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30D_23D27816.xml" ContentType="application/vnd.ms-powerpoint.comments+xml"/>
  <Override PartName="/ppt/notesSlides/notesSlide2.xml" ContentType="application/vnd.openxmlformats-officedocument.presentationml.notesSlide+xml"/>
  <Override PartName="/ppt/comments/modernComment_2BC_A04A4F5E.xml" ContentType="application/vnd.ms-powerpoint.comments+xml"/>
  <Override PartName="/ppt/notesSlides/notesSlide3.xml" ContentType="application/vnd.openxmlformats-officedocument.presentationml.notesSlide+xml"/>
  <Override PartName="/ppt/comments/modernComment_2F8_C82939C4.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EA_17A91439.xml" ContentType="application/vnd.ms-powerpoint.comment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omments/modernComment_2DC_66B0A8.xml" ContentType="application/vnd.ms-powerpoint.comments+xml"/>
  <Override PartName="/ppt/notesSlides/notesSlide10.xml" ContentType="application/vnd.openxmlformats-officedocument.presentationml.notesSlide+xml"/>
  <Override PartName="/ppt/comments/modernComment_318_EA454B1C.xml" ContentType="application/vnd.ms-powerpoint.comments+xml"/>
  <Override PartName="/ppt/notesSlides/notesSlide11.xml" ContentType="application/vnd.openxmlformats-officedocument.presentationml.notesSlide+xml"/>
  <Override PartName="/ppt/comments/modernComment_317_79BC3262.xml" ContentType="application/vnd.ms-powerpoint.comments+xml"/>
  <Override PartName="/ppt/notesSlides/notesSlide12.xml" ContentType="application/vnd.openxmlformats-officedocument.presentationml.notesSlide+xml"/>
  <Override PartName="/ppt/comments/modernComment_300_9F7095B2.xml" ContentType="application/vnd.ms-powerpoint.comments+xml"/>
  <Override PartName="/ppt/notesSlides/notesSlide13.xml" ContentType="application/vnd.openxmlformats-officedocument.presentationml.notesSlide+xml"/>
  <Override PartName="/ppt/comments/modernComment_313_412A8673.xml" ContentType="application/vnd.ms-powerpoint.comments+xml"/>
  <Override PartName="/ppt/comments/modernComment_2DB_E17B317B.xml" ContentType="application/vnd.ms-powerpoint.comments+xml"/>
  <Override PartName="/ppt/notesSlides/notesSlide14.xml" ContentType="application/vnd.openxmlformats-officedocument.presentationml.notesSlide+xml"/>
  <Override PartName="/ppt/comments/modernComment_2DF_8D8F5213.xml" ContentType="application/vnd.ms-powerpoint.comments+xml"/>
  <Override PartName="/ppt/notesSlides/notesSlide15.xml" ContentType="application/vnd.openxmlformats-officedocument.presentationml.notesSlide+xml"/>
  <Override PartName="/ppt/comments/modernComment_312_2ABC9971.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4"/>
  </p:sldMasterIdLst>
  <p:notesMasterIdLst>
    <p:notesMasterId r:id="rId26"/>
  </p:notesMasterIdLst>
  <p:sldIdLst>
    <p:sldId id="781" r:id="rId5"/>
    <p:sldId id="700" r:id="rId6"/>
    <p:sldId id="760" r:id="rId7"/>
    <p:sldId id="794" r:id="rId8"/>
    <p:sldId id="758" r:id="rId9"/>
    <p:sldId id="746" r:id="rId10"/>
    <p:sldId id="770" r:id="rId11"/>
    <p:sldId id="780" r:id="rId12"/>
    <p:sldId id="773" r:id="rId13"/>
    <p:sldId id="789" r:id="rId14"/>
    <p:sldId id="732" r:id="rId15"/>
    <p:sldId id="792" r:id="rId16"/>
    <p:sldId id="791" r:id="rId17"/>
    <p:sldId id="768" r:id="rId18"/>
    <p:sldId id="787" r:id="rId19"/>
    <p:sldId id="731" r:id="rId20"/>
    <p:sldId id="735" r:id="rId21"/>
    <p:sldId id="786" r:id="rId22"/>
    <p:sldId id="771" r:id="rId23"/>
    <p:sldId id="793" r:id="rId24"/>
    <p:sldId id="788" r:id="rId25"/>
  </p:sldIdLst>
  <p:sldSz cx="12192000" cy="6858000"/>
  <p:notesSz cx="6858000" cy="9144000"/>
  <p:embeddedFontLst>
    <p:embeddedFont>
      <p:font typeface="Heebo" pitchFamily="2" charset="-79"/>
      <p:regular r:id="rId27"/>
      <p:bold r:id="rId28"/>
    </p:embeddedFont>
    <p:embeddedFont>
      <p:font typeface="Segoe UI Light" panose="020B0502040204020203" pitchFamily="34" charset="0"/>
      <p:regular r:id="rId29"/>
      <p:italic r:id="rId30"/>
    </p:embeddedFont>
    <p:embeddedFont>
      <p:font typeface="Tahoma" panose="020B0604030504040204" pitchFamily="34" charset="0"/>
      <p:regular r:id="rId31"/>
      <p:bold r:id="rId32"/>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0CC16-C721-AECF-4C5B-3CD2860388E3}" name="Alona Tsirulnikov" initials="AT" userId="S::alonat@cet.ac.il::4bbafd77-0cd3-4d60-af1e-94ad4b8daf43" providerId="AD"/>
  <p188:author id="{37F24826-5D4E-90A4-25D9-76E75AC312E4}" name="Tasneem Masri" initials="TM" userId="S::tasneemm@cet.ac.il::c9f7b723-5d18-4e7f-880f-1f101a54cd58" providerId="AD"/>
  <p188:author id="{EF76F96B-C297-2733-30BB-4D158565E27E}" name="Sharon Brand Martin" initials="SBM" userId="S::SharonB@cet.ac.il::a0fb36f2-726f-461a-8261-94a57a32e8c3" providerId="AD"/>
  <p188:author id="{A0453870-F037-DD15-03A2-415DDCD8044B}" name="Sharon Brand Martin" initials="SB" userId="S::sharonb@cet.ac.il::a0fb36f2-726f-461a-8261-94a57a32e8c3" providerId="AD"/>
  <p188:author id="{C14B6895-27AD-58B3-B4A0-4CE36647677E}" name="Tasneem Masri" initials="TM" userId="S::TasneemM@cet.ac.il::c9f7b723-5d18-4e7f-880f-1f101a54cd58" providerId="AD"/>
  <p188:author id="{DD10229C-F1ED-F3C4-D39A-2FF1926A8C6A}" name="Tal Mishaan Spiegel" initials="TS" userId="S::talm@cet.ac.il::3b49d4d9-3b89-4d06-aedf-35a2972b16e6" providerId="AD"/>
  <p188:author id="{FB3328A0-F013-F3B3-C99A-9FFA353D1EA3}" name="Tal Mishaan Spiegel" initials="TMS" userId="S::TalM@cet.ac.il::3b49d4d9-3b89-4d06-aedf-35a2972b16e6" providerId="AD"/>
  <p188:author id="{32D145CE-3CEA-5153-9B39-BF37DB1552C8}" name="Alona Tsirulnikov" initials="AT" userId="S::AlonaT@cet.ac.il::4bbafd77-0cd3-4d60-af1e-94ad4b8daf43" providerId="AD"/>
  <p188:author id="{A52B87F5-66B8-F8C1-3952-09EE809B7D93}" name="shoshy mor" initials="sm" userId="9872a54d55f724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8AD"/>
    <a:srgbClr val="C5C5C5"/>
    <a:srgbClr val="9ABC56"/>
    <a:srgbClr val="A1D4D7"/>
    <a:srgbClr val="F2F2F2"/>
    <a:srgbClr val="CD4E86"/>
    <a:srgbClr val="DC88AC"/>
    <a:srgbClr val="FFFFFF"/>
    <a:srgbClr val="81DFE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4" autoAdjust="0"/>
    <p:restoredTop sz="94665"/>
  </p:normalViewPr>
  <p:slideViewPr>
    <p:cSldViewPr snapToGrid="0">
      <p:cViewPr varScale="1">
        <p:scale>
          <a:sx n="107" d="100"/>
          <a:sy n="107" d="100"/>
        </p:scale>
        <p:origin x="11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et365-my.sharepoint.com/personal/reouted_cet_ac_il/Documents/Desktop/&#1492;&#1493;&#1512;&#1492;%20&#1500;&#1492;&#1493;&#1512;&#1492;/&#1492;&#1493;&#1512;&#1492;%20&#1500;&#1492;&#1493;&#1512;&#1492;%20-%20&#1504;&#1497;&#1514;&#1493;&#1495;%20&#1502;&#1494;&#1493;&#1493;&#149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et365-my.sharepoint.com/personal/reouted_cet_ac_il/Documents/Desktop/&#1492;&#1493;&#1512;&#1492;%20&#1500;&#1492;&#1493;&#1512;&#1492;/&#1492;&#1493;&#1512;&#1492;%20&#1500;&#1492;&#1493;&#1512;&#1492;%20-%20&#1504;&#1497;&#1514;&#1493;&#1495;%20&#1502;&#1494;&#1493;&#1493;&#149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900" b="0" i="0" u="none" strike="noStrike" kern="1200" spc="0" baseline="0">
                <a:solidFill>
                  <a:schemeClr val="tx1">
                    <a:lumMod val="65000"/>
                    <a:lumOff val="35000"/>
                  </a:schemeClr>
                </a:solidFill>
                <a:latin typeface="+mn-lt"/>
                <a:ea typeface="+mn-ea"/>
                <a:cs typeface="+mn-cs"/>
              </a:defRPr>
            </a:pPr>
            <a:r>
              <a:rPr lang="he-IL" sz="900" b="0" i="0" u="none" strike="noStrike" kern="1200" spc="0" baseline="0">
                <a:solidFill>
                  <a:prstClr val="black">
                    <a:lumMod val="65000"/>
                    <a:lumOff val="35000"/>
                  </a:prstClr>
                </a:solidFill>
                <a:latin typeface="Heebo" pitchFamily="2" charset="-79"/>
                <a:cs typeface="Heebo" pitchFamily="2" charset="-79"/>
              </a:rPr>
              <a:t>במידה רבה-רבה מאוד (</a:t>
            </a:r>
            <a:r>
              <a:rPr lang="en-US" sz="900" b="0" i="0" u="none" strike="noStrike" kern="1200" spc="0" baseline="0">
                <a:solidFill>
                  <a:prstClr val="black">
                    <a:lumMod val="65000"/>
                    <a:lumOff val="35000"/>
                  </a:prstClr>
                </a:solidFill>
                <a:latin typeface="Heebo" pitchFamily="2" charset="-79"/>
                <a:cs typeface="Heebo" pitchFamily="2" charset="-79"/>
              </a:rPr>
              <a:t>n=22/50</a:t>
            </a:r>
            <a:r>
              <a:rPr lang="he-IL" sz="900" b="0" i="0" u="none" strike="noStrike" kern="1200" spc="0" baseline="0">
                <a:solidFill>
                  <a:prstClr val="black">
                    <a:lumMod val="65000"/>
                    <a:lumOff val="35000"/>
                  </a:prstClr>
                </a:solidFill>
                <a:latin typeface="Heebo" pitchFamily="2" charset="-79"/>
                <a:cs typeface="Heebo" pitchFamily="2" charset="-79"/>
              </a:rPr>
              <a:t>)</a:t>
            </a:r>
            <a:endParaRPr lang="en-US" sz="900">
              <a:latin typeface="Heebo" pitchFamily="2" charset="-79"/>
              <a:cs typeface="Heebo" pitchFamily="2" charset="-79"/>
            </a:endParaRPr>
          </a:p>
        </c:rich>
      </c:tx>
      <c:layout>
        <c:manualLayout>
          <c:xMode val="edge"/>
          <c:yMode val="edge"/>
          <c:x val="0.57276571712897306"/>
          <c:y val="0.81271988637074122"/>
        </c:manualLayout>
      </c:layout>
      <c:overlay val="0"/>
      <c:spPr>
        <a:noFill/>
        <a:ln>
          <a:noFill/>
        </a:ln>
        <a:effectLst/>
      </c:spPr>
      <c:txPr>
        <a:bodyPr rot="0" spcFirstLastPara="1" vertOverflow="ellipsis" vert="horz" wrap="square" anchor="ctr" anchorCtr="1"/>
        <a:lstStyle/>
        <a:p>
          <a:pPr rtl="1">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41601926162237E-2"/>
          <c:y val="2.0835708578121465E-2"/>
          <c:w val="0.46545803787264334"/>
          <c:h val="0.79307799114729405"/>
        </c:manualLayout>
      </c:layout>
      <c:barChart>
        <c:barDir val="bar"/>
        <c:grouping val="clustered"/>
        <c:varyColors val="0"/>
        <c:ser>
          <c:idx val="0"/>
          <c:order val="0"/>
          <c:tx>
            <c:strRef>
              <c:f>Sheet1!$B$1</c:f>
              <c:strCache>
                <c:ptCount val="1"/>
                <c:pt idx="0">
                  <c:v>2023</c:v>
                </c:pt>
              </c:strCache>
            </c:strRef>
          </c:tx>
          <c:spPr>
            <a:solidFill>
              <a:srgbClr val="40A8AD"/>
            </a:solidFill>
            <a:ln>
              <a:noFill/>
            </a:ln>
            <a:effectLst/>
          </c:spPr>
          <c:invertIfNegative val="0"/>
          <c:dLbls>
            <c:dLbl>
              <c:idx val="5"/>
              <c:layout>
                <c:manualLayout>
                  <c:x val="2.2804034338925409E-2"/>
                  <c:y val="-"/>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E1-5343-BB88-5EDE51236A22}"/>
                </c:ext>
              </c:extLst>
            </c:dLbl>
            <c:dLbl>
              <c:idx val="6"/>
              <c:layout>
                <c:manualLayout>
                  <c:x val="2.2986960401781945E-2"/>
                  <c:y val="2.4518655888894726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E1-5343-BB88-5EDE51236A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פיתוח יכולות מוטוריקה גסה ועדינה</c:v>
                </c:pt>
                <c:pt idx="1">
                  <c:v>קידום חשיבות טיפוח טבע עירוני</c:v>
                </c:pt>
                <c:pt idx="2">
                  <c:v>פיתוח חושי ראייה ושמיעה</c:v>
                </c:pt>
                <c:pt idx="3">
                  <c:v>פיתוח חושי מישוש וריח</c:v>
                </c:pt>
                <c:pt idx="4">
                  <c:v>הכרת המרחב והסביבה הטבעית בקרבת הגן</c:v>
                </c:pt>
                <c:pt idx="5">
                  <c:v>עידוד משחק חופשי, יצירתיות ודמיון</c:v>
                </c:pt>
                <c:pt idx="6">
                  <c:v>הכרת המגוון בעולם החי והצומח</c:v>
                </c:pt>
              </c:strCache>
            </c:strRef>
          </c:cat>
          <c:val>
            <c:numRef>
              <c:f>Sheet1!$B$2:$B$8</c:f>
              <c:numCache>
                <c:formatCode>0%</c:formatCode>
                <c:ptCount val="7"/>
                <c:pt idx="0">
                  <c:v>1</c:v>
                </c:pt>
                <c:pt idx="1">
                  <c:v>0.96</c:v>
                </c:pt>
                <c:pt idx="2">
                  <c:v>0.95</c:v>
                </c:pt>
                <c:pt idx="3">
                  <c:v>0.95</c:v>
                </c:pt>
                <c:pt idx="4">
                  <c:v>0.91</c:v>
                </c:pt>
                <c:pt idx="5">
                  <c:v>0.86</c:v>
                </c:pt>
                <c:pt idx="6">
                  <c:v>0.86</c:v>
                </c:pt>
              </c:numCache>
            </c:numRef>
          </c:val>
          <c:extLst>
            <c:ext xmlns:c16="http://schemas.microsoft.com/office/drawing/2014/chart" uri="{C3380CC4-5D6E-409C-BE32-E72D297353CC}">
              <c16:uniqueId val="{00000000-47F8-49B1-8DD8-E218EBCA2059}"/>
            </c:ext>
          </c:extLst>
        </c:ser>
        <c:ser>
          <c:idx val="1"/>
          <c:order val="1"/>
          <c:tx>
            <c:strRef>
              <c:f>Sheet1!$C$1</c:f>
              <c:strCache>
                <c:ptCount val="1"/>
                <c:pt idx="0">
                  <c:v>2022</c:v>
                </c:pt>
              </c:strCache>
            </c:strRef>
          </c:tx>
          <c:spPr>
            <a:solidFill>
              <a:srgbClr val="A1D4D7"/>
            </a:solidFill>
            <a:ln>
              <a:noFill/>
            </a:ln>
            <a:effectLst/>
          </c:spPr>
          <c:invertIfNegative val="0"/>
          <c:dLbls>
            <c:dLbl>
              <c:idx val="1"/>
              <c:layout>
                <c:manualLayout>
                  <c:x val="1.425252146182838E-2"/>
                  <c:y val="-"/>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E1-5343-BB88-5EDE51236A22}"/>
                </c:ext>
              </c:extLst>
            </c:dLbl>
            <c:dLbl>
              <c:idx val="2"/>
              <c:layout>
                <c:manualLayout>
                  <c:x val="3.9907060093119465E-2"/>
                  <c:y val="-"/>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E1-5343-BB88-5EDE51236A22}"/>
                </c:ext>
              </c:extLst>
            </c:dLbl>
            <c:dLbl>
              <c:idx val="3"/>
              <c:layout>
                <c:manualLayout>
                  <c:x val="6.1199429360463548E-2"/>
                  <c:y val="-3.11362410988078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E1-5343-BB88-5EDE51236A22}"/>
                </c:ext>
              </c:extLst>
            </c:dLbl>
            <c:dLbl>
              <c:idx val="6"/>
              <c:layout>
                <c:manualLayout>
                  <c:x val="4.0143068381577933E-2"/>
                  <c:y val="4.6711717244975947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8503990523000097E-2"/>
                      <c:h val="7.0389138039297014E-2"/>
                    </c:manualLayout>
                  </c15:layout>
                </c:ext>
                <c:ext xmlns:c16="http://schemas.microsoft.com/office/drawing/2014/chart" uri="{C3380CC4-5D6E-409C-BE32-E72D297353CC}">
                  <c16:uniqueId val="{00000000-40E1-5343-BB88-5EDE51236A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פיתוח יכולות מוטוריקה גסה ועדינה</c:v>
                </c:pt>
                <c:pt idx="1">
                  <c:v>קידום חשיבות טיפוח טבע עירוני</c:v>
                </c:pt>
                <c:pt idx="2">
                  <c:v>פיתוח חושי ראייה ושמיעה</c:v>
                </c:pt>
                <c:pt idx="3">
                  <c:v>פיתוח חושי מישוש וריח</c:v>
                </c:pt>
                <c:pt idx="4">
                  <c:v>הכרת המרחב והסביבה הטבעית בקרבת הגן</c:v>
                </c:pt>
                <c:pt idx="5">
                  <c:v>עידוד משחק חופשי, יצירתיות ודמיון</c:v>
                </c:pt>
                <c:pt idx="6">
                  <c:v>הכרת המגוון בעולם החי והצומח</c:v>
                </c:pt>
              </c:strCache>
            </c:strRef>
          </c:cat>
          <c:val>
            <c:numRef>
              <c:f>Sheet1!$C$2:$C$8</c:f>
              <c:numCache>
                <c:formatCode>0%</c:formatCode>
                <c:ptCount val="7"/>
                <c:pt idx="0">
                  <c:v>0.92</c:v>
                </c:pt>
                <c:pt idx="1">
                  <c:v>0.88</c:v>
                </c:pt>
                <c:pt idx="2">
                  <c:v>0.82</c:v>
                </c:pt>
                <c:pt idx="3">
                  <c:v>0.78</c:v>
                </c:pt>
                <c:pt idx="4">
                  <c:v>0.94</c:v>
                </c:pt>
                <c:pt idx="5">
                  <c:v>0.9</c:v>
                </c:pt>
                <c:pt idx="6">
                  <c:v>0.82</c:v>
                </c:pt>
              </c:numCache>
            </c:numRef>
          </c:val>
          <c:extLst>
            <c:ext xmlns:c16="http://schemas.microsoft.com/office/drawing/2014/chart" uri="{C3380CC4-5D6E-409C-BE32-E72D297353CC}">
              <c16:uniqueId val="{00000001-47F8-49B1-8DD8-E218EBCA2059}"/>
            </c:ext>
          </c:extLst>
        </c:ser>
        <c:dLbls>
          <c:dLblPos val="outEnd"/>
          <c:showLegendKey val="0"/>
          <c:showVal val="1"/>
          <c:showCatName val="0"/>
          <c:showSerName val="0"/>
          <c:showPercent val="0"/>
          <c:showBubbleSize val="0"/>
        </c:dLbls>
        <c:gapWidth val="75"/>
        <c:axId val="-416693280"/>
        <c:axId val="-416703616"/>
      </c:barChart>
      <c:catAx>
        <c:axId val="-416693280"/>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US"/>
          </a:p>
        </c:txPr>
        <c:crossAx val="-416703616"/>
        <c:crosses val="autoZero"/>
        <c:auto val="1"/>
        <c:lblAlgn val="ctr"/>
        <c:lblOffset val="100"/>
        <c:noMultiLvlLbl val="0"/>
      </c:catAx>
      <c:valAx>
        <c:axId val="-416703616"/>
        <c:scaling>
          <c:orientation val="maxMin"/>
          <c:max val="1"/>
        </c:scaling>
        <c:delete val="1"/>
        <c:axPos val="t"/>
        <c:numFmt formatCode="0%" sourceLinked="1"/>
        <c:majorTickMark val="out"/>
        <c:minorTickMark val="none"/>
        <c:tickLblPos val="nextTo"/>
        <c:crossAx val="-416693280"/>
        <c:crosses val="autoZero"/>
        <c:crossBetween val="between"/>
      </c:valAx>
      <c:spPr>
        <a:noFill/>
        <a:ln>
          <a:noFill/>
        </a:ln>
        <a:effectLst/>
      </c:spPr>
    </c:plotArea>
    <c:legend>
      <c:legendPos val="b"/>
      <c:layout>
        <c:manualLayout>
          <c:xMode val="edge"/>
          <c:yMode val="edge"/>
          <c:x val="0.16536938571380258"/>
          <c:y val="0.81172320300932177"/>
          <c:w val="0.30741041534147268"/>
          <c:h val="5.12665479473349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100" b="0" i="0" u="none" strike="noStrike" kern="1200" spc="0" baseline="0">
                <a:solidFill>
                  <a:schemeClr val="tx1">
                    <a:lumMod val="65000"/>
                    <a:lumOff val="35000"/>
                  </a:schemeClr>
                </a:solidFill>
                <a:latin typeface="Heebo" pitchFamily="2" charset="-79"/>
                <a:ea typeface="+mn-ea"/>
                <a:cs typeface="Heebo" pitchFamily="2" charset="-79"/>
              </a:defRPr>
            </a:pPr>
            <a:r>
              <a:rPr lang="en-US" sz="1200" b="0" dirty="0"/>
              <a:t>Agree to a large to very large extent</a:t>
            </a:r>
            <a:endParaRPr lang="he-IL" sz="1200" b="0" dirty="0"/>
          </a:p>
          <a:p>
            <a:pPr rtl="0">
              <a:defRPr sz="1100"/>
            </a:pPr>
            <a:r>
              <a:rPr lang="en-US" sz="1000" b="0" dirty="0"/>
              <a:t>(paired</a:t>
            </a:r>
            <a:r>
              <a:rPr lang="en-US" sz="1000" b="0" baseline="0" dirty="0"/>
              <a:t> analysis, significant variance)</a:t>
            </a:r>
            <a:endParaRPr lang="he-IL" sz="1000" b="0" i="0" u="none" strike="noStrike" kern="1200" spc="0" baseline="0" dirty="0">
              <a:solidFill>
                <a:prstClr val="black">
                  <a:lumMod val="65000"/>
                  <a:lumOff val="35000"/>
                </a:prstClr>
              </a:solidFill>
              <a:latin typeface="Heebo" pitchFamily="2" charset="-79"/>
              <a:cs typeface="Heebo" pitchFamily="2" charset="-79"/>
            </a:endParaRPr>
          </a:p>
        </c:rich>
      </c:tx>
      <c:layout>
        <c:manualLayout>
          <c:xMode val="edge"/>
          <c:yMode val="edge"/>
          <c:x val="0.36157608910193145"/>
          <c:y val="4.1733429199730275E-3"/>
        </c:manualLayout>
      </c:layout>
      <c:overlay val="0"/>
      <c:spPr>
        <a:noFill/>
        <a:ln>
          <a:noFill/>
        </a:ln>
        <a:effectLst/>
      </c:spPr>
      <c:txPr>
        <a:bodyPr rot="0" spcFirstLastPara="1" vertOverflow="ellipsis" vert="horz" wrap="square" anchor="ctr" anchorCtr="1"/>
        <a:lstStyle/>
        <a:p>
          <a:pPr rtl="0">
            <a:defRPr sz="1100" b="0" i="0" u="none" strike="noStrike" kern="1200" spc="0" baseline="0">
              <a:solidFill>
                <a:schemeClr val="tx1">
                  <a:lumMod val="65000"/>
                  <a:lumOff val="35000"/>
                </a:schemeClr>
              </a:solidFill>
              <a:latin typeface="Heebo" pitchFamily="2" charset="-79"/>
              <a:ea typeface="+mn-ea"/>
              <a:cs typeface="Heebo" pitchFamily="2" charset="-79"/>
            </a:defRPr>
          </a:pPr>
          <a:endParaRPr lang="en-US"/>
        </a:p>
      </c:txPr>
    </c:title>
    <c:autoTitleDeleted val="0"/>
    <c:plotArea>
      <c:layout>
        <c:manualLayout>
          <c:layoutTarget val="inner"/>
          <c:xMode val="edge"/>
          <c:yMode val="edge"/>
          <c:x val="1.4415564641195545E-2"/>
          <c:y val="0.28162018847697412"/>
          <c:w val="0.95231832925064008"/>
          <c:h val="0.47942985768962526"/>
        </c:manualLayout>
      </c:layout>
      <c:barChart>
        <c:barDir val="col"/>
        <c:grouping val="clustered"/>
        <c:varyColors val="0"/>
        <c:ser>
          <c:idx val="0"/>
          <c:order val="0"/>
          <c:tx>
            <c:strRef>
              <c:f>'[הורה להורה - ניתוח מזווג.xlsx]גרפים'!$B$14</c:f>
              <c:strCache>
                <c:ptCount val="1"/>
                <c:pt idx="0">
                  <c:v>סיום n=12</c:v>
                </c:pt>
              </c:strCache>
            </c:strRef>
          </c:tx>
          <c:spPr>
            <a:solidFill>
              <a:srgbClr val="40A8AD"/>
            </a:solidFill>
            <a:ln>
              <a:noFill/>
            </a:ln>
            <a:effectLst/>
          </c:spPr>
          <c:invertIfNegative val="0"/>
          <c:dLbls>
            <c:dLbl>
              <c:idx val="0"/>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00B-4351-9ACE-E7DE206474A5}"/>
                </c:ext>
              </c:extLst>
            </c:dLbl>
            <c:dLbl>
              <c:idx val="1"/>
              <c:tx>
                <c:rich>
                  <a:bodyPr/>
                  <a:lstStyle/>
                  <a:p>
                    <a:r>
                      <a:rPr lang="en-US" sz="1100" b="1"/>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00B-4351-9ACE-E7DE206474A5}"/>
                </c:ext>
              </c:extLst>
            </c:dLbl>
            <c:dLbl>
              <c:idx val="2"/>
              <c:tx>
                <c:rich>
                  <a:bodyPr/>
                  <a:lstStyle/>
                  <a:p>
                    <a:r>
                      <a:rPr lang="en-US"/>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00B-4351-9ACE-E7DE206474A5}"/>
                </c:ext>
              </c:extLst>
            </c:dLbl>
            <c:dLbl>
              <c:idx val="3"/>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00B-4351-9ACE-E7DE206474A5}"/>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Heebo" pitchFamily="2" charset="-79"/>
                    <a:ea typeface="+mn-ea"/>
                    <a:cs typeface="Heebo" pitchFamily="2" charset="-79"/>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'[הורה להורה - ניתוח מזווג.xlsx]גרפים'!$A$15:$A$18</c:f>
              <c:strCache>
                <c:ptCount val="4"/>
                <c:pt idx="0">
                  <c:v>יש לי ידע וכלים טובים לתקשורת עם ילדיי</c:v>
                </c:pt>
                <c:pt idx="1">
                  <c:v>באמצעות הפיכת רגעים יומיומיים למשחק אני יכול/ה לתרום להתפתחות ילדיי </c:v>
                </c:pt>
                <c:pt idx="2">
                  <c:v>אני מצליח/ה להפוך רגעים יומיומיים עם ילדיי, לרגעים שמקדמים את התפתחותם</c:v>
                </c:pt>
                <c:pt idx="3">
                  <c:v>אני רואה בפעילויות שגרה עם ילדי הזדמנות לתרום להתפתחות שלהם </c:v>
                </c:pt>
              </c:strCache>
            </c:strRef>
          </c:cat>
          <c:val>
            <c:numRef>
              <c:f>'[הורה להורה - ניתוח מזווג.xlsx]גרפים'!$B$15:$B$18</c:f>
              <c:numCache>
                <c:formatCode>0%</c:formatCode>
                <c:ptCount val="4"/>
                <c:pt idx="0">
                  <c:v>0.67</c:v>
                </c:pt>
                <c:pt idx="1">
                  <c:v>0.83</c:v>
                </c:pt>
                <c:pt idx="2">
                  <c:v>0.75</c:v>
                </c:pt>
                <c:pt idx="3">
                  <c:v>0.92</c:v>
                </c:pt>
              </c:numCache>
            </c:numRef>
          </c:val>
          <c:extLst>
            <c:ext xmlns:c16="http://schemas.microsoft.com/office/drawing/2014/chart" uri="{C3380CC4-5D6E-409C-BE32-E72D297353CC}">
              <c16:uniqueId val="{00000004-E00B-4351-9ACE-E7DE206474A5}"/>
            </c:ext>
          </c:extLst>
        </c:ser>
        <c:ser>
          <c:idx val="1"/>
          <c:order val="1"/>
          <c:tx>
            <c:strRef>
              <c:f>'[הורה להורה - ניתוח מזווג.xlsx]גרפים'!$C$14</c:f>
              <c:strCache>
                <c:ptCount val="1"/>
                <c:pt idx="0">
                  <c:v>פתיחה n=12</c:v>
                </c:pt>
              </c:strCache>
            </c:strRef>
          </c:tx>
          <c:spPr>
            <a:solidFill>
              <a:srgbClr val="A1D4D7"/>
            </a:solidFill>
            <a:ln>
              <a:noFill/>
            </a:ln>
            <a:effectLst/>
          </c:spPr>
          <c:invertIfNegative val="0"/>
          <c:dLbls>
            <c:dLbl>
              <c:idx val="0"/>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00B-4351-9ACE-E7DE206474A5}"/>
                </c:ext>
              </c:extLst>
            </c:dLbl>
            <c:dLbl>
              <c:idx val="1"/>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00B-4351-9ACE-E7DE206474A5}"/>
                </c:ext>
              </c:extLst>
            </c:dLbl>
            <c:dLbl>
              <c:idx val="2"/>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00B-4351-9ACE-E7DE206474A5}"/>
                </c:ext>
              </c:extLst>
            </c:dLbl>
            <c:dLbl>
              <c:idx val="3"/>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00B-4351-9ACE-E7DE206474A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Heebo" pitchFamily="2" charset="-79"/>
                    <a:ea typeface="+mn-ea"/>
                    <a:cs typeface="Heebo" pitchFamily="2" charset="-79"/>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'[הורה להורה - ניתוח מזווג.xlsx]גרפים'!$A$15:$A$18</c:f>
              <c:strCache>
                <c:ptCount val="4"/>
                <c:pt idx="0">
                  <c:v>יש לי ידע וכלים טובים לתקשורת עם ילדיי</c:v>
                </c:pt>
                <c:pt idx="1">
                  <c:v>באמצעות הפיכת רגעים יומיומיים למשחק אני יכול/ה לתרום להתפתחות ילדיי </c:v>
                </c:pt>
                <c:pt idx="2">
                  <c:v>אני מצליח/ה להפוך רגעים יומיומיים עם ילדיי, לרגעים שמקדמים את התפתחותם</c:v>
                </c:pt>
                <c:pt idx="3">
                  <c:v>אני רואה בפעילויות שגרה עם ילדי הזדמנות לתרום להתפתחות שלהם </c:v>
                </c:pt>
              </c:strCache>
            </c:strRef>
          </c:cat>
          <c:val>
            <c:numRef>
              <c:f>'[הורה להורה - ניתוח מזווג.xlsx]גרפים'!$C$15:$C$18</c:f>
              <c:numCache>
                <c:formatCode>0%</c:formatCode>
                <c:ptCount val="4"/>
                <c:pt idx="0">
                  <c:v>0.5</c:v>
                </c:pt>
                <c:pt idx="1">
                  <c:v>0.42</c:v>
                </c:pt>
                <c:pt idx="2">
                  <c:v>0.33</c:v>
                </c:pt>
                <c:pt idx="3">
                  <c:v>0.33</c:v>
                </c:pt>
              </c:numCache>
            </c:numRef>
          </c:val>
          <c:extLst>
            <c:ext xmlns:c16="http://schemas.microsoft.com/office/drawing/2014/chart" uri="{C3380CC4-5D6E-409C-BE32-E72D297353CC}">
              <c16:uniqueId val="{00000009-E00B-4351-9ACE-E7DE206474A5}"/>
            </c:ext>
          </c:extLst>
        </c:ser>
        <c:dLbls>
          <c:dLblPos val="outEnd"/>
          <c:showLegendKey val="0"/>
          <c:showVal val="1"/>
          <c:showCatName val="0"/>
          <c:showSerName val="0"/>
          <c:showPercent val="0"/>
          <c:showBubbleSize val="0"/>
        </c:dLbls>
        <c:gapWidth val="219"/>
        <c:overlap val="-27"/>
        <c:axId val="-416700896"/>
        <c:axId val="-416702528"/>
      </c:barChart>
      <c:catAx>
        <c:axId val="-41670089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US"/>
          </a:p>
        </c:txPr>
        <c:crossAx val="-416702528"/>
        <c:crosses val="autoZero"/>
        <c:auto val="1"/>
        <c:lblAlgn val="ctr"/>
        <c:lblOffset val="100"/>
        <c:noMultiLvlLbl val="0"/>
      </c:catAx>
      <c:valAx>
        <c:axId val="-416702528"/>
        <c:scaling>
          <c:orientation val="minMax"/>
        </c:scaling>
        <c:delete val="1"/>
        <c:axPos val="r"/>
        <c:numFmt formatCode="0%" sourceLinked="1"/>
        <c:majorTickMark val="none"/>
        <c:minorTickMark val="none"/>
        <c:tickLblPos val="nextTo"/>
        <c:crossAx val="-416700896"/>
        <c:crosses val="autoZero"/>
        <c:crossBetween val="between"/>
      </c:valAx>
      <c:spPr>
        <a:noFill/>
        <a:ln>
          <a:noFill/>
        </a:ln>
        <a:effectLst/>
      </c:spPr>
    </c:plotArea>
    <c:legend>
      <c:legendPos val="b"/>
      <c:layout>
        <c:manualLayout>
          <c:xMode val="edge"/>
          <c:yMode val="edge"/>
          <c:x val="0"/>
          <c:y val="1.1894355931601867E-2"/>
          <c:w val="0.23626177921894823"/>
          <c:h val="0.147172255571716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ebo" pitchFamily="2" charset="-79"/>
          <a:cs typeface="Heebo" pitchFamily="2" charset="-79"/>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Heebo" pitchFamily="2" charset="-79"/>
                <a:ea typeface="+mn-ea"/>
                <a:cs typeface="Heebo" pitchFamily="2" charset="-79"/>
              </a:defRPr>
            </a:pPr>
            <a:r>
              <a:rPr lang="en-US" sz="1200" dirty="0"/>
              <a:t>Expectations</a:t>
            </a:r>
            <a:r>
              <a:rPr lang="en-US" sz="1200" baseline="0" dirty="0"/>
              <a:t> and benefits from the sessions</a:t>
            </a:r>
            <a:endParaRPr lang="he-IL" sz="1200" dirty="0"/>
          </a:p>
          <a:p>
            <a:pPr>
              <a:defRPr sz="1200"/>
            </a:pPr>
            <a:r>
              <a:rPr lang="en-US" sz="1050" dirty="0"/>
              <a:t>To a large to very large extent</a:t>
            </a:r>
          </a:p>
        </c:rich>
      </c:tx>
      <c:layout>
        <c:manualLayout>
          <c:xMode val="edge"/>
          <c:yMode val="edge"/>
          <c:x val="0.26325086678979942"/>
          <c:y val="0.12929048391154149"/>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Heebo" pitchFamily="2" charset="-79"/>
              <a:ea typeface="+mn-ea"/>
              <a:cs typeface="Heebo" pitchFamily="2" charset="-79"/>
            </a:defRPr>
          </a:pPr>
          <a:endParaRPr lang="en-US"/>
        </a:p>
      </c:txPr>
    </c:title>
    <c:autoTitleDeleted val="0"/>
    <c:plotArea>
      <c:layout>
        <c:manualLayout>
          <c:layoutTarget val="inner"/>
          <c:xMode val="edge"/>
          <c:yMode val="edge"/>
          <c:x val="1.1043102567408272E-2"/>
          <c:y val="0.32192801919252045"/>
          <c:w val="0.99454393032526101"/>
          <c:h val="0.45064509639016676"/>
        </c:manualLayout>
      </c:layout>
      <c:barChart>
        <c:barDir val="col"/>
        <c:grouping val="clustered"/>
        <c:varyColors val="0"/>
        <c:ser>
          <c:idx val="0"/>
          <c:order val="0"/>
          <c:tx>
            <c:strRef>
              <c:f>גרפים!$B$67</c:f>
              <c:strCache>
                <c:ptCount val="1"/>
                <c:pt idx="0">
                  <c:v>סיום n=11</c:v>
                </c:pt>
              </c:strCache>
            </c:strRef>
          </c:tx>
          <c:spPr>
            <a:solidFill>
              <a:srgbClr val="40A8AD"/>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Heebo" pitchFamily="2" charset="-79"/>
                    <a:ea typeface="+mn-ea"/>
                    <a:cs typeface="Heebo" pitchFamily="2" charset="-79"/>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גרפים!$A$68:$A$73</c:f>
              <c:strCache>
                <c:ptCount val="6"/>
                <c:pt idx="0">
                  <c:v> ידע וכלים לטיפול מיטבי בילדיי</c:v>
                </c:pt>
                <c:pt idx="1">
                  <c:v>ידע וכלים להתמודד עם שינויים אצלי לאחר הלידה </c:v>
                </c:pt>
                <c:pt idx="2">
                  <c:v>לקבל מרחב בטוח לפרוק ולשתף בדילמות הוריות</c:v>
                </c:pt>
                <c:pt idx="3">
                  <c:v>לקבל כלים פרקטיים ועצות מגורם מקצועי להתמודד עם אתגרי הורות וגידול ילדים</c:v>
                </c:pt>
                <c:pt idx="4">
                  <c:v>לקבל כלים פרקטיים ועצות מגורם מקצועי להתמודד עם שינויים בתא המשפחתי והזוגי</c:v>
                </c:pt>
                <c:pt idx="5">
                  <c:v>להכיר אימהות אחרות</c:v>
                </c:pt>
              </c:strCache>
            </c:strRef>
          </c:cat>
          <c:val>
            <c:numRef>
              <c:f>גרפים!$B$68:$B$73</c:f>
              <c:numCache>
                <c:formatCode>0%</c:formatCode>
                <c:ptCount val="6"/>
                <c:pt idx="0">
                  <c:v>0.82</c:v>
                </c:pt>
                <c:pt idx="1">
                  <c:v>0.82</c:v>
                </c:pt>
                <c:pt idx="2">
                  <c:v>0.91</c:v>
                </c:pt>
                <c:pt idx="3">
                  <c:v>0.9</c:v>
                </c:pt>
                <c:pt idx="4">
                  <c:v>0.8</c:v>
                </c:pt>
                <c:pt idx="5">
                  <c:v>1</c:v>
                </c:pt>
              </c:numCache>
            </c:numRef>
          </c:val>
          <c:extLst>
            <c:ext xmlns:c16="http://schemas.microsoft.com/office/drawing/2014/chart" uri="{C3380CC4-5D6E-409C-BE32-E72D297353CC}">
              <c16:uniqueId val="{00000000-1A82-4A2C-AF96-536BA7C04E65}"/>
            </c:ext>
          </c:extLst>
        </c:ser>
        <c:ser>
          <c:idx val="1"/>
          <c:order val="1"/>
          <c:tx>
            <c:strRef>
              <c:f>גרפים!$C$67</c:f>
              <c:strCache>
                <c:ptCount val="1"/>
                <c:pt idx="0">
                  <c:v>פתיחה n=23</c:v>
                </c:pt>
              </c:strCache>
            </c:strRef>
          </c:tx>
          <c:spPr>
            <a:solidFill>
              <a:srgbClr val="A1D4D7"/>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Heebo" pitchFamily="2" charset="-79"/>
                    <a:ea typeface="+mn-ea"/>
                    <a:cs typeface="Heebo" pitchFamily="2" charset="-79"/>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גרפים!$A$68:$A$73</c:f>
              <c:strCache>
                <c:ptCount val="6"/>
                <c:pt idx="0">
                  <c:v> ידע וכלים לטיפול מיטבי בילדיי</c:v>
                </c:pt>
                <c:pt idx="1">
                  <c:v>ידע וכלים להתמודד עם שינויים אצלי לאחר הלידה </c:v>
                </c:pt>
                <c:pt idx="2">
                  <c:v>לקבל מרחב בטוח לפרוק ולשתף בדילמות הוריות</c:v>
                </c:pt>
                <c:pt idx="3">
                  <c:v>לקבל כלים פרקטיים ועצות מגורם מקצועי להתמודד עם אתגרי הורות וגידול ילדים</c:v>
                </c:pt>
                <c:pt idx="4">
                  <c:v>לקבל כלים פרקטיים ועצות מגורם מקצועי להתמודד עם שינויים בתא המשפחתי והזוגי</c:v>
                </c:pt>
                <c:pt idx="5">
                  <c:v>להכיר אימהות אחרות</c:v>
                </c:pt>
              </c:strCache>
            </c:strRef>
          </c:cat>
          <c:val>
            <c:numRef>
              <c:f>גרפים!$C$68:$C$73</c:f>
              <c:numCache>
                <c:formatCode>0%</c:formatCode>
                <c:ptCount val="6"/>
                <c:pt idx="0">
                  <c:v>0.86956521739130432</c:v>
                </c:pt>
                <c:pt idx="1">
                  <c:v>0.86956521739130432</c:v>
                </c:pt>
                <c:pt idx="2">
                  <c:v>0.86956521739130432</c:v>
                </c:pt>
                <c:pt idx="3">
                  <c:v>0.91304347826086962</c:v>
                </c:pt>
                <c:pt idx="4">
                  <c:v>0.82608695652173902</c:v>
                </c:pt>
                <c:pt idx="5">
                  <c:v>0.78260869565217395</c:v>
                </c:pt>
              </c:numCache>
            </c:numRef>
          </c:val>
          <c:extLst>
            <c:ext xmlns:c16="http://schemas.microsoft.com/office/drawing/2014/chart" uri="{C3380CC4-5D6E-409C-BE32-E72D297353CC}">
              <c16:uniqueId val="{00000001-1A82-4A2C-AF96-536BA7C04E65}"/>
            </c:ext>
          </c:extLst>
        </c:ser>
        <c:dLbls>
          <c:dLblPos val="outEnd"/>
          <c:showLegendKey val="0"/>
          <c:showVal val="1"/>
          <c:showCatName val="0"/>
          <c:showSerName val="0"/>
          <c:showPercent val="0"/>
          <c:showBubbleSize val="0"/>
        </c:dLbls>
        <c:gapWidth val="219"/>
        <c:overlap val="-27"/>
        <c:axId val="-416694368"/>
        <c:axId val="-416696544"/>
      </c:barChart>
      <c:catAx>
        <c:axId val="-41669436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US"/>
          </a:p>
        </c:txPr>
        <c:crossAx val="-416696544"/>
        <c:crosses val="autoZero"/>
        <c:auto val="1"/>
        <c:lblAlgn val="ctr"/>
        <c:lblOffset val="100"/>
        <c:noMultiLvlLbl val="0"/>
      </c:catAx>
      <c:valAx>
        <c:axId val="-416696544"/>
        <c:scaling>
          <c:orientation val="minMax"/>
        </c:scaling>
        <c:delete val="1"/>
        <c:axPos val="r"/>
        <c:numFmt formatCode="0%" sourceLinked="1"/>
        <c:majorTickMark val="none"/>
        <c:minorTickMark val="none"/>
        <c:tickLblPos val="nextTo"/>
        <c:crossAx val="-416694368"/>
        <c:crosses val="autoZero"/>
        <c:crossBetween val="between"/>
      </c:valAx>
      <c:spPr>
        <a:noFill/>
        <a:ln>
          <a:noFill/>
        </a:ln>
        <a:effectLst/>
      </c:spPr>
    </c:plotArea>
    <c:legend>
      <c:legendPos val="b"/>
      <c:layout>
        <c:manualLayout>
          <c:xMode val="edge"/>
          <c:yMode val="edge"/>
          <c:x val="1.1649006837108334E-4"/>
          <c:y val="0.20953615215867424"/>
          <c:w val="0.26922023625682767"/>
          <c:h val="7.948297089988601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Heebo" pitchFamily="2" charset="-79"/>
          <a:cs typeface="Heebo" pitchFamily="2" charset="-79"/>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0" i="0" u="none" strike="noStrike" kern="1200" spc="0" baseline="0">
                <a:solidFill>
                  <a:schemeClr val="tx1">
                    <a:lumMod val="65000"/>
                    <a:lumOff val="35000"/>
                  </a:schemeClr>
                </a:solidFill>
                <a:latin typeface="Heebo" pitchFamily="2" charset="-79"/>
                <a:ea typeface="+mn-ea"/>
                <a:cs typeface="Heebo" pitchFamily="2" charset="-79"/>
              </a:defRPr>
            </a:pPr>
            <a:r>
              <a:rPr lang="en-US" sz="1200" dirty="0"/>
              <a:t>Expectations and benefits from the sessions </a:t>
            </a:r>
            <a:br>
              <a:rPr lang="en-US" sz="1200" dirty="0"/>
            </a:br>
            <a:r>
              <a:rPr lang="en-US" sz="1050" b="0" i="0" u="none" strike="noStrike" kern="1200" spc="0" baseline="0" dirty="0">
                <a:solidFill>
                  <a:prstClr val="black">
                    <a:lumMod val="65000"/>
                    <a:lumOff val="35000"/>
                  </a:prstClr>
                </a:solidFill>
                <a:latin typeface="Heebo" pitchFamily="2" charset="-79"/>
                <a:cs typeface="Heebo" pitchFamily="2" charset="-79"/>
              </a:rPr>
              <a:t>(paired analysis, significant differences)</a:t>
            </a:r>
            <a:endParaRPr lang="he-IL" sz="1050" dirty="0"/>
          </a:p>
          <a:p>
            <a:pPr algn="ctr" rtl="0">
              <a:defRPr sz="1200"/>
            </a:pPr>
            <a:r>
              <a:rPr lang="en-US" sz="1050" dirty="0"/>
              <a:t>To a large to very large extent</a:t>
            </a:r>
            <a:endParaRPr lang="he-IL" sz="1050" dirty="0"/>
          </a:p>
        </c:rich>
      </c:tx>
      <c:layout>
        <c:manualLayout>
          <c:xMode val="edge"/>
          <c:yMode val="edge"/>
          <c:x val="0.21300837395325584"/>
          <c:y val="7.6330464029118568E-3"/>
        </c:manualLayout>
      </c:layout>
      <c:overlay val="0"/>
      <c:spPr>
        <a:noFill/>
        <a:ln>
          <a:noFill/>
        </a:ln>
        <a:effectLst/>
      </c:spPr>
      <c:txPr>
        <a:bodyPr rot="0" spcFirstLastPara="1" vertOverflow="ellipsis" vert="horz" wrap="square" anchor="ctr" anchorCtr="1"/>
        <a:lstStyle/>
        <a:p>
          <a:pPr algn="ctr" rtl="0">
            <a:defRPr sz="1200" b="0" i="0" u="none" strike="noStrike" kern="1200" spc="0" baseline="0">
              <a:solidFill>
                <a:schemeClr val="tx1">
                  <a:lumMod val="65000"/>
                  <a:lumOff val="35000"/>
                </a:schemeClr>
              </a:solidFill>
              <a:latin typeface="Heebo" pitchFamily="2" charset="-79"/>
              <a:ea typeface="+mn-ea"/>
              <a:cs typeface="Heebo" pitchFamily="2" charset="-79"/>
            </a:defRPr>
          </a:pPr>
          <a:endParaRPr lang="en-US"/>
        </a:p>
      </c:txPr>
    </c:title>
    <c:autoTitleDeleted val="0"/>
    <c:plotArea>
      <c:layout>
        <c:manualLayout>
          <c:layoutTarget val="inner"/>
          <c:xMode val="edge"/>
          <c:yMode val="edge"/>
          <c:x val="1.9127667332271954E-2"/>
          <c:y val="0.30604308884745807"/>
          <c:w val="0.98038213790067918"/>
          <c:h val="0.40336022329365351"/>
        </c:manualLayout>
      </c:layout>
      <c:barChart>
        <c:barDir val="col"/>
        <c:grouping val="clustered"/>
        <c:varyColors val="0"/>
        <c:ser>
          <c:idx val="0"/>
          <c:order val="0"/>
          <c:tx>
            <c:strRef>
              <c:f>'[הורה להורה - ניתוח מזווג.xlsx]גרפים'!$B$27</c:f>
              <c:strCache>
                <c:ptCount val="1"/>
                <c:pt idx="0">
                  <c:v>סיום n=12</c:v>
                </c:pt>
              </c:strCache>
            </c:strRef>
          </c:tx>
          <c:spPr>
            <a:solidFill>
              <a:srgbClr val="40A8AD"/>
            </a:solidFill>
            <a:ln>
              <a:noFill/>
            </a:ln>
            <a:effectLst/>
          </c:spPr>
          <c:invertIfNegative val="0"/>
          <c:dLbls>
            <c:dLbl>
              <c:idx val="0"/>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F64-4ADF-87C9-C2D8D068A24E}"/>
                </c:ext>
              </c:extLst>
            </c:dLbl>
            <c:dLbl>
              <c:idx val="1"/>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F64-4ADF-87C9-C2D8D068A24E}"/>
                </c:ext>
              </c:extLst>
            </c:dLbl>
            <c:dLbl>
              <c:idx val="2"/>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F64-4ADF-87C9-C2D8D068A24E}"/>
                </c:ext>
              </c:extLst>
            </c:dLbl>
            <c:dLbl>
              <c:idx val="3"/>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F64-4ADF-87C9-C2D8D068A24E}"/>
                </c:ext>
              </c:extLst>
            </c:dLbl>
            <c:dLbl>
              <c:idx val="4"/>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F64-4ADF-87C9-C2D8D068A24E}"/>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Heebo" pitchFamily="2" charset="-79"/>
                    <a:ea typeface="+mn-ea"/>
                    <a:cs typeface="Heebo" pitchFamily="2" charset="-79"/>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'[הורה להורה - ניתוח מזווג.xlsx]גרפים'!$A$28:$A$32</c:f>
              <c:strCache>
                <c:ptCount val="5"/>
                <c:pt idx="0">
                  <c:v>מרחב בטוח לפרוק ולשתף בדילמות הוריות</c:v>
                </c:pt>
                <c:pt idx="1">
                  <c:v>כלים פרקטיים ועצות מגורם מקצועי להתמודדות עם קשיים עם המשפחה המורחבת</c:v>
                </c:pt>
                <c:pt idx="2">
                  <c:v>כלים פרקטיים ועצות מגורם מקצועי להתמודדות עם אתגרי ההורות וגידול ילדים</c:v>
                </c:pt>
                <c:pt idx="3">
                  <c:v>רעיונות למשחק/זמן משותף עם ילדיי</c:v>
                </c:pt>
                <c:pt idx="4">
                  <c:v>ידע וכלים לחיזוק הקשר ביני לבין ילדיי</c:v>
                </c:pt>
              </c:strCache>
            </c:strRef>
          </c:cat>
          <c:val>
            <c:numRef>
              <c:f>'[הורה להורה - ניתוח מזווג.xlsx]גרפים'!$B$28:$B$32</c:f>
              <c:numCache>
                <c:formatCode>0%</c:formatCode>
                <c:ptCount val="5"/>
                <c:pt idx="0">
                  <c:v>0.83</c:v>
                </c:pt>
                <c:pt idx="1">
                  <c:v>0.67</c:v>
                </c:pt>
                <c:pt idx="2">
                  <c:v>0.92</c:v>
                </c:pt>
                <c:pt idx="3">
                  <c:v>0.57999999999999996</c:v>
                </c:pt>
                <c:pt idx="4">
                  <c:v>0.84</c:v>
                </c:pt>
              </c:numCache>
            </c:numRef>
          </c:val>
          <c:extLst>
            <c:ext xmlns:c16="http://schemas.microsoft.com/office/drawing/2014/chart" uri="{C3380CC4-5D6E-409C-BE32-E72D297353CC}">
              <c16:uniqueId val="{00000005-8F64-4ADF-87C9-C2D8D068A24E}"/>
            </c:ext>
          </c:extLst>
        </c:ser>
        <c:ser>
          <c:idx val="1"/>
          <c:order val="1"/>
          <c:tx>
            <c:strRef>
              <c:f>'[הורה להורה - ניתוח מזווג.xlsx]גרפים'!$C$27</c:f>
              <c:strCache>
                <c:ptCount val="1"/>
                <c:pt idx="0">
                  <c:v>פתיחה n=12</c:v>
                </c:pt>
              </c:strCache>
            </c:strRef>
          </c:tx>
          <c:spPr>
            <a:solidFill>
              <a:srgbClr val="A1D4D7"/>
            </a:solidFill>
            <a:ln>
              <a:noFill/>
            </a:ln>
            <a:effectLst/>
          </c:spPr>
          <c:invertIfNegative val="0"/>
          <c:dLbls>
            <c:dLbl>
              <c:idx val="0"/>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F64-4ADF-87C9-C2D8D068A24E}"/>
                </c:ext>
              </c:extLst>
            </c:dLbl>
            <c:dLbl>
              <c:idx val="1"/>
              <c:tx>
                <c:rich>
                  <a:bodyPr/>
                  <a:lstStyle/>
                  <a:p>
                    <a:r>
                      <a:rPr lang="en-US"/>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F64-4ADF-87C9-C2D8D068A24E}"/>
                </c:ext>
              </c:extLst>
            </c:dLbl>
            <c:dLbl>
              <c:idx val="2"/>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F64-4ADF-87C9-C2D8D068A24E}"/>
                </c:ext>
              </c:extLst>
            </c:dLbl>
            <c:dLbl>
              <c:idx val="3"/>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F64-4ADF-87C9-C2D8D068A24E}"/>
                </c:ext>
              </c:extLst>
            </c:dLbl>
            <c:dLbl>
              <c:idx val="4"/>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F64-4ADF-87C9-C2D8D068A24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Heebo" pitchFamily="2" charset="-79"/>
                    <a:ea typeface="+mn-ea"/>
                    <a:cs typeface="Heebo" pitchFamily="2" charset="-79"/>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'[הורה להורה - ניתוח מזווג.xlsx]גרפים'!$A$28:$A$32</c:f>
              <c:strCache>
                <c:ptCount val="5"/>
                <c:pt idx="0">
                  <c:v>מרחב בטוח לפרוק ולשתף בדילמות הוריות</c:v>
                </c:pt>
                <c:pt idx="1">
                  <c:v>כלים פרקטיים ועצות מגורם מקצועי להתמודדות עם קשיים עם המשפחה המורחבת</c:v>
                </c:pt>
                <c:pt idx="2">
                  <c:v>כלים פרקטיים ועצות מגורם מקצועי להתמודדות עם אתגרי ההורות וגידול ילדים</c:v>
                </c:pt>
                <c:pt idx="3">
                  <c:v>רעיונות למשחק/זמן משותף עם ילדיי</c:v>
                </c:pt>
                <c:pt idx="4">
                  <c:v>ידע וכלים לחיזוק הקשר ביני לבין ילדיי</c:v>
                </c:pt>
              </c:strCache>
            </c:strRef>
          </c:cat>
          <c:val>
            <c:numRef>
              <c:f>'[הורה להורה - ניתוח מזווג.xlsx]גרפים'!$C$28:$C$32</c:f>
              <c:numCache>
                <c:formatCode>0%</c:formatCode>
                <c:ptCount val="5"/>
                <c:pt idx="0">
                  <c:v>1</c:v>
                </c:pt>
                <c:pt idx="1">
                  <c:v>0.75</c:v>
                </c:pt>
                <c:pt idx="2">
                  <c:v>0.57999999999999996</c:v>
                </c:pt>
                <c:pt idx="3">
                  <c:v>0.57999999999999996</c:v>
                </c:pt>
                <c:pt idx="4">
                  <c:v>0.41</c:v>
                </c:pt>
              </c:numCache>
            </c:numRef>
          </c:val>
          <c:extLst>
            <c:ext xmlns:c16="http://schemas.microsoft.com/office/drawing/2014/chart" uri="{C3380CC4-5D6E-409C-BE32-E72D297353CC}">
              <c16:uniqueId val="{0000000B-8F64-4ADF-87C9-C2D8D068A24E}"/>
            </c:ext>
          </c:extLst>
        </c:ser>
        <c:dLbls>
          <c:dLblPos val="outEnd"/>
          <c:showLegendKey val="0"/>
          <c:showVal val="1"/>
          <c:showCatName val="0"/>
          <c:showSerName val="0"/>
          <c:showPercent val="0"/>
          <c:showBubbleSize val="0"/>
        </c:dLbls>
        <c:gapWidth val="219"/>
        <c:overlap val="-27"/>
        <c:axId val="-416695456"/>
        <c:axId val="-416699808"/>
      </c:barChart>
      <c:catAx>
        <c:axId val="-41669545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US"/>
          </a:p>
        </c:txPr>
        <c:crossAx val="-416699808"/>
        <c:crosses val="autoZero"/>
        <c:auto val="1"/>
        <c:lblAlgn val="ctr"/>
        <c:lblOffset val="100"/>
        <c:noMultiLvlLbl val="0"/>
      </c:catAx>
      <c:valAx>
        <c:axId val="-416699808"/>
        <c:scaling>
          <c:orientation val="minMax"/>
          <c:max val="1"/>
        </c:scaling>
        <c:delete val="1"/>
        <c:axPos val="r"/>
        <c:numFmt formatCode="0%" sourceLinked="1"/>
        <c:majorTickMark val="none"/>
        <c:minorTickMark val="none"/>
        <c:tickLblPos val="nextTo"/>
        <c:crossAx val="-416695456"/>
        <c:crosses val="autoZero"/>
        <c:crossBetween val="between"/>
      </c:valAx>
      <c:spPr>
        <a:noFill/>
        <a:ln>
          <a:noFill/>
        </a:ln>
        <a:effectLst/>
      </c:spPr>
    </c:plotArea>
    <c:legend>
      <c:legendPos val="b"/>
      <c:layout>
        <c:manualLayout>
          <c:xMode val="edge"/>
          <c:yMode val="edge"/>
          <c:x val="1.672648061849412E-3"/>
          <c:y val="0.18073401057086771"/>
          <c:w val="0.31190843540992769"/>
          <c:h val="8.500294841999375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ebo" pitchFamily="2" charset="-79"/>
          <a:cs typeface="Heebo" pitchFamily="2" charset="-79"/>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BC_A04A4F5E.xml><?xml version="1.0" encoding="utf-8"?>
<p188:cmLst xmlns:a="http://schemas.openxmlformats.org/drawingml/2006/main" xmlns:r="http://schemas.openxmlformats.org/officeDocument/2006/relationships" xmlns:p188="http://schemas.microsoft.com/office/powerpoint/2018/8/main">
  <p188:cm id="{3B28E51A-2EEC-4681-B0FE-255FFBEF4758}" authorId="{8060CC16-C721-AECF-4C5B-3CD2860388E3}" created="2024-07-02T17:30:09.850">
    <pc:sldMkLst xmlns:pc="http://schemas.microsoft.com/office/powerpoint/2013/main/command">
      <pc:docMk/>
      <pc:sldMk cId="2689224542" sldId="700"/>
    </pc:sldMkLst>
    <p188:txBody>
      <a:bodyPr/>
      <a:lstStyle/>
      <a:p>
        <a:r>
          <a:rPr lang="en-IL"/>
          <a:t>שקף לא לתרגום</a:t>
        </a:r>
      </a:p>
    </p188:txBody>
  </p188:cm>
</p188:cmLst>
</file>

<file path=ppt/comments/modernComment_2DB_E17B317B.xml><?xml version="1.0" encoding="utf-8"?>
<p188:cmLst xmlns:a="http://schemas.openxmlformats.org/drawingml/2006/main" xmlns:r="http://schemas.openxmlformats.org/officeDocument/2006/relationships" xmlns:p188="http://schemas.microsoft.com/office/powerpoint/2018/8/main">
  <p188:cm id="{2B8B403A-29AA-4121-8445-35020383DAB5}" authorId="{8060CC16-C721-AECF-4C5B-3CD2860388E3}" created="2024-07-02T17:30:49.718">
    <pc:sldMkLst xmlns:pc="http://schemas.microsoft.com/office/powerpoint/2013/main/command">
      <pc:docMk/>
      <pc:sldMk cId="3782947195" sldId="731"/>
    </pc:sldMkLst>
    <p188:txBody>
      <a:bodyPr/>
      <a:lstStyle/>
      <a:p>
        <a:r>
          <a:rPr lang="en-IL"/>
          <a:t>שקף לא לתרגום</a:t>
        </a:r>
      </a:p>
    </p188:txBody>
  </p188:cm>
</p188:cmLst>
</file>

<file path=ppt/comments/modernComment_2DC_66B0A8.xml><?xml version="1.0" encoding="utf-8"?>
<p188:cmLst xmlns:a="http://schemas.openxmlformats.org/drawingml/2006/main" xmlns:r="http://schemas.openxmlformats.org/officeDocument/2006/relationships" xmlns:p188="http://schemas.microsoft.com/office/powerpoint/2018/8/main">
  <p188:cm id="{23DF146D-04C1-4EAE-A816-11FCFA7A12F3}" authorId="{8060CC16-C721-AECF-4C5B-3CD2860388E3}" created="2024-07-02T17:30:34.795">
    <pc:sldMkLst xmlns:pc="http://schemas.microsoft.com/office/powerpoint/2013/main/command">
      <pc:docMk/>
      <pc:sldMk cId="6729896" sldId="732"/>
    </pc:sldMkLst>
    <p188:txBody>
      <a:bodyPr/>
      <a:lstStyle/>
      <a:p>
        <a:r>
          <a:rPr lang="en-IL"/>
          <a:t>שקף לא לתרגום</a:t>
        </a:r>
      </a:p>
    </p188:txBody>
  </p188:cm>
</p188:cmLst>
</file>

<file path=ppt/comments/modernComment_2DF_8D8F5213.xml><?xml version="1.0" encoding="utf-8"?>
<p188:cmLst xmlns:a="http://schemas.openxmlformats.org/drawingml/2006/main" xmlns:r="http://schemas.openxmlformats.org/officeDocument/2006/relationships" xmlns:p188="http://schemas.microsoft.com/office/powerpoint/2018/8/main">
  <p188:cm id="{835E2ABF-3F71-414D-8B7E-2B0BCADEF987}" authorId="{8060CC16-C721-AECF-4C5B-3CD2860388E3}" created="2024-07-02T17:31:01.235">
    <pc:sldMkLst xmlns:pc="http://schemas.microsoft.com/office/powerpoint/2013/main/command">
      <pc:docMk/>
      <pc:sldMk cId="2374980115" sldId="735"/>
    </pc:sldMkLst>
    <p188:txBody>
      <a:bodyPr/>
      <a:lstStyle/>
      <a:p>
        <a:r>
          <a:rPr lang="en-IL"/>
          <a:t>שקף לא לתרגום</a:t>
        </a:r>
      </a:p>
    </p188:txBody>
  </p188:cm>
</p188:cmLst>
</file>

<file path=ppt/comments/modernComment_2EA_17A91439.xml><?xml version="1.0" encoding="utf-8"?>
<p188:cmLst xmlns:a="http://schemas.openxmlformats.org/drawingml/2006/main" xmlns:r="http://schemas.openxmlformats.org/officeDocument/2006/relationships" xmlns:p188="http://schemas.microsoft.com/office/powerpoint/2018/8/main">
  <p188:cm id="{27A28486-890D-4A9F-BDAF-DE63063EC51C}" authorId="{8060CC16-C721-AECF-4C5B-3CD2860388E3}" created="2024-07-02T17:30:19.938">
    <pc:sldMkLst xmlns:pc="http://schemas.microsoft.com/office/powerpoint/2013/main/command">
      <pc:docMk/>
      <pc:sldMk cId="396956729" sldId="746"/>
    </pc:sldMkLst>
    <p188:txBody>
      <a:bodyPr/>
      <a:lstStyle/>
      <a:p>
        <a:r>
          <a:rPr lang="en-IL"/>
          <a:t>שקף לא לתרגום</a:t>
        </a:r>
      </a:p>
    </p188:txBody>
  </p188:cm>
</p188:cmLst>
</file>

<file path=ppt/comments/modernComment_2F8_C82939C4.xml><?xml version="1.0" encoding="utf-8"?>
<p188:cmLst xmlns:a="http://schemas.openxmlformats.org/drawingml/2006/main" xmlns:r="http://schemas.openxmlformats.org/officeDocument/2006/relationships" xmlns:p188="http://schemas.microsoft.com/office/powerpoint/2018/8/main">
  <p188:cm id="{706ABEB9-542C-4A47-9130-B2B91604B3CB}" authorId="{8060CC16-C721-AECF-4C5B-3CD2860388E3}" created="2024-07-02T17:30:15.290">
    <pc:sldMkLst xmlns:pc="http://schemas.microsoft.com/office/powerpoint/2013/main/command">
      <pc:docMk/>
      <pc:sldMk cId="3358144964" sldId="760"/>
    </pc:sldMkLst>
    <p188:txBody>
      <a:bodyPr/>
      <a:lstStyle/>
      <a:p>
        <a:r>
          <a:rPr lang="en-IL"/>
          <a:t>שקף לא לתרגום</a:t>
        </a:r>
      </a:p>
    </p188:txBody>
  </p188:cm>
</p188:cmLst>
</file>

<file path=ppt/comments/modernComment_300_9F7095B2.xml><?xml version="1.0" encoding="utf-8"?>
<p188:cmLst xmlns:a="http://schemas.openxmlformats.org/drawingml/2006/main" xmlns:r="http://schemas.openxmlformats.org/officeDocument/2006/relationships" xmlns:p188="http://schemas.microsoft.com/office/powerpoint/2018/8/main">
  <p188:cm id="{0FC8E965-A127-4C63-9FAA-E13789D44304}" authorId="{8060CC16-C721-AECF-4C5B-3CD2860388E3}" created="2024-07-02T17:32:03.403">
    <pc:sldMkLst xmlns:pc="http://schemas.microsoft.com/office/powerpoint/2013/main/command">
      <pc:docMk/>
      <pc:sldMk cId="2674955698" sldId="768"/>
    </pc:sldMkLst>
    <p188:replyLst>
      <p188:reply id="{3BC4AB27-92D7-473A-8090-F50BAC8E7F6C}" authorId="{8060CC16-C721-AECF-4C5B-3CD2860388E3}" created="2024-07-02T17:32:13.850">
        <p188:txBody>
          <a:bodyPr/>
          <a:lstStyle/>
          <a:p>
            <a:r>
              <a:rPr lang="en-IL"/>
              <a:t>כותרות בתיבות אפורות לא לתרגום</a:t>
            </a:r>
          </a:p>
        </p188:txBody>
      </p188:reply>
    </p188:replyLst>
    <p188:txBody>
      <a:bodyPr/>
      <a:lstStyle/>
      <a:p>
        <a:r>
          <a:rPr lang="en-IL"/>
          <a:t>תיבה ירוקה לא לתרגום</a:t>
        </a:r>
      </a:p>
    </p188:txBody>
  </p188:cm>
</p188:cmLst>
</file>

<file path=ppt/comments/modernComment_30D_23D27816.xml><?xml version="1.0" encoding="utf-8"?>
<p188:cmLst xmlns:a="http://schemas.openxmlformats.org/drawingml/2006/main" xmlns:r="http://schemas.openxmlformats.org/officeDocument/2006/relationships" xmlns:p188="http://schemas.microsoft.com/office/powerpoint/2018/8/main">
  <p188:cm id="{B0A22AA6-B4A3-4239-BA04-E23951861CEE}" authorId="{8060CC16-C721-AECF-4C5B-3CD2860388E3}" created="2024-07-02T17:30:04.544">
    <pc:sldMkLst xmlns:pc="http://schemas.microsoft.com/office/powerpoint/2013/main/command">
      <pc:docMk/>
      <pc:sldMk cId="600995862" sldId="781"/>
    </pc:sldMkLst>
    <p188:txBody>
      <a:bodyPr/>
      <a:lstStyle/>
      <a:p>
        <a:r>
          <a:rPr lang="en-IL"/>
          <a:t>שקף לא לתרגום</a:t>
        </a:r>
      </a:p>
    </p188:txBody>
  </p188:cm>
</p188:cmLst>
</file>

<file path=ppt/comments/modernComment_312_2ABC9971.xml><?xml version="1.0" encoding="utf-8"?>
<p188:cmLst xmlns:a="http://schemas.openxmlformats.org/drawingml/2006/main" xmlns:r="http://schemas.openxmlformats.org/officeDocument/2006/relationships" xmlns:p188="http://schemas.microsoft.com/office/powerpoint/2018/8/main">
  <p188:cm id="{E0007247-57A1-4738-BCFE-5B6C1DFFDCF8}" authorId="{8060CC16-C721-AECF-4C5B-3CD2860388E3}" created="2024-07-02T17:31:08.068">
    <pc:sldMkLst xmlns:pc="http://schemas.microsoft.com/office/powerpoint/2013/main/command">
      <pc:docMk/>
      <pc:sldMk cId="717003121" sldId="786"/>
    </pc:sldMkLst>
    <p188:txBody>
      <a:bodyPr/>
      <a:lstStyle/>
      <a:p>
        <a:r>
          <a:rPr lang="en-IL"/>
          <a:t>שקף לא לתרגום</a:t>
        </a:r>
      </a:p>
    </p188:txBody>
  </p188:cm>
</p188:cmLst>
</file>

<file path=ppt/comments/modernComment_313_412A8673.xml><?xml version="1.0" encoding="utf-8"?>
<p188:cmLst xmlns:a="http://schemas.openxmlformats.org/drawingml/2006/main" xmlns:r="http://schemas.openxmlformats.org/officeDocument/2006/relationships" xmlns:p188="http://schemas.microsoft.com/office/powerpoint/2018/8/main">
  <p188:cm id="{81B8C66D-57D6-4587-A153-4954DFABDEF6}" authorId="{8060CC16-C721-AECF-4C5B-3CD2860388E3}" created="2024-07-02T17:32:23.849">
    <pc:sldMkLst xmlns:pc="http://schemas.microsoft.com/office/powerpoint/2013/main/command">
      <pc:docMk/>
      <pc:sldMk cId="1093305971" sldId="787"/>
    </pc:sldMkLst>
    <p188:replyLst>
      <p188:reply id="{B5863698-2701-4901-80D3-3088723ADF8A}" authorId="{8060CC16-C721-AECF-4C5B-3CD2860388E3}" created="2024-07-02T17:32:37.428">
        <p188:txBody>
          <a:bodyPr/>
          <a:lstStyle/>
          <a:p>
            <a:r>
              <a:rPr lang="en-IL"/>
              <a:t>כותרות בתיבות אפורות לא לתרגום</a:t>
            </a:r>
          </a:p>
        </p188:txBody>
      </p188:reply>
    </p188:replyLst>
    <p188:txBody>
      <a:bodyPr/>
      <a:lstStyle/>
      <a:p>
        <a:r>
          <a:rPr lang="en-IL"/>
          <a:t>תיבה ירוקה לא לתרגום</a:t>
        </a:r>
      </a:p>
    </p188:txBody>
  </p188:cm>
</p188:cmLst>
</file>

<file path=ppt/comments/modernComment_317_79BC3262.xml><?xml version="1.0" encoding="utf-8"?>
<p188:cmLst xmlns:a="http://schemas.openxmlformats.org/drawingml/2006/main" xmlns:r="http://schemas.openxmlformats.org/officeDocument/2006/relationships" xmlns:p188="http://schemas.microsoft.com/office/powerpoint/2018/8/main">
  <p188:cm id="{0E22454A-A7B4-475A-A08A-10F0C90C375B}" authorId="{8060CC16-C721-AECF-4C5B-3CD2860388E3}" created="2024-07-02T17:31:43.195">
    <pc:sldMkLst xmlns:pc="http://schemas.microsoft.com/office/powerpoint/2013/main/command">
      <pc:docMk/>
      <pc:sldMk cId="2042376802" sldId="791"/>
    </pc:sldMkLst>
    <p188:replyLst>
      <p188:reply id="{DC51D599-79AF-456D-9D2B-775788123A05}" authorId="{8060CC16-C721-AECF-4C5B-3CD2860388E3}" created="2024-07-02T17:31:52.161">
        <p188:txBody>
          <a:bodyPr/>
          <a:lstStyle/>
          <a:p>
            <a:r>
              <a:rPr lang="en-IL"/>
              <a:t>כותרות בתיבות אפורות לא לתרגום</a:t>
            </a:r>
          </a:p>
        </p188:txBody>
      </p188:reply>
    </p188:replyLst>
    <p188:txBody>
      <a:bodyPr/>
      <a:lstStyle/>
      <a:p>
        <a:r>
          <a:rPr lang="en-IL"/>
          <a:t>תיבה ורודה לא לתרגום</a:t>
        </a:r>
      </a:p>
    </p188:txBody>
  </p188:cm>
</p188:cmLst>
</file>

<file path=ppt/comments/modernComment_318_EA454B1C.xml><?xml version="1.0" encoding="utf-8"?>
<p188:cmLst xmlns:a="http://schemas.openxmlformats.org/drawingml/2006/main" xmlns:r="http://schemas.openxmlformats.org/officeDocument/2006/relationships" xmlns:p188="http://schemas.microsoft.com/office/powerpoint/2018/8/main">
  <p188:cm id="{EE50F49E-2FD7-4759-9E92-2C3DFCADB3A0}" authorId="{8060CC16-C721-AECF-4C5B-3CD2860388E3}" created="2024-07-02T17:31:32.028">
    <pc:sldMkLst xmlns:pc="http://schemas.microsoft.com/office/powerpoint/2013/main/command">
      <pc:docMk/>
      <pc:sldMk cId="3930409756" sldId="792"/>
    </pc:sldMkLst>
    <p188:txBody>
      <a:bodyPr/>
      <a:lstStyle/>
      <a:p>
        <a:r>
          <a:rPr lang="en-IL"/>
          <a:t>תיבה ורודה לא לתרגום</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FD35AF0-AD08-40B9-B6FD-264288A7B322}" type="datetimeFigureOut">
              <a:rPr lang="he-IL" smtClean="0"/>
              <a:t>ה'.תמוז.תשפ"ד</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33C3320-692C-445D-A025-4BCC62CCE6F7}" type="slidenum">
              <a:rPr lang="he-IL" smtClean="0"/>
              <a:t>‹#›</a:t>
            </a:fld>
            <a:endParaRPr lang="he-IL"/>
          </a:p>
        </p:txBody>
      </p:sp>
    </p:spTree>
    <p:extLst>
      <p:ext uri="{BB962C8B-B14F-4D97-AF65-F5344CB8AC3E}">
        <p14:creationId xmlns:p14="http://schemas.microsoft.com/office/powerpoint/2010/main" val="337249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1</a:t>
            </a:fld>
            <a:endParaRPr lang="en-US"/>
          </a:p>
        </p:txBody>
      </p:sp>
    </p:spTree>
    <p:extLst>
      <p:ext uri="{BB962C8B-B14F-4D97-AF65-F5344CB8AC3E}">
        <p14:creationId xmlns:p14="http://schemas.microsoft.com/office/powerpoint/2010/main" val="49463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833C3320-692C-445D-A025-4BCC62CCE6F7}" type="slidenum">
              <a:rPr lang="he-IL" smtClean="0"/>
              <a:t>12</a:t>
            </a:fld>
            <a:endParaRPr lang="he-IL"/>
          </a:p>
        </p:txBody>
      </p:sp>
    </p:spTree>
    <p:extLst>
      <p:ext uri="{BB962C8B-B14F-4D97-AF65-F5344CB8AC3E}">
        <p14:creationId xmlns:p14="http://schemas.microsoft.com/office/powerpoint/2010/main" val="278312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x-es-XL"/>
          </a:p>
        </p:txBody>
      </p:sp>
      <p:sp>
        <p:nvSpPr>
          <p:cNvPr id="4" name="Slide Number Placeholder 3"/>
          <p:cNvSpPr>
            <a:spLocks noGrp="1"/>
          </p:cNvSpPr>
          <p:nvPr>
            <p:ph type="sldNum" sz="quarter" idx="5"/>
          </p:nvPr>
        </p:nvSpPr>
        <p:spPr/>
        <p:txBody>
          <a:bodyPr/>
          <a:lstStyle/>
          <a:p>
            <a:fld id="{833C3320-692C-445D-A025-4BCC62CCE6F7}" type="slidenum">
              <a:rPr lang="he-IL" smtClean="0"/>
              <a:t>13</a:t>
            </a:fld>
            <a:endParaRPr lang="he-IL"/>
          </a:p>
        </p:txBody>
      </p:sp>
    </p:spTree>
    <p:extLst>
      <p:ext uri="{BB962C8B-B14F-4D97-AF65-F5344CB8AC3E}">
        <p14:creationId xmlns:p14="http://schemas.microsoft.com/office/powerpoint/2010/main" val="371779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a:latin typeface="Heebo" panose="00000500000000000000" pitchFamily="2" charset="-79"/>
              <a:cs typeface="Heebo" panose="00000500000000000000" pitchFamily="2" charset="-79"/>
            </a:endParaRPr>
          </a:p>
        </p:txBody>
      </p:sp>
      <p:sp>
        <p:nvSpPr>
          <p:cNvPr id="4" name="Slide Number Placeholder 3"/>
          <p:cNvSpPr>
            <a:spLocks noGrp="1"/>
          </p:cNvSpPr>
          <p:nvPr>
            <p:ph type="sldNum" sz="quarter" idx="5"/>
          </p:nvPr>
        </p:nvSpPr>
        <p:spPr/>
        <p:txBody>
          <a:bodyPr/>
          <a:lstStyle/>
          <a:p>
            <a:fld id="{833C3320-692C-445D-A025-4BCC62CCE6F7}" type="slidenum">
              <a:rPr lang="he-IL" smtClean="0"/>
              <a:t>14</a:t>
            </a:fld>
            <a:endParaRPr lang="he-IL"/>
          </a:p>
        </p:txBody>
      </p:sp>
    </p:spTree>
    <p:extLst>
      <p:ext uri="{BB962C8B-B14F-4D97-AF65-F5344CB8AC3E}">
        <p14:creationId xmlns:p14="http://schemas.microsoft.com/office/powerpoint/2010/main" val="3766567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0" i="0" u="none" strike="noStrike" dirty="0">
              <a:solidFill>
                <a:srgbClr val="000000"/>
              </a:solidFill>
              <a:effectLst/>
              <a:latin typeface="Heebo" panose="00000500000000000000" pitchFamily="2" charset="-79"/>
              <a:cs typeface="Heebo" panose="00000500000000000000" pitchFamily="2" charset="-79"/>
            </a:endParaRPr>
          </a:p>
        </p:txBody>
      </p:sp>
      <p:sp>
        <p:nvSpPr>
          <p:cNvPr id="4" name="Slide Number Placeholder 3"/>
          <p:cNvSpPr>
            <a:spLocks noGrp="1"/>
          </p:cNvSpPr>
          <p:nvPr>
            <p:ph type="sldNum" sz="quarter" idx="5"/>
          </p:nvPr>
        </p:nvSpPr>
        <p:spPr/>
        <p:txBody>
          <a:bodyPr/>
          <a:lstStyle/>
          <a:p>
            <a:fld id="{833C3320-692C-445D-A025-4BCC62CCE6F7}" type="slidenum">
              <a:rPr lang="he-IL" smtClean="0"/>
              <a:t>15</a:t>
            </a:fld>
            <a:endParaRPr lang="he-IL"/>
          </a:p>
        </p:txBody>
      </p:sp>
    </p:spTree>
    <p:extLst>
      <p:ext uri="{BB962C8B-B14F-4D97-AF65-F5344CB8AC3E}">
        <p14:creationId xmlns:p14="http://schemas.microsoft.com/office/powerpoint/2010/main" val="1863547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17</a:t>
            </a:fld>
            <a:endParaRPr lang="en-US"/>
          </a:p>
        </p:txBody>
      </p:sp>
    </p:spTree>
    <p:extLst>
      <p:ext uri="{BB962C8B-B14F-4D97-AF65-F5344CB8AC3E}">
        <p14:creationId xmlns:p14="http://schemas.microsoft.com/office/powerpoint/2010/main" val="1533848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18</a:t>
            </a:fld>
            <a:endParaRPr lang="en-US"/>
          </a:p>
        </p:txBody>
      </p:sp>
    </p:spTree>
    <p:extLst>
      <p:ext uri="{BB962C8B-B14F-4D97-AF65-F5344CB8AC3E}">
        <p14:creationId xmlns:p14="http://schemas.microsoft.com/office/powerpoint/2010/main" val="4094779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x-es-XL"/>
          </a:p>
        </p:txBody>
      </p:sp>
      <p:sp>
        <p:nvSpPr>
          <p:cNvPr id="4" name="Slide Number Placeholder 3"/>
          <p:cNvSpPr>
            <a:spLocks noGrp="1"/>
          </p:cNvSpPr>
          <p:nvPr>
            <p:ph type="sldNum" sz="quarter" idx="5"/>
          </p:nvPr>
        </p:nvSpPr>
        <p:spPr/>
        <p:txBody>
          <a:bodyPr/>
          <a:lstStyle/>
          <a:p>
            <a:fld id="{833C3320-692C-445D-A025-4BCC62CCE6F7}" type="slidenum">
              <a:rPr lang="he-IL" smtClean="0"/>
              <a:t>19</a:t>
            </a:fld>
            <a:endParaRPr lang="he-IL"/>
          </a:p>
        </p:txBody>
      </p:sp>
    </p:spTree>
    <p:extLst>
      <p:ext uri="{BB962C8B-B14F-4D97-AF65-F5344CB8AC3E}">
        <p14:creationId xmlns:p14="http://schemas.microsoft.com/office/powerpoint/2010/main" val="2374559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x-es-XL"/>
          </a:p>
        </p:txBody>
      </p:sp>
      <p:sp>
        <p:nvSpPr>
          <p:cNvPr id="4" name="Slide Number Placeholder 3"/>
          <p:cNvSpPr>
            <a:spLocks noGrp="1"/>
          </p:cNvSpPr>
          <p:nvPr>
            <p:ph type="sldNum" sz="quarter" idx="5"/>
          </p:nvPr>
        </p:nvSpPr>
        <p:spPr/>
        <p:txBody>
          <a:bodyPr/>
          <a:lstStyle/>
          <a:p>
            <a:fld id="{833C3320-692C-445D-A025-4BCC62CCE6F7}" type="slidenum">
              <a:rPr lang="he-IL" smtClean="0"/>
              <a:t>20</a:t>
            </a:fld>
            <a:endParaRPr lang="he-IL"/>
          </a:p>
        </p:txBody>
      </p:sp>
    </p:spTree>
    <p:extLst>
      <p:ext uri="{BB962C8B-B14F-4D97-AF65-F5344CB8AC3E}">
        <p14:creationId xmlns:p14="http://schemas.microsoft.com/office/powerpoint/2010/main" val="4087927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x-es-XL"/>
          </a:p>
        </p:txBody>
      </p:sp>
      <p:sp>
        <p:nvSpPr>
          <p:cNvPr id="4" name="Slide Number Placeholder 3"/>
          <p:cNvSpPr>
            <a:spLocks noGrp="1"/>
          </p:cNvSpPr>
          <p:nvPr>
            <p:ph type="sldNum" sz="quarter" idx="5"/>
          </p:nvPr>
        </p:nvSpPr>
        <p:spPr/>
        <p:txBody>
          <a:bodyPr/>
          <a:lstStyle/>
          <a:p>
            <a:fld id="{833C3320-692C-445D-A025-4BCC62CCE6F7}" type="slidenum">
              <a:rPr lang="he-IL" smtClean="0"/>
              <a:t>21</a:t>
            </a:fld>
            <a:endParaRPr lang="he-IL"/>
          </a:p>
        </p:txBody>
      </p:sp>
    </p:spTree>
    <p:extLst>
      <p:ext uri="{BB962C8B-B14F-4D97-AF65-F5344CB8AC3E}">
        <p14:creationId xmlns:p14="http://schemas.microsoft.com/office/powerpoint/2010/main" val="26090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a:t>
            </a:fld>
            <a:endParaRPr lang="en-US"/>
          </a:p>
        </p:txBody>
      </p:sp>
    </p:spTree>
    <p:extLst>
      <p:ext uri="{BB962C8B-B14F-4D97-AF65-F5344CB8AC3E}">
        <p14:creationId xmlns:p14="http://schemas.microsoft.com/office/powerpoint/2010/main" val="28737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5"/>
          </p:nvPr>
        </p:nvSpPr>
        <p:spPr/>
        <p:txBody>
          <a:bodyPr/>
          <a:lstStyle/>
          <a:p>
            <a:fld id="{833C3320-692C-445D-A025-4BCC62CCE6F7}" type="slidenum">
              <a:rPr lang="he-IL" smtClean="0"/>
              <a:t>3</a:t>
            </a:fld>
            <a:endParaRPr lang="he-IL"/>
          </a:p>
        </p:txBody>
      </p:sp>
    </p:spTree>
    <p:extLst>
      <p:ext uri="{BB962C8B-B14F-4D97-AF65-F5344CB8AC3E}">
        <p14:creationId xmlns:p14="http://schemas.microsoft.com/office/powerpoint/2010/main" val="293318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x-es-X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33C3320-692C-445D-A025-4BCC62CCE6F7}"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6840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endParaRPr lang="he-IL" sz="120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833C3320-692C-445D-A025-4BCC62CCE6F7}" type="slidenum">
              <a:rPr lang="he-IL" smtClean="0"/>
              <a:t>5</a:t>
            </a:fld>
            <a:endParaRPr lang="he-IL"/>
          </a:p>
        </p:txBody>
      </p:sp>
    </p:spTree>
    <p:extLst>
      <p:ext uri="{BB962C8B-B14F-4D97-AF65-F5344CB8AC3E}">
        <p14:creationId xmlns:p14="http://schemas.microsoft.com/office/powerpoint/2010/main" val="340980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sz="1800" b="0" i="0" u="none" strike="noStrike">
              <a:solidFill>
                <a:srgbClr val="000000"/>
              </a:solidFill>
              <a:effectLst/>
              <a:highlight>
                <a:srgbClr val="F5F5F5"/>
              </a:highlight>
              <a:cs typeface="Segoe UI Light" panose="020B0502040204020203" pitchFamily="34" charset="0"/>
            </a:endParaRPr>
          </a:p>
        </p:txBody>
      </p:sp>
      <p:sp>
        <p:nvSpPr>
          <p:cNvPr id="4" name="Slide Number Placeholder 3"/>
          <p:cNvSpPr>
            <a:spLocks noGrp="1"/>
          </p:cNvSpPr>
          <p:nvPr>
            <p:ph type="sldNum" sz="quarter" idx="5"/>
          </p:nvPr>
        </p:nvSpPr>
        <p:spPr/>
        <p:txBody>
          <a:bodyPr/>
          <a:lstStyle/>
          <a:p>
            <a:fld id="{833C3320-692C-445D-A025-4BCC62CCE6F7}" type="slidenum">
              <a:rPr lang="he-IL" smtClean="0"/>
              <a:t>7</a:t>
            </a:fld>
            <a:endParaRPr lang="he-IL"/>
          </a:p>
        </p:txBody>
      </p:sp>
    </p:spTree>
    <p:extLst>
      <p:ext uri="{BB962C8B-B14F-4D97-AF65-F5344CB8AC3E}">
        <p14:creationId xmlns:p14="http://schemas.microsoft.com/office/powerpoint/2010/main" val="2470646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a:p>
        </p:txBody>
      </p:sp>
      <p:sp>
        <p:nvSpPr>
          <p:cNvPr id="4" name="Slide Number Placeholder 3"/>
          <p:cNvSpPr>
            <a:spLocks noGrp="1"/>
          </p:cNvSpPr>
          <p:nvPr>
            <p:ph type="sldNum" sz="quarter" idx="5"/>
          </p:nvPr>
        </p:nvSpPr>
        <p:spPr/>
        <p:txBody>
          <a:bodyPr/>
          <a:lstStyle/>
          <a:p>
            <a:fld id="{833C3320-692C-445D-A025-4BCC62CCE6F7}" type="slidenum">
              <a:rPr lang="he-IL" smtClean="0"/>
              <a:t>8</a:t>
            </a:fld>
            <a:endParaRPr lang="he-IL"/>
          </a:p>
        </p:txBody>
      </p:sp>
    </p:spTree>
    <p:extLst>
      <p:ext uri="{BB962C8B-B14F-4D97-AF65-F5344CB8AC3E}">
        <p14:creationId xmlns:p14="http://schemas.microsoft.com/office/powerpoint/2010/main" val="1507362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sz="1800" b="0" i="0" u="none" strike="noStrike">
              <a:solidFill>
                <a:srgbClr val="000000"/>
              </a:solidFill>
              <a:effectLst/>
              <a:highlight>
                <a:srgbClr val="F5F5F5"/>
              </a:highlight>
              <a:cs typeface="Segoe UI Light" panose="020B0502040204020203" pitchFamily="34" charset="0"/>
            </a:endParaRPr>
          </a:p>
        </p:txBody>
      </p:sp>
      <p:sp>
        <p:nvSpPr>
          <p:cNvPr id="4" name="Slide Number Placeholder 3"/>
          <p:cNvSpPr>
            <a:spLocks noGrp="1"/>
          </p:cNvSpPr>
          <p:nvPr>
            <p:ph type="sldNum" sz="quarter" idx="5"/>
          </p:nvPr>
        </p:nvSpPr>
        <p:spPr/>
        <p:txBody>
          <a:bodyPr/>
          <a:lstStyle/>
          <a:p>
            <a:fld id="{833C3320-692C-445D-A025-4BCC62CCE6F7}" type="slidenum">
              <a:rPr lang="he-IL" smtClean="0"/>
              <a:t>9</a:t>
            </a:fld>
            <a:endParaRPr lang="he-IL"/>
          </a:p>
        </p:txBody>
      </p:sp>
    </p:spTree>
    <p:extLst>
      <p:ext uri="{BB962C8B-B14F-4D97-AF65-F5344CB8AC3E}">
        <p14:creationId xmlns:p14="http://schemas.microsoft.com/office/powerpoint/2010/main" val="196864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sz="1800" b="0" i="0" u="none" strike="noStrike">
              <a:solidFill>
                <a:srgbClr val="000000"/>
              </a:solidFill>
              <a:effectLst/>
              <a:highlight>
                <a:srgbClr val="F5F5F5"/>
              </a:highlight>
              <a:cs typeface="Segoe UI Light" panose="020B0502040204020203" pitchFamily="34" charset="0"/>
            </a:endParaRPr>
          </a:p>
        </p:txBody>
      </p:sp>
      <p:sp>
        <p:nvSpPr>
          <p:cNvPr id="4" name="Slide Number Placeholder 3"/>
          <p:cNvSpPr>
            <a:spLocks noGrp="1"/>
          </p:cNvSpPr>
          <p:nvPr>
            <p:ph type="sldNum" sz="quarter" idx="5"/>
          </p:nvPr>
        </p:nvSpPr>
        <p:spPr/>
        <p:txBody>
          <a:bodyPr/>
          <a:lstStyle/>
          <a:p>
            <a:fld id="{833C3320-692C-445D-A025-4BCC62CCE6F7}" type="slidenum">
              <a:rPr lang="he-IL" smtClean="0"/>
              <a:t>10</a:t>
            </a:fld>
            <a:endParaRPr lang="he-IL"/>
          </a:p>
        </p:txBody>
      </p:sp>
    </p:spTree>
    <p:extLst>
      <p:ext uri="{BB962C8B-B14F-4D97-AF65-F5344CB8AC3E}">
        <p14:creationId xmlns:p14="http://schemas.microsoft.com/office/powerpoint/2010/main" val="242033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C2120DA-832B-4120-ACAA-861B384B2F03}" type="datetime8">
              <a:rPr lang="he-IL" smtClean="0"/>
              <a:t>11 ביולי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1964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1E8AB8E-8639-4C40-A4C8-236978184A6D}" type="datetime8">
              <a:rPr lang="he-IL" smtClean="0"/>
              <a:t>11 ביולי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3043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8C85ADB-1CA5-48FF-83BC-90A2718743FB}" type="datetime8">
              <a:rPr lang="he-IL" smtClean="0"/>
              <a:t>11 ביולי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0412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D574A61-C485-4792-86E7-10D22B16B873}" type="datetime8">
              <a:rPr lang="he-IL" smtClean="0"/>
              <a:t>11 ביולי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23992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29680E7-1C7B-4286-AEB1-94441D8EA678}" type="datetime8">
              <a:rPr lang="he-IL" smtClean="0"/>
              <a:t>11 ביולי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29126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FB5948A2-D52A-4DFF-B718-D42B255943FD}" type="datetime8">
              <a:rPr lang="he-IL" smtClean="0"/>
              <a:t>11 ביולי 24</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10665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703235C5-CB44-4C67-9904-9903AC57AC5E}" type="datetime8">
              <a:rPr lang="he-IL" smtClean="0"/>
              <a:t>11 ביולי 24</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408741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CF79D47C-32F0-48FD-A0A4-695345683730}" type="datetime8">
              <a:rPr lang="he-IL" smtClean="0"/>
              <a:t>11 ביולי 24</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9520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5C64116-27AD-4AB1-B57D-4A44DC6614B4}" type="datetime8">
              <a:rPr lang="he-IL" smtClean="0"/>
              <a:t>11 ביולי 24</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6066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D3D450F-64AC-49B9-8355-89040FC95FE0}" type="datetime8">
              <a:rPr lang="he-IL" smtClean="0"/>
              <a:t>11 ביולי 24</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578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A41E51E-37E5-4BCD-950C-AE408E4FF973}" type="datetime8">
              <a:rPr lang="he-IL" smtClean="0"/>
              <a:t>11 ביולי 24</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09346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5DE7B09-8C27-4252-943B-DE35F465F0E3}" type="datetime8">
              <a:rPr lang="he-IL" smtClean="0"/>
              <a:t>11 ביולי 24</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9E282D-D310-42D8-B8FF-78ED45A44D81}" type="slidenum">
              <a:rPr lang="he-IL" smtClean="0"/>
              <a:t>‹#›</a:t>
            </a:fld>
            <a:endParaRPr lang="he-IL"/>
          </a:p>
        </p:txBody>
      </p:sp>
    </p:spTree>
    <p:extLst>
      <p:ext uri="{BB962C8B-B14F-4D97-AF65-F5344CB8AC3E}">
        <p14:creationId xmlns:p14="http://schemas.microsoft.com/office/powerpoint/2010/main" val="2995896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microsoft.com/office/2018/10/relationships/comments" Target="../comments/modernComment_30D_23D27816.xml"/><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1.jpe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microsoft.com/office/2018/10/relationships/comments" Target="../comments/modernComment_2DC_66B0A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0.svg"/><Relationship Id="rId3" Type="http://schemas.microsoft.com/office/2018/10/relationships/comments" Target="../comments/modernComment_318_EA454B1C.xml"/><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8.emf"/><Relationship Id="rId5" Type="http://schemas.openxmlformats.org/officeDocument/2006/relationships/image" Target="../media/image37.emf"/><Relationship Id="rId10" Type="http://schemas.openxmlformats.org/officeDocument/2006/relationships/image" Target="../media/image42.svg"/><Relationship Id="rId4" Type="http://schemas.openxmlformats.org/officeDocument/2006/relationships/image" Target="../media/image36.emf"/><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7.svg"/><Relationship Id="rId3" Type="http://schemas.microsoft.com/office/2018/10/relationships/comments" Target="../comments/modernComment_317_79BC3262.xml"/><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emf"/></Relationships>
</file>

<file path=ppt/slides/_rels/slide14.xml.rels><?xml version="1.0" encoding="UTF-8" standalone="yes"?>
<Relationships xmlns="http://schemas.openxmlformats.org/package/2006/relationships"><Relationship Id="rId3" Type="http://schemas.microsoft.com/office/2018/10/relationships/comments" Target="../comments/modernComment_300_9F7095B2.xml"/><Relationship Id="rId7" Type="http://schemas.openxmlformats.org/officeDocument/2006/relationships/image" Target="../media/image51.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313_412A867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emf"/></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microsoft.com/office/2018/10/relationships/comments" Target="../comments/modernComment_2DB_E17B317B.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DF_8D8F521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312_2ABC997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6.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7.jpe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microsoft.com/office/2018/10/relationships/comments" Target="../comments/modernComment_2BC_A04A4F5E.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4.png"/><Relationship Id="rId7" Type="http://schemas.openxmlformats.org/officeDocument/2006/relationships/image" Target="../media/image34.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6.emf"/></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2F8_C82939C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18/10/relationships/comments" Target="../comments/modernComment_2EA_17A9143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57912C39-342B-13F5-6C1E-0887DE0616A0}"/>
              </a:ext>
            </a:extLst>
          </p:cNvPr>
          <p:cNvSpPr/>
          <p:nvPr/>
        </p:nvSpPr>
        <p:spPr>
          <a:xfrm>
            <a:off x="3181308" y="6584"/>
            <a:ext cx="5457866" cy="313066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es-XL"/>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28926" b="28712"/>
          <a:stretch/>
        </p:blipFill>
        <p:spPr>
          <a:xfrm>
            <a:off x="5599612" y="2378313"/>
            <a:ext cx="942503" cy="398046"/>
          </a:xfrm>
          <a:prstGeom prst="rect">
            <a:avLst/>
          </a:prstGeom>
        </p:spPr>
      </p:pic>
      <p:sp>
        <p:nvSpPr>
          <p:cNvPr id="3" name="Rectangle 2"/>
          <p:cNvSpPr/>
          <p:nvPr/>
        </p:nvSpPr>
        <p:spPr>
          <a:xfrm>
            <a:off x="4187757" y="254655"/>
            <a:ext cx="3772358" cy="2123658"/>
          </a:xfrm>
          <a:prstGeom prst="rect">
            <a:avLst/>
          </a:prstGeom>
        </p:spPr>
        <p:txBody>
          <a:bodyPr wrap="square">
            <a:spAutoFit/>
          </a:bodyPr>
          <a:lstStyle/>
          <a:p>
            <a:pPr algn="ctr" rtl="1"/>
            <a:r>
              <a:rPr lang="he-IL" sz="3600" b="1" dirty="0">
                <a:solidFill>
                  <a:srgbClr val="40A8AD"/>
                </a:solidFill>
                <a:latin typeface="Heebo" pitchFamily="2" charset="-79"/>
                <a:ea typeface="Tahoma" pitchFamily="34" charset="0"/>
                <a:cs typeface="Heebo" pitchFamily="2" charset="-79"/>
              </a:rPr>
              <a:t>סיכום הערכת פעילות לשנת</a:t>
            </a:r>
            <a:r>
              <a:rPr lang="en-US" sz="3600" b="1" dirty="0">
                <a:solidFill>
                  <a:srgbClr val="40A8AD"/>
                </a:solidFill>
                <a:latin typeface="Heebo" pitchFamily="2" charset="-79"/>
                <a:ea typeface="Tahoma" pitchFamily="34" charset="0"/>
                <a:cs typeface="Heebo" pitchFamily="2" charset="-79"/>
              </a:rPr>
              <a:t> </a:t>
            </a:r>
            <a:r>
              <a:rPr lang="he-IL" sz="2800" b="1" dirty="0">
                <a:solidFill>
                  <a:srgbClr val="40A8AD"/>
                </a:solidFill>
                <a:latin typeface="Heebo" pitchFamily="2" charset="-79"/>
                <a:ea typeface="Tahoma" pitchFamily="34" charset="0"/>
                <a:cs typeface="Heebo" pitchFamily="2" charset="-79"/>
              </a:rPr>
              <a:t>2023</a:t>
            </a:r>
          </a:p>
          <a:p>
            <a:pPr algn="ctr" rtl="1"/>
            <a:r>
              <a:rPr lang="he-IL" sz="1400" b="1" dirty="0">
                <a:solidFill>
                  <a:srgbClr val="40A8AD"/>
                </a:solidFill>
                <a:latin typeface="Heebo" pitchFamily="2" charset="-79"/>
                <a:ea typeface="Tahoma" pitchFamily="34" charset="0"/>
                <a:cs typeface="Heebo" pitchFamily="2" charset="-79"/>
              </a:rPr>
              <a:t>  </a:t>
            </a:r>
            <a:br>
              <a:rPr lang="en-US" b="1" dirty="0">
                <a:solidFill>
                  <a:srgbClr val="40A8AD"/>
                </a:solidFill>
                <a:latin typeface="Heebo" pitchFamily="2" charset="-79"/>
                <a:ea typeface="Tahoma" panose="020B0604030504040204" pitchFamily="34" charset="0"/>
                <a:cs typeface="Heebo" pitchFamily="2" charset="-79"/>
              </a:rPr>
            </a:br>
            <a:r>
              <a:rPr lang="he-IL" b="1" dirty="0">
                <a:solidFill>
                  <a:srgbClr val="40A8AD"/>
                </a:solidFill>
                <a:latin typeface="Heebo" pitchFamily="2" charset="-79"/>
                <a:ea typeface="Tahoma" panose="020B0604030504040204" pitchFamily="34" charset="0"/>
                <a:cs typeface="Heebo" pitchFamily="2" charset="-79"/>
              </a:rPr>
              <a:t>תוכנית </a:t>
            </a:r>
            <a:r>
              <a:rPr lang="en-US" b="1" dirty="0">
                <a:solidFill>
                  <a:srgbClr val="40A8AD"/>
                </a:solidFill>
                <a:latin typeface="Heebo" pitchFamily="2" charset="-79"/>
                <a:ea typeface="Tahoma" panose="020B0604030504040204" pitchFamily="34" charset="0"/>
                <a:cs typeface="Heebo" pitchFamily="2" charset="-79"/>
              </a:rPr>
              <a:t>Urban95</a:t>
            </a:r>
            <a:r>
              <a:rPr lang="he-IL" b="1" dirty="0">
                <a:solidFill>
                  <a:srgbClr val="40A8AD"/>
                </a:solidFill>
                <a:latin typeface="Heebo" pitchFamily="2" charset="-79"/>
                <a:ea typeface="Tahoma" panose="020B0604030504040204" pitchFamily="34" charset="0"/>
                <a:cs typeface="Heebo" pitchFamily="2" charset="-79"/>
              </a:rPr>
              <a:t> טירה</a:t>
            </a:r>
            <a:endParaRPr lang="en-US" b="1" dirty="0">
              <a:solidFill>
                <a:srgbClr val="40A8AD"/>
              </a:solidFill>
              <a:latin typeface="Heebo" pitchFamily="2" charset="-79"/>
              <a:ea typeface="Tahoma" panose="020B0604030504040204" pitchFamily="34" charset="0"/>
              <a:cs typeface="Heebo" pitchFamily="2" charset="-79"/>
            </a:endParaRPr>
          </a:p>
        </p:txBody>
      </p:sp>
      <p:cxnSp>
        <p:nvCxnSpPr>
          <p:cNvPr id="49" name="Straight Connector 48">
            <a:extLst>
              <a:ext uri="{FF2B5EF4-FFF2-40B4-BE49-F238E27FC236}">
                <a16:creationId xmlns:a16="http://schemas.microsoft.com/office/drawing/2014/main" id="{5641BA07-3A77-6E83-EBAE-4896E8CCB322}"/>
              </a:ext>
            </a:extLst>
          </p:cNvPr>
          <p:cNvCxnSpPr/>
          <p:nvPr/>
        </p:nvCxnSpPr>
        <p:spPr>
          <a:xfrm>
            <a:off x="9750209" y="-43361"/>
            <a:ext cx="0" cy="460560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4E8BE3A-A057-4B85-360B-F2A4A394F7BD}"/>
              </a:ext>
            </a:extLst>
          </p:cNvPr>
          <p:cNvCxnSpPr/>
          <p:nvPr/>
        </p:nvCxnSpPr>
        <p:spPr>
          <a:xfrm flipH="1">
            <a:off x="0" y="4562246"/>
            <a:ext cx="1219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61B00E4-C6D6-788F-049E-481DF90035FF}"/>
              </a:ext>
            </a:extLst>
          </p:cNvPr>
          <p:cNvCxnSpPr>
            <a:cxnSpLocks/>
          </p:cNvCxnSpPr>
          <p:nvPr/>
        </p:nvCxnSpPr>
        <p:spPr>
          <a:xfrm>
            <a:off x="4871167" y="4575528"/>
            <a:ext cx="0" cy="2269193"/>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E4759B-9493-D7CC-2CF3-811AF905C94D}"/>
              </a:ext>
            </a:extLst>
          </p:cNvPr>
          <p:cNvCxnSpPr>
            <a:cxnSpLocks/>
          </p:cNvCxnSpPr>
          <p:nvPr/>
        </p:nvCxnSpPr>
        <p:spPr>
          <a:xfrm>
            <a:off x="2448790" y="13279"/>
            <a:ext cx="0" cy="683144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ounded Rectangle 59">
            <a:extLst>
              <a:ext uri="{FF2B5EF4-FFF2-40B4-BE49-F238E27FC236}">
                <a16:creationId xmlns:a16="http://schemas.microsoft.com/office/drawing/2014/main" id="{59950E4B-564D-A16B-FDAA-70414B671FC2}"/>
              </a:ext>
            </a:extLst>
          </p:cNvPr>
          <p:cNvSpPr/>
          <p:nvPr/>
        </p:nvSpPr>
        <p:spPr>
          <a:xfrm>
            <a:off x="5416737" y="2989819"/>
            <a:ext cx="1303761" cy="241601"/>
          </a:xfrm>
          <a:prstGeom prst="roundRect">
            <a:avLst>
              <a:gd name="adj" fmla="val 50000"/>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es-XL"/>
          </a:p>
        </p:txBody>
      </p:sp>
      <p:sp>
        <p:nvSpPr>
          <p:cNvPr id="63" name="כותרת משנה 2">
            <a:extLst>
              <a:ext uri="{FF2B5EF4-FFF2-40B4-BE49-F238E27FC236}">
                <a16:creationId xmlns:a16="http://schemas.microsoft.com/office/drawing/2014/main" id="{EC968ECC-66CA-654C-DC06-FBA75721FC07}"/>
              </a:ext>
            </a:extLst>
          </p:cNvPr>
          <p:cNvSpPr txBox="1">
            <a:spLocks/>
          </p:cNvSpPr>
          <p:nvPr/>
        </p:nvSpPr>
        <p:spPr>
          <a:xfrm>
            <a:off x="5146098" y="3007483"/>
            <a:ext cx="1825379" cy="467548"/>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1200">
                <a:solidFill>
                  <a:schemeClr val="bg1"/>
                </a:solidFill>
                <a:latin typeface="Heebo" pitchFamily="2" charset="-79"/>
                <a:ea typeface="Tahoma" pitchFamily="34" charset="0"/>
                <a:cs typeface="Heebo" pitchFamily="2" charset="-79"/>
              </a:rPr>
              <a:t>יוני 2024</a:t>
            </a:r>
          </a:p>
        </p:txBody>
      </p:sp>
      <p:sp>
        <p:nvSpPr>
          <p:cNvPr id="69" name="Rectangle 68">
            <a:extLst>
              <a:ext uri="{FF2B5EF4-FFF2-40B4-BE49-F238E27FC236}">
                <a16:creationId xmlns:a16="http://schemas.microsoft.com/office/drawing/2014/main" id="{7816B2B6-1942-C91F-E4A3-36D6E8007AA7}"/>
              </a:ext>
            </a:extLst>
          </p:cNvPr>
          <p:cNvSpPr/>
          <p:nvPr/>
        </p:nvSpPr>
        <p:spPr>
          <a:xfrm>
            <a:off x="3181308" y="3755"/>
            <a:ext cx="5436000" cy="56648"/>
          </a:xfrm>
          <a:prstGeom prst="rect">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es-XL"/>
          </a:p>
        </p:txBody>
      </p:sp>
      <p:pic>
        <p:nvPicPr>
          <p:cNvPr id="73" name="Picture 72" descr="A logo with a colorful circle&#10;&#10;Description automatically generated">
            <a:extLst>
              <a:ext uri="{FF2B5EF4-FFF2-40B4-BE49-F238E27FC236}">
                <a16:creationId xmlns:a16="http://schemas.microsoft.com/office/drawing/2014/main" id="{6A8D9FE2-C73A-C051-CBDF-10D067DC11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5811" y="3333680"/>
            <a:ext cx="547969" cy="761166"/>
          </a:xfrm>
          <a:prstGeom prst="rect">
            <a:avLst/>
          </a:prstGeom>
        </p:spPr>
      </p:pic>
      <p:pic>
        <p:nvPicPr>
          <p:cNvPr id="1026" name="Picture 2" descr="Urban95 אורבן95 ישראל">
            <a:extLst>
              <a:ext uri="{FF2B5EF4-FFF2-40B4-BE49-F238E27FC236}">
                <a16:creationId xmlns:a16="http://schemas.microsoft.com/office/drawing/2014/main" id="{E32ED011-3BFB-C659-67FC-BB8F852F04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7319" y="3426624"/>
            <a:ext cx="557990" cy="5579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234CC07-9E3C-F660-87C0-40A274AB0420}"/>
              </a:ext>
            </a:extLst>
          </p:cNvPr>
          <p:cNvPicPr>
            <a:picLocks noChangeAspect="1"/>
          </p:cNvPicPr>
          <p:nvPr/>
        </p:nvPicPr>
        <p:blipFill>
          <a:blip r:embed="rId7"/>
          <a:stretch>
            <a:fillRect/>
          </a:stretch>
        </p:blipFill>
        <p:spPr>
          <a:xfrm>
            <a:off x="6772173" y="3427824"/>
            <a:ext cx="578326" cy="545144"/>
          </a:xfrm>
          <a:prstGeom prst="rect">
            <a:avLst/>
          </a:prstGeom>
        </p:spPr>
      </p:pic>
      <p:pic>
        <p:nvPicPr>
          <p:cNvPr id="4098" name="Picture 2" descr="A picture containing grass, tree, outdoor, sky&#10;&#10;Description automatically generated">
            <a:extLst>
              <a:ext uri="{FF2B5EF4-FFF2-40B4-BE49-F238E27FC236}">
                <a16:creationId xmlns:a16="http://schemas.microsoft.com/office/drawing/2014/main" id="{9542299E-6320-7BF9-6F6F-447D4A53F0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0119" y="4224955"/>
            <a:ext cx="3073156" cy="25567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52E27C7-2FDE-D19D-9659-A64BE03FFD83}"/>
              </a:ext>
            </a:extLst>
          </p:cNvPr>
          <p:cNvPicPr>
            <a:picLocks noChangeAspect="1"/>
          </p:cNvPicPr>
          <p:nvPr/>
        </p:nvPicPr>
        <p:blipFill rotWithShape="1">
          <a:blip r:embed="rId9"/>
          <a:srcRect l="10711" t="15408" r="7558" b="35433"/>
          <a:stretch/>
        </p:blipFill>
        <p:spPr>
          <a:xfrm>
            <a:off x="71032" y="98503"/>
            <a:ext cx="3034117" cy="4055439"/>
          </a:xfrm>
          <a:prstGeom prst="rect">
            <a:avLst/>
          </a:prstGeom>
        </p:spPr>
      </p:pic>
      <p:pic>
        <p:nvPicPr>
          <p:cNvPr id="4" name="Picture 2">
            <a:extLst>
              <a:ext uri="{FF2B5EF4-FFF2-40B4-BE49-F238E27FC236}">
                <a16:creationId xmlns:a16="http://schemas.microsoft.com/office/drawing/2014/main" id="{0B4BA775-3B1D-6EF7-E809-5FE263FE28E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9977" t="23760" r="10661"/>
          <a:stretch/>
        </p:blipFill>
        <p:spPr bwMode="auto">
          <a:xfrm>
            <a:off x="8567312" y="4236762"/>
            <a:ext cx="3550651" cy="25553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5FBEE29-7D67-0356-6737-07471632A1D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2003" r="20639"/>
          <a:stretch/>
        </p:blipFill>
        <p:spPr bwMode="auto">
          <a:xfrm>
            <a:off x="2795265" y="4224955"/>
            <a:ext cx="2547174" cy="2567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group of people on a playground equipment&#10;&#10;Description automatically generated">
            <a:extLst>
              <a:ext uri="{FF2B5EF4-FFF2-40B4-BE49-F238E27FC236}">
                <a16:creationId xmlns:a16="http://schemas.microsoft.com/office/drawing/2014/main" id="{31140232-566F-747B-1275-AAAB467B8A9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32922"/>
          <a:stretch/>
        </p:blipFill>
        <p:spPr bwMode="auto">
          <a:xfrm>
            <a:off x="8715333" y="94519"/>
            <a:ext cx="3406309" cy="40620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BE4ECBB-5586-6680-0CD9-14E9DBE08BB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2223" t="10965" r="35473" b="19691"/>
          <a:stretch/>
        </p:blipFill>
        <p:spPr bwMode="auto">
          <a:xfrm>
            <a:off x="76587" y="4226366"/>
            <a:ext cx="2640998" cy="255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95862"/>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4">
            <a:extLst>
              <a:ext uri="{FF2B5EF4-FFF2-40B4-BE49-F238E27FC236}">
                <a16:creationId xmlns:a16="http://schemas.microsoft.com/office/drawing/2014/main" id="{3CF3D695-2E5E-ABEE-C02B-6119BB47A6F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551" r="5945" b="25114"/>
          <a:stretch/>
        </p:blipFill>
        <p:spPr bwMode="auto">
          <a:xfrm>
            <a:off x="8672686" y="3896503"/>
            <a:ext cx="3519314" cy="245912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ABC729E8-9847-0F8C-51DC-F6D8C28BAE2B}"/>
              </a:ext>
            </a:extLst>
          </p:cNvPr>
          <p:cNvSpPr/>
          <p:nvPr/>
        </p:nvSpPr>
        <p:spPr>
          <a:xfrm>
            <a:off x="4242474" y="-11841"/>
            <a:ext cx="4438120" cy="6858000"/>
          </a:xfrm>
          <a:prstGeom prst="rect">
            <a:avLst/>
          </a:prstGeom>
          <a:solidFill>
            <a:schemeClr val="bg2">
              <a:alpha val="3246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endParaRPr lang="en-US" sz="1600" b="0" i="0">
              <a:solidFill>
                <a:srgbClr val="000000"/>
              </a:solidFill>
              <a:effectLst/>
              <a:latin typeface="Arial" panose="020B0604020202020204" pitchFamily="34" charset="0"/>
            </a:endParaRPr>
          </a:p>
        </p:txBody>
      </p:sp>
      <p:sp>
        <p:nvSpPr>
          <p:cNvPr id="136" name="Rectangle 135">
            <a:extLst>
              <a:ext uri="{FF2B5EF4-FFF2-40B4-BE49-F238E27FC236}">
                <a16:creationId xmlns:a16="http://schemas.microsoft.com/office/drawing/2014/main" id="{642A34C9-AEDC-0F90-BAD0-D1A586E02CE2}"/>
              </a:ext>
            </a:extLst>
          </p:cNvPr>
          <p:cNvSpPr/>
          <p:nvPr/>
        </p:nvSpPr>
        <p:spPr>
          <a:xfrm>
            <a:off x="0" y="6628728"/>
            <a:ext cx="457200" cy="102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9448800" y="6492875"/>
            <a:ext cx="2743200" cy="365125"/>
          </a:xfrm>
        </p:spPr>
        <p:txBody>
          <a:bodyPr/>
          <a:lstStyle/>
          <a:p>
            <a:pPr algn="r" rtl="0"/>
            <a:fld id="{199E282D-D310-42D8-B8FF-78ED45A44D81}" type="slidenum">
              <a:rPr lang="he-IL" smtClean="0">
                <a:solidFill>
                  <a:schemeClr val="tx1"/>
                </a:solidFill>
                <a:latin typeface="Heebo" pitchFamily="2" charset="-79"/>
                <a:cs typeface="Heebo" pitchFamily="2" charset="-79"/>
              </a:rPr>
              <a:pPr algn="r" rtl="0"/>
              <a:t>10</a:t>
            </a:fld>
            <a:endParaRPr lang="he-IL" dirty="0">
              <a:solidFill>
                <a:schemeClr val="tx1"/>
              </a:solidFill>
              <a:latin typeface="Heebo" pitchFamily="2" charset="-79"/>
              <a:cs typeface="Heebo" pitchFamily="2" charset="-79"/>
            </a:endParaRPr>
          </a:p>
        </p:txBody>
      </p:sp>
      <p:sp>
        <p:nvSpPr>
          <p:cNvPr id="8" name="TextBox 7">
            <a:extLst>
              <a:ext uri="{FF2B5EF4-FFF2-40B4-BE49-F238E27FC236}">
                <a16:creationId xmlns:a16="http://schemas.microsoft.com/office/drawing/2014/main" id="{C80F637C-091D-B7E2-8D00-7211AABD43E1}"/>
              </a:ext>
            </a:extLst>
          </p:cNvPr>
          <p:cNvSpPr txBox="1"/>
          <p:nvPr/>
        </p:nvSpPr>
        <p:spPr>
          <a:xfrm>
            <a:off x="347348" y="2311412"/>
            <a:ext cx="3609505" cy="832920"/>
          </a:xfrm>
          <a:prstGeom prst="rect">
            <a:avLst/>
          </a:prstGeom>
          <a:noFill/>
        </p:spPr>
        <p:txBody>
          <a:bodyPr wrap="square">
            <a:spAutoFit/>
          </a:bodyPr>
          <a:lstStyle/>
          <a:p>
            <a:pPr algn="l" rtl="0">
              <a:lnSpc>
                <a:spcPct val="150000"/>
              </a:lnSpc>
              <a:buClr>
                <a:srgbClr val="FFC000"/>
              </a:buClr>
              <a:defRPr/>
            </a:pPr>
            <a:r>
              <a:rPr lang="en-US" sz="1100" b="1" dirty="0">
                <a:solidFill>
                  <a:prstClr val="black"/>
                </a:solidFill>
                <a:latin typeface="Heebo" pitchFamily="2" charset="-79"/>
                <a:ea typeface="Tahoma" pitchFamily="34" charset="0"/>
                <a:cs typeface="Heebo" pitchFamily="2" charset="-79"/>
              </a:rPr>
              <a:t>Target audience:</a:t>
            </a:r>
          </a:p>
          <a:p>
            <a:pPr algn="l" rtl="0">
              <a:lnSpc>
                <a:spcPct val="150000"/>
              </a:lnSpc>
              <a:buClr>
                <a:srgbClr val="FFC000"/>
              </a:buClr>
              <a:defRPr/>
            </a:pPr>
            <a:r>
              <a:rPr lang="en-US" sz="1100" dirty="0">
                <a:solidFill>
                  <a:prstClr val="black"/>
                </a:solidFill>
                <a:latin typeface="Heebo" pitchFamily="2" charset="-79"/>
                <a:ea typeface="Tahoma" pitchFamily="34" charset="0"/>
                <a:cs typeface="Heebo" pitchFamily="2" charset="-79"/>
              </a:rPr>
              <a:t>25 mothers on maternity leave with infants up to 6 months old, from the general population in </a:t>
            </a:r>
            <a:r>
              <a:rPr lang="en-US" sz="1100" dirty="0" err="1">
                <a:solidFill>
                  <a:prstClr val="black"/>
                </a:solidFill>
                <a:latin typeface="Heebo" pitchFamily="2" charset="-79"/>
                <a:ea typeface="Tahoma" pitchFamily="34" charset="0"/>
                <a:cs typeface="Heebo" pitchFamily="2" charset="-79"/>
              </a:rPr>
              <a:t>Tira</a:t>
            </a:r>
            <a:r>
              <a:rPr lang="en-US" sz="1100" dirty="0">
                <a:solidFill>
                  <a:prstClr val="black"/>
                </a:solidFill>
                <a:latin typeface="Heebo" pitchFamily="2" charset="-79"/>
                <a:ea typeface="Tahoma" pitchFamily="34" charset="0"/>
                <a:cs typeface="Heebo" pitchFamily="2" charset="-79"/>
              </a:rPr>
              <a:t>.</a:t>
            </a:r>
            <a:endParaRPr lang="he-IL" sz="1100" dirty="0">
              <a:solidFill>
                <a:prstClr val="black"/>
              </a:solidFill>
              <a:latin typeface="Heebo" pitchFamily="2" charset="-79"/>
              <a:ea typeface="Tahoma" pitchFamily="34" charset="0"/>
              <a:cs typeface="Heebo" pitchFamily="2" charset="-79"/>
            </a:endParaRPr>
          </a:p>
        </p:txBody>
      </p:sp>
      <p:pic>
        <p:nvPicPr>
          <p:cNvPr id="12" name="Graphic 11" descr="Children outline">
            <a:extLst>
              <a:ext uri="{FF2B5EF4-FFF2-40B4-BE49-F238E27FC236}">
                <a16:creationId xmlns:a16="http://schemas.microsoft.com/office/drawing/2014/main" id="{6E6EFE14-7326-A2EB-4F64-1ECE3FF8B8B2}"/>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27592" b="6425"/>
          <a:stretch/>
        </p:blipFill>
        <p:spPr>
          <a:xfrm>
            <a:off x="76844" y="2340261"/>
            <a:ext cx="303512" cy="392247"/>
          </a:xfrm>
          <a:prstGeom prst="rect">
            <a:avLst/>
          </a:prstGeom>
        </p:spPr>
      </p:pic>
      <p:sp>
        <p:nvSpPr>
          <p:cNvPr id="4" name="TextBox 3">
            <a:extLst>
              <a:ext uri="{FF2B5EF4-FFF2-40B4-BE49-F238E27FC236}">
                <a16:creationId xmlns:a16="http://schemas.microsoft.com/office/drawing/2014/main" id="{408CF04A-5B26-19AB-8A75-EEDB1AFD86B4}"/>
              </a:ext>
            </a:extLst>
          </p:cNvPr>
          <p:cNvSpPr txBox="1"/>
          <p:nvPr/>
        </p:nvSpPr>
        <p:spPr>
          <a:xfrm>
            <a:off x="332121" y="3366019"/>
            <a:ext cx="3668705" cy="1107996"/>
          </a:xfrm>
          <a:prstGeom prst="rect">
            <a:avLst/>
          </a:prstGeom>
          <a:noFill/>
        </p:spPr>
        <p:txBody>
          <a:bodyPr wrap="square">
            <a:spAutoFit/>
          </a:bodyPr>
          <a:lstStyle/>
          <a:p>
            <a:pPr algn="l" rtl="0">
              <a:lnSpc>
                <a:spcPct val="150000"/>
              </a:lnSpc>
              <a:buClr>
                <a:srgbClr val="FFC000"/>
              </a:buClr>
              <a:defRPr/>
            </a:pPr>
            <a:r>
              <a:rPr lang="en-US" sz="1100" b="1" dirty="0">
                <a:solidFill>
                  <a:prstClr val="black"/>
                </a:solidFill>
                <a:latin typeface="Heebo" pitchFamily="2" charset="-79"/>
                <a:ea typeface="Tahoma" pitchFamily="34" charset="0"/>
                <a:cs typeface="Heebo" pitchFamily="2" charset="-79"/>
              </a:rPr>
              <a:t>Model:</a:t>
            </a:r>
          </a:p>
          <a:p>
            <a:pPr algn="l" rtl="0">
              <a:lnSpc>
                <a:spcPct val="150000"/>
              </a:lnSpc>
              <a:buClr>
                <a:srgbClr val="FFC000"/>
              </a:buClr>
              <a:defRPr/>
            </a:pPr>
            <a:r>
              <a:rPr lang="en-US" sz="1100" dirty="0">
                <a:solidFill>
                  <a:prstClr val="black"/>
                </a:solidFill>
                <a:latin typeface="Heebo" pitchFamily="2" charset="-79"/>
                <a:ea typeface="Tahoma" pitchFamily="34" charset="0"/>
                <a:cs typeface="Heebo" pitchFamily="2" charset="-79"/>
              </a:rPr>
              <a:t>As part of the program, participants received guidance from early childhood experts over 7 sessions that were conducted between September and November 2023.</a:t>
            </a:r>
            <a:endParaRPr lang="he-IL" sz="1100" dirty="0">
              <a:solidFill>
                <a:prstClr val="black"/>
              </a:solidFill>
              <a:latin typeface="Heebo" pitchFamily="2" charset="-79"/>
              <a:ea typeface="Tahoma" pitchFamily="34" charset="0"/>
              <a:cs typeface="Heebo" pitchFamily="2" charset="-79"/>
            </a:endParaRPr>
          </a:p>
        </p:txBody>
      </p:sp>
      <p:grpSp>
        <p:nvGrpSpPr>
          <p:cNvPr id="5" name="Graphic 19">
            <a:extLst>
              <a:ext uri="{FF2B5EF4-FFF2-40B4-BE49-F238E27FC236}">
                <a16:creationId xmlns:a16="http://schemas.microsoft.com/office/drawing/2014/main" id="{850B736F-78A4-BA09-09A3-4EB4AC184826}"/>
              </a:ext>
            </a:extLst>
          </p:cNvPr>
          <p:cNvGrpSpPr/>
          <p:nvPr/>
        </p:nvGrpSpPr>
        <p:grpSpPr>
          <a:xfrm>
            <a:off x="104726" y="3429944"/>
            <a:ext cx="228888" cy="209744"/>
            <a:chOff x="5805060" y="-612157"/>
            <a:chExt cx="718350" cy="658268"/>
          </a:xfrm>
          <a:solidFill>
            <a:srgbClr val="65B2AE"/>
          </a:solidFill>
        </p:grpSpPr>
        <p:sp>
          <p:nvSpPr>
            <p:cNvPr id="6" name="Freeform 64">
              <a:extLst>
                <a:ext uri="{FF2B5EF4-FFF2-40B4-BE49-F238E27FC236}">
                  <a16:creationId xmlns:a16="http://schemas.microsoft.com/office/drawing/2014/main" id="{F348A476-A26C-FAF1-7463-18F81A05246B}"/>
                </a:ext>
              </a:extLst>
            </p:cNvPr>
            <p:cNvSpPr/>
            <p:nvPr/>
          </p:nvSpPr>
          <p:spPr>
            <a:xfrm>
              <a:off x="5805060" y="-612157"/>
              <a:ext cx="637431" cy="658268"/>
            </a:xfrm>
            <a:custGeom>
              <a:avLst/>
              <a:gdLst>
                <a:gd name="connsiteX0" fmla="*/ 614052 w 637431"/>
                <a:gd name="connsiteY0" fmla="*/ 635034 h 658268"/>
                <a:gd name="connsiteX1" fmla="*/ 614052 w 637431"/>
                <a:gd name="connsiteY1" fmla="*/ 370134 h 658268"/>
                <a:gd name="connsiteX2" fmla="*/ 636956 w 637431"/>
                <a:gd name="connsiteY2" fmla="*/ 370134 h 658268"/>
                <a:gd name="connsiteX3" fmla="*/ 637337 w 637431"/>
                <a:gd name="connsiteY3" fmla="*/ 379043 h 658268"/>
                <a:gd name="connsiteX4" fmla="*/ 637337 w 637431"/>
                <a:gd name="connsiteY4" fmla="*/ 639962 h 658268"/>
                <a:gd name="connsiteX5" fmla="*/ 619469 w 637431"/>
                <a:gd name="connsiteY5" fmla="*/ 658254 h 658268"/>
                <a:gd name="connsiteX6" fmla="*/ 79738 w 637431"/>
                <a:gd name="connsiteY6" fmla="*/ 658064 h 658268"/>
                <a:gd name="connsiteX7" fmla="*/ 45619 w 637431"/>
                <a:gd name="connsiteY7" fmla="*/ 652946 h 658268"/>
                <a:gd name="connsiteX8" fmla="*/ 190 w 637431"/>
                <a:gd name="connsiteY8" fmla="*/ 589446 h 658268"/>
                <a:gd name="connsiteX9" fmla="*/ 380 w 637431"/>
                <a:gd name="connsiteY9" fmla="*/ 89787 h 658268"/>
                <a:gd name="connsiteX10" fmla="*/ 50181 w 637431"/>
                <a:gd name="connsiteY10" fmla="*/ 6573 h 658268"/>
                <a:gd name="connsiteX11" fmla="*/ 92569 w 637431"/>
                <a:gd name="connsiteY11" fmla="*/ 34 h 658268"/>
                <a:gd name="connsiteX12" fmla="*/ 104449 w 637431"/>
                <a:gd name="connsiteY12" fmla="*/ 14345 h 658268"/>
                <a:gd name="connsiteX13" fmla="*/ 104449 w 637431"/>
                <a:gd name="connsiteY13" fmla="*/ 70168 h 658268"/>
                <a:gd name="connsiteX14" fmla="*/ 104449 w 637431"/>
                <a:gd name="connsiteY14" fmla="*/ 80499 h 658268"/>
                <a:gd name="connsiteX15" fmla="*/ 116614 w 637431"/>
                <a:gd name="connsiteY15" fmla="*/ 80499 h 658268"/>
                <a:gd name="connsiteX16" fmla="*/ 617758 w 637431"/>
                <a:gd name="connsiteY16" fmla="*/ 80499 h 658268"/>
                <a:gd name="connsiteX17" fmla="*/ 637431 w 637431"/>
                <a:gd name="connsiteY17" fmla="*/ 99928 h 658268"/>
                <a:gd name="connsiteX18" fmla="*/ 637431 w 637431"/>
                <a:gd name="connsiteY18" fmla="*/ 183994 h 658268"/>
                <a:gd name="connsiteX19" fmla="*/ 614717 w 637431"/>
                <a:gd name="connsiteY19" fmla="*/ 183994 h 658268"/>
                <a:gd name="connsiteX20" fmla="*/ 614717 w 637431"/>
                <a:gd name="connsiteY20" fmla="*/ 104287 h 658268"/>
                <a:gd name="connsiteX21" fmla="*/ 104449 w 637431"/>
                <a:gd name="connsiteY21" fmla="*/ 104287 h 658268"/>
                <a:gd name="connsiteX22" fmla="*/ 104449 w 637431"/>
                <a:gd name="connsiteY22" fmla="*/ 115755 h 658268"/>
                <a:gd name="connsiteX23" fmla="*/ 104449 w 637431"/>
                <a:gd name="connsiteY23" fmla="*/ 523008 h 658268"/>
                <a:gd name="connsiteX24" fmla="*/ 85061 w 637431"/>
                <a:gd name="connsiteY24" fmla="*/ 543006 h 658268"/>
                <a:gd name="connsiteX25" fmla="*/ 48565 w 637431"/>
                <a:gd name="connsiteY25" fmla="*/ 549830 h 658268"/>
                <a:gd name="connsiteX26" fmla="*/ 23570 w 637431"/>
                <a:gd name="connsiteY26" fmla="*/ 594090 h 658268"/>
                <a:gd name="connsiteX27" fmla="*/ 56454 w 637431"/>
                <a:gd name="connsiteY27" fmla="*/ 632285 h 658268"/>
                <a:gd name="connsiteX28" fmla="*/ 77457 w 637431"/>
                <a:gd name="connsiteY28" fmla="*/ 634939 h 658268"/>
                <a:gd name="connsiteX29" fmla="*/ 606544 w 637431"/>
                <a:gd name="connsiteY29" fmla="*/ 635034 h 658268"/>
                <a:gd name="connsiteX30" fmla="*/ 614147 w 637431"/>
                <a:gd name="connsiteY30" fmla="*/ 635034 h 658268"/>
                <a:gd name="connsiteX31" fmla="*/ 80594 w 637431"/>
                <a:gd name="connsiteY31" fmla="*/ 516374 h 658268"/>
                <a:gd name="connsiteX32" fmla="*/ 80594 w 637431"/>
                <a:gd name="connsiteY32" fmla="*/ 22780 h 658268"/>
                <a:gd name="connsiteX33" fmla="*/ 37256 w 637431"/>
                <a:gd name="connsiteY33" fmla="*/ 44863 h 658268"/>
                <a:gd name="connsiteX34" fmla="*/ 23285 w 637431"/>
                <a:gd name="connsiteY34" fmla="*/ 93862 h 658268"/>
                <a:gd name="connsiteX35" fmla="*/ 23285 w 637431"/>
                <a:gd name="connsiteY35" fmla="*/ 527747 h 658268"/>
                <a:gd name="connsiteX36" fmla="*/ 23570 w 637431"/>
                <a:gd name="connsiteY36" fmla="*/ 533623 h 658268"/>
                <a:gd name="connsiteX37" fmla="*/ 80689 w 637431"/>
                <a:gd name="connsiteY37" fmla="*/ 516374 h 65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7431" h="658268">
                  <a:moveTo>
                    <a:pt x="614052" y="635034"/>
                  </a:moveTo>
                  <a:lnTo>
                    <a:pt x="614052" y="370134"/>
                  </a:lnTo>
                  <a:lnTo>
                    <a:pt x="636956" y="370134"/>
                  </a:lnTo>
                  <a:cubicBezTo>
                    <a:pt x="637052" y="372883"/>
                    <a:pt x="637337" y="375916"/>
                    <a:pt x="637337" y="379043"/>
                  </a:cubicBezTo>
                  <a:cubicBezTo>
                    <a:pt x="637337" y="466048"/>
                    <a:pt x="637337" y="552957"/>
                    <a:pt x="637337" y="639962"/>
                  </a:cubicBezTo>
                  <a:cubicBezTo>
                    <a:pt x="637337" y="654842"/>
                    <a:pt x="634010" y="658254"/>
                    <a:pt x="619469" y="658254"/>
                  </a:cubicBezTo>
                  <a:cubicBezTo>
                    <a:pt x="439559" y="658254"/>
                    <a:pt x="259649" y="658349"/>
                    <a:pt x="79738" y="658064"/>
                  </a:cubicBezTo>
                  <a:cubicBezTo>
                    <a:pt x="68334" y="658064"/>
                    <a:pt x="56359" y="656548"/>
                    <a:pt x="45619" y="652946"/>
                  </a:cubicBezTo>
                  <a:cubicBezTo>
                    <a:pt x="16537" y="643279"/>
                    <a:pt x="190" y="620343"/>
                    <a:pt x="190" y="589446"/>
                  </a:cubicBezTo>
                  <a:cubicBezTo>
                    <a:pt x="0" y="422925"/>
                    <a:pt x="-190" y="256308"/>
                    <a:pt x="380" y="89787"/>
                  </a:cubicBezTo>
                  <a:cubicBezTo>
                    <a:pt x="475" y="53108"/>
                    <a:pt x="14446" y="22022"/>
                    <a:pt x="50181" y="6573"/>
                  </a:cubicBezTo>
                  <a:cubicBezTo>
                    <a:pt x="62916" y="1076"/>
                    <a:pt x="78218" y="981"/>
                    <a:pt x="92569" y="34"/>
                  </a:cubicBezTo>
                  <a:cubicBezTo>
                    <a:pt x="101122" y="-535"/>
                    <a:pt x="104449" y="6194"/>
                    <a:pt x="104449" y="14345"/>
                  </a:cubicBezTo>
                  <a:cubicBezTo>
                    <a:pt x="104449" y="32921"/>
                    <a:pt x="104449" y="51592"/>
                    <a:pt x="104449" y="70168"/>
                  </a:cubicBezTo>
                  <a:cubicBezTo>
                    <a:pt x="104449" y="73296"/>
                    <a:pt x="104449" y="76423"/>
                    <a:pt x="104449" y="80499"/>
                  </a:cubicBezTo>
                  <a:cubicBezTo>
                    <a:pt x="109106" y="80499"/>
                    <a:pt x="112907" y="80499"/>
                    <a:pt x="116614" y="80499"/>
                  </a:cubicBezTo>
                  <a:cubicBezTo>
                    <a:pt x="283694" y="80499"/>
                    <a:pt x="450678" y="80499"/>
                    <a:pt x="617758" y="80499"/>
                  </a:cubicBezTo>
                  <a:cubicBezTo>
                    <a:pt x="634580" y="80499"/>
                    <a:pt x="637431" y="83342"/>
                    <a:pt x="637431" y="99928"/>
                  </a:cubicBezTo>
                  <a:cubicBezTo>
                    <a:pt x="637431" y="127792"/>
                    <a:pt x="637431" y="155656"/>
                    <a:pt x="637431" y="183994"/>
                  </a:cubicBezTo>
                  <a:lnTo>
                    <a:pt x="614717" y="183994"/>
                  </a:lnTo>
                  <a:lnTo>
                    <a:pt x="614717" y="104287"/>
                  </a:lnTo>
                  <a:lnTo>
                    <a:pt x="104449" y="104287"/>
                  </a:lnTo>
                  <a:cubicBezTo>
                    <a:pt x="104449" y="108268"/>
                    <a:pt x="104449" y="111964"/>
                    <a:pt x="104449" y="115755"/>
                  </a:cubicBezTo>
                  <a:cubicBezTo>
                    <a:pt x="104449" y="251475"/>
                    <a:pt x="104449" y="387289"/>
                    <a:pt x="104449" y="523008"/>
                  </a:cubicBezTo>
                  <a:cubicBezTo>
                    <a:pt x="104449" y="539784"/>
                    <a:pt x="101598" y="541869"/>
                    <a:pt x="85061" y="543006"/>
                  </a:cubicBezTo>
                  <a:cubicBezTo>
                    <a:pt x="72705" y="543859"/>
                    <a:pt x="59875" y="545375"/>
                    <a:pt x="48565" y="549830"/>
                  </a:cubicBezTo>
                  <a:cubicBezTo>
                    <a:pt x="29842" y="557128"/>
                    <a:pt x="21574" y="573713"/>
                    <a:pt x="23570" y="594090"/>
                  </a:cubicBezTo>
                  <a:cubicBezTo>
                    <a:pt x="25376" y="613235"/>
                    <a:pt x="37446" y="627546"/>
                    <a:pt x="56454" y="632285"/>
                  </a:cubicBezTo>
                  <a:cubicBezTo>
                    <a:pt x="63297" y="633991"/>
                    <a:pt x="70425" y="634939"/>
                    <a:pt x="77457" y="634939"/>
                  </a:cubicBezTo>
                  <a:cubicBezTo>
                    <a:pt x="253851" y="635128"/>
                    <a:pt x="430150" y="635034"/>
                    <a:pt x="606544" y="635034"/>
                  </a:cubicBezTo>
                  <a:cubicBezTo>
                    <a:pt x="608730" y="635034"/>
                    <a:pt x="610916" y="635034"/>
                    <a:pt x="614147" y="635034"/>
                  </a:cubicBezTo>
                  <a:close/>
                  <a:moveTo>
                    <a:pt x="80594" y="516374"/>
                  </a:moveTo>
                  <a:lnTo>
                    <a:pt x="80594" y="22780"/>
                  </a:lnTo>
                  <a:cubicBezTo>
                    <a:pt x="62156" y="23159"/>
                    <a:pt x="47900" y="30551"/>
                    <a:pt x="37256" y="44863"/>
                  </a:cubicBezTo>
                  <a:cubicBezTo>
                    <a:pt x="26421" y="59458"/>
                    <a:pt x="23285" y="76234"/>
                    <a:pt x="23285" y="93862"/>
                  </a:cubicBezTo>
                  <a:cubicBezTo>
                    <a:pt x="23285" y="238490"/>
                    <a:pt x="23285" y="383119"/>
                    <a:pt x="23285" y="527747"/>
                  </a:cubicBezTo>
                  <a:cubicBezTo>
                    <a:pt x="23285" y="530496"/>
                    <a:pt x="23570" y="533149"/>
                    <a:pt x="23570" y="533623"/>
                  </a:cubicBezTo>
                  <a:cubicBezTo>
                    <a:pt x="42293" y="527937"/>
                    <a:pt x="60825" y="522345"/>
                    <a:pt x="80689" y="516374"/>
                  </a:cubicBezTo>
                  <a:close/>
                </a:path>
              </a:pathLst>
            </a:custGeom>
            <a:solidFill>
              <a:srgbClr val="65B2AE"/>
            </a:solidFill>
            <a:ln w="0" cap="flat">
              <a:noFill/>
              <a:prstDash val="solid"/>
              <a:miter/>
            </a:ln>
          </p:spPr>
          <p:txBody>
            <a:bodyPr rtlCol="0" anchor="ctr"/>
            <a:lstStyle/>
            <a:p>
              <a:pPr algn="l" rtl="0"/>
              <a:endParaRPr lang="x-es-XL"/>
            </a:p>
          </p:txBody>
        </p:sp>
        <p:sp>
          <p:nvSpPr>
            <p:cNvPr id="10" name="Freeform 65">
              <a:extLst>
                <a:ext uri="{FF2B5EF4-FFF2-40B4-BE49-F238E27FC236}">
                  <a16:creationId xmlns:a16="http://schemas.microsoft.com/office/drawing/2014/main" id="{9E8F14D8-DBB8-A424-E007-6467AC99BF1C}"/>
                </a:ext>
              </a:extLst>
            </p:cNvPr>
            <p:cNvSpPr/>
            <p:nvPr/>
          </p:nvSpPr>
          <p:spPr>
            <a:xfrm>
              <a:off x="5955790" y="-427154"/>
              <a:ext cx="567620" cy="404053"/>
            </a:xfrm>
            <a:custGeom>
              <a:avLst/>
              <a:gdLst>
                <a:gd name="connsiteX0" fmla="*/ 138666 w 567620"/>
                <a:gd name="connsiteY0" fmla="*/ 380749 h 404053"/>
                <a:gd name="connsiteX1" fmla="*/ 138666 w 567620"/>
                <a:gd name="connsiteY1" fmla="*/ 403970 h 404053"/>
                <a:gd name="connsiteX2" fmla="*/ 107968 w 567620"/>
                <a:gd name="connsiteY2" fmla="*/ 403970 h 404053"/>
                <a:gd name="connsiteX3" fmla="*/ 53890 w 567620"/>
                <a:gd name="connsiteY3" fmla="*/ 403970 h 404053"/>
                <a:gd name="connsiteX4" fmla="*/ 3 w 567620"/>
                <a:gd name="connsiteY4" fmla="*/ 351558 h 404053"/>
                <a:gd name="connsiteX5" fmla="*/ 53890 w 567620"/>
                <a:gd name="connsiteY5" fmla="*/ 300095 h 404053"/>
                <a:gd name="connsiteX6" fmla="*/ 239218 w 567620"/>
                <a:gd name="connsiteY6" fmla="*/ 300095 h 404053"/>
                <a:gd name="connsiteX7" fmla="*/ 252618 w 567620"/>
                <a:gd name="connsiteY7" fmla="*/ 292134 h 404053"/>
                <a:gd name="connsiteX8" fmla="*/ 282841 w 567620"/>
                <a:gd name="connsiteY8" fmla="*/ 237353 h 404053"/>
                <a:gd name="connsiteX9" fmla="*/ 290349 w 567620"/>
                <a:gd name="connsiteY9" fmla="*/ 227402 h 404053"/>
                <a:gd name="connsiteX10" fmla="*/ 506659 w 567620"/>
                <a:gd name="connsiteY10" fmla="*/ 11596 h 404053"/>
                <a:gd name="connsiteX11" fmla="*/ 544675 w 567620"/>
                <a:gd name="connsiteY11" fmla="*/ 2024 h 404053"/>
                <a:gd name="connsiteX12" fmla="*/ 567010 w 567620"/>
                <a:gd name="connsiteY12" fmla="*/ 28656 h 404053"/>
                <a:gd name="connsiteX13" fmla="*/ 554939 w 567620"/>
                <a:gd name="connsiteY13" fmla="*/ 61449 h 404053"/>
                <a:gd name="connsiteX14" fmla="*/ 383298 w 567620"/>
                <a:gd name="connsiteY14" fmla="*/ 233278 h 404053"/>
                <a:gd name="connsiteX15" fmla="*/ 272767 w 567620"/>
                <a:gd name="connsiteY15" fmla="*/ 315259 h 404053"/>
                <a:gd name="connsiteX16" fmla="*/ 240738 w 567620"/>
                <a:gd name="connsiteY16" fmla="*/ 323315 h 404053"/>
                <a:gd name="connsiteX17" fmla="*/ 54365 w 567620"/>
                <a:gd name="connsiteY17" fmla="*/ 323220 h 404053"/>
                <a:gd name="connsiteX18" fmla="*/ 25473 w 567620"/>
                <a:gd name="connsiteY18" fmla="*/ 362932 h 404053"/>
                <a:gd name="connsiteX19" fmla="*/ 53700 w 567620"/>
                <a:gd name="connsiteY19" fmla="*/ 380844 h 404053"/>
                <a:gd name="connsiteX20" fmla="*/ 138761 w 567620"/>
                <a:gd name="connsiteY20" fmla="*/ 380844 h 404053"/>
                <a:gd name="connsiteX21" fmla="*/ 285312 w 567620"/>
                <a:gd name="connsiteY21" fmla="*/ 277823 h 404053"/>
                <a:gd name="connsiteX22" fmla="*/ 288828 w 567620"/>
                <a:gd name="connsiteY22" fmla="*/ 280855 h 404053"/>
                <a:gd name="connsiteX23" fmla="*/ 327034 w 567620"/>
                <a:gd name="connsiteY23" fmla="*/ 255455 h 404053"/>
                <a:gd name="connsiteX24" fmla="*/ 483565 w 567620"/>
                <a:gd name="connsiteY24" fmla="*/ 99928 h 404053"/>
                <a:gd name="connsiteX25" fmla="*/ 490978 w 567620"/>
                <a:gd name="connsiteY25" fmla="*/ 91967 h 404053"/>
                <a:gd name="connsiteX26" fmla="*/ 473681 w 567620"/>
                <a:gd name="connsiteY26" fmla="*/ 74433 h 404053"/>
                <a:gd name="connsiteX27" fmla="*/ 466648 w 567620"/>
                <a:gd name="connsiteY27" fmla="*/ 84005 h 404053"/>
                <a:gd name="connsiteX28" fmla="*/ 312874 w 567620"/>
                <a:gd name="connsiteY28" fmla="*/ 238111 h 404053"/>
                <a:gd name="connsiteX29" fmla="*/ 285407 w 567620"/>
                <a:gd name="connsiteY29" fmla="*/ 277823 h 404053"/>
                <a:gd name="connsiteX30" fmla="*/ 492118 w 567620"/>
                <a:gd name="connsiteY30" fmla="*/ 57752 h 404053"/>
                <a:gd name="connsiteX31" fmla="*/ 508465 w 567620"/>
                <a:gd name="connsiteY31" fmla="*/ 75096 h 404053"/>
                <a:gd name="connsiteX32" fmla="*/ 540874 w 567620"/>
                <a:gd name="connsiteY32" fmla="*/ 42493 h 404053"/>
                <a:gd name="connsiteX33" fmla="*/ 540874 w 567620"/>
                <a:gd name="connsiteY33" fmla="*/ 26192 h 404053"/>
                <a:gd name="connsiteX34" fmla="*/ 524527 w 567620"/>
                <a:gd name="connsiteY34" fmla="*/ 26476 h 404053"/>
                <a:gd name="connsiteX35" fmla="*/ 492213 w 567620"/>
                <a:gd name="connsiteY35" fmla="*/ 57752 h 40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7620" h="404053">
                  <a:moveTo>
                    <a:pt x="138666" y="380749"/>
                  </a:moveTo>
                  <a:lnTo>
                    <a:pt x="138666" y="403970"/>
                  </a:lnTo>
                  <a:cubicBezTo>
                    <a:pt x="128306" y="403970"/>
                    <a:pt x="118137" y="403970"/>
                    <a:pt x="107968" y="403970"/>
                  </a:cubicBezTo>
                  <a:cubicBezTo>
                    <a:pt x="89910" y="403970"/>
                    <a:pt x="71948" y="404159"/>
                    <a:pt x="53890" y="403970"/>
                  </a:cubicBezTo>
                  <a:cubicBezTo>
                    <a:pt x="23097" y="403685"/>
                    <a:pt x="-283" y="380749"/>
                    <a:pt x="3" y="351558"/>
                  </a:cubicBezTo>
                  <a:cubicBezTo>
                    <a:pt x="288" y="322652"/>
                    <a:pt x="23477" y="300190"/>
                    <a:pt x="53890" y="300095"/>
                  </a:cubicBezTo>
                  <a:cubicBezTo>
                    <a:pt x="115666" y="299905"/>
                    <a:pt x="177442" y="299905"/>
                    <a:pt x="239218" y="300095"/>
                  </a:cubicBezTo>
                  <a:cubicBezTo>
                    <a:pt x="245870" y="300095"/>
                    <a:pt x="249482" y="298105"/>
                    <a:pt x="252618" y="292134"/>
                  </a:cubicBezTo>
                  <a:cubicBezTo>
                    <a:pt x="262312" y="273652"/>
                    <a:pt x="272576" y="255455"/>
                    <a:pt x="282841" y="237353"/>
                  </a:cubicBezTo>
                  <a:cubicBezTo>
                    <a:pt x="284837" y="233752"/>
                    <a:pt x="287403" y="230340"/>
                    <a:pt x="290349" y="227402"/>
                  </a:cubicBezTo>
                  <a:cubicBezTo>
                    <a:pt x="362389" y="155372"/>
                    <a:pt x="434524" y="83531"/>
                    <a:pt x="506659" y="11596"/>
                  </a:cubicBezTo>
                  <a:cubicBezTo>
                    <a:pt x="517494" y="792"/>
                    <a:pt x="530134" y="-2620"/>
                    <a:pt x="544675" y="2024"/>
                  </a:cubicBezTo>
                  <a:cubicBezTo>
                    <a:pt x="557601" y="6099"/>
                    <a:pt x="564634" y="15767"/>
                    <a:pt x="567010" y="28656"/>
                  </a:cubicBezTo>
                  <a:cubicBezTo>
                    <a:pt x="569481" y="41735"/>
                    <a:pt x="564253" y="52255"/>
                    <a:pt x="554939" y="61449"/>
                  </a:cubicBezTo>
                  <a:cubicBezTo>
                    <a:pt x="497536" y="118504"/>
                    <a:pt x="439276" y="174801"/>
                    <a:pt x="383298" y="233278"/>
                  </a:cubicBezTo>
                  <a:cubicBezTo>
                    <a:pt x="350794" y="267208"/>
                    <a:pt x="314869" y="294882"/>
                    <a:pt x="272767" y="315259"/>
                  </a:cubicBezTo>
                  <a:cubicBezTo>
                    <a:pt x="262312" y="320377"/>
                    <a:pt x="252428" y="323315"/>
                    <a:pt x="240738" y="323315"/>
                  </a:cubicBezTo>
                  <a:cubicBezTo>
                    <a:pt x="178582" y="322936"/>
                    <a:pt x="116521" y="323031"/>
                    <a:pt x="54365" y="323220"/>
                  </a:cubicBezTo>
                  <a:cubicBezTo>
                    <a:pt x="31556" y="323220"/>
                    <a:pt x="17490" y="342839"/>
                    <a:pt x="25473" y="362932"/>
                  </a:cubicBezTo>
                  <a:cubicBezTo>
                    <a:pt x="29940" y="374115"/>
                    <a:pt x="40109" y="380749"/>
                    <a:pt x="53700" y="380844"/>
                  </a:cubicBezTo>
                  <a:cubicBezTo>
                    <a:pt x="81642" y="380939"/>
                    <a:pt x="109679" y="380844"/>
                    <a:pt x="138761" y="380844"/>
                  </a:cubicBezTo>
                  <a:close/>
                  <a:moveTo>
                    <a:pt x="285312" y="277823"/>
                  </a:moveTo>
                  <a:cubicBezTo>
                    <a:pt x="286452" y="278865"/>
                    <a:pt x="287593" y="279813"/>
                    <a:pt x="288828" y="280855"/>
                  </a:cubicBezTo>
                  <a:cubicBezTo>
                    <a:pt x="301659" y="272515"/>
                    <a:pt x="316200" y="265881"/>
                    <a:pt x="327034" y="255455"/>
                  </a:cubicBezTo>
                  <a:cubicBezTo>
                    <a:pt x="379781" y="204181"/>
                    <a:pt x="431483" y="151865"/>
                    <a:pt x="483565" y="99928"/>
                  </a:cubicBezTo>
                  <a:cubicBezTo>
                    <a:pt x="486226" y="97274"/>
                    <a:pt x="488792" y="94431"/>
                    <a:pt x="490978" y="91967"/>
                  </a:cubicBezTo>
                  <a:cubicBezTo>
                    <a:pt x="485465" y="86375"/>
                    <a:pt x="480428" y="81257"/>
                    <a:pt x="473681" y="74433"/>
                  </a:cubicBezTo>
                  <a:cubicBezTo>
                    <a:pt x="471209" y="77750"/>
                    <a:pt x="469309" y="81257"/>
                    <a:pt x="466648" y="84005"/>
                  </a:cubicBezTo>
                  <a:cubicBezTo>
                    <a:pt x="415326" y="135374"/>
                    <a:pt x="363530" y="186174"/>
                    <a:pt x="312874" y="238111"/>
                  </a:cubicBezTo>
                  <a:cubicBezTo>
                    <a:pt x="301754" y="249484"/>
                    <a:pt x="294531" y="264459"/>
                    <a:pt x="285407" y="277823"/>
                  </a:cubicBezTo>
                  <a:close/>
                  <a:moveTo>
                    <a:pt x="492118" y="57752"/>
                  </a:moveTo>
                  <a:cubicBezTo>
                    <a:pt x="498011" y="64008"/>
                    <a:pt x="503048" y="69315"/>
                    <a:pt x="508465" y="75096"/>
                  </a:cubicBezTo>
                  <a:cubicBezTo>
                    <a:pt x="519680" y="63913"/>
                    <a:pt x="530419" y="53393"/>
                    <a:pt x="540874" y="42493"/>
                  </a:cubicBezTo>
                  <a:cubicBezTo>
                    <a:pt x="545721" y="37376"/>
                    <a:pt x="546101" y="31310"/>
                    <a:pt x="540874" y="26192"/>
                  </a:cubicBezTo>
                  <a:cubicBezTo>
                    <a:pt x="535646" y="21074"/>
                    <a:pt x="529659" y="21643"/>
                    <a:pt x="524527" y="26476"/>
                  </a:cubicBezTo>
                  <a:cubicBezTo>
                    <a:pt x="513597" y="36712"/>
                    <a:pt x="502953" y="47327"/>
                    <a:pt x="492213" y="57752"/>
                  </a:cubicBezTo>
                  <a:close/>
                </a:path>
              </a:pathLst>
            </a:custGeom>
            <a:solidFill>
              <a:srgbClr val="65B2AE"/>
            </a:solidFill>
            <a:ln w="0" cap="flat">
              <a:noFill/>
              <a:prstDash val="solid"/>
              <a:miter/>
            </a:ln>
          </p:spPr>
          <p:txBody>
            <a:bodyPr rtlCol="0" anchor="ctr"/>
            <a:lstStyle/>
            <a:p>
              <a:pPr algn="l" rtl="0"/>
              <a:endParaRPr lang="x-es-XL"/>
            </a:p>
          </p:txBody>
        </p:sp>
        <p:sp>
          <p:nvSpPr>
            <p:cNvPr id="11" name="Freeform 66">
              <a:extLst>
                <a:ext uri="{FF2B5EF4-FFF2-40B4-BE49-F238E27FC236}">
                  <a16:creationId xmlns:a16="http://schemas.microsoft.com/office/drawing/2014/main" id="{F604272F-1BE7-7CF4-1342-4B79C64DCFC0}"/>
                </a:ext>
              </a:extLst>
            </p:cNvPr>
            <p:cNvSpPr/>
            <p:nvPr/>
          </p:nvSpPr>
          <p:spPr>
            <a:xfrm>
              <a:off x="5944127" y="-485450"/>
              <a:ext cx="208754" cy="184926"/>
            </a:xfrm>
            <a:custGeom>
              <a:avLst/>
              <a:gdLst>
                <a:gd name="connsiteX0" fmla="*/ 150709 w 208754"/>
                <a:gd name="connsiteY0" fmla="*/ 138700 h 184926"/>
                <a:gd name="connsiteX1" fmla="*/ 150709 w 208754"/>
                <a:gd name="connsiteY1" fmla="*/ 170544 h 184926"/>
                <a:gd name="connsiteX2" fmla="*/ 136643 w 208754"/>
                <a:gd name="connsiteY2" fmla="*/ 184856 h 184926"/>
                <a:gd name="connsiteX3" fmla="*/ 14137 w 208754"/>
                <a:gd name="connsiteY3" fmla="*/ 184856 h 184926"/>
                <a:gd name="connsiteX4" fmla="*/ 71 w 208754"/>
                <a:gd name="connsiteY4" fmla="*/ 170544 h 184926"/>
                <a:gd name="connsiteX5" fmla="*/ 71 w 208754"/>
                <a:gd name="connsiteY5" fmla="*/ 14732 h 184926"/>
                <a:gd name="connsiteX6" fmla="*/ 14707 w 208754"/>
                <a:gd name="connsiteY6" fmla="*/ 42 h 184926"/>
                <a:gd name="connsiteX7" fmla="*/ 194143 w 208754"/>
                <a:gd name="connsiteY7" fmla="*/ 42 h 184926"/>
                <a:gd name="connsiteX8" fmla="*/ 208684 w 208754"/>
                <a:gd name="connsiteY8" fmla="*/ 14827 h 184926"/>
                <a:gd name="connsiteX9" fmla="*/ 208684 w 208754"/>
                <a:gd name="connsiteY9" fmla="*/ 123535 h 184926"/>
                <a:gd name="connsiteX10" fmla="*/ 193477 w 208754"/>
                <a:gd name="connsiteY10" fmla="*/ 138605 h 184926"/>
                <a:gd name="connsiteX11" fmla="*/ 150804 w 208754"/>
                <a:gd name="connsiteY11" fmla="*/ 138605 h 184926"/>
                <a:gd name="connsiteX12" fmla="*/ 23926 w 208754"/>
                <a:gd name="connsiteY12" fmla="*/ 23547 h 184926"/>
                <a:gd name="connsiteX13" fmla="*/ 23926 w 208754"/>
                <a:gd name="connsiteY13" fmla="*/ 161256 h 184926"/>
                <a:gd name="connsiteX14" fmla="*/ 126284 w 208754"/>
                <a:gd name="connsiteY14" fmla="*/ 161256 h 184926"/>
                <a:gd name="connsiteX15" fmla="*/ 127234 w 208754"/>
                <a:gd name="connsiteY15" fmla="*/ 159171 h 184926"/>
                <a:gd name="connsiteX16" fmla="*/ 127424 w 208754"/>
                <a:gd name="connsiteY16" fmla="*/ 133203 h 184926"/>
                <a:gd name="connsiteX17" fmla="*/ 144912 w 208754"/>
                <a:gd name="connsiteY17" fmla="*/ 115574 h 184926"/>
                <a:gd name="connsiteX18" fmla="*/ 184829 w 208754"/>
                <a:gd name="connsiteY18" fmla="*/ 115574 h 184926"/>
                <a:gd name="connsiteX19" fmla="*/ 184829 w 208754"/>
                <a:gd name="connsiteY19" fmla="*/ 23641 h 184926"/>
                <a:gd name="connsiteX20" fmla="*/ 23926 w 208754"/>
                <a:gd name="connsiteY20" fmla="*/ 23641 h 1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754" h="184926">
                  <a:moveTo>
                    <a:pt x="150709" y="138700"/>
                  </a:moveTo>
                  <a:cubicBezTo>
                    <a:pt x="150709" y="150168"/>
                    <a:pt x="150899" y="160309"/>
                    <a:pt x="150709" y="170544"/>
                  </a:cubicBezTo>
                  <a:cubicBezTo>
                    <a:pt x="150519" y="180401"/>
                    <a:pt x="146338" y="184761"/>
                    <a:pt x="136643" y="184856"/>
                  </a:cubicBezTo>
                  <a:cubicBezTo>
                    <a:pt x="95776" y="184950"/>
                    <a:pt x="55004" y="184950"/>
                    <a:pt x="14137" y="184856"/>
                  </a:cubicBezTo>
                  <a:cubicBezTo>
                    <a:pt x="4443" y="184856"/>
                    <a:pt x="166" y="180401"/>
                    <a:pt x="71" y="170544"/>
                  </a:cubicBezTo>
                  <a:cubicBezTo>
                    <a:pt x="-24" y="118607"/>
                    <a:pt x="-24" y="66670"/>
                    <a:pt x="71" y="14732"/>
                  </a:cubicBezTo>
                  <a:cubicBezTo>
                    <a:pt x="71" y="4307"/>
                    <a:pt x="4348" y="42"/>
                    <a:pt x="14707" y="42"/>
                  </a:cubicBezTo>
                  <a:cubicBezTo>
                    <a:pt x="74487" y="42"/>
                    <a:pt x="134267" y="-53"/>
                    <a:pt x="194143" y="42"/>
                  </a:cubicBezTo>
                  <a:cubicBezTo>
                    <a:pt x="204407" y="42"/>
                    <a:pt x="208588" y="4402"/>
                    <a:pt x="208684" y="14827"/>
                  </a:cubicBezTo>
                  <a:cubicBezTo>
                    <a:pt x="208778" y="51032"/>
                    <a:pt x="208778" y="87331"/>
                    <a:pt x="208684" y="123535"/>
                  </a:cubicBezTo>
                  <a:cubicBezTo>
                    <a:pt x="208684" y="134435"/>
                    <a:pt x="204502" y="138510"/>
                    <a:pt x="193477" y="138605"/>
                  </a:cubicBezTo>
                  <a:cubicBezTo>
                    <a:pt x="179696" y="138700"/>
                    <a:pt x="165916" y="138605"/>
                    <a:pt x="150804" y="138605"/>
                  </a:cubicBezTo>
                  <a:close/>
                  <a:moveTo>
                    <a:pt x="23926" y="23547"/>
                  </a:moveTo>
                  <a:lnTo>
                    <a:pt x="23926" y="161256"/>
                  </a:lnTo>
                  <a:lnTo>
                    <a:pt x="126284" y="161256"/>
                  </a:lnTo>
                  <a:cubicBezTo>
                    <a:pt x="126759" y="160214"/>
                    <a:pt x="127234" y="159740"/>
                    <a:pt x="127234" y="159171"/>
                  </a:cubicBezTo>
                  <a:cubicBezTo>
                    <a:pt x="127330" y="150547"/>
                    <a:pt x="127424" y="141827"/>
                    <a:pt x="127424" y="133203"/>
                  </a:cubicBezTo>
                  <a:cubicBezTo>
                    <a:pt x="127424" y="119081"/>
                    <a:pt x="130941" y="115574"/>
                    <a:pt x="144912" y="115574"/>
                  </a:cubicBezTo>
                  <a:cubicBezTo>
                    <a:pt x="158218" y="115574"/>
                    <a:pt x="171618" y="115574"/>
                    <a:pt x="184829" y="115574"/>
                  </a:cubicBezTo>
                  <a:lnTo>
                    <a:pt x="184829" y="23641"/>
                  </a:lnTo>
                  <a:lnTo>
                    <a:pt x="23926" y="23641"/>
                  </a:lnTo>
                  <a:close/>
                </a:path>
              </a:pathLst>
            </a:custGeom>
            <a:solidFill>
              <a:srgbClr val="65B2AE"/>
            </a:solidFill>
            <a:ln w="0" cap="flat">
              <a:noFill/>
              <a:prstDash val="solid"/>
              <a:miter/>
            </a:ln>
          </p:spPr>
          <p:txBody>
            <a:bodyPr rtlCol="0" anchor="ctr"/>
            <a:lstStyle/>
            <a:p>
              <a:pPr algn="l" rtl="0"/>
              <a:endParaRPr lang="x-es-XL"/>
            </a:p>
          </p:txBody>
        </p:sp>
        <p:sp>
          <p:nvSpPr>
            <p:cNvPr id="13" name="Freeform 67">
              <a:extLst>
                <a:ext uri="{FF2B5EF4-FFF2-40B4-BE49-F238E27FC236}">
                  <a16:creationId xmlns:a16="http://schemas.microsoft.com/office/drawing/2014/main" id="{D96B1C4D-8249-29DC-5995-8CD0ADF9F109}"/>
                </a:ext>
              </a:extLst>
            </p:cNvPr>
            <p:cNvSpPr/>
            <p:nvPr/>
          </p:nvSpPr>
          <p:spPr>
            <a:xfrm>
              <a:off x="6117859" y="-323696"/>
              <a:ext cx="139061" cy="138675"/>
            </a:xfrm>
            <a:custGeom>
              <a:avLst/>
              <a:gdLst>
                <a:gd name="connsiteX0" fmla="*/ 81235 w 139061"/>
                <a:gd name="connsiteY0" fmla="*/ 69352 h 138675"/>
                <a:gd name="connsiteX1" fmla="*/ 81235 w 139061"/>
                <a:gd name="connsiteY1" fmla="*/ 122617 h 138675"/>
                <a:gd name="connsiteX2" fmla="*/ 64983 w 139061"/>
                <a:gd name="connsiteY2" fmla="*/ 138634 h 138675"/>
                <a:gd name="connsiteX3" fmla="*/ 14802 w 139061"/>
                <a:gd name="connsiteY3" fmla="*/ 138634 h 138675"/>
                <a:gd name="connsiteX4" fmla="*/ 71 w 139061"/>
                <a:gd name="connsiteY4" fmla="*/ 124038 h 138675"/>
                <a:gd name="connsiteX5" fmla="*/ 71 w 139061"/>
                <a:gd name="connsiteY5" fmla="*/ 14477 h 138675"/>
                <a:gd name="connsiteX6" fmla="*/ 14898 w 139061"/>
                <a:gd name="connsiteY6" fmla="*/ 71 h 138675"/>
                <a:gd name="connsiteX7" fmla="*/ 123813 w 139061"/>
                <a:gd name="connsiteY7" fmla="*/ 71 h 138675"/>
                <a:gd name="connsiteX8" fmla="*/ 139019 w 139061"/>
                <a:gd name="connsiteY8" fmla="*/ 15141 h 138675"/>
                <a:gd name="connsiteX9" fmla="*/ 139019 w 139061"/>
                <a:gd name="connsiteY9" fmla="*/ 52672 h 138675"/>
                <a:gd name="connsiteX10" fmla="*/ 122578 w 139061"/>
                <a:gd name="connsiteY10" fmla="*/ 69447 h 138675"/>
                <a:gd name="connsiteX11" fmla="*/ 81140 w 139061"/>
                <a:gd name="connsiteY11" fmla="*/ 69447 h 138675"/>
                <a:gd name="connsiteX12" fmla="*/ 115355 w 139061"/>
                <a:gd name="connsiteY12" fmla="*/ 46227 h 138675"/>
                <a:gd name="connsiteX13" fmla="*/ 115355 w 139061"/>
                <a:gd name="connsiteY13" fmla="*/ 23860 h 138675"/>
                <a:gd name="connsiteX14" fmla="*/ 24021 w 139061"/>
                <a:gd name="connsiteY14" fmla="*/ 23860 h 138675"/>
                <a:gd name="connsiteX15" fmla="*/ 24021 w 139061"/>
                <a:gd name="connsiteY15" fmla="*/ 115035 h 138675"/>
                <a:gd name="connsiteX16" fmla="*/ 57951 w 139061"/>
                <a:gd name="connsiteY16" fmla="*/ 115035 h 138675"/>
                <a:gd name="connsiteX17" fmla="*/ 57951 w 139061"/>
                <a:gd name="connsiteY17" fmla="*/ 61865 h 138675"/>
                <a:gd name="connsiteX18" fmla="*/ 73632 w 139061"/>
                <a:gd name="connsiteY18" fmla="*/ 46322 h 138675"/>
                <a:gd name="connsiteX19" fmla="*/ 115259 w 139061"/>
                <a:gd name="connsiteY19" fmla="*/ 46322 h 13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061" h="138675">
                  <a:moveTo>
                    <a:pt x="81235" y="69352"/>
                  </a:moveTo>
                  <a:cubicBezTo>
                    <a:pt x="81235" y="88023"/>
                    <a:pt x="81235" y="105367"/>
                    <a:pt x="81235" y="122617"/>
                  </a:cubicBezTo>
                  <a:cubicBezTo>
                    <a:pt x="81235" y="134653"/>
                    <a:pt x="77244" y="138634"/>
                    <a:pt x="64983" y="138634"/>
                  </a:cubicBezTo>
                  <a:cubicBezTo>
                    <a:pt x="48257" y="138634"/>
                    <a:pt x="31529" y="138729"/>
                    <a:pt x="14802" y="138634"/>
                  </a:cubicBezTo>
                  <a:cubicBezTo>
                    <a:pt x="4348" y="138539"/>
                    <a:pt x="71" y="134369"/>
                    <a:pt x="71" y="124038"/>
                  </a:cubicBezTo>
                  <a:cubicBezTo>
                    <a:pt x="-24" y="87549"/>
                    <a:pt x="-24" y="50966"/>
                    <a:pt x="71" y="14477"/>
                  </a:cubicBezTo>
                  <a:cubicBezTo>
                    <a:pt x="71" y="4241"/>
                    <a:pt x="4443" y="71"/>
                    <a:pt x="14898" y="71"/>
                  </a:cubicBezTo>
                  <a:cubicBezTo>
                    <a:pt x="51203" y="-24"/>
                    <a:pt x="87508" y="-24"/>
                    <a:pt x="123813" y="71"/>
                  </a:cubicBezTo>
                  <a:cubicBezTo>
                    <a:pt x="134838" y="71"/>
                    <a:pt x="138925" y="4241"/>
                    <a:pt x="139019" y="15141"/>
                  </a:cubicBezTo>
                  <a:cubicBezTo>
                    <a:pt x="139115" y="27651"/>
                    <a:pt x="139019" y="40161"/>
                    <a:pt x="139019" y="52672"/>
                  </a:cubicBezTo>
                  <a:cubicBezTo>
                    <a:pt x="139019" y="65561"/>
                    <a:pt x="135218" y="69352"/>
                    <a:pt x="122578" y="69447"/>
                  </a:cubicBezTo>
                  <a:cubicBezTo>
                    <a:pt x="109177" y="69447"/>
                    <a:pt x="95681" y="69447"/>
                    <a:pt x="81140" y="69447"/>
                  </a:cubicBezTo>
                  <a:close/>
                  <a:moveTo>
                    <a:pt x="115355" y="46227"/>
                  </a:moveTo>
                  <a:lnTo>
                    <a:pt x="115355" y="23860"/>
                  </a:lnTo>
                  <a:lnTo>
                    <a:pt x="24021" y="23860"/>
                  </a:lnTo>
                  <a:lnTo>
                    <a:pt x="24021" y="115035"/>
                  </a:lnTo>
                  <a:lnTo>
                    <a:pt x="57951" y="115035"/>
                  </a:lnTo>
                  <a:cubicBezTo>
                    <a:pt x="57951" y="96932"/>
                    <a:pt x="57951" y="79399"/>
                    <a:pt x="57951" y="61865"/>
                  </a:cubicBezTo>
                  <a:cubicBezTo>
                    <a:pt x="57951" y="50397"/>
                    <a:pt x="62037" y="46417"/>
                    <a:pt x="73632" y="46322"/>
                  </a:cubicBezTo>
                  <a:cubicBezTo>
                    <a:pt x="87413" y="46227"/>
                    <a:pt x="101099" y="46322"/>
                    <a:pt x="115259" y="46322"/>
                  </a:cubicBezTo>
                  <a:close/>
                </a:path>
              </a:pathLst>
            </a:custGeom>
            <a:solidFill>
              <a:srgbClr val="65B2AE"/>
            </a:solidFill>
            <a:ln w="0" cap="flat">
              <a:noFill/>
              <a:prstDash val="solid"/>
              <a:miter/>
            </a:ln>
          </p:spPr>
          <p:txBody>
            <a:bodyPr rtlCol="0" anchor="ctr"/>
            <a:lstStyle/>
            <a:p>
              <a:pPr algn="l" rtl="0"/>
              <a:endParaRPr lang="x-es-XL"/>
            </a:p>
          </p:txBody>
        </p:sp>
        <p:sp>
          <p:nvSpPr>
            <p:cNvPr id="14" name="Freeform 68">
              <a:extLst>
                <a:ext uri="{FF2B5EF4-FFF2-40B4-BE49-F238E27FC236}">
                  <a16:creationId xmlns:a16="http://schemas.microsoft.com/office/drawing/2014/main" id="{57EE48E2-B592-58FA-0DE8-5F39B5137BBF}"/>
                </a:ext>
              </a:extLst>
            </p:cNvPr>
            <p:cNvSpPr/>
            <p:nvPr/>
          </p:nvSpPr>
          <p:spPr>
            <a:xfrm>
              <a:off x="6245236" y="-127320"/>
              <a:ext cx="139161" cy="127236"/>
            </a:xfrm>
            <a:custGeom>
              <a:avLst/>
              <a:gdLst>
                <a:gd name="connsiteX0" fmla="*/ 58022 w 139161"/>
                <a:gd name="connsiteY0" fmla="*/ 57790 h 127236"/>
                <a:gd name="connsiteX1" fmla="*/ 58022 w 139161"/>
                <a:gd name="connsiteY1" fmla="*/ 16467 h 127236"/>
                <a:gd name="connsiteX2" fmla="*/ 73893 w 139161"/>
                <a:gd name="connsiteY2" fmla="*/ 71 h 127236"/>
                <a:gd name="connsiteX3" fmla="*/ 123979 w 139161"/>
                <a:gd name="connsiteY3" fmla="*/ 71 h 127236"/>
                <a:gd name="connsiteX4" fmla="*/ 139091 w 139161"/>
                <a:gd name="connsiteY4" fmla="*/ 15235 h 127236"/>
                <a:gd name="connsiteX5" fmla="*/ 139091 w 139161"/>
                <a:gd name="connsiteY5" fmla="*/ 112381 h 127236"/>
                <a:gd name="connsiteX6" fmla="*/ 124549 w 139161"/>
                <a:gd name="connsiteY6" fmla="*/ 127166 h 127236"/>
                <a:gd name="connsiteX7" fmla="*/ 14684 w 139161"/>
                <a:gd name="connsiteY7" fmla="*/ 127166 h 127236"/>
                <a:gd name="connsiteX8" fmla="*/ 142 w 139161"/>
                <a:gd name="connsiteY8" fmla="*/ 112476 h 127236"/>
                <a:gd name="connsiteX9" fmla="*/ 142 w 139161"/>
                <a:gd name="connsiteY9" fmla="*/ 72101 h 127236"/>
                <a:gd name="connsiteX10" fmla="*/ 14303 w 139161"/>
                <a:gd name="connsiteY10" fmla="*/ 57884 h 127236"/>
                <a:gd name="connsiteX11" fmla="*/ 35497 w 139161"/>
                <a:gd name="connsiteY11" fmla="*/ 57884 h 127236"/>
                <a:gd name="connsiteX12" fmla="*/ 58022 w 139161"/>
                <a:gd name="connsiteY12" fmla="*/ 57884 h 127236"/>
                <a:gd name="connsiteX13" fmla="*/ 23807 w 139161"/>
                <a:gd name="connsiteY13" fmla="*/ 103377 h 127236"/>
                <a:gd name="connsiteX14" fmla="*/ 115141 w 139161"/>
                <a:gd name="connsiteY14" fmla="*/ 103377 h 127236"/>
                <a:gd name="connsiteX15" fmla="*/ 115141 w 139161"/>
                <a:gd name="connsiteY15" fmla="*/ 23765 h 127236"/>
                <a:gd name="connsiteX16" fmla="*/ 81211 w 139161"/>
                <a:gd name="connsiteY16" fmla="*/ 23765 h 127236"/>
                <a:gd name="connsiteX17" fmla="*/ 81211 w 139161"/>
                <a:gd name="connsiteY17" fmla="*/ 65467 h 127236"/>
                <a:gd name="connsiteX18" fmla="*/ 65435 w 139161"/>
                <a:gd name="connsiteY18" fmla="*/ 81010 h 127236"/>
                <a:gd name="connsiteX19" fmla="*/ 23807 w 139161"/>
                <a:gd name="connsiteY19" fmla="*/ 81010 h 127236"/>
                <a:gd name="connsiteX20" fmla="*/ 23807 w 139161"/>
                <a:gd name="connsiteY20" fmla="*/ 103377 h 12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161" h="127236">
                  <a:moveTo>
                    <a:pt x="58022" y="57790"/>
                  </a:moveTo>
                  <a:cubicBezTo>
                    <a:pt x="58022" y="43194"/>
                    <a:pt x="58022" y="29831"/>
                    <a:pt x="58022" y="16467"/>
                  </a:cubicBezTo>
                  <a:cubicBezTo>
                    <a:pt x="58022" y="4146"/>
                    <a:pt x="61918" y="166"/>
                    <a:pt x="73893" y="71"/>
                  </a:cubicBezTo>
                  <a:cubicBezTo>
                    <a:pt x="90620" y="-24"/>
                    <a:pt x="107347" y="-24"/>
                    <a:pt x="123979" y="71"/>
                  </a:cubicBezTo>
                  <a:cubicBezTo>
                    <a:pt x="134909" y="71"/>
                    <a:pt x="139091" y="4241"/>
                    <a:pt x="139091" y="15235"/>
                  </a:cubicBezTo>
                  <a:cubicBezTo>
                    <a:pt x="139186" y="47554"/>
                    <a:pt x="139186" y="79967"/>
                    <a:pt x="139091" y="112381"/>
                  </a:cubicBezTo>
                  <a:cubicBezTo>
                    <a:pt x="139091" y="122806"/>
                    <a:pt x="134814" y="127166"/>
                    <a:pt x="124549" y="127166"/>
                  </a:cubicBezTo>
                  <a:cubicBezTo>
                    <a:pt x="87959" y="127261"/>
                    <a:pt x="51274" y="127261"/>
                    <a:pt x="14684" y="127166"/>
                  </a:cubicBezTo>
                  <a:cubicBezTo>
                    <a:pt x="4324" y="127166"/>
                    <a:pt x="238" y="122806"/>
                    <a:pt x="142" y="112476"/>
                  </a:cubicBezTo>
                  <a:cubicBezTo>
                    <a:pt x="-47" y="99017"/>
                    <a:pt x="-47" y="85559"/>
                    <a:pt x="142" y="72101"/>
                  </a:cubicBezTo>
                  <a:cubicBezTo>
                    <a:pt x="332" y="62244"/>
                    <a:pt x="4514" y="58169"/>
                    <a:pt x="14303" y="57884"/>
                  </a:cubicBezTo>
                  <a:cubicBezTo>
                    <a:pt x="21336" y="57695"/>
                    <a:pt x="28464" y="57884"/>
                    <a:pt x="35497" y="57884"/>
                  </a:cubicBezTo>
                  <a:cubicBezTo>
                    <a:pt x="42530" y="57884"/>
                    <a:pt x="49563" y="57884"/>
                    <a:pt x="58022" y="57884"/>
                  </a:cubicBezTo>
                  <a:close/>
                  <a:moveTo>
                    <a:pt x="23807" y="103377"/>
                  </a:moveTo>
                  <a:lnTo>
                    <a:pt x="115141" y="103377"/>
                  </a:lnTo>
                  <a:lnTo>
                    <a:pt x="115141" y="23765"/>
                  </a:lnTo>
                  <a:lnTo>
                    <a:pt x="81211" y="23765"/>
                  </a:lnTo>
                  <a:cubicBezTo>
                    <a:pt x="81211" y="37981"/>
                    <a:pt x="81211" y="51724"/>
                    <a:pt x="81211" y="65467"/>
                  </a:cubicBezTo>
                  <a:cubicBezTo>
                    <a:pt x="81116" y="76934"/>
                    <a:pt x="77030" y="80915"/>
                    <a:pt x="65435" y="81010"/>
                  </a:cubicBezTo>
                  <a:cubicBezTo>
                    <a:pt x="51749" y="81105"/>
                    <a:pt x="37968" y="81010"/>
                    <a:pt x="23807" y="81010"/>
                  </a:cubicBezTo>
                  <a:lnTo>
                    <a:pt x="23807" y="103377"/>
                  </a:lnTo>
                  <a:close/>
                </a:path>
              </a:pathLst>
            </a:custGeom>
            <a:solidFill>
              <a:srgbClr val="65B2AE"/>
            </a:solidFill>
            <a:ln w="0" cap="flat">
              <a:noFill/>
              <a:prstDash val="solid"/>
              <a:miter/>
            </a:ln>
          </p:spPr>
          <p:txBody>
            <a:bodyPr rtlCol="0" anchor="ctr"/>
            <a:lstStyle/>
            <a:p>
              <a:pPr algn="l" rtl="0"/>
              <a:endParaRPr lang="x-es-XL"/>
            </a:p>
          </p:txBody>
        </p:sp>
        <p:sp>
          <p:nvSpPr>
            <p:cNvPr id="15" name="Freeform 69">
              <a:extLst>
                <a:ext uri="{FF2B5EF4-FFF2-40B4-BE49-F238E27FC236}">
                  <a16:creationId xmlns:a16="http://schemas.microsoft.com/office/drawing/2014/main" id="{FBE3681D-C844-1B7A-E507-61CE934C7720}"/>
                </a:ext>
              </a:extLst>
            </p:cNvPr>
            <p:cNvSpPr/>
            <p:nvPr/>
          </p:nvSpPr>
          <p:spPr>
            <a:xfrm>
              <a:off x="6187457" y="-485384"/>
              <a:ext cx="139156" cy="115687"/>
            </a:xfrm>
            <a:custGeom>
              <a:avLst/>
              <a:gdLst>
                <a:gd name="connsiteX0" fmla="*/ 69516 w 139156"/>
                <a:gd name="connsiteY0" fmla="*/ 115508 h 115687"/>
                <a:gd name="connsiteX1" fmla="*/ 16484 w 139156"/>
                <a:gd name="connsiteY1" fmla="*/ 115508 h 115687"/>
                <a:gd name="connsiteX2" fmla="*/ 42 w 139156"/>
                <a:gd name="connsiteY2" fmla="*/ 99776 h 115687"/>
                <a:gd name="connsiteX3" fmla="*/ 42 w 139156"/>
                <a:gd name="connsiteY3" fmla="*/ 15235 h 115687"/>
                <a:gd name="connsiteX4" fmla="*/ 15154 w 139156"/>
                <a:gd name="connsiteY4" fmla="*/ 71 h 115687"/>
                <a:gd name="connsiteX5" fmla="*/ 124069 w 139156"/>
                <a:gd name="connsiteY5" fmla="*/ 71 h 115687"/>
                <a:gd name="connsiteX6" fmla="*/ 139085 w 139156"/>
                <a:gd name="connsiteY6" fmla="*/ 15330 h 115687"/>
                <a:gd name="connsiteX7" fmla="*/ 139085 w 139156"/>
                <a:gd name="connsiteY7" fmla="*/ 100913 h 115687"/>
                <a:gd name="connsiteX8" fmla="*/ 124449 w 139156"/>
                <a:gd name="connsiteY8" fmla="*/ 115603 h 115687"/>
                <a:gd name="connsiteX9" fmla="*/ 69516 w 139156"/>
                <a:gd name="connsiteY9" fmla="*/ 115603 h 115687"/>
                <a:gd name="connsiteX10" fmla="*/ 115230 w 139156"/>
                <a:gd name="connsiteY10" fmla="*/ 91909 h 115687"/>
                <a:gd name="connsiteX11" fmla="*/ 115230 w 139156"/>
                <a:gd name="connsiteY11" fmla="*/ 23860 h 115687"/>
                <a:gd name="connsiteX12" fmla="*/ 23802 w 139156"/>
                <a:gd name="connsiteY12" fmla="*/ 23860 h 115687"/>
                <a:gd name="connsiteX13" fmla="*/ 23802 w 139156"/>
                <a:gd name="connsiteY13" fmla="*/ 91909 h 115687"/>
                <a:gd name="connsiteX14" fmla="*/ 115230 w 139156"/>
                <a:gd name="connsiteY14" fmla="*/ 91909 h 1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156" h="115687">
                  <a:moveTo>
                    <a:pt x="69516" y="115508"/>
                  </a:moveTo>
                  <a:cubicBezTo>
                    <a:pt x="51839" y="115508"/>
                    <a:pt x="34162" y="115508"/>
                    <a:pt x="16484" y="115508"/>
                  </a:cubicBezTo>
                  <a:cubicBezTo>
                    <a:pt x="4129" y="115508"/>
                    <a:pt x="42" y="111623"/>
                    <a:pt x="42" y="99776"/>
                  </a:cubicBezTo>
                  <a:cubicBezTo>
                    <a:pt x="42" y="71627"/>
                    <a:pt x="-53" y="43384"/>
                    <a:pt x="42" y="15235"/>
                  </a:cubicBezTo>
                  <a:cubicBezTo>
                    <a:pt x="42" y="4241"/>
                    <a:pt x="4224" y="71"/>
                    <a:pt x="15154" y="71"/>
                  </a:cubicBezTo>
                  <a:cubicBezTo>
                    <a:pt x="51459" y="-24"/>
                    <a:pt x="87764" y="-24"/>
                    <a:pt x="124069" y="71"/>
                  </a:cubicBezTo>
                  <a:cubicBezTo>
                    <a:pt x="134904" y="71"/>
                    <a:pt x="139085" y="4336"/>
                    <a:pt x="139085" y="15330"/>
                  </a:cubicBezTo>
                  <a:cubicBezTo>
                    <a:pt x="139180" y="43858"/>
                    <a:pt x="139180" y="72385"/>
                    <a:pt x="139085" y="100913"/>
                  </a:cubicBezTo>
                  <a:cubicBezTo>
                    <a:pt x="139085" y="111338"/>
                    <a:pt x="134809" y="115508"/>
                    <a:pt x="124449" y="115603"/>
                  </a:cubicBezTo>
                  <a:cubicBezTo>
                    <a:pt x="106107" y="115793"/>
                    <a:pt x="87859" y="115603"/>
                    <a:pt x="69516" y="115603"/>
                  </a:cubicBezTo>
                  <a:close/>
                  <a:moveTo>
                    <a:pt x="115230" y="91909"/>
                  </a:moveTo>
                  <a:lnTo>
                    <a:pt x="115230" y="23860"/>
                  </a:lnTo>
                  <a:lnTo>
                    <a:pt x="23802" y="23860"/>
                  </a:lnTo>
                  <a:lnTo>
                    <a:pt x="23802" y="91909"/>
                  </a:lnTo>
                  <a:lnTo>
                    <a:pt x="115230" y="91909"/>
                  </a:lnTo>
                  <a:close/>
                </a:path>
              </a:pathLst>
            </a:custGeom>
            <a:solidFill>
              <a:srgbClr val="65B2AE"/>
            </a:solidFill>
            <a:ln w="0" cap="flat">
              <a:noFill/>
              <a:prstDash val="solid"/>
              <a:miter/>
            </a:ln>
          </p:spPr>
          <p:txBody>
            <a:bodyPr rtlCol="0" anchor="ctr"/>
            <a:lstStyle/>
            <a:p>
              <a:pPr algn="l" rtl="0"/>
              <a:endParaRPr lang="x-es-XL"/>
            </a:p>
          </p:txBody>
        </p:sp>
        <p:sp>
          <p:nvSpPr>
            <p:cNvPr id="16" name="Freeform 71">
              <a:extLst>
                <a:ext uri="{FF2B5EF4-FFF2-40B4-BE49-F238E27FC236}">
                  <a16:creationId xmlns:a16="http://schemas.microsoft.com/office/drawing/2014/main" id="{038F17C5-40A1-1B30-FBAF-404426581370}"/>
                </a:ext>
              </a:extLst>
            </p:cNvPr>
            <p:cNvSpPr/>
            <p:nvPr/>
          </p:nvSpPr>
          <p:spPr>
            <a:xfrm>
              <a:off x="5944127" y="-265977"/>
              <a:ext cx="150656" cy="81009"/>
            </a:xfrm>
            <a:custGeom>
              <a:avLst/>
              <a:gdLst>
                <a:gd name="connsiteX0" fmla="*/ 75438 w 150656"/>
                <a:gd name="connsiteY0" fmla="*/ 80915 h 81009"/>
                <a:gd name="connsiteX1" fmla="*/ 15658 w 150656"/>
                <a:gd name="connsiteY1" fmla="*/ 80915 h 81009"/>
                <a:gd name="connsiteX2" fmla="*/ 71 w 150656"/>
                <a:gd name="connsiteY2" fmla="*/ 65277 h 81009"/>
                <a:gd name="connsiteX3" fmla="*/ 71 w 150656"/>
                <a:gd name="connsiteY3" fmla="*/ 15330 h 81009"/>
                <a:gd name="connsiteX4" fmla="*/ 15088 w 150656"/>
                <a:gd name="connsiteY4" fmla="*/ 71 h 81009"/>
                <a:gd name="connsiteX5" fmla="*/ 135503 w 150656"/>
                <a:gd name="connsiteY5" fmla="*/ 71 h 81009"/>
                <a:gd name="connsiteX6" fmla="*/ 150614 w 150656"/>
                <a:gd name="connsiteY6" fmla="*/ 15235 h 81009"/>
                <a:gd name="connsiteX7" fmla="*/ 150614 w 150656"/>
                <a:gd name="connsiteY7" fmla="*/ 64235 h 81009"/>
                <a:gd name="connsiteX8" fmla="*/ 134172 w 150656"/>
                <a:gd name="connsiteY8" fmla="*/ 81010 h 81009"/>
                <a:gd name="connsiteX9" fmla="*/ 75343 w 150656"/>
                <a:gd name="connsiteY9" fmla="*/ 81010 h 81009"/>
                <a:gd name="connsiteX10" fmla="*/ 126949 w 150656"/>
                <a:gd name="connsiteY10" fmla="*/ 57411 h 81009"/>
                <a:gd name="connsiteX11" fmla="*/ 126949 w 150656"/>
                <a:gd name="connsiteY11" fmla="*/ 23765 h 81009"/>
                <a:gd name="connsiteX12" fmla="*/ 23926 w 150656"/>
                <a:gd name="connsiteY12" fmla="*/ 23765 h 81009"/>
                <a:gd name="connsiteX13" fmla="*/ 23926 w 150656"/>
                <a:gd name="connsiteY13" fmla="*/ 57411 h 81009"/>
                <a:gd name="connsiteX14" fmla="*/ 126949 w 150656"/>
                <a:gd name="connsiteY14" fmla="*/ 57411 h 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656" h="81009">
                  <a:moveTo>
                    <a:pt x="75438" y="80915"/>
                  </a:moveTo>
                  <a:cubicBezTo>
                    <a:pt x="55479" y="80915"/>
                    <a:pt x="35616" y="80915"/>
                    <a:pt x="15658" y="80915"/>
                  </a:cubicBezTo>
                  <a:cubicBezTo>
                    <a:pt x="4063" y="80915"/>
                    <a:pt x="71" y="76840"/>
                    <a:pt x="71" y="65277"/>
                  </a:cubicBezTo>
                  <a:cubicBezTo>
                    <a:pt x="-24" y="48596"/>
                    <a:pt x="-24" y="32011"/>
                    <a:pt x="71" y="15330"/>
                  </a:cubicBezTo>
                  <a:cubicBezTo>
                    <a:pt x="71" y="4336"/>
                    <a:pt x="4253" y="71"/>
                    <a:pt x="15088" y="71"/>
                  </a:cubicBezTo>
                  <a:cubicBezTo>
                    <a:pt x="55194" y="-24"/>
                    <a:pt x="95396" y="-24"/>
                    <a:pt x="135503" y="71"/>
                  </a:cubicBezTo>
                  <a:cubicBezTo>
                    <a:pt x="146432" y="71"/>
                    <a:pt x="150519" y="4241"/>
                    <a:pt x="150614" y="15235"/>
                  </a:cubicBezTo>
                  <a:cubicBezTo>
                    <a:pt x="150709" y="31537"/>
                    <a:pt x="150614" y="47933"/>
                    <a:pt x="150614" y="64235"/>
                  </a:cubicBezTo>
                  <a:cubicBezTo>
                    <a:pt x="150614" y="77124"/>
                    <a:pt x="146813" y="80915"/>
                    <a:pt x="134172" y="81010"/>
                  </a:cubicBezTo>
                  <a:cubicBezTo>
                    <a:pt x="114594" y="81010"/>
                    <a:pt x="95016" y="81010"/>
                    <a:pt x="75343" y="81010"/>
                  </a:cubicBezTo>
                  <a:close/>
                  <a:moveTo>
                    <a:pt x="126949" y="57411"/>
                  </a:moveTo>
                  <a:lnTo>
                    <a:pt x="126949" y="23765"/>
                  </a:lnTo>
                  <a:lnTo>
                    <a:pt x="23926" y="23765"/>
                  </a:lnTo>
                  <a:lnTo>
                    <a:pt x="23926" y="57411"/>
                  </a:lnTo>
                  <a:lnTo>
                    <a:pt x="126949" y="57411"/>
                  </a:lnTo>
                  <a:close/>
                </a:path>
              </a:pathLst>
            </a:custGeom>
            <a:solidFill>
              <a:srgbClr val="65B2AE"/>
            </a:solidFill>
            <a:ln w="0" cap="flat">
              <a:noFill/>
              <a:prstDash val="solid"/>
              <a:miter/>
            </a:ln>
          </p:spPr>
          <p:txBody>
            <a:bodyPr rtlCol="0" anchor="ctr"/>
            <a:lstStyle/>
            <a:p>
              <a:pPr algn="l" rtl="0"/>
              <a:endParaRPr lang="x-es-XL"/>
            </a:p>
          </p:txBody>
        </p:sp>
        <p:sp>
          <p:nvSpPr>
            <p:cNvPr id="17" name="Freeform 72">
              <a:extLst>
                <a:ext uri="{FF2B5EF4-FFF2-40B4-BE49-F238E27FC236}">
                  <a16:creationId xmlns:a16="http://schemas.microsoft.com/office/drawing/2014/main" id="{960083E3-8C01-8ABD-9A80-85D5DB5CA9A0}"/>
                </a:ext>
              </a:extLst>
            </p:cNvPr>
            <p:cNvSpPr/>
            <p:nvPr/>
          </p:nvSpPr>
          <p:spPr>
            <a:xfrm>
              <a:off x="6118691" y="-46120"/>
              <a:ext cx="21859" cy="22272"/>
            </a:xfrm>
            <a:custGeom>
              <a:avLst/>
              <a:gdLst>
                <a:gd name="connsiteX0" fmla="*/ 0 w 21859"/>
                <a:gd name="connsiteY0" fmla="*/ 0 h 22272"/>
                <a:gd name="connsiteX1" fmla="*/ 21859 w 21859"/>
                <a:gd name="connsiteY1" fmla="*/ 0 h 22272"/>
                <a:gd name="connsiteX2" fmla="*/ 21859 w 21859"/>
                <a:gd name="connsiteY2" fmla="*/ 22272 h 22272"/>
                <a:gd name="connsiteX3" fmla="*/ 0 w 21859"/>
                <a:gd name="connsiteY3" fmla="*/ 22272 h 22272"/>
                <a:gd name="connsiteX4" fmla="*/ 0 w 21859"/>
                <a:gd name="connsiteY4" fmla="*/ 0 h 2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59" h="22272">
                  <a:moveTo>
                    <a:pt x="0" y="0"/>
                  </a:moveTo>
                  <a:lnTo>
                    <a:pt x="21859" y="0"/>
                  </a:lnTo>
                  <a:lnTo>
                    <a:pt x="21859" y="22272"/>
                  </a:lnTo>
                  <a:lnTo>
                    <a:pt x="0" y="22272"/>
                  </a:lnTo>
                  <a:lnTo>
                    <a:pt x="0" y="0"/>
                  </a:lnTo>
                  <a:close/>
                </a:path>
              </a:pathLst>
            </a:custGeom>
            <a:solidFill>
              <a:srgbClr val="65B2AE"/>
            </a:solidFill>
            <a:ln w="0" cap="flat">
              <a:noFill/>
              <a:prstDash val="solid"/>
              <a:miter/>
            </a:ln>
          </p:spPr>
          <p:txBody>
            <a:bodyPr rtlCol="0" anchor="ctr"/>
            <a:lstStyle/>
            <a:p>
              <a:pPr algn="l" rtl="0"/>
              <a:endParaRPr lang="x-es-XL"/>
            </a:p>
          </p:txBody>
        </p:sp>
      </p:grpSp>
      <p:sp>
        <p:nvSpPr>
          <p:cNvPr id="19" name="TextBox 18">
            <a:extLst>
              <a:ext uri="{FF2B5EF4-FFF2-40B4-BE49-F238E27FC236}">
                <a16:creationId xmlns:a16="http://schemas.microsoft.com/office/drawing/2014/main" id="{D754902C-7294-C8D1-36A8-AB693BDCA668}"/>
              </a:ext>
            </a:extLst>
          </p:cNvPr>
          <p:cNvSpPr txBox="1"/>
          <p:nvPr/>
        </p:nvSpPr>
        <p:spPr>
          <a:xfrm>
            <a:off x="4310212" y="87478"/>
            <a:ext cx="4362474" cy="3531736"/>
          </a:xfrm>
          <a:prstGeom prst="rect">
            <a:avLst/>
          </a:prstGeom>
          <a:noFill/>
        </p:spPr>
        <p:txBody>
          <a:bodyPr wrap="square">
            <a:spAutoFit/>
          </a:bodyPr>
          <a:lstStyle/>
          <a:p>
            <a:pPr algn="l" rtl="0" fontAlgn="base">
              <a:lnSpc>
                <a:spcPct val="150000"/>
              </a:lnSpc>
            </a:pPr>
            <a:r>
              <a:rPr lang="en-US" sz="1200" dirty="0">
                <a:solidFill>
                  <a:srgbClr val="000000"/>
                </a:solidFill>
                <a:latin typeface="Heebo" pitchFamily="2" charset="-79"/>
                <a:cs typeface="Heebo" pitchFamily="2" charset="-79"/>
              </a:rPr>
              <a:t>The participants' expectations were met, and </a:t>
            </a:r>
            <a:r>
              <a:rPr lang="en-US" sz="1200" b="1" dirty="0">
                <a:solidFill>
                  <a:srgbClr val="000000"/>
                </a:solidFill>
                <a:latin typeface="Heebo" pitchFamily="2" charset="-79"/>
                <a:cs typeface="Heebo" pitchFamily="2" charset="-79"/>
              </a:rPr>
              <a:t>they received solutions for the challenges</a:t>
            </a:r>
            <a:r>
              <a:rPr lang="en-US" sz="1200" dirty="0">
                <a:solidFill>
                  <a:srgbClr val="000000"/>
                </a:solidFill>
                <a:latin typeface="Heebo" pitchFamily="2" charset="-79"/>
                <a:cs typeface="Heebo" pitchFamily="2" charset="-79"/>
              </a:rPr>
              <a:t> that had led them to join the program, including:</a:t>
            </a:r>
            <a:endParaRPr lang="he-IL" sz="1200" b="0" i="0" dirty="0">
              <a:solidFill>
                <a:srgbClr val="000000"/>
              </a:solidFill>
              <a:effectLst/>
              <a:latin typeface="Heebo" pitchFamily="2" charset="-79"/>
              <a:cs typeface="Heebo" pitchFamily="2" charset="-79"/>
            </a:endParaRPr>
          </a:p>
          <a:p>
            <a:pPr algn="l" rtl="0" fontAlgn="base">
              <a:lnSpc>
                <a:spcPct val="150000"/>
              </a:lnSpc>
            </a:pPr>
            <a:endParaRPr lang="en-US" sz="500" b="0" i="0" dirty="0">
              <a:solidFill>
                <a:srgbClr val="000000"/>
              </a:solidFill>
              <a:effectLst/>
              <a:latin typeface="Heebo" pitchFamily="2" charset="-79"/>
              <a:cs typeface="Heebo" pitchFamily="2" charset="-79"/>
            </a:endParaRPr>
          </a:p>
          <a:p>
            <a:pPr algn="l" rtl="0" fontAlgn="base">
              <a:lnSpc>
                <a:spcPct val="150000"/>
              </a:lnSpc>
              <a:buFont typeface="Arial" panose="020B0604020202020204" pitchFamily="34" charset="0"/>
              <a:buChar char="•"/>
            </a:pPr>
            <a:r>
              <a:rPr lang="en-US" sz="1200" dirty="0">
                <a:solidFill>
                  <a:srgbClr val="000000"/>
                </a:solidFill>
                <a:latin typeface="Heebo" pitchFamily="2" charset="-79"/>
                <a:cs typeface="Heebo" pitchFamily="2" charset="-79"/>
              </a:rPr>
              <a:t> Knowledge and tools for coping with the challenges of infancy.</a:t>
            </a:r>
            <a:r>
              <a:rPr lang="he-IL" sz="1200" dirty="0">
                <a:solidFill>
                  <a:srgbClr val="000000"/>
                </a:solidFill>
                <a:latin typeface="Heebo" pitchFamily="2" charset="-79"/>
                <a:cs typeface="Heebo" pitchFamily="2" charset="-79"/>
              </a:rPr>
              <a:t> </a:t>
            </a:r>
          </a:p>
          <a:p>
            <a:pPr algn="l" rtl="0" fontAlgn="base">
              <a:lnSpc>
                <a:spcPct val="150000"/>
              </a:lnSpc>
              <a:buFont typeface="Arial" panose="020B0604020202020204" pitchFamily="34" charset="0"/>
              <a:buChar char="•"/>
            </a:pPr>
            <a:r>
              <a:rPr lang="en-US" sz="1200" dirty="0">
                <a:solidFill>
                  <a:srgbClr val="000000"/>
                </a:solidFill>
                <a:latin typeface="Heebo" pitchFamily="2" charset="-79"/>
                <a:cs typeface="Heebo" pitchFamily="2" charset="-79"/>
              </a:rPr>
              <a:t> Tools and practices for dealing with changes in the family and couple dynamics as well as </a:t>
            </a:r>
            <a:r>
              <a:rPr lang="en-US" sz="1200" b="1" dirty="0">
                <a:solidFill>
                  <a:srgbClr val="000000"/>
                </a:solidFill>
                <a:latin typeface="Heebo" pitchFamily="2" charset="-79"/>
                <a:cs typeface="Heebo" pitchFamily="2" charset="-79"/>
              </a:rPr>
              <a:t>paying attention to their own personal needs.</a:t>
            </a:r>
            <a:r>
              <a:rPr lang="he-IL" sz="1200" b="1" i="0" u="none" strike="noStrike" dirty="0">
                <a:solidFill>
                  <a:srgbClr val="000000"/>
                </a:solidFill>
                <a:effectLst/>
                <a:latin typeface="Heebo" pitchFamily="2" charset="-79"/>
                <a:cs typeface="Heebo" pitchFamily="2" charset="-79"/>
              </a:rPr>
              <a:t> </a:t>
            </a:r>
            <a:r>
              <a:rPr lang="en-US" sz="1200" b="0" i="0" dirty="0">
                <a:solidFill>
                  <a:srgbClr val="000000"/>
                </a:solidFill>
                <a:effectLst/>
                <a:latin typeface="Heebo" pitchFamily="2" charset="-79"/>
                <a:cs typeface="Heebo" pitchFamily="2" charset="-79"/>
              </a:rPr>
              <a:t>​</a:t>
            </a:r>
          </a:p>
          <a:p>
            <a:pPr algn="l" rtl="0" fontAlgn="base">
              <a:lnSpc>
                <a:spcPct val="150000"/>
              </a:lnSpc>
              <a:buFont typeface="Arial" panose="020B0604020202020204" pitchFamily="34" charset="0"/>
              <a:buChar char="•"/>
            </a:pPr>
            <a:r>
              <a:rPr lang="en-US" sz="1200" dirty="0">
                <a:solidFill>
                  <a:srgbClr val="000000"/>
                </a:solidFill>
                <a:latin typeface="Heebo" pitchFamily="2" charset="-79"/>
                <a:cs typeface="Heebo" pitchFamily="2" charset="-79"/>
              </a:rPr>
              <a:t> </a:t>
            </a:r>
            <a:r>
              <a:rPr lang="en-US" sz="1200" b="1" dirty="0">
                <a:solidFill>
                  <a:srgbClr val="000000"/>
                </a:solidFill>
                <a:latin typeface="Heebo" pitchFamily="2" charset="-79"/>
                <a:cs typeface="Heebo" pitchFamily="2" charset="-79"/>
              </a:rPr>
              <a:t>Getting to know other mothers</a:t>
            </a:r>
            <a:r>
              <a:rPr lang="en-US" sz="1200" dirty="0">
                <a:solidFill>
                  <a:srgbClr val="000000"/>
                </a:solidFill>
                <a:latin typeface="Heebo" pitchFamily="2" charset="-79"/>
                <a:cs typeface="Heebo" pitchFamily="2" charset="-79"/>
              </a:rPr>
              <a:t>. The conversations they had allowed them to learn from similar experiences and support each other.</a:t>
            </a:r>
            <a:r>
              <a:rPr lang="en-US" sz="1200" i="0" dirty="0">
                <a:solidFill>
                  <a:srgbClr val="000000"/>
                </a:solidFill>
                <a:effectLst/>
                <a:latin typeface="Heebo" pitchFamily="2" charset="-79"/>
                <a:cs typeface="Heebo" pitchFamily="2" charset="-79"/>
              </a:rPr>
              <a:t>​</a:t>
            </a:r>
            <a:endParaRPr lang="he-IL" sz="1200" i="0" dirty="0">
              <a:solidFill>
                <a:srgbClr val="000000"/>
              </a:solidFill>
              <a:effectLst/>
              <a:latin typeface="Heebo" pitchFamily="2" charset="-79"/>
              <a:cs typeface="Heebo" pitchFamily="2" charset="-79"/>
            </a:endParaRPr>
          </a:p>
          <a:p>
            <a:pPr algn="l" rtl="0" fontAlgn="base">
              <a:lnSpc>
                <a:spcPct val="150000"/>
              </a:lnSpc>
              <a:buFont typeface="Arial" panose="020B0604020202020204" pitchFamily="34" charset="0"/>
              <a:buChar char="•"/>
            </a:pPr>
            <a:endParaRPr lang="en-US" sz="1200" b="0" i="0" dirty="0">
              <a:solidFill>
                <a:srgbClr val="000000"/>
              </a:solidFill>
              <a:effectLst/>
              <a:latin typeface="Heebo" pitchFamily="2" charset="-79"/>
              <a:cs typeface="Heebo" pitchFamily="2" charset="-79"/>
            </a:endParaRPr>
          </a:p>
        </p:txBody>
      </p:sp>
      <p:sp>
        <p:nvSpPr>
          <p:cNvPr id="3" name="TextBox 2">
            <a:extLst>
              <a:ext uri="{FF2B5EF4-FFF2-40B4-BE49-F238E27FC236}">
                <a16:creationId xmlns:a16="http://schemas.microsoft.com/office/drawing/2014/main" id="{77555D9C-CBD1-BD28-A054-61222D038A0F}"/>
              </a:ext>
            </a:extLst>
          </p:cNvPr>
          <p:cNvSpPr txBox="1"/>
          <p:nvPr/>
        </p:nvSpPr>
        <p:spPr>
          <a:xfrm>
            <a:off x="237601" y="624545"/>
            <a:ext cx="3655035" cy="359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rtl="0">
              <a:lnSpc>
                <a:spcPct val="150000"/>
              </a:lnSpc>
              <a:buClr>
                <a:srgbClr val="FFC000"/>
              </a:buClr>
              <a:defRPr/>
            </a:pPr>
            <a:r>
              <a:rPr lang="en-US" sz="1200" b="1" dirty="0">
                <a:solidFill>
                  <a:prstClr val="black"/>
                </a:solidFill>
                <a:latin typeface="Heebo" pitchFamily="2" charset="-79"/>
                <a:ea typeface="Tahoma"/>
                <a:cs typeface="Heebo" pitchFamily="2" charset="-79"/>
              </a:rPr>
              <a:t>The goal of the program is to provide mothers on maternity leave with knowledge and tools for coping with the challenges of infancy.</a:t>
            </a:r>
            <a:endParaRPr lang="he-IL" sz="1200" b="1" dirty="0">
              <a:solidFill>
                <a:prstClr val="black"/>
              </a:solidFill>
              <a:latin typeface="Heebo" pitchFamily="2" charset="-79"/>
              <a:ea typeface="Tahoma"/>
              <a:cs typeface="Heebo" pitchFamily="2" charset="-79"/>
            </a:endParaRPr>
          </a:p>
        </p:txBody>
      </p:sp>
      <p:sp>
        <p:nvSpPr>
          <p:cNvPr id="18" name="TextBox 17">
            <a:extLst>
              <a:ext uri="{FF2B5EF4-FFF2-40B4-BE49-F238E27FC236}">
                <a16:creationId xmlns:a16="http://schemas.microsoft.com/office/drawing/2014/main" id="{FCAAA5CE-94D7-6822-9DDA-94FB74532B31}"/>
              </a:ext>
            </a:extLst>
          </p:cNvPr>
          <p:cNvSpPr txBox="1"/>
          <p:nvPr/>
        </p:nvSpPr>
        <p:spPr>
          <a:xfrm>
            <a:off x="333670" y="162880"/>
            <a:ext cx="3359244" cy="461665"/>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algn="l" rtl="0"/>
            <a:r>
              <a:rPr lang="en-US" sz="2400" b="1" dirty="0">
                <a:solidFill>
                  <a:srgbClr val="40A8AD"/>
                </a:solidFill>
                <a:latin typeface="Heebo" pitchFamily="2" charset="-79"/>
                <a:ea typeface="Tahoma" pitchFamily="34" charset="0"/>
                <a:cs typeface="Heebo" pitchFamily="2" charset="-79"/>
              </a:rPr>
              <a:t>The </a:t>
            </a:r>
            <a:r>
              <a:rPr lang="en-US" sz="2400" b="1" dirty="0" err="1">
                <a:solidFill>
                  <a:srgbClr val="40A8AD"/>
                </a:solidFill>
                <a:latin typeface="Heebo" pitchFamily="2" charset="-79"/>
                <a:ea typeface="Tahoma" pitchFamily="34" charset="0"/>
                <a:cs typeface="Heebo" pitchFamily="2" charset="-79"/>
              </a:rPr>
              <a:t>Mama’at</a:t>
            </a:r>
            <a:r>
              <a:rPr lang="en-US" sz="2400" b="1" dirty="0">
                <a:solidFill>
                  <a:srgbClr val="40A8AD"/>
                </a:solidFill>
                <a:latin typeface="Heebo" pitchFamily="2" charset="-79"/>
                <a:ea typeface="Tahoma" pitchFamily="34" charset="0"/>
                <a:cs typeface="Heebo" pitchFamily="2" charset="-79"/>
              </a:rPr>
              <a:t> Program</a:t>
            </a:r>
            <a:endParaRPr lang="he-IL" sz="2400" b="1" dirty="0">
              <a:solidFill>
                <a:srgbClr val="40A8AD"/>
              </a:solidFill>
              <a:latin typeface="Heebo" pitchFamily="2" charset="-79"/>
              <a:ea typeface="Tahoma" pitchFamily="34" charset="0"/>
              <a:cs typeface="Heebo" pitchFamily="2" charset="-79"/>
            </a:endParaRPr>
          </a:p>
        </p:txBody>
      </p:sp>
      <p:sp>
        <p:nvSpPr>
          <p:cNvPr id="20" name="TextBox 19">
            <a:extLst>
              <a:ext uri="{FF2B5EF4-FFF2-40B4-BE49-F238E27FC236}">
                <a16:creationId xmlns:a16="http://schemas.microsoft.com/office/drawing/2014/main" id="{FE351E46-9D1B-F95E-E179-DEB3490E2820}"/>
              </a:ext>
            </a:extLst>
          </p:cNvPr>
          <p:cNvSpPr txBox="1"/>
          <p:nvPr/>
        </p:nvSpPr>
        <p:spPr>
          <a:xfrm>
            <a:off x="326329" y="1590099"/>
            <a:ext cx="2760857" cy="600164"/>
          </a:xfrm>
          <a:prstGeom prst="rect">
            <a:avLst/>
          </a:prstGeom>
          <a:noFill/>
        </p:spPr>
        <p:txBody>
          <a:bodyPr wrap="square">
            <a:spAutoFit/>
          </a:bodyPr>
          <a:lstStyle/>
          <a:p>
            <a:pPr algn="l" rtl="0">
              <a:lnSpc>
                <a:spcPct val="150000"/>
              </a:lnSpc>
              <a:buClr>
                <a:srgbClr val="FFC000"/>
              </a:buClr>
              <a:defRPr/>
            </a:pPr>
            <a:r>
              <a:rPr lang="en-US" sz="1100" b="1" dirty="0">
                <a:solidFill>
                  <a:prstClr val="black"/>
                </a:solidFill>
                <a:latin typeface="Heebo" pitchFamily="2" charset="-79"/>
                <a:ea typeface="Tahoma" pitchFamily="34" charset="0"/>
                <a:cs typeface="Heebo" pitchFamily="2" charset="-79"/>
              </a:rPr>
              <a:t>Location:</a:t>
            </a:r>
          </a:p>
          <a:p>
            <a:pPr algn="l" rtl="0">
              <a:lnSpc>
                <a:spcPct val="150000"/>
              </a:lnSpc>
              <a:buClr>
                <a:srgbClr val="FFC000"/>
              </a:buClr>
              <a:defRPr/>
            </a:pPr>
            <a:r>
              <a:rPr lang="en-US" sz="1100" dirty="0">
                <a:solidFill>
                  <a:prstClr val="black"/>
                </a:solidFill>
                <a:latin typeface="Heebo" pitchFamily="2" charset="-79"/>
                <a:ea typeface="Tahoma" pitchFamily="34" charset="0"/>
                <a:cs typeface="Heebo" pitchFamily="2" charset="-79"/>
              </a:rPr>
              <a:t>The Lana Women's Health Center</a:t>
            </a:r>
            <a:endParaRPr lang="he-IL" sz="1100" dirty="0">
              <a:solidFill>
                <a:prstClr val="black"/>
              </a:solidFill>
              <a:latin typeface="Heebo" pitchFamily="2" charset="-79"/>
              <a:ea typeface="Tahoma" pitchFamily="34" charset="0"/>
              <a:cs typeface="Heebo" pitchFamily="2" charset="-79"/>
            </a:endParaRPr>
          </a:p>
        </p:txBody>
      </p:sp>
      <p:grpSp>
        <p:nvGrpSpPr>
          <p:cNvPr id="21" name="Graphic 19">
            <a:extLst>
              <a:ext uri="{FF2B5EF4-FFF2-40B4-BE49-F238E27FC236}">
                <a16:creationId xmlns:a16="http://schemas.microsoft.com/office/drawing/2014/main" id="{7BA466C9-858A-DA09-9431-245079795E37}"/>
              </a:ext>
            </a:extLst>
          </p:cNvPr>
          <p:cNvGrpSpPr/>
          <p:nvPr/>
        </p:nvGrpSpPr>
        <p:grpSpPr>
          <a:xfrm>
            <a:off x="86004" y="1697652"/>
            <a:ext cx="162253" cy="243193"/>
            <a:chOff x="3913154" y="-609089"/>
            <a:chExt cx="509217" cy="763240"/>
          </a:xfrm>
          <a:solidFill>
            <a:srgbClr val="65B2AE"/>
          </a:solidFill>
        </p:grpSpPr>
        <p:sp>
          <p:nvSpPr>
            <p:cNvPr id="27" name="Freeform 23">
              <a:extLst>
                <a:ext uri="{FF2B5EF4-FFF2-40B4-BE49-F238E27FC236}">
                  <a16:creationId xmlns:a16="http://schemas.microsoft.com/office/drawing/2014/main" id="{045A2B48-63A5-82A0-2A16-A3617CD97537}"/>
                </a:ext>
              </a:extLst>
            </p:cNvPr>
            <p:cNvSpPr/>
            <p:nvPr/>
          </p:nvSpPr>
          <p:spPr>
            <a:xfrm>
              <a:off x="3913154" y="-609089"/>
              <a:ext cx="509217" cy="763240"/>
            </a:xfrm>
            <a:custGeom>
              <a:avLst/>
              <a:gdLst>
                <a:gd name="connsiteX0" fmla="*/ 347225 w 509217"/>
                <a:gd name="connsiteY0" fmla="*/ 559936 h 763240"/>
                <a:gd name="connsiteX1" fmla="*/ 411092 w 509217"/>
                <a:gd name="connsiteY1" fmla="*/ 575668 h 763240"/>
                <a:gd name="connsiteX2" fmla="*/ 481991 w 509217"/>
                <a:gd name="connsiteY2" fmla="*/ 610641 h 763240"/>
                <a:gd name="connsiteX3" fmla="*/ 494061 w 509217"/>
                <a:gd name="connsiteY3" fmla="*/ 622488 h 763240"/>
                <a:gd name="connsiteX4" fmla="*/ 493776 w 509217"/>
                <a:gd name="connsiteY4" fmla="*/ 695560 h 763240"/>
                <a:gd name="connsiteX5" fmla="*/ 427629 w 509217"/>
                <a:gd name="connsiteY5" fmla="*/ 736504 h 763240"/>
                <a:gd name="connsiteX6" fmla="*/ 223388 w 509217"/>
                <a:gd name="connsiteY6" fmla="*/ 762472 h 763240"/>
                <a:gd name="connsiteX7" fmla="*/ 81874 w 509217"/>
                <a:gd name="connsiteY7" fmla="*/ 736693 h 763240"/>
                <a:gd name="connsiteX8" fmla="*/ 21049 w 509217"/>
                <a:gd name="connsiteY8" fmla="*/ 701721 h 763240"/>
                <a:gd name="connsiteX9" fmla="*/ 20859 w 509217"/>
                <a:gd name="connsiteY9" fmla="*/ 616327 h 763240"/>
                <a:gd name="connsiteX10" fmla="*/ 98601 w 509217"/>
                <a:gd name="connsiteY10" fmla="*/ 575668 h 763240"/>
                <a:gd name="connsiteX11" fmla="*/ 161612 w 509217"/>
                <a:gd name="connsiteY11" fmla="*/ 560220 h 763240"/>
                <a:gd name="connsiteX12" fmla="*/ 155150 w 509217"/>
                <a:gd name="connsiteY12" fmla="*/ 551216 h 763240"/>
                <a:gd name="connsiteX13" fmla="*/ 57449 w 509217"/>
                <a:gd name="connsiteY13" fmla="*/ 421847 h 763240"/>
                <a:gd name="connsiteX14" fmla="*/ 2611 w 509217"/>
                <a:gd name="connsiteY14" fmla="*/ 290108 h 763240"/>
                <a:gd name="connsiteX15" fmla="*/ 154865 w 509217"/>
                <a:gd name="connsiteY15" fmla="*/ 20186 h 763240"/>
                <a:gd name="connsiteX16" fmla="*/ 500714 w 509217"/>
                <a:gd name="connsiteY16" fmla="*/ 190877 h 763240"/>
                <a:gd name="connsiteX17" fmla="*/ 469921 w 509217"/>
                <a:gd name="connsiteY17" fmla="*/ 392751 h 763240"/>
                <a:gd name="connsiteX18" fmla="*/ 367849 w 509217"/>
                <a:gd name="connsiteY18" fmla="*/ 533588 h 763240"/>
                <a:gd name="connsiteX19" fmla="*/ 347130 w 509217"/>
                <a:gd name="connsiteY19" fmla="*/ 560125 h 763240"/>
                <a:gd name="connsiteX20" fmla="*/ 254181 w 509217"/>
                <a:gd name="connsiteY20" fmla="*/ 633103 h 763240"/>
                <a:gd name="connsiteX21" fmla="*/ 262450 w 509217"/>
                <a:gd name="connsiteY21" fmla="*/ 622583 h 763240"/>
                <a:gd name="connsiteX22" fmla="*/ 344374 w 509217"/>
                <a:gd name="connsiteY22" fmla="*/ 515012 h 763240"/>
                <a:gd name="connsiteX23" fmla="*/ 439604 w 509217"/>
                <a:gd name="connsiteY23" fmla="*/ 384031 h 763240"/>
                <a:gd name="connsiteX24" fmla="*/ 475814 w 509217"/>
                <a:gd name="connsiteY24" fmla="*/ 217036 h 763240"/>
                <a:gd name="connsiteX25" fmla="*/ 202384 w 509217"/>
                <a:gd name="connsiteY25" fmla="*/ 35634 h 763240"/>
                <a:gd name="connsiteX26" fmla="*/ 30268 w 509217"/>
                <a:gd name="connsiteY26" fmla="*/ 249449 h 763240"/>
                <a:gd name="connsiteX27" fmla="*/ 75696 w 509217"/>
                <a:gd name="connsiteY27" fmla="*/ 394930 h 763240"/>
                <a:gd name="connsiteX28" fmla="*/ 254276 w 509217"/>
                <a:gd name="connsiteY28" fmla="*/ 633198 h 763240"/>
                <a:gd name="connsiteX29" fmla="*/ 260264 w 509217"/>
                <a:gd name="connsiteY29" fmla="*/ 733566 h 763240"/>
                <a:gd name="connsiteX30" fmla="*/ 302366 w 509217"/>
                <a:gd name="connsiteY30" fmla="*/ 731291 h 763240"/>
                <a:gd name="connsiteX31" fmla="*/ 421831 w 509217"/>
                <a:gd name="connsiteY31" fmla="*/ 706649 h 763240"/>
                <a:gd name="connsiteX32" fmla="*/ 470016 w 509217"/>
                <a:gd name="connsiteY32" fmla="*/ 677648 h 763240"/>
                <a:gd name="connsiteX33" fmla="*/ 469636 w 509217"/>
                <a:gd name="connsiteY33" fmla="*/ 640021 h 763240"/>
                <a:gd name="connsiteX34" fmla="*/ 445876 w 509217"/>
                <a:gd name="connsiteY34" fmla="*/ 622298 h 763240"/>
                <a:gd name="connsiteX35" fmla="*/ 337911 w 509217"/>
                <a:gd name="connsiteY35" fmla="*/ 589601 h 763240"/>
                <a:gd name="connsiteX36" fmla="*/ 317478 w 509217"/>
                <a:gd name="connsiteY36" fmla="*/ 598130 h 763240"/>
                <a:gd name="connsiteX37" fmla="*/ 269863 w 509217"/>
                <a:gd name="connsiteY37" fmla="*/ 663052 h 763240"/>
                <a:gd name="connsiteX38" fmla="*/ 239260 w 509217"/>
                <a:gd name="connsiteY38" fmla="*/ 663052 h 763240"/>
                <a:gd name="connsiteX39" fmla="*/ 188604 w 509217"/>
                <a:gd name="connsiteY39" fmla="*/ 594150 h 763240"/>
                <a:gd name="connsiteX40" fmla="*/ 176154 w 509217"/>
                <a:gd name="connsiteY40" fmla="*/ 589127 h 763240"/>
                <a:gd name="connsiteX41" fmla="*/ 123502 w 509217"/>
                <a:gd name="connsiteY41" fmla="*/ 599552 h 763240"/>
                <a:gd name="connsiteX42" fmla="*/ 48990 w 509217"/>
                <a:gd name="connsiteY42" fmla="*/ 631397 h 763240"/>
                <a:gd name="connsiteX43" fmla="*/ 49656 w 509217"/>
                <a:gd name="connsiteY43" fmla="*/ 686746 h 763240"/>
                <a:gd name="connsiteX44" fmla="*/ 87386 w 509217"/>
                <a:gd name="connsiteY44" fmla="*/ 706460 h 763240"/>
                <a:gd name="connsiteX45" fmla="*/ 260264 w 509217"/>
                <a:gd name="connsiteY45" fmla="*/ 733566 h 7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9217" h="763240">
                  <a:moveTo>
                    <a:pt x="347225" y="559936"/>
                  </a:moveTo>
                  <a:cubicBezTo>
                    <a:pt x="369464" y="565338"/>
                    <a:pt x="390468" y="569698"/>
                    <a:pt x="411092" y="575668"/>
                  </a:cubicBezTo>
                  <a:cubicBezTo>
                    <a:pt x="436752" y="582966"/>
                    <a:pt x="461178" y="593392"/>
                    <a:pt x="481991" y="610641"/>
                  </a:cubicBezTo>
                  <a:cubicBezTo>
                    <a:pt x="486363" y="614242"/>
                    <a:pt x="490450" y="618223"/>
                    <a:pt x="494061" y="622488"/>
                  </a:cubicBezTo>
                  <a:cubicBezTo>
                    <a:pt x="513640" y="645424"/>
                    <a:pt x="513640" y="672719"/>
                    <a:pt x="493776" y="695560"/>
                  </a:cubicBezTo>
                  <a:cubicBezTo>
                    <a:pt x="476004" y="716032"/>
                    <a:pt x="452529" y="727595"/>
                    <a:pt x="427629" y="736504"/>
                  </a:cubicBezTo>
                  <a:cubicBezTo>
                    <a:pt x="361481" y="760103"/>
                    <a:pt x="292957" y="765505"/>
                    <a:pt x="223388" y="762472"/>
                  </a:cubicBezTo>
                  <a:cubicBezTo>
                    <a:pt x="175108" y="760387"/>
                    <a:pt x="127588" y="753374"/>
                    <a:pt x="81874" y="736693"/>
                  </a:cubicBezTo>
                  <a:cubicBezTo>
                    <a:pt x="59635" y="728542"/>
                    <a:pt x="38441" y="718401"/>
                    <a:pt x="21049" y="701721"/>
                  </a:cubicBezTo>
                  <a:cubicBezTo>
                    <a:pt x="-6418" y="675278"/>
                    <a:pt x="-6608" y="642865"/>
                    <a:pt x="20859" y="616327"/>
                  </a:cubicBezTo>
                  <a:cubicBezTo>
                    <a:pt x="42718" y="595192"/>
                    <a:pt x="70089" y="584009"/>
                    <a:pt x="98601" y="575668"/>
                  </a:cubicBezTo>
                  <a:cubicBezTo>
                    <a:pt x="118845" y="569698"/>
                    <a:pt x="139658" y="565527"/>
                    <a:pt x="161612" y="560220"/>
                  </a:cubicBezTo>
                  <a:cubicBezTo>
                    <a:pt x="159522" y="557282"/>
                    <a:pt x="157431" y="554154"/>
                    <a:pt x="155150" y="551216"/>
                  </a:cubicBezTo>
                  <a:cubicBezTo>
                    <a:pt x="122456" y="508188"/>
                    <a:pt x="88907" y="465728"/>
                    <a:pt x="57449" y="421847"/>
                  </a:cubicBezTo>
                  <a:cubicBezTo>
                    <a:pt x="29127" y="382420"/>
                    <a:pt x="9834" y="338823"/>
                    <a:pt x="2611" y="290108"/>
                  </a:cubicBezTo>
                  <a:cubicBezTo>
                    <a:pt x="-14021" y="177893"/>
                    <a:pt x="50226" y="63404"/>
                    <a:pt x="154865" y="20186"/>
                  </a:cubicBezTo>
                  <a:cubicBezTo>
                    <a:pt x="300085" y="-39808"/>
                    <a:pt x="460893" y="38857"/>
                    <a:pt x="500714" y="190877"/>
                  </a:cubicBezTo>
                  <a:cubicBezTo>
                    <a:pt x="519342" y="261960"/>
                    <a:pt x="506607" y="329440"/>
                    <a:pt x="469921" y="392751"/>
                  </a:cubicBezTo>
                  <a:cubicBezTo>
                    <a:pt x="440744" y="443171"/>
                    <a:pt x="403394" y="487716"/>
                    <a:pt x="367849" y="533588"/>
                  </a:cubicBezTo>
                  <a:cubicBezTo>
                    <a:pt x="361101" y="542402"/>
                    <a:pt x="354163" y="551122"/>
                    <a:pt x="347130" y="560125"/>
                  </a:cubicBezTo>
                  <a:close/>
                  <a:moveTo>
                    <a:pt x="254181" y="633103"/>
                  </a:moveTo>
                  <a:cubicBezTo>
                    <a:pt x="257603" y="628743"/>
                    <a:pt x="260074" y="625710"/>
                    <a:pt x="262450" y="622583"/>
                  </a:cubicBezTo>
                  <a:cubicBezTo>
                    <a:pt x="289821" y="586757"/>
                    <a:pt x="317478" y="551122"/>
                    <a:pt x="344374" y="515012"/>
                  </a:cubicBezTo>
                  <a:cubicBezTo>
                    <a:pt x="376592" y="471699"/>
                    <a:pt x="409951" y="429050"/>
                    <a:pt x="439604" y="384031"/>
                  </a:cubicBezTo>
                  <a:cubicBezTo>
                    <a:pt x="472773" y="333705"/>
                    <a:pt x="485793" y="277408"/>
                    <a:pt x="475814" y="217036"/>
                  </a:cubicBezTo>
                  <a:cubicBezTo>
                    <a:pt x="454430" y="88614"/>
                    <a:pt x="327077" y="4263"/>
                    <a:pt x="202384" y="35634"/>
                  </a:cubicBezTo>
                  <a:cubicBezTo>
                    <a:pt x="101642" y="61034"/>
                    <a:pt x="32929" y="146427"/>
                    <a:pt x="30268" y="249449"/>
                  </a:cubicBezTo>
                  <a:cubicBezTo>
                    <a:pt x="28937" y="303092"/>
                    <a:pt x="44619" y="352186"/>
                    <a:pt x="75696" y="394930"/>
                  </a:cubicBezTo>
                  <a:cubicBezTo>
                    <a:pt x="133671" y="474827"/>
                    <a:pt x="194021" y="553112"/>
                    <a:pt x="254276" y="633198"/>
                  </a:cubicBezTo>
                  <a:close/>
                  <a:moveTo>
                    <a:pt x="260264" y="733566"/>
                  </a:moveTo>
                  <a:cubicBezTo>
                    <a:pt x="270528" y="732997"/>
                    <a:pt x="286400" y="732428"/>
                    <a:pt x="302366" y="731291"/>
                  </a:cubicBezTo>
                  <a:cubicBezTo>
                    <a:pt x="343233" y="728353"/>
                    <a:pt x="383340" y="721150"/>
                    <a:pt x="421831" y="706649"/>
                  </a:cubicBezTo>
                  <a:cubicBezTo>
                    <a:pt x="439604" y="699920"/>
                    <a:pt x="456806" y="691864"/>
                    <a:pt x="470016" y="677648"/>
                  </a:cubicBezTo>
                  <a:cubicBezTo>
                    <a:pt x="481896" y="664853"/>
                    <a:pt x="482086" y="652248"/>
                    <a:pt x="469636" y="640021"/>
                  </a:cubicBezTo>
                  <a:cubicBezTo>
                    <a:pt x="462603" y="633198"/>
                    <a:pt x="454430" y="627037"/>
                    <a:pt x="445876" y="622298"/>
                  </a:cubicBezTo>
                  <a:cubicBezTo>
                    <a:pt x="412327" y="603627"/>
                    <a:pt x="375357" y="596045"/>
                    <a:pt x="337911" y="589601"/>
                  </a:cubicBezTo>
                  <a:cubicBezTo>
                    <a:pt x="328122" y="587895"/>
                    <a:pt x="322990" y="590359"/>
                    <a:pt x="317478" y="598130"/>
                  </a:cubicBezTo>
                  <a:cubicBezTo>
                    <a:pt x="302081" y="620119"/>
                    <a:pt x="285734" y="641443"/>
                    <a:pt x="269863" y="663052"/>
                  </a:cubicBezTo>
                  <a:cubicBezTo>
                    <a:pt x="259503" y="677079"/>
                    <a:pt x="249619" y="677079"/>
                    <a:pt x="239260" y="663052"/>
                  </a:cubicBezTo>
                  <a:cubicBezTo>
                    <a:pt x="222438" y="640021"/>
                    <a:pt x="205331" y="617275"/>
                    <a:pt x="188604" y="594150"/>
                  </a:cubicBezTo>
                  <a:cubicBezTo>
                    <a:pt x="185277" y="589506"/>
                    <a:pt x="181951" y="587895"/>
                    <a:pt x="176154" y="589127"/>
                  </a:cubicBezTo>
                  <a:cubicBezTo>
                    <a:pt x="158666" y="592823"/>
                    <a:pt x="140799" y="595287"/>
                    <a:pt x="123502" y="599552"/>
                  </a:cubicBezTo>
                  <a:cubicBezTo>
                    <a:pt x="96985" y="605997"/>
                    <a:pt x="71135" y="614811"/>
                    <a:pt x="48990" y="631397"/>
                  </a:cubicBezTo>
                  <a:cubicBezTo>
                    <a:pt x="23805" y="650257"/>
                    <a:pt x="23805" y="668833"/>
                    <a:pt x="49656" y="686746"/>
                  </a:cubicBezTo>
                  <a:cubicBezTo>
                    <a:pt x="61250" y="694802"/>
                    <a:pt x="74271" y="701342"/>
                    <a:pt x="87386" y="706460"/>
                  </a:cubicBezTo>
                  <a:cubicBezTo>
                    <a:pt x="141179" y="727026"/>
                    <a:pt x="197442" y="732713"/>
                    <a:pt x="260264" y="733566"/>
                  </a:cubicBezTo>
                  <a:close/>
                </a:path>
              </a:pathLst>
            </a:custGeom>
            <a:solidFill>
              <a:srgbClr val="65B2AE"/>
            </a:solidFill>
            <a:ln w="0" cap="flat">
              <a:noFill/>
              <a:prstDash val="solid"/>
              <a:miter/>
            </a:ln>
          </p:spPr>
          <p:txBody>
            <a:bodyPr rtlCol="0" anchor="ctr"/>
            <a:lstStyle/>
            <a:p>
              <a:pPr algn="l" rtl="0"/>
              <a:endParaRPr lang="x-es-XL"/>
            </a:p>
          </p:txBody>
        </p:sp>
        <p:sp>
          <p:nvSpPr>
            <p:cNvPr id="28" name="Freeform 25">
              <a:extLst>
                <a:ext uri="{FF2B5EF4-FFF2-40B4-BE49-F238E27FC236}">
                  <a16:creationId xmlns:a16="http://schemas.microsoft.com/office/drawing/2014/main" id="{3B8AFBA4-3AE6-5EEA-ED23-AEF8CAEFC4C8}"/>
                </a:ext>
              </a:extLst>
            </p:cNvPr>
            <p:cNvSpPr/>
            <p:nvPr/>
          </p:nvSpPr>
          <p:spPr>
            <a:xfrm>
              <a:off x="4063166" y="-460390"/>
              <a:ext cx="209004" cy="208800"/>
            </a:xfrm>
            <a:custGeom>
              <a:avLst/>
              <a:gdLst>
                <a:gd name="connsiteX0" fmla="*/ 5 w 209004"/>
                <a:gd name="connsiteY0" fmla="*/ 103310 h 208800"/>
                <a:gd name="connsiteX1" fmla="*/ 105594 w 209004"/>
                <a:gd name="connsiteY1" fmla="*/ 4 h 208800"/>
                <a:gd name="connsiteX2" fmla="*/ 208998 w 209004"/>
                <a:gd name="connsiteY2" fmla="*/ 105489 h 208800"/>
                <a:gd name="connsiteX3" fmla="*/ 103408 w 209004"/>
                <a:gd name="connsiteY3" fmla="*/ 208795 h 208800"/>
                <a:gd name="connsiteX4" fmla="*/ 5 w 209004"/>
                <a:gd name="connsiteY4" fmla="*/ 103310 h 208800"/>
                <a:gd name="connsiteX5" fmla="*/ 179250 w 209004"/>
                <a:gd name="connsiteY5" fmla="*/ 105774 h 208800"/>
                <a:gd name="connsiteX6" fmla="*/ 105879 w 209004"/>
                <a:gd name="connsiteY6" fmla="*/ 29858 h 208800"/>
                <a:gd name="connsiteX7" fmla="*/ 29753 w 209004"/>
                <a:gd name="connsiteY7" fmla="*/ 103025 h 208800"/>
                <a:gd name="connsiteX8" fmla="*/ 103123 w 209004"/>
                <a:gd name="connsiteY8" fmla="*/ 178941 h 208800"/>
                <a:gd name="connsiteX9" fmla="*/ 179250 w 209004"/>
                <a:gd name="connsiteY9" fmla="*/ 105774 h 20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004" h="208800">
                  <a:moveTo>
                    <a:pt x="5" y="103310"/>
                  </a:moveTo>
                  <a:cubicBezTo>
                    <a:pt x="575" y="45686"/>
                    <a:pt x="47905" y="-470"/>
                    <a:pt x="105594" y="4"/>
                  </a:cubicBezTo>
                  <a:cubicBezTo>
                    <a:pt x="163188" y="572"/>
                    <a:pt x="209663" y="47960"/>
                    <a:pt x="208998" y="105489"/>
                  </a:cubicBezTo>
                  <a:cubicBezTo>
                    <a:pt x="208332" y="163019"/>
                    <a:pt x="161002" y="209364"/>
                    <a:pt x="103408" y="208795"/>
                  </a:cubicBezTo>
                  <a:cubicBezTo>
                    <a:pt x="45814" y="208227"/>
                    <a:pt x="-565" y="160839"/>
                    <a:pt x="5" y="103310"/>
                  </a:cubicBezTo>
                  <a:close/>
                  <a:moveTo>
                    <a:pt x="179250" y="105774"/>
                  </a:moveTo>
                  <a:cubicBezTo>
                    <a:pt x="180105" y="64736"/>
                    <a:pt x="147032" y="30522"/>
                    <a:pt x="105879" y="29858"/>
                  </a:cubicBezTo>
                  <a:cubicBezTo>
                    <a:pt x="64537" y="29195"/>
                    <a:pt x="30608" y="61798"/>
                    <a:pt x="29753" y="103025"/>
                  </a:cubicBezTo>
                  <a:cubicBezTo>
                    <a:pt x="28897" y="143969"/>
                    <a:pt x="61971" y="178278"/>
                    <a:pt x="103123" y="178941"/>
                  </a:cubicBezTo>
                  <a:cubicBezTo>
                    <a:pt x="144371" y="179604"/>
                    <a:pt x="178395" y="147001"/>
                    <a:pt x="179250" y="105774"/>
                  </a:cubicBezTo>
                  <a:close/>
                </a:path>
              </a:pathLst>
            </a:custGeom>
            <a:solidFill>
              <a:srgbClr val="65B2AE"/>
            </a:solidFill>
            <a:ln w="0" cap="flat">
              <a:noFill/>
              <a:prstDash val="solid"/>
              <a:miter/>
            </a:ln>
          </p:spPr>
          <p:txBody>
            <a:bodyPr rtlCol="0" anchor="ctr"/>
            <a:lstStyle/>
            <a:p>
              <a:pPr algn="l" rtl="0"/>
              <a:endParaRPr lang="x-es-XL"/>
            </a:p>
          </p:txBody>
        </p:sp>
        <p:sp>
          <p:nvSpPr>
            <p:cNvPr id="30" name="Freeform 28">
              <a:extLst>
                <a:ext uri="{FF2B5EF4-FFF2-40B4-BE49-F238E27FC236}">
                  <a16:creationId xmlns:a16="http://schemas.microsoft.com/office/drawing/2014/main" id="{8B89B99E-3C19-EF15-8BC6-9ECAFBB2E89C}"/>
                </a:ext>
              </a:extLst>
            </p:cNvPr>
            <p:cNvSpPr/>
            <p:nvPr/>
          </p:nvSpPr>
          <p:spPr>
            <a:xfrm>
              <a:off x="4212920" y="-539058"/>
              <a:ext cx="148992" cy="199394"/>
            </a:xfrm>
            <a:custGeom>
              <a:avLst/>
              <a:gdLst>
                <a:gd name="connsiteX0" fmla="*/ 148866 w 148992"/>
                <a:gd name="connsiteY0" fmla="*/ 175627 h 199394"/>
                <a:gd name="connsiteX1" fmla="*/ 148866 w 148992"/>
                <a:gd name="connsiteY1" fmla="*/ 185294 h 199394"/>
                <a:gd name="connsiteX2" fmla="*/ 134705 w 148992"/>
                <a:gd name="connsiteY2" fmla="*/ 199321 h 199394"/>
                <a:gd name="connsiteX3" fmla="*/ 119499 w 148992"/>
                <a:gd name="connsiteY3" fmla="*/ 185294 h 199394"/>
                <a:gd name="connsiteX4" fmla="*/ 115412 w 148992"/>
                <a:gd name="connsiteY4" fmla="*/ 148900 h 199394"/>
                <a:gd name="connsiteX5" fmla="*/ 17616 w 148992"/>
                <a:gd name="connsiteY5" fmla="*/ 31567 h 199394"/>
                <a:gd name="connsiteX6" fmla="*/ 11153 w 148992"/>
                <a:gd name="connsiteY6" fmla="*/ 28914 h 199394"/>
                <a:gd name="connsiteX7" fmla="*/ 1079 w 148992"/>
                <a:gd name="connsiteY7" fmla="*/ 9200 h 199394"/>
                <a:gd name="connsiteX8" fmla="*/ 21798 w 148992"/>
                <a:gd name="connsiteY8" fmla="*/ 1334 h 199394"/>
                <a:gd name="connsiteX9" fmla="*/ 124631 w 148992"/>
                <a:gd name="connsiteY9" fmla="*/ 89191 h 199394"/>
                <a:gd name="connsiteX10" fmla="*/ 148866 w 148992"/>
                <a:gd name="connsiteY10" fmla="*/ 175627 h 1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92" h="199394">
                  <a:moveTo>
                    <a:pt x="148866" y="175627"/>
                  </a:moveTo>
                  <a:cubicBezTo>
                    <a:pt x="148866" y="177333"/>
                    <a:pt x="149151" y="181313"/>
                    <a:pt x="148866" y="185294"/>
                  </a:cubicBezTo>
                  <a:cubicBezTo>
                    <a:pt x="148201" y="193919"/>
                    <a:pt x="142879" y="198468"/>
                    <a:pt x="134705" y="199321"/>
                  </a:cubicBezTo>
                  <a:cubicBezTo>
                    <a:pt x="127292" y="200174"/>
                    <a:pt x="120449" y="193540"/>
                    <a:pt x="119499" y="185294"/>
                  </a:cubicBezTo>
                  <a:cubicBezTo>
                    <a:pt x="118073" y="173163"/>
                    <a:pt x="118073" y="160747"/>
                    <a:pt x="115412" y="148900"/>
                  </a:cubicBezTo>
                  <a:cubicBezTo>
                    <a:pt x="102772" y="93456"/>
                    <a:pt x="69888" y="54314"/>
                    <a:pt x="17616" y="31567"/>
                  </a:cubicBezTo>
                  <a:cubicBezTo>
                    <a:pt x="15525" y="30619"/>
                    <a:pt x="13339" y="29861"/>
                    <a:pt x="11153" y="28914"/>
                  </a:cubicBezTo>
                  <a:cubicBezTo>
                    <a:pt x="1745" y="24838"/>
                    <a:pt x="-2057" y="17351"/>
                    <a:pt x="1079" y="9200"/>
                  </a:cubicBezTo>
                  <a:cubicBezTo>
                    <a:pt x="4216" y="1239"/>
                    <a:pt x="12674" y="-2078"/>
                    <a:pt x="21798" y="1334"/>
                  </a:cubicBezTo>
                  <a:cubicBezTo>
                    <a:pt x="66752" y="18109"/>
                    <a:pt x="101156" y="47395"/>
                    <a:pt x="124631" y="89191"/>
                  </a:cubicBezTo>
                  <a:cubicBezTo>
                    <a:pt x="139742" y="116108"/>
                    <a:pt x="147345" y="143782"/>
                    <a:pt x="148866" y="175627"/>
                  </a:cubicBezTo>
                  <a:close/>
                </a:path>
              </a:pathLst>
            </a:custGeom>
            <a:solidFill>
              <a:srgbClr val="65B2AE"/>
            </a:solidFill>
            <a:ln w="0" cap="flat">
              <a:noFill/>
              <a:prstDash val="solid"/>
              <a:miter/>
            </a:ln>
          </p:spPr>
          <p:txBody>
            <a:bodyPr rtlCol="0" anchor="ctr"/>
            <a:lstStyle/>
            <a:p>
              <a:pPr algn="l" rtl="0"/>
              <a:endParaRPr lang="x-es-XL"/>
            </a:p>
          </p:txBody>
        </p:sp>
        <p:sp>
          <p:nvSpPr>
            <p:cNvPr id="31" name="Freeform 31">
              <a:extLst>
                <a:ext uri="{FF2B5EF4-FFF2-40B4-BE49-F238E27FC236}">
                  <a16:creationId xmlns:a16="http://schemas.microsoft.com/office/drawing/2014/main" id="{C633C4E3-7AD6-32C0-F6B3-D2E15CBA979E}"/>
                </a:ext>
              </a:extLst>
            </p:cNvPr>
            <p:cNvSpPr/>
            <p:nvPr/>
          </p:nvSpPr>
          <p:spPr>
            <a:xfrm>
              <a:off x="4154026" y="-549951"/>
              <a:ext cx="29656" cy="29760"/>
            </a:xfrm>
            <a:custGeom>
              <a:avLst/>
              <a:gdLst>
                <a:gd name="connsiteX0" fmla="*/ 29656 w 29656"/>
                <a:gd name="connsiteY0" fmla="*/ 15355 h 29760"/>
                <a:gd name="connsiteX1" fmla="*/ 15115 w 29656"/>
                <a:gd name="connsiteY1" fmla="*/ 29761 h 29760"/>
                <a:gd name="connsiteX2" fmla="*/ 4 w 29656"/>
                <a:gd name="connsiteY2" fmla="*/ 14502 h 29760"/>
                <a:gd name="connsiteX3" fmla="*/ 14830 w 29656"/>
                <a:gd name="connsiteY3" fmla="*/ 1 h 29760"/>
                <a:gd name="connsiteX4" fmla="*/ 29561 w 29656"/>
                <a:gd name="connsiteY4" fmla="*/ 15260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6" h="29760">
                  <a:moveTo>
                    <a:pt x="29656" y="15355"/>
                  </a:moveTo>
                  <a:cubicBezTo>
                    <a:pt x="29466" y="23316"/>
                    <a:pt x="23003" y="29761"/>
                    <a:pt x="15115" y="29761"/>
                  </a:cubicBezTo>
                  <a:cubicBezTo>
                    <a:pt x="7132" y="29761"/>
                    <a:pt x="-186" y="22368"/>
                    <a:pt x="4" y="14502"/>
                  </a:cubicBezTo>
                  <a:cubicBezTo>
                    <a:pt x="194" y="7014"/>
                    <a:pt x="7322" y="96"/>
                    <a:pt x="14830" y="1"/>
                  </a:cubicBezTo>
                  <a:cubicBezTo>
                    <a:pt x="23098" y="-94"/>
                    <a:pt x="29846" y="6825"/>
                    <a:pt x="29561" y="15260"/>
                  </a:cubicBezTo>
                  <a:close/>
                </a:path>
              </a:pathLst>
            </a:custGeom>
            <a:solidFill>
              <a:srgbClr val="65B2AE"/>
            </a:solidFill>
            <a:ln w="0" cap="flat">
              <a:noFill/>
              <a:prstDash val="solid"/>
              <a:miter/>
            </a:ln>
          </p:spPr>
          <p:txBody>
            <a:bodyPr rtlCol="0" anchor="ctr"/>
            <a:lstStyle/>
            <a:p>
              <a:pPr algn="l" rtl="0"/>
              <a:endParaRPr lang="x-es-XL"/>
            </a:p>
          </p:txBody>
        </p:sp>
      </p:grpSp>
      <p:sp>
        <p:nvSpPr>
          <p:cNvPr id="59" name="TextBox 58">
            <a:extLst>
              <a:ext uri="{FF2B5EF4-FFF2-40B4-BE49-F238E27FC236}">
                <a16:creationId xmlns:a16="http://schemas.microsoft.com/office/drawing/2014/main" id="{885BC2E1-DC7F-8351-CB82-6E9A99D465A9}"/>
              </a:ext>
            </a:extLst>
          </p:cNvPr>
          <p:cNvSpPr txBox="1"/>
          <p:nvPr/>
        </p:nvSpPr>
        <p:spPr>
          <a:xfrm>
            <a:off x="4423969" y="3629485"/>
            <a:ext cx="4131133" cy="1154162"/>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l" rtl="0">
              <a:lnSpc>
                <a:spcPct val="150000"/>
              </a:lnSpc>
            </a:pPr>
            <a:r>
              <a:rPr lang="en-US" sz="1200" b="1" dirty="0">
                <a:solidFill>
                  <a:srgbClr val="40A8AD"/>
                </a:solidFill>
                <a:latin typeface="Heebo" pitchFamily="2" charset="-79"/>
                <a:cs typeface="Heebo" pitchFamily="2" charset="-79"/>
              </a:rPr>
              <a:t>“We heard stories and experiences from other mothers, and it gave us the feeling that we were not the only ones going through these things.”</a:t>
            </a:r>
            <a:endParaRPr lang="he-IL" sz="1200" b="1" dirty="0">
              <a:solidFill>
                <a:srgbClr val="40A8AD"/>
              </a:solidFill>
              <a:latin typeface="Heebo" pitchFamily="2" charset="-79"/>
              <a:cs typeface="Heebo" pitchFamily="2" charset="-79"/>
            </a:endParaRPr>
          </a:p>
          <a:p>
            <a:pPr rtl="0">
              <a:lnSpc>
                <a:spcPct val="150000"/>
              </a:lnSpc>
            </a:pPr>
            <a:r>
              <a:rPr lang="en-US" i="0" dirty="0">
                <a:latin typeface="Heebo" pitchFamily="2" charset="-79"/>
                <a:cs typeface="Heebo" pitchFamily="2" charset="-79"/>
              </a:rPr>
              <a:t>Program participant</a:t>
            </a:r>
            <a:endParaRPr lang="he-IL" dirty="0">
              <a:latin typeface="Heebo" pitchFamily="2" charset="-79"/>
              <a:cs typeface="Heebo" pitchFamily="2" charset="-79"/>
            </a:endParaRPr>
          </a:p>
        </p:txBody>
      </p:sp>
      <p:sp>
        <p:nvSpPr>
          <p:cNvPr id="60" name="TextBox 59">
            <a:extLst>
              <a:ext uri="{FF2B5EF4-FFF2-40B4-BE49-F238E27FC236}">
                <a16:creationId xmlns:a16="http://schemas.microsoft.com/office/drawing/2014/main" id="{4A0E09D9-E7D4-944D-4D37-6865E83E2722}"/>
              </a:ext>
            </a:extLst>
          </p:cNvPr>
          <p:cNvSpPr txBox="1"/>
          <p:nvPr/>
        </p:nvSpPr>
        <p:spPr>
          <a:xfrm>
            <a:off x="4420684" y="4892945"/>
            <a:ext cx="4145611" cy="1708160"/>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l" rtl="0">
              <a:lnSpc>
                <a:spcPct val="150000"/>
              </a:lnSpc>
            </a:pPr>
            <a:r>
              <a:rPr lang="en-US" sz="1200" b="1" dirty="0">
                <a:solidFill>
                  <a:srgbClr val="40A8AD"/>
                </a:solidFill>
                <a:latin typeface="Heebo" pitchFamily="2" charset="-79"/>
                <a:cs typeface="Heebo" pitchFamily="2" charset="-79"/>
              </a:rPr>
              <a:t>“The most important benefit they received was that over the 6-7 weeks of the program, they met other mothers who were going through the same experience - new mothers, listening to each other, and facing the same challenges.”</a:t>
            </a:r>
          </a:p>
          <a:p>
            <a:pPr rtl="0">
              <a:lnSpc>
                <a:spcPct val="150000"/>
              </a:lnSpc>
            </a:pPr>
            <a:r>
              <a:rPr lang="en-US" i="0" dirty="0">
                <a:latin typeface="Heebo" pitchFamily="2" charset="-79"/>
                <a:cs typeface="Heebo" pitchFamily="2" charset="-79"/>
              </a:rPr>
              <a:t>Program leader</a:t>
            </a:r>
            <a:endParaRPr lang="he-IL" dirty="0">
              <a:latin typeface="Heebo" pitchFamily="2" charset="-79"/>
              <a:cs typeface="Heebo" pitchFamily="2" charset="-79"/>
            </a:endParaRPr>
          </a:p>
        </p:txBody>
      </p:sp>
      <p:grpSp>
        <p:nvGrpSpPr>
          <p:cNvPr id="61" name="Group 60">
            <a:extLst>
              <a:ext uri="{FF2B5EF4-FFF2-40B4-BE49-F238E27FC236}">
                <a16:creationId xmlns:a16="http://schemas.microsoft.com/office/drawing/2014/main" id="{33695F7A-3C8B-DADF-D9E7-D7AD4C9D2042}"/>
              </a:ext>
            </a:extLst>
          </p:cNvPr>
          <p:cNvGrpSpPr/>
          <p:nvPr/>
        </p:nvGrpSpPr>
        <p:grpSpPr>
          <a:xfrm>
            <a:off x="4593678" y="4746472"/>
            <a:ext cx="3671738" cy="74351"/>
            <a:chOff x="8304440" y="5236565"/>
            <a:chExt cx="3671738" cy="74351"/>
          </a:xfrm>
        </p:grpSpPr>
        <p:cxnSp>
          <p:nvCxnSpPr>
            <p:cNvPr id="62" name="Straight Connector 61">
              <a:extLst>
                <a:ext uri="{FF2B5EF4-FFF2-40B4-BE49-F238E27FC236}">
                  <a16:creationId xmlns:a16="http://schemas.microsoft.com/office/drawing/2014/main" id="{2947101D-F9CF-BD2B-87AB-3766917237CF}"/>
                </a:ext>
              </a:extLst>
            </p:cNvPr>
            <p:cNvCxnSpPr/>
            <p:nvPr/>
          </p:nvCxnSpPr>
          <p:spPr>
            <a:xfrm>
              <a:off x="8304440" y="5273741"/>
              <a:ext cx="16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D05B29E-9457-C464-E2EC-C0D974EC2167}"/>
                </a:ext>
              </a:extLst>
            </p:cNvPr>
            <p:cNvCxnSpPr/>
            <p:nvPr/>
          </p:nvCxnSpPr>
          <p:spPr>
            <a:xfrm>
              <a:off x="10248178" y="5273741"/>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5BAB8A0E-8854-CE1C-394C-1B55CD586DA0}"/>
                </a:ext>
              </a:extLst>
            </p:cNvPr>
            <p:cNvSpPr/>
            <p:nvPr/>
          </p:nvSpPr>
          <p:spPr>
            <a:xfrm>
              <a:off x="10056969" y="5236565"/>
              <a:ext cx="72000" cy="7435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grpSp>
      <p:grpSp>
        <p:nvGrpSpPr>
          <p:cNvPr id="129" name="Group 128">
            <a:extLst>
              <a:ext uri="{FF2B5EF4-FFF2-40B4-BE49-F238E27FC236}">
                <a16:creationId xmlns:a16="http://schemas.microsoft.com/office/drawing/2014/main" id="{8788C0E6-3D28-3BCF-F3C8-EEF0945C181E}"/>
              </a:ext>
            </a:extLst>
          </p:cNvPr>
          <p:cNvGrpSpPr/>
          <p:nvPr/>
        </p:nvGrpSpPr>
        <p:grpSpPr>
          <a:xfrm>
            <a:off x="6953689" y="3417159"/>
            <a:ext cx="747904" cy="461036"/>
            <a:chOff x="9811239" y="2747547"/>
            <a:chExt cx="1103642" cy="680326"/>
          </a:xfrm>
        </p:grpSpPr>
        <p:sp>
          <p:nvSpPr>
            <p:cNvPr id="130" name="Freeform 37">
              <a:extLst>
                <a:ext uri="{FF2B5EF4-FFF2-40B4-BE49-F238E27FC236}">
                  <a16:creationId xmlns:a16="http://schemas.microsoft.com/office/drawing/2014/main" id="{2F94B179-7F5E-D1FE-9BFB-F3EE455AA78D}"/>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pPr algn="l" rtl="0"/>
              <a:endParaRPr lang="x-es-XL"/>
            </a:p>
          </p:txBody>
        </p:sp>
        <p:sp>
          <p:nvSpPr>
            <p:cNvPr id="131" name="Freeform 38">
              <a:extLst>
                <a:ext uri="{FF2B5EF4-FFF2-40B4-BE49-F238E27FC236}">
                  <a16:creationId xmlns:a16="http://schemas.microsoft.com/office/drawing/2014/main" id="{31FADEE0-C443-2954-581D-D30854E5930A}"/>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pPr algn="l" rtl="0"/>
              <a:endParaRPr lang="x-es-XL"/>
            </a:p>
          </p:txBody>
        </p:sp>
      </p:grpSp>
      <p:grpSp>
        <p:nvGrpSpPr>
          <p:cNvPr id="132" name="Group 131">
            <a:extLst>
              <a:ext uri="{FF2B5EF4-FFF2-40B4-BE49-F238E27FC236}">
                <a16:creationId xmlns:a16="http://schemas.microsoft.com/office/drawing/2014/main" id="{7C46E38C-C362-3755-5CD1-95F8A961DE28}"/>
              </a:ext>
            </a:extLst>
          </p:cNvPr>
          <p:cNvGrpSpPr/>
          <p:nvPr/>
        </p:nvGrpSpPr>
        <p:grpSpPr>
          <a:xfrm rot="10800000">
            <a:off x="3892636" y="6149575"/>
            <a:ext cx="747904" cy="461036"/>
            <a:chOff x="9811239" y="2747547"/>
            <a:chExt cx="1103642" cy="680326"/>
          </a:xfrm>
        </p:grpSpPr>
        <p:sp>
          <p:nvSpPr>
            <p:cNvPr id="133" name="Freeform 41">
              <a:extLst>
                <a:ext uri="{FF2B5EF4-FFF2-40B4-BE49-F238E27FC236}">
                  <a16:creationId xmlns:a16="http://schemas.microsoft.com/office/drawing/2014/main" id="{8C3846AF-97CB-0F9B-EB51-03EF737DDBD6}"/>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pPr algn="l" rtl="0"/>
              <a:endParaRPr lang="x-es-XL"/>
            </a:p>
          </p:txBody>
        </p:sp>
        <p:sp>
          <p:nvSpPr>
            <p:cNvPr id="134" name="Freeform 42">
              <a:extLst>
                <a:ext uri="{FF2B5EF4-FFF2-40B4-BE49-F238E27FC236}">
                  <a16:creationId xmlns:a16="http://schemas.microsoft.com/office/drawing/2014/main" id="{0A923684-D2FE-E346-FB81-F5B4BD849F58}"/>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pPr algn="l" rtl="0"/>
              <a:endParaRPr lang="x-es-XL"/>
            </a:p>
          </p:txBody>
        </p:sp>
      </p:grpSp>
      <p:sp>
        <p:nvSpPr>
          <p:cNvPr id="135" name="TextBox 134">
            <a:extLst>
              <a:ext uri="{FF2B5EF4-FFF2-40B4-BE49-F238E27FC236}">
                <a16:creationId xmlns:a16="http://schemas.microsoft.com/office/drawing/2014/main" id="{8A2A7081-E73C-87CF-D762-515BCBEAA20A}"/>
              </a:ext>
            </a:extLst>
          </p:cNvPr>
          <p:cNvSpPr txBox="1"/>
          <p:nvPr/>
        </p:nvSpPr>
        <p:spPr>
          <a:xfrm>
            <a:off x="380355" y="4690514"/>
            <a:ext cx="3926031" cy="2123658"/>
          </a:xfrm>
          <a:prstGeom prst="rect">
            <a:avLst/>
          </a:prstGeom>
          <a:noFill/>
        </p:spPr>
        <p:txBody>
          <a:bodyPr wrap="square">
            <a:spAutoFit/>
          </a:bodyPr>
          <a:lstStyle/>
          <a:p>
            <a:pPr algn="l" rtl="0">
              <a:lnSpc>
                <a:spcPct val="150000"/>
              </a:lnSpc>
              <a:buClr>
                <a:srgbClr val="FFC000"/>
              </a:buClr>
              <a:defRPr/>
            </a:pPr>
            <a:r>
              <a:rPr lang="en-US" sz="1100" b="1" dirty="0">
                <a:solidFill>
                  <a:prstClr val="black"/>
                </a:solidFill>
                <a:latin typeface="Heebo" pitchFamily="2" charset="-79"/>
                <a:ea typeface="Tahoma" pitchFamily="34" charset="0"/>
                <a:cs typeface="Heebo" pitchFamily="2" charset="-79"/>
              </a:rPr>
              <a:t>Content:</a:t>
            </a:r>
            <a:endParaRPr lang="he-IL" sz="1100" b="1" dirty="0">
              <a:solidFill>
                <a:prstClr val="black"/>
              </a:solidFill>
              <a:latin typeface="Heebo" pitchFamily="2" charset="-79"/>
              <a:ea typeface="Tahoma" pitchFamily="34" charset="0"/>
              <a:cs typeface="Heebo" pitchFamily="2" charset="-79"/>
            </a:endParaRPr>
          </a:p>
          <a:p>
            <a:pPr algn="l" rtl="0" fontAlgn="base">
              <a:lnSpc>
                <a:spcPct val="150000"/>
              </a:lnSpc>
              <a:buFont typeface="Arial" panose="020B0604020202020204" pitchFamily="34" charset="0"/>
              <a:buChar char="•"/>
            </a:pPr>
            <a:r>
              <a:rPr lang="en-US" sz="1100" dirty="0">
                <a:solidFill>
                  <a:prstClr val="black"/>
                </a:solidFill>
                <a:latin typeface="Heebo" pitchFamily="2" charset="-79"/>
                <a:ea typeface="Tahoma" pitchFamily="34" charset="0"/>
                <a:cs typeface="Heebo" pitchFamily="2" charset="-79"/>
              </a:rPr>
              <a:t> Introduction and the birth experience</a:t>
            </a:r>
          </a:p>
          <a:p>
            <a:pPr algn="l" rtl="0" fontAlgn="base">
              <a:lnSpc>
                <a:spcPct val="150000"/>
              </a:lnSpc>
              <a:buFont typeface="Arial" panose="020B0604020202020204" pitchFamily="34" charset="0"/>
              <a:buChar char="•"/>
            </a:pPr>
            <a:r>
              <a:rPr lang="en-US" sz="1100" dirty="0">
                <a:solidFill>
                  <a:prstClr val="black"/>
                </a:solidFill>
                <a:latin typeface="Heebo" pitchFamily="2" charset="-79"/>
                <a:ea typeface="Tahoma" pitchFamily="34" charset="0"/>
                <a:cs typeface="Heebo" pitchFamily="2" charset="-79"/>
              </a:rPr>
              <a:t> Baby massage</a:t>
            </a:r>
          </a:p>
          <a:p>
            <a:pPr algn="l" rtl="0" fontAlgn="base">
              <a:lnSpc>
                <a:spcPct val="150000"/>
              </a:lnSpc>
              <a:buFont typeface="Arial" panose="020B0604020202020204" pitchFamily="34" charset="0"/>
              <a:buChar char="•"/>
            </a:pPr>
            <a:r>
              <a:rPr lang="en-US" sz="1100" dirty="0">
                <a:solidFill>
                  <a:prstClr val="black"/>
                </a:solidFill>
                <a:latin typeface="Heebo" pitchFamily="2" charset="-79"/>
                <a:ea typeface="Tahoma" pitchFamily="34" charset="0"/>
                <a:cs typeface="Heebo" pitchFamily="2" charset="-79"/>
              </a:rPr>
              <a:t> Mindfulness and CBT tools for coping with changes and stress</a:t>
            </a:r>
          </a:p>
          <a:p>
            <a:pPr algn="l" rtl="0" fontAlgn="base">
              <a:lnSpc>
                <a:spcPct val="150000"/>
              </a:lnSpc>
              <a:buFont typeface="Arial" panose="020B0604020202020204" pitchFamily="34" charset="0"/>
              <a:buChar char="•"/>
            </a:pPr>
            <a:r>
              <a:rPr lang="en-US" sz="1100" dirty="0">
                <a:solidFill>
                  <a:prstClr val="black"/>
                </a:solidFill>
                <a:latin typeface="Heebo" pitchFamily="2" charset="-79"/>
                <a:ea typeface="Tahoma" pitchFamily="34" charset="0"/>
                <a:cs typeface="Heebo" pitchFamily="2" charset="-79"/>
              </a:rPr>
              <a:t> Nutrition for mothers and getting back in shape</a:t>
            </a:r>
          </a:p>
          <a:p>
            <a:pPr algn="l" rtl="0" fontAlgn="base">
              <a:lnSpc>
                <a:spcPct val="150000"/>
              </a:lnSpc>
              <a:buFont typeface="Arial" panose="020B0604020202020204" pitchFamily="34" charset="0"/>
              <a:buChar char="•"/>
            </a:pPr>
            <a:r>
              <a:rPr lang="en-US" sz="1100" dirty="0">
                <a:solidFill>
                  <a:prstClr val="black"/>
                </a:solidFill>
                <a:latin typeface="Heebo" pitchFamily="2" charset="-79"/>
                <a:ea typeface="Tahoma" pitchFamily="34" charset="0"/>
                <a:cs typeface="Heebo" pitchFamily="2" charset="-79"/>
              </a:rPr>
              <a:t> Baby’s sleep and establishing healthy habits​</a:t>
            </a:r>
          </a:p>
          <a:p>
            <a:pPr algn="l" rtl="0" fontAlgn="base">
              <a:lnSpc>
                <a:spcPct val="150000"/>
              </a:lnSpc>
              <a:buFont typeface="Arial" panose="020B0604020202020204" pitchFamily="34" charset="0"/>
              <a:buChar char="•"/>
            </a:pPr>
            <a:r>
              <a:rPr lang="en-US" sz="1100" dirty="0">
                <a:solidFill>
                  <a:prstClr val="black"/>
                </a:solidFill>
                <a:latin typeface="Heebo" pitchFamily="2" charset="-79"/>
                <a:ea typeface="Tahoma" pitchFamily="34" charset="0"/>
                <a:cs typeface="Heebo" pitchFamily="2" charset="-79"/>
              </a:rPr>
              <a:t> Changes in the family unit and intimacy</a:t>
            </a:r>
          </a:p>
        </p:txBody>
      </p:sp>
      <p:pic>
        <p:nvPicPr>
          <p:cNvPr id="6146" name="Picture 2">
            <a:extLst>
              <a:ext uri="{FF2B5EF4-FFF2-40B4-BE49-F238E27FC236}">
                <a16:creationId xmlns:a16="http://schemas.microsoft.com/office/drawing/2014/main" id="{B4CBD1E2-9019-78A8-170A-00019878D66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752" r="885"/>
          <a:stretch/>
        </p:blipFill>
        <p:spPr bwMode="auto">
          <a:xfrm>
            <a:off x="8673456" y="5431"/>
            <a:ext cx="3518544" cy="3865277"/>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Books on shelf outline">
            <a:extLst>
              <a:ext uri="{FF2B5EF4-FFF2-40B4-BE49-F238E27FC236}">
                <a16:creationId xmlns:a16="http://schemas.microsoft.com/office/drawing/2014/main" id="{97C3A673-8E93-8424-1C12-1F2A83179A6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445" y="4737071"/>
            <a:ext cx="345475" cy="345475"/>
          </a:xfrm>
          <a:prstGeom prst="rect">
            <a:avLst/>
          </a:prstGeom>
        </p:spPr>
      </p:pic>
    </p:spTree>
    <p:extLst>
      <p:ext uri="{BB962C8B-B14F-4D97-AF65-F5344CB8AC3E}">
        <p14:creationId xmlns:p14="http://schemas.microsoft.com/office/powerpoint/2010/main" val="1127384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55072CB0-1C9F-B75F-C870-4674AED8E8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0" t="16006" b="1021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4">
            <a:extLst>
              <a:ext uri="{FF2B5EF4-FFF2-40B4-BE49-F238E27FC236}">
                <a16:creationId xmlns:a16="http://schemas.microsoft.com/office/drawing/2014/main" id="{51033029-93E9-6601-F0B5-EB3468B850B1}"/>
              </a:ext>
            </a:extLst>
          </p:cNvPr>
          <p:cNvSpPr/>
          <p:nvPr/>
        </p:nvSpPr>
        <p:spPr>
          <a:xfrm>
            <a:off x="5976257" y="364671"/>
            <a:ext cx="5941142" cy="6128658"/>
          </a:xfrm>
          <a:prstGeom prst="round2SameRect">
            <a:avLst>
              <a:gd name="adj1" fmla="val 1623"/>
              <a:gd name="adj2" fmla="val 1725"/>
            </a:avLst>
          </a:prstGeom>
          <a:solidFill>
            <a:schemeClr val="bg1">
              <a:alpha val="72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es-XL"/>
          </a:p>
        </p:txBody>
      </p:sp>
      <p:sp>
        <p:nvSpPr>
          <p:cNvPr id="4" name="Title 1">
            <a:extLst>
              <a:ext uri="{FF2B5EF4-FFF2-40B4-BE49-F238E27FC236}">
                <a16:creationId xmlns:a16="http://schemas.microsoft.com/office/drawing/2014/main" id="{48FCFBA6-163D-68BD-1261-BF8A9FD73061}"/>
              </a:ext>
            </a:extLst>
          </p:cNvPr>
          <p:cNvSpPr txBox="1">
            <a:spLocks/>
          </p:cNvSpPr>
          <p:nvPr/>
        </p:nvSpPr>
        <p:spPr>
          <a:xfrm>
            <a:off x="7242756" y="2019754"/>
            <a:ext cx="3647630" cy="2622550"/>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he-IL" sz="2800" b="1">
                <a:latin typeface="Heebo" pitchFamily="2" charset="-79"/>
                <a:ea typeface="Tahoma" panose="020B0604030504040204" pitchFamily="34" charset="0"/>
                <a:cs typeface="Heebo" pitchFamily="2" charset="-79"/>
              </a:rPr>
              <a:t>סיכום ממצאי הערכה</a:t>
            </a:r>
          </a:p>
          <a:p>
            <a:pPr algn="ctr">
              <a:lnSpc>
                <a:spcPct val="150000"/>
              </a:lnSpc>
            </a:pPr>
            <a:r>
              <a:rPr lang="he-IL" sz="2800" b="1">
                <a:latin typeface="Heebo" pitchFamily="2" charset="-79"/>
                <a:ea typeface="Tahoma" panose="020B0604030504040204" pitchFamily="34" charset="0"/>
                <a:cs typeface="Heebo" pitchFamily="2" charset="-79"/>
              </a:rPr>
              <a:t>על בסיס מדדי תוצאות בטווח קצר וארוך</a:t>
            </a:r>
            <a:br>
              <a:rPr lang="en-US" sz="2800" b="1">
                <a:latin typeface="Heebo" pitchFamily="2" charset="-79"/>
                <a:ea typeface="Tahoma" panose="020B0604030504040204" pitchFamily="34" charset="0"/>
                <a:cs typeface="Heebo" pitchFamily="2" charset="-79"/>
              </a:rPr>
            </a:br>
            <a:r>
              <a:rPr lang="he-IL" sz="2800" b="1">
                <a:latin typeface="Heebo" pitchFamily="2" charset="-79"/>
                <a:ea typeface="Tahoma" panose="020B0604030504040204" pitchFamily="34" charset="0"/>
                <a:cs typeface="Heebo" pitchFamily="2" charset="-79"/>
              </a:rPr>
              <a:t>(הישגי אימפקט)</a:t>
            </a:r>
          </a:p>
          <a:p>
            <a:pPr algn="ctr">
              <a:lnSpc>
                <a:spcPct val="150000"/>
              </a:lnSpc>
            </a:pPr>
            <a:endParaRPr lang="he-IL" sz="2800" b="1">
              <a:latin typeface="Heebo" pitchFamily="2" charset="-79"/>
              <a:ea typeface="Tahoma" panose="020B0604030504040204" pitchFamily="34" charset="0"/>
              <a:cs typeface="Heebo" pitchFamily="2" charset="-79"/>
            </a:endParaRPr>
          </a:p>
        </p:txBody>
      </p:sp>
    </p:spTree>
    <p:extLst>
      <p:ext uri="{BB962C8B-B14F-4D97-AF65-F5344CB8AC3E}">
        <p14:creationId xmlns:p14="http://schemas.microsoft.com/office/powerpoint/2010/main" val="6729896"/>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122873A-CC28-7055-C51B-DDAB120D3614}"/>
              </a:ext>
            </a:extLst>
          </p:cNvPr>
          <p:cNvSpPr/>
          <p:nvPr/>
        </p:nvSpPr>
        <p:spPr>
          <a:xfrm>
            <a:off x="-13467" y="0"/>
            <a:ext cx="2813950" cy="6864186"/>
          </a:xfrm>
          <a:prstGeom prst="rect">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l" defTabSz="931774" rtl="0"/>
            <a:endParaRPr lang="he-IL" sz="1100">
              <a:cs typeface="Calibri"/>
            </a:endParaRPr>
          </a:p>
        </p:txBody>
      </p:sp>
      <p:sp>
        <p:nvSpPr>
          <p:cNvPr id="3" name="Rounded Rectangle 22">
            <a:extLst>
              <a:ext uri="{FF2B5EF4-FFF2-40B4-BE49-F238E27FC236}">
                <a16:creationId xmlns:a16="http://schemas.microsoft.com/office/drawing/2014/main" id="{2F0DAEFE-13BF-422D-8F77-6EE9928186BA}"/>
              </a:ext>
            </a:extLst>
          </p:cNvPr>
          <p:cNvSpPr/>
          <p:nvPr/>
        </p:nvSpPr>
        <p:spPr>
          <a:xfrm>
            <a:off x="2844910" y="5070372"/>
            <a:ext cx="9348311" cy="1787628"/>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endParaRPr lang="he-IL" sz="1800" b="1">
              <a:solidFill>
                <a:srgbClr val="9ABC56"/>
              </a:solidFill>
              <a:latin typeface="Heebo" pitchFamily="2" charset="-79"/>
              <a:ea typeface="Tahoma" panose="020B0604030504040204" pitchFamily="34" charset="0"/>
              <a:cs typeface="Heebo" pitchFamily="2" charset="-79"/>
            </a:endParaRPr>
          </a:p>
        </p:txBody>
      </p:sp>
      <p:sp>
        <p:nvSpPr>
          <p:cNvPr id="4" name="Rounded Rectangle 24">
            <a:extLst>
              <a:ext uri="{FF2B5EF4-FFF2-40B4-BE49-F238E27FC236}">
                <a16:creationId xmlns:a16="http://schemas.microsoft.com/office/drawing/2014/main" id="{DD607746-A687-5EA2-D0C6-919CDF67A91C}"/>
              </a:ext>
            </a:extLst>
          </p:cNvPr>
          <p:cNvSpPr/>
          <p:nvPr/>
        </p:nvSpPr>
        <p:spPr>
          <a:xfrm>
            <a:off x="2823167" y="1897675"/>
            <a:ext cx="4785585" cy="1474635"/>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9" name="Rounded Rectangle 24">
            <a:extLst>
              <a:ext uri="{FF2B5EF4-FFF2-40B4-BE49-F238E27FC236}">
                <a16:creationId xmlns:a16="http://schemas.microsoft.com/office/drawing/2014/main" id="{62D4E25C-F21B-7DB5-786E-EFD4F6B4E7B6}"/>
              </a:ext>
            </a:extLst>
          </p:cNvPr>
          <p:cNvSpPr/>
          <p:nvPr/>
        </p:nvSpPr>
        <p:spPr>
          <a:xfrm>
            <a:off x="2823168" y="0"/>
            <a:ext cx="9368832" cy="1821833"/>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10" name="Rounded Rectangle 24">
            <a:extLst>
              <a:ext uri="{FF2B5EF4-FFF2-40B4-BE49-F238E27FC236}">
                <a16:creationId xmlns:a16="http://schemas.microsoft.com/office/drawing/2014/main" id="{981E4F11-1711-E837-3F40-903BD68CC86F}"/>
              </a:ext>
            </a:extLst>
          </p:cNvPr>
          <p:cNvSpPr/>
          <p:nvPr/>
        </p:nvSpPr>
        <p:spPr>
          <a:xfrm>
            <a:off x="7689577" y="1887521"/>
            <a:ext cx="4502423" cy="1507421"/>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21" name="Rounded Rectangle 24">
            <a:extLst>
              <a:ext uri="{FF2B5EF4-FFF2-40B4-BE49-F238E27FC236}">
                <a16:creationId xmlns:a16="http://schemas.microsoft.com/office/drawing/2014/main" id="{E975879D-128D-2CF6-7E16-09283BA041EC}"/>
              </a:ext>
            </a:extLst>
          </p:cNvPr>
          <p:cNvSpPr/>
          <p:nvPr/>
        </p:nvSpPr>
        <p:spPr>
          <a:xfrm>
            <a:off x="2844910" y="3444470"/>
            <a:ext cx="3517839" cy="1533199"/>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35" name="TextBox 34">
            <a:extLst>
              <a:ext uri="{FF2B5EF4-FFF2-40B4-BE49-F238E27FC236}">
                <a16:creationId xmlns:a16="http://schemas.microsoft.com/office/drawing/2014/main" id="{E1C1C3F4-7388-9741-2408-0D5C8B1058F4}"/>
              </a:ext>
            </a:extLst>
          </p:cNvPr>
          <p:cNvSpPr txBox="1"/>
          <p:nvPr/>
        </p:nvSpPr>
        <p:spPr>
          <a:xfrm>
            <a:off x="2853160" y="4417"/>
            <a:ext cx="9116233" cy="1682512"/>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gn="l" rtl="0">
              <a:lnSpc>
                <a:spcPts val="1600"/>
              </a:lnSpc>
              <a:spcAft>
                <a:spcPts val="0"/>
              </a:spcAft>
            </a:pPr>
            <a:r>
              <a:rPr lang="en-US" sz="1050" b="1" dirty="0">
                <a:solidFill>
                  <a:srgbClr val="CD4E86"/>
                </a:solidFill>
                <a:latin typeface="Heebo" pitchFamily="2" charset="-79"/>
                <a:ea typeface="Tahoma" panose="020B0604030504040204" pitchFamily="34" charset="0"/>
                <a:cs typeface="Heebo" pitchFamily="2" charset="-79"/>
              </a:rPr>
              <a:t>Bicycle Playground renovation and EC activities (sports, Learning in the Garden)</a:t>
            </a:r>
            <a:endParaRPr lang="he-IL" sz="1050" b="1" dirty="0">
              <a:solidFill>
                <a:srgbClr val="CD4E86"/>
              </a:solidFill>
              <a:latin typeface="Heebo" pitchFamily="2" charset="-79"/>
              <a:ea typeface="Tahoma" panose="020B0604030504040204" pitchFamily="34" charset="0"/>
              <a:cs typeface="Heebo" pitchFamily="2" charset="-79"/>
            </a:endParaRPr>
          </a:p>
          <a:p>
            <a:pPr marL="171450" indent="-171450" algn="l" rtl="0">
              <a:lnSpc>
                <a:spcPts val="1600"/>
              </a:lnSpc>
              <a:spcAft>
                <a:spcPts val="0"/>
              </a:spcAft>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decision to renovate the playground took into account its central location as part of the Education Campus and its proximity to the newly renovated community center building and the municipal swimming pool.</a:t>
            </a:r>
            <a:endParaRPr lang="he-IL" sz="900" dirty="0">
              <a:latin typeface="Heebo" pitchFamily="2" charset="-79"/>
              <a:ea typeface="Tahoma" panose="020B0604030504040204" pitchFamily="34" charset="0"/>
              <a:cs typeface="Heebo" pitchFamily="2" charset="-79"/>
            </a:endParaRPr>
          </a:p>
          <a:p>
            <a:pPr marL="171450" indent="-171450" algn="l" rtl="0">
              <a:lnSpc>
                <a:spcPts val="1600"/>
              </a:lnSpc>
              <a:spcAft>
                <a:spcPts val="0"/>
              </a:spcAft>
              <a:buFont typeface="Arial" panose="020B0604020202020204" pitchFamily="34" charset="0"/>
              <a:buChar char="•"/>
            </a:pPr>
            <a:r>
              <a:rPr lang="en-US" sz="900" b="1" dirty="0">
                <a:latin typeface="Heebo" pitchFamily="2" charset="-79"/>
                <a:ea typeface="Tahoma" panose="020B0604030504040204" pitchFamily="34" charset="0"/>
                <a:cs typeface="Heebo" pitchFamily="2" charset="-79"/>
              </a:rPr>
              <a:t>The playground’s design</a:t>
            </a:r>
            <a:r>
              <a:rPr lang="en-US" sz="900" dirty="0">
                <a:latin typeface="Heebo" pitchFamily="2" charset="-79"/>
                <a:ea typeface="Tahoma" panose="020B0604030504040204" pitchFamily="34" charset="0"/>
                <a:cs typeface="Heebo" pitchFamily="2" charset="-79"/>
              </a:rPr>
              <a:t>, led by consultants from Urban95, </a:t>
            </a:r>
            <a:r>
              <a:rPr lang="en-US" sz="900" b="1" dirty="0">
                <a:latin typeface="Heebo" pitchFamily="2" charset="-79"/>
                <a:ea typeface="Tahoma" panose="020B0604030504040204" pitchFamily="34" charset="0"/>
                <a:cs typeface="Heebo" pitchFamily="2" charset="-79"/>
              </a:rPr>
              <a:t>took EC's needs into account.</a:t>
            </a:r>
            <a:endParaRPr lang="he-IL" sz="900" dirty="0">
              <a:latin typeface="Heebo" pitchFamily="2" charset="-79"/>
              <a:ea typeface="Tahoma" panose="020B0604030504040204" pitchFamily="34" charset="0"/>
              <a:cs typeface="Heebo" pitchFamily="2" charset="-79"/>
            </a:endParaRPr>
          </a:p>
          <a:p>
            <a:pPr marL="171450" indent="-171450" algn="l" rtl="0">
              <a:lnSpc>
                <a:spcPts val="1600"/>
              </a:lnSpc>
              <a:spcAft>
                <a:spcPts val="0"/>
              </a:spcAft>
              <a:buFont typeface="Arial" panose="020B0604020202020204" pitchFamily="34" charset="0"/>
              <a:buChar char="•"/>
            </a:pPr>
            <a:r>
              <a:rPr lang="en-US" sz="900" b="1" dirty="0">
                <a:latin typeface="Heebo" pitchFamily="2" charset="-79"/>
                <a:ea typeface="Tahoma" panose="020B0604030504040204" pitchFamily="34" charset="0"/>
                <a:cs typeface="Heebo" pitchFamily="2" charset="-79"/>
              </a:rPr>
              <a:t>The renovation was carried out by municipal authorities, while securing funding </a:t>
            </a:r>
            <a:r>
              <a:rPr lang="en-US" sz="900" dirty="0">
                <a:latin typeface="Heebo" pitchFamily="2" charset="-79"/>
                <a:ea typeface="Tahoma" panose="020B0604030504040204" pitchFamily="34" charset="0"/>
                <a:cs typeface="Heebo" pitchFamily="2" charset="-79"/>
              </a:rPr>
              <a:t>from three government ministries as well as a donation of irrigation systems from </a:t>
            </a:r>
            <a:r>
              <a:rPr lang="en-US" sz="900" dirty="0" err="1">
                <a:latin typeface="Heebo" pitchFamily="2" charset="-79"/>
                <a:ea typeface="Tahoma" panose="020B0604030504040204" pitchFamily="34" charset="0"/>
                <a:cs typeface="Heebo" pitchFamily="2" charset="-79"/>
              </a:rPr>
              <a:t>Netafim</a:t>
            </a:r>
            <a:r>
              <a:rPr lang="en-US" sz="900" dirty="0">
                <a:latin typeface="Heebo" pitchFamily="2" charset="-79"/>
                <a:ea typeface="Tahoma" panose="020B0604030504040204" pitchFamily="34" charset="0"/>
                <a:cs typeface="Heebo" pitchFamily="2" charset="-79"/>
              </a:rPr>
              <a:t>.</a:t>
            </a:r>
            <a:endParaRPr lang="he-IL" sz="900" dirty="0">
              <a:latin typeface="Heebo" pitchFamily="2" charset="-79"/>
              <a:ea typeface="Tahoma" panose="020B0604030504040204" pitchFamily="34" charset="0"/>
              <a:cs typeface="Heebo" pitchFamily="2" charset="-79"/>
            </a:endParaRPr>
          </a:p>
          <a:p>
            <a:pPr marL="171450" indent="-171450" algn="l" rtl="0">
              <a:lnSpc>
                <a:spcPts val="1600"/>
              </a:lnSpc>
              <a:spcBef>
                <a:spcPts val="600"/>
              </a:spcBef>
              <a:spcAft>
                <a:spcPts val="0"/>
              </a:spcAft>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It is clear that the </a:t>
            </a:r>
            <a:r>
              <a:rPr lang="en-US" sz="900" b="1" dirty="0">
                <a:latin typeface="Heebo" pitchFamily="2" charset="-79"/>
                <a:ea typeface="Tahoma" panose="020B0604030504040204" pitchFamily="34" charset="0"/>
                <a:cs typeface="Heebo" pitchFamily="2" charset="-79"/>
              </a:rPr>
              <a:t>intervention area has undergone a major change</a:t>
            </a:r>
            <a:r>
              <a:rPr lang="en-US" sz="900" dirty="0">
                <a:latin typeface="Heebo" pitchFamily="2" charset="-79"/>
                <a:ea typeface="Tahoma" panose="020B0604030504040204" pitchFamily="34" charset="0"/>
                <a:cs typeface="Heebo" pitchFamily="2" charset="-79"/>
              </a:rPr>
              <a:t>; residents notice the difference and are pleased with the significant improvement.</a:t>
            </a:r>
            <a:endParaRPr lang="he-IL" sz="900" dirty="0">
              <a:latin typeface="Heebo" pitchFamily="2" charset="-79"/>
              <a:ea typeface="Tahoma" panose="020B0604030504040204" pitchFamily="34" charset="0"/>
              <a:cs typeface="Heebo" pitchFamily="2" charset="-79"/>
            </a:endParaRPr>
          </a:p>
          <a:p>
            <a:pPr marL="171450" indent="-171450" algn="l" rtl="0">
              <a:lnSpc>
                <a:spcPts val="1600"/>
              </a:lnSpc>
              <a:spcBef>
                <a:spcPts val="600"/>
              </a:spcBef>
              <a:spcAft>
                <a:spcPts val="0"/>
              </a:spcAft>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Learning in the Garden activities were conducted in collaboration with the Smile Association.</a:t>
            </a:r>
            <a:endParaRPr lang="he-IL" sz="900" dirty="0">
              <a:latin typeface="Heebo" pitchFamily="2" charset="-79"/>
              <a:ea typeface="Tahoma" panose="020B0604030504040204" pitchFamily="34" charset="0"/>
              <a:cs typeface="Heebo" pitchFamily="2" charset="-79"/>
            </a:endParaRPr>
          </a:p>
        </p:txBody>
      </p:sp>
      <p:sp>
        <p:nvSpPr>
          <p:cNvPr id="36" name="TextBox 35">
            <a:extLst>
              <a:ext uri="{FF2B5EF4-FFF2-40B4-BE49-F238E27FC236}">
                <a16:creationId xmlns:a16="http://schemas.microsoft.com/office/drawing/2014/main" id="{50FBF67A-D466-0B62-21B0-4BF93708A3E3}"/>
              </a:ext>
            </a:extLst>
          </p:cNvPr>
          <p:cNvSpPr txBox="1"/>
          <p:nvPr/>
        </p:nvSpPr>
        <p:spPr>
          <a:xfrm>
            <a:off x="7647384" y="1844151"/>
            <a:ext cx="4568029" cy="1513876"/>
          </a:xfrm>
          <a:prstGeom prst="rect">
            <a:avLst/>
          </a:prstGeom>
          <a:noFill/>
        </p:spPr>
        <p:txBody>
          <a:bodyPr wrap="square">
            <a:spAutoFit/>
          </a:bodyPr>
          <a:lstStyle/>
          <a:p>
            <a:pPr algn="l" rtl="0">
              <a:lnSpc>
                <a:spcPts val="1600"/>
              </a:lnSpc>
            </a:pPr>
            <a:r>
              <a:rPr lang="en-US" sz="1050" b="1" dirty="0">
                <a:solidFill>
                  <a:srgbClr val="CD4E86"/>
                </a:solidFill>
                <a:latin typeface="Heebo" pitchFamily="2" charset="-79"/>
                <a:ea typeface="Tahoma" panose="020B0604030504040204" pitchFamily="34" charset="0"/>
                <a:cs typeface="Heebo" pitchFamily="2" charset="-79"/>
              </a:rPr>
              <a:t>Professional training for kindergarten teachers and assistants in </a:t>
            </a:r>
            <a:r>
              <a:rPr lang="en-US" sz="1050" b="1" dirty="0" err="1">
                <a:solidFill>
                  <a:srgbClr val="CD4E86"/>
                </a:solidFill>
                <a:latin typeface="Heebo" pitchFamily="2" charset="-79"/>
                <a:ea typeface="Tahoma" panose="020B0604030504040204" pitchFamily="34" charset="0"/>
                <a:cs typeface="Heebo" pitchFamily="2" charset="-79"/>
              </a:rPr>
              <a:t>Tira</a:t>
            </a:r>
            <a:endParaRPr lang="he-IL" sz="1050" b="1" dirty="0">
              <a:solidFill>
                <a:srgbClr val="CD4E86"/>
              </a:solidFill>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950" dirty="0">
                <a:latin typeface="Heebo" pitchFamily="2" charset="-79"/>
                <a:ea typeface="Tahoma" panose="020B0604030504040204" pitchFamily="34" charset="0"/>
                <a:cs typeface="Heebo" pitchFamily="2" charset="-79"/>
              </a:rPr>
              <a:t>The kindergarten teachers' tour to East Jerusalem took place at a dedicated center for the Arab community that focuses on social-environmental education.</a:t>
            </a:r>
            <a:endParaRPr lang="he-IL" sz="950" dirty="0">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950" dirty="0">
                <a:latin typeface="Heebo" pitchFamily="2" charset="-79"/>
                <a:ea typeface="Tahoma" panose="020B0604030504040204" pitchFamily="34" charset="0"/>
                <a:cs typeface="Heebo" pitchFamily="2" charset="-79"/>
              </a:rPr>
              <a:t>The safety lecture for assistants was delivered by Beterem – Safe Kids Israel.</a:t>
            </a:r>
            <a:endParaRPr lang="he-IL" sz="950" dirty="0">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950" dirty="0">
                <a:latin typeface="Heebo" pitchFamily="2" charset="-79"/>
                <a:ea typeface="Tahoma" panose="020B0604030504040204" pitchFamily="34" charset="0"/>
                <a:cs typeface="Heebo" pitchFamily="2" charset="-79"/>
              </a:rPr>
              <a:t>The forest kindergarten lecture was delivered by educator Ran Cohen </a:t>
            </a:r>
            <a:r>
              <a:rPr lang="en-US" sz="950" dirty="0" err="1">
                <a:latin typeface="Heebo" pitchFamily="2" charset="-79"/>
                <a:ea typeface="Tahoma" panose="020B0604030504040204" pitchFamily="34" charset="0"/>
                <a:cs typeface="Heebo" pitchFamily="2" charset="-79"/>
              </a:rPr>
              <a:t>Aharonov</a:t>
            </a:r>
            <a:r>
              <a:rPr lang="en-US" sz="950" dirty="0">
                <a:latin typeface="Heebo" pitchFamily="2" charset="-79"/>
                <a:ea typeface="Tahoma" panose="020B0604030504040204" pitchFamily="34" charset="0"/>
                <a:cs typeface="Heebo" pitchFamily="2" charset="-79"/>
              </a:rPr>
              <a:t>.</a:t>
            </a:r>
            <a:endParaRPr lang="he-IL" sz="950" b="1" dirty="0">
              <a:solidFill>
                <a:srgbClr val="CD4E86"/>
              </a:solidFill>
              <a:latin typeface="Heebo" pitchFamily="2" charset="-79"/>
              <a:ea typeface="Tahoma" panose="020B0604030504040204" pitchFamily="34" charset="0"/>
              <a:cs typeface="Heebo" pitchFamily="2" charset="-79"/>
            </a:endParaRPr>
          </a:p>
        </p:txBody>
      </p:sp>
      <p:sp>
        <p:nvSpPr>
          <p:cNvPr id="38" name="Rounded Rectangle 24">
            <a:extLst>
              <a:ext uri="{FF2B5EF4-FFF2-40B4-BE49-F238E27FC236}">
                <a16:creationId xmlns:a16="http://schemas.microsoft.com/office/drawing/2014/main" id="{B58C4550-1A81-9440-2B6B-774008F88DAA}"/>
              </a:ext>
            </a:extLst>
          </p:cNvPr>
          <p:cNvSpPr/>
          <p:nvPr/>
        </p:nvSpPr>
        <p:spPr>
          <a:xfrm>
            <a:off x="6403417" y="3439428"/>
            <a:ext cx="5788583" cy="1514140"/>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23" name="TextBox 22">
            <a:extLst>
              <a:ext uri="{FF2B5EF4-FFF2-40B4-BE49-F238E27FC236}">
                <a16:creationId xmlns:a16="http://schemas.microsoft.com/office/drawing/2014/main" id="{0B9425CF-1E1B-A29C-0BED-3837DD0BD1E8}"/>
              </a:ext>
            </a:extLst>
          </p:cNvPr>
          <p:cNvSpPr txBox="1"/>
          <p:nvPr/>
        </p:nvSpPr>
        <p:spPr>
          <a:xfrm>
            <a:off x="2844910" y="5028403"/>
            <a:ext cx="9210961" cy="1887696"/>
          </a:xfrm>
          <a:prstGeom prst="rect">
            <a:avLst/>
          </a:prstGeom>
          <a:noFill/>
        </p:spPr>
        <p:txBody>
          <a:bodyPr wrap="square">
            <a:spAutoFit/>
          </a:bodyPr>
          <a:lstStyle/>
          <a:p>
            <a:pPr algn="l" rtl="0"/>
            <a:r>
              <a:rPr lang="en-US" sz="1000" b="1" dirty="0">
                <a:solidFill>
                  <a:srgbClr val="CD4E86"/>
                </a:solidFill>
                <a:latin typeface="Heebo" pitchFamily="2" charset="-79"/>
                <a:ea typeface="Tahoma" panose="020B0604030504040204" pitchFamily="34" charset="0"/>
                <a:cs typeface="Heebo" pitchFamily="2" charset="-79"/>
              </a:rPr>
              <a:t>Actions and Outputs</a:t>
            </a:r>
            <a:endParaRPr lang="he-IL" sz="1000" b="1" dirty="0">
              <a:solidFill>
                <a:srgbClr val="CD4E86"/>
              </a:solidFill>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900" b="1" dirty="0">
                <a:latin typeface="Heebo" pitchFamily="2" charset="-79"/>
                <a:ea typeface="Tahoma" panose="020B0604030504040204" pitchFamily="34" charset="0"/>
                <a:cs typeface="Heebo" pitchFamily="2" charset="-79"/>
              </a:rPr>
              <a:t>The municipal program manager </a:t>
            </a:r>
            <a:r>
              <a:rPr lang="en-US" sz="900" dirty="0">
                <a:latin typeface="Heebo" pitchFamily="2" charset="-79"/>
                <a:ea typeface="Tahoma" panose="020B0604030504040204" pitchFamily="34" charset="0"/>
                <a:cs typeface="Heebo" pitchFamily="2" charset="-79"/>
              </a:rPr>
              <a:t>regularly participates in routine staff meetings with the mayor, during which they discuss the interventions promoted as part of the program.</a:t>
            </a:r>
            <a:endParaRPr lang="he-IL" sz="900" dirty="0">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900" b="1" dirty="0">
                <a:latin typeface="Heebo" pitchFamily="2" charset="-79"/>
                <a:ea typeface="Tahoma" panose="020B0604030504040204" pitchFamily="34" charset="0"/>
                <a:cs typeface="Heebo" pitchFamily="2" charset="-79"/>
              </a:rPr>
              <a:t>The Story Carpet </a:t>
            </a:r>
            <a:r>
              <a:rPr lang="en-US" sz="900" dirty="0">
                <a:latin typeface="Heebo" pitchFamily="2" charset="-79"/>
                <a:ea typeface="Tahoma" panose="020B0604030504040204" pitchFamily="34" charset="0"/>
                <a:cs typeface="Heebo" pitchFamily="2" charset="-79"/>
              </a:rPr>
              <a:t>is a project conducted in collaboration with the Community Centers Corporation through its Coming to Do Good (</a:t>
            </a:r>
            <a:r>
              <a:rPr lang="en-US" sz="900" dirty="0" err="1">
                <a:latin typeface="Heebo" pitchFamily="2" charset="-79"/>
                <a:ea typeface="Tahoma" panose="020B0604030504040204" pitchFamily="34" charset="0"/>
                <a:cs typeface="Heebo" pitchFamily="2" charset="-79"/>
              </a:rPr>
              <a:t>Ba’im</a:t>
            </a:r>
            <a:r>
              <a:rPr lang="en-US" sz="900" dirty="0">
                <a:latin typeface="Heebo" pitchFamily="2" charset="-79"/>
                <a:ea typeface="Tahoma" panose="020B0604030504040204" pitchFamily="34" charset="0"/>
                <a:cs typeface="Heebo" pitchFamily="2" charset="-79"/>
              </a:rPr>
              <a:t> </a:t>
            </a:r>
            <a:r>
              <a:rPr lang="en-US" sz="900" dirty="0" err="1">
                <a:latin typeface="Heebo" pitchFamily="2" charset="-79"/>
                <a:ea typeface="Tahoma" panose="020B0604030504040204" pitchFamily="34" charset="0"/>
                <a:cs typeface="Heebo" pitchFamily="2" charset="-79"/>
              </a:rPr>
              <a:t>Betov</a:t>
            </a:r>
            <a:r>
              <a:rPr lang="en-US" sz="900" dirty="0">
                <a:latin typeface="Heebo" pitchFamily="2" charset="-79"/>
                <a:ea typeface="Tahoma" panose="020B0604030504040204" pitchFamily="34" charset="0"/>
                <a:cs typeface="Heebo" pitchFamily="2" charset="-79"/>
              </a:rPr>
              <a:t>) initiative.</a:t>
            </a:r>
            <a:endParaRPr lang="he-IL" sz="900" dirty="0">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a:t>
            </a:r>
            <a:r>
              <a:rPr lang="en-US" sz="900" b="1" dirty="0">
                <a:latin typeface="Heebo" pitchFamily="2" charset="-79"/>
                <a:ea typeface="Tahoma" panose="020B0604030504040204" pitchFamily="34" charset="0"/>
                <a:cs typeface="Heebo" pitchFamily="2" charset="-79"/>
              </a:rPr>
              <a:t>Recalculating Our Route </a:t>
            </a:r>
            <a:r>
              <a:rPr lang="en-US" sz="900" dirty="0">
                <a:latin typeface="Heebo" pitchFamily="2" charset="-79"/>
                <a:ea typeface="Tahoma" panose="020B0604030504040204" pitchFamily="34" charset="0"/>
                <a:cs typeface="Heebo" pitchFamily="2" charset="-79"/>
              </a:rPr>
              <a:t>course is a collaboration between Amal High School, a sustainability lecturer, the </a:t>
            </a:r>
            <a:r>
              <a:rPr lang="en-US" sz="900" dirty="0" err="1">
                <a:latin typeface="Heebo" pitchFamily="2" charset="-79"/>
                <a:ea typeface="Tahoma" panose="020B0604030504040204" pitchFamily="34" charset="0"/>
                <a:cs typeface="Heebo" pitchFamily="2" charset="-79"/>
              </a:rPr>
              <a:t>Rechter</a:t>
            </a:r>
            <a:r>
              <a:rPr lang="en-US" sz="900" dirty="0">
                <a:latin typeface="Heebo" pitchFamily="2" charset="-79"/>
                <a:ea typeface="Tahoma" panose="020B0604030504040204" pitchFamily="34" charset="0"/>
                <a:cs typeface="Heebo" pitchFamily="2" charset="-79"/>
              </a:rPr>
              <a:t> Center for Architecture, Urban95, and the </a:t>
            </a:r>
            <a:r>
              <a:rPr lang="en-US" sz="900" dirty="0" err="1">
                <a:latin typeface="Heebo" pitchFamily="2" charset="-79"/>
                <a:ea typeface="Tahoma" panose="020B0604030504040204" pitchFamily="34" charset="0"/>
                <a:cs typeface="Heebo" pitchFamily="2" charset="-79"/>
              </a:rPr>
              <a:t>Tira</a:t>
            </a:r>
            <a:r>
              <a:rPr lang="en-US" sz="900" dirty="0">
                <a:latin typeface="Heebo" pitchFamily="2" charset="-79"/>
                <a:ea typeface="Tahoma" panose="020B0604030504040204" pitchFamily="34" charset="0"/>
                <a:cs typeface="Heebo" pitchFamily="2" charset="-79"/>
              </a:rPr>
              <a:t> Municipality.</a:t>
            </a:r>
          </a:p>
          <a:p>
            <a:pPr marL="171450" indent="-171450" algn="l" rtl="0">
              <a:lnSpc>
                <a:spcPts val="1600"/>
              </a:lnSpc>
              <a:buFont typeface="Arial" panose="020B0604020202020204" pitchFamily="34" charset="0"/>
              <a:buChar char="•"/>
            </a:pPr>
            <a:r>
              <a:rPr lang="en-US" sz="900" b="1" dirty="0">
                <a:latin typeface="Heebo" pitchFamily="2" charset="-79"/>
                <a:ea typeface="Tahoma" panose="020B0604030504040204" pitchFamily="34" charset="0"/>
                <a:cs typeface="Heebo" pitchFamily="2" charset="-79"/>
              </a:rPr>
              <a:t>A maintenance worker was recruited with municipal funding </a:t>
            </a:r>
            <a:r>
              <a:rPr lang="en-US" sz="900" dirty="0">
                <a:latin typeface="Heebo" pitchFamily="2" charset="-79"/>
                <a:ea typeface="Tahoma" panose="020B0604030504040204" pitchFamily="34" charset="0"/>
                <a:cs typeface="Heebo" pitchFamily="2" charset="-79"/>
              </a:rPr>
              <a:t>to operate and maintain the public spaces renovated under Urban95 and is responsible for cleaning the spaces as well as repairing malfunctions.</a:t>
            </a:r>
            <a:endParaRPr lang="he-IL" sz="900" dirty="0">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900" dirty="0" err="1">
                <a:latin typeface="Heebo" pitchFamily="2" charset="-79"/>
                <a:ea typeface="Tahoma" panose="020B0604030504040204" pitchFamily="34" charset="0"/>
                <a:cs typeface="Heebo" pitchFamily="2" charset="-79"/>
              </a:rPr>
              <a:t>Tira</a:t>
            </a:r>
            <a:r>
              <a:rPr lang="en-US" sz="900" dirty="0">
                <a:latin typeface="Heebo" pitchFamily="2" charset="-79"/>
                <a:ea typeface="Tahoma" panose="020B0604030504040204" pitchFamily="34" charset="0"/>
                <a:cs typeface="Heebo" pitchFamily="2" charset="-79"/>
              </a:rPr>
              <a:t> Municipality’s Urban95 work was accompanied by a </a:t>
            </a:r>
            <a:r>
              <a:rPr lang="en-US" sz="900" b="1" dirty="0">
                <a:latin typeface="Heebo" pitchFamily="2" charset="-79"/>
                <a:ea typeface="Tahoma" panose="020B0604030504040204" pitchFamily="34" charset="0"/>
                <a:cs typeface="Heebo" pitchFamily="2" charset="-79"/>
              </a:rPr>
              <a:t>strategic organizational consultant </a:t>
            </a:r>
            <a:r>
              <a:rPr lang="en-US" sz="900" dirty="0">
                <a:latin typeface="Heebo" pitchFamily="2" charset="-79"/>
                <a:ea typeface="Tahoma" panose="020B0604030504040204" pitchFamily="34" charset="0"/>
                <a:cs typeface="Heebo" pitchFamily="2" charset="-79"/>
              </a:rPr>
              <a:t>from the Arab community with extensive experience in working with local authorities.</a:t>
            </a:r>
            <a:endParaRPr lang="he-IL" sz="900" dirty="0">
              <a:latin typeface="Heebo" pitchFamily="2" charset="-79"/>
              <a:ea typeface="Tahoma" panose="020B0604030504040204" pitchFamily="34" charset="0"/>
              <a:cs typeface="Heebo" pitchFamily="2" charset="-79"/>
            </a:endParaRPr>
          </a:p>
        </p:txBody>
      </p:sp>
      <p:sp>
        <p:nvSpPr>
          <p:cNvPr id="24" name="TextBox 23">
            <a:extLst>
              <a:ext uri="{FF2B5EF4-FFF2-40B4-BE49-F238E27FC236}">
                <a16:creationId xmlns:a16="http://schemas.microsoft.com/office/drawing/2014/main" id="{9060159B-D5AF-26E3-D5A6-3B9245F09A96}"/>
              </a:ext>
            </a:extLst>
          </p:cNvPr>
          <p:cNvSpPr txBox="1"/>
          <p:nvPr/>
        </p:nvSpPr>
        <p:spPr>
          <a:xfrm>
            <a:off x="2806278" y="3427619"/>
            <a:ext cx="3531085" cy="1528624"/>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gn="l" rtl="0">
              <a:lnSpc>
                <a:spcPts val="1600"/>
              </a:lnSpc>
              <a:spcAft>
                <a:spcPts val="0"/>
              </a:spcAft>
            </a:pPr>
            <a:r>
              <a:rPr lang="en-US" sz="1000" b="1" dirty="0">
                <a:solidFill>
                  <a:srgbClr val="CD4E86"/>
                </a:solidFill>
                <a:latin typeface="Heebo" pitchFamily="2" charset="-79"/>
                <a:ea typeface="Tahoma" panose="020B0604030504040204" pitchFamily="34" charset="0"/>
                <a:cs typeface="Heebo" pitchFamily="2" charset="-79"/>
              </a:rPr>
              <a:t>The Parent-to-Parent program</a:t>
            </a:r>
            <a:endParaRPr lang="he-IL" sz="1000" b="1" dirty="0">
              <a:solidFill>
                <a:srgbClr val="CD4E86"/>
              </a:solidFill>
              <a:latin typeface="Heebo" pitchFamily="2" charset="-79"/>
              <a:ea typeface="Tahoma" panose="020B0604030504040204" pitchFamily="34" charset="0"/>
              <a:cs typeface="Heebo" pitchFamily="2" charset="-79"/>
            </a:endParaRPr>
          </a:p>
          <a:p>
            <a:pPr marL="171450" indent="-171450" algn="l" rtl="0">
              <a:lnSpc>
                <a:spcPts val="1600"/>
              </a:lnSpc>
              <a:spcAft>
                <a:spcPts val="0"/>
              </a:spcAft>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program coordinator is a social worker from the municipality's </a:t>
            </a:r>
            <a:r>
              <a:rPr lang="en-US" sz="900" b="1" dirty="0">
                <a:latin typeface="Heebo" pitchFamily="2" charset="-79"/>
                <a:ea typeface="Tahoma" panose="020B0604030504040204" pitchFamily="34" charset="0"/>
                <a:cs typeface="Heebo" pitchFamily="2" charset="-79"/>
              </a:rPr>
              <a:t>welfare department</a:t>
            </a:r>
            <a:r>
              <a:rPr lang="en-US" sz="900" dirty="0">
                <a:latin typeface="Heebo" pitchFamily="2" charset="-79"/>
                <a:ea typeface="Tahoma" panose="020B0604030504040204" pitchFamily="34" charset="0"/>
                <a:cs typeface="Heebo" pitchFamily="2" charset="-79"/>
              </a:rPr>
              <a:t>, who led the program as part of her role.</a:t>
            </a:r>
            <a:endParaRPr lang="he-IL" sz="900" dirty="0">
              <a:latin typeface="Heebo" pitchFamily="2" charset="-79"/>
              <a:ea typeface="Tahoma" panose="020B0604030504040204" pitchFamily="34" charset="0"/>
              <a:cs typeface="Heebo" pitchFamily="2" charset="-79"/>
            </a:endParaRPr>
          </a:p>
          <a:p>
            <a:pPr marL="171450" indent="-171450" algn="l" rtl="0">
              <a:lnSpc>
                <a:spcPts val="1600"/>
              </a:lnSpc>
              <a:spcAft>
                <a:spcPts val="0"/>
              </a:spcAft>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participating mothers and their children are supported by the welfare department, and some were identified through the program.</a:t>
            </a:r>
            <a:endParaRPr lang="he-IL" sz="900" dirty="0">
              <a:latin typeface="Heebo" pitchFamily="2" charset="-79"/>
              <a:ea typeface="Tahoma" panose="020B0604030504040204" pitchFamily="34" charset="0"/>
              <a:cs typeface="Heebo" pitchFamily="2" charset="-79"/>
            </a:endParaRPr>
          </a:p>
        </p:txBody>
      </p:sp>
      <p:sp>
        <p:nvSpPr>
          <p:cNvPr id="25" name="TextBox 24">
            <a:extLst>
              <a:ext uri="{FF2B5EF4-FFF2-40B4-BE49-F238E27FC236}">
                <a16:creationId xmlns:a16="http://schemas.microsoft.com/office/drawing/2014/main" id="{740A1F75-6C08-B26B-F725-C947EA2CAA6E}"/>
              </a:ext>
            </a:extLst>
          </p:cNvPr>
          <p:cNvSpPr txBox="1"/>
          <p:nvPr/>
        </p:nvSpPr>
        <p:spPr>
          <a:xfrm>
            <a:off x="6492272" y="3497263"/>
            <a:ext cx="5740396" cy="1323439"/>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gn="l" rtl="0">
              <a:lnSpc>
                <a:spcPts val="1600"/>
              </a:lnSpc>
              <a:spcAft>
                <a:spcPts val="0"/>
              </a:spcAft>
            </a:pPr>
            <a:r>
              <a:rPr lang="en-US" sz="1000" b="1" dirty="0" err="1">
                <a:solidFill>
                  <a:srgbClr val="CD4E86"/>
                </a:solidFill>
                <a:latin typeface="Heebo" pitchFamily="2" charset="-79"/>
                <a:ea typeface="Tahoma" panose="020B0604030504040204" pitchFamily="34" charset="0"/>
                <a:cs typeface="Heebo" pitchFamily="2" charset="-79"/>
              </a:rPr>
              <a:t>Mama’at</a:t>
            </a:r>
            <a:r>
              <a:rPr lang="en-US" sz="1000" b="1" dirty="0">
                <a:solidFill>
                  <a:srgbClr val="CD4E86"/>
                </a:solidFill>
                <a:latin typeface="Heebo" pitchFamily="2" charset="-79"/>
                <a:ea typeface="Tahoma" panose="020B0604030504040204" pitchFamily="34" charset="0"/>
                <a:cs typeface="Heebo" pitchFamily="2" charset="-79"/>
              </a:rPr>
              <a:t> – Guidance for Mothers on Maternity Leave</a:t>
            </a:r>
            <a:endParaRPr lang="he-IL" sz="1000" b="1" dirty="0">
              <a:solidFill>
                <a:srgbClr val="CD4E86"/>
              </a:solidFill>
              <a:latin typeface="Heebo" pitchFamily="2" charset="-79"/>
              <a:ea typeface="Tahoma" panose="020B0604030504040204" pitchFamily="34" charset="0"/>
              <a:cs typeface="Heebo" pitchFamily="2" charset="-79"/>
            </a:endParaRPr>
          </a:p>
          <a:p>
            <a:pPr marL="171450" indent="-171450" algn="l" rtl="0">
              <a:lnSpc>
                <a:spcPts val="1600"/>
              </a:lnSpc>
              <a:spcAft>
                <a:spcPts val="0"/>
              </a:spcAft>
              <a:buClr>
                <a:schemeClr val="tx1"/>
              </a:buClr>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workshop facilitator </a:t>
            </a:r>
            <a:r>
              <a:rPr lang="en-US" sz="900" b="1" dirty="0">
                <a:latin typeface="Heebo" pitchFamily="2" charset="-79"/>
                <a:ea typeface="Tahoma" panose="020B0604030504040204" pitchFamily="34" charset="0"/>
                <a:cs typeface="Heebo" pitchFamily="2" charset="-79"/>
              </a:rPr>
              <a:t>was apprehensive about collaborating with the municipality and was pleasantly surprised:</a:t>
            </a:r>
            <a:r>
              <a:rPr lang="en-US" sz="900" dirty="0">
                <a:latin typeface="Heebo" pitchFamily="2" charset="-79"/>
                <a:ea typeface="Tahoma" panose="020B0604030504040204" pitchFamily="34" charset="0"/>
                <a:cs typeface="Heebo" pitchFamily="2" charset="-79"/>
              </a:rPr>
              <a:t> </a:t>
            </a:r>
            <a:r>
              <a:rPr lang="en-US" sz="900" i="1" dirty="0">
                <a:latin typeface="Heebo" pitchFamily="2" charset="-79"/>
                <a:ea typeface="Tahoma" panose="020B0604030504040204" pitchFamily="34" charset="0"/>
                <a:cs typeface="Heebo" pitchFamily="2" charset="-79"/>
              </a:rPr>
              <a:t>“When I found out the municipality was going to pay, I was a bit scared about the quality of management, but once I heard that Urban95 was involved, that changed.”</a:t>
            </a:r>
            <a:endParaRPr lang="he-IL" sz="900" i="1" dirty="0">
              <a:latin typeface="Heebo" pitchFamily="2" charset="-79"/>
              <a:ea typeface="Tahoma" panose="020B0604030504040204" pitchFamily="34" charset="0"/>
              <a:cs typeface="Heebo" pitchFamily="2" charset="-79"/>
            </a:endParaRPr>
          </a:p>
          <a:p>
            <a:pPr marL="171450" indent="-171450" algn="l" rtl="0">
              <a:lnSpc>
                <a:spcPts val="1600"/>
              </a:lnSpc>
              <a:spcAft>
                <a:spcPts val="0"/>
              </a:spcAft>
              <a:buClr>
                <a:schemeClr val="tx1"/>
              </a:buClr>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Addressing a need: </a:t>
            </a:r>
            <a:r>
              <a:rPr lang="en-US" sz="900" i="1" dirty="0">
                <a:latin typeface="Heebo" pitchFamily="2" charset="-79"/>
                <a:ea typeface="Tahoma" panose="020B0604030504040204" pitchFamily="34" charset="0"/>
                <a:cs typeface="Heebo" pitchFamily="2" charset="-79"/>
              </a:rPr>
              <a:t>“This doesn’t exist in the Arab sector. Well done for identifying a specific need and reaching out to mothers.”</a:t>
            </a:r>
            <a:endParaRPr lang="he-IL" sz="900" i="1" dirty="0">
              <a:latin typeface="Heebo" pitchFamily="2" charset="-79"/>
              <a:ea typeface="Tahoma" panose="020B0604030504040204" pitchFamily="34" charset="0"/>
              <a:cs typeface="Heebo" pitchFamily="2" charset="-79"/>
            </a:endParaRPr>
          </a:p>
        </p:txBody>
      </p:sp>
      <p:sp>
        <p:nvSpPr>
          <p:cNvPr id="28" name="TextBox 27">
            <a:extLst>
              <a:ext uri="{FF2B5EF4-FFF2-40B4-BE49-F238E27FC236}">
                <a16:creationId xmlns:a16="http://schemas.microsoft.com/office/drawing/2014/main" id="{B29608AD-5E0A-73F6-3944-1CF3527DE309}"/>
              </a:ext>
            </a:extLst>
          </p:cNvPr>
          <p:cNvSpPr txBox="1"/>
          <p:nvPr/>
        </p:nvSpPr>
        <p:spPr>
          <a:xfrm>
            <a:off x="2888490" y="1872454"/>
            <a:ext cx="4765757" cy="1323439"/>
          </a:xfrm>
          <a:prstGeom prst="rect">
            <a:avLst/>
          </a:prstGeom>
          <a:noFill/>
        </p:spPr>
        <p:txBody>
          <a:bodyPr wrap="square">
            <a:spAutoFit/>
          </a:bodyPr>
          <a:lstStyle/>
          <a:p>
            <a:pPr algn="l" rtl="0">
              <a:lnSpc>
                <a:spcPts val="1600"/>
              </a:lnSpc>
            </a:pPr>
            <a:r>
              <a:rPr lang="en-US" sz="1050" b="1" dirty="0">
                <a:solidFill>
                  <a:srgbClr val="CD4E86"/>
                </a:solidFill>
                <a:latin typeface="Heebo" pitchFamily="2" charset="-79"/>
                <a:ea typeface="Tahoma" panose="020B0604030504040204" pitchFamily="34" charset="0"/>
                <a:cs typeface="Heebo" pitchFamily="2" charset="-79"/>
              </a:rPr>
              <a:t>Guided activities: Community gardens</a:t>
            </a:r>
            <a:endParaRPr lang="he-IL" sz="1050" b="1" dirty="0">
              <a:solidFill>
                <a:srgbClr val="CD4E86"/>
              </a:solidFill>
              <a:latin typeface="Heebo" pitchFamily="2" charset="-79"/>
              <a:ea typeface="Tahoma" panose="020B0604030504040204" pitchFamily="34" charset="0"/>
              <a:cs typeface="Heebo" pitchFamily="2" charset="-79"/>
            </a:endParaRPr>
          </a:p>
          <a:p>
            <a:pPr marL="171450" indent="-171450" algn="l" rtl="0" fontAlgn="base">
              <a:lnSpc>
                <a:spcPts val="16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choice of the climate forest plot for community garden activities took into account the importance of children </a:t>
            </a:r>
            <a:r>
              <a:rPr lang="en-US" sz="900" b="1" dirty="0">
                <a:latin typeface="Heebo" pitchFamily="2" charset="-79"/>
                <a:ea typeface="Tahoma" panose="020B0604030504040204" pitchFamily="34" charset="0"/>
                <a:cs typeface="Heebo" pitchFamily="2" charset="-79"/>
              </a:rPr>
              <a:t>developing a sense of belonging and responsibility towards the natural environment </a:t>
            </a:r>
            <a:r>
              <a:rPr lang="en-US" sz="900" dirty="0">
                <a:latin typeface="Heebo" pitchFamily="2" charset="-79"/>
                <a:ea typeface="Tahoma" panose="020B0604030504040204" pitchFamily="34" charset="0"/>
                <a:cs typeface="Heebo" pitchFamily="2" charset="-79"/>
              </a:rPr>
              <a:t>near the kindergartens:</a:t>
            </a:r>
            <a:br>
              <a:rPr lang="en-US" sz="900" dirty="0">
                <a:latin typeface="Heebo" pitchFamily="2" charset="-79"/>
                <a:ea typeface="Tahoma" panose="020B0604030504040204" pitchFamily="34" charset="0"/>
                <a:cs typeface="Heebo" pitchFamily="2" charset="-79"/>
              </a:rPr>
            </a:br>
            <a:r>
              <a:rPr lang="en-US" sz="900" dirty="0">
                <a:latin typeface="Heebo" pitchFamily="2" charset="-79"/>
                <a:ea typeface="Tahoma" panose="020B0604030504040204" pitchFamily="34" charset="0"/>
                <a:cs typeface="Heebo" pitchFamily="2" charset="-79"/>
              </a:rPr>
              <a:t>“</a:t>
            </a:r>
            <a:r>
              <a:rPr lang="en-US" sz="900" i="1" dirty="0">
                <a:latin typeface="Heebo" pitchFamily="2" charset="-79"/>
                <a:ea typeface="Tahoma" panose="020B0604030504040204" pitchFamily="34" charset="0"/>
                <a:cs typeface="Heebo" pitchFamily="2" charset="-79"/>
              </a:rPr>
              <a:t>Children feel a sense of belonging to the land, especially to the area they visit regularly” </a:t>
            </a:r>
            <a:r>
              <a:rPr lang="en-US" sz="900" dirty="0">
                <a:latin typeface="Heebo" pitchFamily="2" charset="-79"/>
                <a:ea typeface="Tahoma" panose="020B0604030504040204" pitchFamily="34" charset="0"/>
                <a:cs typeface="Heebo" pitchFamily="2" charset="-79"/>
              </a:rPr>
              <a:t>(Kindergarten teacher).</a:t>
            </a:r>
            <a:endParaRPr lang="he-IL" sz="900" dirty="0">
              <a:latin typeface="Heebo" pitchFamily="2" charset="-79"/>
              <a:ea typeface="Tahoma" panose="020B0604030504040204" pitchFamily="34" charset="0"/>
              <a:cs typeface="Heebo" pitchFamily="2" charset="-79"/>
            </a:endParaRPr>
          </a:p>
        </p:txBody>
      </p:sp>
      <p:grpSp>
        <p:nvGrpSpPr>
          <p:cNvPr id="2" name="Group 1"/>
          <p:cNvGrpSpPr/>
          <p:nvPr/>
        </p:nvGrpSpPr>
        <p:grpSpPr>
          <a:xfrm>
            <a:off x="119811" y="38839"/>
            <a:ext cx="2852233" cy="6643901"/>
            <a:chOff x="119811" y="38839"/>
            <a:chExt cx="2852233" cy="6643901"/>
          </a:xfrm>
        </p:grpSpPr>
        <p:sp>
          <p:nvSpPr>
            <p:cNvPr id="12" name="TextBox 11">
              <a:extLst>
                <a:ext uri="{FF2B5EF4-FFF2-40B4-BE49-F238E27FC236}">
                  <a16:creationId xmlns:a16="http://schemas.microsoft.com/office/drawing/2014/main" id="{4E0F1C39-F8F8-A5DE-6ECE-9A8BCBA937D0}"/>
                </a:ext>
              </a:extLst>
            </p:cNvPr>
            <p:cNvSpPr txBox="1"/>
            <p:nvPr/>
          </p:nvSpPr>
          <p:spPr>
            <a:xfrm>
              <a:off x="129221" y="4817868"/>
              <a:ext cx="2528574" cy="738664"/>
            </a:xfrm>
            <a:prstGeom prst="rect">
              <a:avLst/>
            </a:prstGeom>
            <a:noFill/>
          </p:spPr>
          <p:txBody>
            <a:bodyPr wrap="square">
              <a:spAutoFit/>
            </a:bodyPr>
            <a:lstStyle/>
            <a:p>
              <a:pPr marL="0" indent="0" algn="l" defTabSz="931774" rtl="0">
                <a:buFont typeface="Arial" panose="020B0604020202020204" pitchFamily="34" charset="0"/>
                <a:buNone/>
              </a:pPr>
              <a:r>
                <a:rPr lang="he-IL" sz="1400" dirty="0">
                  <a:solidFill>
                    <a:schemeClr val="bg1"/>
                  </a:solidFill>
                  <a:latin typeface="Heebo" pitchFamily="2" charset="-79"/>
                  <a:ea typeface="Tahoma" panose="020B0604030504040204" pitchFamily="34" charset="0"/>
                  <a:cs typeface="Heebo" pitchFamily="2" charset="-79"/>
                </a:rPr>
                <a:t>יישום פרויקטים לשיפור מרחב ציבורי </a:t>
              </a:r>
              <a:r>
                <a:rPr lang="he-IL" sz="1400" dirty="0" err="1">
                  <a:solidFill>
                    <a:schemeClr val="bg1"/>
                  </a:solidFill>
                  <a:latin typeface="Heebo" pitchFamily="2" charset="-79"/>
                  <a:ea typeface="Tahoma" panose="020B0604030504040204" pitchFamily="34" charset="0"/>
                  <a:cs typeface="Heebo" pitchFamily="2" charset="-79"/>
                </a:rPr>
                <a:t>והנגשת</a:t>
              </a:r>
              <a:r>
                <a:rPr lang="he-IL" sz="1400" dirty="0">
                  <a:solidFill>
                    <a:schemeClr val="bg1"/>
                  </a:solidFill>
                  <a:latin typeface="Heebo" pitchFamily="2" charset="-79"/>
                  <a:ea typeface="Tahoma" panose="020B0604030504040204" pitchFamily="34" charset="0"/>
                  <a:cs typeface="Heebo" pitchFamily="2" charset="-79"/>
                </a:rPr>
                <a:t> תוכן לגיל הרך ומלוויו, בהשקעה עירונית</a:t>
              </a:r>
            </a:p>
          </p:txBody>
        </p:sp>
        <p:sp>
          <p:nvSpPr>
            <p:cNvPr id="16" name="TextBox 15">
              <a:extLst>
                <a:ext uri="{FF2B5EF4-FFF2-40B4-BE49-F238E27FC236}">
                  <a16:creationId xmlns:a16="http://schemas.microsoft.com/office/drawing/2014/main" id="{BC380980-1C38-7250-943B-C3E409C70BE2}"/>
                </a:ext>
              </a:extLst>
            </p:cNvPr>
            <p:cNvSpPr txBox="1"/>
            <p:nvPr/>
          </p:nvSpPr>
          <p:spPr>
            <a:xfrm>
              <a:off x="214618" y="2496615"/>
              <a:ext cx="2608549" cy="587853"/>
            </a:xfrm>
            <a:prstGeom prst="rect">
              <a:avLst/>
            </a:prstGeom>
            <a:noFill/>
          </p:spPr>
          <p:txBody>
            <a:bodyPr wrap="square">
              <a:spAutoFit/>
            </a:bodyPr>
            <a:lstStyle/>
            <a:p>
              <a:pPr algn="l" rtl="0">
                <a:lnSpc>
                  <a:spcPct val="115000"/>
                </a:lnSpc>
              </a:pPr>
              <a:r>
                <a:rPr lang="he-IL" sz="1400" dirty="0">
                  <a:solidFill>
                    <a:schemeClr val="bg1"/>
                  </a:solidFill>
                  <a:latin typeface="Heebo" pitchFamily="2" charset="-79"/>
                  <a:ea typeface="Tahoma" panose="020B0604030504040204" pitchFamily="34" charset="0"/>
                  <a:cs typeface="Heebo" pitchFamily="2" charset="-79"/>
                </a:rPr>
                <a:t>גורמי העירייה </a:t>
              </a:r>
              <a:r>
                <a:rPr lang="he-IL" sz="1400" dirty="0">
                  <a:solidFill>
                    <a:schemeClr val="bg1"/>
                  </a:solidFill>
                  <a:effectLst/>
                  <a:latin typeface="Heebo" pitchFamily="2" charset="-79"/>
                  <a:ea typeface="Tahoma" panose="020B0604030504040204" pitchFamily="34" charset="0"/>
                  <a:cs typeface="Heebo" pitchFamily="2" charset="-79"/>
                </a:rPr>
                <a:t>בעלי ידע והבנה בנוגע לצורכי הגיל הרך</a:t>
              </a:r>
              <a:endParaRPr lang="he-IL" sz="1400" dirty="0">
                <a:solidFill>
                  <a:schemeClr val="bg1"/>
                </a:solidFill>
                <a:latin typeface="Heebo" pitchFamily="2" charset="-79"/>
                <a:ea typeface="Tahoma" panose="020B0604030504040204" pitchFamily="34" charset="0"/>
                <a:cs typeface="Heebo" pitchFamily="2" charset="-79"/>
              </a:endParaRPr>
            </a:p>
          </p:txBody>
        </p:sp>
        <p:sp>
          <p:nvSpPr>
            <p:cNvPr id="19" name="TextBox 18">
              <a:extLst>
                <a:ext uri="{FF2B5EF4-FFF2-40B4-BE49-F238E27FC236}">
                  <a16:creationId xmlns:a16="http://schemas.microsoft.com/office/drawing/2014/main" id="{1F1A89A6-2739-7A73-25D3-B5E4C798C44A}"/>
                </a:ext>
              </a:extLst>
            </p:cNvPr>
            <p:cNvSpPr txBox="1"/>
            <p:nvPr/>
          </p:nvSpPr>
          <p:spPr>
            <a:xfrm>
              <a:off x="136945" y="3773928"/>
              <a:ext cx="2586667" cy="523220"/>
            </a:xfrm>
            <a:prstGeom prst="rect">
              <a:avLst/>
            </a:prstGeom>
            <a:noFill/>
          </p:spPr>
          <p:txBody>
            <a:bodyPr wrap="square">
              <a:spAutoFit/>
            </a:bodyPr>
            <a:lstStyle/>
            <a:p>
              <a:pPr marL="0" indent="0" algn="l" defTabSz="931774" rtl="0">
                <a:buFont typeface="Arial" panose="020B0604020202020204" pitchFamily="34" charset="0"/>
                <a:buNone/>
              </a:pPr>
              <a:r>
                <a:rPr lang="he-IL" sz="1400" dirty="0">
                  <a:solidFill>
                    <a:schemeClr val="bg1"/>
                  </a:solidFill>
                  <a:latin typeface="Heebo" pitchFamily="2" charset="-79"/>
                  <a:ea typeface="Tahoma" panose="020B0604030504040204" pitchFamily="34" charset="0"/>
                  <a:cs typeface="Heebo" pitchFamily="2" charset="-79"/>
                </a:rPr>
                <a:t>שיתופי פעולה פנים-עירוניים ורתימת שותפים חיצוניים</a:t>
              </a:r>
            </a:p>
          </p:txBody>
        </p:sp>
        <p:sp>
          <p:nvSpPr>
            <p:cNvPr id="7" name="TextBox 6">
              <a:extLst>
                <a:ext uri="{FF2B5EF4-FFF2-40B4-BE49-F238E27FC236}">
                  <a16:creationId xmlns:a16="http://schemas.microsoft.com/office/drawing/2014/main" id="{35E94005-83A4-A18D-E513-7C9F20819F3C}"/>
                </a:ext>
              </a:extLst>
            </p:cNvPr>
            <p:cNvSpPr txBox="1"/>
            <p:nvPr/>
          </p:nvSpPr>
          <p:spPr>
            <a:xfrm>
              <a:off x="144703" y="1428525"/>
              <a:ext cx="2608549" cy="523220"/>
            </a:xfrm>
            <a:prstGeom prst="rect">
              <a:avLst/>
            </a:prstGeom>
            <a:noFill/>
          </p:spPr>
          <p:txBody>
            <a:bodyPr wrap="square">
              <a:spAutoFit/>
            </a:bodyPr>
            <a:lstStyle/>
            <a:p>
              <a:pPr algn="l" defTabSz="931774" rtl="0"/>
              <a:r>
                <a:rPr lang="he-IL" sz="1400" dirty="0">
                  <a:solidFill>
                    <a:schemeClr val="bg1"/>
                  </a:solidFill>
                  <a:latin typeface="Heebo" pitchFamily="2" charset="-79"/>
                  <a:ea typeface="Tahoma" panose="020B0604030504040204" pitchFamily="34" charset="0"/>
                  <a:cs typeface="Heebo" pitchFamily="2" charset="-79"/>
                </a:rPr>
                <a:t>גיל הרך נמצא על סדר יום העירייה </a:t>
              </a:r>
            </a:p>
          </p:txBody>
        </p:sp>
        <p:sp>
          <p:nvSpPr>
            <p:cNvPr id="15" name="TextBox 14">
              <a:extLst>
                <a:ext uri="{FF2B5EF4-FFF2-40B4-BE49-F238E27FC236}">
                  <a16:creationId xmlns:a16="http://schemas.microsoft.com/office/drawing/2014/main" id="{6DB62339-69DF-09CA-B9C0-C678C18EAB97}"/>
                </a:ext>
              </a:extLst>
            </p:cNvPr>
            <p:cNvSpPr txBox="1"/>
            <p:nvPr/>
          </p:nvSpPr>
          <p:spPr>
            <a:xfrm>
              <a:off x="119811" y="6159520"/>
              <a:ext cx="2586667" cy="523220"/>
            </a:xfrm>
            <a:prstGeom prst="rect">
              <a:avLst/>
            </a:prstGeom>
            <a:noFill/>
          </p:spPr>
          <p:txBody>
            <a:bodyPr wrap="square">
              <a:spAutoFit/>
            </a:bodyPr>
            <a:lstStyle/>
            <a:p>
              <a:pPr algn="l" rtl="0"/>
              <a:r>
                <a:rPr lang="he-IL" sz="1400" dirty="0">
                  <a:solidFill>
                    <a:schemeClr val="bg1"/>
                  </a:solidFill>
                  <a:latin typeface="Heebo" pitchFamily="2" charset="-79"/>
                  <a:ea typeface="Tahoma" panose="020B0604030504040204" pitchFamily="34" charset="0"/>
                  <a:cs typeface="Heebo" pitchFamily="2" charset="-79"/>
                </a:rPr>
                <a:t>שילוב צרכי הגיל הרך בתכנון, </a:t>
              </a:r>
              <a:br>
                <a:rPr lang="en-US" sz="1400" dirty="0">
                  <a:solidFill>
                    <a:schemeClr val="bg1"/>
                  </a:solidFill>
                  <a:latin typeface="Heebo" pitchFamily="2" charset="-79"/>
                  <a:ea typeface="Tahoma" panose="020B0604030504040204" pitchFamily="34" charset="0"/>
                  <a:cs typeface="Heebo" pitchFamily="2" charset="-79"/>
                </a:rPr>
              </a:br>
              <a:r>
                <a:rPr lang="he-IL" sz="1400" dirty="0">
                  <a:solidFill>
                    <a:schemeClr val="bg1"/>
                  </a:solidFill>
                  <a:latin typeface="Heebo" pitchFamily="2" charset="-79"/>
                  <a:ea typeface="Tahoma" panose="020B0604030504040204" pitchFamily="34" charset="0"/>
                  <a:cs typeface="Heebo" pitchFamily="2" charset="-79"/>
                </a:rPr>
                <a:t>תוך איגום משאבים חיצוניים</a:t>
              </a:r>
            </a:p>
          </p:txBody>
        </p:sp>
        <p:cxnSp>
          <p:nvCxnSpPr>
            <p:cNvPr id="13" name="Straight Connector 12">
              <a:extLst>
                <a:ext uri="{FF2B5EF4-FFF2-40B4-BE49-F238E27FC236}">
                  <a16:creationId xmlns:a16="http://schemas.microsoft.com/office/drawing/2014/main" id="{01C7FE34-F8BF-F280-5122-7490DBCBFC35}"/>
                </a:ext>
              </a:extLst>
            </p:cNvPr>
            <p:cNvCxnSpPr/>
            <p:nvPr/>
          </p:nvCxnSpPr>
          <p:spPr>
            <a:xfrm flipH="1">
              <a:off x="248845" y="6015137"/>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266FB4-5E77-9616-0171-AFD150F5D6BC}"/>
                </a:ext>
              </a:extLst>
            </p:cNvPr>
            <p:cNvCxnSpPr/>
            <p:nvPr/>
          </p:nvCxnSpPr>
          <p:spPr>
            <a:xfrm flipH="1">
              <a:off x="248845" y="4757609"/>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305D491-1AE4-E19A-D965-2476E286895B}"/>
                </a:ext>
              </a:extLst>
            </p:cNvPr>
            <p:cNvCxnSpPr/>
            <p:nvPr/>
          </p:nvCxnSpPr>
          <p:spPr>
            <a:xfrm flipH="1">
              <a:off x="279761" y="2532727"/>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DD8D0E9-4EF6-8C53-E580-3FF040113064}"/>
                </a:ext>
              </a:extLst>
            </p:cNvPr>
            <p:cNvCxnSpPr/>
            <p:nvPr/>
          </p:nvCxnSpPr>
          <p:spPr>
            <a:xfrm flipH="1">
              <a:off x="273753" y="3592036"/>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D5DFB420-2297-4016-CB6B-A9F91F431918}"/>
                </a:ext>
              </a:extLst>
            </p:cNvPr>
            <p:cNvPicPr>
              <a:picLocks noChangeAspect="1"/>
            </p:cNvPicPr>
            <p:nvPr/>
          </p:nvPicPr>
          <p:blipFill>
            <a:blip r:embed="rId4"/>
            <a:stretch>
              <a:fillRect/>
            </a:stretch>
          </p:blipFill>
          <p:spPr>
            <a:xfrm>
              <a:off x="279761" y="3272662"/>
              <a:ext cx="459915" cy="199296"/>
            </a:xfrm>
            <a:prstGeom prst="rect">
              <a:avLst/>
            </a:prstGeom>
          </p:spPr>
        </p:pic>
        <p:pic>
          <p:nvPicPr>
            <p:cNvPr id="69" name="Picture 68">
              <a:extLst>
                <a:ext uri="{FF2B5EF4-FFF2-40B4-BE49-F238E27FC236}">
                  <a16:creationId xmlns:a16="http://schemas.microsoft.com/office/drawing/2014/main" id="{C65158C3-83AC-6015-86F9-FB601B9B791F}"/>
                </a:ext>
              </a:extLst>
            </p:cNvPr>
            <p:cNvPicPr>
              <a:picLocks noChangeAspect="1"/>
            </p:cNvPicPr>
            <p:nvPr/>
          </p:nvPicPr>
          <p:blipFill>
            <a:blip r:embed="rId5"/>
            <a:stretch>
              <a:fillRect/>
            </a:stretch>
          </p:blipFill>
          <p:spPr>
            <a:xfrm>
              <a:off x="214618" y="5575376"/>
              <a:ext cx="281045" cy="273726"/>
            </a:xfrm>
            <a:prstGeom prst="rect">
              <a:avLst/>
            </a:prstGeom>
          </p:spPr>
        </p:pic>
        <p:pic>
          <p:nvPicPr>
            <p:cNvPr id="31" name="Picture 30">
              <a:extLst>
                <a:ext uri="{FF2B5EF4-FFF2-40B4-BE49-F238E27FC236}">
                  <a16:creationId xmlns:a16="http://schemas.microsoft.com/office/drawing/2014/main" id="{2299B222-060C-A80D-F634-A82098A227F0}"/>
                </a:ext>
              </a:extLst>
            </p:cNvPr>
            <p:cNvPicPr>
              <a:picLocks noChangeAspect="1"/>
            </p:cNvPicPr>
            <p:nvPr/>
          </p:nvPicPr>
          <p:blipFill>
            <a:blip r:embed="rId6">
              <a:lum bright="70000" contrast="-70000"/>
            </a:blip>
            <a:stretch>
              <a:fillRect/>
            </a:stretch>
          </p:blipFill>
          <p:spPr>
            <a:xfrm>
              <a:off x="248845" y="4253192"/>
              <a:ext cx="329870" cy="330738"/>
            </a:xfrm>
            <a:prstGeom prst="rect">
              <a:avLst/>
            </a:prstGeom>
          </p:spPr>
        </p:pic>
        <p:sp>
          <p:nvSpPr>
            <p:cNvPr id="34" name="TextBox 33">
              <a:extLst>
                <a:ext uri="{FF2B5EF4-FFF2-40B4-BE49-F238E27FC236}">
                  <a16:creationId xmlns:a16="http://schemas.microsoft.com/office/drawing/2014/main" id="{01B7C406-9FC1-D456-9BD0-7E75D59F7987}"/>
                </a:ext>
              </a:extLst>
            </p:cNvPr>
            <p:cNvSpPr txBox="1"/>
            <p:nvPr/>
          </p:nvSpPr>
          <p:spPr>
            <a:xfrm>
              <a:off x="457446" y="38839"/>
              <a:ext cx="2514598" cy="1077218"/>
            </a:xfrm>
            <a:prstGeom prst="rect">
              <a:avLst/>
            </a:prstGeom>
            <a:noFill/>
          </p:spPr>
          <p:txBody>
            <a:bodyPr wrap="square">
              <a:spAutoFit/>
            </a:bodyPr>
            <a:lstStyle/>
            <a:p>
              <a:pPr algn="l" rtl="0"/>
              <a:r>
                <a:rPr lang="he-IL" sz="3200" b="1" dirty="0">
                  <a:solidFill>
                    <a:schemeClr val="bg1"/>
                  </a:solidFill>
                  <a:effectLst/>
                  <a:latin typeface="Heebo" pitchFamily="2" charset="-79"/>
                  <a:ea typeface="Tahoma" panose="020B0604030504040204" pitchFamily="34" charset="0"/>
                  <a:cs typeface="Heebo" pitchFamily="2" charset="-79"/>
                </a:rPr>
                <a:t>גורמי עירייה ושותפים:</a:t>
              </a:r>
            </a:p>
          </p:txBody>
        </p:sp>
        <p:pic>
          <p:nvPicPr>
            <p:cNvPr id="32" name="Graphic 31" descr="Priorities outline">
              <a:extLst>
                <a:ext uri="{FF2B5EF4-FFF2-40B4-BE49-F238E27FC236}">
                  <a16:creationId xmlns:a16="http://schemas.microsoft.com/office/drawing/2014/main" id="{0B9A4F86-0FD2-6574-1EB7-67D01120963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4618" y="1080244"/>
              <a:ext cx="312913" cy="312913"/>
            </a:xfrm>
            <a:prstGeom prst="rect">
              <a:avLst/>
            </a:prstGeom>
          </p:spPr>
        </p:pic>
        <p:pic>
          <p:nvPicPr>
            <p:cNvPr id="44" name="Graphic 43" descr="Right And Left Brain outline">
              <a:extLst>
                <a:ext uri="{FF2B5EF4-FFF2-40B4-BE49-F238E27FC236}">
                  <a16:creationId xmlns:a16="http://schemas.microsoft.com/office/drawing/2014/main" id="{86AE2044-F515-094F-5D8C-F476C463C0B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1606" y="2046430"/>
              <a:ext cx="404026" cy="404026"/>
            </a:xfrm>
            <a:prstGeom prst="rect">
              <a:avLst/>
            </a:prstGeom>
          </p:spPr>
        </p:pic>
      </p:grpSp>
      <p:sp>
        <p:nvSpPr>
          <p:cNvPr id="51" name="מציין מיקום של מספר שקופית 5">
            <a:extLst>
              <a:ext uri="{FF2B5EF4-FFF2-40B4-BE49-F238E27FC236}">
                <a16:creationId xmlns:a16="http://schemas.microsoft.com/office/drawing/2014/main" id="{0BED092E-90D2-9438-0914-4E83B05EE568}"/>
              </a:ext>
            </a:extLst>
          </p:cNvPr>
          <p:cNvSpPr>
            <a:spLocks noGrp="1"/>
          </p:cNvSpPr>
          <p:nvPr>
            <p:ph type="sldNum" sz="quarter" idx="12"/>
          </p:nvPr>
        </p:nvSpPr>
        <p:spPr>
          <a:xfrm>
            <a:off x="11645757" y="6369447"/>
            <a:ext cx="410134" cy="365125"/>
          </a:xfrm>
        </p:spPr>
        <p:txBody>
          <a:bodyPr/>
          <a:lstStyle/>
          <a:p>
            <a:pPr algn="r" rtl="0"/>
            <a:fld id="{199E282D-D310-42D8-B8FF-78ED45A44D81}" type="slidenum">
              <a:rPr lang="he-IL" smtClean="0">
                <a:solidFill>
                  <a:schemeClr val="tx1"/>
                </a:solidFill>
                <a:latin typeface="Heebo" pitchFamily="2" charset="-79"/>
                <a:cs typeface="Heebo" pitchFamily="2" charset="-79"/>
              </a:rPr>
              <a:pPr algn="r" rtl="0"/>
              <a:t>12</a:t>
            </a:fld>
            <a:endParaRPr lang="he-IL" dirty="0">
              <a:solidFill>
                <a:schemeClr val="tx1"/>
              </a:solidFill>
              <a:latin typeface="Heebo" pitchFamily="2" charset="-79"/>
              <a:cs typeface="Heebo" pitchFamily="2" charset="-79"/>
            </a:endParaRPr>
          </a:p>
        </p:txBody>
      </p:sp>
      <p:cxnSp>
        <p:nvCxnSpPr>
          <p:cNvPr id="37" name="Straight Connector 36">
            <a:extLst>
              <a:ext uri="{FF2B5EF4-FFF2-40B4-BE49-F238E27FC236}">
                <a16:creationId xmlns:a16="http://schemas.microsoft.com/office/drawing/2014/main" id="{FDD8D0E9-4EF6-8C53-E580-3FF040113064}"/>
              </a:ext>
            </a:extLst>
          </p:cNvPr>
          <p:cNvCxnSpPr/>
          <p:nvPr/>
        </p:nvCxnSpPr>
        <p:spPr>
          <a:xfrm flipH="1">
            <a:off x="248845" y="1428525"/>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40975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2">
            <a:extLst>
              <a:ext uri="{FF2B5EF4-FFF2-40B4-BE49-F238E27FC236}">
                <a16:creationId xmlns:a16="http://schemas.microsoft.com/office/drawing/2014/main" id="{3B546C58-A902-0BD9-5CDA-3BFD8106CFB2}"/>
              </a:ext>
            </a:extLst>
          </p:cNvPr>
          <p:cNvSpPr/>
          <p:nvPr/>
        </p:nvSpPr>
        <p:spPr>
          <a:xfrm>
            <a:off x="2832802" y="5301888"/>
            <a:ext cx="9306656" cy="1473919"/>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endParaRPr lang="he-IL" sz="1800" b="1">
              <a:solidFill>
                <a:srgbClr val="9ABC56"/>
              </a:solidFill>
              <a:latin typeface="Heebo" pitchFamily="2" charset="-79"/>
              <a:ea typeface="Tahoma" panose="020B0604030504040204" pitchFamily="34" charset="0"/>
              <a:cs typeface="Heebo" pitchFamily="2" charset="-79"/>
            </a:endParaRPr>
          </a:p>
        </p:txBody>
      </p:sp>
      <p:sp>
        <p:nvSpPr>
          <p:cNvPr id="51" name="מציין מיקום של מספר שקופית 5">
            <a:extLst>
              <a:ext uri="{FF2B5EF4-FFF2-40B4-BE49-F238E27FC236}">
                <a16:creationId xmlns:a16="http://schemas.microsoft.com/office/drawing/2014/main" id="{0BED092E-90D2-9438-0914-4E83B05EE568}"/>
              </a:ext>
            </a:extLst>
          </p:cNvPr>
          <p:cNvSpPr>
            <a:spLocks noGrp="1"/>
          </p:cNvSpPr>
          <p:nvPr>
            <p:ph type="sldNum" sz="quarter" idx="12"/>
          </p:nvPr>
        </p:nvSpPr>
        <p:spPr>
          <a:xfrm>
            <a:off x="9292782" y="6452029"/>
            <a:ext cx="2743200" cy="365125"/>
          </a:xfrm>
        </p:spPr>
        <p:txBody>
          <a:bodyPr/>
          <a:lstStyle/>
          <a:p>
            <a:pPr algn="r" rtl="0"/>
            <a:fld id="{199E282D-D310-42D8-B8FF-78ED45A44D81}" type="slidenum">
              <a:rPr lang="he-IL" smtClean="0">
                <a:solidFill>
                  <a:schemeClr val="tx1"/>
                </a:solidFill>
                <a:latin typeface="Heebo" pitchFamily="2" charset="-79"/>
                <a:cs typeface="Heebo" pitchFamily="2" charset="-79"/>
              </a:rPr>
              <a:pPr algn="r" rtl="0"/>
              <a:t>13</a:t>
            </a:fld>
            <a:endParaRPr lang="he-IL" dirty="0">
              <a:solidFill>
                <a:schemeClr val="tx1"/>
              </a:solidFill>
              <a:latin typeface="Heebo" pitchFamily="2" charset="-79"/>
              <a:cs typeface="Heebo" pitchFamily="2" charset="-79"/>
            </a:endParaRPr>
          </a:p>
        </p:txBody>
      </p:sp>
      <p:sp>
        <p:nvSpPr>
          <p:cNvPr id="17" name="Rectangle 16">
            <a:extLst>
              <a:ext uri="{FF2B5EF4-FFF2-40B4-BE49-F238E27FC236}">
                <a16:creationId xmlns:a16="http://schemas.microsoft.com/office/drawing/2014/main" id="{2122873A-CC28-7055-C51B-DDAB120D3614}"/>
              </a:ext>
            </a:extLst>
          </p:cNvPr>
          <p:cNvSpPr/>
          <p:nvPr/>
        </p:nvSpPr>
        <p:spPr>
          <a:xfrm>
            <a:off x="-13386" y="-26544"/>
            <a:ext cx="2813768" cy="6864186"/>
          </a:xfrm>
          <a:prstGeom prst="rect">
            <a:avLst/>
          </a:prstGeom>
          <a:solidFill>
            <a:srgbClr val="DC88AC"/>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algn="ctr" defTabSz="914400" rtl="0" eaLnBrk="1" latinLnBrk="0" hangingPunct="1"/>
            <a:endParaRPr lang="he-IL" sz="160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7DE6B35A-FE5D-D0C0-D920-AA27BA2FAB93}"/>
              </a:ext>
            </a:extLst>
          </p:cNvPr>
          <p:cNvSpPr txBox="1"/>
          <p:nvPr/>
        </p:nvSpPr>
        <p:spPr>
          <a:xfrm>
            <a:off x="9269533" y="1888207"/>
            <a:ext cx="2869925" cy="729430"/>
          </a:xfrm>
          <a:prstGeom prst="rect">
            <a:avLst/>
          </a:prstGeom>
          <a:noFill/>
        </p:spPr>
        <p:txBody>
          <a:bodyPr wrap="square">
            <a:spAutoFit/>
          </a:bodyPr>
          <a:lstStyle/>
          <a:p>
            <a:pPr algn="l" rtl="0">
              <a:lnSpc>
                <a:spcPct val="115000"/>
              </a:lnSpc>
            </a:pPr>
            <a:endParaRPr lang="he-IL">
              <a:solidFill>
                <a:schemeClr val="bg1"/>
              </a:solidFill>
              <a:latin typeface="Heebo" pitchFamily="2" charset="-79"/>
              <a:ea typeface="Tahoma" panose="020B0604030504040204" pitchFamily="34" charset="0"/>
              <a:cs typeface="Heebo" pitchFamily="2" charset="-79"/>
            </a:endParaRPr>
          </a:p>
          <a:p>
            <a:pPr algn="l" rtl="0">
              <a:lnSpc>
                <a:spcPct val="115000"/>
              </a:lnSpc>
            </a:pPr>
            <a:endParaRPr lang="he-IL">
              <a:solidFill>
                <a:schemeClr val="bg1"/>
              </a:solidFill>
              <a:latin typeface="Heebo" pitchFamily="2" charset="-79"/>
              <a:ea typeface="Tahoma" panose="020B0604030504040204" pitchFamily="34" charset="0"/>
              <a:cs typeface="Heebo" pitchFamily="2" charset="-79"/>
            </a:endParaRPr>
          </a:p>
        </p:txBody>
      </p:sp>
      <p:sp>
        <p:nvSpPr>
          <p:cNvPr id="18" name="TextBox 17">
            <a:extLst>
              <a:ext uri="{FF2B5EF4-FFF2-40B4-BE49-F238E27FC236}">
                <a16:creationId xmlns:a16="http://schemas.microsoft.com/office/drawing/2014/main" id="{1F4BCE7F-D464-FEC4-0D87-D2BFB4967181}"/>
              </a:ext>
            </a:extLst>
          </p:cNvPr>
          <p:cNvSpPr txBox="1"/>
          <p:nvPr/>
        </p:nvSpPr>
        <p:spPr>
          <a:xfrm>
            <a:off x="112444" y="2182841"/>
            <a:ext cx="2598172" cy="830997"/>
          </a:xfrm>
          <a:prstGeom prst="rect">
            <a:avLst/>
          </a:prstGeom>
          <a:noFill/>
        </p:spPr>
        <p:txBody>
          <a:bodyPr wrap="square">
            <a:spAutoFit/>
          </a:bodyPr>
          <a:lstStyle/>
          <a:p>
            <a:pPr algn="l" defTabSz="931774" rtl="0"/>
            <a:r>
              <a:rPr lang="he-IL" sz="1600" dirty="0">
                <a:latin typeface="Heebo" pitchFamily="2" charset="-79"/>
                <a:ea typeface="Tahoma" panose="020B0604030504040204" pitchFamily="34" charset="0"/>
                <a:cs typeface="Heebo" pitchFamily="2" charset="-79"/>
              </a:rPr>
              <a:t>השתתפות בהכשרות </a:t>
            </a:r>
            <a:br>
              <a:rPr lang="en-US" sz="1600" dirty="0">
                <a:latin typeface="Heebo" pitchFamily="2" charset="-79"/>
                <a:ea typeface="Tahoma" panose="020B0604030504040204" pitchFamily="34" charset="0"/>
                <a:cs typeface="Heebo" pitchFamily="2" charset="-79"/>
              </a:rPr>
            </a:br>
            <a:r>
              <a:rPr lang="he-IL" sz="1600" dirty="0">
                <a:latin typeface="Heebo" pitchFamily="2" charset="-79"/>
                <a:ea typeface="Tahoma" panose="020B0604030504040204" pitchFamily="34" charset="0"/>
                <a:cs typeface="Heebo" pitchFamily="2" charset="-79"/>
              </a:rPr>
              <a:t>להקניית ידע וכלים יישומיים לעבודה עם הגיל הרך</a:t>
            </a:r>
          </a:p>
        </p:txBody>
      </p:sp>
      <p:cxnSp>
        <p:nvCxnSpPr>
          <p:cNvPr id="21" name="Straight Connector 20">
            <a:extLst>
              <a:ext uri="{FF2B5EF4-FFF2-40B4-BE49-F238E27FC236}">
                <a16:creationId xmlns:a16="http://schemas.microsoft.com/office/drawing/2014/main" id="{E5C184CC-7E94-F772-834C-3546CA840B6B}"/>
              </a:ext>
            </a:extLst>
          </p:cNvPr>
          <p:cNvCxnSpPr/>
          <p:nvPr/>
        </p:nvCxnSpPr>
        <p:spPr>
          <a:xfrm flipH="1">
            <a:off x="228896" y="1994812"/>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296644-C953-6962-60EC-851DC029DB3B}"/>
              </a:ext>
            </a:extLst>
          </p:cNvPr>
          <p:cNvCxnSpPr/>
          <p:nvPr/>
        </p:nvCxnSpPr>
        <p:spPr>
          <a:xfrm flipH="1">
            <a:off x="203826" y="3682367"/>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390518E-C119-624C-4B81-5EED4B3ED70C}"/>
              </a:ext>
            </a:extLst>
          </p:cNvPr>
          <p:cNvSpPr txBox="1"/>
          <p:nvPr/>
        </p:nvSpPr>
        <p:spPr>
          <a:xfrm>
            <a:off x="61399" y="3831882"/>
            <a:ext cx="2503555" cy="830997"/>
          </a:xfrm>
          <a:prstGeom prst="rect">
            <a:avLst/>
          </a:prstGeom>
          <a:noFill/>
        </p:spPr>
        <p:txBody>
          <a:bodyPr wrap="square">
            <a:spAutoFit/>
          </a:bodyPr>
          <a:lstStyle/>
          <a:p>
            <a:pPr algn="l" defTabSz="931774" rtl="0"/>
            <a:r>
              <a:rPr lang="he-IL" sz="1600" dirty="0">
                <a:latin typeface="Heebo" pitchFamily="2" charset="-79"/>
                <a:ea typeface="Tahoma" panose="020B0604030504040204" pitchFamily="34" charset="0"/>
                <a:cs typeface="Heebo" pitchFamily="2" charset="-79"/>
              </a:rPr>
              <a:t>יישום הידע הנרכש בעבודה עם הגיל הרך, כולל יוזמות עצמאיות </a:t>
            </a:r>
          </a:p>
        </p:txBody>
      </p:sp>
      <p:cxnSp>
        <p:nvCxnSpPr>
          <p:cNvPr id="27" name="Straight Connector 26">
            <a:extLst>
              <a:ext uri="{FF2B5EF4-FFF2-40B4-BE49-F238E27FC236}">
                <a16:creationId xmlns:a16="http://schemas.microsoft.com/office/drawing/2014/main" id="{52B7BEDE-DB9F-57A1-A5B4-FCECFD3CA4A4}"/>
              </a:ext>
            </a:extLst>
          </p:cNvPr>
          <p:cNvCxnSpPr/>
          <p:nvPr/>
        </p:nvCxnSpPr>
        <p:spPr>
          <a:xfrm flipH="1">
            <a:off x="190333" y="5343924"/>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ACC0031-E793-2146-9611-248B395F7F5F}"/>
              </a:ext>
            </a:extLst>
          </p:cNvPr>
          <p:cNvSpPr txBox="1"/>
          <p:nvPr/>
        </p:nvSpPr>
        <p:spPr>
          <a:xfrm>
            <a:off x="112444" y="5551716"/>
            <a:ext cx="2608845" cy="830997"/>
          </a:xfrm>
          <a:prstGeom prst="rect">
            <a:avLst/>
          </a:prstGeom>
          <a:noFill/>
        </p:spPr>
        <p:txBody>
          <a:bodyPr wrap="square">
            <a:spAutoFit/>
          </a:bodyPr>
          <a:lstStyle/>
          <a:p>
            <a:pPr algn="l" rtl="0"/>
            <a:r>
              <a:rPr lang="he-IL" sz="1600" dirty="0">
                <a:latin typeface="Heebo" pitchFamily="2" charset="-79"/>
                <a:ea typeface="Tahoma" panose="020B0604030504040204" pitchFamily="34" charset="0"/>
                <a:cs typeface="Heebo" pitchFamily="2" charset="-79"/>
              </a:rPr>
              <a:t>למידת עמיתים, שיתופי פעולה של קהילה מקצועית בין-עירונית</a:t>
            </a:r>
          </a:p>
        </p:txBody>
      </p:sp>
      <p:pic>
        <p:nvPicPr>
          <p:cNvPr id="31" name="Picture 30">
            <a:extLst>
              <a:ext uri="{FF2B5EF4-FFF2-40B4-BE49-F238E27FC236}">
                <a16:creationId xmlns:a16="http://schemas.microsoft.com/office/drawing/2014/main" id="{49DE43E8-BC30-985E-E304-2E672CB0CC78}"/>
              </a:ext>
            </a:extLst>
          </p:cNvPr>
          <p:cNvPicPr>
            <a:picLocks noChangeAspect="1"/>
          </p:cNvPicPr>
          <p:nvPr/>
        </p:nvPicPr>
        <p:blipFill>
          <a:blip r:embed="rId4">
            <a:duotone>
              <a:prstClr val="black"/>
              <a:schemeClr val="tx2">
                <a:tint val="45000"/>
                <a:satMod val="400000"/>
              </a:schemeClr>
            </a:duotone>
            <a:lum bright="-40000" contrast="-40000"/>
          </a:blip>
          <a:stretch>
            <a:fillRect/>
          </a:stretch>
        </p:blipFill>
        <p:spPr>
          <a:xfrm>
            <a:off x="216976" y="4855124"/>
            <a:ext cx="309336" cy="309336"/>
          </a:xfrm>
          <a:prstGeom prst="rect">
            <a:avLst/>
          </a:prstGeom>
        </p:spPr>
      </p:pic>
      <p:sp>
        <p:nvSpPr>
          <p:cNvPr id="32" name="TextBox 31">
            <a:extLst>
              <a:ext uri="{FF2B5EF4-FFF2-40B4-BE49-F238E27FC236}">
                <a16:creationId xmlns:a16="http://schemas.microsoft.com/office/drawing/2014/main" id="{3F2B098C-BDFA-6266-95D8-14781F42CFDF}"/>
              </a:ext>
            </a:extLst>
          </p:cNvPr>
          <p:cNvSpPr txBox="1"/>
          <p:nvPr/>
        </p:nvSpPr>
        <p:spPr>
          <a:xfrm>
            <a:off x="318204" y="53787"/>
            <a:ext cx="2514598" cy="1351139"/>
          </a:xfrm>
          <a:prstGeom prst="rect">
            <a:avLst/>
          </a:prstGeom>
          <a:noFill/>
        </p:spPr>
        <p:txBody>
          <a:bodyPr wrap="square">
            <a:spAutoFit/>
          </a:bodyPr>
          <a:lstStyle/>
          <a:p>
            <a:pPr algn="l" rtl="0"/>
            <a:r>
              <a:rPr lang="he-IL" sz="3200" b="1" dirty="0">
                <a:effectLst/>
                <a:latin typeface="Heebo" pitchFamily="2" charset="-79"/>
                <a:ea typeface="Tahoma" panose="020B0604030504040204" pitchFamily="34" charset="0"/>
                <a:cs typeface="Heebo" pitchFamily="2" charset="-79"/>
              </a:rPr>
              <a:t>צוותי שטח מקצועיים:</a:t>
            </a:r>
          </a:p>
          <a:p>
            <a:pPr algn="l" rtl="0">
              <a:lnSpc>
                <a:spcPct val="115000"/>
              </a:lnSpc>
            </a:pPr>
            <a:endParaRPr lang="he-IL" sz="1600" u="sng" dirty="0">
              <a:effectLst/>
              <a:latin typeface="Heebo" pitchFamily="2" charset="-79"/>
              <a:ea typeface="Tahoma" panose="020B0604030504040204" pitchFamily="34" charset="0"/>
              <a:cs typeface="Heebo" pitchFamily="2" charset="-79"/>
            </a:endParaRPr>
          </a:p>
        </p:txBody>
      </p:sp>
      <p:sp>
        <p:nvSpPr>
          <p:cNvPr id="8" name="Rounded Rectangle 24">
            <a:extLst>
              <a:ext uri="{FF2B5EF4-FFF2-40B4-BE49-F238E27FC236}">
                <a16:creationId xmlns:a16="http://schemas.microsoft.com/office/drawing/2014/main" id="{7029B04E-4ABA-1C44-6632-54962B1BA22E}"/>
              </a:ext>
            </a:extLst>
          </p:cNvPr>
          <p:cNvSpPr/>
          <p:nvPr/>
        </p:nvSpPr>
        <p:spPr>
          <a:xfrm>
            <a:off x="2788981" y="1703"/>
            <a:ext cx="9399158" cy="1490735"/>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20" name="Rounded Rectangle 24">
            <a:extLst>
              <a:ext uri="{FF2B5EF4-FFF2-40B4-BE49-F238E27FC236}">
                <a16:creationId xmlns:a16="http://schemas.microsoft.com/office/drawing/2014/main" id="{C49B2EAC-C790-E393-33B2-D867C5B2AEE5}"/>
              </a:ext>
            </a:extLst>
          </p:cNvPr>
          <p:cNvSpPr/>
          <p:nvPr/>
        </p:nvSpPr>
        <p:spPr>
          <a:xfrm>
            <a:off x="2788981" y="1566999"/>
            <a:ext cx="4900929" cy="1796467"/>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23" name="Rounded Rectangle 24">
            <a:extLst>
              <a:ext uri="{FF2B5EF4-FFF2-40B4-BE49-F238E27FC236}">
                <a16:creationId xmlns:a16="http://schemas.microsoft.com/office/drawing/2014/main" id="{EFEDA21F-DAE8-8A40-C3F9-229FAA6CC037}"/>
              </a:ext>
            </a:extLst>
          </p:cNvPr>
          <p:cNvSpPr/>
          <p:nvPr/>
        </p:nvSpPr>
        <p:spPr>
          <a:xfrm>
            <a:off x="7725046" y="1573910"/>
            <a:ext cx="4414412" cy="1759370"/>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24" name="Rounded Rectangle 24">
            <a:extLst>
              <a:ext uri="{FF2B5EF4-FFF2-40B4-BE49-F238E27FC236}">
                <a16:creationId xmlns:a16="http://schemas.microsoft.com/office/drawing/2014/main" id="{88B0C63B-C7A6-6630-1059-E32127F5BC76}"/>
              </a:ext>
            </a:extLst>
          </p:cNvPr>
          <p:cNvSpPr/>
          <p:nvPr/>
        </p:nvSpPr>
        <p:spPr>
          <a:xfrm>
            <a:off x="2809820" y="4040673"/>
            <a:ext cx="4900929" cy="1144566"/>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25" name="Rounded Rectangle 24">
            <a:extLst>
              <a:ext uri="{FF2B5EF4-FFF2-40B4-BE49-F238E27FC236}">
                <a16:creationId xmlns:a16="http://schemas.microsoft.com/office/drawing/2014/main" id="{442860E2-BA2D-9818-2537-FBC820F91F32}"/>
              </a:ext>
            </a:extLst>
          </p:cNvPr>
          <p:cNvSpPr/>
          <p:nvPr/>
        </p:nvSpPr>
        <p:spPr>
          <a:xfrm>
            <a:off x="7775589" y="4055795"/>
            <a:ext cx="4363869" cy="1144566"/>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28" name="TextBox 27">
            <a:extLst>
              <a:ext uri="{FF2B5EF4-FFF2-40B4-BE49-F238E27FC236}">
                <a16:creationId xmlns:a16="http://schemas.microsoft.com/office/drawing/2014/main" id="{B39C5F94-58CE-E9C3-CC40-5C93711C9590}"/>
              </a:ext>
            </a:extLst>
          </p:cNvPr>
          <p:cNvSpPr txBox="1"/>
          <p:nvPr/>
        </p:nvSpPr>
        <p:spPr>
          <a:xfrm>
            <a:off x="2788981" y="27969"/>
            <a:ext cx="9438542" cy="1477328"/>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gn="l" rtl="0">
              <a:lnSpc>
                <a:spcPts val="1600"/>
              </a:lnSpc>
              <a:spcAft>
                <a:spcPts val="0"/>
              </a:spcAft>
            </a:pPr>
            <a:r>
              <a:rPr lang="en-US" sz="1100" b="1" dirty="0">
                <a:solidFill>
                  <a:srgbClr val="CD4E86"/>
                </a:solidFill>
                <a:latin typeface="Heebo" pitchFamily="2" charset="-79"/>
                <a:ea typeface="Tahoma" panose="020B0604030504040204" pitchFamily="34" charset="0"/>
                <a:cs typeface="Heebo" pitchFamily="2" charset="-79"/>
              </a:rPr>
              <a:t>Bicycle Playground renovation and EC activities (sports, learning in the garden)</a:t>
            </a:r>
            <a:endParaRPr lang="he-IL" sz="1100" b="1" dirty="0">
              <a:solidFill>
                <a:srgbClr val="CD4E86"/>
              </a:solidFill>
              <a:latin typeface="Heebo" pitchFamily="2" charset="-79"/>
              <a:ea typeface="Tahoma" panose="020B0604030504040204" pitchFamily="34" charset="0"/>
              <a:cs typeface="Heebo" pitchFamily="2" charset="-79"/>
            </a:endParaRPr>
          </a:p>
          <a:p>
            <a:pPr marL="171450" indent="-171450" algn="l" rtl="0">
              <a:lnSpc>
                <a:spcPts val="1600"/>
              </a:lnSpc>
              <a:spcBef>
                <a:spcPts val="600"/>
              </a:spcBef>
              <a:spcAft>
                <a:spcPts val="0"/>
              </a:spcAft>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Learning in the Garden facilitator underwent gardening therapy training through the Urban95 program in 2022.</a:t>
            </a:r>
            <a:endParaRPr lang="he-IL" sz="900" dirty="0">
              <a:latin typeface="Heebo" pitchFamily="2" charset="-79"/>
              <a:ea typeface="Tahoma" panose="020B0604030504040204" pitchFamily="34" charset="0"/>
              <a:cs typeface="Heebo" pitchFamily="2" charset="-79"/>
            </a:endParaRPr>
          </a:p>
          <a:p>
            <a:pPr marL="171450" indent="-171450" algn="l" rtl="0">
              <a:lnSpc>
                <a:spcPts val="1600"/>
              </a:lnSpc>
              <a:spcBef>
                <a:spcPts val="600"/>
              </a:spcBef>
              <a:spcAft>
                <a:spcPts val="0"/>
              </a:spcAft>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sports activities at the Education Campus Playground demonstrated the </a:t>
            </a:r>
            <a:r>
              <a:rPr lang="en-US" sz="900" b="1" dirty="0">
                <a:latin typeface="Heebo" pitchFamily="2" charset="-79"/>
                <a:ea typeface="Tahoma" panose="020B0604030504040204" pitchFamily="34" charset="0"/>
                <a:cs typeface="Heebo" pitchFamily="2" charset="-79"/>
              </a:rPr>
              <a:t>importance of having an experienced Arabic-speaking instructor</a:t>
            </a:r>
            <a:r>
              <a:rPr lang="en-US" sz="900" dirty="0">
                <a:latin typeface="Heebo" pitchFamily="2" charset="-79"/>
                <a:ea typeface="Tahoma" panose="020B0604030504040204" pitchFamily="34" charset="0"/>
                <a:cs typeface="Heebo" pitchFamily="2" charset="-79"/>
              </a:rPr>
              <a:t>.</a:t>
            </a:r>
            <a:endParaRPr lang="he-IL" sz="900" b="1" dirty="0">
              <a:latin typeface="Heebo" pitchFamily="2" charset="-79"/>
              <a:ea typeface="Tahoma" panose="020B0604030504040204" pitchFamily="34" charset="0"/>
              <a:cs typeface="Heebo" pitchFamily="2" charset="-79"/>
            </a:endParaRPr>
          </a:p>
          <a:p>
            <a:pPr marL="171450" indent="-171450" algn="l" rtl="0">
              <a:lnSpc>
                <a:spcPts val="1600"/>
              </a:lnSpc>
              <a:spcAft>
                <a:spcPts val="0"/>
              </a:spcAft>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Participating in the sports activities </a:t>
            </a:r>
            <a:r>
              <a:rPr lang="en-US" sz="900" b="1" dirty="0">
                <a:latin typeface="Heebo" pitchFamily="2" charset="-79"/>
                <a:ea typeface="Tahoma" panose="020B0604030504040204" pitchFamily="34" charset="0"/>
                <a:cs typeface="Heebo" pitchFamily="2" charset="-79"/>
              </a:rPr>
              <a:t>provided the kindergarten staff with the skills required to conduct similar activities independently:</a:t>
            </a:r>
            <a:r>
              <a:rPr lang="en-US" sz="900" dirty="0">
                <a:latin typeface="Heebo" pitchFamily="2" charset="-79"/>
                <a:ea typeface="Tahoma" panose="020B0604030504040204" pitchFamily="34" charset="0"/>
                <a:cs typeface="Heebo" pitchFamily="2" charset="-79"/>
              </a:rPr>
              <a:t> </a:t>
            </a:r>
            <a:r>
              <a:rPr lang="en-US" sz="900" i="1" dirty="0">
                <a:latin typeface="Heebo" pitchFamily="2" charset="-79"/>
                <a:ea typeface="Tahoma" panose="020B0604030504040204" pitchFamily="34" charset="0"/>
                <a:cs typeface="Heebo" pitchFamily="2" charset="-79"/>
              </a:rPr>
              <a:t>“It was a new experience for me, doing an activity outside the kindergarten. I was always afraid of doing it, taking responsibility, and going out alone with the children. Now, with Urban95, I feel that I have support” </a:t>
            </a:r>
            <a:r>
              <a:rPr lang="en-US" sz="900" dirty="0">
                <a:latin typeface="Heebo" pitchFamily="2" charset="-79"/>
                <a:ea typeface="Tahoma" panose="020B0604030504040204" pitchFamily="34" charset="0"/>
                <a:cs typeface="Heebo" pitchFamily="2" charset="-79"/>
              </a:rPr>
              <a:t>(Kindergarten teacher).</a:t>
            </a:r>
            <a:endParaRPr lang="he-IL" sz="900" dirty="0">
              <a:latin typeface="Heebo" pitchFamily="2" charset="-79"/>
              <a:ea typeface="Tahoma" panose="020B0604030504040204" pitchFamily="34" charset="0"/>
              <a:cs typeface="Heebo" pitchFamily="2" charset="-79"/>
            </a:endParaRPr>
          </a:p>
        </p:txBody>
      </p:sp>
      <p:sp>
        <p:nvSpPr>
          <p:cNvPr id="30" name="TextBox 29">
            <a:extLst>
              <a:ext uri="{FF2B5EF4-FFF2-40B4-BE49-F238E27FC236}">
                <a16:creationId xmlns:a16="http://schemas.microsoft.com/office/drawing/2014/main" id="{1D0D80C8-BCEE-7CBD-E00D-FDA6C5AE14D3}"/>
              </a:ext>
            </a:extLst>
          </p:cNvPr>
          <p:cNvSpPr txBox="1"/>
          <p:nvPr/>
        </p:nvSpPr>
        <p:spPr>
          <a:xfrm>
            <a:off x="2788981" y="1493620"/>
            <a:ext cx="4867426" cy="1922321"/>
          </a:xfrm>
          <a:prstGeom prst="rect">
            <a:avLst/>
          </a:prstGeom>
          <a:noFill/>
        </p:spPr>
        <p:txBody>
          <a:bodyPr wrap="square">
            <a:spAutoFit/>
          </a:bodyPr>
          <a:lstStyle/>
          <a:p>
            <a:pPr algn="l" rtl="0">
              <a:lnSpc>
                <a:spcPts val="1600"/>
              </a:lnSpc>
            </a:pPr>
            <a:r>
              <a:rPr lang="en-US" sz="1050" b="1" dirty="0">
                <a:solidFill>
                  <a:srgbClr val="CD4E86"/>
                </a:solidFill>
                <a:latin typeface="Heebo" pitchFamily="2" charset="-79"/>
                <a:ea typeface="Tahoma" panose="020B0604030504040204" pitchFamily="34" charset="0"/>
                <a:cs typeface="Heebo" pitchFamily="2" charset="-79"/>
              </a:rPr>
              <a:t>Guided activities: Community gardens</a:t>
            </a:r>
            <a:endParaRPr lang="he-IL" sz="1050" b="1" dirty="0">
              <a:solidFill>
                <a:srgbClr val="CD4E86"/>
              </a:solidFill>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Kindergarten teachers and assistants from 5 kindergartens participated in a series of 8 environmental activities in </a:t>
            </a:r>
            <a:r>
              <a:rPr lang="en-US" sz="900" dirty="0" err="1">
                <a:latin typeface="Heebo" pitchFamily="2" charset="-79"/>
                <a:ea typeface="Tahoma" panose="020B0604030504040204" pitchFamily="34" charset="0"/>
                <a:cs typeface="Heebo" pitchFamily="2" charset="-79"/>
              </a:rPr>
              <a:t>Tira</a:t>
            </a:r>
            <a:r>
              <a:rPr lang="en-US" sz="900" dirty="0">
                <a:latin typeface="Heebo" pitchFamily="2" charset="-79"/>
                <a:ea typeface="Tahoma" panose="020B0604030504040204" pitchFamily="34" charset="0"/>
                <a:cs typeface="Heebo" pitchFamily="2" charset="-79"/>
              </a:rPr>
              <a:t>.</a:t>
            </a:r>
            <a:endParaRPr lang="he-IL" sz="900" dirty="0">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kindergarten teams were satisfied with the activities, to a greater extent compared to 2022. This can probably be attributed to issues for improvement having been addressed.</a:t>
            </a:r>
            <a:endParaRPr lang="he-IL" sz="900" dirty="0">
              <a:solidFill>
                <a:schemeClr val="tx1"/>
              </a:solidFill>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900" b="1" dirty="0">
                <a:latin typeface="Heebo" pitchFamily="2" charset="-79"/>
                <a:ea typeface="Tahoma" panose="020B0604030504040204" pitchFamily="34" charset="0"/>
                <a:cs typeface="Heebo" pitchFamily="2" charset="-79"/>
              </a:rPr>
              <a:t>All </a:t>
            </a:r>
            <a:r>
              <a:rPr lang="en-US" sz="900" dirty="0">
                <a:latin typeface="Heebo" pitchFamily="2" charset="-79"/>
                <a:ea typeface="Tahoma" panose="020B0604030504040204" pitchFamily="34" charset="0"/>
                <a:cs typeface="Heebo" pitchFamily="2" charset="-79"/>
              </a:rPr>
              <a:t>kindergarten teams reported gaining knowledge and tools, ideas for activities, and implementing new practices into the kindergarten routine: </a:t>
            </a:r>
            <a:r>
              <a:rPr lang="en-US" sz="900" i="1" dirty="0">
                <a:latin typeface="Heebo" pitchFamily="2" charset="-79"/>
                <a:ea typeface="Tahoma" panose="020B0604030504040204" pitchFamily="34" charset="0"/>
                <a:cs typeface="Heebo" pitchFamily="2" charset="-79"/>
              </a:rPr>
              <a:t>“The activities were very interesting for both me and the children. I learned a lot from the instructors.”</a:t>
            </a:r>
            <a:endParaRPr lang="he-IL" sz="900" i="1" dirty="0">
              <a:latin typeface="Heebo" pitchFamily="2" charset="-79"/>
              <a:ea typeface="Tahoma" panose="020B0604030504040204" pitchFamily="34" charset="0"/>
              <a:cs typeface="Heebo" pitchFamily="2" charset="-79"/>
            </a:endParaRPr>
          </a:p>
        </p:txBody>
      </p:sp>
      <p:sp>
        <p:nvSpPr>
          <p:cNvPr id="37" name="TextBox 36">
            <a:extLst>
              <a:ext uri="{FF2B5EF4-FFF2-40B4-BE49-F238E27FC236}">
                <a16:creationId xmlns:a16="http://schemas.microsoft.com/office/drawing/2014/main" id="{9F62E0F8-A556-007E-DDDC-8670F9D079C8}"/>
              </a:ext>
            </a:extLst>
          </p:cNvPr>
          <p:cNvSpPr txBox="1"/>
          <p:nvPr/>
        </p:nvSpPr>
        <p:spPr>
          <a:xfrm>
            <a:off x="7775589" y="1614523"/>
            <a:ext cx="4306819" cy="1692515"/>
          </a:xfrm>
          <a:prstGeom prst="rect">
            <a:avLst/>
          </a:prstGeom>
          <a:noFill/>
        </p:spPr>
        <p:txBody>
          <a:bodyPr wrap="square">
            <a:spAutoFit/>
          </a:bodyPr>
          <a:lstStyle/>
          <a:p>
            <a:pPr algn="l" rtl="0"/>
            <a:r>
              <a:rPr lang="en-US" sz="1050" b="1" dirty="0">
                <a:solidFill>
                  <a:srgbClr val="CD4E86"/>
                </a:solidFill>
                <a:latin typeface="Heebo" pitchFamily="2" charset="-79"/>
                <a:ea typeface="Tahoma" panose="020B0604030504040204" pitchFamily="34" charset="0"/>
                <a:cs typeface="Heebo" pitchFamily="2" charset="-79"/>
              </a:rPr>
              <a:t>Kindergarten Teachers Tour to Jerusalem</a:t>
            </a:r>
            <a:endParaRPr lang="he-IL" sz="1050" b="1" dirty="0">
              <a:solidFill>
                <a:srgbClr val="CD4E86"/>
              </a:solidFill>
              <a:latin typeface="Heebo" pitchFamily="2" charset="-79"/>
              <a:ea typeface="Tahoma" panose="020B0604030504040204" pitchFamily="34" charset="0"/>
              <a:cs typeface="Heebo" pitchFamily="2" charset="-79"/>
            </a:endParaRPr>
          </a:p>
          <a:p>
            <a:pPr marL="171450" indent="-171450" algn="l" rtl="0">
              <a:lnSpc>
                <a:spcPct val="114000"/>
              </a:lnSpc>
              <a:buFont typeface="Arial" panose="020B0604020202020204" pitchFamily="34" charset="0"/>
              <a:buChar char="•"/>
            </a:pPr>
            <a:r>
              <a:rPr lang="en-US" sz="1000" b="1" dirty="0">
                <a:solidFill>
                  <a:prstClr val="black"/>
                </a:solidFill>
                <a:latin typeface="Heebo" pitchFamily="2" charset="-79"/>
                <a:ea typeface="Tahoma" pitchFamily="34" charset="0"/>
                <a:cs typeface="Heebo" pitchFamily="2" charset="-79"/>
              </a:rPr>
              <a:t>32 </a:t>
            </a:r>
            <a:r>
              <a:rPr lang="en-US" sz="1000" dirty="0">
                <a:solidFill>
                  <a:prstClr val="black"/>
                </a:solidFill>
                <a:latin typeface="Heebo" pitchFamily="2" charset="-79"/>
                <a:ea typeface="Tahoma" pitchFamily="34" charset="0"/>
                <a:cs typeface="Heebo" pitchFamily="2" charset="-79"/>
              </a:rPr>
              <a:t>kindergarten teachers from </a:t>
            </a:r>
            <a:r>
              <a:rPr lang="en-US" sz="1000" dirty="0" err="1">
                <a:solidFill>
                  <a:prstClr val="black"/>
                </a:solidFill>
                <a:latin typeface="Heebo" pitchFamily="2" charset="-79"/>
                <a:ea typeface="Tahoma" pitchFamily="34" charset="0"/>
                <a:cs typeface="Heebo" pitchFamily="2" charset="-79"/>
              </a:rPr>
              <a:t>Tira</a:t>
            </a:r>
            <a:r>
              <a:rPr lang="en-US" sz="1000" dirty="0">
                <a:solidFill>
                  <a:prstClr val="black"/>
                </a:solidFill>
                <a:latin typeface="Heebo" pitchFamily="2" charset="-79"/>
                <a:ea typeface="Tahoma" pitchFamily="34" charset="0"/>
                <a:cs typeface="Heebo" pitchFamily="2" charset="-79"/>
              </a:rPr>
              <a:t> and nearby Arab communities participated in the tour. Most reported gaining new knowledge, ideas for outdoor activities with children, and practices for involving parents in kindergarten activities.</a:t>
            </a:r>
            <a:endParaRPr lang="he-IL" sz="1000" dirty="0">
              <a:solidFill>
                <a:schemeClr val="tx1"/>
              </a:solidFill>
              <a:latin typeface="Heebo" pitchFamily="2" charset="-79"/>
              <a:ea typeface="Tahoma" panose="020B0604030504040204" pitchFamily="34" charset="0"/>
              <a:cs typeface="Heebo" pitchFamily="2" charset="-79"/>
            </a:endParaRPr>
          </a:p>
          <a:p>
            <a:pPr marL="171450" indent="-171450" algn="l" rtl="0">
              <a:lnSpc>
                <a:spcPct val="114000"/>
              </a:lnSpc>
              <a:buFont typeface="Arial" panose="020B0604020202020204" pitchFamily="34" charset="0"/>
              <a:buChar char="•"/>
            </a:pPr>
            <a:r>
              <a:rPr lang="en-US" sz="1050" b="1" dirty="0">
                <a:latin typeface="Heebo" pitchFamily="2" charset="-79"/>
                <a:ea typeface="Tahoma" panose="020B0604030504040204" pitchFamily="34" charset="0"/>
                <a:cs typeface="Heebo" pitchFamily="2" charset="-79"/>
              </a:rPr>
              <a:t>85% </a:t>
            </a:r>
            <a:r>
              <a:rPr lang="en-US" sz="1050" dirty="0">
                <a:latin typeface="Heebo" pitchFamily="2" charset="-79"/>
                <a:ea typeface="Tahoma" panose="020B0604030504040204" pitchFamily="34" charset="0"/>
                <a:cs typeface="Heebo" pitchFamily="2" charset="-79"/>
              </a:rPr>
              <a:t>felt ready to conduct outdoor activities with the children independently.</a:t>
            </a:r>
            <a:endParaRPr lang="he-IL" sz="1000" dirty="0">
              <a:latin typeface="Heebo" pitchFamily="2" charset="-79"/>
              <a:ea typeface="Tahoma" panose="020B0604030504040204" pitchFamily="34" charset="0"/>
              <a:cs typeface="Heebo" pitchFamily="2" charset="-79"/>
            </a:endParaRPr>
          </a:p>
          <a:p>
            <a:pPr marL="171450" indent="-171450" algn="l" rtl="0">
              <a:lnSpc>
                <a:spcPct val="114000"/>
              </a:lnSpc>
              <a:buFont typeface="Arial" panose="020B0604020202020204" pitchFamily="34" charset="0"/>
              <a:buChar char="•"/>
            </a:pPr>
            <a:r>
              <a:rPr lang="en-US" sz="1050" b="1" dirty="0">
                <a:latin typeface="Heebo" pitchFamily="2" charset="-79"/>
                <a:ea typeface="Tahoma" panose="020B0604030504040204" pitchFamily="34" charset="0"/>
                <a:cs typeface="Heebo" pitchFamily="2" charset="-79"/>
              </a:rPr>
              <a:t>80% </a:t>
            </a:r>
            <a:r>
              <a:rPr lang="en-US" sz="1050" dirty="0">
                <a:latin typeface="Heebo" pitchFamily="2" charset="-79"/>
                <a:ea typeface="Tahoma" panose="020B0604030504040204" pitchFamily="34" charset="0"/>
                <a:cs typeface="Heebo" pitchFamily="2" charset="-79"/>
              </a:rPr>
              <a:t>were members of the Urban95 WhatsApp group for </a:t>
            </a:r>
            <a:r>
              <a:rPr lang="en-US" sz="1050" dirty="0" err="1">
                <a:latin typeface="Heebo" pitchFamily="2" charset="-79"/>
                <a:ea typeface="Tahoma" panose="020B0604030504040204" pitchFamily="34" charset="0"/>
                <a:cs typeface="Heebo" pitchFamily="2" charset="-79"/>
              </a:rPr>
              <a:t>Tira</a:t>
            </a:r>
            <a:r>
              <a:rPr lang="en-US" sz="1050" dirty="0">
                <a:latin typeface="Heebo" pitchFamily="2" charset="-79"/>
                <a:ea typeface="Tahoma" panose="020B0604030504040204" pitchFamily="34" charset="0"/>
                <a:cs typeface="Heebo" pitchFamily="2" charset="-79"/>
              </a:rPr>
              <a:t> kindergarten teachers.</a:t>
            </a:r>
            <a:endParaRPr lang="he-IL" sz="1000" dirty="0">
              <a:solidFill>
                <a:schemeClr val="tx1"/>
              </a:solidFill>
              <a:latin typeface="Heebo" pitchFamily="2" charset="-79"/>
              <a:ea typeface="Tahoma" panose="020B0604030504040204" pitchFamily="34" charset="0"/>
              <a:cs typeface="Heebo" pitchFamily="2" charset="-79"/>
            </a:endParaRPr>
          </a:p>
        </p:txBody>
      </p:sp>
      <p:sp>
        <p:nvSpPr>
          <p:cNvPr id="38" name="Rounded Rectangle 22">
            <a:extLst>
              <a:ext uri="{FF2B5EF4-FFF2-40B4-BE49-F238E27FC236}">
                <a16:creationId xmlns:a16="http://schemas.microsoft.com/office/drawing/2014/main" id="{BF5A245B-2864-0D0B-21FF-803633A90699}"/>
              </a:ext>
            </a:extLst>
          </p:cNvPr>
          <p:cNvSpPr/>
          <p:nvPr/>
        </p:nvSpPr>
        <p:spPr>
          <a:xfrm>
            <a:off x="2788982" y="3446347"/>
            <a:ext cx="9350476" cy="524326"/>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endParaRPr lang="he-IL" sz="1800" b="1">
              <a:solidFill>
                <a:srgbClr val="9ABC56"/>
              </a:solidFill>
              <a:latin typeface="Heebo" pitchFamily="2" charset="-79"/>
              <a:ea typeface="Tahoma" panose="020B0604030504040204" pitchFamily="34" charset="0"/>
              <a:cs typeface="Heebo" pitchFamily="2" charset="-79"/>
            </a:endParaRPr>
          </a:p>
        </p:txBody>
      </p:sp>
      <p:sp>
        <p:nvSpPr>
          <p:cNvPr id="39" name="TextBox 38">
            <a:extLst>
              <a:ext uri="{FF2B5EF4-FFF2-40B4-BE49-F238E27FC236}">
                <a16:creationId xmlns:a16="http://schemas.microsoft.com/office/drawing/2014/main" id="{5E6CED29-4CD2-E10B-869E-E0DFACF84707}"/>
              </a:ext>
            </a:extLst>
          </p:cNvPr>
          <p:cNvSpPr txBox="1"/>
          <p:nvPr/>
        </p:nvSpPr>
        <p:spPr>
          <a:xfrm>
            <a:off x="7760612" y="4075323"/>
            <a:ext cx="4328983" cy="1118255"/>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gn="l" rtl="0">
              <a:lnSpc>
                <a:spcPts val="1600"/>
              </a:lnSpc>
              <a:spcAft>
                <a:spcPts val="0"/>
              </a:spcAft>
            </a:pPr>
            <a:r>
              <a:rPr lang="en-US" sz="1050" b="1" dirty="0" err="1">
                <a:solidFill>
                  <a:srgbClr val="CD4E86"/>
                </a:solidFill>
                <a:latin typeface="Heebo" pitchFamily="2" charset="-79"/>
                <a:ea typeface="Tahoma" panose="020B0604030504040204" pitchFamily="34" charset="0"/>
                <a:cs typeface="Heebo" pitchFamily="2" charset="-79"/>
              </a:rPr>
              <a:t>Mama’at</a:t>
            </a:r>
            <a:r>
              <a:rPr lang="en-US" sz="1050" b="1" dirty="0">
                <a:solidFill>
                  <a:srgbClr val="CD4E86"/>
                </a:solidFill>
                <a:latin typeface="Heebo" pitchFamily="2" charset="-79"/>
                <a:ea typeface="Tahoma" panose="020B0604030504040204" pitchFamily="34" charset="0"/>
                <a:cs typeface="Heebo" pitchFamily="2" charset="-79"/>
              </a:rPr>
              <a:t> – Guidance for Mothers on Maternity Leave</a:t>
            </a:r>
            <a:endParaRPr lang="he-IL" sz="1050" b="1" dirty="0">
              <a:solidFill>
                <a:srgbClr val="CD4E86"/>
              </a:solidFill>
              <a:latin typeface="Heebo" pitchFamily="2" charset="-79"/>
              <a:ea typeface="Tahoma" panose="020B0604030504040204" pitchFamily="34" charset="0"/>
              <a:cs typeface="Heebo" pitchFamily="2" charset="-79"/>
            </a:endParaRPr>
          </a:p>
          <a:p>
            <a:pPr marL="171450" indent="-171450" algn="l" rtl="0">
              <a:lnSpc>
                <a:spcPts val="1600"/>
              </a:lnSpc>
              <a:spcAft>
                <a:spcPts val="0"/>
              </a:spcAft>
              <a:buClr>
                <a:schemeClr val="tx1"/>
              </a:buClr>
              <a:buFont typeface="Arial" panose="020B0604020202020204" pitchFamily="34" charset="0"/>
              <a:buChar char="•"/>
            </a:pPr>
            <a:r>
              <a:rPr lang="en-US" sz="1000" dirty="0">
                <a:latin typeface="Heebo" pitchFamily="2" charset="-79"/>
                <a:ea typeface="Tahoma" panose="020B0604030504040204" pitchFamily="34" charset="0"/>
                <a:cs typeface="Heebo" pitchFamily="2" charset="-79"/>
              </a:rPr>
              <a:t>The activity took place at the Women's Health Center, managed by a well-known physiotherapist, located near </a:t>
            </a:r>
            <a:r>
              <a:rPr lang="en-US" sz="1000" dirty="0" err="1">
                <a:latin typeface="Heebo" pitchFamily="2" charset="-79"/>
                <a:ea typeface="Tahoma" panose="020B0604030504040204" pitchFamily="34" charset="0"/>
                <a:cs typeface="Heebo" pitchFamily="2" charset="-79"/>
              </a:rPr>
              <a:t>Tira</a:t>
            </a:r>
            <a:r>
              <a:rPr lang="en-US" sz="1000" dirty="0">
                <a:latin typeface="Heebo" pitchFamily="2" charset="-79"/>
                <a:ea typeface="Tahoma" panose="020B0604030504040204" pitchFamily="34" charset="0"/>
                <a:cs typeface="Heebo" pitchFamily="2" charset="-79"/>
              </a:rPr>
              <a:t>: </a:t>
            </a:r>
            <a:r>
              <a:rPr lang="en-US" sz="1000" i="1" dirty="0">
                <a:latin typeface="Heebo" pitchFamily="2" charset="-79"/>
                <a:ea typeface="Tahoma" panose="020B0604030504040204" pitchFamily="34" charset="0"/>
                <a:cs typeface="Heebo" pitchFamily="2" charset="-79"/>
              </a:rPr>
              <a:t>"When I saw that the program was at Lana, it was very encouraging. It's close to </a:t>
            </a:r>
            <a:r>
              <a:rPr lang="en-US" sz="1000" i="1" dirty="0" err="1">
                <a:latin typeface="Heebo" pitchFamily="2" charset="-79"/>
                <a:ea typeface="Tahoma" panose="020B0604030504040204" pitchFamily="34" charset="0"/>
                <a:cs typeface="Heebo" pitchFamily="2" charset="-79"/>
              </a:rPr>
              <a:t>Tira</a:t>
            </a:r>
            <a:r>
              <a:rPr lang="en-US" sz="1000" i="1" dirty="0">
                <a:latin typeface="Heebo" pitchFamily="2" charset="-79"/>
                <a:ea typeface="Tahoma" panose="020B0604030504040204" pitchFamily="34" charset="0"/>
                <a:cs typeface="Heebo" pitchFamily="2" charset="-79"/>
              </a:rPr>
              <a:t>, the center is pleasant, and she’s very special.”</a:t>
            </a:r>
            <a:endParaRPr lang="he-IL" sz="1000" i="1" dirty="0">
              <a:latin typeface="Heebo" pitchFamily="2" charset="-79"/>
              <a:ea typeface="Tahoma" panose="020B0604030504040204" pitchFamily="34" charset="0"/>
              <a:cs typeface="Heebo" pitchFamily="2" charset="-79"/>
            </a:endParaRPr>
          </a:p>
        </p:txBody>
      </p:sp>
      <p:sp>
        <p:nvSpPr>
          <p:cNvPr id="40" name="TextBox 39">
            <a:extLst>
              <a:ext uri="{FF2B5EF4-FFF2-40B4-BE49-F238E27FC236}">
                <a16:creationId xmlns:a16="http://schemas.microsoft.com/office/drawing/2014/main" id="{3D184D66-4F8A-064B-EEE1-8ED03D3BDE74}"/>
              </a:ext>
            </a:extLst>
          </p:cNvPr>
          <p:cNvSpPr txBox="1"/>
          <p:nvPr/>
        </p:nvSpPr>
        <p:spPr>
          <a:xfrm>
            <a:off x="2835822" y="3420522"/>
            <a:ext cx="9300615" cy="569387"/>
          </a:xfrm>
          <a:prstGeom prst="rect">
            <a:avLst/>
          </a:prstGeom>
          <a:noFill/>
        </p:spPr>
        <p:txBody>
          <a:bodyPr wrap="square">
            <a:spAutoFit/>
          </a:bodyPr>
          <a:lstStyle/>
          <a:p>
            <a:pPr algn="l" rtl="0"/>
            <a:r>
              <a:rPr lang="en-US" sz="1100" b="1" dirty="0">
                <a:solidFill>
                  <a:srgbClr val="CD4E86"/>
                </a:solidFill>
                <a:latin typeface="Heebo" pitchFamily="2" charset="-79"/>
                <a:ea typeface="Tahoma" panose="020B0604030504040204" pitchFamily="34" charset="0"/>
                <a:cs typeface="Heebo" pitchFamily="2" charset="-79"/>
              </a:rPr>
              <a:t>Online workshop series</a:t>
            </a:r>
            <a:endParaRPr lang="he-IL" sz="1100" b="1" dirty="0">
              <a:solidFill>
                <a:srgbClr val="CD4E86"/>
              </a:solidFill>
              <a:latin typeface="Heebo" pitchFamily="2" charset="-79"/>
              <a:ea typeface="Tahoma" panose="020B0604030504040204" pitchFamily="34" charset="0"/>
              <a:cs typeface="Heebo" pitchFamily="2" charset="-79"/>
            </a:endParaRPr>
          </a:p>
          <a:p>
            <a:pPr marL="171450" indent="-171450" algn="l" defTabSz="931774" rtl="0">
              <a:buFont typeface="Arial" panose="020B0604020202020204" pitchFamily="34" charset="0"/>
              <a:buChar char="•"/>
            </a:pPr>
            <a:r>
              <a:rPr lang="en-US" sz="1000" dirty="0">
                <a:solidFill>
                  <a:prstClr val="black"/>
                </a:solidFill>
                <a:latin typeface="Heebo" pitchFamily="2" charset="-79"/>
                <a:ea typeface="Tahoma" pitchFamily="34" charset="0"/>
                <a:cs typeface="Heebo" pitchFamily="2" charset="-79"/>
              </a:rPr>
              <a:t>The lectures were delivered in collaboration with several facilitators (a professional inter-city community), which served as a basis for additional initiatives (in-person lectures for fathers, mothers, and children’s activities).</a:t>
            </a:r>
            <a:endParaRPr lang="he-IL" sz="700" dirty="0">
              <a:cs typeface="Calibri"/>
            </a:endParaRPr>
          </a:p>
        </p:txBody>
      </p:sp>
      <p:sp>
        <p:nvSpPr>
          <p:cNvPr id="41" name="TextBox 40">
            <a:extLst>
              <a:ext uri="{FF2B5EF4-FFF2-40B4-BE49-F238E27FC236}">
                <a16:creationId xmlns:a16="http://schemas.microsoft.com/office/drawing/2014/main" id="{67B011A3-0470-1445-2E8B-3EA6D84778DB}"/>
              </a:ext>
            </a:extLst>
          </p:cNvPr>
          <p:cNvSpPr txBox="1"/>
          <p:nvPr/>
        </p:nvSpPr>
        <p:spPr>
          <a:xfrm>
            <a:off x="2788980" y="5332132"/>
            <a:ext cx="9136054" cy="1485022"/>
          </a:xfrm>
          <a:prstGeom prst="rect">
            <a:avLst/>
          </a:prstGeom>
          <a:noFill/>
        </p:spPr>
        <p:txBody>
          <a:bodyPr wrap="square">
            <a:spAutoFit/>
          </a:bodyPr>
          <a:lstStyle/>
          <a:p>
            <a:pPr algn="l" rtl="0"/>
            <a:r>
              <a:rPr lang="en-US" sz="1050" b="1" dirty="0">
                <a:solidFill>
                  <a:srgbClr val="CD4E86"/>
                </a:solidFill>
                <a:latin typeface="Heebo" pitchFamily="2" charset="-79"/>
                <a:ea typeface="Tahoma" panose="020B0604030504040204" pitchFamily="34" charset="0"/>
                <a:cs typeface="Heebo" pitchFamily="2" charset="-79"/>
              </a:rPr>
              <a:t>Actions and Outputs</a:t>
            </a:r>
            <a:endParaRPr lang="he-IL" sz="1050" b="1" dirty="0">
              <a:solidFill>
                <a:srgbClr val="CD4E86"/>
              </a:solidFill>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1000" b="1" dirty="0">
                <a:latin typeface="Heebo" pitchFamily="2" charset="-79"/>
                <a:ea typeface="Tahoma" panose="020B0604030504040204" pitchFamily="34" charset="0"/>
                <a:cs typeface="Heebo" pitchFamily="2" charset="-79"/>
              </a:rPr>
              <a:t>32 </a:t>
            </a:r>
            <a:r>
              <a:rPr lang="en-US" sz="1000" dirty="0">
                <a:latin typeface="Heebo" pitchFamily="2" charset="-79"/>
                <a:ea typeface="Tahoma" panose="020B0604030504040204" pitchFamily="34" charset="0"/>
                <a:cs typeface="Heebo" pitchFamily="2" charset="-79"/>
              </a:rPr>
              <a:t>kindergarten teachers participated in the </a:t>
            </a:r>
            <a:r>
              <a:rPr lang="en-US" sz="1000" b="1" dirty="0">
                <a:latin typeface="Heebo" pitchFamily="2" charset="-79"/>
                <a:ea typeface="Tahoma" panose="020B0604030504040204" pitchFamily="34" charset="0"/>
                <a:cs typeface="Heebo" pitchFamily="2" charset="-79"/>
              </a:rPr>
              <a:t>Forest Garden lecture </a:t>
            </a:r>
            <a:r>
              <a:rPr lang="en-US" sz="1000" dirty="0">
                <a:latin typeface="Heebo" pitchFamily="2" charset="-79"/>
                <a:ea typeface="Tahoma" panose="020B0604030504040204" pitchFamily="34" charset="0"/>
                <a:cs typeface="Heebo" pitchFamily="2" charset="-79"/>
              </a:rPr>
              <a:t>(January 2023), where they received tools and ideas that they could use in their work.</a:t>
            </a:r>
            <a:endParaRPr lang="he-IL" sz="1000" dirty="0">
              <a:solidFill>
                <a:prstClr val="black"/>
              </a:solidFill>
              <a:latin typeface="Heebo" pitchFamily="2" charset="-79"/>
              <a:ea typeface="Tahoma" pitchFamily="34" charset="0"/>
              <a:cs typeface="Heebo" pitchFamily="2" charset="-79"/>
            </a:endParaRPr>
          </a:p>
          <a:p>
            <a:pPr marL="171450" indent="-171450" algn="l" rtl="0">
              <a:lnSpc>
                <a:spcPts val="1600"/>
              </a:lnSpc>
              <a:buFont typeface="Arial" panose="020B0604020202020204" pitchFamily="34" charset="0"/>
              <a:buChar char="•"/>
            </a:pPr>
            <a:r>
              <a:rPr lang="en-US" sz="1000" b="1" dirty="0">
                <a:solidFill>
                  <a:prstClr val="black"/>
                </a:solidFill>
                <a:latin typeface="Heebo" pitchFamily="2" charset="-79"/>
                <a:ea typeface="Tahoma" pitchFamily="34" charset="0"/>
                <a:cs typeface="Heebo" pitchFamily="2" charset="-79"/>
              </a:rPr>
              <a:t>Story Carpet </a:t>
            </a:r>
            <a:r>
              <a:rPr lang="en-US" sz="1000" dirty="0">
                <a:solidFill>
                  <a:prstClr val="black"/>
                </a:solidFill>
                <a:latin typeface="Heebo" pitchFamily="2" charset="-79"/>
                <a:ea typeface="Tahoma" pitchFamily="34" charset="0"/>
                <a:cs typeface="Heebo" pitchFamily="2" charset="-79"/>
              </a:rPr>
              <a:t>training: </a:t>
            </a:r>
            <a:r>
              <a:rPr lang="en-US" sz="1000" b="1" dirty="0">
                <a:solidFill>
                  <a:prstClr val="black"/>
                </a:solidFill>
                <a:latin typeface="Heebo" pitchFamily="2" charset="-79"/>
                <a:ea typeface="Tahoma" pitchFamily="34" charset="0"/>
                <a:cs typeface="Heebo" pitchFamily="2" charset="-79"/>
              </a:rPr>
              <a:t>All</a:t>
            </a:r>
            <a:r>
              <a:rPr lang="en-US" sz="1000" dirty="0">
                <a:solidFill>
                  <a:prstClr val="black"/>
                </a:solidFill>
                <a:latin typeface="Heebo" pitchFamily="2" charset="-79"/>
                <a:ea typeface="Tahoma" pitchFamily="34" charset="0"/>
                <a:cs typeface="Heebo" pitchFamily="2" charset="-79"/>
              </a:rPr>
              <a:t> respondents reported benefitting to a large to very large extent from the </a:t>
            </a:r>
            <a:r>
              <a:rPr lang="en-US" sz="1000" u="sng" dirty="0">
                <a:solidFill>
                  <a:prstClr val="black"/>
                </a:solidFill>
                <a:latin typeface="Heebo" pitchFamily="2" charset="-79"/>
                <a:ea typeface="Tahoma" pitchFamily="34" charset="0"/>
                <a:cs typeface="Heebo" pitchFamily="2" charset="-79"/>
              </a:rPr>
              <a:t>knowledge, tools, and practical storytelling experience</a:t>
            </a:r>
            <a:r>
              <a:rPr lang="en-US" sz="1000" dirty="0">
                <a:solidFill>
                  <a:prstClr val="black"/>
                </a:solidFill>
                <a:latin typeface="Heebo" pitchFamily="2" charset="-79"/>
                <a:ea typeface="Tahoma" pitchFamily="34" charset="0"/>
                <a:cs typeface="Heebo" pitchFamily="2" charset="-79"/>
              </a:rPr>
              <a:t> they gained and were able to apply during their time with the children.</a:t>
            </a:r>
            <a:endParaRPr lang="he-IL" sz="1000" dirty="0">
              <a:solidFill>
                <a:prstClr val="black"/>
              </a:solidFill>
              <a:latin typeface="Heebo" pitchFamily="2" charset="-79"/>
              <a:ea typeface="Tahoma" pitchFamily="34" charset="0"/>
              <a:cs typeface="Heebo" pitchFamily="2" charset="-79"/>
            </a:endParaRPr>
          </a:p>
          <a:p>
            <a:pPr marL="171450" indent="-171450" algn="l" rtl="0">
              <a:lnSpc>
                <a:spcPts val="1600"/>
              </a:lnSpc>
              <a:buFont typeface="Arial" panose="020B0604020202020204" pitchFamily="34" charset="0"/>
              <a:buChar char="•"/>
            </a:pPr>
            <a:r>
              <a:rPr lang="en-US" sz="1000" dirty="0">
                <a:latin typeface="Heebo" pitchFamily="2" charset="-79"/>
                <a:ea typeface="Tahoma" panose="020B0604030504040204" pitchFamily="34" charset="0"/>
                <a:cs typeface="Heebo" pitchFamily="2" charset="-79"/>
              </a:rPr>
              <a:t>The </a:t>
            </a:r>
            <a:r>
              <a:rPr lang="en-US" sz="1000" b="1" dirty="0">
                <a:latin typeface="Heebo" pitchFamily="2" charset="-79"/>
                <a:ea typeface="Tahoma" panose="020B0604030504040204" pitchFamily="34" charset="0"/>
                <a:cs typeface="Heebo" pitchFamily="2" charset="-79"/>
              </a:rPr>
              <a:t>Recalculating Our Route</a:t>
            </a:r>
            <a:r>
              <a:rPr lang="en-US" sz="1000" dirty="0">
                <a:latin typeface="Heebo" pitchFamily="2" charset="-79"/>
                <a:ea typeface="Tahoma" panose="020B0604030504040204" pitchFamily="34" charset="0"/>
                <a:cs typeface="Heebo" pitchFamily="2" charset="-79"/>
              </a:rPr>
              <a:t> Course is an initiative by the head of the design track at the Amal High School, who established a collaboration between several professional entities.</a:t>
            </a:r>
            <a:endParaRPr lang="he-IL" sz="1000" dirty="0">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1000" b="1" dirty="0">
                <a:solidFill>
                  <a:prstClr val="black"/>
                </a:solidFill>
                <a:latin typeface="Heebo" pitchFamily="2" charset="-79"/>
                <a:ea typeface="Tahoma" pitchFamily="34" charset="0"/>
                <a:cs typeface="Heebo" pitchFamily="2" charset="-79"/>
              </a:rPr>
              <a:t>20 kindergarten teachers and assistants</a:t>
            </a:r>
            <a:r>
              <a:rPr lang="en-US" sz="1000" dirty="0">
                <a:solidFill>
                  <a:prstClr val="black"/>
                </a:solidFill>
                <a:latin typeface="Heebo" pitchFamily="2" charset="-79"/>
                <a:ea typeface="Tahoma" pitchFamily="34" charset="0"/>
                <a:cs typeface="Heebo" pitchFamily="2" charset="-79"/>
              </a:rPr>
              <a:t> participated in a safety lecture (May 2023) as part of a municipal employee training session.</a:t>
            </a:r>
            <a:endParaRPr lang="he-IL" sz="1000" dirty="0">
              <a:latin typeface="Heebo" pitchFamily="2" charset="-79"/>
              <a:ea typeface="Tahoma" panose="020B0604030504040204" pitchFamily="34" charset="0"/>
              <a:cs typeface="Heebo" pitchFamily="2" charset="-79"/>
            </a:endParaRPr>
          </a:p>
        </p:txBody>
      </p:sp>
      <p:sp>
        <p:nvSpPr>
          <p:cNvPr id="42" name="TextBox 41">
            <a:extLst>
              <a:ext uri="{FF2B5EF4-FFF2-40B4-BE49-F238E27FC236}">
                <a16:creationId xmlns:a16="http://schemas.microsoft.com/office/drawing/2014/main" id="{74E5B243-2F62-BA5D-7759-7862F66623BA}"/>
              </a:ext>
            </a:extLst>
          </p:cNvPr>
          <p:cNvSpPr txBox="1"/>
          <p:nvPr/>
        </p:nvSpPr>
        <p:spPr>
          <a:xfrm>
            <a:off x="2900310" y="4151497"/>
            <a:ext cx="4789600" cy="990015"/>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gn="l" rtl="0">
              <a:lnSpc>
                <a:spcPts val="1600"/>
              </a:lnSpc>
              <a:spcAft>
                <a:spcPts val="0"/>
              </a:spcAft>
            </a:pPr>
            <a:r>
              <a:rPr lang="en-US" sz="1200" b="1" dirty="0">
                <a:solidFill>
                  <a:srgbClr val="CD4E86"/>
                </a:solidFill>
                <a:latin typeface="Heebo" pitchFamily="2" charset="-79"/>
                <a:ea typeface="Tahoma" panose="020B0604030504040204" pitchFamily="34" charset="0"/>
                <a:cs typeface="Heebo" pitchFamily="2" charset="-79"/>
              </a:rPr>
              <a:t>The Parent-to-Parent program</a:t>
            </a:r>
            <a:endParaRPr lang="he-IL" sz="1200" b="1" dirty="0">
              <a:solidFill>
                <a:srgbClr val="CD4E86"/>
              </a:solidFill>
              <a:latin typeface="Heebo" pitchFamily="2" charset="-79"/>
              <a:ea typeface="Tahoma" panose="020B0604030504040204" pitchFamily="34" charset="0"/>
              <a:cs typeface="Heebo" pitchFamily="2" charset="-79"/>
            </a:endParaRPr>
          </a:p>
          <a:p>
            <a:pPr marL="171450" indent="-171450" algn="l" rtl="0">
              <a:lnSpc>
                <a:spcPct val="150000"/>
              </a:lnSpc>
              <a:spcAft>
                <a:spcPts val="0"/>
              </a:spcAft>
              <a:buFont typeface="Arial" panose="020B0604020202020204" pitchFamily="34" charset="0"/>
              <a:buChar char="•"/>
            </a:pPr>
            <a:r>
              <a:rPr lang="en-US" sz="1000" dirty="0">
                <a:solidFill>
                  <a:prstClr val="black"/>
                </a:solidFill>
                <a:latin typeface="Heebo" pitchFamily="2" charset="-79"/>
                <a:ea typeface="Tahoma" pitchFamily="34" charset="0"/>
                <a:cs typeface="Heebo" pitchFamily="2" charset="-79"/>
              </a:rPr>
              <a:t>The instructors underwent parental guidance training at the SEED Center’s Journey to Parenthood program and then </a:t>
            </a:r>
            <a:r>
              <a:rPr lang="en-US" sz="1000" b="1" dirty="0">
                <a:solidFill>
                  <a:prstClr val="black"/>
                </a:solidFill>
                <a:latin typeface="Heebo" pitchFamily="2" charset="-79"/>
                <a:ea typeface="Tahoma" pitchFamily="34" charset="0"/>
                <a:cs typeface="Heebo" pitchFamily="2" charset="-79"/>
              </a:rPr>
              <a:t>applied the knowledge they had acquired as they accompanied the mothers </a:t>
            </a:r>
            <a:r>
              <a:rPr lang="en-US" sz="1000" dirty="0">
                <a:solidFill>
                  <a:prstClr val="black"/>
                </a:solidFill>
                <a:latin typeface="Heebo" pitchFamily="2" charset="-79"/>
                <a:ea typeface="Tahoma" pitchFamily="34" charset="0"/>
                <a:cs typeface="Heebo" pitchFamily="2" charset="-79"/>
              </a:rPr>
              <a:t>in the program.</a:t>
            </a:r>
            <a:endParaRPr lang="he-IL" sz="1000" dirty="0">
              <a:latin typeface="Heebo" pitchFamily="2" charset="-79"/>
              <a:ea typeface="Tahoma" panose="020B0604030504040204" pitchFamily="34" charset="0"/>
              <a:cs typeface="Heebo" pitchFamily="2" charset="-79"/>
            </a:endParaRPr>
          </a:p>
        </p:txBody>
      </p:sp>
      <p:pic>
        <p:nvPicPr>
          <p:cNvPr id="44" name="Graphic 43" descr="Classroom outline">
            <a:extLst>
              <a:ext uri="{FF2B5EF4-FFF2-40B4-BE49-F238E27FC236}">
                <a16:creationId xmlns:a16="http://schemas.microsoft.com/office/drawing/2014/main" id="{6EECD73B-A8AC-743D-871A-69E22E9951B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688" y="1412921"/>
            <a:ext cx="414820" cy="414820"/>
          </a:xfrm>
          <a:prstGeom prst="rect">
            <a:avLst/>
          </a:prstGeom>
        </p:spPr>
      </p:pic>
      <p:pic>
        <p:nvPicPr>
          <p:cNvPr id="46" name="Graphic 45" descr="Hero Female outline">
            <a:extLst>
              <a:ext uri="{FF2B5EF4-FFF2-40B4-BE49-F238E27FC236}">
                <a16:creationId xmlns:a16="http://schemas.microsoft.com/office/drawing/2014/main" id="{055A4B50-2EE4-EFB2-58CC-6FECFE3CE39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2718" y="3148141"/>
            <a:ext cx="336727" cy="336727"/>
          </a:xfrm>
          <a:prstGeom prst="rect">
            <a:avLst/>
          </a:prstGeom>
        </p:spPr>
      </p:pic>
    </p:spTree>
    <p:extLst>
      <p:ext uri="{BB962C8B-B14F-4D97-AF65-F5344CB8AC3E}">
        <p14:creationId xmlns:p14="http://schemas.microsoft.com/office/powerpoint/2010/main" val="204237680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22">
            <a:extLst>
              <a:ext uri="{FF2B5EF4-FFF2-40B4-BE49-F238E27FC236}">
                <a16:creationId xmlns:a16="http://schemas.microsoft.com/office/drawing/2014/main" id="{C5BAEF64-4A38-31BC-F2EB-9D9DBA0771BA}"/>
              </a:ext>
            </a:extLst>
          </p:cNvPr>
          <p:cNvSpPr/>
          <p:nvPr/>
        </p:nvSpPr>
        <p:spPr>
          <a:xfrm>
            <a:off x="2955026" y="5355891"/>
            <a:ext cx="9136054" cy="1328076"/>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endParaRPr lang="he-IL" sz="1800" b="1">
              <a:solidFill>
                <a:srgbClr val="9ABC56"/>
              </a:solidFill>
              <a:latin typeface="Heebo" pitchFamily="2" charset="-79"/>
              <a:ea typeface="Tahoma" panose="020B0604030504040204" pitchFamily="34" charset="0"/>
              <a:cs typeface="Heebo" pitchFamily="2" charset="-79"/>
            </a:endParaRPr>
          </a:p>
        </p:txBody>
      </p:sp>
      <p:sp>
        <p:nvSpPr>
          <p:cNvPr id="24" name="Rounded Rectangle 24">
            <a:extLst>
              <a:ext uri="{FF2B5EF4-FFF2-40B4-BE49-F238E27FC236}">
                <a16:creationId xmlns:a16="http://schemas.microsoft.com/office/drawing/2014/main" id="{7E155873-9546-62E8-E682-93869055F9A6}"/>
              </a:ext>
            </a:extLst>
          </p:cNvPr>
          <p:cNvSpPr/>
          <p:nvPr/>
        </p:nvSpPr>
        <p:spPr>
          <a:xfrm>
            <a:off x="2865982" y="2580652"/>
            <a:ext cx="4782440" cy="1164660"/>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25" name="Rounded Rectangle 24">
            <a:extLst>
              <a:ext uri="{FF2B5EF4-FFF2-40B4-BE49-F238E27FC236}">
                <a16:creationId xmlns:a16="http://schemas.microsoft.com/office/drawing/2014/main" id="{9B3B20C4-BC65-42B5-620D-4E9BD4373943}"/>
              </a:ext>
            </a:extLst>
          </p:cNvPr>
          <p:cNvSpPr/>
          <p:nvPr/>
        </p:nvSpPr>
        <p:spPr>
          <a:xfrm>
            <a:off x="2828570" y="13801"/>
            <a:ext cx="9313119" cy="2419831"/>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grpSp>
        <p:nvGrpSpPr>
          <p:cNvPr id="39" name="Graphic 35">
            <a:extLst>
              <a:ext uri="{FF2B5EF4-FFF2-40B4-BE49-F238E27FC236}">
                <a16:creationId xmlns:a16="http://schemas.microsoft.com/office/drawing/2014/main" id="{29BCB788-CCEC-04F1-05C8-16B22EC41400}"/>
              </a:ext>
            </a:extLst>
          </p:cNvPr>
          <p:cNvGrpSpPr/>
          <p:nvPr/>
        </p:nvGrpSpPr>
        <p:grpSpPr>
          <a:xfrm>
            <a:off x="9902370" y="-756560"/>
            <a:ext cx="329785" cy="321272"/>
            <a:chOff x="285824" y="2383931"/>
            <a:chExt cx="1267137" cy="1234426"/>
          </a:xfrm>
          <a:solidFill>
            <a:srgbClr val="FFFFFF"/>
          </a:solidFill>
        </p:grpSpPr>
        <p:sp>
          <p:nvSpPr>
            <p:cNvPr id="52" name="Freeform 51">
              <a:extLst>
                <a:ext uri="{FF2B5EF4-FFF2-40B4-BE49-F238E27FC236}">
                  <a16:creationId xmlns:a16="http://schemas.microsoft.com/office/drawing/2014/main" id="{58709D5F-86DB-B4A7-D554-377B0BA09504}"/>
                </a:ext>
              </a:extLst>
            </p:cNvPr>
            <p:cNvSpPr/>
            <p:nvPr/>
          </p:nvSpPr>
          <p:spPr>
            <a:xfrm>
              <a:off x="285824" y="2467011"/>
              <a:ext cx="1054462" cy="1151346"/>
            </a:xfrm>
            <a:custGeom>
              <a:avLst/>
              <a:gdLst>
                <a:gd name="connsiteX0" fmla="*/ 407855 w 1054462"/>
                <a:gd name="connsiteY0" fmla="*/ 953601 h 1151346"/>
                <a:gd name="connsiteX1" fmla="*/ 238722 w 1054462"/>
                <a:gd name="connsiteY1" fmla="*/ 953601 h 1151346"/>
                <a:gd name="connsiteX2" fmla="*/ 181641 w 1054462"/>
                <a:gd name="connsiteY2" fmla="*/ 897088 h 1151346"/>
                <a:gd name="connsiteX3" fmla="*/ 181641 w 1054462"/>
                <a:gd name="connsiteY3" fmla="*/ 870710 h 1151346"/>
                <a:gd name="connsiteX4" fmla="*/ 86836 w 1054462"/>
                <a:gd name="connsiteY4" fmla="*/ 870974 h 1151346"/>
                <a:gd name="connsiteX5" fmla="*/ 10 w 1054462"/>
                <a:gd name="connsiteY5" fmla="*/ 783732 h 1151346"/>
                <a:gd name="connsiteX6" fmla="*/ 637 w 1054462"/>
                <a:gd name="connsiteY6" fmla="*/ 66570 h 1151346"/>
                <a:gd name="connsiteX7" fmla="*/ 67677 w 1054462"/>
                <a:gd name="connsiteY7" fmla="*/ 0 h 1151346"/>
                <a:gd name="connsiteX8" fmla="*/ 133628 w 1054462"/>
                <a:gd name="connsiteY8" fmla="*/ 0 h 1151346"/>
                <a:gd name="connsiteX9" fmla="*/ 158690 w 1054462"/>
                <a:gd name="connsiteY9" fmla="*/ 18036 h 1151346"/>
                <a:gd name="connsiteX10" fmla="*/ 133332 w 1054462"/>
                <a:gd name="connsiteY10" fmla="*/ 36730 h 1151346"/>
                <a:gd name="connsiteX11" fmla="*/ 62434 w 1054462"/>
                <a:gd name="connsiteY11" fmla="*/ 36796 h 1151346"/>
                <a:gd name="connsiteX12" fmla="*/ 37372 w 1054462"/>
                <a:gd name="connsiteY12" fmla="*/ 60833 h 1151346"/>
                <a:gd name="connsiteX13" fmla="*/ 37372 w 1054462"/>
                <a:gd name="connsiteY13" fmla="*/ 809351 h 1151346"/>
                <a:gd name="connsiteX14" fmla="*/ 66786 w 1054462"/>
                <a:gd name="connsiteY14" fmla="*/ 834013 h 1151346"/>
                <a:gd name="connsiteX15" fmla="*/ 1018040 w 1054462"/>
                <a:gd name="connsiteY15" fmla="*/ 834013 h 1151346"/>
                <a:gd name="connsiteX16" fmla="*/ 1034528 w 1054462"/>
                <a:gd name="connsiteY16" fmla="*/ 834079 h 1151346"/>
                <a:gd name="connsiteX17" fmla="*/ 1054445 w 1054462"/>
                <a:gd name="connsiteY17" fmla="*/ 851257 h 1151346"/>
                <a:gd name="connsiteX18" fmla="*/ 1034561 w 1054462"/>
                <a:gd name="connsiteY18" fmla="*/ 870480 h 1151346"/>
                <a:gd name="connsiteX19" fmla="*/ 971907 w 1054462"/>
                <a:gd name="connsiteY19" fmla="*/ 870710 h 1151346"/>
                <a:gd name="connsiteX20" fmla="*/ 925213 w 1054462"/>
                <a:gd name="connsiteY20" fmla="*/ 870710 h 1151346"/>
                <a:gd name="connsiteX21" fmla="*/ 925180 w 1054462"/>
                <a:gd name="connsiteY21" fmla="*/ 907441 h 1151346"/>
                <a:gd name="connsiteX22" fmla="*/ 878981 w 1054462"/>
                <a:gd name="connsiteY22" fmla="*/ 953502 h 1151346"/>
                <a:gd name="connsiteX23" fmla="*/ 719048 w 1054462"/>
                <a:gd name="connsiteY23" fmla="*/ 953601 h 1151346"/>
                <a:gd name="connsiteX24" fmla="*/ 699098 w 1054462"/>
                <a:gd name="connsiteY24" fmla="*/ 953601 h 1151346"/>
                <a:gd name="connsiteX25" fmla="*/ 704407 w 1054462"/>
                <a:gd name="connsiteY25" fmla="*/ 966921 h 1151346"/>
                <a:gd name="connsiteX26" fmla="*/ 780020 w 1054462"/>
                <a:gd name="connsiteY26" fmla="*/ 1115095 h 1151346"/>
                <a:gd name="connsiteX27" fmla="*/ 781702 w 1054462"/>
                <a:gd name="connsiteY27" fmla="*/ 1117930 h 1151346"/>
                <a:gd name="connsiteX28" fmla="*/ 775997 w 1054462"/>
                <a:gd name="connsiteY28" fmla="*/ 1149055 h 1151346"/>
                <a:gd name="connsiteX29" fmla="*/ 748891 w 1054462"/>
                <a:gd name="connsiteY29" fmla="*/ 1135306 h 1151346"/>
                <a:gd name="connsiteX30" fmla="*/ 688908 w 1054462"/>
                <a:gd name="connsiteY30" fmla="*/ 1017994 h 1151346"/>
                <a:gd name="connsiteX31" fmla="*/ 660582 w 1054462"/>
                <a:gd name="connsiteY31" fmla="*/ 964053 h 1151346"/>
                <a:gd name="connsiteX32" fmla="*/ 644885 w 1054462"/>
                <a:gd name="connsiteY32" fmla="*/ 954029 h 1151346"/>
                <a:gd name="connsiteX33" fmla="*/ 461903 w 1054462"/>
                <a:gd name="connsiteY33" fmla="*/ 953304 h 1151346"/>
                <a:gd name="connsiteX34" fmla="*/ 443832 w 1054462"/>
                <a:gd name="connsiteY34" fmla="*/ 966591 h 1151346"/>
                <a:gd name="connsiteX35" fmla="*/ 360667 w 1054462"/>
                <a:gd name="connsiteY35" fmla="*/ 1129438 h 1151346"/>
                <a:gd name="connsiteX36" fmla="*/ 330494 w 1054462"/>
                <a:gd name="connsiteY36" fmla="*/ 1149220 h 1151346"/>
                <a:gd name="connsiteX37" fmla="*/ 327922 w 1054462"/>
                <a:gd name="connsiteY37" fmla="*/ 1111962 h 1151346"/>
                <a:gd name="connsiteX38" fmla="*/ 400766 w 1054462"/>
                <a:gd name="connsiteY38" fmla="*/ 969790 h 1151346"/>
                <a:gd name="connsiteX39" fmla="*/ 407822 w 1054462"/>
                <a:gd name="connsiteY39" fmla="*/ 953634 h 1151346"/>
                <a:gd name="connsiteX40" fmla="*/ 218376 w 1054462"/>
                <a:gd name="connsiteY40" fmla="*/ 871601 h 1151346"/>
                <a:gd name="connsiteX41" fmla="*/ 218376 w 1054462"/>
                <a:gd name="connsiteY41" fmla="*/ 890164 h 1151346"/>
                <a:gd name="connsiteX42" fmla="*/ 244955 w 1054462"/>
                <a:gd name="connsiteY42" fmla="*/ 916442 h 1151346"/>
                <a:gd name="connsiteX43" fmla="*/ 849896 w 1054462"/>
                <a:gd name="connsiteY43" fmla="*/ 916442 h 1151346"/>
                <a:gd name="connsiteX44" fmla="*/ 887390 w 1054462"/>
                <a:gd name="connsiteY44" fmla="*/ 873678 h 1151346"/>
                <a:gd name="connsiteX45" fmla="*/ 885642 w 1054462"/>
                <a:gd name="connsiteY45" fmla="*/ 871568 h 1151346"/>
                <a:gd name="connsiteX46" fmla="*/ 218376 w 1054462"/>
                <a:gd name="connsiteY46" fmla="*/ 871568 h 115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4462" h="1151346">
                  <a:moveTo>
                    <a:pt x="407855" y="953601"/>
                  </a:moveTo>
                  <a:cubicBezTo>
                    <a:pt x="349587" y="953601"/>
                    <a:pt x="294155" y="953601"/>
                    <a:pt x="238722" y="953601"/>
                  </a:cubicBezTo>
                  <a:cubicBezTo>
                    <a:pt x="194337" y="953601"/>
                    <a:pt x="181641" y="941039"/>
                    <a:pt x="181641" y="897088"/>
                  </a:cubicBezTo>
                  <a:cubicBezTo>
                    <a:pt x="181641" y="888977"/>
                    <a:pt x="181641" y="880833"/>
                    <a:pt x="181641" y="870710"/>
                  </a:cubicBezTo>
                  <a:cubicBezTo>
                    <a:pt x="149061" y="870710"/>
                    <a:pt x="117899" y="869457"/>
                    <a:pt x="86836" y="870974"/>
                  </a:cubicBezTo>
                  <a:cubicBezTo>
                    <a:pt x="18971" y="874238"/>
                    <a:pt x="-517" y="856335"/>
                    <a:pt x="10" y="783732"/>
                  </a:cubicBezTo>
                  <a:cubicBezTo>
                    <a:pt x="1692" y="544689"/>
                    <a:pt x="637" y="305613"/>
                    <a:pt x="637" y="66570"/>
                  </a:cubicBezTo>
                  <a:cubicBezTo>
                    <a:pt x="637" y="18266"/>
                    <a:pt x="19004" y="33"/>
                    <a:pt x="67677" y="0"/>
                  </a:cubicBezTo>
                  <a:cubicBezTo>
                    <a:pt x="89672" y="0"/>
                    <a:pt x="111634" y="66"/>
                    <a:pt x="133628" y="0"/>
                  </a:cubicBezTo>
                  <a:cubicBezTo>
                    <a:pt x="146423" y="-33"/>
                    <a:pt x="157008" y="3528"/>
                    <a:pt x="158690" y="18036"/>
                  </a:cubicBezTo>
                  <a:cubicBezTo>
                    <a:pt x="160042" y="29839"/>
                    <a:pt x="150413" y="36599"/>
                    <a:pt x="133332" y="36730"/>
                  </a:cubicBezTo>
                  <a:cubicBezTo>
                    <a:pt x="109688" y="36862"/>
                    <a:pt x="86077" y="36665"/>
                    <a:pt x="62434" y="36796"/>
                  </a:cubicBezTo>
                  <a:cubicBezTo>
                    <a:pt x="42945" y="36928"/>
                    <a:pt x="37372" y="42105"/>
                    <a:pt x="37372" y="60833"/>
                  </a:cubicBezTo>
                  <a:cubicBezTo>
                    <a:pt x="37306" y="310328"/>
                    <a:pt x="37306" y="559823"/>
                    <a:pt x="37372" y="809351"/>
                  </a:cubicBezTo>
                  <a:cubicBezTo>
                    <a:pt x="37372" y="829727"/>
                    <a:pt x="42714" y="834013"/>
                    <a:pt x="66786" y="834013"/>
                  </a:cubicBezTo>
                  <a:cubicBezTo>
                    <a:pt x="383882" y="834013"/>
                    <a:pt x="700977" y="834013"/>
                    <a:pt x="1018040" y="834013"/>
                  </a:cubicBezTo>
                  <a:cubicBezTo>
                    <a:pt x="1023547" y="834013"/>
                    <a:pt x="1029021" y="834013"/>
                    <a:pt x="1034528" y="834079"/>
                  </a:cubicBezTo>
                  <a:cubicBezTo>
                    <a:pt x="1045970" y="834244"/>
                    <a:pt x="1054016" y="839058"/>
                    <a:pt x="1054445" y="851257"/>
                  </a:cubicBezTo>
                  <a:cubicBezTo>
                    <a:pt x="1054907" y="864347"/>
                    <a:pt x="1046366" y="870150"/>
                    <a:pt x="1034561" y="870480"/>
                  </a:cubicBezTo>
                  <a:cubicBezTo>
                    <a:pt x="1013687" y="871073"/>
                    <a:pt x="992813" y="870710"/>
                    <a:pt x="971907" y="870710"/>
                  </a:cubicBezTo>
                  <a:cubicBezTo>
                    <a:pt x="957133" y="870710"/>
                    <a:pt x="942327" y="870710"/>
                    <a:pt x="925213" y="870710"/>
                  </a:cubicBezTo>
                  <a:cubicBezTo>
                    <a:pt x="925213" y="883668"/>
                    <a:pt x="925411" y="895571"/>
                    <a:pt x="925180" y="907441"/>
                  </a:cubicBezTo>
                  <a:cubicBezTo>
                    <a:pt x="924652" y="936653"/>
                    <a:pt x="908164" y="953337"/>
                    <a:pt x="878981" y="953502"/>
                  </a:cubicBezTo>
                  <a:cubicBezTo>
                    <a:pt x="825692" y="953765"/>
                    <a:pt x="772370" y="953601"/>
                    <a:pt x="719048" y="953601"/>
                  </a:cubicBezTo>
                  <a:cubicBezTo>
                    <a:pt x="713112" y="953601"/>
                    <a:pt x="707177" y="953601"/>
                    <a:pt x="699098" y="953601"/>
                  </a:cubicBezTo>
                  <a:cubicBezTo>
                    <a:pt x="701340" y="959305"/>
                    <a:pt x="702527" y="963294"/>
                    <a:pt x="704407" y="966921"/>
                  </a:cubicBezTo>
                  <a:cubicBezTo>
                    <a:pt x="729567" y="1016345"/>
                    <a:pt x="754794" y="1065704"/>
                    <a:pt x="780020" y="1115095"/>
                  </a:cubicBezTo>
                  <a:cubicBezTo>
                    <a:pt x="780515" y="1116084"/>
                    <a:pt x="781207" y="1116941"/>
                    <a:pt x="781702" y="1117930"/>
                  </a:cubicBezTo>
                  <a:cubicBezTo>
                    <a:pt x="789254" y="1132965"/>
                    <a:pt x="787506" y="1144044"/>
                    <a:pt x="775997" y="1149055"/>
                  </a:cubicBezTo>
                  <a:cubicBezTo>
                    <a:pt x="761917" y="1155188"/>
                    <a:pt x="754629" y="1146550"/>
                    <a:pt x="748891" y="1135306"/>
                  </a:cubicBezTo>
                  <a:cubicBezTo>
                    <a:pt x="728941" y="1096169"/>
                    <a:pt x="708925" y="1057098"/>
                    <a:pt x="688908" y="1017994"/>
                  </a:cubicBezTo>
                  <a:cubicBezTo>
                    <a:pt x="679642" y="999926"/>
                    <a:pt x="670870" y="981527"/>
                    <a:pt x="660582" y="964053"/>
                  </a:cubicBezTo>
                  <a:cubicBezTo>
                    <a:pt x="657713" y="959173"/>
                    <a:pt x="650294" y="954095"/>
                    <a:pt x="644885" y="954029"/>
                  </a:cubicBezTo>
                  <a:cubicBezTo>
                    <a:pt x="583880" y="953337"/>
                    <a:pt x="522875" y="953897"/>
                    <a:pt x="461903" y="953304"/>
                  </a:cubicBezTo>
                  <a:cubicBezTo>
                    <a:pt x="451218" y="953205"/>
                    <a:pt x="447657" y="959074"/>
                    <a:pt x="443832" y="966591"/>
                  </a:cubicBezTo>
                  <a:cubicBezTo>
                    <a:pt x="416132" y="1020895"/>
                    <a:pt x="388367" y="1075133"/>
                    <a:pt x="360667" y="1129438"/>
                  </a:cubicBezTo>
                  <a:cubicBezTo>
                    <a:pt x="350543" y="1149319"/>
                    <a:pt x="342134" y="1154957"/>
                    <a:pt x="330494" y="1149220"/>
                  </a:cubicBezTo>
                  <a:cubicBezTo>
                    <a:pt x="318194" y="1143154"/>
                    <a:pt x="317567" y="1132042"/>
                    <a:pt x="327922" y="1111962"/>
                  </a:cubicBezTo>
                  <a:cubicBezTo>
                    <a:pt x="352291" y="1064616"/>
                    <a:pt x="376561" y="1017203"/>
                    <a:pt x="400766" y="969790"/>
                  </a:cubicBezTo>
                  <a:cubicBezTo>
                    <a:pt x="402942" y="965503"/>
                    <a:pt x="404657" y="960986"/>
                    <a:pt x="407822" y="953634"/>
                  </a:cubicBezTo>
                  <a:close/>
                  <a:moveTo>
                    <a:pt x="218376" y="871601"/>
                  </a:moveTo>
                  <a:cubicBezTo>
                    <a:pt x="218376" y="878360"/>
                    <a:pt x="218310" y="884262"/>
                    <a:pt x="218376" y="890164"/>
                  </a:cubicBezTo>
                  <a:cubicBezTo>
                    <a:pt x="218706" y="918915"/>
                    <a:pt x="214419" y="916442"/>
                    <a:pt x="244955" y="916442"/>
                  </a:cubicBezTo>
                  <a:cubicBezTo>
                    <a:pt x="446602" y="916475"/>
                    <a:pt x="648249" y="916442"/>
                    <a:pt x="849896" y="916442"/>
                  </a:cubicBezTo>
                  <a:cubicBezTo>
                    <a:pt x="877883" y="916442"/>
                    <a:pt x="890381" y="902188"/>
                    <a:pt x="887390" y="873678"/>
                  </a:cubicBezTo>
                  <a:cubicBezTo>
                    <a:pt x="887357" y="873249"/>
                    <a:pt x="886730" y="872854"/>
                    <a:pt x="885642" y="871568"/>
                  </a:cubicBezTo>
                  <a:lnTo>
                    <a:pt x="218376" y="871568"/>
                  </a:lnTo>
                  <a:close/>
                </a:path>
              </a:pathLst>
            </a:custGeom>
            <a:solidFill>
              <a:srgbClr val="FFFFFF"/>
            </a:solidFill>
            <a:ln w="0" cap="flat">
              <a:noFill/>
              <a:prstDash val="solid"/>
              <a:miter/>
            </a:ln>
          </p:spPr>
          <p:txBody>
            <a:bodyPr rtlCol="0" anchor="ctr"/>
            <a:lstStyle/>
            <a:p>
              <a:pPr algn="l" rtl="0"/>
              <a:endParaRPr lang="x-es-XL"/>
            </a:p>
          </p:txBody>
        </p:sp>
        <p:sp>
          <p:nvSpPr>
            <p:cNvPr id="53" name="Freeform 52">
              <a:extLst>
                <a:ext uri="{FF2B5EF4-FFF2-40B4-BE49-F238E27FC236}">
                  <a16:creationId xmlns:a16="http://schemas.microsoft.com/office/drawing/2014/main" id="{8F5CAB8C-8473-73F0-4A25-A1213F51F397}"/>
                </a:ext>
              </a:extLst>
            </p:cNvPr>
            <p:cNvSpPr/>
            <p:nvPr/>
          </p:nvSpPr>
          <p:spPr>
            <a:xfrm>
              <a:off x="1018018" y="2726008"/>
              <a:ext cx="534942" cy="697086"/>
            </a:xfrm>
            <a:custGeom>
              <a:avLst/>
              <a:gdLst>
                <a:gd name="connsiteX0" fmla="*/ 11 w 534942"/>
                <a:gd name="connsiteY0" fmla="*/ 241906 h 697086"/>
                <a:gd name="connsiteX1" fmla="*/ 210726 w 534942"/>
                <a:gd name="connsiteY1" fmla="*/ 1610 h 697086"/>
                <a:gd name="connsiteX2" fmla="*/ 477897 w 534942"/>
                <a:gd name="connsiteY2" fmla="*/ 186217 h 697086"/>
                <a:gd name="connsiteX3" fmla="*/ 430016 w 534942"/>
                <a:gd name="connsiteY3" fmla="*/ 393740 h 697086"/>
                <a:gd name="connsiteX4" fmla="*/ 428070 w 534942"/>
                <a:gd name="connsiteY4" fmla="*/ 423480 h 697086"/>
                <a:gd name="connsiteX5" fmla="*/ 523667 w 534942"/>
                <a:gd name="connsiteY5" fmla="*/ 588930 h 697086"/>
                <a:gd name="connsiteX6" fmla="*/ 521227 w 534942"/>
                <a:gd name="connsiteY6" fmla="*/ 667963 h 697086"/>
                <a:gd name="connsiteX7" fmla="*/ 450461 w 534942"/>
                <a:gd name="connsiteY7" fmla="*/ 695560 h 697086"/>
                <a:gd name="connsiteX8" fmla="*/ 400931 w 534942"/>
                <a:gd name="connsiteY8" fmla="*/ 658105 h 697086"/>
                <a:gd name="connsiteX9" fmla="*/ 304872 w 534942"/>
                <a:gd name="connsiteY9" fmla="*/ 491005 h 697086"/>
                <a:gd name="connsiteX10" fmla="*/ 281295 w 534942"/>
                <a:gd name="connsiteY10" fmla="*/ 480224 h 697086"/>
                <a:gd name="connsiteX11" fmla="*/ 11 w 534942"/>
                <a:gd name="connsiteY11" fmla="*/ 241840 h 697086"/>
                <a:gd name="connsiteX12" fmla="*/ 241823 w 534942"/>
                <a:gd name="connsiteY12" fmla="*/ 36626 h 697086"/>
                <a:gd name="connsiteX13" fmla="*/ 36779 w 534942"/>
                <a:gd name="connsiteY13" fmla="*/ 242466 h 697086"/>
                <a:gd name="connsiteX14" fmla="*/ 243010 w 534942"/>
                <a:gd name="connsiteY14" fmla="*/ 447120 h 697086"/>
                <a:gd name="connsiteX15" fmla="*/ 447361 w 534942"/>
                <a:gd name="connsiteY15" fmla="*/ 240455 h 697086"/>
                <a:gd name="connsiteX16" fmla="*/ 241823 w 534942"/>
                <a:gd name="connsiteY16" fmla="*/ 36593 h 697086"/>
                <a:gd name="connsiteX17" fmla="*/ 333858 w 534942"/>
                <a:gd name="connsiteY17" fmla="*/ 467563 h 697086"/>
                <a:gd name="connsiteX18" fmla="*/ 432489 w 534942"/>
                <a:gd name="connsiteY18" fmla="*/ 638717 h 697086"/>
                <a:gd name="connsiteX19" fmla="*/ 480568 w 534942"/>
                <a:gd name="connsiteY19" fmla="*/ 656258 h 697086"/>
                <a:gd name="connsiteX20" fmla="*/ 491021 w 534942"/>
                <a:gd name="connsiteY20" fmla="*/ 606504 h 697086"/>
                <a:gd name="connsiteX21" fmla="*/ 424410 w 534942"/>
                <a:gd name="connsiteY21" fmla="*/ 491005 h 697086"/>
                <a:gd name="connsiteX22" fmla="*/ 391533 w 534942"/>
                <a:gd name="connsiteY22" fmla="*/ 434294 h 697086"/>
                <a:gd name="connsiteX23" fmla="*/ 333825 w 534942"/>
                <a:gd name="connsiteY23" fmla="*/ 467596 h 69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942" h="697086">
                  <a:moveTo>
                    <a:pt x="11" y="241906"/>
                  </a:moveTo>
                  <a:cubicBezTo>
                    <a:pt x="1198" y="118560"/>
                    <a:pt x="92310" y="14634"/>
                    <a:pt x="210726" y="1610"/>
                  </a:cubicBezTo>
                  <a:cubicBezTo>
                    <a:pt x="336793" y="-12271"/>
                    <a:pt x="450131" y="64816"/>
                    <a:pt x="477897" y="186217"/>
                  </a:cubicBezTo>
                  <a:cubicBezTo>
                    <a:pt x="495242" y="262150"/>
                    <a:pt x="479512" y="332577"/>
                    <a:pt x="430016" y="393740"/>
                  </a:cubicBezTo>
                  <a:cubicBezTo>
                    <a:pt x="421112" y="404752"/>
                    <a:pt x="421112" y="411808"/>
                    <a:pt x="428070" y="423480"/>
                  </a:cubicBezTo>
                  <a:cubicBezTo>
                    <a:pt x="460584" y="478245"/>
                    <a:pt x="492274" y="533505"/>
                    <a:pt x="523667" y="588930"/>
                  </a:cubicBezTo>
                  <a:cubicBezTo>
                    <a:pt x="538638" y="615374"/>
                    <a:pt x="539561" y="642212"/>
                    <a:pt x="521227" y="667963"/>
                  </a:cubicBezTo>
                  <a:cubicBezTo>
                    <a:pt x="503684" y="692626"/>
                    <a:pt x="479380" y="700836"/>
                    <a:pt x="450461" y="695560"/>
                  </a:cubicBezTo>
                  <a:cubicBezTo>
                    <a:pt x="427971" y="691472"/>
                    <a:pt x="412176" y="677723"/>
                    <a:pt x="400931" y="658105"/>
                  </a:cubicBezTo>
                  <a:cubicBezTo>
                    <a:pt x="368911" y="602416"/>
                    <a:pt x="336265" y="547057"/>
                    <a:pt x="304872" y="491005"/>
                  </a:cubicBezTo>
                  <a:cubicBezTo>
                    <a:pt x="298739" y="480026"/>
                    <a:pt x="292243" y="478344"/>
                    <a:pt x="281295" y="480224"/>
                  </a:cubicBezTo>
                  <a:cubicBezTo>
                    <a:pt x="134289" y="505513"/>
                    <a:pt x="-1407" y="390376"/>
                    <a:pt x="11" y="241840"/>
                  </a:cubicBezTo>
                  <a:close/>
                  <a:moveTo>
                    <a:pt x="241823" y="36626"/>
                  </a:moveTo>
                  <a:cubicBezTo>
                    <a:pt x="128419" y="36494"/>
                    <a:pt x="37076" y="128220"/>
                    <a:pt x="36779" y="242466"/>
                  </a:cubicBezTo>
                  <a:cubicBezTo>
                    <a:pt x="36482" y="355328"/>
                    <a:pt x="128913" y="447054"/>
                    <a:pt x="243010" y="447120"/>
                  </a:cubicBezTo>
                  <a:cubicBezTo>
                    <a:pt x="356018" y="447186"/>
                    <a:pt x="446833" y="355361"/>
                    <a:pt x="447361" y="240455"/>
                  </a:cubicBezTo>
                  <a:cubicBezTo>
                    <a:pt x="447856" y="129341"/>
                    <a:pt x="354501" y="36725"/>
                    <a:pt x="241823" y="36593"/>
                  </a:cubicBezTo>
                  <a:close/>
                  <a:moveTo>
                    <a:pt x="333858" y="467563"/>
                  </a:moveTo>
                  <a:cubicBezTo>
                    <a:pt x="367296" y="525592"/>
                    <a:pt x="399843" y="582204"/>
                    <a:pt x="432489" y="638717"/>
                  </a:cubicBezTo>
                  <a:cubicBezTo>
                    <a:pt x="444393" y="659325"/>
                    <a:pt x="462695" y="665853"/>
                    <a:pt x="480568" y="656258"/>
                  </a:cubicBezTo>
                  <a:cubicBezTo>
                    <a:pt x="497847" y="646960"/>
                    <a:pt x="502562" y="626947"/>
                    <a:pt x="491021" y="606504"/>
                  </a:cubicBezTo>
                  <a:cubicBezTo>
                    <a:pt x="469191" y="567796"/>
                    <a:pt x="446669" y="529483"/>
                    <a:pt x="424410" y="491005"/>
                  </a:cubicBezTo>
                  <a:cubicBezTo>
                    <a:pt x="413528" y="472146"/>
                    <a:pt x="402580" y="453319"/>
                    <a:pt x="391533" y="434294"/>
                  </a:cubicBezTo>
                  <a:cubicBezTo>
                    <a:pt x="371714" y="445735"/>
                    <a:pt x="353347" y="456319"/>
                    <a:pt x="333825" y="467596"/>
                  </a:cubicBezTo>
                  <a:close/>
                </a:path>
              </a:pathLst>
            </a:custGeom>
            <a:solidFill>
              <a:srgbClr val="FFFFFF"/>
            </a:solidFill>
            <a:ln w="0" cap="flat">
              <a:noFill/>
              <a:prstDash val="solid"/>
              <a:miter/>
            </a:ln>
          </p:spPr>
          <p:txBody>
            <a:bodyPr rtlCol="0" anchor="ctr"/>
            <a:lstStyle/>
            <a:p>
              <a:pPr algn="l" rtl="0"/>
              <a:endParaRPr lang="x-es-XL"/>
            </a:p>
          </p:txBody>
        </p:sp>
        <p:sp>
          <p:nvSpPr>
            <p:cNvPr id="54" name="Freeform 53">
              <a:extLst>
                <a:ext uri="{FF2B5EF4-FFF2-40B4-BE49-F238E27FC236}">
                  <a16:creationId xmlns:a16="http://schemas.microsoft.com/office/drawing/2014/main" id="{A65DBCE6-3582-F116-865F-D371548A016F}"/>
                </a:ext>
              </a:extLst>
            </p:cNvPr>
            <p:cNvSpPr/>
            <p:nvPr/>
          </p:nvSpPr>
          <p:spPr>
            <a:xfrm>
              <a:off x="522236" y="2573245"/>
              <a:ext cx="633787" cy="361918"/>
            </a:xfrm>
            <a:custGeom>
              <a:avLst/>
              <a:gdLst>
                <a:gd name="connsiteX0" fmla="*/ 572561 w 633787"/>
                <a:gd name="connsiteY0" fmla="*/ 0 h 361918"/>
                <a:gd name="connsiteX1" fmla="*/ 633698 w 633787"/>
                <a:gd name="connsiteY1" fmla="*/ 64492 h 361918"/>
                <a:gd name="connsiteX2" fmla="*/ 564416 w 633787"/>
                <a:gd name="connsiteY2" fmla="*/ 123148 h 361918"/>
                <a:gd name="connsiteX3" fmla="*/ 545520 w 633787"/>
                <a:gd name="connsiteY3" fmla="*/ 130897 h 361918"/>
                <a:gd name="connsiteX4" fmla="*/ 458827 w 633787"/>
                <a:gd name="connsiteY4" fmla="*/ 253221 h 361918"/>
                <a:gd name="connsiteX5" fmla="*/ 457277 w 633787"/>
                <a:gd name="connsiteY5" fmla="*/ 271652 h 361918"/>
                <a:gd name="connsiteX6" fmla="*/ 446791 w 633787"/>
                <a:gd name="connsiteY6" fmla="*/ 342277 h 361918"/>
                <a:gd name="connsiteX7" fmla="*/ 380279 w 633787"/>
                <a:gd name="connsiteY7" fmla="*/ 357608 h 361918"/>
                <a:gd name="connsiteX8" fmla="*/ 341268 w 633787"/>
                <a:gd name="connsiteY8" fmla="*/ 298655 h 361918"/>
                <a:gd name="connsiteX9" fmla="*/ 330881 w 633787"/>
                <a:gd name="connsiteY9" fmla="*/ 280719 h 361918"/>
                <a:gd name="connsiteX10" fmla="*/ 302258 w 633787"/>
                <a:gd name="connsiteY10" fmla="*/ 264431 h 361918"/>
                <a:gd name="connsiteX11" fmla="*/ 252233 w 633787"/>
                <a:gd name="connsiteY11" fmla="*/ 260409 h 361918"/>
                <a:gd name="connsiteX12" fmla="*/ 199142 w 633787"/>
                <a:gd name="connsiteY12" fmla="*/ 255166 h 361918"/>
                <a:gd name="connsiteX13" fmla="*/ 178566 w 633787"/>
                <a:gd name="connsiteY13" fmla="*/ 254606 h 361918"/>
                <a:gd name="connsiteX14" fmla="*/ 154262 w 633787"/>
                <a:gd name="connsiteY14" fmla="*/ 268454 h 361918"/>
                <a:gd name="connsiteX15" fmla="*/ 120759 w 633787"/>
                <a:gd name="connsiteY15" fmla="*/ 311943 h 361918"/>
                <a:gd name="connsiteX16" fmla="*/ 67041 w 633787"/>
                <a:gd name="connsiteY16" fmla="*/ 361631 h 361918"/>
                <a:gd name="connsiteX17" fmla="*/ 5047 w 633787"/>
                <a:gd name="connsiteY17" fmla="*/ 324076 h 361918"/>
                <a:gd name="connsiteX18" fmla="*/ 21106 w 633787"/>
                <a:gd name="connsiteY18" fmla="*/ 253649 h 361918"/>
                <a:gd name="connsiteX19" fmla="*/ 94411 w 633787"/>
                <a:gd name="connsiteY19" fmla="*/ 248308 h 361918"/>
                <a:gd name="connsiteX20" fmla="*/ 114922 w 633787"/>
                <a:gd name="connsiteY20" fmla="*/ 248440 h 361918"/>
                <a:gd name="connsiteX21" fmla="*/ 137840 w 633787"/>
                <a:gd name="connsiteY21" fmla="*/ 235449 h 361918"/>
                <a:gd name="connsiteX22" fmla="*/ 172795 w 633787"/>
                <a:gd name="connsiteY22" fmla="*/ 191070 h 361918"/>
                <a:gd name="connsiteX23" fmla="*/ 236471 w 633787"/>
                <a:gd name="connsiteY23" fmla="*/ 141843 h 361918"/>
                <a:gd name="connsiteX24" fmla="*/ 292761 w 633787"/>
                <a:gd name="connsiteY24" fmla="*/ 203566 h 361918"/>
                <a:gd name="connsiteX25" fmla="*/ 305028 w 633787"/>
                <a:gd name="connsiteY25" fmla="*/ 223810 h 361918"/>
                <a:gd name="connsiteX26" fmla="*/ 326561 w 633787"/>
                <a:gd name="connsiteY26" fmla="*/ 235911 h 361918"/>
                <a:gd name="connsiteX27" fmla="*/ 383510 w 633787"/>
                <a:gd name="connsiteY27" fmla="*/ 241846 h 361918"/>
                <a:gd name="connsiteX28" fmla="*/ 402504 w 633787"/>
                <a:gd name="connsiteY28" fmla="*/ 238516 h 361918"/>
                <a:gd name="connsiteX29" fmla="*/ 435183 w 633787"/>
                <a:gd name="connsiteY29" fmla="*/ 222096 h 361918"/>
                <a:gd name="connsiteX30" fmla="*/ 514820 w 633787"/>
                <a:gd name="connsiteY30" fmla="*/ 110949 h 361918"/>
                <a:gd name="connsiteX31" fmla="*/ 516634 w 633787"/>
                <a:gd name="connsiteY31" fmla="*/ 87671 h 361918"/>
                <a:gd name="connsiteX32" fmla="*/ 572627 w 633787"/>
                <a:gd name="connsiteY32" fmla="*/ 66 h 361918"/>
                <a:gd name="connsiteX33" fmla="*/ 255696 w 633787"/>
                <a:gd name="connsiteY33" fmla="*/ 203203 h 361918"/>
                <a:gd name="connsiteX34" fmla="*/ 232052 w 633787"/>
                <a:gd name="connsiteY34" fmla="*/ 178606 h 361918"/>
                <a:gd name="connsiteX35" fmla="*/ 206925 w 633787"/>
                <a:gd name="connsiteY35" fmla="*/ 203994 h 361918"/>
                <a:gd name="connsiteX36" fmla="*/ 232019 w 633787"/>
                <a:gd name="connsiteY36" fmla="*/ 227107 h 361918"/>
                <a:gd name="connsiteX37" fmla="*/ 255696 w 633787"/>
                <a:gd name="connsiteY37" fmla="*/ 203170 h 361918"/>
                <a:gd name="connsiteX38" fmla="*/ 426445 w 633787"/>
                <a:gd name="connsiteY38" fmla="*/ 300040 h 361918"/>
                <a:gd name="connsiteX39" fmla="*/ 402471 w 633787"/>
                <a:gd name="connsiteY39" fmla="*/ 275641 h 361918"/>
                <a:gd name="connsiteX40" fmla="*/ 377772 w 633787"/>
                <a:gd name="connsiteY40" fmla="*/ 299051 h 361918"/>
                <a:gd name="connsiteX41" fmla="*/ 402273 w 633787"/>
                <a:gd name="connsiteY41" fmla="*/ 324373 h 361918"/>
                <a:gd name="connsiteX42" fmla="*/ 426445 w 633787"/>
                <a:gd name="connsiteY42" fmla="*/ 300073 h 361918"/>
                <a:gd name="connsiteX43" fmla="*/ 85772 w 633787"/>
                <a:gd name="connsiteY43" fmla="*/ 299546 h 361918"/>
                <a:gd name="connsiteX44" fmla="*/ 61402 w 633787"/>
                <a:gd name="connsiteY44" fmla="*/ 275641 h 361918"/>
                <a:gd name="connsiteX45" fmla="*/ 37132 w 633787"/>
                <a:gd name="connsiteY45" fmla="*/ 301161 h 361918"/>
                <a:gd name="connsiteX46" fmla="*/ 62194 w 633787"/>
                <a:gd name="connsiteY46" fmla="*/ 324340 h 361918"/>
                <a:gd name="connsiteX47" fmla="*/ 85739 w 633787"/>
                <a:gd name="connsiteY47" fmla="*/ 299546 h 361918"/>
                <a:gd name="connsiteX48" fmla="*/ 571538 w 633787"/>
                <a:gd name="connsiteY48" fmla="*/ 86319 h 361918"/>
                <a:gd name="connsiteX49" fmla="*/ 596501 w 633787"/>
                <a:gd name="connsiteY49" fmla="*/ 63239 h 361918"/>
                <a:gd name="connsiteX50" fmla="*/ 572264 w 633787"/>
                <a:gd name="connsiteY50" fmla="*/ 37818 h 361918"/>
                <a:gd name="connsiteX51" fmla="*/ 548422 w 633787"/>
                <a:gd name="connsiteY51" fmla="*/ 61690 h 361918"/>
                <a:gd name="connsiteX52" fmla="*/ 571571 w 633787"/>
                <a:gd name="connsiteY52" fmla="*/ 86319 h 36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33787" h="361918">
                  <a:moveTo>
                    <a:pt x="572561" y="0"/>
                  </a:moveTo>
                  <a:cubicBezTo>
                    <a:pt x="606823" y="198"/>
                    <a:pt x="635610" y="30565"/>
                    <a:pt x="633698" y="64492"/>
                  </a:cubicBezTo>
                  <a:cubicBezTo>
                    <a:pt x="631653" y="100893"/>
                    <a:pt x="599502" y="128754"/>
                    <a:pt x="564416" y="123148"/>
                  </a:cubicBezTo>
                  <a:cubicBezTo>
                    <a:pt x="555182" y="121665"/>
                    <a:pt x="550599" y="123643"/>
                    <a:pt x="545520" y="130897"/>
                  </a:cubicBezTo>
                  <a:cubicBezTo>
                    <a:pt x="516765" y="171748"/>
                    <a:pt x="487285" y="212138"/>
                    <a:pt x="458827" y="253221"/>
                  </a:cubicBezTo>
                  <a:cubicBezTo>
                    <a:pt x="455727" y="257705"/>
                    <a:pt x="455101" y="266508"/>
                    <a:pt x="457277" y="271652"/>
                  </a:cubicBezTo>
                  <a:cubicBezTo>
                    <a:pt x="467895" y="296743"/>
                    <a:pt x="464532" y="323417"/>
                    <a:pt x="446791" y="342277"/>
                  </a:cubicBezTo>
                  <a:cubicBezTo>
                    <a:pt x="429709" y="360444"/>
                    <a:pt x="403263" y="366511"/>
                    <a:pt x="380279" y="357608"/>
                  </a:cubicBezTo>
                  <a:cubicBezTo>
                    <a:pt x="355547" y="348014"/>
                    <a:pt x="340741" y="326714"/>
                    <a:pt x="341268" y="298655"/>
                  </a:cubicBezTo>
                  <a:cubicBezTo>
                    <a:pt x="341433" y="289456"/>
                    <a:pt x="338696" y="284610"/>
                    <a:pt x="330881" y="280719"/>
                  </a:cubicBezTo>
                  <a:cubicBezTo>
                    <a:pt x="321054" y="275872"/>
                    <a:pt x="311359" y="270531"/>
                    <a:pt x="302258" y="264431"/>
                  </a:cubicBezTo>
                  <a:cubicBezTo>
                    <a:pt x="286166" y="253616"/>
                    <a:pt x="272085" y="247814"/>
                    <a:pt x="252233" y="260409"/>
                  </a:cubicBezTo>
                  <a:cubicBezTo>
                    <a:pt x="236075" y="270663"/>
                    <a:pt x="215597" y="266442"/>
                    <a:pt x="199142" y="255166"/>
                  </a:cubicBezTo>
                  <a:cubicBezTo>
                    <a:pt x="191558" y="249957"/>
                    <a:pt x="185919" y="249693"/>
                    <a:pt x="178566" y="254606"/>
                  </a:cubicBezTo>
                  <a:cubicBezTo>
                    <a:pt x="170816" y="259782"/>
                    <a:pt x="162671" y="264464"/>
                    <a:pt x="154262" y="268454"/>
                  </a:cubicBezTo>
                  <a:cubicBezTo>
                    <a:pt x="135598" y="277290"/>
                    <a:pt x="122144" y="286786"/>
                    <a:pt x="120759" y="311943"/>
                  </a:cubicBezTo>
                  <a:cubicBezTo>
                    <a:pt x="119242" y="339738"/>
                    <a:pt x="94114" y="358861"/>
                    <a:pt x="67041" y="361631"/>
                  </a:cubicBezTo>
                  <a:cubicBezTo>
                    <a:pt x="41320" y="364269"/>
                    <a:pt x="15368" y="348541"/>
                    <a:pt x="5047" y="324076"/>
                  </a:cubicBezTo>
                  <a:cubicBezTo>
                    <a:pt x="-5506" y="299084"/>
                    <a:pt x="793" y="271520"/>
                    <a:pt x="21106" y="253649"/>
                  </a:cubicBezTo>
                  <a:cubicBezTo>
                    <a:pt x="41518" y="235713"/>
                    <a:pt x="70372" y="232910"/>
                    <a:pt x="94411" y="248308"/>
                  </a:cubicBezTo>
                  <a:cubicBezTo>
                    <a:pt x="102424" y="253419"/>
                    <a:pt x="107700" y="253254"/>
                    <a:pt x="114922" y="248440"/>
                  </a:cubicBezTo>
                  <a:cubicBezTo>
                    <a:pt x="122210" y="243560"/>
                    <a:pt x="129992" y="239373"/>
                    <a:pt x="137840" y="235449"/>
                  </a:cubicBezTo>
                  <a:cubicBezTo>
                    <a:pt x="156505" y="226151"/>
                    <a:pt x="171080" y="217282"/>
                    <a:pt x="172795" y="191070"/>
                  </a:cubicBezTo>
                  <a:cubicBezTo>
                    <a:pt x="174839" y="159549"/>
                    <a:pt x="206694" y="138711"/>
                    <a:pt x="236471" y="141843"/>
                  </a:cubicBezTo>
                  <a:cubicBezTo>
                    <a:pt x="269711" y="145338"/>
                    <a:pt x="293222" y="170232"/>
                    <a:pt x="292761" y="203566"/>
                  </a:cubicBezTo>
                  <a:cubicBezTo>
                    <a:pt x="292629" y="214216"/>
                    <a:pt x="296256" y="219623"/>
                    <a:pt x="305028" y="223810"/>
                  </a:cubicBezTo>
                  <a:cubicBezTo>
                    <a:pt x="312447" y="227338"/>
                    <a:pt x="319768" y="231295"/>
                    <a:pt x="326561" y="235911"/>
                  </a:cubicBezTo>
                  <a:cubicBezTo>
                    <a:pt x="344566" y="248242"/>
                    <a:pt x="362076" y="258529"/>
                    <a:pt x="383510" y="241846"/>
                  </a:cubicBezTo>
                  <a:cubicBezTo>
                    <a:pt x="388094" y="238285"/>
                    <a:pt x="396898" y="236801"/>
                    <a:pt x="402504" y="238516"/>
                  </a:cubicBezTo>
                  <a:cubicBezTo>
                    <a:pt x="419520" y="243659"/>
                    <a:pt x="426840" y="234097"/>
                    <a:pt x="435183" y="222096"/>
                  </a:cubicBezTo>
                  <a:cubicBezTo>
                    <a:pt x="461168" y="184640"/>
                    <a:pt x="487714" y="147580"/>
                    <a:pt x="514820" y="110949"/>
                  </a:cubicBezTo>
                  <a:cubicBezTo>
                    <a:pt x="520953" y="102640"/>
                    <a:pt x="521118" y="96870"/>
                    <a:pt x="516634" y="87671"/>
                  </a:cubicBezTo>
                  <a:cubicBezTo>
                    <a:pt x="497244" y="47809"/>
                    <a:pt x="528340" y="-231"/>
                    <a:pt x="572627" y="66"/>
                  </a:cubicBezTo>
                  <a:close/>
                  <a:moveTo>
                    <a:pt x="255696" y="203203"/>
                  </a:moveTo>
                  <a:cubicBezTo>
                    <a:pt x="255696" y="189883"/>
                    <a:pt x="245078" y="178870"/>
                    <a:pt x="232052" y="178606"/>
                  </a:cubicBezTo>
                  <a:cubicBezTo>
                    <a:pt x="219225" y="178376"/>
                    <a:pt x="206430" y="191300"/>
                    <a:pt x="206925" y="203994"/>
                  </a:cubicBezTo>
                  <a:cubicBezTo>
                    <a:pt x="207419" y="216919"/>
                    <a:pt x="218631" y="227272"/>
                    <a:pt x="232019" y="227107"/>
                  </a:cubicBezTo>
                  <a:cubicBezTo>
                    <a:pt x="245935" y="226943"/>
                    <a:pt x="255729" y="217051"/>
                    <a:pt x="255696" y="203170"/>
                  </a:cubicBezTo>
                  <a:close/>
                  <a:moveTo>
                    <a:pt x="426445" y="300040"/>
                  </a:moveTo>
                  <a:cubicBezTo>
                    <a:pt x="426511" y="287082"/>
                    <a:pt x="415464" y="275872"/>
                    <a:pt x="402471" y="275641"/>
                  </a:cubicBezTo>
                  <a:cubicBezTo>
                    <a:pt x="389380" y="275411"/>
                    <a:pt x="378267" y="285929"/>
                    <a:pt x="377772" y="299051"/>
                  </a:cubicBezTo>
                  <a:cubicBezTo>
                    <a:pt x="377245" y="312899"/>
                    <a:pt x="388523" y="324538"/>
                    <a:pt x="402273" y="324373"/>
                  </a:cubicBezTo>
                  <a:cubicBezTo>
                    <a:pt x="415200" y="324208"/>
                    <a:pt x="426379" y="312965"/>
                    <a:pt x="426445" y="300073"/>
                  </a:cubicBezTo>
                  <a:close/>
                  <a:moveTo>
                    <a:pt x="85772" y="299546"/>
                  </a:moveTo>
                  <a:cubicBezTo>
                    <a:pt x="85541" y="286390"/>
                    <a:pt x="74593" y="275674"/>
                    <a:pt x="61402" y="275641"/>
                  </a:cubicBezTo>
                  <a:cubicBezTo>
                    <a:pt x="47586" y="275641"/>
                    <a:pt x="36506" y="287280"/>
                    <a:pt x="37132" y="301161"/>
                  </a:cubicBezTo>
                  <a:cubicBezTo>
                    <a:pt x="37726" y="314218"/>
                    <a:pt x="49135" y="324769"/>
                    <a:pt x="62194" y="324340"/>
                  </a:cubicBezTo>
                  <a:cubicBezTo>
                    <a:pt x="75285" y="323879"/>
                    <a:pt x="85969" y="312635"/>
                    <a:pt x="85739" y="299546"/>
                  </a:cubicBezTo>
                  <a:close/>
                  <a:moveTo>
                    <a:pt x="571538" y="86319"/>
                  </a:moveTo>
                  <a:cubicBezTo>
                    <a:pt x="584696" y="86715"/>
                    <a:pt x="595875" y="76362"/>
                    <a:pt x="596501" y="63239"/>
                  </a:cubicBezTo>
                  <a:cubicBezTo>
                    <a:pt x="597161" y="49424"/>
                    <a:pt x="586114" y="37818"/>
                    <a:pt x="572264" y="37818"/>
                  </a:cubicBezTo>
                  <a:cubicBezTo>
                    <a:pt x="558744" y="37818"/>
                    <a:pt x="548587" y="47973"/>
                    <a:pt x="548422" y="61690"/>
                  </a:cubicBezTo>
                  <a:cubicBezTo>
                    <a:pt x="548224" y="75439"/>
                    <a:pt x="558084" y="85924"/>
                    <a:pt x="571571" y="86319"/>
                  </a:cubicBezTo>
                  <a:close/>
                </a:path>
              </a:pathLst>
            </a:custGeom>
            <a:solidFill>
              <a:srgbClr val="FFFFFF"/>
            </a:solidFill>
            <a:ln w="0" cap="flat">
              <a:noFill/>
              <a:prstDash val="solid"/>
              <a:miter/>
            </a:ln>
          </p:spPr>
          <p:txBody>
            <a:bodyPr rtlCol="0" anchor="ctr"/>
            <a:lstStyle/>
            <a:p>
              <a:pPr algn="l" rtl="0"/>
              <a:endParaRPr lang="x-es-XL"/>
            </a:p>
          </p:txBody>
        </p:sp>
        <p:sp>
          <p:nvSpPr>
            <p:cNvPr id="55" name="Freeform 54">
              <a:extLst>
                <a:ext uri="{FF2B5EF4-FFF2-40B4-BE49-F238E27FC236}">
                  <a16:creationId xmlns:a16="http://schemas.microsoft.com/office/drawing/2014/main" id="{7E6D88DA-05AD-7A05-87CC-6023D7223D3C}"/>
                </a:ext>
              </a:extLst>
            </p:cNvPr>
            <p:cNvSpPr/>
            <p:nvPr/>
          </p:nvSpPr>
          <p:spPr>
            <a:xfrm>
              <a:off x="483335" y="2383931"/>
              <a:ext cx="908140" cy="329910"/>
            </a:xfrm>
            <a:custGeom>
              <a:avLst/>
              <a:gdLst>
                <a:gd name="connsiteX0" fmla="*/ 252982 w 908140"/>
                <a:gd name="connsiteY0" fmla="*/ 83080 h 329910"/>
                <a:gd name="connsiteX1" fmla="*/ 253081 w 908140"/>
                <a:gd name="connsiteY1" fmla="*/ 46581 h 329910"/>
                <a:gd name="connsiteX2" fmla="*/ 300830 w 908140"/>
                <a:gd name="connsiteY2" fmla="*/ 322 h 329910"/>
                <a:gd name="connsiteX3" fmla="*/ 409617 w 908140"/>
                <a:gd name="connsiteY3" fmla="*/ 322 h 329910"/>
                <a:gd name="connsiteX4" fmla="*/ 459081 w 908140"/>
                <a:gd name="connsiteY4" fmla="*/ 48856 h 329910"/>
                <a:gd name="connsiteX5" fmla="*/ 459146 w 908140"/>
                <a:gd name="connsiteY5" fmla="*/ 83113 h 329910"/>
                <a:gd name="connsiteX6" fmla="*/ 480119 w 908140"/>
                <a:gd name="connsiteY6" fmla="*/ 83113 h 329910"/>
                <a:gd name="connsiteX7" fmla="*/ 842754 w 908140"/>
                <a:gd name="connsiteY7" fmla="*/ 83113 h 329910"/>
                <a:gd name="connsiteX8" fmla="*/ 908112 w 908140"/>
                <a:gd name="connsiteY8" fmla="*/ 147836 h 329910"/>
                <a:gd name="connsiteX9" fmla="*/ 908112 w 908140"/>
                <a:gd name="connsiteY9" fmla="*/ 299472 h 329910"/>
                <a:gd name="connsiteX10" fmla="*/ 907815 w 908140"/>
                <a:gd name="connsiteY10" fmla="*/ 312661 h 329910"/>
                <a:gd name="connsiteX11" fmla="*/ 889778 w 908140"/>
                <a:gd name="connsiteY11" fmla="*/ 329542 h 329910"/>
                <a:gd name="connsiteX12" fmla="*/ 872333 w 908140"/>
                <a:gd name="connsiteY12" fmla="*/ 312199 h 329910"/>
                <a:gd name="connsiteX13" fmla="*/ 871377 w 908140"/>
                <a:gd name="connsiteY13" fmla="*/ 276128 h 329910"/>
                <a:gd name="connsiteX14" fmla="*/ 871377 w 908140"/>
                <a:gd name="connsiteY14" fmla="*/ 147539 h 329910"/>
                <a:gd name="connsiteX15" fmla="*/ 843447 w 908140"/>
                <a:gd name="connsiteY15" fmla="*/ 119843 h 329910"/>
                <a:gd name="connsiteX16" fmla="*/ 34121 w 908140"/>
                <a:gd name="connsiteY16" fmla="*/ 119843 h 329910"/>
                <a:gd name="connsiteX17" fmla="*/ 16281 w 908140"/>
                <a:gd name="connsiteY17" fmla="*/ 119085 h 329910"/>
                <a:gd name="connsiteX18" fmla="*/ 57 w 908140"/>
                <a:gd name="connsiteY18" fmla="*/ 102270 h 329910"/>
                <a:gd name="connsiteX19" fmla="*/ 13445 w 908140"/>
                <a:gd name="connsiteY19" fmla="*/ 84795 h 329910"/>
                <a:gd name="connsiteX20" fmla="*/ 29472 w 908140"/>
                <a:gd name="connsiteY20" fmla="*/ 83179 h 329910"/>
                <a:gd name="connsiteX21" fmla="*/ 232207 w 908140"/>
                <a:gd name="connsiteY21" fmla="*/ 83113 h 329910"/>
                <a:gd name="connsiteX22" fmla="*/ 252949 w 908140"/>
                <a:gd name="connsiteY22" fmla="*/ 83113 h 329910"/>
                <a:gd name="connsiteX23" fmla="*/ 421719 w 908140"/>
                <a:gd name="connsiteY23" fmla="*/ 82520 h 329910"/>
                <a:gd name="connsiteX24" fmla="*/ 421719 w 908140"/>
                <a:gd name="connsiteY24" fmla="*/ 51296 h 329910"/>
                <a:gd name="connsiteX25" fmla="*/ 407704 w 908140"/>
                <a:gd name="connsiteY25" fmla="*/ 37283 h 329910"/>
                <a:gd name="connsiteX26" fmla="*/ 303863 w 908140"/>
                <a:gd name="connsiteY26" fmla="*/ 37810 h 329910"/>
                <a:gd name="connsiteX27" fmla="*/ 291102 w 908140"/>
                <a:gd name="connsiteY27" fmla="*/ 48361 h 329910"/>
                <a:gd name="connsiteX28" fmla="*/ 290475 w 908140"/>
                <a:gd name="connsiteY28" fmla="*/ 82520 h 329910"/>
                <a:gd name="connsiteX29" fmla="*/ 421719 w 908140"/>
                <a:gd name="connsiteY29" fmla="*/ 82520 h 32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8140" h="329910">
                  <a:moveTo>
                    <a:pt x="252982" y="83080"/>
                  </a:moveTo>
                  <a:cubicBezTo>
                    <a:pt x="252982" y="69496"/>
                    <a:pt x="252454" y="57989"/>
                    <a:pt x="253081" y="46581"/>
                  </a:cubicBezTo>
                  <a:cubicBezTo>
                    <a:pt x="254663" y="18720"/>
                    <a:pt x="273064" y="685"/>
                    <a:pt x="300830" y="322"/>
                  </a:cubicBezTo>
                  <a:cubicBezTo>
                    <a:pt x="337103" y="-140"/>
                    <a:pt x="373343" y="-74"/>
                    <a:pt x="409617" y="322"/>
                  </a:cubicBezTo>
                  <a:cubicBezTo>
                    <a:pt x="438635" y="619"/>
                    <a:pt x="457729" y="19577"/>
                    <a:pt x="459081" y="48856"/>
                  </a:cubicBezTo>
                  <a:cubicBezTo>
                    <a:pt x="459575" y="59671"/>
                    <a:pt x="459146" y="70551"/>
                    <a:pt x="459146" y="83113"/>
                  </a:cubicBezTo>
                  <a:cubicBezTo>
                    <a:pt x="467258" y="83113"/>
                    <a:pt x="473689" y="83113"/>
                    <a:pt x="480119" y="83113"/>
                  </a:cubicBezTo>
                  <a:cubicBezTo>
                    <a:pt x="601008" y="83113"/>
                    <a:pt x="721865" y="83113"/>
                    <a:pt x="842754" y="83113"/>
                  </a:cubicBezTo>
                  <a:cubicBezTo>
                    <a:pt x="889283" y="83113"/>
                    <a:pt x="908046" y="101742"/>
                    <a:pt x="908112" y="147836"/>
                  </a:cubicBezTo>
                  <a:cubicBezTo>
                    <a:pt x="908145" y="198381"/>
                    <a:pt x="908112" y="248927"/>
                    <a:pt x="908112" y="299472"/>
                  </a:cubicBezTo>
                  <a:cubicBezTo>
                    <a:pt x="908112" y="303857"/>
                    <a:pt x="908277" y="308275"/>
                    <a:pt x="907815" y="312661"/>
                  </a:cubicBezTo>
                  <a:cubicBezTo>
                    <a:pt x="906661" y="323508"/>
                    <a:pt x="899802" y="331784"/>
                    <a:pt x="889778" y="329542"/>
                  </a:cubicBezTo>
                  <a:cubicBezTo>
                    <a:pt x="882787" y="327959"/>
                    <a:pt x="874180" y="319288"/>
                    <a:pt x="872333" y="312199"/>
                  </a:cubicBezTo>
                  <a:cubicBezTo>
                    <a:pt x="869399" y="300857"/>
                    <a:pt x="871410" y="288229"/>
                    <a:pt x="871377" y="276128"/>
                  </a:cubicBezTo>
                  <a:cubicBezTo>
                    <a:pt x="871377" y="233265"/>
                    <a:pt x="871410" y="190402"/>
                    <a:pt x="871377" y="147539"/>
                  </a:cubicBezTo>
                  <a:cubicBezTo>
                    <a:pt x="871344" y="124163"/>
                    <a:pt x="867024" y="119843"/>
                    <a:pt x="843447" y="119843"/>
                  </a:cubicBezTo>
                  <a:cubicBezTo>
                    <a:pt x="573672" y="119843"/>
                    <a:pt x="303896" y="119843"/>
                    <a:pt x="34121" y="119843"/>
                  </a:cubicBezTo>
                  <a:cubicBezTo>
                    <a:pt x="28087" y="119843"/>
                    <a:pt x="20898" y="121690"/>
                    <a:pt x="16281" y="119085"/>
                  </a:cubicBezTo>
                  <a:cubicBezTo>
                    <a:pt x="9521" y="115260"/>
                    <a:pt x="1079" y="108732"/>
                    <a:pt x="57" y="102270"/>
                  </a:cubicBezTo>
                  <a:cubicBezTo>
                    <a:pt x="-767" y="97126"/>
                    <a:pt x="7510" y="89180"/>
                    <a:pt x="13445" y="84795"/>
                  </a:cubicBezTo>
                  <a:cubicBezTo>
                    <a:pt x="17172" y="82025"/>
                    <a:pt x="24031" y="83179"/>
                    <a:pt x="29472" y="83179"/>
                  </a:cubicBezTo>
                  <a:cubicBezTo>
                    <a:pt x="97039" y="83113"/>
                    <a:pt x="164639" y="83113"/>
                    <a:pt x="232207" y="83113"/>
                  </a:cubicBezTo>
                  <a:cubicBezTo>
                    <a:pt x="238176" y="83113"/>
                    <a:pt x="244144" y="83113"/>
                    <a:pt x="252949" y="83113"/>
                  </a:cubicBezTo>
                  <a:close/>
                  <a:moveTo>
                    <a:pt x="421719" y="82520"/>
                  </a:moveTo>
                  <a:cubicBezTo>
                    <a:pt x="421719" y="70914"/>
                    <a:pt x="421653" y="61088"/>
                    <a:pt x="421719" y="51296"/>
                  </a:cubicBezTo>
                  <a:cubicBezTo>
                    <a:pt x="421785" y="41800"/>
                    <a:pt x="417432" y="37217"/>
                    <a:pt x="407704" y="37283"/>
                  </a:cubicBezTo>
                  <a:cubicBezTo>
                    <a:pt x="373080" y="37448"/>
                    <a:pt x="338455" y="36953"/>
                    <a:pt x="303863" y="37810"/>
                  </a:cubicBezTo>
                  <a:cubicBezTo>
                    <a:pt x="299313" y="37942"/>
                    <a:pt x="291827" y="44075"/>
                    <a:pt x="291102" y="48361"/>
                  </a:cubicBezTo>
                  <a:cubicBezTo>
                    <a:pt x="289288" y="59341"/>
                    <a:pt x="290475" y="70815"/>
                    <a:pt x="290475" y="82520"/>
                  </a:cubicBezTo>
                  <a:lnTo>
                    <a:pt x="421719" y="82520"/>
                  </a:lnTo>
                  <a:close/>
                </a:path>
              </a:pathLst>
            </a:custGeom>
            <a:solidFill>
              <a:srgbClr val="FFFFFF"/>
            </a:solidFill>
            <a:ln w="0" cap="flat">
              <a:noFill/>
              <a:prstDash val="solid"/>
              <a:miter/>
            </a:ln>
          </p:spPr>
          <p:txBody>
            <a:bodyPr rtlCol="0" anchor="ctr"/>
            <a:lstStyle/>
            <a:p>
              <a:pPr algn="l" rtl="0"/>
              <a:endParaRPr lang="x-es-XL"/>
            </a:p>
          </p:txBody>
        </p:sp>
        <p:sp>
          <p:nvSpPr>
            <p:cNvPr id="56" name="Freeform 55">
              <a:extLst>
                <a:ext uri="{FF2B5EF4-FFF2-40B4-BE49-F238E27FC236}">
                  <a16:creationId xmlns:a16="http://schemas.microsoft.com/office/drawing/2014/main" id="{604DEFBE-9F93-33C4-56CF-728C8FF88795}"/>
                </a:ext>
              </a:extLst>
            </p:cNvPr>
            <p:cNvSpPr/>
            <p:nvPr/>
          </p:nvSpPr>
          <p:spPr>
            <a:xfrm>
              <a:off x="697857" y="2935201"/>
              <a:ext cx="112379" cy="296376"/>
            </a:xfrm>
            <a:custGeom>
              <a:avLst/>
              <a:gdLst>
                <a:gd name="connsiteX0" fmla="*/ 43 w 112379"/>
                <a:gd name="connsiteY0" fmla="*/ 147189 h 296376"/>
                <a:gd name="connsiteX1" fmla="*/ 76 w 112379"/>
                <a:gd name="connsiteY1" fmla="*/ 26811 h 296376"/>
                <a:gd name="connsiteX2" fmla="*/ 26160 w 112379"/>
                <a:gd name="connsiteY2" fmla="*/ 104 h 296376"/>
                <a:gd name="connsiteX3" fmla="*/ 88814 w 112379"/>
                <a:gd name="connsiteY3" fmla="*/ 5 h 296376"/>
                <a:gd name="connsiteX4" fmla="*/ 112227 w 112379"/>
                <a:gd name="connsiteY4" fmla="*/ 23184 h 296376"/>
                <a:gd name="connsiteX5" fmla="*/ 112161 w 112379"/>
                <a:gd name="connsiteY5" fmla="*/ 272184 h 296376"/>
                <a:gd name="connsiteX6" fmla="*/ 87495 w 112379"/>
                <a:gd name="connsiteY6" fmla="*/ 296055 h 296376"/>
                <a:gd name="connsiteX7" fmla="*/ 24841 w 112379"/>
                <a:gd name="connsiteY7" fmla="*/ 296055 h 296376"/>
                <a:gd name="connsiteX8" fmla="*/ 109 w 112379"/>
                <a:gd name="connsiteY8" fmla="*/ 270865 h 296376"/>
                <a:gd name="connsiteX9" fmla="*/ 43 w 112379"/>
                <a:gd name="connsiteY9" fmla="*/ 147189 h 296376"/>
                <a:gd name="connsiteX10" fmla="*/ 38229 w 112379"/>
                <a:gd name="connsiteY10" fmla="*/ 37295 h 296376"/>
                <a:gd name="connsiteX11" fmla="*/ 38229 w 112379"/>
                <a:gd name="connsiteY11" fmla="*/ 257215 h 296376"/>
                <a:gd name="connsiteX12" fmla="*/ 74206 w 112379"/>
                <a:gd name="connsiteY12" fmla="*/ 257215 h 296376"/>
                <a:gd name="connsiteX13" fmla="*/ 74206 w 112379"/>
                <a:gd name="connsiteY13" fmla="*/ 37295 h 296376"/>
                <a:gd name="connsiteX14" fmla="*/ 38229 w 112379"/>
                <a:gd name="connsiteY14" fmla="*/ 37295 h 2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379" h="296376">
                  <a:moveTo>
                    <a:pt x="43" y="147189"/>
                  </a:moveTo>
                  <a:cubicBezTo>
                    <a:pt x="43" y="107063"/>
                    <a:pt x="-56" y="66937"/>
                    <a:pt x="76" y="26811"/>
                  </a:cubicBezTo>
                  <a:cubicBezTo>
                    <a:pt x="142" y="5643"/>
                    <a:pt x="5418" y="301"/>
                    <a:pt x="26160" y="104"/>
                  </a:cubicBezTo>
                  <a:cubicBezTo>
                    <a:pt x="47034" y="-94"/>
                    <a:pt x="67940" y="301"/>
                    <a:pt x="88814" y="5"/>
                  </a:cubicBezTo>
                  <a:cubicBezTo>
                    <a:pt x="104840" y="-226"/>
                    <a:pt x="112227" y="8050"/>
                    <a:pt x="112227" y="23184"/>
                  </a:cubicBezTo>
                  <a:cubicBezTo>
                    <a:pt x="112392" y="106173"/>
                    <a:pt x="112491" y="189195"/>
                    <a:pt x="112161" y="272184"/>
                  </a:cubicBezTo>
                  <a:cubicBezTo>
                    <a:pt x="112095" y="289329"/>
                    <a:pt x="105005" y="295726"/>
                    <a:pt x="87495" y="296055"/>
                  </a:cubicBezTo>
                  <a:cubicBezTo>
                    <a:pt x="66621" y="296484"/>
                    <a:pt x="45715" y="296484"/>
                    <a:pt x="24841" y="296055"/>
                  </a:cubicBezTo>
                  <a:cubicBezTo>
                    <a:pt x="6539" y="295693"/>
                    <a:pt x="208" y="289197"/>
                    <a:pt x="109" y="270865"/>
                  </a:cubicBezTo>
                  <a:cubicBezTo>
                    <a:pt x="-89" y="229651"/>
                    <a:pt x="43" y="188404"/>
                    <a:pt x="43" y="147189"/>
                  </a:cubicBezTo>
                  <a:close/>
                  <a:moveTo>
                    <a:pt x="38229" y="37295"/>
                  </a:moveTo>
                  <a:lnTo>
                    <a:pt x="38229" y="257215"/>
                  </a:lnTo>
                  <a:lnTo>
                    <a:pt x="74206" y="257215"/>
                  </a:lnTo>
                  <a:lnTo>
                    <a:pt x="74206" y="37295"/>
                  </a:lnTo>
                  <a:lnTo>
                    <a:pt x="38229" y="37295"/>
                  </a:lnTo>
                  <a:close/>
                </a:path>
              </a:pathLst>
            </a:custGeom>
            <a:solidFill>
              <a:srgbClr val="FFFFFF"/>
            </a:solidFill>
            <a:ln w="0" cap="flat">
              <a:noFill/>
              <a:prstDash val="solid"/>
              <a:miter/>
            </a:ln>
          </p:spPr>
          <p:txBody>
            <a:bodyPr rtlCol="0" anchor="ctr"/>
            <a:lstStyle/>
            <a:p>
              <a:pPr algn="l" rtl="0"/>
              <a:endParaRPr lang="x-es-XL"/>
            </a:p>
          </p:txBody>
        </p:sp>
        <p:sp>
          <p:nvSpPr>
            <p:cNvPr id="57" name="Freeform 56">
              <a:extLst>
                <a:ext uri="{FF2B5EF4-FFF2-40B4-BE49-F238E27FC236}">
                  <a16:creationId xmlns:a16="http://schemas.microsoft.com/office/drawing/2014/main" id="{6AD39322-2EC8-D8AA-11BD-A56CC43701C3}"/>
                </a:ext>
              </a:extLst>
            </p:cNvPr>
            <p:cNvSpPr/>
            <p:nvPr/>
          </p:nvSpPr>
          <p:spPr>
            <a:xfrm>
              <a:off x="867408" y="3030130"/>
              <a:ext cx="112890" cy="201484"/>
            </a:xfrm>
            <a:custGeom>
              <a:avLst/>
              <a:gdLst>
                <a:gd name="connsiteX0" fmla="*/ 112798 w 112890"/>
                <a:gd name="connsiteY0" fmla="*/ 99706 h 201484"/>
                <a:gd name="connsiteX1" fmla="*/ 112699 w 112890"/>
                <a:gd name="connsiteY1" fmla="*/ 177024 h 201484"/>
                <a:gd name="connsiteX2" fmla="*/ 88627 w 112890"/>
                <a:gd name="connsiteY2" fmla="*/ 201126 h 201484"/>
                <a:gd name="connsiteX3" fmla="*/ 24456 w 112890"/>
                <a:gd name="connsiteY3" fmla="*/ 201126 h 201484"/>
                <a:gd name="connsiteX4" fmla="*/ 219 w 112890"/>
                <a:gd name="connsiteY4" fmla="*/ 176694 h 201484"/>
                <a:gd name="connsiteX5" fmla="*/ 153 w 112890"/>
                <a:gd name="connsiteY5" fmla="*/ 23674 h 201484"/>
                <a:gd name="connsiteX6" fmla="*/ 23170 w 112890"/>
                <a:gd name="connsiteY6" fmla="*/ 0 h 201484"/>
                <a:gd name="connsiteX7" fmla="*/ 90638 w 112890"/>
                <a:gd name="connsiteY7" fmla="*/ 33 h 201484"/>
                <a:gd name="connsiteX8" fmla="*/ 112798 w 112890"/>
                <a:gd name="connsiteY8" fmla="*/ 22421 h 201484"/>
                <a:gd name="connsiteX9" fmla="*/ 112798 w 112890"/>
                <a:gd name="connsiteY9" fmla="*/ 99739 h 201484"/>
                <a:gd name="connsiteX10" fmla="*/ 38668 w 112890"/>
                <a:gd name="connsiteY10" fmla="*/ 37753 h 201484"/>
                <a:gd name="connsiteX11" fmla="*/ 38668 w 112890"/>
                <a:gd name="connsiteY11" fmla="*/ 162385 h 201484"/>
                <a:gd name="connsiteX12" fmla="*/ 74942 w 112890"/>
                <a:gd name="connsiteY12" fmla="*/ 162385 h 201484"/>
                <a:gd name="connsiteX13" fmla="*/ 74942 w 112890"/>
                <a:gd name="connsiteY13" fmla="*/ 37753 h 201484"/>
                <a:gd name="connsiteX14" fmla="*/ 38668 w 112890"/>
                <a:gd name="connsiteY14" fmla="*/ 37753 h 2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890" h="201484">
                  <a:moveTo>
                    <a:pt x="112798" y="99706"/>
                  </a:moveTo>
                  <a:cubicBezTo>
                    <a:pt x="112798" y="125490"/>
                    <a:pt x="113062" y="151273"/>
                    <a:pt x="112699" y="177024"/>
                  </a:cubicBezTo>
                  <a:cubicBezTo>
                    <a:pt x="112468" y="194268"/>
                    <a:pt x="106005" y="200731"/>
                    <a:pt x="88627" y="201126"/>
                  </a:cubicBezTo>
                  <a:cubicBezTo>
                    <a:pt x="67259" y="201588"/>
                    <a:pt x="45857" y="201621"/>
                    <a:pt x="24456" y="201126"/>
                  </a:cubicBezTo>
                  <a:cubicBezTo>
                    <a:pt x="7473" y="200731"/>
                    <a:pt x="318" y="193675"/>
                    <a:pt x="219" y="176694"/>
                  </a:cubicBezTo>
                  <a:cubicBezTo>
                    <a:pt x="-111" y="125688"/>
                    <a:pt x="-12" y="74681"/>
                    <a:pt x="153" y="23674"/>
                  </a:cubicBezTo>
                  <a:cubicBezTo>
                    <a:pt x="186" y="8705"/>
                    <a:pt x="7210" y="-66"/>
                    <a:pt x="23170" y="0"/>
                  </a:cubicBezTo>
                  <a:cubicBezTo>
                    <a:pt x="45659" y="66"/>
                    <a:pt x="68149" y="0"/>
                    <a:pt x="90638" y="33"/>
                  </a:cubicBezTo>
                  <a:cubicBezTo>
                    <a:pt x="105543" y="33"/>
                    <a:pt x="112798" y="7650"/>
                    <a:pt x="112798" y="22421"/>
                  </a:cubicBezTo>
                  <a:cubicBezTo>
                    <a:pt x="112798" y="48205"/>
                    <a:pt x="112798" y="73988"/>
                    <a:pt x="112798" y="99739"/>
                  </a:cubicBezTo>
                  <a:close/>
                  <a:moveTo>
                    <a:pt x="38668" y="37753"/>
                  </a:moveTo>
                  <a:lnTo>
                    <a:pt x="38668" y="162385"/>
                  </a:lnTo>
                  <a:lnTo>
                    <a:pt x="74942" y="162385"/>
                  </a:lnTo>
                  <a:lnTo>
                    <a:pt x="74942" y="37753"/>
                  </a:lnTo>
                  <a:lnTo>
                    <a:pt x="38668" y="37753"/>
                  </a:lnTo>
                  <a:close/>
                </a:path>
              </a:pathLst>
            </a:custGeom>
            <a:solidFill>
              <a:srgbClr val="FFFFFF"/>
            </a:solidFill>
            <a:ln w="0" cap="flat">
              <a:noFill/>
              <a:prstDash val="solid"/>
              <a:miter/>
            </a:ln>
          </p:spPr>
          <p:txBody>
            <a:bodyPr rtlCol="0" anchor="ctr"/>
            <a:lstStyle/>
            <a:p>
              <a:pPr algn="l" rtl="0"/>
              <a:endParaRPr lang="x-es-XL"/>
            </a:p>
          </p:txBody>
        </p:sp>
        <p:sp>
          <p:nvSpPr>
            <p:cNvPr id="58" name="Freeform 57">
              <a:extLst>
                <a:ext uri="{FF2B5EF4-FFF2-40B4-BE49-F238E27FC236}">
                  <a16:creationId xmlns:a16="http://schemas.microsoft.com/office/drawing/2014/main" id="{1488F026-C395-353D-2E3B-A548486C38AC}"/>
                </a:ext>
              </a:extLst>
            </p:cNvPr>
            <p:cNvSpPr/>
            <p:nvPr/>
          </p:nvSpPr>
          <p:spPr>
            <a:xfrm>
              <a:off x="527493" y="3029900"/>
              <a:ext cx="112176" cy="201727"/>
            </a:xfrm>
            <a:custGeom>
              <a:avLst/>
              <a:gdLst>
                <a:gd name="connsiteX0" fmla="*/ 112106 w 112176"/>
                <a:gd name="connsiteY0" fmla="*/ 101057 h 201727"/>
                <a:gd name="connsiteX1" fmla="*/ 112040 w 112176"/>
                <a:gd name="connsiteY1" fmla="*/ 176925 h 201727"/>
                <a:gd name="connsiteX2" fmla="*/ 88231 w 112176"/>
                <a:gd name="connsiteY2" fmla="*/ 201357 h 201727"/>
                <a:gd name="connsiteX3" fmla="*/ 23928 w 112176"/>
                <a:gd name="connsiteY3" fmla="*/ 201357 h 201727"/>
                <a:gd name="connsiteX4" fmla="*/ 186 w 112176"/>
                <a:gd name="connsiteY4" fmla="*/ 176760 h 201727"/>
                <a:gd name="connsiteX5" fmla="*/ 186 w 112176"/>
                <a:gd name="connsiteY5" fmla="*/ 23410 h 201727"/>
                <a:gd name="connsiteX6" fmla="*/ 23236 w 112176"/>
                <a:gd name="connsiteY6" fmla="*/ 297 h 201727"/>
                <a:gd name="connsiteX7" fmla="*/ 89187 w 112176"/>
                <a:gd name="connsiteY7" fmla="*/ 297 h 201727"/>
                <a:gd name="connsiteX8" fmla="*/ 111974 w 112176"/>
                <a:gd name="connsiteY8" fmla="*/ 23575 h 201727"/>
                <a:gd name="connsiteX9" fmla="*/ 112073 w 112176"/>
                <a:gd name="connsiteY9" fmla="*/ 101090 h 201727"/>
                <a:gd name="connsiteX10" fmla="*/ 74513 w 112176"/>
                <a:gd name="connsiteY10" fmla="*/ 162912 h 201727"/>
                <a:gd name="connsiteX11" fmla="*/ 74513 w 112176"/>
                <a:gd name="connsiteY11" fmla="*/ 38115 h 201727"/>
                <a:gd name="connsiteX12" fmla="*/ 37844 w 112176"/>
                <a:gd name="connsiteY12" fmla="*/ 38115 h 201727"/>
                <a:gd name="connsiteX13" fmla="*/ 37844 w 112176"/>
                <a:gd name="connsiteY13" fmla="*/ 162912 h 201727"/>
                <a:gd name="connsiteX14" fmla="*/ 74513 w 112176"/>
                <a:gd name="connsiteY14" fmla="*/ 162912 h 2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176" h="201727">
                  <a:moveTo>
                    <a:pt x="112106" y="101057"/>
                  </a:moveTo>
                  <a:cubicBezTo>
                    <a:pt x="112106" y="126347"/>
                    <a:pt x="112303" y="151636"/>
                    <a:pt x="112040" y="176925"/>
                  </a:cubicBezTo>
                  <a:cubicBezTo>
                    <a:pt x="111842" y="194334"/>
                    <a:pt x="105543" y="200961"/>
                    <a:pt x="88231" y="201357"/>
                  </a:cubicBezTo>
                  <a:cubicBezTo>
                    <a:pt x="66797" y="201851"/>
                    <a:pt x="45363" y="201851"/>
                    <a:pt x="23928" y="201357"/>
                  </a:cubicBezTo>
                  <a:cubicBezTo>
                    <a:pt x="6748" y="200961"/>
                    <a:pt x="285" y="194235"/>
                    <a:pt x="186" y="176760"/>
                  </a:cubicBezTo>
                  <a:cubicBezTo>
                    <a:pt x="-45" y="125654"/>
                    <a:pt x="-78" y="74515"/>
                    <a:pt x="186" y="23410"/>
                  </a:cubicBezTo>
                  <a:cubicBezTo>
                    <a:pt x="285" y="6627"/>
                    <a:pt x="6484" y="593"/>
                    <a:pt x="23236" y="297"/>
                  </a:cubicBezTo>
                  <a:cubicBezTo>
                    <a:pt x="45231" y="-99"/>
                    <a:pt x="67226" y="-99"/>
                    <a:pt x="89187" y="297"/>
                  </a:cubicBezTo>
                  <a:cubicBezTo>
                    <a:pt x="105972" y="593"/>
                    <a:pt x="111776" y="6561"/>
                    <a:pt x="111974" y="23575"/>
                  </a:cubicBezTo>
                  <a:cubicBezTo>
                    <a:pt x="112303" y="49391"/>
                    <a:pt x="112073" y="75241"/>
                    <a:pt x="112073" y="101090"/>
                  </a:cubicBezTo>
                  <a:close/>
                  <a:moveTo>
                    <a:pt x="74513" y="162912"/>
                  </a:moveTo>
                  <a:lnTo>
                    <a:pt x="74513" y="38115"/>
                  </a:lnTo>
                  <a:lnTo>
                    <a:pt x="37844" y="38115"/>
                  </a:lnTo>
                  <a:lnTo>
                    <a:pt x="37844" y="162912"/>
                  </a:lnTo>
                  <a:lnTo>
                    <a:pt x="74513" y="162912"/>
                  </a:lnTo>
                  <a:close/>
                </a:path>
              </a:pathLst>
            </a:custGeom>
            <a:solidFill>
              <a:srgbClr val="FFFFFF"/>
            </a:solidFill>
            <a:ln w="0" cap="flat">
              <a:noFill/>
              <a:prstDash val="solid"/>
              <a:miter/>
            </a:ln>
          </p:spPr>
          <p:txBody>
            <a:bodyPr rtlCol="0" anchor="ctr"/>
            <a:lstStyle/>
            <a:p>
              <a:pPr algn="l" rtl="0"/>
              <a:endParaRPr lang="x-es-XL"/>
            </a:p>
          </p:txBody>
        </p:sp>
        <p:sp>
          <p:nvSpPr>
            <p:cNvPr id="59" name="Freeform 58">
              <a:extLst>
                <a:ext uri="{FF2B5EF4-FFF2-40B4-BE49-F238E27FC236}">
                  <a16:creationId xmlns:a16="http://schemas.microsoft.com/office/drawing/2014/main" id="{82CDE0FA-1231-D987-B76A-94E55878C9AE}"/>
                </a:ext>
              </a:extLst>
            </p:cNvPr>
            <p:cNvSpPr/>
            <p:nvPr/>
          </p:nvSpPr>
          <p:spPr>
            <a:xfrm>
              <a:off x="1038337" y="3140083"/>
              <a:ext cx="111833" cy="91433"/>
            </a:xfrm>
            <a:custGeom>
              <a:avLst/>
              <a:gdLst>
                <a:gd name="connsiteX0" fmla="*/ 36740 w 111833"/>
                <a:gd name="connsiteY0" fmla="*/ 53817 h 91433"/>
                <a:gd name="connsiteX1" fmla="*/ 88413 w 111833"/>
                <a:gd name="connsiteY1" fmla="*/ 53817 h 91433"/>
                <a:gd name="connsiteX2" fmla="*/ 111826 w 111833"/>
                <a:gd name="connsiteY2" fmla="*/ 72973 h 91433"/>
                <a:gd name="connsiteX3" fmla="*/ 88776 w 111833"/>
                <a:gd name="connsiteY3" fmla="*/ 91173 h 91433"/>
                <a:gd name="connsiteX4" fmla="*/ 22956 w 111833"/>
                <a:gd name="connsiteY4" fmla="*/ 91173 h 91433"/>
                <a:gd name="connsiteX5" fmla="*/ 5 w 111833"/>
                <a:gd name="connsiteY5" fmla="*/ 67335 h 91433"/>
                <a:gd name="connsiteX6" fmla="*/ 5 w 111833"/>
                <a:gd name="connsiteY6" fmla="*/ 22890 h 91433"/>
                <a:gd name="connsiteX7" fmla="*/ 17977 w 111833"/>
                <a:gd name="connsiteY7" fmla="*/ 7 h 91433"/>
                <a:gd name="connsiteX8" fmla="*/ 36740 w 111833"/>
                <a:gd name="connsiteY8" fmla="*/ 23516 h 91433"/>
                <a:gd name="connsiteX9" fmla="*/ 36740 w 111833"/>
                <a:gd name="connsiteY9" fmla="*/ 53817 h 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833" h="91433">
                  <a:moveTo>
                    <a:pt x="36740" y="53817"/>
                  </a:moveTo>
                  <a:cubicBezTo>
                    <a:pt x="55602" y="53817"/>
                    <a:pt x="72024" y="53784"/>
                    <a:pt x="88413" y="53817"/>
                  </a:cubicBezTo>
                  <a:cubicBezTo>
                    <a:pt x="101405" y="53850"/>
                    <a:pt x="112156" y="58202"/>
                    <a:pt x="111826" y="72973"/>
                  </a:cubicBezTo>
                  <a:cubicBezTo>
                    <a:pt x="111496" y="86656"/>
                    <a:pt x="100812" y="91009"/>
                    <a:pt x="88776" y="91173"/>
                  </a:cubicBezTo>
                  <a:cubicBezTo>
                    <a:pt x="66847" y="91503"/>
                    <a:pt x="44885" y="91536"/>
                    <a:pt x="22956" y="91173"/>
                  </a:cubicBezTo>
                  <a:cubicBezTo>
                    <a:pt x="7787" y="90910"/>
                    <a:pt x="-226" y="83030"/>
                    <a:pt x="5" y="67335"/>
                  </a:cubicBezTo>
                  <a:cubicBezTo>
                    <a:pt x="203" y="52531"/>
                    <a:pt x="137" y="37694"/>
                    <a:pt x="5" y="22890"/>
                  </a:cubicBezTo>
                  <a:cubicBezTo>
                    <a:pt x="-94" y="10361"/>
                    <a:pt x="4424" y="304"/>
                    <a:pt x="17977" y="7"/>
                  </a:cubicBezTo>
                  <a:cubicBezTo>
                    <a:pt x="32816" y="-322"/>
                    <a:pt x="36971" y="10361"/>
                    <a:pt x="36740" y="23516"/>
                  </a:cubicBezTo>
                  <a:cubicBezTo>
                    <a:pt x="36575" y="32748"/>
                    <a:pt x="36740" y="41947"/>
                    <a:pt x="36740" y="53817"/>
                  </a:cubicBezTo>
                  <a:close/>
                </a:path>
              </a:pathLst>
            </a:custGeom>
            <a:solidFill>
              <a:srgbClr val="FFFFFF"/>
            </a:solidFill>
            <a:ln w="0" cap="flat">
              <a:noFill/>
              <a:prstDash val="solid"/>
              <a:miter/>
            </a:ln>
          </p:spPr>
          <p:txBody>
            <a:bodyPr rtlCol="0" anchor="ctr"/>
            <a:lstStyle/>
            <a:p>
              <a:pPr algn="l" rtl="0"/>
              <a:endParaRPr lang="x-es-XL"/>
            </a:p>
          </p:txBody>
        </p:sp>
        <p:sp>
          <p:nvSpPr>
            <p:cNvPr id="60" name="Freeform 59">
              <a:extLst>
                <a:ext uri="{FF2B5EF4-FFF2-40B4-BE49-F238E27FC236}">
                  <a16:creationId xmlns:a16="http://schemas.microsoft.com/office/drawing/2014/main" id="{45C6B4D3-8DE4-D147-7D6A-EBA68AA02D03}"/>
                </a:ext>
              </a:extLst>
            </p:cNvPr>
            <p:cNvSpPr/>
            <p:nvPr/>
          </p:nvSpPr>
          <p:spPr>
            <a:xfrm>
              <a:off x="1082808" y="2791830"/>
              <a:ext cx="353761" cy="351889"/>
            </a:xfrm>
            <a:custGeom>
              <a:avLst/>
              <a:gdLst>
                <a:gd name="connsiteX0" fmla="*/ 165327 w 353761"/>
                <a:gd name="connsiteY0" fmla="*/ 351854 h 351889"/>
                <a:gd name="connsiteX1" fmla="*/ 15484 w 353761"/>
                <a:gd name="connsiteY1" fmla="*/ 244104 h 351889"/>
                <a:gd name="connsiteX2" fmla="*/ 46844 w 353761"/>
                <a:gd name="connsiteY2" fmla="*/ 58474 h 351889"/>
                <a:gd name="connsiteX3" fmla="*/ 233257 w 353761"/>
                <a:gd name="connsiteY3" fmla="*/ 9446 h 351889"/>
                <a:gd name="connsiteX4" fmla="*/ 278532 w 353761"/>
                <a:gd name="connsiteY4" fmla="*/ 32526 h 351889"/>
                <a:gd name="connsiteX5" fmla="*/ 286941 w 353761"/>
                <a:gd name="connsiteY5" fmla="*/ 60255 h 351889"/>
                <a:gd name="connsiteX6" fmla="*/ 257956 w 353761"/>
                <a:gd name="connsiteY6" fmla="*/ 62859 h 351889"/>
                <a:gd name="connsiteX7" fmla="*/ 179308 w 353761"/>
                <a:gd name="connsiteY7" fmla="*/ 37175 h 351889"/>
                <a:gd name="connsiteX8" fmla="*/ 38567 w 353761"/>
                <a:gd name="connsiteY8" fmla="*/ 166555 h 351889"/>
                <a:gd name="connsiteX9" fmla="*/ 161996 w 353761"/>
                <a:gd name="connsiteY9" fmla="*/ 314168 h 351889"/>
                <a:gd name="connsiteX10" fmla="*/ 314806 w 353761"/>
                <a:gd name="connsiteY10" fmla="*/ 195009 h 351889"/>
                <a:gd name="connsiteX11" fmla="*/ 304715 w 353761"/>
                <a:gd name="connsiteY11" fmla="*/ 120724 h 351889"/>
                <a:gd name="connsiteX12" fmla="*/ 314080 w 353761"/>
                <a:gd name="connsiteY12" fmla="*/ 92138 h 351889"/>
                <a:gd name="connsiteX13" fmla="*/ 338977 w 353761"/>
                <a:gd name="connsiteY13" fmla="*/ 107140 h 351889"/>
                <a:gd name="connsiteX14" fmla="*/ 165261 w 353761"/>
                <a:gd name="connsiteY14" fmla="*/ 351887 h 3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761" h="351889">
                  <a:moveTo>
                    <a:pt x="165327" y="351854"/>
                  </a:moveTo>
                  <a:cubicBezTo>
                    <a:pt x="101617" y="348096"/>
                    <a:pt x="45130" y="314267"/>
                    <a:pt x="15484" y="244104"/>
                  </a:cubicBezTo>
                  <a:cubicBezTo>
                    <a:pt x="-12974" y="176743"/>
                    <a:pt x="-2026" y="112514"/>
                    <a:pt x="46844" y="58474"/>
                  </a:cubicBezTo>
                  <a:cubicBezTo>
                    <a:pt x="97264" y="2753"/>
                    <a:pt x="161567" y="-12085"/>
                    <a:pt x="233257" y="9446"/>
                  </a:cubicBezTo>
                  <a:cubicBezTo>
                    <a:pt x="249217" y="14260"/>
                    <a:pt x="263726" y="24283"/>
                    <a:pt x="278532" y="32526"/>
                  </a:cubicBezTo>
                  <a:cubicBezTo>
                    <a:pt x="289876" y="38823"/>
                    <a:pt x="294130" y="49143"/>
                    <a:pt x="286941" y="60255"/>
                  </a:cubicBezTo>
                  <a:cubicBezTo>
                    <a:pt x="279357" y="72026"/>
                    <a:pt x="267980" y="69586"/>
                    <a:pt x="257956" y="62859"/>
                  </a:cubicBezTo>
                  <a:cubicBezTo>
                    <a:pt x="234114" y="46835"/>
                    <a:pt x="208327" y="37340"/>
                    <a:pt x="179308" y="37175"/>
                  </a:cubicBezTo>
                  <a:cubicBezTo>
                    <a:pt x="104750" y="36713"/>
                    <a:pt x="42656" y="93754"/>
                    <a:pt x="38567" y="166555"/>
                  </a:cubicBezTo>
                  <a:cubicBezTo>
                    <a:pt x="34314" y="241927"/>
                    <a:pt x="88526" y="306716"/>
                    <a:pt x="161996" y="314168"/>
                  </a:cubicBezTo>
                  <a:cubicBezTo>
                    <a:pt x="236950" y="321751"/>
                    <a:pt x="303990" y="269689"/>
                    <a:pt x="314806" y="195009"/>
                  </a:cubicBezTo>
                  <a:cubicBezTo>
                    <a:pt x="318499" y="169456"/>
                    <a:pt x="314476" y="144596"/>
                    <a:pt x="304715" y="120724"/>
                  </a:cubicBezTo>
                  <a:cubicBezTo>
                    <a:pt x="299604" y="108261"/>
                    <a:pt x="300330" y="97216"/>
                    <a:pt x="314080" y="92138"/>
                  </a:cubicBezTo>
                  <a:cubicBezTo>
                    <a:pt x="327205" y="87291"/>
                    <a:pt x="333899" y="95897"/>
                    <a:pt x="338977" y="107140"/>
                  </a:cubicBezTo>
                  <a:cubicBezTo>
                    <a:pt x="390189" y="220166"/>
                    <a:pt x="302572" y="352547"/>
                    <a:pt x="165261" y="351887"/>
                  </a:cubicBezTo>
                  <a:close/>
                </a:path>
              </a:pathLst>
            </a:custGeom>
            <a:solidFill>
              <a:srgbClr val="FFFFFF"/>
            </a:solidFill>
            <a:ln w="0" cap="flat">
              <a:noFill/>
              <a:prstDash val="solid"/>
              <a:miter/>
            </a:ln>
          </p:spPr>
          <p:txBody>
            <a:bodyPr rtlCol="0" anchor="ctr"/>
            <a:lstStyle/>
            <a:p>
              <a:pPr algn="l" rtl="0"/>
              <a:endParaRPr lang="x-es-XL"/>
            </a:p>
          </p:txBody>
        </p:sp>
      </p:grpSp>
      <p:sp>
        <p:nvSpPr>
          <p:cNvPr id="17" name="Rectangle 16">
            <a:extLst>
              <a:ext uri="{FF2B5EF4-FFF2-40B4-BE49-F238E27FC236}">
                <a16:creationId xmlns:a16="http://schemas.microsoft.com/office/drawing/2014/main" id="{2122873A-CC28-7055-C51B-DDAB120D3614}"/>
              </a:ext>
            </a:extLst>
          </p:cNvPr>
          <p:cNvSpPr/>
          <p:nvPr/>
        </p:nvSpPr>
        <p:spPr>
          <a:xfrm>
            <a:off x="-4330" y="-11458"/>
            <a:ext cx="2813767" cy="6864186"/>
          </a:xfrm>
          <a:prstGeom prst="rect">
            <a:avLst/>
          </a:prstGeom>
          <a:solidFill>
            <a:srgbClr val="9ABC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rtl="0" fontAlgn="auto">
              <a:lnSpc>
                <a:spcPct val="115000"/>
              </a:lnSpc>
              <a:spcBef>
                <a:spcPts val="0"/>
              </a:spcBef>
              <a:spcAft>
                <a:spcPts val="1000"/>
              </a:spcAft>
              <a:buClr>
                <a:schemeClr val="bg1"/>
              </a:buClr>
              <a:buSzTx/>
              <a:tabLst/>
              <a:defRPr/>
            </a:pPr>
            <a:endParaRPr lang="he-IL" sz="1800">
              <a:solidFill>
                <a:schemeClr val="bg1"/>
              </a:solidFill>
              <a:latin typeface="Heebo" pitchFamily="2" charset="-79"/>
              <a:ea typeface="Tahoma" panose="020B0604030504040204" pitchFamily="34" charset="0"/>
              <a:cs typeface="Heebo" pitchFamily="2" charset="-79"/>
            </a:endParaRPr>
          </a:p>
        </p:txBody>
      </p:sp>
      <p:sp>
        <p:nvSpPr>
          <p:cNvPr id="9" name="TextBox 8">
            <a:extLst>
              <a:ext uri="{FF2B5EF4-FFF2-40B4-BE49-F238E27FC236}">
                <a16:creationId xmlns:a16="http://schemas.microsoft.com/office/drawing/2014/main" id="{92F75BD4-C7A4-EE31-C04F-0AEABA63F73C}"/>
              </a:ext>
            </a:extLst>
          </p:cNvPr>
          <p:cNvSpPr txBox="1"/>
          <p:nvPr/>
        </p:nvSpPr>
        <p:spPr>
          <a:xfrm>
            <a:off x="212338" y="140038"/>
            <a:ext cx="2514598" cy="1498872"/>
          </a:xfrm>
          <a:prstGeom prst="rect">
            <a:avLst/>
          </a:prstGeom>
          <a:noFill/>
        </p:spPr>
        <p:txBody>
          <a:bodyPr wrap="square">
            <a:spAutoFit/>
          </a:bodyPr>
          <a:lstStyle/>
          <a:p>
            <a:pPr algn="l" rtl="0">
              <a:lnSpc>
                <a:spcPct val="115000"/>
              </a:lnSpc>
            </a:pPr>
            <a:r>
              <a:rPr lang="he-IL" sz="3200" b="1" dirty="0">
                <a:solidFill>
                  <a:schemeClr val="bg1"/>
                </a:solidFill>
                <a:latin typeface="Heebo" pitchFamily="2" charset="-79"/>
                <a:ea typeface="Tahoma" panose="020B0604030504040204" pitchFamily="34" charset="0"/>
                <a:cs typeface="Heebo" pitchFamily="2" charset="-79"/>
              </a:rPr>
              <a:t>בני הגיל הרך ומלוויהם:</a:t>
            </a:r>
          </a:p>
          <a:p>
            <a:pPr algn="l" rtl="0">
              <a:lnSpc>
                <a:spcPct val="115000"/>
              </a:lnSpc>
            </a:pPr>
            <a:endParaRPr lang="he-IL" sz="1600" u="sng" dirty="0">
              <a:effectLst/>
              <a:latin typeface="Heebo" pitchFamily="2" charset="-79"/>
              <a:ea typeface="Tahoma" panose="020B0604030504040204" pitchFamily="34" charset="0"/>
              <a:cs typeface="Heebo" pitchFamily="2" charset="-79"/>
            </a:endParaRPr>
          </a:p>
        </p:txBody>
      </p:sp>
      <p:cxnSp>
        <p:nvCxnSpPr>
          <p:cNvPr id="14" name="Straight Connector 13">
            <a:extLst>
              <a:ext uri="{FF2B5EF4-FFF2-40B4-BE49-F238E27FC236}">
                <a16:creationId xmlns:a16="http://schemas.microsoft.com/office/drawing/2014/main" id="{6ECE08A6-76A3-252E-A3DC-BA5CAD08C882}"/>
              </a:ext>
            </a:extLst>
          </p:cNvPr>
          <p:cNvCxnSpPr/>
          <p:nvPr/>
        </p:nvCxnSpPr>
        <p:spPr>
          <a:xfrm flipH="1">
            <a:off x="0" y="1876660"/>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73C032-59D9-30A7-A80C-6ECDF59C9460}"/>
              </a:ext>
            </a:extLst>
          </p:cNvPr>
          <p:cNvCxnSpPr/>
          <p:nvPr/>
        </p:nvCxnSpPr>
        <p:spPr>
          <a:xfrm flipH="1">
            <a:off x="109354" y="4399557"/>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F465D9-2681-FD1E-E0DA-CD3256009D3B}"/>
              </a:ext>
            </a:extLst>
          </p:cNvPr>
          <p:cNvCxnSpPr/>
          <p:nvPr/>
        </p:nvCxnSpPr>
        <p:spPr>
          <a:xfrm flipH="1">
            <a:off x="197871" y="5556721"/>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מציין מיקום של מספר שקופית 5">
            <a:extLst>
              <a:ext uri="{FF2B5EF4-FFF2-40B4-BE49-F238E27FC236}">
                <a16:creationId xmlns:a16="http://schemas.microsoft.com/office/drawing/2014/main" id="{D3C85EF8-D0A8-EB48-17B8-DBF303C543C4}"/>
              </a:ext>
            </a:extLst>
          </p:cNvPr>
          <p:cNvSpPr>
            <a:spLocks noGrp="1"/>
          </p:cNvSpPr>
          <p:nvPr>
            <p:ph type="sldNum" sz="quarter" idx="12"/>
          </p:nvPr>
        </p:nvSpPr>
        <p:spPr>
          <a:xfrm>
            <a:off x="11681711" y="6440599"/>
            <a:ext cx="434158" cy="365125"/>
          </a:xfrm>
        </p:spPr>
        <p:txBody>
          <a:bodyPr/>
          <a:lstStyle/>
          <a:p>
            <a:pPr algn="r" rtl="0"/>
            <a:fld id="{199E282D-D310-42D8-B8FF-78ED45A44D81}" type="slidenum">
              <a:rPr lang="he-IL" smtClean="0">
                <a:solidFill>
                  <a:schemeClr val="tx1"/>
                </a:solidFill>
                <a:latin typeface="Heebo" pitchFamily="2" charset="-79"/>
                <a:cs typeface="Heebo" pitchFamily="2" charset="-79"/>
              </a:rPr>
              <a:pPr algn="r" rtl="0"/>
              <a:t>14</a:t>
            </a:fld>
            <a:endParaRPr lang="he-IL" dirty="0">
              <a:solidFill>
                <a:schemeClr val="tx1"/>
              </a:solidFill>
              <a:latin typeface="Heebo" pitchFamily="2" charset="-79"/>
              <a:cs typeface="Heebo" pitchFamily="2" charset="-79"/>
            </a:endParaRPr>
          </a:p>
        </p:txBody>
      </p:sp>
      <p:cxnSp>
        <p:nvCxnSpPr>
          <p:cNvPr id="2" name="Straight Connector 1">
            <a:extLst>
              <a:ext uri="{FF2B5EF4-FFF2-40B4-BE49-F238E27FC236}">
                <a16:creationId xmlns:a16="http://schemas.microsoft.com/office/drawing/2014/main" id="{F81FCB06-7AF8-89E9-A001-0759F9D8F159}"/>
              </a:ext>
            </a:extLst>
          </p:cNvPr>
          <p:cNvCxnSpPr/>
          <p:nvPr/>
        </p:nvCxnSpPr>
        <p:spPr>
          <a:xfrm flipH="1">
            <a:off x="101360" y="3134406"/>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D176F72-204D-D921-EBDA-CFB6F5A2113F}"/>
              </a:ext>
            </a:extLst>
          </p:cNvPr>
          <p:cNvSpPr txBox="1"/>
          <p:nvPr/>
        </p:nvSpPr>
        <p:spPr>
          <a:xfrm>
            <a:off x="153353" y="2084028"/>
            <a:ext cx="2598172" cy="584775"/>
          </a:xfrm>
          <a:prstGeom prst="rect">
            <a:avLst/>
          </a:prstGeom>
          <a:noFill/>
        </p:spPr>
        <p:txBody>
          <a:bodyPr wrap="square">
            <a:spAutoFit/>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dirty="0">
                <a:solidFill>
                  <a:schemeClr val="bg1"/>
                </a:solidFill>
                <a:latin typeface="Heebo" pitchFamily="2" charset="-79"/>
                <a:ea typeface="Tahoma" panose="020B0604030504040204" pitchFamily="34" charset="0"/>
                <a:cs typeface="Heebo" pitchFamily="2" charset="-79"/>
              </a:rPr>
              <a:t>היקף מרחבים ציבוריים ופעילויות לגיל הרך ומלוויהם</a:t>
            </a:r>
          </a:p>
        </p:txBody>
      </p:sp>
      <p:sp>
        <p:nvSpPr>
          <p:cNvPr id="33" name="Rounded Rectangle 24">
            <a:extLst>
              <a:ext uri="{FF2B5EF4-FFF2-40B4-BE49-F238E27FC236}">
                <a16:creationId xmlns:a16="http://schemas.microsoft.com/office/drawing/2014/main" id="{6C78F15B-B214-2C36-DAF4-82EB7DB3F50E}"/>
              </a:ext>
            </a:extLst>
          </p:cNvPr>
          <p:cNvSpPr/>
          <p:nvPr/>
        </p:nvSpPr>
        <p:spPr>
          <a:xfrm>
            <a:off x="7816274" y="2582179"/>
            <a:ext cx="4247279" cy="1216360"/>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10" name="TextBox 9">
            <a:extLst>
              <a:ext uri="{FF2B5EF4-FFF2-40B4-BE49-F238E27FC236}">
                <a16:creationId xmlns:a16="http://schemas.microsoft.com/office/drawing/2014/main" id="{D1A28414-2849-D980-47C1-E14C26F8EE67}"/>
              </a:ext>
            </a:extLst>
          </p:cNvPr>
          <p:cNvSpPr txBox="1"/>
          <p:nvPr/>
        </p:nvSpPr>
        <p:spPr>
          <a:xfrm>
            <a:off x="77063" y="3210712"/>
            <a:ext cx="2897573" cy="584775"/>
          </a:xfrm>
          <a:prstGeom prst="rect">
            <a:avLst/>
          </a:prstGeom>
          <a:noFill/>
        </p:spPr>
        <p:txBody>
          <a:bodyPr wrap="square">
            <a:spAutoFit/>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dirty="0">
                <a:solidFill>
                  <a:schemeClr val="bg1"/>
                </a:solidFill>
                <a:latin typeface="Heebo" pitchFamily="2" charset="-79"/>
                <a:ea typeface="Tahoma" panose="020B0604030504040204" pitchFamily="34" charset="0"/>
                <a:cs typeface="Heebo" pitchFamily="2" charset="-79"/>
              </a:rPr>
              <a:t>צריכת שירותים, שימוש במרחבים ושביעות רצון</a:t>
            </a:r>
          </a:p>
        </p:txBody>
      </p:sp>
      <p:sp>
        <p:nvSpPr>
          <p:cNvPr id="28" name="TextBox 27">
            <a:extLst>
              <a:ext uri="{FF2B5EF4-FFF2-40B4-BE49-F238E27FC236}">
                <a16:creationId xmlns:a16="http://schemas.microsoft.com/office/drawing/2014/main" id="{E2646533-6D86-9027-0AC0-0DDD2C94C32F}"/>
              </a:ext>
            </a:extLst>
          </p:cNvPr>
          <p:cNvSpPr txBox="1"/>
          <p:nvPr/>
        </p:nvSpPr>
        <p:spPr>
          <a:xfrm>
            <a:off x="57551" y="4551380"/>
            <a:ext cx="2608845" cy="584775"/>
          </a:xfrm>
          <a:prstGeom prst="rect">
            <a:avLst/>
          </a:prstGeom>
          <a:noFill/>
        </p:spPr>
        <p:txBody>
          <a:bodyPr wrap="square">
            <a:spAutoFit/>
          </a:bodyPr>
          <a:lstStyle/>
          <a:p>
            <a:pPr algn="l" defTabSz="931774" rtl="0">
              <a:defRPr/>
            </a:pPr>
            <a:r>
              <a:rPr lang="he-IL" sz="1600" dirty="0">
                <a:solidFill>
                  <a:schemeClr val="bg1"/>
                </a:solidFill>
                <a:latin typeface="Heebo" pitchFamily="2" charset="-79"/>
                <a:ea typeface="Tahoma" panose="020B0604030504040204" pitchFamily="34" charset="0"/>
                <a:cs typeface="Heebo" pitchFamily="2" charset="-79"/>
              </a:rPr>
              <a:t>תחושת ביטחון ובטיחות באזורי ההתערבות</a:t>
            </a:r>
          </a:p>
        </p:txBody>
      </p:sp>
      <p:sp>
        <p:nvSpPr>
          <p:cNvPr id="4" name="TextBox 3">
            <a:extLst>
              <a:ext uri="{FF2B5EF4-FFF2-40B4-BE49-F238E27FC236}">
                <a16:creationId xmlns:a16="http://schemas.microsoft.com/office/drawing/2014/main" id="{ED84DB05-FD64-1AB8-E3D2-A78076031F6A}"/>
              </a:ext>
            </a:extLst>
          </p:cNvPr>
          <p:cNvSpPr txBox="1"/>
          <p:nvPr/>
        </p:nvSpPr>
        <p:spPr>
          <a:xfrm>
            <a:off x="63592" y="5737027"/>
            <a:ext cx="2953701" cy="338554"/>
          </a:xfrm>
          <a:prstGeom prst="rect">
            <a:avLst/>
          </a:prstGeom>
          <a:noFill/>
        </p:spPr>
        <p:txBody>
          <a:bodyPr wrap="square">
            <a:spAutoFit/>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dirty="0">
                <a:solidFill>
                  <a:schemeClr val="bg1"/>
                </a:solidFill>
                <a:latin typeface="Heebo" pitchFamily="2" charset="-79"/>
                <a:ea typeface="Tahoma" panose="020B0604030504040204" pitchFamily="34" charset="0"/>
                <a:cs typeface="Heebo" pitchFamily="2" charset="-79"/>
              </a:rPr>
              <a:t>תחושת אמון ברשות</a:t>
            </a:r>
          </a:p>
        </p:txBody>
      </p:sp>
      <p:grpSp>
        <p:nvGrpSpPr>
          <p:cNvPr id="15" name="Graphic 35">
            <a:extLst>
              <a:ext uri="{FF2B5EF4-FFF2-40B4-BE49-F238E27FC236}">
                <a16:creationId xmlns:a16="http://schemas.microsoft.com/office/drawing/2014/main" id="{2C0CAAD0-4E94-B1E9-4335-F401F1BE8ACA}"/>
              </a:ext>
            </a:extLst>
          </p:cNvPr>
          <p:cNvGrpSpPr/>
          <p:nvPr/>
        </p:nvGrpSpPr>
        <p:grpSpPr>
          <a:xfrm>
            <a:off x="203779" y="2716944"/>
            <a:ext cx="297963" cy="322103"/>
            <a:chOff x="1908601" y="2245872"/>
            <a:chExt cx="1062730" cy="1148830"/>
          </a:xfrm>
          <a:solidFill>
            <a:srgbClr val="FFFFFF"/>
          </a:solidFill>
        </p:grpSpPr>
        <p:sp>
          <p:nvSpPr>
            <p:cNvPr id="16" name="Freeform 61">
              <a:extLst>
                <a:ext uri="{FF2B5EF4-FFF2-40B4-BE49-F238E27FC236}">
                  <a16:creationId xmlns:a16="http://schemas.microsoft.com/office/drawing/2014/main" id="{B3A2454B-F6A2-48C0-E398-7EBE3BEDC28B}"/>
                </a:ext>
              </a:extLst>
            </p:cNvPr>
            <p:cNvSpPr/>
            <p:nvPr/>
          </p:nvSpPr>
          <p:spPr>
            <a:xfrm>
              <a:off x="1946367" y="2724117"/>
              <a:ext cx="987454" cy="664488"/>
            </a:xfrm>
            <a:custGeom>
              <a:avLst/>
              <a:gdLst>
                <a:gd name="connsiteX0" fmla="*/ 786503 w 987454"/>
                <a:gd name="connsiteY0" fmla="*/ 524878 h 664488"/>
                <a:gd name="connsiteX1" fmla="*/ 894136 w 987454"/>
                <a:gd name="connsiteY1" fmla="*/ 392267 h 664488"/>
                <a:gd name="connsiteX2" fmla="*/ 942709 w 987454"/>
                <a:gd name="connsiteY2" fmla="*/ 110460 h 664488"/>
                <a:gd name="connsiteX3" fmla="*/ 941753 w 987454"/>
                <a:gd name="connsiteY3" fmla="*/ 103964 h 664488"/>
                <a:gd name="connsiteX4" fmla="*/ 959395 w 987454"/>
                <a:gd name="connsiteY4" fmla="*/ 79137 h 664488"/>
                <a:gd name="connsiteX5" fmla="*/ 980961 w 987454"/>
                <a:gd name="connsiteY5" fmla="*/ 99316 h 664488"/>
                <a:gd name="connsiteX6" fmla="*/ 976609 w 987454"/>
                <a:gd name="connsiteY6" fmla="*/ 279109 h 664488"/>
                <a:gd name="connsiteX7" fmla="*/ 685003 w 987454"/>
                <a:gd name="connsiteY7" fmla="*/ 631936 h 664488"/>
                <a:gd name="connsiteX8" fmla="*/ 579811 w 987454"/>
                <a:gd name="connsiteY8" fmla="*/ 663358 h 664488"/>
                <a:gd name="connsiteX9" fmla="*/ 553463 w 987454"/>
                <a:gd name="connsiteY9" fmla="*/ 648191 h 664488"/>
                <a:gd name="connsiteX10" fmla="*/ 572523 w 987454"/>
                <a:gd name="connsiteY10" fmla="*/ 624683 h 664488"/>
                <a:gd name="connsiteX11" fmla="*/ 737138 w 987454"/>
                <a:gd name="connsiteY11" fmla="*/ 561279 h 664488"/>
                <a:gd name="connsiteX12" fmla="*/ 747559 w 987454"/>
                <a:gd name="connsiteY12" fmla="*/ 538726 h 664488"/>
                <a:gd name="connsiteX13" fmla="*/ 527775 w 987454"/>
                <a:gd name="connsiteY13" fmla="*/ 318378 h 664488"/>
                <a:gd name="connsiteX14" fmla="*/ 242171 w 987454"/>
                <a:gd name="connsiteY14" fmla="*/ 523065 h 664488"/>
                <a:gd name="connsiteX15" fmla="*/ 240258 w 987454"/>
                <a:gd name="connsiteY15" fmla="*/ 536055 h 664488"/>
                <a:gd name="connsiteX16" fmla="*/ 253581 w 987454"/>
                <a:gd name="connsiteY16" fmla="*/ 563389 h 664488"/>
                <a:gd name="connsiteX17" fmla="*/ 412260 w 987454"/>
                <a:gd name="connsiteY17" fmla="*/ 624320 h 664488"/>
                <a:gd name="connsiteX18" fmla="*/ 434189 w 987454"/>
                <a:gd name="connsiteY18" fmla="*/ 648851 h 664488"/>
                <a:gd name="connsiteX19" fmla="*/ 403819 w 987454"/>
                <a:gd name="connsiteY19" fmla="*/ 662468 h 664488"/>
                <a:gd name="connsiteX20" fmla="*/ 31159 w 987454"/>
                <a:gd name="connsiteY20" fmla="*/ 349404 h 664488"/>
                <a:gd name="connsiteX21" fmla="*/ 6361 w 987454"/>
                <a:gd name="connsiteY21" fmla="*/ 100305 h 664488"/>
                <a:gd name="connsiteX22" fmla="*/ 28686 w 987454"/>
                <a:gd name="connsiteY22" fmla="*/ 79236 h 664488"/>
                <a:gd name="connsiteX23" fmla="*/ 45338 w 987454"/>
                <a:gd name="connsiteY23" fmla="*/ 106207 h 664488"/>
                <a:gd name="connsiteX24" fmla="*/ 54308 w 987454"/>
                <a:gd name="connsiteY24" fmla="*/ 292100 h 664488"/>
                <a:gd name="connsiteX25" fmla="*/ 190762 w 987454"/>
                <a:gd name="connsiteY25" fmla="*/ 516207 h 664488"/>
                <a:gd name="connsiteX26" fmla="*/ 201446 w 987454"/>
                <a:gd name="connsiteY26" fmla="*/ 524120 h 664488"/>
                <a:gd name="connsiteX27" fmla="*/ 270234 w 987454"/>
                <a:gd name="connsiteY27" fmla="*/ 377792 h 664488"/>
                <a:gd name="connsiteX28" fmla="*/ 405138 w 987454"/>
                <a:gd name="connsiteY28" fmla="*/ 289165 h 664488"/>
                <a:gd name="connsiteX29" fmla="*/ 336449 w 987454"/>
                <a:gd name="connsiteY29" fmla="*/ 146300 h 664488"/>
                <a:gd name="connsiteX30" fmla="*/ 390233 w 987454"/>
                <a:gd name="connsiteY30" fmla="*/ 38912 h 664488"/>
                <a:gd name="connsiteX31" fmla="*/ 609687 w 987454"/>
                <a:gd name="connsiteY31" fmla="*/ 50782 h 664488"/>
                <a:gd name="connsiteX32" fmla="*/ 583702 w 987454"/>
                <a:gd name="connsiteY32" fmla="*/ 289066 h 664488"/>
                <a:gd name="connsiteX33" fmla="*/ 786602 w 987454"/>
                <a:gd name="connsiteY33" fmla="*/ 524944 h 664488"/>
                <a:gd name="connsiteX34" fmla="*/ 375360 w 987454"/>
                <a:gd name="connsiteY34" fmla="*/ 157675 h 664488"/>
                <a:gd name="connsiteX35" fmla="*/ 493216 w 987454"/>
                <a:gd name="connsiteY35" fmla="*/ 276108 h 664488"/>
                <a:gd name="connsiteX36" fmla="*/ 612028 w 987454"/>
                <a:gd name="connsiteY36" fmla="*/ 158664 h 664488"/>
                <a:gd name="connsiteX37" fmla="*/ 493348 w 987454"/>
                <a:gd name="connsiteY37" fmla="*/ 39439 h 664488"/>
                <a:gd name="connsiteX38" fmla="*/ 375327 w 987454"/>
                <a:gd name="connsiteY38" fmla="*/ 157675 h 66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7454" h="664488">
                  <a:moveTo>
                    <a:pt x="786503" y="524878"/>
                  </a:moveTo>
                  <a:cubicBezTo>
                    <a:pt x="832339" y="486301"/>
                    <a:pt x="867492" y="442614"/>
                    <a:pt x="894136" y="392267"/>
                  </a:cubicBezTo>
                  <a:cubicBezTo>
                    <a:pt x="940995" y="303706"/>
                    <a:pt x="956658" y="209572"/>
                    <a:pt x="942709" y="110460"/>
                  </a:cubicBezTo>
                  <a:cubicBezTo>
                    <a:pt x="942413" y="108284"/>
                    <a:pt x="941918" y="106141"/>
                    <a:pt x="941753" y="103964"/>
                  </a:cubicBezTo>
                  <a:cubicBezTo>
                    <a:pt x="940599" y="89622"/>
                    <a:pt x="947392" y="79335"/>
                    <a:pt x="959395" y="79137"/>
                  </a:cubicBezTo>
                  <a:cubicBezTo>
                    <a:pt x="972487" y="78906"/>
                    <a:pt x="978983" y="86753"/>
                    <a:pt x="980961" y="99316"/>
                  </a:cubicBezTo>
                  <a:cubicBezTo>
                    <a:pt x="990359" y="159521"/>
                    <a:pt x="990096" y="219727"/>
                    <a:pt x="976609" y="279109"/>
                  </a:cubicBezTo>
                  <a:cubicBezTo>
                    <a:pt x="938785" y="445483"/>
                    <a:pt x="841770" y="564147"/>
                    <a:pt x="685003" y="631936"/>
                  </a:cubicBezTo>
                  <a:cubicBezTo>
                    <a:pt x="651632" y="646378"/>
                    <a:pt x="615095" y="653500"/>
                    <a:pt x="579811" y="663358"/>
                  </a:cubicBezTo>
                  <a:cubicBezTo>
                    <a:pt x="566752" y="667018"/>
                    <a:pt x="556134" y="661743"/>
                    <a:pt x="553463" y="648191"/>
                  </a:cubicBezTo>
                  <a:cubicBezTo>
                    <a:pt x="550726" y="634343"/>
                    <a:pt x="559135" y="627156"/>
                    <a:pt x="572523" y="624683"/>
                  </a:cubicBezTo>
                  <a:cubicBezTo>
                    <a:pt x="631319" y="613769"/>
                    <a:pt x="686256" y="593030"/>
                    <a:pt x="737138" y="561279"/>
                  </a:cubicBezTo>
                  <a:cubicBezTo>
                    <a:pt x="746635" y="555344"/>
                    <a:pt x="748647" y="549376"/>
                    <a:pt x="747559" y="538726"/>
                  </a:cubicBezTo>
                  <a:cubicBezTo>
                    <a:pt x="736050" y="426524"/>
                    <a:pt x="644476" y="334369"/>
                    <a:pt x="527775" y="318378"/>
                  </a:cubicBezTo>
                  <a:cubicBezTo>
                    <a:pt x="392673" y="299848"/>
                    <a:pt x="266112" y="390552"/>
                    <a:pt x="242171" y="523065"/>
                  </a:cubicBezTo>
                  <a:cubicBezTo>
                    <a:pt x="241380" y="527384"/>
                    <a:pt x="241512" y="531901"/>
                    <a:pt x="240258" y="536055"/>
                  </a:cubicBezTo>
                  <a:cubicBezTo>
                    <a:pt x="236169" y="549508"/>
                    <a:pt x="242402" y="556597"/>
                    <a:pt x="253581" y="563389"/>
                  </a:cubicBezTo>
                  <a:cubicBezTo>
                    <a:pt x="302847" y="593327"/>
                    <a:pt x="355839" y="613110"/>
                    <a:pt x="412260" y="624320"/>
                  </a:cubicBezTo>
                  <a:cubicBezTo>
                    <a:pt x="429309" y="627716"/>
                    <a:pt x="437025" y="636948"/>
                    <a:pt x="434189" y="648851"/>
                  </a:cubicBezTo>
                  <a:cubicBezTo>
                    <a:pt x="431222" y="661215"/>
                    <a:pt x="420735" y="665996"/>
                    <a:pt x="403819" y="662468"/>
                  </a:cubicBezTo>
                  <a:cubicBezTo>
                    <a:pt x="223507" y="624881"/>
                    <a:pt x="98397" y="520823"/>
                    <a:pt x="31159" y="349404"/>
                  </a:cubicBezTo>
                  <a:cubicBezTo>
                    <a:pt x="-300" y="269217"/>
                    <a:pt x="-6665" y="185503"/>
                    <a:pt x="6361" y="100305"/>
                  </a:cubicBezTo>
                  <a:cubicBezTo>
                    <a:pt x="8373" y="87083"/>
                    <a:pt x="14638" y="78543"/>
                    <a:pt x="28686" y="79236"/>
                  </a:cubicBezTo>
                  <a:cubicBezTo>
                    <a:pt x="41315" y="79862"/>
                    <a:pt x="47779" y="90314"/>
                    <a:pt x="45338" y="106207"/>
                  </a:cubicBezTo>
                  <a:cubicBezTo>
                    <a:pt x="35808" y="168819"/>
                    <a:pt x="38315" y="230839"/>
                    <a:pt x="54308" y="292100"/>
                  </a:cubicBezTo>
                  <a:cubicBezTo>
                    <a:pt x="77325" y="380364"/>
                    <a:pt x="122865" y="455143"/>
                    <a:pt x="190762" y="516207"/>
                  </a:cubicBezTo>
                  <a:cubicBezTo>
                    <a:pt x="193532" y="518679"/>
                    <a:pt x="196731" y="520658"/>
                    <a:pt x="201446" y="524120"/>
                  </a:cubicBezTo>
                  <a:cubicBezTo>
                    <a:pt x="211965" y="468497"/>
                    <a:pt x="233927" y="419699"/>
                    <a:pt x="270234" y="377792"/>
                  </a:cubicBezTo>
                  <a:cubicBezTo>
                    <a:pt x="306243" y="336248"/>
                    <a:pt x="350991" y="307827"/>
                    <a:pt x="405138" y="289165"/>
                  </a:cubicBezTo>
                  <a:cubicBezTo>
                    <a:pt x="356993" y="252171"/>
                    <a:pt x="332657" y="205286"/>
                    <a:pt x="336449" y="146300"/>
                  </a:cubicBezTo>
                  <a:cubicBezTo>
                    <a:pt x="339186" y="103371"/>
                    <a:pt x="357850" y="67300"/>
                    <a:pt x="390233" y="38912"/>
                  </a:cubicBezTo>
                  <a:cubicBezTo>
                    <a:pt x="454667" y="-17568"/>
                    <a:pt x="550825" y="-11666"/>
                    <a:pt x="609687" y="50782"/>
                  </a:cubicBezTo>
                  <a:cubicBezTo>
                    <a:pt x="663470" y="107855"/>
                    <a:pt x="675341" y="217386"/>
                    <a:pt x="583702" y="289066"/>
                  </a:cubicBezTo>
                  <a:cubicBezTo>
                    <a:pt x="694533" y="329357"/>
                    <a:pt x="762002" y="407005"/>
                    <a:pt x="786602" y="524944"/>
                  </a:cubicBezTo>
                  <a:close/>
                  <a:moveTo>
                    <a:pt x="375360" y="157675"/>
                  </a:moveTo>
                  <a:cubicBezTo>
                    <a:pt x="375327" y="222728"/>
                    <a:pt x="428221" y="275878"/>
                    <a:pt x="493216" y="276108"/>
                  </a:cubicBezTo>
                  <a:cubicBezTo>
                    <a:pt x="558343" y="276306"/>
                    <a:pt x="611632" y="223651"/>
                    <a:pt x="612028" y="158664"/>
                  </a:cubicBezTo>
                  <a:cubicBezTo>
                    <a:pt x="612456" y="92886"/>
                    <a:pt x="559102" y="39307"/>
                    <a:pt x="493348" y="39439"/>
                  </a:cubicBezTo>
                  <a:cubicBezTo>
                    <a:pt x="428320" y="39571"/>
                    <a:pt x="375360" y="92655"/>
                    <a:pt x="375327" y="157675"/>
                  </a:cubicBezTo>
                  <a:close/>
                </a:path>
              </a:pathLst>
            </a:custGeom>
            <a:solidFill>
              <a:srgbClr val="FFFFFF"/>
            </a:solidFill>
            <a:ln w="0" cap="flat">
              <a:noFill/>
              <a:prstDash val="solid"/>
              <a:miter/>
            </a:ln>
          </p:spPr>
          <p:txBody>
            <a:bodyPr rtlCol="0" anchor="ctr"/>
            <a:lstStyle/>
            <a:p>
              <a:pPr algn="l" rtl="0"/>
              <a:endParaRPr lang="x-es-XL"/>
            </a:p>
          </p:txBody>
        </p:sp>
        <p:sp>
          <p:nvSpPr>
            <p:cNvPr id="21" name="Freeform 62">
              <a:extLst>
                <a:ext uri="{FF2B5EF4-FFF2-40B4-BE49-F238E27FC236}">
                  <a16:creationId xmlns:a16="http://schemas.microsoft.com/office/drawing/2014/main" id="{5C1ED03B-930A-F760-6351-9C1EA961C33A}"/>
                </a:ext>
              </a:extLst>
            </p:cNvPr>
            <p:cNvSpPr/>
            <p:nvPr/>
          </p:nvSpPr>
          <p:spPr>
            <a:xfrm>
              <a:off x="2224876" y="2245872"/>
              <a:ext cx="430309" cy="416403"/>
            </a:xfrm>
            <a:custGeom>
              <a:avLst/>
              <a:gdLst>
                <a:gd name="connsiteX0" fmla="*/ 214642 w 430309"/>
                <a:gd name="connsiteY0" fmla="*/ 0 h 416403"/>
                <a:gd name="connsiteX1" fmla="*/ 236043 w 430309"/>
                <a:gd name="connsiteY1" fmla="*/ 22585 h 416403"/>
                <a:gd name="connsiteX2" fmla="*/ 280989 w 430309"/>
                <a:gd name="connsiteY2" fmla="*/ 113949 h 416403"/>
                <a:gd name="connsiteX3" fmla="*/ 306776 w 430309"/>
                <a:gd name="connsiteY3" fmla="*/ 132512 h 416403"/>
                <a:gd name="connsiteX4" fmla="*/ 407518 w 430309"/>
                <a:gd name="connsiteY4" fmla="*/ 147415 h 416403"/>
                <a:gd name="connsiteX5" fmla="*/ 429842 w 430309"/>
                <a:gd name="connsiteY5" fmla="*/ 162022 h 416403"/>
                <a:gd name="connsiteX6" fmla="*/ 420312 w 430309"/>
                <a:gd name="connsiteY6" fmla="*/ 186882 h 416403"/>
                <a:gd name="connsiteX7" fmla="*/ 347435 w 430309"/>
                <a:gd name="connsiteY7" fmla="*/ 258101 h 416403"/>
                <a:gd name="connsiteX8" fmla="*/ 337807 w 430309"/>
                <a:gd name="connsiteY8" fmla="*/ 288434 h 416403"/>
                <a:gd name="connsiteX9" fmla="*/ 355284 w 430309"/>
                <a:gd name="connsiteY9" fmla="*/ 387085 h 416403"/>
                <a:gd name="connsiteX10" fmla="*/ 348128 w 430309"/>
                <a:gd name="connsiteY10" fmla="*/ 414616 h 416403"/>
                <a:gd name="connsiteX11" fmla="*/ 321088 w 430309"/>
                <a:gd name="connsiteY11" fmla="*/ 412869 h 416403"/>
                <a:gd name="connsiteX12" fmla="*/ 226118 w 430309"/>
                <a:gd name="connsiteY12" fmla="*/ 364071 h 416403"/>
                <a:gd name="connsiteX13" fmla="*/ 204024 w 430309"/>
                <a:gd name="connsiteY13" fmla="*/ 364170 h 416403"/>
                <a:gd name="connsiteX14" fmla="*/ 109053 w 430309"/>
                <a:gd name="connsiteY14" fmla="*/ 412935 h 416403"/>
                <a:gd name="connsiteX15" fmla="*/ 82079 w 430309"/>
                <a:gd name="connsiteY15" fmla="*/ 414517 h 416403"/>
                <a:gd name="connsiteX16" fmla="*/ 75088 w 430309"/>
                <a:gd name="connsiteY16" fmla="*/ 386920 h 416403"/>
                <a:gd name="connsiteX17" fmla="*/ 92763 w 430309"/>
                <a:gd name="connsiteY17" fmla="*/ 286621 h 416403"/>
                <a:gd name="connsiteX18" fmla="*/ 83860 w 430309"/>
                <a:gd name="connsiteY18" fmla="*/ 259189 h 416403"/>
                <a:gd name="connsiteX19" fmla="*/ 9895 w 430309"/>
                <a:gd name="connsiteY19" fmla="*/ 186717 h 416403"/>
                <a:gd name="connsiteX20" fmla="*/ 497 w 430309"/>
                <a:gd name="connsiteY20" fmla="*/ 161890 h 416403"/>
                <a:gd name="connsiteX21" fmla="*/ 22953 w 430309"/>
                <a:gd name="connsiteY21" fmla="*/ 147547 h 416403"/>
                <a:gd name="connsiteX22" fmla="*/ 123695 w 430309"/>
                <a:gd name="connsiteY22" fmla="*/ 132710 h 416403"/>
                <a:gd name="connsiteX23" fmla="*/ 149317 w 430309"/>
                <a:gd name="connsiteY23" fmla="*/ 113850 h 416403"/>
                <a:gd name="connsiteX24" fmla="*/ 194263 w 430309"/>
                <a:gd name="connsiteY24" fmla="*/ 22487 h 416403"/>
                <a:gd name="connsiteX25" fmla="*/ 214543 w 430309"/>
                <a:gd name="connsiteY25" fmla="*/ 66 h 416403"/>
                <a:gd name="connsiteX26" fmla="*/ 119573 w 430309"/>
                <a:gd name="connsiteY26" fmla="*/ 363444 h 416403"/>
                <a:gd name="connsiteX27" fmla="*/ 187865 w 430309"/>
                <a:gd name="connsiteY27" fmla="*/ 326945 h 416403"/>
                <a:gd name="connsiteX28" fmla="*/ 242309 w 430309"/>
                <a:gd name="connsiteY28" fmla="*/ 327110 h 416403"/>
                <a:gd name="connsiteX29" fmla="*/ 250849 w 430309"/>
                <a:gd name="connsiteY29" fmla="*/ 332023 h 416403"/>
                <a:gd name="connsiteX30" fmla="*/ 310635 w 430309"/>
                <a:gd name="connsiteY30" fmla="*/ 362818 h 416403"/>
                <a:gd name="connsiteX31" fmla="*/ 296125 w 430309"/>
                <a:gd name="connsiteY31" fmla="*/ 276960 h 416403"/>
                <a:gd name="connsiteX32" fmla="*/ 307568 w 430309"/>
                <a:gd name="connsiteY32" fmla="*/ 242109 h 416403"/>
                <a:gd name="connsiteX33" fmla="*/ 366924 w 430309"/>
                <a:gd name="connsiteY33" fmla="*/ 181112 h 416403"/>
                <a:gd name="connsiteX34" fmla="*/ 289035 w 430309"/>
                <a:gd name="connsiteY34" fmla="*/ 169704 h 416403"/>
                <a:gd name="connsiteX35" fmla="*/ 250948 w 430309"/>
                <a:gd name="connsiteY35" fmla="*/ 142074 h 416403"/>
                <a:gd name="connsiteX36" fmla="*/ 215170 w 430309"/>
                <a:gd name="connsiteY36" fmla="*/ 68844 h 416403"/>
                <a:gd name="connsiteX37" fmla="*/ 178698 w 430309"/>
                <a:gd name="connsiteY37" fmla="*/ 143624 h 416403"/>
                <a:gd name="connsiteX38" fmla="*/ 142887 w 430309"/>
                <a:gd name="connsiteY38" fmla="*/ 169539 h 416403"/>
                <a:gd name="connsiteX39" fmla="*/ 63547 w 430309"/>
                <a:gd name="connsiteY39" fmla="*/ 181079 h 416403"/>
                <a:gd name="connsiteX40" fmla="*/ 124057 w 430309"/>
                <a:gd name="connsiteY40" fmla="*/ 243395 h 416403"/>
                <a:gd name="connsiteX41" fmla="*/ 134478 w 430309"/>
                <a:gd name="connsiteY41" fmla="*/ 275509 h 416403"/>
                <a:gd name="connsiteX42" fmla="*/ 119573 w 430309"/>
                <a:gd name="connsiteY42" fmla="*/ 363477 h 4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0309" h="416403">
                  <a:moveTo>
                    <a:pt x="214642" y="0"/>
                  </a:moveTo>
                  <a:cubicBezTo>
                    <a:pt x="223743" y="9364"/>
                    <a:pt x="231987" y="14870"/>
                    <a:pt x="236043" y="22585"/>
                  </a:cubicBezTo>
                  <a:cubicBezTo>
                    <a:pt x="251839" y="52622"/>
                    <a:pt x="266777" y="83121"/>
                    <a:pt x="280989" y="113949"/>
                  </a:cubicBezTo>
                  <a:cubicBezTo>
                    <a:pt x="286430" y="125753"/>
                    <a:pt x="294147" y="130930"/>
                    <a:pt x="306776" y="132512"/>
                  </a:cubicBezTo>
                  <a:cubicBezTo>
                    <a:pt x="340445" y="136733"/>
                    <a:pt x="374146" y="141316"/>
                    <a:pt x="407518" y="147415"/>
                  </a:cubicBezTo>
                  <a:cubicBezTo>
                    <a:pt x="415959" y="148965"/>
                    <a:pt x="427633" y="155263"/>
                    <a:pt x="429842" y="162022"/>
                  </a:cubicBezTo>
                  <a:cubicBezTo>
                    <a:pt x="432019" y="168715"/>
                    <a:pt x="426215" y="180651"/>
                    <a:pt x="420312" y="186882"/>
                  </a:cubicBezTo>
                  <a:cubicBezTo>
                    <a:pt x="396866" y="211446"/>
                    <a:pt x="372497" y="235185"/>
                    <a:pt x="347435" y="258101"/>
                  </a:cubicBezTo>
                  <a:cubicBezTo>
                    <a:pt x="337543" y="267135"/>
                    <a:pt x="335432" y="276070"/>
                    <a:pt x="337807" y="288434"/>
                  </a:cubicBezTo>
                  <a:cubicBezTo>
                    <a:pt x="344072" y="321241"/>
                    <a:pt x="349348" y="354212"/>
                    <a:pt x="355284" y="387085"/>
                  </a:cubicBezTo>
                  <a:cubicBezTo>
                    <a:pt x="357196" y="397669"/>
                    <a:pt x="359703" y="409901"/>
                    <a:pt x="348128" y="414616"/>
                  </a:cubicBezTo>
                  <a:cubicBezTo>
                    <a:pt x="340478" y="417715"/>
                    <a:pt x="328804" y="416561"/>
                    <a:pt x="321088" y="412869"/>
                  </a:cubicBezTo>
                  <a:cubicBezTo>
                    <a:pt x="289068" y="397405"/>
                    <a:pt x="258071" y="379732"/>
                    <a:pt x="226118" y="364071"/>
                  </a:cubicBezTo>
                  <a:cubicBezTo>
                    <a:pt x="220083" y="361103"/>
                    <a:pt x="210091" y="361202"/>
                    <a:pt x="204024" y="364170"/>
                  </a:cubicBezTo>
                  <a:cubicBezTo>
                    <a:pt x="172070" y="379831"/>
                    <a:pt x="141073" y="397471"/>
                    <a:pt x="109053" y="412935"/>
                  </a:cubicBezTo>
                  <a:cubicBezTo>
                    <a:pt x="101370" y="416627"/>
                    <a:pt x="89697" y="417682"/>
                    <a:pt x="82079" y="414517"/>
                  </a:cubicBezTo>
                  <a:cubicBezTo>
                    <a:pt x="70538" y="409736"/>
                    <a:pt x="73209" y="397471"/>
                    <a:pt x="75088" y="386920"/>
                  </a:cubicBezTo>
                  <a:cubicBezTo>
                    <a:pt x="81057" y="353520"/>
                    <a:pt x="86465" y="319988"/>
                    <a:pt x="92763" y="286621"/>
                  </a:cubicBezTo>
                  <a:cubicBezTo>
                    <a:pt x="94907" y="275345"/>
                    <a:pt x="92664" y="267333"/>
                    <a:pt x="83860" y="259189"/>
                  </a:cubicBezTo>
                  <a:cubicBezTo>
                    <a:pt x="58567" y="235713"/>
                    <a:pt x="33737" y="211677"/>
                    <a:pt x="9895" y="186717"/>
                  </a:cubicBezTo>
                  <a:cubicBezTo>
                    <a:pt x="3992" y="180552"/>
                    <a:pt x="-1745" y="168517"/>
                    <a:pt x="497" y="161890"/>
                  </a:cubicBezTo>
                  <a:cubicBezTo>
                    <a:pt x="2739" y="155197"/>
                    <a:pt x="14512" y="149064"/>
                    <a:pt x="22953" y="147547"/>
                  </a:cubicBezTo>
                  <a:cubicBezTo>
                    <a:pt x="56325" y="141481"/>
                    <a:pt x="89993" y="136733"/>
                    <a:pt x="123695" y="132710"/>
                  </a:cubicBezTo>
                  <a:cubicBezTo>
                    <a:pt x="136687" y="131160"/>
                    <a:pt x="143942" y="125423"/>
                    <a:pt x="149317" y="113850"/>
                  </a:cubicBezTo>
                  <a:cubicBezTo>
                    <a:pt x="163661" y="83088"/>
                    <a:pt x="178599" y="52589"/>
                    <a:pt x="194263" y="22487"/>
                  </a:cubicBezTo>
                  <a:cubicBezTo>
                    <a:pt x="198121" y="15068"/>
                    <a:pt x="205705" y="9595"/>
                    <a:pt x="214543" y="66"/>
                  </a:cubicBezTo>
                  <a:close/>
                  <a:moveTo>
                    <a:pt x="119573" y="363444"/>
                  </a:moveTo>
                  <a:cubicBezTo>
                    <a:pt x="144634" y="350223"/>
                    <a:pt x="167058" y="339837"/>
                    <a:pt x="187865" y="326945"/>
                  </a:cubicBezTo>
                  <a:cubicBezTo>
                    <a:pt x="206860" y="315174"/>
                    <a:pt x="224139" y="313723"/>
                    <a:pt x="242309" y="327110"/>
                  </a:cubicBezTo>
                  <a:cubicBezTo>
                    <a:pt x="244947" y="329055"/>
                    <a:pt x="247947" y="330506"/>
                    <a:pt x="250849" y="332023"/>
                  </a:cubicBezTo>
                  <a:cubicBezTo>
                    <a:pt x="269942" y="341881"/>
                    <a:pt x="289035" y="351706"/>
                    <a:pt x="310635" y="362818"/>
                  </a:cubicBezTo>
                  <a:cubicBezTo>
                    <a:pt x="305556" y="331825"/>
                    <a:pt x="302127" y="304129"/>
                    <a:pt x="296125" y="276960"/>
                  </a:cubicBezTo>
                  <a:cubicBezTo>
                    <a:pt x="292795" y="261892"/>
                    <a:pt x="297213" y="252199"/>
                    <a:pt x="307568" y="242109"/>
                  </a:cubicBezTo>
                  <a:cubicBezTo>
                    <a:pt x="327485" y="222755"/>
                    <a:pt x="346413" y="202346"/>
                    <a:pt x="366924" y="181112"/>
                  </a:cubicBezTo>
                  <a:cubicBezTo>
                    <a:pt x="340609" y="177090"/>
                    <a:pt x="314954" y="171616"/>
                    <a:pt x="289035" y="169704"/>
                  </a:cubicBezTo>
                  <a:cubicBezTo>
                    <a:pt x="269316" y="168220"/>
                    <a:pt x="258533" y="159483"/>
                    <a:pt x="250948" y="142074"/>
                  </a:cubicBezTo>
                  <a:cubicBezTo>
                    <a:pt x="240561" y="118236"/>
                    <a:pt x="228195" y="95255"/>
                    <a:pt x="215170" y="68844"/>
                  </a:cubicBezTo>
                  <a:cubicBezTo>
                    <a:pt x="201946" y="95782"/>
                    <a:pt x="189580" y="119390"/>
                    <a:pt x="178698" y="143624"/>
                  </a:cubicBezTo>
                  <a:cubicBezTo>
                    <a:pt x="171477" y="159714"/>
                    <a:pt x="161254" y="167990"/>
                    <a:pt x="142887" y="169539"/>
                  </a:cubicBezTo>
                  <a:cubicBezTo>
                    <a:pt x="116440" y="171748"/>
                    <a:pt x="90290" y="177024"/>
                    <a:pt x="63547" y="181079"/>
                  </a:cubicBezTo>
                  <a:cubicBezTo>
                    <a:pt x="84486" y="202774"/>
                    <a:pt x="103876" y="223481"/>
                    <a:pt x="124057" y="243395"/>
                  </a:cubicBezTo>
                  <a:cubicBezTo>
                    <a:pt x="133488" y="252693"/>
                    <a:pt x="137346" y="261793"/>
                    <a:pt x="134478" y="275509"/>
                  </a:cubicBezTo>
                  <a:cubicBezTo>
                    <a:pt x="128641" y="303271"/>
                    <a:pt x="124849" y="331495"/>
                    <a:pt x="119573" y="363477"/>
                  </a:cubicBezTo>
                  <a:close/>
                </a:path>
              </a:pathLst>
            </a:custGeom>
            <a:solidFill>
              <a:srgbClr val="FFFFFF"/>
            </a:solidFill>
            <a:ln w="0" cap="flat">
              <a:noFill/>
              <a:prstDash val="solid"/>
              <a:miter/>
            </a:ln>
          </p:spPr>
          <p:txBody>
            <a:bodyPr rtlCol="0" anchor="ctr"/>
            <a:lstStyle/>
            <a:p>
              <a:pPr algn="l" rtl="0"/>
              <a:endParaRPr lang="x-es-XL"/>
            </a:p>
          </p:txBody>
        </p:sp>
        <p:sp>
          <p:nvSpPr>
            <p:cNvPr id="26" name="Freeform 63">
              <a:extLst>
                <a:ext uri="{FF2B5EF4-FFF2-40B4-BE49-F238E27FC236}">
                  <a16:creationId xmlns:a16="http://schemas.microsoft.com/office/drawing/2014/main" id="{E5EC8ED5-DA94-C04F-8FF5-3C8720FF62CF}"/>
                </a:ext>
              </a:extLst>
            </p:cNvPr>
            <p:cNvSpPr/>
            <p:nvPr/>
          </p:nvSpPr>
          <p:spPr>
            <a:xfrm>
              <a:off x="1908601" y="2410652"/>
              <a:ext cx="352095" cy="336819"/>
            </a:xfrm>
            <a:custGeom>
              <a:avLst/>
              <a:gdLst>
                <a:gd name="connsiteX0" fmla="*/ 59593 w 352095"/>
                <a:gd name="connsiteY0" fmla="*/ 311921 h 336819"/>
                <a:gd name="connsiteX1" fmla="*/ 72981 w 352095"/>
                <a:gd name="connsiteY1" fmla="*/ 235163 h 336819"/>
                <a:gd name="connsiteX2" fmla="*/ 62495 w 352095"/>
                <a:gd name="connsiteY2" fmla="*/ 201994 h 336819"/>
                <a:gd name="connsiteX3" fmla="*/ 8447 w 352095"/>
                <a:gd name="connsiteY3" fmla="*/ 149273 h 336819"/>
                <a:gd name="connsiteX4" fmla="*/ 566 w 352095"/>
                <a:gd name="connsiteY4" fmla="*/ 126852 h 336819"/>
                <a:gd name="connsiteX5" fmla="*/ 21176 w 352095"/>
                <a:gd name="connsiteY5" fmla="*/ 112279 h 336819"/>
                <a:gd name="connsiteX6" fmla="*/ 97482 w 352095"/>
                <a:gd name="connsiteY6" fmla="*/ 101101 h 336819"/>
                <a:gd name="connsiteX7" fmla="*/ 122544 w 352095"/>
                <a:gd name="connsiteY7" fmla="*/ 82011 h 336819"/>
                <a:gd name="connsiteX8" fmla="*/ 155387 w 352095"/>
                <a:gd name="connsiteY8" fmla="*/ 15903 h 336819"/>
                <a:gd name="connsiteX9" fmla="*/ 176822 w 352095"/>
                <a:gd name="connsiteY9" fmla="*/ 11 h 336819"/>
                <a:gd name="connsiteX10" fmla="*/ 196739 w 352095"/>
                <a:gd name="connsiteY10" fmla="*/ 15507 h 336819"/>
                <a:gd name="connsiteX11" fmla="*/ 232947 w 352095"/>
                <a:gd name="connsiteY11" fmla="*/ 87253 h 336819"/>
                <a:gd name="connsiteX12" fmla="*/ 249665 w 352095"/>
                <a:gd name="connsiteY12" fmla="*/ 99321 h 336819"/>
                <a:gd name="connsiteX13" fmla="*/ 332336 w 352095"/>
                <a:gd name="connsiteY13" fmla="*/ 112378 h 336819"/>
                <a:gd name="connsiteX14" fmla="*/ 351594 w 352095"/>
                <a:gd name="connsiteY14" fmla="*/ 126358 h 336819"/>
                <a:gd name="connsiteX15" fmla="*/ 344141 w 352095"/>
                <a:gd name="connsiteY15" fmla="*/ 148976 h 336819"/>
                <a:gd name="connsiteX16" fmla="*/ 286697 w 352095"/>
                <a:gd name="connsiteY16" fmla="*/ 205291 h 336819"/>
                <a:gd name="connsiteX17" fmla="*/ 278552 w 352095"/>
                <a:gd name="connsiteY17" fmla="*/ 229855 h 336819"/>
                <a:gd name="connsiteX18" fmla="*/ 291347 w 352095"/>
                <a:gd name="connsiteY18" fmla="*/ 309250 h 336819"/>
                <a:gd name="connsiteX19" fmla="*/ 283499 w 352095"/>
                <a:gd name="connsiteY19" fmla="*/ 333154 h 336819"/>
                <a:gd name="connsiteX20" fmla="*/ 259657 w 352095"/>
                <a:gd name="connsiteY20" fmla="*/ 331902 h 336819"/>
                <a:gd name="connsiteX21" fmla="*/ 186649 w 352095"/>
                <a:gd name="connsiteY21" fmla="*/ 294479 h 336819"/>
                <a:gd name="connsiteX22" fmla="*/ 166006 w 352095"/>
                <a:gd name="connsiteY22" fmla="*/ 294413 h 336819"/>
                <a:gd name="connsiteX23" fmla="*/ 90194 w 352095"/>
                <a:gd name="connsiteY23" fmla="*/ 333583 h 336819"/>
                <a:gd name="connsiteX24" fmla="*/ 59626 w 352095"/>
                <a:gd name="connsiteY24" fmla="*/ 311888 h 336819"/>
                <a:gd name="connsiteX25" fmla="*/ 247126 w 352095"/>
                <a:gd name="connsiteY25" fmla="*/ 281093 h 336819"/>
                <a:gd name="connsiteX26" fmla="*/ 236805 w 352095"/>
                <a:gd name="connsiteY26" fmla="*/ 219271 h 336819"/>
                <a:gd name="connsiteX27" fmla="*/ 246170 w 352095"/>
                <a:gd name="connsiteY27" fmla="*/ 189959 h 336819"/>
                <a:gd name="connsiteX28" fmla="*/ 290259 w 352095"/>
                <a:gd name="connsiteY28" fmla="*/ 145580 h 336819"/>
                <a:gd name="connsiteX29" fmla="*/ 230309 w 352095"/>
                <a:gd name="connsiteY29" fmla="*/ 137007 h 336819"/>
                <a:gd name="connsiteX30" fmla="*/ 202312 w 352095"/>
                <a:gd name="connsiteY30" fmla="*/ 115411 h 336819"/>
                <a:gd name="connsiteX31" fmla="*/ 176063 w 352095"/>
                <a:gd name="connsiteY31" fmla="*/ 62096 h 336819"/>
                <a:gd name="connsiteX32" fmla="*/ 149518 w 352095"/>
                <a:gd name="connsiteY32" fmla="*/ 116466 h 336819"/>
                <a:gd name="connsiteX33" fmla="*/ 122478 w 352095"/>
                <a:gd name="connsiteY33" fmla="*/ 136908 h 336819"/>
                <a:gd name="connsiteX34" fmla="*/ 64308 w 352095"/>
                <a:gd name="connsiteY34" fmla="*/ 145448 h 336819"/>
                <a:gd name="connsiteX35" fmla="*/ 106517 w 352095"/>
                <a:gd name="connsiteY35" fmla="*/ 191245 h 336819"/>
                <a:gd name="connsiteX36" fmla="*/ 114761 w 352095"/>
                <a:gd name="connsiteY36" fmla="*/ 218809 h 336819"/>
                <a:gd name="connsiteX37" fmla="*/ 105264 w 352095"/>
                <a:gd name="connsiteY37" fmla="*/ 281158 h 336819"/>
                <a:gd name="connsiteX38" fmla="*/ 155223 w 352095"/>
                <a:gd name="connsiteY38" fmla="*/ 254814 h 336819"/>
                <a:gd name="connsiteX39" fmla="*/ 197992 w 352095"/>
                <a:gd name="connsiteY39" fmla="*/ 255177 h 336819"/>
                <a:gd name="connsiteX40" fmla="*/ 247159 w 352095"/>
                <a:gd name="connsiteY40" fmla="*/ 281093 h 33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2095" h="336819">
                  <a:moveTo>
                    <a:pt x="59593" y="311921"/>
                  </a:moveTo>
                  <a:cubicBezTo>
                    <a:pt x="63715" y="287984"/>
                    <a:pt x="67804" y="261475"/>
                    <a:pt x="72981" y="235163"/>
                  </a:cubicBezTo>
                  <a:cubicBezTo>
                    <a:pt x="75619" y="221711"/>
                    <a:pt x="73706" y="211688"/>
                    <a:pt x="62495" y="201994"/>
                  </a:cubicBezTo>
                  <a:cubicBezTo>
                    <a:pt x="43468" y="185541"/>
                    <a:pt x="25529" y="167704"/>
                    <a:pt x="8447" y="149273"/>
                  </a:cubicBezTo>
                  <a:cubicBezTo>
                    <a:pt x="3270" y="143700"/>
                    <a:pt x="-1709" y="132523"/>
                    <a:pt x="566" y="126852"/>
                  </a:cubicBezTo>
                  <a:cubicBezTo>
                    <a:pt x="3237" y="120159"/>
                    <a:pt x="13328" y="113861"/>
                    <a:pt x="21176" y="112279"/>
                  </a:cubicBezTo>
                  <a:cubicBezTo>
                    <a:pt x="46337" y="107201"/>
                    <a:pt x="71893" y="103376"/>
                    <a:pt x="97482" y="101101"/>
                  </a:cubicBezTo>
                  <a:cubicBezTo>
                    <a:pt x="111101" y="99881"/>
                    <a:pt x="117366" y="93584"/>
                    <a:pt x="122544" y="82011"/>
                  </a:cubicBezTo>
                  <a:cubicBezTo>
                    <a:pt x="132601" y="59557"/>
                    <a:pt x="143154" y="37203"/>
                    <a:pt x="155387" y="15903"/>
                  </a:cubicBezTo>
                  <a:cubicBezTo>
                    <a:pt x="159608" y="8550"/>
                    <a:pt x="169270" y="440"/>
                    <a:pt x="176822" y="11"/>
                  </a:cubicBezTo>
                  <a:cubicBezTo>
                    <a:pt x="183318" y="-352"/>
                    <a:pt x="192815" y="8419"/>
                    <a:pt x="196739" y="15507"/>
                  </a:cubicBezTo>
                  <a:cubicBezTo>
                    <a:pt x="209699" y="38917"/>
                    <a:pt x="220218" y="63712"/>
                    <a:pt x="232947" y="87253"/>
                  </a:cubicBezTo>
                  <a:cubicBezTo>
                    <a:pt x="235948" y="92793"/>
                    <a:pt x="243433" y="98200"/>
                    <a:pt x="249665" y="99321"/>
                  </a:cubicBezTo>
                  <a:cubicBezTo>
                    <a:pt x="277101" y="104366"/>
                    <a:pt x="304966" y="107069"/>
                    <a:pt x="332336" y="112378"/>
                  </a:cubicBezTo>
                  <a:cubicBezTo>
                    <a:pt x="339689" y="113795"/>
                    <a:pt x="349582" y="120126"/>
                    <a:pt x="351594" y="126358"/>
                  </a:cubicBezTo>
                  <a:cubicBezTo>
                    <a:pt x="353605" y="132622"/>
                    <a:pt x="349252" y="143470"/>
                    <a:pt x="344141" y="148976"/>
                  </a:cubicBezTo>
                  <a:cubicBezTo>
                    <a:pt x="325872" y="168594"/>
                    <a:pt x="306516" y="187223"/>
                    <a:pt x="286697" y="205291"/>
                  </a:cubicBezTo>
                  <a:cubicBezTo>
                    <a:pt x="278717" y="212545"/>
                    <a:pt x="276706" y="219766"/>
                    <a:pt x="278552" y="229855"/>
                  </a:cubicBezTo>
                  <a:cubicBezTo>
                    <a:pt x="283367" y="256232"/>
                    <a:pt x="288346" y="282642"/>
                    <a:pt x="291347" y="309250"/>
                  </a:cubicBezTo>
                  <a:cubicBezTo>
                    <a:pt x="292237" y="317130"/>
                    <a:pt x="289105" y="328736"/>
                    <a:pt x="283499" y="333154"/>
                  </a:cubicBezTo>
                  <a:cubicBezTo>
                    <a:pt x="278684" y="336946"/>
                    <a:pt x="266615" y="335199"/>
                    <a:pt x="259657" y="331902"/>
                  </a:cubicBezTo>
                  <a:cubicBezTo>
                    <a:pt x="234958" y="320230"/>
                    <a:pt x="211314" y="306283"/>
                    <a:pt x="186649" y="294479"/>
                  </a:cubicBezTo>
                  <a:cubicBezTo>
                    <a:pt x="180944" y="291742"/>
                    <a:pt x="171677" y="291709"/>
                    <a:pt x="166006" y="294413"/>
                  </a:cubicBezTo>
                  <a:cubicBezTo>
                    <a:pt x="140383" y="306711"/>
                    <a:pt x="115553" y="320724"/>
                    <a:pt x="90194" y="333583"/>
                  </a:cubicBezTo>
                  <a:cubicBezTo>
                    <a:pt x="72981" y="342288"/>
                    <a:pt x="58406" y="332891"/>
                    <a:pt x="59626" y="311888"/>
                  </a:cubicBezTo>
                  <a:close/>
                  <a:moveTo>
                    <a:pt x="247126" y="281093"/>
                  </a:moveTo>
                  <a:cubicBezTo>
                    <a:pt x="243367" y="257947"/>
                    <a:pt x="240960" y="238427"/>
                    <a:pt x="236805" y="219271"/>
                  </a:cubicBezTo>
                  <a:cubicBezTo>
                    <a:pt x="234134" y="206973"/>
                    <a:pt x="237497" y="198301"/>
                    <a:pt x="246170" y="189959"/>
                  </a:cubicBezTo>
                  <a:cubicBezTo>
                    <a:pt x="260646" y="176045"/>
                    <a:pt x="274529" y="161505"/>
                    <a:pt x="290259" y="145580"/>
                  </a:cubicBezTo>
                  <a:cubicBezTo>
                    <a:pt x="269022" y="142448"/>
                    <a:pt x="249731" y="138854"/>
                    <a:pt x="230309" y="137007"/>
                  </a:cubicBezTo>
                  <a:cubicBezTo>
                    <a:pt x="215766" y="135622"/>
                    <a:pt x="207984" y="127808"/>
                    <a:pt x="202312" y="115411"/>
                  </a:cubicBezTo>
                  <a:cubicBezTo>
                    <a:pt x="194497" y="98332"/>
                    <a:pt x="185758" y="81681"/>
                    <a:pt x="176063" y="62096"/>
                  </a:cubicBezTo>
                  <a:cubicBezTo>
                    <a:pt x="166138" y="82308"/>
                    <a:pt x="157498" y="99255"/>
                    <a:pt x="149518" y="116466"/>
                  </a:cubicBezTo>
                  <a:cubicBezTo>
                    <a:pt x="144011" y="128336"/>
                    <a:pt x="136295" y="135524"/>
                    <a:pt x="122478" y="136908"/>
                  </a:cubicBezTo>
                  <a:cubicBezTo>
                    <a:pt x="102857" y="138920"/>
                    <a:pt x="83368" y="142579"/>
                    <a:pt x="64308" y="145448"/>
                  </a:cubicBezTo>
                  <a:cubicBezTo>
                    <a:pt x="79345" y="161439"/>
                    <a:pt x="94184" y="175353"/>
                    <a:pt x="106517" y="191245"/>
                  </a:cubicBezTo>
                  <a:cubicBezTo>
                    <a:pt x="112090" y="198433"/>
                    <a:pt x="115388" y="209709"/>
                    <a:pt x="114761" y="218809"/>
                  </a:cubicBezTo>
                  <a:cubicBezTo>
                    <a:pt x="113409" y="238757"/>
                    <a:pt x="108925" y="258507"/>
                    <a:pt x="105264" y="281158"/>
                  </a:cubicBezTo>
                  <a:cubicBezTo>
                    <a:pt x="123632" y="271597"/>
                    <a:pt x="140021" y="264178"/>
                    <a:pt x="155223" y="254814"/>
                  </a:cubicBezTo>
                  <a:cubicBezTo>
                    <a:pt x="170161" y="245615"/>
                    <a:pt x="183285" y="246143"/>
                    <a:pt x="197992" y="255177"/>
                  </a:cubicBezTo>
                  <a:cubicBezTo>
                    <a:pt x="212765" y="264244"/>
                    <a:pt x="228693" y="271465"/>
                    <a:pt x="247159" y="281093"/>
                  </a:cubicBezTo>
                  <a:close/>
                </a:path>
              </a:pathLst>
            </a:custGeom>
            <a:solidFill>
              <a:srgbClr val="FFFFFF"/>
            </a:solidFill>
            <a:ln w="0" cap="flat">
              <a:noFill/>
              <a:prstDash val="solid"/>
              <a:miter/>
            </a:ln>
          </p:spPr>
          <p:txBody>
            <a:bodyPr rtlCol="0" anchor="ctr"/>
            <a:lstStyle/>
            <a:p>
              <a:pPr algn="l" rtl="0"/>
              <a:endParaRPr lang="x-es-XL"/>
            </a:p>
          </p:txBody>
        </p:sp>
        <p:sp>
          <p:nvSpPr>
            <p:cNvPr id="29" name="Freeform 64">
              <a:extLst>
                <a:ext uri="{FF2B5EF4-FFF2-40B4-BE49-F238E27FC236}">
                  <a16:creationId xmlns:a16="http://schemas.microsoft.com/office/drawing/2014/main" id="{3D317E29-0229-3E24-7716-933703206574}"/>
                </a:ext>
              </a:extLst>
            </p:cNvPr>
            <p:cNvSpPr/>
            <p:nvPr/>
          </p:nvSpPr>
          <p:spPr>
            <a:xfrm>
              <a:off x="2619252" y="2409697"/>
              <a:ext cx="352080" cy="337763"/>
            </a:xfrm>
            <a:custGeom>
              <a:avLst/>
              <a:gdLst>
                <a:gd name="connsiteX0" fmla="*/ 59538 w 352080"/>
                <a:gd name="connsiteY0" fmla="*/ 313569 h 337763"/>
                <a:gd name="connsiteX1" fmla="*/ 73685 w 352080"/>
                <a:gd name="connsiteY1" fmla="*/ 231437 h 337763"/>
                <a:gd name="connsiteX2" fmla="*/ 64880 w 352080"/>
                <a:gd name="connsiteY2" fmla="*/ 205554 h 337763"/>
                <a:gd name="connsiteX3" fmla="*/ 8591 w 352080"/>
                <a:gd name="connsiteY3" fmla="*/ 150393 h 337763"/>
                <a:gd name="connsiteX4" fmla="*/ 544 w 352080"/>
                <a:gd name="connsiteY4" fmla="*/ 128005 h 337763"/>
                <a:gd name="connsiteX5" fmla="*/ 21022 w 352080"/>
                <a:gd name="connsiteY5" fmla="*/ 113300 h 337763"/>
                <a:gd name="connsiteX6" fmla="*/ 100560 w 352080"/>
                <a:gd name="connsiteY6" fmla="*/ 101529 h 337763"/>
                <a:gd name="connsiteX7" fmla="*/ 121005 w 352080"/>
                <a:gd name="connsiteY7" fmla="*/ 86099 h 337763"/>
                <a:gd name="connsiteX8" fmla="*/ 153981 w 352080"/>
                <a:gd name="connsiteY8" fmla="*/ 18178 h 337763"/>
                <a:gd name="connsiteX9" fmla="*/ 176371 w 352080"/>
                <a:gd name="connsiteY9" fmla="*/ 571 h 337763"/>
                <a:gd name="connsiteX10" fmla="*/ 198234 w 352080"/>
                <a:gd name="connsiteY10" fmla="*/ 19200 h 337763"/>
                <a:gd name="connsiteX11" fmla="*/ 231705 w 352080"/>
                <a:gd name="connsiteY11" fmla="*/ 86824 h 337763"/>
                <a:gd name="connsiteX12" fmla="*/ 251029 w 352080"/>
                <a:gd name="connsiteY12" fmla="*/ 101233 h 337763"/>
                <a:gd name="connsiteX13" fmla="*/ 332182 w 352080"/>
                <a:gd name="connsiteY13" fmla="*/ 113300 h 337763"/>
                <a:gd name="connsiteX14" fmla="*/ 351539 w 352080"/>
                <a:gd name="connsiteY14" fmla="*/ 127148 h 337763"/>
                <a:gd name="connsiteX15" fmla="*/ 344284 w 352080"/>
                <a:gd name="connsiteY15" fmla="*/ 149800 h 337763"/>
                <a:gd name="connsiteX16" fmla="*/ 286181 w 352080"/>
                <a:gd name="connsiteY16" fmla="*/ 207796 h 337763"/>
                <a:gd name="connsiteX17" fmla="*/ 278926 w 352080"/>
                <a:gd name="connsiteY17" fmla="*/ 228898 h 337763"/>
                <a:gd name="connsiteX18" fmla="*/ 291325 w 352080"/>
                <a:gd name="connsiteY18" fmla="*/ 310008 h 337763"/>
                <a:gd name="connsiteX19" fmla="*/ 283609 w 352080"/>
                <a:gd name="connsiteY19" fmla="*/ 333978 h 337763"/>
                <a:gd name="connsiteX20" fmla="*/ 259800 w 352080"/>
                <a:gd name="connsiteY20" fmla="*/ 332923 h 337763"/>
                <a:gd name="connsiteX21" fmla="*/ 188539 w 352080"/>
                <a:gd name="connsiteY21" fmla="*/ 295698 h 337763"/>
                <a:gd name="connsiteX22" fmla="*/ 164401 w 352080"/>
                <a:gd name="connsiteY22" fmla="*/ 295435 h 337763"/>
                <a:gd name="connsiteX23" fmla="*/ 90337 w 352080"/>
                <a:gd name="connsiteY23" fmla="*/ 334473 h 337763"/>
                <a:gd name="connsiteX24" fmla="*/ 59538 w 352080"/>
                <a:gd name="connsiteY24" fmla="*/ 313536 h 337763"/>
                <a:gd name="connsiteX25" fmla="*/ 63561 w 352080"/>
                <a:gd name="connsiteY25" fmla="*/ 146371 h 337763"/>
                <a:gd name="connsiteX26" fmla="*/ 106364 w 352080"/>
                <a:gd name="connsiteY26" fmla="*/ 191113 h 337763"/>
                <a:gd name="connsiteX27" fmla="*/ 115399 w 352080"/>
                <a:gd name="connsiteY27" fmla="*/ 220556 h 337763"/>
                <a:gd name="connsiteX28" fmla="*/ 105341 w 352080"/>
                <a:gd name="connsiteY28" fmla="*/ 282180 h 337763"/>
                <a:gd name="connsiteX29" fmla="*/ 158729 w 352080"/>
                <a:gd name="connsiteY29" fmla="*/ 254022 h 337763"/>
                <a:gd name="connsiteX30" fmla="*/ 194178 w 352080"/>
                <a:gd name="connsiteY30" fmla="*/ 254253 h 337763"/>
                <a:gd name="connsiteX31" fmla="*/ 246973 w 352080"/>
                <a:gd name="connsiteY31" fmla="*/ 281949 h 337763"/>
                <a:gd name="connsiteX32" fmla="*/ 237014 w 352080"/>
                <a:gd name="connsiteY32" fmla="*/ 221183 h 337763"/>
                <a:gd name="connsiteX33" fmla="*/ 246676 w 352080"/>
                <a:gd name="connsiteY33" fmla="*/ 190420 h 337763"/>
                <a:gd name="connsiteX34" fmla="*/ 289940 w 352080"/>
                <a:gd name="connsiteY34" fmla="*/ 146404 h 337763"/>
                <a:gd name="connsiteX35" fmla="*/ 232826 w 352080"/>
                <a:gd name="connsiteY35" fmla="*/ 138523 h 337763"/>
                <a:gd name="connsiteX36" fmla="*/ 201268 w 352080"/>
                <a:gd name="connsiteY36" fmla="*/ 114256 h 337763"/>
                <a:gd name="connsiteX37" fmla="*/ 175910 w 352080"/>
                <a:gd name="connsiteY37" fmla="*/ 63250 h 337763"/>
                <a:gd name="connsiteX38" fmla="*/ 149859 w 352080"/>
                <a:gd name="connsiteY38" fmla="*/ 116597 h 337763"/>
                <a:gd name="connsiteX39" fmla="*/ 121731 w 352080"/>
                <a:gd name="connsiteY39" fmla="*/ 138029 h 337763"/>
                <a:gd name="connsiteX40" fmla="*/ 63528 w 352080"/>
                <a:gd name="connsiteY40" fmla="*/ 146371 h 33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2080" h="337763">
                  <a:moveTo>
                    <a:pt x="59538" y="313569"/>
                  </a:moveTo>
                  <a:cubicBezTo>
                    <a:pt x="63990" y="287488"/>
                    <a:pt x="68441" y="259397"/>
                    <a:pt x="73685" y="231437"/>
                  </a:cubicBezTo>
                  <a:cubicBezTo>
                    <a:pt x="75696" y="220688"/>
                    <a:pt x="73223" y="213138"/>
                    <a:pt x="64880" y="205554"/>
                  </a:cubicBezTo>
                  <a:cubicBezTo>
                    <a:pt x="45457" y="187882"/>
                    <a:pt x="26496" y="169582"/>
                    <a:pt x="8591" y="150393"/>
                  </a:cubicBezTo>
                  <a:cubicBezTo>
                    <a:pt x="3380" y="144821"/>
                    <a:pt x="-1698" y="133710"/>
                    <a:pt x="544" y="128005"/>
                  </a:cubicBezTo>
                  <a:cubicBezTo>
                    <a:pt x="3149" y="121312"/>
                    <a:pt x="13207" y="114850"/>
                    <a:pt x="21022" y="113300"/>
                  </a:cubicBezTo>
                  <a:cubicBezTo>
                    <a:pt x="47304" y="108058"/>
                    <a:pt x="73916" y="104431"/>
                    <a:pt x="100560" y="101529"/>
                  </a:cubicBezTo>
                  <a:cubicBezTo>
                    <a:pt x="111442" y="100342"/>
                    <a:pt x="116718" y="95430"/>
                    <a:pt x="121005" y="86099"/>
                  </a:cubicBezTo>
                  <a:cubicBezTo>
                    <a:pt x="131524" y="63250"/>
                    <a:pt x="143000" y="40829"/>
                    <a:pt x="153981" y="18178"/>
                  </a:cubicBezTo>
                  <a:cubicBezTo>
                    <a:pt x="158696" y="8451"/>
                    <a:pt x="164665" y="-2660"/>
                    <a:pt x="176371" y="571"/>
                  </a:cubicBezTo>
                  <a:cubicBezTo>
                    <a:pt x="184846" y="2912"/>
                    <a:pt x="193717" y="11221"/>
                    <a:pt x="198234" y="19200"/>
                  </a:cubicBezTo>
                  <a:cubicBezTo>
                    <a:pt x="210633" y="41060"/>
                    <a:pt x="221119" y="64008"/>
                    <a:pt x="231705" y="86824"/>
                  </a:cubicBezTo>
                  <a:cubicBezTo>
                    <a:pt x="235761" y="95529"/>
                    <a:pt x="240740" y="100079"/>
                    <a:pt x="251029" y="101233"/>
                  </a:cubicBezTo>
                  <a:cubicBezTo>
                    <a:pt x="278201" y="104266"/>
                    <a:pt x="305373" y="108091"/>
                    <a:pt x="332182" y="113300"/>
                  </a:cubicBezTo>
                  <a:cubicBezTo>
                    <a:pt x="339569" y="114751"/>
                    <a:pt x="349495" y="120917"/>
                    <a:pt x="351539" y="127148"/>
                  </a:cubicBezTo>
                  <a:cubicBezTo>
                    <a:pt x="353617" y="133380"/>
                    <a:pt x="349396" y="144326"/>
                    <a:pt x="344284" y="149800"/>
                  </a:cubicBezTo>
                  <a:cubicBezTo>
                    <a:pt x="325620" y="169813"/>
                    <a:pt x="304977" y="187915"/>
                    <a:pt x="286181" y="207796"/>
                  </a:cubicBezTo>
                  <a:cubicBezTo>
                    <a:pt x="281432" y="212808"/>
                    <a:pt x="278102" y="222139"/>
                    <a:pt x="278926" y="228898"/>
                  </a:cubicBezTo>
                  <a:cubicBezTo>
                    <a:pt x="282191" y="256034"/>
                    <a:pt x="288225" y="282839"/>
                    <a:pt x="291325" y="310008"/>
                  </a:cubicBezTo>
                  <a:cubicBezTo>
                    <a:pt x="292215" y="317921"/>
                    <a:pt x="289182" y="329494"/>
                    <a:pt x="283609" y="333978"/>
                  </a:cubicBezTo>
                  <a:cubicBezTo>
                    <a:pt x="278827" y="337803"/>
                    <a:pt x="266725" y="336187"/>
                    <a:pt x="259800" y="332923"/>
                  </a:cubicBezTo>
                  <a:cubicBezTo>
                    <a:pt x="235563" y="321515"/>
                    <a:pt x="211952" y="308722"/>
                    <a:pt x="188539" y="295698"/>
                  </a:cubicBezTo>
                  <a:cubicBezTo>
                    <a:pt x="179999" y="290950"/>
                    <a:pt x="173206" y="290522"/>
                    <a:pt x="164401" y="295435"/>
                  </a:cubicBezTo>
                  <a:cubicBezTo>
                    <a:pt x="140032" y="309052"/>
                    <a:pt x="115234" y="321845"/>
                    <a:pt x="90337" y="334473"/>
                  </a:cubicBezTo>
                  <a:cubicBezTo>
                    <a:pt x="73091" y="343210"/>
                    <a:pt x="58450" y="333978"/>
                    <a:pt x="59538" y="313536"/>
                  </a:cubicBezTo>
                  <a:close/>
                  <a:moveTo>
                    <a:pt x="63561" y="146371"/>
                  </a:moveTo>
                  <a:cubicBezTo>
                    <a:pt x="78532" y="162098"/>
                    <a:pt x="92085" y="176968"/>
                    <a:pt x="106364" y="191113"/>
                  </a:cubicBezTo>
                  <a:cubicBezTo>
                    <a:pt x="114938" y="199619"/>
                    <a:pt x="118037" y="208324"/>
                    <a:pt x="115399" y="220556"/>
                  </a:cubicBezTo>
                  <a:cubicBezTo>
                    <a:pt x="111244" y="239977"/>
                    <a:pt x="108903" y="259792"/>
                    <a:pt x="105341" y="282180"/>
                  </a:cubicBezTo>
                  <a:cubicBezTo>
                    <a:pt x="125094" y="271827"/>
                    <a:pt x="142241" y="263518"/>
                    <a:pt x="158729" y="254022"/>
                  </a:cubicBezTo>
                  <a:cubicBezTo>
                    <a:pt x="171029" y="246934"/>
                    <a:pt x="181977" y="247230"/>
                    <a:pt x="194178" y="254253"/>
                  </a:cubicBezTo>
                  <a:cubicBezTo>
                    <a:pt x="210567" y="263683"/>
                    <a:pt x="227682" y="271926"/>
                    <a:pt x="246973" y="281949"/>
                  </a:cubicBezTo>
                  <a:cubicBezTo>
                    <a:pt x="243444" y="259726"/>
                    <a:pt x="241268" y="240240"/>
                    <a:pt x="237014" y="221183"/>
                  </a:cubicBezTo>
                  <a:cubicBezTo>
                    <a:pt x="234112" y="208258"/>
                    <a:pt x="237509" y="199224"/>
                    <a:pt x="246676" y="190420"/>
                  </a:cubicBezTo>
                  <a:cubicBezTo>
                    <a:pt x="261020" y="176671"/>
                    <a:pt x="274573" y="162131"/>
                    <a:pt x="289940" y="146404"/>
                  </a:cubicBezTo>
                  <a:cubicBezTo>
                    <a:pt x="269561" y="143502"/>
                    <a:pt x="251259" y="140172"/>
                    <a:pt x="232826" y="138523"/>
                  </a:cubicBezTo>
                  <a:cubicBezTo>
                    <a:pt x="216569" y="137073"/>
                    <a:pt x="207500" y="128731"/>
                    <a:pt x="201268" y="114256"/>
                  </a:cubicBezTo>
                  <a:cubicBezTo>
                    <a:pt x="194112" y="97672"/>
                    <a:pt x="185242" y="81812"/>
                    <a:pt x="175910" y="63250"/>
                  </a:cubicBezTo>
                  <a:cubicBezTo>
                    <a:pt x="166116" y="83230"/>
                    <a:pt x="157509" y="99683"/>
                    <a:pt x="149859" y="116597"/>
                  </a:cubicBezTo>
                  <a:cubicBezTo>
                    <a:pt x="144187" y="129127"/>
                    <a:pt x="136174" y="136644"/>
                    <a:pt x="121731" y="138029"/>
                  </a:cubicBezTo>
                  <a:cubicBezTo>
                    <a:pt x="102374" y="139908"/>
                    <a:pt x="83149" y="143469"/>
                    <a:pt x="63528" y="146371"/>
                  </a:cubicBezTo>
                  <a:close/>
                </a:path>
              </a:pathLst>
            </a:custGeom>
            <a:solidFill>
              <a:srgbClr val="FFFFFF"/>
            </a:solidFill>
            <a:ln w="0" cap="flat">
              <a:noFill/>
              <a:prstDash val="solid"/>
              <a:miter/>
            </a:ln>
          </p:spPr>
          <p:txBody>
            <a:bodyPr rtlCol="0" anchor="ctr"/>
            <a:lstStyle/>
            <a:p>
              <a:pPr algn="l" rtl="0"/>
              <a:endParaRPr lang="x-es-XL"/>
            </a:p>
          </p:txBody>
        </p:sp>
        <p:sp>
          <p:nvSpPr>
            <p:cNvPr id="30" name="Freeform 65">
              <a:extLst>
                <a:ext uri="{FF2B5EF4-FFF2-40B4-BE49-F238E27FC236}">
                  <a16:creationId xmlns:a16="http://schemas.microsoft.com/office/drawing/2014/main" id="{FD8296CE-7FD9-43A2-CA4E-30E819A0DCBD}"/>
                </a:ext>
              </a:extLst>
            </p:cNvPr>
            <p:cNvSpPr/>
            <p:nvPr/>
          </p:nvSpPr>
          <p:spPr>
            <a:xfrm>
              <a:off x="2420714" y="3355526"/>
              <a:ext cx="38709" cy="39176"/>
            </a:xfrm>
            <a:custGeom>
              <a:avLst/>
              <a:gdLst>
                <a:gd name="connsiteX0" fmla="*/ 19924 w 38709"/>
                <a:gd name="connsiteY0" fmla="*/ 0 h 39176"/>
                <a:gd name="connsiteX1" fmla="*/ 38655 w 38709"/>
                <a:gd name="connsiteY1" fmla="*/ 20838 h 39176"/>
                <a:gd name="connsiteX2" fmla="*/ 17913 w 38709"/>
                <a:gd name="connsiteY2" fmla="*/ 39104 h 39176"/>
                <a:gd name="connsiteX3" fmla="*/ 7 w 38709"/>
                <a:gd name="connsiteY3" fmla="*/ 19585 h 39176"/>
                <a:gd name="connsiteX4" fmla="*/ 19924 w 38709"/>
                <a:gd name="connsiteY4" fmla="*/ 33 h 3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09" h="39176">
                  <a:moveTo>
                    <a:pt x="19924" y="0"/>
                  </a:moveTo>
                  <a:cubicBezTo>
                    <a:pt x="31598" y="2242"/>
                    <a:pt x="39446" y="8770"/>
                    <a:pt x="38655" y="20838"/>
                  </a:cubicBezTo>
                  <a:cubicBezTo>
                    <a:pt x="37896" y="32609"/>
                    <a:pt x="29949" y="39994"/>
                    <a:pt x="17913" y="39104"/>
                  </a:cubicBezTo>
                  <a:cubicBezTo>
                    <a:pt x="6932" y="38313"/>
                    <a:pt x="-257" y="30828"/>
                    <a:pt x="7" y="19585"/>
                  </a:cubicBezTo>
                  <a:cubicBezTo>
                    <a:pt x="271" y="7517"/>
                    <a:pt x="8218" y="1418"/>
                    <a:pt x="19924" y="33"/>
                  </a:cubicBezTo>
                  <a:close/>
                </a:path>
              </a:pathLst>
            </a:custGeom>
            <a:solidFill>
              <a:srgbClr val="FFFFFF"/>
            </a:solidFill>
            <a:ln w="0" cap="flat">
              <a:noFill/>
              <a:prstDash val="solid"/>
              <a:miter/>
            </a:ln>
          </p:spPr>
          <p:txBody>
            <a:bodyPr rtlCol="0" anchor="ctr"/>
            <a:lstStyle/>
            <a:p>
              <a:pPr algn="l" rtl="0"/>
              <a:endParaRPr lang="x-es-XL"/>
            </a:p>
          </p:txBody>
        </p:sp>
      </p:grpSp>
      <p:grpSp>
        <p:nvGrpSpPr>
          <p:cNvPr id="31" name="Group 30">
            <a:extLst>
              <a:ext uri="{FF2B5EF4-FFF2-40B4-BE49-F238E27FC236}">
                <a16:creationId xmlns:a16="http://schemas.microsoft.com/office/drawing/2014/main" id="{E3F8135B-1F1D-EEE6-A44A-5C4DA82959C5}"/>
              </a:ext>
            </a:extLst>
          </p:cNvPr>
          <p:cNvGrpSpPr/>
          <p:nvPr/>
        </p:nvGrpSpPr>
        <p:grpSpPr>
          <a:xfrm>
            <a:off x="197871" y="1414815"/>
            <a:ext cx="296344" cy="296568"/>
            <a:chOff x="5992257" y="2190926"/>
            <a:chExt cx="1218459" cy="1219382"/>
          </a:xfrm>
          <a:solidFill>
            <a:schemeClr val="bg1">
              <a:lumMod val="95000"/>
            </a:schemeClr>
          </a:solidFill>
        </p:grpSpPr>
        <p:sp>
          <p:nvSpPr>
            <p:cNvPr id="32" name="Freeform 72">
              <a:extLst>
                <a:ext uri="{FF2B5EF4-FFF2-40B4-BE49-F238E27FC236}">
                  <a16:creationId xmlns:a16="http://schemas.microsoft.com/office/drawing/2014/main" id="{4E558CAE-E97E-7F66-52DA-0555E21A5D79}"/>
                </a:ext>
              </a:extLst>
            </p:cNvPr>
            <p:cNvSpPr/>
            <p:nvPr/>
          </p:nvSpPr>
          <p:spPr>
            <a:xfrm>
              <a:off x="5992257" y="2302106"/>
              <a:ext cx="1218459" cy="1108202"/>
            </a:xfrm>
            <a:custGeom>
              <a:avLst/>
              <a:gdLst>
                <a:gd name="connsiteX0" fmla="*/ 509617 w 1218459"/>
                <a:gd name="connsiteY0" fmla="*/ 889321 h 1108202"/>
                <a:gd name="connsiteX1" fmla="*/ 514465 w 1218459"/>
                <a:gd name="connsiteY1" fmla="*/ 883683 h 1108202"/>
                <a:gd name="connsiteX2" fmla="*/ 678058 w 1218459"/>
                <a:gd name="connsiteY2" fmla="*/ 817246 h 1108202"/>
                <a:gd name="connsiteX3" fmla="*/ 698206 w 1218459"/>
                <a:gd name="connsiteY3" fmla="*/ 844843 h 1108202"/>
                <a:gd name="connsiteX4" fmla="*/ 610556 w 1218459"/>
                <a:gd name="connsiteY4" fmla="*/ 974948 h 1108202"/>
                <a:gd name="connsiteX5" fmla="*/ 525116 w 1218459"/>
                <a:gd name="connsiteY5" fmla="*/ 996182 h 1108202"/>
                <a:gd name="connsiteX6" fmla="*/ 507968 w 1218459"/>
                <a:gd name="connsiteY6" fmla="*/ 998028 h 1108202"/>
                <a:gd name="connsiteX7" fmla="*/ 507968 w 1218459"/>
                <a:gd name="connsiteY7" fmla="*/ 1071258 h 1108202"/>
                <a:gd name="connsiteX8" fmla="*/ 913835 w 1218459"/>
                <a:gd name="connsiteY8" fmla="*/ 1071258 h 1108202"/>
                <a:gd name="connsiteX9" fmla="*/ 913835 w 1218459"/>
                <a:gd name="connsiteY9" fmla="*/ 771547 h 1108202"/>
                <a:gd name="connsiteX10" fmla="*/ 860678 w 1218459"/>
                <a:gd name="connsiteY10" fmla="*/ 766008 h 1108202"/>
                <a:gd name="connsiteX11" fmla="*/ 654447 w 1218459"/>
                <a:gd name="connsiteY11" fmla="*/ 590073 h 1108202"/>
                <a:gd name="connsiteX12" fmla="*/ 647621 w 1218459"/>
                <a:gd name="connsiteY12" fmla="*/ 557958 h 1108202"/>
                <a:gd name="connsiteX13" fmla="*/ 667176 w 1218459"/>
                <a:gd name="connsiteY13" fmla="*/ 532570 h 1108202"/>
                <a:gd name="connsiteX14" fmla="*/ 909218 w 1218459"/>
                <a:gd name="connsiteY14" fmla="*/ 650147 h 1108202"/>
                <a:gd name="connsiteX15" fmla="*/ 913571 w 1218459"/>
                <a:gd name="connsiteY15" fmla="*/ 656708 h 1108202"/>
                <a:gd name="connsiteX16" fmla="*/ 913571 w 1218459"/>
                <a:gd name="connsiteY16" fmla="*/ 545067 h 1108202"/>
                <a:gd name="connsiteX17" fmla="*/ 844223 w 1218459"/>
                <a:gd name="connsiteY17" fmla="*/ 537285 h 1108202"/>
                <a:gd name="connsiteX18" fmla="*/ 663482 w 1218459"/>
                <a:gd name="connsiteY18" fmla="*/ 389705 h 1108202"/>
                <a:gd name="connsiteX19" fmla="*/ 647984 w 1218459"/>
                <a:gd name="connsiteY19" fmla="*/ 332796 h 1108202"/>
                <a:gd name="connsiteX20" fmla="*/ 667308 w 1218459"/>
                <a:gd name="connsiteY20" fmla="*/ 305958 h 1108202"/>
                <a:gd name="connsiteX21" fmla="*/ 908558 w 1218459"/>
                <a:gd name="connsiteY21" fmla="*/ 422182 h 1108202"/>
                <a:gd name="connsiteX22" fmla="*/ 914494 w 1218459"/>
                <a:gd name="connsiteY22" fmla="*/ 432766 h 1108202"/>
                <a:gd name="connsiteX23" fmla="*/ 895632 w 1218459"/>
                <a:gd name="connsiteY23" fmla="*/ 328081 h 1108202"/>
                <a:gd name="connsiteX24" fmla="*/ 841584 w 1218459"/>
                <a:gd name="connsiteY24" fmla="*/ 201042 h 1108202"/>
                <a:gd name="connsiteX25" fmla="*/ 918781 w 1218459"/>
                <a:gd name="connsiteY25" fmla="*/ 6873 h 1108202"/>
                <a:gd name="connsiteX26" fmla="*/ 947437 w 1218459"/>
                <a:gd name="connsiteY26" fmla="*/ 7797 h 1108202"/>
                <a:gd name="connsiteX27" fmla="*/ 993702 w 1218459"/>
                <a:gd name="connsiteY27" fmla="*/ 288812 h 1108202"/>
                <a:gd name="connsiteX28" fmla="*/ 961254 w 1218459"/>
                <a:gd name="connsiteY28" fmla="*/ 342160 h 1108202"/>
                <a:gd name="connsiteX29" fmla="*/ 949482 w 1218459"/>
                <a:gd name="connsiteY29" fmla="*/ 381891 h 1108202"/>
                <a:gd name="connsiteX30" fmla="*/ 949712 w 1218459"/>
                <a:gd name="connsiteY30" fmla="*/ 426073 h 1108202"/>
                <a:gd name="connsiteX31" fmla="*/ 954989 w 1218459"/>
                <a:gd name="connsiteY31" fmla="*/ 430029 h 1108202"/>
                <a:gd name="connsiteX32" fmla="*/ 956869 w 1218459"/>
                <a:gd name="connsiteY32" fmla="*/ 422347 h 1108202"/>
                <a:gd name="connsiteX33" fmla="*/ 1169925 w 1218459"/>
                <a:gd name="connsiteY33" fmla="*/ 304012 h 1108202"/>
                <a:gd name="connsiteX34" fmla="*/ 1178136 w 1218459"/>
                <a:gd name="connsiteY34" fmla="*/ 304342 h 1108202"/>
                <a:gd name="connsiteX35" fmla="*/ 1213915 w 1218459"/>
                <a:gd name="connsiteY35" fmla="*/ 352480 h 1108202"/>
                <a:gd name="connsiteX36" fmla="*/ 1162373 w 1218459"/>
                <a:gd name="connsiteY36" fmla="*/ 459934 h 1108202"/>
                <a:gd name="connsiteX37" fmla="*/ 1010916 w 1218459"/>
                <a:gd name="connsiteY37" fmla="*/ 538604 h 1108202"/>
                <a:gd name="connsiteX38" fmla="*/ 961881 w 1218459"/>
                <a:gd name="connsiteY38" fmla="*/ 543847 h 1108202"/>
                <a:gd name="connsiteX39" fmla="*/ 950306 w 1218459"/>
                <a:gd name="connsiteY39" fmla="*/ 553276 h 1108202"/>
                <a:gd name="connsiteX40" fmla="*/ 949778 w 1218459"/>
                <a:gd name="connsiteY40" fmla="*/ 657631 h 1108202"/>
                <a:gd name="connsiteX41" fmla="*/ 957660 w 1218459"/>
                <a:gd name="connsiteY41" fmla="*/ 647146 h 1108202"/>
                <a:gd name="connsiteX42" fmla="*/ 1135828 w 1218459"/>
                <a:gd name="connsiteY42" fmla="*/ 532372 h 1108202"/>
                <a:gd name="connsiteX43" fmla="*/ 1194888 w 1218459"/>
                <a:gd name="connsiteY43" fmla="*/ 532438 h 1108202"/>
                <a:gd name="connsiteX44" fmla="*/ 1217245 w 1218459"/>
                <a:gd name="connsiteY44" fmla="*/ 560036 h 1108202"/>
                <a:gd name="connsiteX45" fmla="*/ 1005705 w 1218459"/>
                <a:gd name="connsiteY45" fmla="*/ 765942 h 1108202"/>
                <a:gd name="connsiteX46" fmla="*/ 961584 w 1218459"/>
                <a:gd name="connsiteY46" fmla="*/ 770525 h 1108202"/>
                <a:gd name="connsiteX47" fmla="*/ 950240 w 1218459"/>
                <a:gd name="connsiteY47" fmla="*/ 781868 h 1108202"/>
                <a:gd name="connsiteX48" fmla="*/ 949745 w 1218459"/>
                <a:gd name="connsiteY48" fmla="*/ 1056652 h 1108202"/>
                <a:gd name="connsiteX49" fmla="*/ 950504 w 1218459"/>
                <a:gd name="connsiteY49" fmla="*/ 1072346 h 1108202"/>
                <a:gd name="connsiteX50" fmla="*/ 968146 w 1218459"/>
                <a:gd name="connsiteY50" fmla="*/ 1072346 h 1108202"/>
                <a:gd name="connsiteX51" fmla="*/ 1188688 w 1218459"/>
                <a:gd name="connsiteY51" fmla="*/ 1072346 h 1108202"/>
                <a:gd name="connsiteX52" fmla="*/ 1203198 w 1218459"/>
                <a:gd name="connsiteY52" fmla="*/ 1073170 h 1108202"/>
                <a:gd name="connsiteX53" fmla="*/ 1217047 w 1218459"/>
                <a:gd name="connsiteY53" fmla="*/ 1090052 h 1108202"/>
                <a:gd name="connsiteX54" fmla="*/ 1203066 w 1218459"/>
                <a:gd name="connsiteY54" fmla="*/ 1106867 h 1108202"/>
                <a:gd name="connsiteX55" fmla="*/ 1188557 w 1218459"/>
                <a:gd name="connsiteY55" fmla="*/ 1107691 h 1108202"/>
                <a:gd name="connsiteX56" fmla="*/ 29951 w 1218459"/>
                <a:gd name="connsiteY56" fmla="*/ 1107691 h 1108202"/>
                <a:gd name="connsiteX57" fmla="*/ 20091 w 1218459"/>
                <a:gd name="connsiteY57" fmla="*/ 1107658 h 1108202"/>
                <a:gd name="connsiteX58" fmla="*/ 9 w 1218459"/>
                <a:gd name="connsiteY58" fmla="*/ 1090645 h 1108202"/>
                <a:gd name="connsiteX59" fmla="*/ 20355 w 1218459"/>
                <a:gd name="connsiteY59" fmla="*/ 1072346 h 1108202"/>
                <a:gd name="connsiteX60" fmla="*/ 70050 w 1218459"/>
                <a:gd name="connsiteY60" fmla="*/ 1072313 h 1108202"/>
                <a:gd name="connsiteX61" fmla="*/ 64905 w 1218459"/>
                <a:gd name="connsiteY61" fmla="*/ 1043991 h 1108202"/>
                <a:gd name="connsiteX62" fmla="*/ 59728 w 1218459"/>
                <a:gd name="connsiteY62" fmla="*/ 1001655 h 1108202"/>
                <a:gd name="connsiteX63" fmla="*/ 185828 w 1218459"/>
                <a:gd name="connsiteY63" fmla="*/ 917512 h 1108202"/>
                <a:gd name="connsiteX64" fmla="*/ 248943 w 1218459"/>
                <a:gd name="connsiteY64" fmla="*/ 1022262 h 1108202"/>
                <a:gd name="connsiteX65" fmla="*/ 223058 w 1218459"/>
                <a:gd name="connsiteY65" fmla="*/ 1038155 h 1108202"/>
                <a:gd name="connsiteX66" fmla="*/ 128285 w 1218459"/>
                <a:gd name="connsiteY66" fmla="*/ 947714 h 1108202"/>
                <a:gd name="connsiteX67" fmla="*/ 93957 w 1218459"/>
                <a:gd name="connsiteY67" fmla="*/ 1001292 h 1108202"/>
                <a:gd name="connsiteX68" fmla="*/ 104674 w 1218459"/>
                <a:gd name="connsiteY68" fmla="*/ 1071324 h 1108202"/>
                <a:gd name="connsiteX69" fmla="*/ 472750 w 1218459"/>
                <a:gd name="connsiteY69" fmla="*/ 1071324 h 1108202"/>
                <a:gd name="connsiteX70" fmla="*/ 472157 w 1218459"/>
                <a:gd name="connsiteY70" fmla="*/ 1006667 h 1108202"/>
                <a:gd name="connsiteX71" fmla="*/ 459395 w 1218459"/>
                <a:gd name="connsiteY71" fmla="*/ 996874 h 1108202"/>
                <a:gd name="connsiteX72" fmla="*/ 401028 w 1218459"/>
                <a:gd name="connsiteY72" fmla="*/ 987675 h 1108202"/>
                <a:gd name="connsiteX73" fmla="*/ 288943 w 1218459"/>
                <a:gd name="connsiteY73" fmla="*/ 875210 h 1108202"/>
                <a:gd name="connsiteX74" fmla="*/ 281227 w 1218459"/>
                <a:gd name="connsiteY74" fmla="*/ 846656 h 1108202"/>
                <a:gd name="connsiteX75" fmla="*/ 301111 w 1218459"/>
                <a:gd name="connsiteY75" fmla="*/ 817213 h 1108202"/>
                <a:gd name="connsiteX76" fmla="*/ 464836 w 1218459"/>
                <a:gd name="connsiteY76" fmla="*/ 883354 h 1108202"/>
                <a:gd name="connsiteX77" fmla="*/ 468925 w 1218459"/>
                <a:gd name="connsiteY77" fmla="*/ 888365 h 1108202"/>
                <a:gd name="connsiteX78" fmla="*/ 471530 w 1218459"/>
                <a:gd name="connsiteY78" fmla="*/ 889058 h 1108202"/>
                <a:gd name="connsiteX79" fmla="*/ 464242 w 1218459"/>
                <a:gd name="connsiteY79" fmla="*/ 849096 h 1108202"/>
                <a:gd name="connsiteX80" fmla="*/ 420912 w 1218459"/>
                <a:gd name="connsiteY80" fmla="*/ 755985 h 1108202"/>
                <a:gd name="connsiteX81" fmla="*/ 477796 w 1218459"/>
                <a:gd name="connsiteY81" fmla="*/ 603063 h 1108202"/>
                <a:gd name="connsiteX82" fmla="*/ 503813 w 1218459"/>
                <a:gd name="connsiteY82" fmla="*/ 605075 h 1108202"/>
                <a:gd name="connsiteX83" fmla="*/ 540021 w 1218459"/>
                <a:gd name="connsiteY83" fmla="*/ 808014 h 1108202"/>
                <a:gd name="connsiteX84" fmla="*/ 515190 w 1218459"/>
                <a:gd name="connsiteY84" fmla="*/ 850580 h 1108202"/>
                <a:gd name="connsiteX85" fmla="*/ 504077 w 1218459"/>
                <a:gd name="connsiteY85" fmla="*/ 887244 h 1108202"/>
                <a:gd name="connsiteX86" fmla="*/ 509617 w 1218459"/>
                <a:gd name="connsiteY86" fmla="*/ 889223 h 1108202"/>
                <a:gd name="connsiteX87" fmla="*/ 905063 w 1218459"/>
                <a:gd name="connsiteY87" fmla="*/ 507281 h 1108202"/>
                <a:gd name="connsiteX88" fmla="*/ 685213 w 1218459"/>
                <a:gd name="connsiteY88" fmla="*/ 342028 h 1108202"/>
                <a:gd name="connsiteX89" fmla="*/ 905063 w 1218459"/>
                <a:gd name="connsiteY89" fmla="*/ 507281 h 1108202"/>
                <a:gd name="connsiteX90" fmla="*/ 1179686 w 1218459"/>
                <a:gd name="connsiteY90" fmla="*/ 338533 h 1108202"/>
                <a:gd name="connsiteX91" fmla="*/ 1029481 w 1218459"/>
                <a:gd name="connsiteY91" fmla="*/ 382649 h 1108202"/>
                <a:gd name="connsiteX92" fmla="*/ 958088 w 1218459"/>
                <a:gd name="connsiteY92" fmla="*/ 507512 h 1108202"/>
                <a:gd name="connsiteX93" fmla="*/ 1179686 w 1218459"/>
                <a:gd name="connsiteY93" fmla="*/ 338533 h 1108202"/>
                <a:gd name="connsiteX94" fmla="*/ 932466 w 1218459"/>
                <a:gd name="connsiteY94" fmla="*/ 44461 h 1108202"/>
                <a:gd name="connsiteX95" fmla="*/ 933587 w 1218459"/>
                <a:gd name="connsiteY95" fmla="*/ 320399 h 1108202"/>
                <a:gd name="connsiteX96" fmla="*/ 932466 w 1218459"/>
                <a:gd name="connsiteY96" fmla="*/ 44461 h 1108202"/>
                <a:gd name="connsiteX97" fmla="*/ 904734 w 1218459"/>
                <a:gd name="connsiteY97" fmla="*/ 733498 h 1108202"/>
                <a:gd name="connsiteX98" fmla="*/ 685180 w 1218459"/>
                <a:gd name="connsiteY98" fmla="*/ 568839 h 1108202"/>
                <a:gd name="connsiteX99" fmla="*/ 904734 w 1218459"/>
                <a:gd name="connsiteY99" fmla="*/ 733498 h 1108202"/>
                <a:gd name="connsiteX100" fmla="*/ 1179422 w 1218459"/>
                <a:gd name="connsiteY100" fmla="*/ 567256 h 1108202"/>
                <a:gd name="connsiteX101" fmla="*/ 960133 w 1218459"/>
                <a:gd name="connsiteY101" fmla="*/ 733531 h 1108202"/>
                <a:gd name="connsiteX102" fmla="*/ 1179422 w 1218459"/>
                <a:gd name="connsiteY102" fmla="*/ 567256 h 1108202"/>
                <a:gd name="connsiteX103" fmla="*/ 489337 w 1218459"/>
                <a:gd name="connsiteY103" fmla="*/ 823840 h 1108202"/>
                <a:gd name="connsiteX104" fmla="*/ 489139 w 1218459"/>
                <a:gd name="connsiteY104" fmla="*/ 643190 h 1108202"/>
                <a:gd name="connsiteX105" fmla="*/ 489337 w 1218459"/>
                <a:gd name="connsiteY105" fmla="*/ 823840 h 1108202"/>
                <a:gd name="connsiteX106" fmla="*/ 517630 w 1218459"/>
                <a:gd name="connsiteY106" fmla="*/ 960243 h 1108202"/>
                <a:gd name="connsiteX107" fmla="*/ 659228 w 1218459"/>
                <a:gd name="connsiteY107" fmla="*/ 851965 h 1108202"/>
                <a:gd name="connsiteX108" fmla="*/ 517630 w 1218459"/>
                <a:gd name="connsiteY108" fmla="*/ 960243 h 1108202"/>
                <a:gd name="connsiteX109" fmla="*/ 319380 w 1218459"/>
                <a:gd name="connsiteY109" fmla="*/ 852360 h 1108202"/>
                <a:gd name="connsiteX110" fmla="*/ 462330 w 1218459"/>
                <a:gd name="connsiteY110" fmla="*/ 960540 h 1108202"/>
                <a:gd name="connsiteX111" fmla="*/ 319380 w 1218459"/>
                <a:gd name="connsiteY111" fmla="*/ 852360 h 1108202"/>
                <a:gd name="connsiteX112" fmla="*/ 165284 w 1218459"/>
                <a:gd name="connsiteY112" fmla="*/ 947516 h 1108202"/>
                <a:gd name="connsiteX113" fmla="*/ 209174 w 1218459"/>
                <a:gd name="connsiteY113" fmla="*/ 994303 h 1108202"/>
                <a:gd name="connsiteX114" fmla="*/ 165284 w 1218459"/>
                <a:gd name="connsiteY114" fmla="*/ 947516 h 110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218459" h="1108202">
                  <a:moveTo>
                    <a:pt x="509617" y="889321"/>
                  </a:moveTo>
                  <a:cubicBezTo>
                    <a:pt x="511233" y="887442"/>
                    <a:pt x="513014" y="885695"/>
                    <a:pt x="514465" y="883683"/>
                  </a:cubicBezTo>
                  <a:cubicBezTo>
                    <a:pt x="554959" y="826972"/>
                    <a:pt x="612601" y="811904"/>
                    <a:pt x="678058" y="817246"/>
                  </a:cubicBezTo>
                  <a:cubicBezTo>
                    <a:pt x="697184" y="818795"/>
                    <a:pt x="701965" y="826181"/>
                    <a:pt x="698206" y="844843"/>
                  </a:cubicBezTo>
                  <a:cubicBezTo>
                    <a:pt x="686994" y="900268"/>
                    <a:pt x="663153" y="949165"/>
                    <a:pt x="610556" y="974948"/>
                  </a:cubicBezTo>
                  <a:cubicBezTo>
                    <a:pt x="584802" y="987576"/>
                    <a:pt x="553805" y="989621"/>
                    <a:pt x="525116" y="996182"/>
                  </a:cubicBezTo>
                  <a:cubicBezTo>
                    <a:pt x="519906" y="997369"/>
                    <a:pt x="514399" y="997369"/>
                    <a:pt x="507968" y="998028"/>
                  </a:cubicBezTo>
                  <a:lnTo>
                    <a:pt x="507968" y="1071258"/>
                  </a:lnTo>
                  <a:lnTo>
                    <a:pt x="913835" y="1071258"/>
                  </a:lnTo>
                  <a:lnTo>
                    <a:pt x="913835" y="771547"/>
                  </a:lnTo>
                  <a:cubicBezTo>
                    <a:pt x="896391" y="769734"/>
                    <a:pt x="878551" y="767525"/>
                    <a:pt x="860678" y="766008"/>
                  </a:cubicBezTo>
                  <a:cubicBezTo>
                    <a:pt x="755452" y="757172"/>
                    <a:pt x="690160" y="703231"/>
                    <a:pt x="654447" y="590073"/>
                  </a:cubicBezTo>
                  <a:cubicBezTo>
                    <a:pt x="651182" y="579687"/>
                    <a:pt x="649336" y="568740"/>
                    <a:pt x="647621" y="557958"/>
                  </a:cubicBezTo>
                  <a:cubicBezTo>
                    <a:pt x="645049" y="541637"/>
                    <a:pt x="650457" y="534450"/>
                    <a:pt x="667176" y="532570"/>
                  </a:cubicBezTo>
                  <a:cubicBezTo>
                    <a:pt x="749054" y="523305"/>
                    <a:pt x="859062" y="545561"/>
                    <a:pt x="909218" y="650147"/>
                  </a:cubicBezTo>
                  <a:cubicBezTo>
                    <a:pt x="909911" y="651597"/>
                    <a:pt x="910999" y="652883"/>
                    <a:pt x="913571" y="656708"/>
                  </a:cubicBezTo>
                  <a:lnTo>
                    <a:pt x="913571" y="545067"/>
                  </a:lnTo>
                  <a:cubicBezTo>
                    <a:pt x="890818" y="542528"/>
                    <a:pt x="867504" y="539956"/>
                    <a:pt x="844223" y="537285"/>
                  </a:cubicBezTo>
                  <a:cubicBezTo>
                    <a:pt x="752451" y="526701"/>
                    <a:pt x="696096" y="472331"/>
                    <a:pt x="663482" y="389705"/>
                  </a:cubicBezTo>
                  <a:cubicBezTo>
                    <a:pt x="656293" y="371505"/>
                    <a:pt x="652040" y="352019"/>
                    <a:pt x="647984" y="332796"/>
                  </a:cubicBezTo>
                  <a:cubicBezTo>
                    <a:pt x="644258" y="315190"/>
                    <a:pt x="649633" y="307837"/>
                    <a:pt x="667308" y="305958"/>
                  </a:cubicBezTo>
                  <a:cubicBezTo>
                    <a:pt x="748857" y="297286"/>
                    <a:pt x="857314" y="317761"/>
                    <a:pt x="908558" y="422182"/>
                  </a:cubicBezTo>
                  <a:cubicBezTo>
                    <a:pt x="909713" y="424490"/>
                    <a:pt x="911098" y="426699"/>
                    <a:pt x="914494" y="432766"/>
                  </a:cubicBezTo>
                  <a:cubicBezTo>
                    <a:pt x="914560" y="393892"/>
                    <a:pt x="919935" y="360229"/>
                    <a:pt x="895632" y="328081"/>
                  </a:cubicBezTo>
                  <a:cubicBezTo>
                    <a:pt x="867570" y="290956"/>
                    <a:pt x="844784" y="249181"/>
                    <a:pt x="841584" y="201042"/>
                  </a:cubicBezTo>
                  <a:cubicBezTo>
                    <a:pt x="836507" y="124483"/>
                    <a:pt x="867471" y="61375"/>
                    <a:pt x="918781" y="6873"/>
                  </a:cubicBezTo>
                  <a:cubicBezTo>
                    <a:pt x="928212" y="-3150"/>
                    <a:pt x="938501" y="-1666"/>
                    <a:pt x="947437" y="7797"/>
                  </a:cubicBezTo>
                  <a:cubicBezTo>
                    <a:pt x="1012729" y="76773"/>
                    <a:pt x="1056884" y="180171"/>
                    <a:pt x="993702" y="288812"/>
                  </a:cubicBezTo>
                  <a:cubicBezTo>
                    <a:pt x="983249" y="306815"/>
                    <a:pt x="973059" y="325048"/>
                    <a:pt x="961254" y="342160"/>
                  </a:cubicBezTo>
                  <a:cubicBezTo>
                    <a:pt x="952747" y="354491"/>
                    <a:pt x="948460" y="366889"/>
                    <a:pt x="949482" y="381891"/>
                  </a:cubicBezTo>
                  <a:cubicBezTo>
                    <a:pt x="950471" y="396563"/>
                    <a:pt x="949712" y="411334"/>
                    <a:pt x="949712" y="426073"/>
                  </a:cubicBezTo>
                  <a:cubicBezTo>
                    <a:pt x="951460" y="427391"/>
                    <a:pt x="953241" y="428710"/>
                    <a:pt x="954989" y="430029"/>
                  </a:cubicBezTo>
                  <a:cubicBezTo>
                    <a:pt x="955582" y="427457"/>
                    <a:pt x="955714" y="424622"/>
                    <a:pt x="956869" y="422347"/>
                  </a:cubicBezTo>
                  <a:cubicBezTo>
                    <a:pt x="1001089" y="334709"/>
                    <a:pt x="1077659" y="305166"/>
                    <a:pt x="1169925" y="304012"/>
                  </a:cubicBezTo>
                  <a:cubicBezTo>
                    <a:pt x="1172662" y="303979"/>
                    <a:pt x="1175399" y="304210"/>
                    <a:pt x="1178136" y="304342"/>
                  </a:cubicBezTo>
                  <a:cubicBezTo>
                    <a:pt x="1219521" y="306518"/>
                    <a:pt x="1223973" y="312024"/>
                    <a:pt x="1213915" y="352480"/>
                  </a:cubicBezTo>
                  <a:cubicBezTo>
                    <a:pt x="1204154" y="391749"/>
                    <a:pt x="1186908" y="427523"/>
                    <a:pt x="1162373" y="459934"/>
                  </a:cubicBezTo>
                  <a:cubicBezTo>
                    <a:pt x="1124287" y="510315"/>
                    <a:pt x="1071690" y="532208"/>
                    <a:pt x="1010916" y="538604"/>
                  </a:cubicBezTo>
                  <a:cubicBezTo>
                    <a:pt x="994560" y="540319"/>
                    <a:pt x="978072" y="541242"/>
                    <a:pt x="961881" y="543847"/>
                  </a:cubicBezTo>
                  <a:cubicBezTo>
                    <a:pt x="957462" y="544539"/>
                    <a:pt x="950405" y="549913"/>
                    <a:pt x="950306" y="553276"/>
                  </a:cubicBezTo>
                  <a:cubicBezTo>
                    <a:pt x="949449" y="586611"/>
                    <a:pt x="949778" y="619945"/>
                    <a:pt x="949778" y="657631"/>
                  </a:cubicBezTo>
                  <a:cubicBezTo>
                    <a:pt x="954197" y="651828"/>
                    <a:pt x="956373" y="649718"/>
                    <a:pt x="957660" y="647146"/>
                  </a:cubicBezTo>
                  <a:cubicBezTo>
                    <a:pt x="994527" y="573917"/>
                    <a:pt x="1057478" y="540747"/>
                    <a:pt x="1135828" y="532372"/>
                  </a:cubicBezTo>
                  <a:cubicBezTo>
                    <a:pt x="1155284" y="530295"/>
                    <a:pt x="1175234" y="531317"/>
                    <a:pt x="1194888" y="532438"/>
                  </a:cubicBezTo>
                  <a:cubicBezTo>
                    <a:pt x="1214937" y="533592"/>
                    <a:pt x="1220741" y="540714"/>
                    <a:pt x="1217245" y="560036"/>
                  </a:cubicBezTo>
                  <a:cubicBezTo>
                    <a:pt x="1201120" y="649388"/>
                    <a:pt x="1145457" y="756743"/>
                    <a:pt x="1005705" y="765942"/>
                  </a:cubicBezTo>
                  <a:cubicBezTo>
                    <a:pt x="990932" y="766931"/>
                    <a:pt x="976060" y="767822"/>
                    <a:pt x="961584" y="770525"/>
                  </a:cubicBezTo>
                  <a:cubicBezTo>
                    <a:pt x="957099" y="771350"/>
                    <a:pt x="950273" y="777878"/>
                    <a:pt x="950240" y="781868"/>
                  </a:cubicBezTo>
                  <a:cubicBezTo>
                    <a:pt x="949580" y="873462"/>
                    <a:pt x="949712" y="965057"/>
                    <a:pt x="949745" y="1056652"/>
                  </a:cubicBezTo>
                  <a:cubicBezTo>
                    <a:pt x="949745" y="1061004"/>
                    <a:pt x="950141" y="1065356"/>
                    <a:pt x="950504" y="1072346"/>
                  </a:cubicBezTo>
                  <a:cubicBezTo>
                    <a:pt x="956604" y="1072346"/>
                    <a:pt x="962375" y="1072346"/>
                    <a:pt x="968146" y="1072346"/>
                  </a:cubicBezTo>
                  <a:cubicBezTo>
                    <a:pt x="1041649" y="1072346"/>
                    <a:pt x="1115152" y="1072346"/>
                    <a:pt x="1188688" y="1072346"/>
                  </a:cubicBezTo>
                  <a:cubicBezTo>
                    <a:pt x="1193634" y="1072346"/>
                    <a:pt x="1199900" y="1070763"/>
                    <a:pt x="1203198" y="1073170"/>
                  </a:cubicBezTo>
                  <a:cubicBezTo>
                    <a:pt x="1209134" y="1077522"/>
                    <a:pt x="1217080" y="1084315"/>
                    <a:pt x="1217047" y="1090052"/>
                  </a:cubicBezTo>
                  <a:cubicBezTo>
                    <a:pt x="1217047" y="1095822"/>
                    <a:pt x="1209035" y="1102548"/>
                    <a:pt x="1203066" y="1106867"/>
                  </a:cubicBezTo>
                  <a:cubicBezTo>
                    <a:pt x="1199768" y="1109274"/>
                    <a:pt x="1193503" y="1107691"/>
                    <a:pt x="1188557" y="1107691"/>
                  </a:cubicBezTo>
                  <a:cubicBezTo>
                    <a:pt x="802343" y="1107691"/>
                    <a:pt x="416164" y="1107691"/>
                    <a:pt x="29951" y="1107691"/>
                  </a:cubicBezTo>
                  <a:cubicBezTo>
                    <a:pt x="26653" y="1107691"/>
                    <a:pt x="23356" y="1107790"/>
                    <a:pt x="20091" y="1107658"/>
                  </a:cubicBezTo>
                  <a:cubicBezTo>
                    <a:pt x="8978" y="1107230"/>
                    <a:pt x="306" y="1103009"/>
                    <a:pt x="9" y="1090645"/>
                  </a:cubicBezTo>
                  <a:cubicBezTo>
                    <a:pt x="-321" y="1077424"/>
                    <a:pt x="8385" y="1072478"/>
                    <a:pt x="20355" y="1072346"/>
                  </a:cubicBezTo>
                  <a:cubicBezTo>
                    <a:pt x="36183" y="1072181"/>
                    <a:pt x="52012" y="1072313"/>
                    <a:pt x="70050" y="1072313"/>
                  </a:cubicBezTo>
                  <a:cubicBezTo>
                    <a:pt x="68104" y="1061729"/>
                    <a:pt x="66191" y="1052926"/>
                    <a:pt x="64905" y="1043991"/>
                  </a:cubicBezTo>
                  <a:cubicBezTo>
                    <a:pt x="62894" y="1029912"/>
                    <a:pt x="60025" y="1015800"/>
                    <a:pt x="59728" y="1001655"/>
                  </a:cubicBezTo>
                  <a:cubicBezTo>
                    <a:pt x="58277" y="930536"/>
                    <a:pt x="120436" y="889486"/>
                    <a:pt x="185828" y="917512"/>
                  </a:cubicBezTo>
                  <a:cubicBezTo>
                    <a:pt x="230807" y="936800"/>
                    <a:pt x="244789" y="971750"/>
                    <a:pt x="248943" y="1022262"/>
                  </a:cubicBezTo>
                  <a:cubicBezTo>
                    <a:pt x="250065" y="1035649"/>
                    <a:pt x="238589" y="1041485"/>
                    <a:pt x="223058" y="1038155"/>
                  </a:cubicBezTo>
                  <a:cubicBezTo>
                    <a:pt x="172934" y="1027406"/>
                    <a:pt x="135408" y="1003337"/>
                    <a:pt x="128285" y="947714"/>
                  </a:cubicBezTo>
                  <a:cubicBezTo>
                    <a:pt x="104081" y="955330"/>
                    <a:pt x="91517" y="973662"/>
                    <a:pt x="93957" y="1001292"/>
                  </a:cubicBezTo>
                  <a:cubicBezTo>
                    <a:pt x="96035" y="1024636"/>
                    <a:pt x="100948" y="1047716"/>
                    <a:pt x="104674" y="1071324"/>
                  </a:cubicBezTo>
                  <a:lnTo>
                    <a:pt x="472750" y="1071324"/>
                  </a:lnTo>
                  <a:cubicBezTo>
                    <a:pt x="472750" y="1049167"/>
                    <a:pt x="473377" y="1027867"/>
                    <a:pt x="472157" y="1006667"/>
                  </a:cubicBezTo>
                  <a:cubicBezTo>
                    <a:pt x="471959" y="1003040"/>
                    <a:pt x="464308" y="997831"/>
                    <a:pt x="459395" y="996874"/>
                  </a:cubicBezTo>
                  <a:cubicBezTo>
                    <a:pt x="440071" y="993149"/>
                    <a:pt x="420088" y="992324"/>
                    <a:pt x="401028" y="987675"/>
                  </a:cubicBezTo>
                  <a:cubicBezTo>
                    <a:pt x="341078" y="973135"/>
                    <a:pt x="309058" y="929777"/>
                    <a:pt x="288943" y="875210"/>
                  </a:cubicBezTo>
                  <a:cubicBezTo>
                    <a:pt x="285547" y="866011"/>
                    <a:pt x="283304" y="856284"/>
                    <a:pt x="281227" y="846656"/>
                  </a:cubicBezTo>
                  <a:cubicBezTo>
                    <a:pt x="277039" y="827104"/>
                    <a:pt x="281655" y="818861"/>
                    <a:pt x="301111" y="817213"/>
                  </a:cubicBezTo>
                  <a:cubicBezTo>
                    <a:pt x="366568" y="811707"/>
                    <a:pt x="424210" y="826775"/>
                    <a:pt x="464836" y="883354"/>
                  </a:cubicBezTo>
                  <a:cubicBezTo>
                    <a:pt x="466089" y="885101"/>
                    <a:pt x="467507" y="886750"/>
                    <a:pt x="468925" y="888365"/>
                  </a:cubicBezTo>
                  <a:cubicBezTo>
                    <a:pt x="469189" y="888662"/>
                    <a:pt x="469848" y="888629"/>
                    <a:pt x="471530" y="889058"/>
                  </a:cubicBezTo>
                  <a:cubicBezTo>
                    <a:pt x="474531" y="874583"/>
                    <a:pt x="472981" y="861823"/>
                    <a:pt x="464242" y="849096"/>
                  </a:cubicBezTo>
                  <a:cubicBezTo>
                    <a:pt x="444622" y="820576"/>
                    <a:pt x="425793" y="791034"/>
                    <a:pt x="420912" y="755985"/>
                  </a:cubicBezTo>
                  <a:cubicBezTo>
                    <a:pt x="412437" y="695219"/>
                    <a:pt x="437334" y="645893"/>
                    <a:pt x="477796" y="603063"/>
                  </a:cubicBezTo>
                  <a:cubicBezTo>
                    <a:pt x="486072" y="594293"/>
                    <a:pt x="495668" y="596733"/>
                    <a:pt x="503813" y="605075"/>
                  </a:cubicBezTo>
                  <a:cubicBezTo>
                    <a:pt x="549452" y="651894"/>
                    <a:pt x="584241" y="728157"/>
                    <a:pt x="540021" y="808014"/>
                  </a:cubicBezTo>
                  <a:cubicBezTo>
                    <a:pt x="532074" y="822389"/>
                    <a:pt x="522148" y="835776"/>
                    <a:pt x="515190" y="850580"/>
                  </a:cubicBezTo>
                  <a:cubicBezTo>
                    <a:pt x="509815" y="862021"/>
                    <a:pt x="507672" y="874979"/>
                    <a:pt x="504077" y="887244"/>
                  </a:cubicBezTo>
                  <a:cubicBezTo>
                    <a:pt x="505924" y="887904"/>
                    <a:pt x="507771" y="888563"/>
                    <a:pt x="509617" y="889223"/>
                  </a:cubicBezTo>
                  <a:close/>
                  <a:moveTo>
                    <a:pt x="905063" y="507281"/>
                  </a:moveTo>
                  <a:cubicBezTo>
                    <a:pt x="887784" y="402564"/>
                    <a:pt x="763861" y="309420"/>
                    <a:pt x="685213" y="342028"/>
                  </a:cubicBezTo>
                  <a:cubicBezTo>
                    <a:pt x="700877" y="445658"/>
                    <a:pt x="796606" y="517634"/>
                    <a:pt x="905063" y="507281"/>
                  </a:cubicBezTo>
                  <a:close/>
                  <a:moveTo>
                    <a:pt x="1179686" y="338533"/>
                  </a:moveTo>
                  <a:cubicBezTo>
                    <a:pt x="1123726" y="336654"/>
                    <a:pt x="1072152" y="346348"/>
                    <a:pt x="1029481" y="382649"/>
                  </a:cubicBezTo>
                  <a:cubicBezTo>
                    <a:pt x="991229" y="415192"/>
                    <a:pt x="975005" y="461088"/>
                    <a:pt x="958088" y="507512"/>
                  </a:cubicBezTo>
                  <a:cubicBezTo>
                    <a:pt x="1075681" y="512787"/>
                    <a:pt x="1167815" y="442426"/>
                    <a:pt x="1179686" y="338533"/>
                  </a:cubicBezTo>
                  <a:close/>
                  <a:moveTo>
                    <a:pt x="932466" y="44461"/>
                  </a:moveTo>
                  <a:cubicBezTo>
                    <a:pt x="858105" y="112712"/>
                    <a:pt x="858666" y="251093"/>
                    <a:pt x="933587" y="320399"/>
                  </a:cubicBezTo>
                  <a:cubicBezTo>
                    <a:pt x="1007288" y="225771"/>
                    <a:pt x="1006827" y="110140"/>
                    <a:pt x="932466" y="44461"/>
                  </a:cubicBezTo>
                  <a:close/>
                  <a:moveTo>
                    <a:pt x="904734" y="733498"/>
                  </a:moveTo>
                  <a:cubicBezTo>
                    <a:pt x="888905" y="629935"/>
                    <a:pt x="763861" y="536164"/>
                    <a:pt x="685180" y="568839"/>
                  </a:cubicBezTo>
                  <a:cubicBezTo>
                    <a:pt x="701833" y="672765"/>
                    <a:pt x="802509" y="748270"/>
                    <a:pt x="904734" y="733498"/>
                  </a:cubicBezTo>
                  <a:close/>
                  <a:moveTo>
                    <a:pt x="1179422" y="567256"/>
                  </a:moveTo>
                  <a:cubicBezTo>
                    <a:pt x="1083231" y="547473"/>
                    <a:pt x="976258" y="628583"/>
                    <a:pt x="960133" y="733531"/>
                  </a:cubicBezTo>
                  <a:cubicBezTo>
                    <a:pt x="1063315" y="748105"/>
                    <a:pt x="1169299" y="667753"/>
                    <a:pt x="1179422" y="567256"/>
                  </a:cubicBezTo>
                  <a:close/>
                  <a:moveTo>
                    <a:pt x="489337" y="823840"/>
                  </a:moveTo>
                  <a:cubicBezTo>
                    <a:pt x="537449" y="763634"/>
                    <a:pt x="536987" y="686250"/>
                    <a:pt x="489139" y="643190"/>
                  </a:cubicBezTo>
                  <a:cubicBezTo>
                    <a:pt x="438488" y="708869"/>
                    <a:pt x="444754" y="762711"/>
                    <a:pt x="489337" y="823840"/>
                  </a:cubicBezTo>
                  <a:close/>
                  <a:moveTo>
                    <a:pt x="517630" y="960243"/>
                  </a:moveTo>
                  <a:cubicBezTo>
                    <a:pt x="585198" y="967563"/>
                    <a:pt x="656326" y="913193"/>
                    <a:pt x="659228" y="851965"/>
                  </a:cubicBezTo>
                  <a:cubicBezTo>
                    <a:pt x="584604" y="847448"/>
                    <a:pt x="535899" y="887640"/>
                    <a:pt x="517630" y="960243"/>
                  </a:cubicBezTo>
                  <a:close/>
                  <a:moveTo>
                    <a:pt x="319380" y="852360"/>
                  </a:moveTo>
                  <a:cubicBezTo>
                    <a:pt x="338671" y="930140"/>
                    <a:pt x="389091" y="962584"/>
                    <a:pt x="462330" y="960540"/>
                  </a:cubicBezTo>
                  <a:cubicBezTo>
                    <a:pt x="446271" y="888959"/>
                    <a:pt x="388299" y="844678"/>
                    <a:pt x="319380" y="852360"/>
                  </a:cubicBezTo>
                  <a:close/>
                  <a:moveTo>
                    <a:pt x="165284" y="947516"/>
                  </a:moveTo>
                  <a:cubicBezTo>
                    <a:pt x="167757" y="975773"/>
                    <a:pt x="186355" y="995325"/>
                    <a:pt x="209174" y="994303"/>
                  </a:cubicBezTo>
                  <a:cubicBezTo>
                    <a:pt x="204459" y="969508"/>
                    <a:pt x="190082" y="954143"/>
                    <a:pt x="165284" y="947516"/>
                  </a:cubicBezTo>
                  <a:close/>
                </a:path>
              </a:pathLst>
            </a:custGeom>
            <a:grpFill/>
            <a:ln w="0" cap="flat">
              <a:noFill/>
              <a:prstDash val="solid"/>
              <a:miter/>
            </a:ln>
          </p:spPr>
          <p:txBody>
            <a:bodyPr rtlCol="0" anchor="ctr"/>
            <a:lstStyle/>
            <a:p>
              <a:pPr algn="l" rtl="0"/>
              <a:endParaRPr lang="x-es-XL"/>
            </a:p>
          </p:txBody>
        </p:sp>
        <p:sp>
          <p:nvSpPr>
            <p:cNvPr id="35" name="Freeform 73">
              <a:extLst>
                <a:ext uri="{FF2B5EF4-FFF2-40B4-BE49-F238E27FC236}">
                  <a16:creationId xmlns:a16="http://schemas.microsoft.com/office/drawing/2014/main" id="{AAF16B37-1903-ECC2-67FD-9FE8FE313D31}"/>
                </a:ext>
              </a:extLst>
            </p:cNvPr>
            <p:cNvSpPr/>
            <p:nvPr/>
          </p:nvSpPr>
          <p:spPr>
            <a:xfrm>
              <a:off x="5993006" y="2190926"/>
              <a:ext cx="463493" cy="464389"/>
            </a:xfrm>
            <a:custGeom>
              <a:avLst/>
              <a:gdLst>
                <a:gd name="connsiteX0" fmla="*/ 104519 w 463493"/>
                <a:gd name="connsiteY0" fmla="*/ 50066 h 464389"/>
                <a:gd name="connsiteX1" fmla="*/ 116093 w 463493"/>
                <a:gd name="connsiteY1" fmla="*/ 31140 h 464389"/>
                <a:gd name="connsiteX2" fmla="*/ 138055 w 463493"/>
                <a:gd name="connsiteY2" fmla="*/ 34833 h 464389"/>
                <a:gd name="connsiteX3" fmla="*/ 213900 w 463493"/>
                <a:gd name="connsiteY3" fmla="*/ 14622 h 464389"/>
                <a:gd name="connsiteX4" fmla="*/ 230915 w 463493"/>
                <a:gd name="connsiteY4" fmla="*/ 15 h 464389"/>
                <a:gd name="connsiteX5" fmla="*/ 249415 w 463493"/>
                <a:gd name="connsiteY5" fmla="*/ 14918 h 464389"/>
                <a:gd name="connsiteX6" fmla="*/ 325688 w 463493"/>
                <a:gd name="connsiteY6" fmla="*/ 34668 h 464389"/>
                <a:gd name="connsiteX7" fmla="*/ 347485 w 463493"/>
                <a:gd name="connsiteY7" fmla="*/ 31305 h 464389"/>
                <a:gd name="connsiteX8" fmla="*/ 355861 w 463493"/>
                <a:gd name="connsiteY8" fmla="*/ 51879 h 464389"/>
                <a:gd name="connsiteX9" fmla="*/ 410963 w 463493"/>
                <a:gd name="connsiteY9" fmla="*/ 107700 h 464389"/>
                <a:gd name="connsiteX10" fmla="*/ 432859 w 463493"/>
                <a:gd name="connsiteY10" fmla="*/ 116899 h 464389"/>
                <a:gd name="connsiteX11" fmla="*/ 429067 w 463493"/>
                <a:gd name="connsiteY11" fmla="*/ 138825 h 464389"/>
                <a:gd name="connsiteX12" fmla="*/ 449809 w 463493"/>
                <a:gd name="connsiteY12" fmla="*/ 214758 h 464389"/>
                <a:gd name="connsiteX13" fmla="*/ 463494 w 463493"/>
                <a:gd name="connsiteY13" fmla="*/ 232134 h 464389"/>
                <a:gd name="connsiteX14" fmla="*/ 450040 w 463493"/>
                <a:gd name="connsiteY14" fmla="*/ 249840 h 464389"/>
                <a:gd name="connsiteX15" fmla="*/ 430023 w 463493"/>
                <a:gd name="connsiteY15" fmla="*/ 326960 h 464389"/>
                <a:gd name="connsiteX16" fmla="*/ 432991 w 463493"/>
                <a:gd name="connsiteY16" fmla="*/ 347633 h 464389"/>
                <a:gd name="connsiteX17" fmla="*/ 412546 w 463493"/>
                <a:gd name="connsiteY17" fmla="*/ 356569 h 464389"/>
                <a:gd name="connsiteX18" fmla="*/ 356058 w 463493"/>
                <a:gd name="connsiteY18" fmla="*/ 414302 h 464389"/>
                <a:gd name="connsiteX19" fmla="*/ 347485 w 463493"/>
                <a:gd name="connsiteY19" fmla="*/ 433227 h 464389"/>
                <a:gd name="connsiteX20" fmla="*/ 326809 w 463493"/>
                <a:gd name="connsiteY20" fmla="*/ 430655 h 464389"/>
                <a:gd name="connsiteX21" fmla="*/ 248722 w 463493"/>
                <a:gd name="connsiteY21" fmla="*/ 451329 h 464389"/>
                <a:gd name="connsiteX22" fmla="*/ 232300 w 463493"/>
                <a:gd name="connsiteY22" fmla="*/ 464385 h 464389"/>
                <a:gd name="connsiteX23" fmla="*/ 215317 w 463493"/>
                <a:gd name="connsiteY23" fmla="*/ 452318 h 464389"/>
                <a:gd name="connsiteX24" fmla="*/ 136110 w 463493"/>
                <a:gd name="connsiteY24" fmla="*/ 431018 h 464389"/>
                <a:gd name="connsiteX25" fmla="*/ 115368 w 463493"/>
                <a:gd name="connsiteY25" fmla="*/ 432832 h 464389"/>
                <a:gd name="connsiteX26" fmla="*/ 107685 w 463493"/>
                <a:gd name="connsiteY26" fmla="*/ 415060 h 464389"/>
                <a:gd name="connsiteX27" fmla="*/ 50043 w 463493"/>
                <a:gd name="connsiteY27" fmla="*/ 356635 h 464389"/>
                <a:gd name="connsiteX28" fmla="*/ 30950 w 463493"/>
                <a:gd name="connsiteY28" fmla="*/ 348227 h 464389"/>
                <a:gd name="connsiteX29" fmla="*/ 33126 w 463493"/>
                <a:gd name="connsiteY29" fmla="*/ 327257 h 464389"/>
                <a:gd name="connsiteX30" fmla="*/ 12385 w 463493"/>
                <a:gd name="connsiteY30" fmla="*/ 249181 h 464389"/>
                <a:gd name="connsiteX31" fmla="*/ 19 w 463493"/>
                <a:gd name="connsiteY31" fmla="*/ 232596 h 464389"/>
                <a:gd name="connsiteX32" fmla="*/ 13308 w 463493"/>
                <a:gd name="connsiteY32" fmla="*/ 214890 h 464389"/>
                <a:gd name="connsiteX33" fmla="*/ 34412 w 463493"/>
                <a:gd name="connsiteY33" fmla="*/ 138924 h 464389"/>
                <a:gd name="connsiteX34" fmla="*/ 31609 w 463493"/>
                <a:gd name="connsiteY34" fmla="*/ 115284 h 464389"/>
                <a:gd name="connsiteX35" fmla="*/ 52582 w 463493"/>
                <a:gd name="connsiteY35" fmla="*/ 107634 h 464389"/>
                <a:gd name="connsiteX36" fmla="*/ 104453 w 463493"/>
                <a:gd name="connsiteY36" fmla="*/ 50000 h 464389"/>
                <a:gd name="connsiteX37" fmla="*/ 231707 w 463493"/>
                <a:gd name="connsiteY37" fmla="*/ 414434 h 464389"/>
                <a:gd name="connsiteX38" fmla="*/ 321731 w 463493"/>
                <a:gd name="connsiteY38" fmla="*/ 389771 h 464389"/>
                <a:gd name="connsiteX39" fmla="*/ 388606 w 463493"/>
                <a:gd name="connsiteY39" fmla="*/ 322015 h 464389"/>
                <a:gd name="connsiteX40" fmla="*/ 414162 w 463493"/>
                <a:gd name="connsiteY40" fmla="*/ 231936 h 464389"/>
                <a:gd name="connsiteX41" fmla="*/ 388738 w 463493"/>
                <a:gd name="connsiteY41" fmla="*/ 141133 h 464389"/>
                <a:gd name="connsiteX42" fmla="*/ 322852 w 463493"/>
                <a:gd name="connsiteY42" fmla="*/ 74531 h 464389"/>
                <a:gd name="connsiteX43" fmla="*/ 231608 w 463493"/>
                <a:gd name="connsiteY43" fmla="*/ 49835 h 464389"/>
                <a:gd name="connsiteX44" fmla="*/ 140463 w 463493"/>
                <a:gd name="connsiteY44" fmla="*/ 74795 h 464389"/>
                <a:gd name="connsiteX45" fmla="*/ 73950 w 463493"/>
                <a:gd name="connsiteY45" fmla="*/ 141760 h 464389"/>
                <a:gd name="connsiteX46" fmla="*/ 49878 w 463493"/>
                <a:gd name="connsiteY46" fmla="*/ 232728 h 464389"/>
                <a:gd name="connsiteX47" fmla="*/ 74412 w 463493"/>
                <a:gd name="connsiteY47" fmla="*/ 323300 h 464389"/>
                <a:gd name="connsiteX48" fmla="*/ 140825 w 463493"/>
                <a:gd name="connsiteY48" fmla="*/ 389903 h 464389"/>
                <a:gd name="connsiteX49" fmla="*/ 231707 w 463493"/>
                <a:gd name="connsiteY49" fmla="*/ 414434 h 46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3493" h="464389">
                  <a:moveTo>
                    <a:pt x="104519" y="50066"/>
                  </a:moveTo>
                  <a:cubicBezTo>
                    <a:pt x="108245" y="43472"/>
                    <a:pt x="110521" y="33679"/>
                    <a:pt x="116093" y="31140"/>
                  </a:cubicBezTo>
                  <a:cubicBezTo>
                    <a:pt x="121798" y="28569"/>
                    <a:pt x="131757" y="31272"/>
                    <a:pt x="138055" y="34833"/>
                  </a:cubicBezTo>
                  <a:cubicBezTo>
                    <a:pt x="167734" y="51780"/>
                    <a:pt x="196192" y="44230"/>
                    <a:pt x="213900" y="14622"/>
                  </a:cubicBezTo>
                  <a:cubicBezTo>
                    <a:pt x="217725" y="8258"/>
                    <a:pt x="225540" y="-413"/>
                    <a:pt x="230915" y="15"/>
                  </a:cubicBezTo>
                  <a:cubicBezTo>
                    <a:pt x="237544" y="543"/>
                    <a:pt x="245457" y="8291"/>
                    <a:pt x="249415" y="14918"/>
                  </a:cubicBezTo>
                  <a:cubicBezTo>
                    <a:pt x="266430" y="43670"/>
                    <a:pt x="296372" y="51484"/>
                    <a:pt x="325688" y="34668"/>
                  </a:cubicBezTo>
                  <a:cubicBezTo>
                    <a:pt x="331920" y="31107"/>
                    <a:pt x="342439" y="28371"/>
                    <a:pt x="347485" y="31305"/>
                  </a:cubicBezTo>
                  <a:cubicBezTo>
                    <a:pt x="352662" y="34306"/>
                    <a:pt x="355861" y="44725"/>
                    <a:pt x="355861" y="51879"/>
                  </a:cubicBezTo>
                  <a:cubicBezTo>
                    <a:pt x="355926" y="85840"/>
                    <a:pt x="376833" y="107008"/>
                    <a:pt x="410963" y="107700"/>
                  </a:cubicBezTo>
                  <a:cubicBezTo>
                    <a:pt x="418613" y="107865"/>
                    <a:pt x="429100" y="111327"/>
                    <a:pt x="432859" y="116899"/>
                  </a:cubicBezTo>
                  <a:cubicBezTo>
                    <a:pt x="435926" y="121449"/>
                    <a:pt x="432694" y="132528"/>
                    <a:pt x="429067" y="138825"/>
                  </a:cubicBezTo>
                  <a:cubicBezTo>
                    <a:pt x="412480" y="167576"/>
                    <a:pt x="420856" y="198174"/>
                    <a:pt x="449809" y="214758"/>
                  </a:cubicBezTo>
                  <a:cubicBezTo>
                    <a:pt x="456008" y="218319"/>
                    <a:pt x="463494" y="226232"/>
                    <a:pt x="463494" y="232134"/>
                  </a:cubicBezTo>
                  <a:cubicBezTo>
                    <a:pt x="463494" y="238135"/>
                    <a:pt x="456206" y="246180"/>
                    <a:pt x="450040" y="249840"/>
                  </a:cubicBezTo>
                  <a:cubicBezTo>
                    <a:pt x="420098" y="267513"/>
                    <a:pt x="412546" y="296528"/>
                    <a:pt x="430023" y="326960"/>
                  </a:cubicBezTo>
                  <a:cubicBezTo>
                    <a:pt x="433387" y="332829"/>
                    <a:pt x="435926" y="343248"/>
                    <a:pt x="432991" y="347633"/>
                  </a:cubicBezTo>
                  <a:cubicBezTo>
                    <a:pt x="429463" y="352942"/>
                    <a:pt x="419669" y="356470"/>
                    <a:pt x="412546" y="356569"/>
                  </a:cubicBezTo>
                  <a:cubicBezTo>
                    <a:pt x="376405" y="357063"/>
                    <a:pt x="356289" y="377571"/>
                    <a:pt x="356058" y="414302"/>
                  </a:cubicBezTo>
                  <a:cubicBezTo>
                    <a:pt x="356025" y="420896"/>
                    <a:pt x="352431" y="430458"/>
                    <a:pt x="347485" y="433227"/>
                  </a:cubicBezTo>
                  <a:cubicBezTo>
                    <a:pt x="342505" y="435997"/>
                    <a:pt x="332646" y="433953"/>
                    <a:pt x="326809" y="430655"/>
                  </a:cubicBezTo>
                  <a:cubicBezTo>
                    <a:pt x="295086" y="412785"/>
                    <a:pt x="266463" y="420368"/>
                    <a:pt x="248722" y="451329"/>
                  </a:cubicBezTo>
                  <a:cubicBezTo>
                    <a:pt x="245359" y="457197"/>
                    <a:pt x="238005" y="464187"/>
                    <a:pt x="232300" y="464385"/>
                  </a:cubicBezTo>
                  <a:cubicBezTo>
                    <a:pt x="226661" y="464583"/>
                    <a:pt x="218780" y="458022"/>
                    <a:pt x="215317" y="452318"/>
                  </a:cubicBezTo>
                  <a:cubicBezTo>
                    <a:pt x="195598" y="419907"/>
                    <a:pt x="169086" y="412785"/>
                    <a:pt x="136110" y="431018"/>
                  </a:cubicBezTo>
                  <a:cubicBezTo>
                    <a:pt x="130339" y="434216"/>
                    <a:pt x="120776" y="435502"/>
                    <a:pt x="115368" y="432832"/>
                  </a:cubicBezTo>
                  <a:cubicBezTo>
                    <a:pt x="110850" y="430589"/>
                    <a:pt x="107816" y="421292"/>
                    <a:pt x="107685" y="415060"/>
                  </a:cubicBezTo>
                  <a:cubicBezTo>
                    <a:pt x="107025" y="377110"/>
                    <a:pt x="87438" y="357294"/>
                    <a:pt x="50043" y="356635"/>
                  </a:cubicBezTo>
                  <a:cubicBezTo>
                    <a:pt x="43349" y="356503"/>
                    <a:pt x="33753" y="353173"/>
                    <a:pt x="30950" y="348227"/>
                  </a:cubicBezTo>
                  <a:cubicBezTo>
                    <a:pt x="28081" y="343149"/>
                    <a:pt x="29861" y="333126"/>
                    <a:pt x="33126" y="327257"/>
                  </a:cubicBezTo>
                  <a:cubicBezTo>
                    <a:pt x="50933" y="295209"/>
                    <a:pt x="43646" y="267645"/>
                    <a:pt x="12385" y="249181"/>
                  </a:cubicBezTo>
                  <a:cubicBezTo>
                    <a:pt x="6647" y="245785"/>
                    <a:pt x="-410" y="237871"/>
                    <a:pt x="19" y="232596"/>
                  </a:cubicBezTo>
                  <a:cubicBezTo>
                    <a:pt x="546" y="226265"/>
                    <a:pt x="7207" y="218385"/>
                    <a:pt x="13308" y="214890"/>
                  </a:cubicBezTo>
                  <a:cubicBezTo>
                    <a:pt x="42129" y="198405"/>
                    <a:pt x="50570" y="167807"/>
                    <a:pt x="34412" y="138924"/>
                  </a:cubicBezTo>
                  <a:cubicBezTo>
                    <a:pt x="30686" y="132264"/>
                    <a:pt x="28608" y="121350"/>
                    <a:pt x="31609" y="115284"/>
                  </a:cubicBezTo>
                  <a:cubicBezTo>
                    <a:pt x="34083" y="110338"/>
                    <a:pt x="45228" y="107733"/>
                    <a:pt x="52582" y="107634"/>
                  </a:cubicBezTo>
                  <a:cubicBezTo>
                    <a:pt x="86250" y="107074"/>
                    <a:pt x="107816" y="85642"/>
                    <a:pt x="104453" y="50000"/>
                  </a:cubicBezTo>
                  <a:close/>
                  <a:moveTo>
                    <a:pt x="231707" y="414434"/>
                  </a:moveTo>
                  <a:cubicBezTo>
                    <a:pt x="258219" y="389144"/>
                    <a:pt x="288095" y="381165"/>
                    <a:pt x="321731" y="389771"/>
                  </a:cubicBezTo>
                  <a:cubicBezTo>
                    <a:pt x="341120" y="347106"/>
                    <a:pt x="344154" y="344006"/>
                    <a:pt x="388606" y="322015"/>
                  </a:cubicBezTo>
                  <a:cubicBezTo>
                    <a:pt x="381450" y="288285"/>
                    <a:pt x="388738" y="257555"/>
                    <a:pt x="414162" y="231936"/>
                  </a:cubicBezTo>
                  <a:cubicBezTo>
                    <a:pt x="387385" y="206120"/>
                    <a:pt x="381944" y="175456"/>
                    <a:pt x="388738" y="141133"/>
                  </a:cubicBezTo>
                  <a:cubicBezTo>
                    <a:pt x="354443" y="130879"/>
                    <a:pt x="332448" y="109118"/>
                    <a:pt x="322852" y="74531"/>
                  </a:cubicBezTo>
                  <a:cubicBezTo>
                    <a:pt x="287700" y="82642"/>
                    <a:pt x="257032" y="75553"/>
                    <a:pt x="231608" y="49835"/>
                  </a:cubicBezTo>
                  <a:cubicBezTo>
                    <a:pt x="205590" y="76476"/>
                    <a:pt x="175021" y="82147"/>
                    <a:pt x="140463" y="74795"/>
                  </a:cubicBezTo>
                  <a:cubicBezTo>
                    <a:pt x="130899" y="110305"/>
                    <a:pt x="107421" y="131308"/>
                    <a:pt x="73950" y="141760"/>
                  </a:cubicBezTo>
                  <a:cubicBezTo>
                    <a:pt x="83744" y="177797"/>
                    <a:pt x="72664" y="206878"/>
                    <a:pt x="49878" y="232728"/>
                  </a:cubicBezTo>
                  <a:cubicBezTo>
                    <a:pt x="74742" y="258907"/>
                    <a:pt x="83052" y="288713"/>
                    <a:pt x="74412" y="323300"/>
                  </a:cubicBezTo>
                  <a:cubicBezTo>
                    <a:pt x="108938" y="333686"/>
                    <a:pt x="130801" y="355645"/>
                    <a:pt x="140825" y="389903"/>
                  </a:cubicBezTo>
                  <a:cubicBezTo>
                    <a:pt x="175417" y="381462"/>
                    <a:pt x="205326" y="389474"/>
                    <a:pt x="231707" y="414434"/>
                  </a:cubicBezTo>
                  <a:close/>
                </a:path>
              </a:pathLst>
            </a:custGeom>
            <a:grpFill/>
            <a:ln w="0" cap="flat">
              <a:noFill/>
              <a:prstDash val="solid"/>
              <a:miter/>
            </a:ln>
          </p:spPr>
          <p:txBody>
            <a:bodyPr rtlCol="0" anchor="ctr"/>
            <a:lstStyle/>
            <a:p>
              <a:pPr algn="l" rtl="0"/>
              <a:endParaRPr lang="x-es-XL"/>
            </a:p>
          </p:txBody>
        </p:sp>
        <p:sp>
          <p:nvSpPr>
            <p:cNvPr id="36" name="Freeform 74">
              <a:extLst>
                <a:ext uri="{FF2B5EF4-FFF2-40B4-BE49-F238E27FC236}">
                  <a16:creationId xmlns:a16="http://schemas.microsoft.com/office/drawing/2014/main" id="{76243224-6AA4-F3F5-3F4A-0E7BAD891DA1}"/>
                </a:ext>
              </a:extLst>
            </p:cNvPr>
            <p:cNvSpPr/>
            <p:nvPr/>
          </p:nvSpPr>
          <p:spPr>
            <a:xfrm>
              <a:off x="6097424" y="2295988"/>
              <a:ext cx="254113" cy="254937"/>
            </a:xfrm>
            <a:custGeom>
              <a:avLst/>
              <a:gdLst>
                <a:gd name="connsiteX0" fmla="*/ 254113 w 254113"/>
                <a:gd name="connsiteY0" fmla="*/ 127435 h 254937"/>
                <a:gd name="connsiteX1" fmla="*/ 126695 w 254113"/>
                <a:gd name="connsiteY1" fmla="*/ 254936 h 254937"/>
                <a:gd name="connsiteX2" fmla="*/ 2 w 254113"/>
                <a:gd name="connsiteY2" fmla="*/ 126248 h 254937"/>
                <a:gd name="connsiteX3" fmla="*/ 127024 w 254113"/>
                <a:gd name="connsiteY3" fmla="*/ 0 h 254937"/>
                <a:gd name="connsiteX4" fmla="*/ 254113 w 254113"/>
                <a:gd name="connsiteY4" fmla="*/ 127402 h 254937"/>
                <a:gd name="connsiteX5" fmla="*/ 127387 w 254113"/>
                <a:gd name="connsiteY5" fmla="*/ 219524 h 254937"/>
                <a:gd name="connsiteX6" fmla="*/ 220445 w 254113"/>
                <a:gd name="connsiteY6" fmla="*/ 126710 h 254937"/>
                <a:gd name="connsiteX7" fmla="*/ 128047 w 254113"/>
                <a:gd name="connsiteY7" fmla="*/ 34587 h 254937"/>
                <a:gd name="connsiteX8" fmla="*/ 34395 w 254113"/>
                <a:gd name="connsiteY8" fmla="*/ 126874 h 254937"/>
                <a:gd name="connsiteX9" fmla="*/ 127420 w 254113"/>
                <a:gd name="connsiteY9" fmla="*/ 219524 h 25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113" h="254937">
                  <a:moveTo>
                    <a:pt x="254113" y="127435"/>
                  </a:moveTo>
                  <a:cubicBezTo>
                    <a:pt x="254014" y="197994"/>
                    <a:pt x="196735" y="255298"/>
                    <a:pt x="126695" y="254936"/>
                  </a:cubicBezTo>
                  <a:cubicBezTo>
                    <a:pt x="56885" y="254573"/>
                    <a:pt x="-361" y="196411"/>
                    <a:pt x="2" y="126248"/>
                  </a:cubicBezTo>
                  <a:cubicBezTo>
                    <a:pt x="364" y="56777"/>
                    <a:pt x="57313" y="165"/>
                    <a:pt x="127024" y="0"/>
                  </a:cubicBezTo>
                  <a:cubicBezTo>
                    <a:pt x="197626" y="-132"/>
                    <a:pt x="254212" y="56579"/>
                    <a:pt x="254113" y="127402"/>
                  </a:cubicBezTo>
                  <a:close/>
                  <a:moveTo>
                    <a:pt x="127387" y="219524"/>
                  </a:moveTo>
                  <a:cubicBezTo>
                    <a:pt x="179126" y="219524"/>
                    <a:pt x="220709" y="178046"/>
                    <a:pt x="220445" y="126710"/>
                  </a:cubicBezTo>
                  <a:cubicBezTo>
                    <a:pt x="220181" y="76329"/>
                    <a:pt x="178631" y="34884"/>
                    <a:pt x="128047" y="34587"/>
                  </a:cubicBezTo>
                  <a:cubicBezTo>
                    <a:pt x="76406" y="34291"/>
                    <a:pt x="34593" y="75505"/>
                    <a:pt x="34395" y="126874"/>
                  </a:cubicBezTo>
                  <a:cubicBezTo>
                    <a:pt x="34198" y="178343"/>
                    <a:pt x="75549" y="219524"/>
                    <a:pt x="127420" y="219524"/>
                  </a:cubicBezTo>
                  <a:close/>
                </a:path>
              </a:pathLst>
            </a:custGeom>
            <a:grpFill/>
            <a:ln w="0" cap="flat">
              <a:noFill/>
              <a:prstDash val="solid"/>
              <a:miter/>
            </a:ln>
          </p:spPr>
          <p:txBody>
            <a:bodyPr rtlCol="0" anchor="ctr"/>
            <a:lstStyle/>
            <a:p>
              <a:pPr algn="l" rtl="0"/>
              <a:endParaRPr lang="x-es-XL"/>
            </a:p>
          </p:txBody>
        </p:sp>
      </p:grpSp>
      <p:sp>
        <p:nvSpPr>
          <p:cNvPr id="49" name="TextBox 48">
            <a:extLst>
              <a:ext uri="{FF2B5EF4-FFF2-40B4-BE49-F238E27FC236}">
                <a16:creationId xmlns:a16="http://schemas.microsoft.com/office/drawing/2014/main" id="{B2704261-6468-718A-B206-F114E76AE27C}"/>
              </a:ext>
            </a:extLst>
          </p:cNvPr>
          <p:cNvSpPr txBox="1"/>
          <p:nvPr/>
        </p:nvSpPr>
        <p:spPr>
          <a:xfrm>
            <a:off x="2928985" y="5369924"/>
            <a:ext cx="9212705" cy="1323439"/>
          </a:xfrm>
          <a:prstGeom prst="rect">
            <a:avLst/>
          </a:prstGeom>
          <a:noFill/>
        </p:spPr>
        <p:txBody>
          <a:bodyPr wrap="square">
            <a:spAutoFit/>
          </a:bodyPr>
          <a:lstStyle/>
          <a:p>
            <a:pPr algn="l" rtl="0">
              <a:lnSpc>
                <a:spcPts val="1600"/>
              </a:lnSpc>
            </a:pPr>
            <a:r>
              <a:rPr lang="he-IL" sz="1200" b="1" dirty="0">
                <a:solidFill>
                  <a:srgbClr val="9ABC56"/>
                </a:solidFill>
                <a:latin typeface="Heebo" pitchFamily="2" charset="-79"/>
                <a:ea typeface="Tahoma" panose="020B0604030504040204" pitchFamily="34" charset="0"/>
                <a:cs typeface="Heebo" pitchFamily="2" charset="-79"/>
              </a:rPr>
              <a:t>פעולות ותפוקות נוספות</a:t>
            </a:r>
          </a:p>
          <a:p>
            <a:pPr marL="171450" indent="-171450" algn="l" rtl="0">
              <a:lnSpc>
                <a:spcPts val="1600"/>
              </a:lnSpc>
              <a:buFont typeface="Arial" panose="020B0604020202020204" pitchFamily="34" charset="0"/>
              <a:buChar char="•"/>
            </a:pPr>
            <a:r>
              <a:rPr lang="en-US" sz="900" b="1" dirty="0">
                <a:latin typeface="Heebo" pitchFamily="2" charset="-79"/>
                <a:ea typeface="Tahoma" panose="020B0604030504040204" pitchFamily="34" charset="0"/>
                <a:cs typeface="Heebo" pitchFamily="2" charset="-79"/>
              </a:rPr>
              <a:t>The Story Carpet: </a:t>
            </a:r>
            <a:r>
              <a:rPr lang="en-US" sz="900" dirty="0">
                <a:latin typeface="Heebo" pitchFamily="2" charset="-79"/>
                <a:ea typeface="Tahoma" panose="020B0604030504040204" pitchFamily="34" charset="0"/>
                <a:cs typeface="Heebo" pitchFamily="2" charset="-79"/>
              </a:rPr>
              <a:t>15 grandmothers trained by Urban95 read stories to </a:t>
            </a:r>
            <a:r>
              <a:rPr lang="en-US" sz="900" b="1" dirty="0">
                <a:latin typeface="Heebo" pitchFamily="2" charset="-79"/>
                <a:ea typeface="Tahoma" panose="020B0604030504040204" pitchFamily="34" charset="0"/>
                <a:cs typeface="Heebo" pitchFamily="2" charset="-79"/>
              </a:rPr>
              <a:t>about 350 children </a:t>
            </a:r>
            <a:r>
              <a:rPr lang="en-US" sz="900" dirty="0">
                <a:latin typeface="Heebo" pitchFamily="2" charset="-79"/>
                <a:ea typeface="Tahoma" panose="020B0604030504040204" pitchFamily="34" charset="0"/>
                <a:cs typeface="Heebo" pitchFamily="2" charset="-79"/>
              </a:rPr>
              <a:t>from approximately 10 kindergartens in </a:t>
            </a:r>
            <a:r>
              <a:rPr lang="en-US" sz="900" dirty="0" err="1">
                <a:latin typeface="Heebo" pitchFamily="2" charset="-79"/>
                <a:ea typeface="Tahoma" panose="020B0604030504040204" pitchFamily="34" charset="0"/>
                <a:cs typeface="Heebo" pitchFamily="2" charset="-79"/>
              </a:rPr>
              <a:t>Tira</a:t>
            </a:r>
            <a:r>
              <a:rPr lang="en-US" sz="900" dirty="0">
                <a:latin typeface="Heebo" pitchFamily="2" charset="-79"/>
                <a:ea typeface="Tahoma" panose="020B0604030504040204" pitchFamily="34" charset="0"/>
                <a:cs typeface="Heebo" pitchFamily="2" charset="-79"/>
              </a:rPr>
              <a:t>.</a:t>
            </a:r>
            <a:endParaRPr lang="he-IL" sz="900" dirty="0">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20 high school students from the design track participated in the </a:t>
            </a:r>
            <a:r>
              <a:rPr lang="en-US" sz="900" b="1" dirty="0">
                <a:latin typeface="Heebo" pitchFamily="2" charset="-79"/>
                <a:ea typeface="Tahoma" panose="020B0604030504040204" pitchFamily="34" charset="0"/>
                <a:cs typeface="Heebo" pitchFamily="2" charset="-79"/>
              </a:rPr>
              <a:t>Recalculating Our Route </a:t>
            </a:r>
            <a:r>
              <a:rPr lang="en-US" sz="900" dirty="0">
                <a:latin typeface="Heebo" pitchFamily="2" charset="-79"/>
                <a:ea typeface="Tahoma" panose="020B0604030504040204" pitchFamily="34" charset="0"/>
                <a:cs typeface="Heebo" pitchFamily="2" charset="-79"/>
              </a:rPr>
              <a:t>course, as part of which a public participation event was held and participated by </a:t>
            </a:r>
            <a:r>
              <a:rPr lang="en-US" sz="900" b="1" dirty="0">
                <a:latin typeface="Heebo" pitchFamily="2" charset="-79"/>
                <a:ea typeface="Tahoma" panose="020B0604030504040204" pitchFamily="34" charset="0"/>
                <a:cs typeface="Heebo" pitchFamily="2" charset="-79"/>
              </a:rPr>
              <a:t>35 kindergarten children</a:t>
            </a:r>
            <a:r>
              <a:rPr lang="en-US" sz="900" dirty="0">
                <a:latin typeface="Heebo" pitchFamily="2" charset="-79"/>
                <a:ea typeface="Tahoma" panose="020B0604030504040204" pitchFamily="34" charset="0"/>
                <a:cs typeface="Heebo" pitchFamily="2" charset="-79"/>
              </a:rPr>
              <a:t>.</a:t>
            </a:r>
            <a:endParaRPr lang="he-IL" sz="900" dirty="0">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900" b="1" dirty="0">
                <a:latin typeface="Heebo" pitchFamily="2" charset="-79"/>
                <a:ea typeface="Tahoma" panose="020B0604030504040204" pitchFamily="34" charset="0"/>
                <a:cs typeface="Heebo" pitchFamily="2" charset="-79"/>
              </a:rPr>
              <a:t>45 children </a:t>
            </a:r>
            <a:r>
              <a:rPr lang="en-US" sz="900" dirty="0">
                <a:latin typeface="Heebo" pitchFamily="2" charset="-79"/>
                <a:ea typeface="Tahoma" panose="020B0604030504040204" pitchFamily="34" charset="0"/>
                <a:cs typeface="Heebo" pitchFamily="2" charset="-79"/>
              </a:rPr>
              <a:t>from 2 kindergartens participated in a planting activity for Mother's Day in </a:t>
            </a:r>
            <a:r>
              <a:rPr lang="en-US" sz="900" b="1" dirty="0" err="1">
                <a:latin typeface="Heebo" pitchFamily="2" charset="-79"/>
                <a:ea typeface="Tahoma" panose="020B0604030504040204" pitchFamily="34" charset="0"/>
                <a:cs typeface="Heebo" pitchFamily="2" charset="-79"/>
              </a:rPr>
              <a:t>Salwa’s</a:t>
            </a:r>
            <a:r>
              <a:rPr lang="en-US" sz="900" b="1" dirty="0">
                <a:latin typeface="Heebo" pitchFamily="2" charset="-79"/>
                <a:ea typeface="Tahoma" panose="020B0604030504040204" pitchFamily="34" charset="0"/>
                <a:cs typeface="Heebo" pitchFamily="2" charset="-79"/>
              </a:rPr>
              <a:t> Garden</a:t>
            </a:r>
            <a:r>
              <a:rPr lang="en-US" sz="900" dirty="0">
                <a:latin typeface="Heebo" pitchFamily="2" charset="-79"/>
                <a:ea typeface="Tahoma" panose="020B0604030504040204" pitchFamily="34" charset="0"/>
                <a:cs typeface="Heebo" pitchFamily="2" charset="-79"/>
              </a:rPr>
              <a:t>, which was renovated under Urban95. </a:t>
            </a:r>
            <a:endParaRPr lang="he-IL" sz="900" dirty="0">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6 parents attended a dedicated lecture on dealing with violence.</a:t>
            </a:r>
            <a:endParaRPr lang="he-IL" sz="900" dirty="0">
              <a:latin typeface="Heebo" pitchFamily="2" charset="-79"/>
              <a:ea typeface="Tahoma" panose="020B0604030504040204" pitchFamily="34" charset="0"/>
              <a:cs typeface="Heebo" pitchFamily="2" charset="-79"/>
            </a:endParaRPr>
          </a:p>
        </p:txBody>
      </p:sp>
      <p:sp>
        <p:nvSpPr>
          <p:cNvPr id="50" name="TextBox 49">
            <a:extLst>
              <a:ext uri="{FF2B5EF4-FFF2-40B4-BE49-F238E27FC236}">
                <a16:creationId xmlns:a16="http://schemas.microsoft.com/office/drawing/2014/main" id="{F9102E86-3C3A-4A99-52DB-EF88E4CC09C9}"/>
              </a:ext>
            </a:extLst>
          </p:cNvPr>
          <p:cNvSpPr txBox="1"/>
          <p:nvPr/>
        </p:nvSpPr>
        <p:spPr>
          <a:xfrm>
            <a:off x="2977289" y="2579891"/>
            <a:ext cx="4768527" cy="1128514"/>
          </a:xfrm>
          <a:prstGeom prst="rect">
            <a:avLst/>
          </a:prstGeom>
          <a:noFill/>
        </p:spPr>
        <p:txBody>
          <a:bodyPr wrap="square">
            <a:spAutoFit/>
          </a:bodyPr>
          <a:lstStyle/>
          <a:p>
            <a:pPr algn="l" rtl="0">
              <a:lnSpc>
                <a:spcPts val="1600"/>
              </a:lnSpc>
            </a:pPr>
            <a:r>
              <a:rPr lang="he-IL" sz="1200" b="1" dirty="0">
                <a:solidFill>
                  <a:srgbClr val="9ABC56"/>
                </a:solidFill>
                <a:latin typeface="Heebo" pitchFamily="2" charset="-79"/>
                <a:ea typeface="Tahoma" panose="020B0604030504040204" pitchFamily="34" charset="0"/>
                <a:cs typeface="Heebo" pitchFamily="2" charset="-79"/>
              </a:rPr>
              <a:t>פעילויות מונחות - גינות קהילה </a:t>
            </a:r>
          </a:p>
          <a:p>
            <a:pPr marL="171450" indent="-171450" algn="l" rtl="0">
              <a:buFont typeface="Arial" panose="020B0604020202020204" pitchFamily="34" charset="0"/>
              <a:buChar char="•"/>
            </a:pPr>
            <a:r>
              <a:rPr lang="en-US" sz="900" b="1" dirty="0">
                <a:latin typeface="Heebo" pitchFamily="2" charset="-79"/>
                <a:ea typeface="Tahoma" panose="020B0604030504040204" pitchFamily="34" charset="0"/>
                <a:cs typeface="Heebo" pitchFamily="2" charset="-79"/>
              </a:rPr>
              <a:t>About 150 children </a:t>
            </a:r>
            <a:r>
              <a:rPr lang="en-US" sz="900" dirty="0">
                <a:latin typeface="Heebo" pitchFamily="2" charset="-79"/>
                <a:ea typeface="Tahoma" panose="020B0604030504040204" pitchFamily="34" charset="0"/>
                <a:cs typeface="Heebo" pitchFamily="2" charset="-79"/>
              </a:rPr>
              <a:t>from 5 kindergartens, along with accompanying mothers, participated in 6 guided environmental activities in the </a:t>
            </a:r>
            <a:r>
              <a:rPr lang="en-US" sz="900" b="1" dirty="0">
                <a:latin typeface="Heebo" pitchFamily="2" charset="-79"/>
                <a:ea typeface="Tahoma" panose="020B0604030504040204" pitchFamily="34" charset="0"/>
                <a:cs typeface="Heebo" pitchFamily="2" charset="-79"/>
              </a:rPr>
              <a:t>Climate Forest </a:t>
            </a:r>
            <a:r>
              <a:rPr lang="en-US" sz="900" dirty="0">
                <a:latin typeface="Heebo" pitchFamily="2" charset="-79"/>
                <a:ea typeface="Tahoma" panose="020B0604030504040204" pitchFamily="34" charset="0"/>
                <a:cs typeface="Heebo" pitchFamily="2" charset="-79"/>
              </a:rPr>
              <a:t>plot, which was renovated under Urban95.</a:t>
            </a:r>
            <a:endParaRPr lang="he-IL" sz="900" dirty="0">
              <a:latin typeface="Heebo" pitchFamily="2" charset="-79"/>
              <a:ea typeface="Tahoma" panose="020B0604030504040204" pitchFamily="34" charset="0"/>
              <a:cs typeface="Heebo" pitchFamily="2" charset="-79"/>
            </a:endParaRPr>
          </a:p>
          <a:p>
            <a:pPr marL="171450" indent="-171450" algn="l" rtl="0">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According to the kindergarten staff: </a:t>
            </a:r>
            <a:r>
              <a:rPr lang="en-US" sz="900" i="1" dirty="0">
                <a:latin typeface="Heebo" pitchFamily="2" charset="-79"/>
                <a:ea typeface="Tahoma" panose="020B0604030504040204" pitchFamily="34" charset="0"/>
                <a:cs typeface="Heebo" pitchFamily="2" charset="-79"/>
              </a:rPr>
              <a:t>“They enjoyed going out of the kindergarten and exploring the outdoors,”</a:t>
            </a:r>
            <a:r>
              <a:rPr lang="en-US" sz="900" dirty="0">
                <a:latin typeface="Heebo" pitchFamily="2" charset="-79"/>
                <a:ea typeface="Tahoma" panose="020B0604030504040204" pitchFamily="34" charset="0"/>
                <a:cs typeface="Heebo" pitchFamily="2" charset="-79"/>
              </a:rPr>
              <a:t> and asked to visit the plot again: </a:t>
            </a:r>
            <a:r>
              <a:rPr lang="en-US" sz="900" i="1" dirty="0">
                <a:latin typeface="Heebo" pitchFamily="2" charset="-79"/>
                <a:ea typeface="Tahoma" panose="020B0604030504040204" pitchFamily="34" charset="0"/>
                <a:cs typeface="Heebo" pitchFamily="2" charset="-79"/>
              </a:rPr>
              <a:t>“My daughter now knows an easier way to get to the garden.”</a:t>
            </a:r>
            <a:endParaRPr lang="he-IL" sz="900" i="1" dirty="0">
              <a:latin typeface="Heebo" pitchFamily="2" charset="-79"/>
              <a:ea typeface="Tahoma" panose="020B0604030504040204" pitchFamily="34" charset="0"/>
              <a:cs typeface="Heebo" pitchFamily="2" charset="-79"/>
            </a:endParaRPr>
          </a:p>
        </p:txBody>
      </p:sp>
      <p:sp>
        <p:nvSpPr>
          <p:cNvPr id="51" name="Rounded Rectangle 24">
            <a:extLst>
              <a:ext uri="{FF2B5EF4-FFF2-40B4-BE49-F238E27FC236}">
                <a16:creationId xmlns:a16="http://schemas.microsoft.com/office/drawing/2014/main" id="{C0373F73-1087-9DCE-2CAE-060548F9ECC6}"/>
              </a:ext>
            </a:extLst>
          </p:cNvPr>
          <p:cNvSpPr/>
          <p:nvPr/>
        </p:nvSpPr>
        <p:spPr>
          <a:xfrm>
            <a:off x="2878800" y="3882569"/>
            <a:ext cx="4782440" cy="1289554"/>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62" name="TextBox 61">
            <a:extLst>
              <a:ext uri="{FF2B5EF4-FFF2-40B4-BE49-F238E27FC236}">
                <a16:creationId xmlns:a16="http://schemas.microsoft.com/office/drawing/2014/main" id="{354C14BD-BF5F-0C93-44F3-14639CEFA50B}"/>
              </a:ext>
            </a:extLst>
          </p:cNvPr>
          <p:cNvSpPr txBox="1"/>
          <p:nvPr/>
        </p:nvSpPr>
        <p:spPr>
          <a:xfrm>
            <a:off x="2820548" y="-26331"/>
            <a:ext cx="9371452" cy="2451953"/>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gn="l" rtl="0">
              <a:lnSpc>
                <a:spcPts val="1600"/>
              </a:lnSpc>
              <a:spcAft>
                <a:spcPts val="0"/>
              </a:spcAft>
            </a:pPr>
            <a:r>
              <a:rPr lang="he-IL" sz="1100" b="1" dirty="0">
                <a:solidFill>
                  <a:srgbClr val="9ABC56"/>
                </a:solidFill>
                <a:latin typeface="Heebo" pitchFamily="2" charset="-79"/>
                <a:ea typeface="Tahoma" panose="020B0604030504040204" pitchFamily="34" charset="0"/>
                <a:cs typeface="Heebo" pitchFamily="2" charset="-79"/>
              </a:rPr>
              <a:t>שיפוץ "גינת אופניים" ופעילויות לגיל הרך (ספורט, לומדים בבוסתן)</a:t>
            </a:r>
          </a:p>
          <a:p>
            <a:pPr marL="171450" indent="-171450" algn="l" rtl="0">
              <a:lnSpc>
                <a:spcPct val="100000"/>
              </a:lnSpc>
              <a:spcAft>
                <a:spcPts val="0"/>
              </a:spcAft>
              <a:buFont typeface="Arial" panose="020B0604020202020204" pitchFamily="34" charset="0"/>
              <a:buChar char="•"/>
            </a:pPr>
            <a:r>
              <a:rPr lang="en-US" sz="1000" dirty="0">
                <a:latin typeface="Heebo" pitchFamily="2" charset="-79"/>
                <a:ea typeface="Tahoma" panose="020B0604030504040204" pitchFamily="34" charset="0"/>
                <a:cs typeface="Heebo" pitchFamily="2" charset="-79"/>
              </a:rPr>
              <a:t>Respondents were </a:t>
            </a:r>
            <a:r>
              <a:rPr lang="en-US" sz="1000" b="1" dirty="0">
                <a:latin typeface="Heebo" pitchFamily="2" charset="-79"/>
                <a:ea typeface="Tahoma" panose="020B0604030504040204" pitchFamily="34" charset="0"/>
                <a:cs typeface="Heebo" pitchFamily="2" charset="-79"/>
              </a:rPr>
              <a:t>highly satisfied </a:t>
            </a:r>
            <a:r>
              <a:rPr lang="en-US" sz="1000" dirty="0">
                <a:latin typeface="Heebo" pitchFamily="2" charset="-79"/>
                <a:ea typeface="Tahoma" panose="020B0604030504040204" pitchFamily="34" charset="0"/>
                <a:cs typeface="Heebo" pitchFamily="2" charset="-79"/>
              </a:rPr>
              <a:t>with the renovation. According to the mothers: “</a:t>
            </a:r>
            <a:r>
              <a:rPr lang="en-US" sz="1000" i="1" dirty="0">
                <a:latin typeface="Heebo" pitchFamily="2" charset="-79"/>
                <a:ea typeface="Tahoma" panose="020B0604030504040204" pitchFamily="34" charset="0"/>
                <a:cs typeface="Heebo" pitchFamily="2" charset="-79"/>
              </a:rPr>
              <a:t>Even though there’s a closer playground in our neighborhood, my child prefers to go to the Bicycle Playground.”</a:t>
            </a:r>
            <a:endParaRPr lang="he-IL" sz="1000" i="1" dirty="0">
              <a:latin typeface="Heebo" pitchFamily="2" charset="-79"/>
              <a:ea typeface="Tahoma" panose="020B0604030504040204" pitchFamily="34" charset="0"/>
              <a:cs typeface="Heebo" pitchFamily="2" charset="-79"/>
            </a:endParaRPr>
          </a:p>
          <a:p>
            <a:pPr marL="174625" lvl="1" indent="-174625" algn="l" rtl="0">
              <a:buFont typeface="Arial" panose="020B0604020202020204" pitchFamily="34" charset="0"/>
              <a:buChar char="•"/>
            </a:pPr>
            <a:r>
              <a:rPr lang="en-US" sz="1000" dirty="0">
                <a:latin typeface="Heebo" pitchFamily="2" charset="-79"/>
                <a:ea typeface="Tahoma" panose="020B0604030504040204" pitchFamily="34" charset="0"/>
                <a:cs typeface="Heebo" pitchFamily="2" charset="-79"/>
              </a:rPr>
              <a:t>The various observations held in the Education Campus Playground indicated an increase in the scope and frequency of time spent in the playground, including extensive use of the bicycle track.</a:t>
            </a:r>
            <a:endParaRPr lang="he-IL" sz="1000" dirty="0">
              <a:latin typeface="Heebo" pitchFamily="2" charset="-79"/>
              <a:ea typeface="Tahoma" panose="020B0604030504040204" pitchFamily="34" charset="0"/>
              <a:cs typeface="Heebo" pitchFamily="2" charset="-79"/>
            </a:endParaRPr>
          </a:p>
          <a:p>
            <a:pPr marL="174625" lvl="1" indent="-174625" algn="l" rtl="0">
              <a:buFont typeface="Arial" panose="020B0604020202020204" pitchFamily="34" charset="0"/>
              <a:buChar char="•"/>
            </a:pPr>
            <a:r>
              <a:rPr lang="en-US" sz="1000" b="1" dirty="0">
                <a:solidFill>
                  <a:srgbClr val="000000"/>
                </a:solidFill>
                <a:latin typeface="Heebo" panose="00000500000000000000" pitchFamily="2" charset="-79"/>
                <a:cs typeface="Heebo" panose="00000500000000000000" pitchFamily="2" charset="-79"/>
              </a:rPr>
              <a:t>Limited sense of safety and trust in the municipality</a:t>
            </a:r>
            <a:r>
              <a:rPr lang="en-US" sz="1000" dirty="0">
                <a:solidFill>
                  <a:srgbClr val="000000"/>
                </a:solidFill>
                <a:latin typeface="Heebo" panose="00000500000000000000" pitchFamily="2" charset="-79"/>
                <a:cs typeface="Heebo" panose="00000500000000000000" pitchFamily="2" charset="-79"/>
              </a:rPr>
              <a:t>: visitors expect the city to maintain the playground and ask that opening hours be set to prevent vandalism.</a:t>
            </a:r>
          </a:p>
          <a:p>
            <a:pPr marL="174625" lvl="1" indent="-174625" algn="l" rtl="0">
              <a:buFont typeface="Arial" panose="020B0604020202020204" pitchFamily="34" charset="0"/>
              <a:buChar char="•"/>
            </a:pPr>
            <a:r>
              <a:rPr lang="en-US" sz="1000" b="1" dirty="0">
                <a:latin typeface="Heebo" pitchFamily="2" charset="-79"/>
                <a:ea typeface="Tahoma" panose="020B0604030504040204" pitchFamily="34" charset="0"/>
                <a:cs typeface="Heebo" pitchFamily="2" charset="-79"/>
              </a:rPr>
              <a:t>67 children</a:t>
            </a:r>
            <a:r>
              <a:rPr lang="en-US" sz="1000" dirty="0">
                <a:latin typeface="Heebo" pitchFamily="2" charset="-79"/>
                <a:ea typeface="Tahoma" panose="020B0604030504040204" pitchFamily="34" charset="0"/>
                <a:cs typeface="Heebo" pitchFamily="2" charset="-79"/>
              </a:rPr>
              <a:t> from 2 kindergartens participated in 8 sports activity sessions in the </a:t>
            </a:r>
            <a:r>
              <a:rPr lang="en-US" sz="1000" b="1" dirty="0">
                <a:latin typeface="Heebo" pitchFamily="2" charset="-79"/>
                <a:ea typeface="Tahoma" panose="020B0604030504040204" pitchFamily="34" charset="0"/>
                <a:cs typeface="Heebo" pitchFamily="2" charset="-79"/>
              </a:rPr>
              <a:t>Bicycle Playground </a:t>
            </a:r>
            <a:r>
              <a:rPr lang="en-US" sz="1000" dirty="0">
                <a:latin typeface="Heebo" pitchFamily="2" charset="-79"/>
                <a:ea typeface="Tahoma" panose="020B0604030504040204" pitchFamily="34" charset="0"/>
                <a:cs typeface="Heebo" pitchFamily="2" charset="-79"/>
              </a:rPr>
              <a:t>and enjoyed it very much: </a:t>
            </a:r>
            <a:r>
              <a:rPr lang="en-US" sz="1000" i="1" dirty="0">
                <a:latin typeface="Heebo" pitchFamily="2" charset="-79"/>
                <a:ea typeface="Tahoma" panose="020B0604030504040204" pitchFamily="34" charset="0"/>
                <a:cs typeface="Heebo" pitchFamily="2" charset="-79"/>
              </a:rPr>
              <a:t>“The children look forward to Wednesdays, they really enjoy the activity” </a:t>
            </a:r>
            <a:r>
              <a:rPr lang="en-US" sz="1000" dirty="0">
                <a:latin typeface="Heebo" pitchFamily="2" charset="-79"/>
                <a:ea typeface="Tahoma" panose="020B0604030504040204" pitchFamily="34" charset="0"/>
                <a:cs typeface="Heebo" pitchFamily="2" charset="-79"/>
              </a:rPr>
              <a:t>(kindergarten teacher).</a:t>
            </a:r>
            <a:endParaRPr lang="he-IL" sz="1000" i="1" dirty="0">
              <a:latin typeface="Heebo" pitchFamily="2" charset="-79"/>
              <a:ea typeface="Tahoma" panose="020B0604030504040204" pitchFamily="34" charset="0"/>
              <a:cs typeface="Heebo" pitchFamily="2" charset="-79"/>
            </a:endParaRPr>
          </a:p>
          <a:p>
            <a:pPr marL="174625" lvl="1" indent="-174625" algn="l" rtl="0">
              <a:buFont typeface="Arial" panose="020B0604020202020204" pitchFamily="34" charset="0"/>
              <a:buChar char="•"/>
            </a:pPr>
            <a:r>
              <a:rPr lang="en-US" sz="1000" dirty="0">
                <a:latin typeface="Heebo" pitchFamily="2" charset="-79"/>
                <a:ea typeface="Tahoma" panose="020B0604030504040204" pitchFamily="34" charset="0"/>
                <a:cs typeface="Heebo" pitchFamily="2" charset="-79"/>
              </a:rPr>
              <a:t>The activity takes place in the public space: </a:t>
            </a:r>
            <a:r>
              <a:rPr lang="en-US" sz="1000" i="1" dirty="0">
                <a:latin typeface="Heebo" pitchFamily="2" charset="-79"/>
                <a:ea typeface="Tahoma" panose="020B0604030504040204" pitchFamily="34" charset="0"/>
                <a:cs typeface="Heebo" pitchFamily="2" charset="-79"/>
              </a:rPr>
              <a:t>“I focus on outdoor activities. They go out, breathe fresh air, play, and use their imagination” </a:t>
            </a:r>
            <a:r>
              <a:rPr lang="en-US" sz="1000" dirty="0">
                <a:latin typeface="Heebo" pitchFamily="2" charset="-79"/>
                <a:ea typeface="Tahoma" panose="020B0604030504040204" pitchFamily="34" charset="0"/>
                <a:cs typeface="Heebo" pitchFamily="2" charset="-79"/>
              </a:rPr>
              <a:t>(instructor).</a:t>
            </a:r>
            <a:endParaRPr lang="he-IL" sz="1000" dirty="0">
              <a:latin typeface="Heebo" pitchFamily="2" charset="-79"/>
              <a:ea typeface="Tahoma" panose="020B0604030504040204" pitchFamily="34" charset="0"/>
              <a:cs typeface="Heebo" pitchFamily="2" charset="-79"/>
            </a:endParaRPr>
          </a:p>
          <a:p>
            <a:pPr marL="174625" lvl="1" indent="-174625" algn="l" rtl="0">
              <a:buFont typeface="Arial" panose="020B0604020202020204" pitchFamily="34" charset="0"/>
              <a:buChar char="•"/>
            </a:pPr>
            <a:r>
              <a:rPr lang="en-US" sz="1000" b="1" dirty="0">
                <a:latin typeface="Heebo" pitchFamily="2" charset="-79"/>
                <a:ea typeface="Tahoma" panose="020B0604030504040204" pitchFamily="34" charset="0"/>
                <a:cs typeface="Heebo" pitchFamily="2" charset="-79"/>
              </a:rPr>
              <a:t>Going out into the public space promotes a sense of safety:</a:t>
            </a:r>
            <a:r>
              <a:rPr lang="en-US" sz="1000" dirty="0">
                <a:latin typeface="Heebo" pitchFamily="2" charset="-79"/>
                <a:ea typeface="Tahoma" panose="020B0604030504040204" pitchFamily="34" charset="0"/>
                <a:cs typeface="Heebo" pitchFamily="2" charset="-79"/>
              </a:rPr>
              <a:t> </a:t>
            </a:r>
            <a:r>
              <a:rPr lang="en-US" sz="1000" i="1" dirty="0">
                <a:latin typeface="Heebo" pitchFamily="2" charset="-79"/>
                <a:ea typeface="Tahoma" panose="020B0604030504040204" pitchFamily="34" charset="0"/>
                <a:cs typeface="Heebo" pitchFamily="2" charset="-79"/>
              </a:rPr>
              <a:t>“They learned to look out for each other's safety, and how to cross the road”</a:t>
            </a:r>
            <a:r>
              <a:rPr lang="en-US" sz="1000" dirty="0">
                <a:latin typeface="Heebo" pitchFamily="2" charset="-79"/>
                <a:ea typeface="Tahoma" panose="020B0604030504040204" pitchFamily="34" charset="0"/>
                <a:cs typeface="Heebo" pitchFamily="2" charset="-79"/>
              </a:rPr>
              <a:t> (kindergarten teacher).</a:t>
            </a:r>
          </a:p>
          <a:p>
            <a:pPr marL="174625" lvl="1" indent="-174625" algn="l" rtl="0">
              <a:buFont typeface="Arial" panose="020B0604020202020204" pitchFamily="34" charset="0"/>
              <a:buChar char="•"/>
            </a:pPr>
            <a:r>
              <a:rPr lang="en-US" sz="1000" b="1" dirty="0">
                <a:latin typeface="Heebo" pitchFamily="2" charset="-79"/>
                <a:ea typeface="Tahoma" panose="020B0604030504040204" pitchFamily="34" charset="0"/>
                <a:cs typeface="Heebo" pitchFamily="2" charset="-79"/>
              </a:rPr>
              <a:t>180 children and 85 mothers </a:t>
            </a:r>
            <a:r>
              <a:rPr lang="en-US" sz="1000" dirty="0">
                <a:latin typeface="Heebo" pitchFamily="2" charset="-79"/>
                <a:ea typeface="Tahoma" panose="020B0604030504040204" pitchFamily="34" charset="0"/>
                <a:cs typeface="Heebo" pitchFamily="2" charset="-79"/>
              </a:rPr>
              <a:t>participated in 6 Learning in the Garden sessions, which included a series of activities for mothers and children focusing on gardening, art, and the environment </a:t>
            </a:r>
            <a:r>
              <a:rPr lang="en-US" sz="1000" b="1" dirty="0">
                <a:latin typeface="Heebo" pitchFamily="2" charset="-79"/>
                <a:ea typeface="Tahoma" panose="020B0604030504040204" pitchFamily="34" charset="0"/>
                <a:cs typeface="Heebo" pitchFamily="2" charset="-79"/>
              </a:rPr>
              <a:t>in the Bicycle Playground</a:t>
            </a:r>
            <a:r>
              <a:rPr lang="en-US" sz="1000" dirty="0">
                <a:latin typeface="Heebo" pitchFamily="2" charset="-79"/>
                <a:ea typeface="Tahoma" panose="020B0604030504040204" pitchFamily="34" charset="0"/>
                <a:cs typeface="Heebo" pitchFamily="2" charset="-79"/>
              </a:rPr>
              <a:t>.</a:t>
            </a:r>
            <a:endParaRPr lang="he-IL" sz="1000" dirty="0">
              <a:latin typeface="Heebo" panose="00000500000000000000" pitchFamily="2" charset="-79"/>
              <a:ea typeface="Tahoma" panose="020B0604030504040204" pitchFamily="34" charset="0"/>
              <a:cs typeface="Heebo" pitchFamily="2" charset="-79"/>
            </a:endParaRPr>
          </a:p>
          <a:p>
            <a:pPr marL="171450" indent="-171450" algn="l" rtl="0">
              <a:lnSpc>
                <a:spcPct val="100000"/>
              </a:lnSpc>
              <a:spcAft>
                <a:spcPts val="0"/>
              </a:spcAft>
              <a:buFont typeface="Arial" panose="020B0604020202020204" pitchFamily="34" charset="0"/>
              <a:buChar char="•"/>
            </a:pPr>
            <a:r>
              <a:rPr lang="en-US" sz="1000" dirty="0">
                <a:latin typeface="Heebo" panose="00000500000000000000" pitchFamily="2" charset="-79"/>
                <a:ea typeface="Tahoma" panose="020B0604030504040204" pitchFamily="34" charset="0"/>
                <a:cs typeface="Heebo" pitchFamily="2" charset="-79"/>
              </a:rPr>
              <a:t>Most mothers reported that the activity met their expectations to a very large extent.</a:t>
            </a:r>
            <a:endParaRPr lang="he-IL" sz="1000" dirty="0">
              <a:latin typeface="Heebo" panose="00000500000000000000" pitchFamily="2" charset="-79"/>
              <a:ea typeface="Tahoma" panose="020B0604030504040204" pitchFamily="34" charset="0"/>
              <a:cs typeface="Heebo" pitchFamily="2" charset="-79"/>
            </a:endParaRPr>
          </a:p>
          <a:p>
            <a:pPr marL="171450" indent="-171450" algn="l" rtl="0">
              <a:lnSpc>
                <a:spcPct val="100000"/>
              </a:lnSpc>
              <a:spcAft>
                <a:spcPts val="0"/>
              </a:spcAft>
              <a:buFont typeface="Arial" panose="020B0604020202020204" pitchFamily="34" charset="0"/>
              <a:buChar char="•"/>
            </a:pPr>
            <a:r>
              <a:rPr lang="en-US" sz="1000" b="1" dirty="0">
                <a:latin typeface="Heebo" panose="00000500000000000000" pitchFamily="2" charset="-79"/>
                <a:ea typeface="Tahoma" panose="020B0604030504040204" pitchFamily="34" charset="0"/>
                <a:cs typeface="Heebo" pitchFamily="2" charset="-79"/>
              </a:rPr>
              <a:t>82%</a:t>
            </a:r>
            <a:r>
              <a:rPr lang="en-US" sz="1000" dirty="0">
                <a:latin typeface="Heebo" panose="00000500000000000000" pitchFamily="2" charset="-79"/>
                <a:ea typeface="Tahoma" panose="020B0604030504040204" pitchFamily="34" charset="0"/>
                <a:cs typeface="Heebo" pitchFamily="2" charset="-79"/>
              </a:rPr>
              <a:t> reported that the planting activity’s main benefit was </a:t>
            </a:r>
            <a:r>
              <a:rPr lang="en-US" sz="1000" b="1" dirty="0">
                <a:latin typeface="Heebo" panose="00000500000000000000" pitchFamily="2" charset="-79"/>
                <a:ea typeface="Tahoma" panose="020B0604030504040204" pitchFamily="34" charset="0"/>
                <a:cs typeface="Heebo" pitchFamily="2" charset="-79"/>
              </a:rPr>
              <a:t>promoting the importance of cultivating and maintaining the public space.</a:t>
            </a:r>
            <a:endParaRPr lang="he-IL" sz="1000" b="1" dirty="0">
              <a:latin typeface="Heebo" panose="00000500000000000000" pitchFamily="2" charset="-79"/>
              <a:ea typeface="Tahoma" panose="020B0604030504040204" pitchFamily="34" charset="0"/>
              <a:cs typeface="Heebo" pitchFamily="2" charset="-79"/>
            </a:endParaRPr>
          </a:p>
        </p:txBody>
      </p:sp>
      <p:sp>
        <p:nvSpPr>
          <p:cNvPr id="20" name="TextBox 19">
            <a:extLst>
              <a:ext uri="{FF2B5EF4-FFF2-40B4-BE49-F238E27FC236}">
                <a16:creationId xmlns:a16="http://schemas.microsoft.com/office/drawing/2014/main" id="{3CF96F1A-0DDC-1C38-5563-0974CD355CF1}"/>
              </a:ext>
            </a:extLst>
          </p:cNvPr>
          <p:cNvSpPr txBox="1"/>
          <p:nvPr/>
        </p:nvSpPr>
        <p:spPr>
          <a:xfrm>
            <a:off x="2952025" y="3901960"/>
            <a:ext cx="4770562" cy="1267014"/>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gn="l" rtl="0">
              <a:lnSpc>
                <a:spcPts val="1600"/>
              </a:lnSpc>
              <a:spcAft>
                <a:spcPts val="0"/>
              </a:spcAft>
            </a:pPr>
            <a:r>
              <a:rPr lang="he-IL" sz="1200" b="1" dirty="0">
                <a:solidFill>
                  <a:srgbClr val="9ABC56"/>
                </a:solidFill>
                <a:latin typeface="Heebo" pitchFamily="2" charset="-79"/>
                <a:ea typeface="Tahoma" panose="020B0604030504040204" pitchFamily="34" charset="0"/>
                <a:cs typeface="Heebo" pitchFamily="2" charset="-79"/>
              </a:rPr>
              <a:t>תוכנית 'הורה להורה' </a:t>
            </a:r>
          </a:p>
          <a:p>
            <a:pPr marL="171450" indent="-171450" algn="l" rtl="0">
              <a:lnSpc>
                <a:spcPct val="100000"/>
              </a:lnSpc>
              <a:spcAft>
                <a:spcPts val="0"/>
              </a:spcAft>
              <a:buClr>
                <a:schemeClr val="tx1"/>
              </a:buClr>
              <a:buFont typeface="Arial" panose="020B0604020202020204" pitchFamily="34" charset="0"/>
              <a:buChar char="•"/>
            </a:pPr>
            <a:r>
              <a:rPr lang="en-US" sz="900" b="1" dirty="0">
                <a:latin typeface="Heebo" pitchFamily="2" charset="-79"/>
                <a:ea typeface="Tahoma" panose="020B0604030504040204" pitchFamily="34" charset="0"/>
                <a:cs typeface="Heebo" pitchFamily="2" charset="-79"/>
              </a:rPr>
              <a:t>16 mothers </a:t>
            </a:r>
            <a:r>
              <a:rPr lang="en-US" sz="900" dirty="0">
                <a:latin typeface="Heebo" pitchFamily="2" charset="-79"/>
                <a:ea typeface="Tahoma" panose="020B0604030504040204" pitchFamily="34" charset="0"/>
                <a:cs typeface="Heebo" pitchFamily="2" charset="-79"/>
              </a:rPr>
              <a:t>from the welfare population received personal support in their homes for about six months.</a:t>
            </a:r>
            <a:endParaRPr lang="he-IL" sz="900" dirty="0">
              <a:latin typeface="Heebo" pitchFamily="2" charset="-79"/>
              <a:ea typeface="Tahoma" panose="020B0604030504040204" pitchFamily="34" charset="0"/>
              <a:cs typeface="Heebo" pitchFamily="2" charset="-79"/>
            </a:endParaRPr>
          </a:p>
          <a:p>
            <a:pPr marL="171450" indent="-171450" algn="l" rtl="0">
              <a:lnSpc>
                <a:spcPct val="100000"/>
              </a:lnSpc>
              <a:spcAft>
                <a:spcPts val="0"/>
              </a:spcAft>
              <a:buClr>
                <a:schemeClr val="tx1"/>
              </a:buClr>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There was</a:t>
            </a:r>
            <a:r>
              <a:rPr lang="en-US" sz="900" b="1" dirty="0">
                <a:latin typeface="Heebo" pitchFamily="2" charset="-79"/>
                <a:ea typeface="Tahoma" panose="020B0604030504040204" pitchFamily="34" charset="0"/>
                <a:cs typeface="Heebo" pitchFamily="2" charset="-79"/>
              </a:rPr>
              <a:t> very high satisfaction </a:t>
            </a:r>
            <a:r>
              <a:rPr lang="en-US" sz="900" dirty="0">
                <a:latin typeface="Heebo" pitchFamily="2" charset="-79"/>
                <a:ea typeface="Tahoma" panose="020B0604030504040204" pitchFamily="34" charset="0"/>
                <a:cs typeface="Heebo" pitchFamily="2" charset="-79"/>
              </a:rPr>
              <a:t>with the duration of the support, the quality of guidance, and the instructors’ availability.</a:t>
            </a:r>
            <a:endParaRPr lang="he-IL" sz="900" dirty="0">
              <a:latin typeface="Heebo" pitchFamily="2" charset="-79"/>
              <a:ea typeface="Tahoma" panose="020B0604030504040204" pitchFamily="34" charset="0"/>
              <a:cs typeface="Heebo" pitchFamily="2" charset="-79"/>
            </a:endParaRPr>
          </a:p>
          <a:p>
            <a:pPr marL="171450" indent="-171450" algn="l" rtl="0">
              <a:lnSpc>
                <a:spcPct val="100000"/>
              </a:lnSpc>
              <a:spcAft>
                <a:spcPts val="0"/>
              </a:spcAft>
              <a:buClr>
                <a:schemeClr val="tx1"/>
              </a:buClr>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Despite the initial difficulty in sharing their challenges, by the end, </a:t>
            </a:r>
            <a:r>
              <a:rPr lang="en-US" sz="900" b="1" dirty="0">
                <a:latin typeface="Heebo" pitchFamily="2" charset="-79"/>
                <a:ea typeface="Tahoma" panose="020B0604030504040204" pitchFamily="34" charset="0"/>
                <a:cs typeface="Heebo" pitchFamily="2" charset="-79"/>
              </a:rPr>
              <a:t>all the mothers trusted</a:t>
            </a:r>
            <a:r>
              <a:rPr lang="en-US" sz="900" dirty="0">
                <a:latin typeface="Heebo" pitchFamily="2" charset="-79"/>
                <a:ea typeface="Tahoma" panose="020B0604030504040204" pitchFamily="34" charset="0"/>
                <a:cs typeface="Heebo" pitchFamily="2" charset="-79"/>
              </a:rPr>
              <a:t> the instructors: </a:t>
            </a:r>
            <a:r>
              <a:rPr lang="en-US" sz="900" i="1" dirty="0">
                <a:latin typeface="Heebo" pitchFamily="2" charset="-79"/>
                <a:ea typeface="Tahoma" panose="020B0604030504040204" pitchFamily="34" charset="0"/>
                <a:cs typeface="Heebo" pitchFamily="2" charset="-79"/>
              </a:rPr>
              <a:t>“She listens, I share things that bother me, and the conversations really help me feel better.”</a:t>
            </a:r>
            <a:endParaRPr lang="he-IL" sz="900" i="1" dirty="0">
              <a:latin typeface="Heebo" pitchFamily="2" charset="-79"/>
              <a:ea typeface="Tahoma" panose="020B0604030504040204" pitchFamily="34" charset="0"/>
              <a:cs typeface="Heebo" pitchFamily="2" charset="-79"/>
            </a:endParaRPr>
          </a:p>
        </p:txBody>
      </p:sp>
      <p:sp>
        <p:nvSpPr>
          <p:cNvPr id="64" name="Rounded Rectangle 24">
            <a:extLst>
              <a:ext uri="{FF2B5EF4-FFF2-40B4-BE49-F238E27FC236}">
                <a16:creationId xmlns:a16="http://schemas.microsoft.com/office/drawing/2014/main" id="{F797B47D-7A9C-C591-504A-C02E07FD850D}"/>
              </a:ext>
            </a:extLst>
          </p:cNvPr>
          <p:cNvSpPr/>
          <p:nvPr/>
        </p:nvSpPr>
        <p:spPr>
          <a:xfrm>
            <a:off x="7791950" y="3912129"/>
            <a:ext cx="4247279" cy="1301440"/>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43" name="TextBox 42">
            <a:extLst>
              <a:ext uri="{FF2B5EF4-FFF2-40B4-BE49-F238E27FC236}">
                <a16:creationId xmlns:a16="http://schemas.microsoft.com/office/drawing/2014/main" id="{85D585B2-CA0B-5828-F781-D9D5E1B85416}"/>
              </a:ext>
            </a:extLst>
          </p:cNvPr>
          <p:cNvSpPr txBox="1"/>
          <p:nvPr/>
        </p:nvSpPr>
        <p:spPr>
          <a:xfrm>
            <a:off x="7802372" y="3917873"/>
            <a:ext cx="4339317" cy="1267014"/>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gn="l" rtl="0">
              <a:lnSpc>
                <a:spcPts val="1600"/>
              </a:lnSpc>
              <a:spcAft>
                <a:spcPts val="0"/>
              </a:spcAft>
            </a:pPr>
            <a:r>
              <a:rPr lang="he-IL" sz="1200" b="1" dirty="0">
                <a:solidFill>
                  <a:srgbClr val="9ABC56"/>
                </a:solidFill>
                <a:latin typeface="Heebo" pitchFamily="2" charset="-79"/>
                <a:ea typeface="Tahoma" panose="020B0604030504040204" pitchFamily="34" charset="0"/>
                <a:cs typeface="Heebo" pitchFamily="2" charset="-79"/>
              </a:rPr>
              <a:t>מאמאת – הדרכת אימהות בחל"ד</a:t>
            </a:r>
          </a:p>
          <a:p>
            <a:pPr marL="171450" indent="-171450" algn="l" rtl="0">
              <a:lnSpc>
                <a:spcPct val="100000"/>
              </a:lnSpc>
              <a:spcAft>
                <a:spcPts val="0"/>
              </a:spcAft>
              <a:buClr>
                <a:schemeClr val="tx1"/>
              </a:buClr>
              <a:buFont typeface="Arial" panose="020B0604020202020204" pitchFamily="34" charset="0"/>
              <a:buChar char="•"/>
            </a:pPr>
            <a:r>
              <a:rPr lang="en-US" sz="900" b="1" dirty="0">
                <a:latin typeface="Heebo" pitchFamily="2" charset="-79"/>
                <a:ea typeface="Tahoma" panose="020B0604030504040204" pitchFamily="34" charset="0"/>
                <a:cs typeface="Heebo" pitchFamily="2" charset="-79"/>
              </a:rPr>
              <a:t>25 mothers </a:t>
            </a:r>
            <a:r>
              <a:rPr lang="en-US" sz="900" dirty="0">
                <a:latin typeface="Heebo" pitchFamily="2" charset="-79"/>
                <a:ea typeface="Tahoma" panose="020B0604030504040204" pitchFamily="34" charset="0"/>
                <a:cs typeface="Heebo" pitchFamily="2" charset="-79"/>
              </a:rPr>
              <a:t>and their babies participated in 7 sessions with EC experts. None of them had previously attended parent meetings or lectures on the subject.</a:t>
            </a:r>
            <a:r>
              <a:rPr lang="he-IL" sz="900" dirty="0">
                <a:latin typeface="Heebo" pitchFamily="2" charset="-79"/>
                <a:ea typeface="Tahoma" panose="020B0604030504040204" pitchFamily="34" charset="0"/>
                <a:cs typeface="Heebo" pitchFamily="2" charset="-79"/>
              </a:rPr>
              <a:t> </a:t>
            </a:r>
          </a:p>
          <a:p>
            <a:pPr marL="171450" indent="-171450" algn="l" rtl="0">
              <a:lnSpc>
                <a:spcPct val="100000"/>
              </a:lnSpc>
              <a:spcAft>
                <a:spcPts val="0"/>
              </a:spcAft>
              <a:buClr>
                <a:schemeClr val="tx1"/>
              </a:buClr>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respondents expressed </a:t>
            </a:r>
            <a:r>
              <a:rPr lang="en-US" sz="900" b="1" dirty="0">
                <a:latin typeface="Heebo" pitchFamily="2" charset="-79"/>
                <a:ea typeface="Tahoma" panose="020B0604030504040204" pitchFamily="34" charset="0"/>
                <a:cs typeface="Heebo" pitchFamily="2" charset="-79"/>
              </a:rPr>
              <a:t>very high satisfaction </a:t>
            </a:r>
            <a:r>
              <a:rPr lang="en-US" sz="900" dirty="0">
                <a:latin typeface="Heebo" pitchFamily="2" charset="-79"/>
                <a:ea typeface="Tahoma" panose="020B0604030504040204" pitchFamily="34" charset="0"/>
                <a:cs typeface="Heebo" pitchFamily="2" charset="-79"/>
              </a:rPr>
              <a:t>with the program in terms of content, meeting location, and the instructors’ professionalism and availability. </a:t>
            </a:r>
            <a:endParaRPr lang="he-IL" sz="900" dirty="0">
              <a:latin typeface="Heebo" pitchFamily="2" charset="-79"/>
              <a:ea typeface="Tahoma" panose="020B0604030504040204" pitchFamily="34" charset="0"/>
              <a:cs typeface="Heebo" pitchFamily="2" charset="-79"/>
            </a:endParaRPr>
          </a:p>
          <a:p>
            <a:pPr marL="171450" indent="-171450" algn="l" rtl="0">
              <a:lnSpc>
                <a:spcPct val="100000"/>
              </a:lnSpc>
              <a:spcAft>
                <a:spcPts val="0"/>
              </a:spcAft>
              <a:buClr>
                <a:schemeClr val="tx1"/>
              </a:buClr>
              <a:buFont typeface="Arial" panose="020B0604020202020204" pitchFamily="34" charset="0"/>
              <a:buChar char="•"/>
            </a:pPr>
            <a:r>
              <a:rPr lang="en-US" sz="900" i="1" dirty="0">
                <a:latin typeface="Heebo" pitchFamily="2" charset="-79"/>
                <a:ea typeface="Tahoma" panose="020B0604030504040204" pitchFamily="34" charset="0"/>
                <a:cs typeface="Heebo" pitchFamily="2" charset="-79"/>
              </a:rPr>
              <a:t>“The workshop made me realize  that we have very good experts in our society.”</a:t>
            </a:r>
            <a:endParaRPr lang="he-IL" sz="900" i="1" dirty="0">
              <a:latin typeface="Heebo" pitchFamily="2" charset="-79"/>
              <a:ea typeface="Tahoma" panose="020B0604030504040204" pitchFamily="34" charset="0"/>
              <a:cs typeface="Heebo" pitchFamily="2" charset="-79"/>
            </a:endParaRPr>
          </a:p>
        </p:txBody>
      </p:sp>
      <p:sp>
        <p:nvSpPr>
          <p:cNvPr id="3" name="TextBox 2">
            <a:extLst>
              <a:ext uri="{FF2B5EF4-FFF2-40B4-BE49-F238E27FC236}">
                <a16:creationId xmlns:a16="http://schemas.microsoft.com/office/drawing/2014/main" id="{B1F02480-9E82-54B7-70D9-40E86FA02407}"/>
              </a:ext>
            </a:extLst>
          </p:cNvPr>
          <p:cNvSpPr txBox="1"/>
          <p:nvPr/>
        </p:nvSpPr>
        <p:spPr>
          <a:xfrm>
            <a:off x="7888569" y="2482297"/>
            <a:ext cx="4150660" cy="1312539"/>
          </a:xfrm>
          <a:prstGeom prst="rect">
            <a:avLst/>
          </a:prstGeom>
          <a:noFill/>
        </p:spPr>
        <p:txBody>
          <a:bodyPr wrap="square">
            <a:spAutoFit/>
          </a:bodyPr>
          <a:lstStyle/>
          <a:p>
            <a:pPr algn="l" rtl="0">
              <a:lnSpc>
                <a:spcPts val="1600"/>
              </a:lnSpc>
            </a:pPr>
            <a:r>
              <a:rPr lang="he-IL" sz="1200" b="1" dirty="0">
                <a:solidFill>
                  <a:srgbClr val="9ABC56"/>
                </a:solidFill>
                <a:latin typeface="Heebo" pitchFamily="2" charset="-79"/>
                <a:ea typeface="Tahoma" panose="020B0604030504040204" pitchFamily="34" charset="0"/>
                <a:cs typeface="Heebo" pitchFamily="2" charset="-79"/>
              </a:rPr>
              <a:t>סדרת הרצאות מקוונות</a:t>
            </a:r>
          </a:p>
          <a:p>
            <a:pPr marL="171450" indent="-171450" algn="l" rtl="0">
              <a:lnSpc>
                <a:spcPts val="1600"/>
              </a:lnSpc>
              <a:buFont typeface="Arial" panose="020B0604020202020204" pitchFamily="34" charset="0"/>
              <a:buChar char="•"/>
            </a:pPr>
            <a:r>
              <a:rPr lang="en-US" sz="900" b="1" dirty="0">
                <a:latin typeface="Heebo" pitchFamily="2" charset="-79"/>
                <a:ea typeface="Tahoma" panose="020B0604030504040204" pitchFamily="34" charset="0"/>
                <a:cs typeface="Heebo" pitchFamily="2" charset="-79"/>
              </a:rPr>
              <a:t>About 450 parents </a:t>
            </a:r>
            <a:r>
              <a:rPr lang="en-US" sz="900" dirty="0">
                <a:latin typeface="Heebo" pitchFamily="2" charset="-79"/>
                <a:ea typeface="Tahoma" panose="020B0604030504040204" pitchFamily="34" charset="0"/>
                <a:cs typeface="Heebo" pitchFamily="2" charset="-79"/>
              </a:rPr>
              <a:t>participated in a series of 10 online lectures (dozens of participants in each session), which provided a supportive space for guidance during the emergency period.</a:t>
            </a:r>
            <a:endParaRPr lang="he-IL" sz="900" dirty="0">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Most of the respondents were </a:t>
            </a:r>
            <a:r>
              <a:rPr lang="en-US" sz="900" dirty="0" err="1">
                <a:latin typeface="Heebo" pitchFamily="2" charset="-79"/>
                <a:ea typeface="Tahoma" panose="020B0604030504040204" pitchFamily="34" charset="0"/>
                <a:cs typeface="Heebo" pitchFamily="2" charset="-79"/>
              </a:rPr>
              <a:t>Tira</a:t>
            </a:r>
            <a:r>
              <a:rPr lang="en-US" sz="900" dirty="0">
                <a:latin typeface="Heebo" pitchFamily="2" charset="-79"/>
                <a:ea typeface="Tahoma" panose="020B0604030504040204" pitchFamily="34" charset="0"/>
                <a:cs typeface="Heebo" pitchFamily="2" charset="-79"/>
              </a:rPr>
              <a:t> residents,  with additional participants from a variety of Arab settlements.</a:t>
            </a:r>
            <a:endParaRPr lang="he-IL" sz="900" dirty="0">
              <a:latin typeface="Heebo" pitchFamily="2" charset="-79"/>
              <a:ea typeface="Tahoma" panose="020B0604030504040204" pitchFamily="34" charset="0"/>
              <a:cs typeface="Heebo" pitchFamily="2" charset="-79"/>
            </a:endParaRPr>
          </a:p>
        </p:txBody>
      </p:sp>
      <p:pic>
        <p:nvPicPr>
          <p:cNvPr id="8" name="Graphic 7" descr="Schoolhouse outline">
            <a:extLst>
              <a:ext uri="{FF2B5EF4-FFF2-40B4-BE49-F238E27FC236}">
                <a16:creationId xmlns:a16="http://schemas.microsoft.com/office/drawing/2014/main" id="{FDA181C8-4354-328A-B49C-F57E2BAE1D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353" y="5138418"/>
            <a:ext cx="369994" cy="369994"/>
          </a:xfrm>
          <a:prstGeom prst="rect">
            <a:avLst/>
          </a:prstGeom>
        </p:spPr>
      </p:pic>
      <p:pic>
        <p:nvPicPr>
          <p:cNvPr id="19" name="Graphic 18" descr="Seat Belt outline">
            <a:extLst>
              <a:ext uri="{FF2B5EF4-FFF2-40B4-BE49-F238E27FC236}">
                <a16:creationId xmlns:a16="http://schemas.microsoft.com/office/drawing/2014/main" id="{F65E8989-FD4A-9E34-0454-E1BB8F0E12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150" y="3920167"/>
            <a:ext cx="329785" cy="329785"/>
          </a:xfrm>
          <a:prstGeom prst="rect">
            <a:avLst/>
          </a:prstGeom>
        </p:spPr>
      </p:pic>
    </p:spTree>
    <p:extLst>
      <p:ext uri="{BB962C8B-B14F-4D97-AF65-F5344CB8AC3E}">
        <p14:creationId xmlns:p14="http://schemas.microsoft.com/office/powerpoint/2010/main" val="2674955698"/>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22">
            <a:extLst>
              <a:ext uri="{FF2B5EF4-FFF2-40B4-BE49-F238E27FC236}">
                <a16:creationId xmlns:a16="http://schemas.microsoft.com/office/drawing/2014/main" id="{C5BAEF64-4A38-31BC-F2EB-9D9DBA0771BA}"/>
              </a:ext>
            </a:extLst>
          </p:cNvPr>
          <p:cNvSpPr/>
          <p:nvPr/>
        </p:nvSpPr>
        <p:spPr>
          <a:xfrm>
            <a:off x="2968175" y="5728905"/>
            <a:ext cx="9136054" cy="898263"/>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endParaRPr lang="he-IL" sz="1800" b="1">
              <a:solidFill>
                <a:srgbClr val="9ABC56"/>
              </a:solidFill>
              <a:latin typeface="Heebo" pitchFamily="2" charset="-79"/>
              <a:ea typeface="Tahoma" panose="020B0604030504040204" pitchFamily="34" charset="0"/>
              <a:cs typeface="Heebo" pitchFamily="2" charset="-79"/>
            </a:endParaRPr>
          </a:p>
        </p:txBody>
      </p:sp>
      <p:sp>
        <p:nvSpPr>
          <p:cNvPr id="24" name="Rounded Rectangle 24">
            <a:extLst>
              <a:ext uri="{FF2B5EF4-FFF2-40B4-BE49-F238E27FC236}">
                <a16:creationId xmlns:a16="http://schemas.microsoft.com/office/drawing/2014/main" id="{7E155873-9546-62E8-E682-93869055F9A6}"/>
              </a:ext>
            </a:extLst>
          </p:cNvPr>
          <p:cNvSpPr/>
          <p:nvPr/>
        </p:nvSpPr>
        <p:spPr>
          <a:xfrm>
            <a:off x="2993298" y="2731191"/>
            <a:ext cx="5862167" cy="1396863"/>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25" name="Rounded Rectangle 24">
            <a:extLst>
              <a:ext uri="{FF2B5EF4-FFF2-40B4-BE49-F238E27FC236}">
                <a16:creationId xmlns:a16="http://schemas.microsoft.com/office/drawing/2014/main" id="{9B3B20C4-BC65-42B5-620D-4E9BD4373943}"/>
              </a:ext>
            </a:extLst>
          </p:cNvPr>
          <p:cNvSpPr/>
          <p:nvPr/>
        </p:nvSpPr>
        <p:spPr>
          <a:xfrm>
            <a:off x="2966032" y="85605"/>
            <a:ext cx="9136054" cy="2508175"/>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grpSp>
        <p:nvGrpSpPr>
          <p:cNvPr id="39" name="Graphic 35">
            <a:extLst>
              <a:ext uri="{FF2B5EF4-FFF2-40B4-BE49-F238E27FC236}">
                <a16:creationId xmlns:a16="http://schemas.microsoft.com/office/drawing/2014/main" id="{29BCB788-CCEC-04F1-05C8-16B22EC41400}"/>
              </a:ext>
            </a:extLst>
          </p:cNvPr>
          <p:cNvGrpSpPr/>
          <p:nvPr/>
        </p:nvGrpSpPr>
        <p:grpSpPr>
          <a:xfrm>
            <a:off x="9902370" y="-756560"/>
            <a:ext cx="329785" cy="321272"/>
            <a:chOff x="285824" y="2383931"/>
            <a:chExt cx="1267137" cy="1234426"/>
          </a:xfrm>
          <a:solidFill>
            <a:srgbClr val="FFFFFF"/>
          </a:solidFill>
        </p:grpSpPr>
        <p:sp>
          <p:nvSpPr>
            <p:cNvPr id="52" name="Freeform 51">
              <a:extLst>
                <a:ext uri="{FF2B5EF4-FFF2-40B4-BE49-F238E27FC236}">
                  <a16:creationId xmlns:a16="http://schemas.microsoft.com/office/drawing/2014/main" id="{58709D5F-86DB-B4A7-D554-377B0BA09504}"/>
                </a:ext>
              </a:extLst>
            </p:cNvPr>
            <p:cNvSpPr/>
            <p:nvPr/>
          </p:nvSpPr>
          <p:spPr>
            <a:xfrm>
              <a:off x="285824" y="2467011"/>
              <a:ext cx="1054462" cy="1151346"/>
            </a:xfrm>
            <a:custGeom>
              <a:avLst/>
              <a:gdLst>
                <a:gd name="connsiteX0" fmla="*/ 407855 w 1054462"/>
                <a:gd name="connsiteY0" fmla="*/ 953601 h 1151346"/>
                <a:gd name="connsiteX1" fmla="*/ 238722 w 1054462"/>
                <a:gd name="connsiteY1" fmla="*/ 953601 h 1151346"/>
                <a:gd name="connsiteX2" fmla="*/ 181641 w 1054462"/>
                <a:gd name="connsiteY2" fmla="*/ 897088 h 1151346"/>
                <a:gd name="connsiteX3" fmla="*/ 181641 w 1054462"/>
                <a:gd name="connsiteY3" fmla="*/ 870710 h 1151346"/>
                <a:gd name="connsiteX4" fmla="*/ 86836 w 1054462"/>
                <a:gd name="connsiteY4" fmla="*/ 870974 h 1151346"/>
                <a:gd name="connsiteX5" fmla="*/ 10 w 1054462"/>
                <a:gd name="connsiteY5" fmla="*/ 783732 h 1151346"/>
                <a:gd name="connsiteX6" fmla="*/ 637 w 1054462"/>
                <a:gd name="connsiteY6" fmla="*/ 66570 h 1151346"/>
                <a:gd name="connsiteX7" fmla="*/ 67677 w 1054462"/>
                <a:gd name="connsiteY7" fmla="*/ 0 h 1151346"/>
                <a:gd name="connsiteX8" fmla="*/ 133628 w 1054462"/>
                <a:gd name="connsiteY8" fmla="*/ 0 h 1151346"/>
                <a:gd name="connsiteX9" fmla="*/ 158690 w 1054462"/>
                <a:gd name="connsiteY9" fmla="*/ 18036 h 1151346"/>
                <a:gd name="connsiteX10" fmla="*/ 133332 w 1054462"/>
                <a:gd name="connsiteY10" fmla="*/ 36730 h 1151346"/>
                <a:gd name="connsiteX11" fmla="*/ 62434 w 1054462"/>
                <a:gd name="connsiteY11" fmla="*/ 36796 h 1151346"/>
                <a:gd name="connsiteX12" fmla="*/ 37372 w 1054462"/>
                <a:gd name="connsiteY12" fmla="*/ 60833 h 1151346"/>
                <a:gd name="connsiteX13" fmla="*/ 37372 w 1054462"/>
                <a:gd name="connsiteY13" fmla="*/ 809351 h 1151346"/>
                <a:gd name="connsiteX14" fmla="*/ 66786 w 1054462"/>
                <a:gd name="connsiteY14" fmla="*/ 834013 h 1151346"/>
                <a:gd name="connsiteX15" fmla="*/ 1018040 w 1054462"/>
                <a:gd name="connsiteY15" fmla="*/ 834013 h 1151346"/>
                <a:gd name="connsiteX16" fmla="*/ 1034528 w 1054462"/>
                <a:gd name="connsiteY16" fmla="*/ 834079 h 1151346"/>
                <a:gd name="connsiteX17" fmla="*/ 1054445 w 1054462"/>
                <a:gd name="connsiteY17" fmla="*/ 851257 h 1151346"/>
                <a:gd name="connsiteX18" fmla="*/ 1034561 w 1054462"/>
                <a:gd name="connsiteY18" fmla="*/ 870480 h 1151346"/>
                <a:gd name="connsiteX19" fmla="*/ 971907 w 1054462"/>
                <a:gd name="connsiteY19" fmla="*/ 870710 h 1151346"/>
                <a:gd name="connsiteX20" fmla="*/ 925213 w 1054462"/>
                <a:gd name="connsiteY20" fmla="*/ 870710 h 1151346"/>
                <a:gd name="connsiteX21" fmla="*/ 925180 w 1054462"/>
                <a:gd name="connsiteY21" fmla="*/ 907441 h 1151346"/>
                <a:gd name="connsiteX22" fmla="*/ 878981 w 1054462"/>
                <a:gd name="connsiteY22" fmla="*/ 953502 h 1151346"/>
                <a:gd name="connsiteX23" fmla="*/ 719048 w 1054462"/>
                <a:gd name="connsiteY23" fmla="*/ 953601 h 1151346"/>
                <a:gd name="connsiteX24" fmla="*/ 699098 w 1054462"/>
                <a:gd name="connsiteY24" fmla="*/ 953601 h 1151346"/>
                <a:gd name="connsiteX25" fmla="*/ 704407 w 1054462"/>
                <a:gd name="connsiteY25" fmla="*/ 966921 h 1151346"/>
                <a:gd name="connsiteX26" fmla="*/ 780020 w 1054462"/>
                <a:gd name="connsiteY26" fmla="*/ 1115095 h 1151346"/>
                <a:gd name="connsiteX27" fmla="*/ 781702 w 1054462"/>
                <a:gd name="connsiteY27" fmla="*/ 1117930 h 1151346"/>
                <a:gd name="connsiteX28" fmla="*/ 775997 w 1054462"/>
                <a:gd name="connsiteY28" fmla="*/ 1149055 h 1151346"/>
                <a:gd name="connsiteX29" fmla="*/ 748891 w 1054462"/>
                <a:gd name="connsiteY29" fmla="*/ 1135306 h 1151346"/>
                <a:gd name="connsiteX30" fmla="*/ 688908 w 1054462"/>
                <a:gd name="connsiteY30" fmla="*/ 1017994 h 1151346"/>
                <a:gd name="connsiteX31" fmla="*/ 660582 w 1054462"/>
                <a:gd name="connsiteY31" fmla="*/ 964053 h 1151346"/>
                <a:gd name="connsiteX32" fmla="*/ 644885 w 1054462"/>
                <a:gd name="connsiteY32" fmla="*/ 954029 h 1151346"/>
                <a:gd name="connsiteX33" fmla="*/ 461903 w 1054462"/>
                <a:gd name="connsiteY33" fmla="*/ 953304 h 1151346"/>
                <a:gd name="connsiteX34" fmla="*/ 443832 w 1054462"/>
                <a:gd name="connsiteY34" fmla="*/ 966591 h 1151346"/>
                <a:gd name="connsiteX35" fmla="*/ 360667 w 1054462"/>
                <a:gd name="connsiteY35" fmla="*/ 1129438 h 1151346"/>
                <a:gd name="connsiteX36" fmla="*/ 330494 w 1054462"/>
                <a:gd name="connsiteY36" fmla="*/ 1149220 h 1151346"/>
                <a:gd name="connsiteX37" fmla="*/ 327922 w 1054462"/>
                <a:gd name="connsiteY37" fmla="*/ 1111962 h 1151346"/>
                <a:gd name="connsiteX38" fmla="*/ 400766 w 1054462"/>
                <a:gd name="connsiteY38" fmla="*/ 969790 h 1151346"/>
                <a:gd name="connsiteX39" fmla="*/ 407822 w 1054462"/>
                <a:gd name="connsiteY39" fmla="*/ 953634 h 1151346"/>
                <a:gd name="connsiteX40" fmla="*/ 218376 w 1054462"/>
                <a:gd name="connsiteY40" fmla="*/ 871601 h 1151346"/>
                <a:gd name="connsiteX41" fmla="*/ 218376 w 1054462"/>
                <a:gd name="connsiteY41" fmla="*/ 890164 h 1151346"/>
                <a:gd name="connsiteX42" fmla="*/ 244955 w 1054462"/>
                <a:gd name="connsiteY42" fmla="*/ 916442 h 1151346"/>
                <a:gd name="connsiteX43" fmla="*/ 849896 w 1054462"/>
                <a:gd name="connsiteY43" fmla="*/ 916442 h 1151346"/>
                <a:gd name="connsiteX44" fmla="*/ 887390 w 1054462"/>
                <a:gd name="connsiteY44" fmla="*/ 873678 h 1151346"/>
                <a:gd name="connsiteX45" fmla="*/ 885642 w 1054462"/>
                <a:gd name="connsiteY45" fmla="*/ 871568 h 1151346"/>
                <a:gd name="connsiteX46" fmla="*/ 218376 w 1054462"/>
                <a:gd name="connsiteY46" fmla="*/ 871568 h 115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4462" h="1151346">
                  <a:moveTo>
                    <a:pt x="407855" y="953601"/>
                  </a:moveTo>
                  <a:cubicBezTo>
                    <a:pt x="349587" y="953601"/>
                    <a:pt x="294155" y="953601"/>
                    <a:pt x="238722" y="953601"/>
                  </a:cubicBezTo>
                  <a:cubicBezTo>
                    <a:pt x="194337" y="953601"/>
                    <a:pt x="181641" y="941039"/>
                    <a:pt x="181641" y="897088"/>
                  </a:cubicBezTo>
                  <a:cubicBezTo>
                    <a:pt x="181641" y="888977"/>
                    <a:pt x="181641" y="880833"/>
                    <a:pt x="181641" y="870710"/>
                  </a:cubicBezTo>
                  <a:cubicBezTo>
                    <a:pt x="149061" y="870710"/>
                    <a:pt x="117899" y="869457"/>
                    <a:pt x="86836" y="870974"/>
                  </a:cubicBezTo>
                  <a:cubicBezTo>
                    <a:pt x="18971" y="874238"/>
                    <a:pt x="-517" y="856335"/>
                    <a:pt x="10" y="783732"/>
                  </a:cubicBezTo>
                  <a:cubicBezTo>
                    <a:pt x="1692" y="544689"/>
                    <a:pt x="637" y="305613"/>
                    <a:pt x="637" y="66570"/>
                  </a:cubicBezTo>
                  <a:cubicBezTo>
                    <a:pt x="637" y="18266"/>
                    <a:pt x="19004" y="33"/>
                    <a:pt x="67677" y="0"/>
                  </a:cubicBezTo>
                  <a:cubicBezTo>
                    <a:pt x="89672" y="0"/>
                    <a:pt x="111634" y="66"/>
                    <a:pt x="133628" y="0"/>
                  </a:cubicBezTo>
                  <a:cubicBezTo>
                    <a:pt x="146423" y="-33"/>
                    <a:pt x="157008" y="3528"/>
                    <a:pt x="158690" y="18036"/>
                  </a:cubicBezTo>
                  <a:cubicBezTo>
                    <a:pt x="160042" y="29839"/>
                    <a:pt x="150413" y="36599"/>
                    <a:pt x="133332" y="36730"/>
                  </a:cubicBezTo>
                  <a:cubicBezTo>
                    <a:pt x="109688" y="36862"/>
                    <a:pt x="86077" y="36665"/>
                    <a:pt x="62434" y="36796"/>
                  </a:cubicBezTo>
                  <a:cubicBezTo>
                    <a:pt x="42945" y="36928"/>
                    <a:pt x="37372" y="42105"/>
                    <a:pt x="37372" y="60833"/>
                  </a:cubicBezTo>
                  <a:cubicBezTo>
                    <a:pt x="37306" y="310328"/>
                    <a:pt x="37306" y="559823"/>
                    <a:pt x="37372" y="809351"/>
                  </a:cubicBezTo>
                  <a:cubicBezTo>
                    <a:pt x="37372" y="829727"/>
                    <a:pt x="42714" y="834013"/>
                    <a:pt x="66786" y="834013"/>
                  </a:cubicBezTo>
                  <a:cubicBezTo>
                    <a:pt x="383882" y="834013"/>
                    <a:pt x="700977" y="834013"/>
                    <a:pt x="1018040" y="834013"/>
                  </a:cubicBezTo>
                  <a:cubicBezTo>
                    <a:pt x="1023547" y="834013"/>
                    <a:pt x="1029021" y="834013"/>
                    <a:pt x="1034528" y="834079"/>
                  </a:cubicBezTo>
                  <a:cubicBezTo>
                    <a:pt x="1045970" y="834244"/>
                    <a:pt x="1054016" y="839058"/>
                    <a:pt x="1054445" y="851257"/>
                  </a:cubicBezTo>
                  <a:cubicBezTo>
                    <a:pt x="1054907" y="864347"/>
                    <a:pt x="1046366" y="870150"/>
                    <a:pt x="1034561" y="870480"/>
                  </a:cubicBezTo>
                  <a:cubicBezTo>
                    <a:pt x="1013687" y="871073"/>
                    <a:pt x="992813" y="870710"/>
                    <a:pt x="971907" y="870710"/>
                  </a:cubicBezTo>
                  <a:cubicBezTo>
                    <a:pt x="957133" y="870710"/>
                    <a:pt x="942327" y="870710"/>
                    <a:pt x="925213" y="870710"/>
                  </a:cubicBezTo>
                  <a:cubicBezTo>
                    <a:pt x="925213" y="883668"/>
                    <a:pt x="925411" y="895571"/>
                    <a:pt x="925180" y="907441"/>
                  </a:cubicBezTo>
                  <a:cubicBezTo>
                    <a:pt x="924652" y="936653"/>
                    <a:pt x="908164" y="953337"/>
                    <a:pt x="878981" y="953502"/>
                  </a:cubicBezTo>
                  <a:cubicBezTo>
                    <a:pt x="825692" y="953765"/>
                    <a:pt x="772370" y="953601"/>
                    <a:pt x="719048" y="953601"/>
                  </a:cubicBezTo>
                  <a:cubicBezTo>
                    <a:pt x="713112" y="953601"/>
                    <a:pt x="707177" y="953601"/>
                    <a:pt x="699098" y="953601"/>
                  </a:cubicBezTo>
                  <a:cubicBezTo>
                    <a:pt x="701340" y="959305"/>
                    <a:pt x="702527" y="963294"/>
                    <a:pt x="704407" y="966921"/>
                  </a:cubicBezTo>
                  <a:cubicBezTo>
                    <a:pt x="729567" y="1016345"/>
                    <a:pt x="754794" y="1065704"/>
                    <a:pt x="780020" y="1115095"/>
                  </a:cubicBezTo>
                  <a:cubicBezTo>
                    <a:pt x="780515" y="1116084"/>
                    <a:pt x="781207" y="1116941"/>
                    <a:pt x="781702" y="1117930"/>
                  </a:cubicBezTo>
                  <a:cubicBezTo>
                    <a:pt x="789254" y="1132965"/>
                    <a:pt x="787506" y="1144044"/>
                    <a:pt x="775997" y="1149055"/>
                  </a:cubicBezTo>
                  <a:cubicBezTo>
                    <a:pt x="761917" y="1155188"/>
                    <a:pt x="754629" y="1146550"/>
                    <a:pt x="748891" y="1135306"/>
                  </a:cubicBezTo>
                  <a:cubicBezTo>
                    <a:pt x="728941" y="1096169"/>
                    <a:pt x="708925" y="1057098"/>
                    <a:pt x="688908" y="1017994"/>
                  </a:cubicBezTo>
                  <a:cubicBezTo>
                    <a:pt x="679642" y="999926"/>
                    <a:pt x="670870" y="981527"/>
                    <a:pt x="660582" y="964053"/>
                  </a:cubicBezTo>
                  <a:cubicBezTo>
                    <a:pt x="657713" y="959173"/>
                    <a:pt x="650294" y="954095"/>
                    <a:pt x="644885" y="954029"/>
                  </a:cubicBezTo>
                  <a:cubicBezTo>
                    <a:pt x="583880" y="953337"/>
                    <a:pt x="522875" y="953897"/>
                    <a:pt x="461903" y="953304"/>
                  </a:cubicBezTo>
                  <a:cubicBezTo>
                    <a:pt x="451218" y="953205"/>
                    <a:pt x="447657" y="959074"/>
                    <a:pt x="443832" y="966591"/>
                  </a:cubicBezTo>
                  <a:cubicBezTo>
                    <a:pt x="416132" y="1020895"/>
                    <a:pt x="388367" y="1075133"/>
                    <a:pt x="360667" y="1129438"/>
                  </a:cubicBezTo>
                  <a:cubicBezTo>
                    <a:pt x="350543" y="1149319"/>
                    <a:pt x="342134" y="1154957"/>
                    <a:pt x="330494" y="1149220"/>
                  </a:cubicBezTo>
                  <a:cubicBezTo>
                    <a:pt x="318194" y="1143154"/>
                    <a:pt x="317567" y="1132042"/>
                    <a:pt x="327922" y="1111962"/>
                  </a:cubicBezTo>
                  <a:cubicBezTo>
                    <a:pt x="352291" y="1064616"/>
                    <a:pt x="376561" y="1017203"/>
                    <a:pt x="400766" y="969790"/>
                  </a:cubicBezTo>
                  <a:cubicBezTo>
                    <a:pt x="402942" y="965503"/>
                    <a:pt x="404657" y="960986"/>
                    <a:pt x="407822" y="953634"/>
                  </a:cubicBezTo>
                  <a:close/>
                  <a:moveTo>
                    <a:pt x="218376" y="871601"/>
                  </a:moveTo>
                  <a:cubicBezTo>
                    <a:pt x="218376" y="878360"/>
                    <a:pt x="218310" y="884262"/>
                    <a:pt x="218376" y="890164"/>
                  </a:cubicBezTo>
                  <a:cubicBezTo>
                    <a:pt x="218706" y="918915"/>
                    <a:pt x="214419" y="916442"/>
                    <a:pt x="244955" y="916442"/>
                  </a:cubicBezTo>
                  <a:cubicBezTo>
                    <a:pt x="446602" y="916475"/>
                    <a:pt x="648249" y="916442"/>
                    <a:pt x="849896" y="916442"/>
                  </a:cubicBezTo>
                  <a:cubicBezTo>
                    <a:pt x="877883" y="916442"/>
                    <a:pt x="890381" y="902188"/>
                    <a:pt x="887390" y="873678"/>
                  </a:cubicBezTo>
                  <a:cubicBezTo>
                    <a:pt x="887357" y="873249"/>
                    <a:pt x="886730" y="872854"/>
                    <a:pt x="885642" y="871568"/>
                  </a:cubicBezTo>
                  <a:lnTo>
                    <a:pt x="218376" y="871568"/>
                  </a:lnTo>
                  <a:close/>
                </a:path>
              </a:pathLst>
            </a:custGeom>
            <a:solidFill>
              <a:srgbClr val="FFFFFF"/>
            </a:solidFill>
            <a:ln w="0" cap="flat">
              <a:noFill/>
              <a:prstDash val="solid"/>
              <a:miter/>
            </a:ln>
          </p:spPr>
          <p:txBody>
            <a:bodyPr rtlCol="0" anchor="ctr"/>
            <a:lstStyle/>
            <a:p>
              <a:pPr algn="l" rtl="0"/>
              <a:endParaRPr lang="x-es-XL"/>
            </a:p>
          </p:txBody>
        </p:sp>
        <p:sp>
          <p:nvSpPr>
            <p:cNvPr id="53" name="Freeform 52">
              <a:extLst>
                <a:ext uri="{FF2B5EF4-FFF2-40B4-BE49-F238E27FC236}">
                  <a16:creationId xmlns:a16="http://schemas.microsoft.com/office/drawing/2014/main" id="{8F5CAB8C-8473-73F0-4A25-A1213F51F397}"/>
                </a:ext>
              </a:extLst>
            </p:cNvPr>
            <p:cNvSpPr/>
            <p:nvPr/>
          </p:nvSpPr>
          <p:spPr>
            <a:xfrm>
              <a:off x="1018018" y="2726008"/>
              <a:ext cx="534942" cy="697086"/>
            </a:xfrm>
            <a:custGeom>
              <a:avLst/>
              <a:gdLst>
                <a:gd name="connsiteX0" fmla="*/ 11 w 534942"/>
                <a:gd name="connsiteY0" fmla="*/ 241906 h 697086"/>
                <a:gd name="connsiteX1" fmla="*/ 210726 w 534942"/>
                <a:gd name="connsiteY1" fmla="*/ 1610 h 697086"/>
                <a:gd name="connsiteX2" fmla="*/ 477897 w 534942"/>
                <a:gd name="connsiteY2" fmla="*/ 186217 h 697086"/>
                <a:gd name="connsiteX3" fmla="*/ 430016 w 534942"/>
                <a:gd name="connsiteY3" fmla="*/ 393740 h 697086"/>
                <a:gd name="connsiteX4" fmla="*/ 428070 w 534942"/>
                <a:gd name="connsiteY4" fmla="*/ 423480 h 697086"/>
                <a:gd name="connsiteX5" fmla="*/ 523667 w 534942"/>
                <a:gd name="connsiteY5" fmla="*/ 588930 h 697086"/>
                <a:gd name="connsiteX6" fmla="*/ 521227 w 534942"/>
                <a:gd name="connsiteY6" fmla="*/ 667963 h 697086"/>
                <a:gd name="connsiteX7" fmla="*/ 450461 w 534942"/>
                <a:gd name="connsiteY7" fmla="*/ 695560 h 697086"/>
                <a:gd name="connsiteX8" fmla="*/ 400931 w 534942"/>
                <a:gd name="connsiteY8" fmla="*/ 658105 h 697086"/>
                <a:gd name="connsiteX9" fmla="*/ 304872 w 534942"/>
                <a:gd name="connsiteY9" fmla="*/ 491005 h 697086"/>
                <a:gd name="connsiteX10" fmla="*/ 281295 w 534942"/>
                <a:gd name="connsiteY10" fmla="*/ 480224 h 697086"/>
                <a:gd name="connsiteX11" fmla="*/ 11 w 534942"/>
                <a:gd name="connsiteY11" fmla="*/ 241840 h 697086"/>
                <a:gd name="connsiteX12" fmla="*/ 241823 w 534942"/>
                <a:gd name="connsiteY12" fmla="*/ 36626 h 697086"/>
                <a:gd name="connsiteX13" fmla="*/ 36779 w 534942"/>
                <a:gd name="connsiteY13" fmla="*/ 242466 h 697086"/>
                <a:gd name="connsiteX14" fmla="*/ 243010 w 534942"/>
                <a:gd name="connsiteY14" fmla="*/ 447120 h 697086"/>
                <a:gd name="connsiteX15" fmla="*/ 447361 w 534942"/>
                <a:gd name="connsiteY15" fmla="*/ 240455 h 697086"/>
                <a:gd name="connsiteX16" fmla="*/ 241823 w 534942"/>
                <a:gd name="connsiteY16" fmla="*/ 36593 h 697086"/>
                <a:gd name="connsiteX17" fmla="*/ 333858 w 534942"/>
                <a:gd name="connsiteY17" fmla="*/ 467563 h 697086"/>
                <a:gd name="connsiteX18" fmla="*/ 432489 w 534942"/>
                <a:gd name="connsiteY18" fmla="*/ 638717 h 697086"/>
                <a:gd name="connsiteX19" fmla="*/ 480568 w 534942"/>
                <a:gd name="connsiteY19" fmla="*/ 656258 h 697086"/>
                <a:gd name="connsiteX20" fmla="*/ 491021 w 534942"/>
                <a:gd name="connsiteY20" fmla="*/ 606504 h 697086"/>
                <a:gd name="connsiteX21" fmla="*/ 424410 w 534942"/>
                <a:gd name="connsiteY21" fmla="*/ 491005 h 697086"/>
                <a:gd name="connsiteX22" fmla="*/ 391533 w 534942"/>
                <a:gd name="connsiteY22" fmla="*/ 434294 h 697086"/>
                <a:gd name="connsiteX23" fmla="*/ 333825 w 534942"/>
                <a:gd name="connsiteY23" fmla="*/ 467596 h 69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942" h="697086">
                  <a:moveTo>
                    <a:pt x="11" y="241906"/>
                  </a:moveTo>
                  <a:cubicBezTo>
                    <a:pt x="1198" y="118560"/>
                    <a:pt x="92310" y="14634"/>
                    <a:pt x="210726" y="1610"/>
                  </a:cubicBezTo>
                  <a:cubicBezTo>
                    <a:pt x="336793" y="-12271"/>
                    <a:pt x="450131" y="64816"/>
                    <a:pt x="477897" y="186217"/>
                  </a:cubicBezTo>
                  <a:cubicBezTo>
                    <a:pt x="495242" y="262150"/>
                    <a:pt x="479512" y="332577"/>
                    <a:pt x="430016" y="393740"/>
                  </a:cubicBezTo>
                  <a:cubicBezTo>
                    <a:pt x="421112" y="404752"/>
                    <a:pt x="421112" y="411808"/>
                    <a:pt x="428070" y="423480"/>
                  </a:cubicBezTo>
                  <a:cubicBezTo>
                    <a:pt x="460584" y="478245"/>
                    <a:pt x="492274" y="533505"/>
                    <a:pt x="523667" y="588930"/>
                  </a:cubicBezTo>
                  <a:cubicBezTo>
                    <a:pt x="538638" y="615374"/>
                    <a:pt x="539561" y="642212"/>
                    <a:pt x="521227" y="667963"/>
                  </a:cubicBezTo>
                  <a:cubicBezTo>
                    <a:pt x="503684" y="692626"/>
                    <a:pt x="479380" y="700836"/>
                    <a:pt x="450461" y="695560"/>
                  </a:cubicBezTo>
                  <a:cubicBezTo>
                    <a:pt x="427971" y="691472"/>
                    <a:pt x="412176" y="677723"/>
                    <a:pt x="400931" y="658105"/>
                  </a:cubicBezTo>
                  <a:cubicBezTo>
                    <a:pt x="368911" y="602416"/>
                    <a:pt x="336265" y="547057"/>
                    <a:pt x="304872" y="491005"/>
                  </a:cubicBezTo>
                  <a:cubicBezTo>
                    <a:pt x="298739" y="480026"/>
                    <a:pt x="292243" y="478344"/>
                    <a:pt x="281295" y="480224"/>
                  </a:cubicBezTo>
                  <a:cubicBezTo>
                    <a:pt x="134289" y="505513"/>
                    <a:pt x="-1407" y="390376"/>
                    <a:pt x="11" y="241840"/>
                  </a:cubicBezTo>
                  <a:close/>
                  <a:moveTo>
                    <a:pt x="241823" y="36626"/>
                  </a:moveTo>
                  <a:cubicBezTo>
                    <a:pt x="128419" y="36494"/>
                    <a:pt x="37076" y="128220"/>
                    <a:pt x="36779" y="242466"/>
                  </a:cubicBezTo>
                  <a:cubicBezTo>
                    <a:pt x="36482" y="355328"/>
                    <a:pt x="128913" y="447054"/>
                    <a:pt x="243010" y="447120"/>
                  </a:cubicBezTo>
                  <a:cubicBezTo>
                    <a:pt x="356018" y="447186"/>
                    <a:pt x="446833" y="355361"/>
                    <a:pt x="447361" y="240455"/>
                  </a:cubicBezTo>
                  <a:cubicBezTo>
                    <a:pt x="447856" y="129341"/>
                    <a:pt x="354501" y="36725"/>
                    <a:pt x="241823" y="36593"/>
                  </a:cubicBezTo>
                  <a:close/>
                  <a:moveTo>
                    <a:pt x="333858" y="467563"/>
                  </a:moveTo>
                  <a:cubicBezTo>
                    <a:pt x="367296" y="525592"/>
                    <a:pt x="399843" y="582204"/>
                    <a:pt x="432489" y="638717"/>
                  </a:cubicBezTo>
                  <a:cubicBezTo>
                    <a:pt x="444393" y="659325"/>
                    <a:pt x="462695" y="665853"/>
                    <a:pt x="480568" y="656258"/>
                  </a:cubicBezTo>
                  <a:cubicBezTo>
                    <a:pt x="497847" y="646960"/>
                    <a:pt x="502562" y="626947"/>
                    <a:pt x="491021" y="606504"/>
                  </a:cubicBezTo>
                  <a:cubicBezTo>
                    <a:pt x="469191" y="567796"/>
                    <a:pt x="446669" y="529483"/>
                    <a:pt x="424410" y="491005"/>
                  </a:cubicBezTo>
                  <a:cubicBezTo>
                    <a:pt x="413528" y="472146"/>
                    <a:pt x="402580" y="453319"/>
                    <a:pt x="391533" y="434294"/>
                  </a:cubicBezTo>
                  <a:cubicBezTo>
                    <a:pt x="371714" y="445735"/>
                    <a:pt x="353347" y="456319"/>
                    <a:pt x="333825" y="467596"/>
                  </a:cubicBezTo>
                  <a:close/>
                </a:path>
              </a:pathLst>
            </a:custGeom>
            <a:solidFill>
              <a:srgbClr val="FFFFFF"/>
            </a:solidFill>
            <a:ln w="0" cap="flat">
              <a:noFill/>
              <a:prstDash val="solid"/>
              <a:miter/>
            </a:ln>
          </p:spPr>
          <p:txBody>
            <a:bodyPr rtlCol="0" anchor="ctr"/>
            <a:lstStyle/>
            <a:p>
              <a:pPr algn="l" rtl="0"/>
              <a:endParaRPr lang="x-es-XL"/>
            </a:p>
          </p:txBody>
        </p:sp>
        <p:sp>
          <p:nvSpPr>
            <p:cNvPr id="54" name="Freeform 53">
              <a:extLst>
                <a:ext uri="{FF2B5EF4-FFF2-40B4-BE49-F238E27FC236}">
                  <a16:creationId xmlns:a16="http://schemas.microsoft.com/office/drawing/2014/main" id="{A65DBCE6-3582-F116-865F-D371548A016F}"/>
                </a:ext>
              </a:extLst>
            </p:cNvPr>
            <p:cNvSpPr/>
            <p:nvPr/>
          </p:nvSpPr>
          <p:spPr>
            <a:xfrm>
              <a:off x="522236" y="2573245"/>
              <a:ext cx="633787" cy="361918"/>
            </a:xfrm>
            <a:custGeom>
              <a:avLst/>
              <a:gdLst>
                <a:gd name="connsiteX0" fmla="*/ 572561 w 633787"/>
                <a:gd name="connsiteY0" fmla="*/ 0 h 361918"/>
                <a:gd name="connsiteX1" fmla="*/ 633698 w 633787"/>
                <a:gd name="connsiteY1" fmla="*/ 64492 h 361918"/>
                <a:gd name="connsiteX2" fmla="*/ 564416 w 633787"/>
                <a:gd name="connsiteY2" fmla="*/ 123148 h 361918"/>
                <a:gd name="connsiteX3" fmla="*/ 545520 w 633787"/>
                <a:gd name="connsiteY3" fmla="*/ 130897 h 361918"/>
                <a:gd name="connsiteX4" fmla="*/ 458827 w 633787"/>
                <a:gd name="connsiteY4" fmla="*/ 253221 h 361918"/>
                <a:gd name="connsiteX5" fmla="*/ 457277 w 633787"/>
                <a:gd name="connsiteY5" fmla="*/ 271652 h 361918"/>
                <a:gd name="connsiteX6" fmla="*/ 446791 w 633787"/>
                <a:gd name="connsiteY6" fmla="*/ 342277 h 361918"/>
                <a:gd name="connsiteX7" fmla="*/ 380279 w 633787"/>
                <a:gd name="connsiteY7" fmla="*/ 357608 h 361918"/>
                <a:gd name="connsiteX8" fmla="*/ 341268 w 633787"/>
                <a:gd name="connsiteY8" fmla="*/ 298655 h 361918"/>
                <a:gd name="connsiteX9" fmla="*/ 330881 w 633787"/>
                <a:gd name="connsiteY9" fmla="*/ 280719 h 361918"/>
                <a:gd name="connsiteX10" fmla="*/ 302258 w 633787"/>
                <a:gd name="connsiteY10" fmla="*/ 264431 h 361918"/>
                <a:gd name="connsiteX11" fmla="*/ 252233 w 633787"/>
                <a:gd name="connsiteY11" fmla="*/ 260409 h 361918"/>
                <a:gd name="connsiteX12" fmla="*/ 199142 w 633787"/>
                <a:gd name="connsiteY12" fmla="*/ 255166 h 361918"/>
                <a:gd name="connsiteX13" fmla="*/ 178566 w 633787"/>
                <a:gd name="connsiteY13" fmla="*/ 254606 h 361918"/>
                <a:gd name="connsiteX14" fmla="*/ 154262 w 633787"/>
                <a:gd name="connsiteY14" fmla="*/ 268454 h 361918"/>
                <a:gd name="connsiteX15" fmla="*/ 120759 w 633787"/>
                <a:gd name="connsiteY15" fmla="*/ 311943 h 361918"/>
                <a:gd name="connsiteX16" fmla="*/ 67041 w 633787"/>
                <a:gd name="connsiteY16" fmla="*/ 361631 h 361918"/>
                <a:gd name="connsiteX17" fmla="*/ 5047 w 633787"/>
                <a:gd name="connsiteY17" fmla="*/ 324076 h 361918"/>
                <a:gd name="connsiteX18" fmla="*/ 21106 w 633787"/>
                <a:gd name="connsiteY18" fmla="*/ 253649 h 361918"/>
                <a:gd name="connsiteX19" fmla="*/ 94411 w 633787"/>
                <a:gd name="connsiteY19" fmla="*/ 248308 h 361918"/>
                <a:gd name="connsiteX20" fmla="*/ 114922 w 633787"/>
                <a:gd name="connsiteY20" fmla="*/ 248440 h 361918"/>
                <a:gd name="connsiteX21" fmla="*/ 137840 w 633787"/>
                <a:gd name="connsiteY21" fmla="*/ 235449 h 361918"/>
                <a:gd name="connsiteX22" fmla="*/ 172795 w 633787"/>
                <a:gd name="connsiteY22" fmla="*/ 191070 h 361918"/>
                <a:gd name="connsiteX23" fmla="*/ 236471 w 633787"/>
                <a:gd name="connsiteY23" fmla="*/ 141843 h 361918"/>
                <a:gd name="connsiteX24" fmla="*/ 292761 w 633787"/>
                <a:gd name="connsiteY24" fmla="*/ 203566 h 361918"/>
                <a:gd name="connsiteX25" fmla="*/ 305028 w 633787"/>
                <a:gd name="connsiteY25" fmla="*/ 223810 h 361918"/>
                <a:gd name="connsiteX26" fmla="*/ 326561 w 633787"/>
                <a:gd name="connsiteY26" fmla="*/ 235911 h 361918"/>
                <a:gd name="connsiteX27" fmla="*/ 383510 w 633787"/>
                <a:gd name="connsiteY27" fmla="*/ 241846 h 361918"/>
                <a:gd name="connsiteX28" fmla="*/ 402504 w 633787"/>
                <a:gd name="connsiteY28" fmla="*/ 238516 h 361918"/>
                <a:gd name="connsiteX29" fmla="*/ 435183 w 633787"/>
                <a:gd name="connsiteY29" fmla="*/ 222096 h 361918"/>
                <a:gd name="connsiteX30" fmla="*/ 514820 w 633787"/>
                <a:gd name="connsiteY30" fmla="*/ 110949 h 361918"/>
                <a:gd name="connsiteX31" fmla="*/ 516634 w 633787"/>
                <a:gd name="connsiteY31" fmla="*/ 87671 h 361918"/>
                <a:gd name="connsiteX32" fmla="*/ 572627 w 633787"/>
                <a:gd name="connsiteY32" fmla="*/ 66 h 361918"/>
                <a:gd name="connsiteX33" fmla="*/ 255696 w 633787"/>
                <a:gd name="connsiteY33" fmla="*/ 203203 h 361918"/>
                <a:gd name="connsiteX34" fmla="*/ 232052 w 633787"/>
                <a:gd name="connsiteY34" fmla="*/ 178606 h 361918"/>
                <a:gd name="connsiteX35" fmla="*/ 206925 w 633787"/>
                <a:gd name="connsiteY35" fmla="*/ 203994 h 361918"/>
                <a:gd name="connsiteX36" fmla="*/ 232019 w 633787"/>
                <a:gd name="connsiteY36" fmla="*/ 227107 h 361918"/>
                <a:gd name="connsiteX37" fmla="*/ 255696 w 633787"/>
                <a:gd name="connsiteY37" fmla="*/ 203170 h 361918"/>
                <a:gd name="connsiteX38" fmla="*/ 426445 w 633787"/>
                <a:gd name="connsiteY38" fmla="*/ 300040 h 361918"/>
                <a:gd name="connsiteX39" fmla="*/ 402471 w 633787"/>
                <a:gd name="connsiteY39" fmla="*/ 275641 h 361918"/>
                <a:gd name="connsiteX40" fmla="*/ 377772 w 633787"/>
                <a:gd name="connsiteY40" fmla="*/ 299051 h 361918"/>
                <a:gd name="connsiteX41" fmla="*/ 402273 w 633787"/>
                <a:gd name="connsiteY41" fmla="*/ 324373 h 361918"/>
                <a:gd name="connsiteX42" fmla="*/ 426445 w 633787"/>
                <a:gd name="connsiteY42" fmla="*/ 300073 h 361918"/>
                <a:gd name="connsiteX43" fmla="*/ 85772 w 633787"/>
                <a:gd name="connsiteY43" fmla="*/ 299546 h 361918"/>
                <a:gd name="connsiteX44" fmla="*/ 61402 w 633787"/>
                <a:gd name="connsiteY44" fmla="*/ 275641 h 361918"/>
                <a:gd name="connsiteX45" fmla="*/ 37132 w 633787"/>
                <a:gd name="connsiteY45" fmla="*/ 301161 h 361918"/>
                <a:gd name="connsiteX46" fmla="*/ 62194 w 633787"/>
                <a:gd name="connsiteY46" fmla="*/ 324340 h 361918"/>
                <a:gd name="connsiteX47" fmla="*/ 85739 w 633787"/>
                <a:gd name="connsiteY47" fmla="*/ 299546 h 361918"/>
                <a:gd name="connsiteX48" fmla="*/ 571538 w 633787"/>
                <a:gd name="connsiteY48" fmla="*/ 86319 h 361918"/>
                <a:gd name="connsiteX49" fmla="*/ 596501 w 633787"/>
                <a:gd name="connsiteY49" fmla="*/ 63239 h 361918"/>
                <a:gd name="connsiteX50" fmla="*/ 572264 w 633787"/>
                <a:gd name="connsiteY50" fmla="*/ 37818 h 361918"/>
                <a:gd name="connsiteX51" fmla="*/ 548422 w 633787"/>
                <a:gd name="connsiteY51" fmla="*/ 61690 h 361918"/>
                <a:gd name="connsiteX52" fmla="*/ 571571 w 633787"/>
                <a:gd name="connsiteY52" fmla="*/ 86319 h 36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33787" h="361918">
                  <a:moveTo>
                    <a:pt x="572561" y="0"/>
                  </a:moveTo>
                  <a:cubicBezTo>
                    <a:pt x="606823" y="198"/>
                    <a:pt x="635610" y="30565"/>
                    <a:pt x="633698" y="64492"/>
                  </a:cubicBezTo>
                  <a:cubicBezTo>
                    <a:pt x="631653" y="100893"/>
                    <a:pt x="599502" y="128754"/>
                    <a:pt x="564416" y="123148"/>
                  </a:cubicBezTo>
                  <a:cubicBezTo>
                    <a:pt x="555182" y="121665"/>
                    <a:pt x="550599" y="123643"/>
                    <a:pt x="545520" y="130897"/>
                  </a:cubicBezTo>
                  <a:cubicBezTo>
                    <a:pt x="516765" y="171748"/>
                    <a:pt x="487285" y="212138"/>
                    <a:pt x="458827" y="253221"/>
                  </a:cubicBezTo>
                  <a:cubicBezTo>
                    <a:pt x="455727" y="257705"/>
                    <a:pt x="455101" y="266508"/>
                    <a:pt x="457277" y="271652"/>
                  </a:cubicBezTo>
                  <a:cubicBezTo>
                    <a:pt x="467895" y="296743"/>
                    <a:pt x="464532" y="323417"/>
                    <a:pt x="446791" y="342277"/>
                  </a:cubicBezTo>
                  <a:cubicBezTo>
                    <a:pt x="429709" y="360444"/>
                    <a:pt x="403263" y="366511"/>
                    <a:pt x="380279" y="357608"/>
                  </a:cubicBezTo>
                  <a:cubicBezTo>
                    <a:pt x="355547" y="348014"/>
                    <a:pt x="340741" y="326714"/>
                    <a:pt x="341268" y="298655"/>
                  </a:cubicBezTo>
                  <a:cubicBezTo>
                    <a:pt x="341433" y="289456"/>
                    <a:pt x="338696" y="284610"/>
                    <a:pt x="330881" y="280719"/>
                  </a:cubicBezTo>
                  <a:cubicBezTo>
                    <a:pt x="321054" y="275872"/>
                    <a:pt x="311359" y="270531"/>
                    <a:pt x="302258" y="264431"/>
                  </a:cubicBezTo>
                  <a:cubicBezTo>
                    <a:pt x="286166" y="253616"/>
                    <a:pt x="272085" y="247814"/>
                    <a:pt x="252233" y="260409"/>
                  </a:cubicBezTo>
                  <a:cubicBezTo>
                    <a:pt x="236075" y="270663"/>
                    <a:pt x="215597" y="266442"/>
                    <a:pt x="199142" y="255166"/>
                  </a:cubicBezTo>
                  <a:cubicBezTo>
                    <a:pt x="191558" y="249957"/>
                    <a:pt x="185919" y="249693"/>
                    <a:pt x="178566" y="254606"/>
                  </a:cubicBezTo>
                  <a:cubicBezTo>
                    <a:pt x="170816" y="259782"/>
                    <a:pt x="162671" y="264464"/>
                    <a:pt x="154262" y="268454"/>
                  </a:cubicBezTo>
                  <a:cubicBezTo>
                    <a:pt x="135598" y="277290"/>
                    <a:pt x="122144" y="286786"/>
                    <a:pt x="120759" y="311943"/>
                  </a:cubicBezTo>
                  <a:cubicBezTo>
                    <a:pt x="119242" y="339738"/>
                    <a:pt x="94114" y="358861"/>
                    <a:pt x="67041" y="361631"/>
                  </a:cubicBezTo>
                  <a:cubicBezTo>
                    <a:pt x="41320" y="364269"/>
                    <a:pt x="15368" y="348541"/>
                    <a:pt x="5047" y="324076"/>
                  </a:cubicBezTo>
                  <a:cubicBezTo>
                    <a:pt x="-5506" y="299084"/>
                    <a:pt x="793" y="271520"/>
                    <a:pt x="21106" y="253649"/>
                  </a:cubicBezTo>
                  <a:cubicBezTo>
                    <a:pt x="41518" y="235713"/>
                    <a:pt x="70372" y="232910"/>
                    <a:pt x="94411" y="248308"/>
                  </a:cubicBezTo>
                  <a:cubicBezTo>
                    <a:pt x="102424" y="253419"/>
                    <a:pt x="107700" y="253254"/>
                    <a:pt x="114922" y="248440"/>
                  </a:cubicBezTo>
                  <a:cubicBezTo>
                    <a:pt x="122210" y="243560"/>
                    <a:pt x="129992" y="239373"/>
                    <a:pt x="137840" y="235449"/>
                  </a:cubicBezTo>
                  <a:cubicBezTo>
                    <a:pt x="156505" y="226151"/>
                    <a:pt x="171080" y="217282"/>
                    <a:pt x="172795" y="191070"/>
                  </a:cubicBezTo>
                  <a:cubicBezTo>
                    <a:pt x="174839" y="159549"/>
                    <a:pt x="206694" y="138711"/>
                    <a:pt x="236471" y="141843"/>
                  </a:cubicBezTo>
                  <a:cubicBezTo>
                    <a:pt x="269711" y="145338"/>
                    <a:pt x="293222" y="170232"/>
                    <a:pt x="292761" y="203566"/>
                  </a:cubicBezTo>
                  <a:cubicBezTo>
                    <a:pt x="292629" y="214216"/>
                    <a:pt x="296256" y="219623"/>
                    <a:pt x="305028" y="223810"/>
                  </a:cubicBezTo>
                  <a:cubicBezTo>
                    <a:pt x="312447" y="227338"/>
                    <a:pt x="319768" y="231295"/>
                    <a:pt x="326561" y="235911"/>
                  </a:cubicBezTo>
                  <a:cubicBezTo>
                    <a:pt x="344566" y="248242"/>
                    <a:pt x="362076" y="258529"/>
                    <a:pt x="383510" y="241846"/>
                  </a:cubicBezTo>
                  <a:cubicBezTo>
                    <a:pt x="388094" y="238285"/>
                    <a:pt x="396898" y="236801"/>
                    <a:pt x="402504" y="238516"/>
                  </a:cubicBezTo>
                  <a:cubicBezTo>
                    <a:pt x="419520" y="243659"/>
                    <a:pt x="426840" y="234097"/>
                    <a:pt x="435183" y="222096"/>
                  </a:cubicBezTo>
                  <a:cubicBezTo>
                    <a:pt x="461168" y="184640"/>
                    <a:pt x="487714" y="147580"/>
                    <a:pt x="514820" y="110949"/>
                  </a:cubicBezTo>
                  <a:cubicBezTo>
                    <a:pt x="520953" y="102640"/>
                    <a:pt x="521118" y="96870"/>
                    <a:pt x="516634" y="87671"/>
                  </a:cubicBezTo>
                  <a:cubicBezTo>
                    <a:pt x="497244" y="47809"/>
                    <a:pt x="528340" y="-231"/>
                    <a:pt x="572627" y="66"/>
                  </a:cubicBezTo>
                  <a:close/>
                  <a:moveTo>
                    <a:pt x="255696" y="203203"/>
                  </a:moveTo>
                  <a:cubicBezTo>
                    <a:pt x="255696" y="189883"/>
                    <a:pt x="245078" y="178870"/>
                    <a:pt x="232052" y="178606"/>
                  </a:cubicBezTo>
                  <a:cubicBezTo>
                    <a:pt x="219225" y="178376"/>
                    <a:pt x="206430" y="191300"/>
                    <a:pt x="206925" y="203994"/>
                  </a:cubicBezTo>
                  <a:cubicBezTo>
                    <a:pt x="207419" y="216919"/>
                    <a:pt x="218631" y="227272"/>
                    <a:pt x="232019" y="227107"/>
                  </a:cubicBezTo>
                  <a:cubicBezTo>
                    <a:pt x="245935" y="226943"/>
                    <a:pt x="255729" y="217051"/>
                    <a:pt x="255696" y="203170"/>
                  </a:cubicBezTo>
                  <a:close/>
                  <a:moveTo>
                    <a:pt x="426445" y="300040"/>
                  </a:moveTo>
                  <a:cubicBezTo>
                    <a:pt x="426511" y="287082"/>
                    <a:pt x="415464" y="275872"/>
                    <a:pt x="402471" y="275641"/>
                  </a:cubicBezTo>
                  <a:cubicBezTo>
                    <a:pt x="389380" y="275411"/>
                    <a:pt x="378267" y="285929"/>
                    <a:pt x="377772" y="299051"/>
                  </a:cubicBezTo>
                  <a:cubicBezTo>
                    <a:pt x="377245" y="312899"/>
                    <a:pt x="388523" y="324538"/>
                    <a:pt x="402273" y="324373"/>
                  </a:cubicBezTo>
                  <a:cubicBezTo>
                    <a:pt x="415200" y="324208"/>
                    <a:pt x="426379" y="312965"/>
                    <a:pt x="426445" y="300073"/>
                  </a:cubicBezTo>
                  <a:close/>
                  <a:moveTo>
                    <a:pt x="85772" y="299546"/>
                  </a:moveTo>
                  <a:cubicBezTo>
                    <a:pt x="85541" y="286390"/>
                    <a:pt x="74593" y="275674"/>
                    <a:pt x="61402" y="275641"/>
                  </a:cubicBezTo>
                  <a:cubicBezTo>
                    <a:pt x="47586" y="275641"/>
                    <a:pt x="36506" y="287280"/>
                    <a:pt x="37132" y="301161"/>
                  </a:cubicBezTo>
                  <a:cubicBezTo>
                    <a:pt x="37726" y="314218"/>
                    <a:pt x="49135" y="324769"/>
                    <a:pt x="62194" y="324340"/>
                  </a:cubicBezTo>
                  <a:cubicBezTo>
                    <a:pt x="75285" y="323879"/>
                    <a:pt x="85969" y="312635"/>
                    <a:pt x="85739" y="299546"/>
                  </a:cubicBezTo>
                  <a:close/>
                  <a:moveTo>
                    <a:pt x="571538" y="86319"/>
                  </a:moveTo>
                  <a:cubicBezTo>
                    <a:pt x="584696" y="86715"/>
                    <a:pt x="595875" y="76362"/>
                    <a:pt x="596501" y="63239"/>
                  </a:cubicBezTo>
                  <a:cubicBezTo>
                    <a:pt x="597161" y="49424"/>
                    <a:pt x="586114" y="37818"/>
                    <a:pt x="572264" y="37818"/>
                  </a:cubicBezTo>
                  <a:cubicBezTo>
                    <a:pt x="558744" y="37818"/>
                    <a:pt x="548587" y="47973"/>
                    <a:pt x="548422" y="61690"/>
                  </a:cubicBezTo>
                  <a:cubicBezTo>
                    <a:pt x="548224" y="75439"/>
                    <a:pt x="558084" y="85924"/>
                    <a:pt x="571571" y="86319"/>
                  </a:cubicBezTo>
                  <a:close/>
                </a:path>
              </a:pathLst>
            </a:custGeom>
            <a:solidFill>
              <a:srgbClr val="FFFFFF"/>
            </a:solidFill>
            <a:ln w="0" cap="flat">
              <a:noFill/>
              <a:prstDash val="solid"/>
              <a:miter/>
            </a:ln>
          </p:spPr>
          <p:txBody>
            <a:bodyPr rtlCol="0" anchor="ctr"/>
            <a:lstStyle/>
            <a:p>
              <a:pPr algn="l" rtl="0"/>
              <a:endParaRPr lang="x-es-XL"/>
            </a:p>
          </p:txBody>
        </p:sp>
        <p:sp>
          <p:nvSpPr>
            <p:cNvPr id="55" name="Freeform 54">
              <a:extLst>
                <a:ext uri="{FF2B5EF4-FFF2-40B4-BE49-F238E27FC236}">
                  <a16:creationId xmlns:a16="http://schemas.microsoft.com/office/drawing/2014/main" id="{7E6D88DA-05AD-7A05-87CC-6023D7223D3C}"/>
                </a:ext>
              </a:extLst>
            </p:cNvPr>
            <p:cNvSpPr/>
            <p:nvPr/>
          </p:nvSpPr>
          <p:spPr>
            <a:xfrm>
              <a:off x="483335" y="2383931"/>
              <a:ext cx="908140" cy="329910"/>
            </a:xfrm>
            <a:custGeom>
              <a:avLst/>
              <a:gdLst>
                <a:gd name="connsiteX0" fmla="*/ 252982 w 908140"/>
                <a:gd name="connsiteY0" fmla="*/ 83080 h 329910"/>
                <a:gd name="connsiteX1" fmla="*/ 253081 w 908140"/>
                <a:gd name="connsiteY1" fmla="*/ 46581 h 329910"/>
                <a:gd name="connsiteX2" fmla="*/ 300830 w 908140"/>
                <a:gd name="connsiteY2" fmla="*/ 322 h 329910"/>
                <a:gd name="connsiteX3" fmla="*/ 409617 w 908140"/>
                <a:gd name="connsiteY3" fmla="*/ 322 h 329910"/>
                <a:gd name="connsiteX4" fmla="*/ 459081 w 908140"/>
                <a:gd name="connsiteY4" fmla="*/ 48856 h 329910"/>
                <a:gd name="connsiteX5" fmla="*/ 459146 w 908140"/>
                <a:gd name="connsiteY5" fmla="*/ 83113 h 329910"/>
                <a:gd name="connsiteX6" fmla="*/ 480119 w 908140"/>
                <a:gd name="connsiteY6" fmla="*/ 83113 h 329910"/>
                <a:gd name="connsiteX7" fmla="*/ 842754 w 908140"/>
                <a:gd name="connsiteY7" fmla="*/ 83113 h 329910"/>
                <a:gd name="connsiteX8" fmla="*/ 908112 w 908140"/>
                <a:gd name="connsiteY8" fmla="*/ 147836 h 329910"/>
                <a:gd name="connsiteX9" fmla="*/ 908112 w 908140"/>
                <a:gd name="connsiteY9" fmla="*/ 299472 h 329910"/>
                <a:gd name="connsiteX10" fmla="*/ 907815 w 908140"/>
                <a:gd name="connsiteY10" fmla="*/ 312661 h 329910"/>
                <a:gd name="connsiteX11" fmla="*/ 889778 w 908140"/>
                <a:gd name="connsiteY11" fmla="*/ 329542 h 329910"/>
                <a:gd name="connsiteX12" fmla="*/ 872333 w 908140"/>
                <a:gd name="connsiteY12" fmla="*/ 312199 h 329910"/>
                <a:gd name="connsiteX13" fmla="*/ 871377 w 908140"/>
                <a:gd name="connsiteY13" fmla="*/ 276128 h 329910"/>
                <a:gd name="connsiteX14" fmla="*/ 871377 w 908140"/>
                <a:gd name="connsiteY14" fmla="*/ 147539 h 329910"/>
                <a:gd name="connsiteX15" fmla="*/ 843447 w 908140"/>
                <a:gd name="connsiteY15" fmla="*/ 119843 h 329910"/>
                <a:gd name="connsiteX16" fmla="*/ 34121 w 908140"/>
                <a:gd name="connsiteY16" fmla="*/ 119843 h 329910"/>
                <a:gd name="connsiteX17" fmla="*/ 16281 w 908140"/>
                <a:gd name="connsiteY17" fmla="*/ 119085 h 329910"/>
                <a:gd name="connsiteX18" fmla="*/ 57 w 908140"/>
                <a:gd name="connsiteY18" fmla="*/ 102270 h 329910"/>
                <a:gd name="connsiteX19" fmla="*/ 13445 w 908140"/>
                <a:gd name="connsiteY19" fmla="*/ 84795 h 329910"/>
                <a:gd name="connsiteX20" fmla="*/ 29472 w 908140"/>
                <a:gd name="connsiteY20" fmla="*/ 83179 h 329910"/>
                <a:gd name="connsiteX21" fmla="*/ 232207 w 908140"/>
                <a:gd name="connsiteY21" fmla="*/ 83113 h 329910"/>
                <a:gd name="connsiteX22" fmla="*/ 252949 w 908140"/>
                <a:gd name="connsiteY22" fmla="*/ 83113 h 329910"/>
                <a:gd name="connsiteX23" fmla="*/ 421719 w 908140"/>
                <a:gd name="connsiteY23" fmla="*/ 82520 h 329910"/>
                <a:gd name="connsiteX24" fmla="*/ 421719 w 908140"/>
                <a:gd name="connsiteY24" fmla="*/ 51296 h 329910"/>
                <a:gd name="connsiteX25" fmla="*/ 407704 w 908140"/>
                <a:gd name="connsiteY25" fmla="*/ 37283 h 329910"/>
                <a:gd name="connsiteX26" fmla="*/ 303863 w 908140"/>
                <a:gd name="connsiteY26" fmla="*/ 37810 h 329910"/>
                <a:gd name="connsiteX27" fmla="*/ 291102 w 908140"/>
                <a:gd name="connsiteY27" fmla="*/ 48361 h 329910"/>
                <a:gd name="connsiteX28" fmla="*/ 290475 w 908140"/>
                <a:gd name="connsiteY28" fmla="*/ 82520 h 329910"/>
                <a:gd name="connsiteX29" fmla="*/ 421719 w 908140"/>
                <a:gd name="connsiteY29" fmla="*/ 82520 h 32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8140" h="329910">
                  <a:moveTo>
                    <a:pt x="252982" y="83080"/>
                  </a:moveTo>
                  <a:cubicBezTo>
                    <a:pt x="252982" y="69496"/>
                    <a:pt x="252454" y="57989"/>
                    <a:pt x="253081" y="46581"/>
                  </a:cubicBezTo>
                  <a:cubicBezTo>
                    <a:pt x="254663" y="18720"/>
                    <a:pt x="273064" y="685"/>
                    <a:pt x="300830" y="322"/>
                  </a:cubicBezTo>
                  <a:cubicBezTo>
                    <a:pt x="337103" y="-140"/>
                    <a:pt x="373343" y="-74"/>
                    <a:pt x="409617" y="322"/>
                  </a:cubicBezTo>
                  <a:cubicBezTo>
                    <a:pt x="438635" y="619"/>
                    <a:pt x="457729" y="19577"/>
                    <a:pt x="459081" y="48856"/>
                  </a:cubicBezTo>
                  <a:cubicBezTo>
                    <a:pt x="459575" y="59671"/>
                    <a:pt x="459146" y="70551"/>
                    <a:pt x="459146" y="83113"/>
                  </a:cubicBezTo>
                  <a:cubicBezTo>
                    <a:pt x="467258" y="83113"/>
                    <a:pt x="473689" y="83113"/>
                    <a:pt x="480119" y="83113"/>
                  </a:cubicBezTo>
                  <a:cubicBezTo>
                    <a:pt x="601008" y="83113"/>
                    <a:pt x="721865" y="83113"/>
                    <a:pt x="842754" y="83113"/>
                  </a:cubicBezTo>
                  <a:cubicBezTo>
                    <a:pt x="889283" y="83113"/>
                    <a:pt x="908046" y="101742"/>
                    <a:pt x="908112" y="147836"/>
                  </a:cubicBezTo>
                  <a:cubicBezTo>
                    <a:pt x="908145" y="198381"/>
                    <a:pt x="908112" y="248927"/>
                    <a:pt x="908112" y="299472"/>
                  </a:cubicBezTo>
                  <a:cubicBezTo>
                    <a:pt x="908112" y="303857"/>
                    <a:pt x="908277" y="308275"/>
                    <a:pt x="907815" y="312661"/>
                  </a:cubicBezTo>
                  <a:cubicBezTo>
                    <a:pt x="906661" y="323508"/>
                    <a:pt x="899802" y="331784"/>
                    <a:pt x="889778" y="329542"/>
                  </a:cubicBezTo>
                  <a:cubicBezTo>
                    <a:pt x="882787" y="327959"/>
                    <a:pt x="874180" y="319288"/>
                    <a:pt x="872333" y="312199"/>
                  </a:cubicBezTo>
                  <a:cubicBezTo>
                    <a:pt x="869399" y="300857"/>
                    <a:pt x="871410" y="288229"/>
                    <a:pt x="871377" y="276128"/>
                  </a:cubicBezTo>
                  <a:cubicBezTo>
                    <a:pt x="871377" y="233265"/>
                    <a:pt x="871410" y="190402"/>
                    <a:pt x="871377" y="147539"/>
                  </a:cubicBezTo>
                  <a:cubicBezTo>
                    <a:pt x="871344" y="124163"/>
                    <a:pt x="867024" y="119843"/>
                    <a:pt x="843447" y="119843"/>
                  </a:cubicBezTo>
                  <a:cubicBezTo>
                    <a:pt x="573672" y="119843"/>
                    <a:pt x="303896" y="119843"/>
                    <a:pt x="34121" y="119843"/>
                  </a:cubicBezTo>
                  <a:cubicBezTo>
                    <a:pt x="28087" y="119843"/>
                    <a:pt x="20898" y="121690"/>
                    <a:pt x="16281" y="119085"/>
                  </a:cubicBezTo>
                  <a:cubicBezTo>
                    <a:pt x="9521" y="115260"/>
                    <a:pt x="1079" y="108732"/>
                    <a:pt x="57" y="102270"/>
                  </a:cubicBezTo>
                  <a:cubicBezTo>
                    <a:pt x="-767" y="97126"/>
                    <a:pt x="7510" y="89180"/>
                    <a:pt x="13445" y="84795"/>
                  </a:cubicBezTo>
                  <a:cubicBezTo>
                    <a:pt x="17172" y="82025"/>
                    <a:pt x="24031" y="83179"/>
                    <a:pt x="29472" y="83179"/>
                  </a:cubicBezTo>
                  <a:cubicBezTo>
                    <a:pt x="97039" y="83113"/>
                    <a:pt x="164639" y="83113"/>
                    <a:pt x="232207" y="83113"/>
                  </a:cubicBezTo>
                  <a:cubicBezTo>
                    <a:pt x="238176" y="83113"/>
                    <a:pt x="244144" y="83113"/>
                    <a:pt x="252949" y="83113"/>
                  </a:cubicBezTo>
                  <a:close/>
                  <a:moveTo>
                    <a:pt x="421719" y="82520"/>
                  </a:moveTo>
                  <a:cubicBezTo>
                    <a:pt x="421719" y="70914"/>
                    <a:pt x="421653" y="61088"/>
                    <a:pt x="421719" y="51296"/>
                  </a:cubicBezTo>
                  <a:cubicBezTo>
                    <a:pt x="421785" y="41800"/>
                    <a:pt x="417432" y="37217"/>
                    <a:pt x="407704" y="37283"/>
                  </a:cubicBezTo>
                  <a:cubicBezTo>
                    <a:pt x="373080" y="37448"/>
                    <a:pt x="338455" y="36953"/>
                    <a:pt x="303863" y="37810"/>
                  </a:cubicBezTo>
                  <a:cubicBezTo>
                    <a:pt x="299313" y="37942"/>
                    <a:pt x="291827" y="44075"/>
                    <a:pt x="291102" y="48361"/>
                  </a:cubicBezTo>
                  <a:cubicBezTo>
                    <a:pt x="289288" y="59341"/>
                    <a:pt x="290475" y="70815"/>
                    <a:pt x="290475" y="82520"/>
                  </a:cubicBezTo>
                  <a:lnTo>
                    <a:pt x="421719" y="82520"/>
                  </a:lnTo>
                  <a:close/>
                </a:path>
              </a:pathLst>
            </a:custGeom>
            <a:solidFill>
              <a:srgbClr val="FFFFFF"/>
            </a:solidFill>
            <a:ln w="0" cap="flat">
              <a:noFill/>
              <a:prstDash val="solid"/>
              <a:miter/>
            </a:ln>
          </p:spPr>
          <p:txBody>
            <a:bodyPr rtlCol="0" anchor="ctr"/>
            <a:lstStyle/>
            <a:p>
              <a:pPr algn="l" rtl="0"/>
              <a:endParaRPr lang="x-es-XL"/>
            </a:p>
          </p:txBody>
        </p:sp>
        <p:sp>
          <p:nvSpPr>
            <p:cNvPr id="56" name="Freeform 55">
              <a:extLst>
                <a:ext uri="{FF2B5EF4-FFF2-40B4-BE49-F238E27FC236}">
                  <a16:creationId xmlns:a16="http://schemas.microsoft.com/office/drawing/2014/main" id="{604DEFBE-9F93-33C4-56CF-728C8FF88795}"/>
                </a:ext>
              </a:extLst>
            </p:cNvPr>
            <p:cNvSpPr/>
            <p:nvPr/>
          </p:nvSpPr>
          <p:spPr>
            <a:xfrm>
              <a:off x="697857" y="2935201"/>
              <a:ext cx="112379" cy="296376"/>
            </a:xfrm>
            <a:custGeom>
              <a:avLst/>
              <a:gdLst>
                <a:gd name="connsiteX0" fmla="*/ 43 w 112379"/>
                <a:gd name="connsiteY0" fmla="*/ 147189 h 296376"/>
                <a:gd name="connsiteX1" fmla="*/ 76 w 112379"/>
                <a:gd name="connsiteY1" fmla="*/ 26811 h 296376"/>
                <a:gd name="connsiteX2" fmla="*/ 26160 w 112379"/>
                <a:gd name="connsiteY2" fmla="*/ 104 h 296376"/>
                <a:gd name="connsiteX3" fmla="*/ 88814 w 112379"/>
                <a:gd name="connsiteY3" fmla="*/ 5 h 296376"/>
                <a:gd name="connsiteX4" fmla="*/ 112227 w 112379"/>
                <a:gd name="connsiteY4" fmla="*/ 23184 h 296376"/>
                <a:gd name="connsiteX5" fmla="*/ 112161 w 112379"/>
                <a:gd name="connsiteY5" fmla="*/ 272184 h 296376"/>
                <a:gd name="connsiteX6" fmla="*/ 87495 w 112379"/>
                <a:gd name="connsiteY6" fmla="*/ 296055 h 296376"/>
                <a:gd name="connsiteX7" fmla="*/ 24841 w 112379"/>
                <a:gd name="connsiteY7" fmla="*/ 296055 h 296376"/>
                <a:gd name="connsiteX8" fmla="*/ 109 w 112379"/>
                <a:gd name="connsiteY8" fmla="*/ 270865 h 296376"/>
                <a:gd name="connsiteX9" fmla="*/ 43 w 112379"/>
                <a:gd name="connsiteY9" fmla="*/ 147189 h 296376"/>
                <a:gd name="connsiteX10" fmla="*/ 38229 w 112379"/>
                <a:gd name="connsiteY10" fmla="*/ 37295 h 296376"/>
                <a:gd name="connsiteX11" fmla="*/ 38229 w 112379"/>
                <a:gd name="connsiteY11" fmla="*/ 257215 h 296376"/>
                <a:gd name="connsiteX12" fmla="*/ 74206 w 112379"/>
                <a:gd name="connsiteY12" fmla="*/ 257215 h 296376"/>
                <a:gd name="connsiteX13" fmla="*/ 74206 w 112379"/>
                <a:gd name="connsiteY13" fmla="*/ 37295 h 296376"/>
                <a:gd name="connsiteX14" fmla="*/ 38229 w 112379"/>
                <a:gd name="connsiteY14" fmla="*/ 37295 h 2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379" h="296376">
                  <a:moveTo>
                    <a:pt x="43" y="147189"/>
                  </a:moveTo>
                  <a:cubicBezTo>
                    <a:pt x="43" y="107063"/>
                    <a:pt x="-56" y="66937"/>
                    <a:pt x="76" y="26811"/>
                  </a:cubicBezTo>
                  <a:cubicBezTo>
                    <a:pt x="142" y="5643"/>
                    <a:pt x="5418" y="301"/>
                    <a:pt x="26160" y="104"/>
                  </a:cubicBezTo>
                  <a:cubicBezTo>
                    <a:pt x="47034" y="-94"/>
                    <a:pt x="67940" y="301"/>
                    <a:pt x="88814" y="5"/>
                  </a:cubicBezTo>
                  <a:cubicBezTo>
                    <a:pt x="104840" y="-226"/>
                    <a:pt x="112227" y="8050"/>
                    <a:pt x="112227" y="23184"/>
                  </a:cubicBezTo>
                  <a:cubicBezTo>
                    <a:pt x="112392" y="106173"/>
                    <a:pt x="112491" y="189195"/>
                    <a:pt x="112161" y="272184"/>
                  </a:cubicBezTo>
                  <a:cubicBezTo>
                    <a:pt x="112095" y="289329"/>
                    <a:pt x="105005" y="295726"/>
                    <a:pt x="87495" y="296055"/>
                  </a:cubicBezTo>
                  <a:cubicBezTo>
                    <a:pt x="66621" y="296484"/>
                    <a:pt x="45715" y="296484"/>
                    <a:pt x="24841" y="296055"/>
                  </a:cubicBezTo>
                  <a:cubicBezTo>
                    <a:pt x="6539" y="295693"/>
                    <a:pt x="208" y="289197"/>
                    <a:pt x="109" y="270865"/>
                  </a:cubicBezTo>
                  <a:cubicBezTo>
                    <a:pt x="-89" y="229651"/>
                    <a:pt x="43" y="188404"/>
                    <a:pt x="43" y="147189"/>
                  </a:cubicBezTo>
                  <a:close/>
                  <a:moveTo>
                    <a:pt x="38229" y="37295"/>
                  </a:moveTo>
                  <a:lnTo>
                    <a:pt x="38229" y="257215"/>
                  </a:lnTo>
                  <a:lnTo>
                    <a:pt x="74206" y="257215"/>
                  </a:lnTo>
                  <a:lnTo>
                    <a:pt x="74206" y="37295"/>
                  </a:lnTo>
                  <a:lnTo>
                    <a:pt x="38229" y="37295"/>
                  </a:lnTo>
                  <a:close/>
                </a:path>
              </a:pathLst>
            </a:custGeom>
            <a:solidFill>
              <a:srgbClr val="FFFFFF"/>
            </a:solidFill>
            <a:ln w="0" cap="flat">
              <a:noFill/>
              <a:prstDash val="solid"/>
              <a:miter/>
            </a:ln>
          </p:spPr>
          <p:txBody>
            <a:bodyPr rtlCol="0" anchor="ctr"/>
            <a:lstStyle/>
            <a:p>
              <a:pPr algn="l" rtl="0"/>
              <a:endParaRPr lang="x-es-XL"/>
            </a:p>
          </p:txBody>
        </p:sp>
        <p:sp>
          <p:nvSpPr>
            <p:cNvPr id="57" name="Freeform 56">
              <a:extLst>
                <a:ext uri="{FF2B5EF4-FFF2-40B4-BE49-F238E27FC236}">
                  <a16:creationId xmlns:a16="http://schemas.microsoft.com/office/drawing/2014/main" id="{6AD39322-2EC8-D8AA-11BD-A56CC43701C3}"/>
                </a:ext>
              </a:extLst>
            </p:cNvPr>
            <p:cNvSpPr/>
            <p:nvPr/>
          </p:nvSpPr>
          <p:spPr>
            <a:xfrm>
              <a:off x="867408" y="3030130"/>
              <a:ext cx="112890" cy="201484"/>
            </a:xfrm>
            <a:custGeom>
              <a:avLst/>
              <a:gdLst>
                <a:gd name="connsiteX0" fmla="*/ 112798 w 112890"/>
                <a:gd name="connsiteY0" fmla="*/ 99706 h 201484"/>
                <a:gd name="connsiteX1" fmla="*/ 112699 w 112890"/>
                <a:gd name="connsiteY1" fmla="*/ 177024 h 201484"/>
                <a:gd name="connsiteX2" fmla="*/ 88627 w 112890"/>
                <a:gd name="connsiteY2" fmla="*/ 201126 h 201484"/>
                <a:gd name="connsiteX3" fmla="*/ 24456 w 112890"/>
                <a:gd name="connsiteY3" fmla="*/ 201126 h 201484"/>
                <a:gd name="connsiteX4" fmla="*/ 219 w 112890"/>
                <a:gd name="connsiteY4" fmla="*/ 176694 h 201484"/>
                <a:gd name="connsiteX5" fmla="*/ 153 w 112890"/>
                <a:gd name="connsiteY5" fmla="*/ 23674 h 201484"/>
                <a:gd name="connsiteX6" fmla="*/ 23170 w 112890"/>
                <a:gd name="connsiteY6" fmla="*/ 0 h 201484"/>
                <a:gd name="connsiteX7" fmla="*/ 90638 w 112890"/>
                <a:gd name="connsiteY7" fmla="*/ 33 h 201484"/>
                <a:gd name="connsiteX8" fmla="*/ 112798 w 112890"/>
                <a:gd name="connsiteY8" fmla="*/ 22421 h 201484"/>
                <a:gd name="connsiteX9" fmla="*/ 112798 w 112890"/>
                <a:gd name="connsiteY9" fmla="*/ 99739 h 201484"/>
                <a:gd name="connsiteX10" fmla="*/ 38668 w 112890"/>
                <a:gd name="connsiteY10" fmla="*/ 37753 h 201484"/>
                <a:gd name="connsiteX11" fmla="*/ 38668 w 112890"/>
                <a:gd name="connsiteY11" fmla="*/ 162385 h 201484"/>
                <a:gd name="connsiteX12" fmla="*/ 74942 w 112890"/>
                <a:gd name="connsiteY12" fmla="*/ 162385 h 201484"/>
                <a:gd name="connsiteX13" fmla="*/ 74942 w 112890"/>
                <a:gd name="connsiteY13" fmla="*/ 37753 h 201484"/>
                <a:gd name="connsiteX14" fmla="*/ 38668 w 112890"/>
                <a:gd name="connsiteY14" fmla="*/ 37753 h 2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890" h="201484">
                  <a:moveTo>
                    <a:pt x="112798" y="99706"/>
                  </a:moveTo>
                  <a:cubicBezTo>
                    <a:pt x="112798" y="125490"/>
                    <a:pt x="113062" y="151273"/>
                    <a:pt x="112699" y="177024"/>
                  </a:cubicBezTo>
                  <a:cubicBezTo>
                    <a:pt x="112468" y="194268"/>
                    <a:pt x="106005" y="200731"/>
                    <a:pt x="88627" y="201126"/>
                  </a:cubicBezTo>
                  <a:cubicBezTo>
                    <a:pt x="67259" y="201588"/>
                    <a:pt x="45857" y="201621"/>
                    <a:pt x="24456" y="201126"/>
                  </a:cubicBezTo>
                  <a:cubicBezTo>
                    <a:pt x="7473" y="200731"/>
                    <a:pt x="318" y="193675"/>
                    <a:pt x="219" y="176694"/>
                  </a:cubicBezTo>
                  <a:cubicBezTo>
                    <a:pt x="-111" y="125688"/>
                    <a:pt x="-12" y="74681"/>
                    <a:pt x="153" y="23674"/>
                  </a:cubicBezTo>
                  <a:cubicBezTo>
                    <a:pt x="186" y="8705"/>
                    <a:pt x="7210" y="-66"/>
                    <a:pt x="23170" y="0"/>
                  </a:cubicBezTo>
                  <a:cubicBezTo>
                    <a:pt x="45659" y="66"/>
                    <a:pt x="68149" y="0"/>
                    <a:pt x="90638" y="33"/>
                  </a:cubicBezTo>
                  <a:cubicBezTo>
                    <a:pt x="105543" y="33"/>
                    <a:pt x="112798" y="7650"/>
                    <a:pt x="112798" y="22421"/>
                  </a:cubicBezTo>
                  <a:cubicBezTo>
                    <a:pt x="112798" y="48205"/>
                    <a:pt x="112798" y="73988"/>
                    <a:pt x="112798" y="99739"/>
                  </a:cubicBezTo>
                  <a:close/>
                  <a:moveTo>
                    <a:pt x="38668" y="37753"/>
                  </a:moveTo>
                  <a:lnTo>
                    <a:pt x="38668" y="162385"/>
                  </a:lnTo>
                  <a:lnTo>
                    <a:pt x="74942" y="162385"/>
                  </a:lnTo>
                  <a:lnTo>
                    <a:pt x="74942" y="37753"/>
                  </a:lnTo>
                  <a:lnTo>
                    <a:pt x="38668" y="37753"/>
                  </a:lnTo>
                  <a:close/>
                </a:path>
              </a:pathLst>
            </a:custGeom>
            <a:solidFill>
              <a:srgbClr val="FFFFFF"/>
            </a:solidFill>
            <a:ln w="0" cap="flat">
              <a:noFill/>
              <a:prstDash val="solid"/>
              <a:miter/>
            </a:ln>
          </p:spPr>
          <p:txBody>
            <a:bodyPr rtlCol="0" anchor="ctr"/>
            <a:lstStyle/>
            <a:p>
              <a:pPr algn="l" rtl="0"/>
              <a:endParaRPr lang="x-es-XL"/>
            </a:p>
          </p:txBody>
        </p:sp>
        <p:sp>
          <p:nvSpPr>
            <p:cNvPr id="58" name="Freeform 57">
              <a:extLst>
                <a:ext uri="{FF2B5EF4-FFF2-40B4-BE49-F238E27FC236}">
                  <a16:creationId xmlns:a16="http://schemas.microsoft.com/office/drawing/2014/main" id="{1488F026-C395-353D-2E3B-A548486C38AC}"/>
                </a:ext>
              </a:extLst>
            </p:cNvPr>
            <p:cNvSpPr/>
            <p:nvPr/>
          </p:nvSpPr>
          <p:spPr>
            <a:xfrm>
              <a:off x="527493" y="3029900"/>
              <a:ext cx="112176" cy="201727"/>
            </a:xfrm>
            <a:custGeom>
              <a:avLst/>
              <a:gdLst>
                <a:gd name="connsiteX0" fmla="*/ 112106 w 112176"/>
                <a:gd name="connsiteY0" fmla="*/ 101057 h 201727"/>
                <a:gd name="connsiteX1" fmla="*/ 112040 w 112176"/>
                <a:gd name="connsiteY1" fmla="*/ 176925 h 201727"/>
                <a:gd name="connsiteX2" fmla="*/ 88231 w 112176"/>
                <a:gd name="connsiteY2" fmla="*/ 201357 h 201727"/>
                <a:gd name="connsiteX3" fmla="*/ 23928 w 112176"/>
                <a:gd name="connsiteY3" fmla="*/ 201357 h 201727"/>
                <a:gd name="connsiteX4" fmla="*/ 186 w 112176"/>
                <a:gd name="connsiteY4" fmla="*/ 176760 h 201727"/>
                <a:gd name="connsiteX5" fmla="*/ 186 w 112176"/>
                <a:gd name="connsiteY5" fmla="*/ 23410 h 201727"/>
                <a:gd name="connsiteX6" fmla="*/ 23236 w 112176"/>
                <a:gd name="connsiteY6" fmla="*/ 297 h 201727"/>
                <a:gd name="connsiteX7" fmla="*/ 89187 w 112176"/>
                <a:gd name="connsiteY7" fmla="*/ 297 h 201727"/>
                <a:gd name="connsiteX8" fmla="*/ 111974 w 112176"/>
                <a:gd name="connsiteY8" fmla="*/ 23575 h 201727"/>
                <a:gd name="connsiteX9" fmla="*/ 112073 w 112176"/>
                <a:gd name="connsiteY9" fmla="*/ 101090 h 201727"/>
                <a:gd name="connsiteX10" fmla="*/ 74513 w 112176"/>
                <a:gd name="connsiteY10" fmla="*/ 162912 h 201727"/>
                <a:gd name="connsiteX11" fmla="*/ 74513 w 112176"/>
                <a:gd name="connsiteY11" fmla="*/ 38115 h 201727"/>
                <a:gd name="connsiteX12" fmla="*/ 37844 w 112176"/>
                <a:gd name="connsiteY12" fmla="*/ 38115 h 201727"/>
                <a:gd name="connsiteX13" fmla="*/ 37844 w 112176"/>
                <a:gd name="connsiteY13" fmla="*/ 162912 h 201727"/>
                <a:gd name="connsiteX14" fmla="*/ 74513 w 112176"/>
                <a:gd name="connsiteY14" fmla="*/ 162912 h 2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176" h="201727">
                  <a:moveTo>
                    <a:pt x="112106" y="101057"/>
                  </a:moveTo>
                  <a:cubicBezTo>
                    <a:pt x="112106" y="126347"/>
                    <a:pt x="112303" y="151636"/>
                    <a:pt x="112040" y="176925"/>
                  </a:cubicBezTo>
                  <a:cubicBezTo>
                    <a:pt x="111842" y="194334"/>
                    <a:pt x="105543" y="200961"/>
                    <a:pt x="88231" y="201357"/>
                  </a:cubicBezTo>
                  <a:cubicBezTo>
                    <a:pt x="66797" y="201851"/>
                    <a:pt x="45363" y="201851"/>
                    <a:pt x="23928" y="201357"/>
                  </a:cubicBezTo>
                  <a:cubicBezTo>
                    <a:pt x="6748" y="200961"/>
                    <a:pt x="285" y="194235"/>
                    <a:pt x="186" y="176760"/>
                  </a:cubicBezTo>
                  <a:cubicBezTo>
                    <a:pt x="-45" y="125654"/>
                    <a:pt x="-78" y="74515"/>
                    <a:pt x="186" y="23410"/>
                  </a:cubicBezTo>
                  <a:cubicBezTo>
                    <a:pt x="285" y="6627"/>
                    <a:pt x="6484" y="593"/>
                    <a:pt x="23236" y="297"/>
                  </a:cubicBezTo>
                  <a:cubicBezTo>
                    <a:pt x="45231" y="-99"/>
                    <a:pt x="67226" y="-99"/>
                    <a:pt x="89187" y="297"/>
                  </a:cubicBezTo>
                  <a:cubicBezTo>
                    <a:pt x="105972" y="593"/>
                    <a:pt x="111776" y="6561"/>
                    <a:pt x="111974" y="23575"/>
                  </a:cubicBezTo>
                  <a:cubicBezTo>
                    <a:pt x="112303" y="49391"/>
                    <a:pt x="112073" y="75241"/>
                    <a:pt x="112073" y="101090"/>
                  </a:cubicBezTo>
                  <a:close/>
                  <a:moveTo>
                    <a:pt x="74513" y="162912"/>
                  </a:moveTo>
                  <a:lnTo>
                    <a:pt x="74513" y="38115"/>
                  </a:lnTo>
                  <a:lnTo>
                    <a:pt x="37844" y="38115"/>
                  </a:lnTo>
                  <a:lnTo>
                    <a:pt x="37844" y="162912"/>
                  </a:lnTo>
                  <a:lnTo>
                    <a:pt x="74513" y="162912"/>
                  </a:lnTo>
                  <a:close/>
                </a:path>
              </a:pathLst>
            </a:custGeom>
            <a:solidFill>
              <a:srgbClr val="FFFFFF"/>
            </a:solidFill>
            <a:ln w="0" cap="flat">
              <a:noFill/>
              <a:prstDash val="solid"/>
              <a:miter/>
            </a:ln>
          </p:spPr>
          <p:txBody>
            <a:bodyPr rtlCol="0" anchor="ctr"/>
            <a:lstStyle/>
            <a:p>
              <a:pPr algn="l" rtl="0"/>
              <a:endParaRPr lang="x-es-XL"/>
            </a:p>
          </p:txBody>
        </p:sp>
        <p:sp>
          <p:nvSpPr>
            <p:cNvPr id="59" name="Freeform 58">
              <a:extLst>
                <a:ext uri="{FF2B5EF4-FFF2-40B4-BE49-F238E27FC236}">
                  <a16:creationId xmlns:a16="http://schemas.microsoft.com/office/drawing/2014/main" id="{82CDE0FA-1231-D987-B76A-94E55878C9AE}"/>
                </a:ext>
              </a:extLst>
            </p:cNvPr>
            <p:cNvSpPr/>
            <p:nvPr/>
          </p:nvSpPr>
          <p:spPr>
            <a:xfrm>
              <a:off x="1038337" y="3140083"/>
              <a:ext cx="111833" cy="91433"/>
            </a:xfrm>
            <a:custGeom>
              <a:avLst/>
              <a:gdLst>
                <a:gd name="connsiteX0" fmla="*/ 36740 w 111833"/>
                <a:gd name="connsiteY0" fmla="*/ 53817 h 91433"/>
                <a:gd name="connsiteX1" fmla="*/ 88413 w 111833"/>
                <a:gd name="connsiteY1" fmla="*/ 53817 h 91433"/>
                <a:gd name="connsiteX2" fmla="*/ 111826 w 111833"/>
                <a:gd name="connsiteY2" fmla="*/ 72973 h 91433"/>
                <a:gd name="connsiteX3" fmla="*/ 88776 w 111833"/>
                <a:gd name="connsiteY3" fmla="*/ 91173 h 91433"/>
                <a:gd name="connsiteX4" fmla="*/ 22956 w 111833"/>
                <a:gd name="connsiteY4" fmla="*/ 91173 h 91433"/>
                <a:gd name="connsiteX5" fmla="*/ 5 w 111833"/>
                <a:gd name="connsiteY5" fmla="*/ 67335 h 91433"/>
                <a:gd name="connsiteX6" fmla="*/ 5 w 111833"/>
                <a:gd name="connsiteY6" fmla="*/ 22890 h 91433"/>
                <a:gd name="connsiteX7" fmla="*/ 17977 w 111833"/>
                <a:gd name="connsiteY7" fmla="*/ 7 h 91433"/>
                <a:gd name="connsiteX8" fmla="*/ 36740 w 111833"/>
                <a:gd name="connsiteY8" fmla="*/ 23516 h 91433"/>
                <a:gd name="connsiteX9" fmla="*/ 36740 w 111833"/>
                <a:gd name="connsiteY9" fmla="*/ 53817 h 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833" h="91433">
                  <a:moveTo>
                    <a:pt x="36740" y="53817"/>
                  </a:moveTo>
                  <a:cubicBezTo>
                    <a:pt x="55602" y="53817"/>
                    <a:pt x="72024" y="53784"/>
                    <a:pt x="88413" y="53817"/>
                  </a:cubicBezTo>
                  <a:cubicBezTo>
                    <a:pt x="101405" y="53850"/>
                    <a:pt x="112156" y="58202"/>
                    <a:pt x="111826" y="72973"/>
                  </a:cubicBezTo>
                  <a:cubicBezTo>
                    <a:pt x="111496" y="86656"/>
                    <a:pt x="100812" y="91009"/>
                    <a:pt x="88776" y="91173"/>
                  </a:cubicBezTo>
                  <a:cubicBezTo>
                    <a:pt x="66847" y="91503"/>
                    <a:pt x="44885" y="91536"/>
                    <a:pt x="22956" y="91173"/>
                  </a:cubicBezTo>
                  <a:cubicBezTo>
                    <a:pt x="7787" y="90910"/>
                    <a:pt x="-226" y="83030"/>
                    <a:pt x="5" y="67335"/>
                  </a:cubicBezTo>
                  <a:cubicBezTo>
                    <a:pt x="203" y="52531"/>
                    <a:pt x="137" y="37694"/>
                    <a:pt x="5" y="22890"/>
                  </a:cubicBezTo>
                  <a:cubicBezTo>
                    <a:pt x="-94" y="10361"/>
                    <a:pt x="4424" y="304"/>
                    <a:pt x="17977" y="7"/>
                  </a:cubicBezTo>
                  <a:cubicBezTo>
                    <a:pt x="32816" y="-322"/>
                    <a:pt x="36971" y="10361"/>
                    <a:pt x="36740" y="23516"/>
                  </a:cubicBezTo>
                  <a:cubicBezTo>
                    <a:pt x="36575" y="32748"/>
                    <a:pt x="36740" y="41947"/>
                    <a:pt x="36740" y="53817"/>
                  </a:cubicBezTo>
                  <a:close/>
                </a:path>
              </a:pathLst>
            </a:custGeom>
            <a:solidFill>
              <a:srgbClr val="FFFFFF"/>
            </a:solidFill>
            <a:ln w="0" cap="flat">
              <a:noFill/>
              <a:prstDash val="solid"/>
              <a:miter/>
            </a:ln>
          </p:spPr>
          <p:txBody>
            <a:bodyPr rtlCol="0" anchor="ctr"/>
            <a:lstStyle/>
            <a:p>
              <a:pPr algn="l" rtl="0"/>
              <a:endParaRPr lang="x-es-XL"/>
            </a:p>
          </p:txBody>
        </p:sp>
        <p:sp>
          <p:nvSpPr>
            <p:cNvPr id="60" name="Freeform 59">
              <a:extLst>
                <a:ext uri="{FF2B5EF4-FFF2-40B4-BE49-F238E27FC236}">
                  <a16:creationId xmlns:a16="http://schemas.microsoft.com/office/drawing/2014/main" id="{45C6B4D3-8DE4-D147-7D6A-EBA68AA02D03}"/>
                </a:ext>
              </a:extLst>
            </p:cNvPr>
            <p:cNvSpPr/>
            <p:nvPr/>
          </p:nvSpPr>
          <p:spPr>
            <a:xfrm>
              <a:off x="1082808" y="2791830"/>
              <a:ext cx="353761" cy="351889"/>
            </a:xfrm>
            <a:custGeom>
              <a:avLst/>
              <a:gdLst>
                <a:gd name="connsiteX0" fmla="*/ 165327 w 353761"/>
                <a:gd name="connsiteY0" fmla="*/ 351854 h 351889"/>
                <a:gd name="connsiteX1" fmla="*/ 15484 w 353761"/>
                <a:gd name="connsiteY1" fmla="*/ 244104 h 351889"/>
                <a:gd name="connsiteX2" fmla="*/ 46844 w 353761"/>
                <a:gd name="connsiteY2" fmla="*/ 58474 h 351889"/>
                <a:gd name="connsiteX3" fmla="*/ 233257 w 353761"/>
                <a:gd name="connsiteY3" fmla="*/ 9446 h 351889"/>
                <a:gd name="connsiteX4" fmla="*/ 278532 w 353761"/>
                <a:gd name="connsiteY4" fmla="*/ 32526 h 351889"/>
                <a:gd name="connsiteX5" fmla="*/ 286941 w 353761"/>
                <a:gd name="connsiteY5" fmla="*/ 60255 h 351889"/>
                <a:gd name="connsiteX6" fmla="*/ 257956 w 353761"/>
                <a:gd name="connsiteY6" fmla="*/ 62859 h 351889"/>
                <a:gd name="connsiteX7" fmla="*/ 179308 w 353761"/>
                <a:gd name="connsiteY7" fmla="*/ 37175 h 351889"/>
                <a:gd name="connsiteX8" fmla="*/ 38567 w 353761"/>
                <a:gd name="connsiteY8" fmla="*/ 166555 h 351889"/>
                <a:gd name="connsiteX9" fmla="*/ 161996 w 353761"/>
                <a:gd name="connsiteY9" fmla="*/ 314168 h 351889"/>
                <a:gd name="connsiteX10" fmla="*/ 314806 w 353761"/>
                <a:gd name="connsiteY10" fmla="*/ 195009 h 351889"/>
                <a:gd name="connsiteX11" fmla="*/ 304715 w 353761"/>
                <a:gd name="connsiteY11" fmla="*/ 120724 h 351889"/>
                <a:gd name="connsiteX12" fmla="*/ 314080 w 353761"/>
                <a:gd name="connsiteY12" fmla="*/ 92138 h 351889"/>
                <a:gd name="connsiteX13" fmla="*/ 338977 w 353761"/>
                <a:gd name="connsiteY13" fmla="*/ 107140 h 351889"/>
                <a:gd name="connsiteX14" fmla="*/ 165261 w 353761"/>
                <a:gd name="connsiteY14" fmla="*/ 351887 h 3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761" h="351889">
                  <a:moveTo>
                    <a:pt x="165327" y="351854"/>
                  </a:moveTo>
                  <a:cubicBezTo>
                    <a:pt x="101617" y="348096"/>
                    <a:pt x="45130" y="314267"/>
                    <a:pt x="15484" y="244104"/>
                  </a:cubicBezTo>
                  <a:cubicBezTo>
                    <a:pt x="-12974" y="176743"/>
                    <a:pt x="-2026" y="112514"/>
                    <a:pt x="46844" y="58474"/>
                  </a:cubicBezTo>
                  <a:cubicBezTo>
                    <a:pt x="97264" y="2753"/>
                    <a:pt x="161567" y="-12085"/>
                    <a:pt x="233257" y="9446"/>
                  </a:cubicBezTo>
                  <a:cubicBezTo>
                    <a:pt x="249217" y="14260"/>
                    <a:pt x="263726" y="24283"/>
                    <a:pt x="278532" y="32526"/>
                  </a:cubicBezTo>
                  <a:cubicBezTo>
                    <a:pt x="289876" y="38823"/>
                    <a:pt x="294130" y="49143"/>
                    <a:pt x="286941" y="60255"/>
                  </a:cubicBezTo>
                  <a:cubicBezTo>
                    <a:pt x="279357" y="72026"/>
                    <a:pt x="267980" y="69586"/>
                    <a:pt x="257956" y="62859"/>
                  </a:cubicBezTo>
                  <a:cubicBezTo>
                    <a:pt x="234114" y="46835"/>
                    <a:pt x="208327" y="37340"/>
                    <a:pt x="179308" y="37175"/>
                  </a:cubicBezTo>
                  <a:cubicBezTo>
                    <a:pt x="104750" y="36713"/>
                    <a:pt x="42656" y="93754"/>
                    <a:pt x="38567" y="166555"/>
                  </a:cubicBezTo>
                  <a:cubicBezTo>
                    <a:pt x="34314" y="241927"/>
                    <a:pt x="88526" y="306716"/>
                    <a:pt x="161996" y="314168"/>
                  </a:cubicBezTo>
                  <a:cubicBezTo>
                    <a:pt x="236950" y="321751"/>
                    <a:pt x="303990" y="269689"/>
                    <a:pt x="314806" y="195009"/>
                  </a:cubicBezTo>
                  <a:cubicBezTo>
                    <a:pt x="318499" y="169456"/>
                    <a:pt x="314476" y="144596"/>
                    <a:pt x="304715" y="120724"/>
                  </a:cubicBezTo>
                  <a:cubicBezTo>
                    <a:pt x="299604" y="108261"/>
                    <a:pt x="300330" y="97216"/>
                    <a:pt x="314080" y="92138"/>
                  </a:cubicBezTo>
                  <a:cubicBezTo>
                    <a:pt x="327205" y="87291"/>
                    <a:pt x="333899" y="95897"/>
                    <a:pt x="338977" y="107140"/>
                  </a:cubicBezTo>
                  <a:cubicBezTo>
                    <a:pt x="390189" y="220166"/>
                    <a:pt x="302572" y="352547"/>
                    <a:pt x="165261" y="351887"/>
                  </a:cubicBezTo>
                  <a:close/>
                </a:path>
              </a:pathLst>
            </a:custGeom>
            <a:solidFill>
              <a:srgbClr val="FFFFFF"/>
            </a:solidFill>
            <a:ln w="0" cap="flat">
              <a:noFill/>
              <a:prstDash val="solid"/>
              <a:miter/>
            </a:ln>
          </p:spPr>
          <p:txBody>
            <a:bodyPr rtlCol="0" anchor="ctr"/>
            <a:lstStyle/>
            <a:p>
              <a:pPr algn="l" rtl="0"/>
              <a:endParaRPr lang="x-es-XL"/>
            </a:p>
          </p:txBody>
        </p:sp>
      </p:grpSp>
      <p:sp>
        <p:nvSpPr>
          <p:cNvPr id="17" name="Rectangle 16">
            <a:extLst>
              <a:ext uri="{FF2B5EF4-FFF2-40B4-BE49-F238E27FC236}">
                <a16:creationId xmlns:a16="http://schemas.microsoft.com/office/drawing/2014/main" id="{2122873A-CC28-7055-C51B-DDAB120D3614}"/>
              </a:ext>
            </a:extLst>
          </p:cNvPr>
          <p:cNvSpPr/>
          <p:nvPr/>
        </p:nvSpPr>
        <p:spPr>
          <a:xfrm>
            <a:off x="-7621" y="0"/>
            <a:ext cx="2813767" cy="6864186"/>
          </a:xfrm>
          <a:prstGeom prst="rect">
            <a:avLst/>
          </a:prstGeom>
          <a:solidFill>
            <a:srgbClr val="9ABC56">
              <a:alpha val="6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he-IL"/>
          </a:p>
        </p:txBody>
      </p:sp>
      <p:sp>
        <p:nvSpPr>
          <p:cNvPr id="81" name="מציין מיקום של מספר שקופית 5">
            <a:extLst>
              <a:ext uri="{FF2B5EF4-FFF2-40B4-BE49-F238E27FC236}">
                <a16:creationId xmlns:a16="http://schemas.microsoft.com/office/drawing/2014/main" id="{D3C85EF8-D0A8-EB48-17B8-DBF303C543C4}"/>
              </a:ext>
            </a:extLst>
          </p:cNvPr>
          <p:cNvSpPr>
            <a:spLocks noGrp="1"/>
          </p:cNvSpPr>
          <p:nvPr>
            <p:ph type="sldNum" sz="quarter" idx="12"/>
          </p:nvPr>
        </p:nvSpPr>
        <p:spPr>
          <a:xfrm>
            <a:off x="11706572" y="6565083"/>
            <a:ext cx="434158" cy="365125"/>
          </a:xfrm>
        </p:spPr>
        <p:txBody>
          <a:bodyPr/>
          <a:lstStyle/>
          <a:p>
            <a:pPr algn="r" rtl="0"/>
            <a:fld id="{199E282D-D310-42D8-B8FF-78ED45A44D81}" type="slidenum">
              <a:rPr lang="he-IL" smtClean="0">
                <a:solidFill>
                  <a:schemeClr val="tx1"/>
                </a:solidFill>
                <a:latin typeface="Heebo" pitchFamily="2" charset="-79"/>
                <a:cs typeface="Heebo" pitchFamily="2" charset="-79"/>
              </a:rPr>
              <a:pPr algn="r" rtl="0"/>
              <a:t>15</a:t>
            </a:fld>
            <a:endParaRPr lang="he-IL" dirty="0">
              <a:solidFill>
                <a:schemeClr val="tx1"/>
              </a:solidFill>
              <a:latin typeface="Heebo" pitchFamily="2" charset="-79"/>
              <a:cs typeface="Heebo" pitchFamily="2" charset="-79"/>
            </a:endParaRPr>
          </a:p>
        </p:txBody>
      </p:sp>
      <p:sp>
        <p:nvSpPr>
          <p:cNvPr id="33" name="Rounded Rectangle 24">
            <a:extLst>
              <a:ext uri="{FF2B5EF4-FFF2-40B4-BE49-F238E27FC236}">
                <a16:creationId xmlns:a16="http://schemas.microsoft.com/office/drawing/2014/main" id="{6C78F15B-B214-2C36-DAF4-82EB7DB3F50E}"/>
              </a:ext>
            </a:extLst>
          </p:cNvPr>
          <p:cNvSpPr/>
          <p:nvPr/>
        </p:nvSpPr>
        <p:spPr>
          <a:xfrm>
            <a:off x="8922470" y="2745904"/>
            <a:ext cx="3145258" cy="1402611"/>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49" name="TextBox 48">
            <a:extLst>
              <a:ext uri="{FF2B5EF4-FFF2-40B4-BE49-F238E27FC236}">
                <a16:creationId xmlns:a16="http://schemas.microsoft.com/office/drawing/2014/main" id="{B2704261-6468-718A-B206-F114E76AE27C}"/>
              </a:ext>
            </a:extLst>
          </p:cNvPr>
          <p:cNvSpPr txBox="1"/>
          <p:nvPr/>
        </p:nvSpPr>
        <p:spPr>
          <a:xfrm>
            <a:off x="2931674" y="5746152"/>
            <a:ext cx="9288319" cy="851515"/>
          </a:xfrm>
          <a:prstGeom prst="rect">
            <a:avLst/>
          </a:prstGeom>
          <a:noFill/>
        </p:spPr>
        <p:txBody>
          <a:bodyPr wrap="square">
            <a:spAutoFit/>
          </a:bodyPr>
          <a:lstStyle/>
          <a:p>
            <a:pPr algn="l" rtl="0">
              <a:lnSpc>
                <a:spcPts val="1600"/>
              </a:lnSpc>
            </a:pPr>
            <a:r>
              <a:rPr lang="he-IL" sz="1200" b="1" dirty="0">
                <a:solidFill>
                  <a:srgbClr val="9ABC56"/>
                </a:solidFill>
                <a:latin typeface="Heebo" pitchFamily="2" charset="-79"/>
                <a:ea typeface="Tahoma" panose="020B0604030504040204" pitchFamily="34" charset="0"/>
                <a:cs typeface="Heebo" pitchFamily="2" charset="-79"/>
              </a:rPr>
              <a:t>פעולות ותפוקות נוספות</a:t>
            </a:r>
          </a:p>
          <a:p>
            <a:pPr marL="171450" indent="-171450" algn="l" rtl="0">
              <a:buFont typeface="Arial" panose="020B0604020202020204" pitchFamily="34" charset="0"/>
              <a:buChar char="•"/>
            </a:pPr>
            <a:r>
              <a:rPr lang="en-US" sz="900" b="1" dirty="0">
                <a:latin typeface="Heebo" pitchFamily="2" charset="-79"/>
                <a:ea typeface="Tahoma" panose="020B0604030504040204" pitchFamily="34" charset="0"/>
                <a:cs typeface="Heebo" pitchFamily="2" charset="-79"/>
              </a:rPr>
              <a:t>Story Carpet</a:t>
            </a:r>
            <a:r>
              <a:rPr lang="en-US" sz="900" dirty="0">
                <a:latin typeface="Heebo" pitchFamily="2" charset="-79"/>
                <a:ea typeface="Tahoma" panose="020B0604030504040204" pitchFamily="34" charset="0"/>
                <a:cs typeface="Heebo" pitchFamily="2" charset="-79"/>
              </a:rPr>
              <a:t> Training: </a:t>
            </a:r>
            <a:r>
              <a:rPr lang="en-US" sz="900" b="1" dirty="0">
                <a:latin typeface="Heebo" pitchFamily="2" charset="-79"/>
                <a:ea typeface="Tahoma" panose="020B0604030504040204" pitchFamily="34" charset="0"/>
                <a:cs typeface="Heebo" pitchFamily="2" charset="-79"/>
              </a:rPr>
              <a:t>All</a:t>
            </a:r>
            <a:r>
              <a:rPr lang="en-US" sz="900" dirty="0">
                <a:latin typeface="Heebo" pitchFamily="2" charset="-79"/>
                <a:ea typeface="Tahoma" panose="020B0604030504040204" pitchFamily="34" charset="0"/>
                <a:cs typeface="Heebo" pitchFamily="2" charset="-79"/>
              </a:rPr>
              <a:t> respondents benefited to a large to very large extent in terms of </a:t>
            </a:r>
            <a:r>
              <a:rPr lang="en-US" sz="900" u="sng" dirty="0">
                <a:latin typeface="Heebo" pitchFamily="2" charset="-79"/>
                <a:ea typeface="Tahoma" panose="020B0604030504040204" pitchFamily="34" charset="0"/>
                <a:cs typeface="Heebo" pitchFamily="2" charset="-79"/>
              </a:rPr>
              <a:t>knowledge, tools, and ideas for joint play</a:t>
            </a:r>
            <a:r>
              <a:rPr lang="en-US" sz="900" dirty="0">
                <a:latin typeface="Heebo" pitchFamily="2" charset="-79"/>
                <a:ea typeface="Tahoma" panose="020B0604030504040204" pitchFamily="34" charset="0"/>
                <a:cs typeface="Heebo" pitchFamily="2" charset="-79"/>
              </a:rPr>
              <a:t> with children.</a:t>
            </a:r>
            <a:endParaRPr lang="he-IL" sz="1000" dirty="0">
              <a:latin typeface="Heebo" pitchFamily="2" charset="-79"/>
              <a:ea typeface="Tahoma" panose="020B0604030504040204" pitchFamily="34" charset="0"/>
              <a:cs typeface="Heebo" pitchFamily="2" charset="-79"/>
            </a:endParaRPr>
          </a:p>
          <a:p>
            <a:pPr marL="171450" indent="-171450" algn="l" rtl="0">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a:t>
            </a:r>
            <a:r>
              <a:rPr lang="en-US" sz="900" b="1" dirty="0">
                <a:latin typeface="Heebo" pitchFamily="2" charset="-79"/>
                <a:ea typeface="Tahoma" panose="020B0604030504040204" pitchFamily="34" charset="0"/>
                <a:cs typeface="Heebo" pitchFamily="2" charset="-79"/>
              </a:rPr>
              <a:t>Recalculating Our Route</a:t>
            </a:r>
            <a:r>
              <a:rPr lang="en-US" sz="900" dirty="0">
                <a:latin typeface="Heebo" pitchFamily="2" charset="-79"/>
                <a:ea typeface="Tahoma" panose="020B0604030504040204" pitchFamily="34" charset="0"/>
                <a:cs typeface="Heebo" pitchFamily="2" charset="-79"/>
              </a:rPr>
              <a:t> course promoted a sense of belonging among the students toward the public space in </a:t>
            </a:r>
            <a:r>
              <a:rPr lang="en-US" sz="900" dirty="0" err="1">
                <a:latin typeface="Heebo" pitchFamily="2" charset="-79"/>
                <a:ea typeface="Tahoma" panose="020B0604030504040204" pitchFamily="34" charset="0"/>
                <a:cs typeface="Heebo" pitchFamily="2" charset="-79"/>
              </a:rPr>
              <a:t>Tira</a:t>
            </a:r>
            <a:r>
              <a:rPr lang="en-US" sz="900" dirty="0">
                <a:latin typeface="Heebo" pitchFamily="2" charset="-79"/>
                <a:ea typeface="Tahoma" panose="020B0604030504040204" pitchFamily="34" charset="0"/>
                <a:cs typeface="Heebo" pitchFamily="2" charset="-79"/>
              </a:rPr>
              <a:t> and connected them to the city’s kindergarten children.</a:t>
            </a:r>
          </a:p>
          <a:p>
            <a:pPr marL="171450" indent="-171450" algn="l" rtl="0">
              <a:buFont typeface="Arial" panose="020B0604020202020204" pitchFamily="34" charset="0"/>
              <a:buChar char="•"/>
            </a:pPr>
            <a:r>
              <a:rPr lang="en-US" sz="900" b="1" dirty="0">
                <a:latin typeface="Heebo" pitchFamily="2" charset="-79"/>
                <a:ea typeface="Tahoma" panose="020B0604030504040204" pitchFamily="34" charset="0"/>
                <a:cs typeface="Heebo" pitchFamily="2" charset="-79"/>
              </a:rPr>
              <a:t>The Mother's Day planting activity in </a:t>
            </a:r>
            <a:r>
              <a:rPr lang="en-US" sz="900" b="1" dirty="0" err="1">
                <a:latin typeface="Heebo" pitchFamily="2" charset="-79"/>
                <a:ea typeface="Tahoma" panose="020B0604030504040204" pitchFamily="34" charset="0"/>
                <a:cs typeface="Heebo" pitchFamily="2" charset="-79"/>
              </a:rPr>
              <a:t>Salwa's</a:t>
            </a:r>
            <a:r>
              <a:rPr lang="en-US" sz="900" b="1" dirty="0">
                <a:latin typeface="Heebo" pitchFamily="2" charset="-79"/>
                <a:ea typeface="Tahoma" panose="020B0604030504040204" pitchFamily="34" charset="0"/>
                <a:cs typeface="Heebo" pitchFamily="2" charset="-79"/>
              </a:rPr>
              <a:t> Garden </a:t>
            </a:r>
            <a:r>
              <a:rPr lang="en-US" sz="900" dirty="0">
                <a:latin typeface="Heebo" pitchFamily="2" charset="-79"/>
                <a:ea typeface="Tahoma" panose="020B0604030504040204" pitchFamily="34" charset="0"/>
                <a:cs typeface="Heebo" pitchFamily="2" charset="-79"/>
              </a:rPr>
              <a:t>allowed children from 2 kindergartens in the city to get to know each other, strengthened the bond between mothers and their children, and facilitated community interaction among the mothers</a:t>
            </a:r>
            <a:r>
              <a:rPr lang="en-US" sz="900" b="1" dirty="0">
                <a:latin typeface="Heebo" pitchFamily="2" charset="-79"/>
                <a:ea typeface="Tahoma" panose="020B0604030504040204" pitchFamily="34" charset="0"/>
                <a:cs typeface="Heebo" pitchFamily="2" charset="-79"/>
              </a:rPr>
              <a:t>.</a:t>
            </a:r>
            <a:endParaRPr lang="he-IL" sz="900" dirty="0">
              <a:latin typeface="Heebo" pitchFamily="2" charset="-79"/>
              <a:ea typeface="Tahoma" panose="020B0604030504040204" pitchFamily="34" charset="0"/>
              <a:cs typeface="Heebo" pitchFamily="2" charset="-79"/>
            </a:endParaRPr>
          </a:p>
        </p:txBody>
      </p:sp>
      <p:sp>
        <p:nvSpPr>
          <p:cNvPr id="51" name="Rounded Rectangle 24">
            <a:extLst>
              <a:ext uri="{FF2B5EF4-FFF2-40B4-BE49-F238E27FC236}">
                <a16:creationId xmlns:a16="http://schemas.microsoft.com/office/drawing/2014/main" id="{C0373F73-1087-9DCE-2CAE-060548F9ECC6}"/>
              </a:ext>
            </a:extLst>
          </p:cNvPr>
          <p:cNvSpPr/>
          <p:nvPr/>
        </p:nvSpPr>
        <p:spPr>
          <a:xfrm>
            <a:off x="2993298" y="4188520"/>
            <a:ext cx="4782440" cy="1388103"/>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62" name="TextBox 61">
            <a:extLst>
              <a:ext uri="{FF2B5EF4-FFF2-40B4-BE49-F238E27FC236}">
                <a16:creationId xmlns:a16="http://schemas.microsoft.com/office/drawing/2014/main" id="{354C14BD-BF5F-0C93-44F3-14639CEFA50B}"/>
              </a:ext>
            </a:extLst>
          </p:cNvPr>
          <p:cNvSpPr txBox="1"/>
          <p:nvPr/>
        </p:nvSpPr>
        <p:spPr>
          <a:xfrm>
            <a:off x="2931674" y="90117"/>
            <a:ext cx="9136054" cy="2490425"/>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gn="l" rtl="0">
              <a:lnSpc>
                <a:spcPts val="1600"/>
              </a:lnSpc>
              <a:spcAft>
                <a:spcPts val="0"/>
              </a:spcAft>
            </a:pPr>
            <a:r>
              <a:rPr lang="he-IL" sz="1200" b="1" dirty="0">
                <a:solidFill>
                  <a:srgbClr val="9ABC56"/>
                </a:solidFill>
                <a:latin typeface="Heebo" pitchFamily="2" charset="-79"/>
                <a:ea typeface="Tahoma" panose="020B0604030504040204" pitchFamily="34" charset="0"/>
                <a:cs typeface="Heebo" pitchFamily="2" charset="-79"/>
              </a:rPr>
              <a:t>שיפוץ "גינת אופניים" ופעילויות לגיל הרך* (ספורט, לומדים בבוסתן)</a:t>
            </a:r>
          </a:p>
          <a:p>
            <a:pPr marL="174625" lvl="1" indent="-174625" algn="l" rtl="0">
              <a:buFont typeface="Arial" panose="020B0604020202020204" pitchFamily="34" charset="0"/>
              <a:buChar char="•"/>
            </a:pPr>
            <a:r>
              <a:rPr lang="en-US" sz="950" b="1" dirty="0">
                <a:latin typeface="Heebo" pitchFamily="2" charset="-79"/>
                <a:ea typeface="Tahoma" panose="020B0604030504040204" pitchFamily="34" charset="0"/>
                <a:cs typeface="Heebo" pitchFamily="2" charset="-79"/>
              </a:rPr>
              <a:t>Parents were familiar with the playground through Urban95 activities </a:t>
            </a:r>
            <a:r>
              <a:rPr lang="en-US" sz="950" dirty="0">
                <a:latin typeface="Heebo" pitchFamily="2" charset="-79"/>
                <a:ea typeface="Tahoma" panose="020B0604030504040204" pitchFamily="34" charset="0"/>
                <a:cs typeface="Heebo" pitchFamily="2" charset="-79"/>
              </a:rPr>
              <a:t>and were members of the program's WhatsApp group.</a:t>
            </a:r>
            <a:endParaRPr lang="he-IL" sz="950" dirty="0">
              <a:latin typeface="Heebo" pitchFamily="2" charset="-79"/>
              <a:ea typeface="Tahoma" panose="020B0604030504040204" pitchFamily="34" charset="0"/>
              <a:cs typeface="Heebo" pitchFamily="2" charset="-79"/>
            </a:endParaRPr>
          </a:p>
          <a:p>
            <a:pPr marL="174625" lvl="1" indent="-174625" algn="l" rtl="0">
              <a:buFont typeface="Arial" panose="020B0604020202020204" pitchFamily="34" charset="0"/>
              <a:buChar char="•"/>
            </a:pPr>
            <a:r>
              <a:rPr lang="en-US" sz="950" dirty="0">
                <a:latin typeface="Heebo" pitchFamily="2" charset="-79"/>
                <a:ea typeface="Tahoma" panose="020B0604030504040204" pitchFamily="34" charset="0"/>
                <a:cs typeface="Heebo" pitchFamily="2" charset="-79"/>
              </a:rPr>
              <a:t>According to the parents, the renovation created a space for free play (without equipment). There was also a notable </a:t>
            </a:r>
            <a:r>
              <a:rPr lang="en-US" sz="950" b="1" dirty="0">
                <a:latin typeface="Heebo" pitchFamily="2" charset="-79"/>
                <a:ea typeface="Tahoma" panose="020B0604030504040204" pitchFamily="34" charset="0"/>
                <a:cs typeface="Heebo" pitchFamily="2" charset="-79"/>
              </a:rPr>
              <a:t>improvement in interaction and joint play</a:t>
            </a:r>
            <a:r>
              <a:rPr lang="en-US" sz="950" dirty="0">
                <a:latin typeface="Heebo" pitchFamily="2" charset="-79"/>
                <a:ea typeface="Tahoma" panose="020B0604030504040204" pitchFamily="34" charset="0"/>
                <a:cs typeface="Heebo" pitchFamily="2" charset="-79"/>
              </a:rPr>
              <a:t> between parents and children and among the children themselves.</a:t>
            </a:r>
            <a:endParaRPr lang="he-IL" sz="950" dirty="0">
              <a:latin typeface="Heebo" pitchFamily="2" charset="-79"/>
              <a:ea typeface="Tahoma" panose="020B0604030504040204" pitchFamily="34" charset="0"/>
              <a:cs typeface="Heebo" pitchFamily="2" charset="-79"/>
            </a:endParaRPr>
          </a:p>
          <a:p>
            <a:pPr marL="174625" lvl="1" indent="-174625" algn="l" rtl="0">
              <a:buFont typeface="Arial" panose="020B0604020202020204" pitchFamily="34" charset="0"/>
              <a:buChar char="•"/>
            </a:pPr>
            <a:r>
              <a:rPr lang="en-US" sz="950" dirty="0">
                <a:latin typeface="Heebo" pitchFamily="2" charset="-79"/>
                <a:ea typeface="Tahoma" panose="020B0604030504040204" pitchFamily="34" charset="0"/>
                <a:cs typeface="Heebo" pitchFamily="2" charset="-79"/>
              </a:rPr>
              <a:t>The playground encourages </a:t>
            </a:r>
            <a:r>
              <a:rPr lang="en-US" sz="950" b="1" dirty="0">
                <a:latin typeface="Heebo" pitchFamily="2" charset="-79"/>
                <a:ea typeface="Tahoma" panose="020B0604030504040204" pitchFamily="34" charset="0"/>
                <a:cs typeface="Heebo" pitchFamily="2" charset="-79"/>
              </a:rPr>
              <a:t>community gatherings and enhances parents’ well-being</a:t>
            </a:r>
            <a:r>
              <a:rPr lang="en-US" sz="950" dirty="0">
                <a:latin typeface="Heebo" pitchFamily="2" charset="-79"/>
                <a:ea typeface="Tahoma" panose="020B0604030504040204" pitchFamily="34" charset="0"/>
                <a:cs typeface="Heebo" pitchFamily="2" charset="-79"/>
              </a:rPr>
              <a:t>. Mothers noted that spending time with their children and meeting friends in the playground is helpful when spending time outside the city is not possible.</a:t>
            </a:r>
            <a:endParaRPr lang="he-IL" sz="950" dirty="0">
              <a:latin typeface="Heebo" pitchFamily="2" charset="-79"/>
              <a:ea typeface="Tahoma" panose="020B0604030504040204" pitchFamily="34" charset="0"/>
              <a:cs typeface="Heebo" pitchFamily="2" charset="-79"/>
            </a:endParaRPr>
          </a:p>
          <a:p>
            <a:pPr marL="174625" lvl="1" indent="-174625" algn="l" rtl="0">
              <a:spcAft>
                <a:spcPts val="0"/>
              </a:spcAft>
              <a:buFont typeface="Arial" panose="020B0604020202020204" pitchFamily="34" charset="0"/>
              <a:buChar char="•"/>
            </a:pPr>
            <a:r>
              <a:rPr lang="en-US" sz="950" dirty="0">
                <a:latin typeface="Heebo" pitchFamily="2" charset="-79"/>
                <a:ea typeface="Tahoma" panose="020B0604030504040204" pitchFamily="34" charset="0"/>
                <a:cs typeface="Heebo" pitchFamily="2" charset="-79"/>
              </a:rPr>
              <a:t>Visitors developed </a:t>
            </a:r>
            <a:r>
              <a:rPr lang="en-US" sz="950" b="1" dirty="0">
                <a:latin typeface="Heebo" pitchFamily="2" charset="-79"/>
                <a:ea typeface="Tahoma" panose="020B0604030504040204" pitchFamily="34" charset="0"/>
                <a:cs typeface="Heebo" pitchFamily="2" charset="-79"/>
              </a:rPr>
              <a:t>a sense of belonging and responsibility toward the space:</a:t>
            </a:r>
            <a:r>
              <a:rPr lang="en-US" sz="950" dirty="0">
                <a:latin typeface="Heebo" pitchFamily="2" charset="-79"/>
                <a:ea typeface="Tahoma" panose="020B0604030504040204" pitchFamily="34" charset="0"/>
                <a:cs typeface="Heebo" pitchFamily="2" charset="-79"/>
              </a:rPr>
              <a:t> they initiated independent playground clean-ups with their children and raised awareness of the issue among the neighborhood residents.</a:t>
            </a:r>
          </a:p>
          <a:p>
            <a:pPr marL="174625" lvl="1" indent="-174625" algn="l" rtl="0">
              <a:spcAft>
                <a:spcPts val="0"/>
              </a:spcAft>
              <a:buFont typeface="Arial" panose="020B0604020202020204" pitchFamily="34" charset="0"/>
              <a:buChar char="•"/>
            </a:pPr>
            <a:r>
              <a:rPr lang="en-US" sz="950" dirty="0">
                <a:latin typeface="Heebo" pitchFamily="2" charset="-79"/>
                <a:ea typeface="Tahoma" panose="020B0604030504040204" pitchFamily="34" charset="0"/>
                <a:cs typeface="Heebo" pitchFamily="2" charset="-79"/>
              </a:rPr>
              <a:t>Kindergarten staff and mothers reported that </a:t>
            </a:r>
            <a:r>
              <a:rPr lang="en-US" sz="950" u="sng" dirty="0">
                <a:latin typeface="Heebo" pitchFamily="2" charset="-79"/>
                <a:ea typeface="Tahoma" panose="020B0604030504040204" pitchFamily="34" charset="0"/>
                <a:cs typeface="Heebo" pitchFamily="2" charset="-79"/>
              </a:rPr>
              <a:t>the sports activities</a:t>
            </a:r>
            <a:r>
              <a:rPr lang="en-US" sz="950" dirty="0">
                <a:latin typeface="Heebo" pitchFamily="2" charset="-79"/>
                <a:ea typeface="Tahoma" panose="020B0604030504040204" pitchFamily="34" charset="0"/>
                <a:cs typeface="Heebo" pitchFamily="2" charset="-79"/>
              </a:rPr>
              <a:t> contributed to the children's sense of belonging and responsibility for the space, their </a:t>
            </a:r>
            <a:r>
              <a:rPr lang="en-US" sz="950" b="1" dirty="0">
                <a:latin typeface="Heebo" pitchFamily="2" charset="-79"/>
                <a:ea typeface="Tahoma" panose="020B0604030504040204" pitchFamily="34" charset="0"/>
                <a:cs typeface="Heebo" pitchFamily="2" charset="-79"/>
              </a:rPr>
              <a:t>motor and social skills, and outdoor fun: </a:t>
            </a:r>
            <a:r>
              <a:rPr lang="en-US" sz="950" i="1" dirty="0">
                <a:latin typeface="Heebo" pitchFamily="2" charset="-79"/>
                <a:ea typeface="Tahoma" panose="020B0604030504040204" pitchFamily="34" charset="0"/>
                <a:cs typeface="Heebo" pitchFamily="2" charset="-79"/>
              </a:rPr>
              <a:t>“They feel like they’re going on a trip every Wednesday. They love moving around and the sports activities and playing with their friends outside” </a:t>
            </a:r>
            <a:r>
              <a:rPr lang="en-US" sz="950" dirty="0">
                <a:latin typeface="Heebo" pitchFamily="2" charset="-79"/>
                <a:ea typeface="Tahoma" panose="020B0604030504040204" pitchFamily="34" charset="0"/>
                <a:cs typeface="Heebo" pitchFamily="2" charset="-79"/>
              </a:rPr>
              <a:t>(accompanying mother). </a:t>
            </a:r>
            <a:r>
              <a:rPr lang="en-US" sz="950" i="1" dirty="0">
                <a:latin typeface="Heebo" pitchFamily="2" charset="-79"/>
                <a:ea typeface="Tahoma" panose="020B0604030504040204" pitchFamily="34" charset="0"/>
                <a:cs typeface="Heebo" pitchFamily="2" charset="-79"/>
              </a:rPr>
              <a:t>“They learn how to wait and be patient, skills they wouldn’t learn by staying in the classroom,” </a:t>
            </a:r>
            <a:r>
              <a:rPr lang="en-US" sz="950" dirty="0">
                <a:latin typeface="Heebo" pitchFamily="2" charset="-79"/>
                <a:ea typeface="Tahoma" panose="020B0604030504040204" pitchFamily="34" charset="0"/>
                <a:cs typeface="Heebo" pitchFamily="2" charset="-79"/>
              </a:rPr>
              <a:t>and</a:t>
            </a:r>
            <a:r>
              <a:rPr lang="en-US" sz="950" i="1" dirty="0">
                <a:latin typeface="Heebo" pitchFamily="2" charset="-79"/>
                <a:ea typeface="Tahoma" panose="020B0604030504040204" pitchFamily="34" charset="0"/>
                <a:cs typeface="Heebo" pitchFamily="2" charset="-79"/>
              </a:rPr>
              <a:t>  “They feel a sense of belonging to the place and take it upon themselves to keep it clean”</a:t>
            </a:r>
            <a:r>
              <a:rPr lang="en-US" sz="950" dirty="0">
                <a:latin typeface="Heebo" pitchFamily="2" charset="-79"/>
                <a:ea typeface="Tahoma" panose="020B0604030504040204" pitchFamily="34" charset="0"/>
                <a:cs typeface="Heebo" pitchFamily="2" charset="-79"/>
              </a:rPr>
              <a:t> (kindergarten teacher).</a:t>
            </a:r>
          </a:p>
          <a:p>
            <a:pPr marL="174625" lvl="1" indent="-174625" algn="l" rtl="0">
              <a:spcAft>
                <a:spcPts val="0"/>
              </a:spcAft>
              <a:buFont typeface="Arial" panose="020B0604020202020204" pitchFamily="34" charset="0"/>
              <a:buChar char="•"/>
            </a:pPr>
            <a:r>
              <a:rPr lang="en-US" sz="950" b="1" dirty="0">
                <a:latin typeface="Heebo" pitchFamily="2" charset="-79"/>
                <a:ea typeface="Tahoma" panose="020B0604030504040204" pitchFamily="34" charset="0"/>
                <a:cs typeface="Heebo" pitchFamily="2" charset="-79"/>
              </a:rPr>
              <a:t>About half of the participants </a:t>
            </a:r>
            <a:r>
              <a:rPr lang="en-US" sz="950" dirty="0">
                <a:latin typeface="Heebo" pitchFamily="2" charset="-79"/>
                <a:ea typeface="Tahoma" panose="020B0604030504040204" pitchFamily="34" charset="0"/>
                <a:cs typeface="Heebo" pitchFamily="2" charset="-79"/>
              </a:rPr>
              <a:t>in the </a:t>
            </a:r>
            <a:r>
              <a:rPr lang="en-US" sz="950" u="sng" dirty="0">
                <a:latin typeface="Heebo" pitchFamily="2" charset="-79"/>
                <a:ea typeface="Tahoma" panose="020B0604030504040204" pitchFamily="34" charset="0"/>
                <a:cs typeface="Heebo" pitchFamily="2" charset="-79"/>
              </a:rPr>
              <a:t>Learning in the Garden</a:t>
            </a:r>
            <a:r>
              <a:rPr lang="en-US" sz="950" dirty="0">
                <a:latin typeface="Heebo" pitchFamily="2" charset="-79"/>
                <a:ea typeface="Tahoma" panose="020B0604030504040204" pitchFamily="34" charset="0"/>
                <a:cs typeface="Heebo" pitchFamily="2" charset="-79"/>
              </a:rPr>
              <a:t> activity </a:t>
            </a:r>
            <a:r>
              <a:rPr lang="en-US" sz="950" b="1" dirty="0">
                <a:latin typeface="Heebo" pitchFamily="2" charset="-79"/>
                <a:ea typeface="Tahoma" panose="020B0604030504040204" pitchFamily="34" charset="0"/>
                <a:cs typeface="Heebo" pitchFamily="2" charset="-79"/>
              </a:rPr>
              <a:t>had participated in previous Urban95 activities </a:t>
            </a:r>
            <a:r>
              <a:rPr lang="en-US" sz="950" dirty="0">
                <a:latin typeface="Heebo" pitchFamily="2" charset="-79"/>
                <a:ea typeface="Tahoma" panose="020B0604030504040204" pitchFamily="34" charset="0"/>
                <a:cs typeface="Heebo" pitchFamily="2" charset="-79"/>
              </a:rPr>
              <a:t>in </a:t>
            </a:r>
            <a:r>
              <a:rPr lang="en-US" sz="950" dirty="0" err="1">
                <a:latin typeface="Heebo" pitchFamily="2" charset="-79"/>
                <a:ea typeface="Tahoma" panose="020B0604030504040204" pitchFamily="34" charset="0"/>
                <a:cs typeface="Heebo" pitchFamily="2" charset="-79"/>
              </a:rPr>
              <a:t>Tira</a:t>
            </a:r>
            <a:r>
              <a:rPr lang="en-US" sz="950" dirty="0">
                <a:latin typeface="Heebo" pitchFamily="2" charset="-79"/>
                <a:ea typeface="Tahoma" panose="020B0604030504040204" pitchFamily="34" charset="0"/>
                <a:cs typeface="Heebo" pitchFamily="2" charset="-79"/>
              </a:rPr>
              <a:t>.</a:t>
            </a:r>
            <a:endParaRPr lang="he-IL" sz="950" dirty="0">
              <a:latin typeface="Heebo" pitchFamily="2" charset="-79"/>
              <a:ea typeface="Tahoma" panose="020B0604030504040204" pitchFamily="34" charset="0"/>
              <a:cs typeface="Heebo" pitchFamily="2" charset="-79"/>
            </a:endParaRPr>
          </a:p>
          <a:p>
            <a:pPr marL="171450" indent="-171450" algn="l" rtl="0" fontAlgn="base">
              <a:lnSpc>
                <a:spcPct val="100000"/>
              </a:lnSpc>
              <a:spcAft>
                <a:spcPts val="0"/>
              </a:spcAft>
              <a:buFont typeface="Arial" panose="020B0604020202020204" pitchFamily="34" charset="0"/>
              <a:buChar char="•"/>
            </a:pPr>
            <a:r>
              <a:rPr lang="en-US" sz="950" dirty="0">
                <a:latin typeface="Heebo" pitchFamily="2" charset="-79"/>
                <a:ea typeface="Tahoma" panose="020B0604030504040204" pitchFamily="34" charset="0"/>
                <a:cs typeface="Heebo" pitchFamily="2" charset="-79"/>
              </a:rPr>
              <a:t>For </a:t>
            </a:r>
            <a:r>
              <a:rPr lang="en-US" sz="950" b="1" dirty="0">
                <a:latin typeface="Heebo" pitchFamily="2" charset="-79"/>
                <a:ea typeface="Tahoma" panose="020B0604030504040204" pitchFamily="34" charset="0"/>
                <a:cs typeface="Heebo" pitchFamily="2" charset="-79"/>
              </a:rPr>
              <a:t>all the mothers</a:t>
            </a:r>
            <a:r>
              <a:rPr lang="en-US" sz="950" dirty="0">
                <a:latin typeface="Heebo" pitchFamily="2" charset="-79"/>
                <a:ea typeface="Tahoma" panose="020B0604030504040204" pitchFamily="34" charset="0"/>
                <a:cs typeface="Heebo" pitchFamily="2" charset="-79"/>
              </a:rPr>
              <a:t>, the activity was an opportunity to </a:t>
            </a:r>
            <a:r>
              <a:rPr lang="en-US" sz="950" b="1" dirty="0">
                <a:latin typeface="Heebo" pitchFamily="2" charset="-79"/>
                <a:ea typeface="Tahoma" panose="020B0604030504040204" pitchFamily="34" charset="0"/>
                <a:cs typeface="Heebo" pitchFamily="2" charset="-79"/>
              </a:rPr>
              <a:t>strengthen community ties </a:t>
            </a:r>
            <a:r>
              <a:rPr lang="en-US" sz="950" dirty="0">
                <a:latin typeface="Heebo" pitchFamily="2" charset="-79"/>
                <a:ea typeface="Tahoma" panose="020B0604030504040204" pitchFamily="34" charset="0"/>
                <a:cs typeface="Heebo" pitchFamily="2" charset="-79"/>
              </a:rPr>
              <a:t>with other parents and families from the city.</a:t>
            </a:r>
            <a:endParaRPr lang="he-IL" sz="950" dirty="0">
              <a:latin typeface="Heebo" pitchFamily="2" charset="-79"/>
              <a:ea typeface="Tahoma" panose="020B0604030504040204" pitchFamily="34" charset="0"/>
              <a:cs typeface="Heebo" pitchFamily="2" charset="-79"/>
            </a:endParaRPr>
          </a:p>
          <a:p>
            <a:pPr marL="171450" indent="-171450" algn="l" rtl="0" fontAlgn="base">
              <a:lnSpc>
                <a:spcPct val="100000"/>
              </a:lnSpc>
              <a:spcAft>
                <a:spcPts val="0"/>
              </a:spcAft>
              <a:buFont typeface="Arial" panose="020B0604020202020204" pitchFamily="34" charset="0"/>
              <a:buChar char="•"/>
            </a:pPr>
            <a:r>
              <a:rPr lang="en-US" sz="950" b="1" dirty="0">
                <a:latin typeface="Heebo" pitchFamily="2" charset="-79"/>
                <a:ea typeface="Tahoma" panose="020B0604030504040204" pitchFamily="34" charset="0"/>
                <a:cs typeface="Heebo" pitchFamily="2" charset="-79"/>
              </a:rPr>
              <a:t>About 80% </a:t>
            </a:r>
            <a:r>
              <a:rPr lang="en-US" sz="950" dirty="0">
                <a:latin typeface="Heebo" pitchFamily="2" charset="-79"/>
                <a:ea typeface="Tahoma" panose="020B0604030504040204" pitchFamily="34" charset="0"/>
                <a:cs typeface="Heebo" pitchFamily="2" charset="-79"/>
              </a:rPr>
              <a:t>benefited from </a:t>
            </a:r>
            <a:r>
              <a:rPr lang="en-US" sz="950" b="1" dirty="0">
                <a:latin typeface="Heebo" pitchFamily="2" charset="-79"/>
                <a:ea typeface="Tahoma" panose="020B0604030504040204" pitchFamily="34" charset="0"/>
                <a:cs typeface="Heebo" pitchFamily="2" charset="-79"/>
              </a:rPr>
              <a:t>strengthening the bond </a:t>
            </a:r>
            <a:r>
              <a:rPr lang="en-US" sz="950" dirty="0">
                <a:latin typeface="Heebo" pitchFamily="2" charset="-79"/>
                <a:ea typeface="Tahoma" panose="020B0604030504040204" pitchFamily="34" charset="0"/>
                <a:cs typeface="Heebo" pitchFamily="2" charset="-79"/>
              </a:rPr>
              <a:t>with their children, and over two-thirds gained new ideas for play (88% of them from the activity involving creating art from recycled materials).</a:t>
            </a:r>
            <a:endParaRPr lang="he-IL" sz="950" dirty="0">
              <a:latin typeface="Heebo" pitchFamily="2" charset="-79"/>
              <a:ea typeface="Tahoma" panose="020B0604030504040204" pitchFamily="34" charset="0"/>
              <a:cs typeface="Heebo" pitchFamily="2" charset="-79"/>
            </a:endParaRPr>
          </a:p>
        </p:txBody>
      </p:sp>
      <p:sp>
        <p:nvSpPr>
          <p:cNvPr id="64" name="Rounded Rectangle 24">
            <a:extLst>
              <a:ext uri="{FF2B5EF4-FFF2-40B4-BE49-F238E27FC236}">
                <a16:creationId xmlns:a16="http://schemas.microsoft.com/office/drawing/2014/main" id="{F797B47D-7A9C-C591-504A-C02E07FD850D}"/>
              </a:ext>
            </a:extLst>
          </p:cNvPr>
          <p:cNvSpPr/>
          <p:nvPr/>
        </p:nvSpPr>
        <p:spPr>
          <a:xfrm>
            <a:off x="7870821" y="4214724"/>
            <a:ext cx="4247279" cy="1403957"/>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47" name="TextBox 46">
            <a:extLst>
              <a:ext uri="{FF2B5EF4-FFF2-40B4-BE49-F238E27FC236}">
                <a16:creationId xmlns:a16="http://schemas.microsoft.com/office/drawing/2014/main" id="{0B96D20E-E58B-328C-9B4B-1022EA06F243}"/>
              </a:ext>
            </a:extLst>
          </p:cNvPr>
          <p:cNvSpPr txBox="1"/>
          <p:nvPr/>
        </p:nvSpPr>
        <p:spPr>
          <a:xfrm>
            <a:off x="291548" y="90117"/>
            <a:ext cx="2514598" cy="1498872"/>
          </a:xfrm>
          <a:prstGeom prst="rect">
            <a:avLst/>
          </a:prstGeom>
          <a:noFill/>
        </p:spPr>
        <p:txBody>
          <a:bodyPr wrap="square">
            <a:spAutoFit/>
          </a:bodyPr>
          <a:lstStyle/>
          <a:p>
            <a:pPr algn="l" rtl="0">
              <a:lnSpc>
                <a:spcPct val="115000"/>
              </a:lnSpc>
            </a:pPr>
            <a:r>
              <a:rPr lang="he-IL" sz="3200" b="1" dirty="0">
                <a:latin typeface="Heebo" pitchFamily="2" charset="-79"/>
                <a:ea typeface="Tahoma" panose="020B0604030504040204" pitchFamily="34" charset="0"/>
                <a:cs typeface="Heebo" pitchFamily="2" charset="-79"/>
              </a:rPr>
              <a:t>בני הגיל הרך ומלוויהם:</a:t>
            </a:r>
          </a:p>
          <a:p>
            <a:pPr algn="l" rtl="0">
              <a:lnSpc>
                <a:spcPct val="115000"/>
              </a:lnSpc>
            </a:pPr>
            <a:endParaRPr lang="he-IL" sz="1600" u="sng" dirty="0">
              <a:effectLst/>
              <a:latin typeface="Heebo" pitchFamily="2" charset="-79"/>
              <a:ea typeface="Tahoma" panose="020B0604030504040204" pitchFamily="34" charset="0"/>
              <a:cs typeface="Heebo" pitchFamily="2" charset="-79"/>
            </a:endParaRPr>
          </a:p>
        </p:txBody>
      </p:sp>
      <p:cxnSp>
        <p:nvCxnSpPr>
          <p:cNvPr id="48" name="Straight Connector 47">
            <a:extLst>
              <a:ext uri="{FF2B5EF4-FFF2-40B4-BE49-F238E27FC236}">
                <a16:creationId xmlns:a16="http://schemas.microsoft.com/office/drawing/2014/main" id="{A57C2199-E48D-B5E6-1FD9-404091A7D93C}"/>
              </a:ext>
            </a:extLst>
          </p:cNvPr>
          <p:cNvCxnSpPr/>
          <p:nvPr/>
        </p:nvCxnSpPr>
        <p:spPr>
          <a:xfrm flipH="1">
            <a:off x="291548" y="1866385"/>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05277B8-C381-E02A-59D2-6B5DFC89310D}"/>
              </a:ext>
            </a:extLst>
          </p:cNvPr>
          <p:cNvCxnSpPr/>
          <p:nvPr/>
        </p:nvCxnSpPr>
        <p:spPr>
          <a:xfrm flipH="1">
            <a:off x="287317" y="4401646"/>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DC050F9-401A-AF9E-8336-549983192DED}"/>
              </a:ext>
            </a:extLst>
          </p:cNvPr>
          <p:cNvCxnSpPr/>
          <p:nvPr/>
        </p:nvCxnSpPr>
        <p:spPr>
          <a:xfrm flipH="1">
            <a:off x="154283" y="5664384"/>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EAB54EB-9E98-5905-2D22-87EA26639601}"/>
              </a:ext>
            </a:extLst>
          </p:cNvPr>
          <p:cNvCxnSpPr/>
          <p:nvPr/>
        </p:nvCxnSpPr>
        <p:spPr>
          <a:xfrm flipH="1">
            <a:off x="248965" y="3051864"/>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766177C-0707-97C0-4805-5E592EB6171C}"/>
              </a:ext>
            </a:extLst>
          </p:cNvPr>
          <p:cNvSpPr txBox="1"/>
          <p:nvPr/>
        </p:nvSpPr>
        <p:spPr>
          <a:xfrm>
            <a:off x="207974" y="1963106"/>
            <a:ext cx="2598172" cy="584775"/>
          </a:xfrm>
          <a:prstGeom prst="rect">
            <a:avLst/>
          </a:prstGeom>
          <a:noFill/>
        </p:spPr>
        <p:txBody>
          <a:bodyPr wrap="square">
            <a:spAutoFit/>
          </a:bodyPr>
          <a:lstStyle/>
          <a:p>
            <a:pPr algn="l" rtl="0"/>
            <a:r>
              <a:rPr lang="he-IL" sz="1600" dirty="0">
                <a:latin typeface="Heebo" pitchFamily="2" charset="-79"/>
                <a:ea typeface="Tahoma" panose="020B0604030504040204" pitchFamily="34" charset="0"/>
                <a:cs typeface="Heebo" pitchFamily="2" charset="-79"/>
              </a:rPr>
              <a:t>היכרות עם אורבן95 והשתתפות חוזרת </a:t>
            </a:r>
            <a:endParaRPr lang="he-IL" sz="1100" dirty="0"/>
          </a:p>
        </p:txBody>
      </p:sp>
      <p:sp>
        <p:nvSpPr>
          <p:cNvPr id="68" name="TextBox 67">
            <a:extLst>
              <a:ext uri="{FF2B5EF4-FFF2-40B4-BE49-F238E27FC236}">
                <a16:creationId xmlns:a16="http://schemas.microsoft.com/office/drawing/2014/main" id="{107FD743-9173-AA56-7758-98E7481BB0FD}"/>
              </a:ext>
            </a:extLst>
          </p:cNvPr>
          <p:cNvSpPr txBox="1"/>
          <p:nvPr/>
        </p:nvSpPr>
        <p:spPr>
          <a:xfrm>
            <a:off x="154283" y="3195482"/>
            <a:ext cx="2489957" cy="584775"/>
          </a:xfrm>
          <a:prstGeom prst="rect">
            <a:avLst/>
          </a:prstGeom>
          <a:noFill/>
        </p:spPr>
        <p:txBody>
          <a:bodyPr wrap="square">
            <a:spAutoFit/>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dirty="0">
                <a:latin typeface="Heebo" pitchFamily="2" charset="-79"/>
                <a:ea typeface="Tahoma" panose="020B0604030504040204" pitchFamily="34" charset="0"/>
                <a:cs typeface="Heebo" pitchFamily="2" charset="-79"/>
              </a:rPr>
              <a:t>רכישת ידע וכלים להורות, רווחה הורית</a:t>
            </a:r>
          </a:p>
        </p:txBody>
      </p:sp>
      <p:sp>
        <p:nvSpPr>
          <p:cNvPr id="69" name="TextBox 68">
            <a:extLst>
              <a:ext uri="{FF2B5EF4-FFF2-40B4-BE49-F238E27FC236}">
                <a16:creationId xmlns:a16="http://schemas.microsoft.com/office/drawing/2014/main" id="{08EE11EE-14DF-B55B-E74F-0192741D8A1D}"/>
              </a:ext>
            </a:extLst>
          </p:cNvPr>
          <p:cNvSpPr txBox="1"/>
          <p:nvPr/>
        </p:nvSpPr>
        <p:spPr>
          <a:xfrm>
            <a:off x="154283" y="4492083"/>
            <a:ext cx="2608845" cy="584775"/>
          </a:xfrm>
          <a:prstGeom prst="rect">
            <a:avLst/>
          </a:prstGeom>
          <a:noFill/>
        </p:spPr>
        <p:txBody>
          <a:bodyPr wrap="square">
            <a:spAutoFit/>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dirty="0">
                <a:latin typeface="Heebo" pitchFamily="2" charset="-79"/>
                <a:ea typeface="Tahoma" panose="020B0604030504040204" pitchFamily="34" charset="0"/>
                <a:cs typeface="Heebo" pitchFamily="2" charset="-79"/>
              </a:rPr>
              <a:t>משחק משותף מלווה-ילד ושהייה במרחב הציבורי</a:t>
            </a:r>
          </a:p>
        </p:txBody>
      </p:sp>
      <p:sp>
        <p:nvSpPr>
          <p:cNvPr id="70" name="TextBox 69">
            <a:extLst>
              <a:ext uri="{FF2B5EF4-FFF2-40B4-BE49-F238E27FC236}">
                <a16:creationId xmlns:a16="http://schemas.microsoft.com/office/drawing/2014/main" id="{2EDD21C0-DA85-5F18-F751-F4C8E4068480}"/>
              </a:ext>
            </a:extLst>
          </p:cNvPr>
          <p:cNvSpPr txBox="1"/>
          <p:nvPr/>
        </p:nvSpPr>
        <p:spPr>
          <a:xfrm>
            <a:off x="75575" y="5896367"/>
            <a:ext cx="2468161" cy="584775"/>
          </a:xfrm>
          <a:prstGeom prst="rect">
            <a:avLst/>
          </a:prstGeom>
          <a:noFill/>
        </p:spPr>
        <p:txBody>
          <a:bodyPr wrap="square">
            <a:spAutoFit/>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dirty="0">
                <a:latin typeface="Heebo" pitchFamily="2" charset="-79"/>
                <a:ea typeface="Tahoma" panose="020B0604030504040204" pitchFamily="34" charset="0"/>
                <a:cs typeface="Heebo" pitchFamily="2" charset="-79"/>
              </a:rPr>
              <a:t>תפיסת קהילתיות והשתייכות חברתית</a:t>
            </a:r>
          </a:p>
        </p:txBody>
      </p:sp>
      <p:pic>
        <p:nvPicPr>
          <p:cNvPr id="71" name="Picture 70">
            <a:extLst>
              <a:ext uri="{FF2B5EF4-FFF2-40B4-BE49-F238E27FC236}">
                <a16:creationId xmlns:a16="http://schemas.microsoft.com/office/drawing/2014/main" id="{565C2BA7-F7CD-386B-B6E4-AB96CC2155EC}"/>
              </a:ext>
            </a:extLst>
          </p:cNvPr>
          <p:cNvPicPr>
            <a:picLocks noChangeAspect="1"/>
          </p:cNvPicPr>
          <p:nvPr/>
        </p:nvPicPr>
        <p:blipFill>
          <a:blip r:embed="rId4"/>
          <a:stretch>
            <a:fillRect/>
          </a:stretch>
        </p:blipFill>
        <p:spPr>
          <a:xfrm>
            <a:off x="230737" y="5236632"/>
            <a:ext cx="367822" cy="315139"/>
          </a:xfrm>
          <a:prstGeom prst="rect">
            <a:avLst/>
          </a:prstGeom>
        </p:spPr>
      </p:pic>
      <p:grpSp>
        <p:nvGrpSpPr>
          <p:cNvPr id="72" name="Group 71">
            <a:extLst>
              <a:ext uri="{FF2B5EF4-FFF2-40B4-BE49-F238E27FC236}">
                <a16:creationId xmlns:a16="http://schemas.microsoft.com/office/drawing/2014/main" id="{52C11F8E-C4A3-A4EC-30E8-639DA08931F4}"/>
              </a:ext>
            </a:extLst>
          </p:cNvPr>
          <p:cNvGrpSpPr/>
          <p:nvPr/>
        </p:nvGrpSpPr>
        <p:grpSpPr>
          <a:xfrm>
            <a:off x="291548" y="2653892"/>
            <a:ext cx="246242" cy="250855"/>
            <a:chOff x="11651715" y="2791679"/>
            <a:chExt cx="246242" cy="250855"/>
          </a:xfrm>
        </p:grpSpPr>
        <p:sp>
          <p:nvSpPr>
            <p:cNvPr id="73" name="Freeform 66">
              <a:extLst>
                <a:ext uri="{FF2B5EF4-FFF2-40B4-BE49-F238E27FC236}">
                  <a16:creationId xmlns:a16="http://schemas.microsoft.com/office/drawing/2014/main" id="{8328E9F3-BA70-6428-7DFF-45FF7FD197BE}"/>
                </a:ext>
              </a:extLst>
            </p:cNvPr>
            <p:cNvSpPr/>
            <p:nvPr/>
          </p:nvSpPr>
          <p:spPr>
            <a:xfrm>
              <a:off x="11651715" y="2791679"/>
              <a:ext cx="246242" cy="250855"/>
            </a:xfrm>
            <a:custGeom>
              <a:avLst/>
              <a:gdLst>
                <a:gd name="connsiteX0" fmla="*/ 226181 w 1020445"/>
                <a:gd name="connsiteY0" fmla="*/ 234091 h 945054"/>
                <a:gd name="connsiteX1" fmla="*/ 213947 w 1020445"/>
                <a:gd name="connsiteY1" fmla="*/ 176984 h 945054"/>
                <a:gd name="connsiteX2" fmla="*/ 178004 w 1020445"/>
                <a:gd name="connsiteY2" fmla="*/ 184337 h 945054"/>
                <a:gd name="connsiteX3" fmla="*/ 134376 w 1020445"/>
                <a:gd name="connsiteY3" fmla="*/ 164686 h 945054"/>
                <a:gd name="connsiteX4" fmla="*/ 116800 w 1020445"/>
                <a:gd name="connsiteY4" fmla="*/ 168148 h 945054"/>
                <a:gd name="connsiteX5" fmla="*/ 111293 w 1020445"/>
                <a:gd name="connsiteY5" fmla="*/ 192942 h 945054"/>
                <a:gd name="connsiteX6" fmla="*/ 39076 w 1020445"/>
                <a:gd name="connsiteY6" fmla="*/ 209032 h 945054"/>
                <a:gd name="connsiteX7" fmla="*/ 27733 w 1020445"/>
                <a:gd name="connsiteY7" fmla="*/ 192382 h 945054"/>
                <a:gd name="connsiteX8" fmla="*/ 6199 w 1020445"/>
                <a:gd name="connsiteY8" fmla="*/ 93929 h 945054"/>
                <a:gd name="connsiteX9" fmla="*/ 23841 w 1020445"/>
                <a:gd name="connsiteY9" fmla="*/ 65475 h 945054"/>
                <a:gd name="connsiteX10" fmla="*/ 67897 w 1020445"/>
                <a:gd name="connsiteY10" fmla="*/ 55814 h 945054"/>
                <a:gd name="connsiteX11" fmla="*/ 95465 w 1020445"/>
                <a:gd name="connsiteY11" fmla="*/ 78235 h 945054"/>
                <a:gd name="connsiteX12" fmla="*/ 117790 w 1020445"/>
                <a:gd name="connsiteY12" fmla="*/ 60595 h 945054"/>
                <a:gd name="connsiteX13" fmla="*/ 135893 w 1020445"/>
                <a:gd name="connsiteY13" fmla="*/ 42395 h 945054"/>
                <a:gd name="connsiteX14" fmla="*/ 196701 w 1020445"/>
                <a:gd name="connsiteY14" fmla="*/ 28909 h 945054"/>
                <a:gd name="connsiteX15" fmla="*/ 214574 w 1020445"/>
                <a:gd name="connsiteY15" fmla="*/ 40449 h 945054"/>
                <a:gd name="connsiteX16" fmla="*/ 202109 w 1020445"/>
                <a:gd name="connsiteY16" fmla="*/ 57792 h 945054"/>
                <a:gd name="connsiteX17" fmla="*/ 146446 w 1020445"/>
                <a:gd name="connsiteY17" fmla="*/ 69992 h 945054"/>
                <a:gd name="connsiteX18" fmla="*/ 164780 w 1020445"/>
                <a:gd name="connsiteY18" fmla="*/ 156344 h 945054"/>
                <a:gd name="connsiteX19" fmla="*/ 206560 w 1020445"/>
                <a:gd name="connsiteY19" fmla="*/ 148002 h 945054"/>
                <a:gd name="connsiteX20" fmla="*/ 373880 w 1020445"/>
                <a:gd name="connsiteY20" fmla="*/ 112063 h 945054"/>
                <a:gd name="connsiteX21" fmla="*/ 424366 w 1020445"/>
                <a:gd name="connsiteY21" fmla="*/ 135044 h 945054"/>
                <a:gd name="connsiteX22" fmla="*/ 436303 w 1020445"/>
                <a:gd name="connsiteY22" fmla="*/ 156937 h 945054"/>
                <a:gd name="connsiteX23" fmla="*/ 453121 w 1020445"/>
                <a:gd name="connsiteY23" fmla="*/ 124131 h 945054"/>
                <a:gd name="connsiteX24" fmla="*/ 428883 w 1020445"/>
                <a:gd name="connsiteY24" fmla="*/ 79916 h 945054"/>
                <a:gd name="connsiteX25" fmla="*/ 320459 w 1020445"/>
                <a:gd name="connsiteY25" fmla="*/ 32701 h 945054"/>
                <a:gd name="connsiteX26" fmla="*/ 276370 w 1020445"/>
                <a:gd name="connsiteY26" fmla="*/ 42197 h 945054"/>
                <a:gd name="connsiteX27" fmla="*/ 255760 w 1020445"/>
                <a:gd name="connsiteY27" fmla="*/ 31118 h 945054"/>
                <a:gd name="connsiteX28" fmla="*/ 270501 w 1020445"/>
                <a:gd name="connsiteY28" fmla="*/ 13050 h 945054"/>
                <a:gd name="connsiteX29" fmla="*/ 321118 w 1020445"/>
                <a:gd name="connsiteY29" fmla="*/ 2334 h 945054"/>
                <a:gd name="connsiteX30" fmla="*/ 451934 w 1020445"/>
                <a:gd name="connsiteY30" fmla="*/ 60529 h 945054"/>
                <a:gd name="connsiteX31" fmla="*/ 483195 w 1020445"/>
                <a:gd name="connsiteY31" fmla="*/ 117504 h 945054"/>
                <a:gd name="connsiteX32" fmla="*/ 459881 w 1020445"/>
                <a:gd name="connsiteY32" fmla="*/ 181336 h 945054"/>
                <a:gd name="connsiteX33" fmla="*/ 447746 w 1020445"/>
                <a:gd name="connsiteY33" fmla="*/ 186711 h 945054"/>
                <a:gd name="connsiteX34" fmla="*/ 411604 w 1020445"/>
                <a:gd name="connsiteY34" fmla="*/ 174116 h 945054"/>
                <a:gd name="connsiteX35" fmla="*/ 403888 w 1020445"/>
                <a:gd name="connsiteY35" fmla="*/ 160169 h 945054"/>
                <a:gd name="connsiteX36" fmla="*/ 368604 w 1020445"/>
                <a:gd name="connsiteY36" fmla="*/ 143749 h 945054"/>
                <a:gd name="connsiteX37" fmla="*/ 321811 w 1020445"/>
                <a:gd name="connsiteY37" fmla="*/ 154069 h 945054"/>
                <a:gd name="connsiteX38" fmla="*/ 338299 w 1020445"/>
                <a:gd name="connsiteY38" fmla="*/ 229409 h 945054"/>
                <a:gd name="connsiteX39" fmla="*/ 346345 w 1020445"/>
                <a:gd name="connsiteY39" fmla="*/ 233959 h 945054"/>
                <a:gd name="connsiteX40" fmla="*/ 511026 w 1020445"/>
                <a:gd name="connsiteY40" fmla="*/ 233794 h 945054"/>
                <a:gd name="connsiteX41" fmla="*/ 515280 w 1020445"/>
                <a:gd name="connsiteY41" fmla="*/ 232014 h 945054"/>
                <a:gd name="connsiteX42" fmla="*/ 515313 w 1020445"/>
                <a:gd name="connsiteY42" fmla="*/ 185458 h 945054"/>
                <a:gd name="connsiteX43" fmla="*/ 573977 w 1020445"/>
                <a:gd name="connsiteY43" fmla="*/ 110777 h 945054"/>
                <a:gd name="connsiteX44" fmla="*/ 661825 w 1020445"/>
                <a:gd name="connsiteY44" fmla="*/ 151266 h 945054"/>
                <a:gd name="connsiteX45" fmla="*/ 670827 w 1020445"/>
                <a:gd name="connsiteY45" fmla="*/ 197492 h 945054"/>
                <a:gd name="connsiteX46" fmla="*/ 671091 w 1020445"/>
                <a:gd name="connsiteY46" fmla="*/ 234058 h 945054"/>
                <a:gd name="connsiteX47" fmla="*/ 719071 w 1020445"/>
                <a:gd name="connsiteY47" fmla="*/ 233596 h 945054"/>
                <a:gd name="connsiteX48" fmla="*/ 727545 w 1020445"/>
                <a:gd name="connsiteY48" fmla="*/ 223705 h 945054"/>
                <a:gd name="connsiteX49" fmla="*/ 751387 w 1020445"/>
                <a:gd name="connsiteY49" fmla="*/ 158982 h 945054"/>
                <a:gd name="connsiteX50" fmla="*/ 783208 w 1020445"/>
                <a:gd name="connsiteY50" fmla="*/ 137155 h 945054"/>
                <a:gd name="connsiteX51" fmla="*/ 821724 w 1020445"/>
                <a:gd name="connsiteY51" fmla="*/ 137155 h 945054"/>
                <a:gd name="connsiteX52" fmla="*/ 849721 w 1020445"/>
                <a:gd name="connsiteY52" fmla="*/ 157102 h 945054"/>
                <a:gd name="connsiteX53" fmla="*/ 872573 w 1020445"/>
                <a:gd name="connsiteY53" fmla="*/ 220770 h 945054"/>
                <a:gd name="connsiteX54" fmla="*/ 892457 w 1020445"/>
                <a:gd name="connsiteY54" fmla="*/ 234486 h 945054"/>
                <a:gd name="connsiteX55" fmla="*/ 985416 w 1020445"/>
                <a:gd name="connsiteY55" fmla="*/ 234256 h 945054"/>
                <a:gd name="connsiteX56" fmla="*/ 1020338 w 1020445"/>
                <a:gd name="connsiteY56" fmla="*/ 269799 h 945054"/>
                <a:gd name="connsiteX57" fmla="*/ 1020140 w 1020445"/>
                <a:gd name="connsiteY57" fmla="*/ 407883 h 945054"/>
                <a:gd name="connsiteX58" fmla="*/ 1014831 w 1020445"/>
                <a:gd name="connsiteY58" fmla="*/ 424732 h 945054"/>
                <a:gd name="connsiteX59" fmla="*/ 1000717 w 1020445"/>
                <a:gd name="connsiteY59" fmla="*/ 427501 h 945054"/>
                <a:gd name="connsiteX60" fmla="*/ 991385 w 1020445"/>
                <a:gd name="connsiteY60" fmla="*/ 414972 h 945054"/>
                <a:gd name="connsiteX61" fmla="*/ 990825 w 1020445"/>
                <a:gd name="connsiteY61" fmla="*/ 377846 h 945054"/>
                <a:gd name="connsiteX62" fmla="*/ 990825 w 1020445"/>
                <a:gd name="connsiteY62" fmla="*/ 265249 h 945054"/>
                <a:gd name="connsiteX63" fmla="*/ 955540 w 1020445"/>
                <a:gd name="connsiteY63" fmla="*/ 265249 h 945054"/>
                <a:gd name="connsiteX64" fmla="*/ 955540 w 1020445"/>
                <a:gd name="connsiteY64" fmla="*/ 556090 h 945054"/>
                <a:gd name="connsiteX65" fmla="*/ 990825 w 1020445"/>
                <a:gd name="connsiteY65" fmla="*/ 556090 h 945054"/>
                <a:gd name="connsiteX66" fmla="*/ 990825 w 1020445"/>
                <a:gd name="connsiteY66" fmla="*/ 524569 h 945054"/>
                <a:gd name="connsiteX67" fmla="*/ 990923 w 1020445"/>
                <a:gd name="connsiteY67" fmla="*/ 484740 h 945054"/>
                <a:gd name="connsiteX68" fmla="*/ 1005598 w 1020445"/>
                <a:gd name="connsiteY68" fmla="*/ 469507 h 945054"/>
                <a:gd name="connsiteX69" fmla="*/ 1020173 w 1020445"/>
                <a:gd name="connsiteY69" fmla="*/ 483784 h 945054"/>
                <a:gd name="connsiteX70" fmla="*/ 1020371 w 1020445"/>
                <a:gd name="connsiteY70" fmla="*/ 493081 h 945054"/>
                <a:gd name="connsiteX71" fmla="*/ 1020371 w 1020445"/>
                <a:gd name="connsiteY71" fmla="*/ 907401 h 945054"/>
                <a:gd name="connsiteX72" fmla="*/ 982647 w 1020445"/>
                <a:gd name="connsiteY72" fmla="*/ 945054 h 945054"/>
                <a:gd name="connsiteX73" fmla="*/ 38252 w 1020445"/>
                <a:gd name="connsiteY73" fmla="*/ 945054 h 945054"/>
                <a:gd name="connsiteX74" fmla="*/ 0 w 1020445"/>
                <a:gd name="connsiteY74" fmla="*/ 906609 h 945054"/>
                <a:gd name="connsiteX75" fmla="*/ 0 w 1020445"/>
                <a:gd name="connsiteY75" fmla="*/ 270557 h 945054"/>
                <a:gd name="connsiteX76" fmla="*/ 36900 w 1020445"/>
                <a:gd name="connsiteY76" fmla="*/ 234289 h 945054"/>
                <a:gd name="connsiteX77" fmla="*/ 209561 w 1020445"/>
                <a:gd name="connsiteY77" fmla="*/ 234289 h 945054"/>
                <a:gd name="connsiteX78" fmla="*/ 226214 w 1020445"/>
                <a:gd name="connsiteY78" fmla="*/ 234289 h 945054"/>
                <a:gd name="connsiteX79" fmla="*/ 990033 w 1020445"/>
                <a:gd name="connsiteY79" fmla="*/ 914259 h 945054"/>
                <a:gd name="connsiteX80" fmla="*/ 990033 w 1020445"/>
                <a:gd name="connsiteY80" fmla="*/ 587808 h 945054"/>
                <a:gd name="connsiteX81" fmla="*/ 30470 w 1020445"/>
                <a:gd name="connsiteY81" fmla="*/ 587808 h 945054"/>
                <a:gd name="connsiteX82" fmla="*/ 30470 w 1020445"/>
                <a:gd name="connsiteY82" fmla="*/ 914259 h 945054"/>
                <a:gd name="connsiteX83" fmla="*/ 990033 w 1020445"/>
                <a:gd name="connsiteY83" fmla="*/ 914259 h 945054"/>
                <a:gd name="connsiteX84" fmla="*/ 95333 w 1020445"/>
                <a:gd name="connsiteY84" fmla="*/ 336599 h 945054"/>
                <a:gd name="connsiteX85" fmla="*/ 95333 w 1020445"/>
                <a:gd name="connsiteY85" fmla="*/ 352260 h 945054"/>
                <a:gd name="connsiteX86" fmla="*/ 95201 w 1020445"/>
                <a:gd name="connsiteY86" fmla="*/ 411972 h 945054"/>
                <a:gd name="connsiteX87" fmla="*/ 80329 w 1020445"/>
                <a:gd name="connsiteY87" fmla="*/ 428688 h 945054"/>
                <a:gd name="connsiteX88" fmla="*/ 65754 w 1020445"/>
                <a:gd name="connsiteY88" fmla="*/ 412005 h 945054"/>
                <a:gd name="connsiteX89" fmla="*/ 65721 w 1020445"/>
                <a:gd name="connsiteY89" fmla="*/ 401388 h 945054"/>
                <a:gd name="connsiteX90" fmla="*/ 65721 w 1020445"/>
                <a:gd name="connsiteY90" fmla="*/ 279295 h 945054"/>
                <a:gd name="connsiteX91" fmla="*/ 65721 w 1020445"/>
                <a:gd name="connsiteY91" fmla="*/ 265117 h 945054"/>
                <a:gd name="connsiteX92" fmla="*/ 30634 w 1020445"/>
                <a:gd name="connsiteY92" fmla="*/ 265117 h 945054"/>
                <a:gd name="connsiteX93" fmla="*/ 30634 w 1020445"/>
                <a:gd name="connsiteY93" fmla="*/ 555892 h 945054"/>
                <a:gd name="connsiteX94" fmla="*/ 64896 w 1020445"/>
                <a:gd name="connsiteY94" fmla="*/ 555892 h 945054"/>
                <a:gd name="connsiteX95" fmla="*/ 65655 w 1020445"/>
                <a:gd name="connsiteY95" fmla="*/ 547287 h 945054"/>
                <a:gd name="connsiteX96" fmla="*/ 65754 w 1020445"/>
                <a:gd name="connsiteY96" fmla="*/ 486223 h 945054"/>
                <a:gd name="connsiteX97" fmla="*/ 80164 w 1020445"/>
                <a:gd name="connsiteY97" fmla="*/ 469408 h 945054"/>
                <a:gd name="connsiteX98" fmla="*/ 95234 w 1020445"/>
                <a:gd name="connsiteY98" fmla="*/ 485960 h 945054"/>
                <a:gd name="connsiteX99" fmla="*/ 95333 w 1020445"/>
                <a:gd name="connsiteY99" fmla="*/ 500566 h 945054"/>
                <a:gd name="connsiteX100" fmla="*/ 95333 w 1020445"/>
                <a:gd name="connsiteY100" fmla="*/ 556057 h 945054"/>
                <a:gd name="connsiteX101" fmla="*/ 292924 w 1020445"/>
                <a:gd name="connsiteY101" fmla="*/ 556057 h 945054"/>
                <a:gd name="connsiteX102" fmla="*/ 293551 w 1020445"/>
                <a:gd name="connsiteY102" fmla="*/ 552727 h 945054"/>
                <a:gd name="connsiteX103" fmla="*/ 249330 w 1020445"/>
                <a:gd name="connsiteY103" fmla="*/ 343919 h 945054"/>
                <a:gd name="connsiteX104" fmla="*/ 239602 w 1020445"/>
                <a:gd name="connsiteY104" fmla="*/ 336863 h 945054"/>
                <a:gd name="connsiteX105" fmla="*/ 95333 w 1020445"/>
                <a:gd name="connsiteY105" fmla="*/ 336533 h 945054"/>
                <a:gd name="connsiteX106" fmla="*/ 407186 w 1020445"/>
                <a:gd name="connsiteY106" fmla="*/ 555727 h 945054"/>
                <a:gd name="connsiteX107" fmla="*/ 534967 w 1020445"/>
                <a:gd name="connsiteY107" fmla="*/ 555727 h 945054"/>
                <a:gd name="connsiteX108" fmla="*/ 534967 w 1020445"/>
                <a:gd name="connsiteY108" fmla="*/ 485366 h 945054"/>
                <a:gd name="connsiteX109" fmla="*/ 522238 w 1020445"/>
                <a:gd name="connsiteY109" fmla="*/ 485366 h 945054"/>
                <a:gd name="connsiteX110" fmla="*/ 474819 w 1020445"/>
                <a:gd name="connsiteY110" fmla="*/ 447614 h 945054"/>
                <a:gd name="connsiteX111" fmla="*/ 507465 w 1020445"/>
                <a:gd name="connsiteY111" fmla="*/ 395321 h 945054"/>
                <a:gd name="connsiteX112" fmla="*/ 514753 w 1020445"/>
                <a:gd name="connsiteY112" fmla="*/ 389584 h 945054"/>
                <a:gd name="connsiteX113" fmla="*/ 515082 w 1020445"/>
                <a:gd name="connsiteY113" fmla="*/ 337357 h 945054"/>
                <a:gd name="connsiteX114" fmla="*/ 360788 w 1020445"/>
                <a:gd name="connsiteY114" fmla="*/ 337357 h 945054"/>
                <a:gd name="connsiteX115" fmla="*/ 407219 w 1020445"/>
                <a:gd name="connsiteY115" fmla="*/ 555760 h 945054"/>
                <a:gd name="connsiteX116" fmla="*/ 639335 w 1020445"/>
                <a:gd name="connsiteY116" fmla="*/ 392617 h 945054"/>
                <a:gd name="connsiteX117" fmla="*/ 640654 w 1020445"/>
                <a:gd name="connsiteY117" fmla="*/ 389024 h 945054"/>
                <a:gd name="connsiteX118" fmla="*/ 639995 w 1020445"/>
                <a:gd name="connsiteY118" fmla="*/ 182128 h 945054"/>
                <a:gd name="connsiteX119" fmla="*/ 622946 w 1020445"/>
                <a:gd name="connsiteY119" fmla="*/ 149486 h 945054"/>
                <a:gd name="connsiteX120" fmla="*/ 572361 w 1020445"/>
                <a:gd name="connsiteY120" fmla="*/ 142958 h 945054"/>
                <a:gd name="connsiteX121" fmla="*/ 545123 w 1020445"/>
                <a:gd name="connsiteY121" fmla="*/ 186546 h 945054"/>
                <a:gd name="connsiteX122" fmla="*/ 545090 w 1020445"/>
                <a:gd name="connsiteY122" fmla="*/ 384177 h 945054"/>
                <a:gd name="connsiteX123" fmla="*/ 546014 w 1020445"/>
                <a:gd name="connsiteY123" fmla="*/ 392584 h 945054"/>
                <a:gd name="connsiteX124" fmla="*/ 639335 w 1020445"/>
                <a:gd name="connsiteY124" fmla="*/ 392584 h 945054"/>
                <a:gd name="connsiteX125" fmla="*/ 325010 w 1020445"/>
                <a:gd name="connsiteY125" fmla="*/ 555431 h 945054"/>
                <a:gd name="connsiteX126" fmla="*/ 376683 w 1020445"/>
                <a:gd name="connsiteY126" fmla="*/ 555431 h 945054"/>
                <a:gd name="connsiteX127" fmla="*/ 292562 w 1020445"/>
                <a:gd name="connsiteY127" fmla="*/ 160070 h 945054"/>
                <a:gd name="connsiteX128" fmla="*/ 243229 w 1020445"/>
                <a:gd name="connsiteY128" fmla="*/ 170654 h 945054"/>
                <a:gd name="connsiteX129" fmla="*/ 325043 w 1020445"/>
                <a:gd name="connsiteY129" fmla="*/ 555431 h 945054"/>
                <a:gd name="connsiteX130" fmla="*/ 817174 w 1020445"/>
                <a:gd name="connsiteY130" fmla="*/ 556156 h 945054"/>
                <a:gd name="connsiteX131" fmla="*/ 817174 w 1020445"/>
                <a:gd name="connsiteY131" fmla="*/ 539307 h 945054"/>
                <a:gd name="connsiteX132" fmla="*/ 816580 w 1020445"/>
                <a:gd name="connsiteY132" fmla="*/ 357470 h 945054"/>
                <a:gd name="connsiteX133" fmla="*/ 845665 w 1020445"/>
                <a:gd name="connsiteY133" fmla="*/ 267524 h 945054"/>
                <a:gd name="connsiteX134" fmla="*/ 849490 w 1020445"/>
                <a:gd name="connsiteY134" fmla="*/ 242993 h 945054"/>
                <a:gd name="connsiteX135" fmla="*/ 824066 w 1020445"/>
                <a:gd name="connsiteY135" fmla="*/ 174643 h 945054"/>
                <a:gd name="connsiteX136" fmla="*/ 812887 w 1020445"/>
                <a:gd name="connsiteY136" fmla="*/ 166928 h 945054"/>
                <a:gd name="connsiteX137" fmla="*/ 787759 w 1020445"/>
                <a:gd name="connsiteY137" fmla="*/ 166928 h 945054"/>
                <a:gd name="connsiteX138" fmla="*/ 777603 w 1020445"/>
                <a:gd name="connsiteY138" fmla="*/ 174050 h 945054"/>
                <a:gd name="connsiteX139" fmla="*/ 752607 w 1020445"/>
                <a:gd name="connsiteY139" fmla="*/ 241114 h 945054"/>
                <a:gd name="connsiteX140" fmla="*/ 756960 w 1020445"/>
                <a:gd name="connsiteY140" fmla="*/ 269172 h 945054"/>
                <a:gd name="connsiteX141" fmla="*/ 768798 w 1020445"/>
                <a:gd name="connsiteY141" fmla="*/ 285163 h 945054"/>
                <a:gd name="connsiteX142" fmla="*/ 784660 w 1020445"/>
                <a:gd name="connsiteY142" fmla="*/ 334159 h 945054"/>
                <a:gd name="connsiteX143" fmla="*/ 784363 w 1020445"/>
                <a:gd name="connsiteY143" fmla="*/ 539901 h 945054"/>
                <a:gd name="connsiteX144" fmla="*/ 784363 w 1020445"/>
                <a:gd name="connsiteY144" fmla="*/ 556090 h 945054"/>
                <a:gd name="connsiteX145" fmla="*/ 817141 w 1020445"/>
                <a:gd name="connsiteY145" fmla="*/ 556090 h 945054"/>
                <a:gd name="connsiteX146" fmla="*/ 753563 w 1020445"/>
                <a:gd name="connsiteY146" fmla="*/ 556057 h 945054"/>
                <a:gd name="connsiteX147" fmla="*/ 753563 w 1020445"/>
                <a:gd name="connsiteY147" fmla="*/ 337456 h 945054"/>
                <a:gd name="connsiteX148" fmla="*/ 671124 w 1020445"/>
                <a:gd name="connsiteY148" fmla="*/ 337456 h 945054"/>
                <a:gd name="connsiteX149" fmla="*/ 671552 w 1020445"/>
                <a:gd name="connsiteY149" fmla="*/ 387144 h 945054"/>
                <a:gd name="connsiteX150" fmla="*/ 680423 w 1020445"/>
                <a:gd name="connsiteY150" fmla="*/ 395684 h 945054"/>
                <a:gd name="connsiteX151" fmla="*/ 711783 w 1020445"/>
                <a:gd name="connsiteY151" fmla="*/ 446757 h 945054"/>
                <a:gd name="connsiteX152" fmla="*/ 667430 w 1020445"/>
                <a:gd name="connsiteY152" fmla="*/ 485333 h 945054"/>
                <a:gd name="connsiteX153" fmla="*/ 650283 w 1020445"/>
                <a:gd name="connsiteY153" fmla="*/ 485366 h 945054"/>
                <a:gd name="connsiteX154" fmla="*/ 650283 w 1020445"/>
                <a:gd name="connsiteY154" fmla="*/ 556090 h 945054"/>
                <a:gd name="connsiteX155" fmla="*/ 753563 w 1020445"/>
                <a:gd name="connsiteY155" fmla="*/ 556090 h 945054"/>
                <a:gd name="connsiteX156" fmla="*/ 848039 w 1020445"/>
                <a:gd name="connsiteY156" fmla="*/ 337061 h 945054"/>
                <a:gd name="connsiteX157" fmla="*/ 848039 w 1020445"/>
                <a:gd name="connsiteY157" fmla="*/ 555991 h 945054"/>
                <a:gd name="connsiteX158" fmla="*/ 924015 w 1020445"/>
                <a:gd name="connsiteY158" fmla="*/ 555991 h 945054"/>
                <a:gd name="connsiteX159" fmla="*/ 924015 w 1020445"/>
                <a:gd name="connsiteY159" fmla="*/ 337061 h 945054"/>
                <a:gd name="connsiteX160" fmla="*/ 848039 w 1020445"/>
                <a:gd name="connsiteY160" fmla="*/ 337061 h 945054"/>
                <a:gd name="connsiteX161" fmla="*/ 514027 w 1020445"/>
                <a:gd name="connsiteY161" fmla="*/ 307024 h 945054"/>
                <a:gd name="connsiteX162" fmla="*/ 514027 w 1020445"/>
                <a:gd name="connsiteY162" fmla="*/ 265051 h 945054"/>
                <a:gd name="connsiteX163" fmla="*/ 346444 w 1020445"/>
                <a:gd name="connsiteY163" fmla="*/ 265051 h 945054"/>
                <a:gd name="connsiteX164" fmla="*/ 389873 w 1020445"/>
                <a:gd name="connsiteY164" fmla="*/ 307024 h 945054"/>
                <a:gd name="connsiteX165" fmla="*/ 513994 w 1020445"/>
                <a:gd name="connsiteY165" fmla="*/ 307024 h 945054"/>
                <a:gd name="connsiteX166" fmla="*/ 95960 w 1020445"/>
                <a:gd name="connsiteY166" fmla="*/ 305606 h 945054"/>
                <a:gd name="connsiteX167" fmla="*/ 241350 w 1020445"/>
                <a:gd name="connsiteY167" fmla="*/ 305606 h 945054"/>
                <a:gd name="connsiteX168" fmla="*/ 235019 w 1020445"/>
                <a:gd name="connsiteY168" fmla="*/ 274349 h 945054"/>
                <a:gd name="connsiteX169" fmla="*/ 221960 w 1020445"/>
                <a:gd name="connsiteY169" fmla="*/ 263699 h 945054"/>
                <a:gd name="connsiteX170" fmla="*/ 105094 w 1020445"/>
                <a:gd name="connsiteY170" fmla="*/ 263897 h 945054"/>
                <a:gd name="connsiteX171" fmla="*/ 95960 w 1020445"/>
                <a:gd name="connsiteY171" fmla="*/ 265018 h 945054"/>
                <a:gd name="connsiteX172" fmla="*/ 95960 w 1020445"/>
                <a:gd name="connsiteY172" fmla="*/ 305606 h 945054"/>
                <a:gd name="connsiteX173" fmla="*/ 593565 w 1020445"/>
                <a:gd name="connsiteY173" fmla="*/ 455758 h 945054"/>
                <a:gd name="connsiteX174" fmla="*/ 661198 w 1020445"/>
                <a:gd name="connsiteY174" fmla="*/ 455725 h 945054"/>
                <a:gd name="connsiteX175" fmla="*/ 682105 w 1020445"/>
                <a:gd name="connsiteY175" fmla="*/ 439074 h 945054"/>
                <a:gd name="connsiteX176" fmla="*/ 661660 w 1020445"/>
                <a:gd name="connsiteY176" fmla="*/ 423248 h 945054"/>
                <a:gd name="connsiteX177" fmla="*/ 525041 w 1020445"/>
                <a:gd name="connsiteY177" fmla="*/ 423314 h 945054"/>
                <a:gd name="connsiteX178" fmla="*/ 504365 w 1020445"/>
                <a:gd name="connsiteY178" fmla="*/ 439964 h 945054"/>
                <a:gd name="connsiteX179" fmla="*/ 525932 w 1020445"/>
                <a:gd name="connsiteY179" fmla="*/ 455725 h 945054"/>
                <a:gd name="connsiteX180" fmla="*/ 593565 w 1020445"/>
                <a:gd name="connsiteY180" fmla="*/ 455725 h 945054"/>
                <a:gd name="connsiteX181" fmla="*/ 55301 w 1020445"/>
                <a:gd name="connsiteY181" fmla="*/ 180248 h 945054"/>
                <a:gd name="connsiteX182" fmla="*/ 83363 w 1020445"/>
                <a:gd name="connsiteY182" fmla="*/ 173258 h 945054"/>
                <a:gd name="connsiteX183" fmla="*/ 129331 w 1020445"/>
                <a:gd name="connsiteY183" fmla="*/ 133231 h 945054"/>
                <a:gd name="connsiteX184" fmla="*/ 122901 w 1020445"/>
                <a:gd name="connsiteY184" fmla="*/ 104546 h 945054"/>
                <a:gd name="connsiteX185" fmla="*/ 87221 w 1020445"/>
                <a:gd name="connsiteY185" fmla="*/ 110547 h 945054"/>
                <a:gd name="connsiteX186" fmla="*/ 64633 w 1020445"/>
                <a:gd name="connsiteY186" fmla="*/ 86807 h 945054"/>
                <a:gd name="connsiteX187" fmla="*/ 36900 w 1020445"/>
                <a:gd name="connsiteY187" fmla="*/ 93797 h 945054"/>
                <a:gd name="connsiteX188" fmla="*/ 55301 w 1020445"/>
                <a:gd name="connsiteY188" fmla="*/ 180248 h 945054"/>
                <a:gd name="connsiteX189" fmla="*/ 618329 w 1020445"/>
                <a:gd name="connsiteY189" fmla="*/ 556123 h 945054"/>
                <a:gd name="connsiteX190" fmla="*/ 618329 w 1020445"/>
                <a:gd name="connsiteY190" fmla="*/ 486355 h 945054"/>
                <a:gd name="connsiteX191" fmla="*/ 566525 w 1020445"/>
                <a:gd name="connsiteY191" fmla="*/ 486355 h 945054"/>
                <a:gd name="connsiteX192" fmla="*/ 566525 w 1020445"/>
                <a:gd name="connsiteY192" fmla="*/ 556123 h 945054"/>
                <a:gd name="connsiteX193" fmla="*/ 618329 w 1020445"/>
                <a:gd name="connsiteY193" fmla="*/ 556123 h 945054"/>
                <a:gd name="connsiteX194" fmla="*/ 745847 w 1020445"/>
                <a:gd name="connsiteY194" fmla="*/ 306364 h 945054"/>
                <a:gd name="connsiteX195" fmla="*/ 721610 w 1020445"/>
                <a:gd name="connsiteY195" fmla="*/ 267919 h 945054"/>
                <a:gd name="connsiteX196" fmla="*/ 715443 w 1020445"/>
                <a:gd name="connsiteY196" fmla="*/ 264128 h 945054"/>
                <a:gd name="connsiteX197" fmla="*/ 672245 w 1020445"/>
                <a:gd name="connsiteY197" fmla="*/ 263963 h 945054"/>
                <a:gd name="connsiteX198" fmla="*/ 672245 w 1020445"/>
                <a:gd name="connsiteY198" fmla="*/ 306364 h 945054"/>
                <a:gd name="connsiteX199" fmla="*/ 745847 w 1020445"/>
                <a:gd name="connsiteY199" fmla="*/ 306364 h 945054"/>
                <a:gd name="connsiteX200" fmla="*/ 924246 w 1020445"/>
                <a:gd name="connsiteY200" fmla="*/ 263897 h 945054"/>
                <a:gd name="connsiteX201" fmla="*/ 886951 w 1020445"/>
                <a:gd name="connsiteY201" fmla="*/ 263996 h 945054"/>
                <a:gd name="connsiteX202" fmla="*/ 881015 w 1020445"/>
                <a:gd name="connsiteY202" fmla="*/ 266073 h 945054"/>
                <a:gd name="connsiteX203" fmla="*/ 856382 w 1020445"/>
                <a:gd name="connsiteY203" fmla="*/ 305837 h 945054"/>
                <a:gd name="connsiteX204" fmla="*/ 924246 w 1020445"/>
                <a:gd name="connsiteY204" fmla="*/ 305837 h 945054"/>
                <a:gd name="connsiteX205" fmla="*/ 924246 w 1020445"/>
                <a:gd name="connsiteY205" fmla="*/ 263897 h 94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020445" h="945054">
                  <a:moveTo>
                    <a:pt x="226181" y="234091"/>
                  </a:moveTo>
                  <a:cubicBezTo>
                    <a:pt x="221894" y="213978"/>
                    <a:pt x="218036" y="195976"/>
                    <a:pt x="213947" y="176984"/>
                  </a:cubicBezTo>
                  <a:cubicBezTo>
                    <a:pt x="201218" y="179556"/>
                    <a:pt x="189545" y="181699"/>
                    <a:pt x="178004" y="184337"/>
                  </a:cubicBezTo>
                  <a:cubicBezTo>
                    <a:pt x="153997" y="189843"/>
                    <a:pt x="147171" y="186974"/>
                    <a:pt x="134376" y="164686"/>
                  </a:cubicBezTo>
                  <a:cubicBezTo>
                    <a:pt x="128375" y="165873"/>
                    <a:pt x="121978" y="167126"/>
                    <a:pt x="116800" y="168148"/>
                  </a:cubicBezTo>
                  <a:cubicBezTo>
                    <a:pt x="114921" y="177281"/>
                    <a:pt x="114921" y="186084"/>
                    <a:pt x="111293" y="192942"/>
                  </a:cubicBezTo>
                  <a:cubicBezTo>
                    <a:pt x="106215" y="202570"/>
                    <a:pt x="47914" y="215429"/>
                    <a:pt x="39076" y="209032"/>
                  </a:cubicBezTo>
                  <a:cubicBezTo>
                    <a:pt x="33899" y="205274"/>
                    <a:pt x="29217" y="198580"/>
                    <a:pt x="27733" y="192382"/>
                  </a:cubicBezTo>
                  <a:cubicBezTo>
                    <a:pt x="19950" y="159707"/>
                    <a:pt x="13190" y="126769"/>
                    <a:pt x="6199" y="93929"/>
                  </a:cubicBezTo>
                  <a:cubicBezTo>
                    <a:pt x="2770" y="77872"/>
                    <a:pt x="7848" y="69431"/>
                    <a:pt x="23841" y="65475"/>
                  </a:cubicBezTo>
                  <a:cubicBezTo>
                    <a:pt x="38417" y="61848"/>
                    <a:pt x="53124" y="58650"/>
                    <a:pt x="67897" y="55814"/>
                  </a:cubicBezTo>
                  <a:cubicBezTo>
                    <a:pt x="81450" y="53209"/>
                    <a:pt x="87749" y="58584"/>
                    <a:pt x="95465" y="78235"/>
                  </a:cubicBezTo>
                  <a:cubicBezTo>
                    <a:pt x="107303" y="78103"/>
                    <a:pt x="116734" y="77410"/>
                    <a:pt x="117790" y="60595"/>
                  </a:cubicBezTo>
                  <a:cubicBezTo>
                    <a:pt x="118218" y="53968"/>
                    <a:pt x="128375" y="44736"/>
                    <a:pt x="135893" y="42395"/>
                  </a:cubicBezTo>
                  <a:cubicBezTo>
                    <a:pt x="155646" y="36196"/>
                    <a:pt x="176322" y="32899"/>
                    <a:pt x="196701" y="28909"/>
                  </a:cubicBezTo>
                  <a:cubicBezTo>
                    <a:pt x="205868" y="27129"/>
                    <a:pt x="212793" y="31217"/>
                    <a:pt x="214574" y="40449"/>
                  </a:cubicBezTo>
                  <a:cubicBezTo>
                    <a:pt x="216420" y="49846"/>
                    <a:pt x="210913" y="55715"/>
                    <a:pt x="202109" y="57792"/>
                  </a:cubicBezTo>
                  <a:cubicBezTo>
                    <a:pt x="184104" y="62013"/>
                    <a:pt x="166000" y="65738"/>
                    <a:pt x="146446" y="69992"/>
                  </a:cubicBezTo>
                  <a:cubicBezTo>
                    <a:pt x="152612" y="99007"/>
                    <a:pt x="158548" y="126933"/>
                    <a:pt x="164780" y="156344"/>
                  </a:cubicBezTo>
                  <a:cubicBezTo>
                    <a:pt x="179191" y="153475"/>
                    <a:pt x="192908" y="150937"/>
                    <a:pt x="206560" y="148002"/>
                  </a:cubicBezTo>
                  <a:cubicBezTo>
                    <a:pt x="262356" y="136100"/>
                    <a:pt x="318118" y="124131"/>
                    <a:pt x="373880" y="112063"/>
                  </a:cubicBezTo>
                  <a:cubicBezTo>
                    <a:pt x="398447" y="106755"/>
                    <a:pt x="412099" y="112822"/>
                    <a:pt x="424366" y="135044"/>
                  </a:cubicBezTo>
                  <a:cubicBezTo>
                    <a:pt x="428422" y="142364"/>
                    <a:pt x="432379" y="149750"/>
                    <a:pt x="436303" y="156937"/>
                  </a:cubicBezTo>
                  <a:cubicBezTo>
                    <a:pt x="458792" y="153014"/>
                    <a:pt x="463640" y="143320"/>
                    <a:pt x="453121" y="124131"/>
                  </a:cubicBezTo>
                  <a:cubicBezTo>
                    <a:pt x="445075" y="109393"/>
                    <a:pt x="437226" y="94490"/>
                    <a:pt x="428883" y="79916"/>
                  </a:cubicBezTo>
                  <a:cubicBezTo>
                    <a:pt x="406163" y="40120"/>
                    <a:pt x="365240" y="22447"/>
                    <a:pt x="320459" y="32701"/>
                  </a:cubicBezTo>
                  <a:cubicBezTo>
                    <a:pt x="305818" y="36064"/>
                    <a:pt x="291044" y="38999"/>
                    <a:pt x="276370" y="42197"/>
                  </a:cubicBezTo>
                  <a:cubicBezTo>
                    <a:pt x="266280" y="44373"/>
                    <a:pt x="257970" y="41801"/>
                    <a:pt x="255760" y="31118"/>
                  </a:cubicBezTo>
                  <a:cubicBezTo>
                    <a:pt x="253518" y="20304"/>
                    <a:pt x="260509" y="15094"/>
                    <a:pt x="270501" y="13050"/>
                  </a:cubicBezTo>
                  <a:cubicBezTo>
                    <a:pt x="287384" y="9588"/>
                    <a:pt x="304169" y="5599"/>
                    <a:pt x="321118" y="2334"/>
                  </a:cubicBezTo>
                  <a:cubicBezTo>
                    <a:pt x="372990" y="-7689"/>
                    <a:pt x="424629" y="15094"/>
                    <a:pt x="451934" y="60529"/>
                  </a:cubicBezTo>
                  <a:cubicBezTo>
                    <a:pt x="463079" y="79092"/>
                    <a:pt x="473434" y="98182"/>
                    <a:pt x="483195" y="117504"/>
                  </a:cubicBezTo>
                  <a:cubicBezTo>
                    <a:pt x="496088" y="143089"/>
                    <a:pt x="486096" y="169434"/>
                    <a:pt x="459881" y="181336"/>
                  </a:cubicBezTo>
                  <a:cubicBezTo>
                    <a:pt x="455858" y="183150"/>
                    <a:pt x="451835" y="185062"/>
                    <a:pt x="447746" y="186711"/>
                  </a:cubicBezTo>
                  <a:cubicBezTo>
                    <a:pt x="432511" y="192810"/>
                    <a:pt x="419980" y="188458"/>
                    <a:pt x="411604" y="174116"/>
                  </a:cubicBezTo>
                  <a:cubicBezTo>
                    <a:pt x="408933" y="169533"/>
                    <a:pt x="406427" y="164851"/>
                    <a:pt x="403888" y="160169"/>
                  </a:cubicBezTo>
                  <a:cubicBezTo>
                    <a:pt x="390401" y="135143"/>
                    <a:pt x="395215" y="138902"/>
                    <a:pt x="368604" y="143749"/>
                  </a:cubicBezTo>
                  <a:cubicBezTo>
                    <a:pt x="353435" y="146519"/>
                    <a:pt x="338464" y="150343"/>
                    <a:pt x="321811" y="154069"/>
                  </a:cubicBezTo>
                  <a:cubicBezTo>
                    <a:pt x="327318" y="179721"/>
                    <a:pt x="332495" y="204614"/>
                    <a:pt x="338299" y="229409"/>
                  </a:cubicBezTo>
                  <a:cubicBezTo>
                    <a:pt x="338794" y="231519"/>
                    <a:pt x="343575" y="233926"/>
                    <a:pt x="346345" y="233959"/>
                  </a:cubicBezTo>
                  <a:cubicBezTo>
                    <a:pt x="401250" y="234124"/>
                    <a:pt x="456122" y="233959"/>
                    <a:pt x="511026" y="233794"/>
                  </a:cubicBezTo>
                  <a:cubicBezTo>
                    <a:pt x="511818" y="233794"/>
                    <a:pt x="512609" y="233135"/>
                    <a:pt x="515280" y="232014"/>
                  </a:cubicBezTo>
                  <a:cubicBezTo>
                    <a:pt x="515280" y="217044"/>
                    <a:pt x="515049" y="201251"/>
                    <a:pt x="515313" y="185458"/>
                  </a:cubicBezTo>
                  <a:cubicBezTo>
                    <a:pt x="515940" y="149750"/>
                    <a:pt x="540507" y="118625"/>
                    <a:pt x="573977" y="110777"/>
                  </a:cubicBezTo>
                  <a:cubicBezTo>
                    <a:pt x="610184" y="102271"/>
                    <a:pt x="646524" y="117734"/>
                    <a:pt x="661825" y="151266"/>
                  </a:cubicBezTo>
                  <a:cubicBezTo>
                    <a:pt x="668189" y="165180"/>
                    <a:pt x="668948" y="181897"/>
                    <a:pt x="670827" y="197492"/>
                  </a:cubicBezTo>
                  <a:cubicBezTo>
                    <a:pt x="672179" y="208802"/>
                    <a:pt x="671091" y="220408"/>
                    <a:pt x="671091" y="234058"/>
                  </a:cubicBezTo>
                  <a:cubicBezTo>
                    <a:pt x="687645" y="234058"/>
                    <a:pt x="703407" y="234618"/>
                    <a:pt x="719071" y="233596"/>
                  </a:cubicBezTo>
                  <a:cubicBezTo>
                    <a:pt x="722170" y="233398"/>
                    <a:pt x="726029" y="227661"/>
                    <a:pt x="727545" y="223705"/>
                  </a:cubicBezTo>
                  <a:cubicBezTo>
                    <a:pt x="735822" y="202273"/>
                    <a:pt x="743341" y="180512"/>
                    <a:pt x="751387" y="158982"/>
                  </a:cubicBezTo>
                  <a:cubicBezTo>
                    <a:pt x="757883" y="141639"/>
                    <a:pt x="764478" y="137287"/>
                    <a:pt x="783208" y="137155"/>
                  </a:cubicBezTo>
                  <a:cubicBezTo>
                    <a:pt x="796036" y="137089"/>
                    <a:pt x="808897" y="137188"/>
                    <a:pt x="821724" y="137155"/>
                  </a:cubicBezTo>
                  <a:cubicBezTo>
                    <a:pt x="835904" y="137089"/>
                    <a:pt x="844973" y="143815"/>
                    <a:pt x="849721" y="157102"/>
                  </a:cubicBezTo>
                  <a:cubicBezTo>
                    <a:pt x="857305" y="178336"/>
                    <a:pt x="865780" y="199273"/>
                    <a:pt x="872573" y="220770"/>
                  </a:cubicBezTo>
                  <a:cubicBezTo>
                    <a:pt x="876002" y="231585"/>
                    <a:pt x="881444" y="234750"/>
                    <a:pt x="892457" y="234486"/>
                  </a:cubicBezTo>
                  <a:cubicBezTo>
                    <a:pt x="923422" y="233761"/>
                    <a:pt x="954452" y="234124"/>
                    <a:pt x="985416" y="234256"/>
                  </a:cubicBezTo>
                  <a:cubicBezTo>
                    <a:pt x="1011302" y="234387"/>
                    <a:pt x="1020305" y="243652"/>
                    <a:pt x="1020338" y="269799"/>
                  </a:cubicBezTo>
                  <a:cubicBezTo>
                    <a:pt x="1020371" y="315827"/>
                    <a:pt x="1020536" y="361855"/>
                    <a:pt x="1020140" y="407883"/>
                  </a:cubicBezTo>
                  <a:cubicBezTo>
                    <a:pt x="1020074" y="413653"/>
                    <a:pt x="1018392" y="420544"/>
                    <a:pt x="1014831" y="424732"/>
                  </a:cubicBezTo>
                  <a:cubicBezTo>
                    <a:pt x="1012292" y="427732"/>
                    <a:pt x="1004444" y="429183"/>
                    <a:pt x="1000717" y="427501"/>
                  </a:cubicBezTo>
                  <a:cubicBezTo>
                    <a:pt x="996463" y="425556"/>
                    <a:pt x="991880" y="419621"/>
                    <a:pt x="991385" y="414972"/>
                  </a:cubicBezTo>
                  <a:cubicBezTo>
                    <a:pt x="990066" y="402707"/>
                    <a:pt x="990825" y="390244"/>
                    <a:pt x="990825" y="377846"/>
                  </a:cubicBezTo>
                  <a:cubicBezTo>
                    <a:pt x="990825" y="340720"/>
                    <a:pt x="990825" y="303595"/>
                    <a:pt x="990825" y="265249"/>
                  </a:cubicBezTo>
                  <a:lnTo>
                    <a:pt x="955540" y="265249"/>
                  </a:lnTo>
                  <a:lnTo>
                    <a:pt x="955540" y="556090"/>
                  </a:lnTo>
                  <a:lnTo>
                    <a:pt x="990825" y="556090"/>
                  </a:lnTo>
                  <a:cubicBezTo>
                    <a:pt x="990825" y="545440"/>
                    <a:pt x="990825" y="534988"/>
                    <a:pt x="990825" y="524569"/>
                  </a:cubicBezTo>
                  <a:cubicBezTo>
                    <a:pt x="990825" y="511282"/>
                    <a:pt x="990692" y="497994"/>
                    <a:pt x="990923" y="484740"/>
                  </a:cubicBezTo>
                  <a:cubicBezTo>
                    <a:pt x="991088" y="475343"/>
                    <a:pt x="995936" y="469540"/>
                    <a:pt x="1005598" y="469507"/>
                  </a:cubicBezTo>
                  <a:cubicBezTo>
                    <a:pt x="1014666" y="469507"/>
                    <a:pt x="1018920" y="475442"/>
                    <a:pt x="1020173" y="483784"/>
                  </a:cubicBezTo>
                  <a:cubicBezTo>
                    <a:pt x="1020634" y="486817"/>
                    <a:pt x="1020371" y="489982"/>
                    <a:pt x="1020371" y="493081"/>
                  </a:cubicBezTo>
                  <a:cubicBezTo>
                    <a:pt x="1020371" y="631199"/>
                    <a:pt x="1020371" y="769283"/>
                    <a:pt x="1020371" y="907401"/>
                  </a:cubicBezTo>
                  <a:cubicBezTo>
                    <a:pt x="1020371" y="934602"/>
                    <a:pt x="1009884" y="945054"/>
                    <a:pt x="982647" y="945054"/>
                  </a:cubicBezTo>
                  <a:cubicBezTo>
                    <a:pt x="667859" y="945054"/>
                    <a:pt x="353072" y="945054"/>
                    <a:pt x="38252" y="945054"/>
                  </a:cubicBezTo>
                  <a:cubicBezTo>
                    <a:pt x="10157" y="945054"/>
                    <a:pt x="0" y="934866"/>
                    <a:pt x="0" y="906609"/>
                  </a:cubicBezTo>
                  <a:cubicBezTo>
                    <a:pt x="0" y="694603"/>
                    <a:pt x="0" y="482564"/>
                    <a:pt x="0" y="270557"/>
                  </a:cubicBezTo>
                  <a:cubicBezTo>
                    <a:pt x="0" y="243092"/>
                    <a:pt x="8837" y="234321"/>
                    <a:pt x="36900" y="234289"/>
                  </a:cubicBezTo>
                  <a:cubicBezTo>
                    <a:pt x="94443" y="234223"/>
                    <a:pt x="152018" y="234289"/>
                    <a:pt x="209561" y="234289"/>
                  </a:cubicBezTo>
                  <a:cubicBezTo>
                    <a:pt x="214706" y="234289"/>
                    <a:pt x="219883" y="234289"/>
                    <a:pt x="226214" y="234289"/>
                  </a:cubicBezTo>
                  <a:close/>
                  <a:moveTo>
                    <a:pt x="990033" y="914259"/>
                  </a:moveTo>
                  <a:lnTo>
                    <a:pt x="990033" y="587808"/>
                  </a:lnTo>
                  <a:lnTo>
                    <a:pt x="30470" y="587808"/>
                  </a:lnTo>
                  <a:lnTo>
                    <a:pt x="30470" y="914259"/>
                  </a:lnTo>
                  <a:lnTo>
                    <a:pt x="990033" y="914259"/>
                  </a:lnTo>
                  <a:close/>
                  <a:moveTo>
                    <a:pt x="95333" y="336599"/>
                  </a:moveTo>
                  <a:cubicBezTo>
                    <a:pt x="95333" y="342765"/>
                    <a:pt x="95333" y="347512"/>
                    <a:pt x="95333" y="352260"/>
                  </a:cubicBezTo>
                  <a:cubicBezTo>
                    <a:pt x="95333" y="372175"/>
                    <a:pt x="95498" y="392090"/>
                    <a:pt x="95201" y="411972"/>
                  </a:cubicBezTo>
                  <a:cubicBezTo>
                    <a:pt x="95069" y="421500"/>
                    <a:pt x="90750" y="428655"/>
                    <a:pt x="80329" y="428688"/>
                  </a:cubicBezTo>
                  <a:cubicBezTo>
                    <a:pt x="69876" y="428688"/>
                    <a:pt x="65754" y="421830"/>
                    <a:pt x="65754" y="412005"/>
                  </a:cubicBezTo>
                  <a:cubicBezTo>
                    <a:pt x="65754" y="408477"/>
                    <a:pt x="65721" y="404916"/>
                    <a:pt x="65721" y="401388"/>
                  </a:cubicBezTo>
                  <a:cubicBezTo>
                    <a:pt x="65721" y="360701"/>
                    <a:pt x="65721" y="319981"/>
                    <a:pt x="65721" y="279295"/>
                  </a:cubicBezTo>
                  <a:cubicBezTo>
                    <a:pt x="65721" y="274613"/>
                    <a:pt x="65721" y="269898"/>
                    <a:pt x="65721" y="265117"/>
                  </a:cubicBezTo>
                  <a:lnTo>
                    <a:pt x="30634" y="265117"/>
                  </a:lnTo>
                  <a:lnTo>
                    <a:pt x="30634" y="555892"/>
                  </a:lnTo>
                  <a:lnTo>
                    <a:pt x="64896" y="555892"/>
                  </a:lnTo>
                  <a:cubicBezTo>
                    <a:pt x="65226" y="552430"/>
                    <a:pt x="65655" y="549858"/>
                    <a:pt x="65655" y="547287"/>
                  </a:cubicBezTo>
                  <a:cubicBezTo>
                    <a:pt x="65721" y="526943"/>
                    <a:pt x="65688" y="506600"/>
                    <a:pt x="65754" y="486223"/>
                  </a:cubicBezTo>
                  <a:cubicBezTo>
                    <a:pt x="65754" y="476563"/>
                    <a:pt x="69513" y="469474"/>
                    <a:pt x="80164" y="469408"/>
                  </a:cubicBezTo>
                  <a:cubicBezTo>
                    <a:pt x="90750" y="469309"/>
                    <a:pt x="94575" y="476563"/>
                    <a:pt x="95234" y="485960"/>
                  </a:cubicBezTo>
                  <a:cubicBezTo>
                    <a:pt x="95564" y="490806"/>
                    <a:pt x="95333" y="495686"/>
                    <a:pt x="95333" y="500566"/>
                  </a:cubicBezTo>
                  <a:cubicBezTo>
                    <a:pt x="95333" y="518964"/>
                    <a:pt x="95333" y="537362"/>
                    <a:pt x="95333" y="556057"/>
                  </a:cubicBezTo>
                  <a:lnTo>
                    <a:pt x="292924" y="556057"/>
                  </a:lnTo>
                  <a:cubicBezTo>
                    <a:pt x="293254" y="554408"/>
                    <a:pt x="293716" y="553518"/>
                    <a:pt x="293551" y="552727"/>
                  </a:cubicBezTo>
                  <a:cubicBezTo>
                    <a:pt x="278943" y="483091"/>
                    <a:pt x="264400" y="413455"/>
                    <a:pt x="249330" y="343919"/>
                  </a:cubicBezTo>
                  <a:cubicBezTo>
                    <a:pt x="248671" y="340885"/>
                    <a:pt x="242966" y="336896"/>
                    <a:pt x="239602" y="336863"/>
                  </a:cubicBezTo>
                  <a:cubicBezTo>
                    <a:pt x="192282" y="336401"/>
                    <a:pt x="144962" y="336533"/>
                    <a:pt x="95333" y="336533"/>
                  </a:cubicBezTo>
                  <a:close/>
                  <a:moveTo>
                    <a:pt x="407186" y="555727"/>
                  </a:moveTo>
                  <a:lnTo>
                    <a:pt x="534967" y="555727"/>
                  </a:lnTo>
                  <a:lnTo>
                    <a:pt x="534967" y="485366"/>
                  </a:lnTo>
                  <a:cubicBezTo>
                    <a:pt x="530086" y="485366"/>
                    <a:pt x="526162" y="485432"/>
                    <a:pt x="522238" y="485366"/>
                  </a:cubicBezTo>
                  <a:cubicBezTo>
                    <a:pt x="497012" y="484806"/>
                    <a:pt x="478479" y="470034"/>
                    <a:pt x="474819" y="447614"/>
                  </a:cubicBezTo>
                  <a:cubicBezTo>
                    <a:pt x="470895" y="423710"/>
                    <a:pt x="483261" y="404124"/>
                    <a:pt x="507465" y="395321"/>
                  </a:cubicBezTo>
                  <a:cubicBezTo>
                    <a:pt x="510334" y="394266"/>
                    <a:pt x="514687" y="391595"/>
                    <a:pt x="514753" y="389584"/>
                  </a:cubicBezTo>
                  <a:cubicBezTo>
                    <a:pt x="515346" y="372142"/>
                    <a:pt x="515082" y="354700"/>
                    <a:pt x="515082" y="337357"/>
                  </a:cubicBezTo>
                  <a:lnTo>
                    <a:pt x="360788" y="337357"/>
                  </a:lnTo>
                  <a:cubicBezTo>
                    <a:pt x="376386" y="410752"/>
                    <a:pt x="391786" y="483190"/>
                    <a:pt x="407219" y="555760"/>
                  </a:cubicBezTo>
                  <a:close/>
                  <a:moveTo>
                    <a:pt x="639335" y="392617"/>
                  </a:moveTo>
                  <a:cubicBezTo>
                    <a:pt x="640094" y="390639"/>
                    <a:pt x="640654" y="389815"/>
                    <a:pt x="640654" y="389024"/>
                  </a:cubicBezTo>
                  <a:cubicBezTo>
                    <a:pt x="640720" y="320047"/>
                    <a:pt x="641511" y="251071"/>
                    <a:pt x="639995" y="182128"/>
                  </a:cubicBezTo>
                  <a:cubicBezTo>
                    <a:pt x="639764" y="170950"/>
                    <a:pt x="631355" y="157861"/>
                    <a:pt x="622946" y="149486"/>
                  </a:cubicBezTo>
                  <a:cubicBezTo>
                    <a:pt x="608898" y="135473"/>
                    <a:pt x="590201" y="134418"/>
                    <a:pt x="572361" y="142958"/>
                  </a:cubicBezTo>
                  <a:cubicBezTo>
                    <a:pt x="554521" y="151497"/>
                    <a:pt x="545156" y="166565"/>
                    <a:pt x="545123" y="186546"/>
                  </a:cubicBezTo>
                  <a:cubicBezTo>
                    <a:pt x="544958" y="252423"/>
                    <a:pt x="545057" y="318300"/>
                    <a:pt x="545090" y="384177"/>
                  </a:cubicBezTo>
                  <a:cubicBezTo>
                    <a:pt x="545090" y="386716"/>
                    <a:pt x="545651" y="389287"/>
                    <a:pt x="546014" y="392584"/>
                  </a:cubicBezTo>
                  <a:lnTo>
                    <a:pt x="639335" y="392584"/>
                  </a:lnTo>
                  <a:close/>
                  <a:moveTo>
                    <a:pt x="325010" y="555431"/>
                  </a:moveTo>
                  <a:lnTo>
                    <a:pt x="376683" y="555431"/>
                  </a:lnTo>
                  <a:cubicBezTo>
                    <a:pt x="348455" y="422852"/>
                    <a:pt x="320591" y="291791"/>
                    <a:pt x="292562" y="160070"/>
                  </a:cubicBezTo>
                  <a:cubicBezTo>
                    <a:pt x="274821" y="163862"/>
                    <a:pt x="259520" y="167159"/>
                    <a:pt x="243229" y="170654"/>
                  </a:cubicBezTo>
                  <a:cubicBezTo>
                    <a:pt x="270765" y="300133"/>
                    <a:pt x="297904" y="427864"/>
                    <a:pt x="325043" y="555431"/>
                  </a:cubicBezTo>
                  <a:close/>
                  <a:moveTo>
                    <a:pt x="817174" y="556156"/>
                  </a:moveTo>
                  <a:lnTo>
                    <a:pt x="817174" y="539307"/>
                  </a:lnTo>
                  <a:cubicBezTo>
                    <a:pt x="817174" y="478706"/>
                    <a:pt x="818690" y="418038"/>
                    <a:pt x="816580" y="357470"/>
                  </a:cubicBezTo>
                  <a:cubicBezTo>
                    <a:pt x="815393" y="322982"/>
                    <a:pt x="820966" y="292747"/>
                    <a:pt x="845665" y="267524"/>
                  </a:cubicBezTo>
                  <a:cubicBezTo>
                    <a:pt x="852557" y="260468"/>
                    <a:pt x="853018" y="252258"/>
                    <a:pt x="849490" y="242993"/>
                  </a:cubicBezTo>
                  <a:cubicBezTo>
                    <a:pt x="840818" y="220276"/>
                    <a:pt x="833068" y="197229"/>
                    <a:pt x="824066" y="174643"/>
                  </a:cubicBezTo>
                  <a:cubicBezTo>
                    <a:pt x="822648" y="171049"/>
                    <a:pt x="817009" y="167521"/>
                    <a:pt x="812887" y="166928"/>
                  </a:cubicBezTo>
                  <a:cubicBezTo>
                    <a:pt x="804643" y="165741"/>
                    <a:pt x="796036" y="165840"/>
                    <a:pt x="787759" y="166928"/>
                  </a:cubicBezTo>
                  <a:cubicBezTo>
                    <a:pt x="784033" y="167422"/>
                    <a:pt x="778889" y="170753"/>
                    <a:pt x="777603" y="174050"/>
                  </a:cubicBezTo>
                  <a:cubicBezTo>
                    <a:pt x="768864" y="196239"/>
                    <a:pt x="761412" y="218957"/>
                    <a:pt x="752607" y="241114"/>
                  </a:cubicBezTo>
                  <a:cubicBezTo>
                    <a:pt x="748320" y="251895"/>
                    <a:pt x="749507" y="260567"/>
                    <a:pt x="756960" y="269172"/>
                  </a:cubicBezTo>
                  <a:cubicBezTo>
                    <a:pt x="761312" y="274151"/>
                    <a:pt x="764478" y="280152"/>
                    <a:pt x="768798" y="285163"/>
                  </a:cubicBezTo>
                  <a:cubicBezTo>
                    <a:pt x="780999" y="299341"/>
                    <a:pt x="784857" y="315497"/>
                    <a:pt x="784660" y="334159"/>
                  </a:cubicBezTo>
                  <a:cubicBezTo>
                    <a:pt x="783934" y="402740"/>
                    <a:pt x="784363" y="471320"/>
                    <a:pt x="784363" y="539901"/>
                  </a:cubicBezTo>
                  <a:cubicBezTo>
                    <a:pt x="784363" y="545044"/>
                    <a:pt x="784363" y="550221"/>
                    <a:pt x="784363" y="556090"/>
                  </a:cubicBezTo>
                  <a:lnTo>
                    <a:pt x="817141" y="556090"/>
                  </a:lnTo>
                  <a:close/>
                  <a:moveTo>
                    <a:pt x="753563" y="556057"/>
                  </a:moveTo>
                  <a:lnTo>
                    <a:pt x="753563" y="337456"/>
                  </a:lnTo>
                  <a:lnTo>
                    <a:pt x="671124" y="337456"/>
                  </a:lnTo>
                  <a:cubicBezTo>
                    <a:pt x="671124" y="354601"/>
                    <a:pt x="670662" y="370889"/>
                    <a:pt x="671552" y="387144"/>
                  </a:cubicBezTo>
                  <a:cubicBezTo>
                    <a:pt x="671717" y="390211"/>
                    <a:pt x="676763" y="394332"/>
                    <a:pt x="680423" y="395684"/>
                  </a:cubicBezTo>
                  <a:cubicBezTo>
                    <a:pt x="702055" y="403696"/>
                    <a:pt x="715311" y="424765"/>
                    <a:pt x="711783" y="446757"/>
                  </a:cubicBezTo>
                  <a:cubicBezTo>
                    <a:pt x="708321" y="468254"/>
                    <a:pt x="689953" y="484311"/>
                    <a:pt x="667430" y="485333"/>
                  </a:cubicBezTo>
                  <a:cubicBezTo>
                    <a:pt x="661858" y="485597"/>
                    <a:pt x="656285" y="485366"/>
                    <a:pt x="650283" y="485366"/>
                  </a:cubicBezTo>
                  <a:lnTo>
                    <a:pt x="650283" y="556090"/>
                  </a:lnTo>
                  <a:lnTo>
                    <a:pt x="753563" y="556090"/>
                  </a:lnTo>
                  <a:close/>
                  <a:moveTo>
                    <a:pt x="848039" y="337061"/>
                  </a:moveTo>
                  <a:lnTo>
                    <a:pt x="848039" y="555991"/>
                  </a:lnTo>
                  <a:lnTo>
                    <a:pt x="924015" y="555991"/>
                  </a:lnTo>
                  <a:lnTo>
                    <a:pt x="924015" y="337061"/>
                  </a:lnTo>
                  <a:lnTo>
                    <a:pt x="848039" y="337061"/>
                  </a:lnTo>
                  <a:close/>
                  <a:moveTo>
                    <a:pt x="514027" y="307024"/>
                  </a:moveTo>
                  <a:lnTo>
                    <a:pt x="514027" y="265051"/>
                  </a:lnTo>
                  <a:lnTo>
                    <a:pt x="346444" y="265051"/>
                  </a:lnTo>
                  <a:cubicBezTo>
                    <a:pt x="349247" y="293034"/>
                    <a:pt x="363723" y="307024"/>
                    <a:pt x="389873" y="307024"/>
                  </a:cubicBezTo>
                  <a:lnTo>
                    <a:pt x="513994" y="307024"/>
                  </a:lnTo>
                  <a:close/>
                  <a:moveTo>
                    <a:pt x="95960" y="305606"/>
                  </a:moveTo>
                  <a:lnTo>
                    <a:pt x="241350" y="305606"/>
                  </a:lnTo>
                  <a:cubicBezTo>
                    <a:pt x="238976" y="294231"/>
                    <a:pt x="236239" y="284405"/>
                    <a:pt x="235019" y="274349"/>
                  </a:cubicBezTo>
                  <a:cubicBezTo>
                    <a:pt x="233963" y="265809"/>
                    <a:pt x="230039" y="263633"/>
                    <a:pt x="221960" y="263699"/>
                  </a:cubicBezTo>
                  <a:cubicBezTo>
                    <a:pt x="183016" y="264029"/>
                    <a:pt x="144038" y="263831"/>
                    <a:pt x="105094" y="263897"/>
                  </a:cubicBezTo>
                  <a:cubicBezTo>
                    <a:pt x="102159" y="263897"/>
                    <a:pt x="99257" y="264589"/>
                    <a:pt x="95960" y="265018"/>
                  </a:cubicBezTo>
                  <a:lnTo>
                    <a:pt x="95960" y="305606"/>
                  </a:lnTo>
                  <a:close/>
                  <a:moveTo>
                    <a:pt x="593565" y="455758"/>
                  </a:moveTo>
                  <a:cubicBezTo>
                    <a:pt x="616120" y="455758"/>
                    <a:pt x="638676" y="455890"/>
                    <a:pt x="661198" y="455725"/>
                  </a:cubicBezTo>
                  <a:cubicBezTo>
                    <a:pt x="674982" y="455626"/>
                    <a:pt x="682896" y="449394"/>
                    <a:pt x="682105" y="439074"/>
                  </a:cubicBezTo>
                  <a:cubicBezTo>
                    <a:pt x="681148" y="426710"/>
                    <a:pt x="672575" y="423248"/>
                    <a:pt x="661660" y="423248"/>
                  </a:cubicBezTo>
                  <a:cubicBezTo>
                    <a:pt x="616120" y="423248"/>
                    <a:pt x="570580" y="423149"/>
                    <a:pt x="525041" y="423314"/>
                  </a:cubicBezTo>
                  <a:cubicBezTo>
                    <a:pt x="510828" y="423380"/>
                    <a:pt x="504101" y="429183"/>
                    <a:pt x="504365" y="439964"/>
                  </a:cubicBezTo>
                  <a:cubicBezTo>
                    <a:pt x="504629" y="450614"/>
                    <a:pt x="511290" y="455659"/>
                    <a:pt x="525932" y="455725"/>
                  </a:cubicBezTo>
                  <a:cubicBezTo>
                    <a:pt x="548487" y="455857"/>
                    <a:pt x="571009" y="455725"/>
                    <a:pt x="593565" y="455725"/>
                  </a:cubicBezTo>
                  <a:close/>
                  <a:moveTo>
                    <a:pt x="55301" y="180248"/>
                  </a:moveTo>
                  <a:cubicBezTo>
                    <a:pt x="65886" y="177611"/>
                    <a:pt x="74327" y="175500"/>
                    <a:pt x="83363" y="173258"/>
                  </a:cubicBezTo>
                  <a:cubicBezTo>
                    <a:pt x="75251" y="132539"/>
                    <a:pt x="111590" y="144540"/>
                    <a:pt x="129331" y="133231"/>
                  </a:cubicBezTo>
                  <a:cubicBezTo>
                    <a:pt x="127254" y="123999"/>
                    <a:pt x="125176" y="114668"/>
                    <a:pt x="122901" y="104546"/>
                  </a:cubicBezTo>
                  <a:cubicBezTo>
                    <a:pt x="110535" y="106722"/>
                    <a:pt x="98960" y="109689"/>
                    <a:pt x="87221" y="110547"/>
                  </a:cubicBezTo>
                  <a:cubicBezTo>
                    <a:pt x="71689" y="111701"/>
                    <a:pt x="68524" y="98743"/>
                    <a:pt x="64633" y="86807"/>
                  </a:cubicBezTo>
                  <a:cubicBezTo>
                    <a:pt x="55168" y="89181"/>
                    <a:pt x="46364" y="91390"/>
                    <a:pt x="36900" y="93797"/>
                  </a:cubicBezTo>
                  <a:cubicBezTo>
                    <a:pt x="43099" y="122977"/>
                    <a:pt x="49068" y="150904"/>
                    <a:pt x="55301" y="180248"/>
                  </a:cubicBezTo>
                  <a:close/>
                  <a:moveTo>
                    <a:pt x="618329" y="556123"/>
                  </a:moveTo>
                  <a:lnTo>
                    <a:pt x="618329" y="486355"/>
                  </a:lnTo>
                  <a:lnTo>
                    <a:pt x="566525" y="486355"/>
                  </a:lnTo>
                  <a:lnTo>
                    <a:pt x="566525" y="556123"/>
                  </a:lnTo>
                  <a:lnTo>
                    <a:pt x="618329" y="556123"/>
                  </a:lnTo>
                  <a:close/>
                  <a:moveTo>
                    <a:pt x="745847" y="306364"/>
                  </a:moveTo>
                  <a:cubicBezTo>
                    <a:pt x="737075" y="292318"/>
                    <a:pt x="729524" y="279987"/>
                    <a:pt x="721610" y="267919"/>
                  </a:cubicBezTo>
                  <a:cubicBezTo>
                    <a:pt x="720390" y="266040"/>
                    <a:pt x="717554" y="264194"/>
                    <a:pt x="715443" y="264128"/>
                  </a:cubicBezTo>
                  <a:cubicBezTo>
                    <a:pt x="701099" y="263798"/>
                    <a:pt x="686721" y="263963"/>
                    <a:pt x="672245" y="263963"/>
                  </a:cubicBezTo>
                  <a:lnTo>
                    <a:pt x="672245" y="306364"/>
                  </a:lnTo>
                  <a:lnTo>
                    <a:pt x="745847" y="306364"/>
                  </a:lnTo>
                  <a:close/>
                  <a:moveTo>
                    <a:pt x="924246" y="263897"/>
                  </a:moveTo>
                  <a:cubicBezTo>
                    <a:pt x="911352" y="263897"/>
                    <a:pt x="899152" y="263798"/>
                    <a:pt x="886951" y="263996"/>
                  </a:cubicBezTo>
                  <a:cubicBezTo>
                    <a:pt x="884906" y="263996"/>
                    <a:pt x="881905" y="264655"/>
                    <a:pt x="881015" y="266073"/>
                  </a:cubicBezTo>
                  <a:cubicBezTo>
                    <a:pt x="872639" y="279130"/>
                    <a:pt x="864626" y="292384"/>
                    <a:pt x="856382" y="305837"/>
                  </a:cubicBezTo>
                  <a:lnTo>
                    <a:pt x="924246" y="305837"/>
                  </a:lnTo>
                  <a:lnTo>
                    <a:pt x="924246" y="263897"/>
                  </a:lnTo>
                  <a:close/>
                </a:path>
              </a:pathLst>
            </a:custGeom>
            <a:solidFill>
              <a:schemeClr val="bg1">
                <a:lumMod val="95000"/>
              </a:schemeClr>
            </a:solidFill>
            <a:ln w="3175" cap="flat">
              <a:solidFill>
                <a:schemeClr val="tx1"/>
              </a:solidFill>
              <a:prstDash val="solid"/>
              <a:miter/>
            </a:ln>
          </p:spPr>
          <p:txBody>
            <a:bodyPr rtlCol="0" anchor="ctr"/>
            <a:lstStyle/>
            <a:p>
              <a:pPr algn="l" rtl="0"/>
              <a:endParaRPr lang="x-es-XL"/>
            </a:p>
          </p:txBody>
        </p:sp>
        <p:sp>
          <p:nvSpPr>
            <p:cNvPr id="74" name="Freeform 67">
              <a:extLst>
                <a:ext uri="{FF2B5EF4-FFF2-40B4-BE49-F238E27FC236}">
                  <a16:creationId xmlns:a16="http://schemas.microsoft.com/office/drawing/2014/main" id="{DE7B68F2-110A-A418-F324-6964151FEE5E}"/>
                </a:ext>
              </a:extLst>
            </p:cNvPr>
            <p:cNvSpPr/>
            <p:nvPr/>
          </p:nvSpPr>
          <p:spPr>
            <a:xfrm>
              <a:off x="11744696" y="2964261"/>
              <a:ext cx="60238" cy="30556"/>
            </a:xfrm>
            <a:custGeom>
              <a:avLst/>
              <a:gdLst>
                <a:gd name="connsiteX0" fmla="*/ 124188 w 249632"/>
                <a:gd name="connsiteY0" fmla="*/ 115021 h 115113"/>
                <a:gd name="connsiteX1" fmla="*/ 29976 w 249632"/>
                <a:gd name="connsiteY1" fmla="*/ 114988 h 115113"/>
                <a:gd name="connsiteX2" fmla="*/ 133 w 249632"/>
                <a:gd name="connsiteY2" fmla="*/ 85182 h 115113"/>
                <a:gd name="connsiteX3" fmla="*/ 166 w 249632"/>
                <a:gd name="connsiteY3" fmla="*/ 28141 h 115113"/>
                <a:gd name="connsiteX4" fmla="*/ 27833 w 249632"/>
                <a:gd name="connsiteY4" fmla="*/ 148 h 115113"/>
                <a:gd name="connsiteX5" fmla="*/ 221565 w 249632"/>
                <a:gd name="connsiteY5" fmla="*/ 148 h 115113"/>
                <a:gd name="connsiteX6" fmla="*/ 249397 w 249632"/>
                <a:gd name="connsiteY6" fmla="*/ 28009 h 115113"/>
                <a:gd name="connsiteX7" fmla="*/ 249397 w 249632"/>
                <a:gd name="connsiteY7" fmla="*/ 87721 h 115113"/>
                <a:gd name="connsiteX8" fmla="*/ 222390 w 249632"/>
                <a:gd name="connsiteY8" fmla="*/ 114922 h 115113"/>
                <a:gd name="connsiteX9" fmla="*/ 124188 w 249632"/>
                <a:gd name="connsiteY9" fmla="*/ 115021 h 115113"/>
                <a:gd name="connsiteX10" fmla="*/ 30405 w 249632"/>
                <a:gd name="connsiteY10" fmla="*/ 84588 h 115113"/>
                <a:gd name="connsiteX11" fmla="*/ 218730 w 249632"/>
                <a:gd name="connsiteY11" fmla="*/ 84588 h 115113"/>
                <a:gd name="connsiteX12" fmla="*/ 218730 w 249632"/>
                <a:gd name="connsiteY12" fmla="*/ 30515 h 115113"/>
                <a:gd name="connsiteX13" fmla="*/ 30405 w 249632"/>
                <a:gd name="connsiteY13" fmla="*/ 30515 h 115113"/>
                <a:gd name="connsiteX14" fmla="*/ 30405 w 249632"/>
                <a:gd name="connsiteY14" fmla="*/ 84588 h 1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632" h="115113">
                  <a:moveTo>
                    <a:pt x="124188" y="115021"/>
                  </a:moveTo>
                  <a:cubicBezTo>
                    <a:pt x="92795" y="115021"/>
                    <a:pt x="61369" y="115186"/>
                    <a:pt x="29976" y="114988"/>
                  </a:cubicBezTo>
                  <a:cubicBezTo>
                    <a:pt x="8410" y="114856"/>
                    <a:pt x="298" y="106646"/>
                    <a:pt x="133" y="85182"/>
                  </a:cubicBezTo>
                  <a:cubicBezTo>
                    <a:pt x="1" y="66157"/>
                    <a:pt x="-98" y="47133"/>
                    <a:pt x="166" y="28141"/>
                  </a:cubicBezTo>
                  <a:cubicBezTo>
                    <a:pt x="430" y="9183"/>
                    <a:pt x="9069" y="214"/>
                    <a:pt x="27833" y="148"/>
                  </a:cubicBezTo>
                  <a:cubicBezTo>
                    <a:pt x="92399" y="-49"/>
                    <a:pt x="156999" y="-49"/>
                    <a:pt x="221565" y="148"/>
                  </a:cubicBezTo>
                  <a:cubicBezTo>
                    <a:pt x="240395" y="214"/>
                    <a:pt x="249100" y="9084"/>
                    <a:pt x="249397" y="28009"/>
                  </a:cubicBezTo>
                  <a:cubicBezTo>
                    <a:pt x="249694" y="47891"/>
                    <a:pt x="249727" y="67806"/>
                    <a:pt x="249397" y="87721"/>
                  </a:cubicBezTo>
                  <a:cubicBezTo>
                    <a:pt x="249100" y="105987"/>
                    <a:pt x="240593" y="114724"/>
                    <a:pt x="222390" y="114922"/>
                  </a:cubicBezTo>
                  <a:cubicBezTo>
                    <a:pt x="189678" y="115285"/>
                    <a:pt x="156933" y="115021"/>
                    <a:pt x="124188" y="115021"/>
                  </a:cubicBezTo>
                  <a:close/>
                  <a:moveTo>
                    <a:pt x="30405" y="84588"/>
                  </a:moveTo>
                  <a:lnTo>
                    <a:pt x="218730" y="84588"/>
                  </a:lnTo>
                  <a:lnTo>
                    <a:pt x="218730" y="30515"/>
                  </a:lnTo>
                  <a:lnTo>
                    <a:pt x="30405" y="30515"/>
                  </a:lnTo>
                  <a:lnTo>
                    <a:pt x="30405" y="84588"/>
                  </a:lnTo>
                  <a:close/>
                </a:path>
              </a:pathLst>
            </a:custGeom>
            <a:solidFill>
              <a:schemeClr val="bg1">
                <a:lumMod val="95000"/>
              </a:schemeClr>
            </a:solidFill>
            <a:ln w="3175" cap="flat">
              <a:solidFill>
                <a:schemeClr val="tx1"/>
              </a:solidFill>
              <a:prstDash val="solid"/>
              <a:miter/>
            </a:ln>
          </p:spPr>
          <p:txBody>
            <a:bodyPr rtlCol="0" anchor="ctr"/>
            <a:lstStyle/>
            <a:p>
              <a:pPr algn="l" rtl="0"/>
              <a:endParaRPr lang="x-es-XL"/>
            </a:p>
          </p:txBody>
        </p:sp>
      </p:grpSp>
      <p:grpSp>
        <p:nvGrpSpPr>
          <p:cNvPr id="75" name="Group 74">
            <a:extLst>
              <a:ext uri="{FF2B5EF4-FFF2-40B4-BE49-F238E27FC236}">
                <a16:creationId xmlns:a16="http://schemas.microsoft.com/office/drawing/2014/main" id="{8EF0D29F-2B63-DBE2-5C5B-0AAD36402F35}"/>
              </a:ext>
            </a:extLst>
          </p:cNvPr>
          <p:cNvGrpSpPr/>
          <p:nvPr/>
        </p:nvGrpSpPr>
        <p:grpSpPr>
          <a:xfrm>
            <a:off x="249713" y="3893539"/>
            <a:ext cx="269631" cy="309988"/>
            <a:chOff x="4567277" y="2139454"/>
            <a:chExt cx="1084166" cy="1246443"/>
          </a:xfrm>
          <a:solidFill>
            <a:schemeClr val="bg1">
              <a:lumMod val="95000"/>
            </a:schemeClr>
          </a:solidFill>
        </p:grpSpPr>
        <p:sp>
          <p:nvSpPr>
            <p:cNvPr id="76" name="Freeform 68">
              <a:extLst>
                <a:ext uri="{FF2B5EF4-FFF2-40B4-BE49-F238E27FC236}">
                  <a16:creationId xmlns:a16="http://schemas.microsoft.com/office/drawing/2014/main" id="{45B89859-DA0A-3DA2-595A-882172065E80}"/>
                </a:ext>
              </a:extLst>
            </p:cNvPr>
            <p:cNvSpPr/>
            <p:nvPr/>
          </p:nvSpPr>
          <p:spPr>
            <a:xfrm>
              <a:off x="4567277" y="2379447"/>
              <a:ext cx="1084166" cy="1006450"/>
            </a:xfrm>
            <a:custGeom>
              <a:avLst/>
              <a:gdLst>
                <a:gd name="connsiteX0" fmla="*/ 595285 w 1084166"/>
                <a:gd name="connsiteY0" fmla="*/ 969749 h 1006450"/>
                <a:gd name="connsiteX1" fmla="*/ 594230 w 1084166"/>
                <a:gd name="connsiteY1" fmla="*/ 861240 h 1006450"/>
                <a:gd name="connsiteX2" fmla="*/ 478089 w 1084166"/>
                <a:gd name="connsiteY2" fmla="*/ 757445 h 1006450"/>
                <a:gd name="connsiteX3" fmla="*/ 402178 w 1084166"/>
                <a:gd name="connsiteY3" fmla="*/ 757083 h 1006450"/>
                <a:gd name="connsiteX4" fmla="*/ 362014 w 1084166"/>
                <a:gd name="connsiteY4" fmla="*/ 811749 h 1006450"/>
                <a:gd name="connsiteX5" fmla="*/ 238718 w 1084166"/>
                <a:gd name="connsiteY5" fmla="*/ 770733 h 1006450"/>
                <a:gd name="connsiteX6" fmla="*/ 215898 w 1084166"/>
                <a:gd name="connsiteY6" fmla="*/ 756390 h 1006450"/>
                <a:gd name="connsiteX7" fmla="*/ 131183 w 1084166"/>
                <a:gd name="connsiteY7" fmla="*/ 763314 h 1006450"/>
                <a:gd name="connsiteX8" fmla="*/ 38224 w 1084166"/>
                <a:gd name="connsiteY8" fmla="*/ 872780 h 1006450"/>
                <a:gd name="connsiteX9" fmla="*/ 36839 w 1084166"/>
                <a:gd name="connsiteY9" fmla="*/ 958274 h 1006450"/>
                <a:gd name="connsiteX10" fmla="*/ 38026 w 1084166"/>
                <a:gd name="connsiteY10" fmla="*/ 969781 h 1006450"/>
                <a:gd name="connsiteX11" fmla="*/ 87325 w 1084166"/>
                <a:gd name="connsiteY11" fmla="*/ 969781 h 1006450"/>
                <a:gd name="connsiteX12" fmla="*/ 108430 w 1084166"/>
                <a:gd name="connsiteY12" fmla="*/ 987256 h 1006450"/>
                <a:gd name="connsiteX13" fmla="*/ 86930 w 1084166"/>
                <a:gd name="connsiteY13" fmla="*/ 1006380 h 1006450"/>
                <a:gd name="connsiteX14" fmla="*/ 21110 w 1084166"/>
                <a:gd name="connsiteY14" fmla="*/ 1006347 h 1006450"/>
                <a:gd name="connsiteX15" fmla="*/ 6 w 1084166"/>
                <a:gd name="connsiteY15" fmla="*/ 988015 h 1006450"/>
                <a:gd name="connsiteX16" fmla="*/ 6568 w 1084166"/>
                <a:gd name="connsiteY16" fmla="*/ 847293 h 1006450"/>
                <a:gd name="connsiteX17" fmla="*/ 164258 w 1084166"/>
                <a:gd name="connsiteY17" fmla="*/ 720056 h 1006450"/>
                <a:gd name="connsiteX18" fmla="*/ 232122 w 1084166"/>
                <a:gd name="connsiteY18" fmla="*/ 719990 h 1006450"/>
                <a:gd name="connsiteX19" fmla="*/ 231759 w 1084166"/>
                <a:gd name="connsiteY19" fmla="*/ 676797 h 1006450"/>
                <a:gd name="connsiteX20" fmla="*/ 224274 w 1084166"/>
                <a:gd name="connsiteY20" fmla="*/ 667598 h 1006450"/>
                <a:gd name="connsiteX21" fmla="*/ 106616 w 1084166"/>
                <a:gd name="connsiteY21" fmla="*/ 491300 h 1006450"/>
                <a:gd name="connsiteX22" fmla="*/ 94613 w 1084166"/>
                <a:gd name="connsiteY22" fmla="*/ 489124 h 1006450"/>
                <a:gd name="connsiteX23" fmla="*/ 44292 w 1084166"/>
                <a:gd name="connsiteY23" fmla="*/ 362876 h 1006450"/>
                <a:gd name="connsiteX24" fmla="*/ 51744 w 1084166"/>
                <a:gd name="connsiteY24" fmla="*/ 340818 h 1006450"/>
                <a:gd name="connsiteX25" fmla="*/ 55207 w 1084166"/>
                <a:gd name="connsiteY25" fmla="*/ 230759 h 1006450"/>
                <a:gd name="connsiteX26" fmla="*/ 281982 w 1084166"/>
                <a:gd name="connsiteY26" fmla="*/ 2069 h 1006450"/>
                <a:gd name="connsiteX27" fmla="*/ 582325 w 1084166"/>
                <a:gd name="connsiteY27" fmla="*/ 265973 h 1006450"/>
                <a:gd name="connsiteX28" fmla="*/ 582358 w 1084166"/>
                <a:gd name="connsiteY28" fmla="*/ 310385 h 1006450"/>
                <a:gd name="connsiteX29" fmla="*/ 597165 w 1084166"/>
                <a:gd name="connsiteY29" fmla="*/ 375108 h 1006450"/>
                <a:gd name="connsiteX30" fmla="*/ 539952 w 1084166"/>
                <a:gd name="connsiteY30" fmla="*/ 489157 h 1006450"/>
                <a:gd name="connsiteX31" fmla="*/ 530817 w 1084166"/>
                <a:gd name="connsiteY31" fmla="*/ 490080 h 1006450"/>
                <a:gd name="connsiteX32" fmla="*/ 512384 w 1084166"/>
                <a:gd name="connsiteY32" fmla="*/ 556682 h 1006450"/>
                <a:gd name="connsiteX33" fmla="*/ 418798 w 1084166"/>
                <a:gd name="connsiteY33" fmla="*/ 662916 h 1006450"/>
                <a:gd name="connsiteX34" fmla="*/ 403069 w 1084166"/>
                <a:gd name="connsiteY34" fmla="*/ 689227 h 1006450"/>
                <a:gd name="connsiteX35" fmla="*/ 403267 w 1084166"/>
                <a:gd name="connsiteY35" fmla="*/ 719924 h 1006450"/>
                <a:gd name="connsiteX36" fmla="*/ 462326 w 1084166"/>
                <a:gd name="connsiteY36" fmla="*/ 719924 h 1006450"/>
                <a:gd name="connsiteX37" fmla="*/ 586414 w 1084166"/>
                <a:gd name="connsiteY37" fmla="*/ 770766 h 1006450"/>
                <a:gd name="connsiteX38" fmla="*/ 630140 w 1084166"/>
                <a:gd name="connsiteY38" fmla="*/ 832357 h 1006450"/>
                <a:gd name="connsiteX39" fmla="*/ 775926 w 1084166"/>
                <a:gd name="connsiteY39" fmla="*/ 795264 h 1006450"/>
                <a:gd name="connsiteX40" fmla="*/ 765539 w 1084166"/>
                <a:gd name="connsiteY40" fmla="*/ 779207 h 1006450"/>
                <a:gd name="connsiteX41" fmla="*/ 688672 w 1084166"/>
                <a:gd name="connsiteY41" fmla="*/ 659718 h 1006450"/>
                <a:gd name="connsiteX42" fmla="*/ 674163 w 1084166"/>
                <a:gd name="connsiteY42" fmla="*/ 657938 h 1006450"/>
                <a:gd name="connsiteX43" fmla="*/ 618533 w 1084166"/>
                <a:gd name="connsiteY43" fmla="*/ 617350 h 1006450"/>
                <a:gd name="connsiteX44" fmla="*/ 627997 w 1084166"/>
                <a:gd name="connsiteY44" fmla="*/ 546494 h 1006450"/>
                <a:gd name="connsiteX45" fmla="*/ 638022 w 1084166"/>
                <a:gd name="connsiteY45" fmla="*/ 516853 h 1006450"/>
                <a:gd name="connsiteX46" fmla="*/ 648640 w 1084166"/>
                <a:gd name="connsiteY46" fmla="*/ 398090 h 1006450"/>
                <a:gd name="connsiteX47" fmla="*/ 681814 w 1084166"/>
                <a:gd name="connsiteY47" fmla="*/ 336136 h 1006450"/>
                <a:gd name="connsiteX48" fmla="*/ 709777 w 1084166"/>
                <a:gd name="connsiteY48" fmla="*/ 329575 h 1006450"/>
                <a:gd name="connsiteX49" fmla="*/ 711063 w 1084166"/>
                <a:gd name="connsiteY49" fmla="*/ 358326 h 1006450"/>
                <a:gd name="connsiteX50" fmla="*/ 675713 w 1084166"/>
                <a:gd name="connsiteY50" fmla="*/ 521963 h 1006450"/>
                <a:gd name="connsiteX51" fmla="*/ 782027 w 1084166"/>
                <a:gd name="connsiteY51" fmla="*/ 512006 h 1006450"/>
                <a:gd name="connsiteX52" fmla="*/ 901037 w 1084166"/>
                <a:gd name="connsiteY52" fmla="*/ 461527 h 1006450"/>
                <a:gd name="connsiteX53" fmla="*/ 929858 w 1084166"/>
                <a:gd name="connsiteY53" fmla="*/ 467659 h 1006450"/>
                <a:gd name="connsiteX54" fmla="*/ 934276 w 1084166"/>
                <a:gd name="connsiteY54" fmla="*/ 478276 h 1006450"/>
                <a:gd name="connsiteX55" fmla="*/ 1004515 w 1084166"/>
                <a:gd name="connsiteY55" fmla="*/ 518402 h 1006450"/>
                <a:gd name="connsiteX56" fmla="*/ 896552 w 1084166"/>
                <a:gd name="connsiteY56" fmla="*/ 305572 h 1006450"/>
                <a:gd name="connsiteX57" fmla="*/ 785423 w 1084166"/>
                <a:gd name="connsiteY57" fmla="*/ 305308 h 1006450"/>
                <a:gd name="connsiteX58" fmla="*/ 773024 w 1084166"/>
                <a:gd name="connsiteY58" fmla="*/ 309594 h 1006450"/>
                <a:gd name="connsiteX59" fmla="*/ 751063 w 1084166"/>
                <a:gd name="connsiteY59" fmla="*/ 298186 h 1006450"/>
                <a:gd name="connsiteX60" fmla="*/ 759966 w 1084166"/>
                <a:gd name="connsiteY60" fmla="*/ 276755 h 1006450"/>
                <a:gd name="connsiteX61" fmla="*/ 800098 w 1084166"/>
                <a:gd name="connsiteY61" fmla="*/ 262907 h 1006450"/>
                <a:gd name="connsiteX62" fmla="*/ 1044119 w 1084166"/>
                <a:gd name="connsiteY62" fmla="*/ 460142 h 1006450"/>
                <a:gd name="connsiteX63" fmla="*/ 1044217 w 1084166"/>
                <a:gd name="connsiteY63" fmla="*/ 497993 h 1006450"/>
                <a:gd name="connsiteX64" fmla="*/ 1058760 w 1084166"/>
                <a:gd name="connsiteY64" fmla="*/ 554341 h 1006450"/>
                <a:gd name="connsiteX65" fmla="*/ 1008439 w 1084166"/>
                <a:gd name="connsiteY65" fmla="*/ 657872 h 1006450"/>
                <a:gd name="connsiteX66" fmla="*/ 994424 w 1084166"/>
                <a:gd name="connsiteY66" fmla="*/ 659125 h 1006450"/>
                <a:gd name="connsiteX67" fmla="*/ 990170 w 1084166"/>
                <a:gd name="connsiteY67" fmla="*/ 676336 h 1006450"/>
                <a:gd name="connsiteX68" fmla="*/ 921053 w 1084166"/>
                <a:gd name="connsiteY68" fmla="*/ 776338 h 1006450"/>
                <a:gd name="connsiteX69" fmla="*/ 909874 w 1084166"/>
                <a:gd name="connsiteY69" fmla="*/ 790384 h 1006450"/>
                <a:gd name="connsiteX70" fmla="*/ 925802 w 1084166"/>
                <a:gd name="connsiteY70" fmla="*/ 794802 h 1006450"/>
                <a:gd name="connsiteX71" fmla="*/ 1005174 w 1084166"/>
                <a:gd name="connsiteY71" fmla="*/ 803078 h 1006450"/>
                <a:gd name="connsiteX72" fmla="*/ 1082601 w 1084166"/>
                <a:gd name="connsiteY72" fmla="*/ 901564 h 1006450"/>
                <a:gd name="connsiteX73" fmla="*/ 1083690 w 1084166"/>
                <a:gd name="connsiteY73" fmla="*/ 985410 h 1006450"/>
                <a:gd name="connsiteX74" fmla="*/ 1061827 w 1084166"/>
                <a:gd name="connsiteY74" fmla="*/ 1006413 h 1006450"/>
                <a:gd name="connsiteX75" fmla="*/ 1050318 w 1084166"/>
                <a:gd name="connsiteY75" fmla="*/ 1006413 h 1006450"/>
                <a:gd name="connsiteX76" fmla="*/ 191562 w 1084166"/>
                <a:gd name="connsiteY76" fmla="*/ 1006413 h 1006450"/>
                <a:gd name="connsiteX77" fmla="*/ 158784 w 1084166"/>
                <a:gd name="connsiteY77" fmla="*/ 988147 h 1006450"/>
                <a:gd name="connsiteX78" fmla="*/ 191034 w 1084166"/>
                <a:gd name="connsiteY78" fmla="*/ 969814 h 1006450"/>
                <a:gd name="connsiteX79" fmla="*/ 575994 w 1084166"/>
                <a:gd name="connsiteY79" fmla="*/ 969814 h 1006450"/>
                <a:gd name="connsiteX80" fmla="*/ 595054 w 1084166"/>
                <a:gd name="connsiteY80" fmla="*/ 969814 h 1006450"/>
                <a:gd name="connsiteX81" fmla="*/ 545623 w 1084166"/>
                <a:gd name="connsiteY81" fmla="*/ 334422 h 1006450"/>
                <a:gd name="connsiteX82" fmla="*/ 545524 w 1084166"/>
                <a:gd name="connsiteY82" fmla="*/ 257895 h 1006450"/>
                <a:gd name="connsiteX83" fmla="*/ 319772 w 1084166"/>
                <a:gd name="connsiteY83" fmla="*/ 36261 h 1006450"/>
                <a:gd name="connsiteX84" fmla="*/ 91052 w 1084166"/>
                <a:gd name="connsiteY84" fmla="*/ 333235 h 1006450"/>
                <a:gd name="connsiteX85" fmla="*/ 242114 w 1084166"/>
                <a:gd name="connsiteY85" fmla="*/ 333136 h 1006450"/>
                <a:gd name="connsiteX86" fmla="*/ 351429 w 1084166"/>
                <a:gd name="connsiteY86" fmla="*/ 276161 h 1006450"/>
                <a:gd name="connsiteX87" fmla="*/ 374973 w 1084166"/>
                <a:gd name="connsiteY87" fmla="*/ 244541 h 1006450"/>
                <a:gd name="connsiteX88" fmla="*/ 409829 w 1084166"/>
                <a:gd name="connsiteY88" fmla="*/ 244640 h 1006450"/>
                <a:gd name="connsiteX89" fmla="*/ 441024 w 1084166"/>
                <a:gd name="connsiteY89" fmla="*/ 286910 h 1006450"/>
                <a:gd name="connsiteX90" fmla="*/ 529630 w 1084166"/>
                <a:gd name="connsiteY90" fmla="*/ 333663 h 1006450"/>
                <a:gd name="connsiteX91" fmla="*/ 545590 w 1084166"/>
                <a:gd name="connsiteY91" fmla="*/ 334455 h 1006450"/>
                <a:gd name="connsiteX92" fmla="*/ 392648 w 1084166"/>
                <a:gd name="connsiteY92" fmla="*/ 283712 h 1006450"/>
                <a:gd name="connsiteX93" fmla="*/ 381569 w 1084166"/>
                <a:gd name="connsiteY93" fmla="*/ 297428 h 1006450"/>
                <a:gd name="connsiteX94" fmla="*/ 236376 w 1084166"/>
                <a:gd name="connsiteY94" fmla="*/ 370394 h 1006450"/>
                <a:gd name="connsiteX95" fmla="*/ 160763 w 1084166"/>
                <a:gd name="connsiteY95" fmla="*/ 370426 h 1006450"/>
                <a:gd name="connsiteX96" fmla="*/ 144637 w 1084166"/>
                <a:gd name="connsiteY96" fmla="*/ 371580 h 1006450"/>
                <a:gd name="connsiteX97" fmla="*/ 145033 w 1084166"/>
                <a:gd name="connsiteY97" fmla="*/ 493179 h 1006450"/>
                <a:gd name="connsiteX98" fmla="*/ 304009 w 1084166"/>
                <a:gd name="connsiteY98" fmla="*/ 652003 h 1006450"/>
                <a:gd name="connsiteX99" fmla="*/ 483233 w 1084166"/>
                <a:gd name="connsiteY99" fmla="*/ 529415 h 1006450"/>
                <a:gd name="connsiteX100" fmla="*/ 490619 w 1084166"/>
                <a:gd name="connsiteY100" fmla="*/ 377383 h 1006450"/>
                <a:gd name="connsiteX101" fmla="*/ 481452 w 1084166"/>
                <a:gd name="connsiteY101" fmla="*/ 368877 h 1006450"/>
                <a:gd name="connsiteX102" fmla="*/ 430076 w 1084166"/>
                <a:gd name="connsiteY102" fmla="*/ 333235 h 1006450"/>
                <a:gd name="connsiteX103" fmla="*/ 392648 w 1084166"/>
                <a:gd name="connsiteY103" fmla="*/ 283712 h 1006450"/>
                <a:gd name="connsiteX104" fmla="*/ 633900 w 1084166"/>
                <a:gd name="connsiteY104" fmla="*/ 968792 h 1006450"/>
                <a:gd name="connsiteX105" fmla="*/ 1044745 w 1084166"/>
                <a:gd name="connsiteY105" fmla="*/ 968792 h 1006450"/>
                <a:gd name="connsiteX106" fmla="*/ 909017 w 1084166"/>
                <a:gd name="connsiteY106" fmla="*/ 834104 h 1006450"/>
                <a:gd name="connsiteX107" fmla="*/ 844582 w 1084166"/>
                <a:gd name="connsiteY107" fmla="*/ 891969 h 1006450"/>
                <a:gd name="connsiteX108" fmla="*/ 774970 w 1084166"/>
                <a:gd name="connsiteY108" fmla="*/ 840830 h 1006450"/>
                <a:gd name="connsiteX109" fmla="*/ 763989 w 1084166"/>
                <a:gd name="connsiteY109" fmla="*/ 832291 h 1006450"/>
                <a:gd name="connsiteX110" fmla="*/ 708161 w 1084166"/>
                <a:gd name="connsiteY110" fmla="*/ 832488 h 1006450"/>
                <a:gd name="connsiteX111" fmla="*/ 638516 w 1084166"/>
                <a:gd name="connsiteY111" fmla="*/ 892760 h 1006450"/>
                <a:gd name="connsiteX112" fmla="*/ 633933 w 1084166"/>
                <a:gd name="connsiteY112" fmla="*/ 968759 h 1006450"/>
                <a:gd name="connsiteX113" fmla="*/ 906082 w 1084166"/>
                <a:gd name="connsiteY113" fmla="*/ 510654 h 1006450"/>
                <a:gd name="connsiteX114" fmla="*/ 819949 w 1084166"/>
                <a:gd name="connsiteY114" fmla="*/ 541614 h 1006450"/>
                <a:gd name="connsiteX115" fmla="*/ 726265 w 1084166"/>
                <a:gd name="connsiteY115" fmla="*/ 558397 h 1006450"/>
                <a:gd name="connsiteX116" fmla="*/ 726364 w 1084166"/>
                <a:gd name="connsiteY116" fmla="*/ 649299 h 1006450"/>
                <a:gd name="connsiteX117" fmla="*/ 840295 w 1084166"/>
                <a:gd name="connsiteY117" fmla="*/ 762358 h 1006450"/>
                <a:gd name="connsiteX118" fmla="*/ 956007 w 1084166"/>
                <a:gd name="connsiteY118" fmla="*/ 652662 h 1006450"/>
                <a:gd name="connsiteX119" fmla="*/ 956205 w 1084166"/>
                <a:gd name="connsiteY119" fmla="*/ 560540 h 1006450"/>
                <a:gd name="connsiteX120" fmla="*/ 950665 w 1084166"/>
                <a:gd name="connsiteY120" fmla="*/ 548340 h 1006450"/>
                <a:gd name="connsiteX121" fmla="*/ 906115 w 1084166"/>
                <a:gd name="connsiteY121" fmla="*/ 510621 h 1006450"/>
                <a:gd name="connsiteX122" fmla="*/ 269253 w 1084166"/>
                <a:gd name="connsiteY122" fmla="*/ 687381 h 1006450"/>
                <a:gd name="connsiteX123" fmla="*/ 269583 w 1084166"/>
                <a:gd name="connsiteY123" fmla="*/ 745114 h 1006450"/>
                <a:gd name="connsiteX124" fmla="*/ 313572 w 1084166"/>
                <a:gd name="connsiteY124" fmla="*/ 786559 h 1006450"/>
                <a:gd name="connsiteX125" fmla="*/ 363465 w 1084166"/>
                <a:gd name="connsiteY125" fmla="*/ 752763 h 1006450"/>
                <a:gd name="connsiteX126" fmla="*/ 367158 w 1084166"/>
                <a:gd name="connsiteY126" fmla="*/ 687381 h 1006450"/>
                <a:gd name="connsiteX127" fmla="*/ 269286 w 1084166"/>
                <a:gd name="connsiteY127" fmla="*/ 687381 h 1006450"/>
                <a:gd name="connsiteX128" fmla="*/ 809991 w 1084166"/>
                <a:gd name="connsiteY128" fmla="*/ 797736 h 1006450"/>
                <a:gd name="connsiteX129" fmla="*/ 825423 w 1084166"/>
                <a:gd name="connsiteY129" fmla="*/ 850722 h 1006450"/>
                <a:gd name="connsiteX130" fmla="*/ 860740 w 1084166"/>
                <a:gd name="connsiteY130" fmla="*/ 848018 h 1006450"/>
                <a:gd name="connsiteX131" fmla="*/ 869677 w 1084166"/>
                <a:gd name="connsiteY131" fmla="*/ 797769 h 1006450"/>
                <a:gd name="connsiteX132" fmla="*/ 810024 w 1084166"/>
                <a:gd name="connsiteY132" fmla="*/ 797769 h 1006450"/>
                <a:gd name="connsiteX133" fmla="*/ 105726 w 1084166"/>
                <a:gd name="connsiteY133" fmla="*/ 451965 h 1006450"/>
                <a:gd name="connsiteX134" fmla="*/ 105726 w 1084166"/>
                <a:gd name="connsiteY134" fmla="*/ 371646 h 1006450"/>
                <a:gd name="connsiteX135" fmla="*/ 64803 w 1084166"/>
                <a:gd name="connsiteY135" fmla="*/ 410454 h 1006450"/>
                <a:gd name="connsiteX136" fmla="*/ 105726 w 1084166"/>
                <a:gd name="connsiteY136" fmla="*/ 451932 h 1006450"/>
                <a:gd name="connsiteX137" fmla="*/ 529465 w 1084166"/>
                <a:gd name="connsiteY137" fmla="*/ 452229 h 1006450"/>
                <a:gd name="connsiteX138" fmla="*/ 570685 w 1084166"/>
                <a:gd name="connsiteY138" fmla="*/ 408673 h 1006450"/>
                <a:gd name="connsiteX139" fmla="*/ 529465 w 1084166"/>
                <a:gd name="connsiteY139" fmla="*/ 372734 h 1006450"/>
                <a:gd name="connsiteX140" fmla="*/ 529465 w 1084166"/>
                <a:gd name="connsiteY140" fmla="*/ 452229 h 1006450"/>
                <a:gd name="connsiteX141" fmla="*/ 687881 w 1084166"/>
                <a:gd name="connsiteY141" fmla="*/ 620581 h 1006450"/>
                <a:gd name="connsiteX142" fmla="*/ 687881 w 1084166"/>
                <a:gd name="connsiteY142" fmla="*/ 558496 h 1006450"/>
                <a:gd name="connsiteX143" fmla="*/ 649662 w 1084166"/>
                <a:gd name="connsiteY143" fmla="*/ 589060 h 1006450"/>
                <a:gd name="connsiteX144" fmla="*/ 687881 w 1084166"/>
                <a:gd name="connsiteY144" fmla="*/ 620581 h 1006450"/>
                <a:gd name="connsiteX145" fmla="*/ 993402 w 1084166"/>
                <a:gd name="connsiteY145" fmla="*/ 620515 h 1006450"/>
                <a:gd name="connsiteX146" fmla="*/ 1027763 w 1084166"/>
                <a:gd name="connsiteY146" fmla="*/ 604985 h 1006450"/>
                <a:gd name="connsiteX147" fmla="*/ 1026312 w 1084166"/>
                <a:gd name="connsiteY147" fmla="*/ 571651 h 1006450"/>
                <a:gd name="connsiteX148" fmla="*/ 993995 w 1084166"/>
                <a:gd name="connsiteY148" fmla="*/ 558628 h 1006450"/>
                <a:gd name="connsiteX149" fmla="*/ 993435 w 1084166"/>
                <a:gd name="connsiteY149" fmla="*/ 568618 h 1006450"/>
                <a:gd name="connsiteX150" fmla="*/ 993435 w 1084166"/>
                <a:gd name="connsiteY150" fmla="*/ 620515 h 10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084166" h="1006450">
                  <a:moveTo>
                    <a:pt x="595285" y="969749"/>
                  </a:moveTo>
                  <a:cubicBezTo>
                    <a:pt x="595285" y="931963"/>
                    <a:pt x="599967" y="895728"/>
                    <a:pt x="594230" y="861240"/>
                  </a:cubicBezTo>
                  <a:cubicBezTo>
                    <a:pt x="584469" y="802583"/>
                    <a:pt x="537379" y="762820"/>
                    <a:pt x="478089" y="757445"/>
                  </a:cubicBezTo>
                  <a:cubicBezTo>
                    <a:pt x="453126" y="755170"/>
                    <a:pt x="427801" y="757083"/>
                    <a:pt x="402178" y="757083"/>
                  </a:cubicBezTo>
                  <a:cubicBezTo>
                    <a:pt x="394693" y="779965"/>
                    <a:pt x="382756" y="799220"/>
                    <a:pt x="362014" y="811749"/>
                  </a:cubicBezTo>
                  <a:cubicBezTo>
                    <a:pt x="316870" y="839050"/>
                    <a:pt x="259261" y="820520"/>
                    <a:pt x="238718" y="770733"/>
                  </a:cubicBezTo>
                  <a:cubicBezTo>
                    <a:pt x="233672" y="758533"/>
                    <a:pt x="227736" y="755368"/>
                    <a:pt x="215898" y="756390"/>
                  </a:cubicBezTo>
                  <a:cubicBezTo>
                    <a:pt x="187638" y="758863"/>
                    <a:pt x="158553" y="757149"/>
                    <a:pt x="131183" y="763314"/>
                  </a:cubicBezTo>
                  <a:cubicBezTo>
                    <a:pt x="80961" y="774689"/>
                    <a:pt x="42313" y="821641"/>
                    <a:pt x="38224" y="872780"/>
                  </a:cubicBezTo>
                  <a:cubicBezTo>
                    <a:pt x="35949" y="901135"/>
                    <a:pt x="37103" y="929754"/>
                    <a:pt x="36839" y="958274"/>
                  </a:cubicBezTo>
                  <a:cubicBezTo>
                    <a:pt x="36839" y="961473"/>
                    <a:pt x="37466" y="964671"/>
                    <a:pt x="38026" y="969781"/>
                  </a:cubicBezTo>
                  <a:cubicBezTo>
                    <a:pt x="54811" y="969781"/>
                    <a:pt x="71068" y="969881"/>
                    <a:pt x="87325" y="969781"/>
                  </a:cubicBezTo>
                  <a:cubicBezTo>
                    <a:pt x="99395" y="969683"/>
                    <a:pt x="108199" y="974002"/>
                    <a:pt x="108430" y="987256"/>
                  </a:cubicBezTo>
                  <a:cubicBezTo>
                    <a:pt x="108661" y="1001236"/>
                    <a:pt x="99625" y="1006314"/>
                    <a:pt x="86930" y="1006380"/>
                  </a:cubicBezTo>
                  <a:cubicBezTo>
                    <a:pt x="65001" y="1006479"/>
                    <a:pt x="43072" y="1006479"/>
                    <a:pt x="21110" y="1006347"/>
                  </a:cubicBezTo>
                  <a:cubicBezTo>
                    <a:pt x="8975" y="1006281"/>
                    <a:pt x="-259" y="1000115"/>
                    <a:pt x="6" y="988015"/>
                  </a:cubicBezTo>
                  <a:cubicBezTo>
                    <a:pt x="1061" y="941030"/>
                    <a:pt x="-1907" y="893057"/>
                    <a:pt x="6568" y="847293"/>
                  </a:cubicBezTo>
                  <a:cubicBezTo>
                    <a:pt x="20318" y="773140"/>
                    <a:pt x="88678" y="721605"/>
                    <a:pt x="164258" y="720056"/>
                  </a:cubicBezTo>
                  <a:cubicBezTo>
                    <a:pt x="186121" y="719594"/>
                    <a:pt x="208017" y="719990"/>
                    <a:pt x="232122" y="719990"/>
                  </a:cubicBezTo>
                  <a:cubicBezTo>
                    <a:pt x="232122" y="704856"/>
                    <a:pt x="232584" y="690777"/>
                    <a:pt x="231759" y="676797"/>
                  </a:cubicBezTo>
                  <a:cubicBezTo>
                    <a:pt x="231562" y="673533"/>
                    <a:pt x="227605" y="669346"/>
                    <a:pt x="224274" y="667598"/>
                  </a:cubicBezTo>
                  <a:cubicBezTo>
                    <a:pt x="153310" y="630538"/>
                    <a:pt x="115850" y="571124"/>
                    <a:pt x="106616" y="491300"/>
                  </a:cubicBezTo>
                  <a:cubicBezTo>
                    <a:pt x="102890" y="490607"/>
                    <a:pt x="98768" y="489783"/>
                    <a:pt x="94613" y="489124"/>
                  </a:cubicBezTo>
                  <a:cubicBezTo>
                    <a:pt x="34399" y="479859"/>
                    <a:pt x="7359" y="411443"/>
                    <a:pt x="44292" y="362876"/>
                  </a:cubicBezTo>
                  <a:cubicBezTo>
                    <a:pt x="48776" y="356974"/>
                    <a:pt x="51415" y="348336"/>
                    <a:pt x="51744" y="340818"/>
                  </a:cubicBezTo>
                  <a:cubicBezTo>
                    <a:pt x="53360" y="304154"/>
                    <a:pt x="51612" y="267193"/>
                    <a:pt x="55207" y="230759"/>
                  </a:cubicBezTo>
                  <a:cubicBezTo>
                    <a:pt x="66683" y="114304"/>
                    <a:pt x="165280" y="15884"/>
                    <a:pt x="281982" y="2069"/>
                  </a:cubicBezTo>
                  <a:cubicBezTo>
                    <a:pt x="445641" y="-17285"/>
                    <a:pt x="580644" y="101313"/>
                    <a:pt x="582325" y="265973"/>
                  </a:cubicBezTo>
                  <a:cubicBezTo>
                    <a:pt x="582490" y="280777"/>
                    <a:pt x="582325" y="295581"/>
                    <a:pt x="582358" y="310385"/>
                  </a:cubicBezTo>
                  <a:cubicBezTo>
                    <a:pt x="582358" y="333037"/>
                    <a:pt x="583512" y="353446"/>
                    <a:pt x="597165" y="375108"/>
                  </a:cubicBezTo>
                  <a:cubicBezTo>
                    <a:pt x="626480" y="421598"/>
                    <a:pt x="594691" y="481046"/>
                    <a:pt x="539952" y="489157"/>
                  </a:cubicBezTo>
                  <a:cubicBezTo>
                    <a:pt x="536753" y="489618"/>
                    <a:pt x="533488" y="489816"/>
                    <a:pt x="530817" y="490080"/>
                  </a:cubicBezTo>
                  <a:cubicBezTo>
                    <a:pt x="524651" y="512797"/>
                    <a:pt x="520265" y="535383"/>
                    <a:pt x="512384" y="556682"/>
                  </a:cubicBezTo>
                  <a:cubicBezTo>
                    <a:pt x="494939" y="603798"/>
                    <a:pt x="462623" y="639078"/>
                    <a:pt x="418798" y="662916"/>
                  </a:cubicBezTo>
                  <a:cubicBezTo>
                    <a:pt x="406762" y="669445"/>
                    <a:pt x="401684" y="676006"/>
                    <a:pt x="403069" y="689227"/>
                  </a:cubicBezTo>
                  <a:cubicBezTo>
                    <a:pt x="404058" y="698426"/>
                    <a:pt x="403267" y="707823"/>
                    <a:pt x="403267" y="719924"/>
                  </a:cubicBezTo>
                  <a:cubicBezTo>
                    <a:pt x="423415" y="719924"/>
                    <a:pt x="442871" y="719990"/>
                    <a:pt x="462326" y="719924"/>
                  </a:cubicBezTo>
                  <a:cubicBezTo>
                    <a:pt x="510735" y="719726"/>
                    <a:pt x="553406" y="735190"/>
                    <a:pt x="586414" y="770766"/>
                  </a:cubicBezTo>
                  <a:cubicBezTo>
                    <a:pt x="602869" y="788505"/>
                    <a:pt x="614839" y="810431"/>
                    <a:pt x="630140" y="832357"/>
                  </a:cubicBezTo>
                  <a:cubicBezTo>
                    <a:pt x="666776" y="789329"/>
                    <a:pt x="719439" y="793945"/>
                    <a:pt x="775926" y="795264"/>
                  </a:cubicBezTo>
                  <a:cubicBezTo>
                    <a:pt x="771079" y="787515"/>
                    <a:pt x="769397" y="781547"/>
                    <a:pt x="765539" y="779207"/>
                  </a:cubicBezTo>
                  <a:cubicBezTo>
                    <a:pt x="720626" y="752137"/>
                    <a:pt x="696125" y="712011"/>
                    <a:pt x="688672" y="659718"/>
                  </a:cubicBezTo>
                  <a:cubicBezTo>
                    <a:pt x="683726" y="659125"/>
                    <a:pt x="678945" y="658465"/>
                    <a:pt x="674163" y="657938"/>
                  </a:cubicBezTo>
                  <a:cubicBezTo>
                    <a:pt x="647848" y="655036"/>
                    <a:pt x="629283" y="641089"/>
                    <a:pt x="618533" y="617350"/>
                  </a:cubicBezTo>
                  <a:cubicBezTo>
                    <a:pt x="607057" y="592061"/>
                    <a:pt x="610487" y="567629"/>
                    <a:pt x="627997" y="546494"/>
                  </a:cubicBezTo>
                  <a:cubicBezTo>
                    <a:pt x="635647" y="537262"/>
                    <a:pt x="637989" y="528261"/>
                    <a:pt x="638022" y="516853"/>
                  </a:cubicBezTo>
                  <a:cubicBezTo>
                    <a:pt x="638219" y="476957"/>
                    <a:pt x="633042" y="436205"/>
                    <a:pt x="648640" y="398090"/>
                  </a:cubicBezTo>
                  <a:cubicBezTo>
                    <a:pt x="657477" y="376493"/>
                    <a:pt x="669777" y="356216"/>
                    <a:pt x="681814" y="336136"/>
                  </a:cubicBezTo>
                  <a:cubicBezTo>
                    <a:pt x="688046" y="325717"/>
                    <a:pt x="698532" y="320903"/>
                    <a:pt x="709777" y="329575"/>
                  </a:cubicBezTo>
                  <a:cubicBezTo>
                    <a:pt x="720824" y="338081"/>
                    <a:pt x="719043" y="348599"/>
                    <a:pt x="711063" y="358326"/>
                  </a:cubicBezTo>
                  <a:cubicBezTo>
                    <a:pt x="672317" y="405475"/>
                    <a:pt x="672415" y="461065"/>
                    <a:pt x="675713" y="521963"/>
                  </a:cubicBezTo>
                  <a:cubicBezTo>
                    <a:pt x="711755" y="518732"/>
                    <a:pt x="747204" y="517446"/>
                    <a:pt x="782027" y="512006"/>
                  </a:cubicBezTo>
                  <a:cubicBezTo>
                    <a:pt x="825489" y="505214"/>
                    <a:pt x="867962" y="494333"/>
                    <a:pt x="901037" y="461527"/>
                  </a:cubicBezTo>
                  <a:cubicBezTo>
                    <a:pt x="910468" y="452163"/>
                    <a:pt x="923295" y="455790"/>
                    <a:pt x="929858" y="467659"/>
                  </a:cubicBezTo>
                  <a:cubicBezTo>
                    <a:pt x="931704" y="470989"/>
                    <a:pt x="932759" y="474748"/>
                    <a:pt x="934276" y="478276"/>
                  </a:cubicBezTo>
                  <a:cubicBezTo>
                    <a:pt x="947862" y="509665"/>
                    <a:pt x="969758" y="522161"/>
                    <a:pt x="1004515" y="518402"/>
                  </a:cubicBezTo>
                  <a:cubicBezTo>
                    <a:pt x="1016650" y="426379"/>
                    <a:pt x="995051" y="344346"/>
                    <a:pt x="896552" y="305572"/>
                  </a:cubicBezTo>
                  <a:cubicBezTo>
                    <a:pt x="860114" y="291229"/>
                    <a:pt x="822521" y="292449"/>
                    <a:pt x="785423" y="305308"/>
                  </a:cubicBezTo>
                  <a:cubicBezTo>
                    <a:pt x="781301" y="306726"/>
                    <a:pt x="777245" y="308572"/>
                    <a:pt x="773024" y="309594"/>
                  </a:cubicBezTo>
                  <a:cubicBezTo>
                    <a:pt x="762406" y="312199"/>
                    <a:pt x="752679" y="308374"/>
                    <a:pt x="751063" y="298186"/>
                  </a:cubicBezTo>
                  <a:cubicBezTo>
                    <a:pt x="750007" y="291427"/>
                    <a:pt x="754459" y="279854"/>
                    <a:pt x="759966" y="276755"/>
                  </a:cubicBezTo>
                  <a:cubicBezTo>
                    <a:pt x="772134" y="269929"/>
                    <a:pt x="786248" y="265577"/>
                    <a:pt x="800098" y="262907"/>
                  </a:cubicBezTo>
                  <a:cubicBezTo>
                    <a:pt x="927252" y="238541"/>
                    <a:pt x="1041151" y="330795"/>
                    <a:pt x="1044119" y="460142"/>
                  </a:cubicBezTo>
                  <a:cubicBezTo>
                    <a:pt x="1044416" y="472737"/>
                    <a:pt x="1044317" y="485365"/>
                    <a:pt x="1044217" y="497993"/>
                  </a:cubicBezTo>
                  <a:cubicBezTo>
                    <a:pt x="1044020" y="518073"/>
                    <a:pt x="1045537" y="535712"/>
                    <a:pt x="1058760" y="554341"/>
                  </a:cubicBezTo>
                  <a:cubicBezTo>
                    <a:pt x="1087746" y="595193"/>
                    <a:pt x="1058265" y="652431"/>
                    <a:pt x="1008439" y="657872"/>
                  </a:cubicBezTo>
                  <a:cubicBezTo>
                    <a:pt x="1004119" y="658333"/>
                    <a:pt x="999766" y="658630"/>
                    <a:pt x="994424" y="659125"/>
                  </a:cubicBezTo>
                  <a:cubicBezTo>
                    <a:pt x="992973" y="664960"/>
                    <a:pt x="991391" y="670632"/>
                    <a:pt x="990170" y="676336"/>
                  </a:cubicBezTo>
                  <a:cubicBezTo>
                    <a:pt x="981036" y="719297"/>
                    <a:pt x="957920" y="752401"/>
                    <a:pt x="921053" y="776338"/>
                  </a:cubicBezTo>
                  <a:cubicBezTo>
                    <a:pt x="916305" y="779437"/>
                    <a:pt x="913534" y="785636"/>
                    <a:pt x="909874" y="790384"/>
                  </a:cubicBezTo>
                  <a:cubicBezTo>
                    <a:pt x="915183" y="791901"/>
                    <a:pt x="920394" y="794275"/>
                    <a:pt x="925802" y="794802"/>
                  </a:cubicBezTo>
                  <a:cubicBezTo>
                    <a:pt x="952314" y="797506"/>
                    <a:pt x="980278" y="795297"/>
                    <a:pt x="1005174" y="803078"/>
                  </a:cubicBezTo>
                  <a:cubicBezTo>
                    <a:pt x="1051637" y="817618"/>
                    <a:pt x="1077919" y="852997"/>
                    <a:pt x="1082601" y="901564"/>
                  </a:cubicBezTo>
                  <a:cubicBezTo>
                    <a:pt x="1085273" y="929293"/>
                    <a:pt x="1083723" y="957450"/>
                    <a:pt x="1083690" y="985410"/>
                  </a:cubicBezTo>
                  <a:cubicBezTo>
                    <a:pt x="1083690" y="999588"/>
                    <a:pt x="1075644" y="1006215"/>
                    <a:pt x="1061827" y="1006413"/>
                  </a:cubicBezTo>
                  <a:cubicBezTo>
                    <a:pt x="1058002" y="1006479"/>
                    <a:pt x="1054143" y="1006413"/>
                    <a:pt x="1050318" y="1006413"/>
                  </a:cubicBezTo>
                  <a:cubicBezTo>
                    <a:pt x="764055" y="1006413"/>
                    <a:pt x="477825" y="1006413"/>
                    <a:pt x="191562" y="1006413"/>
                  </a:cubicBezTo>
                  <a:cubicBezTo>
                    <a:pt x="168446" y="1006413"/>
                    <a:pt x="158982" y="1001137"/>
                    <a:pt x="158784" y="988147"/>
                  </a:cubicBezTo>
                  <a:cubicBezTo>
                    <a:pt x="158586" y="974859"/>
                    <a:pt x="167424" y="969814"/>
                    <a:pt x="191034" y="969814"/>
                  </a:cubicBezTo>
                  <a:cubicBezTo>
                    <a:pt x="319343" y="969814"/>
                    <a:pt x="447685" y="969814"/>
                    <a:pt x="575994" y="969814"/>
                  </a:cubicBezTo>
                  <a:lnTo>
                    <a:pt x="595054" y="969814"/>
                  </a:lnTo>
                  <a:close/>
                  <a:moveTo>
                    <a:pt x="545623" y="334422"/>
                  </a:moveTo>
                  <a:cubicBezTo>
                    <a:pt x="545623" y="307979"/>
                    <a:pt x="546118" y="282920"/>
                    <a:pt x="545524" y="257895"/>
                  </a:cubicBezTo>
                  <a:cubicBezTo>
                    <a:pt x="542721" y="135934"/>
                    <a:pt x="441881" y="35305"/>
                    <a:pt x="319772" y="36261"/>
                  </a:cubicBezTo>
                  <a:cubicBezTo>
                    <a:pt x="176920" y="37382"/>
                    <a:pt x="64770" y="152782"/>
                    <a:pt x="91052" y="333235"/>
                  </a:cubicBezTo>
                  <a:cubicBezTo>
                    <a:pt x="141439" y="333235"/>
                    <a:pt x="191793" y="333564"/>
                    <a:pt x="242114" y="333136"/>
                  </a:cubicBezTo>
                  <a:cubicBezTo>
                    <a:pt x="288049" y="332740"/>
                    <a:pt x="324224" y="312858"/>
                    <a:pt x="351429" y="276161"/>
                  </a:cubicBezTo>
                  <a:cubicBezTo>
                    <a:pt x="359244" y="265610"/>
                    <a:pt x="366828" y="254829"/>
                    <a:pt x="374973" y="244541"/>
                  </a:cubicBezTo>
                  <a:cubicBezTo>
                    <a:pt x="386680" y="229770"/>
                    <a:pt x="398156" y="229737"/>
                    <a:pt x="409829" y="244640"/>
                  </a:cubicBezTo>
                  <a:cubicBezTo>
                    <a:pt x="420645" y="258422"/>
                    <a:pt x="432318" y="271842"/>
                    <a:pt x="441024" y="286910"/>
                  </a:cubicBezTo>
                  <a:cubicBezTo>
                    <a:pt x="461007" y="321563"/>
                    <a:pt x="488081" y="340653"/>
                    <a:pt x="529630" y="333663"/>
                  </a:cubicBezTo>
                  <a:cubicBezTo>
                    <a:pt x="533851" y="332971"/>
                    <a:pt x="538336" y="334026"/>
                    <a:pt x="545590" y="334455"/>
                  </a:cubicBezTo>
                  <a:close/>
                  <a:moveTo>
                    <a:pt x="392648" y="283712"/>
                  </a:moveTo>
                  <a:cubicBezTo>
                    <a:pt x="388296" y="289086"/>
                    <a:pt x="384734" y="293141"/>
                    <a:pt x="381569" y="297428"/>
                  </a:cubicBezTo>
                  <a:cubicBezTo>
                    <a:pt x="345427" y="346159"/>
                    <a:pt x="297118" y="370624"/>
                    <a:pt x="236376" y="370394"/>
                  </a:cubicBezTo>
                  <a:cubicBezTo>
                    <a:pt x="211182" y="370295"/>
                    <a:pt x="185956" y="370328"/>
                    <a:pt x="160763" y="370426"/>
                  </a:cubicBezTo>
                  <a:cubicBezTo>
                    <a:pt x="155552" y="370426"/>
                    <a:pt x="150375" y="371152"/>
                    <a:pt x="144637" y="371580"/>
                  </a:cubicBezTo>
                  <a:cubicBezTo>
                    <a:pt x="144637" y="413355"/>
                    <a:pt x="142692" y="453383"/>
                    <a:pt x="145033" y="493179"/>
                  </a:cubicBezTo>
                  <a:cubicBezTo>
                    <a:pt x="150045" y="577289"/>
                    <a:pt x="216689" y="642705"/>
                    <a:pt x="304009" y="652003"/>
                  </a:cubicBezTo>
                  <a:cubicBezTo>
                    <a:pt x="382294" y="660344"/>
                    <a:pt x="460447" y="607063"/>
                    <a:pt x="483233" y="529415"/>
                  </a:cubicBezTo>
                  <a:cubicBezTo>
                    <a:pt x="497907" y="479430"/>
                    <a:pt x="488839" y="428094"/>
                    <a:pt x="490619" y="377383"/>
                  </a:cubicBezTo>
                  <a:cubicBezTo>
                    <a:pt x="490718" y="374548"/>
                    <a:pt x="485113" y="369701"/>
                    <a:pt x="481452" y="368877"/>
                  </a:cubicBezTo>
                  <a:cubicBezTo>
                    <a:pt x="459424" y="363766"/>
                    <a:pt x="443069" y="351270"/>
                    <a:pt x="430076" y="333235"/>
                  </a:cubicBezTo>
                  <a:cubicBezTo>
                    <a:pt x="418271" y="316848"/>
                    <a:pt x="405740" y="300989"/>
                    <a:pt x="392648" y="283712"/>
                  </a:cubicBezTo>
                  <a:close/>
                  <a:moveTo>
                    <a:pt x="633900" y="968792"/>
                  </a:moveTo>
                  <a:lnTo>
                    <a:pt x="1044745" y="968792"/>
                  </a:lnTo>
                  <a:cubicBezTo>
                    <a:pt x="1059518" y="853063"/>
                    <a:pt x="1012099" y="820421"/>
                    <a:pt x="909017" y="834104"/>
                  </a:cubicBezTo>
                  <a:cubicBezTo>
                    <a:pt x="898695" y="870603"/>
                    <a:pt x="876272" y="890749"/>
                    <a:pt x="844582" y="891969"/>
                  </a:cubicBezTo>
                  <a:cubicBezTo>
                    <a:pt x="811211" y="893255"/>
                    <a:pt x="788424" y="876176"/>
                    <a:pt x="774970" y="840830"/>
                  </a:cubicBezTo>
                  <a:cubicBezTo>
                    <a:pt x="773519" y="837005"/>
                    <a:pt x="767847" y="832455"/>
                    <a:pt x="763989" y="832291"/>
                  </a:cubicBezTo>
                  <a:cubicBezTo>
                    <a:pt x="745391" y="831532"/>
                    <a:pt x="726694" y="831202"/>
                    <a:pt x="708161" y="832488"/>
                  </a:cubicBezTo>
                  <a:cubicBezTo>
                    <a:pt x="674987" y="834796"/>
                    <a:pt x="643594" y="860811"/>
                    <a:pt x="638516" y="892760"/>
                  </a:cubicBezTo>
                  <a:cubicBezTo>
                    <a:pt x="634625" y="917324"/>
                    <a:pt x="635317" y="942613"/>
                    <a:pt x="633933" y="968759"/>
                  </a:cubicBezTo>
                  <a:close/>
                  <a:moveTo>
                    <a:pt x="906082" y="510654"/>
                  </a:moveTo>
                  <a:cubicBezTo>
                    <a:pt x="877360" y="521205"/>
                    <a:pt x="849297" y="533833"/>
                    <a:pt x="819949" y="541614"/>
                  </a:cubicBezTo>
                  <a:cubicBezTo>
                    <a:pt x="790007" y="549560"/>
                    <a:pt x="758812" y="552792"/>
                    <a:pt x="726265" y="558397"/>
                  </a:cubicBezTo>
                  <a:cubicBezTo>
                    <a:pt x="726265" y="588203"/>
                    <a:pt x="725803" y="618767"/>
                    <a:pt x="726364" y="649299"/>
                  </a:cubicBezTo>
                  <a:cubicBezTo>
                    <a:pt x="727485" y="711681"/>
                    <a:pt x="778301" y="761864"/>
                    <a:pt x="840295" y="762358"/>
                  </a:cubicBezTo>
                  <a:cubicBezTo>
                    <a:pt x="901300" y="762853"/>
                    <a:pt x="953501" y="713956"/>
                    <a:pt x="956007" y="652662"/>
                  </a:cubicBezTo>
                  <a:cubicBezTo>
                    <a:pt x="957260" y="621999"/>
                    <a:pt x="956568" y="591236"/>
                    <a:pt x="956205" y="560540"/>
                  </a:cubicBezTo>
                  <a:cubicBezTo>
                    <a:pt x="956139" y="556386"/>
                    <a:pt x="953765" y="551110"/>
                    <a:pt x="950665" y="548340"/>
                  </a:cubicBezTo>
                  <a:cubicBezTo>
                    <a:pt x="935727" y="535020"/>
                    <a:pt x="920162" y="522392"/>
                    <a:pt x="906115" y="510621"/>
                  </a:cubicBezTo>
                  <a:close/>
                  <a:moveTo>
                    <a:pt x="269253" y="687381"/>
                  </a:moveTo>
                  <a:cubicBezTo>
                    <a:pt x="269253" y="705812"/>
                    <a:pt x="268000" y="725595"/>
                    <a:pt x="269583" y="745114"/>
                  </a:cubicBezTo>
                  <a:cubicBezTo>
                    <a:pt x="271462" y="768095"/>
                    <a:pt x="290720" y="785010"/>
                    <a:pt x="313572" y="786559"/>
                  </a:cubicBezTo>
                  <a:cubicBezTo>
                    <a:pt x="337150" y="788142"/>
                    <a:pt x="359969" y="774492"/>
                    <a:pt x="363465" y="752763"/>
                  </a:cubicBezTo>
                  <a:cubicBezTo>
                    <a:pt x="366960" y="730969"/>
                    <a:pt x="366136" y="708450"/>
                    <a:pt x="367158" y="687381"/>
                  </a:cubicBezTo>
                  <a:lnTo>
                    <a:pt x="269286" y="687381"/>
                  </a:lnTo>
                  <a:close/>
                  <a:moveTo>
                    <a:pt x="809991" y="797736"/>
                  </a:moveTo>
                  <a:cubicBezTo>
                    <a:pt x="809001" y="817190"/>
                    <a:pt x="804780" y="837896"/>
                    <a:pt x="825423" y="850722"/>
                  </a:cubicBezTo>
                  <a:cubicBezTo>
                    <a:pt x="837064" y="857975"/>
                    <a:pt x="849693" y="856887"/>
                    <a:pt x="860740" y="848018"/>
                  </a:cubicBezTo>
                  <a:cubicBezTo>
                    <a:pt x="873073" y="838061"/>
                    <a:pt x="876404" y="817289"/>
                    <a:pt x="869677" y="797769"/>
                  </a:cubicBezTo>
                  <a:lnTo>
                    <a:pt x="810024" y="797769"/>
                  </a:lnTo>
                  <a:close/>
                  <a:moveTo>
                    <a:pt x="105726" y="451965"/>
                  </a:moveTo>
                  <a:lnTo>
                    <a:pt x="105726" y="371646"/>
                  </a:lnTo>
                  <a:cubicBezTo>
                    <a:pt x="80994" y="372405"/>
                    <a:pt x="65330" y="387802"/>
                    <a:pt x="64803" y="410454"/>
                  </a:cubicBezTo>
                  <a:cubicBezTo>
                    <a:pt x="64242" y="434655"/>
                    <a:pt x="79675" y="450547"/>
                    <a:pt x="105726" y="451932"/>
                  </a:cubicBezTo>
                  <a:close/>
                  <a:moveTo>
                    <a:pt x="529465" y="452229"/>
                  </a:moveTo>
                  <a:cubicBezTo>
                    <a:pt x="555879" y="450053"/>
                    <a:pt x="572499" y="432116"/>
                    <a:pt x="570685" y="408673"/>
                  </a:cubicBezTo>
                  <a:cubicBezTo>
                    <a:pt x="568970" y="386286"/>
                    <a:pt x="550833" y="370361"/>
                    <a:pt x="529465" y="372734"/>
                  </a:cubicBezTo>
                  <a:lnTo>
                    <a:pt x="529465" y="452229"/>
                  </a:lnTo>
                  <a:close/>
                  <a:moveTo>
                    <a:pt x="687881" y="620581"/>
                  </a:moveTo>
                  <a:lnTo>
                    <a:pt x="687881" y="558496"/>
                  </a:lnTo>
                  <a:cubicBezTo>
                    <a:pt x="664996" y="556550"/>
                    <a:pt x="649827" y="569112"/>
                    <a:pt x="649662" y="589060"/>
                  </a:cubicBezTo>
                  <a:cubicBezTo>
                    <a:pt x="649497" y="609008"/>
                    <a:pt x="663842" y="621339"/>
                    <a:pt x="687881" y="620581"/>
                  </a:cubicBezTo>
                  <a:close/>
                  <a:moveTo>
                    <a:pt x="993402" y="620515"/>
                  </a:moveTo>
                  <a:cubicBezTo>
                    <a:pt x="1010022" y="623087"/>
                    <a:pt x="1023146" y="618273"/>
                    <a:pt x="1027763" y="604985"/>
                  </a:cubicBezTo>
                  <a:cubicBezTo>
                    <a:pt x="1031192" y="595028"/>
                    <a:pt x="1030467" y="581378"/>
                    <a:pt x="1026312" y="571651"/>
                  </a:cubicBezTo>
                  <a:cubicBezTo>
                    <a:pt x="1021200" y="559683"/>
                    <a:pt x="1008801" y="554836"/>
                    <a:pt x="993995" y="558628"/>
                  </a:cubicBezTo>
                  <a:cubicBezTo>
                    <a:pt x="993798" y="562254"/>
                    <a:pt x="993468" y="565453"/>
                    <a:pt x="993435" y="568618"/>
                  </a:cubicBezTo>
                  <a:cubicBezTo>
                    <a:pt x="993369" y="585466"/>
                    <a:pt x="993435" y="602315"/>
                    <a:pt x="993435" y="620515"/>
                  </a:cubicBezTo>
                  <a:close/>
                </a:path>
              </a:pathLst>
            </a:custGeom>
            <a:grpFill/>
            <a:ln w="0" cap="flat">
              <a:solidFill>
                <a:schemeClr val="tx1"/>
              </a:solidFill>
              <a:prstDash val="solid"/>
              <a:miter/>
            </a:ln>
          </p:spPr>
          <p:txBody>
            <a:bodyPr rtlCol="0" anchor="ctr"/>
            <a:lstStyle/>
            <a:p>
              <a:pPr algn="l" rtl="0"/>
              <a:endParaRPr lang="x-es-XL"/>
            </a:p>
          </p:txBody>
        </p:sp>
        <p:grpSp>
          <p:nvGrpSpPr>
            <p:cNvPr id="77" name="Graphic 35">
              <a:extLst>
                <a:ext uri="{FF2B5EF4-FFF2-40B4-BE49-F238E27FC236}">
                  <a16:creationId xmlns:a16="http://schemas.microsoft.com/office/drawing/2014/main" id="{BE9059D4-622A-7A76-3FDB-A84995C1CC11}"/>
                </a:ext>
              </a:extLst>
            </p:cNvPr>
            <p:cNvGrpSpPr/>
            <p:nvPr/>
          </p:nvGrpSpPr>
          <p:grpSpPr>
            <a:xfrm>
              <a:off x="5013331" y="2139454"/>
              <a:ext cx="445536" cy="425606"/>
              <a:chOff x="5013331" y="2139454"/>
              <a:chExt cx="445536" cy="425606"/>
            </a:xfrm>
            <a:grpFill/>
          </p:grpSpPr>
          <p:sp>
            <p:nvSpPr>
              <p:cNvPr id="78" name="Freeform 70">
                <a:extLst>
                  <a:ext uri="{FF2B5EF4-FFF2-40B4-BE49-F238E27FC236}">
                    <a16:creationId xmlns:a16="http://schemas.microsoft.com/office/drawing/2014/main" id="{5810D1CB-528E-3B11-E884-C5F4C7880357}"/>
                  </a:ext>
                </a:extLst>
              </p:cNvPr>
              <p:cNvSpPr/>
              <p:nvPr/>
            </p:nvSpPr>
            <p:spPr>
              <a:xfrm>
                <a:off x="5155431" y="2337622"/>
                <a:ext cx="303436" cy="227438"/>
              </a:xfrm>
              <a:custGeom>
                <a:avLst/>
                <a:gdLst>
                  <a:gd name="connsiteX0" fmla="*/ 257054 w 303436"/>
                  <a:gd name="connsiteY0" fmla="*/ 131137 h 227438"/>
                  <a:gd name="connsiteX1" fmla="*/ 250459 w 303436"/>
                  <a:gd name="connsiteY1" fmla="*/ 135060 h 227438"/>
                  <a:gd name="connsiteX2" fmla="*/ 178143 w 303436"/>
                  <a:gd name="connsiteY2" fmla="*/ 201531 h 227438"/>
                  <a:gd name="connsiteX3" fmla="*/ 173460 w 303436"/>
                  <a:gd name="connsiteY3" fmla="*/ 216698 h 227438"/>
                  <a:gd name="connsiteX4" fmla="*/ 186354 w 303436"/>
                  <a:gd name="connsiteY4" fmla="*/ 227182 h 227438"/>
                  <a:gd name="connsiteX5" fmla="*/ 202380 w 303436"/>
                  <a:gd name="connsiteY5" fmla="*/ 221149 h 227438"/>
                  <a:gd name="connsiteX6" fmla="*/ 291184 w 303436"/>
                  <a:gd name="connsiteY6" fmla="*/ 139215 h 227438"/>
                  <a:gd name="connsiteX7" fmla="*/ 300912 w 303436"/>
                  <a:gd name="connsiteY7" fmla="*/ 125400 h 227438"/>
                  <a:gd name="connsiteX8" fmla="*/ 290492 w 303436"/>
                  <a:gd name="connsiteY8" fmla="*/ 87680 h 227438"/>
                  <a:gd name="connsiteX9" fmla="*/ 209635 w 303436"/>
                  <a:gd name="connsiteY9" fmla="*/ 13330 h 227438"/>
                  <a:gd name="connsiteX10" fmla="*/ 199577 w 303436"/>
                  <a:gd name="connsiteY10" fmla="*/ 4197 h 227438"/>
                  <a:gd name="connsiteX11" fmla="*/ 177154 w 303436"/>
                  <a:gd name="connsiteY11" fmla="*/ 4361 h 227438"/>
                  <a:gd name="connsiteX12" fmla="*/ 176824 w 303436"/>
                  <a:gd name="connsiteY12" fmla="*/ 24969 h 227438"/>
                  <a:gd name="connsiteX13" fmla="*/ 186255 w 303436"/>
                  <a:gd name="connsiteY13" fmla="*/ 33772 h 227438"/>
                  <a:gd name="connsiteX14" fmla="*/ 250954 w 303436"/>
                  <a:gd name="connsiteY14" fmla="*/ 93285 h 227438"/>
                  <a:gd name="connsiteX15" fmla="*/ 256823 w 303436"/>
                  <a:gd name="connsiteY15" fmla="*/ 98989 h 227438"/>
                  <a:gd name="connsiteX16" fmla="*/ 247656 w 303436"/>
                  <a:gd name="connsiteY16" fmla="*/ 98989 h 227438"/>
                  <a:gd name="connsiteX17" fmla="*/ 19595 w 303436"/>
                  <a:gd name="connsiteY17" fmla="*/ 99121 h 227438"/>
                  <a:gd name="connsiteX18" fmla="*/ 6933 w 303436"/>
                  <a:gd name="connsiteY18" fmla="*/ 102089 h 227438"/>
                  <a:gd name="connsiteX19" fmla="*/ 304 w 303436"/>
                  <a:gd name="connsiteY19" fmla="*/ 116530 h 227438"/>
                  <a:gd name="connsiteX20" fmla="*/ 13297 w 303436"/>
                  <a:gd name="connsiteY20" fmla="*/ 128367 h 227438"/>
                  <a:gd name="connsiteX21" fmla="*/ 21343 w 303436"/>
                  <a:gd name="connsiteY21" fmla="*/ 128664 h 227438"/>
                  <a:gd name="connsiteX22" fmla="*/ 247392 w 303436"/>
                  <a:gd name="connsiteY22" fmla="*/ 128664 h 227438"/>
                  <a:gd name="connsiteX23" fmla="*/ 255175 w 303436"/>
                  <a:gd name="connsiteY23" fmla="*/ 128664 h 227438"/>
                  <a:gd name="connsiteX24" fmla="*/ 257054 w 303436"/>
                  <a:gd name="connsiteY24" fmla="*/ 131137 h 22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436" h="227438">
                    <a:moveTo>
                      <a:pt x="257054" y="131137"/>
                    </a:moveTo>
                    <a:cubicBezTo>
                      <a:pt x="254845" y="132423"/>
                      <a:pt x="252273" y="133412"/>
                      <a:pt x="250459" y="135060"/>
                    </a:cubicBezTo>
                    <a:cubicBezTo>
                      <a:pt x="226288" y="157151"/>
                      <a:pt x="202215" y="179341"/>
                      <a:pt x="178143" y="201531"/>
                    </a:cubicBezTo>
                    <a:cubicBezTo>
                      <a:pt x="173559" y="205751"/>
                      <a:pt x="171416" y="210697"/>
                      <a:pt x="173460" y="216698"/>
                    </a:cubicBezTo>
                    <a:cubicBezTo>
                      <a:pt x="175472" y="222566"/>
                      <a:pt x="179891" y="226028"/>
                      <a:pt x="186354" y="227182"/>
                    </a:cubicBezTo>
                    <a:cubicBezTo>
                      <a:pt x="193015" y="228369"/>
                      <a:pt x="197896" y="225270"/>
                      <a:pt x="202380" y="221149"/>
                    </a:cubicBezTo>
                    <a:cubicBezTo>
                      <a:pt x="231992" y="193848"/>
                      <a:pt x="261770" y="166680"/>
                      <a:pt x="291184" y="139215"/>
                    </a:cubicBezTo>
                    <a:cubicBezTo>
                      <a:pt x="295306" y="135357"/>
                      <a:pt x="298901" y="130444"/>
                      <a:pt x="300912" y="125400"/>
                    </a:cubicBezTo>
                    <a:cubicBezTo>
                      <a:pt x="306749" y="110892"/>
                      <a:pt x="302132" y="98363"/>
                      <a:pt x="290492" y="87680"/>
                    </a:cubicBezTo>
                    <a:cubicBezTo>
                      <a:pt x="263518" y="62919"/>
                      <a:pt x="236576" y="38124"/>
                      <a:pt x="209635" y="13330"/>
                    </a:cubicBezTo>
                    <a:cubicBezTo>
                      <a:pt x="206304" y="10263"/>
                      <a:pt x="203073" y="7098"/>
                      <a:pt x="199577" y="4197"/>
                    </a:cubicBezTo>
                    <a:cubicBezTo>
                      <a:pt x="192685" y="-1508"/>
                      <a:pt x="183320" y="-1343"/>
                      <a:pt x="177154" y="4361"/>
                    </a:cubicBezTo>
                    <a:cubicBezTo>
                      <a:pt x="170822" y="10197"/>
                      <a:pt x="170592" y="18440"/>
                      <a:pt x="176824" y="24969"/>
                    </a:cubicBezTo>
                    <a:cubicBezTo>
                      <a:pt x="179792" y="28068"/>
                      <a:pt x="183090" y="30870"/>
                      <a:pt x="186255" y="33772"/>
                    </a:cubicBezTo>
                    <a:cubicBezTo>
                      <a:pt x="207821" y="53621"/>
                      <a:pt x="229387" y="73437"/>
                      <a:pt x="250954" y="93285"/>
                    </a:cubicBezTo>
                    <a:cubicBezTo>
                      <a:pt x="252503" y="94703"/>
                      <a:pt x="253988" y="96220"/>
                      <a:pt x="256823" y="98989"/>
                    </a:cubicBezTo>
                    <a:cubicBezTo>
                      <a:pt x="252701" y="98989"/>
                      <a:pt x="250195" y="98989"/>
                      <a:pt x="247656" y="98989"/>
                    </a:cubicBezTo>
                    <a:cubicBezTo>
                      <a:pt x="171647" y="98989"/>
                      <a:pt x="95605" y="98956"/>
                      <a:pt x="19595" y="99121"/>
                    </a:cubicBezTo>
                    <a:cubicBezTo>
                      <a:pt x="15342" y="99121"/>
                      <a:pt x="10593" y="100143"/>
                      <a:pt x="6933" y="102089"/>
                    </a:cubicBezTo>
                    <a:cubicBezTo>
                      <a:pt x="1261" y="105122"/>
                      <a:pt x="-850" y="110496"/>
                      <a:pt x="304" y="116530"/>
                    </a:cubicBezTo>
                    <a:cubicBezTo>
                      <a:pt x="1491" y="122762"/>
                      <a:pt x="6669" y="127444"/>
                      <a:pt x="13297" y="128367"/>
                    </a:cubicBezTo>
                    <a:cubicBezTo>
                      <a:pt x="15935" y="128730"/>
                      <a:pt x="18672" y="128664"/>
                      <a:pt x="21343" y="128664"/>
                    </a:cubicBezTo>
                    <a:cubicBezTo>
                      <a:pt x="96693" y="128664"/>
                      <a:pt x="172042" y="128664"/>
                      <a:pt x="247392" y="128664"/>
                    </a:cubicBezTo>
                    <a:cubicBezTo>
                      <a:pt x="249997" y="128664"/>
                      <a:pt x="252569" y="128664"/>
                      <a:pt x="255175" y="128664"/>
                    </a:cubicBezTo>
                    <a:cubicBezTo>
                      <a:pt x="255801" y="129488"/>
                      <a:pt x="256428" y="130312"/>
                      <a:pt x="257054" y="131137"/>
                    </a:cubicBezTo>
                    <a:close/>
                  </a:path>
                </a:pathLst>
              </a:custGeom>
              <a:grpFill/>
              <a:ln w="0" cap="flat">
                <a:solidFill>
                  <a:schemeClr val="tx1"/>
                </a:solidFill>
                <a:prstDash val="solid"/>
                <a:miter/>
              </a:ln>
            </p:spPr>
            <p:txBody>
              <a:bodyPr rtlCol="0" anchor="ctr"/>
              <a:lstStyle/>
              <a:p>
                <a:pPr algn="l" rtl="0"/>
                <a:endParaRPr lang="x-es-XL"/>
              </a:p>
            </p:txBody>
          </p:sp>
          <p:sp>
            <p:nvSpPr>
              <p:cNvPr id="79" name="Freeform 71">
                <a:extLst>
                  <a:ext uri="{FF2B5EF4-FFF2-40B4-BE49-F238E27FC236}">
                    <a16:creationId xmlns:a16="http://schemas.microsoft.com/office/drawing/2014/main" id="{67766150-D704-CE8B-4940-1466A4102A98}"/>
                  </a:ext>
                </a:extLst>
              </p:cNvPr>
              <p:cNvSpPr/>
              <p:nvPr/>
            </p:nvSpPr>
            <p:spPr>
              <a:xfrm>
                <a:off x="5013331" y="2139454"/>
                <a:ext cx="303642" cy="227388"/>
              </a:xfrm>
              <a:custGeom>
                <a:avLst/>
                <a:gdLst>
                  <a:gd name="connsiteX0" fmla="*/ 48654 w 303642"/>
                  <a:gd name="connsiteY0" fmla="*/ 128806 h 227388"/>
                  <a:gd name="connsiteX1" fmla="*/ 56436 w 303642"/>
                  <a:gd name="connsiteY1" fmla="*/ 128806 h 227388"/>
                  <a:gd name="connsiteX2" fmla="*/ 285288 w 303642"/>
                  <a:gd name="connsiteY2" fmla="*/ 128806 h 227388"/>
                  <a:gd name="connsiteX3" fmla="*/ 302040 w 303642"/>
                  <a:gd name="connsiteY3" fmla="*/ 107836 h 227388"/>
                  <a:gd name="connsiteX4" fmla="*/ 287003 w 303642"/>
                  <a:gd name="connsiteY4" fmla="*/ 99164 h 227388"/>
                  <a:gd name="connsiteX5" fmla="*/ 256039 w 303642"/>
                  <a:gd name="connsiteY5" fmla="*/ 99164 h 227388"/>
                  <a:gd name="connsiteX6" fmla="*/ 56139 w 303642"/>
                  <a:gd name="connsiteY6" fmla="*/ 99164 h 227388"/>
                  <a:gd name="connsiteX7" fmla="*/ 48390 w 303642"/>
                  <a:gd name="connsiteY7" fmla="*/ 99164 h 227388"/>
                  <a:gd name="connsiteX8" fmla="*/ 46378 w 303642"/>
                  <a:gd name="connsiteY8" fmla="*/ 96461 h 227388"/>
                  <a:gd name="connsiteX9" fmla="*/ 53204 w 303642"/>
                  <a:gd name="connsiteY9" fmla="*/ 92702 h 227388"/>
                  <a:gd name="connsiteX10" fmla="*/ 124663 w 303642"/>
                  <a:gd name="connsiteY10" fmla="*/ 27122 h 227388"/>
                  <a:gd name="connsiteX11" fmla="*/ 130730 w 303642"/>
                  <a:gd name="connsiteY11" fmla="*/ 11098 h 227388"/>
                  <a:gd name="connsiteX12" fmla="*/ 103954 w 303642"/>
                  <a:gd name="connsiteY12" fmla="*/ 4437 h 227388"/>
                  <a:gd name="connsiteX13" fmla="*/ 10336 w 303642"/>
                  <a:gd name="connsiteY13" fmla="*/ 90757 h 227388"/>
                  <a:gd name="connsiteX14" fmla="*/ 12545 w 303642"/>
                  <a:gd name="connsiteY14" fmla="*/ 139587 h 227388"/>
                  <a:gd name="connsiteX15" fmla="*/ 93897 w 303642"/>
                  <a:gd name="connsiteY15" fmla="*/ 214433 h 227388"/>
                  <a:gd name="connsiteX16" fmla="*/ 102470 w 303642"/>
                  <a:gd name="connsiteY16" fmla="*/ 222280 h 227388"/>
                  <a:gd name="connsiteX17" fmla="*/ 125949 w 303642"/>
                  <a:gd name="connsiteY17" fmla="*/ 223269 h 227388"/>
                  <a:gd name="connsiteX18" fmla="*/ 125158 w 303642"/>
                  <a:gd name="connsiteY18" fmla="*/ 201277 h 227388"/>
                  <a:gd name="connsiteX19" fmla="*/ 63295 w 303642"/>
                  <a:gd name="connsiteY19" fmla="*/ 144368 h 227388"/>
                  <a:gd name="connsiteX20" fmla="*/ 47665 w 303642"/>
                  <a:gd name="connsiteY20" fmla="*/ 130817 h 227388"/>
                  <a:gd name="connsiteX21" fmla="*/ 48687 w 303642"/>
                  <a:gd name="connsiteY21" fmla="*/ 128839 h 22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3642" h="227388">
                    <a:moveTo>
                      <a:pt x="48654" y="128806"/>
                    </a:moveTo>
                    <a:cubicBezTo>
                      <a:pt x="51259" y="128806"/>
                      <a:pt x="53864" y="128806"/>
                      <a:pt x="56436" y="128806"/>
                    </a:cubicBezTo>
                    <a:cubicBezTo>
                      <a:pt x="132709" y="128806"/>
                      <a:pt x="208982" y="128806"/>
                      <a:pt x="285288" y="128806"/>
                    </a:cubicBezTo>
                    <a:cubicBezTo>
                      <a:pt x="299006" y="128806"/>
                      <a:pt x="307316" y="118387"/>
                      <a:pt x="302040" y="107836"/>
                    </a:cubicBezTo>
                    <a:cubicBezTo>
                      <a:pt x="299138" y="102033"/>
                      <a:pt x="293961" y="99164"/>
                      <a:pt x="287003" y="99164"/>
                    </a:cubicBezTo>
                    <a:cubicBezTo>
                      <a:pt x="276681" y="99131"/>
                      <a:pt x="266360" y="99164"/>
                      <a:pt x="256039" y="99164"/>
                    </a:cubicBezTo>
                    <a:cubicBezTo>
                      <a:pt x="189395" y="99164"/>
                      <a:pt x="122784" y="99164"/>
                      <a:pt x="56139" y="99164"/>
                    </a:cubicBezTo>
                    <a:cubicBezTo>
                      <a:pt x="53567" y="99164"/>
                      <a:pt x="50962" y="99164"/>
                      <a:pt x="48390" y="99164"/>
                    </a:cubicBezTo>
                    <a:cubicBezTo>
                      <a:pt x="47731" y="98274"/>
                      <a:pt x="47038" y="97351"/>
                      <a:pt x="46378" y="96461"/>
                    </a:cubicBezTo>
                    <a:cubicBezTo>
                      <a:pt x="48687" y="95241"/>
                      <a:pt x="51391" y="94383"/>
                      <a:pt x="53204" y="92702"/>
                    </a:cubicBezTo>
                    <a:cubicBezTo>
                      <a:pt x="77079" y="70908"/>
                      <a:pt x="100822" y="48982"/>
                      <a:pt x="124663" y="27122"/>
                    </a:cubicBezTo>
                    <a:cubicBezTo>
                      <a:pt x="129576" y="22638"/>
                      <a:pt x="132742" y="17626"/>
                      <a:pt x="130730" y="11098"/>
                    </a:cubicBezTo>
                    <a:cubicBezTo>
                      <a:pt x="127301" y="19"/>
                      <a:pt x="112989" y="-3806"/>
                      <a:pt x="103954" y="4437"/>
                    </a:cubicBezTo>
                    <a:cubicBezTo>
                      <a:pt x="72528" y="33024"/>
                      <a:pt x="41201" y="61676"/>
                      <a:pt x="10336" y="90757"/>
                    </a:cubicBezTo>
                    <a:cubicBezTo>
                      <a:pt x="-4437" y="104704"/>
                      <a:pt x="-3085" y="125146"/>
                      <a:pt x="12545" y="139587"/>
                    </a:cubicBezTo>
                    <a:cubicBezTo>
                      <a:pt x="39586" y="164613"/>
                      <a:pt x="66791" y="189473"/>
                      <a:pt x="93897" y="214433"/>
                    </a:cubicBezTo>
                    <a:cubicBezTo>
                      <a:pt x="96766" y="217070"/>
                      <a:pt x="99568" y="219741"/>
                      <a:pt x="102470" y="222280"/>
                    </a:cubicBezTo>
                    <a:cubicBezTo>
                      <a:pt x="109824" y="228709"/>
                      <a:pt x="119453" y="229105"/>
                      <a:pt x="125949" y="223269"/>
                    </a:cubicBezTo>
                    <a:cubicBezTo>
                      <a:pt x="132874" y="217070"/>
                      <a:pt x="132742" y="208333"/>
                      <a:pt x="125158" y="201277"/>
                    </a:cubicBezTo>
                    <a:cubicBezTo>
                      <a:pt x="104614" y="182219"/>
                      <a:pt x="83971" y="163294"/>
                      <a:pt x="63295" y="144368"/>
                    </a:cubicBezTo>
                    <a:cubicBezTo>
                      <a:pt x="58217" y="139719"/>
                      <a:pt x="52875" y="135334"/>
                      <a:pt x="47665" y="130817"/>
                    </a:cubicBezTo>
                    <a:cubicBezTo>
                      <a:pt x="47994" y="130157"/>
                      <a:pt x="48324" y="129498"/>
                      <a:pt x="48687" y="128839"/>
                    </a:cubicBezTo>
                    <a:close/>
                  </a:path>
                </a:pathLst>
              </a:custGeom>
              <a:grpFill/>
              <a:ln w="0" cap="flat">
                <a:solidFill>
                  <a:schemeClr val="tx1"/>
                </a:solidFill>
                <a:prstDash val="solid"/>
                <a:miter/>
              </a:ln>
            </p:spPr>
            <p:txBody>
              <a:bodyPr rtlCol="0" anchor="ctr"/>
              <a:lstStyle/>
              <a:p>
                <a:pPr algn="l" rtl="0"/>
                <a:endParaRPr lang="x-es-XL"/>
              </a:p>
            </p:txBody>
          </p:sp>
        </p:grpSp>
      </p:grpSp>
      <p:sp>
        <p:nvSpPr>
          <p:cNvPr id="87" name="TextBox 1">
            <a:extLst>
              <a:ext uri="{FF2B5EF4-FFF2-40B4-BE49-F238E27FC236}">
                <a16:creationId xmlns:a16="http://schemas.microsoft.com/office/drawing/2014/main" id="{0EC274D7-3245-7AB3-3AC5-90B9EFD64629}"/>
              </a:ext>
            </a:extLst>
          </p:cNvPr>
          <p:cNvSpPr txBox="1"/>
          <p:nvPr/>
        </p:nvSpPr>
        <p:spPr>
          <a:xfrm>
            <a:off x="2906580" y="6635526"/>
            <a:ext cx="6015890" cy="230832"/>
          </a:xfrm>
          <a:prstGeom prst="rect">
            <a:avLst/>
          </a:prstGeom>
          <a:noFill/>
        </p:spPr>
        <p:txBody>
          <a:bodyPr wrap="squar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buClr>
                <a:srgbClr val="FFC000"/>
              </a:buClr>
              <a:defRPr/>
            </a:pPr>
            <a:r>
              <a:rPr lang="en-US" sz="900" dirty="0">
                <a:solidFill>
                  <a:schemeClr val="bg1">
                    <a:lumMod val="65000"/>
                  </a:schemeClr>
                </a:solidFill>
                <a:latin typeface="Heebo" pitchFamily="2" charset="-79"/>
                <a:ea typeface="Tahoma" panose="020B0604030504040204" pitchFamily="34" charset="0"/>
                <a:cs typeface="Heebo" pitchFamily="2" charset="-79"/>
              </a:rPr>
              <a:t>* Details about the project and evaluation findings can be found in the appendices section.</a:t>
            </a:r>
            <a:endParaRPr lang="he-IL" sz="900" dirty="0">
              <a:solidFill>
                <a:schemeClr val="bg1">
                  <a:lumMod val="65000"/>
                </a:schemeClr>
              </a:solidFill>
              <a:latin typeface="Heebo" pitchFamily="2" charset="-79"/>
              <a:ea typeface="Tahoma" panose="020B0604030504040204" pitchFamily="34" charset="0"/>
              <a:cs typeface="Heebo" pitchFamily="2" charset="-79"/>
            </a:endParaRPr>
          </a:p>
        </p:txBody>
      </p:sp>
      <p:sp>
        <p:nvSpPr>
          <p:cNvPr id="3" name="TextBox 2">
            <a:extLst>
              <a:ext uri="{FF2B5EF4-FFF2-40B4-BE49-F238E27FC236}">
                <a16:creationId xmlns:a16="http://schemas.microsoft.com/office/drawing/2014/main" id="{3CF96F1A-0DDC-1C38-5563-0974CD355CF1}"/>
              </a:ext>
            </a:extLst>
          </p:cNvPr>
          <p:cNvSpPr txBox="1"/>
          <p:nvPr/>
        </p:nvSpPr>
        <p:spPr>
          <a:xfrm>
            <a:off x="2920391" y="4124453"/>
            <a:ext cx="4954561" cy="1528624"/>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gn="l" rtl="0">
              <a:lnSpc>
                <a:spcPts val="1600"/>
              </a:lnSpc>
              <a:spcAft>
                <a:spcPts val="0"/>
              </a:spcAft>
            </a:pPr>
            <a:r>
              <a:rPr lang="he-IL" sz="1200" b="1" dirty="0">
                <a:solidFill>
                  <a:srgbClr val="9ABC56"/>
                </a:solidFill>
                <a:latin typeface="Heebo" pitchFamily="2" charset="-79"/>
                <a:ea typeface="Tahoma" panose="020B0604030504040204" pitchFamily="34" charset="0"/>
                <a:cs typeface="Heebo" pitchFamily="2" charset="-79"/>
              </a:rPr>
              <a:t>תוכנית 'הורה להורה'* </a:t>
            </a:r>
          </a:p>
          <a:p>
            <a:pPr marL="171450" indent="-171450" algn="l" rtl="0">
              <a:lnSpc>
                <a:spcPct val="100000"/>
              </a:lnSpc>
              <a:spcAft>
                <a:spcPts val="0"/>
              </a:spcAft>
              <a:buFont typeface="Arial" panose="020B0604020202020204" pitchFamily="34" charset="0"/>
              <a:buChar char="•"/>
            </a:pPr>
            <a:r>
              <a:rPr lang="en-US" sz="1000" dirty="0">
                <a:latin typeface="Heebo" pitchFamily="2" charset="-79"/>
                <a:ea typeface="Tahoma" panose="020B0604030504040204" pitchFamily="34" charset="0"/>
                <a:cs typeface="Heebo" pitchFamily="2" charset="-79"/>
              </a:rPr>
              <a:t>The respondents </a:t>
            </a:r>
            <a:r>
              <a:rPr lang="en-US" sz="1000" b="1" dirty="0">
                <a:latin typeface="Heebo" pitchFamily="2" charset="-79"/>
                <a:ea typeface="Tahoma" panose="020B0604030504040204" pitchFamily="34" charset="0"/>
                <a:cs typeface="Heebo" pitchFamily="2" charset="-79"/>
              </a:rPr>
              <a:t>benefited beyond their expectations </a:t>
            </a:r>
            <a:r>
              <a:rPr lang="en-US" sz="1000" dirty="0">
                <a:latin typeface="Heebo" pitchFamily="2" charset="-79"/>
                <a:ea typeface="Tahoma" panose="020B0604030504040204" pitchFamily="34" charset="0"/>
                <a:cs typeface="Heebo" pitchFamily="2" charset="-79"/>
              </a:rPr>
              <a:t>in terms of gaining </a:t>
            </a:r>
            <a:r>
              <a:rPr lang="en-US" sz="1000" u="sng" dirty="0">
                <a:latin typeface="Heebo" pitchFamily="2" charset="-79"/>
                <a:ea typeface="Tahoma" panose="020B0604030504040204" pitchFamily="34" charset="0"/>
                <a:cs typeface="Heebo" pitchFamily="2" charset="-79"/>
              </a:rPr>
              <a:t>knowledge and tools</a:t>
            </a:r>
            <a:r>
              <a:rPr lang="en-US" sz="1000" dirty="0">
                <a:latin typeface="Heebo" pitchFamily="2" charset="-79"/>
                <a:ea typeface="Tahoma" panose="020B0604030504040204" pitchFamily="34" charset="0"/>
                <a:cs typeface="Heebo" pitchFamily="2" charset="-79"/>
              </a:rPr>
              <a:t> for promoting child development, dealing with parenting and their extended family, strengthening bonds with their children, </a:t>
            </a:r>
            <a:r>
              <a:rPr lang="en-US" sz="1000" u="sng" dirty="0">
                <a:latin typeface="Heebo" pitchFamily="2" charset="-79"/>
                <a:ea typeface="Tahoma" panose="020B0604030504040204" pitchFamily="34" charset="0"/>
                <a:cs typeface="Heebo" pitchFamily="2" charset="-79"/>
              </a:rPr>
              <a:t>ideas for joint play</a:t>
            </a:r>
            <a:r>
              <a:rPr lang="en-US" sz="1000" dirty="0">
                <a:latin typeface="Heebo" pitchFamily="2" charset="-79"/>
                <a:ea typeface="Tahoma" panose="020B0604030504040204" pitchFamily="34" charset="0"/>
                <a:cs typeface="Heebo" pitchFamily="2" charset="-79"/>
              </a:rPr>
              <a:t>, and even changing perceptions and habits.</a:t>
            </a:r>
            <a:endParaRPr lang="he-IL" sz="1000" dirty="0">
              <a:latin typeface="Heebo" pitchFamily="2" charset="-79"/>
              <a:ea typeface="Tahoma" panose="020B0604030504040204" pitchFamily="34" charset="0"/>
              <a:cs typeface="Heebo" pitchFamily="2" charset="-79"/>
            </a:endParaRPr>
          </a:p>
          <a:p>
            <a:pPr marL="171450" indent="-171450" algn="l" rtl="0">
              <a:lnSpc>
                <a:spcPct val="100000"/>
              </a:lnSpc>
              <a:spcAft>
                <a:spcPts val="0"/>
              </a:spcAft>
              <a:buFont typeface="Arial" panose="020B0604020202020204" pitchFamily="34" charset="0"/>
              <a:buChar char="•"/>
            </a:pPr>
            <a:r>
              <a:rPr lang="en-US" sz="1000" dirty="0">
                <a:latin typeface="Heebo" pitchFamily="2" charset="-79"/>
                <a:ea typeface="Tahoma" panose="020B0604030504040204" pitchFamily="34" charset="0"/>
                <a:cs typeface="Heebo" pitchFamily="2" charset="-79"/>
              </a:rPr>
              <a:t>Most noted that the program provided a safe space to vent, share difficulties, and receive support.</a:t>
            </a:r>
            <a:endParaRPr lang="he-IL" sz="1000" dirty="0">
              <a:latin typeface="Heebo" pitchFamily="2" charset="-79"/>
              <a:ea typeface="Tahoma" panose="020B0604030504040204" pitchFamily="34" charset="0"/>
              <a:cs typeface="Heebo" pitchFamily="2" charset="-79"/>
            </a:endParaRPr>
          </a:p>
          <a:p>
            <a:pPr marL="171450" indent="-171450" algn="l" rtl="0">
              <a:lnSpc>
                <a:spcPct val="100000"/>
              </a:lnSpc>
              <a:spcAft>
                <a:spcPts val="0"/>
              </a:spcAft>
              <a:buFont typeface="Arial" panose="020B0604020202020204" pitchFamily="34" charset="0"/>
              <a:buChar char="•"/>
            </a:pPr>
            <a:r>
              <a:rPr lang="en-US" sz="1000" dirty="0">
                <a:latin typeface="Heebo" pitchFamily="2" charset="-79"/>
                <a:ea typeface="Tahoma" panose="020B0604030504040204" pitchFamily="34" charset="0"/>
                <a:cs typeface="Heebo" pitchFamily="2" charset="-79"/>
              </a:rPr>
              <a:t>The participants expressed a </a:t>
            </a:r>
            <a:r>
              <a:rPr lang="en-US" sz="1000" u="sng" dirty="0">
                <a:latin typeface="Heebo" pitchFamily="2" charset="-79"/>
                <a:ea typeface="Tahoma" panose="020B0604030504040204" pitchFamily="34" charset="0"/>
                <a:cs typeface="Heebo" pitchFamily="2" charset="-79"/>
              </a:rPr>
              <a:t>need to meet with other mothers</a:t>
            </a:r>
            <a:r>
              <a:rPr lang="en-US" sz="1000" dirty="0">
                <a:latin typeface="Heebo" pitchFamily="2" charset="-79"/>
                <a:ea typeface="Tahoma" panose="020B0604030504040204" pitchFamily="34" charset="0"/>
                <a:cs typeface="Heebo" pitchFamily="2" charset="-79"/>
              </a:rPr>
              <a:t> and strengthen community ties.</a:t>
            </a:r>
            <a:endParaRPr lang="he-IL" sz="1100" dirty="0">
              <a:latin typeface="Heebo" pitchFamily="2" charset="-79"/>
              <a:ea typeface="Tahoma" panose="020B0604030504040204" pitchFamily="34" charset="0"/>
              <a:cs typeface="Heebo" pitchFamily="2" charset="-79"/>
            </a:endParaRPr>
          </a:p>
        </p:txBody>
      </p:sp>
      <p:sp>
        <p:nvSpPr>
          <p:cNvPr id="4" name="TextBox 3">
            <a:extLst>
              <a:ext uri="{FF2B5EF4-FFF2-40B4-BE49-F238E27FC236}">
                <a16:creationId xmlns:a16="http://schemas.microsoft.com/office/drawing/2014/main" id="{AD16B7E9-4598-6A1D-648E-302A5A1CDE90}"/>
              </a:ext>
            </a:extLst>
          </p:cNvPr>
          <p:cNvSpPr txBox="1"/>
          <p:nvPr/>
        </p:nvSpPr>
        <p:spPr>
          <a:xfrm>
            <a:off x="7870821" y="4202835"/>
            <a:ext cx="4331149" cy="1467068"/>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gn="l" rtl="0">
              <a:lnSpc>
                <a:spcPts val="1600"/>
              </a:lnSpc>
              <a:spcAft>
                <a:spcPts val="0"/>
              </a:spcAft>
            </a:pPr>
            <a:r>
              <a:rPr lang="he-IL" sz="1200" b="1" dirty="0" err="1">
                <a:solidFill>
                  <a:srgbClr val="9ABC56"/>
                </a:solidFill>
                <a:latin typeface="Heebo" pitchFamily="2" charset="-79"/>
                <a:ea typeface="Tahoma" panose="020B0604030504040204" pitchFamily="34" charset="0"/>
                <a:cs typeface="Heebo" pitchFamily="2" charset="-79"/>
              </a:rPr>
              <a:t>מאמאת</a:t>
            </a:r>
            <a:r>
              <a:rPr lang="he-IL" sz="1200" b="1" dirty="0">
                <a:solidFill>
                  <a:srgbClr val="9ABC56"/>
                </a:solidFill>
                <a:latin typeface="Heebo" pitchFamily="2" charset="-79"/>
                <a:ea typeface="Tahoma" panose="020B0604030504040204" pitchFamily="34" charset="0"/>
                <a:cs typeface="Heebo" pitchFamily="2" charset="-79"/>
              </a:rPr>
              <a:t> – הדרכת אימהות </a:t>
            </a:r>
            <a:r>
              <a:rPr lang="he-IL" sz="1200" b="1" dirty="0" err="1">
                <a:solidFill>
                  <a:srgbClr val="9ABC56"/>
                </a:solidFill>
                <a:latin typeface="Heebo" pitchFamily="2" charset="-79"/>
                <a:ea typeface="Tahoma" panose="020B0604030504040204" pitchFamily="34" charset="0"/>
                <a:cs typeface="Heebo" pitchFamily="2" charset="-79"/>
              </a:rPr>
              <a:t>בחל"ד</a:t>
            </a:r>
            <a:r>
              <a:rPr lang="he-IL" sz="1200" b="1" dirty="0">
                <a:solidFill>
                  <a:srgbClr val="9ABC56"/>
                </a:solidFill>
                <a:latin typeface="Heebo" pitchFamily="2" charset="-79"/>
                <a:ea typeface="Tahoma" panose="020B0604030504040204" pitchFamily="34" charset="0"/>
                <a:cs typeface="Heebo" pitchFamily="2" charset="-79"/>
              </a:rPr>
              <a:t>*</a:t>
            </a:r>
          </a:p>
          <a:p>
            <a:pPr marL="171450" indent="-171450" algn="l" rtl="0">
              <a:lnSpc>
                <a:spcPct val="100000"/>
              </a:lnSpc>
              <a:spcAft>
                <a:spcPts val="0"/>
              </a:spcAft>
              <a:buClr>
                <a:schemeClr val="tx1"/>
              </a:buClr>
              <a:buFont typeface="Arial" panose="020B0604020202020204" pitchFamily="34" charset="0"/>
              <a:buChar char="•"/>
            </a:pPr>
            <a:r>
              <a:rPr lang="en-US" sz="950" b="1" dirty="0">
                <a:latin typeface="Heebo" pitchFamily="2" charset="-79"/>
                <a:ea typeface="Tahoma" panose="020B0604030504040204" pitchFamily="34" charset="0"/>
                <a:cs typeface="Heebo" pitchFamily="2" charset="-79"/>
              </a:rPr>
              <a:t>All </a:t>
            </a:r>
            <a:r>
              <a:rPr lang="en-US" sz="950" dirty="0">
                <a:latin typeface="Heebo" pitchFamily="2" charset="-79"/>
                <a:ea typeface="Tahoma" panose="020B0604030504040204" pitchFamily="34" charset="0"/>
                <a:cs typeface="Heebo" pitchFamily="2" charset="-79"/>
              </a:rPr>
              <a:t>the respondents benefited to a large to very large extent from gaining </a:t>
            </a:r>
            <a:r>
              <a:rPr lang="en-US" sz="950" u="sng" dirty="0">
                <a:latin typeface="Heebo" pitchFamily="2" charset="-79"/>
                <a:ea typeface="Tahoma" panose="020B0604030504040204" pitchFamily="34" charset="0"/>
                <a:cs typeface="Heebo" pitchFamily="2" charset="-79"/>
              </a:rPr>
              <a:t>knowledge and tools</a:t>
            </a:r>
            <a:r>
              <a:rPr lang="en-US" sz="950" dirty="0">
                <a:latin typeface="Heebo" pitchFamily="2" charset="-79"/>
                <a:ea typeface="Tahoma" panose="020B0604030504040204" pitchFamily="34" charset="0"/>
                <a:cs typeface="Heebo" pitchFamily="2" charset="-79"/>
              </a:rPr>
              <a:t> in the areas of child development, strengthening the family support system, and resources for consultation.</a:t>
            </a:r>
            <a:endParaRPr lang="he-IL" sz="950" dirty="0">
              <a:latin typeface="Heebo" pitchFamily="2" charset="-79"/>
              <a:ea typeface="Tahoma" panose="020B0604030504040204" pitchFamily="34" charset="0"/>
              <a:cs typeface="Heebo" pitchFamily="2" charset="-79"/>
            </a:endParaRPr>
          </a:p>
          <a:p>
            <a:pPr marL="171450" indent="-171450" algn="l" rtl="0">
              <a:lnSpc>
                <a:spcPct val="100000"/>
              </a:lnSpc>
              <a:spcAft>
                <a:spcPts val="0"/>
              </a:spcAft>
              <a:buClr>
                <a:schemeClr val="tx1"/>
              </a:buClr>
              <a:buFont typeface="Arial" panose="020B0604020202020204" pitchFamily="34" charset="0"/>
              <a:buChar char="•"/>
            </a:pPr>
            <a:r>
              <a:rPr lang="en-US" sz="950" b="1" dirty="0">
                <a:latin typeface="Heebo" pitchFamily="2" charset="-79"/>
                <a:ea typeface="Tahoma" panose="020B0604030504040204" pitchFamily="34" charset="0"/>
                <a:cs typeface="Heebo" pitchFamily="2" charset="-79"/>
              </a:rPr>
              <a:t>All</a:t>
            </a:r>
            <a:r>
              <a:rPr lang="en-US" sz="950" dirty="0">
                <a:latin typeface="Heebo" pitchFamily="2" charset="-79"/>
                <a:ea typeface="Tahoma" panose="020B0604030504040204" pitchFamily="34" charset="0"/>
                <a:cs typeface="Heebo" pitchFamily="2" charset="-79"/>
              </a:rPr>
              <a:t> the respondents reported </a:t>
            </a:r>
            <a:r>
              <a:rPr lang="en-US" sz="950" u="sng" dirty="0">
                <a:latin typeface="Heebo" pitchFamily="2" charset="-79"/>
                <a:ea typeface="Tahoma" panose="020B0604030504040204" pitchFamily="34" charset="0"/>
                <a:cs typeface="Heebo" pitchFamily="2" charset="-79"/>
              </a:rPr>
              <a:t>getting to know new mothers and having a safe space</a:t>
            </a:r>
            <a:r>
              <a:rPr lang="en-US" sz="950" dirty="0">
                <a:latin typeface="Heebo" pitchFamily="2" charset="-79"/>
                <a:ea typeface="Tahoma" panose="020B0604030504040204" pitchFamily="34" charset="0"/>
                <a:cs typeface="Heebo" pitchFamily="2" charset="-79"/>
              </a:rPr>
              <a:t> to vent and share parenting dilemmas: </a:t>
            </a:r>
            <a:r>
              <a:rPr lang="en-US" sz="950" i="1" dirty="0">
                <a:latin typeface="Heebo" pitchFamily="2" charset="-79"/>
                <a:ea typeface="Tahoma" panose="020B0604030504040204" pitchFamily="34" charset="0"/>
                <a:cs typeface="Heebo" pitchFamily="2" charset="-79"/>
              </a:rPr>
              <a:t>“We all encouraged each other.”</a:t>
            </a:r>
            <a:endParaRPr lang="he-IL" sz="950" i="1" dirty="0">
              <a:latin typeface="Heebo" pitchFamily="2" charset="-79"/>
              <a:ea typeface="Tahoma" panose="020B0604030504040204" pitchFamily="34" charset="0"/>
              <a:cs typeface="Heebo" pitchFamily="2" charset="-79"/>
            </a:endParaRPr>
          </a:p>
          <a:p>
            <a:pPr marL="171450" indent="-171450" algn="l" rtl="0">
              <a:lnSpc>
                <a:spcPct val="100000"/>
              </a:lnSpc>
              <a:spcAft>
                <a:spcPts val="0"/>
              </a:spcAft>
              <a:buClr>
                <a:schemeClr val="tx1"/>
              </a:buClr>
              <a:buFont typeface="Arial" panose="020B0604020202020204" pitchFamily="34" charset="0"/>
              <a:buChar char="•"/>
            </a:pPr>
            <a:r>
              <a:rPr lang="en-US" sz="950" dirty="0">
                <a:latin typeface="Heebo" pitchFamily="2" charset="-79"/>
                <a:ea typeface="Tahoma" panose="020B0604030504040204" pitchFamily="34" charset="0"/>
                <a:cs typeface="Heebo" pitchFamily="2" charset="-79"/>
              </a:rPr>
              <a:t>Parental well-being: </a:t>
            </a:r>
            <a:r>
              <a:rPr lang="en-US" sz="950" i="1" dirty="0">
                <a:latin typeface="Heebo" pitchFamily="2" charset="-79"/>
                <a:ea typeface="Tahoma" panose="020B0604030504040204" pitchFamily="34" charset="0"/>
                <a:cs typeface="Heebo" pitchFamily="2" charset="-79"/>
              </a:rPr>
              <a:t>“We put ourselves as mothers in the center, we talked about ourselves.”</a:t>
            </a:r>
            <a:endParaRPr lang="he-IL" sz="950" i="1" dirty="0">
              <a:latin typeface="Heebo" pitchFamily="2" charset="-79"/>
              <a:ea typeface="Tahoma" panose="020B0604030504040204" pitchFamily="34" charset="0"/>
              <a:cs typeface="Heebo" pitchFamily="2" charset="-79"/>
            </a:endParaRPr>
          </a:p>
        </p:txBody>
      </p:sp>
      <p:sp>
        <p:nvSpPr>
          <p:cNvPr id="5" name="TextBox 4">
            <a:extLst>
              <a:ext uri="{FF2B5EF4-FFF2-40B4-BE49-F238E27FC236}">
                <a16:creationId xmlns:a16="http://schemas.microsoft.com/office/drawing/2014/main" id="{B1F02480-9E82-54B7-70D9-40E86FA02407}"/>
              </a:ext>
            </a:extLst>
          </p:cNvPr>
          <p:cNvSpPr txBox="1"/>
          <p:nvPr/>
        </p:nvSpPr>
        <p:spPr>
          <a:xfrm>
            <a:off x="8909430" y="2686100"/>
            <a:ext cx="3261254" cy="1528624"/>
          </a:xfrm>
          <a:prstGeom prst="rect">
            <a:avLst/>
          </a:prstGeom>
          <a:noFill/>
        </p:spPr>
        <p:txBody>
          <a:bodyPr wrap="square">
            <a:spAutoFit/>
          </a:bodyPr>
          <a:lstStyle/>
          <a:p>
            <a:pPr algn="l" rtl="0">
              <a:lnSpc>
                <a:spcPts val="1600"/>
              </a:lnSpc>
            </a:pPr>
            <a:r>
              <a:rPr lang="he-IL" sz="1200" b="1" dirty="0">
                <a:solidFill>
                  <a:srgbClr val="9ABC56"/>
                </a:solidFill>
                <a:latin typeface="Heebo" pitchFamily="2" charset="-79"/>
                <a:ea typeface="Tahoma" panose="020B0604030504040204" pitchFamily="34" charset="0"/>
                <a:cs typeface="Heebo" pitchFamily="2" charset="-79"/>
              </a:rPr>
              <a:t>סדרת הרצאות מקוונות</a:t>
            </a:r>
          </a:p>
          <a:p>
            <a:pPr marL="171450" indent="-171450" algn="l" rtl="0">
              <a:lnSpc>
                <a:spcPts val="16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About half of the respondents had </a:t>
            </a:r>
            <a:r>
              <a:rPr lang="en-US" sz="900" b="1" dirty="0">
                <a:latin typeface="Heebo" pitchFamily="2" charset="-79"/>
                <a:ea typeface="Tahoma" panose="020B0604030504040204" pitchFamily="34" charset="0"/>
                <a:cs typeface="Heebo" pitchFamily="2" charset="-79"/>
              </a:rPr>
              <a:t>participated in a previous lecture series</a:t>
            </a:r>
            <a:r>
              <a:rPr lang="en-US" sz="900" dirty="0">
                <a:latin typeface="Heebo" pitchFamily="2" charset="-79"/>
                <a:ea typeface="Tahoma" panose="020B0604030504040204" pitchFamily="34" charset="0"/>
                <a:cs typeface="Heebo" pitchFamily="2" charset="-79"/>
              </a:rPr>
              <a:t>.</a:t>
            </a:r>
            <a:endParaRPr lang="he-IL" sz="900" dirty="0">
              <a:latin typeface="Heebo" pitchFamily="2" charset="-79"/>
              <a:ea typeface="Tahoma" panose="020B0604030504040204" pitchFamily="34" charset="0"/>
              <a:cs typeface="Heebo" pitchFamily="2" charset="-79"/>
            </a:endParaRPr>
          </a:p>
          <a:p>
            <a:pPr marL="171450" indent="-171450" algn="l" rtl="0">
              <a:lnSpc>
                <a:spcPts val="1600"/>
              </a:lnSpc>
              <a:buFont typeface="Arial" panose="020B0604020202020204" pitchFamily="34" charset="0"/>
              <a:buChar char="•"/>
            </a:pPr>
            <a:r>
              <a:rPr lang="en-US" sz="900" b="1" dirty="0">
                <a:latin typeface="Heebo" pitchFamily="2" charset="-79"/>
                <a:ea typeface="Tahoma" panose="020B0604030504040204" pitchFamily="34" charset="0"/>
                <a:cs typeface="Heebo" pitchFamily="2" charset="-79"/>
              </a:rPr>
              <a:t>Most respondents </a:t>
            </a:r>
            <a:r>
              <a:rPr lang="en-US" sz="900" dirty="0">
                <a:latin typeface="Heebo" pitchFamily="2" charset="-79"/>
                <a:ea typeface="Tahoma" panose="020B0604030504040204" pitchFamily="34" charset="0"/>
                <a:cs typeface="Heebo" pitchFamily="2" charset="-79"/>
              </a:rPr>
              <a:t>greatly benefited from gaining </a:t>
            </a:r>
            <a:r>
              <a:rPr lang="en-US" sz="900" u="sng" dirty="0">
                <a:latin typeface="Heebo" pitchFamily="2" charset="-79"/>
                <a:ea typeface="Tahoma" panose="020B0604030504040204" pitchFamily="34" charset="0"/>
                <a:cs typeface="Heebo" pitchFamily="2" charset="-79"/>
              </a:rPr>
              <a:t>knowledge and tools for coping with stressful situations</a:t>
            </a:r>
            <a:r>
              <a:rPr lang="en-US" sz="900" dirty="0">
                <a:latin typeface="Heebo" pitchFamily="2" charset="-79"/>
                <a:ea typeface="Tahoma" panose="020B0604030504040204" pitchFamily="34" charset="0"/>
                <a:cs typeface="Heebo" pitchFamily="2" charset="-79"/>
              </a:rPr>
              <a:t>, daily parenting challenges, and child development issues.</a:t>
            </a:r>
            <a:endParaRPr lang="he-IL" sz="900" dirty="0">
              <a:latin typeface="Heebo" pitchFamily="2" charset="-79"/>
              <a:ea typeface="Tahoma" panose="020B0604030504040204" pitchFamily="34" charset="0"/>
              <a:cs typeface="Heebo" pitchFamily="2" charset="-79"/>
            </a:endParaRPr>
          </a:p>
        </p:txBody>
      </p:sp>
      <p:sp>
        <p:nvSpPr>
          <p:cNvPr id="6" name="TextBox 5">
            <a:extLst>
              <a:ext uri="{FF2B5EF4-FFF2-40B4-BE49-F238E27FC236}">
                <a16:creationId xmlns:a16="http://schemas.microsoft.com/office/drawing/2014/main" id="{F9102E86-3C3A-4A99-52DB-EF88E4CC09C9}"/>
              </a:ext>
            </a:extLst>
          </p:cNvPr>
          <p:cNvSpPr txBox="1"/>
          <p:nvPr/>
        </p:nvSpPr>
        <p:spPr>
          <a:xfrm>
            <a:off x="2993298" y="2682827"/>
            <a:ext cx="5902765" cy="1405513"/>
          </a:xfrm>
          <a:prstGeom prst="rect">
            <a:avLst/>
          </a:prstGeom>
          <a:noFill/>
        </p:spPr>
        <p:txBody>
          <a:bodyPr wrap="square">
            <a:spAutoFit/>
          </a:bodyPr>
          <a:lstStyle/>
          <a:p>
            <a:pPr algn="l" rtl="0">
              <a:lnSpc>
                <a:spcPts val="1600"/>
              </a:lnSpc>
            </a:pPr>
            <a:r>
              <a:rPr lang="he-IL" sz="1200" b="1" dirty="0">
                <a:solidFill>
                  <a:srgbClr val="9ABC56"/>
                </a:solidFill>
                <a:latin typeface="Heebo" pitchFamily="2" charset="-79"/>
                <a:ea typeface="Tahoma" panose="020B0604030504040204" pitchFamily="34" charset="0"/>
                <a:cs typeface="Heebo" pitchFamily="2" charset="-79"/>
              </a:rPr>
              <a:t>פעילויות מונחות - גינות קהילה</a:t>
            </a:r>
          </a:p>
          <a:p>
            <a:pPr marL="171450" indent="-171450" algn="l" rtl="0">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a:t>
            </a:r>
            <a:r>
              <a:rPr lang="en-US" sz="900" u="sng" dirty="0">
                <a:latin typeface="Heebo" pitchFamily="2" charset="-79"/>
                <a:ea typeface="Tahoma" panose="020B0604030504040204" pitchFamily="34" charset="0"/>
                <a:cs typeface="Heebo" pitchFamily="2" charset="-79"/>
              </a:rPr>
              <a:t>meaningful experiential activity</a:t>
            </a:r>
            <a:r>
              <a:rPr lang="en-US" sz="900" dirty="0">
                <a:latin typeface="Heebo" pitchFamily="2" charset="-79"/>
                <a:ea typeface="Tahoma" panose="020B0604030504040204" pitchFamily="34" charset="0"/>
                <a:cs typeface="Heebo" pitchFamily="2" charset="-79"/>
              </a:rPr>
              <a:t> allowed the children to </a:t>
            </a:r>
            <a:r>
              <a:rPr lang="en-US" sz="900" b="1" dirty="0">
                <a:latin typeface="Heebo" pitchFamily="2" charset="-79"/>
                <a:ea typeface="Tahoma" panose="020B0604030504040204" pitchFamily="34" charset="0"/>
                <a:cs typeface="Heebo" pitchFamily="2" charset="-79"/>
              </a:rPr>
              <a:t>develop their senses and motor skills</a:t>
            </a:r>
            <a:r>
              <a:rPr lang="en-US" sz="900" dirty="0">
                <a:latin typeface="Heebo" pitchFamily="2" charset="-79"/>
                <a:ea typeface="Tahoma" panose="020B0604030504040204" pitchFamily="34" charset="0"/>
                <a:cs typeface="Heebo" pitchFamily="2" charset="-79"/>
              </a:rPr>
              <a:t>, as well as additional values. </a:t>
            </a:r>
            <a:endParaRPr lang="he-IL" sz="900" dirty="0">
              <a:latin typeface="Heebo" pitchFamily="2" charset="-79"/>
              <a:ea typeface="Tahoma" panose="020B0604030504040204" pitchFamily="34" charset="0"/>
              <a:cs typeface="Heebo" pitchFamily="2" charset="-79"/>
            </a:endParaRPr>
          </a:p>
          <a:p>
            <a:pPr marL="171450" indent="-171450" algn="l" rtl="0">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mothers attested to how the activity benefited their children: </a:t>
            </a:r>
            <a:r>
              <a:rPr lang="en-US" sz="900" i="1" dirty="0">
                <a:latin typeface="Heebo" pitchFamily="2" charset="-79"/>
                <a:ea typeface="Tahoma" panose="020B0604030504040204" pitchFamily="34" charset="0"/>
                <a:cs typeface="Heebo" pitchFamily="2" charset="-79"/>
              </a:rPr>
              <a:t>“My daughter always wants to invite me to come to the field and see how the flower she planted has grown,” </a:t>
            </a:r>
            <a:r>
              <a:rPr lang="en-US" sz="900" dirty="0">
                <a:latin typeface="Heebo" pitchFamily="2" charset="-79"/>
                <a:ea typeface="Tahoma" panose="020B0604030504040204" pitchFamily="34" charset="0"/>
                <a:cs typeface="Heebo" pitchFamily="2" charset="-79"/>
              </a:rPr>
              <a:t>and </a:t>
            </a:r>
            <a:r>
              <a:rPr lang="en-US" sz="900" i="1" dirty="0">
                <a:latin typeface="Heebo" pitchFamily="2" charset="-79"/>
                <a:ea typeface="Tahoma" panose="020B0604030504040204" pitchFamily="34" charset="0"/>
                <a:cs typeface="Heebo" pitchFamily="2" charset="-79"/>
              </a:rPr>
              <a:t>“I love how independent they are in the field, their self-confidence has increased.”</a:t>
            </a:r>
            <a:endParaRPr lang="he-IL" sz="900" i="1" dirty="0">
              <a:latin typeface="Heebo" pitchFamily="2" charset="-79"/>
              <a:ea typeface="Tahoma" panose="020B0604030504040204" pitchFamily="34" charset="0"/>
              <a:cs typeface="Heebo" pitchFamily="2" charset="-79"/>
            </a:endParaRPr>
          </a:p>
          <a:p>
            <a:pPr marL="171450" indent="-171450" algn="l" rtl="0">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accompanying mothers also reported developing a sense of mutual responsibility and community toward the kindergarten staff: </a:t>
            </a:r>
            <a:r>
              <a:rPr lang="en-US" sz="900" i="1" dirty="0">
                <a:latin typeface="Heebo" pitchFamily="2" charset="-79"/>
                <a:ea typeface="Tahoma" panose="020B0604030504040204" pitchFamily="34" charset="0"/>
                <a:cs typeface="Heebo" pitchFamily="2" charset="-79"/>
              </a:rPr>
              <a:t>“I go there not only for my son but also to help the kindergarten teacher and be with her."</a:t>
            </a:r>
            <a:endParaRPr lang="he-IL" sz="900" b="1" i="1" dirty="0">
              <a:solidFill>
                <a:srgbClr val="9ABC56"/>
              </a:solidFill>
              <a:latin typeface="Heebo" pitchFamily="2" charset="-79"/>
              <a:ea typeface="Tahoma" panose="020B0604030504040204" pitchFamily="34" charset="0"/>
              <a:cs typeface="Heebo" pitchFamily="2" charset="-79"/>
            </a:endParaRPr>
          </a:p>
        </p:txBody>
      </p:sp>
      <p:pic>
        <p:nvPicPr>
          <p:cNvPr id="9" name="Graphic 8" descr="Arrow circle with solid fill">
            <a:extLst>
              <a:ext uri="{FF2B5EF4-FFF2-40B4-BE49-F238E27FC236}">
                <a16:creationId xmlns:a16="http://schemas.microsoft.com/office/drawing/2014/main" id="{C01B342B-6A8C-6C1C-3D5B-34A93FD1D4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5135" y="1363374"/>
            <a:ext cx="437166" cy="437166"/>
          </a:xfrm>
          <a:prstGeom prst="rect">
            <a:avLst/>
          </a:prstGeom>
        </p:spPr>
      </p:pic>
    </p:spTree>
    <p:extLst>
      <p:ext uri="{BB962C8B-B14F-4D97-AF65-F5344CB8AC3E}">
        <p14:creationId xmlns:p14="http://schemas.microsoft.com/office/powerpoint/2010/main" val="1093305971"/>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F32E653-740A-9194-C8AC-4D28DDCBB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1330"/>
            <a:ext cx="12192000" cy="9593705"/>
          </a:xfrm>
          <a:prstGeom prst="rect">
            <a:avLst/>
          </a:prstGeom>
          <a:noFill/>
          <a:extLst>
            <a:ext uri="{909E8E84-426E-40DD-AFC4-6F175D3DCCD1}">
              <a14:hiddenFill xmlns:a14="http://schemas.microsoft.com/office/drawing/2010/main">
                <a:solidFill>
                  <a:srgbClr val="FFFFFF"/>
                </a:solidFill>
              </a14:hiddenFill>
            </a:ext>
          </a:extLst>
        </p:spPr>
      </p:pic>
      <p:sp>
        <p:nvSpPr>
          <p:cNvPr id="5" name="Round Same Side Corner Rectangle 4">
            <a:extLst>
              <a:ext uri="{FF2B5EF4-FFF2-40B4-BE49-F238E27FC236}">
                <a16:creationId xmlns:a16="http://schemas.microsoft.com/office/drawing/2014/main" id="{4FD3B3BC-4DF3-6F80-CC68-F19BF6B4960F}"/>
              </a:ext>
            </a:extLst>
          </p:cNvPr>
          <p:cNvSpPr/>
          <p:nvPr/>
        </p:nvSpPr>
        <p:spPr>
          <a:xfrm>
            <a:off x="5976257" y="364671"/>
            <a:ext cx="5941142" cy="6128658"/>
          </a:xfrm>
          <a:prstGeom prst="round2SameRect">
            <a:avLst>
              <a:gd name="adj1" fmla="val 1623"/>
              <a:gd name="adj2" fmla="val 1725"/>
            </a:avLst>
          </a:prstGeom>
          <a:solidFill>
            <a:schemeClr val="bg1">
              <a:alpha val="72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es-XL"/>
          </a:p>
        </p:txBody>
      </p:sp>
      <p:sp>
        <p:nvSpPr>
          <p:cNvPr id="6" name="Title 1">
            <a:extLst>
              <a:ext uri="{FF2B5EF4-FFF2-40B4-BE49-F238E27FC236}">
                <a16:creationId xmlns:a16="http://schemas.microsoft.com/office/drawing/2014/main" id="{5240B192-FC29-9760-8FBA-15077DE75D85}"/>
              </a:ext>
            </a:extLst>
          </p:cNvPr>
          <p:cNvSpPr txBox="1">
            <a:spLocks/>
          </p:cNvSpPr>
          <p:nvPr/>
        </p:nvSpPr>
        <p:spPr>
          <a:xfrm>
            <a:off x="7242756" y="2117725"/>
            <a:ext cx="3647630" cy="2622550"/>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he-IL" sz="2800" b="1">
              <a:latin typeface="Heebo" pitchFamily="2" charset="-79"/>
              <a:ea typeface="Tahoma" panose="020B0604030504040204" pitchFamily="34" charset="0"/>
              <a:cs typeface="Heebo" pitchFamily="2" charset="-79"/>
            </a:endParaRPr>
          </a:p>
          <a:p>
            <a:pPr algn="ctr">
              <a:lnSpc>
                <a:spcPct val="150000"/>
              </a:lnSpc>
            </a:pPr>
            <a:r>
              <a:rPr lang="he-IL" sz="2800" b="1">
                <a:latin typeface="Heebo" pitchFamily="2" charset="-79"/>
                <a:ea typeface="Tahoma" panose="020B0604030504040204" pitchFamily="34" charset="0"/>
                <a:cs typeface="Heebo" pitchFamily="2" charset="-79"/>
              </a:rPr>
              <a:t>נספחים</a:t>
            </a:r>
          </a:p>
          <a:p>
            <a:pPr algn="ctr">
              <a:lnSpc>
                <a:spcPct val="150000"/>
              </a:lnSpc>
            </a:pPr>
            <a:endParaRPr lang="he-IL" sz="2800" b="1">
              <a:latin typeface="Heebo" pitchFamily="2" charset="-79"/>
              <a:ea typeface="Tahoma" panose="020B0604030504040204" pitchFamily="34" charset="0"/>
              <a:cs typeface="Heebo" pitchFamily="2" charset="-79"/>
            </a:endParaRPr>
          </a:p>
        </p:txBody>
      </p:sp>
    </p:spTree>
    <p:extLst>
      <p:ext uri="{BB962C8B-B14F-4D97-AF65-F5344CB8AC3E}">
        <p14:creationId xmlns:p14="http://schemas.microsoft.com/office/powerpoint/2010/main" val="3782947195"/>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1785FCC-6BA4-86E5-F7A9-DA38C4A27CA6}"/>
              </a:ext>
            </a:extLst>
          </p:cNvPr>
          <p:cNvSpPr/>
          <p:nvPr/>
        </p:nvSpPr>
        <p:spPr>
          <a:xfrm>
            <a:off x="301873" y="724957"/>
            <a:ext cx="11588254" cy="5685805"/>
          </a:xfrm>
          <a:prstGeom prst="roundRect">
            <a:avLst>
              <a:gd name="adj" fmla="val 18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sp>
        <p:nvSpPr>
          <p:cNvPr id="5" name="מלבן 4"/>
          <p:cNvSpPr/>
          <p:nvPr/>
        </p:nvSpPr>
        <p:spPr>
          <a:xfrm>
            <a:off x="2790825" y="738797"/>
            <a:ext cx="8789390" cy="388568"/>
          </a:xfrm>
          <a:prstGeom prst="rect">
            <a:avLst/>
          </a:prstGeom>
          <a:noFill/>
        </p:spPr>
        <p:txBody>
          <a:bodyPr wrap="square" lIns="91440" tIns="45720" rIns="91440" bIns="45720" anchor="t">
            <a:spAutoFit/>
          </a:bodyPr>
          <a:lstStyle/>
          <a:p>
            <a:pPr fontAlgn="base">
              <a:lnSpc>
                <a:spcPct val="150000"/>
              </a:lnSpc>
              <a:spcBef>
                <a:spcPts val="800"/>
              </a:spcBef>
              <a:buClr>
                <a:srgbClr val="358B8F"/>
              </a:buClr>
              <a:buSzPct val="150000"/>
              <a:defRPr/>
            </a:pPr>
            <a:r>
              <a:rPr lang="he-IL" sz="1400" b="1">
                <a:latin typeface="Heebo" pitchFamily="2" charset="-79"/>
                <a:ea typeface="Tahoma"/>
                <a:cs typeface="Heebo" pitchFamily="2" charset="-79"/>
              </a:rPr>
              <a:t>פעילויות ושירות לתושבים (בשגרה ובחירום):</a:t>
            </a:r>
          </a:p>
        </p:txBody>
      </p:sp>
      <p:sp>
        <p:nvSpPr>
          <p:cNvPr id="2" name="TextBox 1">
            <a:extLst>
              <a:ext uri="{FF2B5EF4-FFF2-40B4-BE49-F238E27FC236}">
                <a16:creationId xmlns:a16="http://schemas.microsoft.com/office/drawing/2014/main" id="{D321F8E4-224B-9900-5B37-31D8225067A7}"/>
              </a:ext>
            </a:extLst>
          </p:cNvPr>
          <p:cNvSpPr txBox="1"/>
          <p:nvPr/>
        </p:nvSpPr>
        <p:spPr>
          <a:xfrm>
            <a:off x="7444086" y="6528483"/>
            <a:ext cx="4334257" cy="230832"/>
          </a:xfrm>
          <a:prstGeom prst="rect">
            <a:avLst/>
          </a:prstGeom>
          <a:noFill/>
        </p:spPr>
        <p:txBody>
          <a:bodyPr wrap="square" rtlCol="1">
            <a:spAutoFit/>
          </a:bodyPr>
          <a:lstStyle/>
          <a:p>
            <a:pPr algn="r" rtl="1"/>
            <a:r>
              <a:rPr lang="he-IL" sz="900">
                <a:solidFill>
                  <a:schemeClr val="bg1">
                    <a:lumMod val="65000"/>
                  </a:schemeClr>
                </a:solidFill>
                <a:latin typeface="Heebo" pitchFamily="2" charset="-79"/>
                <a:ea typeface="Tahoma" panose="020B0604030504040204" pitchFamily="34" charset="0"/>
                <a:cs typeface="Heebo" pitchFamily="2" charset="-79"/>
              </a:rPr>
              <a:t>*לפי נתונים שנמסרו ממנהלת </a:t>
            </a:r>
            <a:r>
              <a:rPr lang="en-US" sz="900">
                <a:solidFill>
                  <a:schemeClr val="bg1">
                    <a:lumMod val="65000"/>
                  </a:schemeClr>
                </a:solidFill>
                <a:latin typeface="Heebo" pitchFamily="2" charset="-79"/>
                <a:ea typeface="Tahoma" panose="020B0604030504040204" pitchFamily="34" charset="0"/>
                <a:cs typeface="Heebo" pitchFamily="2" charset="-79"/>
              </a:rPr>
              <a:t>Urban95</a:t>
            </a:r>
            <a:r>
              <a:rPr lang="he-IL" sz="900">
                <a:solidFill>
                  <a:schemeClr val="bg1">
                    <a:lumMod val="65000"/>
                  </a:schemeClr>
                </a:solidFill>
                <a:latin typeface="Heebo" pitchFamily="2" charset="-79"/>
                <a:ea typeface="Tahoma" panose="020B0604030504040204" pitchFamily="34" charset="0"/>
                <a:cs typeface="Heebo" pitchFamily="2" charset="-79"/>
              </a:rPr>
              <a:t> טירה</a:t>
            </a:r>
          </a:p>
        </p:txBody>
      </p:sp>
      <p:sp>
        <p:nvSpPr>
          <p:cNvPr id="7" name="TextBox 6">
            <a:extLst>
              <a:ext uri="{FF2B5EF4-FFF2-40B4-BE49-F238E27FC236}">
                <a16:creationId xmlns:a16="http://schemas.microsoft.com/office/drawing/2014/main" id="{7AD14276-3548-E911-5E99-64256A3887F6}"/>
              </a:ext>
            </a:extLst>
          </p:cNvPr>
          <p:cNvSpPr txBox="1"/>
          <p:nvPr/>
        </p:nvSpPr>
        <p:spPr>
          <a:xfrm>
            <a:off x="3581133" y="20173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פירוט פעולות ותפוקות* בשנת 2023</a:t>
            </a: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17</a:t>
            </a:fld>
            <a:endParaRPr lang="he-IL">
              <a:latin typeface="Heebo" pitchFamily="2" charset="-79"/>
              <a:cs typeface="Heebo" pitchFamily="2" charset="-79"/>
            </a:endParaRPr>
          </a:p>
        </p:txBody>
      </p:sp>
      <p:graphicFrame>
        <p:nvGraphicFramePr>
          <p:cNvPr id="3" name="Table 2">
            <a:extLst>
              <a:ext uri="{FF2B5EF4-FFF2-40B4-BE49-F238E27FC236}">
                <a16:creationId xmlns:a16="http://schemas.microsoft.com/office/drawing/2014/main" id="{9D7518B2-FF26-20A2-D8E5-DD898DEF582B}"/>
              </a:ext>
            </a:extLst>
          </p:cNvPr>
          <p:cNvGraphicFramePr>
            <a:graphicFrameLocks noGrp="1"/>
          </p:cNvGraphicFramePr>
          <p:nvPr>
            <p:extLst>
              <p:ext uri="{D42A27DB-BD31-4B8C-83A1-F6EECF244321}">
                <p14:modId xmlns:p14="http://schemas.microsoft.com/office/powerpoint/2010/main" val="832599239"/>
              </p:ext>
            </p:extLst>
          </p:nvPr>
        </p:nvGraphicFramePr>
        <p:xfrm>
          <a:off x="528320" y="1168005"/>
          <a:ext cx="11133175" cy="4998857"/>
        </p:xfrm>
        <a:graphic>
          <a:graphicData uri="http://schemas.openxmlformats.org/drawingml/2006/table">
            <a:tbl>
              <a:tblPr rtl="1">
                <a:tableStyleId>{5940675A-B579-460E-94D1-54222C63F5DA}</a:tableStyleId>
              </a:tblPr>
              <a:tblGrid>
                <a:gridCol w="1855018">
                  <a:extLst>
                    <a:ext uri="{9D8B030D-6E8A-4147-A177-3AD203B41FA5}">
                      <a16:colId xmlns:a16="http://schemas.microsoft.com/office/drawing/2014/main" val="2889503607"/>
                    </a:ext>
                  </a:extLst>
                </a:gridCol>
                <a:gridCol w="1686097">
                  <a:extLst>
                    <a:ext uri="{9D8B030D-6E8A-4147-A177-3AD203B41FA5}">
                      <a16:colId xmlns:a16="http://schemas.microsoft.com/office/drawing/2014/main" val="4082417222"/>
                    </a:ext>
                  </a:extLst>
                </a:gridCol>
                <a:gridCol w="2427133">
                  <a:extLst>
                    <a:ext uri="{9D8B030D-6E8A-4147-A177-3AD203B41FA5}">
                      <a16:colId xmlns:a16="http://schemas.microsoft.com/office/drawing/2014/main" val="3563947617"/>
                    </a:ext>
                  </a:extLst>
                </a:gridCol>
                <a:gridCol w="2063697">
                  <a:extLst>
                    <a:ext uri="{9D8B030D-6E8A-4147-A177-3AD203B41FA5}">
                      <a16:colId xmlns:a16="http://schemas.microsoft.com/office/drawing/2014/main" val="2505817973"/>
                    </a:ext>
                  </a:extLst>
                </a:gridCol>
                <a:gridCol w="1115459">
                  <a:extLst>
                    <a:ext uri="{9D8B030D-6E8A-4147-A177-3AD203B41FA5}">
                      <a16:colId xmlns:a16="http://schemas.microsoft.com/office/drawing/2014/main" val="3011469073"/>
                    </a:ext>
                  </a:extLst>
                </a:gridCol>
                <a:gridCol w="900989">
                  <a:extLst>
                    <a:ext uri="{9D8B030D-6E8A-4147-A177-3AD203B41FA5}">
                      <a16:colId xmlns:a16="http://schemas.microsoft.com/office/drawing/2014/main" val="1516403962"/>
                    </a:ext>
                  </a:extLst>
                </a:gridCol>
                <a:gridCol w="1084782">
                  <a:extLst>
                    <a:ext uri="{9D8B030D-6E8A-4147-A177-3AD203B41FA5}">
                      <a16:colId xmlns:a16="http://schemas.microsoft.com/office/drawing/2014/main" val="2518598940"/>
                    </a:ext>
                  </a:extLst>
                </a:gridCol>
              </a:tblGrid>
              <a:tr h="192361">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פעולה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תקופה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משתתפים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שותפים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a:ea typeface="Tahoma"/>
                          <a:cs typeface="Heebo"/>
                        </a:rPr>
                        <a:t>תקציב (בש"ח)</a:t>
                      </a:r>
                      <a:endParaRPr lang="he-IL" sz="1100" b="1">
                        <a:solidFill>
                          <a:schemeClr val="bg1"/>
                        </a:solidFill>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מקורות מימון</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en-US" sz="1100" b="1">
                          <a:solidFill>
                            <a:schemeClr val="bg1"/>
                          </a:solidFill>
                          <a:latin typeface="Heebo" pitchFamily="2" charset="-79"/>
                          <a:ea typeface="Tahoma" panose="020B0604030504040204" pitchFamily="34" charset="0"/>
                          <a:cs typeface="Heebo" pitchFamily="2" charset="-79"/>
                        </a:rPr>
                        <a:t>Cost Effectiveness</a:t>
                      </a:r>
                      <a:endParaRPr lang="he-IL" sz="1100" b="1">
                        <a:solidFill>
                          <a:schemeClr val="bg1"/>
                        </a:solidFill>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extLst>
                  <a:ext uri="{0D108BD9-81ED-4DB2-BD59-A6C34878D82A}">
                    <a16:rowId xmlns:a16="http://schemas.microsoft.com/office/drawing/2014/main" val="3743529447"/>
                  </a:ext>
                </a:extLst>
              </a:tr>
              <a:tr h="273311">
                <a:tc>
                  <a:txBody>
                    <a:bodyPr/>
                    <a:lstStyle/>
                    <a:p>
                      <a:pPr algn="ctr" rtl="1"/>
                      <a:r>
                        <a:rPr lang="he-IL" sz="1100" b="1" dirty="0">
                          <a:latin typeface="Heebo" pitchFamily="2" charset="-79"/>
                          <a:ea typeface="Tahoma" panose="020B0604030504040204" pitchFamily="34" charset="0"/>
                          <a:cs typeface="Heebo" pitchFamily="2" charset="-79"/>
                        </a:rPr>
                        <a:t>מרבד הסיפורים</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2022: הכשרה לסבתות</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פעילות בגנים: ינואר – יוני 2023</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100" kern="1200">
                          <a:solidFill>
                            <a:schemeClr val="tx1"/>
                          </a:solidFill>
                          <a:latin typeface="Heebo" pitchFamily="2" charset="-79"/>
                          <a:ea typeface="Tahoma"/>
                          <a:cs typeface="Heebo" pitchFamily="2" charset="-79"/>
                        </a:rPr>
                        <a:t>לאחר קבלת הכשרה</a:t>
                      </a:r>
                      <a:r>
                        <a:rPr lang="he-IL" sz="1100" kern="1200">
                          <a:solidFill>
                            <a:srgbClr val="FF0000"/>
                          </a:solidFill>
                          <a:latin typeface="Heebo" pitchFamily="2" charset="-79"/>
                          <a:ea typeface="Tahoma"/>
                          <a:cs typeface="Heebo" pitchFamily="2" charset="-79"/>
                        </a:rPr>
                        <a:t> </a:t>
                      </a:r>
                      <a:r>
                        <a:rPr lang="he-IL" sz="1100" kern="1200">
                          <a:solidFill>
                            <a:schemeClr val="tx1"/>
                          </a:solidFill>
                          <a:latin typeface="Heebo" pitchFamily="2" charset="-79"/>
                          <a:ea typeface="Tahoma"/>
                          <a:cs typeface="Heebo" pitchFamily="2" charset="-79"/>
                        </a:rPr>
                        <a:t>להקראת סיפורים, 15 סבתות הקריאו סיפורים לכ- 350 ילדים מכ-10 גנים</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"באים בטוב" של החברה למתנ"סים</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he-IL" sz="1100" kern="1200" dirty="0">
                          <a:solidFill>
                            <a:schemeClr val="tx1"/>
                          </a:solidFill>
                          <a:latin typeface="Heebo" pitchFamily="2" charset="-79"/>
                          <a:ea typeface="Tahoma"/>
                          <a:cs typeface="Heebo" pitchFamily="2" charset="-79"/>
                        </a:rPr>
                        <a:t> 6,000 </a:t>
                      </a:r>
                      <a:br>
                        <a:rPr lang="en-US" sz="1100" kern="1200" dirty="0">
                          <a:solidFill>
                            <a:schemeClr val="tx1"/>
                          </a:solidFill>
                          <a:latin typeface="Heebo" pitchFamily="2" charset="-79"/>
                          <a:ea typeface="Tahoma"/>
                          <a:cs typeface="Heebo" pitchFamily="2" charset="-79"/>
                        </a:rPr>
                      </a:br>
                      <a:r>
                        <a:rPr lang="he-IL" sz="1100" kern="1200" dirty="0">
                          <a:solidFill>
                            <a:schemeClr val="tx1"/>
                          </a:solidFill>
                          <a:latin typeface="Heebo" pitchFamily="2" charset="-79"/>
                          <a:ea typeface="Tahoma"/>
                          <a:cs typeface="Heebo" pitchFamily="2" charset="-79"/>
                        </a:rPr>
                        <a:t>להכשרה</a:t>
                      </a:r>
                    </a:p>
                    <a:p>
                      <a:pPr algn="ctr" rtl="0" fontAlgn="t"/>
                      <a:r>
                        <a:rPr lang="he-IL" sz="1100" kern="1200" dirty="0">
                          <a:solidFill>
                            <a:schemeClr val="tx1"/>
                          </a:solidFill>
                          <a:latin typeface="Heebo" pitchFamily="2" charset="-79"/>
                          <a:ea typeface="Tahoma"/>
                          <a:cs typeface="Heebo" pitchFamily="2" charset="-79"/>
                        </a:rPr>
                        <a:t>25,000 למפגשים ולסרטון תדמית</a:t>
                      </a:r>
                    </a:p>
                  </a:txBody>
                  <a:tcPr marL="2000" marR="2000" marT="2000" marB="0"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t"/>
                      <a:r>
                        <a:rPr lang="he-IL" sz="1100" kern="1200" dirty="0">
                          <a:solidFill>
                            <a:schemeClr val="tx1"/>
                          </a:solidFill>
                          <a:latin typeface="Heebo" pitchFamily="2" charset="-79"/>
                          <a:ea typeface="Tahoma"/>
                          <a:cs typeface="Heebo" pitchFamily="2" charset="-79"/>
                        </a:rPr>
                        <a:t>אורבן95</a:t>
                      </a:r>
                    </a:p>
                    <a:p>
                      <a:pPr algn="ctr" rtl="1" fontAlgn="t">
                        <a:spcBef>
                          <a:spcPts val="600"/>
                        </a:spcBef>
                      </a:pPr>
                      <a:r>
                        <a:rPr lang="he-IL" sz="1100" kern="1200" dirty="0">
                          <a:solidFill>
                            <a:schemeClr val="tx1"/>
                          </a:solidFill>
                          <a:latin typeface="Heebo" pitchFamily="2" charset="-79"/>
                          <a:ea typeface="Tahoma"/>
                          <a:cs typeface="Heebo" pitchFamily="2" charset="-79"/>
                        </a:rPr>
                        <a:t>החברה למתנ"סים</a:t>
                      </a:r>
                    </a:p>
                  </a:txBody>
                  <a:tcPr marL="2000" marR="2000" marT="2000" marB="0"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t"/>
                      <a:r>
                        <a:rPr lang="he-IL" sz="1100" kern="1200">
                          <a:solidFill>
                            <a:schemeClr val="tx1"/>
                          </a:solidFill>
                          <a:latin typeface="Heebo" pitchFamily="2" charset="-79"/>
                          <a:ea typeface="Tahoma"/>
                          <a:cs typeface="Heebo" pitchFamily="2" charset="-79"/>
                        </a:rPr>
                        <a:t>6.5%</a:t>
                      </a:r>
                    </a:p>
                    <a:p>
                      <a:pPr algn="ctr" rtl="1" fontAlgn="t"/>
                      <a:endParaRPr lang="he-IL" sz="1100" kern="1200">
                        <a:solidFill>
                          <a:schemeClr val="tx1"/>
                        </a:solidFill>
                        <a:latin typeface="Heebo" pitchFamily="2" charset="-79"/>
                        <a:ea typeface="Tahoma"/>
                        <a:cs typeface="Heebo" pitchFamily="2" charset="-79"/>
                      </a:endParaRPr>
                    </a:p>
                    <a:p>
                      <a:pPr algn="ctr" rtl="1" fontAlgn="t"/>
                      <a:r>
                        <a:rPr lang="he-IL" sz="1100" kern="1200">
                          <a:solidFill>
                            <a:schemeClr val="tx1"/>
                          </a:solidFill>
                          <a:latin typeface="Heebo" pitchFamily="2" charset="-79"/>
                          <a:ea typeface="Tahoma"/>
                          <a:cs typeface="Heebo" pitchFamily="2" charset="-79"/>
                        </a:rPr>
                        <a:t>0.3%</a:t>
                      </a:r>
                    </a:p>
                  </a:txBody>
                  <a:tcPr marL="2000" marR="2000" marT="2000" marB="0"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0909789"/>
                  </a:ext>
                </a:extLst>
              </a:tr>
              <a:tr h="273311">
                <a:tc>
                  <a:txBody>
                    <a:bodyPr/>
                    <a:lstStyle/>
                    <a:p>
                      <a:pPr algn="ctr" rtl="1"/>
                      <a:r>
                        <a:rPr lang="he-IL" sz="1100" b="1" dirty="0">
                          <a:latin typeface="Heebo" pitchFamily="2" charset="-79"/>
                          <a:ea typeface="Tahoma" panose="020B0604030504040204" pitchFamily="34" charset="0"/>
                          <a:cs typeface="Heebo" pitchFamily="2" charset="-79"/>
                        </a:rPr>
                        <a:t>פעילויות גינות קהילה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אוקטובר 2022 - יוני 2023</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150 ילדים מ-5 גנים</a:t>
                      </a:r>
                    </a:p>
                    <a:p>
                      <a:pPr algn="ctr" rtl="1"/>
                      <a:r>
                        <a:rPr lang="he-IL" sz="1100" kern="1200" dirty="0">
                          <a:solidFill>
                            <a:schemeClr val="tx1"/>
                          </a:solidFill>
                          <a:latin typeface="Heebo" pitchFamily="2" charset="-79"/>
                          <a:ea typeface="Tahoma"/>
                          <a:cs typeface="Heebo" pitchFamily="2" charset="-79"/>
                        </a:rPr>
                        <a:t>צוותי הגנים (גננות וסייעות) ואימהות מלוות ב-8 מפגשים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he-IL" sz="1100" kern="1200" dirty="0">
                          <a:solidFill>
                            <a:schemeClr val="tx1"/>
                          </a:solidFill>
                          <a:latin typeface="Heebo" pitchFamily="2" charset="-79"/>
                          <a:ea typeface="Tahoma"/>
                          <a:cs typeface="Heebo" pitchFamily="2" charset="-79"/>
                        </a:rPr>
                        <a:t>מפקחת גני ילדים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he-IL" sz="1100" kern="1200" dirty="0">
                          <a:solidFill>
                            <a:schemeClr val="tx1"/>
                          </a:solidFill>
                          <a:latin typeface="Heebo" pitchFamily="2" charset="-79"/>
                          <a:ea typeface="Tahoma"/>
                          <a:cs typeface="Heebo" pitchFamily="2" charset="-79"/>
                        </a:rPr>
                        <a:t>60</a:t>
                      </a:r>
                      <a:r>
                        <a:rPr lang="en-GB" sz="1100" kern="1200" dirty="0">
                          <a:solidFill>
                            <a:schemeClr val="tx1"/>
                          </a:solidFill>
                          <a:latin typeface="Heebo" pitchFamily="2" charset="-79"/>
                          <a:ea typeface="Tahoma"/>
                          <a:cs typeface="Heebo" pitchFamily="2" charset="-79"/>
                        </a:rPr>
                        <a:t>,</a:t>
                      </a:r>
                      <a:r>
                        <a:rPr lang="he-IL" sz="1100" kern="1200" dirty="0">
                          <a:solidFill>
                            <a:schemeClr val="tx1"/>
                          </a:solidFill>
                          <a:latin typeface="Heebo" pitchFamily="2" charset="-79"/>
                          <a:ea typeface="Tahoma"/>
                          <a:cs typeface="Heebo" pitchFamily="2" charset="-79"/>
                        </a:rPr>
                        <a:t>000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b"/>
                      <a:r>
                        <a:rPr lang="he-IL" sz="1100" kern="1200" dirty="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b"/>
                      <a:r>
                        <a:rPr lang="he-IL" sz="1100" kern="1200" dirty="0">
                          <a:solidFill>
                            <a:schemeClr val="tx1"/>
                          </a:solidFill>
                          <a:latin typeface="Heebo" pitchFamily="2" charset="-79"/>
                          <a:ea typeface="Tahoma"/>
                          <a:cs typeface="Heebo" pitchFamily="2" charset="-79"/>
                        </a:rPr>
                        <a:t>0.65%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6324864"/>
                  </a:ext>
                </a:extLst>
              </a:tr>
              <a:tr h="409617">
                <a:tc>
                  <a:txBody>
                    <a:bodyPr/>
                    <a:lstStyle/>
                    <a:p>
                      <a:pPr algn="ctr" rtl="1" fontAlgn="b"/>
                      <a:r>
                        <a:rPr lang="he-IL" sz="1100" b="1" kern="1200">
                          <a:solidFill>
                            <a:schemeClr val="tx1"/>
                          </a:solidFill>
                          <a:latin typeface="Heebo" pitchFamily="2" charset="-79"/>
                          <a:ea typeface="Tahoma" panose="020B0604030504040204" pitchFamily="34" charset="0"/>
                          <a:cs typeface="Heebo" pitchFamily="2" charset="-79"/>
                        </a:rPr>
                        <a:t>פעילות יום האם בגינה של סלווה</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מרץ 2023</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 2 גנים - 45 ילדים ואימהות מלוות</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מפקחת גני ילדים</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he-IL" sz="1100" kern="1200">
                          <a:solidFill>
                            <a:schemeClr val="tx1"/>
                          </a:solidFill>
                          <a:latin typeface="Heebo" pitchFamily="2" charset="-79"/>
                          <a:ea typeface="Tahoma"/>
                          <a:cs typeface="Heebo" pitchFamily="2" charset="-79"/>
                        </a:rPr>
                        <a:t>3,800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b"/>
                      <a:r>
                        <a:rPr lang="he-IL" sz="1100" kern="1200">
                          <a:solidFill>
                            <a:schemeClr val="tx1"/>
                          </a:solidFill>
                          <a:latin typeface="Heebo" pitchFamily="2" charset="-79"/>
                          <a:ea typeface="Tahoma"/>
                          <a:cs typeface="Heebo" pitchFamily="2" charset="-79"/>
                        </a:rPr>
                        <a:t>2.25%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306877"/>
                  </a:ext>
                </a:extLst>
              </a:tr>
              <a:tr h="395362">
                <a:tc>
                  <a:txBody>
                    <a:bodyPr/>
                    <a:lstStyle/>
                    <a:p>
                      <a:pPr algn="ctr" rtl="1"/>
                      <a:r>
                        <a:rPr lang="he-IL" sz="1100" b="1" kern="1200">
                          <a:solidFill>
                            <a:schemeClr val="tx1"/>
                          </a:solidFill>
                          <a:latin typeface="Heebo" pitchFamily="2" charset="-79"/>
                          <a:ea typeface="Tahoma" panose="020B0604030504040204" pitchFamily="34" charset="0"/>
                          <a:cs typeface="Heebo" pitchFamily="2" charset="-79"/>
                        </a:rPr>
                        <a:t>פעילויות ספורט בגינת אופניים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מרץ - יוני 2023</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2 גנים - 67 ילדים, צוותי הגנים והורים מלווים, ב-6 מפגשים מונחים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מפקחת גני ילדים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b"/>
                      <a:r>
                        <a:rPr lang="he-IL" sz="1100" kern="1200">
                          <a:solidFill>
                            <a:schemeClr val="tx1"/>
                          </a:solidFill>
                          <a:latin typeface="Heebo" pitchFamily="2" charset="-79"/>
                          <a:ea typeface="Tahoma"/>
                          <a:cs typeface="Heebo" pitchFamily="2" charset="-79"/>
                        </a:rPr>
                        <a:t>4</a:t>
                      </a:r>
                      <a:r>
                        <a:rPr lang="en-GB" sz="1100" kern="1200">
                          <a:solidFill>
                            <a:schemeClr val="tx1"/>
                          </a:solidFill>
                          <a:latin typeface="Heebo" pitchFamily="2" charset="-79"/>
                          <a:ea typeface="Tahoma"/>
                          <a:cs typeface="Heebo" pitchFamily="2" charset="-79"/>
                        </a:rPr>
                        <a:t>,</a:t>
                      </a:r>
                      <a:r>
                        <a:rPr lang="he-IL" sz="1100" kern="1200">
                          <a:solidFill>
                            <a:schemeClr val="tx1"/>
                          </a:solidFill>
                          <a:latin typeface="Heebo" pitchFamily="2" charset="-79"/>
                          <a:ea typeface="Tahoma"/>
                          <a:cs typeface="Heebo" pitchFamily="2" charset="-79"/>
                        </a:rPr>
                        <a:t>680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1.5%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94932541"/>
                  </a:ext>
                </a:extLst>
              </a:tr>
              <a:tr h="389027">
                <a:tc>
                  <a:txBody>
                    <a:bodyPr/>
                    <a:lstStyle/>
                    <a:p>
                      <a:pPr algn="ctr" rtl="1" fontAlgn="b"/>
                      <a:r>
                        <a:rPr lang="he-IL" sz="1100" b="1" kern="1200" dirty="0">
                          <a:solidFill>
                            <a:schemeClr val="tx1"/>
                          </a:solidFill>
                          <a:latin typeface="Heebo" pitchFamily="2" charset="-79"/>
                          <a:ea typeface="Tahoma" panose="020B0604030504040204" pitchFamily="34" charset="0"/>
                          <a:cs typeface="Heebo" pitchFamily="2" charset="-79"/>
                        </a:rPr>
                        <a:t>תוכנית 'הורה להורה'</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אפריל - אוקטובר 2023</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16 אימהות מאוכלוסיית הרווחה</a:t>
                      </a:r>
                    </a:p>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מפגשים מדי שבוע במשך חצי שנה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מחלקת רווחה בעירייה</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dirty="0">
                          <a:solidFill>
                            <a:prstClr val="black"/>
                          </a:solidFill>
                          <a:latin typeface="Heebo" pitchFamily="2" charset="-79"/>
                          <a:ea typeface="Tahoma" pitchFamily="34" charset="0"/>
                          <a:cs typeface="Heebo" pitchFamily="2" charset="-79"/>
                        </a:rPr>
                        <a:t>המדריכות הוכשרו ע"י "מסע להורות" של מרכז </a:t>
                      </a:r>
                      <a:r>
                        <a:rPr lang="en-US" sz="1100" dirty="0">
                          <a:solidFill>
                            <a:prstClr val="black"/>
                          </a:solidFill>
                          <a:latin typeface="Heebo" pitchFamily="2" charset="-79"/>
                          <a:ea typeface="Tahoma" pitchFamily="34" charset="0"/>
                          <a:cs typeface="Heebo" pitchFamily="2" charset="-79"/>
                        </a:rPr>
                        <a:t>SEED</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b"/>
                      <a:r>
                        <a:rPr lang="he-IL" sz="1100" kern="1200" dirty="0">
                          <a:solidFill>
                            <a:schemeClr val="tx1"/>
                          </a:solidFill>
                          <a:latin typeface="Heebo" pitchFamily="2" charset="-79"/>
                          <a:ea typeface="Tahoma"/>
                          <a:cs typeface="Heebo" pitchFamily="2" charset="-79"/>
                        </a:rPr>
                        <a:t>70,000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מפעל הפיס</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6.25%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23151302"/>
                  </a:ext>
                </a:extLst>
              </a:tr>
              <a:tr h="142875">
                <a:tc>
                  <a:txBody>
                    <a:bodyPr/>
                    <a:lstStyle/>
                    <a:p>
                      <a:pPr algn="ctr" rtl="1"/>
                      <a:r>
                        <a:rPr lang="he-IL" sz="1100" b="1" kern="1200" dirty="0">
                          <a:solidFill>
                            <a:schemeClr val="tx1"/>
                          </a:solidFill>
                          <a:latin typeface="Heebo" pitchFamily="2" charset="-79"/>
                          <a:ea typeface="Tahoma" panose="020B0604030504040204" pitchFamily="34" charset="0"/>
                          <a:cs typeface="Heebo" pitchFamily="2" charset="-79"/>
                        </a:rPr>
                        <a:t>הרצאה להורים בנושא התמודדות עם אלימות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ספטמבר 2023</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6 הורים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100" kern="1200">
                        <a:solidFill>
                          <a:schemeClr val="tx1"/>
                        </a:solidFill>
                        <a:latin typeface="Heebo" pitchFamily="2" charset="-79"/>
                        <a:ea typeface="Tahoma"/>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DnDiag">
                      <a:fgClr>
                        <a:srgbClr val="40A8AD"/>
                      </a:fgClr>
                      <a:bgClr>
                        <a:schemeClr val="bg1"/>
                      </a:bgClr>
                    </a:pattFill>
                  </a:tcPr>
                </a:tc>
                <a:tc>
                  <a:txBody>
                    <a:bodyPr/>
                    <a:lstStyle/>
                    <a:p>
                      <a:pPr algn="ctr" rtl="0" fontAlgn="b"/>
                      <a:r>
                        <a:rPr lang="he-IL" sz="1100" kern="1200" dirty="0">
                          <a:solidFill>
                            <a:schemeClr val="tx1"/>
                          </a:solidFill>
                          <a:latin typeface="Heebo" pitchFamily="2" charset="-79"/>
                          <a:ea typeface="Tahoma"/>
                          <a:cs typeface="Heebo" pitchFamily="2" charset="-79"/>
                        </a:rPr>
                        <a:t>2,500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16.5%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44506361"/>
                  </a:ext>
                </a:extLst>
              </a:tr>
              <a:tr h="397267">
                <a:tc>
                  <a:txBody>
                    <a:bodyPr/>
                    <a:lstStyle/>
                    <a:p>
                      <a:pPr algn="ctr" rtl="1" fontAlgn="b"/>
                      <a:r>
                        <a:rPr lang="he-IL" sz="1100" b="1" kern="1200" dirty="0">
                          <a:solidFill>
                            <a:schemeClr val="tx1"/>
                          </a:solidFill>
                          <a:latin typeface="Heebo" pitchFamily="2" charset="-79"/>
                          <a:ea typeface="Tahoma" panose="020B0604030504040204" pitchFamily="34" charset="0"/>
                          <a:cs typeface="Heebo" pitchFamily="2" charset="-79"/>
                        </a:rPr>
                        <a:t>מאמאת – הדרכת אימהות בחל"ד</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ספטמבר - נובמבר 2023</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25 אימהות ותינוקותיהן ב-7 מפגשים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לנא מנסור - מרכז לנא לבריאות האישה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b"/>
                      <a:r>
                        <a:rPr lang="he-IL" sz="1100" kern="1200" dirty="0">
                          <a:solidFill>
                            <a:schemeClr val="tx1"/>
                          </a:solidFill>
                          <a:latin typeface="Heebo" pitchFamily="2" charset="-79"/>
                          <a:ea typeface="Tahoma"/>
                          <a:cs typeface="Heebo" pitchFamily="2" charset="-79"/>
                        </a:rPr>
                        <a:t>11,400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מפעל הפיס</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4%</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83580354"/>
                  </a:ext>
                </a:extLst>
              </a:tr>
              <a:tr h="37147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b="1" dirty="0">
                          <a:solidFill>
                            <a:schemeClr val="tx1"/>
                          </a:solidFill>
                          <a:latin typeface="Heebo"/>
                          <a:ea typeface="Tahoma"/>
                          <a:cs typeface="Heebo"/>
                        </a:rPr>
                        <a:t>סדרת הרצאות מקוונות להורים</a:t>
                      </a:r>
                      <a:endParaRPr lang="he-IL" sz="1100" b="1" dirty="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אוקטובר-דצמבר 2023</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כ-450 הורים ב-10 הרצאות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100" kern="1200">
                        <a:solidFill>
                          <a:schemeClr val="tx1"/>
                        </a:solidFill>
                        <a:latin typeface="Heebo" pitchFamily="2" charset="-79"/>
                        <a:ea typeface="Tahoma"/>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DnDiag">
                      <a:fgClr>
                        <a:srgbClr val="40A8AD"/>
                      </a:fgClr>
                      <a:bgClr>
                        <a:schemeClr val="bg1"/>
                      </a:bgClr>
                    </a:pattFill>
                  </a:tcPr>
                </a:tc>
                <a:tc>
                  <a:txBody>
                    <a:bodyPr/>
                    <a:lstStyle/>
                    <a:p>
                      <a:pPr algn="ctr" rtl="0" fontAlgn="b"/>
                      <a:r>
                        <a:rPr lang="he-IL" sz="1100" kern="1200">
                          <a:solidFill>
                            <a:schemeClr val="tx1"/>
                          </a:solidFill>
                          <a:latin typeface="Heebo" pitchFamily="2" charset="-79"/>
                          <a:ea typeface="Tahoma"/>
                          <a:cs typeface="Heebo" pitchFamily="2" charset="-79"/>
                        </a:rPr>
                        <a:t>4</a:t>
                      </a:r>
                      <a:r>
                        <a:rPr lang="en-GB" sz="1100" kern="1200">
                          <a:solidFill>
                            <a:schemeClr val="tx1"/>
                          </a:solidFill>
                          <a:latin typeface="Heebo" pitchFamily="2" charset="-79"/>
                          <a:ea typeface="Tahoma"/>
                          <a:cs typeface="Heebo" pitchFamily="2" charset="-79"/>
                        </a:rPr>
                        <a:t>,</a:t>
                      </a:r>
                      <a:r>
                        <a:rPr lang="he-IL" sz="1100" kern="1200">
                          <a:solidFill>
                            <a:schemeClr val="tx1"/>
                          </a:solidFill>
                          <a:latin typeface="Heebo" pitchFamily="2" charset="-79"/>
                          <a:ea typeface="Tahoma"/>
                          <a:cs typeface="Heebo" pitchFamily="2" charset="-79"/>
                        </a:rPr>
                        <a:t>000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0.25%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51014949"/>
                  </a:ext>
                </a:extLst>
              </a:tr>
              <a:tr h="472985">
                <a:tc>
                  <a:txBody>
                    <a:bodyPr/>
                    <a:lstStyle/>
                    <a:p>
                      <a:pPr algn="ctr" rtl="1"/>
                      <a:r>
                        <a:rPr lang="he-IL" sz="1100" b="1" dirty="0">
                          <a:latin typeface="Heebo" pitchFamily="2" charset="-79"/>
                          <a:ea typeface="Tahoma" panose="020B0604030504040204" pitchFamily="34" charset="0"/>
                          <a:cs typeface="Heebo" pitchFamily="2" charset="-79"/>
                        </a:rPr>
                        <a:t>פעילויות 'לומדים בבוסתן'</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נובמבר 2023-ינואר 2024</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כ-180 ילדים וכ- 85 אימהות </a:t>
                      </a:r>
                      <a:br>
                        <a:rPr lang="en-US" sz="1100" kern="1200">
                          <a:solidFill>
                            <a:schemeClr val="tx1"/>
                          </a:solidFill>
                          <a:latin typeface="Heebo" pitchFamily="2" charset="-79"/>
                          <a:ea typeface="Tahoma"/>
                          <a:cs typeface="Heebo" pitchFamily="2" charset="-79"/>
                        </a:rPr>
                      </a:br>
                      <a:r>
                        <a:rPr lang="he-IL" sz="1100" kern="1200">
                          <a:solidFill>
                            <a:schemeClr val="tx1"/>
                          </a:solidFill>
                          <a:latin typeface="Heebo" pitchFamily="2" charset="-79"/>
                          <a:ea typeface="Tahoma"/>
                          <a:cs typeface="Heebo" pitchFamily="2" charset="-79"/>
                        </a:rPr>
                        <a:t>ב-6 מפגשים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המפעילה עברה הכשרת טיפול בגינון במימון אורבן95 בעבודתה ביחידה להתפתחות הילד</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b"/>
                      <a:r>
                        <a:rPr lang="he-IL" sz="1100" kern="1200" dirty="0">
                          <a:solidFill>
                            <a:schemeClr val="tx1"/>
                          </a:solidFill>
                          <a:latin typeface="Heebo" pitchFamily="2" charset="-79"/>
                          <a:ea typeface="Tahoma"/>
                          <a:cs typeface="Heebo" pitchFamily="2" charset="-79"/>
                        </a:rPr>
                        <a:t>5,000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מפעל הפיס</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0.55%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29491846"/>
                  </a:ext>
                </a:extLst>
              </a:tr>
            </a:tbl>
          </a:graphicData>
        </a:graphic>
      </p:graphicFrame>
    </p:spTree>
    <p:extLst>
      <p:ext uri="{BB962C8B-B14F-4D97-AF65-F5344CB8AC3E}">
        <p14:creationId xmlns:p14="http://schemas.microsoft.com/office/powerpoint/2010/main" val="2374980115"/>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1785FCC-6BA4-86E5-F7A9-DA38C4A27CA6}"/>
              </a:ext>
            </a:extLst>
          </p:cNvPr>
          <p:cNvSpPr/>
          <p:nvPr/>
        </p:nvSpPr>
        <p:spPr>
          <a:xfrm>
            <a:off x="301873" y="724957"/>
            <a:ext cx="11588254" cy="5685805"/>
          </a:xfrm>
          <a:prstGeom prst="roundRect">
            <a:avLst>
              <a:gd name="adj" fmla="val 18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sp>
        <p:nvSpPr>
          <p:cNvPr id="5" name="מלבן 4"/>
          <p:cNvSpPr/>
          <p:nvPr/>
        </p:nvSpPr>
        <p:spPr>
          <a:xfrm>
            <a:off x="5610225" y="736286"/>
            <a:ext cx="5969990" cy="388568"/>
          </a:xfrm>
          <a:prstGeom prst="rect">
            <a:avLst/>
          </a:prstGeom>
          <a:noFill/>
        </p:spPr>
        <p:txBody>
          <a:bodyPr wrap="square" lIns="91440" tIns="45720" rIns="91440" bIns="45720" anchor="t">
            <a:spAutoFit/>
          </a:bodyPr>
          <a:lstStyle/>
          <a:p>
            <a:pPr marR="0" lvl="0" algn="r" defTabSz="914400" rtl="1" eaLnBrk="1" fontAlgn="base" latinLnBrk="0" hangingPunct="1">
              <a:lnSpc>
                <a:spcPct val="150000"/>
              </a:lnSpc>
              <a:spcBef>
                <a:spcPts val="800"/>
              </a:spcBef>
              <a:spcAft>
                <a:spcPts val="0"/>
              </a:spcAft>
              <a:buClr>
                <a:srgbClr val="358B8F"/>
              </a:buClr>
              <a:buSzPct val="150000"/>
              <a:tabLst/>
              <a:defRPr/>
            </a:pPr>
            <a:r>
              <a:rPr lang="he-IL" sz="1400" b="1">
                <a:latin typeface="Heebo" pitchFamily="2" charset="-79"/>
                <a:ea typeface="Tahoma"/>
                <a:cs typeface="Heebo" pitchFamily="2" charset="-79"/>
              </a:rPr>
              <a:t>שיפור המענה לגיל הרך במרחב הציבורי ובמבני ציבור:</a:t>
            </a:r>
          </a:p>
        </p:txBody>
      </p:sp>
      <p:sp>
        <p:nvSpPr>
          <p:cNvPr id="2" name="TextBox 1">
            <a:extLst>
              <a:ext uri="{FF2B5EF4-FFF2-40B4-BE49-F238E27FC236}">
                <a16:creationId xmlns:a16="http://schemas.microsoft.com/office/drawing/2014/main" id="{D321F8E4-224B-9900-5B37-31D8225067A7}"/>
              </a:ext>
            </a:extLst>
          </p:cNvPr>
          <p:cNvSpPr txBox="1"/>
          <p:nvPr/>
        </p:nvSpPr>
        <p:spPr>
          <a:xfrm>
            <a:off x="7444086" y="6528483"/>
            <a:ext cx="4334257" cy="230832"/>
          </a:xfrm>
          <a:prstGeom prst="rect">
            <a:avLst/>
          </a:prstGeom>
          <a:noFill/>
        </p:spPr>
        <p:txBody>
          <a:bodyPr wrap="square" rtlCol="1">
            <a:spAutoFit/>
          </a:bodyPr>
          <a:lstStyle/>
          <a:p>
            <a:pPr algn="r" rtl="1"/>
            <a:r>
              <a:rPr lang="he-IL" sz="900">
                <a:solidFill>
                  <a:schemeClr val="bg1">
                    <a:lumMod val="65000"/>
                  </a:schemeClr>
                </a:solidFill>
                <a:latin typeface="Heebo" pitchFamily="2" charset="-79"/>
                <a:ea typeface="Tahoma" panose="020B0604030504040204" pitchFamily="34" charset="0"/>
                <a:cs typeface="Heebo" pitchFamily="2" charset="-79"/>
              </a:rPr>
              <a:t>*לפי נתונים שנמסרו ממנהלת </a:t>
            </a:r>
            <a:r>
              <a:rPr lang="en-US" sz="900">
                <a:solidFill>
                  <a:schemeClr val="bg1">
                    <a:lumMod val="65000"/>
                  </a:schemeClr>
                </a:solidFill>
                <a:latin typeface="Heebo" pitchFamily="2" charset="-79"/>
                <a:ea typeface="Tahoma" panose="020B0604030504040204" pitchFamily="34" charset="0"/>
                <a:cs typeface="Heebo" pitchFamily="2" charset="-79"/>
              </a:rPr>
              <a:t>Urban95</a:t>
            </a:r>
            <a:r>
              <a:rPr lang="he-IL" sz="900">
                <a:solidFill>
                  <a:schemeClr val="bg1">
                    <a:lumMod val="65000"/>
                  </a:schemeClr>
                </a:solidFill>
                <a:latin typeface="Heebo" pitchFamily="2" charset="-79"/>
                <a:ea typeface="Tahoma" panose="020B0604030504040204" pitchFamily="34" charset="0"/>
                <a:cs typeface="Heebo" pitchFamily="2" charset="-79"/>
              </a:rPr>
              <a:t> טירה</a:t>
            </a:r>
          </a:p>
        </p:txBody>
      </p:sp>
      <p:sp>
        <p:nvSpPr>
          <p:cNvPr id="7" name="TextBox 6">
            <a:extLst>
              <a:ext uri="{FF2B5EF4-FFF2-40B4-BE49-F238E27FC236}">
                <a16:creationId xmlns:a16="http://schemas.microsoft.com/office/drawing/2014/main" id="{7AD14276-3548-E911-5E99-64256A3887F6}"/>
              </a:ext>
            </a:extLst>
          </p:cNvPr>
          <p:cNvSpPr txBox="1"/>
          <p:nvPr/>
        </p:nvSpPr>
        <p:spPr>
          <a:xfrm>
            <a:off x="3581133" y="20173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פירוט פעולות ותפוקות* בשנת 2023</a:t>
            </a: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18</a:t>
            </a:fld>
            <a:endParaRPr lang="he-IL">
              <a:latin typeface="Heebo" pitchFamily="2" charset="-79"/>
              <a:cs typeface="Heebo" pitchFamily="2" charset="-79"/>
            </a:endParaRPr>
          </a:p>
        </p:txBody>
      </p:sp>
      <p:graphicFrame>
        <p:nvGraphicFramePr>
          <p:cNvPr id="3" name="Table 2">
            <a:extLst>
              <a:ext uri="{FF2B5EF4-FFF2-40B4-BE49-F238E27FC236}">
                <a16:creationId xmlns:a16="http://schemas.microsoft.com/office/drawing/2014/main" id="{9D7518B2-FF26-20A2-D8E5-DD898DEF582B}"/>
              </a:ext>
            </a:extLst>
          </p:cNvPr>
          <p:cNvGraphicFramePr>
            <a:graphicFrameLocks noGrp="1"/>
          </p:cNvGraphicFramePr>
          <p:nvPr>
            <p:extLst>
              <p:ext uri="{D42A27DB-BD31-4B8C-83A1-F6EECF244321}">
                <p14:modId xmlns:p14="http://schemas.microsoft.com/office/powerpoint/2010/main" val="2627813854"/>
              </p:ext>
            </p:extLst>
          </p:nvPr>
        </p:nvGraphicFramePr>
        <p:xfrm>
          <a:off x="599440" y="1109303"/>
          <a:ext cx="10980775" cy="3456206"/>
        </p:xfrm>
        <a:graphic>
          <a:graphicData uri="http://schemas.openxmlformats.org/drawingml/2006/table">
            <a:tbl>
              <a:tblPr rtl="1">
                <a:tableStyleId>{5940675A-B579-460E-94D1-54222C63F5DA}</a:tableStyleId>
              </a:tblPr>
              <a:tblGrid>
                <a:gridCol w="1592935">
                  <a:extLst>
                    <a:ext uri="{9D8B030D-6E8A-4147-A177-3AD203B41FA5}">
                      <a16:colId xmlns:a16="http://schemas.microsoft.com/office/drawing/2014/main" val="2889503607"/>
                    </a:ext>
                  </a:extLst>
                </a:gridCol>
                <a:gridCol w="599440">
                  <a:extLst>
                    <a:ext uri="{9D8B030D-6E8A-4147-A177-3AD203B41FA5}">
                      <a16:colId xmlns:a16="http://schemas.microsoft.com/office/drawing/2014/main" val="4082417222"/>
                    </a:ext>
                  </a:extLst>
                </a:gridCol>
                <a:gridCol w="2286000">
                  <a:extLst>
                    <a:ext uri="{9D8B030D-6E8A-4147-A177-3AD203B41FA5}">
                      <a16:colId xmlns:a16="http://schemas.microsoft.com/office/drawing/2014/main" val="3563947617"/>
                    </a:ext>
                  </a:extLst>
                </a:gridCol>
                <a:gridCol w="2052320">
                  <a:extLst>
                    <a:ext uri="{9D8B030D-6E8A-4147-A177-3AD203B41FA5}">
                      <a16:colId xmlns:a16="http://schemas.microsoft.com/office/drawing/2014/main" val="2505817973"/>
                    </a:ext>
                  </a:extLst>
                </a:gridCol>
                <a:gridCol w="3027680">
                  <a:extLst>
                    <a:ext uri="{9D8B030D-6E8A-4147-A177-3AD203B41FA5}">
                      <a16:colId xmlns:a16="http://schemas.microsoft.com/office/drawing/2014/main" val="3011469073"/>
                    </a:ext>
                  </a:extLst>
                </a:gridCol>
                <a:gridCol w="1422400">
                  <a:extLst>
                    <a:ext uri="{9D8B030D-6E8A-4147-A177-3AD203B41FA5}">
                      <a16:colId xmlns:a16="http://schemas.microsoft.com/office/drawing/2014/main" val="1516403962"/>
                    </a:ext>
                  </a:extLst>
                </a:gridCol>
              </a:tblGrid>
              <a:tr h="192361">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פעולה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תקופה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משתתפים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שותפים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a:ea typeface="Tahoma"/>
                          <a:cs typeface="Heebo"/>
                        </a:rPr>
                        <a:t>תקציב (בש"ח)</a:t>
                      </a:r>
                      <a:endParaRPr lang="he-IL" sz="1100" b="1">
                        <a:solidFill>
                          <a:schemeClr val="bg1"/>
                        </a:solidFill>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מקורות מימון</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extLst>
                  <a:ext uri="{0D108BD9-81ED-4DB2-BD59-A6C34878D82A}">
                    <a16:rowId xmlns:a16="http://schemas.microsoft.com/office/drawing/2014/main" val="3743529447"/>
                  </a:ext>
                </a:extLst>
              </a:tr>
              <a:tr h="327040">
                <a:tc>
                  <a:txBody>
                    <a:bodyPr/>
                    <a:lstStyle/>
                    <a:p>
                      <a:pPr algn="ctr" rtl="1" fontAlgn="b"/>
                      <a:r>
                        <a:rPr lang="he-IL" sz="1100" b="1" kern="1200" dirty="0">
                          <a:solidFill>
                            <a:schemeClr val="tx1"/>
                          </a:solidFill>
                          <a:latin typeface="Heebo" pitchFamily="2" charset="-79"/>
                          <a:ea typeface="Tahoma" panose="020B0604030504040204" pitchFamily="34" charset="0"/>
                          <a:cs typeface="Heebo" pitchFamily="2" charset="-79"/>
                        </a:rPr>
                        <a:t>קורס 'מחשבים מסלול מחדש'</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ינואר - יוני 2023</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20 תלמידי תיכון השתתפו בקורס</a:t>
                      </a:r>
                      <a:br>
                        <a:rPr lang="en-US" sz="1100" kern="1200">
                          <a:solidFill>
                            <a:schemeClr val="tx1"/>
                          </a:solidFill>
                          <a:latin typeface="Heebo" pitchFamily="2" charset="-79"/>
                          <a:ea typeface="Tahoma"/>
                          <a:cs typeface="Heebo" pitchFamily="2" charset="-79"/>
                        </a:rPr>
                      </a:br>
                      <a:r>
                        <a:rPr lang="he-IL" sz="1100" kern="1200">
                          <a:solidFill>
                            <a:schemeClr val="tx1"/>
                          </a:solidFill>
                          <a:latin typeface="Heebo" pitchFamily="2" charset="-79"/>
                          <a:ea typeface="Tahoma"/>
                          <a:cs typeface="Heebo" pitchFamily="2" charset="-79"/>
                        </a:rPr>
                        <a:t>שיתוף ציבור עם גן ילדים (35 ילדים)</a:t>
                      </a:r>
                    </a:p>
                  </a:txBody>
                  <a:tcPr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תיכון עמל, יאיר אנגל (מרצה לקיימות), מרכז רכטר לאדריכלות, עיריית טירה</a:t>
                      </a:r>
                    </a:p>
                  </a:txBody>
                  <a:tcPr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7,000 להדרכה בלבד</a:t>
                      </a:r>
                    </a:p>
                    <a:p>
                      <a:pPr algn="r" rtl="1" fontAlgn="b"/>
                      <a:r>
                        <a:rPr lang="he-IL" sz="1100" kern="1200" dirty="0">
                          <a:solidFill>
                            <a:schemeClr val="tx1"/>
                          </a:solidFill>
                          <a:latin typeface="Heebo" pitchFamily="2" charset="-79"/>
                          <a:ea typeface="Tahoma"/>
                          <a:cs typeface="Heebo" pitchFamily="2" charset="-79"/>
                        </a:rPr>
                        <a:t>ביצוע פלייסמייקינג במרחב ציבורי הסמוך לגן הילדים </a:t>
                      </a:r>
                      <a:r>
                        <a:rPr lang="he-IL" sz="1100" u="sng" kern="1200" dirty="0">
                          <a:solidFill>
                            <a:schemeClr val="tx1"/>
                          </a:solidFill>
                          <a:latin typeface="Heebo" pitchFamily="2" charset="-79"/>
                          <a:ea typeface="Tahoma"/>
                          <a:cs typeface="Heebo" pitchFamily="2" charset="-79"/>
                        </a:rPr>
                        <a:t>לא התממש בגין חוסר תקצוב </a:t>
                      </a:r>
                      <a:r>
                        <a:rPr lang="he-IL" sz="1100" kern="1200" dirty="0">
                          <a:solidFill>
                            <a:schemeClr val="tx1"/>
                          </a:solidFill>
                          <a:latin typeface="Heebo" pitchFamily="2" charset="-79"/>
                          <a:ea typeface="Tahoma"/>
                          <a:cs typeface="Heebo" pitchFamily="2" charset="-79"/>
                        </a:rPr>
                        <a:t>מהעירייה</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23151302"/>
                  </a:ext>
                </a:extLst>
              </a:tr>
              <a:tr h="0">
                <a:tc>
                  <a:txBody>
                    <a:bodyPr/>
                    <a:lstStyle/>
                    <a:p>
                      <a:pPr algn="ctr" rtl="1"/>
                      <a:r>
                        <a:rPr lang="he-IL" sz="1100" b="1" kern="1200">
                          <a:solidFill>
                            <a:schemeClr val="tx1"/>
                          </a:solidFill>
                          <a:latin typeface="Heebo" pitchFamily="2" charset="-79"/>
                          <a:ea typeface="Tahoma" panose="020B0604030504040204" pitchFamily="34" charset="0"/>
                          <a:cs typeface="Heebo" pitchFamily="2" charset="-79"/>
                        </a:rPr>
                        <a:t>הגינה של סלווה- </a:t>
                      </a:r>
                      <a:br>
                        <a:rPr lang="en-US" sz="1100" b="1" kern="1200">
                          <a:solidFill>
                            <a:schemeClr val="tx1"/>
                          </a:solidFill>
                          <a:latin typeface="Heebo" pitchFamily="2" charset="-79"/>
                          <a:ea typeface="Tahoma" panose="020B0604030504040204" pitchFamily="34" charset="0"/>
                          <a:cs typeface="Heebo" pitchFamily="2" charset="-79"/>
                        </a:rPr>
                      </a:br>
                      <a:r>
                        <a:rPr lang="he-IL" sz="1100" b="1" kern="1200">
                          <a:solidFill>
                            <a:schemeClr val="tx1"/>
                          </a:solidFill>
                          <a:latin typeface="Heebo" pitchFamily="2" charset="-79"/>
                          <a:ea typeface="Tahoma" panose="020B0604030504040204" pitchFamily="34" charset="0"/>
                          <a:cs typeface="Heebo" pitchFamily="2" charset="-79"/>
                        </a:rPr>
                        <a:t>טיפול במפגעי בטיחות  ותחזוקה שוטפת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יולי - נובמבר 2023</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מחלקת הנדסה בעירייה</a:t>
                      </a:r>
                    </a:p>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יועץ בטיחות</a:t>
                      </a:r>
                    </a:p>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סטודיו 1:1</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3">
                  <a:txBody>
                    <a:bodyPr/>
                    <a:lstStyle/>
                    <a:p>
                      <a:pPr marL="0" marR="0" lvl="0" indent="0" algn="ctr" defTabSz="914400" rtl="1" eaLnBrk="1" fontAlgn="auto" latinLnBrk="0" hangingPunct="1">
                        <a:lnSpc>
                          <a:spcPts val="1500"/>
                        </a:lnSpc>
                        <a:spcBef>
                          <a:spcPts val="0"/>
                        </a:spcBef>
                        <a:spcAft>
                          <a:spcPts val="0"/>
                        </a:spcAft>
                        <a:buClrTx/>
                        <a:buSzTx/>
                        <a:buFontTx/>
                        <a:buNone/>
                        <a:tabLst/>
                        <a:defRPr/>
                      </a:pPr>
                      <a:r>
                        <a:rPr lang="he-IL" sz="1100" u="none" strike="noStrike" dirty="0">
                          <a:effectLst/>
                          <a:latin typeface="Heebo" pitchFamily="2" charset="-79"/>
                          <a:cs typeface="Heebo" pitchFamily="2" charset="-79"/>
                        </a:rPr>
                        <a:t>לאחר מספר פגישות עם כלל השותפים, נמסרה לעירייה מצגת מפגעים, כולל כתב כמויות. </a:t>
                      </a:r>
                      <a:br>
                        <a:rPr lang="en-US" sz="1100" u="none" strike="noStrike" dirty="0">
                          <a:effectLst/>
                          <a:latin typeface="Heebo" pitchFamily="2" charset="-79"/>
                          <a:cs typeface="Heebo" pitchFamily="2" charset="-79"/>
                        </a:rPr>
                      </a:br>
                      <a:r>
                        <a:rPr lang="he-IL" sz="1100" u="none" strike="noStrike" dirty="0">
                          <a:effectLst/>
                          <a:latin typeface="Heebo" pitchFamily="2" charset="-79"/>
                          <a:cs typeface="Heebo" pitchFamily="2" charset="-79"/>
                        </a:rPr>
                        <a:t>העירייה ביקשה לבצע את התיקונים באמצעות הספקים שלה, אך הדבר לא התממש. </a:t>
                      </a:r>
                      <a:br>
                        <a:rPr lang="en-US" sz="1100" u="none" strike="noStrike" dirty="0">
                          <a:effectLst/>
                          <a:latin typeface="Heebo" pitchFamily="2" charset="-79"/>
                          <a:cs typeface="Heebo" pitchFamily="2" charset="-79"/>
                        </a:rPr>
                      </a:br>
                      <a:r>
                        <a:rPr lang="he-IL" sz="1100" u="none" strike="noStrike" dirty="0">
                          <a:effectLst/>
                          <a:latin typeface="Heebo" pitchFamily="2" charset="-79"/>
                          <a:cs typeface="Heebo" pitchFamily="2" charset="-79"/>
                        </a:rPr>
                        <a:t>כמו כן, </a:t>
                      </a:r>
                      <a:r>
                        <a:rPr lang="he-IL" sz="1100" u="sng" strike="noStrike" dirty="0">
                          <a:effectLst/>
                          <a:latin typeface="Heebo" pitchFamily="2" charset="-79"/>
                          <a:cs typeface="Heebo" pitchFamily="2" charset="-79"/>
                        </a:rPr>
                        <a:t>לא מתבצעת תחזוקה שוטפת </a:t>
                      </a:r>
                      <a:r>
                        <a:rPr lang="he-IL" sz="1100" u="none" strike="noStrike" dirty="0">
                          <a:effectLst/>
                          <a:latin typeface="Heebo" pitchFamily="2" charset="-79"/>
                          <a:cs typeface="Heebo" pitchFamily="2" charset="-79"/>
                        </a:rPr>
                        <a:t>של הגינה.</a:t>
                      </a:r>
                      <a:endParaRPr lang="he-IL" sz="1100" kern="1200" dirty="0">
                        <a:solidFill>
                          <a:schemeClr val="tx1"/>
                        </a:solidFill>
                        <a:latin typeface="Heebo" pitchFamily="2" charset="-79"/>
                        <a:ea typeface="Tahoma"/>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he-IL" sz="1100" kern="1200">
                        <a:solidFill>
                          <a:schemeClr val="tx1"/>
                        </a:solidFill>
                        <a:latin typeface="Heebo" pitchFamily="2" charset="-79"/>
                        <a:ea typeface="Tahoma"/>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1" fontAlgn="b"/>
                      <a:endParaRPr lang="he-IL" sz="1100" kern="1200">
                        <a:solidFill>
                          <a:schemeClr val="tx1"/>
                        </a:solidFill>
                        <a:latin typeface="Heebo" pitchFamily="2" charset="-79"/>
                        <a:ea typeface="Tahoma"/>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4506361"/>
                  </a:ext>
                </a:extLst>
              </a:tr>
              <a:tr h="1044476">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b="1" kern="1200">
                          <a:solidFill>
                            <a:schemeClr val="tx1"/>
                          </a:solidFill>
                          <a:latin typeface="Heebo" pitchFamily="2" charset="-79"/>
                          <a:ea typeface="Tahoma" panose="020B0604030504040204" pitchFamily="34" charset="0"/>
                          <a:cs typeface="Heebo" pitchFamily="2" charset="-79"/>
                        </a:rPr>
                        <a:t>תכנון גינה קהילתית </a:t>
                      </a:r>
                      <a:br>
                        <a:rPr lang="en-US" sz="1100" b="1" kern="1200">
                          <a:solidFill>
                            <a:schemeClr val="tx1"/>
                          </a:solidFill>
                          <a:latin typeface="Heebo" pitchFamily="2" charset="-79"/>
                          <a:ea typeface="Tahoma" panose="020B0604030504040204" pitchFamily="34" charset="0"/>
                          <a:cs typeface="Heebo" pitchFamily="2" charset="-79"/>
                        </a:rPr>
                      </a:br>
                      <a:r>
                        <a:rPr lang="he-IL" sz="1100" b="1" kern="1200">
                          <a:solidFill>
                            <a:schemeClr val="tx1"/>
                          </a:solidFill>
                          <a:latin typeface="Heebo" pitchFamily="2" charset="-79"/>
                          <a:ea typeface="Tahoma" panose="020B0604030504040204" pitchFamily="34" charset="0"/>
                          <a:cs typeface="Heebo" pitchFamily="2" charset="-79"/>
                        </a:rPr>
                        <a:t>בחצר מתנ"ס </a:t>
                      </a:r>
                      <a:br>
                        <a:rPr lang="en-US" sz="1100" b="1" kern="1200">
                          <a:solidFill>
                            <a:schemeClr val="tx1"/>
                          </a:solidFill>
                          <a:latin typeface="Heebo" pitchFamily="2" charset="-79"/>
                          <a:ea typeface="Tahoma" panose="020B0604030504040204" pitchFamily="34" charset="0"/>
                          <a:cs typeface="Heebo" pitchFamily="2" charset="-79"/>
                        </a:rPr>
                      </a:br>
                      <a:r>
                        <a:rPr lang="he-IL" sz="1100" b="1" kern="1200">
                          <a:solidFill>
                            <a:schemeClr val="tx1"/>
                          </a:solidFill>
                          <a:latin typeface="Heebo" pitchFamily="2" charset="-79"/>
                          <a:ea typeface="Tahoma" panose="020B0604030504040204" pitchFamily="34" charset="0"/>
                          <a:cs typeface="Heebo" pitchFamily="2" charset="-79"/>
                        </a:rPr>
                        <a:t>ו/או בגינת אופניים</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יולי - נובמבר 2023</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מתנ"ס טירה</a:t>
                      </a:r>
                    </a:p>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מחלקת הנדסה בעירייה</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Heebo" pitchFamily="2" charset="-79"/>
                          <a:ea typeface="Tahoma"/>
                          <a:cs typeface="Heebo" pitchFamily="2" charset="-79"/>
                        </a:rPr>
                        <a:t>Re-forest</a:t>
                      </a:r>
                      <a:endParaRPr lang="he-IL" sz="1100" kern="1200">
                        <a:solidFill>
                          <a:schemeClr val="tx1"/>
                        </a:solidFill>
                        <a:latin typeface="Heebo" pitchFamily="2" charset="-79"/>
                        <a:ea typeface="Tahoma"/>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ctr" defTabSz="914400" rtl="1" eaLnBrk="1" fontAlgn="auto" latinLnBrk="0" hangingPunct="1">
                        <a:lnSpc>
                          <a:spcPts val="1500"/>
                        </a:lnSpc>
                        <a:spcBef>
                          <a:spcPts val="0"/>
                        </a:spcBef>
                        <a:spcAft>
                          <a:spcPts val="0"/>
                        </a:spcAft>
                        <a:buClrTx/>
                        <a:buSzTx/>
                        <a:buFontTx/>
                        <a:buNone/>
                        <a:tabLst/>
                        <a:defRPr/>
                      </a:pPr>
                      <a:r>
                        <a:rPr lang="he-IL" sz="1100" u="none" strike="noStrike" kern="1200" dirty="0">
                          <a:solidFill>
                            <a:schemeClr val="tx1"/>
                          </a:solidFill>
                          <a:effectLst/>
                          <a:latin typeface="Heebo" pitchFamily="2" charset="-79"/>
                          <a:ea typeface="+mn-ea"/>
                          <a:cs typeface="Heebo" pitchFamily="2" charset="-79"/>
                        </a:rPr>
                        <a:t>במסגרת תכנון הגינה בחצר המתנ"ס התקיים מפגש שיתוף ציבור בהובלת </a:t>
                      </a:r>
                      <a:r>
                        <a:rPr lang="en-US" sz="1100" u="none" strike="noStrike" kern="1200" dirty="0">
                          <a:solidFill>
                            <a:schemeClr val="tx1"/>
                          </a:solidFill>
                          <a:effectLst/>
                          <a:latin typeface="Heebo" pitchFamily="2" charset="-79"/>
                          <a:ea typeface="+mn-ea"/>
                          <a:cs typeface="Heebo" pitchFamily="2" charset="-79"/>
                        </a:rPr>
                        <a:t>Re-forest</a:t>
                      </a:r>
                      <a:r>
                        <a:rPr lang="he-IL" sz="1100" u="none" strike="noStrike" kern="1200" dirty="0">
                          <a:solidFill>
                            <a:schemeClr val="tx1"/>
                          </a:solidFill>
                          <a:effectLst/>
                          <a:latin typeface="Heebo" pitchFamily="2" charset="-79"/>
                          <a:ea typeface="+mn-ea"/>
                          <a:cs typeface="Heebo" pitchFamily="2" charset="-79"/>
                        </a:rPr>
                        <a:t>. מימון ממשרד החקלאות, מיועד לביצוע ע"י מחלקת ההנדסה. </a:t>
                      </a:r>
                      <a:r>
                        <a:rPr lang="he-IL" sz="1100" u="sng" strike="noStrike" kern="1200" dirty="0">
                          <a:solidFill>
                            <a:schemeClr val="tx1"/>
                          </a:solidFill>
                          <a:effectLst/>
                          <a:latin typeface="Heebo" pitchFamily="2" charset="-79"/>
                          <a:ea typeface="+mn-ea"/>
                          <a:cs typeface="Heebo" pitchFamily="2" charset="-79"/>
                        </a:rPr>
                        <a:t>הפרויקט נעצר בשלב התכנון. </a:t>
                      </a:r>
                      <a:r>
                        <a:rPr lang="he-IL" sz="1100" u="none" strike="noStrike" kern="1200" dirty="0">
                          <a:solidFill>
                            <a:schemeClr val="tx1"/>
                          </a:solidFill>
                          <a:effectLst/>
                          <a:latin typeface="Heebo" pitchFamily="2" charset="-79"/>
                          <a:ea typeface="+mn-ea"/>
                          <a:cs typeface="Heebo" pitchFamily="2" charset="-79"/>
                        </a:rPr>
                        <a:t>מכיוון שהמתנ"ס לא לקח אחריות על הפרויקט וכל עובדי המתנ"ס התפטרו, נעשה ניסיון להסיט את הפרויקט למרחב גינת האופניים. כיום, גויס מנהל חדש למתנ"ס. האחריות על מימוש ודיווח במסגרת הקול הקורא הועברה לעיריית טירה.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rtl="0" fontAlgn="b"/>
                      <a:endParaRPr lang="he-IL" sz="1100" kern="1200">
                        <a:solidFill>
                          <a:schemeClr val="tx1"/>
                        </a:solidFill>
                        <a:latin typeface="Heebo" pitchFamily="2" charset="-79"/>
                        <a:ea typeface="Tahoma"/>
                        <a:cs typeface="Heebo" pitchFamily="2" charset="-79"/>
                      </a:endParaRP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10,530 ש"ח מאורבן95 עבור תכנון הגינה</a:t>
                      </a:r>
                    </a:p>
                    <a:p>
                      <a:pPr algn="ctr" rtl="1" fontAlgn="b"/>
                      <a:endParaRPr lang="he-IL" sz="1100" kern="1200" dirty="0">
                        <a:solidFill>
                          <a:schemeClr val="tx1"/>
                        </a:solidFill>
                        <a:latin typeface="Heebo" pitchFamily="2" charset="-79"/>
                        <a:ea typeface="Tahoma"/>
                        <a:cs typeface="Heebo" pitchFamily="2" charset="-79"/>
                      </a:endParaRPr>
                    </a:p>
                    <a:p>
                      <a:pPr algn="ctr" rtl="1" fontAlgn="b"/>
                      <a:r>
                        <a:rPr lang="he-IL" sz="1100" kern="1200" dirty="0">
                          <a:solidFill>
                            <a:schemeClr val="tx1"/>
                          </a:solidFill>
                          <a:latin typeface="Heebo" pitchFamily="2" charset="-79"/>
                          <a:ea typeface="Tahoma"/>
                          <a:cs typeface="Heebo" pitchFamily="2" charset="-79"/>
                        </a:rPr>
                        <a:t>קול קורא של משרד החקלאות</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83580354"/>
                  </a:ext>
                </a:extLst>
              </a:tr>
              <a:tr h="490866">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b="1" kern="1200">
                          <a:solidFill>
                            <a:schemeClr val="tx1"/>
                          </a:solidFill>
                          <a:latin typeface="Heebo" pitchFamily="2" charset="-79"/>
                          <a:ea typeface="Tahoma" panose="020B0604030504040204" pitchFamily="34" charset="0"/>
                          <a:cs typeface="Heebo" pitchFamily="2" charset="-79"/>
                        </a:rPr>
                        <a:t>העסקת עובד תחזוקה לטיפול בגינת האופניים ובחלקת יער האקלים</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ספטמבר - דצמבר 2023</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אורבן95</a:t>
                      </a:r>
                    </a:p>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עיריית טירה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ctr" defTabSz="914400" rtl="1" eaLnBrk="1" fontAlgn="auto" latinLnBrk="0" hangingPunct="1">
                        <a:lnSpc>
                          <a:spcPts val="16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לבקשת אורבן95 הועסק עובד במתנ"ס, שיהיה אמון על תחזוקת המרחבים הציבוריים שעברו שיפוץ במסגרת פעילות אורבן95 בעיר. העובד קיבל הכשרה והדרכה על ידי מנהלת אורבן95 בטירה והחל לדאוג לטיפוח ותחזוקת המרחבים הציבוריים.</a:t>
                      </a:r>
                    </a:p>
                    <a:p>
                      <a:pPr marL="0" marR="0" lvl="0" indent="0" algn="ctr" defTabSz="914400" rtl="1" eaLnBrk="1" fontAlgn="auto" latinLnBrk="0" hangingPunct="1">
                        <a:lnSpc>
                          <a:spcPts val="16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העסקתו הסתיימה בסוף 2023. מאז, </a:t>
                      </a:r>
                      <a:r>
                        <a:rPr lang="he-IL" sz="1100" u="sng" strike="noStrike" dirty="0">
                          <a:effectLst/>
                          <a:latin typeface="Heebo" pitchFamily="2" charset="-79"/>
                          <a:cs typeface="Heebo" pitchFamily="2" charset="-79"/>
                        </a:rPr>
                        <a:t>לא מתבצעת תחזוקה </a:t>
                      </a:r>
                      <a:r>
                        <a:rPr lang="he-IL" sz="1100" u="none" strike="noStrike" dirty="0">
                          <a:effectLst/>
                          <a:latin typeface="Heebo" pitchFamily="2" charset="-79"/>
                          <a:cs typeface="Heebo" pitchFamily="2" charset="-79"/>
                        </a:rPr>
                        <a:t>של המרחבים הציבוריים.</a:t>
                      </a:r>
                      <a:endParaRPr lang="he-IL" sz="1100" kern="1200" dirty="0">
                        <a:solidFill>
                          <a:schemeClr val="tx1"/>
                        </a:solidFill>
                        <a:latin typeface="Heebo" pitchFamily="2" charset="-79"/>
                        <a:ea typeface="Tahoma"/>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rtl="0" fontAlgn="b"/>
                      <a:endParaRPr lang="he-IL" sz="1100" kern="1200">
                        <a:solidFill>
                          <a:schemeClr val="tx1"/>
                        </a:solidFill>
                        <a:latin typeface="Heebo" pitchFamily="2" charset="-79"/>
                        <a:ea typeface="Tahoma"/>
                        <a:cs typeface="Heebo" pitchFamily="2" charset="-79"/>
                      </a:endParaRP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קול קורא של משרד החקלאות</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81054711"/>
                  </a:ext>
                </a:extLst>
              </a:tr>
            </a:tbl>
          </a:graphicData>
        </a:graphic>
      </p:graphicFrame>
      <p:sp>
        <p:nvSpPr>
          <p:cNvPr id="13" name="TextBox 12">
            <a:extLst>
              <a:ext uri="{FF2B5EF4-FFF2-40B4-BE49-F238E27FC236}">
                <a16:creationId xmlns:a16="http://schemas.microsoft.com/office/drawing/2014/main" id="{9035E6A4-508D-43A7-6744-68B9E819AC16}"/>
              </a:ext>
            </a:extLst>
          </p:cNvPr>
          <p:cNvSpPr txBox="1"/>
          <p:nvPr/>
        </p:nvSpPr>
        <p:spPr>
          <a:xfrm>
            <a:off x="5455542" y="4534384"/>
            <a:ext cx="6134100" cy="388568"/>
          </a:xfrm>
          <a:prstGeom prst="rect">
            <a:avLst/>
          </a:prstGeom>
          <a:noFill/>
        </p:spPr>
        <p:txBody>
          <a:bodyPr wrap="square">
            <a:spAutoFit/>
          </a:bodyPr>
          <a:lstStyle/>
          <a:p>
            <a:pPr marR="0" lvl="0" algn="r" defTabSz="914400" rtl="1" eaLnBrk="1" fontAlgn="base" latinLnBrk="0" hangingPunct="1">
              <a:lnSpc>
                <a:spcPct val="150000"/>
              </a:lnSpc>
              <a:spcBef>
                <a:spcPts val="800"/>
              </a:spcBef>
              <a:spcAft>
                <a:spcPts val="0"/>
              </a:spcAft>
              <a:buClr>
                <a:srgbClr val="358B8F"/>
              </a:buClr>
              <a:buSzPct val="150000"/>
              <a:tabLst/>
              <a:defRPr/>
            </a:pPr>
            <a:r>
              <a:rPr kumimoji="0" lang="he-IL" sz="1400" b="1" i="0" u="none" strike="noStrike" kern="1200" cap="none" spc="0" normalizeH="0" baseline="0" noProof="0">
                <a:ln>
                  <a:noFill/>
                </a:ln>
                <a:effectLst/>
                <a:uLnTx/>
                <a:uFillTx/>
                <a:latin typeface="Heebo" pitchFamily="2" charset="-79"/>
                <a:ea typeface="Tahoma"/>
                <a:cs typeface="Heebo" pitchFamily="2" charset="-79"/>
              </a:rPr>
              <a:t>במסדרונות </a:t>
            </a:r>
            <a:r>
              <a:rPr lang="he-IL" sz="1400" b="1">
                <a:latin typeface="Heebo" pitchFamily="2" charset="-79"/>
                <a:ea typeface="Tahoma"/>
                <a:cs typeface="Heebo" pitchFamily="2" charset="-79"/>
              </a:rPr>
              <a:t>המוניציפאליים: </a:t>
            </a:r>
          </a:p>
        </p:txBody>
      </p:sp>
      <p:graphicFrame>
        <p:nvGraphicFramePr>
          <p:cNvPr id="12" name="Table 11">
            <a:extLst>
              <a:ext uri="{FF2B5EF4-FFF2-40B4-BE49-F238E27FC236}">
                <a16:creationId xmlns:a16="http://schemas.microsoft.com/office/drawing/2014/main" id="{23A96B45-C27A-E45C-B7AD-DF7CF8C4B37F}"/>
              </a:ext>
            </a:extLst>
          </p:cNvPr>
          <p:cNvGraphicFramePr>
            <a:graphicFrameLocks noGrp="1"/>
          </p:cNvGraphicFramePr>
          <p:nvPr>
            <p:extLst>
              <p:ext uri="{D42A27DB-BD31-4B8C-83A1-F6EECF244321}">
                <p14:modId xmlns:p14="http://schemas.microsoft.com/office/powerpoint/2010/main" val="3309945611"/>
              </p:ext>
            </p:extLst>
          </p:nvPr>
        </p:nvGraphicFramePr>
        <p:xfrm>
          <a:off x="630737" y="4922952"/>
          <a:ext cx="10949380" cy="1374779"/>
        </p:xfrm>
        <a:graphic>
          <a:graphicData uri="http://schemas.openxmlformats.org/drawingml/2006/table">
            <a:tbl>
              <a:tblPr rtl="1">
                <a:tableStyleId>{5940675A-B579-460E-94D1-54222C63F5DA}</a:tableStyleId>
              </a:tblPr>
              <a:tblGrid>
                <a:gridCol w="1993057">
                  <a:extLst>
                    <a:ext uri="{9D8B030D-6E8A-4147-A177-3AD203B41FA5}">
                      <a16:colId xmlns:a16="http://schemas.microsoft.com/office/drawing/2014/main" val="2889503607"/>
                    </a:ext>
                  </a:extLst>
                </a:gridCol>
                <a:gridCol w="1508289">
                  <a:extLst>
                    <a:ext uri="{9D8B030D-6E8A-4147-A177-3AD203B41FA5}">
                      <a16:colId xmlns:a16="http://schemas.microsoft.com/office/drawing/2014/main" val="4082417222"/>
                    </a:ext>
                  </a:extLst>
                </a:gridCol>
                <a:gridCol w="1596691">
                  <a:extLst>
                    <a:ext uri="{9D8B030D-6E8A-4147-A177-3AD203B41FA5}">
                      <a16:colId xmlns:a16="http://schemas.microsoft.com/office/drawing/2014/main" val="3563947617"/>
                    </a:ext>
                  </a:extLst>
                </a:gridCol>
                <a:gridCol w="1869440">
                  <a:extLst>
                    <a:ext uri="{9D8B030D-6E8A-4147-A177-3AD203B41FA5}">
                      <a16:colId xmlns:a16="http://schemas.microsoft.com/office/drawing/2014/main" val="2505817973"/>
                    </a:ext>
                  </a:extLst>
                </a:gridCol>
                <a:gridCol w="1066800">
                  <a:extLst>
                    <a:ext uri="{9D8B030D-6E8A-4147-A177-3AD203B41FA5}">
                      <a16:colId xmlns:a16="http://schemas.microsoft.com/office/drawing/2014/main" val="3011469073"/>
                    </a:ext>
                  </a:extLst>
                </a:gridCol>
                <a:gridCol w="995680">
                  <a:extLst>
                    <a:ext uri="{9D8B030D-6E8A-4147-A177-3AD203B41FA5}">
                      <a16:colId xmlns:a16="http://schemas.microsoft.com/office/drawing/2014/main" val="1516403962"/>
                    </a:ext>
                  </a:extLst>
                </a:gridCol>
                <a:gridCol w="1919423">
                  <a:extLst>
                    <a:ext uri="{9D8B030D-6E8A-4147-A177-3AD203B41FA5}">
                      <a16:colId xmlns:a16="http://schemas.microsoft.com/office/drawing/2014/main" val="89810236"/>
                    </a:ext>
                  </a:extLst>
                </a:gridCol>
              </a:tblGrid>
              <a:tr h="192361">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פעולה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תקופה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משתתפים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שותפים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a:ea typeface="Tahoma"/>
                          <a:cs typeface="Heebo"/>
                        </a:rPr>
                        <a:t>תקציב (בש"ח)</a:t>
                      </a:r>
                      <a:endParaRPr lang="he-IL" sz="1100" b="1">
                        <a:solidFill>
                          <a:schemeClr val="bg1"/>
                        </a:solidFill>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מקורות מימון</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en-US" sz="1100" b="1">
                          <a:solidFill>
                            <a:schemeClr val="bg1"/>
                          </a:solidFill>
                          <a:latin typeface="Heebo" pitchFamily="2" charset="-79"/>
                          <a:ea typeface="Tahoma" panose="020B0604030504040204" pitchFamily="34" charset="0"/>
                          <a:cs typeface="Heebo" pitchFamily="2" charset="-79"/>
                        </a:rPr>
                        <a:t>Cost Effectiveness</a:t>
                      </a:r>
                      <a:endParaRPr lang="he-IL" sz="1100" b="1">
                        <a:solidFill>
                          <a:schemeClr val="bg1"/>
                        </a:solidFill>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extLst>
                  <a:ext uri="{0D108BD9-81ED-4DB2-BD59-A6C34878D82A}">
                    <a16:rowId xmlns:a16="http://schemas.microsoft.com/office/drawing/2014/main" val="3743529447"/>
                  </a:ext>
                </a:extLst>
              </a:tr>
              <a:tr h="266069">
                <a:tc>
                  <a:txBody>
                    <a:bodyPr/>
                    <a:lstStyle/>
                    <a:p>
                      <a:pPr algn="ctr" rtl="1" fontAlgn="b"/>
                      <a:r>
                        <a:rPr lang="he-IL" sz="1100" b="1" kern="1200">
                          <a:solidFill>
                            <a:schemeClr val="tx1"/>
                          </a:solidFill>
                          <a:latin typeface="Heebo" pitchFamily="2" charset="-79"/>
                          <a:ea typeface="Tahoma" panose="020B0604030504040204" pitchFamily="34" charset="0"/>
                          <a:cs typeface="Heebo" pitchFamily="2" charset="-79"/>
                        </a:rPr>
                        <a:t>הרצאת גן יער לגננות</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ינואר 2023</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32 גננות</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גן יער</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he-IL" sz="1100" kern="1200">
                          <a:solidFill>
                            <a:schemeClr val="tx1"/>
                          </a:solidFill>
                          <a:latin typeface="Heebo" pitchFamily="2" charset="-79"/>
                          <a:ea typeface="Tahoma"/>
                          <a:cs typeface="Heebo" pitchFamily="2" charset="-79"/>
                        </a:rPr>
                        <a:t>2,574</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b"/>
                      <a:r>
                        <a:rPr lang="he-IL" sz="1100" kern="1200">
                          <a:solidFill>
                            <a:schemeClr val="tx1"/>
                          </a:solidFill>
                          <a:latin typeface="Heebo" pitchFamily="2" charset="-79"/>
                          <a:ea typeface="Tahoma"/>
                          <a:cs typeface="Heebo" pitchFamily="2" charset="-79"/>
                        </a:rPr>
                        <a:t>3.1%</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306877"/>
                  </a:ext>
                </a:extLst>
              </a:tr>
              <a:tr h="295275">
                <a:tc>
                  <a:txBody>
                    <a:bodyPr/>
                    <a:lstStyle/>
                    <a:p>
                      <a:pPr algn="ctr" rtl="1"/>
                      <a:r>
                        <a:rPr lang="he-IL" sz="1100" b="1">
                          <a:latin typeface="Heebo" pitchFamily="2" charset="-79"/>
                          <a:ea typeface="Tahoma" panose="020B0604030504040204" pitchFamily="34" charset="0"/>
                          <a:cs typeface="Heebo" pitchFamily="2" charset="-79"/>
                        </a:rPr>
                        <a:t>סיור גננות לירושלים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ינואר 2023</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32 גננות מטירה וטייבה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latinLnBrk="0" hangingPunct="1"/>
                      <a:r>
                        <a:rPr lang="he-IL" sz="1100" kern="1200">
                          <a:solidFill>
                            <a:schemeClr val="tx1"/>
                          </a:solidFill>
                          <a:latin typeface="Heebo" pitchFamily="2" charset="-79"/>
                          <a:ea typeface="Tahoma"/>
                          <a:cs typeface="Heebo" pitchFamily="2" charset="-79"/>
                        </a:rPr>
                        <a:t>מרכז סינסלה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b"/>
                      <a:r>
                        <a:rPr lang="he-IL" sz="1100" kern="1200">
                          <a:solidFill>
                            <a:schemeClr val="tx1"/>
                          </a:solidFill>
                          <a:latin typeface="Heebo" pitchFamily="2" charset="-79"/>
                          <a:ea typeface="Tahoma"/>
                          <a:cs typeface="Heebo" pitchFamily="2" charset="-79"/>
                        </a:rPr>
                        <a:t>8,500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3.3%</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94932541"/>
                  </a:ext>
                </a:extLst>
              </a:tr>
              <a:tr h="295275">
                <a:tc>
                  <a:txBody>
                    <a:bodyPr/>
                    <a:lstStyle/>
                    <a:p>
                      <a:pPr algn="ctr" rtl="1" fontAlgn="b"/>
                      <a:r>
                        <a:rPr lang="he-IL" sz="1100" b="1" kern="1200" dirty="0">
                          <a:solidFill>
                            <a:schemeClr val="tx1"/>
                          </a:solidFill>
                          <a:latin typeface="Heebo" pitchFamily="2" charset="-79"/>
                          <a:ea typeface="Tahoma" panose="020B0604030504040204" pitchFamily="34" charset="0"/>
                          <a:cs typeface="Heebo" pitchFamily="2" charset="-79"/>
                        </a:rPr>
                        <a:t>הרצאה בנושא בטיחות לסייעות</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מאי 2023</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20 סייעות של גני ילדים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ארגון 'בטרם' לבטיחות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1,100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23151302"/>
                  </a:ext>
                </a:extLst>
              </a:tr>
              <a:tr h="142875">
                <a:tc>
                  <a:txBody>
                    <a:bodyPr/>
                    <a:lstStyle/>
                    <a:p>
                      <a:pPr algn="ctr" rtl="1"/>
                      <a:r>
                        <a:rPr lang="he-IL" sz="1100" b="1" kern="1200">
                          <a:solidFill>
                            <a:schemeClr val="tx1"/>
                          </a:solidFill>
                          <a:latin typeface="Heebo" pitchFamily="2" charset="-79"/>
                          <a:ea typeface="Tahoma" panose="020B0604030504040204" pitchFamily="34" charset="0"/>
                          <a:cs typeface="Heebo" pitchFamily="2" charset="-79"/>
                        </a:rPr>
                        <a:t>ייעוץ ארגוני אסטרטגי</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מאי 2023- מרץ 2024</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u="none" strike="noStrike" kern="1200">
                          <a:solidFill>
                            <a:schemeClr val="tx1"/>
                          </a:solidFill>
                          <a:effectLst/>
                          <a:latin typeface="Heebo" pitchFamily="2" charset="-79"/>
                          <a:ea typeface="Tahoma"/>
                          <a:cs typeface="Heebo" pitchFamily="2" charset="-79"/>
                        </a:rPr>
                        <a:t>עיריית טירה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u="none" strike="noStrike" kern="1200">
                          <a:solidFill>
                            <a:schemeClr val="tx1"/>
                          </a:solidFill>
                          <a:effectLst/>
                          <a:latin typeface="Heebo" pitchFamily="2" charset="-79"/>
                          <a:ea typeface="Tahoma"/>
                          <a:cs typeface="Heebo" pitchFamily="2" charset="-79"/>
                        </a:rPr>
                        <a:t>מוהנד בירקדאר – יועץ ארגוני </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he-IL" sz="1100" kern="1200">
                          <a:solidFill>
                            <a:schemeClr val="tx1"/>
                          </a:solidFill>
                          <a:latin typeface="Heebo" pitchFamily="2" charset="-79"/>
                          <a:ea typeface="Tahoma"/>
                          <a:cs typeface="Heebo" pitchFamily="2" charset="-79"/>
                        </a:rPr>
                        <a:t>25,000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endParaRPr lang="he-IL" sz="1100" kern="1200" dirty="0">
                        <a:solidFill>
                          <a:schemeClr val="tx1"/>
                        </a:solidFill>
                        <a:latin typeface="Heebo" pitchFamily="2" charset="-79"/>
                        <a:ea typeface="Tahoma"/>
                        <a:cs typeface="Heebo" pitchFamily="2" charset="-79"/>
                      </a:endParaRP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44506361"/>
                  </a:ext>
                </a:extLst>
              </a:tr>
            </a:tbl>
          </a:graphicData>
        </a:graphic>
      </p:graphicFrame>
    </p:spTree>
    <p:extLst>
      <p:ext uri="{BB962C8B-B14F-4D97-AF65-F5344CB8AC3E}">
        <p14:creationId xmlns:p14="http://schemas.microsoft.com/office/powerpoint/2010/main" val="717003121"/>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B11768A-134C-7620-2C9D-E9224A53D618}"/>
              </a:ext>
            </a:extLst>
          </p:cNvPr>
          <p:cNvGrpSpPr/>
          <p:nvPr/>
        </p:nvGrpSpPr>
        <p:grpSpPr>
          <a:xfrm>
            <a:off x="4356659" y="-16144"/>
            <a:ext cx="4136270" cy="6884977"/>
            <a:chOff x="11583703" y="4157"/>
            <a:chExt cx="3096050" cy="6884977"/>
          </a:xfrm>
        </p:grpSpPr>
        <p:sp>
          <p:nvSpPr>
            <p:cNvPr id="25" name="Rectangle 24">
              <a:extLst>
                <a:ext uri="{FF2B5EF4-FFF2-40B4-BE49-F238E27FC236}">
                  <a16:creationId xmlns:a16="http://schemas.microsoft.com/office/drawing/2014/main" id="{ABC729E8-9847-0F8C-51DC-F6D8C28BAE2B}"/>
                </a:ext>
              </a:extLst>
            </p:cNvPr>
            <p:cNvSpPr/>
            <p:nvPr/>
          </p:nvSpPr>
          <p:spPr>
            <a:xfrm>
              <a:off x="11583703" y="4157"/>
              <a:ext cx="2847022" cy="6884977"/>
            </a:xfrm>
            <a:prstGeom prst="rect">
              <a:avLst/>
            </a:prstGeom>
            <a:solidFill>
              <a:srgbClr val="40A8AD">
                <a:alpha val="3246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27" name="TextBox 26">
              <a:extLst>
                <a:ext uri="{FF2B5EF4-FFF2-40B4-BE49-F238E27FC236}">
                  <a16:creationId xmlns:a16="http://schemas.microsoft.com/office/drawing/2014/main" id="{B01C5D5D-F4D9-A5D4-4844-7D4F36440492}"/>
                </a:ext>
              </a:extLst>
            </p:cNvPr>
            <p:cNvSpPr txBox="1"/>
            <p:nvPr/>
          </p:nvSpPr>
          <p:spPr>
            <a:xfrm>
              <a:off x="11711745" y="54147"/>
              <a:ext cx="2968008" cy="415498"/>
            </a:xfrm>
            <a:prstGeom prst="rect">
              <a:avLst/>
            </a:prstGeom>
            <a:noFill/>
          </p:spPr>
          <p:txBody>
            <a:bodyPr wrap="square">
              <a:spAutoFit/>
            </a:bodyPr>
            <a:lstStyle/>
            <a:p>
              <a:pPr marL="285750" indent="-285750" algn="l" rtl="0">
                <a:lnSpc>
                  <a:spcPct val="150000"/>
                </a:lnSpc>
                <a:spcBef>
                  <a:spcPts val="600"/>
                </a:spcBef>
                <a:buFont typeface="Arial" panose="020B0604020202020204" pitchFamily="34" charset="0"/>
                <a:buChar char="•"/>
              </a:pPr>
              <a:endParaRPr lang="x-es-XL" sz="1400">
                <a:latin typeface="Heebo" pitchFamily="2" charset="-79"/>
                <a:cs typeface="Heebo" pitchFamily="2" charset="-79"/>
              </a:endParaRPr>
            </a:p>
          </p:txBody>
        </p:sp>
      </p:grpSp>
      <p:sp>
        <p:nvSpPr>
          <p:cNvPr id="136" name="Rectangle 135">
            <a:extLst>
              <a:ext uri="{FF2B5EF4-FFF2-40B4-BE49-F238E27FC236}">
                <a16:creationId xmlns:a16="http://schemas.microsoft.com/office/drawing/2014/main" id="{642A34C9-AEDC-0F90-BAD0-D1A586E02CE2}"/>
              </a:ext>
            </a:extLst>
          </p:cNvPr>
          <p:cNvSpPr/>
          <p:nvPr/>
        </p:nvSpPr>
        <p:spPr>
          <a:xfrm>
            <a:off x="0" y="6628728"/>
            <a:ext cx="457200" cy="102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11150252" y="6511177"/>
            <a:ext cx="1028417" cy="365125"/>
          </a:xfrm>
        </p:spPr>
        <p:txBody>
          <a:bodyPr/>
          <a:lstStyle/>
          <a:p>
            <a:pPr algn="r" rtl="0"/>
            <a:fld id="{199E282D-D310-42D8-B8FF-78ED45A44D81}" type="slidenum">
              <a:rPr lang="he-IL" smtClean="0">
                <a:solidFill>
                  <a:schemeClr val="tx1"/>
                </a:solidFill>
                <a:latin typeface="Heebo" pitchFamily="2" charset="-79"/>
                <a:cs typeface="Heebo" pitchFamily="2" charset="-79"/>
              </a:rPr>
              <a:pPr algn="r" rtl="0"/>
              <a:t>19</a:t>
            </a:fld>
            <a:endParaRPr lang="he-IL" dirty="0">
              <a:solidFill>
                <a:schemeClr val="tx1"/>
              </a:solidFill>
              <a:latin typeface="Heebo" pitchFamily="2" charset="-79"/>
              <a:cs typeface="Heebo" pitchFamily="2" charset="-79"/>
            </a:endParaRPr>
          </a:p>
        </p:txBody>
      </p:sp>
      <p:sp>
        <p:nvSpPr>
          <p:cNvPr id="7" name="TextBox 6">
            <a:extLst>
              <a:ext uri="{FF2B5EF4-FFF2-40B4-BE49-F238E27FC236}">
                <a16:creationId xmlns:a16="http://schemas.microsoft.com/office/drawing/2014/main" id="{DB005061-9345-FEFC-9336-D406B811837F}"/>
              </a:ext>
            </a:extLst>
          </p:cNvPr>
          <p:cNvSpPr txBox="1"/>
          <p:nvPr/>
        </p:nvSpPr>
        <p:spPr>
          <a:xfrm>
            <a:off x="365957" y="3682912"/>
            <a:ext cx="3882020" cy="2800767"/>
          </a:xfrm>
          <a:prstGeom prst="rect">
            <a:avLst/>
          </a:prstGeom>
          <a:noFill/>
        </p:spPr>
        <p:txBody>
          <a:bodyPr wrap="square">
            <a:spAutoFit/>
          </a:bodyPr>
          <a:lstStyle/>
          <a:p>
            <a:pPr algn="l" rtl="0">
              <a:buClr>
                <a:srgbClr val="FFC000"/>
              </a:buClr>
              <a:defRPr/>
            </a:pPr>
            <a:r>
              <a:rPr lang="en-US" sz="1100" b="1" dirty="0">
                <a:solidFill>
                  <a:prstClr val="black"/>
                </a:solidFill>
                <a:latin typeface="Heebo" pitchFamily="2" charset="-79"/>
                <a:ea typeface="Tahoma" pitchFamily="34" charset="0"/>
                <a:cs typeface="Heebo" pitchFamily="2" charset="-79"/>
              </a:rPr>
              <a:t>Benefit to the children:</a:t>
            </a:r>
            <a:endParaRPr lang="he-IL" sz="1100" b="1" dirty="0">
              <a:solidFill>
                <a:prstClr val="black"/>
              </a:solidFill>
              <a:latin typeface="Heebo" pitchFamily="2" charset="-79"/>
              <a:ea typeface="Tahoma" pitchFamily="34" charset="0"/>
              <a:cs typeface="Heebo" pitchFamily="2" charset="-79"/>
            </a:endParaRPr>
          </a:p>
          <a:p>
            <a:pPr marL="108000" indent="-108000" algn="l" rtl="0">
              <a:buClr>
                <a:srgbClr val="40A8AD"/>
              </a:buClr>
              <a:buSzPct val="120000"/>
              <a:buFont typeface="Arial" panose="020B0604020202020204" pitchFamily="34" charset="0"/>
              <a:buChar char="•"/>
              <a:defRPr/>
            </a:pPr>
            <a:r>
              <a:rPr lang="en-US" sz="1100" dirty="0">
                <a:solidFill>
                  <a:prstClr val="black"/>
                </a:solidFill>
                <a:latin typeface="Heebo" pitchFamily="2" charset="-79"/>
                <a:ea typeface="Tahoma" pitchFamily="34" charset="0"/>
                <a:cs typeface="Heebo" pitchFamily="2" charset="-79"/>
              </a:rPr>
              <a:t>Getting to know urban nature environments, spending time and engaging in activities outside the kindergarten</a:t>
            </a:r>
            <a:endParaRPr lang="he-IL" sz="1100" dirty="0">
              <a:solidFill>
                <a:prstClr val="black"/>
              </a:solidFill>
              <a:latin typeface="Heebo" pitchFamily="2" charset="-79"/>
              <a:ea typeface="Tahoma" pitchFamily="34" charset="0"/>
              <a:cs typeface="Heebo" pitchFamily="2" charset="-79"/>
            </a:endParaRPr>
          </a:p>
          <a:p>
            <a:pPr marL="108000" indent="-108000" algn="l" rtl="0">
              <a:buClr>
                <a:srgbClr val="40A8AD"/>
              </a:buClr>
              <a:buSzPct val="120000"/>
              <a:buFont typeface="Arial" panose="020B0604020202020204" pitchFamily="34" charset="0"/>
              <a:buChar char="•"/>
              <a:defRPr/>
            </a:pPr>
            <a:r>
              <a:rPr lang="en-US" sz="1100" dirty="0">
                <a:solidFill>
                  <a:prstClr val="black"/>
                </a:solidFill>
                <a:latin typeface="Heebo" pitchFamily="2" charset="-79"/>
                <a:ea typeface="Tahoma" pitchFamily="34" charset="0"/>
                <a:cs typeface="Heebo" pitchFamily="2" charset="-79"/>
              </a:rPr>
              <a:t>A strengthened sense of belonging and responsibility for the space</a:t>
            </a:r>
            <a:endParaRPr lang="he-IL" sz="1100" dirty="0">
              <a:solidFill>
                <a:prstClr val="black"/>
              </a:solidFill>
              <a:latin typeface="Heebo" pitchFamily="2" charset="-79"/>
              <a:ea typeface="Tahoma" pitchFamily="34" charset="0"/>
              <a:cs typeface="Heebo" pitchFamily="2" charset="-79"/>
            </a:endParaRPr>
          </a:p>
          <a:p>
            <a:pPr marL="108000" indent="-108000" algn="l" rtl="0">
              <a:buClr>
                <a:srgbClr val="40A8AD"/>
              </a:buClr>
              <a:buSzPct val="120000"/>
              <a:buFont typeface="Arial" panose="020B0604020202020204" pitchFamily="34" charset="0"/>
              <a:buChar char="•"/>
              <a:defRPr/>
            </a:pPr>
            <a:r>
              <a:rPr lang="en-US" sz="1100" dirty="0">
                <a:solidFill>
                  <a:prstClr val="black"/>
                </a:solidFill>
                <a:latin typeface="Heebo" pitchFamily="2" charset="-79"/>
                <a:ea typeface="Tahoma" pitchFamily="34" charset="0"/>
                <a:cs typeface="Heebo" pitchFamily="2" charset="-79"/>
              </a:rPr>
              <a:t>Developing motor, sensory, and emotional skills through play</a:t>
            </a:r>
            <a:endParaRPr lang="he-IL" sz="1100" dirty="0">
              <a:solidFill>
                <a:prstClr val="black"/>
              </a:solidFill>
              <a:latin typeface="Heebo" pitchFamily="2" charset="-79"/>
              <a:ea typeface="Tahoma" pitchFamily="34" charset="0"/>
              <a:cs typeface="Heebo" pitchFamily="2" charset="-79"/>
            </a:endParaRPr>
          </a:p>
          <a:p>
            <a:pPr marL="108000" indent="-108000" algn="l" rtl="0">
              <a:buClr>
                <a:srgbClr val="40A8AD"/>
              </a:buClr>
              <a:buSzPct val="120000"/>
              <a:buFont typeface="Arial" panose="020B0604020202020204" pitchFamily="34" charset="0"/>
              <a:buChar char="•"/>
              <a:defRPr/>
            </a:pPr>
            <a:r>
              <a:rPr lang="en-US" sz="1100" dirty="0">
                <a:solidFill>
                  <a:prstClr val="black"/>
                </a:solidFill>
                <a:latin typeface="Heebo" pitchFamily="2" charset="-79"/>
                <a:ea typeface="Tahoma" pitchFamily="34" charset="0"/>
                <a:cs typeface="Heebo" pitchFamily="2" charset="-79"/>
              </a:rPr>
              <a:t>An enhanced sense of capability and ability to cooperate through individual and group training</a:t>
            </a:r>
            <a:endParaRPr lang="he-IL" sz="1100" dirty="0">
              <a:solidFill>
                <a:prstClr val="black"/>
              </a:solidFill>
              <a:latin typeface="Heebo" pitchFamily="2" charset="-79"/>
              <a:ea typeface="Tahoma" pitchFamily="34" charset="0"/>
              <a:cs typeface="Heebo" pitchFamily="2" charset="-79"/>
            </a:endParaRPr>
          </a:p>
          <a:p>
            <a:pPr algn="l" rtl="0">
              <a:buClr>
                <a:srgbClr val="FFC000"/>
              </a:buClr>
              <a:defRPr/>
            </a:pPr>
            <a:endParaRPr lang="he-IL" sz="1100" dirty="0">
              <a:solidFill>
                <a:prstClr val="black"/>
              </a:solidFill>
              <a:latin typeface="Heebo" pitchFamily="2" charset="-79"/>
              <a:ea typeface="Tahoma" pitchFamily="34" charset="0"/>
              <a:cs typeface="Heebo" pitchFamily="2" charset="-79"/>
            </a:endParaRPr>
          </a:p>
          <a:p>
            <a:pPr algn="l" rtl="0">
              <a:buClr>
                <a:srgbClr val="FFC000"/>
              </a:buClr>
              <a:defRPr/>
            </a:pPr>
            <a:r>
              <a:rPr lang="en-US" sz="1100" b="1" dirty="0">
                <a:solidFill>
                  <a:prstClr val="black"/>
                </a:solidFill>
                <a:latin typeface="Heebo" pitchFamily="2" charset="-79"/>
                <a:ea typeface="Tahoma" pitchFamily="34" charset="0"/>
                <a:cs typeface="Heebo" pitchFamily="2" charset="-79"/>
              </a:rPr>
              <a:t>Benefit to kindergarten teachers:</a:t>
            </a:r>
            <a:endParaRPr lang="he-IL" sz="1100" b="1" dirty="0">
              <a:solidFill>
                <a:prstClr val="black"/>
              </a:solidFill>
              <a:latin typeface="Heebo" pitchFamily="2" charset="-79"/>
              <a:ea typeface="Tahoma" pitchFamily="34" charset="0"/>
              <a:cs typeface="Heebo" pitchFamily="2" charset="-79"/>
            </a:endParaRPr>
          </a:p>
          <a:p>
            <a:pPr marL="72000" indent="-108000" algn="l" rtl="0">
              <a:buClr>
                <a:srgbClr val="40A8AD"/>
              </a:buClr>
              <a:buSzPct val="120000"/>
              <a:buFont typeface="Arial" panose="020B0604020202020204" pitchFamily="34" charset="0"/>
              <a:buChar char="•"/>
              <a:defRPr/>
            </a:pPr>
            <a:r>
              <a:rPr lang="en-US" sz="1100" dirty="0">
                <a:solidFill>
                  <a:prstClr val="black"/>
                </a:solidFill>
                <a:latin typeface="Heebo" pitchFamily="2" charset="-79"/>
                <a:ea typeface="Tahoma" pitchFamily="34" charset="0"/>
                <a:cs typeface="Heebo" pitchFamily="2" charset="-79"/>
              </a:rPr>
              <a:t>Free time and a break from the routine</a:t>
            </a:r>
            <a:endParaRPr lang="he-IL" sz="1100" dirty="0">
              <a:solidFill>
                <a:prstClr val="black"/>
              </a:solidFill>
              <a:latin typeface="Heebo" pitchFamily="2" charset="-79"/>
              <a:ea typeface="Tahoma" pitchFamily="34" charset="0"/>
              <a:cs typeface="Heebo" pitchFamily="2" charset="-79"/>
            </a:endParaRPr>
          </a:p>
          <a:p>
            <a:pPr marL="72000" indent="-108000" algn="l" rtl="0">
              <a:buClr>
                <a:srgbClr val="40A8AD"/>
              </a:buClr>
              <a:buSzPct val="120000"/>
              <a:buFont typeface="Arial" panose="020B0604020202020204" pitchFamily="34" charset="0"/>
              <a:buChar char="•"/>
              <a:defRPr/>
            </a:pPr>
            <a:r>
              <a:rPr lang="en-US" sz="1100" dirty="0">
                <a:solidFill>
                  <a:prstClr val="black"/>
                </a:solidFill>
                <a:latin typeface="Heebo" pitchFamily="2" charset="-79"/>
                <a:ea typeface="Tahoma" pitchFamily="34" charset="0"/>
                <a:cs typeface="Heebo" pitchFamily="2" charset="-79"/>
              </a:rPr>
              <a:t>An opportunity to see the children from a different perspective</a:t>
            </a:r>
            <a:endParaRPr lang="he-IL" sz="1100" dirty="0">
              <a:solidFill>
                <a:prstClr val="black"/>
              </a:solidFill>
              <a:latin typeface="Heebo" pitchFamily="2" charset="-79"/>
              <a:ea typeface="Tahoma" pitchFamily="34" charset="0"/>
              <a:cs typeface="Heebo" pitchFamily="2" charset="-79"/>
            </a:endParaRPr>
          </a:p>
          <a:p>
            <a:pPr marL="72000" indent="-108000" algn="l" rtl="0">
              <a:buClr>
                <a:srgbClr val="40A8AD"/>
              </a:buClr>
              <a:buSzPct val="120000"/>
              <a:buFont typeface="Arial" panose="020B0604020202020204" pitchFamily="34" charset="0"/>
              <a:buChar char="•"/>
              <a:defRPr/>
            </a:pPr>
            <a:r>
              <a:rPr lang="en-US" sz="1100" dirty="0">
                <a:solidFill>
                  <a:prstClr val="black"/>
                </a:solidFill>
                <a:latin typeface="Heebo" pitchFamily="2" charset="-79"/>
                <a:ea typeface="Tahoma" pitchFamily="34" charset="0"/>
                <a:cs typeface="Heebo" pitchFamily="2" charset="-79"/>
              </a:rPr>
              <a:t>Acquiring skills for conducting outdoor activities with the children on their own</a:t>
            </a:r>
          </a:p>
        </p:txBody>
      </p:sp>
      <p:pic>
        <p:nvPicPr>
          <p:cNvPr id="3" name="Picture 2">
            <a:extLst>
              <a:ext uri="{FF2B5EF4-FFF2-40B4-BE49-F238E27FC236}">
                <a16:creationId xmlns:a16="http://schemas.microsoft.com/office/drawing/2014/main" id="{7D3D8F85-F28C-F60F-A821-4E9696CBAC70}"/>
              </a:ext>
            </a:extLst>
          </p:cNvPr>
          <p:cNvPicPr>
            <a:picLocks noChangeAspect="1"/>
          </p:cNvPicPr>
          <p:nvPr/>
        </p:nvPicPr>
        <p:blipFill rotWithShape="1">
          <a:blip r:embed="rId3"/>
          <a:srcRect t="12795" b="17763"/>
          <a:stretch/>
        </p:blipFill>
        <p:spPr>
          <a:xfrm>
            <a:off x="8163578" y="651029"/>
            <a:ext cx="4015091" cy="2729977"/>
          </a:xfrm>
          <a:prstGeom prst="rect">
            <a:avLst/>
          </a:prstGeom>
        </p:spPr>
      </p:pic>
      <p:sp>
        <p:nvSpPr>
          <p:cNvPr id="10" name="TextBox 9">
            <a:extLst>
              <a:ext uri="{FF2B5EF4-FFF2-40B4-BE49-F238E27FC236}">
                <a16:creationId xmlns:a16="http://schemas.microsoft.com/office/drawing/2014/main" id="{F9264A9D-6601-E5C9-1764-B2B04EED6415}"/>
              </a:ext>
            </a:extLst>
          </p:cNvPr>
          <p:cNvSpPr txBox="1"/>
          <p:nvPr/>
        </p:nvSpPr>
        <p:spPr>
          <a:xfrm>
            <a:off x="4474136" y="74757"/>
            <a:ext cx="3537080" cy="2308324"/>
          </a:xfrm>
          <a:prstGeom prst="rect">
            <a:avLst/>
          </a:prstGeom>
          <a:noFill/>
        </p:spPr>
        <p:txBody>
          <a:bodyPr wrap="square">
            <a:spAutoFit/>
          </a:bodyPr>
          <a:lstStyle/>
          <a:p>
            <a:pPr algn="l" rtl="0" fontAlgn="base">
              <a:lnSpc>
                <a:spcPct val="150000"/>
              </a:lnSpc>
            </a:pPr>
            <a:r>
              <a:rPr lang="en-US" sz="1200" dirty="0">
                <a:latin typeface="Heebo" pitchFamily="2" charset="-79"/>
                <a:ea typeface="Tahoma" pitchFamily="34" charset="0"/>
                <a:cs typeface="Heebo" pitchFamily="2" charset="-79"/>
              </a:rPr>
              <a:t>Choosing an </a:t>
            </a:r>
            <a:r>
              <a:rPr lang="en-US" sz="1200" b="1" dirty="0">
                <a:latin typeface="Heebo" pitchFamily="2" charset="-79"/>
                <a:ea typeface="Tahoma" pitchFamily="34" charset="0"/>
                <a:cs typeface="Heebo" pitchFamily="2" charset="-79"/>
              </a:rPr>
              <a:t>experienced Arabic-speaking instructor</a:t>
            </a:r>
            <a:r>
              <a:rPr lang="en-US" sz="1200" dirty="0">
                <a:latin typeface="Heebo" pitchFamily="2" charset="-79"/>
                <a:ea typeface="Tahoma" pitchFamily="34" charset="0"/>
                <a:cs typeface="Heebo" pitchFamily="2" charset="-79"/>
              </a:rPr>
              <a:t> was highly appropriate and beneficial. The activity under his guidance was a positive experience for the children, the kindergarten staff, and the mothers.</a:t>
            </a:r>
          </a:p>
          <a:p>
            <a:pPr algn="l" rtl="0" fontAlgn="base">
              <a:lnSpc>
                <a:spcPct val="150000"/>
              </a:lnSpc>
            </a:pPr>
            <a:endParaRPr lang="en-US" sz="1400" b="0" i="0" dirty="0">
              <a:solidFill>
                <a:srgbClr val="000000"/>
              </a:solidFill>
              <a:effectLst/>
              <a:latin typeface="Arial" panose="020B0604020202020204" pitchFamily="34" charset="0"/>
            </a:endParaRPr>
          </a:p>
          <a:p>
            <a:pPr algn="ctr" rtl="0" fontAlgn="base"/>
            <a:r>
              <a:rPr lang="en-US" sz="1200" b="1" dirty="0">
                <a:latin typeface="Heebo" pitchFamily="2" charset="-79"/>
                <a:ea typeface="Tahoma" pitchFamily="34" charset="0"/>
                <a:cs typeface="Heebo" pitchFamily="2" charset="-79"/>
              </a:rPr>
              <a:t>The activity’s main goals were achieved:</a:t>
            </a:r>
            <a:endParaRPr lang="he-IL" sz="1200" b="1" dirty="0">
              <a:latin typeface="Heebo" pitchFamily="2" charset="-79"/>
              <a:ea typeface="Tahoma" pitchFamily="34" charset="0"/>
              <a:cs typeface="Heebo" pitchFamily="2" charset="-79"/>
            </a:endParaRPr>
          </a:p>
          <a:p>
            <a:pPr algn="l" rtl="0" fontAlgn="base">
              <a:lnSpc>
                <a:spcPct val="150000"/>
              </a:lnSpc>
            </a:pPr>
            <a:endParaRPr lang="he-IL" sz="1400" b="0" i="0" u="none" strike="noStrike" dirty="0">
              <a:solidFill>
                <a:srgbClr val="000000"/>
              </a:solidFill>
              <a:effectLst/>
              <a:latin typeface="Arial" panose="020B0604020202020204" pitchFamily="34" charset="0"/>
              <a:cs typeface="Tahoma" panose="020B0604030504040204" pitchFamily="34" charset="0"/>
            </a:endParaRPr>
          </a:p>
        </p:txBody>
      </p:sp>
      <p:sp>
        <p:nvSpPr>
          <p:cNvPr id="4" name="TextBox 3">
            <a:extLst>
              <a:ext uri="{FF2B5EF4-FFF2-40B4-BE49-F238E27FC236}">
                <a16:creationId xmlns:a16="http://schemas.microsoft.com/office/drawing/2014/main" id="{9815F0D2-67CB-6ACF-00AE-D08882244F0D}"/>
              </a:ext>
            </a:extLst>
          </p:cNvPr>
          <p:cNvSpPr txBox="1"/>
          <p:nvPr/>
        </p:nvSpPr>
        <p:spPr>
          <a:xfrm>
            <a:off x="104453" y="121797"/>
            <a:ext cx="4353006" cy="707886"/>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algn="l" rtl="0"/>
            <a:r>
              <a:rPr lang="en-US" sz="2000" dirty="0">
                <a:solidFill>
                  <a:srgbClr val="40A8AD"/>
                </a:solidFill>
              </a:rPr>
              <a:t>Sports Activities for Kindergartens in the Bicycle Playground</a:t>
            </a:r>
            <a:endParaRPr lang="he-IL" sz="3200" b="1" dirty="0">
              <a:solidFill>
                <a:srgbClr val="40A8AD"/>
              </a:solidFill>
              <a:latin typeface="Heebo" pitchFamily="2" charset="-79"/>
              <a:ea typeface="Tahoma" pitchFamily="34" charset="0"/>
              <a:cs typeface="Heebo" pitchFamily="2" charset="-79"/>
            </a:endParaRPr>
          </a:p>
        </p:txBody>
      </p:sp>
      <p:pic>
        <p:nvPicPr>
          <p:cNvPr id="1030" name="Picture 6">
            <a:extLst>
              <a:ext uri="{FF2B5EF4-FFF2-40B4-BE49-F238E27FC236}">
                <a16:creationId xmlns:a16="http://schemas.microsoft.com/office/drawing/2014/main" id="{CA1F5720-A0A5-3011-81B1-6A0706971E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6390"/>
          <a:stretch/>
        </p:blipFill>
        <p:spPr bwMode="auto">
          <a:xfrm>
            <a:off x="8176909" y="3866795"/>
            <a:ext cx="4015091" cy="24579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F7732B-195F-C647-B89B-E8D4CB5C92BD}"/>
              </a:ext>
            </a:extLst>
          </p:cNvPr>
          <p:cNvSpPr txBox="1"/>
          <p:nvPr/>
        </p:nvSpPr>
        <p:spPr>
          <a:xfrm>
            <a:off x="145318" y="781977"/>
            <a:ext cx="3902504" cy="359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rtl="0">
              <a:lnSpc>
                <a:spcPct val="150000"/>
              </a:lnSpc>
              <a:buClr>
                <a:srgbClr val="FFC000"/>
              </a:buClr>
              <a:defRPr/>
            </a:pPr>
            <a:r>
              <a:rPr lang="en-US" sz="1200" b="1" dirty="0">
                <a:solidFill>
                  <a:prstClr val="black"/>
                </a:solidFill>
                <a:latin typeface="Heebo" pitchFamily="2" charset="-79"/>
                <a:ea typeface="Tahoma"/>
                <a:cs typeface="Heebo" pitchFamily="2" charset="-79"/>
              </a:rPr>
              <a:t>Between March and June 2023, weekly sports activities were held in the playground to introduce the new and renovated public space to the city’s residents and their children.</a:t>
            </a:r>
            <a:endParaRPr lang="he-IL" sz="1200" b="1" dirty="0">
              <a:solidFill>
                <a:prstClr val="black"/>
              </a:solidFill>
              <a:latin typeface="Heebo" pitchFamily="2" charset="-79"/>
              <a:ea typeface="Tahoma"/>
              <a:cs typeface="Heebo" pitchFamily="2" charset="-79"/>
            </a:endParaRPr>
          </a:p>
        </p:txBody>
      </p:sp>
      <p:sp>
        <p:nvSpPr>
          <p:cNvPr id="11" name="TextBox 10">
            <a:extLst>
              <a:ext uri="{FF2B5EF4-FFF2-40B4-BE49-F238E27FC236}">
                <a16:creationId xmlns:a16="http://schemas.microsoft.com/office/drawing/2014/main" id="{E2BC5635-5D46-7380-4916-ADE3E93909AB}"/>
              </a:ext>
            </a:extLst>
          </p:cNvPr>
          <p:cNvSpPr txBox="1"/>
          <p:nvPr/>
        </p:nvSpPr>
        <p:spPr>
          <a:xfrm>
            <a:off x="349818" y="2777901"/>
            <a:ext cx="3965208" cy="854080"/>
          </a:xfrm>
          <a:prstGeom prst="rect">
            <a:avLst/>
          </a:prstGeom>
          <a:noFill/>
        </p:spPr>
        <p:txBody>
          <a:bodyPr wrap="square">
            <a:spAutoFit/>
          </a:bodyPr>
          <a:lstStyle/>
          <a:p>
            <a:pPr algn="l" rtl="0">
              <a:lnSpc>
                <a:spcPct val="150000"/>
              </a:lnSpc>
              <a:buClr>
                <a:srgbClr val="FFC000"/>
              </a:buClr>
              <a:defRPr/>
            </a:pPr>
            <a:r>
              <a:rPr lang="en-US" sz="1100" b="1" dirty="0">
                <a:solidFill>
                  <a:prstClr val="black"/>
                </a:solidFill>
                <a:latin typeface="Heebo" pitchFamily="2" charset="-79"/>
                <a:ea typeface="Tahoma" pitchFamily="34" charset="0"/>
                <a:cs typeface="Heebo" pitchFamily="2" charset="-79"/>
              </a:rPr>
              <a:t>Target audience:</a:t>
            </a:r>
            <a:endParaRPr lang="he-IL" sz="1100" b="1" dirty="0">
              <a:solidFill>
                <a:prstClr val="black"/>
              </a:solidFill>
              <a:latin typeface="Heebo" pitchFamily="2" charset="-79"/>
              <a:ea typeface="Tahoma" pitchFamily="34" charset="0"/>
              <a:cs typeface="Heebo" pitchFamily="2" charset="-79"/>
            </a:endParaRPr>
          </a:p>
          <a:p>
            <a:pPr algn="l" rtl="0">
              <a:lnSpc>
                <a:spcPct val="150000"/>
              </a:lnSpc>
              <a:buClr>
                <a:srgbClr val="FFC000"/>
              </a:buClr>
              <a:defRPr/>
            </a:pPr>
            <a:r>
              <a:rPr lang="en-US" sz="1100" dirty="0">
                <a:solidFill>
                  <a:prstClr val="black"/>
                </a:solidFill>
                <a:latin typeface="Heebo" pitchFamily="2" charset="-79"/>
                <a:ea typeface="Tahoma" pitchFamily="34" charset="0"/>
                <a:cs typeface="Heebo" pitchFamily="2" charset="-79"/>
              </a:rPr>
              <a:t>67 children from 2 kindergartens, accompanied by kindergarten staff and volunteer parents. </a:t>
            </a:r>
            <a:endParaRPr lang="he-IL" sz="1100" dirty="0">
              <a:solidFill>
                <a:prstClr val="black"/>
              </a:solidFill>
              <a:latin typeface="Heebo" pitchFamily="2" charset="-79"/>
              <a:ea typeface="Tahoma" pitchFamily="34" charset="0"/>
              <a:cs typeface="Heebo" pitchFamily="2" charset="-79"/>
            </a:endParaRPr>
          </a:p>
        </p:txBody>
      </p:sp>
      <p:pic>
        <p:nvPicPr>
          <p:cNvPr id="13" name="Graphic 12" descr="Children outline">
            <a:extLst>
              <a:ext uri="{FF2B5EF4-FFF2-40B4-BE49-F238E27FC236}">
                <a16:creationId xmlns:a16="http://schemas.microsoft.com/office/drawing/2014/main" id="{AAD177FD-55D7-5AAE-C1FD-F82B42924E16}"/>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r="27592" b="6425"/>
          <a:stretch/>
        </p:blipFill>
        <p:spPr>
          <a:xfrm>
            <a:off x="53271" y="2773212"/>
            <a:ext cx="303512" cy="392247"/>
          </a:xfrm>
          <a:prstGeom prst="rect">
            <a:avLst/>
          </a:prstGeom>
        </p:spPr>
      </p:pic>
      <p:sp>
        <p:nvSpPr>
          <p:cNvPr id="14" name="TextBox 13">
            <a:extLst>
              <a:ext uri="{FF2B5EF4-FFF2-40B4-BE49-F238E27FC236}">
                <a16:creationId xmlns:a16="http://schemas.microsoft.com/office/drawing/2014/main" id="{89268746-A44E-C9C0-A844-9A6D7A9995CE}"/>
              </a:ext>
            </a:extLst>
          </p:cNvPr>
          <p:cNvSpPr txBox="1"/>
          <p:nvPr/>
        </p:nvSpPr>
        <p:spPr>
          <a:xfrm>
            <a:off x="350293" y="1930735"/>
            <a:ext cx="3435202" cy="854080"/>
          </a:xfrm>
          <a:prstGeom prst="rect">
            <a:avLst/>
          </a:prstGeom>
          <a:noFill/>
        </p:spPr>
        <p:txBody>
          <a:bodyPr wrap="square">
            <a:spAutoFit/>
          </a:bodyPr>
          <a:lstStyle/>
          <a:p>
            <a:pPr algn="l" rtl="0">
              <a:lnSpc>
                <a:spcPct val="150000"/>
              </a:lnSpc>
              <a:buClr>
                <a:srgbClr val="FFC000"/>
              </a:buClr>
              <a:defRPr/>
            </a:pPr>
            <a:r>
              <a:rPr lang="en-US" sz="1100" b="1" dirty="0">
                <a:solidFill>
                  <a:prstClr val="black"/>
                </a:solidFill>
                <a:latin typeface="Heebo" pitchFamily="2" charset="-79"/>
                <a:ea typeface="Tahoma" pitchFamily="34" charset="0"/>
                <a:cs typeface="Heebo" pitchFamily="2" charset="-79"/>
              </a:rPr>
              <a:t>Location:</a:t>
            </a:r>
          </a:p>
          <a:p>
            <a:pPr algn="l" rtl="0">
              <a:lnSpc>
                <a:spcPct val="150000"/>
              </a:lnSpc>
              <a:buClr>
                <a:srgbClr val="FFC000"/>
              </a:buClr>
              <a:defRPr/>
            </a:pPr>
            <a:r>
              <a:rPr lang="en-US" sz="1100" dirty="0">
                <a:solidFill>
                  <a:prstClr val="black"/>
                </a:solidFill>
                <a:latin typeface="Heebo" pitchFamily="2" charset="-79"/>
                <a:ea typeface="Tahoma" pitchFamily="34" charset="0"/>
                <a:cs typeface="Heebo" pitchFamily="2" charset="-79"/>
              </a:rPr>
              <a:t>The Bicycle Playground - the renovated playground at the Education Campus.</a:t>
            </a:r>
            <a:endParaRPr lang="he-IL" sz="1100" dirty="0">
              <a:solidFill>
                <a:prstClr val="black"/>
              </a:solidFill>
              <a:latin typeface="Heebo" pitchFamily="2" charset="-79"/>
              <a:ea typeface="Tahoma" pitchFamily="34" charset="0"/>
              <a:cs typeface="Heebo" pitchFamily="2" charset="-79"/>
            </a:endParaRPr>
          </a:p>
        </p:txBody>
      </p:sp>
      <p:grpSp>
        <p:nvGrpSpPr>
          <p:cNvPr id="15" name="Graphic 19">
            <a:extLst>
              <a:ext uri="{FF2B5EF4-FFF2-40B4-BE49-F238E27FC236}">
                <a16:creationId xmlns:a16="http://schemas.microsoft.com/office/drawing/2014/main" id="{C459E905-9567-3E3F-B112-D89B620456D0}"/>
              </a:ext>
            </a:extLst>
          </p:cNvPr>
          <p:cNvGrpSpPr/>
          <p:nvPr/>
        </p:nvGrpSpPr>
        <p:grpSpPr>
          <a:xfrm>
            <a:off x="135333" y="2074228"/>
            <a:ext cx="162253" cy="243193"/>
            <a:chOff x="3913154" y="-609089"/>
            <a:chExt cx="509217" cy="763240"/>
          </a:xfrm>
          <a:solidFill>
            <a:srgbClr val="65B2AE"/>
          </a:solidFill>
        </p:grpSpPr>
        <p:sp>
          <p:nvSpPr>
            <p:cNvPr id="16" name="Freeform 23">
              <a:extLst>
                <a:ext uri="{FF2B5EF4-FFF2-40B4-BE49-F238E27FC236}">
                  <a16:creationId xmlns:a16="http://schemas.microsoft.com/office/drawing/2014/main" id="{ED951881-5AF1-CD11-886F-F5816B0BEB7E}"/>
                </a:ext>
              </a:extLst>
            </p:cNvPr>
            <p:cNvSpPr/>
            <p:nvPr/>
          </p:nvSpPr>
          <p:spPr>
            <a:xfrm>
              <a:off x="3913154" y="-609089"/>
              <a:ext cx="509217" cy="763240"/>
            </a:xfrm>
            <a:custGeom>
              <a:avLst/>
              <a:gdLst>
                <a:gd name="connsiteX0" fmla="*/ 347225 w 509217"/>
                <a:gd name="connsiteY0" fmla="*/ 559936 h 763240"/>
                <a:gd name="connsiteX1" fmla="*/ 411092 w 509217"/>
                <a:gd name="connsiteY1" fmla="*/ 575668 h 763240"/>
                <a:gd name="connsiteX2" fmla="*/ 481991 w 509217"/>
                <a:gd name="connsiteY2" fmla="*/ 610641 h 763240"/>
                <a:gd name="connsiteX3" fmla="*/ 494061 w 509217"/>
                <a:gd name="connsiteY3" fmla="*/ 622488 h 763240"/>
                <a:gd name="connsiteX4" fmla="*/ 493776 w 509217"/>
                <a:gd name="connsiteY4" fmla="*/ 695560 h 763240"/>
                <a:gd name="connsiteX5" fmla="*/ 427629 w 509217"/>
                <a:gd name="connsiteY5" fmla="*/ 736504 h 763240"/>
                <a:gd name="connsiteX6" fmla="*/ 223388 w 509217"/>
                <a:gd name="connsiteY6" fmla="*/ 762472 h 763240"/>
                <a:gd name="connsiteX7" fmla="*/ 81874 w 509217"/>
                <a:gd name="connsiteY7" fmla="*/ 736693 h 763240"/>
                <a:gd name="connsiteX8" fmla="*/ 21049 w 509217"/>
                <a:gd name="connsiteY8" fmla="*/ 701721 h 763240"/>
                <a:gd name="connsiteX9" fmla="*/ 20859 w 509217"/>
                <a:gd name="connsiteY9" fmla="*/ 616327 h 763240"/>
                <a:gd name="connsiteX10" fmla="*/ 98601 w 509217"/>
                <a:gd name="connsiteY10" fmla="*/ 575668 h 763240"/>
                <a:gd name="connsiteX11" fmla="*/ 161612 w 509217"/>
                <a:gd name="connsiteY11" fmla="*/ 560220 h 763240"/>
                <a:gd name="connsiteX12" fmla="*/ 155150 w 509217"/>
                <a:gd name="connsiteY12" fmla="*/ 551216 h 763240"/>
                <a:gd name="connsiteX13" fmla="*/ 57449 w 509217"/>
                <a:gd name="connsiteY13" fmla="*/ 421847 h 763240"/>
                <a:gd name="connsiteX14" fmla="*/ 2611 w 509217"/>
                <a:gd name="connsiteY14" fmla="*/ 290108 h 763240"/>
                <a:gd name="connsiteX15" fmla="*/ 154865 w 509217"/>
                <a:gd name="connsiteY15" fmla="*/ 20186 h 763240"/>
                <a:gd name="connsiteX16" fmla="*/ 500714 w 509217"/>
                <a:gd name="connsiteY16" fmla="*/ 190877 h 763240"/>
                <a:gd name="connsiteX17" fmla="*/ 469921 w 509217"/>
                <a:gd name="connsiteY17" fmla="*/ 392751 h 763240"/>
                <a:gd name="connsiteX18" fmla="*/ 367849 w 509217"/>
                <a:gd name="connsiteY18" fmla="*/ 533588 h 763240"/>
                <a:gd name="connsiteX19" fmla="*/ 347130 w 509217"/>
                <a:gd name="connsiteY19" fmla="*/ 560125 h 763240"/>
                <a:gd name="connsiteX20" fmla="*/ 254181 w 509217"/>
                <a:gd name="connsiteY20" fmla="*/ 633103 h 763240"/>
                <a:gd name="connsiteX21" fmla="*/ 262450 w 509217"/>
                <a:gd name="connsiteY21" fmla="*/ 622583 h 763240"/>
                <a:gd name="connsiteX22" fmla="*/ 344374 w 509217"/>
                <a:gd name="connsiteY22" fmla="*/ 515012 h 763240"/>
                <a:gd name="connsiteX23" fmla="*/ 439604 w 509217"/>
                <a:gd name="connsiteY23" fmla="*/ 384031 h 763240"/>
                <a:gd name="connsiteX24" fmla="*/ 475814 w 509217"/>
                <a:gd name="connsiteY24" fmla="*/ 217036 h 763240"/>
                <a:gd name="connsiteX25" fmla="*/ 202384 w 509217"/>
                <a:gd name="connsiteY25" fmla="*/ 35634 h 763240"/>
                <a:gd name="connsiteX26" fmla="*/ 30268 w 509217"/>
                <a:gd name="connsiteY26" fmla="*/ 249449 h 763240"/>
                <a:gd name="connsiteX27" fmla="*/ 75696 w 509217"/>
                <a:gd name="connsiteY27" fmla="*/ 394930 h 763240"/>
                <a:gd name="connsiteX28" fmla="*/ 254276 w 509217"/>
                <a:gd name="connsiteY28" fmla="*/ 633198 h 763240"/>
                <a:gd name="connsiteX29" fmla="*/ 260264 w 509217"/>
                <a:gd name="connsiteY29" fmla="*/ 733566 h 763240"/>
                <a:gd name="connsiteX30" fmla="*/ 302366 w 509217"/>
                <a:gd name="connsiteY30" fmla="*/ 731291 h 763240"/>
                <a:gd name="connsiteX31" fmla="*/ 421831 w 509217"/>
                <a:gd name="connsiteY31" fmla="*/ 706649 h 763240"/>
                <a:gd name="connsiteX32" fmla="*/ 470016 w 509217"/>
                <a:gd name="connsiteY32" fmla="*/ 677648 h 763240"/>
                <a:gd name="connsiteX33" fmla="*/ 469636 w 509217"/>
                <a:gd name="connsiteY33" fmla="*/ 640021 h 763240"/>
                <a:gd name="connsiteX34" fmla="*/ 445876 w 509217"/>
                <a:gd name="connsiteY34" fmla="*/ 622298 h 763240"/>
                <a:gd name="connsiteX35" fmla="*/ 337911 w 509217"/>
                <a:gd name="connsiteY35" fmla="*/ 589601 h 763240"/>
                <a:gd name="connsiteX36" fmla="*/ 317478 w 509217"/>
                <a:gd name="connsiteY36" fmla="*/ 598130 h 763240"/>
                <a:gd name="connsiteX37" fmla="*/ 269863 w 509217"/>
                <a:gd name="connsiteY37" fmla="*/ 663052 h 763240"/>
                <a:gd name="connsiteX38" fmla="*/ 239260 w 509217"/>
                <a:gd name="connsiteY38" fmla="*/ 663052 h 763240"/>
                <a:gd name="connsiteX39" fmla="*/ 188604 w 509217"/>
                <a:gd name="connsiteY39" fmla="*/ 594150 h 763240"/>
                <a:gd name="connsiteX40" fmla="*/ 176154 w 509217"/>
                <a:gd name="connsiteY40" fmla="*/ 589127 h 763240"/>
                <a:gd name="connsiteX41" fmla="*/ 123502 w 509217"/>
                <a:gd name="connsiteY41" fmla="*/ 599552 h 763240"/>
                <a:gd name="connsiteX42" fmla="*/ 48990 w 509217"/>
                <a:gd name="connsiteY42" fmla="*/ 631397 h 763240"/>
                <a:gd name="connsiteX43" fmla="*/ 49656 w 509217"/>
                <a:gd name="connsiteY43" fmla="*/ 686746 h 763240"/>
                <a:gd name="connsiteX44" fmla="*/ 87386 w 509217"/>
                <a:gd name="connsiteY44" fmla="*/ 706460 h 763240"/>
                <a:gd name="connsiteX45" fmla="*/ 260264 w 509217"/>
                <a:gd name="connsiteY45" fmla="*/ 733566 h 7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9217" h="763240">
                  <a:moveTo>
                    <a:pt x="347225" y="559936"/>
                  </a:moveTo>
                  <a:cubicBezTo>
                    <a:pt x="369464" y="565338"/>
                    <a:pt x="390468" y="569698"/>
                    <a:pt x="411092" y="575668"/>
                  </a:cubicBezTo>
                  <a:cubicBezTo>
                    <a:pt x="436752" y="582966"/>
                    <a:pt x="461178" y="593392"/>
                    <a:pt x="481991" y="610641"/>
                  </a:cubicBezTo>
                  <a:cubicBezTo>
                    <a:pt x="486363" y="614242"/>
                    <a:pt x="490450" y="618223"/>
                    <a:pt x="494061" y="622488"/>
                  </a:cubicBezTo>
                  <a:cubicBezTo>
                    <a:pt x="513640" y="645424"/>
                    <a:pt x="513640" y="672719"/>
                    <a:pt x="493776" y="695560"/>
                  </a:cubicBezTo>
                  <a:cubicBezTo>
                    <a:pt x="476004" y="716032"/>
                    <a:pt x="452529" y="727595"/>
                    <a:pt x="427629" y="736504"/>
                  </a:cubicBezTo>
                  <a:cubicBezTo>
                    <a:pt x="361481" y="760103"/>
                    <a:pt x="292957" y="765505"/>
                    <a:pt x="223388" y="762472"/>
                  </a:cubicBezTo>
                  <a:cubicBezTo>
                    <a:pt x="175108" y="760387"/>
                    <a:pt x="127588" y="753374"/>
                    <a:pt x="81874" y="736693"/>
                  </a:cubicBezTo>
                  <a:cubicBezTo>
                    <a:pt x="59635" y="728542"/>
                    <a:pt x="38441" y="718401"/>
                    <a:pt x="21049" y="701721"/>
                  </a:cubicBezTo>
                  <a:cubicBezTo>
                    <a:pt x="-6418" y="675278"/>
                    <a:pt x="-6608" y="642865"/>
                    <a:pt x="20859" y="616327"/>
                  </a:cubicBezTo>
                  <a:cubicBezTo>
                    <a:pt x="42718" y="595192"/>
                    <a:pt x="70089" y="584009"/>
                    <a:pt x="98601" y="575668"/>
                  </a:cubicBezTo>
                  <a:cubicBezTo>
                    <a:pt x="118845" y="569698"/>
                    <a:pt x="139658" y="565527"/>
                    <a:pt x="161612" y="560220"/>
                  </a:cubicBezTo>
                  <a:cubicBezTo>
                    <a:pt x="159522" y="557282"/>
                    <a:pt x="157431" y="554154"/>
                    <a:pt x="155150" y="551216"/>
                  </a:cubicBezTo>
                  <a:cubicBezTo>
                    <a:pt x="122456" y="508188"/>
                    <a:pt x="88907" y="465728"/>
                    <a:pt x="57449" y="421847"/>
                  </a:cubicBezTo>
                  <a:cubicBezTo>
                    <a:pt x="29127" y="382420"/>
                    <a:pt x="9834" y="338823"/>
                    <a:pt x="2611" y="290108"/>
                  </a:cubicBezTo>
                  <a:cubicBezTo>
                    <a:pt x="-14021" y="177893"/>
                    <a:pt x="50226" y="63404"/>
                    <a:pt x="154865" y="20186"/>
                  </a:cubicBezTo>
                  <a:cubicBezTo>
                    <a:pt x="300085" y="-39808"/>
                    <a:pt x="460893" y="38857"/>
                    <a:pt x="500714" y="190877"/>
                  </a:cubicBezTo>
                  <a:cubicBezTo>
                    <a:pt x="519342" y="261960"/>
                    <a:pt x="506607" y="329440"/>
                    <a:pt x="469921" y="392751"/>
                  </a:cubicBezTo>
                  <a:cubicBezTo>
                    <a:pt x="440744" y="443171"/>
                    <a:pt x="403394" y="487716"/>
                    <a:pt x="367849" y="533588"/>
                  </a:cubicBezTo>
                  <a:cubicBezTo>
                    <a:pt x="361101" y="542402"/>
                    <a:pt x="354163" y="551122"/>
                    <a:pt x="347130" y="560125"/>
                  </a:cubicBezTo>
                  <a:close/>
                  <a:moveTo>
                    <a:pt x="254181" y="633103"/>
                  </a:moveTo>
                  <a:cubicBezTo>
                    <a:pt x="257603" y="628743"/>
                    <a:pt x="260074" y="625710"/>
                    <a:pt x="262450" y="622583"/>
                  </a:cubicBezTo>
                  <a:cubicBezTo>
                    <a:pt x="289821" y="586757"/>
                    <a:pt x="317478" y="551122"/>
                    <a:pt x="344374" y="515012"/>
                  </a:cubicBezTo>
                  <a:cubicBezTo>
                    <a:pt x="376592" y="471699"/>
                    <a:pt x="409951" y="429050"/>
                    <a:pt x="439604" y="384031"/>
                  </a:cubicBezTo>
                  <a:cubicBezTo>
                    <a:pt x="472773" y="333705"/>
                    <a:pt x="485793" y="277408"/>
                    <a:pt x="475814" y="217036"/>
                  </a:cubicBezTo>
                  <a:cubicBezTo>
                    <a:pt x="454430" y="88614"/>
                    <a:pt x="327077" y="4263"/>
                    <a:pt x="202384" y="35634"/>
                  </a:cubicBezTo>
                  <a:cubicBezTo>
                    <a:pt x="101642" y="61034"/>
                    <a:pt x="32929" y="146427"/>
                    <a:pt x="30268" y="249449"/>
                  </a:cubicBezTo>
                  <a:cubicBezTo>
                    <a:pt x="28937" y="303092"/>
                    <a:pt x="44619" y="352186"/>
                    <a:pt x="75696" y="394930"/>
                  </a:cubicBezTo>
                  <a:cubicBezTo>
                    <a:pt x="133671" y="474827"/>
                    <a:pt x="194021" y="553112"/>
                    <a:pt x="254276" y="633198"/>
                  </a:cubicBezTo>
                  <a:close/>
                  <a:moveTo>
                    <a:pt x="260264" y="733566"/>
                  </a:moveTo>
                  <a:cubicBezTo>
                    <a:pt x="270528" y="732997"/>
                    <a:pt x="286400" y="732428"/>
                    <a:pt x="302366" y="731291"/>
                  </a:cubicBezTo>
                  <a:cubicBezTo>
                    <a:pt x="343233" y="728353"/>
                    <a:pt x="383340" y="721150"/>
                    <a:pt x="421831" y="706649"/>
                  </a:cubicBezTo>
                  <a:cubicBezTo>
                    <a:pt x="439604" y="699920"/>
                    <a:pt x="456806" y="691864"/>
                    <a:pt x="470016" y="677648"/>
                  </a:cubicBezTo>
                  <a:cubicBezTo>
                    <a:pt x="481896" y="664853"/>
                    <a:pt x="482086" y="652248"/>
                    <a:pt x="469636" y="640021"/>
                  </a:cubicBezTo>
                  <a:cubicBezTo>
                    <a:pt x="462603" y="633198"/>
                    <a:pt x="454430" y="627037"/>
                    <a:pt x="445876" y="622298"/>
                  </a:cubicBezTo>
                  <a:cubicBezTo>
                    <a:pt x="412327" y="603627"/>
                    <a:pt x="375357" y="596045"/>
                    <a:pt x="337911" y="589601"/>
                  </a:cubicBezTo>
                  <a:cubicBezTo>
                    <a:pt x="328122" y="587895"/>
                    <a:pt x="322990" y="590359"/>
                    <a:pt x="317478" y="598130"/>
                  </a:cubicBezTo>
                  <a:cubicBezTo>
                    <a:pt x="302081" y="620119"/>
                    <a:pt x="285734" y="641443"/>
                    <a:pt x="269863" y="663052"/>
                  </a:cubicBezTo>
                  <a:cubicBezTo>
                    <a:pt x="259503" y="677079"/>
                    <a:pt x="249619" y="677079"/>
                    <a:pt x="239260" y="663052"/>
                  </a:cubicBezTo>
                  <a:cubicBezTo>
                    <a:pt x="222438" y="640021"/>
                    <a:pt x="205331" y="617275"/>
                    <a:pt x="188604" y="594150"/>
                  </a:cubicBezTo>
                  <a:cubicBezTo>
                    <a:pt x="185277" y="589506"/>
                    <a:pt x="181951" y="587895"/>
                    <a:pt x="176154" y="589127"/>
                  </a:cubicBezTo>
                  <a:cubicBezTo>
                    <a:pt x="158666" y="592823"/>
                    <a:pt x="140799" y="595287"/>
                    <a:pt x="123502" y="599552"/>
                  </a:cubicBezTo>
                  <a:cubicBezTo>
                    <a:pt x="96985" y="605997"/>
                    <a:pt x="71135" y="614811"/>
                    <a:pt x="48990" y="631397"/>
                  </a:cubicBezTo>
                  <a:cubicBezTo>
                    <a:pt x="23805" y="650257"/>
                    <a:pt x="23805" y="668833"/>
                    <a:pt x="49656" y="686746"/>
                  </a:cubicBezTo>
                  <a:cubicBezTo>
                    <a:pt x="61250" y="694802"/>
                    <a:pt x="74271" y="701342"/>
                    <a:pt x="87386" y="706460"/>
                  </a:cubicBezTo>
                  <a:cubicBezTo>
                    <a:pt x="141179" y="727026"/>
                    <a:pt x="197442" y="732713"/>
                    <a:pt x="260264" y="733566"/>
                  </a:cubicBezTo>
                  <a:close/>
                </a:path>
              </a:pathLst>
            </a:custGeom>
            <a:solidFill>
              <a:srgbClr val="65B2AE"/>
            </a:solidFill>
            <a:ln w="0" cap="flat">
              <a:noFill/>
              <a:prstDash val="solid"/>
              <a:miter/>
            </a:ln>
          </p:spPr>
          <p:txBody>
            <a:bodyPr rtlCol="0" anchor="ctr"/>
            <a:lstStyle/>
            <a:p>
              <a:pPr algn="l" rtl="0"/>
              <a:endParaRPr lang="x-es-XL"/>
            </a:p>
          </p:txBody>
        </p:sp>
        <p:sp>
          <p:nvSpPr>
            <p:cNvPr id="17" name="Freeform 25">
              <a:extLst>
                <a:ext uri="{FF2B5EF4-FFF2-40B4-BE49-F238E27FC236}">
                  <a16:creationId xmlns:a16="http://schemas.microsoft.com/office/drawing/2014/main" id="{D243D69C-CAAD-BB19-45AB-BE74EA179B50}"/>
                </a:ext>
              </a:extLst>
            </p:cNvPr>
            <p:cNvSpPr/>
            <p:nvPr/>
          </p:nvSpPr>
          <p:spPr>
            <a:xfrm>
              <a:off x="4063166" y="-460390"/>
              <a:ext cx="209004" cy="208800"/>
            </a:xfrm>
            <a:custGeom>
              <a:avLst/>
              <a:gdLst>
                <a:gd name="connsiteX0" fmla="*/ 5 w 209004"/>
                <a:gd name="connsiteY0" fmla="*/ 103310 h 208800"/>
                <a:gd name="connsiteX1" fmla="*/ 105594 w 209004"/>
                <a:gd name="connsiteY1" fmla="*/ 4 h 208800"/>
                <a:gd name="connsiteX2" fmla="*/ 208998 w 209004"/>
                <a:gd name="connsiteY2" fmla="*/ 105489 h 208800"/>
                <a:gd name="connsiteX3" fmla="*/ 103408 w 209004"/>
                <a:gd name="connsiteY3" fmla="*/ 208795 h 208800"/>
                <a:gd name="connsiteX4" fmla="*/ 5 w 209004"/>
                <a:gd name="connsiteY4" fmla="*/ 103310 h 208800"/>
                <a:gd name="connsiteX5" fmla="*/ 179250 w 209004"/>
                <a:gd name="connsiteY5" fmla="*/ 105774 h 208800"/>
                <a:gd name="connsiteX6" fmla="*/ 105879 w 209004"/>
                <a:gd name="connsiteY6" fmla="*/ 29858 h 208800"/>
                <a:gd name="connsiteX7" fmla="*/ 29753 w 209004"/>
                <a:gd name="connsiteY7" fmla="*/ 103025 h 208800"/>
                <a:gd name="connsiteX8" fmla="*/ 103123 w 209004"/>
                <a:gd name="connsiteY8" fmla="*/ 178941 h 208800"/>
                <a:gd name="connsiteX9" fmla="*/ 179250 w 209004"/>
                <a:gd name="connsiteY9" fmla="*/ 105774 h 20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004" h="208800">
                  <a:moveTo>
                    <a:pt x="5" y="103310"/>
                  </a:moveTo>
                  <a:cubicBezTo>
                    <a:pt x="575" y="45686"/>
                    <a:pt x="47905" y="-470"/>
                    <a:pt x="105594" y="4"/>
                  </a:cubicBezTo>
                  <a:cubicBezTo>
                    <a:pt x="163188" y="572"/>
                    <a:pt x="209663" y="47960"/>
                    <a:pt x="208998" y="105489"/>
                  </a:cubicBezTo>
                  <a:cubicBezTo>
                    <a:pt x="208332" y="163019"/>
                    <a:pt x="161002" y="209364"/>
                    <a:pt x="103408" y="208795"/>
                  </a:cubicBezTo>
                  <a:cubicBezTo>
                    <a:pt x="45814" y="208227"/>
                    <a:pt x="-565" y="160839"/>
                    <a:pt x="5" y="103310"/>
                  </a:cubicBezTo>
                  <a:close/>
                  <a:moveTo>
                    <a:pt x="179250" y="105774"/>
                  </a:moveTo>
                  <a:cubicBezTo>
                    <a:pt x="180105" y="64736"/>
                    <a:pt x="147032" y="30522"/>
                    <a:pt x="105879" y="29858"/>
                  </a:cubicBezTo>
                  <a:cubicBezTo>
                    <a:pt x="64537" y="29195"/>
                    <a:pt x="30608" y="61798"/>
                    <a:pt x="29753" y="103025"/>
                  </a:cubicBezTo>
                  <a:cubicBezTo>
                    <a:pt x="28897" y="143969"/>
                    <a:pt x="61971" y="178278"/>
                    <a:pt x="103123" y="178941"/>
                  </a:cubicBezTo>
                  <a:cubicBezTo>
                    <a:pt x="144371" y="179604"/>
                    <a:pt x="178395" y="147001"/>
                    <a:pt x="179250" y="105774"/>
                  </a:cubicBezTo>
                  <a:close/>
                </a:path>
              </a:pathLst>
            </a:custGeom>
            <a:solidFill>
              <a:srgbClr val="65B2AE"/>
            </a:solidFill>
            <a:ln w="0" cap="flat">
              <a:noFill/>
              <a:prstDash val="solid"/>
              <a:miter/>
            </a:ln>
          </p:spPr>
          <p:txBody>
            <a:bodyPr rtlCol="0" anchor="ctr"/>
            <a:lstStyle/>
            <a:p>
              <a:pPr algn="l" rtl="0"/>
              <a:endParaRPr lang="x-es-XL"/>
            </a:p>
          </p:txBody>
        </p:sp>
        <p:sp>
          <p:nvSpPr>
            <p:cNvPr id="18" name="Freeform 28">
              <a:extLst>
                <a:ext uri="{FF2B5EF4-FFF2-40B4-BE49-F238E27FC236}">
                  <a16:creationId xmlns:a16="http://schemas.microsoft.com/office/drawing/2014/main" id="{59EF8E91-0C35-1789-2E8A-40C32FC63E67}"/>
                </a:ext>
              </a:extLst>
            </p:cNvPr>
            <p:cNvSpPr/>
            <p:nvPr/>
          </p:nvSpPr>
          <p:spPr>
            <a:xfrm>
              <a:off x="4212920" y="-539058"/>
              <a:ext cx="148992" cy="199394"/>
            </a:xfrm>
            <a:custGeom>
              <a:avLst/>
              <a:gdLst>
                <a:gd name="connsiteX0" fmla="*/ 148866 w 148992"/>
                <a:gd name="connsiteY0" fmla="*/ 175627 h 199394"/>
                <a:gd name="connsiteX1" fmla="*/ 148866 w 148992"/>
                <a:gd name="connsiteY1" fmla="*/ 185294 h 199394"/>
                <a:gd name="connsiteX2" fmla="*/ 134705 w 148992"/>
                <a:gd name="connsiteY2" fmla="*/ 199321 h 199394"/>
                <a:gd name="connsiteX3" fmla="*/ 119499 w 148992"/>
                <a:gd name="connsiteY3" fmla="*/ 185294 h 199394"/>
                <a:gd name="connsiteX4" fmla="*/ 115412 w 148992"/>
                <a:gd name="connsiteY4" fmla="*/ 148900 h 199394"/>
                <a:gd name="connsiteX5" fmla="*/ 17616 w 148992"/>
                <a:gd name="connsiteY5" fmla="*/ 31567 h 199394"/>
                <a:gd name="connsiteX6" fmla="*/ 11153 w 148992"/>
                <a:gd name="connsiteY6" fmla="*/ 28914 h 199394"/>
                <a:gd name="connsiteX7" fmla="*/ 1079 w 148992"/>
                <a:gd name="connsiteY7" fmla="*/ 9200 h 199394"/>
                <a:gd name="connsiteX8" fmla="*/ 21798 w 148992"/>
                <a:gd name="connsiteY8" fmla="*/ 1334 h 199394"/>
                <a:gd name="connsiteX9" fmla="*/ 124631 w 148992"/>
                <a:gd name="connsiteY9" fmla="*/ 89191 h 199394"/>
                <a:gd name="connsiteX10" fmla="*/ 148866 w 148992"/>
                <a:gd name="connsiteY10" fmla="*/ 175627 h 1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92" h="199394">
                  <a:moveTo>
                    <a:pt x="148866" y="175627"/>
                  </a:moveTo>
                  <a:cubicBezTo>
                    <a:pt x="148866" y="177333"/>
                    <a:pt x="149151" y="181313"/>
                    <a:pt x="148866" y="185294"/>
                  </a:cubicBezTo>
                  <a:cubicBezTo>
                    <a:pt x="148201" y="193919"/>
                    <a:pt x="142879" y="198468"/>
                    <a:pt x="134705" y="199321"/>
                  </a:cubicBezTo>
                  <a:cubicBezTo>
                    <a:pt x="127292" y="200174"/>
                    <a:pt x="120449" y="193540"/>
                    <a:pt x="119499" y="185294"/>
                  </a:cubicBezTo>
                  <a:cubicBezTo>
                    <a:pt x="118073" y="173163"/>
                    <a:pt x="118073" y="160747"/>
                    <a:pt x="115412" y="148900"/>
                  </a:cubicBezTo>
                  <a:cubicBezTo>
                    <a:pt x="102772" y="93456"/>
                    <a:pt x="69888" y="54314"/>
                    <a:pt x="17616" y="31567"/>
                  </a:cubicBezTo>
                  <a:cubicBezTo>
                    <a:pt x="15525" y="30619"/>
                    <a:pt x="13339" y="29861"/>
                    <a:pt x="11153" y="28914"/>
                  </a:cubicBezTo>
                  <a:cubicBezTo>
                    <a:pt x="1745" y="24838"/>
                    <a:pt x="-2057" y="17351"/>
                    <a:pt x="1079" y="9200"/>
                  </a:cubicBezTo>
                  <a:cubicBezTo>
                    <a:pt x="4216" y="1239"/>
                    <a:pt x="12674" y="-2078"/>
                    <a:pt x="21798" y="1334"/>
                  </a:cubicBezTo>
                  <a:cubicBezTo>
                    <a:pt x="66752" y="18109"/>
                    <a:pt x="101156" y="47395"/>
                    <a:pt x="124631" y="89191"/>
                  </a:cubicBezTo>
                  <a:cubicBezTo>
                    <a:pt x="139742" y="116108"/>
                    <a:pt x="147345" y="143782"/>
                    <a:pt x="148866" y="175627"/>
                  </a:cubicBezTo>
                  <a:close/>
                </a:path>
              </a:pathLst>
            </a:custGeom>
            <a:solidFill>
              <a:srgbClr val="65B2AE"/>
            </a:solidFill>
            <a:ln w="0" cap="flat">
              <a:noFill/>
              <a:prstDash val="solid"/>
              <a:miter/>
            </a:ln>
          </p:spPr>
          <p:txBody>
            <a:bodyPr rtlCol="0" anchor="ctr"/>
            <a:lstStyle/>
            <a:p>
              <a:pPr algn="l" rtl="0"/>
              <a:endParaRPr lang="x-es-XL"/>
            </a:p>
          </p:txBody>
        </p:sp>
        <p:sp>
          <p:nvSpPr>
            <p:cNvPr id="19" name="Freeform 31">
              <a:extLst>
                <a:ext uri="{FF2B5EF4-FFF2-40B4-BE49-F238E27FC236}">
                  <a16:creationId xmlns:a16="http://schemas.microsoft.com/office/drawing/2014/main" id="{B909AECA-6AE2-D241-5E07-E949CDD4D6C8}"/>
                </a:ext>
              </a:extLst>
            </p:cNvPr>
            <p:cNvSpPr/>
            <p:nvPr/>
          </p:nvSpPr>
          <p:spPr>
            <a:xfrm>
              <a:off x="4154026" y="-549951"/>
              <a:ext cx="29656" cy="29760"/>
            </a:xfrm>
            <a:custGeom>
              <a:avLst/>
              <a:gdLst>
                <a:gd name="connsiteX0" fmla="*/ 29656 w 29656"/>
                <a:gd name="connsiteY0" fmla="*/ 15355 h 29760"/>
                <a:gd name="connsiteX1" fmla="*/ 15115 w 29656"/>
                <a:gd name="connsiteY1" fmla="*/ 29761 h 29760"/>
                <a:gd name="connsiteX2" fmla="*/ 4 w 29656"/>
                <a:gd name="connsiteY2" fmla="*/ 14502 h 29760"/>
                <a:gd name="connsiteX3" fmla="*/ 14830 w 29656"/>
                <a:gd name="connsiteY3" fmla="*/ 1 h 29760"/>
                <a:gd name="connsiteX4" fmla="*/ 29561 w 29656"/>
                <a:gd name="connsiteY4" fmla="*/ 15260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6" h="29760">
                  <a:moveTo>
                    <a:pt x="29656" y="15355"/>
                  </a:moveTo>
                  <a:cubicBezTo>
                    <a:pt x="29466" y="23316"/>
                    <a:pt x="23003" y="29761"/>
                    <a:pt x="15115" y="29761"/>
                  </a:cubicBezTo>
                  <a:cubicBezTo>
                    <a:pt x="7132" y="29761"/>
                    <a:pt x="-186" y="22368"/>
                    <a:pt x="4" y="14502"/>
                  </a:cubicBezTo>
                  <a:cubicBezTo>
                    <a:pt x="194" y="7014"/>
                    <a:pt x="7322" y="96"/>
                    <a:pt x="14830" y="1"/>
                  </a:cubicBezTo>
                  <a:cubicBezTo>
                    <a:pt x="23098" y="-94"/>
                    <a:pt x="29846" y="6825"/>
                    <a:pt x="29561" y="15260"/>
                  </a:cubicBezTo>
                  <a:close/>
                </a:path>
              </a:pathLst>
            </a:custGeom>
            <a:solidFill>
              <a:srgbClr val="65B2AE"/>
            </a:solidFill>
            <a:ln w="0" cap="flat">
              <a:noFill/>
              <a:prstDash val="solid"/>
              <a:miter/>
            </a:ln>
          </p:spPr>
          <p:txBody>
            <a:bodyPr rtlCol="0" anchor="ctr"/>
            <a:lstStyle/>
            <a:p>
              <a:pPr algn="l" rtl="0"/>
              <a:endParaRPr lang="x-es-XL"/>
            </a:p>
          </p:txBody>
        </p:sp>
      </p:grpSp>
      <p:grpSp>
        <p:nvGrpSpPr>
          <p:cNvPr id="20" name="Group 19">
            <a:extLst>
              <a:ext uri="{FF2B5EF4-FFF2-40B4-BE49-F238E27FC236}">
                <a16:creationId xmlns:a16="http://schemas.microsoft.com/office/drawing/2014/main" id="{B7BC83A5-6CDB-BE1E-F3D7-5882D818E1E2}"/>
              </a:ext>
            </a:extLst>
          </p:cNvPr>
          <p:cNvGrpSpPr/>
          <p:nvPr/>
        </p:nvGrpSpPr>
        <p:grpSpPr>
          <a:xfrm>
            <a:off x="76357" y="3672231"/>
            <a:ext cx="244758" cy="396481"/>
            <a:chOff x="5368567" y="5610796"/>
            <a:chExt cx="503404" cy="626210"/>
          </a:xfrm>
          <a:solidFill>
            <a:schemeClr val="bg1"/>
          </a:solidFill>
        </p:grpSpPr>
        <p:pic>
          <p:nvPicPr>
            <p:cNvPr id="21" name="Graphic 20" descr="Dumbbell outline">
              <a:extLst>
                <a:ext uri="{FF2B5EF4-FFF2-40B4-BE49-F238E27FC236}">
                  <a16:creationId xmlns:a16="http://schemas.microsoft.com/office/drawing/2014/main" id="{72AECD49-6CE1-3E7F-7AAC-6BC8A4EDD22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95056" y="5610796"/>
              <a:ext cx="245612" cy="245612"/>
            </a:xfrm>
            <a:prstGeom prst="rect">
              <a:avLst/>
            </a:prstGeom>
          </p:spPr>
        </p:pic>
        <p:pic>
          <p:nvPicPr>
            <p:cNvPr id="28" name="Graphic 27" descr="Yoga outline">
              <a:extLst>
                <a:ext uri="{FF2B5EF4-FFF2-40B4-BE49-F238E27FC236}">
                  <a16:creationId xmlns:a16="http://schemas.microsoft.com/office/drawing/2014/main" id="{3F6A90E0-2C53-F8D5-46CC-3E8E5B4242D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68567" y="5733602"/>
              <a:ext cx="503404" cy="503404"/>
            </a:xfrm>
            <a:prstGeom prst="rect">
              <a:avLst/>
            </a:prstGeom>
          </p:spPr>
        </p:pic>
      </p:grpSp>
      <p:pic>
        <p:nvPicPr>
          <p:cNvPr id="31" name="Graphic 30" descr="Business Growth outline">
            <a:extLst>
              <a:ext uri="{FF2B5EF4-FFF2-40B4-BE49-F238E27FC236}">
                <a16:creationId xmlns:a16="http://schemas.microsoft.com/office/drawing/2014/main" id="{3BBC9110-72D5-2163-BDC8-6C7973D92D4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413" y="5333228"/>
            <a:ext cx="392247" cy="392247"/>
          </a:xfrm>
          <a:prstGeom prst="rect">
            <a:avLst/>
          </a:prstGeom>
        </p:spPr>
      </p:pic>
      <p:sp>
        <p:nvSpPr>
          <p:cNvPr id="35" name="TextBox 34">
            <a:extLst>
              <a:ext uri="{FF2B5EF4-FFF2-40B4-BE49-F238E27FC236}">
                <a16:creationId xmlns:a16="http://schemas.microsoft.com/office/drawing/2014/main" id="{83835645-9EF8-D5EC-C81A-7C4F043E50FA}"/>
              </a:ext>
            </a:extLst>
          </p:cNvPr>
          <p:cNvSpPr txBox="1"/>
          <p:nvPr/>
        </p:nvSpPr>
        <p:spPr>
          <a:xfrm>
            <a:off x="4440445" y="2308989"/>
            <a:ext cx="3671739" cy="1107996"/>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l" rtl="0">
              <a:lnSpc>
                <a:spcPct val="150000"/>
              </a:lnSpc>
            </a:pPr>
            <a:r>
              <a:rPr lang="en-US" sz="1200" b="1" dirty="0">
                <a:solidFill>
                  <a:srgbClr val="40A8AD"/>
                </a:solidFill>
                <a:latin typeface="Heebo" pitchFamily="2" charset="-79"/>
                <a:cs typeface="Heebo" pitchFamily="2" charset="-79"/>
              </a:rPr>
              <a:t>“</a:t>
            </a:r>
            <a:r>
              <a:rPr lang="en-US" sz="1100" b="1" dirty="0">
                <a:solidFill>
                  <a:srgbClr val="40A8AD"/>
                </a:solidFill>
                <a:latin typeface="Heebo" pitchFamily="2" charset="-79"/>
                <a:cs typeface="Heebo" pitchFamily="2" charset="-79"/>
              </a:rPr>
              <a:t>The children benefited from it.  They feel more connected to the village and the public space. They’ve started asking their parents to come to the garden.”</a:t>
            </a:r>
          </a:p>
          <a:p>
            <a:pPr rtl="0">
              <a:lnSpc>
                <a:spcPct val="150000"/>
              </a:lnSpc>
            </a:pPr>
            <a:r>
              <a:rPr lang="en-US" i="0" dirty="0">
                <a:latin typeface="Heebo" pitchFamily="2" charset="-79"/>
                <a:cs typeface="Heebo" pitchFamily="2" charset="-79"/>
              </a:rPr>
              <a:t>Kindergarten teacher</a:t>
            </a:r>
            <a:endParaRPr lang="he-IL" dirty="0">
              <a:latin typeface="Heebo" pitchFamily="2" charset="-79"/>
              <a:cs typeface="Heebo" pitchFamily="2" charset="-79"/>
            </a:endParaRPr>
          </a:p>
        </p:txBody>
      </p:sp>
      <p:sp>
        <p:nvSpPr>
          <p:cNvPr id="36" name="TextBox 35">
            <a:extLst>
              <a:ext uri="{FF2B5EF4-FFF2-40B4-BE49-F238E27FC236}">
                <a16:creationId xmlns:a16="http://schemas.microsoft.com/office/drawing/2014/main" id="{142E42E2-4C37-CCDC-8701-708391818CE9}"/>
              </a:ext>
            </a:extLst>
          </p:cNvPr>
          <p:cNvSpPr txBox="1"/>
          <p:nvPr/>
        </p:nvSpPr>
        <p:spPr>
          <a:xfrm>
            <a:off x="4515437" y="5180447"/>
            <a:ext cx="3590934" cy="1154162"/>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l" rtl="0">
              <a:lnSpc>
                <a:spcPct val="150000"/>
              </a:lnSpc>
            </a:pPr>
            <a:r>
              <a:rPr lang="en-US" sz="1200" b="1" dirty="0">
                <a:solidFill>
                  <a:srgbClr val="40A8AD"/>
                </a:solidFill>
                <a:latin typeface="Heebo" pitchFamily="2" charset="-79"/>
                <a:cs typeface="Heebo" pitchFamily="2" charset="-79"/>
              </a:rPr>
              <a:t>“The kindergarten teachers told me they want to continue with the program, even if it has to be done independently through them.”</a:t>
            </a:r>
          </a:p>
          <a:p>
            <a:pPr rtl="0">
              <a:lnSpc>
                <a:spcPct val="150000"/>
              </a:lnSpc>
            </a:pPr>
            <a:r>
              <a:rPr lang="en-US" i="0" dirty="0">
                <a:latin typeface="Heebo" pitchFamily="2" charset="-79"/>
                <a:cs typeface="Heebo" pitchFamily="2" charset="-79"/>
              </a:rPr>
              <a:t>The instructor</a:t>
            </a:r>
            <a:endParaRPr lang="he-IL" dirty="0">
              <a:latin typeface="Heebo" pitchFamily="2" charset="-79"/>
              <a:cs typeface="Heebo" pitchFamily="2" charset="-79"/>
            </a:endParaRPr>
          </a:p>
        </p:txBody>
      </p:sp>
      <p:grpSp>
        <p:nvGrpSpPr>
          <p:cNvPr id="37" name="Group 36">
            <a:extLst>
              <a:ext uri="{FF2B5EF4-FFF2-40B4-BE49-F238E27FC236}">
                <a16:creationId xmlns:a16="http://schemas.microsoft.com/office/drawing/2014/main" id="{1F9771DF-D4C8-6165-C7FF-13135263EF01}"/>
              </a:ext>
            </a:extLst>
          </p:cNvPr>
          <p:cNvGrpSpPr/>
          <p:nvPr/>
        </p:nvGrpSpPr>
        <p:grpSpPr>
          <a:xfrm>
            <a:off x="4422576" y="4918802"/>
            <a:ext cx="3671738" cy="74351"/>
            <a:chOff x="8304440" y="5236565"/>
            <a:chExt cx="3671738" cy="74351"/>
          </a:xfrm>
        </p:grpSpPr>
        <p:cxnSp>
          <p:nvCxnSpPr>
            <p:cNvPr id="39" name="Straight Connector 38">
              <a:extLst>
                <a:ext uri="{FF2B5EF4-FFF2-40B4-BE49-F238E27FC236}">
                  <a16:creationId xmlns:a16="http://schemas.microsoft.com/office/drawing/2014/main" id="{EBAD433A-A926-AABA-EA96-4AC346BFA78E}"/>
                </a:ext>
              </a:extLst>
            </p:cNvPr>
            <p:cNvCxnSpPr/>
            <p:nvPr/>
          </p:nvCxnSpPr>
          <p:spPr>
            <a:xfrm>
              <a:off x="8304440" y="5273741"/>
              <a:ext cx="16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BDC2586-89CF-1F72-C4B6-B83799DD7AAF}"/>
                </a:ext>
              </a:extLst>
            </p:cNvPr>
            <p:cNvCxnSpPr/>
            <p:nvPr/>
          </p:nvCxnSpPr>
          <p:spPr>
            <a:xfrm>
              <a:off x="10248178" y="5273741"/>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FAE02B5-A24F-10F3-FA95-D5B15ACC12FD}"/>
                </a:ext>
              </a:extLst>
            </p:cNvPr>
            <p:cNvSpPr/>
            <p:nvPr/>
          </p:nvSpPr>
          <p:spPr>
            <a:xfrm>
              <a:off x="10056969" y="5236565"/>
              <a:ext cx="72000" cy="7435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grpSp>
      <p:grpSp>
        <p:nvGrpSpPr>
          <p:cNvPr id="48" name="Group 47">
            <a:extLst>
              <a:ext uri="{FF2B5EF4-FFF2-40B4-BE49-F238E27FC236}">
                <a16:creationId xmlns:a16="http://schemas.microsoft.com/office/drawing/2014/main" id="{EE9C5518-133D-04C1-27B1-C1C8DE8B1956}"/>
              </a:ext>
            </a:extLst>
          </p:cNvPr>
          <p:cNvGrpSpPr/>
          <p:nvPr/>
        </p:nvGrpSpPr>
        <p:grpSpPr>
          <a:xfrm>
            <a:off x="4440445" y="3500903"/>
            <a:ext cx="3636000" cy="89456"/>
            <a:chOff x="8304440" y="5236565"/>
            <a:chExt cx="3671738" cy="74351"/>
          </a:xfrm>
        </p:grpSpPr>
        <p:cxnSp>
          <p:nvCxnSpPr>
            <p:cNvPr id="49" name="Straight Connector 48">
              <a:extLst>
                <a:ext uri="{FF2B5EF4-FFF2-40B4-BE49-F238E27FC236}">
                  <a16:creationId xmlns:a16="http://schemas.microsoft.com/office/drawing/2014/main" id="{F1294328-DC23-2D55-CC93-56AFEF058C85}"/>
                </a:ext>
              </a:extLst>
            </p:cNvPr>
            <p:cNvCxnSpPr/>
            <p:nvPr/>
          </p:nvCxnSpPr>
          <p:spPr>
            <a:xfrm>
              <a:off x="8304440" y="5273741"/>
              <a:ext cx="16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41EEBBF-DC39-5067-F18F-819BDE7379D6}"/>
                </a:ext>
              </a:extLst>
            </p:cNvPr>
            <p:cNvCxnSpPr/>
            <p:nvPr/>
          </p:nvCxnSpPr>
          <p:spPr>
            <a:xfrm>
              <a:off x="10248178" y="5273741"/>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D393C429-9E6D-F385-D861-27972ED4BBEA}"/>
                </a:ext>
              </a:extLst>
            </p:cNvPr>
            <p:cNvSpPr/>
            <p:nvPr/>
          </p:nvSpPr>
          <p:spPr>
            <a:xfrm>
              <a:off x="10056969" y="5236565"/>
              <a:ext cx="72000" cy="7435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grpSp>
      <p:sp>
        <p:nvSpPr>
          <p:cNvPr id="52" name="TextBox 51">
            <a:extLst>
              <a:ext uri="{FF2B5EF4-FFF2-40B4-BE49-F238E27FC236}">
                <a16:creationId xmlns:a16="http://schemas.microsoft.com/office/drawing/2014/main" id="{595AC591-E9D9-1E7A-8FCF-9132129DF4A4}"/>
              </a:ext>
            </a:extLst>
          </p:cNvPr>
          <p:cNvSpPr txBox="1"/>
          <p:nvPr/>
        </p:nvSpPr>
        <p:spPr>
          <a:xfrm>
            <a:off x="4472362" y="3642969"/>
            <a:ext cx="3625670" cy="1546577"/>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l" rtl="0">
              <a:lnSpc>
                <a:spcPct val="150000"/>
              </a:lnSpc>
            </a:pPr>
            <a:r>
              <a:rPr lang="en-US" sz="1100" b="1" dirty="0">
                <a:solidFill>
                  <a:srgbClr val="40A8AD"/>
                </a:solidFill>
                <a:latin typeface="Heebo" pitchFamily="2" charset="-79"/>
                <a:cs typeface="Heebo" pitchFamily="2" charset="-79"/>
              </a:rPr>
              <a:t>"The children come home, repeat the movements they learned, and teach them to their siblings. Now, when they play and jump at home, they use the movements they learned during the activity.“</a:t>
            </a:r>
          </a:p>
          <a:p>
            <a:pPr rtl="0">
              <a:lnSpc>
                <a:spcPct val="150000"/>
              </a:lnSpc>
            </a:pPr>
            <a:r>
              <a:rPr lang="en-US" i="0" dirty="0">
                <a:latin typeface="Heebo" pitchFamily="2" charset="-79"/>
                <a:cs typeface="Heebo" pitchFamily="2" charset="-79"/>
              </a:rPr>
              <a:t>A mother</a:t>
            </a:r>
          </a:p>
          <a:p>
            <a:pPr algn="l" rtl="0">
              <a:lnSpc>
                <a:spcPct val="150000"/>
              </a:lnSpc>
            </a:pPr>
            <a:endParaRPr lang="he-IL" sz="900" dirty="0">
              <a:latin typeface="Heebo" pitchFamily="2" charset="-79"/>
              <a:cs typeface="Heebo" pitchFamily="2" charset="-79"/>
            </a:endParaRPr>
          </a:p>
        </p:txBody>
      </p:sp>
    </p:spTree>
    <p:extLst>
      <p:ext uri="{BB962C8B-B14F-4D97-AF65-F5344CB8AC3E}">
        <p14:creationId xmlns:p14="http://schemas.microsoft.com/office/powerpoint/2010/main" val="403340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3840C22-7745-5748-8650-716BC43144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 y="-1323974"/>
            <a:ext cx="12197157" cy="818470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 Same Side Corner Rectangle 25">
            <a:extLst>
              <a:ext uri="{FF2B5EF4-FFF2-40B4-BE49-F238E27FC236}">
                <a16:creationId xmlns:a16="http://schemas.microsoft.com/office/drawing/2014/main" id="{D9C7DA22-71B9-A9A0-65CC-428BAF404976}"/>
              </a:ext>
            </a:extLst>
          </p:cNvPr>
          <p:cNvSpPr/>
          <p:nvPr/>
        </p:nvSpPr>
        <p:spPr>
          <a:xfrm>
            <a:off x="972158" y="514351"/>
            <a:ext cx="10467140" cy="6346376"/>
          </a:xfrm>
          <a:prstGeom prst="round2SameRect">
            <a:avLst>
              <a:gd name="adj1" fmla="val 2282"/>
              <a:gd name="adj2" fmla="val 0"/>
            </a:avLst>
          </a:prstGeom>
          <a:solidFill>
            <a:schemeClr val="bg1">
              <a:alpha val="72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29" name="TextBox 28">
            <a:extLst>
              <a:ext uri="{FF2B5EF4-FFF2-40B4-BE49-F238E27FC236}">
                <a16:creationId xmlns:a16="http://schemas.microsoft.com/office/drawing/2014/main" id="{8B1A5B09-6720-AF1A-FC33-B38A3980DB17}"/>
              </a:ext>
            </a:extLst>
          </p:cNvPr>
          <p:cNvSpPr txBox="1"/>
          <p:nvPr/>
        </p:nvSpPr>
        <p:spPr>
          <a:xfrm>
            <a:off x="9263058" y="1685619"/>
            <a:ext cx="1922107" cy="357790"/>
          </a:xfrm>
          <a:prstGeom prst="rect">
            <a:avLst/>
          </a:prstGeom>
          <a:noFill/>
        </p:spPr>
        <p:txBody>
          <a:bodyPr wrap="square">
            <a:spAutoFit/>
          </a:bodyPr>
          <a:lstStyle/>
          <a:p>
            <a:pPr algn="r" rtl="0">
              <a:lnSpc>
                <a:spcPts val="1800"/>
              </a:lnSpc>
            </a:pPr>
            <a:r>
              <a:rPr lang="en-US" sz="2400" b="1">
                <a:latin typeface="Heebo" pitchFamily="2" charset="-79"/>
                <a:ea typeface="Tahoma"/>
                <a:cs typeface="Heebo" pitchFamily="2" charset="-79"/>
              </a:rPr>
              <a:t>0</a:t>
            </a:r>
            <a:r>
              <a:rPr lang="he-IL" sz="2400" b="1">
                <a:latin typeface="Heebo" pitchFamily="2" charset="-79"/>
                <a:ea typeface="Tahoma"/>
                <a:cs typeface="Heebo" pitchFamily="2" charset="-79"/>
              </a:rPr>
              <a:t>3</a:t>
            </a:r>
          </a:p>
        </p:txBody>
      </p:sp>
      <p:sp>
        <p:nvSpPr>
          <p:cNvPr id="30" name="TextBox 29">
            <a:extLst>
              <a:ext uri="{FF2B5EF4-FFF2-40B4-BE49-F238E27FC236}">
                <a16:creationId xmlns:a16="http://schemas.microsoft.com/office/drawing/2014/main" id="{814CDBD3-C847-AF16-116C-D14213DFD73E}"/>
              </a:ext>
            </a:extLst>
          </p:cNvPr>
          <p:cNvSpPr txBox="1"/>
          <p:nvPr/>
        </p:nvSpPr>
        <p:spPr>
          <a:xfrm>
            <a:off x="6426552" y="3265951"/>
            <a:ext cx="4758613" cy="461665"/>
          </a:xfrm>
          <a:prstGeom prst="rect">
            <a:avLst/>
          </a:prstGeom>
          <a:noFill/>
        </p:spPr>
        <p:txBody>
          <a:bodyPr wrap="square">
            <a:spAutoFit/>
          </a:bodyPr>
          <a:lstStyle/>
          <a:p>
            <a:pPr marL="0" defTabSz="914400" eaLnBrk="1" latinLnBrk="0" hangingPunct="1"/>
            <a:r>
              <a:rPr lang="he-IL" sz="1200" b="1" kern="1200">
                <a:solidFill>
                  <a:schemeClr val="tx1"/>
                </a:solidFill>
                <a:latin typeface="Heebo" pitchFamily="2" charset="-79"/>
                <a:ea typeface="Tahoma"/>
                <a:cs typeface="Heebo" pitchFamily="2" charset="-79"/>
              </a:rPr>
              <a:t>תקציר ניהולי – </a:t>
            </a:r>
            <a:endParaRPr lang="en-US" sz="1200" b="1" kern="1200">
              <a:solidFill>
                <a:schemeClr val="tx1"/>
              </a:solidFill>
              <a:latin typeface="Heebo" pitchFamily="2" charset="-79"/>
              <a:ea typeface="Tahoma"/>
              <a:cs typeface="Heebo" pitchFamily="2" charset="-79"/>
            </a:endParaRPr>
          </a:p>
          <a:p>
            <a:pPr marL="0" defTabSz="914400" eaLnBrk="1" latinLnBrk="0" hangingPunct="1"/>
            <a:r>
              <a:rPr lang="he-IL" sz="1200" b="1" kern="1200">
                <a:solidFill>
                  <a:schemeClr val="tx1"/>
                </a:solidFill>
                <a:latin typeface="Heebo" pitchFamily="2" charset="-79"/>
                <a:ea typeface="Tahoma"/>
                <a:cs typeface="Heebo" pitchFamily="2" charset="-79"/>
              </a:rPr>
              <a:t>תובנות עיקריות והישגי אורבן95 </a:t>
            </a:r>
            <a:r>
              <a:rPr lang="he-IL" sz="1200" b="1">
                <a:latin typeface="Heebo" pitchFamily="2" charset="-79"/>
                <a:ea typeface="Tahoma"/>
                <a:cs typeface="Heebo" pitchFamily="2" charset="-79"/>
              </a:rPr>
              <a:t>טירה</a:t>
            </a:r>
            <a:r>
              <a:rPr lang="he-IL" sz="1200" b="1" kern="1200">
                <a:solidFill>
                  <a:schemeClr val="tx1"/>
                </a:solidFill>
                <a:latin typeface="Heebo" pitchFamily="2" charset="-79"/>
                <a:ea typeface="Tahoma"/>
                <a:cs typeface="Heebo" pitchFamily="2" charset="-79"/>
              </a:rPr>
              <a:t> בשנת 2023 על פי מדדי ההערכה</a:t>
            </a:r>
            <a:endParaRPr lang="x-es-XL" sz="1200"/>
          </a:p>
        </p:txBody>
      </p:sp>
      <p:sp>
        <p:nvSpPr>
          <p:cNvPr id="31" name="TextBox 30">
            <a:extLst>
              <a:ext uri="{FF2B5EF4-FFF2-40B4-BE49-F238E27FC236}">
                <a16:creationId xmlns:a16="http://schemas.microsoft.com/office/drawing/2014/main" id="{1DDA1E4D-02FB-FF27-AC35-F492D85E6FAE}"/>
              </a:ext>
            </a:extLst>
          </p:cNvPr>
          <p:cNvSpPr txBox="1"/>
          <p:nvPr/>
        </p:nvSpPr>
        <p:spPr>
          <a:xfrm>
            <a:off x="9263058" y="2974455"/>
            <a:ext cx="1922107" cy="357790"/>
          </a:xfrm>
          <a:prstGeom prst="rect">
            <a:avLst/>
          </a:prstGeom>
          <a:noFill/>
        </p:spPr>
        <p:txBody>
          <a:bodyPr wrap="square">
            <a:spAutoFit/>
          </a:bodyPr>
          <a:lstStyle/>
          <a:p>
            <a:pPr algn="r" rtl="0">
              <a:lnSpc>
                <a:spcPts val="1800"/>
              </a:lnSpc>
            </a:pPr>
            <a:r>
              <a:rPr lang="en-US" sz="2400" b="1">
                <a:latin typeface="Heebo" pitchFamily="2" charset="-79"/>
                <a:ea typeface="Tahoma"/>
                <a:cs typeface="Heebo" pitchFamily="2" charset="-79"/>
              </a:rPr>
              <a:t>04</a:t>
            </a:r>
            <a:r>
              <a:rPr lang="he-IL" sz="2400" b="1">
                <a:latin typeface="Heebo" pitchFamily="2" charset="-79"/>
                <a:ea typeface="Tahoma"/>
                <a:cs typeface="Heebo" pitchFamily="2" charset="-79"/>
              </a:rPr>
              <a:t>-05</a:t>
            </a:r>
          </a:p>
        </p:txBody>
      </p:sp>
      <p:sp>
        <p:nvSpPr>
          <p:cNvPr id="32" name="TextBox 31">
            <a:extLst>
              <a:ext uri="{FF2B5EF4-FFF2-40B4-BE49-F238E27FC236}">
                <a16:creationId xmlns:a16="http://schemas.microsoft.com/office/drawing/2014/main" id="{BF8C997D-1A1E-25B4-DD13-9D0ACE193F57}"/>
              </a:ext>
            </a:extLst>
          </p:cNvPr>
          <p:cNvSpPr txBox="1"/>
          <p:nvPr/>
        </p:nvSpPr>
        <p:spPr>
          <a:xfrm>
            <a:off x="6426552" y="4450707"/>
            <a:ext cx="4758613" cy="415498"/>
          </a:xfrm>
          <a:prstGeom prst="rect">
            <a:avLst/>
          </a:prstGeom>
          <a:noFill/>
        </p:spPr>
        <p:txBody>
          <a:bodyPr wrap="square">
            <a:spAutoFit/>
          </a:bodyPr>
          <a:lstStyle/>
          <a:p>
            <a:pPr algn="r">
              <a:lnSpc>
                <a:spcPct val="200000"/>
              </a:lnSpc>
            </a:pPr>
            <a:r>
              <a:rPr lang="en-US" sz="1200" b="1">
                <a:latin typeface="Heebo" pitchFamily="2" charset="-79"/>
                <a:ea typeface="Tahoma" panose="020B0604030504040204" pitchFamily="34" charset="0"/>
                <a:cs typeface="Heebo" pitchFamily="2" charset="-79"/>
              </a:rPr>
              <a:t>OVERVIEW</a:t>
            </a:r>
            <a:r>
              <a:rPr lang="he-IL" sz="1200" b="1">
                <a:latin typeface="Heebo" pitchFamily="2" charset="-79"/>
                <a:ea typeface="Tahoma" panose="020B0604030504040204" pitchFamily="34" charset="0"/>
                <a:cs typeface="Heebo" pitchFamily="2" charset="-79"/>
              </a:rPr>
              <a:t> על פרויקטים מרכזיים שלוו במדידה והערכה במהלך 2023</a:t>
            </a:r>
          </a:p>
        </p:txBody>
      </p:sp>
      <p:sp>
        <p:nvSpPr>
          <p:cNvPr id="33" name="TextBox 32">
            <a:extLst>
              <a:ext uri="{FF2B5EF4-FFF2-40B4-BE49-F238E27FC236}">
                <a16:creationId xmlns:a16="http://schemas.microsoft.com/office/drawing/2014/main" id="{C2DDBA9F-BA34-CE2B-BF0B-ADE0A52F41B2}"/>
              </a:ext>
            </a:extLst>
          </p:cNvPr>
          <p:cNvSpPr txBox="1"/>
          <p:nvPr/>
        </p:nvSpPr>
        <p:spPr>
          <a:xfrm>
            <a:off x="9263058" y="4299573"/>
            <a:ext cx="1922107" cy="357790"/>
          </a:xfrm>
          <a:prstGeom prst="rect">
            <a:avLst/>
          </a:prstGeom>
          <a:noFill/>
        </p:spPr>
        <p:txBody>
          <a:bodyPr wrap="square">
            <a:spAutoFit/>
          </a:bodyPr>
          <a:lstStyle/>
          <a:p>
            <a:pPr algn="r" rtl="0">
              <a:lnSpc>
                <a:spcPts val="1800"/>
              </a:lnSpc>
            </a:pPr>
            <a:r>
              <a:rPr lang="en-US" sz="2400" b="1">
                <a:latin typeface="Heebo" pitchFamily="2" charset="-79"/>
                <a:ea typeface="Tahoma"/>
                <a:cs typeface="Heebo" pitchFamily="2" charset="-79"/>
              </a:rPr>
              <a:t>0</a:t>
            </a:r>
            <a:r>
              <a:rPr lang="he-IL" sz="2400" b="1">
                <a:latin typeface="Heebo" pitchFamily="2" charset="-79"/>
                <a:ea typeface="Tahoma"/>
                <a:cs typeface="Heebo" pitchFamily="2" charset="-79"/>
              </a:rPr>
              <a:t>6</a:t>
            </a:r>
            <a:r>
              <a:rPr lang="en-US" sz="2400" b="1">
                <a:latin typeface="Heebo" pitchFamily="2" charset="-79"/>
                <a:ea typeface="Tahoma"/>
                <a:cs typeface="Heebo" pitchFamily="2" charset="-79"/>
              </a:rPr>
              <a:t>-1</a:t>
            </a:r>
            <a:r>
              <a:rPr lang="he-IL" sz="2400" b="1">
                <a:latin typeface="Heebo" pitchFamily="2" charset="-79"/>
                <a:ea typeface="Tahoma"/>
                <a:cs typeface="Heebo" pitchFamily="2" charset="-79"/>
              </a:rPr>
              <a:t>0</a:t>
            </a:r>
          </a:p>
        </p:txBody>
      </p:sp>
      <p:sp>
        <p:nvSpPr>
          <p:cNvPr id="34" name="TextBox 33">
            <a:extLst>
              <a:ext uri="{FF2B5EF4-FFF2-40B4-BE49-F238E27FC236}">
                <a16:creationId xmlns:a16="http://schemas.microsoft.com/office/drawing/2014/main" id="{192DCEBB-DB0A-8315-AB58-3F38BF9AA89F}"/>
              </a:ext>
            </a:extLst>
          </p:cNvPr>
          <p:cNvSpPr txBox="1"/>
          <p:nvPr/>
        </p:nvSpPr>
        <p:spPr>
          <a:xfrm>
            <a:off x="6631825" y="4997756"/>
            <a:ext cx="4553339" cy="276999"/>
          </a:xfrm>
          <a:prstGeom prst="rect">
            <a:avLst/>
          </a:prstGeom>
          <a:noFill/>
        </p:spPr>
        <p:txBody>
          <a:bodyPr wrap="square">
            <a:spAutoFit/>
          </a:bodyPr>
          <a:lstStyle/>
          <a:p>
            <a:pPr marL="360363" indent="-360363" algn="r"/>
            <a:r>
              <a:rPr lang="en-US" sz="1200" b="0" kern="1200" baseline="0">
                <a:solidFill>
                  <a:schemeClr val="tx1"/>
                </a:solidFill>
                <a:latin typeface="Heebo" pitchFamily="2" charset="-79"/>
                <a:ea typeface="Tahoma"/>
                <a:cs typeface="Heebo" pitchFamily="2" charset="-79"/>
              </a:rPr>
              <a:t>   </a:t>
            </a:r>
            <a:r>
              <a:rPr lang="en-US" sz="1200" b="1" kern="1200" baseline="0">
                <a:solidFill>
                  <a:schemeClr val="tx1"/>
                </a:solidFill>
                <a:latin typeface="Heebo" pitchFamily="2" charset="-79"/>
                <a:ea typeface="Tahoma"/>
                <a:cs typeface="Heebo" pitchFamily="2" charset="-79"/>
              </a:rPr>
              <a:t>07 </a:t>
            </a:r>
            <a:r>
              <a:rPr lang="he-IL" sz="1200" b="0" kern="1200" baseline="0">
                <a:solidFill>
                  <a:schemeClr val="tx1"/>
                </a:solidFill>
                <a:latin typeface="Heebo" pitchFamily="2" charset="-79"/>
                <a:ea typeface="Tahoma"/>
                <a:cs typeface="Heebo" pitchFamily="2" charset="-79"/>
              </a:rPr>
              <a:t>גינות קהילה</a:t>
            </a:r>
            <a:endParaRPr lang="he-IL" sz="1200" b="1">
              <a:latin typeface="Heebo" pitchFamily="2" charset="-79"/>
              <a:ea typeface="Tahoma" panose="020B0604030504040204" pitchFamily="34" charset="0"/>
              <a:cs typeface="Heebo" pitchFamily="2" charset="-79"/>
            </a:endParaRPr>
          </a:p>
        </p:txBody>
      </p:sp>
      <p:sp>
        <p:nvSpPr>
          <p:cNvPr id="35" name="TextBox 34">
            <a:extLst>
              <a:ext uri="{FF2B5EF4-FFF2-40B4-BE49-F238E27FC236}">
                <a16:creationId xmlns:a16="http://schemas.microsoft.com/office/drawing/2014/main" id="{B3679CD3-9844-A5FD-19C7-92CF961B6FCF}"/>
              </a:ext>
            </a:extLst>
          </p:cNvPr>
          <p:cNvSpPr txBox="1"/>
          <p:nvPr/>
        </p:nvSpPr>
        <p:spPr>
          <a:xfrm>
            <a:off x="6631825" y="5356985"/>
            <a:ext cx="4553339" cy="276999"/>
          </a:xfrm>
          <a:prstGeom prst="rect">
            <a:avLst/>
          </a:prstGeom>
          <a:noFill/>
        </p:spPr>
        <p:txBody>
          <a:bodyPr wrap="square">
            <a:spAutoFit/>
          </a:bodyPr>
          <a:lstStyle/>
          <a:p>
            <a:pPr marL="360363" indent="-360363"/>
            <a:r>
              <a:rPr lang="en-US" sz="1200" b="0" kern="1200" baseline="0" dirty="0">
                <a:latin typeface="Heebo" pitchFamily="2" charset="-79"/>
                <a:ea typeface="Tahoma"/>
                <a:cs typeface="Heebo" pitchFamily="2" charset="-79"/>
              </a:rPr>
              <a:t>   </a:t>
            </a:r>
            <a:r>
              <a:rPr lang="en-US" sz="1200" b="1" kern="1200" baseline="0" dirty="0">
                <a:latin typeface="Heebo" pitchFamily="2" charset="-79"/>
                <a:ea typeface="Tahoma"/>
                <a:cs typeface="Heebo" pitchFamily="2" charset="-79"/>
              </a:rPr>
              <a:t>08 </a:t>
            </a:r>
            <a:r>
              <a:rPr lang="he-IL" sz="1200" dirty="0">
                <a:latin typeface="Heebo" pitchFamily="2" charset="-79"/>
                <a:cs typeface="Heebo" pitchFamily="2" charset="-79"/>
              </a:rPr>
              <a:t>גינת המשחקים קריית החינוך ופעילויות לגיל הרך</a:t>
            </a:r>
          </a:p>
        </p:txBody>
      </p:sp>
      <p:cxnSp>
        <p:nvCxnSpPr>
          <p:cNvPr id="38" name="Straight Connector 37">
            <a:extLst>
              <a:ext uri="{FF2B5EF4-FFF2-40B4-BE49-F238E27FC236}">
                <a16:creationId xmlns:a16="http://schemas.microsoft.com/office/drawing/2014/main" id="{12E6CF64-A7FB-8BFA-A4ED-60C339BA5BD5}"/>
              </a:ext>
            </a:extLst>
          </p:cNvPr>
          <p:cNvCxnSpPr/>
          <p:nvPr/>
        </p:nvCxnSpPr>
        <p:spPr>
          <a:xfrm flipH="1">
            <a:off x="6631825" y="2527680"/>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D164D2-1922-6234-FC53-A646ADF382CB}"/>
              </a:ext>
            </a:extLst>
          </p:cNvPr>
          <p:cNvCxnSpPr/>
          <p:nvPr/>
        </p:nvCxnSpPr>
        <p:spPr>
          <a:xfrm flipH="1">
            <a:off x="6631825" y="3727616"/>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6515122-1621-4F12-F526-33DC62890BCC}"/>
              </a:ext>
            </a:extLst>
          </p:cNvPr>
          <p:cNvCxnSpPr/>
          <p:nvPr/>
        </p:nvCxnSpPr>
        <p:spPr>
          <a:xfrm flipH="1">
            <a:off x="6631825" y="4895993"/>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FB414D1-0517-E47D-A802-B278A9DF0C07}"/>
              </a:ext>
            </a:extLst>
          </p:cNvPr>
          <p:cNvSpPr txBox="1"/>
          <p:nvPr/>
        </p:nvSpPr>
        <p:spPr>
          <a:xfrm>
            <a:off x="1536464" y="1977115"/>
            <a:ext cx="4553340" cy="738664"/>
          </a:xfrm>
          <a:prstGeom prst="rect">
            <a:avLst/>
          </a:prstGeom>
          <a:noFill/>
        </p:spPr>
        <p:txBody>
          <a:bodyPr wrap="square">
            <a:spAutoFit/>
          </a:bodyPr>
          <a:lstStyle/>
          <a:p>
            <a:pPr marL="0" marR="0" lvl="0" indent="0" algn="r" defTabSz="914400" rtl="1" eaLnBrk="1" fontAlgn="auto" latinLnBrk="0" hangingPunct="1">
              <a:lnSpc>
                <a:spcPts val="1800"/>
              </a:lnSpc>
              <a:spcBef>
                <a:spcPts val="0"/>
              </a:spcBef>
              <a:spcAft>
                <a:spcPts val="0"/>
              </a:spcAft>
              <a:buClrTx/>
              <a:buSzTx/>
              <a:buFontTx/>
              <a:buNone/>
              <a:tabLst/>
              <a:defRPr/>
            </a:pPr>
            <a:r>
              <a:rPr lang="he-IL" sz="1200" b="1" dirty="0">
                <a:solidFill>
                  <a:schemeClr val="tx1"/>
                </a:solidFill>
                <a:latin typeface="Heebo" pitchFamily="2" charset="-79"/>
                <a:ea typeface="Tahoma"/>
                <a:cs typeface="Heebo" pitchFamily="2" charset="-79"/>
              </a:rPr>
              <a:t>סיכום ממצאי הערכה על בסיס מדדי תוצאות בטווח קצר וארוך (הישגי אימפקט</a:t>
            </a:r>
            <a:r>
              <a:rPr lang="en-US" sz="1200" b="1" dirty="0">
                <a:solidFill>
                  <a:schemeClr val="tx1"/>
                </a:solidFill>
                <a:latin typeface="Heebo" pitchFamily="2" charset="-79"/>
                <a:ea typeface="Tahoma"/>
                <a:cs typeface="Heebo" pitchFamily="2" charset="-79"/>
              </a:rPr>
              <a:t>(</a:t>
            </a:r>
            <a:endParaRPr lang="he-IL" sz="1200" b="1" dirty="0">
              <a:solidFill>
                <a:schemeClr val="tx1"/>
              </a:solidFill>
              <a:latin typeface="Heebo" pitchFamily="2" charset="-79"/>
              <a:ea typeface="Tahoma"/>
              <a:cs typeface="Heebo" pitchFamily="2" charset="-79"/>
            </a:endParaRPr>
          </a:p>
          <a:p>
            <a:pPr marL="0" defTabSz="914400" eaLnBrk="1" latinLnBrk="0" hangingPunct="1"/>
            <a:endParaRPr lang="x-es-XL" sz="1200" dirty="0"/>
          </a:p>
        </p:txBody>
      </p:sp>
      <p:sp>
        <p:nvSpPr>
          <p:cNvPr id="42" name="TextBox 41">
            <a:extLst>
              <a:ext uri="{FF2B5EF4-FFF2-40B4-BE49-F238E27FC236}">
                <a16:creationId xmlns:a16="http://schemas.microsoft.com/office/drawing/2014/main" id="{ABB2E32B-DD7D-DA09-732B-B64F34072355}"/>
              </a:ext>
            </a:extLst>
          </p:cNvPr>
          <p:cNvSpPr txBox="1"/>
          <p:nvPr/>
        </p:nvSpPr>
        <p:spPr>
          <a:xfrm>
            <a:off x="4167697" y="1685619"/>
            <a:ext cx="1922107" cy="357790"/>
          </a:xfrm>
          <a:prstGeom prst="rect">
            <a:avLst/>
          </a:prstGeom>
          <a:noFill/>
        </p:spPr>
        <p:txBody>
          <a:bodyPr wrap="square">
            <a:spAutoFit/>
          </a:bodyPr>
          <a:lstStyle/>
          <a:p>
            <a:pPr algn="r" rtl="0">
              <a:lnSpc>
                <a:spcPts val="1800"/>
              </a:lnSpc>
            </a:pPr>
            <a:r>
              <a:rPr lang="en-US" sz="2400" b="1">
                <a:latin typeface="Heebo" pitchFamily="2" charset="-79"/>
                <a:ea typeface="Tahoma"/>
                <a:cs typeface="Heebo" pitchFamily="2" charset="-79"/>
              </a:rPr>
              <a:t>11-15</a:t>
            </a:r>
            <a:endParaRPr lang="he-IL" sz="2400" b="1">
              <a:latin typeface="Heebo" pitchFamily="2" charset="-79"/>
              <a:ea typeface="Tahoma"/>
              <a:cs typeface="Heebo" pitchFamily="2" charset="-79"/>
            </a:endParaRPr>
          </a:p>
        </p:txBody>
      </p:sp>
      <p:cxnSp>
        <p:nvCxnSpPr>
          <p:cNvPr id="43" name="Straight Connector 42">
            <a:extLst>
              <a:ext uri="{FF2B5EF4-FFF2-40B4-BE49-F238E27FC236}">
                <a16:creationId xmlns:a16="http://schemas.microsoft.com/office/drawing/2014/main" id="{4AB0D407-8A48-F960-009D-46020B04B365}"/>
              </a:ext>
            </a:extLst>
          </p:cNvPr>
          <p:cNvCxnSpPr>
            <a:cxnSpLocks/>
          </p:cNvCxnSpPr>
          <p:nvPr/>
        </p:nvCxnSpPr>
        <p:spPr>
          <a:xfrm flipH="1">
            <a:off x="1536464" y="2527680"/>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56A7FE7-4EF7-C5BA-F2A7-A1C0C515BE52}"/>
              </a:ext>
            </a:extLst>
          </p:cNvPr>
          <p:cNvSpPr txBox="1"/>
          <p:nvPr/>
        </p:nvSpPr>
        <p:spPr>
          <a:xfrm>
            <a:off x="6631824" y="2028518"/>
            <a:ext cx="4553340" cy="461665"/>
          </a:xfrm>
          <a:prstGeom prst="rect">
            <a:avLst/>
          </a:prstGeom>
          <a:noFill/>
        </p:spPr>
        <p:txBody>
          <a:bodyPr wrap="square">
            <a:spAutoFit/>
          </a:bodyPr>
          <a:lstStyle/>
          <a:p>
            <a:pPr marL="0" defTabSz="914400" eaLnBrk="1" latinLnBrk="0" hangingPunct="1"/>
            <a:r>
              <a:rPr lang="he-IL" sz="1200" b="1">
                <a:solidFill>
                  <a:schemeClr val="tx1"/>
                </a:solidFill>
                <a:latin typeface="Heebo" pitchFamily="2" charset="-79"/>
                <a:ea typeface="Tahoma"/>
                <a:cs typeface="Heebo" pitchFamily="2" charset="-79"/>
              </a:rPr>
              <a:t>מערך המחקר – </a:t>
            </a:r>
            <a:endParaRPr lang="en-US" sz="1200" b="1">
              <a:solidFill>
                <a:schemeClr val="tx1"/>
              </a:solidFill>
              <a:latin typeface="Heebo" pitchFamily="2" charset="-79"/>
              <a:ea typeface="Tahoma"/>
              <a:cs typeface="Heebo" pitchFamily="2" charset="-79"/>
            </a:endParaRPr>
          </a:p>
          <a:p>
            <a:pPr marL="0" defTabSz="914400" eaLnBrk="1" latinLnBrk="0" hangingPunct="1"/>
            <a:r>
              <a:rPr lang="he-IL" sz="1200" b="1">
                <a:solidFill>
                  <a:schemeClr val="tx1"/>
                </a:solidFill>
                <a:latin typeface="Heebo" pitchFamily="2" charset="-79"/>
                <a:ea typeface="Tahoma"/>
                <a:cs typeface="Heebo" pitchFamily="2" charset="-79"/>
              </a:rPr>
              <a:t>פעולות הערכה במהלך 2023</a:t>
            </a:r>
            <a:endParaRPr lang="x-es-XL" sz="1200"/>
          </a:p>
        </p:txBody>
      </p:sp>
      <p:sp>
        <p:nvSpPr>
          <p:cNvPr id="45" name="TextBox 44">
            <a:extLst>
              <a:ext uri="{FF2B5EF4-FFF2-40B4-BE49-F238E27FC236}">
                <a16:creationId xmlns:a16="http://schemas.microsoft.com/office/drawing/2014/main" id="{769378E3-3C7A-9AF3-CD84-856B13039514}"/>
              </a:ext>
            </a:extLst>
          </p:cNvPr>
          <p:cNvSpPr txBox="1"/>
          <p:nvPr/>
        </p:nvSpPr>
        <p:spPr>
          <a:xfrm>
            <a:off x="1298865" y="2639485"/>
            <a:ext cx="4790940" cy="276999"/>
          </a:xfrm>
          <a:prstGeom prst="rect">
            <a:avLst/>
          </a:prstGeom>
          <a:noFill/>
        </p:spPr>
        <p:txBody>
          <a:bodyPr wrap="square">
            <a:spAutoFit/>
          </a:bodyPr>
          <a:lstStyle/>
          <a:p>
            <a:pPr marL="360363" indent="-360363" algn="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12-13 </a:t>
            </a:r>
            <a:r>
              <a:rPr lang="he-IL" sz="1200" b="0" kern="1200" dirty="0">
                <a:solidFill>
                  <a:schemeClr val="tx1"/>
                </a:solidFill>
                <a:latin typeface="Heebo" pitchFamily="2" charset="-79"/>
                <a:ea typeface="Tahoma"/>
                <a:cs typeface="Heebo" pitchFamily="2" charset="-79"/>
              </a:rPr>
              <a:t>מדדים המתייחסים לגורמי עירייה, שותפים וצוותי שטח מקצועיים</a:t>
            </a:r>
            <a:endParaRPr lang="he-IL" sz="1200" b="1" dirty="0">
              <a:latin typeface="Heebo" pitchFamily="2" charset="-79"/>
              <a:ea typeface="Tahoma" panose="020B0604030504040204" pitchFamily="34" charset="0"/>
              <a:cs typeface="Heebo" pitchFamily="2" charset="-79"/>
            </a:endParaRPr>
          </a:p>
        </p:txBody>
      </p:sp>
      <p:sp>
        <p:nvSpPr>
          <p:cNvPr id="46" name="TextBox 45">
            <a:extLst>
              <a:ext uri="{FF2B5EF4-FFF2-40B4-BE49-F238E27FC236}">
                <a16:creationId xmlns:a16="http://schemas.microsoft.com/office/drawing/2014/main" id="{13DCB7DC-EF43-A76E-E332-74B971861301}"/>
              </a:ext>
            </a:extLst>
          </p:cNvPr>
          <p:cNvSpPr txBox="1"/>
          <p:nvPr/>
        </p:nvSpPr>
        <p:spPr>
          <a:xfrm>
            <a:off x="1536465" y="2923051"/>
            <a:ext cx="4553339" cy="276999"/>
          </a:xfrm>
          <a:prstGeom prst="rect">
            <a:avLst/>
          </a:prstGeom>
          <a:noFill/>
        </p:spPr>
        <p:txBody>
          <a:bodyPr wrap="square">
            <a:spAutoFit/>
          </a:bodyPr>
          <a:lstStyle/>
          <a:p>
            <a:pPr marL="360363" indent="-360363" algn="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14-15 </a:t>
            </a:r>
            <a:r>
              <a:rPr lang="he-IL" sz="1200" b="0" kern="1200" dirty="0">
                <a:solidFill>
                  <a:schemeClr val="tx1"/>
                </a:solidFill>
                <a:latin typeface="Heebo" pitchFamily="2" charset="-79"/>
                <a:ea typeface="Tahoma"/>
                <a:cs typeface="Heebo" pitchFamily="2" charset="-79"/>
              </a:rPr>
              <a:t>מדדים המתייחסים לבני הגיל הרך ומלוויהם</a:t>
            </a:r>
            <a:endParaRPr lang="he-IL" sz="1200" b="1" dirty="0">
              <a:latin typeface="Heebo" pitchFamily="2" charset="-79"/>
              <a:ea typeface="Tahoma" panose="020B0604030504040204" pitchFamily="34" charset="0"/>
              <a:cs typeface="Heebo" pitchFamily="2" charset="-79"/>
            </a:endParaRPr>
          </a:p>
        </p:txBody>
      </p:sp>
      <p:sp>
        <p:nvSpPr>
          <p:cNvPr id="47" name="TextBox 46">
            <a:extLst>
              <a:ext uri="{FF2B5EF4-FFF2-40B4-BE49-F238E27FC236}">
                <a16:creationId xmlns:a16="http://schemas.microsoft.com/office/drawing/2014/main" id="{D66D23E7-FE3B-8384-728B-E77E8311F9CB}"/>
              </a:ext>
            </a:extLst>
          </p:cNvPr>
          <p:cNvSpPr txBox="1"/>
          <p:nvPr/>
        </p:nvSpPr>
        <p:spPr>
          <a:xfrm>
            <a:off x="1797722" y="3842286"/>
            <a:ext cx="4292082" cy="276999"/>
          </a:xfrm>
          <a:prstGeom prst="rect">
            <a:avLst/>
          </a:prstGeom>
          <a:noFill/>
        </p:spPr>
        <p:txBody>
          <a:bodyPr wrap="square">
            <a:spAutoFit/>
          </a:bodyPr>
          <a:lstStyle/>
          <a:p>
            <a:pPr marL="0" defTabSz="914400" eaLnBrk="1" latinLnBrk="0" hangingPunct="1"/>
            <a:r>
              <a:rPr lang="he-IL" sz="1200" b="1" kern="1200">
                <a:solidFill>
                  <a:schemeClr val="tx1"/>
                </a:solidFill>
                <a:latin typeface="Heebo" pitchFamily="2" charset="-79"/>
                <a:ea typeface="Tahoma"/>
                <a:cs typeface="Heebo" pitchFamily="2" charset="-79"/>
              </a:rPr>
              <a:t>נספחים</a:t>
            </a:r>
            <a:endParaRPr lang="x-es-XL" sz="1200"/>
          </a:p>
        </p:txBody>
      </p:sp>
      <p:sp>
        <p:nvSpPr>
          <p:cNvPr id="48" name="TextBox 47">
            <a:extLst>
              <a:ext uri="{FF2B5EF4-FFF2-40B4-BE49-F238E27FC236}">
                <a16:creationId xmlns:a16="http://schemas.microsoft.com/office/drawing/2014/main" id="{0F8B970A-2E4D-572E-3221-0C227A72C27B}"/>
              </a:ext>
            </a:extLst>
          </p:cNvPr>
          <p:cNvSpPr txBox="1"/>
          <p:nvPr/>
        </p:nvSpPr>
        <p:spPr>
          <a:xfrm>
            <a:off x="4167697" y="3550790"/>
            <a:ext cx="1922107" cy="357790"/>
          </a:xfrm>
          <a:prstGeom prst="rect">
            <a:avLst/>
          </a:prstGeom>
          <a:noFill/>
        </p:spPr>
        <p:txBody>
          <a:bodyPr wrap="square">
            <a:spAutoFit/>
          </a:bodyPr>
          <a:lstStyle/>
          <a:p>
            <a:pPr algn="r" rtl="0">
              <a:lnSpc>
                <a:spcPts val="1800"/>
              </a:lnSpc>
            </a:pPr>
            <a:r>
              <a:rPr lang="en-US" sz="2400" b="1">
                <a:latin typeface="Heebo" pitchFamily="2" charset="-79"/>
                <a:ea typeface="Tahoma"/>
                <a:cs typeface="Heebo" pitchFamily="2" charset="-79"/>
              </a:rPr>
              <a:t>16-</a:t>
            </a:r>
            <a:r>
              <a:rPr lang="he-IL" sz="2400" b="1">
                <a:latin typeface="Heebo" pitchFamily="2" charset="-79"/>
                <a:ea typeface="Tahoma"/>
                <a:cs typeface="Heebo" pitchFamily="2" charset="-79"/>
              </a:rPr>
              <a:t>21</a:t>
            </a:r>
          </a:p>
        </p:txBody>
      </p:sp>
      <p:cxnSp>
        <p:nvCxnSpPr>
          <p:cNvPr id="49" name="Straight Connector 48">
            <a:extLst>
              <a:ext uri="{FF2B5EF4-FFF2-40B4-BE49-F238E27FC236}">
                <a16:creationId xmlns:a16="http://schemas.microsoft.com/office/drawing/2014/main" id="{626AB216-495F-5944-6064-3B7D72B3E4AF}"/>
              </a:ext>
            </a:extLst>
          </p:cNvPr>
          <p:cNvCxnSpPr>
            <a:cxnSpLocks/>
          </p:cNvCxnSpPr>
          <p:nvPr/>
        </p:nvCxnSpPr>
        <p:spPr>
          <a:xfrm flipH="1">
            <a:off x="1536464" y="4170085"/>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714901-8019-ED7F-AF30-3ECCF81AA197}"/>
              </a:ext>
            </a:extLst>
          </p:cNvPr>
          <p:cNvSpPr txBox="1"/>
          <p:nvPr/>
        </p:nvSpPr>
        <p:spPr>
          <a:xfrm>
            <a:off x="6631824" y="5716994"/>
            <a:ext cx="4553339" cy="276999"/>
          </a:xfrm>
          <a:prstGeom prst="rect">
            <a:avLst/>
          </a:prstGeom>
          <a:noFill/>
        </p:spPr>
        <p:txBody>
          <a:bodyPr wrap="square">
            <a:spAutoFit/>
          </a:bodyPr>
          <a:lstStyle/>
          <a:p>
            <a:pPr marL="360363" indent="-360363" algn="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09 </a:t>
            </a:r>
            <a:r>
              <a:rPr lang="he-IL" sz="1200" kern="1200" baseline="0" dirty="0">
                <a:solidFill>
                  <a:schemeClr val="tx1"/>
                </a:solidFill>
                <a:latin typeface="Heebo" pitchFamily="2" charset="-79"/>
                <a:ea typeface="Tahoma"/>
                <a:cs typeface="Heebo" pitchFamily="2" charset="-79"/>
              </a:rPr>
              <a:t>תוכנית</a:t>
            </a:r>
            <a:r>
              <a:rPr lang="he-IL" sz="1200" b="1" kern="1200" baseline="0" dirty="0">
                <a:solidFill>
                  <a:schemeClr val="tx1"/>
                </a:solidFill>
                <a:latin typeface="Heebo" pitchFamily="2" charset="-79"/>
                <a:ea typeface="Tahoma"/>
                <a:cs typeface="Heebo" pitchFamily="2" charset="-79"/>
              </a:rPr>
              <a:t> "</a:t>
            </a:r>
            <a:r>
              <a:rPr lang="he-IL" sz="1200" b="0" kern="1200" baseline="0" dirty="0">
                <a:solidFill>
                  <a:schemeClr val="tx1"/>
                </a:solidFill>
                <a:latin typeface="Heebo" pitchFamily="2" charset="-79"/>
                <a:ea typeface="Tahoma"/>
                <a:cs typeface="Heebo" pitchFamily="2" charset="-79"/>
              </a:rPr>
              <a:t>הורה להורה"</a:t>
            </a:r>
            <a:endParaRPr lang="he-IL" sz="1200" b="1" dirty="0">
              <a:latin typeface="Heebo" pitchFamily="2" charset="-79"/>
              <a:ea typeface="Tahoma" panose="020B0604030504040204" pitchFamily="34" charset="0"/>
              <a:cs typeface="Heebo" pitchFamily="2" charset="-79"/>
            </a:endParaRPr>
          </a:p>
        </p:txBody>
      </p:sp>
      <p:sp>
        <p:nvSpPr>
          <p:cNvPr id="8" name="TextBox 7">
            <a:extLst>
              <a:ext uri="{FF2B5EF4-FFF2-40B4-BE49-F238E27FC236}">
                <a16:creationId xmlns:a16="http://schemas.microsoft.com/office/drawing/2014/main" id="{3F93A3B6-17F1-D795-654A-6DB37A1847B0}"/>
              </a:ext>
            </a:extLst>
          </p:cNvPr>
          <p:cNvSpPr txBox="1"/>
          <p:nvPr/>
        </p:nvSpPr>
        <p:spPr>
          <a:xfrm>
            <a:off x="6640968" y="6034808"/>
            <a:ext cx="4553339" cy="276999"/>
          </a:xfrm>
          <a:prstGeom prst="rect">
            <a:avLst/>
          </a:prstGeom>
          <a:noFill/>
        </p:spPr>
        <p:txBody>
          <a:bodyPr wrap="square">
            <a:spAutoFit/>
          </a:bodyPr>
          <a:lstStyle/>
          <a:p>
            <a:pPr marL="360363" indent="-360363" algn="r"/>
            <a:r>
              <a:rPr lang="en-US" sz="1200" b="0" kern="1200" baseline="0">
                <a:solidFill>
                  <a:schemeClr val="tx1"/>
                </a:solidFill>
                <a:latin typeface="Heebo" pitchFamily="2" charset="-79"/>
                <a:ea typeface="Tahoma"/>
                <a:cs typeface="Heebo" pitchFamily="2" charset="-79"/>
              </a:rPr>
              <a:t>   </a:t>
            </a:r>
            <a:r>
              <a:rPr lang="en-US" sz="1200" b="1" kern="1200" baseline="0">
                <a:solidFill>
                  <a:schemeClr val="tx1"/>
                </a:solidFill>
                <a:latin typeface="Heebo" pitchFamily="2" charset="-79"/>
                <a:ea typeface="Tahoma"/>
                <a:cs typeface="Heebo" pitchFamily="2" charset="-79"/>
              </a:rPr>
              <a:t>10 </a:t>
            </a:r>
            <a:r>
              <a:rPr lang="he-IL" sz="1200">
                <a:latin typeface="Heebo" pitchFamily="2" charset="-79"/>
                <a:ea typeface="Tahoma"/>
                <a:cs typeface="Heebo" pitchFamily="2" charset="-79"/>
              </a:rPr>
              <a:t>"</a:t>
            </a:r>
            <a:r>
              <a:rPr lang="he-IL" sz="1200" b="0" kern="1200" baseline="0">
                <a:solidFill>
                  <a:schemeClr val="tx1"/>
                </a:solidFill>
                <a:latin typeface="Heebo" pitchFamily="2" charset="-79"/>
                <a:ea typeface="Tahoma"/>
                <a:cs typeface="Heebo" pitchFamily="2" charset="-79"/>
              </a:rPr>
              <a:t>מאמאת" – הדרכת אימהות בחל"ד</a:t>
            </a:r>
            <a:endParaRPr lang="he-IL" sz="1200" b="1">
              <a:latin typeface="Heebo" pitchFamily="2" charset="-79"/>
              <a:ea typeface="Tahoma" panose="020B0604030504040204" pitchFamily="34" charset="0"/>
              <a:cs typeface="Heebo" pitchFamily="2" charset="-79"/>
            </a:endParaRPr>
          </a:p>
        </p:txBody>
      </p:sp>
      <p:sp>
        <p:nvSpPr>
          <p:cNvPr id="2" name="Rectangle 1">
            <a:extLst>
              <a:ext uri="{FF2B5EF4-FFF2-40B4-BE49-F238E27FC236}">
                <a16:creationId xmlns:a16="http://schemas.microsoft.com/office/drawing/2014/main" id="{D52668BA-AE9E-1AF0-62BF-32F3355C4347}"/>
              </a:ext>
            </a:extLst>
          </p:cNvPr>
          <p:cNvSpPr/>
          <p:nvPr/>
        </p:nvSpPr>
        <p:spPr>
          <a:xfrm>
            <a:off x="-9525"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es-XL"/>
          </a:p>
        </p:txBody>
      </p:sp>
      <p:sp>
        <p:nvSpPr>
          <p:cNvPr id="3" name="מציין מיקום של מספר שקופית 5">
            <a:extLst>
              <a:ext uri="{FF2B5EF4-FFF2-40B4-BE49-F238E27FC236}">
                <a16:creationId xmlns:a16="http://schemas.microsoft.com/office/drawing/2014/main" id="{CABEFADF-38B6-1EC4-B943-54F397C3324E}"/>
              </a:ext>
            </a:extLst>
          </p:cNvPr>
          <p:cNvSpPr txBox="1">
            <a:spLocks/>
          </p:cNvSpPr>
          <p:nvPr/>
        </p:nvSpPr>
        <p:spPr>
          <a:xfrm>
            <a:off x="436701" y="6519852"/>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199E282D-D310-42D8-B8FF-78ED45A44D81}" type="slidenum">
              <a:rPr lang="he-IL" smtClean="0">
                <a:solidFill>
                  <a:schemeClr val="bg1"/>
                </a:solidFill>
                <a:latin typeface="Heebo" pitchFamily="2" charset="-79"/>
                <a:cs typeface="Heebo" pitchFamily="2" charset="-79"/>
              </a:rPr>
              <a:pPr/>
              <a:t>2</a:t>
            </a:fld>
            <a:endParaRPr lang="he-IL">
              <a:solidFill>
                <a:schemeClr val="bg1"/>
              </a:solidFill>
              <a:latin typeface="Heebo" pitchFamily="2" charset="-79"/>
              <a:cs typeface="Heebo" pitchFamily="2" charset="-79"/>
            </a:endParaRPr>
          </a:p>
        </p:txBody>
      </p:sp>
      <p:sp>
        <p:nvSpPr>
          <p:cNvPr id="4" name="TextBox 3">
            <a:extLst>
              <a:ext uri="{FF2B5EF4-FFF2-40B4-BE49-F238E27FC236}">
                <a16:creationId xmlns:a16="http://schemas.microsoft.com/office/drawing/2014/main" id="{966C90A0-F113-6413-DA26-4D10900DA573}"/>
              </a:ext>
            </a:extLst>
          </p:cNvPr>
          <p:cNvSpPr txBox="1"/>
          <p:nvPr/>
        </p:nvSpPr>
        <p:spPr>
          <a:xfrm>
            <a:off x="2910848" y="82724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a:solidFill>
                  <a:srgbClr val="40A8AD"/>
                </a:solidFill>
              </a:rPr>
              <a:t>תוכן עניינים</a:t>
            </a:r>
          </a:p>
        </p:txBody>
      </p:sp>
      <p:sp>
        <p:nvSpPr>
          <p:cNvPr id="5" name="TextBox 4">
            <a:extLst>
              <a:ext uri="{FF2B5EF4-FFF2-40B4-BE49-F238E27FC236}">
                <a16:creationId xmlns:a16="http://schemas.microsoft.com/office/drawing/2014/main" id="{11009318-1B39-B4A9-89FC-2104DC6B4BC2}"/>
              </a:ext>
            </a:extLst>
          </p:cNvPr>
          <p:cNvSpPr txBox="1"/>
          <p:nvPr/>
        </p:nvSpPr>
        <p:spPr>
          <a:xfrm>
            <a:off x="1536465" y="4281889"/>
            <a:ext cx="4553339" cy="1523494"/>
          </a:xfrm>
          <a:prstGeom prst="rect">
            <a:avLst/>
          </a:prstGeom>
          <a:noFill/>
        </p:spPr>
        <p:txBody>
          <a:bodyPr wrap="square">
            <a:spAutoFit/>
          </a:bodyPr>
          <a:lstStyle/>
          <a:p>
            <a:pPr marL="360363" indent="-360363" algn="r">
              <a:lnSpc>
                <a:spcPct val="200000"/>
              </a:lnSpc>
            </a:pP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17-18 </a:t>
            </a:r>
            <a:r>
              <a:rPr lang="he-IL" sz="1200" baseline="0" dirty="0">
                <a:latin typeface="Heebo" pitchFamily="2" charset="-79"/>
                <a:ea typeface="Tahoma"/>
                <a:cs typeface="Heebo" pitchFamily="2" charset="-79"/>
              </a:rPr>
              <a:t>פירוט פעולות ותפוקות תוכנית אורבן95 טירה במהלך 2023</a:t>
            </a:r>
          </a:p>
          <a:p>
            <a:pPr algn="r">
              <a:lnSpc>
                <a:spcPct val="200000"/>
              </a:lnSpc>
            </a:pPr>
            <a:r>
              <a:rPr lang="he-IL" sz="1200" b="0" kern="1200" baseline="0" dirty="0">
                <a:solidFill>
                  <a:schemeClr val="tx1"/>
                </a:solidFill>
                <a:latin typeface="Heebo" pitchFamily="2" charset="-79"/>
                <a:ea typeface="Tahoma"/>
                <a:cs typeface="Heebo" pitchFamily="2" charset="-79"/>
              </a:rPr>
              <a:t> </a:t>
            </a: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19</a:t>
            </a:r>
            <a:r>
              <a:rPr lang="he-IL" sz="1200" b="1" dirty="0">
                <a:latin typeface="Heebo" pitchFamily="2" charset="-79"/>
                <a:ea typeface="Tahoma"/>
                <a:cs typeface="Heebo" pitchFamily="2" charset="-79"/>
              </a:rPr>
              <a:t>       </a:t>
            </a:r>
            <a:r>
              <a:rPr lang="he-IL" sz="1200" dirty="0">
                <a:latin typeface="Heebo" pitchFamily="2" charset="-79"/>
                <a:ea typeface="Tahoma"/>
                <a:cs typeface="Heebo" pitchFamily="2" charset="-79"/>
              </a:rPr>
              <a:t>פעילות ספורט לגני ילדים בגינת האופניים</a:t>
            </a:r>
          </a:p>
          <a:p>
            <a:pPr marL="360363" indent="-360363" algn="r">
              <a:lnSpc>
                <a:spcPct val="200000"/>
              </a:lnSpc>
            </a:pP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20 </a:t>
            </a:r>
            <a:r>
              <a:rPr lang="he-IL" sz="1200" b="1" kern="1200" baseline="0" dirty="0">
                <a:solidFill>
                  <a:schemeClr val="tx1"/>
                </a:solidFill>
                <a:latin typeface="Heebo" pitchFamily="2" charset="-79"/>
                <a:ea typeface="Tahoma"/>
                <a:cs typeface="Heebo" pitchFamily="2" charset="-79"/>
              </a:rPr>
              <a:t>	    </a:t>
            </a:r>
            <a:r>
              <a:rPr lang="he-IL" sz="1200" kern="1200" dirty="0">
                <a:solidFill>
                  <a:schemeClr val="tx1"/>
                </a:solidFill>
                <a:latin typeface="Heebo" pitchFamily="2" charset="-79"/>
                <a:ea typeface="Tahoma"/>
                <a:cs typeface="Heebo" pitchFamily="2" charset="-79"/>
              </a:rPr>
              <a:t>פעילויות 'לומדים בבוסתן' בגינת האופניים</a:t>
            </a:r>
            <a:endParaRPr lang="en-US" sz="1200" baseline="0" dirty="0">
              <a:latin typeface="Heebo" pitchFamily="2" charset="-79"/>
              <a:ea typeface="Tahoma"/>
              <a:cs typeface="Heebo" pitchFamily="2" charset="-79"/>
            </a:endParaRPr>
          </a:p>
          <a:p>
            <a:pPr marL="360363" indent="-360363">
              <a:lnSpc>
                <a:spcPct val="200000"/>
              </a:lnSpc>
            </a:pP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21 </a:t>
            </a:r>
            <a:r>
              <a:rPr lang="he-IL" sz="1200" b="1" kern="1200" baseline="0" dirty="0">
                <a:solidFill>
                  <a:schemeClr val="tx1"/>
                </a:solidFill>
                <a:latin typeface="Heebo" pitchFamily="2" charset="-79"/>
                <a:ea typeface="Tahoma"/>
                <a:cs typeface="Heebo" pitchFamily="2" charset="-79"/>
              </a:rPr>
              <a:t>	    </a:t>
            </a:r>
            <a:r>
              <a:rPr lang="he-IL" sz="1200" baseline="0" dirty="0">
                <a:latin typeface="Heebo" pitchFamily="2" charset="-79"/>
                <a:ea typeface="Tahoma"/>
                <a:cs typeface="Heebo" pitchFamily="2" charset="-79"/>
              </a:rPr>
              <a:t>פירוט ממצאי תוכניות "מאמאת" ו-"הורה להורה"</a:t>
            </a:r>
            <a:endParaRPr lang="he-IL" sz="1200" b="1" dirty="0">
              <a:latin typeface="Heebo" pitchFamily="2" charset="-79"/>
              <a:ea typeface="Tahoma" panose="020B0604030504040204" pitchFamily="34" charset="0"/>
              <a:cs typeface="Heebo" pitchFamily="2" charset="-79"/>
            </a:endParaRPr>
          </a:p>
        </p:txBody>
      </p:sp>
    </p:spTree>
    <p:extLst>
      <p:ext uri="{BB962C8B-B14F-4D97-AF65-F5344CB8AC3E}">
        <p14:creationId xmlns:p14="http://schemas.microsoft.com/office/powerpoint/2010/main" val="2689224542"/>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AECE80-5CBA-0965-27CE-47A21E8DBD38}"/>
              </a:ext>
            </a:extLst>
          </p:cNvPr>
          <p:cNvPicPr>
            <a:picLocks noChangeAspect="1"/>
          </p:cNvPicPr>
          <p:nvPr/>
        </p:nvPicPr>
        <p:blipFill rotWithShape="1">
          <a:blip r:embed="rId3"/>
          <a:srcRect l="31807" t="26349" r="4529" b="35027"/>
          <a:stretch/>
        </p:blipFill>
        <p:spPr>
          <a:xfrm>
            <a:off x="8617101" y="2013393"/>
            <a:ext cx="3574899" cy="4819697"/>
          </a:xfrm>
          <a:prstGeom prst="rect">
            <a:avLst/>
          </a:prstGeom>
          <a:ln>
            <a:noFill/>
          </a:ln>
        </p:spPr>
      </p:pic>
      <p:grpSp>
        <p:nvGrpSpPr>
          <p:cNvPr id="87" name="Group 86">
            <a:extLst>
              <a:ext uri="{FF2B5EF4-FFF2-40B4-BE49-F238E27FC236}">
                <a16:creationId xmlns:a16="http://schemas.microsoft.com/office/drawing/2014/main" id="{2B11768A-134C-7620-2C9D-E9224A53D618}"/>
              </a:ext>
            </a:extLst>
          </p:cNvPr>
          <p:cNvGrpSpPr/>
          <p:nvPr/>
        </p:nvGrpSpPr>
        <p:grpSpPr>
          <a:xfrm>
            <a:off x="4428330" y="-27273"/>
            <a:ext cx="4237370" cy="6884977"/>
            <a:chOff x="11711745" y="-16264"/>
            <a:chExt cx="2968008" cy="6884977"/>
          </a:xfrm>
        </p:grpSpPr>
        <p:sp>
          <p:nvSpPr>
            <p:cNvPr id="25" name="Rectangle 24">
              <a:extLst>
                <a:ext uri="{FF2B5EF4-FFF2-40B4-BE49-F238E27FC236}">
                  <a16:creationId xmlns:a16="http://schemas.microsoft.com/office/drawing/2014/main" id="{ABC729E8-9847-0F8C-51DC-F6D8C28BAE2B}"/>
                </a:ext>
              </a:extLst>
            </p:cNvPr>
            <p:cNvSpPr/>
            <p:nvPr/>
          </p:nvSpPr>
          <p:spPr>
            <a:xfrm>
              <a:off x="11818312" y="-16264"/>
              <a:ext cx="2847022" cy="6884977"/>
            </a:xfrm>
            <a:prstGeom prst="rect">
              <a:avLst/>
            </a:prstGeom>
            <a:solidFill>
              <a:srgbClr val="40A8AD">
                <a:alpha val="3246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27" name="TextBox 26">
              <a:extLst>
                <a:ext uri="{FF2B5EF4-FFF2-40B4-BE49-F238E27FC236}">
                  <a16:creationId xmlns:a16="http://schemas.microsoft.com/office/drawing/2014/main" id="{B01C5D5D-F4D9-A5D4-4844-7D4F36440492}"/>
                </a:ext>
              </a:extLst>
            </p:cNvPr>
            <p:cNvSpPr txBox="1"/>
            <p:nvPr/>
          </p:nvSpPr>
          <p:spPr>
            <a:xfrm>
              <a:off x="11711745" y="54147"/>
              <a:ext cx="2968008" cy="388568"/>
            </a:xfrm>
            <a:prstGeom prst="rect">
              <a:avLst/>
            </a:prstGeom>
            <a:noFill/>
          </p:spPr>
          <p:txBody>
            <a:bodyPr wrap="square">
              <a:spAutoFit/>
            </a:bodyPr>
            <a:lstStyle/>
            <a:p>
              <a:pPr marL="285750" indent="-285750" algn="l" rtl="0">
                <a:lnSpc>
                  <a:spcPct val="150000"/>
                </a:lnSpc>
                <a:spcBef>
                  <a:spcPts val="600"/>
                </a:spcBef>
                <a:buFont typeface="Arial" panose="020B0604020202020204" pitchFamily="34" charset="0"/>
                <a:buChar char="•"/>
              </a:pPr>
              <a:endParaRPr lang="x-es-XL" sz="1400">
                <a:latin typeface="Heebo" pitchFamily="2" charset="-79"/>
                <a:cs typeface="Heebo" pitchFamily="2" charset="-79"/>
              </a:endParaRPr>
            </a:p>
          </p:txBody>
        </p:sp>
      </p:grpSp>
      <p:sp>
        <p:nvSpPr>
          <p:cNvPr id="136" name="Rectangle 135">
            <a:extLst>
              <a:ext uri="{FF2B5EF4-FFF2-40B4-BE49-F238E27FC236}">
                <a16:creationId xmlns:a16="http://schemas.microsoft.com/office/drawing/2014/main" id="{642A34C9-AEDC-0F90-BAD0-D1A586E02CE2}"/>
              </a:ext>
            </a:extLst>
          </p:cNvPr>
          <p:cNvSpPr/>
          <p:nvPr/>
        </p:nvSpPr>
        <p:spPr>
          <a:xfrm>
            <a:off x="0" y="6628728"/>
            <a:ext cx="457200" cy="102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436701" y="6519852"/>
            <a:ext cx="1028417" cy="365125"/>
          </a:xfrm>
        </p:spPr>
        <p:txBody>
          <a:bodyPr/>
          <a:lstStyle/>
          <a:p>
            <a:pPr algn="r" rtl="0"/>
            <a:fld id="{199E282D-D310-42D8-B8FF-78ED45A44D81}" type="slidenum">
              <a:rPr lang="he-IL" smtClean="0">
                <a:solidFill>
                  <a:schemeClr val="bg1"/>
                </a:solidFill>
                <a:latin typeface="Heebo" pitchFamily="2" charset="-79"/>
                <a:cs typeface="Heebo" pitchFamily="2" charset="-79"/>
              </a:rPr>
              <a:pPr algn="r" rtl="0"/>
              <a:t>20</a:t>
            </a:fld>
            <a:endParaRPr lang="he-IL">
              <a:solidFill>
                <a:schemeClr val="bg1"/>
              </a:solidFill>
              <a:latin typeface="Heebo" pitchFamily="2" charset="-79"/>
              <a:cs typeface="Heebo" pitchFamily="2" charset="-79"/>
            </a:endParaRPr>
          </a:p>
        </p:txBody>
      </p:sp>
      <p:sp>
        <p:nvSpPr>
          <p:cNvPr id="10" name="TextBox 9">
            <a:extLst>
              <a:ext uri="{FF2B5EF4-FFF2-40B4-BE49-F238E27FC236}">
                <a16:creationId xmlns:a16="http://schemas.microsoft.com/office/drawing/2014/main" id="{F9264A9D-6601-E5C9-1764-B2B04EED6415}"/>
              </a:ext>
            </a:extLst>
          </p:cNvPr>
          <p:cNvSpPr txBox="1"/>
          <p:nvPr/>
        </p:nvSpPr>
        <p:spPr>
          <a:xfrm>
            <a:off x="4602682" y="36772"/>
            <a:ext cx="3919200" cy="1754326"/>
          </a:xfrm>
          <a:prstGeom prst="rect">
            <a:avLst/>
          </a:prstGeom>
          <a:noFill/>
        </p:spPr>
        <p:txBody>
          <a:bodyPr wrap="square">
            <a:spAutoFit/>
          </a:bodyPr>
          <a:lstStyle/>
          <a:p>
            <a:pPr algn="l" rtl="0">
              <a:lnSpc>
                <a:spcPct val="150000"/>
              </a:lnSpc>
            </a:pPr>
            <a:r>
              <a:rPr lang="en-US" sz="1200" dirty="0">
                <a:solidFill>
                  <a:prstClr val="black"/>
                </a:solidFill>
                <a:latin typeface="Heebo" pitchFamily="2" charset="-79"/>
                <a:ea typeface="Tahoma" panose="020B0604030504040204" pitchFamily="34" charset="0"/>
                <a:cs typeface="Heebo" pitchFamily="2" charset="-79"/>
              </a:rPr>
              <a:t>The most significant benefit to parents were </a:t>
            </a:r>
            <a:r>
              <a:rPr lang="en-US" sz="1200" b="1" dirty="0">
                <a:solidFill>
                  <a:prstClr val="black"/>
                </a:solidFill>
                <a:latin typeface="Heebo" pitchFamily="2" charset="-79"/>
                <a:ea typeface="Tahoma" panose="020B0604030504040204" pitchFamily="34" charset="0"/>
                <a:cs typeface="Heebo" pitchFamily="2" charset="-79"/>
              </a:rPr>
              <a:t>positive interactions</a:t>
            </a:r>
            <a:r>
              <a:rPr lang="en-US" sz="1200" dirty="0">
                <a:solidFill>
                  <a:prstClr val="black"/>
                </a:solidFill>
                <a:latin typeface="Heebo" pitchFamily="2" charset="-79"/>
                <a:ea typeface="Tahoma" panose="020B0604030504040204" pitchFamily="34" charset="0"/>
                <a:cs typeface="Heebo" pitchFamily="2" charset="-79"/>
              </a:rPr>
              <a:t> between mothers and their children and getting new ideas for play.</a:t>
            </a:r>
            <a:br>
              <a:rPr lang="en-US" sz="1200" dirty="0">
                <a:solidFill>
                  <a:prstClr val="black"/>
                </a:solidFill>
                <a:latin typeface="Heebo" pitchFamily="2" charset="-79"/>
                <a:ea typeface="Tahoma" panose="020B0604030504040204" pitchFamily="34" charset="0"/>
                <a:cs typeface="Heebo" pitchFamily="2" charset="-79"/>
              </a:rPr>
            </a:br>
            <a:endParaRPr lang="en-US" sz="1200" dirty="0">
              <a:solidFill>
                <a:prstClr val="black"/>
              </a:solidFill>
              <a:latin typeface="Heebo" pitchFamily="2" charset="-79"/>
              <a:ea typeface="Tahoma" panose="020B0604030504040204" pitchFamily="34" charset="0"/>
              <a:cs typeface="Heebo" pitchFamily="2" charset="-79"/>
            </a:endParaRPr>
          </a:p>
          <a:p>
            <a:pPr algn="l" rtl="0">
              <a:lnSpc>
                <a:spcPct val="150000"/>
              </a:lnSpc>
            </a:pPr>
            <a:r>
              <a:rPr lang="en-US" sz="1200" dirty="0">
                <a:solidFill>
                  <a:prstClr val="black"/>
                </a:solidFill>
                <a:latin typeface="Heebo" pitchFamily="2" charset="-79"/>
                <a:ea typeface="Tahoma" panose="020B0604030504040204" pitchFamily="34" charset="0"/>
                <a:cs typeface="Heebo" pitchFamily="2" charset="-79"/>
              </a:rPr>
              <a:t>For almost all participants, the sessions were an </a:t>
            </a:r>
            <a:r>
              <a:rPr lang="en-US" sz="1200" b="1" dirty="0">
                <a:solidFill>
                  <a:prstClr val="black"/>
                </a:solidFill>
                <a:latin typeface="Heebo" pitchFamily="2" charset="-79"/>
                <a:ea typeface="Tahoma" panose="020B0604030504040204" pitchFamily="34" charset="0"/>
                <a:cs typeface="Heebo" pitchFamily="2" charset="-79"/>
              </a:rPr>
              <a:t>opportunity to meet </a:t>
            </a:r>
            <a:r>
              <a:rPr lang="en-US" sz="1200" dirty="0">
                <a:solidFill>
                  <a:prstClr val="black"/>
                </a:solidFill>
                <a:latin typeface="Heebo" pitchFamily="2" charset="-79"/>
                <a:ea typeface="Tahoma" panose="020B0604030504040204" pitchFamily="34" charset="0"/>
                <a:cs typeface="Heebo" pitchFamily="2" charset="-79"/>
              </a:rPr>
              <a:t>families and parents from the city.</a:t>
            </a:r>
            <a:endParaRPr lang="he-IL" sz="1200" dirty="0">
              <a:solidFill>
                <a:prstClr val="black"/>
              </a:solidFill>
              <a:latin typeface="Heebo" pitchFamily="2" charset="-79"/>
              <a:ea typeface="Tahoma" panose="020B0604030504040204" pitchFamily="34" charset="0"/>
              <a:cs typeface="Heebo" pitchFamily="2" charset="-79"/>
            </a:endParaRPr>
          </a:p>
        </p:txBody>
      </p:sp>
      <p:sp>
        <p:nvSpPr>
          <p:cNvPr id="4" name="TextBox 3">
            <a:extLst>
              <a:ext uri="{FF2B5EF4-FFF2-40B4-BE49-F238E27FC236}">
                <a16:creationId xmlns:a16="http://schemas.microsoft.com/office/drawing/2014/main" id="{9815F0D2-67CB-6ACF-00AE-D08882244F0D}"/>
              </a:ext>
            </a:extLst>
          </p:cNvPr>
          <p:cNvSpPr txBox="1"/>
          <p:nvPr/>
        </p:nvSpPr>
        <p:spPr>
          <a:xfrm>
            <a:off x="139335" y="123499"/>
            <a:ext cx="3681006" cy="40011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algn="l" rtl="0"/>
            <a:r>
              <a:rPr lang="en-US" sz="2000" b="1" dirty="0">
                <a:solidFill>
                  <a:srgbClr val="40A8AD"/>
                </a:solidFill>
                <a:latin typeface="Heebo" pitchFamily="2" charset="-79"/>
                <a:ea typeface="Tahoma" pitchFamily="34" charset="0"/>
                <a:cs typeface="Heebo" pitchFamily="2" charset="-79"/>
              </a:rPr>
              <a:t>Learning in the Garden</a:t>
            </a:r>
            <a:endParaRPr lang="he-IL" sz="2000" b="1" dirty="0">
              <a:solidFill>
                <a:srgbClr val="40A8AD"/>
              </a:solidFill>
              <a:latin typeface="Heebo" pitchFamily="2" charset="-79"/>
              <a:ea typeface="Tahoma" pitchFamily="34" charset="0"/>
              <a:cs typeface="Heebo" pitchFamily="2" charset="-79"/>
            </a:endParaRPr>
          </a:p>
        </p:txBody>
      </p:sp>
      <p:sp>
        <p:nvSpPr>
          <p:cNvPr id="6" name="TextBox 5">
            <a:extLst>
              <a:ext uri="{FF2B5EF4-FFF2-40B4-BE49-F238E27FC236}">
                <a16:creationId xmlns:a16="http://schemas.microsoft.com/office/drawing/2014/main" id="{1DF7732B-195F-C647-B89B-E8D4CB5C92BD}"/>
              </a:ext>
            </a:extLst>
          </p:cNvPr>
          <p:cNvSpPr txBox="1"/>
          <p:nvPr/>
        </p:nvSpPr>
        <p:spPr>
          <a:xfrm>
            <a:off x="149974" y="447589"/>
            <a:ext cx="4238050" cy="359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rtl="0">
              <a:lnSpc>
                <a:spcPct val="150000"/>
              </a:lnSpc>
            </a:pPr>
            <a:r>
              <a:rPr lang="en-US" sz="1200" dirty="0">
                <a:solidFill>
                  <a:prstClr val="black"/>
                </a:solidFill>
                <a:latin typeface="Heebo" pitchFamily="2" charset="-79"/>
                <a:ea typeface="Tahoma" panose="020B0604030504040204" pitchFamily="34" charset="0"/>
                <a:cs typeface="Heebo" pitchFamily="2" charset="-79"/>
              </a:rPr>
              <a:t>A series of </a:t>
            </a:r>
            <a:r>
              <a:rPr lang="en-US" sz="1200" b="1" dirty="0">
                <a:solidFill>
                  <a:prstClr val="black"/>
                </a:solidFill>
                <a:latin typeface="Heebo" pitchFamily="2" charset="-79"/>
                <a:ea typeface="Tahoma" panose="020B0604030504040204" pitchFamily="34" charset="0"/>
                <a:cs typeface="Heebo" pitchFamily="2" charset="-79"/>
              </a:rPr>
              <a:t>6 joint activities for mothers and their children </a:t>
            </a:r>
            <a:r>
              <a:rPr lang="en-US" sz="1200" dirty="0">
                <a:solidFill>
                  <a:prstClr val="black"/>
                </a:solidFill>
                <a:latin typeface="Heebo" pitchFamily="2" charset="-79"/>
                <a:ea typeface="Tahoma" panose="020B0604030504040204" pitchFamily="34" charset="0"/>
                <a:cs typeface="Heebo" pitchFamily="2" charset="-79"/>
              </a:rPr>
              <a:t>took place between November 2023 and January 2024, led by a therapist who underwent gardening therapy training as part of Urban95.</a:t>
            </a:r>
          </a:p>
        </p:txBody>
      </p:sp>
      <p:sp>
        <p:nvSpPr>
          <p:cNvPr id="11" name="TextBox 10">
            <a:extLst>
              <a:ext uri="{FF2B5EF4-FFF2-40B4-BE49-F238E27FC236}">
                <a16:creationId xmlns:a16="http://schemas.microsoft.com/office/drawing/2014/main" id="{E2BC5635-5D46-7380-4916-ADE3E93909AB}"/>
              </a:ext>
            </a:extLst>
          </p:cNvPr>
          <p:cNvSpPr txBox="1"/>
          <p:nvPr/>
        </p:nvSpPr>
        <p:spPr>
          <a:xfrm>
            <a:off x="381112" y="1934869"/>
            <a:ext cx="4021435" cy="325089"/>
          </a:xfrm>
          <a:prstGeom prst="rect">
            <a:avLst/>
          </a:prstGeom>
          <a:noFill/>
        </p:spPr>
        <p:txBody>
          <a:bodyPr wrap="square">
            <a:spAutoFit/>
          </a:bodyPr>
          <a:lstStyle/>
          <a:p>
            <a:pPr algn="l" rtl="0">
              <a:lnSpc>
                <a:spcPct val="150000"/>
              </a:lnSpc>
              <a:buClr>
                <a:srgbClr val="FFC000"/>
              </a:buClr>
              <a:defRPr/>
            </a:pPr>
            <a:r>
              <a:rPr lang="en-US" sz="1100" b="1" dirty="0">
                <a:solidFill>
                  <a:prstClr val="black"/>
                </a:solidFill>
                <a:latin typeface="Heebo" pitchFamily="2" charset="-79"/>
                <a:ea typeface="Tahoma" pitchFamily="34" charset="0"/>
                <a:cs typeface="Heebo" pitchFamily="2" charset="-79"/>
              </a:rPr>
              <a:t>Target audience: </a:t>
            </a:r>
            <a:r>
              <a:rPr lang="en-GB" sz="1100" dirty="0" err="1">
                <a:solidFill>
                  <a:prstClr val="black"/>
                </a:solidFill>
                <a:latin typeface="Heebo" pitchFamily="2" charset="-79"/>
                <a:ea typeface="Tahoma" pitchFamily="34" charset="0"/>
                <a:cs typeface="Heebo" pitchFamily="2" charset="-79"/>
              </a:rPr>
              <a:t>Tira</a:t>
            </a:r>
            <a:r>
              <a:rPr lang="en-GB" sz="1100" dirty="0">
                <a:solidFill>
                  <a:prstClr val="black"/>
                </a:solidFill>
                <a:latin typeface="Heebo" pitchFamily="2" charset="-79"/>
                <a:ea typeface="Tahoma" pitchFamily="34" charset="0"/>
                <a:cs typeface="Heebo" pitchFamily="2" charset="-79"/>
              </a:rPr>
              <a:t> residents, mothers, and their children</a:t>
            </a:r>
            <a:endParaRPr lang="he-IL" sz="1100" dirty="0">
              <a:solidFill>
                <a:prstClr val="black"/>
              </a:solidFill>
              <a:latin typeface="Heebo" pitchFamily="2" charset="-79"/>
              <a:ea typeface="Tahoma" pitchFamily="34" charset="0"/>
              <a:cs typeface="Heebo" pitchFamily="2" charset="-79"/>
            </a:endParaRPr>
          </a:p>
        </p:txBody>
      </p:sp>
      <p:pic>
        <p:nvPicPr>
          <p:cNvPr id="13" name="Graphic 12" descr="Children outline">
            <a:extLst>
              <a:ext uri="{FF2B5EF4-FFF2-40B4-BE49-F238E27FC236}">
                <a16:creationId xmlns:a16="http://schemas.microsoft.com/office/drawing/2014/main" id="{AAD177FD-55D7-5AAE-C1FD-F82B42924E16}"/>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27592" b="6425"/>
          <a:stretch/>
        </p:blipFill>
        <p:spPr>
          <a:xfrm>
            <a:off x="109986" y="1909402"/>
            <a:ext cx="303512" cy="392247"/>
          </a:xfrm>
          <a:prstGeom prst="rect">
            <a:avLst/>
          </a:prstGeom>
        </p:spPr>
      </p:pic>
      <p:sp>
        <p:nvSpPr>
          <p:cNvPr id="14" name="TextBox 13">
            <a:extLst>
              <a:ext uri="{FF2B5EF4-FFF2-40B4-BE49-F238E27FC236}">
                <a16:creationId xmlns:a16="http://schemas.microsoft.com/office/drawing/2014/main" id="{89268746-A44E-C9C0-A844-9A6D7A9995CE}"/>
              </a:ext>
            </a:extLst>
          </p:cNvPr>
          <p:cNvSpPr txBox="1"/>
          <p:nvPr/>
        </p:nvSpPr>
        <p:spPr>
          <a:xfrm>
            <a:off x="381111" y="1650037"/>
            <a:ext cx="4305777" cy="346249"/>
          </a:xfrm>
          <a:prstGeom prst="rect">
            <a:avLst/>
          </a:prstGeom>
          <a:noFill/>
        </p:spPr>
        <p:txBody>
          <a:bodyPr wrap="square">
            <a:spAutoFit/>
          </a:bodyPr>
          <a:lstStyle/>
          <a:p>
            <a:pPr algn="l" rtl="0">
              <a:lnSpc>
                <a:spcPct val="150000"/>
              </a:lnSpc>
              <a:buClr>
                <a:srgbClr val="FFC000"/>
              </a:buClr>
              <a:defRPr/>
            </a:pPr>
            <a:r>
              <a:rPr lang="en-US" sz="1100" b="1" dirty="0">
                <a:solidFill>
                  <a:prstClr val="black"/>
                </a:solidFill>
                <a:latin typeface="Heebo" pitchFamily="2" charset="-79"/>
                <a:ea typeface="Tahoma" pitchFamily="34" charset="0"/>
                <a:cs typeface="Heebo" pitchFamily="2" charset="-79"/>
              </a:rPr>
              <a:t>Time and location: </a:t>
            </a:r>
            <a:r>
              <a:rPr lang="en-US" sz="1100" dirty="0">
                <a:solidFill>
                  <a:prstClr val="black"/>
                </a:solidFill>
                <a:latin typeface="Heebo" pitchFamily="2" charset="-79"/>
                <a:ea typeface="Tahoma" pitchFamily="34" charset="0"/>
                <a:cs typeface="Heebo" pitchFamily="2" charset="-79"/>
              </a:rPr>
              <a:t>Saturday afternoons in the Bicycle Playground</a:t>
            </a:r>
            <a:endParaRPr lang="he-IL" sz="1100" dirty="0">
              <a:solidFill>
                <a:prstClr val="black"/>
              </a:solidFill>
              <a:latin typeface="Heebo" pitchFamily="2" charset="-79"/>
              <a:ea typeface="Tahoma" pitchFamily="34" charset="0"/>
              <a:cs typeface="Heebo" pitchFamily="2" charset="-79"/>
            </a:endParaRPr>
          </a:p>
        </p:txBody>
      </p:sp>
      <p:grpSp>
        <p:nvGrpSpPr>
          <p:cNvPr id="15" name="Graphic 19">
            <a:extLst>
              <a:ext uri="{FF2B5EF4-FFF2-40B4-BE49-F238E27FC236}">
                <a16:creationId xmlns:a16="http://schemas.microsoft.com/office/drawing/2014/main" id="{C459E905-9567-3E3F-B112-D89B620456D0}"/>
              </a:ext>
            </a:extLst>
          </p:cNvPr>
          <p:cNvGrpSpPr/>
          <p:nvPr/>
        </p:nvGrpSpPr>
        <p:grpSpPr>
          <a:xfrm>
            <a:off x="202858" y="1683402"/>
            <a:ext cx="162253" cy="243193"/>
            <a:chOff x="3913154" y="-609089"/>
            <a:chExt cx="509217" cy="763240"/>
          </a:xfrm>
          <a:solidFill>
            <a:srgbClr val="65B2AE"/>
          </a:solidFill>
        </p:grpSpPr>
        <p:sp>
          <p:nvSpPr>
            <p:cNvPr id="16" name="Freeform 23">
              <a:extLst>
                <a:ext uri="{FF2B5EF4-FFF2-40B4-BE49-F238E27FC236}">
                  <a16:creationId xmlns:a16="http://schemas.microsoft.com/office/drawing/2014/main" id="{ED951881-5AF1-CD11-886F-F5816B0BEB7E}"/>
                </a:ext>
              </a:extLst>
            </p:cNvPr>
            <p:cNvSpPr/>
            <p:nvPr/>
          </p:nvSpPr>
          <p:spPr>
            <a:xfrm>
              <a:off x="3913154" y="-609089"/>
              <a:ext cx="509217" cy="763240"/>
            </a:xfrm>
            <a:custGeom>
              <a:avLst/>
              <a:gdLst>
                <a:gd name="connsiteX0" fmla="*/ 347225 w 509217"/>
                <a:gd name="connsiteY0" fmla="*/ 559936 h 763240"/>
                <a:gd name="connsiteX1" fmla="*/ 411092 w 509217"/>
                <a:gd name="connsiteY1" fmla="*/ 575668 h 763240"/>
                <a:gd name="connsiteX2" fmla="*/ 481991 w 509217"/>
                <a:gd name="connsiteY2" fmla="*/ 610641 h 763240"/>
                <a:gd name="connsiteX3" fmla="*/ 494061 w 509217"/>
                <a:gd name="connsiteY3" fmla="*/ 622488 h 763240"/>
                <a:gd name="connsiteX4" fmla="*/ 493776 w 509217"/>
                <a:gd name="connsiteY4" fmla="*/ 695560 h 763240"/>
                <a:gd name="connsiteX5" fmla="*/ 427629 w 509217"/>
                <a:gd name="connsiteY5" fmla="*/ 736504 h 763240"/>
                <a:gd name="connsiteX6" fmla="*/ 223388 w 509217"/>
                <a:gd name="connsiteY6" fmla="*/ 762472 h 763240"/>
                <a:gd name="connsiteX7" fmla="*/ 81874 w 509217"/>
                <a:gd name="connsiteY7" fmla="*/ 736693 h 763240"/>
                <a:gd name="connsiteX8" fmla="*/ 21049 w 509217"/>
                <a:gd name="connsiteY8" fmla="*/ 701721 h 763240"/>
                <a:gd name="connsiteX9" fmla="*/ 20859 w 509217"/>
                <a:gd name="connsiteY9" fmla="*/ 616327 h 763240"/>
                <a:gd name="connsiteX10" fmla="*/ 98601 w 509217"/>
                <a:gd name="connsiteY10" fmla="*/ 575668 h 763240"/>
                <a:gd name="connsiteX11" fmla="*/ 161612 w 509217"/>
                <a:gd name="connsiteY11" fmla="*/ 560220 h 763240"/>
                <a:gd name="connsiteX12" fmla="*/ 155150 w 509217"/>
                <a:gd name="connsiteY12" fmla="*/ 551216 h 763240"/>
                <a:gd name="connsiteX13" fmla="*/ 57449 w 509217"/>
                <a:gd name="connsiteY13" fmla="*/ 421847 h 763240"/>
                <a:gd name="connsiteX14" fmla="*/ 2611 w 509217"/>
                <a:gd name="connsiteY14" fmla="*/ 290108 h 763240"/>
                <a:gd name="connsiteX15" fmla="*/ 154865 w 509217"/>
                <a:gd name="connsiteY15" fmla="*/ 20186 h 763240"/>
                <a:gd name="connsiteX16" fmla="*/ 500714 w 509217"/>
                <a:gd name="connsiteY16" fmla="*/ 190877 h 763240"/>
                <a:gd name="connsiteX17" fmla="*/ 469921 w 509217"/>
                <a:gd name="connsiteY17" fmla="*/ 392751 h 763240"/>
                <a:gd name="connsiteX18" fmla="*/ 367849 w 509217"/>
                <a:gd name="connsiteY18" fmla="*/ 533588 h 763240"/>
                <a:gd name="connsiteX19" fmla="*/ 347130 w 509217"/>
                <a:gd name="connsiteY19" fmla="*/ 560125 h 763240"/>
                <a:gd name="connsiteX20" fmla="*/ 254181 w 509217"/>
                <a:gd name="connsiteY20" fmla="*/ 633103 h 763240"/>
                <a:gd name="connsiteX21" fmla="*/ 262450 w 509217"/>
                <a:gd name="connsiteY21" fmla="*/ 622583 h 763240"/>
                <a:gd name="connsiteX22" fmla="*/ 344374 w 509217"/>
                <a:gd name="connsiteY22" fmla="*/ 515012 h 763240"/>
                <a:gd name="connsiteX23" fmla="*/ 439604 w 509217"/>
                <a:gd name="connsiteY23" fmla="*/ 384031 h 763240"/>
                <a:gd name="connsiteX24" fmla="*/ 475814 w 509217"/>
                <a:gd name="connsiteY24" fmla="*/ 217036 h 763240"/>
                <a:gd name="connsiteX25" fmla="*/ 202384 w 509217"/>
                <a:gd name="connsiteY25" fmla="*/ 35634 h 763240"/>
                <a:gd name="connsiteX26" fmla="*/ 30268 w 509217"/>
                <a:gd name="connsiteY26" fmla="*/ 249449 h 763240"/>
                <a:gd name="connsiteX27" fmla="*/ 75696 w 509217"/>
                <a:gd name="connsiteY27" fmla="*/ 394930 h 763240"/>
                <a:gd name="connsiteX28" fmla="*/ 254276 w 509217"/>
                <a:gd name="connsiteY28" fmla="*/ 633198 h 763240"/>
                <a:gd name="connsiteX29" fmla="*/ 260264 w 509217"/>
                <a:gd name="connsiteY29" fmla="*/ 733566 h 763240"/>
                <a:gd name="connsiteX30" fmla="*/ 302366 w 509217"/>
                <a:gd name="connsiteY30" fmla="*/ 731291 h 763240"/>
                <a:gd name="connsiteX31" fmla="*/ 421831 w 509217"/>
                <a:gd name="connsiteY31" fmla="*/ 706649 h 763240"/>
                <a:gd name="connsiteX32" fmla="*/ 470016 w 509217"/>
                <a:gd name="connsiteY32" fmla="*/ 677648 h 763240"/>
                <a:gd name="connsiteX33" fmla="*/ 469636 w 509217"/>
                <a:gd name="connsiteY33" fmla="*/ 640021 h 763240"/>
                <a:gd name="connsiteX34" fmla="*/ 445876 w 509217"/>
                <a:gd name="connsiteY34" fmla="*/ 622298 h 763240"/>
                <a:gd name="connsiteX35" fmla="*/ 337911 w 509217"/>
                <a:gd name="connsiteY35" fmla="*/ 589601 h 763240"/>
                <a:gd name="connsiteX36" fmla="*/ 317478 w 509217"/>
                <a:gd name="connsiteY36" fmla="*/ 598130 h 763240"/>
                <a:gd name="connsiteX37" fmla="*/ 269863 w 509217"/>
                <a:gd name="connsiteY37" fmla="*/ 663052 h 763240"/>
                <a:gd name="connsiteX38" fmla="*/ 239260 w 509217"/>
                <a:gd name="connsiteY38" fmla="*/ 663052 h 763240"/>
                <a:gd name="connsiteX39" fmla="*/ 188604 w 509217"/>
                <a:gd name="connsiteY39" fmla="*/ 594150 h 763240"/>
                <a:gd name="connsiteX40" fmla="*/ 176154 w 509217"/>
                <a:gd name="connsiteY40" fmla="*/ 589127 h 763240"/>
                <a:gd name="connsiteX41" fmla="*/ 123502 w 509217"/>
                <a:gd name="connsiteY41" fmla="*/ 599552 h 763240"/>
                <a:gd name="connsiteX42" fmla="*/ 48990 w 509217"/>
                <a:gd name="connsiteY42" fmla="*/ 631397 h 763240"/>
                <a:gd name="connsiteX43" fmla="*/ 49656 w 509217"/>
                <a:gd name="connsiteY43" fmla="*/ 686746 h 763240"/>
                <a:gd name="connsiteX44" fmla="*/ 87386 w 509217"/>
                <a:gd name="connsiteY44" fmla="*/ 706460 h 763240"/>
                <a:gd name="connsiteX45" fmla="*/ 260264 w 509217"/>
                <a:gd name="connsiteY45" fmla="*/ 733566 h 7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9217" h="763240">
                  <a:moveTo>
                    <a:pt x="347225" y="559936"/>
                  </a:moveTo>
                  <a:cubicBezTo>
                    <a:pt x="369464" y="565338"/>
                    <a:pt x="390468" y="569698"/>
                    <a:pt x="411092" y="575668"/>
                  </a:cubicBezTo>
                  <a:cubicBezTo>
                    <a:pt x="436752" y="582966"/>
                    <a:pt x="461178" y="593392"/>
                    <a:pt x="481991" y="610641"/>
                  </a:cubicBezTo>
                  <a:cubicBezTo>
                    <a:pt x="486363" y="614242"/>
                    <a:pt x="490450" y="618223"/>
                    <a:pt x="494061" y="622488"/>
                  </a:cubicBezTo>
                  <a:cubicBezTo>
                    <a:pt x="513640" y="645424"/>
                    <a:pt x="513640" y="672719"/>
                    <a:pt x="493776" y="695560"/>
                  </a:cubicBezTo>
                  <a:cubicBezTo>
                    <a:pt x="476004" y="716032"/>
                    <a:pt x="452529" y="727595"/>
                    <a:pt x="427629" y="736504"/>
                  </a:cubicBezTo>
                  <a:cubicBezTo>
                    <a:pt x="361481" y="760103"/>
                    <a:pt x="292957" y="765505"/>
                    <a:pt x="223388" y="762472"/>
                  </a:cubicBezTo>
                  <a:cubicBezTo>
                    <a:pt x="175108" y="760387"/>
                    <a:pt x="127588" y="753374"/>
                    <a:pt x="81874" y="736693"/>
                  </a:cubicBezTo>
                  <a:cubicBezTo>
                    <a:pt x="59635" y="728542"/>
                    <a:pt x="38441" y="718401"/>
                    <a:pt x="21049" y="701721"/>
                  </a:cubicBezTo>
                  <a:cubicBezTo>
                    <a:pt x="-6418" y="675278"/>
                    <a:pt x="-6608" y="642865"/>
                    <a:pt x="20859" y="616327"/>
                  </a:cubicBezTo>
                  <a:cubicBezTo>
                    <a:pt x="42718" y="595192"/>
                    <a:pt x="70089" y="584009"/>
                    <a:pt x="98601" y="575668"/>
                  </a:cubicBezTo>
                  <a:cubicBezTo>
                    <a:pt x="118845" y="569698"/>
                    <a:pt x="139658" y="565527"/>
                    <a:pt x="161612" y="560220"/>
                  </a:cubicBezTo>
                  <a:cubicBezTo>
                    <a:pt x="159522" y="557282"/>
                    <a:pt x="157431" y="554154"/>
                    <a:pt x="155150" y="551216"/>
                  </a:cubicBezTo>
                  <a:cubicBezTo>
                    <a:pt x="122456" y="508188"/>
                    <a:pt x="88907" y="465728"/>
                    <a:pt x="57449" y="421847"/>
                  </a:cubicBezTo>
                  <a:cubicBezTo>
                    <a:pt x="29127" y="382420"/>
                    <a:pt x="9834" y="338823"/>
                    <a:pt x="2611" y="290108"/>
                  </a:cubicBezTo>
                  <a:cubicBezTo>
                    <a:pt x="-14021" y="177893"/>
                    <a:pt x="50226" y="63404"/>
                    <a:pt x="154865" y="20186"/>
                  </a:cubicBezTo>
                  <a:cubicBezTo>
                    <a:pt x="300085" y="-39808"/>
                    <a:pt x="460893" y="38857"/>
                    <a:pt x="500714" y="190877"/>
                  </a:cubicBezTo>
                  <a:cubicBezTo>
                    <a:pt x="519342" y="261960"/>
                    <a:pt x="506607" y="329440"/>
                    <a:pt x="469921" y="392751"/>
                  </a:cubicBezTo>
                  <a:cubicBezTo>
                    <a:pt x="440744" y="443171"/>
                    <a:pt x="403394" y="487716"/>
                    <a:pt x="367849" y="533588"/>
                  </a:cubicBezTo>
                  <a:cubicBezTo>
                    <a:pt x="361101" y="542402"/>
                    <a:pt x="354163" y="551122"/>
                    <a:pt x="347130" y="560125"/>
                  </a:cubicBezTo>
                  <a:close/>
                  <a:moveTo>
                    <a:pt x="254181" y="633103"/>
                  </a:moveTo>
                  <a:cubicBezTo>
                    <a:pt x="257603" y="628743"/>
                    <a:pt x="260074" y="625710"/>
                    <a:pt x="262450" y="622583"/>
                  </a:cubicBezTo>
                  <a:cubicBezTo>
                    <a:pt x="289821" y="586757"/>
                    <a:pt x="317478" y="551122"/>
                    <a:pt x="344374" y="515012"/>
                  </a:cubicBezTo>
                  <a:cubicBezTo>
                    <a:pt x="376592" y="471699"/>
                    <a:pt x="409951" y="429050"/>
                    <a:pt x="439604" y="384031"/>
                  </a:cubicBezTo>
                  <a:cubicBezTo>
                    <a:pt x="472773" y="333705"/>
                    <a:pt x="485793" y="277408"/>
                    <a:pt x="475814" y="217036"/>
                  </a:cubicBezTo>
                  <a:cubicBezTo>
                    <a:pt x="454430" y="88614"/>
                    <a:pt x="327077" y="4263"/>
                    <a:pt x="202384" y="35634"/>
                  </a:cubicBezTo>
                  <a:cubicBezTo>
                    <a:pt x="101642" y="61034"/>
                    <a:pt x="32929" y="146427"/>
                    <a:pt x="30268" y="249449"/>
                  </a:cubicBezTo>
                  <a:cubicBezTo>
                    <a:pt x="28937" y="303092"/>
                    <a:pt x="44619" y="352186"/>
                    <a:pt x="75696" y="394930"/>
                  </a:cubicBezTo>
                  <a:cubicBezTo>
                    <a:pt x="133671" y="474827"/>
                    <a:pt x="194021" y="553112"/>
                    <a:pt x="254276" y="633198"/>
                  </a:cubicBezTo>
                  <a:close/>
                  <a:moveTo>
                    <a:pt x="260264" y="733566"/>
                  </a:moveTo>
                  <a:cubicBezTo>
                    <a:pt x="270528" y="732997"/>
                    <a:pt x="286400" y="732428"/>
                    <a:pt x="302366" y="731291"/>
                  </a:cubicBezTo>
                  <a:cubicBezTo>
                    <a:pt x="343233" y="728353"/>
                    <a:pt x="383340" y="721150"/>
                    <a:pt x="421831" y="706649"/>
                  </a:cubicBezTo>
                  <a:cubicBezTo>
                    <a:pt x="439604" y="699920"/>
                    <a:pt x="456806" y="691864"/>
                    <a:pt x="470016" y="677648"/>
                  </a:cubicBezTo>
                  <a:cubicBezTo>
                    <a:pt x="481896" y="664853"/>
                    <a:pt x="482086" y="652248"/>
                    <a:pt x="469636" y="640021"/>
                  </a:cubicBezTo>
                  <a:cubicBezTo>
                    <a:pt x="462603" y="633198"/>
                    <a:pt x="454430" y="627037"/>
                    <a:pt x="445876" y="622298"/>
                  </a:cubicBezTo>
                  <a:cubicBezTo>
                    <a:pt x="412327" y="603627"/>
                    <a:pt x="375357" y="596045"/>
                    <a:pt x="337911" y="589601"/>
                  </a:cubicBezTo>
                  <a:cubicBezTo>
                    <a:pt x="328122" y="587895"/>
                    <a:pt x="322990" y="590359"/>
                    <a:pt x="317478" y="598130"/>
                  </a:cubicBezTo>
                  <a:cubicBezTo>
                    <a:pt x="302081" y="620119"/>
                    <a:pt x="285734" y="641443"/>
                    <a:pt x="269863" y="663052"/>
                  </a:cubicBezTo>
                  <a:cubicBezTo>
                    <a:pt x="259503" y="677079"/>
                    <a:pt x="249619" y="677079"/>
                    <a:pt x="239260" y="663052"/>
                  </a:cubicBezTo>
                  <a:cubicBezTo>
                    <a:pt x="222438" y="640021"/>
                    <a:pt x="205331" y="617275"/>
                    <a:pt x="188604" y="594150"/>
                  </a:cubicBezTo>
                  <a:cubicBezTo>
                    <a:pt x="185277" y="589506"/>
                    <a:pt x="181951" y="587895"/>
                    <a:pt x="176154" y="589127"/>
                  </a:cubicBezTo>
                  <a:cubicBezTo>
                    <a:pt x="158666" y="592823"/>
                    <a:pt x="140799" y="595287"/>
                    <a:pt x="123502" y="599552"/>
                  </a:cubicBezTo>
                  <a:cubicBezTo>
                    <a:pt x="96985" y="605997"/>
                    <a:pt x="71135" y="614811"/>
                    <a:pt x="48990" y="631397"/>
                  </a:cubicBezTo>
                  <a:cubicBezTo>
                    <a:pt x="23805" y="650257"/>
                    <a:pt x="23805" y="668833"/>
                    <a:pt x="49656" y="686746"/>
                  </a:cubicBezTo>
                  <a:cubicBezTo>
                    <a:pt x="61250" y="694802"/>
                    <a:pt x="74271" y="701342"/>
                    <a:pt x="87386" y="706460"/>
                  </a:cubicBezTo>
                  <a:cubicBezTo>
                    <a:pt x="141179" y="727026"/>
                    <a:pt x="197442" y="732713"/>
                    <a:pt x="260264" y="733566"/>
                  </a:cubicBezTo>
                  <a:close/>
                </a:path>
              </a:pathLst>
            </a:custGeom>
            <a:solidFill>
              <a:srgbClr val="65B2AE"/>
            </a:solidFill>
            <a:ln w="0" cap="flat">
              <a:noFill/>
              <a:prstDash val="solid"/>
              <a:miter/>
            </a:ln>
          </p:spPr>
          <p:txBody>
            <a:bodyPr rtlCol="0" anchor="ctr"/>
            <a:lstStyle/>
            <a:p>
              <a:pPr algn="l" rtl="0"/>
              <a:endParaRPr lang="x-es-XL"/>
            </a:p>
          </p:txBody>
        </p:sp>
        <p:sp>
          <p:nvSpPr>
            <p:cNvPr id="17" name="Freeform 25">
              <a:extLst>
                <a:ext uri="{FF2B5EF4-FFF2-40B4-BE49-F238E27FC236}">
                  <a16:creationId xmlns:a16="http://schemas.microsoft.com/office/drawing/2014/main" id="{D243D69C-CAAD-BB19-45AB-BE74EA179B50}"/>
                </a:ext>
              </a:extLst>
            </p:cNvPr>
            <p:cNvSpPr/>
            <p:nvPr/>
          </p:nvSpPr>
          <p:spPr>
            <a:xfrm>
              <a:off x="4063166" y="-460390"/>
              <a:ext cx="209004" cy="208800"/>
            </a:xfrm>
            <a:custGeom>
              <a:avLst/>
              <a:gdLst>
                <a:gd name="connsiteX0" fmla="*/ 5 w 209004"/>
                <a:gd name="connsiteY0" fmla="*/ 103310 h 208800"/>
                <a:gd name="connsiteX1" fmla="*/ 105594 w 209004"/>
                <a:gd name="connsiteY1" fmla="*/ 4 h 208800"/>
                <a:gd name="connsiteX2" fmla="*/ 208998 w 209004"/>
                <a:gd name="connsiteY2" fmla="*/ 105489 h 208800"/>
                <a:gd name="connsiteX3" fmla="*/ 103408 w 209004"/>
                <a:gd name="connsiteY3" fmla="*/ 208795 h 208800"/>
                <a:gd name="connsiteX4" fmla="*/ 5 w 209004"/>
                <a:gd name="connsiteY4" fmla="*/ 103310 h 208800"/>
                <a:gd name="connsiteX5" fmla="*/ 179250 w 209004"/>
                <a:gd name="connsiteY5" fmla="*/ 105774 h 208800"/>
                <a:gd name="connsiteX6" fmla="*/ 105879 w 209004"/>
                <a:gd name="connsiteY6" fmla="*/ 29858 h 208800"/>
                <a:gd name="connsiteX7" fmla="*/ 29753 w 209004"/>
                <a:gd name="connsiteY7" fmla="*/ 103025 h 208800"/>
                <a:gd name="connsiteX8" fmla="*/ 103123 w 209004"/>
                <a:gd name="connsiteY8" fmla="*/ 178941 h 208800"/>
                <a:gd name="connsiteX9" fmla="*/ 179250 w 209004"/>
                <a:gd name="connsiteY9" fmla="*/ 105774 h 20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004" h="208800">
                  <a:moveTo>
                    <a:pt x="5" y="103310"/>
                  </a:moveTo>
                  <a:cubicBezTo>
                    <a:pt x="575" y="45686"/>
                    <a:pt x="47905" y="-470"/>
                    <a:pt x="105594" y="4"/>
                  </a:cubicBezTo>
                  <a:cubicBezTo>
                    <a:pt x="163188" y="572"/>
                    <a:pt x="209663" y="47960"/>
                    <a:pt x="208998" y="105489"/>
                  </a:cubicBezTo>
                  <a:cubicBezTo>
                    <a:pt x="208332" y="163019"/>
                    <a:pt x="161002" y="209364"/>
                    <a:pt x="103408" y="208795"/>
                  </a:cubicBezTo>
                  <a:cubicBezTo>
                    <a:pt x="45814" y="208227"/>
                    <a:pt x="-565" y="160839"/>
                    <a:pt x="5" y="103310"/>
                  </a:cubicBezTo>
                  <a:close/>
                  <a:moveTo>
                    <a:pt x="179250" y="105774"/>
                  </a:moveTo>
                  <a:cubicBezTo>
                    <a:pt x="180105" y="64736"/>
                    <a:pt x="147032" y="30522"/>
                    <a:pt x="105879" y="29858"/>
                  </a:cubicBezTo>
                  <a:cubicBezTo>
                    <a:pt x="64537" y="29195"/>
                    <a:pt x="30608" y="61798"/>
                    <a:pt x="29753" y="103025"/>
                  </a:cubicBezTo>
                  <a:cubicBezTo>
                    <a:pt x="28897" y="143969"/>
                    <a:pt x="61971" y="178278"/>
                    <a:pt x="103123" y="178941"/>
                  </a:cubicBezTo>
                  <a:cubicBezTo>
                    <a:pt x="144371" y="179604"/>
                    <a:pt x="178395" y="147001"/>
                    <a:pt x="179250" y="105774"/>
                  </a:cubicBezTo>
                  <a:close/>
                </a:path>
              </a:pathLst>
            </a:custGeom>
            <a:solidFill>
              <a:srgbClr val="65B2AE"/>
            </a:solidFill>
            <a:ln w="0" cap="flat">
              <a:noFill/>
              <a:prstDash val="solid"/>
              <a:miter/>
            </a:ln>
          </p:spPr>
          <p:txBody>
            <a:bodyPr rtlCol="0" anchor="ctr"/>
            <a:lstStyle/>
            <a:p>
              <a:pPr algn="l" rtl="0"/>
              <a:endParaRPr lang="x-es-XL"/>
            </a:p>
          </p:txBody>
        </p:sp>
        <p:sp>
          <p:nvSpPr>
            <p:cNvPr id="18" name="Freeform 28">
              <a:extLst>
                <a:ext uri="{FF2B5EF4-FFF2-40B4-BE49-F238E27FC236}">
                  <a16:creationId xmlns:a16="http://schemas.microsoft.com/office/drawing/2014/main" id="{59EF8E91-0C35-1789-2E8A-40C32FC63E67}"/>
                </a:ext>
              </a:extLst>
            </p:cNvPr>
            <p:cNvSpPr/>
            <p:nvPr/>
          </p:nvSpPr>
          <p:spPr>
            <a:xfrm>
              <a:off x="4212920" y="-539058"/>
              <a:ext cx="148992" cy="199394"/>
            </a:xfrm>
            <a:custGeom>
              <a:avLst/>
              <a:gdLst>
                <a:gd name="connsiteX0" fmla="*/ 148866 w 148992"/>
                <a:gd name="connsiteY0" fmla="*/ 175627 h 199394"/>
                <a:gd name="connsiteX1" fmla="*/ 148866 w 148992"/>
                <a:gd name="connsiteY1" fmla="*/ 185294 h 199394"/>
                <a:gd name="connsiteX2" fmla="*/ 134705 w 148992"/>
                <a:gd name="connsiteY2" fmla="*/ 199321 h 199394"/>
                <a:gd name="connsiteX3" fmla="*/ 119499 w 148992"/>
                <a:gd name="connsiteY3" fmla="*/ 185294 h 199394"/>
                <a:gd name="connsiteX4" fmla="*/ 115412 w 148992"/>
                <a:gd name="connsiteY4" fmla="*/ 148900 h 199394"/>
                <a:gd name="connsiteX5" fmla="*/ 17616 w 148992"/>
                <a:gd name="connsiteY5" fmla="*/ 31567 h 199394"/>
                <a:gd name="connsiteX6" fmla="*/ 11153 w 148992"/>
                <a:gd name="connsiteY6" fmla="*/ 28914 h 199394"/>
                <a:gd name="connsiteX7" fmla="*/ 1079 w 148992"/>
                <a:gd name="connsiteY7" fmla="*/ 9200 h 199394"/>
                <a:gd name="connsiteX8" fmla="*/ 21798 w 148992"/>
                <a:gd name="connsiteY8" fmla="*/ 1334 h 199394"/>
                <a:gd name="connsiteX9" fmla="*/ 124631 w 148992"/>
                <a:gd name="connsiteY9" fmla="*/ 89191 h 199394"/>
                <a:gd name="connsiteX10" fmla="*/ 148866 w 148992"/>
                <a:gd name="connsiteY10" fmla="*/ 175627 h 1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92" h="199394">
                  <a:moveTo>
                    <a:pt x="148866" y="175627"/>
                  </a:moveTo>
                  <a:cubicBezTo>
                    <a:pt x="148866" y="177333"/>
                    <a:pt x="149151" y="181313"/>
                    <a:pt x="148866" y="185294"/>
                  </a:cubicBezTo>
                  <a:cubicBezTo>
                    <a:pt x="148201" y="193919"/>
                    <a:pt x="142879" y="198468"/>
                    <a:pt x="134705" y="199321"/>
                  </a:cubicBezTo>
                  <a:cubicBezTo>
                    <a:pt x="127292" y="200174"/>
                    <a:pt x="120449" y="193540"/>
                    <a:pt x="119499" y="185294"/>
                  </a:cubicBezTo>
                  <a:cubicBezTo>
                    <a:pt x="118073" y="173163"/>
                    <a:pt x="118073" y="160747"/>
                    <a:pt x="115412" y="148900"/>
                  </a:cubicBezTo>
                  <a:cubicBezTo>
                    <a:pt x="102772" y="93456"/>
                    <a:pt x="69888" y="54314"/>
                    <a:pt x="17616" y="31567"/>
                  </a:cubicBezTo>
                  <a:cubicBezTo>
                    <a:pt x="15525" y="30619"/>
                    <a:pt x="13339" y="29861"/>
                    <a:pt x="11153" y="28914"/>
                  </a:cubicBezTo>
                  <a:cubicBezTo>
                    <a:pt x="1745" y="24838"/>
                    <a:pt x="-2057" y="17351"/>
                    <a:pt x="1079" y="9200"/>
                  </a:cubicBezTo>
                  <a:cubicBezTo>
                    <a:pt x="4216" y="1239"/>
                    <a:pt x="12674" y="-2078"/>
                    <a:pt x="21798" y="1334"/>
                  </a:cubicBezTo>
                  <a:cubicBezTo>
                    <a:pt x="66752" y="18109"/>
                    <a:pt x="101156" y="47395"/>
                    <a:pt x="124631" y="89191"/>
                  </a:cubicBezTo>
                  <a:cubicBezTo>
                    <a:pt x="139742" y="116108"/>
                    <a:pt x="147345" y="143782"/>
                    <a:pt x="148866" y="175627"/>
                  </a:cubicBezTo>
                  <a:close/>
                </a:path>
              </a:pathLst>
            </a:custGeom>
            <a:solidFill>
              <a:srgbClr val="65B2AE"/>
            </a:solidFill>
            <a:ln w="0" cap="flat">
              <a:noFill/>
              <a:prstDash val="solid"/>
              <a:miter/>
            </a:ln>
          </p:spPr>
          <p:txBody>
            <a:bodyPr rtlCol="0" anchor="ctr"/>
            <a:lstStyle/>
            <a:p>
              <a:pPr algn="l" rtl="0"/>
              <a:endParaRPr lang="x-es-XL"/>
            </a:p>
          </p:txBody>
        </p:sp>
        <p:sp>
          <p:nvSpPr>
            <p:cNvPr id="19" name="Freeform 31">
              <a:extLst>
                <a:ext uri="{FF2B5EF4-FFF2-40B4-BE49-F238E27FC236}">
                  <a16:creationId xmlns:a16="http://schemas.microsoft.com/office/drawing/2014/main" id="{B909AECA-6AE2-D241-5E07-E949CDD4D6C8}"/>
                </a:ext>
              </a:extLst>
            </p:cNvPr>
            <p:cNvSpPr/>
            <p:nvPr/>
          </p:nvSpPr>
          <p:spPr>
            <a:xfrm>
              <a:off x="4154026" y="-549951"/>
              <a:ext cx="29656" cy="29760"/>
            </a:xfrm>
            <a:custGeom>
              <a:avLst/>
              <a:gdLst>
                <a:gd name="connsiteX0" fmla="*/ 29656 w 29656"/>
                <a:gd name="connsiteY0" fmla="*/ 15355 h 29760"/>
                <a:gd name="connsiteX1" fmla="*/ 15115 w 29656"/>
                <a:gd name="connsiteY1" fmla="*/ 29761 h 29760"/>
                <a:gd name="connsiteX2" fmla="*/ 4 w 29656"/>
                <a:gd name="connsiteY2" fmla="*/ 14502 h 29760"/>
                <a:gd name="connsiteX3" fmla="*/ 14830 w 29656"/>
                <a:gd name="connsiteY3" fmla="*/ 1 h 29760"/>
                <a:gd name="connsiteX4" fmla="*/ 29561 w 29656"/>
                <a:gd name="connsiteY4" fmla="*/ 15260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6" h="29760">
                  <a:moveTo>
                    <a:pt x="29656" y="15355"/>
                  </a:moveTo>
                  <a:cubicBezTo>
                    <a:pt x="29466" y="23316"/>
                    <a:pt x="23003" y="29761"/>
                    <a:pt x="15115" y="29761"/>
                  </a:cubicBezTo>
                  <a:cubicBezTo>
                    <a:pt x="7132" y="29761"/>
                    <a:pt x="-186" y="22368"/>
                    <a:pt x="4" y="14502"/>
                  </a:cubicBezTo>
                  <a:cubicBezTo>
                    <a:pt x="194" y="7014"/>
                    <a:pt x="7322" y="96"/>
                    <a:pt x="14830" y="1"/>
                  </a:cubicBezTo>
                  <a:cubicBezTo>
                    <a:pt x="23098" y="-94"/>
                    <a:pt x="29846" y="6825"/>
                    <a:pt x="29561" y="15260"/>
                  </a:cubicBezTo>
                  <a:close/>
                </a:path>
              </a:pathLst>
            </a:custGeom>
            <a:solidFill>
              <a:srgbClr val="65B2AE"/>
            </a:solidFill>
            <a:ln w="0" cap="flat">
              <a:noFill/>
              <a:prstDash val="solid"/>
              <a:miter/>
            </a:ln>
          </p:spPr>
          <p:txBody>
            <a:bodyPr rtlCol="0" anchor="ctr"/>
            <a:lstStyle/>
            <a:p>
              <a:pPr algn="l" rtl="0"/>
              <a:endParaRPr lang="x-es-XL"/>
            </a:p>
          </p:txBody>
        </p:sp>
      </p:grpSp>
      <p:sp>
        <p:nvSpPr>
          <p:cNvPr id="35" name="TextBox 34">
            <a:extLst>
              <a:ext uri="{FF2B5EF4-FFF2-40B4-BE49-F238E27FC236}">
                <a16:creationId xmlns:a16="http://schemas.microsoft.com/office/drawing/2014/main" id="{83835645-9EF8-D5EC-C81A-7C4F043E50FA}"/>
              </a:ext>
            </a:extLst>
          </p:cNvPr>
          <p:cNvSpPr txBox="1"/>
          <p:nvPr/>
        </p:nvSpPr>
        <p:spPr>
          <a:xfrm>
            <a:off x="4693575" y="1871760"/>
            <a:ext cx="3838437" cy="1615827"/>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l" rtl="0">
              <a:lnSpc>
                <a:spcPct val="150000"/>
              </a:lnSpc>
            </a:pPr>
            <a:r>
              <a:rPr lang="en-US" sz="1100" b="1" dirty="0">
                <a:solidFill>
                  <a:srgbClr val="40A8AD"/>
                </a:solidFill>
                <a:latin typeface="Heebo" pitchFamily="2" charset="-79"/>
                <a:cs typeface="Heebo" pitchFamily="2" charset="-79"/>
              </a:rPr>
              <a:t>“I was surprised to meet a childhood friend whom I had been trying to arrange a meeting with for a long time and it just didn’t work out. I was happy to see her at the activity, we enjoyed planting together, and our children got to know each other. This is the first time I’ve felt proud of a project in </a:t>
            </a:r>
            <a:r>
              <a:rPr lang="en-US" sz="1100" b="1" dirty="0" err="1">
                <a:solidFill>
                  <a:srgbClr val="40A8AD"/>
                </a:solidFill>
                <a:latin typeface="Heebo" pitchFamily="2" charset="-79"/>
                <a:cs typeface="Heebo" pitchFamily="2" charset="-79"/>
              </a:rPr>
              <a:t>Tira</a:t>
            </a:r>
            <a:r>
              <a:rPr lang="en-US" sz="1100" b="1" dirty="0">
                <a:solidFill>
                  <a:srgbClr val="40A8AD"/>
                </a:solidFill>
                <a:latin typeface="Heebo" pitchFamily="2" charset="-79"/>
                <a:cs typeface="Heebo" pitchFamily="2" charset="-79"/>
              </a:rPr>
              <a:t>."</a:t>
            </a:r>
            <a:endParaRPr lang="he-IL" sz="1100" b="1" dirty="0">
              <a:solidFill>
                <a:srgbClr val="40A8AD"/>
              </a:solidFill>
              <a:latin typeface="Heebo" pitchFamily="2" charset="-79"/>
              <a:cs typeface="Heebo" pitchFamily="2" charset="-79"/>
            </a:endParaRPr>
          </a:p>
        </p:txBody>
      </p:sp>
      <p:sp>
        <p:nvSpPr>
          <p:cNvPr id="36" name="TextBox 35">
            <a:extLst>
              <a:ext uri="{FF2B5EF4-FFF2-40B4-BE49-F238E27FC236}">
                <a16:creationId xmlns:a16="http://schemas.microsoft.com/office/drawing/2014/main" id="{142E42E2-4C37-CCDC-8701-708391818CE9}"/>
              </a:ext>
            </a:extLst>
          </p:cNvPr>
          <p:cNvSpPr txBox="1"/>
          <p:nvPr/>
        </p:nvSpPr>
        <p:spPr>
          <a:xfrm>
            <a:off x="4653802" y="3608800"/>
            <a:ext cx="3713991" cy="854080"/>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l" rtl="0">
              <a:lnSpc>
                <a:spcPct val="150000"/>
              </a:lnSpc>
            </a:pPr>
            <a:r>
              <a:rPr lang="en-US" sz="1100" b="1" dirty="0">
                <a:solidFill>
                  <a:srgbClr val="40A8AD"/>
                </a:solidFill>
                <a:latin typeface="Heebo" pitchFamily="2" charset="-79"/>
                <a:cs typeface="Heebo" pitchFamily="2" charset="-79"/>
              </a:rPr>
              <a:t>“We learned new concepts, my child interacted with other children and also spent time with me. It was a fun outing outdoors.”</a:t>
            </a:r>
            <a:endParaRPr lang="he-IL" sz="1100" b="1" dirty="0">
              <a:solidFill>
                <a:srgbClr val="40A8AD"/>
              </a:solidFill>
              <a:latin typeface="Heebo" pitchFamily="2" charset="-79"/>
              <a:cs typeface="Heebo" pitchFamily="2" charset="-79"/>
            </a:endParaRPr>
          </a:p>
        </p:txBody>
      </p:sp>
      <p:grpSp>
        <p:nvGrpSpPr>
          <p:cNvPr id="37" name="Group 36">
            <a:extLst>
              <a:ext uri="{FF2B5EF4-FFF2-40B4-BE49-F238E27FC236}">
                <a16:creationId xmlns:a16="http://schemas.microsoft.com/office/drawing/2014/main" id="{1F9771DF-D4C8-6165-C7FF-13135263EF01}"/>
              </a:ext>
            </a:extLst>
          </p:cNvPr>
          <p:cNvGrpSpPr/>
          <p:nvPr/>
        </p:nvGrpSpPr>
        <p:grpSpPr>
          <a:xfrm>
            <a:off x="4703200" y="3515599"/>
            <a:ext cx="3671738" cy="74351"/>
            <a:chOff x="8304440" y="5236565"/>
            <a:chExt cx="3671738" cy="74351"/>
          </a:xfrm>
        </p:grpSpPr>
        <p:cxnSp>
          <p:nvCxnSpPr>
            <p:cNvPr id="39" name="Straight Connector 38">
              <a:extLst>
                <a:ext uri="{FF2B5EF4-FFF2-40B4-BE49-F238E27FC236}">
                  <a16:creationId xmlns:a16="http://schemas.microsoft.com/office/drawing/2014/main" id="{EBAD433A-A926-AABA-EA96-4AC346BFA78E}"/>
                </a:ext>
              </a:extLst>
            </p:cNvPr>
            <p:cNvCxnSpPr/>
            <p:nvPr/>
          </p:nvCxnSpPr>
          <p:spPr>
            <a:xfrm>
              <a:off x="8304440" y="5273741"/>
              <a:ext cx="16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BDC2586-89CF-1F72-C4B6-B83799DD7AAF}"/>
                </a:ext>
              </a:extLst>
            </p:cNvPr>
            <p:cNvCxnSpPr/>
            <p:nvPr/>
          </p:nvCxnSpPr>
          <p:spPr>
            <a:xfrm>
              <a:off x="10248178" y="5273741"/>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FAE02B5-A24F-10F3-FA95-D5B15ACC12FD}"/>
                </a:ext>
              </a:extLst>
            </p:cNvPr>
            <p:cNvSpPr/>
            <p:nvPr/>
          </p:nvSpPr>
          <p:spPr>
            <a:xfrm>
              <a:off x="10056969" y="5236565"/>
              <a:ext cx="72000" cy="7435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grpSp>
      <p:sp>
        <p:nvSpPr>
          <p:cNvPr id="5" name="TextBox 4">
            <a:extLst>
              <a:ext uri="{FF2B5EF4-FFF2-40B4-BE49-F238E27FC236}">
                <a16:creationId xmlns:a16="http://schemas.microsoft.com/office/drawing/2014/main" id="{21464402-1D48-78BD-C33B-757B7D9A7D81}"/>
              </a:ext>
            </a:extLst>
          </p:cNvPr>
          <p:cNvSpPr txBox="1"/>
          <p:nvPr/>
        </p:nvSpPr>
        <p:spPr>
          <a:xfrm>
            <a:off x="406215" y="2195498"/>
            <a:ext cx="3889917" cy="346249"/>
          </a:xfrm>
          <a:prstGeom prst="rect">
            <a:avLst/>
          </a:prstGeom>
          <a:noFill/>
        </p:spPr>
        <p:txBody>
          <a:bodyPr wrap="square">
            <a:spAutoFit/>
          </a:bodyPr>
          <a:lstStyle/>
          <a:p>
            <a:pPr algn="l" rtl="0">
              <a:lnSpc>
                <a:spcPct val="150000"/>
              </a:lnSpc>
              <a:buClr>
                <a:srgbClr val="FFC000"/>
              </a:buClr>
              <a:defRPr/>
            </a:pPr>
            <a:r>
              <a:rPr lang="en-US" sz="1100" b="1" dirty="0">
                <a:solidFill>
                  <a:prstClr val="black"/>
                </a:solidFill>
                <a:latin typeface="Heebo" pitchFamily="2" charset="-79"/>
                <a:ea typeface="Tahoma" pitchFamily="34" charset="0"/>
                <a:cs typeface="Heebo" pitchFamily="2" charset="-79"/>
              </a:rPr>
              <a:t>Main benefits to the children based on the activity:</a:t>
            </a:r>
            <a:endParaRPr lang="he-IL" sz="1100" b="1" dirty="0">
              <a:solidFill>
                <a:prstClr val="black"/>
              </a:solidFill>
              <a:latin typeface="Heebo" pitchFamily="2" charset="-79"/>
              <a:ea typeface="Tahoma" pitchFamily="34" charset="0"/>
              <a:cs typeface="Heebo" pitchFamily="2" charset="-79"/>
            </a:endParaRPr>
          </a:p>
        </p:txBody>
      </p:sp>
      <p:pic>
        <p:nvPicPr>
          <p:cNvPr id="8" name="Graphic 7" descr="Books on shelf outline">
            <a:extLst>
              <a:ext uri="{FF2B5EF4-FFF2-40B4-BE49-F238E27FC236}">
                <a16:creationId xmlns:a16="http://schemas.microsoft.com/office/drawing/2014/main" id="{4843B823-E139-202D-54A6-13BA2A2D99C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725" y="2255651"/>
            <a:ext cx="345475" cy="345475"/>
          </a:xfrm>
          <a:prstGeom prst="rect">
            <a:avLst/>
          </a:prstGeom>
        </p:spPr>
      </p:pic>
      <p:pic>
        <p:nvPicPr>
          <p:cNvPr id="2050" name="Picture 2" descr="No photo description available.">
            <a:extLst>
              <a:ext uri="{FF2B5EF4-FFF2-40B4-BE49-F238E27FC236}">
                <a16:creationId xmlns:a16="http://schemas.microsoft.com/office/drawing/2014/main" id="{6C5BC6F0-BFC8-374D-94D5-E22C3ABC540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11220" y="-6789"/>
            <a:ext cx="3578238" cy="353567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22">
            <a:extLst>
              <a:ext uri="{FF2B5EF4-FFF2-40B4-BE49-F238E27FC236}">
                <a16:creationId xmlns:a16="http://schemas.microsoft.com/office/drawing/2014/main" id="{300BEA26-DB3A-A720-91CF-5DED1905D177}"/>
              </a:ext>
            </a:extLst>
          </p:cNvPr>
          <p:cNvSpPr/>
          <p:nvPr/>
        </p:nvSpPr>
        <p:spPr>
          <a:xfrm>
            <a:off x="139335" y="4748762"/>
            <a:ext cx="4329970" cy="2059601"/>
          </a:xfrm>
          <a:prstGeom prst="roundRect">
            <a:avLst>
              <a:gd name="adj" fmla="val 440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22" name="TextBox 21">
            <a:extLst>
              <a:ext uri="{FF2B5EF4-FFF2-40B4-BE49-F238E27FC236}">
                <a16:creationId xmlns:a16="http://schemas.microsoft.com/office/drawing/2014/main" id="{446B5999-54EC-F67A-9C09-FEB3F1797BA9}"/>
              </a:ext>
            </a:extLst>
          </p:cNvPr>
          <p:cNvSpPr txBox="1"/>
          <p:nvPr/>
        </p:nvSpPr>
        <p:spPr>
          <a:xfrm>
            <a:off x="185349" y="4778804"/>
            <a:ext cx="4225863" cy="673261"/>
          </a:xfrm>
          <a:prstGeom prst="rect">
            <a:avLst/>
          </a:prstGeom>
          <a:noFill/>
        </p:spPr>
        <p:txBody>
          <a:bodyPr wrap="square">
            <a:spAutoFit/>
          </a:bodyPr>
          <a:lstStyle/>
          <a:p>
            <a:pPr marL="0" algn="l" defTabSz="914400" rtl="0" eaLnBrk="1" latinLnBrk="0" hangingPunct="1">
              <a:lnSpc>
                <a:spcPct val="150000"/>
              </a:lnSpc>
            </a:pPr>
            <a:r>
              <a:rPr kumimoji="0" lang="en-US" sz="105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The number of participants in each session ranged from:</a:t>
            </a:r>
            <a:r>
              <a:rPr kumimoji="0" lang="he-IL" sz="105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 </a:t>
            </a:r>
            <a:endParaRPr lang="en-US" sz="1050" dirty="0">
              <a:latin typeface="Heebo" pitchFamily="2" charset="-79"/>
              <a:ea typeface="Tahoma" panose="020B0604030504040204" pitchFamily="34" charset="0"/>
              <a:cs typeface="Heebo" pitchFamily="2" charset="-79"/>
            </a:endParaRPr>
          </a:p>
          <a:p>
            <a:pPr marL="0" algn="l" defTabSz="914400" rtl="0" eaLnBrk="1" latinLnBrk="0" hangingPunct="1">
              <a:lnSpc>
                <a:spcPct val="150000"/>
              </a:lnSpc>
            </a:pPr>
            <a:r>
              <a:rPr lang="en-US" sz="1400" b="1" dirty="0">
                <a:latin typeface="Heebo" pitchFamily="2" charset="-79"/>
                <a:ea typeface="Tahoma" panose="020B0604030504040204" pitchFamily="34" charset="0"/>
                <a:cs typeface="Heebo" pitchFamily="2" charset="-79"/>
              </a:rPr>
              <a:t>15 to 35 </a:t>
            </a:r>
            <a:r>
              <a:rPr lang="en-US" sz="1200" b="1" dirty="0">
                <a:latin typeface="Heebo" pitchFamily="2" charset="-79"/>
                <a:ea typeface="Tahoma" panose="020B0604030504040204" pitchFamily="34" charset="0"/>
                <a:cs typeface="Heebo" pitchFamily="2" charset="-79"/>
              </a:rPr>
              <a:t>parents and children</a:t>
            </a:r>
            <a:endParaRPr lang="x-es-XL" sz="1200" dirty="0"/>
          </a:p>
        </p:txBody>
      </p:sp>
      <p:sp>
        <p:nvSpPr>
          <p:cNvPr id="24" name="TextBox 23">
            <a:extLst>
              <a:ext uri="{FF2B5EF4-FFF2-40B4-BE49-F238E27FC236}">
                <a16:creationId xmlns:a16="http://schemas.microsoft.com/office/drawing/2014/main" id="{CA2FD9ED-625D-8DD6-9495-5BE2F35EBAE0}"/>
              </a:ext>
            </a:extLst>
          </p:cNvPr>
          <p:cNvSpPr txBox="1"/>
          <p:nvPr/>
        </p:nvSpPr>
        <p:spPr>
          <a:xfrm rot="16200000">
            <a:off x="37214" y="5757314"/>
            <a:ext cx="964887" cy="430887"/>
          </a:xfrm>
          <a:prstGeom prst="rect">
            <a:avLst/>
          </a:prstGeom>
          <a:noFill/>
        </p:spPr>
        <p:txBody>
          <a:bodyPr wrap="square">
            <a:spAutoFit/>
          </a:bodyPr>
          <a:lstStyle/>
          <a:p>
            <a:pPr algn="ctr" rtl="0"/>
            <a:r>
              <a:rPr lang="en-US" sz="1100" dirty="0">
                <a:latin typeface="Heebo" pitchFamily="2" charset="-79"/>
                <a:ea typeface="Tahoma" panose="020B0604030504040204" pitchFamily="34" charset="0"/>
                <a:cs typeface="Heebo" pitchFamily="2" charset="-79"/>
              </a:rPr>
              <a:t>Among the adults</a:t>
            </a:r>
            <a:endParaRPr lang="x-es-XL" sz="1100" dirty="0">
              <a:latin typeface="Heebo" pitchFamily="2" charset="-79"/>
              <a:ea typeface="Tahoma" panose="020B0604030504040204" pitchFamily="34" charset="0"/>
              <a:cs typeface="Heebo" pitchFamily="2" charset="-79"/>
            </a:endParaRPr>
          </a:p>
        </p:txBody>
      </p:sp>
      <p:cxnSp>
        <p:nvCxnSpPr>
          <p:cNvPr id="30" name="Straight Connector 29">
            <a:extLst>
              <a:ext uri="{FF2B5EF4-FFF2-40B4-BE49-F238E27FC236}">
                <a16:creationId xmlns:a16="http://schemas.microsoft.com/office/drawing/2014/main" id="{BC75BB72-B8B5-432E-30EF-9FDA744424EC}"/>
              </a:ext>
            </a:extLst>
          </p:cNvPr>
          <p:cNvCxnSpPr>
            <a:cxnSpLocks/>
          </p:cNvCxnSpPr>
          <p:nvPr/>
        </p:nvCxnSpPr>
        <p:spPr>
          <a:xfrm>
            <a:off x="696086" y="6519852"/>
            <a:ext cx="3024000"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4B6B091-D487-31F9-BE3E-6955BF79C6D0}"/>
              </a:ext>
            </a:extLst>
          </p:cNvPr>
          <p:cNvSpPr txBox="1"/>
          <p:nvPr/>
        </p:nvSpPr>
        <p:spPr>
          <a:xfrm>
            <a:off x="131786" y="6547998"/>
            <a:ext cx="4540971" cy="253916"/>
          </a:xfrm>
          <a:prstGeom prst="rect">
            <a:avLst/>
          </a:prstGeom>
          <a:noFill/>
        </p:spPr>
        <p:txBody>
          <a:bodyPr wrap="square">
            <a:spAutoFit/>
          </a:bodyPr>
          <a:lstStyle/>
          <a:p>
            <a:pPr algn="l" rtl="0"/>
            <a:r>
              <a:rPr lang="en-US" sz="1050" b="1" dirty="0">
                <a:latin typeface="Heebo" pitchFamily="2" charset="-79"/>
                <a:ea typeface="Tahoma" panose="020B0604030504040204" pitchFamily="34" charset="0"/>
                <a:cs typeface="Heebo" pitchFamily="2" charset="-79"/>
              </a:rPr>
              <a:t>Most of the children who participated were in the intended age range</a:t>
            </a:r>
            <a:endParaRPr lang="x-es-XL" sz="1050" b="1" dirty="0">
              <a:latin typeface="Heebo" pitchFamily="2" charset="-79"/>
              <a:ea typeface="Tahoma" panose="020B0604030504040204" pitchFamily="34" charset="0"/>
              <a:cs typeface="Heebo" pitchFamily="2" charset="-79"/>
            </a:endParaRPr>
          </a:p>
        </p:txBody>
      </p:sp>
      <p:sp>
        <p:nvSpPr>
          <p:cNvPr id="53" name="TextBox 52">
            <a:extLst>
              <a:ext uri="{FF2B5EF4-FFF2-40B4-BE49-F238E27FC236}">
                <a16:creationId xmlns:a16="http://schemas.microsoft.com/office/drawing/2014/main" id="{7647C927-38B3-0EA1-3AF3-ECF03317F867}"/>
              </a:ext>
            </a:extLst>
          </p:cNvPr>
          <p:cNvSpPr txBox="1"/>
          <p:nvPr/>
        </p:nvSpPr>
        <p:spPr>
          <a:xfrm>
            <a:off x="2911502" y="5632315"/>
            <a:ext cx="562406" cy="246221"/>
          </a:xfrm>
          <a:prstGeom prst="rect">
            <a:avLst/>
          </a:prstGeom>
          <a:noFill/>
        </p:spPr>
        <p:txBody>
          <a:bodyPr wrap="square">
            <a:spAutoFit/>
          </a:bodyPr>
          <a:lstStyle/>
          <a:p>
            <a:pPr algn="l" rtl="0"/>
            <a:r>
              <a:rPr lang="en-US" sz="1000" dirty="0">
                <a:solidFill>
                  <a:prstClr val="black"/>
                </a:solidFill>
                <a:latin typeface="Heebo" pitchFamily="2" charset="-79"/>
                <a:ea typeface="Tahoma" panose="020B0604030504040204" pitchFamily="34" charset="0"/>
                <a:cs typeface="Heebo" pitchFamily="2" charset="-79"/>
              </a:rPr>
              <a:t>Birth-3</a:t>
            </a:r>
            <a:endParaRPr lang="x-es-XL" sz="1000" dirty="0">
              <a:solidFill>
                <a:prstClr val="black"/>
              </a:solidFill>
              <a:latin typeface="Heebo" pitchFamily="2" charset="-79"/>
              <a:ea typeface="Tahoma" panose="020B0604030504040204" pitchFamily="34" charset="0"/>
              <a:cs typeface="Heebo" pitchFamily="2" charset="-79"/>
            </a:endParaRPr>
          </a:p>
        </p:txBody>
      </p:sp>
      <p:pic>
        <p:nvPicPr>
          <p:cNvPr id="54" name="Picture 53">
            <a:extLst>
              <a:ext uri="{FF2B5EF4-FFF2-40B4-BE49-F238E27FC236}">
                <a16:creationId xmlns:a16="http://schemas.microsoft.com/office/drawing/2014/main" id="{93B41632-0A1F-7AF3-280E-687B12BFE4F7}"/>
              </a:ext>
            </a:extLst>
          </p:cNvPr>
          <p:cNvPicPr>
            <a:picLocks noChangeAspect="1"/>
          </p:cNvPicPr>
          <p:nvPr/>
        </p:nvPicPr>
        <p:blipFill>
          <a:blip r:embed="rId9"/>
          <a:stretch>
            <a:fillRect/>
          </a:stretch>
        </p:blipFill>
        <p:spPr>
          <a:xfrm rot="20245222">
            <a:off x="2205203" y="5614865"/>
            <a:ext cx="803778" cy="803778"/>
          </a:xfrm>
          <a:prstGeom prst="rect">
            <a:avLst/>
          </a:prstGeom>
        </p:spPr>
      </p:pic>
      <p:sp>
        <p:nvSpPr>
          <p:cNvPr id="55" name="TextBox 54">
            <a:extLst>
              <a:ext uri="{FF2B5EF4-FFF2-40B4-BE49-F238E27FC236}">
                <a16:creationId xmlns:a16="http://schemas.microsoft.com/office/drawing/2014/main" id="{20532EC7-5B52-9A01-8695-2F5F388359F3}"/>
              </a:ext>
            </a:extLst>
          </p:cNvPr>
          <p:cNvSpPr txBox="1"/>
          <p:nvPr/>
        </p:nvSpPr>
        <p:spPr>
          <a:xfrm>
            <a:off x="2254505" y="5815202"/>
            <a:ext cx="722749" cy="369332"/>
          </a:xfrm>
          <a:prstGeom prst="rect">
            <a:avLst/>
          </a:prstGeom>
          <a:noFill/>
        </p:spPr>
        <p:txBody>
          <a:bodyPr wrap="square">
            <a:spAutoFit/>
          </a:bodyPr>
          <a:lstStyle/>
          <a:p>
            <a:pPr algn="ctr" rtl="0"/>
            <a:r>
              <a:rPr lang="en-US" sz="900" dirty="0">
                <a:solidFill>
                  <a:srgbClr val="40A8AD"/>
                </a:solidFill>
                <a:latin typeface="Heebo" pitchFamily="2" charset="-79"/>
                <a:ea typeface="Tahoma" panose="020B0604030504040204" pitchFamily="34" charset="0"/>
                <a:cs typeface="Heebo" pitchFamily="2" charset="-79"/>
              </a:rPr>
              <a:t>Children’s ages</a:t>
            </a:r>
            <a:endParaRPr lang="x-es-XL" sz="900" dirty="0">
              <a:solidFill>
                <a:srgbClr val="40A8AD"/>
              </a:solidFill>
              <a:latin typeface="Heebo" pitchFamily="2" charset="-79"/>
              <a:ea typeface="Tahoma" panose="020B0604030504040204" pitchFamily="34" charset="0"/>
              <a:cs typeface="Heebo" pitchFamily="2" charset="-79"/>
            </a:endParaRPr>
          </a:p>
        </p:txBody>
      </p:sp>
      <p:sp>
        <p:nvSpPr>
          <p:cNvPr id="56" name="TextBox 55">
            <a:extLst>
              <a:ext uri="{FF2B5EF4-FFF2-40B4-BE49-F238E27FC236}">
                <a16:creationId xmlns:a16="http://schemas.microsoft.com/office/drawing/2014/main" id="{1CEDF574-C716-4433-A554-9025271E5875}"/>
              </a:ext>
            </a:extLst>
          </p:cNvPr>
          <p:cNvSpPr txBox="1"/>
          <p:nvPr/>
        </p:nvSpPr>
        <p:spPr>
          <a:xfrm>
            <a:off x="625937" y="5661314"/>
            <a:ext cx="916249" cy="523220"/>
          </a:xfrm>
          <a:prstGeom prst="rect">
            <a:avLst/>
          </a:prstGeom>
          <a:noFill/>
        </p:spPr>
        <p:txBody>
          <a:bodyPr wrap="square">
            <a:spAutoFit/>
          </a:bodyPr>
          <a:lstStyle/>
          <a:p>
            <a:pPr algn="ctr" rtl="0"/>
            <a:r>
              <a:rPr lang="he-IL" sz="1600" b="1" dirty="0">
                <a:solidFill>
                  <a:srgbClr val="40A8AD"/>
                </a:solidFill>
                <a:latin typeface="Heebo" pitchFamily="2" charset="-79"/>
                <a:ea typeface="Tahoma" panose="020B0604030504040204" pitchFamily="34" charset="0"/>
                <a:cs typeface="Heebo" pitchFamily="2" charset="-79"/>
              </a:rPr>
              <a:t>99%</a:t>
            </a:r>
            <a:r>
              <a:rPr lang="he-IL" sz="1600" dirty="0">
                <a:solidFill>
                  <a:srgbClr val="40A8AD"/>
                </a:solidFill>
                <a:latin typeface="Heebo" pitchFamily="2" charset="-79"/>
                <a:ea typeface="Tahoma" panose="020B0604030504040204" pitchFamily="34" charset="0"/>
                <a:cs typeface="Heebo" pitchFamily="2" charset="-79"/>
              </a:rPr>
              <a:t> </a:t>
            </a:r>
            <a:r>
              <a:rPr lang="en-US" sz="1200" dirty="0">
                <a:solidFill>
                  <a:srgbClr val="40A8AD"/>
                </a:solidFill>
                <a:latin typeface="Heebo" pitchFamily="2" charset="-79"/>
                <a:ea typeface="Tahoma" panose="020B0604030504040204" pitchFamily="34" charset="0"/>
                <a:cs typeface="Heebo" pitchFamily="2" charset="-79"/>
              </a:rPr>
              <a:t>women</a:t>
            </a:r>
            <a:endParaRPr lang="x-es-XL" sz="1600" dirty="0">
              <a:solidFill>
                <a:srgbClr val="40A8AD"/>
              </a:solidFill>
            </a:endParaRPr>
          </a:p>
        </p:txBody>
      </p:sp>
      <p:sp>
        <p:nvSpPr>
          <p:cNvPr id="57" name="Arc 56">
            <a:extLst>
              <a:ext uri="{FF2B5EF4-FFF2-40B4-BE49-F238E27FC236}">
                <a16:creationId xmlns:a16="http://schemas.microsoft.com/office/drawing/2014/main" id="{867E574B-45F9-487B-4218-86035373DC98}"/>
              </a:ext>
            </a:extLst>
          </p:cNvPr>
          <p:cNvSpPr/>
          <p:nvPr/>
        </p:nvSpPr>
        <p:spPr>
          <a:xfrm>
            <a:off x="729518" y="5609464"/>
            <a:ext cx="656720" cy="675685"/>
          </a:xfrm>
          <a:prstGeom prst="arc">
            <a:avLst>
              <a:gd name="adj1" fmla="val 14594272"/>
              <a:gd name="adj2" fmla="val 13951063"/>
            </a:avLst>
          </a:prstGeom>
          <a:ln>
            <a:solidFill>
              <a:srgbClr val="40A8AD"/>
            </a:solidFill>
          </a:ln>
        </p:spPr>
        <p:style>
          <a:lnRef idx="3">
            <a:schemeClr val="accent2"/>
          </a:lnRef>
          <a:fillRef idx="0">
            <a:schemeClr val="accent2"/>
          </a:fillRef>
          <a:effectRef idx="2">
            <a:schemeClr val="accent2"/>
          </a:effectRef>
          <a:fontRef idx="minor">
            <a:schemeClr val="tx1"/>
          </a:fontRef>
        </p:style>
        <p:txBody>
          <a:bodyPr rtlCol="1" anchor="ctr"/>
          <a:lstStyle/>
          <a:p>
            <a:pPr algn="ctr" rtl="0"/>
            <a:endParaRPr lang="he-IL"/>
          </a:p>
        </p:txBody>
      </p:sp>
      <p:sp>
        <p:nvSpPr>
          <p:cNvPr id="58" name="Freeform 70">
            <a:extLst>
              <a:ext uri="{FF2B5EF4-FFF2-40B4-BE49-F238E27FC236}">
                <a16:creationId xmlns:a16="http://schemas.microsoft.com/office/drawing/2014/main" id="{BDE7927C-912D-92B6-39D3-25F3BC9285EA}"/>
              </a:ext>
            </a:extLst>
          </p:cNvPr>
          <p:cNvSpPr/>
          <p:nvPr/>
        </p:nvSpPr>
        <p:spPr>
          <a:xfrm>
            <a:off x="2539639" y="5075320"/>
            <a:ext cx="483158" cy="352545"/>
          </a:xfrm>
          <a:custGeom>
            <a:avLst/>
            <a:gdLst>
              <a:gd name="connsiteX0" fmla="*/ 356562 w 537927"/>
              <a:gd name="connsiteY0" fmla="*/ 159204 h 389398"/>
              <a:gd name="connsiteX1" fmla="*/ 328505 w 537927"/>
              <a:gd name="connsiteY1" fmla="*/ 182431 h 389398"/>
              <a:gd name="connsiteX2" fmla="*/ 329709 w 537927"/>
              <a:gd name="connsiteY2" fmla="*/ 216669 h 389398"/>
              <a:gd name="connsiteX3" fmla="*/ 293936 w 537927"/>
              <a:gd name="connsiteY3" fmla="*/ 245533 h 389398"/>
              <a:gd name="connsiteX4" fmla="*/ 286785 w 537927"/>
              <a:gd name="connsiteY4" fmla="*/ 260502 h 389398"/>
              <a:gd name="connsiteX5" fmla="*/ 287463 w 537927"/>
              <a:gd name="connsiteY5" fmla="*/ 368455 h 389398"/>
              <a:gd name="connsiteX6" fmla="*/ 275701 w 537927"/>
              <a:gd name="connsiteY6" fmla="*/ 387817 h 389398"/>
              <a:gd name="connsiteX7" fmla="*/ 251915 w 537927"/>
              <a:gd name="connsiteY7" fmla="*/ 370529 h 389398"/>
              <a:gd name="connsiteX8" fmla="*/ 249996 w 537927"/>
              <a:gd name="connsiteY8" fmla="*/ 330353 h 389398"/>
              <a:gd name="connsiteX9" fmla="*/ 249940 w 537927"/>
              <a:gd name="connsiteY9" fmla="*/ 369435 h 389398"/>
              <a:gd name="connsiteX10" fmla="*/ 236485 w 537927"/>
              <a:gd name="connsiteY10" fmla="*/ 388401 h 389398"/>
              <a:gd name="connsiteX11" fmla="*/ 214750 w 537927"/>
              <a:gd name="connsiteY11" fmla="*/ 368493 h 389398"/>
              <a:gd name="connsiteX12" fmla="*/ 215540 w 537927"/>
              <a:gd name="connsiteY12" fmla="*/ 265234 h 389398"/>
              <a:gd name="connsiteX13" fmla="*/ 204588 w 537927"/>
              <a:gd name="connsiteY13" fmla="*/ 242629 h 389398"/>
              <a:gd name="connsiteX14" fmla="*/ 174630 w 537927"/>
              <a:gd name="connsiteY14" fmla="*/ 218535 h 389398"/>
              <a:gd name="connsiteX15" fmla="*/ 162323 w 537927"/>
              <a:gd name="connsiteY15" fmla="*/ 204603 h 389398"/>
              <a:gd name="connsiteX16" fmla="*/ 159877 w 537927"/>
              <a:gd name="connsiteY16" fmla="*/ 200738 h 389398"/>
              <a:gd name="connsiteX17" fmla="*/ 121714 w 537927"/>
              <a:gd name="connsiteY17" fmla="*/ 175418 h 389398"/>
              <a:gd name="connsiteX18" fmla="*/ 125327 w 537927"/>
              <a:gd name="connsiteY18" fmla="*/ 195836 h 389398"/>
              <a:gd name="connsiteX19" fmla="*/ 158541 w 537927"/>
              <a:gd name="connsiteY19" fmla="*/ 282504 h 389398"/>
              <a:gd name="connsiteX20" fmla="*/ 149339 w 537927"/>
              <a:gd name="connsiteY20" fmla="*/ 296097 h 389398"/>
              <a:gd name="connsiteX21" fmla="*/ 135808 w 537927"/>
              <a:gd name="connsiteY21" fmla="*/ 296097 h 389398"/>
              <a:gd name="connsiteX22" fmla="*/ 135808 w 537927"/>
              <a:gd name="connsiteY22" fmla="*/ 308804 h 389398"/>
              <a:gd name="connsiteX23" fmla="*/ 135601 w 537927"/>
              <a:gd name="connsiteY23" fmla="*/ 362309 h 389398"/>
              <a:gd name="connsiteX24" fmla="*/ 110969 w 537927"/>
              <a:gd name="connsiteY24" fmla="*/ 388948 h 389398"/>
              <a:gd name="connsiteX25" fmla="*/ 86110 w 537927"/>
              <a:gd name="connsiteY25" fmla="*/ 362629 h 389398"/>
              <a:gd name="connsiteX26" fmla="*/ 86167 w 537927"/>
              <a:gd name="connsiteY26" fmla="*/ 303487 h 389398"/>
              <a:gd name="connsiteX27" fmla="*/ 77341 w 537927"/>
              <a:gd name="connsiteY27" fmla="*/ 297152 h 389398"/>
              <a:gd name="connsiteX28" fmla="*/ 77341 w 537927"/>
              <a:gd name="connsiteY28" fmla="*/ 322661 h 389398"/>
              <a:gd name="connsiteX29" fmla="*/ 77266 w 537927"/>
              <a:gd name="connsiteY29" fmla="*/ 360216 h 389398"/>
              <a:gd name="connsiteX30" fmla="*/ 52614 w 537927"/>
              <a:gd name="connsiteY30" fmla="*/ 388948 h 389398"/>
              <a:gd name="connsiteX31" fmla="*/ 27210 w 537927"/>
              <a:gd name="connsiteY31" fmla="*/ 360009 h 389398"/>
              <a:gd name="connsiteX32" fmla="*/ 27323 w 537927"/>
              <a:gd name="connsiteY32" fmla="*/ 307446 h 389398"/>
              <a:gd name="connsiteX33" fmla="*/ 27323 w 537927"/>
              <a:gd name="connsiteY33" fmla="*/ 296116 h 389398"/>
              <a:gd name="connsiteX34" fmla="*/ 9728 w 537927"/>
              <a:gd name="connsiteY34" fmla="*/ 296116 h 389398"/>
              <a:gd name="connsiteX35" fmla="*/ 1392 w 537927"/>
              <a:gd name="connsiteY35" fmla="*/ 284804 h 389398"/>
              <a:gd name="connsiteX36" fmla="*/ 31557 w 537927"/>
              <a:gd name="connsiteY36" fmla="*/ 195044 h 389398"/>
              <a:gd name="connsiteX37" fmla="*/ 34248 w 537927"/>
              <a:gd name="connsiteY37" fmla="*/ 178623 h 389398"/>
              <a:gd name="connsiteX38" fmla="*/ 33947 w 537927"/>
              <a:gd name="connsiteY38" fmla="*/ 141086 h 389398"/>
              <a:gd name="connsiteX39" fmla="*/ 64187 w 537927"/>
              <a:gd name="connsiteY39" fmla="*/ 89806 h 389398"/>
              <a:gd name="connsiteX40" fmla="*/ 54120 w 537927"/>
              <a:gd name="connsiteY40" fmla="*/ 49121 h 389398"/>
              <a:gd name="connsiteX41" fmla="*/ 73276 w 537927"/>
              <a:gd name="connsiteY41" fmla="*/ 25781 h 389398"/>
              <a:gd name="connsiteX42" fmla="*/ 126343 w 537927"/>
              <a:gd name="connsiteY42" fmla="*/ 40901 h 389398"/>
              <a:gd name="connsiteX43" fmla="*/ 106678 w 537927"/>
              <a:gd name="connsiteY43" fmla="*/ 98535 h 389398"/>
              <a:gd name="connsiteX44" fmla="*/ 122259 w 537927"/>
              <a:gd name="connsiteY44" fmla="*/ 111921 h 389398"/>
              <a:gd name="connsiteX45" fmla="*/ 175721 w 537927"/>
              <a:gd name="connsiteY45" fmla="*/ 156207 h 389398"/>
              <a:gd name="connsiteX46" fmla="*/ 186692 w 537927"/>
              <a:gd name="connsiteY46" fmla="*/ 179698 h 389398"/>
              <a:gd name="connsiteX47" fmla="*/ 189647 w 537927"/>
              <a:gd name="connsiteY47" fmla="*/ 186541 h 389398"/>
              <a:gd name="connsiteX48" fmla="*/ 211607 w 537927"/>
              <a:gd name="connsiteY48" fmla="*/ 205564 h 389398"/>
              <a:gd name="connsiteX49" fmla="*/ 233417 w 537927"/>
              <a:gd name="connsiteY49" fmla="*/ 208581 h 389398"/>
              <a:gd name="connsiteX50" fmla="*/ 227038 w 537927"/>
              <a:gd name="connsiteY50" fmla="*/ 182054 h 389398"/>
              <a:gd name="connsiteX51" fmla="*/ 235977 w 537927"/>
              <a:gd name="connsiteY51" fmla="*/ 166519 h 389398"/>
              <a:gd name="connsiteX52" fmla="*/ 269021 w 537927"/>
              <a:gd name="connsiteY52" fmla="*/ 168857 h 389398"/>
              <a:gd name="connsiteX53" fmla="*/ 266405 w 537927"/>
              <a:gd name="connsiteY53" fmla="*/ 206412 h 389398"/>
              <a:gd name="connsiteX54" fmla="*/ 289646 w 537927"/>
              <a:gd name="connsiteY54" fmla="*/ 206224 h 389398"/>
              <a:gd name="connsiteX55" fmla="*/ 311380 w 537927"/>
              <a:gd name="connsiteY55" fmla="*/ 186579 h 389398"/>
              <a:gd name="connsiteX56" fmla="*/ 302103 w 537927"/>
              <a:gd name="connsiteY56" fmla="*/ 181376 h 389398"/>
              <a:gd name="connsiteX57" fmla="*/ 300579 w 537927"/>
              <a:gd name="connsiteY57" fmla="*/ 144122 h 389398"/>
              <a:gd name="connsiteX58" fmla="*/ 371428 w 537927"/>
              <a:gd name="connsiteY58" fmla="*/ 85526 h 389398"/>
              <a:gd name="connsiteX59" fmla="*/ 393540 w 537927"/>
              <a:gd name="connsiteY59" fmla="*/ 74592 h 389398"/>
              <a:gd name="connsiteX60" fmla="*/ 388139 w 537927"/>
              <a:gd name="connsiteY60" fmla="*/ 10566 h 389398"/>
              <a:gd name="connsiteX61" fmla="*/ 442523 w 537927"/>
              <a:gd name="connsiteY61" fmla="*/ 11057 h 389398"/>
              <a:gd name="connsiteX62" fmla="*/ 435579 w 537927"/>
              <a:gd name="connsiteY62" fmla="*/ 75685 h 389398"/>
              <a:gd name="connsiteX63" fmla="*/ 484788 w 537927"/>
              <a:gd name="connsiteY63" fmla="*/ 106868 h 389398"/>
              <a:gd name="connsiteX64" fmla="*/ 528145 w 537927"/>
              <a:gd name="connsiteY64" fmla="*/ 142764 h 389398"/>
              <a:gd name="connsiteX65" fmla="*/ 532887 w 537927"/>
              <a:gd name="connsiteY65" fmla="*/ 176983 h 389398"/>
              <a:gd name="connsiteX66" fmla="*/ 497810 w 537927"/>
              <a:gd name="connsiteY66" fmla="*/ 179207 h 389398"/>
              <a:gd name="connsiteX67" fmla="*/ 473535 w 537927"/>
              <a:gd name="connsiteY67" fmla="*/ 159242 h 389398"/>
              <a:gd name="connsiteX68" fmla="*/ 473535 w 537927"/>
              <a:gd name="connsiteY68" fmla="*/ 172383 h 389398"/>
              <a:gd name="connsiteX69" fmla="*/ 473328 w 537927"/>
              <a:gd name="connsiteY69" fmla="*/ 361064 h 389398"/>
              <a:gd name="connsiteX70" fmla="*/ 456580 w 537927"/>
              <a:gd name="connsiteY70" fmla="*/ 386950 h 389398"/>
              <a:gd name="connsiteX71" fmla="*/ 428184 w 537927"/>
              <a:gd name="connsiteY71" fmla="*/ 381369 h 389398"/>
              <a:gd name="connsiteX72" fmla="*/ 419603 w 537927"/>
              <a:gd name="connsiteY72" fmla="*/ 359613 h 389398"/>
              <a:gd name="connsiteX73" fmla="*/ 419283 w 537927"/>
              <a:gd name="connsiteY73" fmla="*/ 262934 h 389398"/>
              <a:gd name="connsiteX74" fmla="*/ 409460 w 537927"/>
              <a:gd name="connsiteY74" fmla="*/ 256279 h 389398"/>
              <a:gd name="connsiteX75" fmla="*/ 409460 w 537927"/>
              <a:gd name="connsiteY75" fmla="*/ 281052 h 389398"/>
              <a:gd name="connsiteX76" fmla="*/ 409384 w 537927"/>
              <a:gd name="connsiteY76" fmla="*/ 360838 h 389398"/>
              <a:gd name="connsiteX77" fmla="*/ 389230 w 537927"/>
              <a:gd name="connsiteY77" fmla="*/ 388100 h 389398"/>
              <a:gd name="connsiteX78" fmla="*/ 359517 w 537927"/>
              <a:gd name="connsiteY78" fmla="*/ 375808 h 389398"/>
              <a:gd name="connsiteX79" fmla="*/ 355621 w 537927"/>
              <a:gd name="connsiteY79" fmla="*/ 356898 h 389398"/>
              <a:gd name="connsiteX80" fmla="*/ 356525 w 537927"/>
              <a:gd name="connsiteY80" fmla="*/ 171968 h 389398"/>
              <a:gd name="connsiteX81" fmla="*/ 356525 w 537927"/>
              <a:gd name="connsiteY81" fmla="*/ 159167 h 389398"/>
              <a:gd name="connsiteX82" fmla="*/ 367401 w 537927"/>
              <a:gd name="connsiteY82" fmla="*/ 255826 h 389398"/>
              <a:gd name="connsiteX83" fmla="*/ 366310 w 537927"/>
              <a:gd name="connsiteY83" fmla="*/ 255826 h 389398"/>
              <a:gd name="connsiteX84" fmla="*/ 366235 w 537927"/>
              <a:gd name="connsiteY84" fmla="*/ 359047 h 389398"/>
              <a:gd name="connsiteX85" fmla="*/ 376698 w 537927"/>
              <a:gd name="connsiteY85" fmla="*/ 377165 h 389398"/>
              <a:gd name="connsiteX86" fmla="*/ 398357 w 537927"/>
              <a:gd name="connsiteY86" fmla="*/ 360348 h 389398"/>
              <a:gd name="connsiteX87" fmla="*/ 398432 w 537927"/>
              <a:gd name="connsiteY87" fmla="*/ 263707 h 389398"/>
              <a:gd name="connsiteX88" fmla="*/ 417815 w 537927"/>
              <a:gd name="connsiteY88" fmla="*/ 244496 h 389398"/>
              <a:gd name="connsiteX89" fmla="*/ 430065 w 537927"/>
              <a:gd name="connsiteY89" fmla="*/ 256637 h 389398"/>
              <a:gd name="connsiteX90" fmla="*/ 430103 w 537927"/>
              <a:gd name="connsiteY90" fmla="*/ 358915 h 389398"/>
              <a:gd name="connsiteX91" fmla="*/ 445929 w 537927"/>
              <a:gd name="connsiteY91" fmla="*/ 378296 h 389398"/>
              <a:gd name="connsiteX92" fmla="*/ 462508 w 537927"/>
              <a:gd name="connsiteY92" fmla="*/ 358764 h 389398"/>
              <a:gd name="connsiteX93" fmla="*/ 462658 w 537927"/>
              <a:gd name="connsiteY93" fmla="*/ 321228 h 389398"/>
              <a:gd name="connsiteX94" fmla="*/ 462771 w 537927"/>
              <a:gd name="connsiteY94" fmla="*/ 154208 h 389398"/>
              <a:gd name="connsiteX95" fmla="*/ 465462 w 537927"/>
              <a:gd name="connsiteY95" fmla="*/ 142915 h 389398"/>
              <a:gd name="connsiteX96" fmla="*/ 476602 w 537927"/>
              <a:gd name="connsiteY96" fmla="*/ 147930 h 389398"/>
              <a:gd name="connsiteX97" fmla="*/ 503418 w 537927"/>
              <a:gd name="connsiteY97" fmla="*/ 169951 h 389398"/>
              <a:gd name="connsiteX98" fmla="*/ 524099 w 537927"/>
              <a:gd name="connsiteY98" fmla="*/ 170610 h 389398"/>
              <a:gd name="connsiteX99" fmla="*/ 520185 w 537927"/>
              <a:gd name="connsiteY99" fmla="*/ 150324 h 389398"/>
              <a:gd name="connsiteX100" fmla="*/ 453814 w 537927"/>
              <a:gd name="connsiteY100" fmla="*/ 95198 h 389398"/>
              <a:gd name="connsiteX101" fmla="*/ 376735 w 537927"/>
              <a:gd name="connsiteY101" fmla="*/ 94896 h 389398"/>
              <a:gd name="connsiteX102" fmla="*/ 309611 w 537927"/>
              <a:gd name="connsiteY102" fmla="*/ 150588 h 389398"/>
              <a:gd name="connsiteX103" fmla="*/ 306149 w 537927"/>
              <a:gd name="connsiteY103" fmla="*/ 170856 h 389398"/>
              <a:gd name="connsiteX104" fmla="*/ 326134 w 537927"/>
              <a:gd name="connsiteY104" fmla="*/ 170328 h 389398"/>
              <a:gd name="connsiteX105" fmla="*/ 354417 w 537927"/>
              <a:gd name="connsiteY105" fmla="*/ 147138 h 389398"/>
              <a:gd name="connsiteX106" fmla="*/ 363995 w 537927"/>
              <a:gd name="connsiteY106" fmla="*/ 142670 h 389398"/>
              <a:gd name="connsiteX107" fmla="*/ 367232 w 537927"/>
              <a:gd name="connsiteY107" fmla="*/ 153605 h 389398"/>
              <a:gd name="connsiteX108" fmla="*/ 367383 w 537927"/>
              <a:gd name="connsiteY108" fmla="*/ 255883 h 389398"/>
              <a:gd name="connsiteX109" fmla="*/ 147927 w 537927"/>
              <a:gd name="connsiteY109" fmla="*/ 284804 h 389398"/>
              <a:gd name="connsiteX110" fmla="*/ 128394 w 537927"/>
              <a:gd name="connsiteY110" fmla="*/ 233938 h 389398"/>
              <a:gd name="connsiteX111" fmla="*/ 111383 w 537927"/>
              <a:gd name="connsiteY111" fmla="*/ 166651 h 389398"/>
              <a:gd name="connsiteX112" fmla="*/ 114431 w 537927"/>
              <a:gd name="connsiteY112" fmla="*/ 157526 h 389398"/>
              <a:gd name="connsiteX113" fmla="*/ 123483 w 537927"/>
              <a:gd name="connsiteY113" fmla="*/ 160845 h 389398"/>
              <a:gd name="connsiteX114" fmla="*/ 153215 w 537927"/>
              <a:gd name="connsiteY114" fmla="*/ 185259 h 389398"/>
              <a:gd name="connsiteX115" fmla="*/ 173877 w 537927"/>
              <a:gd name="connsiteY115" fmla="*/ 182959 h 389398"/>
              <a:gd name="connsiteX116" fmla="*/ 170189 w 537927"/>
              <a:gd name="connsiteY116" fmla="*/ 165727 h 389398"/>
              <a:gd name="connsiteX117" fmla="*/ 100130 w 537927"/>
              <a:gd name="connsiteY117" fmla="*/ 107660 h 389398"/>
              <a:gd name="connsiteX118" fmla="*/ 62098 w 537927"/>
              <a:gd name="connsiteY118" fmla="*/ 103305 h 389398"/>
              <a:gd name="connsiteX119" fmla="*/ 44447 w 537927"/>
              <a:gd name="connsiteY119" fmla="*/ 134733 h 389398"/>
              <a:gd name="connsiteX120" fmla="*/ 45219 w 537927"/>
              <a:gd name="connsiteY120" fmla="*/ 182601 h 389398"/>
              <a:gd name="connsiteX121" fmla="*/ 43864 w 537927"/>
              <a:gd name="connsiteY121" fmla="*/ 192706 h 389398"/>
              <a:gd name="connsiteX122" fmla="*/ 31594 w 537927"/>
              <a:gd name="connsiteY122" fmla="*/ 229130 h 389398"/>
              <a:gd name="connsiteX123" fmla="*/ 12776 w 537927"/>
              <a:gd name="connsiteY123" fmla="*/ 284823 h 389398"/>
              <a:gd name="connsiteX124" fmla="*/ 147946 w 537927"/>
              <a:gd name="connsiteY124" fmla="*/ 284823 h 389398"/>
              <a:gd name="connsiteX125" fmla="*/ 331139 w 537927"/>
              <a:gd name="connsiteY125" fmla="*/ 198456 h 389398"/>
              <a:gd name="connsiteX126" fmla="*/ 314278 w 537927"/>
              <a:gd name="connsiteY126" fmla="*/ 198720 h 389398"/>
              <a:gd name="connsiteX127" fmla="*/ 290191 w 537927"/>
              <a:gd name="connsiteY127" fmla="*/ 219591 h 389398"/>
              <a:gd name="connsiteX128" fmla="*/ 267948 w 537927"/>
              <a:gd name="connsiteY128" fmla="*/ 220911 h 389398"/>
              <a:gd name="connsiteX129" fmla="*/ 234264 w 537927"/>
              <a:gd name="connsiteY129" fmla="*/ 220797 h 389398"/>
              <a:gd name="connsiteX130" fmla="*/ 211231 w 537927"/>
              <a:gd name="connsiteY130" fmla="*/ 219214 h 389398"/>
              <a:gd name="connsiteX131" fmla="*/ 188649 w 537927"/>
              <a:gd name="connsiteY131" fmla="*/ 199437 h 389398"/>
              <a:gd name="connsiteX132" fmla="*/ 171807 w 537927"/>
              <a:gd name="connsiteY132" fmla="*/ 200379 h 389398"/>
              <a:gd name="connsiteX133" fmla="*/ 179391 w 537927"/>
              <a:gd name="connsiteY133" fmla="*/ 208524 h 389398"/>
              <a:gd name="connsiteX134" fmla="*/ 215220 w 537927"/>
              <a:gd name="connsiteY134" fmla="*/ 237294 h 389398"/>
              <a:gd name="connsiteX135" fmla="*/ 226191 w 537927"/>
              <a:gd name="connsiteY135" fmla="*/ 260898 h 389398"/>
              <a:gd name="connsiteX136" fmla="*/ 225533 w 537927"/>
              <a:gd name="connsiteY136" fmla="*/ 367889 h 389398"/>
              <a:gd name="connsiteX137" fmla="*/ 232382 w 537927"/>
              <a:gd name="connsiteY137" fmla="*/ 377995 h 389398"/>
              <a:gd name="connsiteX138" fmla="*/ 239044 w 537927"/>
              <a:gd name="connsiteY138" fmla="*/ 367739 h 389398"/>
              <a:gd name="connsiteX139" fmla="*/ 239213 w 537927"/>
              <a:gd name="connsiteY139" fmla="*/ 326450 h 389398"/>
              <a:gd name="connsiteX140" fmla="*/ 243015 w 537927"/>
              <a:gd name="connsiteY140" fmla="*/ 317834 h 389398"/>
              <a:gd name="connsiteX141" fmla="*/ 262886 w 537927"/>
              <a:gd name="connsiteY141" fmla="*/ 329806 h 389398"/>
              <a:gd name="connsiteX142" fmla="*/ 263225 w 537927"/>
              <a:gd name="connsiteY142" fmla="*/ 370152 h 389398"/>
              <a:gd name="connsiteX143" fmla="*/ 269228 w 537927"/>
              <a:gd name="connsiteY143" fmla="*/ 378108 h 389398"/>
              <a:gd name="connsiteX144" fmla="*/ 276341 w 537927"/>
              <a:gd name="connsiteY144" fmla="*/ 370076 h 389398"/>
              <a:gd name="connsiteX145" fmla="*/ 276567 w 537927"/>
              <a:gd name="connsiteY145" fmla="*/ 362686 h 389398"/>
              <a:gd name="connsiteX146" fmla="*/ 276021 w 537927"/>
              <a:gd name="connsiteY146" fmla="*/ 254752 h 389398"/>
              <a:gd name="connsiteX147" fmla="*/ 282250 w 537927"/>
              <a:gd name="connsiteY147" fmla="*/ 241196 h 389398"/>
              <a:gd name="connsiteX148" fmla="*/ 321580 w 537927"/>
              <a:gd name="connsiteY148" fmla="*/ 209297 h 389398"/>
              <a:gd name="connsiteX149" fmla="*/ 331139 w 537927"/>
              <a:gd name="connsiteY149" fmla="*/ 198475 h 389398"/>
              <a:gd name="connsiteX150" fmla="*/ 443784 w 537927"/>
              <a:gd name="connsiteY150" fmla="*/ 39864 h 389398"/>
              <a:gd name="connsiteX151" fmla="*/ 415726 w 537927"/>
              <a:gd name="connsiteY151" fmla="*/ 10698 h 389398"/>
              <a:gd name="connsiteX152" fmla="*/ 386125 w 537927"/>
              <a:gd name="connsiteY152" fmla="*/ 39430 h 389398"/>
              <a:gd name="connsiteX153" fmla="*/ 414352 w 537927"/>
              <a:gd name="connsiteY153" fmla="*/ 68577 h 389398"/>
              <a:gd name="connsiteX154" fmla="*/ 443784 w 537927"/>
              <a:gd name="connsiteY154" fmla="*/ 39864 h 389398"/>
              <a:gd name="connsiteX155" fmla="*/ 120773 w 537927"/>
              <a:gd name="connsiteY155" fmla="*/ 60772 h 389398"/>
              <a:gd name="connsiteX156" fmla="*/ 92471 w 537927"/>
              <a:gd name="connsiteY156" fmla="*/ 31984 h 389398"/>
              <a:gd name="connsiteX157" fmla="*/ 63077 w 537927"/>
              <a:gd name="connsiteY157" fmla="*/ 60829 h 389398"/>
              <a:gd name="connsiteX158" fmla="*/ 92527 w 537927"/>
              <a:gd name="connsiteY158" fmla="*/ 89693 h 389398"/>
              <a:gd name="connsiteX159" fmla="*/ 120754 w 537927"/>
              <a:gd name="connsiteY159" fmla="*/ 60753 h 389398"/>
              <a:gd name="connsiteX160" fmla="*/ 66144 w 537927"/>
              <a:gd name="connsiteY160" fmla="*/ 297793 h 389398"/>
              <a:gd name="connsiteX161" fmla="*/ 43600 w 537927"/>
              <a:gd name="connsiteY161" fmla="*/ 298001 h 389398"/>
              <a:gd name="connsiteX162" fmla="*/ 38425 w 537927"/>
              <a:gd name="connsiteY162" fmla="*/ 302526 h 389398"/>
              <a:gd name="connsiteX163" fmla="*/ 38501 w 537927"/>
              <a:gd name="connsiteY163" fmla="*/ 364307 h 389398"/>
              <a:gd name="connsiteX164" fmla="*/ 52257 w 537927"/>
              <a:gd name="connsiteY164" fmla="*/ 378108 h 389398"/>
              <a:gd name="connsiteX165" fmla="*/ 65937 w 537927"/>
              <a:gd name="connsiteY165" fmla="*/ 364270 h 389398"/>
              <a:gd name="connsiteX166" fmla="*/ 66144 w 537927"/>
              <a:gd name="connsiteY166" fmla="*/ 297793 h 389398"/>
              <a:gd name="connsiteX167" fmla="*/ 96874 w 537927"/>
              <a:gd name="connsiteY167" fmla="*/ 298152 h 389398"/>
              <a:gd name="connsiteX168" fmla="*/ 97081 w 537927"/>
              <a:gd name="connsiteY168" fmla="*/ 364760 h 389398"/>
              <a:gd name="connsiteX169" fmla="*/ 110310 w 537927"/>
              <a:gd name="connsiteY169" fmla="*/ 378108 h 389398"/>
              <a:gd name="connsiteX170" fmla="*/ 124292 w 537927"/>
              <a:gd name="connsiteY170" fmla="*/ 365759 h 389398"/>
              <a:gd name="connsiteX171" fmla="*/ 124555 w 537927"/>
              <a:gd name="connsiteY171" fmla="*/ 298152 h 389398"/>
              <a:gd name="connsiteX172" fmla="*/ 96855 w 537927"/>
              <a:gd name="connsiteY172" fmla="*/ 298152 h 389398"/>
              <a:gd name="connsiteX173" fmla="*/ 251106 w 537927"/>
              <a:gd name="connsiteY173" fmla="*/ 200097 h 389398"/>
              <a:gd name="connsiteX174" fmla="*/ 265145 w 537927"/>
              <a:gd name="connsiteY174" fmla="*/ 185674 h 389398"/>
              <a:gd name="connsiteX175" fmla="*/ 250429 w 537927"/>
              <a:gd name="connsiteY175" fmla="*/ 172006 h 389398"/>
              <a:gd name="connsiteX176" fmla="*/ 236974 w 537927"/>
              <a:gd name="connsiteY176" fmla="*/ 185900 h 389398"/>
              <a:gd name="connsiteX177" fmla="*/ 251125 w 537927"/>
              <a:gd name="connsiteY177" fmla="*/ 200116 h 38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537927" h="389398">
                <a:moveTo>
                  <a:pt x="356562" y="159204"/>
                </a:moveTo>
                <a:cubicBezTo>
                  <a:pt x="345780" y="168122"/>
                  <a:pt x="337217" y="175211"/>
                  <a:pt x="328505" y="182431"/>
                </a:cubicBezTo>
                <a:cubicBezTo>
                  <a:pt x="344726" y="193913"/>
                  <a:pt x="345065" y="203660"/>
                  <a:pt x="329709" y="216669"/>
                </a:cubicBezTo>
                <a:cubicBezTo>
                  <a:pt x="318023" y="226585"/>
                  <a:pt x="306111" y="236238"/>
                  <a:pt x="293936" y="245533"/>
                </a:cubicBezTo>
                <a:cubicBezTo>
                  <a:pt x="288686" y="249530"/>
                  <a:pt x="286691" y="253847"/>
                  <a:pt x="286785" y="260502"/>
                </a:cubicBezTo>
                <a:cubicBezTo>
                  <a:pt x="287274" y="296474"/>
                  <a:pt x="287199" y="332464"/>
                  <a:pt x="287463" y="368455"/>
                </a:cubicBezTo>
                <a:cubicBezTo>
                  <a:pt x="287538" y="377504"/>
                  <a:pt x="284395" y="384499"/>
                  <a:pt x="275701" y="387817"/>
                </a:cubicBezTo>
                <a:cubicBezTo>
                  <a:pt x="263903" y="392323"/>
                  <a:pt x="252329" y="384009"/>
                  <a:pt x="251915" y="370529"/>
                </a:cubicBezTo>
                <a:cubicBezTo>
                  <a:pt x="251520" y="357143"/>
                  <a:pt x="251821" y="343757"/>
                  <a:pt x="249996" y="330353"/>
                </a:cubicBezTo>
                <a:cubicBezTo>
                  <a:pt x="249996" y="343380"/>
                  <a:pt x="250184" y="356408"/>
                  <a:pt x="249940" y="369435"/>
                </a:cubicBezTo>
                <a:cubicBezTo>
                  <a:pt x="249751" y="380050"/>
                  <a:pt x="244972" y="386422"/>
                  <a:pt x="236485" y="388401"/>
                </a:cubicBezTo>
                <a:cubicBezTo>
                  <a:pt x="224197" y="391248"/>
                  <a:pt x="214750" y="382859"/>
                  <a:pt x="214750" y="368493"/>
                </a:cubicBezTo>
                <a:cubicBezTo>
                  <a:pt x="214750" y="334067"/>
                  <a:pt x="214581" y="299641"/>
                  <a:pt x="215540" y="265234"/>
                </a:cubicBezTo>
                <a:cubicBezTo>
                  <a:pt x="215823" y="254922"/>
                  <a:pt x="212774" y="248417"/>
                  <a:pt x="204588" y="242629"/>
                </a:cubicBezTo>
                <a:cubicBezTo>
                  <a:pt x="194144" y="235239"/>
                  <a:pt x="184284" y="226943"/>
                  <a:pt x="174630" y="218535"/>
                </a:cubicBezTo>
                <a:cubicBezTo>
                  <a:pt x="170001" y="214500"/>
                  <a:pt x="166331" y="209335"/>
                  <a:pt x="162323" y="204603"/>
                </a:cubicBezTo>
                <a:cubicBezTo>
                  <a:pt x="161344" y="203453"/>
                  <a:pt x="161043" y="201511"/>
                  <a:pt x="159877" y="200738"/>
                </a:cubicBezTo>
                <a:cubicBezTo>
                  <a:pt x="147814" y="192593"/>
                  <a:pt x="135639" y="184618"/>
                  <a:pt x="121714" y="175418"/>
                </a:cubicBezTo>
                <a:cubicBezTo>
                  <a:pt x="122937" y="182639"/>
                  <a:pt x="123031" y="189652"/>
                  <a:pt x="125327" y="195836"/>
                </a:cubicBezTo>
                <a:cubicBezTo>
                  <a:pt x="136072" y="224851"/>
                  <a:pt x="147513" y="253602"/>
                  <a:pt x="158541" y="282504"/>
                </a:cubicBezTo>
                <a:cubicBezTo>
                  <a:pt x="163226" y="294796"/>
                  <a:pt x="162248" y="296040"/>
                  <a:pt x="149339" y="296097"/>
                </a:cubicBezTo>
                <a:cubicBezTo>
                  <a:pt x="145330" y="296116"/>
                  <a:pt x="141341" y="296097"/>
                  <a:pt x="135808" y="296097"/>
                </a:cubicBezTo>
                <a:cubicBezTo>
                  <a:pt x="135808" y="300923"/>
                  <a:pt x="135808" y="304863"/>
                  <a:pt x="135808" y="308804"/>
                </a:cubicBezTo>
                <a:cubicBezTo>
                  <a:pt x="135771" y="326639"/>
                  <a:pt x="135921" y="344474"/>
                  <a:pt x="135601" y="362309"/>
                </a:cubicBezTo>
                <a:cubicBezTo>
                  <a:pt x="135338" y="377580"/>
                  <a:pt x="124612" y="388892"/>
                  <a:pt x="110969" y="388948"/>
                </a:cubicBezTo>
                <a:cubicBezTo>
                  <a:pt x="97175" y="389005"/>
                  <a:pt x="86392" y="378070"/>
                  <a:pt x="86110" y="362629"/>
                </a:cubicBezTo>
                <a:cubicBezTo>
                  <a:pt x="85734" y="342928"/>
                  <a:pt x="86016" y="323207"/>
                  <a:pt x="86167" y="303487"/>
                </a:cubicBezTo>
                <a:cubicBezTo>
                  <a:pt x="86204" y="298114"/>
                  <a:pt x="85038" y="294702"/>
                  <a:pt x="77341" y="297152"/>
                </a:cubicBezTo>
                <a:cubicBezTo>
                  <a:pt x="77341" y="305354"/>
                  <a:pt x="77341" y="314007"/>
                  <a:pt x="77341" y="322661"/>
                </a:cubicBezTo>
                <a:cubicBezTo>
                  <a:pt x="77341" y="335179"/>
                  <a:pt x="77435" y="347698"/>
                  <a:pt x="77266" y="360216"/>
                </a:cubicBezTo>
                <a:cubicBezTo>
                  <a:pt x="77021" y="376995"/>
                  <a:pt x="66803" y="388797"/>
                  <a:pt x="52614" y="388948"/>
                </a:cubicBezTo>
                <a:cubicBezTo>
                  <a:pt x="37936" y="389118"/>
                  <a:pt x="27379" y="377278"/>
                  <a:pt x="27210" y="360009"/>
                </a:cubicBezTo>
                <a:cubicBezTo>
                  <a:pt x="27040" y="342494"/>
                  <a:pt x="27266" y="324961"/>
                  <a:pt x="27323" y="307446"/>
                </a:cubicBezTo>
                <a:cubicBezTo>
                  <a:pt x="27323" y="304072"/>
                  <a:pt x="27323" y="300716"/>
                  <a:pt x="27323" y="296116"/>
                </a:cubicBezTo>
                <a:cubicBezTo>
                  <a:pt x="20774" y="296116"/>
                  <a:pt x="15242" y="296191"/>
                  <a:pt x="9728" y="296116"/>
                </a:cubicBezTo>
                <a:cubicBezTo>
                  <a:pt x="-1" y="295946"/>
                  <a:pt x="-1676" y="294042"/>
                  <a:pt x="1392" y="284804"/>
                </a:cubicBezTo>
                <a:cubicBezTo>
                  <a:pt x="11327" y="254846"/>
                  <a:pt x="21677" y="225020"/>
                  <a:pt x="31557" y="195044"/>
                </a:cubicBezTo>
                <a:cubicBezTo>
                  <a:pt x="33269" y="189822"/>
                  <a:pt x="34135" y="184128"/>
                  <a:pt x="34248" y="178623"/>
                </a:cubicBezTo>
                <a:cubicBezTo>
                  <a:pt x="34530" y="166123"/>
                  <a:pt x="34135" y="153586"/>
                  <a:pt x="33947" y="141086"/>
                </a:cubicBezTo>
                <a:cubicBezTo>
                  <a:pt x="33514" y="111996"/>
                  <a:pt x="38218" y="103852"/>
                  <a:pt x="64187" y="89806"/>
                </a:cubicBezTo>
                <a:cubicBezTo>
                  <a:pt x="53969" y="77966"/>
                  <a:pt x="49622" y="64392"/>
                  <a:pt x="54120" y="49121"/>
                </a:cubicBezTo>
                <a:cubicBezTo>
                  <a:pt x="57149" y="38827"/>
                  <a:pt x="63773" y="31022"/>
                  <a:pt x="73276" y="25781"/>
                </a:cubicBezTo>
                <a:cubicBezTo>
                  <a:pt x="91793" y="15600"/>
                  <a:pt x="115429" y="22331"/>
                  <a:pt x="126343" y="40901"/>
                </a:cubicBezTo>
                <a:cubicBezTo>
                  <a:pt x="138198" y="61093"/>
                  <a:pt x="131010" y="83000"/>
                  <a:pt x="106678" y="98535"/>
                </a:cubicBezTo>
                <a:cubicBezTo>
                  <a:pt x="112023" y="103135"/>
                  <a:pt x="117085" y="107603"/>
                  <a:pt x="122259" y="111921"/>
                </a:cubicBezTo>
                <a:cubicBezTo>
                  <a:pt x="140043" y="126739"/>
                  <a:pt x="157750" y="141633"/>
                  <a:pt x="175721" y="156207"/>
                </a:cubicBezTo>
                <a:cubicBezTo>
                  <a:pt x="183343" y="162390"/>
                  <a:pt x="187483" y="169630"/>
                  <a:pt x="186692" y="179698"/>
                </a:cubicBezTo>
                <a:cubicBezTo>
                  <a:pt x="186523" y="181922"/>
                  <a:pt x="187934" y="184976"/>
                  <a:pt x="189647" y="186541"/>
                </a:cubicBezTo>
                <a:cubicBezTo>
                  <a:pt x="196760" y="193102"/>
                  <a:pt x="204325" y="199173"/>
                  <a:pt x="211607" y="205564"/>
                </a:cubicBezTo>
                <a:cubicBezTo>
                  <a:pt x="222748" y="215368"/>
                  <a:pt x="222710" y="215405"/>
                  <a:pt x="233417" y="208581"/>
                </a:cubicBezTo>
                <a:cubicBezTo>
                  <a:pt x="230952" y="199229"/>
                  <a:pt x="227151" y="190651"/>
                  <a:pt x="227038" y="182054"/>
                </a:cubicBezTo>
                <a:cubicBezTo>
                  <a:pt x="226982" y="176832"/>
                  <a:pt x="231667" y="170460"/>
                  <a:pt x="235977" y="166519"/>
                </a:cubicBezTo>
                <a:cubicBezTo>
                  <a:pt x="245310" y="157979"/>
                  <a:pt x="260214" y="159581"/>
                  <a:pt x="269021" y="168857"/>
                </a:cubicBezTo>
                <a:cubicBezTo>
                  <a:pt x="279239" y="179603"/>
                  <a:pt x="278374" y="192009"/>
                  <a:pt x="266405" y="206412"/>
                </a:cubicBezTo>
                <a:cubicBezTo>
                  <a:pt x="277564" y="215764"/>
                  <a:pt x="278844" y="215801"/>
                  <a:pt x="289646" y="206224"/>
                </a:cubicBezTo>
                <a:cubicBezTo>
                  <a:pt x="296834" y="199833"/>
                  <a:pt x="303928" y="193328"/>
                  <a:pt x="311380" y="186579"/>
                </a:cubicBezTo>
                <a:cubicBezTo>
                  <a:pt x="307899" y="184656"/>
                  <a:pt x="304794" y="183280"/>
                  <a:pt x="302103" y="181376"/>
                </a:cubicBezTo>
                <a:cubicBezTo>
                  <a:pt x="289382" y="172420"/>
                  <a:pt x="288328" y="154566"/>
                  <a:pt x="300579" y="144122"/>
                </a:cubicBezTo>
                <a:cubicBezTo>
                  <a:pt x="323894" y="124232"/>
                  <a:pt x="347417" y="104568"/>
                  <a:pt x="371428" y="85526"/>
                </a:cubicBezTo>
                <a:cubicBezTo>
                  <a:pt x="377751" y="80511"/>
                  <a:pt x="386182" y="78136"/>
                  <a:pt x="393540" y="74592"/>
                </a:cubicBezTo>
                <a:cubicBezTo>
                  <a:pt x="371617" y="49027"/>
                  <a:pt x="369716" y="27704"/>
                  <a:pt x="388139" y="10566"/>
                </a:cubicBezTo>
                <a:cubicBezTo>
                  <a:pt x="403494" y="-3705"/>
                  <a:pt x="427374" y="-3498"/>
                  <a:pt x="442523" y="11057"/>
                </a:cubicBezTo>
                <a:cubicBezTo>
                  <a:pt x="460532" y="28345"/>
                  <a:pt x="458481" y="49649"/>
                  <a:pt x="435579" y="75685"/>
                </a:cubicBezTo>
                <a:cubicBezTo>
                  <a:pt x="456900" y="78833"/>
                  <a:pt x="469564" y="94859"/>
                  <a:pt x="484788" y="106868"/>
                </a:cubicBezTo>
                <a:cubicBezTo>
                  <a:pt x="499523" y="118482"/>
                  <a:pt x="513824" y="130642"/>
                  <a:pt x="528145" y="142764"/>
                </a:cubicBezTo>
                <a:cubicBezTo>
                  <a:pt x="539172" y="152097"/>
                  <a:pt x="541054" y="166821"/>
                  <a:pt x="532887" y="176983"/>
                </a:cubicBezTo>
                <a:cubicBezTo>
                  <a:pt x="524344" y="187616"/>
                  <a:pt x="509703" y="188615"/>
                  <a:pt x="497810" y="179207"/>
                </a:cubicBezTo>
                <a:cubicBezTo>
                  <a:pt x="490302" y="173250"/>
                  <a:pt x="483000" y="167028"/>
                  <a:pt x="473535" y="159242"/>
                </a:cubicBezTo>
                <a:cubicBezTo>
                  <a:pt x="473535" y="165237"/>
                  <a:pt x="473535" y="168801"/>
                  <a:pt x="473535" y="172383"/>
                </a:cubicBezTo>
                <a:cubicBezTo>
                  <a:pt x="473478" y="235277"/>
                  <a:pt x="473403" y="298171"/>
                  <a:pt x="473328" y="361064"/>
                </a:cubicBezTo>
                <a:cubicBezTo>
                  <a:pt x="473328" y="373281"/>
                  <a:pt x="467682" y="382312"/>
                  <a:pt x="456580" y="386950"/>
                </a:cubicBezTo>
                <a:cubicBezTo>
                  <a:pt x="446249" y="391267"/>
                  <a:pt x="435316" y="390155"/>
                  <a:pt x="428184" y="381369"/>
                </a:cubicBezTo>
                <a:cubicBezTo>
                  <a:pt x="423441" y="375544"/>
                  <a:pt x="419828" y="367041"/>
                  <a:pt x="419603" y="359613"/>
                </a:cubicBezTo>
                <a:cubicBezTo>
                  <a:pt x="418680" y="327412"/>
                  <a:pt x="419094" y="295154"/>
                  <a:pt x="419283" y="262934"/>
                </a:cubicBezTo>
                <a:cubicBezTo>
                  <a:pt x="419320" y="256222"/>
                  <a:pt x="417307" y="253545"/>
                  <a:pt x="409460" y="256279"/>
                </a:cubicBezTo>
                <a:cubicBezTo>
                  <a:pt x="409460" y="264329"/>
                  <a:pt x="409460" y="272700"/>
                  <a:pt x="409460" y="281052"/>
                </a:cubicBezTo>
                <a:cubicBezTo>
                  <a:pt x="409460" y="307654"/>
                  <a:pt x="409610" y="334255"/>
                  <a:pt x="409384" y="360838"/>
                </a:cubicBezTo>
                <a:cubicBezTo>
                  <a:pt x="409271" y="374563"/>
                  <a:pt x="401067" y="385215"/>
                  <a:pt x="389230" y="388100"/>
                </a:cubicBezTo>
                <a:cubicBezTo>
                  <a:pt x="377206" y="391041"/>
                  <a:pt x="364955" y="386667"/>
                  <a:pt x="359517" y="375808"/>
                </a:cubicBezTo>
                <a:cubicBezTo>
                  <a:pt x="356732" y="370227"/>
                  <a:pt x="355621" y="363251"/>
                  <a:pt x="355621" y="356898"/>
                </a:cubicBezTo>
                <a:cubicBezTo>
                  <a:pt x="355697" y="295248"/>
                  <a:pt x="356167" y="233618"/>
                  <a:pt x="356525" y="171968"/>
                </a:cubicBezTo>
                <a:cubicBezTo>
                  <a:pt x="356543" y="168631"/>
                  <a:pt x="356525" y="165294"/>
                  <a:pt x="356525" y="159167"/>
                </a:cubicBezTo>
                <a:close/>
                <a:moveTo>
                  <a:pt x="367401" y="255826"/>
                </a:moveTo>
                <a:cubicBezTo>
                  <a:pt x="367044" y="255826"/>
                  <a:pt x="366668" y="255826"/>
                  <a:pt x="366310" y="255826"/>
                </a:cubicBezTo>
                <a:cubicBezTo>
                  <a:pt x="366310" y="290233"/>
                  <a:pt x="366404" y="324640"/>
                  <a:pt x="366235" y="359047"/>
                </a:cubicBezTo>
                <a:cubicBezTo>
                  <a:pt x="366197" y="367361"/>
                  <a:pt x="368681" y="373903"/>
                  <a:pt x="376698" y="377165"/>
                </a:cubicBezTo>
                <a:cubicBezTo>
                  <a:pt x="387612" y="381596"/>
                  <a:pt x="398282" y="373489"/>
                  <a:pt x="398357" y="360348"/>
                </a:cubicBezTo>
                <a:cubicBezTo>
                  <a:pt x="398545" y="328128"/>
                  <a:pt x="398432" y="295908"/>
                  <a:pt x="398432" y="263707"/>
                </a:cubicBezTo>
                <a:cubicBezTo>
                  <a:pt x="398432" y="250787"/>
                  <a:pt x="404893" y="244383"/>
                  <a:pt x="417815" y="244496"/>
                </a:cubicBezTo>
                <a:cubicBezTo>
                  <a:pt x="429463" y="244590"/>
                  <a:pt x="430065" y="245137"/>
                  <a:pt x="430065" y="256637"/>
                </a:cubicBezTo>
                <a:cubicBezTo>
                  <a:pt x="430103" y="290724"/>
                  <a:pt x="430028" y="324829"/>
                  <a:pt x="430103" y="358915"/>
                </a:cubicBezTo>
                <a:cubicBezTo>
                  <a:pt x="430122" y="370566"/>
                  <a:pt x="436407" y="378070"/>
                  <a:pt x="445929" y="378296"/>
                </a:cubicBezTo>
                <a:cubicBezTo>
                  <a:pt x="455846" y="378541"/>
                  <a:pt x="462357" y="370944"/>
                  <a:pt x="462508" y="358764"/>
                </a:cubicBezTo>
                <a:cubicBezTo>
                  <a:pt x="462639" y="346246"/>
                  <a:pt x="462658" y="333746"/>
                  <a:pt x="462658" y="321228"/>
                </a:cubicBezTo>
                <a:cubicBezTo>
                  <a:pt x="462658" y="265555"/>
                  <a:pt x="462602" y="209881"/>
                  <a:pt x="462771" y="154208"/>
                </a:cubicBezTo>
                <a:cubicBezTo>
                  <a:pt x="462771" y="150438"/>
                  <a:pt x="464521" y="146686"/>
                  <a:pt x="465462" y="142915"/>
                </a:cubicBezTo>
                <a:cubicBezTo>
                  <a:pt x="469207" y="144537"/>
                  <a:pt x="473460" y="145517"/>
                  <a:pt x="476602" y="147930"/>
                </a:cubicBezTo>
                <a:cubicBezTo>
                  <a:pt x="485767" y="154962"/>
                  <a:pt x="494423" y="162673"/>
                  <a:pt x="503418" y="169951"/>
                </a:cubicBezTo>
                <a:cubicBezTo>
                  <a:pt x="511528" y="176511"/>
                  <a:pt x="519074" y="176643"/>
                  <a:pt x="524099" y="170610"/>
                </a:cubicBezTo>
                <a:cubicBezTo>
                  <a:pt x="529349" y="164313"/>
                  <a:pt x="528088" y="156942"/>
                  <a:pt x="520185" y="150324"/>
                </a:cubicBezTo>
                <a:cubicBezTo>
                  <a:pt x="498130" y="131867"/>
                  <a:pt x="476113" y="113372"/>
                  <a:pt x="453814" y="95198"/>
                </a:cubicBezTo>
                <a:cubicBezTo>
                  <a:pt x="436275" y="80888"/>
                  <a:pt x="394198" y="80700"/>
                  <a:pt x="376735" y="94896"/>
                </a:cubicBezTo>
                <a:cubicBezTo>
                  <a:pt x="354172" y="113222"/>
                  <a:pt x="331892" y="131924"/>
                  <a:pt x="309611" y="150588"/>
                </a:cubicBezTo>
                <a:cubicBezTo>
                  <a:pt x="301745" y="157168"/>
                  <a:pt x="300673" y="164634"/>
                  <a:pt x="306149" y="170856"/>
                </a:cubicBezTo>
                <a:cubicBezTo>
                  <a:pt x="311136" y="176530"/>
                  <a:pt x="318531" y="176455"/>
                  <a:pt x="326134" y="170328"/>
                </a:cubicBezTo>
                <a:cubicBezTo>
                  <a:pt x="335618" y="162673"/>
                  <a:pt x="344820" y="154661"/>
                  <a:pt x="354417" y="147138"/>
                </a:cubicBezTo>
                <a:cubicBezTo>
                  <a:pt x="357127" y="145027"/>
                  <a:pt x="360778" y="144122"/>
                  <a:pt x="363995" y="142670"/>
                </a:cubicBezTo>
                <a:cubicBezTo>
                  <a:pt x="365124" y="146309"/>
                  <a:pt x="367213" y="149947"/>
                  <a:pt x="367232" y="153605"/>
                </a:cubicBezTo>
                <a:cubicBezTo>
                  <a:pt x="367477" y="187691"/>
                  <a:pt x="367383" y="221778"/>
                  <a:pt x="367383" y="255883"/>
                </a:cubicBezTo>
                <a:close/>
                <a:moveTo>
                  <a:pt x="147927" y="284804"/>
                </a:moveTo>
                <a:cubicBezTo>
                  <a:pt x="141077" y="267044"/>
                  <a:pt x="134416" y="250604"/>
                  <a:pt x="128394" y="233938"/>
                </a:cubicBezTo>
                <a:cubicBezTo>
                  <a:pt x="120491" y="212087"/>
                  <a:pt x="107958" y="191330"/>
                  <a:pt x="111383" y="166651"/>
                </a:cubicBezTo>
                <a:cubicBezTo>
                  <a:pt x="111816" y="163522"/>
                  <a:pt x="113396" y="160562"/>
                  <a:pt x="114431" y="157526"/>
                </a:cubicBezTo>
                <a:cubicBezTo>
                  <a:pt x="117480" y="158582"/>
                  <a:pt x="121074" y="158959"/>
                  <a:pt x="123483" y="160845"/>
                </a:cubicBezTo>
                <a:cubicBezTo>
                  <a:pt x="133569" y="168744"/>
                  <a:pt x="143204" y="177228"/>
                  <a:pt x="153215" y="185259"/>
                </a:cubicBezTo>
                <a:cubicBezTo>
                  <a:pt x="159707" y="190482"/>
                  <a:pt x="168890" y="189746"/>
                  <a:pt x="173877" y="182959"/>
                </a:cubicBezTo>
                <a:cubicBezTo>
                  <a:pt x="178619" y="176493"/>
                  <a:pt x="175853" y="170441"/>
                  <a:pt x="170189" y="165727"/>
                </a:cubicBezTo>
                <a:cubicBezTo>
                  <a:pt x="146892" y="146309"/>
                  <a:pt x="123633" y="126833"/>
                  <a:pt x="100130" y="107660"/>
                </a:cubicBezTo>
                <a:cubicBezTo>
                  <a:pt x="88575" y="98233"/>
                  <a:pt x="75271" y="97630"/>
                  <a:pt x="62098" y="103305"/>
                </a:cubicBezTo>
                <a:cubicBezTo>
                  <a:pt x="48662" y="109093"/>
                  <a:pt x="44202" y="120801"/>
                  <a:pt x="44447" y="134733"/>
                </a:cubicBezTo>
                <a:cubicBezTo>
                  <a:pt x="44729" y="150683"/>
                  <a:pt x="45087" y="166651"/>
                  <a:pt x="45219" y="182601"/>
                </a:cubicBezTo>
                <a:cubicBezTo>
                  <a:pt x="45237" y="185976"/>
                  <a:pt x="44880" y="189501"/>
                  <a:pt x="43864" y="192706"/>
                </a:cubicBezTo>
                <a:cubicBezTo>
                  <a:pt x="39950" y="204904"/>
                  <a:pt x="35697" y="216989"/>
                  <a:pt x="31594" y="229130"/>
                </a:cubicBezTo>
                <a:cubicBezTo>
                  <a:pt x="25422" y="247399"/>
                  <a:pt x="19250" y="265649"/>
                  <a:pt x="12776" y="284823"/>
                </a:cubicBezTo>
                <a:lnTo>
                  <a:pt x="147946" y="284823"/>
                </a:lnTo>
                <a:close/>
                <a:moveTo>
                  <a:pt x="331139" y="198456"/>
                </a:moveTo>
                <a:cubicBezTo>
                  <a:pt x="324195" y="191896"/>
                  <a:pt x="319020" y="194742"/>
                  <a:pt x="314278" y="198720"/>
                </a:cubicBezTo>
                <a:cubicBezTo>
                  <a:pt x="306130" y="205545"/>
                  <a:pt x="298339" y="212785"/>
                  <a:pt x="290191" y="219591"/>
                </a:cubicBezTo>
                <a:cubicBezTo>
                  <a:pt x="283229" y="225398"/>
                  <a:pt x="275795" y="226680"/>
                  <a:pt x="267948" y="220911"/>
                </a:cubicBezTo>
                <a:cubicBezTo>
                  <a:pt x="256789" y="212728"/>
                  <a:pt x="245442" y="212502"/>
                  <a:pt x="234264" y="220797"/>
                </a:cubicBezTo>
                <a:cubicBezTo>
                  <a:pt x="226041" y="226906"/>
                  <a:pt x="218401" y="225209"/>
                  <a:pt x="211231" y="219214"/>
                </a:cubicBezTo>
                <a:cubicBezTo>
                  <a:pt x="203553" y="212804"/>
                  <a:pt x="196045" y="206186"/>
                  <a:pt x="188649" y="199437"/>
                </a:cubicBezTo>
                <a:cubicBezTo>
                  <a:pt x="182948" y="194233"/>
                  <a:pt x="177678" y="193008"/>
                  <a:pt x="171807" y="200379"/>
                </a:cubicBezTo>
                <a:cubicBezTo>
                  <a:pt x="174367" y="203170"/>
                  <a:pt x="176587" y="206205"/>
                  <a:pt x="179391" y="208524"/>
                </a:cubicBezTo>
                <a:cubicBezTo>
                  <a:pt x="191190" y="218290"/>
                  <a:pt x="202744" y="228452"/>
                  <a:pt x="215220" y="237294"/>
                </a:cubicBezTo>
                <a:cubicBezTo>
                  <a:pt x="223914" y="243440"/>
                  <a:pt x="226398" y="250566"/>
                  <a:pt x="226191" y="260898"/>
                </a:cubicBezTo>
                <a:cubicBezTo>
                  <a:pt x="225439" y="296549"/>
                  <a:pt x="225702" y="332219"/>
                  <a:pt x="225533" y="367889"/>
                </a:cubicBezTo>
                <a:cubicBezTo>
                  <a:pt x="225514" y="372923"/>
                  <a:pt x="226003" y="378051"/>
                  <a:pt x="232382" y="377995"/>
                </a:cubicBezTo>
                <a:cubicBezTo>
                  <a:pt x="238799" y="377938"/>
                  <a:pt x="239063" y="372697"/>
                  <a:pt x="239044" y="367739"/>
                </a:cubicBezTo>
                <a:cubicBezTo>
                  <a:pt x="239006" y="353976"/>
                  <a:pt x="238818" y="340194"/>
                  <a:pt x="239213" y="326450"/>
                </a:cubicBezTo>
                <a:cubicBezTo>
                  <a:pt x="239307" y="323471"/>
                  <a:pt x="240775" y="319135"/>
                  <a:pt x="243015" y="317834"/>
                </a:cubicBezTo>
                <a:cubicBezTo>
                  <a:pt x="253120" y="311971"/>
                  <a:pt x="262868" y="318098"/>
                  <a:pt x="262886" y="329806"/>
                </a:cubicBezTo>
                <a:cubicBezTo>
                  <a:pt x="262924" y="343267"/>
                  <a:pt x="262585" y="356728"/>
                  <a:pt x="263225" y="370152"/>
                </a:cubicBezTo>
                <a:cubicBezTo>
                  <a:pt x="263357" y="372885"/>
                  <a:pt x="267120" y="375468"/>
                  <a:pt x="269228" y="378108"/>
                </a:cubicBezTo>
                <a:cubicBezTo>
                  <a:pt x="271674" y="375468"/>
                  <a:pt x="274648" y="373130"/>
                  <a:pt x="276341" y="370076"/>
                </a:cubicBezTo>
                <a:cubicBezTo>
                  <a:pt x="277414" y="368153"/>
                  <a:pt x="276586" y="365174"/>
                  <a:pt x="276567" y="362686"/>
                </a:cubicBezTo>
                <a:cubicBezTo>
                  <a:pt x="276416" y="326714"/>
                  <a:pt x="276360" y="290724"/>
                  <a:pt x="276021" y="254752"/>
                </a:cubicBezTo>
                <a:cubicBezTo>
                  <a:pt x="275965" y="248964"/>
                  <a:pt x="277433" y="244910"/>
                  <a:pt x="282250" y="241196"/>
                </a:cubicBezTo>
                <a:cubicBezTo>
                  <a:pt x="295630" y="230903"/>
                  <a:pt x="308671" y="220156"/>
                  <a:pt x="321580" y="209297"/>
                </a:cubicBezTo>
                <a:cubicBezTo>
                  <a:pt x="325193" y="206262"/>
                  <a:pt x="327921" y="202171"/>
                  <a:pt x="331139" y="198475"/>
                </a:cubicBezTo>
                <a:close/>
                <a:moveTo>
                  <a:pt x="443784" y="39864"/>
                </a:moveTo>
                <a:cubicBezTo>
                  <a:pt x="443878" y="23952"/>
                  <a:pt x="431477" y="11057"/>
                  <a:pt x="415726" y="10698"/>
                </a:cubicBezTo>
                <a:cubicBezTo>
                  <a:pt x="399674" y="10340"/>
                  <a:pt x="386257" y="23387"/>
                  <a:pt x="386125" y="39430"/>
                </a:cubicBezTo>
                <a:cubicBezTo>
                  <a:pt x="386012" y="55135"/>
                  <a:pt x="398696" y="68238"/>
                  <a:pt x="414352" y="68577"/>
                </a:cubicBezTo>
                <a:cubicBezTo>
                  <a:pt x="430573" y="68917"/>
                  <a:pt x="443690" y="56134"/>
                  <a:pt x="443784" y="39864"/>
                </a:cubicBezTo>
                <a:close/>
                <a:moveTo>
                  <a:pt x="120773" y="60772"/>
                </a:moveTo>
                <a:cubicBezTo>
                  <a:pt x="120773" y="44709"/>
                  <a:pt x="108541" y="32266"/>
                  <a:pt x="92471" y="31984"/>
                </a:cubicBezTo>
                <a:cubicBezTo>
                  <a:pt x="76306" y="31701"/>
                  <a:pt x="63058" y="44709"/>
                  <a:pt x="63077" y="60829"/>
                </a:cubicBezTo>
                <a:cubicBezTo>
                  <a:pt x="63096" y="76816"/>
                  <a:pt x="76419" y="89881"/>
                  <a:pt x="92527" y="89693"/>
                </a:cubicBezTo>
                <a:cubicBezTo>
                  <a:pt x="108278" y="89523"/>
                  <a:pt x="120754" y="76741"/>
                  <a:pt x="120754" y="60753"/>
                </a:cubicBezTo>
                <a:close/>
                <a:moveTo>
                  <a:pt x="66144" y="297793"/>
                </a:moveTo>
                <a:cubicBezTo>
                  <a:pt x="57864" y="297793"/>
                  <a:pt x="50695" y="297473"/>
                  <a:pt x="43600" y="298001"/>
                </a:cubicBezTo>
                <a:cubicBezTo>
                  <a:pt x="41700" y="298152"/>
                  <a:pt x="38463" y="300923"/>
                  <a:pt x="38425" y="302526"/>
                </a:cubicBezTo>
                <a:cubicBezTo>
                  <a:pt x="38105" y="323113"/>
                  <a:pt x="37823" y="343739"/>
                  <a:pt x="38501" y="364307"/>
                </a:cubicBezTo>
                <a:cubicBezTo>
                  <a:pt x="38764" y="372056"/>
                  <a:pt x="43638" y="378145"/>
                  <a:pt x="52257" y="378108"/>
                </a:cubicBezTo>
                <a:cubicBezTo>
                  <a:pt x="60838" y="378070"/>
                  <a:pt x="65730" y="372112"/>
                  <a:pt x="65937" y="364270"/>
                </a:cubicBezTo>
                <a:cubicBezTo>
                  <a:pt x="66521" y="342494"/>
                  <a:pt x="66144" y="320700"/>
                  <a:pt x="66144" y="297793"/>
                </a:cubicBezTo>
                <a:close/>
                <a:moveTo>
                  <a:pt x="96874" y="298152"/>
                </a:moveTo>
                <a:cubicBezTo>
                  <a:pt x="96874" y="321190"/>
                  <a:pt x="96479" y="342984"/>
                  <a:pt x="97081" y="364760"/>
                </a:cubicBezTo>
                <a:cubicBezTo>
                  <a:pt x="97288" y="372207"/>
                  <a:pt x="102294" y="377768"/>
                  <a:pt x="110310" y="378108"/>
                </a:cubicBezTo>
                <a:cubicBezTo>
                  <a:pt x="118383" y="378447"/>
                  <a:pt x="124047" y="373149"/>
                  <a:pt x="124292" y="365759"/>
                </a:cubicBezTo>
                <a:cubicBezTo>
                  <a:pt x="125045" y="343418"/>
                  <a:pt x="124555" y="321039"/>
                  <a:pt x="124555" y="298152"/>
                </a:cubicBezTo>
                <a:lnTo>
                  <a:pt x="96855" y="298152"/>
                </a:lnTo>
                <a:close/>
                <a:moveTo>
                  <a:pt x="251106" y="200097"/>
                </a:moveTo>
                <a:cubicBezTo>
                  <a:pt x="258765" y="200040"/>
                  <a:pt x="265333" y="193291"/>
                  <a:pt x="265145" y="185674"/>
                </a:cubicBezTo>
                <a:cubicBezTo>
                  <a:pt x="264956" y="178020"/>
                  <a:pt x="258144" y="171704"/>
                  <a:pt x="250429" y="172006"/>
                </a:cubicBezTo>
                <a:cubicBezTo>
                  <a:pt x="242902" y="172307"/>
                  <a:pt x="237030" y="178359"/>
                  <a:pt x="236974" y="185900"/>
                </a:cubicBezTo>
                <a:cubicBezTo>
                  <a:pt x="236899" y="193781"/>
                  <a:pt x="243278" y="200172"/>
                  <a:pt x="251125" y="200116"/>
                </a:cubicBezTo>
                <a:close/>
              </a:path>
            </a:pathLst>
          </a:custGeom>
          <a:solidFill>
            <a:srgbClr val="40A8AD"/>
          </a:solidFill>
          <a:ln w="0" cap="flat">
            <a:noFill/>
            <a:prstDash val="solid"/>
            <a:miter/>
          </a:ln>
        </p:spPr>
        <p:txBody>
          <a:bodyPr rtlCol="0" anchor="ctr"/>
          <a:lstStyle/>
          <a:p>
            <a:pPr marL="0" algn="l" defTabSz="914400" rtl="0" eaLnBrk="1" latinLnBrk="0" hangingPunct="1"/>
            <a:endParaRPr lang="x-es-XL"/>
          </a:p>
        </p:txBody>
      </p:sp>
      <p:cxnSp>
        <p:nvCxnSpPr>
          <p:cNvPr id="60" name="Straight Connector 59">
            <a:extLst>
              <a:ext uri="{FF2B5EF4-FFF2-40B4-BE49-F238E27FC236}">
                <a16:creationId xmlns:a16="http://schemas.microsoft.com/office/drawing/2014/main" id="{CDE26164-5D92-7944-49AB-6890C49B3A46}"/>
              </a:ext>
            </a:extLst>
          </p:cNvPr>
          <p:cNvCxnSpPr>
            <a:cxnSpLocks/>
          </p:cNvCxnSpPr>
          <p:nvPr/>
        </p:nvCxnSpPr>
        <p:spPr>
          <a:xfrm>
            <a:off x="406215" y="5513656"/>
            <a:ext cx="3024000"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9CF4603-D51F-0C5B-8D05-B68A87900DFB}"/>
              </a:ext>
            </a:extLst>
          </p:cNvPr>
          <p:cNvSpPr txBox="1"/>
          <p:nvPr/>
        </p:nvSpPr>
        <p:spPr>
          <a:xfrm>
            <a:off x="1979572" y="6188869"/>
            <a:ext cx="472684" cy="246221"/>
          </a:xfrm>
          <a:prstGeom prst="rect">
            <a:avLst/>
          </a:prstGeom>
          <a:noFill/>
        </p:spPr>
        <p:txBody>
          <a:bodyPr wrap="square">
            <a:spAutoFit/>
          </a:bodyPr>
          <a:lstStyle/>
          <a:p>
            <a:pPr algn="l" rtl="0"/>
            <a:r>
              <a:rPr lang="he-IL" sz="1000" dirty="0">
                <a:solidFill>
                  <a:prstClr val="black"/>
                </a:solidFill>
                <a:latin typeface="Heebo" pitchFamily="2" charset="-79"/>
                <a:ea typeface="Tahoma" panose="020B0604030504040204" pitchFamily="34" charset="0"/>
                <a:cs typeface="Heebo" pitchFamily="2" charset="-79"/>
              </a:rPr>
              <a:t>4-7</a:t>
            </a:r>
            <a:endParaRPr lang="x-es-XL" sz="1000" dirty="0">
              <a:solidFill>
                <a:prstClr val="black"/>
              </a:solidFill>
              <a:latin typeface="Heebo" pitchFamily="2" charset="-79"/>
              <a:ea typeface="Tahoma" panose="020B0604030504040204" pitchFamily="34" charset="0"/>
              <a:cs typeface="Heebo" pitchFamily="2" charset="-79"/>
            </a:endParaRPr>
          </a:p>
        </p:txBody>
      </p:sp>
      <p:sp>
        <p:nvSpPr>
          <p:cNvPr id="62" name="TextBox 61">
            <a:extLst>
              <a:ext uri="{FF2B5EF4-FFF2-40B4-BE49-F238E27FC236}">
                <a16:creationId xmlns:a16="http://schemas.microsoft.com/office/drawing/2014/main" id="{DB909FD5-76F1-F9D1-C005-758106735E6B}"/>
              </a:ext>
            </a:extLst>
          </p:cNvPr>
          <p:cNvSpPr txBox="1"/>
          <p:nvPr/>
        </p:nvSpPr>
        <p:spPr>
          <a:xfrm>
            <a:off x="2066954" y="5545717"/>
            <a:ext cx="472684" cy="246221"/>
          </a:xfrm>
          <a:prstGeom prst="rect">
            <a:avLst/>
          </a:prstGeom>
          <a:noFill/>
        </p:spPr>
        <p:txBody>
          <a:bodyPr wrap="square">
            <a:spAutoFit/>
          </a:bodyPr>
          <a:lstStyle/>
          <a:p>
            <a:pPr algn="l" rtl="0"/>
            <a:r>
              <a:rPr lang="he-IL" sz="1000" dirty="0">
                <a:solidFill>
                  <a:prstClr val="black"/>
                </a:solidFill>
                <a:latin typeface="Heebo" pitchFamily="2" charset="-79"/>
                <a:ea typeface="Tahoma" panose="020B0604030504040204" pitchFamily="34" charset="0"/>
                <a:cs typeface="Heebo" pitchFamily="2" charset="-79"/>
              </a:rPr>
              <a:t>8+</a:t>
            </a:r>
            <a:endParaRPr lang="x-es-XL" sz="1000" dirty="0">
              <a:solidFill>
                <a:prstClr val="black"/>
              </a:solidFill>
              <a:latin typeface="Heebo" pitchFamily="2" charset="-79"/>
              <a:ea typeface="Tahoma" panose="020B0604030504040204" pitchFamily="34" charset="0"/>
              <a:cs typeface="Heebo" pitchFamily="2" charset="-79"/>
            </a:endParaRPr>
          </a:p>
        </p:txBody>
      </p:sp>
      <p:graphicFrame>
        <p:nvGraphicFramePr>
          <p:cNvPr id="3" name="Table 2">
            <a:extLst>
              <a:ext uri="{FF2B5EF4-FFF2-40B4-BE49-F238E27FC236}">
                <a16:creationId xmlns:a16="http://schemas.microsoft.com/office/drawing/2014/main" id="{9DB718AB-3595-46FC-9CA1-4D23B6A1434D}"/>
              </a:ext>
            </a:extLst>
          </p:cNvPr>
          <p:cNvGraphicFramePr>
            <a:graphicFrameLocks noGrp="1"/>
          </p:cNvGraphicFramePr>
          <p:nvPr>
            <p:extLst>
              <p:ext uri="{D42A27DB-BD31-4B8C-83A1-F6EECF244321}">
                <p14:modId xmlns:p14="http://schemas.microsoft.com/office/powerpoint/2010/main" val="68518133"/>
              </p:ext>
            </p:extLst>
          </p:nvPr>
        </p:nvGraphicFramePr>
        <p:xfrm>
          <a:off x="139335" y="2608258"/>
          <a:ext cx="4322017" cy="2103120"/>
        </p:xfrm>
        <a:graphic>
          <a:graphicData uri="http://schemas.openxmlformats.org/drawingml/2006/table">
            <a:tbl>
              <a:tblPr firstRow="1" bandRow="1">
                <a:tableStyleId>{16D9F66E-5EB9-4882-86FB-DCBF35E3C3E4}</a:tableStyleId>
              </a:tblPr>
              <a:tblGrid>
                <a:gridCol w="1930985">
                  <a:extLst>
                    <a:ext uri="{9D8B030D-6E8A-4147-A177-3AD203B41FA5}">
                      <a16:colId xmlns:a16="http://schemas.microsoft.com/office/drawing/2014/main" val="3459770551"/>
                    </a:ext>
                  </a:extLst>
                </a:gridCol>
                <a:gridCol w="2391032">
                  <a:extLst>
                    <a:ext uri="{9D8B030D-6E8A-4147-A177-3AD203B41FA5}">
                      <a16:colId xmlns:a16="http://schemas.microsoft.com/office/drawing/2014/main" val="752481740"/>
                    </a:ext>
                  </a:extLst>
                </a:gridCol>
              </a:tblGrid>
              <a:tr h="205167">
                <a:tc>
                  <a:txBody>
                    <a:bodyPr/>
                    <a:lstStyle/>
                    <a:p>
                      <a:pPr algn="ctr">
                        <a:lnSpc>
                          <a:spcPts val="1000"/>
                        </a:lnSpc>
                      </a:pPr>
                      <a:r>
                        <a:rPr lang="en-US" sz="1100" dirty="0">
                          <a:solidFill>
                            <a:schemeClr val="bg1"/>
                          </a:solidFill>
                          <a:latin typeface="Heebo" pitchFamily="2" charset="-79"/>
                          <a:cs typeface="Heebo" pitchFamily="2" charset="-79"/>
                        </a:rPr>
                        <a:t>Session topic</a:t>
                      </a:r>
                      <a:endParaRPr lang="x-es-XL" sz="1100" dirty="0">
                        <a:solidFill>
                          <a:schemeClr val="bg1"/>
                        </a:solidFill>
                        <a:latin typeface="Heebo" pitchFamily="2" charset="-79"/>
                        <a:cs typeface="Heebo"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a:lnSpc>
                          <a:spcPts val="1000"/>
                        </a:lnSpc>
                      </a:pPr>
                      <a:r>
                        <a:rPr lang="en-US" sz="1100" dirty="0">
                          <a:solidFill>
                            <a:schemeClr val="bg1"/>
                          </a:solidFill>
                          <a:latin typeface="Heebo" pitchFamily="2" charset="-79"/>
                          <a:cs typeface="Heebo" pitchFamily="2" charset="-79"/>
                        </a:rPr>
                        <a:t>Main benefit</a:t>
                      </a:r>
                      <a:endParaRPr lang="x-es-XL" sz="1100" dirty="0">
                        <a:solidFill>
                          <a:schemeClr val="bg1"/>
                        </a:solidFill>
                        <a:latin typeface="Heebo" pitchFamily="2" charset="-79"/>
                        <a:cs typeface="Heebo"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extLst>
                  <a:ext uri="{0D108BD9-81ED-4DB2-BD59-A6C34878D82A}">
                    <a16:rowId xmlns:a16="http://schemas.microsoft.com/office/drawing/2014/main" val="2915068569"/>
                  </a:ext>
                </a:extLst>
              </a:tr>
              <a:tr h="0">
                <a:tc>
                  <a:txBody>
                    <a:bodyPr/>
                    <a:lstStyle/>
                    <a:p>
                      <a:pPr marL="0" marR="0" lvl="0" indent="0" algn="ctr" defTabSz="914400" rtl="1" eaLnBrk="1" fontAlgn="auto" latinLnBrk="0" hangingPunct="1">
                        <a:lnSpc>
                          <a:spcPts val="1400"/>
                        </a:lnSpc>
                        <a:spcBef>
                          <a:spcPts val="0"/>
                        </a:spcBef>
                        <a:spcAft>
                          <a:spcPts val="0"/>
                        </a:spcAft>
                        <a:buClrTx/>
                        <a:buSzTx/>
                        <a:buFontTx/>
                        <a:buNone/>
                        <a:tabLst/>
                        <a:defRPr/>
                      </a:pPr>
                      <a:r>
                        <a:rPr lang="en-US" sz="1100" dirty="0" err="1">
                          <a:solidFill>
                            <a:prstClr val="black"/>
                          </a:solidFill>
                          <a:latin typeface="Heebo" pitchFamily="2" charset="-79"/>
                          <a:ea typeface="Tahoma" panose="020B0604030504040204" pitchFamily="34" charset="0"/>
                          <a:cs typeface="Heebo" pitchFamily="2" charset="-79"/>
                        </a:rPr>
                        <a:t>Kokedama</a:t>
                      </a:r>
                      <a:r>
                        <a:rPr lang="en-US" sz="1100" dirty="0">
                          <a:solidFill>
                            <a:prstClr val="black"/>
                          </a:solidFill>
                          <a:latin typeface="Heebo" pitchFamily="2" charset="-79"/>
                          <a:ea typeface="Tahoma" panose="020B0604030504040204" pitchFamily="34" charset="0"/>
                          <a:cs typeface="Heebo" pitchFamily="2" charset="-79"/>
                        </a:rPr>
                        <a:t> planting</a:t>
                      </a:r>
                      <a:br>
                        <a:rPr lang="en-US" sz="1100" dirty="0">
                          <a:solidFill>
                            <a:prstClr val="black"/>
                          </a:solidFill>
                          <a:latin typeface="Heebo" pitchFamily="2" charset="-79"/>
                          <a:ea typeface="Tahoma" panose="020B0604030504040204" pitchFamily="34" charset="0"/>
                          <a:cs typeface="Heebo" pitchFamily="2" charset="-79"/>
                        </a:rPr>
                      </a:br>
                      <a:r>
                        <a:rPr lang="en-US" sz="1100" dirty="0">
                          <a:solidFill>
                            <a:prstClr val="black"/>
                          </a:solidFill>
                          <a:latin typeface="Heebo" pitchFamily="2" charset="-79"/>
                          <a:ea typeface="Tahoma" panose="020B0604030504040204" pitchFamily="34" charset="0"/>
                          <a:cs typeface="Heebo" pitchFamily="2" charset="-79"/>
                        </a:rPr>
                        <a:t>Creating</a:t>
                      </a:r>
                      <a:r>
                        <a:rPr lang="en-US" sz="1100" baseline="0" dirty="0">
                          <a:solidFill>
                            <a:prstClr val="black"/>
                          </a:solidFill>
                          <a:latin typeface="Heebo" pitchFamily="2" charset="-79"/>
                          <a:ea typeface="Tahoma" panose="020B0604030504040204" pitchFamily="34" charset="0"/>
                          <a:cs typeface="Heebo" pitchFamily="2" charset="-79"/>
                        </a:rPr>
                        <a:t> a “grass head”</a:t>
                      </a:r>
                      <a:endParaRPr lang="he-IL" sz="1100" dirty="0">
                        <a:solidFill>
                          <a:prstClr val="black"/>
                        </a:solidFill>
                        <a:latin typeface="Heebo" pitchFamily="2" charset="-79"/>
                        <a:ea typeface="Tahoma" panose="020B0604030504040204" pitchFamily="34" charset="0"/>
                        <a:cs typeface="Heebo"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lnSpc>
                          <a:spcPts val="1000"/>
                        </a:lnSpc>
                      </a:pPr>
                      <a:r>
                        <a:rPr lang="en-US" sz="1100" dirty="0">
                          <a:latin typeface="Heebo" pitchFamily="2" charset="-79"/>
                          <a:cs typeface="Heebo" pitchFamily="2" charset="-79"/>
                        </a:rPr>
                        <a:t>Creating</a:t>
                      </a:r>
                      <a:r>
                        <a:rPr lang="en-US" sz="1100" baseline="0" dirty="0">
                          <a:latin typeface="Heebo" pitchFamily="2" charset="-79"/>
                          <a:cs typeface="Heebo" pitchFamily="2" charset="-79"/>
                        </a:rPr>
                        <a:t> things using elements from nature</a:t>
                      </a:r>
                      <a:endParaRPr lang="x-es-XL" sz="1100" dirty="0">
                        <a:latin typeface="Heebo" pitchFamily="2" charset="-79"/>
                        <a:cs typeface="Heebo"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61045976"/>
                  </a:ext>
                </a:extLst>
              </a:tr>
              <a:tr h="205167">
                <a:tc>
                  <a:txBody>
                    <a:bodyPr/>
                    <a:lstStyle/>
                    <a:p>
                      <a:pPr marL="0" marR="0" lvl="0" indent="0" algn="ctr" defTabSz="914400" rtl="1" eaLnBrk="1" fontAlgn="auto" latinLnBrk="0" hangingPunct="1">
                        <a:lnSpc>
                          <a:spcPts val="1000"/>
                        </a:lnSpc>
                        <a:spcBef>
                          <a:spcPts val="0"/>
                        </a:spcBef>
                        <a:spcAft>
                          <a:spcPts val="0"/>
                        </a:spcAft>
                        <a:buClrTx/>
                        <a:buSzTx/>
                        <a:buFontTx/>
                        <a:buNone/>
                        <a:tabLst/>
                        <a:defRPr/>
                      </a:pPr>
                      <a:r>
                        <a:rPr lang="en-US" sz="1100" dirty="0">
                          <a:solidFill>
                            <a:prstClr val="black"/>
                          </a:solidFill>
                          <a:latin typeface="Heebo" pitchFamily="2" charset="-79"/>
                          <a:ea typeface="Tahoma" panose="020B0604030504040204" pitchFamily="34" charset="0"/>
                          <a:cs typeface="Heebo" pitchFamily="2" charset="-79"/>
                        </a:rPr>
                        <a:t>Musical instruments from recycled materials</a:t>
                      </a:r>
                      <a:endParaRPr lang="he-IL" sz="1100" dirty="0">
                        <a:solidFill>
                          <a:prstClr val="black"/>
                        </a:solidFill>
                        <a:latin typeface="Heebo" pitchFamily="2" charset="-79"/>
                        <a:ea typeface="Tahoma" panose="020B0604030504040204" pitchFamily="34" charset="0"/>
                        <a:cs typeface="Heebo"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1D4D7"/>
                    </a:solidFill>
                  </a:tcPr>
                </a:tc>
                <a:tc>
                  <a:txBody>
                    <a:bodyPr/>
                    <a:lstStyle/>
                    <a:p>
                      <a:pPr algn="ctr">
                        <a:lnSpc>
                          <a:spcPts val="1000"/>
                        </a:lnSpc>
                      </a:pPr>
                      <a:r>
                        <a:rPr lang="en-US" sz="1100" dirty="0">
                          <a:latin typeface="Heebo" pitchFamily="2" charset="-79"/>
                          <a:cs typeface="Heebo" pitchFamily="2" charset="-79"/>
                        </a:rPr>
                        <a:t>Encouraging free play, imagination and creativity</a:t>
                      </a:r>
                      <a:endParaRPr lang="x-es-XL" sz="1100" dirty="0">
                        <a:latin typeface="Heebo" pitchFamily="2" charset="-79"/>
                        <a:cs typeface="Heebo"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1D4D7"/>
                    </a:solidFill>
                  </a:tcPr>
                </a:tc>
                <a:extLst>
                  <a:ext uri="{0D108BD9-81ED-4DB2-BD59-A6C34878D82A}">
                    <a16:rowId xmlns:a16="http://schemas.microsoft.com/office/drawing/2014/main" val="3399230638"/>
                  </a:ext>
                </a:extLst>
              </a:tr>
              <a:tr h="0">
                <a:tc>
                  <a:txBody>
                    <a:bodyPr/>
                    <a:lstStyle/>
                    <a:p>
                      <a:pPr marL="0" marR="0" lvl="0" indent="0" algn="ctr" defTabSz="914400" rtl="1" eaLnBrk="1" fontAlgn="auto" latinLnBrk="0" hangingPunct="1">
                        <a:lnSpc>
                          <a:spcPts val="1000"/>
                        </a:lnSpc>
                        <a:spcBef>
                          <a:spcPts val="0"/>
                        </a:spcBef>
                        <a:spcAft>
                          <a:spcPts val="0"/>
                        </a:spcAft>
                        <a:buClrTx/>
                        <a:buSzTx/>
                        <a:buFontTx/>
                        <a:buNone/>
                        <a:tabLst/>
                        <a:defRPr/>
                      </a:pPr>
                      <a:r>
                        <a:rPr lang="en-US" sz="1100" dirty="0">
                          <a:solidFill>
                            <a:prstClr val="black"/>
                          </a:solidFill>
                          <a:latin typeface="Heebo" pitchFamily="2" charset="-79"/>
                          <a:ea typeface="Tahoma" panose="020B0604030504040204" pitchFamily="34" charset="0"/>
                          <a:cs typeface="Heebo" pitchFamily="2" charset="-79"/>
                        </a:rPr>
                        <a:t>Artwork from nature</a:t>
                      </a:r>
                      <a:endParaRPr lang="he-IL" sz="1100" dirty="0">
                        <a:solidFill>
                          <a:prstClr val="black"/>
                        </a:solidFill>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1" eaLnBrk="1" fontAlgn="auto" latinLnBrk="0" hangingPunct="1">
                        <a:lnSpc>
                          <a:spcPts val="1400"/>
                        </a:lnSpc>
                        <a:spcBef>
                          <a:spcPts val="0"/>
                        </a:spcBef>
                        <a:spcAft>
                          <a:spcPts val="0"/>
                        </a:spcAft>
                        <a:buClrTx/>
                        <a:buSzTx/>
                        <a:buFontTx/>
                        <a:buNone/>
                        <a:tabLst/>
                        <a:defRPr/>
                      </a:pPr>
                      <a:r>
                        <a:rPr lang="en-US" sz="1100" dirty="0">
                          <a:latin typeface="Heebo" pitchFamily="2" charset="-79"/>
                          <a:cs typeface="Heebo" pitchFamily="2" charset="-79"/>
                        </a:rPr>
                        <a:t>Developing gross and fine motor skills by using tools</a:t>
                      </a:r>
                      <a:endParaRPr lang="x-es-XL" sz="1100" dirty="0">
                        <a:latin typeface="Heebo" pitchFamily="2" charset="-79"/>
                        <a:cs typeface="Heebo"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4586360"/>
                  </a:ext>
                </a:extLst>
              </a:tr>
              <a:tr h="205167">
                <a:tc>
                  <a:txBody>
                    <a:bodyPr/>
                    <a:lstStyle/>
                    <a:p>
                      <a:pPr marL="0" marR="0" lvl="0" indent="0" algn="ctr" defTabSz="914400" rtl="1" eaLnBrk="1" fontAlgn="auto" latinLnBrk="0" hangingPunct="1">
                        <a:lnSpc>
                          <a:spcPts val="1400"/>
                        </a:lnSpc>
                        <a:spcBef>
                          <a:spcPts val="0"/>
                        </a:spcBef>
                        <a:spcAft>
                          <a:spcPts val="0"/>
                        </a:spcAft>
                        <a:buClrTx/>
                        <a:buSzTx/>
                        <a:buFontTx/>
                        <a:buNone/>
                        <a:tabLst/>
                        <a:defRPr/>
                      </a:pPr>
                      <a:r>
                        <a:rPr lang="en-US" sz="1100" dirty="0">
                          <a:solidFill>
                            <a:prstClr val="black"/>
                          </a:solidFill>
                          <a:latin typeface="Heebo" pitchFamily="2" charset="-79"/>
                          <a:ea typeface="Tahoma" panose="020B0604030504040204" pitchFamily="34" charset="0"/>
                          <a:cs typeface="Heebo" pitchFamily="2" charset="-79"/>
                        </a:rPr>
                        <a:t>Planting</a:t>
                      </a:r>
                      <a:r>
                        <a:rPr lang="en-US" sz="1100" baseline="0" dirty="0">
                          <a:solidFill>
                            <a:prstClr val="black"/>
                          </a:solidFill>
                          <a:latin typeface="Heebo" pitchFamily="2" charset="-79"/>
                          <a:ea typeface="Tahoma" panose="020B0604030504040204" pitchFamily="34" charset="0"/>
                          <a:cs typeface="Heebo" pitchFamily="2" charset="-79"/>
                        </a:rPr>
                        <a:t> in the garden</a:t>
                      </a:r>
                      <a:br>
                        <a:rPr lang="en-US" sz="1100" baseline="0" dirty="0">
                          <a:solidFill>
                            <a:prstClr val="black"/>
                          </a:solidFill>
                          <a:latin typeface="Heebo" pitchFamily="2" charset="-79"/>
                          <a:ea typeface="Tahoma" panose="020B0604030504040204" pitchFamily="34" charset="0"/>
                          <a:cs typeface="Heebo" pitchFamily="2" charset="-79"/>
                        </a:rPr>
                      </a:br>
                      <a:r>
                        <a:rPr lang="en-US" sz="1100" baseline="0" dirty="0">
                          <a:solidFill>
                            <a:prstClr val="black"/>
                          </a:solidFill>
                          <a:latin typeface="Heebo" pitchFamily="2" charset="-79"/>
                          <a:ea typeface="Tahoma" panose="020B0604030504040204" pitchFamily="34" charset="0"/>
                          <a:cs typeface="Heebo" pitchFamily="2" charset="-79"/>
                        </a:rPr>
                        <a:t>Artwork from recycled materials</a:t>
                      </a:r>
                      <a:endParaRPr lang="he-IL" sz="1100" dirty="0">
                        <a:solidFill>
                          <a:prstClr val="black"/>
                        </a:solidFill>
                        <a:latin typeface="Heebo" pitchFamily="2" charset="-79"/>
                        <a:ea typeface="Tahoma" panose="020B0604030504040204" pitchFamily="34" charset="0"/>
                        <a:cs typeface="Heebo"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1D4D7"/>
                    </a:solidFill>
                  </a:tcPr>
                </a:tc>
                <a:tc>
                  <a:txBody>
                    <a:bodyPr/>
                    <a:lstStyle/>
                    <a:p>
                      <a:pPr algn="ctr">
                        <a:lnSpc>
                          <a:spcPts val="1400"/>
                        </a:lnSpc>
                      </a:pPr>
                      <a:r>
                        <a:rPr lang="en-US" sz="1100" dirty="0">
                          <a:latin typeface="Heebo" pitchFamily="2" charset="-79"/>
                          <a:cs typeface="Heebo" pitchFamily="2" charset="-79"/>
                        </a:rPr>
                        <a:t>Cultivating and taking care of the public space</a:t>
                      </a:r>
                      <a:endParaRPr lang="he-IL" sz="1100" dirty="0">
                        <a:latin typeface="Heebo" pitchFamily="2" charset="-79"/>
                        <a:cs typeface="Heebo" pitchFamily="2" charset="-79"/>
                      </a:endParaRPr>
                    </a:p>
                    <a:p>
                      <a:pPr algn="ctr">
                        <a:lnSpc>
                          <a:spcPts val="1400"/>
                        </a:lnSpc>
                      </a:pPr>
                      <a:r>
                        <a:rPr lang="en-US" sz="1100" dirty="0">
                          <a:latin typeface="Heebo" pitchFamily="2" charset="-79"/>
                          <a:cs typeface="Heebo" pitchFamily="2" charset="-79"/>
                        </a:rPr>
                        <a:t>Getting to know the playground</a:t>
                      </a:r>
                      <a:endParaRPr lang="x-es-XL" sz="1100" dirty="0">
                        <a:latin typeface="Heebo" pitchFamily="2" charset="-79"/>
                        <a:cs typeface="Heebo"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1D4D7"/>
                    </a:solidFill>
                  </a:tcPr>
                </a:tc>
                <a:extLst>
                  <a:ext uri="{0D108BD9-81ED-4DB2-BD59-A6C34878D82A}">
                    <a16:rowId xmlns:a16="http://schemas.microsoft.com/office/drawing/2014/main" val="3636960723"/>
                  </a:ext>
                </a:extLst>
              </a:tr>
            </a:tbl>
          </a:graphicData>
        </a:graphic>
      </p:graphicFrame>
      <p:grpSp>
        <p:nvGrpSpPr>
          <p:cNvPr id="7" name="Group 6">
            <a:extLst>
              <a:ext uri="{FF2B5EF4-FFF2-40B4-BE49-F238E27FC236}">
                <a16:creationId xmlns:a16="http://schemas.microsoft.com/office/drawing/2014/main" id="{D997D897-0772-0FB0-7D23-FF76E1D742DC}"/>
              </a:ext>
            </a:extLst>
          </p:cNvPr>
          <p:cNvGrpSpPr/>
          <p:nvPr/>
        </p:nvGrpSpPr>
        <p:grpSpPr>
          <a:xfrm>
            <a:off x="4677682" y="4553649"/>
            <a:ext cx="3671738" cy="74351"/>
            <a:chOff x="8304440" y="5236565"/>
            <a:chExt cx="3671738" cy="74351"/>
          </a:xfrm>
        </p:grpSpPr>
        <p:cxnSp>
          <p:nvCxnSpPr>
            <p:cNvPr id="20" name="Straight Connector 19">
              <a:extLst>
                <a:ext uri="{FF2B5EF4-FFF2-40B4-BE49-F238E27FC236}">
                  <a16:creationId xmlns:a16="http://schemas.microsoft.com/office/drawing/2014/main" id="{5977D774-CF13-415D-5EA8-2FD7AB3C09E9}"/>
                </a:ext>
              </a:extLst>
            </p:cNvPr>
            <p:cNvCxnSpPr/>
            <p:nvPr/>
          </p:nvCxnSpPr>
          <p:spPr>
            <a:xfrm>
              <a:off x="8304440" y="5273741"/>
              <a:ext cx="16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F096CB-9867-01A9-9AA1-99F5983F92B1}"/>
                </a:ext>
              </a:extLst>
            </p:cNvPr>
            <p:cNvCxnSpPr/>
            <p:nvPr/>
          </p:nvCxnSpPr>
          <p:spPr>
            <a:xfrm>
              <a:off x="10248178" y="5273741"/>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FE8648D-C412-B231-71A5-BB8DF23C9B20}"/>
                </a:ext>
              </a:extLst>
            </p:cNvPr>
            <p:cNvSpPr/>
            <p:nvPr/>
          </p:nvSpPr>
          <p:spPr>
            <a:xfrm>
              <a:off x="10056969" y="5236565"/>
              <a:ext cx="72000" cy="7435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grpSp>
      <p:sp>
        <p:nvSpPr>
          <p:cNvPr id="26" name="TextBox 25">
            <a:extLst>
              <a:ext uri="{FF2B5EF4-FFF2-40B4-BE49-F238E27FC236}">
                <a16:creationId xmlns:a16="http://schemas.microsoft.com/office/drawing/2014/main" id="{D22BD20B-AEC0-D76E-E1D4-FE0782D3994E}"/>
              </a:ext>
            </a:extLst>
          </p:cNvPr>
          <p:cNvSpPr txBox="1"/>
          <p:nvPr/>
        </p:nvSpPr>
        <p:spPr>
          <a:xfrm>
            <a:off x="4630365" y="4665700"/>
            <a:ext cx="3713991" cy="854080"/>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l" rtl="0">
              <a:lnSpc>
                <a:spcPct val="150000"/>
              </a:lnSpc>
            </a:pPr>
            <a:r>
              <a:rPr lang="en-US" sz="1100" b="1" dirty="0">
                <a:solidFill>
                  <a:srgbClr val="40A8AD"/>
                </a:solidFill>
                <a:latin typeface="Heebo" pitchFamily="2" charset="-79"/>
                <a:cs typeface="Heebo" pitchFamily="2" charset="-79"/>
              </a:rPr>
              <a:t>“I learned how to do activities with simple materials we have at home and in the garden, without spending money, and the children really enjoyed it.”</a:t>
            </a:r>
            <a:endParaRPr lang="he-IL" sz="1100" b="1" dirty="0">
              <a:solidFill>
                <a:srgbClr val="40A8AD"/>
              </a:solidFill>
              <a:latin typeface="Heebo" pitchFamily="2" charset="-79"/>
              <a:cs typeface="Heebo" pitchFamily="2" charset="-79"/>
            </a:endParaRPr>
          </a:p>
        </p:txBody>
      </p:sp>
      <p:grpSp>
        <p:nvGrpSpPr>
          <p:cNvPr id="28" name="Group 27">
            <a:extLst>
              <a:ext uri="{FF2B5EF4-FFF2-40B4-BE49-F238E27FC236}">
                <a16:creationId xmlns:a16="http://schemas.microsoft.com/office/drawing/2014/main" id="{2EA019AA-8E64-EAE6-F208-6BD1E20ED578}"/>
              </a:ext>
            </a:extLst>
          </p:cNvPr>
          <p:cNvGrpSpPr/>
          <p:nvPr/>
        </p:nvGrpSpPr>
        <p:grpSpPr>
          <a:xfrm>
            <a:off x="4632474" y="5631651"/>
            <a:ext cx="3671738" cy="74351"/>
            <a:chOff x="8304440" y="5236565"/>
            <a:chExt cx="3671738" cy="74351"/>
          </a:xfrm>
        </p:grpSpPr>
        <p:cxnSp>
          <p:nvCxnSpPr>
            <p:cNvPr id="29" name="Straight Connector 28">
              <a:extLst>
                <a:ext uri="{FF2B5EF4-FFF2-40B4-BE49-F238E27FC236}">
                  <a16:creationId xmlns:a16="http://schemas.microsoft.com/office/drawing/2014/main" id="{C8397493-B475-C745-36FF-228D6BE31A4B}"/>
                </a:ext>
              </a:extLst>
            </p:cNvPr>
            <p:cNvCxnSpPr/>
            <p:nvPr/>
          </p:nvCxnSpPr>
          <p:spPr>
            <a:xfrm>
              <a:off x="8304440" y="5273741"/>
              <a:ext cx="16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583DE2F-685F-BA1A-91E4-41934630244E}"/>
                </a:ext>
              </a:extLst>
            </p:cNvPr>
            <p:cNvCxnSpPr/>
            <p:nvPr/>
          </p:nvCxnSpPr>
          <p:spPr>
            <a:xfrm>
              <a:off x="10248178" y="5273741"/>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4308A3E-FA62-58FD-7881-D17F98375248}"/>
                </a:ext>
              </a:extLst>
            </p:cNvPr>
            <p:cNvSpPr/>
            <p:nvPr/>
          </p:nvSpPr>
          <p:spPr>
            <a:xfrm>
              <a:off x="10056969" y="5236565"/>
              <a:ext cx="72000" cy="7435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grpSp>
      <p:sp>
        <p:nvSpPr>
          <p:cNvPr id="48" name="TextBox 47">
            <a:extLst>
              <a:ext uri="{FF2B5EF4-FFF2-40B4-BE49-F238E27FC236}">
                <a16:creationId xmlns:a16="http://schemas.microsoft.com/office/drawing/2014/main" id="{FACF56DB-7ABB-D7AB-3265-1FE238B30C21}"/>
              </a:ext>
            </a:extLst>
          </p:cNvPr>
          <p:cNvSpPr txBox="1"/>
          <p:nvPr/>
        </p:nvSpPr>
        <p:spPr>
          <a:xfrm>
            <a:off x="4637664" y="5737970"/>
            <a:ext cx="3713991" cy="854080"/>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l" rtl="0">
              <a:lnSpc>
                <a:spcPct val="150000"/>
              </a:lnSpc>
            </a:pPr>
            <a:r>
              <a:rPr lang="en-US" sz="1100" b="1" dirty="0">
                <a:solidFill>
                  <a:srgbClr val="40A8AD"/>
                </a:solidFill>
                <a:latin typeface="Heebo" pitchFamily="2" charset="-79"/>
                <a:cs typeface="Heebo" pitchFamily="2" charset="-79"/>
              </a:rPr>
              <a:t>“We got to take home the instruments we created from the recycled materials, and we ‘re also taking home some beautiful memories.”</a:t>
            </a:r>
            <a:endParaRPr lang="he-IL" sz="1100" b="1" dirty="0">
              <a:solidFill>
                <a:srgbClr val="40A8AD"/>
              </a:solidFill>
              <a:latin typeface="Heebo" pitchFamily="2" charset="-79"/>
              <a:cs typeface="Heebo" pitchFamily="2" charset="-79"/>
            </a:endParaRPr>
          </a:p>
        </p:txBody>
      </p:sp>
    </p:spTree>
    <p:extLst>
      <p:ext uri="{BB962C8B-B14F-4D97-AF65-F5344CB8AC3E}">
        <p14:creationId xmlns:p14="http://schemas.microsoft.com/office/powerpoint/2010/main" val="51725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CDB88A-98DE-5A85-E299-3FB10E6FDD4C}"/>
              </a:ext>
            </a:extLst>
          </p:cNvPr>
          <p:cNvSpPr/>
          <p:nvPr/>
        </p:nvSpPr>
        <p:spPr>
          <a:xfrm>
            <a:off x="0" y="4448174"/>
            <a:ext cx="12192000" cy="2409826"/>
          </a:xfrm>
          <a:prstGeom prst="rect">
            <a:avLst/>
          </a:prstGeom>
          <a:solidFill>
            <a:srgbClr val="40A8AD">
              <a:alpha val="3246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endParaRPr lang="en-US" sz="1600" b="0" i="0">
              <a:solidFill>
                <a:srgbClr val="000000"/>
              </a:solidFill>
              <a:effectLst/>
              <a:latin typeface="Arial" panose="020B0604020202020204" pitchFamily="34" charset="0"/>
            </a:endParaRPr>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9426264" y="6446165"/>
            <a:ext cx="2743200" cy="365125"/>
          </a:xfrm>
        </p:spPr>
        <p:txBody>
          <a:bodyPr/>
          <a:lstStyle/>
          <a:p>
            <a:pPr algn="r" rtl="0"/>
            <a:fld id="{199E282D-D310-42D8-B8FF-78ED45A44D81}" type="slidenum">
              <a:rPr lang="he-IL" smtClean="0">
                <a:solidFill>
                  <a:schemeClr val="tx1"/>
                </a:solidFill>
                <a:latin typeface="Heebo" pitchFamily="2" charset="-79"/>
                <a:cs typeface="Heebo" pitchFamily="2" charset="-79"/>
              </a:rPr>
              <a:pPr algn="r" rtl="0"/>
              <a:t>21</a:t>
            </a:fld>
            <a:endParaRPr lang="he-IL" dirty="0">
              <a:solidFill>
                <a:schemeClr val="tx1"/>
              </a:solidFill>
              <a:latin typeface="Heebo" pitchFamily="2" charset="-79"/>
              <a:cs typeface="Heebo" pitchFamily="2" charset="-79"/>
            </a:endParaRPr>
          </a:p>
        </p:txBody>
      </p:sp>
      <p:sp>
        <p:nvSpPr>
          <p:cNvPr id="18" name="TextBox 17">
            <a:extLst>
              <a:ext uri="{FF2B5EF4-FFF2-40B4-BE49-F238E27FC236}">
                <a16:creationId xmlns:a16="http://schemas.microsoft.com/office/drawing/2014/main" id="{FCAAA5CE-94D7-6822-9DDA-94FB74532B31}"/>
              </a:ext>
            </a:extLst>
          </p:cNvPr>
          <p:cNvSpPr txBox="1"/>
          <p:nvPr/>
        </p:nvSpPr>
        <p:spPr>
          <a:xfrm>
            <a:off x="545065" y="133412"/>
            <a:ext cx="11825769" cy="430887"/>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algn="l" rtl="0"/>
            <a:r>
              <a:rPr lang="en-US" sz="2200" b="1" dirty="0">
                <a:solidFill>
                  <a:srgbClr val="40A8AD"/>
                </a:solidFill>
                <a:latin typeface="Heebo" pitchFamily="2" charset="-79"/>
                <a:ea typeface="Tahoma" pitchFamily="34" charset="0"/>
                <a:cs typeface="Heebo" pitchFamily="2" charset="-79"/>
              </a:rPr>
              <a:t>The </a:t>
            </a:r>
            <a:r>
              <a:rPr lang="en-US" sz="2200" b="1" dirty="0" err="1">
                <a:solidFill>
                  <a:srgbClr val="40A8AD"/>
                </a:solidFill>
                <a:latin typeface="Heebo" pitchFamily="2" charset="-79"/>
                <a:ea typeface="Tahoma" pitchFamily="34" charset="0"/>
                <a:cs typeface="Heebo" pitchFamily="2" charset="-79"/>
              </a:rPr>
              <a:t>Mama’at</a:t>
            </a:r>
            <a:r>
              <a:rPr lang="en-US" sz="2200" b="1" dirty="0">
                <a:solidFill>
                  <a:srgbClr val="40A8AD"/>
                </a:solidFill>
                <a:latin typeface="Heebo" pitchFamily="2" charset="-79"/>
                <a:ea typeface="Tahoma" pitchFamily="34" charset="0"/>
                <a:cs typeface="Heebo" pitchFamily="2" charset="-79"/>
              </a:rPr>
              <a:t> Program for Mothers on Maternity Leave and the Parent-to-Parent Program</a:t>
            </a:r>
            <a:endParaRPr lang="he-IL" sz="2200" b="1" dirty="0">
              <a:solidFill>
                <a:srgbClr val="40A8AD"/>
              </a:solidFill>
              <a:latin typeface="Heebo" pitchFamily="2" charset="-79"/>
              <a:ea typeface="Tahoma" pitchFamily="34" charset="0"/>
              <a:cs typeface="Heebo" pitchFamily="2" charset="-79"/>
            </a:endParaRPr>
          </a:p>
        </p:txBody>
      </p:sp>
      <p:graphicFrame>
        <p:nvGraphicFramePr>
          <p:cNvPr id="40" name="Chart 39">
            <a:extLst>
              <a:ext uri="{FF2B5EF4-FFF2-40B4-BE49-F238E27FC236}">
                <a16:creationId xmlns:a16="http://schemas.microsoft.com/office/drawing/2014/main" id="{FE2E703D-56DA-003C-1679-8F492D28692B}"/>
              </a:ext>
            </a:extLst>
          </p:cNvPr>
          <p:cNvGraphicFramePr>
            <a:graphicFrameLocks/>
          </p:cNvGraphicFramePr>
          <p:nvPr>
            <p:extLst>
              <p:ext uri="{D42A27DB-BD31-4B8C-83A1-F6EECF244321}">
                <p14:modId xmlns:p14="http://schemas.microsoft.com/office/powerpoint/2010/main" val="1810619905"/>
              </p:ext>
            </p:extLst>
          </p:nvPr>
        </p:nvGraphicFramePr>
        <p:xfrm>
          <a:off x="123825" y="737160"/>
          <a:ext cx="6172200" cy="3613491"/>
        </p:xfrm>
        <a:graphic>
          <a:graphicData uri="http://schemas.openxmlformats.org/drawingml/2006/chart">
            <c:chart xmlns:c="http://schemas.openxmlformats.org/drawingml/2006/chart" xmlns:r="http://schemas.openxmlformats.org/officeDocument/2006/relationships" r:id="rId3"/>
          </a:graphicData>
        </a:graphic>
      </p:graphicFrame>
      <p:sp>
        <p:nvSpPr>
          <p:cNvPr id="2" name="Rounded Rectangle 41">
            <a:extLst>
              <a:ext uri="{FF2B5EF4-FFF2-40B4-BE49-F238E27FC236}">
                <a16:creationId xmlns:a16="http://schemas.microsoft.com/office/drawing/2014/main" id="{B5F91B65-F336-2000-798D-4405093BBF79}"/>
              </a:ext>
            </a:extLst>
          </p:cNvPr>
          <p:cNvSpPr/>
          <p:nvPr/>
        </p:nvSpPr>
        <p:spPr>
          <a:xfrm>
            <a:off x="20484" y="4533821"/>
            <a:ext cx="12171516" cy="2027867"/>
          </a:xfrm>
          <a:prstGeom prst="roundRect">
            <a:avLst>
              <a:gd name="adj" fmla="val 357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l" rtl="0" fontAlgn="base">
              <a:lnSpc>
                <a:spcPct val="150000"/>
              </a:lnSpc>
            </a:pPr>
            <a:r>
              <a:rPr lang="en-US" sz="1050" b="1" dirty="0">
                <a:solidFill>
                  <a:srgbClr val="40A8AD"/>
                </a:solidFill>
                <a:latin typeface="Heebo" pitchFamily="2" charset="-79"/>
                <a:cs typeface="Heebo" pitchFamily="2" charset="-79"/>
              </a:rPr>
              <a:t>The Parent-to-Parent program was participated by mothers from the welfare population, while the </a:t>
            </a:r>
            <a:r>
              <a:rPr lang="en-US" sz="1050" b="1" dirty="0" err="1">
                <a:solidFill>
                  <a:srgbClr val="40A8AD"/>
                </a:solidFill>
                <a:latin typeface="Heebo" pitchFamily="2" charset="-79"/>
                <a:cs typeface="Heebo" pitchFamily="2" charset="-79"/>
              </a:rPr>
              <a:t>Mama’at</a:t>
            </a:r>
            <a:r>
              <a:rPr lang="en-US" sz="1050" b="1" dirty="0">
                <a:solidFill>
                  <a:srgbClr val="40A8AD"/>
                </a:solidFill>
                <a:latin typeface="Heebo" pitchFamily="2" charset="-79"/>
                <a:cs typeface="Heebo" pitchFamily="2" charset="-79"/>
              </a:rPr>
              <a:t> program was participated by mothers from the general society. There are similarities and differences between the two target audiences:</a:t>
            </a:r>
            <a:endParaRPr lang="en-US" sz="1050" b="1" i="0" dirty="0">
              <a:solidFill>
                <a:srgbClr val="40A8AD"/>
              </a:solidFill>
              <a:effectLst/>
              <a:latin typeface="Heebo" pitchFamily="2" charset="-79"/>
              <a:cs typeface="Heebo" pitchFamily="2" charset="-79"/>
            </a:endParaRPr>
          </a:p>
          <a:p>
            <a:pPr marL="180000" lvl="1" algn="l" rtl="0" fontAlgn="base">
              <a:lnSpc>
                <a:spcPct val="150000"/>
              </a:lnSpc>
              <a:buFont typeface="Arial" panose="020B0604020202020204" pitchFamily="34" charset="0"/>
              <a:buChar char="•"/>
            </a:pPr>
            <a:r>
              <a:rPr lang="en-US" sz="1050" dirty="0">
                <a:solidFill>
                  <a:srgbClr val="000000"/>
                </a:solidFill>
                <a:latin typeface="Heebo" pitchFamily="2" charset="-79"/>
                <a:cs typeface="Heebo" pitchFamily="2" charset="-79"/>
              </a:rPr>
              <a:t> In both populations, mothers mainly consulted with their extended family. However, </a:t>
            </a:r>
            <a:r>
              <a:rPr lang="en-US" sz="1050" b="1" dirty="0" err="1">
                <a:solidFill>
                  <a:srgbClr val="000000"/>
                </a:solidFill>
                <a:latin typeface="Heebo" pitchFamily="2" charset="-79"/>
                <a:cs typeface="Heebo" pitchFamily="2" charset="-79"/>
              </a:rPr>
              <a:t>Mama’at</a:t>
            </a:r>
            <a:r>
              <a:rPr lang="en-US" sz="1050" b="1" dirty="0">
                <a:solidFill>
                  <a:srgbClr val="000000"/>
                </a:solidFill>
                <a:latin typeface="Heebo" pitchFamily="2" charset="-79"/>
                <a:cs typeface="Heebo" pitchFamily="2" charset="-79"/>
              </a:rPr>
              <a:t> participants also consulted with the </a:t>
            </a:r>
            <a:r>
              <a:rPr lang="en-US" sz="1050" b="1" dirty="0" err="1">
                <a:solidFill>
                  <a:srgbClr val="000000"/>
                </a:solidFill>
                <a:latin typeface="Heebo" pitchFamily="2" charset="-79"/>
                <a:cs typeface="Heebo" pitchFamily="2" charset="-79"/>
              </a:rPr>
              <a:t>Tipat</a:t>
            </a:r>
            <a:r>
              <a:rPr lang="en-US" sz="1050" b="1" dirty="0">
                <a:solidFill>
                  <a:srgbClr val="000000"/>
                </a:solidFill>
                <a:latin typeface="Heebo" pitchFamily="2" charset="-79"/>
                <a:cs typeface="Heebo" pitchFamily="2" charset="-79"/>
              </a:rPr>
              <a:t> </a:t>
            </a:r>
            <a:r>
              <a:rPr lang="en-US" sz="1050" b="1" dirty="0" err="1">
                <a:solidFill>
                  <a:srgbClr val="000000"/>
                </a:solidFill>
                <a:latin typeface="Heebo" pitchFamily="2" charset="-79"/>
                <a:cs typeface="Heebo" pitchFamily="2" charset="-79"/>
              </a:rPr>
              <a:t>Halav</a:t>
            </a:r>
            <a:r>
              <a:rPr lang="en-US" sz="1050" b="1" dirty="0">
                <a:solidFill>
                  <a:srgbClr val="000000"/>
                </a:solidFill>
                <a:latin typeface="Heebo" pitchFamily="2" charset="-79"/>
                <a:cs typeface="Heebo" pitchFamily="2" charset="-79"/>
              </a:rPr>
              <a:t> nurse and the pediatrician. </a:t>
            </a:r>
            <a:r>
              <a:rPr lang="en-US" sz="1050" dirty="0">
                <a:solidFill>
                  <a:srgbClr val="000000"/>
                </a:solidFill>
                <a:latin typeface="Heebo" pitchFamily="2" charset="-79"/>
                <a:cs typeface="Heebo" pitchFamily="2" charset="-79"/>
              </a:rPr>
              <a:t>Accordingly, while Parent-to-Parent participants did not use consultation services at all, </a:t>
            </a:r>
            <a:r>
              <a:rPr lang="en-US" sz="1050" b="1" dirty="0">
                <a:solidFill>
                  <a:srgbClr val="000000"/>
                </a:solidFill>
                <a:latin typeface="Heebo" pitchFamily="2" charset="-79"/>
                <a:cs typeface="Heebo" pitchFamily="2" charset="-79"/>
              </a:rPr>
              <a:t>about half of the </a:t>
            </a:r>
            <a:r>
              <a:rPr lang="en-US" sz="1050" b="1" dirty="0" err="1">
                <a:solidFill>
                  <a:srgbClr val="000000"/>
                </a:solidFill>
                <a:latin typeface="Heebo" pitchFamily="2" charset="-79"/>
                <a:cs typeface="Heebo" pitchFamily="2" charset="-79"/>
              </a:rPr>
              <a:t>Mama’at</a:t>
            </a:r>
            <a:r>
              <a:rPr lang="en-US" sz="1050" b="1" dirty="0">
                <a:solidFill>
                  <a:srgbClr val="000000"/>
                </a:solidFill>
                <a:latin typeface="Heebo" pitchFamily="2" charset="-79"/>
                <a:cs typeface="Heebo" pitchFamily="2" charset="-79"/>
              </a:rPr>
              <a:t> participants used pre-and/or post-natal parental guidance services provided by the health fund</a:t>
            </a:r>
            <a:r>
              <a:rPr lang="en-US" sz="1050" dirty="0">
                <a:solidFill>
                  <a:srgbClr val="000000"/>
                </a:solidFill>
                <a:latin typeface="Heebo" pitchFamily="2" charset="-79"/>
                <a:cs typeface="Heebo" pitchFamily="2" charset="-79"/>
              </a:rPr>
              <a:t>.</a:t>
            </a:r>
            <a:endParaRPr lang="en-US" sz="1050" b="0" i="0" dirty="0">
              <a:solidFill>
                <a:srgbClr val="000000"/>
              </a:solidFill>
              <a:effectLst/>
              <a:latin typeface="Heebo" pitchFamily="2" charset="-79"/>
              <a:cs typeface="Heebo" pitchFamily="2" charset="-79"/>
            </a:endParaRPr>
          </a:p>
          <a:p>
            <a:pPr marL="180000" lvl="1" algn="l" rtl="0" fontAlgn="base">
              <a:lnSpc>
                <a:spcPct val="150000"/>
              </a:lnSpc>
              <a:buFont typeface="Arial" panose="020B0604020202020204" pitchFamily="34" charset="0"/>
              <a:buChar char="•"/>
            </a:pPr>
            <a:r>
              <a:rPr lang="en-US" sz="1050" dirty="0">
                <a:solidFill>
                  <a:srgbClr val="000000"/>
                </a:solidFill>
                <a:latin typeface="Heebo" pitchFamily="2" charset="-79"/>
                <a:cs typeface="Heebo" pitchFamily="2" charset="-79"/>
              </a:rPr>
              <a:t> Among both populations, the sought-after services were workshops on child development, public EC play spaces, and strengthening the community of mothers through regular meetings. However, </a:t>
            </a:r>
            <a:r>
              <a:rPr lang="en-US" sz="1050" b="1" dirty="0" err="1">
                <a:solidFill>
                  <a:srgbClr val="000000"/>
                </a:solidFill>
                <a:latin typeface="Heebo" pitchFamily="2" charset="-79"/>
                <a:cs typeface="Heebo" pitchFamily="2" charset="-79"/>
              </a:rPr>
              <a:t>Mama’at</a:t>
            </a:r>
            <a:r>
              <a:rPr lang="en-US" sz="1050" b="1" dirty="0">
                <a:solidFill>
                  <a:srgbClr val="000000"/>
                </a:solidFill>
                <a:latin typeface="Heebo" pitchFamily="2" charset="-79"/>
                <a:cs typeface="Heebo" pitchFamily="2" charset="-79"/>
              </a:rPr>
              <a:t> participants also sought services for themselves, not just in their parental role.</a:t>
            </a:r>
            <a:endParaRPr lang="en-US" sz="1050" b="1" i="0" dirty="0">
              <a:solidFill>
                <a:srgbClr val="000000"/>
              </a:solidFill>
              <a:effectLst/>
              <a:latin typeface="Heebo" pitchFamily="2" charset="-79"/>
              <a:cs typeface="Heebo" pitchFamily="2" charset="-79"/>
            </a:endParaRPr>
          </a:p>
          <a:p>
            <a:pPr marL="180000" lvl="1" algn="l" rtl="0" fontAlgn="base">
              <a:lnSpc>
                <a:spcPct val="150000"/>
              </a:lnSpc>
              <a:buFont typeface="Arial" panose="020B0604020202020204" pitchFamily="34" charset="0"/>
              <a:buChar char="•"/>
            </a:pPr>
            <a:r>
              <a:rPr lang="en-US" sz="1050" dirty="0">
                <a:solidFill>
                  <a:srgbClr val="000000"/>
                </a:solidFill>
                <a:latin typeface="Heebo" pitchFamily="2" charset="-79"/>
                <a:cs typeface="Heebo" pitchFamily="2" charset="-79"/>
              </a:rPr>
              <a:t> The evaluation findings indicate that the Parent-to-Parent participants’ starting point was lower (in terms of knowledge and tools, parental perceptions, and more), and accordingly, they benefited significantly from the program. However, </a:t>
            </a:r>
            <a:r>
              <a:rPr lang="en-US" sz="1050" dirty="0" err="1">
                <a:solidFill>
                  <a:srgbClr val="000000"/>
                </a:solidFill>
                <a:latin typeface="Heebo" pitchFamily="2" charset="-79"/>
                <a:cs typeface="Heebo" pitchFamily="2" charset="-79"/>
              </a:rPr>
              <a:t>Mama’at</a:t>
            </a:r>
            <a:r>
              <a:rPr lang="en-US" sz="1050" dirty="0">
                <a:solidFill>
                  <a:srgbClr val="000000"/>
                </a:solidFill>
                <a:latin typeface="Heebo" pitchFamily="2" charset="-79"/>
                <a:cs typeface="Heebo" pitchFamily="2" charset="-79"/>
              </a:rPr>
              <a:t> participants, despite their more advanced starting point, also gained additional knowledge and tools.</a:t>
            </a:r>
            <a:endParaRPr lang="en-US" sz="1050" b="0" i="0" dirty="0">
              <a:solidFill>
                <a:srgbClr val="000000"/>
              </a:solidFill>
              <a:effectLst/>
              <a:latin typeface="Heebo" pitchFamily="2" charset="-79"/>
              <a:cs typeface="Heebo" pitchFamily="2" charset="-79"/>
            </a:endParaRPr>
          </a:p>
        </p:txBody>
      </p:sp>
      <p:sp>
        <p:nvSpPr>
          <p:cNvPr id="7" name="Rounded Rectangle 41">
            <a:extLst>
              <a:ext uri="{FF2B5EF4-FFF2-40B4-BE49-F238E27FC236}">
                <a16:creationId xmlns:a16="http://schemas.microsoft.com/office/drawing/2014/main" id="{6D664FA3-7A19-DF75-98FA-BADE582355DC}"/>
              </a:ext>
            </a:extLst>
          </p:cNvPr>
          <p:cNvSpPr/>
          <p:nvPr/>
        </p:nvSpPr>
        <p:spPr>
          <a:xfrm>
            <a:off x="133350" y="704477"/>
            <a:ext cx="6172200" cy="3591010"/>
          </a:xfrm>
          <a:prstGeom prst="roundRect">
            <a:avLst>
              <a:gd name="adj" fmla="val 3576"/>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l" rtl="0" fontAlgn="base">
              <a:lnSpc>
                <a:spcPct val="150000"/>
              </a:lnSpc>
            </a:pPr>
            <a:endParaRPr lang="en-US" sz="1200" b="0" i="0">
              <a:solidFill>
                <a:srgbClr val="000000"/>
              </a:solidFill>
              <a:effectLst/>
              <a:latin typeface="Heebo" pitchFamily="2" charset="-79"/>
              <a:cs typeface="Heebo" pitchFamily="2" charset="-79"/>
            </a:endParaRPr>
          </a:p>
        </p:txBody>
      </p:sp>
      <p:sp>
        <p:nvSpPr>
          <p:cNvPr id="22" name="TextBox 46">
            <a:extLst>
              <a:ext uri="{FF2B5EF4-FFF2-40B4-BE49-F238E27FC236}">
                <a16:creationId xmlns:a16="http://schemas.microsoft.com/office/drawing/2014/main" id="{9CA1E02B-B286-19C9-6217-5A668EEFC4F4}"/>
              </a:ext>
            </a:extLst>
          </p:cNvPr>
          <p:cNvSpPr txBox="1"/>
          <p:nvPr/>
        </p:nvSpPr>
        <p:spPr>
          <a:xfrm>
            <a:off x="1370530" y="795215"/>
            <a:ext cx="3877745" cy="307777"/>
          </a:xfrm>
          <a:prstGeom prst="rect">
            <a:avLst/>
          </a:prstGeom>
          <a:noFill/>
        </p:spPr>
        <p:txBody>
          <a:bodyPr wrap="square" rtlCol="0">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algn="just" defTabSz="914400" rtl="0" eaLnBrk="1" latinLnBrk="0" hangingPunct="1"/>
            <a:r>
              <a:rPr lang="en-US" sz="1400" b="1" dirty="0">
                <a:solidFill>
                  <a:schemeClr val="tx1"/>
                </a:solidFill>
                <a:highlight>
                  <a:srgbClr val="81DFE0"/>
                </a:highlight>
                <a:latin typeface="Heebo" pitchFamily="2" charset="-79"/>
                <a:ea typeface="Tahoma" pitchFamily="34" charset="0"/>
                <a:cs typeface="Heebo" pitchFamily="2" charset="-79"/>
              </a:rPr>
              <a:t>The </a:t>
            </a:r>
            <a:r>
              <a:rPr lang="en-US" sz="1400" b="1" dirty="0" err="1">
                <a:solidFill>
                  <a:schemeClr val="tx1"/>
                </a:solidFill>
                <a:highlight>
                  <a:srgbClr val="81DFE0"/>
                </a:highlight>
                <a:latin typeface="Heebo" pitchFamily="2" charset="-79"/>
                <a:ea typeface="Tahoma" pitchFamily="34" charset="0"/>
                <a:cs typeface="Heebo" pitchFamily="2" charset="-79"/>
              </a:rPr>
              <a:t>Mama’at</a:t>
            </a:r>
            <a:r>
              <a:rPr lang="en-US" sz="1400" b="1" dirty="0">
                <a:solidFill>
                  <a:schemeClr val="tx1"/>
                </a:solidFill>
                <a:highlight>
                  <a:srgbClr val="81DFE0"/>
                </a:highlight>
                <a:latin typeface="Heebo" pitchFamily="2" charset="-79"/>
                <a:ea typeface="Tahoma" pitchFamily="34" charset="0"/>
                <a:cs typeface="Heebo" pitchFamily="2" charset="-79"/>
              </a:rPr>
              <a:t> Program - </a:t>
            </a:r>
            <a:r>
              <a:rPr lang="en-US" sz="1400" dirty="0">
                <a:solidFill>
                  <a:schemeClr val="tx1"/>
                </a:solidFill>
                <a:highlight>
                  <a:srgbClr val="81DFE0"/>
                </a:highlight>
                <a:latin typeface="Heebo" pitchFamily="2" charset="-79"/>
                <a:ea typeface="Tahoma" pitchFamily="34" charset="0"/>
                <a:cs typeface="Heebo" pitchFamily="2" charset="-79"/>
              </a:rPr>
              <a:t>Evaluation Findings</a:t>
            </a:r>
            <a:endParaRPr lang="he-IL" sz="1400" dirty="0">
              <a:solidFill>
                <a:schemeClr val="tx1"/>
              </a:solidFill>
              <a:highlight>
                <a:srgbClr val="81DFE0"/>
              </a:highlight>
              <a:latin typeface="Heebo" pitchFamily="2" charset="-79"/>
              <a:ea typeface="Tahoma" pitchFamily="34" charset="0"/>
              <a:cs typeface="Heebo" pitchFamily="2" charset="-79"/>
            </a:endParaRPr>
          </a:p>
        </p:txBody>
      </p:sp>
      <p:sp>
        <p:nvSpPr>
          <p:cNvPr id="23" name="Rounded Rectangle 41">
            <a:extLst>
              <a:ext uri="{FF2B5EF4-FFF2-40B4-BE49-F238E27FC236}">
                <a16:creationId xmlns:a16="http://schemas.microsoft.com/office/drawing/2014/main" id="{8C2EE9CA-3FC1-99AE-6749-B74523F39F6D}"/>
              </a:ext>
            </a:extLst>
          </p:cNvPr>
          <p:cNvSpPr/>
          <p:nvPr/>
        </p:nvSpPr>
        <p:spPr>
          <a:xfrm>
            <a:off x="6457950" y="701046"/>
            <a:ext cx="5600699" cy="3591010"/>
          </a:xfrm>
          <a:prstGeom prst="roundRect">
            <a:avLst>
              <a:gd name="adj" fmla="val 3576"/>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l" rtl="0" fontAlgn="base">
              <a:lnSpc>
                <a:spcPct val="150000"/>
              </a:lnSpc>
            </a:pPr>
            <a:endParaRPr lang="en-US" sz="1200" b="0" i="0">
              <a:solidFill>
                <a:srgbClr val="000000"/>
              </a:solidFill>
              <a:effectLst/>
              <a:latin typeface="Heebo" pitchFamily="2" charset="-79"/>
              <a:cs typeface="Heebo" pitchFamily="2" charset="-79"/>
            </a:endParaRPr>
          </a:p>
        </p:txBody>
      </p:sp>
      <p:graphicFrame>
        <p:nvGraphicFramePr>
          <p:cNvPr id="26" name="Chart 25">
            <a:extLst>
              <a:ext uri="{FF2B5EF4-FFF2-40B4-BE49-F238E27FC236}">
                <a16:creationId xmlns:a16="http://schemas.microsoft.com/office/drawing/2014/main" id="{AE93454D-7200-4642-32EF-E367E9DA9646}"/>
              </a:ext>
            </a:extLst>
          </p:cNvPr>
          <p:cNvGraphicFramePr>
            <a:graphicFrameLocks/>
          </p:cNvGraphicFramePr>
          <p:nvPr>
            <p:extLst>
              <p:ext uri="{D42A27DB-BD31-4B8C-83A1-F6EECF244321}">
                <p14:modId xmlns:p14="http://schemas.microsoft.com/office/powerpoint/2010/main" val="3886269950"/>
              </p:ext>
            </p:extLst>
          </p:nvPr>
        </p:nvGraphicFramePr>
        <p:xfrm>
          <a:off x="6448424" y="1136157"/>
          <a:ext cx="5600700" cy="3327636"/>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46">
            <a:extLst>
              <a:ext uri="{FF2B5EF4-FFF2-40B4-BE49-F238E27FC236}">
                <a16:creationId xmlns:a16="http://schemas.microsoft.com/office/drawing/2014/main" id="{F327C725-339A-94E8-9CCC-6C936F9D45C9}"/>
              </a:ext>
            </a:extLst>
          </p:cNvPr>
          <p:cNvSpPr txBox="1"/>
          <p:nvPr/>
        </p:nvSpPr>
        <p:spPr>
          <a:xfrm>
            <a:off x="7153973" y="786022"/>
            <a:ext cx="4388274" cy="307777"/>
          </a:xfrm>
          <a:prstGeom prst="rect">
            <a:avLst/>
          </a:prstGeom>
          <a:noFill/>
        </p:spPr>
        <p:txBody>
          <a:bodyPr wrap="square" rtlCol="0">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algn="just" defTabSz="914400" eaLnBrk="1" latinLnBrk="0" hangingPunct="1"/>
            <a:r>
              <a:rPr lang="en-US" sz="1400" b="1" dirty="0">
                <a:solidFill>
                  <a:schemeClr val="tx1"/>
                </a:solidFill>
                <a:highlight>
                  <a:srgbClr val="81DFE0"/>
                </a:highlight>
                <a:latin typeface="Heebo" pitchFamily="2" charset="-79"/>
                <a:ea typeface="Tahoma" pitchFamily="34" charset="0"/>
                <a:cs typeface="Heebo" pitchFamily="2" charset="-79"/>
              </a:rPr>
              <a:t>The Parent-to-Parent Program – </a:t>
            </a:r>
            <a:r>
              <a:rPr lang="en-US" sz="1400" dirty="0">
                <a:solidFill>
                  <a:schemeClr val="tx1"/>
                </a:solidFill>
                <a:highlight>
                  <a:srgbClr val="81DFE0"/>
                </a:highlight>
                <a:latin typeface="Heebo" pitchFamily="2" charset="-79"/>
                <a:ea typeface="Tahoma" pitchFamily="34" charset="0"/>
                <a:cs typeface="Heebo" pitchFamily="2" charset="-79"/>
              </a:rPr>
              <a:t>Evaluation Findings</a:t>
            </a:r>
            <a:endParaRPr lang="he-IL" sz="1400" dirty="0">
              <a:solidFill>
                <a:schemeClr val="tx1"/>
              </a:solidFill>
              <a:highlight>
                <a:srgbClr val="81DFE0"/>
              </a:highlight>
              <a:latin typeface="Heebo" pitchFamily="2" charset="-79"/>
              <a:ea typeface="Tahoma" pitchFamily="34" charset="0"/>
              <a:cs typeface="Heebo" pitchFamily="2" charset="-79"/>
            </a:endParaRPr>
          </a:p>
        </p:txBody>
      </p:sp>
    </p:spTree>
    <p:extLst>
      <p:ext uri="{BB962C8B-B14F-4D97-AF65-F5344CB8AC3E}">
        <p14:creationId xmlns:p14="http://schemas.microsoft.com/office/powerpoint/2010/main" val="210968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DAA3C6AA-35E1-532B-84D8-EC385610B452}"/>
              </a:ext>
            </a:extLst>
          </p:cNvPr>
          <p:cNvGrpSpPr/>
          <p:nvPr/>
        </p:nvGrpSpPr>
        <p:grpSpPr>
          <a:xfrm>
            <a:off x="871755" y="199107"/>
            <a:ext cx="2308146" cy="1252068"/>
            <a:chOff x="1234958" y="231839"/>
            <a:chExt cx="2308146" cy="1252068"/>
          </a:xfrm>
        </p:grpSpPr>
        <p:sp>
          <p:nvSpPr>
            <p:cNvPr id="15" name="Freeform 14">
              <a:extLst>
                <a:ext uri="{FF2B5EF4-FFF2-40B4-BE49-F238E27FC236}">
                  <a16:creationId xmlns:a16="http://schemas.microsoft.com/office/drawing/2014/main" id="{70395950-3B09-C63B-0220-EE2116F633A1}"/>
                </a:ext>
              </a:extLst>
            </p:cNvPr>
            <p:cNvSpPr/>
            <p:nvPr/>
          </p:nvSpPr>
          <p:spPr>
            <a:xfrm>
              <a:off x="1816210" y="231839"/>
              <a:ext cx="790211" cy="431560"/>
            </a:xfrm>
            <a:custGeom>
              <a:avLst/>
              <a:gdLst>
                <a:gd name="connsiteX0" fmla="*/ 744119 w 790211"/>
                <a:gd name="connsiteY0" fmla="*/ 262810 h 431560"/>
                <a:gd name="connsiteX1" fmla="*/ 751234 w 790211"/>
                <a:gd name="connsiteY1" fmla="*/ 220971 h 431560"/>
                <a:gd name="connsiteX2" fmla="*/ 622858 w 790211"/>
                <a:gd name="connsiteY2" fmla="*/ 92356 h 431560"/>
                <a:gd name="connsiteX3" fmla="*/ 523405 w 790211"/>
                <a:gd name="connsiteY3" fmla="*/ 139618 h 431560"/>
                <a:gd name="connsiteX4" fmla="*/ 483036 w 790211"/>
                <a:gd name="connsiteY4" fmla="*/ 119473 h 431560"/>
                <a:gd name="connsiteX5" fmla="*/ 355123 w 790211"/>
                <a:gd name="connsiteY5" fmla="*/ 0 h 431560"/>
                <a:gd name="connsiteX6" fmla="*/ 228603 w 790211"/>
                <a:gd name="connsiteY6" fmla="*/ 107077 h 431560"/>
                <a:gd name="connsiteX7" fmla="*/ 210197 w 790211"/>
                <a:gd name="connsiteY7" fmla="*/ 105527 h 431560"/>
                <a:gd name="connsiteX8" fmla="*/ 81821 w 790211"/>
                <a:gd name="connsiteY8" fmla="*/ 234143 h 431560"/>
                <a:gd name="connsiteX9" fmla="*/ 83677 w 790211"/>
                <a:gd name="connsiteY9" fmla="*/ 255527 h 431560"/>
                <a:gd name="connsiteX10" fmla="*/ 79037 w 790211"/>
                <a:gd name="connsiteY10" fmla="*/ 255527 h 431560"/>
                <a:gd name="connsiteX11" fmla="*/ 0 w 790211"/>
                <a:gd name="connsiteY11" fmla="*/ 334711 h 431560"/>
                <a:gd name="connsiteX12" fmla="*/ 0 w 790211"/>
                <a:gd name="connsiteY12" fmla="*/ 352377 h 431560"/>
                <a:gd name="connsiteX13" fmla="*/ 79037 w 790211"/>
                <a:gd name="connsiteY13" fmla="*/ 431561 h 431560"/>
                <a:gd name="connsiteX14" fmla="*/ 711174 w 790211"/>
                <a:gd name="connsiteY14" fmla="*/ 431561 h 431560"/>
                <a:gd name="connsiteX15" fmla="*/ 790211 w 790211"/>
                <a:gd name="connsiteY15" fmla="*/ 352377 h 431560"/>
                <a:gd name="connsiteX16" fmla="*/ 790211 w 790211"/>
                <a:gd name="connsiteY16" fmla="*/ 334711 h 431560"/>
                <a:gd name="connsiteX17" fmla="*/ 744119 w 790211"/>
                <a:gd name="connsiteY17" fmla="*/ 262810 h 43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0211" h="431560">
                  <a:moveTo>
                    <a:pt x="744119" y="262810"/>
                  </a:moveTo>
                  <a:cubicBezTo>
                    <a:pt x="748605" y="249639"/>
                    <a:pt x="751234" y="235693"/>
                    <a:pt x="751234" y="220971"/>
                  </a:cubicBezTo>
                  <a:cubicBezTo>
                    <a:pt x="751234" y="150000"/>
                    <a:pt x="693697" y="92356"/>
                    <a:pt x="622858" y="92356"/>
                  </a:cubicBezTo>
                  <a:cubicBezTo>
                    <a:pt x="582798" y="92356"/>
                    <a:pt x="547069" y="110796"/>
                    <a:pt x="523405" y="139618"/>
                  </a:cubicBezTo>
                  <a:cubicBezTo>
                    <a:pt x="511340" y="130630"/>
                    <a:pt x="497729" y="123812"/>
                    <a:pt x="483036" y="119473"/>
                  </a:cubicBezTo>
                  <a:cubicBezTo>
                    <a:pt x="478395" y="52686"/>
                    <a:pt x="423024" y="0"/>
                    <a:pt x="355123" y="0"/>
                  </a:cubicBezTo>
                  <a:cubicBezTo>
                    <a:pt x="291554" y="0"/>
                    <a:pt x="238966" y="46333"/>
                    <a:pt x="228603" y="107077"/>
                  </a:cubicBezTo>
                  <a:cubicBezTo>
                    <a:pt x="222571" y="106147"/>
                    <a:pt x="216538" y="105527"/>
                    <a:pt x="210197" y="105527"/>
                  </a:cubicBezTo>
                  <a:cubicBezTo>
                    <a:pt x="139203" y="105527"/>
                    <a:pt x="81821" y="163172"/>
                    <a:pt x="81821" y="234143"/>
                  </a:cubicBezTo>
                  <a:cubicBezTo>
                    <a:pt x="81821" y="241426"/>
                    <a:pt x="82594" y="248554"/>
                    <a:pt x="83677" y="255527"/>
                  </a:cubicBezTo>
                  <a:lnTo>
                    <a:pt x="79037" y="255527"/>
                  </a:lnTo>
                  <a:cubicBezTo>
                    <a:pt x="35420" y="255527"/>
                    <a:pt x="0" y="291013"/>
                    <a:pt x="0" y="334711"/>
                  </a:cubicBezTo>
                  <a:lnTo>
                    <a:pt x="0" y="352377"/>
                  </a:lnTo>
                  <a:cubicBezTo>
                    <a:pt x="0" y="396075"/>
                    <a:pt x="35420" y="431561"/>
                    <a:pt x="79037" y="431561"/>
                  </a:cubicBezTo>
                  <a:lnTo>
                    <a:pt x="711174" y="431561"/>
                  </a:lnTo>
                  <a:cubicBezTo>
                    <a:pt x="754792" y="431561"/>
                    <a:pt x="790211" y="396075"/>
                    <a:pt x="790211" y="352377"/>
                  </a:cubicBezTo>
                  <a:lnTo>
                    <a:pt x="790211" y="334711"/>
                  </a:lnTo>
                  <a:cubicBezTo>
                    <a:pt x="790211" y="302790"/>
                    <a:pt x="771341" y="275362"/>
                    <a:pt x="744119" y="262810"/>
                  </a:cubicBezTo>
                  <a:close/>
                </a:path>
              </a:pathLst>
            </a:custGeom>
            <a:solidFill>
              <a:schemeClr val="bg1">
                <a:lumMod val="95000"/>
              </a:schemeClr>
            </a:solidFill>
            <a:ln w="0" cap="flat">
              <a:noFill/>
              <a:prstDash val="solid"/>
              <a:miter/>
            </a:ln>
          </p:spPr>
          <p:txBody>
            <a:bodyPr rtlCol="0" anchor="ctr"/>
            <a:lstStyle/>
            <a:p>
              <a:pPr marL="0" algn="l" defTabSz="914400" rtl="0" eaLnBrk="1" latinLnBrk="0" hangingPunct="1"/>
              <a:endParaRPr lang="x-es-XL"/>
            </a:p>
          </p:txBody>
        </p:sp>
        <p:grpSp>
          <p:nvGrpSpPr>
            <p:cNvPr id="16" name="Graphic 12">
              <a:extLst>
                <a:ext uri="{FF2B5EF4-FFF2-40B4-BE49-F238E27FC236}">
                  <a16:creationId xmlns:a16="http://schemas.microsoft.com/office/drawing/2014/main" id="{66E1BC57-838E-3969-0266-239B70F3C7C8}"/>
                </a:ext>
              </a:extLst>
            </p:cNvPr>
            <p:cNvGrpSpPr/>
            <p:nvPr/>
          </p:nvGrpSpPr>
          <p:grpSpPr>
            <a:xfrm>
              <a:off x="1464180" y="447542"/>
              <a:ext cx="935291" cy="1036365"/>
              <a:chOff x="1464180" y="447542"/>
              <a:chExt cx="935291" cy="1036365"/>
            </a:xfrm>
          </p:grpSpPr>
          <p:sp>
            <p:nvSpPr>
              <p:cNvPr id="17" name="Freeform 16">
                <a:extLst>
                  <a:ext uri="{FF2B5EF4-FFF2-40B4-BE49-F238E27FC236}">
                    <a16:creationId xmlns:a16="http://schemas.microsoft.com/office/drawing/2014/main" id="{FF3764F5-344B-E380-80DF-0BBCF8DECE0C}"/>
                  </a:ext>
                </a:extLst>
              </p:cNvPr>
              <p:cNvSpPr/>
              <p:nvPr/>
            </p:nvSpPr>
            <p:spPr>
              <a:xfrm>
                <a:off x="1767953" y="964330"/>
                <a:ext cx="96359" cy="519577"/>
              </a:xfrm>
              <a:custGeom>
                <a:avLst/>
                <a:gdLst>
                  <a:gd name="connsiteX0" fmla="*/ 0 w 96359"/>
                  <a:gd name="connsiteY0" fmla="*/ 0 h 519577"/>
                  <a:gd name="connsiteX1" fmla="*/ 96360 w 96359"/>
                  <a:gd name="connsiteY1" fmla="*/ 0 h 519577"/>
                  <a:gd name="connsiteX2" fmla="*/ 96360 w 96359"/>
                  <a:gd name="connsiteY2" fmla="*/ 519577 h 519577"/>
                  <a:gd name="connsiteX3" fmla="*/ 0 w 96359"/>
                  <a:gd name="connsiteY3" fmla="*/ 519577 h 519577"/>
                </a:gdLst>
                <a:ahLst/>
                <a:cxnLst>
                  <a:cxn ang="0">
                    <a:pos x="connsiteX0" y="connsiteY0"/>
                  </a:cxn>
                  <a:cxn ang="0">
                    <a:pos x="connsiteX1" y="connsiteY1"/>
                  </a:cxn>
                  <a:cxn ang="0">
                    <a:pos x="connsiteX2" y="connsiteY2"/>
                  </a:cxn>
                  <a:cxn ang="0">
                    <a:pos x="connsiteX3" y="connsiteY3"/>
                  </a:cxn>
                </a:cxnLst>
                <a:rect l="l" t="t" r="r" b="b"/>
                <a:pathLst>
                  <a:path w="96359" h="519577">
                    <a:moveTo>
                      <a:pt x="0" y="0"/>
                    </a:moveTo>
                    <a:lnTo>
                      <a:pt x="96360" y="0"/>
                    </a:lnTo>
                    <a:lnTo>
                      <a:pt x="96360" y="519577"/>
                    </a:lnTo>
                    <a:lnTo>
                      <a:pt x="0" y="519577"/>
                    </a:lnTo>
                    <a:close/>
                  </a:path>
                </a:pathLst>
              </a:custGeom>
              <a:solidFill>
                <a:srgbClr val="664446"/>
              </a:solidFill>
              <a:ln w="0" cap="flat">
                <a:noFill/>
                <a:prstDash val="solid"/>
                <a:miter/>
              </a:ln>
            </p:spPr>
            <p:txBody>
              <a:bodyPr rtlCol="0" anchor="ctr"/>
              <a:lstStyle/>
              <a:p>
                <a:endParaRPr lang="x-es-XL"/>
              </a:p>
            </p:txBody>
          </p:sp>
          <p:sp>
            <p:nvSpPr>
              <p:cNvPr id="18" name="Freeform 17">
                <a:extLst>
                  <a:ext uri="{FF2B5EF4-FFF2-40B4-BE49-F238E27FC236}">
                    <a16:creationId xmlns:a16="http://schemas.microsoft.com/office/drawing/2014/main" id="{10B71913-B484-995B-4C5B-F2249B6386C3}"/>
                  </a:ext>
                </a:extLst>
              </p:cNvPr>
              <p:cNvSpPr/>
              <p:nvPr/>
            </p:nvSpPr>
            <p:spPr>
              <a:xfrm>
                <a:off x="1464180" y="447542"/>
                <a:ext cx="694160" cy="695455"/>
              </a:xfrm>
              <a:custGeom>
                <a:avLst/>
                <a:gdLst>
                  <a:gd name="connsiteX0" fmla="*/ 694161 w 694160"/>
                  <a:gd name="connsiteY0" fmla="*/ 347728 h 695455"/>
                  <a:gd name="connsiteX1" fmla="*/ 347080 w 694160"/>
                  <a:gd name="connsiteY1" fmla="*/ 695456 h 695455"/>
                  <a:gd name="connsiteX2" fmla="*/ 0 w 694160"/>
                  <a:gd name="connsiteY2" fmla="*/ 347728 h 695455"/>
                  <a:gd name="connsiteX3" fmla="*/ 347080 w 694160"/>
                  <a:gd name="connsiteY3" fmla="*/ 0 h 695455"/>
                  <a:gd name="connsiteX4" fmla="*/ 694161 w 694160"/>
                  <a:gd name="connsiteY4" fmla="*/ 347728 h 69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60" h="695455">
                    <a:moveTo>
                      <a:pt x="694161" y="347728"/>
                    </a:moveTo>
                    <a:cubicBezTo>
                      <a:pt x="694161" y="539722"/>
                      <a:pt x="538872" y="695456"/>
                      <a:pt x="347080" y="695456"/>
                    </a:cubicBezTo>
                    <a:cubicBezTo>
                      <a:pt x="155289" y="695456"/>
                      <a:pt x="0" y="539722"/>
                      <a:pt x="0" y="347728"/>
                    </a:cubicBezTo>
                    <a:cubicBezTo>
                      <a:pt x="0" y="155734"/>
                      <a:pt x="155289" y="0"/>
                      <a:pt x="347080" y="0"/>
                    </a:cubicBezTo>
                    <a:cubicBezTo>
                      <a:pt x="538872" y="0"/>
                      <a:pt x="694161" y="155734"/>
                      <a:pt x="694161" y="347728"/>
                    </a:cubicBezTo>
                    <a:close/>
                  </a:path>
                </a:pathLst>
              </a:custGeom>
              <a:solidFill>
                <a:srgbClr val="63A16F"/>
              </a:solidFill>
              <a:ln w="0" cap="flat">
                <a:noFill/>
                <a:prstDash val="solid"/>
                <a:miter/>
              </a:ln>
            </p:spPr>
            <p:txBody>
              <a:bodyPr rtlCol="0" anchor="ctr"/>
              <a:lstStyle/>
              <a:p>
                <a:endParaRPr lang="x-es-XL"/>
              </a:p>
            </p:txBody>
          </p:sp>
          <p:sp>
            <p:nvSpPr>
              <p:cNvPr id="19" name="Freeform 18">
                <a:extLst>
                  <a:ext uri="{FF2B5EF4-FFF2-40B4-BE49-F238E27FC236}">
                    <a16:creationId xmlns:a16="http://schemas.microsoft.com/office/drawing/2014/main" id="{92904471-3AD1-3254-3B88-4FA05ED19183}"/>
                  </a:ext>
                </a:extLst>
              </p:cNvPr>
              <p:cNvSpPr/>
              <p:nvPr/>
            </p:nvSpPr>
            <p:spPr>
              <a:xfrm>
                <a:off x="2106681" y="1152605"/>
                <a:ext cx="72385" cy="331147"/>
              </a:xfrm>
              <a:custGeom>
                <a:avLst/>
                <a:gdLst>
                  <a:gd name="connsiteX0" fmla="*/ 0 w 72385"/>
                  <a:gd name="connsiteY0" fmla="*/ 0 h 331147"/>
                  <a:gd name="connsiteX1" fmla="*/ 72386 w 72385"/>
                  <a:gd name="connsiteY1" fmla="*/ 0 h 331147"/>
                  <a:gd name="connsiteX2" fmla="*/ 72386 w 72385"/>
                  <a:gd name="connsiteY2" fmla="*/ 331147 h 331147"/>
                  <a:gd name="connsiteX3" fmla="*/ 0 w 72385"/>
                  <a:gd name="connsiteY3" fmla="*/ 331147 h 331147"/>
                </a:gdLst>
                <a:ahLst/>
                <a:cxnLst>
                  <a:cxn ang="0">
                    <a:pos x="connsiteX0" y="connsiteY0"/>
                  </a:cxn>
                  <a:cxn ang="0">
                    <a:pos x="connsiteX1" y="connsiteY1"/>
                  </a:cxn>
                  <a:cxn ang="0">
                    <a:pos x="connsiteX2" y="connsiteY2"/>
                  </a:cxn>
                  <a:cxn ang="0">
                    <a:pos x="connsiteX3" y="connsiteY3"/>
                  </a:cxn>
                </a:cxnLst>
                <a:rect l="l" t="t" r="r" b="b"/>
                <a:pathLst>
                  <a:path w="72385" h="331147">
                    <a:moveTo>
                      <a:pt x="0" y="0"/>
                    </a:moveTo>
                    <a:lnTo>
                      <a:pt x="72386" y="0"/>
                    </a:lnTo>
                    <a:lnTo>
                      <a:pt x="72386" y="331147"/>
                    </a:lnTo>
                    <a:lnTo>
                      <a:pt x="0" y="331147"/>
                    </a:lnTo>
                    <a:close/>
                  </a:path>
                </a:pathLst>
              </a:custGeom>
              <a:solidFill>
                <a:srgbClr val="664446"/>
              </a:solidFill>
              <a:ln w="0" cap="flat">
                <a:noFill/>
                <a:prstDash val="solid"/>
                <a:miter/>
              </a:ln>
            </p:spPr>
            <p:txBody>
              <a:bodyPr rtlCol="0" anchor="ctr"/>
              <a:lstStyle/>
              <a:p>
                <a:endParaRPr lang="x-es-XL"/>
              </a:p>
            </p:txBody>
          </p:sp>
          <p:sp>
            <p:nvSpPr>
              <p:cNvPr id="20" name="Freeform 19">
                <a:extLst>
                  <a:ext uri="{FF2B5EF4-FFF2-40B4-BE49-F238E27FC236}">
                    <a16:creationId xmlns:a16="http://schemas.microsoft.com/office/drawing/2014/main" id="{ADFF94A8-BBC1-72FA-8A08-55B7316D8112}"/>
                  </a:ext>
                </a:extLst>
              </p:cNvPr>
              <p:cNvSpPr/>
              <p:nvPr/>
            </p:nvSpPr>
            <p:spPr>
              <a:xfrm>
                <a:off x="1878851" y="765053"/>
                <a:ext cx="520620" cy="521591"/>
              </a:xfrm>
              <a:custGeom>
                <a:avLst/>
                <a:gdLst>
                  <a:gd name="connsiteX0" fmla="*/ 520621 w 520620"/>
                  <a:gd name="connsiteY0" fmla="*/ 260796 h 521591"/>
                  <a:gd name="connsiteX1" fmla="*/ 260310 w 520620"/>
                  <a:gd name="connsiteY1" fmla="*/ 521592 h 521591"/>
                  <a:gd name="connsiteX2" fmla="*/ 0 w 520620"/>
                  <a:gd name="connsiteY2" fmla="*/ 260796 h 521591"/>
                  <a:gd name="connsiteX3" fmla="*/ 260310 w 520620"/>
                  <a:gd name="connsiteY3" fmla="*/ 0 h 521591"/>
                  <a:gd name="connsiteX4" fmla="*/ 520621 w 520620"/>
                  <a:gd name="connsiteY4" fmla="*/ 260796 h 5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20" h="521591">
                    <a:moveTo>
                      <a:pt x="520621" y="260796"/>
                    </a:moveTo>
                    <a:cubicBezTo>
                      <a:pt x="520621" y="404753"/>
                      <a:pt x="403999" y="521592"/>
                      <a:pt x="260310" y="521592"/>
                    </a:cubicBezTo>
                    <a:cubicBezTo>
                      <a:pt x="116621" y="521592"/>
                      <a:pt x="0" y="404908"/>
                      <a:pt x="0" y="260796"/>
                    </a:cubicBezTo>
                    <a:cubicBezTo>
                      <a:pt x="0" y="116684"/>
                      <a:pt x="116467" y="0"/>
                      <a:pt x="260310" y="0"/>
                    </a:cubicBezTo>
                    <a:cubicBezTo>
                      <a:pt x="404154" y="0"/>
                      <a:pt x="520621" y="116684"/>
                      <a:pt x="520621" y="260796"/>
                    </a:cubicBezTo>
                    <a:close/>
                  </a:path>
                </a:pathLst>
              </a:custGeom>
              <a:solidFill>
                <a:srgbClr val="40A8AD"/>
              </a:solidFill>
              <a:ln w="0" cap="flat">
                <a:noFill/>
                <a:prstDash val="solid"/>
                <a:miter/>
              </a:ln>
            </p:spPr>
            <p:txBody>
              <a:bodyPr rtlCol="0" anchor="ctr"/>
              <a:lstStyle/>
              <a:p>
                <a:pPr marL="0" algn="l" defTabSz="914400" rtl="0" eaLnBrk="1" latinLnBrk="0" hangingPunct="1"/>
                <a:endParaRPr lang="x-es-XL"/>
              </a:p>
            </p:txBody>
          </p:sp>
        </p:grpSp>
        <p:grpSp>
          <p:nvGrpSpPr>
            <p:cNvPr id="21" name="Graphic 12">
              <a:extLst>
                <a:ext uri="{FF2B5EF4-FFF2-40B4-BE49-F238E27FC236}">
                  <a16:creationId xmlns:a16="http://schemas.microsoft.com/office/drawing/2014/main" id="{6BE09F7C-3EB2-B9FE-AD24-F5EDD42AA594}"/>
                </a:ext>
              </a:extLst>
            </p:cNvPr>
            <p:cNvGrpSpPr/>
            <p:nvPr/>
          </p:nvGrpSpPr>
          <p:grpSpPr>
            <a:xfrm>
              <a:off x="2278365" y="447542"/>
              <a:ext cx="935291" cy="1036365"/>
              <a:chOff x="2278365" y="447542"/>
              <a:chExt cx="935291" cy="1036365"/>
            </a:xfrm>
          </p:grpSpPr>
          <p:sp>
            <p:nvSpPr>
              <p:cNvPr id="22" name="Freeform 21">
                <a:extLst>
                  <a:ext uri="{FF2B5EF4-FFF2-40B4-BE49-F238E27FC236}">
                    <a16:creationId xmlns:a16="http://schemas.microsoft.com/office/drawing/2014/main" id="{BFB5D5EA-11CA-51D0-D8D9-901A3701D083}"/>
                  </a:ext>
                </a:extLst>
              </p:cNvPr>
              <p:cNvSpPr/>
              <p:nvPr/>
            </p:nvSpPr>
            <p:spPr>
              <a:xfrm>
                <a:off x="2582137" y="964330"/>
                <a:ext cx="96359" cy="519577"/>
              </a:xfrm>
              <a:custGeom>
                <a:avLst/>
                <a:gdLst>
                  <a:gd name="connsiteX0" fmla="*/ 0 w 96359"/>
                  <a:gd name="connsiteY0" fmla="*/ 0 h 519577"/>
                  <a:gd name="connsiteX1" fmla="*/ 96360 w 96359"/>
                  <a:gd name="connsiteY1" fmla="*/ 0 h 519577"/>
                  <a:gd name="connsiteX2" fmla="*/ 96360 w 96359"/>
                  <a:gd name="connsiteY2" fmla="*/ 519577 h 519577"/>
                  <a:gd name="connsiteX3" fmla="*/ 0 w 96359"/>
                  <a:gd name="connsiteY3" fmla="*/ 519577 h 519577"/>
                </a:gdLst>
                <a:ahLst/>
                <a:cxnLst>
                  <a:cxn ang="0">
                    <a:pos x="connsiteX0" y="connsiteY0"/>
                  </a:cxn>
                  <a:cxn ang="0">
                    <a:pos x="connsiteX1" y="connsiteY1"/>
                  </a:cxn>
                  <a:cxn ang="0">
                    <a:pos x="connsiteX2" y="connsiteY2"/>
                  </a:cxn>
                  <a:cxn ang="0">
                    <a:pos x="connsiteX3" y="connsiteY3"/>
                  </a:cxn>
                </a:cxnLst>
                <a:rect l="l" t="t" r="r" b="b"/>
                <a:pathLst>
                  <a:path w="96359" h="519577">
                    <a:moveTo>
                      <a:pt x="0" y="0"/>
                    </a:moveTo>
                    <a:lnTo>
                      <a:pt x="96360" y="0"/>
                    </a:lnTo>
                    <a:lnTo>
                      <a:pt x="96360" y="519577"/>
                    </a:lnTo>
                    <a:lnTo>
                      <a:pt x="0" y="519577"/>
                    </a:lnTo>
                    <a:close/>
                  </a:path>
                </a:pathLst>
              </a:custGeom>
              <a:solidFill>
                <a:srgbClr val="664446"/>
              </a:solidFill>
              <a:ln w="0" cap="flat">
                <a:noFill/>
                <a:prstDash val="solid"/>
                <a:miter/>
              </a:ln>
            </p:spPr>
            <p:txBody>
              <a:bodyPr rtlCol="0" anchor="ctr"/>
              <a:lstStyle/>
              <a:p>
                <a:endParaRPr lang="x-es-XL"/>
              </a:p>
            </p:txBody>
          </p:sp>
          <p:sp>
            <p:nvSpPr>
              <p:cNvPr id="23" name="Freeform 22">
                <a:extLst>
                  <a:ext uri="{FF2B5EF4-FFF2-40B4-BE49-F238E27FC236}">
                    <a16:creationId xmlns:a16="http://schemas.microsoft.com/office/drawing/2014/main" id="{0F4573F2-0861-CEAE-A6EF-2BD08327E351}"/>
                  </a:ext>
                </a:extLst>
              </p:cNvPr>
              <p:cNvSpPr/>
              <p:nvPr/>
            </p:nvSpPr>
            <p:spPr>
              <a:xfrm>
                <a:off x="2278365" y="447542"/>
                <a:ext cx="694160" cy="695455"/>
              </a:xfrm>
              <a:custGeom>
                <a:avLst/>
                <a:gdLst>
                  <a:gd name="connsiteX0" fmla="*/ 694161 w 694160"/>
                  <a:gd name="connsiteY0" fmla="*/ 347728 h 695455"/>
                  <a:gd name="connsiteX1" fmla="*/ 347080 w 694160"/>
                  <a:gd name="connsiteY1" fmla="*/ 695456 h 695455"/>
                  <a:gd name="connsiteX2" fmla="*/ 0 w 694160"/>
                  <a:gd name="connsiteY2" fmla="*/ 347728 h 695455"/>
                  <a:gd name="connsiteX3" fmla="*/ 347080 w 694160"/>
                  <a:gd name="connsiteY3" fmla="*/ 0 h 695455"/>
                  <a:gd name="connsiteX4" fmla="*/ 694161 w 694160"/>
                  <a:gd name="connsiteY4" fmla="*/ 347728 h 69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60" h="695455">
                    <a:moveTo>
                      <a:pt x="694161" y="347728"/>
                    </a:moveTo>
                    <a:cubicBezTo>
                      <a:pt x="694161" y="539722"/>
                      <a:pt x="538872" y="695456"/>
                      <a:pt x="347080" y="695456"/>
                    </a:cubicBezTo>
                    <a:cubicBezTo>
                      <a:pt x="155289" y="695456"/>
                      <a:pt x="0" y="539722"/>
                      <a:pt x="0" y="347728"/>
                    </a:cubicBezTo>
                    <a:cubicBezTo>
                      <a:pt x="0" y="155734"/>
                      <a:pt x="155289" y="0"/>
                      <a:pt x="347080" y="0"/>
                    </a:cubicBezTo>
                    <a:cubicBezTo>
                      <a:pt x="538872" y="0"/>
                      <a:pt x="694161" y="155734"/>
                      <a:pt x="694161" y="347728"/>
                    </a:cubicBezTo>
                    <a:close/>
                  </a:path>
                </a:pathLst>
              </a:custGeom>
              <a:solidFill>
                <a:srgbClr val="63A16F"/>
              </a:solidFill>
              <a:ln w="0" cap="flat">
                <a:noFill/>
                <a:prstDash val="solid"/>
                <a:miter/>
              </a:ln>
            </p:spPr>
            <p:txBody>
              <a:bodyPr rtlCol="0" anchor="ctr"/>
              <a:lstStyle/>
              <a:p>
                <a:endParaRPr lang="x-es-XL"/>
              </a:p>
            </p:txBody>
          </p:sp>
          <p:sp>
            <p:nvSpPr>
              <p:cNvPr id="24" name="Freeform 23">
                <a:extLst>
                  <a:ext uri="{FF2B5EF4-FFF2-40B4-BE49-F238E27FC236}">
                    <a16:creationId xmlns:a16="http://schemas.microsoft.com/office/drawing/2014/main" id="{F370C00D-9036-1D70-DD7D-BB4D84EDCA27}"/>
                  </a:ext>
                </a:extLst>
              </p:cNvPr>
              <p:cNvSpPr/>
              <p:nvPr/>
            </p:nvSpPr>
            <p:spPr>
              <a:xfrm>
                <a:off x="2920711" y="1152605"/>
                <a:ext cx="72385" cy="331147"/>
              </a:xfrm>
              <a:custGeom>
                <a:avLst/>
                <a:gdLst>
                  <a:gd name="connsiteX0" fmla="*/ 0 w 72385"/>
                  <a:gd name="connsiteY0" fmla="*/ 0 h 331147"/>
                  <a:gd name="connsiteX1" fmla="*/ 72386 w 72385"/>
                  <a:gd name="connsiteY1" fmla="*/ 0 h 331147"/>
                  <a:gd name="connsiteX2" fmla="*/ 72386 w 72385"/>
                  <a:gd name="connsiteY2" fmla="*/ 331147 h 331147"/>
                  <a:gd name="connsiteX3" fmla="*/ 0 w 72385"/>
                  <a:gd name="connsiteY3" fmla="*/ 331147 h 331147"/>
                </a:gdLst>
                <a:ahLst/>
                <a:cxnLst>
                  <a:cxn ang="0">
                    <a:pos x="connsiteX0" y="connsiteY0"/>
                  </a:cxn>
                  <a:cxn ang="0">
                    <a:pos x="connsiteX1" y="connsiteY1"/>
                  </a:cxn>
                  <a:cxn ang="0">
                    <a:pos x="connsiteX2" y="connsiteY2"/>
                  </a:cxn>
                  <a:cxn ang="0">
                    <a:pos x="connsiteX3" y="connsiteY3"/>
                  </a:cxn>
                </a:cxnLst>
                <a:rect l="l" t="t" r="r" b="b"/>
                <a:pathLst>
                  <a:path w="72385" h="331147">
                    <a:moveTo>
                      <a:pt x="0" y="0"/>
                    </a:moveTo>
                    <a:lnTo>
                      <a:pt x="72386" y="0"/>
                    </a:lnTo>
                    <a:lnTo>
                      <a:pt x="72386" y="331147"/>
                    </a:lnTo>
                    <a:lnTo>
                      <a:pt x="0" y="331147"/>
                    </a:lnTo>
                    <a:close/>
                  </a:path>
                </a:pathLst>
              </a:custGeom>
              <a:solidFill>
                <a:srgbClr val="664446"/>
              </a:solidFill>
              <a:ln w="0" cap="flat">
                <a:noFill/>
                <a:prstDash val="solid"/>
                <a:miter/>
              </a:ln>
            </p:spPr>
            <p:txBody>
              <a:bodyPr rtlCol="0" anchor="ctr"/>
              <a:lstStyle/>
              <a:p>
                <a:endParaRPr lang="x-es-XL"/>
              </a:p>
            </p:txBody>
          </p:sp>
          <p:sp>
            <p:nvSpPr>
              <p:cNvPr id="25" name="Freeform 24">
                <a:extLst>
                  <a:ext uri="{FF2B5EF4-FFF2-40B4-BE49-F238E27FC236}">
                    <a16:creationId xmlns:a16="http://schemas.microsoft.com/office/drawing/2014/main" id="{6853ED07-BA8F-1C7D-42F3-AB4989D69275}"/>
                  </a:ext>
                </a:extLst>
              </p:cNvPr>
              <p:cNvSpPr/>
              <p:nvPr/>
            </p:nvSpPr>
            <p:spPr>
              <a:xfrm>
                <a:off x="2693036" y="765053"/>
                <a:ext cx="520620" cy="521591"/>
              </a:xfrm>
              <a:custGeom>
                <a:avLst/>
                <a:gdLst>
                  <a:gd name="connsiteX0" fmla="*/ 520620 w 520620"/>
                  <a:gd name="connsiteY0" fmla="*/ 260796 h 521591"/>
                  <a:gd name="connsiteX1" fmla="*/ 260310 w 520620"/>
                  <a:gd name="connsiteY1" fmla="*/ 521592 h 521591"/>
                  <a:gd name="connsiteX2" fmla="*/ 0 w 520620"/>
                  <a:gd name="connsiteY2" fmla="*/ 260796 h 521591"/>
                  <a:gd name="connsiteX3" fmla="*/ 260310 w 520620"/>
                  <a:gd name="connsiteY3" fmla="*/ 0 h 521591"/>
                  <a:gd name="connsiteX4" fmla="*/ 520620 w 520620"/>
                  <a:gd name="connsiteY4" fmla="*/ 260796 h 5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20" h="521591">
                    <a:moveTo>
                      <a:pt x="520620" y="260796"/>
                    </a:moveTo>
                    <a:cubicBezTo>
                      <a:pt x="520620" y="404753"/>
                      <a:pt x="404154" y="521592"/>
                      <a:pt x="260310" y="521592"/>
                    </a:cubicBezTo>
                    <a:cubicBezTo>
                      <a:pt x="116467" y="521592"/>
                      <a:pt x="0" y="404908"/>
                      <a:pt x="0" y="260796"/>
                    </a:cubicBezTo>
                    <a:cubicBezTo>
                      <a:pt x="0" y="116684"/>
                      <a:pt x="116467" y="0"/>
                      <a:pt x="260310" y="0"/>
                    </a:cubicBezTo>
                    <a:cubicBezTo>
                      <a:pt x="404154" y="0"/>
                      <a:pt x="520620" y="116684"/>
                      <a:pt x="520620" y="260796"/>
                    </a:cubicBezTo>
                    <a:close/>
                  </a:path>
                </a:pathLst>
              </a:custGeom>
              <a:solidFill>
                <a:srgbClr val="40A8AD"/>
              </a:solidFill>
              <a:ln w="0" cap="flat">
                <a:noFill/>
                <a:prstDash val="solid"/>
                <a:miter/>
              </a:ln>
            </p:spPr>
            <p:txBody>
              <a:bodyPr rtlCol="0" anchor="ctr"/>
              <a:lstStyle/>
              <a:p>
                <a:pPr marL="0" algn="l" defTabSz="914400" rtl="0" eaLnBrk="1" latinLnBrk="0" hangingPunct="1"/>
                <a:endParaRPr lang="x-es-XL"/>
              </a:p>
            </p:txBody>
          </p:sp>
        </p:grpSp>
        <p:sp>
          <p:nvSpPr>
            <p:cNvPr id="26" name="Freeform 25">
              <a:extLst>
                <a:ext uri="{FF2B5EF4-FFF2-40B4-BE49-F238E27FC236}">
                  <a16:creationId xmlns:a16="http://schemas.microsoft.com/office/drawing/2014/main" id="{407CF2DB-2342-10C7-472D-69D3F430486F}"/>
                </a:ext>
              </a:extLst>
            </p:cNvPr>
            <p:cNvSpPr/>
            <p:nvPr/>
          </p:nvSpPr>
          <p:spPr>
            <a:xfrm>
              <a:off x="2678497" y="529205"/>
              <a:ext cx="864607" cy="472004"/>
            </a:xfrm>
            <a:custGeom>
              <a:avLst/>
              <a:gdLst>
                <a:gd name="connsiteX0" fmla="*/ 814340 w 864607"/>
                <a:gd name="connsiteY0" fmla="*/ 287449 h 472004"/>
                <a:gd name="connsiteX1" fmla="*/ 822073 w 864607"/>
                <a:gd name="connsiteY1" fmla="*/ 241736 h 472004"/>
                <a:gd name="connsiteX2" fmla="*/ 681478 w 864607"/>
                <a:gd name="connsiteY2" fmla="*/ 101033 h 472004"/>
                <a:gd name="connsiteX3" fmla="*/ 572745 w 864607"/>
                <a:gd name="connsiteY3" fmla="*/ 152790 h 472004"/>
                <a:gd name="connsiteX4" fmla="*/ 528509 w 864607"/>
                <a:gd name="connsiteY4" fmla="*/ 130785 h 472004"/>
                <a:gd name="connsiteX5" fmla="*/ 388532 w 864607"/>
                <a:gd name="connsiteY5" fmla="*/ 0 h 472004"/>
                <a:gd name="connsiteX6" fmla="*/ 250102 w 864607"/>
                <a:gd name="connsiteY6" fmla="*/ 117149 h 472004"/>
                <a:gd name="connsiteX7" fmla="*/ 229995 w 864607"/>
                <a:gd name="connsiteY7" fmla="*/ 115444 h 472004"/>
                <a:gd name="connsiteX8" fmla="*/ 89554 w 864607"/>
                <a:gd name="connsiteY8" fmla="*/ 256147 h 472004"/>
                <a:gd name="connsiteX9" fmla="*/ 91565 w 864607"/>
                <a:gd name="connsiteY9" fmla="*/ 279546 h 472004"/>
                <a:gd name="connsiteX10" fmla="*/ 86461 w 864607"/>
                <a:gd name="connsiteY10" fmla="*/ 279546 h 472004"/>
                <a:gd name="connsiteX11" fmla="*/ 0 w 864607"/>
                <a:gd name="connsiteY11" fmla="*/ 366168 h 472004"/>
                <a:gd name="connsiteX12" fmla="*/ 0 w 864607"/>
                <a:gd name="connsiteY12" fmla="*/ 385383 h 472004"/>
                <a:gd name="connsiteX13" fmla="*/ 86461 w 864607"/>
                <a:gd name="connsiteY13" fmla="*/ 472005 h 472004"/>
                <a:gd name="connsiteX14" fmla="*/ 778147 w 864607"/>
                <a:gd name="connsiteY14" fmla="*/ 472005 h 472004"/>
                <a:gd name="connsiteX15" fmla="*/ 864608 w 864607"/>
                <a:gd name="connsiteY15" fmla="*/ 385383 h 472004"/>
                <a:gd name="connsiteX16" fmla="*/ 864608 w 864607"/>
                <a:gd name="connsiteY16" fmla="*/ 366168 h 472004"/>
                <a:gd name="connsiteX17" fmla="*/ 814185 w 864607"/>
                <a:gd name="connsiteY17" fmla="*/ 287449 h 47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4607" h="472004">
                  <a:moveTo>
                    <a:pt x="814340" y="287449"/>
                  </a:moveTo>
                  <a:cubicBezTo>
                    <a:pt x="819289" y="273038"/>
                    <a:pt x="822073" y="257697"/>
                    <a:pt x="822073" y="241736"/>
                  </a:cubicBezTo>
                  <a:cubicBezTo>
                    <a:pt x="822073" y="163947"/>
                    <a:pt x="759122" y="101033"/>
                    <a:pt x="681478" y="101033"/>
                  </a:cubicBezTo>
                  <a:cubicBezTo>
                    <a:pt x="637552" y="101033"/>
                    <a:pt x="598420" y="121178"/>
                    <a:pt x="572745" y="152790"/>
                  </a:cubicBezTo>
                  <a:cubicBezTo>
                    <a:pt x="559598" y="143027"/>
                    <a:pt x="544594" y="135434"/>
                    <a:pt x="528509" y="130785"/>
                  </a:cubicBezTo>
                  <a:cubicBezTo>
                    <a:pt x="523405" y="57645"/>
                    <a:pt x="462774" y="0"/>
                    <a:pt x="388532" y="0"/>
                  </a:cubicBezTo>
                  <a:cubicBezTo>
                    <a:pt x="318930" y="0"/>
                    <a:pt x="261393" y="50672"/>
                    <a:pt x="250102" y="117149"/>
                  </a:cubicBezTo>
                  <a:cubicBezTo>
                    <a:pt x="243451" y="116219"/>
                    <a:pt x="236800" y="115444"/>
                    <a:pt x="229995" y="115444"/>
                  </a:cubicBezTo>
                  <a:cubicBezTo>
                    <a:pt x="152350" y="115444"/>
                    <a:pt x="89554" y="178513"/>
                    <a:pt x="89554" y="256147"/>
                  </a:cubicBezTo>
                  <a:cubicBezTo>
                    <a:pt x="89554" y="264205"/>
                    <a:pt x="90328" y="271798"/>
                    <a:pt x="91565" y="279546"/>
                  </a:cubicBezTo>
                  <a:lnTo>
                    <a:pt x="86461" y="279546"/>
                  </a:lnTo>
                  <a:cubicBezTo>
                    <a:pt x="38668" y="279546"/>
                    <a:pt x="0" y="318286"/>
                    <a:pt x="0" y="366168"/>
                  </a:cubicBezTo>
                  <a:lnTo>
                    <a:pt x="0" y="385383"/>
                  </a:lnTo>
                  <a:cubicBezTo>
                    <a:pt x="0" y="433265"/>
                    <a:pt x="38668" y="472005"/>
                    <a:pt x="86461" y="472005"/>
                  </a:cubicBezTo>
                  <a:lnTo>
                    <a:pt x="778147" y="472005"/>
                  </a:lnTo>
                  <a:cubicBezTo>
                    <a:pt x="825940" y="472005"/>
                    <a:pt x="864608" y="433265"/>
                    <a:pt x="864608" y="385383"/>
                  </a:cubicBezTo>
                  <a:lnTo>
                    <a:pt x="864608" y="366168"/>
                  </a:lnTo>
                  <a:cubicBezTo>
                    <a:pt x="864608" y="331147"/>
                    <a:pt x="843882" y="301240"/>
                    <a:pt x="814185" y="287449"/>
                  </a:cubicBezTo>
                  <a:close/>
                </a:path>
              </a:pathLst>
            </a:custGeom>
            <a:solidFill>
              <a:schemeClr val="bg1">
                <a:lumMod val="95000"/>
              </a:schemeClr>
            </a:solidFill>
            <a:ln w="0" cap="flat">
              <a:noFill/>
              <a:prstDash val="solid"/>
              <a:miter/>
            </a:ln>
          </p:spPr>
          <p:txBody>
            <a:bodyPr rtlCol="0" anchor="ctr"/>
            <a:lstStyle/>
            <a:p>
              <a:pPr marL="0" algn="r" defTabSz="914400" rtl="1" eaLnBrk="1" latinLnBrk="0" hangingPunct="1"/>
              <a:endParaRPr lang="x-es-XL"/>
            </a:p>
          </p:txBody>
        </p:sp>
        <p:sp>
          <p:nvSpPr>
            <p:cNvPr id="27" name="Freeform 26">
              <a:extLst>
                <a:ext uri="{FF2B5EF4-FFF2-40B4-BE49-F238E27FC236}">
                  <a16:creationId xmlns:a16="http://schemas.microsoft.com/office/drawing/2014/main" id="{235AA449-EE96-E236-3C80-793F20033360}"/>
                </a:ext>
              </a:extLst>
            </p:cNvPr>
            <p:cNvSpPr/>
            <p:nvPr/>
          </p:nvSpPr>
          <p:spPr>
            <a:xfrm>
              <a:off x="1234958" y="447542"/>
              <a:ext cx="458597" cy="250568"/>
            </a:xfrm>
            <a:custGeom>
              <a:avLst/>
              <a:gdLst>
                <a:gd name="connsiteX0" fmla="*/ 431994 w 458597"/>
                <a:gd name="connsiteY0" fmla="*/ 152635 h 250568"/>
                <a:gd name="connsiteX1" fmla="*/ 436171 w 458597"/>
                <a:gd name="connsiteY1" fmla="*/ 128306 h 250568"/>
                <a:gd name="connsiteX2" fmla="*/ 361619 w 458597"/>
                <a:gd name="connsiteY2" fmla="*/ 53616 h 250568"/>
                <a:gd name="connsiteX3" fmla="*/ 303927 w 458597"/>
                <a:gd name="connsiteY3" fmla="*/ 81043 h 250568"/>
                <a:gd name="connsiteX4" fmla="*/ 280417 w 458597"/>
                <a:gd name="connsiteY4" fmla="*/ 69422 h 250568"/>
                <a:gd name="connsiteX5" fmla="*/ 206176 w 458597"/>
                <a:gd name="connsiteY5" fmla="*/ 0 h 250568"/>
                <a:gd name="connsiteX6" fmla="*/ 132707 w 458597"/>
                <a:gd name="connsiteY6" fmla="*/ 62139 h 250568"/>
                <a:gd name="connsiteX7" fmla="*/ 122035 w 458597"/>
                <a:gd name="connsiteY7" fmla="*/ 61209 h 250568"/>
                <a:gd name="connsiteX8" fmla="*/ 47484 w 458597"/>
                <a:gd name="connsiteY8" fmla="*/ 135899 h 250568"/>
                <a:gd name="connsiteX9" fmla="*/ 48567 w 458597"/>
                <a:gd name="connsiteY9" fmla="*/ 148296 h 250568"/>
                <a:gd name="connsiteX10" fmla="*/ 45937 w 458597"/>
                <a:gd name="connsiteY10" fmla="*/ 148296 h 250568"/>
                <a:gd name="connsiteX11" fmla="*/ 0 w 458597"/>
                <a:gd name="connsiteY11" fmla="*/ 194318 h 250568"/>
                <a:gd name="connsiteX12" fmla="*/ 0 w 458597"/>
                <a:gd name="connsiteY12" fmla="*/ 204546 h 250568"/>
                <a:gd name="connsiteX13" fmla="*/ 45937 w 458597"/>
                <a:gd name="connsiteY13" fmla="*/ 250569 h 250568"/>
                <a:gd name="connsiteX14" fmla="*/ 412815 w 458597"/>
                <a:gd name="connsiteY14" fmla="*/ 250569 h 250568"/>
                <a:gd name="connsiteX15" fmla="*/ 458598 w 458597"/>
                <a:gd name="connsiteY15" fmla="*/ 204546 h 250568"/>
                <a:gd name="connsiteX16" fmla="*/ 458598 w 458597"/>
                <a:gd name="connsiteY16" fmla="*/ 194318 h 250568"/>
                <a:gd name="connsiteX17" fmla="*/ 431840 w 458597"/>
                <a:gd name="connsiteY17" fmla="*/ 152635 h 25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597" h="250568">
                  <a:moveTo>
                    <a:pt x="431994" y="152635"/>
                  </a:moveTo>
                  <a:cubicBezTo>
                    <a:pt x="434624" y="145042"/>
                    <a:pt x="436171" y="136829"/>
                    <a:pt x="436171" y="128306"/>
                  </a:cubicBezTo>
                  <a:cubicBezTo>
                    <a:pt x="436171" y="87087"/>
                    <a:pt x="402762" y="53616"/>
                    <a:pt x="361619" y="53616"/>
                  </a:cubicBezTo>
                  <a:cubicBezTo>
                    <a:pt x="338419" y="53616"/>
                    <a:pt x="317538" y="64308"/>
                    <a:pt x="303927" y="81043"/>
                  </a:cubicBezTo>
                  <a:cubicBezTo>
                    <a:pt x="296967" y="75930"/>
                    <a:pt x="289079" y="71901"/>
                    <a:pt x="280417" y="69422"/>
                  </a:cubicBezTo>
                  <a:cubicBezTo>
                    <a:pt x="277633" y="30682"/>
                    <a:pt x="245617" y="0"/>
                    <a:pt x="206176" y="0"/>
                  </a:cubicBezTo>
                  <a:cubicBezTo>
                    <a:pt x="169364" y="0"/>
                    <a:pt x="138739" y="26963"/>
                    <a:pt x="132707" y="62139"/>
                  </a:cubicBezTo>
                  <a:cubicBezTo>
                    <a:pt x="129150" y="61674"/>
                    <a:pt x="125592" y="61209"/>
                    <a:pt x="122035" y="61209"/>
                  </a:cubicBezTo>
                  <a:cubicBezTo>
                    <a:pt x="80893" y="61209"/>
                    <a:pt x="47484" y="94680"/>
                    <a:pt x="47484" y="135899"/>
                  </a:cubicBezTo>
                  <a:cubicBezTo>
                    <a:pt x="47484" y="140083"/>
                    <a:pt x="47948" y="144267"/>
                    <a:pt x="48567" y="148296"/>
                  </a:cubicBezTo>
                  <a:lnTo>
                    <a:pt x="45937" y="148296"/>
                  </a:lnTo>
                  <a:cubicBezTo>
                    <a:pt x="20571" y="148296"/>
                    <a:pt x="0" y="168905"/>
                    <a:pt x="0" y="194318"/>
                  </a:cubicBezTo>
                  <a:lnTo>
                    <a:pt x="0" y="204546"/>
                  </a:lnTo>
                  <a:cubicBezTo>
                    <a:pt x="0" y="229959"/>
                    <a:pt x="20571" y="250569"/>
                    <a:pt x="45937" y="250569"/>
                  </a:cubicBezTo>
                  <a:lnTo>
                    <a:pt x="412815" y="250569"/>
                  </a:lnTo>
                  <a:cubicBezTo>
                    <a:pt x="438181" y="250569"/>
                    <a:pt x="458598" y="229959"/>
                    <a:pt x="458598" y="204546"/>
                  </a:cubicBezTo>
                  <a:lnTo>
                    <a:pt x="458598" y="194318"/>
                  </a:lnTo>
                  <a:cubicBezTo>
                    <a:pt x="458598" y="175723"/>
                    <a:pt x="447616" y="159918"/>
                    <a:pt x="431840" y="152635"/>
                  </a:cubicBezTo>
                  <a:close/>
                </a:path>
              </a:pathLst>
            </a:custGeom>
            <a:solidFill>
              <a:schemeClr val="bg1">
                <a:lumMod val="95000"/>
              </a:schemeClr>
            </a:solidFill>
            <a:ln w="0" cap="flat">
              <a:noFill/>
              <a:prstDash val="solid"/>
              <a:miter/>
            </a:ln>
          </p:spPr>
          <p:txBody>
            <a:bodyPr rtlCol="0" anchor="ctr"/>
            <a:lstStyle/>
            <a:p>
              <a:endParaRPr lang="x-es-XL"/>
            </a:p>
          </p:txBody>
        </p:sp>
      </p:grpSp>
      <p:graphicFrame>
        <p:nvGraphicFramePr>
          <p:cNvPr id="2" name="Table 1">
            <a:extLst>
              <a:ext uri="{FF2B5EF4-FFF2-40B4-BE49-F238E27FC236}">
                <a16:creationId xmlns:a16="http://schemas.microsoft.com/office/drawing/2014/main" id="{6814F870-C46C-5697-FA49-9A6103B20323}"/>
              </a:ext>
            </a:extLst>
          </p:cNvPr>
          <p:cNvGraphicFramePr>
            <a:graphicFrameLocks noGrp="1"/>
          </p:cNvGraphicFramePr>
          <p:nvPr>
            <p:extLst>
              <p:ext uri="{D42A27DB-BD31-4B8C-83A1-F6EECF244321}">
                <p14:modId xmlns:p14="http://schemas.microsoft.com/office/powerpoint/2010/main" val="2705568426"/>
              </p:ext>
            </p:extLst>
          </p:nvPr>
        </p:nvGraphicFramePr>
        <p:xfrm>
          <a:off x="552449" y="1517336"/>
          <a:ext cx="11023656" cy="4787132"/>
        </p:xfrm>
        <a:graphic>
          <a:graphicData uri="http://schemas.openxmlformats.org/drawingml/2006/table">
            <a:tbl>
              <a:tblPr rtl="1">
                <a:tableStyleId>{5940675A-B579-460E-94D1-54222C63F5DA}</a:tableStyleId>
              </a:tblPr>
              <a:tblGrid>
                <a:gridCol w="966138">
                  <a:extLst>
                    <a:ext uri="{9D8B030D-6E8A-4147-A177-3AD203B41FA5}">
                      <a16:colId xmlns:a16="http://schemas.microsoft.com/office/drawing/2014/main" val="640704933"/>
                    </a:ext>
                  </a:extLst>
                </a:gridCol>
                <a:gridCol w="1037577">
                  <a:extLst>
                    <a:ext uri="{9D8B030D-6E8A-4147-A177-3AD203B41FA5}">
                      <a16:colId xmlns:a16="http://schemas.microsoft.com/office/drawing/2014/main" val="2889503607"/>
                    </a:ext>
                  </a:extLst>
                </a:gridCol>
                <a:gridCol w="1010873">
                  <a:extLst>
                    <a:ext uri="{9D8B030D-6E8A-4147-A177-3AD203B41FA5}">
                      <a16:colId xmlns:a16="http://schemas.microsoft.com/office/drawing/2014/main" val="4082417222"/>
                    </a:ext>
                  </a:extLst>
                </a:gridCol>
                <a:gridCol w="1118951">
                  <a:extLst>
                    <a:ext uri="{9D8B030D-6E8A-4147-A177-3AD203B41FA5}">
                      <a16:colId xmlns:a16="http://schemas.microsoft.com/office/drawing/2014/main" val="3563947617"/>
                    </a:ext>
                  </a:extLst>
                </a:gridCol>
                <a:gridCol w="1252652">
                  <a:extLst>
                    <a:ext uri="{9D8B030D-6E8A-4147-A177-3AD203B41FA5}">
                      <a16:colId xmlns:a16="http://schemas.microsoft.com/office/drawing/2014/main" val="2505817973"/>
                    </a:ext>
                  </a:extLst>
                </a:gridCol>
                <a:gridCol w="1127493">
                  <a:extLst>
                    <a:ext uri="{9D8B030D-6E8A-4147-A177-3AD203B41FA5}">
                      <a16:colId xmlns:a16="http://schemas.microsoft.com/office/drawing/2014/main" val="3011469073"/>
                    </a:ext>
                  </a:extLst>
                </a:gridCol>
                <a:gridCol w="1127493">
                  <a:extLst>
                    <a:ext uri="{9D8B030D-6E8A-4147-A177-3AD203B41FA5}">
                      <a16:colId xmlns:a16="http://schemas.microsoft.com/office/drawing/2014/main" val="1516403962"/>
                    </a:ext>
                  </a:extLst>
                </a:gridCol>
                <a:gridCol w="1127493">
                  <a:extLst>
                    <a:ext uri="{9D8B030D-6E8A-4147-A177-3AD203B41FA5}">
                      <a16:colId xmlns:a16="http://schemas.microsoft.com/office/drawing/2014/main" val="3967811799"/>
                    </a:ext>
                  </a:extLst>
                </a:gridCol>
                <a:gridCol w="1127493">
                  <a:extLst>
                    <a:ext uri="{9D8B030D-6E8A-4147-A177-3AD203B41FA5}">
                      <a16:colId xmlns:a16="http://schemas.microsoft.com/office/drawing/2014/main" val="455408103"/>
                    </a:ext>
                  </a:extLst>
                </a:gridCol>
                <a:gridCol w="1127493">
                  <a:extLst>
                    <a:ext uri="{9D8B030D-6E8A-4147-A177-3AD203B41FA5}">
                      <a16:colId xmlns:a16="http://schemas.microsoft.com/office/drawing/2014/main" val="515267482"/>
                    </a:ext>
                  </a:extLst>
                </a:gridCol>
              </a:tblGrid>
              <a:tr h="451759">
                <a:tc>
                  <a:txBody>
                    <a:bodyPr/>
                    <a:lstStyle/>
                    <a:p>
                      <a:pPr marL="0" algn="ctr" defTabSz="914400" rtl="0" eaLnBrk="1" latinLnBrk="0" hangingPunct="1"/>
                      <a:endParaRPr lang="he-IL" sz="1100" b="0">
                        <a:latin typeface="Heebo" pitchFamily="2" charset="-79"/>
                        <a:ea typeface="Tahoma" panose="020B0604030504040204" pitchFamily="34" charset="0"/>
                        <a:cs typeface="Heebo" pitchFamily="2" charset="-79"/>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פעילות גינות קהילה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שיפוץ "גינת האופניים"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פעילות ספורט בגינת אופניים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"לומדים בבוסתן" (בגינת אופניים)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a:ea typeface="Tahoma"/>
                          <a:cs typeface="Heebo"/>
                        </a:rPr>
                        <a:t>סדרת הרצאות מקוונות להורים</a:t>
                      </a:r>
                      <a:endParaRPr lang="he-IL" sz="1100" b="1">
                        <a:solidFill>
                          <a:schemeClr val="bg1"/>
                        </a:solidFill>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dirty="0">
                          <a:solidFill>
                            <a:schemeClr val="bg1"/>
                          </a:solidFill>
                          <a:latin typeface="Heebo" pitchFamily="2" charset="-79"/>
                          <a:ea typeface="Tahoma" panose="020B0604030504040204" pitchFamily="34" charset="0"/>
                          <a:cs typeface="Heebo" pitchFamily="2" charset="-79"/>
                        </a:rPr>
                        <a:t>תוכנית "הורה להורה"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a:ea typeface="Tahoma"/>
                          <a:cs typeface="Heebo"/>
                        </a:rPr>
                        <a:t>הדרכת אימהות בחל"ד</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הכשרת מרבד הסיפורים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הכשרות לגננות ומטפלות</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extLst>
                  <a:ext uri="{0D108BD9-81ED-4DB2-BD59-A6C34878D82A}">
                    <a16:rowId xmlns:a16="http://schemas.microsoft.com/office/drawing/2014/main" val="3743529447"/>
                  </a:ext>
                </a:extLst>
              </a:tr>
              <a:tr h="764977">
                <a:tc>
                  <a:txBody>
                    <a:bodyPr/>
                    <a:lstStyle/>
                    <a:p>
                      <a:pPr marL="0" marR="0" lvl="0" indent="0" algn="r" rtl="1" eaLnBrk="1" fontAlgn="auto" latinLnBrk="0" hangingPunct="1">
                        <a:lnSpc>
                          <a:spcPct val="100000"/>
                        </a:lnSpc>
                        <a:spcBef>
                          <a:spcPts val="0"/>
                        </a:spcBef>
                        <a:spcAft>
                          <a:spcPts val="0"/>
                        </a:spcAft>
                        <a:buClrTx/>
                        <a:buSzTx/>
                        <a:buFontTx/>
                        <a:buNone/>
                      </a:pPr>
                      <a:r>
                        <a:rPr lang="he-IL" sz="1100" b="1">
                          <a:solidFill>
                            <a:srgbClr val="40A8AD"/>
                          </a:solidFill>
                          <a:latin typeface="Heebo"/>
                          <a:ea typeface="Tahoma"/>
                          <a:cs typeface="Heebo"/>
                        </a:rPr>
                        <a:t>תצפיות שטח</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r>
                        <a:rPr lang="en-US" sz="1100">
                          <a:latin typeface="Heebo" pitchFamily="2" charset="-79"/>
                          <a:ea typeface="Tahoma" panose="020B0604030504040204" pitchFamily="34" charset="0"/>
                          <a:cs typeface="Heebo" pitchFamily="2" charset="-79"/>
                        </a:rPr>
                        <a:t>1</a:t>
                      </a:r>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a:r>
                        <a:rPr lang="he-IL" sz="1100">
                          <a:latin typeface="Heebo" pitchFamily="2" charset="-79"/>
                          <a:ea typeface="Tahoma" panose="020B0604030504040204" pitchFamily="34" charset="0"/>
                          <a:cs typeface="Heebo" pitchFamily="2" charset="-79"/>
                        </a:rPr>
                        <a:t>1</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r>
                        <a:rPr lang="he-IL" sz="1100">
                          <a:latin typeface="Heebo" pitchFamily="2" charset="-79"/>
                          <a:ea typeface="Tahoma" panose="020B0604030504040204" pitchFamily="34" charset="0"/>
                          <a:cs typeface="Heebo" pitchFamily="2" charset="-79"/>
                        </a:rPr>
                        <a:t>1</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marL="0" algn="ctr" defTabSz="914400" rtl="0" eaLnBrk="1" latinLnBrk="0" hangingPunct="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marL="0" algn="ctr" defTabSz="914400" rtl="0" eaLnBrk="1" latinLnBrk="0" hangingPunct="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e-IL" sz="1100">
                        <a:highlight>
                          <a:srgbClr val="808080"/>
                        </a:highlight>
                        <a:latin typeface="Heebo" pitchFamily="2" charset="-79"/>
                        <a:ea typeface="Tahoma" panose="020B0604030504040204" pitchFamily="34" charset="0"/>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e-IL" sz="1100" kern="1200">
                        <a:solidFill>
                          <a:schemeClr val="tx1"/>
                        </a:solidFill>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e-IL" sz="1100" kern="1200">
                        <a:solidFill>
                          <a:schemeClr val="tx1"/>
                        </a:solidFill>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extLst>
                  <a:ext uri="{0D108BD9-81ED-4DB2-BD59-A6C34878D82A}">
                    <a16:rowId xmlns:a16="http://schemas.microsoft.com/office/drawing/2014/main" val="4176324864"/>
                  </a:ext>
                </a:extLst>
              </a:tr>
              <a:tr h="764977">
                <a:tc>
                  <a:txBody>
                    <a:bodyPr/>
                    <a:lstStyle/>
                    <a:p>
                      <a:pPr rtl="1"/>
                      <a:r>
                        <a:rPr lang="he-IL" sz="1100" b="1">
                          <a:solidFill>
                            <a:srgbClr val="40A8AD"/>
                          </a:solidFill>
                          <a:latin typeface="Heebo" pitchFamily="2" charset="-79"/>
                          <a:ea typeface="Tahoma" panose="020B0604030504040204" pitchFamily="34" charset="0"/>
                          <a:cs typeface="Heebo" pitchFamily="2" charset="-79"/>
                        </a:rPr>
                        <a:t>ראיונות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N=6</a:t>
                      </a:r>
                      <a:endParaRPr lang="he-IL" sz="1100">
                        <a:latin typeface="Heebo" pitchFamily="2" charset="-79"/>
                        <a:ea typeface="Tahoma" panose="020B0604030504040204" pitchFamily="34" charset="0"/>
                        <a:cs typeface="Heebo"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a:latin typeface="Heebo" pitchFamily="2" charset="-79"/>
                          <a:ea typeface="Tahoma" panose="020B0604030504040204" pitchFamily="34" charset="0"/>
                          <a:cs typeface="Heebo" pitchFamily="2" charset="-79"/>
                        </a:rPr>
                        <a:t>תושבים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N=3</a:t>
                      </a:r>
                      <a:endParaRPr lang="he-IL" sz="1100">
                        <a:latin typeface="Heebo" pitchFamily="2" charset="-79"/>
                        <a:ea typeface="Tahoma" panose="020B0604030504040204" pitchFamily="34" charset="0"/>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a:latin typeface="Heebo" pitchFamily="2" charset="-79"/>
                          <a:ea typeface="Tahoma" panose="020B0604030504040204" pitchFamily="34" charset="0"/>
                          <a:cs typeface="Heebo" pitchFamily="2" charset="-79"/>
                        </a:rPr>
                        <a:t>מפעיל ו- 2 גננות</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he-IL" sz="1100">
                        <a:latin typeface="Heebo" pitchFamily="2" charset="-79"/>
                        <a:ea typeface="Tahoma" panose="020B0604030504040204" pitchFamily="34" charset="0"/>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N=6</a:t>
                      </a:r>
                      <a:endParaRPr lang="he-IL" sz="1100">
                        <a:latin typeface="Heebo" pitchFamily="2" charset="-79"/>
                        <a:ea typeface="Tahoma" panose="020B0604030504040204" pitchFamily="34" charset="0"/>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a:latin typeface="Heebo" pitchFamily="2" charset="-79"/>
                          <a:ea typeface="Tahoma" panose="020B0604030504040204" pitchFamily="34" charset="0"/>
                          <a:cs typeface="Heebo" pitchFamily="2" charset="-79"/>
                        </a:rPr>
                        <a:t>אימהות מלוות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N=1</a:t>
                      </a:r>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vMerge="1">
                  <a:txBody>
                    <a:bodyPr/>
                    <a:lstStyle/>
                    <a:p>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vMerge="1">
                  <a:txBody>
                    <a:bodyPr/>
                    <a:lstStyle/>
                    <a:p>
                      <a:endParaRPr lang="x-es-XL"/>
                    </a:p>
                  </a:txBody>
                  <a:tcPr/>
                </a:tc>
                <a:extLst>
                  <a:ext uri="{0D108BD9-81ED-4DB2-BD59-A6C34878D82A}">
                    <a16:rowId xmlns:a16="http://schemas.microsoft.com/office/drawing/2014/main" val="4114306455"/>
                  </a:ext>
                </a:extLst>
              </a:tr>
              <a:tr h="764977">
                <a:tc>
                  <a:txBody>
                    <a:bodyPr/>
                    <a:lstStyle/>
                    <a:p>
                      <a:pPr rtl="1"/>
                      <a:r>
                        <a:rPr lang="he-IL" sz="1100" b="1">
                          <a:solidFill>
                            <a:srgbClr val="40A8AD"/>
                          </a:solidFill>
                          <a:latin typeface="Heebo"/>
                          <a:ea typeface="Tahoma"/>
                          <a:cs typeface="Heebo"/>
                        </a:rPr>
                        <a:t>קבוצת מיקוד</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r>
                        <a:rPr lang="en-US" sz="1100">
                          <a:latin typeface="Heebo" pitchFamily="2" charset="-79"/>
                          <a:ea typeface="Tahoma" panose="020B0604030504040204" pitchFamily="34" charset="0"/>
                          <a:cs typeface="Heebo" pitchFamily="2" charset="-79"/>
                        </a:rPr>
                        <a:t>N=5</a:t>
                      </a:r>
                      <a:endParaRPr lang="he-IL" sz="1100">
                        <a:latin typeface="Heebo" pitchFamily="2" charset="-79"/>
                        <a:ea typeface="Tahoma" panose="020B0604030504040204" pitchFamily="34" charset="0"/>
                        <a:cs typeface="Heebo" pitchFamily="2" charset="-79"/>
                      </a:endParaRPr>
                    </a:p>
                    <a:p>
                      <a:pPr algn="ctr" rtl="1"/>
                      <a:r>
                        <a:rPr lang="he-IL" sz="1100">
                          <a:latin typeface="Heebo" pitchFamily="2" charset="-79"/>
                          <a:ea typeface="Tahoma" panose="020B0604030504040204" pitchFamily="34" charset="0"/>
                          <a:cs typeface="Heebo" pitchFamily="2" charset="-79"/>
                        </a:rPr>
                        <a:t>אימהות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N=6</a:t>
                      </a:r>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e-IL"/>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vMerge="1">
                  <a:txBody>
                    <a:bodyPr/>
                    <a:lstStyle/>
                    <a:p>
                      <a:endParaRPr lang="x-es-XL"/>
                    </a:p>
                  </a:txBody>
                  <a:tcPr/>
                </a:tc>
                <a:extLst>
                  <a:ext uri="{0D108BD9-81ED-4DB2-BD59-A6C34878D82A}">
                    <a16:rowId xmlns:a16="http://schemas.microsoft.com/office/drawing/2014/main" val="3872306877"/>
                  </a:ext>
                </a:extLst>
              </a:tr>
              <a:tr h="764977">
                <a:tc>
                  <a:txBody>
                    <a:bodyPr/>
                    <a:lstStyle/>
                    <a:p>
                      <a:pPr rtl="1"/>
                      <a:r>
                        <a:rPr lang="he-IL" sz="1100" b="1">
                          <a:solidFill>
                            <a:srgbClr val="40A8AD"/>
                          </a:solidFill>
                          <a:latin typeface="Heebo" pitchFamily="2" charset="-79"/>
                          <a:ea typeface="Tahoma" panose="020B0604030504040204" pitchFamily="34" charset="0"/>
                          <a:cs typeface="Heebo" pitchFamily="2" charset="-79"/>
                        </a:rPr>
                        <a:t>סקר</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r>
                        <a:rPr lang="en-US" sz="1100">
                          <a:latin typeface="Heebo" pitchFamily="2" charset="-79"/>
                          <a:ea typeface="Tahoma" panose="020B0604030504040204" pitchFamily="34" charset="0"/>
                          <a:cs typeface="Heebo" pitchFamily="2" charset="-79"/>
                        </a:rPr>
                        <a:t>N=22 </a:t>
                      </a:r>
                      <a:endParaRPr lang="he-IL" sz="1100">
                        <a:latin typeface="Heebo" pitchFamily="2" charset="-79"/>
                        <a:ea typeface="Tahoma" panose="020B0604030504040204" pitchFamily="34" charset="0"/>
                        <a:cs typeface="Heebo" pitchFamily="2" charset="-79"/>
                      </a:endParaRPr>
                    </a:p>
                    <a:p>
                      <a:pPr algn="ctr" rtl="1"/>
                      <a:r>
                        <a:rPr lang="he-IL" sz="1100">
                          <a:latin typeface="Heebo" pitchFamily="2" charset="-79"/>
                          <a:ea typeface="Tahoma" panose="020B0604030504040204" pitchFamily="34" charset="0"/>
                          <a:cs typeface="Heebo" pitchFamily="2" charset="-79"/>
                        </a:rPr>
                        <a:t>צוותי גנים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latinLnBrk="0" hangingPunct="1"/>
                      <a:endParaRPr lang="he-IL" sz="1100">
                        <a:solidFill>
                          <a:schemeClr val="tx1"/>
                        </a:solidFill>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N=79</a:t>
                      </a:r>
                      <a:endParaRPr lang="he-IL" sz="1100">
                        <a:latin typeface="Heebo" pitchFamily="2" charset="-79"/>
                        <a:ea typeface="Tahoma" panose="020B0604030504040204" pitchFamily="34" charset="0"/>
                        <a:cs typeface="Heebo"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a:latin typeface="Heebo" pitchFamily="2" charset="-79"/>
                          <a:ea typeface="Tahoma" panose="020B0604030504040204" pitchFamily="34" charset="0"/>
                          <a:cs typeface="Heebo" pitchFamily="2" charset="-79"/>
                        </a:rPr>
                        <a:t>תושבים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N=140</a:t>
                      </a:r>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a:r>
                        <a:rPr lang="en-US" sz="1100">
                          <a:latin typeface="Heebo" pitchFamily="2" charset="-79"/>
                          <a:ea typeface="Tahoma" panose="020B0604030504040204" pitchFamily="34" charset="0"/>
                          <a:cs typeface="Heebo" pitchFamily="2" charset="-79"/>
                        </a:rPr>
                        <a:t>N=12</a:t>
                      </a:r>
                      <a:r>
                        <a:rPr lang="he-IL" sz="1100">
                          <a:latin typeface="Heebo" pitchFamily="2" charset="-79"/>
                          <a:ea typeface="Tahoma" panose="020B0604030504040204" pitchFamily="34" charset="0"/>
                          <a:cs typeface="Heebo" pitchFamily="2" charset="-79"/>
                        </a:rPr>
                        <a:t> פתיחה </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N=15</a:t>
                      </a:r>
                      <a:r>
                        <a:rPr lang="he-IL" sz="1100">
                          <a:latin typeface="Heebo" pitchFamily="2" charset="-79"/>
                          <a:ea typeface="Tahoma" panose="020B0604030504040204" pitchFamily="34" charset="0"/>
                          <a:cs typeface="Heebo" pitchFamily="2" charset="-79"/>
                        </a:rPr>
                        <a:t> סיום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a:r>
                        <a:rPr lang="en-US" sz="1100">
                          <a:latin typeface="Heebo" pitchFamily="2" charset="-79"/>
                          <a:ea typeface="Tahoma" panose="020B0604030504040204" pitchFamily="34" charset="0"/>
                          <a:cs typeface="Heebo" pitchFamily="2" charset="-79"/>
                        </a:rPr>
                        <a:t>N=23</a:t>
                      </a:r>
                      <a:r>
                        <a:rPr lang="he-IL" sz="1100">
                          <a:latin typeface="Heebo" pitchFamily="2" charset="-79"/>
                          <a:ea typeface="Tahoma" panose="020B0604030504040204" pitchFamily="34" charset="0"/>
                          <a:cs typeface="Heebo" pitchFamily="2" charset="-79"/>
                        </a:rPr>
                        <a:t> פתיחה </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N=11</a:t>
                      </a:r>
                      <a:r>
                        <a:rPr lang="he-IL" sz="1100">
                          <a:latin typeface="Heebo" pitchFamily="2" charset="-79"/>
                          <a:ea typeface="Tahoma" panose="020B0604030504040204" pitchFamily="34" charset="0"/>
                          <a:cs typeface="Heebo" pitchFamily="2" charset="-79"/>
                        </a:rPr>
                        <a:t> סיום </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a:latin typeface="Heebo"/>
                          <a:ea typeface="Tahoma"/>
                          <a:cs typeface="Heebo"/>
                        </a:rPr>
                        <a:t>N=14</a:t>
                      </a:r>
                      <a:r>
                        <a:rPr lang="he-IL" sz="1100">
                          <a:latin typeface="Heebo"/>
                          <a:ea typeface="Tahoma"/>
                          <a:cs typeface="Heebo"/>
                        </a:rPr>
                        <a:t> </a:t>
                      </a:r>
                      <a:br>
                        <a:rPr lang="en-US" sz="1100">
                          <a:latin typeface="Heebo"/>
                          <a:ea typeface="Tahoma"/>
                          <a:cs typeface="Heebo"/>
                        </a:rPr>
                      </a:br>
                      <a:r>
                        <a:rPr lang="he-IL" sz="1100">
                          <a:latin typeface="Heebo"/>
                          <a:ea typeface="Tahoma"/>
                          <a:cs typeface="Heebo"/>
                        </a:rPr>
                        <a:t>גמלאיות מתנדבות</a:t>
                      </a:r>
                      <a:endParaRPr lang="he-IL" sz="1100"/>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a:ea typeface="Tahoma"/>
                          <a:cs typeface="Heebo"/>
                        </a:rPr>
                        <a:t> </a:t>
                      </a:r>
                      <a:r>
                        <a:rPr lang="en-US" sz="1100" kern="1200">
                          <a:solidFill>
                            <a:schemeClr val="tx1"/>
                          </a:solidFill>
                          <a:latin typeface="Heebo"/>
                          <a:ea typeface="Tahoma"/>
                          <a:cs typeface="Heebo"/>
                        </a:rPr>
                        <a:t>N=19</a:t>
                      </a:r>
                      <a:r>
                        <a:rPr lang="he-IL" sz="1100" kern="1200">
                          <a:solidFill>
                            <a:schemeClr val="tx1"/>
                          </a:solidFill>
                          <a:latin typeface="Heebo"/>
                          <a:ea typeface="Tahoma"/>
                          <a:cs typeface="Heebo"/>
                        </a:rPr>
                        <a:t> </a:t>
                      </a:r>
                      <a:br>
                        <a:rPr lang="en-US" sz="1100" kern="1200">
                          <a:solidFill>
                            <a:schemeClr val="tx1"/>
                          </a:solidFill>
                          <a:latin typeface="Heebo"/>
                          <a:ea typeface="Tahoma"/>
                          <a:cs typeface="Heebo"/>
                        </a:rPr>
                      </a:br>
                      <a:r>
                        <a:rPr lang="he-IL" sz="1100" kern="1200">
                          <a:solidFill>
                            <a:schemeClr val="tx1"/>
                          </a:solidFill>
                          <a:latin typeface="Heebo"/>
                          <a:ea typeface="Tahoma"/>
                          <a:cs typeface="Heebo"/>
                        </a:rPr>
                        <a:t>הרצאת 'גן יער’</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Heebo"/>
                          <a:ea typeface="Tahoma"/>
                          <a:cs typeface="Heebo"/>
                        </a:rPr>
                        <a:t>N=20</a:t>
                      </a:r>
                      <a:r>
                        <a:rPr lang="he-IL" sz="1100" kern="1200">
                          <a:solidFill>
                            <a:schemeClr val="tx1"/>
                          </a:solidFill>
                          <a:latin typeface="Heebo"/>
                          <a:ea typeface="Tahoma"/>
                          <a:cs typeface="Heebo"/>
                        </a:rPr>
                        <a:t> </a:t>
                      </a:r>
                      <a:br>
                        <a:rPr lang="en-US" sz="1100" kern="1200">
                          <a:solidFill>
                            <a:schemeClr val="tx1"/>
                          </a:solidFill>
                          <a:latin typeface="Heebo"/>
                          <a:ea typeface="Tahoma"/>
                          <a:cs typeface="Heebo"/>
                        </a:rPr>
                      </a:br>
                      <a:r>
                        <a:rPr lang="he-IL" sz="1100" kern="1200">
                          <a:solidFill>
                            <a:schemeClr val="tx1"/>
                          </a:solidFill>
                          <a:latin typeface="Heebo"/>
                          <a:ea typeface="Tahoma"/>
                          <a:cs typeface="Heebo"/>
                        </a:rPr>
                        <a:t>סיור לירושלים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82304459"/>
                  </a:ext>
                </a:extLst>
              </a:tr>
              <a:tr h="111080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100" b="1" kern="1200">
                          <a:solidFill>
                            <a:srgbClr val="40A8AD"/>
                          </a:solidFill>
                          <a:latin typeface="Heebo" pitchFamily="2" charset="-79"/>
                          <a:ea typeface="Tahoma" panose="020B0604030504040204" pitchFamily="34" charset="0"/>
                          <a:cs typeface="Heebo" pitchFamily="2" charset="-79"/>
                        </a:rPr>
                        <a:t>ליווי בהערכה מעצבת, ייעוץ אסטרטגי </a:t>
                      </a:r>
                      <a:br>
                        <a:rPr lang="en-US" sz="1100" b="1" kern="1200">
                          <a:solidFill>
                            <a:srgbClr val="40A8AD"/>
                          </a:solidFill>
                          <a:latin typeface="Heebo" pitchFamily="2" charset="-79"/>
                          <a:ea typeface="Tahoma" panose="020B0604030504040204" pitchFamily="34" charset="0"/>
                          <a:cs typeface="Heebo" pitchFamily="2" charset="-79"/>
                        </a:rPr>
                      </a:br>
                      <a:r>
                        <a:rPr lang="he-IL" sz="1100" b="1" kern="1200">
                          <a:solidFill>
                            <a:srgbClr val="40A8AD"/>
                          </a:solidFill>
                          <a:latin typeface="Heebo" pitchFamily="2" charset="-79"/>
                          <a:ea typeface="Tahoma" panose="020B0604030504040204" pitchFamily="34" charset="0"/>
                          <a:cs typeface="Heebo" pitchFamily="2" charset="-79"/>
                        </a:rPr>
                        <a:t>ו-</a:t>
                      </a:r>
                      <a:r>
                        <a:rPr lang="en-US" sz="1100" b="1" kern="1200">
                          <a:solidFill>
                            <a:srgbClr val="40A8AD"/>
                          </a:solidFill>
                          <a:latin typeface="Heebo" pitchFamily="2" charset="-79"/>
                          <a:ea typeface="Tahoma" panose="020B0604030504040204" pitchFamily="34" charset="0"/>
                          <a:cs typeface="Heebo" pitchFamily="2" charset="-79"/>
                        </a:rPr>
                        <a:t>capacity building</a:t>
                      </a:r>
                      <a:endParaRPr lang="he-IL" sz="1100" b="1" kern="1200">
                        <a:solidFill>
                          <a:srgbClr val="40A8AD"/>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9">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a:solidFill>
                            <a:schemeClr val="tx1"/>
                          </a:solidFill>
                          <a:latin typeface="Heebo" pitchFamily="2" charset="-79"/>
                          <a:ea typeface="Tahoma" panose="020B0604030504040204" pitchFamily="34" charset="0"/>
                          <a:cs typeface="Heebo" pitchFamily="2" charset="-79"/>
                        </a:rPr>
                        <a:t>הערכה מעצבת וייעוץ אסטרטגי: מסירת נתונים גולמיים מפעולות ההערכה ומתן המלצות מיידיות ליישום</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a:solidFill>
                            <a:schemeClr val="tx1"/>
                          </a:solidFill>
                          <a:latin typeface="Heebo" pitchFamily="2" charset="-79"/>
                          <a:ea typeface="Tahoma" panose="020B0604030504040204" pitchFamily="34" charset="0"/>
                          <a:cs typeface="Heebo" pitchFamily="2" charset="-79"/>
                        </a:rPr>
                        <a:t>Capacity Building</a:t>
                      </a:r>
                      <a:r>
                        <a:rPr lang="he-IL" sz="1100">
                          <a:solidFill>
                            <a:schemeClr val="tx1"/>
                          </a:solidFill>
                          <a:latin typeface="Heebo" pitchFamily="2" charset="-79"/>
                          <a:ea typeface="Tahoma" panose="020B0604030504040204" pitchFamily="34" charset="0"/>
                          <a:cs typeface="Heebo" pitchFamily="2" charset="-79"/>
                        </a:rPr>
                        <a:t>: הדרכת מנהלת אורבן95 בטירה בניתוח ממצאי משובים והסקת תובנות, ליווי בפיתוח עצמאי של שאלונים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algn="ctr" defTabSz="914400" rtl="0" eaLnBrk="1" latinLnBrk="0" hangingPunct="1"/>
                      <a:endParaRPr lang="he-IL" sz="1100">
                        <a:solidFill>
                          <a:schemeClr val="tx1"/>
                        </a:solidFill>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rtl="1"/>
                      <a:endParaRPr lang="he-IL" sz="110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rtl="1"/>
                      <a:endParaRPr lang="he-IL" sz="110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rtl="1"/>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algn="ctr" defTabSz="914400" rtl="0" eaLnBrk="1" latinLnBrk="0" hangingPunct="1"/>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algn="ctr" defTabSz="914400" rtl="0" eaLnBrk="1" latinLnBrk="0" hangingPunct="1"/>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algn="ctr" defTabSz="914400" rtl="0" eaLnBrk="1" latinLnBrk="0" hangingPunct="1"/>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94932541"/>
                  </a:ext>
                </a:extLst>
              </a:tr>
            </a:tbl>
          </a:graphicData>
        </a:graphic>
      </p:graphicFrame>
      <p:sp>
        <p:nvSpPr>
          <p:cNvPr id="6" name="TextBox 5">
            <a:extLst>
              <a:ext uri="{FF2B5EF4-FFF2-40B4-BE49-F238E27FC236}">
                <a16:creationId xmlns:a16="http://schemas.microsoft.com/office/drawing/2014/main" id="{7CE001C6-FCEA-C43F-D90A-DD66F8399927}"/>
              </a:ext>
            </a:extLst>
          </p:cNvPr>
          <p:cNvSpPr txBox="1"/>
          <p:nvPr/>
        </p:nvSpPr>
        <p:spPr>
          <a:xfrm>
            <a:off x="3327147" y="240786"/>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a:solidFill>
                  <a:srgbClr val="40A8AD"/>
                </a:solidFill>
              </a:rPr>
              <a:t>מערך המחקר - פעולות ההערכה במהלך 2023</a:t>
            </a:r>
          </a:p>
        </p:txBody>
      </p:sp>
      <p:sp>
        <p:nvSpPr>
          <p:cNvPr id="7" name="TextBox 6">
            <a:extLst>
              <a:ext uri="{FF2B5EF4-FFF2-40B4-BE49-F238E27FC236}">
                <a16:creationId xmlns:a16="http://schemas.microsoft.com/office/drawing/2014/main" id="{9BBE332B-A0CA-57C7-8724-85E4D74A3D2B}"/>
              </a:ext>
            </a:extLst>
          </p:cNvPr>
          <p:cNvSpPr txBox="1"/>
          <p:nvPr/>
        </p:nvSpPr>
        <p:spPr>
          <a:xfrm>
            <a:off x="3676811" y="716889"/>
            <a:ext cx="7949499" cy="297774"/>
          </a:xfrm>
          <a:prstGeom prst="rect">
            <a:avLst/>
          </a:prstGeom>
          <a:noFill/>
        </p:spPr>
        <p:txBody>
          <a:bodyPr wrap="square">
            <a:spAutoFit/>
          </a:bodyPr>
          <a:lstStyle/>
          <a:p>
            <a:pPr algn="r" rtl="1">
              <a:lnSpc>
                <a:spcPct val="115000"/>
              </a:lnSpc>
              <a:spcAft>
                <a:spcPts val="600"/>
              </a:spcAft>
            </a:pPr>
            <a:r>
              <a:rPr lang="he-IL" sz="1200">
                <a:effectLst/>
                <a:latin typeface="Heebo" pitchFamily="2" charset="-79"/>
                <a:ea typeface="Tahoma" panose="020B0604030504040204" pitchFamily="34" charset="0"/>
                <a:cs typeface="Heebo" pitchFamily="2" charset="-79"/>
              </a:rPr>
              <a:t>המחקר נערך בין פברואר 2023</a:t>
            </a:r>
            <a:r>
              <a:rPr lang="he-IL" sz="1200">
                <a:latin typeface="Heebo" pitchFamily="2" charset="-79"/>
                <a:ea typeface="Tahoma" panose="020B0604030504040204" pitchFamily="34" charset="0"/>
                <a:cs typeface="Heebo" pitchFamily="2" charset="-79"/>
              </a:rPr>
              <a:t> – פברואר 2024 (פעולות שבוצעו בשלישון הראשון של 2023 דווחו במסגרת דוח סיכום 2022)</a:t>
            </a:r>
            <a:endParaRPr lang="en-US" sz="1200">
              <a:effectLst/>
              <a:latin typeface="Heebo" pitchFamily="2" charset="-79"/>
              <a:ea typeface="Tahoma" panose="020B0604030504040204" pitchFamily="34" charset="0"/>
              <a:cs typeface="Heebo" pitchFamily="2" charset="-79"/>
            </a:endParaRPr>
          </a:p>
        </p:txBody>
      </p:sp>
      <p:sp>
        <p:nvSpPr>
          <p:cNvPr id="11" name="Rectangle 10">
            <a:extLst>
              <a:ext uri="{FF2B5EF4-FFF2-40B4-BE49-F238E27FC236}">
                <a16:creationId xmlns:a16="http://schemas.microsoft.com/office/drawing/2014/main" id="{42036BCC-55DE-95BC-62C9-E3462E9FD249}"/>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es-XL"/>
          </a:p>
        </p:txBody>
      </p:sp>
      <p:sp>
        <p:nvSpPr>
          <p:cNvPr id="12" name="מציין מיקום של מספר שקופית 5">
            <a:extLst>
              <a:ext uri="{FF2B5EF4-FFF2-40B4-BE49-F238E27FC236}">
                <a16:creationId xmlns:a16="http://schemas.microsoft.com/office/drawing/2014/main" id="{95B4BAA3-BEF6-9499-7E74-8FAD6E761083}"/>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3</a:t>
            </a:fld>
            <a:endParaRPr lang="he-IL">
              <a:latin typeface="Heebo" pitchFamily="2" charset="-79"/>
              <a:cs typeface="Heebo" pitchFamily="2" charset="-79"/>
            </a:endParaRPr>
          </a:p>
        </p:txBody>
      </p:sp>
      <p:cxnSp>
        <p:nvCxnSpPr>
          <p:cNvPr id="3" name="Straight Connector 2">
            <a:extLst>
              <a:ext uri="{FF2B5EF4-FFF2-40B4-BE49-F238E27FC236}">
                <a16:creationId xmlns:a16="http://schemas.microsoft.com/office/drawing/2014/main" id="{5DF05551-A2C8-D058-1288-A7A86C94F466}"/>
              </a:ext>
            </a:extLst>
          </p:cNvPr>
          <p:cNvCxnSpPr/>
          <p:nvPr/>
        </p:nvCxnSpPr>
        <p:spPr>
          <a:xfrm>
            <a:off x="8617942" y="5670535"/>
            <a:ext cx="18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E524F11-D052-E4AC-06A5-B5FE00A282DB}"/>
              </a:ext>
            </a:extLst>
          </p:cNvPr>
          <p:cNvCxnSpPr/>
          <p:nvPr/>
        </p:nvCxnSpPr>
        <p:spPr>
          <a:xfrm>
            <a:off x="755766" y="5668955"/>
            <a:ext cx="1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144964"/>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BBCF72B6-24DE-7A19-8C63-7636FF3716D2}"/>
              </a:ext>
            </a:extLst>
          </p:cNvPr>
          <p:cNvSpPr txBox="1"/>
          <p:nvPr/>
        </p:nvSpPr>
        <p:spPr>
          <a:xfrm>
            <a:off x="170694" y="40417"/>
            <a:ext cx="6479141" cy="461665"/>
          </a:xfrm>
          <a:prstGeom prst="rect">
            <a:avLst/>
          </a:prstGeom>
          <a:noFill/>
        </p:spPr>
        <p:txBody>
          <a:bodyPr wrap="square" rtlCol="0">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A8AD"/>
                </a:solidFill>
                <a:effectLst/>
                <a:uLnTx/>
                <a:uFillTx/>
                <a:latin typeface="Heebo" pitchFamily="2" charset="-79"/>
                <a:ea typeface="Tahoma" pitchFamily="34" charset="0"/>
                <a:cs typeface="Heebo" pitchFamily="2" charset="-79"/>
              </a:rPr>
              <a:t>Executive Summary – Key</a:t>
            </a:r>
            <a:r>
              <a:rPr kumimoji="0" lang="en-US" sz="2400" b="1" i="0" u="none" strike="noStrike" kern="1200" cap="none" spc="0" normalizeH="0" noProof="0" dirty="0">
                <a:ln>
                  <a:noFill/>
                </a:ln>
                <a:solidFill>
                  <a:srgbClr val="40A8AD"/>
                </a:solidFill>
                <a:effectLst/>
                <a:uLnTx/>
                <a:uFillTx/>
                <a:latin typeface="Heebo" pitchFamily="2" charset="-79"/>
                <a:ea typeface="Tahoma" pitchFamily="34" charset="0"/>
                <a:cs typeface="Heebo" pitchFamily="2" charset="-79"/>
              </a:rPr>
              <a:t> Insights</a:t>
            </a:r>
            <a:endParaRPr kumimoji="0" lang="he-IL" sz="2400" b="1" i="0" u="none" strike="noStrike" kern="1200" cap="none" spc="0" normalizeH="0" baseline="0" noProof="0" dirty="0">
              <a:ln>
                <a:noFill/>
              </a:ln>
              <a:solidFill>
                <a:srgbClr val="40A8AD"/>
              </a:solidFill>
              <a:effectLst/>
              <a:uLnTx/>
              <a:uFillTx/>
              <a:latin typeface="Heebo" pitchFamily="2" charset="-79"/>
              <a:ea typeface="Tahoma" pitchFamily="34" charset="0"/>
              <a:cs typeface="Heebo" pitchFamily="2" charset="-79"/>
            </a:endParaRPr>
          </a:p>
        </p:txBody>
      </p:sp>
      <p:grpSp>
        <p:nvGrpSpPr>
          <p:cNvPr id="17" name="Group 16">
            <a:extLst>
              <a:ext uri="{FF2B5EF4-FFF2-40B4-BE49-F238E27FC236}">
                <a16:creationId xmlns:a16="http://schemas.microsoft.com/office/drawing/2014/main" id="{E421DC7C-401A-E7E2-F325-3BCC26D2D52E}"/>
              </a:ext>
            </a:extLst>
          </p:cNvPr>
          <p:cNvGrpSpPr/>
          <p:nvPr/>
        </p:nvGrpSpPr>
        <p:grpSpPr>
          <a:xfrm>
            <a:off x="9417050" y="-19327"/>
            <a:ext cx="2117802" cy="862186"/>
            <a:chOff x="1234958" y="231839"/>
            <a:chExt cx="2308146" cy="1252068"/>
          </a:xfrm>
        </p:grpSpPr>
        <p:sp>
          <p:nvSpPr>
            <p:cNvPr id="18" name="Freeform 14">
              <a:extLst>
                <a:ext uri="{FF2B5EF4-FFF2-40B4-BE49-F238E27FC236}">
                  <a16:creationId xmlns:a16="http://schemas.microsoft.com/office/drawing/2014/main" id="{4BE19433-F587-FFD5-FD3B-F92375430322}"/>
                </a:ext>
              </a:extLst>
            </p:cNvPr>
            <p:cNvSpPr/>
            <p:nvPr/>
          </p:nvSpPr>
          <p:spPr>
            <a:xfrm>
              <a:off x="1816210" y="231839"/>
              <a:ext cx="790211" cy="431560"/>
            </a:xfrm>
            <a:custGeom>
              <a:avLst/>
              <a:gdLst>
                <a:gd name="connsiteX0" fmla="*/ 744119 w 790211"/>
                <a:gd name="connsiteY0" fmla="*/ 262810 h 431560"/>
                <a:gd name="connsiteX1" fmla="*/ 751234 w 790211"/>
                <a:gd name="connsiteY1" fmla="*/ 220971 h 431560"/>
                <a:gd name="connsiteX2" fmla="*/ 622858 w 790211"/>
                <a:gd name="connsiteY2" fmla="*/ 92356 h 431560"/>
                <a:gd name="connsiteX3" fmla="*/ 523405 w 790211"/>
                <a:gd name="connsiteY3" fmla="*/ 139618 h 431560"/>
                <a:gd name="connsiteX4" fmla="*/ 483036 w 790211"/>
                <a:gd name="connsiteY4" fmla="*/ 119473 h 431560"/>
                <a:gd name="connsiteX5" fmla="*/ 355123 w 790211"/>
                <a:gd name="connsiteY5" fmla="*/ 0 h 431560"/>
                <a:gd name="connsiteX6" fmla="*/ 228603 w 790211"/>
                <a:gd name="connsiteY6" fmla="*/ 107077 h 431560"/>
                <a:gd name="connsiteX7" fmla="*/ 210197 w 790211"/>
                <a:gd name="connsiteY7" fmla="*/ 105527 h 431560"/>
                <a:gd name="connsiteX8" fmla="*/ 81821 w 790211"/>
                <a:gd name="connsiteY8" fmla="*/ 234143 h 431560"/>
                <a:gd name="connsiteX9" fmla="*/ 83677 w 790211"/>
                <a:gd name="connsiteY9" fmla="*/ 255527 h 431560"/>
                <a:gd name="connsiteX10" fmla="*/ 79037 w 790211"/>
                <a:gd name="connsiteY10" fmla="*/ 255527 h 431560"/>
                <a:gd name="connsiteX11" fmla="*/ 0 w 790211"/>
                <a:gd name="connsiteY11" fmla="*/ 334711 h 431560"/>
                <a:gd name="connsiteX12" fmla="*/ 0 w 790211"/>
                <a:gd name="connsiteY12" fmla="*/ 352377 h 431560"/>
                <a:gd name="connsiteX13" fmla="*/ 79037 w 790211"/>
                <a:gd name="connsiteY13" fmla="*/ 431561 h 431560"/>
                <a:gd name="connsiteX14" fmla="*/ 711174 w 790211"/>
                <a:gd name="connsiteY14" fmla="*/ 431561 h 431560"/>
                <a:gd name="connsiteX15" fmla="*/ 790211 w 790211"/>
                <a:gd name="connsiteY15" fmla="*/ 352377 h 431560"/>
                <a:gd name="connsiteX16" fmla="*/ 790211 w 790211"/>
                <a:gd name="connsiteY16" fmla="*/ 334711 h 431560"/>
                <a:gd name="connsiteX17" fmla="*/ 744119 w 790211"/>
                <a:gd name="connsiteY17" fmla="*/ 262810 h 43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0211" h="431560">
                  <a:moveTo>
                    <a:pt x="744119" y="262810"/>
                  </a:moveTo>
                  <a:cubicBezTo>
                    <a:pt x="748605" y="249639"/>
                    <a:pt x="751234" y="235693"/>
                    <a:pt x="751234" y="220971"/>
                  </a:cubicBezTo>
                  <a:cubicBezTo>
                    <a:pt x="751234" y="150000"/>
                    <a:pt x="693697" y="92356"/>
                    <a:pt x="622858" y="92356"/>
                  </a:cubicBezTo>
                  <a:cubicBezTo>
                    <a:pt x="582798" y="92356"/>
                    <a:pt x="547069" y="110796"/>
                    <a:pt x="523405" y="139618"/>
                  </a:cubicBezTo>
                  <a:cubicBezTo>
                    <a:pt x="511340" y="130630"/>
                    <a:pt x="497729" y="123812"/>
                    <a:pt x="483036" y="119473"/>
                  </a:cubicBezTo>
                  <a:cubicBezTo>
                    <a:pt x="478395" y="52686"/>
                    <a:pt x="423024" y="0"/>
                    <a:pt x="355123" y="0"/>
                  </a:cubicBezTo>
                  <a:cubicBezTo>
                    <a:pt x="291554" y="0"/>
                    <a:pt x="238966" y="46333"/>
                    <a:pt x="228603" y="107077"/>
                  </a:cubicBezTo>
                  <a:cubicBezTo>
                    <a:pt x="222571" y="106147"/>
                    <a:pt x="216538" y="105527"/>
                    <a:pt x="210197" y="105527"/>
                  </a:cubicBezTo>
                  <a:cubicBezTo>
                    <a:pt x="139203" y="105527"/>
                    <a:pt x="81821" y="163172"/>
                    <a:pt x="81821" y="234143"/>
                  </a:cubicBezTo>
                  <a:cubicBezTo>
                    <a:pt x="81821" y="241426"/>
                    <a:pt x="82594" y="248554"/>
                    <a:pt x="83677" y="255527"/>
                  </a:cubicBezTo>
                  <a:lnTo>
                    <a:pt x="79037" y="255527"/>
                  </a:lnTo>
                  <a:cubicBezTo>
                    <a:pt x="35420" y="255527"/>
                    <a:pt x="0" y="291013"/>
                    <a:pt x="0" y="334711"/>
                  </a:cubicBezTo>
                  <a:lnTo>
                    <a:pt x="0" y="352377"/>
                  </a:lnTo>
                  <a:cubicBezTo>
                    <a:pt x="0" y="396075"/>
                    <a:pt x="35420" y="431561"/>
                    <a:pt x="79037" y="431561"/>
                  </a:cubicBezTo>
                  <a:lnTo>
                    <a:pt x="711174" y="431561"/>
                  </a:lnTo>
                  <a:cubicBezTo>
                    <a:pt x="754792" y="431561"/>
                    <a:pt x="790211" y="396075"/>
                    <a:pt x="790211" y="352377"/>
                  </a:cubicBezTo>
                  <a:lnTo>
                    <a:pt x="790211" y="334711"/>
                  </a:lnTo>
                  <a:cubicBezTo>
                    <a:pt x="790211" y="302790"/>
                    <a:pt x="771341" y="275362"/>
                    <a:pt x="744119" y="262810"/>
                  </a:cubicBezTo>
                  <a:close/>
                </a:path>
              </a:pathLst>
            </a:custGeom>
            <a:solidFill>
              <a:schemeClr val="bg1">
                <a:lumMod val="95000"/>
              </a:scheme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es-X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aphic 12">
              <a:extLst>
                <a:ext uri="{FF2B5EF4-FFF2-40B4-BE49-F238E27FC236}">
                  <a16:creationId xmlns:a16="http://schemas.microsoft.com/office/drawing/2014/main" id="{8492F534-7A02-24EE-3217-E391AA4B992F}"/>
                </a:ext>
              </a:extLst>
            </p:cNvPr>
            <p:cNvGrpSpPr/>
            <p:nvPr/>
          </p:nvGrpSpPr>
          <p:grpSpPr>
            <a:xfrm>
              <a:off x="1464180" y="447542"/>
              <a:ext cx="935291" cy="1036365"/>
              <a:chOff x="1464180" y="447542"/>
              <a:chExt cx="935291" cy="1036365"/>
            </a:xfrm>
          </p:grpSpPr>
          <p:sp>
            <p:nvSpPr>
              <p:cNvPr id="27" name="Freeform 16">
                <a:extLst>
                  <a:ext uri="{FF2B5EF4-FFF2-40B4-BE49-F238E27FC236}">
                    <a16:creationId xmlns:a16="http://schemas.microsoft.com/office/drawing/2014/main" id="{0D9086AF-9FF0-17CE-69D2-7B43C0CE4581}"/>
                  </a:ext>
                </a:extLst>
              </p:cNvPr>
              <p:cNvSpPr/>
              <p:nvPr/>
            </p:nvSpPr>
            <p:spPr>
              <a:xfrm>
                <a:off x="1767953" y="964330"/>
                <a:ext cx="96359" cy="519577"/>
              </a:xfrm>
              <a:custGeom>
                <a:avLst/>
                <a:gdLst>
                  <a:gd name="connsiteX0" fmla="*/ 0 w 96359"/>
                  <a:gd name="connsiteY0" fmla="*/ 0 h 519577"/>
                  <a:gd name="connsiteX1" fmla="*/ 96360 w 96359"/>
                  <a:gd name="connsiteY1" fmla="*/ 0 h 519577"/>
                  <a:gd name="connsiteX2" fmla="*/ 96360 w 96359"/>
                  <a:gd name="connsiteY2" fmla="*/ 519577 h 519577"/>
                  <a:gd name="connsiteX3" fmla="*/ 0 w 96359"/>
                  <a:gd name="connsiteY3" fmla="*/ 519577 h 519577"/>
                </a:gdLst>
                <a:ahLst/>
                <a:cxnLst>
                  <a:cxn ang="0">
                    <a:pos x="connsiteX0" y="connsiteY0"/>
                  </a:cxn>
                  <a:cxn ang="0">
                    <a:pos x="connsiteX1" y="connsiteY1"/>
                  </a:cxn>
                  <a:cxn ang="0">
                    <a:pos x="connsiteX2" y="connsiteY2"/>
                  </a:cxn>
                  <a:cxn ang="0">
                    <a:pos x="connsiteX3" y="connsiteY3"/>
                  </a:cxn>
                </a:cxnLst>
                <a:rect l="l" t="t" r="r" b="b"/>
                <a:pathLst>
                  <a:path w="96359" h="519577">
                    <a:moveTo>
                      <a:pt x="0" y="0"/>
                    </a:moveTo>
                    <a:lnTo>
                      <a:pt x="96360" y="0"/>
                    </a:lnTo>
                    <a:lnTo>
                      <a:pt x="96360" y="519577"/>
                    </a:lnTo>
                    <a:lnTo>
                      <a:pt x="0" y="519577"/>
                    </a:lnTo>
                    <a:close/>
                  </a:path>
                </a:pathLst>
              </a:custGeom>
              <a:solidFill>
                <a:srgbClr val="66444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es-X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7">
                <a:extLst>
                  <a:ext uri="{FF2B5EF4-FFF2-40B4-BE49-F238E27FC236}">
                    <a16:creationId xmlns:a16="http://schemas.microsoft.com/office/drawing/2014/main" id="{570DB96B-65B1-EB9A-BB38-0114F60B7C94}"/>
                  </a:ext>
                </a:extLst>
              </p:cNvPr>
              <p:cNvSpPr/>
              <p:nvPr/>
            </p:nvSpPr>
            <p:spPr>
              <a:xfrm>
                <a:off x="1464180" y="447542"/>
                <a:ext cx="694160" cy="695455"/>
              </a:xfrm>
              <a:custGeom>
                <a:avLst/>
                <a:gdLst>
                  <a:gd name="connsiteX0" fmla="*/ 694161 w 694160"/>
                  <a:gd name="connsiteY0" fmla="*/ 347728 h 695455"/>
                  <a:gd name="connsiteX1" fmla="*/ 347080 w 694160"/>
                  <a:gd name="connsiteY1" fmla="*/ 695456 h 695455"/>
                  <a:gd name="connsiteX2" fmla="*/ 0 w 694160"/>
                  <a:gd name="connsiteY2" fmla="*/ 347728 h 695455"/>
                  <a:gd name="connsiteX3" fmla="*/ 347080 w 694160"/>
                  <a:gd name="connsiteY3" fmla="*/ 0 h 695455"/>
                  <a:gd name="connsiteX4" fmla="*/ 694161 w 694160"/>
                  <a:gd name="connsiteY4" fmla="*/ 347728 h 69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60" h="695455">
                    <a:moveTo>
                      <a:pt x="694161" y="347728"/>
                    </a:moveTo>
                    <a:cubicBezTo>
                      <a:pt x="694161" y="539722"/>
                      <a:pt x="538872" y="695456"/>
                      <a:pt x="347080" y="695456"/>
                    </a:cubicBezTo>
                    <a:cubicBezTo>
                      <a:pt x="155289" y="695456"/>
                      <a:pt x="0" y="539722"/>
                      <a:pt x="0" y="347728"/>
                    </a:cubicBezTo>
                    <a:cubicBezTo>
                      <a:pt x="0" y="155734"/>
                      <a:pt x="155289" y="0"/>
                      <a:pt x="347080" y="0"/>
                    </a:cubicBezTo>
                    <a:cubicBezTo>
                      <a:pt x="538872" y="0"/>
                      <a:pt x="694161" y="155734"/>
                      <a:pt x="694161" y="347728"/>
                    </a:cubicBezTo>
                    <a:close/>
                  </a:path>
                </a:pathLst>
              </a:custGeom>
              <a:solidFill>
                <a:srgbClr val="63A1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es-X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8">
                <a:extLst>
                  <a:ext uri="{FF2B5EF4-FFF2-40B4-BE49-F238E27FC236}">
                    <a16:creationId xmlns:a16="http://schemas.microsoft.com/office/drawing/2014/main" id="{F4C70AAC-68B8-388D-10BD-8FDA25D2F38B}"/>
                  </a:ext>
                </a:extLst>
              </p:cNvPr>
              <p:cNvSpPr/>
              <p:nvPr/>
            </p:nvSpPr>
            <p:spPr>
              <a:xfrm>
                <a:off x="2106681" y="1152605"/>
                <a:ext cx="72385" cy="331147"/>
              </a:xfrm>
              <a:custGeom>
                <a:avLst/>
                <a:gdLst>
                  <a:gd name="connsiteX0" fmla="*/ 0 w 72385"/>
                  <a:gd name="connsiteY0" fmla="*/ 0 h 331147"/>
                  <a:gd name="connsiteX1" fmla="*/ 72386 w 72385"/>
                  <a:gd name="connsiteY1" fmla="*/ 0 h 331147"/>
                  <a:gd name="connsiteX2" fmla="*/ 72386 w 72385"/>
                  <a:gd name="connsiteY2" fmla="*/ 331147 h 331147"/>
                  <a:gd name="connsiteX3" fmla="*/ 0 w 72385"/>
                  <a:gd name="connsiteY3" fmla="*/ 331147 h 331147"/>
                </a:gdLst>
                <a:ahLst/>
                <a:cxnLst>
                  <a:cxn ang="0">
                    <a:pos x="connsiteX0" y="connsiteY0"/>
                  </a:cxn>
                  <a:cxn ang="0">
                    <a:pos x="connsiteX1" y="connsiteY1"/>
                  </a:cxn>
                  <a:cxn ang="0">
                    <a:pos x="connsiteX2" y="connsiteY2"/>
                  </a:cxn>
                  <a:cxn ang="0">
                    <a:pos x="connsiteX3" y="connsiteY3"/>
                  </a:cxn>
                </a:cxnLst>
                <a:rect l="l" t="t" r="r" b="b"/>
                <a:pathLst>
                  <a:path w="72385" h="331147">
                    <a:moveTo>
                      <a:pt x="0" y="0"/>
                    </a:moveTo>
                    <a:lnTo>
                      <a:pt x="72386" y="0"/>
                    </a:lnTo>
                    <a:lnTo>
                      <a:pt x="72386" y="331147"/>
                    </a:lnTo>
                    <a:lnTo>
                      <a:pt x="0" y="331147"/>
                    </a:lnTo>
                    <a:close/>
                  </a:path>
                </a:pathLst>
              </a:custGeom>
              <a:solidFill>
                <a:srgbClr val="66444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es-X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9">
                <a:extLst>
                  <a:ext uri="{FF2B5EF4-FFF2-40B4-BE49-F238E27FC236}">
                    <a16:creationId xmlns:a16="http://schemas.microsoft.com/office/drawing/2014/main" id="{8B362BD9-BB5C-CDED-BC73-E558D16BE3A2}"/>
                  </a:ext>
                </a:extLst>
              </p:cNvPr>
              <p:cNvSpPr/>
              <p:nvPr/>
            </p:nvSpPr>
            <p:spPr>
              <a:xfrm>
                <a:off x="1878851" y="765053"/>
                <a:ext cx="520620" cy="521591"/>
              </a:xfrm>
              <a:custGeom>
                <a:avLst/>
                <a:gdLst>
                  <a:gd name="connsiteX0" fmla="*/ 520621 w 520620"/>
                  <a:gd name="connsiteY0" fmla="*/ 260796 h 521591"/>
                  <a:gd name="connsiteX1" fmla="*/ 260310 w 520620"/>
                  <a:gd name="connsiteY1" fmla="*/ 521592 h 521591"/>
                  <a:gd name="connsiteX2" fmla="*/ 0 w 520620"/>
                  <a:gd name="connsiteY2" fmla="*/ 260796 h 521591"/>
                  <a:gd name="connsiteX3" fmla="*/ 260310 w 520620"/>
                  <a:gd name="connsiteY3" fmla="*/ 0 h 521591"/>
                  <a:gd name="connsiteX4" fmla="*/ 520621 w 520620"/>
                  <a:gd name="connsiteY4" fmla="*/ 260796 h 5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20" h="521591">
                    <a:moveTo>
                      <a:pt x="520621" y="260796"/>
                    </a:moveTo>
                    <a:cubicBezTo>
                      <a:pt x="520621" y="404753"/>
                      <a:pt x="403999" y="521592"/>
                      <a:pt x="260310" y="521592"/>
                    </a:cubicBezTo>
                    <a:cubicBezTo>
                      <a:pt x="116621" y="521592"/>
                      <a:pt x="0" y="404908"/>
                      <a:pt x="0" y="260796"/>
                    </a:cubicBezTo>
                    <a:cubicBezTo>
                      <a:pt x="0" y="116684"/>
                      <a:pt x="116467" y="0"/>
                      <a:pt x="260310" y="0"/>
                    </a:cubicBezTo>
                    <a:cubicBezTo>
                      <a:pt x="404154" y="0"/>
                      <a:pt x="520621" y="116684"/>
                      <a:pt x="520621" y="260796"/>
                    </a:cubicBezTo>
                    <a:close/>
                  </a:path>
                </a:pathLst>
              </a:custGeom>
              <a:solidFill>
                <a:srgbClr val="40A8A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es-X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raphic 12">
              <a:extLst>
                <a:ext uri="{FF2B5EF4-FFF2-40B4-BE49-F238E27FC236}">
                  <a16:creationId xmlns:a16="http://schemas.microsoft.com/office/drawing/2014/main" id="{453A37B1-3FF3-CBEA-951F-41AFC87B9BE9}"/>
                </a:ext>
              </a:extLst>
            </p:cNvPr>
            <p:cNvGrpSpPr/>
            <p:nvPr/>
          </p:nvGrpSpPr>
          <p:grpSpPr>
            <a:xfrm>
              <a:off x="2278365" y="447542"/>
              <a:ext cx="935291" cy="1036365"/>
              <a:chOff x="2278365" y="447542"/>
              <a:chExt cx="935291" cy="1036365"/>
            </a:xfrm>
          </p:grpSpPr>
          <p:sp>
            <p:nvSpPr>
              <p:cNvPr id="23" name="Freeform 21">
                <a:extLst>
                  <a:ext uri="{FF2B5EF4-FFF2-40B4-BE49-F238E27FC236}">
                    <a16:creationId xmlns:a16="http://schemas.microsoft.com/office/drawing/2014/main" id="{470BB93E-3193-40EE-9D73-C12BC725D4C1}"/>
                  </a:ext>
                </a:extLst>
              </p:cNvPr>
              <p:cNvSpPr/>
              <p:nvPr/>
            </p:nvSpPr>
            <p:spPr>
              <a:xfrm>
                <a:off x="2582137" y="964330"/>
                <a:ext cx="96359" cy="519577"/>
              </a:xfrm>
              <a:custGeom>
                <a:avLst/>
                <a:gdLst>
                  <a:gd name="connsiteX0" fmla="*/ 0 w 96359"/>
                  <a:gd name="connsiteY0" fmla="*/ 0 h 519577"/>
                  <a:gd name="connsiteX1" fmla="*/ 96360 w 96359"/>
                  <a:gd name="connsiteY1" fmla="*/ 0 h 519577"/>
                  <a:gd name="connsiteX2" fmla="*/ 96360 w 96359"/>
                  <a:gd name="connsiteY2" fmla="*/ 519577 h 519577"/>
                  <a:gd name="connsiteX3" fmla="*/ 0 w 96359"/>
                  <a:gd name="connsiteY3" fmla="*/ 519577 h 519577"/>
                </a:gdLst>
                <a:ahLst/>
                <a:cxnLst>
                  <a:cxn ang="0">
                    <a:pos x="connsiteX0" y="connsiteY0"/>
                  </a:cxn>
                  <a:cxn ang="0">
                    <a:pos x="connsiteX1" y="connsiteY1"/>
                  </a:cxn>
                  <a:cxn ang="0">
                    <a:pos x="connsiteX2" y="connsiteY2"/>
                  </a:cxn>
                  <a:cxn ang="0">
                    <a:pos x="connsiteX3" y="connsiteY3"/>
                  </a:cxn>
                </a:cxnLst>
                <a:rect l="l" t="t" r="r" b="b"/>
                <a:pathLst>
                  <a:path w="96359" h="519577">
                    <a:moveTo>
                      <a:pt x="0" y="0"/>
                    </a:moveTo>
                    <a:lnTo>
                      <a:pt x="96360" y="0"/>
                    </a:lnTo>
                    <a:lnTo>
                      <a:pt x="96360" y="519577"/>
                    </a:lnTo>
                    <a:lnTo>
                      <a:pt x="0" y="519577"/>
                    </a:lnTo>
                    <a:close/>
                  </a:path>
                </a:pathLst>
              </a:custGeom>
              <a:solidFill>
                <a:srgbClr val="66444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es-X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2">
                <a:extLst>
                  <a:ext uri="{FF2B5EF4-FFF2-40B4-BE49-F238E27FC236}">
                    <a16:creationId xmlns:a16="http://schemas.microsoft.com/office/drawing/2014/main" id="{615B90C1-131E-1506-52FC-A40BE7283FC9}"/>
                  </a:ext>
                </a:extLst>
              </p:cNvPr>
              <p:cNvSpPr/>
              <p:nvPr/>
            </p:nvSpPr>
            <p:spPr>
              <a:xfrm>
                <a:off x="2278365" y="447542"/>
                <a:ext cx="694160" cy="695455"/>
              </a:xfrm>
              <a:custGeom>
                <a:avLst/>
                <a:gdLst>
                  <a:gd name="connsiteX0" fmla="*/ 694161 w 694160"/>
                  <a:gd name="connsiteY0" fmla="*/ 347728 h 695455"/>
                  <a:gd name="connsiteX1" fmla="*/ 347080 w 694160"/>
                  <a:gd name="connsiteY1" fmla="*/ 695456 h 695455"/>
                  <a:gd name="connsiteX2" fmla="*/ 0 w 694160"/>
                  <a:gd name="connsiteY2" fmla="*/ 347728 h 695455"/>
                  <a:gd name="connsiteX3" fmla="*/ 347080 w 694160"/>
                  <a:gd name="connsiteY3" fmla="*/ 0 h 695455"/>
                  <a:gd name="connsiteX4" fmla="*/ 694161 w 694160"/>
                  <a:gd name="connsiteY4" fmla="*/ 347728 h 69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60" h="695455">
                    <a:moveTo>
                      <a:pt x="694161" y="347728"/>
                    </a:moveTo>
                    <a:cubicBezTo>
                      <a:pt x="694161" y="539722"/>
                      <a:pt x="538872" y="695456"/>
                      <a:pt x="347080" y="695456"/>
                    </a:cubicBezTo>
                    <a:cubicBezTo>
                      <a:pt x="155289" y="695456"/>
                      <a:pt x="0" y="539722"/>
                      <a:pt x="0" y="347728"/>
                    </a:cubicBezTo>
                    <a:cubicBezTo>
                      <a:pt x="0" y="155734"/>
                      <a:pt x="155289" y="0"/>
                      <a:pt x="347080" y="0"/>
                    </a:cubicBezTo>
                    <a:cubicBezTo>
                      <a:pt x="538872" y="0"/>
                      <a:pt x="694161" y="155734"/>
                      <a:pt x="694161" y="347728"/>
                    </a:cubicBezTo>
                    <a:close/>
                  </a:path>
                </a:pathLst>
              </a:custGeom>
              <a:solidFill>
                <a:srgbClr val="63A1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es-X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3">
                <a:extLst>
                  <a:ext uri="{FF2B5EF4-FFF2-40B4-BE49-F238E27FC236}">
                    <a16:creationId xmlns:a16="http://schemas.microsoft.com/office/drawing/2014/main" id="{F2025295-E3E8-A8D1-6B55-66321C252F20}"/>
                  </a:ext>
                </a:extLst>
              </p:cNvPr>
              <p:cNvSpPr/>
              <p:nvPr/>
            </p:nvSpPr>
            <p:spPr>
              <a:xfrm>
                <a:off x="2920711" y="1152605"/>
                <a:ext cx="72385" cy="331147"/>
              </a:xfrm>
              <a:custGeom>
                <a:avLst/>
                <a:gdLst>
                  <a:gd name="connsiteX0" fmla="*/ 0 w 72385"/>
                  <a:gd name="connsiteY0" fmla="*/ 0 h 331147"/>
                  <a:gd name="connsiteX1" fmla="*/ 72386 w 72385"/>
                  <a:gd name="connsiteY1" fmla="*/ 0 h 331147"/>
                  <a:gd name="connsiteX2" fmla="*/ 72386 w 72385"/>
                  <a:gd name="connsiteY2" fmla="*/ 331147 h 331147"/>
                  <a:gd name="connsiteX3" fmla="*/ 0 w 72385"/>
                  <a:gd name="connsiteY3" fmla="*/ 331147 h 331147"/>
                </a:gdLst>
                <a:ahLst/>
                <a:cxnLst>
                  <a:cxn ang="0">
                    <a:pos x="connsiteX0" y="connsiteY0"/>
                  </a:cxn>
                  <a:cxn ang="0">
                    <a:pos x="connsiteX1" y="connsiteY1"/>
                  </a:cxn>
                  <a:cxn ang="0">
                    <a:pos x="connsiteX2" y="connsiteY2"/>
                  </a:cxn>
                  <a:cxn ang="0">
                    <a:pos x="connsiteX3" y="connsiteY3"/>
                  </a:cxn>
                </a:cxnLst>
                <a:rect l="l" t="t" r="r" b="b"/>
                <a:pathLst>
                  <a:path w="72385" h="331147">
                    <a:moveTo>
                      <a:pt x="0" y="0"/>
                    </a:moveTo>
                    <a:lnTo>
                      <a:pt x="72386" y="0"/>
                    </a:lnTo>
                    <a:lnTo>
                      <a:pt x="72386" y="331147"/>
                    </a:lnTo>
                    <a:lnTo>
                      <a:pt x="0" y="331147"/>
                    </a:lnTo>
                    <a:close/>
                  </a:path>
                </a:pathLst>
              </a:custGeom>
              <a:solidFill>
                <a:srgbClr val="66444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es-X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4">
                <a:extLst>
                  <a:ext uri="{FF2B5EF4-FFF2-40B4-BE49-F238E27FC236}">
                    <a16:creationId xmlns:a16="http://schemas.microsoft.com/office/drawing/2014/main" id="{32FC00C4-4EE0-432E-A1F5-B1609F05CCB6}"/>
                  </a:ext>
                </a:extLst>
              </p:cNvPr>
              <p:cNvSpPr/>
              <p:nvPr/>
            </p:nvSpPr>
            <p:spPr>
              <a:xfrm>
                <a:off x="2693036" y="765053"/>
                <a:ext cx="520620" cy="521591"/>
              </a:xfrm>
              <a:custGeom>
                <a:avLst/>
                <a:gdLst>
                  <a:gd name="connsiteX0" fmla="*/ 520620 w 520620"/>
                  <a:gd name="connsiteY0" fmla="*/ 260796 h 521591"/>
                  <a:gd name="connsiteX1" fmla="*/ 260310 w 520620"/>
                  <a:gd name="connsiteY1" fmla="*/ 521592 h 521591"/>
                  <a:gd name="connsiteX2" fmla="*/ 0 w 520620"/>
                  <a:gd name="connsiteY2" fmla="*/ 260796 h 521591"/>
                  <a:gd name="connsiteX3" fmla="*/ 260310 w 520620"/>
                  <a:gd name="connsiteY3" fmla="*/ 0 h 521591"/>
                  <a:gd name="connsiteX4" fmla="*/ 520620 w 520620"/>
                  <a:gd name="connsiteY4" fmla="*/ 260796 h 5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20" h="521591">
                    <a:moveTo>
                      <a:pt x="520620" y="260796"/>
                    </a:moveTo>
                    <a:cubicBezTo>
                      <a:pt x="520620" y="404753"/>
                      <a:pt x="404154" y="521592"/>
                      <a:pt x="260310" y="521592"/>
                    </a:cubicBezTo>
                    <a:cubicBezTo>
                      <a:pt x="116467" y="521592"/>
                      <a:pt x="0" y="404908"/>
                      <a:pt x="0" y="260796"/>
                    </a:cubicBezTo>
                    <a:cubicBezTo>
                      <a:pt x="0" y="116684"/>
                      <a:pt x="116467" y="0"/>
                      <a:pt x="260310" y="0"/>
                    </a:cubicBezTo>
                    <a:cubicBezTo>
                      <a:pt x="404154" y="0"/>
                      <a:pt x="520620" y="116684"/>
                      <a:pt x="520620" y="260796"/>
                    </a:cubicBezTo>
                    <a:close/>
                  </a:path>
                </a:pathLst>
              </a:custGeom>
              <a:solidFill>
                <a:srgbClr val="40A8A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es-X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 name="Freeform 25">
              <a:extLst>
                <a:ext uri="{FF2B5EF4-FFF2-40B4-BE49-F238E27FC236}">
                  <a16:creationId xmlns:a16="http://schemas.microsoft.com/office/drawing/2014/main" id="{24CE734F-ABE4-2DCD-4C4E-35FF9CCE8AC0}"/>
                </a:ext>
              </a:extLst>
            </p:cNvPr>
            <p:cNvSpPr/>
            <p:nvPr/>
          </p:nvSpPr>
          <p:spPr>
            <a:xfrm>
              <a:off x="2678497" y="529205"/>
              <a:ext cx="864607" cy="472004"/>
            </a:xfrm>
            <a:custGeom>
              <a:avLst/>
              <a:gdLst>
                <a:gd name="connsiteX0" fmla="*/ 814340 w 864607"/>
                <a:gd name="connsiteY0" fmla="*/ 287449 h 472004"/>
                <a:gd name="connsiteX1" fmla="*/ 822073 w 864607"/>
                <a:gd name="connsiteY1" fmla="*/ 241736 h 472004"/>
                <a:gd name="connsiteX2" fmla="*/ 681478 w 864607"/>
                <a:gd name="connsiteY2" fmla="*/ 101033 h 472004"/>
                <a:gd name="connsiteX3" fmla="*/ 572745 w 864607"/>
                <a:gd name="connsiteY3" fmla="*/ 152790 h 472004"/>
                <a:gd name="connsiteX4" fmla="*/ 528509 w 864607"/>
                <a:gd name="connsiteY4" fmla="*/ 130785 h 472004"/>
                <a:gd name="connsiteX5" fmla="*/ 388532 w 864607"/>
                <a:gd name="connsiteY5" fmla="*/ 0 h 472004"/>
                <a:gd name="connsiteX6" fmla="*/ 250102 w 864607"/>
                <a:gd name="connsiteY6" fmla="*/ 117149 h 472004"/>
                <a:gd name="connsiteX7" fmla="*/ 229995 w 864607"/>
                <a:gd name="connsiteY7" fmla="*/ 115444 h 472004"/>
                <a:gd name="connsiteX8" fmla="*/ 89554 w 864607"/>
                <a:gd name="connsiteY8" fmla="*/ 256147 h 472004"/>
                <a:gd name="connsiteX9" fmla="*/ 91565 w 864607"/>
                <a:gd name="connsiteY9" fmla="*/ 279546 h 472004"/>
                <a:gd name="connsiteX10" fmla="*/ 86461 w 864607"/>
                <a:gd name="connsiteY10" fmla="*/ 279546 h 472004"/>
                <a:gd name="connsiteX11" fmla="*/ 0 w 864607"/>
                <a:gd name="connsiteY11" fmla="*/ 366168 h 472004"/>
                <a:gd name="connsiteX12" fmla="*/ 0 w 864607"/>
                <a:gd name="connsiteY12" fmla="*/ 385383 h 472004"/>
                <a:gd name="connsiteX13" fmla="*/ 86461 w 864607"/>
                <a:gd name="connsiteY13" fmla="*/ 472005 h 472004"/>
                <a:gd name="connsiteX14" fmla="*/ 778147 w 864607"/>
                <a:gd name="connsiteY14" fmla="*/ 472005 h 472004"/>
                <a:gd name="connsiteX15" fmla="*/ 864608 w 864607"/>
                <a:gd name="connsiteY15" fmla="*/ 385383 h 472004"/>
                <a:gd name="connsiteX16" fmla="*/ 864608 w 864607"/>
                <a:gd name="connsiteY16" fmla="*/ 366168 h 472004"/>
                <a:gd name="connsiteX17" fmla="*/ 814185 w 864607"/>
                <a:gd name="connsiteY17" fmla="*/ 287449 h 47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4607" h="472004">
                  <a:moveTo>
                    <a:pt x="814340" y="287449"/>
                  </a:moveTo>
                  <a:cubicBezTo>
                    <a:pt x="819289" y="273038"/>
                    <a:pt x="822073" y="257697"/>
                    <a:pt x="822073" y="241736"/>
                  </a:cubicBezTo>
                  <a:cubicBezTo>
                    <a:pt x="822073" y="163947"/>
                    <a:pt x="759122" y="101033"/>
                    <a:pt x="681478" y="101033"/>
                  </a:cubicBezTo>
                  <a:cubicBezTo>
                    <a:pt x="637552" y="101033"/>
                    <a:pt x="598420" y="121178"/>
                    <a:pt x="572745" y="152790"/>
                  </a:cubicBezTo>
                  <a:cubicBezTo>
                    <a:pt x="559598" y="143027"/>
                    <a:pt x="544594" y="135434"/>
                    <a:pt x="528509" y="130785"/>
                  </a:cubicBezTo>
                  <a:cubicBezTo>
                    <a:pt x="523405" y="57645"/>
                    <a:pt x="462774" y="0"/>
                    <a:pt x="388532" y="0"/>
                  </a:cubicBezTo>
                  <a:cubicBezTo>
                    <a:pt x="318930" y="0"/>
                    <a:pt x="261393" y="50672"/>
                    <a:pt x="250102" y="117149"/>
                  </a:cubicBezTo>
                  <a:cubicBezTo>
                    <a:pt x="243451" y="116219"/>
                    <a:pt x="236800" y="115444"/>
                    <a:pt x="229995" y="115444"/>
                  </a:cubicBezTo>
                  <a:cubicBezTo>
                    <a:pt x="152350" y="115444"/>
                    <a:pt x="89554" y="178513"/>
                    <a:pt x="89554" y="256147"/>
                  </a:cubicBezTo>
                  <a:cubicBezTo>
                    <a:pt x="89554" y="264205"/>
                    <a:pt x="90328" y="271798"/>
                    <a:pt x="91565" y="279546"/>
                  </a:cubicBezTo>
                  <a:lnTo>
                    <a:pt x="86461" y="279546"/>
                  </a:lnTo>
                  <a:cubicBezTo>
                    <a:pt x="38668" y="279546"/>
                    <a:pt x="0" y="318286"/>
                    <a:pt x="0" y="366168"/>
                  </a:cubicBezTo>
                  <a:lnTo>
                    <a:pt x="0" y="385383"/>
                  </a:lnTo>
                  <a:cubicBezTo>
                    <a:pt x="0" y="433265"/>
                    <a:pt x="38668" y="472005"/>
                    <a:pt x="86461" y="472005"/>
                  </a:cubicBezTo>
                  <a:lnTo>
                    <a:pt x="778147" y="472005"/>
                  </a:lnTo>
                  <a:cubicBezTo>
                    <a:pt x="825940" y="472005"/>
                    <a:pt x="864608" y="433265"/>
                    <a:pt x="864608" y="385383"/>
                  </a:cubicBezTo>
                  <a:lnTo>
                    <a:pt x="864608" y="366168"/>
                  </a:lnTo>
                  <a:cubicBezTo>
                    <a:pt x="864608" y="331147"/>
                    <a:pt x="843882" y="301240"/>
                    <a:pt x="814185" y="287449"/>
                  </a:cubicBezTo>
                  <a:close/>
                </a:path>
              </a:pathLst>
            </a:custGeom>
            <a:solidFill>
              <a:schemeClr val="bg1">
                <a:lumMod val="95000"/>
              </a:scheme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es-X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6">
              <a:extLst>
                <a:ext uri="{FF2B5EF4-FFF2-40B4-BE49-F238E27FC236}">
                  <a16:creationId xmlns:a16="http://schemas.microsoft.com/office/drawing/2014/main" id="{CDC5B643-52EA-AECE-9FFA-9255A8050F45}"/>
                </a:ext>
              </a:extLst>
            </p:cNvPr>
            <p:cNvSpPr/>
            <p:nvPr/>
          </p:nvSpPr>
          <p:spPr>
            <a:xfrm>
              <a:off x="1234958" y="447542"/>
              <a:ext cx="458597" cy="250568"/>
            </a:xfrm>
            <a:custGeom>
              <a:avLst/>
              <a:gdLst>
                <a:gd name="connsiteX0" fmla="*/ 431994 w 458597"/>
                <a:gd name="connsiteY0" fmla="*/ 152635 h 250568"/>
                <a:gd name="connsiteX1" fmla="*/ 436171 w 458597"/>
                <a:gd name="connsiteY1" fmla="*/ 128306 h 250568"/>
                <a:gd name="connsiteX2" fmla="*/ 361619 w 458597"/>
                <a:gd name="connsiteY2" fmla="*/ 53616 h 250568"/>
                <a:gd name="connsiteX3" fmla="*/ 303927 w 458597"/>
                <a:gd name="connsiteY3" fmla="*/ 81043 h 250568"/>
                <a:gd name="connsiteX4" fmla="*/ 280417 w 458597"/>
                <a:gd name="connsiteY4" fmla="*/ 69422 h 250568"/>
                <a:gd name="connsiteX5" fmla="*/ 206176 w 458597"/>
                <a:gd name="connsiteY5" fmla="*/ 0 h 250568"/>
                <a:gd name="connsiteX6" fmla="*/ 132707 w 458597"/>
                <a:gd name="connsiteY6" fmla="*/ 62139 h 250568"/>
                <a:gd name="connsiteX7" fmla="*/ 122035 w 458597"/>
                <a:gd name="connsiteY7" fmla="*/ 61209 h 250568"/>
                <a:gd name="connsiteX8" fmla="*/ 47484 w 458597"/>
                <a:gd name="connsiteY8" fmla="*/ 135899 h 250568"/>
                <a:gd name="connsiteX9" fmla="*/ 48567 w 458597"/>
                <a:gd name="connsiteY9" fmla="*/ 148296 h 250568"/>
                <a:gd name="connsiteX10" fmla="*/ 45937 w 458597"/>
                <a:gd name="connsiteY10" fmla="*/ 148296 h 250568"/>
                <a:gd name="connsiteX11" fmla="*/ 0 w 458597"/>
                <a:gd name="connsiteY11" fmla="*/ 194318 h 250568"/>
                <a:gd name="connsiteX12" fmla="*/ 0 w 458597"/>
                <a:gd name="connsiteY12" fmla="*/ 204546 h 250568"/>
                <a:gd name="connsiteX13" fmla="*/ 45937 w 458597"/>
                <a:gd name="connsiteY13" fmla="*/ 250569 h 250568"/>
                <a:gd name="connsiteX14" fmla="*/ 412815 w 458597"/>
                <a:gd name="connsiteY14" fmla="*/ 250569 h 250568"/>
                <a:gd name="connsiteX15" fmla="*/ 458598 w 458597"/>
                <a:gd name="connsiteY15" fmla="*/ 204546 h 250568"/>
                <a:gd name="connsiteX16" fmla="*/ 458598 w 458597"/>
                <a:gd name="connsiteY16" fmla="*/ 194318 h 250568"/>
                <a:gd name="connsiteX17" fmla="*/ 431840 w 458597"/>
                <a:gd name="connsiteY17" fmla="*/ 152635 h 25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597" h="250568">
                  <a:moveTo>
                    <a:pt x="431994" y="152635"/>
                  </a:moveTo>
                  <a:cubicBezTo>
                    <a:pt x="434624" y="145042"/>
                    <a:pt x="436171" y="136829"/>
                    <a:pt x="436171" y="128306"/>
                  </a:cubicBezTo>
                  <a:cubicBezTo>
                    <a:pt x="436171" y="87087"/>
                    <a:pt x="402762" y="53616"/>
                    <a:pt x="361619" y="53616"/>
                  </a:cubicBezTo>
                  <a:cubicBezTo>
                    <a:pt x="338419" y="53616"/>
                    <a:pt x="317538" y="64308"/>
                    <a:pt x="303927" y="81043"/>
                  </a:cubicBezTo>
                  <a:cubicBezTo>
                    <a:pt x="296967" y="75930"/>
                    <a:pt x="289079" y="71901"/>
                    <a:pt x="280417" y="69422"/>
                  </a:cubicBezTo>
                  <a:cubicBezTo>
                    <a:pt x="277633" y="30682"/>
                    <a:pt x="245617" y="0"/>
                    <a:pt x="206176" y="0"/>
                  </a:cubicBezTo>
                  <a:cubicBezTo>
                    <a:pt x="169364" y="0"/>
                    <a:pt x="138739" y="26963"/>
                    <a:pt x="132707" y="62139"/>
                  </a:cubicBezTo>
                  <a:cubicBezTo>
                    <a:pt x="129150" y="61674"/>
                    <a:pt x="125592" y="61209"/>
                    <a:pt x="122035" y="61209"/>
                  </a:cubicBezTo>
                  <a:cubicBezTo>
                    <a:pt x="80893" y="61209"/>
                    <a:pt x="47484" y="94680"/>
                    <a:pt x="47484" y="135899"/>
                  </a:cubicBezTo>
                  <a:cubicBezTo>
                    <a:pt x="47484" y="140083"/>
                    <a:pt x="47948" y="144267"/>
                    <a:pt x="48567" y="148296"/>
                  </a:cubicBezTo>
                  <a:lnTo>
                    <a:pt x="45937" y="148296"/>
                  </a:lnTo>
                  <a:cubicBezTo>
                    <a:pt x="20571" y="148296"/>
                    <a:pt x="0" y="168905"/>
                    <a:pt x="0" y="194318"/>
                  </a:cubicBezTo>
                  <a:lnTo>
                    <a:pt x="0" y="204546"/>
                  </a:lnTo>
                  <a:cubicBezTo>
                    <a:pt x="0" y="229959"/>
                    <a:pt x="20571" y="250569"/>
                    <a:pt x="45937" y="250569"/>
                  </a:cubicBezTo>
                  <a:lnTo>
                    <a:pt x="412815" y="250569"/>
                  </a:lnTo>
                  <a:cubicBezTo>
                    <a:pt x="438181" y="250569"/>
                    <a:pt x="458598" y="229959"/>
                    <a:pt x="458598" y="204546"/>
                  </a:cubicBezTo>
                  <a:lnTo>
                    <a:pt x="458598" y="194318"/>
                  </a:lnTo>
                  <a:cubicBezTo>
                    <a:pt x="458598" y="175723"/>
                    <a:pt x="447616" y="159918"/>
                    <a:pt x="431840" y="152635"/>
                  </a:cubicBezTo>
                  <a:close/>
                </a:path>
              </a:pathLst>
            </a:custGeom>
            <a:solidFill>
              <a:schemeClr val="bg1">
                <a:lumMod val="95000"/>
              </a:scheme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es-X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055D963F-0343-F401-3367-BCB35CAD775A}"/>
              </a:ext>
            </a:extLst>
          </p:cNvPr>
          <p:cNvSpPr txBox="1"/>
          <p:nvPr/>
        </p:nvSpPr>
        <p:spPr>
          <a:xfrm>
            <a:off x="155818" y="4272743"/>
            <a:ext cx="5950707" cy="369332"/>
          </a:xfrm>
          <a:prstGeom prst="rect">
            <a:avLst/>
          </a:prstGeom>
          <a:noFill/>
        </p:spPr>
        <p:txBody>
          <a:bodyPr wrap="square">
            <a:spAutoFit/>
          </a:bodyPr>
          <a:lstStyle/>
          <a:p>
            <a:pPr lvl="0" algn="l" rtl="0">
              <a:defRPr/>
            </a:pPr>
            <a:r>
              <a:rPr lang="en-US" b="1" dirty="0">
                <a:solidFill>
                  <a:srgbClr val="9ABC56"/>
                </a:solidFill>
                <a:latin typeface="Heebo" pitchFamily="2" charset="-79"/>
                <a:ea typeface="Tahoma" panose="020B0604030504040204" pitchFamily="34" charset="0"/>
                <a:cs typeface="Heebo" pitchFamily="2" charset="-79"/>
              </a:rPr>
              <a:t>Municipal Involvement and Program Sustainability</a:t>
            </a:r>
            <a:endParaRPr kumimoji="0" lang="he-IL" b="1" i="0" u="none" strike="noStrike" kern="1200" cap="none" spc="0" normalizeH="0" baseline="0" noProof="0" dirty="0">
              <a:ln>
                <a:noFill/>
              </a:ln>
              <a:solidFill>
                <a:srgbClr val="9ABC56"/>
              </a:solidFill>
              <a:effectLst/>
              <a:uLnTx/>
              <a:uFillTx/>
              <a:latin typeface="Heebo" pitchFamily="2" charset="-79"/>
              <a:ea typeface="Tahoma" panose="020B0604030504040204" pitchFamily="34" charset="0"/>
              <a:cs typeface="Heebo" pitchFamily="2" charset="-79"/>
            </a:endParaRPr>
          </a:p>
        </p:txBody>
      </p:sp>
      <p:grpSp>
        <p:nvGrpSpPr>
          <p:cNvPr id="12" name="Group 11">
            <a:extLst>
              <a:ext uri="{FF2B5EF4-FFF2-40B4-BE49-F238E27FC236}">
                <a16:creationId xmlns:a16="http://schemas.microsoft.com/office/drawing/2014/main" id="{C2156C41-ED95-0698-361E-4B6C0E8495C0}"/>
              </a:ext>
            </a:extLst>
          </p:cNvPr>
          <p:cNvGrpSpPr/>
          <p:nvPr/>
        </p:nvGrpSpPr>
        <p:grpSpPr>
          <a:xfrm>
            <a:off x="219352" y="2920801"/>
            <a:ext cx="11753850" cy="1359431"/>
            <a:chOff x="-1" y="2499593"/>
            <a:chExt cx="9176661" cy="1097759"/>
          </a:xfrm>
        </p:grpSpPr>
        <p:sp>
          <p:nvSpPr>
            <p:cNvPr id="13" name="Round Same Side Corner Rectangle 11">
              <a:extLst>
                <a:ext uri="{FF2B5EF4-FFF2-40B4-BE49-F238E27FC236}">
                  <a16:creationId xmlns:a16="http://schemas.microsoft.com/office/drawing/2014/main" id="{21D026A4-E50F-2F6E-B2EE-7DBD3A205E13}"/>
                </a:ext>
              </a:extLst>
            </p:cNvPr>
            <p:cNvSpPr/>
            <p:nvPr/>
          </p:nvSpPr>
          <p:spPr>
            <a:xfrm rot="16200000">
              <a:off x="4039450" y="-1539858"/>
              <a:ext cx="1097759" cy="9176661"/>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es-X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AC6E492-9E2D-7EC0-9B55-55CF41A255DD}"/>
                </a:ext>
              </a:extLst>
            </p:cNvPr>
            <p:cNvSpPr txBox="1"/>
            <p:nvPr/>
          </p:nvSpPr>
          <p:spPr>
            <a:xfrm>
              <a:off x="32307" y="2516382"/>
              <a:ext cx="8255000" cy="253916"/>
            </a:xfrm>
            <a:prstGeom prst="rect">
              <a:avLst/>
            </a:prstGeom>
            <a:noFill/>
          </p:spPr>
          <p:txBody>
            <a:bodyPr wrap="square" lIns="91440" tIns="45720" rIns="91440" bIns="45720" anchor="t">
              <a:spAutoFit/>
            </a:bodyPr>
            <a:lstStyle/>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1050" b="0" i="0" u="none" strike="noStrike" kern="1200" cap="none" spc="0" normalizeH="0" baseline="0" noProof="0">
                <a:ln>
                  <a:noFill/>
                </a:ln>
                <a:solidFill>
                  <a:prstClr val="black"/>
                </a:solidFill>
                <a:effectLst/>
                <a:uLnTx/>
                <a:uFillTx/>
                <a:latin typeface="Heebo" pitchFamily="2" charset="-79"/>
                <a:ea typeface="Tahoma" panose="020B0604030504040204" pitchFamily="34" charset="0"/>
                <a:cs typeface="Heebo" pitchFamily="2" charset="-79"/>
              </a:endParaRPr>
            </a:p>
          </p:txBody>
        </p:sp>
      </p:grpSp>
      <p:sp>
        <p:nvSpPr>
          <p:cNvPr id="16" name="TextBox 15">
            <a:extLst>
              <a:ext uri="{FF2B5EF4-FFF2-40B4-BE49-F238E27FC236}">
                <a16:creationId xmlns:a16="http://schemas.microsoft.com/office/drawing/2014/main" id="{D80ECA40-838F-5ACB-1AD0-5582418F471A}"/>
              </a:ext>
            </a:extLst>
          </p:cNvPr>
          <p:cNvSpPr txBox="1"/>
          <p:nvPr/>
        </p:nvSpPr>
        <p:spPr>
          <a:xfrm>
            <a:off x="155818" y="2508602"/>
            <a:ext cx="46426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DC88AC"/>
                </a:solidFill>
                <a:effectLst/>
                <a:uLnTx/>
                <a:uFillTx/>
                <a:latin typeface="Heebo" pitchFamily="2" charset="-79"/>
                <a:ea typeface="Tahoma" pitchFamily="34" charset="0"/>
                <a:cs typeface="Heebo" pitchFamily="2" charset="-79"/>
              </a:rPr>
              <a:t>Funding Sources and Partners**</a:t>
            </a:r>
            <a:endParaRPr kumimoji="0" lang="he-IL" b="1" i="0" u="none" strike="noStrike" kern="1200" cap="none" spc="0" normalizeH="0" baseline="0" noProof="0" dirty="0">
              <a:ln>
                <a:noFill/>
              </a:ln>
              <a:solidFill>
                <a:srgbClr val="DC88AC"/>
              </a:solidFill>
              <a:effectLst/>
              <a:uLnTx/>
              <a:uFillTx/>
              <a:latin typeface="Heebo" pitchFamily="2" charset="-79"/>
              <a:ea typeface="Tahoma" pitchFamily="34" charset="0"/>
              <a:cs typeface="Heebo" pitchFamily="2" charset="-79"/>
            </a:endParaRPr>
          </a:p>
        </p:txBody>
      </p:sp>
      <p:sp>
        <p:nvSpPr>
          <p:cNvPr id="34" name="TextBox 33">
            <a:extLst>
              <a:ext uri="{FF2B5EF4-FFF2-40B4-BE49-F238E27FC236}">
                <a16:creationId xmlns:a16="http://schemas.microsoft.com/office/drawing/2014/main" id="{4C97E5EB-F47E-3A4A-4BDB-1257A6F5E86D}"/>
              </a:ext>
            </a:extLst>
          </p:cNvPr>
          <p:cNvSpPr txBox="1"/>
          <p:nvPr/>
        </p:nvSpPr>
        <p:spPr>
          <a:xfrm>
            <a:off x="170692" y="2928388"/>
            <a:ext cx="11782012" cy="1361911"/>
          </a:xfrm>
          <a:prstGeom prst="rect">
            <a:avLst/>
          </a:prstGeom>
          <a:noFill/>
        </p:spPr>
        <p:txBody>
          <a:bodyPr wrap="square">
            <a:spAutoFit/>
          </a:bodyPr>
          <a:lstStyle/>
          <a:p>
            <a:pPr lvl="0" algn="l" rtl="0">
              <a:lnSpc>
                <a:spcPct val="150000"/>
              </a:lnSpc>
              <a:defRPr/>
            </a:pPr>
            <a:r>
              <a:rPr lang="en-US" sz="1100" b="1" dirty="0">
                <a:solidFill>
                  <a:prstClr val="black"/>
                </a:solidFill>
                <a:latin typeface="Heebo" panose="020B0604020202020204" charset="-79"/>
                <a:ea typeface="Tahoma" panose="020B0604030504040204" pitchFamily="34" charset="0"/>
                <a:cs typeface="Heebo" panose="020B0604020202020204" charset="-79"/>
              </a:rPr>
              <a:t>The funding sources </a:t>
            </a:r>
            <a:r>
              <a:rPr lang="en-US" sz="1100" dirty="0">
                <a:solidFill>
                  <a:prstClr val="black"/>
                </a:solidFill>
                <a:latin typeface="Heebo" panose="020B0604020202020204" charset="-79"/>
                <a:ea typeface="Tahoma" panose="020B0604030504040204" pitchFamily="34" charset="0"/>
                <a:cs typeface="Heebo" panose="020B0604020202020204" charset="-79"/>
              </a:rPr>
              <a:t>for the content-based activities for residents and professional field teams and the interventions in public spaces conducted during 2023 were </a:t>
            </a:r>
            <a:r>
              <a:rPr lang="en-US" sz="1100" b="1" dirty="0">
                <a:solidFill>
                  <a:prstClr val="black"/>
                </a:solidFill>
                <a:latin typeface="Heebo" panose="020B0604020202020204" charset="-79"/>
                <a:ea typeface="Tahoma" panose="020B0604030504040204" pitchFamily="34" charset="0"/>
                <a:cs typeface="Heebo" panose="020B0604020202020204" charset="-79"/>
              </a:rPr>
              <a:t>almost equally split between Urban95 and external resource pooling </a:t>
            </a:r>
            <a:r>
              <a:rPr lang="en-US" sz="1100" dirty="0">
                <a:solidFill>
                  <a:prstClr val="black"/>
                </a:solidFill>
                <a:latin typeface="Heebo" panose="020B0604020202020204" charset="-79"/>
                <a:ea typeface="Tahoma" panose="020B0604030504040204" pitchFamily="34" charset="0"/>
                <a:cs typeface="Heebo" panose="020B0604020202020204" charset="-79"/>
              </a:rPr>
              <a:t>(government ministries’ calls for proposals, the Israel National Lottery, and the Community Centers Corporation), alongside donations from various business entities and academic and professional partners that supported the program through volunteer work. </a:t>
            </a:r>
          </a:p>
          <a:p>
            <a:pPr lvl="0" algn="l" rtl="0">
              <a:lnSpc>
                <a:spcPct val="150000"/>
              </a:lnSpc>
              <a:defRPr/>
            </a:pPr>
            <a:r>
              <a:rPr lang="en-US" sz="1100" b="1" dirty="0">
                <a:solidFill>
                  <a:prstClr val="black"/>
                </a:solidFill>
                <a:latin typeface="Heebo" panose="020B0604020202020204" charset="-79"/>
                <a:ea typeface="Tahoma" panose="020B0604030504040204" pitchFamily="34" charset="0"/>
                <a:cs typeface="Heebo" panose="020B0604020202020204" charset="-79"/>
              </a:rPr>
              <a:t>The external budgets were not fully utilized </a:t>
            </a:r>
            <a:r>
              <a:rPr lang="en-US" sz="1100" dirty="0">
                <a:solidFill>
                  <a:prstClr val="black"/>
                </a:solidFill>
                <a:latin typeface="Heebo" panose="020B0604020202020204" charset="-79"/>
                <a:ea typeface="Tahoma" panose="020B0604030504040204" pitchFamily="34" charset="0"/>
                <a:cs typeface="Heebo" panose="020B0604020202020204" charset="-79"/>
              </a:rPr>
              <a:t>due to difficulties faced by municipal officials in implementing the projects and integrating the activities into routine operations, among other reasons due to the local elections and the war.</a:t>
            </a:r>
            <a:endParaRPr kumimoji="0" lang="he-IL" sz="1100" i="0" u="none" strike="noStrike" kern="1200" cap="none" spc="0" normalizeH="0" baseline="0" noProof="0" dirty="0">
              <a:ln>
                <a:noFill/>
              </a:ln>
              <a:solidFill>
                <a:prstClr val="black"/>
              </a:solidFill>
              <a:effectLst/>
              <a:uLnTx/>
              <a:uFillTx/>
              <a:latin typeface="Heebo" panose="020B0604020202020204" charset="-79"/>
              <a:ea typeface="Tahoma" panose="020B0604030504040204" pitchFamily="34" charset="0"/>
              <a:cs typeface="Heebo" panose="020B0604020202020204" charset="-79"/>
            </a:endParaRPr>
          </a:p>
        </p:txBody>
      </p:sp>
      <p:sp>
        <p:nvSpPr>
          <p:cNvPr id="35" name="TextBox 34">
            <a:extLst>
              <a:ext uri="{FF2B5EF4-FFF2-40B4-BE49-F238E27FC236}">
                <a16:creationId xmlns:a16="http://schemas.microsoft.com/office/drawing/2014/main" id="{430DF2C7-C7DB-B6B4-CA22-EA932E6A6C6A}"/>
              </a:ext>
            </a:extLst>
          </p:cNvPr>
          <p:cNvSpPr txBox="1"/>
          <p:nvPr/>
        </p:nvSpPr>
        <p:spPr>
          <a:xfrm>
            <a:off x="170693" y="532951"/>
            <a:ext cx="345077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CD4E86"/>
                </a:solidFill>
                <a:effectLst/>
                <a:uLnTx/>
                <a:uFillTx/>
                <a:latin typeface="Heebo" pitchFamily="2" charset="-79"/>
                <a:ea typeface="Tahoma" pitchFamily="34" charset="0"/>
                <a:cs typeface="Heebo" pitchFamily="2" charset="-79"/>
              </a:rPr>
              <a:t>Cost Effectiveness</a:t>
            </a:r>
            <a:r>
              <a:rPr lang="en-US" b="1" dirty="0">
                <a:solidFill>
                  <a:srgbClr val="CD4E86"/>
                </a:solidFill>
                <a:latin typeface="Heebo" pitchFamily="2" charset="-79"/>
                <a:ea typeface="Tahoma" pitchFamily="34" charset="0"/>
                <a:cs typeface="Heebo" pitchFamily="2" charset="-79"/>
              </a:rPr>
              <a:t>*</a:t>
            </a:r>
            <a:endParaRPr kumimoji="0" lang="he-IL" b="1" i="0" u="none" strike="noStrike" kern="1200" cap="none" spc="0" normalizeH="0" baseline="0" noProof="0" dirty="0">
              <a:ln>
                <a:noFill/>
              </a:ln>
              <a:solidFill>
                <a:srgbClr val="CD4E86"/>
              </a:solidFill>
              <a:effectLst/>
              <a:uLnTx/>
              <a:uFillTx/>
              <a:latin typeface="Heebo" pitchFamily="2" charset="-79"/>
              <a:ea typeface="Tahoma" pitchFamily="34" charset="0"/>
              <a:cs typeface="Heebo" pitchFamily="2" charset="-79"/>
            </a:endParaRPr>
          </a:p>
        </p:txBody>
      </p:sp>
      <p:sp>
        <p:nvSpPr>
          <p:cNvPr id="37" name="מציין מיקום של מספר שקופית 5">
            <a:extLst>
              <a:ext uri="{FF2B5EF4-FFF2-40B4-BE49-F238E27FC236}">
                <a16:creationId xmlns:a16="http://schemas.microsoft.com/office/drawing/2014/main" id="{DFBB1466-E2C1-CE8A-C11D-42C912C2B97B}"/>
              </a:ext>
            </a:extLst>
          </p:cNvPr>
          <p:cNvSpPr>
            <a:spLocks noGrp="1"/>
          </p:cNvSpPr>
          <p:nvPr>
            <p:ph type="sldNum" sz="quarter" idx="12"/>
          </p:nvPr>
        </p:nvSpPr>
        <p:spPr>
          <a:xfrm>
            <a:off x="436701" y="65198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9E282D-D310-42D8-B8FF-78ED45A44D81}" type="slidenum">
              <a:rPr kumimoji="0" lang="he-IL" sz="1200" b="0" i="0" u="none" strike="noStrike" kern="1200" cap="none" spc="0" normalizeH="0" baseline="0" noProof="0" smtClean="0">
                <a:ln>
                  <a:noFill/>
                </a:ln>
                <a:solidFill>
                  <a:prstClr val="black">
                    <a:tint val="75000"/>
                  </a:prstClr>
                </a:solidFill>
                <a:effectLst/>
                <a:uLnTx/>
                <a:uFillTx/>
                <a:latin typeface="Heebo" pitchFamily="2" charset="-79"/>
                <a:ea typeface="+mn-ea"/>
                <a:cs typeface="Heebo" pitchFamily="2" charset="-79"/>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tint val="75000"/>
                </a:prstClr>
              </a:solidFill>
              <a:effectLst/>
              <a:uLnTx/>
              <a:uFillTx/>
              <a:latin typeface="Heebo" pitchFamily="2" charset="-79"/>
              <a:ea typeface="+mn-ea"/>
              <a:cs typeface="Heebo" pitchFamily="2" charset="-79"/>
            </a:endParaRPr>
          </a:p>
        </p:txBody>
      </p:sp>
      <p:grpSp>
        <p:nvGrpSpPr>
          <p:cNvPr id="42" name="Group 41">
            <a:extLst>
              <a:ext uri="{FF2B5EF4-FFF2-40B4-BE49-F238E27FC236}">
                <a16:creationId xmlns:a16="http://schemas.microsoft.com/office/drawing/2014/main" id="{18416FAE-D526-AD84-8FED-95E88F7BB075}"/>
              </a:ext>
            </a:extLst>
          </p:cNvPr>
          <p:cNvGrpSpPr/>
          <p:nvPr/>
        </p:nvGrpSpPr>
        <p:grpSpPr>
          <a:xfrm>
            <a:off x="228600" y="881486"/>
            <a:ext cx="11798300" cy="1563583"/>
            <a:chOff x="-1" y="2499593"/>
            <a:chExt cx="9176661" cy="1097759"/>
          </a:xfrm>
        </p:grpSpPr>
        <p:sp>
          <p:nvSpPr>
            <p:cNvPr id="43" name="Round Same Side Corner Rectangle 11">
              <a:extLst>
                <a:ext uri="{FF2B5EF4-FFF2-40B4-BE49-F238E27FC236}">
                  <a16:creationId xmlns:a16="http://schemas.microsoft.com/office/drawing/2014/main" id="{63737545-FC27-253B-0A8B-E89873D9CF7A}"/>
                </a:ext>
              </a:extLst>
            </p:cNvPr>
            <p:cNvSpPr/>
            <p:nvPr/>
          </p:nvSpPr>
          <p:spPr>
            <a:xfrm rot="16200000">
              <a:off x="4039450" y="-1539858"/>
              <a:ext cx="1097759" cy="9176661"/>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es-X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31DFCA09-4740-DFBC-81FD-50EC88F92007}"/>
                </a:ext>
              </a:extLst>
            </p:cNvPr>
            <p:cNvSpPr txBox="1"/>
            <p:nvPr/>
          </p:nvSpPr>
          <p:spPr>
            <a:xfrm>
              <a:off x="32307" y="2516382"/>
              <a:ext cx="8255000" cy="253916"/>
            </a:xfrm>
            <a:prstGeom prst="rect">
              <a:avLst/>
            </a:prstGeom>
            <a:noFill/>
          </p:spPr>
          <p:txBody>
            <a:bodyPr wrap="square" lIns="91440" tIns="45720" rIns="91440" bIns="45720" anchor="t">
              <a:spAutoFit/>
            </a:bodyPr>
            <a:lstStyle/>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1050" b="0" i="0" u="none" strike="noStrike" kern="1200" cap="none" spc="0" normalizeH="0" baseline="0" noProof="0">
                <a:ln>
                  <a:noFill/>
                </a:ln>
                <a:solidFill>
                  <a:prstClr val="black"/>
                </a:solidFill>
                <a:effectLst/>
                <a:uLnTx/>
                <a:uFillTx/>
                <a:latin typeface="Heebo" pitchFamily="2" charset="-79"/>
                <a:ea typeface="Tahoma" panose="020B0604030504040204" pitchFamily="34" charset="0"/>
                <a:cs typeface="Heebo" pitchFamily="2" charset="-79"/>
              </a:endParaRPr>
            </a:p>
          </p:txBody>
        </p:sp>
      </p:grpSp>
      <p:sp>
        <p:nvSpPr>
          <p:cNvPr id="45" name="TextBox 44">
            <a:extLst>
              <a:ext uri="{FF2B5EF4-FFF2-40B4-BE49-F238E27FC236}">
                <a16:creationId xmlns:a16="http://schemas.microsoft.com/office/drawing/2014/main" id="{95F31F06-DC15-D6C2-DC68-80589979BE13}"/>
              </a:ext>
            </a:extLst>
          </p:cNvPr>
          <p:cNvSpPr txBox="1"/>
          <p:nvPr/>
        </p:nvSpPr>
        <p:spPr>
          <a:xfrm>
            <a:off x="260733" y="849368"/>
            <a:ext cx="11554410" cy="1615827"/>
          </a:xfrm>
          <a:prstGeom prst="rect">
            <a:avLst/>
          </a:prstGeom>
          <a:noFill/>
        </p:spPr>
        <p:txBody>
          <a:bodyPr wrap="square">
            <a:spAutoFit/>
          </a:bodyPr>
          <a:lstStyle/>
          <a:p>
            <a:pPr marL="171450" lvl="0" indent="-171450" algn="l" rtl="0">
              <a:lnSpc>
                <a:spcPct val="150000"/>
              </a:lnSpc>
              <a:buFont typeface="Arial" panose="020B0604020202020204" pitchFamily="34" charset="0"/>
              <a:buChar char="•"/>
              <a:defRPr/>
            </a:pPr>
            <a:r>
              <a:rPr lang="en-US" sz="1100" u="sng" dirty="0">
                <a:latin typeface="Heebo" panose="020B0604020202020204" charset="-79"/>
                <a:cs typeface="Heebo" panose="020B0604020202020204" charset="-79"/>
              </a:rPr>
              <a:t>Content-based activities</a:t>
            </a:r>
            <a:r>
              <a:rPr lang="en-US" sz="1100" dirty="0">
                <a:latin typeface="Heebo" panose="020B0604020202020204" charset="-79"/>
                <a:cs typeface="Heebo" panose="020B0604020202020204" charset="-79"/>
              </a:rPr>
              <a:t> in the kindergarten/afternoon frameworks and </a:t>
            </a:r>
            <a:r>
              <a:rPr lang="en-US" sz="1100" u="sng" dirty="0">
                <a:latin typeface="Heebo" panose="020B0604020202020204" charset="-79"/>
                <a:cs typeface="Heebo" panose="020B0604020202020204" charset="-79"/>
              </a:rPr>
              <a:t>online lectures for parents</a:t>
            </a:r>
            <a:r>
              <a:rPr lang="en-US" sz="1100" dirty="0">
                <a:latin typeface="Heebo" panose="020B0604020202020204" charset="-79"/>
                <a:cs typeface="Heebo" panose="020B0604020202020204" charset="-79"/>
              </a:rPr>
              <a:t> achieved </a:t>
            </a:r>
            <a:r>
              <a:rPr lang="en-US" sz="1100" b="1" dirty="0">
                <a:latin typeface="Heebo" panose="020B0604020202020204" charset="-79"/>
                <a:cs typeface="Heebo" panose="020B0604020202020204" charset="-79"/>
              </a:rPr>
              <a:t>a very high investment/participant ratio score corresponding to less than 1% </a:t>
            </a:r>
            <a:r>
              <a:rPr lang="en-US" sz="1100" dirty="0">
                <a:latin typeface="Heebo" panose="020B0604020202020204" charset="-79"/>
                <a:cs typeface="Heebo" panose="020B0604020202020204" charset="-79"/>
              </a:rPr>
              <a:t>due to </a:t>
            </a:r>
            <a:r>
              <a:rPr lang="en-US" sz="1100" b="1" dirty="0">
                <a:latin typeface="Heebo" panose="020B0604020202020204" charset="-79"/>
                <a:cs typeface="Heebo" panose="020B0604020202020204" charset="-79"/>
              </a:rPr>
              <a:t>the large number of participants.</a:t>
            </a:r>
            <a:endParaRPr kumimoji="0" lang="he-IL" sz="1100" b="1" i="0" u="none" strike="noStrike" kern="1200" cap="none" spc="0" normalizeH="0" baseline="0" noProof="0" dirty="0">
              <a:ln>
                <a:noFill/>
              </a:ln>
              <a:solidFill>
                <a:prstClr val="black"/>
              </a:solidFill>
              <a:effectLst/>
              <a:uLnTx/>
              <a:uFillTx/>
              <a:latin typeface="Heebo" panose="020B0604020202020204" charset="-79"/>
              <a:ea typeface="Tahoma" panose="020B0604030504040204" pitchFamily="34" charset="0"/>
              <a:cs typeface="Heebo" panose="020B0604020202020204" charset="-79"/>
            </a:endParaRPr>
          </a:p>
          <a:p>
            <a:pPr marL="171450" lvl="0" indent="-171450" algn="l" rtl="0">
              <a:lnSpc>
                <a:spcPct val="150000"/>
              </a:lnSpc>
              <a:buFont typeface="Arial" panose="020B0604020202020204" pitchFamily="34" charset="0"/>
              <a:buChar char="•"/>
              <a:defRPr/>
            </a:pPr>
            <a:r>
              <a:rPr lang="en-US" sz="1100" u="sng" dirty="0">
                <a:latin typeface="Heebo" panose="020B0604020202020204" charset="-79"/>
                <a:cs typeface="Heebo" panose="020B0604020202020204" charset="-79"/>
              </a:rPr>
              <a:t>Content-based activities for selected kindergartens</a:t>
            </a:r>
            <a:r>
              <a:rPr lang="en-US" sz="1100" dirty="0">
                <a:latin typeface="Heebo" panose="020B0604020202020204" charset="-79"/>
                <a:cs typeface="Heebo" panose="020B0604020202020204" charset="-79"/>
              </a:rPr>
              <a:t> yielded a </a:t>
            </a:r>
            <a:r>
              <a:rPr lang="en-US" sz="1100" b="1" dirty="0">
                <a:latin typeface="Heebo" panose="020B0604020202020204" charset="-79"/>
                <a:cs typeface="Heebo" panose="020B0604020202020204" charset="-79"/>
              </a:rPr>
              <a:t>high investment/participant ratio score corresponding to 1%-2%</a:t>
            </a:r>
            <a:r>
              <a:rPr lang="en-US" sz="1100" dirty="0">
                <a:latin typeface="Heebo" panose="020B0604020202020204" charset="-79"/>
                <a:cs typeface="Heebo" panose="020B0604020202020204" charset="-79"/>
              </a:rPr>
              <a:t>. Kindergarten staff members acquired knowledge and practical tools for working with young children (</a:t>
            </a:r>
            <a:r>
              <a:rPr lang="en-US" sz="1100" b="1" dirty="0">
                <a:latin typeface="Heebo" panose="020B0604020202020204" charset="-79"/>
                <a:cs typeface="Heebo" panose="020B0604020202020204" charset="-79"/>
              </a:rPr>
              <a:t>long-term impact</a:t>
            </a:r>
            <a:r>
              <a:rPr lang="en-US" sz="1100" dirty="0">
                <a:latin typeface="Heebo" panose="020B0604020202020204" charset="-79"/>
                <a:cs typeface="Heebo" panose="020B0604020202020204" charset="-79"/>
              </a:rPr>
              <a:t>).</a:t>
            </a:r>
            <a:endParaRPr kumimoji="0" lang="he-IL" sz="1100" b="0" i="0" u="none" strike="noStrike" kern="1200" cap="none" spc="0" normalizeH="0" baseline="0" noProof="0" dirty="0">
              <a:ln>
                <a:noFill/>
              </a:ln>
              <a:solidFill>
                <a:prstClr val="black"/>
              </a:solidFill>
              <a:effectLst/>
              <a:uLnTx/>
              <a:uFillTx/>
              <a:latin typeface="Heebo" panose="020B0604020202020204" charset="-79"/>
              <a:ea typeface="Tahoma" panose="020B0604030504040204" pitchFamily="34" charset="0"/>
              <a:cs typeface="Heebo" panose="020B0604020202020204" charset="-79"/>
            </a:endParaRPr>
          </a:p>
          <a:p>
            <a:pPr marL="171450" lvl="0" indent="-171450" algn="l" rtl="0">
              <a:lnSpc>
                <a:spcPct val="150000"/>
              </a:lnSpc>
              <a:buFont typeface="Arial" panose="020B0604020202020204" pitchFamily="34" charset="0"/>
              <a:buChar char="•"/>
              <a:defRPr/>
            </a:pPr>
            <a:r>
              <a:rPr lang="en-US" sz="1100" u="sng" dirty="0">
                <a:latin typeface="Heebo" panose="020B0604020202020204" charset="-79"/>
                <a:cs typeface="Heebo" panose="020B0604020202020204" charset="-79"/>
              </a:rPr>
              <a:t>Workshops and training sessions for parents and kindergarten staff</a:t>
            </a:r>
            <a:r>
              <a:rPr lang="en-US" sz="1100" dirty="0">
                <a:latin typeface="Heebo" panose="020B0604020202020204" charset="-79"/>
                <a:cs typeface="Heebo" panose="020B0604020202020204" charset="-79"/>
              </a:rPr>
              <a:t> achieved </a:t>
            </a:r>
            <a:r>
              <a:rPr lang="en-US" sz="1100" b="1" dirty="0">
                <a:latin typeface="Heebo" panose="020B0604020202020204" charset="-79"/>
                <a:cs typeface="Heebo" panose="020B0604020202020204" charset="-79"/>
              </a:rPr>
              <a:t>a medium ratio score corresponding to 3%-6%. </a:t>
            </a:r>
            <a:r>
              <a:rPr lang="en-US" sz="1100" dirty="0">
                <a:latin typeface="Heebo" panose="020B0604020202020204" charset="-79"/>
                <a:cs typeface="Heebo" panose="020B0604020202020204" charset="-79"/>
              </a:rPr>
              <a:t>The </a:t>
            </a:r>
            <a:r>
              <a:rPr lang="en-US" sz="1100" u="sng" dirty="0">
                <a:latin typeface="Heebo" panose="020B0604020202020204" charset="-79"/>
                <a:cs typeface="Heebo" panose="020B0604020202020204" charset="-79"/>
              </a:rPr>
              <a:t>intimate group size</a:t>
            </a:r>
            <a:r>
              <a:rPr lang="en-US" sz="1100" dirty="0">
                <a:latin typeface="Heebo" panose="020B0604020202020204" charset="-79"/>
                <a:cs typeface="Heebo" panose="020B0604020202020204" charset="-79"/>
              </a:rPr>
              <a:t> allowed participants to acquire in-depth content that will </a:t>
            </a:r>
            <a:r>
              <a:rPr lang="en-US" sz="1100" b="1" dirty="0">
                <a:latin typeface="Heebo" panose="020B0604020202020204" charset="-79"/>
                <a:cs typeface="Heebo" panose="020B0604020202020204" charset="-79"/>
              </a:rPr>
              <a:t>contribute to the children's long-term development</a:t>
            </a:r>
            <a:r>
              <a:rPr lang="en-US" sz="1100" dirty="0">
                <a:latin typeface="Heebo" panose="020B0604020202020204" charset="-79"/>
                <a:cs typeface="Heebo" panose="020B0604020202020204" charset="-79"/>
              </a:rPr>
              <a:t>.</a:t>
            </a:r>
            <a:endParaRPr kumimoji="0" lang="x-es-XL" sz="1100" b="1" i="0" u="none" strike="noStrike" kern="1200" cap="none" spc="0" normalizeH="0" baseline="0" noProof="0" dirty="0">
              <a:ln>
                <a:noFill/>
              </a:ln>
              <a:solidFill>
                <a:prstClr val="black"/>
              </a:solidFill>
              <a:effectLst/>
              <a:uLnTx/>
              <a:uFillTx/>
              <a:latin typeface="Heebo" panose="020B0604020202020204" charset="-79"/>
              <a:ea typeface="Tahoma" panose="020B0604030504040204" pitchFamily="34" charset="0"/>
              <a:cs typeface="Heebo" panose="020B0604020202020204" charset="-79"/>
            </a:endParaRPr>
          </a:p>
        </p:txBody>
      </p:sp>
      <p:grpSp>
        <p:nvGrpSpPr>
          <p:cNvPr id="46" name="Group 45">
            <a:extLst>
              <a:ext uri="{FF2B5EF4-FFF2-40B4-BE49-F238E27FC236}">
                <a16:creationId xmlns:a16="http://schemas.microsoft.com/office/drawing/2014/main" id="{15967B04-BC14-DF26-9FC6-359460916A0F}"/>
              </a:ext>
            </a:extLst>
          </p:cNvPr>
          <p:cNvGrpSpPr/>
          <p:nvPr/>
        </p:nvGrpSpPr>
        <p:grpSpPr>
          <a:xfrm>
            <a:off x="219352" y="4623354"/>
            <a:ext cx="11733352" cy="1655052"/>
            <a:chOff x="-1" y="2499593"/>
            <a:chExt cx="9176661" cy="1097759"/>
          </a:xfrm>
        </p:grpSpPr>
        <p:sp>
          <p:nvSpPr>
            <p:cNvPr id="47" name="Round Same Side Corner Rectangle 11">
              <a:extLst>
                <a:ext uri="{FF2B5EF4-FFF2-40B4-BE49-F238E27FC236}">
                  <a16:creationId xmlns:a16="http://schemas.microsoft.com/office/drawing/2014/main" id="{1CF2AA21-9142-CDCF-132A-998D3E65F9F5}"/>
                </a:ext>
              </a:extLst>
            </p:cNvPr>
            <p:cNvSpPr/>
            <p:nvPr/>
          </p:nvSpPr>
          <p:spPr>
            <a:xfrm rot="16200000">
              <a:off x="4039450" y="-1539858"/>
              <a:ext cx="1097759" cy="9176661"/>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es-X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35BDD373-158A-B42D-A598-66D8CF3E840B}"/>
                </a:ext>
              </a:extLst>
            </p:cNvPr>
            <p:cNvSpPr txBox="1"/>
            <p:nvPr/>
          </p:nvSpPr>
          <p:spPr>
            <a:xfrm>
              <a:off x="32307" y="2516382"/>
              <a:ext cx="8255000" cy="234550"/>
            </a:xfrm>
            <a:prstGeom prst="rect">
              <a:avLst/>
            </a:prstGeom>
            <a:noFill/>
          </p:spPr>
          <p:txBody>
            <a:bodyPr wrap="square" lIns="91440" tIns="45720" rIns="91440" bIns="45720" anchor="t">
              <a:spAutoFit/>
            </a:bodyPr>
            <a:lstStyle/>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1050" b="0" i="0" u="none" strike="noStrike" kern="1200" cap="none" spc="0" normalizeH="0" baseline="0" noProof="0">
                <a:ln>
                  <a:noFill/>
                </a:ln>
                <a:solidFill>
                  <a:prstClr val="black"/>
                </a:solidFill>
                <a:effectLst/>
                <a:uLnTx/>
                <a:uFillTx/>
                <a:latin typeface="Heebo" pitchFamily="2" charset="-79"/>
                <a:ea typeface="Tahoma" panose="020B0604030504040204" pitchFamily="34" charset="0"/>
                <a:cs typeface="Heebo" pitchFamily="2" charset="-79"/>
              </a:endParaRPr>
            </a:p>
          </p:txBody>
        </p:sp>
      </p:grpSp>
      <p:sp>
        <p:nvSpPr>
          <p:cNvPr id="4" name="TextBox 1">
            <a:extLst>
              <a:ext uri="{FF2B5EF4-FFF2-40B4-BE49-F238E27FC236}">
                <a16:creationId xmlns:a16="http://schemas.microsoft.com/office/drawing/2014/main" id="{8524DF6D-97C4-BA0A-7EF0-29BF788DEAA7}"/>
              </a:ext>
            </a:extLst>
          </p:cNvPr>
          <p:cNvSpPr txBox="1"/>
          <p:nvPr/>
        </p:nvSpPr>
        <p:spPr>
          <a:xfrm>
            <a:off x="185817" y="6363576"/>
            <a:ext cx="10807912" cy="369332"/>
          </a:xfrm>
          <a:prstGeom prst="rect">
            <a:avLst/>
          </a:prstGeom>
          <a:noFill/>
        </p:spPr>
        <p:txBody>
          <a:bodyPr wrap="squar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0" algn="l" rtl="0">
              <a:buClr>
                <a:srgbClr val="FFC000"/>
              </a:buClr>
              <a:defRPr/>
            </a:pPr>
            <a:r>
              <a:rPr lang="en-US" sz="900" dirty="0">
                <a:solidFill>
                  <a:prstClr val="white">
                    <a:lumMod val="65000"/>
                  </a:prstClr>
                </a:solidFill>
                <a:latin typeface="Heebo" pitchFamily="2" charset="-79"/>
                <a:ea typeface="Tahoma" panose="020B0604030504040204" pitchFamily="34" charset="0"/>
                <a:cs typeface="Heebo" pitchFamily="2" charset="-79"/>
              </a:rPr>
              <a:t>* The cost-effectiveness percentage represents the calculation of the investment cost per participant. The lower the percentage, the higher the ratio score.</a:t>
            </a:r>
          </a:p>
          <a:p>
            <a:pPr lvl="0" algn="l" rtl="0">
              <a:buClr>
                <a:srgbClr val="FFC000"/>
              </a:buClr>
              <a:defRPr/>
            </a:pPr>
            <a:r>
              <a:rPr lang="en-US" sz="900" dirty="0">
                <a:solidFill>
                  <a:prstClr val="white">
                    <a:lumMod val="65000"/>
                  </a:prstClr>
                </a:solidFill>
                <a:latin typeface="Heebo" pitchFamily="2" charset="-79"/>
                <a:ea typeface="Tahoma" panose="020B0604030504040204" pitchFamily="34" charset="0"/>
                <a:cs typeface="Heebo" pitchFamily="2" charset="-79"/>
              </a:rPr>
              <a:t>** Details pertaining to the partners, funding sources, and cost-effectiveness scores are provided in the appendices.</a:t>
            </a:r>
            <a:endParaRPr kumimoji="0" lang="he-IL" sz="900" b="0" i="0" u="none" strike="noStrike" kern="1200" cap="none" spc="0" normalizeH="0" baseline="0" noProof="0" dirty="0">
              <a:ln>
                <a:noFill/>
              </a:ln>
              <a:solidFill>
                <a:prstClr val="white">
                  <a:lumMod val="65000"/>
                </a:prstClr>
              </a:solidFill>
              <a:effectLst/>
              <a:uLnTx/>
              <a:uFillTx/>
              <a:latin typeface="Heebo" pitchFamily="2" charset="-79"/>
              <a:ea typeface="Tahoma" panose="020B0604030504040204" pitchFamily="34" charset="0"/>
              <a:cs typeface="Heebo" pitchFamily="2" charset="-79"/>
            </a:endParaRPr>
          </a:p>
        </p:txBody>
      </p:sp>
      <p:sp>
        <p:nvSpPr>
          <p:cNvPr id="5" name="TextBox 4">
            <a:extLst>
              <a:ext uri="{FF2B5EF4-FFF2-40B4-BE49-F238E27FC236}">
                <a16:creationId xmlns:a16="http://schemas.microsoft.com/office/drawing/2014/main" id="{65239BAC-BC7C-9032-798D-C82A0226F5C1}"/>
              </a:ext>
            </a:extLst>
          </p:cNvPr>
          <p:cNvSpPr txBox="1"/>
          <p:nvPr/>
        </p:nvSpPr>
        <p:spPr>
          <a:xfrm>
            <a:off x="239850" y="4662578"/>
            <a:ext cx="11733353" cy="1869743"/>
          </a:xfrm>
          <a:prstGeom prst="rect">
            <a:avLst/>
          </a:prstGeom>
          <a:noFill/>
        </p:spPr>
        <p:txBody>
          <a:bodyPr wrap="square">
            <a:spAutoFit/>
          </a:bodyPr>
          <a:lstStyle/>
          <a:p>
            <a:pPr lvl="0" algn="l" rtl="0">
              <a:lnSpc>
                <a:spcPct val="150000"/>
              </a:lnSpc>
              <a:defRPr/>
            </a:pPr>
            <a:r>
              <a:rPr lang="en-US" sz="1100" b="1" dirty="0">
                <a:solidFill>
                  <a:prstClr val="black"/>
                </a:solidFill>
                <a:latin typeface="Heebo" pitchFamily="2" charset="-79"/>
                <a:cs typeface="Heebo" pitchFamily="2" charset="-79"/>
              </a:rPr>
              <a:t>The program achieved multiple successful outcomes during 2023</a:t>
            </a:r>
            <a:r>
              <a:rPr lang="en-US" sz="1100" dirty="0">
                <a:solidFill>
                  <a:prstClr val="black"/>
                </a:solidFill>
                <a:latin typeface="Heebo" pitchFamily="2" charset="-79"/>
                <a:cs typeface="Heebo" pitchFamily="2" charset="-79"/>
              </a:rPr>
              <a:t>, by building and establishing a resident community, training kindergarten teams, and implementing interventions in public spaces. The activity was led by a municipal manager on behalf of Urban95, with the assistance of several municipal entities. In light of governance challenges in the city and the ongoing state of emergency, once the program activities in the city end in 2024, it is likely that </a:t>
            </a:r>
            <a:r>
              <a:rPr lang="en-US" sz="1100" b="1" dirty="0">
                <a:solidFill>
                  <a:prstClr val="black"/>
                </a:solidFill>
                <a:latin typeface="Heebo" pitchFamily="2" charset="-79"/>
                <a:cs typeface="Heebo" pitchFamily="2" charset="-79"/>
              </a:rPr>
              <a:t>the services for residents </a:t>
            </a:r>
            <a:r>
              <a:rPr lang="en-US" sz="1100" dirty="0">
                <a:solidFill>
                  <a:prstClr val="black"/>
                </a:solidFill>
                <a:latin typeface="Heebo" pitchFamily="2" charset="-79"/>
                <a:cs typeface="Heebo" pitchFamily="2" charset="-79"/>
              </a:rPr>
              <a:t>(parents and children) and professional field teams, as well as the</a:t>
            </a:r>
            <a:r>
              <a:rPr lang="en-US" sz="1100" b="1" dirty="0">
                <a:solidFill>
                  <a:prstClr val="black"/>
                </a:solidFill>
                <a:latin typeface="Heebo" pitchFamily="2" charset="-79"/>
                <a:cs typeface="Heebo" pitchFamily="2" charset="-79"/>
              </a:rPr>
              <a:t> maintenance of public spaces, will be almost entirely discontinued if a municipal EC coordinator is not appointed. </a:t>
            </a:r>
          </a:p>
          <a:p>
            <a:pPr algn="l" rtl="0">
              <a:lnSpc>
                <a:spcPct val="150000"/>
              </a:lnSpc>
              <a:defRPr/>
            </a:pPr>
            <a:r>
              <a:rPr lang="en-US" sz="1100" dirty="0">
                <a:solidFill>
                  <a:prstClr val="black"/>
                </a:solidFill>
                <a:highlight>
                  <a:srgbClr val="9ABC56"/>
                </a:highlight>
                <a:latin typeface="Heebo" pitchFamily="2" charset="-79"/>
                <a:cs typeface="Heebo" pitchFamily="2" charset="-79"/>
              </a:rPr>
              <a:t>We recommend investing in establishing the municipal capacity to sustain the program's outcomes by the time the program's activities in the city come to an end, for example, by training a municipal EC coordinator. </a:t>
            </a:r>
            <a:endParaRPr lang="he-IL" sz="1100" dirty="0">
              <a:solidFill>
                <a:prstClr val="black"/>
              </a:solidFill>
              <a:highlight>
                <a:srgbClr val="9ABC56"/>
              </a:highlight>
              <a:latin typeface="Heebo" pitchFamily="2" charset="-79"/>
              <a:cs typeface="Heebo" pitchFamily="2" charset="-79"/>
            </a:endParaRPr>
          </a:p>
          <a:p>
            <a:pPr lvl="0" algn="l" rtl="0">
              <a:lnSpc>
                <a:spcPct val="150000"/>
              </a:lnSpc>
              <a:defRPr/>
            </a:pPr>
            <a:endParaRPr lang="he-IL" sz="1100" dirty="0">
              <a:solidFill>
                <a:prstClr val="black"/>
              </a:solidFill>
              <a:highlight>
                <a:srgbClr val="9ABC56"/>
              </a:highlight>
              <a:latin typeface="Heebo" pitchFamily="2" charset="-79"/>
              <a:cs typeface="Heebo" pitchFamily="2" charset="-79"/>
            </a:endParaRPr>
          </a:p>
        </p:txBody>
      </p:sp>
    </p:spTree>
    <p:extLst>
      <p:ext uri="{BB962C8B-B14F-4D97-AF65-F5344CB8AC3E}">
        <p14:creationId xmlns:p14="http://schemas.microsoft.com/office/powerpoint/2010/main" val="262908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 Same Side Corner Rectangle 31">
            <a:extLst>
              <a:ext uri="{FF2B5EF4-FFF2-40B4-BE49-F238E27FC236}">
                <a16:creationId xmlns:a16="http://schemas.microsoft.com/office/drawing/2014/main" id="{C98E3536-BD30-02C7-9CD9-D138D9F683A2}"/>
              </a:ext>
            </a:extLst>
          </p:cNvPr>
          <p:cNvSpPr/>
          <p:nvPr/>
        </p:nvSpPr>
        <p:spPr>
          <a:xfrm rot="16200000">
            <a:off x="6487153" y="1251158"/>
            <a:ext cx="2202680" cy="8961120"/>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30" name="Round Same Side Corner Rectangle 29">
            <a:extLst>
              <a:ext uri="{FF2B5EF4-FFF2-40B4-BE49-F238E27FC236}">
                <a16:creationId xmlns:a16="http://schemas.microsoft.com/office/drawing/2014/main" id="{94126B57-B177-770B-C7A6-C7ECE201ED9D}"/>
              </a:ext>
            </a:extLst>
          </p:cNvPr>
          <p:cNvSpPr/>
          <p:nvPr/>
        </p:nvSpPr>
        <p:spPr>
          <a:xfrm rot="16200000">
            <a:off x="735322" y="3947168"/>
            <a:ext cx="2202679" cy="3569101"/>
          </a:xfrm>
          <a:prstGeom prst="round2SameRect">
            <a:avLst>
              <a:gd name="adj1" fmla="val 8033"/>
              <a:gd name="adj2" fmla="val 0"/>
            </a:avLst>
          </a:prstGeom>
          <a:solidFill>
            <a:srgbClr val="9ABC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2" name="TextBox 1">
            <a:extLst>
              <a:ext uri="{FF2B5EF4-FFF2-40B4-BE49-F238E27FC236}">
                <a16:creationId xmlns:a16="http://schemas.microsoft.com/office/drawing/2014/main" id="{65E22CA2-B305-473F-78C6-3038FEB9FD86}"/>
              </a:ext>
            </a:extLst>
          </p:cNvPr>
          <p:cNvSpPr txBox="1"/>
          <p:nvPr/>
        </p:nvSpPr>
        <p:spPr>
          <a:xfrm>
            <a:off x="157613" y="102642"/>
            <a:ext cx="11683141" cy="430887"/>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algn="l" rtl="0"/>
            <a:r>
              <a:rPr lang="en-US" sz="2200" dirty="0">
                <a:solidFill>
                  <a:srgbClr val="40A8AD"/>
                </a:solidFill>
              </a:rPr>
              <a:t>Executive Summary - Urban95 </a:t>
            </a:r>
            <a:r>
              <a:rPr lang="en-US" sz="2200" dirty="0" err="1">
                <a:solidFill>
                  <a:srgbClr val="40A8AD"/>
                </a:solidFill>
              </a:rPr>
              <a:t>Tira</a:t>
            </a:r>
            <a:r>
              <a:rPr lang="en-US" sz="2200" dirty="0">
                <a:solidFill>
                  <a:srgbClr val="40A8AD"/>
                </a:solidFill>
              </a:rPr>
              <a:t> Outcomes in 2023 Based on Evaluation Indicators</a:t>
            </a:r>
            <a:endParaRPr lang="he-IL" sz="2200" b="1" dirty="0">
              <a:solidFill>
                <a:srgbClr val="40A8AD"/>
              </a:solidFill>
            </a:endParaRPr>
          </a:p>
        </p:txBody>
      </p:sp>
      <p:grpSp>
        <p:nvGrpSpPr>
          <p:cNvPr id="43" name="Group 42">
            <a:extLst>
              <a:ext uri="{FF2B5EF4-FFF2-40B4-BE49-F238E27FC236}">
                <a16:creationId xmlns:a16="http://schemas.microsoft.com/office/drawing/2014/main" id="{4C5A127E-ECB3-1B15-A47C-A4BE6721BCB3}"/>
              </a:ext>
            </a:extLst>
          </p:cNvPr>
          <p:cNvGrpSpPr/>
          <p:nvPr/>
        </p:nvGrpSpPr>
        <p:grpSpPr>
          <a:xfrm>
            <a:off x="30106" y="788110"/>
            <a:ext cx="12072832" cy="1868470"/>
            <a:chOff x="32307" y="906281"/>
            <a:chExt cx="9531185" cy="1786237"/>
          </a:xfrm>
        </p:grpSpPr>
        <p:sp>
          <p:nvSpPr>
            <p:cNvPr id="9" name="Round Same Side Corner Rectangle 8">
              <a:extLst>
                <a:ext uri="{FF2B5EF4-FFF2-40B4-BE49-F238E27FC236}">
                  <a16:creationId xmlns:a16="http://schemas.microsoft.com/office/drawing/2014/main" id="{7B214D9B-E293-EA4E-964B-D3256936CBA2}"/>
                </a:ext>
              </a:extLst>
            </p:cNvPr>
            <p:cNvSpPr/>
            <p:nvPr/>
          </p:nvSpPr>
          <p:spPr>
            <a:xfrm rot="16200000">
              <a:off x="3913505" y="-2968731"/>
              <a:ext cx="1774975" cy="9524999"/>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sp>
          <p:nvSpPr>
            <p:cNvPr id="5" name="TextBox 4">
              <a:extLst>
                <a:ext uri="{FF2B5EF4-FFF2-40B4-BE49-F238E27FC236}">
                  <a16:creationId xmlns:a16="http://schemas.microsoft.com/office/drawing/2014/main" id="{2EA26F99-2910-0679-7138-42A9842D2DEA}"/>
                </a:ext>
              </a:extLst>
            </p:cNvPr>
            <p:cNvSpPr txBox="1"/>
            <p:nvPr/>
          </p:nvSpPr>
          <p:spPr>
            <a:xfrm>
              <a:off x="32307" y="1022898"/>
              <a:ext cx="8255000" cy="263134"/>
            </a:xfrm>
            <a:prstGeom prst="rect">
              <a:avLst/>
            </a:prstGeom>
            <a:noFill/>
          </p:spPr>
          <p:txBody>
            <a:bodyPr wrap="square">
              <a:spAutoFit/>
            </a:bodyPr>
            <a:lstStyle/>
            <a:p>
              <a:pPr marL="182563" marR="0" lvl="0" indent="-182563"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endParaRPr lang="he-IL" sz="1050" kern="1200">
                <a:solidFill>
                  <a:schemeClr val="dk1"/>
                </a:solidFill>
                <a:latin typeface="Heebo" pitchFamily="2" charset="-79"/>
                <a:ea typeface="Tahoma" panose="020B0604030504040204" pitchFamily="34" charset="0"/>
                <a:cs typeface="Heebo" pitchFamily="2" charset="-79"/>
              </a:endParaRPr>
            </a:p>
          </p:txBody>
        </p:sp>
        <p:sp>
          <p:nvSpPr>
            <p:cNvPr id="8" name="Round Same Side Corner Rectangle 7">
              <a:extLst>
                <a:ext uri="{FF2B5EF4-FFF2-40B4-BE49-F238E27FC236}">
                  <a16:creationId xmlns:a16="http://schemas.microsoft.com/office/drawing/2014/main" id="{D9DA5755-09BE-A76A-B67B-1191142DB842}"/>
                </a:ext>
              </a:extLst>
            </p:cNvPr>
            <p:cNvSpPr/>
            <p:nvPr/>
          </p:nvSpPr>
          <p:spPr>
            <a:xfrm rot="16200000">
              <a:off x="932160" y="59085"/>
              <a:ext cx="1752627" cy="3491713"/>
            </a:xfrm>
            <a:prstGeom prst="round2SameRect">
              <a:avLst>
                <a:gd name="adj1" fmla="val 7298"/>
                <a:gd name="adj2" fmla="val 0"/>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4" name="TextBox 3">
              <a:extLst>
                <a:ext uri="{FF2B5EF4-FFF2-40B4-BE49-F238E27FC236}">
                  <a16:creationId xmlns:a16="http://schemas.microsoft.com/office/drawing/2014/main" id="{5F91E8E7-492D-8F8A-9B3D-72459CF6AF96}"/>
                </a:ext>
              </a:extLst>
            </p:cNvPr>
            <p:cNvSpPr txBox="1"/>
            <p:nvPr/>
          </p:nvSpPr>
          <p:spPr>
            <a:xfrm>
              <a:off x="38493" y="956554"/>
              <a:ext cx="3604003" cy="1735964"/>
            </a:xfrm>
            <a:prstGeom prst="rect">
              <a:avLst/>
            </a:prstGeom>
            <a:noFill/>
          </p:spPr>
          <p:txBody>
            <a:bodyPr wrap="square">
              <a:spAutoFit/>
            </a:bodyPr>
            <a:lstStyle/>
            <a:p>
              <a:pPr marL="285750" indent="-285750" algn="l" rtl="0">
                <a:lnSpc>
                  <a:spcPct val="115000"/>
                </a:lnSpc>
                <a:spcBef>
                  <a:spcPts val="600"/>
                </a:spcBef>
                <a:buClr>
                  <a:schemeClr val="bg1"/>
                </a:buClr>
                <a:buFont typeface="Wingdings" pitchFamily="2" charset="2"/>
                <a:buChar char="q"/>
              </a:pPr>
              <a:r>
                <a:rPr lang="en-US" sz="1000" dirty="0">
                  <a:solidFill>
                    <a:schemeClr val="bg1"/>
                  </a:solidFill>
                  <a:latin typeface="Heebo" pitchFamily="2" charset="-79"/>
                  <a:ea typeface="Tahoma" panose="020B0604030504040204" pitchFamily="34" charset="0"/>
                  <a:cs typeface="Heebo" pitchFamily="2" charset="-79"/>
                </a:rPr>
                <a:t>EC is on the municipal agenda</a:t>
              </a:r>
            </a:p>
            <a:p>
              <a:pPr marL="285750" indent="-285750" algn="l" rtl="0">
                <a:lnSpc>
                  <a:spcPct val="115000"/>
                </a:lnSpc>
                <a:spcBef>
                  <a:spcPts val="600"/>
                </a:spcBef>
                <a:buClr>
                  <a:schemeClr val="bg1"/>
                </a:buClr>
                <a:buFont typeface="Wingdings" pitchFamily="2" charset="2"/>
                <a:buChar char="q"/>
              </a:pPr>
              <a:r>
                <a:rPr lang="en-US" sz="1000" dirty="0">
                  <a:solidFill>
                    <a:schemeClr val="bg1"/>
                  </a:solidFill>
                  <a:latin typeface="Heebo" pitchFamily="2" charset="-79"/>
                  <a:ea typeface="Tahoma" panose="020B0604030504040204" pitchFamily="34" charset="0"/>
                  <a:cs typeface="Heebo" pitchFamily="2" charset="-79"/>
                </a:rPr>
                <a:t>Municipal officials possess knowledge and an understanding of EC needs</a:t>
              </a:r>
              <a:endParaRPr lang="en-US" sz="1000" dirty="0">
                <a:solidFill>
                  <a:schemeClr val="bg1"/>
                </a:solidFill>
                <a:effectLst/>
                <a:latin typeface="Heebo" pitchFamily="2" charset="-79"/>
                <a:ea typeface="Tahoma" panose="020B0604030504040204" pitchFamily="34" charset="0"/>
                <a:cs typeface="Heebo" pitchFamily="2" charset="-79"/>
              </a:endParaRPr>
            </a:p>
            <a:p>
              <a:pPr marL="285750" indent="-285750" algn="l" rtl="0">
                <a:lnSpc>
                  <a:spcPct val="115000"/>
                </a:lnSpc>
                <a:spcBef>
                  <a:spcPts val="600"/>
                </a:spcBef>
                <a:buClr>
                  <a:schemeClr val="bg1"/>
                </a:buClr>
                <a:buFont typeface="Wingdings" pitchFamily="2" charset="2"/>
                <a:buChar char="q"/>
              </a:pPr>
              <a:r>
                <a:rPr lang="en-US" sz="1000" dirty="0">
                  <a:solidFill>
                    <a:schemeClr val="bg1"/>
                  </a:solidFill>
                  <a:latin typeface="Heebo" pitchFamily="2" charset="-79"/>
                  <a:ea typeface="Tahoma" panose="020B0604030504040204" pitchFamily="34" charset="0"/>
                  <a:cs typeface="Heebo" pitchFamily="2" charset="-79"/>
                </a:rPr>
                <a:t>Internal municipal collaborations were established and external partners were recruited</a:t>
              </a:r>
            </a:p>
            <a:p>
              <a:pPr marL="285750" indent="-285750" algn="l" rtl="0">
                <a:lnSpc>
                  <a:spcPct val="115000"/>
                </a:lnSpc>
                <a:spcBef>
                  <a:spcPts val="600"/>
                </a:spcBef>
                <a:buClr>
                  <a:schemeClr val="bg1"/>
                </a:buClr>
                <a:buFont typeface="Wingdings" pitchFamily="2" charset="2"/>
                <a:buChar char="q"/>
              </a:pPr>
              <a:r>
                <a:rPr lang="en-US" sz="1000" dirty="0">
                  <a:solidFill>
                    <a:schemeClr val="bg1"/>
                  </a:solidFill>
                  <a:latin typeface="Heebo" pitchFamily="2" charset="-79"/>
                  <a:ea typeface="Tahoma" panose="020B0604030504040204" pitchFamily="34" charset="0"/>
                  <a:cs typeface="Heebo" pitchFamily="2" charset="-79"/>
                </a:rPr>
                <a:t>Projects for improving public spaces and providing accessible EC content were implemented with municipal investment</a:t>
              </a:r>
            </a:p>
            <a:p>
              <a:pPr marL="285750" indent="-285750" algn="l" rtl="0">
                <a:lnSpc>
                  <a:spcPct val="115000"/>
                </a:lnSpc>
                <a:spcBef>
                  <a:spcPts val="600"/>
                </a:spcBef>
                <a:buClr>
                  <a:schemeClr val="bg1"/>
                </a:buClr>
                <a:buFont typeface="Wingdings" pitchFamily="2" charset="2"/>
                <a:buChar char="q"/>
              </a:pPr>
              <a:r>
                <a:rPr lang="en-US" sz="1000" dirty="0">
                  <a:solidFill>
                    <a:schemeClr val="bg1"/>
                  </a:solidFill>
                  <a:latin typeface="Heebo" pitchFamily="2" charset="-79"/>
                  <a:ea typeface="Tahoma" panose="020B0604030504040204" pitchFamily="34" charset="0"/>
                  <a:cs typeface="Heebo" pitchFamily="2" charset="-79"/>
                </a:rPr>
                <a:t>EC needs were integrated into plans while pooling external resources</a:t>
              </a:r>
              <a:endParaRPr lang="he-IL" sz="1000" dirty="0">
                <a:solidFill>
                  <a:schemeClr val="bg1"/>
                </a:solidFill>
                <a:latin typeface="Heebo" pitchFamily="2" charset="-79"/>
                <a:ea typeface="Tahoma" panose="020B0604030504040204" pitchFamily="34" charset="0"/>
                <a:cs typeface="Heebo" pitchFamily="2" charset="-79"/>
              </a:endParaRPr>
            </a:p>
          </p:txBody>
        </p:sp>
      </p:grpSp>
      <p:sp>
        <p:nvSpPr>
          <p:cNvPr id="7" name="TextBox 6">
            <a:extLst>
              <a:ext uri="{FF2B5EF4-FFF2-40B4-BE49-F238E27FC236}">
                <a16:creationId xmlns:a16="http://schemas.microsoft.com/office/drawing/2014/main" id="{8C904BF3-88ED-4A88-24EC-2426CE97585D}"/>
              </a:ext>
            </a:extLst>
          </p:cNvPr>
          <p:cNvSpPr txBox="1"/>
          <p:nvPr/>
        </p:nvSpPr>
        <p:spPr>
          <a:xfrm>
            <a:off x="157613" y="486287"/>
            <a:ext cx="4490587" cy="338554"/>
          </a:xfrm>
          <a:prstGeom prst="rect">
            <a:avLst/>
          </a:prstGeom>
          <a:noFill/>
        </p:spPr>
        <p:txBody>
          <a:bodyPr wrap="square">
            <a:spAutoFit/>
          </a:bodyPr>
          <a:lstStyle/>
          <a:p>
            <a:pPr algn="l" rtl="0"/>
            <a:r>
              <a:rPr lang="en-US" sz="1600" b="1" dirty="0">
                <a:solidFill>
                  <a:srgbClr val="CD4E86"/>
                </a:solidFill>
                <a:latin typeface="Heebo" pitchFamily="2" charset="-79"/>
                <a:ea typeface="Tahoma" pitchFamily="34" charset="0"/>
                <a:cs typeface="Heebo" pitchFamily="2" charset="-79"/>
              </a:rPr>
              <a:t>Municipal Officials and Partners</a:t>
            </a:r>
            <a:endParaRPr lang="he-IL" sz="1600" b="1" dirty="0">
              <a:solidFill>
                <a:srgbClr val="CD4E86"/>
              </a:solidFill>
              <a:latin typeface="Heebo" pitchFamily="2" charset="-79"/>
              <a:ea typeface="Tahoma" pitchFamily="34" charset="0"/>
              <a:cs typeface="Heebo" pitchFamily="2" charset="-79"/>
            </a:endParaRPr>
          </a:p>
        </p:txBody>
      </p:sp>
      <p:sp>
        <p:nvSpPr>
          <p:cNvPr id="25" name="TextBox 24">
            <a:extLst>
              <a:ext uri="{FF2B5EF4-FFF2-40B4-BE49-F238E27FC236}">
                <a16:creationId xmlns:a16="http://schemas.microsoft.com/office/drawing/2014/main" id="{2692545E-5860-3835-FFE4-B13D68A5A5C9}"/>
              </a:ext>
            </a:extLst>
          </p:cNvPr>
          <p:cNvSpPr txBox="1"/>
          <p:nvPr/>
        </p:nvSpPr>
        <p:spPr>
          <a:xfrm>
            <a:off x="68498" y="4630380"/>
            <a:ext cx="3583518" cy="2218492"/>
          </a:xfrm>
          <a:prstGeom prst="rect">
            <a:avLst/>
          </a:prstGeom>
          <a:noFill/>
        </p:spPr>
        <p:txBody>
          <a:bodyPr wrap="square">
            <a:spAutoFit/>
          </a:bodyPr>
          <a:lstStyle/>
          <a:p>
            <a:pPr marL="285750" indent="-285750" algn="l" rtl="0">
              <a:lnSpc>
                <a:spcPct val="115000"/>
              </a:lnSpc>
              <a:spcBef>
                <a:spcPts val="600"/>
              </a:spcBef>
              <a:buClr>
                <a:schemeClr val="bg1"/>
              </a:buClr>
              <a:buFont typeface="Wingdings" pitchFamily="2" charset="2"/>
              <a:buChar char="q"/>
              <a:defRPr/>
            </a:pPr>
            <a:r>
              <a:rPr lang="en-US" sz="900" dirty="0">
                <a:solidFill>
                  <a:schemeClr val="bg1"/>
                </a:solidFill>
                <a:latin typeface="Heebo" pitchFamily="2" charset="-79"/>
                <a:ea typeface="Tahoma" panose="020B0604030504040204" pitchFamily="34" charset="0"/>
                <a:cs typeface="Heebo" pitchFamily="2" charset="-79"/>
              </a:rPr>
              <a:t>Scope of public spaces and activities for young children and their caregivers</a:t>
            </a:r>
            <a:endParaRPr lang="he-IL" sz="900" dirty="0">
              <a:solidFill>
                <a:schemeClr val="bg1"/>
              </a:solidFill>
              <a:latin typeface="Heebo" pitchFamily="2" charset="-79"/>
              <a:ea typeface="Tahoma" panose="020B0604030504040204" pitchFamily="34" charset="0"/>
              <a:cs typeface="Heebo" pitchFamily="2" charset="-79"/>
            </a:endParaRPr>
          </a:p>
          <a:p>
            <a:pPr marL="285750" indent="-285750" algn="l" rtl="0">
              <a:lnSpc>
                <a:spcPct val="115000"/>
              </a:lnSpc>
              <a:spcBef>
                <a:spcPts val="600"/>
              </a:spcBef>
              <a:buClr>
                <a:schemeClr val="bg1"/>
              </a:buClr>
              <a:buFont typeface="Wingdings" pitchFamily="2" charset="2"/>
              <a:buChar char="q"/>
              <a:defRPr/>
            </a:pPr>
            <a:r>
              <a:rPr lang="en-US" sz="900" dirty="0">
                <a:solidFill>
                  <a:schemeClr val="bg1"/>
                </a:solidFill>
                <a:latin typeface="Heebo" pitchFamily="2" charset="-79"/>
                <a:ea typeface="Tahoma" panose="020B0604030504040204" pitchFamily="34" charset="0"/>
                <a:cs typeface="Heebo" pitchFamily="2" charset="-79"/>
              </a:rPr>
              <a:t>Consumption of services, use of space, and satisfaction</a:t>
            </a:r>
            <a:endParaRPr lang="he-IL" sz="900" dirty="0">
              <a:solidFill>
                <a:schemeClr val="bg1"/>
              </a:solidFill>
              <a:latin typeface="Heebo" pitchFamily="2" charset="-79"/>
              <a:ea typeface="Tahoma" panose="020B0604030504040204" pitchFamily="34" charset="0"/>
              <a:cs typeface="Heebo" pitchFamily="2" charset="-79"/>
            </a:endParaRPr>
          </a:p>
          <a:p>
            <a:pPr marL="285750" indent="-285750" algn="l" rtl="0">
              <a:lnSpc>
                <a:spcPct val="115000"/>
              </a:lnSpc>
              <a:spcBef>
                <a:spcPts val="600"/>
              </a:spcBef>
              <a:buClr>
                <a:schemeClr val="bg1"/>
              </a:buClr>
              <a:buFont typeface="Wingdings" pitchFamily="2" charset="2"/>
              <a:buChar char="q"/>
              <a:defRPr/>
            </a:pPr>
            <a:r>
              <a:rPr lang="en-US" sz="900" dirty="0">
                <a:solidFill>
                  <a:schemeClr val="bg1"/>
                </a:solidFill>
                <a:latin typeface="Heebo" pitchFamily="2" charset="-79"/>
                <a:ea typeface="Tahoma" panose="020B0604030504040204" pitchFamily="34" charset="0"/>
                <a:cs typeface="Heebo" pitchFamily="2" charset="-79"/>
              </a:rPr>
              <a:t>Sense of security and safety in intervention areas</a:t>
            </a:r>
            <a:endParaRPr lang="he-IL" sz="900" dirty="0">
              <a:solidFill>
                <a:schemeClr val="bg1"/>
              </a:solidFill>
              <a:latin typeface="Heebo" pitchFamily="2" charset="-79"/>
              <a:ea typeface="Tahoma" panose="020B0604030504040204" pitchFamily="34" charset="0"/>
              <a:cs typeface="Heebo" pitchFamily="2" charset="-79"/>
            </a:endParaRPr>
          </a:p>
          <a:p>
            <a:pPr marL="285750" indent="-285750" algn="l" rtl="0">
              <a:lnSpc>
                <a:spcPct val="115000"/>
              </a:lnSpc>
              <a:spcBef>
                <a:spcPts val="600"/>
              </a:spcBef>
              <a:buClr>
                <a:schemeClr val="bg1"/>
              </a:buClr>
              <a:buFont typeface="Wingdings" pitchFamily="2" charset="2"/>
              <a:buChar char="q"/>
              <a:defRPr/>
            </a:pPr>
            <a:r>
              <a:rPr lang="en-US" sz="900" dirty="0">
                <a:solidFill>
                  <a:schemeClr val="bg1"/>
                </a:solidFill>
                <a:latin typeface="Heebo" pitchFamily="2" charset="-79"/>
                <a:ea typeface="Tahoma" panose="020B0604030504040204" pitchFamily="34" charset="0"/>
                <a:cs typeface="Heebo" pitchFamily="2" charset="-79"/>
              </a:rPr>
              <a:t>Trust in the local authority</a:t>
            </a:r>
            <a:endParaRPr lang="he-IL" sz="900" dirty="0">
              <a:solidFill>
                <a:schemeClr val="bg1"/>
              </a:solidFill>
              <a:latin typeface="Heebo" pitchFamily="2" charset="-79"/>
              <a:ea typeface="Tahoma" panose="020B0604030504040204" pitchFamily="34" charset="0"/>
              <a:cs typeface="Heebo" pitchFamily="2" charset="-79"/>
            </a:endParaRPr>
          </a:p>
          <a:p>
            <a:pPr marL="285750" indent="-285750" algn="l" rtl="0">
              <a:lnSpc>
                <a:spcPct val="115000"/>
              </a:lnSpc>
              <a:spcBef>
                <a:spcPts val="600"/>
              </a:spcBef>
              <a:buClr>
                <a:schemeClr val="bg1"/>
              </a:buClr>
              <a:buFont typeface="Wingdings" pitchFamily="2" charset="2"/>
              <a:buChar char="q"/>
              <a:defRPr/>
            </a:pPr>
            <a:r>
              <a:rPr lang="en-US" sz="900" dirty="0">
                <a:solidFill>
                  <a:schemeClr val="bg1"/>
                </a:solidFill>
                <a:latin typeface="Heebo" pitchFamily="2" charset="-79"/>
                <a:ea typeface="Tahoma" panose="020B0604030504040204" pitchFamily="34" charset="0"/>
                <a:cs typeface="Heebo" pitchFamily="2" charset="-79"/>
              </a:rPr>
              <a:t>Familiarity with Urban95 and repeated participation</a:t>
            </a:r>
            <a:endParaRPr lang="he-IL" sz="900" dirty="0">
              <a:solidFill>
                <a:schemeClr val="bg1"/>
              </a:solidFill>
              <a:latin typeface="Heebo" pitchFamily="2" charset="-79"/>
              <a:ea typeface="Tahoma" panose="020B0604030504040204" pitchFamily="34" charset="0"/>
              <a:cs typeface="Heebo" pitchFamily="2" charset="-79"/>
            </a:endParaRPr>
          </a:p>
          <a:p>
            <a:pPr marL="285750" indent="-285750" algn="l" rtl="0">
              <a:lnSpc>
                <a:spcPct val="115000"/>
              </a:lnSpc>
              <a:spcBef>
                <a:spcPts val="600"/>
              </a:spcBef>
              <a:spcAft>
                <a:spcPts val="0"/>
              </a:spcAft>
              <a:buClr>
                <a:schemeClr val="bg1"/>
              </a:buClr>
              <a:buFont typeface="Wingdings" pitchFamily="2" charset="2"/>
              <a:buChar char="q"/>
              <a:defRPr/>
            </a:pPr>
            <a:r>
              <a:rPr lang="en-US" sz="900" dirty="0">
                <a:solidFill>
                  <a:schemeClr val="bg1"/>
                </a:solidFill>
                <a:latin typeface="Heebo" pitchFamily="2" charset="-79"/>
                <a:ea typeface="Tahoma" panose="020B0604030504040204" pitchFamily="34" charset="0"/>
                <a:cs typeface="Heebo" pitchFamily="2" charset="-79"/>
              </a:rPr>
              <a:t>Acquisition of knowledge and tools for parenting, parental well-being</a:t>
            </a:r>
            <a:endParaRPr lang="he-IL" sz="900" dirty="0">
              <a:solidFill>
                <a:schemeClr val="bg1"/>
              </a:solidFill>
              <a:latin typeface="Heebo" pitchFamily="2" charset="-79"/>
              <a:ea typeface="Tahoma" panose="020B0604030504040204" pitchFamily="34" charset="0"/>
              <a:cs typeface="Heebo" pitchFamily="2" charset="-79"/>
            </a:endParaRPr>
          </a:p>
          <a:p>
            <a:pPr marL="285750" indent="-285750" algn="l" rtl="0">
              <a:lnSpc>
                <a:spcPct val="115000"/>
              </a:lnSpc>
              <a:spcBef>
                <a:spcPts val="600"/>
              </a:spcBef>
              <a:spcAft>
                <a:spcPts val="0"/>
              </a:spcAft>
              <a:buClr>
                <a:schemeClr val="bg1"/>
              </a:buClr>
              <a:buFont typeface="Wingdings" pitchFamily="2" charset="2"/>
              <a:buChar char="q"/>
              <a:defRPr/>
            </a:pPr>
            <a:r>
              <a:rPr lang="en-US" sz="900" dirty="0">
                <a:solidFill>
                  <a:schemeClr val="bg1"/>
                </a:solidFill>
                <a:latin typeface="Heebo" pitchFamily="2" charset="-79"/>
                <a:ea typeface="Tahoma" panose="020B0604030504040204" pitchFamily="34" charset="0"/>
                <a:cs typeface="Heebo" pitchFamily="2" charset="-79"/>
              </a:rPr>
              <a:t>Joint caregiver-child play and time spent in public spaces</a:t>
            </a:r>
            <a:endParaRPr lang="he-IL" sz="900" dirty="0">
              <a:solidFill>
                <a:schemeClr val="bg1"/>
              </a:solidFill>
              <a:latin typeface="Heebo" pitchFamily="2" charset="-79"/>
              <a:ea typeface="Tahoma" panose="020B0604030504040204" pitchFamily="34" charset="0"/>
              <a:cs typeface="Heebo" pitchFamily="2" charset="-79"/>
            </a:endParaRPr>
          </a:p>
          <a:p>
            <a:pPr marL="285750" indent="-285750" algn="l" rtl="0">
              <a:lnSpc>
                <a:spcPct val="115000"/>
              </a:lnSpc>
              <a:spcBef>
                <a:spcPts val="600"/>
              </a:spcBef>
              <a:spcAft>
                <a:spcPts val="0"/>
              </a:spcAft>
              <a:buClr>
                <a:schemeClr val="bg1"/>
              </a:buClr>
              <a:buFont typeface="Wingdings" pitchFamily="2" charset="2"/>
              <a:buChar char="q"/>
              <a:defRPr/>
            </a:pPr>
            <a:r>
              <a:rPr lang="en-US" sz="900" dirty="0">
                <a:solidFill>
                  <a:schemeClr val="bg1"/>
                </a:solidFill>
                <a:latin typeface="Heebo" pitchFamily="2" charset="-79"/>
                <a:ea typeface="Tahoma" panose="020B0604030504040204" pitchFamily="34" charset="0"/>
                <a:cs typeface="Heebo" pitchFamily="2" charset="-79"/>
              </a:rPr>
              <a:t>Perception of community and social belonging</a:t>
            </a:r>
            <a:endParaRPr lang="he-IL" sz="900" dirty="0">
              <a:solidFill>
                <a:schemeClr val="bg1"/>
              </a:solidFill>
              <a:latin typeface="Heebo" pitchFamily="2" charset="-79"/>
              <a:ea typeface="Tahoma" panose="020B0604030504040204" pitchFamily="34" charset="0"/>
              <a:cs typeface="Heebo" pitchFamily="2" charset="-79"/>
            </a:endParaRPr>
          </a:p>
        </p:txBody>
      </p:sp>
      <p:sp>
        <p:nvSpPr>
          <p:cNvPr id="29" name="TextBox 28">
            <a:extLst>
              <a:ext uri="{FF2B5EF4-FFF2-40B4-BE49-F238E27FC236}">
                <a16:creationId xmlns:a16="http://schemas.microsoft.com/office/drawing/2014/main" id="{3ADBA99F-B6E1-3480-494F-B1BE4DD9653F}"/>
              </a:ext>
            </a:extLst>
          </p:cNvPr>
          <p:cNvSpPr txBox="1"/>
          <p:nvPr/>
        </p:nvSpPr>
        <p:spPr>
          <a:xfrm>
            <a:off x="82914" y="4312675"/>
            <a:ext cx="4129490" cy="338554"/>
          </a:xfrm>
          <a:prstGeom prst="rect">
            <a:avLst/>
          </a:prstGeom>
          <a:noFill/>
        </p:spPr>
        <p:txBody>
          <a:bodyPr wrap="square">
            <a:spAutoFit/>
          </a:bodyPr>
          <a:lstStyle/>
          <a:p>
            <a:pPr algn="l" rtl="0"/>
            <a:r>
              <a:rPr lang="en-US" sz="1600" b="1" dirty="0">
                <a:solidFill>
                  <a:srgbClr val="9ABC56"/>
                </a:solidFill>
                <a:latin typeface="Heebo" pitchFamily="2" charset="-79"/>
                <a:ea typeface="Tahoma" panose="020B0604030504040204" pitchFamily="34" charset="0"/>
                <a:cs typeface="Heebo" pitchFamily="2" charset="-79"/>
              </a:rPr>
              <a:t>Young Children and Their Caregivers</a:t>
            </a:r>
            <a:endParaRPr lang="he-IL" sz="1600" b="1" dirty="0">
              <a:solidFill>
                <a:srgbClr val="9ABC56"/>
              </a:solidFill>
              <a:latin typeface="Heebo" pitchFamily="2" charset="-79"/>
              <a:ea typeface="Tahoma" panose="020B0604030504040204" pitchFamily="34" charset="0"/>
              <a:cs typeface="Heebo" pitchFamily="2" charset="-79"/>
            </a:endParaRPr>
          </a:p>
        </p:txBody>
      </p:sp>
      <p:sp>
        <p:nvSpPr>
          <p:cNvPr id="37" name="מציין מיקום של מספר שקופית 5">
            <a:extLst>
              <a:ext uri="{FF2B5EF4-FFF2-40B4-BE49-F238E27FC236}">
                <a16:creationId xmlns:a16="http://schemas.microsoft.com/office/drawing/2014/main" id="{336DC356-7594-73EA-7DD3-46F7A484C777}"/>
              </a:ext>
            </a:extLst>
          </p:cNvPr>
          <p:cNvSpPr>
            <a:spLocks noGrp="1"/>
          </p:cNvSpPr>
          <p:nvPr>
            <p:ph type="sldNum" sz="quarter" idx="12"/>
          </p:nvPr>
        </p:nvSpPr>
        <p:spPr>
          <a:xfrm>
            <a:off x="9342795" y="6524003"/>
            <a:ext cx="2743200" cy="365125"/>
          </a:xfrm>
        </p:spPr>
        <p:txBody>
          <a:bodyPr/>
          <a:lstStyle/>
          <a:p>
            <a:pPr algn="r" rtl="0"/>
            <a:fld id="{199E282D-D310-42D8-B8FF-78ED45A44D81}" type="slidenum">
              <a:rPr lang="he-IL" smtClean="0">
                <a:latin typeface="Heebo" pitchFamily="2" charset="-79"/>
                <a:cs typeface="Heebo" pitchFamily="2" charset="-79"/>
              </a:rPr>
              <a:pPr algn="r" rtl="0"/>
              <a:t>5</a:t>
            </a:fld>
            <a:endParaRPr lang="he-IL" dirty="0">
              <a:latin typeface="Heebo" pitchFamily="2" charset="-79"/>
              <a:cs typeface="Heebo" pitchFamily="2" charset="-79"/>
            </a:endParaRPr>
          </a:p>
        </p:txBody>
      </p:sp>
      <p:grpSp>
        <p:nvGrpSpPr>
          <p:cNvPr id="3" name="Group 2">
            <a:extLst>
              <a:ext uri="{FF2B5EF4-FFF2-40B4-BE49-F238E27FC236}">
                <a16:creationId xmlns:a16="http://schemas.microsoft.com/office/drawing/2014/main" id="{975FA5B7-A872-0E9E-350E-5DE714CE1812}"/>
              </a:ext>
            </a:extLst>
          </p:cNvPr>
          <p:cNvGrpSpPr/>
          <p:nvPr/>
        </p:nvGrpSpPr>
        <p:grpSpPr>
          <a:xfrm>
            <a:off x="27384" y="2951412"/>
            <a:ext cx="12070632" cy="1398666"/>
            <a:chOff x="32307" y="2431505"/>
            <a:chExt cx="12070632" cy="1380504"/>
          </a:xfrm>
        </p:grpSpPr>
        <p:sp>
          <p:nvSpPr>
            <p:cNvPr id="6" name="Round Same Side Corner Rectangle 11">
              <a:extLst>
                <a:ext uri="{FF2B5EF4-FFF2-40B4-BE49-F238E27FC236}">
                  <a16:creationId xmlns:a16="http://schemas.microsoft.com/office/drawing/2014/main" id="{63292502-9AAA-6641-423C-41BDDEDEDDF4}"/>
                </a:ext>
              </a:extLst>
            </p:cNvPr>
            <p:cNvSpPr/>
            <p:nvPr/>
          </p:nvSpPr>
          <p:spPr>
            <a:xfrm rot="16200000">
              <a:off x="6824357" y="-1466574"/>
              <a:ext cx="1380504" cy="9176661"/>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sp>
          <p:nvSpPr>
            <p:cNvPr id="10" name="Round Same Side Corner Rectangle 12">
              <a:extLst>
                <a:ext uri="{FF2B5EF4-FFF2-40B4-BE49-F238E27FC236}">
                  <a16:creationId xmlns:a16="http://schemas.microsoft.com/office/drawing/2014/main" id="{34DE3CF2-6F96-BE17-39E5-8257FE5EB2BB}"/>
                </a:ext>
              </a:extLst>
            </p:cNvPr>
            <p:cNvSpPr/>
            <p:nvPr/>
          </p:nvSpPr>
          <p:spPr>
            <a:xfrm rot="16200000">
              <a:off x="938470" y="1570578"/>
              <a:ext cx="1371459" cy="3111402"/>
            </a:xfrm>
            <a:prstGeom prst="round2SameRect">
              <a:avLst>
                <a:gd name="adj1" fmla="val 12206"/>
                <a:gd name="adj2" fmla="val 0"/>
              </a:avLst>
            </a:prstGeom>
            <a:solidFill>
              <a:srgbClr val="DC88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x-es-XL"/>
            </a:p>
          </p:txBody>
        </p:sp>
        <p:sp>
          <p:nvSpPr>
            <p:cNvPr id="12" name="TextBox 11">
              <a:extLst>
                <a:ext uri="{FF2B5EF4-FFF2-40B4-BE49-F238E27FC236}">
                  <a16:creationId xmlns:a16="http://schemas.microsoft.com/office/drawing/2014/main" id="{E88D3277-E613-F303-8A22-F46A2EFCE389}"/>
                </a:ext>
              </a:extLst>
            </p:cNvPr>
            <p:cNvSpPr txBox="1"/>
            <p:nvPr/>
          </p:nvSpPr>
          <p:spPr>
            <a:xfrm>
              <a:off x="32307" y="2516382"/>
              <a:ext cx="8255000" cy="253916"/>
            </a:xfrm>
            <a:prstGeom prst="rect">
              <a:avLst/>
            </a:prstGeom>
            <a:noFill/>
          </p:spPr>
          <p:txBody>
            <a:bodyPr wrap="square" lIns="91440" tIns="45720" rIns="91440" bIns="45720" anchor="t">
              <a:spAutoFit/>
            </a:bodyPr>
            <a:lstStyle/>
            <a:p>
              <a:pPr marL="182245" indent="-182245" algn="l" rtl="0">
                <a:buFont typeface="Arial" panose="020B0604020202020204" pitchFamily="34" charset="0"/>
                <a:buChar char="•"/>
                <a:defRPr/>
              </a:pPr>
              <a:endParaRPr lang="he-IL" sz="1050" kern="1200">
                <a:solidFill>
                  <a:schemeClr val="dk1"/>
                </a:solidFill>
                <a:latin typeface="Heebo" pitchFamily="2" charset="-79"/>
                <a:ea typeface="Tahoma" panose="020B0604030504040204" pitchFamily="34" charset="0"/>
                <a:cs typeface="Heebo" pitchFamily="2" charset="-79"/>
              </a:endParaRPr>
            </a:p>
          </p:txBody>
        </p:sp>
      </p:grpSp>
      <p:sp>
        <p:nvSpPr>
          <p:cNvPr id="13" name="TextBox 12">
            <a:extLst>
              <a:ext uri="{FF2B5EF4-FFF2-40B4-BE49-F238E27FC236}">
                <a16:creationId xmlns:a16="http://schemas.microsoft.com/office/drawing/2014/main" id="{33392F9D-52C4-7FDD-3104-3831FDDB62E5}"/>
              </a:ext>
            </a:extLst>
          </p:cNvPr>
          <p:cNvSpPr txBox="1"/>
          <p:nvPr/>
        </p:nvSpPr>
        <p:spPr>
          <a:xfrm>
            <a:off x="82914" y="2651544"/>
            <a:ext cx="3450773" cy="338554"/>
          </a:xfrm>
          <a:prstGeom prst="rect">
            <a:avLst/>
          </a:prstGeom>
          <a:noFill/>
        </p:spPr>
        <p:txBody>
          <a:bodyPr wrap="square">
            <a:spAutoFit/>
          </a:bodyPr>
          <a:lstStyle/>
          <a:p>
            <a:pPr algn="l" rtl="0"/>
            <a:r>
              <a:rPr lang="en-US" sz="1600" b="1" dirty="0">
                <a:solidFill>
                  <a:srgbClr val="DC88AC"/>
                </a:solidFill>
                <a:latin typeface="Heebo" pitchFamily="2" charset="-79"/>
                <a:ea typeface="Tahoma" pitchFamily="34" charset="0"/>
                <a:cs typeface="Heebo" pitchFamily="2" charset="-79"/>
              </a:rPr>
              <a:t>Professional Field Teams</a:t>
            </a:r>
            <a:endParaRPr lang="he-IL" sz="1600" b="1" dirty="0">
              <a:solidFill>
                <a:srgbClr val="DC88AC"/>
              </a:solidFill>
              <a:latin typeface="Heebo" pitchFamily="2" charset="-79"/>
              <a:ea typeface="Tahoma" pitchFamily="34" charset="0"/>
              <a:cs typeface="Heebo" pitchFamily="2" charset="-79"/>
            </a:endParaRPr>
          </a:p>
        </p:txBody>
      </p:sp>
      <p:sp>
        <p:nvSpPr>
          <p:cNvPr id="14" name="TextBox 13">
            <a:extLst>
              <a:ext uri="{FF2B5EF4-FFF2-40B4-BE49-F238E27FC236}">
                <a16:creationId xmlns:a16="http://schemas.microsoft.com/office/drawing/2014/main" id="{81C951F3-877F-CD8E-65B5-BEF60BB2DED1}"/>
              </a:ext>
            </a:extLst>
          </p:cNvPr>
          <p:cNvSpPr txBox="1"/>
          <p:nvPr/>
        </p:nvSpPr>
        <p:spPr>
          <a:xfrm>
            <a:off x="37941" y="2994581"/>
            <a:ext cx="3097931" cy="1302280"/>
          </a:xfrm>
          <a:prstGeom prst="rect">
            <a:avLst/>
          </a:prstGeom>
          <a:noFill/>
        </p:spPr>
        <p:txBody>
          <a:bodyPr wrap="square">
            <a:spAutoFit/>
          </a:bodyPr>
          <a:lstStyle/>
          <a:p>
            <a:pPr marL="285750" indent="-285750" algn="l" rtl="0">
              <a:lnSpc>
                <a:spcPct val="115000"/>
              </a:lnSpc>
              <a:spcBef>
                <a:spcPts val="600"/>
              </a:spcBef>
              <a:spcAft>
                <a:spcPts val="0"/>
              </a:spcAft>
              <a:buClr>
                <a:schemeClr val="bg1"/>
              </a:buClr>
              <a:buFont typeface="Wingdings" pitchFamily="2" charset="2"/>
              <a:buChar char="q"/>
            </a:pPr>
            <a:r>
              <a:rPr lang="en-US" sz="1000" dirty="0">
                <a:solidFill>
                  <a:schemeClr val="bg1"/>
                </a:solidFill>
                <a:latin typeface="Heebo" pitchFamily="2" charset="-79"/>
                <a:ea typeface="Tahoma" panose="020B0604030504040204" pitchFamily="34" charset="0"/>
                <a:cs typeface="Heebo" pitchFamily="2" charset="-79"/>
              </a:rPr>
              <a:t>Participation in training for acquiring knowledge and practical tools.</a:t>
            </a:r>
            <a:endParaRPr lang="he-IL" sz="1000" dirty="0">
              <a:solidFill>
                <a:schemeClr val="bg1"/>
              </a:solidFill>
              <a:latin typeface="Heebo" pitchFamily="2" charset="-79"/>
              <a:ea typeface="Tahoma" panose="020B0604030504040204" pitchFamily="34" charset="0"/>
              <a:cs typeface="Heebo" pitchFamily="2" charset="-79"/>
            </a:endParaRPr>
          </a:p>
          <a:p>
            <a:pPr marL="285750" indent="-285750" algn="l" rtl="0">
              <a:lnSpc>
                <a:spcPct val="115000"/>
              </a:lnSpc>
              <a:spcBef>
                <a:spcPts val="600"/>
              </a:spcBef>
              <a:buClr>
                <a:schemeClr val="bg1"/>
              </a:buClr>
              <a:buFont typeface="Wingdings" pitchFamily="2" charset="2"/>
              <a:buChar char="q"/>
            </a:pPr>
            <a:r>
              <a:rPr lang="en-US" sz="1000" dirty="0">
                <a:solidFill>
                  <a:schemeClr val="bg1"/>
                </a:solidFill>
                <a:latin typeface="Heebo" pitchFamily="2" charset="-79"/>
                <a:ea typeface="Tahoma" panose="020B0604030504040204" pitchFamily="34" charset="0"/>
                <a:cs typeface="Heebo" pitchFamily="2" charset="-79"/>
              </a:rPr>
              <a:t>Applying the knowledge in working with young children, including independent initiatives.</a:t>
            </a:r>
            <a:endParaRPr lang="he-IL" sz="1000" dirty="0">
              <a:solidFill>
                <a:schemeClr val="bg1"/>
              </a:solidFill>
              <a:latin typeface="Heebo" pitchFamily="2" charset="-79"/>
              <a:ea typeface="Tahoma" panose="020B0604030504040204" pitchFamily="34" charset="0"/>
              <a:cs typeface="Heebo" pitchFamily="2" charset="-79"/>
            </a:endParaRPr>
          </a:p>
          <a:p>
            <a:pPr marL="285750" indent="-285750" algn="l" rtl="0">
              <a:lnSpc>
                <a:spcPct val="115000"/>
              </a:lnSpc>
              <a:spcBef>
                <a:spcPts val="600"/>
              </a:spcBef>
              <a:buClr>
                <a:schemeClr val="bg1"/>
              </a:buClr>
              <a:buFont typeface="Wingdings" pitchFamily="2" charset="2"/>
              <a:buChar char="q"/>
            </a:pPr>
            <a:r>
              <a:rPr lang="en-US" sz="1000" dirty="0">
                <a:solidFill>
                  <a:schemeClr val="bg1"/>
                </a:solidFill>
                <a:latin typeface="Heebo" pitchFamily="2" charset="-79"/>
                <a:ea typeface="Tahoma" panose="020B0604030504040204" pitchFamily="34" charset="0"/>
                <a:cs typeface="Heebo" pitchFamily="2" charset="-79"/>
              </a:rPr>
              <a:t>Peer learning, collaboration within a professional inter-city community.</a:t>
            </a:r>
            <a:endParaRPr lang="he-IL" sz="1000" dirty="0">
              <a:solidFill>
                <a:schemeClr val="bg1"/>
              </a:solidFill>
              <a:latin typeface="Heebo" pitchFamily="2" charset="-79"/>
              <a:ea typeface="Tahoma" panose="020B0604030504040204" pitchFamily="34" charset="0"/>
              <a:cs typeface="Heebo" pitchFamily="2" charset="-79"/>
            </a:endParaRPr>
          </a:p>
        </p:txBody>
      </p:sp>
      <p:sp>
        <p:nvSpPr>
          <p:cNvPr id="15" name="TextBox 14">
            <a:extLst>
              <a:ext uri="{FF2B5EF4-FFF2-40B4-BE49-F238E27FC236}">
                <a16:creationId xmlns:a16="http://schemas.microsoft.com/office/drawing/2014/main" id="{870E7E5F-3498-B8BB-9FA2-9C8595980B8A}"/>
              </a:ext>
            </a:extLst>
          </p:cNvPr>
          <p:cNvSpPr txBox="1"/>
          <p:nvPr/>
        </p:nvSpPr>
        <p:spPr>
          <a:xfrm>
            <a:off x="4451430" y="746158"/>
            <a:ext cx="7696480" cy="1938992"/>
          </a:xfrm>
          <a:prstGeom prst="rect">
            <a:avLst/>
          </a:prstGeom>
          <a:noFill/>
        </p:spPr>
        <p:txBody>
          <a:bodyPr wrap="square">
            <a:spAutoFit/>
          </a:bodyPr>
          <a:lstStyle/>
          <a:p>
            <a:pPr marL="171450" indent="-171450" algn="l" rtl="0">
              <a:lnSpc>
                <a:spcPct val="150000"/>
              </a:lnSpc>
              <a:buFont typeface="Arial" panose="020B0604020202020204" pitchFamily="34" charset="0"/>
              <a:buChar char="•"/>
            </a:pPr>
            <a:r>
              <a:rPr lang="en-US" sz="1000" dirty="0">
                <a:latin typeface="Heebo" panose="020B0604020202020204" charset="-79"/>
                <a:ea typeface="Tahoma" panose="020B0604030504040204" pitchFamily="34" charset="0"/>
                <a:cs typeface="Heebo" panose="020B0604020202020204" charset="-79"/>
              </a:rPr>
              <a:t>A municipal manager, strategic organizational consultant, and maintenance worker funded by the municipality supported the municipality's Urban95 work throughout 2023.</a:t>
            </a:r>
            <a:endParaRPr lang="x-es-XL" sz="1000" dirty="0">
              <a:latin typeface="Heebo" panose="020B0604020202020204" charset="-79"/>
              <a:ea typeface="Tahoma" panose="020B0604030504040204" pitchFamily="34" charset="0"/>
              <a:cs typeface="Heebo" panose="020B0604020202020204" charset="-79"/>
            </a:endParaRPr>
          </a:p>
          <a:p>
            <a:pPr marL="171450" indent="-171450" algn="l" rtl="0">
              <a:lnSpc>
                <a:spcPct val="150000"/>
              </a:lnSpc>
              <a:buFont typeface="Arial" panose="020B0604020202020204" pitchFamily="34" charset="0"/>
              <a:buChar char="•"/>
            </a:pPr>
            <a:r>
              <a:rPr lang="en-US" sz="1000" dirty="0">
                <a:latin typeface="Heebo" panose="020B0604020202020204" charset="-79"/>
                <a:ea typeface="Tahoma" panose="020B0604030504040204" pitchFamily="34" charset="0"/>
                <a:cs typeface="Heebo" panose="020B0604020202020204" charset="-79"/>
              </a:rPr>
              <a:t>Planning the interventions in public spaces and the choice of their locations were done while taking into account EC and resident needs, conditions of the physical infrastructure, and cultural considerations.</a:t>
            </a:r>
            <a:endParaRPr lang="x-es-XL" sz="1000" dirty="0">
              <a:latin typeface="Heebo" panose="020B0604020202020204" charset="-79"/>
              <a:ea typeface="Tahoma" panose="020B0604030504040204" pitchFamily="34" charset="0"/>
              <a:cs typeface="Heebo" panose="020B0604020202020204" charset="-79"/>
            </a:endParaRPr>
          </a:p>
          <a:p>
            <a:pPr marL="171450" indent="-171450" algn="l" rtl="0">
              <a:lnSpc>
                <a:spcPct val="150000"/>
              </a:lnSpc>
              <a:buFont typeface="Arial" panose="020B0604020202020204" pitchFamily="34" charset="0"/>
              <a:buChar char="•"/>
            </a:pPr>
            <a:r>
              <a:rPr lang="en-US" sz="1000" dirty="0">
                <a:latin typeface="Heebo" panose="020B0604020202020204" charset="-79"/>
                <a:cs typeface="Heebo" panose="020B0604020202020204" charset="-79"/>
              </a:rPr>
              <a:t>The implementation of most of the projects, both for improving public spaces and for making EC content accessible, was facilitated through intra-municipal collaborations, as well as by recruiting partners and mobilizing external funding.</a:t>
            </a:r>
            <a:endParaRPr lang="he-IL" sz="1000" dirty="0">
              <a:latin typeface="Heebo" panose="020B0604020202020204" charset="-79"/>
              <a:ea typeface="Tahoma" panose="020B0604030504040204" pitchFamily="34" charset="0"/>
              <a:cs typeface="Heebo" panose="020B0604020202020204" charset="-79"/>
            </a:endParaRPr>
          </a:p>
          <a:p>
            <a:pPr marL="171450" indent="-171450" algn="l" rtl="0">
              <a:lnSpc>
                <a:spcPct val="150000"/>
              </a:lnSpc>
              <a:buFont typeface="Arial" panose="020B0604020202020204" pitchFamily="34" charset="0"/>
              <a:buChar char="•"/>
            </a:pPr>
            <a:r>
              <a:rPr lang="en-US" sz="1000" dirty="0">
                <a:latin typeface="Heebo" panose="020B0604020202020204" charset="-79"/>
                <a:ea typeface="Tahoma" panose="020B0604030504040204" pitchFamily="34" charset="0"/>
                <a:cs typeface="Heebo" panose="020B0604020202020204" charset="-79"/>
              </a:rPr>
              <a:t>9 out of 13 content-based initiatives, activities for residents and their children, and field team training were funded exclusively by Urban95.</a:t>
            </a:r>
            <a:endParaRPr lang="x-es-XL" sz="1000" dirty="0">
              <a:latin typeface="Heebo" panose="020B0604020202020204" charset="-79"/>
              <a:ea typeface="Tahoma" panose="020B0604030504040204" pitchFamily="34" charset="0"/>
              <a:cs typeface="Heebo" panose="020B0604020202020204" charset="-79"/>
            </a:endParaRPr>
          </a:p>
        </p:txBody>
      </p:sp>
      <p:sp>
        <p:nvSpPr>
          <p:cNvPr id="17" name="TextBox 16">
            <a:extLst>
              <a:ext uri="{FF2B5EF4-FFF2-40B4-BE49-F238E27FC236}">
                <a16:creationId xmlns:a16="http://schemas.microsoft.com/office/drawing/2014/main" id="{1D73F6F2-0785-A229-8EFF-44397484A2CB}"/>
              </a:ext>
            </a:extLst>
          </p:cNvPr>
          <p:cNvSpPr txBox="1"/>
          <p:nvPr/>
        </p:nvSpPr>
        <p:spPr>
          <a:xfrm>
            <a:off x="3619661" y="4630376"/>
            <a:ext cx="8572339" cy="1962076"/>
          </a:xfrm>
          <a:prstGeom prst="rect">
            <a:avLst/>
          </a:prstGeom>
          <a:noFill/>
        </p:spPr>
        <p:txBody>
          <a:bodyPr wrap="square">
            <a:spAutoFit/>
          </a:bodyPr>
          <a:lstStyle/>
          <a:p>
            <a:pPr marL="171450" indent="-171450" algn="l" rtl="0">
              <a:lnSpc>
                <a:spcPct val="1500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About 850 young children and 630 parents (mostly mothers) participated in EC content activities and/or lectures and guidance on parenting topics during 2023.</a:t>
            </a:r>
            <a:endParaRPr lang="he-IL" sz="900" dirty="0">
              <a:latin typeface="Heebo" pitchFamily="2" charset="-79"/>
              <a:ea typeface="Tahoma" panose="020B0604030504040204" pitchFamily="34" charset="0"/>
              <a:cs typeface="Heebo" pitchFamily="2" charset="-79"/>
            </a:endParaRPr>
          </a:p>
          <a:p>
            <a:pPr marL="171450" indent="-171450" algn="l" rtl="0">
              <a:lnSpc>
                <a:spcPct val="1500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About half of them had participated in previous Urban95 activities and were familiar with the Bicycle Playground through the program, in addition to being members of the local WhatsApp group.</a:t>
            </a:r>
            <a:endParaRPr lang="he-IL" sz="900" dirty="0">
              <a:latin typeface="Heebo" pitchFamily="2" charset="-79"/>
              <a:ea typeface="Tahoma" panose="020B0604030504040204" pitchFamily="34" charset="0"/>
              <a:cs typeface="Heebo" pitchFamily="2" charset="-79"/>
            </a:endParaRPr>
          </a:p>
          <a:p>
            <a:pPr marL="171450" indent="-171450" algn="l" rtl="0">
              <a:lnSpc>
                <a:spcPct val="1500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There is notable satisfaction with the activities and Bicycle Playground renovation, contributing to a sense of trust in the authority and safety in the public space.</a:t>
            </a:r>
            <a:endParaRPr lang="he-IL" sz="900" dirty="0">
              <a:latin typeface="Heebo" pitchFamily="2" charset="-79"/>
              <a:ea typeface="Tahoma" panose="020B0604030504040204" pitchFamily="34" charset="0"/>
              <a:cs typeface="Heebo" pitchFamily="2" charset="-79"/>
            </a:endParaRPr>
          </a:p>
          <a:p>
            <a:pPr marL="171450" indent="-171450" algn="l" rtl="0">
              <a:lnSpc>
                <a:spcPct val="1500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Participants benefitted from acquiring knowledge and tools for promoting child development and coping with parenting challenges, getting new ideas for play, strengthening parental well-being, and getting to know other parents in the city.</a:t>
            </a:r>
            <a:endParaRPr lang="he-IL" sz="900" dirty="0">
              <a:latin typeface="Heebo" pitchFamily="2" charset="-79"/>
              <a:ea typeface="Tahoma" panose="020B0604030504040204" pitchFamily="34" charset="0"/>
              <a:cs typeface="Heebo" pitchFamily="2" charset="-79"/>
            </a:endParaRPr>
          </a:p>
          <a:p>
            <a:pPr marL="171450" indent="-171450" algn="l" rtl="0">
              <a:lnSpc>
                <a:spcPct val="1500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content-based activities enhanced interaction, connection, and shared play between parents and children and among the children themselves, in addition to improving motor, emotional, and social skills.</a:t>
            </a:r>
            <a:endParaRPr lang="he-IL" sz="900" dirty="0">
              <a:latin typeface="Heebo" pitchFamily="2" charset="-79"/>
              <a:ea typeface="Tahoma" panose="020B0604030504040204" pitchFamily="34" charset="0"/>
              <a:cs typeface="Heebo" pitchFamily="2" charset="-79"/>
            </a:endParaRPr>
          </a:p>
          <a:p>
            <a:pPr marL="171450" indent="-171450" algn="l" rtl="0">
              <a:lnSpc>
                <a:spcPct val="1500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The activities held in the public space enhanced the sense of belonging and responsibility for the space - among both children and their caregivers.</a:t>
            </a:r>
            <a:endParaRPr lang="x-es-XL" sz="900" dirty="0">
              <a:latin typeface="Heebo" pitchFamily="2" charset="-79"/>
              <a:ea typeface="Tahoma" panose="020B0604030504040204" pitchFamily="34" charset="0"/>
              <a:cs typeface="Heebo" pitchFamily="2" charset="-79"/>
            </a:endParaRPr>
          </a:p>
        </p:txBody>
      </p:sp>
      <p:sp>
        <p:nvSpPr>
          <p:cNvPr id="19" name="TextBox 18">
            <a:extLst>
              <a:ext uri="{FF2B5EF4-FFF2-40B4-BE49-F238E27FC236}">
                <a16:creationId xmlns:a16="http://schemas.microsoft.com/office/drawing/2014/main" id="{A7F72E92-B761-DD6E-C6BD-E9949E58332C}"/>
              </a:ext>
            </a:extLst>
          </p:cNvPr>
          <p:cNvSpPr txBox="1"/>
          <p:nvPr/>
        </p:nvSpPr>
        <p:spPr>
          <a:xfrm>
            <a:off x="3200612" y="2876050"/>
            <a:ext cx="9061934" cy="1754326"/>
          </a:xfrm>
          <a:prstGeom prst="rect">
            <a:avLst/>
          </a:prstGeom>
          <a:noFill/>
        </p:spPr>
        <p:txBody>
          <a:bodyPr wrap="square">
            <a:spAutoFit/>
          </a:bodyPr>
          <a:lstStyle/>
          <a:p>
            <a:pPr marL="171450" indent="-171450" algn="l" rtl="0">
              <a:lnSpc>
                <a:spcPct val="1500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About 100 staff members, mostly kindergarten teachers and assistants, participated in professional training sessions and/or guided activities, which provided them with knowledge and practical tools for working with young children.</a:t>
            </a:r>
            <a:endParaRPr lang="he-IL" sz="900" dirty="0">
              <a:latin typeface="Heebo" pitchFamily="2" charset="-79"/>
              <a:ea typeface="Tahoma" panose="020B0604030504040204" pitchFamily="34" charset="0"/>
              <a:cs typeface="Heebo" pitchFamily="2" charset="-79"/>
            </a:endParaRPr>
          </a:p>
          <a:p>
            <a:pPr marL="171450" indent="-171450" algn="l" rtl="0">
              <a:lnSpc>
                <a:spcPct val="1500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About 90% of the participants reported gaining knowledge and tools they could implement independently, as well as practical experience, ideas for activities, and the ability to integrate new practices into their routine work with young children.</a:t>
            </a:r>
            <a:endParaRPr lang="he-IL" sz="900" dirty="0">
              <a:latin typeface="Heebo" pitchFamily="2" charset="-79"/>
              <a:ea typeface="Tahoma" panose="020B0604030504040204" pitchFamily="34" charset="0"/>
              <a:cs typeface="Heebo" pitchFamily="2" charset="-79"/>
            </a:endParaRPr>
          </a:p>
          <a:p>
            <a:pPr marL="171450" indent="-171450" algn="l" rtl="0">
              <a:lnSpc>
                <a:spcPct val="1500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About 80% of the participants belong to the Urban95 WhatsApp group for education professionals from </a:t>
            </a:r>
            <a:r>
              <a:rPr lang="en-US" sz="900" dirty="0" err="1">
                <a:latin typeface="Heebo" pitchFamily="2" charset="-79"/>
                <a:ea typeface="Tahoma" panose="020B0604030504040204" pitchFamily="34" charset="0"/>
                <a:cs typeface="Heebo" pitchFamily="2" charset="-79"/>
              </a:rPr>
              <a:t>Tira</a:t>
            </a:r>
            <a:r>
              <a:rPr lang="en-US" sz="900" dirty="0">
                <a:latin typeface="Heebo" pitchFamily="2" charset="-79"/>
                <a:ea typeface="Tahoma" panose="020B0604030504040204" pitchFamily="34" charset="0"/>
                <a:cs typeface="Heebo" pitchFamily="2" charset="-79"/>
              </a:rPr>
              <a:t>, which serves as a space for peer learning.</a:t>
            </a:r>
            <a:r>
              <a:rPr lang="he-IL" sz="900" dirty="0">
                <a:latin typeface="Heebo" pitchFamily="2" charset="-79"/>
                <a:ea typeface="Tahoma" panose="020B0604030504040204" pitchFamily="34" charset="0"/>
                <a:cs typeface="Heebo" pitchFamily="2" charset="-79"/>
              </a:rPr>
              <a:t> </a:t>
            </a:r>
            <a:endParaRPr lang="en-US" sz="900" dirty="0">
              <a:latin typeface="Heebo" pitchFamily="2" charset="-79"/>
              <a:ea typeface="Tahoma" panose="020B0604030504040204" pitchFamily="34" charset="0"/>
              <a:cs typeface="Heebo" pitchFamily="2" charset="-79"/>
            </a:endParaRPr>
          </a:p>
          <a:p>
            <a:pPr marL="171450" indent="-171450" algn="l" rtl="0">
              <a:lnSpc>
                <a:spcPct val="150000"/>
              </a:lnSpc>
              <a:buFont typeface="Arial" panose="020B0604020202020204" pitchFamily="34" charset="0"/>
              <a:buChar char="•"/>
            </a:pPr>
            <a:r>
              <a:rPr lang="en-US" sz="900" dirty="0">
                <a:latin typeface="Heebo" pitchFamily="2" charset="-79"/>
                <a:ea typeface="Tahoma" panose="020B0604030504040204" pitchFamily="34" charset="0"/>
                <a:cs typeface="Heebo" pitchFamily="2" charset="-79"/>
              </a:rPr>
              <a:t>Many of the projects were made possible through collaboration between several professional entities, which became fertile ground for an inter-city professional community for the Arab population.</a:t>
            </a:r>
            <a:endParaRPr lang="x-es-XL" sz="900" dirty="0">
              <a:latin typeface="Heebo" pitchFamily="2" charset="-79"/>
              <a:ea typeface="Tahoma" panose="020B0604030504040204" pitchFamily="34" charset="0"/>
              <a:cs typeface="Heebo" pitchFamily="2" charset="-79"/>
            </a:endParaRPr>
          </a:p>
          <a:p>
            <a:pPr marL="171450" indent="-171450" algn="l" rtl="0">
              <a:lnSpc>
                <a:spcPct val="150000"/>
              </a:lnSpc>
              <a:buFont typeface="Arial" panose="020B0604020202020204" pitchFamily="34" charset="0"/>
              <a:buChar char="•"/>
            </a:pPr>
            <a:endParaRPr lang="en-US" sz="900" dirty="0">
              <a:latin typeface="Heebo" pitchFamily="2" charset="-79"/>
              <a:ea typeface="Tahoma" panose="020B0604030504040204" pitchFamily="34" charset="0"/>
              <a:cs typeface="Heebo" pitchFamily="2" charset="-79"/>
            </a:endParaRPr>
          </a:p>
        </p:txBody>
      </p:sp>
    </p:spTree>
    <p:extLst>
      <p:ext uri="{BB962C8B-B14F-4D97-AF65-F5344CB8AC3E}">
        <p14:creationId xmlns:p14="http://schemas.microsoft.com/office/powerpoint/2010/main" val="1803500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0C6A520-5B1F-9C2E-6BFC-12168970D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7488"/>
            <a:ext cx="12192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 Same Side Corner Rectangle 4">
            <a:extLst>
              <a:ext uri="{FF2B5EF4-FFF2-40B4-BE49-F238E27FC236}">
                <a16:creationId xmlns:a16="http://schemas.microsoft.com/office/drawing/2014/main" id="{BBE9C52A-3E22-7F8D-EFE6-59B896679597}"/>
              </a:ext>
            </a:extLst>
          </p:cNvPr>
          <p:cNvSpPr/>
          <p:nvPr/>
        </p:nvSpPr>
        <p:spPr>
          <a:xfrm>
            <a:off x="5976257" y="364671"/>
            <a:ext cx="5941142" cy="6128658"/>
          </a:xfrm>
          <a:prstGeom prst="round2SameRect">
            <a:avLst>
              <a:gd name="adj1" fmla="val 1623"/>
              <a:gd name="adj2" fmla="val 1725"/>
            </a:avLst>
          </a:prstGeom>
          <a:solidFill>
            <a:schemeClr val="bg1">
              <a:alpha val="72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es-XL"/>
          </a:p>
        </p:txBody>
      </p:sp>
      <p:sp>
        <p:nvSpPr>
          <p:cNvPr id="6" name="Title 1">
            <a:extLst>
              <a:ext uri="{FF2B5EF4-FFF2-40B4-BE49-F238E27FC236}">
                <a16:creationId xmlns:a16="http://schemas.microsoft.com/office/drawing/2014/main" id="{3B8BEBB0-D83D-4C3B-54EF-C08E14B3AEF6}"/>
              </a:ext>
            </a:extLst>
          </p:cNvPr>
          <p:cNvSpPr txBox="1">
            <a:spLocks/>
          </p:cNvSpPr>
          <p:nvPr/>
        </p:nvSpPr>
        <p:spPr>
          <a:xfrm>
            <a:off x="7242756" y="2019754"/>
            <a:ext cx="3647630" cy="2622550"/>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b="1">
                <a:latin typeface="Heebo" pitchFamily="2" charset="-79"/>
                <a:ea typeface="Tahoma" panose="020B0604030504040204" pitchFamily="34" charset="0"/>
                <a:cs typeface="Heebo" pitchFamily="2" charset="-79"/>
              </a:rPr>
              <a:t>OVERVIEW</a:t>
            </a:r>
            <a:r>
              <a:rPr lang="he-IL" sz="2800" b="1">
                <a:latin typeface="Heebo" pitchFamily="2" charset="-79"/>
                <a:ea typeface="Tahoma" panose="020B0604030504040204" pitchFamily="34" charset="0"/>
                <a:cs typeface="Heebo" pitchFamily="2" charset="-79"/>
              </a:rPr>
              <a:t> על הפרויקטים המרכזיים </a:t>
            </a:r>
            <a:br>
              <a:rPr lang="en-US" sz="2800" b="1">
                <a:latin typeface="Heebo" pitchFamily="2" charset="-79"/>
                <a:ea typeface="Tahoma" panose="020B0604030504040204" pitchFamily="34" charset="0"/>
                <a:cs typeface="Heebo" pitchFamily="2" charset="-79"/>
              </a:rPr>
            </a:br>
            <a:r>
              <a:rPr lang="he-IL" sz="2800" b="1">
                <a:latin typeface="Heebo" pitchFamily="2" charset="-79"/>
                <a:ea typeface="Tahoma" panose="020B0604030504040204" pitchFamily="34" charset="0"/>
                <a:cs typeface="Heebo" pitchFamily="2" charset="-79"/>
              </a:rPr>
              <a:t>שלוו במדידה והערכה במהלך 2023</a:t>
            </a:r>
          </a:p>
        </p:txBody>
      </p:sp>
    </p:spTree>
    <p:extLst>
      <p:ext uri="{BB962C8B-B14F-4D97-AF65-F5344CB8AC3E}">
        <p14:creationId xmlns:p14="http://schemas.microsoft.com/office/powerpoint/2010/main" val="396956729"/>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1ADF22A-24AB-657E-3162-AC98C15739C0}"/>
              </a:ext>
            </a:extLst>
          </p:cNvPr>
          <p:cNvSpPr/>
          <p:nvPr/>
        </p:nvSpPr>
        <p:spPr>
          <a:xfrm>
            <a:off x="4075958" y="26977"/>
            <a:ext cx="4744568" cy="6858000"/>
          </a:xfrm>
          <a:prstGeom prst="rect">
            <a:avLst/>
          </a:prstGeom>
          <a:solidFill>
            <a:schemeClr val="bg2">
              <a:alpha val="3246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endParaRPr lang="en-US" sz="1600" b="0" i="0">
              <a:solidFill>
                <a:srgbClr val="000000"/>
              </a:solidFill>
              <a:effectLst/>
              <a:latin typeface="Arial" panose="020B0604020202020204" pitchFamily="34" charset="0"/>
            </a:endParaRPr>
          </a:p>
        </p:txBody>
      </p:sp>
      <p:grpSp>
        <p:nvGrpSpPr>
          <p:cNvPr id="51" name="Group 50">
            <a:extLst>
              <a:ext uri="{FF2B5EF4-FFF2-40B4-BE49-F238E27FC236}">
                <a16:creationId xmlns:a16="http://schemas.microsoft.com/office/drawing/2014/main" id="{71311612-2DCD-B4ED-9DEA-D5EFFE0BE16D}"/>
              </a:ext>
            </a:extLst>
          </p:cNvPr>
          <p:cNvGrpSpPr/>
          <p:nvPr/>
        </p:nvGrpSpPr>
        <p:grpSpPr>
          <a:xfrm>
            <a:off x="12256509" y="-2412699"/>
            <a:ext cx="1772046" cy="1089457"/>
            <a:chOff x="12394216" y="659419"/>
            <a:chExt cx="1772046" cy="1089457"/>
          </a:xfrm>
        </p:grpSpPr>
        <p:sp>
          <p:nvSpPr>
            <p:cNvPr id="52" name="Oval 51">
              <a:extLst>
                <a:ext uri="{FF2B5EF4-FFF2-40B4-BE49-F238E27FC236}">
                  <a16:creationId xmlns:a16="http://schemas.microsoft.com/office/drawing/2014/main" id="{51C2D08B-52CE-9E3E-19DE-662C739E3BA8}"/>
                </a:ext>
              </a:extLst>
            </p:cNvPr>
            <p:cNvSpPr/>
            <p:nvPr/>
          </p:nvSpPr>
          <p:spPr>
            <a:xfrm>
              <a:off x="12394216" y="1469476"/>
              <a:ext cx="279400" cy="279400"/>
            </a:xfrm>
            <a:prstGeom prst="ellipse">
              <a:avLst/>
            </a:prstGeom>
            <a:solidFill>
              <a:srgbClr val="2594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latin typeface="Heebo" pitchFamily="2" charset="-79"/>
                <a:cs typeface="Heebo" pitchFamily="2" charset="-79"/>
              </a:endParaRPr>
            </a:p>
          </p:txBody>
        </p:sp>
        <p:sp>
          <p:nvSpPr>
            <p:cNvPr id="53" name="Oval 52">
              <a:extLst>
                <a:ext uri="{FF2B5EF4-FFF2-40B4-BE49-F238E27FC236}">
                  <a16:creationId xmlns:a16="http://schemas.microsoft.com/office/drawing/2014/main" id="{E7B02595-8CFC-62E3-BF67-3503E2BC77DD}"/>
                </a:ext>
              </a:extLst>
            </p:cNvPr>
            <p:cNvSpPr/>
            <p:nvPr/>
          </p:nvSpPr>
          <p:spPr>
            <a:xfrm>
              <a:off x="12394216" y="1081354"/>
              <a:ext cx="279400" cy="279400"/>
            </a:xfrm>
            <a:prstGeom prst="ellipse">
              <a:avLst/>
            </a:prstGeom>
            <a:solidFill>
              <a:srgbClr val="84CB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latin typeface="Heebo" pitchFamily="2" charset="-79"/>
                <a:cs typeface="Heebo" pitchFamily="2" charset="-79"/>
              </a:endParaRPr>
            </a:p>
          </p:txBody>
        </p:sp>
        <p:sp>
          <p:nvSpPr>
            <p:cNvPr id="54" name="Oval 53">
              <a:extLst>
                <a:ext uri="{FF2B5EF4-FFF2-40B4-BE49-F238E27FC236}">
                  <a16:creationId xmlns:a16="http://schemas.microsoft.com/office/drawing/2014/main" id="{0E46D2D8-8BCB-E25D-2476-CB53318D1BF0}"/>
                </a:ext>
              </a:extLst>
            </p:cNvPr>
            <p:cNvSpPr/>
            <p:nvPr/>
          </p:nvSpPr>
          <p:spPr>
            <a:xfrm>
              <a:off x="12876816" y="1469476"/>
              <a:ext cx="279400" cy="279400"/>
            </a:xfrm>
            <a:prstGeom prst="ellipse">
              <a:avLst/>
            </a:prstGeom>
            <a:solidFill>
              <a:srgbClr val="C152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latin typeface="Heebo" pitchFamily="2" charset="-79"/>
                <a:cs typeface="Heebo" pitchFamily="2" charset="-79"/>
              </a:endParaRPr>
            </a:p>
          </p:txBody>
        </p:sp>
        <p:sp>
          <p:nvSpPr>
            <p:cNvPr id="55" name="Oval 54">
              <a:extLst>
                <a:ext uri="{FF2B5EF4-FFF2-40B4-BE49-F238E27FC236}">
                  <a16:creationId xmlns:a16="http://schemas.microsoft.com/office/drawing/2014/main" id="{8FAD3DD1-13B9-120D-C9A4-913DD783020E}"/>
                </a:ext>
              </a:extLst>
            </p:cNvPr>
            <p:cNvSpPr/>
            <p:nvPr/>
          </p:nvSpPr>
          <p:spPr>
            <a:xfrm>
              <a:off x="12876816" y="1081354"/>
              <a:ext cx="279400" cy="279400"/>
            </a:xfrm>
            <a:prstGeom prst="ellipse">
              <a:avLst/>
            </a:prstGeom>
            <a:solidFill>
              <a:srgbClr val="E0A9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latin typeface="Heebo" pitchFamily="2" charset="-79"/>
                <a:cs typeface="Heebo" pitchFamily="2" charset="-79"/>
              </a:endParaRPr>
            </a:p>
          </p:txBody>
        </p:sp>
        <p:sp>
          <p:nvSpPr>
            <p:cNvPr id="56" name="Oval 55">
              <a:extLst>
                <a:ext uri="{FF2B5EF4-FFF2-40B4-BE49-F238E27FC236}">
                  <a16:creationId xmlns:a16="http://schemas.microsoft.com/office/drawing/2014/main" id="{BBA1A56A-20F5-35EE-DE11-CE2B2B52EFA7}"/>
                </a:ext>
              </a:extLst>
            </p:cNvPr>
            <p:cNvSpPr/>
            <p:nvPr/>
          </p:nvSpPr>
          <p:spPr>
            <a:xfrm>
              <a:off x="13353462" y="1469476"/>
              <a:ext cx="279400" cy="279400"/>
            </a:xfrm>
            <a:prstGeom prst="ellipse">
              <a:avLst/>
            </a:prstGeom>
            <a:solidFill>
              <a:srgbClr val="D091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latin typeface="Heebo" pitchFamily="2" charset="-79"/>
                <a:cs typeface="Heebo" pitchFamily="2" charset="-79"/>
              </a:endParaRPr>
            </a:p>
          </p:txBody>
        </p:sp>
        <p:sp>
          <p:nvSpPr>
            <p:cNvPr id="57" name="Oval 56">
              <a:extLst>
                <a:ext uri="{FF2B5EF4-FFF2-40B4-BE49-F238E27FC236}">
                  <a16:creationId xmlns:a16="http://schemas.microsoft.com/office/drawing/2014/main" id="{97B5303D-3AFB-34BA-2EF0-4F7F86412525}"/>
                </a:ext>
              </a:extLst>
            </p:cNvPr>
            <p:cNvSpPr/>
            <p:nvPr/>
          </p:nvSpPr>
          <p:spPr>
            <a:xfrm>
              <a:off x="13353462" y="1081354"/>
              <a:ext cx="279400" cy="279400"/>
            </a:xfrm>
            <a:prstGeom prst="ellipse">
              <a:avLst/>
            </a:prstGeom>
            <a:solidFill>
              <a:srgbClr val="E9C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latin typeface="Heebo" pitchFamily="2" charset="-79"/>
                <a:cs typeface="Heebo" pitchFamily="2" charset="-79"/>
              </a:endParaRPr>
            </a:p>
          </p:txBody>
        </p:sp>
        <p:sp>
          <p:nvSpPr>
            <p:cNvPr id="58" name="Oval 57">
              <a:extLst>
                <a:ext uri="{FF2B5EF4-FFF2-40B4-BE49-F238E27FC236}">
                  <a16:creationId xmlns:a16="http://schemas.microsoft.com/office/drawing/2014/main" id="{6149F3F1-9D5E-72EB-A0E7-6ECA51098B17}"/>
                </a:ext>
              </a:extLst>
            </p:cNvPr>
            <p:cNvSpPr/>
            <p:nvPr/>
          </p:nvSpPr>
          <p:spPr>
            <a:xfrm>
              <a:off x="13886862" y="1469476"/>
              <a:ext cx="279400" cy="279400"/>
            </a:xfrm>
            <a:prstGeom prst="ellipse">
              <a:avLst/>
            </a:prstGeom>
            <a:solidFill>
              <a:srgbClr val="2421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latin typeface="Heebo" pitchFamily="2" charset="-79"/>
                <a:cs typeface="Heebo" pitchFamily="2" charset="-79"/>
              </a:endParaRPr>
            </a:p>
          </p:txBody>
        </p:sp>
        <p:sp>
          <p:nvSpPr>
            <p:cNvPr id="59" name="Oval 58">
              <a:extLst>
                <a:ext uri="{FF2B5EF4-FFF2-40B4-BE49-F238E27FC236}">
                  <a16:creationId xmlns:a16="http://schemas.microsoft.com/office/drawing/2014/main" id="{68B09B48-B222-EFF8-8752-2504789D3472}"/>
                </a:ext>
              </a:extLst>
            </p:cNvPr>
            <p:cNvSpPr/>
            <p:nvPr/>
          </p:nvSpPr>
          <p:spPr>
            <a:xfrm>
              <a:off x="13886862" y="1081354"/>
              <a:ext cx="279400" cy="279400"/>
            </a:xfrm>
            <a:prstGeom prst="ellipse">
              <a:avLst/>
            </a:prstGeom>
            <a:solidFill>
              <a:srgbClr val="9293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latin typeface="Heebo" pitchFamily="2" charset="-79"/>
                <a:cs typeface="Heebo" pitchFamily="2" charset="-79"/>
              </a:endParaRPr>
            </a:p>
          </p:txBody>
        </p:sp>
        <p:sp>
          <p:nvSpPr>
            <p:cNvPr id="60" name="Oval 59">
              <a:extLst>
                <a:ext uri="{FF2B5EF4-FFF2-40B4-BE49-F238E27FC236}">
                  <a16:creationId xmlns:a16="http://schemas.microsoft.com/office/drawing/2014/main" id="{8FE67FDB-F94B-F0DB-5052-D12E9BDDCFED}"/>
                </a:ext>
              </a:extLst>
            </p:cNvPr>
            <p:cNvSpPr/>
            <p:nvPr/>
          </p:nvSpPr>
          <p:spPr>
            <a:xfrm>
              <a:off x="12876816" y="659419"/>
              <a:ext cx="279400" cy="279400"/>
            </a:xfrm>
            <a:prstGeom prst="ellipse">
              <a:avLst/>
            </a:prstGeom>
            <a:solidFill>
              <a:srgbClr val="E0A998">
                <a:alpha val="4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latin typeface="Heebo" pitchFamily="2" charset="-79"/>
                <a:cs typeface="Heebo" pitchFamily="2" charset="-79"/>
              </a:endParaRPr>
            </a:p>
          </p:txBody>
        </p:sp>
        <p:sp>
          <p:nvSpPr>
            <p:cNvPr id="61" name="Oval 60">
              <a:extLst>
                <a:ext uri="{FF2B5EF4-FFF2-40B4-BE49-F238E27FC236}">
                  <a16:creationId xmlns:a16="http://schemas.microsoft.com/office/drawing/2014/main" id="{E61BFE1D-27DF-8EB9-329A-0073561B380F}"/>
                </a:ext>
              </a:extLst>
            </p:cNvPr>
            <p:cNvSpPr/>
            <p:nvPr/>
          </p:nvSpPr>
          <p:spPr>
            <a:xfrm>
              <a:off x="13381839" y="668112"/>
              <a:ext cx="279400" cy="279400"/>
            </a:xfrm>
            <a:prstGeom prst="ellipse">
              <a:avLst/>
            </a:prstGeom>
            <a:solidFill>
              <a:srgbClr val="E9CA96">
                <a:alpha val="581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latin typeface="Heebo" pitchFamily="2" charset="-79"/>
                <a:cs typeface="Heebo" pitchFamily="2" charset="-79"/>
              </a:endParaRPr>
            </a:p>
          </p:txBody>
        </p:sp>
        <p:sp>
          <p:nvSpPr>
            <p:cNvPr id="62" name="Oval 61">
              <a:extLst>
                <a:ext uri="{FF2B5EF4-FFF2-40B4-BE49-F238E27FC236}">
                  <a16:creationId xmlns:a16="http://schemas.microsoft.com/office/drawing/2014/main" id="{83FAD311-1CAB-074A-0929-3FCC9FDF7DBB}"/>
                </a:ext>
              </a:extLst>
            </p:cNvPr>
            <p:cNvSpPr/>
            <p:nvPr/>
          </p:nvSpPr>
          <p:spPr>
            <a:xfrm>
              <a:off x="13886862" y="659419"/>
              <a:ext cx="279400" cy="279400"/>
            </a:xfrm>
            <a:prstGeom prst="ellipse">
              <a:avLst/>
            </a:prstGeom>
            <a:solidFill>
              <a:srgbClr val="9293AB">
                <a:alpha val="570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latin typeface="Heebo" pitchFamily="2" charset="-79"/>
                <a:cs typeface="Heebo" pitchFamily="2" charset="-79"/>
              </a:endParaRPr>
            </a:p>
          </p:txBody>
        </p:sp>
        <p:sp>
          <p:nvSpPr>
            <p:cNvPr id="63" name="Oval 62">
              <a:extLst>
                <a:ext uri="{FF2B5EF4-FFF2-40B4-BE49-F238E27FC236}">
                  <a16:creationId xmlns:a16="http://schemas.microsoft.com/office/drawing/2014/main" id="{31D2A490-C139-7D0F-6357-E311A2539999}"/>
                </a:ext>
              </a:extLst>
            </p:cNvPr>
            <p:cNvSpPr/>
            <p:nvPr/>
          </p:nvSpPr>
          <p:spPr>
            <a:xfrm>
              <a:off x="12394216" y="671227"/>
              <a:ext cx="279400" cy="279400"/>
            </a:xfrm>
            <a:prstGeom prst="ellipse">
              <a:avLst/>
            </a:prstGeom>
            <a:solidFill>
              <a:srgbClr val="84CBA4">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latin typeface="Heebo" pitchFamily="2" charset="-79"/>
                <a:cs typeface="Heebo" pitchFamily="2" charset="-79"/>
              </a:endParaRPr>
            </a:p>
          </p:txBody>
        </p:sp>
      </p:grpSp>
      <p:sp>
        <p:nvSpPr>
          <p:cNvPr id="136" name="Rectangle 135">
            <a:extLst>
              <a:ext uri="{FF2B5EF4-FFF2-40B4-BE49-F238E27FC236}">
                <a16:creationId xmlns:a16="http://schemas.microsoft.com/office/drawing/2014/main" id="{642A34C9-AEDC-0F90-BAD0-D1A586E02CE2}"/>
              </a:ext>
            </a:extLst>
          </p:cNvPr>
          <p:cNvSpPr/>
          <p:nvPr/>
        </p:nvSpPr>
        <p:spPr>
          <a:xfrm>
            <a:off x="0" y="6628728"/>
            <a:ext cx="457200" cy="102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latin typeface="Heebo" pitchFamily="2" charset="-79"/>
              <a:cs typeface="Heebo" pitchFamily="2" charset="-79"/>
            </a:endParaRPr>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11186541" y="6446165"/>
            <a:ext cx="920461" cy="365125"/>
          </a:xfrm>
        </p:spPr>
        <p:txBody>
          <a:bodyPr/>
          <a:lstStyle/>
          <a:p>
            <a:pPr algn="r" rtl="0"/>
            <a:fld id="{199E282D-D310-42D8-B8FF-78ED45A44D81}" type="slidenum">
              <a:rPr lang="he-IL" smtClean="0">
                <a:solidFill>
                  <a:schemeClr val="tx1"/>
                </a:solidFill>
                <a:latin typeface="Heebo" pitchFamily="2" charset="-79"/>
                <a:cs typeface="Heebo" pitchFamily="2" charset="-79"/>
              </a:rPr>
              <a:pPr algn="r" rtl="0"/>
              <a:t>7</a:t>
            </a:fld>
            <a:endParaRPr lang="he-IL" dirty="0">
              <a:solidFill>
                <a:schemeClr val="tx1"/>
              </a:solidFill>
              <a:latin typeface="Heebo" pitchFamily="2" charset="-79"/>
              <a:cs typeface="Heebo" pitchFamily="2" charset="-79"/>
            </a:endParaRPr>
          </a:p>
        </p:txBody>
      </p:sp>
      <p:sp>
        <p:nvSpPr>
          <p:cNvPr id="7" name="TextBox 6">
            <a:extLst>
              <a:ext uri="{FF2B5EF4-FFF2-40B4-BE49-F238E27FC236}">
                <a16:creationId xmlns:a16="http://schemas.microsoft.com/office/drawing/2014/main" id="{DB005061-9345-FEFC-9336-D406B811837F}"/>
              </a:ext>
            </a:extLst>
          </p:cNvPr>
          <p:cNvSpPr txBox="1"/>
          <p:nvPr/>
        </p:nvSpPr>
        <p:spPr>
          <a:xfrm>
            <a:off x="310576" y="4747279"/>
            <a:ext cx="3732075" cy="2112117"/>
          </a:xfrm>
          <a:prstGeom prst="rect">
            <a:avLst/>
          </a:prstGeom>
          <a:noFill/>
        </p:spPr>
        <p:txBody>
          <a:bodyPr wrap="square">
            <a:spAutoFit/>
          </a:bodyPr>
          <a:lstStyle/>
          <a:p>
            <a:pPr algn="l" rtl="0">
              <a:lnSpc>
                <a:spcPct val="150000"/>
              </a:lnSpc>
              <a:buClr>
                <a:srgbClr val="FFC000"/>
              </a:buClr>
              <a:defRPr/>
            </a:pPr>
            <a:r>
              <a:rPr lang="en-US" sz="1050" b="1" dirty="0">
                <a:solidFill>
                  <a:prstClr val="black"/>
                </a:solidFill>
                <a:latin typeface="Heebo" pitchFamily="2" charset="-79"/>
                <a:ea typeface="Tahoma" pitchFamily="34" charset="0"/>
                <a:cs typeface="Heebo" pitchFamily="2" charset="-79"/>
              </a:rPr>
              <a:t>Activity goals: </a:t>
            </a:r>
          </a:p>
          <a:p>
            <a:pPr marL="171450" indent="-171450" algn="l" rtl="0">
              <a:lnSpc>
                <a:spcPct val="150000"/>
              </a:lnSpc>
              <a:buClr>
                <a:schemeClr val="tx1"/>
              </a:buClr>
              <a:buFont typeface="Arial" panose="020B0604020202020204" pitchFamily="34" charset="0"/>
              <a:buChar char="•"/>
              <a:defRPr/>
            </a:pPr>
            <a:r>
              <a:rPr lang="en-US" sz="1100" dirty="0">
                <a:solidFill>
                  <a:prstClr val="black"/>
                </a:solidFill>
                <a:latin typeface="Heebo" pitchFamily="2" charset="-79"/>
                <a:ea typeface="Tahoma" pitchFamily="34" charset="0"/>
                <a:cs typeface="Heebo" pitchFamily="2" charset="-79"/>
              </a:rPr>
              <a:t>To encourage children to develop a personal connection with the natural environment near their kindergarten and understand how living systems function in nature and why this is important.</a:t>
            </a:r>
            <a:endParaRPr lang="he-IL" sz="1100" dirty="0">
              <a:solidFill>
                <a:prstClr val="black"/>
              </a:solidFill>
              <a:latin typeface="Heebo" pitchFamily="2" charset="-79"/>
              <a:ea typeface="Tahoma" pitchFamily="34" charset="0"/>
              <a:cs typeface="Heebo" pitchFamily="2" charset="-79"/>
            </a:endParaRPr>
          </a:p>
          <a:p>
            <a:pPr marL="171450" indent="-171450" algn="l" rtl="0">
              <a:lnSpc>
                <a:spcPct val="150000"/>
              </a:lnSpc>
              <a:buClr>
                <a:schemeClr val="tx1"/>
              </a:buClr>
              <a:buFont typeface="Arial" panose="020B0604020202020204" pitchFamily="34" charset="0"/>
              <a:buChar char="•"/>
              <a:defRPr/>
            </a:pPr>
            <a:r>
              <a:rPr lang="en-US" sz="1100" dirty="0">
                <a:solidFill>
                  <a:prstClr val="black"/>
                </a:solidFill>
                <a:latin typeface="Heebo" pitchFamily="2" charset="-79"/>
                <a:ea typeface="Tahoma" pitchFamily="34" charset="0"/>
                <a:cs typeface="Heebo" pitchFamily="2" charset="-79"/>
              </a:rPr>
              <a:t>To promote the development of the senses of touch and smell, as well as imagination, creativity, and a sense of capability.</a:t>
            </a:r>
            <a:endParaRPr lang="he-IL" sz="1100" dirty="0">
              <a:solidFill>
                <a:prstClr val="black"/>
              </a:solidFill>
              <a:latin typeface="Heebo" pitchFamily="2" charset="-79"/>
              <a:ea typeface="Tahoma" pitchFamily="34" charset="0"/>
              <a:cs typeface="Heebo" pitchFamily="2" charset="-79"/>
            </a:endParaRPr>
          </a:p>
        </p:txBody>
      </p:sp>
      <p:grpSp>
        <p:nvGrpSpPr>
          <p:cNvPr id="42" name="Graphic 19">
            <a:extLst>
              <a:ext uri="{FF2B5EF4-FFF2-40B4-BE49-F238E27FC236}">
                <a16:creationId xmlns:a16="http://schemas.microsoft.com/office/drawing/2014/main" id="{A0B21B55-78D0-13AB-DC8A-603988FAC41C}"/>
              </a:ext>
            </a:extLst>
          </p:cNvPr>
          <p:cNvGrpSpPr/>
          <p:nvPr/>
        </p:nvGrpSpPr>
        <p:grpSpPr>
          <a:xfrm>
            <a:off x="48604" y="4802507"/>
            <a:ext cx="225514" cy="225320"/>
            <a:chOff x="4792261" y="-636710"/>
            <a:chExt cx="707760" cy="707150"/>
          </a:xfrm>
          <a:solidFill>
            <a:srgbClr val="65B2AE"/>
          </a:solidFill>
        </p:grpSpPr>
        <p:sp>
          <p:nvSpPr>
            <p:cNvPr id="44" name="Freeform 43">
              <a:extLst>
                <a:ext uri="{FF2B5EF4-FFF2-40B4-BE49-F238E27FC236}">
                  <a16:creationId xmlns:a16="http://schemas.microsoft.com/office/drawing/2014/main" id="{95569604-8679-E8A7-64DF-9B3740CA0153}"/>
                </a:ext>
              </a:extLst>
            </p:cNvPr>
            <p:cNvSpPr/>
            <p:nvPr/>
          </p:nvSpPr>
          <p:spPr>
            <a:xfrm>
              <a:off x="4792261" y="-636710"/>
              <a:ext cx="707760" cy="707150"/>
            </a:xfrm>
            <a:custGeom>
              <a:avLst/>
              <a:gdLst>
                <a:gd name="connsiteX0" fmla="*/ 512890 w 707760"/>
                <a:gd name="connsiteY0" fmla="*/ 146564 h 707150"/>
                <a:gd name="connsiteX1" fmla="*/ 512890 w 707760"/>
                <a:gd name="connsiteY1" fmla="*/ 105241 h 707150"/>
                <a:gd name="connsiteX2" fmla="*/ 529807 w 707760"/>
                <a:gd name="connsiteY2" fmla="*/ 62782 h 707150"/>
                <a:gd name="connsiteX3" fmla="*/ 587591 w 707760"/>
                <a:gd name="connsiteY3" fmla="*/ 5632 h 707150"/>
                <a:gd name="connsiteX4" fmla="*/ 603653 w 707760"/>
                <a:gd name="connsiteY4" fmla="*/ 40 h 707150"/>
                <a:gd name="connsiteX5" fmla="*/ 613537 w 707760"/>
                <a:gd name="connsiteY5" fmla="*/ 14730 h 707150"/>
                <a:gd name="connsiteX6" fmla="*/ 618289 w 707760"/>
                <a:gd name="connsiteY6" fmla="*/ 77282 h 707150"/>
                <a:gd name="connsiteX7" fmla="*/ 619239 w 707760"/>
                <a:gd name="connsiteY7" fmla="*/ 87139 h 707150"/>
                <a:gd name="connsiteX8" fmla="*/ 673887 w 707760"/>
                <a:gd name="connsiteY8" fmla="*/ 91120 h 707150"/>
                <a:gd name="connsiteX9" fmla="*/ 695081 w 707760"/>
                <a:gd name="connsiteY9" fmla="*/ 92920 h 707150"/>
                <a:gd name="connsiteX10" fmla="*/ 703730 w 707760"/>
                <a:gd name="connsiteY10" fmla="*/ 115761 h 707150"/>
                <a:gd name="connsiteX11" fmla="*/ 637392 w 707760"/>
                <a:gd name="connsiteY11" fmla="*/ 181252 h 707150"/>
                <a:gd name="connsiteX12" fmla="*/ 603083 w 707760"/>
                <a:gd name="connsiteY12" fmla="*/ 192814 h 707150"/>
                <a:gd name="connsiteX13" fmla="*/ 560505 w 707760"/>
                <a:gd name="connsiteY13" fmla="*/ 192814 h 707150"/>
                <a:gd name="connsiteX14" fmla="*/ 616293 w 707760"/>
                <a:gd name="connsiteY14" fmla="*/ 487947 h 707150"/>
                <a:gd name="connsiteX15" fmla="*/ 483998 w 707760"/>
                <a:gd name="connsiteY15" fmla="*/ 658639 h 707150"/>
                <a:gd name="connsiteX16" fmla="*/ 80744 w 707760"/>
                <a:gd name="connsiteY16" fmla="*/ 602437 h 707150"/>
                <a:gd name="connsiteX17" fmla="*/ 71811 w 707760"/>
                <a:gd name="connsiteY17" fmla="*/ 193193 h 707150"/>
                <a:gd name="connsiteX18" fmla="*/ 282514 w 707760"/>
                <a:gd name="connsiteY18" fmla="*/ 79746 h 707150"/>
                <a:gd name="connsiteX19" fmla="*/ 513080 w 707760"/>
                <a:gd name="connsiteY19" fmla="*/ 146658 h 707150"/>
                <a:gd name="connsiteX20" fmla="*/ 455296 w 707760"/>
                <a:gd name="connsiteY20" fmla="*/ 229872 h 707150"/>
                <a:gd name="connsiteX21" fmla="*/ 363392 w 707760"/>
                <a:gd name="connsiteY21" fmla="*/ 183526 h 707150"/>
                <a:gd name="connsiteX22" fmla="*/ 245828 w 707760"/>
                <a:gd name="connsiteY22" fmla="*/ 189592 h 707150"/>
                <a:gd name="connsiteX23" fmla="*/ 224634 w 707760"/>
                <a:gd name="connsiteY23" fmla="*/ 181346 h 707150"/>
                <a:gd name="connsiteX24" fmla="*/ 236704 w 707760"/>
                <a:gd name="connsiteY24" fmla="*/ 163529 h 707150"/>
                <a:gd name="connsiteX25" fmla="*/ 424218 w 707760"/>
                <a:gd name="connsiteY25" fmla="*/ 176513 h 707150"/>
                <a:gd name="connsiteX26" fmla="*/ 474779 w 707760"/>
                <a:gd name="connsiteY26" fmla="*/ 207979 h 707150"/>
                <a:gd name="connsiteX27" fmla="*/ 505667 w 707760"/>
                <a:gd name="connsiteY27" fmla="*/ 177650 h 707150"/>
                <a:gd name="connsiteX28" fmla="*/ 110112 w 707760"/>
                <a:gd name="connsiteY28" fmla="*/ 191487 h 707150"/>
                <a:gd name="connsiteX29" fmla="*/ 121136 w 707760"/>
                <a:gd name="connsiteY29" fmla="*/ 604048 h 707150"/>
                <a:gd name="connsiteX30" fmla="*/ 534844 w 707760"/>
                <a:gd name="connsiteY30" fmla="*/ 578079 h 707150"/>
                <a:gd name="connsiteX31" fmla="*/ 527716 w 707760"/>
                <a:gd name="connsiteY31" fmla="*/ 200017 h 707150"/>
                <a:gd name="connsiteX32" fmla="*/ 496353 w 707760"/>
                <a:gd name="connsiteY32" fmla="*/ 231104 h 707150"/>
                <a:gd name="connsiteX33" fmla="*/ 499965 w 707760"/>
                <a:gd name="connsiteY33" fmla="*/ 235558 h 707150"/>
                <a:gd name="connsiteX34" fmla="*/ 533989 w 707760"/>
                <a:gd name="connsiteY34" fmla="*/ 496287 h 707150"/>
                <a:gd name="connsiteX35" fmla="*/ 218647 w 707760"/>
                <a:gd name="connsiteY35" fmla="*/ 614094 h 707150"/>
                <a:gd name="connsiteX36" fmla="*/ 79984 w 707760"/>
                <a:gd name="connsiteY36" fmla="*/ 334220 h 707150"/>
                <a:gd name="connsiteX37" fmla="*/ 118190 w 707760"/>
                <a:gd name="connsiteY37" fmla="*/ 251955 h 707150"/>
                <a:gd name="connsiteX38" fmla="*/ 140904 w 707760"/>
                <a:gd name="connsiteY38" fmla="*/ 249017 h 707150"/>
                <a:gd name="connsiteX39" fmla="*/ 139479 w 707760"/>
                <a:gd name="connsiteY39" fmla="*/ 269773 h 707150"/>
                <a:gd name="connsiteX40" fmla="*/ 111347 w 707760"/>
                <a:gd name="connsiteY40" fmla="*/ 458661 h 707150"/>
                <a:gd name="connsiteX41" fmla="*/ 393425 w 707760"/>
                <a:gd name="connsiteY41" fmla="*/ 592011 h 707150"/>
                <a:gd name="connsiteX42" fmla="*/ 511369 w 707760"/>
                <a:gd name="connsiteY42" fmla="*/ 304461 h 707150"/>
                <a:gd name="connsiteX43" fmla="*/ 476965 w 707760"/>
                <a:gd name="connsiteY43" fmla="*/ 251481 h 707150"/>
                <a:gd name="connsiteX44" fmla="*/ 444557 w 707760"/>
                <a:gd name="connsiteY44" fmla="*/ 282757 h 707150"/>
                <a:gd name="connsiteX45" fmla="*/ 447122 w 707760"/>
                <a:gd name="connsiteY45" fmla="*/ 286169 h 707150"/>
                <a:gd name="connsiteX46" fmla="*/ 482952 w 707760"/>
                <a:gd name="connsiteY46" fmla="*/ 418382 h 707150"/>
                <a:gd name="connsiteX47" fmla="*/ 475920 w 707760"/>
                <a:gd name="connsiteY47" fmla="*/ 445961 h 707150"/>
                <a:gd name="connsiteX48" fmla="*/ 459573 w 707760"/>
                <a:gd name="connsiteY48" fmla="*/ 454207 h 707150"/>
                <a:gd name="connsiteX49" fmla="*/ 449974 w 707760"/>
                <a:gd name="connsiteY49" fmla="*/ 438569 h 707150"/>
                <a:gd name="connsiteX50" fmla="*/ 451684 w 707760"/>
                <a:gd name="connsiteY50" fmla="*/ 431366 h 707150"/>
                <a:gd name="connsiteX51" fmla="*/ 450924 w 707760"/>
                <a:gd name="connsiteY51" fmla="*/ 350522 h 707150"/>
                <a:gd name="connsiteX52" fmla="*/ 424978 w 707760"/>
                <a:gd name="connsiteY52" fmla="*/ 303039 h 707150"/>
                <a:gd name="connsiteX53" fmla="*/ 392760 w 707760"/>
                <a:gd name="connsiteY53" fmla="*/ 334220 h 707150"/>
                <a:gd name="connsiteX54" fmla="*/ 376318 w 707760"/>
                <a:gd name="connsiteY54" fmla="*/ 466812 h 707150"/>
                <a:gd name="connsiteX55" fmla="*/ 251531 w 707760"/>
                <a:gd name="connsiteY55" fmla="*/ 463969 h 707150"/>
                <a:gd name="connsiteX56" fmla="*/ 235469 w 707760"/>
                <a:gd name="connsiteY56" fmla="*/ 339149 h 707150"/>
                <a:gd name="connsiteX57" fmla="*/ 287836 w 707760"/>
                <a:gd name="connsiteY57" fmla="*/ 300480 h 707150"/>
                <a:gd name="connsiteX58" fmla="*/ 371091 w 707760"/>
                <a:gd name="connsiteY58" fmla="*/ 313654 h 707150"/>
                <a:gd name="connsiteX59" fmla="*/ 403119 w 707760"/>
                <a:gd name="connsiteY59" fmla="*/ 281904 h 707150"/>
                <a:gd name="connsiteX60" fmla="*/ 399888 w 707760"/>
                <a:gd name="connsiteY60" fmla="*/ 278871 h 707150"/>
                <a:gd name="connsiteX61" fmla="*/ 258944 w 707760"/>
                <a:gd name="connsiteY61" fmla="*/ 263043 h 707150"/>
                <a:gd name="connsiteX62" fmla="*/ 174739 w 707760"/>
                <a:gd name="connsiteY62" fmla="*/ 377817 h 707150"/>
                <a:gd name="connsiteX63" fmla="*/ 235279 w 707760"/>
                <a:gd name="connsiteY63" fmla="*/ 508324 h 707150"/>
                <a:gd name="connsiteX64" fmla="*/ 376698 w 707760"/>
                <a:gd name="connsiteY64" fmla="*/ 519697 h 707150"/>
                <a:gd name="connsiteX65" fmla="*/ 398747 w 707760"/>
                <a:gd name="connsiteY65" fmla="*/ 524910 h 707150"/>
                <a:gd name="connsiteX66" fmla="*/ 388768 w 707760"/>
                <a:gd name="connsiteY66" fmla="*/ 544434 h 707150"/>
                <a:gd name="connsiteX67" fmla="*/ 214180 w 707760"/>
                <a:gd name="connsiteY67" fmla="*/ 526995 h 707150"/>
                <a:gd name="connsiteX68" fmla="*/ 148508 w 707760"/>
                <a:gd name="connsiteY68" fmla="*/ 365591 h 707150"/>
                <a:gd name="connsiteX69" fmla="*/ 385537 w 707760"/>
                <a:gd name="connsiteY69" fmla="*/ 238686 h 707150"/>
                <a:gd name="connsiteX70" fmla="*/ 424123 w 707760"/>
                <a:gd name="connsiteY70" fmla="*/ 260674 h 707150"/>
                <a:gd name="connsiteX71" fmla="*/ 455296 w 707760"/>
                <a:gd name="connsiteY71" fmla="*/ 229682 h 707150"/>
                <a:gd name="connsiteX72" fmla="*/ 371186 w 707760"/>
                <a:gd name="connsiteY72" fmla="*/ 354218 h 707150"/>
                <a:gd name="connsiteX73" fmla="*/ 366054 w 707760"/>
                <a:gd name="connsiteY73" fmla="*/ 359052 h 707150"/>
                <a:gd name="connsiteX74" fmla="*/ 328703 w 707760"/>
                <a:gd name="connsiteY74" fmla="*/ 396109 h 707150"/>
                <a:gd name="connsiteX75" fmla="*/ 307414 w 707760"/>
                <a:gd name="connsiteY75" fmla="*/ 397720 h 707150"/>
                <a:gd name="connsiteX76" fmla="*/ 309410 w 707760"/>
                <a:gd name="connsiteY76" fmla="*/ 376585 h 707150"/>
                <a:gd name="connsiteX77" fmla="*/ 322430 w 707760"/>
                <a:gd name="connsiteY77" fmla="*/ 363506 h 707150"/>
                <a:gd name="connsiteX78" fmla="*/ 351798 w 707760"/>
                <a:gd name="connsiteY78" fmla="*/ 335547 h 707150"/>
                <a:gd name="connsiteX79" fmla="*/ 262650 w 707760"/>
                <a:gd name="connsiteY79" fmla="*/ 348816 h 707150"/>
                <a:gd name="connsiteX80" fmla="*/ 268733 w 707760"/>
                <a:gd name="connsiteY80" fmla="*/ 442265 h 707150"/>
                <a:gd name="connsiteX81" fmla="*/ 362632 w 707760"/>
                <a:gd name="connsiteY81" fmla="*/ 441791 h 707150"/>
                <a:gd name="connsiteX82" fmla="*/ 371091 w 707760"/>
                <a:gd name="connsiteY82" fmla="*/ 354123 h 707150"/>
                <a:gd name="connsiteX83" fmla="*/ 562691 w 707760"/>
                <a:gd name="connsiteY83" fmla="*/ 162202 h 707150"/>
                <a:gd name="connsiteX84" fmla="*/ 564116 w 707760"/>
                <a:gd name="connsiteY84" fmla="*/ 164950 h 707150"/>
                <a:gd name="connsiteX85" fmla="*/ 606219 w 707760"/>
                <a:gd name="connsiteY85" fmla="*/ 164571 h 707150"/>
                <a:gd name="connsiteX86" fmla="*/ 623896 w 707760"/>
                <a:gd name="connsiteY86" fmla="*/ 156041 h 707150"/>
                <a:gd name="connsiteX87" fmla="*/ 657255 w 707760"/>
                <a:gd name="connsiteY87" fmla="*/ 123059 h 707150"/>
                <a:gd name="connsiteX88" fmla="*/ 660487 w 707760"/>
                <a:gd name="connsiteY88" fmla="*/ 117846 h 707150"/>
                <a:gd name="connsiteX89" fmla="*/ 615913 w 707760"/>
                <a:gd name="connsiteY89" fmla="*/ 114719 h 707150"/>
                <a:gd name="connsiteX90" fmla="*/ 609260 w 707760"/>
                <a:gd name="connsiteY90" fmla="*/ 116614 h 707150"/>
                <a:gd name="connsiteX91" fmla="*/ 562691 w 707760"/>
                <a:gd name="connsiteY91" fmla="*/ 162107 h 707150"/>
                <a:gd name="connsiteX92" fmla="*/ 541117 w 707760"/>
                <a:gd name="connsiteY92" fmla="*/ 142299 h 707150"/>
                <a:gd name="connsiteX93" fmla="*/ 543683 w 707760"/>
                <a:gd name="connsiteY93" fmla="*/ 143626 h 707150"/>
                <a:gd name="connsiteX94" fmla="*/ 575711 w 707760"/>
                <a:gd name="connsiteY94" fmla="*/ 111307 h 707150"/>
                <a:gd name="connsiteX95" fmla="*/ 590347 w 707760"/>
                <a:gd name="connsiteY95" fmla="*/ 72354 h 707150"/>
                <a:gd name="connsiteX96" fmla="*/ 587971 w 707760"/>
                <a:gd name="connsiteY96" fmla="*/ 43921 h 707150"/>
                <a:gd name="connsiteX97" fmla="*/ 547389 w 707760"/>
                <a:gd name="connsiteY97" fmla="*/ 84675 h 707150"/>
                <a:gd name="connsiteX98" fmla="*/ 541402 w 707760"/>
                <a:gd name="connsiteY98" fmla="*/ 96806 h 707150"/>
                <a:gd name="connsiteX99" fmla="*/ 541117 w 707760"/>
                <a:gd name="connsiteY99" fmla="*/ 142299 h 70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07760" h="707150">
                  <a:moveTo>
                    <a:pt x="512890" y="146564"/>
                  </a:moveTo>
                  <a:cubicBezTo>
                    <a:pt x="512890" y="131589"/>
                    <a:pt x="512985" y="118415"/>
                    <a:pt x="512890" y="105241"/>
                  </a:cubicBezTo>
                  <a:cubicBezTo>
                    <a:pt x="512700" y="88750"/>
                    <a:pt x="518212" y="74534"/>
                    <a:pt x="529807" y="62782"/>
                  </a:cubicBezTo>
                  <a:cubicBezTo>
                    <a:pt x="548910" y="43637"/>
                    <a:pt x="567918" y="24208"/>
                    <a:pt x="587591" y="5632"/>
                  </a:cubicBezTo>
                  <a:cubicBezTo>
                    <a:pt x="591393" y="2030"/>
                    <a:pt x="598426" y="-339"/>
                    <a:pt x="603653" y="40"/>
                  </a:cubicBezTo>
                  <a:cubicBezTo>
                    <a:pt x="611161" y="703"/>
                    <a:pt x="612967" y="7717"/>
                    <a:pt x="613537" y="14730"/>
                  </a:cubicBezTo>
                  <a:cubicBezTo>
                    <a:pt x="615058" y="35581"/>
                    <a:pt x="616673" y="56432"/>
                    <a:pt x="618289" y="77282"/>
                  </a:cubicBezTo>
                  <a:cubicBezTo>
                    <a:pt x="618479" y="80315"/>
                    <a:pt x="618859" y="83253"/>
                    <a:pt x="619239" y="87139"/>
                  </a:cubicBezTo>
                  <a:cubicBezTo>
                    <a:pt x="637772" y="88466"/>
                    <a:pt x="655830" y="89793"/>
                    <a:pt x="673887" y="91120"/>
                  </a:cubicBezTo>
                  <a:cubicBezTo>
                    <a:pt x="680920" y="91688"/>
                    <a:pt x="688048" y="91973"/>
                    <a:pt x="695081" y="92920"/>
                  </a:cubicBezTo>
                  <a:cubicBezTo>
                    <a:pt x="706771" y="94626"/>
                    <a:pt x="711998" y="107326"/>
                    <a:pt x="703730" y="115761"/>
                  </a:cubicBezTo>
                  <a:cubicBezTo>
                    <a:pt x="682061" y="138034"/>
                    <a:pt x="660012" y="159927"/>
                    <a:pt x="637392" y="181252"/>
                  </a:cubicBezTo>
                  <a:cubicBezTo>
                    <a:pt x="628173" y="189876"/>
                    <a:pt x="615913" y="192814"/>
                    <a:pt x="603083" y="192814"/>
                  </a:cubicBezTo>
                  <a:cubicBezTo>
                    <a:pt x="589302" y="192814"/>
                    <a:pt x="575521" y="192814"/>
                    <a:pt x="560505" y="192814"/>
                  </a:cubicBezTo>
                  <a:cubicBezTo>
                    <a:pt x="628743" y="282473"/>
                    <a:pt x="649272" y="380755"/>
                    <a:pt x="616293" y="487947"/>
                  </a:cubicBezTo>
                  <a:cubicBezTo>
                    <a:pt x="593864" y="560830"/>
                    <a:pt x="548435" y="617506"/>
                    <a:pt x="483998" y="658639"/>
                  </a:cubicBezTo>
                  <a:cubicBezTo>
                    <a:pt x="355599" y="740715"/>
                    <a:pt x="182437" y="716452"/>
                    <a:pt x="80744" y="602437"/>
                  </a:cubicBezTo>
                  <a:cubicBezTo>
                    <a:pt x="-23229" y="485767"/>
                    <a:pt x="-27411" y="313085"/>
                    <a:pt x="71811" y="193193"/>
                  </a:cubicBezTo>
                  <a:cubicBezTo>
                    <a:pt x="126458" y="127135"/>
                    <a:pt x="196978" y="88750"/>
                    <a:pt x="282514" y="79746"/>
                  </a:cubicBezTo>
                  <a:cubicBezTo>
                    <a:pt x="367574" y="70837"/>
                    <a:pt x="444081" y="93679"/>
                    <a:pt x="513080" y="146658"/>
                  </a:cubicBezTo>
                  <a:close/>
                  <a:moveTo>
                    <a:pt x="455296" y="229872"/>
                  </a:moveTo>
                  <a:cubicBezTo>
                    <a:pt x="428590" y="206841"/>
                    <a:pt x="397892" y="191393"/>
                    <a:pt x="363392" y="183526"/>
                  </a:cubicBezTo>
                  <a:cubicBezTo>
                    <a:pt x="323666" y="174428"/>
                    <a:pt x="284509" y="176797"/>
                    <a:pt x="245828" y="189592"/>
                  </a:cubicBezTo>
                  <a:cubicBezTo>
                    <a:pt x="234899" y="193193"/>
                    <a:pt x="227106" y="189782"/>
                    <a:pt x="224634" y="181346"/>
                  </a:cubicBezTo>
                  <a:cubicBezTo>
                    <a:pt x="222449" y="173859"/>
                    <a:pt x="227010" y="166751"/>
                    <a:pt x="236704" y="163529"/>
                  </a:cubicBezTo>
                  <a:cubicBezTo>
                    <a:pt x="300951" y="142678"/>
                    <a:pt x="363773" y="146090"/>
                    <a:pt x="424218" y="176513"/>
                  </a:cubicBezTo>
                  <a:cubicBezTo>
                    <a:pt x="442466" y="185706"/>
                    <a:pt x="459002" y="198027"/>
                    <a:pt x="474779" y="207979"/>
                  </a:cubicBezTo>
                  <a:cubicBezTo>
                    <a:pt x="484948" y="198027"/>
                    <a:pt x="495308" y="187791"/>
                    <a:pt x="505667" y="177650"/>
                  </a:cubicBezTo>
                  <a:cubicBezTo>
                    <a:pt x="402739" y="82400"/>
                    <a:pt x="224539" y="75008"/>
                    <a:pt x="110112" y="191487"/>
                  </a:cubicBezTo>
                  <a:cubicBezTo>
                    <a:pt x="-4411" y="307967"/>
                    <a:pt x="911" y="494202"/>
                    <a:pt x="121136" y="604048"/>
                  </a:cubicBezTo>
                  <a:cubicBezTo>
                    <a:pt x="241552" y="714083"/>
                    <a:pt x="428590" y="702615"/>
                    <a:pt x="534844" y="578079"/>
                  </a:cubicBezTo>
                  <a:cubicBezTo>
                    <a:pt x="639293" y="455629"/>
                    <a:pt x="614583" y="287401"/>
                    <a:pt x="527716" y="200017"/>
                  </a:cubicBezTo>
                  <a:cubicBezTo>
                    <a:pt x="517357" y="210348"/>
                    <a:pt x="506998" y="220584"/>
                    <a:pt x="496353" y="231104"/>
                  </a:cubicBezTo>
                  <a:cubicBezTo>
                    <a:pt x="497303" y="232241"/>
                    <a:pt x="498634" y="233947"/>
                    <a:pt x="499965" y="235558"/>
                  </a:cubicBezTo>
                  <a:cubicBezTo>
                    <a:pt x="563831" y="315644"/>
                    <a:pt x="576281" y="403217"/>
                    <a:pt x="533989" y="496287"/>
                  </a:cubicBezTo>
                  <a:cubicBezTo>
                    <a:pt x="480671" y="613526"/>
                    <a:pt x="335831" y="666695"/>
                    <a:pt x="218647" y="614094"/>
                  </a:cubicBezTo>
                  <a:cubicBezTo>
                    <a:pt x="109256" y="565000"/>
                    <a:pt x="52422" y="450511"/>
                    <a:pt x="79984" y="334220"/>
                  </a:cubicBezTo>
                  <a:cubicBezTo>
                    <a:pt x="87112" y="304366"/>
                    <a:pt x="100037" y="276881"/>
                    <a:pt x="118190" y="251955"/>
                  </a:cubicBezTo>
                  <a:cubicBezTo>
                    <a:pt x="124653" y="243046"/>
                    <a:pt x="134537" y="241814"/>
                    <a:pt x="140904" y="249017"/>
                  </a:cubicBezTo>
                  <a:cubicBezTo>
                    <a:pt x="147367" y="256314"/>
                    <a:pt x="144136" y="262949"/>
                    <a:pt x="139479" y="269773"/>
                  </a:cubicBezTo>
                  <a:cubicBezTo>
                    <a:pt x="99847" y="328249"/>
                    <a:pt x="90248" y="391370"/>
                    <a:pt x="111347" y="458661"/>
                  </a:cubicBezTo>
                  <a:cubicBezTo>
                    <a:pt x="147652" y="574478"/>
                    <a:pt x="280708" y="637220"/>
                    <a:pt x="393425" y="592011"/>
                  </a:cubicBezTo>
                  <a:cubicBezTo>
                    <a:pt x="508708" y="545761"/>
                    <a:pt x="561170" y="417908"/>
                    <a:pt x="511369" y="304461"/>
                  </a:cubicBezTo>
                  <a:cubicBezTo>
                    <a:pt x="502626" y="284463"/>
                    <a:pt x="490936" y="266266"/>
                    <a:pt x="476965" y="251481"/>
                  </a:cubicBezTo>
                  <a:cubicBezTo>
                    <a:pt x="465845" y="262191"/>
                    <a:pt x="455296" y="272332"/>
                    <a:pt x="444557" y="282757"/>
                  </a:cubicBezTo>
                  <a:cubicBezTo>
                    <a:pt x="445222" y="283705"/>
                    <a:pt x="446172" y="284937"/>
                    <a:pt x="447122" y="286169"/>
                  </a:cubicBezTo>
                  <a:cubicBezTo>
                    <a:pt x="478106" y="325122"/>
                    <a:pt x="489795" y="369287"/>
                    <a:pt x="482952" y="418382"/>
                  </a:cubicBezTo>
                  <a:cubicBezTo>
                    <a:pt x="481622" y="427764"/>
                    <a:pt x="478961" y="437052"/>
                    <a:pt x="475920" y="445961"/>
                  </a:cubicBezTo>
                  <a:cubicBezTo>
                    <a:pt x="473449" y="453354"/>
                    <a:pt x="467081" y="456387"/>
                    <a:pt x="459573" y="454207"/>
                  </a:cubicBezTo>
                  <a:cubicBezTo>
                    <a:pt x="451970" y="452122"/>
                    <a:pt x="448928" y="446246"/>
                    <a:pt x="449974" y="438569"/>
                  </a:cubicBezTo>
                  <a:cubicBezTo>
                    <a:pt x="450259" y="436105"/>
                    <a:pt x="451019" y="433735"/>
                    <a:pt x="451684" y="431366"/>
                  </a:cubicBezTo>
                  <a:cubicBezTo>
                    <a:pt x="459573" y="404355"/>
                    <a:pt x="459193" y="377344"/>
                    <a:pt x="450924" y="350522"/>
                  </a:cubicBezTo>
                  <a:cubicBezTo>
                    <a:pt x="445317" y="332514"/>
                    <a:pt x="436763" y="316118"/>
                    <a:pt x="424978" y="303039"/>
                  </a:cubicBezTo>
                  <a:cubicBezTo>
                    <a:pt x="413859" y="313843"/>
                    <a:pt x="403309" y="323985"/>
                    <a:pt x="392760" y="334220"/>
                  </a:cubicBezTo>
                  <a:cubicBezTo>
                    <a:pt x="427829" y="385210"/>
                    <a:pt x="409962" y="439611"/>
                    <a:pt x="376318" y="466812"/>
                  </a:cubicBezTo>
                  <a:cubicBezTo>
                    <a:pt x="339633" y="496477"/>
                    <a:pt x="286220" y="495340"/>
                    <a:pt x="251531" y="463969"/>
                  </a:cubicBezTo>
                  <a:cubicBezTo>
                    <a:pt x="215606" y="431555"/>
                    <a:pt x="208763" y="379144"/>
                    <a:pt x="235469" y="339149"/>
                  </a:cubicBezTo>
                  <a:cubicBezTo>
                    <a:pt x="248204" y="320099"/>
                    <a:pt x="265787" y="307114"/>
                    <a:pt x="287836" y="300480"/>
                  </a:cubicBezTo>
                  <a:cubicBezTo>
                    <a:pt x="317869" y="291476"/>
                    <a:pt x="345620" y="297258"/>
                    <a:pt x="371091" y="313654"/>
                  </a:cubicBezTo>
                  <a:cubicBezTo>
                    <a:pt x="382020" y="302849"/>
                    <a:pt x="392475" y="292519"/>
                    <a:pt x="403119" y="281904"/>
                  </a:cubicBezTo>
                  <a:cubicBezTo>
                    <a:pt x="402074" y="280861"/>
                    <a:pt x="401123" y="279724"/>
                    <a:pt x="399888" y="278871"/>
                  </a:cubicBezTo>
                  <a:cubicBezTo>
                    <a:pt x="355789" y="247974"/>
                    <a:pt x="308174" y="241529"/>
                    <a:pt x="258944" y="263043"/>
                  </a:cubicBezTo>
                  <a:cubicBezTo>
                    <a:pt x="209333" y="284747"/>
                    <a:pt x="180251" y="324174"/>
                    <a:pt x="174739" y="377817"/>
                  </a:cubicBezTo>
                  <a:cubicBezTo>
                    <a:pt x="169131" y="432314"/>
                    <a:pt x="190040" y="477048"/>
                    <a:pt x="235279" y="508324"/>
                  </a:cubicBezTo>
                  <a:cubicBezTo>
                    <a:pt x="279568" y="538842"/>
                    <a:pt x="327467" y="541685"/>
                    <a:pt x="376698" y="519697"/>
                  </a:cubicBezTo>
                  <a:cubicBezTo>
                    <a:pt x="387343" y="514958"/>
                    <a:pt x="394851" y="516570"/>
                    <a:pt x="398747" y="524910"/>
                  </a:cubicBezTo>
                  <a:cubicBezTo>
                    <a:pt x="402359" y="532682"/>
                    <a:pt x="398937" y="539885"/>
                    <a:pt x="388768" y="544434"/>
                  </a:cubicBezTo>
                  <a:cubicBezTo>
                    <a:pt x="327277" y="571824"/>
                    <a:pt x="267973" y="567370"/>
                    <a:pt x="214180" y="526995"/>
                  </a:cubicBezTo>
                  <a:cubicBezTo>
                    <a:pt x="160768" y="486999"/>
                    <a:pt x="138338" y="431650"/>
                    <a:pt x="148508" y="365591"/>
                  </a:cubicBezTo>
                  <a:cubicBezTo>
                    <a:pt x="165330" y="255461"/>
                    <a:pt x="283844" y="192435"/>
                    <a:pt x="385537" y="238686"/>
                  </a:cubicBezTo>
                  <a:cubicBezTo>
                    <a:pt x="399032" y="244846"/>
                    <a:pt x="411483" y="253376"/>
                    <a:pt x="424123" y="260674"/>
                  </a:cubicBezTo>
                  <a:cubicBezTo>
                    <a:pt x="434292" y="250533"/>
                    <a:pt x="444557" y="240392"/>
                    <a:pt x="455296" y="229682"/>
                  </a:cubicBezTo>
                  <a:close/>
                  <a:moveTo>
                    <a:pt x="371186" y="354218"/>
                  </a:moveTo>
                  <a:cubicBezTo>
                    <a:pt x="369190" y="356114"/>
                    <a:pt x="367574" y="357630"/>
                    <a:pt x="366054" y="359052"/>
                  </a:cubicBezTo>
                  <a:cubicBezTo>
                    <a:pt x="353603" y="371373"/>
                    <a:pt x="341248" y="383883"/>
                    <a:pt x="328703" y="396109"/>
                  </a:cubicBezTo>
                  <a:cubicBezTo>
                    <a:pt x="321765" y="402933"/>
                    <a:pt x="312926" y="403407"/>
                    <a:pt x="307414" y="397720"/>
                  </a:cubicBezTo>
                  <a:cubicBezTo>
                    <a:pt x="301712" y="391749"/>
                    <a:pt x="302377" y="383883"/>
                    <a:pt x="309410" y="376585"/>
                  </a:cubicBezTo>
                  <a:cubicBezTo>
                    <a:pt x="313687" y="372131"/>
                    <a:pt x="318058" y="367771"/>
                    <a:pt x="322430" y="363506"/>
                  </a:cubicBezTo>
                  <a:cubicBezTo>
                    <a:pt x="332124" y="354218"/>
                    <a:pt x="341818" y="345025"/>
                    <a:pt x="351798" y="335547"/>
                  </a:cubicBezTo>
                  <a:cubicBezTo>
                    <a:pt x="324521" y="315834"/>
                    <a:pt x="284414" y="322563"/>
                    <a:pt x="262650" y="348816"/>
                  </a:cubicBezTo>
                  <a:cubicBezTo>
                    <a:pt x="239651" y="376680"/>
                    <a:pt x="242312" y="417718"/>
                    <a:pt x="268733" y="442265"/>
                  </a:cubicBezTo>
                  <a:cubicBezTo>
                    <a:pt x="295249" y="466907"/>
                    <a:pt x="336401" y="466717"/>
                    <a:pt x="362632" y="441791"/>
                  </a:cubicBezTo>
                  <a:cubicBezTo>
                    <a:pt x="387152" y="418571"/>
                    <a:pt x="391334" y="378481"/>
                    <a:pt x="371091" y="354123"/>
                  </a:cubicBezTo>
                  <a:close/>
                  <a:moveTo>
                    <a:pt x="562691" y="162202"/>
                  </a:moveTo>
                  <a:cubicBezTo>
                    <a:pt x="563166" y="163149"/>
                    <a:pt x="563641" y="164002"/>
                    <a:pt x="564116" y="164950"/>
                  </a:cubicBezTo>
                  <a:cubicBezTo>
                    <a:pt x="578182" y="164950"/>
                    <a:pt x="592343" y="165803"/>
                    <a:pt x="606219" y="164571"/>
                  </a:cubicBezTo>
                  <a:cubicBezTo>
                    <a:pt x="612397" y="164002"/>
                    <a:pt x="619144" y="160306"/>
                    <a:pt x="623896" y="156041"/>
                  </a:cubicBezTo>
                  <a:cubicBezTo>
                    <a:pt x="635586" y="145711"/>
                    <a:pt x="646326" y="134148"/>
                    <a:pt x="657255" y="123059"/>
                  </a:cubicBezTo>
                  <a:cubicBezTo>
                    <a:pt x="658491" y="121827"/>
                    <a:pt x="659061" y="120121"/>
                    <a:pt x="660487" y="117846"/>
                  </a:cubicBezTo>
                  <a:cubicBezTo>
                    <a:pt x="644710" y="116709"/>
                    <a:pt x="630264" y="115572"/>
                    <a:pt x="615913" y="114719"/>
                  </a:cubicBezTo>
                  <a:cubicBezTo>
                    <a:pt x="613727" y="114624"/>
                    <a:pt x="610686" y="115193"/>
                    <a:pt x="609260" y="116614"/>
                  </a:cubicBezTo>
                  <a:cubicBezTo>
                    <a:pt x="593579" y="131684"/>
                    <a:pt x="578182" y="146943"/>
                    <a:pt x="562691" y="162107"/>
                  </a:cubicBezTo>
                  <a:close/>
                  <a:moveTo>
                    <a:pt x="541117" y="142299"/>
                  </a:moveTo>
                  <a:lnTo>
                    <a:pt x="543683" y="143626"/>
                  </a:lnTo>
                  <a:cubicBezTo>
                    <a:pt x="554232" y="132726"/>
                    <a:pt x="564021" y="120879"/>
                    <a:pt x="575711" y="111307"/>
                  </a:cubicBezTo>
                  <a:cubicBezTo>
                    <a:pt x="588542" y="100692"/>
                    <a:pt x="593579" y="88750"/>
                    <a:pt x="590347" y="72354"/>
                  </a:cubicBezTo>
                  <a:cubicBezTo>
                    <a:pt x="588637" y="63729"/>
                    <a:pt x="588827" y="54631"/>
                    <a:pt x="587971" y="43921"/>
                  </a:cubicBezTo>
                  <a:cubicBezTo>
                    <a:pt x="573240" y="58611"/>
                    <a:pt x="560030" y="71406"/>
                    <a:pt x="547389" y="84675"/>
                  </a:cubicBezTo>
                  <a:cubicBezTo>
                    <a:pt x="544348" y="87802"/>
                    <a:pt x="541592" y="92636"/>
                    <a:pt x="541402" y="96806"/>
                  </a:cubicBezTo>
                  <a:cubicBezTo>
                    <a:pt x="540642" y="111970"/>
                    <a:pt x="541117" y="127135"/>
                    <a:pt x="541117" y="142299"/>
                  </a:cubicBezTo>
                  <a:close/>
                </a:path>
              </a:pathLst>
            </a:custGeom>
            <a:solidFill>
              <a:srgbClr val="65B2AE"/>
            </a:solidFill>
            <a:ln w="0" cap="flat">
              <a:noFill/>
              <a:prstDash val="solid"/>
              <a:miter/>
            </a:ln>
          </p:spPr>
          <p:txBody>
            <a:bodyPr rtlCol="0" anchor="ctr"/>
            <a:lstStyle/>
            <a:p>
              <a:pPr algn="l" rtl="0"/>
              <a:endParaRPr lang="x-es-XL">
                <a:latin typeface="Heebo" pitchFamily="2" charset="-79"/>
                <a:cs typeface="Heebo" pitchFamily="2" charset="-79"/>
              </a:endParaRPr>
            </a:p>
          </p:txBody>
        </p:sp>
        <p:sp>
          <p:nvSpPr>
            <p:cNvPr id="48" name="Freeform 47">
              <a:extLst>
                <a:ext uri="{FF2B5EF4-FFF2-40B4-BE49-F238E27FC236}">
                  <a16:creationId xmlns:a16="http://schemas.microsoft.com/office/drawing/2014/main" id="{4F99CB2A-D826-86B8-D70A-81FCA846F037}"/>
                </a:ext>
              </a:extLst>
            </p:cNvPr>
            <p:cNvSpPr/>
            <p:nvPr/>
          </p:nvSpPr>
          <p:spPr>
            <a:xfrm>
              <a:off x="4959681" y="-442294"/>
              <a:ext cx="27466" cy="27408"/>
            </a:xfrm>
            <a:custGeom>
              <a:avLst/>
              <a:gdLst>
                <a:gd name="connsiteX0" fmla="*/ 27466 w 27466"/>
                <a:gd name="connsiteY0" fmla="*/ 13563 h 27408"/>
                <a:gd name="connsiteX1" fmla="*/ 13306 w 27466"/>
                <a:gd name="connsiteY1" fmla="*/ 27400 h 27408"/>
                <a:gd name="connsiteX2" fmla="*/ 0 w 27466"/>
                <a:gd name="connsiteY2" fmla="*/ 13563 h 27408"/>
                <a:gd name="connsiteX3" fmla="*/ 14161 w 27466"/>
                <a:gd name="connsiteY3" fmla="*/ 10 h 27408"/>
                <a:gd name="connsiteX4" fmla="*/ 27371 w 27466"/>
                <a:gd name="connsiteY4" fmla="*/ 13563 h 27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6" h="27408">
                  <a:moveTo>
                    <a:pt x="27466" y="13563"/>
                  </a:moveTo>
                  <a:cubicBezTo>
                    <a:pt x="27466" y="21050"/>
                    <a:pt x="20624" y="27684"/>
                    <a:pt x="13306" y="27400"/>
                  </a:cubicBezTo>
                  <a:cubicBezTo>
                    <a:pt x="6368" y="27116"/>
                    <a:pt x="95" y="20576"/>
                    <a:pt x="0" y="13563"/>
                  </a:cubicBezTo>
                  <a:cubicBezTo>
                    <a:pt x="0" y="5696"/>
                    <a:pt x="6178" y="-275"/>
                    <a:pt x="14161" y="10"/>
                  </a:cubicBezTo>
                  <a:cubicBezTo>
                    <a:pt x="21764" y="199"/>
                    <a:pt x="27371" y="6075"/>
                    <a:pt x="27371" y="13563"/>
                  </a:cubicBezTo>
                  <a:close/>
                </a:path>
              </a:pathLst>
            </a:custGeom>
            <a:solidFill>
              <a:srgbClr val="65B2AE"/>
            </a:solidFill>
            <a:ln w="0" cap="flat">
              <a:noFill/>
              <a:prstDash val="solid"/>
              <a:miter/>
            </a:ln>
          </p:spPr>
          <p:txBody>
            <a:bodyPr rtlCol="0" anchor="ctr"/>
            <a:lstStyle/>
            <a:p>
              <a:pPr algn="l" rtl="0"/>
              <a:endParaRPr lang="x-es-XL">
                <a:latin typeface="Heebo" pitchFamily="2" charset="-79"/>
                <a:cs typeface="Heebo" pitchFamily="2" charset="-79"/>
              </a:endParaRPr>
            </a:p>
          </p:txBody>
        </p:sp>
        <p:sp>
          <p:nvSpPr>
            <p:cNvPr id="49" name="Freeform 48">
              <a:extLst>
                <a:ext uri="{FF2B5EF4-FFF2-40B4-BE49-F238E27FC236}">
                  <a16:creationId xmlns:a16="http://schemas.microsoft.com/office/drawing/2014/main" id="{74D21E08-98E2-22A6-DE5A-0E9C947E6AAC}"/>
                </a:ext>
              </a:extLst>
            </p:cNvPr>
            <p:cNvSpPr/>
            <p:nvPr/>
          </p:nvSpPr>
          <p:spPr>
            <a:xfrm>
              <a:off x="5213247" y="-158339"/>
              <a:ext cx="27388" cy="27304"/>
            </a:xfrm>
            <a:custGeom>
              <a:avLst/>
              <a:gdLst>
                <a:gd name="connsiteX0" fmla="*/ 13401 w 27388"/>
                <a:gd name="connsiteY0" fmla="*/ 27300 h 27304"/>
                <a:gd name="connsiteX1" fmla="*/ 0 w 27388"/>
                <a:gd name="connsiteY1" fmla="*/ 13747 h 27304"/>
                <a:gd name="connsiteX2" fmla="*/ 14066 w 27388"/>
                <a:gd name="connsiteY2" fmla="*/ 4 h 27304"/>
                <a:gd name="connsiteX3" fmla="*/ 27371 w 27388"/>
                <a:gd name="connsiteY3" fmla="*/ 14410 h 27304"/>
                <a:gd name="connsiteX4" fmla="*/ 13401 w 27388"/>
                <a:gd name="connsiteY4" fmla="*/ 27300 h 27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88" h="27304">
                  <a:moveTo>
                    <a:pt x="13401" y="27300"/>
                  </a:moveTo>
                  <a:cubicBezTo>
                    <a:pt x="6083" y="27110"/>
                    <a:pt x="95" y="21045"/>
                    <a:pt x="0" y="13747"/>
                  </a:cubicBezTo>
                  <a:cubicBezTo>
                    <a:pt x="0" y="6070"/>
                    <a:pt x="6273" y="-185"/>
                    <a:pt x="14066" y="4"/>
                  </a:cubicBezTo>
                  <a:cubicBezTo>
                    <a:pt x="21764" y="194"/>
                    <a:pt x="27752" y="6733"/>
                    <a:pt x="27371" y="14410"/>
                  </a:cubicBezTo>
                  <a:cubicBezTo>
                    <a:pt x="26991" y="21708"/>
                    <a:pt x="20719" y="27489"/>
                    <a:pt x="13401" y="27300"/>
                  </a:cubicBezTo>
                  <a:close/>
                </a:path>
              </a:pathLst>
            </a:custGeom>
            <a:solidFill>
              <a:srgbClr val="65B2AE"/>
            </a:solidFill>
            <a:ln w="0" cap="flat">
              <a:noFill/>
              <a:prstDash val="solid"/>
              <a:miter/>
            </a:ln>
          </p:spPr>
          <p:txBody>
            <a:bodyPr rtlCol="0" anchor="ctr"/>
            <a:lstStyle/>
            <a:p>
              <a:pPr algn="l" rtl="0"/>
              <a:endParaRPr lang="x-es-XL">
                <a:latin typeface="Heebo" pitchFamily="2" charset="-79"/>
                <a:cs typeface="Heebo" pitchFamily="2" charset="-79"/>
              </a:endParaRPr>
            </a:p>
          </p:txBody>
        </p:sp>
      </p:grpSp>
      <p:pic>
        <p:nvPicPr>
          <p:cNvPr id="2" name="Picture 1" descr="A picture containing person, child, family, several&#10;&#10;Description automatically generated">
            <a:extLst>
              <a:ext uri="{FF2B5EF4-FFF2-40B4-BE49-F238E27FC236}">
                <a16:creationId xmlns:a16="http://schemas.microsoft.com/office/drawing/2014/main" id="{A7EF5E1A-F784-E916-30A7-7BB868D5833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5400000">
            <a:off x="9272782" y="-266282"/>
            <a:ext cx="2444181" cy="3224260"/>
          </a:xfrm>
          <a:prstGeom prst="rect">
            <a:avLst/>
          </a:prstGeom>
        </p:spPr>
      </p:pic>
      <p:pic>
        <p:nvPicPr>
          <p:cNvPr id="5" name="תמונה 7">
            <a:extLst>
              <a:ext uri="{FF2B5EF4-FFF2-40B4-BE49-F238E27FC236}">
                <a16:creationId xmlns:a16="http://schemas.microsoft.com/office/drawing/2014/main" id="{4BBB2FC6-6EC4-3A59-6FB0-7A5048AC17C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3033"/>
          <a:stretch/>
        </p:blipFill>
        <p:spPr>
          <a:xfrm rot="5400000">
            <a:off x="9183167" y="2914888"/>
            <a:ext cx="2593419" cy="3318701"/>
          </a:xfrm>
          <a:prstGeom prst="rect">
            <a:avLst/>
          </a:prstGeom>
        </p:spPr>
      </p:pic>
      <p:sp>
        <p:nvSpPr>
          <p:cNvPr id="14" name="TextBox 13">
            <a:extLst>
              <a:ext uri="{FF2B5EF4-FFF2-40B4-BE49-F238E27FC236}">
                <a16:creationId xmlns:a16="http://schemas.microsoft.com/office/drawing/2014/main" id="{648500C1-88DC-F0FA-25AA-FEE6286183C1}"/>
              </a:ext>
            </a:extLst>
          </p:cNvPr>
          <p:cNvSpPr txBox="1"/>
          <p:nvPr/>
        </p:nvSpPr>
        <p:spPr>
          <a:xfrm>
            <a:off x="127045" y="30480"/>
            <a:ext cx="3028971" cy="461665"/>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algn="l" rtl="0"/>
            <a:r>
              <a:rPr lang="en-US" sz="2400" b="1" dirty="0">
                <a:solidFill>
                  <a:srgbClr val="40A8AD"/>
                </a:solidFill>
                <a:latin typeface="Heebo" pitchFamily="2" charset="-79"/>
                <a:ea typeface="Tahoma" pitchFamily="34" charset="0"/>
                <a:cs typeface="Heebo" pitchFamily="2" charset="-79"/>
              </a:rPr>
              <a:t>Community Gardens</a:t>
            </a:r>
            <a:endParaRPr lang="he-IL" sz="2400" b="1" dirty="0">
              <a:solidFill>
                <a:srgbClr val="40A8AD"/>
              </a:solidFill>
              <a:latin typeface="Heebo" pitchFamily="2" charset="-79"/>
              <a:ea typeface="Tahoma" pitchFamily="34" charset="0"/>
              <a:cs typeface="Heebo" pitchFamily="2" charset="-79"/>
            </a:endParaRPr>
          </a:p>
        </p:txBody>
      </p:sp>
      <p:sp>
        <p:nvSpPr>
          <p:cNvPr id="15" name="TextBox 14">
            <a:extLst>
              <a:ext uri="{FF2B5EF4-FFF2-40B4-BE49-F238E27FC236}">
                <a16:creationId xmlns:a16="http://schemas.microsoft.com/office/drawing/2014/main" id="{8725C0E7-1D94-BF2C-8F28-03E48C408523}"/>
              </a:ext>
            </a:extLst>
          </p:cNvPr>
          <p:cNvSpPr txBox="1"/>
          <p:nvPr/>
        </p:nvSpPr>
        <p:spPr>
          <a:xfrm>
            <a:off x="339540" y="2939386"/>
            <a:ext cx="3910638" cy="1615827"/>
          </a:xfrm>
          <a:prstGeom prst="rect">
            <a:avLst/>
          </a:prstGeom>
          <a:noFill/>
        </p:spPr>
        <p:txBody>
          <a:bodyPr wrap="square">
            <a:spAutoFit/>
          </a:bodyPr>
          <a:lstStyle/>
          <a:p>
            <a:pPr algn="l" rtl="0">
              <a:lnSpc>
                <a:spcPct val="150000"/>
              </a:lnSpc>
              <a:buClr>
                <a:srgbClr val="FFC000"/>
              </a:buClr>
              <a:defRPr/>
            </a:pPr>
            <a:r>
              <a:rPr lang="en-US" sz="1100" b="1" dirty="0">
                <a:solidFill>
                  <a:prstClr val="black"/>
                </a:solidFill>
                <a:latin typeface="Heebo" pitchFamily="2" charset="-79"/>
                <a:ea typeface="Tahoma" pitchFamily="34" charset="0"/>
                <a:cs typeface="Heebo" pitchFamily="2" charset="-79"/>
              </a:rPr>
              <a:t>Target audience:</a:t>
            </a:r>
            <a:endParaRPr lang="he-IL" sz="1100" b="1" dirty="0">
              <a:solidFill>
                <a:prstClr val="black"/>
              </a:solidFill>
              <a:latin typeface="Heebo" pitchFamily="2" charset="-79"/>
              <a:ea typeface="Tahoma" pitchFamily="34" charset="0"/>
              <a:cs typeface="Heebo" pitchFamily="2" charset="-79"/>
            </a:endParaRPr>
          </a:p>
          <a:p>
            <a:pPr algn="l" rtl="0">
              <a:lnSpc>
                <a:spcPct val="150000"/>
              </a:lnSpc>
              <a:buClr>
                <a:srgbClr val="FFC000"/>
              </a:buClr>
              <a:defRPr/>
            </a:pPr>
            <a:r>
              <a:rPr lang="en-US" sz="1100" dirty="0">
                <a:solidFill>
                  <a:prstClr val="black"/>
                </a:solidFill>
                <a:latin typeface="Heebo" pitchFamily="2" charset="-79"/>
                <a:ea typeface="Tahoma" pitchFamily="34" charset="0"/>
                <a:cs typeface="Heebo" pitchFamily="2" charset="-79"/>
              </a:rPr>
              <a:t>5 kindergartens participated in the activities, accompanied by kindergarten teachers, assistants, and mothers:</a:t>
            </a:r>
            <a:endParaRPr lang="he-IL" sz="1100" dirty="0">
              <a:solidFill>
                <a:prstClr val="black"/>
              </a:solidFill>
              <a:latin typeface="Heebo" pitchFamily="2" charset="-79"/>
              <a:ea typeface="Tahoma" pitchFamily="34" charset="0"/>
              <a:cs typeface="Heebo" pitchFamily="2" charset="-79"/>
            </a:endParaRPr>
          </a:p>
          <a:p>
            <a:pPr marL="171450" indent="-171450" algn="l" rtl="0">
              <a:lnSpc>
                <a:spcPct val="150000"/>
              </a:lnSpc>
              <a:buClr>
                <a:schemeClr val="tx1"/>
              </a:buClr>
              <a:buFont typeface="Arial" panose="020B0604020202020204" pitchFamily="34" charset="0"/>
              <a:buChar char="•"/>
              <a:defRPr/>
            </a:pPr>
            <a:r>
              <a:rPr lang="en-US" sz="1100" dirty="0">
                <a:solidFill>
                  <a:prstClr val="black"/>
                </a:solidFill>
                <a:latin typeface="Heebo" pitchFamily="2" charset="-79"/>
                <a:ea typeface="Tahoma" pitchFamily="34" charset="0"/>
                <a:cs typeface="Heebo" pitchFamily="2" charset="-79"/>
              </a:rPr>
              <a:t>3 compulsory kindergartens: 100 children</a:t>
            </a:r>
            <a:endParaRPr lang="he-IL" sz="1100" dirty="0">
              <a:solidFill>
                <a:prstClr val="black"/>
              </a:solidFill>
              <a:latin typeface="Heebo" pitchFamily="2" charset="-79"/>
              <a:ea typeface="Tahoma" pitchFamily="34" charset="0"/>
              <a:cs typeface="Heebo" pitchFamily="2" charset="-79"/>
            </a:endParaRPr>
          </a:p>
          <a:p>
            <a:pPr marL="171450" indent="-171450" algn="l" rtl="0">
              <a:lnSpc>
                <a:spcPct val="150000"/>
              </a:lnSpc>
              <a:buClr>
                <a:schemeClr val="tx1"/>
              </a:buClr>
              <a:buFont typeface="Arial" panose="020B0604020202020204" pitchFamily="34" charset="0"/>
              <a:buChar char="•"/>
              <a:defRPr/>
            </a:pPr>
            <a:r>
              <a:rPr lang="en-US" sz="1100" dirty="0">
                <a:solidFill>
                  <a:prstClr val="black"/>
                </a:solidFill>
                <a:latin typeface="Heebo" pitchFamily="2" charset="-79"/>
                <a:ea typeface="Tahoma" pitchFamily="34" charset="0"/>
                <a:cs typeface="Heebo" pitchFamily="2" charset="-79"/>
              </a:rPr>
              <a:t>1 special education kindergarten: 10 children</a:t>
            </a:r>
            <a:endParaRPr lang="he-IL" sz="1100" dirty="0">
              <a:solidFill>
                <a:prstClr val="black"/>
              </a:solidFill>
              <a:latin typeface="Heebo" pitchFamily="2" charset="-79"/>
              <a:ea typeface="Tahoma" pitchFamily="34" charset="0"/>
              <a:cs typeface="Heebo" pitchFamily="2" charset="-79"/>
            </a:endParaRPr>
          </a:p>
          <a:p>
            <a:pPr marL="171450" indent="-171450" algn="l" rtl="0">
              <a:lnSpc>
                <a:spcPct val="150000"/>
              </a:lnSpc>
              <a:buClr>
                <a:schemeClr val="tx1"/>
              </a:buClr>
              <a:buFont typeface="Arial" panose="020B0604020202020204" pitchFamily="34" charset="0"/>
              <a:buChar char="•"/>
              <a:defRPr/>
            </a:pPr>
            <a:r>
              <a:rPr lang="en-US" sz="1100" dirty="0">
                <a:solidFill>
                  <a:prstClr val="black"/>
                </a:solidFill>
                <a:latin typeface="Heebo" pitchFamily="2" charset="-79"/>
                <a:ea typeface="Tahoma" pitchFamily="34" charset="0"/>
                <a:cs typeface="Heebo" pitchFamily="2" charset="-79"/>
              </a:rPr>
              <a:t>1 preschool: 35 children</a:t>
            </a:r>
            <a:endParaRPr lang="he-IL" sz="1100" dirty="0">
              <a:solidFill>
                <a:prstClr val="black"/>
              </a:solidFill>
              <a:latin typeface="Heebo" pitchFamily="2" charset="-79"/>
              <a:ea typeface="Tahoma" pitchFamily="34" charset="0"/>
              <a:cs typeface="Heebo" pitchFamily="2" charset="-79"/>
            </a:endParaRPr>
          </a:p>
        </p:txBody>
      </p:sp>
      <p:pic>
        <p:nvPicPr>
          <p:cNvPr id="16" name="Graphic 15" descr="Children outline">
            <a:extLst>
              <a:ext uri="{FF2B5EF4-FFF2-40B4-BE49-F238E27FC236}">
                <a16:creationId xmlns:a16="http://schemas.microsoft.com/office/drawing/2014/main" id="{37FC647F-4A43-93A9-7F59-F953F67C0B81}"/>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r="27592" b="6425"/>
          <a:stretch/>
        </p:blipFill>
        <p:spPr>
          <a:xfrm>
            <a:off x="15006" y="2964142"/>
            <a:ext cx="303512" cy="392247"/>
          </a:xfrm>
          <a:prstGeom prst="rect">
            <a:avLst/>
          </a:prstGeom>
        </p:spPr>
      </p:pic>
      <p:sp>
        <p:nvSpPr>
          <p:cNvPr id="17" name="TextBox 16">
            <a:extLst>
              <a:ext uri="{FF2B5EF4-FFF2-40B4-BE49-F238E27FC236}">
                <a16:creationId xmlns:a16="http://schemas.microsoft.com/office/drawing/2014/main" id="{C18FD2E7-8C4F-F233-B04E-1947E6C68976}"/>
              </a:ext>
            </a:extLst>
          </p:cNvPr>
          <p:cNvSpPr txBox="1"/>
          <p:nvPr/>
        </p:nvSpPr>
        <p:spPr>
          <a:xfrm>
            <a:off x="166762" y="507746"/>
            <a:ext cx="3762546" cy="359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rtl="0">
              <a:lnSpc>
                <a:spcPct val="150000"/>
              </a:lnSpc>
              <a:buClr>
                <a:srgbClr val="FFC000"/>
              </a:buClr>
              <a:defRPr/>
            </a:pPr>
            <a:r>
              <a:rPr lang="en-US" sz="1200" b="1" dirty="0">
                <a:solidFill>
                  <a:prstClr val="black"/>
                </a:solidFill>
                <a:latin typeface="Heebo" pitchFamily="2" charset="-79"/>
                <a:ea typeface="Tahoma"/>
                <a:cs typeface="Heebo" pitchFamily="2" charset="-79"/>
              </a:rPr>
              <a:t>Sensory and motor activities for kindergarten children, under professional guidance.</a:t>
            </a:r>
            <a:r>
              <a:rPr lang="he-IL" sz="1200" b="1" dirty="0">
                <a:solidFill>
                  <a:prstClr val="black"/>
                </a:solidFill>
                <a:latin typeface="Heebo" pitchFamily="2" charset="-79"/>
                <a:ea typeface="Tahoma"/>
                <a:cs typeface="Heebo" pitchFamily="2" charset="-79"/>
              </a:rPr>
              <a:t> </a:t>
            </a:r>
            <a:br>
              <a:rPr lang="en-US" sz="1200" b="1" dirty="0">
                <a:solidFill>
                  <a:prstClr val="black"/>
                </a:solidFill>
                <a:latin typeface="Heebo" pitchFamily="2" charset="-79"/>
                <a:ea typeface="Tahoma"/>
                <a:cs typeface="Heebo" pitchFamily="2" charset="-79"/>
              </a:rPr>
            </a:br>
            <a:r>
              <a:rPr lang="en-US" sz="1200" dirty="0">
                <a:solidFill>
                  <a:prstClr val="black"/>
                </a:solidFill>
                <a:latin typeface="Heebo" pitchFamily="2" charset="-79"/>
                <a:ea typeface="Tahoma"/>
                <a:cs typeface="Heebo" pitchFamily="2" charset="-79"/>
              </a:rPr>
              <a:t>Following the 4 sessions that took place in 2022, an additional 4 sessions were held between February and June 2023 focusing on beekeeping, nature crafts, seeds, and cooking from the garden.</a:t>
            </a:r>
            <a:endParaRPr lang="he-IL" sz="1200" dirty="0">
              <a:solidFill>
                <a:prstClr val="black"/>
              </a:solidFill>
              <a:latin typeface="Heebo" pitchFamily="2" charset="-79"/>
              <a:ea typeface="Tahoma"/>
              <a:cs typeface="Heebo" pitchFamily="2" charset="-79"/>
            </a:endParaRPr>
          </a:p>
        </p:txBody>
      </p:sp>
      <p:sp>
        <p:nvSpPr>
          <p:cNvPr id="18" name="TextBox 17">
            <a:extLst>
              <a:ext uri="{FF2B5EF4-FFF2-40B4-BE49-F238E27FC236}">
                <a16:creationId xmlns:a16="http://schemas.microsoft.com/office/drawing/2014/main" id="{227B3B6C-4AC8-20BB-6F36-1F3EDD5195BB}"/>
              </a:ext>
            </a:extLst>
          </p:cNvPr>
          <p:cNvSpPr txBox="1"/>
          <p:nvPr/>
        </p:nvSpPr>
        <p:spPr>
          <a:xfrm>
            <a:off x="334307" y="2261591"/>
            <a:ext cx="3435202" cy="600164"/>
          </a:xfrm>
          <a:prstGeom prst="rect">
            <a:avLst/>
          </a:prstGeom>
          <a:noFill/>
        </p:spPr>
        <p:txBody>
          <a:bodyPr wrap="square">
            <a:spAutoFit/>
          </a:bodyPr>
          <a:lstStyle/>
          <a:p>
            <a:pPr algn="l" rtl="0">
              <a:lnSpc>
                <a:spcPct val="150000"/>
              </a:lnSpc>
              <a:buClr>
                <a:srgbClr val="FFC000"/>
              </a:buClr>
              <a:defRPr/>
            </a:pPr>
            <a:r>
              <a:rPr lang="en-US" sz="1100" b="1" dirty="0">
                <a:solidFill>
                  <a:prstClr val="black"/>
                </a:solidFill>
                <a:latin typeface="Heebo" pitchFamily="2" charset="-79"/>
                <a:ea typeface="Tahoma" pitchFamily="34" charset="0"/>
                <a:cs typeface="Heebo" pitchFamily="2" charset="-79"/>
              </a:rPr>
              <a:t>Location:</a:t>
            </a:r>
          </a:p>
          <a:p>
            <a:pPr algn="l" rtl="0">
              <a:lnSpc>
                <a:spcPct val="150000"/>
              </a:lnSpc>
              <a:buClr>
                <a:srgbClr val="FFC000"/>
              </a:buClr>
              <a:defRPr/>
            </a:pPr>
            <a:r>
              <a:rPr lang="en-US" sz="1100" dirty="0">
                <a:solidFill>
                  <a:prstClr val="black"/>
                </a:solidFill>
                <a:latin typeface="Heebo" pitchFamily="2" charset="-79"/>
                <a:ea typeface="Tahoma" pitchFamily="34" charset="0"/>
                <a:cs typeface="Heebo" pitchFamily="2" charset="-79"/>
              </a:rPr>
              <a:t>The climate forest, near the culinary school.</a:t>
            </a:r>
            <a:endParaRPr lang="he-IL" sz="1100" dirty="0">
              <a:solidFill>
                <a:prstClr val="black"/>
              </a:solidFill>
              <a:latin typeface="Heebo" pitchFamily="2" charset="-79"/>
              <a:ea typeface="Tahoma" pitchFamily="34" charset="0"/>
              <a:cs typeface="Heebo" pitchFamily="2" charset="-79"/>
            </a:endParaRPr>
          </a:p>
        </p:txBody>
      </p:sp>
      <p:grpSp>
        <p:nvGrpSpPr>
          <p:cNvPr id="19" name="Graphic 19">
            <a:extLst>
              <a:ext uri="{FF2B5EF4-FFF2-40B4-BE49-F238E27FC236}">
                <a16:creationId xmlns:a16="http://schemas.microsoft.com/office/drawing/2014/main" id="{7EC91C6C-3E34-E875-16E8-7C64B34359A9}"/>
              </a:ext>
            </a:extLst>
          </p:cNvPr>
          <p:cNvGrpSpPr/>
          <p:nvPr/>
        </p:nvGrpSpPr>
        <p:grpSpPr>
          <a:xfrm>
            <a:off x="105804" y="2374686"/>
            <a:ext cx="162253" cy="243193"/>
            <a:chOff x="3913154" y="-609089"/>
            <a:chExt cx="509217" cy="763240"/>
          </a:xfrm>
          <a:solidFill>
            <a:srgbClr val="65B2AE"/>
          </a:solidFill>
        </p:grpSpPr>
        <p:sp>
          <p:nvSpPr>
            <p:cNvPr id="20" name="Freeform 23">
              <a:extLst>
                <a:ext uri="{FF2B5EF4-FFF2-40B4-BE49-F238E27FC236}">
                  <a16:creationId xmlns:a16="http://schemas.microsoft.com/office/drawing/2014/main" id="{2ABE8C9D-9329-CA14-ED4C-10BE0452FD7E}"/>
                </a:ext>
              </a:extLst>
            </p:cNvPr>
            <p:cNvSpPr/>
            <p:nvPr/>
          </p:nvSpPr>
          <p:spPr>
            <a:xfrm>
              <a:off x="3913154" y="-609089"/>
              <a:ext cx="509217" cy="763240"/>
            </a:xfrm>
            <a:custGeom>
              <a:avLst/>
              <a:gdLst>
                <a:gd name="connsiteX0" fmla="*/ 347225 w 509217"/>
                <a:gd name="connsiteY0" fmla="*/ 559936 h 763240"/>
                <a:gd name="connsiteX1" fmla="*/ 411092 w 509217"/>
                <a:gd name="connsiteY1" fmla="*/ 575668 h 763240"/>
                <a:gd name="connsiteX2" fmla="*/ 481991 w 509217"/>
                <a:gd name="connsiteY2" fmla="*/ 610641 h 763240"/>
                <a:gd name="connsiteX3" fmla="*/ 494061 w 509217"/>
                <a:gd name="connsiteY3" fmla="*/ 622488 h 763240"/>
                <a:gd name="connsiteX4" fmla="*/ 493776 w 509217"/>
                <a:gd name="connsiteY4" fmla="*/ 695560 h 763240"/>
                <a:gd name="connsiteX5" fmla="*/ 427629 w 509217"/>
                <a:gd name="connsiteY5" fmla="*/ 736504 h 763240"/>
                <a:gd name="connsiteX6" fmla="*/ 223388 w 509217"/>
                <a:gd name="connsiteY6" fmla="*/ 762472 h 763240"/>
                <a:gd name="connsiteX7" fmla="*/ 81874 w 509217"/>
                <a:gd name="connsiteY7" fmla="*/ 736693 h 763240"/>
                <a:gd name="connsiteX8" fmla="*/ 21049 w 509217"/>
                <a:gd name="connsiteY8" fmla="*/ 701721 h 763240"/>
                <a:gd name="connsiteX9" fmla="*/ 20859 w 509217"/>
                <a:gd name="connsiteY9" fmla="*/ 616327 h 763240"/>
                <a:gd name="connsiteX10" fmla="*/ 98601 w 509217"/>
                <a:gd name="connsiteY10" fmla="*/ 575668 h 763240"/>
                <a:gd name="connsiteX11" fmla="*/ 161612 w 509217"/>
                <a:gd name="connsiteY11" fmla="*/ 560220 h 763240"/>
                <a:gd name="connsiteX12" fmla="*/ 155150 w 509217"/>
                <a:gd name="connsiteY12" fmla="*/ 551216 h 763240"/>
                <a:gd name="connsiteX13" fmla="*/ 57449 w 509217"/>
                <a:gd name="connsiteY13" fmla="*/ 421847 h 763240"/>
                <a:gd name="connsiteX14" fmla="*/ 2611 w 509217"/>
                <a:gd name="connsiteY14" fmla="*/ 290108 h 763240"/>
                <a:gd name="connsiteX15" fmla="*/ 154865 w 509217"/>
                <a:gd name="connsiteY15" fmla="*/ 20186 h 763240"/>
                <a:gd name="connsiteX16" fmla="*/ 500714 w 509217"/>
                <a:gd name="connsiteY16" fmla="*/ 190877 h 763240"/>
                <a:gd name="connsiteX17" fmla="*/ 469921 w 509217"/>
                <a:gd name="connsiteY17" fmla="*/ 392751 h 763240"/>
                <a:gd name="connsiteX18" fmla="*/ 367849 w 509217"/>
                <a:gd name="connsiteY18" fmla="*/ 533588 h 763240"/>
                <a:gd name="connsiteX19" fmla="*/ 347130 w 509217"/>
                <a:gd name="connsiteY19" fmla="*/ 560125 h 763240"/>
                <a:gd name="connsiteX20" fmla="*/ 254181 w 509217"/>
                <a:gd name="connsiteY20" fmla="*/ 633103 h 763240"/>
                <a:gd name="connsiteX21" fmla="*/ 262450 w 509217"/>
                <a:gd name="connsiteY21" fmla="*/ 622583 h 763240"/>
                <a:gd name="connsiteX22" fmla="*/ 344374 w 509217"/>
                <a:gd name="connsiteY22" fmla="*/ 515012 h 763240"/>
                <a:gd name="connsiteX23" fmla="*/ 439604 w 509217"/>
                <a:gd name="connsiteY23" fmla="*/ 384031 h 763240"/>
                <a:gd name="connsiteX24" fmla="*/ 475814 w 509217"/>
                <a:gd name="connsiteY24" fmla="*/ 217036 h 763240"/>
                <a:gd name="connsiteX25" fmla="*/ 202384 w 509217"/>
                <a:gd name="connsiteY25" fmla="*/ 35634 h 763240"/>
                <a:gd name="connsiteX26" fmla="*/ 30268 w 509217"/>
                <a:gd name="connsiteY26" fmla="*/ 249449 h 763240"/>
                <a:gd name="connsiteX27" fmla="*/ 75696 w 509217"/>
                <a:gd name="connsiteY27" fmla="*/ 394930 h 763240"/>
                <a:gd name="connsiteX28" fmla="*/ 254276 w 509217"/>
                <a:gd name="connsiteY28" fmla="*/ 633198 h 763240"/>
                <a:gd name="connsiteX29" fmla="*/ 260264 w 509217"/>
                <a:gd name="connsiteY29" fmla="*/ 733566 h 763240"/>
                <a:gd name="connsiteX30" fmla="*/ 302366 w 509217"/>
                <a:gd name="connsiteY30" fmla="*/ 731291 h 763240"/>
                <a:gd name="connsiteX31" fmla="*/ 421831 w 509217"/>
                <a:gd name="connsiteY31" fmla="*/ 706649 h 763240"/>
                <a:gd name="connsiteX32" fmla="*/ 470016 w 509217"/>
                <a:gd name="connsiteY32" fmla="*/ 677648 h 763240"/>
                <a:gd name="connsiteX33" fmla="*/ 469636 w 509217"/>
                <a:gd name="connsiteY33" fmla="*/ 640021 h 763240"/>
                <a:gd name="connsiteX34" fmla="*/ 445876 w 509217"/>
                <a:gd name="connsiteY34" fmla="*/ 622298 h 763240"/>
                <a:gd name="connsiteX35" fmla="*/ 337911 w 509217"/>
                <a:gd name="connsiteY35" fmla="*/ 589601 h 763240"/>
                <a:gd name="connsiteX36" fmla="*/ 317478 w 509217"/>
                <a:gd name="connsiteY36" fmla="*/ 598130 h 763240"/>
                <a:gd name="connsiteX37" fmla="*/ 269863 w 509217"/>
                <a:gd name="connsiteY37" fmla="*/ 663052 h 763240"/>
                <a:gd name="connsiteX38" fmla="*/ 239260 w 509217"/>
                <a:gd name="connsiteY38" fmla="*/ 663052 h 763240"/>
                <a:gd name="connsiteX39" fmla="*/ 188604 w 509217"/>
                <a:gd name="connsiteY39" fmla="*/ 594150 h 763240"/>
                <a:gd name="connsiteX40" fmla="*/ 176154 w 509217"/>
                <a:gd name="connsiteY40" fmla="*/ 589127 h 763240"/>
                <a:gd name="connsiteX41" fmla="*/ 123502 w 509217"/>
                <a:gd name="connsiteY41" fmla="*/ 599552 h 763240"/>
                <a:gd name="connsiteX42" fmla="*/ 48990 w 509217"/>
                <a:gd name="connsiteY42" fmla="*/ 631397 h 763240"/>
                <a:gd name="connsiteX43" fmla="*/ 49656 w 509217"/>
                <a:gd name="connsiteY43" fmla="*/ 686746 h 763240"/>
                <a:gd name="connsiteX44" fmla="*/ 87386 w 509217"/>
                <a:gd name="connsiteY44" fmla="*/ 706460 h 763240"/>
                <a:gd name="connsiteX45" fmla="*/ 260264 w 509217"/>
                <a:gd name="connsiteY45" fmla="*/ 733566 h 7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9217" h="763240">
                  <a:moveTo>
                    <a:pt x="347225" y="559936"/>
                  </a:moveTo>
                  <a:cubicBezTo>
                    <a:pt x="369464" y="565338"/>
                    <a:pt x="390468" y="569698"/>
                    <a:pt x="411092" y="575668"/>
                  </a:cubicBezTo>
                  <a:cubicBezTo>
                    <a:pt x="436752" y="582966"/>
                    <a:pt x="461178" y="593392"/>
                    <a:pt x="481991" y="610641"/>
                  </a:cubicBezTo>
                  <a:cubicBezTo>
                    <a:pt x="486363" y="614242"/>
                    <a:pt x="490450" y="618223"/>
                    <a:pt x="494061" y="622488"/>
                  </a:cubicBezTo>
                  <a:cubicBezTo>
                    <a:pt x="513640" y="645424"/>
                    <a:pt x="513640" y="672719"/>
                    <a:pt x="493776" y="695560"/>
                  </a:cubicBezTo>
                  <a:cubicBezTo>
                    <a:pt x="476004" y="716032"/>
                    <a:pt x="452529" y="727595"/>
                    <a:pt x="427629" y="736504"/>
                  </a:cubicBezTo>
                  <a:cubicBezTo>
                    <a:pt x="361481" y="760103"/>
                    <a:pt x="292957" y="765505"/>
                    <a:pt x="223388" y="762472"/>
                  </a:cubicBezTo>
                  <a:cubicBezTo>
                    <a:pt x="175108" y="760387"/>
                    <a:pt x="127588" y="753374"/>
                    <a:pt x="81874" y="736693"/>
                  </a:cubicBezTo>
                  <a:cubicBezTo>
                    <a:pt x="59635" y="728542"/>
                    <a:pt x="38441" y="718401"/>
                    <a:pt x="21049" y="701721"/>
                  </a:cubicBezTo>
                  <a:cubicBezTo>
                    <a:pt x="-6418" y="675278"/>
                    <a:pt x="-6608" y="642865"/>
                    <a:pt x="20859" y="616327"/>
                  </a:cubicBezTo>
                  <a:cubicBezTo>
                    <a:pt x="42718" y="595192"/>
                    <a:pt x="70089" y="584009"/>
                    <a:pt x="98601" y="575668"/>
                  </a:cubicBezTo>
                  <a:cubicBezTo>
                    <a:pt x="118845" y="569698"/>
                    <a:pt x="139658" y="565527"/>
                    <a:pt x="161612" y="560220"/>
                  </a:cubicBezTo>
                  <a:cubicBezTo>
                    <a:pt x="159522" y="557282"/>
                    <a:pt x="157431" y="554154"/>
                    <a:pt x="155150" y="551216"/>
                  </a:cubicBezTo>
                  <a:cubicBezTo>
                    <a:pt x="122456" y="508188"/>
                    <a:pt x="88907" y="465728"/>
                    <a:pt x="57449" y="421847"/>
                  </a:cubicBezTo>
                  <a:cubicBezTo>
                    <a:pt x="29127" y="382420"/>
                    <a:pt x="9834" y="338823"/>
                    <a:pt x="2611" y="290108"/>
                  </a:cubicBezTo>
                  <a:cubicBezTo>
                    <a:pt x="-14021" y="177893"/>
                    <a:pt x="50226" y="63404"/>
                    <a:pt x="154865" y="20186"/>
                  </a:cubicBezTo>
                  <a:cubicBezTo>
                    <a:pt x="300085" y="-39808"/>
                    <a:pt x="460893" y="38857"/>
                    <a:pt x="500714" y="190877"/>
                  </a:cubicBezTo>
                  <a:cubicBezTo>
                    <a:pt x="519342" y="261960"/>
                    <a:pt x="506607" y="329440"/>
                    <a:pt x="469921" y="392751"/>
                  </a:cubicBezTo>
                  <a:cubicBezTo>
                    <a:pt x="440744" y="443171"/>
                    <a:pt x="403394" y="487716"/>
                    <a:pt x="367849" y="533588"/>
                  </a:cubicBezTo>
                  <a:cubicBezTo>
                    <a:pt x="361101" y="542402"/>
                    <a:pt x="354163" y="551122"/>
                    <a:pt x="347130" y="560125"/>
                  </a:cubicBezTo>
                  <a:close/>
                  <a:moveTo>
                    <a:pt x="254181" y="633103"/>
                  </a:moveTo>
                  <a:cubicBezTo>
                    <a:pt x="257603" y="628743"/>
                    <a:pt x="260074" y="625710"/>
                    <a:pt x="262450" y="622583"/>
                  </a:cubicBezTo>
                  <a:cubicBezTo>
                    <a:pt x="289821" y="586757"/>
                    <a:pt x="317478" y="551122"/>
                    <a:pt x="344374" y="515012"/>
                  </a:cubicBezTo>
                  <a:cubicBezTo>
                    <a:pt x="376592" y="471699"/>
                    <a:pt x="409951" y="429050"/>
                    <a:pt x="439604" y="384031"/>
                  </a:cubicBezTo>
                  <a:cubicBezTo>
                    <a:pt x="472773" y="333705"/>
                    <a:pt x="485793" y="277408"/>
                    <a:pt x="475814" y="217036"/>
                  </a:cubicBezTo>
                  <a:cubicBezTo>
                    <a:pt x="454430" y="88614"/>
                    <a:pt x="327077" y="4263"/>
                    <a:pt x="202384" y="35634"/>
                  </a:cubicBezTo>
                  <a:cubicBezTo>
                    <a:pt x="101642" y="61034"/>
                    <a:pt x="32929" y="146427"/>
                    <a:pt x="30268" y="249449"/>
                  </a:cubicBezTo>
                  <a:cubicBezTo>
                    <a:pt x="28937" y="303092"/>
                    <a:pt x="44619" y="352186"/>
                    <a:pt x="75696" y="394930"/>
                  </a:cubicBezTo>
                  <a:cubicBezTo>
                    <a:pt x="133671" y="474827"/>
                    <a:pt x="194021" y="553112"/>
                    <a:pt x="254276" y="633198"/>
                  </a:cubicBezTo>
                  <a:close/>
                  <a:moveTo>
                    <a:pt x="260264" y="733566"/>
                  </a:moveTo>
                  <a:cubicBezTo>
                    <a:pt x="270528" y="732997"/>
                    <a:pt x="286400" y="732428"/>
                    <a:pt x="302366" y="731291"/>
                  </a:cubicBezTo>
                  <a:cubicBezTo>
                    <a:pt x="343233" y="728353"/>
                    <a:pt x="383340" y="721150"/>
                    <a:pt x="421831" y="706649"/>
                  </a:cubicBezTo>
                  <a:cubicBezTo>
                    <a:pt x="439604" y="699920"/>
                    <a:pt x="456806" y="691864"/>
                    <a:pt x="470016" y="677648"/>
                  </a:cubicBezTo>
                  <a:cubicBezTo>
                    <a:pt x="481896" y="664853"/>
                    <a:pt x="482086" y="652248"/>
                    <a:pt x="469636" y="640021"/>
                  </a:cubicBezTo>
                  <a:cubicBezTo>
                    <a:pt x="462603" y="633198"/>
                    <a:pt x="454430" y="627037"/>
                    <a:pt x="445876" y="622298"/>
                  </a:cubicBezTo>
                  <a:cubicBezTo>
                    <a:pt x="412327" y="603627"/>
                    <a:pt x="375357" y="596045"/>
                    <a:pt x="337911" y="589601"/>
                  </a:cubicBezTo>
                  <a:cubicBezTo>
                    <a:pt x="328122" y="587895"/>
                    <a:pt x="322990" y="590359"/>
                    <a:pt x="317478" y="598130"/>
                  </a:cubicBezTo>
                  <a:cubicBezTo>
                    <a:pt x="302081" y="620119"/>
                    <a:pt x="285734" y="641443"/>
                    <a:pt x="269863" y="663052"/>
                  </a:cubicBezTo>
                  <a:cubicBezTo>
                    <a:pt x="259503" y="677079"/>
                    <a:pt x="249619" y="677079"/>
                    <a:pt x="239260" y="663052"/>
                  </a:cubicBezTo>
                  <a:cubicBezTo>
                    <a:pt x="222438" y="640021"/>
                    <a:pt x="205331" y="617275"/>
                    <a:pt x="188604" y="594150"/>
                  </a:cubicBezTo>
                  <a:cubicBezTo>
                    <a:pt x="185277" y="589506"/>
                    <a:pt x="181951" y="587895"/>
                    <a:pt x="176154" y="589127"/>
                  </a:cubicBezTo>
                  <a:cubicBezTo>
                    <a:pt x="158666" y="592823"/>
                    <a:pt x="140799" y="595287"/>
                    <a:pt x="123502" y="599552"/>
                  </a:cubicBezTo>
                  <a:cubicBezTo>
                    <a:pt x="96985" y="605997"/>
                    <a:pt x="71135" y="614811"/>
                    <a:pt x="48990" y="631397"/>
                  </a:cubicBezTo>
                  <a:cubicBezTo>
                    <a:pt x="23805" y="650257"/>
                    <a:pt x="23805" y="668833"/>
                    <a:pt x="49656" y="686746"/>
                  </a:cubicBezTo>
                  <a:cubicBezTo>
                    <a:pt x="61250" y="694802"/>
                    <a:pt x="74271" y="701342"/>
                    <a:pt x="87386" y="706460"/>
                  </a:cubicBezTo>
                  <a:cubicBezTo>
                    <a:pt x="141179" y="727026"/>
                    <a:pt x="197442" y="732713"/>
                    <a:pt x="260264" y="733566"/>
                  </a:cubicBezTo>
                  <a:close/>
                </a:path>
              </a:pathLst>
            </a:custGeom>
            <a:solidFill>
              <a:srgbClr val="65B2AE"/>
            </a:solidFill>
            <a:ln w="0" cap="flat">
              <a:noFill/>
              <a:prstDash val="solid"/>
              <a:miter/>
            </a:ln>
          </p:spPr>
          <p:txBody>
            <a:bodyPr rtlCol="0" anchor="ctr"/>
            <a:lstStyle/>
            <a:p>
              <a:pPr algn="l" rtl="0"/>
              <a:endParaRPr lang="x-es-XL"/>
            </a:p>
          </p:txBody>
        </p:sp>
        <p:sp>
          <p:nvSpPr>
            <p:cNvPr id="21" name="Freeform 25">
              <a:extLst>
                <a:ext uri="{FF2B5EF4-FFF2-40B4-BE49-F238E27FC236}">
                  <a16:creationId xmlns:a16="http://schemas.microsoft.com/office/drawing/2014/main" id="{EB9807E9-35E3-C98E-06B3-41F739088AB1}"/>
                </a:ext>
              </a:extLst>
            </p:cNvPr>
            <p:cNvSpPr/>
            <p:nvPr/>
          </p:nvSpPr>
          <p:spPr>
            <a:xfrm>
              <a:off x="4063166" y="-460390"/>
              <a:ext cx="209004" cy="208800"/>
            </a:xfrm>
            <a:custGeom>
              <a:avLst/>
              <a:gdLst>
                <a:gd name="connsiteX0" fmla="*/ 5 w 209004"/>
                <a:gd name="connsiteY0" fmla="*/ 103310 h 208800"/>
                <a:gd name="connsiteX1" fmla="*/ 105594 w 209004"/>
                <a:gd name="connsiteY1" fmla="*/ 4 h 208800"/>
                <a:gd name="connsiteX2" fmla="*/ 208998 w 209004"/>
                <a:gd name="connsiteY2" fmla="*/ 105489 h 208800"/>
                <a:gd name="connsiteX3" fmla="*/ 103408 w 209004"/>
                <a:gd name="connsiteY3" fmla="*/ 208795 h 208800"/>
                <a:gd name="connsiteX4" fmla="*/ 5 w 209004"/>
                <a:gd name="connsiteY4" fmla="*/ 103310 h 208800"/>
                <a:gd name="connsiteX5" fmla="*/ 179250 w 209004"/>
                <a:gd name="connsiteY5" fmla="*/ 105774 h 208800"/>
                <a:gd name="connsiteX6" fmla="*/ 105879 w 209004"/>
                <a:gd name="connsiteY6" fmla="*/ 29858 h 208800"/>
                <a:gd name="connsiteX7" fmla="*/ 29753 w 209004"/>
                <a:gd name="connsiteY7" fmla="*/ 103025 h 208800"/>
                <a:gd name="connsiteX8" fmla="*/ 103123 w 209004"/>
                <a:gd name="connsiteY8" fmla="*/ 178941 h 208800"/>
                <a:gd name="connsiteX9" fmla="*/ 179250 w 209004"/>
                <a:gd name="connsiteY9" fmla="*/ 105774 h 20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004" h="208800">
                  <a:moveTo>
                    <a:pt x="5" y="103310"/>
                  </a:moveTo>
                  <a:cubicBezTo>
                    <a:pt x="575" y="45686"/>
                    <a:pt x="47905" y="-470"/>
                    <a:pt x="105594" y="4"/>
                  </a:cubicBezTo>
                  <a:cubicBezTo>
                    <a:pt x="163188" y="572"/>
                    <a:pt x="209663" y="47960"/>
                    <a:pt x="208998" y="105489"/>
                  </a:cubicBezTo>
                  <a:cubicBezTo>
                    <a:pt x="208332" y="163019"/>
                    <a:pt x="161002" y="209364"/>
                    <a:pt x="103408" y="208795"/>
                  </a:cubicBezTo>
                  <a:cubicBezTo>
                    <a:pt x="45814" y="208227"/>
                    <a:pt x="-565" y="160839"/>
                    <a:pt x="5" y="103310"/>
                  </a:cubicBezTo>
                  <a:close/>
                  <a:moveTo>
                    <a:pt x="179250" y="105774"/>
                  </a:moveTo>
                  <a:cubicBezTo>
                    <a:pt x="180105" y="64736"/>
                    <a:pt x="147032" y="30522"/>
                    <a:pt x="105879" y="29858"/>
                  </a:cubicBezTo>
                  <a:cubicBezTo>
                    <a:pt x="64537" y="29195"/>
                    <a:pt x="30608" y="61798"/>
                    <a:pt x="29753" y="103025"/>
                  </a:cubicBezTo>
                  <a:cubicBezTo>
                    <a:pt x="28897" y="143969"/>
                    <a:pt x="61971" y="178278"/>
                    <a:pt x="103123" y="178941"/>
                  </a:cubicBezTo>
                  <a:cubicBezTo>
                    <a:pt x="144371" y="179604"/>
                    <a:pt x="178395" y="147001"/>
                    <a:pt x="179250" y="105774"/>
                  </a:cubicBezTo>
                  <a:close/>
                </a:path>
              </a:pathLst>
            </a:custGeom>
            <a:solidFill>
              <a:srgbClr val="65B2AE"/>
            </a:solidFill>
            <a:ln w="0" cap="flat">
              <a:noFill/>
              <a:prstDash val="solid"/>
              <a:miter/>
            </a:ln>
          </p:spPr>
          <p:txBody>
            <a:bodyPr rtlCol="0" anchor="ctr"/>
            <a:lstStyle/>
            <a:p>
              <a:pPr algn="l" rtl="0"/>
              <a:endParaRPr lang="x-es-XL"/>
            </a:p>
          </p:txBody>
        </p:sp>
        <p:sp>
          <p:nvSpPr>
            <p:cNvPr id="28" name="Freeform 28">
              <a:extLst>
                <a:ext uri="{FF2B5EF4-FFF2-40B4-BE49-F238E27FC236}">
                  <a16:creationId xmlns:a16="http://schemas.microsoft.com/office/drawing/2014/main" id="{EFE5855C-E40F-5B2C-453C-E896DF2E5BC5}"/>
                </a:ext>
              </a:extLst>
            </p:cNvPr>
            <p:cNvSpPr/>
            <p:nvPr/>
          </p:nvSpPr>
          <p:spPr>
            <a:xfrm>
              <a:off x="4212920" y="-539058"/>
              <a:ext cx="148992" cy="199394"/>
            </a:xfrm>
            <a:custGeom>
              <a:avLst/>
              <a:gdLst>
                <a:gd name="connsiteX0" fmla="*/ 148866 w 148992"/>
                <a:gd name="connsiteY0" fmla="*/ 175627 h 199394"/>
                <a:gd name="connsiteX1" fmla="*/ 148866 w 148992"/>
                <a:gd name="connsiteY1" fmla="*/ 185294 h 199394"/>
                <a:gd name="connsiteX2" fmla="*/ 134705 w 148992"/>
                <a:gd name="connsiteY2" fmla="*/ 199321 h 199394"/>
                <a:gd name="connsiteX3" fmla="*/ 119499 w 148992"/>
                <a:gd name="connsiteY3" fmla="*/ 185294 h 199394"/>
                <a:gd name="connsiteX4" fmla="*/ 115412 w 148992"/>
                <a:gd name="connsiteY4" fmla="*/ 148900 h 199394"/>
                <a:gd name="connsiteX5" fmla="*/ 17616 w 148992"/>
                <a:gd name="connsiteY5" fmla="*/ 31567 h 199394"/>
                <a:gd name="connsiteX6" fmla="*/ 11153 w 148992"/>
                <a:gd name="connsiteY6" fmla="*/ 28914 h 199394"/>
                <a:gd name="connsiteX7" fmla="*/ 1079 w 148992"/>
                <a:gd name="connsiteY7" fmla="*/ 9200 h 199394"/>
                <a:gd name="connsiteX8" fmla="*/ 21798 w 148992"/>
                <a:gd name="connsiteY8" fmla="*/ 1334 h 199394"/>
                <a:gd name="connsiteX9" fmla="*/ 124631 w 148992"/>
                <a:gd name="connsiteY9" fmla="*/ 89191 h 199394"/>
                <a:gd name="connsiteX10" fmla="*/ 148866 w 148992"/>
                <a:gd name="connsiteY10" fmla="*/ 175627 h 1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92" h="199394">
                  <a:moveTo>
                    <a:pt x="148866" y="175627"/>
                  </a:moveTo>
                  <a:cubicBezTo>
                    <a:pt x="148866" y="177333"/>
                    <a:pt x="149151" y="181313"/>
                    <a:pt x="148866" y="185294"/>
                  </a:cubicBezTo>
                  <a:cubicBezTo>
                    <a:pt x="148201" y="193919"/>
                    <a:pt x="142879" y="198468"/>
                    <a:pt x="134705" y="199321"/>
                  </a:cubicBezTo>
                  <a:cubicBezTo>
                    <a:pt x="127292" y="200174"/>
                    <a:pt x="120449" y="193540"/>
                    <a:pt x="119499" y="185294"/>
                  </a:cubicBezTo>
                  <a:cubicBezTo>
                    <a:pt x="118073" y="173163"/>
                    <a:pt x="118073" y="160747"/>
                    <a:pt x="115412" y="148900"/>
                  </a:cubicBezTo>
                  <a:cubicBezTo>
                    <a:pt x="102772" y="93456"/>
                    <a:pt x="69888" y="54314"/>
                    <a:pt x="17616" y="31567"/>
                  </a:cubicBezTo>
                  <a:cubicBezTo>
                    <a:pt x="15525" y="30619"/>
                    <a:pt x="13339" y="29861"/>
                    <a:pt x="11153" y="28914"/>
                  </a:cubicBezTo>
                  <a:cubicBezTo>
                    <a:pt x="1745" y="24838"/>
                    <a:pt x="-2057" y="17351"/>
                    <a:pt x="1079" y="9200"/>
                  </a:cubicBezTo>
                  <a:cubicBezTo>
                    <a:pt x="4216" y="1239"/>
                    <a:pt x="12674" y="-2078"/>
                    <a:pt x="21798" y="1334"/>
                  </a:cubicBezTo>
                  <a:cubicBezTo>
                    <a:pt x="66752" y="18109"/>
                    <a:pt x="101156" y="47395"/>
                    <a:pt x="124631" y="89191"/>
                  </a:cubicBezTo>
                  <a:cubicBezTo>
                    <a:pt x="139742" y="116108"/>
                    <a:pt x="147345" y="143782"/>
                    <a:pt x="148866" y="175627"/>
                  </a:cubicBezTo>
                  <a:close/>
                </a:path>
              </a:pathLst>
            </a:custGeom>
            <a:solidFill>
              <a:srgbClr val="65B2AE"/>
            </a:solidFill>
            <a:ln w="0" cap="flat">
              <a:noFill/>
              <a:prstDash val="solid"/>
              <a:miter/>
            </a:ln>
          </p:spPr>
          <p:txBody>
            <a:bodyPr rtlCol="0" anchor="ctr"/>
            <a:lstStyle/>
            <a:p>
              <a:pPr algn="l" rtl="0"/>
              <a:endParaRPr lang="x-es-XL"/>
            </a:p>
          </p:txBody>
        </p:sp>
        <p:sp>
          <p:nvSpPr>
            <p:cNvPr id="30" name="Freeform 31">
              <a:extLst>
                <a:ext uri="{FF2B5EF4-FFF2-40B4-BE49-F238E27FC236}">
                  <a16:creationId xmlns:a16="http://schemas.microsoft.com/office/drawing/2014/main" id="{36EE96FD-BDAA-D842-F2D1-9FC058A1D558}"/>
                </a:ext>
              </a:extLst>
            </p:cNvPr>
            <p:cNvSpPr/>
            <p:nvPr/>
          </p:nvSpPr>
          <p:spPr>
            <a:xfrm>
              <a:off x="4154026" y="-549951"/>
              <a:ext cx="29656" cy="29760"/>
            </a:xfrm>
            <a:custGeom>
              <a:avLst/>
              <a:gdLst>
                <a:gd name="connsiteX0" fmla="*/ 29656 w 29656"/>
                <a:gd name="connsiteY0" fmla="*/ 15355 h 29760"/>
                <a:gd name="connsiteX1" fmla="*/ 15115 w 29656"/>
                <a:gd name="connsiteY1" fmla="*/ 29761 h 29760"/>
                <a:gd name="connsiteX2" fmla="*/ 4 w 29656"/>
                <a:gd name="connsiteY2" fmla="*/ 14502 h 29760"/>
                <a:gd name="connsiteX3" fmla="*/ 14830 w 29656"/>
                <a:gd name="connsiteY3" fmla="*/ 1 h 29760"/>
                <a:gd name="connsiteX4" fmla="*/ 29561 w 29656"/>
                <a:gd name="connsiteY4" fmla="*/ 15260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6" h="29760">
                  <a:moveTo>
                    <a:pt x="29656" y="15355"/>
                  </a:moveTo>
                  <a:cubicBezTo>
                    <a:pt x="29466" y="23316"/>
                    <a:pt x="23003" y="29761"/>
                    <a:pt x="15115" y="29761"/>
                  </a:cubicBezTo>
                  <a:cubicBezTo>
                    <a:pt x="7132" y="29761"/>
                    <a:pt x="-186" y="22368"/>
                    <a:pt x="4" y="14502"/>
                  </a:cubicBezTo>
                  <a:cubicBezTo>
                    <a:pt x="194" y="7014"/>
                    <a:pt x="7322" y="96"/>
                    <a:pt x="14830" y="1"/>
                  </a:cubicBezTo>
                  <a:cubicBezTo>
                    <a:pt x="23098" y="-94"/>
                    <a:pt x="29846" y="6825"/>
                    <a:pt x="29561" y="15260"/>
                  </a:cubicBezTo>
                  <a:close/>
                </a:path>
              </a:pathLst>
            </a:custGeom>
            <a:solidFill>
              <a:srgbClr val="65B2AE"/>
            </a:solidFill>
            <a:ln w="0" cap="flat">
              <a:noFill/>
              <a:prstDash val="solid"/>
              <a:miter/>
            </a:ln>
          </p:spPr>
          <p:txBody>
            <a:bodyPr rtlCol="0" anchor="ctr"/>
            <a:lstStyle/>
            <a:p>
              <a:pPr algn="l" rtl="0"/>
              <a:endParaRPr lang="x-es-XL"/>
            </a:p>
          </p:txBody>
        </p:sp>
      </p:grpSp>
      <p:graphicFrame>
        <p:nvGraphicFramePr>
          <p:cNvPr id="37" name="Chart 36">
            <a:extLst>
              <a:ext uri="{FF2B5EF4-FFF2-40B4-BE49-F238E27FC236}">
                <a16:creationId xmlns:a16="http://schemas.microsoft.com/office/drawing/2014/main" id="{959982A4-DE45-79B5-B4D8-101BD1E3B31B}"/>
              </a:ext>
            </a:extLst>
          </p:cNvPr>
          <p:cNvGraphicFramePr/>
          <p:nvPr>
            <p:extLst>
              <p:ext uri="{D42A27DB-BD31-4B8C-83A1-F6EECF244321}">
                <p14:modId xmlns:p14="http://schemas.microsoft.com/office/powerpoint/2010/main" val="3918647735"/>
              </p:ext>
            </p:extLst>
          </p:nvPr>
        </p:nvGraphicFramePr>
        <p:xfrm>
          <a:off x="4092612" y="416067"/>
          <a:ext cx="4455352" cy="4078527"/>
        </p:xfrm>
        <a:graphic>
          <a:graphicData uri="http://schemas.openxmlformats.org/drawingml/2006/chart">
            <c:chart xmlns:c="http://schemas.openxmlformats.org/drawingml/2006/chart" xmlns:r="http://schemas.openxmlformats.org/officeDocument/2006/relationships" r:id="rId7"/>
          </a:graphicData>
        </a:graphic>
      </p:graphicFrame>
      <p:sp>
        <p:nvSpPr>
          <p:cNvPr id="41" name="TextBox 40">
            <a:extLst>
              <a:ext uri="{FF2B5EF4-FFF2-40B4-BE49-F238E27FC236}">
                <a16:creationId xmlns:a16="http://schemas.microsoft.com/office/drawing/2014/main" id="{85E755CF-0B35-77F6-675B-9D4397E5543B}"/>
              </a:ext>
            </a:extLst>
          </p:cNvPr>
          <p:cNvSpPr txBox="1"/>
          <p:nvPr/>
        </p:nvSpPr>
        <p:spPr>
          <a:xfrm>
            <a:off x="4359962" y="5301668"/>
            <a:ext cx="4136532" cy="1261884"/>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l" rtl="0">
              <a:lnSpc>
                <a:spcPct val="150000"/>
              </a:lnSpc>
            </a:pPr>
            <a:r>
              <a:rPr lang="en-US" sz="1100" b="1" dirty="0">
                <a:solidFill>
                  <a:srgbClr val="40A8AD"/>
                </a:solidFill>
                <a:latin typeface="Heebo" pitchFamily="2" charset="-79"/>
                <a:cs typeface="Heebo" pitchFamily="2" charset="-79"/>
              </a:rPr>
              <a:t>“The activities were very special. We could see how successful they were from the stories the children shared when we came back to the kindergarten.” </a:t>
            </a:r>
          </a:p>
          <a:p>
            <a:pPr algn="l" rtl="0">
              <a:lnSpc>
                <a:spcPct val="150000"/>
              </a:lnSpc>
            </a:pPr>
            <a:endParaRPr lang="he-IL" sz="1100" b="1" dirty="0">
              <a:solidFill>
                <a:srgbClr val="40A8AD"/>
              </a:solidFill>
              <a:latin typeface="Heebo" pitchFamily="2" charset="-79"/>
              <a:cs typeface="Heebo" pitchFamily="2" charset="-79"/>
            </a:endParaRPr>
          </a:p>
          <a:p>
            <a:pPr algn="r" rtl="0"/>
            <a:r>
              <a:rPr lang="en-US" i="0" dirty="0">
                <a:latin typeface="Heebo" pitchFamily="2" charset="-79"/>
                <a:cs typeface="Heebo" pitchFamily="2" charset="-79"/>
              </a:rPr>
              <a:t>Kindergarten staff member</a:t>
            </a:r>
            <a:endParaRPr lang="he-IL" dirty="0">
              <a:latin typeface="Heebo" pitchFamily="2" charset="-79"/>
              <a:cs typeface="Heebo" pitchFamily="2" charset="-79"/>
            </a:endParaRPr>
          </a:p>
        </p:txBody>
      </p:sp>
      <p:grpSp>
        <p:nvGrpSpPr>
          <p:cNvPr id="43" name="Group 42">
            <a:extLst>
              <a:ext uri="{FF2B5EF4-FFF2-40B4-BE49-F238E27FC236}">
                <a16:creationId xmlns:a16="http://schemas.microsoft.com/office/drawing/2014/main" id="{5DA19398-7201-F29E-E385-5F04E09CA7A9}"/>
              </a:ext>
            </a:extLst>
          </p:cNvPr>
          <p:cNvGrpSpPr/>
          <p:nvPr/>
        </p:nvGrpSpPr>
        <p:grpSpPr>
          <a:xfrm>
            <a:off x="7013746" y="4992478"/>
            <a:ext cx="747904" cy="461036"/>
            <a:chOff x="9811239" y="2747547"/>
            <a:chExt cx="1103642" cy="680326"/>
          </a:xfrm>
        </p:grpSpPr>
        <p:sp>
          <p:nvSpPr>
            <p:cNvPr id="45" name="Freeform 37">
              <a:extLst>
                <a:ext uri="{FF2B5EF4-FFF2-40B4-BE49-F238E27FC236}">
                  <a16:creationId xmlns:a16="http://schemas.microsoft.com/office/drawing/2014/main" id="{535D061B-B946-9B7E-67AA-77706E5BD45E}"/>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pPr algn="l" rtl="0"/>
              <a:endParaRPr lang="x-es-XL"/>
            </a:p>
          </p:txBody>
        </p:sp>
        <p:sp>
          <p:nvSpPr>
            <p:cNvPr id="46" name="Freeform 38">
              <a:extLst>
                <a:ext uri="{FF2B5EF4-FFF2-40B4-BE49-F238E27FC236}">
                  <a16:creationId xmlns:a16="http://schemas.microsoft.com/office/drawing/2014/main" id="{BD517CEB-0A59-5618-61FA-D8560B649DF5}"/>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pPr algn="l" rtl="0"/>
              <a:endParaRPr lang="x-es-XL"/>
            </a:p>
          </p:txBody>
        </p:sp>
      </p:grpSp>
      <p:grpSp>
        <p:nvGrpSpPr>
          <p:cNvPr id="47" name="Group 46">
            <a:extLst>
              <a:ext uri="{FF2B5EF4-FFF2-40B4-BE49-F238E27FC236}">
                <a16:creationId xmlns:a16="http://schemas.microsoft.com/office/drawing/2014/main" id="{F1C71E68-2108-1B25-0BE8-D2D51FB6B4DC}"/>
              </a:ext>
            </a:extLst>
          </p:cNvPr>
          <p:cNvGrpSpPr/>
          <p:nvPr/>
        </p:nvGrpSpPr>
        <p:grpSpPr>
          <a:xfrm rot="10800000">
            <a:off x="3952693" y="6296144"/>
            <a:ext cx="747904" cy="461036"/>
            <a:chOff x="9811239" y="2747547"/>
            <a:chExt cx="1103642" cy="680326"/>
          </a:xfrm>
        </p:grpSpPr>
        <p:sp>
          <p:nvSpPr>
            <p:cNvPr id="50" name="Freeform 41">
              <a:extLst>
                <a:ext uri="{FF2B5EF4-FFF2-40B4-BE49-F238E27FC236}">
                  <a16:creationId xmlns:a16="http://schemas.microsoft.com/office/drawing/2014/main" id="{29E6A2A6-74D5-B954-5168-D189628BE51E}"/>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pPr algn="l" rtl="0"/>
              <a:endParaRPr lang="x-es-XL"/>
            </a:p>
          </p:txBody>
        </p:sp>
        <p:sp>
          <p:nvSpPr>
            <p:cNvPr id="64" name="Freeform 42">
              <a:extLst>
                <a:ext uri="{FF2B5EF4-FFF2-40B4-BE49-F238E27FC236}">
                  <a16:creationId xmlns:a16="http://schemas.microsoft.com/office/drawing/2014/main" id="{D85930FA-CF22-63EA-FB0A-8458F5B0604F}"/>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pPr algn="l" rtl="0"/>
              <a:endParaRPr lang="x-es-XL"/>
            </a:p>
          </p:txBody>
        </p:sp>
      </p:grpSp>
      <p:sp>
        <p:nvSpPr>
          <p:cNvPr id="65" name="TextBox 64">
            <a:extLst>
              <a:ext uri="{FF2B5EF4-FFF2-40B4-BE49-F238E27FC236}">
                <a16:creationId xmlns:a16="http://schemas.microsoft.com/office/drawing/2014/main" id="{B01C5D5D-F4D9-A5D4-4844-7D4F36440492}"/>
              </a:ext>
            </a:extLst>
          </p:cNvPr>
          <p:cNvSpPr txBox="1"/>
          <p:nvPr/>
        </p:nvSpPr>
        <p:spPr>
          <a:xfrm>
            <a:off x="4075958" y="58685"/>
            <a:ext cx="4744568" cy="502702"/>
          </a:xfrm>
          <a:prstGeom prst="rect">
            <a:avLst/>
          </a:prstGeom>
          <a:noFill/>
        </p:spPr>
        <p:txBody>
          <a:bodyPr wrap="square">
            <a:spAutoFit/>
          </a:bodyPr>
          <a:lstStyle/>
          <a:p>
            <a:pPr algn="l" rtl="0">
              <a:lnSpc>
                <a:spcPts val="1600"/>
              </a:lnSpc>
              <a:buClr>
                <a:srgbClr val="FFC000"/>
              </a:buClr>
              <a:defRPr/>
            </a:pPr>
            <a:r>
              <a:rPr lang="en-US" sz="1200" b="1" dirty="0">
                <a:latin typeface="Heebo" pitchFamily="2" charset="-79"/>
                <a:ea typeface="Tahoma" pitchFamily="34" charset="0"/>
                <a:cs typeface="Heebo" pitchFamily="2" charset="-79"/>
              </a:rPr>
              <a:t>Outcomes: The Activity’s Contribution to the Children's Development</a:t>
            </a:r>
            <a:endParaRPr lang="he-IL" sz="1200" b="1" dirty="0">
              <a:latin typeface="Heebo" pitchFamily="2" charset="-79"/>
              <a:ea typeface="Tahoma" pitchFamily="34" charset="0"/>
              <a:cs typeface="Heebo" pitchFamily="2" charset="-79"/>
            </a:endParaRPr>
          </a:p>
        </p:txBody>
      </p:sp>
      <p:sp>
        <p:nvSpPr>
          <p:cNvPr id="69" name="TextBox 68">
            <a:extLst>
              <a:ext uri="{FF2B5EF4-FFF2-40B4-BE49-F238E27FC236}">
                <a16:creationId xmlns:a16="http://schemas.microsoft.com/office/drawing/2014/main" id="{01CA9B50-DE68-2D25-8AB3-A2A02D43175F}"/>
              </a:ext>
            </a:extLst>
          </p:cNvPr>
          <p:cNvSpPr txBox="1"/>
          <p:nvPr/>
        </p:nvSpPr>
        <p:spPr>
          <a:xfrm>
            <a:off x="4092612" y="4056914"/>
            <a:ext cx="4711260" cy="923330"/>
          </a:xfrm>
          <a:prstGeom prst="rect">
            <a:avLst/>
          </a:prstGeom>
          <a:noFill/>
        </p:spPr>
        <p:txBody>
          <a:bodyPr wrap="square">
            <a:spAutoFit/>
          </a:bodyPr>
          <a:lstStyle/>
          <a:p>
            <a:pPr algn="ctr" rtl="0">
              <a:lnSpc>
                <a:spcPct val="150000"/>
              </a:lnSpc>
              <a:buClr>
                <a:srgbClr val="FFC000"/>
              </a:buClr>
              <a:defRPr/>
            </a:pPr>
            <a:r>
              <a:rPr lang="en-US" sz="1200" b="1" dirty="0">
                <a:latin typeface="Heebo" pitchFamily="2" charset="-79"/>
                <a:ea typeface="Tahoma" pitchFamily="34" charset="0"/>
                <a:cs typeface="Heebo" pitchFamily="2" charset="-79"/>
              </a:rPr>
              <a:t>The kindergarten staff also benefited, by gaining new knowledge and tools, ideas for activities with the children, and implementing practices as part of the daily routine in the kindergarten.</a:t>
            </a:r>
            <a:endParaRPr lang="he-IL" sz="1200" b="1" dirty="0">
              <a:latin typeface="Heebo" pitchFamily="2" charset="-79"/>
              <a:ea typeface="Tahoma" pitchFamily="34" charset="0"/>
              <a:cs typeface="Heebo" pitchFamily="2" charset="-79"/>
            </a:endParaRPr>
          </a:p>
        </p:txBody>
      </p:sp>
    </p:spTree>
    <p:extLst>
      <p:ext uri="{BB962C8B-B14F-4D97-AF65-F5344CB8AC3E}">
        <p14:creationId xmlns:p14="http://schemas.microsoft.com/office/powerpoint/2010/main" val="555056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070351F-16E5-092C-E736-BADBE1A2A406}"/>
              </a:ext>
            </a:extLst>
          </p:cNvPr>
          <p:cNvPicPr>
            <a:picLocks noChangeAspect="1"/>
          </p:cNvPicPr>
          <p:nvPr/>
        </p:nvPicPr>
        <p:blipFill>
          <a:blip r:embed="rId3"/>
          <a:stretch>
            <a:fillRect/>
          </a:stretch>
        </p:blipFill>
        <p:spPr>
          <a:xfrm>
            <a:off x="-387" y="4512409"/>
            <a:ext cx="3530737" cy="2342961"/>
          </a:xfrm>
          <a:prstGeom prst="rect">
            <a:avLst/>
          </a:prstGeom>
        </p:spPr>
      </p:pic>
      <p:sp>
        <p:nvSpPr>
          <p:cNvPr id="45" name="Rounded Rectangle 122">
            <a:extLst>
              <a:ext uri="{FF2B5EF4-FFF2-40B4-BE49-F238E27FC236}">
                <a16:creationId xmlns:a16="http://schemas.microsoft.com/office/drawing/2014/main" id="{EF231210-849D-D499-0050-A9FFB35EB823}"/>
              </a:ext>
            </a:extLst>
          </p:cNvPr>
          <p:cNvSpPr/>
          <p:nvPr/>
        </p:nvSpPr>
        <p:spPr>
          <a:xfrm>
            <a:off x="3540610" y="5164981"/>
            <a:ext cx="8651389" cy="1523621"/>
          </a:xfrm>
          <a:prstGeom prst="roundRect">
            <a:avLst>
              <a:gd name="adj" fmla="val 440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436701" y="6519852"/>
            <a:ext cx="2743200" cy="365125"/>
          </a:xfrm>
        </p:spPr>
        <p:txBody>
          <a:bodyPr vert="horz" lIns="91440" tIns="45720" rIns="91440" bIns="45720" rtlCol="1" anchor="ctr"/>
          <a:lstStyle/>
          <a:p>
            <a:pPr algn="r" rtl="0"/>
            <a:fld id="{199E282D-D310-42D8-B8FF-78ED45A44D81}" type="slidenum">
              <a:rPr lang="he-IL" smtClean="0">
                <a:solidFill>
                  <a:schemeClr val="bg1"/>
                </a:solidFill>
                <a:latin typeface="Heebo" pitchFamily="2" charset="-79"/>
                <a:cs typeface="Heebo" pitchFamily="2" charset="-79"/>
              </a:rPr>
              <a:pPr algn="r" rtl="0"/>
              <a:t>8</a:t>
            </a:fld>
            <a:endParaRPr lang="he-IL">
              <a:solidFill>
                <a:schemeClr val="bg1"/>
              </a:solidFill>
              <a:latin typeface="Heebo" pitchFamily="2" charset="-79"/>
              <a:cs typeface="Heebo" pitchFamily="2" charset="-79"/>
            </a:endParaRPr>
          </a:p>
        </p:txBody>
      </p:sp>
      <p:grpSp>
        <p:nvGrpSpPr>
          <p:cNvPr id="90" name="Group 89">
            <a:extLst>
              <a:ext uri="{FF2B5EF4-FFF2-40B4-BE49-F238E27FC236}">
                <a16:creationId xmlns:a16="http://schemas.microsoft.com/office/drawing/2014/main" id="{CBA0EF60-99CB-CB56-FECE-97B513057305}"/>
              </a:ext>
            </a:extLst>
          </p:cNvPr>
          <p:cNvGrpSpPr/>
          <p:nvPr/>
        </p:nvGrpSpPr>
        <p:grpSpPr>
          <a:xfrm>
            <a:off x="3645721" y="1637889"/>
            <a:ext cx="8546278" cy="3547124"/>
            <a:chOff x="861708" y="694484"/>
            <a:chExt cx="11089491" cy="4879691"/>
          </a:xfrm>
        </p:grpSpPr>
        <p:grpSp>
          <p:nvGrpSpPr>
            <p:cNvPr id="77" name="Group 76">
              <a:extLst>
                <a:ext uri="{FF2B5EF4-FFF2-40B4-BE49-F238E27FC236}">
                  <a16:creationId xmlns:a16="http://schemas.microsoft.com/office/drawing/2014/main" id="{443A0335-BD03-F6A7-A2D5-7B258A41C322}"/>
                </a:ext>
              </a:extLst>
            </p:cNvPr>
            <p:cNvGrpSpPr/>
            <p:nvPr/>
          </p:nvGrpSpPr>
          <p:grpSpPr>
            <a:xfrm rot="10800000">
              <a:off x="1199067" y="767455"/>
              <a:ext cx="893133" cy="2026899"/>
              <a:chOff x="7332663" y="2922350"/>
              <a:chExt cx="893133" cy="2339425"/>
            </a:xfrm>
          </p:grpSpPr>
          <p:cxnSp>
            <p:nvCxnSpPr>
              <p:cNvPr id="79" name="Straight Connector 78">
                <a:extLst>
                  <a:ext uri="{FF2B5EF4-FFF2-40B4-BE49-F238E27FC236}">
                    <a16:creationId xmlns:a16="http://schemas.microsoft.com/office/drawing/2014/main" id="{317BC85C-61DB-8015-CC80-684A6627816F}"/>
                  </a:ext>
                </a:extLst>
              </p:cNvPr>
              <p:cNvCxnSpPr>
                <a:cxnSpLocks/>
              </p:cNvCxnSpPr>
              <p:nvPr/>
            </p:nvCxnSpPr>
            <p:spPr>
              <a:xfrm>
                <a:off x="7756580" y="2922350"/>
                <a:ext cx="0" cy="1459910"/>
              </a:xfrm>
              <a:prstGeom prst="line">
                <a:avLst/>
              </a:prstGeom>
              <a:ln w="31750" cmpd="sng">
                <a:solidFill>
                  <a:srgbClr val="A1D4D7"/>
                </a:solidFill>
              </a:ln>
            </p:spPr>
            <p:style>
              <a:lnRef idx="3">
                <a:schemeClr val="accent1"/>
              </a:lnRef>
              <a:fillRef idx="0">
                <a:schemeClr val="accent1"/>
              </a:fillRef>
              <a:effectRef idx="2">
                <a:schemeClr val="accent1"/>
              </a:effectRef>
              <a:fontRef idx="minor">
                <a:schemeClr val="tx1"/>
              </a:fontRef>
            </p:style>
          </p:cxnSp>
          <p:sp>
            <p:nvSpPr>
              <p:cNvPr id="80" name="Oval 79">
                <a:extLst>
                  <a:ext uri="{FF2B5EF4-FFF2-40B4-BE49-F238E27FC236}">
                    <a16:creationId xmlns:a16="http://schemas.microsoft.com/office/drawing/2014/main" id="{A3748860-1F2F-1F77-AC1F-B8E17FDEC1B5}"/>
                  </a:ext>
                </a:extLst>
              </p:cNvPr>
              <p:cNvSpPr/>
              <p:nvPr/>
            </p:nvSpPr>
            <p:spPr>
              <a:xfrm>
                <a:off x="7332663" y="4379420"/>
                <a:ext cx="893133" cy="882355"/>
              </a:xfrm>
              <a:prstGeom prst="ellipse">
                <a:avLst/>
              </a:prstGeom>
              <a:solidFill>
                <a:srgbClr val="A1D4D7"/>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p>
            </p:txBody>
          </p:sp>
        </p:grpSp>
        <p:sp>
          <p:nvSpPr>
            <p:cNvPr id="85" name="TextBox 84">
              <a:extLst>
                <a:ext uri="{FF2B5EF4-FFF2-40B4-BE49-F238E27FC236}">
                  <a16:creationId xmlns:a16="http://schemas.microsoft.com/office/drawing/2014/main" id="{A83C22DE-76D1-DC15-193D-B9177C6BC7FA}"/>
                </a:ext>
              </a:extLst>
            </p:cNvPr>
            <p:cNvSpPr txBox="1"/>
            <p:nvPr/>
          </p:nvSpPr>
          <p:spPr>
            <a:xfrm>
              <a:off x="893888" y="3172482"/>
              <a:ext cx="1406556" cy="719781"/>
            </a:xfrm>
            <a:prstGeom prst="rect">
              <a:avLst/>
            </a:prstGeom>
            <a:noFill/>
          </p:spPr>
          <p:txBody>
            <a:bodyPr wrap="square" rtlCol="1">
              <a:spAutoFit/>
            </a:bodyPr>
            <a:lstStyle/>
            <a:p>
              <a:pPr algn="ctr" rtl="0"/>
              <a:r>
                <a:rPr lang="en-US" sz="1400" b="1" dirty="0">
                  <a:solidFill>
                    <a:srgbClr val="A1D4D7"/>
                  </a:solidFill>
                  <a:latin typeface="Heebo" panose="00000500000000000000" pitchFamily="2" charset="-79"/>
                  <a:cs typeface="Heebo" panose="00000500000000000000" pitchFamily="2" charset="-79"/>
                </a:rPr>
                <a:t>November 2023</a:t>
              </a:r>
              <a:endParaRPr lang="he-IL" sz="1400" b="1" dirty="0">
                <a:solidFill>
                  <a:srgbClr val="A1D4D7"/>
                </a:solidFill>
                <a:latin typeface="Heebo" panose="00000500000000000000" pitchFamily="2" charset="-79"/>
                <a:cs typeface="Heebo" panose="00000500000000000000" pitchFamily="2" charset="-79"/>
              </a:endParaRPr>
            </a:p>
          </p:txBody>
        </p:sp>
        <p:sp>
          <p:nvSpPr>
            <p:cNvPr id="86" name="TextBox 85">
              <a:extLst>
                <a:ext uri="{FF2B5EF4-FFF2-40B4-BE49-F238E27FC236}">
                  <a16:creationId xmlns:a16="http://schemas.microsoft.com/office/drawing/2014/main" id="{1DBDBD6A-EDA9-8951-5424-608EFF1BE61B}"/>
                </a:ext>
              </a:extLst>
            </p:cNvPr>
            <p:cNvSpPr txBox="1"/>
            <p:nvPr/>
          </p:nvSpPr>
          <p:spPr>
            <a:xfrm>
              <a:off x="861708" y="3872108"/>
              <a:ext cx="1538756" cy="1143182"/>
            </a:xfrm>
            <a:prstGeom prst="rect">
              <a:avLst/>
            </a:prstGeom>
            <a:noFill/>
          </p:spPr>
          <p:txBody>
            <a:bodyPr wrap="square">
              <a:spAutoFit/>
            </a:bodyPr>
            <a:lstStyle/>
            <a:p>
              <a:pPr algn="ctr" rtl="0" fontAlgn="base"/>
              <a:r>
                <a:rPr lang="en-US" sz="1200" b="1" dirty="0">
                  <a:latin typeface="Heebo" panose="00000500000000000000" pitchFamily="2" charset="-79"/>
                  <a:cs typeface="Heebo" panose="00000500000000000000" pitchFamily="2" charset="-79"/>
                </a:rPr>
                <a:t>Learning in the Garden activities* </a:t>
              </a:r>
              <a:r>
                <a:rPr lang="en-US" sz="1200" dirty="0">
                  <a:latin typeface="Heebo" panose="00000500000000000000" pitchFamily="2" charset="-79"/>
                  <a:cs typeface="Heebo" panose="00000500000000000000" pitchFamily="2" charset="-79"/>
                </a:rPr>
                <a:t>begin</a:t>
              </a:r>
              <a:endParaRPr lang="en-US" sz="1200" b="1" dirty="0">
                <a:latin typeface="Heebo" panose="00000500000000000000" pitchFamily="2" charset="-79"/>
                <a:cs typeface="Heebo" panose="00000500000000000000" pitchFamily="2" charset="-79"/>
              </a:endParaRPr>
            </a:p>
          </p:txBody>
        </p:sp>
        <p:grpSp>
          <p:nvGrpSpPr>
            <p:cNvPr id="89" name="Group 88">
              <a:extLst>
                <a:ext uri="{FF2B5EF4-FFF2-40B4-BE49-F238E27FC236}">
                  <a16:creationId xmlns:a16="http://schemas.microsoft.com/office/drawing/2014/main" id="{FB40463A-B146-CB84-AA4A-DE34D3147B86}"/>
                </a:ext>
              </a:extLst>
            </p:cNvPr>
            <p:cNvGrpSpPr/>
            <p:nvPr/>
          </p:nvGrpSpPr>
          <p:grpSpPr>
            <a:xfrm>
              <a:off x="1336004" y="694484"/>
              <a:ext cx="10615195" cy="4879691"/>
              <a:chOff x="1336004" y="694484"/>
              <a:chExt cx="10615195" cy="4879691"/>
            </a:xfrm>
          </p:grpSpPr>
          <p:sp>
            <p:nvSpPr>
              <p:cNvPr id="2" name="Arrow: Chevron 1">
                <a:extLst>
                  <a:ext uri="{FF2B5EF4-FFF2-40B4-BE49-F238E27FC236}">
                    <a16:creationId xmlns:a16="http://schemas.microsoft.com/office/drawing/2014/main" id="{DA9E55E1-0502-9C93-382D-ED2670564DC5}"/>
                  </a:ext>
                </a:extLst>
              </p:cNvPr>
              <p:cNvSpPr/>
              <p:nvPr/>
            </p:nvSpPr>
            <p:spPr>
              <a:xfrm flipH="1">
                <a:off x="9944577" y="2807708"/>
                <a:ext cx="1694619" cy="393754"/>
              </a:xfrm>
              <a:prstGeom prst="chevron">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solidFill>
                    <a:schemeClr val="tx1"/>
                  </a:solidFill>
                </a:endParaRPr>
              </a:p>
            </p:txBody>
          </p:sp>
          <p:sp>
            <p:nvSpPr>
              <p:cNvPr id="8" name="Oval 7">
                <a:extLst>
                  <a:ext uri="{FF2B5EF4-FFF2-40B4-BE49-F238E27FC236}">
                    <a16:creationId xmlns:a16="http://schemas.microsoft.com/office/drawing/2014/main" id="{FB6DD955-D440-8887-AEC0-485898BFA332}"/>
                  </a:ext>
                </a:extLst>
              </p:cNvPr>
              <p:cNvSpPr/>
              <p:nvPr/>
            </p:nvSpPr>
            <p:spPr>
              <a:xfrm>
                <a:off x="10631958" y="2887713"/>
                <a:ext cx="145310" cy="15948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p>
            </p:txBody>
          </p:sp>
          <p:grpSp>
            <p:nvGrpSpPr>
              <p:cNvPr id="18" name="Group 17">
                <a:extLst>
                  <a:ext uri="{FF2B5EF4-FFF2-40B4-BE49-F238E27FC236}">
                    <a16:creationId xmlns:a16="http://schemas.microsoft.com/office/drawing/2014/main" id="{9C2C1785-83AC-5D9D-CE32-6D66EF85D4C5}"/>
                  </a:ext>
                </a:extLst>
              </p:cNvPr>
              <p:cNvGrpSpPr/>
              <p:nvPr/>
            </p:nvGrpSpPr>
            <p:grpSpPr>
              <a:xfrm>
                <a:off x="10305652" y="3191317"/>
                <a:ext cx="893132" cy="1702567"/>
                <a:chOff x="8666307" y="3229199"/>
                <a:chExt cx="893132" cy="2036856"/>
              </a:xfrm>
            </p:grpSpPr>
            <p:cxnSp>
              <p:nvCxnSpPr>
                <p:cNvPr id="10" name="Straight Connector 9">
                  <a:extLst>
                    <a:ext uri="{FF2B5EF4-FFF2-40B4-BE49-F238E27FC236}">
                      <a16:creationId xmlns:a16="http://schemas.microsoft.com/office/drawing/2014/main" id="{DAB93D3F-F7D4-A627-56D9-233F2E5198E7}"/>
                    </a:ext>
                  </a:extLst>
                </p:cNvPr>
                <p:cNvCxnSpPr>
                  <a:cxnSpLocks/>
                </p:cNvCxnSpPr>
                <p:nvPr/>
              </p:nvCxnSpPr>
              <p:spPr>
                <a:xfrm>
                  <a:off x="9090632" y="3229199"/>
                  <a:ext cx="0" cy="1229397"/>
                </a:xfrm>
                <a:prstGeom prst="line">
                  <a:avLst/>
                </a:prstGeom>
                <a:ln w="31750" cmpd="sng">
                  <a:solidFill>
                    <a:srgbClr val="40A8AD"/>
                  </a:solidFill>
                </a:ln>
              </p:spPr>
              <p:style>
                <a:lnRef idx="3">
                  <a:schemeClr val="accent1"/>
                </a:lnRef>
                <a:fillRef idx="0">
                  <a:schemeClr val="accent1"/>
                </a:fillRef>
                <a:effectRef idx="2">
                  <a:schemeClr val="accent1"/>
                </a:effectRef>
                <a:fontRef idx="minor">
                  <a:schemeClr val="tx1"/>
                </a:fontRef>
              </p:style>
            </p:cxnSp>
            <p:sp>
              <p:nvSpPr>
                <p:cNvPr id="17" name="Oval 16">
                  <a:extLst>
                    <a:ext uri="{FF2B5EF4-FFF2-40B4-BE49-F238E27FC236}">
                      <a16:creationId xmlns:a16="http://schemas.microsoft.com/office/drawing/2014/main" id="{17F969DD-19D2-2481-C7FA-54816474EE2C}"/>
                    </a:ext>
                  </a:extLst>
                </p:cNvPr>
                <p:cNvSpPr/>
                <p:nvPr/>
              </p:nvSpPr>
              <p:spPr>
                <a:xfrm>
                  <a:off x="8666307" y="4383701"/>
                  <a:ext cx="893132" cy="882354"/>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p>
              </p:txBody>
            </p:sp>
          </p:grpSp>
          <p:sp>
            <p:nvSpPr>
              <p:cNvPr id="39" name="Oval 38">
                <a:extLst>
                  <a:ext uri="{FF2B5EF4-FFF2-40B4-BE49-F238E27FC236}">
                    <a16:creationId xmlns:a16="http://schemas.microsoft.com/office/drawing/2014/main" id="{77099867-19FF-6A80-8410-C9BA27AFF159}"/>
                  </a:ext>
                </a:extLst>
              </p:cNvPr>
              <p:cNvSpPr/>
              <p:nvPr/>
            </p:nvSpPr>
            <p:spPr>
              <a:xfrm rot="10800000">
                <a:off x="8607831" y="694484"/>
                <a:ext cx="759305" cy="764480"/>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solidFill>
                    <a:srgbClr val="40A8AD"/>
                  </a:solidFill>
                </a:endParaRPr>
              </a:p>
            </p:txBody>
          </p:sp>
          <p:pic>
            <p:nvPicPr>
              <p:cNvPr id="88" name="Graphic 87" descr="Binoculars outline">
                <a:extLst>
                  <a:ext uri="{FF2B5EF4-FFF2-40B4-BE49-F238E27FC236}">
                    <a16:creationId xmlns:a16="http://schemas.microsoft.com/office/drawing/2014/main" id="{84C8373E-EF57-2458-2DD8-04CBBD82C8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11698" y="4228327"/>
                <a:ext cx="612002" cy="612003"/>
              </a:xfrm>
              <a:prstGeom prst="rect">
                <a:avLst/>
              </a:prstGeom>
            </p:spPr>
          </p:pic>
          <p:sp>
            <p:nvSpPr>
              <p:cNvPr id="58" name="TextBox 57">
                <a:extLst>
                  <a:ext uri="{FF2B5EF4-FFF2-40B4-BE49-F238E27FC236}">
                    <a16:creationId xmlns:a16="http://schemas.microsoft.com/office/drawing/2014/main" id="{9E7E8AF6-9695-6674-A6A5-2BDE830D6508}"/>
                  </a:ext>
                </a:extLst>
              </p:cNvPr>
              <p:cNvSpPr txBox="1"/>
              <p:nvPr/>
            </p:nvSpPr>
            <p:spPr>
              <a:xfrm>
                <a:off x="9987861" y="2379197"/>
                <a:ext cx="1744605" cy="423401"/>
              </a:xfrm>
              <a:prstGeom prst="rect">
                <a:avLst/>
              </a:prstGeom>
              <a:noFill/>
            </p:spPr>
            <p:txBody>
              <a:bodyPr wrap="square" rtlCol="1">
                <a:spAutoFit/>
              </a:bodyPr>
              <a:lstStyle/>
              <a:p>
                <a:pPr algn="ctr" rtl="0"/>
                <a:r>
                  <a:rPr lang="en-US" sz="1400" b="1" dirty="0">
                    <a:solidFill>
                      <a:srgbClr val="40A8AD"/>
                    </a:solidFill>
                    <a:latin typeface="Heebo" panose="00000500000000000000" pitchFamily="2" charset="-79"/>
                    <a:cs typeface="Heebo" panose="00000500000000000000" pitchFamily="2" charset="-79"/>
                  </a:rPr>
                  <a:t>October 2021</a:t>
                </a:r>
                <a:endParaRPr lang="he-IL" sz="1400" b="1" dirty="0">
                  <a:solidFill>
                    <a:srgbClr val="40A8AD"/>
                  </a:solidFill>
                  <a:latin typeface="Heebo" panose="00000500000000000000" pitchFamily="2" charset="-79"/>
                  <a:cs typeface="Heebo" panose="00000500000000000000" pitchFamily="2" charset="-79"/>
                </a:endParaRPr>
              </a:p>
            </p:txBody>
          </p:sp>
          <p:sp>
            <p:nvSpPr>
              <p:cNvPr id="66" name="TextBox 65">
                <a:extLst>
                  <a:ext uri="{FF2B5EF4-FFF2-40B4-BE49-F238E27FC236}">
                    <a16:creationId xmlns:a16="http://schemas.microsoft.com/office/drawing/2014/main" id="{C16B7D78-AD58-F62B-3B19-850C08227ABC}"/>
                  </a:ext>
                </a:extLst>
              </p:cNvPr>
              <p:cNvSpPr txBox="1"/>
              <p:nvPr/>
            </p:nvSpPr>
            <p:spPr>
              <a:xfrm>
                <a:off x="8232073" y="3230743"/>
                <a:ext cx="1495893" cy="719781"/>
              </a:xfrm>
              <a:prstGeom prst="rect">
                <a:avLst/>
              </a:prstGeom>
              <a:noFill/>
            </p:spPr>
            <p:txBody>
              <a:bodyPr wrap="square" rtlCol="1">
                <a:spAutoFit/>
              </a:bodyPr>
              <a:lstStyle/>
              <a:p>
                <a:pPr algn="ctr" rtl="0"/>
                <a:r>
                  <a:rPr lang="en-US" sz="1400" b="1" dirty="0">
                    <a:solidFill>
                      <a:srgbClr val="40A8AD"/>
                    </a:solidFill>
                    <a:latin typeface="Heebo" panose="00000500000000000000" pitchFamily="2" charset="-79"/>
                    <a:cs typeface="Heebo" panose="00000500000000000000" pitchFamily="2" charset="-79"/>
                  </a:rPr>
                  <a:t>December 2023</a:t>
                </a:r>
                <a:endParaRPr lang="he-IL" sz="1400" b="1" dirty="0">
                  <a:solidFill>
                    <a:srgbClr val="40A8AD"/>
                  </a:solidFill>
                  <a:latin typeface="Heebo" panose="00000500000000000000" pitchFamily="2" charset="-79"/>
                  <a:cs typeface="Heebo" panose="00000500000000000000" pitchFamily="2" charset="-79"/>
                </a:endParaRPr>
              </a:p>
            </p:txBody>
          </p:sp>
          <p:pic>
            <p:nvPicPr>
              <p:cNvPr id="69" name="Graphic 68" descr="Binoculars outline">
                <a:extLst>
                  <a:ext uri="{FF2B5EF4-FFF2-40B4-BE49-F238E27FC236}">
                    <a16:creationId xmlns:a16="http://schemas.microsoft.com/office/drawing/2014/main" id="{C5CCF54E-D701-A83A-93EE-6AF4459518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81473" y="776788"/>
                <a:ext cx="612002" cy="612003"/>
              </a:xfrm>
              <a:prstGeom prst="rect">
                <a:avLst/>
              </a:prstGeom>
            </p:spPr>
          </p:pic>
          <p:sp>
            <p:nvSpPr>
              <p:cNvPr id="75" name="TextBox 74">
                <a:extLst>
                  <a:ext uri="{FF2B5EF4-FFF2-40B4-BE49-F238E27FC236}">
                    <a16:creationId xmlns:a16="http://schemas.microsoft.com/office/drawing/2014/main" id="{2E64ABC0-A9FF-84EF-BB51-05D06E7338C5}"/>
                  </a:ext>
                </a:extLst>
              </p:cNvPr>
              <p:cNvSpPr txBox="1"/>
              <p:nvPr/>
            </p:nvSpPr>
            <p:spPr>
              <a:xfrm>
                <a:off x="7533311" y="3817062"/>
                <a:ext cx="2911400" cy="1757113"/>
              </a:xfrm>
              <a:prstGeom prst="rect">
                <a:avLst/>
              </a:prstGeom>
              <a:noFill/>
            </p:spPr>
            <p:txBody>
              <a:bodyPr wrap="square">
                <a:spAutoFit/>
              </a:bodyPr>
              <a:lstStyle/>
              <a:p>
                <a:pPr algn="ctr" rtl="0" fontAlgn="base"/>
                <a:r>
                  <a:rPr lang="en-US" sz="1100" b="1" dirty="0">
                    <a:solidFill>
                      <a:srgbClr val="40A8AD"/>
                    </a:solidFill>
                    <a:latin typeface="Heebo" panose="00000500000000000000" pitchFamily="2" charset="-79"/>
                    <a:cs typeface="Heebo" panose="00000500000000000000" pitchFamily="2" charset="-79"/>
                  </a:rPr>
                  <a:t>Post-renovation observation</a:t>
                </a:r>
                <a:endParaRPr lang="he-IL" sz="1100" b="1" dirty="0">
                  <a:solidFill>
                    <a:srgbClr val="40A8AD"/>
                  </a:solidFill>
                  <a:latin typeface="Heebo" panose="00000500000000000000" pitchFamily="2" charset="-79"/>
                  <a:cs typeface="Heebo" panose="00000500000000000000" pitchFamily="2" charset="-79"/>
                </a:endParaRPr>
              </a:p>
              <a:p>
                <a:pPr algn="ctr" rtl="0" fontAlgn="base"/>
                <a:r>
                  <a:rPr lang="en-US" sz="1100" dirty="0">
                    <a:latin typeface="Heebo" panose="00000500000000000000" pitchFamily="2" charset="-79"/>
                    <a:cs typeface="Heebo" panose="00000500000000000000" pitchFamily="2" charset="-79"/>
                  </a:rPr>
                  <a:t>The playground underwent extensive renovations: the facility area was cleaned, vegetation was planted, and bicycle paths and a walking trail were added.</a:t>
                </a:r>
              </a:p>
            </p:txBody>
          </p:sp>
          <p:sp>
            <p:nvSpPr>
              <p:cNvPr id="76" name="TextBox 75">
                <a:extLst>
                  <a:ext uri="{FF2B5EF4-FFF2-40B4-BE49-F238E27FC236}">
                    <a16:creationId xmlns:a16="http://schemas.microsoft.com/office/drawing/2014/main" id="{B5F9D215-133F-2A42-ACEB-9D49C4150B23}"/>
                  </a:ext>
                </a:extLst>
              </p:cNvPr>
              <p:cNvSpPr txBox="1"/>
              <p:nvPr/>
            </p:nvSpPr>
            <p:spPr>
              <a:xfrm>
                <a:off x="9413919" y="696557"/>
                <a:ext cx="2537280" cy="1757113"/>
              </a:xfrm>
              <a:prstGeom prst="rect">
                <a:avLst/>
              </a:prstGeom>
              <a:noFill/>
            </p:spPr>
            <p:txBody>
              <a:bodyPr wrap="square">
                <a:spAutoFit/>
              </a:bodyPr>
              <a:lstStyle/>
              <a:p>
                <a:pPr algn="ctr" rtl="0" fontAlgn="base"/>
                <a:r>
                  <a:rPr lang="en-US" sz="1100" b="1" dirty="0">
                    <a:solidFill>
                      <a:srgbClr val="40A8AD"/>
                    </a:solidFill>
                    <a:latin typeface="Heebo" panose="00000500000000000000" pitchFamily="2" charset="-79"/>
                    <a:cs typeface="Heebo" panose="00000500000000000000" pitchFamily="2" charset="-79"/>
                  </a:rPr>
                  <a:t>Pre-renovation observation</a:t>
                </a:r>
                <a:endParaRPr lang="he-IL" sz="1100" b="1" dirty="0">
                  <a:solidFill>
                    <a:srgbClr val="40A8AD"/>
                  </a:solidFill>
                  <a:latin typeface="Heebo" panose="00000500000000000000" pitchFamily="2" charset="-79"/>
                  <a:cs typeface="Heebo" panose="00000500000000000000" pitchFamily="2" charset="-79"/>
                </a:endParaRPr>
              </a:p>
              <a:p>
                <a:pPr algn="ctr" rtl="0" fontAlgn="base"/>
                <a:r>
                  <a:rPr lang="en-US" sz="1100" dirty="0">
                    <a:latin typeface="Heebo" panose="00000500000000000000" pitchFamily="2" charset="-79"/>
                    <a:cs typeface="Heebo" panose="00000500000000000000" pitchFamily="2" charset="-79"/>
                  </a:rPr>
                  <a:t>There was an abandoned area with broken equipment and an area with worn-out facilities, with dirt and waste throughout the entire playground.</a:t>
                </a:r>
                <a:endParaRPr lang="en-US" sz="1100" b="1" dirty="0">
                  <a:latin typeface="Heebo" panose="00000500000000000000" pitchFamily="2" charset="-79"/>
                  <a:cs typeface="Heebo" panose="00000500000000000000" pitchFamily="2" charset="-79"/>
                </a:endParaRPr>
              </a:p>
            </p:txBody>
          </p:sp>
          <p:grpSp>
            <p:nvGrpSpPr>
              <p:cNvPr id="11" name="Group 10">
                <a:extLst>
                  <a:ext uri="{FF2B5EF4-FFF2-40B4-BE49-F238E27FC236}">
                    <a16:creationId xmlns:a16="http://schemas.microsoft.com/office/drawing/2014/main" id="{0C2C601D-7C5B-DE35-C826-677434E3A911}"/>
                  </a:ext>
                </a:extLst>
              </p:cNvPr>
              <p:cNvGrpSpPr/>
              <p:nvPr/>
            </p:nvGrpSpPr>
            <p:grpSpPr>
              <a:xfrm>
                <a:off x="6784612" y="2998637"/>
                <a:ext cx="893132" cy="1933171"/>
                <a:chOff x="9176046" y="3038567"/>
                <a:chExt cx="893132" cy="2312738"/>
              </a:xfrm>
            </p:grpSpPr>
            <p:cxnSp>
              <p:nvCxnSpPr>
                <p:cNvPr id="12" name="Straight Connector 11">
                  <a:extLst>
                    <a:ext uri="{FF2B5EF4-FFF2-40B4-BE49-F238E27FC236}">
                      <a16:creationId xmlns:a16="http://schemas.microsoft.com/office/drawing/2014/main" id="{02D34588-7678-A61A-5194-47704AD7E678}"/>
                    </a:ext>
                  </a:extLst>
                </p:cNvPr>
                <p:cNvCxnSpPr>
                  <a:cxnSpLocks/>
                </p:cNvCxnSpPr>
                <p:nvPr/>
              </p:nvCxnSpPr>
              <p:spPr>
                <a:xfrm>
                  <a:off x="9639479" y="3038567"/>
                  <a:ext cx="0" cy="1459909"/>
                </a:xfrm>
                <a:prstGeom prst="line">
                  <a:avLst/>
                </a:prstGeom>
                <a:ln w="31750" cmpd="sng">
                  <a:solidFill>
                    <a:srgbClr val="A1D4D7"/>
                  </a:solidFill>
                </a:ln>
              </p:spPr>
              <p:style>
                <a:lnRef idx="3">
                  <a:schemeClr val="accent1"/>
                </a:lnRef>
                <a:fillRef idx="0">
                  <a:schemeClr val="accent1"/>
                </a:fillRef>
                <a:effectRef idx="2">
                  <a:schemeClr val="accent1"/>
                </a:effectRef>
                <a:fontRef idx="minor">
                  <a:schemeClr val="tx1"/>
                </a:fontRef>
              </p:style>
            </p:cxnSp>
            <p:sp>
              <p:nvSpPr>
                <p:cNvPr id="15" name="Oval 14">
                  <a:extLst>
                    <a:ext uri="{FF2B5EF4-FFF2-40B4-BE49-F238E27FC236}">
                      <a16:creationId xmlns:a16="http://schemas.microsoft.com/office/drawing/2014/main" id="{D78B11DB-D660-5BDD-7DE5-C17243663722}"/>
                    </a:ext>
                  </a:extLst>
                </p:cNvPr>
                <p:cNvSpPr/>
                <p:nvPr/>
              </p:nvSpPr>
              <p:spPr>
                <a:xfrm>
                  <a:off x="9176046" y="4468951"/>
                  <a:ext cx="893132" cy="882354"/>
                </a:xfrm>
                <a:prstGeom prst="ellipse">
                  <a:avLst/>
                </a:prstGeom>
                <a:solidFill>
                  <a:srgbClr val="A1D4D7"/>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p>
              </p:txBody>
            </p:sp>
          </p:grpSp>
          <p:sp>
            <p:nvSpPr>
              <p:cNvPr id="19" name="TextBox 18">
                <a:extLst>
                  <a:ext uri="{FF2B5EF4-FFF2-40B4-BE49-F238E27FC236}">
                    <a16:creationId xmlns:a16="http://schemas.microsoft.com/office/drawing/2014/main" id="{FD624C92-5252-7FC3-9425-8B773F727AB1}"/>
                  </a:ext>
                </a:extLst>
              </p:cNvPr>
              <p:cNvSpPr txBox="1"/>
              <p:nvPr/>
            </p:nvSpPr>
            <p:spPr>
              <a:xfrm>
                <a:off x="6292337" y="2252169"/>
                <a:ext cx="2050046" cy="423401"/>
              </a:xfrm>
              <a:prstGeom prst="rect">
                <a:avLst/>
              </a:prstGeom>
              <a:noFill/>
            </p:spPr>
            <p:txBody>
              <a:bodyPr wrap="square" rtlCol="1">
                <a:spAutoFit/>
              </a:bodyPr>
              <a:lstStyle/>
              <a:p>
                <a:pPr algn="ctr" rtl="0"/>
                <a:r>
                  <a:rPr lang="en-US" sz="1400" b="1" dirty="0">
                    <a:solidFill>
                      <a:srgbClr val="A1D4D7"/>
                    </a:solidFill>
                    <a:latin typeface="Heebo" panose="00000500000000000000" pitchFamily="2" charset="-79"/>
                    <a:cs typeface="Heebo" panose="00000500000000000000" pitchFamily="2" charset="-79"/>
                  </a:rPr>
                  <a:t>December 2023</a:t>
                </a:r>
                <a:endParaRPr lang="he-IL" sz="1400" b="1" dirty="0">
                  <a:solidFill>
                    <a:srgbClr val="A1D4D7"/>
                  </a:solidFill>
                  <a:latin typeface="Heebo" panose="00000500000000000000" pitchFamily="2" charset="-79"/>
                  <a:cs typeface="Heebo" panose="00000500000000000000" pitchFamily="2" charset="-79"/>
                </a:endParaRPr>
              </a:p>
            </p:txBody>
          </p:sp>
          <p:sp>
            <p:nvSpPr>
              <p:cNvPr id="26" name="TextBox 25">
                <a:extLst>
                  <a:ext uri="{FF2B5EF4-FFF2-40B4-BE49-F238E27FC236}">
                    <a16:creationId xmlns:a16="http://schemas.microsoft.com/office/drawing/2014/main" id="{325C2B43-CE4C-BB03-8BBA-C3F5662B52A8}"/>
                  </a:ext>
                </a:extLst>
              </p:cNvPr>
              <p:cNvSpPr txBox="1"/>
              <p:nvPr/>
            </p:nvSpPr>
            <p:spPr>
              <a:xfrm>
                <a:off x="6475206" y="1098011"/>
                <a:ext cx="1779833" cy="1143182"/>
              </a:xfrm>
              <a:prstGeom prst="rect">
                <a:avLst/>
              </a:prstGeom>
              <a:noFill/>
            </p:spPr>
            <p:txBody>
              <a:bodyPr wrap="square">
                <a:spAutoFit/>
              </a:bodyPr>
              <a:lstStyle/>
              <a:p>
                <a:pPr algn="ctr" rtl="0" fontAlgn="base"/>
                <a:r>
                  <a:rPr lang="en-US" sz="1200" dirty="0">
                    <a:latin typeface="Heebo" panose="00000500000000000000" pitchFamily="2" charset="-79"/>
                    <a:cs typeface="Heebo" panose="00000500000000000000" pitchFamily="2" charset="-79"/>
                  </a:rPr>
                  <a:t>Start of </a:t>
                </a:r>
                <a:r>
                  <a:rPr lang="en-US" sz="1200" b="1" dirty="0">
                    <a:latin typeface="Heebo" panose="00000500000000000000" pitchFamily="2" charset="-79"/>
                    <a:cs typeface="Heebo" panose="00000500000000000000" pitchFamily="2" charset="-79"/>
                  </a:rPr>
                  <a:t>sports activities </a:t>
                </a:r>
                <a:r>
                  <a:rPr lang="en-US" sz="1200" dirty="0">
                    <a:latin typeface="Heebo" panose="00000500000000000000" pitchFamily="2" charset="-79"/>
                    <a:cs typeface="Heebo" panose="00000500000000000000" pitchFamily="2" charset="-79"/>
                  </a:rPr>
                  <a:t>for the</a:t>
                </a:r>
              </a:p>
              <a:p>
                <a:pPr algn="ctr" rtl="0" fontAlgn="base"/>
                <a:r>
                  <a:rPr lang="en-US" sz="1200" dirty="0">
                    <a:latin typeface="Heebo" panose="00000500000000000000" pitchFamily="2" charset="-79"/>
                    <a:cs typeface="Heebo" panose="00000500000000000000" pitchFamily="2" charset="-79"/>
                  </a:rPr>
                  <a:t> Al-</a:t>
                </a:r>
                <a:r>
                  <a:rPr lang="en-US" sz="1200" dirty="0" err="1">
                    <a:latin typeface="Heebo" panose="00000500000000000000" pitchFamily="2" charset="-79"/>
                    <a:cs typeface="Heebo" panose="00000500000000000000" pitchFamily="2" charset="-79"/>
                  </a:rPr>
                  <a:t>Umariyah</a:t>
                </a:r>
                <a:r>
                  <a:rPr lang="en-US" sz="1200" dirty="0">
                    <a:latin typeface="Heebo" panose="00000500000000000000" pitchFamily="2" charset="-79"/>
                    <a:cs typeface="Heebo" panose="00000500000000000000" pitchFamily="2" charset="-79"/>
                  </a:rPr>
                  <a:t> kindergartens</a:t>
                </a:r>
                <a:endParaRPr lang="en-US" sz="1200" b="1" dirty="0">
                  <a:latin typeface="Heebo" panose="00000500000000000000" pitchFamily="2" charset="-79"/>
                  <a:cs typeface="Heebo" panose="00000500000000000000" pitchFamily="2" charset="-79"/>
                </a:endParaRPr>
              </a:p>
            </p:txBody>
          </p:sp>
          <p:pic>
            <p:nvPicPr>
              <p:cNvPr id="62" name="Graphic 61" descr="Dumbbell outline">
                <a:extLst>
                  <a:ext uri="{FF2B5EF4-FFF2-40B4-BE49-F238E27FC236}">
                    <a16:creationId xmlns:a16="http://schemas.microsoft.com/office/drawing/2014/main" id="{FAAA7DBA-4A81-F9F7-CD94-66CE32CC6C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57678" y="4152764"/>
                <a:ext cx="245612" cy="245612"/>
              </a:xfrm>
              <a:prstGeom prst="rect">
                <a:avLst/>
              </a:prstGeom>
            </p:spPr>
          </p:pic>
          <p:cxnSp>
            <p:nvCxnSpPr>
              <p:cNvPr id="31" name="Straight Connector 30">
                <a:extLst>
                  <a:ext uri="{FF2B5EF4-FFF2-40B4-BE49-F238E27FC236}">
                    <a16:creationId xmlns:a16="http://schemas.microsoft.com/office/drawing/2014/main" id="{BFEE03D1-0589-546B-B8C1-16B1246AC7D7}"/>
                  </a:ext>
                </a:extLst>
              </p:cNvPr>
              <p:cNvCxnSpPr>
                <a:cxnSpLocks/>
              </p:cNvCxnSpPr>
              <p:nvPr/>
            </p:nvCxnSpPr>
            <p:spPr>
              <a:xfrm rot="10800000">
                <a:off x="5536911" y="1542579"/>
                <a:ext cx="0" cy="1264878"/>
              </a:xfrm>
              <a:prstGeom prst="line">
                <a:avLst/>
              </a:prstGeom>
              <a:ln w="31750" cmpd="sng">
                <a:solidFill>
                  <a:srgbClr val="40A8AD"/>
                </a:solidFill>
              </a:ln>
            </p:spPr>
            <p:style>
              <a:lnRef idx="3">
                <a:schemeClr val="accent1"/>
              </a:lnRef>
              <a:fillRef idx="0">
                <a:schemeClr val="accent1"/>
              </a:fillRef>
              <a:effectRef idx="2">
                <a:schemeClr val="accent1"/>
              </a:effectRef>
              <a:fontRef idx="minor">
                <a:schemeClr val="tx1"/>
              </a:fontRef>
            </p:style>
          </p:cxnSp>
          <p:sp>
            <p:nvSpPr>
              <p:cNvPr id="34" name="TextBox 33">
                <a:extLst>
                  <a:ext uri="{FF2B5EF4-FFF2-40B4-BE49-F238E27FC236}">
                    <a16:creationId xmlns:a16="http://schemas.microsoft.com/office/drawing/2014/main" id="{2AA4E721-136C-057A-1C25-CB3C7A0EBE8E}"/>
                  </a:ext>
                </a:extLst>
              </p:cNvPr>
              <p:cNvSpPr txBox="1"/>
              <p:nvPr/>
            </p:nvSpPr>
            <p:spPr>
              <a:xfrm>
                <a:off x="5030059" y="3212978"/>
                <a:ext cx="914352" cy="719781"/>
              </a:xfrm>
              <a:prstGeom prst="rect">
                <a:avLst/>
              </a:prstGeom>
              <a:noFill/>
            </p:spPr>
            <p:txBody>
              <a:bodyPr wrap="square" rtlCol="1">
                <a:spAutoFit/>
              </a:bodyPr>
              <a:lstStyle/>
              <a:p>
                <a:pPr algn="ctr" rtl="0"/>
                <a:r>
                  <a:rPr lang="en-US" sz="1400" b="1" dirty="0">
                    <a:solidFill>
                      <a:srgbClr val="40A8AD"/>
                    </a:solidFill>
                    <a:latin typeface="Heebo" panose="00000500000000000000" pitchFamily="2" charset="-79"/>
                    <a:cs typeface="Heebo" panose="00000500000000000000" pitchFamily="2" charset="-79"/>
                  </a:rPr>
                  <a:t>June 2023</a:t>
                </a:r>
                <a:endParaRPr lang="he-IL" sz="1400" b="1" dirty="0">
                  <a:solidFill>
                    <a:srgbClr val="40A8AD"/>
                  </a:solidFill>
                  <a:latin typeface="Heebo" panose="00000500000000000000" pitchFamily="2" charset="-79"/>
                  <a:cs typeface="Heebo" panose="00000500000000000000" pitchFamily="2" charset="-79"/>
                </a:endParaRPr>
              </a:p>
            </p:txBody>
          </p:sp>
          <p:sp>
            <p:nvSpPr>
              <p:cNvPr id="40" name="TextBox 39">
                <a:extLst>
                  <a:ext uri="{FF2B5EF4-FFF2-40B4-BE49-F238E27FC236}">
                    <a16:creationId xmlns:a16="http://schemas.microsoft.com/office/drawing/2014/main" id="{909CAD35-21BC-55D1-DB33-C359A57D0CEB}"/>
                  </a:ext>
                </a:extLst>
              </p:cNvPr>
              <p:cNvSpPr txBox="1"/>
              <p:nvPr/>
            </p:nvSpPr>
            <p:spPr>
              <a:xfrm>
                <a:off x="4588830" y="3967691"/>
                <a:ext cx="1836994" cy="889141"/>
              </a:xfrm>
              <a:prstGeom prst="rect">
                <a:avLst/>
              </a:prstGeom>
              <a:noFill/>
            </p:spPr>
            <p:txBody>
              <a:bodyPr wrap="square" rtlCol="1">
                <a:spAutoFit/>
              </a:bodyPr>
              <a:lstStyle/>
              <a:p>
                <a:pPr algn="ctr" rtl="0"/>
                <a:r>
                  <a:rPr lang="en-US" sz="1200" b="1" dirty="0">
                    <a:latin typeface="Heebo" panose="00000500000000000000" pitchFamily="2" charset="-79"/>
                    <a:cs typeface="Heebo" panose="00000500000000000000" pitchFamily="2" charset="-79"/>
                  </a:rPr>
                  <a:t>Final observation of sports activities*</a:t>
                </a:r>
                <a:endParaRPr lang="he-IL" sz="1200" b="1" dirty="0">
                  <a:latin typeface="Heebo" panose="00000500000000000000" pitchFamily="2" charset="-79"/>
                  <a:cs typeface="Heebo" panose="00000500000000000000" pitchFamily="2" charset="-79"/>
                </a:endParaRPr>
              </a:p>
            </p:txBody>
          </p:sp>
          <p:pic>
            <p:nvPicPr>
              <p:cNvPr id="46" name="Graphic 45" descr="Binoculars outline">
                <a:extLst>
                  <a:ext uri="{FF2B5EF4-FFF2-40B4-BE49-F238E27FC236}">
                    <a16:creationId xmlns:a16="http://schemas.microsoft.com/office/drawing/2014/main" id="{07FFEF3D-E349-66F3-695E-E7507D2278A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43006" y="811196"/>
                <a:ext cx="612003" cy="612003"/>
              </a:xfrm>
              <a:prstGeom prst="rect">
                <a:avLst/>
              </a:prstGeom>
            </p:spPr>
          </p:pic>
          <p:grpSp>
            <p:nvGrpSpPr>
              <p:cNvPr id="49" name="Group 48">
                <a:extLst>
                  <a:ext uri="{FF2B5EF4-FFF2-40B4-BE49-F238E27FC236}">
                    <a16:creationId xmlns:a16="http://schemas.microsoft.com/office/drawing/2014/main" id="{23E150D6-62F0-28A6-B9BA-73FFD1F2BC8D}"/>
                  </a:ext>
                </a:extLst>
              </p:cNvPr>
              <p:cNvGrpSpPr/>
              <p:nvPr/>
            </p:nvGrpSpPr>
            <p:grpSpPr>
              <a:xfrm>
                <a:off x="3173044" y="3008020"/>
                <a:ext cx="893132" cy="1946707"/>
                <a:chOff x="9430040" y="3067185"/>
                <a:chExt cx="893132" cy="2328933"/>
              </a:xfrm>
            </p:grpSpPr>
            <p:cxnSp>
              <p:nvCxnSpPr>
                <p:cNvPr id="50" name="Straight Connector 49">
                  <a:extLst>
                    <a:ext uri="{FF2B5EF4-FFF2-40B4-BE49-F238E27FC236}">
                      <a16:creationId xmlns:a16="http://schemas.microsoft.com/office/drawing/2014/main" id="{1B61C2E3-5F32-D1D2-899C-FE377B73BEB4}"/>
                    </a:ext>
                  </a:extLst>
                </p:cNvPr>
                <p:cNvCxnSpPr>
                  <a:cxnSpLocks/>
                </p:cNvCxnSpPr>
                <p:nvPr/>
              </p:nvCxnSpPr>
              <p:spPr>
                <a:xfrm>
                  <a:off x="9882670" y="3067185"/>
                  <a:ext cx="0" cy="1459909"/>
                </a:xfrm>
                <a:prstGeom prst="line">
                  <a:avLst/>
                </a:prstGeom>
                <a:ln w="31750" cmpd="sng">
                  <a:solidFill>
                    <a:srgbClr val="40A8AD"/>
                  </a:solidFill>
                </a:ln>
              </p:spPr>
              <p:style>
                <a:lnRef idx="3">
                  <a:schemeClr val="accent1"/>
                </a:lnRef>
                <a:fillRef idx="0">
                  <a:schemeClr val="accent1"/>
                </a:fillRef>
                <a:effectRef idx="2">
                  <a:schemeClr val="accent1"/>
                </a:effectRef>
                <a:fontRef idx="minor">
                  <a:schemeClr val="tx1"/>
                </a:fontRef>
              </p:style>
            </p:cxnSp>
            <p:sp>
              <p:nvSpPr>
                <p:cNvPr id="52" name="Oval 51">
                  <a:extLst>
                    <a:ext uri="{FF2B5EF4-FFF2-40B4-BE49-F238E27FC236}">
                      <a16:creationId xmlns:a16="http://schemas.microsoft.com/office/drawing/2014/main" id="{486D1896-148C-F05B-6F43-F2F04C4040C6}"/>
                    </a:ext>
                  </a:extLst>
                </p:cNvPr>
                <p:cNvSpPr/>
                <p:nvPr/>
              </p:nvSpPr>
              <p:spPr>
                <a:xfrm>
                  <a:off x="9430040" y="4513763"/>
                  <a:ext cx="893132" cy="882355"/>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p>
              </p:txBody>
            </p:sp>
          </p:grpSp>
          <p:sp>
            <p:nvSpPr>
              <p:cNvPr id="55" name="TextBox 54">
                <a:extLst>
                  <a:ext uri="{FF2B5EF4-FFF2-40B4-BE49-F238E27FC236}">
                    <a16:creationId xmlns:a16="http://schemas.microsoft.com/office/drawing/2014/main" id="{D8D6D74F-AB5B-58B3-6250-352E8A477DD4}"/>
                  </a:ext>
                </a:extLst>
              </p:cNvPr>
              <p:cNvSpPr txBox="1"/>
              <p:nvPr/>
            </p:nvSpPr>
            <p:spPr>
              <a:xfrm>
                <a:off x="2872758" y="2134883"/>
                <a:ext cx="1490673" cy="719781"/>
              </a:xfrm>
              <a:prstGeom prst="rect">
                <a:avLst/>
              </a:prstGeom>
              <a:noFill/>
            </p:spPr>
            <p:txBody>
              <a:bodyPr wrap="square" rtlCol="1">
                <a:spAutoFit/>
              </a:bodyPr>
              <a:lstStyle/>
              <a:p>
                <a:pPr algn="ctr" rtl="0"/>
                <a:r>
                  <a:rPr lang="en-US" sz="1400" b="1" dirty="0">
                    <a:solidFill>
                      <a:srgbClr val="40A8AD"/>
                    </a:solidFill>
                    <a:latin typeface="Heebo" panose="00000500000000000000" pitchFamily="2" charset="-79"/>
                    <a:cs typeface="Heebo" panose="00000500000000000000" pitchFamily="2" charset="-79"/>
                  </a:rPr>
                  <a:t>November 2023</a:t>
                </a:r>
                <a:endParaRPr lang="he-IL" sz="1400" b="1" dirty="0">
                  <a:solidFill>
                    <a:srgbClr val="40A8AD"/>
                  </a:solidFill>
                  <a:latin typeface="Heebo" panose="00000500000000000000" pitchFamily="2" charset="-79"/>
                  <a:cs typeface="Heebo" panose="00000500000000000000" pitchFamily="2" charset="-79"/>
                </a:endParaRPr>
              </a:p>
            </p:txBody>
          </p:sp>
          <p:pic>
            <p:nvPicPr>
              <p:cNvPr id="60" name="Graphic 59" descr="Binoculars outline">
                <a:extLst>
                  <a:ext uri="{FF2B5EF4-FFF2-40B4-BE49-F238E27FC236}">
                    <a16:creationId xmlns:a16="http://schemas.microsoft.com/office/drawing/2014/main" id="{FF964CDD-FF7F-F290-652A-BCB39DC5EBC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5753" y="4241035"/>
                <a:ext cx="612002" cy="612003"/>
              </a:xfrm>
              <a:prstGeom prst="rect">
                <a:avLst/>
              </a:prstGeom>
            </p:spPr>
          </p:pic>
          <p:sp>
            <p:nvSpPr>
              <p:cNvPr id="71" name="TextBox 70">
                <a:extLst>
                  <a:ext uri="{FF2B5EF4-FFF2-40B4-BE49-F238E27FC236}">
                    <a16:creationId xmlns:a16="http://schemas.microsoft.com/office/drawing/2014/main" id="{CF8E51D9-792D-8985-8393-5906A83B1EB4}"/>
                  </a:ext>
                </a:extLst>
              </p:cNvPr>
              <p:cNvSpPr txBox="1"/>
              <p:nvPr/>
            </p:nvSpPr>
            <p:spPr>
              <a:xfrm>
                <a:off x="2236305" y="698346"/>
                <a:ext cx="3081872" cy="1524243"/>
              </a:xfrm>
              <a:prstGeom prst="rect">
                <a:avLst/>
              </a:prstGeom>
              <a:noFill/>
            </p:spPr>
            <p:txBody>
              <a:bodyPr wrap="square">
                <a:spAutoFit/>
              </a:bodyPr>
              <a:lstStyle>
                <a:defPPr>
                  <a:defRPr lang="he-IL"/>
                </a:defPPr>
                <a:lvl1pPr algn="ctr" fontAlgn="base">
                  <a:defRPr sz="1200" b="1">
                    <a:latin typeface="Heebo" panose="00000500000000000000" pitchFamily="2" charset="-79"/>
                    <a:cs typeface="Heebo" panose="00000500000000000000" pitchFamily="2" charset="-79"/>
                  </a:defRPr>
                </a:lvl1pPr>
              </a:lstStyle>
              <a:p>
                <a:pPr rtl="0"/>
                <a:r>
                  <a:rPr lang="en-US" sz="1100" dirty="0">
                    <a:solidFill>
                      <a:srgbClr val="40A8AD"/>
                    </a:solidFill>
                  </a:rPr>
                  <a:t>Observation of routine activity</a:t>
                </a:r>
                <a:endParaRPr lang="he-IL" sz="1100" dirty="0">
                  <a:solidFill>
                    <a:srgbClr val="40A8AD"/>
                  </a:solidFill>
                </a:endParaRPr>
              </a:p>
              <a:p>
                <a:pPr rtl="0"/>
                <a:r>
                  <a:rPr lang="en-US" sz="1100" b="0" dirty="0"/>
                  <a:t>The playground is in </a:t>
                </a:r>
                <a:r>
                  <a:rPr lang="en-US" sz="1100" dirty="0"/>
                  <a:t>good condition, well-maintained and clean</a:t>
                </a:r>
                <a:r>
                  <a:rPr lang="en-US" sz="1100" b="0" dirty="0"/>
                  <a:t>. Some of the broken facilities were repaired, but no new facilities were added.</a:t>
                </a:r>
                <a:r>
                  <a:rPr lang="he-IL" sz="1100" b="0" dirty="0"/>
                  <a:t>​</a:t>
                </a:r>
              </a:p>
            </p:txBody>
          </p:sp>
          <p:pic>
            <p:nvPicPr>
              <p:cNvPr id="87" name="Graphic 86" descr="Rainforest outline">
                <a:extLst>
                  <a:ext uri="{FF2B5EF4-FFF2-40B4-BE49-F238E27FC236}">
                    <a16:creationId xmlns:a16="http://schemas.microsoft.com/office/drawing/2014/main" id="{367C181E-2EAE-993F-2A74-523670AEBB0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6004" y="854183"/>
                <a:ext cx="569016" cy="569016"/>
              </a:xfrm>
              <a:prstGeom prst="rect">
                <a:avLst/>
              </a:prstGeom>
            </p:spPr>
          </p:pic>
        </p:grpSp>
      </p:grpSp>
      <p:sp>
        <p:nvSpPr>
          <p:cNvPr id="93" name="TextBox 92">
            <a:extLst>
              <a:ext uri="{FF2B5EF4-FFF2-40B4-BE49-F238E27FC236}">
                <a16:creationId xmlns:a16="http://schemas.microsoft.com/office/drawing/2014/main" id="{504A8EDF-7A5B-5A8B-8DEF-4419FF35A07F}"/>
              </a:ext>
            </a:extLst>
          </p:cNvPr>
          <p:cNvSpPr txBox="1"/>
          <p:nvPr/>
        </p:nvSpPr>
        <p:spPr>
          <a:xfrm>
            <a:off x="3617946" y="628921"/>
            <a:ext cx="8431685" cy="655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rtl="0">
              <a:lnSpc>
                <a:spcPct val="150000"/>
              </a:lnSpc>
              <a:buClr>
                <a:srgbClr val="FFC000"/>
              </a:buClr>
              <a:defRPr/>
            </a:pPr>
            <a:r>
              <a:rPr lang="en-US" sz="1100" b="1" dirty="0">
                <a:solidFill>
                  <a:schemeClr val="tx1"/>
                </a:solidFill>
                <a:latin typeface="Heebo" panose="00000500000000000000" pitchFamily="2" charset="-79"/>
                <a:cs typeface="Heebo" panose="00000500000000000000" pitchFamily="2" charset="-79"/>
              </a:rPr>
              <a:t>The Education Campus Playground (3.4 </a:t>
            </a:r>
            <a:r>
              <a:rPr lang="en-US" sz="1100" b="1" dirty="0" err="1">
                <a:solidFill>
                  <a:schemeClr val="tx1"/>
                </a:solidFill>
                <a:latin typeface="Heebo" panose="00000500000000000000" pitchFamily="2" charset="-79"/>
                <a:cs typeface="Heebo" panose="00000500000000000000" pitchFamily="2" charset="-79"/>
              </a:rPr>
              <a:t>dunams</a:t>
            </a:r>
            <a:r>
              <a:rPr lang="en-US" sz="1100" b="1" dirty="0">
                <a:solidFill>
                  <a:schemeClr val="tx1"/>
                </a:solidFill>
                <a:latin typeface="Heebo" panose="00000500000000000000" pitchFamily="2" charset="-79"/>
                <a:cs typeface="Heebo" panose="00000500000000000000" pitchFamily="2" charset="-79"/>
              </a:rPr>
              <a:t>) is located between the </a:t>
            </a:r>
            <a:r>
              <a:rPr lang="en-US" sz="1100" b="1" dirty="0" err="1">
                <a:solidFill>
                  <a:schemeClr val="tx1"/>
                </a:solidFill>
                <a:latin typeface="Heebo" panose="00000500000000000000" pitchFamily="2" charset="-79"/>
                <a:cs typeface="Heebo" panose="00000500000000000000" pitchFamily="2" charset="-79"/>
              </a:rPr>
              <a:t>Tira</a:t>
            </a:r>
            <a:r>
              <a:rPr lang="en-US" sz="1100" b="1" dirty="0">
                <a:solidFill>
                  <a:schemeClr val="tx1"/>
                </a:solidFill>
                <a:latin typeface="Heebo" panose="00000500000000000000" pitchFamily="2" charset="-79"/>
                <a:cs typeface="Heebo" panose="00000500000000000000" pitchFamily="2" charset="-79"/>
              </a:rPr>
              <a:t> swimming pool (which is inactive) and the Memorial Park. The playground renovation was carried out by the municipality, with funding from the Ministries of Health and Housing, a call for proposals from the Ministry of Agriculture, and irrigation systems donated by </a:t>
            </a:r>
            <a:r>
              <a:rPr lang="en-US" sz="1100" b="1" dirty="0" err="1">
                <a:solidFill>
                  <a:schemeClr val="tx1"/>
                </a:solidFill>
                <a:latin typeface="Heebo" panose="00000500000000000000" pitchFamily="2" charset="-79"/>
                <a:cs typeface="Heebo" panose="00000500000000000000" pitchFamily="2" charset="-79"/>
              </a:rPr>
              <a:t>Netafim</a:t>
            </a:r>
            <a:r>
              <a:rPr lang="en-US" sz="1100" b="1" dirty="0">
                <a:solidFill>
                  <a:schemeClr val="tx1"/>
                </a:solidFill>
                <a:latin typeface="Heebo" panose="00000500000000000000" pitchFamily="2" charset="-79"/>
                <a:cs typeface="Heebo" panose="00000500000000000000" pitchFamily="2" charset="-79"/>
              </a:rPr>
              <a:t>.</a:t>
            </a:r>
            <a:endParaRPr lang="he-IL" sz="1100" b="1" dirty="0">
              <a:solidFill>
                <a:schemeClr val="tx1"/>
              </a:solidFill>
              <a:latin typeface="Heebo" panose="00000500000000000000" pitchFamily="2" charset="-79"/>
              <a:cs typeface="Heebo" panose="00000500000000000000" pitchFamily="2" charset="-79"/>
            </a:endParaRPr>
          </a:p>
        </p:txBody>
      </p:sp>
      <p:sp>
        <p:nvSpPr>
          <p:cNvPr id="95" name="Oval 94">
            <a:extLst>
              <a:ext uri="{FF2B5EF4-FFF2-40B4-BE49-F238E27FC236}">
                <a16:creationId xmlns:a16="http://schemas.microsoft.com/office/drawing/2014/main" id="{872D0F61-DD0A-3E3C-22E5-CB253C0A66B6}"/>
              </a:ext>
            </a:extLst>
          </p:cNvPr>
          <p:cNvSpPr/>
          <p:nvPr/>
        </p:nvSpPr>
        <p:spPr>
          <a:xfrm rot="10800000">
            <a:off x="7002464" y="1717164"/>
            <a:ext cx="585170" cy="555713"/>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p>
        </p:txBody>
      </p:sp>
      <p:pic>
        <p:nvPicPr>
          <p:cNvPr id="97" name="Graphic 96" descr="Binoculars outline">
            <a:extLst>
              <a:ext uri="{FF2B5EF4-FFF2-40B4-BE49-F238E27FC236}">
                <a16:creationId xmlns:a16="http://schemas.microsoft.com/office/drawing/2014/main" id="{EE4C95F5-E338-EBC1-2D51-77BDE7F1A2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59223" y="1777000"/>
            <a:ext cx="471649" cy="444875"/>
          </a:xfrm>
          <a:prstGeom prst="rect">
            <a:avLst/>
          </a:prstGeom>
        </p:spPr>
      </p:pic>
      <p:grpSp>
        <p:nvGrpSpPr>
          <p:cNvPr id="98" name="Group 97">
            <a:extLst>
              <a:ext uri="{FF2B5EF4-FFF2-40B4-BE49-F238E27FC236}">
                <a16:creationId xmlns:a16="http://schemas.microsoft.com/office/drawing/2014/main" id="{AEF7625A-1B50-727E-7580-73B5E19FC70E}"/>
              </a:ext>
            </a:extLst>
          </p:cNvPr>
          <p:cNvGrpSpPr/>
          <p:nvPr/>
        </p:nvGrpSpPr>
        <p:grpSpPr>
          <a:xfrm>
            <a:off x="8399621" y="4209963"/>
            <a:ext cx="368147" cy="485141"/>
            <a:chOff x="5368567" y="5610796"/>
            <a:chExt cx="503404" cy="626210"/>
          </a:xfrm>
          <a:solidFill>
            <a:schemeClr val="bg1"/>
          </a:solidFill>
        </p:grpSpPr>
        <p:pic>
          <p:nvPicPr>
            <p:cNvPr id="99" name="Graphic 98" descr="Dumbbell outline">
              <a:extLst>
                <a:ext uri="{FF2B5EF4-FFF2-40B4-BE49-F238E27FC236}">
                  <a16:creationId xmlns:a16="http://schemas.microsoft.com/office/drawing/2014/main" id="{6B37F2D5-BE8A-FF19-542A-34876A1DF39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95056" y="5610796"/>
              <a:ext cx="245612" cy="245612"/>
            </a:xfrm>
            <a:prstGeom prst="rect">
              <a:avLst/>
            </a:prstGeom>
          </p:spPr>
        </p:pic>
        <p:pic>
          <p:nvPicPr>
            <p:cNvPr id="100" name="Graphic 99" descr="Yoga outline">
              <a:extLst>
                <a:ext uri="{FF2B5EF4-FFF2-40B4-BE49-F238E27FC236}">
                  <a16:creationId xmlns:a16="http://schemas.microsoft.com/office/drawing/2014/main" id="{5539F7E4-C0AA-63AD-CAAE-F95EEB5C2C5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68567" y="5733602"/>
              <a:ext cx="503404" cy="503404"/>
            </a:xfrm>
            <a:prstGeom prst="rect">
              <a:avLst/>
            </a:prstGeom>
          </p:spPr>
        </p:pic>
      </p:grpSp>
      <p:sp>
        <p:nvSpPr>
          <p:cNvPr id="3" name="Arrow: Chevron 2">
            <a:extLst>
              <a:ext uri="{FF2B5EF4-FFF2-40B4-BE49-F238E27FC236}">
                <a16:creationId xmlns:a16="http://schemas.microsoft.com/office/drawing/2014/main" id="{215069FF-74C3-1303-7BCD-956BFD1CD84A}"/>
              </a:ext>
            </a:extLst>
          </p:cNvPr>
          <p:cNvSpPr/>
          <p:nvPr/>
        </p:nvSpPr>
        <p:spPr>
          <a:xfrm flipH="1">
            <a:off x="9345621" y="3179351"/>
            <a:ext cx="1305984" cy="286226"/>
          </a:xfrm>
          <a:prstGeom prst="chevron">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solidFill>
                <a:schemeClr val="tx1"/>
              </a:solidFill>
            </a:endParaRPr>
          </a:p>
        </p:txBody>
      </p:sp>
      <p:sp>
        <p:nvSpPr>
          <p:cNvPr id="4" name="Oval 3">
            <a:extLst>
              <a:ext uri="{FF2B5EF4-FFF2-40B4-BE49-F238E27FC236}">
                <a16:creationId xmlns:a16="http://schemas.microsoft.com/office/drawing/2014/main" id="{AF72D640-8EA8-4B0F-C403-32BEE35FE9B0}"/>
              </a:ext>
            </a:extLst>
          </p:cNvPr>
          <p:cNvSpPr/>
          <p:nvPr/>
        </p:nvSpPr>
        <p:spPr>
          <a:xfrm>
            <a:off x="9902415" y="3256419"/>
            <a:ext cx="111985" cy="11593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6" name="Arrow: Chevron 5">
            <a:extLst>
              <a:ext uri="{FF2B5EF4-FFF2-40B4-BE49-F238E27FC236}">
                <a16:creationId xmlns:a16="http://schemas.microsoft.com/office/drawing/2014/main" id="{E0430141-37F1-337B-B163-92493A96C876}"/>
              </a:ext>
            </a:extLst>
          </p:cNvPr>
          <p:cNvSpPr/>
          <p:nvPr/>
        </p:nvSpPr>
        <p:spPr>
          <a:xfrm flipH="1">
            <a:off x="8022940" y="3190917"/>
            <a:ext cx="1305984" cy="286226"/>
          </a:xfrm>
          <a:prstGeom prst="chevron">
            <a:avLst/>
          </a:prstGeom>
          <a:solidFill>
            <a:srgbClr val="A1D4D7"/>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solidFill>
                <a:schemeClr val="tx1"/>
              </a:solidFill>
            </a:endParaRPr>
          </a:p>
        </p:txBody>
      </p:sp>
      <p:sp>
        <p:nvSpPr>
          <p:cNvPr id="13" name="Oval 12">
            <a:extLst>
              <a:ext uri="{FF2B5EF4-FFF2-40B4-BE49-F238E27FC236}">
                <a16:creationId xmlns:a16="http://schemas.microsoft.com/office/drawing/2014/main" id="{C55FAA11-9E02-A5F6-326C-F9D677A2274F}"/>
              </a:ext>
            </a:extLst>
          </p:cNvPr>
          <p:cNvSpPr/>
          <p:nvPr/>
        </p:nvSpPr>
        <p:spPr>
          <a:xfrm>
            <a:off x="8573365" y="3264526"/>
            <a:ext cx="111985" cy="11593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 name="Arrow: Chevron 13">
            <a:extLst>
              <a:ext uri="{FF2B5EF4-FFF2-40B4-BE49-F238E27FC236}">
                <a16:creationId xmlns:a16="http://schemas.microsoft.com/office/drawing/2014/main" id="{345A25C1-0DC2-37FB-6032-DAA947B6F3B7}"/>
              </a:ext>
            </a:extLst>
          </p:cNvPr>
          <p:cNvSpPr/>
          <p:nvPr/>
        </p:nvSpPr>
        <p:spPr>
          <a:xfrm flipH="1">
            <a:off x="6607110" y="3190917"/>
            <a:ext cx="1305984" cy="286226"/>
          </a:xfrm>
          <a:prstGeom prst="chevron">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solidFill>
                <a:schemeClr val="tx1"/>
              </a:solidFill>
            </a:endParaRPr>
          </a:p>
        </p:txBody>
      </p:sp>
      <p:sp>
        <p:nvSpPr>
          <p:cNvPr id="16" name="Oval 15">
            <a:extLst>
              <a:ext uri="{FF2B5EF4-FFF2-40B4-BE49-F238E27FC236}">
                <a16:creationId xmlns:a16="http://schemas.microsoft.com/office/drawing/2014/main" id="{CADC4DB5-27F2-3995-A64F-81A840CDF04A}"/>
              </a:ext>
            </a:extLst>
          </p:cNvPr>
          <p:cNvSpPr/>
          <p:nvPr/>
        </p:nvSpPr>
        <p:spPr>
          <a:xfrm>
            <a:off x="7225916" y="3264526"/>
            <a:ext cx="111985" cy="11593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20" name="Arrow: Chevron 19">
            <a:extLst>
              <a:ext uri="{FF2B5EF4-FFF2-40B4-BE49-F238E27FC236}">
                <a16:creationId xmlns:a16="http://schemas.microsoft.com/office/drawing/2014/main" id="{E04492A3-A4DF-060B-7124-AE35402B1504}"/>
              </a:ext>
            </a:extLst>
          </p:cNvPr>
          <p:cNvSpPr/>
          <p:nvPr/>
        </p:nvSpPr>
        <p:spPr>
          <a:xfrm flipH="1">
            <a:off x="5155364" y="3190917"/>
            <a:ext cx="1305984" cy="286226"/>
          </a:xfrm>
          <a:prstGeom prst="chevron">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solidFill>
                <a:schemeClr val="tx1"/>
              </a:solidFill>
            </a:endParaRPr>
          </a:p>
        </p:txBody>
      </p:sp>
      <p:sp>
        <p:nvSpPr>
          <p:cNvPr id="21" name="Oval 20">
            <a:extLst>
              <a:ext uri="{FF2B5EF4-FFF2-40B4-BE49-F238E27FC236}">
                <a16:creationId xmlns:a16="http://schemas.microsoft.com/office/drawing/2014/main" id="{E49044B9-AD8E-59D6-7A2E-D2B4800045D6}"/>
              </a:ext>
            </a:extLst>
          </p:cNvPr>
          <p:cNvSpPr/>
          <p:nvPr/>
        </p:nvSpPr>
        <p:spPr>
          <a:xfrm>
            <a:off x="5774170" y="3264526"/>
            <a:ext cx="111985" cy="11593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22" name="Arrow: Chevron 21">
            <a:extLst>
              <a:ext uri="{FF2B5EF4-FFF2-40B4-BE49-F238E27FC236}">
                <a16:creationId xmlns:a16="http://schemas.microsoft.com/office/drawing/2014/main" id="{32A7CA1C-C4EA-1A22-6A71-FB7A68C5EBC2}"/>
              </a:ext>
            </a:extLst>
          </p:cNvPr>
          <p:cNvSpPr/>
          <p:nvPr/>
        </p:nvSpPr>
        <p:spPr>
          <a:xfrm flipH="1">
            <a:off x="3645721" y="3171274"/>
            <a:ext cx="1305984" cy="286226"/>
          </a:xfrm>
          <a:prstGeom prst="chevron">
            <a:avLst/>
          </a:prstGeom>
          <a:solidFill>
            <a:srgbClr val="A1D4D7"/>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solidFill>
                <a:schemeClr val="tx1"/>
              </a:solidFill>
            </a:endParaRPr>
          </a:p>
        </p:txBody>
      </p:sp>
      <p:sp>
        <p:nvSpPr>
          <p:cNvPr id="23" name="Oval 22">
            <a:extLst>
              <a:ext uri="{FF2B5EF4-FFF2-40B4-BE49-F238E27FC236}">
                <a16:creationId xmlns:a16="http://schemas.microsoft.com/office/drawing/2014/main" id="{B07466AC-FECE-A2B6-31C2-F6E098ECCA21}"/>
              </a:ext>
            </a:extLst>
          </p:cNvPr>
          <p:cNvSpPr/>
          <p:nvPr/>
        </p:nvSpPr>
        <p:spPr>
          <a:xfrm>
            <a:off x="4264527" y="3244883"/>
            <a:ext cx="111985" cy="11593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he-IL"/>
          </a:p>
        </p:txBody>
      </p:sp>
      <p:cxnSp>
        <p:nvCxnSpPr>
          <p:cNvPr id="9" name="Straight Connector 8">
            <a:extLst>
              <a:ext uri="{FF2B5EF4-FFF2-40B4-BE49-F238E27FC236}">
                <a16:creationId xmlns:a16="http://schemas.microsoft.com/office/drawing/2014/main" id="{19BF90DB-CA47-9530-31F2-6BB7757EF82A}"/>
              </a:ext>
            </a:extLst>
          </p:cNvPr>
          <p:cNvCxnSpPr>
            <a:cxnSpLocks/>
            <a:endCxn id="39" idx="0"/>
          </p:cNvCxnSpPr>
          <p:nvPr/>
        </p:nvCxnSpPr>
        <p:spPr>
          <a:xfrm flipV="1">
            <a:off x="9907968" y="2193602"/>
            <a:ext cx="0" cy="989948"/>
          </a:xfrm>
          <a:prstGeom prst="line">
            <a:avLst/>
          </a:prstGeom>
          <a:ln w="31750" cmpd="sng">
            <a:solidFill>
              <a:srgbClr val="40A8AD"/>
            </a:solidFill>
          </a:ln>
        </p:spPr>
        <p:style>
          <a:lnRef idx="3">
            <a:schemeClr val="accent1"/>
          </a:lnRef>
          <a:fillRef idx="0">
            <a:schemeClr val="accent1"/>
          </a:fillRef>
          <a:effectRef idx="2">
            <a:schemeClr val="accent1"/>
          </a:effectRef>
          <a:fontRef idx="minor">
            <a:schemeClr val="tx1"/>
          </a:fontRef>
        </p:style>
      </p:cxnSp>
      <p:sp>
        <p:nvSpPr>
          <p:cNvPr id="42" name="TextBox 41">
            <a:extLst>
              <a:ext uri="{FF2B5EF4-FFF2-40B4-BE49-F238E27FC236}">
                <a16:creationId xmlns:a16="http://schemas.microsoft.com/office/drawing/2014/main" id="{2B209A83-D622-66DD-955E-44055517EEA5}"/>
              </a:ext>
            </a:extLst>
          </p:cNvPr>
          <p:cNvSpPr txBox="1"/>
          <p:nvPr/>
        </p:nvSpPr>
        <p:spPr>
          <a:xfrm>
            <a:off x="-1075" y="4514452"/>
            <a:ext cx="3531606" cy="276999"/>
          </a:xfrm>
          <a:prstGeom prst="rect">
            <a:avLst/>
          </a:prstGeom>
          <a:solidFill>
            <a:srgbClr val="DBE5F1">
              <a:alpha val="50196"/>
            </a:srgbClr>
          </a:solidFill>
        </p:spPr>
        <p:txBody>
          <a:bodyPr wrap="square" rtlCol="0">
            <a:spAutoFit/>
          </a:bodyPr>
          <a:lstStyle/>
          <a:p>
            <a:pPr algn="ctr" rtl="0"/>
            <a:r>
              <a:rPr lang="en-US" sz="1200" u="sng" dirty="0">
                <a:solidFill>
                  <a:schemeClr val="bg1"/>
                </a:solidFill>
                <a:latin typeface="Tahoma" panose="020B0604030504040204" pitchFamily="34" charset="0"/>
                <a:ea typeface="Tahoma" panose="020B0604030504040204" pitchFamily="34" charset="0"/>
                <a:cs typeface="Tahoma" panose="020B0604030504040204" pitchFamily="34" charset="0"/>
              </a:rPr>
              <a:t>Post-renovation observation of routine activity</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a16="http://schemas.microsoft.com/office/drawing/2014/main" id="{6ECEA8A2-A112-6D3A-607E-AF8F92807B62}"/>
              </a:ext>
            </a:extLst>
          </p:cNvPr>
          <p:cNvSpPr txBox="1"/>
          <p:nvPr/>
        </p:nvSpPr>
        <p:spPr>
          <a:xfrm>
            <a:off x="3540610" y="5089877"/>
            <a:ext cx="8661651" cy="1638910"/>
          </a:xfrm>
          <a:prstGeom prst="rect">
            <a:avLst/>
          </a:prstGeom>
          <a:noFill/>
        </p:spPr>
        <p:txBody>
          <a:bodyPr wrap="square">
            <a:spAutoFit/>
          </a:bodyPr>
          <a:lstStyle/>
          <a:p>
            <a:pPr algn="l" rtl="0">
              <a:lnSpc>
                <a:spcPct val="150000"/>
              </a:lnSpc>
            </a:pPr>
            <a:r>
              <a:rPr lang="en-US" sz="1200" b="1" dirty="0">
                <a:latin typeface="Heebo" panose="00000500000000000000" pitchFamily="2" charset="-79"/>
                <a:cs typeface="Heebo" panose="00000500000000000000" pitchFamily="2" charset="-79"/>
              </a:rPr>
              <a:t>Outcomes</a:t>
            </a:r>
            <a:endParaRPr lang="he-IL" sz="1200" b="1" dirty="0">
              <a:latin typeface="Heebo" panose="00000500000000000000" pitchFamily="2" charset="-79"/>
              <a:cs typeface="Heebo" panose="00000500000000000000" pitchFamily="2" charset="-79"/>
            </a:endParaRPr>
          </a:p>
          <a:p>
            <a:pPr algn="l" rtl="0">
              <a:lnSpc>
                <a:spcPct val="150000"/>
              </a:lnSpc>
            </a:pPr>
            <a:r>
              <a:rPr lang="en-US" sz="1100" dirty="0">
                <a:latin typeface="Heebo" panose="00000500000000000000" pitchFamily="2" charset="-79"/>
                <a:cs typeface="Heebo" panose="00000500000000000000" pitchFamily="2" charset="-79"/>
              </a:rPr>
              <a:t>The guided children’s activities revealed the renovated playground to the city's residents. Observations of the routine activity indicate that the playground equipment, seating areas, and bike paths </a:t>
            </a:r>
            <a:r>
              <a:rPr lang="en-US" sz="1100" u="sng" dirty="0">
                <a:latin typeface="Heebo" panose="00000500000000000000" pitchFamily="2" charset="-79"/>
                <a:cs typeface="Heebo" panose="00000500000000000000" pitchFamily="2" charset="-79"/>
              </a:rPr>
              <a:t>are used regularly and frequently by city residents</a:t>
            </a:r>
            <a:r>
              <a:rPr lang="en-US" sz="1100" dirty="0">
                <a:latin typeface="Heebo" panose="00000500000000000000" pitchFamily="2" charset="-79"/>
                <a:cs typeface="Heebo" panose="00000500000000000000" pitchFamily="2" charset="-79"/>
              </a:rPr>
              <a:t> - mothers and children and groups of teenagers. The playground is clean and well-maintained (compared to previous observations). There have been reports of personal initiatives by residents who clean the playground with their children, but the municipality is responsible for maintaining the space. In addition, community interaction among mothers and interactions and joint play among children were observed.</a:t>
            </a:r>
            <a:endParaRPr lang="he-IL" sz="1100" dirty="0">
              <a:latin typeface="Heebo" panose="00000500000000000000" pitchFamily="2" charset="-79"/>
              <a:cs typeface="Heebo" panose="00000500000000000000" pitchFamily="2" charset="-79"/>
            </a:endParaRPr>
          </a:p>
        </p:txBody>
      </p:sp>
      <p:pic>
        <p:nvPicPr>
          <p:cNvPr id="5" name="Picture 2">
            <a:extLst>
              <a:ext uri="{FF2B5EF4-FFF2-40B4-BE49-F238E27FC236}">
                <a16:creationId xmlns:a16="http://schemas.microsoft.com/office/drawing/2014/main" id="{06678730-7DBF-545B-78D3-1ED4BBF6036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110"/>
          <a:stretch/>
        </p:blipFill>
        <p:spPr bwMode="auto">
          <a:xfrm>
            <a:off x="2965" y="436"/>
            <a:ext cx="3540998" cy="22561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0A7BC67-663C-6FCD-97D9-D9927C5B5FAC}"/>
              </a:ext>
            </a:extLst>
          </p:cNvPr>
          <p:cNvSpPr txBox="1"/>
          <p:nvPr/>
        </p:nvSpPr>
        <p:spPr>
          <a:xfrm>
            <a:off x="-23068" y="1981707"/>
            <a:ext cx="3563678" cy="276999"/>
          </a:xfrm>
          <a:prstGeom prst="rect">
            <a:avLst/>
          </a:prstGeom>
          <a:solidFill>
            <a:srgbClr val="DBE5F1">
              <a:alpha val="50196"/>
            </a:srgbClr>
          </a:solidFill>
        </p:spPr>
        <p:txBody>
          <a:bodyPr wrap="square" rtlCol="0">
            <a:spAutoFit/>
          </a:bodyPr>
          <a:lstStyle/>
          <a:p>
            <a:pPr algn="ctr" rtl="0"/>
            <a:r>
              <a:rPr lang="en-US" sz="1200" u="sng" dirty="0">
                <a:solidFill>
                  <a:schemeClr val="bg1"/>
                </a:solidFill>
                <a:latin typeface="Tahoma" panose="020B0604030504040204" pitchFamily="34" charset="0"/>
                <a:ea typeface="Tahoma" panose="020B0604030504040204" pitchFamily="34" charset="0"/>
                <a:cs typeface="Tahoma" panose="020B0604030504040204" pitchFamily="34" charset="0"/>
              </a:rPr>
              <a:t>Pre-renovation</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4" name="Picture 23" descr="A picture containing grass, outdoor, sky&#10;&#10;Description automatically generated">
            <a:extLst>
              <a:ext uri="{FF2B5EF4-FFF2-40B4-BE49-F238E27FC236}">
                <a16:creationId xmlns:a16="http://schemas.microsoft.com/office/drawing/2014/main" id="{D58BE577-C4A7-B6AC-194B-439CFEC868A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9311"/>
          <a:stretch/>
        </p:blipFill>
        <p:spPr>
          <a:xfrm>
            <a:off x="3095" y="2311076"/>
            <a:ext cx="3530737" cy="2136705"/>
          </a:xfrm>
          <a:prstGeom prst="rect">
            <a:avLst/>
          </a:prstGeom>
        </p:spPr>
      </p:pic>
      <p:sp>
        <p:nvSpPr>
          <p:cNvPr id="25" name="TextBox 24">
            <a:extLst>
              <a:ext uri="{FF2B5EF4-FFF2-40B4-BE49-F238E27FC236}">
                <a16:creationId xmlns:a16="http://schemas.microsoft.com/office/drawing/2014/main" id="{83D8AD05-C51E-5B05-6AAF-C0FADFB702AE}"/>
              </a:ext>
            </a:extLst>
          </p:cNvPr>
          <p:cNvSpPr txBox="1"/>
          <p:nvPr/>
        </p:nvSpPr>
        <p:spPr>
          <a:xfrm>
            <a:off x="-23069" y="4168843"/>
            <a:ext cx="3553600" cy="276999"/>
          </a:xfrm>
          <a:prstGeom prst="rect">
            <a:avLst/>
          </a:prstGeom>
          <a:solidFill>
            <a:srgbClr val="DBE5F1">
              <a:alpha val="50196"/>
            </a:srgbClr>
          </a:solidFill>
        </p:spPr>
        <p:txBody>
          <a:bodyPr wrap="square" rtlCol="0">
            <a:spAutoFit/>
          </a:bodyPr>
          <a:lstStyle/>
          <a:p>
            <a:pPr algn="ctr" rtl="0"/>
            <a:r>
              <a:rPr lang="en-US" sz="1200" u="sng" dirty="0">
                <a:solidFill>
                  <a:schemeClr val="bg1"/>
                </a:solidFill>
                <a:latin typeface="Tahoma" panose="020B0604030504040204" pitchFamily="34" charset="0"/>
                <a:ea typeface="Tahoma" panose="020B0604030504040204" pitchFamily="34" charset="0"/>
                <a:cs typeface="Tahoma" panose="020B0604030504040204" pitchFamily="34" charset="0"/>
              </a:rPr>
              <a:t>Post-renovation</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12D725BB-A1A1-FFB0-F865-E1C14898D3BC}"/>
              </a:ext>
            </a:extLst>
          </p:cNvPr>
          <p:cNvSpPr txBox="1"/>
          <p:nvPr/>
        </p:nvSpPr>
        <p:spPr>
          <a:xfrm>
            <a:off x="4060895" y="209491"/>
            <a:ext cx="7775192" cy="461665"/>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algn="l" rtl="0"/>
            <a:r>
              <a:rPr lang="en-US" sz="2400" dirty="0">
                <a:solidFill>
                  <a:srgbClr val="40A8AD"/>
                </a:solidFill>
                <a:latin typeface="Heebo" pitchFamily="2" charset="-79"/>
                <a:cs typeface="Heebo" pitchFamily="2" charset="-79"/>
              </a:rPr>
              <a:t>The Education Campus Playground and EC Activities </a:t>
            </a:r>
            <a:endParaRPr lang="he-IL" sz="2400" dirty="0">
              <a:solidFill>
                <a:srgbClr val="40A8AD"/>
              </a:solidFill>
              <a:latin typeface="Heebo" pitchFamily="2" charset="-79"/>
              <a:cs typeface="Heebo" pitchFamily="2" charset="-79"/>
            </a:endParaRPr>
          </a:p>
        </p:txBody>
      </p:sp>
      <p:sp>
        <p:nvSpPr>
          <p:cNvPr id="30" name="TextBox 1">
            <a:extLst>
              <a:ext uri="{FF2B5EF4-FFF2-40B4-BE49-F238E27FC236}">
                <a16:creationId xmlns:a16="http://schemas.microsoft.com/office/drawing/2014/main" id="{C7AF633E-3052-C484-52B6-4603F326BE20}"/>
              </a:ext>
            </a:extLst>
          </p:cNvPr>
          <p:cNvSpPr txBox="1"/>
          <p:nvPr/>
        </p:nvSpPr>
        <p:spPr>
          <a:xfrm>
            <a:off x="3540610" y="6676698"/>
            <a:ext cx="5624125" cy="230832"/>
          </a:xfrm>
          <a:prstGeom prst="rect">
            <a:avLst/>
          </a:prstGeom>
          <a:noFill/>
        </p:spPr>
        <p:txBody>
          <a:bodyPr wrap="squar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buClr>
                <a:srgbClr val="FFC000"/>
              </a:buClr>
              <a:defRPr/>
            </a:pPr>
            <a:r>
              <a:rPr lang="en-US" sz="900" dirty="0">
                <a:solidFill>
                  <a:schemeClr val="bg1">
                    <a:lumMod val="65000"/>
                  </a:schemeClr>
                </a:solidFill>
                <a:latin typeface="Heebo" pitchFamily="2" charset="-79"/>
                <a:ea typeface="Tahoma" panose="020B0604030504040204" pitchFamily="34" charset="0"/>
                <a:cs typeface="Heebo" pitchFamily="2" charset="-79"/>
              </a:rPr>
              <a:t>* Details about the project and evaluation findings can be found in the appendices section.</a:t>
            </a:r>
            <a:endParaRPr lang="he-IL" sz="900" dirty="0">
              <a:solidFill>
                <a:schemeClr val="bg1">
                  <a:lumMod val="65000"/>
                </a:schemeClr>
              </a:solidFill>
              <a:latin typeface="Heebo" pitchFamily="2" charset="-79"/>
              <a:ea typeface="Tahoma" panose="020B0604030504040204" pitchFamily="34" charset="0"/>
              <a:cs typeface="Heebo" pitchFamily="2" charset="-79"/>
            </a:endParaRPr>
          </a:p>
        </p:txBody>
      </p:sp>
    </p:spTree>
    <p:extLst>
      <p:ext uri="{BB962C8B-B14F-4D97-AF65-F5344CB8AC3E}">
        <p14:creationId xmlns:p14="http://schemas.microsoft.com/office/powerpoint/2010/main" val="413206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BC729E8-9847-0F8C-51DC-F6D8C28BAE2B}"/>
              </a:ext>
            </a:extLst>
          </p:cNvPr>
          <p:cNvSpPr/>
          <p:nvPr/>
        </p:nvSpPr>
        <p:spPr>
          <a:xfrm>
            <a:off x="4378947" y="66240"/>
            <a:ext cx="4438120" cy="6858000"/>
          </a:xfrm>
          <a:prstGeom prst="rect">
            <a:avLst/>
          </a:prstGeom>
          <a:solidFill>
            <a:schemeClr val="bg2">
              <a:alpha val="3246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endParaRPr lang="en-US" sz="1600" b="0" i="0">
              <a:solidFill>
                <a:srgbClr val="000000"/>
              </a:solidFill>
              <a:effectLst/>
              <a:latin typeface="Arial" panose="020B0604020202020204" pitchFamily="34" charset="0"/>
            </a:endParaRPr>
          </a:p>
        </p:txBody>
      </p:sp>
      <p:sp>
        <p:nvSpPr>
          <p:cNvPr id="136" name="Rectangle 135">
            <a:extLst>
              <a:ext uri="{FF2B5EF4-FFF2-40B4-BE49-F238E27FC236}">
                <a16:creationId xmlns:a16="http://schemas.microsoft.com/office/drawing/2014/main" id="{642A34C9-AEDC-0F90-BAD0-D1A586E02CE2}"/>
              </a:ext>
            </a:extLst>
          </p:cNvPr>
          <p:cNvSpPr/>
          <p:nvPr/>
        </p:nvSpPr>
        <p:spPr>
          <a:xfrm>
            <a:off x="235372" y="6601751"/>
            <a:ext cx="457200" cy="102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es-XL"/>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9400236" y="6470242"/>
            <a:ext cx="2743200" cy="365125"/>
          </a:xfrm>
        </p:spPr>
        <p:txBody>
          <a:bodyPr/>
          <a:lstStyle/>
          <a:p>
            <a:pPr algn="r" rtl="0"/>
            <a:fld id="{199E282D-D310-42D8-B8FF-78ED45A44D81}" type="slidenum">
              <a:rPr lang="he-IL" smtClean="0">
                <a:solidFill>
                  <a:schemeClr val="tx1"/>
                </a:solidFill>
                <a:latin typeface="Heebo" pitchFamily="2" charset="-79"/>
                <a:cs typeface="Heebo" pitchFamily="2" charset="-79"/>
              </a:rPr>
              <a:pPr algn="r" rtl="0"/>
              <a:t>9</a:t>
            </a:fld>
            <a:endParaRPr lang="he-IL" dirty="0">
              <a:solidFill>
                <a:schemeClr val="tx1"/>
              </a:solidFill>
              <a:latin typeface="Heebo" pitchFamily="2" charset="-79"/>
              <a:cs typeface="Heebo" pitchFamily="2" charset="-79"/>
            </a:endParaRPr>
          </a:p>
        </p:txBody>
      </p:sp>
      <p:sp>
        <p:nvSpPr>
          <p:cNvPr id="8" name="TextBox 7">
            <a:extLst>
              <a:ext uri="{FF2B5EF4-FFF2-40B4-BE49-F238E27FC236}">
                <a16:creationId xmlns:a16="http://schemas.microsoft.com/office/drawing/2014/main" id="{C80F637C-091D-B7E2-8D00-7211AABD43E1}"/>
              </a:ext>
            </a:extLst>
          </p:cNvPr>
          <p:cNvSpPr txBox="1"/>
          <p:nvPr/>
        </p:nvSpPr>
        <p:spPr>
          <a:xfrm>
            <a:off x="323005" y="2400535"/>
            <a:ext cx="4135431" cy="832920"/>
          </a:xfrm>
          <a:prstGeom prst="rect">
            <a:avLst/>
          </a:prstGeom>
          <a:noFill/>
        </p:spPr>
        <p:txBody>
          <a:bodyPr wrap="square">
            <a:spAutoFit/>
          </a:bodyPr>
          <a:lstStyle/>
          <a:p>
            <a:pPr algn="l" rtl="0">
              <a:lnSpc>
                <a:spcPct val="150000"/>
              </a:lnSpc>
              <a:buClr>
                <a:srgbClr val="FFC000"/>
              </a:buClr>
              <a:defRPr/>
            </a:pPr>
            <a:r>
              <a:rPr lang="en-US" sz="1100" b="1" dirty="0">
                <a:solidFill>
                  <a:prstClr val="black"/>
                </a:solidFill>
                <a:latin typeface="Heebo" pitchFamily="2" charset="-79"/>
                <a:ea typeface="Tahoma" pitchFamily="34" charset="0"/>
                <a:cs typeface="Heebo" pitchFamily="2" charset="-79"/>
              </a:rPr>
              <a:t>Target audience:</a:t>
            </a:r>
          </a:p>
          <a:p>
            <a:pPr algn="l" rtl="0">
              <a:lnSpc>
                <a:spcPct val="150000"/>
              </a:lnSpc>
              <a:buClr>
                <a:srgbClr val="FFC000"/>
              </a:buClr>
              <a:defRPr/>
            </a:pPr>
            <a:r>
              <a:rPr lang="en-US" sz="1100" dirty="0">
                <a:solidFill>
                  <a:prstClr val="black"/>
                </a:solidFill>
                <a:latin typeface="Heebo" pitchFamily="2" charset="-79"/>
                <a:ea typeface="Tahoma" pitchFamily="34" charset="0"/>
                <a:cs typeface="Heebo" pitchFamily="2" charset="-79"/>
              </a:rPr>
              <a:t>16 young mothers of very young children from the welfare population</a:t>
            </a:r>
            <a:endParaRPr lang="he-IL" sz="1100" dirty="0">
              <a:solidFill>
                <a:prstClr val="black"/>
              </a:solidFill>
              <a:latin typeface="Heebo" pitchFamily="2" charset="-79"/>
              <a:ea typeface="Tahoma" pitchFamily="34" charset="0"/>
              <a:cs typeface="Heebo" pitchFamily="2" charset="-79"/>
            </a:endParaRPr>
          </a:p>
        </p:txBody>
      </p:sp>
      <p:pic>
        <p:nvPicPr>
          <p:cNvPr id="12" name="Graphic 11" descr="Children outline">
            <a:extLst>
              <a:ext uri="{FF2B5EF4-FFF2-40B4-BE49-F238E27FC236}">
                <a16:creationId xmlns:a16="http://schemas.microsoft.com/office/drawing/2014/main" id="{6E6EFE14-7326-A2EB-4F64-1ECE3FF8B8B2}"/>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7592" b="6425"/>
          <a:stretch/>
        </p:blipFill>
        <p:spPr>
          <a:xfrm>
            <a:off x="3278" y="2380924"/>
            <a:ext cx="303512" cy="392247"/>
          </a:xfrm>
          <a:prstGeom prst="rect">
            <a:avLst/>
          </a:prstGeom>
        </p:spPr>
      </p:pic>
      <p:sp>
        <p:nvSpPr>
          <p:cNvPr id="4" name="TextBox 3">
            <a:extLst>
              <a:ext uri="{FF2B5EF4-FFF2-40B4-BE49-F238E27FC236}">
                <a16:creationId xmlns:a16="http://schemas.microsoft.com/office/drawing/2014/main" id="{408CF04A-5B26-19AB-8A75-EEDB1AFD86B4}"/>
              </a:ext>
            </a:extLst>
          </p:cNvPr>
          <p:cNvSpPr txBox="1"/>
          <p:nvPr/>
        </p:nvSpPr>
        <p:spPr>
          <a:xfrm>
            <a:off x="284742" y="3159584"/>
            <a:ext cx="4119845" cy="2123658"/>
          </a:xfrm>
          <a:prstGeom prst="rect">
            <a:avLst/>
          </a:prstGeom>
          <a:noFill/>
        </p:spPr>
        <p:txBody>
          <a:bodyPr wrap="square">
            <a:spAutoFit/>
          </a:bodyPr>
          <a:lstStyle/>
          <a:p>
            <a:pPr algn="l" rtl="0">
              <a:lnSpc>
                <a:spcPct val="150000"/>
              </a:lnSpc>
              <a:buClr>
                <a:srgbClr val="FFC000"/>
              </a:buClr>
              <a:defRPr/>
            </a:pPr>
            <a:r>
              <a:rPr lang="en-US" sz="1100" b="1" dirty="0">
                <a:solidFill>
                  <a:prstClr val="black"/>
                </a:solidFill>
                <a:latin typeface="Heebo" pitchFamily="2" charset="-79"/>
                <a:ea typeface="Tahoma" pitchFamily="34" charset="0"/>
                <a:cs typeface="Heebo" pitchFamily="2" charset="-79"/>
              </a:rPr>
              <a:t>Model:</a:t>
            </a:r>
            <a:endParaRPr lang="he-IL" sz="1100" b="1" dirty="0">
              <a:solidFill>
                <a:prstClr val="black"/>
              </a:solidFill>
              <a:latin typeface="Heebo" pitchFamily="2" charset="-79"/>
              <a:ea typeface="Tahoma" pitchFamily="34" charset="0"/>
              <a:cs typeface="Heebo" pitchFamily="2" charset="-79"/>
            </a:endParaRPr>
          </a:p>
          <a:p>
            <a:pPr algn="l" rtl="0" fontAlgn="base">
              <a:lnSpc>
                <a:spcPct val="150000"/>
              </a:lnSpc>
              <a:buFont typeface="Arial" panose="020B0604020202020204" pitchFamily="34" charset="0"/>
              <a:buChar char="•"/>
            </a:pPr>
            <a:r>
              <a:rPr lang="en-US" sz="1100" dirty="0">
                <a:solidFill>
                  <a:prstClr val="black"/>
                </a:solidFill>
                <a:latin typeface="Heebo" pitchFamily="2" charset="-79"/>
                <a:ea typeface="Tahoma" pitchFamily="34" charset="0"/>
                <a:cs typeface="Heebo" pitchFamily="2" charset="-79"/>
              </a:rPr>
              <a:t>The instructors were trained in the SEED Center’s Journey to Parenting program established by Dr. Dana Shai of the Tel Aviv-</a:t>
            </a:r>
            <a:r>
              <a:rPr lang="en-US" sz="1100" dirty="0" err="1">
                <a:solidFill>
                  <a:prstClr val="black"/>
                </a:solidFill>
                <a:latin typeface="Heebo" pitchFamily="2" charset="-79"/>
                <a:ea typeface="Tahoma" pitchFamily="34" charset="0"/>
                <a:cs typeface="Heebo" pitchFamily="2" charset="-79"/>
              </a:rPr>
              <a:t>Yaffo</a:t>
            </a:r>
            <a:r>
              <a:rPr lang="en-US" sz="1100" dirty="0">
                <a:solidFill>
                  <a:prstClr val="black"/>
                </a:solidFill>
                <a:latin typeface="Heebo" pitchFamily="2" charset="-79"/>
                <a:ea typeface="Tahoma" pitchFamily="34" charset="0"/>
                <a:cs typeface="Heebo" pitchFamily="2" charset="-79"/>
              </a:rPr>
              <a:t> Academic College.</a:t>
            </a:r>
          </a:p>
          <a:p>
            <a:pPr algn="l" rtl="0" fontAlgn="base">
              <a:lnSpc>
                <a:spcPct val="150000"/>
              </a:lnSpc>
              <a:buFont typeface="Arial" panose="020B0604020202020204" pitchFamily="34" charset="0"/>
              <a:buChar char="•"/>
            </a:pPr>
            <a:r>
              <a:rPr lang="en-US" sz="1100" dirty="0">
                <a:solidFill>
                  <a:prstClr val="black"/>
                </a:solidFill>
                <a:latin typeface="Heebo" pitchFamily="2" charset="-79"/>
                <a:ea typeface="Tahoma" pitchFamily="34" charset="0"/>
                <a:cs typeface="Heebo" pitchFamily="2" charset="-79"/>
              </a:rPr>
              <a:t>The instructors were guided by the program coordinator (a social worker) through monthly meetings, during which a personal support plan was developed for each participant.</a:t>
            </a:r>
            <a:endParaRPr lang="he-IL" sz="1100" dirty="0">
              <a:solidFill>
                <a:prstClr val="black"/>
              </a:solidFill>
              <a:latin typeface="Heebo" pitchFamily="2" charset="-79"/>
              <a:ea typeface="Tahoma" pitchFamily="34" charset="0"/>
              <a:cs typeface="Heebo" pitchFamily="2" charset="-79"/>
            </a:endParaRPr>
          </a:p>
          <a:p>
            <a:pPr algn="l" rtl="0">
              <a:lnSpc>
                <a:spcPct val="150000"/>
              </a:lnSpc>
              <a:buClr>
                <a:srgbClr val="FFC000"/>
              </a:buClr>
              <a:defRPr/>
            </a:pPr>
            <a:endParaRPr lang="he-IL" sz="1100" b="1" dirty="0">
              <a:solidFill>
                <a:prstClr val="black"/>
              </a:solidFill>
              <a:latin typeface="Heebo" pitchFamily="2" charset="-79"/>
              <a:ea typeface="Tahoma" pitchFamily="34" charset="0"/>
              <a:cs typeface="Heebo" pitchFamily="2" charset="-79"/>
            </a:endParaRPr>
          </a:p>
        </p:txBody>
      </p:sp>
      <p:grpSp>
        <p:nvGrpSpPr>
          <p:cNvPr id="5" name="Graphic 19">
            <a:extLst>
              <a:ext uri="{FF2B5EF4-FFF2-40B4-BE49-F238E27FC236}">
                <a16:creationId xmlns:a16="http://schemas.microsoft.com/office/drawing/2014/main" id="{850B736F-78A4-BA09-09A3-4EB4AC184826}"/>
              </a:ext>
            </a:extLst>
          </p:cNvPr>
          <p:cNvGrpSpPr/>
          <p:nvPr/>
        </p:nvGrpSpPr>
        <p:grpSpPr>
          <a:xfrm>
            <a:off x="40590" y="3285496"/>
            <a:ext cx="228888" cy="209744"/>
            <a:chOff x="5805060" y="-612157"/>
            <a:chExt cx="718350" cy="658268"/>
          </a:xfrm>
          <a:solidFill>
            <a:srgbClr val="65B2AE"/>
          </a:solidFill>
        </p:grpSpPr>
        <p:sp>
          <p:nvSpPr>
            <p:cNvPr id="6" name="Freeform 64">
              <a:extLst>
                <a:ext uri="{FF2B5EF4-FFF2-40B4-BE49-F238E27FC236}">
                  <a16:creationId xmlns:a16="http://schemas.microsoft.com/office/drawing/2014/main" id="{F348A476-A26C-FAF1-7463-18F81A05246B}"/>
                </a:ext>
              </a:extLst>
            </p:cNvPr>
            <p:cNvSpPr/>
            <p:nvPr/>
          </p:nvSpPr>
          <p:spPr>
            <a:xfrm>
              <a:off x="5805060" y="-612157"/>
              <a:ext cx="637431" cy="658268"/>
            </a:xfrm>
            <a:custGeom>
              <a:avLst/>
              <a:gdLst>
                <a:gd name="connsiteX0" fmla="*/ 614052 w 637431"/>
                <a:gd name="connsiteY0" fmla="*/ 635034 h 658268"/>
                <a:gd name="connsiteX1" fmla="*/ 614052 w 637431"/>
                <a:gd name="connsiteY1" fmla="*/ 370134 h 658268"/>
                <a:gd name="connsiteX2" fmla="*/ 636956 w 637431"/>
                <a:gd name="connsiteY2" fmla="*/ 370134 h 658268"/>
                <a:gd name="connsiteX3" fmla="*/ 637337 w 637431"/>
                <a:gd name="connsiteY3" fmla="*/ 379043 h 658268"/>
                <a:gd name="connsiteX4" fmla="*/ 637337 w 637431"/>
                <a:gd name="connsiteY4" fmla="*/ 639962 h 658268"/>
                <a:gd name="connsiteX5" fmla="*/ 619469 w 637431"/>
                <a:gd name="connsiteY5" fmla="*/ 658254 h 658268"/>
                <a:gd name="connsiteX6" fmla="*/ 79738 w 637431"/>
                <a:gd name="connsiteY6" fmla="*/ 658064 h 658268"/>
                <a:gd name="connsiteX7" fmla="*/ 45619 w 637431"/>
                <a:gd name="connsiteY7" fmla="*/ 652946 h 658268"/>
                <a:gd name="connsiteX8" fmla="*/ 190 w 637431"/>
                <a:gd name="connsiteY8" fmla="*/ 589446 h 658268"/>
                <a:gd name="connsiteX9" fmla="*/ 380 w 637431"/>
                <a:gd name="connsiteY9" fmla="*/ 89787 h 658268"/>
                <a:gd name="connsiteX10" fmla="*/ 50181 w 637431"/>
                <a:gd name="connsiteY10" fmla="*/ 6573 h 658268"/>
                <a:gd name="connsiteX11" fmla="*/ 92569 w 637431"/>
                <a:gd name="connsiteY11" fmla="*/ 34 h 658268"/>
                <a:gd name="connsiteX12" fmla="*/ 104449 w 637431"/>
                <a:gd name="connsiteY12" fmla="*/ 14345 h 658268"/>
                <a:gd name="connsiteX13" fmla="*/ 104449 w 637431"/>
                <a:gd name="connsiteY13" fmla="*/ 70168 h 658268"/>
                <a:gd name="connsiteX14" fmla="*/ 104449 w 637431"/>
                <a:gd name="connsiteY14" fmla="*/ 80499 h 658268"/>
                <a:gd name="connsiteX15" fmla="*/ 116614 w 637431"/>
                <a:gd name="connsiteY15" fmla="*/ 80499 h 658268"/>
                <a:gd name="connsiteX16" fmla="*/ 617758 w 637431"/>
                <a:gd name="connsiteY16" fmla="*/ 80499 h 658268"/>
                <a:gd name="connsiteX17" fmla="*/ 637431 w 637431"/>
                <a:gd name="connsiteY17" fmla="*/ 99928 h 658268"/>
                <a:gd name="connsiteX18" fmla="*/ 637431 w 637431"/>
                <a:gd name="connsiteY18" fmla="*/ 183994 h 658268"/>
                <a:gd name="connsiteX19" fmla="*/ 614717 w 637431"/>
                <a:gd name="connsiteY19" fmla="*/ 183994 h 658268"/>
                <a:gd name="connsiteX20" fmla="*/ 614717 w 637431"/>
                <a:gd name="connsiteY20" fmla="*/ 104287 h 658268"/>
                <a:gd name="connsiteX21" fmla="*/ 104449 w 637431"/>
                <a:gd name="connsiteY21" fmla="*/ 104287 h 658268"/>
                <a:gd name="connsiteX22" fmla="*/ 104449 w 637431"/>
                <a:gd name="connsiteY22" fmla="*/ 115755 h 658268"/>
                <a:gd name="connsiteX23" fmla="*/ 104449 w 637431"/>
                <a:gd name="connsiteY23" fmla="*/ 523008 h 658268"/>
                <a:gd name="connsiteX24" fmla="*/ 85061 w 637431"/>
                <a:gd name="connsiteY24" fmla="*/ 543006 h 658268"/>
                <a:gd name="connsiteX25" fmla="*/ 48565 w 637431"/>
                <a:gd name="connsiteY25" fmla="*/ 549830 h 658268"/>
                <a:gd name="connsiteX26" fmla="*/ 23570 w 637431"/>
                <a:gd name="connsiteY26" fmla="*/ 594090 h 658268"/>
                <a:gd name="connsiteX27" fmla="*/ 56454 w 637431"/>
                <a:gd name="connsiteY27" fmla="*/ 632285 h 658268"/>
                <a:gd name="connsiteX28" fmla="*/ 77457 w 637431"/>
                <a:gd name="connsiteY28" fmla="*/ 634939 h 658268"/>
                <a:gd name="connsiteX29" fmla="*/ 606544 w 637431"/>
                <a:gd name="connsiteY29" fmla="*/ 635034 h 658268"/>
                <a:gd name="connsiteX30" fmla="*/ 614147 w 637431"/>
                <a:gd name="connsiteY30" fmla="*/ 635034 h 658268"/>
                <a:gd name="connsiteX31" fmla="*/ 80594 w 637431"/>
                <a:gd name="connsiteY31" fmla="*/ 516374 h 658268"/>
                <a:gd name="connsiteX32" fmla="*/ 80594 w 637431"/>
                <a:gd name="connsiteY32" fmla="*/ 22780 h 658268"/>
                <a:gd name="connsiteX33" fmla="*/ 37256 w 637431"/>
                <a:gd name="connsiteY33" fmla="*/ 44863 h 658268"/>
                <a:gd name="connsiteX34" fmla="*/ 23285 w 637431"/>
                <a:gd name="connsiteY34" fmla="*/ 93862 h 658268"/>
                <a:gd name="connsiteX35" fmla="*/ 23285 w 637431"/>
                <a:gd name="connsiteY35" fmla="*/ 527747 h 658268"/>
                <a:gd name="connsiteX36" fmla="*/ 23570 w 637431"/>
                <a:gd name="connsiteY36" fmla="*/ 533623 h 658268"/>
                <a:gd name="connsiteX37" fmla="*/ 80689 w 637431"/>
                <a:gd name="connsiteY37" fmla="*/ 516374 h 65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7431" h="658268">
                  <a:moveTo>
                    <a:pt x="614052" y="635034"/>
                  </a:moveTo>
                  <a:lnTo>
                    <a:pt x="614052" y="370134"/>
                  </a:lnTo>
                  <a:lnTo>
                    <a:pt x="636956" y="370134"/>
                  </a:lnTo>
                  <a:cubicBezTo>
                    <a:pt x="637052" y="372883"/>
                    <a:pt x="637337" y="375916"/>
                    <a:pt x="637337" y="379043"/>
                  </a:cubicBezTo>
                  <a:cubicBezTo>
                    <a:pt x="637337" y="466048"/>
                    <a:pt x="637337" y="552957"/>
                    <a:pt x="637337" y="639962"/>
                  </a:cubicBezTo>
                  <a:cubicBezTo>
                    <a:pt x="637337" y="654842"/>
                    <a:pt x="634010" y="658254"/>
                    <a:pt x="619469" y="658254"/>
                  </a:cubicBezTo>
                  <a:cubicBezTo>
                    <a:pt x="439559" y="658254"/>
                    <a:pt x="259649" y="658349"/>
                    <a:pt x="79738" y="658064"/>
                  </a:cubicBezTo>
                  <a:cubicBezTo>
                    <a:pt x="68334" y="658064"/>
                    <a:pt x="56359" y="656548"/>
                    <a:pt x="45619" y="652946"/>
                  </a:cubicBezTo>
                  <a:cubicBezTo>
                    <a:pt x="16537" y="643279"/>
                    <a:pt x="190" y="620343"/>
                    <a:pt x="190" y="589446"/>
                  </a:cubicBezTo>
                  <a:cubicBezTo>
                    <a:pt x="0" y="422925"/>
                    <a:pt x="-190" y="256308"/>
                    <a:pt x="380" y="89787"/>
                  </a:cubicBezTo>
                  <a:cubicBezTo>
                    <a:pt x="475" y="53108"/>
                    <a:pt x="14446" y="22022"/>
                    <a:pt x="50181" y="6573"/>
                  </a:cubicBezTo>
                  <a:cubicBezTo>
                    <a:pt x="62916" y="1076"/>
                    <a:pt x="78218" y="981"/>
                    <a:pt x="92569" y="34"/>
                  </a:cubicBezTo>
                  <a:cubicBezTo>
                    <a:pt x="101122" y="-535"/>
                    <a:pt x="104449" y="6194"/>
                    <a:pt x="104449" y="14345"/>
                  </a:cubicBezTo>
                  <a:cubicBezTo>
                    <a:pt x="104449" y="32921"/>
                    <a:pt x="104449" y="51592"/>
                    <a:pt x="104449" y="70168"/>
                  </a:cubicBezTo>
                  <a:cubicBezTo>
                    <a:pt x="104449" y="73296"/>
                    <a:pt x="104449" y="76423"/>
                    <a:pt x="104449" y="80499"/>
                  </a:cubicBezTo>
                  <a:cubicBezTo>
                    <a:pt x="109106" y="80499"/>
                    <a:pt x="112907" y="80499"/>
                    <a:pt x="116614" y="80499"/>
                  </a:cubicBezTo>
                  <a:cubicBezTo>
                    <a:pt x="283694" y="80499"/>
                    <a:pt x="450678" y="80499"/>
                    <a:pt x="617758" y="80499"/>
                  </a:cubicBezTo>
                  <a:cubicBezTo>
                    <a:pt x="634580" y="80499"/>
                    <a:pt x="637431" y="83342"/>
                    <a:pt x="637431" y="99928"/>
                  </a:cubicBezTo>
                  <a:cubicBezTo>
                    <a:pt x="637431" y="127792"/>
                    <a:pt x="637431" y="155656"/>
                    <a:pt x="637431" y="183994"/>
                  </a:cubicBezTo>
                  <a:lnTo>
                    <a:pt x="614717" y="183994"/>
                  </a:lnTo>
                  <a:lnTo>
                    <a:pt x="614717" y="104287"/>
                  </a:lnTo>
                  <a:lnTo>
                    <a:pt x="104449" y="104287"/>
                  </a:lnTo>
                  <a:cubicBezTo>
                    <a:pt x="104449" y="108268"/>
                    <a:pt x="104449" y="111964"/>
                    <a:pt x="104449" y="115755"/>
                  </a:cubicBezTo>
                  <a:cubicBezTo>
                    <a:pt x="104449" y="251475"/>
                    <a:pt x="104449" y="387289"/>
                    <a:pt x="104449" y="523008"/>
                  </a:cubicBezTo>
                  <a:cubicBezTo>
                    <a:pt x="104449" y="539784"/>
                    <a:pt x="101598" y="541869"/>
                    <a:pt x="85061" y="543006"/>
                  </a:cubicBezTo>
                  <a:cubicBezTo>
                    <a:pt x="72705" y="543859"/>
                    <a:pt x="59875" y="545375"/>
                    <a:pt x="48565" y="549830"/>
                  </a:cubicBezTo>
                  <a:cubicBezTo>
                    <a:pt x="29842" y="557128"/>
                    <a:pt x="21574" y="573713"/>
                    <a:pt x="23570" y="594090"/>
                  </a:cubicBezTo>
                  <a:cubicBezTo>
                    <a:pt x="25376" y="613235"/>
                    <a:pt x="37446" y="627546"/>
                    <a:pt x="56454" y="632285"/>
                  </a:cubicBezTo>
                  <a:cubicBezTo>
                    <a:pt x="63297" y="633991"/>
                    <a:pt x="70425" y="634939"/>
                    <a:pt x="77457" y="634939"/>
                  </a:cubicBezTo>
                  <a:cubicBezTo>
                    <a:pt x="253851" y="635128"/>
                    <a:pt x="430150" y="635034"/>
                    <a:pt x="606544" y="635034"/>
                  </a:cubicBezTo>
                  <a:cubicBezTo>
                    <a:pt x="608730" y="635034"/>
                    <a:pt x="610916" y="635034"/>
                    <a:pt x="614147" y="635034"/>
                  </a:cubicBezTo>
                  <a:close/>
                  <a:moveTo>
                    <a:pt x="80594" y="516374"/>
                  </a:moveTo>
                  <a:lnTo>
                    <a:pt x="80594" y="22780"/>
                  </a:lnTo>
                  <a:cubicBezTo>
                    <a:pt x="62156" y="23159"/>
                    <a:pt x="47900" y="30551"/>
                    <a:pt x="37256" y="44863"/>
                  </a:cubicBezTo>
                  <a:cubicBezTo>
                    <a:pt x="26421" y="59458"/>
                    <a:pt x="23285" y="76234"/>
                    <a:pt x="23285" y="93862"/>
                  </a:cubicBezTo>
                  <a:cubicBezTo>
                    <a:pt x="23285" y="238490"/>
                    <a:pt x="23285" y="383119"/>
                    <a:pt x="23285" y="527747"/>
                  </a:cubicBezTo>
                  <a:cubicBezTo>
                    <a:pt x="23285" y="530496"/>
                    <a:pt x="23570" y="533149"/>
                    <a:pt x="23570" y="533623"/>
                  </a:cubicBezTo>
                  <a:cubicBezTo>
                    <a:pt x="42293" y="527937"/>
                    <a:pt x="60825" y="522345"/>
                    <a:pt x="80689" y="516374"/>
                  </a:cubicBezTo>
                  <a:close/>
                </a:path>
              </a:pathLst>
            </a:custGeom>
            <a:solidFill>
              <a:srgbClr val="65B2AE"/>
            </a:solidFill>
            <a:ln w="0" cap="flat">
              <a:noFill/>
              <a:prstDash val="solid"/>
              <a:miter/>
            </a:ln>
          </p:spPr>
          <p:txBody>
            <a:bodyPr rtlCol="0" anchor="ctr"/>
            <a:lstStyle/>
            <a:p>
              <a:pPr algn="l" rtl="0"/>
              <a:endParaRPr lang="x-es-XL"/>
            </a:p>
          </p:txBody>
        </p:sp>
        <p:sp>
          <p:nvSpPr>
            <p:cNvPr id="10" name="Freeform 65">
              <a:extLst>
                <a:ext uri="{FF2B5EF4-FFF2-40B4-BE49-F238E27FC236}">
                  <a16:creationId xmlns:a16="http://schemas.microsoft.com/office/drawing/2014/main" id="{9E8F14D8-DBB8-A424-E007-6467AC99BF1C}"/>
                </a:ext>
              </a:extLst>
            </p:cNvPr>
            <p:cNvSpPr/>
            <p:nvPr/>
          </p:nvSpPr>
          <p:spPr>
            <a:xfrm>
              <a:off x="5955790" y="-427154"/>
              <a:ext cx="567620" cy="404053"/>
            </a:xfrm>
            <a:custGeom>
              <a:avLst/>
              <a:gdLst>
                <a:gd name="connsiteX0" fmla="*/ 138666 w 567620"/>
                <a:gd name="connsiteY0" fmla="*/ 380749 h 404053"/>
                <a:gd name="connsiteX1" fmla="*/ 138666 w 567620"/>
                <a:gd name="connsiteY1" fmla="*/ 403970 h 404053"/>
                <a:gd name="connsiteX2" fmla="*/ 107968 w 567620"/>
                <a:gd name="connsiteY2" fmla="*/ 403970 h 404053"/>
                <a:gd name="connsiteX3" fmla="*/ 53890 w 567620"/>
                <a:gd name="connsiteY3" fmla="*/ 403970 h 404053"/>
                <a:gd name="connsiteX4" fmla="*/ 3 w 567620"/>
                <a:gd name="connsiteY4" fmla="*/ 351558 h 404053"/>
                <a:gd name="connsiteX5" fmla="*/ 53890 w 567620"/>
                <a:gd name="connsiteY5" fmla="*/ 300095 h 404053"/>
                <a:gd name="connsiteX6" fmla="*/ 239218 w 567620"/>
                <a:gd name="connsiteY6" fmla="*/ 300095 h 404053"/>
                <a:gd name="connsiteX7" fmla="*/ 252618 w 567620"/>
                <a:gd name="connsiteY7" fmla="*/ 292134 h 404053"/>
                <a:gd name="connsiteX8" fmla="*/ 282841 w 567620"/>
                <a:gd name="connsiteY8" fmla="*/ 237353 h 404053"/>
                <a:gd name="connsiteX9" fmla="*/ 290349 w 567620"/>
                <a:gd name="connsiteY9" fmla="*/ 227402 h 404053"/>
                <a:gd name="connsiteX10" fmla="*/ 506659 w 567620"/>
                <a:gd name="connsiteY10" fmla="*/ 11596 h 404053"/>
                <a:gd name="connsiteX11" fmla="*/ 544675 w 567620"/>
                <a:gd name="connsiteY11" fmla="*/ 2024 h 404053"/>
                <a:gd name="connsiteX12" fmla="*/ 567010 w 567620"/>
                <a:gd name="connsiteY12" fmla="*/ 28656 h 404053"/>
                <a:gd name="connsiteX13" fmla="*/ 554939 w 567620"/>
                <a:gd name="connsiteY13" fmla="*/ 61449 h 404053"/>
                <a:gd name="connsiteX14" fmla="*/ 383298 w 567620"/>
                <a:gd name="connsiteY14" fmla="*/ 233278 h 404053"/>
                <a:gd name="connsiteX15" fmla="*/ 272767 w 567620"/>
                <a:gd name="connsiteY15" fmla="*/ 315259 h 404053"/>
                <a:gd name="connsiteX16" fmla="*/ 240738 w 567620"/>
                <a:gd name="connsiteY16" fmla="*/ 323315 h 404053"/>
                <a:gd name="connsiteX17" fmla="*/ 54365 w 567620"/>
                <a:gd name="connsiteY17" fmla="*/ 323220 h 404053"/>
                <a:gd name="connsiteX18" fmla="*/ 25473 w 567620"/>
                <a:gd name="connsiteY18" fmla="*/ 362932 h 404053"/>
                <a:gd name="connsiteX19" fmla="*/ 53700 w 567620"/>
                <a:gd name="connsiteY19" fmla="*/ 380844 h 404053"/>
                <a:gd name="connsiteX20" fmla="*/ 138761 w 567620"/>
                <a:gd name="connsiteY20" fmla="*/ 380844 h 404053"/>
                <a:gd name="connsiteX21" fmla="*/ 285312 w 567620"/>
                <a:gd name="connsiteY21" fmla="*/ 277823 h 404053"/>
                <a:gd name="connsiteX22" fmla="*/ 288828 w 567620"/>
                <a:gd name="connsiteY22" fmla="*/ 280855 h 404053"/>
                <a:gd name="connsiteX23" fmla="*/ 327034 w 567620"/>
                <a:gd name="connsiteY23" fmla="*/ 255455 h 404053"/>
                <a:gd name="connsiteX24" fmla="*/ 483565 w 567620"/>
                <a:gd name="connsiteY24" fmla="*/ 99928 h 404053"/>
                <a:gd name="connsiteX25" fmla="*/ 490978 w 567620"/>
                <a:gd name="connsiteY25" fmla="*/ 91967 h 404053"/>
                <a:gd name="connsiteX26" fmla="*/ 473681 w 567620"/>
                <a:gd name="connsiteY26" fmla="*/ 74433 h 404053"/>
                <a:gd name="connsiteX27" fmla="*/ 466648 w 567620"/>
                <a:gd name="connsiteY27" fmla="*/ 84005 h 404053"/>
                <a:gd name="connsiteX28" fmla="*/ 312874 w 567620"/>
                <a:gd name="connsiteY28" fmla="*/ 238111 h 404053"/>
                <a:gd name="connsiteX29" fmla="*/ 285407 w 567620"/>
                <a:gd name="connsiteY29" fmla="*/ 277823 h 404053"/>
                <a:gd name="connsiteX30" fmla="*/ 492118 w 567620"/>
                <a:gd name="connsiteY30" fmla="*/ 57752 h 404053"/>
                <a:gd name="connsiteX31" fmla="*/ 508465 w 567620"/>
                <a:gd name="connsiteY31" fmla="*/ 75096 h 404053"/>
                <a:gd name="connsiteX32" fmla="*/ 540874 w 567620"/>
                <a:gd name="connsiteY32" fmla="*/ 42493 h 404053"/>
                <a:gd name="connsiteX33" fmla="*/ 540874 w 567620"/>
                <a:gd name="connsiteY33" fmla="*/ 26192 h 404053"/>
                <a:gd name="connsiteX34" fmla="*/ 524527 w 567620"/>
                <a:gd name="connsiteY34" fmla="*/ 26476 h 404053"/>
                <a:gd name="connsiteX35" fmla="*/ 492213 w 567620"/>
                <a:gd name="connsiteY35" fmla="*/ 57752 h 40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7620" h="404053">
                  <a:moveTo>
                    <a:pt x="138666" y="380749"/>
                  </a:moveTo>
                  <a:lnTo>
                    <a:pt x="138666" y="403970"/>
                  </a:lnTo>
                  <a:cubicBezTo>
                    <a:pt x="128306" y="403970"/>
                    <a:pt x="118137" y="403970"/>
                    <a:pt x="107968" y="403970"/>
                  </a:cubicBezTo>
                  <a:cubicBezTo>
                    <a:pt x="89910" y="403970"/>
                    <a:pt x="71948" y="404159"/>
                    <a:pt x="53890" y="403970"/>
                  </a:cubicBezTo>
                  <a:cubicBezTo>
                    <a:pt x="23097" y="403685"/>
                    <a:pt x="-283" y="380749"/>
                    <a:pt x="3" y="351558"/>
                  </a:cubicBezTo>
                  <a:cubicBezTo>
                    <a:pt x="288" y="322652"/>
                    <a:pt x="23477" y="300190"/>
                    <a:pt x="53890" y="300095"/>
                  </a:cubicBezTo>
                  <a:cubicBezTo>
                    <a:pt x="115666" y="299905"/>
                    <a:pt x="177442" y="299905"/>
                    <a:pt x="239218" y="300095"/>
                  </a:cubicBezTo>
                  <a:cubicBezTo>
                    <a:pt x="245870" y="300095"/>
                    <a:pt x="249482" y="298105"/>
                    <a:pt x="252618" y="292134"/>
                  </a:cubicBezTo>
                  <a:cubicBezTo>
                    <a:pt x="262312" y="273652"/>
                    <a:pt x="272576" y="255455"/>
                    <a:pt x="282841" y="237353"/>
                  </a:cubicBezTo>
                  <a:cubicBezTo>
                    <a:pt x="284837" y="233752"/>
                    <a:pt x="287403" y="230340"/>
                    <a:pt x="290349" y="227402"/>
                  </a:cubicBezTo>
                  <a:cubicBezTo>
                    <a:pt x="362389" y="155372"/>
                    <a:pt x="434524" y="83531"/>
                    <a:pt x="506659" y="11596"/>
                  </a:cubicBezTo>
                  <a:cubicBezTo>
                    <a:pt x="517494" y="792"/>
                    <a:pt x="530134" y="-2620"/>
                    <a:pt x="544675" y="2024"/>
                  </a:cubicBezTo>
                  <a:cubicBezTo>
                    <a:pt x="557601" y="6099"/>
                    <a:pt x="564634" y="15767"/>
                    <a:pt x="567010" y="28656"/>
                  </a:cubicBezTo>
                  <a:cubicBezTo>
                    <a:pt x="569481" y="41735"/>
                    <a:pt x="564253" y="52255"/>
                    <a:pt x="554939" y="61449"/>
                  </a:cubicBezTo>
                  <a:cubicBezTo>
                    <a:pt x="497536" y="118504"/>
                    <a:pt x="439276" y="174801"/>
                    <a:pt x="383298" y="233278"/>
                  </a:cubicBezTo>
                  <a:cubicBezTo>
                    <a:pt x="350794" y="267208"/>
                    <a:pt x="314869" y="294882"/>
                    <a:pt x="272767" y="315259"/>
                  </a:cubicBezTo>
                  <a:cubicBezTo>
                    <a:pt x="262312" y="320377"/>
                    <a:pt x="252428" y="323315"/>
                    <a:pt x="240738" y="323315"/>
                  </a:cubicBezTo>
                  <a:cubicBezTo>
                    <a:pt x="178582" y="322936"/>
                    <a:pt x="116521" y="323031"/>
                    <a:pt x="54365" y="323220"/>
                  </a:cubicBezTo>
                  <a:cubicBezTo>
                    <a:pt x="31556" y="323220"/>
                    <a:pt x="17490" y="342839"/>
                    <a:pt x="25473" y="362932"/>
                  </a:cubicBezTo>
                  <a:cubicBezTo>
                    <a:pt x="29940" y="374115"/>
                    <a:pt x="40109" y="380749"/>
                    <a:pt x="53700" y="380844"/>
                  </a:cubicBezTo>
                  <a:cubicBezTo>
                    <a:pt x="81642" y="380939"/>
                    <a:pt x="109679" y="380844"/>
                    <a:pt x="138761" y="380844"/>
                  </a:cubicBezTo>
                  <a:close/>
                  <a:moveTo>
                    <a:pt x="285312" y="277823"/>
                  </a:moveTo>
                  <a:cubicBezTo>
                    <a:pt x="286452" y="278865"/>
                    <a:pt x="287593" y="279813"/>
                    <a:pt x="288828" y="280855"/>
                  </a:cubicBezTo>
                  <a:cubicBezTo>
                    <a:pt x="301659" y="272515"/>
                    <a:pt x="316200" y="265881"/>
                    <a:pt x="327034" y="255455"/>
                  </a:cubicBezTo>
                  <a:cubicBezTo>
                    <a:pt x="379781" y="204181"/>
                    <a:pt x="431483" y="151865"/>
                    <a:pt x="483565" y="99928"/>
                  </a:cubicBezTo>
                  <a:cubicBezTo>
                    <a:pt x="486226" y="97274"/>
                    <a:pt x="488792" y="94431"/>
                    <a:pt x="490978" y="91967"/>
                  </a:cubicBezTo>
                  <a:cubicBezTo>
                    <a:pt x="485465" y="86375"/>
                    <a:pt x="480428" y="81257"/>
                    <a:pt x="473681" y="74433"/>
                  </a:cubicBezTo>
                  <a:cubicBezTo>
                    <a:pt x="471209" y="77750"/>
                    <a:pt x="469309" y="81257"/>
                    <a:pt x="466648" y="84005"/>
                  </a:cubicBezTo>
                  <a:cubicBezTo>
                    <a:pt x="415326" y="135374"/>
                    <a:pt x="363530" y="186174"/>
                    <a:pt x="312874" y="238111"/>
                  </a:cubicBezTo>
                  <a:cubicBezTo>
                    <a:pt x="301754" y="249484"/>
                    <a:pt x="294531" y="264459"/>
                    <a:pt x="285407" y="277823"/>
                  </a:cubicBezTo>
                  <a:close/>
                  <a:moveTo>
                    <a:pt x="492118" y="57752"/>
                  </a:moveTo>
                  <a:cubicBezTo>
                    <a:pt x="498011" y="64008"/>
                    <a:pt x="503048" y="69315"/>
                    <a:pt x="508465" y="75096"/>
                  </a:cubicBezTo>
                  <a:cubicBezTo>
                    <a:pt x="519680" y="63913"/>
                    <a:pt x="530419" y="53393"/>
                    <a:pt x="540874" y="42493"/>
                  </a:cubicBezTo>
                  <a:cubicBezTo>
                    <a:pt x="545721" y="37376"/>
                    <a:pt x="546101" y="31310"/>
                    <a:pt x="540874" y="26192"/>
                  </a:cubicBezTo>
                  <a:cubicBezTo>
                    <a:pt x="535646" y="21074"/>
                    <a:pt x="529659" y="21643"/>
                    <a:pt x="524527" y="26476"/>
                  </a:cubicBezTo>
                  <a:cubicBezTo>
                    <a:pt x="513597" y="36712"/>
                    <a:pt x="502953" y="47327"/>
                    <a:pt x="492213" y="57752"/>
                  </a:cubicBezTo>
                  <a:close/>
                </a:path>
              </a:pathLst>
            </a:custGeom>
            <a:solidFill>
              <a:srgbClr val="65B2AE"/>
            </a:solidFill>
            <a:ln w="0" cap="flat">
              <a:noFill/>
              <a:prstDash val="solid"/>
              <a:miter/>
            </a:ln>
          </p:spPr>
          <p:txBody>
            <a:bodyPr rtlCol="0" anchor="ctr"/>
            <a:lstStyle/>
            <a:p>
              <a:pPr algn="l" rtl="0"/>
              <a:endParaRPr lang="x-es-XL"/>
            </a:p>
          </p:txBody>
        </p:sp>
        <p:sp>
          <p:nvSpPr>
            <p:cNvPr id="11" name="Freeform 66">
              <a:extLst>
                <a:ext uri="{FF2B5EF4-FFF2-40B4-BE49-F238E27FC236}">
                  <a16:creationId xmlns:a16="http://schemas.microsoft.com/office/drawing/2014/main" id="{F604272F-1BE7-7CF4-1342-4B79C64DCFC0}"/>
                </a:ext>
              </a:extLst>
            </p:cNvPr>
            <p:cNvSpPr/>
            <p:nvPr/>
          </p:nvSpPr>
          <p:spPr>
            <a:xfrm>
              <a:off x="5944127" y="-485450"/>
              <a:ext cx="208754" cy="184926"/>
            </a:xfrm>
            <a:custGeom>
              <a:avLst/>
              <a:gdLst>
                <a:gd name="connsiteX0" fmla="*/ 150709 w 208754"/>
                <a:gd name="connsiteY0" fmla="*/ 138700 h 184926"/>
                <a:gd name="connsiteX1" fmla="*/ 150709 w 208754"/>
                <a:gd name="connsiteY1" fmla="*/ 170544 h 184926"/>
                <a:gd name="connsiteX2" fmla="*/ 136643 w 208754"/>
                <a:gd name="connsiteY2" fmla="*/ 184856 h 184926"/>
                <a:gd name="connsiteX3" fmla="*/ 14137 w 208754"/>
                <a:gd name="connsiteY3" fmla="*/ 184856 h 184926"/>
                <a:gd name="connsiteX4" fmla="*/ 71 w 208754"/>
                <a:gd name="connsiteY4" fmla="*/ 170544 h 184926"/>
                <a:gd name="connsiteX5" fmla="*/ 71 w 208754"/>
                <a:gd name="connsiteY5" fmla="*/ 14732 h 184926"/>
                <a:gd name="connsiteX6" fmla="*/ 14707 w 208754"/>
                <a:gd name="connsiteY6" fmla="*/ 42 h 184926"/>
                <a:gd name="connsiteX7" fmla="*/ 194143 w 208754"/>
                <a:gd name="connsiteY7" fmla="*/ 42 h 184926"/>
                <a:gd name="connsiteX8" fmla="*/ 208684 w 208754"/>
                <a:gd name="connsiteY8" fmla="*/ 14827 h 184926"/>
                <a:gd name="connsiteX9" fmla="*/ 208684 w 208754"/>
                <a:gd name="connsiteY9" fmla="*/ 123535 h 184926"/>
                <a:gd name="connsiteX10" fmla="*/ 193477 w 208754"/>
                <a:gd name="connsiteY10" fmla="*/ 138605 h 184926"/>
                <a:gd name="connsiteX11" fmla="*/ 150804 w 208754"/>
                <a:gd name="connsiteY11" fmla="*/ 138605 h 184926"/>
                <a:gd name="connsiteX12" fmla="*/ 23926 w 208754"/>
                <a:gd name="connsiteY12" fmla="*/ 23547 h 184926"/>
                <a:gd name="connsiteX13" fmla="*/ 23926 w 208754"/>
                <a:gd name="connsiteY13" fmla="*/ 161256 h 184926"/>
                <a:gd name="connsiteX14" fmla="*/ 126284 w 208754"/>
                <a:gd name="connsiteY14" fmla="*/ 161256 h 184926"/>
                <a:gd name="connsiteX15" fmla="*/ 127234 w 208754"/>
                <a:gd name="connsiteY15" fmla="*/ 159171 h 184926"/>
                <a:gd name="connsiteX16" fmla="*/ 127424 w 208754"/>
                <a:gd name="connsiteY16" fmla="*/ 133203 h 184926"/>
                <a:gd name="connsiteX17" fmla="*/ 144912 w 208754"/>
                <a:gd name="connsiteY17" fmla="*/ 115574 h 184926"/>
                <a:gd name="connsiteX18" fmla="*/ 184829 w 208754"/>
                <a:gd name="connsiteY18" fmla="*/ 115574 h 184926"/>
                <a:gd name="connsiteX19" fmla="*/ 184829 w 208754"/>
                <a:gd name="connsiteY19" fmla="*/ 23641 h 184926"/>
                <a:gd name="connsiteX20" fmla="*/ 23926 w 208754"/>
                <a:gd name="connsiteY20" fmla="*/ 23641 h 1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754" h="184926">
                  <a:moveTo>
                    <a:pt x="150709" y="138700"/>
                  </a:moveTo>
                  <a:cubicBezTo>
                    <a:pt x="150709" y="150168"/>
                    <a:pt x="150899" y="160309"/>
                    <a:pt x="150709" y="170544"/>
                  </a:cubicBezTo>
                  <a:cubicBezTo>
                    <a:pt x="150519" y="180401"/>
                    <a:pt x="146338" y="184761"/>
                    <a:pt x="136643" y="184856"/>
                  </a:cubicBezTo>
                  <a:cubicBezTo>
                    <a:pt x="95776" y="184950"/>
                    <a:pt x="55004" y="184950"/>
                    <a:pt x="14137" y="184856"/>
                  </a:cubicBezTo>
                  <a:cubicBezTo>
                    <a:pt x="4443" y="184856"/>
                    <a:pt x="166" y="180401"/>
                    <a:pt x="71" y="170544"/>
                  </a:cubicBezTo>
                  <a:cubicBezTo>
                    <a:pt x="-24" y="118607"/>
                    <a:pt x="-24" y="66670"/>
                    <a:pt x="71" y="14732"/>
                  </a:cubicBezTo>
                  <a:cubicBezTo>
                    <a:pt x="71" y="4307"/>
                    <a:pt x="4348" y="42"/>
                    <a:pt x="14707" y="42"/>
                  </a:cubicBezTo>
                  <a:cubicBezTo>
                    <a:pt x="74487" y="42"/>
                    <a:pt x="134267" y="-53"/>
                    <a:pt x="194143" y="42"/>
                  </a:cubicBezTo>
                  <a:cubicBezTo>
                    <a:pt x="204407" y="42"/>
                    <a:pt x="208588" y="4402"/>
                    <a:pt x="208684" y="14827"/>
                  </a:cubicBezTo>
                  <a:cubicBezTo>
                    <a:pt x="208778" y="51032"/>
                    <a:pt x="208778" y="87331"/>
                    <a:pt x="208684" y="123535"/>
                  </a:cubicBezTo>
                  <a:cubicBezTo>
                    <a:pt x="208684" y="134435"/>
                    <a:pt x="204502" y="138510"/>
                    <a:pt x="193477" y="138605"/>
                  </a:cubicBezTo>
                  <a:cubicBezTo>
                    <a:pt x="179696" y="138700"/>
                    <a:pt x="165916" y="138605"/>
                    <a:pt x="150804" y="138605"/>
                  </a:cubicBezTo>
                  <a:close/>
                  <a:moveTo>
                    <a:pt x="23926" y="23547"/>
                  </a:moveTo>
                  <a:lnTo>
                    <a:pt x="23926" y="161256"/>
                  </a:lnTo>
                  <a:lnTo>
                    <a:pt x="126284" y="161256"/>
                  </a:lnTo>
                  <a:cubicBezTo>
                    <a:pt x="126759" y="160214"/>
                    <a:pt x="127234" y="159740"/>
                    <a:pt x="127234" y="159171"/>
                  </a:cubicBezTo>
                  <a:cubicBezTo>
                    <a:pt x="127330" y="150547"/>
                    <a:pt x="127424" y="141827"/>
                    <a:pt x="127424" y="133203"/>
                  </a:cubicBezTo>
                  <a:cubicBezTo>
                    <a:pt x="127424" y="119081"/>
                    <a:pt x="130941" y="115574"/>
                    <a:pt x="144912" y="115574"/>
                  </a:cubicBezTo>
                  <a:cubicBezTo>
                    <a:pt x="158218" y="115574"/>
                    <a:pt x="171618" y="115574"/>
                    <a:pt x="184829" y="115574"/>
                  </a:cubicBezTo>
                  <a:lnTo>
                    <a:pt x="184829" y="23641"/>
                  </a:lnTo>
                  <a:lnTo>
                    <a:pt x="23926" y="23641"/>
                  </a:lnTo>
                  <a:close/>
                </a:path>
              </a:pathLst>
            </a:custGeom>
            <a:solidFill>
              <a:srgbClr val="65B2AE"/>
            </a:solidFill>
            <a:ln w="0" cap="flat">
              <a:noFill/>
              <a:prstDash val="solid"/>
              <a:miter/>
            </a:ln>
          </p:spPr>
          <p:txBody>
            <a:bodyPr rtlCol="0" anchor="ctr"/>
            <a:lstStyle/>
            <a:p>
              <a:pPr algn="l" rtl="0"/>
              <a:endParaRPr lang="x-es-XL"/>
            </a:p>
          </p:txBody>
        </p:sp>
        <p:sp>
          <p:nvSpPr>
            <p:cNvPr id="13" name="Freeform 67">
              <a:extLst>
                <a:ext uri="{FF2B5EF4-FFF2-40B4-BE49-F238E27FC236}">
                  <a16:creationId xmlns:a16="http://schemas.microsoft.com/office/drawing/2014/main" id="{D96B1C4D-8249-29DC-5995-8CD0ADF9F109}"/>
                </a:ext>
              </a:extLst>
            </p:cNvPr>
            <p:cNvSpPr/>
            <p:nvPr/>
          </p:nvSpPr>
          <p:spPr>
            <a:xfrm>
              <a:off x="6117859" y="-323696"/>
              <a:ext cx="139061" cy="138675"/>
            </a:xfrm>
            <a:custGeom>
              <a:avLst/>
              <a:gdLst>
                <a:gd name="connsiteX0" fmla="*/ 81235 w 139061"/>
                <a:gd name="connsiteY0" fmla="*/ 69352 h 138675"/>
                <a:gd name="connsiteX1" fmla="*/ 81235 w 139061"/>
                <a:gd name="connsiteY1" fmla="*/ 122617 h 138675"/>
                <a:gd name="connsiteX2" fmla="*/ 64983 w 139061"/>
                <a:gd name="connsiteY2" fmla="*/ 138634 h 138675"/>
                <a:gd name="connsiteX3" fmla="*/ 14802 w 139061"/>
                <a:gd name="connsiteY3" fmla="*/ 138634 h 138675"/>
                <a:gd name="connsiteX4" fmla="*/ 71 w 139061"/>
                <a:gd name="connsiteY4" fmla="*/ 124038 h 138675"/>
                <a:gd name="connsiteX5" fmla="*/ 71 w 139061"/>
                <a:gd name="connsiteY5" fmla="*/ 14477 h 138675"/>
                <a:gd name="connsiteX6" fmla="*/ 14898 w 139061"/>
                <a:gd name="connsiteY6" fmla="*/ 71 h 138675"/>
                <a:gd name="connsiteX7" fmla="*/ 123813 w 139061"/>
                <a:gd name="connsiteY7" fmla="*/ 71 h 138675"/>
                <a:gd name="connsiteX8" fmla="*/ 139019 w 139061"/>
                <a:gd name="connsiteY8" fmla="*/ 15141 h 138675"/>
                <a:gd name="connsiteX9" fmla="*/ 139019 w 139061"/>
                <a:gd name="connsiteY9" fmla="*/ 52672 h 138675"/>
                <a:gd name="connsiteX10" fmla="*/ 122578 w 139061"/>
                <a:gd name="connsiteY10" fmla="*/ 69447 h 138675"/>
                <a:gd name="connsiteX11" fmla="*/ 81140 w 139061"/>
                <a:gd name="connsiteY11" fmla="*/ 69447 h 138675"/>
                <a:gd name="connsiteX12" fmla="*/ 115355 w 139061"/>
                <a:gd name="connsiteY12" fmla="*/ 46227 h 138675"/>
                <a:gd name="connsiteX13" fmla="*/ 115355 w 139061"/>
                <a:gd name="connsiteY13" fmla="*/ 23860 h 138675"/>
                <a:gd name="connsiteX14" fmla="*/ 24021 w 139061"/>
                <a:gd name="connsiteY14" fmla="*/ 23860 h 138675"/>
                <a:gd name="connsiteX15" fmla="*/ 24021 w 139061"/>
                <a:gd name="connsiteY15" fmla="*/ 115035 h 138675"/>
                <a:gd name="connsiteX16" fmla="*/ 57951 w 139061"/>
                <a:gd name="connsiteY16" fmla="*/ 115035 h 138675"/>
                <a:gd name="connsiteX17" fmla="*/ 57951 w 139061"/>
                <a:gd name="connsiteY17" fmla="*/ 61865 h 138675"/>
                <a:gd name="connsiteX18" fmla="*/ 73632 w 139061"/>
                <a:gd name="connsiteY18" fmla="*/ 46322 h 138675"/>
                <a:gd name="connsiteX19" fmla="*/ 115259 w 139061"/>
                <a:gd name="connsiteY19" fmla="*/ 46322 h 13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061" h="138675">
                  <a:moveTo>
                    <a:pt x="81235" y="69352"/>
                  </a:moveTo>
                  <a:cubicBezTo>
                    <a:pt x="81235" y="88023"/>
                    <a:pt x="81235" y="105367"/>
                    <a:pt x="81235" y="122617"/>
                  </a:cubicBezTo>
                  <a:cubicBezTo>
                    <a:pt x="81235" y="134653"/>
                    <a:pt x="77244" y="138634"/>
                    <a:pt x="64983" y="138634"/>
                  </a:cubicBezTo>
                  <a:cubicBezTo>
                    <a:pt x="48257" y="138634"/>
                    <a:pt x="31529" y="138729"/>
                    <a:pt x="14802" y="138634"/>
                  </a:cubicBezTo>
                  <a:cubicBezTo>
                    <a:pt x="4348" y="138539"/>
                    <a:pt x="71" y="134369"/>
                    <a:pt x="71" y="124038"/>
                  </a:cubicBezTo>
                  <a:cubicBezTo>
                    <a:pt x="-24" y="87549"/>
                    <a:pt x="-24" y="50966"/>
                    <a:pt x="71" y="14477"/>
                  </a:cubicBezTo>
                  <a:cubicBezTo>
                    <a:pt x="71" y="4241"/>
                    <a:pt x="4443" y="71"/>
                    <a:pt x="14898" y="71"/>
                  </a:cubicBezTo>
                  <a:cubicBezTo>
                    <a:pt x="51203" y="-24"/>
                    <a:pt x="87508" y="-24"/>
                    <a:pt x="123813" y="71"/>
                  </a:cubicBezTo>
                  <a:cubicBezTo>
                    <a:pt x="134838" y="71"/>
                    <a:pt x="138925" y="4241"/>
                    <a:pt x="139019" y="15141"/>
                  </a:cubicBezTo>
                  <a:cubicBezTo>
                    <a:pt x="139115" y="27651"/>
                    <a:pt x="139019" y="40161"/>
                    <a:pt x="139019" y="52672"/>
                  </a:cubicBezTo>
                  <a:cubicBezTo>
                    <a:pt x="139019" y="65561"/>
                    <a:pt x="135218" y="69352"/>
                    <a:pt x="122578" y="69447"/>
                  </a:cubicBezTo>
                  <a:cubicBezTo>
                    <a:pt x="109177" y="69447"/>
                    <a:pt x="95681" y="69447"/>
                    <a:pt x="81140" y="69447"/>
                  </a:cubicBezTo>
                  <a:close/>
                  <a:moveTo>
                    <a:pt x="115355" y="46227"/>
                  </a:moveTo>
                  <a:lnTo>
                    <a:pt x="115355" y="23860"/>
                  </a:lnTo>
                  <a:lnTo>
                    <a:pt x="24021" y="23860"/>
                  </a:lnTo>
                  <a:lnTo>
                    <a:pt x="24021" y="115035"/>
                  </a:lnTo>
                  <a:lnTo>
                    <a:pt x="57951" y="115035"/>
                  </a:lnTo>
                  <a:cubicBezTo>
                    <a:pt x="57951" y="96932"/>
                    <a:pt x="57951" y="79399"/>
                    <a:pt x="57951" y="61865"/>
                  </a:cubicBezTo>
                  <a:cubicBezTo>
                    <a:pt x="57951" y="50397"/>
                    <a:pt x="62037" y="46417"/>
                    <a:pt x="73632" y="46322"/>
                  </a:cubicBezTo>
                  <a:cubicBezTo>
                    <a:pt x="87413" y="46227"/>
                    <a:pt x="101099" y="46322"/>
                    <a:pt x="115259" y="46322"/>
                  </a:cubicBezTo>
                  <a:close/>
                </a:path>
              </a:pathLst>
            </a:custGeom>
            <a:solidFill>
              <a:srgbClr val="65B2AE"/>
            </a:solidFill>
            <a:ln w="0" cap="flat">
              <a:noFill/>
              <a:prstDash val="solid"/>
              <a:miter/>
            </a:ln>
          </p:spPr>
          <p:txBody>
            <a:bodyPr rtlCol="0" anchor="ctr"/>
            <a:lstStyle/>
            <a:p>
              <a:pPr algn="l" rtl="0"/>
              <a:endParaRPr lang="x-es-XL"/>
            </a:p>
          </p:txBody>
        </p:sp>
        <p:sp>
          <p:nvSpPr>
            <p:cNvPr id="14" name="Freeform 68">
              <a:extLst>
                <a:ext uri="{FF2B5EF4-FFF2-40B4-BE49-F238E27FC236}">
                  <a16:creationId xmlns:a16="http://schemas.microsoft.com/office/drawing/2014/main" id="{57EE48E2-B592-58FA-0DE8-5F39B5137BBF}"/>
                </a:ext>
              </a:extLst>
            </p:cNvPr>
            <p:cNvSpPr/>
            <p:nvPr/>
          </p:nvSpPr>
          <p:spPr>
            <a:xfrm>
              <a:off x="6245236" y="-127320"/>
              <a:ext cx="139161" cy="127236"/>
            </a:xfrm>
            <a:custGeom>
              <a:avLst/>
              <a:gdLst>
                <a:gd name="connsiteX0" fmla="*/ 58022 w 139161"/>
                <a:gd name="connsiteY0" fmla="*/ 57790 h 127236"/>
                <a:gd name="connsiteX1" fmla="*/ 58022 w 139161"/>
                <a:gd name="connsiteY1" fmla="*/ 16467 h 127236"/>
                <a:gd name="connsiteX2" fmla="*/ 73893 w 139161"/>
                <a:gd name="connsiteY2" fmla="*/ 71 h 127236"/>
                <a:gd name="connsiteX3" fmla="*/ 123979 w 139161"/>
                <a:gd name="connsiteY3" fmla="*/ 71 h 127236"/>
                <a:gd name="connsiteX4" fmla="*/ 139091 w 139161"/>
                <a:gd name="connsiteY4" fmla="*/ 15235 h 127236"/>
                <a:gd name="connsiteX5" fmla="*/ 139091 w 139161"/>
                <a:gd name="connsiteY5" fmla="*/ 112381 h 127236"/>
                <a:gd name="connsiteX6" fmla="*/ 124549 w 139161"/>
                <a:gd name="connsiteY6" fmla="*/ 127166 h 127236"/>
                <a:gd name="connsiteX7" fmla="*/ 14684 w 139161"/>
                <a:gd name="connsiteY7" fmla="*/ 127166 h 127236"/>
                <a:gd name="connsiteX8" fmla="*/ 142 w 139161"/>
                <a:gd name="connsiteY8" fmla="*/ 112476 h 127236"/>
                <a:gd name="connsiteX9" fmla="*/ 142 w 139161"/>
                <a:gd name="connsiteY9" fmla="*/ 72101 h 127236"/>
                <a:gd name="connsiteX10" fmla="*/ 14303 w 139161"/>
                <a:gd name="connsiteY10" fmla="*/ 57884 h 127236"/>
                <a:gd name="connsiteX11" fmla="*/ 35497 w 139161"/>
                <a:gd name="connsiteY11" fmla="*/ 57884 h 127236"/>
                <a:gd name="connsiteX12" fmla="*/ 58022 w 139161"/>
                <a:gd name="connsiteY12" fmla="*/ 57884 h 127236"/>
                <a:gd name="connsiteX13" fmla="*/ 23807 w 139161"/>
                <a:gd name="connsiteY13" fmla="*/ 103377 h 127236"/>
                <a:gd name="connsiteX14" fmla="*/ 115141 w 139161"/>
                <a:gd name="connsiteY14" fmla="*/ 103377 h 127236"/>
                <a:gd name="connsiteX15" fmla="*/ 115141 w 139161"/>
                <a:gd name="connsiteY15" fmla="*/ 23765 h 127236"/>
                <a:gd name="connsiteX16" fmla="*/ 81211 w 139161"/>
                <a:gd name="connsiteY16" fmla="*/ 23765 h 127236"/>
                <a:gd name="connsiteX17" fmla="*/ 81211 w 139161"/>
                <a:gd name="connsiteY17" fmla="*/ 65467 h 127236"/>
                <a:gd name="connsiteX18" fmla="*/ 65435 w 139161"/>
                <a:gd name="connsiteY18" fmla="*/ 81010 h 127236"/>
                <a:gd name="connsiteX19" fmla="*/ 23807 w 139161"/>
                <a:gd name="connsiteY19" fmla="*/ 81010 h 127236"/>
                <a:gd name="connsiteX20" fmla="*/ 23807 w 139161"/>
                <a:gd name="connsiteY20" fmla="*/ 103377 h 12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161" h="127236">
                  <a:moveTo>
                    <a:pt x="58022" y="57790"/>
                  </a:moveTo>
                  <a:cubicBezTo>
                    <a:pt x="58022" y="43194"/>
                    <a:pt x="58022" y="29831"/>
                    <a:pt x="58022" y="16467"/>
                  </a:cubicBezTo>
                  <a:cubicBezTo>
                    <a:pt x="58022" y="4146"/>
                    <a:pt x="61918" y="166"/>
                    <a:pt x="73893" y="71"/>
                  </a:cubicBezTo>
                  <a:cubicBezTo>
                    <a:pt x="90620" y="-24"/>
                    <a:pt x="107347" y="-24"/>
                    <a:pt x="123979" y="71"/>
                  </a:cubicBezTo>
                  <a:cubicBezTo>
                    <a:pt x="134909" y="71"/>
                    <a:pt x="139091" y="4241"/>
                    <a:pt x="139091" y="15235"/>
                  </a:cubicBezTo>
                  <a:cubicBezTo>
                    <a:pt x="139186" y="47554"/>
                    <a:pt x="139186" y="79967"/>
                    <a:pt x="139091" y="112381"/>
                  </a:cubicBezTo>
                  <a:cubicBezTo>
                    <a:pt x="139091" y="122806"/>
                    <a:pt x="134814" y="127166"/>
                    <a:pt x="124549" y="127166"/>
                  </a:cubicBezTo>
                  <a:cubicBezTo>
                    <a:pt x="87959" y="127261"/>
                    <a:pt x="51274" y="127261"/>
                    <a:pt x="14684" y="127166"/>
                  </a:cubicBezTo>
                  <a:cubicBezTo>
                    <a:pt x="4324" y="127166"/>
                    <a:pt x="238" y="122806"/>
                    <a:pt x="142" y="112476"/>
                  </a:cubicBezTo>
                  <a:cubicBezTo>
                    <a:pt x="-47" y="99017"/>
                    <a:pt x="-47" y="85559"/>
                    <a:pt x="142" y="72101"/>
                  </a:cubicBezTo>
                  <a:cubicBezTo>
                    <a:pt x="332" y="62244"/>
                    <a:pt x="4514" y="58169"/>
                    <a:pt x="14303" y="57884"/>
                  </a:cubicBezTo>
                  <a:cubicBezTo>
                    <a:pt x="21336" y="57695"/>
                    <a:pt x="28464" y="57884"/>
                    <a:pt x="35497" y="57884"/>
                  </a:cubicBezTo>
                  <a:cubicBezTo>
                    <a:pt x="42530" y="57884"/>
                    <a:pt x="49563" y="57884"/>
                    <a:pt x="58022" y="57884"/>
                  </a:cubicBezTo>
                  <a:close/>
                  <a:moveTo>
                    <a:pt x="23807" y="103377"/>
                  </a:moveTo>
                  <a:lnTo>
                    <a:pt x="115141" y="103377"/>
                  </a:lnTo>
                  <a:lnTo>
                    <a:pt x="115141" y="23765"/>
                  </a:lnTo>
                  <a:lnTo>
                    <a:pt x="81211" y="23765"/>
                  </a:lnTo>
                  <a:cubicBezTo>
                    <a:pt x="81211" y="37981"/>
                    <a:pt x="81211" y="51724"/>
                    <a:pt x="81211" y="65467"/>
                  </a:cubicBezTo>
                  <a:cubicBezTo>
                    <a:pt x="81116" y="76934"/>
                    <a:pt x="77030" y="80915"/>
                    <a:pt x="65435" y="81010"/>
                  </a:cubicBezTo>
                  <a:cubicBezTo>
                    <a:pt x="51749" y="81105"/>
                    <a:pt x="37968" y="81010"/>
                    <a:pt x="23807" y="81010"/>
                  </a:cubicBezTo>
                  <a:lnTo>
                    <a:pt x="23807" y="103377"/>
                  </a:lnTo>
                  <a:close/>
                </a:path>
              </a:pathLst>
            </a:custGeom>
            <a:solidFill>
              <a:srgbClr val="65B2AE"/>
            </a:solidFill>
            <a:ln w="0" cap="flat">
              <a:noFill/>
              <a:prstDash val="solid"/>
              <a:miter/>
            </a:ln>
          </p:spPr>
          <p:txBody>
            <a:bodyPr rtlCol="0" anchor="ctr"/>
            <a:lstStyle/>
            <a:p>
              <a:pPr algn="l" rtl="0"/>
              <a:endParaRPr lang="x-es-XL"/>
            </a:p>
          </p:txBody>
        </p:sp>
        <p:sp>
          <p:nvSpPr>
            <p:cNvPr id="15" name="Freeform 69">
              <a:extLst>
                <a:ext uri="{FF2B5EF4-FFF2-40B4-BE49-F238E27FC236}">
                  <a16:creationId xmlns:a16="http://schemas.microsoft.com/office/drawing/2014/main" id="{FBE3681D-C844-1B7A-E507-61CE934C7720}"/>
                </a:ext>
              </a:extLst>
            </p:cNvPr>
            <p:cNvSpPr/>
            <p:nvPr/>
          </p:nvSpPr>
          <p:spPr>
            <a:xfrm>
              <a:off x="6187457" y="-485384"/>
              <a:ext cx="139156" cy="115687"/>
            </a:xfrm>
            <a:custGeom>
              <a:avLst/>
              <a:gdLst>
                <a:gd name="connsiteX0" fmla="*/ 69516 w 139156"/>
                <a:gd name="connsiteY0" fmla="*/ 115508 h 115687"/>
                <a:gd name="connsiteX1" fmla="*/ 16484 w 139156"/>
                <a:gd name="connsiteY1" fmla="*/ 115508 h 115687"/>
                <a:gd name="connsiteX2" fmla="*/ 42 w 139156"/>
                <a:gd name="connsiteY2" fmla="*/ 99776 h 115687"/>
                <a:gd name="connsiteX3" fmla="*/ 42 w 139156"/>
                <a:gd name="connsiteY3" fmla="*/ 15235 h 115687"/>
                <a:gd name="connsiteX4" fmla="*/ 15154 w 139156"/>
                <a:gd name="connsiteY4" fmla="*/ 71 h 115687"/>
                <a:gd name="connsiteX5" fmla="*/ 124069 w 139156"/>
                <a:gd name="connsiteY5" fmla="*/ 71 h 115687"/>
                <a:gd name="connsiteX6" fmla="*/ 139085 w 139156"/>
                <a:gd name="connsiteY6" fmla="*/ 15330 h 115687"/>
                <a:gd name="connsiteX7" fmla="*/ 139085 w 139156"/>
                <a:gd name="connsiteY7" fmla="*/ 100913 h 115687"/>
                <a:gd name="connsiteX8" fmla="*/ 124449 w 139156"/>
                <a:gd name="connsiteY8" fmla="*/ 115603 h 115687"/>
                <a:gd name="connsiteX9" fmla="*/ 69516 w 139156"/>
                <a:gd name="connsiteY9" fmla="*/ 115603 h 115687"/>
                <a:gd name="connsiteX10" fmla="*/ 115230 w 139156"/>
                <a:gd name="connsiteY10" fmla="*/ 91909 h 115687"/>
                <a:gd name="connsiteX11" fmla="*/ 115230 w 139156"/>
                <a:gd name="connsiteY11" fmla="*/ 23860 h 115687"/>
                <a:gd name="connsiteX12" fmla="*/ 23802 w 139156"/>
                <a:gd name="connsiteY12" fmla="*/ 23860 h 115687"/>
                <a:gd name="connsiteX13" fmla="*/ 23802 w 139156"/>
                <a:gd name="connsiteY13" fmla="*/ 91909 h 115687"/>
                <a:gd name="connsiteX14" fmla="*/ 115230 w 139156"/>
                <a:gd name="connsiteY14" fmla="*/ 91909 h 1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156" h="115687">
                  <a:moveTo>
                    <a:pt x="69516" y="115508"/>
                  </a:moveTo>
                  <a:cubicBezTo>
                    <a:pt x="51839" y="115508"/>
                    <a:pt x="34162" y="115508"/>
                    <a:pt x="16484" y="115508"/>
                  </a:cubicBezTo>
                  <a:cubicBezTo>
                    <a:pt x="4129" y="115508"/>
                    <a:pt x="42" y="111623"/>
                    <a:pt x="42" y="99776"/>
                  </a:cubicBezTo>
                  <a:cubicBezTo>
                    <a:pt x="42" y="71627"/>
                    <a:pt x="-53" y="43384"/>
                    <a:pt x="42" y="15235"/>
                  </a:cubicBezTo>
                  <a:cubicBezTo>
                    <a:pt x="42" y="4241"/>
                    <a:pt x="4224" y="71"/>
                    <a:pt x="15154" y="71"/>
                  </a:cubicBezTo>
                  <a:cubicBezTo>
                    <a:pt x="51459" y="-24"/>
                    <a:pt x="87764" y="-24"/>
                    <a:pt x="124069" y="71"/>
                  </a:cubicBezTo>
                  <a:cubicBezTo>
                    <a:pt x="134904" y="71"/>
                    <a:pt x="139085" y="4336"/>
                    <a:pt x="139085" y="15330"/>
                  </a:cubicBezTo>
                  <a:cubicBezTo>
                    <a:pt x="139180" y="43858"/>
                    <a:pt x="139180" y="72385"/>
                    <a:pt x="139085" y="100913"/>
                  </a:cubicBezTo>
                  <a:cubicBezTo>
                    <a:pt x="139085" y="111338"/>
                    <a:pt x="134809" y="115508"/>
                    <a:pt x="124449" y="115603"/>
                  </a:cubicBezTo>
                  <a:cubicBezTo>
                    <a:pt x="106107" y="115793"/>
                    <a:pt x="87859" y="115603"/>
                    <a:pt x="69516" y="115603"/>
                  </a:cubicBezTo>
                  <a:close/>
                  <a:moveTo>
                    <a:pt x="115230" y="91909"/>
                  </a:moveTo>
                  <a:lnTo>
                    <a:pt x="115230" y="23860"/>
                  </a:lnTo>
                  <a:lnTo>
                    <a:pt x="23802" y="23860"/>
                  </a:lnTo>
                  <a:lnTo>
                    <a:pt x="23802" y="91909"/>
                  </a:lnTo>
                  <a:lnTo>
                    <a:pt x="115230" y="91909"/>
                  </a:lnTo>
                  <a:close/>
                </a:path>
              </a:pathLst>
            </a:custGeom>
            <a:solidFill>
              <a:srgbClr val="65B2AE"/>
            </a:solidFill>
            <a:ln w="0" cap="flat">
              <a:noFill/>
              <a:prstDash val="solid"/>
              <a:miter/>
            </a:ln>
          </p:spPr>
          <p:txBody>
            <a:bodyPr rtlCol="0" anchor="ctr"/>
            <a:lstStyle/>
            <a:p>
              <a:pPr algn="l" rtl="0"/>
              <a:endParaRPr lang="x-es-XL"/>
            </a:p>
          </p:txBody>
        </p:sp>
        <p:sp>
          <p:nvSpPr>
            <p:cNvPr id="16" name="Freeform 71">
              <a:extLst>
                <a:ext uri="{FF2B5EF4-FFF2-40B4-BE49-F238E27FC236}">
                  <a16:creationId xmlns:a16="http://schemas.microsoft.com/office/drawing/2014/main" id="{038F17C5-40A1-1B30-FBAF-404426581370}"/>
                </a:ext>
              </a:extLst>
            </p:cNvPr>
            <p:cNvSpPr/>
            <p:nvPr/>
          </p:nvSpPr>
          <p:spPr>
            <a:xfrm>
              <a:off x="5944127" y="-265977"/>
              <a:ext cx="150656" cy="81009"/>
            </a:xfrm>
            <a:custGeom>
              <a:avLst/>
              <a:gdLst>
                <a:gd name="connsiteX0" fmla="*/ 75438 w 150656"/>
                <a:gd name="connsiteY0" fmla="*/ 80915 h 81009"/>
                <a:gd name="connsiteX1" fmla="*/ 15658 w 150656"/>
                <a:gd name="connsiteY1" fmla="*/ 80915 h 81009"/>
                <a:gd name="connsiteX2" fmla="*/ 71 w 150656"/>
                <a:gd name="connsiteY2" fmla="*/ 65277 h 81009"/>
                <a:gd name="connsiteX3" fmla="*/ 71 w 150656"/>
                <a:gd name="connsiteY3" fmla="*/ 15330 h 81009"/>
                <a:gd name="connsiteX4" fmla="*/ 15088 w 150656"/>
                <a:gd name="connsiteY4" fmla="*/ 71 h 81009"/>
                <a:gd name="connsiteX5" fmla="*/ 135503 w 150656"/>
                <a:gd name="connsiteY5" fmla="*/ 71 h 81009"/>
                <a:gd name="connsiteX6" fmla="*/ 150614 w 150656"/>
                <a:gd name="connsiteY6" fmla="*/ 15235 h 81009"/>
                <a:gd name="connsiteX7" fmla="*/ 150614 w 150656"/>
                <a:gd name="connsiteY7" fmla="*/ 64235 h 81009"/>
                <a:gd name="connsiteX8" fmla="*/ 134172 w 150656"/>
                <a:gd name="connsiteY8" fmla="*/ 81010 h 81009"/>
                <a:gd name="connsiteX9" fmla="*/ 75343 w 150656"/>
                <a:gd name="connsiteY9" fmla="*/ 81010 h 81009"/>
                <a:gd name="connsiteX10" fmla="*/ 126949 w 150656"/>
                <a:gd name="connsiteY10" fmla="*/ 57411 h 81009"/>
                <a:gd name="connsiteX11" fmla="*/ 126949 w 150656"/>
                <a:gd name="connsiteY11" fmla="*/ 23765 h 81009"/>
                <a:gd name="connsiteX12" fmla="*/ 23926 w 150656"/>
                <a:gd name="connsiteY12" fmla="*/ 23765 h 81009"/>
                <a:gd name="connsiteX13" fmla="*/ 23926 w 150656"/>
                <a:gd name="connsiteY13" fmla="*/ 57411 h 81009"/>
                <a:gd name="connsiteX14" fmla="*/ 126949 w 150656"/>
                <a:gd name="connsiteY14" fmla="*/ 57411 h 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656" h="81009">
                  <a:moveTo>
                    <a:pt x="75438" y="80915"/>
                  </a:moveTo>
                  <a:cubicBezTo>
                    <a:pt x="55479" y="80915"/>
                    <a:pt x="35616" y="80915"/>
                    <a:pt x="15658" y="80915"/>
                  </a:cubicBezTo>
                  <a:cubicBezTo>
                    <a:pt x="4063" y="80915"/>
                    <a:pt x="71" y="76840"/>
                    <a:pt x="71" y="65277"/>
                  </a:cubicBezTo>
                  <a:cubicBezTo>
                    <a:pt x="-24" y="48596"/>
                    <a:pt x="-24" y="32011"/>
                    <a:pt x="71" y="15330"/>
                  </a:cubicBezTo>
                  <a:cubicBezTo>
                    <a:pt x="71" y="4336"/>
                    <a:pt x="4253" y="71"/>
                    <a:pt x="15088" y="71"/>
                  </a:cubicBezTo>
                  <a:cubicBezTo>
                    <a:pt x="55194" y="-24"/>
                    <a:pt x="95396" y="-24"/>
                    <a:pt x="135503" y="71"/>
                  </a:cubicBezTo>
                  <a:cubicBezTo>
                    <a:pt x="146432" y="71"/>
                    <a:pt x="150519" y="4241"/>
                    <a:pt x="150614" y="15235"/>
                  </a:cubicBezTo>
                  <a:cubicBezTo>
                    <a:pt x="150709" y="31537"/>
                    <a:pt x="150614" y="47933"/>
                    <a:pt x="150614" y="64235"/>
                  </a:cubicBezTo>
                  <a:cubicBezTo>
                    <a:pt x="150614" y="77124"/>
                    <a:pt x="146813" y="80915"/>
                    <a:pt x="134172" y="81010"/>
                  </a:cubicBezTo>
                  <a:cubicBezTo>
                    <a:pt x="114594" y="81010"/>
                    <a:pt x="95016" y="81010"/>
                    <a:pt x="75343" y="81010"/>
                  </a:cubicBezTo>
                  <a:close/>
                  <a:moveTo>
                    <a:pt x="126949" y="57411"/>
                  </a:moveTo>
                  <a:lnTo>
                    <a:pt x="126949" y="23765"/>
                  </a:lnTo>
                  <a:lnTo>
                    <a:pt x="23926" y="23765"/>
                  </a:lnTo>
                  <a:lnTo>
                    <a:pt x="23926" y="57411"/>
                  </a:lnTo>
                  <a:lnTo>
                    <a:pt x="126949" y="57411"/>
                  </a:lnTo>
                  <a:close/>
                </a:path>
              </a:pathLst>
            </a:custGeom>
            <a:solidFill>
              <a:srgbClr val="65B2AE"/>
            </a:solidFill>
            <a:ln w="0" cap="flat">
              <a:noFill/>
              <a:prstDash val="solid"/>
              <a:miter/>
            </a:ln>
          </p:spPr>
          <p:txBody>
            <a:bodyPr rtlCol="0" anchor="ctr"/>
            <a:lstStyle/>
            <a:p>
              <a:pPr algn="l" rtl="0"/>
              <a:endParaRPr lang="x-es-XL"/>
            </a:p>
          </p:txBody>
        </p:sp>
        <p:sp>
          <p:nvSpPr>
            <p:cNvPr id="17" name="Freeform 72">
              <a:extLst>
                <a:ext uri="{FF2B5EF4-FFF2-40B4-BE49-F238E27FC236}">
                  <a16:creationId xmlns:a16="http://schemas.microsoft.com/office/drawing/2014/main" id="{960083E3-8C01-8ABD-9A80-85D5DB5CA9A0}"/>
                </a:ext>
              </a:extLst>
            </p:cNvPr>
            <p:cNvSpPr/>
            <p:nvPr/>
          </p:nvSpPr>
          <p:spPr>
            <a:xfrm>
              <a:off x="6118691" y="-46120"/>
              <a:ext cx="21859" cy="22272"/>
            </a:xfrm>
            <a:custGeom>
              <a:avLst/>
              <a:gdLst>
                <a:gd name="connsiteX0" fmla="*/ 0 w 21859"/>
                <a:gd name="connsiteY0" fmla="*/ 0 h 22272"/>
                <a:gd name="connsiteX1" fmla="*/ 21859 w 21859"/>
                <a:gd name="connsiteY1" fmla="*/ 0 h 22272"/>
                <a:gd name="connsiteX2" fmla="*/ 21859 w 21859"/>
                <a:gd name="connsiteY2" fmla="*/ 22272 h 22272"/>
                <a:gd name="connsiteX3" fmla="*/ 0 w 21859"/>
                <a:gd name="connsiteY3" fmla="*/ 22272 h 22272"/>
                <a:gd name="connsiteX4" fmla="*/ 0 w 21859"/>
                <a:gd name="connsiteY4" fmla="*/ 0 h 2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59" h="22272">
                  <a:moveTo>
                    <a:pt x="0" y="0"/>
                  </a:moveTo>
                  <a:lnTo>
                    <a:pt x="21859" y="0"/>
                  </a:lnTo>
                  <a:lnTo>
                    <a:pt x="21859" y="22272"/>
                  </a:lnTo>
                  <a:lnTo>
                    <a:pt x="0" y="22272"/>
                  </a:lnTo>
                  <a:lnTo>
                    <a:pt x="0" y="0"/>
                  </a:lnTo>
                  <a:close/>
                </a:path>
              </a:pathLst>
            </a:custGeom>
            <a:solidFill>
              <a:srgbClr val="65B2AE"/>
            </a:solidFill>
            <a:ln w="0" cap="flat">
              <a:noFill/>
              <a:prstDash val="solid"/>
              <a:miter/>
            </a:ln>
          </p:spPr>
          <p:txBody>
            <a:bodyPr rtlCol="0" anchor="ctr"/>
            <a:lstStyle/>
            <a:p>
              <a:pPr algn="l" rtl="0"/>
              <a:endParaRPr lang="x-es-XL"/>
            </a:p>
          </p:txBody>
        </p:sp>
      </p:grpSp>
      <p:sp>
        <p:nvSpPr>
          <p:cNvPr id="19" name="TextBox 18">
            <a:extLst>
              <a:ext uri="{FF2B5EF4-FFF2-40B4-BE49-F238E27FC236}">
                <a16:creationId xmlns:a16="http://schemas.microsoft.com/office/drawing/2014/main" id="{D754902C-7294-C8D1-36A8-AB693BDCA668}"/>
              </a:ext>
            </a:extLst>
          </p:cNvPr>
          <p:cNvSpPr txBox="1"/>
          <p:nvPr/>
        </p:nvSpPr>
        <p:spPr>
          <a:xfrm>
            <a:off x="4403003" y="0"/>
            <a:ext cx="4404761" cy="2192908"/>
          </a:xfrm>
          <a:prstGeom prst="rect">
            <a:avLst/>
          </a:prstGeom>
          <a:noFill/>
        </p:spPr>
        <p:txBody>
          <a:bodyPr wrap="square">
            <a:spAutoFit/>
          </a:bodyPr>
          <a:lstStyle/>
          <a:p>
            <a:pPr algn="ctr" rtl="0" fontAlgn="base">
              <a:lnSpc>
                <a:spcPct val="150000"/>
              </a:lnSpc>
            </a:pPr>
            <a:r>
              <a:rPr lang="en-US" sz="1300" dirty="0">
                <a:latin typeface="Heebo" pitchFamily="2" charset="-79"/>
                <a:ea typeface="Tahoma" pitchFamily="34" charset="0"/>
                <a:cs typeface="Heebo" pitchFamily="2" charset="-79"/>
              </a:rPr>
              <a:t>This type of intervention, which included </a:t>
            </a:r>
            <a:r>
              <a:rPr lang="en-US" sz="1300" b="1" dirty="0">
                <a:latin typeface="Heebo" pitchFamily="2" charset="-79"/>
                <a:ea typeface="Tahoma" pitchFamily="34" charset="0"/>
                <a:cs typeface="Heebo" pitchFamily="2" charset="-79"/>
              </a:rPr>
              <a:t>six months of weekly meetings,</a:t>
            </a:r>
            <a:r>
              <a:rPr lang="en-US" sz="1300" dirty="0">
                <a:latin typeface="Heebo" pitchFamily="2" charset="-79"/>
                <a:ea typeface="Tahoma" pitchFamily="34" charset="0"/>
                <a:cs typeface="Heebo" pitchFamily="2" charset="-79"/>
              </a:rPr>
              <a:t> was particularly effective in meeting the welfare population’s needs.</a:t>
            </a:r>
          </a:p>
          <a:p>
            <a:pPr algn="ctr" rtl="0" fontAlgn="base">
              <a:lnSpc>
                <a:spcPct val="150000"/>
              </a:lnSpc>
            </a:pPr>
            <a:r>
              <a:rPr lang="en-US" sz="1300" b="1" dirty="0">
                <a:latin typeface="Heebo" pitchFamily="2" charset="-79"/>
                <a:ea typeface="Tahoma" pitchFamily="34" charset="0"/>
                <a:cs typeface="Heebo" pitchFamily="2" charset="-79"/>
              </a:rPr>
              <a:t>The respondents markedly and significantly benefited</a:t>
            </a:r>
            <a:r>
              <a:rPr lang="en-US" sz="1300" dirty="0">
                <a:latin typeface="Heebo" pitchFamily="2" charset="-79"/>
                <a:ea typeface="Tahoma" pitchFamily="34" charset="0"/>
                <a:cs typeface="Heebo" pitchFamily="2" charset="-79"/>
              </a:rPr>
              <a:t> from the knowledge and tools pertaining to child development and coping with parenting challenges, </a:t>
            </a:r>
            <a:r>
              <a:rPr lang="en-US" sz="1300" b="1" dirty="0">
                <a:latin typeface="Heebo" pitchFamily="2" charset="-79"/>
                <a:ea typeface="Tahoma" pitchFamily="34" charset="0"/>
                <a:cs typeface="Heebo" pitchFamily="2" charset="-79"/>
              </a:rPr>
              <a:t>which also led to changes in their perceptions and habits.</a:t>
            </a:r>
            <a:endParaRPr lang="en-US" sz="1300" b="1" i="0" dirty="0">
              <a:solidFill>
                <a:srgbClr val="000000"/>
              </a:solidFill>
              <a:effectLst/>
              <a:latin typeface="Heebo" pitchFamily="2" charset="-79"/>
              <a:cs typeface="Heebo" pitchFamily="2" charset="-79"/>
            </a:endParaRPr>
          </a:p>
        </p:txBody>
      </p:sp>
      <p:sp>
        <p:nvSpPr>
          <p:cNvPr id="3" name="TextBox 2">
            <a:extLst>
              <a:ext uri="{FF2B5EF4-FFF2-40B4-BE49-F238E27FC236}">
                <a16:creationId xmlns:a16="http://schemas.microsoft.com/office/drawing/2014/main" id="{77555D9C-CBD1-BD28-A054-61222D038A0F}"/>
              </a:ext>
            </a:extLst>
          </p:cNvPr>
          <p:cNvSpPr txBox="1"/>
          <p:nvPr/>
        </p:nvSpPr>
        <p:spPr>
          <a:xfrm>
            <a:off x="146490" y="332007"/>
            <a:ext cx="4246483" cy="359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rtl="0">
              <a:lnSpc>
                <a:spcPct val="150000"/>
              </a:lnSpc>
              <a:buClr>
                <a:srgbClr val="FFC000"/>
              </a:buClr>
              <a:defRPr/>
            </a:pPr>
            <a:r>
              <a:rPr lang="en-US" sz="1200" b="1" dirty="0">
                <a:solidFill>
                  <a:prstClr val="black"/>
                </a:solidFill>
                <a:latin typeface="Heebo" pitchFamily="2" charset="-79"/>
                <a:ea typeface="Tahoma"/>
                <a:cs typeface="Heebo" pitchFamily="2" charset="-79"/>
              </a:rPr>
              <a:t>The program involves home visits by experienced caregivers and/or mothers, accompanied by child development professionals and a social worker from the municipality's welfare department, intended to help new mothers cope with the challenges of parenting.</a:t>
            </a:r>
            <a:endParaRPr lang="he-IL" sz="1200" b="1" dirty="0">
              <a:solidFill>
                <a:prstClr val="black"/>
              </a:solidFill>
              <a:latin typeface="Heebo" pitchFamily="2" charset="-79"/>
              <a:ea typeface="Tahoma"/>
              <a:cs typeface="Heebo" pitchFamily="2" charset="-79"/>
            </a:endParaRPr>
          </a:p>
        </p:txBody>
      </p:sp>
      <p:sp>
        <p:nvSpPr>
          <p:cNvPr id="18" name="TextBox 17">
            <a:extLst>
              <a:ext uri="{FF2B5EF4-FFF2-40B4-BE49-F238E27FC236}">
                <a16:creationId xmlns:a16="http://schemas.microsoft.com/office/drawing/2014/main" id="{FCAAA5CE-94D7-6822-9DDA-94FB74532B31}"/>
              </a:ext>
            </a:extLst>
          </p:cNvPr>
          <p:cNvSpPr txBox="1"/>
          <p:nvPr/>
        </p:nvSpPr>
        <p:spPr>
          <a:xfrm>
            <a:off x="100159" y="25577"/>
            <a:ext cx="4242235" cy="40011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algn="l" rtl="0"/>
            <a:r>
              <a:rPr lang="en-US" sz="2000" b="1" dirty="0">
                <a:solidFill>
                  <a:srgbClr val="40A8AD"/>
                </a:solidFill>
                <a:latin typeface="Heebo" pitchFamily="2" charset="-79"/>
                <a:ea typeface="Tahoma" pitchFamily="34" charset="0"/>
                <a:cs typeface="Heebo" pitchFamily="2" charset="-79"/>
              </a:rPr>
              <a:t>The Parent-to-Parent Program</a:t>
            </a:r>
            <a:endParaRPr lang="he-IL" sz="2000" b="1" dirty="0">
              <a:solidFill>
                <a:srgbClr val="40A8AD"/>
              </a:solidFill>
              <a:latin typeface="Heebo" pitchFamily="2" charset="-79"/>
              <a:ea typeface="Tahoma" pitchFamily="34" charset="0"/>
              <a:cs typeface="Heebo" pitchFamily="2" charset="-79"/>
            </a:endParaRPr>
          </a:p>
        </p:txBody>
      </p:sp>
      <p:sp>
        <p:nvSpPr>
          <p:cNvPr id="20" name="TextBox 19">
            <a:extLst>
              <a:ext uri="{FF2B5EF4-FFF2-40B4-BE49-F238E27FC236}">
                <a16:creationId xmlns:a16="http://schemas.microsoft.com/office/drawing/2014/main" id="{FE351E46-9D1B-F95E-E179-DEB3490E2820}"/>
              </a:ext>
            </a:extLst>
          </p:cNvPr>
          <p:cNvSpPr txBox="1"/>
          <p:nvPr/>
        </p:nvSpPr>
        <p:spPr>
          <a:xfrm>
            <a:off x="306790" y="1771595"/>
            <a:ext cx="4098181" cy="600164"/>
          </a:xfrm>
          <a:prstGeom prst="rect">
            <a:avLst/>
          </a:prstGeom>
          <a:noFill/>
        </p:spPr>
        <p:txBody>
          <a:bodyPr wrap="square">
            <a:spAutoFit/>
          </a:bodyPr>
          <a:lstStyle/>
          <a:p>
            <a:pPr algn="l" rtl="0">
              <a:lnSpc>
                <a:spcPct val="150000"/>
              </a:lnSpc>
              <a:buClr>
                <a:srgbClr val="FFC000"/>
              </a:buClr>
              <a:defRPr/>
            </a:pPr>
            <a:r>
              <a:rPr lang="en-US" sz="1100" b="1" dirty="0">
                <a:solidFill>
                  <a:prstClr val="black"/>
                </a:solidFill>
                <a:latin typeface="Heebo" pitchFamily="2" charset="-79"/>
                <a:ea typeface="Tahoma" pitchFamily="34" charset="0"/>
                <a:cs typeface="Heebo" pitchFamily="2" charset="-79"/>
              </a:rPr>
              <a:t>Location:</a:t>
            </a:r>
          </a:p>
          <a:p>
            <a:pPr algn="l" rtl="0">
              <a:lnSpc>
                <a:spcPct val="150000"/>
              </a:lnSpc>
              <a:buClr>
                <a:srgbClr val="FFC000"/>
              </a:buClr>
              <a:defRPr/>
            </a:pPr>
            <a:r>
              <a:rPr lang="en-US" sz="1100" dirty="0">
                <a:solidFill>
                  <a:prstClr val="black"/>
                </a:solidFill>
                <a:latin typeface="Heebo" pitchFamily="2" charset="-79"/>
                <a:ea typeface="Tahoma" pitchFamily="34" charset="0"/>
                <a:cs typeface="Heebo" pitchFamily="2" charset="-79"/>
              </a:rPr>
              <a:t>Monthly visits to participants' homes for about six months</a:t>
            </a:r>
            <a:endParaRPr lang="he-IL" sz="1100" dirty="0">
              <a:solidFill>
                <a:prstClr val="black"/>
              </a:solidFill>
              <a:latin typeface="Heebo" pitchFamily="2" charset="-79"/>
              <a:ea typeface="Tahoma" pitchFamily="34" charset="0"/>
              <a:cs typeface="Heebo" pitchFamily="2" charset="-79"/>
            </a:endParaRPr>
          </a:p>
        </p:txBody>
      </p:sp>
      <p:grpSp>
        <p:nvGrpSpPr>
          <p:cNvPr id="21" name="Graphic 19">
            <a:extLst>
              <a:ext uri="{FF2B5EF4-FFF2-40B4-BE49-F238E27FC236}">
                <a16:creationId xmlns:a16="http://schemas.microsoft.com/office/drawing/2014/main" id="{7BA466C9-858A-DA09-9431-245079795E37}"/>
              </a:ext>
            </a:extLst>
          </p:cNvPr>
          <p:cNvGrpSpPr/>
          <p:nvPr/>
        </p:nvGrpSpPr>
        <p:grpSpPr>
          <a:xfrm>
            <a:off x="122489" y="1886356"/>
            <a:ext cx="162253" cy="243193"/>
            <a:chOff x="3913154" y="-609089"/>
            <a:chExt cx="509217" cy="763240"/>
          </a:xfrm>
          <a:solidFill>
            <a:srgbClr val="65B2AE"/>
          </a:solidFill>
        </p:grpSpPr>
        <p:sp>
          <p:nvSpPr>
            <p:cNvPr id="27" name="Freeform 23">
              <a:extLst>
                <a:ext uri="{FF2B5EF4-FFF2-40B4-BE49-F238E27FC236}">
                  <a16:creationId xmlns:a16="http://schemas.microsoft.com/office/drawing/2014/main" id="{045A2B48-63A5-82A0-2A16-A3617CD97537}"/>
                </a:ext>
              </a:extLst>
            </p:cNvPr>
            <p:cNvSpPr/>
            <p:nvPr/>
          </p:nvSpPr>
          <p:spPr>
            <a:xfrm>
              <a:off x="3913154" y="-609089"/>
              <a:ext cx="509217" cy="763240"/>
            </a:xfrm>
            <a:custGeom>
              <a:avLst/>
              <a:gdLst>
                <a:gd name="connsiteX0" fmla="*/ 347225 w 509217"/>
                <a:gd name="connsiteY0" fmla="*/ 559936 h 763240"/>
                <a:gd name="connsiteX1" fmla="*/ 411092 w 509217"/>
                <a:gd name="connsiteY1" fmla="*/ 575668 h 763240"/>
                <a:gd name="connsiteX2" fmla="*/ 481991 w 509217"/>
                <a:gd name="connsiteY2" fmla="*/ 610641 h 763240"/>
                <a:gd name="connsiteX3" fmla="*/ 494061 w 509217"/>
                <a:gd name="connsiteY3" fmla="*/ 622488 h 763240"/>
                <a:gd name="connsiteX4" fmla="*/ 493776 w 509217"/>
                <a:gd name="connsiteY4" fmla="*/ 695560 h 763240"/>
                <a:gd name="connsiteX5" fmla="*/ 427629 w 509217"/>
                <a:gd name="connsiteY5" fmla="*/ 736504 h 763240"/>
                <a:gd name="connsiteX6" fmla="*/ 223388 w 509217"/>
                <a:gd name="connsiteY6" fmla="*/ 762472 h 763240"/>
                <a:gd name="connsiteX7" fmla="*/ 81874 w 509217"/>
                <a:gd name="connsiteY7" fmla="*/ 736693 h 763240"/>
                <a:gd name="connsiteX8" fmla="*/ 21049 w 509217"/>
                <a:gd name="connsiteY8" fmla="*/ 701721 h 763240"/>
                <a:gd name="connsiteX9" fmla="*/ 20859 w 509217"/>
                <a:gd name="connsiteY9" fmla="*/ 616327 h 763240"/>
                <a:gd name="connsiteX10" fmla="*/ 98601 w 509217"/>
                <a:gd name="connsiteY10" fmla="*/ 575668 h 763240"/>
                <a:gd name="connsiteX11" fmla="*/ 161612 w 509217"/>
                <a:gd name="connsiteY11" fmla="*/ 560220 h 763240"/>
                <a:gd name="connsiteX12" fmla="*/ 155150 w 509217"/>
                <a:gd name="connsiteY12" fmla="*/ 551216 h 763240"/>
                <a:gd name="connsiteX13" fmla="*/ 57449 w 509217"/>
                <a:gd name="connsiteY13" fmla="*/ 421847 h 763240"/>
                <a:gd name="connsiteX14" fmla="*/ 2611 w 509217"/>
                <a:gd name="connsiteY14" fmla="*/ 290108 h 763240"/>
                <a:gd name="connsiteX15" fmla="*/ 154865 w 509217"/>
                <a:gd name="connsiteY15" fmla="*/ 20186 h 763240"/>
                <a:gd name="connsiteX16" fmla="*/ 500714 w 509217"/>
                <a:gd name="connsiteY16" fmla="*/ 190877 h 763240"/>
                <a:gd name="connsiteX17" fmla="*/ 469921 w 509217"/>
                <a:gd name="connsiteY17" fmla="*/ 392751 h 763240"/>
                <a:gd name="connsiteX18" fmla="*/ 367849 w 509217"/>
                <a:gd name="connsiteY18" fmla="*/ 533588 h 763240"/>
                <a:gd name="connsiteX19" fmla="*/ 347130 w 509217"/>
                <a:gd name="connsiteY19" fmla="*/ 560125 h 763240"/>
                <a:gd name="connsiteX20" fmla="*/ 254181 w 509217"/>
                <a:gd name="connsiteY20" fmla="*/ 633103 h 763240"/>
                <a:gd name="connsiteX21" fmla="*/ 262450 w 509217"/>
                <a:gd name="connsiteY21" fmla="*/ 622583 h 763240"/>
                <a:gd name="connsiteX22" fmla="*/ 344374 w 509217"/>
                <a:gd name="connsiteY22" fmla="*/ 515012 h 763240"/>
                <a:gd name="connsiteX23" fmla="*/ 439604 w 509217"/>
                <a:gd name="connsiteY23" fmla="*/ 384031 h 763240"/>
                <a:gd name="connsiteX24" fmla="*/ 475814 w 509217"/>
                <a:gd name="connsiteY24" fmla="*/ 217036 h 763240"/>
                <a:gd name="connsiteX25" fmla="*/ 202384 w 509217"/>
                <a:gd name="connsiteY25" fmla="*/ 35634 h 763240"/>
                <a:gd name="connsiteX26" fmla="*/ 30268 w 509217"/>
                <a:gd name="connsiteY26" fmla="*/ 249449 h 763240"/>
                <a:gd name="connsiteX27" fmla="*/ 75696 w 509217"/>
                <a:gd name="connsiteY27" fmla="*/ 394930 h 763240"/>
                <a:gd name="connsiteX28" fmla="*/ 254276 w 509217"/>
                <a:gd name="connsiteY28" fmla="*/ 633198 h 763240"/>
                <a:gd name="connsiteX29" fmla="*/ 260264 w 509217"/>
                <a:gd name="connsiteY29" fmla="*/ 733566 h 763240"/>
                <a:gd name="connsiteX30" fmla="*/ 302366 w 509217"/>
                <a:gd name="connsiteY30" fmla="*/ 731291 h 763240"/>
                <a:gd name="connsiteX31" fmla="*/ 421831 w 509217"/>
                <a:gd name="connsiteY31" fmla="*/ 706649 h 763240"/>
                <a:gd name="connsiteX32" fmla="*/ 470016 w 509217"/>
                <a:gd name="connsiteY32" fmla="*/ 677648 h 763240"/>
                <a:gd name="connsiteX33" fmla="*/ 469636 w 509217"/>
                <a:gd name="connsiteY33" fmla="*/ 640021 h 763240"/>
                <a:gd name="connsiteX34" fmla="*/ 445876 w 509217"/>
                <a:gd name="connsiteY34" fmla="*/ 622298 h 763240"/>
                <a:gd name="connsiteX35" fmla="*/ 337911 w 509217"/>
                <a:gd name="connsiteY35" fmla="*/ 589601 h 763240"/>
                <a:gd name="connsiteX36" fmla="*/ 317478 w 509217"/>
                <a:gd name="connsiteY36" fmla="*/ 598130 h 763240"/>
                <a:gd name="connsiteX37" fmla="*/ 269863 w 509217"/>
                <a:gd name="connsiteY37" fmla="*/ 663052 h 763240"/>
                <a:gd name="connsiteX38" fmla="*/ 239260 w 509217"/>
                <a:gd name="connsiteY38" fmla="*/ 663052 h 763240"/>
                <a:gd name="connsiteX39" fmla="*/ 188604 w 509217"/>
                <a:gd name="connsiteY39" fmla="*/ 594150 h 763240"/>
                <a:gd name="connsiteX40" fmla="*/ 176154 w 509217"/>
                <a:gd name="connsiteY40" fmla="*/ 589127 h 763240"/>
                <a:gd name="connsiteX41" fmla="*/ 123502 w 509217"/>
                <a:gd name="connsiteY41" fmla="*/ 599552 h 763240"/>
                <a:gd name="connsiteX42" fmla="*/ 48990 w 509217"/>
                <a:gd name="connsiteY42" fmla="*/ 631397 h 763240"/>
                <a:gd name="connsiteX43" fmla="*/ 49656 w 509217"/>
                <a:gd name="connsiteY43" fmla="*/ 686746 h 763240"/>
                <a:gd name="connsiteX44" fmla="*/ 87386 w 509217"/>
                <a:gd name="connsiteY44" fmla="*/ 706460 h 763240"/>
                <a:gd name="connsiteX45" fmla="*/ 260264 w 509217"/>
                <a:gd name="connsiteY45" fmla="*/ 733566 h 7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9217" h="763240">
                  <a:moveTo>
                    <a:pt x="347225" y="559936"/>
                  </a:moveTo>
                  <a:cubicBezTo>
                    <a:pt x="369464" y="565338"/>
                    <a:pt x="390468" y="569698"/>
                    <a:pt x="411092" y="575668"/>
                  </a:cubicBezTo>
                  <a:cubicBezTo>
                    <a:pt x="436752" y="582966"/>
                    <a:pt x="461178" y="593392"/>
                    <a:pt x="481991" y="610641"/>
                  </a:cubicBezTo>
                  <a:cubicBezTo>
                    <a:pt x="486363" y="614242"/>
                    <a:pt x="490450" y="618223"/>
                    <a:pt x="494061" y="622488"/>
                  </a:cubicBezTo>
                  <a:cubicBezTo>
                    <a:pt x="513640" y="645424"/>
                    <a:pt x="513640" y="672719"/>
                    <a:pt x="493776" y="695560"/>
                  </a:cubicBezTo>
                  <a:cubicBezTo>
                    <a:pt x="476004" y="716032"/>
                    <a:pt x="452529" y="727595"/>
                    <a:pt x="427629" y="736504"/>
                  </a:cubicBezTo>
                  <a:cubicBezTo>
                    <a:pt x="361481" y="760103"/>
                    <a:pt x="292957" y="765505"/>
                    <a:pt x="223388" y="762472"/>
                  </a:cubicBezTo>
                  <a:cubicBezTo>
                    <a:pt x="175108" y="760387"/>
                    <a:pt x="127588" y="753374"/>
                    <a:pt x="81874" y="736693"/>
                  </a:cubicBezTo>
                  <a:cubicBezTo>
                    <a:pt x="59635" y="728542"/>
                    <a:pt x="38441" y="718401"/>
                    <a:pt x="21049" y="701721"/>
                  </a:cubicBezTo>
                  <a:cubicBezTo>
                    <a:pt x="-6418" y="675278"/>
                    <a:pt x="-6608" y="642865"/>
                    <a:pt x="20859" y="616327"/>
                  </a:cubicBezTo>
                  <a:cubicBezTo>
                    <a:pt x="42718" y="595192"/>
                    <a:pt x="70089" y="584009"/>
                    <a:pt x="98601" y="575668"/>
                  </a:cubicBezTo>
                  <a:cubicBezTo>
                    <a:pt x="118845" y="569698"/>
                    <a:pt x="139658" y="565527"/>
                    <a:pt x="161612" y="560220"/>
                  </a:cubicBezTo>
                  <a:cubicBezTo>
                    <a:pt x="159522" y="557282"/>
                    <a:pt x="157431" y="554154"/>
                    <a:pt x="155150" y="551216"/>
                  </a:cubicBezTo>
                  <a:cubicBezTo>
                    <a:pt x="122456" y="508188"/>
                    <a:pt x="88907" y="465728"/>
                    <a:pt x="57449" y="421847"/>
                  </a:cubicBezTo>
                  <a:cubicBezTo>
                    <a:pt x="29127" y="382420"/>
                    <a:pt x="9834" y="338823"/>
                    <a:pt x="2611" y="290108"/>
                  </a:cubicBezTo>
                  <a:cubicBezTo>
                    <a:pt x="-14021" y="177893"/>
                    <a:pt x="50226" y="63404"/>
                    <a:pt x="154865" y="20186"/>
                  </a:cubicBezTo>
                  <a:cubicBezTo>
                    <a:pt x="300085" y="-39808"/>
                    <a:pt x="460893" y="38857"/>
                    <a:pt x="500714" y="190877"/>
                  </a:cubicBezTo>
                  <a:cubicBezTo>
                    <a:pt x="519342" y="261960"/>
                    <a:pt x="506607" y="329440"/>
                    <a:pt x="469921" y="392751"/>
                  </a:cubicBezTo>
                  <a:cubicBezTo>
                    <a:pt x="440744" y="443171"/>
                    <a:pt x="403394" y="487716"/>
                    <a:pt x="367849" y="533588"/>
                  </a:cubicBezTo>
                  <a:cubicBezTo>
                    <a:pt x="361101" y="542402"/>
                    <a:pt x="354163" y="551122"/>
                    <a:pt x="347130" y="560125"/>
                  </a:cubicBezTo>
                  <a:close/>
                  <a:moveTo>
                    <a:pt x="254181" y="633103"/>
                  </a:moveTo>
                  <a:cubicBezTo>
                    <a:pt x="257603" y="628743"/>
                    <a:pt x="260074" y="625710"/>
                    <a:pt x="262450" y="622583"/>
                  </a:cubicBezTo>
                  <a:cubicBezTo>
                    <a:pt x="289821" y="586757"/>
                    <a:pt x="317478" y="551122"/>
                    <a:pt x="344374" y="515012"/>
                  </a:cubicBezTo>
                  <a:cubicBezTo>
                    <a:pt x="376592" y="471699"/>
                    <a:pt x="409951" y="429050"/>
                    <a:pt x="439604" y="384031"/>
                  </a:cubicBezTo>
                  <a:cubicBezTo>
                    <a:pt x="472773" y="333705"/>
                    <a:pt x="485793" y="277408"/>
                    <a:pt x="475814" y="217036"/>
                  </a:cubicBezTo>
                  <a:cubicBezTo>
                    <a:pt x="454430" y="88614"/>
                    <a:pt x="327077" y="4263"/>
                    <a:pt x="202384" y="35634"/>
                  </a:cubicBezTo>
                  <a:cubicBezTo>
                    <a:pt x="101642" y="61034"/>
                    <a:pt x="32929" y="146427"/>
                    <a:pt x="30268" y="249449"/>
                  </a:cubicBezTo>
                  <a:cubicBezTo>
                    <a:pt x="28937" y="303092"/>
                    <a:pt x="44619" y="352186"/>
                    <a:pt x="75696" y="394930"/>
                  </a:cubicBezTo>
                  <a:cubicBezTo>
                    <a:pt x="133671" y="474827"/>
                    <a:pt x="194021" y="553112"/>
                    <a:pt x="254276" y="633198"/>
                  </a:cubicBezTo>
                  <a:close/>
                  <a:moveTo>
                    <a:pt x="260264" y="733566"/>
                  </a:moveTo>
                  <a:cubicBezTo>
                    <a:pt x="270528" y="732997"/>
                    <a:pt x="286400" y="732428"/>
                    <a:pt x="302366" y="731291"/>
                  </a:cubicBezTo>
                  <a:cubicBezTo>
                    <a:pt x="343233" y="728353"/>
                    <a:pt x="383340" y="721150"/>
                    <a:pt x="421831" y="706649"/>
                  </a:cubicBezTo>
                  <a:cubicBezTo>
                    <a:pt x="439604" y="699920"/>
                    <a:pt x="456806" y="691864"/>
                    <a:pt x="470016" y="677648"/>
                  </a:cubicBezTo>
                  <a:cubicBezTo>
                    <a:pt x="481896" y="664853"/>
                    <a:pt x="482086" y="652248"/>
                    <a:pt x="469636" y="640021"/>
                  </a:cubicBezTo>
                  <a:cubicBezTo>
                    <a:pt x="462603" y="633198"/>
                    <a:pt x="454430" y="627037"/>
                    <a:pt x="445876" y="622298"/>
                  </a:cubicBezTo>
                  <a:cubicBezTo>
                    <a:pt x="412327" y="603627"/>
                    <a:pt x="375357" y="596045"/>
                    <a:pt x="337911" y="589601"/>
                  </a:cubicBezTo>
                  <a:cubicBezTo>
                    <a:pt x="328122" y="587895"/>
                    <a:pt x="322990" y="590359"/>
                    <a:pt x="317478" y="598130"/>
                  </a:cubicBezTo>
                  <a:cubicBezTo>
                    <a:pt x="302081" y="620119"/>
                    <a:pt x="285734" y="641443"/>
                    <a:pt x="269863" y="663052"/>
                  </a:cubicBezTo>
                  <a:cubicBezTo>
                    <a:pt x="259503" y="677079"/>
                    <a:pt x="249619" y="677079"/>
                    <a:pt x="239260" y="663052"/>
                  </a:cubicBezTo>
                  <a:cubicBezTo>
                    <a:pt x="222438" y="640021"/>
                    <a:pt x="205331" y="617275"/>
                    <a:pt x="188604" y="594150"/>
                  </a:cubicBezTo>
                  <a:cubicBezTo>
                    <a:pt x="185277" y="589506"/>
                    <a:pt x="181951" y="587895"/>
                    <a:pt x="176154" y="589127"/>
                  </a:cubicBezTo>
                  <a:cubicBezTo>
                    <a:pt x="158666" y="592823"/>
                    <a:pt x="140799" y="595287"/>
                    <a:pt x="123502" y="599552"/>
                  </a:cubicBezTo>
                  <a:cubicBezTo>
                    <a:pt x="96985" y="605997"/>
                    <a:pt x="71135" y="614811"/>
                    <a:pt x="48990" y="631397"/>
                  </a:cubicBezTo>
                  <a:cubicBezTo>
                    <a:pt x="23805" y="650257"/>
                    <a:pt x="23805" y="668833"/>
                    <a:pt x="49656" y="686746"/>
                  </a:cubicBezTo>
                  <a:cubicBezTo>
                    <a:pt x="61250" y="694802"/>
                    <a:pt x="74271" y="701342"/>
                    <a:pt x="87386" y="706460"/>
                  </a:cubicBezTo>
                  <a:cubicBezTo>
                    <a:pt x="141179" y="727026"/>
                    <a:pt x="197442" y="732713"/>
                    <a:pt x="260264" y="733566"/>
                  </a:cubicBezTo>
                  <a:close/>
                </a:path>
              </a:pathLst>
            </a:custGeom>
            <a:solidFill>
              <a:srgbClr val="65B2AE"/>
            </a:solidFill>
            <a:ln w="0" cap="flat">
              <a:noFill/>
              <a:prstDash val="solid"/>
              <a:miter/>
            </a:ln>
          </p:spPr>
          <p:txBody>
            <a:bodyPr rtlCol="0" anchor="ctr"/>
            <a:lstStyle/>
            <a:p>
              <a:pPr algn="l" rtl="0"/>
              <a:endParaRPr lang="x-es-XL"/>
            </a:p>
          </p:txBody>
        </p:sp>
        <p:sp>
          <p:nvSpPr>
            <p:cNvPr id="28" name="Freeform 25">
              <a:extLst>
                <a:ext uri="{FF2B5EF4-FFF2-40B4-BE49-F238E27FC236}">
                  <a16:creationId xmlns:a16="http://schemas.microsoft.com/office/drawing/2014/main" id="{3B8AFBA4-3AE6-5EEA-ED23-AEF8CAEFC4C8}"/>
                </a:ext>
              </a:extLst>
            </p:cNvPr>
            <p:cNvSpPr/>
            <p:nvPr/>
          </p:nvSpPr>
          <p:spPr>
            <a:xfrm>
              <a:off x="4063166" y="-460390"/>
              <a:ext cx="209004" cy="208800"/>
            </a:xfrm>
            <a:custGeom>
              <a:avLst/>
              <a:gdLst>
                <a:gd name="connsiteX0" fmla="*/ 5 w 209004"/>
                <a:gd name="connsiteY0" fmla="*/ 103310 h 208800"/>
                <a:gd name="connsiteX1" fmla="*/ 105594 w 209004"/>
                <a:gd name="connsiteY1" fmla="*/ 4 h 208800"/>
                <a:gd name="connsiteX2" fmla="*/ 208998 w 209004"/>
                <a:gd name="connsiteY2" fmla="*/ 105489 h 208800"/>
                <a:gd name="connsiteX3" fmla="*/ 103408 w 209004"/>
                <a:gd name="connsiteY3" fmla="*/ 208795 h 208800"/>
                <a:gd name="connsiteX4" fmla="*/ 5 w 209004"/>
                <a:gd name="connsiteY4" fmla="*/ 103310 h 208800"/>
                <a:gd name="connsiteX5" fmla="*/ 179250 w 209004"/>
                <a:gd name="connsiteY5" fmla="*/ 105774 h 208800"/>
                <a:gd name="connsiteX6" fmla="*/ 105879 w 209004"/>
                <a:gd name="connsiteY6" fmla="*/ 29858 h 208800"/>
                <a:gd name="connsiteX7" fmla="*/ 29753 w 209004"/>
                <a:gd name="connsiteY7" fmla="*/ 103025 h 208800"/>
                <a:gd name="connsiteX8" fmla="*/ 103123 w 209004"/>
                <a:gd name="connsiteY8" fmla="*/ 178941 h 208800"/>
                <a:gd name="connsiteX9" fmla="*/ 179250 w 209004"/>
                <a:gd name="connsiteY9" fmla="*/ 105774 h 20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004" h="208800">
                  <a:moveTo>
                    <a:pt x="5" y="103310"/>
                  </a:moveTo>
                  <a:cubicBezTo>
                    <a:pt x="575" y="45686"/>
                    <a:pt x="47905" y="-470"/>
                    <a:pt x="105594" y="4"/>
                  </a:cubicBezTo>
                  <a:cubicBezTo>
                    <a:pt x="163188" y="572"/>
                    <a:pt x="209663" y="47960"/>
                    <a:pt x="208998" y="105489"/>
                  </a:cubicBezTo>
                  <a:cubicBezTo>
                    <a:pt x="208332" y="163019"/>
                    <a:pt x="161002" y="209364"/>
                    <a:pt x="103408" y="208795"/>
                  </a:cubicBezTo>
                  <a:cubicBezTo>
                    <a:pt x="45814" y="208227"/>
                    <a:pt x="-565" y="160839"/>
                    <a:pt x="5" y="103310"/>
                  </a:cubicBezTo>
                  <a:close/>
                  <a:moveTo>
                    <a:pt x="179250" y="105774"/>
                  </a:moveTo>
                  <a:cubicBezTo>
                    <a:pt x="180105" y="64736"/>
                    <a:pt x="147032" y="30522"/>
                    <a:pt x="105879" y="29858"/>
                  </a:cubicBezTo>
                  <a:cubicBezTo>
                    <a:pt x="64537" y="29195"/>
                    <a:pt x="30608" y="61798"/>
                    <a:pt x="29753" y="103025"/>
                  </a:cubicBezTo>
                  <a:cubicBezTo>
                    <a:pt x="28897" y="143969"/>
                    <a:pt x="61971" y="178278"/>
                    <a:pt x="103123" y="178941"/>
                  </a:cubicBezTo>
                  <a:cubicBezTo>
                    <a:pt x="144371" y="179604"/>
                    <a:pt x="178395" y="147001"/>
                    <a:pt x="179250" y="105774"/>
                  </a:cubicBezTo>
                  <a:close/>
                </a:path>
              </a:pathLst>
            </a:custGeom>
            <a:solidFill>
              <a:srgbClr val="65B2AE"/>
            </a:solidFill>
            <a:ln w="0" cap="flat">
              <a:noFill/>
              <a:prstDash val="solid"/>
              <a:miter/>
            </a:ln>
          </p:spPr>
          <p:txBody>
            <a:bodyPr rtlCol="0" anchor="ctr"/>
            <a:lstStyle/>
            <a:p>
              <a:pPr algn="l" rtl="0"/>
              <a:endParaRPr lang="x-es-XL"/>
            </a:p>
          </p:txBody>
        </p:sp>
        <p:sp>
          <p:nvSpPr>
            <p:cNvPr id="30" name="Freeform 28">
              <a:extLst>
                <a:ext uri="{FF2B5EF4-FFF2-40B4-BE49-F238E27FC236}">
                  <a16:creationId xmlns:a16="http://schemas.microsoft.com/office/drawing/2014/main" id="{8B89B99E-3C19-EF15-8BC6-9ECAFBB2E89C}"/>
                </a:ext>
              </a:extLst>
            </p:cNvPr>
            <p:cNvSpPr/>
            <p:nvPr/>
          </p:nvSpPr>
          <p:spPr>
            <a:xfrm>
              <a:off x="4212920" y="-539058"/>
              <a:ext cx="148992" cy="199394"/>
            </a:xfrm>
            <a:custGeom>
              <a:avLst/>
              <a:gdLst>
                <a:gd name="connsiteX0" fmla="*/ 148866 w 148992"/>
                <a:gd name="connsiteY0" fmla="*/ 175627 h 199394"/>
                <a:gd name="connsiteX1" fmla="*/ 148866 w 148992"/>
                <a:gd name="connsiteY1" fmla="*/ 185294 h 199394"/>
                <a:gd name="connsiteX2" fmla="*/ 134705 w 148992"/>
                <a:gd name="connsiteY2" fmla="*/ 199321 h 199394"/>
                <a:gd name="connsiteX3" fmla="*/ 119499 w 148992"/>
                <a:gd name="connsiteY3" fmla="*/ 185294 h 199394"/>
                <a:gd name="connsiteX4" fmla="*/ 115412 w 148992"/>
                <a:gd name="connsiteY4" fmla="*/ 148900 h 199394"/>
                <a:gd name="connsiteX5" fmla="*/ 17616 w 148992"/>
                <a:gd name="connsiteY5" fmla="*/ 31567 h 199394"/>
                <a:gd name="connsiteX6" fmla="*/ 11153 w 148992"/>
                <a:gd name="connsiteY6" fmla="*/ 28914 h 199394"/>
                <a:gd name="connsiteX7" fmla="*/ 1079 w 148992"/>
                <a:gd name="connsiteY7" fmla="*/ 9200 h 199394"/>
                <a:gd name="connsiteX8" fmla="*/ 21798 w 148992"/>
                <a:gd name="connsiteY8" fmla="*/ 1334 h 199394"/>
                <a:gd name="connsiteX9" fmla="*/ 124631 w 148992"/>
                <a:gd name="connsiteY9" fmla="*/ 89191 h 199394"/>
                <a:gd name="connsiteX10" fmla="*/ 148866 w 148992"/>
                <a:gd name="connsiteY10" fmla="*/ 175627 h 1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92" h="199394">
                  <a:moveTo>
                    <a:pt x="148866" y="175627"/>
                  </a:moveTo>
                  <a:cubicBezTo>
                    <a:pt x="148866" y="177333"/>
                    <a:pt x="149151" y="181313"/>
                    <a:pt x="148866" y="185294"/>
                  </a:cubicBezTo>
                  <a:cubicBezTo>
                    <a:pt x="148201" y="193919"/>
                    <a:pt x="142879" y="198468"/>
                    <a:pt x="134705" y="199321"/>
                  </a:cubicBezTo>
                  <a:cubicBezTo>
                    <a:pt x="127292" y="200174"/>
                    <a:pt x="120449" y="193540"/>
                    <a:pt x="119499" y="185294"/>
                  </a:cubicBezTo>
                  <a:cubicBezTo>
                    <a:pt x="118073" y="173163"/>
                    <a:pt x="118073" y="160747"/>
                    <a:pt x="115412" y="148900"/>
                  </a:cubicBezTo>
                  <a:cubicBezTo>
                    <a:pt x="102772" y="93456"/>
                    <a:pt x="69888" y="54314"/>
                    <a:pt x="17616" y="31567"/>
                  </a:cubicBezTo>
                  <a:cubicBezTo>
                    <a:pt x="15525" y="30619"/>
                    <a:pt x="13339" y="29861"/>
                    <a:pt x="11153" y="28914"/>
                  </a:cubicBezTo>
                  <a:cubicBezTo>
                    <a:pt x="1745" y="24838"/>
                    <a:pt x="-2057" y="17351"/>
                    <a:pt x="1079" y="9200"/>
                  </a:cubicBezTo>
                  <a:cubicBezTo>
                    <a:pt x="4216" y="1239"/>
                    <a:pt x="12674" y="-2078"/>
                    <a:pt x="21798" y="1334"/>
                  </a:cubicBezTo>
                  <a:cubicBezTo>
                    <a:pt x="66752" y="18109"/>
                    <a:pt x="101156" y="47395"/>
                    <a:pt x="124631" y="89191"/>
                  </a:cubicBezTo>
                  <a:cubicBezTo>
                    <a:pt x="139742" y="116108"/>
                    <a:pt x="147345" y="143782"/>
                    <a:pt x="148866" y="175627"/>
                  </a:cubicBezTo>
                  <a:close/>
                </a:path>
              </a:pathLst>
            </a:custGeom>
            <a:solidFill>
              <a:srgbClr val="65B2AE"/>
            </a:solidFill>
            <a:ln w="0" cap="flat">
              <a:noFill/>
              <a:prstDash val="solid"/>
              <a:miter/>
            </a:ln>
          </p:spPr>
          <p:txBody>
            <a:bodyPr rtlCol="0" anchor="ctr"/>
            <a:lstStyle/>
            <a:p>
              <a:pPr algn="l" rtl="0"/>
              <a:endParaRPr lang="x-es-XL"/>
            </a:p>
          </p:txBody>
        </p:sp>
        <p:sp>
          <p:nvSpPr>
            <p:cNvPr id="31" name="Freeform 31">
              <a:extLst>
                <a:ext uri="{FF2B5EF4-FFF2-40B4-BE49-F238E27FC236}">
                  <a16:creationId xmlns:a16="http://schemas.microsoft.com/office/drawing/2014/main" id="{C633C4E3-7AD6-32C0-F6B3-D2E15CBA979E}"/>
                </a:ext>
              </a:extLst>
            </p:cNvPr>
            <p:cNvSpPr/>
            <p:nvPr/>
          </p:nvSpPr>
          <p:spPr>
            <a:xfrm>
              <a:off x="4154026" y="-549951"/>
              <a:ext cx="29656" cy="29760"/>
            </a:xfrm>
            <a:custGeom>
              <a:avLst/>
              <a:gdLst>
                <a:gd name="connsiteX0" fmla="*/ 29656 w 29656"/>
                <a:gd name="connsiteY0" fmla="*/ 15355 h 29760"/>
                <a:gd name="connsiteX1" fmla="*/ 15115 w 29656"/>
                <a:gd name="connsiteY1" fmla="*/ 29761 h 29760"/>
                <a:gd name="connsiteX2" fmla="*/ 4 w 29656"/>
                <a:gd name="connsiteY2" fmla="*/ 14502 h 29760"/>
                <a:gd name="connsiteX3" fmla="*/ 14830 w 29656"/>
                <a:gd name="connsiteY3" fmla="*/ 1 h 29760"/>
                <a:gd name="connsiteX4" fmla="*/ 29561 w 29656"/>
                <a:gd name="connsiteY4" fmla="*/ 15260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6" h="29760">
                  <a:moveTo>
                    <a:pt x="29656" y="15355"/>
                  </a:moveTo>
                  <a:cubicBezTo>
                    <a:pt x="29466" y="23316"/>
                    <a:pt x="23003" y="29761"/>
                    <a:pt x="15115" y="29761"/>
                  </a:cubicBezTo>
                  <a:cubicBezTo>
                    <a:pt x="7132" y="29761"/>
                    <a:pt x="-186" y="22368"/>
                    <a:pt x="4" y="14502"/>
                  </a:cubicBezTo>
                  <a:cubicBezTo>
                    <a:pt x="194" y="7014"/>
                    <a:pt x="7322" y="96"/>
                    <a:pt x="14830" y="1"/>
                  </a:cubicBezTo>
                  <a:cubicBezTo>
                    <a:pt x="23098" y="-94"/>
                    <a:pt x="29846" y="6825"/>
                    <a:pt x="29561" y="15260"/>
                  </a:cubicBezTo>
                  <a:close/>
                </a:path>
              </a:pathLst>
            </a:custGeom>
            <a:solidFill>
              <a:srgbClr val="65B2AE"/>
            </a:solidFill>
            <a:ln w="0" cap="flat">
              <a:noFill/>
              <a:prstDash val="solid"/>
              <a:miter/>
            </a:ln>
          </p:spPr>
          <p:txBody>
            <a:bodyPr rtlCol="0" anchor="ctr"/>
            <a:lstStyle/>
            <a:p>
              <a:pPr algn="l" rtl="0"/>
              <a:endParaRPr lang="x-es-XL"/>
            </a:p>
          </p:txBody>
        </p:sp>
      </p:grpSp>
      <p:sp>
        <p:nvSpPr>
          <p:cNvPr id="59" name="TextBox 58">
            <a:extLst>
              <a:ext uri="{FF2B5EF4-FFF2-40B4-BE49-F238E27FC236}">
                <a16:creationId xmlns:a16="http://schemas.microsoft.com/office/drawing/2014/main" id="{885BC2E1-DC7F-8351-CB82-6E9A99D465A9}"/>
              </a:ext>
            </a:extLst>
          </p:cNvPr>
          <p:cNvSpPr txBox="1"/>
          <p:nvPr/>
        </p:nvSpPr>
        <p:spPr>
          <a:xfrm>
            <a:off x="4577642" y="5345148"/>
            <a:ext cx="4059779" cy="1007968"/>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l" rtl="0">
              <a:lnSpc>
                <a:spcPct val="150000"/>
              </a:lnSpc>
            </a:pPr>
            <a:r>
              <a:rPr lang="en-US" sz="1100" b="1" dirty="0">
                <a:solidFill>
                  <a:srgbClr val="40A8AD"/>
                </a:solidFill>
                <a:latin typeface="Heebo" pitchFamily="2" charset="-79"/>
                <a:cs typeface="Heebo" pitchFamily="2" charset="-79"/>
              </a:rPr>
              <a:t>“Any time a mother spends with her child is important. It doesn’t matter what types of activities they do. </a:t>
            </a:r>
          </a:p>
          <a:p>
            <a:pPr algn="l" rtl="0">
              <a:lnSpc>
                <a:spcPct val="150000"/>
              </a:lnSpc>
            </a:pPr>
            <a:endParaRPr lang="he-IL" sz="1100" b="1" dirty="0">
              <a:solidFill>
                <a:srgbClr val="40A8AD"/>
              </a:solidFill>
              <a:latin typeface="Heebo" pitchFamily="2" charset="-79"/>
              <a:cs typeface="Heebo" pitchFamily="2" charset="-79"/>
            </a:endParaRPr>
          </a:p>
          <a:p>
            <a:pPr rtl="0"/>
            <a:r>
              <a:rPr lang="en-US" i="0" dirty="0">
                <a:latin typeface="Heebo" pitchFamily="2" charset="-79"/>
                <a:cs typeface="Heebo" pitchFamily="2" charset="-79"/>
              </a:rPr>
              <a:t>Program participant</a:t>
            </a:r>
            <a:endParaRPr lang="he-IL" dirty="0">
              <a:latin typeface="Heebo" pitchFamily="2" charset="-79"/>
              <a:cs typeface="Heebo" pitchFamily="2" charset="-79"/>
            </a:endParaRPr>
          </a:p>
        </p:txBody>
      </p:sp>
      <p:grpSp>
        <p:nvGrpSpPr>
          <p:cNvPr id="129" name="Group 128">
            <a:extLst>
              <a:ext uri="{FF2B5EF4-FFF2-40B4-BE49-F238E27FC236}">
                <a16:creationId xmlns:a16="http://schemas.microsoft.com/office/drawing/2014/main" id="{8788C0E6-3D28-3BCF-F3C8-EEF0945C181E}"/>
              </a:ext>
            </a:extLst>
          </p:cNvPr>
          <p:cNvGrpSpPr/>
          <p:nvPr/>
        </p:nvGrpSpPr>
        <p:grpSpPr>
          <a:xfrm>
            <a:off x="7189061" y="4818932"/>
            <a:ext cx="747904" cy="461036"/>
            <a:chOff x="9811239" y="2747547"/>
            <a:chExt cx="1103642" cy="680326"/>
          </a:xfrm>
        </p:grpSpPr>
        <p:sp>
          <p:nvSpPr>
            <p:cNvPr id="130" name="Freeform 37">
              <a:extLst>
                <a:ext uri="{FF2B5EF4-FFF2-40B4-BE49-F238E27FC236}">
                  <a16:creationId xmlns:a16="http://schemas.microsoft.com/office/drawing/2014/main" id="{2F94B179-7F5E-D1FE-9BFB-F3EE455AA78D}"/>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pPr algn="l" rtl="0"/>
              <a:endParaRPr lang="x-es-XL"/>
            </a:p>
          </p:txBody>
        </p:sp>
        <p:sp>
          <p:nvSpPr>
            <p:cNvPr id="131" name="Freeform 38">
              <a:extLst>
                <a:ext uri="{FF2B5EF4-FFF2-40B4-BE49-F238E27FC236}">
                  <a16:creationId xmlns:a16="http://schemas.microsoft.com/office/drawing/2014/main" id="{31FADEE0-C443-2954-581D-D30854E5930A}"/>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pPr algn="l" rtl="0"/>
              <a:endParaRPr lang="x-es-XL"/>
            </a:p>
          </p:txBody>
        </p:sp>
      </p:grpSp>
      <p:grpSp>
        <p:nvGrpSpPr>
          <p:cNvPr id="132" name="Group 131">
            <a:extLst>
              <a:ext uri="{FF2B5EF4-FFF2-40B4-BE49-F238E27FC236}">
                <a16:creationId xmlns:a16="http://schemas.microsoft.com/office/drawing/2014/main" id="{7C46E38C-C362-3755-5CD1-95F8A961DE28}"/>
              </a:ext>
            </a:extLst>
          </p:cNvPr>
          <p:cNvGrpSpPr/>
          <p:nvPr/>
        </p:nvGrpSpPr>
        <p:grpSpPr>
          <a:xfrm rot="10800000">
            <a:off x="4128008" y="6122598"/>
            <a:ext cx="747904" cy="461036"/>
            <a:chOff x="9811239" y="2747547"/>
            <a:chExt cx="1103642" cy="680326"/>
          </a:xfrm>
        </p:grpSpPr>
        <p:sp>
          <p:nvSpPr>
            <p:cNvPr id="133" name="Freeform 41">
              <a:extLst>
                <a:ext uri="{FF2B5EF4-FFF2-40B4-BE49-F238E27FC236}">
                  <a16:creationId xmlns:a16="http://schemas.microsoft.com/office/drawing/2014/main" id="{8C3846AF-97CB-0F9B-EB51-03EF737DDBD6}"/>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pPr algn="l" rtl="0"/>
              <a:endParaRPr lang="x-es-XL"/>
            </a:p>
          </p:txBody>
        </p:sp>
        <p:sp>
          <p:nvSpPr>
            <p:cNvPr id="134" name="Freeform 42">
              <a:extLst>
                <a:ext uri="{FF2B5EF4-FFF2-40B4-BE49-F238E27FC236}">
                  <a16:creationId xmlns:a16="http://schemas.microsoft.com/office/drawing/2014/main" id="{0A923684-D2FE-E346-FB81-F5B4BD849F58}"/>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pPr algn="l" rtl="0"/>
              <a:endParaRPr lang="x-es-XL"/>
            </a:p>
          </p:txBody>
        </p:sp>
      </p:grpSp>
      <p:pic>
        <p:nvPicPr>
          <p:cNvPr id="137" name="Picture 2">
            <a:extLst>
              <a:ext uri="{FF2B5EF4-FFF2-40B4-BE49-F238E27FC236}">
                <a16:creationId xmlns:a16="http://schemas.microsoft.com/office/drawing/2014/main" id="{1793BC4F-F7AA-EE6D-0D1F-C9626CDAB64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49" r="6549"/>
          <a:stretch/>
        </p:blipFill>
        <p:spPr bwMode="auto">
          <a:xfrm>
            <a:off x="8835246" y="454120"/>
            <a:ext cx="3363896" cy="25327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 group of toys on the floor&#10;&#10;Description automatically generated">
            <a:extLst>
              <a:ext uri="{FF2B5EF4-FFF2-40B4-BE49-F238E27FC236}">
                <a16:creationId xmlns:a16="http://schemas.microsoft.com/office/drawing/2014/main" id="{BF174944-E3CA-6002-C190-4E378FE277B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16" b="20944"/>
          <a:stretch/>
        </p:blipFill>
        <p:spPr bwMode="auto">
          <a:xfrm>
            <a:off x="8807765" y="3583418"/>
            <a:ext cx="3367962" cy="1656222"/>
          </a:xfrm>
          <a:prstGeom prst="rect">
            <a:avLst/>
          </a:prstGeom>
          <a:noFill/>
          <a:extLst>
            <a:ext uri="{909E8E84-426E-40DD-AFC4-6F175D3DCCD1}">
              <a14:hiddenFill xmlns:a14="http://schemas.microsoft.com/office/drawing/2010/main">
                <a:solidFill>
                  <a:srgbClr val="FFFFFF"/>
                </a:solidFill>
              </a14:hiddenFill>
            </a:ext>
          </a:extLst>
        </p:spPr>
      </p:pic>
      <p:sp>
        <p:nvSpPr>
          <p:cNvPr id="140" name="TextBox 139">
            <a:extLst>
              <a:ext uri="{FF2B5EF4-FFF2-40B4-BE49-F238E27FC236}">
                <a16:creationId xmlns:a16="http://schemas.microsoft.com/office/drawing/2014/main" id="{62330060-31A5-DB9E-809D-3D94E4FD09ED}"/>
              </a:ext>
            </a:extLst>
          </p:cNvPr>
          <p:cNvSpPr txBox="1"/>
          <p:nvPr/>
        </p:nvSpPr>
        <p:spPr>
          <a:xfrm>
            <a:off x="307729" y="4965624"/>
            <a:ext cx="4090268" cy="1869743"/>
          </a:xfrm>
          <a:prstGeom prst="rect">
            <a:avLst/>
          </a:prstGeom>
          <a:noFill/>
        </p:spPr>
        <p:txBody>
          <a:bodyPr wrap="square">
            <a:spAutoFit/>
          </a:bodyPr>
          <a:lstStyle/>
          <a:p>
            <a:pPr algn="l" rtl="0">
              <a:lnSpc>
                <a:spcPct val="150000"/>
              </a:lnSpc>
              <a:buClr>
                <a:srgbClr val="FFC000"/>
              </a:buClr>
              <a:defRPr/>
            </a:pPr>
            <a:r>
              <a:rPr lang="en-US" sz="1100" b="1" dirty="0">
                <a:solidFill>
                  <a:prstClr val="black"/>
                </a:solidFill>
                <a:latin typeface="Heebo" pitchFamily="2" charset="-79"/>
                <a:ea typeface="Tahoma" pitchFamily="34" charset="0"/>
                <a:cs typeface="Heebo" pitchFamily="2" charset="-79"/>
              </a:rPr>
              <a:t>Program goals:</a:t>
            </a:r>
          </a:p>
          <a:p>
            <a:pPr algn="l" rtl="0">
              <a:lnSpc>
                <a:spcPct val="150000"/>
              </a:lnSpc>
              <a:buClr>
                <a:schemeClr val="tx1"/>
              </a:buClr>
              <a:defRPr/>
            </a:pPr>
            <a:r>
              <a:rPr lang="en-US" sz="1100" dirty="0">
                <a:solidFill>
                  <a:prstClr val="black"/>
                </a:solidFill>
                <a:latin typeface="Heebo" pitchFamily="2" charset="-79"/>
                <a:ea typeface="Tahoma" pitchFamily="34" charset="0"/>
                <a:cs typeface="Heebo" pitchFamily="2" charset="-79"/>
              </a:rPr>
              <a:t>To provide ongoing support and guidance to new mothers and connect them to community and health services as needed. The approach is based on partnership and understanding the parental role, offering encouragement and support based on personal experience, good advice, emotional support, and empowerment.</a:t>
            </a:r>
            <a:endParaRPr lang="he-IL" sz="1100" dirty="0">
              <a:solidFill>
                <a:prstClr val="black"/>
              </a:solidFill>
              <a:latin typeface="Heebo" pitchFamily="2" charset="-79"/>
              <a:ea typeface="Tahoma" pitchFamily="34" charset="0"/>
              <a:cs typeface="Heebo" pitchFamily="2" charset="-79"/>
            </a:endParaRPr>
          </a:p>
        </p:txBody>
      </p:sp>
      <p:grpSp>
        <p:nvGrpSpPr>
          <p:cNvPr id="141" name="Graphic 19">
            <a:extLst>
              <a:ext uri="{FF2B5EF4-FFF2-40B4-BE49-F238E27FC236}">
                <a16:creationId xmlns:a16="http://schemas.microsoft.com/office/drawing/2014/main" id="{B515DA63-C3CE-FAD6-5975-431D78601553}"/>
              </a:ext>
            </a:extLst>
          </p:cNvPr>
          <p:cNvGrpSpPr/>
          <p:nvPr/>
        </p:nvGrpSpPr>
        <p:grpSpPr>
          <a:xfrm>
            <a:off x="62896" y="5078714"/>
            <a:ext cx="225514" cy="225320"/>
            <a:chOff x="4792261" y="-636710"/>
            <a:chExt cx="707760" cy="707150"/>
          </a:xfrm>
          <a:solidFill>
            <a:srgbClr val="65B2AE"/>
          </a:solidFill>
        </p:grpSpPr>
        <p:sp>
          <p:nvSpPr>
            <p:cNvPr id="142" name="Freeform 43">
              <a:extLst>
                <a:ext uri="{FF2B5EF4-FFF2-40B4-BE49-F238E27FC236}">
                  <a16:creationId xmlns:a16="http://schemas.microsoft.com/office/drawing/2014/main" id="{DB0C8E8F-BD65-DD11-6E72-15ED724D6228}"/>
                </a:ext>
              </a:extLst>
            </p:cNvPr>
            <p:cNvSpPr/>
            <p:nvPr/>
          </p:nvSpPr>
          <p:spPr>
            <a:xfrm>
              <a:off x="4792261" y="-636710"/>
              <a:ext cx="707760" cy="707150"/>
            </a:xfrm>
            <a:custGeom>
              <a:avLst/>
              <a:gdLst>
                <a:gd name="connsiteX0" fmla="*/ 512890 w 707760"/>
                <a:gd name="connsiteY0" fmla="*/ 146564 h 707150"/>
                <a:gd name="connsiteX1" fmla="*/ 512890 w 707760"/>
                <a:gd name="connsiteY1" fmla="*/ 105241 h 707150"/>
                <a:gd name="connsiteX2" fmla="*/ 529807 w 707760"/>
                <a:gd name="connsiteY2" fmla="*/ 62782 h 707150"/>
                <a:gd name="connsiteX3" fmla="*/ 587591 w 707760"/>
                <a:gd name="connsiteY3" fmla="*/ 5632 h 707150"/>
                <a:gd name="connsiteX4" fmla="*/ 603653 w 707760"/>
                <a:gd name="connsiteY4" fmla="*/ 40 h 707150"/>
                <a:gd name="connsiteX5" fmla="*/ 613537 w 707760"/>
                <a:gd name="connsiteY5" fmla="*/ 14730 h 707150"/>
                <a:gd name="connsiteX6" fmla="*/ 618289 w 707760"/>
                <a:gd name="connsiteY6" fmla="*/ 77282 h 707150"/>
                <a:gd name="connsiteX7" fmla="*/ 619239 w 707760"/>
                <a:gd name="connsiteY7" fmla="*/ 87139 h 707150"/>
                <a:gd name="connsiteX8" fmla="*/ 673887 w 707760"/>
                <a:gd name="connsiteY8" fmla="*/ 91120 h 707150"/>
                <a:gd name="connsiteX9" fmla="*/ 695081 w 707760"/>
                <a:gd name="connsiteY9" fmla="*/ 92920 h 707150"/>
                <a:gd name="connsiteX10" fmla="*/ 703730 w 707760"/>
                <a:gd name="connsiteY10" fmla="*/ 115761 h 707150"/>
                <a:gd name="connsiteX11" fmla="*/ 637392 w 707760"/>
                <a:gd name="connsiteY11" fmla="*/ 181252 h 707150"/>
                <a:gd name="connsiteX12" fmla="*/ 603083 w 707760"/>
                <a:gd name="connsiteY12" fmla="*/ 192814 h 707150"/>
                <a:gd name="connsiteX13" fmla="*/ 560505 w 707760"/>
                <a:gd name="connsiteY13" fmla="*/ 192814 h 707150"/>
                <a:gd name="connsiteX14" fmla="*/ 616293 w 707760"/>
                <a:gd name="connsiteY14" fmla="*/ 487947 h 707150"/>
                <a:gd name="connsiteX15" fmla="*/ 483998 w 707760"/>
                <a:gd name="connsiteY15" fmla="*/ 658639 h 707150"/>
                <a:gd name="connsiteX16" fmla="*/ 80744 w 707760"/>
                <a:gd name="connsiteY16" fmla="*/ 602437 h 707150"/>
                <a:gd name="connsiteX17" fmla="*/ 71811 w 707760"/>
                <a:gd name="connsiteY17" fmla="*/ 193193 h 707150"/>
                <a:gd name="connsiteX18" fmla="*/ 282514 w 707760"/>
                <a:gd name="connsiteY18" fmla="*/ 79746 h 707150"/>
                <a:gd name="connsiteX19" fmla="*/ 513080 w 707760"/>
                <a:gd name="connsiteY19" fmla="*/ 146658 h 707150"/>
                <a:gd name="connsiteX20" fmla="*/ 455296 w 707760"/>
                <a:gd name="connsiteY20" fmla="*/ 229872 h 707150"/>
                <a:gd name="connsiteX21" fmla="*/ 363392 w 707760"/>
                <a:gd name="connsiteY21" fmla="*/ 183526 h 707150"/>
                <a:gd name="connsiteX22" fmla="*/ 245828 w 707760"/>
                <a:gd name="connsiteY22" fmla="*/ 189592 h 707150"/>
                <a:gd name="connsiteX23" fmla="*/ 224634 w 707760"/>
                <a:gd name="connsiteY23" fmla="*/ 181346 h 707150"/>
                <a:gd name="connsiteX24" fmla="*/ 236704 w 707760"/>
                <a:gd name="connsiteY24" fmla="*/ 163529 h 707150"/>
                <a:gd name="connsiteX25" fmla="*/ 424218 w 707760"/>
                <a:gd name="connsiteY25" fmla="*/ 176513 h 707150"/>
                <a:gd name="connsiteX26" fmla="*/ 474779 w 707760"/>
                <a:gd name="connsiteY26" fmla="*/ 207979 h 707150"/>
                <a:gd name="connsiteX27" fmla="*/ 505667 w 707760"/>
                <a:gd name="connsiteY27" fmla="*/ 177650 h 707150"/>
                <a:gd name="connsiteX28" fmla="*/ 110112 w 707760"/>
                <a:gd name="connsiteY28" fmla="*/ 191487 h 707150"/>
                <a:gd name="connsiteX29" fmla="*/ 121136 w 707760"/>
                <a:gd name="connsiteY29" fmla="*/ 604048 h 707150"/>
                <a:gd name="connsiteX30" fmla="*/ 534844 w 707760"/>
                <a:gd name="connsiteY30" fmla="*/ 578079 h 707150"/>
                <a:gd name="connsiteX31" fmla="*/ 527716 w 707760"/>
                <a:gd name="connsiteY31" fmla="*/ 200017 h 707150"/>
                <a:gd name="connsiteX32" fmla="*/ 496353 w 707760"/>
                <a:gd name="connsiteY32" fmla="*/ 231104 h 707150"/>
                <a:gd name="connsiteX33" fmla="*/ 499965 w 707760"/>
                <a:gd name="connsiteY33" fmla="*/ 235558 h 707150"/>
                <a:gd name="connsiteX34" fmla="*/ 533989 w 707760"/>
                <a:gd name="connsiteY34" fmla="*/ 496287 h 707150"/>
                <a:gd name="connsiteX35" fmla="*/ 218647 w 707760"/>
                <a:gd name="connsiteY35" fmla="*/ 614094 h 707150"/>
                <a:gd name="connsiteX36" fmla="*/ 79984 w 707760"/>
                <a:gd name="connsiteY36" fmla="*/ 334220 h 707150"/>
                <a:gd name="connsiteX37" fmla="*/ 118190 w 707760"/>
                <a:gd name="connsiteY37" fmla="*/ 251955 h 707150"/>
                <a:gd name="connsiteX38" fmla="*/ 140904 w 707760"/>
                <a:gd name="connsiteY38" fmla="*/ 249017 h 707150"/>
                <a:gd name="connsiteX39" fmla="*/ 139479 w 707760"/>
                <a:gd name="connsiteY39" fmla="*/ 269773 h 707150"/>
                <a:gd name="connsiteX40" fmla="*/ 111347 w 707760"/>
                <a:gd name="connsiteY40" fmla="*/ 458661 h 707150"/>
                <a:gd name="connsiteX41" fmla="*/ 393425 w 707760"/>
                <a:gd name="connsiteY41" fmla="*/ 592011 h 707150"/>
                <a:gd name="connsiteX42" fmla="*/ 511369 w 707760"/>
                <a:gd name="connsiteY42" fmla="*/ 304461 h 707150"/>
                <a:gd name="connsiteX43" fmla="*/ 476965 w 707760"/>
                <a:gd name="connsiteY43" fmla="*/ 251481 h 707150"/>
                <a:gd name="connsiteX44" fmla="*/ 444557 w 707760"/>
                <a:gd name="connsiteY44" fmla="*/ 282757 h 707150"/>
                <a:gd name="connsiteX45" fmla="*/ 447122 w 707760"/>
                <a:gd name="connsiteY45" fmla="*/ 286169 h 707150"/>
                <a:gd name="connsiteX46" fmla="*/ 482952 w 707760"/>
                <a:gd name="connsiteY46" fmla="*/ 418382 h 707150"/>
                <a:gd name="connsiteX47" fmla="*/ 475920 w 707760"/>
                <a:gd name="connsiteY47" fmla="*/ 445961 h 707150"/>
                <a:gd name="connsiteX48" fmla="*/ 459573 w 707760"/>
                <a:gd name="connsiteY48" fmla="*/ 454207 h 707150"/>
                <a:gd name="connsiteX49" fmla="*/ 449974 w 707760"/>
                <a:gd name="connsiteY49" fmla="*/ 438569 h 707150"/>
                <a:gd name="connsiteX50" fmla="*/ 451684 w 707760"/>
                <a:gd name="connsiteY50" fmla="*/ 431366 h 707150"/>
                <a:gd name="connsiteX51" fmla="*/ 450924 w 707760"/>
                <a:gd name="connsiteY51" fmla="*/ 350522 h 707150"/>
                <a:gd name="connsiteX52" fmla="*/ 424978 w 707760"/>
                <a:gd name="connsiteY52" fmla="*/ 303039 h 707150"/>
                <a:gd name="connsiteX53" fmla="*/ 392760 w 707760"/>
                <a:gd name="connsiteY53" fmla="*/ 334220 h 707150"/>
                <a:gd name="connsiteX54" fmla="*/ 376318 w 707760"/>
                <a:gd name="connsiteY54" fmla="*/ 466812 h 707150"/>
                <a:gd name="connsiteX55" fmla="*/ 251531 w 707760"/>
                <a:gd name="connsiteY55" fmla="*/ 463969 h 707150"/>
                <a:gd name="connsiteX56" fmla="*/ 235469 w 707760"/>
                <a:gd name="connsiteY56" fmla="*/ 339149 h 707150"/>
                <a:gd name="connsiteX57" fmla="*/ 287836 w 707760"/>
                <a:gd name="connsiteY57" fmla="*/ 300480 h 707150"/>
                <a:gd name="connsiteX58" fmla="*/ 371091 w 707760"/>
                <a:gd name="connsiteY58" fmla="*/ 313654 h 707150"/>
                <a:gd name="connsiteX59" fmla="*/ 403119 w 707760"/>
                <a:gd name="connsiteY59" fmla="*/ 281904 h 707150"/>
                <a:gd name="connsiteX60" fmla="*/ 399888 w 707760"/>
                <a:gd name="connsiteY60" fmla="*/ 278871 h 707150"/>
                <a:gd name="connsiteX61" fmla="*/ 258944 w 707760"/>
                <a:gd name="connsiteY61" fmla="*/ 263043 h 707150"/>
                <a:gd name="connsiteX62" fmla="*/ 174739 w 707760"/>
                <a:gd name="connsiteY62" fmla="*/ 377817 h 707150"/>
                <a:gd name="connsiteX63" fmla="*/ 235279 w 707760"/>
                <a:gd name="connsiteY63" fmla="*/ 508324 h 707150"/>
                <a:gd name="connsiteX64" fmla="*/ 376698 w 707760"/>
                <a:gd name="connsiteY64" fmla="*/ 519697 h 707150"/>
                <a:gd name="connsiteX65" fmla="*/ 398747 w 707760"/>
                <a:gd name="connsiteY65" fmla="*/ 524910 h 707150"/>
                <a:gd name="connsiteX66" fmla="*/ 388768 w 707760"/>
                <a:gd name="connsiteY66" fmla="*/ 544434 h 707150"/>
                <a:gd name="connsiteX67" fmla="*/ 214180 w 707760"/>
                <a:gd name="connsiteY67" fmla="*/ 526995 h 707150"/>
                <a:gd name="connsiteX68" fmla="*/ 148508 w 707760"/>
                <a:gd name="connsiteY68" fmla="*/ 365591 h 707150"/>
                <a:gd name="connsiteX69" fmla="*/ 385537 w 707760"/>
                <a:gd name="connsiteY69" fmla="*/ 238686 h 707150"/>
                <a:gd name="connsiteX70" fmla="*/ 424123 w 707760"/>
                <a:gd name="connsiteY70" fmla="*/ 260674 h 707150"/>
                <a:gd name="connsiteX71" fmla="*/ 455296 w 707760"/>
                <a:gd name="connsiteY71" fmla="*/ 229682 h 707150"/>
                <a:gd name="connsiteX72" fmla="*/ 371186 w 707760"/>
                <a:gd name="connsiteY72" fmla="*/ 354218 h 707150"/>
                <a:gd name="connsiteX73" fmla="*/ 366054 w 707760"/>
                <a:gd name="connsiteY73" fmla="*/ 359052 h 707150"/>
                <a:gd name="connsiteX74" fmla="*/ 328703 w 707760"/>
                <a:gd name="connsiteY74" fmla="*/ 396109 h 707150"/>
                <a:gd name="connsiteX75" fmla="*/ 307414 w 707760"/>
                <a:gd name="connsiteY75" fmla="*/ 397720 h 707150"/>
                <a:gd name="connsiteX76" fmla="*/ 309410 w 707760"/>
                <a:gd name="connsiteY76" fmla="*/ 376585 h 707150"/>
                <a:gd name="connsiteX77" fmla="*/ 322430 w 707760"/>
                <a:gd name="connsiteY77" fmla="*/ 363506 h 707150"/>
                <a:gd name="connsiteX78" fmla="*/ 351798 w 707760"/>
                <a:gd name="connsiteY78" fmla="*/ 335547 h 707150"/>
                <a:gd name="connsiteX79" fmla="*/ 262650 w 707760"/>
                <a:gd name="connsiteY79" fmla="*/ 348816 h 707150"/>
                <a:gd name="connsiteX80" fmla="*/ 268733 w 707760"/>
                <a:gd name="connsiteY80" fmla="*/ 442265 h 707150"/>
                <a:gd name="connsiteX81" fmla="*/ 362632 w 707760"/>
                <a:gd name="connsiteY81" fmla="*/ 441791 h 707150"/>
                <a:gd name="connsiteX82" fmla="*/ 371091 w 707760"/>
                <a:gd name="connsiteY82" fmla="*/ 354123 h 707150"/>
                <a:gd name="connsiteX83" fmla="*/ 562691 w 707760"/>
                <a:gd name="connsiteY83" fmla="*/ 162202 h 707150"/>
                <a:gd name="connsiteX84" fmla="*/ 564116 w 707760"/>
                <a:gd name="connsiteY84" fmla="*/ 164950 h 707150"/>
                <a:gd name="connsiteX85" fmla="*/ 606219 w 707760"/>
                <a:gd name="connsiteY85" fmla="*/ 164571 h 707150"/>
                <a:gd name="connsiteX86" fmla="*/ 623896 w 707760"/>
                <a:gd name="connsiteY86" fmla="*/ 156041 h 707150"/>
                <a:gd name="connsiteX87" fmla="*/ 657255 w 707760"/>
                <a:gd name="connsiteY87" fmla="*/ 123059 h 707150"/>
                <a:gd name="connsiteX88" fmla="*/ 660487 w 707760"/>
                <a:gd name="connsiteY88" fmla="*/ 117846 h 707150"/>
                <a:gd name="connsiteX89" fmla="*/ 615913 w 707760"/>
                <a:gd name="connsiteY89" fmla="*/ 114719 h 707150"/>
                <a:gd name="connsiteX90" fmla="*/ 609260 w 707760"/>
                <a:gd name="connsiteY90" fmla="*/ 116614 h 707150"/>
                <a:gd name="connsiteX91" fmla="*/ 562691 w 707760"/>
                <a:gd name="connsiteY91" fmla="*/ 162107 h 707150"/>
                <a:gd name="connsiteX92" fmla="*/ 541117 w 707760"/>
                <a:gd name="connsiteY92" fmla="*/ 142299 h 707150"/>
                <a:gd name="connsiteX93" fmla="*/ 543683 w 707760"/>
                <a:gd name="connsiteY93" fmla="*/ 143626 h 707150"/>
                <a:gd name="connsiteX94" fmla="*/ 575711 w 707760"/>
                <a:gd name="connsiteY94" fmla="*/ 111307 h 707150"/>
                <a:gd name="connsiteX95" fmla="*/ 590347 w 707760"/>
                <a:gd name="connsiteY95" fmla="*/ 72354 h 707150"/>
                <a:gd name="connsiteX96" fmla="*/ 587971 w 707760"/>
                <a:gd name="connsiteY96" fmla="*/ 43921 h 707150"/>
                <a:gd name="connsiteX97" fmla="*/ 547389 w 707760"/>
                <a:gd name="connsiteY97" fmla="*/ 84675 h 707150"/>
                <a:gd name="connsiteX98" fmla="*/ 541402 w 707760"/>
                <a:gd name="connsiteY98" fmla="*/ 96806 h 707150"/>
                <a:gd name="connsiteX99" fmla="*/ 541117 w 707760"/>
                <a:gd name="connsiteY99" fmla="*/ 142299 h 70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07760" h="707150">
                  <a:moveTo>
                    <a:pt x="512890" y="146564"/>
                  </a:moveTo>
                  <a:cubicBezTo>
                    <a:pt x="512890" y="131589"/>
                    <a:pt x="512985" y="118415"/>
                    <a:pt x="512890" y="105241"/>
                  </a:cubicBezTo>
                  <a:cubicBezTo>
                    <a:pt x="512700" y="88750"/>
                    <a:pt x="518212" y="74534"/>
                    <a:pt x="529807" y="62782"/>
                  </a:cubicBezTo>
                  <a:cubicBezTo>
                    <a:pt x="548910" y="43637"/>
                    <a:pt x="567918" y="24208"/>
                    <a:pt x="587591" y="5632"/>
                  </a:cubicBezTo>
                  <a:cubicBezTo>
                    <a:pt x="591393" y="2030"/>
                    <a:pt x="598426" y="-339"/>
                    <a:pt x="603653" y="40"/>
                  </a:cubicBezTo>
                  <a:cubicBezTo>
                    <a:pt x="611161" y="703"/>
                    <a:pt x="612967" y="7717"/>
                    <a:pt x="613537" y="14730"/>
                  </a:cubicBezTo>
                  <a:cubicBezTo>
                    <a:pt x="615058" y="35581"/>
                    <a:pt x="616673" y="56432"/>
                    <a:pt x="618289" y="77282"/>
                  </a:cubicBezTo>
                  <a:cubicBezTo>
                    <a:pt x="618479" y="80315"/>
                    <a:pt x="618859" y="83253"/>
                    <a:pt x="619239" y="87139"/>
                  </a:cubicBezTo>
                  <a:cubicBezTo>
                    <a:pt x="637772" y="88466"/>
                    <a:pt x="655830" y="89793"/>
                    <a:pt x="673887" y="91120"/>
                  </a:cubicBezTo>
                  <a:cubicBezTo>
                    <a:pt x="680920" y="91688"/>
                    <a:pt x="688048" y="91973"/>
                    <a:pt x="695081" y="92920"/>
                  </a:cubicBezTo>
                  <a:cubicBezTo>
                    <a:pt x="706771" y="94626"/>
                    <a:pt x="711998" y="107326"/>
                    <a:pt x="703730" y="115761"/>
                  </a:cubicBezTo>
                  <a:cubicBezTo>
                    <a:pt x="682061" y="138034"/>
                    <a:pt x="660012" y="159927"/>
                    <a:pt x="637392" y="181252"/>
                  </a:cubicBezTo>
                  <a:cubicBezTo>
                    <a:pt x="628173" y="189876"/>
                    <a:pt x="615913" y="192814"/>
                    <a:pt x="603083" y="192814"/>
                  </a:cubicBezTo>
                  <a:cubicBezTo>
                    <a:pt x="589302" y="192814"/>
                    <a:pt x="575521" y="192814"/>
                    <a:pt x="560505" y="192814"/>
                  </a:cubicBezTo>
                  <a:cubicBezTo>
                    <a:pt x="628743" y="282473"/>
                    <a:pt x="649272" y="380755"/>
                    <a:pt x="616293" y="487947"/>
                  </a:cubicBezTo>
                  <a:cubicBezTo>
                    <a:pt x="593864" y="560830"/>
                    <a:pt x="548435" y="617506"/>
                    <a:pt x="483998" y="658639"/>
                  </a:cubicBezTo>
                  <a:cubicBezTo>
                    <a:pt x="355599" y="740715"/>
                    <a:pt x="182437" y="716452"/>
                    <a:pt x="80744" y="602437"/>
                  </a:cubicBezTo>
                  <a:cubicBezTo>
                    <a:pt x="-23229" y="485767"/>
                    <a:pt x="-27411" y="313085"/>
                    <a:pt x="71811" y="193193"/>
                  </a:cubicBezTo>
                  <a:cubicBezTo>
                    <a:pt x="126458" y="127135"/>
                    <a:pt x="196978" y="88750"/>
                    <a:pt x="282514" y="79746"/>
                  </a:cubicBezTo>
                  <a:cubicBezTo>
                    <a:pt x="367574" y="70837"/>
                    <a:pt x="444081" y="93679"/>
                    <a:pt x="513080" y="146658"/>
                  </a:cubicBezTo>
                  <a:close/>
                  <a:moveTo>
                    <a:pt x="455296" y="229872"/>
                  </a:moveTo>
                  <a:cubicBezTo>
                    <a:pt x="428590" y="206841"/>
                    <a:pt x="397892" y="191393"/>
                    <a:pt x="363392" y="183526"/>
                  </a:cubicBezTo>
                  <a:cubicBezTo>
                    <a:pt x="323666" y="174428"/>
                    <a:pt x="284509" y="176797"/>
                    <a:pt x="245828" y="189592"/>
                  </a:cubicBezTo>
                  <a:cubicBezTo>
                    <a:pt x="234899" y="193193"/>
                    <a:pt x="227106" y="189782"/>
                    <a:pt x="224634" y="181346"/>
                  </a:cubicBezTo>
                  <a:cubicBezTo>
                    <a:pt x="222449" y="173859"/>
                    <a:pt x="227010" y="166751"/>
                    <a:pt x="236704" y="163529"/>
                  </a:cubicBezTo>
                  <a:cubicBezTo>
                    <a:pt x="300951" y="142678"/>
                    <a:pt x="363773" y="146090"/>
                    <a:pt x="424218" y="176513"/>
                  </a:cubicBezTo>
                  <a:cubicBezTo>
                    <a:pt x="442466" y="185706"/>
                    <a:pt x="459002" y="198027"/>
                    <a:pt x="474779" y="207979"/>
                  </a:cubicBezTo>
                  <a:cubicBezTo>
                    <a:pt x="484948" y="198027"/>
                    <a:pt x="495308" y="187791"/>
                    <a:pt x="505667" y="177650"/>
                  </a:cubicBezTo>
                  <a:cubicBezTo>
                    <a:pt x="402739" y="82400"/>
                    <a:pt x="224539" y="75008"/>
                    <a:pt x="110112" y="191487"/>
                  </a:cubicBezTo>
                  <a:cubicBezTo>
                    <a:pt x="-4411" y="307967"/>
                    <a:pt x="911" y="494202"/>
                    <a:pt x="121136" y="604048"/>
                  </a:cubicBezTo>
                  <a:cubicBezTo>
                    <a:pt x="241552" y="714083"/>
                    <a:pt x="428590" y="702615"/>
                    <a:pt x="534844" y="578079"/>
                  </a:cubicBezTo>
                  <a:cubicBezTo>
                    <a:pt x="639293" y="455629"/>
                    <a:pt x="614583" y="287401"/>
                    <a:pt x="527716" y="200017"/>
                  </a:cubicBezTo>
                  <a:cubicBezTo>
                    <a:pt x="517357" y="210348"/>
                    <a:pt x="506998" y="220584"/>
                    <a:pt x="496353" y="231104"/>
                  </a:cubicBezTo>
                  <a:cubicBezTo>
                    <a:pt x="497303" y="232241"/>
                    <a:pt x="498634" y="233947"/>
                    <a:pt x="499965" y="235558"/>
                  </a:cubicBezTo>
                  <a:cubicBezTo>
                    <a:pt x="563831" y="315644"/>
                    <a:pt x="576281" y="403217"/>
                    <a:pt x="533989" y="496287"/>
                  </a:cubicBezTo>
                  <a:cubicBezTo>
                    <a:pt x="480671" y="613526"/>
                    <a:pt x="335831" y="666695"/>
                    <a:pt x="218647" y="614094"/>
                  </a:cubicBezTo>
                  <a:cubicBezTo>
                    <a:pt x="109256" y="565000"/>
                    <a:pt x="52422" y="450511"/>
                    <a:pt x="79984" y="334220"/>
                  </a:cubicBezTo>
                  <a:cubicBezTo>
                    <a:pt x="87112" y="304366"/>
                    <a:pt x="100037" y="276881"/>
                    <a:pt x="118190" y="251955"/>
                  </a:cubicBezTo>
                  <a:cubicBezTo>
                    <a:pt x="124653" y="243046"/>
                    <a:pt x="134537" y="241814"/>
                    <a:pt x="140904" y="249017"/>
                  </a:cubicBezTo>
                  <a:cubicBezTo>
                    <a:pt x="147367" y="256314"/>
                    <a:pt x="144136" y="262949"/>
                    <a:pt x="139479" y="269773"/>
                  </a:cubicBezTo>
                  <a:cubicBezTo>
                    <a:pt x="99847" y="328249"/>
                    <a:pt x="90248" y="391370"/>
                    <a:pt x="111347" y="458661"/>
                  </a:cubicBezTo>
                  <a:cubicBezTo>
                    <a:pt x="147652" y="574478"/>
                    <a:pt x="280708" y="637220"/>
                    <a:pt x="393425" y="592011"/>
                  </a:cubicBezTo>
                  <a:cubicBezTo>
                    <a:pt x="508708" y="545761"/>
                    <a:pt x="561170" y="417908"/>
                    <a:pt x="511369" y="304461"/>
                  </a:cubicBezTo>
                  <a:cubicBezTo>
                    <a:pt x="502626" y="284463"/>
                    <a:pt x="490936" y="266266"/>
                    <a:pt x="476965" y="251481"/>
                  </a:cubicBezTo>
                  <a:cubicBezTo>
                    <a:pt x="465845" y="262191"/>
                    <a:pt x="455296" y="272332"/>
                    <a:pt x="444557" y="282757"/>
                  </a:cubicBezTo>
                  <a:cubicBezTo>
                    <a:pt x="445222" y="283705"/>
                    <a:pt x="446172" y="284937"/>
                    <a:pt x="447122" y="286169"/>
                  </a:cubicBezTo>
                  <a:cubicBezTo>
                    <a:pt x="478106" y="325122"/>
                    <a:pt x="489795" y="369287"/>
                    <a:pt x="482952" y="418382"/>
                  </a:cubicBezTo>
                  <a:cubicBezTo>
                    <a:pt x="481622" y="427764"/>
                    <a:pt x="478961" y="437052"/>
                    <a:pt x="475920" y="445961"/>
                  </a:cubicBezTo>
                  <a:cubicBezTo>
                    <a:pt x="473449" y="453354"/>
                    <a:pt x="467081" y="456387"/>
                    <a:pt x="459573" y="454207"/>
                  </a:cubicBezTo>
                  <a:cubicBezTo>
                    <a:pt x="451970" y="452122"/>
                    <a:pt x="448928" y="446246"/>
                    <a:pt x="449974" y="438569"/>
                  </a:cubicBezTo>
                  <a:cubicBezTo>
                    <a:pt x="450259" y="436105"/>
                    <a:pt x="451019" y="433735"/>
                    <a:pt x="451684" y="431366"/>
                  </a:cubicBezTo>
                  <a:cubicBezTo>
                    <a:pt x="459573" y="404355"/>
                    <a:pt x="459193" y="377344"/>
                    <a:pt x="450924" y="350522"/>
                  </a:cubicBezTo>
                  <a:cubicBezTo>
                    <a:pt x="445317" y="332514"/>
                    <a:pt x="436763" y="316118"/>
                    <a:pt x="424978" y="303039"/>
                  </a:cubicBezTo>
                  <a:cubicBezTo>
                    <a:pt x="413859" y="313843"/>
                    <a:pt x="403309" y="323985"/>
                    <a:pt x="392760" y="334220"/>
                  </a:cubicBezTo>
                  <a:cubicBezTo>
                    <a:pt x="427829" y="385210"/>
                    <a:pt x="409962" y="439611"/>
                    <a:pt x="376318" y="466812"/>
                  </a:cubicBezTo>
                  <a:cubicBezTo>
                    <a:pt x="339633" y="496477"/>
                    <a:pt x="286220" y="495340"/>
                    <a:pt x="251531" y="463969"/>
                  </a:cubicBezTo>
                  <a:cubicBezTo>
                    <a:pt x="215606" y="431555"/>
                    <a:pt x="208763" y="379144"/>
                    <a:pt x="235469" y="339149"/>
                  </a:cubicBezTo>
                  <a:cubicBezTo>
                    <a:pt x="248204" y="320099"/>
                    <a:pt x="265787" y="307114"/>
                    <a:pt x="287836" y="300480"/>
                  </a:cubicBezTo>
                  <a:cubicBezTo>
                    <a:pt x="317869" y="291476"/>
                    <a:pt x="345620" y="297258"/>
                    <a:pt x="371091" y="313654"/>
                  </a:cubicBezTo>
                  <a:cubicBezTo>
                    <a:pt x="382020" y="302849"/>
                    <a:pt x="392475" y="292519"/>
                    <a:pt x="403119" y="281904"/>
                  </a:cubicBezTo>
                  <a:cubicBezTo>
                    <a:pt x="402074" y="280861"/>
                    <a:pt x="401123" y="279724"/>
                    <a:pt x="399888" y="278871"/>
                  </a:cubicBezTo>
                  <a:cubicBezTo>
                    <a:pt x="355789" y="247974"/>
                    <a:pt x="308174" y="241529"/>
                    <a:pt x="258944" y="263043"/>
                  </a:cubicBezTo>
                  <a:cubicBezTo>
                    <a:pt x="209333" y="284747"/>
                    <a:pt x="180251" y="324174"/>
                    <a:pt x="174739" y="377817"/>
                  </a:cubicBezTo>
                  <a:cubicBezTo>
                    <a:pt x="169131" y="432314"/>
                    <a:pt x="190040" y="477048"/>
                    <a:pt x="235279" y="508324"/>
                  </a:cubicBezTo>
                  <a:cubicBezTo>
                    <a:pt x="279568" y="538842"/>
                    <a:pt x="327467" y="541685"/>
                    <a:pt x="376698" y="519697"/>
                  </a:cubicBezTo>
                  <a:cubicBezTo>
                    <a:pt x="387343" y="514958"/>
                    <a:pt x="394851" y="516570"/>
                    <a:pt x="398747" y="524910"/>
                  </a:cubicBezTo>
                  <a:cubicBezTo>
                    <a:pt x="402359" y="532682"/>
                    <a:pt x="398937" y="539885"/>
                    <a:pt x="388768" y="544434"/>
                  </a:cubicBezTo>
                  <a:cubicBezTo>
                    <a:pt x="327277" y="571824"/>
                    <a:pt x="267973" y="567370"/>
                    <a:pt x="214180" y="526995"/>
                  </a:cubicBezTo>
                  <a:cubicBezTo>
                    <a:pt x="160768" y="486999"/>
                    <a:pt x="138338" y="431650"/>
                    <a:pt x="148508" y="365591"/>
                  </a:cubicBezTo>
                  <a:cubicBezTo>
                    <a:pt x="165330" y="255461"/>
                    <a:pt x="283844" y="192435"/>
                    <a:pt x="385537" y="238686"/>
                  </a:cubicBezTo>
                  <a:cubicBezTo>
                    <a:pt x="399032" y="244846"/>
                    <a:pt x="411483" y="253376"/>
                    <a:pt x="424123" y="260674"/>
                  </a:cubicBezTo>
                  <a:cubicBezTo>
                    <a:pt x="434292" y="250533"/>
                    <a:pt x="444557" y="240392"/>
                    <a:pt x="455296" y="229682"/>
                  </a:cubicBezTo>
                  <a:close/>
                  <a:moveTo>
                    <a:pt x="371186" y="354218"/>
                  </a:moveTo>
                  <a:cubicBezTo>
                    <a:pt x="369190" y="356114"/>
                    <a:pt x="367574" y="357630"/>
                    <a:pt x="366054" y="359052"/>
                  </a:cubicBezTo>
                  <a:cubicBezTo>
                    <a:pt x="353603" y="371373"/>
                    <a:pt x="341248" y="383883"/>
                    <a:pt x="328703" y="396109"/>
                  </a:cubicBezTo>
                  <a:cubicBezTo>
                    <a:pt x="321765" y="402933"/>
                    <a:pt x="312926" y="403407"/>
                    <a:pt x="307414" y="397720"/>
                  </a:cubicBezTo>
                  <a:cubicBezTo>
                    <a:pt x="301712" y="391749"/>
                    <a:pt x="302377" y="383883"/>
                    <a:pt x="309410" y="376585"/>
                  </a:cubicBezTo>
                  <a:cubicBezTo>
                    <a:pt x="313687" y="372131"/>
                    <a:pt x="318058" y="367771"/>
                    <a:pt x="322430" y="363506"/>
                  </a:cubicBezTo>
                  <a:cubicBezTo>
                    <a:pt x="332124" y="354218"/>
                    <a:pt x="341818" y="345025"/>
                    <a:pt x="351798" y="335547"/>
                  </a:cubicBezTo>
                  <a:cubicBezTo>
                    <a:pt x="324521" y="315834"/>
                    <a:pt x="284414" y="322563"/>
                    <a:pt x="262650" y="348816"/>
                  </a:cubicBezTo>
                  <a:cubicBezTo>
                    <a:pt x="239651" y="376680"/>
                    <a:pt x="242312" y="417718"/>
                    <a:pt x="268733" y="442265"/>
                  </a:cubicBezTo>
                  <a:cubicBezTo>
                    <a:pt x="295249" y="466907"/>
                    <a:pt x="336401" y="466717"/>
                    <a:pt x="362632" y="441791"/>
                  </a:cubicBezTo>
                  <a:cubicBezTo>
                    <a:pt x="387152" y="418571"/>
                    <a:pt x="391334" y="378481"/>
                    <a:pt x="371091" y="354123"/>
                  </a:cubicBezTo>
                  <a:close/>
                  <a:moveTo>
                    <a:pt x="562691" y="162202"/>
                  </a:moveTo>
                  <a:cubicBezTo>
                    <a:pt x="563166" y="163149"/>
                    <a:pt x="563641" y="164002"/>
                    <a:pt x="564116" y="164950"/>
                  </a:cubicBezTo>
                  <a:cubicBezTo>
                    <a:pt x="578182" y="164950"/>
                    <a:pt x="592343" y="165803"/>
                    <a:pt x="606219" y="164571"/>
                  </a:cubicBezTo>
                  <a:cubicBezTo>
                    <a:pt x="612397" y="164002"/>
                    <a:pt x="619144" y="160306"/>
                    <a:pt x="623896" y="156041"/>
                  </a:cubicBezTo>
                  <a:cubicBezTo>
                    <a:pt x="635586" y="145711"/>
                    <a:pt x="646326" y="134148"/>
                    <a:pt x="657255" y="123059"/>
                  </a:cubicBezTo>
                  <a:cubicBezTo>
                    <a:pt x="658491" y="121827"/>
                    <a:pt x="659061" y="120121"/>
                    <a:pt x="660487" y="117846"/>
                  </a:cubicBezTo>
                  <a:cubicBezTo>
                    <a:pt x="644710" y="116709"/>
                    <a:pt x="630264" y="115572"/>
                    <a:pt x="615913" y="114719"/>
                  </a:cubicBezTo>
                  <a:cubicBezTo>
                    <a:pt x="613727" y="114624"/>
                    <a:pt x="610686" y="115193"/>
                    <a:pt x="609260" y="116614"/>
                  </a:cubicBezTo>
                  <a:cubicBezTo>
                    <a:pt x="593579" y="131684"/>
                    <a:pt x="578182" y="146943"/>
                    <a:pt x="562691" y="162107"/>
                  </a:cubicBezTo>
                  <a:close/>
                  <a:moveTo>
                    <a:pt x="541117" y="142299"/>
                  </a:moveTo>
                  <a:lnTo>
                    <a:pt x="543683" y="143626"/>
                  </a:lnTo>
                  <a:cubicBezTo>
                    <a:pt x="554232" y="132726"/>
                    <a:pt x="564021" y="120879"/>
                    <a:pt x="575711" y="111307"/>
                  </a:cubicBezTo>
                  <a:cubicBezTo>
                    <a:pt x="588542" y="100692"/>
                    <a:pt x="593579" y="88750"/>
                    <a:pt x="590347" y="72354"/>
                  </a:cubicBezTo>
                  <a:cubicBezTo>
                    <a:pt x="588637" y="63729"/>
                    <a:pt x="588827" y="54631"/>
                    <a:pt x="587971" y="43921"/>
                  </a:cubicBezTo>
                  <a:cubicBezTo>
                    <a:pt x="573240" y="58611"/>
                    <a:pt x="560030" y="71406"/>
                    <a:pt x="547389" y="84675"/>
                  </a:cubicBezTo>
                  <a:cubicBezTo>
                    <a:pt x="544348" y="87802"/>
                    <a:pt x="541592" y="92636"/>
                    <a:pt x="541402" y="96806"/>
                  </a:cubicBezTo>
                  <a:cubicBezTo>
                    <a:pt x="540642" y="111970"/>
                    <a:pt x="541117" y="127135"/>
                    <a:pt x="541117" y="142299"/>
                  </a:cubicBezTo>
                  <a:close/>
                </a:path>
              </a:pathLst>
            </a:custGeom>
            <a:solidFill>
              <a:srgbClr val="65B2AE"/>
            </a:solidFill>
            <a:ln w="0" cap="flat">
              <a:noFill/>
              <a:prstDash val="solid"/>
              <a:miter/>
            </a:ln>
          </p:spPr>
          <p:txBody>
            <a:bodyPr rtlCol="0" anchor="ctr"/>
            <a:lstStyle/>
            <a:p>
              <a:pPr algn="l" rtl="0"/>
              <a:endParaRPr lang="x-es-XL"/>
            </a:p>
          </p:txBody>
        </p:sp>
        <p:sp>
          <p:nvSpPr>
            <p:cNvPr id="143" name="Freeform 47">
              <a:extLst>
                <a:ext uri="{FF2B5EF4-FFF2-40B4-BE49-F238E27FC236}">
                  <a16:creationId xmlns:a16="http://schemas.microsoft.com/office/drawing/2014/main" id="{0AB4FA2A-E3C8-CDD5-C852-8016779DA95C}"/>
                </a:ext>
              </a:extLst>
            </p:cNvPr>
            <p:cNvSpPr/>
            <p:nvPr/>
          </p:nvSpPr>
          <p:spPr>
            <a:xfrm>
              <a:off x="4959681" y="-442294"/>
              <a:ext cx="27466" cy="27408"/>
            </a:xfrm>
            <a:custGeom>
              <a:avLst/>
              <a:gdLst>
                <a:gd name="connsiteX0" fmla="*/ 27466 w 27466"/>
                <a:gd name="connsiteY0" fmla="*/ 13563 h 27408"/>
                <a:gd name="connsiteX1" fmla="*/ 13306 w 27466"/>
                <a:gd name="connsiteY1" fmla="*/ 27400 h 27408"/>
                <a:gd name="connsiteX2" fmla="*/ 0 w 27466"/>
                <a:gd name="connsiteY2" fmla="*/ 13563 h 27408"/>
                <a:gd name="connsiteX3" fmla="*/ 14161 w 27466"/>
                <a:gd name="connsiteY3" fmla="*/ 10 h 27408"/>
                <a:gd name="connsiteX4" fmla="*/ 27371 w 27466"/>
                <a:gd name="connsiteY4" fmla="*/ 13563 h 27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6" h="27408">
                  <a:moveTo>
                    <a:pt x="27466" y="13563"/>
                  </a:moveTo>
                  <a:cubicBezTo>
                    <a:pt x="27466" y="21050"/>
                    <a:pt x="20624" y="27684"/>
                    <a:pt x="13306" y="27400"/>
                  </a:cubicBezTo>
                  <a:cubicBezTo>
                    <a:pt x="6368" y="27116"/>
                    <a:pt x="95" y="20576"/>
                    <a:pt x="0" y="13563"/>
                  </a:cubicBezTo>
                  <a:cubicBezTo>
                    <a:pt x="0" y="5696"/>
                    <a:pt x="6178" y="-275"/>
                    <a:pt x="14161" y="10"/>
                  </a:cubicBezTo>
                  <a:cubicBezTo>
                    <a:pt x="21764" y="199"/>
                    <a:pt x="27371" y="6075"/>
                    <a:pt x="27371" y="13563"/>
                  </a:cubicBezTo>
                  <a:close/>
                </a:path>
              </a:pathLst>
            </a:custGeom>
            <a:solidFill>
              <a:srgbClr val="65B2AE"/>
            </a:solidFill>
            <a:ln w="0" cap="flat">
              <a:noFill/>
              <a:prstDash val="solid"/>
              <a:miter/>
            </a:ln>
          </p:spPr>
          <p:txBody>
            <a:bodyPr rtlCol="0" anchor="ctr"/>
            <a:lstStyle/>
            <a:p>
              <a:pPr algn="l" rtl="0"/>
              <a:endParaRPr lang="x-es-XL"/>
            </a:p>
          </p:txBody>
        </p:sp>
        <p:sp>
          <p:nvSpPr>
            <p:cNvPr id="144" name="Freeform 48">
              <a:extLst>
                <a:ext uri="{FF2B5EF4-FFF2-40B4-BE49-F238E27FC236}">
                  <a16:creationId xmlns:a16="http://schemas.microsoft.com/office/drawing/2014/main" id="{1A09847D-CC3B-FF2A-BDC8-9FAC666FC28E}"/>
                </a:ext>
              </a:extLst>
            </p:cNvPr>
            <p:cNvSpPr/>
            <p:nvPr/>
          </p:nvSpPr>
          <p:spPr>
            <a:xfrm>
              <a:off x="5213247" y="-158339"/>
              <a:ext cx="27388" cy="27304"/>
            </a:xfrm>
            <a:custGeom>
              <a:avLst/>
              <a:gdLst>
                <a:gd name="connsiteX0" fmla="*/ 13401 w 27388"/>
                <a:gd name="connsiteY0" fmla="*/ 27300 h 27304"/>
                <a:gd name="connsiteX1" fmla="*/ 0 w 27388"/>
                <a:gd name="connsiteY1" fmla="*/ 13747 h 27304"/>
                <a:gd name="connsiteX2" fmla="*/ 14066 w 27388"/>
                <a:gd name="connsiteY2" fmla="*/ 4 h 27304"/>
                <a:gd name="connsiteX3" fmla="*/ 27371 w 27388"/>
                <a:gd name="connsiteY3" fmla="*/ 14410 h 27304"/>
                <a:gd name="connsiteX4" fmla="*/ 13401 w 27388"/>
                <a:gd name="connsiteY4" fmla="*/ 27300 h 27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88" h="27304">
                  <a:moveTo>
                    <a:pt x="13401" y="27300"/>
                  </a:moveTo>
                  <a:cubicBezTo>
                    <a:pt x="6083" y="27110"/>
                    <a:pt x="95" y="21045"/>
                    <a:pt x="0" y="13747"/>
                  </a:cubicBezTo>
                  <a:cubicBezTo>
                    <a:pt x="0" y="6070"/>
                    <a:pt x="6273" y="-185"/>
                    <a:pt x="14066" y="4"/>
                  </a:cubicBezTo>
                  <a:cubicBezTo>
                    <a:pt x="21764" y="194"/>
                    <a:pt x="27752" y="6733"/>
                    <a:pt x="27371" y="14410"/>
                  </a:cubicBezTo>
                  <a:cubicBezTo>
                    <a:pt x="26991" y="21708"/>
                    <a:pt x="20719" y="27489"/>
                    <a:pt x="13401" y="27300"/>
                  </a:cubicBezTo>
                  <a:close/>
                </a:path>
              </a:pathLst>
            </a:custGeom>
            <a:solidFill>
              <a:srgbClr val="65B2AE"/>
            </a:solidFill>
            <a:ln w="0" cap="flat">
              <a:noFill/>
              <a:prstDash val="solid"/>
              <a:miter/>
            </a:ln>
          </p:spPr>
          <p:txBody>
            <a:bodyPr rtlCol="0" anchor="ctr"/>
            <a:lstStyle/>
            <a:p>
              <a:pPr algn="l" rtl="0"/>
              <a:endParaRPr lang="x-es-XL"/>
            </a:p>
          </p:txBody>
        </p:sp>
      </p:grpSp>
      <p:pic>
        <p:nvPicPr>
          <p:cNvPr id="6150" name="Picture 6" descr="A bag of money on a stone surface&#10;&#10;Description automatically generated">
            <a:extLst>
              <a:ext uri="{FF2B5EF4-FFF2-40B4-BE49-F238E27FC236}">
                <a16:creationId xmlns:a16="http://schemas.microsoft.com/office/drawing/2014/main" id="{D0F40052-549C-1353-1361-AD2F7377D6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4684" y="2393190"/>
            <a:ext cx="2170760" cy="19802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5" name="Chart 144">
            <a:extLst>
              <a:ext uri="{FF2B5EF4-FFF2-40B4-BE49-F238E27FC236}">
                <a16:creationId xmlns:a16="http://schemas.microsoft.com/office/drawing/2014/main" id="{168554A8-7D6A-BB50-2998-A93E6BBA3CCE}"/>
              </a:ext>
            </a:extLst>
          </p:cNvPr>
          <p:cNvGraphicFramePr>
            <a:graphicFrameLocks/>
          </p:cNvGraphicFramePr>
          <p:nvPr>
            <p:extLst>
              <p:ext uri="{D42A27DB-BD31-4B8C-83A1-F6EECF244321}">
                <p14:modId xmlns:p14="http://schemas.microsoft.com/office/powerpoint/2010/main" val="1094548314"/>
              </p:ext>
            </p:extLst>
          </p:nvPr>
        </p:nvGraphicFramePr>
        <p:xfrm>
          <a:off x="4356363" y="2393190"/>
          <a:ext cx="4433125" cy="304312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1780516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05535F330352E547AA3D8F0C969A97FB" ma:contentTypeVersion="22" ma:contentTypeDescription="צור מסמך חדש." ma:contentTypeScope="" ma:versionID="94b93d2fb678923308c5a0128e4d3010">
  <xsd:schema xmlns:xsd="http://www.w3.org/2001/XMLSchema" xmlns:xs="http://www.w3.org/2001/XMLSchema" xmlns:p="http://schemas.microsoft.com/office/2006/metadata/properties" xmlns:ns2="3096e91d-ebd7-4ce5-b2b3-56d74390b557" xmlns:ns3="4ba3be25-03aa-45c2-b90f-d8c255107eb7" xmlns:ns4="66206a12-aca6-4383-82db-f7b25037d731" targetNamespace="http://schemas.microsoft.com/office/2006/metadata/properties" ma:root="true" ma:fieldsID="af10bb891682ddff262e1a58ed9aff2a" ns2:_="" ns3:_="" ns4:_="">
    <xsd:import namespace="3096e91d-ebd7-4ce5-b2b3-56d74390b557"/>
    <xsd:import namespace="4ba3be25-03aa-45c2-b90f-d8c255107eb7"/>
    <xsd:import namespace="66206a12-aca6-4383-82db-f7b25037d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6e91d-ebd7-4ce5-b2b3-56d74390b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תגיות תמונה" ma:readOnly="false" ma:fieldId="{5cf76f15-5ced-4ddc-b409-7134ff3c332f}" ma:taxonomyMulti="true" ma:sspId="a557658c-0fa3-4305-8778-78d8ea3b7e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a3be25-03aa-45c2-b90f-d8c255107eb7"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06a12-aca6-4383-82db-f7b25037d731" elementFormDefault="qualified">
    <xsd:import namespace="http://schemas.microsoft.com/office/2006/documentManagement/types"/>
    <xsd:import namespace="http://schemas.microsoft.com/office/infopath/2007/PartnerControls"/>
    <xsd:element name="TaxCatchAll" ma:index="21" nillable="true" ma:displayName="עמודת 'תפוס הכל' של טקסונומיה" ma:hidden="true" ma:list="{153ba520-b991-433c-a0d4-d083743f123b}" ma:internalName="TaxCatchAll" ma:showField="CatchAllData" ma:web="66206a12-aca6-4383-82db-f7b25037d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96e91d-ebd7-4ce5-b2b3-56d74390b557">
      <Terms xmlns="http://schemas.microsoft.com/office/infopath/2007/PartnerControls"/>
    </lcf76f155ced4ddcb4097134ff3c332f>
    <TaxCatchAll xmlns="66206a12-aca6-4383-82db-f7b25037d731" xsi:nil="true"/>
    <SharedWithUsers xmlns="4ba3be25-03aa-45c2-b90f-d8c255107eb7">
      <UserInfo>
        <DisplayName>Tal Mishaan Spiegel</DisplayName>
        <AccountId>549</AccountId>
        <AccountType/>
      </UserInfo>
      <UserInfo>
        <DisplayName>Sharon Brand Martin</DisplayName>
        <AccountId>236</AccountId>
        <AccountType/>
      </UserInfo>
      <UserInfo>
        <DisplayName>Alona Tsirulnikov</DisplayName>
        <AccountId>366</AccountId>
        <AccountType/>
      </UserInfo>
      <UserInfo>
        <DisplayName>Tasneem Masri</DisplayName>
        <AccountId>47</AccountId>
        <AccountType/>
      </UserInfo>
      <UserInfo>
        <DisplayName>Michal Sandler Elias</DisplayName>
        <AccountId>8975</AccountId>
        <AccountType/>
      </UserInfo>
      <UserInfo>
        <DisplayName>Shimrit Slonim Franco</DisplayName>
        <AccountId>9120</AccountId>
        <AccountType/>
      </UserInfo>
    </SharedWithUsers>
  </documentManagement>
</p:properties>
</file>

<file path=customXml/itemProps1.xml><?xml version="1.0" encoding="utf-8"?>
<ds:datastoreItem xmlns:ds="http://schemas.openxmlformats.org/officeDocument/2006/customXml" ds:itemID="{1D4819FB-14B7-488E-B283-937734E0103C}">
  <ds:schemaRefs>
    <ds:schemaRef ds:uri="3096e91d-ebd7-4ce5-b2b3-56d74390b557"/>
    <ds:schemaRef ds:uri="4ba3be25-03aa-45c2-b90f-d8c255107eb7"/>
    <ds:schemaRef ds:uri="66206a12-aca6-4383-82db-f7b25037d7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7F0583-A052-4C21-A654-4A1DF40A3C57}">
  <ds:schemaRefs>
    <ds:schemaRef ds:uri="http://schemas.microsoft.com/sharepoint/v3/contenttype/forms"/>
  </ds:schemaRefs>
</ds:datastoreItem>
</file>

<file path=customXml/itemProps3.xml><?xml version="1.0" encoding="utf-8"?>
<ds:datastoreItem xmlns:ds="http://schemas.openxmlformats.org/officeDocument/2006/customXml" ds:itemID="{28889515-ECDD-4635-8A3E-652D069F73DD}">
  <ds:schemaRefs>
    <ds:schemaRef ds:uri="http://purl.org/dc/dcmitype/"/>
    <ds:schemaRef ds:uri="66206a12-aca6-4383-82db-f7b25037d731"/>
    <ds:schemaRef ds:uri="http://schemas.openxmlformats.org/package/2006/metadata/core-properties"/>
    <ds:schemaRef ds:uri="http://purl.org/dc/elements/1.1/"/>
    <ds:schemaRef ds:uri="http://www.w3.org/XML/1998/namespace"/>
    <ds:schemaRef ds:uri="http://schemas.microsoft.com/office/2006/documentManagement/types"/>
    <ds:schemaRef ds:uri="http://purl.org/dc/terms/"/>
    <ds:schemaRef ds:uri="3096e91d-ebd7-4ce5-b2b3-56d74390b557"/>
    <ds:schemaRef ds:uri="4ba3be25-03aa-45c2-b90f-d8c255107eb7"/>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3161</TotalTime>
  <Words>6832</Words>
  <Application>Microsoft Macintosh PowerPoint</Application>
  <PresentationFormat>Widescreen</PresentationFormat>
  <Paragraphs>609</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Wingdings</vt:lpstr>
      <vt:lpstr>Tahoma</vt:lpstr>
      <vt:lpstr>Segoe UI Light</vt:lpstr>
      <vt:lpstr>Heebo</vt:lpstr>
      <vt:lpstr>Calibri Light</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Tasneem Masri</dc:creator>
  <cp:lastModifiedBy>Meredith Armstrong</cp:lastModifiedBy>
  <cp:revision>125</cp:revision>
  <dcterms:created xsi:type="dcterms:W3CDTF">2023-12-31T08:13:22Z</dcterms:created>
  <dcterms:modified xsi:type="dcterms:W3CDTF">2024-07-12T10:13:22Z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0x01010005535F330352E547AA3D8F0C969A97FB</vt:lpwstr>
  </property>
  <property fmtid="{D5CDD505-2E9C-101B-9397-08002B2CF9AE}" pid="3" name="MSIP_Label_b5194bbc-032f-47bb-9abc-b93ce9e451bf_Enabled">
    <vt:lpwstr>true</vt:lpwstr>
  </property>
  <property fmtid="{D5CDD505-2E9C-101B-9397-08002B2CF9AE}" pid="4" name="MSIP_Label_b5194bbc-032f-47bb-9abc-b93ce9e451bf_SetDate">
    <vt:lpwstr>2023-12-31T08:13:29Z</vt:lpwstr>
  </property>
  <property fmtid="{D5CDD505-2E9C-101B-9397-08002B2CF9AE}" pid="5" name="MSIP_Label_b5194bbc-032f-47bb-9abc-b93ce9e451bf_Method">
    <vt:lpwstr>Standard</vt:lpwstr>
  </property>
  <property fmtid="{D5CDD505-2E9C-101B-9397-08002B2CF9AE}" pid="6" name="MSIP_Label_b5194bbc-032f-47bb-9abc-b93ce9e451bf_Name">
    <vt:lpwstr>defa4170-0d19-0005-0004-bc88714345d2</vt:lpwstr>
  </property>
  <property fmtid="{D5CDD505-2E9C-101B-9397-08002B2CF9AE}" pid="7" name="MSIP_Label_b5194bbc-032f-47bb-9abc-b93ce9e451bf_SiteId">
    <vt:lpwstr>89549929-c3f4-4716-8ef4-0b2d475c2d50</vt:lpwstr>
  </property>
  <property fmtid="{D5CDD505-2E9C-101B-9397-08002B2CF9AE}" pid="8" name="MSIP_Label_b5194bbc-032f-47bb-9abc-b93ce9e451bf_ActionId">
    <vt:lpwstr>ff2a027a-101a-4e86-94b8-fc47b09a99b8</vt:lpwstr>
  </property>
  <property fmtid="{D5CDD505-2E9C-101B-9397-08002B2CF9AE}" pid="9" name="MSIP_Label_b5194bbc-032f-47bb-9abc-b93ce9e451bf_ContentBits">
    <vt:lpwstr>0</vt:lpwstr>
  </property>
  <property fmtid="{D5CDD505-2E9C-101B-9397-08002B2CF9AE}" pid="10" name="MediaServiceImageTags">
    <vt:lpwstr/>
  </property>
</Properties>
</file>