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98_B9FD413C.xml" ContentType="application/vnd.ms-powerpoint.comments+xml"/>
  <Override PartName="/ppt/notesSlides/notesSlide2.xml" ContentType="application/vnd.openxmlformats-officedocument.presentationml.notesSlide+xml"/>
  <Override PartName="/ppt/comments/modernComment_30D_3B78AF16.xml" ContentType="application/vnd.ms-powerpoint.comments+xml"/>
  <Override PartName="/ppt/notesSlides/notesSlide3.xml" ContentType="application/vnd.openxmlformats-officedocument.presentationml.notesSlide+xml"/>
  <Override PartName="/ppt/comments/modernComment_30E_B9C42D29.xml" ContentType="application/vnd.ms-powerpoint.comments+xml"/>
  <Override PartName="/ppt/comments/modernComment_303_B6E24AD.xml" ContentType="application/vnd.ms-powerpoint.comments+xml"/>
  <Override PartName="/ppt/notesSlides/notesSlide4.xml" ContentType="application/vnd.openxmlformats-officedocument.presentationml.notesSlide+xml"/>
  <Override PartName="/ppt/comments/modernComment_2F8_C82939C4.xml" ContentType="application/vnd.ms-powerpoint.comments+xml"/>
  <Override PartName="/ppt/comments/modernComment_300_DC385121.xml" ContentType="application/vnd.ms-powerpoint.comments+xml"/>
  <Override PartName="/ppt/comments/modernComment_301_57B9F82E.xml" ContentType="application/vnd.ms-powerpoint.comments+xml"/>
  <Override PartName="/ppt/notesSlides/notesSlide5.xml" ContentType="application/vnd.openxmlformats-officedocument.presentationml.notesSlide+xml"/>
  <Override PartName="/ppt/comments/modernComment_30B_FE663CD7.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omments/modernComment_2DB_E17B317B.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7.xml" ContentType="application/vnd.openxmlformats-officedocument.drawingml.chartshapes+xml"/>
  <Override PartName="/ppt/comments/modernComment_307_27E9ABE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4"/>
  </p:sldMasterIdLst>
  <p:notesMasterIdLst>
    <p:notesMasterId r:id="rId23"/>
  </p:notesMasterIdLst>
  <p:sldIdLst>
    <p:sldId id="408" r:id="rId5"/>
    <p:sldId id="781" r:id="rId6"/>
    <p:sldId id="782" r:id="rId7"/>
    <p:sldId id="771" r:id="rId8"/>
    <p:sldId id="256" r:id="rId9"/>
    <p:sldId id="760" r:id="rId10"/>
    <p:sldId id="767" r:id="rId11"/>
    <p:sldId id="768" r:id="rId12"/>
    <p:sldId id="769" r:id="rId13"/>
    <p:sldId id="778" r:id="rId14"/>
    <p:sldId id="779" r:id="rId15"/>
    <p:sldId id="773" r:id="rId16"/>
    <p:sldId id="780" r:id="rId17"/>
    <p:sldId id="774" r:id="rId18"/>
    <p:sldId id="731" r:id="rId19"/>
    <p:sldId id="772" r:id="rId20"/>
    <p:sldId id="777" r:id="rId21"/>
    <p:sldId id="775" r:id="rId22"/>
  </p:sldIdLst>
  <p:sldSz cx="12192000" cy="6858000"/>
  <p:notesSz cx="6858000" cy="9144000"/>
  <p:embeddedFontLst>
    <p:embeddedFont>
      <p:font typeface="Heebo" pitchFamily="2" charset="-79"/>
      <p:regular r:id="rId24"/>
      <p:bold r:id="rId25"/>
    </p:embeddedFont>
    <p:embeddedFont>
      <p:font typeface="Tahoma" panose="020B0604030504040204" pitchFamily="34" charset="0"/>
      <p:regular r:id="rId26"/>
      <p:bold r:id="rId27"/>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79FC3832-8C0B-65F6-0AE4-8AA11630D90B}" name="Allison" initials="A" userId="Allison" providerId="None"/>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A52B87F5-66B8-F8C1-3952-09EE809B7D93}" name="shoshy mor" initials="sm" userId="9872a54d55f7246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EDEF"/>
    <a:srgbClr val="CD4E86"/>
    <a:srgbClr val="40A8AD"/>
    <a:srgbClr val="EBB7CF"/>
    <a:srgbClr val="E7E6E6"/>
    <a:srgbClr val="DBE7C3"/>
    <a:srgbClr val="9ABC56"/>
    <a:srgbClr val="358B8F"/>
    <a:srgbClr val="FFFFFF"/>
    <a:srgbClr val="81D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27" autoAdjust="0"/>
    <p:restoredTop sz="92378" autoAdjust="0"/>
  </p:normalViewPr>
  <p:slideViewPr>
    <p:cSldViewPr snapToGrid="0">
      <p:cViewPr varScale="1">
        <p:scale>
          <a:sx n="103" d="100"/>
          <a:sy n="103" d="100"/>
        </p:scale>
        <p:origin x="17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Gan%20Hashnaim%20Jaffa_observations%20post%20intervention.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Gan%20Hashnaim%20Jaffa_observations%20post%20intervention.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4;&#1510;&#1508;&#1497;&#1493;&#1514;%20&#1490;&#1497;&#1504;&#1493;&#1514;/&#1490;&#1503;%20&#1492;&#1513;&#1504;&#1497;&#1497;&#1501;%20&#1497;&#1508;&#1493;/&#1490;&#1503;%20&#1492;&#1513;&#1504;&#1497;&#1497;&#1501;%20&#1500;&#1488;&#1495;&#1512;%20&#1492;&#1514;&#1506;&#1512;&#1489;&#1493;&#1514;2024/&#1504;&#1514;&#1493;&#1504;&#1497;%20&#1490;&#1492;&#1500;%20&#1500;&#1488;&#1495;&#1512;%20&#1492;&#1514;&#1506;&#1512;&#1489;&#1493;&#1514;.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Heebo" panose="00000500000000000000" pitchFamily="2" charset="-79"/>
                <a:cs typeface="Heebo" panose="00000500000000000000" pitchFamily="2" charset="-79"/>
              </a:rPr>
              <a:t>Traffic in the Park</a:t>
            </a:r>
            <a:endParaRPr lang="he-IL" dirty="0">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4461067366579176E-2"/>
          <c:y val="0.15727580435287686"/>
          <c:w val="0.8810944881889764"/>
          <c:h val="0.66420659332620291"/>
        </c:manualLayout>
      </c:layout>
      <c:barChart>
        <c:barDir val="col"/>
        <c:grouping val="stacked"/>
        <c:varyColors val="0"/>
        <c:ser>
          <c:idx val="0"/>
          <c:order val="0"/>
          <c:tx>
            <c:strRef>
              <c:f>'[נתוני גהל לאחר התערבות.xlsx]טבלאות וגרפים'!$O$75</c:f>
              <c:strCache>
                <c:ptCount val="1"/>
                <c:pt idx="0">
                  <c:v>רוכבים</c:v>
                </c:pt>
              </c:strCache>
            </c:strRef>
          </c:tx>
          <c:spPr>
            <a:solidFill>
              <a:srgbClr val="EBB7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וגרפים'!$P$75:$Q$75</c:f>
              <c:numCache>
                <c:formatCode>0%</c:formatCode>
                <c:ptCount val="2"/>
                <c:pt idx="0">
                  <c:v>0.26</c:v>
                </c:pt>
                <c:pt idx="1">
                  <c:v>0.04</c:v>
                </c:pt>
              </c:numCache>
            </c:numRef>
          </c:val>
          <c:extLst>
            <c:ext xmlns:c16="http://schemas.microsoft.com/office/drawing/2014/chart" uri="{C3380CC4-5D6E-409C-BE32-E72D297353CC}">
              <c16:uniqueId val="{00000000-18B7-414A-98BB-71C7F4A44C3B}"/>
            </c:ext>
          </c:extLst>
        </c:ser>
        <c:ser>
          <c:idx val="1"/>
          <c:order val="1"/>
          <c:tx>
            <c:strRef>
              <c:f>'[נתוני גהל לאחר התערבות.xlsx]טבלאות וגרפים'!$O$76</c:f>
              <c:strCache>
                <c:ptCount val="1"/>
                <c:pt idx="0">
                  <c:v>הולכי רגל</c:v>
                </c:pt>
              </c:strCache>
            </c:strRef>
          </c:tx>
          <c:spPr>
            <a:solidFill>
              <a:srgbClr val="40A8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וגרפים'!$P$76:$Q$76</c:f>
              <c:numCache>
                <c:formatCode>0%</c:formatCode>
                <c:ptCount val="2"/>
                <c:pt idx="0">
                  <c:v>0.72</c:v>
                </c:pt>
                <c:pt idx="1">
                  <c:v>0.82</c:v>
                </c:pt>
              </c:numCache>
            </c:numRef>
          </c:val>
          <c:extLst>
            <c:ext xmlns:c16="http://schemas.microsoft.com/office/drawing/2014/chart" uri="{C3380CC4-5D6E-409C-BE32-E72D297353CC}">
              <c16:uniqueId val="{00000001-18B7-414A-98BB-71C7F4A44C3B}"/>
            </c:ext>
          </c:extLst>
        </c:ser>
        <c:ser>
          <c:idx val="2"/>
          <c:order val="2"/>
          <c:tx>
            <c:strRef>
              <c:f>'[נתוני גהל לאחר התערבות.xlsx]טבלאות וגרפים'!$O$77</c:f>
              <c:strCache>
                <c:ptCount val="1"/>
                <c:pt idx="0">
                  <c:v>לידה עד 5</c:v>
                </c:pt>
              </c:strCache>
            </c:strRef>
          </c:tx>
          <c:spPr>
            <a:solidFill>
              <a:srgbClr val="9ABC5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וגרפים'!$P$77:$Q$77</c:f>
              <c:numCache>
                <c:formatCode>0%</c:formatCode>
                <c:ptCount val="2"/>
                <c:pt idx="0">
                  <c:v>0.03</c:v>
                </c:pt>
                <c:pt idx="1">
                  <c:v>0.12</c:v>
                </c:pt>
              </c:numCache>
            </c:numRef>
          </c:val>
          <c:extLst>
            <c:ext xmlns:c16="http://schemas.microsoft.com/office/drawing/2014/chart" uri="{C3380CC4-5D6E-409C-BE32-E72D297353CC}">
              <c16:uniqueId val="{00000002-18B7-414A-98BB-71C7F4A44C3B}"/>
            </c:ext>
          </c:extLst>
        </c:ser>
        <c:ser>
          <c:idx val="3"/>
          <c:order val="3"/>
          <c:tx>
            <c:strRef>
              <c:f>'[נתוני גהל לאחר התערבות.xlsx]טבלאות וגרפים'!$O$78</c:f>
              <c:strCache>
                <c:ptCount val="1"/>
                <c:pt idx="0">
                  <c:v>כיסא גלגלים</c:v>
                </c:pt>
              </c:strCache>
            </c:strRef>
          </c:tx>
          <c:spPr>
            <a:solidFill>
              <a:schemeClr val="bg1">
                <a:lumMod val="6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18B7-414A-98BB-71C7F4A44C3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וגרפים'!$P$74:$Q$74</c:f>
              <c:strCache>
                <c:ptCount val="2"/>
                <c:pt idx="0">
                  <c:v>לפני התערבות 
N=120</c:v>
                </c:pt>
                <c:pt idx="1">
                  <c:v>לאחר התערבות
N=147</c:v>
                </c:pt>
              </c:strCache>
            </c:strRef>
          </c:cat>
          <c:val>
            <c:numRef>
              <c:f>'[נתוני גהל לאחר התערבות.xlsx]טבלאות וגרפים'!$P$78:$Q$78</c:f>
              <c:numCache>
                <c:formatCode>0%</c:formatCode>
                <c:ptCount val="2"/>
                <c:pt idx="1">
                  <c:v>0.01</c:v>
                </c:pt>
              </c:numCache>
            </c:numRef>
          </c:val>
          <c:extLst>
            <c:ext xmlns:c16="http://schemas.microsoft.com/office/drawing/2014/chart" uri="{C3380CC4-5D6E-409C-BE32-E72D297353CC}">
              <c16:uniqueId val="{00000003-18B7-414A-98BB-71C7F4A44C3B}"/>
            </c:ext>
          </c:extLst>
        </c:ser>
        <c:dLbls>
          <c:dLblPos val="ctr"/>
          <c:showLegendKey val="0"/>
          <c:showVal val="1"/>
          <c:showCatName val="0"/>
          <c:showSerName val="0"/>
          <c:showPercent val="0"/>
          <c:showBubbleSize val="0"/>
        </c:dLbls>
        <c:gapWidth val="150"/>
        <c:overlap val="100"/>
        <c:axId val="2132549599"/>
        <c:axId val="2132550079"/>
      </c:barChart>
      <c:catAx>
        <c:axId val="2132549599"/>
        <c:scaling>
          <c:orientation val="minMax"/>
        </c:scaling>
        <c:delete val="1"/>
        <c:axPos val="b"/>
        <c:numFmt formatCode="General" sourceLinked="1"/>
        <c:majorTickMark val="none"/>
        <c:minorTickMark val="none"/>
        <c:tickLblPos val="nextTo"/>
        <c:crossAx val="2132550079"/>
        <c:crosses val="autoZero"/>
        <c:auto val="1"/>
        <c:lblAlgn val="ctr"/>
        <c:lblOffset val="100"/>
        <c:noMultiLvlLbl val="0"/>
      </c:catAx>
      <c:valAx>
        <c:axId val="2132550079"/>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32549599"/>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r>
              <a:rPr lang="en-US" dirty="0">
                <a:latin typeface="Heebo" panose="00000500000000000000" pitchFamily="2" charset="-79"/>
                <a:cs typeface="Heebo" panose="00000500000000000000" pitchFamily="2" charset="-79"/>
              </a:rPr>
              <a:t>Visitors’ Gender</a:t>
            </a:r>
            <a:endParaRPr lang="he-IL" dirty="0">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0.11573881368496024"/>
          <c:y val="0.22946777486147565"/>
          <c:w val="0.83981667927388493"/>
          <c:h val="0.54214676209733503"/>
        </c:manualLayout>
      </c:layout>
      <c:barChart>
        <c:barDir val="col"/>
        <c:grouping val="stacked"/>
        <c:varyColors val="0"/>
        <c:ser>
          <c:idx val="0"/>
          <c:order val="0"/>
          <c:tx>
            <c:strRef>
              <c:f>'[נתוני גהל לאחר התערבות.xlsx]טבלאות וגרפים'!$I$326</c:f>
              <c:strCache>
                <c:ptCount val="1"/>
                <c:pt idx="0">
                  <c:v>נשים</c:v>
                </c:pt>
              </c:strCache>
            </c:strRef>
          </c:tx>
          <c:spPr>
            <a:solidFill>
              <a:schemeClr val="bg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וגרפים'!$J$325:$K$325</c:f>
              <c:strCache>
                <c:ptCount val="2"/>
                <c:pt idx="0">
                  <c:v>לפני התערבות 
N=320</c:v>
                </c:pt>
                <c:pt idx="1">
                  <c:v>לאחר התערבות
N=241</c:v>
                </c:pt>
              </c:strCache>
            </c:strRef>
          </c:cat>
          <c:val>
            <c:numRef>
              <c:f>'[נתוני גהל לאחר התערבות.xlsx]טבלאות וגרפים'!$J$326:$K$326</c:f>
              <c:numCache>
                <c:formatCode>0%</c:formatCode>
                <c:ptCount val="2"/>
                <c:pt idx="0">
                  <c:v>0.25</c:v>
                </c:pt>
                <c:pt idx="1">
                  <c:v>0.56999999999999995</c:v>
                </c:pt>
              </c:numCache>
            </c:numRef>
          </c:val>
          <c:extLst>
            <c:ext xmlns:c16="http://schemas.microsoft.com/office/drawing/2014/chart" uri="{C3380CC4-5D6E-409C-BE32-E72D297353CC}">
              <c16:uniqueId val="{00000000-A947-4847-8993-294DADBC8469}"/>
            </c:ext>
          </c:extLst>
        </c:ser>
        <c:ser>
          <c:idx val="1"/>
          <c:order val="1"/>
          <c:tx>
            <c:strRef>
              <c:f>'[נתוני גהל לאחר התערבות.xlsx]טבלאות וגרפים'!$I$327</c:f>
              <c:strCache>
                <c:ptCount val="1"/>
                <c:pt idx="0">
                  <c:v>גברים</c:v>
                </c:pt>
              </c:strCache>
            </c:strRef>
          </c:tx>
          <c:spPr>
            <a:solidFill>
              <a:srgbClr val="40A8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'[נתוני גהל לאחר התערבות.xlsx]טבלאות וגרפים'!$J$325:$K$325</c:f>
              <c:strCache>
                <c:ptCount val="2"/>
                <c:pt idx="0">
                  <c:v>לפני התערבות 
N=320</c:v>
                </c:pt>
                <c:pt idx="1">
                  <c:v>לאחר התערבות
N=241</c:v>
                </c:pt>
              </c:strCache>
            </c:strRef>
          </c:cat>
          <c:val>
            <c:numRef>
              <c:f>'[נתוני גהל לאחר התערבות.xlsx]טבלאות וגרפים'!$J$327:$K$327</c:f>
              <c:numCache>
                <c:formatCode>0%</c:formatCode>
                <c:ptCount val="2"/>
                <c:pt idx="0">
                  <c:v>0.75</c:v>
                </c:pt>
                <c:pt idx="1">
                  <c:v>0.43</c:v>
                </c:pt>
              </c:numCache>
            </c:numRef>
          </c:val>
          <c:extLst>
            <c:ext xmlns:c16="http://schemas.microsoft.com/office/drawing/2014/chart" uri="{C3380CC4-5D6E-409C-BE32-E72D297353CC}">
              <c16:uniqueId val="{00000001-A947-4847-8993-294DADBC8469}"/>
            </c:ext>
          </c:extLst>
        </c:ser>
        <c:dLbls>
          <c:dLblPos val="ctr"/>
          <c:showLegendKey val="0"/>
          <c:showVal val="1"/>
          <c:showCatName val="0"/>
          <c:showSerName val="0"/>
          <c:showPercent val="0"/>
          <c:showBubbleSize val="0"/>
        </c:dLbls>
        <c:gapWidth val="150"/>
        <c:overlap val="100"/>
        <c:axId val="2132549599"/>
        <c:axId val="2132550079"/>
      </c:barChart>
      <c:catAx>
        <c:axId val="2132549599"/>
        <c:scaling>
          <c:orientation val="minMax"/>
        </c:scaling>
        <c:delete val="1"/>
        <c:axPos val="b"/>
        <c:numFmt formatCode="General" sourceLinked="1"/>
        <c:majorTickMark val="none"/>
        <c:minorTickMark val="none"/>
        <c:tickLblPos val="nextTo"/>
        <c:crossAx val="2132550079"/>
        <c:crosses val="autoZero"/>
        <c:auto val="1"/>
        <c:lblAlgn val="ctr"/>
        <c:lblOffset val="100"/>
        <c:noMultiLvlLbl val="0"/>
      </c:catAx>
      <c:valAx>
        <c:axId val="2132550079"/>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132549599"/>
        <c:crosses val="autoZero"/>
        <c:crossBetween val="between"/>
      </c:valAx>
      <c:spPr>
        <a:noFill/>
        <a:ln>
          <a:noFill/>
        </a:ln>
        <a:effectLst/>
      </c:spPr>
    </c:plotArea>
    <c:legend>
      <c:legendPos val="b"/>
      <c:layout>
        <c:manualLayout>
          <c:xMode val="edge"/>
          <c:yMode val="edge"/>
          <c:x val="0.40337385194322706"/>
          <c:y val="0.88754455841228663"/>
          <c:w val="0.26480052493438322"/>
          <c:h val="9.492381160688247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a:t>Post-intervention</a:t>
            </a:r>
            <a:r>
              <a:rPr lang="en-US" sz="1000" baseline="0" dirty="0"/>
              <a:t> a</a:t>
            </a:r>
            <a:r>
              <a:rPr lang="en-US" sz="1000" dirty="0"/>
              <a:t>ge distribution</a:t>
            </a:r>
          </a:p>
          <a:p>
            <a:pPr>
              <a:defRPr sz="1000"/>
            </a:pPr>
            <a:r>
              <a:rPr lang="he-IL" sz="1000" dirty="0"/>
              <a:t>193</a:t>
            </a:r>
            <a:r>
              <a:rPr lang="en-US" sz="1000" dirty="0"/>
              <a:t>N = </a:t>
            </a: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וגרפים'!$C$230</c:f>
              <c:strCache>
                <c:ptCount val="1"/>
                <c:pt idx="0">
                  <c:v>65+
2%</c:v>
                </c:pt>
              </c:strCache>
            </c:strRef>
          </c:tx>
          <c:spPr>
            <a:solidFill>
              <a:srgbClr val="BCEDEF"/>
            </a:solidFill>
            <a:ln>
              <a:noFill/>
            </a:ln>
            <a:effectLst/>
          </c:spPr>
          <c:invertIfNegative val="0"/>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וגרפים'!$C$231:$C$245</c:f>
              <c:numCache>
                <c:formatCode>General</c:formatCode>
                <c:ptCount val="15"/>
                <c:pt idx="7">
                  <c:v>3</c:v>
                </c:pt>
              </c:numCache>
            </c:numRef>
          </c:val>
          <c:extLst>
            <c:ext xmlns:c16="http://schemas.microsoft.com/office/drawing/2014/chart" uri="{C3380CC4-5D6E-409C-BE32-E72D297353CC}">
              <c16:uniqueId val="{00000000-FC20-497A-9DBA-A6B93AAC38C6}"/>
            </c:ext>
          </c:extLst>
        </c:ser>
        <c:ser>
          <c:idx val="1"/>
          <c:order val="1"/>
          <c:tx>
            <c:strRef>
              <c:f>'[נתוני גהל לאחר התערבות.xlsx]טבלאות וגרפים'!$D$230</c:f>
              <c:strCache>
                <c:ptCount val="1"/>
                <c:pt idx="0">
                  <c:v>15-64
50%</c:v>
                </c:pt>
              </c:strCache>
            </c:strRef>
          </c:tx>
          <c:spPr>
            <a:solidFill>
              <a:srgbClr val="40A8AD"/>
            </a:solidFill>
            <a:ln>
              <a:noFill/>
            </a:ln>
            <a:effectLst/>
          </c:spPr>
          <c:invertIfNegative val="0"/>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וגרפים'!$D$231:$D$245</c:f>
              <c:numCache>
                <c:formatCode>General</c:formatCode>
                <c:ptCount val="15"/>
                <c:pt idx="0">
                  <c:v>2</c:v>
                </c:pt>
                <c:pt idx="1">
                  <c:v>3</c:v>
                </c:pt>
                <c:pt idx="2">
                  <c:v>17</c:v>
                </c:pt>
                <c:pt idx="3">
                  <c:v>3</c:v>
                </c:pt>
                <c:pt idx="4">
                  <c:v>5</c:v>
                </c:pt>
                <c:pt idx="5">
                  <c:v>7</c:v>
                </c:pt>
                <c:pt idx="6">
                  <c:v>2</c:v>
                </c:pt>
                <c:pt idx="7">
                  <c:v>15</c:v>
                </c:pt>
                <c:pt idx="8">
                  <c:v>14</c:v>
                </c:pt>
                <c:pt idx="9">
                  <c:v>5</c:v>
                </c:pt>
                <c:pt idx="10">
                  <c:v>5</c:v>
                </c:pt>
                <c:pt idx="11">
                  <c:v>2</c:v>
                </c:pt>
                <c:pt idx="12">
                  <c:v>3</c:v>
                </c:pt>
                <c:pt idx="13">
                  <c:v>4</c:v>
                </c:pt>
                <c:pt idx="14">
                  <c:v>10</c:v>
                </c:pt>
              </c:numCache>
            </c:numRef>
          </c:val>
          <c:extLst>
            <c:ext xmlns:c16="http://schemas.microsoft.com/office/drawing/2014/chart" uri="{C3380CC4-5D6E-409C-BE32-E72D297353CC}">
              <c16:uniqueId val="{00000001-FC20-497A-9DBA-A6B93AAC38C6}"/>
            </c:ext>
          </c:extLst>
        </c:ser>
        <c:ser>
          <c:idx val="2"/>
          <c:order val="2"/>
          <c:tx>
            <c:strRef>
              <c:f>'[נתוני גהל לאחר התערבות.xlsx]טבלאות וגרפים'!$E$230</c:f>
              <c:strCache>
                <c:ptCount val="1"/>
                <c:pt idx="0">
                  <c:v>גיל 5-14
25%</c:v>
                </c:pt>
              </c:strCache>
            </c:strRef>
          </c:tx>
          <c:spPr>
            <a:solidFill>
              <a:srgbClr val="CD4E86"/>
            </a:solidFill>
            <a:ln>
              <a:noFill/>
            </a:ln>
            <a:effectLst/>
          </c:spPr>
          <c:invertIfNegative val="0"/>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וגרפים'!$E$231:$E$245</c:f>
              <c:numCache>
                <c:formatCode>General</c:formatCode>
                <c:ptCount val="15"/>
                <c:pt idx="3">
                  <c:v>3</c:v>
                </c:pt>
                <c:pt idx="4">
                  <c:v>4</c:v>
                </c:pt>
                <c:pt idx="5">
                  <c:v>5</c:v>
                </c:pt>
                <c:pt idx="6">
                  <c:v>4</c:v>
                </c:pt>
                <c:pt idx="7">
                  <c:v>12</c:v>
                </c:pt>
                <c:pt idx="8">
                  <c:v>5</c:v>
                </c:pt>
                <c:pt idx="9">
                  <c:v>4</c:v>
                </c:pt>
                <c:pt idx="10">
                  <c:v>3</c:v>
                </c:pt>
                <c:pt idx="11">
                  <c:v>2</c:v>
                </c:pt>
                <c:pt idx="14">
                  <c:v>6</c:v>
                </c:pt>
              </c:numCache>
            </c:numRef>
          </c:val>
          <c:extLst>
            <c:ext xmlns:c16="http://schemas.microsoft.com/office/drawing/2014/chart" uri="{C3380CC4-5D6E-409C-BE32-E72D297353CC}">
              <c16:uniqueId val="{00000002-FC20-497A-9DBA-A6B93AAC38C6}"/>
            </c:ext>
          </c:extLst>
        </c:ser>
        <c:ser>
          <c:idx val="3"/>
          <c:order val="3"/>
          <c:tx>
            <c:strRef>
              <c:f>'[נתוני גהל לאחר התערבות.xlsx]טבלאות וגרפים'!$F$230</c:f>
              <c:strCache>
                <c:ptCount val="1"/>
                <c:pt idx="0">
                  <c:v>לידה עד 5
23%</c:v>
                </c:pt>
              </c:strCache>
            </c:strRef>
          </c:tx>
          <c:spPr>
            <a:solidFill>
              <a:srgbClr val="9ABC56"/>
            </a:solidFill>
            <a:ln>
              <a:noFill/>
            </a:ln>
            <a:effectLst/>
          </c:spPr>
          <c:invertIfNegative val="0"/>
          <c:dPt>
            <c:idx val="7"/>
            <c:invertIfNegative val="0"/>
            <c:bubble3D val="0"/>
            <c:spPr>
              <a:solidFill>
                <a:srgbClr val="9ABC56"/>
              </a:solidFill>
              <a:ln w="12700">
                <a:solidFill>
                  <a:schemeClr val="tx1"/>
                </a:solidFill>
              </a:ln>
              <a:effectLst/>
            </c:spPr>
            <c:extLst>
              <c:ext xmlns:c16="http://schemas.microsoft.com/office/drawing/2014/chart" uri="{C3380CC4-5D6E-409C-BE32-E72D297353CC}">
                <c16:uniqueId val="{00000004-FC20-497A-9DBA-A6B93AAC38C6}"/>
              </c:ext>
            </c:extLst>
          </c:dPt>
          <c:dPt>
            <c:idx val="8"/>
            <c:invertIfNegative val="0"/>
            <c:bubble3D val="0"/>
            <c:spPr>
              <a:solidFill>
                <a:srgbClr val="9ABC56"/>
              </a:solidFill>
              <a:ln w="12700">
                <a:solidFill>
                  <a:schemeClr val="tx1"/>
                </a:solidFill>
              </a:ln>
              <a:effectLst/>
            </c:spPr>
            <c:extLst>
              <c:ext xmlns:c16="http://schemas.microsoft.com/office/drawing/2014/chart" uri="{C3380CC4-5D6E-409C-BE32-E72D297353CC}">
                <c16:uniqueId val="{00000005-FC20-497A-9DBA-A6B93AAC38C6}"/>
              </c:ext>
            </c:extLst>
          </c:dPt>
          <c:cat>
            <c:multiLvlStrRef>
              <c:f>'[נתוני גהל לאחר התערבות.xlsx]טבלאות וגרפים'!$A$231:$B$245</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וגרפים'!$F$231:$F$245</c:f>
              <c:numCache>
                <c:formatCode>General</c:formatCode>
                <c:ptCount val="15"/>
                <c:pt idx="1">
                  <c:v>2</c:v>
                </c:pt>
                <c:pt idx="2">
                  <c:v>3</c:v>
                </c:pt>
                <c:pt idx="3">
                  <c:v>2</c:v>
                </c:pt>
                <c:pt idx="7">
                  <c:v>13</c:v>
                </c:pt>
                <c:pt idx="8">
                  <c:v>11</c:v>
                </c:pt>
                <c:pt idx="9">
                  <c:v>1</c:v>
                </c:pt>
                <c:pt idx="11">
                  <c:v>1</c:v>
                </c:pt>
                <c:pt idx="12">
                  <c:v>1</c:v>
                </c:pt>
                <c:pt idx="13">
                  <c:v>2</c:v>
                </c:pt>
                <c:pt idx="14">
                  <c:v>9</c:v>
                </c:pt>
              </c:numCache>
            </c:numRef>
          </c:val>
          <c:extLst>
            <c:ext xmlns:c16="http://schemas.microsoft.com/office/drawing/2014/chart" uri="{C3380CC4-5D6E-409C-BE32-E72D297353CC}">
              <c16:uniqueId val="{00000003-FC20-497A-9DBA-A6B93AAC38C6}"/>
            </c:ext>
          </c:extLst>
        </c:ser>
        <c:dLbls>
          <c:showLegendKey val="0"/>
          <c:showVal val="0"/>
          <c:showCatName val="0"/>
          <c:showSerName val="0"/>
          <c:showPercent val="0"/>
          <c:showBubbleSize val="0"/>
        </c:dLbls>
        <c:gapWidth val="0"/>
        <c:overlap val="100"/>
        <c:axId val="212412303"/>
        <c:axId val="212412783"/>
      </c:barChart>
      <c:catAx>
        <c:axId val="21241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783"/>
        <c:crosses val="autoZero"/>
        <c:auto val="1"/>
        <c:lblAlgn val="ctr"/>
        <c:lblOffset val="100"/>
        <c:noMultiLvlLbl val="0"/>
      </c:catAx>
      <c:valAx>
        <c:axId val="212412783"/>
        <c:scaling>
          <c:orientation val="minMax"/>
          <c:max val="7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303"/>
        <c:crosses val="autoZero"/>
        <c:crossBetween val="between"/>
      </c:valAx>
      <c:spPr>
        <a:noFill/>
        <a:ln>
          <a:noFill/>
        </a:ln>
        <a:effectLst/>
      </c:spPr>
    </c:plotArea>
    <c:legend>
      <c:legendPos val="t"/>
      <c:layout>
        <c:manualLayout>
          <c:xMode val="edge"/>
          <c:yMode val="edge"/>
          <c:x val="0.12732361977314366"/>
          <c:y val="0.15447746913580246"/>
          <c:w val="0.72029099459477475"/>
          <c:h val="0.1238302469135802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en-US" sz="1000" dirty="0"/>
              <a:t>Pre-intervention age distribution </a:t>
            </a:r>
            <a:endParaRPr lang="he-IL" sz="1000" dirty="0"/>
          </a:p>
          <a:p>
            <a:pPr>
              <a:defRPr sz="1000"/>
            </a:pPr>
            <a:r>
              <a:rPr lang="en-US" sz="1000" dirty="0"/>
              <a:t>N = </a:t>
            </a:r>
            <a:r>
              <a:rPr lang="he-IL" sz="1000" dirty="0"/>
              <a:t>411</a:t>
            </a:r>
            <a:endParaRPr lang="en-US" sz="1000" dirty="0"/>
          </a:p>
        </c:rich>
      </c:tx>
      <c:layout>
        <c:manualLayout>
          <c:xMode val="edge"/>
          <c:yMode val="edge"/>
          <c:x val="0.38133346722879374"/>
          <c:y val="0"/>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וגרפים'!$C$264</c:f>
              <c:strCache>
                <c:ptCount val="1"/>
                <c:pt idx="0">
                  <c:v>65+
4%</c:v>
                </c:pt>
              </c:strCache>
            </c:strRef>
          </c:tx>
          <c:spPr>
            <a:solidFill>
              <a:srgbClr val="BCEDEF"/>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וגרפים'!$C$265:$C$279</c:f>
              <c:numCache>
                <c:formatCode>General</c:formatCode>
                <c:ptCount val="15"/>
                <c:pt idx="1">
                  <c:v>2</c:v>
                </c:pt>
                <c:pt idx="2">
                  <c:v>4</c:v>
                </c:pt>
                <c:pt idx="3">
                  <c:v>2</c:v>
                </c:pt>
                <c:pt idx="12">
                  <c:v>1</c:v>
                </c:pt>
                <c:pt idx="13">
                  <c:v>3</c:v>
                </c:pt>
                <c:pt idx="14">
                  <c:v>4</c:v>
                </c:pt>
              </c:numCache>
            </c:numRef>
          </c:val>
          <c:extLst>
            <c:ext xmlns:c16="http://schemas.microsoft.com/office/drawing/2014/chart" uri="{C3380CC4-5D6E-409C-BE32-E72D297353CC}">
              <c16:uniqueId val="{00000000-23CF-4D4E-8C2E-F9607FF1A07B}"/>
            </c:ext>
          </c:extLst>
        </c:ser>
        <c:ser>
          <c:idx val="1"/>
          <c:order val="1"/>
          <c:tx>
            <c:strRef>
              <c:f>'[נתוני גהל לאחר התערבות.xlsx]טבלאות וגרפים'!$D$264</c:f>
              <c:strCache>
                <c:ptCount val="1"/>
                <c:pt idx="0">
                  <c:v>15-64
49%</c:v>
                </c:pt>
              </c:strCache>
            </c:strRef>
          </c:tx>
          <c:spPr>
            <a:solidFill>
              <a:srgbClr val="40A8AD"/>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וגרפים'!$D$265:$D$279</c:f>
              <c:numCache>
                <c:formatCode>General</c:formatCode>
                <c:ptCount val="15"/>
                <c:pt idx="1">
                  <c:v>24</c:v>
                </c:pt>
                <c:pt idx="2">
                  <c:v>22</c:v>
                </c:pt>
                <c:pt idx="3">
                  <c:v>28</c:v>
                </c:pt>
                <c:pt idx="4">
                  <c:v>29</c:v>
                </c:pt>
                <c:pt idx="5">
                  <c:v>29</c:v>
                </c:pt>
                <c:pt idx="7">
                  <c:v>20</c:v>
                </c:pt>
                <c:pt idx="8">
                  <c:v>15</c:v>
                </c:pt>
                <c:pt idx="9">
                  <c:v>10</c:v>
                </c:pt>
                <c:pt idx="10">
                  <c:v>10</c:v>
                </c:pt>
                <c:pt idx="12">
                  <c:v>3</c:v>
                </c:pt>
                <c:pt idx="13">
                  <c:v>7</c:v>
                </c:pt>
                <c:pt idx="14">
                  <c:v>6</c:v>
                </c:pt>
              </c:numCache>
            </c:numRef>
          </c:val>
          <c:extLst>
            <c:ext xmlns:c16="http://schemas.microsoft.com/office/drawing/2014/chart" uri="{C3380CC4-5D6E-409C-BE32-E72D297353CC}">
              <c16:uniqueId val="{00000001-23CF-4D4E-8C2E-F9607FF1A07B}"/>
            </c:ext>
          </c:extLst>
        </c:ser>
        <c:ser>
          <c:idx val="2"/>
          <c:order val="2"/>
          <c:tx>
            <c:strRef>
              <c:f>'[נתוני גהל לאחר התערבות.xlsx]טבלאות וגרפים'!$E$264</c:f>
              <c:strCache>
                <c:ptCount val="1"/>
                <c:pt idx="0">
                  <c:v>גיל 5-14
25%</c:v>
                </c:pt>
              </c:strCache>
            </c:strRef>
          </c:tx>
          <c:spPr>
            <a:solidFill>
              <a:srgbClr val="CD4E86"/>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וגרפים'!$E$265:$E$279</c:f>
              <c:numCache>
                <c:formatCode>General</c:formatCode>
                <c:ptCount val="15"/>
                <c:pt idx="1">
                  <c:v>4</c:v>
                </c:pt>
                <c:pt idx="2">
                  <c:v>1</c:v>
                </c:pt>
                <c:pt idx="3">
                  <c:v>4</c:v>
                </c:pt>
                <c:pt idx="4">
                  <c:v>11</c:v>
                </c:pt>
                <c:pt idx="5">
                  <c:v>19</c:v>
                </c:pt>
                <c:pt idx="7">
                  <c:v>7</c:v>
                </c:pt>
                <c:pt idx="8">
                  <c:v>10</c:v>
                </c:pt>
                <c:pt idx="9">
                  <c:v>16</c:v>
                </c:pt>
                <c:pt idx="10">
                  <c:v>23</c:v>
                </c:pt>
                <c:pt idx="14">
                  <c:v>6</c:v>
                </c:pt>
              </c:numCache>
            </c:numRef>
          </c:val>
          <c:extLst>
            <c:ext xmlns:c16="http://schemas.microsoft.com/office/drawing/2014/chart" uri="{C3380CC4-5D6E-409C-BE32-E72D297353CC}">
              <c16:uniqueId val="{00000002-23CF-4D4E-8C2E-F9607FF1A07B}"/>
            </c:ext>
          </c:extLst>
        </c:ser>
        <c:ser>
          <c:idx val="3"/>
          <c:order val="3"/>
          <c:tx>
            <c:strRef>
              <c:f>'[נתוני גהל לאחר התערבות.xlsx]טבלאות וגרפים'!$F$264</c:f>
              <c:strCache>
                <c:ptCount val="1"/>
                <c:pt idx="0">
                  <c:v>לידה עד 5
22%</c:v>
                </c:pt>
              </c:strCache>
            </c:strRef>
          </c:tx>
          <c:spPr>
            <a:solidFill>
              <a:srgbClr val="9ABC56"/>
            </a:solidFill>
            <a:ln>
              <a:noFill/>
            </a:ln>
            <a:effectLst/>
          </c:spPr>
          <c:invertIfNegative val="0"/>
          <c:cat>
            <c:multiLvlStrRef>
              <c:f>'[נתוני גהל לאחר התערבות.xlsx]טבלאות וגרפים'!$A$265:$B$279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וגרפים'!$F$265:$F$279</c:f>
              <c:numCache>
                <c:formatCode>General</c:formatCode>
                <c:ptCount val="15"/>
                <c:pt idx="1">
                  <c:v>33</c:v>
                </c:pt>
                <c:pt idx="2">
                  <c:v>33</c:v>
                </c:pt>
                <c:pt idx="3">
                  <c:v>0</c:v>
                </c:pt>
                <c:pt idx="4">
                  <c:v>2</c:v>
                </c:pt>
                <c:pt idx="5">
                  <c:v>4</c:v>
                </c:pt>
                <c:pt idx="7">
                  <c:v>0</c:v>
                </c:pt>
                <c:pt idx="8">
                  <c:v>0</c:v>
                </c:pt>
                <c:pt idx="9">
                  <c:v>0</c:v>
                </c:pt>
                <c:pt idx="10">
                  <c:v>0</c:v>
                </c:pt>
                <c:pt idx="12">
                  <c:v>1</c:v>
                </c:pt>
                <c:pt idx="13">
                  <c:v>10</c:v>
                </c:pt>
                <c:pt idx="14">
                  <c:v>8</c:v>
                </c:pt>
              </c:numCache>
            </c:numRef>
          </c:val>
          <c:extLst>
            <c:ext xmlns:c16="http://schemas.microsoft.com/office/drawing/2014/chart" uri="{C3380CC4-5D6E-409C-BE32-E72D297353CC}">
              <c16:uniqueId val="{00000003-23CF-4D4E-8C2E-F9607FF1A07B}"/>
            </c:ext>
          </c:extLst>
        </c:ser>
        <c:dLbls>
          <c:showLegendKey val="0"/>
          <c:showVal val="0"/>
          <c:showCatName val="0"/>
          <c:showSerName val="0"/>
          <c:showPercent val="0"/>
          <c:showBubbleSize val="0"/>
        </c:dLbls>
        <c:gapWidth val="0"/>
        <c:overlap val="100"/>
        <c:axId val="212412303"/>
        <c:axId val="212412783"/>
      </c:barChart>
      <c:catAx>
        <c:axId val="21241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783"/>
        <c:crosses val="autoZero"/>
        <c:auto val="1"/>
        <c:lblAlgn val="ctr"/>
        <c:lblOffset val="100"/>
        <c:noMultiLvlLbl val="0"/>
      </c:catAx>
      <c:valAx>
        <c:axId val="2124127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4123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dirty="0"/>
              <a:t>Post-intervention modes of movement</a:t>
            </a:r>
            <a:endParaRPr lang="he-IL" sz="1100" baseline="0" dirty="0"/>
          </a:p>
          <a:p>
            <a:pPr>
              <a:defRPr sz="1100"/>
            </a:pPr>
            <a:r>
              <a:rPr lang="en-US" sz="1100" baseline="0" dirty="0"/>
              <a:t>N</a:t>
            </a:r>
            <a:r>
              <a:rPr lang="he-IL" sz="1100" baseline="0" dirty="0"/>
              <a:t>=147</a:t>
            </a:r>
            <a:endParaRPr 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'[Gan Hashnaim Jaffa_observations post intervention.xlsx]טבלאות וגרפים'!$J$74</c:f>
              <c:strCache>
                <c:ptCount val="1"/>
                <c:pt idx="0">
                  <c:v>רוכבים
4%</c:v>
                </c:pt>
              </c:strCache>
            </c:strRef>
          </c:tx>
          <c:spPr>
            <a:solidFill>
              <a:srgbClr val="EBB7CF"/>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וגרפים'!$J$75:$J$89</c:f>
              <c:numCache>
                <c:formatCode>General</c:formatCode>
                <c:ptCount val="15"/>
                <c:pt idx="0">
                  <c:v>1</c:v>
                </c:pt>
                <c:pt idx="2">
                  <c:v>1</c:v>
                </c:pt>
                <c:pt idx="6">
                  <c:v>1</c:v>
                </c:pt>
                <c:pt idx="8">
                  <c:v>3</c:v>
                </c:pt>
              </c:numCache>
            </c:numRef>
          </c:val>
          <c:extLst>
            <c:ext xmlns:c16="http://schemas.microsoft.com/office/drawing/2014/chart" uri="{C3380CC4-5D6E-409C-BE32-E72D297353CC}">
              <c16:uniqueId val="{00000000-A84B-4BEE-82C4-7C29FC12DCD2}"/>
            </c:ext>
          </c:extLst>
        </c:ser>
        <c:ser>
          <c:idx val="1"/>
          <c:order val="1"/>
          <c:tx>
            <c:strRef>
              <c:f>'[Gan Hashnaim Jaffa_observations post intervention.xlsx]טבלאות וגרפים'!$K$74</c:f>
              <c:strCache>
                <c:ptCount val="1"/>
                <c:pt idx="0">
                  <c:v>הולכי רגל
82%</c:v>
                </c:pt>
              </c:strCache>
            </c:strRef>
          </c:tx>
          <c:spPr>
            <a:solidFill>
              <a:srgbClr val="40A8AD"/>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וגרפים'!$K$75:$K$89</c:f>
              <c:numCache>
                <c:formatCode>General</c:formatCode>
                <c:ptCount val="15"/>
                <c:pt idx="0">
                  <c:v>6</c:v>
                </c:pt>
                <c:pt idx="1">
                  <c:v>9</c:v>
                </c:pt>
                <c:pt idx="2">
                  <c:v>10</c:v>
                </c:pt>
                <c:pt idx="3">
                  <c:v>6</c:v>
                </c:pt>
                <c:pt idx="4">
                  <c:v>4</c:v>
                </c:pt>
                <c:pt idx="5">
                  <c:v>12</c:v>
                </c:pt>
                <c:pt idx="6">
                  <c:v>13</c:v>
                </c:pt>
                <c:pt idx="7">
                  <c:v>9</c:v>
                </c:pt>
                <c:pt idx="8">
                  <c:v>13</c:v>
                </c:pt>
                <c:pt idx="9">
                  <c:v>8</c:v>
                </c:pt>
                <c:pt idx="10">
                  <c:v>6</c:v>
                </c:pt>
                <c:pt idx="11">
                  <c:v>3</c:v>
                </c:pt>
                <c:pt idx="12">
                  <c:v>3</c:v>
                </c:pt>
                <c:pt idx="13">
                  <c:v>5</c:v>
                </c:pt>
                <c:pt idx="14">
                  <c:v>14</c:v>
                </c:pt>
              </c:numCache>
            </c:numRef>
          </c:val>
          <c:extLst>
            <c:ext xmlns:c16="http://schemas.microsoft.com/office/drawing/2014/chart" uri="{C3380CC4-5D6E-409C-BE32-E72D297353CC}">
              <c16:uniqueId val="{00000001-A84B-4BEE-82C4-7C29FC12DCD2}"/>
            </c:ext>
          </c:extLst>
        </c:ser>
        <c:ser>
          <c:idx val="2"/>
          <c:order val="2"/>
          <c:tx>
            <c:strRef>
              <c:f>'[Gan Hashnaim Jaffa_observations post intervention.xlsx]טבלאות וגרפים'!$L$74</c:f>
              <c:strCache>
                <c:ptCount val="1"/>
                <c:pt idx="0">
                  <c:v>לידה עד 5
12%</c:v>
                </c:pt>
              </c:strCache>
            </c:strRef>
          </c:tx>
          <c:spPr>
            <a:solidFill>
              <a:srgbClr val="9ABC56"/>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וגרפים'!$L$75:$L$89</c:f>
              <c:numCache>
                <c:formatCode>General</c:formatCode>
                <c:ptCount val="15"/>
                <c:pt idx="2">
                  <c:v>1</c:v>
                </c:pt>
                <c:pt idx="6">
                  <c:v>5</c:v>
                </c:pt>
                <c:pt idx="7">
                  <c:v>5</c:v>
                </c:pt>
                <c:pt idx="8">
                  <c:v>2</c:v>
                </c:pt>
                <c:pt idx="14">
                  <c:v>5</c:v>
                </c:pt>
              </c:numCache>
            </c:numRef>
          </c:val>
          <c:extLst>
            <c:ext xmlns:c16="http://schemas.microsoft.com/office/drawing/2014/chart" uri="{C3380CC4-5D6E-409C-BE32-E72D297353CC}">
              <c16:uniqueId val="{00000002-A84B-4BEE-82C4-7C29FC12DCD2}"/>
            </c:ext>
          </c:extLst>
        </c:ser>
        <c:ser>
          <c:idx val="3"/>
          <c:order val="3"/>
          <c:tx>
            <c:strRef>
              <c:f>'[Gan Hashnaim Jaffa_observations post intervention.xlsx]טבלאות וגרפים'!$M$74</c:f>
              <c:strCache>
                <c:ptCount val="1"/>
                <c:pt idx="0">
                  <c:v>כיסא גלגלים
1%</c:v>
                </c:pt>
              </c:strCache>
            </c:strRef>
          </c:tx>
          <c:spPr>
            <a:solidFill>
              <a:schemeClr val="bg1">
                <a:lumMod val="65000"/>
              </a:schemeClr>
            </a:solidFill>
            <a:ln>
              <a:noFill/>
            </a:ln>
            <a:effectLst/>
          </c:spPr>
          <c:invertIfNegative val="0"/>
          <c:cat>
            <c:multiLvlStrRef>
              <c:f>'[Gan Hashnaim Jaffa_observations post intervention.xlsx]טבלאות וגרפים'!$H$75:$I$89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וגרפים'!$M$75:$M$89</c:f>
              <c:numCache>
                <c:formatCode>General</c:formatCode>
                <c:ptCount val="15"/>
                <c:pt idx="7">
                  <c:v>2</c:v>
                </c:pt>
              </c:numCache>
            </c:numRef>
          </c:val>
          <c:extLst>
            <c:ext xmlns:c16="http://schemas.microsoft.com/office/drawing/2014/chart" uri="{C3380CC4-5D6E-409C-BE32-E72D297353CC}">
              <c16:uniqueId val="{00000003-A84B-4BEE-82C4-7C29FC12DCD2}"/>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aseline="0" dirty="0"/>
              <a:t>Pre-intervention modes of movement</a:t>
            </a:r>
            <a:endParaRPr lang="he-IL" sz="1100" baseline="0" dirty="0"/>
          </a:p>
          <a:p>
            <a:pPr>
              <a:defRPr sz="1100"/>
            </a:pPr>
            <a:r>
              <a:rPr lang="en-US" sz="1100" baseline="0" dirty="0"/>
              <a:t>N</a:t>
            </a:r>
            <a:r>
              <a:rPr lang="he-IL" sz="1100" baseline="0" dirty="0"/>
              <a:t>=120</a:t>
            </a:r>
            <a:endParaRPr 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'[Gan Hashnaim Jaffa_observations post intervention.xlsx]טבלאות וגרפים'!$C$74</c:f>
              <c:strCache>
                <c:ptCount val="1"/>
                <c:pt idx="0">
                  <c:v>רוכבים
26%</c:v>
                </c:pt>
              </c:strCache>
            </c:strRef>
          </c:tx>
          <c:spPr>
            <a:solidFill>
              <a:srgbClr val="EBB7CF"/>
            </a:solidFill>
            <a:ln>
              <a:noFill/>
            </a:ln>
            <a:effectLst/>
          </c:spPr>
          <c:invertIfNegative val="0"/>
          <c:cat>
            <c:multiLvlStrRef>
              <c:f>'[Gan Hashnaim Jaffa_observations post intervention.xlsx]טבלאות וגרפים'!$A$75:$B$89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וגרפים'!$C$75:$C$89</c:f>
              <c:numCache>
                <c:formatCode>General</c:formatCode>
                <c:ptCount val="15"/>
                <c:pt idx="1">
                  <c:v>0</c:v>
                </c:pt>
                <c:pt idx="2">
                  <c:v>2</c:v>
                </c:pt>
                <c:pt idx="3">
                  <c:v>2</c:v>
                </c:pt>
                <c:pt idx="4">
                  <c:v>2</c:v>
                </c:pt>
                <c:pt idx="5">
                  <c:v>5</c:v>
                </c:pt>
                <c:pt idx="7">
                  <c:v>1</c:v>
                </c:pt>
                <c:pt idx="8">
                  <c:v>3</c:v>
                </c:pt>
                <c:pt idx="9">
                  <c:v>1</c:v>
                </c:pt>
                <c:pt idx="10">
                  <c:v>5</c:v>
                </c:pt>
                <c:pt idx="12">
                  <c:v>3</c:v>
                </c:pt>
                <c:pt idx="13">
                  <c:v>2</c:v>
                </c:pt>
                <c:pt idx="14">
                  <c:v>5</c:v>
                </c:pt>
              </c:numCache>
            </c:numRef>
          </c:val>
          <c:extLst>
            <c:ext xmlns:c16="http://schemas.microsoft.com/office/drawing/2014/chart" uri="{C3380CC4-5D6E-409C-BE32-E72D297353CC}">
              <c16:uniqueId val="{00000000-5AFB-4FA5-A2E5-BAD0C444B10B}"/>
            </c:ext>
          </c:extLst>
        </c:ser>
        <c:ser>
          <c:idx val="1"/>
          <c:order val="1"/>
          <c:tx>
            <c:strRef>
              <c:f>'[Gan Hashnaim Jaffa_observations post intervention.xlsx]טבלאות וגרפים'!$D$74</c:f>
              <c:strCache>
                <c:ptCount val="1"/>
                <c:pt idx="0">
                  <c:v>הולכי רגל
72%</c:v>
                </c:pt>
              </c:strCache>
            </c:strRef>
          </c:tx>
          <c:spPr>
            <a:solidFill>
              <a:srgbClr val="40A8AD"/>
            </a:solidFill>
            <a:ln>
              <a:noFill/>
            </a:ln>
            <a:effectLst/>
          </c:spPr>
          <c:invertIfNegative val="0"/>
          <c:cat>
            <c:multiLvlStrRef>
              <c:f>'[Gan Hashnaim Jaffa_observations post intervention.xlsx]טבלאות וגרפים'!$A$75:$B$89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וגרפים'!$D$75:$D$89</c:f>
              <c:numCache>
                <c:formatCode>General</c:formatCode>
                <c:ptCount val="15"/>
                <c:pt idx="1">
                  <c:v>7</c:v>
                </c:pt>
                <c:pt idx="2">
                  <c:v>2</c:v>
                </c:pt>
                <c:pt idx="3">
                  <c:v>6</c:v>
                </c:pt>
                <c:pt idx="4">
                  <c:v>9</c:v>
                </c:pt>
                <c:pt idx="5">
                  <c:v>5</c:v>
                </c:pt>
                <c:pt idx="7">
                  <c:v>6</c:v>
                </c:pt>
                <c:pt idx="8">
                  <c:v>3</c:v>
                </c:pt>
                <c:pt idx="9">
                  <c:v>9</c:v>
                </c:pt>
                <c:pt idx="10">
                  <c:v>9</c:v>
                </c:pt>
                <c:pt idx="12">
                  <c:v>1</c:v>
                </c:pt>
                <c:pt idx="13">
                  <c:v>15</c:v>
                </c:pt>
                <c:pt idx="14">
                  <c:v>14</c:v>
                </c:pt>
              </c:numCache>
            </c:numRef>
          </c:val>
          <c:extLst>
            <c:ext xmlns:c16="http://schemas.microsoft.com/office/drawing/2014/chart" uri="{C3380CC4-5D6E-409C-BE32-E72D297353CC}">
              <c16:uniqueId val="{00000001-5AFB-4FA5-A2E5-BAD0C444B10B}"/>
            </c:ext>
          </c:extLst>
        </c:ser>
        <c:ser>
          <c:idx val="2"/>
          <c:order val="2"/>
          <c:tx>
            <c:strRef>
              <c:f>'[Gan Hashnaim Jaffa_observations post intervention.xlsx]טבלאות וגרפים'!$E$74</c:f>
              <c:strCache>
                <c:ptCount val="1"/>
                <c:pt idx="0">
                  <c:v>לידה עד 5
3%</c:v>
                </c:pt>
              </c:strCache>
            </c:strRef>
          </c:tx>
          <c:spPr>
            <a:solidFill>
              <a:srgbClr val="9ABC56"/>
            </a:solidFill>
            <a:ln>
              <a:noFill/>
            </a:ln>
            <a:effectLst/>
          </c:spPr>
          <c:invertIfNegative val="0"/>
          <c:cat>
            <c:multiLvlStrRef>
              <c:f>'[Gan Hashnaim Jaffa_observations post intervention.xlsx]טבלאות וגרפים'!$A$75:$B$89</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'[Gan Hashnaim Jaffa_observations post intervention.xlsx]טבלאות וגרפים'!$E$75:$E$89</c:f>
              <c:numCache>
                <c:formatCode>General</c:formatCode>
                <c:ptCount val="15"/>
                <c:pt idx="1">
                  <c:v>1</c:v>
                </c:pt>
                <c:pt idx="2">
                  <c:v>0</c:v>
                </c:pt>
                <c:pt idx="3">
                  <c:v>0</c:v>
                </c:pt>
                <c:pt idx="4">
                  <c:v>4</c:v>
                </c:pt>
                <c:pt idx="5">
                  <c:v>0</c:v>
                </c:pt>
                <c:pt idx="7">
                  <c:v>0</c:v>
                </c:pt>
                <c:pt idx="8">
                  <c:v>0</c:v>
                </c:pt>
                <c:pt idx="9">
                  <c:v>0</c:v>
                </c:pt>
                <c:pt idx="10">
                  <c:v>0</c:v>
                </c:pt>
                <c:pt idx="12">
                  <c:v>0</c:v>
                </c:pt>
                <c:pt idx="13">
                  <c:v>2</c:v>
                </c:pt>
                <c:pt idx="14">
                  <c:v>1</c:v>
                </c:pt>
              </c:numCache>
            </c:numRef>
          </c:val>
          <c:extLst>
            <c:ext xmlns:c16="http://schemas.microsoft.com/office/drawing/2014/chart" uri="{C3380CC4-5D6E-409C-BE32-E72D297353CC}">
              <c16:uniqueId val="{00000002-5AFB-4FA5-A2E5-BAD0C444B10B}"/>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100" b="0" i="0" u="none" strike="noStrike" kern="1200" spc="0" baseline="0">
                <a:solidFill>
                  <a:schemeClr val="tx1">
                    <a:lumMod val="65000"/>
                    <a:lumOff val="35000"/>
                  </a:schemeClr>
                </a:solidFill>
                <a:latin typeface="+mn-lt"/>
                <a:ea typeface="+mn-ea"/>
                <a:cs typeface="+mn-cs"/>
              </a:defRPr>
            </a:pPr>
            <a:r>
              <a:rPr lang="en-US" sz="1100" dirty="0"/>
              <a:t>Visitors’</a:t>
            </a:r>
            <a:r>
              <a:rPr lang="en-US" sz="1100" baseline="0" dirty="0"/>
              <a:t> Gender Post-intervention</a:t>
            </a:r>
            <a:endParaRPr lang="he-IL" sz="1100" baseline="0" dirty="0"/>
          </a:p>
          <a:p>
            <a:pPr rtl="0">
              <a:defRPr sz="1100"/>
            </a:pPr>
            <a:r>
              <a:rPr lang="en-US" sz="1100" baseline="0" dirty="0"/>
              <a:t>N</a:t>
            </a:r>
            <a:r>
              <a:rPr lang="he-IL" sz="1100" baseline="0" dirty="0"/>
              <a:t>=</a:t>
            </a:r>
            <a:r>
              <a:rPr lang="en-US" sz="1100" baseline="0" dirty="0"/>
              <a:t> </a:t>
            </a:r>
            <a:r>
              <a:rPr lang="he-IL" sz="1100" baseline="0" dirty="0"/>
              <a:t>241</a:t>
            </a:r>
            <a:endParaRPr lang="en-US" sz="1100" dirty="0"/>
          </a:p>
        </c:rich>
      </c:tx>
      <c:overlay val="0"/>
      <c:spPr>
        <a:noFill/>
        <a:ln>
          <a:noFill/>
        </a:ln>
        <a:effectLst/>
      </c:spPr>
      <c:txPr>
        <a:bodyPr rot="0" spcFirstLastPara="1" vertOverflow="ellipsis" vert="horz" wrap="square" anchor="ctr" anchorCtr="1"/>
        <a:lstStyle/>
        <a:p>
          <a:pPr rtl="0">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וגרפים'!$C$305</c:f>
              <c:strCache>
                <c:ptCount val="1"/>
                <c:pt idx="0">
                  <c:v>נשים
57%</c:v>
                </c:pt>
              </c:strCache>
            </c:strRef>
          </c:tx>
          <c:spPr>
            <a:solidFill>
              <a:srgbClr val="BCEDEF"/>
            </a:solidFill>
            <a:ln>
              <a:noFill/>
            </a:ln>
            <a:effectLst/>
          </c:spPr>
          <c:invertIfNegative val="0"/>
          <c:cat>
            <c:multiLvlStrRef>
              <c:f>'[נתוני גהל לאחר התערבות.xlsx]טבלאות וגרפים'!$A$306:$B$320</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וגרפים'!$C$306:$C$320</c:f>
              <c:numCache>
                <c:formatCode>General</c:formatCode>
                <c:ptCount val="15"/>
                <c:pt idx="0">
                  <c:v>7</c:v>
                </c:pt>
                <c:pt idx="1">
                  <c:v>7</c:v>
                </c:pt>
                <c:pt idx="2">
                  <c:v>16</c:v>
                </c:pt>
                <c:pt idx="3">
                  <c:v>6</c:v>
                </c:pt>
                <c:pt idx="4">
                  <c:v>11</c:v>
                </c:pt>
                <c:pt idx="5">
                  <c:v>13</c:v>
                </c:pt>
                <c:pt idx="6">
                  <c:v>7</c:v>
                </c:pt>
                <c:pt idx="7">
                  <c:v>25</c:v>
                </c:pt>
                <c:pt idx="8">
                  <c:v>11</c:v>
                </c:pt>
                <c:pt idx="9">
                  <c:v>2</c:v>
                </c:pt>
                <c:pt idx="10">
                  <c:v>4</c:v>
                </c:pt>
                <c:pt idx="11">
                  <c:v>5</c:v>
                </c:pt>
                <c:pt idx="12">
                  <c:v>4</c:v>
                </c:pt>
                <c:pt idx="13">
                  <c:v>6</c:v>
                </c:pt>
                <c:pt idx="14">
                  <c:v>13</c:v>
                </c:pt>
              </c:numCache>
            </c:numRef>
          </c:val>
          <c:extLst>
            <c:ext xmlns:c16="http://schemas.microsoft.com/office/drawing/2014/chart" uri="{C3380CC4-5D6E-409C-BE32-E72D297353CC}">
              <c16:uniqueId val="{00000000-8E03-43D1-83DC-EE2D1850CDDE}"/>
            </c:ext>
          </c:extLst>
        </c:ser>
        <c:ser>
          <c:idx val="1"/>
          <c:order val="1"/>
          <c:tx>
            <c:strRef>
              <c:f>'[נתוני גהל לאחר התערבות.xlsx]טבלאות וגרפים'!$D$305</c:f>
              <c:strCache>
                <c:ptCount val="1"/>
                <c:pt idx="0">
                  <c:v>גברים
43%</c:v>
                </c:pt>
              </c:strCache>
            </c:strRef>
          </c:tx>
          <c:spPr>
            <a:solidFill>
              <a:srgbClr val="40A8AD"/>
            </a:solidFill>
            <a:ln>
              <a:noFill/>
            </a:ln>
            <a:effectLst/>
          </c:spPr>
          <c:invertIfNegative val="0"/>
          <c:cat>
            <c:multiLvlStrRef>
              <c:f>'[נתוני גהל לאחר התערבות.xlsx]טבלאות וגרפים'!$A$306:$B$320</c:f>
              <c:multiLvlStrCache>
                <c:ptCount val="15"/>
                <c:lvl>
                  <c:pt idx="0">
                    <c:v>09:00:00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וגרפים'!$D$306:$D$320</c:f>
              <c:numCache>
                <c:formatCode>General</c:formatCode>
                <c:ptCount val="15"/>
                <c:pt idx="0">
                  <c:v>2</c:v>
                </c:pt>
                <c:pt idx="1">
                  <c:v>3</c:v>
                </c:pt>
                <c:pt idx="2">
                  <c:v>12</c:v>
                </c:pt>
                <c:pt idx="3">
                  <c:v>3</c:v>
                </c:pt>
                <c:pt idx="4">
                  <c:v>2</c:v>
                </c:pt>
                <c:pt idx="5">
                  <c:v>4</c:v>
                </c:pt>
                <c:pt idx="6">
                  <c:v>5</c:v>
                </c:pt>
                <c:pt idx="7">
                  <c:v>12</c:v>
                </c:pt>
                <c:pt idx="8">
                  <c:v>24</c:v>
                </c:pt>
                <c:pt idx="9">
                  <c:v>11</c:v>
                </c:pt>
                <c:pt idx="10">
                  <c:v>9</c:v>
                </c:pt>
                <c:pt idx="11">
                  <c:v>2</c:v>
                </c:pt>
                <c:pt idx="12">
                  <c:v>1</c:v>
                </c:pt>
                <c:pt idx="13">
                  <c:v>2</c:v>
                </c:pt>
                <c:pt idx="14">
                  <c:v>12</c:v>
                </c:pt>
              </c:numCache>
            </c:numRef>
          </c:val>
          <c:extLst>
            <c:ext xmlns:c16="http://schemas.microsoft.com/office/drawing/2014/chart" uri="{C3380CC4-5D6E-409C-BE32-E72D297353CC}">
              <c16:uniqueId val="{00000001-8E03-43D1-83DC-EE2D1850CDDE}"/>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legend>
      <c:legendPos val="b"/>
      <c:layout>
        <c:manualLayout>
          <c:xMode val="edge"/>
          <c:yMode val="edge"/>
          <c:x val="0.72755094772261641"/>
          <c:y val="0.10190108589367509"/>
          <c:w val="0.23080959221469954"/>
          <c:h val="7.47933149549044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dirty="0"/>
              <a:t>Visitors’ Gender Pre-intervention</a:t>
            </a:r>
            <a:endParaRPr lang="he-IL" sz="1100" baseline="0" dirty="0"/>
          </a:p>
          <a:p>
            <a:pPr>
              <a:defRPr sz="1100"/>
            </a:pPr>
            <a:r>
              <a:rPr lang="en-US" sz="1100" baseline="0" dirty="0"/>
              <a:t>N</a:t>
            </a:r>
            <a:r>
              <a:rPr lang="he-IL" sz="1100" baseline="0" dirty="0"/>
              <a:t>=320</a:t>
            </a:r>
            <a:endParaRPr lang="en-US"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'[נתוני גהל לאחר התערבות.xlsx]טבלאות וגרפים'!$C$325</c:f>
              <c:strCache>
                <c:ptCount val="1"/>
                <c:pt idx="0">
                  <c:v>נשים
25%</c:v>
                </c:pt>
              </c:strCache>
            </c:strRef>
          </c:tx>
          <c:spPr>
            <a:solidFill>
              <a:srgbClr val="BCEDEF"/>
            </a:solidFill>
            <a:ln>
              <a:noFill/>
            </a:ln>
            <a:effectLst/>
          </c:spPr>
          <c:invertIfNegative val="0"/>
          <c:cat>
            <c:multiLvlStrRef>
              <c:f>'[נתוני גהל לאחר התערבות.xlsx]טבלאות וגרפים'!$A$326:$B$340</c:f>
              <c:multiLvlStrCache>
                <c:ptCount val="15"/>
                <c:lvl>
                  <c:pt idx="0">
                    <c:v>09:00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וגרפים'!$C$326:$C$340</c:f>
              <c:numCache>
                <c:formatCode>General</c:formatCode>
                <c:ptCount val="15"/>
                <c:pt idx="1">
                  <c:v>14</c:v>
                </c:pt>
                <c:pt idx="2">
                  <c:v>10</c:v>
                </c:pt>
                <c:pt idx="3">
                  <c:v>6</c:v>
                </c:pt>
                <c:pt idx="4">
                  <c:v>6</c:v>
                </c:pt>
                <c:pt idx="5">
                  <c:v>11</c:v>
                </c:pt>
                <c:pt idx="7">
                  <c:v>3</c:v>
                </c:pt>
                <c:pt idx="8">
                  <c:v>2</c:v>
                </c:pt>
                <c:pt idx="9">
                  <c:v>5</c:v>
                </c:pt>
                <c:pt idx="10">
                  <c:v>9</c:v>
                </c:pt>
                <c:pt idx="12">
                  <c:v>1</c:v>
                </c:pt>
                <c:pt idx="13">
                  <c:v>5</c:v>
                </c:pt>
                <c:pt idx="14">
                  <c:v>7</c:v>
                </c:pt>
              </c:numCache>
            </c:numRef>
          </c:val>
          <c:extLst>
            <c:ext xmlns:c16="http://schemas.microsoft.com/office/drawing/2014/chart" uri="{C3380CC4-5D6E-409C-BE32-E72D297353CC}">
              <c16:uniqueId val="{00000000-E402-4C73-9F60-0E51D700E326}"/>
            </c:ext>
          </c:extLst>
        </c:ser>
        <c:ser>
          <c:idx val="1"/>
          <c:order val="1"/>
          <c:tx>
            <c:strRef>
              <c:f>'[נתוני גהל לאחר התערבות.xlsx]טבלאות וגרפים'!$D$325</c:f>
              <c:strCache>
                <c:ptCount val="1"/>
                <c:pt idx="0">
                  <c:v>גברים
75%</c:v>
                </c:pt>
              </c:strCache>
            </c:strRef>
          </c:tx>
          <c:spPr>
            <a:solidFill>
              <a:srgbClr val="40A8AD"/>
            </a:solidFill>
            <a:ln>
              <a:noFill/>
            </a:ln>
            <a:effectLst/>
          </c:spPr>
          <c:invertIfNegative val="0"/>
          <c:cat>
            <c:multiLvlStrRef>
              <c:f>'[נתוני גהל לאחר התערבות.xlsx]טבלאות וגרפים'!$A$326:$B$340</c:f>
              <c:multiLvlStrCache>
                <c:ptCount val="15"/>
                <c:lvl>
                  <c:pt idx="0">
                    <c:v>09:00</c:v>
                  </c:pt>
                  <c:pt idx="1">
                    <c:v>10:00:00</c:v>
                  </c:pt>
                  <c:pt idx="2">
                    <c:v>11:00:00</c:v>
                  </c:pt>
                  <c:pt idx="3">
                    <c:v>12:00:00</c:v>
                  </c:pt>
                  <c:pt idx="4">
                    <c:v>13:00:00</c:v>
                  </c:pt>
                  <c:pt idx="5">
                    <c:v>14:00:00</c:v>
                  </c:pt>
                  <c:pt idx="6">
                    <c:v>15:00:00</c:v>
                  </c:pt>
                  <c:pt idx="7">
                    <c:v>16:00:00</c:v>
                  </c:pt>
                  <c:pt idx="8">
                    <c:v>17:00:00</c:v>
                  </c:pt>
                  <c:pt idx="9">
                    <c:v>18:00:00</c:v>
                  </c:pt>
                  <c:pt idx="10">
                    <c:v>19:00:00</c:v>
                  </c:pt>
                  <c:pt idx="11">
                    <c:v>09:00:00</c:v>
                  </c:pt>
                  <c:pt idx="12">
                    <c:v>10:00:00</c:v>
                  </c:pt>
                  <c:pt idx="13">
                    <c:v>11:00:00</c:v>
                  </c:pt>
                  <c:pt idx="14">
                    <c:v>12:00:00</c:v>
                  </c:pt>
                </c:lvl>
                <c:lvl>
                  <c:pt idx="0">
                    <c:v>חול</c:v>
                  </c:pt>
                  <c:pt idx="11">
                    <c:v>שישי</c:v>
                  </c:pt>
                </c:lvl>
              </c:multiLvlStrCache>
            </c:multiLvlStrRef>
          </c:cat>
          <c:val>
            <c:numRef>
              <c:f>'[נתוני גהל לאחר התערבות.xlsx]טבלאות וגרפים'!$D$326:$D$340</c:f>
              <c:numCache>
                <c:formatCode>General</c:formatCode>
                <c:ptCount val="15"/>
                <c:pt idx="1">
                  <c:v>16</c:v>
                </c:pt>
                <c:pt idx="2">
                  <c:v>17</c:v>
                </c:pt>
                <c:pt idx="3">
                  <c:v>28</c:v>
                </c:pt>
                <c:pt idx="4">
                  <c:v>34</c:v>
                </c:pt>
                <c:pt idx="5">
                  <c:v>37</c:v>
                </c:pt>
                <c:pt idx="7">
                  <c:v>24</c:v>
                </c:pt>
                <c:pt idx="8">
                  <c:v>23</c:v>
                </c:pt>
                <c:pt idx="9">
                  <c:v>21</c:v>
                </c:pt>
                <c:pt idx="10">
                  <c:v>24</c:v>
                </c:pt>
                <c:pt idx="12">
                  <c:v>3</c:v>
                </c:pt>
                <c:pt idx="13">
                  <c:v>5</c:v>
                </c:pt>
                <c:pt idx="14">
                  <c:v>9</c:v>
                </c:pt>
              </c:numCache>
            </c:numRef>
          </c:val>
          <c:extLst>
            <c:ext xmlns:c16="http://schemas.microsoft.com/office/drawing/2014/chart" uri="{C3380CC4-5D6E-409C-BE32-E72D297353CC}">
              <c16:uniqueId val="{00000001-E402-4C73-9F60-0E51D700E326}"/>
            </c:ext>
          </c:extLst>
        </c:ser>
        <c:dLbls>
          <c:showLegendKey val="0"/>
          <c:showVal val="0"/>
          <c:showCatName val="0"/>
          <c:showSerName val="0"/>
          <c:showPercent val="0"/>
          <c:showBubbleSize val="0"/>
        </c:dLbls>
        <c:gapWidth val="0"/>
        <c:overlap val="100"/>
        <c:axId val="587378031"/>
        <c:axId val="587367951"/>
      </c:barChart>
      <c:catAx>
        <c:axId val="58737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67951"/>
        <c:crosses val="autoZero"/>
        <c:auto val="1"/>
        <c:lblAlgn val="ctr"/>
        <c:lblOffset val="100"/>
        <c:noMultiLvlLbl val="0"/>
      </c:catAx>
      <c:valAx>
        <c:axId val="587367951"/>
        <c:scaling>
          <c:orientation val="minMax"/>
          <c:max val="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7378031"/>
        <c:crosses val="autoZero"/>
        <c:crossBetween val="between"/>
      </c:valAx>
      <c:spPr>
        <a:noFill/>
        <a:ln>
          <a:noFill/>
        </a:ln>
        <a:effectLst/>
      </c:spPr>
    </c:plotArea>
    <c:legend>
      <c:legendPos val="b"/>
      <c:layout>
        <c:manualLayout>
          <c:xMode val="edge"/>
          <c:yMode val="edge"/>
          <c:x val="0.72755094772261641"/>
          <c:y val="0.10190108589367509"/>
          <c:w val="0.23080959221469954"/>
          <c:h val="7.479331495490443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98_B9FD413C.xml><?xml version="1.0" encoding="utf-8"?>
<p188:cmLst xmlns:a="http://schemas.openxmlformats.org/drawingml/2006/main" xmlns:r="http://schemas.openxmlformats.org/officeDocument/2006/relationships" xmlns:p188="http://schemas.microsoft.com/office/powerpoint/2018/8/main">
  <p188:cm id="{A411542D-EB07-4B95-9453-FAB4EE25A51E}" authorId="{8060CC16-C721-AECF-4C5B-3CD2860388E3}" created="2024-07-07T07:31:28.320">
    <pc:sldMkLst xmlns:pc="http://schemas.microsoft.com/office/powerpoint/2013/main/command">
      <pc:docMk/>
      <pc:sldMk cId="3120382268" sldId="408"/>
    </pc:sldMkLst>
    <p188:txBody>
      <a:bodyPr/>
      <a:lstStyle/>
      <a:p>
        <a:r>
          <a:rPr lang="en-IL"/>
          <a:t>לא לתרגום</a:t>
        </a:r>
      </a:p>
    </p188:txBody>
  </p188:cm>
</p188:cmLst>
</file>

<file path=ppt/comments/modernComment_2DB_E17B317B.xml><?xml version="1.0" encoding="utf-8"?>
<p188:cmLst xmlns:a="http://schemas.openxmlformats.org/drawingml/2006/main" xmlns:r="http://schemas.openxmlformats.org/officeDocument/2006/relationships" xmlns:p188="http://schemas.microsoft.com/office/powerpoint/2018/8/main">
  <p188:cm id="{44294585-5FA0-4426-93D5-5085F1145331}" authorId="{8060CC16-C721-AECF-4C5B-3CD2860388E3}" created="2024-07-07T08:20:37.644">
    <pc:sldMkLst xmlns:pc="http://schemas.microsoft.com/office/powerpoint/2013/main/command">
      <pc:docMk/>
      <pc:sldMk cId="3782947195" sldId="731"/>
    </pc:sldMkLst>
    <p188:txBody>
      <a:bodyPr/>
      <a:lstStyle/>
      <a:p>
        <a:r>
          <a:rPr lang="en-IL"/>
          <a:t>לא לתרגום</a:t>
        </a:r>
      </a:p>
    </p188:txBody>
  </p188:cm>
</p188:cmLst>
</file>

<file path=ppt/comments/modernComment_2F8_C82939C4.xml><?xml version="1.0" encoding="utf-8"?>
<p188:cmLst xmlns:a="http://schemas.openxmlformats.org/drawingml/2006/main" xmlns:r="http://schemas.openxmlformats.org/officeDocument/2006/relationships" xmlns:p188="http://schemas.microsoft.com/office/powerpoint/2018/8/main">
  <p188:cm id="{D6A7D68A-892C-470F-B5B1-28B656823648}" authorId="{79FC3832-8C0B-65F6-0AE4-8AA11630D90B}" created="2024-07-14T06:21:10.764">
    <ac:deMkLst xmlns:ac="http://schemas.microsoft.com/office/drawing/2013/main/command">
      <pc:docMk xmlns:pc="http://schemas.microsoft.com/office/powerpoint/2013/main/command"/>
      <pc:sldMk xmlns:pc="http://schemas.microsoft.com/office/powerpoint/2013/main/command" cId="3358144964" sldId="760"/>
      <ac:graphicFrameMk id="2" creationId="{6814F870-C46C-5697-FA49-9A6103B20323}"/>
    </ac:deMkLst>
    <p188:txBody>
      <a:bodyPr/>
      <a:lstStyle/>
      <a:p>
        <a:r>
          <a:rPr lang="en-US"/>
          <a:t>I added the calculation for this figure rather than "the rest"</a:t>
        </a:r>
      </a:p>
    </p188:txBody>
  </p188:cm>
</p188:cmLst>
</file>

<file path=ppt/comments/modernComment_300_DC385121.xml><?xml version="1.0" encoding="utf-8"?>
<p188:cmLst xmlns:a="http://schemas.openxmlformats.org/drawingml/2006/main" xmlns:r="http://schemas.openxmlformats.org/officeDocument/2006/relationships" xmlns:p188="http://schemas.microsoft.com/office/powerpoint/2018/8/main">
  <p188:cm id="{38B85F95-C308-4139-A784-0DBA93F9C18E}" authorId="{79FC3832-8C0B-65F6-0AE4-8AA11630D90B}" status="resolved" created="2024-07-11T10:39:50.788" complete="100000">
    <ac:txMkLst xmlns:ac="http://schemas.microsoft.com/office/drawing/2013/main/command">
      <pc:docMk xmlns:pc="http://schemas.microsoft.com/office/powerpoint/2013/main/command"/>
      <pc:sldMk xmlns:pc="http://schemas.microsoft.com/office/powerpoint/2013/main/command" cId="3694678305" sldId="768"/>
      <ac:graphicFrameMk id="6" creationId="{22562E1E-A9B5-D92F-1476-0FA74E89A80D}"/>
      <ac:tblMk/>
      <ac:tcMk rowId="2792146888" colId="2857367832"/>
      <ac:txMk cp="0" len="24">
        <ac:context len="25" hash="1395972667"/>
      </ac:txMk>
    </ac:txMkLst>
    <p188:txBody>
      <a:bodyPr/>
      <a:lstStyle/>
      <a:p>
        <a:r>
          <a:rPr lang="en-US"/>
          <a:t>This is a literal translation of 
צמחייה וקהילה
But it seems like a mistake as these are very different things and the next item is community. Please verify the Hebrew.</a:t>
        </a:r>
      </a:p>
    </p188:txBody>
  </p188:cm>
  <p188:cm id="{EF935220-DA9D-4A76-9671-EAED2B3795DD}" authorId="{79FC3832-8C0B-65F6-0AE4-8AA11630D90B}" created="2024-07-11T10:58:39.097">
    <ac:deMkLst xmlns:ac="http://schemas.microsoft.com/office/drawing/2013/main/command">
      <pc:docMk xmlns:pc="http://schemas.microsoft.com/office/powerpoint/2013/main/command"/>
      <pc:sldMk xmlns:pc="http://schemas.microsoft.com/office/powerpoint/2013/main/command" cId="3694678305" sldId="768"/>
      <ac:picMk id="12" creationId="{02AE7F31-A615-6199-CD22-757B8B17B956}"/>
    </ac:deMkLst>
    <p188:txBody>
      <a:bodyPr/>
      <a:lstStyle/>
      <a:p>
        <a:r>
          <a:rPr lang="en-US"/>
          <a:t>The texts from the circles are here, from left to right
Working in open areas 6.4% 12 votes
Yoga 4.3% 8 votes
Ball games 8.5% 16 votes
Walking and running 7.5% 14 votes
Children's games 8.5% 16 votes
Activities for young children 4.3% 8 votes
Small social events 4.8% 9 votes
Picnics 8.0% 15 votes
Extreme sports 5.9% 11 votes
Studying in open areas 3.7% 7 votes
Meeting friends 8.5% 16 votes
Fitness, exercise, and sports activities 8.5% 16 votes
Gardening 5.9% 11 votes
Relaxing 5.9% 11 votes
Reading a book 4.3% 8 votes
Dog walking 4.8% 9 votes</a:t>
        </a:r>
      </a:p>
    </p188:txBody>
  </p188:cm>
</p188:cmLst>
</file>

<file path=ppt/comments/modernComment_301_57B9F82E.xml><?xml version="1.0" encoding="utf-8"?>
<p188:cmLst xmlns:a="http://schemas.openxmlformats.org/drawingml/2006/main" xmlns:r="http://schemas.openxmlformats.org/officeDocument/2006/relationships" xmlns:p188="http://schemas.microsoft.com/office/powerpoint/2018/8/main">
  <p188:cm id="{4DE7FA34-2B3C-4937-851F-97242648A3CA}" authorId="{79FC3832-8C0B-65F6-0AE4-8AA11630D90B}" created="2024-07-14T08:49:24.779">
    <ac:deMkLst xmlns:ac="http://schemas.microsoft.com/office/drawing/2013/main/command">
      <pc:docMk xmlns:pc="http://schemas.microsoft.com/office/powerpoint/2013/main/command"/>
      <pc:sldMk xmlns:pc="http://schemas.microsoft.com/office/powerpoint/2013/main/command" cId="1471805486" sldId="769"/>
      <ac:graphicFrameMk id="14" creationId="{2199EF6D-4777-522E-D439-4E124FD6B1CE}"/>
    </ac:deMkLst>
    <p188:txBody>
      <a:bodyPr/>
      <a:lstStyle/>
      <a:p>
        <a:r>
          <a:rPr lang="en-US"/>
          <a:t>Does the rating of 6.2 apply to both sense of safety and child safety?</a:t>
        </a:r>
      </a:p>
    </p188:txBody>
  </p188:cm>
  <p188:cm id="{873C4EB8-6762-46AA-B07D-CA62C36B1996}" authorId="{79FC3832-8C0B-65F6-0AE4-8AA11630D90B}" created="2024-07-14T08:52:22.219">
    <ac:deMkLst xmlns:ac="http://schemas.microsoft.com/office/drawing/2013/main/command">
      <pc:docMk xmlns:pc="http://schemas.microsoft.com/office/powerpoint/2013/main/command"/>
      <pc:sldMk xmlns:pc="http://schemas.microsoft.com/office/powerpoint/2013/main/command" cId="1471805486" sldId="769"/>
      <ac:graphicFrameMk id="14" creationId="{2199EF6D-4777-522E-D439-4E124FD6B1CE}"/>
    </ac:deMkLst>
    <p188:txBody>
      <a:bodyPr/>
      <a:lstStyle/>
      <a:p>
        <a:r>
          <a:rPr lang="en-US"/>
          <a:t>Does the rating of 6.5 apply to both shade and lighting?</a:t>
        </a:r>
      </a:p>
    </p188:txBody>
  </p188:cm>
  <p188:cm id="{EA74CE61-62EE-436C-95FE-C54496F3A99B}" authorId="{79FC3832-8C0B-65F6-0AE4-8AA11630D90B}" created="2024-07-15T10:20:54.853">
    <ac:txMkLst xmlns:ac="http://schemas.microsoft.com/office/drawing/2013/main/command">
      <pc:docMk xmlns:pc="http://schemas.microsoft.com/office/powerpoint/2013/main/command"/>
      <pc:sldMk xmlns:pc="http://schemas.microsoft.com/office/powerpoint/2013/main/command" cId="1471805486" sldId="769"/>
      <ac:spMk id="4" creationId="{2CAD9BB9-0A9D-1737-1752-A5282695F029}"/>
      <ac:txMk cp="174" len="10">
        <ac:context len="209" hash="769551823"/>
      </ac:txMk>
    </ac:txMkLst>
    <p188:pos x="2380531" y="988978"/>
    <p188:txBody>
      <a:bodyPr/>
      <a:lstStyle/>
      <a:p>
        <a:r>
          <a:rPr lang="en-US"/>
          <a:t>I found this term on a company's website
https://kaiser-kuehne.com/product-category/water-play-equipment/?lang=en</a:t>
        </a:r>
      </a:p>
    </p188:txBody>
  </p188:cm>
</p188:cmLst>
</file>

<file path=ppt/comments/modernComment_303_B6E24AD.xml><?xml version="1.0" encoding="utf-8"?>
<p188:cmLst xmlns:a="http://schemas.openxmlformats.org/drawingml/2006/main" xmlns:r="http://schemas.openxmlformats.org/officeDocument/2006/relationships" xmlns:p188="http://schemas.microsoft.com/office/powerpoint/2018/8/main">
  <p188:cm id="{B1CA7070-94D9-4208-86B3-779A88DEB9EC}" authorId="{79FC3832-8C0B-65F6-0AE4-8AA11630D90B}" created="2024-07-11T11:59:33.929">
    <ac:txMkLst xmlns:ac="http://schemas.microsoft.com/office/drawing/2013/main/command">
      <pc:docMk xmlns:pc="http://schemas.microsoft.com/office/powerpoint/2013/main/command"/>
      <pc:sldMk xmlns:pc="http://schemas.microsoft.com/office/powerpoint/2013/main/command" cId="191767725" sldId="771"/>
      <ac:spMk id="32" creationId="{A9501B93-3CD8-6815-350B-B769711F15B0}"/>
      <ac:txMk cp="1316" len="10">
        <ac:context len="2246" hash="1461732993"/>
      </ac:txMk>
    </ac:txMkLst>
    <p188:replyLst/>
    <p188:txBody>
      <a:bodyPr/>
      <a:lstStyle/>
      <a:p>
        <a:r>
          <a:rPr lang="en-US"/>
          <a:t>It isn't clear what these are percentages of -- the number of people using the park?</a:t>
        </a:r>
      </a:p>
    </p188:txBody>
  </p188:cm>
  <p188:cm id="{20F8865B-4901-4697-BE43-05389EBD83EC}" authorId="{79FC3832-8C0B-65F6-0AE4-8AA11630D90B}" status="resolved" created="2024-07-11T12:01:01.599" complete="100000">
    <ac:txMkLst xmlns:ac="http://schemas.microsoft.com/office/drawing/2013/main/command">
      <pc:docMk xmlns:pc="http://schemas.microsoft.com/office/powerpoint/2013/main/command"/>
      <pc:sldMk xmlns:pc="http://schemas.microsoft.com/office/powerpoint/2013/main/command" cId="191767725" sldId="771"/>
      <ac:spMk id="32" creationId="{A9501B93-3CD8-6815-350B-B769711F15B0}"/>
      <ac:txMk cp="1581" len="68">
        <ac:context len="2246" hash="1461732993"/>
      </ac:txMk>
    </ac:txMkLst>
    <p188:txBody>
      <a:bodyPr/>
      <a:lstStyle/>
      <a:p>
        <a:r>
          <a:rPr lang="en-US"/>
          <a:t>This sentence largely repeats the first one in this section.</a:t>
        </a:r>
      </a:p>
    </p188:txBody>
  </p188:cm>
  <p188:cm id="{56AC6DBB-5EBE-47BC-828B-43BD8177927B}" authorId="{79FC3832-8C0B-65F6-0AE4-8AA11630D90B}" status="resolved" created="2024-07-11T12:10:36.173" complete="100000">
    <ac:deMkLst xmlns:ac="http://schemas.microsoft.com/office/drawing/2013/main/command">
      <pc:docMk xmlns:pc="http://schemas.microsoft.com/office/powerpoint/2013/main/command"/>
      <pc:sldMk xmlns:pc="http://schemas.microsoft.com/office/powerpoint/2013/main/command" cId="191767725" sldId="771"/>
      <ac:spMk id="3" creationId="{1507A400-B6E7-AFC5-F099-FCE680B4D83E}"/>
    </ac:deMkLst>
    <p188:txBody>
      <a:bodyPr/>
      <a:lstStyle/>
      <a:p>
        <a:r>
          <a:rPr lang="en-US"/>
          <a:t>I changed the order of these a bit for better flow.</a:t>
        </a:r>
      </a:p>
    </p188:txBody>
  </p188:cm>
</p188:cmLst>
</file>

<file path=ppt/comments/modernComment_307_27E9ABEB.xml><?xml version="1.0" encoding="utf-8"?>
<p188:cmLst xmlns:a="http://schemas.openxmlformats.org/drawingml/2006/main" xmlns:r="http://schemas.openxmlformats.org/officeDocument/2006/relationships" xmlns:p188="http://schemas.microsoft.com/office/powerpoint/2018/8/main">
  <p188:cm id="{EF34372C-15B8-4C5A-8EAF-DB89E653A6BB}" authorId="{79FC3832-8C0B-65F6-0AE4-8AA11630D90B}" created="2024-07-15T12:17:10.710">
    <ac:txMkLst xmlns:ac="http://schemas.microsoft.com/office/drawing/2013/main/command">
      <pc:docMk xmlns:pc="http://schemas.microsoft.com/office/powerpoint/2013/main/command"/>
      <pc:sldMk xmlns:pc="http://schemas.microsoft.com/office/powerpoint/2013/main/command" cId="669625323" sldId="775"/>
      <ac:graphicFrameMk id="4" creationId="{5BB0934F-576D-846D-67F5-7868ED472194}"/>
      <ac:tblMk/>
      <ac:tcMk rowId="3146805274" colId="971999166"/>
      <ac:txMk cp="153" len="87">
        <ac:context len="356" hash="2351508067"/>
      </ac:txMk>
    </ac:txMkLst>
    <p188:pos x="10701346" y="2959098"/>
    <p188:txBody>
      <a:bodyPr/>
      <a:lstStyle/>
      <a:p>
        <a:r>
          <a:rPr lang="en-US"/>
          <a:t>Should this line be in the section on the slide?</a:t>
        </a:r>
      </a:p>
    </p188:txBody>
  </p188:cm>
</p188:cmLst>
</file>

<file path=ppt/comments/modernComment_30B_FE663CD7.xml><?xml version="1.0" encoding="utf-8"?>
<p188:cmLst xmlns:a="http://schemas.openxmlformats.org/drawingml/2006/main" xmlns:r="http://schemas.openxmlformats.org/officeDocument/2006/relationships" xmlns:p188="http://schemas.microsoft.com/office/powerpoint/2018/8/main">
  <p188:cm id="{5038A70C-6E4D-4544-A306-A34359B3D8D0}" authorId="{79FC3832-8C0B-65F6-0AE4-8AA11630D90B}" created="2024-07-14T09:52:31.640">
    <ac:deMkLst xmlns:ac="http://schemas.microsoft.com/office/drawing/2013/main/command">
      <pc:docMk xmlns:pc="http://schemas.microsoft.com/office/powerpoint/2013/main/command"/>
      <pc:sldMk xmlns:pc="http://schemas.microsoft.com/office/powerpoint/2013/main/command" cId="4268113111" sldId="779"/>
      <ac:graphicFrameMk id="2" creationId="{F702EF4E-BD66-53DF-F721-80C88015EC30}"/>
    </ac:deMkLst>
    <p188:txBody>
      <a:bodyPr/>
      <a:lstStyle/>
      <a:p>
        <a:r>
          <a:rPr lang="en-US"/>
          <a:t>I cannot edit the text box with the key to substitute the English terms Men/Women.</a:t>
        </a:r>
      </a:p>
    </p188:txBody>
  </p188:cm>
  <p188:cm id="{B1ACD6E6-9943-4B5E-8FD6-9FD20F46EBA3}" authorId="{79FC3832-8C0B-65F6-0AE4-8AA11630D90B}" created="2024-07-14T10:00:06.898">
    <ac:deMkLst xmlns:ac="http://schemas.microsoft.com/office/drawing/2013/main/command">
      <pc:docMk xmlns:pc="http://schemas.microsoft.com/office/powerpoint/2013/main/command"/>
      <pc:sldMk xmlns:pc="http://schemas.microsoft.com/office/powerpoint/2013/main/command" cId="4268113111" sldId="779"/>
      <ac:graphicFrameMk id="2" creationId="{F702EF4E-BD66-53DF-F721-80C88015EC30}"/>
    </ac:deMkLst>
    <p188:txBody>
      <a:bodyPr/>
      <a:lstStyle/>
      <a:p>
        <a:r>
          <a:rPr lang="en-US"/>
          <a:t>The text in the key should be:
People in wheelchairs
Children 5 years and younger
Pedestrians
Cyclists/Riders</a:t>
        </a:r>
      </a:p>
    </p188:txBody>
  </p188:cm>
</p188:cmLst>
</file>

<file path=ppt/comments/modernComment_30D_3B78AF16.xml><?xml version="1.0" encoding="utf-8"?>
<p188:cmLst xmlns:a="http://schemas.openxmlformats.org/drawingml/2006/main" xmlns:r="http://schemas.openxmlformats.org/officeDocument/2006/relationships" xmlns:p188="http://schemas.microsoft.com/office/powerpoint/2018/8/main">
  <p188:cm id="{4340428A-3CFC-4598-B31F-4F27999D6C24}" authorId="{8060CC16-C721-AECF-4C5B-3CD2860388E3}" created="2024-07-07T08:17:55.561">
    <pc:sldMkLst xmlns:pc="http://schemas.microsoft.com/office/powerpoint/2013/main/command">
      <pc:docMk/>
      <pc:sldMk cId="997764886" sldId="781"/>
    </pc:sldMkLst>
    <p188:txBody>
      <a:bodyPr/>
      <a:lstStyle/>
      <a:p>
        <a:r>
          <a:rPr lang="en-IL"/>
          <a:t>לא לתרגום</a:t>
        </a:r>
      </a:p>
    </p188:txBody>
  </p188:cm>
</p188:cmLst>
</file>

<file path=ppt/comments/modernComment_30E_B9C42D29.xml><?xml version="1.0" encoding="utf-8"?>
<p188:cmLst xmlns:a="http://schemas.openxmlformats.org/drawingml/2006/main" xmlns:r="http://schemas.openxmlformats.org/officeDocument/2006/relationships" xmlns:p188="http://schemas.microsoft.com/office/powerpoint/2018/8/main">
  <p188:cm id="{EA47693F-8C40-4419-A63A-D183F1B77C47}" authorId="{79FC3832-8C0B-65F6-0AE4-8AA11630D90B}" created="2024-07-12T12:43:47.705">
    <ac:txMkLst xmlns:ac="http://schemas.microsoft.com/office/drawing/2013/main/command">
      <pc:docMk xmlns:pc="http://schemas.microsoft.com/office/powerpoint/2013/main/command"/>
      <pc:sldMk xmlns:pc="http://schemas.microsoft.com/office/powerpoint/2013/main/command" cId="3116641577" sldId="782"/>
      <ac:spMk id="4" creationId="{868DBDD1-7F4A-7790-AF36-A1C51CE0479D}"/>
      <ac:txMk cp="207" len="209">
        <ac:context len="1330" hash="3559930594"/>
      </ac:txMk>
    </ac:txMkLst>
    <p188:pos x="9392714" y="958543"/>
    <p188:txBody>
      <a:bodyPr/>
      <a:lstStyle/>
      <a:p>
        <a:r>
          <a:rPr lang="en-US"/>
          <a:t>I changed the order of this a bit to go in chronological order. Is it okay?</a:t>
        </a:r>
      </a:p>
    </p188:txBody>
  </p188:cm>
</p188:cmLst>
</file>

<file path=ppt/drawings/_rels/drawing2.xml.rels><?xml version="1.0" encoding="UTF-8" standalone="yes"?>
<Relationships xmlns="http://schemas.openxmlformats.org/package/2006/relationships"><Relationship Id="rId1" Type="http://schemas.openxmlformats.org/officeDocument/2006/relationships/image" Target="../media/image41.png"/></Relationships>
</file>

<file path=ppt/drawings/_rels/drawing3.xml.rels><?xml version="1.0" encoding="UTF-8" standalone="yes"?>
<Relationships xmlns="http://schemas.openxmlformats.org/package/2006/relationships"><Relationship Id="rId1" Type="http://schemas.openxmlformats.org/officeDocument/2006/relationships/image" Target="../media/image42.png"/></Relationships>
</file>

<file path=ppt/drawings/_rels/drawing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3.png"/></Relationships>
</file>

<file path=ppt/drawings/_rels/drawing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3.png"/></Relationships>
</file>

<file path=ppt/drawings/_rels/drawing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38.png"/></Relationships>
</file>

<file path=ppt/drawings/_rels/drawing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38.png"/></Relationships>
</file>

<file path=ppt/drawings/drawing1.xml><?xml version="1.0" encoding="utf-8"?>
<c:userShapes xmlns:c="http://schemas.openxmlformats.org/drawingml/2006/chart">
  <cdr:relSizeAnchor xmlns:cdr="http://schemas.openxmlformats.org/drawingml/2006/chartDrawing">
    <cdr:from>
      <cdr:x>0.21561</cdr:x>
      <cdr:y>0.77226</cdr:y>
    </cdr:from>
    <cdr:to>
      <cdr:x>0.47502</cdr:x>
      <cdr:y>0.96739</cdr:y>
    </cdr:to>
    <cdr:sp macro="" textlink="">
      <cdr:nvSpPr>
        <cdr:cNvPr id="2" name="TextBox 1">
          <a:extLst xmlns:a="http://schemas.openxmlformats.org/drawingml/2006/main">
            <a:ext uri="{FF2B5EF4-FFF2-40B4-BE49-F238E27FC236}">
              <a16:creationId xmlns:a16="http://schemas.microsoft.com/office/drawing/2014/main" id="{07A34DB6-DD0B-05F4-1BE0-07E20724E7F3}"/>
            </a:ext>
          </a:extLst>
        </cdr:cNvPr>
        <cdr:cNvSpPr txBox="1"/>
      </cdr:nvSpPr>
      <cdr:spPr>
        <a:xfrm xmlns:a="http://schemas.openxmlformats.org/drawingml/2006/main">
          <a:off x="995056" y="2237705"/>
          <a:ext cx="1197191" cy="5653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a:t>Pre-intervention </a:t>
          </a:r>
        </a:p>
        <a:p xmlns:a="http://schemas.openxmlformats.org/drawingml/2006/main">
          <a:r>
            <a:rPr lang="en-US" sz="1100" dirty="0"/>
            <a:t>N = 310</a:t>
          </a:r>
        </a:p>
      </cdr:txBody>
    </cdr:sp>
  </cdr:relSizeAnchor>
  <cdr:relSizeAnchor xmlns:cdr="http://schemas.openxmlformats.org/drawingml/2006/chartDrawing">
    <cdr:from>
      <cdr:x>0.64253</cdr:x>
      <cdr:y>0.78148</cdr:y>
    </cdr:from>
    <cdr:to>
      <cdr:x>0.97554</cdr:x>
      <cdr:y>0.94446</cdr:y>
    </cdr:to>
    <cdr:sp macro="" textlink="">
      <cdr:nvSpPr>
        <cdr:cNvPr id="3" name="TextBox 2">
          <a:extLst xmlns:a="http://schemas.openxmlformats.org/drawingml/2006/main">
            <a:ext uri="{FF2B5EF4-FFF2-40B4-BE49-F238E27FC236}">
              <a16:creationId xmlns:a16="http://schemas.microsoft.com/office/drawing/2014/main" id="{3D835B89-5483-DDEF-0245-58ED82EC1090}"/>
            </a:ext>
          </a:extLst>
        </cdr:cNvPr>
        <cdr:cNvSpPr txBox="1"/>
      </cdr:nvSpPr>
      <cdr:spPr>
        <a:xfrm xmlns:a="http://schemas.openxmlformats.org/drawingml/2006/main">
          <a:off x="2965309" y="2264431"/>
          <a:ext cx="1536865" cy="4722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Post-intervention</a:t>
          </a:r>
        </a:p>
        <a:p xmlns:a="http://schemas.openxmlformats.org/drawingml/2006/main">
          <a:r>
            <a:rPr lang="en-US" dirty="0"/>
            <a:t>N = 241</a:t>
          </a:r>
          <a:endParaRPr lang="en-US" sz="1100" dirty="0"/>
        </a:p>
      </cdr:txBody>
    </cdr:sp>
  </cdr:relSizeAnchor>
  <cdr:relSizeAnchor xmlns:cdr="http://schemas.openxmlformats.org/drawingml/2006/chartDrawing">
    <cdr:from>
      <cdr:x>0.52027</cdr:x>
      <cdr:y>0.66667</cdr:y>
    </cdr:from>
    <cdr:to>
      <cdr:x>0.67777</cdr:x>
      <cdr:y>0.74952</cdr:y>
    </cdr:to>
    <cdr:sp macro="" textlink="">
      <cdr:nvSpPr>
        <cdr:cNvPr id="5" name="TextBox 4">
          <a:extLst xmlns:a="http://schemas.openxmlformats.org/drawingml/2006/main">
            <a:ext uri="{FF2B5EF4-FFF2-40B4-BE49-F238E27FC236}">
              <a16:creationId xmlns:a16="http://schemas.microsoft.com/office/drawing/2014/main" id="{E611B31A-8D4E-8DC3-D528-B157A75AEC13}"/>
            </a:ext>
          </a:extLst>
        </cdr:cNvPr>
        <cdr:cNvSpPr txBox="1"/>
      </cdr:nvSpPr>
      <cdr:spPr>
        <a:xfrm xmlns:a="http://schemas.openxmlformats.org/drawingml/2006/main">
          <a:off x="2378694" y="1828800"/>
          <a:ext cx="720090" cy="2272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0.16185</cdr:x>
      <cdr:y>0.15021</cdr:y>
    </cdr:from>
    <cdr:to>
      <cdr:x>0.93658</cdr:x>
      <cdr:y>0.209</cdr:y>
    </cdr:to>
    <cdr:pic>
      <cdr:nvPicPr>
        <cdr:cNvPr id="3" name="chart">
          <a:extLst xmlns:a="http://schemas.openxmlformats.org/drawingml/2006/main">
            <a:ext uri="{FF2B5EF4-FFF2-40B4-BE49-F238E27FC236}">
              <a16:creationId xmlns:a16="http://schemas.microsoft.com/office/drawing/2014/main" id="{BAE08E5E-8CC5-D38F-FB17-4F15B62B22F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38181" y="486670"/>
          <a:ext cx="3533333" cy="190476"/>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0.13201</cdr:x>
      <cdr:y>0.09407</cdr:y>
    </cdr:from>
    <cdr:to>
      <cdr:x>0.9422</cdr:x>
      <cdr:y>0.2447</cdr:y>
    </cdr:to>
    <cdr:pic>
      <cdr:nvPicPr>
        <cdr:cNvPr id="2" name="chart">
          <a:extLst xmlns:a="http://schemas.openxmlformats.org/drawingml/2006/main">
            <a:ext uri="{FF2B5EF4-FFF2-40B4-BE49-F238E27FC236}">
              <a16:creationId xmlns:a16="http://schemas.microsoft.com/office/drawing/2014/main" id="{8B615268-99DA-4987-9906-26D2320F641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02090" y="304800"/>
          <a:ext cx="3695051" cy="488026"/>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0.80611</cdr:x>
      <cdr:y>0.94663</cdr:y>
    </cdr:from>
    <cdr:to>
      <cdr:x>0.91651</cdr:x>
      <cdr:y>1</cdr:y>
    </cdr:to>
    <cdr:pic>
      <cdr:nvPicPr>
        <cdr:cNvPr id="5" name="chart">
          <a:extLst xmlns:a="http://schemas.openxmlformats.org/drawingml/2006/main">
            <a:ext uri="{FF2B5EF4-FFF2-40B4-BE49-F238E27FC236}">
              <a16:creationId xmlns:a16="http://schemas.microsoft.com/office/drawing/2014/main" id="{0D78114A-2B9B-D114-B1FD-6CF08C583CE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85540" y="4335667"/>
          <a:ext cx="504762" cy="219048"/>
        </a:xfrm>
        <a:prstGeom xmlns:a="http://schemas.openxmlformats.org/drawingml/2006/main" prst="rect">
          <a:avLst/>
        </a:prstGeom>
      </cdr:spPr>
    </cdr:pic>
  </cdr:relSizeAnchor>
  <cdr:relSizeAnchor xmlns:cdr="http://schemas.openxmlformats.org/drawingml/2006/chartDrawing">
    <cdr:from>
      <cdr:x>0.805</cdr:x>
      <cdr:y>0.95673</cdr:y>
    </cdr:from>
    <cdr:to>
      <cdr:x>0.91541</cdr:x>
      <cdr:y>1</cdr:y>
    </cdr:to>
    <cdr:pic>
      <cdr:nvPicPr>
        <cdr:cNvPr id="6" name="chart">
          <a:extLst xmlns:a="http://schemas.openxmlformats.org/drawingml/2006/main">
            <a:ext uri="{FF2B5EF4-FFF2-40B4-BE49-F238E27FC236}">
              <a16:creationId xmlns:a16="http://schemas.microsoft.com/office/drawing/2014/main" id="{0D78114A-2B9B-D114-B1FD-6CF08C583CE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680473" y="3926440"/>
          <a:ext cx="504762" cy="177560"/>
        </a:xfrm>
        <a:prstGeom xmlns:a="http://schemas.openxmlformats.org/drawingml/2006/main" prst="rect">
          <a:avLst/>
        </a:prstGeom>
      </cdr:spPr>
    </cdr:pic>
  </cdr:relSizeAnchor>
  <cdr:relSizeAnchor xmlns:cdr="http://schemas.openxmlformats.org/drawingml/2006/chartDrawing">
    <cdr:from>
      <cdr:x>0.15</cdr:x>
      <cdr:y>0.1375</cdr:y>
    </cdr:from>
    <cdr:to>
      <cdr:x>0.9124</cdr:x>
      <cdr:y>0.25817</cdr:y>
    </cdr:to>
    <cdr:pic>
      <cdr:nvPicPr>
        <cdr:cNvPr id="7" name="chart">
          <a:extLst xmlns:a="http://schemas.openxmlformats.org/drawingml/2006/main">
            <a:ext uri="{FF2B5EF4-FFF2-40B4-BE49-F238E27FC236}">
              <a16:creationId xmlns:a16="http://schemas.microsoft.com/office/drawing/2014/main" id="{74F9D7CB-F332-793E-EA97-BD6846C4820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685800" y="564294"/>
          <a:ext cx="3485714" cy="495238"/>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0.77389</cdr:x>
      <cdr:y>0.9508</cdr:y>
    </cdr:from>
    <cdr:to>
      <cdr:x>0.88429</cdr:x>
      <cdr:y>0.99407</cdr:y>
    </cdr:to>
    <cdr:pic>
      <cdr:nvPicPr>
        <cdr:cNvPr id="3" name="chart">
          <a:extLst xmlns:a="http://schemas.openxmlformats.org/drawingml/2006/main">
            <a:ext uri="{FF2B5EF4-FFF2-40B4-BE49-F238E27FC236}">
              <a16:creationId xmlns:a16="http://schemas.microsoft.com/office/drawing/2014/main" id="{25A5C0E3-0B21-CB47-D7B0-61C17FF485E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538220" y="3902089"/>
          <a:ext cx="504762" cy="177560"/>
        </a:xfrm>
        <a:prstGeom xmlns:a="http://schemas.openxmlformats.org/drawingml/2006/main" prst="rect">
          <a:avLst/>
        </a:prstGeom>
      </cdr:spPr>
    </cdr:pic>
  </cdr:relSizeAnchor>
  <cdr:relSizeAnchor xmlns:cdr="http://schemas.openxmlformats.org/drawingml/2006/chartDrawing">
    <cdr:from>
      <cdr:x>0.1534</cdr:x>
      <cdr:y>0.13273</cdr:y>
    </cdr:from>
    <cdr:to>
      <cdr:x>0.82831</cdr:x>
      <cdr:y>0.25108</cdr:y>
    </cdr:to>
    <cdr:pic>
      <cdr:nvPicPr>
        <cdr:cNvPr id="4" name="chart">
          <a:extLst xmlns:a="http://schemas.openxmlformats.org/drawingml/2006/main">
            <a:ext uri="{FF2B5EF4-FFF2-40B4-BE49-F238E27FC236}">
              <a16:creationId xmlns:a16="http://schemas.microsoft.com/office/drawing/2014/main" id="{9AC0EEA4-EBEE-116A-75C4-223950E4195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701338" y="544734"/>
          <a:ext cx="3085714" cy="485714"/>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0.69401</cdr:x>
      <cdr:y>0.08554</cdr:y>
    </cdr:from>
    <cdr:to>
      <cdr:x>1</cdr:x>
      <cdr:y>0.13137</cdr:y>
    </cdr:to>
    <cdr:pic>
      <cdr:nvPicPr>
        <cdr:cNvPr id="2" name="chart">
          <a:extLst xmlns:a="http://schemas.openxmlformats.org/drawingml/2006/main">
            <a:ext uri="{FF2B5EF4-FFF2-40B4-BE49-F238E27FC236}">
              <a16:creationId xmlns:a16="http://schemas.microsoft.com/office/drawing/2014/main" id="{12D783D3-490F-173C-98C6-1BDD071C409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153655" y="426720"/>
          <a:ext cx="1390476" cy="228571"/>
        </a:xfrm>
        <a:prstGeom xmlns:a="http://schemas.openxmlformats.org/drawingml/2006/main" prst="rect">
          <a:avLst/>
        </a:prstGeom>
      </cdr:spPr>
    </cdr:pic>
  </cdr:relSizeAnchor>
  <cdr:relSizeAnchor xmlns:cdr="http://schemas.openxmlformats.org/drawingml/2006/chartDrawing">
    <cdr:from>
      <cdr:x>0.79988</cdr:x>
      <cdr:y>0.85899</cdr:y>
    </cdr:from>
    <cdr:to>
      <cdr:x>0.91096</cdr:x>
      <cdr:y>0.9029</cdr:y>
    </cdr:to>
    <cdr:pic>
      <cdr:nvPicPr>
        <cdr:cNvPr id="3" name="chart">
          <a:extLst xmlns:a="http://schemas.openxmlformats.org/drawingml/2006/main">
            <a:ext uri="{FF2B5EF4-FFF2-40B4-BE49-F238E27FC236}">
              <a16:creationId xmlns:a16="http://schemas.microsoft.com/office/drawing/2014/main" id="{A73A5D6E-2DAB-6F83-6F04-71EB6138936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3634740" y="4284867"/>
          <a:ext cx="504762" cy="219048"/>
        </a:xfrm>
        <a:prstGeom xmlns:a="http://schemas.openxmlformats.org/drawingml/2006/main" prst="rect">
          <a:avLst/>
        </a:prstGeom>
      </cdr:spPr>
    </cdr:pic>
  </cdr:relSizeAnchor>
  <cdr:relSizeAnchor xmlns:cdr="http://schemas.openxmlformats.org/drawingml/2006/chartDrawing">
    <cdr:from>
      <cdr:x>0.32532</cdr:x>
      <cdr:y>0.86065</cdr:y>
    </cdr:from>
    <cdr:to>
      <cdr:x>0.47831</cdr:x>
      <cdr:y>0.90456</cdr:y>
    </cdr:to>
    <cdr:pic>
      <cdr:nvPicPr>
        <cdr:cNvPr id="4" name="chart">
          <a:extLst xmlns:a="http://schemas.openxmlformats.org/drawingml/2006/main">
            <a:ext uri="{FF2B5EF4-FFF2-40B4-BE49-F238E27FC236}">
              <a16:creationId xmlns:a16="http://schemas.microsoft.com/office/drawing/2014/main" id="{1E224B03-BC63-2E14-32D9-9E5D58CAA94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1478280" y="4293166"/>
          <a:ext cx="695238" cy="219048"/>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0.66908</cdr:x>
      <cdr:y>0.0886</cdr:y>
    </cdr:from>
    <cdr:to>
      <cdr:x>0.97507</cdr:x>
      <cdr:y>0.13442</cdr:y>
    </cdr:to>
    <cdr:pic>
      <cdr:nvPicPr>
        <cdr:cNvPr id="2" name="chart">
          <a:extLst xmlns:a="http://schemas.openxmlformats.org/drawingml/2006/main">
            <a:ext uri="{FF2B5EF4-FFF2-40B4-BE49-F238E27FC236}">
              <a16:creationId xmlns:a16="http://schemas.microsoft.com/office/drawing/2014/main" id="{B6719070-D91A-FE01-77FA-A5750CE75E6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040376" y="441960"/>
          <a:ext cx="1390476" cy="228571"/>
        </a:xfrm>
        <a:prstGeom xmlns:a="http://schemas.openxmlformats.org/drawingml/2006/main" prst="rect">
          <a:avLst/>
        </a:prstGeom>
      </cdr:spPr>
    </cdr:pic>
  </cdr:relSizeAnchor>
  <cdr:relSizeAnchor xmlns:cdr="http://schemas.openxmlformats.org/drawingml/2006/chartDrawing">
    <cdr:from>
      <cdr:x>0.3129</cdr:x>
      <cdr:y>0.85101</cdr:y>
    </cdr:from>
    <cdr:to>
      <cdr:x>0.4659</cdr:x>
      <cdr:y>0.89492</cdr:y>
    </cdr:to>
    <cdr:pic>
      <cdr:nvPicPr>
        <cdr:cNvPr id="3" name="chart">
          <a:extLst xmlns:a="http://schemas.openxmlformats.org/drawingml/2006/main">
            <a:ext uri="{FF2B5EF4-FFF2-40B4-BE49-F238E27FC236}">
              <a16:creationId xmlns:a16="http://schemas.microsoft.com/office/drawing/2014/main" id="{32828A85-535F-7D78-3560-1990E62ED5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421854" y="4245056"/>
          <a:ext cx="695238" cy="21904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י'.תמוז.תשפ"ד</a:t>
            </a:fld>
            <a:endParaRPr lang="he-I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dirty="0"/>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dirty="0"/>
          </a:p>
        </p:txBody>
      </p:sp>
    </p:spTree>
    <p:extLst>
      <p:ext uri="{BB962C8B-B14F-4D97-AF65-F5344CB8AC3E}">
        <p14:creationId xmlns:p14="http://schemas.microsoft.com/office/powerpoint/2010/main" val="215424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2</a:t>
            </a:fld>
            <a:endParaRPr lang="en-US" dirty="0"/>
          </a:p>
        </p:txBody>
      </p:sp>
    </p:spTree>
    <p:extLst>
      <p:ext uri="{BB962C8B-B14F-4D97-AF65-F5344CB8AC3E}">
        <p14:creationId xmlns:p14="http://schemas.microsoft.com/office/powerpoint/2010/main" val="609877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C3320-692C-445D-A025-4BCC62CCE6F7}" type="slidenum">
              <a:rPr lang="he-IL" smtClean="0"/>
              <a:t>3</a:t>
            </a:fld>
            <a:endParaRPr lang="he-IL" dirty="0"/>
          </a:p>
        </p:txBody>
      </p:sp>
    </p:spTree>
    <p:extLst>
      <p:ext uri="{BB962C8B-B14F-4D97-AF65-F5344CB8AC3E}">
        <p14:creationId xmlns:p14="http://schemas.microsoft.com/office/powerpoint/2010/main" val="405636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פברואר 2022 – מחקר מקדים – מפגש זום על מורשת</a:t>
            </a:r>
          </a:p>
        </p:txBody>
      </p:sp>
      <p:sp>
        <p:nvSpPr>
          <p:cNvPr id="4" name="Slide Number Placeholder 3"/>
          <p:cNvSpPr>
            <a:spLocks noGrp="1"/>
          </p:cNvSpPr>
          <p:nvPr>
            <p:ph type="sldNum" sz="quarter" idx="5"/>
          </p:nvPr>
        </p:nvSpPr>
        <p:spPr/>
        <p:txBody>
          <a:bodyPr/>
          <a:lstStyle/>
          <a:p>
            <a:fld id="{833C3320-692C-445D-A025-4BCC62CCE6F7}" type="slidenum">
              <a:rPr lang="he-IL" smtClean="0"/>
              <a:t>5</a:t>
            </a:fld>
            <a:endParaRPr lang="he-IL" dirty="0"/>
          </a:p>
        </p:txBody>
      </p:sp>
    </p:spTree>
    <p:extLst>
      <p:ext uri="{BB962C8B-B14F-4D97-AF65-F5344CB8AC3E}">
        <p14:creationId xmlns:p14="http://schemas.microsoft.com/office/powerpoint/2010/main" val="289942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C3320-692C-445D-A025-4BCC62CCE6F7}" type="slidenum">
              <a:rPr lang="he-IL" smtClean="0"/>
              <a:t>11</a:t>
            </a:fld>
            <a:endParaRPr lang="he-IL" dirty="0"/>
          </a:p>
        </p:txBody>
      </p:sp>
    </p:spTree>
    <p:extLst>
      <p:ext uri="{BB962C8B-B14F-4D97-AF65-F5344CB8AC3E}">
        <p14:creationId xmlns:p14="http://schemas.microsoft.com/office/powerpoint/2010/main" val="390605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12</a:t>
            </a:fld>
            <a:endParaRPr lang="he-IL" dirty="0"/>
          </a:p>
        </p:txBody>
      </p:sp>
    </p:spTree>
    <p:extLst>
      <p:ext uri="{BB962C8B-B14F-4D97-AF65-F5344CB8AC3E}">
        <p14:creationId xmlns:p14="http://schemas.microsoft.com/office/powerpoint/2010/main" val="418390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833C3320-692C-445D-A025-4BCC62CCE6F7}" type="slidenum">
              <a:rPr lang="he-IL" smtClean="0"/>
              <a:t>13</a:t>
            </a:fld>
            <a:endParaRPr lang="he-IL" dirty="0"/>
          </a:p>
        </p:txBody>
      </p:sp>
    </p:spTree>
    <p:extLst>
      <p:ext uri="{BB962C8B-B14F-4D97-AF65-F5344CB8AC3E}">
        <p14:creationId xmlns:p14="http://schemas.microsoft.com/office/powerpoint/2010/main" val="23076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16 ביולי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16 ביולי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16 ביולי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16 ביולי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16 ביולי 24</a:t>
            </a:fld>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16 ביולי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16 ביולי 24</a:t>
            </a:fld>
            <a:endParaRPr lang="he-IL" dirty="0"/>
          </a:p>
        </p:txBody>
      </p:sp>
      <p:sp>
        <p:nvSpPr>
          <p:cNvPr id="8" name="מציין מיקום של כותרת תחתונה 7"/>
          <p:cNvSpPr>
            <a:spLocks noGrp="1"/>
          </p:cNvSpPr>
          <p:nvPr>
            <p:ph type="ftr" sz="quarter" idx="11"/>
          </p:nvPr>
        </p:nvSpPr>
        <p:spPr/>
        <p:txBody>
          <a:bodyPr/>
          <a:lstStyle/>
          <a:p>
            <a:endParaRPr lang="he-IL" dirty="0"/>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16 ביולי 24</a:t>
            </a:fld>
            <a:endParaRPr lang="he-IL" dirty="0"/>
          </a:p>
        </p:txBody>
      </p:sp>
      <p:sp>
        <p:nvSpPr>
          <p:cNvPr id="4" name="מציין מיקום של כותרת תחתונה 3"/>
          <p:cNvSpPr>
            <a:spLocks noGrp="1"/>
          </p:cNvSpPr>
          <p:nvPr>
            <p:ph type="ftr" sz="quarter" idx="11"/>
          </p:nvPr>
        </p:nvSpPr>
        <p:spPr/>
        <p:txBody>
          <a:bodyPr/>
          <a:lstStyle/>
          <a:p>
            <a:endParaRPr lang="he-IL" dirty="0"/>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16 ביולי 24</a:t>
            </a:fld>
            <a:endParaRPr lang="he-IL" dirty="0"/>
          </a:p>
        </p:txBody>
      </p:sp>
      <p:sp>
        <p:nvSpPr>
          <p:cNvPr id="3" name="מציין מיקום של כותרת תחתונה 2"/>
          <p:cNvSpPr>
            <a:spLocks noGrp="1"/>
          </p:cNvSpPr>
          <p:nvPr>
            <p:ph type="ftr" sz="quarter" idx="11"/>
          </p:nvPr>
        </p:nvSpPr>
        <p:spPr/>
        <p:txBody>
          <a:bodyPr/>
          <a:lstStyle/>
          <a:p>
            <a:endParaRPr lang="he-IL" dirty="0"/>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16 ביולי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16 ביולי 24</a:t>
            </a:fld>
            <a:endParaRPr lang="he-IL" dirty="0"/>
          </a:p>
        </p:txBody>
      </p:sp>
      <p:sp>
        <p:nvSpPr>
          <p:cNvPr id="6" name="מציין מיקום של כותרת תחתונה 5"/>
          <p:cNvSpPr>
            <a:spLocks noGrp="1"/>
          </p:cNvSpPr>
          <p:nvPr>
            <p:ph type="ftr" sz="quarter" idx="11"/>
          </p:nvPr>
        </p:nvSpPr>
        <p:spPr/>
        <p:txBody>
          <a:bodyPr/>
          <a:lstStyle/>
          <a:p>
            <a:endParaRPr lang="he-IL" dirty="0"/>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dirty="0"/>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16 ביולי 24</a:t>
            </a:fld>
            <a:endParaRPr lang="he-IL" dirty="0"/>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dirty="0"/>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dirty="0"/>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microsoft.com/office/2018/10/relationships/comments" Target="../comments/modernComment_198_B9FD413C.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jpeg"/><Relationship Id="rId5" Type="http://schemas.openxmlformats.org/officeDocument/2006/relationships/image" Target="../media/image2.emf"/><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microsoft.com/office/2018/10/relationships/comments" Target="../comments/modernComment_30B_FE663CD7.xml"/><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chart" Target="../charts/chart2.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chart" Target="../charts/chart1.xml"/><Relationship Id="rId9" Type="http://schemas.openxmlformats.org/officeDocument/2006/relationships/image" Target="../media/image32.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2DB_E17B317B.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microsoft.com/office/2018/10/relationships/comments" Target="../comments/modernComment_307_27E9ABEB.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30D_3B78AF16.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30E_B9C42D29.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303_B6E24AD.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instagram.com/reel/C2px_v_osJ3/?igsh=MWJqaW41Z3NianFwdQ==" TargetMode="External"/></Relationships>
</file>

<file path=ppt/slides/_rels/slide6.xml.rels><?xml version="1.0" encoding="UTF-8" standalone="yes"?>
<Relationships xmlns="http://schemas.openxmlformats.org/package/2006/relationships"><Relationship Id="rId2" Type="http://schemas.microsoft.com/office/2018/10/relationships/comments" Target="../comments/modernComment_2F8_C82939C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300_DC3851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301_57B9F82E.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7912C39-342B-13F5-6C1E-0887DE0616A0}"/>
              </a:ext>
            </a:extLst>
          </p:cNvPr>
          <p:cNvSpPr/>
          <p:nvPr/>
        </p:nvSpPr>
        <p:spPr>
          <a:xfrm>
            <a:off x="2865500" y="6583"/>
            <a:ext cx="4440316" cy="33424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28926" b="28712"/>
          <a:stretch/>
        </p:blipFill>
        <p:spPr>
          <a:xfrm>
            <a:off x="4399915" y="2502599"/>
            <a:ext cx="942503" cy="398046"/>
          </a:xfrm>
          <a:prstGeom prst="rect">
            <a:avLst/>
          </a:prstGeom>
        </p:spPr>
      </p:pic>
      <p:sp>
        <p:nvSpPr>
          <p:cNvPr id="3" name="Rectangle 2"/>
          <p:cNvSpPr/>
          <p:nvPr/>
        </p:nvSpPr>
        <p:spPr>
          <a:xfrm>
            <a:off x="3006657" y="254655"/>
            <a:ext cx="3772358" cy="2246769"/>
          </a:xfrm>
          <a:prstGeom prst="rect">
            <a:avLst/>
          </a:prstGeom>
        </p:spPr>
        <p:txBody>
          <a:bodyPr wrap="square">
            <a:spAutoFit/>
          </a:bodyPr>
          <a:lstStyle/>
          <a:p>
            <a:pPr algn="ctr" rtl="1"/>
            <a:r>
              <a:rPr lang="he-IL" sz="2400" b="1" dirty="0">
                <a:solidFill>
                  <a:srgbClr val="40A8AD"/>
                </a:solidFill>
                <a:latin typeface="Heebo" pitchFamily="2" charset="-79"/>
                <a:ea typeface="Tahoma" pitchFamily="34" charset="0"/>
                <a:cs typeface="Heebo" pitchFamily="2" charset="-79"/>
              </a:rPr>
              <a:t>סיכום הערכת פרויקט</a:t>
            </a:r>
          </a:p>
          <a:p>
            <a:pPr algn="ctr" rtl="1"/>
            <a:r>
              <a:rPr lang="he-IL" sz="3200" b="1" dirty="0">
                <a:solidFill>
                  <a:srgbClr val="40A8AD"/>
                </a:solidFill>
                <a:latin typeface="Heebo" pitchFamily="2" charset="-79"/>
                <a:ea typeface="Tahoma" pitchFamily="34" charset="0"/>
                <a:cs typeface="Heebo" pitchFamily="2" charset="-79"/>
              </a:rPr>
              <a:t>גן השניים</a:t>
            </a:r>
          </a:p>
          <a:p>
            <a:pPr algn="ctr" rtl="1"/>
            <a:r>
              <a:rPr lang="he-IL" sz="2000" b="1" dirty="0">
                <a:solidFill>
                  <a:srgbClr val="40A8AD"/>
                </a:solidFill>
                <a:latin typeface="Heebo" pitchFamily="2" charset="-79"/>
                <a:ea typeface="Tahoma" pitchFamily="34" charset="0"/>
                <a:cs typeface="Heebo" pitchFamily="2" charset="-79"/>
              </a:rPr>
              <a:t>2021-2024</a:t>
            </a:r>
            <a:endParaRPr lang="he-IL" sz="1600" b="1" dirty="0">
              <a:solidFill>
                <a:srgbClr val="40A8AD"/>
              </a:solidFill>
              <a:latin typeface="Heebo" pitchFamily="2" charset="-79"/>
              <a:ea typeface="Tahoma" pitchFamily="34" charset="0"/>
              <a:cs typeface="Heebo" pitchFamily="2" charset="-79"/>
            </a:endParaRPr>
          </a:p>
          <a:p>
            <a:pPr algn="ctr" rtl="1"/>
            <a:r>
              <a:rPr lang="he-IL" sz="2800" b="1" dirty="0">
                <a:solidFill>
                  <a:srgbClr val="40A8AD"/>
                </a:solidFill>
                <a:latin typeface="Heebo" pitchFamily="2" charset="-79"/>
                <a:ea typeface="Tahoma" pitchFamily="34" charset="0"/>
                <a:cs typeface="Heebo" pitchFamily="2" charset="-79"/>
              </a:rPr>
              <a:t>  </a:t>
            </a:r>
            <a:br>
              <a:rPr lang="en-US" b="1" dirty="0">
                <a:solidFill>
                  <a:srgbClr val="40A8AD"/>
                </a:solidFill>
                <a:latin typeface="Heebo" pitchFamily="2" charset="-79"/>
                <a:ea typeface="Tahoma" panose="020B0604030504040204" pitchFamily="34" charset="0"/>
                <a:cs typeface="Heebo" pitchFamily="2" charset="-79"/>
              </a:rPr>
            </a:br>
            <a:r>
              <a:rPr lang="he-IL" b="1" dirty="0">
                <a:solidFill>
                  <a:srgbClr val="40A8AD"/>
                </a:solidFill>
                <a:latin typeface="Heebo" pitchFamily="2" charset="-79"/>
                <a:ea typeface="Tahoma" panose="020B0604030504040204" pitchFamily="34" charset="0"/>
                <a:cs typeface="Heebo" pitchFamily="2" charset="-79"/>
              </a:rPr>
              <a:t>  מוגש כחלק מהערכת שלב ב' של תוכנית </a:t>
            </a:r>
            <a:r>
              <a:rPr lang="en-US" b="1" dirty="0">
                <a:solidFill>
                  <a:srgbClr val="40A8AD"/>
                </a:solidFill>
                <a:latin typeface="Heebo" pitchFamily="2" charset="-79"/>
                <a:ea typeface="Tahoma" panose="020B0604030504040204" pitchFamily="34" charset="0"/>
                <a:cs typeface="Heebo" pitchFamily="2" charset="-79"/>
              </a:rPr>
              <a:t>Urban95 TLV</a:t>
            </a:r>
          </a:p>
        </p:txBody>
      </p:sp>
      <p:cxnSp>
        <p:nvCxnSpPr>
          <p:cNvPr id="47" name="Straight Connector 46">
            <a:extLst>
              <a:ext uri="{FF2B5EF4-FFF2-40B4-BE49-F238E27FC236}">
                <a16:creationId xmlns:a16="http://schemas.microsoft.com/office/drawing/2014/main" id="{38F9AE83-3838-AB5B-173F-6A03CDB77EA8}"/>
              </a:ext>
            </a:extLst>
          </p:cNvPr>
          <p:cNvCxnSpPr>
            <a:cxnSpLocks/>
          </p:cNvCxnSpPr>
          <p:nvPr/>
        </p:nvCxnSpPr>
        <p:spPr>
          <a:xfrm flipV="1">
            <a:off x="7308104" y="2250112"/>
            <a:ext cx="2449332" cy="573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E8BE3A-A057-4B85-360B-F2A4A394F7BD}"/>
              </a:ext>
            </a:extLst>
          </p:cNvPr>
          <p:cNvCxnSpPr/>
          <p:nvPr/>
        </p:nvCxnSpPr>
        <p:spPr>
          <a:xfrm flipH="1">
            <a:off x="0" y="4810829"/>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1B00E4-C6D6-788F-049E-481DF90035FF}"/>
              </a:ext>
            </a:extLst>
          </p:cNvPr>
          <p:cNvCxnSpPr>
            <a:cxnSpLocks/>
          </p:cNvCxnSpPr>
          <p:nvPr/>
        </p:nvCxnSpPr>
        <p:spPr>
          <a:xfrm>
            <a:off x="4871167" y="4824111"/>
            <a:ext cx="0" cy="226919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1E4759B-9493-D7CC-2CF3-811AF905C94D}"/>
              </a:ext>
            </a:extLst>
          </p:cNvPr>
          <p:cNvCxnSpPr>
            <a:cxnSpLocks/>
          </p:cNvCxnSpPr>
          <p:nvPr/>
        </p:nvCxnSpPr>
        <p:spPr>
          <a:xfrm>
            <a:off x="2448790" y="13279"/>
            <a:ext cx="0" cy="683144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B7FF75-0F66-9EF3-1328-F201B6EC3E55}"/>
              </a:ext>
            </a:extLst>
          </p:cNvPr>
          <p:cNvCxnSpPr/>
          <p:nvPr/>
        </p:nvCxnSpPr>
        <p:spPr>
          <a:xfrm>
            <a:off x="7315212"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59950E4B-564D-A16B-FDAA-70414B671FC2}"/>
              </a:ext>
            </a:extLst>
          </p:cNvPr>
          <p:cNvSpPr/>
          <p:nvPr/>
        </p:nvSpPr>
        <p:spPr>
          <a:xfrm>
            <a:off x="4219287" y="3228247"/>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3" name="כותרת משנה 2">
            <a:extLst>
              <a:ext uri="{FF2B5EF4-FFF2-40B4-BE49-F238E27FC236}">
                <a16:creationId xmlns:a16="http://schemas.microsoft.com/office/drawing/2014/main" id="{EC968ECC-66CA-654C-DC06-FBA75721FC07}"/>
              </a:ext>
            </a:extLst>
          </p:cNvPr>
          <p:cNvSpPr txBox="1">
            <a:spLocks/>
          </p:cNvSpPr>
          <p:nvPr/>
        </p:nvSpPr>
        <p:spPr>
          <a:xfrm>
            <a:off x="3948648" y="3245911"/>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1200" dirty="0">
                <a:solidFill>
                  <a:schemeClr val="bg1"/>
                </a:solidFill>
                <a:latin typeface="Heebo" pitchFamily="2" charset="-79"/>
                <a:ea typeface="Tahoma" pitchFamily="34" charset="0"/>
                <a:cs typeface="Heebo" pitchFamily="2" charset="-79"/>
              </a:rPr>
              <a:t>מאי 2024</a:t>
            </a:r>
          </a:p>
        </p:txBody>
      </p:sp>
      <p:sp>
        <p:nvSpPr>
          <p:cNvPr id="69" name="Rectangle 68">
            <a:extLst>
              <a:ext uri="{FF2B5EF4-FFF2-40B4-BE49-F238E27FC236}">
                <a16:creationId xmlns:a16="http://schemas.microsoft.com/office/drawing/2014/main" id="{7816B2B6-1942-C91F-E4A3-36D6E8007AA7}"/>
              </a:ext>
            </a:extLst>
          </p:cNvPr>
          <p:cNvSpPr/>
          <p:nvPr/>
        </p:nvSpPr>
        <p:spPr>
          <a:xfrm>
            <a:off x="-1712" y="4402"/>
            <a:ext cx="12204000" cy="7077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pic>
        <p:nvPicPr>
          <p:cNvPr id="71" name="Picture 70">
            <a:extLst>
              <a:ext uri="{FF2B5EF4-FFF2-40B4-BE49-F238E27FC236}">
                <a16:creationId xmlns:a16="http://schemas.microsoft.com/office/drawing/2014/main" id="{8E00A2C8-71FF-ACD6-80C7-BB07795FA5CB}"/>
              </a:ext>
            </a:extLst>
          </p:cNvPr>
          <p:cNvPicPr>
            <a:picLocks noChangeAspect="1"/>
          </p:cNvPicPr>
          <p:nvPr/>
        </p:nvPicPr>
        <p:blipFill>
          <a:blip r:embed="rId5"/>
          <a:stretch>
            <a:fillRect/>
          </a:stretch>
        </p:blipFill>
        <p:spPr>
          <a:xfrm>
            <a:off x="5423517" y="3797450"/>
            <a:ext cx="1074019" cy="586201"/>
          </a:xfrm>
          <a:prstGeom prst="rect">
            <a:avLst/>
          </a:prstGeom>
        </p:spPr>
      </p:pic>
      <p:pic>
        <p:nvPicPr>
          <p:cNvPr id="73" name="Picture 72" descr="A logo with a colorful circle&#10;&#10;Description automatically generated">
            <a:extLst>
              <a:ext uri="{FF2B5EF4-FFF2-40B4-BE49-F238E27FC236}">
                <a16:creationId xmlns:a16="http://schemas.microsoft.com/office/drawing/2014/main" id="{6A8D9FE2-C73A-C051-CBDF-10D067DC11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8883" y="3679347"/>
            <a:ext cx="547969" cy="761166"/>
          </a:xfrm>
          <a:prstGeom prst="rect">
            <a:avLst/>
          </a:prstGeom>
        </p:spPr>
      </p:pic>
      <p:pic>
        <p:nvPicPr>
          <p:cNvPr id="1026" name="Picture 2" descr="Urban95 אורבן95 ישראל">
            <a:extLst>
              <a:ext uri="{FF2B5EF4-FFF2-40B4-BE49-F238E27FC236}">
                <a16:creationId xmlns:a16="http://schemas.microsoft.com/office/drawing/2014/main" id="{E32ED011-3BFB-C659-67FC-BB8F852F04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3716" y="3772291"/>
            <a:ext cx="557990" cy="5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ark with a playground and a bench&#10;&#10;Description automatically generated with medium confidence">
            <a:extLst>
              <a:ext uri="{FF2B5EF4-FFF2-40B4-BE49-F238E27FC236}">
                <a16:creationId xmlns:a16="http://schemas.microsoft.com/office/drawing/2014/main" id="{4EF6B6E0-3F3A-EF77-F028-7EBA4427C8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9180" y="4665020"/>
            <a:ext cx="2842263" cy="2131697"/>
          </a:xfrm>
          <a:prstGeom prst="rect">
            <a:avLst/>
          </a:prstGeom>
        </p:spPr>
      </p:pic>
      <p:pic>
        <p:nvPicPr>
          <p:cNvPr id="7" name="Picture 6" descr="A group of people walking in a park&#10;&#10;Description automatically generated">
            <a:extLst>
              <a:ext uri="{FF2B5EF4-FFF2-40B4-BE49-F238E27FC236}">
                <a16:creationId xmlns:a16="http://schemas.microsoft.com/office/drawing/2014/main" id="{37CBF455-D878-EEEF-C06E-FEB9066D90A1}"/>
              </a:ext>
            </a:extLst>
          </p:cNvPr>
          <p:cNvPicPr>
            <a:picLocks noChangeAspect="1"/>
          </p:cNvPicPr>
          <p:nvPr/>
        </p:nvPicPr>
        <p:blipFill rotWithShape="1">
          <a:blip r:embed="rId9">
            <a:extLst>
              <a:ext uri="{28A0092B-C50C-407E-A947-70E740481C1C}">
                <a14:useLocalDpi xmlns:a14="http://schemas.microsoft.com/office/drawing/2010/main" val="0"/>
              </a:ext>
            </a:extLst>
          </a:blip>
          <a:srcRect l="9143" t="20506" r="18856" b="31553"/>
          <a:stretch/>
        </p:blipFill>
        <p:spPr>
          <a:xfrm>
            <a:off x="7305816" y="112951"/>
            <a:ext cx="4880158" cy="2437036"/>
          </a:xfrm>
          <a:prstGeom prst="rect">
            <a:avLst/>
          </a:prstGeom>
        </p:spPr>
      </p:pic>
      <p:pic>
        <p:nvPicPr>
          <p:cNvPr id="11" name="Picture 10" descr="A group of kids sitting on a brick path&#10;&#10;Description automatically generated">
            <a:extLst>
              <a:ext uri="{FF2B5EF4-FFF2-40B4-BE49-F238E27FC236}">
                <a16:creationId xmlns:a16="http://schemas.microsoft.com/office/drawing/2014/main" id="{2A755876-3ACD-2EF7-197B-8D7D4101A3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81" r="880" b="54956"/>
          <a:stretch/>
        </p:blipFill>
        <p:spPr>
          <a:xfrm>
            <a:off x="-23419" y="4662912"/>
            <a:ext cx="6086240" cy="2125417"/>
          </a:xfrm>
          <a:prstGeom prst="rect">
            <a:avLst/>
          </a:prstGeom>
        </p:spPr>
      </p:pic>
      <p:pic>
        <p:nvPicPr>
          <p:cNvPr id="14" name="Picture 13" descr="A playground with a large white tent&#10;&#10;Description automatically generated">
            <a:extLst>
              <a:ext uri="{FF2B5EF4-FFF2-40B4-BE49-F238E27FC236}">
                <a16:creationId xmlns:a16="http://schemas.microsoft.com/office/drawing/2014/main" id="{BEE2ABE8-44E7-171C-5314-5BAC680491B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297" b="16583"/>
          <a:stretch/>
        </p:blipFill>
        <p:spPr>
          <a:xfrm>
            <a:off x="-25494" y="2286773"/>
            <a:ext cx="2890994" cy="2298133"/>
          </a:xfrm>
          <a:prstGeom prst="rect">
            <a:avLst/>
          </a:prstGeom>
        </p:spPr>
      </p:pic>
      <p:pic>
        <p:nvPicPr>
          <p:cNvPr id="16" name="Picture 15" descr="A playground with a large tent&#10;&#10;Description automatically generated with medium confidence">
            <a:extLst>
              <a:ext uri="{FF2B5EF4-FFF2-40B4-BE49-F238E27FC236}">
                <a16:creationId xmlns:a16="http://schemas.microsoft.com/office/drawing/2014/main" id="{B222517D-CD25-ADA9-296F-BA8E9F0B83D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614" t="11970"/>
          <a:stretch/>
        </p:blipFill>
        <p:spPr>
          <a:xfrm>
            <a:off x="0" y="112951"/>
            <a:ext cx="2865501" cy="2093122"/>
          </a:xfrm>
          <a:prstGeom prst="rect">
            <a:avLst/>
          </a:prstGeom>
        </p:spPr>
      </p:pic>
      <p:pic>
        <p:nvPicPr>
          <p:cNvPr id="19" name="Picture 18" descr="A park with exercise equipment&#10;&#10;Description automatically generated with medium confidence">
            <a:extLst>
              <a:ext uri="{FF2B5EF4-FFF2-40B4-BE49-F238E27FC236}">
                <a16:creationId xmlns:a16="http://schemas.microsoft.com/office/drawing/2014/main" id="{1273DECC-FA5B-FC81-2F99-1BC2027F7BC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254" r="5887" b="26315"/>
          <a:stretch/>
        </p:blipFill>
        <p:spPr>
          <a:xfrm>
            <a:off x="9040757" y="4670401"/>
            <a:ext cx="3148285" cy="2125414"/>
          </a:xfrm>
          <a:prstGeom prst="rect">
            <a:avLst/>
          </a:prstGeom>
        </p:spPr>
      </p:pic>
      <p:pic>
        <p:nvPicPr>
          <p:cNvPr id="2" name="Picture 1" descr="A playground with trees and a tent&#10;&#10;Description automatically generated">
            <a:extLst>
              <a:ext uri="{FF2B5EF4-FFF2-40B4-BE49-F238E27FC236}">
                <a16:creationId xmlns:a16="http://schemas.microsoft.com/office/drawing/2014/main" id="{F08B9FA7-210C-F3B6-B33A-C749FB62A0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2295" y="2645612"/>
            <a:ext cx="2581032" cy="1935774"/>
          </a:xfrm>
          <a:prstGeom prst="rect">
            <a:avLst/>
          </a:prstGeom>
        </p:spPr>
      </p:pic>
      <p:pic>
        <p:nvPicPr>
          <p:cNvPr id="5" name="Picture 4" descr="A park with picnic tables and cars&#10;&#10;Description automatically generated">
            <a:extLst>
              <a:ext uri="{FF2B5EF4-FFF2-40B4-BE49-F238E27FC236}">
                <a16:creationId xmlns:a16="http://schemas.microsoft.com/office/drawing/2014/main" id="{D6DFB1FD-F6A3-C0A4-FE46-F4349EFCE25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03" r="10880"/>
          <a:stretch/>
        </p:blipFill>
        <p:spPr>
          <a:xfrm>
            <a:off x="9959843" y="2639001"/>
            <a:ext cx="2225420" cy="1942635"/>
          </a:xfrm>
          <a:prstGeom prst="rect">
            <a:avLst/>
          </a:prstGeom>
        </p:spPr>
      </p:pic>
    </p:spTree>
    <p:extLst>
      <p:ext uri="{BB962C8B-B14F-4D97-AF65-F5344CB8AC3E}">
        <p14:creationId xmlns:p14="http://schemas.microsoft.com/office/powerpoint/2010/main" val="312038226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336A893-A7C9-3BB3-7F16-30C64C78B01C}"/>
              </a:ext>
            </a:extLst>
          </p:cNvPr>
          <p:cNvSpPr/>
          <p:nvPr/>
        </p:nvSpPr>
        <p:spPr>
          <a:xfrm>
            <a:off x="6270804" y="2310330"/>
            <a:ext cx="5921196" cy="4168464"/>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235150" y="668585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853" y="113957"/>
            <a:ext cx="6317719"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ctr" rtl="0"/>
            <a:r>
              <a:rPr lang="en-US" sz="2000" dirty="0">
                <a:solidFill>
                  <a:srgbClr val="40A8AD"/>
                </a:solidFill>
                <a:latin typeface="Heebo" pitchFamily="2" charset="-79"/>
                <a:cs typeface="Heebo" pitchFamily="2" charset="-79"/>
              </a:rPr>
              <a:t>A Park Complex for Community Visits and Gatherings</a:t>
            </a:r>
            <a:endParaRPr lang="he-IL" sz="20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89100" y="476865"/>
            <a:ext cx="5832097" cy="3957237"/>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The park offers a place </a:t>
            </a:r>
            <a:r>
              <a:rPr lang="en-US" sz="1200" dirty="0">
                <a:latin typeface="Heebo" panose="00000500000000000000" pitchFamily="2" charset="-79"/>
                <a:ea typeface="Calibri" panose="020F0502020204030204" pitchFamily="34" charset="0"/>
                <a:cs typeface="Heebo" panose="00000500000000000000" pitchFamily="2" charset="-79"/>
              </a:rPr>
              <a:t>for</a:t>
            </a:r>
            <a:r>
              <a:rPr lang="en-US" sz="1200" dirty="0">
                <a:effectLst/>
                <a:latin typeface="Heebo" panose="00000500000000000000" pitchFamily="2" charset="-79"/>
                <a:ea typeface="Calibri" panose="020F0502020204030204" pitchFamily="34" charset="0"/>
                <a:cs typeface="Heebo" panose="00000500000000000000" pitchFamily="2" charset="-79"/>
              </a:rPr>
              <a:t> visits at all hours of the day, accessible to residents from </a:t>
            </a:r>
            <a:r>
              <a:rPr lang="en-US" sz="1200" b="1" dirty="0">
                <a:effectLst/>
                <a:latin typeface="Heebo" panose="00000500000000000000" pitchFamily="2" charset="-79"/>
                <a:ea typeface="Calibri" panose="020F0502020204030204" pitchFamily="34" charset="0"/>
                <a:cs typeface="Heebo" panose="00000500000000000000" pitchFamily="2" charset="-79"/>
              </a:rPr>
              <a:t>various social groups </a:t>
            </a:r>
            <a:r>
              <a:rPr lang="en-US" sz="1200" dirty="0">
                <a:effectLst/>
                <a:latin typeface="Heebo" panose="00000500000000000000" pitchFamily="2" charset="-79"/>
                <a:ea typeface="Calibri" panose="020F0502020204030204" pitchFamily="34" charset="0"/>
                <a:cs typeface="Heebo" panose="00000500000000000000" pitchFamily="2" charset="-79"/>
              </a:rPr>
              <a:t>in the local population (secular, religious, Jews, Arabs, Russian speakers, Amharic speakers). In the mornings, we mainly observed adults, the elderly, adolescents, and people walking dogs either passing through the park or sitting to talk.</a:t>
            </a:r>
          </a:p>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Starting around noon, the number of visitors with children increased. </a:t>
            </a:r>
            <a:r>
              <a:rPr lang="en-US" sz="1200" b="1" dirty="0">
                <a:effectLst/>
                <a:latin typeface="Heebo" panose="00000500000000000000" pitchFamily="2" charset="-79"/>
                <a:ea typeface="Calibri" panose="020F0502020204030204" pitchFamily="34" charset="0"/>
                <a:cs typeface="Heebo" panose="00000500000000000000" pitchFamily="2" charset="-79"/>
              </a:rPr>
              <a:t>Community gatherings</a:t>
            </a:r>
            <a:r>
              <a:rPr lang="en-US" sz="1200" dirty="0">
                <a:effectLst/>
                <a:latin typeface="Heebo" panose="00000500000000000000" pitchFamily="2" charset="-79"/>
                <a:ea typeface="Calibri" panose="020F0502020204030204" pitchFamily="34" charset="0"/>
                <a:cs typeface="Heebo" panose="00000500000000000000" pitchFamily="2" charset="-79"/>
              </a:rPr>
              <a:t> were observed, apparently based on acquaintances from educational settings or multi-generational family gatherings (parents, grandparents, and children). Parents interviewed at the park expressed a willingness to attend community events for children in the park</a:t>
            </a:r>
            <a:r>
              <a:rPr lang="he-IL" sz="1200" dirty="0">
                <a:effectLst/>
                <a:latin typeface="Heebo" panose="00000500000000000000" pitchFamily="2" charset="-79"/>
                <a:ea typeface="Calibri" panose="020F0502020204030204" pitchFamily="34" charset="0"/>
                <a:cs typeface="Heebo" panose="00000500000000000000" pitchFamily="2" charset="-79"/>
              </a:rPr>
              <a:t>.</a:t>
            </a:r>
            <a:endParaRPr lang="en-US" sz="1200" dirty="0">
              <a:effectLst/>
              <a:latin typeface="Heebo" panose="00000500000000000000" pitchFamily="2" charset="-79"/>
              <a:ea typeface="Calibri" panose="020F0502020204030204" pitchFamily="34" charset="0"/>
              <a:cs typeface="Heebo" panose="00000500000000000000" pitchFamily="2" charset="-79"/>
            </a:endParaRPr>
          </a:p>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The distribution of benches offers a </a:t>
            </a:r>
            <a:r>
              <a:rPr lang="en-US" sz="1200" b="1" dirty="0">
                <a:effectLst/>
                <a:latin typeface="Heebo" panose="00000500000000000000" pitchFamily="2" charset="-79"/>
                <a:ea typeface="Calibri" panose="020F0502020204030204" pitchFamily="34" charset="0"/>
                <a:cs typeface="Heebo" panose="00000500000000000000" pitchFamily="2" charset="-79"/>
              </a:rPr>
              <a:t>comfortable visit </a:t>
            </a:r>
            <a:r>
              <a:rPr lang="en-US" sz="1200" dirty="0">
                <a:effectLst/>
                <a:latin typeface="Heebo" panose="00000500000000000000" pitchFamily="2" charset="-79"/>
                <a:ea typeface="Calibri" panose="020F0502020204030204" pitchFamily="34" charset="0"/>
                <a:cs typeface="Heebo" panose="00000500000000000000" pitchFamily="2" charset="-79"/>
              </a:rPr>
              <a:t>for caregivers who want to be near their playing children and those who prefer sitting with other adults and watch from a distance (in the case of older children).</a:t>
            </a:r>
          </a:p>
          <a:p>
            <a:pPr marL="171450" indent="-171450" algn="l" rtl="0">
              <a:lnSpc>
                <a:spcPct val="107000"/>
              </a:lnSpc>
              <a:spcAft>
                <a:spcPts val="800"/>
              </a:spcAft>
              <a:buFont typeface="Arial" panose="020B0604020202020204" pitchFamily="34" charset="0"/>
              <a:buChar char="•"/>
            </a:pPr>
            <a:r>
              <a:rPr lang="en-US" sz="1200" dirty="0">
                <a:effectLst/>
                <a:latin typeface="Heebo" panose="00000500000000000000" pitchFamily="2" charset="-79"/>
                <a:ea typeface="Calibri" panose="020F0502020204030204" pitchFamily="34" charset="0"/>
                <a:cs typeface="Heebo" panose="00000500000000000000" pitchFamily="2" charset="-79"/>
              </a:rPr>
              <a:t>People </a:t>
            </a:r>
            <a:r>
              <a:rPr lang="en-US" sz="1200" b="1" dirty="0">
                <a:effectLst/>
                <a:latin typeface="Heebo" panose="00000500000000000000" pitchFamily="2" charset="-79"/>
                <a:ea typeface="Calibri" panose="020F0502020204030204" pitchFamily="34" charset="0"/>
                <a:cs typeface="Heebo" panose="00000500000000000000" pitchFamily="2" charset="-79"/>
              </a:rPr>
              <a:t>eat together </a:t>
            </a:r>
            <a:r>
              <a:rPr lang="en-US" sz="1200" dirty="0">
                <a:effectLst/>
                <a:latin typeface="Heebo" panose="00000500000000000000" pitchFamily="2" charset="-79"/>
                <a:ea typeface="Calibri" panose="020F0502020204030204" pitchFamily="34" charset="0"/>
                <a:cs typeface="Heebo" panose="00000500000000000000" pitchFamily="2" charset="-79"/>
              </a:rPr>
              <a:t>in the park. Visitors arrived with food</a:t>
            </a:r>
            <a:r>
              <a:rPr lang="en-US" sz="1200" dirty="0">
                <a:latin typeface="Heebo" panose="00000500000000000000" pitchFamily="2" charset="-79"/>
                <a:ea typeface="Calibri" panose="020F0502020204030204" pitchFamily="34" charset="0"/>
                <a:cs typeface="Heebo" panose="00000500000000000000" pitchFamily="2" charset="-79"/>
              </a:rPr>
              <a:t>. Some p</a:t>
            </a:r>
            <a:r>
              <a:rPr lang="en-US" sz="1200" dirty="0">
                <a:effectLst/>
                <a:latin typeface="Heebo" panose="00000500000000000000" pitchFamily="2" charset="-79"/>
                <a:ea typeface="Calibri" panose="020F0502020204030204" pitchFamily="34" charset="0"/>
                <a:cs typeface="Heebo" panose="00000500000000000000" pitchFamily="2" charset="-79"/>
              </a:rPr>
              <a:t>eople ate breakfast there. At lunchtime, groups including children ate in the park. </a:t>
            </a:r>
            <a:r>
              <a:rPr lang="en-US" sz="1200" dirty="0">
                <a:latin typeface="Heebo" panose="00000500000000000000" pitchFamily="2" charset="-79"/>
                <a:ea typeface="Calibri" panose="020F0502020204030204" pitchFamily="34" charset="0"/>
                <a:cs typeface="Heebo" panose="00000500000000000000" pitchFamily="2" charset="-79"/>
              </a:rPr>
              <a:t>F</a:t>
            </a:r>
            <a:r>
              <a:rPr lang="en-US" sz="1200" dirty="0">
                <a:effectLst/>
                <a:latin typeface="Heebo" panose="00000500000000000000" pitchFamily="2" charset="-79"/>
                <a:ea typeface="Calibri" panose="020F0502020204030204" pitchFamily="34" charset="0"/>
                <a:cs typeface="Heebo" panose="00000500000000000000" pitchFamily="2" charset="-79"/>
              </a:rPr>
              <a:t>amilies had picnics In the early afternoons after children were picked up from their educational frameworks. The amphitheater near the play facilities is used as a place for family picnics.</a:t>
            </a:r>
            <a:endParaRPr lang="he-IL" sz="1200" dirty="0">
              <a:effectLst/>
              <a:latin typeface="Heebo" panose="00000500000000000000" pitchFamily="2" charset="-79"/>
              <a:ea typeface="Calibri" panose="020F0502020204030204" pitchFamily="34" charset="0"/>
              <a:cs typeface="Heebo" panose="00000500000000000000" pitchFamily="2" charset="-79"/>
            </a:endParaRPr>
          </a:p>
        </p:txBody>
      </p:sp>
      <p:sp>
        <p:nvSpPr>
          <p:cNvPr id="3" name="TextBox 2">
            <a:extLst>
              <a:ext uri="{FF2B5EF4-FFF2-40B4-BE49-F238E27FC236}">
                <a16:creationId xmlns:a16="http://schemas.microsoft.com/office/drawing/2014/main" id="{4F9DE970-2BB9-867C-0DB3-1B59513EC917}"/>
              </a:ext>
            </a:extLst>
          </p:cNvPr>
          <p:cNvSpPr txBox="1"/>
          <p:nvPr/>
        </p:nvSpPr>
        <p:spPr>
          <a:xfrm>
            <a:off x="6318572" y="2353103"/>
            <a:ext cx="5825657" cy="4136582"/>
          </a:xfrm>
          <a:prstGeom prst="rect">
            <a:avLst/>
          </a:prstGeom>
          <a:noFill/>
        </p:spPr>
        <p:txBody>
          <a:bodyPr wrap="square">
            <a:spAutoFit/>
          </a:bodyPr>
          <a:lstStyle/>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"The park is useful for us. All my children come here to play, including those from my extended family. We often meet here to be together.”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(Arab father with a baby girl)</a:t>
            </a:r>
          </a:p>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"I feel a strong sense of belonging. Thanks to the renovation, many more people come and there is more neighborhood cohesion than before. </a:t>
            </a:r>
            <a:r>
              <a:rPr lang="en-US" sz="1400" b="1" i="1" dirty="0">
                <a:solidFill>
                  <a:srgbClr val="358B8F"/>
                </a:solidFill>
                <a:latin typeface="Heebo" panose="00000500000000000000" pitchFamily="2" charset="-79"/>
                <a:ea typeface="Calibri" panose="020F0502020204030204" pitchFamily="34" charset="0"/>
                <a:cs typeface="Heebo" panose="00000500000000000000" pitchFamily="2" charset="-79"/>
              </a:rPr>
              <a:t>We are</a:t>
            </a: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 all here together.”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(Arab mother with a 9-year-old</a:t>
            </a:r>
            <a:r>
              <a:rPr lang="en-US" sz="1200" i="1" dirty="0">
                <a:solidFill>
                  <a:srgbClr val="358B8F"/>
                </a:solidFill>
                <a:latin typeface="Heebo" panose="00000500000000000000" pitchFamily="2" charset="-79"/>
                <a:ea typeface="Calibri" panose="020F0502020204030204" pitchFamily="34" charset="0"/>
                <a:cs typeface="Heebo" panose="00000500000000000000" pitchFamily="2" charset="-79"/>
              </a:rPr>
              <a:t> daughter)</a:t>
            </a:r>
            <a:endPar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"This is our children’s park. We feel very connected and affiliated. Everything is done in the park."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(Arab mothers related by marriage with children aged 2-9)</a:t>
            </a:r>
          </a:p>
          <a:p>
            <a:pPr algn="l" rtl="0">
              <a:lnSpc>
                <a:spcPct val="107000"/>
              </a:lnSpc>
              <a:spcAft>
                <a:spcPts val="800"/>
              </a:spcAft>
            </a:pPr>
            <a:r>
              <a:rPr lang="en-US" sz="1400" b="1" i="1" dirty="0">
                <a:solidFill>
                  <a:srgbClr val="358B8F"/>
                </a:solidFill>
                <a:effectLst/>
                <a:latin typeface="Heebo" panose="00000500000000000000" pitchFamily="2" charset="-79"/>
                <a:ea typeface="Calibri" panose="020F0502020204030204" pitchFamily="34" charset="0"/>
                <a:cs typeface="Heebo" panose="00000500000000000000" pitchFamily="2" charset="-79"/>
              </a:rPr>
              <a:t>"Yes [we participated in the public event]. We registered and came for the voting. I am very satisfied with how the park turned out. It addressed pretty much everything we said in the public referendum. I would just like it to be cleaner."  </a:t>
            </a:r>
          </a:p>
          <a:p>
            <a:pPr algn="l" rtl="0">
              <a:lnSpc>
                <a:spcPct val="107000"/>
              </a:lnSpc>
              <a:spcAft>
                <a:spcPts val="800"/>
              </a:spcAft>
            </a:pPr>
            <a:r>
              <a:rPr lang="en-US" sz="1200" i="1" dirty="0">
                <a:solidFill>
                  <a:srgbClr val="358B8F"/>
                </a:solidFill>
                <a:effectLst/>
                <a:latin typeface="Heebo" panose="00000500000000000000" pitchFamily="2" charset="-79"/>
                <a:ea typeface="Calibri" panose="020F0502020204030204" pitchFamily="34" charset="0"/>
                <a:cs typeface="Heebo" panose="00000500000000000000" pitchFamily="2" charset="-79"/>
              </a:rPr>
              <a:t>(secular Arab mother)</a:t>
            </a:r>
            <a:endParaRPr lang="en-US" sz="12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p:txBody>
      </p:sp>
      <p:pic>
        <p:nvPicPr>
          <p:cNvPr id="10" name="Picture 9" descr="A park with a large sign and trees&#10;&#10;Description automatically generated with medium confidence">
            <a:extLst>
              <a:ext uri="{FF2B5EF4-FFF2-40B4-BE49-F238E27FC236}">
                <a16:creationId xmlns:a16="http://schemas.microsoft.com/office/drawing/2014/main" id="{069A37DC-933A-63DF-CC6E-46ACEA76E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1738" y="4445889"/>
            <a:ext cx="2743200" cy="2057400"/>
          </a:xfrm>
          <a:prstGeom prst="rect">
            <a:avLst/>
          </a:prstGeom>
        </p:spPr>
      </p:pic>
      <p:pic>
        <p:nvPicPr>
          <p:cNvPr id="14" name="Picture 13" descr="A park with picnic tables and cars&#10;&#10;Description automatically generated">
            <a:extLst>
              <a:ext uri="{FF2B5EF4-FFF2-40B4-BE49-F238E27FC236}">
                <a16:creationId xmlns:a16="http://schemas.microsoft.com/office/drawing/2014/main" id="{65A5C90D-E3AB-7005-0F67-FD4FDC4D6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9171" y="0"/>
            <a:ext cx="2912829" cy="2184622"/>
          </a:xfrm>
          <a:prstGeom prst="rect">
            <a:avLst/>
          </a:prstGeom>
        </p:spPr>
      </p:pic>
      <p:pic>
        <p:nvPicPr>
          <p:cNvPr id="18" name="Picture 17" descr="A group of benches in a park&#10;&#10;Description automatically generated">
            <a:extLst>
              <a:ext uri="{FF2B5EF4-FFF2-40B4-BE49-F238E27FC236}">
                <a16:creationId xmlns:a16="http://schemas.microsoft.com/office/drawing/2014/main" id="{999DDFA7-5004-1FA1-7958-B0F91F138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6343" y="1"/>
            <a:ext cx="2912828" cy="2184621"/>
          </a:xfrm>
          <a:prstGeom prst="rect">
            <a:avLst/>
          </a:prstGeom>
        </p:spPr>
      </p:pic>
      <p:pic>
        <p:nvPicPr>
          <p:cNvPr id="22" name="Picture 21" descr="A park with a playground and a bench&#10;&#10;Description automatically generated with medium confidence">
            <a:extLst>
              <a:ext uri="{FF2B5EF4-FFF2-40B4-BE49-F238E27FC236}">
                <a16:creationId xmlns:a16="http://schemas.microsoft.com/office/drawing/2014/main" id="{50143655-8F86-6DAC-8B35-25570A1CED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499" y="4421394"/>
            <a:ext cx="2743200" cy="2057400"/>
          </a:xfrm>
          <a:prstGeom prst="rect">
            <a:avLst/>
          </a:prstGeom>
        </p:spPr>
      </p:pic>
      <p:sp>
        <p:nvSpPr>
          <p:cNvPr id="2" name="מציין מיקום של מספר שקופית 5">
            <a:extLst>
              <a:ext uri="{FF2B5EF4-FFF2-40B4-BE49-F238E27FC236}">
                <a16:creationId xmlns:a16="http://schemas.microsoft.com/office/drawing/2014/main" id="{6716DB88-EDBD-D712-5C6B-7F2EB57674E3}"/>
              </a:ext>
            </a:extLst>
          </p:cNvPr>
          <p:cNvSpPr txBox="1">
            <a:spLocks/>
          </p:cNvSpPr>
          <p:nvPr/>
        </p:nvSpPr>
        <p:spPr>
          <a:xfrm>
            <a:off x="9363985" y="6589238"/>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10</a:t>
            </a:fld>
            <a:endParaRPr lang="he-IL" dirty="0">
              <a:latin typeface="Heebo" pitchFamily="2" charset="-79"/>
              <a:cs typeface="Heebo" pitchFamily="2" charset="-79"/>
            </a:endParaRPr>
          </a:p>
        </p:txBody>
      </p:sp>
    </p:spTree>
    <p:extLst>
      <p:ext uri="{BB962C8B-B14F-4D97-AF65-F5344CB8AC3E}">
        <p14:creationId xmlns:p14="http://schemas.microsoft.com/office/powerpoint/2010/main" val="140655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6D56D2-8DAD-3444-AB35-6EBEB8948626}"/>
              </a:ext>
            </a:extLst>
          </p:cNvPr>
          <p:cNvSpPr/>
          <p:nvPr/>
        </p:nvSpPr>
        <p:spPr>
          <a:xfrm>
            <a:off x="0" y="3082290"/>
            <a:ext cx="5897880" cy="3775710"/>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Rectangle 9">
            <a:extLst>
              <a:ext uri="{FF2B5EF4-FFF2-40B4-BE49-F238E27FC236}">
                <a16:creationId xmlns:a16="http://schemas.microsoft.com/office/drawing/2014/main" id="{63787102-FE82-6630-EFA6-2F9F9DDB87D8}"/>
              </a:ext>
            </a:extLst>
          </p:cNvPr>
          <p:cNvSpPr/>
          <p:nvPr/>
        </p:nvSpPr>
        <p:spPr>
          <a:xfrm>
            <a:off x="6561009" y="-1082"/>
            <a:ext cx="5630991" cy="2972400"/>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445775" y="7412394"/>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71042" y="32259"/>
            <a:ext cx="7836009"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latin typeface="Heebo" pitchFamily="2" charset="-79"/>
                <a:cs typeface="Heebo" pitchFamily="2" charset="-79"/>
              </a:rPr>
              <a:t>A Park Complex for Community Visits and Gatherings</a:t>
            </a:r>
            <a:endParaRPr lang="he-IL" sz="2000" dirty="0">
              <a:solidFill>
                <a:srgbClr val="40A8AD"/>
              </a:solidFill>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F702EF4E-BD66-53DF-F721-80C88015EC30}"/>
              </a:ext>
            </a:extLst>
          </p:cNvPr>
          <p:cNvGraphicFramePr>
            <a:graphicFrameLocks/>
          </p:cNvGraphicFramePr>
          <p:nvPr>
            <p:extLst>
              <p:ext uri="{D42A27DB-BD31-4B8C-83A1-F6EECF244321}">
                <p14:modId xmlns:p14="http://schemas.microsoft.com/office/powerpoint/2010/main" val="2424207688"/>
              </p:ext>
            </p:extLst>
          </p:nvPr>
        </p:nvGraphicFramePr>
        <p:xfrm>
          <a:off x="470524" y="3300412"/>
          <a:ext cx="5231510" cy="3319586"/>
        </p:xfrm>
        <a:graphic>
          <a:graphicData uri="http://schemas.openxmlformats.org/drawingml/2006/chart">
            <c:chart xmlns:c="http://schemas.openxmlformats.org/drawingml/2006/chart" xmlns:r="http://schemas.openxmlformats.org/officeDocument/2006/relationships" r:id="rId4"/>
          </a:graphicData>
        </a:graphic>
      </p:graphicFrame>
      <p:sp>
        <p:nvSpPr>
          <p:cNvPr id="4" name="Arrow: Down 3">
            <a:extLst>
              <a:ext uri="{FF2B5EF4-FFF2-40B4-BE49-F238E27FC236}">
                <a16:creationId xmlns:a16="http://schemas.microsoft.com/office/drawing/2014/main" id="{ADEA12E7-1B6F-C8C1-A4B9-8302FA74A1E6}"/>
              </a:ext>
            </a:extLst>
          </p:cNvPr>
          <p:cNvSpPr/>
          <p:nvPr/>
        </p:nvSpPr>
        <p:spPr>
          <a:xfrm>
            <a:off x="1264740" y="5841206"/>
            <a:ext cx="230587" cy="373711"/>
          </a:xfrm>
          <a:prstGeom prst="downArrow">
            <a:avLst/>
          </a:prstGeom>
          <a:solidFill>
            <a:srgbClr val="EBB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Arrow: Down 4">
            <a:extLst>
              <a:ext uri="{FF2B5EF4-FFF2-40B4-BE49-F238E27FC236}">
                <a16:creationId xmlns:a16="http://schemas.microsoft.com/office/drawing/2014/main" id="{BD54415A-7FC6-4444-5434-3E6235C0527F}"/>
              </a:ext>
            </a:extLst>
          </p:cNvPr>
          <p:cNvSpPr/>
          <p:nvPr/>
        </p:nvSpPr>
        <p:spPr>
          <a:xfrm rot="10800000">
            <a:off x="3302816" y="5961415"/>
            <a:ext cx="230587" cy="373711"/>
          </a:xfrm>
          <a:prstGeom prst="downArrow">
            <a:avLst/>
          </a:prstGeom>
          <a:solidFill>
            <a:srgbClr val="9ABC5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graphicFrame>
        <p:nvGraphicFramePr>
          <p:cNvPr id="6" name="Chart 5">
            <a:extLst>
              <a:ext uri="{FF2B5EF4-FFF2-40B4-BE49-F238E27FC236}">
                <a16:creationId xmlns:a16="http://schemas.microsoft.com/office/drawing/2014/main" id="{A5915013-4353-45C3-8E17-0A78D45A9242}"/>
              </a:ext>
            </a:extLst>
          </p:cNvPr>
          <p:cNvGraphicFramePr>
            <a:graphicFrameLocks/>
          </p:cNvGraphicFramePr>
          <p:nvPr>
            <p:extLst>
              <p:ext uri="{D42A27DB-BD31-4B8C-83A1-F6EECF244321}">
                <p14:modId xmlns:p14="http://schemas.microsoft.com/office/powerpoint/2010/main" val="1805646143"/>
              </p:ext>
            </p:extLst>
          </p:nvPr>
        </p:nvGraphicFramePr>
        <p:xfrm>
          <a:off x="7228004" y="-76683"/>
          <a:ext cx="4674971" cy="3048001"/>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B40D3FF3-3996-A091-5F6F-E50C0A6CDE9A}"/>
              </a:ext>
            </a:extLst>
          </p:cNvPr>
          <p:cNvSpPr txBox="1"/>
          <p:nvPr/>
        </p:nvSpPr>
        <p:spPr>
          <a:xfrm>
            <a:off x="71043" y="475741"/>
            <a:ext cx="5630991" cy="2376292"/>
          </a:xfrm>
          <a:prstGeom prst="rect">
            <a:avLst/>
          </a:prstGeom>
          <a:noFill/>
        </p:spPr>
        <p:txBody>
          <a:bodyPr wrap="square">
            <a:spAutoFit/>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Analysis of the gender data of people passing through or spending time </a:t>
            </a:r>
            <a:r>
              <a:rPr lang="en-US" sz="1200" dirty="0">
                <a:solidFill>
                  <a:prstClr val="black"/>
                </a:solidFill>
                <a:latin typeface="Heebo" panose="00000500000000000000" pitchFamily="2" charset="-79"/>
                <a:cs typeface="Heebo" panose="00000500000000000000" pitchFamily="2" charset="-79"/>
              </a:rPr>
              <a:t>in the park </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found a </a:t>
            </a:r>
            <a:r>
              <a:rPr kumimoji="0" lang="en-US" sz="1200" b="1"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significant increase in women’s presence</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 Before the intervention, women represented only a quarter of visitors. In the post-</a:t>
            </a:r>
            <a:r>
              <a:rPr lang="en-US" sz="1200" dirty="0">
                <a:solidFill>
                  <a:prstClr val="black"/>
                </a:solidFill>
                <a:latin typeface="Heebo" panose="00000500000000000000" pitchFamily="2" charset="-79"/>
                <a:cs typeface="Heebo" panose="00000500000000000000" pitchFamily="2" charset="-79"/>
              </a:rPr>
              <a:t>intervention observation</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 </a:t>
            </a:r>
            <a:r>
              <a:rPr lang="en-US" sz="1200" dirty="0">
                <a:solidFill>
                  <a:prstClr val="black"/>
                </a:solidFill>
                <a:latin typeface="Heebo" panose="00000500000000000000" pitchFamily="2" charset="-79"/>
                <a:cs typeface="Heebo" panose="00000500000000000000" pitchFamily="2" charset="-79"/>
              </a:rPr>
              <a:t>more than half the visitors were </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women.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Analysis of the data on traffic in the park complex found:</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 </a:t>
            </a:r>
            <a:r>
              <a:rPr kumimoji="0" lang="en-US" sz="12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significant reduction in cyclists passing through the park</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 Before the intervention, they represented 26% of the </a:t>
            </a:r>
            <a:r>
              <a:rPr lang="en-US" sz="1200" dirty="0">
                <a:solidFill>
                  <a:prstClr val="black"/>
                </a:solidFill>
                <a:latin typeface="Heebo" panose="00000500000000000000" pitchFamily="2" charset="-79"/>
                <a:ea typeface="Calibri" panose="020F0502020204030204" pitchFamily="34" charset="0"/>
                <a:cs typeface="Heebo" panose="00000500000000000000" pitchFamily="2" charset="-79"/>
              </a:rPr>
              <a:t>traffic in the park. This dropped to only </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4% after the intervention.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 noticeable increase in the percentage of young people (birth to 5 years old) in the park, from 3% before the intervention to 12% afterward</a:t>
            </a:r>
            <a:r>
              <a:rPr kumimoji="0" lang="he-IL"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t>
            </a:r>
          </a:p>
        </p:txBody>
      </p:sp>
      <p:sp>
        <p:nvSpPr>
          <p:cNvPr id="9" name="TextBox 8">
            <a:extLst>
              <a:ext uri="{FF2B5EF4-FFF2-40B4-BE49-F238E27FC236}">
                <a16:creationId xmlns:a16="http://schemas.microsoft.com/office/drawing/2014/main" id="{20B996DC-4BA3-0B48-6077-2325AE1EDF33}"/>
              </a:ext>
            </a:extLst>
          </p:cNvPr>
          <p:cNvSpPr txBox="1"/>
          <p:nvPr/>
        </p:nvSpPr>
        <p:spPr>
          <a:xfrm>
            <a:off x="6561009" y="3242146"/>
            <a:ext cx="5559948" cy="326935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sng"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Issues for improvement: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Shade: </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From morning to noon, there is no shade on the benches near ​​the fitness equipment or ​​the play facilities.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Cleanliness: </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Throughout the observations, garbage was seen near the benches, play facilities, and sandbox, including disposable cups, cigarette butts, sunflower seed shells, and more. The interviewed caregivers raised this as an issue for improvement.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Public bathrooms</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 There is no nearby public bathroom to serve this need. The interviewees also raised this necessity for the park.</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Dangerous riding: </a:t>
            </a:r>
            <a:r>
              <a:rPr kumimoji="0" lang="en-US"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Although the number of riders decreased significantly, throughout the day there are isolated cases of riding in the visiting/walking areas. Three motorcycles were observed driving through the park and one ATV crossed the sidewalk near young children. Some interviewed caregivers expressed concern about this, as well as about the park’s proximity to the road</a:t>
            </a:r>
            <a:r>
              <a:rPr kumimoji="0" lang="he-IL" sz="1200" i="0" u="none" strike="noStrike" kern="1200" cap="none" spc="0" normalizeH="0" baseline="0" noProof="0" dirty="0">
                <a:ln>
                  <a:noFill/>
                </a:ln>
                <a:solidFill>
                  <a:srgbClr val="358B8F"/>
                </a:solidFill>
                <a:effectLst/>
                <a:uLnTx/>
                <a:uFillTx/>
                <a:latin typeface="Heebo" panose="00000500000000000000" pitchFamily="2" charset="-79"/>
                <a:ea typeface="Calibri" panose="020F0502020204030204" pitchFamily="34" charset="0"/>
                <a:cs typeface="Heebo" panose="00000500000000000000" pitchFamily="2" charset="-79"/>
              </a:rPr>
              <a:t>.</a:t>
            </a:r>
          </a:p>
        </p:txBody>
      </p:sp>
      <p:sp>
        <p:nvSpPr>
          <p:cNvPr id="11" name="Arrow: Down 10">
            <a:extLst>
              <a:ext uri="{FF2B5EF4-FFF2-40B4-BE49-F238E27FC236}">
                <a16:creationId xmlns:a16="http://schemas.microsoft.com/office/drawing/2014/main" id="{E5343287-CEEF-309D-8686-4084950951D9}"/>
              </a:ext>
            </a:extLst>
          </p:cNvPr>
          <p:cNvSpPr/>
          <p:nvPr/>
        </p:nvSpPr>
        <p:spPr>
          <a:xfrm rot="10800000">
            <a:off x="9376504" y="2297773"/>
            <a:ext cx="230587" cy="373711"/>
          </a:xfrm>
          <a:prstGeom prst="down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4" name="Graphic 13" descr="No Littering outline">
            <a:extLst>
              <a:ext uri="{FF2B5EF4-FFF2-40B4-BE49-F238E27FC236}">
                <a16:creationId xmlns:a16="http://schemas.microsoft.com/office/drawing/2014/main" id="{74BCAB87-F064-EB6D-40C0-87651F9A71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5321" y="4038399"/>
            <a:ext cx="356170" cy="356170"/>
          </a:xfrm>
          <a:prstGeom prst="rect">
            <a:avLst/>
          </a:prstGeom>
        </p:spPr>
      </p:pic>
      <p:pic>
        <p:nvPicPr>
          <p:cNvPr id="16" name="Graphic 15" descr="Motorcycle outline">
            <a:extLst>
              <a:ext uri="{FF2B5EF4-FFF2-40B4-BE49-F238E27FC236}">
                <a16:creationId xmlns:a16="http://schemas.microsoft.com/office/drawing/2014/main" id="{ABCF3005-FB9D-094A-2604-A1BA0794BFA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30670" y="5402533"/>
            <a:ext cx="445546" cy="445546"/>
          </a:xfrm>
          <a:prstGeom prst="rect">
            <a:avLst/>
          </a:prstGeom>
        </p:spPr>
      </p:pic>
      <p:pic>
        <p:nvPicPr>
          <p:cNvPr id="18" name="Graphic 17" descr="Gender with solid fill">
            <a:extLst>
              <a:ext uri="{FF2B5EF4-FFF2-40B4-BE49-F238E27FC236}">
                <a16:creationId xmlns:a16="http://schemas.microsoft.com/office/drawing/2014/main" id="{41DC9EA5-EECA-114B-CF0C-3AF9216B8B1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51904" y="4924823"/>
            <a:ext cx="356170" cy="356170"/>
          </a:xfrm>
          <a:prstGeom prst="rect">
            <a:avLst/>
          </a:prstGeom>
        </p:spPr>
      </p:pic>
      <p:pic>
        <p:nvPicPr>
          <p:cNvPr id="20" name="Graphic 19" descr="Beach umbrella outline">
            <a:extLst>
              <a:ext uri="{FF2B5EF4-FFF2-40B4-BE49-F238E27FC236}">
                <a16:creationId xmlns:a16="http://schemas.microsoft.com/office/drawing/2014/main" id="{5C87D900-9F86-EFCD-F310-3A4DA85003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98969" y="3453759"/>
            <a:ext cx="462040" cy="462040"/>
          </a:xfrm>
          <a:prstGeom prst="rect">
            <a:avLst/>
          </a:prstGeom>
        </p:spPr>
      </p:pic>
      <p:sp>
        <p:nvSpPr>
          <p:cNvPr id="3" name="מציין מיקום של מספר שקופית 5">
            <a:extLst>
              <a:ext uri="{FF2B5EF4-FFF2-40B4-BE49-F238E27FC236}">
                <a16:creationId xmlns:a16="http://schemas.microsoft.com/office/drawing/2014/main" id="{BA91DB51-3E04-AE89-939D-C76892740EAA}"/>
              </a:ext>
            </a:extLst>
          </p:cNvPr>
          <p:cNvSpPr txBox="1">
            <a:spLocks/>
          </p:cNvSpPr>
          <p:nvPr/>
        </p:nvSpPr>
        <p:spPr>
          <a:xfrm>
            <a:off x="9525947" y="7280885"/>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11</a:t>
            </a:fld>
            <a:endParaRPr lang="he-IL" dirty="0">
              <a:latin typeface="Heebo" pitchFamily="2" charset="-79"/>
              <a:cs typeface="Heebo" pitchFamily="2" charset="-79"/>
            </a:endParaRPr>
          </a:p>
        </p:txBody>
      </p:sp>
      <p:pic>
        <p:nvPicPr>
          <p:cNvPr id="13" name="Picture 12">
            <a:extLst>
              <a:ext uri="{FF2B5EF4-FFF2-40B4-BE49-F238E27FC236}">
                <a16:creationId xmlns:a16="http://schemas.microsoft.com/office/drawing/2014/main" id="{1B36A6DA-3FD0-30C4-D35E-4C17D5306C07}"/>
              </a:ext>
            </a:extLst>
          </p:cNvPr>
          <p:cNvPicPr>
            <a:picLocks noChangeAspect="1"/>
          </p:cNvPicPr>
          <p:nvPr/>
        </p:nvPicPr>
        <p:blipFill>
          <a:blip r:embed="rId14"/>
          <a:stretch>
            <a:fillRect/>
          </a:stretch>
        </p:blipFill>
        <p:spPr>
          <a:xfrm>
            <a:off x="1264740" y="6249275"/>
            <a:ext cx="3495675" cy="262228"/>
          </a:xfrm>
          <a:prstGeom prst="rect">
            <a:avLst/>
          </a:prstGeom>
        </p:spPr>
      </p:pic>
      <p:pic>
        <p:nvPicPr>
          <p:cNvPr id="15" name="chart">
            <a:extLst>
              <a:ext uri="{FF2B5EF4-FFF2-40B4-BE49-F238E27FC236}">
                <a16:creationId xmlns:a16="http://schemas.microsoft.com/office/drawing/2014/main" id="{1781F3F2-ADEE-AF52-7664-F1FF4695971B}"/>
              </a:ext>
            </a:extLst>
          </p:cNvPr>
          <p:cNvPicPr>
            <a:picLocks noChangeAspect="1"/>
          </p:cNvPicPr>
          <p:nvPr/>
        </p:nvPicPr>
        <p:blipFill>
          <a:blip r:embed="rId15"/>
          <a:stretch>
            <a:fillRect/>
          </a:stretch>
        </p:blipFill>
        <p:spPr>
          <a:xfrm>
            <a:off x="9058362" y="2707116"/>
            <a:ext cx="1390476" cy="228571"/>
          </a:xfrm>
          <a:prstGeom prst="rect">
            <a:avLst/>
          </a:prstGeom>
        </p:spPr>
      </p:pic>
    </p:spTree>
    <p:extLst>
      <p:ext uri="{BB962C8B-B14F-4D97-AF65-F5344CB8AC3E}">
        <p14:creationId xmlns:p14="http://schemas.microsoft.com/office/powerpoint/2010/main" val="426811311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811000" y="6759836"/>
            <a:ext cx="457200" cy="102109"/>
          </a:xfrm>
          <a:prstGeom prst="rect">
            <a:avLst/>
          </a:prstGeom>
          <a:solidFill>
            <a:srgbClr val="EBB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228600" y="-2496"/>
            <a:ext cx="5143532"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dirty="0">
                <a:solidFill>
                  <a:srgbClr val="40A8AD"/>
                </a:solidFill>
                <a:latin typeface="Heebo" pitchFamily="2" charset="-79"/>
                <a:cs typeface="Heebo" pitchFamily="2" charset="-79"/>
              </a:rPr>
              <a:t>Children’s Play Facilities </a:t>
            </a:r>
            <a:endParaRPr lang="he-IL" sz="24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20517" y="495823"/>
            <a:ext cx="6251042" cy="3631250"/>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000" dirty="0">
                <a:effectLst/>
                <a:latin typeface="Heebo" panose="00000500000000000000" pitchFamily="2" charset="-79"/>
                <a:ea typeface="Calibri" panose="020F0502020204030204" pitchFamily="34" charset="0"/>
                <a:cs typeface="Heebo" panose="00000500000000000000" pitchFamily="2" charset="-79"/>
              </a:rPr>
              <a:t>The new facilities are suitable for a </a:t>
            </a:r>
            <a:r>
              <a:rPr lang="en-US" sz="1000" b="1" dirty="0">
                <a:effectLst/>
                <a:latin typeface="Heebo" panose="00000500000000000000" pitchFamily="2" charset="-79"/>
                <a:ea typeface="Calibri" panose="020F0502020204030204" pitchFamily="34" charset="0"/>
                <a:cs typeface="Heebo" panose="00000500000000000000" pitchFamily="2" charset="-79"/>
              </a:rPr>
              <a:t>wide age range</a:t>
            </a:r>
            <a:r>
              <a:rPr lang="en-US" sz="1000" dirty="0">
                <a:effectLst/>
                <a:latin typeface="Heebo" panose="00000500000000000000" pitchFamily="2" charset="-79"/>
                <a:ea typeface="Calibri" panose="020F0502020204030204" pitchFamily="34" charset="0"/>
                <a:cs typeface="Heebo" panose="00000500000000000000" pitchFamily="2" charset="-79"/>
              </a:rPr>
              <a:t>. They encourage </a:t>
            </a:r>
            <a:r>
              <a:rPr lang="en-US" sz="1000" b="1" dirty="0">
                <a:effectLst/>
                <a:latin typeface="Heebo" panose="00000500000000000000" pitchFamily="2" charset="-79"/>
                <a:ea typeface="Calibri" panose="020F0502020204030204" pitchFamily="34" charset="0"/>
                <a:cs typeface="Heebo" panose="00000500000000000000" pitchFamily="2" charset="-79"/>
              </a:rPr>
              <a:t>active and varied play </a:t>
            </a:r>
            <a:r>
              <a:rPr lang="en-US" sz="1000" dirty="0">
                <a:effectLst/>
                <a:latin typeface="Heebo" panose="00000500000000000000" pitchFamily="2" charset="-79"/>
                <a:ea typeface="Calibri" panose="020F0502020204030204" pitchFamily="34" charset="0"/>
                <a:cs typeface="Heebo" panose="00000500000000000000" pitchFamily="2" charset="-79"/>
              </a:rPr>
              <a:t>that combines physical challenge, free movement, sensory exploration, creativity, and imaginative social games. The use of the facilities is dynamic and can be adapted to the dominant age group </a:t>
            </a:r>
            <a:r>
              <a:rPr lang="en-US" sz="1000" dirty="0">
                <a:latin typeface="Heebo" panose="00000500000000000000" pitchFamily="2" charset="-79"/>
                <a:ea typeface="Calibri" panose="020F0502020204030204" pitchFamily="34" charset="0"/>
                <a:cs typeface="Heebo" panose="00000500000000000000" pitchFamily="2" charset="-79"/>
              </a:rPr>
              <a:t>using the facility at any time.</a:t>
            </a:r>
            <a:endParaRPr lang="en-US" sz="1000" dirty="0">
              <a:effectLst/>
              <a:latin typeface="Heebo" panose="00000500000000000000" pitchFamily="2" charset="-79"/>
              <a:ea typeface="Calibri" panose="020F0502020204030204" pitchFamily="34" charset="0"/>
              <a:cs typeface="Heebo" panose="00000500000000000000" pitchFamily="2" charset="-79"/>
            </a:endParaRPr>
          </a:p>
          <a:p>
            <a:pPr marL="171450" indent="-171450" algn="l" rtl="0">
              <a:lnSpc>
                <a:spcPct val="107000"/>
              </a:lnSpc>
              <a:spcAft>
                <a:spcPts val="800"/>
              </a:spcAft>
              <a:buFont typeface="Arial" panose="020B0604020202020204" pitchFamily="34" charset="0"/>
              <a:buChar char="•"/>
            </a:pPr>
            <a:r>
              <a:rPr lang="en-US" sz="1000" dirty="0">
                <a:effectLst/>
                <a:latin typeface="Heebo" panose="00000500000000000000" pitchFamily="2" charset="-79"/>
                <a:ea typeface="Calibri" panose="020F0502020204030204" pitchFamily="34" charset="0"/>
                <a:cs typeface="Heebo" panose="00000500000000000000" pitchFamily="2" charset="-79"/>
              </a:rPr>
              <a:t>The playground complex is a place for </a:t>
            </a:r>
            <a:r>
              <a:rPr lang="en-US" sz="1000" b="1" dirty="0">
                <a:effectLst/>
                <a:latin typeface="Heebo" panose="00000500000000000000" pitchFamily="2" charset="-79"/>
                <a:ea typeface="Calibri" panose="020F0502020204030204" pitchFamily="34" charset="0"/>
                <a:cs typeface="Heebo" panose="00000500000000000000" pitchFamily="2" charset="-79"/>
              </a:rPr>
              <a:t>family and community gatherings</a:t>
            </a:r>
            <a:r>
              <a:rPr lang="en-US" sz="1000" b="1" dirty="0">
                <a:latin typeface="Heebo" panose="00000500000000000000" pitchFamily="2" charset="-79"/>
                <a:ea typeface="Calibri" panose="020F0502020204030204" pitchFamily="34" charset="0"/>
                <a:cs typeface="Heebo" panose="00000500000000000000" pitchFamily="2" charset="-79"/>
              </a:rPr>
              <a:t>. </a:t>
            </a:r>
            <a:r>
              <a:rPr lang="en-US" sz="1000" dirty="0">
                <a:effectLst/>
                <a:latin typeface="Heebo" panose="00000500000000000000" pitchFamily="2" charset="-79"/>
                <a:ea typeface="Calibri" panose="020F0502020204030204" pitchFamily="34" charset="0"/>
                <a:cs typeface="Heebo" panose="00000500000000000000" pitchFamily="2" charset="-79"/>
              </a:rPr>
              <a:t>Groups comprised of parents, grandparents, and friends brought their children to the park and played with them and/or supervised them while having a relaxed social conversation with other adults. The parents’ level of involvement and support varied according to the ages of the children playing.</a:t>
            </a:r>
          </a:p>
          <a:p>
            <a:pPr marL="171450" indent="-171450" algn="l" rtl="0">
              <a:lnSpc>
                <a:spcPct val="107000"/>
              </a:lnSpc>
              <a:spcAft>
                <a:spcPts val="800"/>
              </a:spcAft>
              <a:buFont typeface="Arial" panose="020B0604020202020204" pitchFamily="34" charset="0"/>
              <a:buChar char="•"/>
            </a:pPr>
            <a:r>
              <a:rPr lang="en-US" sz="1000" dirty="0">
                <a:latin typeface="Heebo" panose="00000500000000000000" pitchFamily="2" charset="-79"/>
                <a:ea typeface="Calibri" panose="020F0502020204030204" pitchFamily="34" charset="0"/>
                <a:cs typeface="Heebo" panose="00000500000000000000" pitchFamily="2" charset="-79"/>
              </a:rPr>
              <a:t>Activity at the park peaked in the afternoon when </a:t>
            </a:r>
            <a:r>
              <a:rPr lang="en-US" sz="1000" b="1" dirty="0">
                <a:latin typeface="Heebo" panose="00000500000000000000" pitchFamily="2" charset="-79"/>
                <a:ea typeface="Calibri" panose="020F0502020204030204" pitchFamily="34" charset="0"/>
                <a:cs typeface="Heebo" panose="00000500000000000000" pitchFamily="2" charset="-79"/>
              </a:rPr>
              <a:t>more joint play was observed between caregivers and children, especially at the facilities designated for young children. Children who met at the park played together in mixed-age groups.</a:t>
            </a:r>
            <a:r>
              <a:rPr lang="en-US" sz="1000" dirty="0">
                <a:latin typeface="Heebo" panose="00000500000000000000" pitchFamily="2" charset="-79"/>
                <a:ea typeface="Calibri" panose="020F0502020204030204" pitchFamily="34" charset="0"/>
                <a:cs typeface="Heebo" panose="00000500000000000000" pitchFamily="2" charset="-79"/>
              </a:rPr>
              <a:t>* In the sandbox, children played independently, with other children, and/or with caregivers. Children used the logs surrounding the sandbox for climbing or as balance beams. At the water play equipment, interactions were observed among children who did not necessarily know each other previously. Other areas, such as the tree grove, pigeon square, the area near the fitness equipment, and the grassy areas were used for imaginative games and free play (hide and seek, tag).</a:t>
            </a:r>
          </a:p>
          <a:p>
            <a:pPr marL="171450" indent="-171450" algn="l" rtl="0">
              <a:lnSpc>
                <a:spcPct val="107000"/>
              </a:lnSpc>
              <a:spcAft>
                <a:spcPts val="800"/>
              </a:spcAft>
              <a:buFont typeface="Arial" panose="020B0604020202020204" pitchFamily="34" charset="0"/>
              <a:buChar char="•"/>
            </a:pPr>
            <a:r>
              <a:rPr lang="en-US" sz="1000" dirty="0">
                <a:latin typeface="Heebo" panose="00000500000000000000" pitchFamily="2" charset="-79"/>
                <a:ea typeface="Calibri" panose="020F0502020204030204" pitchFamily="34" charset="0"/>
                <a:cs typeface="Heebo" panose="00000500000000000000" pitchFamily="2" charset="-79"/>
              </a:rPr>
              <a:t>Children played soccer on the sidewalks by the visiting areas and play facilities in a way that was sometimes excessive for the space. Interviewed parents suggested allocating an area for ball games.</a:t>
            </a:r>
          </a:p>
          <a:p>
            <a:pPr marL="171450" indent="-171450" algn="l" rtl="0">
              <a:lnSpc>
                <a:spcPct val="107000"/>
              </a:lnSpc>
              <a:spcAft>
                <a:spcPts val="800"/>
              </a:spcAft>
              <a:buFont typeface="Arial" panose="020B0604020202020204" pitchFamily="34" charset="0"/>
              <a:buChar char="•"/>
            </a:pPr>
            <a:r>
              <a:rPr lang="en-US" sz="1000" dirty="0">
                <a:effectLst/>
                <a:latin typeface="Heebo" panose="00000500000000000000" pitchFamily="2" charset="-79"/>
                <a:ea typeface="Calibri" panose="020F0502020204030204" pitchFamily="34" charset="0"/>
                <a:cs typeface="Heebo" panose="00000500000000000000" pitchFamily="2" charset="-79"/>
              </a:rPr>
              <a:t>Even during peak hours, visitors reported a sense of well-being and comfort. We did not observe overcrowding in the park complex.</a:t>
            </a:r>
            <a:endParaRPr lang="he-IL" sz="1000" b="1" dirty="0">
              <a:effectLst/>
              <a:latin typeface="Heebo" panose="00000500000000000000" pitchFamily="2" charset="-79"/>
              <a:ea typeface="Calibri" panose="020F0502020204030204" pitchFamily="34" charset="0"/>
              <a:cs typeface="Heebo" panose="00000500000000000000" pitchFamily="2" charset="-79"/>
            </a:endParaRPr>
          </a:p>
        </p:txBody>
      </p:sp>
      <p:sp>
        <p:nvSpPr>
          <p:cNvPr id="3" name="TextBox 2">
            <a:extLst>
              <a:ext uri="{FF2B5EF4-FFF2-40B4-BE49-F238E27FC236}">
                <a16:creationId xmlns:a16="http://schemas.microsoft.com/office/drawing/2014/main" id="{4F9DE970-2BB9-867C-0DB3-1B59513EC917}"/>
              </a:ext>
            </a:extLst>
          </p:cNvPr>
          <p:cNvSpPr txBox="1"/>
          <p:nvPr/>
        </p:nvSpPr>
        <p:spPr>
          <a:xfrm>
            <a:off x="6597092" y="2125456"/>
            <a:ext cx="5525674" cy="4630435"/>
          </a:xfrm>
          <a:prstGeom prst="rect">
            <a:avLst/>
          </a:prstGeom>
          <a:solidFill>
            <a:srgbClr val="EBB7CF"/>
          </a:solidFill>
        </p:spPr>
        <p:txBody>
          <a:bodyPr wrap="square">
            <a:spAutoFit/>
          </a:bodyPr>
          <a:lstStyle/>
          <a:p>
            <a:pPr algn="l" rtl="0">
              <a:lnSpc>
                <a:spcPct val="107000"/>
              </a:lnSpc>
              <a:spcAft>
                <a:spcPts val="800"/>
              </a:spcAft>
            </a:pP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"We came with the little children to get refreshed because they aren’t in any framework."  </a:t>
            </a:r>
          </a:p>
          <a:p>
            <a:pPr algn="l" rtl="0">
              <a:lnSpc>
                <a:spcPct val="107000"/>
              </a:lnSpc>
              <a:spcAft>
                <a:spcPts val="800"/>
              </a:spcAft>
            </a:pP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(two Arab mothers with young children)</a:t>
            </a:r>
          </a:p>
          <a:p>
            <a:pPr algn="l" rtl="0">
              <a:lnSpc>
                <a:spcPct val="107000"/>
              </a:lnSpc>
              <a:spcAft>
                <a:spcPts val="800"/>
              </a:spcAft>
            </a:pP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“Ori likes the logs around the sandbox and the play facilities. The park is diverse. It’s very nice to have a lot of equipment." </a:t>
            </a: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(secular Jewish mother with a young daughter)</a:t>
            </a:r>
          </a:p>
          <a:p>
            <a:pPr algn="l" rtl="0">
              <a:lnSpc>
                <a:spcPct val="107000"/>
              </a:lnSpc>
              <a:spcAft>
                <a:spcPts val="800"/>
              </a:spcAft>
            </a:pP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“Our favorite play facilities are the ones made of natural materials, sand, and wood. It reminds me of the games I played as a child."  </a:t>
            </a: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(father  from India with children ages  2 and 10)</a:t>
            </a:r>
          </a:p>
          <a:p>
            <a:pPr algn="l" rtl="0">
              <a:lnSpc>
                <a:spcPct val="107000"/>
              </a:lnSpc>
              <a:spcAft>
                <a:spcPts val="800"/>
              </a:spcAft>
            </a:pPr>
            <a:r>
              <a:rPr lang="he-IL"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We come after kindergarten</a:t>
            </a:r>
            <a:r>
              <a:rPr lang="en-US" sz="1400" b="1" i="1" dirty="0">
                <a:solidFill>
                  <a:srgbClr val="CD4E86"/>
                </a:solidFill>
                <a:latin typeface="Heebo" panose="00000500000000000000" pitchFamily="2" charset="-79"/>
                <a:ea typeface="Calibri" panose="020F0502020204030204" pitchFamily="34" charset="0"/>
                <a:cs typeface="Heebo" panose="00000500000000000000" pitchFamily="2" charset="-79"/>
              </a:rPr>
              <a:t>.</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 The park is pleasant</a:t>
            </a:r>
            <a:r>
              <a:rPr lang="en-US" sz="1400" b="1" i="1" dirty="0">
                <a:solidFill>
                  <a:srgbClr val="CD4E86"/>
                </a:solidFill>
                <a:latin typeface="Heebo" panose="00000500000000000000" pitchFamily="2" charset="-79"/>
                <a:ea typeface="Calibri" panose="020F0502020204030204" pitchFamily="34" charset="0"/>
                <a:cs typeface="Heebo" panose="00000500000000000000" pitchFamily="2" charset="-79"/>
              </a:rPr>
              <a:t>, </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and my child enjoys it here. The water fountain is special and encourages imagination." </a:t>
            </a:r>
            <a:endParaRPr lang="en-US" sz="1000" b="1" i="1" dirty="0">
              <a:solidFill>
                <a:srgbClr val="CD4E86"/>
              </a:solidFill>
              <a:effectLst/>
              <a:latin typeface="Heebo" panose="00000500000000000000" pitchFamily="2" charset="-79"/>
              <a:ea typeface="Calibri" panose="020F0502020204030204" pitchFamily="34" charset="0"/>
              <a:cs typeface="Heebo" panose="00000500000000000000" pitchFamily="2" charset="-79"/>
            </a:endParaRPr>
          </a:p>
          <a:p>
            <a:pPr algn="l" rtl="0">
              <a:lnSpc>
                <a:spcPct val="107000"/>
              </a:lnSpc>
              <a:spcAft>
                <a:spcPts val="800"/>
              </a:spcAft>
            </a:pP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(Arab mother of a 3-year-old son)</a:t>
            </a:r>
            <a:endParaRPr lang="he-IL" sz="1000" i="1" dirty="0">
              <a:solidFill>
                <a:srgbClr val="CD4E86"/>
              </a:solidFill>
              <a:latin typeface="Heebo" panose="00000500000000000000" pitchFamily="2" charset="-79"/>
              <a:cs typeface="Heebo" panose="00000500000000000000" pitchFamily="2" charset="-79"/>
            </a:endParaRPr>
          </a:p>
          <a:p>
            <a:pPr algn="l" rtl="0">
              <a:lnSpc>
                <a:spcPct val="107000"/>
              </a:lnSpc>
              <a:spcAft>
                <a:spcPts val="800"/>
              </a:spcAft>
            </a:pPr>
            <a:r>
              <a:rPr lang="he-IL"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t>
            </a:r>
            <a:r>
              <a:rPr lang="en-US" sz="14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Today is a free day for the girls [...] they came here for the first time with their school, which is close to here. They told me, 'Mom, there is a nice playground here, let's go to it. They wanted to come back here, so we came" </a:t>
            </a:r>
          </a:p>
          <a:p>
            <a:pPr algn="l" rtl="0">
              <a:lnSpc>
                <a:spcPct val="107000"/>
              </a:lnSpc>
              <a:spcAft>
                <a:spcPts val="800"/>
              </a:spcAft>
            </a:pPr>
            <a:r>
              <a:rPr lang="en-US" sz="1000" b="1" i="1" dirty="0">
                <a:solidFill>
                  <a:srgbClr val="CD4E86"/>
                </a:solidFill>
                <a:effectLst/>
                <a:latin typeface="Heebo" panose="00000500000000000000" pitchFamily="2" charset="-79"/>
                <a:ea typeface="Calibri" panose="020F0502020204030204" pitchFamily="34" charset="0"/>
                <a:cs typeface="Heebo" panose="00000500000000000000" pitchFamily="2" charset="-79"/>
              </a:rPr>
              <a:t>(</a:t>
            </a:r>
            <a:r>
              <a:rPr lang="en-US" sz="1000" i="1" dirty="0">
                <a:solidFill>
                  <a:srgbClr val="CD4E86"/>
                </a:solidFill>
                <a:effectLst/>
                <a:latin typeface="Heebo" panose="00000500000000000000" pitchFamily="2" charset="-79"/>
                <a:ea typeface="Calibri" panose="020F0502020204030204" pitchFamily="34" charset="0"/>
                <a:cs typeface="Heebo" panose="00000500000000000000" pitchFamily="2" charset="-79"/>
              </a:rPr>
              <a:t>Religious Arab mother, with children ages 4, 7, and 9)</a:t>
            </a:r>
            <a:endParaRPr lang="he-IL" sz="1000" i="1" dirty="0">
              <a:solidFill>
                <a:srgbClr val="CD4E86"/>
              </a:solidFill>
              <a:latin typeface="Heebo" panose="00000500000000000000" pitchFamily="2" charset="-79"/>
              <a:cs typeface="Heebo" panose="00000500000000000000" pitchFamily="2" charset="-79"/>
            </a:endParaRPr>
          </a:p>
        </p:txBody>
      </p:sp>
      <p:sp>
        <p:nvSpPr>
          <p:cNvPr id="4" name="TextBox 3">
            <a:extLst>
              <a:ext uri="{FF2B5EF4-FFF2-40B4-BE49-F238E27FC236}">
                <a16:creationId xmlns:a16="http://schemas.microsoft.com/office/drawing/2014/main" id="{9D55D64F-97F1-82F7-8466-DAA11DFC5BA1}"/>
              </a:ext>
            </a:extLst>
          </p:cNvPr>
          <p:cNvSpPr txBox="1"/>
          <p:nvPr/>
        </p:nvSpPr>
        <p:spPr>
          <a:xfrm>
            <a:off x="228600" y="6475977"/>
            <a:ext cx="4585915" cy="240515"/>
          </a:xfrm>
          <a:prstGeom prst="rect">
            <a:avLst/>
          </a:prstGeom>
          <a:noFill/>
        </p:spPr>
        <p:txBody>
          <a:bodyPr wrap="square">
            <a:spAutoFit/>
          </a:bodyPr>
          <a:lstStyle/>
          <a:p>
            <a:pPr algn="l" rtl="0">
              <a:lnSpc>
                <a:spcPct val="107000"/>
              </a:lnSpc>
              <a:spcAft>
                <a:spcPts val="800"/>
              </a:spcAft>
            </a:pPr>
            <a:r>
              <a:rPr lang="en-US" sz="900" dirty="0">
                <a:effectLst/>
                <a:latin typeface="Heebo" panose="00000500000000000000" pitchFamily="2" charset="-79"/>
                <a:ea typeface="Calibri" panose="020F0502020204030204" pitchFamily="34" charset="0"/>
                <a:cs typeface="Heebo" panose="00000500000000000000" pitchFamily="2" charset="-79"/>
              </a:rPr>
              <a:t>* For details on modes of play in the facilities see the appendix.</a:t>
            </a:r>
            <a:endParaRPr lang="he-IL" sz="900" dirty="0">
              <a:effectLst/>
              <a:latin typeface="Heebo" panose="00000500000000000000" pitchFamily="2" charset="-79"/>
              <a:ea typeface="Calibri" panose="020F0502020204030204" pitchFamily="34" charset="0"/>
              <a:cs typeface="Heebo" panose="00000500000000000000" pitchFamily="2" charset="-79"/>
            </a:endParaRPr>
          </a:p>
        </p:txBody>
      </p:sp>
      <p:pic>
        <p:nvPicPr>
          <p:cNvPr id="16" name="Picture 15" descr="A group of kids sitting on a brick path&#10;&#10;Description automatically generated">
            <a:extLst>
              <a:ext uri="{FF2B5EF4-FFF2-40B4-BE49-F238E27FC236}">
                <a16:creationId xmlns:a16="http://schemas.microsoft.com/office/drawing/2014/main" id="{447DCFCE-E44B-EB88-20F8-8B5B9AE4C4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 b="54956"/>
          <a:stretch/>
        </p:blipFill>
        <p:spPr>
          <a:xfrm>
            <a:off x="289560" y="4328388"/>
            <a:ext cx="6072796" cy="2101593"/>
          </a:xfrm>
          <a:prstGeom prst="rect">
            <a:avLst/>
          </a:prstGeom>
        </p:spPr>
      </p:pic>
      <p:pic>
        <p:nvPicPr>
          <p:cNvPr id="18" name="Picture 17" descr="A playground with a large white tent&#10;&#10;Description automatically generated">
            <a:extLst>
              <a:ext uri="{FF2B5EF4-FFF2-40B4-BE49-F238E27FC236}">
                <a16:creationId xmlns:a16="http://schemas.microsoft.com/office/drawing/2014/main" id="{1FAFEAF6-61D3-4AED-A0E4-0A0297DB42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297" b="16583"/>
          <a:stretch/>
        </p:blipFill>
        <p:spPr>
          <a:xfrm>
            <a:off x="9550203" y="25453"/>
            <a:ext cx="2572563" cy="2045003"/>
          </a:xfrm>
          <a:prstGeom prst="rect">
            <a:avLst/>
          </a:prstGeom>
        </p:spPr>
      </p:pic>
      <p:pic>
        <p:nvPicPr>
          <p:cNvPr id="8" name="Picture 7" descr="A playground with a large tent&#10;&#10;Description automatically generated with medium confidence">
            <a:extLst>
              <a:ext uri="{FF2B5EF4-FFF2-40B4-BE49-F238E27FC236}">
                <a16:creationId xmlns:a16="http://schemas.microsoft.com/office/drawing/2014/main" id="{8003B572-1415-5578-6881-B64BA80EE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14" t="11970"/>
          <a:stretch/>
        </p:blipFill>
        <p:spPr>
          <a:xfrm>
            <a:off x="6569619" y="47929"/>
            <a:ext cx="2742021" cy="2002925"/>
          </a:xfrm>
          <a:prstGeom prst="rect">
            <a:avLst/>
          </a:prstGeom>
        </p:spPr>
      </p:pic>
      <p:sp>
        <p:nvSpPr>
          <p:cNvPr id="2" name="מציין מיקום של מספר שקופית 5">
            <a:extLst>
              <a:ext uri="{FF2B5EF4-FFF2-40B4-BE49-F238E27FC236}">
                <a16:creationId xmlns:a16="http://schemas.microsoft.com/office/drawing/2014/main" id="{4E13D596-64D8-B501-3C73-ECACE42AC1DF}"/>
              </a:ext>
            </a:extLst>
          </p:cNvPr>
          <p:cNvSpPr txBox="1">
            <a:spLocks/>
          </p:cNvSpPr>
          <p:nvPr/>
        </p:nvSpPr>
        <p:spPr>
          <a:xfrm>
            <a:off x="9887490" y="6649984"/>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12</a:t>
            </a:fld>
            <a:endParaRPr lang="he-IL" dirty="0">
              <a:latin typeface="Heebo" pitchFamily="2" charset="-79"/>
              <a:cs typeface="Heebo" pitchFamily="2" charset="-79"/>
            </a:endParaRPr>
          </a:p>
        </p:txBody>
      </p:sp>
    </p:spTree>
    <p:extLst>
      <p:ext uri="{BB962C8B-B14F-4D97-AF65-F5344CB8AC3E}">
        <p14:creationId xmlns:p14="http://schemas.microsoft.com/office/powerpoint/2010/main" val="3273577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308080" y="6638017"/>
            <a:ext cx="457200" cy="102109"/>
          </a:xfrm>
          <a:prstGeom prst="rect">
            <a:avLst/>
          </a:prstGeom>
          <a:solidFill>
            <a:srgbClr val="EBB7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966781" y="69595"/>
            <a:ext cx="4182950"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r>
              <a:rPr lang="en-US" sz="2800" dirty="0">
                <a:solidFill>
                  <a:srgbClr val="40A8AD"/>
                </a:solidFill>
                <a:latin typeface="Heebo" pitchFamily="2" charset="-79"/>
                <a:cs typeface="Heebo" pitchFamily="2" charset="-79"/>
              </a:rPr>
              <a:t>Children’s Play Facilities</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228600" y="592816"/>
            <a:ext cx="5659312" cy="2471189"/>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In the mornings, few groups with young children were observed, and only for short periods. In the absence of young children, teenage boys and girls were seen in the playground area, and there were cyclists in the area.</a:t>
            </a:r>
          </a:p>
          <a:p>
            <a:pPr marL="171450" indent="-171450" algn="l" rtl="0">
              <a:lnSpc>
                <a:spcPct val="107000"/>
              </a:lnSpc>
              <a:spcAft>
                <a:spcPts val="800"/>
              </a:spcAft>
              <a:buFont typeface="Arial" panose="020B0604020202020204" pitchFamily="34" charset="0"/>
              <a:buChar char="•"/>
            </a:pPr>
            <a:r>
              <a:rPr lang="en-US" sz="1100" dirty="0">
                <a:latin typeface="Heebo" panose="00000500000000000000" pitchFamily="2" charset="-79"/>
                <a:ea typeface="Calibri" panose="020F0502020204030204" pitchFamily="34" charset="0"/>
                <a:cs typeface="Heebo" panose="00000500000000000000" pitchFamily="2" charset="-79"/>
              </a:rPr>
              <a:t>Starting around noon, some caregivers with children were seen. Apparently, these </a:t>
            </a:r>
            <a:r>
              <a:rPr lang="en-US" sz="1100" b="1" dirty="0">
                <a:latin typeface="Heebo" panose="00000500000000000000" pitchFamily="2" charset="-79"/>
                <a:ea typeface="Calibri" panose="020F0502020204030204" pitchFamily="34" charset="0"/>
                <a:cs typeface="Heebo" panose="00000500000000000000" pitchFamily="2" charset="-79"/>
              </a:rPr>
              <a:t>children are not yet in educational frameworks </a:t>
            </a:r>
            <a:r>
              <a:rPr lang="en-US" sz="1100" dirty="0">
                <a:latin typeface="Heebo" panose="00000500000000000000" pitchFamily="2" charset="-79"/>
                <a:ea typeface="Calibri" panose="020F0502020204030204" pitchFamily="34" charset="0"/>
                <a:cs typeface="Heebo" panose="00000500000000000000" pitchFamily="2" charset="-79"/>
              </a:rPr>
              <a:t>or only attend for a short time. Later in the afternoon, </a:t>
            </a:r>
            <a:r>
              <a:rPr lang="en-US" sz="1100" b="1" dirty="0">
                <a:latin typeface="Heebo" panose="00000500000000000000" pitchFamily="2" charset="-79"/>
                <a:ea typeface="Calibri" panose="020F0502020204030204" pitchFamily="34" charset="0"/>
                <a:cs typeface="Heebo" panose="00000500000000000000" pitchFamily="2" charset="-79"/>
              </a:rPr>
              <a:t>after children are picked up from school</a:t>
            </a:r>
            <a:r>
              <a:rPr lang="en-US" sz="1100" dirty="0">
                <a:latin typeface="Heebo" panose="00000500000000000000" pitchFamily="2" charset="-79"/>
                <a:ea typeface="Calibri" panose="020F0502020204030204" pitchFamily="34" charset="0"/>
                <a:cs typeface="Heebo" panose="00000500000000000000" pitchFamily="2" charset="-79"/>
              </a:rPr>
              <a:t>, large numbers arrive at the park</a:t>
            </a:r>
            <a:r>
              <a:rPr lang="en-US" sz="1100" b="1" dirty="0">
                <a:latin typeface="Heebo" panose="00000500000000000000" pitchFamily="2" charset="-79"/>
                <a:ea typeface="Calibri" panose="020F0502020204030204" pitchFamily="34" charset="0"/>
                <a:cs typeface="Heebo" panose="00000500000000000000" pitchFamily="2" charset="-79"/>
              </a:rPr>
              <a:t>, </a:t>
            </a:r>
            <a:r>
              <a:rPr lang="en-US" sz="1100" dirty="0">
                <a:latin typeface="Heebo" panose="00000500000000000000" pitchFamily="2" charset="-79"/>
                <a:ea typeface="Calibri" panose="020F0502020204030204" pitchFamily="34" charset="0"/>
                <a:cs typeface="Heebo" panose="00000500000000000000" pitchFamily="2" charset="-79"/>
              </a:rPr>
              <a:t>which bustles with children.</a:t>
            </a:r>
          </a:p>
          <a:p>
            <a:pPr marL="171450" indent="-171450" algn="l" rtl="0">
              <a:lnSpc>
                <a:spcPct val="107000"/>
              </a:lnSpc>
              <a:spcAft>
                <a:spcPts val="800"/>
              </a:spcAft>
              <a:buFont typeface="Arial" panose="020B0604020202020204" pitchFamily="34" charset="0"/>
              <a:buChar char="•"/>
            </a:pP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Analysis of quantitative data on park visitors indicated that </a:t>
            </a:r>
            <a:r>
              <a:rPr kumimoji="0" lang="en-US" sz="11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the age distribution remained similar </a:t>
            </a: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before and after the intervention. However, the distribution at various times of day changed</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a:t>
            </a:r>
            <a:r>
              <a:rPr lang="en-US" sz="1100" b="1" dirty="0">
                <a:solidFill>
                  <a:prstClr val="black"/>
                </a:solidFill>
                <a:latin typeface="Heebo" panose="00000500000000000000" pitchFamily="2" charset="-79"/>
                <a:ea typeface="Calibri" panose="020F0502020204030204" pitchFamily="34" charset="0"/>
                <a:cs typeface="Heebo" panose="00000500000000000000" pitchFamily="2" charset="-79"/>
              </a:rPr>
              <a:t>The number of children from birth through 5 years old at the park in the afternoons </a:t>
            </a:r>
            <a:r>
              <a:rPr kumimoji="0" lang="en-US" sz="11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increased </a:t>
            </a: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after the intervention compared to before the intervention.</a:t>
            </a:r>
            <a:endParaRPr kumimoji="0" lang="he-IL"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endParaRPr>
          </a:p>
        </p:txBody>
      </p:sp>
      <p:graphicFrame>
        <p:nvGraphicFramePr>
          <p:cNvPr id="2" name="Chart 1">
            <a:extLst>
              <a:ext uri="{FF2B5EF4-FFF2-40B4-BE49-F238E27FC236}">
                <a16:creationId xmlns:a16="http://schemas.microsoft.com/office/drawing/2014/main" id="{3218C4D2-54C4-EB60-DB1F-1C48766C9DBE}"/>
              </a:ext>
            </a:extLst>
          </p:cNvPr>
          <p:cNvGraphicFramePr>
            <a:graphicFrameLocks/>
          </p:cNvGraphicFramePr>
          <p:nvPr>
            <p:extLst>
              <p:ext uri="{D42A27DB-BD31-4B8C-83A1-F6EECF244321}">
                <p14:modId xmlns:p14="http://schemas.microsoft.com/office/powerpoint/2010/main" val="419805951"/>
              </p:ext>
            </p:extLst>
          </p:nvPr>
        </p:nvGraphicFramePr>
        <p:xfrm>
          <a:off x="6591315" y="106145"/>
          <a:ext cx="4560772"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59AC09BB-F196-984F-4807-79A6515D0614}"/>
              </a:ext>
            </a:extLst>
          </p:cNvPr>
          <p:cNvGraphicFramePr>
            <a:graphicFrameLocks/>
          </p:cNvGraphicFramePr>
          <p:nvPr>
            <p:extLst>
              <p:ext uri="{D42A27DB-BD31-4B8C-83A1-F6EECF244321}">
                <p14:modId xmlns:p14="http://schemas.microsoft.com/office/powerpoint/2010/main" val="3155483219"/>
              </p:ext>
            </p:extLst>
          </p:nvPr>
        </p:nvGraphicFramePr>
        <p:xfrm>
          <a:off x="6668766" y="3375314"/>
          <a:ext cx="4560772"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5B0A1D-2DAC-13D1-8740-F0091B2C2B0D}"/>
              </a:ext>
            </a:extLst>
          </p:cNvPr>
          <p:cNvSpPr txBox="1"/>
          <p:nvPr/>
        </p:nvSpPr>
        <p:spPr>
          <a:xfrm>
            <a:off x="268227" y="3259961"/>
            <a:ext cx="5961841" cy="2936060"/>
          </a:xfrm>
          <a:prstGeom prst="rect">
            <a:avLst/>
          </a:prstGeom>
          <a:noFill/>
          <a:ln w="28575">
            <a:solidFill>
              <a:srgbClr val="EBB7CF"/>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There are several possible explanations for the decline in the number of people in the park in the mornings, especially young children: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solidFill>
                  <a:prstClr val="black"/>
                </a:solidFill>
                <a:latin typeface="Heebo" panose="00000500000000000000" pitchFamily="2" charset="-79"/>
                <a:ea typeface="Calibri" panose="020F0502020204030204" pitchFamily="34" charset="0"/>
                <a:cs typeface="Heebo" panose="00000500000000000000" pitchFamily="2" charset="-79"/>
              </a:rPr>
              <a:t>One day of pre-intervention observation, a large group of young children came to the park complex with their kindergarten class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Students from the nearby anthroposophist school also came to the park. Many children from the Christian population enjoyed their Sunday free day at the park without strict parental supervision.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However, the post-intervention observation period was characterized by high tensions regarding security in the shadow of the Swords of Iron War. This affected groups from educational settings going to public spaces in general. Children’s presence at the park without adult supervision decreased.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Another phenomenon that can be attributed to the security tensions is the number of people in the park in the late afternoon or evening. Before the intervention, older children (through age 14) were seen spending time at the park. After the intervention, their presence (and the presence of people in the park in general) decreased greatly towards evening.</a:t>
            </a:r>
          </a:p>
        </p:txBody>
      </p:sp>
      <p:cxnSp>
        <p:nvCxnSpPr>
          <p:cNvPr id="8" name="Straight Connector 7">
            <a:extLst>
              <a:ext uri="{FF2B5EF4-FFF2-40B4-BE49-F238E27FC236}">
                <a16:creationId xmlns:a16="http://schemas.microsoft.com/office/drawing/2014/main" id="{ACC108D0-CEF3-1D8B-DB05-58CC4A3573B4}"/>
              </a:ext>
            </a:extLst>
          </p:cNvPr>
          <p:cNvCxnSpPr/>
          <p:nvPr/>
        </p:nvCxnSpPr>
        <p:spPr>
          <a:xfrm>
            <a:off x="498764" y="3259962"/>
            <a:ext cx="11431960" cy="0"/>
          </a:xfrm>
          <a:prstGeom prst="line">
            <a:avLst/>
          </a:prstGeom>
          <a:ln w="28575">
            <a:solidFill>
              <a:srgbClr val="EBB7CF"/>
            </a:solidFill>
          </a:ln>
        </p:spPr>
        <p:style>
          <a:lnRef idx="1">
            <a:schemeClr val="accent1"/>
          </a:lnRef>
          <a:fillRef idx="0">
            <a:schemeClr val="accent1"/>
          </a:fillRef>
          <a:effectRef idx="0">
            <a:schemeClr val="accent1"/>
          </a:effectRef>
          <a:fontRef idx="minor">
            <a:schemeClr val="tx1"/>
          </a:fontRef>
        </p:style>
      </p:cxnSp>
      <p:sp>
        <p:nvSpPr>
          <p:cNvPr id="3" name="מציין מיקום של מספר שקופית 5">
            <a:extLst>
              <a:ext uri="{FF2B5EF4-FFF2-40B4-BE49-F238E27FC236}">
                <a16:creationId xmlns:a16="http://schemas.microsoft.com/office/drawing/2014/main" id="{DE9BE97A-B0AC-9B74-E722-9AD6302BC2EE}"/>
              </a:ext>
            </a:extLst>
          </p:cNvPr>
          <p:cNvSpPr txBox="1">
            <a:spLocks/>
          </p:cNvSpPr>
          <p:nvPr/>
        </p:nvSpPr>
        <p:spPr>
          <a:xfrm>
            <a:off x="9354090" y="654810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13</a:t>
            </a:fld>
            <a:endParaRPr lang="he-IL" dirty="0">
              <a:latin typeface="Heebo" pitchFamily="2" charset="-79"/>
              <a:cs typeface="Heebo" pitchFamily="2" charset="-79"/>
            </a:endParaRPr>
          </a:p>
        </p:txBody>
      </p:sp>
      <p:pic>
        <p:nvPicPr>
          <p:cNvPr id="6" name="chart">
            <a:extLst>
              <a:ext uri="{FF2B5EF4-FFF2-40B4-BE49-F238E27FC236}">
                <a16:creationId xmlns:a16="http://schemas.microsoft.com/office/drawing/2014/main" id="{25A5C0E3-0B21-CB47-D7B0-61C17FF485E1}"/>
              </a:ext>
            </a:extLst>
          </p:cNvPr>
          <p:cNvPicPr>
            <a:picLocks noChangeAspect="1"/>
          </p:cNvPicPr>
          <p:nvPr/>
        </p:nvPicPr>
        <p:blipFill>
          <a:blip r:embed="rId5"/>
          <a:stretch>
            <a:fillRect/>
          </a:stretch>
        </p:blipFill>
        <p:spPr>
          <a:xfrm>
            <a:off x="10286079" y="3140079"/>
            <a:ext cx="504762" cy="177560"/>
          </a:xfrm>
          <a:prstGeom prst="rect">
            <a:avLst/>
          </a:prstGeom>
        </p:spPr>
      </p:pic>
      <p:pic>
        <p:nvPicPr>
          <p:cNvPr id="7" name="chart">
            <a:extLst>
              <a:ext uri="{FF2B5EF4-FFF2-40B4-BE49-F238E27FC236}">
                <a16:creationId xmlns:a16="http://schemas.microsoft.com/office/drawing/2014/main" id="{25A5C0E3-0B21-CB47-D7B0-61C17FF485E1}"/>
              </a:ext>
            </a:extLst>
          </p:cNvPr>
          <p:cNvPicPr>
            <a:picLocks noChangeAspect="1"/>
          </p:cNvPicPr>
          <p:nvPr/>
        </p:nvPicPr>
        <p:blipFill>
          <a:blip r:embed="rId5"/>
          <a:stretch>
            <a:fillRect/>
          </a:stretch>
        </p:blipFill>
        <p:spPr>
          <a:xfrm>
            <a:off x="10286079" y="6395319"/>
            <a:ext cx="504762" cy="177560"/>
          </a:xfrm>
          <a:prstGeom prst="rect">
            <a:avLst/>
          </a:prstGeom>
        </p:spPr>
      </p:pic>
      <p:pic>
        <p:nvPicPr>
          <p:cNvPr id="9" name="chart">
            <a:extLst>
              <a:ext uri="{FF2B5EF4-FFF2-40B4-BE49-F238E27FC236}">
                <a16:creationId xmlns:a16="http://schemas.microsoft.com/office/drawing/2014/main" id="{66370FF7-3B98-C233-FC8C-029100ED0809}"/>
              </a:ext>
            </a:extLst>
          </p:cNvPr>
          <p:cNvPicPr>
            <a:picLocks noChangeAspect="1"/>
          </p:cNvPicPr>
          <p:nvPr/>
        </p:nvPicPr>
        <p:blipFill>
          <a:blip r:embed="rId6"/>
          <a:stretch>
            <a:fillRect/>
          </a:stretch>
        </p:blipFill>
        <p:spPr>
          <a:xfrm>
            <a:off x="8065870" y="3121451"/>
            <a:ext cx="695238" cy="219048"/>
          </a:xfrm>
          <a:prstGeom prst="rect">
            <a:avLst/>
          </a:prstGeom>
        </p:spPr>
      </p:pic>
      <p:pic>
        <p:nvPicPr>
          <p:cNvPr id="10" name="chart">
            <a:extLst>
              <a:ext uri="{FF2B5EF4-FFF2-40B4-BE49-F238E27FC236}">
                <a16:creationId xmlns:a16="http://schemas.microsoft.com/office/drawing/2014/main" id="{66370FF7-3B98-C233-FC8C-029100ED0809}"/>
              </a:ext>
            </a:extLst>
          </p:cNvPr>
          <p:cNvPicPr>
            <a:picLocks noChangeAspect="1"/>
          </p:cNvPicPr>
          <p:nvPr/>
        </p:nvPicPr>
        <p:blipFill>
          <a:blip r:embed="rId6"/>
          <a:stretch>
            <a:fillRect/>
          </a:stretch>
        </p:blipFill>
        <p:spPr>
          <a:xfrm>
            <a:off x="8118163" y="6388300"/>
            <a:ext cx="695238" cy="219048"/>
          </a:xfrm>
          <a:prstGeom prst="rect">
            <a:avLst/>
          </a:prstGeom>
        </p:spPr>
      </p:pic>
    </p:spTree>
    <p:extLst>
      <p:ext uri="{BB962C8B-B14F-4D97-AF65-F5344CB8AC3E}">
        <p14:creationId xmlns:p14="http://schemas.microsoft.com/office/powerpoint/2010/main" val="1278517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9642B2-7A1A-0824-8513-FFEDA8884271}"/>
              </a:ext>
            </a:extLst>
          </p:cNvPr>
          <p:cNvSpPr/>
          <p:nvPr/>
        </p:nvSpPr>
        <p:spPr>
          <a:xfrm>
            <a:off x="0" y="0"/>
            <a:ext cx="6096000" cy="6374709"/>
          </a:xfrm>
          <a:prstGeom prst="rect">
            <a:avLst/>
          </a:prstGeom>
          <a:solidFill>
            <a:srgbClr val="DBE7C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018520" y="6685851"/>
            <a:ext cx="457200" cy="102109"/>
          </a:xfrm>
          <a:prstGeom prst="rect">
            <a:avLst/>
          </a:prstGeom>
          <a:solidFill>
            <a:srgbClr val="DBE7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03031" y="125710"/>
            <a:ext cx="8605915"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Well-being</a:t>
            </a:r>
            <a:r>
              <a:rPr lang="he-IL" sz="2800" dirty="0">
                <a:solidFill>
                  <a:srgbClr val="40A8AD"/>
                </a:solidFill>
                <a:latin typeface="Heebo" pitchFamily="2" charset="-79"/>
                <a:cs typeface="Heebo" pitchFamily="2" charset="-79"/>
              </a:rPr>
              <a:t> – </a:t>
            </a:r>
            <a:r>
              <a:rPr lang="en-US" sz="2800" dirty="0">
                <a:solidFill>
                  <a:srgbClr val="40A8AD"/>
                </a:solidFill>
                <a:latin typeface="Heebo" pitchFamily="2" charset="-79"/>
                <a:cs typeface="Heebo" pitchFamily="2" charset="-79"/>
              </a:rPr>
              <a:t>Fitness Equipment</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198120" y="648930"/>
            <a:ext cx="5821680" cy="1849224"/>
          </a:xfrm>
          <a:prstGeom prst="rect">
            <a:avLst/>
          </a:prstGeom>
          <a:noFill/>
        </p:spPr>
        <p:txBody>
          <a:bodyPr wrap="square">
            <a:spAutoFit/>
          </a:bodyPr>
          <a:lstStyle/>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Individuals worked out on the fitness equipment during all observation times. In the morning, the fitness facilities and adjacent benches were used for social visits, not physical workouts.</a:t>
            </a:r>
          </a:p>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In the afternoons, the use of these facilities increased. Adults and teenagers were observed exercising.</a:t>
            </a:r>
          </a:p>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Older children and teenagers use the exercise area as a spacious and quiet alternative when the playground is crowded with small children.</a:t>
            </a:r>
          </a:p>
          <a:p>
            <a:pPr marL="171450" indent="-171450" algn="l" rtl="0">
              <a:lnSpc>
                <a:spcPct val="107000"/>
              </a:lnSpc>
              <a:spcAft>
                <a:spcPts val="800"/>
              </a:spcAft>
              <a:buFont typeface="Arial" panose="020B0604020202020204" pitchFamily="34" charset="0"/>
              <a:buChar char="•"/>
            </a:pPr>
            <a:r>
              <a:rPr lang="en-US" sz="1100" dirty="0">
                <a:effectLst/>
                <a:latin typeface="Heebo" panose="00000500000000000000" pitchFamily="2" charset="-79"/>
                <a:ea typeface="Calibri" panose="020F0502020204030204" pitchFamily="34" charset="0"/>
                <a:cs typeface="Heebo" panose="00000500000000000000" pitchFamily="2" charset="-79"/>
              </a:rPr>
              <a:t>No visitors were observed studying, working, or doing other similar activities in this area. </a:t>
            </a:r>
          </a:p>
        </p:txBody>
      </p:sp>
      <p:pic>
        <p:nvPicPr>
          <p:cNvPr id="4" name="Picture 3" descr="A park with exercise equipment&#10;&#10;Description automatically generated with medium confidence">
            <a:extLst>
              <a:ext uri="{FF2B5EF4-FFF2-40B4-BE49-F238E27FC236}">
                <a16:creationId xmlns:a16="http://schemas.microsoft.com/office/drawing/2014/main" id="{CEE5B1EE-DE88-87E0-6EB1-BAC427962D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53" r="4144" b="19015"/>
          <a:stretch/>
        </p:blipFill>
        <p:spPr>
          <a:xfrm>
            <a:off x="6143974" y="1293290"/>
            <a:ext cx="5529943" cy="4017531"/>
          </a:xfrm>
          <a:prstGeom prst="rect">
            <a:avLst/>
          </a:prstGeom>
        </p:spPr>
      </p:pic>
      <p:pic>
        <p:nvPicPr>
          <p:cNvPr id="6" name="Picture 5" descr="A exercise equipment in a park&#10;&#10;Description automatically generated">
            <a:extLst>
              <a:ext uri="{FF2B5EF4-FFF2-40B4-BE49-F238E27FC236}">
                <a16:creationId xmlns:a16="http://schemas.microsoft.com/office/drawing/2014/main" id="{22592DFF-A2A9-F31E-7155-171DF110DA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36" b="9749"/>
          <a:stretch/>
        </p:blipFill>
        <p:spPr>
          <a:xfrm>
            <a:off x="175260" y="2701286"/>
            <a:ext cx="5722620" cy="4166662"/>
          </a:xfrm>
          <a:prstGeom prst="rect">
            <a:avLst/>
          </a:prstGeom>
        </p:spPr>
      </p:pic>
      <p:sp>
        <p:nvSpPr>
          <p:cNvPr id="2" name="מציין מיקום של מספר שקופית 5">
            <a:extLst>
              <a:ext uri="{FF2B5EF4-FFF2-40B4-BE49-F238E27FC236}">
                <a16:creationId xmlns:a16="http://schemas.microsoft.com/office/drawing/2014/main" id="{4E451D2B-0552-6BC2-B491-6F008A2B8EE7}"/>
              </a:ext>
            </a:extLst>
          </p:cNvPr>
          <p:cNvSpPr txBox="1">
            <a:spLocks/>
          </p:cNvSpPr>
          <p:nvPr/>
        </p:nvSpPr>
        <p:spPr>
          <a:xfrm>
            <a:off x="9277890" y="655434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14</a:t>
            </a:fld>
            <a:endParaRPr lang="he-IL" dirty="0">
              <a:latin typeface="Heebo" pitchFamily="2" charset="-79"/>
              <a:cs typeface="Heebo" pitchFamily="2" charset="-79"/>
            </a:endParaRPr>
          </a:p>
        </p:txBody>
      </p:sp>
    </p:spTree>
    <p:extLst>
      <p:ext uri="{BB962C8B-B14F-4D97-AF65-F5344CB8AC3E}">
        <p14:creationId xmlns:p14="http://schemas.microsoft.com/office/powerpoint/2010/main" val="392788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layground with trees and a tent&#10;&#10;Description automatically generated">
            <a:extLst>
              <a:ext uri="{FF2B5EF4-FFF2-40B4-BE49-F238E27FC236}">
                <a16:creationId xmlns:a16="http://schemas.microsoft.com/office/drawing/2014/main" id="{09F2B1E3-B7CF-5F76-3478-487C87137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73"/>
            <a:ext cx="9154764" cy="6866073"/>
          </a:xfrm>
          <a:prstGeom prst="rect">
            <a:avLst/>
          </a:prstGeom>
        </p:spPr>
      </p:pic>
      <p:sp>
        <p:nvSpPr>
          <p:cNvPr id="6" name="Title 1">
            <a:extLst>
              <a:ext uri="{FF2B5EF4-FFF2-40B4-BE49-F238E27FC236}">
                <a16:creationId xmlns:a16="http://schemas.microsoft.com/office/drawing/2014/main" id="{5240B192-FC29-9760-8FBA-15077DE75D85}"/>
              </a:ext>
            </a:extLst>
          </p:cNvPr>
          <p:cNvSpPr txBox="1">
            <a:spLocks/>
          </p:cNvSpPr>
          <p:nvPr/>
        </p:nvSpPr>
        <p:spPr>
          <a:xfrm>
            <a:off x="0" y="2586445"/>
            <a:ext cx="12192000" cy="1933303"/>
          </a:xfrm>
          <a:prstGeom prst="rect">
            <a:avLst/>
          </a:prstGeom>
          <a:solidFill>
            <a:srgbClr val="40A8AD">
              <a:alpha val="40000"/>
            </a:srgbClr>
          </a:solidFill>
        </p:spPr>
        <p:txBody>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he-IL" sz="2800" b="1" dirty="0">
              <a:latin typeface="Heebo" pitchFamily="2" charset="-79"/>
              <a:ea typeface="Tahoma" panose="020B0604030504040204" pitchFamily="34" charset="0"/>
              <a:cs typeface="Heebo" pitchFamily="2" charset="-79"/>
            </a:endParaRPr>
          </a:p>
          <a:p>
            <a:pPr>
              <a:lnSpc>
                <a:spcPct val="150000"/>
              </a:lnSpc>
            </a:pPr>
            <a:r>
              <a:rPr lang="he-IL" sz="2800" b="1" dirty="0">
                <a:latin typeface="Heebo" pitchFamily="2" charset="-79"/>
                <a:ea typeface="Tahoma" panose="020B0604030504040204" pitchFamily="34" charset="0"/>
                <a:cs typeface="Heebo" pitchFamily="2" charset="-79"/>
              </a:rPr>
              <a:t>       נספחים</a:t>
            </a:r>
          </a:p>
          <a:p>
            <a:pPr>
              <a:lnSpc>
                <a:spcPct val="150000"/>
              </a:lnSpc>
            </a:pPr>
            <a:endParaRPr lang="he-IL" sz="2800" b="1" dirty="0">
              <a:latin typeface="Heebo" pitchFamily="2" charset="-79"/>
              <a:ea typeface="Tahoma" panose="020B0604030504040204" pitchFamily="34" charset="0"/>
              <a:cs typeface="Heebo" pitchFamily="2" charset="-79"/>
            </a:endParaRPr>
          </a:p>
          <a:p>
            <a:pPr>
              <a:lnSpc>
                <a:spcPct val="150000"/>
              </a:lnSpc>
            </a:pPr>
            <a:endParaRPr lang="he-IL" sz="2800" b="1"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378294719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0CA7C5E-4260-5C84-1E52-D1D814AAAE5D}"/>
              </a:ext>
            </a:extLst>
          </p:cNvPr>
          <p:cNvSpPr/>
          <p:nvPr/>
        </p:nvSpPr>
        <p:spPr>
          <a:xfrm>
            <a:off x="217711" y="868594"/>
            <a:ext cx="9631680" cy="4104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102340" y="6634796"/>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32414" y="148988"/>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Data on Pedestrian Traffic in the Park Complex</a:t>
            </a:r>
            <a:endParaRPr lang="he-IL" sz="2800" dirty="0">
              <a:solidFill>
                <a:srgbClr val="40A8AD"/>
              </a:solidFill>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0161A0D7-EA8C-4F8A-846C-45AD0E11F46D}"/>
              </a:ext>
            </a:extLst>
          </p:cNvPr>
          <p:cNvGraphicFramePr>
            <a:graphicFrameLocks/>
          </p:cNvGraphicFramePr>
          <p:nvPr>
            <p:extLst>
              <p:ext uri="{D42A27DB-BD31-4B8C-83A1-F6EECF244321}">
                <p14:modId xmlns:p14="http://schemas.microsoft.com/office/powerpoint/2010/main" val="47958764"/>
              </p:ext>
            </p:extLst>
          </p:nvPr>
        </p:nvGraphicFramePr>
        <p:xfrm>
          <a:off x="5170065" y="868594"/>
          <a:ext cx="4572000" cy="410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405DC85-57D6-41CB-85E4-A0917C62D18B}"/>
              </a:ext>
            </a:extLst>
          </p:cNvPr>
          <p:cNvGraphicFramePr>
            <a:graphicFrameLocks/>
          </p:cNvGraphicFramePr>
          <p:nvPr>
            <p:extLst>
              <p:ext uri="{D42A27DB-BD31-4B8C-83A1-F6EECF244321}">
                <p14:modId xmlns:p14="http://schemas.microsoft.com/office/powerpoint/2010/main" val="1231341090"/>
              </p:ext>
            </p:extLst>
          </p:nvPr>
        </p:nvGraphicFramePr>
        <p:xfrm>
          <a:off x="217711" y="810555"/>
          <a:ext cx="4572000" cy="410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1D13EE3-565A-8E7D-915F-48799D7DADC3}"/>
              </a:ext>
            </a:extLst>
          </p:cNvPr>
          <p:cNvSpPr txBox="1"/>
          <p:nvPr/>
        </p:nvSpPr>
        <p:spPr>
          <a:xfrm>
            <a:off x="332414" y="5168980"/>
            <a:ext cx="10609092" cy="1285608"/>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Analysis of modes of movement through the park found a significant decrease in the percentage of cyclists, from 26% of the total number of people passing through before the intervention to only 4% after the intervention.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Children from birth to 5 years increased from 3% of people passing through the park before the intervention to 12% after the intervention. Their presence was observed mainly in the afternoon, reflecting times of family recreation after school.</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endParaRPr>
          </a:p>
        </p:txBody>
      </p:sp>
      <p:sp>
        <p:nvSpPr>
          <p:cNvPr id="5" name="מציין מיקום של מספר שקופית 5">
            <a:extLst>
              <a:ext uri="{FF2B5EF4-FFF2-40B4-BE49-F238E27FC236}">
                <a16:creationId xmlns:a16="http://schemas.microsoft.com/office/drawing/2014/main" id="{62A951BE-474A-D913-184A-5F796515B745}"/>
              </a:ext>
            </a:extLst>
          </p:cNvPr>
          <p:cNvSpPr txBox="1">
            <a:spLocks/>
          </p:cNvSpPr>
          <p:nvPr/>
        </p:nvSpPr>
        <p:spPr>
          <a:xfrm>
            <a:off x="9255030" y="6503287"/>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16</a:t>
            </a:fld>
            <a:endParaRPr lang="he-IL" dirty="0">
              <a:latin typeface="Heebo" pitchFamily="2" charset="-79"/>
              <a:cs typeface="Heebo" pitchFamily="2" charset="-79"/>
            </a:endParaRPr>
          </a:p>
        </p:txBody>
      </p:sp>
      <p:pic>
        <p:nvPicPr>
          <p:cNvPr id="6" name="chart">
            <a:extLst>
              <a:ext uri="{FF2B5EF4-FFF2-40B4-BE49-F238E27FC236}">
                <a16:creationId xmlns:a16="http://schemas.microsoft.com/office/drawing/2014/main" id="{66370FF7-3B98-C233-FC8C-029100ED0809}"/>
              </a:ext>
            </a:extLst>
          </p:cNvPr>
          <p:cNvPicPr>
            <a:picLocks noChangeAspect="1"/>
          </p:cNvPicPr>
          <p:nvPr/>
        </p:nvPicPr>
        <p:blipFill>
          <a:blip r:embed="rId4"/>
          <a:stretch>
            <a:fillRect/>
          </a:stretch>
        </p:blipFill>
        <p:spPr>
          <a:xfrm>
            <a:off x="1647371" y="4671435"/>
            <a:ext cx="695238" cy="219048"/>
          </a:xfrm>
          <a:prstGeom prst="rect">
            <a:avLst/>
          </a:prstGeom>
        </p:spPr>
      </p:pic>
      <p:pic>
        <p:nvPicPr>
          <p:cNvPr id="8" name="chart">
            <a:extLst>
              <a:ext uri="{FF2B5EF4-FFF2-40B4-BE49-F238E27FC236}">
                <a16:creationId xmlns:a16="http://schemas.microsoft.com/office/drawing/2014/main" id="{66370FF7-3B98-C233-FC8C-029100ED0809}"/>
              </a:ext>
            </a:extLst>
          </p:cNvPr>
          <p:cNvPicPr>
            <a:picLocks noChangeAspect="1"/>
          </p:cNvPicPr>
          <p:nvPr/>
        </p:nvPicPr>
        <p:blipFill>
          <a:blip r:embed="rId4"/>
          <a:stretch>
            <a:fillRect/>
          </a:stretch>
        </p:blipFill>
        <p:spPr>
          <a:xfrm>
            <a:off x="6624313" y="4766931"/>
            <a:ext cx="695238" cy="219048"/>
          </a:xfrm>
          <a:prstGeom prst="rect">
            <a:avLst/>
          </a:prstGeom>
        </p:spPr>
      </p:pic>
    </p:spTree>
    <p:extLst>
      <p:ext uri="{BB962C8B-B14F-4D97-AF65-F5344CB8AC3E}">
        <p14:creationId xmlns:p14="http://schemas.microsoft.com/office/powerpoint/2010/main" val="264055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880FA83-BE05-3128-8DD2-CE6E6C53EE7D}"/>
              </a:ext>
            </a:extLst>
          </p:cNvPr>
          <p:cNvSpPr/>
          <p:nvPr/>
        </p:nvSpPr>
        <p:spPr>
          <a:xfrm>
            <a:off x="531223" y="896603"/>
            <a:ext cx="9631680" cy="4850674"/>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6" name="Rectangle 135">
            <a:extLst>
              <a:ext uri="{FF2B5EF4-FFF2-40B4-BE49-F238E27FC236}">
                <a16:creationId xmlns:a16="http://schemas.microsoft.com/office/drawing/2014/main" id="{642A34C9-AEDC-0F90-BAD0-D1A586E02CE2}"/>
              </a:ext>
            </a:extLst>
          </p:cNvPr>
          <p:cNvSpPr/>
          <p:nvPr/>
        </p:nvSpPr>
        <p:spPr>
          <a:xfrm>
            <a:off x="11254740" y="6673216"/>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713414" y="212462"/>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Data on Visitors’ Gender</a:t>
            </a:r>
            <a:endParaRPr lang="he-IL" sz="2800" dirty="0">
              <a:solidFill>
                <a:srgbClr val="40A8AD"/>
              </a:solidFill>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10BFECB4-C40A-4B52-B903-43564D81E36D}"/>
              </a:ext>
            </a:extLst>
          </p:cNvPr>
          <p:cNvGraphicFramePr>
            <a:graphicFrameLocks/>
          </p:cNvGraphicFramePr>
          <p:nvPr>
            <p:extLst>
              <p:ext uri="{D42A27DB-BD31-4B8C-83A1-F6EECF244321}">
                <p14:modId xmlns:p14="http://schemas.microsoft.com/office/powerpoint/2010/main" val="3911703611"/>
              </p:ext>
            </p:extLst>
          </p:nvPr>
        </p:nvGraphicFramePr>
        <p:xfrm>
          <a:off x="5301913" y="1040847"/>
          <a:ext cx="4544131" cy="49882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16C4C7B-D5FE-4AB3-8329-1DC40095F266}"/>
              </a:ext>
            </a:extLst>
          </p:cNvPr>
          <p:cNvGraphicFramePr>
            <a:graphicFrameLocks/>
          </p:cNvGraphicFramePr>
          <p:nvPr>
            <p:extLst>
              <p:ext uri="{D42A27DB-BD31-4B8C-83A1-F6EECF244321}">
                <p14:modId xmlns:p14="http://schemas.microsoft.com/office/powerpoint/2010/main" val="2251093013"/>
              </p:ext>
            </p:extLst>
          </p:nvPr>
        </p:nvGraphicFramePr>
        <p:xfrm>
          <a:off x="757782" y="904902"/>
          <a:ext cx="4544131" cy="498827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88503F2-FF66-87ED-233E-6EED14AF8495}"/>
              </a:ext>
            </a:extLst>
          </p:cNvPr>
          <p:cNvSpPr txBox="1"/>
          <p:nvPr/>
        </p:nvSpPr>
        <p:spPr>
          <a:xfrm>
            <a:off x="604242" y="5893180"/>
            <a:ext cx="10982219" cy="685188"/>
          </a:xfrm>
          <a:prstGeom prst="rect">
            <a:avLst/>
          </a:prstGeom>
          <a:noFill/>
        </p:spPr>
        <p:txBody>
          <a:bodyPr wrap="square">
            <a:spAutoFit/>
          </a:bodyPr>
          <a:lstStyle>
            <a:defPPr>
              <a:defRPr lang="he-IL"/>
            </a:defPPr>
            <a:lvl1pPr marR="0" lvl="0" indent="0" fontAlgn="auto">
              <a:lnSpc>
                <a:spcPct val="107000"/>
              </a:lnSpc>
              <a:spcBef>
                <a:spcPts val="0"/>
              </a:spcBef>
              <a:spcAft>
                <a:spcPts val="800"/>
              </a:spcAft>
              <a:buClrTx/>
              <a:buSzTx/>
              <a:buFontTx/>
              <a:buNone/>
              <a:tabLst/>
              <a:defRPr kumimoji="0" sz="1200" b="0" i="0" u="none" strike="noStrike" cap="none" spc="0" normalizeH="0" baseline="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defRPr>
            </a:lvl1pPr>
          </a:lstStyle>
          <a:p>
            <a:pPr algn="l" rtl="0"/>
            <a:r>
              <a:rPr lang="en-US" dirty="0"/>
              <a:t>Analysis of data on the gender of those present in the park (passing through or staying) found a significant increase in the percentage of women. Before the intervention, women represented only a quarter of the visitors, while after the intervention, more than half the visitors were women. For most of the day, until 4:00 p.m., women are consistently in the majority. The presence of men notably increases towards evening.</a:t>
            </a:r>
          </a:p>
        </p:txBody>
      </p:sp>
      <p:sp>
        <p:nvSpPr>
          <p:cNvPr id="5" name="מציין מיקום של מספר שקופית 5">
            <a:extLst>
              <a:ext uri="{FF2B5EF4-FFF2-40B4-BE49-F238E27FC236}">
                <a16:creationId xmlns:a16="http://schemas.microsoft.com/office/drawing/2014/main" id="{C17F5CFC-5ABD-1E6B-945F-26248532E529}"/>
              </a:ext>
            </a:extLst>
          </p:cNvPr>
          <p:cNvSpPr txBox="1">
            <a:spLocks/>
          </p:cNvSpPr>
          <p:nvPr/>
        </p:nvSpPr>
        <p:spPr>
          <a:xfrm>
            <a:off x="9331230" y="656227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17</a:t>
            </a:fld>
            <a:endParaRPr lang="he-IL" dirty="0">
              <a:latin typeface="Heebo" pitchFamily="2" charset="-79"/>
              <a:cs typeface="Heebo" pitchFamily="2" charset="-79"/>
            </a:endParaRPr>
          </a:p>
        </p:txBody>
      </p:sp>
      <p:pic>
        <p:nvPicPr>
          <p:cNvPr id="8" name="Picture 7">
            <a:extLst>
              <a:ext uri="{FF2B5EF4-FFF2-40B4-BE49-F238E27FC236}">
                <a16:creationId xmlns:a16="http://schemas.microsoft.com/office/drawing/2014/main" id="{A78D64C8-DAFA-7D8D-D699-1DB7DFD4D5DD}"/>
              </a:ext>
            </a:extLst>
          </p:cNvPr>
          <p:cNvPicPr>
            <a:picLocks noChangeAspect="1"/>
          </p:cNvPicPr>
          <p:nvPr/>
        </p:nvPicPr>
        <p:blipFill>
          <a:blip r:embed="rId4"/>
          <a:stretch>
            <a:fillRect/>
          </a:stretch>
        </p:blipFill>
        <p:spPr>
          <a:xfrm>
            <a:off x="4296727" y="5224462"/>
            <a:ext cx="504825" cy="219075"/>
          </a:xfrm>
          <a:prstGeom prst="rect">
            <a:avLst/>
          </a:prstGeom>
        </p:spPr>
      </p:pic>
    </p:spTree>
    <p:extLst>
      <p:ext uri="{BB962C8B-B14F-4D97-AF65-F5344CB8AC3E}">
        <p14:creationId xmlns:p14="http://schemas.microsoft.com/office/powerpoint/2010/main" val="280270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235150"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286694" y="182901"/>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Use of Play Facilities</a:t>
            </a:r>
            <a:endParaRPr lang="he-IL" sz="2800" dirty="0">
              <a:solidFill>
                <a:srgbClr val="40A8AD"/>
              </a:solidFill>
              <a:latin typeface="Heebo" pitchFamily="2" charset="-79"/>
              <a:cs typeface="Heebo" pitchFamily="2" charset="-79"/>
            </a:endParaRPr>
          </a:p>
        </p:txBody>
      </p:sp>
      <p:graphicFrame>
        <p:nvGraphicFramePr>
          <p:cNvPr id="4" name="Table 3">
            <a:extLst>
              <a:ext uri="{FF2B5EF4-FFF2-40B4-BE49-F238E27FC236}">
                <a16:creationId xmlns:a16="http://schemas.microsoft.com/office/drawing/2014/main" id="{5BB0934F-576D-846D-67F5-7868ED472194}"/>
              </a:ext>
            </a:extLst>
          </p:cNvPr>
          <p:cNvGraphicFramePr>
            <a:graphicFrameLocks noGrp="1"/>
          </p:cNvGraphicFramePr>
          <p:nvPr>
            <p:extLst>
              <p:ext uri="{D42A27DB-BD31-4B8C-83A1-F6EECF244321}">
                <p14:modId xmlns:p14="http://schemas.microsoft.com/office/powerpoint/2010/main" val="1661263233"/>
              </p:ext>
            </p:extLst>
          </p:nvPr>
        </p:nvGraphicFramePr>
        <p:xfrm>
          <a:off x="286694" y="706122"/>
          <a:ext cx="11405656" cy="5960140"/>
        </p:xfrm>
        <a:graphic>
          <a:graphicData uri="http://schemas.openxmlformats.org/drawingml/2006/table">
            <a:tbl>
              <a:tblPr rtl="1">
                <a:tableStyleId>{5C22544A-7EE6-4342-B048-85BDC9FD1C3A}</a:tableStyleId>
              </a:tblPr>
              <a:tblGrid>
                <a:gridCol w="8164290">
                  <a:extLst>
                    <a:ext uri="{9D8B030D-6E8A-4147-A177-3AD203B41FA5}">
                      <a16:colId xmlns:a16="http://schemas.microsoft.com/office/drawing/2014/main" val="971999166"/>
                    </a:ext>
                  </a:extLst>
                </a:gridCol>
                <a:gridCol w="1464591">
                  <a:extLst>
                    <a:ext uri="{9D8B030D-6E8A-4147-A177-3AD203B41FA5}">
                      <a16:colId xmlns:a16="http://schemas.microsoft.com/office/drawing/2014/main" val="2615964574"/>
                    </a:ext>
                  </a:extLst>
                </a:gridCol>
                <a:gridCol w="1776775">
                  <a:extLst>
                    <a:ext uri="{9D8B030D-6E8A-4147-A177-3AD203B41FA5}">
                      <a16:colId xmlns:a16="http://schemas.microsoft.com/office/drawing/2014/main" val="3671397543"/>
                    </a:ext>
                  </a:extLst>
                </a:gridCol>
              </a:tblGrid>
              <a:tr h="417471">
                <a:tc>
                  <a:txBody>
                    <a:bodyPr/>
                    <a:lstStyle/>
                    <a:p>
                      <a:pPr marL="144000" algn="just" defTabSz="914400" rtl="0" eaLnBrk="1" fontAlgn="ctr" latinLnBrk="0" hangingPunct="1">
                        <a:lnSpc>
                          <a:spcPct val="107000"/>
                        </a:lnSpc>
                        <a:spcAft>
                          <a:spcPts val="800"/>
                        </a:spcAft>
                      </a:pPr>
                      <a:r>
                        <a:rPr lang="en-US" sz="1100" b="1" kern="1200" dirty="0">
                          <a:solidFill>
                            <a:srgbClr val="BCEDEF"/>
                          </a:solidFill>
                          <a:effectLst/>
                          <a:latin typeface="Heebo" panose="00000500000000000000" pitchFamily="2" charset="-79"/>
                          <a:ea typeface="+mn-ea"/>
                          <a:cs typeface="Heebo" panose="00000500000000000000" pitchFamily="2" charset="-79"/>
                        </a:rPr>
                        <a:t>Description of use and whether children were accompanied by adults</a:t>
                      </a:r>
                      <a:endParaRPr lang="he-IL" sz="1100" b="1" kern="1200" dirty="0">
                        <a:solidFill>
                          <a:srgbClr val="BCEDEF"/>
                        </a:solidFill>
                        <a:effectLst/>
                        <a:latin typeface="Heebo" panose="00000500000000000000" pitchFamily="2" charset="-79"/>
                        <a:ea typeface="+mn-ea"/>
                        <a:cs typeface="Heebo" panose="00000500000000000000" pitchFamily="2" charset="-79"/>
                      </a:endParaRPr>
                    </a:p>
                  </a:txBody>
                  <a:tcPr marL="2207" marR="2207" marT="2207" marB="0" anchor="ctr">
                    <a:solidFill>
                      <a:schemeClr val="bg1">
                        <a:lumMod val="65000"/>
                      </a:schemeClr>
                    </a:solidFill>
                  </a:tcPr>
                </a:tc>
                <a:tc>
                  <a:txBody>
                    <a:bodyPr/>
                    <a:lstStyle/>
                    <a:p>
                      <a:pPr marL="144000" marR="0" lvl="0" indent="0" algn="l" defTabSz="914400" rtl="0" eaLnBrk="1" fontAlgn="ctr" latinLnBrk="0" hangingPunct="1">
                        <a:lnSpc>
                          <a:spcPct val="107000"/>
                        </a:lnSpc>
                        <a:spcBef>
                          <a:spcPts val="0"/>
                        </a:spcBef>
                        <a:spcAft>
                          <a:spcPts val="800"/>
                        </a:spcAft>
                        <a:buClrTx/>
                        <a:buSzTx/>
                        <a:buFontTx/>
                        <a:buNone/>
                        <a:tabLst/>
                        <a:defRPr/>
                      </a:pPr>
                      <a:r>
                        <a:rPr lang="en-US" sz="1100" b="1" kern="1200" dirty="0">
                          <a:solidFill>
                            <a:srgbClr val="BCEDEF"/>
                          </a:solidFill>
                          <a:effectLst/>
                          <a:latin typeface="Heebo" panose="00000500000000000000" pitchFamily="2" charset="-79"/>
                          <a:ea typeface="+mn-ea"/>
                          <a:cs typeface="Heebo" panose="00000500000000000000" pitchFamily="2" charset="-79"/>
                        </a:rPr>
                        <a:t>Average users’ age</a:t>
                      </a:r>
                      <a:endParaRPr lang="he-IL" sz="1100" b="1" kern="1200" dirty="0">
                        <a:solidFill>
                          <a:srgbClr val="BCEDEF"/>
                        </a:solidFill>
                        <a:effectLst/>
                        <a:latin typeface="Heebo" panose="00000500000000000000" pitchFamily="2" charset="-79"/>
                        <a:ea typeface="+mn-ea"/>
                        <a:cs typeface="Heebo" panose="00000500000000000000" pitchFamily="2" charset="-79"/>
                      </a:endParaRPr>
                    </a:p>
                    <a:p>
                      <a:pPr marL="0" indent="0" algn="just" defTabSz="914400" rtl="0" eaLnBrk="1" fontAlgn="ctr" latinLnBrk="0" hangingPunct="1">
                        <a:lnSpc>
                          <a:spcPct val="107000"/>
                        </a:lnSpc>
                        <a:spcAft>
                          <a:spcPts val="800"/>
                        </a:spcAft>
                      </a:pPr>
                      <a:endParaRPr lang="he-IL" sz="1100" b="1" kern="1200" dirty="0">
                        <a:solidFill>
                          <a:srgbClr val="BCEDEF"/>
                        </a:solidFill>
                        <a:effectLst/>
                        <a:latin typeface="Heebo" panose="00000500000000000000" pitchFamily="2" charset="-79"/>
                        <a:ea typeface="+mn-ea"/>
                        <a:cs typeface="Heebo" panose="00000500000000000000" pitchFamily="2" charset="-79"/>
                      </a:endParaRPr>
                    </a:p>
                  </a:txBody>
                  <a:tcPr marL="2207" marR="2207" marT="2207" marB="0" anchor="ctr">
                    <a:solidFill>
                      <a:schemeClr val="bg1">
                        <a:lumMod val="65000"/>
                      </a:schemeClr>
                    </a:solidFill>
                  </a:tcPr>
                </a:tc>
                <a:tc>
                  <a:txBody>
                    <a:bodyPr/>
                    <a:lstStyle/>
                    <a:p>
                      <a:pPr marL="144000" marR="0" lvl="0" indent="0" algn="just" defTabSz="914400" rtl="0" eaLnBrk="1" fontAlgn="ctr" latinLnBrk="0" hangingPunct="1">
                        <a:lnSpc>
                          <a:spcPct val="107000"/>
                        </a:lnSpc>
                        <a:spcBef>
                          <a:spcPts val="0"/>
                        </a:spcBef>
                        <a:spcAft>
                          <a:spcPts val="800"/>
                        </a:spcAft>
                        <a:buClrTx/>
                        <a:buSzTx/>
                        <a:buFontTx/>
                        <a:buNone/>
                        <a:tabLst/>
                        <a:defRPr/>
                      </a:pPr>
                      <a:r>
                        <a:rPr lang="en-US" sz="1100" b="1" kern="1200" dirty="0">
                          <a:solidFill>
                            <a:srgbClr val="BCEDEF"/>
                          </a:solidFill>
                          <a:effectLst/>
                          <a:latin typeface="Heebo" panose="00000500000000000000" pitchFamily="2" charset="-79"/>
                          <a:ea typeface="+mn-ea"/>
                          <a:cs typeface="Heebo" panose="00000500000000000000" pitchFamily="2" charset="-79"/>
                        </a:rPr>
                        <a:t>Main facilities used</a:t>
                      </a:r>
                      <a:endParaRPr lang="he-IL" sz="1100" b="1" kern="1200" dirty="0">
                        <a:solidFill>
                          <a:srgbClr val="BCEDEF"/>
                        </a:solidFill>
                        <a:effectLst/>
                        <a:latin typeface="Heebo" panose="00000500000000000000" pitchFamily="2" charset="-79"/>
                        <a:ea typeface="+mn-ea"/>
                        <a:cs typeface="Heebo" panose="00000500000000000000" pitchFamily="2" charset="-79"/>
                      </a:endParaRPr>
                    </a:p>
                    <a:p>
                      <a:pPr marL="144000" algn="just" defTabSz="914400" rtl="0" eaLnBrk="1" fontAlgn="ctr" latinLnBrk="0" hangingPunct="1">
                        <a:lnSpc>
                          <a:spcPct val="107000"/>
                        </a:lnSpc>
                        <a:spcAft>
                          <a:spcPts val="800"/>
                        </a:spcAft>
                      </a:pPr>
                      <a:endParaRPr lang="he-IL" sz="1100" b="1" kern="1200" dirty="0">
                        <a:solidFill>
                          <a:srgbClr val="BCEDEF"/>
                        </a:solidFill>
                        <a:effectLst/>
                        <a:latin typeface="Heebo" panose="00000500000000000000" pitchFamily="2" charset="-79"/>
                        <a:ea typeface="+mn-ea"/>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976347807"/>
                  </a:ext>
                </a:extLst>
              </a:tr>
              <a:tr h="482814">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Children of all ages played with the sand. Some put sand in the water dispenser. Others dug in the sand. Some children jumped over the logs. Parents mostly watched from outside the sandbox. When mainly young children were playing in the sand area, their parents sat with them.</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0" indent="114300" algn="ctr" rtl="0" fontAlgn="b"/>
                      <a:r>
                        <a:rPr lang="he-IL" sz="1100" u="none" strike="noStrike" dirty="0">
                          <a:effectLst/>
                          <a:latin typeface="Heebo" panose="00000500000000000000" pitchFamily="2" charset="-79"/>
                          <a:cs typeface="Heebo" panose="00000500000000000000" pitchFamily="2" charset="-79"/>
                        </a:rPr>
                        <a:t>0-9</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u="none" strike="noStrike" dirty="0">
                          <a:solidFill>
                            <a:srgbClr val="BCEDEF"/>
                          </a:solidFill>
                          <a:effectLst/>
                          <a:latin typeface="Heebo" panose="00000500000000000000" pitchFamily="2" charset="-79"/>
                          <a:cs typeface="Heebo" panose="00000500000000000000" pitchFamily="2" charset="-79"/>
                        </a:rPr>
                        <a:t>Sandbox</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1407611393"/>
                  </a:ext>
                </a:extLst>
              </a:tr>
              <a:tr h="607159">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Children of all ages used the water play equipment. They put sand in it and moved the spout. Most parents watched while their children played. Young children were supervised by their parents who encouraged them to turn the wheel and examine the equipment.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0-9+</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Water play equipment</a:t>
                      </a:r>
                    </a:p>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*The water dispenser did not work, it was dry.</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447733923"/>
                  </a:ext>
                </a:extLst>
              </a:tr>
              <a:tr h="416256">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Older children mainly played on the slide alone. They climbed and slid while their parents watched them from a distance.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Younger children’s parents supported them as they slid down.</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0-9</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0" indent="11430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Slides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308496358"/>
                  </a:ext>
                </a:extLst>
              </a:tr>
              <a:tr h="304575">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Mainly independent play of the older children, supervised by the parents from a distance.</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3-9</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Climbing equipment attached to the slides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713540402"/>
                  </a:ext>
                </a:extLst>
              </a:tr>
              <a:tr h="209377">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Children climbed and moved freely, without close parental supervision.</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3</a:t>
                      </a:r>
                      <a:r>
                        <a:rPr lang="en-US" sz="1100" u="none" strike="noStrike" dirty="0">
                          <a:effectLst/>
                          <a:latin typeface="Heebo" panose="00000500000000000000" pitchFamily="2" charset="-79"/>
                          <a:cs typeface="Heebo" panose="00000500000000000000" pitchFamily="2" charset="-79"/>
                        </a:rPr>
                        <a:t>+</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Climbing ropes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3094562348"/>
                  </a:ext>
                </a:extLst>
              </a:tr>
              <a:tr h="643475">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Children were relatively closely supervised by their caregivers. Sometimes they were helped to enter the playhouse.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It seems that they felt safe there. In one case, a young child stood in front of the slide and then slid down it on her own.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A 6-year-old boy played in the playhouse independently although his companions were not interested in it at all.</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ctr"/>
                      <a:r>
                        <a:rPr lang="he-IL" sz="1100" u="none" strike="noStrike" dirty="0">
                          <a:effectLst/>
                          <a:latin typeface="Heebo" panose="00000500000000000000" pitchFamily="2" charset="-79"/>
                          <a:cs typeface="Heebo" panose="00000500000000000000" pitchFamily="2" charset="-79"/>
                        </a:rPr>
                        <a:t>0-6</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Playhouse for young children</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3146805274"/>
                  </a:ext>
                </a:extLst>
              </a:tr>
              <a:tr h="304575">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Parents stood close by to help young children in this facility.</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0-6</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Toy train for young children</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173511247"/>
                  </a:ext>
                </a:extLst>
              </a:tr>
              <a:tr h="623135">
                <a:tc>
                  <a:txBody>
                    <a:bodyPr/>
                    <a:lstStyle/>
                    <a:p>
                      <a:pPr marL="114300" indent="0" algn="l" rtl="0" fontAlgn="b"/>
                      <a:r>
                        <a:rPr lang="en-US" sz="1100" u="none" strike="noStrike" dirty="0">
                          <a:effectLst/>
                          <a:latin typeface="Heebo" panose="00000500000000000000" pitchFamily="2" charset="-79"/>
                          <a:cs typeface="Heebo" panose="00000500000000000000" pitchFamily="2" charset="-79"/>
                        </a:rPr>
                        <a:t>Parents put young children on the baby swing (with a built-in seat) and pushed them. Older children played freely in this area while their parents watched. </a:t>
                      </a:r>
                      <a:br>
                        <a:rPr lang="en-US"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When the park was not filled with children, adolescents were seen sitting on the swings and talking.</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rtl="0" fontAlgn="b"/>
                      <a:r>
                        <a:rPr lang="he-IL" sz="1100" u="none" strike="noStrike" dirty="0">
                          <a:effectLst/>
                          <a:latin typeface="Heebo" panose="00000500000000000000" pitchFamily="2" charset="-79"/>
                          <a:cs typeface="Heebo" panose="00000500000000000000" pitchFamily="2" charset="-79"/>
                        </a:rPr>
                        <a:t>0-9</a:t>
                      </a:r>
                      <a:br>
                        <a:rPr lang="he-IL" sz="1100" u="none" strike="noStrike" dirty="0">
                          <a:effectLst/>
                          <a:latin typeface="Heebo" panose="00000500000000000000" pitchFamily="2" charset="-79"/>
                          <a:cs typeface="Heebo" panose="00000500000000000000" pitchFamily="2" charset="-79"/>
                        </a:rPr>
                      </a:br>
                      <a:r>
                        <a:rPr lang="he-IL" sz="1100" u="none" strike="noStrike" dirty="0">
                          <a:effectLst/>
                          <a:latin typeface="Heebo" panose="00000500000000000000" pitchFamily="2" charset="-79"/>
                          <a:cs typeface="Heebo" panose="00000500000000000000" pitchFamily="2" charset="-79"/>
                        </a:rPr>
                        <a:t>*</a:t>
                      </a:r>
                      <a:r>
                        <a:rPr lang="en-US" sz="1100" u="none" strike="noStrike" dirty="0">
                          <a:effectLst/>
                          <a:latin typeface="Heebo" panose="00000500000000000000" pitchFamily="2" charset="-79"/>
                          <a:cs typeface="Heebo" panose="00000500000000000000" pitchFamily="2" charset="-79"/>
                        </a:rPr>
                        <a:t>some presence of adolescents</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b"/>
                      <a:r>
                        <a:rPr lang="en-US" sz="1100" b="1" i="0" u="none" strike="noStrike" dirty="0">
                          <a:solidFill>
                            <a:srgbClr val="BCEDEF"/>
                          </a:solidFill>
                          <a:effectLst/>
                          <a:latin typeface="Heebo" panose="00000500000000000000" pitchFamily="2" charset="-79"/>
                          <a:cs typeface="Heebo" panose="00000500000000000000" pitchFamily="2" charset="-79"/>
                        </a:rPr>
                        <a:t>Swings</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1980432225"/>
                  </a:ext>
                </a:extLst>
              </a:tr>
              <a:tr h="909742">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A wide age range of children used the carousel. Young children sat still on it while their parents stood beside the equipment and closely supervised and sometimes talked to their children. Older children spun the carousel quickly. Each group was mainly homogenous in terms of age and their behavior was adapted accordingly. </a:t>
                      </a:r>
                    </a:p>
                    <a:p>
                      <a:pPr marL="114300" indent="0" algn="l" rtl="0" fontAlgn="ctr"/>
                      <a:r>
                        <a:rPr lang="en-US" sz="1100" u="none" strike="noStrike" dirty="0">
                          <a:effectLst/>
                          <a:latin typeface="Heebo" panose="00000500000000000000" pitchFamily="2" charset="-79"/>
                          <a:cs typeface="Heebo" panose="00000500000000000000" pitchFamily="2" charset="-79"/>
                        </a:rPr>
                        <a:t>When there were few young children in the park, adolescents were observed sitting on the carousel and talking.</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4000" algn="ctr" defTabSz="800100" rtl="0" fontAlgn="b"/>
                      <a:r>
                        <a:rPr lang="he-IL" sz="1100" u="none" strike="noStrike" dirty="0">
                          <a:effectLst/>
                          <a:latin typeface="Heebo" panose="00000500000000000000" pitchFamily="2" charset="-79"/>
                          <a:cs typeface="Heebo" panose="00000500000000000000" pitchFamily="2" charset="-79"/>
                        </a:rPr>
                        <a:t>0-9</a:t>
                      </a:r>
                      <a:br>
                        <a:rPr lang="he-IL" sz="1100" u="none" strike="noStrike" dirty="0">
                          <a:effectLst/>
                          <a:latin typeface="Heebo" panose="00000500000000000000" pitchFamily="2" charset="-79"/>
                          <a:cs typeface="Heebo" panose="00000500000000000000" pitchFamily="2" charset="-79"/>
                        </a:rPr>
                      </a:br>
                      <a:r>
                        <a:rPr lang="en-US" sz="1100" u="none" strike="noStrike" dirty="0">
                          <a:effectLst/>
                          <a:latin typeface="Heebo" panose="00000500000000000000" pitchFamily="2" charset="-79"/>
                          <a:cs typeface="Heebo" panose="00000500000000000000" pitchFamily="2" charset="-79"/>
                        </a:rPr>
                        <a:t>*some presence of adolescents</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Carousel</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122282799"/>
                  </a:ext>
                </a:extLst>
              </a:tr>
              <a:tr h="475403">
                <a:tc>
                  <a:txBody>
                    <a:bodyPr/>
                    <a:lstStyle/>
                    <a:p>
                      <a:pPr marL="114300" indent="0" algn="l" rtl="0" fontAlgn="ctr"/>
                      <a:r>
                        <a:rPr lang="en-US" sz="1100" u="none" strike="noStrike" dirty="0">
                          <a:effectLst/>
                          <a:latin typeface="Heebo" panose="00000500000000000000" pitchFamily="2" charset="-79"/>
                          <a:cs typeface="Heebo" panose="00000500000000000000" pitchFamily="2" charset="-79"/>
                        </a:rPr>
                        <a:t>Mostly young children wandered around and explored this area. They walked from side to side, sat on the crescent that was placed in the square in honor of Ramadan, and interacted with their peers. Parents watched from a fairly close distance and talked.</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a:txBody>
                    <a:bodyPr/>
                    <a:lstStyle/>
                    <a:p>
                      <a:pPr marL="142875" indent="31750" algn="ctr" rtl="0" fontAlgn="ctr"/>
                      <a:r>
                        <a:rPr lang="he-IL" sz="1100" u="none" strike="noStrike" dirty="0">
                          <a:effectLst/>
                          <a:latin typeface="Heebo" panose="00000500000000000000" pitchFamily="2" charset="-79"/>
                          <a:cs typeface="Heebo" panose="00000500000000000000" pitchFamily="2" charset="-79"/>
                        </a:rPr>
                        <a:t>0-6</a:t>
                      </a:r>
                      <a:endParaRPr lang="he-IL" sz="11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chemeClr val="bg1">
                        <a:lumMod val="85000"/>
                      </a:schemeClr>
                    </a:solidFill>
                  </a:tcPr>
                </a:tc>
                <a:tc>
                  <a:txBody>
                    <a:bodyPr/>
                    <a:lstStyle/>
                    <a:p>
                      <a:pPr marL="114300" indent="0" algn="l" rtl="0" fontAlgn="ctr"/>
                      <a:r>
                        <a:rPr lang="en-US" sz="1100" b="1" i="0" u="none" strike="noStrike" dirty="0">
                          <a:solidFill>
                            <a:srgbClr val="BCEDEF"/>
                          </a:solidFill>
                          <a:effectLst/>
                          <a:latin typeface="Heebo" panose="00000500000000000000" pitchFamily="2" charset="-79"/>
                          <a:cs typeface="Heebo" panose="00000500000000000000" pitchFamily="2" charset="-79"/>
                        </a:rPr>
                        <a:t>Pigeon Square </a:t>
                      </a:r>
                      <a:endParaRPr lang="he-IL" sz="1100" b="1" i="0" u="none" strike="noStrike" dirty="0">
                        <a:solidFill>
                          <a:srgbClr val="BCEDEF"/>
                        </a:solidFill>
                        <a:effectLst/>
                        <a:latin typeface="Heebo" panose="00000500000000000000" pitchFamily="2" charset="-79"/>
                        <a:cs typeface="Heebo" panose="00000500000000000000" pitchFamily="2" charset="-79"/>
                      </a:endParaRPr>
                    </a:p>
                  </a:txBody>
                  <a:tcPr marL="2207" marR="2207" marT="2207" marB="0" anchor="ctr">
                    <a:solidFill>
                      <a:schemeClr val="bg1">
                        <a:lumMod val="65000"/>
                      </a:schemeClr>
                    </a:solidFill>
                  </a:tcPr>
                </a:tc>
                <a:extLst>
                  <a:ext uri="{0D108BD9-81ED-4DB2-BD59-A6C34878D82A}">
                    <a16:rowId xmlns:a16="http://schemas.microsoft.com/office/drawing/2014/main" val="2568583466"/>
                  </a:ext>
                </a:extLst>
              </a:tr>
              <a:tr h="403186">
                <a:tc gridSpan="3">
                  <a:txBody>
                    <a:bodyPr/>
                    <a:lstStyle/>
                    <a:p>
                      <a:pPr algn="l" rtl="0" fontAlgn="b"/>
                      <a:r>
                        <a:rPr lang="en-US" sz="1200" b="0" i="0" u="none" strike="noStrike" dirty="0">
                          <a:solidFill>
                            <a:srgbClr val="000000"/>
                          </a:solidFill>
                          <a:effectLst/>
                          <a:latin typeface="Heebo" panose="00000500000000000000" pitchFamily="2" charset="-79"/>
                          <a:cs typeface="Heebo" panose="00000500000000000000" pitchFamily="2" charset="-79"/>
                        </a:rPr>
                        <a:t>Throughout the park we saw children playing on the fitness equipment, engaging in free play such as hide and seek, playing soccer on the sidewalk, and riding scooters.</a:t>
                      </a:r>
                      <a:endParaRPr lang="he-IL" sz="12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b"/>
                </a:tc>
                <a:tc hMerge="1">
                  <a:txBody>
                    <a:bodyPr/>
                    <a:lstStyle/>
                    <a:p>
                      <a:pPr algn="r" rtl="1" fontAlgn="ctr"/>
                      <a:endParaRPr lang="he-IL" sz="12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tc hMerge="1">
                  <a:txBody>
                    <a:bodyPr/>
                    <a:lstStyle/>
                    <a:p>
                      <a:pPr algn="r" rtl="1" fontAlgn="ctr"/>
                      <a:endParaRPr lang="he-IL" sz="1200" b="0" i="0" u="none" strike="noStrike" dirty="0">
                        <a:solidFill>
                          <a:srgbClr val="000000"/>
                        </a:solidFill>
                        <a:effectLst/>
                        <a:latin typeface="Heebo" panose="00000500000000000000" pitchFamily="2" charset="-79"/>
                        <a:cs typeface="Heebo" panose="00000500000000000000" pitchFamily="2" charset="-79"/>
                      </a:endParaRPr>
                    </a:p>
                  </a:txBody>
                  <a:tcPr marL="2207" marR="2207" marT="2207" marB="0" anchor="ctr">
                    <a:solidFill>
                      <a:srgbClr val="E7E6E6"/>
                    </a:solidFill>
                  </a:tcPr>
                </a:tc>
                <a:extLst>
                  <a:ext uri="{0D108BD9-81ED-4DB2-BD59-A6C34878D82A}">
                    <a16:rowId xmlns:a16="http://schemas.microsoft.com/office/drawing/2014/main" val="2852867010"/>
                  </a:ext>
                </a:extLst>
              </a:tr>
            </a:tbl>
          </a:graphicData>
        </a:graphic>
      </p:graphicFrame>
      <p:sp>
        <p:nvSpPr>
          <p:cNvPr id="2" name="מציין מיקום של מספר שקופית 5">
            <a:extLst>
              <a:ext uri="{FF2B5EF4-FFF2-40B4-BE49-F238E27FC236}">
                <a16:creationId xmlns:a16="http://schemas.microsoft.com/office/drawing/2014/main" id="{0D18F680-A487-A2DC-E30A-9C9AE41588D1}"/>
              </a:ext>
            </a:extLst>
          </p:cNvPr>
          <p:cNvSpPr txBox="1">
            <a:spLocks/>
          </p:cNvSpPr>
          <p:nvPr/>
        </p:nvSpPr>
        <p:spPr>
          <a:xfrm>
            <a:off x="9321532" y="649867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18</a:t>
            </a:fld>
            <a:endParaRPr lang="he-IL" dirty="0">
              <a:latin typeface="Heebo" pitchFamily="2" charset="-79"/>
              <a:cs typeface="Heebo" pitchFamily="2" charset="-79"/>
            </a:endParaRPr>
          </a:p>
        </p:txBody>
      </p:sp>
    </p:spTree>
    <p:extLst>
      <p:ext uri="{BB962C8B-B14F-4D97-AF65-F5344CB8AC3E}">
        <p14:creationId xmlns:p14="http://schemas.microsoft.com/office/powerpoint/2010/main" val="669625323"/>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yground with trees and a tent&#10;&#10;Description automatically generated">
            <a:extLst>
              <a:ext uri="{FF2B5EF4-FFF2-40B4-BE49-F238E27FC236}">
                <a16:creationId xmlns:a16="http://schemas.microsoft.com/office/drawing/2014/main" id="{76BF77E8-83AF-4F76-7F14-9F585C1E3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4"/>
            <a:ext cx="12204699" cy="9153525"/>
          </a:xfrm>
          <a:prstGeom prst="rect">
            <a:avLst/>
          </a:prstGeom>
        </p:spPr>
      </p:pic>
      <p:sp>
        <p:nvSpPr>
          <p:cNvPr id="17" name="TextBox 16"/>
          <p:cNvSpPr txBox="1"/>
          <p:nvPr/>
        </p:nvSpPr>
        <p:spPr>
          <a:xfrm>
            <a:off x="390995" y="1348129"/>
            <a:ext cx="11047516" cy="523220"/>
          </a:xfrm>
          <a:prstGeom prst="rect">
            <a:avLst/>
          </a:prstGeom>
          <a:noFill/>
        </p:spPr>
        <p:txBody>
          <a:bodyPr wrap="square" rtlCol="0">
            <a:spAutoFit/>
          </a:bodyPr>
          <a:lstStyle/>
          <a:p>
            <a:pPr algn="r" rtl="1"/>
            <a:r>
              <a:rPr lang="he-IL" sz="2800" b="1" dirty="0">
                <a:solidFill>
                  <a:srgbClr val="BCEDEF"/>
                </a:solidFill>
                <a:latin typeface="Heebo" pitchFamily="2" charset="-79"/>
                <a:ea typeface="Tahoma" pitchFamily="34" charset="0"/>
                <a:cs typeface="Heebo" pitchFamily="2" charset="-79"/>
              </a:rPr>
              <a:t>תוכן העניינים</a:t>
            </a:r>
          </a:p>
        </p:txBody>
      </p:sp>
      <p:sp>
        <p:nvSpPr>
          <p:cNvPr id="26" name="Round Same Side Corner Rectangle 25">
            <a:extLst>
              <a:ext uri="{FF2B5EF4-FFF2-40B4-BE49-F238E27FC236}">
                <a16:creationId xmlns:a16="http://schemas.microsoft.com/office/drawing/2014/main" id="{D9C7DA22-71B9-A9A0-65CC-428BAF404976}"/>
              </a:ext>
            </a:extLst>
          </p:cNvPr>
          <p:cNvSpPr/>
          <p:nvPr/>
        </p:nvSpPr>
        <p:spPr>
          <a:xfrm>
            <a:off x="862430" y="1904999"/>
            <a:ext cx="10467140" cy="4948093"/>
          </a:xfrm>
          <a:prstGeom prst="round2SameRect">
            <a:avLst>
              <a:gd name="adj1" fmla="val 2282"/>
              <a:gd name="adj2" fmla="val 0"/>
            </a:avLst>
          </a:prstGeom>
          <a:solidFill>
            <a:schemeClr val="bg1">
              <a:alpha val="72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9" name="TextBox 28">
            <a:extLst>
              <a:ext uri="{FF2B5EF4-FFF2-40B4-BE49-F238E27FC236}">
                <a16:creationId xmlns:a16="http://schemas.microsoft.com/office/drawing/2014/main" id="{8B1A5B09-6720-AF1A-FC33-B38A3980DB17}"/>
              </a:ext>
            </a:extLst>
          </p:cNvPr>
          <p:cNvSpPr txBox="1"/>
          <p:nvPr/>
        </p:nvSpPr>
        <p:spPr>
          <a:xfrm>
            <a:off x="6522098" y="2201724"/>
            <a:ext cx="4553340"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03-04</a:t>
            </a:r>
            <a:endParaRPr lang="he-IL" sz="2400" b="1" dirty="0">
              <a:latin typeface="Heebo" pitchFamily="2" charset="-79"/>
              <a:ea typeface="Tahoma"/>
              <a:cs typeface="Heebo" pitchFamily="2" charset="-79"/>
            </a:endParaRPr>
          </a:p>
          <a:p>
            <a:pPr algn="r" rtl="0">
              <a:lnSpc>
                <a:spcPts val="1800"/>
              </a:lnSpc>
            </a:pPr>
            <a:r>
              <a:rPr lang="he-IL" sz="1200" b="1" dirty="0">
                <a:latin typeface="Heebo" pitchFamily="2" charset="-79"/>
                <a:ea typeface="Tahoma"/>
                <a:cs typeface="Heebo" pitchFamily="2" charset="-79"/>
              </a:rPr>
              <a:t>תוצאות ההתערבות – תקציר ממצאי המחקר</a:t>
            </a:r>
          </a:p>
        </p:txBody>
      </p:sp>
      <p:sp>
        <p:nvSpPr>
          <p:cNvPr id="31" name="TextBox 30">
            <a:extLst>
              <a:ext uri="{FF2B5EF4-FFF2-40B4-BE49-F238E27FC236}">
                <a16:creationId xmlns:a16="http://schemas.microsoft.com/office/drawing/2014/main" id="{1DDA1E4D-02FB-FF27-AC35-F492D85E6FAE}"/>
              </a:ext>
            </a:extLst>
          </p:cNvPr>
          <p:cNvSpPr txBox="1"/>
          <p:nvPr/>
        </p:nvSpPr>
        <p:spPr>
          <a:xfrm>
            <a:off x="9153331" y="2899933"/>
            <a:ext cx="1922107"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05</a:t>
            </a:r>
          </a:p>
          <a:p>
            <a:pPr algn="r" rtl="0">
              <a:lnSpc>
                <a:spcPts val="1800"/>
              </a:lnSpc>
            </a:pPr>
            <a:r>
              <a:rPr lang="he-IL" sz="1200" b="1" dirty="0">
                <a:latin typeface="Heebo" pitchFamily="2" charset="-79"/>
                <a:ea typeface="Tahoma"/>
                <a:cs typeface="Heebo" pitchFamily="2" charset="-79"/>
              </a:rPr>
              <a:t>רקע</a:t>
            </a:r>
          </a:p>
        </p:txBody>
      </p:sp>
      <p:sp>
        <p:nvSpPr>
          <p:cNvPr id="33" name="TextBox 32">
            <a:extLst>
              <a:ext uri="{FF2B5EF4-FFF2-40B4-BE49-F238E27FC236}">
                <a16:creationId xmlns:a16="http://schemas.microsoft.com/office/drawing/2014/main" id="{C2DDBA9F-BA34-CE2B-BF0B-ADE0A52F41B2}"/>
              </a:ext>
            </a:extLst>
          </p:cNvPr>
          <p:cNvSpPr txBox="1"/>
          <p:nvPr/>
        </p:nvSpPr>
        <p:spPr>
          <a:xfrm>
            <a:off x="7007552" y="3624235"/>
            <a:ext cx="4067886" cy="542456"/>
          </a:xfrm>
          <a:prstGeom prst="rect">
            <a:avLst/>
          </a:prstGeom>
          <a:noFill/>
        </p:spPr>
        <p:txBody>
          <a:bodyPr wrap="square">
            <a:spAutoFit/>
          </a:bodyPr>
          <a:lstStyle/>
          <a:p>
            <a:pPr algn="r" rtl="0">
              <a:lnSpc>
                <a:spcPts val="1800"/>
              </a:lnSpc>
            </a:pPr>
            <a:r>
              <a:rPr lang="he-IL" sz="2400" b="1" dirty="0">
                <a:latin typeface="Heebo" pitchFamily="2" charset="-79"/>
                <a:ea typeface="Tahoma"/>
                <a:cs typeface="Heebo" pitchFamily="2" charset="-79"/>
              </a:rPr>
              <a:t>06</a:t>
            </a:r>
            <a:endParaRPr lang="en-US" sz="2400" b="1" dirty="0">
              <a:latin typeface="Heebo" pitchFamily="2" charset="-79"/>
              <a:ea typeface="Tahoma"/>
              <a:cs typeface="Heebo" pitchFamily="2" charset="-79"/>
            </a:endParaRPr>
          </a:p>
          <a:p>
            <a:pPr algn="r" rtl="0">
              <a:lnSpc>
                <a:spcPts val="1800"/>
              </a:lnSpc>
            </a:pPr>
            <a:r>
              <a:rPr lang="he-IL" sz="1200" b="1" dirty="0">
                <a:latin typeface="Heebo" pitchFamily="2" charset="-79"/>
                <a:ea typeface="Tahoma"/>
                <a:cs typeface="Heebo" pitchFamily="2" charset="-79"/>
              </a:rPr>
              <a:t>מערך המחקר – פירוט פעולות הערכה</a:t>
            </a:r>
          </a:p>
        </p:txBody>
      </p:sp>
      <p:cxnSp>
        <p:nvCxnSpPr>
          <p:cNvPr id="38" name="Straight Connector 37">
            <a:extLst>
              <a:ext uri="{FF2B5EF4-FFF2-40B4-BE49-F238E27FC236}">
                <a16:creationId xmlns:a16="http://schemas.microsoft.com/office/drawing/2014/main" id="{12E6CF64-A7FB-8BFA-A4ED-60C339BA5BD5}"/>
              </a:ext>
            </a:extLst>
          </p:cNvPr>
          <p:cNvCxnSpPr/>
          <p:nvPr/>
        </p:nvCxnSpPr>
        <p:spPr>
          <a:xfrm flipH="1">
            <a:off x="6522097" y="2745662"/>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D164D2-1922-6234-FC53-A646ADF382CB}"/>
              </a:ext>
            </a:extLst>
          </p:cNvPr>
          <p:cNvCxnSpPr/>
          <p:nvPr/>
        </p:nvCxnSpPr>
        <p:spPr>
          <a:xfrm flipH="1">
            <a:off x="6522097" y="3442389"/>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515122-1621-4F12-F526-33DC62890BCC}"/>
              </a:ext>
            </a:extLst>
          </p:cNvPr>
          <p:cNvCxnSpPr/>
          <p:nvPr/>
        </p:nvCxnSpPr>
        <p:spPr>
          <a:xfrm flipH="1">
            <a:off x="6522097" y="4245790"/>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BB2E32B-DD7D-DA09-732B-B64F34072355}"/>
              </a:ext>
            </a:extLst>
          </p:cNvPr>
          <p:cNvSpPr txBox="1"/>
          <p:nvPr/>
        </p:nvSpPr>
        <p:spPr>
          <a:xfrm>
            <a:off x="3962141" y="2202755"/>
            <a:ext cx="1922107"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14-09</a:t>
            </a:r>
          </a:p>
          <a:p>
            <a:pPr algn="r" rtl="0">
              <a:lnSpc>
                <a:spcPts val="1800"/>
              </a:lnSpc>
            </a:pPr>
            <a:r>
              <a:rPr lang="he-IL" sz="1200" b="1" dirty="0">
                <a:latin typeface="Heebo" pitchFamily="2" charset="-79"/>
                <a:ea typeface="Tahoma"/>
                <a:cs typeface="Heebo" pitchFamily="2" charset="-79"/>
              </a:rPr>
              <a:t>ממצאים לאחר התערבות</a:t>
            </a:r>
          </a:p>
        </p:txBody>
      </p:sp>
      <p:cxnSp>
        <p:nvCxnSpPr>
          <p:cNvPr id="43" name="Straight Connector 42">
            <a:extLst>
              <a:ext uri="{FF2B5EF4-FFF2-40B4-BE49-F238E27FC236}">
                <a16:creationId xmlns:a16="http://schemas.microsoft.com/office/drawing/2014/main" id="{4AB0D407-8A48-F960-009D-46020B04B365}"/>
              </a:ext>
            </a:extLst>
          </p:cNvPr>
          <p:cNvCxnSpPr>
            <a:cxnSpLocks/>
          </p:cNvCxnSpPr>
          <p:nvPr/>
        </p:nvCxnSpPr>
        <p:spPr>
          <a:xfrm flipH="1">
            <a:off x="1343608" y="2745016"/>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69378E3-3C7A-9AF3-CD84-856B13039514}"/>
              </a:ext>
            </a:extLst>
          </p:cNvPr>
          <p:cNvSpPr txBox="1"/>
          <p:nvPr/>
        </p:nvSpPr>
        <p:spPr>
          <a:xfrm>
            <a:off x="1343609" y="2806381"/>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11-10 </a:t>
            </a:r>
            <a:r>
              <a:rPr lang="he-IL" sz="1200" b="0" kern="1200" dirty="0">
                <a:solidFill>
                  <a:schemeClr val="tx1"/>
                </a:solidFill>
                <a:latin typeface="Heebo" pitchFamily="2" charset="-79"/>
                <a:ea typeface="Tahoma"/>
                <a:cs typeface="Heebo" pitchFamily="2" charset="-79"/>
              </a:rPr>
              <a:t>מתחם לשהייה והתכנסות קהילתית</a:t>
            </a:r>
            <a:endParaRPr lang="he-IL" sz="1200" b="1" dirty="0">
              <a:latin typeface="Heebo" pitchFamily="2" charset="-79"/>
              <a:ea typeface="Tahoma" panose="020B0604030504040204" pitchFamily="34" charset="0"/>
              <a:cs typeface="Heebo" pitchFamily="2" charset="-79"/>
            </a:endParaRPr>
          </a:p>
        </p:txBody>
      </p:sp>
      <p:sp>
        <p:nvSpPr>
          <p:cNvPr id="46" name="TextBox 45">
            <a:extLst>
              <a:ext uri="{FF2B5EF4-FFF2-40B4-BE49-F238E27FC236}">
                <a16:creationId xmlns:a16="http://schemas.microsoft.com/office/drawing/2014/main" id="{13DCB7DC-EF43-A76E-E332-74B971861301}"/>
              </a:ext>
            </a:extLst>
          </p:cNvPr>
          <p:cNvSpPr txBox="1"/>
          <p:nvPr/>
        </p:nvSpPr>
        <p:spPr>
          <a:xfrm>
            <a:off x="1330910" y="3355801"/>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14 </a:t>
            </a:r>
            <a:r>
              <a:rPr lang="he-IL" sz="1200" b="0" kern="1200" dirty="0">
                <a:solidFill>
                  <a:schemeClr val="tx1"/>
                </a:solidFill>
                <a:latin typeface="Heebo" pitchFamily="2" charset="-79"/>
                <a:ea typeface="Tahoma"/>
                <a:cs typeface="Heebo" pitchFamily="2" charset="-79"/>
              </a:rPr>
              <a:t>      </a:t>
            </a:r>
            <a:r>
              <a:rPr lang="en-US" sz="1200" b="0" kern="1200" dirty="0">
                <a:solidFill>
                  <a:schemeClr val="tx1"/>
                </a:solidFill>
                <a:latin typeface="Heebo" pitchFamily="2" charset="-79"/>
                <a:ea typeface="Tahoma"/>
                <a:cs typeface="Heebo" pitchFamily="2" charset="-79"/>
              </a:rPr>
              <a:t>Wellbeing</a:t>
            </a:r>
            <a:r>
              <a:rPr lang="he-IL" sz="1200" b="0" kern="1200" dirty="0">
                <a:solidFill>
                  <a:schemeClr val="tx1"/>
                </a:solidFill>
                <a:latin typeface="Heebo" pitchFamily="2" charset="-79"/>
                <a:ea typeface="Tahoma"/>
                <a:cs typeface="Heebo" pitchFamily="2" charset="-79"/>
              </a:rPr>
              <a:t> – מתקני כושר</a:t>
            </a:r>
            <a:endParaRPr lang="he-IL" sz="1200" b="1" dirty="0">
              <a:latin typeface="Heebo" pitchFamily="2" charset="-79"/>
              <a:ea typeface="Tahoma" panose="020B0604030504040204" pitchFamily="34" charset="0"/>
              <a:cs typeface="Heebo" pitchFamily="2" charset="-79"/>
            </a:endParaRPr>
          </a:p>
        </p:txBody>
      </p:sp>
      <p:sp>
        <p:nvSpPr>
          <p:cNvPr id="48" name="TextBox 47">
            <a:extLst>
              <a:ext uri="{FF2B5EF4-FFF2-40B4-BE49-F238E27FC236}">
                <a16:creationId xmlns:a16="http://schemas.microsoft.com/office/drawing/2014/main" id="{0F8B970A-2E4D-572E-3221-0C227A72C27B}"/>
              </a:ext>
            </a:extLst>
          </p:cNvPr>
          <p:cNvSpPr txBox="1"/>
          <p:nvPr/>
        </p:nvSpPr>
        <p:spPr>
          <a:xfrm>
            <a:off x="3962141" y="3797498"/>
            <a:ext cx="1922107"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18-15</a:t>
            </a:r>
          </a:p>
          <a:p>
            <a:pPr algn="r" rtl="0">
              <a:lnSpc>
                <a:spcPts val="1800"/>
              </a:lnSpc>
            </a:pPr>
            <a:r>
              <a:rPr lang="he-IL" sz="1200" b="1" dirty="0">
                <a:latin typeface="Heebo" pitchFamily="2" charset="-79"/>
                <a:ea typeface="Tahoma"/>
                <a:cs typeface="Heebo" pitchFamily="2" charset="-79"/>
              </a:rPr>
              <a:t>נספחים</a:t>
            </a:r>
          </a:p>
        </p:txBody>
      </p:sp>
      <p:cxnSp>
        <p:nvCxnSpPr>
          <p:cNvPr id="49" name="Straight Connector 48">
            <a:extLst>
              <a:ext uri="{FF2B5EF4-FFF2-40B4-BE49-F238E27FC236}">
                <a16:creationId xmlns:a16="http://schemas.microsoft.com/office/drawing/2014/main" id="{626AB216-495F-5944-6064-3B7D72B3E4AF}"/>
              </a:ext>
            </a:extLst>
          </p:cNvPr>
          <p:cNvCxnSpPr>
            <a:cxnSpLocks/>
          </p:cNvCxnSpPr>
          <p:nvPr/>
        </p:nvCxnSpPr>
        <p:spPr>
          <a:xfrm flipH="1">
            <a:off x="1343608" y="4379045"/>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1009318-1B39-B4A9-89FC-2104DC6B4BC2}"/>
              </a:ext>
            </a:extLst>
          </p:cNvPr>
          <p:cNvSpPr txBox="1"/>
          <p:nvPr/>
        </p:nvSpPr>
        <p:spPr>
          <a:xfrm>
            <a:off x="1360453" y="4418137"/>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16 </a:t>
            </a:r>
            <a:r>
              <a:rPr lang="he-IL" sz="1200" b="1" kern="1200" baseline="0" dirty="0">
                <a:solidFill>
                  <a:schemeClr val="tx1"/>
                </a:solidFill>
                <a:latin typeface="Heebo" pitchFamily="2" charset="-79"/>
                <a:ea typeface="Tahoma"/>
                <a:cs typeface="Heebo" pitchFamily="2" charset="-79"/>
              </a:rPr>
              <a:t>     </a:t>
            </a:r>
            <a:r>
              <a:rPr lang="he-IL" sz="1200" b="0" kern="1200" dirty="0">
                <a:solidFill>
                  <a:schemeClr val="tx1"/>
                </a:solidFill>
                <a:latin typeface="Heebo" pitchFamily="2" charset="-79"/>
                <a:ea typeface="Tahoma"/>
                <a:cs typeface="Heebo" pitchFamily="2" charset="-79"/>
              </a:rPr>
              <a:t>נתוני תנועת העוברים במתחם</a:t>
            </a:r>
            <a:endParaRPr lang="he-IL" sz="1200" b="1" dirty="0">
              <a:latin typeface="Heebo" pitchFamily="2" charset="-79"/>
              <a:ea typeface="Tahoma" panose="020B0604030504040204" pitchFamily="34" charset="0"/>
              <a:cs typeface="Heebo" pitchFamily="2" charset="-79"/>
            </a:endParaRPr>
          </a:p>
        </p:txBody>
      </p:sp>
      <p:sp>
        <p:nvSpPr>
          <p:cNvPr id="53" name="Rectangle 52">
            <a:extLst>
              <a:ext uri="{FF2B5EF4-FFF2-40B4-BE49-F238E27FC236}">
                <a16:creationId xmlns:a16="http://schemas.microsoft.com/office/drawing/2014/main" id="{F0EB007C-11BE-67CA-6DCE-E6C40CC674EA}"/>
              </a:ext>
            </a:extLst>
          </p:cNvPr>
          <p:cNvSpPr/>
          <p:nvPr/>
        </p:nvSpPr>
        <p:spPr>
          <a:xfrm>
            <a:off x="0" y="6643848"/>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9" name="מציין מיקום של מספר שקופית 5">
            <a:extLst>
              <a:ext uri="{FF2B5EF4-FFF2-40B4-BE49-F238E27FC236}">
                <a16:creationId xmlns:a16="http://schemas.microsoft.com/office/drawing/2014/main" id="{9A693FB8-6941-2F41-1561-AAEB55A7B04A}"/>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2</a:t>
            </a:fld>
            <a:endParaRPr lang="he-IL" dirty="0">
              <a:solidFill>
                <a:schemeClr val="bg1"/>
              </a:solidFill>
              <a:latin typeface="Heebo" pitchFamily="2" charset="-79"/>
              <a:cs typeface="Heebo" pitchFamily="2" charset="-79"/>
            </a:endParaRPr>
          </a:p>
        </p:txBody>
      </p:sp>
      <p:sp>
        <p:nvSpPr>
          <p:cNvPr id="3" name="TextBox 2">
            <a:extLst>
              <a:ext uri="{FF2B5EF4-FFF2-40B4-BE49-F238E27FC236}">
                <a16:creationId xmlns:a16="http://schemas.microsoft.com/office/drawing/2014/main" id="{3FF9BEB3-9E04-3E64-9FE7-9CD9F12F0281}"/>
              </a:ext>
            </a:extLst>
          </p:cNvPr>
          <p:cNvSpPr txBox="1"/>
          <p:nvPr/>
        </p:nvSpPr>
        <p:spPr>
          <a:xfrm>
            <a:off x="1343609" y="3093180"/>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13-12 </a:t>
            </a:r>
            <a:r>
              <a:rPr lang="he-IL" sz="1200" b="0" kern="1200" dirty="0">
                <a:solidFill>
                  <a:schemeClr val="tx1"/>
                </a:solidFill>
                <a:latin typeface="Heebo" pitchFamily="2" charset="-79"/>
                <a:ea typeface="Tahoma"/>
                <a:cs typeface="Heebo" pitchFamily="2" charset="-79"/>
              </a:rPr>
              <a:t>מתקני משחק לילדים</a:t>
            </a:r>
            <a:endParaRPr lang="he-IL" sz="1200" b="1" dirty="0">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id="{EF5A9B9F-5DE3-571D-A15B-2312E206B74B}"/>
              </a:ext>
            </a:extLst>
          </p:cNvPr>
          <p:cNvSpPr txBox="1"/>
          <p:nvPr/>
        </p:nvSpPr>
        <p:spPr>
          <a:xfrm>
            <a:off x="1347753" y="4668439"/>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17 </a:t>
            </a:r>
            <a:r>
              <a:rPr lang="he-IL" sz="1200" b="1" kern="1200" baseline="0" dirty="0">
                <a:solidFill>
                  <a:schemeClr val="tx1"/>
                </a:solidFill>
                <a:latin typeface="Heebo" pitchFamily="2" charset="-79"/>
                <a:ea typeface="Tahoma"/>
                <a:cs typeface="Heebo" pitchFamily="2" charset="-79"/>
              </a:rPr>
              <a:t>     </a:t>
            </a:r>
            <a:r>
              <a:rPr lang="he-IL" sz="1200" b="0" kern="1200" dirty="0">
                <a:solidFill>
                  <a:schemeClr val="tx1"/>
                </a:solidFill>
                <a:latin typeface="Heebo" pitchFamily="2" charset="-79"/>
                <a:ea typeface="Tahoma"/>
                <a:cs typeface="Heebo" pitchFamily="2" charset="-79"/>
              </a:rPr>
              <a:t>נתוני מגדר הנוכחים במתחם</a:t>
            </a:r>
            <a:endParaRPr lang="he-IL" sz="1200" b="1" dirty="0">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id="{A59C8F70-DF1F-1226-B75E-2976BD0FCA77}"/>
              </a:ext>
            </a:extLst>
          </p:cNvPr>
          <p:cNvSpPr txBox="1"/>
          <p:nvPr/>
        </p:nvSpPr>
        <p:spPr>
          <a:xfrm>
            <a:off x="1343608" y="4917374"/>
            <a:ext cx="4553339" cy="276999"/>
          </a:xfrm>
          <a:prstGeom prst="rect">
            <a:avLst/>
          </a:prstGeom>
          <a:noFill/>
        </p:spPr>
        <p:txBody>
          <a:bodyPr wrap="square">
            <a:spAutoFit/>
          </a:bodyPr>
          <a:lstStyle/>
          <a:p>
            <a:pPr marL="360363" indent="-360363" algn="r"/>
            <a:r>
              <a:rPr lang="en-US" sz="1200" b="0" kern="1200" baseline="0" dirty="0">
                <a:solidFill>
                  <a:schemeClr val="tx1"/>
                </a:solidFill>
                <a:latin typeface="Heebo" pitchFamily="2" charset="-79"/>
                <a:ea typeface="Tahoma"/>
                <a:cs typeface="Heebo" pitchFamily="2" charset="-79"/>
              </a:rPr>
              <a:t>   </a:t>
            </a:r>
            <a:r>
              <a:rPr lang="en-US" sz="1200" b="1" kern="1200" baseline="0" dirty="0">
                <a:solidFill>
                  <a:schemeClr val="tx1"/>
                </a:solidFill>
                <a:latin typeface="Heebo" pitchFamily="2" charset="-79"/>
                <a:ea typeface="Tahoma"/>
                <a:cs typeface="Heebo" pitchFamily="2" charset="-79"/>
              </a:rPr>
              <a:t>18 </a:t>
            </a:r>
            <a:r>
              <a:rPr lang="he-IL" sz="1200" b="1" kern="1200" baseline="0" dirty="0">
                <a:solidFill>
                  <a:schemeClr val="tx1"/>
                </a:solidFill>
                <a:latin typeface="Heebo" pitchFamily="2" charset="-79"/>
                <a:ea typeface="Tahoma"/>
                <a:cs typeface="Heebo" pitchFamily="2" charset="-79"/>
              </a:rPr>
              <a:t>     </a:t>
            </a:r>
            <a:r>
              <a:rPr lang="he-IL" sz="1200" b="0" kern="1200" dirty="0">
                <a:solidFill>
                  <a:schemeClr val="tx1"/>
                </a:solidFill>
                <a:latin typeface="Heebo" pitchFamily="2" charset="-79"/>
                <a:ea typeface="Tahoma"/>
                <a:cs typeface="Heebo" pitchFamily="2" charset="-79"/>
              </a:rPr>
              <a:t>שימוש במתקני המשחק</a:t>
            </a:r>
            <a:endParaRPr lang="he-IL" sz="1200" b="1" dirty="0">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id="{FE6969CA-CFB6-2A7B-DF95-11CDAA46990D}"/>
              </a:ext>
            </a:extLst>
          </p:cNvPr>
          <p:cNvSpPr txBox="1"/>
          <p:nvPr/>
        </p:nvSpPr>
        <p:spPr>
          <a:xfrm>
            <a:off x="7007552" y="4380684"/>
            <a:ext cx="4067886"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07</a:t>
            </a:r>
          </a:p>
          <a:p>
            <a:pPr algn="r" rtl="0">
              <a:lnSpc>
                <a:spcPts val="1800"/>
              </a:lnSpc>
            </a:pPr>
            <a:r>
              <a:rPr lang="he-IL" sz="1200" b="1" dirty="0">
                <a:latin typeface="Heebo" pitchFamily="2" charset="-79"/>
                <a:ea typeface="Tahoma"/>
                <a:cs typeface="Heebo" pitchFamily="2" charset="-79"/>
              </a:rPr>
              <a:t>מדידה לפני התערבות</a:t>
            </a:r>
          </a:p>
        </p:txBody>
      </p:sp>
      <p:cxnSp>
        <p:nvCxnSpPr>
          <p:cNvPr id="7" name="Straight Connector 6">
            <a:extLst>
              <a:ext uri="{FF2B5EF4-FFF2-40B4-BE49-F238E27FC236}">
                <a16:creationId xmlns:a16="http://schemas.microsoft.com/office/drawing/2014/main" id="{9ED5ED35-E972-5887-930C-5F30109F8ABD}"/>
              </a:ext>
            </a:extLst>
          </p:cNvPr>
          <p:cNvCxnSpPr/>
          <p:nvPr/>
        </p:nvCxnSpPr>
        <p:spPr>
          <a:xfrm flipH="1">
            <a:off x="6522097" y="5002239"/>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D81BD2D-C77B-1A14-3A10-F3B9619FC327}"/>
              </a:ext>
            </a:extLst>
          </p:cNvPr>
          <p:cNvSpPr txBox="1"/>
          <p:nvPr/>
        </p:nvSpPr>
        <p:spPr>
          <a:xfrm>
            <a:off x="7007552" y="5122451"/>
            <a:ext cx="4067886" cy="542456"/>
          </a:xfrm>
          <a:prstGeom prst="rect">
            <a:avLst/>
          </a:prstGeom>
          <a:noFill/>
        </p:spPr>
        <p:txBody>
          <a:bodyPr wrap="square">
            <a:spAutoFit/>
          </a:bodyPr>
          <a:lstStyle/>
          <a:p>
            <a:pPr algn="r" rtl="0">
              <a:lnSpc>
                <a:spcPts val="1800"/>
              </a:lnSpc>
            </a:pPr>
            <a:r>
              <a:rPr lang="en-US" sz="2400" b="1" dirty="0">
                <a:latin typeface="Heebo" pitchFamily="2" charset="-79"/>
                <a:ea typeface="Tahoma"/>
                <a:cs typeface="Heebo" pitchFamily="2" charset="-79"/>
              </a:rPr>
              <a:t>08</a:t>
            </a:r>
          </a:p>
          <a:p>
            <a:pPr algn="r" rtl="0">
              <a:lnSpc>
                <a:spcPts val="1800"/>
              </a:lnSpc>
            </a:pPr>
            <a:r>
              <a:rPr lang="he-IL" sz="1200" b="1" dirty="0">
                <a:latin typeface="Heebo" pitchFamily="2" charset="-79"/>
                <a:ea typeface="Tahoma"/>
                <a:cs typeface="Heebo" pitchFamily="2" charset="-79"/>
              </a:rPr>
              <a:t>שיתוף ציבור</a:t>
            </a:r>
          </a:p>
        </p:txBody>
      </p:sp>
      <p:cxnSp>
        <p:nvCxnSpPr>
          <p:cNvPr id="9" name="Straight Connector 8">
            <a:extLst>
              <a:ext uri="{FF2B5EF4-FFF2-40B4-BE49-F238E27FC236}">
                <a16:creationId xmlns:a16="http://schemas.microsoft.com/office/drawing/2014/main" id="{7B5A1A0A-43E1-A903-E096-DA013E57516A}"/>
              </a:ext>
            </a:extLst>
          </p:cNvPr>
          <p:cNvCxnSpPr/>
          <p:nvPr/>
        </p:nvCxnSpPr>
        <p:spPr>
          <a:xfrm flipH="1">
            <a:off x="6522097" y="5744006"/>
            <a:ext cx="44600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76488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EDE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8DBDD1-7F4A-7790-AF36-A1C51CE0479D}"/>
              </a:ext>
            </a:extLst>
          </p:cNvPr>
          <p:cNvSpPr txBox="1"/>
          <p:nvPr/>
        </p:nvSpPr>
        <p:spPr>
          <a:xfrm>
            <a:off x="1153365" y="321617"/>
            <a:ext cx="10266243" cy="6410673"/>
          </a:xfrm>
          <a:prstGeom prst="rect">
            <a:avLst/>
          </a:prstGeom>
          <a:noFill/>
        </p:spPr>
        <p:txBody>
          <a:bodyPr wrap="square" rtlCol="0">
            <a:no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L="285750" indent="-285750" algn="l" rtl="0">
              <a:lnSpc>
                <a:spcPct val="150000"/>
              </a:lnSpc>
              <a:spcAft>
                <a:spcPts val="600"/>
              </a:spcAft>
              <a:buFont typeface="Arial" panose="020B0604020202020204" pitchFamily="34" charset="0"/>
              <a:buChar char="•"/>
            </a:pPr>
            <a:r>
              <a:rPr lang="en-US" sz="1600" b="0" dirty="0">
                <a:solidFill>
                  <a:schemeClr val="tx1"/>
                </a:solidFill>
                <a:latin typeface="Heebo" pitchFamily="2" charset="-79"/>
                <a:cs typeface="Heebo" pitchFamily="2" charset="-79"/>
              </a:rPr>
              <a:t>This project highlights the importance of </a:t>
            </a:r>
            <a:r>
              <a:rPr lang="en-US" sz="1600" dirty="0">
                <a:solidFill>
                  <a:schemeClr val="tx1"/>
                </a:solidFill>
                <a:latin typeface="Heebo" pitchFamily="2" charset="-79"/>
                <a:cs typeface="Heebo" pitchFamily="2" charset="-79"/>
              </a:rPr>
              <a:t>public participation in interventions </a:t>
            </a:r>
            <a:r>
              <a:rPr lang="en-US" sz="1600" b="0" dirty="0">
                <a:solidFill>
                  <a:schemeClr val="tx1"/>
                </a:solidFill>
                <a:latin typeface="Heebo" pitchFamily="2" charset="-79"/>
                <a:cs typeface="Heebo" pitchFamily="2" charset="-79"/>
              </a:rPr>
              <a:t>in public spaces, especially a place that the local community considers culturally important and for which they feel a special affinity. A full public participation process includes a campaign launch to explain what will be done and an event to inform the public of the project’s completion and report that their requests were fulfilled.</a:t>
            </a:r>
          </a:p>
          <a:p>
            <a:pPr marL="285750" indent="-285750" algn="l" rtl="0">
              <a:lnSpc>
                <a:spcPct val="150000"/>
              </a:lnSpc>
              <a:spcAft>
                <a:spcPts val="600"/>
              </a:spcAft>
              <a:buFont typeface="Arial" panose="020B0604020202020204" pitchFamily="34" charset="0"/>
              <a:buChar char="•"/>
            </a:pPr>
            <a:r>
              <a:rPr lang="en-US" sz="1600" dirty="0">
                <a:solidFill>
                  <a:schemeClr val="tx1"/>
                </a:solidFill>
                <a:latin typeface="Heebo" pitchFamily="2" charset="-79"/>
                <a:cs typeface="Heebo" pitchFamily="2" charset="-79"/>
              </a:rPr>
              <a:t>Fulfilling all of the community's requests</a:t>
            </a:r>
            <a:r>
              <a:rPr lang="en-US" sz="1600" b="0" dirty="0">
                <a:solidFill>
                  <a:schemeClr val="tx1"/>
                </a:solidFill>
                <a:latin typeface="Heebo" pitchFamily="2" charset="-79"/>
                <a:cs typeface="Heebo" pitchFamily="2" charset="-79"/>
              </a:rPr>
              <a:t> during the intervention strengthened the community’s sense of responsibility towards the place, expanded the scope of appropriate use of the park, and strengthened their trust in the municipality.</a:t>
            </a:r>
          </a:p>
          <a:p>
            <a:pPr marL="285750" indent="-285750" algn="l" rtl="0">
              <a:lnSpc>
                <a:spcPct val="150000"/>
              </a:lnSpc>
              <a:spcAft>
                <a:spcPts val="600"/>
              </a:spcAft>
              <a:buFont typeface="Arial" panose="020B0604020202020204" pitchFamily="34" charset="0"/>
              <a:buChar char="•"/>
            </a:pPr>
            <a:r>
              <a:rPr lang="en-US" sz="1600" b="0" dirty="0">
                <a:solidFill>
                  <a:schemeClr val="tx1"/>
                </a:solidFill>
                <a:latin typeface="Heebo" pitchFamily="2" charset="-79"/>
                <a:cs typeface="Heebo" pitchFamily="2" charset="-79"/>
              </a:rPr>
              <a:t>The main evidence of changes in visitors’ behavior and the success of the intervention:</a:t>
            </a:r>
          </a:p>
          <a:p>
            <a:pPr marL="285750" indent="3175" algn="l" rtl="0">
              <a:lnSpc>
                <a:spcPct val="150000"/>
              </a:lnSpc>
              <a:spcAft>
                <a:spcPts val="600"/>
              </a:spcAft>
              <a:buFont typeface="Courier New" panose="02070309020205020404" pitchFamily="49" charset="0"/>
              <a:buChar char="o"/>
            </a:pPr>
            <a:r>
              <a:rPr lang="en-US" sz="1600" b="0" dirty="0">
                <a:solidFill>
                  <a:schemeClr val="tx1"/>
                </a:solidFill>
                <a:latin typeface="Heebo" pitchFamily="2" charset="-79"/>
                <a:cs typeface="Heebo" pitchFamily="2" charset="-79"/>
              </a:rPr>
              <a:t> Improved ratings of criteria assessing the quality of visits to the site, such as ease of moving through the park, seating facilities, safety and security, play options, and protection from cyclists.</a:t>
            </a:r>
          </a:p>
          <a:p>
            <a:pPr marL="285750" indent="3175" algn="l" rtl="0">
              <a:lnSpc>
                <a:spcPct val="150000"/>
              </a:lnSpc>
              <a:spcAft>
                <a:spcPts val="600"/>
              </a:spcAft>
              <a:buFont typeface="Courier New" panose="02070309020205020404" pitchFamily="49" charset="0"/>
              <a:buChar char="o"/>
            </a:pPr>
            <a:r>
              <a:rPr lang="en-US" sz="1600" b="0" dirty="0">
                <a:solidFill>
                  <a:schemeClr val="tx1"/>
                </a:solidFill>
                <a:latin typeface="Heebo" pitchFamily="2" charset="-79"/>
                <a:cs typeface="Heebo" pitchFamily="2" charset="-79"/>
              </a:rPr>
              <a:t> Traits of visitors to the park complex: increased presence of women; increased movement of young children in the park complex; decreased number of cyclists in the visiting areas.</a:t>
            </a:r>
          </a:p>
          <a:p>
            <a:pPr marL="285750" indent="3175" algn="l" rtl="0">
              <a:lnSpc>
                <a:spcPct val="150000"/>
              </a:lnSpc>
              <a:spcAft>
                <a:spcPts val="600"/>
              </a:spcAft>
              <a:buFont typeface="Courier New" panose="02070309020205020404" pitchFamily="49" charset="0"/>
              <a:buChar char="o"/>
            </a:pPr>
            <a:r>
              <a:rPr lang="en-US" sz="1600" b="0" dirty="0">
                <a:solidFill>
                  <a:schemeClr val="tx1"/>
                </a:solidFill>
              </a:rPr>
              <a:t> Evidence of changes in desired behaviors: use by diverse social groups, community meetings, shared meals, and joint caregiver-child play mainly in the areas defined as "facilities for young children".</a:t>
            </a:r>
            <a:endParaRPr lang="en-US" sz="1600" b="0" dirty="0">
              <a:solidFill>
                <a:schemeClr val="tx1"/>
              </a:solidFill>
              <a:latin typeface="Heebo" pitchFamily="2" charset="-79"/>
              <a:cs typeface="Heebo" pitchFamily="2" charset="-79"/>
            </a:endParaRPr>
          </a:p>
          <a:p>
            <a:pPr marL="285750" indent="-285750" algn="l" rtl="0">
              <a:lnSpc>
                <a:spcPct val="150000"/>
              </a:lnSpc>
              <a:spcAft>
                <a:spcPts val="600"/>
              </a:spcAft>
              <a:buFont typeface="Arial" panose="020B0604020202020204" pitchFamily="34" charset="0"/>
              <a:buChar char="•"/>
            </a:pPr>
            <a:endParaRPr lang="en-US" sz="1600" b="0" dirty="0">
              <a:solidFill>
                <a:schemeClr val="tx1"/>
              </a:solidFill>
            </a:endParaRPr>
          </a:p>
        </p:txBody>
      </p:sp>
      <p:sp>
        <p:nvSpPr>
          <p:cNvPr id="3" name="מציין מיקום של מספר שקופית 5">
            <a:extLst>
              <a:ext uri="{FF2B5EF4-FFF2-40B4-BE49-F238E27FC236}">
                <a16:creationId xmlns:a16="http://schemas.microsoft.com/office/drawing/2014/main" id="{566FCA66-DC96-2B88-766F-C4B8A8F4EDD2}"/>
              </a:ext>
            </a:extLst>
          </p:cNvPr>
          <p:cNvSpPr>
            <a:spLocks noGrp="1"/>
          </p:cNvSpPr>
          <p:nvPr>
            <p:ph type="sldNum" sz="quarter" idx="12"/>
          </p:nvPr>
        </p:nvSpPr>
        <p:spPr>
          <a:xfrm>
            <a:off x="11201400" y="6506538"/>
            <a:ext cx="990600" cy="365125"/>
          </a:xfrm>
        </p:spPr>
        <p:txBody>
          <a:bodyPr/>
          <a:lstStyle/>
          <a:p>
            <a:pPr algn="r"/>
            <a:fld id="{199E282D-D310-42D8-B8FF-78ED45A44D81}" type="slidenum">
              <a:rPr lang="he-IL" smtClean="0">
                <a:latin typeface="Heebo" pitchFamily="2" charset="-79"/>
                <a:cs typeface="Heebo" pitchFamily="2" charset="-79"/>
              </a:rPr>
              <a:pPr algn="r"/>
              <a:t>3</a:t>
            </a:fld>
            <a:endParaRPr lang="he-IL" dirty="0">
              <a:latin typeface="Heebo" pitchFamily="2" charset="-79"/>
              <a:cs typeface="Heebo" pitchFamily="2" charset="-79"/>
            </a:endParaRPr>
          </a:p>
        </p:txBody>
      </p:sp>
    </p:spTree>
    <p:extLst>
      <p:ext uri="{BB962C8B-B14F-4D97-AF65-F5344CB8AC3E}">
        <p14:creationId xmlns:p14="http://schemas.microsoft.com/office/powerpoint/2010/main" val="31166415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1B9485-661F-BD1F-F544-D684575B91A0}"/>
              </a:ext>
            </a:extLst>
          </p:cNvPr>
          <p:cNvSpPr/>
          <p:nvPr/>
        </p:nvSpPr>
        <p:spPr>
          <a:xfrm>
            <a:off x="11738079" y="663018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6" name="TextBox 5">
            <a:extLst>
              <a:ext uri="{FF2B5EF4-FFF2-40B4-BE49-F238E27FC236}">
                <a16:creationId xmlns:a16="http://schemas.microsoft.com/office/drawing/2014/main" id="{64D24D3F-61D8-977D-A347-FFFE3AB68453}"/>
              </a:ext>
            </a:extLst>
          </p:cNvPr>
          <p:cNvSpPr txBox="1"/>
          <p:nvPr/>
        </p:nvSpPr>
        <p:spPr>
          <a:xfrm>
            <a:off x="178907" y="134137"/>
            <a:ext cx="10848362" cy="492443"/>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600" dirty="0">
                <a:solidFill>
                  <a:srgbClr val="40A8AD"/>
                </a:solidFill>
                <a:latin typeface="Heebo" pitchFamily="2" charset="-79"/>
                <a:cs typeface="Heebo" pitchFamily="2" charset="-79"/>
              </a:rPr>
              <a:t>Intervention Results</a:t>
            </a:r>
            <a:r>
              <a:rPr lang="he-IL" sz="2600" dirty="0">
                <a:solidFill>
                  <a:srgbClr val="40A8AD"/>
                </a:solidFill>
                <a:latin typeface="Heebo" pitchFamily="2" charset="-79"/>
                <a:cs typeface="Heebo" pitchFamily="2" charset="-79"/>
              </a:rPr>
              <a:t>:</a:t>
            </a:r>
            <a:r>
              <a:rPr lang="en-US" sz="2600" dirty="0">
                <a:solidFill>
                  <a:srgbClr val="40A8AD"/>
                </a:solidFill>
                <a:latin typeface="Heebo" pitchFamily="2" charset="-79"/>
                <a:cs typeface="Heebo" pitchFamily="2" charset="-79"/>
              </a:rPr>
              <a:t> Research Findings Summary</a:t>
            </a:r>
            <a:endParaRPr lang="he-IL" sz="2600" dirty="0">
              <a:solidFill>
                <a:srgbClr val="40A8AD"/>
              </a:solidFill>
              <a:latin typeface="Heebo" pitchFamily="2" charset="-79"/>
              <a:cs typeface="Heebo" pitchFamily="2" charset="-79"/>
            </a:endParaRPr>
          </a:p>
        </p:txBody>
      </p:sp>
      <p:sp>
        <p:nvSpPr>
          <p:cNvPr id="7" name="TextBox 6">
            <a:extLst>
              <a:ext uri="{FF2B5EF4-FFF2-40B4-BE49-F238E27FC236}">
                <a16:creationId xmlns:a16="http://schemas.microsoft.com/office/drawing/2014/main" id="{8FC25D0B-001C-4B48-4FA1-EE02CB960DBE}"/>
              </a:ext>
            </a:extLst>
          </p:cNvPr>
          <p:cNvSpPr txBox="1"/>
          <p:nvPr/>
        </p:nvSpPr>
        <p:spPr>
          <a:xfrm>
            <a:off x="0" y="739805"/>
            <a:ext cx="5516217" cy="6087564"/>
          </a:xfrm>
          <a:prstGeom prst="rect">
            <a:avLst/>
          </a:prstGeom>
          <a:solidFill>
            <a:srgbClr val="BCEDEF"/>
          </a:solidFill>
        </p:spPr>
        <p:txBody>
          <a:bodyPr wrap="square">
            <a:spAutoFit/>
          </a:bodyPr>
          <a:lstStyle/>
          <a:p>
            <a:pPr marL="108000" algn="l" rtl="0">
              <a:lnSpc>
                <a:spcPct val="107000"/>
              </a:lnSpc>
              <a:spcAft>
                <a:spcPts val="800"/>
              </a:spcAft>
            </a:pPr>
            <a:r>
              <a:rPr lang="en-US" sz="1100" dirty="0">
                <a:effectLst/>
                <a:latin typeface="Heebo" panose="00000500000000000000" pitchFamily="2" charset="-79"/>
                <a:ea typeface="Calibri" panose="020F0502020204030204" pitchFamily="34" charset="0"/>
                <a:cs typeface="Heebo" panose="00000500000000000000" pitchFamily="2" charset="-79"/>
              </a:rPr>
              <a:t>The renovation resolved the main issues residents raised at the public participation event when they were asked about their wants and needs:</a:t>
            </a:r>
            <a:r>
              <a:rPr lang="en-US" sz="1100" b="1" dirty="0">
                <a:effectLst/>
                <a:latin typeface="Heebo" panose="00000500000000000000" pitchFamily="2" charset="-79"/>
                <a:ea typeface="Calibri" panose="020F0502020204030204" pitchFamily="34" charset="0"/>
                <a:cs typeface="Heebo" panose="00000500000000000000" pitchFamily="2" charset="-79"/>
              </a:rPr>
              <a:t> a park complex for community gatherings and play facilities for children</a:t>
            </a:r>
            <a:r>
              <a:rPr lang="en-US" sz="1100" dirty="0">
                <a:effectLst/>
                <a:latin typeface="Heebo" panose="00000500000000000000" pitchFamily="2" charset="-79"/>
                <a:ea typeface="Calibri" panose="020F0502020204030204" pitchFamily="34" charset="0"/>
                <a:cs typeface="Heebo" panose="00000500000000000000" pitchFamily="2" charset="-79"/>
              </a:rPr>
              <a:t>. In addition, residents’ requests for fitness equipment were met</a:t>
            </a:r>
            <a:r>
              <a:rPr lang="en-US" sz="1100" dirty="0">
                <a:latin typeface="Heebo" panose="00000500000000000000" pitchFamily="2" charset="-79"/>
                <a:ea typeface="Calibri" panose="020F0502020204030204" pitchFamily="34" charset="0"/>
                <a:cs typeface="Heebo" panose="00000500000000000000" pitchFamily="2" charset="-79"/>
              </a:rPr>
              <a:t>, but almost no record of it being used was found during observations</a:t>
            </a:r>
            <a:r>
              <a:rPr lang="en-US" sz="1100" dirty="0">
                <a:effectLst/>
                <a:latin typeface="Heebo" panose="00000500000000000000" pitchFamily="2" charset="-79"/>
                <a:ea typeface="Calibri" panose="020F0502020204030204" pitchFamily="34" charset="0"/>
                <a:cs typeface="Heebo" panose="00000500000000000000" pitchFamily="2" charset="-79"/>
              </a:rPr>
              <a:t>. </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17 of the interviewees knew about the public event. 13 had participated in the event and were satisfied with the results.</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Significant improvement was found for all evaluation indicators comparing the park complex’s conditions before and after renovation, </a:t>
            </a:r>
            <a:r>
              <a:rPr lang="en-US" sz="1100" dirty="0">
                <a:latin typeface="Heebo" panose="00000500000000000000" pitchFamily="2" charset="-79"/>
                <a:ea typeface="Calibri" panose="020F0502020204030204" pitchFamily="34" charset="0"/>
                <a:cs typeface="Heebo" panose="00000500000000000000" pitchFamily="2" charset="-79"/>
              </a:rPr>
              <a:t>including comfort of staying and ease of movement across the park, sense of security, social climate, and sense of community.</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Increase in women</a:t>
            </a:r>
            <a:r>
              <a:rPr lang="en-US" sz="1100" b="1" dirty="0">
                <a:highlight>
                  <a:srgbClr val="FFFF00"/>
                </a:highlight>
                <a:latin typeface="Heebo" panose="00000500000000000000" pitchFamily="2" charset="-79"/>
                <a:ea typeface="Calibri" panose="020F0502020204030204" pitchFamily="34" charset="0"/>
                <a:cs typeface="Heebo" panose="00000500000000000000" pitchFamily="2" charset="-79"/>
              </a:rPr>
              <a:t>’s</a:t>
            </a:r>
            <a:r>
              <a:rPr lang="en-US" sz="1100" b="1" dirty="0">
                <a:latin typeface="Heebo" panose="00000500000000000000" pitchFamily="2" charset="-79"/>
                <a:ea typeface="Calibri" panose="020F0502020204030204" pitchFamily="34" charset="0"/>
                <a:cs typeface="Heebo" panose="00000500000000000000" pitchFamily="2" charset="-79"/>
              </a:rPr>
              <a:t> presence from 25% to 57% </a:t>
            </a:r>
            <a:r>
              <a:rPr lang="en-US" sz="1100" dirty="0">
                <a:latin typeface="Heebo" panose="00000500000000000000" pitchFamily="2" charset="-79"/>
                <a:ea typeface="Calibri" panose="020F0502020204030204" pitchFamily="34" charset="0"/>
                <a:cs typeface="Heebo" panose="00000500000000000000" pitchFamily="2" charset="-79"/>
              </a:rPr>
              <a:t>indicates </a:t>
            </a:r>
            <a:r>
              <a:rPr lang="en-US" sz="1100" dirty="0">
                <a:highlight>
                  <a:srgbClr val="FFFF00"/>
                </a:highlight>
                <a:latin typeface="Heebo" panose="00000500000000000000" pitchFamily="2" charset="-79"/>
                <a:ea typeface="Calibri" panose="020F0502020204030204" pitchFamily="34" charset="0"/>
                <a:cs typeface="Heebo" panose="00000500000000000000" pitchFamily="2" charset="-79"/>
              </a:rPr>
              <a:t>a</a:t>
            </a:r>
            <a:r>
              <a:rPr lang="en-US" sz="1100" dirty="0">
                <a:latin typeface="Heebo" panose="00000500000000000000" pitchFamily="2" charset="-79"/>
                <a:ea typeface="Calibri" panose="020F0502020204030204" pitchFamily="34" charset="0"/>
                <a:cs typeface="Heebo" panose="00000500000000000000" pitchFamily="2" charset="-79"/>
              </a:rPr>
              <a:t> higher </a:t>
            </a:r>
            <a:r>
              <a:rPr lang="en-US" sz="1100" b="1" dirty="0">
                <a:latin typeface="Heebo" panose="00000500000000000000" pitchFamily="2" charset="-79"/>
                <a:ea typeface="Calibri" panose="020F0502020204030204" pitchFamily="34" charset="0"/>
                <a:cs typeface="Heebo" panose="00000500000000000000" pitchFamily="2" charset="-79"/>
              </a:rPr>
              <a:t>sense of security</a:t>
            </a:r>
            <a:r>
              <a:rPr lang="en-US" sz="1100" dirty="0">
                <a:latin typeface="Heebo" panose="00000500000000000000" pitchFamily="2" charset="-79"/>
                <a:ea typeface="Calibri" panose="020F0502020204030204" pitchFamily="34" charset="0"/>
                <a:cs typeface="Heebo" panose="00000500000000000000" pitchFamily="2" charset="-79"/>
              </a:rPr>
              <a:t>.</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Increase in young children</a:t>
            </a:r>
            <a:r>
              <a:rPr lang="en-US" sz="1100" b="1" dirty="0">
                <a:highlight>
                  <a:srgbClr val="FFFF00"/>
                </a:highlight>
                <a:latin typeface="Heebo" panose="00000500000000000000" pitchFamily="2" charset="-79"/>
                <a:ea typeface="Calibri" panose="020F0502020204030204" pitchFamily="34" charset="0"/>
                <a:cs typeface="Heebo" panose="00000500000000000000" pitchFamily="2" charset="-79"/>
              </a:rPr>
              <a:t>’s</a:t>
            </a:r>
            <a:r>
              <a:rPr lang="en-US" sz="1100" b="1" dirty="0">
                <a:latin typeface="Heebo" panose="00000500000000000000" pitchFamily="2" charset="-79"/>
                <a:ea typeface="Calibri" panose="020F0502020204030204" pitchFamily="34" charset="0"/>
                <a:cs typeface="Heebo" panose="00000500000000000000" pitchFamily="2" charset="-79"/>
              </a:rPr>
              <a:t> presence* from 3% to 12%</a:t>
            </a:r>
            <a:r>
              <a:rPr lang="en-US" sz="1100" dirty="0">
                <a:latin typeface="Heebo" panose="00000500000000000000" pitchFamily="2" charset="-79"/>
                <a:ea typeface="Calibri" panose="020F0502020204030204" pitchFamily="34" charset="0"/>
                <a:cs typeface="Heebo" panose="00000500000000000000" pitchFamily="2" charset="-79"/>
              </a:rPr>
              <a:t> indicates improved accessibility.</a:t>
            </a:r>
          </a:p>
          <a:p>
            <a:pPr marL="108000" algn="l" rtl="0">
              <a:lnSpc>
                <a:spcPct val="107000"/>
              </a:lnSpc>
              <a:spcAft>
                <a:spcPts val="800"/>
              </a:spcAft>
            </a:pPr>
            <a:r>
              <a:rPr lang="en-US" sz="1100" b="1" dirty="0">
                <a:latin typeface="Heebo" panose="00000500000000000000" pitchFamily="2" charset="-79"/>
                <a:ea typeface="Calibri" panose="020F0502020204030204" pitchFamily="34" charset="0"/>
                <a:cs typeface="Heebo" panose="00000500000000000000" pitchFamily="2" charset="-79"/>
              </a:rPr>
              <a:t>Decrease in percentage of cyclists from 26% to 4% </a:t>
            </a:r>
            <a:r>
              <a:rPr lang="en-US" sz="1100" b="1" dirty="0">
                <a:highlight>
                  <a:srgbClr val="FFFF00"/>
                </a:highlight>
                <a:latin typeface="Heebo" panose="00000500000000000000" pitchFamily="2" charset="-79"/>
                <a:ea typeface="Calibri" panose="020F0502020204030204" pitchFamily="34" charset="0"/>
                <a:cs typeface="Heebo" panose="00000500000000000000" pitchFamily="2" charset="-79"/>
              </a:rPr>
              <a:t>of those passing through the </a:t>
            </a:r>
            <a:r>
              <a:rPr lang="en-US" sz="1100" b="1" dirty="0">
                <a:latin typeface="Heebo" panose="00000500000000000000" pitchFamily="2" charset="-79"/>
                <a:ea typeface="Calibri" panose="020F0502020204030204" pitchFamily="34" charset="0"/>
                <a:cs typeface="Heebo" panose="00000500000000000000" pitchFamily="2" charset="-79"/>
              </a:rPr>
              <a:t>park</a:t>
            </a:r>
            <a:r>
              <a:rPr lang="en-US" sz="1100" dirty="0">
                <a:latin typeface="Heebo" panose="00000500000000000000" pitchFamily="2" charset="-79"/>
                <a:ea typeface="Calibri" panose="020F0502020204030204" pitchFamily="34" charset="0"/>
                <a:cs typeface="Heebo" panose="00000500000000000000" pitchFamily="2" charset="-79"/>
              </a:rPr>
              <a:t>, making it a more suitable environment for spending time in the park complex.</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Starting from around noon - increase in visitors with children, </a:t>
            </a:r>
            <a:r>
              <a:rPr lang="en-US" sz="1100" b="1" dirty="0">
                <a:latin typeface="Heebo" panose="00000500000000000000" pitchFamily="2" charset="-79"/>
                <a:ea typeface="Calibri" panose="020F0502020204030204" pitchFamily="34" charset="0"/>
                <a:cs typeface="Heebo" panose="00000500000000000000" pitchFamily="2" charset="-79"/>
              </a:rPr>
              <a:t>engaging in community interactions</a:t>
            </a:r>
            <a:r>
              <a:rPr lang="en-US" sz="1100" dirty="0">
                <a:latin typeface="Heebo" panose="00000500000000000000" pitchFamily="2" charset="-79"/>
                <a:ea typeface="Calibri" panose="020F0502020204030204" pitchFamily="34" charset="0"/>
                <a:cs typeface="Heebo" panose="00000500000000000000" pitchFamily="2" charset="-79"/>
              </a:rPr>
              <a:t> such as sitting, eating, and playing together. </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The peak of activity is in the afternoon, when the park bustles with </a:t>
            </a:r>
            <a:r>
              <a:rPr lang="en-US" sz="1100" b="1" dirty="0">
                <a:latin typeface="Heebo" panose="00000500000000000000" pitchFamily="2" charset="-79"/>
                <a:ea typeface="Calibri" panose="020F0502020204030204" pitchFamily="34" charset="0"/>
                <a:cs typeface="Heebo" panose="00000500000000000000" pitchFamily="2" charset="-79"/>
              </a:rPr>
              <a:t>children, playing with their caregivers </a:t>
            </a:r>
            <a:r>
              <a:rPr lang="en-US" sz="1100" dirty="0">
                <a:latin typeface="Heebo" panose="00000500000000000000" pitchFamily="2" charset="-79"/>
                <a:ea typeface="Calibri" panose="020F0502020204030204" pitchFamily="34" charset="0"/>
                <a:cs typeface="Heebo" panose="00000500000000000000" pitchFamily="2" charset="-79"/>
              </a:rPr>
              <a:t>and with children they met in the park. </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The play facilities </a:t>
            </a:r>
            <a:r>
              <a:rPr lang="en-US" sz="1100" b="1" dirty="0">
                <a:latin typeface="Heebo" panose="00000500000000000000" pitchFamily="2" charset="-79"/>
                <a:ea typeface="Calibri" panose="020F0502020204030204" pitchFamily="34" charset="0"/>
                <a:cs typeface="Heebo" panose="00000500000000000000" pitchFamily="2" charset="-79"/>
              </a:rPr>
              <a:t>cater to a wide age range and invite active and varied play</a:t>
            </a:r>
            <a:r>
              <a:rPr lang="en-US" sz="1100" dirty="0">
                <a:latin typeface="Heebo" panose="00000500000000000000" pitchFamily="2" charset="-79"/>
                <a:ea typeface="Calibri" panose="020F0502020204030204" pitchFamily="34" charset="0"/>
                <a:cs typeface="Heebo" panose="00000500000000000000" pitchFamily="2" charset="-79"/>
              </a:rPr>
              <a:t>. The use of the facilities is dynamic and changes according to the prominent age group at any given time.</a:t>
            </a:r>
          </a:p>
          <a:p>
            <a:pPr marL="108000" algn="l" rtl="0">
              <a:lnSpc>
                <a:spcPct val="107000"/>
              </a:lnSpc>
              <a:spcAft>
                <a:spcPts val="800"/>
              </a:spcAft>
            </a:pPr>
            <a:r>
              <a:rPr lang="en-US" sz="1100" dirty="0">
                <a:latin typeface="Heebo" panose="00000500000000000000" pitchFamily="2" charset="-79"/>
                <a:ea typeface="Calibri" panose="020F0502020204030204" pitchFamily="34" charset="0"/>
                <a:cs typeface="Heebo" panose="00000500000000000000" pitchFamily="2" charset="-79"/>
              </a:rPr>
              <a:t>Seating is distributed throughout the space to enable a </a:t>
            </a:r>
            <a:r>
              <a:rPr lang="en-US" sz="1100" b="1" dirty="0">
                <a:latin typeface="Heebo" panose="00000500000000000000" pitchFamily="2" charset="-79"/>
                <a:ea typeface="Calibri" panose="020F0502020204030204" pitchFamily="34" charset="0"/>
                <a:cs typeface="Heebo" panose="00000500000000000000" pitchFamily="2" charset="-79"/>
              </a:rPr>
              <a:t>comfortable visit </a:t>
            </a:r>
            <a:r>
              <a:rPr lang="en-US" sz="1100" dirty="0">
                <a:latin typeface="Heebo" panose="00000500000000000000" pitchFamily="2" charset="-79"/>
                <a:ea typeface="Calibri" panose="020F0502020204030204" pitchFamily="34" charset="0"/>
                <a:cs typeface="Heebo" panose="00000500000000000000" pitchFamily="2" charset="-79"/>
              </a:rPr>
              <a:t>both for caregivers who want to stay near their children as they play, and for those who prefer to watch from a distance and sit with other adults.</a:t>
            </a:r>
            <a:endParaRPr lang="he-IL" sz="1100" dirty="0">
              <a:effectLst/>
              <a:latin typeface="Heebo" panose="00000500000000000000" pitchFamily="2" charset="-79"/>
              <a:ea typeface="Calibri" panose="020F0502020204030204" pitchFamily="34" charset="0"/>
              <a:cs typeface="Heebo" panose="00000500000000000000" pitchFamily="2" charset="-79"/>
            </a:endParaRPr>
          </a:p>
        </p:txBody>
      </p:sp>
      <p:sp>
        <p:nvSpPr>
          <p:cNvPr id="8" name="TextBox 7">
            <a:extLst>
              <a:ext uri="{FF2B5EF4-FFF2-40B4-BE49-F238E27FC236}">
                <a16:creationId xmlns:a16="http://schemas.microsoft.com/office/drawing/2014/main" id="{4049736F-54BE-93BD-42E0-70DD934B627B}"/>
              </a:ext>
            </a:extLst>
          </p:cNvPr>
          <p:cNvSpPr txBox="1"/>
          <p:nvPr/>
        </p:nvSpPr>
        <p:spPr>
          <a:xfrm>
            <a:off x="5645426" y="721523"/>
            <a:ext cx="6546574" cy="3025187"/>
          </a:xfrm>
          <a:prstGeom prst="rect">
            <a:avLst/>
          </a:prstGeom>
          <a:solidFill>
            <a:srgbClr val="E7E6E6"/>
          </a:solidFill>
        </p:spPr>
        <p:txBody>
          <a:bodyPr wrap="square">
            <a:spAutoFit/>
          </a:bodyPr>
          <a:lstStyle/>
          <a:p>
            <a:pPr algn="l" rtl="0">
              <a:spcBef>
                <a:spcPts val="600"/>
              </a:spcBef>
              <a:spcAft>
                <a:spcPts val="800"/>
              </a:spcAft>
            </a:pPr>
            <a:br>
              <a:rPr kumimoji="0" lang="en-US" sz="5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br>
            <a:r>
              <a:rPr kumimoji="0" lang="en-US" sz="1100" b="1" i="0" u="none" strike="noStrike" kern="1200" cap="none" spc="0" normalizeH="0" baseline="0" noProof="0" dirty="0">
                <a:ln>
                  <a:noFill/>
                </a:ln>
                <a:solidFill>
                  <a:prstClr val="black"/>
                </a:solidFill>
                <a:effectLst/>
                <a:uLnTx/>
                <a:uFillTx/>
                <a:latin typeface="Heebo" panose="00000500000000000000" pitchFamily="2" charset="-79"/>
                <a:ea typeface="Calibri" panose="020F0502020204030204" pitchFamily="34" charset="0"/>
                <a:cs typeface="Heebo" panose="00000500000000000000" pitchFamily="2" charset="-79"/>
              </a:rPr>
              <a:t>Areas for improvement:</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Shade</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In the morning to noon hours, there is no shade on the benches at ​​the fitness and play facilities.</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Cleanliness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During all observations, garbage was seen throughout the park, including at the seating areas, near the play facilities, and in the sandbox, such as disposable cups, cigarette butts, sunflower seeds, etc. The interviewees also raised this issue.</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Public bathrooms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There are no nearby public bathrooms to meet visitors’ needs. The interviewees also raised this issue.</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Dangerous cycling</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Although the presence of cyclists decreased considerably thanks to fences that restrict traffic, isolated cases of cycling in the visiting areas and on the </a:t>
            </a:r>
            <a:r>
              <a:rPr lang="en-US" sz="1100" dirty="0">
                <a:solidFill>
                  <a:prstClr val="black"/>
                </a:solidFill>
                <a:highlight>
                  <a:srgbClr val="FFFF00"/>
                </a:highlight>
                <a:latin typeface="Heebo" panose="00000500000000000000" pitchFamily="2" charset="-79"/>
                <a:ea typeface="Calibri" panose="020F0502020204030204" pitchFamily="34" charset="0"/>
                <a:cs typeface="Heebo" panose="00000500000000000000" pitchFamily="2" charset="-79"/>
              </a:rPr>
              <a:t>sidewalks</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were observed. </a:t>
            </a:r>
            <a:b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b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In addition, observation recorded three cases of motorcycles in the park and one case of an ATV crossing the sidewalk near small children.</a:t>
            </a:r>
          </a:p>
          <a:p>
            <a:pPr algn="l" rtl="0">
              <a:lnSpc>
                <a:spcPct val="107000"/>
              </a:lnSpc>
              <a:spcAft>
                <a:spcPts val="800"/>
              </a:spcAft>
            </a:pPr>
            <a:r>
              <a:rPr lang="en-US" sz="1100" u="sng" dirty="0">
                <a:solidFill>
                  <a:prstClr val="black"/>
                </a:solidFill>
                <a:latin typeface="Heebo" panose="00000500000000000000" pitchFamily="2" charset="-79"/>
                <a:ea typeface="Calibri" panose="020F0502020204030204" pitchFamily="34" charset="0"/>
                <a:cs typeface="Heebo" panose="00000500000000000000" pitchFamily="2" charset="-79"/>
              </a:rPr>
              <a:t>Free play</a:t>
            </a:r>
            <a:r>
              <a:rPr lang="en-US" sz="1100" dirty="0">
                <a:solidFill>
                  <a:prstClr val="black"/>
                </a:solidFill>
                <a:latin typeface="Heebo" panose="00000500000000000000" pitchFamily="2" charset="-79"/>
                <a:ea typeface="Calibri" panose="020F0502020204030204" pitchFamily="34" charset="0"/>
                <a:cs typeface="Heebo" panose="00000500000000000000" pitchFamily="2" charset="-79"/>
              </a:rPr>
              <a:t>: Some interviewees expressed a need for a dedicated area for ball games. At the time of the observation, these took place on the sidewalk near the play facilities.</a:t>
            </a:r>
            <a:endParaRPr lang="he-IL" sz="1100" dirty="0">
              <a:solidFill>
                <a:prstClr val="black"/>
              </a:solidFill>
              <a:latin typeface="Heebo" panose="00000500000000000000" pitchFamily="2" charset="-79"/>
              <a:ea typeface="Calibri" panose="020F0502020204030204" pitchFamily="34" charset="0"/>
              <a:cs typeface="Heebo" panose="00000500000000000000" pitchFamily="2" charset="-79"/>
            </a:endParaRPr>
          </a:p>
        </p:txBody>
      </p:sp>
      <p:sp>
        <p:nvSpPr>
          <p:cNvPr id="9" name="TextBox 8">
            <a:extLst>
              <a:ext uri="{FF2B5EF4-FFF2-40B4-BE49-F238E27FC236}">
                <a16:creationId xmlns:a16="http://schemas.microsoft.com/office/drawing/2014/main" id="{9E07AC77-13C1-C38D-7E56-B8D77CDF8525}"/>
              </a:ext>
            </a:extLst>
          </p:cNvPr>
          <p:cNvSpPr txBox="1"/>
          <p:nvPr/>
        </p:nvSpPr>
        <p:spPr>
          <a:xfrm>
            <a:off x="5645426" y="3876466"/>
            <a:ext cx="6546574" cy="2556790"/>
          </a:xfrm>
          <a:prstGeom prst="rect">
            <a:avLst/>
          </a:prstGeom>
          <a:solidFill>
            <a:srgbClr val="40A8AD"/>
          </a:solidFill>
        </p:spPr>
        <p:txBody>
          <a:bodyPr wrap="square">
            <a:spAutoFit/>
          </a:bodyPr>
          <a:lstStyle/>
          <a:p>
            <a:pPr marL="0" marR="0" lvl="0" indent="0" algn="l" defTabSz="914400" rtl="0" eaLnBrk="1" fontAlgn="auto" latinLnBrk="0" hangingPunct="1">
              <a:spcBef>
                <a:spcPts val="0"/>
              </a:spcBef>
              <a:buClrTx/>
              <a:buSzTx/>
              <a:buFontTx/>
              <a:buNone/>
              <a:tabLst/>
              <a:defRPr/>
            </a:pPr>
            <a:endParaRPr kumimoji="0" lang="en-US" sz="400" b="1"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Recommendations:</a:t>
            </a:r>
            <a:endParaRPr kumimoji="0" lang="he-IL" sz="1100" b="1"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Visitors expressed a </a:t>
            </a: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willingness to participate in community activities and events </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in the park complex.</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Community picnics</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 Events may satisfy residents’ desire for a community experience and provide opportunities for sharing and purchasing refreshments together. This aligns with visitors’ tendency to host joint picnics in the park complex and the absence of a commercial hub in the area.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Strengthening attachment to the area</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 The area’s historical background may offer a means for residents to connect and strengthen their sense of belonging. Informative and activating design elements may be combined to educate residents and strengthen their ' connection to the place.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sng"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Signage: </a:t>
            </a:r>
            <a:r>
              <a:rPr kumimoji="0" lang="en-US" sz="1100" b="0" i="0"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S</a:t>
            </a:r>
            <a:r>
              <a:rPr kumimoji="0" lang="en-US" sz="1100" b="0" i="0" u="none" strike="noStrike" kern="1200" cap="none" spc="0" normalizeH="0" baseline="0" noProof="0" dirty="0">
                <a:ln>
                  <a:noFill/>
                </a:ln>
                <a:solidFill>
                  <a:schemeClr val="bg1"/>
                </a:solidFill>
                <a:effectLst/>
                <a:uLnTx/>
                <a:uFillTx/>
                <a:latin typeface="Heebo" panose="00000500000000000000" pitchFamily="2" charset="-79"/>
                <a:ea typeface="Calibri" panose="020F0502020204030204" pitchFamily="34" charset="0"/>
                <a:cs typeface="Heebo" panose="00000500000000000000" pitchFamily="2" charset="-79"/>
              </a:rPr>
              <a:t>igns may be added with names of the facilities, recommendations for how to use them, game suggestions, and desired behaviors such as maintaining cleanliness, being cautious when cycling, etc.</a:t>
            </a:r>
          </a:p>
        </p:txBody>
      </p:sp>
      <p:sp>
        <p:nvSpPr>
          <p:cNvPr id="10" name="מציין מיקום של מספר שקופית 5">
            <a:extLst>
              <a:ext uri="{FF2B5EF4-FFF2-40B4-BE49-F238E27FC236}">
                <a16:creationId xmlns:a16="http://schemas.microsoft.com/office/drawing/2014/main" id="{7325B62B-9299-983F-A846-A927FB93BDCA}"/>
              </a:ext>
            </a:extLst>
          </p:cNvPr>
          <p:cNvSpPr txBox="1">
            <a:spLocks/>
          </p:cNvSpPr>
          <p:nvPr/>
        </p:nvSpPr>
        <p:spPr>
          <a:xfrm>
            <a:off x="9017463" y="6503289"/>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4</a:t>
            </a:fld>
            <a:endParaRPr lang="he-IL" dirty="0">
              <a:latin typeface="Heebo" pitchFamily="2" charset="-79"/>
              <a:cs typeface="Heebo" pitchFamily="2" charset="-79"/>
            </a:endParaRPr>
          </a:p>
        </p:txBody>
      </p:sp>
      <p:sp>
        <p:nvSpPr>
          <p:cNvPr id="11" name="TextBox 10">
            <a:extLst>
              <a:ext uri="{FF2B5EF4-FFF2-40B4-BE49-F238E27FC236}">
                <a16:creationId xmlns:a16="http://schemas.microsoft.com/office/drawing/2014/main" id="{71B0CCB1-141B-CDBD-ECFA-417D19A2FD76}"/>
              </a:ext>
            </a:extLst>
          </p:cNvPr>
          <p:cNvSpPr txBox="1"/>
          <p:nvPr/>
        </p:nvSpPr>
        <p:spPr>
          <a:xfrm>
            <a:off x="178907" y="6565819"/>
            <a:ext cx="3096941" cy="230832"/>
          </a:xfrm>
          <a:prstGeom prst="rect">
            <a:avLst/>
          </a:prstGeom>
          <a:noFill/>
        </p:spPr>
        <p:txBody>
          <a:bodyPr wrap="square">
            <a:spAutoFit/>
          </a:bodyPr>
          <a:lstStyle/>
          <a:p>
            <a:pPr algn="l" rtl="0"/>
            <a:r>
              <a:rPr lang="en-US" sz="900" dirty="0">
                <a:latin typeface="Heebo" panose="00000500000000000000" pitchFamily="2" charset="-79"/>
                <a:ea typeface="Calibri" panose="020F0502020204030204" pitchFamily="34" charset="0"/>
                <a:cs typeface="Heebo" panose="00000500000000000000" pitchFamily="2" charset="-79"/>
              </a:rPr>
              <a:t>.</a:t>
            </a:r>
            <a:r>
              <a:rPr lang="en-US" sz="900" dirty="0">
                <a:effectLst/>
                <a:latin typeface="Heebo" panose="00000500000000000000" pitchFamily="2" charset="-79"/>
                <a:ea typeface="Calibri" panose="020F0502020204030204" pitchFamily="34" charset="0"/>
                <a:cs typeface="Heebo" panose="00000500000000000000" pitchFamily="2" charset="-79"/>
              </a:rPr>
              <a:t>* More details are given in the main body of the report.</a:t>
            </a:r>
            <a:endParaRPr lang="en-IL" sz="900" dirty="0"/>
          </a:p>
        </p:txBody>
      </p:sp>
    </p:spTree>
    <p:extLst>
      <p:ext uri="{BB962C8B-B14F-4D97-AF65-F5344CB8AC3E}">
        <p14:creationId xmlns:p14="http://schemas.microsoft.com/office/powerpoint/2010/main" val="1917677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87AB739-BE5D-7BBC-C701-86DEFD0D5F29}"/>
              </a:ext>
            </a:extLst>
          </p:cNvPr>
          <p:cNvCxnSpPr>
            <a:cxnSpLocks/>
          </p:cNvCxnSpPr>
          <p:nvPr/>
        </p:nvCxnSpPr>
        <p:spPr>
          <a:xfrm flipH="1">
            <a:off x="8609267" y="2960654"/>
            <a:ext cx="8380" cy="278801"/>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E01260F-A9A0-C979-2E40-360F0903BADA}"/>
              </a:ext>
            </a:extLst>
          </p:cNvPr>
          <p:cNvSpPr/>
          <p:nvPr/>
        </p:nvSpPr>
        <p:spPr>
          <a:xfrm>
            <a:off x="0" y="733442"/>
            <a:ext cx="12233536" cy="1370018"/>
          </a:xfrm>
          <a:prstGeom prst="rect">
            <a:avLst/>
          </a:prstGeom>
          <a:solidFill>
            <a:srgbClr val="BCE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7" name="Straight Connector 6">
            <a:extLst>
              <a:ext uri="{FF2B5EF4-FFF2-40B4-BE49-F238E27FC236}">
                <a16:creationId xmlns:a16="http://schemas.microsoft.com/office/drawing/2014/main" id="{5C45F57A-D98F-64C2-1B1D-C9343662B0E8}"/>
              </a:ext>
            </a:extLst>
          </p:cNvPr>
          <p:cNvCxnSpPr>
            <a:cxnSpLocks/>
          </p:cNvCxnSpPr>
          <p:nvPr/>
        </p:nvCxnSpPr>
        <p:spPr>
          <a:xfrm>
            <a:off x="1846966" y="2716024"/>
            <a:ext cx="0" cy="399446"/>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B5E96B-D48F-03BB-B703-2388AD947494}"/>
              </a:ext>
            </a:extLst>
          </p:cNvPr>
          <p:cNvCxnSpPr>
            <a:cxnSpLocks/>
          </p:cNvCxnSpPr>
          <p:nvPr/>
        </p:nvCxnSpPr>
        <p:spPr>
          <a:xfrm>
            <a:off x="579226" y="2842176"/>
            <a:ext cx="0" cy="1133614"/>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D27FE3-8FF2-221A-5131-B6B6A4ACBC21}"/>
              </a:ext>
            </a:extLst>
          </p:cNvPr>
          <p:cNvSpPr/>
          <p:nvPr/>
        </p:nvSpPr>
        <p:spPr>
          <a:xfrm>
            <a:off x="11748330" y="6600305"/>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0" name="מציין מיקום של מספר שקופית 5">
            <a:extLst>
              <a:ext uri="{FF2B5EF4-FFF2-40B4-BE49-F238E27FC236}">
                <a16:creationId xmlns:a16="http://schemas.microsoft.com/office/drawing/2014/main" id="{3C1E206F-E543-D9D8-5776-72D8A637A8AD}"/>
              </a:ext>
            </a:extLst>
          </p:cNvPr>
          <p:cNvSpPr>
            <a:spLocks noGrp="1"/>
          </p:cNvSpPr>
          <p:nvPr>
            <p:ph type="sldNum" sz="quarter" idx="12"/>
          </p:nvPr>
        </p:nvSpPr>
        <p:spPr>
          <a:xfrm>
            <a:off x="436701" y="6519852"/>
            <a:ext cx="2743200" cy="365125"/>
          </a:xfrm>
        </p:spPr>
        <p:txBody>
          <a:bodyPr/>
          <a:lstStyle/>
          <a:p>
            <a:fld id="{199E282D-D310-42D8-B8FF-78ED45A44D81}" type="slidenum">
              <a:rPr lang="he-IL" smtClean="0">
                <a:solidFill>
                  <a:schemeClr val="bg1"/>
                </a:solidFill>
                <a:latin typeface="Heebo" pitchFamily="2" charset="-79"/>
                <a:cs typeface="Heebo" pitchFamily="2" charset="-79"/>
              </a:rPr>
              <a:t>5</a:t>
            </a:fld>
            <a:endParaRPr lang="he-IL" dirty="0">
              <a:solidFill>
                <a:schemeClr val="bg1"/>
              </a:solidFill>
              <a:latin typeface="Heebo" pitchFamily="2" charset="-79"/>
              <a:cs typeface="Heebo" pitchFamily="2" charset="-79"/>
            </a:endParaRPr>
          </a:p>
        </p:txBody>
      </p:sp>
      <p:sp>
        <p:nvSpPr>
          <p:cNvPr id="25" name="TextBox 24">
            <a:extLst>
              <a:ext uri="{FF2B5EF4-FFF2-40B4-BE49-F238E27FC236}">
                <a16:creationId xmlns:a16="http://schemas.microsoft.com/office/drawing/2014/main" id="{EB52D2D9-197C-E89A-AA8A-81CF237CCBDD}"/>
              </a:ext>
            </a:extLst>
          </p:cNvPr>
          <p:cNvSpPr txBox="1"/>
          <p:nvPr/>
        </p:nvSpPr>
        <p:spPr>
          <a:xfrm>
            <a:off x="352228" y="189970"/>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Background</a:t>
            </a:r>
            <a:endParaRPr lang="he-IL" sz="2800" dirty="0">
              <a:solidFill>
                <a:srgbClr val="40A8AD"/>
              </a:solidFill>
              <a:latin typeface="Heebo" pitchFamily="2" charset="-79"/>
              <a:cs typeface="Heebo" pitchFamily="2" charset="-79"/>
            </a:endParaRPr>
          </a:p>
        </p:txBody>
      </p:sp>
      <p:cxnSp>
        <p:nvCxnSpPr>
          <p:cNvPr id="40" name="Straight Connector 39">
            <a:extLst>
              <a:ext uri="{FF2B5EF4-FFF2-40B4-BE49-F238E27FC236}">
                <a16:creationId xmlns:a16="http://schemas.microsoft.com/office/drawing/2014/main" id="{41CFAAA1-10A9-00A4-E902-34FBC1F7CA92}"/>
              </a:ext>
            </a:extLst>
          </p:cNvPr>
          <p:cNvCxnSpPr>
            <a:cxnSpLocks/>
          </p:cNvCxnSpPr>
          <p:nvPr/>
        </p:nvCxnSpPr>
        <p:spPr>
          <a:xfrm flipH="1">
            <a:off x="39486" y="2527481"/>
            <a:ext cx="11952000" cy="0"/>
          </a:xfrm>
          <a:prstGeom prst="line">
            <a:avLst/>
          </a:prstGeom>
          <a:ln>
            <a:solidFill>
              <a:srgbClr val="242156"/>
            </a:solidFill>
            <a:head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6BFB6EE-B830-DB39-13F7-B16E8A1E1ECB}"/>
              </a:ext>
            </a:extLst>
          </p:cNvPr>
          <p:cNvSpPr txBox="1"/>
          <p:nvPr/>
        </p:nvSpPr>
        <p:spPr>
          <a:xfrm>
            <a:off x="171528" y="756884"/>
            <a:ext cx="11952000" cy="1340752"/>
          </a:xfrm>
          <a:prstGeom prst="rect">
            <a:avLst/>
          </a:prstGeom>
          <a:noFill/>
        </p:spPr>
        <p:txBody>
          <a:bodyPr wrap="square">
            <a:spAutoFit/>
          </a:bodyPr>
          <a:lstStyle/>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Gan HaShnayim is centrally located and connects several Jaffa neighborhoods. It is a regular meeting place for residents, with significant intrinsic historical, nostalgic, and cultural value.</a:t>
            </a:r>
          </a:p>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Motive for the intervention: HaMishlama for Jaffa recognized the park complex’s inherent potential to be an accessible and high-quality destination to improve the well-being of all residents, especially families with young children. They invited Urban95 to join the project.</a:t>
            </a:r>
          </a:p>
          <a:p>
            <a:pPr marL="171450" marR="0" lvl="0" indent="-17145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Starting point: There was a widespread perception among the public that the park was not a pleasant or safe place to visit and spend time. </a:t>
            </a:r>
            <a:br>
              <a:rPr lang="en-US" sz="1100" dirty="0">
                <a:solidFill>
                  <a:prstClr val="black"/>
                </a:solidFill>
                <a:latin typeface="Heebo" pitchFamily="2" charset="-79"/>
                <a:ea typeface="Tahoma"/>
                <a:cs typeface="Heebo" pitchFamily="2" charset="-79"/>
              </a:rPr>
            </a:br>
            <a:r>
              <a:rPr lang="en-US" sz="1100" dirty="0">
                <a:solidFill>
                  <a:prstClr val="black"/>
                </a:solidFill>
                <a:latin typeface="Heebo" pitchFamily="2" charset="-79"/>
                <a:ea typeface="Tahoma"/>
                <a:cs typeface="Heebo" pitchFamily="2" charset="-79"/>
              </a:rPr>
              <a:t>At the same time, residents from the Arab population feel a valuable connection to the park (“It is like Rabin Square of Jaffa").</a:t>
            </a:r>
          </a:p>
        </p:txBody>
      </p:sp>
      <p:cxnSp>
        <p:nvCxnSpPr>
          <p:cNvPr id="44" name="Straight Connector 43">
            <a:extLst>
              <a:ext uri="{FF2B5EF4-FFF2-40B4-BE49-F238E27FC236}">
                <a16:creationId xmlns:a16="http://schemas.microsoft.com/office/drawing/2014/main" id="{E05DE218-E3E5-50FC-692B-E8419E4F59CF}"/>
              </a:ext>
            </a:extLst>
          </p:cNvPr>
          <p:cNvCxnSpPr>
            <a:cxnSpLocks/>
          </p:cNvCxnSpPr>
          <p:nvPr/>
        </p:nvCxnSpPr>
        <p:spPr>
          <a:xfrm>
            <a:off x="10875892" y="2823920"/>
            <a:ext cx="0" cy="1912518"/>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0AE0873-C47E-66AF-7151-A511D3B7E03D}"/>
              </a:ext>
            </a:extLst>
          </p:cNvPr>
          <p:cNvSpPr txBox="1"/>
          <p:nvPr/>
        </p:nvSpPr>
        <p:spPr>
          <a:xfrm>
            <a:off x="10372722" y="4779289"/>
            <a:ext cx="1127760" cy="720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Post-Intervention Observation</a:t>
            </a:r>
            <a:endParaRPr lang="he-IL" sz="1200" dirty="0">
              <a:solidFill>
                <a:prstClr val="black"/>
              </a:solidFill>
              <a:latin typeface="Heebo" pitchFamily="2" charset="-79"/>
              <a:ea typeface="Tahoma"/>
              <a:cs typeface="Heebo" pitchFamily="2" charset="-79"/>
            </a:endParaRPr>
          </a:p>
        </p:txBody>
      </p:sp>
      <p:cxnSp>
        <p:nvCxnSpPr>
          <p:cNvPr id="46" name="Straight Connector 45">
            <a:extLst>
              <a:ext uri="{FF2B5EF4-FFF2-40B4-BE49-F238E27FC236}">
                <a16:creationId xmlns:a16="http://schemas.microsoft.com/office/drawing/2014/main" id="{9E5EADDF-8E8C-D49B-7459-77E1141E5220}"/>
              </a:ext>
            </a:extLst>
          </p:cNvPr>
          <p:cNvCxnSpPr>
            <a:cxnSpLocks/>
          </p:cNvCxnSpPr>
          <p:nvPr/>
        </p:nvCxnSpPr>
        <p:spPr>
          <a:xfrm>
            <a:off x="6378729" y="2752285"/>
            <a:ext cx="0" cy="399446"/>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FDFB94F-F5FB-C080-16DC-0A8B40541D2D}"/>
              </a:ext>
            </a:extLst>
          </p:cNvPr>
          <p:cNvSpPr txBox="1"/>
          <p:nvPr/>
        </p:nvSpPr>
        <p:spPr>
          <a:xfrm>
            <a:off x="2569829" y="3460406"/>
            <a:ext cx="3015303" cy="1164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b="1" dirty="0">
                <a:solidFill>
                  <a:prstClr val="black"/>
                </a:solidFill>
                <a:latin typeface="Heebo" pitchFamily="2" charset="-79"/>
                <a:ea typeface="Tahoma"/>
                <a:cs typeface="Heebo" pitchFamily="2" charset="-79"/>
              </a:rPr>
              <a:t>Public participation event </a:t>
            </a:r>
          </a:p>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b="1" dirty="0">
                <a:solidFill>
                  <a:prstClr val="black"/>
                </a:solidFill>
                <a:latin typeface="Heebo" pitchFamily="2" charset="-79"/>
                <a:ea typeface="Tahoma"/>
                <a:cs typeface="Heebo" pitchFamily="2" charset="-79"/>
              </a:rPr>
              <a:t>for the renovation of Gan HaShnayim </a:t>
            </a:r>
          </a:p>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dirty="0">
                <a:solidFill>
                  <a:prstClr val="black"/>
                </a:solidFill>
                <a:latin typeface="Heebo" pitchFamily="2" charset="-79"/>
                <a:ea typeface="Tahoma"/>
                <a:cs typeface="Heebo" pitchFamily="2" charset="-79"/>
              </a:rPr>
              <a:t>led by HaMishlama for Jaffa, the Department for Urban Improvement, and Urban95</a:t>
            </a:r>
            <a:endParaRPr lang="he-IL" sz="1200" dirty="0">
              <a:solidFill>
                <a:prstClr val="black"/>
              </a:solidFill>
              <a:latin typeface="Heebo" pitchFamily="2" charset="-79"/>
              <a:ea typeface="Tahoma"/>
              <a:cs typeface="Heebo" pitchFamily="2" charset="-79"/>
            </a:endParaRPr>
          </a:p>
        </p:txBody>
      </p:sp>
      <p:pic>
        <p:nvPicPr>
          <p:cNvPr id="48" name="Picture 47">
            <a:extLst>
              <a:ext uri="{FF2B5EF4-FFF2-40B4-BE49-F238E27FC236}">
                <a16:creationId xmlns:a16="http://schemas.microsoft.com/office/drawing/2014/main" id="{25F1C163-F2E1-42D5-1CF5-8CAA1F13C219}"/>
              </a:ext>
            </a:extLst>
          </p:cNvPr>
          <p:cNvPicPr>
            <a:picLocks noChangeAspect="1"/>
          </p:cNvPicPr>
          <p:nvPr/>
        </p:nvPicPr>
        <p:blipFill rotWithShape="1">
          <a:blip r:embed="rId3"/>
          <a:srcRect l="721" t="2175" r="1868"/>
          <a:stretch/>
        </p:blipFill>
        <p:spPr>
          <a:xfrm>
            <a:off x="2588696" y="4641828"/>
            <a:ext cx="3002092" cy="1954515"/>
          </a:xfrm>
          <a:prstGeom prst="roundRect">
            <a:avLst>
              <a:gd name="adj" fmla="val 8594"/>
            </a:avLst>
          </a:prstGeom>
          <a:solidFill>
            <a:srgbClr val="FFFFFF">
              <a:shade val="85000"/>
            </a:srgbClr>
          </a:solidFill>
          <a:ln>
            <a:noFill/>
          </a:ln>
          <a:effectLst/>
        </p:spPr>
      </p:pic>
      <p:grpSp>
        <p:nvGrpSpPr>
          <p:cNvPr id="49" name="Group 48">
            <a:extLst>
              <a:ext uri="{FF2B5EF4-FFF2-40B4-BE49-F238E27FC236}">
                <a16:creationId xmlns:a16="http://schemas.microsoft.com/office/drawing/2014/main" id="{FD882B58-9F02-9C2D-91F4-3E555A7E5A53}"/>
              </a:ext>
            </a:extLst>
          </p:cNvPr>
          <p:cNvGrpSpPr/>
          <p:nvPr/>
        </p:nvGrpSpPr>
        <p:grpSpPr>
          <a:xfrm>
            <a:off x="1374576" y="2259596"/>
            <a:ext cx="1049541" cy="723390"/>
            <a:chOff x="4550418" y="1981651"/>
            <a:chExt cx="794433" cy="584943"/>
          </a:xfrm>
        </p:grpSpPr>
        <p:sp>
          <p:nvSpPr>
            <p:cNvPr id="50" name="Oval 49">
              <a:extLst>
                <a:ext uri="{FF2B5EF4-FFF2-40B4-BE49-F238E27FC236}">
                  <a16:creationId xmlns:a16="http://schemas.microsoft.com/office/drawing/2014/main" id="{FA75DD21-4506-F380-407E-DF9294FBD13D}"/>
                </a:ext>
              </a:extLst>
            </p:cNvPr>
            <p:cNvSpPr/>
            <p:nvPr/>
          </p:nvSpPr>
          <p:spPr>
            <a:xfrm>
              <a:off x="4645476" y="1981651"/>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1" name="TextBox 50">
              <a:extLst>
                <a:ext uri="{FF2B5EF4-FFF2-40B4-BE49-F238E27FC236}">
                  <a16:creationId xmlns:a16="http://schemas.microsoft.com/office/drawing/2014/main" id="{7EEE78CA-1ADE-7380-C335-D180E7852947}"/>
                </a:ext>
              </a:extLst>
            </p:cNvPr>
            <p:cNvSpPr txBox="1"/>
            <p:nvPr/>
          </p:nvSpPr>
          <p:spPr>
            <a:xfrm>
              <a:off x="4550418" y="2114957"/>
              <a:ext cx="794433" cy="298647"/>
            </a:xfrm>
            <a:prstGeom prst="rect">
              <a:avLst/>
            </a:prstGeom>
            <a:noFill/>
          </p:spPr>
          <p:txBody>
            <a:bodyPr wrap="square">
              <a:spAutoFit/>
            </a:bodyPr>
            <a:lstStyle/>
            <a:p>
              <a:pPr algn="ctr"/>
              <a:r>
                <a:rPr lang="en-US" sz="900" b="1" dirty="0">
                  <a:latin typeface="Heebo" pitchFamily="2" charset="-79"/>
                  <a:cs typeface="Heebo" pitchFamily="2" charset="-79"/>
                </a:rPr>
                <a:t>June -</a:t>
              </a:r>
            </a:p>
            <a:p>
              <a:pPr algn="ctr"/>
              <a:r>
                <a:rPr lang="en-US" sz="900" b="1" dirty="0">
                  <a:latin typeface="Heebo" pitchFamily="2" charset="-79"/>
                  <a:cs typeface="Heebo" pitchFamily="2" charset="-79"/>
                </a:rPr>
                <a:t>July 2021</a:t>
              </a:r>
              <a:endParaRPr lang="he-IL" sz="900" b="1" dirty="0">
                <a:latin typeface="Heebo" pitchFamily="2" charset="-79"/>
                <a:cs typeface="Heebo" pitchFamily="2" charset="-79"/>
              </a:endParaRPr>
            </a:p>
          </p:txBody>
        </p:sp>
      </p:grpSp>
      <p:sp>
        <p:nvSpPr>
          <p:cNvPr id="52" name="TextBox 51">
            <a:extLst>
              <a:ext uri="{FF2B5EF4-FFF2-40B4-BE49-F238E27FC236}">
                <a16:creationId xmlns:a16="http://schemas.microsoft.com/office/drawing/2014/main" id="{B89AC6B3-31A8-39FB-4FB2-A0F70F034B76}"/>
              </a:ext>
            </a:extLst>
          </p:cNvPr>
          <p:cNvSpPr txBox="1"/>
          <p:nvPr/>
        </p:nvSpPr>
        <p:spPr>
          <a:xfrm>
            <a:off x="7010186" y="3152355"/>
            <a:ext cx="3635008" cy="740587"/>
          </a:xfrm>
          <a:prstGeom prst="rect">
            <a:avLst/>
          </a:prstGeom>
          <a:noFill/>
        </p:spPr>
        <p:txBody>
          <a:bodyPr wrap="square">
            <a:spAutoFit/>
          </a:bodyPr>
          <a:lstStyle/>
          <a:p>
            <a:pPr algn="ctr" rtl="1">
              <a:lnSpc>
                <a:spcPct val="150000"/>
              </a:lnSpc>
              <a:buClr>
                <a:srgbClr val="FFC000"/>
              </a:buClr>
              <a:defRPr/>
            </a:pPr>
            <a:r>
              <a:rPr lang="en-US" b="1" dirty="0">
                <a:solidFill>
                  <a:srgbClr val="40A8AD"/>
                </a:solidFill>
                <a:latin typeface="Heebo" pitchFamily="2" charset="-79"/>
                <a:ea typeface="Tahoma" pitchFamily="34" charset="0"/>
                <a:cs typeface="Heebo" pitchFamily="2" charset="-79"/>
              </a:rPr>
              <a:t>Completion of the Intervention</a:t>
            </a:r>
          </a:p>
          <a:p>
            <a:pPr algn="ctr" rtl="1">
              <a:lnSpc>
                <a:spcPct val="150000"/>
              </a:lnSpc>
              <a:buClr>
                <a:srgbClr val="FFC000"/>
              </a:buClr>
              <a:defRPr/>
            </a:pPr>
            <a:r>
              <a:rPr lang="en-US" sz="1100" b="1" dirty="0">
                <a:solidFill>
                  <a:srgbClr val="40A8AD"/>
                </a:solidFill>
                <a:latin typeface="Heebo" pitchFamily="2" charset="-79"/>
                <a:ea typeface="Tahoma" pitchFamily="34" charset="0"/>
                <a:cs typeface="Heebo" pitchFamily="2" charset="-79"/>
              </a:rPr>
              <a:t>January 17, 2024 - A festive launch event was held</a:t>
            </a:r>
            <a:endParaRPr lang="he-IL" sz="1100" b="1" dirty="0">
              <a:solidFill>
                <a:srgbClr val="40A8AD"/>
              </a:solidFill>
              <a:latin typeface="Heebo" pitchFamily="2" charset="-79"/>
              <a:ea typeface="Tahoma" pitchFamily="34" charset="0"/>
              <a:cs typeface="Heebo" pitchFamily="2" charset="-79"/>
            </a:endParaRPr>
          </a:p>
        </p:txBody>
      </p:sp>
      <p:sp>
        <p:nvSpPr>
          <p:cNvPr id="53" name="TextBox 52">
            <a:extLst>
              <a:ext uri="{FF2B5EF4-FFF2-40B4-BE49-F238E27FC236}">
                <a16:creationId xmlns:a16="http://schemas.microsoft.com/office/drawing/2014/main" id="{4F9DFA15-893A-634B-EBD9-ED6A77EEAF6D}"/>
              </a:ext>
            </a:extLst>
          </p:cNvPr>
          <p:cNvSpPr txBox="1"/>
          <p:nvPr/>
        </p:nvSpPr>
        <p:spPr>
          <a:xfrm>
            <a:off x="62605" y="4079279"/>
            <a:ext cx="1148628"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Pre-Intervention Observations</a:t>
            </a:r>
          </a:p>
        </p:txBody>
      </p:sp>
      <p:pic>
        <p:nvPicPr>
          <p:cNvPr id="54" name="Picture 53">
            <a:hlinkClick r:id="rId4"/>
            <a:extLst>
              <a:ext uri="{FF2B5EF4-FFF2-40B4-BE49-F238E27FC236}">
                <a16:creationId xmlns:a16="http://schemas.microsoft.com/office/drawing/2014/main" id="{55CA69C9-8136-99B0-6381-EC9F8EE948A2}"/>
              </a:ext>
            </a:extLst>
          </p:cNvPr>
          <p:cNvPicPr>
            <a:picLocks noChangeAspect="1"/>
          </p:cNvPicPr>
          <p:nvPr/>
        </p:nvPicPr>
        <p:blipFill rotWithShape="1">
          <a:blip r:embed="rId5"/>
          <a:srcRect l="10558" r="8114"/>
          <a:stretch/>
        </p:blipFill>
        <p:spPr>
          <a:xfrm>
            <a:off x="8932055" y="3958456"/>
            <a:ext cx="1322271" cy="2211037"/>
          </a:xfrm>
          <a:prstGeom prst="roundRect">
            <a:avLst>
              <a:gd name="adj" fmla="val 8594"/>
            </a:avLst>
          </a:prstGeom>
          <a:solidFill>
            <a:srgbClr val="FFFFFF">
              <a:shade val="85000"/>
            </a:srgbClr>
          </a:solidFill>
          <a:ln>
            <a:noFill/>
          </a:ln>
          <a:effectLst/>
        </p:spPr>
      </p:pic>
      <p:pic>
        <p:nvPicPr>
          <p:cNvPr id="55" name="Picture 54">
            <a:hlinkClick r:id="rId4"/>
            <a:extLst>
              <a:ext uri="{FF2B5EF4-FFF2-40B4-BE49-F238E27FC236}">
                <a16:creationId xmlns:a16="http://schemas.microsoft.com/office/drawing/2014/main" id="{36E58A2E-F900-E7C3-13BD-7C9BD35D3B00}"/>
              </a:ext>
            </a:extLst>
          </p:cNvPr>
          <p:cNvPicPr>
            <a:picLocks noChangeAspect="1"/>
          </p:cNvPicPr>
          <p:nvPr/>
        </p:nvPicPr>
        <p:blipFill>
          <a:blip r:embed="rId6"/>
          <a:stretch>
            <a:fillRect/>
          </a:stretch>
        </p:blipFill>
        <p:spPr>
          <a:xfrm>
            <a:off x="7241260" y="3976027"/>
            <a:ext cx="1480990" cy="2283739"/>
          </a:xfrm>
          <a:prstGeom prst="roundRect">
            <a:avLst>
              <a:gd name="adj" fmla="val 8594"/>
            </a:avLst>
          </a:prstGeom>
          <a:solidFill>
            <a:srgbClr val="FFFFFF">
              <a:shade val="85000"/>
            </a:srgbClr>
          </a:solidFill>
          <a:ln>
            <a:noFill/>
          </a:ln>
          <a:effectLst/>
        </p:spPr>
      </p:pic>
      <p:sp>
        <p:nvSpPr>
          <p:cNvPr id="56" name="Oval 55">
            <a:extLst>
              <a:ext uri="{FF2B5EF4-FFF2-40B4-BE49-F238E27FC236}">
                <a16:creationId xmlns:a16="http://schemas.microsoft.com/office/drawing/2014/main" id="{AEF1167B-A272-9877-20ED-28FE69C5F948}"/>
              </a:ext>
            </a:extLst>
          </p:cNvPr>
          <p:cNvSpPr/>
          <p:nvPr/>
        </p:nvSpPr>
        <p:spPr>
          <a:xfrm>
            <a:off x="10594884" y="2257233"/>
            <a:ext cx="584943" cy="584943"/>
          </a:xfrm>
          <a:prstGeom prst="ellipse">
            <a:avLst/>
          </a:prstGeom>
          <a:gradFill flip="none" rotWithShape="1">
            <a:gsLst>
              <a:gs pos="0">
                <a:srgbClr val="660066">
                  <a:tint val="66000"/>
                  <a:satMod val="160000"/>
                </a:srgbClr>
              </a:gs>
              <a:gs pos="50000">
                <a:srgbClr val="660066">
                  <a:tint val="44500"/>
                  <a:satMod val="160000"/>
                </a:srgbClr>
              </a:gs>
              <a:gs pos="100000">
                <a:srgbClr val="660066">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7" name="Oval 56">
            <a:extLst>
              <a:ext uri="{FF2B5EF4-FFF2-40B4-BE49-F238E27FC236}">
                <a16:creationId xmlns:a16="http://schemas.microsoft.com/office/drawing/2014/main" id="{5FE31A53-B19A-A637-4C17-ACD79E26F63E}"/>
              </a:ext>
            </a:extLst>
          </p:cNvPr>
          <p:cNvSpPr/>
          <p:nvPr/>
        </p:nvSpPr>
        <p:spPr>
          <a:xfrm>
            <a:off x="10644201" y="2310353"/>
            <a:ext cx="486308" cy="4863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solidFill>
                <a:srgbClr val="40A8AD"/>
              </a:solidFill>
            </a:endParaRPr>
          </a:p>
        </p:txBody>
      </p:sp>
      <p:sp>
        <p:nvSpPr>
          <p:cNvPr id="58" name="TextBox 57">
            <a:extLst>
              <a:ext uri="{FF2B5EF4-FFF2-40B4-BE49-F238E27FC236}">
                <a16:creationId xmlns:a16="http://schemas.microsoft.com/office/drawing/2014/main" id="{D5B6234F-1CA4-9E58-B659-FE075F277553}"/>
              </a:ext>
            </a:extLst>
          </p:cNvPr>
          <p:cNvSpPr txBox="1"/>
          <p:nvPr/>
        </p:nvSpPr>
        <p:spPr>
          <a:xfrm>
            <a:off x="10454628" y="2226326"/>
            <a:ext cx="865454" cy="507831"/>
          </a:xfrm>
          <a:prstGeom prst="rect">
            <a:avLst/>
          </a:prstGeom>
          <a:noFill/>
        </p:spPr>
        <p:txBody>
          <a:bodyPr wrap="square">
            <a:spAutoFit/>
          </a:bodyPr>
          <a:lstStyle/>
          <a:p>
            <a:pPr algn="ctr"/>
            <a:endParaRPr lang="en-US" sz="900" dirty="0">
              <a:solidFill>
                <a:srgbClr val="660066"/>
              </a:solidFill>
              <a:latin typeface="Heebo" pitchFamily="2" charset="-79"/>
              <a:cs typeface="Heebo" pitchFamily="2" charset="-79"/>
            </a:endParaRPr>
          </a:p>
          <a:p>
            <a:pPr algn="ctr"/>
            <a:r>
              <a:rPr lang="en-US" sz="900" dirty="0">
                <a:solidFill>
                  <a:srgbClr val="660066"/>
                </a:solidFill>
                <a:latin typeface="Heebo" pitchFamily="2" charset="-79"/>
                <a:cs typeface="Heebo" pitchFamily="2" charset="-79"/>
              </a:rPr>
              <a:t>March</a:t>
            </a:r>
          </a:p>
          <a:p>
            <a:pPr algn="ctr"/>
            <a:r>
              <a:rPr lang="en-US" sz="900" dirty="0">
                <a:solidFill>
                  <a:srgbClr val="660066"/>
                </a:solidFill>
                <a:latin typeface="Heebo" pitchFamily="2" charset="-79"/>
                <a:cs typeface="Heebo" pitchFamily="2" charset="-79"/>
              </a:rPr>
              <a:t>2024</a:t>
            </a:r>
            <a:endParaRPr lang="he-IL" sz="900" dirty="0">
              <a:solidFill>
                <a:srgbClr val="660066"/>
              </a:solidFill>
              <a:latin typeface="Heebo" pitchFamily="2" charset="-79"/>
              <a:cs typeface="Heebo" pitchFamily="2" charset="-79"/>
            </a:endParaRPr>
          </a:p>
        </p:txBody>
      </p:sp>
      <p:sp>
        <p:nvSpPr>
          <p:cNvPr id="59" name="Oval 58">
            <a:extLst>
              <a:ext uri="{FF2B5EF4-FFF2-40B4-BE49-F238E27FC236}">
                <a16:creationId xmlns:a16="http://schemas.microsoft.com/office/drawing/2014/main" id="{2EEFC488-1558-8AC7-FD42-68D97E3C3C99}"/>
              </a:ext>
            </a:extLst>
          </p:cNvPr>
          <p:cNvSpPr/>
          <p:nvPr/>
        </p:nvSpPr>
        <p:spPr>
          <a:xfrm>
            <a:off x="264670" y="2285060"/>
            <a:ext cx="710685" cy="672462"/>
          </a:xfrm>
          <a:prstGeom prst="ellipse">
            <a:avLst/>
          </a:prstGeom>
          <a:gradFill flip="none" rotWithShape="1">
            <a:gsLst>
              <a:gs pos="0">
                <a:srgbClr val="660066">
                  <a:tint val="66000"/>
                  <a:satMod val="160000"/>
                </a:srgbClr>
              </a:gs>
              <a:gs pos="50000">
                <a:srgbClr val="660066">
                  <a:tint val="44500"/>
                  <a:satMod val="160000"/>
                </a:srgbClr>
              </a:gs>
              <a:gs pos="100000">
                <a:srgbClr val="660066">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0" name="TextBox 59">
            <a:extLst>
              <a:ext uri="{FF2B5EF4-FFF2-40B4-BE49-F238E27FC236}">
                <a16:creationId xmlns:a16="http://schemas.microsoft.com/office/drawing/2014/main" id="{C4C7BAAA-6763-1259-F256-C94E6AF8EC0C}"/>
              </a:ext>
            </a:extLst>
          </p:cNvPr>
          <p:cNvSpPr txBox="1"/>
          <p:nvPr/>
        </p:nvSpPr>
        <p:spPr>
          <a:xfrm>
            <a:off x="307382" y="2386802"/>
            <a:ext cx="685471" cy="507831"/>
          </a:xfrm>
          <a:prstGeom prst="rect">
            <a:avLst/>
          </a:prstGeom>
          <a:noFill/>
        </p:spPr>
        <p:txBody>
          <a:bodyPr wrap="square">
            <a:spAutoFit/>
          </a:bodyPr>
          <a:lstStyle/>
          <a:p>
            <a:pPr algn="ctr"/>
            <a:r>
              <a:rPr lang="en-US" sz="900" b="1" dirty="0">
                <a:latin typeface="Heebo" pitchFamily="2" charset="-79"/>
                <a:cs typeface="Heebo" pitchFamily="2" charset="-79"/>
              </a:rPr>
              <a:t>March –April </a:t>
            </a:r>
            <a:r>
              <a:rPr lang="he-IL" sz="900" b="1" dirty="0">
                <a:latin typeface="Heebo" pitchFamily="2" charset="-79"/>
                <a:cs typeface="Heebo" pitchFamily="2" charset="-79"/>
              </a:rPr>
              <a:t> </a:t>
            </a:r>
            <a:r>
              <a:rPr lang="en-US" sz="900" b="1" dirty="0">
                <a:latin typeface="Heebo" pitchFamily="2" charset="-79"/>
                <a:cs typeface="Heebo" pitchFamily="2" charset="-79"/>
              </a:rPr>
              <a:t>2021</a:t>
            </a:r>
            <a:endParaRPr lang="he-IL" sz="900" b="1" dirty="0">
              <a:latin typeface="Heebo" pitchFamily="2" charset="-79"/>
              <a:cs typeface="Heebo" pitchFamily="2" charset="-79"/>
            </a:endParaRPr>
          </a:p>
        </p:txBody>
      </p:sp>
      <p:sp>
        <p:nvSpPr>
          <p:cNvPr id="61" name="Oval 60">
            <a:extLst>
              <a:ext uri="{FF2B5EF4-FFF2-40B4-BE49-F238E27FC236}">
                <a16:creationId xmlns:a16="http://schemas.microsoft.com/office/drawing/2014/main" id="{B6A79A00-27DC-AA3B-4EF2-D24B221337F2}"/>
              </a:ext>
            </a:extLst>
          </p:cNvPr>
          <p:cNvSpPr/>
          <p:nvPr/>
        </p:nvSpPr>
        <p:spPr>
          <a:xfrm>
            <a:off x="11583125" y="2361094"/>
            <a:ext cx="248073" cy="24807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2" name="Oval 61">
            <a:extLst>
              <a:ext uri="{FF2B5EF4-FFF2-40B4-BE49-F238E27FC236}">
                <a16:creationId xmlns:a16="http://schemas.microsoft.com/office/drawing/2014/main" id="{B634BE01-CA57-B6BF-709F-B7AB993528E1}"/>
              </a:ext>
            </a:extLst>
          </p:cNvPr>
          <p:cNvSpPr/>
          <p:nvPr/>
        </p:nvSpPr>
        <p:spPr>
          <a:xfrm>
            <a:off x="11643131" y="2430808"/>
            <a:ext cx="128060" cy="1280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63" name="מציין מיקום של מספר שקופית 5">
            <a:extLst>
              <a:ext uri="{FF2B5EF4-FFF2-40B4-BE49-F238E27FC236}">
                <a16:creationId xmlns:a16="http://schemas.microsoft.com/office/drawing/2014/main" id="{90D1F209-A194-EB26-F680-09808BF020E0}"/>
              </a:ext>
            </a:extLst>
          </p:cNvPr>
          <p:cNvSpPr txBox="1">
            <a:spLocks/>
          </p:cNvSpPr>
          <p:nvPr/>
        </p:nvSpPr>
        <p:spPr>
          <a:xfrm>
            <a:off x="9027991" y="6492657"/>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5</a:t>
            </a:fld>
            <a:endParaRPr lang="he-IL" dirty="0">
              <a:latin typeface="Heebo" pitchFamily="2" charset="-79"/>
              <a:cs typeface="Heebo" pitchFamily="2" charset="-79"/>
            </a:endParaRPr>
          </a:p>
        </p:txBody>
      </p:sp>
      <p:cxnSp>
        <p:nvCxnSpPr>
          <p:cNvPr id="64" name="Straight Connector 63">
            <a:extLst>
              <a:ext uri="{FF2B5EF4-FFF2-40B4-BE49-F238E27FC236}">
                <a16:creationId xmlns:a16="http://schemas.microsoft.com/office/drawing/2014/main" id="{595BF07D-6912-DFF5-E90D-58C2C1A01271}"/>
              </a:ext>
            </a:extLst>
          </p:cNvPr>
          <p:cNvCxnSpPr>
            <a:cxnSpLocks/>
          </p:cNvCxnSpPr>
          <p:nvPr/>
        </p:nvCxnSpPr>
        <p:spPr>
          <a:xfrm>
            <a:off x="11686871" y="2562158"/>
            <a:ext cx="0" cy="868285"/>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3D56AC2-E3A7-D9DE-8B29-3A1FE9B71D46}"/>
              </a:ext>
            </a:extLst>
          </p:cNvPr>
          <p:cNvSpPr txBox="1"/>
          <p:nvPr/>
        </p:nvSpPr>
        <p:spPr>
          <a:xfrm>
            <a:off x="11113515" y="3573504"/>
            <a:ext cx="1010014" cy="805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Community Activities in the Park Continue</a:t>
            </a:r>
            <a:endParaRPr lang="he-IL" sz="1200" dirty="0">
              <a:solidFill>
                <a:prstClr val="black"/>
              </a:solidFill>
              <a:latin typeface="Heebo" pitchFamily="2" charset="-79"/>
              <a:ea typeface="Tahoma"/>
              <a:cs typeface="Heebo" pitchFamily="2" charset="-79"/>
            </a:endParaRPr>
          </a:p>
        </p:txBody>
      </p:sp>
      <p:sp>
        <p:nvSpPr>
          <p:cNvPr id="66" name="Oval 65">
            <a:extLst>
              <a:ext uri="{FF2B5EF4-FFF2-40B4-BE49-F238E27FC236}">
                <a16:creationId xmlns:a16="http://schemas.microsoft.com/office/drawing/2014/main" id="{646A8356-EA6E-E8F9-7F11-CD0F687D4311}"/>
              </a:ext>
            </a:extLst>
          </p:cNvPr>
          <p:cNvSpPr/>
          <p:nvPr/>
        </p:nvSpPr>
        <p:spPr>
          <a:xfrm>
            <a:off x="8239852" y="2226326"/>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7" name="TextBox 66">
            <a:extLst>
              <a:ext uri="{FF2B5EF4-FFF2-40B4-BE49-F238E27FC236}">
                <a16:creationId xmlns:a16="http://schemas.microsoft.com/office/drawing/2014/main" id="{4640FB81-6AF0-CEC0-A240-3CA7AFFB8BEB}"/>
              </a:ext>
            </a:extLst>
          </p:cNvPr>
          <p:cNvSpPr txBox="1"/>
          <p:nvPr/>
        </p:nvSpPr>
        <p:spPr>
          <a:xfrm>
            <a:off x="8179807" y="2323897"/>
            <a:ext cx="705031" cy="369332"/>
          </a:xfrm>
          <a:prstGeom prst="rect">
            <a:avLst/>
          </a:prstGeom>
          <a:noFill/>
        </p:spPr>
        <p:txBody>
          <a:bodyPr wrap="square">
            <a:spAutoFit/>
          </a:bodyPr>
          <a:lstStyle/>
          <a:p>
            <a:pPr algn="ctr"/>
            <a:r>
              <a:rPr lang="en-US" sz="900" b="1" dirty="0">
                <a:latin typeface="Heebo" pitchFamily="2" charset="-79"/>
                <a:cs typeface="Heebo" pitchFamily="2" charset="-79"/>
              </a:rPr>
              <a:t>January 2024</a:t>
            </a:r>
            <a:endParaRPr lang="he-IL" sz="900" b="1" dirty="0">
              <a:latin typeface="Heebo" pitchFamily="2" charset="-79"/>
              <a:cs typeface="Heebo" pitchFamily="2" charset="-79"/>
            </a:endParaRPr>
          </a:p>
        </p:txBody>
      </p:sp>
      <p:sp>
        <p:nvSpPr>
          <p:cNvPr id="68" name="Oval 67">
            <a:extLst>
              <a:ext uri="{FF2B5EF4-FFF2-40B4-BE49-F238E27FC236}">
                <a16:creationId xmlns:a16="http://schemas.microsoft.com/office/drawing/2014/main" id="{0682FCFC-F31E-68AD-AAFC-C200B34C1E6C}"/>
              </a:ext>
            </a:extLst>
          </p:cNvPr>
          <p:cNvSpPr/>
          <p:nvPr/>
        </p:nvSpPr>
        <p:spPr>
          <a:xfrm>
            <a:off x="6124993" y="2244091"/>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9" name="TextBox 68">
            <a:extLst>
              <a:ext uri="{FF2B5EF4-FFF2-40B4-BE49-F238E27FC236}">
                <a16:creationId xmlns:a16="http://schemas.microsoft.com/office/drawing/2014/main" id="{16607C0E-B6F3-4B1D-EC95-0238C03C9F0E}"/>
              </a:ext>
            </a:extLst>
          </p:cNvPr>
          <p:cNvSpPr txBox="1"/>
          <p:nvPr/>
        </p:nvSpPr>
        <p:spPr>
          <a:xfrm>
            <a:off x="6078375" y="2323897"/>
            <a:ext cx="705031" cy="369332"/>
          </a:xfrm>
          <a:prstGeom prst="rect">
            <a:avLst/>
          </a:prstGeom>
          <a:noFill/>
        </p:spPr>
        <p:txBody>
          <a:bodyPr wrap="square">
            <a:spAutoFit/>
          </a:bodyPr>
          <a:lstStyle/>
          <a:p>
            <a:pPr algn="ctr"/>
            <a:r>
              <a:rPr lang="en-US" sz="900" b="1" dirty="0">
                <a:latin typeface="Heebo" pitchFamily="2" charset="-79"/>
                <a:cs typeface="Heebo" pitchFamily="2" charset="-79"/>
              </a:rPr>
              <a:t>April </a:t>
            </a:r>
            <a:r>
              <a:rPr lang="he-IL" sz="900" b="1" dirty="0">
                <a:latin typeface="Heebo" pitchFamily="2" charset="-79"/>
                <a:cs typeface="Heebo" pitchFamily="2" charset="-79"/>
              </a:rPr>
              <a:t> 2023</a:t>
            </a:r>
          </a:p>
        </p:txBody>
      </p:sp>
      <p:cxnSp>
        <p:nvCxnSpPr>
          <p:cNvPr id="70" name="Straight Connector 69">
            <a:extLst>
              <a:ext uri="{FF2B5EF4-FFF2-40B4-BE49-F238E27FC236}">
                <a16:creationId xmlns:a16="http://schemas.microsoft.com/office/drawing/2014/main" id="{48F31AFB-7F3A-5DC1-E8AE-C2DBA4D424F6}"/>
              </a:ext>
            </a:extLst>
          </p:cNvPr>
          <p:cNvCxnSpPr>
            <a:cxnSpLocks/>
          </p:cNvCxnSpPr>
          <p:nvPr/>
        </p:nvCxnSpPr>
        <p:spPr>
          <a:xfrm flipH="1">
            <a:off x="3879307" y="2849426"/>
            <a:ext cx="1989" cy="484465"/>
          </a:xfrm>
          <a:prstGeom prst="line">
            <a:avLst/>
          </a:prstGeom>
          <a:ln>
            <a:solidFill>
              <a:srgbClr val="242156"/>
            </a:solidFill>
            <a:tailEnd type="ova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22B8604-09B2-8695-4813-4354F2F3BAF2}"/>
              </a:ext>
            </a:extLst>
          </p:cNvPr>
          <p:cNvSpPr txBox="1"/>
          <p:nvPr/>
        </p:nvSpPr>
        <p:spPr>
          <a:xfrm>
            <a:off x="5831478" y="3249453"/>
            <a:ext cx="1275719" cy="1315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100" b="1" dirty="0">
                <a:solidFill>
                  <a:prstClr val="black"/>
                </a:solidFill>
                <a:latin typeface="Heebo" pitchFamily="2" charset="-79"/>
                <a:ea typeface="Tahoma"/>
                <a:cs typeface="Heebo" pitchFamily="2" charset="-79"/>
              </a:rPr>
              <a:t>Park renovations began</a:t>
            </a:r>
            <a:r>
              <a:rPr lang="en-US" sz="1100" dirty="0">
                <a:solidFill>
                  <a:prstClr val="black"/>
                </a:solidFill>
                <a:latin typeface="Heebo" pitchFamily="2" charset="-79"/>
                <a:ea typeface="Tahoma"/>
                <a:cs typeface="Heebo" pitchFamily="2" charset="-79"/>
              </a:rPr>
              <a:t>, implemented by the Department for Urban Improvement </a:t>
            </a:r>
            <a:endParaRPr lang="he-IL" sz="1100" dirty="0">
              <a:solidFill>
                <a:prstClr val="black"/>
              </a:solidFill>
              <a:latin typeface="Heebo" pitchFamily="2" charset="-79"/>
              <a:ea typeface="Tahoma"/>
              <a:cs typeface="Heebo" pitchFamily="2" charset="-79"/>
            </a:endParaRPr>
          </a:p>
        </p:txBody>
      </p:sp>
      <p:grpSp>
        <p:nvGrpSpPr>
          <p:cNvPr id="72" name="Group 71">
            <a:extLst>
              <a:ext uri="{FF2B5EF4-FFF2-40B4-BE49-F238E27FC236}">
                <a16:creationId xmlns:a16="http://schemas.microsoft.com/office/drawing/2014/main" id="{769A8DCB-CF46-F6CA-CE33-7B1F39C3AE32}"/>
              </a:ext>
            </a:extLst>
          </p:cNvPr>
          <p:cNvGrpSpPr/>
          <p:nvPr/>
        </p:nvGrpSpPr>
        <p:grpSpPr>
          <a:xfrm>
            <a:off x="3411550" y="2244091"/>
            <a:ext cx="952787" cy="699381"/>
            <a:chOff x="2380961" y="2014717"/>
            <a:chExt cx="701395" cy="584943"/>
          </a:xfrm>
        </p:grpSpPr>
        <p:sp>
          <p:nvSpPr>
            <p:cNvPr id="73" name="Oval 72">
              <a:extLst>
                <a:ext uri="{FF2B5EF4-FFF2-40B4-BE49-F238E27FC236}">
                  <a16:creationId xmlns:a16="http://schemas.microsoft.com/office/drawing/2014/main" id="{BE687AFA-1A17-9064-D5C2-FE69E9CA301E}"/>
                </a:ext>
              </a:extLst>
            </p:cNvPr>
            <p:cNvSpPr/>
            <p:nvPr/>
          </p:nvSpPr>
          <p:spPr>
            <a:xfrm>
              <a:off x="2427615" y="2014717"/>
              <a:ext cx="584943" cy="584943"/>
            </a:xfrm>
            <a:prstGeom prst="ellipse">
              <a:avLst/>
            </a:prstGeom>
            <a:gradFill flip="none" rotWithShape="1">
              <a:gsLst>
                <a:gs pos="50000">
                  <a:srgbClr val="A0D4D6"/>
                </a:gs>
                <a:gs pos="100000">
                  <a:schemeClr val="bg1"/>
                </a:gs>
                <a:gs pos="0">
                  <a:srgbClr val="40A8AD"/>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6" name="TextBox 75">
              <a:extLst>
                <a:ext uri="{FF2B5EF4-FFF2-40B4-BE49-F238E27FC236}">
                  <a16:creationId xmlns:a16="http://schemas.microsoft.com/office/drawing/2014/main" id="{E60B8CCF-DA48-82CF-D15D-FA84C0C959E1}"/>
                </a:ext>
              </a:extLst>
            </p:cNvPr>
            <p:cNvSpPr txBox="1"/>
            <p:nvPr/>
          </p:nvSpPr>
          <p:spPr>
            <a:xfrm>
              <a:off x="2380961" y="2163071"/>
              <a:ext cx="701395" cy="308899"/>
            </a:xfrm>
            <a:prstGeom prst="rect">
              <a:avLst/>
            </a:prstGeom>
            <a:noFill/>
          </p:spPr>
          <p:txBody>
            <a:bodyPr wrap="square">
              <a:spAutoFit/>
            </a:bodyPr>
            <a:lstStyle/>
            <a:p>
              <a:pPr algn="ctr"/>
              <a:r>
                <a:rPr lang="en-US" sz="900" b="1" dirty="0">
                  <a:latin typeface="Heebo" pitchFamily="2" charset="-79"/>
                  <a:cs typeface="Heebo" pitchFamily="2" charset="-79"/>
                </a:rPr>
                <a:t>December </a:t>
              </a:r>
            </a:p>
            <a:p>
              <a:pPr algn="ctr"/>
              <a:r>
                <a:rPr lang="en-US" sz="900" b="1" dirty="0">
                  <a:latin typeface="Heebo" pitchFamily="2" charset="-79"/>
                  <a:cs typeface="Heebo" pitchFamily="2" charset="-79"/>
                </a:rPr>
                <a:t>28, 2021</a:t>
              </a:r>
              <a:endParaRPr lang="he-IL" sz="900" b="1" dirty="0">
                <a:latin typeface="Heebo" pitchFamily="2" charset="-79"/>
                <a:cs typeface="Heebo" pitchFamily="2" charset="-79"/>
              </a:endParaRPr>
            </a:p>
          </p:txBody>
        </p:sp>
      </p:grpSp>
      <p:sp>
        <p:nvSpPr>
          <p:cNvPr id="77" name="TextBox 76">
            <a:extLst>
              <a:ext uri="{FF2B5EF4-FFF2-40B4-BE49-F238E27FC236}">
                <a16:creationId xmlns:a16="http://schemas.microsoft.com/office/drawing/2014/main" id="{A1E37492-735A-0BA6-4FE8-422D05094517}"/>
              </a:ext>
            </a:extLst>
          </p:cNvPr>
          <p:cNvSpPr txBox="1"/>
          <p:nvPr/>
        </p:nvSpPr>
        <p:spPr>
          <a:xfrm>
            <a:off x="1270869" y="3151731"/>
            <a:ext cx="1149176" cy="6358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1" eaLnBrk="1" fontAlgn="auto" latinLnBrk="0" hangingPunct="1">
              <a:lnSpc>
                <a:spcPct val="150000"/>
              </a:lnSpc>
              <a:spcBef>
                <a:spcPts val="0"/>
              </a:spcBef>
              <a:spcAft>
                <a:spcPts val="0"/>
              </a:spcAft>
              <a:buClr>
                <a:srgbClr val="FFC000"/>
              </a:buClr>
              <a:buSzTx/>
              <a:buFontTx/>
              <a:buNone/>
              <a:tabLst/>
              <a:defRPr/>
            </a:pPr>
            <a:r>
              <a:rPr lang="en-US" sz="1200" b="1" dirty="0">
                <a:solidFill>
                  <a:prstClr val="black"/>
                </a:solidFill>
                <a:latin typeface="Heebo" pitchFamily="2" charset="-79"/>
                <a:ea typeface="Tahoma"/>
                <a:cs typeface="Heebo" pitchFamily="2" charset="-79"/>
              </a:rPr>
              <a:t>Historical Research - </a:t>
            </a:r>
            <a:r>
              <a:rPr lang="en-US" sz="1200" dirty="0">
                <a:solidFill>
                  <a:prstClr val="black"/>
                </a:solidFill>
                <a:latin typeface="Heebo" pitchFamily="2" charset="-79"/>
                <a:ea typeface="Tahoma"/>
                <a:cs typeface="Heebo" pitchFamily="2" charset="-79"/>
              </a:rPr>
              <a:t>Including meetings with residents to understand the park’s heritage</a:t>
            </a:r>
            <a:endParaRPr lang="he-IL" sz="1200" dirty="0">
              <a:solidFill>
                <a:prstClr val="black"/>
              </a:solidFill>
              <a:latin typeface="Heebo" pitchFamily="2" charset="-79"/>
              <a:ea typeface="Tahoma"/>
              <a:cs typeface="Heebo" pitchFamily="2" charset="-79"/>
            </a:endParaRPr>
          </a:p>
        </p:txBody>
      </p:sp>
    </p:spTree>
    <p:extLst>
      <p:ext uri="{BB962C8B-B14F-4D97-AF65-F5344CB8AC3E}">
        <p14:creationId xmlns:p14="http://schemas.microsoft.com/office/powerpoint/2010/main" val="247840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AA3C6AA-35E1-532B-84D8-EC385610B452}"/>
              </a:ext>
            </a:extLst>
          </p:cNvPr>
          <p:cNvGrpSpPr/>
          <p:nvPr/>
        </p:nvGrpSpPr>
        <p:grpSpPr>
          <a:xfrm>
            <a:off x="9215655" y="98923"/>
            <a:ext cx="2308146" cy="1252068"/>
            <a:chOff x="1234958" y="231839"/>
            <a:chExt cx="2308146" cy="1252068"/>
          </a:xfrm>
        </p:grpSpPr>
        <p:sp>
          <p:nvSpPr>
            <p:cNvPr id="15" name="Freeform 14">
              <a:extLst>
                <a:ext uri="{FF2B5EF4-FFF2-40B4-BE49-F238E27FC236}">
                  <a16:creationId xmlns:a16="http://schemas.microsoft.com/office/drawing/2014/main" id="{70395950-3B09-C63B-0220-EE2116F633A1}"/>
                </a:ext>
              </a:extLst>
            </p:cNvPr>
            <p:cNvSpPr/>
            <p:nvPr/>
          </p:nvSpPr>
          <p:spPr>
            <a:xfrm>
              <a:off x="1816210" y="231839"/>
              <a:ext cx="790211" cy="431560"/>
            </a:xfrm>
            <a:custGeom>
              <a:avLst/>
              <a:gdLst>
                <a:gd name="connsiteX0" fmla="*/ 744119 w 790211"/>
                <a:gd name="connsiteY0" fmla="*/ 262810 h 431560"/>
                <a:gd name="connsiteX1" fmla="*/ 751234 w 790211"/>
                <a:gd name="connsiteY1" fmla="*/ 220971 h 431560"/>
                <a:gd name="connsiteX2" fmla="*/ 622858 w 790211"/>
                <a:gd name="connsiteY2" fmla="*/ 92356 h 431560"/>
                <a:gd name="connsiteX3" fmla="*/ 523405 w 790211"/>
                <a:gd name="connsiteY3" fmla="*/ 139618 h 431560"/>
                <a:gd name="connsiteX4" fmla="*/ 483036 w 790211"/>
                <a:gd name="connsiteY4" fmla="*/ 119473 h 431560"/>
                <a:gd name="connsiteX5" fmla="*/ 355123 w 790211"/>
                <a:gd name="connsiteY5" fmla="*/ 0 h 431560"/>
                <a:gd name="connsiteX6" fmla="*/ 228603 w 790211"/>
                <a:gd name="connsiteY6" fmla="*/ 107077 h 431560"/>
                <a:gd name="connsiteX7" fmla="*/ 210197 w 790211"/>
                <a:gd name="connsiteY7" fmla="*/ 105527 h 431560"/>
                <a:gd name="connsiteX8" fmla="*/ 81821 w 790211"/>
                <a:gd name="connsiteY8" fmla="*/ 234143 h 431560"/>
                <a:gd name="connsiteX9" fmla="*/ 83677 w 790211"/>
                <a:gd name="connsiteY9" fmla="*/ 255527 h 431560"/>
                <a:gd name="connsiteX10" fmla="*/ 79037 w 790211"/>
                <a:gd name="connsiteY10" fmla="*/ 255527 h 431560"/>
                <a:gd name="connsiteX11" fmla="*/ 0 w 790211"/>
                <a:gd name="connsiteY11" fmla="*/ 334711 h 431560"/>
                <a:gd name="connsiteX12" fmla="*/ 0 w 790211"/>
                <a:gd name="connsiteY12" fmla="*/ 352377 h 431560"/>
                <a:gd name="connsiteX13" fmla="*/ 79037 w 790211"/>
                <a:gd name="connsiteY13" fmla="*/ 431561 h 431560"/>
                <a:gd name="connsiteX14" fmla="*/ 711174 w 790211"/>
                <a:gd name="connsiteY14" fmla="*/ 431561 h 431560"/>
                <a:gd name="connsiteX15" fmla="*/ 790211 w 790211"/>
                <a:gd name="connsiteY15" fmla="*/ 352377 h 431560"/>
                <a:gd name="connsiteX16" fmla="*/ 790211 w 790211"/>
                <a:gd name="connsiteY16" fmla="*/ 334711 h 431560"/>
                <a:gd name="connsiteX17" fmla="*/ 744119 w 790211"/>
                <a:gd name="connsiteY17" fmla="*/ 262810 h 43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211" h="431560">
                  <a:moveTo>
                    <a:pt x="744119" y="262810"/>
                  </a:moveTo>
                  <a:cubicBezTo>
                    <a:pt x="748605" y="249639"/>
                    <a:pt x="751234" y="235693"/>
                    <a:pt x="751234" y="220971"/>
                  </a:cubicBezTo>
                  <a:cubicBezTo>
                    <a:pt x="751234" y="150000"/>
                    <a:pt x="693697" y="92356"/>
                    <a:pt x="622858" y="92356"/>
                  </a:cubicBezTo>
                  <a:cubicBezTo>
                    <a:pt x="582798" y="92356"/>
                    <a:pt x="547069" y="110796"/>
                    <a:pt x="523405" y="139618"/>
                  </a:cubicBezTo>
                  <a:cubicBezTo>
                    <a:pt x="511340" y="130630"/>
                    <a:pt x="497729" y="123812"/>
                    <a:pt x="483036" y="119473"/>
                  </a:cubicBezTo>
                  <a:cubicBezTo>
                    <a:pt x="478395" y="52686"/>
                    <a:pt x="423024" y="0"/>
                    <a:pt x="355123" y="0"/>
                  </a:cubicBezTo>
                  <a:cubicBezTo>
                    <a:pt x="291554" y="0"/>
                    <a:pt x="238966" y="46333"/>
                    <a:pt x="228603" y="107077"/>
                  </a:cubicBezTo>
                  <a:cubicBezTo>
                    <a:pt x="222571" y="106147"/>
                    <a:pt x="216538" y="105527"/>
                    <a:pt x="210197" y="105527"/>
                  </a:cubicBezTo>
                  <a:cubicBezTo>
                    <a:pt x="139203" y="105527"/>
                    <a:pt x="81821" y="163172"/>
                    <a:pt x="81821" y="234143"/>
                  </a:cubicBezTo>
                  <a:cubicBezTo>
                    <a:pt x="81821" y="241426"/>
                    <a:pt x="82594" y="248554"/>
                    <a:pt x="83677" y="255527"/>
                  </a:cubicBezTo>
                  <a:lnTo>
                    <a:pt x="79037" y="255527"/>
                  </a:lnTo>
                  <a:cubicBezTo>
                    <a:pt x="35420" y="255527"/>
                    <a:pt x="0" y="291013"/>
                    <a:pt x="0" y="334711"/>
                  </a:cubicBezTo>
                  <a:lnTo>
                    <a:pt x="0" y="352377"/>
                  </a:lnTo>
                  <a:cubicBezTo>
                    <a:pt x="0" y="396075"/>
                    <a:pt x="35420" y="431561"/>
                    <a:pt x="79037" y="431561"/>
                  </a:cubicBezTo>
                  <a:lnTo>
                    <a:pt x="711174" y="431561"/>
                  </a:lnTo>
                  <a:cubicBezTo>
                    <a:pt x="754792" y="431561"/>
                    <a:pt x="790211" y="396075"/>
                    <a:pt x="790211" y="352377"/>
                  </a:cubicBezTo>
                  <a:lnTo>
                    <a:pt x="790211" y="334711"/>
                  </a:lnTo>
                  <a:cubicBezTo>
                    <a:pt x="790211" y="302790"/>
                    <a:pt x="771341" y="275362"/>
                    <a:pt x="744119" y="262810"/>
                  </a:cubicBezTo>
                  <a:close/>
                </a:path>
              </a:pathLst>
            </a:custGeom>
            <a:solidFill>
              <a:schemeClr val="bg1">
                <a:lumMod val="95000"/>
              </a:schemeClr>
            </a:solidFill>
            <a:ln w="0" cap="flat">
              <a:noFill/>
              <a:prstDash val="solid"/>
              <a:miter/>
            </a:ln>
          </p:spPr>
          <p:txBody>
            <a:bodyPr rtlCol="0" anchor="ctr"/>
            <a:lstStyle/>
            <a:p>
              <a:pPr marL="0" algn="l" defTabSz="914400" rtl="0" eaLnBrk="1" latinLnBrk="0" hangingPunct="1"/>
              <a:endParaRPr lang="en-IL"/>
            </a:p>
          </p:txBody>
        </p:sp>
        <p:grpSp>
          <p:nvGrpSpPr>
            <p:cNvPr id="16" name="Graphic 12">
              <a:extLst>
                <a:ext uri="{FF2B5EF4-FFF2-40B4-BE49-F238E27FC236}">
                  <a16:creationId xmlns:a16="http://schemas.microsoft.com/office/drawing/2014/main" id="{66E1BC57-838E-3969-0266-239B70F3C7C8}"/>
                </a:ext>
              </a:extLst>
            </p:cNvPr>
            <p:cNvGrpSpPr/>
            <p:nvPr/>
          </p:nvGrpSpPr>
          <p:grpSpPr>
            <a:xfrm>
              <a:off x="1464180" y="447542"/>
              <a:ext cx="935291" cy="1036365"/>
              <a:chOff x="1464180" y="447542"/>
              <a:chExt cx="935291" cy="1036365"/>
            </a:xfrm>
          </p:grpSpPr>
          <p:sp>
            <p:nvSpPr>
              <p:cNvPr id="17" name="Freeform 16">
                <a:extLst>
                  <a:ext uri="{FF2B5EF4-FFF2-40B4-BE49-F238E27FC236}">
                    <a16:creationId xmlns:a16="http://schemas.microsoft.com/office/drawing/2014/main" id="{FF3764F5-344B-E380-80DF-0BBCF8DECE0C}"/>
                  </a:ext>
                </a:extLst>
              </p:cNvPr>
              <p:cNvSpPr/>
              <p:nvPr/>
            </p:nvSpPr>
            <p:spPr>
              <a:xfrm>
                <a:off x="1767953"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18" name="Freeform 17">
                <a:extLst>
                  <a:ext uri="{FF2B5EF4-FFF2-40B4-BE49-F238E27FC236}">
                    <a16:creationId xmlns:a16="http://schemas.microsoft.com/office/drawing/2014/main" id="{10B71913-B484-995B-4C5B-F2249B6386C3}"/>
                  </a:ext>
                </a:extLst>
              </p:cNvPr>
              <p:cNvSpPr/>
              <p:nvPr/>
            </p:nvSpPr>
            <p:spPr>
              <a:xfrm>
                <a:off x="1464180"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19" name="Freeform 18">
                <a:extLst>
                  <a:ext uri="{FF2B5EF4-FFF2-40B4-BE49-F238E27FC236}">
                    <a16:creationId xmlns:a16="http://schemas.microsoft.com/office/drawing/2014/main" id="{92904471-3AD1-3254-3B88-4FA05ED19183}"/>
                  </a:ext>
                </a:extLst>
              </p:cNvPr>
              <p:cNvSpPr/>
              <p:nvPr/>
            </p:nvSpPr>
            <p:spPr>
              <a:xfrm>
                <a:off x="210668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0" name="Freeform 19">
                <a:extLst>
                  <a:ext uri="{FF2B5EF4-FFF2-40B4-BE49-F238E27FC236}">
                    <a16:creationId xmlns:a16="http://schemas.microsoft.com/office/drawing/2014/main" id="{ADFF94A8-BBC1-72FA-8A08-55B7316D8112}"/>
                  </a:ext>
                </a:extLst>
              </p:cNvPr>
              <p:cNvSpPr/>
              <p:nvPr/>
            </p:nvSpPr>
            <p:spPr>
              <a:xfrm>
                <a:off x="1878851" y="765053"/>
                <a:ext cx="520620" cy="521591"/>
              </a:xfrm>
              <a:custGeom>
                <a:avLst/>
                <a:gdLst>
                  <a:gd name="connsiteX0" fmla="*/ 520621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1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1" y="260796"/>
                    </a:moveTo>
                    <a:cubicBezTo>
                      <a:pt x="520621" y="404753"/>
                      <a:pt x="403999" y="521592"/>
                      <a:pt x="260310" y="521592"/>
                    </a:cubicBezTo>
                    <a:cubicBezTo>
                      <a:pt x="116621" y="521592"/>
                      <a:pt x="0" y="404908"/>
                      <a:pt x="0" y="260796"/>
                    </a:cubicBezTo>
                    <a:cubicBezTo>
                      <a:pt x="0" y="116684"/>
                      <a:pt x="116467" y="0"/>
                      <a:pt x="260310" y="0"/>
                    </a:cubicBezTo>
                    <a:cubicBezTo>
                      <a:pt x="404154" y="0"/>
                      <a:pt x="520621" y="116684"/>
                      <a:pt x="520621"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grpSp>
          <p:nvGrpSpPr>
            <p:cNvPr id="21" name="Graphic 12">
              <a:extLst>
                <a:ext uri="{FF2B5EF4-FFF2-40B4-BE49-F238E27FC236}">
                  <a16:creationId xmlns:a16="http://schemas.microsoft.com/office/drawing/2014/main" id="{6BE09F7C-3EB2-B9FE-AD24-F5EDD42AA594}"/>
                </a:ext>
              </a:extLst>
            </p:cNvPr>
            <p:cNvGrpSpPr/>
            <p:nvPr/>
          </p:nvGrpSpPr>
          <p:grpSpPr>
            <a:xfrm>
              <a:off x="2278365" y="447542"/>
              <a:ext cx="935291" cy="1036365"/>
              <a:chOff x="2278365" y="447542"/>
              <a:chExt cx="935291" cy="1036365"/>
            </a:xfrm>
          </p:grpSpPr>
          <p:sp>
            <p:nvSpPr>
              <p:cNvPr id="22" name="Freeform 21">
                <a:extLst>
                  <a:ext uri="{FF2B5EF4-FFF2-40B4-BE49-F238E27FC236}">
                    <a16:creationId xmlns:a16="http://schemas.microsoft.com/office/drawing/2014/main" id="{BFB5D5EA-11CA-51D0-D8D9-901A3701D083}"/>
                  </a:ext>
                </a:extLst>
              </p:cNvPr>
              <p:cNvSpPr/>
              <p:nvPr/>
            </p:nvSpPr>
            <p:spPr>
              <a:xfrm>
                <a:off x="2582137" y="964330"/>
                <a:ext cx="96359" cy="519577"/>
              </a:xfrm>
              <a:custGeom>
                <a:avLst/>
                <a:gdLst>
                  <a:gd name="connsiteX0" fmla="*/ 0 w 96359"/>
                  <a:gd name="connsiteY0" fmla="*/ 0 h 519577"/>
                  <a:gd name="connsiteX1" fmla="*/ 96360 w 96359"/>
                  <a:gd name="connsiteY1" fmla="*/ 0 h 519577"/>
                  <a:gd name="connsiteX2" fmla="*/ 96360 w 96359"/>
                  <a:gd name="connsiteY2" fmla="*/ 519577 h 519577"/>
                  <a:gd name="connsiteX3" fmla="*/ 0 w 96359"/>
                  <a:gd name="connsiteY3" fmla="*/ 519577 h 519577"/>
                </a:gdLst>
                <a:ahLst/>
                <a:cxnLst>
                  <a:cxn ang="0">
                    <a:pos x="connsiteX0" y="connsiteY0"/>
                  </a:cxn>
                  <a:cxn ang="0">
                    <a:pos x="connsiteX1" y="connsiteY1"/>
                  </a:cxn>
                  <a:cxn ang="0">
                    <a:pos x="connsiteX2" y="connsiteY2"/>
                  </a:cxn>
                  <a:cxn ang="0">
                    <a:pos x="connsiteX3" y="connsiteY3"/>
                  </a:cxn>
                </a:cxnLst>
                <a:rect l="l" t="t" r="r" b="b"/>
                <a:pathLst>
                  <a:path w="96359" h="519577">
                    <a:moveTo>
                      <a:pt x="0" y="0"/>
                    </a:moveTo>
                    <a:lnTo>
                      <a:pt x="96360" y="0"/>
                    </a:lnTo>
                    <a:lnTo>
                      <a:pt x="96360" y="519577"/>
                    </a:lnTo>
                    <a:lnTo>
                      <a:pt x="0" y="519577"/>
                    </a:lnTo>
                    <a:close/>
                  </a:path>
                </a:pathLst>
              </a:custGeom>
              <a:solidFill>
                <a:srgbClr val="664446"/>
              </a:solidFill>
              <a:ln w="0" cap="flat">
                <a:noFill/>
                <a:prstDash val="solid"/>
                <a:miter/>
              </a:ln>
            </p:spPr>
            <p:txBody>
              <a:bodyPr rtlCol="0" anchor="ctr"/>
              <a:lstStyle/>
              <a:p>
                <a:endParaRPr lang="en-IL"/>
              </a:p>
            </p:txBody>
          </p:sp>
          <p:sp>
            <p:nvSpPr>
              <p:cNvPr id="23" name="Freeform 22">
                <a:extLst>
                  <a:ext uri="{FF2B5EF4-FFF2-40B4-BE49-F238E27FC236}">
                    <a16:creationId xmlns:a16="http://schemas.microsoft.com/office/drawing/2014/main" id="{0F4573F2-0861-CEAE-A6EF-2BD08327E351}"/>
                  </a:ext>
                </a:extLst>
              </p:cNvPr>
              <p:cNvSpPr/>
              <p:nvPr/>
            </p:nvSpPr>
            <p:spPr>
              <a:xfrm>
                <a:off x="2278365" y="447542"/>
                <a:ext cx="694160" cy="695455"/>
              </a:xfrm>
              <a:custGeom>
                <a:avLst/>
                <a:gdLst>
                  <a:gd name="connsiteX0" fmla="*/ 694161 w 694160"/>
                  <a:gd name="connsiteY0" fmla="*/ 347728 h 695455"/>
                  <a:gd name="connsiteX1" fmla="*/ 347080 w 694160"/>
                  <a:gd name="connsiteY1" fmla="*/ 695456 h 695455"/>
                  <a:gd name="connsiteX2" fmla="*/ 0 w 694160"/>
                  <a:gd name="connsiteY2" fmla="*/ 347728 h 695455"/>
                  <a:gd name="connsiteX3" fmla="*/ 347080 w 694160"/>
                  <a:gd name="connsiteY3" fmla="*/ 0 h 695455"/>
                  <a:gd name="connsiteX4" fmla="*/ 694161 w 694160"/>
                  <a:gd name="connsiteY4" fmla="*/ 347728 h 69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160" h="695455">
                    <a:moveTo>
                      <a:pt x="694161" y="347728"/>
                    </a:moveTo>
                    <a:cubicBezTo>
                      <a:pt x="694161" y="539722"/>
                      <a:pt x="538872" y="695456"/>
                      <a:pt x="347080" y="695456"/>
                    </a:cubicBezTo>
                    <a:cubicBezTo>
                      <a:pt x="155289" y="695456"/>
                      <a:pt x="0" y="539722"/>
                      <a:pt x="0" y="347728"/>
                    </a:cubicBezTo>
                    <a:cubicBezTo>
                      <a:pt x="0" y="155734"/>
                      <a:pt x="155289" y="0"/>
                      <a:pt x="347080" y="0"/>
                    </a:cubicBezTo>
                    <a:cubicBezTo>
                      <a:pt x="538872" y="0"/>
                      <a:pt x="694161" y="155734"/>
                      <a:pt x="694161" y="347728"/>
                    </a:cubicBezTo>
                    <a:close/>
                  </a:path>
                </a:pathLst>
              </a:custGeom>
              <a:solidFill>
                <a:srgbClr val="63A16F"/>
              </a:solidFill>
              <a:ln w="0" cap="flat">
                <a:noFill/>
                <a:prstDash val="solid"/>
                <a:miter/>
              </a:ln>
            </p:spPr>
            <p:txBody>
              <a:bodyPr rtlCol="0" anchor="ctr"/>
              <a:lstStyle/>
              <a:p>
                <a:endParaRPr lang="en-IL"/>
              </a:p>
            </p:txBody>
          </p:sp>
          <p:sp>
            <p:nvSpPr>
              <p:cNvPr id="24" name="Freeform 23">
                <a:extLst>
                  <a:ext uri="{FF2B5EF4-FFF2-40B4-BE49-F238E27FC236}">
                    <a16:creationId xmlns:a16="http://schemas.microsoft.com/office/drawing/2014/main" id="{F370C00D-9036-1D70-DD7D-BB4D84EDCA27}"/>
                  </a:ext>
                </a:extLst>
              </p:cNvPr>
              <p:cNvSpPr/>
              <p:nvPr/>
            </p:nvSpPr>
            <p:spPr>
              <a:xfrm>
                <a:off x="2920711" y="1152605"/>
                <a:ext cx="72385" cy="331147"/>
              </a:xfrm>
              <a:custGeom>
                <a:avLst/>
                <a:gdLst>
                  <a:gd name="connsiteX0" fmla="*/ 0 w 72385"/>
                  <a:gd name="connsiteY0" fmla="*/ 0 h 331147"/>
                  <a:gd name="connsiteX1" fmla="*/ 72386 w 72385"/>
                  <a:gd name="connsiteY1" fmla="*/ 0 h 331147"/>
                  <a:gd name="connsiteX2" fmla="*/ 72386 w 72385"/>
                  <a:gd name="connsiteY2" fmla="*/ 331147 h 331147"/>
                  <a:gd name="connsiteX3" fmla="*/ 0 w 72385"/>
                  <a:gd name="connsiteY3" fmla="*/ 331147 h 331147"/>
                </a:gdLst>
                <a:ahLst/>
                <a:cxnLst>
                  <a:cxn ang="0">
                    <a:pos x="connsiteX0" y="connsiteY0"/>
                  </a:cxn>
                  <a:cxn ang="0">
                    <a:pos x="connsiteX1" y="connsiteY1"/>
                  </a:cxn>
                  <a:cxn ang="0">
                    <a:pos x="connsiteX2" y="connsiteY2"/>
                  </a:cxn>
                  <a:cxn ang="0">
                    <a:pos x="connsiteX3" y="connsiteY3"/>
                  </a:cxn>
                </a:cxnLst>
                <a:rect l="l" t="t" r="r" b="b"/>
                <a:pathLst>
                  <a:path w="72385" h="331147">
                    <a:moveTo>
                      <a:pt x="0" y="0"/>
                    </a:moveTo>
                    <a:lnTo>
                      <a:pt x="72386" y="0"/>
                    </a:lnTo>
                    <a:lnTo>
                      <a:pt x="72386" y="331147"/>
                    </a:lnTo>
                    <a:lnTo>
                      <a:pt x="0" y="331147"/>
                    </a:lnTo>
                    <a:close/>
                  </a:path>
                </a:pathLst>
              </a:custGeom>
              <a:solidFill>
                <a:srgbClr val="664446"/>
              </a:solidFill>
              <a:ln w="0" cap="flat">
                <a:noFill/>
                <a:prstDash val="solid"/>
                <a:miter/>
              </a:ln>
            </p:spPr>
            <p:txBody>
              <a:bodyPr rtlCol="0" anchor="ctr"/>
              <a:lstStyle/>
              <a:p>
                <a:endParaRPr lang="en-IL"/>
              </a:p>
            </p:txBody>
          </p:sp>
          <p:sp>
            <p:nvSpPr>
              <p:cNvPr id="25" name="Freeform 24">
                <a:extLst>
                  <a:ext uri="{FF2B5EF4-FFF2-40B4-BE49-F238E27FC236}">
                    <a16:creationId xmlns:a16="http://schemas.microsoft.com/office/drawing/2014/main" id="{6853ED07-BA8F-1C7D-42F3-AB4989D69275}"/>
                  </a:ext>
                </a:extLst>
              </p:cNvPr>
              <p:cNvSpPr/>
              <p:nvPr/>
            </p:nvSpPr>
            <p:spPr>
              <a:xfrm>
                <a:off x="2693036" y="765053"/>
                <a:ext cx="520620" cy="521591"/>
              </a:xfrm>
              <a:custGeom>
                <a:avLst/>
                <a:gdLst>
                  <a:gd name="connsiteX0" fmla="*/ 520620 w 520620"/>
                  <a:gd name="connsiteY0" fmla="*/ 260796 h 521591"/>
                  <a:gd name="connsiteX1" fmla="*/ 260310 w 520620"/>
                  <a:gd name="connsiteY1" fmla="*/ 521592 h 521591"/>
                  <a:gd name="connsiteX2" fmla="*/ 0 w 520620"/>
                  <a:gd name="connsiteY2" fmla="*/ 260796 h 521591"/>
                  <a:gd name="connsiteX3" fmla="*/ 260310 w 520620"/>
                  <a:gd name="connsiteY3" fmla="*/ 0 h 521591"/>
                  <a:gd name="connsiteX4" fmla="*/ 520620 w 520620"/>
                  <a:gd name="connsiteY4" fmla="*/ 260796 h 521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20" h="521591">
                    <a:moveTo>
                      <a:pt x="520620" y="260796"/>
                    </a:moveTo>
                    <a:cubicBezTo>
                      <a:pt x="520620" y="404753"/>
                      <a:pt x="404154" y="521592"/>
                      <a:pt x="260310" y="521592"/>
                    </a:cubicBezTo>
                    <a:cubicBezTo>
                      <a:pt x="116467" y="521592"/>
                      <a:pt x="0" y="404908"/>
                      <a:pt x="0" y="260796"/>
                    </a:cubicBezTo>
                    <a:cubicBezTo>
                      <a:pt x="0" y="116684"/>
                      <a:pt x="116467" y="0"/>
                      <a:pt x="260310" y="0"/>
                    </a:cubicBezTo>
                    <a:cubicBezTo>
                      <a:pt x="404154" y="0"/>
                      <a:pt x="520620" y="116684"/>
                      <a:pt x="520620" y="260796"/>
                    </a:cubicBezTo>
                    <a:close/>
                  </a:path>
                </a:pathLst>
              </a:custGeom>
              <a:solidFill>
                <a:srgbClr val="40A8AD"/>
              </a:solidFill>
              <a:ln w="0" cap="flat">
                <a:noFill/>
                <a:prstDash val="solid"/>
                <a:miter/>
              </a:ln>
            </p:spPr>
            <p:txBody>
              <a:bodyPr rtlCol="0" anchor="ctr"/>
              <a:lstStyle/>
              <a:p>
                <a:pPr marL="0" algn="l" defTabSz="914400" rtl="0" eaLnBrk="1" latinLnBrk="0" hangingPunct="1"/>
                <a:endParaRPr lang="en-IL"/>
              </a:p>
            </p:txBody>
          </p:sp>
        </p:grpSp>
        <p:sp>
          <p:nvSpPr>
            <p:cNvPr id="26" name="Freeform 25">
              <a:extLst>
                <a:ext uri="{FF2B5EF4-FFF2-40B4-BE49-F238E27FC236}">
                  <a16:creationId xmlns:a16="http://schemas.microsoft.com/office/drawing/2014/main" id="{407CF2DB-2342-10C7-472D-69D3F430486F}"/>
                </a:ext>
              </a:extLst>
            </p:cNvPr>
            <p:cNvSpPr/>
            <p:nvPr/>
          </p:nvSpPr>
          <p:spPr>
            <a:xfrm>
              <a:off x="2678497" y="529205"/>
              <a:ext cx="864607" cy="472004"/>
            </a:xfrm>
            <a:custGeom>
              <a:avLst/>
              <a:gdLst>
                <a:gd name="connsiteX0" fmla="*/ 814340 w 864607"/>
                <a:gd name="connsiteY0" fmla="*/ 287449 h 472004"/>
                <a:gd name="connsiteX1" fmla="*/ 822073 w 864607"/>
                <a:gd name="connsiteY1" fmla="*/ 241736 h 472004"/>
                <a:gd name="connsiteX2" fmla="*/ 681478 w 864607"/>
                <a:gd name="connsiteY2" fmla="*/ 101033 h 472004"/>
                <a:gd name="connsiteX3" fmla="*/ 572745 w 864607"/>
                <a:gd name="connsiteY3" fmla="*/ 152790 h 472004"/>
                <a:gd name="connsiteX4" fmla="*/ 528509 w 864607"/>
                <a:gd name="connsiteY4" fmla="*/ 130785 h 472004"/>
                <a:gd name="connsiteX5" fmla="*/ 388532 w 864607"/>
                <a:gd name="connsiteY5" fmla="*/ 0 h 472004"/>
                <a:gd name="connsiteX6" fmla="*/ 250102 w 864607"/>
                <a:gd name="connsiteY6" fmla="*/ 117149 h 472004"/>
                <a:gd name="connsiteX7" fmla="*/ 229995 w 864607"/>
                <a:gd name="connsiteY7" fmla="*/ 115444 h 472004"/>
                <a:gd name="connsiteX8" fmla="*/ 89554 w 864607"/>
                <a:gd name="connsiteY8" fmla="*/ 256147 h 472004"/>
                <a:gd name="connsiteX9" fmla="*/ 91565 w 864607"/>
                <a:gd name="connsiteY9" fmla="*/ 279546 h 472004"/>
                <a:gd name="connsiteX10" fmla="*/ 86461 w 864607"/>
                <a:gd name="connsiteY10" fmla="*/ 279546 h 472004"/>
                <a:gd name="connsiteX11" fmla="*/ 0 w 864607"/>
                <a:gd name="connsiteY11" fmla="*/ 366168 h 472004"/>
                <a:gd name="connsiteX12" fmla="*/ 0 w 864607"/>
                <a:gd name="connsiteY12" fmla="*/ 385383 h 472004"/>
                <a:gd name="connsiteX13" fmla="*/ 86461 w 864607"/>
                <a:gd name="connsiteY13" fmla="*/ 472005 h 472004"/>
                <a:gd name="connsiteX14" fmla="*/ 778147 w 864607"/>
                <a:gd name="connsiteY14" fmla="*/ 472005 h 472004"/>
                <a:gd name="connsiteX15" fmla="*/ 864608 w 864607"/>
                <a:gd name="connsiteY15" fmla="*/ 385383 h 472004"/>
                <a:gd name="connsiteX16" fmla="*/ 864608 w 864607"/>
                <a:gd name="connsiteY16" fmla="*/ 366168 h 472004"/>
                <a:gd name="connsiteX17" fmla="*/ 814185 w 864607"/>
                <a:gd name="connsiteY17" fmla="*/ 287449 h 4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4607" h="472004">
                  <a:moveTo>
                    <a:pt x="814340" y="287449"/>
                  </a:moveTo>
                  <a:cubicBezTo>
                    <a:pt x="819289" y="273038"/>
                    <a:pt x="822073" y="257697"/>
                    <a:pt x="822073" y="241736"/>
                  </a:cubicBezTo>
                  <a:cubicBezTo>
                    <a:pt x="822073" y="163947"/>
                    <a:pt x="759122" y="101033"/>
                    <a:pt x="681478" y="101033"/>
                  </a:cubicBezTo>
                  <a:cubicBezTo>
                    <a:pt x="637552" y="101033"/>
                    <a:pt x="598420" y="121178"/>
                    <a:pt x="572745" y="152790"/>
                  </a:cubicBezTo>
                  <a:cubicBezTo>
                    <a:pt x="559598" y="143027"/>
                    <a:pt x="544594" y="135434"/>
                    <a:pt x="528509" y="130785"/>
                  </a:cubicBezTo>
                  <a:cubicBezTo>
                    <a:pt x="523405" y="57645"/>
                    <a:pt x="462774" y="0"/>
                    <a:pt x="388532" y="0"/>
                  </a:cubicBezTo>
                  <a:cubicBezTo>
                    <a:pt x="318930" y="0"/>
                    <a:pt x="261393" y="50672"/>
                    <a:pt x="250102" y="117149"/>
                  </a:cubicBezTo>
                  <a:cubicBezTo>
                    <a:pt x="243451" y="116219"/>
                    <a:pt x="236800" y="115444"/>
                    <a:pt x="229995" y="115444"/>
                  </a:cubicBezTo>
                  <a:cubicBezTo>
                    <a:pt x="152350" y="115444"/>
                    <a:pt x="89554" y="178513"/>
                    <a:pt x="89554" y="256147"/>
                  </a:cubicBezTo>
                  <a:cubicBezTo>
                    <a:pt x="89554" y="264205"/>
                    <a:pt x="90328" y="271798"/>
                    <a:pt x="91565" y="279546"/>
                  </a:cubicBezTo>
                  <a:lnTo>
                    <a:pt x="86461" y="279546"/>
                  </a:lnTo>
                  <a:cubicBezTo>
                    <a:pt x="38668" y="279546"/>
                    <a:pt x="0" y="318286"/>
                    <a:pt x="0" y="366168"/>
                  </a:cubicBezTo>
                  <a:lnTo>
                    <a:pt x="0" y="385383"/>
                  </a:lnTo>
                  <a:cubicBezTo>
                    <a:pt x="0" y="433265"/>
                    <a:pt x="38668" y="472005"/>
                    <a:pt x="86461" y="472005"/>
                  </a:cubicBezTo>
                  <a:lnTo>
                    <a:pt x="778147" y="472005"/>
                  </a:lnTo>
                  <a:cubicBezTo>
                    <a:pt x="825940" y="472005"/>
                    <a:pt x="864608" y="433265"/>
                    <a:pt x="864608" y="385383"/>
                  </a:cubicBezTo>
                  <a:lnTo>
                    <a:pt x="864608" y="366168"/>
                  </a:lnTo>
                  <a:cubicBezTo>
                    <a:pt x="864608" y="331147"/>
                    <a:pt x="843882" y="301240"/>
                    <a:pt x="814185" y="287449"/>
                  </a:cubicBezTo>
                  <a:close/>
                </a:path>
              </a:pathLst>
            </a:custGeom>
            <a:solidFill>
              <a:schemeClr val="bg1">
                <a:lumMod val="95000"/>
              </a:schemeClr>
            </a:solidFill>
            <a:ln w="0" cap="flat">
              <a:noFill/>
              <a:prstDash val="solid"/>
              <a:miter/>
            </a:ln>
          </p:spPr>
          <p:txBody>
            <a:bodyPr rtlCol="0" anchor="ctr"/>
            <a:lstStyle/>
            <a:p>
              <a:pPr marL="0" algn="r" defTabSz="914400" rtl="1" eaLnBrk="1" latinLnBrk="0" hangingPunct="1"/>
              <a:endParaRPr lang="en-IL"/>
            </a:p>
          </p:txBody>
        </p:sp>
        <p:sp>
          <p:nvSpPr>
            <p:cNvPr id="27" name="Freeform 26">
              <a:extLst>
                <a:ext uri="{FF2B5EF4-FFF2-40B4-BE49-F238E27FC236}">
                  <a16:creationId xmlns:a16="http://schemas.microsoft.com/office/drawing/2014/main" id="{235AA449-EE96-E236-3C80-793F20033360}"/>
                </a:ext>
              </a:extLst>
            </p:cNvPr>
            <p:cNvSpPr/>
            <p:nvPr/>
          </p:nvSpPr>
          <p:spPr>
            <a:xfrm>
              <a:off x="1234958" y="447542"/>
              <a:ext cx="458597" cy="250568"/>
            </a:xfrm>
            <a:custGeom>
              <a:avLst/>
              <a:gdLst>
                <a:gd name="connsiteX0" fmla="*/ 431994 w 458597"/>
                <a:gd name="connsiteY0" fmla="*/ 152635 h 250568"/>
                <a:gd name="connsiteX1" fmla="*/ 436171 w 458597"/>
                <a:gd name="connsiteY1" fmla="*/ 128306 h 250568"/>
                <a:gd name="connsiteX2" fmla="*/ 361619 w 458597"/>
                <a:gd name="connsiteY2" fmla="*/ 53616 h 250568"/>
                <a:gd name="connsiteX3" fmla="*/ 303927 w 458597"/>
                <a:gd name="connsiteY3" fmla="*/ 81043 h 250568"/>
                <a:gd name="connsiteX4" fmla="*/ 280417 w 458597"/>
                <a:gd name="connsiteY4" fmla="*/ 69422 h 250568"/>
                <a:gd name="connsiteX5" fmla="*/ 206176 w 458597"/>
                <a:gd name="connsiteY5" fmla="*/ 0 h 250568"/>
                <a:gd name="connsiteX6" fmla="*/ 132707 w 458597"/>
                <a:gd name="connsiteY6" fmla="*/ 62139 h 250568"/>
                <a:gd name="connsiteX7" fmla="*/ 122035 w 458597"/>
                <a:gd name="connsiteY7" fmla="*/ 61209 h 250568"/>
                <a:gd name="connsiteX8" fmla="*/ 47484 w 458597"/>
                <a:gd name="connsiteY8" fmla="*/ 135899 h 250568"/>
                <a:gd name="connsiteX9" fmla="*/ 48567 w 458597"/>
                <a:gd name="connsiteY9" fmla="*/ 148296 h 250568"/>
                <a:gd name="connsiteX10" fmla="*/ 45937 w 458597"/>
                <a:gd name="connsiteY10" fmla="*/ 148296 h 250568"/>
                <a:gd name="connsiteX11" fmla="*/ 0 w 458597"/>
                <a:gd name="connsiteY11" fmla="*/ 194318 h 250568"/>
                <a:gd name="connsiteX12" fmla="*/ 0 w 458597"/>
                <a:gd name="connsiteY12" fmla="*/ 204546 h 250568"/>
                <a:gd name="connsiteX13" fmla="*/ 45937 w 458597"/>
                <a:gd name="connsiteY13" fmla="*/ 250569 h 250568"/>
                <a:gd name="connsiteX14" fmla="*/ 412815 w 458597"/>
                <a:gd name="connsiteY14" fmla="*/ 250569 h 250568"/>
                <a:gd name="connsiteX15" fmla="*/ 458598 w 458597"/>
                <a:gd name="connsiteY15" fmla="*/ 204546 h 250568"/>
                <a:gd name="connsiteX16" fmla="*/ 458598 w 458597"/>
                <a:gd name="connsiteY16" fmla="*/ 194318 h 250568"/>
                <a:gd name="connsiteX17" fmla="*/ 431840 w 458597"/>
                <a:gd name="connsiteY17" fmla="*/ 152635 h 25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597" h="250568">
                  <a:moveTo>
                    <a:pt x="431994" y="152635"/>
                  </a:moveTo>
                  <a:cubicBezTo>
                    <a:pt x="434624" y="145042"/>
                    <a:pt x="436171" y="136829"/>
                    <a:pt x="436171" y="128306"/>
                  </a:cubicBezTo>
                  <a:cubicBezTo>
                    <a:pt x="436171" y="87087"/>
                    <a:pt x="402762" y="53616"/>
                    <a:pt x="361619" y="53616"/>
                  </a:cubicBezTo>
                  <a:cubicBezTo>
                    <a:pt x="338419" y="53616"/>
                    <a:pt x="317538" y="64308"/>
                    <a:pt x="303927" y="81043"/>
                  </a:cubicBezTo>
                  <a:cubicBezTo>
                    <a:pt x="296967" y="75930"/>
                    <a:pt x="289079" y="71901"/>
                    <a:pt x="280417" y="69422"/>
                  </a:cubicBezTo>
                  <a:cubicBezTo>
                    <a:pt x="277633" y="30682"/>
                    <a:pt x="245617" y="0"/>
                    <a:pt x="206176" y="0"/>
                  </a:cubicBezTo>
                  <a:cubicBezTo>
                    <a:pt x="169364" y="0"/>
                    <a:pt x="138739" y="26963"/>
                    <a:pt x="132707" y="62139"/>
                  </a:cubicBezTo>
                  <a:cubicBezTo>
                    <a:pt x="129150" y="61674"/>
                    <a:pt x="125592" y="61209"/>
                    <a:pt x="122035" y="61209"/>
                  </a:cubicBezTo>
                  <a:cubicBezTo>
                    <a:pt x="80893" y="61209"/>
                    <a:pt x="47484" y="94680"/>
                    <a:pt x="47484" y="135899"/>
                  </a:cubicBezTo>
                  <a:cubicBezTo>
                    <a:pt x="47484" y="140083"/>
                    <a:pt x="47948" y="144267"/>
                    <a:pt x="48567" y="148296"/>
                  </a:cubicBezTo>
                  <a:lnTo>
                    <a:pt x="45937" y="148296"/>
                  </a:lnTo>
                  <a:cubicBezTo>
                    <a:pt x="20571" y="148296"/>
                    <a:pt x="0" y="168905"/>
                    <a:pt x="0" y="194318"/>
                  </a:cubicBezTo>
                  <a:lnTo>
                    <a:pt x="0" y="204546"/>
                  </a:lnTo>
                  <a:cubicBezTo>
                    <a:pt x="0" y="229959"/>
                    <a:pt x="20571" y="250569"/>
                    <a:pt x="45937" y="250569"/>
                  </a:cubicBezTo>
                  <a:lnTo>
                    <a:pt x="412815" y="250569"/>
                  </a:lnTo>
                  <a:cubicBezTo>
                    <a:pt x="438181" y="250569"/>
                    <a:pt x="458598" y="229959"/>
                    <a:pt x="458598" y="204546"/>
                  </a:cubicBezTo>
                  <a:lnTo>
                    <a:pt x="458598" y="194318"/>
                  </a:lnTo>
                  <a:cubicBezTo>
                    <a:pt x="458598" y="175723"/>
                    <a:pt x="447616" y="159918"/>
                    <a:pt x="431840" y="152635"/>
                  </a:cubicBezTo>
                  <a:close/>
                </a:path>
              </a:pathLst>
            </a:custGeom>
            <a:solidFill>
              <a:schemeClr val="bg1">
                <a:lumMod val="95000"/>
              </a:schemeClr>
            </a:solidFill>
            <a:ln w="0" cap="flat">
              <a:noFill/>
              <a:prstDash val="solid"/>
              <a:miter/>
            </a:ln>
          </p:spPr>
          <p:txBody>
            <a:bodyPr rtlCol="0" anchor="ctr"/>
            <a:lstStyle/>
            <a:p>
              <a:endParaRPr lang="en-IL"/>
            </a:p>
          </p:txBody>
        </p:sp>
      </p:grpSp>
      <p:graphicFrame>
        <p:nvGraphicFramePr>
          <p:cNvPr id="2" name="Table 1">
            <a:extLst>
              <a:ext uri="{FF2B5EF4-FFF2-40B4-BE49-F238E27FC236}">
                <a16:creationId xmlns:a16="http://schemas.microsoft.com/office/drawing/2014/main" id="{6814F870-C46C-5697-FA49-9A6103B20323}"/>
              </a:ext>
            </a:extLst>
          </p:cNvPr>
          <p:cNvGraphicFramePr>
            <a:graphicFrameLocks noGrp="1"/>
          </p:cNvGraphicFramePr>
          <p:nvPr>
            <p:extLst>
              <p:ext uri="{D42A27DB-BD31-4B8C-83A1-F6EECF244321}">
                <p14:modId xmlns:p14="http://schemas.microsoft.com/office/powerpoint/2010/main" val="1111147513"/>
              </p:ext>
            </p:extLst>
          </p:nvPr>
        </p:nvGraphicFramePr>
        <p:xfrm>
          <a:off x="973243" y="1519722"/>
          <a:ext cx="9613875" cy="4544054"/>
        </p:xfrm>
        <a:graphic>
          <a:graphicData uri="http://schemas.openxmlformats.org/drawingml/2006/table">
            <a:tbl>
              <a:tblPr rtl="1">
                <a:tableStyleId>{5940675A-B579-460E-94D1-54222C63F5DA}</a:tableStyleId>
              </a:tblPr>
              <a:tblGrid>
                <a:gridCol w="2916626">
                  <a:extLst>
                    <a:ext uri="{9D8B030D-6E8A-4147-A177-3AD203B41FA5}">
                      <a16:colId xmlns:a16="http://schemas.microsoft.com/office/drawing/2014/main" val="905773510"/>
                    </a:ext>
                  </a:extLst>
                </a:gridCol>
                <a:gridCol w="2438400">
                  <a:extLst>
                    <a:ext uri="{9D8B030D-6E8A-4147-A177-3AD203B41FA5}">
                      <a16:colId xmlns:a16="http://schemas.microsoft.com/office/drawing/2014/main" val="2889503607"/>
                    </a:ext>
                  </a:extLst>
                </a:gridCol>
                <a:gridCol w="4258849">
                  <a:extLst>
                    <a:ext uri="{9D8B030D-6E8A-4147-A177-3AD203B41FA5}">
                      <a16:colId xmlns:a16="http://schemas.microsoft.com/office/drawing/2014/main" val="4082417222"/>
                    </a:ext>
                  </a:extLst>
                </a:gridCol>
              </a:tblGrid>
              <a:tr h="390314">
                <a:tc>
                  <a:txBody>
                    <a:bodyPr/>
                    <a:lstStyle/>
                    <a:p>
                      <a:pPr algn="ctr" rtl="0"/>
                      <a:r>
                        <a:rPr lang="en-US" sz="1100" b="1" dirty="0">
                          <a:solidFill>
                            <a:schemeClr val="bg1"/>
                          </a:solidFill>
                          <a:latin typeface="Heebo" pitchFamily="2" charset="-79"/>
                          <a:ea typeface="Tahoma" panose="020B0604030504040204" pitchFamily="34" charset="0"/>
                          <a:cs typeface="Heebo" pitchFamily="2" charset="-79"/>
                        </a:rPr>
                        <a:t>Post-intervention Study </a:t>
                      </a:r>
                    </a:p>
                    <a:p>
                      <a:pPr algn="ctr" rtl="0"/>
                      <a:r>
                        <a:rPr lang="en-US" sz="1100" b="1" dirty="0">
                          <a:solidFill>
                            <a:schemeClr val="bg1"/>
                          </a:solidFill>
                          <a:latin typeface="Heebo" pitchFamily="2" charset="-79"/>
                          <a:ea typeface="Tahoma" panose="020B0604030504040204" pitchFamily="34" charset="0"/>
                          <a:cs typeface="Heebo" pitchFamily="2" charset="-79"/>
                        </a:rPr>
                        <a:t>March 2024 </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0"/>
                      <a:r>
                        <a:rPr lang="en-US" sz="1100" b="1" dirty="0">
                          <a:solidFill>
                            <a:schemeClr val="bg1"/>
                          </a:solidFill>
                          <a:latin typeface="Heebo" pitchFamily="2" charset="-79"/>
                          <a:ea typeface="Tahoma" panose="020B0604030504040204" pitchFamily="34" charset="0"/>
                          <a:cs typeface="Heebo" pitchFamily="2" charset="-79"/>
                        </a:rPr>
                        <a:t>Preliminary Study </a:t>
                      </a:r>
                    </a:p>
                    <a:p>
                      <a:pPr algn="ctr" rtl="0"/>
                      <a:r>
                        <a:rPr lang="en-US" sz="1100" b="1" dirty="0">
                          <a:solidFill>
                            <a:schemeClr val="bg1"/>
                          </a:solidFill>
                          <a:latin typeface="Heebo" pitchFamily="2" charset="-79"/>
                          <a:ea typeface="Tahoma" panose="020B0604030504040204" pitchFamily="34" charset="0"/>
                          <a:cs typeface="Heebo" pitchFamily="2" charset="-79"/>
                        </a:rPr>
                        <a:t>March-April 2021</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tc>
                  <a:txBody>
                    <a:bodyPr/>
                    <a:lstStyle/>
                    <a:p>
                      <a:pPr algn="ctr" rtl="0"/>
                      <a:r>
                        <a:rPr lang="en-US" sz="1100" b="1" dirty="0">
                          <a:solidFill>
                            <a:schemeClr val="bg1"/>
                          </a:solidFill>
                          <a:latin typeface="Heebo" pitchFamily="2" charset="-79"/>
                          <a:ea typeface="Tahoma" panose="020B0604030504040204" pitchFamily="34" charset="0"/>
                          <a:cs typeface="Heebo" pitchFamily="2" charset="-79"/>
                        </a:rPr>
                        <a:t>Observation Tools</a:t>
                      </a:r>
                      <a:endParaRPr lang="he-IL" sz="1100" b="1" dirty="0">
                        <a:solidFill>
                          <a:schemeClr val="bg1"/>
                        </a:solidFill>
                        <a:latin typeface="Heebo" pitchFamily="2" charset="-79"/>
                        <a:ea typeface="Tahoma" panose="020B0604030504040204" pitchFamily="34" charset="0"/>
                        <a:cs typeface="Heebo" pitchFamily="2" charset="-79"/>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0A8AD"/>
                    </a:solidFill>
                  </a:tcPr>
                </a:tc>
                <a:extLst>
                  <a:ext uri="{0D108BD9-81ED-4DB2-BD59-A6C34878D82A}">
                    <a16:rowId xmlns:a16="http://schemas.microsoft.com/office/drawing/2014/main" val="3743529447"/>
                  </a:ext>
                </a:extLst>
              </a:tr>
              <a:tr h="1330143">
                <a:tc>
                  <a:txBody>
                    <a:bodyPr/>
                    <a:lstStyle/>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Friday mornings: 9:00-13:00</a:t>
                      </a:r>
                    </a:p>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Full weekdays: 8:30-20:00</a:t>
                      </a:r>
                    </a:p>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Weekdays (interviews only): 17:00-18:30</a:t>
                      </a:r>
                    </a:p>
                    <a:p>
                      <a:pPr marL="0" marR="0" lvl="0" indent="0" algn="l" rtl="0" eaLnBrk="1" fontAlgn="auto" latinLnBrk="0" hangingPunct="1">
                        <a:lnSpc>
                          <a:spcPct val="100000"/>
                        </a:lnSpc>
                        <a:spcBef>
                          <a:spcPts val="0"/>
                        </a:spcBef>
                        <a:spcAft>
                          <a:spcPts val="0"/>
                        </a:spcAft>
                        <a:buClrTx/>
                        <a:buSzTx/>
                        <a:buFontTx/>
                        <a:buNone/>
                      </a:pPr>
                      <a:r>
                        <a:rPr lang="en-US" sz="1100" b="0" dirty="0">
                          <a:solidFill>
                            <a:schemeClr val="tx1"/>
                          </a:solidFill>
                          <a:latin typeface="Heebo" pitchFamily="2" charset="-79"/>
                          <a:ea typeface="Tahoma" panose="020B0604030504040204" pitchFamily="34" charset="0"/>
                          <a:cs typeface="Heebo" pitchFamily="2" charset="-79"/>
                        </a:rPr>
                        <a:t>Weekdays (qualitative observation only): 15:30-18:00</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Friday mornings: 10:00-13:00</a:t>
                      </a:r>
                    </a:p>
                    <a:p>
                      <a:pPr algn="l" rtl="0"/>
                      <a:r>
                        <a:rPr lang="en-US" sz="1100" dirty="0">
                          <a:latin typeface="Heebo" pitchFamily="2" charset="-79"/>
                          <a:ea typeface="Tahoma" panose="020B0604030504040204" pitchFamily="34" charset="0"/>
                          <a:cs typeface="Heebo" pitchFamily="2" charset="-79"/>
                        </a:rPr>
                        <a:t>Full weekdays: 9:30-21:00</a:t>
                      </a:r>
                      <a:endParaRPr lang="he-IL" sz="1100" dirty="0">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b="1" dirty="0">
                          <a:solidFill>
                            <a:srgbClr val="40A8AD"/>
                          </a:solidFill>
                          <a:latin typeface="Heebo" pitchFamily="2" charset="-79"/>
                          <a:ea typeface="Tahoma" panose="020B0604030504040204" pitchFamily="34" charset="0"/>
                          <a:cs typeface="Heebo" pitchFamily="2" charset="-79"/>
                        </a:rPr>
                        <a:t>Field observations:</a:t>
                      </a:r>
                    </a:p>
                    <a:p>
                      <a:pPr marL="171450" indent="-171450" algn="l" rtl="0">
                        <a:buFont typeface="Arial" panose="020B0604020202020204" pitchFamily="34" charset="0"/>
                        <a:buChar char="•"/>
                      </a:pPr>
                      <a:r>
                        <a:rPr lang="en-US" sz="1100" b="1" dirty="0">
                          <a:solidFill>
                            <a:srgbClr val="40A8AD"/>
                          </a:solidFill>
                          <a:latin typeface="Heebo" pitchFamily="2" charset="-79"/>
                          <a:ea typeface="Tahoma" panose="020B0604030504040204" pitchFamily="34" charset="0"/>
                          <a:cs typeface="Heebo" pitchFamily="2" charset="-79"/>
                        </a:rPr>
                        <a:t>Mapping using the XPLORE approach, which includes reference to features of the space.</a:t>
                      </a:r>
                    </a:p>
                    <a:p>
                      <a:pPr marL="171450" indent="-171450" algn="l" rtl="0">
                        <a:buFont typeface="Arial" panose="020B0604020202020204" pitchFamily="34" charset="0"/>
                        <a:buChar char="•"/>
                      </a:pPr>
                      <a:r>
                        <a:rPr lang="en-US" sz="1100" b="1" dirty="0">
                          <a:solidFill>
                            <a:srgbClr val="40A8AD"/>
                          </a:solidFill>
                          <a:latin typeface="Heebo" pitchFamily="2" charset="-79"/>
                          <a:ea typeface="Tahoma" panose="020B0604030504040204" pitchFamily="34" charset="0"/>
                          <a:cs typeface="Heebo" pitchFamily="2" charset="-79"/>
                        </a:rPr>
                        <a:t>Qualitative observation of events, emphasizing caregiver-child interactions and play at various times of day.</a:t>
                      </a:r>
                    </a:p>
                    <a:p>
                      <a:pPr marL="171450" indent="-171450" algn="l" rtl="0">
                        <a:buFont typeface="Arial" panose="020B0604020202020204" pitchFamily="34" charset="0"/>
                        <a:buChar char="•"/>
                      </a:pPr>
                      <a:r>
                        <a:rPr lang="en-US" sz="1100" b="1" dirty="0">
                          <a:solidFill>
                            <a:srgbClr val="40A8AD"/>
                          </a:solidFill>
                          <a:latin typeface="Heebo" pitchFamily="2" charset="-79"/>
                          <a:ea typeface="Tahoma" panose="020B0604030504040204" pitchFamily="34" charset="0"/>
                          <a:cs typeface="Heebo" pitchFamily="2" charset="-79"/>
                        </a:rPr>
                        <a:t>Collecting data on traffic through and time spent in the park using </a:t>
                      </a:r>
                      <a:r>
                        <a:rPr lang="en-US" sz="1100" b="1" dirty="0">
                          <a:solidFill>
                            <a:srgbClr val="40A8AD"/>
                          </a:solidFill>
                          <a:latin typeface="Tahoma" panose="020B0604030504040204" pitchFamily="34" charset="0"/>
                          <a:ea typeface="Tahoma" panose="020B0604030504040204" pitchFamily="34" charset="0"/>
                          <a:cs typeface="Tahoma" panose="020B0604030504040204" pitchFamily="34" charset="0"/>
                        </a:rPr>
                        <a:t>Gehl Architects’ Public Life app</a:t>
                      </a:r>
                      <a:endParaRPr lang="he-IL" sz="1100" b="1" dirty="0">
                        <a:solidFill>
                          <a:srgbClr val="40A8AD"/>
                        </a:solidFill>
                        <a:latin typeface="Heebo" pitchFamily="2" charset="-79"/>
                        <a:ea typeface="Tahoma" panose="020B0604030504040204" pitchFamily="34" charset="0"/>
                        <a:cs typeface="Heebo" pitchFamily="2" charset="-79"/>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6324864"/>
                  </a:ext>
                </a:extLst>
              </a:tr>
              <a:tr h="516431">
                <a:tc>
                  <a:txBody>
                    <a:bodyPr/>
                    <a:lstStyle/>
                    <a:p>
                      <a:pPr algn="l" rtl="0"/>
                      <a:r>
                        <a:rPr lang="en-US" sz="1100" b="0" kern="1200" dirty="0">
                          <a:solidFill>
                            <a:schemeClr val="tx1"/>
                          </a:solidFill>
                          <a:latin typeface="Heebo" pitchFamily="2" charset="-79"/>
                          <a:ea typeface="Tahoma" panose="020B0604030504040204" pitchFamily="34" charset="0"/>
                          <a:cs typeface="Heebo" pitchFamily="2" charset="-79"/>
                        </a:rPr>
                        <a:t>Interviews with 43 caregivers accompanying 68 children:</a:t>
                      </a:r>
                    </a:p>
                    <a:p>
                      <a:pPr algn="l" rtl="0"/>
                      <a:r>
                        <a:rPr lang="en-US" sz="1100" b="0" kern="1200" dirty="0">
                          <a:solidFill>
                            <a:schemeClr val="tx1"/>
                          </a:solidFill>
                          <a:latin typeface="Heebo" pitchFamily="2" charset="-79"/>
                          <a:ea typeface="Tahoma" panose="020B0604030504040204" pitchFamily="34" charset="0"/>
                          <a:cs typeface="Heebo" pitchFamily="2" charset="-79"/>
                        </a:rPr>
                        <a:t>33 mothers</a:t>
                      </a:r>
                    </a:p>
                    <a:p>
                      <a:pPr algn="l" rtl="0"/>
                      <a:r>
                        <a:rPr lang="en-US" sz="1100" b="0" kern="1200" dirty="0">
                          <a:solidFill>
                            <a:schemeClr val="tx1"/>
                          </a:solidFill>
                          <a:latin typeface="Heebo" pitchFamily="2" charset="-79"/>
                          <a:ea typeface="Tahoma" panose="020B0604030504040204" pitchFamily="34" charset="0"/>
                          <a:cs typeface="Heebo" pitchFamily="2" charset="-79"/>
                        </a:rPr>
                        <a:t>6 fathers</a:t>
                      </a:r>
                    </a:p>
                    <a:p>
                      <a:pPr algn="l" rtl="0"/>
                      <a:r>
                        <a:rPr lang="en-US" sz="1100" b="0" kern="1200" dirty="0">
                          <a:solidFill>
                            <a:schemeClr val="tx1"/>
                          </a:solidFill>
                          <a:latin typeface="Heebo" pitchFamily="2" charset="-79"/>
                          <a:ea typeface="Tahoma" panose="020B0604030504040204" pitchFamily="34" charset="0"/>
                          <a:cs typeface="Heebo" pitchFamily="2" charset="-79"/>
                        </a:rPr>
                        <a:t>2 grandmothers</a:t>
                      </a:r>
                    </a:p>
                    <a:p>
                      <a:pPr algn="l" rtl="0"/>
                      <a:r>
                        <a:rPr lang="en-US" sz="1100" b="0" kern="1200" dirty="0">
                          <a:solidFill>
                            <a:schemeClr val="tx1"/>
                          </a:solidFill>
                          <a:latin typeface="Heebo" pitchFamily="2" charset="-79"/>
                          <a:ea typeface="Tahoma" panose="020B0604030504040204" pitchFamily="34" charset="0"/>
                          <a:cs typeface="Heebo" pitchFamily="2" charset="-79"/>
                        </a:rPr>
                        <a:t>30 interviewees were neighborhood residents</a:t>
                      </a:r>
                    </a:p>
                    <a:p>
                      <a:pPr algn="l" rtl="0"/>
                      <a:endParaRPr lang="en-US" sz="1100" b="0" kern="1200" dirty="0">
                        <a:solidFill>
                          <a:schemeClr val="tx1"/>
                        </a:solidFill>
                        <a:latin typeface="Heebo" pitchFamily="2" charset="-79"/>
                        <a:ea typeface="Tahoma" panose="020B0604030504040204" pitchFamily="34" charset="0"/>
                        <a:cs typeface="Heebo" pitchFamily="2" charset="-79"/>
                      </a:endParaRPr>
                    </a:p>
                    <a:p>
                      <a:pPr algn="l" rtl="0"/>
                      <a:r>
                        <a:rPr lang="en-US" sz="1100" b="0" kern="1200" dirty="0">
                          <a:solidFill>
                            <a:schemeClr val="tx1"/>
                          </a:solidFill>
                          <a:latin typeface="Heebo" pitchFamily="2" charset="-79"/>
                          <a:ea typeface="Tahoma" panose="020B0604030504040204" pitchFamily="34" charset="0"/>
                          <a:cs typeface="Heebo" pitchFamily="2" charset="-79"/>
                        </a:rPr>
                        <a:t>Social affiliation: </a:t>
                      </a:r>
                    </a:p>
                    <a:p>
                      <a:pPr algn="l" rtl="0"/>
                      <a:r>
                        <a:rPr lang="en-US" sz="1100" b="0" kern="1200" dirty="0">
                          <a:solidFill>
                            <a:schemeClr val="tx1"/>
                          </a:solidFill>
                          <a:latin typeface="Heebo" pitchFamily="2" charset="-79"/>
                          <a:ea typeface="Tahoma" panose="020B0604030504040204" pitchFamily="34" charset="0"/>
                          <a:cs typeface="Heebo" pitchFamily="2" charset="-79"/>
                        </a:rPr>
                        <a:t>23 Arabs</a:t>
                      </a:r>
                    </a:p>
                    <a:p>
                      <a:pPr algn="l" rtl="0"/>
                      <a:r>
                        <a:rPr lang="en-US" sz="1100" b="0" kern="1200" dirty="0">
                          <a:solidFill>
                            <a:schemeClr val="tx1"/>
                          </a:solidFill>
                          <a:latin typeface="Heebo" pitchFamily="2" charset="-79"/>
                          <a:ea typeface="Tahoma" panose="020B0604030504040204" pitchFamily="34" charset="0"/>
                          <a:cs typeface="Heebo" pitchFamily="2" charset="-79"/>
                        </a:rPr>
                        <a:t>16 Jews</a:t>
                      </a:r>
                    </a:p>
                    <a:p>
                      <a:pPr algn="l" rtl="0"/>
                      <a:r>
                        <a:rPr lang="en-US" sz="1100" b="0" kern="1200" dirty="0">
                          <a:solidFill>
                            <a:schemeClr val="tx1"/>
                          </a:solidFill>
                          <a:latin typeface="Heebo" pitchFamily="2" charset="-79"/>
                          <a:ea typeface="Tahoma" panose="020B0604030504040204" pitchFamily="34" charset="0"/>
                          <a:cs typeface="Heebo" pitchFamily="2" charset="-79"/>
                        </a:rPr>
                        <a:t>3 from the former Soviet Union</a:t>
                      </a:r>
                    </a:p>
                    <a:p>
                      <a:pPr algn="l" rtl="0"/>
                      <a:r>
                        <a:rPr lang="en-US" sz="1100" b="0" kern="1200" dirty="0">
                          <a:solidFill>
                            <a:schemeClr val="tx1"/>
                          </a:solidFill>
                          <a:latin typeface="Heebo" pitchFamily="2" charset="-79"/>
                          <a:ea typeface="Tahoma" panose="020B0604030504040204" pitchFamily="34" charset="0"/>
                          <a:cs typeface="Heebo" pitchFamily="2" charset="-79"/>
                        </a:rPr>
                        <a:t>1 (father) from Nepal</a:t>
                      </a:r>
                      <a:endParaRPr lang="he-IL" sz="1100" b="0" kern="1200" dirty="0">
                        <a:solidFill>
                          <a:schemeClr val="tx1"/>
                        </a:solidFill>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dirty="0">
                          <a:latin typeface="Heebo" pitchFamily="2" charset="-79"/>
                          <a:ea typeface="Tahoma" panose="020B0604030504040204" pitchFamily="34" charset="0"/>
                          <a:cs typeface="Heebo" pitchFamily="2" charset="-79"/>
                        </a:rPr>
                        <a:t>Interviews with 25 caregivers accompanying about 50 children: </a:t>
                      </a:r>
                    </a:p>
                    <a:p>
                      <a:pPr algn="l" rtl="0"/>
                      <a:r>
                        <a:rPr lang="en-US" sz="1100" dirty="0">
                          <a:latin typeface="Heebo" pitchFamily="2" charset="-79"/>
                          <a:ea typeface="Tahoma" panose="020B0604030504040204" pitchFamily="34" charset="0"/>
                          <a:cs typeface="Heebo" pitchFamily="2" charset="-79"/>
                        </a:rPr>
                        <a:t>6 mothers</a:t>
                      </a:r>
                    </a:p>
                    <a:p>
                      <a:pPr algn="l" rtl="0"/>
                      <a:r>
                        <a:rPr lang="en-US" sz="1100" dirty="0">
                          <a:latin typeface="Heebo" pitchFamily="2" charset="-79"/>
                          <a:ea typeface="Tahoma" panose="020B0604030504040204" pitchFamily="34" charset="0"/>
                          <a:cs typeface="Heebo" pitchFamily="2" charset="-79"/>
                        </a:rPr>
                        <a:t>4 fathers</a:t>
                      </a:r>
                    </a:p>
                    <a:p>
                      <a:pPr algn="l" rtl="0"/>
                      <a:r>
                        <a:rPr lang="en-US" sz="1100" dirty="0">
                          <a:latin typeface="Heebo" pitchFamily="2" charset="-79"/>
                          <a:ea typeface="Tahoma" panose="020B0604030504040204" pitchFamily="34" charset="0"/>
                          <a:cs typeface="Heebo" pitchFamily="2" charset="-79"/>
                        </a:rPr>
                        <a:t>3 grandparents</a:t>
                      </a:r>
                    </a:p>
                    <a:p>
                      <a:pPr algn="l" rtl="0"/>
                      <a:r>
                        <a:rPr lang="en-US" sz="1100" dirty="0">
                          <a:latin typeface="Heebo" pitchFamily="2" charset="-79"/>
                          <a:ea typeface="Tahoma" panose="020B0604030504040204" pitchFamily="34" charset="0"/>
                          <a:cs typeface="Heebo" pitchFamily="2" charset="-79"/>
                        </a:rPr>
                        <a:t>12 older siblings</a:t>
                      </a:r>
                    </a:p>
                    <a:p>
                      <a:pPr algn="l" rtl="0"/>
                      <a:endParaRPr lang="en-US" sz="1100" dirty="0">
                        <a:latin typeface="Heebo" pitchFamily="2" charset="-79"/>
                        <a:ea typeface="Tahoma" panose="020B0604030504040204" pitchFamily="34" charset="0"/>
                        <a:cs typeface="Heebo" pitchFamily="2" charset="-79"/>
                      </a:endParaRPr>
                    </a:p>
                    <a:p>
                      <a:pPr algn="l" rtl="0"/>
                      <a:r>
                        <a:rPr lang="en-US" sz="1100" dirty="0">
                          <a:latin typeface="Heebo" pitchFamily="2" charset="-79"/>
                          <a:ea typeface="Tahoma" panose="020B0604030504040204" pitchFamily="34" charset="0"/>
                          <a:cs typeface="Heebo" pitchFamily="2" charset="-79"/>
                        </a:rPr>
                        <a:t>16 interviewees were </a:t>
                      </a:r>
                      <a:r>
                        <a:rPr lang="en-US" sz="1100" b="0" kern="1200" dirty="0">
                          <a:solidFill>
                            <a:schemeClr val="tx1"/>
                          </a:solidFill>
                          <a:latin typeface="Heebo" pitchFamily="2" charset="-79"/>
                          <a:ea typeface="Tahoma" panose="020B0604030504040204" pitchFamily="34" charset="0"/>
                          <a:cs typeface="Heebo" pitchFamily="2" charset="-79"/>
                        </a:rPr>
                        <a:t>neighborhood </a:t>
                      </a:r>
                      <a:r>
                        <a:rPr lang="en-US" sz="1100" dirty="0">
                          <a:latin typeface="Heebo" pitchFamily="2" charset="-79"/>
                          <a:ea typeface="Tahoma" panose="020B0604030504040204" pitchFamily="34" charset="0"/>
                          <a:cs typeface="Heebo" pitchFamily="2" charset="-79"/>
                        </a:rPr>
                        <a:t>residents</a:t>
                      </a:r>
                      <a:endParaRPr lang="he-IL" sz="1100" dirty="0">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en-US" sz="1100" b="1" dirty="0">
                          <a:solidFill>
                            <a:srgbClr val="40A8AD"/>
                          </a:solidFill>
                          <a:latin typeface="Heebo" pitchFamily="2" charset="-79"/>
                          <a:ea typeface="Tahoma" panose="020B0604030504040204" pitchFamily="34" charset="0"/>
                          <a:cs typeface="Heebo" pitchFamily="2" charset="-79"/>
                        </a:rPr>
                        <a:t>Field interviews with caregivers</a:t>
                      </a:r>
                      <a:endParaRPr lang="he-IL" sz="1100" b="1" dirty="0">
                        <a:solidFill>
                          <a:srgbClr val="40A8AD"/>
                        </a:solidFill>
                        <a:latin typeface="Heebo" pitchFamily="2" charset="-79"/>
                        <a:ea typeface="Tahoma" panose="020B0604030504040204" pitchFamily="34" charset="0"/>
                        <a:cs typeface="Heebo" pitchFamily="2" charset="-79"/>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14306455"/>
                  </a:ext>
                </a:extLst>
              </a:tr>
              <a:tr h="516431">
                <a:tc gridSpan="3">
                  <a:txBody>
                    <a:bodyPr/>
                    <a:lstStyle/>
                    <a:p>
                      <a:pPr algn="l" rtl="0"/>
                      <a:r>
                        <a:rPr lang="en-US" sz="1100" b="1" kern="1200" dirty="0">
                          <a:solidFill>
                            <a:srgbClr val="40A8AD"/>
                          </a:solidFill>
                          <a:latin typeface="Heebo" pitchFamily="2" charset="-79"/>
                          <a:ea typeface="Tahoma" panose="020B0604030504040204" pitchFamily="34" charset="0"/>
                          <a:cs typeface="Heebo" pitchFamily="2" charset="-79"/>
                        </a:rPr>
                        <a:t>Data from the public participation event were analyzed and integrated into the overall evaluation</a:t>
                      </a:r>
                      <a:endParaRPr lang="he-IL" sz="1100" b="1" kern="1200" dirty="0">
                        <a:solidFill>
                          <a:srgbClr val="40A8AD"/>
                        </a:solidFill>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rtl="1"/>
                      <a:endParaRPr lang="he-IL" sz="1100">
                        <a:latin typeface="Heebo" pitchFamily="2" charset="-79"/>
                        <a:ea typeface="Tahoma" panose="020B0604030504040204" pitchFamily="34" charset="0"/>
                        <a:cs typeface="Heebo" pitchFamily="2" charset="-79"/>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rtl="1"/>
                      <a:endParaRPr lang="he-IL" sz="1100">
                        <a:latin typeface="Heebo" pitchFamily="2" charset="-79"/>
                        <a:ea typeface="Tahoma" panose="020B0604030504040204" pitchFamily="34" charset="0"/>
                        <a:cs typeface="Heebo" pitchFamily="2" charset="-79"/>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3069998"/>
                  </a:ext>
                </a:extLst>
              </a:tr>
            </a:tbl>
          </a:graphicData>
        </a:graphic>
      </p:graphicFrame>
      <p:sp>
        <p:nvSpPr>
          <p:cNvPr id="6" name="TextBox 5">
            <a:extLst>
              <a:ext uri="{FF2B5EF4-FFF2-40B4-BE49-F238E27FC236}">
                <a16:creationId xmlns:a16="http://schemas.microsoft.com/office/drawing/2014/main" id="{7CE001C6-FCEA-C43F-D90A-DD66F8399927}"/>
              </a:ext>
            </a:extLst>
          </p:cNvPr>
          <p:cNvSpPr txBox="1"/>
          <p:nvPr/>
        </p:nvSpPr>
        <p:spPr>
          <a:xfrm>
            <a:off x="1158465" y="268873"/>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dirty="0">
                <a:solidFill>
                  <a:srgbClr val="40A8AD"/>
                </a:solidFill>
              </a:rPr>
              <a:t>The Research Design: Evaluation Actions</a:t>
            </a:r>
            <a:endParaRPr lang="he-IL" dirty="0">
              <a:solidFill>
                <a:srgbClr val="40A8AD"/>
              </a:solidFill>
            </a:endParaRPr>
          </a:p>
        </p:txBody>
      </p:sp>
      <p:sp>
        <p:nvSpPr>
          <p:cNvPr id="11" name="Rectangle 10">
            <a:extLst>
              <a:ext uri="{FF2B5EF4-FFF2-40B4-BE49-F238E27FC236}">
                <a16:creationId xmlns:a16="http://schemas.microsoft.com/office/drawing/2014/main" id="{42036BCC-55DE-95BC-62C9-E3462E9FD249}"/>
              </a:ext>
            </a:extLst>
          </p:cNvPr>
          <p:cNvSpPr/>
          <p:nvPr/>
        </p:nvSpPr>
        <p:spPr>
          <a:xfrm>
            <a:off x="11420546" y="6653835"/>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a:p>
        </p:txBody>
      </p:sp>
      <p:sp>
        <p:nvSpPr>
          <p:cNvPr id="12" name="מציין מיקום של מספר שקופית 5">
            <a:extLst>
              <a:ext uri="{FF2B5EF4-FFF2-40B4-BE49-F238E27FC236}">
                <a16:creationId xmlns:a16="http://schemas.microsoft.com/office/drawing/2014/main" id="{95B4BAA3-BEF6-9499-7E74-8FAD6E761083}"/>
              </a:ext>
            </a:extLst>
          </p:cNvPr>
          <p:cNvSpPr>
            <a:spLocks noGrp="1"/>
          </p:cNvSpPr>
          <p:nvPr>
            <p:ph type="sldNum" sz="quarter" idx="12"/>
          </p:nvPr>
        </p:nvSpPr>
        <p:spPr>
          <a:xfrm>
            <a:off x="9390201" y="6543374"/>
            <a:ext cx="2743200" cy="365125"/>
          </a:xfrm>
        </p:spPr>
        <p:txBody>
          <a:bodyPr/>
          <a:lstStyle/>
          <a:p>
            <a:pPr algn="r"/>
            <a:fld id="{199E282D-D310-42D8-B8FF-78ED45A44D81}" type="slidenum">
              <a:rPr lang="he-IL" smtClean="0">
                <a:latin typeface="Heebo" pitchFamily="2" charset="-79"/>
                <a:cs typeface="Heebo" pitchFamily="2" charset="-79"/>
              </a:rPr>
              <a:pPr algn="r"/>
              <a:t>6</a:t>
            </a:fld>
            <a:endParaRPr lang="he-IL" dirty="0">
              <a:latin typeface="Heebo" pitchFamily="2" charset="-79"/>
              <a:cs typeface="Heebo" pitchFamily="2" charset="-79"/>
            </a:endParaRPr>
          </a:p>
        </p:txBody>
      </p:sp>
    </p:spTree>
    <p:extLst>
      <p:ext uri="{BB962C8B-B14F-4D97-AF65-F5344CB8AC3E}">
        <p14:creationId xmlns:p14="http://schemas.microsoft.com/office/powerpoint/2010/main" val="335814496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270652" y="6685851"/>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70514" y="126674"/>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ctr" rtl="0"/>
            <a:r>
              <a:rPr lang="en-US" sz="2800" dirty="0">
                <a:solidFill>
                  <a:srgbClr val="40A8AD"/>
                </a:solidFill>
                <a:latin typeface="Heebo" pitchFamily="2" charset="-79"/>
                <a:cs typeface="Heebo" pitchFamily="2" charset="-79"/>
              </a:rPr>
              <a:t>Pre-intervention Observation Findings</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137160" y="649895"/>
            <a:ext cx="7612380" cy="523220"/>
          </a:xfrm>
          <a:prstGeom prst="rect">
            <a:avLst/>
          </a:prstGeom>
          <a:noFill/>
        </p:spPr>
        <p:txBody>
          <a:bodyPr wrap="square">
            <a:spAutoFit/>
          </a:bodyPr>
          <a:lstStyle/>
          <a:p>
            <a:pPr marR="0" lvl="0" algn="l" defTabSz="914400" rtl="0" eaLnBrk="1" fontAlgn="auto" latinLnBrk="0" hangingPunct="1">
              <a:spcBef>
                <a:spcPts val="0"/>
              </a:spcBef>
              <a:spcAft>
                <a:spcPts val="0"/>
              </a:spcAft>
              <a:buClr>
                <a:schemeClr val="tx1"/>
              </a:buClr>
              <a:buSzTx/>
              <a:tabLst/>
              <a:defRPr/>
            </a:pPr>
            <a:r>
              <a:rPr lang="en-US" sz="1400" b="1" dirty="0">
                <a:solidFill>
                  <a:prstClr val="black"/>
                </a:solidFill>
                <a:latin typeface="Heebo" pitchFamily="2" charset="-79"/>
                <a:ea typeface="Tahoma"/>
                <a:cs typeface="Heebo" pitchFamily="2" charset="-79"/>
              </a:rPr>
              <a:t>The following findings emerged from the observations conducted in March-April 2021 </a:t>
            </a:r>
          </a:p>
          <a:p>
            <a:pPr marR="0" lvl="0" algn="l" defTabSz="914400" rtl="0" eaLnBrk="1" fontAlgn="auto" latinLnBrk="0" hangingPunct="1">
              <a:spcBef>
                <a:spcPts val="0"/>
              </a:spcBef>
              <a:spcAft>
                <a:spcPts val="0"/>
              </a:spcAft>
              <a:buClr>
                <a:schemeClr val="tx1"/>
              </a:buClr>
              <a:buSzTx/>
              <a:tabLst/>
              <a:defRPr/>
            </a:pPr>
            <a:r>
              <a:rPr lang="en-US" sz="1400" b="1" dirty="0">
                <a:solidFill>
                  <a:prstClr val="black"/>
                </a:solidFill>
                <a:latin typeface="Heebo" pitchFamily="2" charset="-79"/>
                <a:ea typeface="Tahoma"/>
                <a:cs typeface="Heebo" pitchFamily="2" charset="-79"/>
              </a:rPr>
              <a:t>on Friday mornings and full weekdays (mornings through evenings):</a:t>
            </a:r>
            <a:endParaRPr lang="he-IL" sz="1400" b="1" dirty="0">
              <a:solidFill>
                <a:prstClr val="black"/>
              </a:solidFill>
              <a:latin typeface="Heebo" pitchFamily="2" charset="-79"/>
              <a:ea typeface="Tahoma"/>
              <a:cs typeface="Heebo" pitchFamily="2" charset="-79"/>
            </a:endParaRPr>
          </a:p>
        </p:txBody>
      </p:sp>
      <p:sp>
        <p:nvSpPr>
          <p:cNvPr id="3" name="TextBox 2">
            <a:extLst>
              <a:ext uri="{FF2B5EF4-FFF2-40B4-BE49-F238E27FC236}">
                <a16:creationId xmlns:a16="http://schemas.microsoft.com/office/drawing/2014/main" id="{6925EC55-5ED4-B033-83C0-528C37F8B8C0}"/>
              </a:ext>
            </a:extLst>
          </p:cNvPr>
          <p:cNvSpPr txBox="1"/>
          <p:nvPr/>
        </p:nvSpPr>
        <p:spPr>
          <a:xfrm>
            <a:off x="-74508" y="1349421"/>
            <a:ext cx="7824047" cy="3682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rtl="0">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The play facilities were dilapidated and unsafe. They offered limited opportunities for play and were not appropriate for a wide age range.</a:t>
            </a:r>
          </a:p>
          <a:p>
            <a:pPr algn="l" rtl="0">
              <a:buClr>
                <a:schemeClr val="tx1"/>
              </a:buClr>
              <a:defRPr/>
            </a:pPr>
            <a:endParaRPr lang="en-US" sz="1400" dirty="0">
              <a:solidFill>
                <a:prstClr val="black"/>
              </a:solidFill>
              <a:latin typeface="Heebo" pitchFamily="2" charset="-79"/>
              <a:ea typeface="Tahoma"/>
              <a:cs typeface="Heebo" pitchFamily="2" charset="-79"/>
            </a:endParaRPr>
          </a:p>
          <a:p>
            <a:pPr marL="171450" indent="-171450" algn="l" rtl="0">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Traffic safety was impaired by damaged sidewalks, lack of bike paths, inaccessibility for baby strollers between the levels in the park, and unregulated cycling that put young children at risk. Visibility was limited. There were few drinking fountains or trash cans. Vegetation was thorny and wild with a lot of bare dirt. </a:t>
            </a:r>
          </a:p>
          <a:p>
            <a:pPr algn="l" rtl="0">
              <a:buClr>
                <a:schemeClr val="tx1"/>
              </a:buClr>
              <a:defRPr/>
            </a:pPr>
            <a:endParaRPr lang="en-US" sz="1400" dirty="0">
              <a:solidFill>
                <a:prstClr val="black"/>
              </a:solidFill>
              <a:latin typeface="Heebo" pitchFamily="2" charset="-79"/>
              <a:ea typeface="Tahoma"/>
              <a:cs typeface="Heebo" pitchFamily="2" charset="-79"/>
            </a:endParaRPr>
          </a:p>
          <a:p>
            <a:pPr marL="171450" indent="-171450" algn="l" rtl="0">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The sense of security was challenged by various factors. The environment of neglect in the park complex encouraged the presence of social groups perceived as incompatible with families and children spending time there. </a:t>
            </a:r>
            <a:endParaRPr lang="he-IL" sz="1400" dirty="0">
              <a:solidFill>
                <a:prstClr val="black"/>
              </a:solidFill>
              <a:latin typeface="Heebo" pitchFamily="2" charset="-79"/>
              <a:ea typeface="Tahoma"/>
              <a:cs typeface="Heebo" pitchFamily="2" charset="-79"/>
            </a:endParaRPr>
          </a:p>
        </p:txBody>
      </p:sp>
      <p:pic>
        <p:nvPicPr>
          <p:cNvPr id="5" name="Picture 4">
            <a:extLst>
              <a:ext uri="{FF2B5EF4-FFF2-40B4-BE49-F238E27FC236}">
                <a16:creationId xmlns:a16="http://schemas.microsoft.com/office/drawing/2014/main" id="{D70761C0-2F4F-3EF2-B884-184204A9C5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3" t="17620" r="25410" b="34826"/>
          <a:stretch/>
        </p:blipFill>
        <p:spPr>
          <a:xfrm>
            <a:off x="47233" y="4260115"/>
            <a:ext cx="4219605" cy="2183363"/>
          </a:xfrm>
          <a:prstGeom prst="rect">
            <a:avLst/>
          </a:prstGeom>
        </p:spPr>
      </p:pic>
      <p:pic>
        <p:nvPicPr>
          <p:cNvPr id="10" name="Picture 9" descr="A park with a bench and a stone wall&#10;&#10;Description automatically generated">
            <a:extLst>
              <a:ext uri="{FF2B5EF4-FFF2-40B4-BE49-F238E27FC236}">
                <a16:creationId xmlns:a16="http://schemas.microsoft.com/office/drawing/2014/main" id="{0811C6E8-D6EF-987A-1C51-64082DC0F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7520" y="2144794"/>
            <a:ext cx="4214480" cy="2047937"/>
          </a:xfrm>
          <a:prstGeom prst="rect">
            <a:avLst/>
          </a:prstGeom>
        </p:spPr>
      </p:pic>
      <p:pic>
        <p:nvPicPr>
          <p:cNvPr id="17" name="Picture 16" descr="A playground with a blue and white canopy&#10;&#10;Description automatically generated">
            <a:extLst>
              <a:ext uri="{FF2B5EF4-FFF2-40B4-BE49-F238E27FC236}">
                <a16:creationId xmlns:a16="http://schemas.microsoft.com/office/drawing/2014/main" id="{3A7609EE-73B4-7F9A-F154-1481EB1FE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520" y="49467"/>
            <a:ext cx="4214480" cy="2047937"/>
          </a:xfrm>
          <a:prstGeom prst="rect">
            <a:avLst/>
          </a:prstGeom>
        </p:spPr>
      </p:pic>
      <p:pic>
        <p:nvPicPr>
          <p:cNvPr id="24" name="Picture 23" descr="A group of birds on a brick path&#10;&#10;Description automatically generated">
            <a:extLst>
              <a:ext uri="{FF2B5EF4-FFF2-40B4-BE49-F238E27FC236}">
                <a16:creationId xmlns:a16="http://schemas.microsoft.com/office/drawing/2014/main" id="{905918A8-F72C-EA51-5A4C-0204910D5C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8045" y="4260115"/>
            <a:ext cx="4487720" cy="2180711"/>
          </a:xfrm>
          <a:prstGeom prst="rect">
            <a:avLst/>
          </a:prstGeom>
        </p:spPr>
      </p:pic>
      <p:pic>
        <p:nvPicPr>
          <p:cNvPr id="26" name="Picture 25" descr="A group of people playing in a park&#10;&#10;Description automatically generated">
            <a:extLst>
              <a:ext uri="{FF2B5EF4-FFF2-40B4-BE49-F238E27FC236}">
                <a16:creationId xmlns:a16="http://schemas.microsoft.com/office/drawing/2014/main" id="{4D8B6955-F4E7-8CB7-0E0E-9BDCFAD49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6052" y="4260115"/>
            <a:ext cx="2940406" cy="2180711"/>
          </a:xfrm>
          <a:prstGeom prst="rect">
            <a:avLst/>
          </a:prstGeom>
        </p:spPr>
      </p:pic>
      <p:sp>
        <p:nvSpPr>
          <p:cNvPr id="27" name="TextBox 26">
            <a:extLst>
              <a:ext uri="{FF2B5EF4-FFF2-40B4-BE49-F238E27FC236}">
                <a16:creationId xmlns:a16="http://schemas.microsoft.com/office/drawing/2014/main" id="{C1AD094C-DCCE-1CAE-8737-F47EA55C517D}"/>
              </a:ext>
            </a:extLst>
          </p:cNvPr>
          <p:cNvSpPr txBox="1"/>
          <p:nvPr/>
        </p:nvSpPr>
        <p:spPr>
          <a:xfrm>
            <a:off x="8034946" y="3810838"/>
            <a:ext cx="3683094" cy="314510"/>
          </a:xfrm>
          <a:prstGeom prst="rect">
            <a:avLst/>
          </a:prstGeom>
          <a:solidFill>
            <a:srgbClr val="000000">
              <a:alpha val="40000"/>
            </a:srgbClr>
          </a:solid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marR="0" lvl="0" algn="just" rtl="0" fontAlgn="auto">
              <a:lnSpc>
                <a:spcPct val="150000"/>
              </a:lnSpc>
              <a:spcBef>
                <a:spcPts val="0"/>
              </a:spcBef>
              <a:spcAft>
                <a:spcPts val="0"/>
              </a:spcAft>
              <a:buClr>
                <a:srgbClr val="FFC000"/>
              </a:buClr>
              <a:buSzTx/>
              <a:tabLst/>
              <a:defRPr/>
            </a:pPr>
            <a:r>
              <a:rPr lang="en-US" sz="1050" dirty="0">
                <a:solidFill>
                  <a:schemeClr val="bg1"/>
                </a:solidFill>
              </a:rPr>
              <a:t>Few places to spend time, limited accessibility</a:t>
            </a:r>
            <a:endParaRPr lang="he-IL" sz="1050" b="0" dirty="0">
              <a:solidFill>
                <a:schemeClr val="bg1"/>
              </a:solidFill>
            </a:endParaRPr>
          </a:p>
        </p:txBody>
      </p:sp>
      <p:sp>
        <p:nvSpPr>
          <p:cNvPr id="30" name="TextBox 29">
            <a:extLst>
              <a:ext uri="{FF2B5EF4-FFF2-40B4-BE49-F238E27FC236}">
                <a16:creationId xmlns:a16="http://schemas.microsoft.com/office/drawing/2014/main" id="{25F9741A-EE13-AF0F-5130-68C6ACF1A302}"/>
              </a:ext>
            </a:extLst>
          </p:cNvPr>
          <p:cNvSpPr txBox="1"/>
          <p:nvPr/>
        </p:nvSpPr>
        <p:spPr>
          <a:xfrm>
            <a:off x="8882096" y="6125599"/>
            <a:ext cx="2940406" cy="31451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pPr rtl="0"/>
            <a:r>
              <a:rPr lang="en-US" dirty="0"/>
              <a:t>Older children and adolescents in the park</a:t>
            </a:r>
            <a:endParaRPr lang="he-IL" dirty="0"/>
          </a:p>
        </p:txBody>
      </p:sp>
      <p:sp>
        <p:nvSpPr>
          <p:cNvPr id="33" name="TextBox 32">
            <a:extLst>
              <a:ext uri="{FF2B5EF4-FFF2-40B4-BE49-F238E27FC236}">
                <a16:creationId xmlns:a16="http://schemas.microsoft.com/office/drawing/2014/main" id="{1FD6AF0A-E5BD-BAE0-B08A-FA277458F64F}"/>
              </a:ext>
            </a:extLst>
          </p:cNvPr>
          <p:cNvSpPr txBox="1"/>
          <p:nvPr/>
        </p:nvSpPr>
        <p:spPr>
          <a:xfrm>
            <a:off x="4342001" y="6101876"/>
            <a:ext cx="1287103" cy="322977"/>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r>
              <a:rPr lang="en-US" dirty="0"/>
              <a:t>Scattered trash</a:t>
            </a:r>
            <a:endParaRPr lang="he-IL" dirty="0"/>
          </a:p>
        </p:txBody>
      </p:sp>
      <p:sp>
        <p:nvSpPr>
          <p:cNvPr id="34" name="TextBox 33">
            <a:extLst>
              <a:ext uri="{FF2B5EF4-FFF2-40B4-BE49-F238E27FC236}">
                <a16:creationId xmlns:a16="http://schemas.microsoft.com/office/drawing/2014/main" id="{B2B6CD92-F037-357B-34A4-61B70AA5D9EA}"/>
              </a:ext>
            </a:extLst>
          </p:cNvPr>
          <p:cNvSpPr txBox="1"/>
          <p:nvPr/>
        </p:nvSpPr>
        <p:spPr>
          <a:xfrm>
            <a:off x="7984565" y="182429"/>
            <a:ext cx="1973652" cy="31451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pPr rtl="0"/>
            <a:r>
              <a:rPr lang="en-US" dirty="0"/>
              <a:t>Dilapidated play facilities</a:t>
            </a:r>
            <a:endParaRPr lang="he-IL" dirty="0"/>
          </a:p>
        </p:txBody>
      </p:sp>
      <p:sp>
        <p:nvSpPr>
          <p:cNvPr id="42" name="TextBox 41">
            <a:extLst>
              <a:ext uri="{FF2B5EF4-FFF2-40B4-BE49-F238E27FC236}">
                <a16:creationId xmlns:a16="http://schemas.microsoft.com/office/drawing/2014/main" id="{C1C7B3EF-44D0-6FD3-8C4B-5F765B4EE222}"/>
              </a:ext>
            </a:extLst>
          </p:cNvPr>
          <p:cNvSpPr txBox="1"/>
          <p:nvPr/>
        </p:nvSpPr>
        <p:spPr>
          <a:xfrm>
            <a:off x="47233" y="6101876"/>
            <a:ext cx="2342799" cy="31451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r>
              <a:rPr lang="en-US" dirty="0"/>
              <a:t>A place for community meetings</a:t>
            </a:r>
            <a:endParaRPr lang="he-IL" dirty="0"/>
          </a:p>
        </p:txBody>
      </p:sp>
      <p:sp>
        <p:nvSpPr>
          <p:cNvPr id="2" name="מציין מיקום של מספר שקופית 5">
            <a:extLst>
              <a:ext uri="{FF2B5EF4-FFF2-40B4-BE49-F238E27FC236}">
                <a16:creationId xmlns:a16="http://schemas.microsoft.com/office/drawing/2014/main" id="{68D871D8-8F71-D0A8-DE49-0077A8ABFE94}"/>
              </a:ext>
            </a:extLst>
          </p:cNvPr>
          <p:cNvSpPr txBox="1">
            <a:spLocks/>
          </p:cNvSpPr>
          <p:nvPr/>
        </p:nvSpPr>
        <p:spPr>
          <a:xfrm>
            <a:off x="9369330" y="655434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7</a:t>
            </a:fld>
            <a:endParaRPr lang="he-IL" dirty="0">
              <a:latin typeface="Heebo" pitchFamily="2" charset="-79"/>
              <a:cs typeface="Heebo" pitchFamily="2" charset="-79"/>
            </a:endParaRPr>
          </a:p>
        </p:txBody>
      </p:sp>
    </p:spTree>
    <p:extLst>
      <p:ext uri="{BB962C8B-B14F-4D97-AF65-F5344CB8AC3E}">
        <p14:creationId xmlns:p14="http://schemas.microsoft.com/office/powerpoint/2010/main" val="5164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0FCC6C-ACAA-A692-49D8-F28DB13410F0}"/>
              </a:ext>
            </a:extLst>
          </p:cNvPr>
          <p:cNvSpPr/>
          <p:nvPr/>
        </p:nvSpPr>
        <p:spPr>
          <a:xfrm>
            <a:off x="11734800" y="6634796"/>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8" name="TextBox 7">
            <a:extLst>
              <a:ext uri="{FF2B5EF4-FFF2-40B4-BE49-F238E27FC236}">
                <a16:creationId xmlns:a16="http://schemas.microsoft.com/office/drawing/2014/main" id="{52B3DB17-ADED-F895-E7F8-FA453831245C}"/>
              </a:ext>
            </a:extLst>
          </p:cNvPr>
          <p:cNvSpPr txBox="1"/>
          <p:nvPr/>
        </p:nvSpPr>
        <p:spPr>
          <a:xfrm>
            <a:off x="168053" y="105513"/>
            <a:ext cx="532728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dirty="0">
                <a:solidFill>
                  <a:srgbClr val="40A8AD"/>
                </a:solidFill>
              </a:rPr>
              <a:t>Public Participation</a:t>
            </a:r>
            <a:endParaRPr lang="he-IL" sz="2800" dirty="0">
              <a:solidFill>
                <a:srgbClr val="40A8AD"/>
              </a:solidFill>
              <a:latin typeface="Heebo" pitchFamily="2" charset="-79"/>
              <a:cs typeface="Heebo" pitchFamily="2" charset="-79"/>
            </a:endParaRPr>
          </a:p>
        </p:txBody>
      </p:sp>
      <p:sp>
        <p:nvSpPr>
          <p:cNvPr id="9" name="TextBox 8">
            <a:extLst>
              <a:ext uri="{FF2B5EF4-FFF2-40B4-BE49-F238E27FC236}">
                <a16:creationId xmlns:a16="http://schemas.microsoft.com/office/drawing/2014/main" id="{C067A735-8310-15B7-4875-164220EDAB1B}"/>
              </a:ext>
            </a:extLst>
          </p:cNvPr>
          <p:cNvSpPr txBox="1"/>
          <p:nvPr/>
        </p:nvSpPr>
        <p:spPr>
          <a:xfrm>
            <a:off x="110530" y="552660"/>
            <a:ext cx="6851379" cy="1594667"/>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
                <a:schemeClr val="tx1"/>
              </a:buClr>
              <a:buSzTx/>
              <a:tabLst/>
              <a:defRPr/>
            </a:pPr>
            <a:r>
              <a:rPr lang="en-US" sz="1100" b="1" dirty="0">
                <a:solidFill>
                  <a:prstClr val="black"/>
                </a:solidFill>
                <a:latin typeface="Heebo" pitchFamily="2" charset="-79"/>
                <a:ea typeface="Tahoma"/>
                <a:cs typeface="Heebo" pitchFamily="2" charset="-79"/>
              </a:rPr>
              <a:t>On February 28, 2021, a public participation event was held in the park complex, in collaboration with:</a:t>
            </a:r>
            <a:endParaRPr lang="he-IL" sz="1100" b="1" dirty="0">
              <a:solidFill>
                <a:prstClr val="black"/>
              </a:solidFill>
              <a:latin typeface="Heebo" pitchFamily="2" charset="-79"/>
              <a:ea typeface="Tahoma"/>
              <a:cs typeface="Heebo" pitchFamily="2" charset="-79"/>
            </a:endParaRPr>
          </a:p>
          <a:p>
            <a:pPr marR="0" lvl="0" algn="r" defTabSz="914400" rtl="1" eaLnBrk="1" fontAlgn="auto" latinLnBrk="0" hangingPunct="1">
              <a:lnSpc>
                <a:spcPct val="150000"/>
              </a:lnSpc>
              <a:spcBef>
                <a:spcPts val="0"/>
              </a:spcBef>
              <a:spcAft>
                <a:spcPts val="0"/>
              </a:spcAft>
              <a:buClr>
                <a:schemeClr val="tx1"/>
              </a:buClr>
              <a:buSzTx/>
              <a:tabLst/>
              <a:defRPr/>
            </a:pPr>
            <a:endParaRPr lang="he-IL" sz="1100" b="1" dirty="0">
              <a:solidFill>
                <a:prstClr val="black"/>
              </a:solidFill>
              <a:latin typeface="Heebo" pitchFamily="2" charset="-79"/>
              <a:ea typeface="Tahoma"/>
              <a:cs typeface="Heebo" pitchFamily="2" charset="-79"/>
            </a:endParaRPr>
          </a:p>
          <a:p>
            <a:pPr marR="0" lvl="0" algn="r" defTabSz="914400" rtl="1" eaLnBrk="1" fontAlgn="auto" latinLnBrk="0" hangingPunct="1">
              <a:lnSpc>
                <a:spcPct val="150000"/>
              </a:lnSpc>
              <a:spcBef>
                <a:spcPts val="0"/>
              </a:spcBef>
              <a:spcAft>
                <a:spcPts val="0"/>
              </a:spcAft>
              <a:buClr>
                <a:schemeClr val="tx1"/>
              </a:buClr>
              <a:buSzTx/>
              <a:tabLst/>
              <a:defRPr/>
            </a:pPr>
            <a:endParaRPr lang="he-IL" sz="1100" b="1" dirty="0">
              <a:solidFill>
                <a:prstClr val="black"/>
              </a:solidFill>
              <a:latin typeface="Heebo" pitchFamily="2" charset="-79"/>
              <a:ea typeface="Tahoma"/>
              <a:cs typeface="Heebo" pitchFamily="2" charset="-79"/>
            </a:endParaRPr>
          </a:p>
          <a:p>
            <a:pPr marR="0" lvl="0" algn="l" defTabSz="914400" rtl="0" eaLnBrk="1" fontAlgn="auto" latinLnBrk="0" hangingPunct="1">
              <a:lnSpc>
                <a:spcPct val="150000"/>
              </a:lnSpc>
              <a:spcBef>
                <a:spcPts val="0"/>
              </a:spcBef>
              <a:spcAft>
                <a:spcPts val="0"/>
              </a:spcAft>
              <a:buClr>
                <a:schemeClr val="tx1"/>
              </a:buClr>
              <a:buSzTx/>
              <a:tabLst/>
              <a:defRPr/>
            </a:pPr>
            <a:endParaRPr lang="en-US" sz="1100" b="1" dirty="0">
              <a:solidFill>
                <a:prstClr val="black"/>
              </a:solidFill>
              <a:latin typeface="Heebo" pitchFamily="2" charset="-79"/>
              <a:ea typeface="Tahoma"/>
              <a:cs typeface="Heebo" pitchFamily="2" charset="-79"/>
            </a:endParaRPr>
          </a:p>
          <a:p>
            <a:pPr marR="0" lvl="0" algn="l" defTabSz="914400" rtl="0" eaLnBrk="1" fontAlgn="auto" latinLnBrk="0" hangingPunct="1">
              <a:lnSpc>
                <a:spcPct val="150000"/>
              </a:lnSpc>
              <a:spcBef>
                <a:spcPts val="0"/>
              </a:spcBef>
              <a:spcAft>
                <a:spcPts val="0"/>
              </a:spcAft>
              <a:buClr>
                <a:schemeClr val="tx1"/>
              </a:buClr>
              <a:buSzTx/>
              <a:tabLst/>
              <a:defRPr/>
            </a:pPr>
            <a:r>
              <a:rPr lang="en-US" sz="1100" b="1" dirty="0">
                <a:solidFill>
                  <a:prstClr val="black"/>
                </a:solidFill>
                <a:latin typeface="Heebo" pitchFamily="2" charset="-79"/>
                <a:ea typeface="Tahoma"/>
                <a:cs typeface="Heebo" pitchFamily="2" charset="-79"/>
              </a:rPr>
              <a:t>The event was held in Hebrew and Arabic.</a:t>
            </a:r>
          </a:p>
          <a:p>
            <a:pPr marR="0" lvl="0" algn="l" defTabSz="914400" rtl="0" eaLnBrk="1" fontAlgn="auto" latinLnBrk="0" hangingPunct="1">
              <a:lnSpc>
                <a:spcPct val="150000"/>
              </a:lnSpc>
              <a:spcBef>
                <a:spcPts val="0"/>
              </a:spcBef>
              <a:spcAft>
                <a:spcPts val="0"/>
              </a:spcAft>
              <a:buClr>
                <a:schemeClr val="tx1"/>
              </a:buClr>
              <a:buSzTx/>
              <a:tabLst/>
              <a:defRPr/>
            </a:pPr>
            <a:r>
              <a:rPr lang="en-US" sz="1100" b="1" dirty="0">
                <a:solidFill>
                  <a:prstClr val="black"/>
                </a:solidFill>
                <a:latin typeface="Heebo" pitchFamily="2" charset="-79"/>
                <a:ea typeface="Tahoma"/>
                <a:cs typeface="Heebo" pitchFamily="2" charset="-79"/>
              </a:rPr>
              <a:t>About 500 people took part. 574 responses were collected on three issues:</a:t>
            </a:r>
            <a:endParaRPr lang="he-IL" sz="1100" b="1" dirty="0">
              <a:solidFill>
                <a:prstClr val="black"/>
              </a:solidFill>
              <a:latin typeface="Heebo" pitchFamily="2" charset="-79"/>
              <a:ea typeface="Tahoma"/>
              <a:cs typeface="Heebo" pitchFamily="2" charset="-79"/>
            </a:endParaRPr>
          </a:p>
        </p:txBody>
      </p:sp>
      <p:sp>
        <p:nvSpPr>
          <p:cNvPr id="11" name="TextBox 10">
            <a:extLst>
              <a:ext uri="{FF2B5EF4-FFF2-40B4-BE49-F238E27FC236}">
                <a16:creationId xmlns:a16="http://schemas.microsoft.com/office/drawing/2014/main" id="{3F7CED5E-1DB2-D4D6-F898-37A094577339}"/>
              </a:ext>
            </a:extLst>
          </p:cNvPr>
          <p:cNvSpPr txBox="1"/>
          <p:nvPr/>
        </p:nvSpPr>
        <p:spPr>
          <a:xfrm>
            <a:off x="457200" y="2067692"/>
            <a:ext cx="5921353" cy="1170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t"/>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indent="-171450" algn="l" rtl="0">
              <a:lnSpc>
                <a:spcPct val="150000"/>
              </a:lnSpc>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What facilities would I like to see in Gan HaShnayim?</a:t>
            </a:r>
          </a:p>
          <a:p>
            <a:pPr marL="171450" indent="-171450" algn="l" rtl="0">
              <a:lnSpc>
                <a:spcPct val="150000"/>
              </a:lnSpc>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What activities take place in the neighborhood?</a:t>
            </a:r>
          </a:p>
          <a:p>
            <a:pPr marL="171450" indent="-171450" algn="l" rtl="0">
              <a:lnSpc>
                <a:spcPct val="150000"/>
              </a:lnSpc>
              <a:buClr>
                <a:schemeClr val="tx1"/>
              </a:buClr>
              <a:buFont typeface="Arial" panose="020B0604020202020204" pitchFamily="34" charset="0"/>
              <a:buChar char="•"/>
              <a:defRPr/>
            </a:pPr>
            <a:r>
              <a:rPr lang="en-US" sz="1400" dirty="0">
                <a:solidFill>
                  <a:prstClr val="black"/>
                </a:solidFill>
                <a:latin typeface="Heebo" pitchFamily="2" charset="-79"/>
                <a:ea typeface="Tahoma"/>
                <a:cs typeface="Heebo" pitchFamily="2" charset="-79"/>
              </a:rPr>
              <a:t>For me, what is Gan HaShnayim?</a:t>
            </a:r>
            <a:endParaRPr lang="he-IL" sz="1400" dirty="0">
              <a:solidFill>
                <a:prstClr val="black"/>
              </a:solidFill>
              <a:latin typeface="Heebo" pitchFamily="2" charset="-79"/>
              <a:ea typeface="Tahoma"/>
              <a:cs typeface="Heebo" pitchFamily="2" charset="-79"/>
            </a:endParaRPr>
          </a:p>
        </p:txBody>
      </p:sp>
      <p:pic>
        <p:nvPicPr>
          <p:cNvPr id="13" name="Picture 12">
            <a:extLst>
              <a:ext uri="{FF2B5EF4-FFF2-40B4-BE49-F238E27FC236}">
                <a16:creationId xmlns:a16="http://schemas.microsoft.com/office/drawing/2014/main" id="{C141661A-EE74-C96A-C174-B65834F6A5A2}"/>
              </a:ext>
            </a:extLst>
          </p:cNvPr>
          <p:cNvPicPr>
            <a:picLocks noChangeAspect="1"/>
          </p:cNvPicPr>
          <p:nvPr/>
        </p:nvPicPr>
        <p:blipFill>
          <a:blip r:embed="rId3"/>
          <a:stretch>
            <a:fillRect/>
          </a:stretch>
        </p:blipFill>
        <p:spPr>
          <a:xfrm>
            <a:off x="654314" y="944322"/>
            <a:ext cx="5244571" cy="465205"/>
          </a:xfrm>
          <a:prstGeom prst="rect">
            <a:avLst/>
          </a:prstGeom>
        </p:spPr>
      </p:pic>
      <p:graphicFrame>
        <p:nvGraphicFramePr>
          <p:cNvPr id="14" name="Table 13">
            <a:extLst>
              <a:ext uri="{FF2B5EF4-FFF2-40B4-BE49-F238E27FC236}">
                <a16:creationId xmlns:a16="http://schemas.microsoft.com/office/drawing/2014/main" id="{412A75EC-F067-B60B-74D5-A02A1776D369}"/>
              </a:ext>
            </a:extLst>
          </p:cNvPr>
          <p:cNvGraphicFramePr>
            <a:graphicFrameLocks noGrp="1"/>
          </p:cNvGraphicFramePr>
          <p:nvPr>
            <p:extLst>
              <p:ext uri="{D42A27DB-BD31-4B8C-83A1-F6EECF244321}">
                <p14:modId xmlns:p14="http://schemas.microsoft.com/office/powerpoint/2010/main" val="3172712420"/>
              </p:ext>
            </p:extLst>
          </p:nvPr>
        </p:nvGraphicFramePr>
        <p:xfrm>
          <a:off x="-13231" y="3699518"/>
          <a:ext cx="5353854" cy="2699440"/>
        </p:xfrm>
        <a:graphic>
          <a:graphicData uri="http://schemas.openxmlformats.org/drawingml/2006/table">
            <a:tbl>
              <a:tblPr firstRow="1" firstCol="1" bandRow="1">
                <a:tableStyleId>{5C22544A-7EE6-4342-B048-85BDC9FD1C3A}</a:tableStyleId>
              </a:tblPr>
              <a:tblGrid>
                <a:gridCol w="1441024">
                  <a:extLst>
                    <a:ext uri="{9D8B030D-6E8A-4147-A177-3AD203B41FA5}">
                      <a16:colId xmlns:a16="http://schemas.microsoft.com/office/drawing/2014/main" val="3874907052"/>
                    </a:ext>
                  </a:extLst>
                </a:gridCol>
                <a:gridCol w="3048000">
                  <a:extLst>
                    <a:ext uri="{9D8B030D-6E8A-4147-A177-3AD203B41FA5}">
                      <a16:colId xmlns:a16="http://schemas.microsoft.com/office/drawing/2014/main" val="2857367832"/>
                    </a:ext>
                  </a:extLst>
                </a:gridCol>
                <a:gridCol w="864830">
                  <a:extLst>
                    <a:ext uri="{9D8B030D-6E8A-4147-A177-3AD203B41FA5}">
                      <a16:colId xmlns:a16="http://schemas.microsoft.com/office/drawing/2014/main" val="183269002"/>
                    </a:ext>
                  </a:extLst>
                </a:gridCol>
              </a:tblGrid>
              <a:tr h="300723">
                <a:tc>
                  <a:txBody>
                    <a:bodyPr/>
                    <a:lstStyle/>
                    <a:p>
                      <a:pPr algn="l" rtl="0">
                        <a:lnSpc>
                          <a:spcPct val="107000"/>
                        </a:lnSpc>
                        <a:spcAft>
                          <a:spcPts val="800"/>
                        </a:spcAft>
                      </a:pPr>
                      <a:r>
                        <a:rPr lang="he-IL" sz="1100" dirty="0">
                          <a:solidFill>
                            <a:srgbClr val="358B8F"/>
                          </a:solidFill>
                          <a:effectLst/>
                          <a:latin typeface="Heebo" panose="00000500000000000000" pitchFamily="2" charset="-79"/>
                          <a:cs typeface="Heebo" panose="00000500000000000000" pitchFamily="2" charset="-79"/>
                        </a:rPr>
                        <a:t> </a:t>
                      </a:r>
                      <a:endParaRPr lang="en-US" sz="11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chemeClr val="bg2"/>
                    </a:solidFill>
                  </a:tcPr>
                </a:tc>
                <a:tc>
                  <a:txBody>
                    <a:bodyPr/>
                    <a:lstStyle/>
                    <a:p>
                      <a:pPr algn="l" rtl="0">
                        <a:lnSpc>
                          <a:spcPct val="107000"/>
                        </a:lnSpc>
                        <a:spcAft>
                          <a:spcPts val="800"/>
                        </a:spcAft>
                      </a:pPr>
                      <a:r>
                        <a:rPr lang="en-US" sz="1100" dirty="0">
                          <a:solidFill>
                            <a:srgbClr val="358B8F"/>
                          </a:solidFill>
                          <a:effectLst/>
                          <a:latin typeface="Heebo" panose="00000500000000000000" pitchFamily="2" charset="-79"/>
                          <a:cs typeface="Heebo" panose="00000500000000000000" pitchFamily="2" charset="-79"/>
                        </a:rPr>
                        <a:t>Type of response/renovation suggested </a:t>
                      </a:r>
                      <a:br>
                        <a:rPr lang="en-US" sz="1100" dirty="0">
                          <a:solidFill>
                            <a:srgbClr val="358B8F"/>
                          </a:solidFill>
                          <a:effectLst/>
                          <a:latin typeface="Heebo" panose="00000500000000000000" pitchFamily="2" charset="-79"/>
                          <a:cs typeface="Heebo" panose="00000500000000000000" pitchFamily="2" charset="-79"/>
                        </a:rPr>
                      </a:br>
                      <a:r>
                        <a:rPr lang="en-US" sz="1100" dirty="0">
                          <a:solidFill>
                            <a:srgbClr val="358B8F"/>
                          </a:solidFill>
                          <a:effectLst/>
                          <a:latin typeface="Heebo" panose="00000500000000000000" pitchFamily="2" charset="-79"/>
                          <a:cs typeface="Heebo" panose="00000500000000000000" pitchFamily="2" charset="-79"/>
                        </a:rPr>
                        <a:t>(the categories appeared on the voting slips)</a:t>
                      </a:r>
                      <a:endParaRPr lang="en-US" sz="11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chemeClr val="bg2"/>
                    </a:solidFill>
                  </a:tcPr>
                </a:tc>
                <a:tc>
                  <a:txBody>
                    <a:bodyPr/>
                    <a:lstStyle/>
                    <a:p>
                      <a:pPr algn="l" rtl="0">
                        <a:lnSpc>
                          <a:spcPct val="107000"/>
                        </a:lnSpc>
                        <a:spcAft>
                          <a:spcPts val="800"/>
                        </a:spcAft>
                      </a:pPr>
                      <a:r>
                        <a:rPr lang="en-US" sz="1100" dirty="0">
                          <a:solidFill>
                            <a:srgbClr val="358B8F"/>
                          </a:solidFill>
                          <a:effectLst/>
                          <a:latin typeface="Heebo" panose="00000500000000000000" pitchFamily="2" charset="-79"/>
                          <a:cs typeface="Heebo" panose="00000500000000000000" pitchFamily="2" charset="-79"/>
                        </a:rPr>
                        <a:t>Number of votes</a:t>
                      </a:r>
                      <a:endParaRPr lang="en-US" sz="1100" dirty="0">
                        <a:solidFill>
                          <a:srgbClr val="358B8F"/>
                        </a:solidFill>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601332216"/>
                  </a:ext>
                </a:extLst>
              </a:tr>
              <a:tr h="255401">
                <a:tc rowSpan="5">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A complex for community visits and gatherings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40A8AD"/>
                    </a:solidFill>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A place to relax</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T w="28575" cap="flat" cmpd="sng" algn="ctr">
                      <a:solidFill>
                        <a:schemeClr val="bg1"/>
                      </a:solidFill>
                      <a:prstDash val="solid"/>
                      <a:round/>
                      <a:headEnd type="none" w="med" len="med"/>
                      <a:tailEnd type="none" w="med" len="med"/>
                    </a:lnT>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81</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BCEDEF"/>
                    </a:solidFill>
                  </a:tcPr>
                </a:tc>
                <a:extLst>
                  <a:ext uri="{0D108BD9-81ED-4DB2-BD59-A6C34878D82A}">
                    <a16:rowId xmlns:a16="http://schemas.microsoft.com/office/drawing/2014/main" val="238250575"/>
                  </a:ext>
                </a:extLst>
              </a:tr>
              <a:tr h="255401">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Vegetation and community garden</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58</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BCEDEF"/>
                    </a:solidFill>
                  </a:tcPr>
                </a:tc>
                <a:extLst>
                  <a:ext uri="{0D108BD9-81ED-4DB2-BD59-A6C34878D82A}">
                    <a16:rowId xmlns:a16="http://schemas.microsoft.com/office/drawing/2014/main" val="2792146888"/>
                  </a:ext>
                </a:extLst>
              </a:tr>
              <a:tr h="255401">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A community space</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56</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BCEDEF"/>
                    </a:solidFill>
                  </a:tcPr>
                </a:tc>
                <a:extLst>
                  <a:ext uri="{0D108BD9-81ED-4DB2-BD59-A6C34878D82A}">
                    <a16:rowId xmlns:a16="http://schemas.microsoft.com/office/drawing/2014/main" val="2740125043"/>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Diverse seating arrangements</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26</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BCEDEF"/>
                    </a:solidFill>
                  </a:tcPr>
                </a:tc>
                <a:extLst>
                  <a:ext uri="{0D108BD9-81ED-4DB2-BD59-A6C34878D82A}">
                    <a16:rowId xmlns:a16="http://schemas.microsoft.com/office/drawing/2014/main" val="3393668368"/>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Gatherings</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rgbClr val="BCEDE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17</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BCEDEF"/>
                    </a:solidFill>
                  </a:tcPr>
                </a:tc>
                <a:extLst>
                  <a:ext uri="{0D108BD9-81ED-4DB2-BD59-A6C34878D82A}">
                    <a16:rowId xmlns:a16="http://schemas.microsoft.com/office/drawing/2014/main" val="3324404727"/>
                  </a:ext>
                </a:extLst>
              </a:tr>
              <a:tr h="255401">
                <a:tc rowSpan="2">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Children's play facilities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D4E86"/>
                    </a:solidFill>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Play facilities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T w="28575" cap="flat" cmpd="sng" algn="ctr">
                      <a:solidFill>
                        <a:schemeClr val="bg1"/>
                      </a:solidFill>
                      <a:prstDash val="solid"/>
                      <a:round/>
                      <a:headEnd type="none" w="med" len="med"/>
                      <a:tailEnd type="none" w="med" len="med"/>
                    </a:lnT>
                    <a:solidFill>
                      <a:srgbClr val="EBB7C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72</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EBB7CF"/>
                    </a:solidFill>
                  </a:tcPr>
                </a:tc>
                <a:extLst>
                  <a:ext uri="{0D108BD9-81ED-4DB2-BD59-A6C34878D82A}">
                    <a16:rowId xmlns:a16="http://schemas.microsoft.com/office/drawing/2014/main" val="3537188211"/>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Play environment</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rgbClr val="EBB7CF"/>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33</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EBB7CF"/>
                    </a:solidFill>
                  </a:tcPr>
                </a:tc>
                <a:extLst>
                  <a:ext uri="{0D108BD9-81ED-4DB2-BD59-A6C34878D82A}">
                    <a16:rowId xmlns:a16="http://schemas.microsoft.com/office/drawing/2014/main" val="3486965853"/>
                  </a:ext>
                </a:extLst>
              </a:tr>
              <a:tr h="255401">
                <a:tc rowSpan="3">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Wellbeing </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ABC56"/>
                    </a:solidFill>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Health and fitness</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T w="28575" cap="flat" cmpd="sng" algn="ctr">
                      <a:solidFill>
                        <a:schemeClr val="bg1"/>
                      </a:solidFill>
                      <a:prstDash val="solid"/>
                      <a:round/>
                      <a:headEnd type="none" w="med" len="med"/>
                      <a:tailEnd type="none" w="med" len="med"/>
                    </a:lnT>
                    <a:solidFill>
                      <a:srgbClr val="DBE7C3"/>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61</a:t>
                      </a:r>
                      <a:endParaRPr lang="en-US" sz="11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DBE7C3"/>
                    </a:solidFill>
                  </a:tcPr>
                </a:tc>
                <a:extLst>
                  <a:ext uri="{0D108BD9-81ED-4DB2-BD59-A6C34878D82A}">
                    <a16:rowId xmlns:a16="http://schemas.microsoft.com/office/drawing/2014/main" val="924423705"/>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Work environment</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solidFill>
                      <a:srgbClr val="DBE7C3"/>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30</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solidFill>
                      <a:srgbClr val="DBE7C3"/>
                    </a:solidFill>
                  </a:tcPr>
                </a:tc>
                <a:extLst>
                  <a:ext uri="{0D108BD9-81ED-4DB2-BD59-A6C34878D82A}">
                    <a16:rowId xmlns:a16="http://schemas.microsoft.com/office/drawing/2014/main" val="3263386857"/>
                  </a:ext>
                </a:extLst>
              </a:tr>
              <a:tr h="212732">
                <a:tc vMerge="1">
                  <a:txBody>
                    <a:bodyPr/>
                    <a:lstStyle/>
                    <a:p>
                      <a:pPr rtl="1"/>
                      <a:endParaRPr lang="he-IL"/>
                    </a:p>
                  </a:txBody>
                  <a:tcPr/>
                </a:tc>
                <a:tc>
                  <a:txBody>
                    <a:bodyPr/>
                    <a:lstStyle/>
                    <a:p>
                      <a:pPr algn="l" rtl="0">
                        <a:lnSpc>
                          <a:spcPct val="107000"/>
                        </a:lnSpc>
                        <a:spcAft>
                          <a:spcPts val="800"/>
                        </a:spcAft>
                      </a:pPr>
                      <a:r>
                        <a:rPr lang="en-US" sz="1200" dirty="0">
                          <a:effectLst/>
                          <a:latin typeface="Heebo" panose="00000500000000000000" pitchFamily="2" charset="-79"/>
                          <a:cs typeface="Heebo" panose="00000500000000000000" pitchFamily="2" charset="-79"/>
                        </a:rPr>
                        <a:t>Educational space</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B w="28575" cap="flat" cmpd="sng" algn="ctr">
                      <a:solidFill>
                        <a:schemeClr val="bg1"/>
                      </a:solidFill>
                      <a:prstDash val="solid"/>
                      <a:round/>
                      <a:headEnd type="none" w="med" len="med"/>
                      <a:tailEnd type="none" w="med" len="med"/>
                    </a:lnB>
                    <a:solidFill>
                      <a:srgbClr val="DBE7C3"/>
                    </a:solidFill>
                  </a:tcPr>
                </a:tc>
                <a:tc>
                  <a:txBody>
                    <a:bodyPr/>
                    <a:lstStyle/>
                    <a:p>
                      <a:pPr algn="ctr" rtl="0">
                        <a:lnSpc>
                          <a:spcPct val="107000"/>
                        </a:lnSpc>
                        <a:spcAft>
                          <a:spcPts val="800"/>
                        </a:spcAft>
                      </a:pPr>
                      <a:r>
                        <a:rPr lang="he-IL" sz="1200" dirty="0">
                          <a:effectLst/>
                          <a:latin typeface="Heebo" panose="00000500000000000000" pitchFamily="2" charset="-79"/>
                          <a:cs typeface="Heebo" panose="00000500000000000000" pitchFamily="2" charset="-79"/>
                        </a:rPr>
                        <a:t>22</a:t>
                      </a:r>
                      <a:endParaRPr lang="en-US" sz="1200" dirty="0">
                        <a:effectLst/>
                        <a:latin typeface="Heebo" panose="00000500000000000000" pitchFamily="2" charset="-79"/>
                        <a:ea typeface="Calibri" panose="020F0502020204030204" pitchFamily="34" charset="0"/>
                        <a:cs typeface="Heebo" panose="00000500000000000000" pitchFamily="2" charset="-79"/>
                      </a:endParaRPr>
                    </a:p>
                  </a:txBody>
                  <a:tcPr marL="68580" marR="68580" marT="0" marB="0">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DBE7C3"/>
                    </a:solidFill>
                  </a:tcPr>
                </a:tc>
                <a:extLst>
                  <a:ext uri="{0D108BD9-81ED-4DB2-BD59-A6C34878D82A}">
                    <a16:rowId xmlns:a16="http://schemas.microsoft.com/office/drawing/2014/main" val="22523543"/>
                  </a:ext>
                </a:extLst>
              </a:tr>
            </a:tbl>
          </a:graphicData>
        </a:graphic>
      </p:graphicFrame>
      <p:pic>
        <p:nvPicPr>
          <p:cNvPr id="15" name="Picture 14">
            <a:extLst>
              <a:ext uri="{FF2B5EF4-FFF2-40B4-BE49-F238E27FC236}">
                <a16:creationId xmlns:a16="http://schemas.microsoft.com/office/drawing/2014/main" id="{8A24E266-4C08-D5FE-FA6E-BE77BC8E88E0}"/>
              </a:ext>
            </a:extLst>
          </p:cNvPr>
          <p:cNvPicPr>
            <a:picLocks noChangeAspect="1"/>
          </p:cNvPicPr>
          <p:nvPr/>
        </p:nvPicPr>
        <p:blipFill rotWithShape="1">
          <a:blip r:embed="rId4"/>
          <a:srcRect b="6347"/>
          <a:stretch/>
        </p:blipFill>
        <p:spPr>
          <a:xfrm>
            <a:off x="7180976" y="0"/>
            <a:ext cx="5011024" cy="3699518"/>
          </a:xfrm>
          <a:prstGeom prst="rect">
            <a:avLst/>
          </a:prstGeom>
        </p:spPr>
      </p:pic>
      <p:pic>
        <p:nvPicPr>
          <p:cNvPr id="16" name="Picture 15">
            <a:extLst>
              <a:ext uri="{FF2B5EF4-FFF2-40B4-BE49-F238E27FC236}">
                <a16:creationId xmlns:a16="http://schemas.microsoft.com/office/drawing/2014/main" id="{1AD1F450-1BD7-3A33-FC56-FB98320AC7D3}"/>
              </a:ext>
            </a:extLst>
          </p:cNvPr>
          <p:cNvPicPr>
            <a:picLocks noChangeAspect="1"/>
          </p:cNvPicPr>
          <p:nvPr/>
        </p:nvPicPr>
        <p:blipFill>
          <a:blip r:embed="rId5"/>
          <a:stretch>
            <a:fillRect/>
          </a:stretch>
        </p:blipFill>
        <p:spPr>
          <a:xfrm>
            <a:off x="5704187" y="4879020"/>
            <a:ext cx="6248010" cy="1593399"/>
          </a:xfrm>
          <a:prstGeom prst="rect">
            <a:avLst/>
          </a:prstGeom>
        </p:spPr>
      </p:pic>
      <p:sp>
        <p:nvSpPr>
          <p:cNvPr id="17" name="TextBox 16">
            <a:extLst>
              <a:ext uri="{FF2B5EF4-FFF2-40B4-BE49-F238E27FC236}">
                <a16:creationId xmlns:a16="http://schemas.microsoft.com/office/drawing/2014/main" id="{47897838-B213-E1A0-1B19-8A00A186A5FE}"/>
              </a:ext>
            </a:extLst>
          </p:cNvPr>
          <p:cNvSpPr txBox="1"/>
          <p:nvPr/>
        </p:nvSpPr>
        <p:spPr>
          <a:xfrm>
            <a:off x="228600" y="3254204"/>
            <a:ext cx="3048000" cy="32508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prstClr val="black"/>
              </a:buClr>
              <a:buSzTx/>
              <a:buFontTx/>
              <a:buNone/>
              <a:tabLst/>
              <a:defRPr/>
            </a:pPr>
            <a:r>
              <a:rPr kumimoji="0" lang="en-US" sz="1100" b="1" i="0" u="none" strike="noStrike" kern="1200" cap="none" spc="0" normalizeH="0" baseline="0" noProof="0" dirty="0">
                <a:ln>
                  <a:noFill/>
                </a:ln>
                <a:solidFill>
                  <a:prstClr val="black"/>
                </a:solidFill>
                <a:effectLst/>
                <a:uLnTx/>
                <a:uFillTx/>
                <a:latin typeface="Heebo" pitchFamily="2" charset="-79"/>
                <a:ea typeface="Tahoma"/>
                <a:cs typeface="Heebo" pitchFamily="2" charset="-79"/>
              </a:rPr>
              <a:t>Ratings of Requests for Facilities:</a:t>
            </a:r>
            <a:endParaRPr kumimoji="0" lang="he-IL" sz="1100" b="1"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B69FFD89-A1C3-798B-6CF4-4DFF25140345}"/>
              </a:ext>
            </a:extLst>
          </p:cNvPr>
          <p:cNvSpPr txBox="1"/>
          <p:nvPr/>
        </p:nvSpPr>
        <p:spPr>
          <a:xfrm>
            <a:off x="5340623" y="3701775"/>
            <a:ext cx="6851378" cy="1177245"/>
          </a:xfrm>
          <a:prstGeom prst="rect">
            <a:avLst/>
          </a:prstGeom>
          <a:solidFill>
            <a:srgbClr val="81DFE0"/>
          </a:solidFill>
        </p:spPr>
        <p:txBody>
          <a:bodyPr wrap="square">
            <a:spAutoFit/>
          </a:bodyPr>
          <a:lstStyle/>
          <a:p>
            <a:pPr marL="0" marR="0" lvl="0" indent="0" algn="l" defTabSz="914400" rtl="0" eaLnBrk="1" fontAlgn="auto" latinLnBrk="0" hangingPunct="1">
              <a:lnSpc>
                <a:spcPct val="150000"/>
              </a:lnSpc>
              <a:spcBef>
                <a:spcPts val="0"/>
              </a:spcBef>
              <a:spcAft>
                <a:spcPts val="0"/>
              </a:spcAft>
              <a:buClr>
                <a:prstClr val="black"/>
              </a:buClr>
              <a:buSzTx/>
              <a:buFontTx/>
              <a:buNone/>
              <a:tabLst/>
              <a:defRPr/>
            </a:pPr>
            <a:r>
              <a:rPr lang="en-US" sz="1200" b="1" dirty="0">
                <a:solidFill>
                  <a:prstClr val="black"/>
                </a:solidFill>
                <a:latin typeface="Heebo" pitchFamily="2" charset="-79"/>
                <a:ea typeface="Tahoma"/>
                <a:cs typeface="Heebo" pitchFamily="2" charset="-79"/>
              </a:rPr>
              <a:t>The four most common activities reported were ball games, fitness and sports activities, children's games, and picnics.</a:t>
            </a:r>
          </a:p>
          <a:p>
            <a:pPr marL="0" marR="0" lvl="0" indent="0" algn="l" defTabSz="914400" rtl="0" eaLnBrk="1" fontAlgn="auto" latinLnBrk="0" hangingPunct="1">
              <a:lnSpc>
                <a:spcPct val="150000"/>
              </a:lnSpc>
              <a:spcBef>
                <a:spcPts val="0"/>
              </a:spcBef>
              <a:spcAft>
                <a:spcPts val="0"/>
              </a:spcAft>
              <a:buClr>
                <a:prstClr val="black"/>
              </a:buClr>
              <a:buSzTx/>
              <a:buFontTx/>
              <a:buNone/>
              <a:tabLst/>
              <a:defRPr/>
            </a:pPr>
            <a:r>
              <a:rPr lang="en-US" sz="1200" b="1" dirty="0">
                <a:solidFill>
                  <a:prstClr val="black"/>
                </a:solidFill>
                <a:latin typeface="Heebo" pitchFamily="2" charset="-79"/>
                <a:ea typeface="Tahoma"/>
                <a:cs typeface="Heebo" pitchFamily="2" charset="-79"/>
              </a:rPr>
              <a:t>The four least common activities reported were: studying in open areas, yoga, reading a book, and activities for young children.</a:t>
            </a:r>
            <a:endParaRPr kumimoji="0" lang="he-IL" sz="1100" b="1"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21" name="TextBox 20">
            <a:extLst>
              <a:ext uri="{FF2B5EF4-FFF2-40B4-BE49-F238E27FC236}">
                <a16:creationId xmlns:a16="http://schemas.microsoft.com/office/drawing/2014/main" id="{911B2C75-71C2-7851-3A73-14DA977A6C44}"/>
              </a:ext>
            </a:extLst>
          </p:cNvPr>
          <p:cNvSpPr txBox="1"/>
          <p:nvPr/>
        </p:nvSpPr>
        <p:spPr>
          <a:xfrm>
            <a:off x="7207541" y="3416748"/>
            <a:ext cx="4984459" cy="282770"/>
          </a:xfrm>
          <a:prstGeom prst="rect">
            <a:avLst/>
          </a:prstGeom>
          <a:solidFill>
            <a:srgbClr val="000000">
              <a:alpha val="40000"/>
            </a:srgbClr>
          </a:solidFill>
        </p:spPr>
        <p:txBody>
          <a:bodyPr wrap="square" rtlCol="0">
            <a:spAutoFit/>
          </a:bodyPr>
          <a:lstStyle>
            <a:defPPr>
              <a:defRPr lang="he-IL"/>
            </a:defPPr>
            <a:lvl1pPr marR="0" lvl="0" algn="just" fontAlgn="auto">
              <a:lnSpc>
                <a:spcPct val="150000"/>
              </a:lnSpc>
              <a:spcBef>
                <a:spcPts val="0"/>
              </a:spcBef>
              <a:spcAft>
                <a:spcPts val="0"/>
              </a:spcAft>
              <a:buClr>
                <a:srgbClr val="FFC000"/>
              </a:buClr>
              <a:buSzTx/>
              <a:tabLst/>
              <a:defRPr sz="1050" b="1">
                <a:solidFill>
                  <a:schemeClr val="bg1"/>
                </a:solidFill>
                <a:latin typeface="Heebo" pitchFamily="2" charset="-79"/>
                <a:ea typeface="Tahoma" pitchFamily="34" charset="0"/>
                <a:cs typeface="Heebo" pitchFamily="2" charset="-79"/>
              </a:defRPr>
            </a:lvl1pPr>
          </a:lstStyle>
          <a:p>
            <a:pPr rtl="0"/>
            <a:r>
              <a:rPr lang="en-US" sz="900" dirty="0"/>
              <a:t>Photo from the summary presentation of the event - received from the project team</a:t>
            </a:r>
            <a:endParaRPr lang="he-IL" sz="900" dirty="0"/>
          </a:p>
        </p:txBody>
      </p:sp>
      <p:sp>
        <p:nvSpPr>
          <p:cNvPr id="22" name="מציין מיקום של מספר שקופית 5">
            <a:extLst>
              <a:ext uri="{FF2B5EF4-FFF2-40B4-BE49-F238E27FC236}">
                <a16:creationId xmlns:a16="http://schemas.microsoft.com/office/drawing/2014/main" id="{8687AEB6-DBC4-0948-071D-F0F242A202BB}"/>
              </a:ext>
            </a:extLst>
          </p:cNvPr>
          <p:cNvSpPr txBox="1">
            <a:spLocks/>
          </p:cNvSpPr>
          <p:nvPr/>
        </p:nvSpPr>
        <p:spPr>
          <a:xfrm>
            <a:off x="9011478" y="6533104"/>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8</a:t>
            </a:fld>
            <a:endParaRPr lang="he-IL" dirty="0">
              <a:latin typeface="Heebo" pitchFamily="2" charset="-79"/>
              <a:cs typeface="Heebo" pitchFamily="2" charset="-79"/>
            </a:endParaRPr>
          </a:p>
        </p:txBody>
      </p:sp>
    </p:spTree>
    <p:extLst>
      <p:ext uri="{BB962C8B-B14F-4D97-AF65-F5344CB8AC3E}">
        <p14:creationId xmlns:p14="http://schemas.microsoft.com/office/powerpoint/2010/main" val="3694678305"/>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642A34C9-AEDC-0F90-BAD0-D1A586E02CE2}"/>
              </a:ext>
            </a:extLst>
          </p:cNvPr>
          <p:cNvSpPr/>
          <p:nvPr/>
        </p:nvSpPr>
        <p:spPr>
          <a:xfrm>
            <a:off x="11298281" y="6720443"/>
            <a:ext cx="457200" cy="102109"/>
          </a:xfrm>
          <a:prstGeom prst="rect">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a:p>
        </p:txBody>
      </p:sp>
      <p:sp>
        <p:nvSpPr>
          <p:cNvPr id="23" name="TextBox 22">
            <a:extLst>
              <a:ext uri="{FF2B5EF4-FFF2-40B4-BE49-F238E27FC236}">
                <a16:creationId xmlns:a16="http://schemas.microsoft.com/office/drawing/2014/main" id="{F8E2BC1D-17FA-7604-3039-BF07DDE65F9E}"/>
              </a:ext>
            </a:extLst>
          </p:cNvPr>
          <p:cNvSpPr txBox="1"/>
          <p:nvPr/>
        </p:nvSpPr>
        <p:spPr>
          <a:xfrm>
            <a:off x="304800" y="214407"/>
            <a:ext cx="8024218"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dirty="0">
                <a:solidFill>
                  <a:srgbClr val="40A8AD"/>
                </a:solidFill>
                <a:latin typeface="Heebo" pitchFamily="2" charset="-79"/>
                <a:cs typeface="Heebo" pitchFamily="2" charset="-79"/>
              </a:rPr>
              <a:t>Post-intervention Evaluation Findings</a:t>
            </a:r>
            <a:endParaRPr lang="he-IL" sz="2800" dirty="0">
              <a:solidFill>
                <a:srgbClr val="40A8AD"/>
              </a:solidFill>
              <a:latin typeface="Heebo" pitchFamily="2" charset="-79"/>
              <a:cs typeface="Heebo" pitchFamily="2" charset="-79"/>
            </a:endParaRPr>
          </a:p>
        </p:txBody>
      </p:sp>
      <p:sp>
        <p:nvSpPr>
          <p:cNvPr id="32" name="TextBox 31">
            <a:extLst>
              <a:ext uri="{FF2B5EF4-FFF2-40B4-BE49-F238E27FC236}">
                <a16:creationId xmlns:a16="http://schemas.microsoft.com/office/drawing/2014/main" id="{A9501B93-3CD8-6815-350B-B769711F15B0}"/>
              </a:ext>
            </a:extLst>
          </p:cNvPr>
          <p:cNvSpPr txBox="1"/>
          <p:nvPr/>
        </p:nvSpPr>
        <p:spPr>
          <a:xfrm>
            <a:off x="169094" y="733143"/>
            <a:ext cx="6102522" cy="2285241"/>
          </a:xfrm>
          <a:prstGeom prst="rect">
            <a:avLst/>
          </a:prstGeom>
          <a:solidFill>
            <a:srgbClr val="BCEDEF"/>
          </a:solidFill>
        </p:spPr>
        <p:txBody>
          <a:bodyPr wrap="square">
            <a:spAutoFit/>
          </a:bodyPr>
          <a:lstStyle/>
          <a:p>
            <a:pPr marL="171450" marR="0" lvl="0" indent="-171450" algn="l" defTabSz="914400" rtl="0" eaLnBrk="1" fontAlgn="auto" latinLnBrk="0" hangingPunct="1">
              <a:lnSpc>
                <a:spcPct val="150000"/>
              </a:lnSpc>
              <a:spcBef>
                <a:spcPts val="0"/>
              </a:spcBef>
              <a:spcAft>
                <a:spcPts val="0"/>
              </a:spcAft>
              <a:buClr>
                <a:schemeClr val="tx1"/>
              </a:buClr>
              <a:buSzTx/>
              <a:buFont typeface="Wingdings" panose="05000000000000000000" pitchFamily="2" charset="2"/>
              <a:buChar char="ü"/>
              <a:tabLst/>
              <a:defRPr/>
            </a:pPr>
            <a:r>
              <a:rPr lang="en-US" sz="1200" b="1" dirty="0">
                <a:solidFill>
                  <a:prstClr val="black"/>
                </a:solidFill>
                <a:latin typeface="Heebo" pitchFamily="2" charset="-79"/>
                <a:ea typeface="Tahoma"/>
                <a:cs typeface="Heebo" pitchFamily="2" charset="-79"/>
              </a:rPr>
              <a:t>The park complex is a place for the community to gather and spend time together.</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A variety of seating facilities were placed in the park complex - benches of different sizes and heights, chairs, tables, and picnic facilities.</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The vegetation was cared for and herbs were planted throughout the park.</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Sidewalks, bicycle paths, and routes for strollers were defined and maintained. The renovated infrastructure differentiates areas for safe play and visiting from paths for moving around the site. </a:t>
            </a: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Trash cans and drinking facilities appropriate for children and adults were added.</a:t>
            </a:r>
            <a:r>
              <a:rPr lang="he-IL" sz="1200" dirty="0">
                <a:solidFill>
                  <a:prstClr val="black"/>
                </a:solidFill>
                <a:latin typeface="Heebo" pitchFamily="2" charset="-79"/>
                <a:ea typeface="Tahoma"/>
                <a:cs typeface="Heebo" pitchFamily="2" charset="-79"/>
              </a:rPr>
              <a:t> </a:t>
            </a:r>
            <a:endParaRPr lang="en-US" sz="1200" dirty="0">
              <a:solidFill>
                <a:prstClr val="black"/>
              </a:solidFill>
              <a:latin typeface="Heebo" pitchFamily="2" charset="-79"/>
              <a:ea typeface="Tahoma"/>
              <a:cs typeface="Heebo" pitchFamily="2" charset="-79"/>
            </a:endParaRPr>
          </a:p>
          <a:p>
            <a:pPr marR="0" lvl="0" algn="l" defTabSz="914400" rtl="0" eaLnBrk="1" fontAlgn="auto" latinLnBrk="0" hangingPunct="1">
              <a:spcBef>
                <a:spcPts val="0"/>
              </a:spcBef>
              <a:spcAft>
                <a:spcPts val="0"/>
              </a:spcAft>
              <a:buClr>
                <a:schemeClr val="tx1"/>
              </a:buClr>
              <a:buSzTx/>
              <a:tabLst/>
              <a:defRPr/>
            </a:pPr>
            <a:r>
              <a:rPr lang="en-US" sz="1200" dirty="0">
                <a:solidFill>
                  <a:prstClr val="black"/>
                </a:solidFill>
                <a:latin typeface="Heebo" pitchFamily="2" charset="-79"/>
                <a:ea typeface="Tahoma"/>
                <a:cs typeface="Heebo" pitchFamily="2" charset="-79"/>
              </a:rPr>
              <a:t>Fences were installed at the entrances to the park complex to limit traffic and reduce cyclists’ speed.</a:t>
            </a:r>
            <a:endParaRPr lang="he-IL" sz="1200" dirty="0">
              <a:solidFill>
                <a:prstClr val="black"/>
              </a:solidFill>
              <a:latin typeface="Heebo" pitchFamily="2" charset="-79"/>
              <a:ea typeface="Tahoma"/>
              <a:cs typeface="Heebo" pitchFamily="2" charset="-79"/>
            </a:endParaRPr>
          </a:p>
          <a:p>
            <a:pPr marR="0" lvl="0" algn="r" defTabSz="914400" rtl="1" eaLnBrk="1" fontAlgn="auto" latinLnBrk="0" hangingPunct="1">
              <a:lnSpc>
                <a:spcPct val="150000"/>
              </a:lnSpc>
              <a:spcBef>
                <a:spcPts val="0"/>
              </a:spcBef>
              <a:spcAft>
                <a:spcPts val="0"/>
              </a:spcAft>
              <a:buClr>
                <a:schemeClr val="tx1"/>
              </a:buClr>
              <a:buSzTx/>
              <a:tabLst/>
              <a:defRPr/>
            </a:pPr>
            <a:r>
              <a:rPr lang="he-IL" sz="1200" dirty="0">
                <a:solidFill>
                  <a:prstClr val="black"/>
                </a:solidFill>
                <a:latin typeface="Heebo" pitchFamily="2" charset="-79"/>
                <a:ea typeface="Tahoma"/>
                <a:cs typeface="Heebo" pitchFamily="2" charset="-79"/>
              </a:rPr>
              <a:t>. </a:t>
            </a:r>
          </a:p>
        </p:txBody>
      </p:sp>
      <p:sp>
        <p:nvSpPr>
          <p:cNvPr id="4" name="TextBox 3">
            <a:extLst>
              <a:ext uri="{FF2B5EF4-FFF2-40B4-BE49-F238E27FC236}">
                <a16:creationId xmlns:a16="http://schemas.microsoft.com/office/drawing/2014/main" id="{2CAD9BB9-0A9D-1737-1752-A5282695F029}"/>
              </a:ext>
            </a:extLst>
          </p:cNvPr>
          <p:cNvSpPr txBox="1"/>
          <p:nvPr/>
        </p:nvSpPr>
        <p:spPr>
          <a:xfrm>
            <a:off x="6357069" y="733142"/>
            <a:ext cx="3221271" cy="1261884"/>
          </a:xfrm>
          <a:prstGeom prst="rect">
            <a:avLst/>
          </a:prstGeom>
          <a:solidFill>
            <a:srgbClr val="EBB7CF"/>
          </a:solidFill>
        </p:spPr>
        <p:txBody>
          <a:bodyPr wrap="square">
            <a:spAutoFit/>
          </a:bodyPr>
          <a:lstStyle>
            <a:defPPr>
              <a:defRPr lang="he-IL"/>
            </a:defPPr>
            <a:lvl1pPr marR="0" lvl="0" fontAlgn="auto">
              <a:lnSpc>
                <a:spcPct val="150000"/>
              </a:lnSpc>
              <a:spcBef>
                <a:spcPts val="0"/>
              </a:spcBef>
              <a:spcAft>
                <a:spcPts val="0"/>
              </a:spcAft>
              <a:buClr>
                <a:schemeClr val="tx1"/>
              </a:buClr>
              <a:buSzTx/>
              <a:tabLst/>
              <a:defRPr sz="1100" b="1">
                <a:solidFill>
                  <a:prstClr val="black"/>
                </a:solidFill>
                <a:latin typeface="Heebo" pitchFamily="2" charset="-79"/>
                <a:ea typeface="Tahoma"/>
                <a:cs typeface="Heebo" pitchFamily="2" charset="-79"/>
              </a:defRPr>
            </a:lvl1pPr>
          </a:lstStyle>
          <a:p>
            <a:pPr marL="171450" indent="-171450" algn="l" rtl="0">
              <a:buFont typeface="Wingdings" panose="05000000000000000000" pitchFamily="2" charset="2"/>
              <a:buChar char="ü"/>
            </a:pPr>
            <a:r>
              <a:rPr lang="en-US" sz="1200" dirty="0"/>
              <a:t>Children's play facilities</a:t>
            </a:r>
          </a:p>
          <a:p>
            <a:pPr algn="l" rtl="0">
              <a:lnSpc>
                <a:spcPct val="100000"/>
              </a:lnSpc>
            </a:pPr>
            <a:r>
              <a:rPr lang="en-US" sz="1200" b="0" dirty="0"/>
              <a:t>New and varied play facilities and a play center that combines natural elements -- sand and water -- were installed.</a:t>
            </a:r>
          </a:p>
          <a:p>
            <a:pPr algn="l" rtl="0">
              <a:lnSpc>
                <a:spcPct val="100000"/>
              </a:lnSpc>
            </a:pPr>
            <a:r>
              <a:rPr lang="en-US" sz="1200" b="0" dirty="0"/>
              <a:t>*</a:t>
            </a:r>
            <a:r>
              <a:rPr lang="en-US" sz="1000" b="0" dirty="0"/>
              <a:t>On the observation days, the water play equipment did not work.</a:t>
            </a:r>
          </a:p>
        </p:txBody>
      </p:sp>
      <p:sp>
        <p:nvSpPr>
          <p:cNvPr id="7" name="TextBox 6">
            <a:extLst>
              <a:ext uri="{FF2B5EF4-FFF2-40B4-BE49-F238E27FC236}">
                <a16:creationId xmlns:a16="http://schemas.microsoft.com/office/drawing/2014/main" id="{3CD05A3A-4D87-A388-4F35-BA4FDF28820E}"/>
              </a:ext>
            </a:extLst>
          </p:cNvPr>
          <p:cNvSpPr txBox="1"/>
          <p:nvPr/>
        </p:nvSpPr>
        <p:spPr>
          <a:xfrm>
            <a:off x="9675036" y="733142"/>
            <a:ext cx="2401933" cy="1107996"/>
          </a:xfrm>
          <a:prstGeom prst="rect">
            <a:avLst/>
          </a:prstGeom>
          <a:solidFill>
            <a:srgbClr val="DBE7C3"/>
          </a:solidFill>
        </p:spPr>
        <p:txBody>
          <a:bodyPr wrap="square">
            <a:spAutoFit/>
          </a:bodyPr>
          <a:lstStyle>
            <a:defPPr>
              <a:defRPr lang="he-IL"/>
            </a:defPPr>
            <a:lvl1pPr marR="0" lvl="0" fontAlgn="auto">
              <a:lnSpc>
                <a:spcPct val="150000"/>
              </a:lnSpc>
              <a:spcBef>
                <a:spcPts val="0"/>
              </a:spcBef>
              <a:spcAft>
                <a:spcPts val="0"/>
              </a:spcAft>
              <a:buClr>
                <a:schemeClr val="tx1"/>
              </a:buClr>
              <a:buSzTx/>
              <a:tabLst/>
              <a:defRPr sz="1100" b="1">
                <a:solidFill>
                  <a:prstClr val="black"/>
                </a:solidFill>
                <a:latin typeface="Heebo" pitchFamily="2" charset="-79"/>
                <a:ea typeface="Tahoma"/>
                <a:cs typeface="Heebo" pitchFamily="2" charset="-79"/>
              </a:defRPr>
            </a:lvl1pPr>
          </a:lstStyle>
          <a:p>
            <a:pPr marL="171450" indent="-171450" algn="l" rtl="0">
              <a:buFont typeface="Wingdings" panose="05000000000000000000" pitchFamily="2" charset="2"/>
              <a:buChar char="ü"/>
            </a:pPr>
            <a:r>
              <a:rPr lang="en-US" sz="1200" dirty="0"/>
              <a:t>Fitness equipment</a:t>
            </a:r>
          </a:p>
          <a:p>
            <a:pPr algn="l" rtl="0">
              <a:lnSpc>
                <a:spcPct val="100000"/>
              </a:lnSpc>
            </a:pPr>
            <a:r>
              <a:rPr lang="en-US" sz="1200" b="0" dirty="0"/>
              <a:t>An area for exercise was developed In the upper section of the park, with a variety of fitness equipment installed in it.</a:t>
            </a:r>
          </a:p>
        </p:txBody>
      </p:sp>
      <p:pic>
        <p:nvPicPr>
          <p:cNvPr id="12" name="Picture 11" descr="A group of people walking in a park&#10;&#10;Description automatically generated">
            <a:extLst>
              <a:ext uri="{FF2B5EF4-FFF2-40B4-BE49-F238E27FC236}">
                <a16:creationId xmlns:a16="http://schemas.microsoft.com/office/drawing/2014/main" id="{8A4A42E4-8541-E5A2-9807-E5A6F6DAFE8D}"/>
              </a:ext>
            </a:extLst>
          </p:cNvPr>
          <p:cNvPicPr>
            <a:picLocks noChangeAspect="1"/>
          </p:cNvPicPr>
          <p:nvPr/>
        </p:nvPicPr>
        <p:blipFill rotWithShape="1">
          <a:blip r:embed="rId3">
            <a:extLst>
              <a:ext uri="{28A0092B-C50C-407E-A947-70E740481C1C}">
                <a14:useLocalDpi xmlns:a14="http://schemas.microsoft.com/office/drawing/2010/main" val="0"/>
              </a:ext>
            </a:extLst>
          </a:blip>
          <a:srcRect l="9143" t="18285" r="18856" b="28545"/>
          <a:stretch/>
        </p:blipFill>
        <p:spPr>
          <a:xfrm>
            <a:off x="32123" y="2907984"/>
            <a:ext cx="6237681" cy="3454716"/>
          </a:xfrm>
          <a:prstGeom prst="rect">
            <a:avLst/>
          </a:prstGeom>
        </p:spPr>
      </p:pic>
      <p:graphicFrame>
        <p:nvGraphicFramePr>
          <p:cNvPr id="14" name="Table 13">
            <a:extLst>
              <a:ext uri="{FF2B5EF4-FFF2-40B4-BE49-F238E27FC236}">
                <a16:creationId xmlns:a16="http://schemas.microsoft.com/office/drawing/2014/main" id="{2199EF6D-4777-522E-D439-4E124FD6B1CE}"/>
              </a:ext>
            </a:extLst>
          </p:cNvPr>
          <p:cNvGraphicFramePr>
            <a:graphicFrameLocks noGrp="1"/>
          </p:cNvGraphicFramePr>
          <p:nvPr>
            <p:extLst>
              <p:ext uri="{D42A27DB-BD31-4B8C-83A1-F6EECF244321}">
                <p14:modId xmlns:p14="http://schemas.microsoft.com/office/powerpoint/2010/main" val="3666199655"/>
              </p:ext>
            </p:extLst>
          </p:nvPr>
        </p:nvGraphicFramePr>
        <p:xfrm>
          <a:off x="6408586" y="2312485"/>
          <a:ext cx="5615582" cy="3036334"/>
        </p:xfrm>
        <a:graphic>
          <a:graphicData uri="http://schemas.openxmlformats.org/drawingml/2006/table">
            <a:tbl>
              <a:tblPr rtl="1" firstRow="1" firstCol="1" bandRow="1">
                <a:tableStyleId>{5C22544A-7EE6-4342-B048-85BDC9FD1C3A}</a:tableStyleId>
              </a:tblPr>
              <a:tblGrid>
                <a:gridCol w="1382168">
                  <a:extLst>
                    <a:ext uri="{9D8B030D-6E8A-4147-A177-3AD203B41FA5}">
                      <a16:colId xmlns:a16="http://schemas.microsoft.com/office/drawing/2014/main" val="2273279676"/>
                    </a:ext>
                  </a:extLst>
                </a:gridCol>
                <a:gridCol w="1450906">
                  <a:extLst>
                    <a:ext uri="{9D8B030D-6E8A-4147-A177-3AD203B41FA5}">
                      <a16:colId xmlns:a16="http://schemas.microsoft.com/office/drawing/2014/main" val="1679208402"/>
                    </a:ext>
                  </a:extLst>
                </a:gridCol>
                <a:gridCol w="2782508">
                  <a:extLst>
                    <a:ext uri="{9D8B030D-6E8A-4147-A177-3AD203B41FA5}">
                      <a16:colId xmlns:a16="http://schemas.microsoft.com/office/drawing/2014/main" val="137664723"/>
                    </a:ext>
                  </a:extLst>
                </a:gridCol>
              </a:tblGrid>
              <a:tr h="431742">
                <a:tc>
                  <a:txBody>
                    <a:bodyPr/>
                    <a:lstStyle/>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Pre-intervention </a:t>
                      </a:r>
                    </a:p>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(N = 25)</a:t>
                      </a:r>
                    </a:p>
                  </a:txBody>
                  <a:tcPr marL="68580" marR="68580" marT="0" marB="0" anchor="b">
                    <a:solidFill>
                      <a:srgbClr val="E7E6E6"/>
                    </a:solidFill>
                  </a:tcPr>
                </a:tc>
                <a:tc>
                  <a:txBody>
                    <a:bodyPr/>
                    <a:lstStyle/>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Post-intervention </a:t>
                      </a:r>
                    </a:p>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(N = 30)</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Interviewees’ ratings </a:t>
                      </a:r>
                    </a:p>
                    <a:p>
                      <a:pPr marL="0" algn="l" defTabSz="914400" rtl="0" eaLnBrk="1" latinLnBrk="0" hangingPunct="1">
                        <a:lnSpc>
                          <a:spcPct val="100000"/>
                        </a:lnSpc>
                        <a:spcAft>
                          <a:spcPts val="800"/>
                        </a:spcAft>
                      </a:pPr>
                      <a:r>
                        <a:rPr lang="en-US" sz="1100" b="1" kern="1200" dirty="0">
                          <a:solidFill>
                            <a:schemeClr val="tx1"/>
                          </a:solidFill>
                          <a:effectLst/>
                          <a:latin typeface="Heebo" panose="00000500000000000000" pitchFamily="2" charset="-79"/>
                          <a:ea typeface="+mn-ea"/>
                          <a:cs typeface="Heebo" panose="00000500000000000000" pitchFamily="2" charset="-79"/>
                        </a:rPr>
                        <a:t>(scale of 1-7)</a:t>
                      </a:r>
                    </a:p>
                  </a:txBody>
                  <a:tcPr marL="68580" marR="68580" marT="0" marB="0" anchor="b">
                    <a:solidFill>
                      <a:srgbClr val="E7E6E6"/>
                    </a:solidFill>
                  </a:tcPr>
                </a:tc>
                <a:extLst>
                  <a:ext uri="{0D108BD9-81ED-4DB2-BD59-A6C34878D82A}">
                    <a16:rowId xmlns:a16="http://schemas.microsoft.com/office/drawing/2014/main" val="3554038893"/>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4.5</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7.0</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Ease of movement</a:t>
                      </a:r>
                    </a:p>
                  </a:txBody>
                  <a:tcPr marL="68580" marR="68580" marT="0" marB="0" anchor="b">
                    <a:solidFill>
                      <a:srgbClr val="E7E6E6"/>
                    </a:solidFill>
                  </a:tcPr>
                </a:tc>
                <a:extLst>
                  <a:ext uri="{0D108BD9-81ED-4DB2-BD59-A6C34878D82A}">
                    <a16:rowId xmlns:a16="http://schemas.microsoft.com/office/drawing/2014/main" val="2489709063"/>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5.6</a:t>
                      </a:r>
                    </a:p>
                  </a:txBody>
                  <a:tcPr marL="68580" marR="68580" marT="0" marB="0" anchor="b">
                    <a:solidFill>
                      <a:srgbClr val="E7E6E6"/>
                    </a:solidFill>
                  </a:tcPr>
                </a:tc>
                <a:tc rowSpan="2">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6.5</a:t>
                      </a:r>
                    </a:p>
                  </a:txBody>
                  <a:tcPr marL="68580" marR="68580" marT="0" marB="0" anchor="ctr">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Shade</a:t>
                      </a:r>
                    </a:p>
                  </a:txBody>
                  <a:tcPr marL="68580" marR="68580" marT="0" marB="0" anchor="b">
                    <a:solidFill>
                      <a:srgbClr val="E7E6E6"/>
                    </a:solidFill>
                  </a:tcPr>
                </a:tc>
                <a:extLst>
                  <a:ext uri="{0D108BD9-81ED-4DB2-BD59-A6C34878D82A}">
                    <a16:rowId xmlns:a16="http://schemas.microsoft.com/office/drawing/2014/main" val="3458393400"/>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3.5</a:t>
                      </a:r>
                    </a:p>
                  </a:txBody>
                  <a:tcPr marL="68580" marR="68580" marT="0" marB="0" anchor="b">
                    <a:solidFill>
                      <a:srgbClr val="E7E6E6"/>
                    </a:solidFill>
                  </a:tcPr>
                </a:tc>
                <a:tc vMerge="1">
                  <a:txBody>
                    <a:bodyPr/>
                    <a:lstStyle/>
                    <a:p>
                      <a:pPr rtl="1"/>
                      <a:endParaRPr lang="he-IL"/>
                    </a:p>
                  </a:txBody>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Lighting</a:t>
                      </a:r>
                    </a:p>
                  </a:txBody>
                  <a:tcPr marL="68580" marR="68580" marT="0" marB="0" anchor="b">
                    <a:solidFill>
                      <a:srgbClr val="E7E6E6"/>
                    </a:solidFill>
                  </a:tcPr>
                </a:tc>
                <a:extLst>
                  <a:ext uri="{0D108BD9-81ED-4DB2-BD59-A6C34878D82A}">
                    <a16:rowId xmlns:a16="http://schemas.microsoft.com/office/drawing/2014/main" val="3709640269"/>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2.9</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6.8</a:t>
                      </a:r>
                    </a:p>
                  </a:txBody>
                  <a:tcPr marL="68580" marR="68580" marT="0" marB="0" anchor="b">
                    <a:solidFill>
                      <a:schemeClr val="accent3">
                        <a:lumMod val="60000"/>
                        <a:lumOff val="4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kern="1200" dirty="0">
                          <a:solidFill>
                            <a:srgbClr val="358B8F"/>
                          </a:solidFill>
                          <a:effectLst/>
                          <a:latin typeface="Heebo" panose="00000500000000000000" pitchFamily="2" charset="-79"/>
                          <a:ea typeface="+mn-ea"/>
                          <a:cs typeface="Heebo" panose="00000500000000000000" pitchFamily="2" charset="-79"/>
                        </a:rPr>
                        <a:t>Seating facilities</a:t>
                      </a:r>
                    </a:p>
                  </a:txBody>
                  <a:tcPr marL="68580" marR="68580" marT="0" marB="0" anchor="b">
                    <a:solidFill>
                      <a:srgbClr val="E7E6E6"/>
                    </a:solidFill>
                  </a:tcPr>
                </a:tc>
                <a:extLst>
                  <a:ext uri="{0D108BD9-81ED-4DB2-BD59-A6C34878D82A}">
                    <a16:rowId xmlns:a16="http://schemas.microsoft.com/office/drawing/2014/main" val="2152242712"/>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4.2</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4.9</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Cleanliness and maintenance</a:t>
                      </a:r>
                    </a:p>
                  </a:txBody>
                  <a:tcPr marL="68580" marR="68580" marT="0" marB="0" anchor="b">
                    <a:solidFill>
                      <a:srgbClr val="E7E6E6"/>
                    </a:solidFill>
                  </a:tcPr>
                </a:tc>
                <a:extLst>
                  <a:ext uri="{0D108BD9-81ED-4DB2-BD59-A6C34878D82A}">
                    <a16:rowId xmlns:a16="http://schemas.microsoft.com/office/drawing/2014/main" val="2997670005"/>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3.4</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5.5</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Protection from bicycles and vehicles</a:t>
                      </a:r>
                    </a:p>
                  </a:txBody>
                  <a:tcPr marL="68580" marR="68580" marT="0" marB="0" anchor="b">
                    <a:solidFill>
                      <a:srgbClr val="E7E6E6"/>
                    </a:solidFill>
                  </a:tcPr>
                </a:tc>
                <a:extLst>
                  <a:ext uri="{0D108BD9-81ED-4DB2-BD59-A6C34878D82A}">
                    <a16:rowId xmlns:a16="http://schemas.microsoft.com/office/drawing/2014/main" val="4162089049"/>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4.7</a:t>
                      </a:r>
                    </a:p>
                  </a:txBody>
                  <a:tcPr marL="68580" marR="68580" marT="0" marB="0" anchor="b">
                    <a:solidFill>
                      <a:srgbClr val="E7E6E6"/>
                    </a:solidFill>
                  </a:tcPr>
                </a:tc>
                <a:tc rowSpan="2">
                  <a:txBody>
                    <a:bodyPr/>
                    <a:lstStyle/>
                    <a:p>
                      <a:pPr marL="0" algn="ctr" defTabSz="914400" rtl="1"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6.2</a:t>
                      </a:r>
                    </a:p>
                  </a:txBody>
                  <a:tcPr marL="68580" marR="68580" marT="0" marB="0" anchor="ctr">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Sense of safety</a:t>
                      </a:r>
                    </a:p>
                  </a:txBody>
                  <a:tcPr marL="68580" marR="68580" marT="0" marB="0" anchor="b">
                    <a:solidFill>
                      <a:srgbClr val="E7E6E6"/>
                    </a:solidFill>
                  </a:tcPr>
                </a:tc>
                <a:extLst>
                  <a:ext uri="{0D108BD9-81ED-4DB2-BD59-A6C34878D82A}">
                    <a16:rowId xmlns:a16="http://schemas.microsoft.com/office/drawing/2014/main" val="2777042092"/>
                  </a:ext>
                </a:extLst>
              </a:tr>
              <a:tr h="199958">
                <a:tc>
                  <a:txBody>
                    <a:bodyPr/>
                    <a:lstStyle/>
                    <a:p>
                      <a:pPr marL="0" algn="ctr"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3.1</a:t>
                      </a:r>
                    </a:p>
                  </a:txBody>
                  <a:tcPr marL="68580" marR="68580" marT="0" marB="0" anchor="b">
                    <a:solidFill>
                      <a:srgbClr val="E7E6E6"/>
                    </a:solidFill>
                  </a:tcPr>
                </a:tc>
                <a:tc vMerge="1">
                  <a:txBody>
                    <a:bodyPr/>
                    <a:lstStyle/>
                    <a:p>
                      <a:pPr rtl="1"/>
                      <a:endParaRPr lang="he-IL"/>
                    </a:p>
                  </a:txBody>
                  <a:tcPr/>
                </a:tc>
                <a:tc>
                  <a:txBody>
                    <a:bodyPr/>
                    <a:lstStyle/>
                    <a:p>
                      <a:pPr marL="0" algn="l" defTabSz="914400" rtl="0" eaLnBrk="1" latinLnBrk="0" hangingPunct="1">
                        <a:lnSpc>
                          <a:spcPct val="107000"/>
                        </a:lnSpc>
                        <a:spcAft>
                          <a:spcPts val="800"/>
                        </a:spcAft>
                      </a:pPr>
                      <a:r>
                        <a:rPr lang="en-US" sz="1100" b="1" kern="1200" dirty="0">
                          <a:solidFill>
                            <a:srgbClr val="358B8F"/>
                          </a:solidFill>
                          <a:effectLst/>
                          <a:latin typeface="Heebo" panose="00000500000000000000" pitchFamily="2" charset="-79"/>
                          <a:ea typeface="+mn-ea"/>
                          <a:cs typeface="Heebo" panose="00000500000000000000" pitchFamily="2" charset="-79"/>
                        </a:rPr>
                        <a:t>Child safety</a:t>
                      </a:r>
                    </a:p>
                  </a:txBody>
                  <a:tcPr marL="68580" marR="68580" marT="0" marB="0" anchor="b">
                    <a:solidFill>
                      <a:srgbClr val="E7E6E6"/>
                    </a:solidFill>
                  </a:tcPr>
                </a:tc>
                <a:extLst>
                  <a:ext uri="{0D108BD9-81ED-4DB2-BD59-A6C34878D82A}">
                    <a16:rowId xmlns:a16="http://schemas.microsoft.com/office/drawing/2014/main" val="102718099"/>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6.4</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Appropriateness for multiple ages</a:t>
                      </a:r>
                    </a:p>
                  </a:txBody>
                  <a:tcPr marL="68580" marR="68580" marT="0" marB="0" anchor="b">
                    <a:solidFill>
                      <a:srgbClr val="E7E6E6"/>
                    </a:solidFill>
                  </a:tcPr>
                </a:tc>
                <a:extLst>
                  <a:ext uri="{0D108BD9-81ED-4DB2-BD59-A6C34878D82A}">
                    <a16:rowId xmlns:a16="http://schemas.microsoft.com/office/drawing/2014/main" val="1923153655"/>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6.4</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Independent play</a:t>
                      </a:r>
                    </a:p>
                  </a:txBody>
                  <a:tcPr marL="68580" marR="68580" marT="0" marB="0" anchor="b">
                    <a:solidFill>
                      <a:srgbClr val="E7E6E6"/>
                    </a:solidFill>
                  </a:tcPr>
                </a:tc>
                <a:extLst>
                  <a:ext uri="{0D108BD9-81ED-4DB2-BD59-A6C34878D82A}">
                    <a16:rowId xmlns:a16="http://schemas.microsoft.com/office/drawing/2014/main" val="3971939688"/>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6.4</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rgbClr val="CD4E86"/>
                          </a:solidFill>
                          <a:effectLst/>
                          <a:latin typeface="Heebo" panose="00000500000000000000" pitchFamily="2" charset="-79"/>
                          <a:ea typeface="+mn-ea"/>
                          <a:cs typeface="Heebo" panose="00000500000000000000" pitchFamily="2" charset="-79"/>
                        </a:rPr>
                        <a:t>Joint play</a:t>
                      </a:r>
                    </a:p>
                  </a:txBody>
                  <a:tcPr marL="68580" marR="68580" marT="0" marB="0" anchor="b">
                    <a:solidFill>
                      <a:srgbClr val="E7E6E6"/>
                    </a:solidFill>
                  </a:tcPr>
                </a:tc>
                <a:extLst>
                  <a:ext uri="{0D108BD9-81ED-4DB2-BD59-A6C34878D82A}">
                    <a16:rowId xmlns:a16="http://schemas.microsoft.com/office/drawing/2014/main" val="1905448538"/>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5.2</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6.6</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Opportunities for community interaction</a:t>
                      </a:r>
                    </a:p>
                  </a:txBody>
                  <a:tcPr marL="68580" marR="68580" marT="0" marB="0" anchor="b">
                    <a:solidFill>
                      <a:srgbClr val="E7E6E6"/>
                    </a:solidFill>
                  </a:tcPr>
                </a:tc>
                <a:extLst>
                  <a:ext uri="{0D108BD9-81ED-4DB2-BD59-A6C34878D82A}">
                    <a16:rowId xmlns:a16="http://schemas.microsoft.com/office/drawing/2014/main" val="3694608718"/>
                  </a:ext>
                </a:extLst>
              </a:tr>
              <a:tr h="199958">
                <a:tc>
                  <a:txBody>
                    <a:bodyPr/>
                    <a:lstStyle/>
                    <a:p>
                      <a:pPr marL="0" algn="ctr"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Not asked</a:t>
                      </a:r>
                    </a:p>
                  </a:txBody>
                  <a:tcPr marL="68580" marR="68580" marT="0" marB="0" anchor="b">
                    <a:solidFill>
                      <a:srgbClr val="E7E6E6"/>
                    </a:solidFill>
                  </a:tcPr>
                </a:tc>
                <a:tc>
                  <a:txBody>
                    <a:bodyPr/>
                    <a:lstStyle/>
                    <a:p>
                      <a:pPr marL="0" algn="ctr" defTabSz="914400" rtl="1"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6.6</a:t>
                      </a:r>
                    </a:p>
                  </a:txBody>
                  <a:tcPr marL="68580" marR="68580" marT="0" marB="0" anchor="b">
                    <a:solidFill>
                      <a:schemeClr val="accent3">
                        <a:lumMod val="60000"/>
                        <a:lumOff val="40000"/>
                      </a:schemeClr>
                    </a:solidFill>
                  </a:tcPr>
                </a:tc>
                <a:tc>
                  <a:txBody>
                    <a:bodyPr/>
                    <a:lstStyle/>
                    <a:p>
                      <a:pPr marL="0" algn="l" defTabSz="914400" rtl="0" eaLnBrk="1" latinLnBrk="0" hangingPunct="1">
                        <a:lnSpc>
                          <a:spcPct val="107000"/>
                        </a:lnSpc>
                        <a:spcAft>
                          <a:spcPts val="800"/>
                        </a:spcAft>
                      </a:pPr>
                      <a:r>
                        <a:rPr lang="en-US" sz="1100" b="0" kern="1200" dirty="0">
                          <a:solidFill>
                            <a:schemeClr val="tx1"/>
                          </a:solidFill>
                          <a:effectLst/>
                          <a:latin typeface="Heebo" panose="00000500000000000000" pitchFamily="2" charset="-79"/>
                          <a:ea typeface="+mn-ea"/>
                          <a:cs typeface="Heebo" panose="00000500000000000000" pitchFamily="2" charset="-79"/>
                        </a:rPr>
                        <a:t>Positive social environment</a:t>
                      </a:r>
                    </a:p>
                  </a:txBody>
                  <a:tcPr marL="68580" marR="68580" marT="0" marB="0" anchor="b">
                    <a:solidFill>
                      <a:srgbClr val="E7E6E6"/>
                    </a:solidFill>
                  </a:tcPr>
                </a:tc>
                <a:extLst>
                  <a:ext uri="{0D108BD9-81ED-4DB2-BD59-A6C34878D82A}">
                    <a16:rowId xmlns:a16="http://schemas.microsoft.com/office/drawing/2014/main" val="4135130980"/>
                  </a:ext>
                </a:extLst>
              </a:tr>
            </a:tbl>
          </a:graphicData>
        </a:graphic>
      </p:graphicFrame>
      <p:sp>
        <p:nvSpPr>
          <p:cNvPr id="16" name="TextBox 15">
            <a:extLst>
              <a:ext uri="{FF2B5EF4-FFF2-40B4-BE49-F238E27FC236}">
                <a16:creationId xmlns:a16="http://schemas.microsoft.com/office/drawing/2014/main" id="{4C042C89-A61A-C08B-94C3-E2243059BAC0}"/>
              </a:ext>
            </a:extLst>
          </p:cNvPr>
          <p:cNvSpPr txBox="1"/>
          <p:nvPr/>
        </p:nvSpPr>
        <p:spPr>
          <a:xfrm>
            <a:off x="6269805" y="5485521"/>
            <a:ext cx="5887458" cy="1200329"/>
          </a:xfrm>
          <a:prstGeom prst="rect">
            <a:avLst/>
          </a:prstGeom>
          <a:solidFill>
            <a:schemeClr val="bg2"/>
          </a:solidFill>
        </p:spPr>
        <p:txBody>
          <a:bodyPr wrap="square">
            <a:spAutoFit/>
          </a:bodyPr>
          <a:lstStyle/>
          <a:p>
            <a:pPr algn="l" rtl="0"/>
            <a:r>
              <a:rPr lang="en-US" sz="1200" baseline="0" dirty="0">
                <a:latin typeface="Heebo" panose="00000500000000000000" pitchFamily="2" charset="-79"/>
                <a:cs typeface="Heebo" panose="00000500000000000000" pitchFamily="2" charset="-79"/>
              </a:rPr>
              <a:t>In general, the interviewees expressed positive sentiments. They said they feel connected to the park, enjoy spending time in it with their children, and it meets their needs. Many expressed willingness to participate in special events for children.</a:t>
            </a:r>
            <a:r>
              <a:rPr lang="en-US" sz="1200" b="1" dirty="0">
                <a:solidFill>
                  <a:schemeClr val="tx1"/>
                </a:solidFill>
                <a:latin typeface="Heebo" pitchFamily="2" charset="-79"/>
                <a:ea typeface="Tahoma" panose="020B0604030504040204" pitchFamily="34" charset="0"/>
                <a:cs typeface="Heebo" pitchFamily="2" charset="-79"/>
              </a:rPr>
              <a:t> </a:t>
            </a:r>
          </a:p>
          <a:p>
            <a:pPr algn="l" rtl="0"/>
            <a:endParaRPr lang="en-US" sz="1200" b="1" dirty="0">
              <a:solidFill>
                <a:schemeClr val="tx1"/>
              </a:solidFill>
              <a:latin typeface="Heebo" pitchFamily="2" charset="-79"/>
              <a:ea typeface="Tahoma" panose="020B0604030504040204" pitchFamily="34" charset="0"/>
              <a:cs typeface="Heebo" pitchFamily="2" charset="-79"/>
            </a:endParaRPr>
          </a:p>
          <a:p>
            <a:pPr algn="l" rtl="0"/>
            <a:r>
              <a:rPr lang="en-US" sz="1200" b="1" dirty="0">
                <a:solidFill>
                  <a:schemeClr val="tx1"/>
                </a:solidFill>
                <a:latin typeface="Heebo" pitchFamily="2" charset="-79"/>
                <a:ea typeface="Tahoma" panose="020B0604030504040204" pitchFamily="34" charset="0"/>
                <a:cs typeface="Heebo" pitchFamily="2" charset="-79"/>
              </a:rPr>
              <a:t>17 of the interviewees knew about the public participation event. </a:t>
            </a:r>
          </a:p>
          <a:p>
            <a:pPr algn="l" rtl="0"/>
            <a:r>
              <a:rPr lang="en-US" sz="1200" b="1" dirty="0">
                <a:solidFill>
                  <a:schemeClr val="tx1"/>
                </a:solidFill>
                <a:latin typeface="Heebo" pitchFamily="2" charset="-79"/>
                <a:ea typeface="Tahoma" panose="020B0604030504040204" pitchFamily="34" charset="0"/>
                <a:cs typeface="Heebo" pitchFamily="2" charset="-79"/>
              </a:rPr>
              <a:t>13 participated in it and were satisfied with the results</a:t>
            </a:r>
            <a:r>
              <a:rPr lang="he-IL" sz="1200" b="1" dirty="0">
                <a:solidFill>
                  <a:schemeClr val="tx1"/>
                </a:solidFill>
                <a:latin typeface="Heebo" pitchFamily="2" charset="-79"/>
                <a:ea typeface="Tahoma" panose="020B0604030504040204" pitchFamily="34" charset="0"/>
                <a:cs typeface="Heebo" pitchFamily="2" charset="-79"/>
              </a:rPr>
              <a:t>.</a:t>
            </a:r>
          </a:p>
        </p:txBody>
      </p:sp>
      <p:sp>
        <p:nvSpPr>
          <p:cNvPr id="17" name="TextBox 16">
            <a:extLst>
              <a:ext uri="{FF2B5EF4-FFF2-40B4-BE49-F238E27FC236}">
                <a16:creationId xmlns:a16="http://schemas.microsoft.com/office/drawing/2014/main" id="{0D0B6A0B-D149-A1E1-5402-DAA5FD145B89}"/>
              </a:ext>
            </a:extLst>
          </p:cNvPr>
          <p:cNvSpPr txBox="1"/>
          <p:nvPr/>
        </p:nvSpPr>
        <p:spPr>
          <a:xfrm>
            <a:off x="6269805" y="2015256"/>
            <a:ext cx="5890617" cy="276999"/>
          </a:xfrm>
          <a:prstGeom prst="rect">
            <a:avLst/>
          </a:prstGeom>
          <a:noFill/>
        </p:spPr>
        <p:txBody>
          <a:bodyPr wrap="square">
            <a:spAutoFit/>
          </a:bodyPr>
          <a:lstStyle/>
          <a:p>
            <a:pPr marL="171450" marR="0" lvl="0" indent="-171450" algn="l" defTabSz="914400" rtl="0" eaLnBrk="1" fontAlgn="auto" latinLnBrk="0" hangingPunct="1">
              <a:spcBef>
                <a:spcPts val="0"/>
              </a:spcBef>
              <a:spcAft>
                <a:spcPts val="0"/>
              </a:spcAft>
              <a:buClr>
                <a:schemeClr val="tx1"/>
              </a:buClr>
              <a:buSzTx/>
              <a:buFont typeface="Wingdings" panose="05000000000000000000" pitchFamily="2" charset="2"/>
              <a:buChar char="ü"/>
              <a:tabLst/>
              <a:defRPr/>
            </a:pPr>
            <a:r>
              <a:rPr lang="en-US" sz="1200" b="1" dirty="0">
                <a:solidFill>
                  <a:prstClr val="black"/>
                </a:solidFill>
                <a:latin typeface="Heebo" pitchFamily="2" charset="-79"/>
                <a:ea typeface="Tahoma"/>
                <a:cs typeface="Heebo" pitchFamily="2" charset="-79"/>
              </a:rPr>
              <a:t>Interviews with park visitors indicated improvement for all indicators examined:</a:t>
            </a:r>
            <a:endParaRPr lang="he-IL" sz="1200" b="1" dirty="0">
              <a:solidFill>
                <a:prstClr val="black"/>
              </a:solidFill>
              <a:latin typeface="Heebo" pitchFamily="2" charset="-79"/>
              <a:ea typeface="Tahoma"/>
              <a:cs typeface="Heebo" pitchFamily="2" charset="-79"/>
            </a:endParaRPr>
          </a:p>
        </p:txBody>
      </p:sp>
      <p:sp>
        <p:nvSpPr>
          <p:cNvPr id="2" name="מציין מיקום של מספר שקופית 5">
            <a:extLst>
              <a:ext uri="{FF2B5EF4-FFF2-40B4-BE49-F238E27FC236}">
                <a16:creationId xmlns:a16="http://schemas.microsoft.com/office/drawing/2014/main" id="{389AA43A-B9AD-A30C-F29C-2F04F1656313}"/>
              </a:ext>
            </a:extLst>
          </p:cNvPr>
          <p:cNvSpPr txBox="1">
            <a:spLocks/>
          </p:cNvSpPr>
          <p:nvPr/>
        </p:nvSpPr>
        <p:spPr>
          <a:xfrm>
            <a:off x="9333769" y="6588934"/>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a:fld id="{199E282D-D310-42D8-B8FF-78ED45A44D81}" type="slidenum">
              <a:rPr lang="he-IL" smtClean="0">
                <a:latin typeface="Heebo" pitchFamily="2" charset="-79"/>
                <a:cs typeface="Heebo" pitchFamily="2" charset="-79"/>
              </a:rPr>
              <a:pPr algn="r"/>
              <a:t>9</a:t>
            </a:fld>
            <a:endParaRPr lang="he-IL" dirty="0">
              <a:latin typeface="Heebo" pitchFamily="2" charset="-79"/>
              <a:cs typeface="Heebo" pitchFamily="2" charset="-79"/>
            </a:endParaRPr>
          </a:p>
        </p:txBody>
      </p:sp>
    </p:spTree>
    <p:extLst>
      <p:ext uri="{BB962C8B-B14F-4D97-AF65-F5344CB8AC3E}">
        <p14:creationId xmlns:p14="http://schemas.microsoft.com/office/powerpoint/2010/main" val="147180548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Michal Sandler Elias</DisplayName>
        <AccountId>8975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7762ca8e2109deb2f2488eb4ed3c019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8229be6d86c6a917d21fa19310320568"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889515-ECDD-4635-8A3E-652D069F73DD}">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http://purl.org/dc/elements/1.1/"/>
    <ds:schemaRef ds:uri="3096e91d-ebd7-4ce5-b2b3-56d74390b557"/>
    <ds:schemaRef ds:uri="66206a12-aca6-4383-82db-f7b25037d731"/>
    <ds:schemaRef ds:uri="http://www.w3.org/XML/1998/namespace"/>
    <ds:schemaRef ds:uri="4ba3be25-03aa-45c2-b90f-d8c255107eb7"/>
    <ds:schemaRef ds:uri="http://schemas.microsoft.com/office/2006/metadata/properties"/>
  </ds:schemaRefs>
</ds:datastoreItem>
</file>

<file path=customXml/itemProps2.xml><?xml version="1.0" encoding="utf-8"?>
<ds:datastoreItem xmlns:ds="http://schemas.openxmlformats.org/officeDocument/2006/customXml" ds:itemID="{5400D79F-1999-479D-87CA-EDB7FBC30B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96e91d-ebd7-4ce5-b2b3-56d74390b557"/>
    <ds:schemaRef ds:uri="4ba3be25-03aa-45c2-b90f-d8c255107eb7"/>
    <ds:schemaRef ds:uri="66206a12-aca6-4383-82db-f7b25037d7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7F0583-A052-4C21-A654-4A1DF40A3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2864</TotalTime>
  <Words>4580</Words>
  <Application>Microsoft Macintosh PowerPoint</Application>
  <PresentationFormat>Widescreen</PresentationFormat>
  <Paragraphs>368</Paragraphs>
  <Slides>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Wingdings</vt:lpstr>
      <vt:lpstr>Courier New</vt:lpstr>
      <vt:lpstr>Tahoma</vt:lpstr>
      <vt:lpstr>Heebo</vt:lpstr>
      <vt:lpstr>Calibri Light</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Allisson</dc:creator>
  <cp:lastModifiedBy>Meredith Armstrong</cp:lastModifiedBy>
  <cp:revision>69</cp:revision>
  <dcterms:created xsi:type="dcterms:W3CDTF">2023-12-31T08:13:22Z</dcterms:created>
  <dcterms:modified xsi:type="dcterms:W3CDTF">2024-07-16T08:34:35Z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