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31B_D2028FFA.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saveSubsetFonts="1">
  <p:sldMasterIdLst>
    <p:sldMasterId id="2147483648" r:id="rId4"/>
  </p:sldMasterIdLst>
  <p:notesMasterIdLst>
    <p:notesMasterId r:id="rId22"/>
  </p:notesMasterIdLst>
  <p:sldIdLst>
    <p:sldId id="795" r:id="rId5"/>
    <p:sldId id="796" r:id="rId6"/>
    <p:sldId id="785" r:id="rId7"/>
    <p:sldId id="793" r:id="rId8"/>
    <p:sldId id="770" r:id="rId9"/>
    <p:sldId id="788" r:id="rId10"/>
    <p:sldId id="797" r:id="rId11"/>
    <p:sldId id="801" r:id="rId12"/>
    <p:sldId id="787" r:id="rId13"/>
    <p:sldId id="784" r:id="rId14"/>
    <p:sldId id="792" r:id="rId15"/>
    <p:sldId id="789" r:id="rId16"/>
    <p:sldId id="779" r:id="rId17"/>
    <p:sldId id="780" r:id="rId18"/>
    <p:sldId id="798" r:id="rId19"/>
    <p:sldId id="791" r:id="rId20"/>
    <p:sldId id="800" r:id="rId21"/>
  </p:sldIdLst>
  <p:sldSz cx="12192000" cy="6858000"/>
  <p:notesSz cx="6858000" cy="9144000"/>
  <p:embeddedFontLst>
    <p:embeddedFont>
      <p:font typeface="Heebo" pitchFamily="2" charset="-79"/>
      <p:regular r:id="rId23"/>
      <p:bold r:id="rId24"/>
    </p:embeddedFont>
    <p:embeddedFont>
      <p:font typeface="Montserrat" pitchFamily="2" charset="77"/>
      <p:regular r:id="rId25"/>
      <p:bold r:id="rId26"/>
      <p:italic r:id="rId27"/>
      <p:boldItalic r:id="rId28"/>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 id="{EF76F96B-C297-2733-30BB-4D158565E27E}" name="Sharon Brand Martin" initials="SBM" userId="S::SharonB@cet.ac.il::a0fb36f2-726f-461a-8261-94a57a32e8c3" providerId="AD"/>
  <p188:author id="{A0453870-F037-DD15-03A2-415DDCD8044B}" name="Sharon Brand Martin" initials="SB" userId="S::sharonb@cet.ac.il::a0fb36f2-726f-461a-8261-94a57a32e8c3" providerId="AD"/>
  <p188:author id="{DD10229C-F1ED-F3C4-D39A-2FF1926A8C6A}" name="Tal Mishaan Spiegel" initials="TS" userId="S::talm@cet.ac.il::3b49d4d9-3b89-4d06-aedf-35a2972b16e6"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 id="{A52B87F5-66B8-F8C1-3952-09EE809B7D93}" name="shoshy mor" initials="sm" userId="9872a54d55f72462"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0F9D"/>
    <a:srgbClr val="E7B2CA"/>
    <a:srgbClr val="CD4E86"/>
    <a:srgbClr val="46BCC4"/>
    <a:srgbClr val="379298"/>
    <a:srgbClr val="B3ECED"/>
    <a:srgbClr val="44BAC2"/>
    <a:srgbClr val="D38CAD"/>
    <a:srgbClr val="4CCFD9"/>
    <a:srgbClr val="99BB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376" autoAdjust="0"/>
    <p:restoredTop sz="94656"/>
  </p:normalViewPr>
  <p:slideViewPr>
    <p:cSldViewPr snapToGrid="0">
      <p:cViewPr varScale="1">
        <p:scale>
          <a:sx n="107" d="100"/>
          <a:sy n="107" d="100"/>
        </p:scale>
        <p:origin x="126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3;&#1497;&#1512;&#1497;%20&#1506;&#1512;&#1513;%202024/&#1505;&#1511;&#1512;&#1497;&#1501;/&#1488;&#1497;&#1495;&#1493;&#1491;%20&#1504;&#1514;&#1493;&#1504;&#1497;&#1501;%20&#1500;&#1497;&#1500;&#1492;%20&#1500;&#1497;&#1500;&#149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3;&#1497;&#1512;&#1497;%20&#1506;&#1512;&#1513;%202024/&#1505;&#1511;&#1512;&#1497;&#1501;/&#1488;&#1497;&#1495;&#1493;&#1491;%20&#1504;&#1514;&#1493;&#1504;&#1497;&#1501;%20&#1500;&#1497;&#1500;&#1492;%20&#1500;&#1497;&#1500;&#1492;.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3;&#1497;&#1512;&#1497;%20&#1506;&#1512;&#1513;%202024/&#1505;&#1511;&#1512;&#1497;&#1501;/&#1488;&#1497;&#1495;&#1493;&#1491;%20&#1504;&#1514;&#1493;&#1504;&#1497;&#1501;%20&#1500;&#1497;&#1500;&#1492;%20&#1500;&#1497;&#1500;&#149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3;&#1497;&#1512;&#1497;%20&#1506;&#1512;&#1513;%202024/&#1505;&#1511;&#1512;&#1497;&#1501;/&#1488;&#1497;&#1495;&#1493;&#1491;%20&#1504;&#1514;&#1493;&#1504;&#1497;&#1501;%20&#1500;&#1497;&#1500;&#1492;%20&#1500;&#1497;&#1500;&#1492;.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3;&#1497;&#1512;&#1497;%20&#1506;&#1512;&#1513;%202024/&#1505;&#1511;&#1512;&#1497;&#1501;/&#1488;&#1497;&#1495;&#1493;&#1491;%20&#1504;&#1514;&#1493;&#1504;&#1497;&#1501;%20&#1500;&#1497;&#1500;&#1492;%20&#1500;&#1497;&#1500;&#1492;.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3;&#1497;&#1512;&#1497;%20&#1506;&#1512;&#1513;%202024/&#1505;&#1511;&#1512;&#1497;&#1501;/&#1488;&#1497;&#1495;&#1493;&#1491;%20&#1504;&#1514;&#1493;&#1504;&#1497;&#1501;%20&#1500;&#1497;&#1500;&#1492;%20&#1500;&#1497;&#1500;&#1492;.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3;&#1497;&#1512;&#1497;%20&#1506;&#1512;&#1513;%202024/&#1505;&#1511;&#1512;&#1497;&#1501;/&#1488;&#1497;&#1495;&#1493;&#1491;%20&#1504;&#1514;&#1493;&#1504;&#1497;&#1501;%20&#1500;&#1497;&#1500;&#1492;%20&#1500;&#1497;&#1500;&#1492;.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3;&#1497;&#1512;&#1497;%20&#1506;&#1512;&#1513;%202024/&#1505;&#1511;&#1512;&#1497;&#1501;/&#1488;&#1497;&#1495;&#1493;&#1491;%20&#1504;&#1514;&#1493;&#1504;&#1497;&#1501;%20&#1500;&#1497;&#1500;&#1492;%20&#1500;&#1497;&#1500;&#1492;.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3;&#1497;&#1512;&#1497;%20&#1506;&#1512;&#1513;%202024/&#1505;&#1511;&#1512;&#1497;&#1501;/&#1488;&#1497;&#1495;&#1493;&#1491;%20&#1504;&#1514;&#1493;&#1504;&#1497;&#1501;%20&#1500;&#1497;&#1500;&#1492;%20&#1500;&#1497;&#1500;&#149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cet365.sharepoint.com/sites/portal/evaluation/nihul/urban%2095/&#1506;&#1489;&#1493;&#1491;&#1514;%20&#1513;&#1491;&#1492;/&#1513;&#1497;&#1512;&#1497;%20&#1506;&#1512;&#1513;%202024/&#1505;&#1511;&#1512;&#1497;&#1501;/&#1488;&#1497;&#1495;&#1493;&#1491;%20&#1504;&#1514;&#1493;&#1504;&#1497;&#1501;%20&#1500;&#1497;&#1500;&#1492;%20&#1500;&#1497;&#1500;&#149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עיבודים!$B$7</c:f>
              <c:strCache>
                <c:ptCount val="1"/>
                <c:pt idx="0">
                  <c:v>מפגש אחד</c:v>
                </c:pt>
              </c:strCache>
            </c:strRef>
          </c:tx>
          <c:spPr>
            <a:solidFill>
              <a:srgbClr val="379298"/>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עיבודים!$A$8:$A$10</c:f>
              <c:strCache>
                <c:ptCount val="3"/>
                <c:pt idx="0">
                  <c:v>סקר הפתיחה N=19</c:v>
                </c:pt>
                <c:pt idx="1">
                  <c:v>סקר הסיום N=24</c:v>
                </c:pt>
                <c:pt idx="2">
                  <c:v>סקר מעקב N=9</c:v>
                </c:pt>
              </c:strCache>
            </c:strRef>
          </c:cat>
          <c:val>
            <c:numRef>
              <c:f>עיבודים!$B$8:$B$10</c:f>
              <c:numCache>
                <c:formatCode>General</c:formatCode>
                <c:ptCount val="3"/>
                <c:pt idx="0">
                  <c:v>5</c:v>
                </c:pt>
                <c:pt idx="1">
                  <c:v>10</c:v>
                </c:pt>
                <c:pt idx="2">
                  <c:v>3</c:v>
                </c:pt>
              </c:numCache>
            </c:numRef>
          </c:val>
          <c:extLst>
            <c:ext xmlns:c16="http://schemas.microsoft.com/office/drawing/2014/chart" uri="{C3380CC4-5D6E-409C-BE32-E72D297353CC}">
              <c16:uniqueId val="{00000000-4A17-4723-BB24-5ED985E242D6}"/>
            </c:ext>
          </c:extLst>
        </c:ser>
        <c:ser>
          <c:idx val="1"/>
          <c:order val="1"/>
          <c:tx>
            <c:strRef>
              <c:f>עיבודים!$C$7</c:f>
              <c:strCache>
                <c:ptCount val="1"/>
                <c:pt idx="0">
                  <c:v>שני מפגשים</c:v>
                </c:pt>
              </c:strCache>
            </c:strRef>
          </c:tx>
          <c:spPr>
            <a:solidFill>
              <a:srgbClr val="CD4E86"/>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עיבודים!$A$8:$A$10</c:f>
              <c:strCache>
                <c:ptCount val="3"/>
                <c:pt idx="0">
                  <c:v>סקר הפתיחה N=19</c:v>
                </c:pt>
                <c:pt idx="1">
                  <c:v>סקר הסיום N=24</c:v>
                </c:pt>
                <c:pt idx="2">
                  <c:v>סקר מעקב N=9</c:v>
                </c:pt>
              </c:strCache>
            </c:strRef>
          </c:cat>
          <c:val>
            <c:numRef>
              <c:f>עיבודים!$C$8:$C$10</c:f>
              <c:numCache>
                <c:formatCode>General</c:formatCode>
                <c:ptCount val="3"/>
                <c:pt idx="0">
                  <c:v>8</c:v>
                </c:pt>
                <c:pt idx="1">
                  <c:v>10</c:v>
                </c:pt>
                <c:pt idx="2">
                  <c:v>5</c:v>
                </c:pt>
              </c:numCache>
            </c:numRef>
          </c:val>
          <c:extLst>
            <c:ext xmlns:c16="http://schemas.microsoft.com/office/drawing/2014/chart" uri="{C3380CC4-5D6E-409C-BE32-E72D297353CC}">
              <c16:uniqueId val="{00000001-4A17-4723-BB24-5ED985E242D6}"/>
            </c:ext>
          </c:extLst>
        </c:ser>
        <c:ser>
          <c:idx val="2"/>
          <c:order val="2"/>
          <c:tx>
            <c:strRef>
              <c:f>עיבודים!$D$7</c:f>
              <c:strCache>
                <c:ptCount val="1"/>
                <c:pt idx="0">
                  <c:v>מפגש פרטני - פגייה</c:v>
                </c:pt>
              </c:strCache>
            </c:strRef>
          </c:tx>
          <c:spPr>
            <a:solidFill>
              <a:srgbClr val="9ABC56"/>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עיבודים!$A$8:$A$10</c:f>
              <c:strCache>
                <c:ptCount val="3"/>
                <c:pt idx="0">
                  <c:v>סקר הפתיחה N=19</c:v>
                </c:pt>
                <c:pt idx="1">
                  <c:v>סקר הסיום N=24</c:v>
                </c:pt>
                <c:pt idx="2">
                  <c:v>סקר מעקב N=9</c:v>
                </c:pt>
              </c:strCache>
            </c:strRef>
          </c:cat>
          <c:val>
            <c:numRef>
              <c:f>עיבודים!$D$8:$D$10</c:f>
              <c:numCache>
                <c:formatCode>General</c:formatCode>
                <c:ptCount val="3"/>
                <c:pt idx="0">
                  <c:v>6</c:v>
                </c:pt>
                <c:pt idx="1">
                  <c:v>4</c:v>
                </c:pt>
                <c:pt idx="2">
                  <c:v>1</c:v>
                </c:pt>
              </c:numCache>
            </c:numRef>
          </c:val>
          <c:extLst>
            <c:ext xmlns:c16="http://schemas.microsoft.com/office/drawing/2014/chart" uri="{C3380CC4-5D6E-409C-BE32-E72D297353CC}">
              <c16:uniqueId val="{00000002-4A17-4723-BB24-5ED985E242D6}"/>
            </c:ext>
          </c:extLst>
        </c:ser>
        <c:dLbls>
          <c:dLblPos val="ctr"/>
          <c:showLegendKey val="0"/>
          <c:showVal val="1"/>
          <c:showCatName val="0"/>
          <c:showSerName val="0"/>
          <c:showPercent val="0"/>
          <c:showBubbleSize val="0"/>
        </c:dLbls>
        <c:gapWidth val="150"/>
        <c:overlap val="100"/>
        <c:axId val="1844926704"/>
        <c:axId val="1844932688"/>
      </c:barChart>
      <c:catAx>
        <c:axId val="184492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crossAx val="1844932688"/>
        <c:crosses val="autoZero"/>
        <c:auto val="1"/>
        <c:lblAlgn val="ctr"/>
        <c:lblOffset val="100"/>
        <c:noMultiLvlLbl val="0"/>
      </c:catAx>
      <c:valAx>
        <c:axId val="1844932688"/>
        <c:scaling>
          <c:orientation val="minMax"/>
        </c:scaling>
        <c:delete val="1"/>
        <c:axPos val="l"/>
        <c:numFmt formatCode="General" sourceLinked="1"/>
        <c:majorTickMark val="none"/>
        <c:minorTickMark val="none"/>
        <c:tickLblPos val="nextTo"/>
        <c:crossAx val="1844926704"/>
        <c:crosses val="autoZero"/>
        <c:crossBetween val="between"/>
      </c:valAx>
      <c:spPr>
        <a:noFill/>
        <a:ln>
          <a:noFill/>
        </a:ln>
        <a:effectLst/>
      </c:spPr>
    </c:plotArea>
    <c:legend>
      <c:legendPos val="b"/>
      <c:layout>
        <c:manualLayout>
          <c:xMode val="edge"/>
          <c:yMode val="edge"/>
          <c:x val="3.8157799427231076E-2"/>
          <c:y val="0.90741197774993121"/>
          <c:w val="0.87133045986995805"/>
          <c:h val="9.258802225006876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legend>
    <c:plotVisOnly val="1"/>
    <c:dispBlanksAs val="gap"/>
    <c:showDLblsOverMax val="0"/>
  </c:chart>
  <c:spPr>
    <a:noFill/>
    <a:ln>
      <a:noFill/>
    </a:ln>
    <a:effectLst/>
  </c:spPr>
  <c:txPr>
    <a:bodyPr/>
    <a:lstStyle/>
    <a:p>
      <a:pPr>
        <a:defRPr>
          <a:latin typeface="Heebo" pitchFamily="2" charset="-79"/>
          <a:cs typeface="Heebo" pitchFamily="2" charset="-79"/>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עיבודים!$F$59</c:f>
              <c:strCache>
                <c:ptCount val="1"/>
                <c:pt idx="0">
                  <c:v>פתיחה
N=19</c:v>
                </c:pt>
              </c:strCache>
            </c:strRef>
          </c:tx>
          <c:spPr>
            <a:solidFill>
              <a:srgbClr val="46BCC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עיבודים!$E$60:$E$70</c:f>
              <c:strCache>
                <c:ptCount val="11"/>
                <c:pt idx="0">
                  <c:v>אחר, נא לפרט:</c:v>
                </c:pt>
                <c:pt idx="1">
                  <c:v>ליווי פרטני** (סוציאלי / פסיכולוגי)</c:v>
                </c:pt>
                <c:pt idx="2">
                  <c:v>מנחים/מנחות במסגרת חוגים ופעילויות</c:v>
                </c:pt>
                <c:pt idx="3">
                  <c:v>גננת/מטפלת</c:v>
                </c:pt>
                <c:pt idx="4">
                  <c:v>הורים מהגן</c:v>
                </c:pt>
                <c:pt idx="5">
                  <c:v> ייעוץ קהילתי</c:v>
                </c:pt>
                <c:pt idx="6">
                  <c:v>אח/ות טיפת חלב</c:v>
                </c:pt>
                <c:pt idx="7">
                  <c:v>רופא/ת ילדים / צוות הפגייה</c:v>
                </c:pt>
                <c:pt idx="8">
                  <c:v>משפחה מורחבת</c:v>
                </c:pt>
                <c:pt idx="9">
                  <c:v>חברים</c:v>
                </c:pt>
                <c:pt idx="10">
                  <c:v>בן/בת הזוג שלי</c:v>
                </c:pt>
              </c:strCache>
            </c:strRef>
          </c:cat>
          <c:val>
            <c:numRef>
              <c:f>עיבודים!$F$60:$F$70</c:f>
              <c:numCache>
                <c:formatCode>0%</c:formatCode>
                <c:ptCount val="11"/>
                <c:pt idx="0">
                  <c:v>5.2631578947368418E-2</c:v>
                </c:pt>
                <c:pt idx="1">
                  <c:v>5.2631578947368418E-2</c:v>
                </c:pt>
                <c:pt idx="2">
                  <c:v>5.2631578947368418E-2</c:v>
                </c:pt>
                <c:pt idx="3">
                  <c:v>5.2631578947368418E-2</c:v>
                </c:pt>
                <c:pt idx="4">
                  <c:v>0.10526315789473684</c:v>
                </c:pt>
                <c:pt idx="5">
                  <c:v>0.10526315789473684</c:v>
                </c:pt>
                <c:pt idx="6">
                  <c:v>0.31578947368421051</c:v>
                </c:pt>
                <c:pt idx="7">
                  <c:v>0.31578947368421051</c:v>
                </c:pt>
                <c:pt idx="8">
                  <c:v>0.42105263157894735</c:v>
                </c:pt>
                <c:pt idx="9">
                  <c:v>0.63157894736842102</c:v>
                </c:pt>
                <c:pt idx="10">
                  <c:v>0.94736842105263153</c:v>
                </c:pt>
              </c:numCache>
            </c:numRef>
          </c:val>
          <c:extLst>
            <c:ext xmlns:c16="http://schemas.microsoft.com/office/drawing/2014/chart" uri="{C3380CC4-5D6E-409C-BE32-E72D297353CC}">
              <c16:uniqueId val="{00000000-B235-423E-8018-A8ADE9C28509}"/>
            </c:ext>
          </c:extLst>
        </c:ser>
        <c:dLbls>
          <c:dLblPos val="outEnd"/>
          <c:showLegendKey val="0"/>
          <c:showVal val="1"/>
          <c:showCatName val="0"/>
          <c:showSerName val="0"/>
          <c:showPercent val="0"/>
          <c:showBubbleSize val="0"/>
        </c:dLbls>
        <c:gapWidth val="50"/>
        <c:axId val="1844920720"/>
        <c:axId val="1844924528"/>
      </c:barChart>
      <c:catAx>
        <c:axId val="1844920720"/>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44924528"/>
        <c:crosses val="autoZero"/>
        <c:auto val="1"/>
        <c:lblAlgn val="ctr"/>
        <c:lblOffset val="100"/>
        <c:noMultiLvlLbl val="0"/>
      </c:catAx>
      <c:valAx>
        <c:axId val="1844924528"/>
        <c:scaling>
          <c:orientation val="minMax"/>
        </c:scaling>
        <c:delete val="1"/>
        <c:axPos val="r"/>
        <c:numFmt formatCode="0%" sourceLinked="1"/>
        <c:majorTickMark val="none"/>
        <c:minorTickMark val="none"/>
        <c:tickLblPos val="nextTo"/>
        <c:crossAx val="1844920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עיבודים!$F$214</c:f>
              <c:strCache>
                <c:ptCount val="1"/>
                <c:pt idx="0">
                  <c:v>Total</c:v>
                </c:pt>
              </c:strCache>
            </c:strRef>
          </c:tx>
          <c:spPr>
            <a:ln>
              <a:noFill/>
            </a:ln>
          </c:spPr>
          <c:dPt>
            <c:idx val="0"/>
            <c:bubble3D val="0"/>
            <c:spPr>
              <a:solidFill>
                <a:srgbClr val="40A8AD"/>
              </a:solidFill>
              <a:ln w="19050">
                <a:noFill/>
              </a:ln>
              <a:effectLst/>
            </c:spPr>
            <c:extLst>
              <c:ext xmlns:c16="http://schemas.microsoft.com/office/drawing/2014/chart" uri="{C3380CC4-5D6E-409C-BE32-E72D297353CC}">
                <c16:uniqueId val="{00000001-5343-4AB7-A601-79BF6C2BD9D9}"/>
              </c:ext>
            </c:extLst>
          </c:dPt>
          <c:dPt>
            <c:idx val="1"/>
            <c:bubble3D val="0"/>
            <c:spPr>
              <a:solidFill>
                <a:schemeClr val="accent2"/>
              </a:solidFill>
              <a:ln w="19050">
                <a:noFill/>
              </a:ln>
              <a:effectLst/>
            </c:spPr>
            <c:extLst>
              <c:ext xmlns:c16="http://schemas.microsoft.com/office/drawing/2014/chart" uri="{C3380CC4-5D6E-409C-BE32-E72D297353CC}">
                <c16:uniqueId val="{00000003-5343-4AB7-A601-79BF6C2BD9D9}"/>
              </c:ext>
            </c:extLst>
          </c:dPt>
          <c:dPt>
            <c:idx val="2"/>
            <c:bubble3D val="0"/>
            <c:spPr>
              <a:solidFill>
                <a:srgbClr val="CD4E86"/>
              </a:solidFill>
              <a:ln w="19050">
                <a:noFill/>
              </a:ln>
              <a:effectLst/>
            </c:spPr>
            <c:extLst>
              <c:ext xmlns:c16="http://schemas.microsoft.com/office/drawing/2014/chart" uri="{C3380CC4-5D6E-409C-BE32-E72D297353CC}">
                <c16:uniqueId val="{00000005-5343-4AB7-A601-79BF6C2BD9D9}"/>
              </c:ext>
            </c:extLst>
          </c:dPt>
          <c:dPt>
            <c:idx val="3"/>
            <c:bubble3D val="0"/>
            <c:spPr>
              <a:solidFill>
                <a:schemeClr val="accent4"/>
              </a:solidFill>
              <a:ln w="19050">
                <a:noFill/>
              </a:ln>
              <a:effectLst/>
            </c:spPr>
            <c:extLst>
              <c:ext xmlns:c16="http://schemas.microsoft.com/office/drawing/2014/chart" uri="{C3380CC4-5D6E-409C-BE32-E72D297353CC}">
                <c16:uniqueId val="{00000007-5343-4AB7-A601-79BF6C2BD9D9}"/>
              </c:ext>
            </c:extLst>
          </c:dPt>
          <c:dLbls>
            <c:dLbl>
              <c:idx val="0"/>
              <c:layout>
                <c:manualLayout>
                  <c:x val="0.15941126514437634"/>
                  <c:y val="0.2996404469349803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343-4AB7-A601-79BF6C2BD9D9}"/>
                </c:ext>
              </c:extLst>
            </c:dLbl>
            <c:dLbl>
              <c:idx val="1"/>
              <c:layout>
                <c:manualLayout>
                  <c:x val="-0.20023610133988734"/>
                  <c:y val="9.8242769486878975E-2"/>
                </c:manualLayout>
              </c:layout>
              <c:showLegendKey val="0"/>
              <c:showVal val="1"/>
              <c:showCatName val="1"/>
              <c:showSerName val="0"/>
              <c:showPercent val="0"/>
              <c:showBubbleSize val="0"/>
              <c:extLst>
                <c:ext xmlns:c15="http://schemas.microsoft.com/office/drawing/2012/chart" uri="{CE6537A1-D6FC-4f65-9D91-7224C49458BB}">
                  <c15:layout>
                    <c:manualLayout>
                      <c:w val="0.23340142064919298"/>
                      <c:h val="0.10526712750519063"/>
                    </c:manualLayout>
                  </c15:layout>
                </c:ext>
                <c:ext xmlns:c16="http://schemas.microsoft.com/office/drawing/2014/chart" uri="{C3380CC4-5D6E-409C-BE32-E72D297353CC}">
                  <c16:uniqueId val="{00000003-5343-4AB7-A601-79BF6C2BD9D9}"/>
                </c:ext>
              </c:extLst>
            </c:dLbl>
            <c:dLbl>
              <c:idx val="2"/>
              <c:layout>
                <c:manualLayout>
                  <c:x val="-0.20606822079638895"/>
                  <c:y val="-4.912138474343939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343-4AB7-A601-79BF6C2BD9D9}"/>
                </c:ext>
              </c:extLst>
            </c:dLbl>
            <c:dLbl>
              <c:idx val="3"/>
              <c:layout>
                <c:manualLayout>
                  <c:x val="-0.1477470262313732"/>
                  <c:y val="-8.350635406384697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343-4AB7-A601-79BF6C2BD9D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עיבודים!$E$215:$E$218</c:f>
              <c:strCache>
                <c:ptCount val="4"/>
                <c:pt idx="0">
                  <c:v>בתקופת (חופשת) לידה</c:v>
                </c:pt>
                <c:pt idx="1">
                  <c:v>לא עובד/ת</c:v>
                </c:pt>
                <c:pt idx="2">
                  <c:v>עצמאי/ת</c:v>
                </c:pt>
                <c:pt idx="3">
                  <c:v>שכיר/ה במשרה מלאה</c:v>
                </c:pt>
              </c:strCache>
            </c:strRef>
          </c:cat>
          <c:val>
            <c:numRef>
              <c:f>עיבודים!$F$215:$F$218</c:f>
              <c:numCache>
                <c:formatCode>General</c:formatCode>
                <c:ptCount val="4"/>
                <c:pt idx="0">
                  <c:v>11</c:v>
                </c:pt>
                <c:pt idx="1">
                  <c:v>1</c:v>
                </c:pt>
                <c:pt idx="2">
                  <c:v>1</c:v>
                </c:pt>
                <c:pt idx="3">
                  <c:v>7</c:v>
                </c:pt>
              </c:numCache>
            </c:numRef>
          </c:val>
          <c:extLst>
            <c:ext xmlns:c16="http://schemas.microsoft.com/office/drawing/2014/chart" uri="{C3380CC4-5D6E-409C-BE32-E72D297353CC}">
              <c16:uniqueId val="{00000008-5343-4AB7-A601-79BF6C2BD9D9}"/>
            </c:ext>
          </c:extLst>
        </c:ser>
        <c:dLbls>
          <c:showLegendKey val="0"/>
          <c:showVal val="1"/>
          <c:showCatName val="0"/>
          <c:showSerName val="0"/>
          <c:showPercent val="0"/>
          <c:showBubbleSize val="0"/>
          <c:showLeaderLines val="1"/>
        </c:dLbls>
        <c:firstSliceAng val="360"/>
        <c:holeSize val="76"/>
      </c:doughnutChart>
      <c:spPr>
        <a:noFill/>
        <a:ln>
          <a:noFill/>
        </a:ln>
        <a:effectLst/>
      </c:spPr>
    </c:plotArea>
    <c:plotVisOnly val="1"/>
    <c:dispBlanksAs val="gap"/>
    <c:showDLblsOverMax val="0"/>
  </c:chart>
  <c:spPr>
    <a:noFill/>
    <a:ln>
      <a:noFill/>
    </a:ln>
    <a:effectLst/>
  </c:spPr>
  <c:txPr>
    <a:bodyPr/>
    <a:lstStyle/>
    <a:p>
      <a:pPr>
        <a:defRPr>
          <a:latin typeface="Heebo" pitchFamily="2" charset="-79"/>
          <a:cs typeface="Heebo" pitchFamily="2" charset="-79"/>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745139253809781E-2"/>
          <c:y val="3.923637799240827E-2"/>
          <c:w val="0.92169556840077072"/>
          <c:h val="0.73011153679712426"/>
        </c:manualLayout>
      </c:layout>
      <c:barChart>
        <c:barDir val="col"/>
        <c:grouping val="stacked"/>
        <c:varyColors val="0"/>
        <c:ser>
          <c:idx val="0"/>
          <c:order val="0"/>
          <c:tx>
            <c:strRef>
              <c:f>עיבודים!$D$171</c:f>
              <c:strCache>
                <c:ptCount val="1"/>
                <c:pt idx="0">
                  <c:v>אורך הסדנה היה מוצלח מבחינתי</c:v>
                </c:pt>
              </c:strCache>
            </c:strRef>
          </c:tx>
          <c:spPr>
            <a:solidFill>
              <a:srgbClr val="CD4E86"/>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עיבודים!$E$170:$G$170</c:f>
              <c:strCache>
                <c:ptCount val="3"/>
                <c:pt idx="0">
                  <c:v>מפגש אחד</c:v>
                </c:pt>
                <c:pt idx="1">
                  <c:v>שני מפגשים</c:v>
                </c:pt>
                <c:pt idx="2">
                  <c:v>מפגש אחד פרטני - פגייה</c:v>
                </c:pt>
              </c:strCache>
            </c:strRef>
          </c:cat>
          <c:val>
            <c:numRef>
              <c:f>עיבודים!$E$171:$G$171</c:f>
              <c:numCache>
                <c:formatCode>General</c:formatCode>
                <c:ptCount val="3"/>
                <c:pt idx="0">
                  <c:v>6</c:v>
                </c:pt>
                <c:pt idx="1">
                  <c:v>8</c:v>
                </c:pt>
                <c:pt idx="2">
                  <c:v>2</c:v>
                </c:pt>
              </c:numCache>
            </c:numRef>
          </c:val>
          <c:extLst>
            <c:ext xmlns:c16="http://schemas.microsoft.com/office/drawing/2014/chart" uri="{C3380CC4-5D6E-409C-BE32-E72D297353CC}">
              <c16:uniqueId val="{00000000-DDBC-4B3C-A033-BF78B0B21E24}"/>
            </c:ext>
          </c:extLst>
        </c:ser>
        <c:ser>
          <c:idx val="1"/>
          <c:order val="1"/>
          <c:tx>
            <c:strRef>
              <c:f>עיבודים!$D$172</c:f>
              <c:strCache>
                <c:ptCount val="1"/>
                <c:pt idx="0">
                  <c:v>הסדנה הייתה קצרה מדי עבורי</c:v>
                </c:pt>
              </c:strCache>
            </c:strRef>
          </c:tx>
          <c:spPr>
            <a:solidFill>
              <a:srgbClr val="40A8AD">
                <a:alpha val="58155"/>
              </a:srgb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עיבודים!$E$170:$G$170</c:f>
              <c:strCache>
                <c:ptCount val="3"/>
                <c:pt idx="0">
                  <c:v>מפגש אחד</c:v>
                </c:pt>
                <c:pt idx="1">
                  <c:v>שני מפגשים</c:v>
                </c:pt>
                <c:pt idx="2">
                  <c:v>מפגש אחד פרטני - פגייה</c:v>
                </c:pt>
              </c:strCache>
            </c:strRef>
          </c:cat>
          <c:val>
            <c:numRef>
              <c:f>עיבודים!$E$172:$G$172</c:f>
              <c:numCache>
                <c:formatCode>General</c:formatCode>
                <c:ptCount val="3"/>
                <c:pt idx="0">
                  <c:v>4</c:v>
                </c:pt>
                <c:pt idx="1">
                  <c:v>2</c:v>
                </c:pt>
                <c:pt idx="2">
                  <c:v>2</c:v>
                </c:pt>
              </c:numCache>
            </c:numRef>
          </c:val>
          <c:extLst>
            <c:ext xmlns:c16="http://schemas.microsoft.com/office/drawing/2014/chart" uri="{C3380CC4-5D6E-409C-BE32-E72D297353CC}">
              <c16:uniqueId val="{00000001-DDBC-4B3C-A033-BF78B0B21E24}"/>
            </c:ext>
          </c:extLst>
        </c:ser>
        <c:dLbls>
          <c:dLblPos val="ctr"/>
          <c:showLegendKey val="0"/>
          <c:showVal val="1"/>
          <c:showCatName val="0"/>
          <c:showSerName val="0"/>
          <c:showPercent val="0"/>
          <c:showBubbleSize val="0"/>
        </c:dLbls>
        <c:gapWidth val="155"/>
        <c:overlap val="100"/>
        <c:axId val="1844923440"/>
        <c:axId val="1844927248"/>
      </c:barChart>
      <c:catAx>
        <c:axId val="184492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crossAx val="1844927248"/>
        <c:crosses val="autoZero"/>
        <c:auto val="1"/>
        <c:lblAlgn val="ctr"/>
        <c:lblOffset val="100"/>
        <c:noMultiLvlLbl val="0"/>
      </c:catAx>
      <c:valAx>
        <c:axId val="1844927248"/>
        <c:scaling>
          <c:orientation val="minMax"/>
        </c:scaling>
        <c:delete val="1"/>
        <c:axPos val="l"/>
        <c:numFmt formatCode="General" sourceLinked="1"/>
        <c:majorTickMark val="none"/>
        <c:minorTickMark val="none"/>
        <c:tickLblPos val="nextTo"/>
        <c:crossAx val="1844923440"/>
        <c:crosses val="autoZero"/>
        <c:crossBetween val="between"/>
      </c:valAx>
      <c:spPr>
        <a:noFill/>
        <a:ln>
          <a:noFill/>
        </a:ln>
        <a:effectLst/>
      </c:spPr>
    </c:plotArea>
    <c:legend>
      <c:legendPos val="t"/>
      <c:layout>
        <c:manualLayout>
          <c:xMode val="edge"/>
          <c:yMode val="edge"/>
          <c:x val="0.24932030127868279"/>
          <c:y val="0.88562110325721533"/>
          <c:w val="0.52271487125591165"/>
          <c:h val="0.1123358686918640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legend>
    <c:plotVisOnly val="1"/>
    <c:dispBlanksAs val="gap"/>
    <c:showDLblsOverMax val="0"/>
  </c:chart>
  <c:spPr>
    <a:noFill/>
    <a:ln>
      <a:noFill/>
    </a:ln>
    <a:effectLst/>
  </c:spPr>
  <c:txPr>
    <a:bodyPr/>
    <a:lstStyle/>
    <a:p>
      <a:pPr>
        <a:defRPr>
          <a:latin typeface="Heebo" pitchFamily="2" charset="-79"/>
          <a:cs typeface="Heebo" pitchFamily="2" charset="-79"/>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Heebo" pitchFamily="2" charset="-79"/>
                <a:ea typeface="+mn-ea"/>
                <a:cs typeface="Heebo" pitchFamily="2" charset="-79"/>
              </a:defRPr>
            </a:pPr>
            <a:r>
              <a:rPr lang="en-US" b="1" dirty="0"/>
              <a:t>Closing Survey</a:t>
            </a:r>
            <a:endParaRPr lang="he-IL" b="1" dirty="0"/>
          </a:p>
          <a:p>
            <a:pPr>
              <a:defRPr b="1"/>
            </a:pPr>
            <a:r>
              <a:rPr lang="en-US" b="1" dirty="0"/>
              <a:t>N=24</a:t>
            </a:r>
          </a:p>
        </c:rich>
      </c:tx>
      <c:layout>
        <c:manualLayout>
          <c:xMode val="edge"/>
          <c:yMode val="edge"/>
          <c:x val="0.2587538272411638"/>
          <c:y val="5.6226037525345992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Heebo" pitchFamily="2" charset="-79"/>
              <a:ea typeface="+mn-ea"/>
              <a:cs typeface="Heebo" pitchFamily="2" charset="-79"/>
            </a:defRPr>
          </a:pPr>
          <a:endParaRPr lang="en-US"/>
        </a:p>
      </c:txPr>
    </c:title>
    <c:autoTitleDeleted val="0"/>
    <c:plotArea>
      <c:layout>
        <c:manualLayout>
          <c:layoutTarget val="inner"/>
          <c:xMode val="edge"/>
          <c:yMode val="edge"/>
          <c:x val="1.867782433810854E-2"/>
          <c:y val="0.11616299352736481"/>
          <c:w val="0.84257262343594219"/>
          <c:h val="0.78861754783640436"/>
        </c:manualLayout>
      </c:layout>
      <c:barChart>
        <c:barDir val="bar"/>
        <c:grouping val="stacked"/>
        <c:varyColors val="0"/>
        <c:ser>
          <c:idx val="0"/>
          <c:order val="0"/>
          <c:tx>
            <c:strRef>
              <c:f>עיבודים!$A$132</c:f>
              <c:strCache>
                <c:ptCount val="1"/>
                <c:pt idx="0">
                  <c:v>כלל לא</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עיבודים!$B$131:$E$131</c:f>
              <c:strCache>
                <c:ptCount val="4"/>
                <c:pt idx="0">
                  <c:v>באיזו מידה הליך ההרשמה לסדנת "לילה לילה" היה פשוט ונוח?</c:v>
                </c:pt>
                <c:pt idx="1">
                  <c:v>באיזו מידה התנאים הפיזיים של המרחב שבו התקיימה הסדנה היו נוחים עבורך?</c:v>
                </c:pt>
                <c:pt idx="2">
                  <c:v>באיזו מידה נהנת מהסדנה?</c:v>
                </c:pt>
                <c:pt idx="3">
                  <c:v>באיזו מידה תמליץ/תמליצי להורים אחרים להשתתף בסדנה זו?</c:v>
                </c:pt>
              </c:strCache>
            </c:strRef>
          </c:cat>
          <c:val>
            <c:numRef>
              <c:f>עיבודים!$B$132:$E$132</c:f>
              <c:numCache>
                <c:formatCode>General</c:formatCode>
                <c:ptCount val="4"/>
              </c:numCache>
            </c:numRef>
          </c:val>
          <c:extLst>
            <c:ext xmlns:c16="http://schemas.microsoft.com/office/drawing/2014/chart" uri="{C3380CC4-5D6E-409C-BE32-E72D297353CC}">
              <c16:uniqueId val="{00000000-BD2E-4D4D-A1C1-338CFC8C649F}"/>
            </c:ext>
          </c:extLst>
        </c:ser>
        <c:ser>
          <c:idx val="1"/>
          <c:order val="1"/>
          <c:tx>
            <c:strRef>
              <c:f>עיבודים!$A$133</c:f>
              <c:strCache>
                <c:ptCount val="1"/>
                <c:pt idx="0">
                  <c:v>ציון 2</c:v>
                </c:pt>
              </c:strCache>
            </c:strRef>
          </c:tx>
          <c:spPr>
            <a:solidFill>
              <a:srgbClr val="D38CAD"/>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עיבודים!$B$131:$E$131</c:f>
              <c:strCache>
                <c:ptCount val="4"/>
                <c:pt idx="0">
                  <c:v>באיזו מידה הליך ההרשמה לסדנת "לילה לילה" היה פשוט ונוח?</c:v>
                </c:pt>
                <c:pt idx="1">
                  <c:v>באיזו מידה התנאים הפיזיים של המרחב שבו התקיימה הסדנה היו נוחים עבורך?</c:v>
                </c:pt>
                <c:pt idx="2">
                  <c:v>באיזו מידה נהנת מהסדנה?</c:v>
                </c:pt>
                <c:pt idx="3">
                  <c:v>באיזו מידה תמליץ/תמליצי להורים אחרים להשתתף בסדנה זו?</c:v>
                </c:pt>
              </c:strCache>
            </c:strRef>
          </c:cat>
          <c:val>
            <c:numRef>
              <c:f>עיבודים!$B$133:$E$133</c:f>
              <c:numCache>
                <c:formatCode>0%</c:formatCode>
                <c:ptCount val="4"/>
                <c:pt idx="1">
                  <c:v>4.1666666666666664E-2</c:v>
                </c:pt>
              </c:numCache>
            </c:numRef>
          </c:val>
          <c:extLst>
            <c:ext xmlns:c16="http://schemas.microsoft.com/office/drawing/2014/chart" uri="{C3380CC4-5D6E-409C-BE32-E72D297353CC}">
              <c16:uniqueId val="{00000001-BD2E-4D4D-A1C1-338CFC8C649F}"/>
            </c:ext>
          </c:extLst>
        </c:ser>
        <c:ser>
          <c:idx val="2"/>
          <c:order val="2"/>
          <c:tx>
            <c:strRef>
              <c:f>עיבודים!$A$134</c:f>
              <c:strCache>
                <c:ptCount val="1"/>
                <c:pt idx="0">
                  <c:v>ציון 3</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עיבודים!$B$131:$E$131</c:f>
              <c:strCache>
                <c:ptCount val="4"/>
                <c:pt idx="0">
                  <c:v>באיזו מידה הליך ההרשמה לסדנת "לילה לילה" היה פשוט ונוח?</c:v>
                </c:pt>
                <c:pt idx="1">
                  <c:v>באיזו מידה התנאים הפיזיים של המרחב שבו התקיימה הסדנה היו נוחים עבורך?</c:v>
                </c:pt>
                <c:pt idx="2">
                  <c:v>באיזו מידה נהנת מהסדנה?</c:v>
                </c:pt>
                <c:pt idx="3">
                  <c:v>באיזו מידה תמליץ/תמליצי להורים אחרים להשתתף בסדנה זו?</c:v>
                </c:pt>
              </c:strCache>
            </c:strRef>
          </c:cat>
          <c:val>
            <c:numRef>
              <c:f>עיבודים!$B$134:$E$134</c:f>
              <c:numCache>
                <c:formatCode>0%</c:formatCode>
                <c:ptCount val="4"/>
                <c:pt idx="0">
                  <c:v>4.1666666666666664E-2</c:v>
                </c:pt>
                <c:pt idx="1">
                  <c:v>4.1666666666666664E-2</c:v>
                </c:pt>
              </c:numCache>
            </c:numRef>
          </c:val>
          <c:extLst>
            <c:ext xmlns:c16="http://schemas.microsoft.com/office/drawing/2014/chart" uri="{C3380CC4-5D6E-409C-BE32-E72D297353CC}">
              <c16:uniqueId val="{00000002-BD2E-4D4D-A1C1-338CFC8C649F}"/>
            </c:ext>
          </c:extLst>
        </c:ser>
        <c:ser>
          <c:idx val="3"/>
          <c:order val="3"/>
          <c:tx>
            <c:strRef>
              <c:f>עיבודים!$A$135</c:f>
              <c:strCache>
                <c:ptCount val="1"/>
                <c:pt idx="0">
                  <c:v>ציון 4</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עיבודים!$B$131:$E$131</c:f>
              <c:strCache>
                <c:ptCount val="4"/>
                <c:pt idx="0">
                  <c:v>באיזו מידה הליך ההרשמה לסדנת "לילה לילה" היה פשוט ונוח?</c:v>
                </c:pt>
                <c:pt idx="1">
                  <c:v>באיזו מידה התנאים הפיזיים של המרחב שבו התקיימה הסדנה היו נוחים עבורך?</c:v>
                </c:pt>
                <c:pt idx="2">
                  <c:v>באיזו מידה נהנת מהסדנה?</c:v>
                </c:pt>
                <c:pt idx="3">
                  <c:v>באיזו מידה תמליץ/תמליצי להורים אחרים להשתתף בסדנה זו?</c:v>
                </c:pt>
              </c:strCache>
            </c:strRef>
          </c:cat>
          <c:val>
            <c:numRef>
              <c:f>עיבודים!$B$135:$E$135</c:f>
              <c:numCache>
                <c:formatCode>0%</c:formatCode>
                <c:ptCount val="4"/>
                <c:pt idx="0">
                  <c:v>4.1666666666666664E-2</c:v>
                </c:pt>
                <c:pt idx="1">
                  <c:v>0.125</c:v>
                </c:pt>
              </c:numCache>
            </c:numRef>
          </c:val>
          <c:extLst>
            <c:ext xmlns:c16="http://schemas.microsoft.com/office/drawing/2014/chart" uri="{C3380CC4-5D6E-409C-BE32-E72D297353CC}">
              <c16:uniqueId val="{00000003-BD2E-4D4D-A1C1-338CFC8C649F}"/>
            </c:ext>
          </c:extLst>
        </c:ser>
        <c:ser>
          <c:idx val="4"/>
          <c:order val="4"/>
          <c:tx>
            <c:strRef>
              <c:f>עיבודים!$A$136</c:f>
              <c:strCache>
                <c:ptCount val="1"/>
                <c:pt idx="0">
                  <c:v>ציון 5</c:v>
                </c:pt>
              </c:strCache>
            </c:strRef>
          </c:tx>
          <c:spPr>
            <a:solidFill>
              <a:srgbClr val="B3ECED"/>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עיבודים!$B$131:$E$131</c:f>
              <c:strCache>
                <c:ptCount val="4"/>
                <c:pt idx="0">
                  <c:v>באיזו מידה הליך ההרשמה לסדנת "לילה לילה" היה פשוט ונוח?</c:v>
                </c:pt>
                <c:pt idx="1">
                  <c:v>באיזו מידה התנאים הפיזיים של המרחב שבו התקיימה הסדנה היו נוחים עבורך?</c:v>
                </c:pt>
                <c:pt idx="2">
                  <c:v>באיזו מידה נהנת מהסדנה?</c:v>
                </c:pt>
                <c:pt idx="3">
                  <c:v>באיזו מידה תמליץ/תמליצי להורים אחרים להשתתף בסדנה זו?</c:v>
                </c:pt>
              </c:strCache>
            </c:strRef>
          </c:cat>
          <c:val>
            <c:numRef>
              <c:f>עיבודים!$B$136:$E$136</c:f>
              <c:numCache>
                <c:formatCode>0%</c:formatCode>
                <c:ptCount val="4"/>
                <c:pt idx="0">
                  <c:v>0.20833333333333334</c:v>
                </c:pt>
                <c:pt idx="1">
                  <c:v>4.1666666666666664E-2</c:v>
                </c:pt>
                <c:pt idx="2">
                  <c:v>4.1666666666666664E-2</c:v>
                </c:pt>
              </c:numCache>
            </c:numRef>
          </c:val>
          <c:extLst>
            <c:ext xmlns:c16="http://schemas.microsoft.com/office/drawing/2014/chart" uri="{C3380CC4-5D6E-409C-BE32-E72D297353CC}">
              <c16:uniqueId val="{00000004-BD2E-4D4D-A1C1-338CFC8C649F}"/>
            </c:ext>
          </c:extLst>
        </c:ser>
        <c:ser>
          <c:idx val="5"/>
          <c:order val="5"/>
          <c:tx>
            <c:strRef>
              <c:f>עיבודים!$A$137</c:f>
              <c:strCache>
                <c:ptCount val="1"/>
                <c:pt idx="0">
                  <c:v>ציון 6</c:v>
                </c:pt>
              </c:strCache>
            </c:strRef>
          </c:tx>
          <c:spPr>
            <a:solidFill>
              <a:srgbClr val="46BCC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עיבודים!$B$131:$E$131</c:f>
              <c:strCache>
                <c:ptCount val="4"/>
                <c:pt idx="0">
                  <c:v>באיזו מידה הליך ההרשמה לסדנת "לילה לילה" היה פשוט ונוח?</c:v>
                </c:pt>
                <c:pt idx="1">
                  <c:v>באיזו מידה התנאים הפיזיים של המרחב שבו התקיימה הסדנה היו נוחים עבורך?</c:v>
                </c:pt>
                <c:pt idx="2">
                  <c:v>באיזו מידה נהנת מהסדנה?</c:v>
                </c:pt>
                <c:pt idx="3">
                  <c:v>באיזו מידה תמליץ/תמליצי להורים אחרים להשתתף בסדנה זו?</c:v>
                </c:pt>
              </c:strCache>
            </c:strRef>
          </c:cat>
          <c:val>
            <c:numRef>
              <c:f>עיבודים!$B$137:$E$137</c:f>
              <c:numCache>
                <c:formatCode>General</c:formatCode>
                <c:ptCount val="4"/>
                <c:pt idx="0" formatCode="0%">
                  <c:v>4.1666666666666664E-2</c:v>
                </c:pt>
                <c:pt idx="2" formatCode="0%">
                  <c:v>8.3333333333333329E-2</c:v>
                </c:pt>
                <c:pt idx="3" formatCode="0%">
                  <c:v>0.16666666666666666</c:v>
                </c:pt>
              </c:numCache>
            </c:numRef>
          </c:val>
          <c:extLst>
            <c:ext xmlns:c16="http://schemas.microsoft.com/office/drawing/2014/chart" uri="{C3380CC4-5D6E-409C-BE32-E72D297353CC}">
              <c16:uniqueId val="{00000005-BD2E-4D4D-A1C1-338CFC8C649F}"/>
            </c:ext>
          </c:extLst>
        </c:ser>
        <c:ser>
          <c:idx val="6"/>
          <c:order val="6"/>
          <c:tx>
            <c:strRef>
              <c:f>עיבודים!$A$138</c:f>
              <c:strCache>
                <c:ptCount val="1"/>
                <c:pt idx="0">
                  <c:v>במידה רבה מאוד</c:v>
                </c:pt>
              </c:strCache>
            </c:strRef>
          </c:tx>
          <c:spPr>
            <a:solidFill>
              <a:srgbClr val="379298"/>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עיבודים!$B$131:$E$131</c:f>
              <c:strCache>
                <c:ptCount val="4"/>
                <c:pt idx="0">
                  <c:v>באיזו מידה הליך ההרשמה לסדנת "לילה לילה" היה פשוט ונוח?</c:v>
                </c:pt>
                <c:pt idx="1">
                  <c:v>באיזו מידה התנאים הפיזיים של המרחב שבו התקיימה הסדנה היו נוחים עבורך?</c:v>
                </c:pt>
                <c:pt idx="2">
                  <c:v>באיזו מידה נהנת מהסדנה?</c:v>
                </c:pt>
                <c:pt idx="3">
                  <c:v>באיזו מידה תמליץ/תמליצי להורים אחרים להשתתף בסדנה זו?</c:v>
                </c:pt>
              </c:strCache>
            </c:strRef>
          </c:cat>
          <c:val>
            <c:numRef>
              <c:f>עיבודים!$B$138:$E$138</c:f>
              <c:numCache>
                <c:formatCode>0%</c:formatCode>
                <c:ptCount val="4"/>
                <c:pt idx="0">
                  <c:v>0.66666666666666663</c:v>
                </c:pt>
                <c:pt idx="1">
                  <c:v>0.75</c:v>
                </c:pt>
                <c:pt idx="2">
                  <c:v>0.875</c:v>
                </c:pt>
                <c:pt idx="3">
                  <c:v>0.83333333333333337</c:v>
                </c:pt>
              </c:numCache>
            </c:numRef>
          </c:val>
          <c:extLst>
            <c:ext xmlns:c16="http://schemas.microsoft.com/office/drawing/2014/chart" uri="{C3380CC4-5D6E-409C-BE32-E72D297353CC}">
              <c16:uniqueId val="{00000006-BD2E-4D4D-A1C1-338CFC8C649F}"/>
            </c:ext>
          </c:extLst>
        </c:ser>
        <c:dLbls>
          <c:dLblPos val="ctr"/>
          <c:showLegendKey val="0"/>
          <c:showVal val="1"/>
          <c:showCatName val="0"/>
          <c:showSerName val="0"/>
          <c:showPercent val="0"/>
          <c:showBubbleSize val="0"/>
        </c:dLbls>
        <c:gapWidth val="150"/>
        <c:overlap val="100"/>
        <c:axId val="1844927792"/>
        <c:axId val="1844931056"/>
      </c:barChart>
      <c:catAx>
        <c:axId val="1844927792"/>
        <c:scaling>
          <c:orientation val="maxMin"/>
        </c:scaling>
        <c:delete val="1"/>
        <c:axPos val="r"/>
        <c:numFmt formatCode="General" sourceLinked="1"/>
        <c:majorTickMark val="none"/>
        <c:minorTickMark val="none"/>
        <c:tickLblPos val="nextTo"/>
        <c:crossAx val="1844931056"/>
        <c:crosses val="autoZero"/>
        <c:auto val="1"/>
        <c:lblAlgn val="ctr"/>
        <c:lblOffset val="100"/>
        <c:noMultiLvlLbl val="0"/>
      </c:catAx>
      <c:valAx>
        <c:axId val="1844931056"/>
        <c:scaling>
          <c:orientation val="maxMin"/>
          <c:max val="1"/>
        </c:scaling>
        <c:delete val="1"/>
        <c:axPos val="t"/>
        <c:numFmt formatCode="General" sourceLinked="1"/>
        <c:majorTickMark val="out"/>
        <c:minorTickMark val="none"/>
        <c:tickLblPos val="nextTo"/>
        <c:crossAx val="184492779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Heebo" pitchFamily="2" charset="-79"/>
          <a:cs typeface="Heebo" pitchFamily="2" charset="-79"/>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371418942969798E-2"/>
          <c:y val="0.18827160282174418"/>
          <c:w val="0.60765726203171433"/>
          <c:h val="0.80530493119478386"/>
        </c:manualLayout>
      </c:layout>
      <c:barChart>
        <c:barDir val="bar"/>
        <c:grouping val="clustered"/>
        <c:varyColors val="0"/>
        <c:ser>
          <c:idx val="0"/>
          <c:order val="0"/>
          <c:tx>
            <c:strRef>
              <c:f>עיבודים!$B$12</c:f>
              <c:strCache>
                <c:ptCount val="1"/>
                <c:pt idx="0">
                  <c:v>תרומה
N=24</c:v>
                </c:pt>
              </c:strCache>
            </c:strRef>
          </c:tx>
          <c:spPr>
            <a:solidFill>
              <a:srgbClr val="CD4E8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עיבודים!$A$13:$A$20</c:f>
              <c:strCache>
                <c:ptCount val="8"/>
                <c:pt idx="0">
                  <c:v>הזדמנות לבילוי ולחיזוק הקשר עם בן/בת הזוג</c:v>
                </c:pt>
                <c:pt idx="1">
                  <c:v>הזדמנות לבטא חוויות, תחושות ורגשות באופן יצירתי</c:v>
                </c:pt>
                <c:pt idx="2">
                  <c:v>חוויה ייחודית ומעניינת</c:v>
                </c:pt>
                <c:pt idx="3">
                  <c:v>התנסות ביצירת שיר בעזרת גורם מקצועי </c:v>
                </c:pt>
                <c:pt idx="4">
                  <c:v>העמקת החיבור והקשר עם התינוק/ת שלי</c:v>
                </c:pt>
                <c:pt idx="5">
                  <c:v>הזדמנות להתאוורר מהשגרה</c:v>
                </c:pt>
                <c:pt idx="6">
                  <c:v>היכרות עם עוד הורים לתינוקות ויצירת קשרים חדשים*</c:v>
                </c:pt>
                <c:pt idx="7">
                  <c:v>תרומה להתפתחות התינוק/ת שלי </c:v>
                </c:pt>
              </c:strCache>
            </c:strRef>
          </c:cat>
          <c:val>
            <c:numRef>
              <c:f>עיבודים!$B$13:$B$20</c:f>
              <c:numCache>
                <c:formatCode>0%</c:formatCode>
                <c:ptCount val="8"/>
                <c:pt idx="0">
                  <c:v>0.83333333333333337</c:v>
                </c:pt>
                <c:pt idx="1">
                  <c:v>0.83333333333333337</c:v>
                </c:pt>
                <c:pt idx="2">
                  <c:v>0.79166666666666663</c:v>
                </c:pt>
                <c:pt idx="3">
                  <c:v>0.75</c:v>
                </c:pt>
                <c:pt idx="4">
                  <c:v>0.58333333333333337</c:v>
                </c:pt>
                <c:pt idx="5">
                  <c:v>0.54166666666666663</c:v>
                </c:pt>
                <c:pt idx="6">
                  <c:v>0.29166666666666669</c:v>
                </c:pt>
                <c:pt idx="7">
                  <c:v>0.125</c:v>
                </c:pt>
              </c:numCache>
            </c:numRef>
          </c:val>
          <c:extLst>
            <c:ext xmlns:c16="http://schemas.microsoft.com/office/drawing/2014/chart" uri="{C3380CC4-5D6E-409C-BE32-E72D297353CC}">
              <c16:uniqueId val="{00000000-57FE-413C-8B5E-51890163FE84}"/>
            </c:ext>
          </c:extLst>
        </c:ser>
        <c:ser>
          <c:idx val="1"/>
          <c:order val="1"/>
          <c:tx>
            <c:strRef>
              <c:f>עיבודים!$C$12</c:f>
              <c:strCache>
                <c:ptCount val="1"/>
                <c:pt idx="0">
                  <c:v>ציפיות
N=19</c:v>
                </c:pt>
              </c:strCache>
            </c:strRef>
          </c:tx>
          <c:spPr>
            <a:solidFill>
              <a:srgbClr val="40A8AD">
                <a:alpha val="43158"/>
              </a:srgb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עיבודים!$A$13:$A$20</c:f>
              <c:strCache>
                <c:ptCount val="8"/>
                <c:pt idx="0">
                  <c:v>הזדמנות לבילוי ולחיזוק הקשר עם בן/בת הזוג</c:v>
                </c:pt>
                <c:pt idx="1">
                  <c:v>הזדמנות לבטא חוויות, תחושות ורגשות באופן יצירתי</c:v>
                </c:pt>
                <c:pt idx="2">
                  <c:v>חוויה ייחודית ומעניינת</c:v>
                </c:pt>
                <c:pt idx="3">
                  <c:v>התנסות ביצירת שיר בעזרת גורם מקצועי </c:v>
                </c:pt>
                <c:pt idx="4">
                  <c:v>העמקת החיבור והקשר עם התינוק/ת שלי</c:v>
                </c:pt>
                <c:pt idx="5">
                  <c:v>הזדמנות להתאוורר מהשגרה</c:v>
                </c:pt>
                <c:pt idx="6">
                  <c:v>היכרות עם עוד הורים לתינוקות ויצירת קשרים חדשים*</c:v>
                </c:pt>
                <c:pt idx="7">
                  <c:v>תרומה להתפתחות התינוק/ת שלי </c:v>
                </c:pt>
              </c:strCache>
            </c:strRef>
          </c:cat>
          <c:val>
            <c:numRef>
              <c:f>עיבודים!$C$13:$C$20</c:f>
              <c:numCache>
                <c:formatCode>0%</c:formatCode>
                <c:ptCount val="8"/>
                <c:pt idx="0">
                  <c:v>0.26315789473684209</c:v>
                </c:pt>
                <c:pt idx="1">
                  <c:v>0.63157894736842102</c:v>
                </c:pt>
                <c:pt idx="2">
                  <c:v>0.78947368421052633</c:v>
                </c:pt>
                <c:pt idx="3">
                  <c:v>0.63157894736842102</c:v>
                </c:pt>
                <c:pt idx="4">
                  <c:v>0.47368421052631576</c:v>
                </c:pt>
                <c:pt idx="5">
                  <c:v>0.31578947368421051</c:v>
                </c:pt>
                <c:pt idx="6">
                  <c:v>0.15789473684210525</c:v>
                </c:pt>
                <c:pt idx="7">
                  <c:v>0.36842105263157893</c:v>
                </c:pt>
              </c:numCache>
            </c:numRef>
          </c:val>
          <c:extLst>
            <c:ext xmlns:c16="http://schemas.microsoft.com/office/drawing/2014/chart" uri="{C3380CC4-5D6E-409C-BE32-E72D297353CC}">
              <c16:uniqueId val="{00000001-57FE-413C-8B5E-51890163FE84}"/>
            </c:ext>
          </c:extLst>
        </c:ser>
        <c:dLbls>
          <c:dLblPos val="outEnd"/>
          <c:showLegendKey val="0"/>
          <c:showVal val="1"/>
          <c:showCatName val="0"/>
          <c:showSerName val="0"/>
          <c:showPercent val="0"/>
          <c:showBubbleSize val="0"/>
        </c:dLbls>
        <c:gapWidth val="89"/>
        <c:axId val="1844925616"/>
        <c:axId val="1844933776"/>
      </c:barChart>
      <c:catAx>
        <c:axId val="1844925616"/>
        <c:scaling>
          <c:orientation val="maxMin"/>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crossAx val="1844933776"/>
        <c:crosses val="autoZero"/>
        <c:auto val="1"/>
        <c:lblAlgn val="ctr"/>
        <c:lblOffset val="100"/>
        <c:noMultiLvlLbl val="0"/>
      </c:catAx>
      <c:valAx>
        <c:axId val="1844933776"/>
        <c:scaling>
          <c:orientation val="maxMin"/>
          <c:max val="1"/>
        </c:scaling>
        <c:delete val="1"/>
        <c:axPos val="t"/>
        <c:numFmt formatCode="0%" sourceLinked="1"/>
        <c:majorTickMark val="out"/>
        <c:minorTickMark val="none"/>
        <c:tickLblPos val="nextTo"/>
        <c:crossAx val="1844925616"/>
        <c:crosses val="autoZero"/>
        <c:crossBetween val="between"/>
      </c:valAx>
      <c:spPr>
        <a:noFill/>
        <a:ln>
          <a:noFill/>
        </a:ln>
        <a:effectLst/>
      </c:spPr>
    </c:plotArea>
    <c:legend>
      <c:legendPos val="b"/>
      <c:layout>
        <c:manualLayout>
          <c:xMode val="edge"/>
          <c:yMode val="edge"/>
          <c:x val="2.0503388407131486E-2"/>
          <c:y val="0.76216134852326112"/>
          <c:w val="0.14413631964433282"/>
          <c:h val="0.1121808399907563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ebo" pitchFamily="2" charset="-79"/>
          <a:cs typeface="Heebo" pitchFamily="2" charset="-79"/>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Heebo" pitchFamily="2" charset="-79"/>
                <a:ea typeface="+mn-ea"/>
                <a:cs typeface="Heebo" pitchFamily="2" charset="-79"/>
              </a:defRPr>
            </a:pPr>
            <a:r>
              <a:rPr lang="en-US" b="1" dirty="0"/>
              <a:t>Closing Survey</a:t>
            </a:r>
            <a:br>
              <a:rPr lang="en-US" b="1" dirty="0"/>
            </a:br>
            <a:r>
              <a:rPr lang="en-US" b="1" dirty="0"/>
              <a:t>N=24</a:t>
            </a:r>
          </a:p>
        </c:rich>
      </c:tx>
      <c:layout>
        <c:manualLayout>
          <c:xMode val="edge"/>
          <c:yMode val="edge"/>
          <c:x val="0.35866155147410261"/>
          <c:y val="3.0423278838932692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Heebo" pitchFamily="2" charset="-79"/>
              <a:ea typeface="+mn-ea"/>
              <a:cs typeface="Heebo" pitchFamily="2" charset="-79"/>
            </a:defRPr>
          </a:pPr>
          <a:endParaRPr lang="en-US"/>
        </a:p>
      </c:txPr>
    </c:title>
    <c:autoTitleDeleted val="0"/>
    <c:plotArea>
      <c:layout>
        <c:manualLayout>
          <c:layoutTarget val="inner"/>
          <c:xMode val="edge"/>
          <c:yMode val="edge"/>
          <c:x val="4.1640213059586935E-2"/>
          <c:y val="0.13279761213194122"/>
          <c:w val="0.95835978694041302"/>
          <c:h val="0.66130574727905855"/>
        </c:manualLayout>
      </c:layout>
      <c:barChart>
        <c:barDir val="bar"/>
        <c:grouping val="stacked"/>
        <c:varyColors val="0"/>
        <c:ser>
          <c:idx val="0"/>
          <c:order val="0"/>
          <c:tx>
            <c:strRef>
              <c:f>עיבודים!$A$143</c:f>
              <c:strCache>
                <c:ptCount val="1"/>
                <c:pt idx="0">
                  <c:v>כלל לא</c:v>
                </c:pt>
              </c:strCache>
            </c:strRef>
          </c:tx>
          <c:spPr>
            <a:solidFill>
              <a:srgbClr val="CD4E86"/>
            </a:solidFill>
            <a:ln>
              <a:noFill/>
            </a:ln>
            <a:effectLst/>
          </c:spPr>
          <c:invertIfNegative val="0"/>
          <c:dLbls>
            <c:dLbl>
              <c:idx val="2"/>
              <c:layout>
                <c:manualLayout>
                  <c:x val="0"/>
                  <c:y val="-2.173091345637969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D3E-D54E-A76F-017B4045C13E}"/>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עיבודים!$B$142:$F$142</c:f>
              <c:strCache>
                <c:ptCount val="5"/>
                <c:pt idx="0">
                  <c:v>באיזו מידה הרגשת בנוח לשתף את המוזיקאי/ת בחוויות, תחושות ורגשות? </c:v>
                </c:pt>
                <c:pt idx="1">
                  <c:v>באיזו מידה התקיים שיתוף פעולה פורה בינך לבין המוזיקאי/ת במסגרת העבודה על השיר?</c:v>
                </c:pt>
                <c:pt idx="2">
                  <c:v>באיזו מידה משימת הכתיבה המקדימה שקיבלת סייעה לך להתכונן לסדנה ותרמה לכתיבת השיר?</c:v>
                </c:pt>
                <c:pt idx="3">
                  <c:v>באיזו מידה המפגש הקבוצתי סייע לך להתחבר לתהליך הכתיבה של השיר?*</c:v>
                </c:pt>
                <c:pt idx="4">
                  <c:v>באיזו מידה מעורבותה של מנחת הכתיבה תרמה לכתיבת השיר?*</c:v>
                </c:pt>
              </c:strCache>
            </c:strRef>
          </c:cat>
          <c:val>
            <c:numRef>
              <c:f>עיבודים!$B$143:$F$143</c:f>
              <c:numCache>
                <c:formatCode>General</c:formatCode>
                <c:ptCount val="5"/>
                <c:pt idx="2" formatCode="0%">
                  <c:v>4.1666666666666664E-2</c:v>
                </c:pt>
                <c:pt idx="3" formatCode="0%">
                  <c:v>0.05</c:v>
                </c:pt>
                <c:pt idx="4" formatCode="0%">
                  <c:v>0.05</c:v>
                </c:pt>
              </c:numCache>
            </c:numRef>
          </c:val>
          <c:extLst>
            <c:ext xmlns:c16="http://schemas.microsoft.com/office/drawing/2014/chart" uri="{C3380CC4-5D6E-409C-BE32-E72D297353CC}">
              <c16:uniqueId val="{00000000-901A-4220-A89F-1E81472436F9}"/>
            </c:ext>
          </c:extLst>
        </c:ser>
        <c:ser>
          <c:idx val="1"/>
          <c:order val="1"/>
          <c:tx>
            <c:strRef>
              <c:f>עיבודים!$A$144</c:f>
              <c:strCache>
                <c:ptCount val="1"/>
                <c:pt idx="0">
                  <c:v>ציון 2</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עיבודים!$B$142:$F$142</c:f>
              <c:strCache>
                <c:ptCount val="5"/>
                <c:pt idx="0">
                  <c:v>באיזו מידה הרגשת בנוח לשתף את המוזיקאי/ת בחוויות, תחושות ורגשות? </c:v>
                </c:pt>
                <c:pt idx="1">
                  <c:v>באיזו מידה התקיים שיתוף פעולה פורה בינך לבין המוזיקאי/ת במסגרת העבודה על השיר?</c:v>
                </c:pt>
                <c:pt idx="2">
                  <c:v>באיזו מידה משימת הכתיבה המקדימה שקיבלת סייעה לך להתכונן לסדנה ותרמה לכתיבת השיר?</c:v>
                </c:pt>
                <c:pt idx="3">
                  <c:v>באיזו מידה המפגש הקבוצתי סייע לך להתחבר לתהליך הכתיבה של השיר?*</c:v>
                </c:pt>
                <c:pt idx="4">
                  <c:v>באיזו מידה מעורבותה של מנחת הכתיבה תרמה לכתיבת השיר?*</c:v>
                </c:pt>
              </c:strCache>
            </c:strRef>
          </c:cat>
          <c:val>
            <c:numRef>
              <c:f>עיבודים!$B$144:$F$144</c:f>
              <c:numCache>
                <c:formatCode>General</c:formatCode>
                <c:ptCount val="5"/>
              </c:numCache>
            </c:numRef>
          </c:val>
          <c:extLst>
            <c:ext xmlns:c16="http://schemas.microsoft.com/office/drawing/2014/chart" uri="{C3380CC4-5D6E-409C-BE32-E72D297353CC}">
              <c16:uniqueId val="{00000001-901A-4220-A89F-1E81472436F9}"/>
            </c:ext>
          </c:extLst>
        </c:ser>
        <c:ser>
          <c:idx val="2"/>
          <c:order val="2"/>
          <c:tx>
            <c:strRef>
              <c:f>עיבודים!$A$145</c:f>
              <c:strCache>
                <c:ptCount val="1"/>
                <c:pt idx="0">
                  <c:v>ציון 3</c:v>
                </c:pt>
              </c:strCache>
            </c:strRef>
          </c:tx>
          <c:spPr>
            <a:solidFill>
              <a:srgbClr val="E7B2CA"/>
            </a:solidFill>
            <a:ln>
              <a:noFill/>
            </a:ln>
            <a:effectLst/>
          </c:spPr>
          <c:invertIfNegative val="0"/>
          <c:dPt>
            <c:idx val="2"/>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0-C3BE-4A1F-BE93-EE0A18DFC33A}"/>
              </c:ext>
            </c:extLst>
          </c:dPt>
          <c:dPt>
            <c:idx val="3"/>
            <c:invertIfNegative val="0"/>
            <c:bubble3D val="0"/>
            <c:spPr>
              <a:solidFill>
                <a:schemeClr val="accent5">
                  <a:lumMod val="20000"/>
                  <a:lumOff val="80000"/>
                </a:schemeClr>
              </a:solidFill>
              <a:ln>
                <a:noFill/>
              </a:ln>
              <a:effectLst/>
            </c:spPr>
            <c:extLst>
              <c:ext xmlns:c16="http://schemas.microsoft.com/office/drawing/2014/chart" uri="{C3380CC4-5D6E-409C-BE32-E72D297353CC}">
                <c16:uniqueId val="{00000001-C3BE-4A1F-BE93-EE0A18DFC33A}"/>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עיבודים!$B$142:$F$142</c:f>
              <c:strCache>
                <c:ptCount val="5"/>
                <c:pt idx="0">
                  <c:v>באיזו מידה הרגשת בנוח לשתף את המוזיקאי/ת בחוויות, תחושות ורגשות? </c:v>
                </c:pt>
                <c:pt idx="1">
                  <c:v>באיזו מידה התקיים שיתוף פעולה פורה בינך לבין המוזיקאי/ת במסגרת העבודה על השיר?</c:v>
                </c:pt>
                <c:pt idx="2">
                  <c:v>באיזו מידה משימת הכתיבה המקדימה שקיבלת סייעה לך להתכונן לסדנה ותרמה לכתיבת השיר?</c:v>
                </c:pt>
                <c:pt idx="3">
                  <c:v>באיזו מידה המפגש הקבוצתי סייע לך להתחבר לתהליך הכתיבה של השיר?*</c:v>
                </c:pt>
                <c:pt idx="4">
                  <c:v>באיזו מידה מעורבותה של מנחת הכתיבה תרמה לכתיבת השיר?*</c:v>
                </c:pt>
              </c:strCache>
            </c:strRef>
          </c:cat>
          <c:val>
            <c:numRef>
              <c:f>עיבודים!$B$145:$F$145</c:f>
              <c:numCache>
                <c:formatCode>General</c:formatCode>
                <c:ptCount val="5"/>
                <c:pt idx="2" formatCode="0%">
                  <c:v>8.3333333333333329E-2</c:v>
                </c:pt>
                <c:pt idx="3" formatCode="0%">
                  <c:v>0.05</c:v>
                </c:pt>
              </c:numCache>
            </c:numRef>
          </c:val>
          <c:extLst>
            <c:ext xmlns:c16="http://schemas.microsoft.com/office/drawing/2014/chart" uri="{C3380CC4-5D6E-409C-BE32-E72D297353CC}">
              <c16:uniqueId val="{00000002-901A-4220-A89F-1E81472436F9}"/>
            </c:ext>
          </c:extLst>
        </c:ser>
        <c:ser>
          <c:idx val="3"/>
          <c:order val="3"/>
          <c:tx>
            <c:strRef>
              <c:f>עיבודים!$A$146</c:f>
              <c:strCache>
                <c:ptCount val="1"/>
                <c:pt idx="0">
                  <c:v>ציון 4</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עיבודים!$B$142:$F$142</c:f>
              <c:strCache>
                <c:ptCount val="5"/>
                <c:pt idx="0">
                  <c:v>באיזו מידה הרגשת בנוח לשתף את המוזיקאי/ת בחוויות, תחושות ורגשות? </c:v>
                </c:pt>
                <c:pt idx="1">
                  <c:v>באיזו מידה התקיים שיתוף פעולה פורה בינך לבין המוזיקאי/ת במסגרת העבודה על השיר?</c:v>
                </c:pt>
                <c:pt idx="2">
                  <c:v>באיזו מידה משימת הכתיבה המקדימה שקיבלת סייעה לך להתכונן לסדנה ותרמה לכתיבת השיר?</c:v>
                </c:pt>
                <c:pt idx="3">
                  <c:v>באיזו מידה המפגש הקבוצתי סייע לך להתחבר לתהליך הכתיבה של השיר?*</c:v>
                </c:pt>
                <c:pt idx="4">
                  <c:v>באיזו מידה מעורבותה של מנחת הכתיבה תרמה לכתיבת השיר?*</c:v>
                </c:pt>
              </c:strCache>
            </c:strRef>
          </c:cat>
          <c:val>
            <c:numRef>
              <c:f>עיבודים!$B$146:$F$146</c:f>
              <c:numCache>
                <c:formatCode>General</c:formatCode>
                <c:ptCount val="5"/>
                <c:pt idx="0" formatCode="0%">
                  <c:v>8.3333333333333329E-2</c:v>
                </c:pt>
                <c:pt idx="2" formatCode="0%">
                  <c:v>0.20833333333333334</c:v>
                </c:pt>
                <c:pt idx="3" formatCode="0%">
                  <c:v>0.2</c:v>
                </c:pt>
                <c:pt idx="4" formatCode="0%">
                  <c:v>0.05</c:v>
                </c:pt>
              </c:numCache>
            </c:numRef>
          </c:val>
          <c:extLst>
            <c:ext xmlns:c16="http://schemas.microsoft.com/office/drawing/2014/chart" uri="{C3380CC4-5D6E-409C-BE32-E72D297353CC}">
              <c16:uniqueId val="{00000003-901A-4220-A89F-1E81472436F9}"/>
            </c:ext>
          </c:extLst>
        </c:ser>
        <c:ser>
          <c:idx val="4"/>
          <c:order val="4"/>
          <c:tx>
            <c:strRef>
              <c:f>עיבודים!$A$147</c:f>
              <c:strCache>
                <c:ptCount val="1"/>
                <c:pt idx="0">
                  <c:v>ציון 5</c:v>
                </c:pt>
              </c:strCache>
            </c:strRef>
          </c:tx>
          <c:spPr>
            <a:solidFill>
              <a:srgbClr val="B3ECED"/>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עיבודים!$B$142:$F$142</c:f>
              <c:strCache>
                <c:ptCount val="5"/>
                <c:pt idx="0">
                  <c:v>באיזו מידה הרגשת בנוח לשתף את המוזיקאי/ת בחוויות, תחושות ורגשות? </c:v>
                </c:pt>
                <c:pt idx="1">
                  <c:v>באיזו מידה התקיים שיתוף פעולה פורה בינך לבין המוזיקאי/ת במסגרת העבודה על השיר?</c:v>
                </c:pt>
                <c:pt idx="2">
                  <c:v>באיזו מידה משימת הכתיבה המקדימה שקיבלת סייעה לך להתכונן לסדנה ותרמה לכתיבת השיר?</c:v>
                </c:pt>
                <c:pt idx="3">
                  <c:v>באיזו מידה המפגש הקבוצתי סייע לך להתחבר לתהליך הכתיבה של השיר?*</c:v>
                </c:pt>
                <c:pt idx="4">
                  <c:v>באיזו מידה מעורבותה של מנחת הכתיבה תרמה לכתיבת השיר?*</c:v>
                </c:pt>
              </c:strCache>
            </c:strRef>
          </c:cat>
          <c:val>
            <c:numRef>
              <c:f>עיבודים!$B$147:$F$147</c:f>
              <c:numCache>
                <c:formatCode>0%</c:formatCode>
                <c:ptCount val="5"/>
                <c:pt idx="0">
                  <c:v>8.3333333333333329E-2</c:v>
                </c:pt>
                <c:pt idx="1">
                  <c:v>4.1666666666666664E-2</c:v>
                </c:pt>
                <c:pt idx="2">
                  <c:v>0.20833333333333334</c:v>
                </c:pt>
                <c:pt idx="3">
                  <c:v>0.2</c:v>
                </c:pt>
                <c:pt idx="4">
                  <c:v>0.2</c:v>
                </c:pt>
              </c:numCache>
            </c:numRef>
          </c:val>
          <c:extLst>
            <c:ext xmlns:c16="http://schemas.microsoft.com/office/drawing/2014/chart" uri="{C3380CC4-5D6E-409C-BE32-E72D297353CC}">
              <c16:uniqueId val="{00000004-901A-4220-A89F-1E81472436F9}"/>
            </c:ext>
          </c:extLst>
        </c:ser>
        <c:ser>
          <c:idx val="5"/>
          <c:order val="5"/>
          <c:tx>
            <c:strRef>
              <c:f>עיבודים!$A$148</c:f>
              <c:strCache>
                <c:ptCount val="1"/>
                <c:pt idx="0">
                  <c:v>ציון 6</c:v>
                </c:pt>
              </c:strCache>
            </c:strRef>
          </c:tx>
          <c:spPr>
            <a:solidFill>
              <a:srgbClr val="46BCC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עיבודים!$B$142:$F$142</c:f>
              <c:strCache>
                <c:ptCount val="5"/>
                <c:pt idx="0">
                  <c:v>באיזו מידה הרגשת בנוח לשתף את המוזיקאי/ת בחוויות, תחושות ורגשות? </c:v>
                </c:pt>
                <c:pt idx="1">
                  <c:v>באיזו מידה התקיים שיתוף פעולה פורה בינך לבין המוזיקאי/ת במסגרת העבודה על השיר?</c:v>
                </c:pt>
                <c:pt idx="2">
                  <c:v>באיזו מידה משימת הכתיבה המקדימה שקיבלת סייעה לך להתכונן לסדנה ותרמה לכתיבת השיר?</c:v>
                </c:pt>
                <c:pt idx="3">
                  <c:v>באיזו מידה המפגש הקבוצתי סייע לך להתחבר לתהליך הכתיבה של השיר?*</c:v>
                </c:pt>
                <c:pt idx="4">
                  <c:v>באיזו מידה מעורבותה של מנחת הכתיבה תרמה לכתיבת השיר?*</c:v>
                </c:pt>
              </c:strCache>
            </c:strRef>
          </c:cat>
          <c:val>
            <c:numRef>
              <c:f>עיבודים!$B$148:$F$148</c:f>
              <c:numCache>
                <c:formatCode>0%</c:formatCode>
                <c:ptCount val="5"/>
                <c:pt idx="0">
                  <c:v>0.20833333333333334</c:v>
                </c:pt>
                <c:pt idx="1">
                  <c:v>0.25</c:v>
                </c:pt>
                <c:pt idx="2">
                  <c:v>0.20833333333333334</c:v>
                </c:pt>
                <c:pt idx="3">
                  <c:v>0.2</c:v>
                </c:pt>
                <c:pt idx="4">
                  <c:v>0.1</c:v>
                </c:pt>
              </c:numCache>
            </c:numRef>
          </c:val>
          <c:extLst>
            <c:ext xmlns:c16="http://schemas.microsoft.com/office/drawing/2014/chart" uri="{C3380CC4-5D6E-409C-BE32-E72D297353CC}">
              <c16:uniqueId val="{00000005-901A-4220-A89F-1E81472436F9}"/>
            </c:ext>
          </c:extLst>
        </c:ser>
        <c:ser>
          <c:idx val="6"/>
          <c:order val="6"/>
          <c:tx>
            <c:strRef>
              <c:f>עיבודים!$A$149</c:f>
              <c:strCache>
                <c:ptCount val="1"/>
                <c:pt idx="0">
                  <c:v>במידה רבה מאוד</c:v>
                </c:pt>
              </c:strCache>
            </c:strRef>
          </c:tx>
          <c:spPr>
            <a:solidFill>
              <a:srgbClr val="379298"/>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עיבודים!$B$142:$F$142</c:f>
              <c:strCache>
                <c:ptCount val="5"/>
                <c:pt idx="0">
                  <c:v>באיזו מידה הרגשת בנוח לשתף את המוזיקאי/ת בחוויות, תחושות ורגשות? </c:v>
                </c:pt>
                <c:pt idx="1">
                  <c:v>באיזו מידה התקיים שיתוף פעולה פורה בינך לבין המוזיקאי/ת במסגרת העבודה על השיר?</c:v>
                </c:pt>
                <c:pt idx="2">
                  <c:v>באיזו מידה משימת הכתיבה המקדימה שקיבלת סייעה לך להתכונן לסדנה ותרמה לכתיבת השיר?</c:v>
                </c:pt>
                <c:pt idx="3">
                  <c:v>באיזו מידה המפגש הקבוצתי סייע לך להתחבר לתהליך הכתיבה של השיר?*</c:v>
                </c:pt>
                <c:pt idx="4">
                  <c:v>באיזו מידה מעורבותה של מנחת הכתיבה תרמה לכתיבת השיר?*</c:v>
                </c:pt>
              </c:strCache>
            </c:strRef>
          </c:cat>
          <c:val>
            <c:numRef>
              <c:f>עיבודים!$B$149:$F$149</c:f>
              <c:numCache>
                <c:formatCode>0%</c:formatCode>
                <c:ptCount val="5"/>
                <c:pt idx="0">
                  <c:v>0.625</c:v>
                </c:pt>
                <c:pt idx="1">
                  <c:v>0.70833333333333337</c:v>
                </c:pt>
                <c:pt idx="2">
                  <c:v>0.25</c:v>
                </c:pt>
                <c:pt idx="3">
                  <c:v>0.3</c:v>
                </c:pt>
                <c:pt idx="4">
                  <c:v>0.6</c:v>
                </c:pt>
              </c:numCache>
            </c:numRef>
          </c:val>
          <c:extLst>
            <c:ext xmlns:c16="http://schemas.microsoft.com/office/drawing/2014/chart" uri="{C3380CC4-5D6E-409C-BE32-E72D297353CC}">
              <c16:uniqueId val="{00000006-901A-4220-A89F-1E81472436F9}"/>
            </c:ext>
          </c:extLst>
        </c:ser>
        <c:dLbls>
          <c:dLblPos val="ctr"/>
          <c:showLegendKey val="0"/>
          <c:showVal val="1"/>
          <c:showCatName val="0"/>
          <c:showSerName val="0"/>
          <c:showPercent val="0"/>
          <c:showBubbleSize val="0"/>
        </c:dLbls>
        <c:gapWidth val="150"/>
        <c:overlap val="100"/>
        <c:axId val="1844921264"/>
        <c:axId val="1844929424"/>
      </c:barChart>
      <c:catAx>
        <c:axId val="1844921264"/>
        <c:scaling>
          <c:orientation val="maxMin"/>
        </c:scaling>
        <c:delete val="1"/>
        <c:axPos val="r"/>
        <c:numFmt formatCode="General" sourceLinked="1"/>
        <c:majorTickMark val="out"/>
        <c:minorTickMark val="none"/>
        <c:tickLblPos val="nextTo"/>
        <c:crossAx val="1844929424"/>
        <c:crosses val="autoZero"/>
        <c:auto val="1"/>
        <c:lblAlgn val="ctr"/>
        <c:lblOffset val="100"/>
        <c:noMultiLvlLbl val="0"/>
      </c:catAx>
      <c:valAx>
        <c:axId val="1844929424"/>
        <c:scaling>
          <c:orientation val="maxMin"/>
          <c:max val="1"/>
        </c:scaling>
        <c:delete val="1"/>
        <c:axPos val="t"/>
        <c:numFmt formatCode="General" sourceLinked="1"/>
        <c:majorTickMark val="out"/>
        <c:minorTickMark val="none"/>
        <c:tickLblPos val="nextTo"/>
        <c:crossAx val="18449212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Heebo" pitchFamily="2" charset="-79"/>
          <a:cs typeface="Heebo" pitchFamily="2" charset="-79"/>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Heebo" pitchFamily="2" charset="-79"/>
                <a:ea typeface="+mn-ea"/>
                <a:cs typeface="Heebo" pitchFamily="2" charset="-79"/>
              </a:defRPr>
            </a:pPr>
            <a:r>
              <a:rPr lang="he-IL" sz="1000" dirty="0">
                <a:latin typeface="Heebo" pitchFamily="2" charset="-79"/>
                <a:cs typeface="Heebo" pitchFamily="2" charset="-79"/>
              </a:rPr>
              <a:t>באילו פעולות/מצבים עם התינוק/ת שלך, את/ה נוה/גת לשלב מוסיקה/שירה?*</a:t>
            </a:r>
          </a:p>
          <a:p>
            <a:pPr>
              <a:defRPr sz="1000">
                <a:latin typeface="Heebo" pitchFamily="2" charset="-79"/>
                <a:cs typeface="Heebo" pitchFamily="2" charset="-79"/>
              </a:defRPr>
            </a:pPr>
            <a:r>
              <a:rPr lang="he-IL" sz="1000" dirty="0">
                <a:latin typeface="Heebo" pitchFamily="2" charset="-79"/>
                <a:cs typeface="Heebo" pitchFamily="2" charset="-79"/>
              </a:rPr>
              <a:t>סקר פתיחה </a:t>
            </a:r>
            <a:r>
              <a:rPr lang="en-US" sz="1000" dirty="0">
                <a:latin typeface="Heebo" pitchFamily="2" charset="-79"/>
                <a:cs typeface="Heebo" pitchFamily="2" charset="-79"/>
              </a:rPr>
              <a:t>N</a:t>
            </a:r>
            <a:r>
              <a:rPr lang="he-IL" sz="1000" dirty="0">
                <a:latin typeface="Heebo" pitchFamily="2" charset="-79"/>
                <a:cs typeface="Heebo" pitchFamily="2" charset="-79"/>
              </a:rPr>
              <a:t>=13</a:t>
            </a:r>
          </a:p>
          <a:p>
            <a:pPr>
              <a:defRPr sz="1000">
                <a:latin typeface="Heebo" pitchFamily="2" charset="-79"/>
                <a:cs typeface="Heebo" pitchFamily="2" charset="-79"/>
              </a:defRPr>
            </a:pPr>
            <a:r>
              <a:rPr lang="he-IL" sz="900" dirty="0">
                <a:latin typeface="Heebo" pitchFamily="2" charset="-79"/>
                <a:cs typeface="Heebo" pitchFamily="2" charset="-79"/>
              </a:rPr>
              <a:t>שאלת בחירה מרובה</a:t>
            </a:r>
          </a:p>
        </c:rich>
      </c:tx>
      <c:layout>
        <c:manualLayout>
          <c:xMode val="edge"/>
          <c:yMode val="edge"/>
          <c:x val="4.9412313714050818E-2"/>
          <c:y val="2.5616955116270719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Heebo" pitchFamily="2" charset="-79"/>
              <a:ea typeface="+mn-ea"/>
              <a:cs typeface="Heebo" pitchFamily="2" charset="-79"/>
            </a:defRPr>
          </a:pPr>
          <a:endParaRPr lang="en-US"/>
        </a:p>
      </c:txPr>
    </c:title>
    <c:autoTitleDeleted val="0"/>
    <c:plotArea>
      <c:layout>
        <c:manualLayout>
          <c:layoutTarget val="inner"/>
          <c:xMode val="edge"/>
          <c:yMode val="edge"/>
          <c:x val="0"/>
          <c:y val="0.1792674519036625"/>
          <c:w val="0.95131293878691148"/>
          <c:h val="0.72299559428713667"/>
        </c:manualLayout>
      </c:layout>
      <c:barChart>
        <c:barDir val="col"/>
        <c:grouping val="clustered"/>
        <c:varyColors val="0"/>
        <c:ser>
          <c:idx val="0"/>
          <c:order val="0"/>
          <c:tx>
            <c:strRef>
              <c:f>עיבודים!$F$25</c:f>
              <c:strCache>
                <c:ptCount val="1"/>
                <c:pt idx="0">
                  <c:v>פתיחה
N=19</c:v>
                </c:pt>
              </c:strCache>
            </c:strRef>
          </c:tx>
          <c:spPr>
            <a:solidFill>
              <a:srgbClr val="40A8AD"/>
            </a:solidFill>
            <a:ln>
              <a:noFill/>
            </a:ln>
            <a:effectLst/>
          </c:spPr>
          <c:invertIfNegative val="0"/>
          <c:dLbls>
            <c:dLbl>
              <c:idx val="9"/>
              <c:layout>
                <c:manualLayout>
                  <c:x val="4.4260964739169665E-3"/>
                  <c:y val="8.6351730072328478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5.3433962553481262E-2"/>
                      <c:h val="8.1000812077648018E-2"/>
                    </c:manualLayout>
                  </c15:layout>
                </c:ext>
                <c:ext xmlns:c16="http://schemas.microsoft.com/office/drawing/2014/chart" uri="{C3380CC4-5D6E-409C-BE32-E72D297353CC}">
                  <c16:uniqueId val="{00000000-DB53-0447-A794-29F0443E378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עיבודים!$E$26:$E$35</c:f>
              <c:strCache>
                <c:ptCount val="10"/>
                <c:pt idx="0">
                  <c:v>הרדמה</c:v>
                </c:pt>
                <c:pt idx="1">
                  <c:v>בכי וקושי</c:v>
                </c:pt>
                <c:pt idx="2">
                  <c:v>זמן משחק</c:v>
                </c:pt>
                <c:pt idx="3">
                  <c:v>נסיעה</c:v>
                </c:pt>
                <c:pt idx="4">
                  <c:v>מקלחת</c:v>
                </c:pt>
                <c:pt idx="5">
                  <c:v>התעוררות</c:v>
                </c:pt>
                <c:pt idx="6">
                  <c:v>האכלה</c:v>
                </c:pt>
                <c:pt idx="7">
                  <c:v>החלפת חיתול</c:v>
                </c:pt>
                <c:pt idx="8">
                  <c:v>טיול בעגלה / מנשא</c:v>
                </c:pt>
                <c:pt idx="9">
                  <c:v>כשאני עסוק/ה ו/או צריכ/ה רגע לעצמי</c:v>
                </c:pt>
              </c:strCache>
            </c:strRef>
          </c:cat>
          <c:val>
            <c:numRef>
              <c:f>עיבודים!$F$26:$F$35</c:f>
              <c:numCache>
                <c:formatCode>0%</c:formatCode>
                <c:ptCount val="10"/>
                <c:pt idx="0">
                  <c:v>0.57894736842105265</c:v>
                </c:pt>
                <c:pt idx="1">
                  <c:v>0.52631578947368418</c:v>
                </c:pt>
                <c:pt idx="2">
                  <c:v>0.47368421052631576</c:v>
                </c:pt>
                <c:pt idx="3">
                  <c:v>0.42105263157894735</c:v>
                </c:pt>
                <c:pt idx="4">
                  <c:v>0.31578947368421051</c:v>
                </c:pt>
                <c:pt idx="5">
                  <c:v>0.26315789473684209</c:v>
                </c:pt>
                <c:pt idx="6">
                  <c:v>0.21052631578947367</c:v>
                </c:pt>
                <c:pt idx="7">
                  <c:v>0.15789473684210525</c:v>
                </c:pt>
                <c:pt idx="8">
                  <c:v>0.15789473684210525</c:v>
                </c:pt>
                <c:pt idx="9">
                  <c:v>0.10526315789473684</c:v>
                </c:pt>
              </c:numCache>
            </c:numRef>
          </c:val>
          <c:extLst>
            <c:ext xmlns:c16="http://schemas.microsoft.com/office/drawing/2014/chart" uri="{C3380CC4-5D6E-409C-BE32-E72D297353CC}">
              <c16:uniqueId val="{00000000-6169-455A-AEF6-7A333DAB0216}"/>
            </c:ext>
          </c:extLst>
        </c:ser>
        <c:dLbls>
          <c:dLblPos val="outEnd"/>
          <c:showLegendKey val="0"/>
          <c:showVal val="1"/>
          <c:showCatName val="0"/>
          <c:showSerName val="0"/>
          <c:showPercent val="0"/>
          <c:showBubbleSize val="0"/>
        </c:dLbls>
        <c:gapWidth val="78"/>
        <c:overlap val="-27"/>
        <c:axId val="1844933232"/>
        <c:axId val="1844928336"/>
      </c:barChart>
      <c:catAx>
        <c:axId val="1844933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Heebo" pitchFamily="2" charset="-79"/>
                <a:ea typeface="+mn-ea"/>
                <a:cs typeface="Heebo" pitchFamily="2" charset="-79"/>
              </a:defRPr>
            </a:pPr>
            <a:endParaRPr lang="en-US"/>
          </a:p>
        </c:txPr>
        <c:crossAx val="1844928336"/>
        <c:crosses val="autoZero"/>
        <c:auto val="1"/>
        <c:lblAlgn val="ctr"/>
        <c:lblOffset val="100"/>
        <c:noMultiLvlLbl val="0"/>
      </c:catAx>
      <c:valAx>
        <c:axId val="1844928336"/>
        <c:scaling>
          <c:orientation val="minMax"/>
          <c:max val="1"/>
        </c:scaling>
        <c:delete val="1"/>
        <c:axPos val="l"/>
        <c:numFmt formatCode="0%" sourceLinked="1"/>
        <c:majorTickMark val="out"/>
        <c:minorTickMark val="none"/>
        <c:tickLblPos val="nextTo"/>
        <c:crossAx val="1844933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
          <c:y val="1.1972468977635993E-2"/>
          <c:w val="0.97209917206490015"/>
          <c:h val="0.83330170003072579"/>
        </c:manualLayout>
      </c:layout>
      <c:barChart>
        <c:barDir val="bar"/>
        <c:grouping val="stacked"/>
        <c:varyColors val="0"/>
        <c:ser>
          <c:idx val="0"/>
          <c:order val="0"/>
          <c:tx>
            <c:strRef>
              <c:f>עיבודים!$A$153</c:f>
              <c:strCache>
                <c:ptCount val="1"/>
                <c:pt idx="0">
                  <c:v>כלל לא</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עיבודים!$B$152:$D$152</c:f>
              <c:strCache>
                <c:ptCount val="3"/>
                <c:pt idx="0">
                  <c:v>עד כמה את/ה נוהג/ת לשיר בעצמך לתינוק/ת שלך 
(שירים מוכרים או שהמצאת)?
פתיחה N=19</c:v>
                </c:pt>
                <c:pt idx="1">
                  <c:v>באיזו מידה את/ה מרוצה מהשיר שנוצר?  </c:v>
                </c:pt>
                <c:pt idx="2">
                  <c:v>באיזו מידה להערכתך תעשה/תעשי שימוש בשיר שיצרת?</c:v>
                </c:pt>
              </c:strCache>
            </c:strRef>
          </c:cat>
          <c:val>
            <c:numRef>
              <c:f>עיבודים!$B$153:$D$153</c:f>
              <c:numCache>
                <c:formatCode>General</c:formatCode>
                <c:ptCount val="3"/>
              </c:numCache>
            </c:numRef>
          </c:val>
          <c:extLst>
            <c:ext xmlns:c16="http://schemas.microsoft.com/office/drawing/2014/chart" uri="{C3380CC4-5D6E-409C-BE32-E72D297353CC}">
              <c16:uniqueId val="{00000000-7C54-432B-B9BB-607736D4A44A}"/>
            </c:ext>
          </c:extLst>
        </c:ser>
        <c:ser>
          <c:idx val="1"/>
          <c:order val="1"/>
          <c:tx>
            <c:strRef>
              <c:f>עיבודים!$A$154</c:f>
              <c:strCache>
                <c:ptCount val="1"/>
                <c:pt idx="0">
                  <c:v>ציון 2</c:v>
                </c:pt>
              </c:strCache>
            </c:strRef>
          </c:tx>
          <c:spPr>
            <a:solidFill>
              <a:srgbClr val="D38CAD"/>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עיבודים!$B$152:$D$152</c:f>
              <c:strCache>
                <c:ptCount val="3"/>
                <c:pt idx="0">
                  <c:v>עד כמה את/ה נוהג/ת לשיר בעצמך לתינוק/ת שלך 
(שירים מוכרים או שהמצאת)?
פתיחה N=19</c:v>
                </c:pt>
                <c:pt idx="1">
                  <c:v>באיזו מידה את/ה מרוצה מהשיר שנוצר?  </c:v>
                </c:pt>
                <c:pt idx="2">
                  <c:v>באיזו מידה להערכתך תעשה/תעשי שימוש בשיר שיצרת?</c:v>
                </c:pt>
              </c:strCache>
            </c:strRef>
          </c:cat>
          <c:val>
            <c:numRef>
              <c:f>עיבודים!$B$154:$D$154</c:f>
              <c:numCache>
                <c:formatCode>General</c:formatCode>
                <c:ptCount val="3"/>
                <c:pt idx="0" formatCode="0%">
                  <c:v>5.2631578947368418E-2</c:v>
                </c:pt>
              </c:numCache>
            </c:numRef>
          </c:val>
          <c:extLst>
            <c:ext xmlns:c16="http://schemas.microsoft.com/office/drawing/2014/chart" uri="{C3380CC4-5D6E-409C-BE32-E72D297353CC}">
              <c16:uniqueId val="{00000001-7C54-432B-B9BB-607736D4A44A}"/>
            </c:ext>
          </c:extLst>
        </c:ser>
        <c:ser>
          <c:idx val="2"/>
          <c:order val="2"/>
          <c:tx>
            <c:strRef>
              <c:f>עיבודים!$A$155</c:f>
              <c:strCache>
                <c:ptCount val="1"/>
                <c:pt idx="0">
                  <c:v>ציון 3</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עיבודים!$B$152:$D$152</c:f>
              <c:strCache>
                <c:ptCount val="3"/>
                <c:pt idx="0">
                  <c:v>עד כמה את/ה נוהג/ת לשיר בעצמך לתינוק/ת שלך 
(שירים מוכרים או שהמצאת)?
פתיחה N=19</c:v>
                </c:pt>
                <c:pt idx="1">
                  <c:v>באיזו מידה את/ה מרוצה מהשיר שנוצר?  </c:v>
                </c:pt>
                <c:pt idx="2">
                  <c:v>באיזו מידה להערכתך תעשה/תעשי שימוש בשיר שיצרת?</c:v>
                </c:pt>
              </c:strCache>
            </c:strRef>
          </c:cat>
          <c:val>
            <c:numRef>
              <c:f>עיבודים!$B$155:$D$155</c:f>
              <c:numCache>
                <c:formatCode>0%</c:formatCode>
                <c:ptCount val="3"/>
                <c:pt idx="1">
                  <c:v>4.1666666666666664E-2</c:v>
                </c:pt>
              </c:numCache>
            </c:numRef>
          </c:val>
          <c:extLst>
            <c:ext xmlns:c16="http://schemas.microsoft.com/office/drawing/2014/chart" uri="{C3380CC4-5D6E-409C-BE32-E72D297353CC}">
              <c16:uniqueId val="{00000002-7C54-432B-B9BB-607736D4A44A}"/>
            </c:ext>
          </c:extLst>
        </c:ser>
        <c:ser>
          <c:idx val="3"/>
          <c:order val="3"/>
          <c:tx>
            <c:strRef>
              <c:f>עיבודים!$A$156</c:f>
              <c:strCache>
                <c:ptCount val="1"/>
                <c:pt idx="0">
                  <c:v>ציון 4</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עיבודים!$B$152:$D$152</c:f>
              <c:strCache>
                <c:ptCount val="3"/>
                <c:pt idx="0">
                  <c:v>עד כמה את/ה נוהג/ת לשיר בעצמך לתינוק/ת שלך 
(שירים מוכרים או שהמצאת)?
פתיחה N=19</c:v>
                </c:pt>
                <c:pt idx="1">
                  <c:v>באיזו מידה את/ה מרוצה מהשיר שנוצר?  </c:v>
                </c:pt>
                <c:pt idx="2">
                  <c:v>באיזו מידה להערכתך תעשה/תעשי שימוש בשיר שיצרת?</c:v>
                </c:pt>
              </c:strCache>
            </c:strRef>
          </c:cat>
          <c:val>
            <c:numRef>
              <c:f>עיבודים!$B$156:$D$156</c:f>
              <c:numCache>
                <c:formatCode>General</c:formatCode>
                <c:ptCount val="3"/>
                <c:pt idx="0" formatCode="0%">
                  <c:v>0.10526315789473684</c:v>
                </c:pt>
                <c:pt idx="2" formatCode="0%">
                  <c:v>4.1666666666666664E-2</c:v>
                </c:pt>
              </c:numCache>
            </c:numRef>
          </c:val>
          <c:extLst>
            <c:ext xmlns:c16="http://schemas.microsoft.com/office/drawing/2014/chart" uri="{C3380CC4-5D6E-409C-BE32-E72D297353CC}">
              <c16:uniqueId val="{00000003-7C54-432B-B9BB-607736D4A44A}"/>
            </c:ext>
          </c:extLst>
        </c:ser>
        <c:ser>
          <c:idx val="4"/>
          <c:order val="4"/>
          <c:tx>
            <c:strRef>
              <c:f>עיבודים!$A$157</c:f>
              <c:strCache>
                <c:ptCount val="1"/>
                <c:pt idx="0">
                  <c:v>ציון 5</c:v>
                </c:pt>
              </c:strCache>
            </c:strRef>
          </c:tx>
          <c:spPr>
            <a:solidFill>
              <a:srgbClr val="B3ECED"/>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עיבודים!$B$152:$D$152</c:f>
              <c:strCache>
                <c:ptCount val="3"/>
                <c:pt idx="0">
                  <c:v>עד כמה את/ה נוהג/ת לשיר בעצמך לתינוק/ת שלך 
(שירים מוכרים או שהמצאת)?
פתיחה N=19</c:v>
                </c:pt>
                <c:pt idx="1">
                  <c:v>באיזו מידה את/ה מרוצה מהשיר שנוצר?  </c:v>
                </c:pt>
                <c:pt idx="2">
                  <c:v>באיזו מידה להערכתך תעשה/תעשי שימוש בשיר שיצרת?</c:v>
                </c:pt>
              </c:strCache>
            </c:strRef>
          </c:cat>
          <c:val>
            <c:numRef>
              <c:f>עיבודים!$B$157:$D$157</c:f>
              <c:numCache>
                <c:formatCode>0%</c:formatCode>
                <c:ptCount val="3"/>
                <c:pt idx="0">
                  <c:v>0.26315789473684209</c:v>
                </c:pt>
                <c:pt idx="1">
                  <c:v>8.3333333333333329E-2</c:v>
                </c:pt>
                <c:pt idx="2">
                  <c:v>0.125</c:v>
                </c:pt>
              </c:numCache>
            </c:numRef>
          </c:val>
          <c:extLst>
            <c:ext xmlns:c16="http://schemas.microsoft.com/office/drawing/2014/chart" uri="{C3380CC4-5D6E-409C-BE32-E72D297353CC}">
              <c16:uniqueId val="{00000004-7C54-432B-B9BB-607736D4A44A}"/>
            </c:ext>
          </c:extLst>
        </c:ser>
        <c:ser>
          <c:idx val="5"/>
          <c:order val="5"/>
          <c:tx>
            <c:strRef>
              <c:f>עיבודים!$A$158</c:f>
              <c:strCache>
                <c:ptCount val="1"/>
                <c:pt idx="0">
                  <c:v>ציון 6</c:v>
                </c:pt>
              </c:strCache>
            </c:strRef>
          </c:tx>
          <c:spPr>
            <a:solidFill>
              <a:srgbClr val="46BCC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עיבודים!$B$152:$D$152</c:f>
              <c:strCache>
                <c:ptCount val="3"/>
                <c:pt idx="0">
                  <c:v>עד כמה את/ה נוהג/ת לשיר בעצמך לתינוק/ת שלך 
(שירים מוכרים או שהמצאת)?
פתיחה N=19</c:v>
                </c:pt>
                <c:pt idx="1">
                  <c:v>באיזו מידה את/ה מרוצה מהשיר שנוצר?  </c:v>
                </c:pt>
                <c:pt idx="2">
                  <c:v>באיזו מידה להערכתך תעשה/תעשי שימוש בשיר שיצרת?</c:v>
                </c:pt>
              </c:strCache>
            </c:strRef>
          </c:cat>
          <c:val>
            <c:numRef>
              <c:f>עיבודים!$B$158:$D$158</c:f>
              <c:numCache>
                <c:formatCode>0%</c:formatCode>
                <c:ptCount val="3"/>
                <c:pt idx="0">
                  <c:v>0.15789473684210525</c:v>
                </c:pt>
                <c:pt idx="1">
                  <c:v>0.29166666666666669</c:v>
                </c:pt>
                <c:pt idx="2">
                  <c:v>0.33333333333333331</c:v>
                </c:pt>
              </c:numCache>
            </c:numRef>
          </c:val>
          <c:extLst>
            <c:ext xmlns:c16="http://schemas.microsoft.com/office/drawing/2014/chart" uri="{C3380CC4-5D6E-409C-BE32-E72D297353CC}">
              <c16:uniqueId val="{00000005-7C54-432B-B9BB-607736D4A44A}"/>
            </c:ext>
          </c:extLst>
        </c:ser>
        <c:ser>
          <c:idx val="6"/>
          <c:order val="6"/>
          <c:tx>
            <c:strRef>
              <c:f>עיבודים!$A$159</c:f>
              <c:strCache>
                <c:ptCount val="1"/>
                <c:pt idx="0">
                  <c:v>במידה רבה מאוד</c:v>
                </c:pt>
              </c:strCache>
            </c:strRef>
          </c:tx>
          <c:spPr>
            <a:solidFill>
              <a:srgbClr val="379298"/>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עיבודים!$B$152:$D$152</c:f>
              <c:strCache>
                <c:ptCount val="3"/>
                <c:pt idx="0">
                  <c:v>עד כמה את/ה נוהג/ת לשיר בעצמך לתינוק/ת שלך 
(שירים מוכרים או שהמצאת)?
פתיחה N=19</c:v>
                </c:pt>
                <c:pt idx="1">
                  <c:v>באיזו מידה את/ה מרוצה מהשיר שנוצר?  </c:v>
                </c:pt>
                <c:pt idx="2">
                  <c:v>באיזו מידה להערכתך תעשה/תעשי שימוש בשיר שיצרת?</c:v>
                </c:pt>
              </c:strCache>
            </c:strRef>
          </c:cat>
          <c:val>
            <c:numRef>
              <c:f>עיבודים!$B$159:$D$159</c:f>
              <c:numCache>
                <c:formatCode>0%</c:formatCode>
                <c:ptCount val="3"/>
                <c:pt idx="0">
                  <c:v>0.42105263157894735</c:v>
                </c:pt>
                <c:pt idx="1">
                  <c:v>0.58333333333333337</c:v>
                </c:pt>
                <c:pt idx="2">
                  <c:v>0.5</c:v>
                </c:pt>
              </c:numCache>
            </c:numRef>
          </c:val>
          <c:extLst>
            <c:ext xmlns:c16="http://schemas.microsoft.com/office/drawing/2014/chart" uri="{C3380CC4-5D6E-409C-BE32-E72D297353CC}">
              <c16:uniqueId val="{00000006-7C54-432B-B9BB-607736D4A44A}"/>
            </c:ext>
          </c:extLst>
        </c:ser>
        <c:dLbls>
          <c:dLblPos val="ctr"/>
          <c:showLegendKey val="0"/>
          <c:showVal val="1"/>
          <c:showCatName val="0"/>
          <c:showSerName val="0"/>
          <c:showPercent val="0"/>
          <c:showBubbleSize val="0"/>
        </c:dLbls>
        <c:gapWidth val="150"/>
        <c:overlap val="100"/>
        <c:axId val="1844935408"/>
        <c:axId val="1844922352"/>
      </c:barChart>
      <c:catAx>
        <c:axId val="1844935408"/>
        <c:scaling>
          <c:orientation val="minMax"/>
        </c:scaling>
        <c:delete val="1"/>
        <c:axPos val="r"/>
        <c:numFmt formatCode="General" sourceLinked="1"/>
        <c:majorTickMark val="out"/>
        <c:minorTickMark val="none"/>
        <c:tickLblPos val="nextTo"/>
        <c:crossAx val="1844922352"/>
        <c:crosses val="autoZero"/>
        <c:auto val="1"/>
        <c:lblAlgn val="ctr"/>
        <c:lblOffset val="100"/>
        <c:noMultiLvlLbl val="0"/>
      </c:catAx>
      <c:valAx>
        <c:axId val="1844922352"/>
        <c:scaling>
          <c:orientation val="maxMin"/>
          <c:max val="1"/>
        </c:scaling>
        <c:delete val="1"/>
        <c:axPos val="b"/>
        <c:numFmt formatCode="General" sourceLinked="1"/>
        <c:majorTickMark val="out"/>
        <c:minorTickMark val="none"/>
        <c:tickLblPos val="nextTo"/>
        <c:crossAx val="184493540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Heebo" pitchFamily="2" charset="-79"/>
          <a:cs typeface="Heebo" pitchFamily="2" charset="-79"/>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0998264179986324E-2"/>
          <c:y val="0.14602832795906842"/>
          <c:w val="0.48645569895676594"/>
          <c:h val="0.66391166061049156"/>
        </c:manualLayout>
      </c:layout>
      <c:barChart>
        <c:barDir val="bar"/>
        <c:grouping val="stacked"/>
        <c:varyColors val="0"/>
        <c:ser>
          <c:idx val="0"/>
          <c:order val="0"/>
          <c:tx>
            <c:strRef>
              <c:f>עיבודים!$A$87</c:f>
              <c:strCache>
                <c:ptCount val="1"/>
                <c:pt idx="0">
                  <c:v>כלל לא מסכימ/ה</c:v>
                </c:pt>
              </c:strCache>
            </c:strRef>
          </c:tx>
          <c:spPr>
            <a:solidFill>
              <a:srgbClr val="CD4E86"/>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עיבודים!$C$86:$I$86</c:f>
              <c:strCache>
                <c:ptCount val="7"/>
                <c:pt idx="0">
                  <c:v>בדרך כלל, האווירה אצלנו במשפחה רגועה ונינוחה</c:v>
                </c:pt>
                <c:pt idx="1">
                  <c:v>פעילויות השגרה אצלנו (השכמה, השכבה, ארוחות וכו') מלוות פעמים רבות במתחים ולחץ</c:v>
                </c:pt>
                <c:pt idx="2">
                  <c:v>אני בטוח/ה ביכולות שלי כהורה </c:v>
                </c:pt>
                <c:pt idx="3">
                  <c:v>אני יודע/ת כיצד להתמודד היטב בעת משברים יומיומיים עם התינוק/ת שלי</c:v>
                </c:pt>
                <c:pt idx="4">
                  <c:v>בדרך כלל אני מרגיש/ה סיפוק מההורות שלי</c:v>
                </c:pt>
                <c:pt idx="5">
                  <c:v>יש לי כלים טובים, שיטות או רעיונות להרגעת התינוק/ת שלי </c:v>
                </c:pt>
                <c:pt idx="6">
                  <c:v>יש לי כלים טובים, שיטות או רעיונות ליצירת אווירה חיובית במשפחה</c:v>
                </c:pt>
              </c:strCache>
            </c:strRef>
          </c:cat>
          <c:val>
            <c:numRef>
              <c:f>עיבודים!$C$87:$I$87</c:f>
              <c:numCache>
                <c:formatCode>0%</c:formatCode>
                <c:ptCount val="7"/>
                <c:pt idx="1">
                  <c:v>0.53846153846153844</c:v>
                </c:pt>
              </c:numCache>
            </c:numRef>
          </c:val>
          <c:extLst>
            <c:ext xmlns:c16="http://schemas.microsoft.com/office/drawing/2014/chart" uri="{C3380CC4-5D6E-409C-BE32-E72D297353CC}">
              <c16:uniqueId val="{00000000-2185-4109-B756-58F0154F7746}"/>
            </c:ext>
          </c:extLst>
        </c:ser>
        <c:ser>
          <c:idx val="1"/>
          <c:order val="1"/>
          <c:tx>
            <c:strRef>
              <c:f>עיבודים!$A$88</c:f>
              <c:strCache>
                <c:ptCount val="1"/>
                <c:pt idx="0">
                  <c:v>ציון 2</c:v>
                </c:pt>
              </c:strCache>
            </c:strRef>
          </c:tx>
          <c:spPr>
            <a:solidFill>
              <a:srgbClr val="E7B2CA"/>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עיבודים!$C$86:$I$86</c:f>
              <c:strCache>
                <c:ptCount val="7"/>
                <c:pt idx="0">
                  <c:v>בדרך כלל, האווירה אצלנו במשפחה רגועה ונינוחה</c:v>
                </c:pt>
                <c:pt idx="1">
                  <c:v>פעילויות השגרה אצלנו (השכמה, השכבה, ארוחות וכו') מלוות פעמים רבות במתחים ולחץ</c:v>
                </c:pt>
                <c:pt idx="2">
                  <c:v>אני בטוח/ה ביכולות שלי כהורה </c:v>
                </c:pt>
                <c:pt idx="3">
                  <c:v>אני יודע/ת כיצד להתמודד היטב בעת משברים יומיומיים עם התינוק/ת שלי</c:v>
                </c:pt>
                <c:pt idx="4">
                  <c:v>בדרך כלל אני מרגיש/ה סיפוק מההורות שלי</c:v>
                </c:pt>
                <c:pt idx="5">
                  <c:v>יש לי כלים טובים, שיטות או רעיונות להרגעת התינוק/ת שלי </c:v>
                </c:pt>
                <c:pt idx="6">
                  <c:v>יש לי כלים טובים, שיטות או רעיונות ליצירת אווירה חיובית במשפחה</c:v>
                </c:pt>
              </c:strCache>
            </c:strRef>
          </c:cat>
          <c:val>
            <c:numRef>
              <c:f>עיבודים!$C$88:$I$88</c:f>
              <c:numCache>
                <c:formatCode>0%</c:formatCode>
                <c:ptCount val="7"/>
                <c:pt idx="1">
                  <c:v>0.30769230769230771</c:v>
                </c:pt>
                <c:pt idx="3">
                  <c:v>7.6923076923076927E-2</c:v>
                </c:pt>
              </c:numCache>
            </c:numRef>
          </c:val>
          <c:extLst>
            <c:ext xmlns:c16="http://schemas.microsoft.com/office/drawing/2014/chart" uri="{C3380CC4-5D6E-409C-BE32-E72D297353CC}">
              <c16:uniqueId val="{00000001-2185-4109-B756-58F0154F7746}"/>
            </c:ext>
          </c:extLst>
        </c:ser>
        <c:ser>
          <c:idx val="2"/>
          <c:order val="2"/>
          <c:tx>
            <c:strRef>
              <c:f>עיבודים!$A$89</c:f>
              <c:strCache>
                <c:ptCount val="1"/>
                <c:pt idx="0">
                  <c:v>ציון 3</c:v>
                </c:pt>
              </c:strCache>
            </c:strRef>
          </c:tx>
          <c:spPr>
            <a:solidFill>
              <a:schemeClr val="accent5">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עיבודים!$C$86:$I$86</c:f>
              <c:strCache>
                <c:ptCount val="7"/>
                <c:pt idx="0">
                  <c:v>בדרך כלל, האווירה אצלנו במשפחה רגועה ונינוחה</c:v>
                </c:pt>
                <c:pt idx="1">
                  <c:v>פעילויות השגרה אצלנו (השכמה, השכבה, ארוחות וכו') מלוות פעמים רבות במתחים ולחץ</c:v>
                </c:pt>
                <c:pt idx="2">
                  <c:v>אני בטוח/ה ביכולות שלי כהורה </c:v>
                </c:pt>
                <c:pt idx="3">
                  <c:v>אני יודע/ת כיצד להתמודד היטב בעת משברים יומיומיים עם התינוק/ת שלי</c:v>
                </c:pt>
                <c:pt idx="4">
                  <c:v>בדרך כלל אני מרגיש/ה סיפוק מההורות שלי</c:v>
                </c:pt>
                <c:pt idx="5">
                  <c:v>יש לי כלים טובים, שיטות או רעיונות להרגעת התינוק/ת שלי </c:v>
                </c:pt>
                <c:pt idx="6">
                  <c:v>יש לי כלים טובים, שיטות או רעיונות ליצירת אווירה חיובית במשפחה</c:v>
                </c:pt>
              </c:strCache>
            </c:strRef>
          </c:cat>
          <c:val>
            <c:numRef>
              <c:f>עיבודים!$C$89:$I$89</c:f>
              <c:numCache>
                <c:formatCode>0%</c:formatCode>
                <c:ptCount val="7"/>
                <c:pt idx="1">
                  <c:v>0.15384615384615385</c:v>
                </c:pt>
                <c:pt idx="2">
                  <c:v>7.6923076923076927E-2</c:v>
                </c:pt>
                <c:pt idx="4">
                  <c:v>7.6923076923076927E-2</c:v>
                </c:pt>
                <c:pt idx="5">
                  <c:v>7.6923076923076927E-2</c:v>
                </c:pt>
              </c:numCache>
            </c:numRef>
          </c:val>
          <c:extLst>
            <c:ext xmlns:c16="http://schemas.microsoft.com/office/drawing/2014/chart" uri="{C3380CC4-5D6E-409C-BE32-E72D297353CC}">
              <c16:uniqueId val="{00000002-2185-4109-B756-58F0154F7746}"/>
            </c:ext>
          </c:extLst>
        </c:ser>
        <c:ser>
          <c:idx val="3"/>
          <c:order val="3"/>
          <c:tx>
            <c:strRef>
              <c:f>עיבודים!$A$90</c:f>
              <c:strCache>
                <c:ptCount val="1"/>
                <c:pt idx="0">
                  <c:v>ציון 4</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עיבודים!$C$86:$I$86</c:f>
              <c:strCache>
                <c:ptCount val="7"/>
                <c:pt idx="0">
                  <c:v>בדרך כלל, האווירה אצלנו במשפחה רגועה ונינוחה</c:v>
                </c:pt>
                <c:pt idx="1">
                  <c:v>פעילויות השגרה אצלנו (השכמה, השכבה, ארוחות וכו') מלוות פעמים רבות במתחים ולחץ</c:v>
                </c:pt>
                <c:pt idx="2">
                  <c:v>אני בטוח/ה ביכולות שלי כהורה </c:v>
                </c:pt>
                <c:pt idx="3">
                  <c:v>אני יודע/ת כיצד להתמודד היטב בעת משברים יומיומיים עם התינוק/ת שלי</c:v>
                </c:pt>
                <c:pt idx="4">
                  <c:v>בדרך כלל אני מרגיש/ה סיפוק מההורות שלי</c:v>
                </c:pt>
                <c:pt idx="5">
                  <c:v>יש לי כלים טובים, שיטות או רעיונות להרגעת התינוק/ת שלי </c:v>
                </c:pt>
                <c:pt idx="6">
                  <c:v>יש לי כלים טובים, שיטות או רעיונות ליצירת אווירה חיובית במשפחה</c:v>
                </c:pt>
              </c:strCache>
            </c:strRef>
          </c:cat>
          <c:val>
            <c:numRef>
              <c:f>עיבודים!$C$90:$I$90</c:f>
              <c:numCache>
                <c:formatCode>General</c:formatCode>
                <c:ptCount val="7"/>
                <c:pt idx="2" formatCode="0%">
                  <c:v>0.15384615384615385</c:v>
                </c:pt>
                <c:pt idx="3" formatCode="0%">
                  <c:v>0.23076923076923078</c:v>
                </c:pt>
                <c:pt idx="4" formatCode="0%">
                  <c:v>7.6923076923076927E-2</c:v>
                </c:pt>
                <c:pt idx="5" formatCode="0%">
                  <c:v>0.30769230769230771</c:v>
                </c:pt>
                <c:pt idx="6" formatCode="0%">
                  <c:v>0.30769230769230771</c:v>
                </c:pt>
              </c:numCache>
            </c:numRef>
          </c:val>
          <c:extLst>
            <c:ext xmlns:c16="http://schemas.microsoft.com/office/drawing/2014/chart" uri="{C3380CC4-5D6E-409C-BE32-E72D297353CC}">
              <c16:uniqueId val="{00000003-2185-4109-B756-58F0154F7746}"/>
            </c:ext>
          </c:extLst>
        </c:ser>
        <c:ser>
          <c:idx val="4"/>
          <c:order val="4"/>
          <c:tx>
            <c:strRef>
              <c:f>עיבודים!$A$91</c:f>
              <c:strCache>
                <c:ptCount val="1"/>
                <c:pt idx="0">
                  <c:v>ציון 5</c:v>
                </c:pt>
              </c:strCache>
            </c:strRef>
          </c:tx>
          <c:spPr>
            <a:solidFill>
              <a:srgbClr val="B3ECED"/>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עיבודים!$C$86:$I$86</c:f>
              <c:strCache>
                <c:ptCount val="7"/>
                <c:pt idx="0">
                  <c:v>בדרך כלל, האווירה אצלנו במשפחה רגועה ונינוחה</c:v>
                </c:pt>
                <c:pt idx="1">
                  <c:v>פעילויות השגרה אצלנו (השכמה, השכבה, ארוחות וכו') מלוות פעמים רבות במתחים ולחץ</c:v>
                </c:pt>
                <c:pt idx="2">
                  <c:v>אני בטוח/ה ביכולות שלי כהורה </c:v>
                </c:pt>
                <c:pt idx="3">
                  <c:v>אני יודע/ת כיצד להתמודד היטב בעת משברים יומיומיים עם התינוק/ת שלי</c:v>
                </c:pt>
                <c:pt idx="4">
                  <c:v>בדרך כלל אני מרגיש/ה סיפוק מההורות שלי</c:v>
                </c:pt>
                <c:pt idx="5">
                  <c:v>יש לי כלים טובים, שיטות או רעיונות להרגעת התינוק/ת שלי </c:v>
                </c:pt>
                <c:pt idx="6">
                  <c:v>יש לי כלים טובים, שיטות או רעיונות ליצירת אווירה חיובית במשפחה</c:v>
                </c:pt>
              </c:strCache>
            </c:strRef>
          </c:cat>
          <c:val>
            <c:numRef>
              <c:f>עיבודים!$C$91:$I$91</c:f>
              <c:numCache>
                <c:formatCode>General</c:formatCode>
                <c:ptCount val="7"/>
                <c:pt idx="0" formatCode="0%">
                  <c:v>0.15384615384615385</c:v>
                </c:pt>
                <c:pt idx="2" formatCode="0%">
                  <c:v>0.38461538461538464</c:v>
                </c:pt>
                <c:pt idx="3" formatCode="0%">
                  <c:v>0.38461538461538464</c:v>
                </c:pt>
                <c:pt idx="4" formatCode="0%">
                  <c:v>0.23076923076923078</c:v>
                </c:pt>
                <c:pt idx="5" formatCode="0%">
                  <c:v>7.6923076923076927E-2</c:v>
                </c:pt>
                <c:pt idx="6" formatCode="0%">
                  <c:v>0.15384615384615385</c:v>
                </c:pt>
              </c:numCache>
            </c:numRef>
          </c:val>
          <c:extLst>
            <c:ext xmlns:c16="http://schemas.microsoft.com/office/drawing/2014/chart" uri="{C3380CC4-5D6E-409C-BE32-E72D297353CC}">
              <c16:uniqueId val="{00000004-2185-4109-B756-58F0154F7746}"/>
            </c:ext>
          </c:extLst>
        </c:ser>
        <c:ser>
          <c:idx val="5"/>
          <c:order val="5"/>
          <c:tx>
            <c:strRef>
              <c:f>עיבודים!$A$92</c:f>
              <c:strCache>
                <c:ptCount val="1"/>
                <c:pt idx="0">
                  <c:v>ציון 6</c:v>
                </c:pt>
              </c:strCache>
            </c:strRef>
          </c:tx>
          <c:spPr>
            <a:solidFill>
              <a:srgbClr val="46BCC4"/>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עיבודים!$C$86:$I$86</c:f>
              <c:strCache>
                <c:ptCount val="7"/>
                <c:pt idx="0">
                  <c:v>בדרך כלל, האווירה אצלנו במשפחה רגועה ונינוחה</c:v>
                </c:pt>
                <c:pt idx="1">
                  <c:v>פעילויות השגרה אצלנו (השכמה, השכבה, ארוחות וכו') מלוות פעמים רבות במתחים ולחץ</c:v>
                </c:pt>
                <c:pt idx="2">
                  <c:v>אני בטוח/ה ביכולות שלי כהורה </c:v>
                </c:pt>
                <c:pt idx="3">
                  <c:v>אני יודע/ת כיצד להתמודד היטב בעת משברים יומיומיים עם התינוק/ת שלי</c:v>
                </c:pt>
                <c:pt idx="4">
                  <c:v>בדרך כלל אני מרגיש/ה סיפוק מההורות שלי</c:v>
                </c:pt>
                <c:pt idx="5">
                  <c:v>יש לי כלים טובים, שיטות או רעיונות להרגעת התינוק/ת שלי </c:v>
                </c:pt>
                <c:pt idx="6">
                  <c:v>יש לי כלים טובים, שיטות או רעיונות ליצירת אווירה חיובית במשפחה</c:v>
                </c:pt>
              </c:strCache>
            </c:strRef>
          </c:cat>
          <c:val>
            <c:numRef>
              <c:f>עיבודים!$C$92:$I$92</c:f>
              <c:numCache>
                <c:formatCode>General</c:formatCode>
                <c:ptCount val="7"/>
                <c:pt idx="0" formatCode="0%">
                  <c:v>0.61538461538461542</c:v>
                </c:pt>
                <c:pt idx="2" formatCode="0%">
                  <c:v>7.6923076923076927E-2</c:v>
                </c:pt>
                <c:pt idx="3" formatCode="0%">
                  <c:v>7.6923076923076927E-2</c:v>
                </c:pt>
                <c:pt idx="4" formatCode="0%">
                  <c:v>0.23076923076923078</c:v>
                </c:pt>
                <c:pt idx="5" formatCode="0%">
                  <c:v>0.38461538461538464</c:v>
                </c:pt>
                <c:pt idx="6" formatCode="0%">
                  <c:v>0.30769230769230771</c:v>
                </c:pt>
              </c:numCache>
            </c:numRef>
          </c:val>
          <c:extLst>
            <c:ext xmlns:c16="http://schemas.microsoft.com/office/drawing/2014/chart" uri="{C3380CC4-5D6E-409C-BE32-E72D297353CC}">
              <c16:uniqueId val="{00000005-2185-4109-B756-58F0154F7746}"/>
            </c:ext>
          </c:extLst>
        </c:ser>
        <c:ser>
          <c:idx val="6"/>
          <c:order val="6"/>
          <c:tx>
            <c:strRef>
              <c:f>עיבודים!$A$93</c:f>
              <c:strCache>
                <c:ptCount val="1"/>
                <c:pt idx="0">
                  <c:v>מסכימ/ה בהחלט</c:v>
                </c:pt>
              </c:strCache>
            </c:strRef>
          </c:tx>
          <c:spPr>
            <a:solidFill>
              <a:srgbClr val="379298"/>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bg1"/>
                    </a:solidFill>
                    <a:latin typeface="Heebo" pitchFamily="2" charset="-79"/>
                    <a:ea typeface="+mn-ea"/>
                    <a:cs typeface="Heebo" pitchFamily="2" charset="-79"/>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עיבודים!$C$86:$I$86</c:f>
              <c:strCache>
                <c:ptCount val="7"/>
                <c:pt idx="0">
                  <c:v>בדרך כלל, האווירה אצלנו במשפחה רגועה ונינוחה</c:v>
                </c:pt>
                <c:pt idx="1">
                  <c:v>פעילויות השגרה אצלנו (השכמה, השכבה, ארוחות וכו') מלוות פעמים רבות במתחים ולחץ</c:v>
                </c:pt>
                <c:pt idx="2">
                  <c:v>אני בטוח/ה ביכולות שלי כהורה </c:v>
                </c:pt>
                <c:pt idx="3">
                  <c:v>אני יודע/ת כיצד להתמודד היטב בעת משברים יומיומיים עם התינוק/ת שלי</c:v>
                </c:pt>
                <c:pt idx="4">
                  <c:v>בדרך כלל אני מרגיש/ה סיפוק מההורות שלי</c:v>
                </c:pt>
                <c:pt idx="5">
                  <c:v>יש לי כלים טובים, שיטות או רעיונות להרגעת התינוק/ת שלי </c:v>
                </c:pt>
                <c:pt idx="6">
                  <c:v>יש לי כלים טובים, שיטות או רעיונות ליצירת אווירה חיובית במשפחה</c:v>
                </c:pt>
              </c:strCache>
            </c:strRef>
          </c:cat>
          <c:val>
            <c:numRef>
              <c:f>עיבודים!$C$93:$I$93</c:f>
              <c:numCache>
                <c:formatCode>General</c:formatCode>
                <c:ptCount val="7"/>
                <c:pt idx="0" formatCode="0%">
                  <c:v>0.23076923076923078</c:v>
                </c:pt>
                <c:pt idx="2" formatCode="0%">
                  <c:v>0.30769230769230771</c:v>
                </c:pt>
                <c:pt idx="3" formatCode="0%">
                  <c:v>0.23076923076923078</c:v>
                </c:pt>
                <c:pt idx="4" formatCode="0%">
                  <c:v>0.38461538461538464</c:v>
                </c:pt>
                <c:pt idx="5" formatCode="0%">
                  <c:v>0.15384615384615385</c:v>
                </c:pt>
                <c:pt idx="6" formatCode="0%">
                  <c:v>0.23076923076923078</c:v>
                </c:pt>
              </c:numCache>
            </c:numRef>
          </c:val>
          <c:extLst>
            <c:ext xmlns:c16="http://schemas.microsoft.com/office/drawing/2014/chart" uri="{C3380CC4-5D6E-409C-BE32-E72D297353CC}">
              <c16:uniqueId val="{00000006-2185-4109-B756-58F0154F7746}"/>
            </c:ext>
          </c:extLst>
        </c:ser>
        <c:dLbls>
          <c:dLblPos val="ctr"/>
          <c:showLegendKey val="0"/>
          <c:showVal val="1"/>
          <c:showCatName val="0"/>
          <c:showSerName val="0"/>
          <c:showPercent val="0"/>
          <c:showBubbleSize val="0"/>
        </c:dLbls>
        <c:gapWidth val="30"/>
        <c:overlap val="100"/>
        <c:axId val="1844923984"/>
        <c:axId val="1844928880"/>
      </c:barChart>
      <c:catAx>
        <c:axId val="1844923984"/>
        <c:scaling>
          <c:orientation val="maxMin"/>
        </c:scaling>
        <c:delete val="1"/>
        <c:axPos val="r"/>
        <c:numFmt formatCode="General" sourceLinked="1"/>
        <c:majorTickMark val="none"/>
        <c:minorTickMark val="none"/>
        <c:tickLblPos val="nextTo"/>
        <c:crossAx val="1844928880"/>
        <c:crosses val="autoZero"/>
        <c:auto val="1"/>
        <c:lblAlgn val="ctr"/>
        <c:lblOffset val="100"/>
        <c:noMultiLvlLbl val="0"/>
      </c:catAx>
      <c:valAx>
        <c:axId val="1844928880"/>
        <c:scaling>
          <c:orientation val="maxMin"/>
          <c:max val="1"/>
        </c:scaling>
        <c:delete val="1"/>
        <c:axPos val="t"/>
        <c:numFmt formatCode="0%" sourceLinked="1"/>
        <c:majorTickMark val="out"/>
        <c:minorTickMark val="none"/>
        <c:tickLblPos val="nextTo"/>
        <c:crossAx val="1844923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Heebo" pitchFamily="2" charset="-79"/>
          <a:cs typeface="Heebo" pitchFamily="2" charset="-79"/>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Reversed" id="21">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1">
  <a:schemeClr val="accent1"/>
</cs:colorStyle>
</file>

<file path=ppt/charts/colors9.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31B_D2028FFA.xml><?xml version="1.0" encoding="utf-8"?>
<p188:cmLst xmlns:a="http://schemas.openxmlformats.org/drawingml/2006/main" xmlns:r="http://schemas.openxmlformats.org/officeDocument/2006/relationships" xmlns:p188="http://schemas.microsoft.com/office/powerpoint/2018/8/main">
  <p188:cm id="{527DE977-3BA1-40A3-80B0-CD75A819E3CB}" authorId="{8060CC16-C721-AECF-4C5B-3CD2860388E3}" created="2024-09-26T09:35:34.665">
    <pc:sldMkLst xmlns:pc="http://schemas.microsoft.com/office/powerpoint/2013/main/command">
      <pc:docMk/>
      <pc:sldMk cId="3523383290" sldId="795"/>
    </pc:sldMkLst>
    <p188:txBody>
      <a:bodyPr/>
      <a:lstStyle/>
      <a:p>
        <a:r>
          <a:rPr lang="en-IL"/>
          <a:t>שקף לא לתרגום</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he-I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BFD35AF0-AD08-40B9-B6FD-264288A7B322}" type="datetimeFigureOut">
              <a:rPr lang="he-IL" smtClean="0"/>
              <a:t>ח'.תשרי.תשפ"ה</a:t>
            </a:fld>
            <a:endParaRPr lang="he-I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e-I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he-I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833C3320-692C-445D-A025-4BCC62CCE6F7}" type="slidenum">
              <a:rPr lang="he-IL" smtClean="0"/>
              <a:t>‹#›</a:t>
            </a:fld>
            <a:endParaRPr lang="he-IL"/>
          </a:p>
        </p:txBody>
      </p:sp>
    </p:spTree>
    <p:extLst>
      <p:ext uri="{BB962C8B-B14F-4D97-AF65-F5344CB8AC3E}">
        <p14:creationId xmlns:p14="http://schemas.microsoft.com/office/powerpoint/2010/main" val="337249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en-US"/>
          </a:p>
        </p:txBody>
      </p:sp>
      <p:sp>
        <p:nvSpPr>
          <p:cNvPr id="4" name="Slide Number Placeholder 3"/>
          <p:cNvSpPr>
            <a:spLocks noGrp="1"/>
          </p:cNvSpPr>
          <p:nvPr>
            <p:ph type="sldNum" sz="quarter" idx="5"/>
          </p:nvPr>
        </p:nvSpPr>
        <p:spPr/>
        <p:txBody>
          <a:bodyPr/>
          <a:lstStyle/>
          <a:p>
            <a:fld id="{937E0950-7630-4B72-A91E-FC6ABBB00A8C}" type="slidenum">
              <a:rPr lang="en-US" smtClean="0"/>
              <a:t>1</a:t>
            </a:fld>
            <a:endParaRPr lang="en-US"/>
          </a:p>
        </p:txBody>
      </p:sp>
    </p:spTree>
    <p:extLst>
      <p:ext uri="{BB962C8B-B14F-4D97-AF65-F5344CB8AC3E}">
        <p14:creationId xmlns:p14="http://schemas.microsoft.com/office/powerpoint/2010/main" val="2154243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10</a:t>
            </a:fld>
            <a:endParaRPr lang="en-US"/>
          </a:p>
        </p:txBody>
      </p:sp>
    </p:spTree>
    <p:extLst>
      <p:ext uri="{BB962C8B-B14F-4D97-AF65-F5344CB8AC3E}">
        <p14:creationId xmlns:p14="http://schemas.microsoft.com/office/powerpoint/2010/main" val="4105458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11</a:t>
            </a:fld>
            <a:endParaRPr lang="en-US"/>
          </a:p>
        </p:txBody>
      </p:sp>
    </p:spTree>
    <p:extLst>
      <p:ext uri="{BB962C8B-B14F-4D97-AF65-F5344CB8AC3E}">
        <p14:creationId xmlns:p14="http://schemas.microsoft.com/office/powerpoint/2010/main" val="4236832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12</a:t>
            </a:fld>
            <a:endParaRPr lang="en-US"/>
          </a:p>
        </p:txBody>
      </p:sp>
    </p:spTree>
    <p:extLst>
      <p:ext uri="{BB962C8B-B14F-4D97-AF65-F5344CB8AC3E}">
        <p14:creationId xmlns:p14="http://schemas.microsoft.com/office/powerpoint/2010/main" val="3726688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13</a:t>
            </a:fld>
            <a:endParaRPr lang="en-US"/>
          </a:p>
        </p:txBody>
      </p:sp>
    </p:spTree>
    <p:extLst>
      <p:ext uri="{BB962C8B-B14F-4D97-AF65-F5344CB8AC3E}">
        <p14:creationId xmlns:p14="http://schemas.microsoft.com/office/powerpoint/2010/main" val="3343048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14</a:t>
            </a:fld>
            <a:endParaRPr lang="en-US"/>
          </a:p>
        </p:txBody>
      </p:sp>
    </p:spTree>
    <p:extLst>
      <p:ext uri="{BB962C8B-B14F-4D97-AF65-F5344CB8AC3E}">
        <p14:creationId xmlns:p14="http://schemas.microsoft.com/office/powerpoint/2010/main" val="269388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15</a:t>
            </a:fld>
            <a:endParaRPr lang="en-US"/>
          </a:p>
        </p:txBody>
      </p:sp>
    </p:spTree>
    <p:extLst>
      <p:ext uri="{BB962C8B-B14F-4D97-AF65-F5344CB8AC3E}">
        <p14:creationId xmlns:p14="http://schemas.microsoft.com/office/powerpoint/2010/main" val="2588942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dirty="0">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16</a:t>
            </a:fld>
            <a:endParaRPr lang="en-US"/>
          </a:p>
        </p:txBody>
      </p:sp>
    </p:spTree>
    <p:extLst>
      <p:ext uri="{BB962C8B-B14F-4D97-AF65-F5344CB8AC3E}">
        <p14:creationId xmlns:p14="http://schemas.microsoft.com/office/powerpoint/2010/main" val="171249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17</a:t>
            </a:fld>
            <a:endParaRPr lang="en-US"/>
          </a:p>
        </p:txBody>
      </p:sp>
    </p:spTree>
    <p:extLst>
      <p:ext uri="{BB962C8B-B14F-4D97-AF65-F5344CB8AC3E}">
        <p14:creationId xmlns:p14="http://schemas.microsoft.com/office/powerpoint/2010/main" val="391912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2103B-9EC2-C0E7-8BC2-A719419973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2EA62-3447-E36B-0BDF-2390EA18B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88687F-BE38-FAC2-01E0-11CB020875DD}"/>
              </a:ext>
            </a:extLst>
          </p:cNvPr>
          <p:cNvSpPr>
            <a:spLocks noGrp="1"/>
          </p:cNvSpPr>
          <p:nvPr>
            <p:ph type="body" idx="1"/>
          </p:nvPr>
        </p:nvSpPr>
        <p:spPr/>
        <p:txBody>
          <a:bodyPr/>
          <a:lstStyle/>
          <a:p>
            <a:pPr algn="r" defTabSz="931774" rtl="1"/>
            <a:endParaRPr lang="he-IL">
              <a:cs typeface="Calibri"/>
            </a:endParaRPr>
          </a:p>
        </p:txBody>
      </p:sp>
      <p:sp>
        <p:nvSpPr>
          <p:cNvPr id="4" name="Slide Number Placeholder 3">
            <a:extLst>
              <a:ext uri="{FF2B5EF4-FFF2-40B4-BE49-F238E27FC236}">
                <a16:creationId xmlns:a16="http://schemas.microsoft.com/office/drawing/2014/main" id="{7F45421E-2634-AD1D-345D-559EE74DE230}"/>
              </a:ext>
            </a:extLst>
          </p:cNvPr>
          <p:cNvSpPr>
            <a:spLocks noGrp="1"/>
          </p:cNvSpPr>
          <p:nvPr>
            <p:ph type="sldNum" sz="quarter" idx="5"/>
          </p:nvPr>
        </p:nvSpPr>
        <p:spPr/>
        <p:txBody>
          <a:bodyPr/>
          <a:lstStyle/>
          <a:p>
            <a:fld id="{937E0950-7630-4B72-A91E-FC6ABBB00A8C}" type="slidenum">
              <a:rPr lang="en-US" smtClean="0"/>
              <a:t>2</a:t>
            </a:fld>
            <a:endParaRPr lang="en-US"/>
          </a:p>
        </p:txBody>
      </p:sp>
    </p:spTree>
    <p:extLst>
      <p:ext uri="{BB962C8B-B14F-4D97-AF65-F5344CB8AC3E}">
        <p14:creationId xmlns:p14="http://schemas.microsoft.com/office/powerpoint/2010/main" val="2528195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3</a:t>
            </a:fld>
            <a:endParaRPr lang="en-US"/>
          </a:p>
        </p:txBody>
      </p:sp>
    </p:spTree>
    <p:extLst>
      <p:ext uri="{BB962C8B-B14F-4D97-AF65-F5344CB8AC3E}">
        <p14:creationId xmlns:p14="http://schemas.microsoft.com/office/powerpoint/2010/main" val="2927203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4</a:t>
            </a:fld>
            <a:endParaRPr lang="en-US"/>
          </a:p>
        </p:txBody>
      </p:sp>
    </p:spTree>
    <p:extLst>
      <p:ext uri="{BB962C8B-B14F-4D97-AF65-F5344CB8AC3E}">
        <p14:creationId xmlns:p14="http://schemas.microsoft.com/office/powerpoint/2010/main" val="4257780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5</a:t>
            </a:fld>
            <a:endParaRPr lang="en-US"/>
          </a:p>
        </p:txBody>
      </p:sp>
    </p:spTree>
    <p:extLst>
      <p:ext uri="{BB962C8B-B14F-4D97-AF65-F5344CB8AC3E}">
        <p14:creationId xmlns:p14="http://schemas.microsoft.com/office/powerpoint/2010/main" val="536692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6</a:t>
            </a:fld>
            <a:endParaRPr lang="en-US"/>
          </a:p>
        </p:txBody>
      </p:sp>
    </p:spTree>
    <p:extLst>
      <p:ext uri="{BB962C8B-B14F-4D97-AF65-F5344CB8AC3E}">
        <p14:creationId xmlns:p14="http://schemas.microsoft.com/office/powerpoint/2010/main" val="12479570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7CC71-B499-8D70-320F-6D3F911CE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943A53-F44C-872D-824B-613577569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279AC0-5CE5-F2AF-5B1A-01D155B668E9}"/>
              </a:ext>
            </a:extLst>
          </p:cNvPr>
          <p:cNvSpPr>
            <a:spLocks noGrp="1"/>
          </p:cNvSpPr>
          <p:nvPr>
            <p:ph type="body" idx="1"/>
          </p:nvPr>
        </p:nvSpPr>
        <p:spPr/>
        <p:txBody>
          <a:bodyPr/>
          <a:lstStyle/>
          <a:p>
            <a:pPr algn="r" defTabSz="931774" rtl="1"/>
            <a:endParaRPr lang="he-IL" dirty="0">
              <a:cs typeface="Calibri"/>
            </a:endParaRPr>
          </a:p>
        </p:txBody>
      </p:sp>
      <p:sp>
        <p:nvSpPr>
          <p:cNvPr id="4" name="Slide Number Placeholder 3">
            <a:extLst>
              <a:ext uri="{FF2B5EF4-FFF2-40B4-BE49-F238E27FC236}">
                <a16:creationId xmlns:a16="http://schemas.microsoft.com/office/drawing/2014/main" id="{57F823C8-5DD5-DAD4-9DBE-9C757EC3E373}"/>
              </a:ext>
            </a:extLst>
          </p:cNvPr>
          <p:cNvSpPr>
            <a:spLocks noGrp="1"/>
          </p:cNvSpPr>
          <p:nvPr>
            <p:ph type="sldNum" sz="quarter" idx="5"/>
          </p:nvPr>
        </p:nvSpPr>
        <p:spPr/>
        <p:txBody>
          <a:bodyPr/>
          <a:lstStyle/>
          <a:p>
            <a:fld id="{937E0950-7630-4B72-A91E-FC6ABBB00A8C}" type="slidenum">
              <a:rPr lang="en-US" smtClean="0"/>
              <a:t>7</a:t>
            </a:fld>
            <a:endParaRPr lang="en-US"/>
          </a:p>
        </p:txBody>
      </p:sp>
    </p:spTree>
    <p:extLst>
      <p:ext uri="{BB962C8B-B14F-4D97-AF65-F5344CB8AC3E}">
        <p14:creationId xmlns:p14="http://schemas.microsoft.com/office/powerpoint/2010/main" val="24436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8</a:t>
            </a:fld>
            <a:endParaRPr lang="en-US"/>
          </a:p>
        </p:txBody>
      </p:sp>
    </p:spTree>
    <p:extLst>
      <p:ext uri="{BB962C8B-B14F-4D97-AF65-F5344CB8AC3E}">
        <p14:creationId xmlns:p14="http://schemas.microsoft.com/office/powerpoint/2010/main" val="1603221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931774" rtl="1"/>
            <a:endParaRPr lang="he-IL">
              <a:cs typeface="Calibri"/>
            </a:endParaRPr>
          </a:p>
        </p:txBody>
      </p:sp>
      <p:sp>
        <p:nvSpPr>
          <p:cNvPr id="4" name="Slide Number Placeholder 3"/>
          <p:cNvSpPr>
            <a:spLocks noGrp="1"/>
          </p:cNvSpPr>
          <p:nvPr>
            <p:ph type="sldNum" sz="quarter" idx="5"/>
          </p:nvPr>
        </p:nvSpPr>
        <p:spPr/>
        <p:txBody>
          <a:bodyPr/>
          <a:lstStyle/>
          <a:p>
            <a:fld id="{937E0950-7630-4B72-A91E-FC6ABBB00A8C}" type="slidenum">
              <a:rPr lang="en-US" smtClean="0"/>
              <a:t>9</a:t>
            </a:fld>
            <a:endParaRPr lang="en-US"/>
          </a:p>
        </p:txBody>
      </p:sp>
    </p:spTree>
    <p:extLst>
      <p:ext uri="{BB962C8B-B14F-4D97-AF65-F5344CB8AC3E}">
        <p14:creationId xmlns:p14="http://schemas.microsoft.com/office/powerpoint/2010/main" val="2172226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8C2120DA-832B-4120-ACAA-861B384B2F03}" type="datetime8">
              <a:rPr lang="he-IL" smtClean="0"/>
              <a:t>10 באוקטובר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196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1E8AB8E-8639-4C40-A4C8-236978184A6D}" type="datetime8">
              <a:rPr lang="he-IL" smtClean="0"/>
              <a:t>10 באוקטובר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3043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18C85ADB-1CA5-48FF-83BC-90A2718743FB}" type="datetime8">
              <a:rPr lang="he-IL" smtClean="0"/>
              <a:t>10 באוקטובר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0412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3D574A61-C485-4792-86E7-10D22B16B873}" type="datetime8">
              <a:rPr lang="he-IL" smtClean="0"/>
              <a:t>10 באוקטובר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23992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729680E7-1C7B-4286-AEB1-94441D8EA678}" type="datetime8">
              <a:rPr lang="he-IL" smtClean="0"/>
              <a:t>10 באוקטובר 24</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29126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FB5948A2-D52A-4DFF-B718-D42B255943FD}" type="datetime8">
              <a:rPr lang="he-IL" smtClean="0"/>
              <a:t>10 באוקטובר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10665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703235C5-CB44-4C67-9904-9903AC57AC5E}" type="datetime8">
              <a:rPr lang="he-IL" smtClean="0"/>
              <a:t>10 באוקטובר 24</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408741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CF79D47C-32F0-48FD-A0A4-695345683730}" type="datetime8">
              <a:rPr lang="he-IL" smtClean="0"/>
              <a:t>10 באוקטובר 24</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9520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25C64116-27AD-4AB1-B57D-4A44DC6614B4}" type="datetime8">
              <a:rPr lang="he-IL" smtClean="0"/>
              <a:t>10 באוקטובר 24</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6066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D3D450F-64AC-49B9-8355-89040FC95FE0}" type="datetime8">
              <a:rPr lang="he-IL" smtClean="0"/>
              <a:t>10 באוקטובר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578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8A41E51E-37E5-4BCD-950C-AE408E4FF973}" type="datetime8">
              <a:rPr lang="he-IL" smtClean="0"/>
              <a:t>10 באוקטובר 24</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09346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5DE7B09-8C27-4252-943B-DE35F465F0E3}" type="datetime8">
              <a:rPr lang="he-IL" smtClean="0"/>
              <a:t>10 באוקטובר 24</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9E282D-D310-42D8-B8FF-78ED45A44D81}" type="slidenum">
              <a:rPr lang="he-IL" smtClean="0"/>
              <a:t>‹#›</a:t>
            </a:fld>
            <a:endParaRPr lang="he-IL"/>
          </a:p>
        </p:txBody>
      </p:sp>
    </p:spTree>
    <p:extLst>
      <p:ext uri="{BB962C8B-B14F-4D97-AF65-F5344CB8AC3E}">
        <p14:creationId xmlns:p14="http://schemas.microsoft.com/office/powerpoint/2010/main" val="299589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hyperlink" Target="http://www.cet.ac.il/" TargetMode="External"/><Relationship Id="rId3" Type="http://schemas.microsoft.com/office/2018/10/relationships/comments" Target="../comments/modernComment_31B_D2028FFA.xml"/><Relationship Id="rId7" Type="http://schemas.openxmlformats.org/officeDocument/2006/relationships/image" Target="../media/image4.jpe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carnegiehall.org/Education/Programs/Lullaby-Project"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emf"/><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18" Type="http://schemas.openxmlformats.org/officeDocument/2006/relationships/image" Target="../media/image28.svg"/><Relationship Id="rId26" Type="http://schemas.openxmlformats.org/officeDocument/2006/relationships/image" Target="../media/image36.sv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sv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26.svg"/><Relationship Id="rId20" Type="http://schemas.openxmlformats.org/officeDocument/2006/relationships/image" Target="../media/image30.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21.png"/><Relationship Id="rId24" Type="http://schemas.openxmlformats.org/officeDocument/2006/relationships/image" Target="../media/image34.sv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svg"/><Relationship Id="rId19" Type="http://schemas.openxmlformats.org/officeDocument/2006/relationships/image" Target="../media/image29.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 Id="rId22" Type="http://schemas.openxmlformats.org/officeDocument/2006/relationships/image" Target="../media/image32.svg"/></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39.jpeg"/><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image" Target="../media/image56.png"/><Relationship Id="rId3" Type="http://schemas.openxmlformats.org/officeDocument/2006/relationships/chart" Target="../charts/chart1.xml"/><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notesSlide" Target="../notesSlides/notesSlide6.xml"/><Relationship Id="rId16" Type="http://schemas.openxmlformats.org/officeDocument/2006/relationships/image" Target="../media/image54.png"/><Relationship Id="rId20"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5" Type="http://schemas.openxmlformats.org/officeDocument/2006/relationships/image" Target="../media/image53.svg"/><Relationship Id="rId10" Type="http://schemas.openxmlformats.org/officeDocument/2006/relationships/image" Target="../media/image48.png"/><Relationship Id="rId19" Type="http://schemas.openxmlformats.org/officeDocument/2006/relationships/image" Target="../media/image57.sv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group of women sitting on a pink pillow&#10;&#10;Description automatically generated">
            <a:extLst>
              <a:ext uri="{FF2B5EF4-FFF2-40B4-BE49-F238E27FC236}">
                <a16:creationId xmlns:a16="http://schemas.microsoft.com/office/drawing/2014/main" id="{5DACE39A-F355-ED60-43F0-0F6F6CC22A18}"/>
              </a:ext>
            </a:extLst>
          </p:cNvPr>
          <p:cNvPicPr>
            <a:picLocks noChangeAspect="1"/>
          </p:cNvPicPr>
          <p:nvPr/>
        </p:nvPicPr>
        <p:blipFill>
          <a:blip r:embed="rId4" cstate="print">
            <a:extLst>
              <a:ext uri="{28A0092B-C50C-407E-A947-70E740481C1C}">
                <a14:useLocalDpi xmlns:a14="http://schemas.microsoft.com/office/drawing/2010/main" val="0"/>
              </a:ext>
            </a:extLst>
          </a:blip>
          <a:srcRect r="14004"/>
          <a:stretch/>
        </p:blipFill>
        <p:spPr>
          <a:xfrm>
            <a:off x="9228663" y="4551100"/>
            <a:ext cx="2963338" cy="2358358"/>
          </a:xfrm>
          <a:prstGeom prst="rect">
            <a:avLst/>
          </a:prstGeom>
        </p:spPr>
      </p:pic>
      <p:pic>
        <p:nvPicPr>
          <p:cNvPr id="29" name="Picture 28" descr="A group of men playing a piano&#10;&#10;Description automatically generated">
            <a:extLst>
              <a:ext uri="{FF2B5EF4-FFF2-40B4-BE49-F238E27FC236}">
                <a16:creationId xmlns:a16="http://schemas.microsoft.com/office/drawing/2014/main" id="{457E5ED8-0E39-950A-E68B-4C870D1FFC29}"/>
              </a:ext>
            </a:extLst>
          </p:cNvPr>
          <p:cNvPicPr>
            <a:picLocks noChangeAspect="1"/>
          </p:cNvPicPr>
          <p:nvPr/>
        </p:nvPicPr>
        <p:blipFill>
          <a:blip r:embed="rId5" cstate="print">
            <a:extLst>
              <a:ext uri="{28A0092B-C50C-407E-A947-70E740481C1C}">
                <a14:useLocalDpi xmlns:a14="http://schemas.microsoft.com/office/drawing/2010/main" val="0"/>
              </a:ext>
            </a:extLst>
          </a:blip>
          <a:srcRect l="3917" r="16441"/>
          <a:stretch/>
        </p:blipFill>
        <p:spPr>
          <a:xfrm>
            <a:off x="-10801" y="0"/>
            <a:ext cx="2446130" cy="4604251"/>
          </a:xfrm>
          <a:prstGeom prst="rect">
            <a:avLst/>
          </a:prstGeom>
        </p:spPr>
      </p:pic>
      <p:pic>
        <p:nvPicPr>
          <p:cNvPr id="27" name="Picture 26" descr="A group of people sitting in chairs playing guitar and playing a baby&#10;&#10;Description automatically generated">
            <a:extLst>
              <a:ext uri="{FF2B5EF4-FFF2-40B4-BE49-F238E27FC236}">
                <a16:creationId xmlns:a16="http://schemas.microsoft.com/office/drawing/2014/main" id="{7DF556AB-8E19-B598-19BB-D88C7F4B4AAF}"/>
              </a:ext>
            </a:extLst>
          </p:cNvPr>
          <p:cNvPicPr>
            <a:picLocks noChangeAspect="1"/>
          </p:cNvPicPr>
          <p:nvPr/>
        </p:nvPicPr>
        <p:blipFill>
          <a:blip r:embed="rId6" cstate="print">
            <a:extLst>
              <a:ext uri="{28A0092B-C50C-407E-A947-70E740481C1C}">
                <a14:useLocalDpi xmlns:a14="http://schemas.microsoft.com/office/drawing/2010/main" val="0"/>
              </a:ext>
            </a:extLst>
          </a:blip>
          <a:srcRect l="16383" r="12145"/>
          <a:stretch/>
        </p:blipFill>
        <p:spPr>
          <a:xfrm>
            <a:off x="7322321" y="13279"/>
            <a:ext cx="4867458" cy="4543122"/>
          </a:xfrm>
          <a:prstGeom prst="rect">
            <a:avLst/>
          </a:prstGeom>
        </p:spPr>
      </p:pic>
      <p:pic>
        <p:nvPicPr>
          <p:cNvPr id="2" name="Picture 1">
            <a:extLst>
              <a:ext uri="{FF2B5EF4-FFF2-40B4-BE49-F238E27FC236}">
                <a16:creationId xmlns:a16="http://schemas.microsoft.com/office/drawing/2014/main" id="{59F8A305-5FD3-F37D-C4A8-E79F3AA27A0F}"/>
              </a:ext>
            </a:extLst>
          </p:cNvPr>
          <p:cNvPicPr>
            <a:picLocks noChangeAspect="1"/>
          </p:cNvPicPr>
          <p:nvPr/>
        </p:nvPicPr>
        <p:blipFill>
          <a:blip r:embed="rId7" cstate="print">
            <a:extLst>
              <a:ext uri="{28A0092B-C50C-407E-A947-70E740481C1C}">
                <a14:useLocalDpi xmlns:a14="http://schemas.microsoft.com/office/drawing/2010/main" val="0"/>
              </a:ext>
            </a:extLst>
          </a:blip>
          <a:srcRect t="26831" b="25706"/>
          <a:stretch/>
        </p:blipFill>
        <p:spPr>
          <a:xfrm>
            <a:off x="2466694" y="4543963"/>
            <a:ext cx="7296977" cy="2365495"/>
          </a:xfrm>
          <a:prstGeom prst="rect">
            <a:avLst/>
          </a:prstGeom>
        </p:spPr>
      </p:pic>
      <p:sp>
        <p:nvSpPr>
          <p:cNvPr id="56" name="Rectangle 55">
            <a:extLst>
              <a:ext uri="{FF2B5EF4-FFF2-40B4-BE49-F238E27FC236}">
                <a16:creationId xmlns:a16="http://schemas.microsoft.com/office/drawing/2014/main" id="{57912C39-342B-13F5-6C1E-0887DE0616A0}"/>
              </a:ext>
            </a:extLst>
          </p:cNvPr>
          <p:cNvSpPr/>
          <p:nvPr/>
        </p:nvSpPr>
        <p:spPr>
          <a:xfrm>
            <a:off x="2457408" y="6583"/>
            <a:ext cx="4848408" cy="31841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pic>
        <p:nvPicPr>
          <p:cNvPr id="12" name="Picture 11">
            <a:extLst>
              <a:ext uri="{FF2B5EF4-FFF2-40B4-BE49-F238E27FC236}">
                <a16:creationId xmlns:a16="http://schemas.microsoft.com/office/drawing/2014/main" id="{08491407-EF87-DBA3-E208-FB6DED0B1522}"/>
              </a:ext>
            </a:extLst>
          </p:cNvPr>
          <p:cNvPicPr>
            <a:picLocks noChangeAspect="1"/>
          </p:cNvPicPr>
          <p:nvPr/>
        </p:nvPicPr>
        <p:blipFill>
          <a:blip r:embed="rId8" cstate="print">
            <a:extLst>
              <a:ext uri="{28A0092B-C50C-407E-A947-70E740481C1C}">
                <a14:useLocalDpi xmlns:a14="http://schemas.microsoft.com/office/drawing/2010/main" val="0"/>
              </a:ext>
            </a:extLst>
          </a:blip>
          <a:srcRect l="19535" r="13569" b="5966"/>
          <a:stretch/>
        </p:blipFill>
        <p:spPr>
          <a:xfrm>
            <a:off x="7102" y="4561800"/>
            <a:ext cx="2441688" cy="2289616"/>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cxnSp>
        <p:nvCxnSpPr>
          <p:cNvPr id="47" name="Straight Connector 46">
            <a:extLst>
              <a:ext uri="{FF2B5EF4-FFF2-40B4-BE49-F238E27FC236}">
                <a16:creationId xmlns:a16="http://schemas.microsoft.com/office/drawing/2014/main" id="{38F9AE83-3838-AB5B-173F-6A03CDB77EA8}"/>
              </a:ext>
            </a:extLst>
          </p:cNvPr>
          <p:cNvCxnSpPr>
            <a:cxnSpLocks/>
          </p:cNvCxnSpPr>
          <p:nvPr/>
        </p:nvCxnSpPr>
        <p:spPr>
          <a:xfrm flipV="1">
            <a:off x="7308104" y="2250112"/>
            <a:ext cx="2449332" cy="573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641BA07-3A77-6E83-EBAE-4896E8CCB322}"/>
              </a:ext>
            </a:extLst>
          </p:cNvPr>
          <p:cNvCxnSpPr/>
          <p:nvPr/>
        </p:nvCxnSpPr>
        <p:spPr>
          <a:xfrm>
            <a:off x="9750209" y="-43361"/>
            <a:ext cx="0" cy="460560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4E8BE3A-A057-4B85-360B-F2A4A394F7BD}"/>
              </a:ext>
            </a:extLst>
          </p:cNvPr>
          <p:cNvCxnSpPr/>
          <p:nvPr/>
        </p:nvCxnSpPr>
        <p:spPr>
          <a:xfrm flipH="1">
            <a:off x="0" y="4562246"/>
            <a:ext cx="12192000"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61B00E4-C6D6-788F-049E-481DF90035FF}"/>
              </a:ext>
            </a:extLst>
          </p:cNvPr>
          <p:cNvCxnSpPr>
            <a:cxnSpLocks/>
          </p:cNvCxnSpPr>
          <p:nvPr/>
        </p:nvCxnSpPr>
        <p:spPr>
          <a:xfrm>
            <a:off x="9747921" y="4575528"/>
            <a:ext cx="0" cy="2434872"/>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1E4759B-9493-D7CC-2CF3-811AF905C94D}"/>
              </a:ext>
            </a:extLst>
          </p:cNvPr>
          <p:cNvCxnSpPr>
            <a:cxnSpLocks/>
          </p:cNvCxnSpPr>
          <p:nvPr/>
        </p:nvCxnSpPr>
        <p:spPr>
          <a:xfrm>
            <a:off x="2448790" y="13279"/>
            <a:ext cx="0" cy="6997121"/>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2B7FF75-0F66-9EF3-1328-F201B6EC3E55}"/>
              </a:ext>
            </a:extLst>
          </p:cNvPr>
          <p:cNvCxnSpPr/>
          <p:nvPr/>
        </p:nvCxnSpPr>
        <p:spPr>
          <a:xfrm>
            <a:off x="7315212" y="-43361"/>
            <a:ext cx="0" cy="4605607"/>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Rounded Rectangle 59">
            <a:extLst>
              <a:ext uri="{FF2B5EF4-FFF2-40B4-BE49-F238E27FC236}">
                <a16:creationId xmlns:a16="http://schemas.microsoft.com/office/drawing/2014/main" id="{59950E4B-564D-A16B-FDAA-70414B671FC2}"/>
              </a:ext>
            </a:extLst>
          </p:cNvPr>
          <p:cNvSpPr/>
          <p:nvPr/>
        </p:nvSpPr>
        <p:spPr>
          <a:xfrm>
            <a:off x="4219287" y="3032964"/>
            <a:ext cx="1303761" cy="241601"/>
          </a:xfrm>
          <a:prstGeom prst="roundRect">
            <a:avLst>
              <a:gd name="adj" fmla="val 50000"/>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sp>
        <p:nvSpPr>
          <p:cNvPr id="63" name="כותרת משנה 2">
            <a:extLst>
              <a:ext uri="{FF2B5EF4-FFF2-40B4-BE49-F238E27FC236}">
                <a16:creationId xmlns:a16="http://schemas.microsoft.com/office/drawing/2014/main" id="{EC968ECC-66CA-654C-DC06-FBA75721FC07}"/>
              </a:ext>
            </a:extLst>
          </p:cNvPr>
          <p:cNvSpPr txBox="1">
            <a:spLocks/>
          </p:cNvSpPr>
          <p:nvPr/>
        </p:nvSpPr>
        <p:spPr>
          <a:xfrm>
            <a:off x="3948648" y="3050628"/>
            <a:ext cx="1825379" cy="467548"/>
          </a:xfrm>
          <a:prstGeom prst="rect">
            <a:avLst/>
          </a:prstGeom>
        </p:spPr>
        <p:txBody>
          <a:bodyPr vert="horz" lIns="91440" tIns="45720" rIns="91440" bIns="45720" rtlCol="1">
            <a:norm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e-IL" sz="1200">
                <a:solidFill>
                  <a:schemeClr val="bg1"/>
                </a:solidFill>
                <a:latin typeface="Heebo" pitchFamily="2" charset="-79"/>
                <a:ea typeface="Tahoma" pitchFamily="34" charset="0"/>
                <a:cs typeface="Heebo" pitchFamily="2" charset="-79"/>
              </a:rPr>
              <a:t>ספטמבר 2024</a:t>
            </a:r>
          </a:p>
        </p:txBody>
      </p:sp>
      <p:sp>
        <p:nvSpPr>
          <p:cNvPr id="69" name="Rectangle 68">
            <a:extLst>
              <a:ext uri="{FF2B5EF4-FFF2-40B4-BE49-F238E27FC236}">
                <a16:creationId xmlns:a16="http://schemas.microsoft.com/office/drawing/2014/main" id="{7816B2B6-1942-C91F-E4A3-36D6E8007AA7}"/>
              </a:ext>
            </a:extLst>
          </p:cNvPr>
          <p:cNvSpPr/>
          <p:nvPr/>
        </p:nvSpPr>
        <p:spPr>
          <a:xfrm>
            <a:off x="2457408" y="13280"/>
            <a:ext cx="4848408" cy="70778"/>
          </a:xfrm>
          <a:prstGeom prst="rect">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es-XL"/>
          </a:p>
        </p:txBody>
      </p:sp>
      <p:pic>
        <p:nvPicPr>
          <p:cNvPr id="71" name="Picture 70">
            <a:extLst>
              <a:ext uri="{FF2B5EF4-FFF2-40B4-BE49-F238E27FC236}">
                <a16:creationId xmlns:a16="http://schemas.microsoft.com/office/drawing/2014/main" id="{8E00A2C8-71FF-ACD6-80C7-BB07795FA5CB}"/>
              </a:ext>
            </a:extLst>
          </p:cNvPr>
          <p:cNvPicPr>
            <a:picLocks noChangeAspect="1"/>
          </p:cNvPicPr>
          <p:nvPr/>
        </p:nvPicPr>
        <p:blipFill>
          <a:blip r:embed="rId9"/>
          <a:stretch>
            <a:fillRect/>
          </a:stretch>
        </p:blipFill>
        <p:spPr>
          <a:xfrm>
            <a:off x="6096000" y="3407786"/>
            <a:ext cx="1074019" cy="586201"/>
          </a:xfrm>
          <a:prstGeom prst="rect">
            <a:avLst/>
          </a:prstGeom>
        </p:spPr>
      </p:pic>
      <p:pic>
        <p:nvPicPr>
          <p:cNvPr id="73" name="Picture 72" descr="A logo with a colorful circle&#10;&#10;Description automatically generated">
            <a:extLst>
              <a:ext uri="{FF2B5EF4-FFF2-40B4-BE49-F238E27FC236}">
                <a16:creationId xmlns:a16="http://schemas.microsoft.com/office/drawing/2014/main" id="{6A8D9FE2-C73A-C051-CBDF-10D067DC11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0128" y="3378034"/>
            <a:ext cx="547969" cy="761166"/>
          </a:xfrm>
          <a:prstGeom prst="rect">
            <a:avLst/>
          </a:prstGeom>
        </p:spPr>
      </p:pic>
      <p:pic>
        <p:nvPicPr>
          <p:cNvPr id="1026" name="Picture 2" descr="Urban95 אורבן95 ישראל">
            <a:extLst>
              <a:ext uri="{FF2B5EF4-FFF2-40B4-BE49-F238E27FC236}">
                <a16:creationId xmlns:a16="http://schemas.microsoft.com/office/drawing/2014/main" id="{E32ED011-3BFB-C659-67FC-BB8F852F04C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04787" y="3416344"/>
            <a:ext cx="557990" cy="557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1E8A5C4-7EC4-A6E0-51DC-B5C9ED9FA73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8926" b="28712"/>
          <a:stretch/>
        </p:blipFill>
        <p:spPr>
          <a:xfrm>
            <a:off x="4397558" y="2556790"/>
            <a:ext cx="942503" cy="398046"/>
          </a:xfrm>
          <a:prstGeom prst="rect">
            <a:avLst/>
          </a:prstGeom>
        </p:spPr>
      </p:pic>
      <p:sp>
        <p:nvSpPr>
          <p:cNvPr id="7" name="Rectangle 6">
            <a:extLst>
              <a:ext uri="{FF2B5EF4-FFF2-40B4-BE49-F238E27FC236}">
                <a16:creationId xmlns:a16="http://schemas.microsoft.com/office/drawing/2014/main" id="{8A03C2F4-7E91-F0AB-5BDE-A8A561B0901F}"/>
              </a:ext>
            </a:extLst>
          </p:cNvPr>
          <p:cNvSpPr/>
          <p:nvPr/>
        </p:nvSpPr>
        <p:spPr>
          <a:xfrm>
            <a:off x="3004300" y="165235"/>
            <a:ext cx="3772358" cy="2369880"/>
          </a:xfrm>
          <a:prstGeom prst="rect">
            <a:avLst/>
          </a:prstGeom>
        </p:spPr>
        <p:txBody>
          <a:bodyPr wrap="square">
            <a:spAutoFit/>
          </a:bodyPr>
          <a:lstStyle/>
          <a:p>
            <a:pPr algn="ctr"/>
            <a:r>
              <a:rPr lang="he-IL" sz="3600" b="1">
                <a:solidFill>
                  <a:srgbClr val="40A8AD"/>
                </a:solidFill>
                <a:latin typeface="Heebo" pitchFamily="2" charset="-79"/>
                <a:ea typeface="Tahoma" pitchFamily="34" charset="0"/>
                <a:cs typeface="Heebo" pitchFamily="2" charset="-79"/>
              </a:rPr>
              <a:t>"לילה לילה"</a:t>
            </a:r>
          </a:p>
          <a:p>
            <a:pPr algn="ctr"/>
            <a:r>
              <a:rPr lang="he-IL" sz="2000" b="1">
                <a:solidFill>
                  <a:srgbClr val="40A8AD"/>
                </a:solidFill>
                <a:latin typeface="Heebo" pitchFamily="2" charset="-79"/>
                <a:ea typeface="Tahoma" pitchFamily="34" charset="0"/>
                <a:cs typeface="Heebo" pitchFamily="2" charset="-79"/>
              </a:rPr>
              <a:t>הורים ומוזיקאים יוצרים </a:t>
            </a:r>
            <a:br>
              <a:rPr lang="en-US" sz="2000" b="1">
                <a:solidFill>
                  <a:srgbClr val="40A8AD"/>
                </a:solidFill>
                <a:latin typeface="Heebo" pitchFamily="2" charset="-79"/>
                <a:ea typeface="Tahoma" pitchFamily="34" charset="0"/>
                <a:cs typeface="Heebo" pitchFamily="2" charset="-79"/>
              </a:rPr>
            </a:br>
            <a:r>
              <a:rPr lang="he-IL" sz="2000" b="1">
                <a:solidFill>
                  <a:srgbClr val="40A8AD"/>
                </a:solidFill>
                <a:latin typeface="Heebo" pitchFamily="2" charset="-79"/>
                <a:ea typeface="Tahoma" pitchFamily="34" charset="0"/>
                <a:cs typeface="Heebo" pitchFamily="2" charset="-79"/>
              </a:rPr>
              <a:t>שיר ערש משפחתי</a:t>
            </a:r>
            <a:r>
              <a:rPr lang="he-IL" sz="2800" b="1">
                <a:solidFill>
                  <a:srgbClr val="40A8AD"/>
                </a:solidFill>
                <a:latin typeface="Heebo" pitchFamily="2" charset="-79"/>
                <a:ea typeface="Tahoma" pitchFamily="34" charset="0"/>
                <a:cs typeface="Heebo" pitchFamily="2" charset="-79"/>
              </a:rPr>
              <a:t>  </a:t>
            </a:r>
          </a:p>
          <a:p>
            <a:pPr algn="ctr"/>
            <a:r>
              <a:rPr lang="he-IL" sz="2800" b="1">
                <a:solidFill>
                  <a:srgbClr val="40A8AD"/>
                </a:solidFill>
                <a:latin typeface="Heebo" pitchFamily="2" charset="-79"/>
                <a:ea typeface="Tahoma" pitchFamily="34" charset="0"/>
                <a:cs typeface="Heebo" pitchFamily="2" charset="-79"/>
              </a:rPr>
              <a:t> </a:t>
            </a:r>
            <a:br>
              <a:rPr lang="en-US" b="1">
                <a:solidFill>
                  <a:srgbClr val="40A8AD"/>
                </a:solidFill>
                <a:latin typeface="Heebo" pitchFamily="2" charset="-79"/>
                <a:ea typeface="Tahoma" panose="020B0604030504040204" pitchFamily="34" charset="0"/>
                <a:cs typeface="Heebo" pitchFamily="2" charset="-79"/>
              </a:rPr>
            </a:br>
            <a:r>
              <a:rPr lang="he-IL" b="1">
                <a:solidFill>
                  <a:srgbClr val="40A8AD"/>
                </a:solidFill>
                <a:latin typeface="Heebo" pitchFamily="2" charset="-79"/>
                <a:ea typeface="Tahoma" panose="020B0604030504040204" pitchFamily="34" charset="0"/>
                <a:cs typeface="Heebo" pitchFamily="2" charset="-79"/>
              </a:rPr>
              <a:t>  מוגש כחלק מהערכת תוכנית </a:t>
            </a:r>
            <a:r>
              <a:rPr lang="en-US" b="1">
                <a:solidFill>
                  <a:srgbClr val="40A8AD"/>
                </a:solidFill>
                <a:latin typeface="Heebo" pitchFamily="2" charset="-79"/>
                <a:ea typeface="Tahoma" panose="020B0604030504040204" pitchFamily="34" charset="0"/>
                <a:cs typeface="Heebo" pitchFamily="2" charset="-79"/>
              </a:rPr>
              <a:t>Urban95 TLV</a:t>
            </a:r>
          </a:p>
        </p:txBody>
      </p:sp>
      <p:sp>
        <p:nvSpPr>
          <p:cNvPr id="20" name="TextBox 19">
            <a:extLst>
              <a:ext uri="{FF2B5EF4-FFF2-40B4-BE49-F238E27FC236}">
                <a16:creationId xmlns:a16="http://schemas.microsoft.com/office/drawing/2014/main" id="{8BA49CC7-9CAF-9300-0C03-9DF8E89DC4A3}"/>
              </a:ext>
            </a:extLst>
          </p:cNvPr>
          <p:cNvSpPr txBox="1"/>
          <p:nvPr/>
        </p:nvSpPr>
        <p:spPr>
          <a:xfrm>
            <a:off x="2191353" y="3318312"/>
            <a:ext cx="1896784" cy="754053"/>
          </a:xfrm>
          <a:prstGeom prst="rect">
            <a:avLst/>
          </a:prstGeom>
          <a:noFill/>
        </p:spPr>
        <p:txBody>
          <a:bodyPr wrap="square">
            <a:spAutoFit/>
          </a:bodyPr>
          <a:lstStyle/>
          <a:p>
            <a:pPr fontAlgn="base">
              <a:spcBef>
                <a:spcPts val="600"/>
              </a:spcBef>
              <a:buClr>
                <a:srgbClr val="358B8F"/>
              </a:buClr>
              <a:buSzPct val="150000"/>
            </a:pPr>
            <a:r>
              <a:rPr lang="he-IL" sz="1100" b="1">
                <a:solidFill>
                  <a:schemeClr val="accent3"/>
                </a:solidFill>
                <a:latin typeface="Heebo" pitchFamily="2" charset="-79"/>
                <a:ea typeface="Tahoma"/>
                <a:cs typeface="Heebo" pitchFamily="2" charset="-79"/>
              </a:rPr>
              <a:t>שרון ברנד מרטין</a:t>
            </a:r>
          </a:p>
          <a:p>
            <a:pPr fontAlgn="base">
              <a:spcBef>
                <a:spcPts val="600"/>
              </a:spcBef>
              <a:buClr>
                <a:srgbClr val="358B8F"/>
              </a:buClr>
              <a:buSzPct val="150000"/>
            </a:pPr>
            <a:r>
              <a:rPr lang="he-IL" sz="1100" b="1">
                <a:solidFill>
                  <a:schemeClr val="accent3"/>
                </a:solidFill>
                <a:latin typeface="Heebo" pitchFamily="2" charset="-79"/>
                <a:ea typeface="Tahoma"/>
                <a:cs typeface="Heebo" pitchFamily="2" charset="-79"/>
              </a:rPr>
              <a:t>אלונה </a:t>
            </a:r>
            <a:r>
              <a:rPr lang="he-IL" sz="1100" b="1" err="1">
                <a:solidFill>
                  <a:schemeClr val="accent3"/>
                </a:solidFill>
                <a:latin typeface="Heebo" pitchFamily="2" charset="-79"/>
                <a:ea typeface="Tahoma"/>
                <a:cs typeface="Heebo" pitchFamily="2" charset="-79"/>
              </a:rPr>
              <a:t>צירולניקוב</a:t>
            </a:r>
            <a:endParaRPr lang="he-IL" sz="1100" b="1">
              <a:solidFill>
                <a:schemeClr val="accent3"/>
              </a:solidFill>
              <a:latin typeface="Heebo" pitchFamily="2" charset="-79"/>
              <a:ea typeface="Tahoma"/>
              <a:cs typeface="Heebo" pitchFamily="2" charset="-79"/>
            </a:endParaRPr>
          </a:p>
          <a:p>
            <a:pPr fontAlgn="base">
              <a:spcBef>
                <a:spcPts val="600"/>
              </a:spcBef>
              <a:buClr>
                <a:srgbClr val="358B8F"/>
              </a:buClr>
              <a:buSzPct val="150000"/>
            </a:pPr>
            <a:r>
              <a:rPr lang="he-IL" sz="1100" b="1">
                <a:solidFill>
                  <a:schemeClr val="accent3"/>
                </a:solidFill>
                <a:latin typeface="Heebo" pitchFamily="2" charset="-79"/>
                <a:ea typeface="Tahoma"/>
                <a:cs typeface="Heebo" pitchFamily="2" charset="-79"/>
              </a:rPr>
              <a:t>ד"ר טל משען שפיגל</a:t>
            </a:r>
          </a:p>
        </p:txBody>
      </p:sp>
      <p:sp>
        <p:nvSpPr>
          <p:cNvPr id="22" name="TextBox 21">
            <a:extLst>
              <a:ext uri="{FF2B5EF4-FFF2-40B4-BE49-F238E27FC236}">
                <a16:creationId xmlns:a16="http://schemas.microsoft.com/office/drawing/2014/main" id="{801688A7-4F40-2FE8-27DA-729727939947}"/>
              </a:ext>
            </a:extLst>
          </p:cNvPr>
          <p:cNvSpPr txBox="1"/>
          <p:nvPr/>
        </p:nvSpPr>
        <p:spPr>
          <a:xfrm>
            <a:off x="315332" y="3966941"/>
            <a:ext cx="6854687" cy="369332"/>
          </a:xfrm>
          <a:prstGeom prst="rect">
            <a:avLst/>
          </a:prstGeom>
          <a:noFill/>
        </p:spPr>
        <p:txBody>
          <a:bodyPr wrap="square" rtlCol="0">
            <a:spAutoFit/>
          </a:bodyPr>
          <a:lstStyle/>
          <a:p>
            <a:endParaRPr lang="he-IL" sz="900">
              <a:solidFill>
                <a:schemeClr val="tx1">
                  <a:lumMod val="50000"/>
                  <a:lumOff val="50000"/>
                </a:schemeClr>
              </a:solidFill>
              <a:latin typeface="Heebo" pitchFamily="2" charset="-79"/>
              <a:cs typeface="Heebo" pitchFamily="2" charset="-79"/>
              <a:hlinkClick r:id="rId13"/>
            </a:endParaRPr>
          </a:p>
          <a:p>
            <a:r>
              <a:rPr lang="he-IL" sz="900">
                <a:solidFill>
                  <a:schemeClr val="tx1">
                    <a:lumMod val="50000"/>
                    <a:lumOff val="50000"/>
                  </a:schemeClr>
                </a:solidFill>
                <a:latin typeface="Heebo" pitchFamily="2" charset="-79"/>
                <a:cs typeface="Heebo" pitchFamily="2" charset="-79"/>
              </a:rPr>
              <a:t>המרכז לטכנולוגיה חינוכית, חברה לתועלת הציבור, רח' </a:t>
            </a:r>
            <a:r>
              <a:rPr lang="he-IL" sz="900" err="1">
                <a:solidFill>
                  <a:schemeClr val="tx1">
                    <a:lumMod val="50000"/>
                    <a:lumOff val="50000"/>
                  </a:schemeClr>
                </a:solidFill>
                <a:latin typeface="Heebo" pitchFamily="2" charset="-79"/>
                <a:cs typeface="Heebo" pitchFamily="2" charset="-79"/>
              </a:rPr>
              <a:t>קלאוזנר</a:t>
            </a:r>
            <a:r>
              <a:rPr lang="he-IL" sz="900">
                <a:solidFill>
                  <a:schemeClr val="tx1">
                    <a:lumMod val="50000"/>
                    <a:lumOff val="50000"/>
                  </a:schemeClr>
                </a:solidFill>
                <a:latin typeface="Heebo" pitchFamily="2" charset="-79"/>
                <a:cs typeface="Heebo" pitchFamily="2" charset="-79"/>
              </a:rPr>
              <a:t> 16 תל-אביב, טל' 03-6460163 </a:t>
            </a:r>
            <a:endParaRPr lang="en-US" sz="900">
              <a:solidFill>
                <a:schemeClr val="tx1">
                  <a:lumMod val="50000"/>
                  <a:lumOff val="50000"/>
                </a:schemeClr>
              </a:solidFill>
              <a:latin typeface="Heebo" pitchFamily="2" charset="-79"/>
              <a:cs typeface="Heebo" pitchFamily="2" charset="-79"/>
            </a:endParaRPr>
          </a:p>
        </p:txBody>
      </p:sp>
      <p:sp>
        <p:nvSpPr>
          <p:cNvPr id="24" name="TextBox 23">
            <a:extLst>
              <a:ext uri="{FF2B5EF4-FFF2-40B4-BE49-F238E27FC236}">
                <a16:creationId xmlns:a16="http://schemas.microsoft.com/office/drawing/2014/main" id="{04F0FB66-5681-D3EC-69F8-8F292B199177}"/>
              </a:ext>
            </a:extLst>
          </p:cNvPr>
          <p:cNvSpPr txBox="1"/>
          <p:nvPr/>
        </p:nvSpPr>
        <p:spPr>
          <a:xfrm>
            <a:off x="3413941" y="4282354"/>
            <a:ext cx="3142177" cy="261610"/>
          </a:xfrm>
          <a:prstGeom prst="rect">
            <a:avLst/>
          </a:prstGeom>
          <a:noFill/>
        </p:spPr>
        <p:txBody>
          <a:bodyPr wrap="square">
            <a:spAutoFit/>
          </a:bodyPr>
          <a:lstStyle/>
          <a:p>
            <a:pPr algn="ctr"/>
            <a:r>
              <a:rPr lang="en-US" sz="1100" spc="600">
                <a:solidFill>
                  <a:srgbClr val="40A8AD"/>
                </a:solidFill>
                <a:latin typeface="Heebo" pitchFamily="2" charset="-79"/>
                <a:cs typeface="Heebo" pitchFamily="2" charset="-79"/>
                <a:hlinkClick r:id="rId13">
                  <a:extLst>
                    <a:ext uri="{A12FA001-AC4F-418D-AE19-62706E023703}">
                      <ahyp:hlinkClr xmlns:ahyp="http://schemas.microsoft.com/office/drawing/2018/hyperlinkcolor" val="tx"/>
                    </a:ext>
                  </a:extLst>
                </a:hlinkClick>
              </a:rPr>
              <a:t>www.cet.ac.il</a:t>
            </a:r>
            <a:r>
              <a:rPr lang="en-US" sz="1100" spc="600">
                <a:solidFill>
                  <a:srgbClr val="40A8AD"/>
                </a:solidFill>
                <a:latin typeface="Heebo" pitchFamily="2" charset="-79"/>
                <a:cs typeface="Heebo" pitchFamily="2" charset="-79"/>
              </a:rPr>
              <a:t> </a:t>
            </a:r>
            <a:endParaRPr lang="x-es-XL" sz="1100" spc="600">
              <a:solidFill>
                <a:srgbClr val="40A8AD"/>
              </a:solidFill>
            </a:endParaRPr>
          </a:p>
        </p:txBody>
      </p:sp>
    </p:spTree>
    <p:extLst>
      <p:ext uri="{BB962C8B-B14F-4D97-AF65-F5344CB8AC3E}">
        <p14:creationId xmlns:p14="http://schemas.microsoft.com/office/powerpoint/2010/main" val="3523383290"/>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65">
            <a:extLst>
              <a:ext uri="{FF2B5EF4-FFF2-40B4-BE49-F238E27FC236}">
                <a16:creationId xmlns:a16="http://schemas.microsoft.com/office/drawing/2014/main" id="{D80BA16E-A5F4-CD36-9B55-D5282EEAF59A}"/>
              </a:ext>
            </a:extLst>
          </p:cNvPr>
          <p:cNvSpPr/>
          <p:nvPr/>
        </p:nvSpPr>
        <p:spPr>
          <a:xfrm>
            <a:off x="5399614" y="4781896"/>
            <a:ext cx="3501380" cy="2876482"/>
          </a:xfrm>
          <a:custGeom>
            <a:avLst/>
            <a:gdLst>
              <a:gd name="connsiteX0" fmla="*/ 3501381 w 3501380"/>
              <a:gd name="connsiteY0" fmla="*/ 1462071 h 2876482"/>
              <a:gd name="connsiteX1" fmla="*/ 3234501 w 3501380"/>
              <a:gd name="connsiteY1" fmla="*/ 1195505 h 2876482"/>
              <a:gd name="connsiteX2" fmla="*/ 3216467 w 3501380"/>
              <a:gd name="connsiteY2" fmla="*/ 1196151 h 2876482"/>
              <a:gd name="connsiteX3" fmla="*/ 3218731 w 3501380"/>
              <a:gd name="connsiteY3" fmla="*/ 1171514 h 2876482"/>
              <a:gd name="connsiteX4" fmla="*/ 3073161 w 3501380"/>
              <a:gd name="connsiteY4" fmla="*/ 1026115 h 2876482"/>
              <a:gd name="connsiteX5" fmla="*/ 2939074 w 3501380"/>
              <a:gd name="connsiteY5" fmla="*/ 1114889 h 2876482"/>
              <a:gd name="connsiteX6" fmla="*/ 2853834 w 3501380"/>
              <a:gd name="connsiteY6" fmla="*/ 1075389 h 2876482"/>
              <a:gd name="connsiteX7" fmla="*/ 2895241 w 3501380"/>
              <a:gd name="connsiteY7" fmla="*/ 961493 h 2876482"/>
              <a:gd name="connsiteX8" fmla="*/ 2717321 w 3501380"/>
              <a:gd name="connsiteY8" fmla="*/ 783783 h 2876482"/>
              <a:gd name="connsiteX9" fmla="*/ 2625126 w 3501380"/>
              <a:gd name="connsiteY9" fmla="*/ 809470 h 2876482"/>
              <a:gd name="connsiteX10" fmla="*/ 2361077 w 3501380"/>
              <a:gd name="connsiteY10" fmla="*/ 581597 h 2876482"/>
              <a:gd name="connsiteX11" fmla="*/ 2241385 w 3501380"/>
              <a:gd name="connsiteY11" fmla="*/ 609950 h 2876482"/>
              <a:gd name="connsiteX12" fmla="*/ 2248340 w 3501380"/>
              <a:gd name="connsiteY12" fmla="*/ 565684 h 2876482"/>
              <a:gd name="connsiteX13" fmla="*/ 2144177 w 3501380"/>
              <a:gd name="connsiteY13" fmla="*/ 426343 h 2876482"/>
              <a:gd name="connsiteX14" fmla="*/ 2167063 w 3501380"/>
              <a:gd name="connsiteY14" fmla="*/ 339265 h 2876482"/>
              <a:gd name="connsiteX15" fmla="*/ 1989144 w 3501380"/>
              <a:gd name="connsiteY15" fmla="*/ 161555 h 2876482"/>
              <a:gd name="connsiteX16" fmla="*/ 1909969 w 3501380"/>
              <a:gd name="connsiteY16" fmla="*/ 180133 h 2876482"/>
              <a:gd name="connsiteX17" fmla="*/ 1657566 w 3501380"/>
              <a:gd name="connsiteY17" fmla="*/ 0 h 2876482"/>
              <a:gd name="connsiteX18" fmla="*/ 1390686 w 3501380"/>
              <a:gd name="connsiteY18" fmla="*/ 266565 h 2876482"/>
              <a:gd name="connsiteX19" fmla="*/ 1470993 w 3501380"/>
              <a:gd name="connsiteY19" fmla="*/ 457038 h 2876482"/>
              <a:gd name="connsiteX20" fmla="*/ 1431527 w 3501380"/>
              <a:gd name="connsiteY20" fmla="*/ 452596 h 2876482"/>
              <a:gd name="connsiteX21" fmla="*/ 1253607 w 3501380"/>
              <a:gd name="connsiteY21" fmla="*/ 630306 h 2876482"/>
              <a:gd name="connsiteX22" fmla="*/ 1388988 w 3501380"/>
              <a:gd name="connsiteY22" fmla="*/ 802846 h 2876482"/>
              <a:gd name="connsiteX23" fmla="*/ 1350654 w 3501380"/>
              <a:gd name="connsiteY23" fmla="*/ 913027 h 2876482"/>
              <a:gd name="connsiteX24" fmla="*/ 1356639 w 3501380"/>
              <a:gd name="connsiteY24" fmla="*/ 958666 h 2876482"/>
              <a:gd name="connsiteX25" fmla="*/ 1318305 w 3501380"/>
              <a:gd name="connsiteY25" fmla="*/ 953415 h 2876482"/>
              <a:gd name="connsiteX26" fmla="*/ 1202576 w 3501380"/>
              <a:gd name="connsiteY26" fmla="*/ 1010848 h 2876482"/>
              <a:gd name="connsiteX27" fmla="*/ 978236 w 3501380"/>
              <a:gd name="connsiteY27" fmla="*/ 888551 h 2876482"/>
              <a:gd name="connsiteX28" fmla="*/ 781877 w 3501380"/>
              <a:gd name="connsiteY28" fmla="*/ 974579 h 2876482"/>
              <a:gd name="connsiteX29" fmla="*/ 638975 w 3501380"/>
              <a:gd name="connsiteY29" fmla="*/ 856483 h 2876482"/>
              <a:gd name="connsiteX30" fmla="*/ 493404 w 3501380"/>
              <a:gd name="connsiteY30" fmla="*/ 1001882 h 2876482"/>
              <a:gd name="connsiteX31" fmla="*/ 493808 w 3501380"/>
              <a:gd name="connsiteY31" fmla="*/ 1012787 h 2876482"/>
              <a:gd name="connsiteX32" fmla="*/ 461055 w 3501380"/>
              <a:gd name="connsiteY32" fmla="*/ 1010363 h 2876482"/>
              <a:gd name="connsiteX33" fmla="*/ 234612 w 3501380"/>
              <a:gd name="connsiteY33" fmla="*/ 1236540 h 2876482"/>
              <a:gd name="connsiteX34" fmla="*/ 276342 w 3501380"/>
              <a:gd name="connsiteY34" fmla="*/ 1367319 h 2876482"/>
              <a:gd name="connsiteX35" fmla="*/ 250705 w 3501380"/>
              <a:gd name="connsiteY35" fmla="*/ 1365865 h 2876482"/>
              <a:gd name="connsiteX36" fmla="*/ 24262 w 3501380"/>
              <a:gd name="connsiteY36" fmla="*/ 1592122 h 2876482"/>
              <a:gd name="connsiteX37" fmla="*/ 113141 w 3501380"/>
              <a:gd name="connsiteY37" fmla="*/ 2177597 h 2876482"/>
              <a:gd name="connsiteX38" fmla="*/ 0 w 3501380"/>
              <a:gd name="connsiteY38" fmla="*/ 2658384 h 2876482"/>
              <a:gd name="connsiteX39" fmla="*/ 517585 w 3501380"/>
              <a:gd name="connsiteY39" fmla="*/ 2876483 h 2876482"/>
              <a:gd name="connsiteX40" fmla="*/ 611074 w 3501380"/>
              <a:gd name="connsiteY40" fmla="*/ 2567267 h 2876482"/>
              <a:gd name="connsiteX41" fmla="*/ 1771111 w 3501380"/>
              <a:gd name="connsiteY41" fmla="*/ 2867920 h 2876482"/>
              <a:gd name="connsiteX42" fmla="*/ 2959939 w 3501380"/>
              <a:gd name="connsiteY42" fmla="*/ 2254012 h 2876482"/>
              <a:gd name="connsiteX43" fmla="*/ 3091761 w 3501380"/>
              <a:gd name="connsiteY43" fmla="*/ 1904084 h 2876482"/>
              <a:gd name="connsiteX44" fmla="*/ 3275342 w 3501380"/>
              <a:gd name="connsiteY44" fmla="*/ 2011680 h 2876482"/>
              <a:gd name="connsiteX45" fmla="*/ 3485611 w 3501380"/>
              <a:gd name="connsiteY45" fmla="*/ 1801659 h 2876482"/>
              <a:gd name="connsiteX46" fmla="*/ 3422288 w 3501380"/>
              <a:gd name="connsiteY46" fmla="*/ 1651494 h 2876482"/>
              <a:gd name="connsiteX47" fmla="*/ 3501381 w 3501380"/>
              <a:gd name="connsiteY47" fmla="*/ 1462152 h 28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501380" h="2876482">
                <a:moveTo>
                  <a:pt x="3501381" y="1462071"/>
                </a:moveTo>
                <a:cubicBezTo>
                  <a:pt x="3501381" y="1314894"/>
                  <a:pt x="3381932" y="1195505"/>
                  <a:pt x="3234501" y="1195505"/>
                </a:cubicBezTo>
                <a:cubicBezTo>
                  <a:pt x="3228436" y="1195505"/>
                  <a:pt x="3222451" y="1195748"/>
                  <a:pt x="3216467" y="1196151"/>
                </a:cubicBezTo>
                <a:cubicBezTo>
                  <a:pt x="3217842" y="1188155"/>
                  <a:pt x="3218731" y="1179915"/>
                  <a:pt x="3218731" y="1171514"/>
                </a:cubicBezTo>
                <a:cubicBezTo>
                  <a:pt x="3218731" y="1091222"/>
                  <a:pt x="3153548" y="1026115"/>
                  <a:pt x="3073161" y="1026115"/>
                </a:cubicBezTo>
                <a:cubicBezTo>
                  <a:pt x="3012910" y="1026115"/>
                  <a:pt x="2961152" y="1062707"/>
                  <a:pt x="2939074" y="1114889"/>
                </a:cubicBezTo>
                <a:cubicBezTo>
                  <a:pt x="2916429" y="1093241"/>
                  <a:pt x="2886830" y="1078782"/>
                  <a:pt x="2853834" y="1075389"/>
                </a:cubicBezTo>
                <a:cubicBezTo>
                  <a:pt x="2879632" y="1044532"/>
                  <a:pt x="2895241" y="1004871"/>
                  <a:pt x="2895241" y="961493"/>
                </a:cubicBezTo>
                <a:cubicBezTo>
                  <a:pt x="2895241" y="863349"/>
                  <a:pt x="2815581" y="783783"/>
                  <a:pt x="2717321" y="783783"/>
                </a:cubicBezTo>
                <a:cubicBezTo>
                  <a:pt x="2683597" y="783783"/>
                  <a:pt x="2651976" y="793153"/>
                  <a:pt x="2625126" y="809470"/>
                </a:cubicBezTo>
                <a:cubicBezTo>
                  <a:pt x="2606364" y="680550"/>
                  <a:pt x="2495325" y="581597"/>
                  <a:pt x="2361077" y="581597"/>
                </a:cubicBezTo>
                <a:cubicBezTo>
                  <a:pt x="2317972" y="581597"/>
                  <a:pt x="2277374" y="591856"/>
                  <a:pt x="2241385" y="609950"/>
                </a:cubicBezTo>
                <a:cubicBezTo>
                  <a:pt x="2245833" y="595976"/>
                  <a:pt x="2248340" y="581112"/>
                  <a:pt x="2248340" y="565684"/>
                </a:cubicBezTo>
                <a:cubicBezTo>
                  <a:pt x="2248340" y="499770"/>
                  <a:pt x="2204427" y="444195"/>
                  <a:pt x="2144177" y="426343"/>
                </a:cubicBezTo>
                <a:cubicBezTo>
                  <a:pt x="2158734" y="400575"/>
                  <a:pt x="2167063" y="370930"/>
                  <a:pt x="2167063" y="339265"/>
                </a:cubicBezTo>
                <a:cubicBezTo>
                  <a:pt x="2167063" y="241120"/>
                  <a:pt x="2087404" y="161555"/>
                  <a:pt x="1989144" y="161555"/>
                </a:cubicBezTo>
                <a:cubicBezTo>
                  <a:pt x="1960677" y="161555"/>
                  <a:pt x="1933827" y="168259"/>
                  <a:pt x="1909969" y="180133"/>
                </a:cubicBezTo>
                <a:cubicBezTo>
                  <a:pt x="1873981" y="75365"/>
                  <a:pt x="1774588" y="0"/>
                  <a:pt x="1657566" y="0"/>
                </a:cubicBezTo>
                <a:cubicBezTo>
                  <a:pt x="1510216" y="0"/>
                  <a:pt x="1390686" y="119308"/>
                  <a:pt x="1390686" y="266565"/>
                </a:cubicBezTo>
                <a:cubicBezTo>
                  <a:pt x="1390686" y="341204"/>
                  <a:pt x="1421418" y="408653"/>
                  <a:pt x="1470993" y="457038"/>
                </a:cubicBezTo>
                <a:cubicBezTo>
                  <a:pt x="1458296" y="454130"/>
                  <a:pt x="1445113" y="452596"/>
                  <a:pt x="1431527" y="452596"/>
                </a:cubicBezTo>
                <a:cubicBezTo>
                  <a:pt x="1333267" y="452596"/>
                  <a:pt x="1253607" y="532161"/>
                  <a:pt x="1253607" y="630306"/>
                </a:cubicBezTo>
                <a:cubicBezTo>
                  <a:pt x="1253607" y="713830"/>
                  <a:pt x="1311269" y="783864"/>
                  <a:pt x="1388988" y="802846"/>
                </a:cubicBezTo>
                <a:cubicBezTo>
                  <a:pt x="1364969" y="833138"/>
                  <a:pt x="1350654" y="871426"/>
                  <a:pt x="1350654" y="913027"/>
                </a:cubicBezTo>
                <a:cubicBezTo>
                  <a:pt x="1350654" y="928859"/>
                  <a:pt x="1352757" y="944126"/>
                  <a:pt x="1356639" y="958666"/>
                </a:cubicBezTo>
                <a:cubicBezTo>
                  <a:pt x="1344427" y="955354"/>
                  <a:pt x="1331568" y="953415"/>
                  <a:pt x="1318305" y="953415"/>
                </a:cubicBezTo>
                <a:cubicBezTo>
                  <a:pt x="1271075" y="953415"/>
                  <a:pt x="1229183" y="976033"/>
                  <a:pt x="1202576" y="1010848"/>
                </a:cubicBezTo>
                <a:cubicBezTo>
                  <a:pt x="1155104" y="937260"/>
                  <a:pt x="1072371" y="888551"/>
                  <a:pt x="978236" y="888551"/>
                </a:cubicBezTo>
                <a:cubicBezTo>
                  <a:pt x="900598" y="888551"/>
                  <a:pt x="830643" y="921751"/>
                  <a:pt x="781877" y="974579"/>
                </a:cubicBezTo>
                <a:cubicBezTo>
                  <a:pt x="769099" y="907291"/>
                  <a:pt x="709981" y="856483"/>
                  <a:pt x="638975" y="856483"/>
                </a:cubicBezTo>
                <a:cubicBezTo>
                  <a:pt x="558587" y="856483"/>
                  <a:pt x="493404" y="921589"/>
                  <a:pt x="493404" y="1001882"/>
                </a:cubicBezTo>
                <a:cubicBezTo>
                  <a:pt x="493404" y="1005517"/>
                  <a:pt x="493566" y="1009152"/>
                  <a:pt x="493808" y="1012787"/>
                </a:cubicBezTo>
                <a:cubicBezTo>
                  <a:pt x="483133" y="1011252"/>
                  <a:pt x="472134" y="1010363"/>
                  <a:pt x="461055" y="1010363"/>
                </a:cubicBezTo>
                <a:cubicBezTo>
                  <a:pt x="336026" y="1010363"/>
                  <a:pt x="234612" y="1111578"/>
                  <a:pt x="234612" y="1236540"/>
                </a:cubicBezTo>
                <a:cubicBezTo>
                  <a:pt x="234612" y="1285249"/>
                  <a:pt x="250058" y="1330404"/>
                  <a:pt x="276342" y="1367319"/>
                </a:cubicBezTo>
                <a:cubicBezTo>
                  <a:pt x="267931" y="1366349"/>
                  <a:pt x="259359" y="1365865"/>
                  <a:pt x="250705" y="1365865"/>
                </a:cubicBezTo>
                <a:cubicBezTo>
                  <a:pt x="125676" y="1365865"/>
                  <a:pt x="24262" y="1467079"/>
                  <a:pt x="24262" y="1592122"/>
                </a:cubicBezTo>
                <a:cubicBezTo>
                  <a:pt x="24262" y="1799639"/>
                  <a:pt x="145086" y="1957640"/>
                  <a:pt x="113141" y="2177597"/>
                </a:cubicBezTo>
                <a:cubicBezTo>
                  <a:pt x="89688" y="2339071"/>
                  <a:pt x="37363" y="2499495"/>
                  <a:pt x="0" y="2658384"/>
                </a:cubicBezTo>
                <a:cubicBezTo>
                  <a:pt x="49251" y="2679144"/>
                  <a:pt x="520415" y="2867274"/>
                  <a:pt x="517585" y="2876483"/>
                </a:cubicBezTo>
                <a:cubicBezTo>
                  <a:pt x="517585" y="2876402"/>
                  <a:pt x="611074" y="2567267"/>
                  <a:pt x="611074" y="2567267"/>
                </a:cubicBezTo>
                <a:lnTo>
                  <a:pt x="1771111" y="2867920"/>
                </a:lnTo>
                <a:lnTo>
                  <a:pt x="2959939" y="2254012"/>
                </a:lnTo>
                <a:lnTo>
                  <a:pt x="3091761" y="1904084"/>
                </a:lnTo>
                <a:cubicBezTo>
                  <a:pt x="3127750" y="1968302"/>
                  <a:pt x="3196410" y="2011680"/>
                  <a:pt x="3275342" y="2011680"/>
                </a:cubicBezTo>
                <a:cubicBezTo>
                  <a:pt x="3391475" y="2011680"/>
                  <a:pt x="3485611" y="1917655"/>
                  <a:pt x="3485611" y="1801659"/>
                </a:cubicBezTo>
                <a:cubicBezTo>
                  <a:pt x="3485611" y="1742772"/>
                  <a:pt x="3461349" y="1689620"/>
                  <a:pt x="3422288" y="1651494"/>
                </a:cubicBezTo>
                <a:cubicBezTo>
                  <a:pt x="3471135" y="1603189"/>
                  <a:pt x="3501381" y="1536224"/>
                  <a:pt x="3501381" y="1462152"/>
                </a:cubicBezTo>
                <a:close/>
              </a:path>
            </a:pathLst>
          </a:custGeom>
          <a:solidFill>
            <a:srgbClr val="CAE2EF"/>
          </a:solidFill>
          <a:ln w="0" cap="flat">
            <a:noFill/>
            <a:prstDash val="solid"/>
            <a:miter/>
          </a:ln>
        </p:spPr>
        <p:txBody>
          <a:bodyPr rtlCol="0" anchor="ctr"/>
          <a:lstStyle/>
          <a:p>
            <a:pPr algn="l" rtl="0"/>
            <a:endParaRPr lang="x-es-XL"/>
          </a:p>
        </p:txBody>
      </p:sp>
      <p:sp>
        <p:nvSpPr>
          <p:cNvPr id="67" name="Freeform 66">
            <a:extLst>
              <a:ext uri="{FF2B5EF4-FFF2-40B4-BE49-F238E27FC236}">
                <a16:creationId xmlns:a16="http://schemas.microsoft.com/office/drawing/2014/main" id="{7C56DA9D-A572-425B-87C8-7756D1A136ED}"/>
              </a:ext>
            </a:extLst>
          </p:cNvPr>
          <p:cNvSpPr/>
          <p:nvPr/>
        </p:nvSpPr>
        <p:spPr>
          <a:xfrm>
            <a:off x="5172113" y="4800362"/>
            <a:ext cx="3118853" cy="2715674"/>
          </a:xfrm>
          <a:custGeom>
            <a:avLst/>
            <a:gdLst>
              <a:gd name="connsiteX0" fmla="*/ 2924355 w 3118853"/>
              <a:gd name="connsiteY0" fmla="*/ 1393168 h 2715674"/>
              <a:gd name="connsiteX1" fmla="*/ 2900012 w 3118853"/>
              <a:gd name="connsiteY1" fmla="*/ 1394703 h 2715674"/>
              <a:gd name="connsiteX2" fmla="*/ 2908584 w 3118853"/>
              <a:gd name="connsiteY2" fmla="*/ 1337431 h 2715674"/>
              <a:gd name="connsiteX3" fmla="*/ 2713843 w 3118853"/>
              <a:gd name="connsiteY3" fmla="*/ 1142919 h 2715674"/>
              <a:gd name="connsiteX4" fmla="*/ 2604099 w 3118853"/>
              <a:gd name="connsiteY4" fmla="*/ 1176765 h 2715674"/>
              <a:gd name="connsiteX5" fmla="*/ 2463381 w 3118853"/>
              <a:gd name="connsiteY5" fmla="*/ 1066989 h 2715674"/>
              <a:gd name="connsiteX6" fmla="*/ 2349997 w 3118853"/>
              <a:gd name="connsiteY6" fmla="*/ 1121513 h 2715674"/>
              <a:gd name="connsiteX7" fmla="*/ 2350563 w 3118853"/>
              <a:gd name="connsiteY7" fmla="*/ 1107297 h 2715674"/>
              <a:gd name="connsiteX8" fmla="*/ 2327515 w 3118853"/>
              <a:gd name="connsiteY8" fmla="*/ 1015534 h 2715674"/>
              <a:gd name="connsiteX9" fmla="*/ 2415423 w 3118853"/>
              <a:gd name="connsiteY9" fmla="*/ 812297 h 2715674"/>
              <a:gd name="connsiteX10" fmla="*/ 2135766 w 3118853"/>
              <a:gd name="connsiteY10" fmla="*/ 532970 h 2715674"/>
              <a:gd name="connsiteX11" fmla="*/ 1955258 w 3118853"/>
              <a:gd name="connsiteY11" fmla="*/ 599045 h 2715674"/>
              <a:gd name="connsiteX12" fmla="*/ 1813488 w 3118853"/>
              <a:gd name="connsiteY12" fmla="*/ 485230 h 2715674"/>
              <a:gd name="connsiteX13" fmla="*/ 1742401 w 3118853"/>
              <a:gd name="connsiteY13" fmla="*/ 503889 h 2715674"/>
              <a:gd name="connsiteX14" fmla="*/ 1752510 w 3118853"/>
              <a:gd name="connsiteY14" fmla="*/ 436521 h 2715674"/>
              <a:gd name="connsiteX15" fmla="*/ 1522347 w 3118853"/>
              <a:gd name="connsiteY15" fmla="*/ 206629 h 2715674"/>
              <a:gd name="connsiteX16" fmla="*/ 1383084 w 3118853"/>
              <a:gd name="connsiteY16" fmla="*/ 253479 h 2715674"/>
              <a:gd name="connsiteX17" fmla="*/ 1104639 w 3118853"/>
              <a:gd name="connsiteY17" fmla="*/ 0 h 2715674"/>
              <a:gd name="connsiteX18" fmla="*/ 824982 w 3118853"/>
              <a:gd name="connsiteY18" fmla="*/ 279328 h 2715674"/>
              <a:gd name="connsiteX19" fmla="*/ 839377 w 3118853"/>
              <a:gd name="connsiteY19" fmla="*/ 367780 h 2715674"/>
              <a:gd name="connsiteX20" fmla="*/ 796434 w 3118853"/>
              <a:gd name="connsiteY20" fmla="*/ 489592 h 2715674"/>
              <a:gd name="connsiteX21" fmla="*/ 809131 w 3118853"/>
              <a:gd name="connsiteY21" fmla="*/ 558738 h 2715674"/>
              <a:gd name="connsiteX22" fmla="*/ 692189 w 3118853"/>
              <a:gd name="connsiteY22" fmla="*/ 533131 h 2715674"/>
              <a:gd name="connsiteX23" fmla="*/ 412531 w 3118853"/>
              <a:gd name="connsiteY23" fmla="*/ 812459 h 2715674"/>
              <a:gd name="connsiteX24" fmla="*/ 442373 w 3118853"/>
              <a:gd name="connsiteY24" fmla="*/ 938068 h 2715674"/>
              <a:gd name="connsiteX25" fmla="*/ 372499 w 3118853"/>
              <a:gd name="connsiteY25" fmla="*/ 925144 h 2715674"/>
              <a:gd name="connsiteX26" fmla="*/ 177758 w 3118853"/>
              <a:gd name="connsiteY26" fmla="*/ 1119655 h 2715674"/>
              <a:gd name="connsiteX27" fmla="*/ 360773 w 3118853"/>
              <a:gd name="connsiteY27" fmla="*/ 1313764 h 2715674"/>
              <a:gd name="connsiteX28" fmla="*/ 316050 w 3118853"/>
              <a:gd name="connsiteY28" fmla="*/ 1418290 h 2715674"/>
              <a:gd name="connsiteX29" fmla="*/ 318557 w 3118853"/>
              <a:gd name="connsiteY29" fmla="*/ 1444623 h 2715674"/>
              <a:gd name="connsiteX30" fmla="*/ 279658 w 3118853"/>
              <a:gd name="connsiteY30" fmla="*/ 1441876 h 2715674"/>
              <a:gd name="connsiteX31" fmla="*/ 0 w 3118853"/>
              <a:gd name="connsiteY31" fmla="*/ 1721205 h 2715674"/>
              <a:gd name="connsiteX32" fmla="*/ 279658 w 3118853"/>
              <a:gd name="connsiteY32" fmla="*/ 2000533 h 2715674"/>
              <a:gd name="connsiteX33" fmla="*/ 370397 w 3118853"/>
              <a:gd name="connsiteY33" fmla="*/ 1985428 h 2715674"/>
              <a:gd name="connsiteX34" fmla="*/ 425228 w 3118853"/>
              <a:gd name="connsiteY34" fmla="*/ 2145286 h 2715674"/>
              <a:gd name="connsiteX35" fmla="*/ 2487400 w 3118853"/>
              <a:gd name="connsiteY35" fmla="*/ 2714767 h 2715674"/>
              <a:gd name="connsiteX36" fmla="*/ 2910445 w 3118853"/>
              <a:gd name="connsiteY36" fmla="*/ 1781949 h 2715674"/>
              <a:gd name="connsiteX37" fmla="*/ 2924112 w 3118853"/>
              <a:gd name="connsiteY37" fmla="*/ 1782515 h 2715674"/>
              <a:gd name="connsiteX38" fmla="*/ 3118853 w 3118853"/>
              <a:gd name="connsiteY38" fmla="*/ 1588003 h 2715674"/>
              <a:gd name="connsiteX39" fmla="*/ 2924112 w 3118853"/>
              <a:gd name="connsiteY39" fmla="*/ 1393491 h 27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18853" h="2715674">
                <a:moveTo>
                  <a:pt x="2924355" y="1393168"/>
                </a:moveTo>
                <a:cubicBezTo>
                  <a:pt x="2916106" y="1393168"/>
                  <a:pt x="2908019" y="1393733"/>
                  <a:pt x="2900012" y="1394703"/>
                </a:cubicBezTo>
                <a:cubicBezTo>
                  <a:pt x="2905592" y="1376609"/>
                  <a:pt x="2908584" y="1357384"/>
                  <a:pt x="2908584" y="1337431"/>
                </a:cubicBezTo>
                <a:cubicBezTo>
                  <a:pt x="2908584" y="1229997"/>
                  <a:pt x="2821404" y="1142919"/>
                  <a:pt x="2713843" y="1142919"/>
                </a:cubicBezTo>
                <a:cubicBezTo>
                  <a:pt x="2673164" y="1142919"/>
                  <a:pt x="2635397" y="1155440"/>
                  <a:pt x="2604099" y="1176765"/>
                </a:cubicBezTo>
                <a:cubicBezTo>
                  <a:pt x="2588329" y="1113759"/>
                  <a:pt x="2531395" y="1066989"/>
                  <a:pt x="2463381" y="1066989"/>
                </a:cubicBezTo>
                <a:cubicBezTo>
                  <a:pt x="2417526" y="1066989"/>
                  <a:pt x="2376604" y="1088314"/>
                  <a:pt x="2349997" y="1121513"/>
                </a:cubicBezTo>
                <a:cubicBezTo>
                  <a:pt x="2350321" y="1116828"/>
                  <a:pt x="2350563" y="1112063"/>
                  <a:pt x="2350563" y="1107297"/>
                </a:cubicBezTo>
                <a:cubicBezTo>
                  <a:pt x="2350563" y="1074097"/>
                  <a:pt x="2342234" y="1042836"/>
                  <a:pt x="2327515" y="1015534"/>
                </a:cubicBezTo>
                <a:cubicBezTo>
                  <a:pt x="2381619" y="964563"/>
                  <a:pt x="2415423" y="892429"/>
                  <a:pt x="2415423" y="812297"/>
                </a:cubicBezTo>
                <a:cubicBezTo>
                  <a:pt x="2415423" y="658013"/>
                  <a:pt x="2290233" y="532970"/>
                  <a:pt x="2135766" y="532970"/>
                </a:cubicBezTo>
                <a:cubicBezTo>
                  <a:pt x="2066943" y="532970"/>
                  <a:pt x="2004024" y="557849"/>
                  <a:pt x="1955258" y="599045"/>
                </a:cubicBezTo>
                <a:cubicBezTo>
                  <a:pt x="1940943" y="533939"/>
                  <a:pt x="1882958" y="485230"/>
                  <a:pt x="1813488" y="485230"/>
                </a:cubicBezTo>
                <a:cubicBezTo>
                  <a:pt x="1787690" y="485230"/>
                  <a:pt x="1763428" y="492015"/>
                  <a:pt x="1742401" y="503889"/>
                </a:cubicBezTo>
                <a:cubicBezTo>
                  <a:pt x="1748952" y="482564"/>
                  <a:pt x="1752510" y="459946"/>
                  <a:pt x="1752510" y="436521"/>
                </a:cubicBezTo>
                <a:cubicBezTo>
                  <a:pt x="1752510" y="309539"/>
                  <a:pt x="1649478" y="206629"/>
                  <a:pt x="1522347" y="206629"/>
                </a:cubicBezTo>
                <a:cubicBezTo>
                  <a:pt x="1470022" y="206629"/>
                  <a:pt x="1421741" y="224077"/>
                  <a:pt x="1383084" y="253479"/>
                </a:cubicBezTo>
                <a:cubicBezTo>
                  <a:pt x="1370064" y="111311"/>
                  <a:pt x="1250372" y="0"/>
                  <a:pt x="1104639" y="0"/>
                </a:cubicBezTo>
                <a:cubicBezTo>
                  <a:pt x="950173" y="0"/>
                  <a:pt x="824982" y="125043"/>
                  <a:pt x="824982" y="279328"/>
                </a:cubicBezTo>
                <a:cubicBezTo>
                  <a:pt x="824982" y="310266"/>
                  <a:pt x="830077" y="339992"/>
                  <a:pt x="839377" y="367780"/>
                </a:cubicBezTo>
                <a:cubicBezTo>
                  <a:pt x="812527" y="401141"/>
                  <a:pt x="796434" y="443468"/>
                  <a:pt x="796434" y="489592"/>
                </a:cubicBezTo>
                <a:cubicBezTo>
                  <a:pt x="796434" y="513987"/>
                  <a:pt x="800963" y="537250"/>
                  <a:pt x="809131" y="558738"/>
                </a:cubicBezTo>
                <a:cubicBezTo>
                  <a:pt x="773547" y="542340"/>
                  <a:pt x="733919" y="533131"/>
                  <a:pt x="692189" y="533131"/>
                </a:cubicBezTo>
                <a:cubicBezTo>
                  <a:pt x="537722" y="533131"/>
                  <a:pt x="412531" y="658175"/>
                  <a:pt x="412531" y="812459"/>
                </a:cubicBezTo>
                <a:cubicBezTo>
                  <a:pt x="412531" y="857614"/>
                  <a:pt x="423368" y="900264"/>
                  <a:pt x="442373" y="938068"/>
                </a:cubicBezTo>
                <a:cubicBezTo>
                  <a:pt x="420699" y="929748"/>
                  <a:pt x="397165" y="925144"/>
                  <a:pt x="372499" y="925144"/>
                </a:cubicBezTo>
                <a:cubicBezTo>
                  <a:pt x="264939" y="925144"/>
                  <a:pt x="177758" y="1012221"/>
                  <a:pt x="177758" y="1119655"/>
                </a:cubicBezTo>
                <a:cubicBezTo>
                  <a:pt x="177758" y="1227090"/>
                  <a:pt x="258712" y="1307786"/>
                  <a:pt x="360773" y="1313764"/>
                </a:cubicBezTo>
                <a:cubicBezTo>
                  <a:pt x="333276" y="1340178"/>
                  <a:pt x="316050" y="1377174"/>
                  <a:pt x="316050" y="1418290"/>
                </a:cubicBezTo>
                <a:cubicBezTo>
                  <a:pt x="316050" y="1427256"/>
                  <a:pt x="317021" y="1436061"/>
                  <a:pt x="318557" y="1444623"/>
                </a:cubicBezTo>
                <a:cubicBezTo>
                  <a:pt x="305860" y="1442846"/>
                  <a:pt x="292840" y="1441876"/>
                  <a:pt x="279658" y="1441876"/>
                </a:cubicBezTo>
                <a:cubicBezTo>
                  <a:pt x="125191" y="1441876"/>
                  <a:pt x="0" y="1566920"/>
                  <a:pt x="0" y="1721205"/>
                </a:cubicBezTo>
                <a:cubicBezTo>
                  <a:pt x="0" y="1875489"/>
                  <a:pt x="125191" y="2000533"/>
                  <a:pt x="279658" y="2000533"/>
                </a:cubicBezTo>
                <a:cubicBezTo>
                  <a:pt x="311441" y="2000533"/>
                  <a:pt x="341930" y="1995201"/>
                  <a:pt x="370397" y="1985428"/>
                </a:cubicBezTo>
                <a:lnTo>
                  <a:pt x="425228" y="2145286"/>
                </a:lnTo>
                <a:cubicBezTo>
                  <a:pt x="425228" y="2145286"/>
                  <a:pt x="2438876" y="2678417"/>
                  <a:pt x="2487400" y="2714767"/>
                </a:cubicBezTo>
                <a:cubicBezTo>
                  <a:pt x="2526866" y="2744331"/>
                  <a:pt x="2807251" y="2043991"/>
                  <a:pt x="2910445" y="1781949"/>
                </a:cubicBezTo>
                <a:cubicBezTo>
                  <a:pt x="2914974" y="1782272"/>
                  <a:pt x="2919503" y="1782515"/>
                  <a:pt x="2924112" y="1782515"/>
                </a:cubicBezTo>
                <a:cubicBezTo>
                  <a:pt x="3031673" y="1782515"/>
                  <a:pt x="3118853" y="1695437"/>
                  <a:pt x="3118853" y="1588003"/>
                </a:cubicBezTo>
                <a:cubicBezTo>
                  <a:pt x="3118853" y="1480569"/>
                  <a:pt x="3031673" y="1393491"/>
                  <a:pt x="2924112" y="1393491"/>
                </a:cubicBezTo>
                <a:close/>
              </a:path>
            </a:pathLst>
          </a:custGeom>
          <a:solidFill>
            <a:srgbClr val="FFFFFF"/>
          </a:solidFill>
          <a:ln w="0" cap="flat">
            <a:noFill/>
            <a:prstDash val="solid"/>
            <a:miter/>
          </a:ln>
          <a:effectLst>
            <a:outerShdw blurRad="267586" dist="50800" dir="5400000" algn="ctr" rotWithShape="0">
              <a:srgbClr val="000000">
                <a:alpha val="43137"/>
              </a:srgbClr>
            </a:outerShdw>
          </a:effectLst>
        </p:spPr>
        <p:txBody>
          <a:bodyPr rtlCol="0" anchor="ctr"/>
          <a:lstStyle/>
          <a:p>
            <a:pPr algn="l" rtl="0"/>
            <a:endParaRPr lang="x-es-XL"/>
          </a:p>
        </p:txBody>
      </p:sp>
      <p:sp>
        <p:nvSpPr>
          <p:cNvPr id="6" name="Rectangle 5">
            <a:extLst>
              <a:ext uri="{FF2B5EF4-FFF2-40B4-BE49-F238E27FC236}">
                <a16:creationId xmlns:a16="http://schemas.microsoft.com/office/drawing/2014/main" id="{710B3AB1-F1CA-7B69-EC87-949A921B1E89}"/>
              </a:ext>
            </a:extLst>
          </p:cNvPr>
          <p:cNvSpPr/>
          <p:nvPr/>
        </p:nvSpPr>
        <p:spPr>
          <a:xfrm>
            <a:off x="-18197" y="-26976"/>
            <a:ext cx="6918985" cy="68849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a:p>
        </p:txBody>
      </p:sp>
      <p:sp>
        <p:nvSpPr>
          <p:cNvPr id="62" name="Rounded Rectangle 61">
            <a:extLst>
              <a:ext uri="{FF2B5EF4-FFF2-40B4-BE49-F238E27FC236}">
                <a16:creationId xmlns:a16="http://schemas.microsoft.com/office/drawing/2014/main" id="{A07FED67-0DB3-371D-E861-3097C72B0524}"/>
              </a:ext>
            </a:extLst>
          </p:cNvPr>
          <p:cNvSpPr/>
          <p:nvPr/>
        </p:nvSpPr>
        <p:spPr>
          <a:xfrm>
            <a:off x="112630" y="4556177"/>
            <a:ext cx="6743638" cy="1314238"/>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2" name="Rounded Rectangle 51">
            <a:extLst>
              <a:ext uri="{FF2B5EF4-FFF2-40B4-BE49-F238E27FC236}">
                <a16:creationId xmlns:a16="http://schemas.microsoft.com/office/drawing/2014/main" id="{FFC75599-2EF7-265A-8474-76CF8B7BA203}"/>
              </a:ext>
            </a:extLst>
          </p:cNvPr>
          <p:cNvSpPr/>
          <p:nvPr/>
        </p:nvSpPr>
        <p:spPr>
          <a:xfrm>
            <a:off x="88989" y="419121"/>
            <a:ext cx="6754463" cy="2390896"/>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3" name="Rounded Rectangle 52">
            <a:extLst>
              <a:ext uri="{FF2B5EF4-FFF2-40B4-BE49-F238E27FC236}">
                <a16:creationId xmlns:a16="http://schemas.microsoft.com/office/drawing/2014/main" id="{B854BE8E-D597-4882-93A5-FD9F318AC4F3}"/>
              </a:ext>
            </a:extLst>
          </p:cNvPr>
          <p:cNvSpPr/>
          <p:nvPr/>
        </p:nvSpPr>
        <p:spPr>
          <a:xfrm>
            <a:off x="106573" y="2848905"/>
            <a:ext cx="6736879" cy="1604633"/>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9330755" y="6418768"/>
            <a:ext cx="2743200" cy="365125"/>
          </a:xfrm>
        </p:spPr>
        <p:txBody>
          <a:bodyPr/>
          <a:lstStyle/>
          <a:p>
            <a:pPr algn="r" rtl="0"/>
            <a:fld id="{199E282D-D310-42D8-B8FF-78ED45A44D81}" type="slidenum">
              <a:rPr lang="he-IL" smtClean="0">
                <a:latin typeface="Heebo" pitchFamily="2" charset="-79"/>
                <a:cs typeface="Heebo" pitchFamily="2" charset="-79"/>
              </a:rPr>
              <a:pPr algn="r" rtl="0"/>
              <a:t>10</a:t>
            </a:fld>
            <a:endParaRPr lang="he-IL" dirty="0">
              <a:latin typeface="Heebo" pitchFamily="2" charset="-79"/>
              <a:cs typeface="Heebo" pitchFamily="2" charset="-79"/>
            </a:endParaRPr>
          </a:p>
        </p:txBody>
      </p:sp>
      <p:graphicFrame>
        <p:nvGraphicFramePr>
          <p:cNvPr id="2" name="Chart 1">
            <a:extLst>
              <a:ext uri="{FF2B5EF4-FFF2-40B4-BE49-F238E27FC236}">
                <a16:creationId xmlns:a16="http://schemas.microsoft.com/office/drawing/2014/main" id="{E43C2679-2655-4AE1-AFDE-A401793E45AB}"/>
              </a:ext>
            </a:extLst>
          </p:cNvPr>
          <p:cNvGraphicFramePr>
            <a:graphicFrameLocks/>
          </p:cNvGraphicFramePr>
          <p:nvPr>
            <p:extLst>
              <p:ext uri="{D42A27DB-BD31-4B8C-83A1-F6EECF244321}">
                <p14:modId xmlns:p14="http://schemas.microsoft.com/office/powerpoint/2010/main" val="994552815"/>
              </p:ext>
            </p:extLst>
          </p:nvPr>
        </p:nvGraphicFramePr>
        <p:xfrm>
          <a:off x="8943819" y="313990"/>
          <a:ext cx="3060947" cy="584420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23AA018F-DE9B-07F9-525C-4F25273EA6C0}"/>
              </a:ext>
            </a:extLst>
          </p:cNvPr>
          <p:cNvSpPr txBox="1"/>
          <p:nvPr/>
        </p:nvSpPr>
        <p:spPr>
          <a:xfrm>
            <a:off x="6888878" y="5035434"/>
            <a:ext cx="809625" cy="230832"/>
          </a:xfrm>
          <a:prstGeom prst="rect">
            <a:avLst/>
          </a:prstGeom>
          <a:noFill/>
        </p:spPr>
        <p:txBody>
          <a:bodyPr wrap="square" rtlCol="1">
            <a:spAutoFit/>
          </a:bodyPr>
          <a:lstStyle/>
          <a:p>
            <a:pPr algn="ctr" rtl="0"/>
            <a:r>
              <a:rPr lang="en-US" sz="900" dirty="0">
                <a:latin typeface="Heebo" pitchFamily="2" charset="-79"/>
                <a:ea typeface="Tahoma" panose="020B0604030504040204" pitchFamily="34" charset="0"/>
                <a:cs typeface="Heebo" pitchFamily="2" charset="-79"/>
              </a:rPr>
              <a:t>N=20</a:t>
            </a:r>
            <a:endParaRPr lang="he-IL" sz="900" dirty="0">
              <a:latin typeface="Heebo" pitchFamily="2" charset="-79"/>
              <a:ea typeface="Tahoma" panose="020B0604030504040204" pitchFamily="34" charset="0"/>
              <a:cs typeface="Heebo" pitchFamily="2" charset="-79"/>
            </a:endParaRPr>
          </a:p>
        </p:txBody>
      </p:sp>
      <p:sp>
        <p:nvSpPr>
          <p:cNvPr id="9" name="TextBox 8">
            <a:extLst>
              <a:ext uri="{FF2B5EF4-FFF2-40B4-BE49-F238E27FC236}">
                <a16:creationId xmlns:a16="http://schemas.microsoft.com/office/drawing/2014/main" id="{0F7C3136-6484-45C9-F533-0121383BB6C6}"/>
              </a:ext>
            </a:extLst>
          </p:cNvPr>
          <p:cNvSpPr txBox="1"/>
          <p:nvPr/>
        </p:nvSpPr>
        <p:spPr>
          <a:xfrm>
            <a:off x="6888879" y="4138684"/>
            <a:ext cx="809625" cy="230832"/>
          </a:xfrm>
          <a:prstGeom prst="rect">
            <a:avLst/>
          </a:prstGeom>
          <a:noFill/>
        </p:spPr>
        <p:txBody>
          <a:bodyPr wrap="square" rtlCol="1">
            <a:spAutoFit/>
          </a:bodyPr>
          <a:lstStyle/>
          <a:p>
            <a:pPr algn="ctr" rtl="0"/>
            <a:r>
              <a:rPr lang="en-US" sz="900" dirty="0">
                <a:latin typeface="Heebo" pitchFamily="2" charset="-79"/>
                <a:ea typeface="Tahoma" panose="020B0604030504040204" pitchFamily="34" charset="0"/>
                <a:cs typeface="Heebo" pitchFamily="2" charset="-79"/>
              </a:rPr>
              <a:t>N=20</a:t>
            </a:r>
            <a:endParaRPr lang="he-IL" sz="900" dirty="0">
              <a:latin typeface="Heebo" pitchFamily="2" charset="-79"/>
              <a:ea typeface="Tahoma" panose="020B0604030504040204" pitchFamily="34" charset="0"/>
              <a:cs typeface="Heebo" pitchFamily="2" charset="-79"/>
            </a:endParaRPr>
          </a:p>
        </p:txBody>
      </p:sp>
      <p:sp>
        <p:nvSpPr>
          <p:cNvPr id="13" name="מלבן 4">
            <a:extLst>
              <a:ext uri="{FF2B5EF4-FFF2-40B4-BE49-F238E27FC236}">
                <a16:creationId xmlns:a16="http://schemas.microsoft.com/office/drawing/2014/main" id="{47113B51-1E6D-46BF-77D4-6D860004E502}"/>
              </a:ext>
            </a:extLst>
          </p:cNvPr>
          <p:cNvSpPr/>
          <p:nvPr/>
        </p:nvSpPr>
        <p:spPr>
          <a:xfrm>
            <a:off x="7055100" y="1192371"/>
            <a:ext cx="2149660" cy="707886"/>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000" dirty="0">
                <a:solidFill>
                  <a:schemeClr val="tx1">
                    <a:lumMod val="50000"/>
                    <a:lumOff val="50000"/>
                  </a:schemeClr>
                </a:solidFill>
                <a:latin typeface="Heebo" pitchFamily="2" charset="-79"/>
                <a:ea typeface="Tahoma"/>
                <a:cs typeface="Heebo" pitchFamily="2" charset="-79"/>
              </a:rPr>
              <a:t>To what extent did you feel comfortable sharing your experiences, thoughts, and feelings with the musician?</a:t>
            </a:r>
            <a:endParaRPr lang="he-IL" sz="1000" dirty="0">
              <a:solidFill>
                <a:schemeClr val="tx1">
                  <a:lumMod val="50000"/>
                  <a:lumOff val="50000"/>
                </a:schemeClr>
              </a:solidFill>
              <a:latin typeface="Heebo" pitchFamily="2" charset="-79"/>
              <a:ea typeface="Tahoma"/>
              <a:cs typeface="Heebo" pitchFamily="2" charset="-79"/>
            </a:endParaRPr>
          </a:p>
        </p:txBody>
      </p:sp>
      <p:sp>
        <p:nvSpPr>
          <p:cNvPr id="15" name="מלבן 4">
            <a:extLst>
              <a:ext uri="{FF2B5EF4-FFF2-40B4-BE49-F238E27FC236}">
                <a16:creationId xmlns:a16="http://schemas.microsoft.com/office/drawing/2014/main" id="{8570913A-ADA3-DC42-79C7-0D79942FCB7F}"/>
              </a:ext>
            </a:extLst>
          </p:cNvPr>
          <p:cNvSpPr/>
          <p:nvPr/>
        </p:nvSpPr>
        <p:spPr>
          <a:xfrm>
            <a:off x="7044204" y="1983438"/>
            <a:ext cx="2029675" cy="707886"/>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000" dirty="0">
                <a:solidFill>
                  <a:schemeClr val="tx1">
                    <a:lumMod val="50000"/>
                    <a:lumOff val="50000"/>
                  </a:schemeClr>
                </a:solidFill>
                <a:latin typeface="Heebo" pitchFamily="2" charset="-79"/>
                <a:ea typeface="Tahoma"/>
                <a:cs typeface="Heebo" pitchFamily="2" charset="-79"/>
              </a:rPr>
              <a:t>To what extent did you and the musician collaborate productively while working on the song?</a:t>
            </a:r>
            <a:endParaRPr lang="he-IL" sz="1000" dirty="0">
              <a:solidFill>
                <a:schemeClr val="tx1">
                  <a:lumMod val="50000"/>
                  <a:lumOff val="50000"/>
                </a:schemeClr>
              </a:solidFill>
              <a:latin typeface="Heebo" pitchFamily="2" charset="-79"/>
              <a:ea typeface="Tahoma"/>
              <a:cs typeface="Heebo" pitchFamily="2" charset="-79"/>
            </a:endParaRPr>
          </a:p>
        </p:txBody>
      </p:sp>
      <p:sp>
        <p:nvSpPr>
          <p:cNvPr id="16" name="מלבן 4">
            <a:extLst>
              <a:ext uri="{FF2B5EF4-FFF2-40B4-BE49-F238E27FC236}">
                <a16:creationId xmlns:a16="http://schemas.microsoft.com/office/drawing/2014/main" id="{F36FF4C4-2424-5C70-E125-377B33305E73}"/>
              </a:ext>
            </a:extLst>
          </p:cNvPr>
          <p:cNvSpPr/>
          <p:nvPr/>
        </p:nvSpPr>
        <p:spPr>
          <a:xfrm>
            <a:off x="7052889" y="2739443"/>
            <a:ext cx="2053418" cy="861774"/>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000" dirty="0">
                <a:solidFill>
                  <a:schemeClr val="tx1">
                    <a:lumMod val="50000"/>
                    <a:lumOff val="50000"/>
                  </a:schemeClr>
                </a:solidFill>
                <a:latin typeface="Heebo" pitchFamily="2" charset="-79"/>
                <a:ea typeface="Tahoma"/>
                <a:cs typeface="Heebo" pitchFamily="2" charset="-79"/>
              </a:rPr>
              <a:t>To what extent did the pre-workshop writing assignment help you prepare for the session and contribute to the songwriting process?</a:t>
            </a:r>
            <a:endParaRPr lang="he-IL" sz="1000" dirty="0">
              <a:solidFill>
                <a:schemeClr val="tx1">
                  <a:lumMod val="50000"/>
                  <a:lumOff val="50000"/>
                </a:schemeClr>
              </a:solidFill>
              <a:latin typeface="Heebo" pitchFamily="2" charset="-79"/>
              <a:ea typeface="Tahoma"/>
              <a:cs typeface="Heebo" pitchFamily="2" charset="-79"/>
            </a:endParaRPr>
          </a:p>
        </p:txBody>
      </p:sp>
      <p:sp>
        <p:nvSpPr>
          <p:cNvPr id="17" name="מלבן 4">
            <a:extLst>
              <a:ext uri="{FF2B5EF4-FFF2-40B4-BE49-F238E27FC236}">
                <a16:creationId xmlns:a16="http://schemas.microsoft.com/office/drawing/2014/main" id="{8352371C-BC54-2559-538F-ED2A8A03EA26}"/>
              </a:ext>
            </a:extLst>
          </p:cNvPr>
          <p:cNvSpPr/>
          <p:nvPr/>
        </p:nvSpPr>
        <p:spPr>
          <a:xfrm>
            <a:off x="7044204" y="3638805"/>
            <a:ext cx="2093113" cy="553998"/>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000" dirty="0">
                <a:solidFill>
                  <a:schemeClr val="tx1">
                    <a:lumMod val="50000"/>
                    <a:lumOff val="50000"/>
                  </a:schemeClr>
                </a:solidFill>
                <a:latin typeface="Heebo" pitchFamily="2" charset="-79"/>
                <a:ea typeface="Tahoma"/>
                <a:cs typeface="Heebo" pitchFamily="2" charset="-79"/>
              </a:rPr>
              <a:t>To what extent did the group session help you connect to the songwriting process?*</a:t>
            </a:r>
            <a:endParaRPr lang="he-IL" sz="1000" dirty="0">
              <a:solidFill>
                <a:schemeClr val="tx1">
                  <a:lumMod val="50000"/>
                  <a:lumOff val="50000"/>
                </a:schemeClr>
              </a:solidFill>
              <a:latin typeface="Heebo" pitchFamily="2" charset="-79"/>
              <a:ea typeface="Tahoma"/>
              <a:cs typeface="Heebo" pitchFamily="2" charset="-79"/>
            </a:endParaRPr>
          </a:p>
        </p:txBody>
      </p:sp>
      <p:sp>
        <p:nvSpPr>
          <p:cNvPr id="18" name="מלבן 4">
            <a:extLst>
              <a:ext uri="{FF2B5EF4-FFF2-40B4-BE49-F238E27FC236}">
                <a16:creationId xmlns:a16="http://schemas.microsoft.com/office/drawing/2014/main" id="{F486F412-8A2B-F43E-596F-C7112D7BF76B}"/>
              </a:ext>
            </a:extLst>
          </p:cNvPr>
          <p:cNvSpPr/>
          <p:nvPr/>
        </p:nvSpPr>
        <p:spPr>
          <a:xfrm>
            <a:off x="7052889" y="4371455"/>
            <a:ext cx="2123733" cy="707886"/>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000" dirty="0">
                <a:solidFill>
                  <a:schemeClr val="tx1">
                    <a:lumMod val="50000"/>
                    <a:lumOff val="50000"/>
                  </a:schemeClr>
                </a:solidFill>
                <a:latin typeface="Heebo" pitchFamily="2" charset="-79"/>
                <a:ea typeface="Tahoma"/>
                <a:cs typeface="Heebo" pitchFamily="2" charset="-79"/>
              </a:rPr>
              <a:t>To what extent did the involvement of the writing facilitator contribute to the songwriting process?*</a:t>
            </a:r>
            <a:endParaRPr lang="he-IL" sz="1000" dirty="0">
              <a:solidFill>
                <a:schemeClr val="tx1">
                  <a:lumMod val="50000"/>
                  <a:lumOff val="50000"/>
                </a:schemeClr>
              </a:solidFill>
              <a:latin typeface="Heebo" pitchFamily="2" charset="-79"/>
              <a:ea typeface="Tahoma"/>
              <a:cs typeface="Heebo" pitchFamily="2" charset="-79"/>
            </a:endParaRPr>
          </a:p>
        </p:txBody>
      </p:sp>
      <p:sp>
        <p:nvSpPr>
          <p:cNvPr id="22" name="TextBox 21">
            <a:extLst>
              <a:ext uri="{FF2B5EF4-FFF2-40B4-BE49-F238E27FC236}">
                <a16:creationId xmlns:a16="http://schemas.microsoft.com/office/drawing/2014/main" id="{3ECFFAE7-6BD0-E1B1-BE78-8C749A0714BC}"/>
              </a:ext>
            </a:extLst>
          </p:cNvPr>
          <p:cNvSpPr txBox="1"/>
          <p:nvPr/>
        </p:nvSpPr>
        <p:spPr>
          <a:xfrm>
            <a:off x="66655" y="19010"/>
            <a:ext cx="6798816"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rPr>
              <a:t>The Creative Experience: The Process as an Outcome</a:t>
            </a:r>
            <a:endParaRPr lang="he-IL" sz="2000" b="1" dirty="0">
              <a:solidFill>
                <a:srgbClr val="40A8AD"/>
              </a:solidFill>
            </a:endParaRPr>
          </a:p>
        </p:txBody>
      </p:sp>
      <p:sp>
        <p:nvSpPr>
          <p:cNvPr id="23" name="מלבן 4">
            <a:extLst>
              <a:ext uri="{FF2B5EF4-FFF2-40B4-BE49-F238E27FC236}">
                <a16:creationId xmlns:a16="http://schemas.microsoft.com/office/drawing/2014/main" id="{183093AD-F34E-7FF6-AFF5-63785DF0C6FF}"/>
              </a:ext>
            </a:extLst>
          </p:cNvPr>
          <p:cNvSpPr/>
          <p:nvPr/>
        </p:nvSpPr>
        <p:spPr>
          <a:xfrm>
            <a:off x="159670" y="4665525"/>
            <a:ext cx="2037310" cy="1107996"/>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b="1" dirty="0">
                <a:solidFill>
                  <a:prstClr val="black"/>
                </a:solidFill>
                <a:latin typeface="Heebo" pitchFamily="2" charset="-79"/>
                <a:ea typeface="Tahoma"/>
                <a:cs typeface="Heebo" pitchFamily="2" charset="-79"/>
              </a:rPr>
              <a:t>The group session was valued mainly for the social experience and opportunity to share </a:t>
            </a:r>
            <a:r>
              <a:rPr lang="en-US" sz="1100" dirty="0">
                <a:solidFill>
                  <a:prstClr val="black"/>
                </a:solidFill>
                <a:latin typeface="Heebo" pitchFamily="2" charset="-79"/>
                <a:ea typeface="Tahoma"/>
                <a:cs typeface="Heebo" pitchFamily="2" charset="-79"/>
              </a:rPr>
              <a:t>rather than for its creative contribution to the final product.</a:t>
            </a:r>
            <a:endParaRPr kumimoji="0" lang="he-IL" sz="1100" i="0" u="none" strike="noStrike" kern="1200" cap="none" spc="0" normalizeH="0" baseline="0" noProof="0" dirty="0">
              <a:ln>
                <a:noFill/>
              </a:ln>
              <a:solidFill>
                <a:schemeClr val="accent5"/>
              </a:solidFill>
              <a:effectLst/>
              <a:uLnTx/>
              <a:uFillTx/>
              <a:latin typeface="Heebo" pitchFamily="2" charset="-79"/>
              <a:ea typeface="Tahoma"/>
              <a:cs typeface="Heebo" pitchFamily="2" charset="-79"/>
            </a:endParaRPr>
          </a:p>
        </p:txBody>
      </p:sp>
      <p:sp>
        <p:nvSpPr>
          <p:cNvPr id="26" name="מלבן 4">
            <a:extLst>
              <a:ext uri="{FF2B5EF4-FFF2-40B4-BE49-F238E27FC236}">
                <a16:creationId xmlns:a16="http://schemas.microsoft.com/office/drawing/2014/main" id="{5C0F77B6-94BC-FE0D-49B4-D73A4E9652F0}"/>
              </a:ext>
            </a:extLst>
          </p:cNvPr>
          <p:cNvSpPr/>
          <p:nvPr/>
        </p:nvSpPr>
        <p:spPr>
          <a:xfrm>
            <a:off x="149401" y="2941073"/>
            <a:ext cx="4164240" cy="1446550"/>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Nearly 70% of survey respondents said that the pre-workshop writing assignment greatly helped them prepare, a benefit echoed by some interviewees. As for the writing process, participants generally credited the professional guidance to the musicians, while the writing facilitator was viewed as part of the broader support team. Interviewees noted that </a:t>
            </a:r>
            <a:r>
              <a:rPr lang="en-US" sz="1100" b="1" dirty="0">
                <a:latin typeface="Heebo" pitchFamily="2" charset="-79"/>
                <a:ea typeface="Tahoma"/>
                <a:cs typeface="Heebo" pitchFamily="2" charset="-79"/>
              </a:rPr>
              <a:t>most of the writing and creative process took place within the intimate setting of the family working together with the musician.</a:t>
            </a:r>
            <a:endParaRPr kumimoji="0" lang="he-IL" sz="1100" b="1" i="0" u="none" strike="noStrike" kern="1200" cap="none" spc="0" normalizeH="0" baseline="0" noProof="0" dirty="0">
              <a:ln>
                <a:noFill/>
              </a:ln>
              <a:solidFill>
                <a:schemeClr val="accent5"/>
              </a:solidFill>
              <a:effectLst/>
              <a:uLnTx/>
              <a:uFillTx/>
              <a:latin typeface="Heebo" pitchFamily="2" charset="-79"/>
              <a:ea typeface="Tahoma"/>
              <a:cs typeface="Heebo" pitchFamily="2" charset="-79"/>
            </a:endParaRPr>
          </a:p>
        </p:txBody>
      </p:sp>
      <p:sp>
        <p:nvSpPr>
          <p:cNvPr id="27" name="מלבן 4">
            <a:extLst>
              <a:ext uri="{FF2B5EF4-FFF2-40B4-BE49-F238E27FC236}">
                <a16:creationId xmlns:a16="http://schemas.microsoft.com/office/drawing/2014/main" id="{24236F43-683B-1495-3A8D-196207ED790C}"/>
              </a:ext>
            </a:extLst>
          </p:cNvPr>
          <p:cNvSpPr/>
          <p:nvPr/>
        </p:nvSpPr>
        <p:spPr>
          <a:xfrm>
            <a:off x="4313641" y="2963740"/>
            <a:ext cx="2435444" cy="1384995"/>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200" i="1" dirty="0">
                <a:solidFill>
                  <a:schemeClr val="accent5"/>
                </a:solidFill>
                <a:latin typeface="Heebo" pitchFamily="2" charset="-79"/>
                <a:ea typeface="Tahoma"/>
                <a:cs typeface="Heebo" pitchFamily="2" charset="-79"/>
              </a:rPr>
              <a:t>“The actual writing process was done together with the musician. There was someone who moved between the groups, but she wasn’t very involved in the process, and we didn’t really feel her presence.”  - </a:t>
            </a:r>
            <a:r>
              <a:rPr lang="en-US" sz="1200" dirty="0">
                <a:solidFill>
                  <a:schemeClr val="accent5"/>
                </a:solidFill>
                <a:latin typeface="Heebo" pitchFamily="2" charset="-79"/>
                <a:ea typeface="Tahoma"/>
                <a:cs typeface="Heebo" pitchFamily="2" charset="-79"/>
              </a:rPr>
              <a:t>Parent interview</a:t>
            </a:r>
            <a:endParaRPr kumimoji="0" lang="he-IL" sz="1200" b="0" i="0" u="none" strike="noStrike" kern="1200" cap="none" spc="0" normalizeH="0" baseline="0" noProof="0" dirty="0">
              <a:ln>
                <a:noFill/>
              </a:ln>
              <a:solidFill>
                <a:schemeClr val="accent5"/>
              </a:solidFill>
              <a:effectLst/>
              <a:uLnTx/>
              <a:uFillTx/>
              <a:latin typeface="Heebo" pitchFamily="2" charset="-79"/>
              <a:ea typeface="Tahoma"/>
              <a:cs typeface="Heebo" pitchFamily="2" charset="-79"/>
            </a:endParaRPr>
          </a:p>
        </p:txBody>
      </p:sp>
      <p:grpSp>
        <p:nvGrpSpPr>
          <p:cNvPr id="35" name="Group 34">
            <a:extLst>
              <a:ext uri="{FF2B5EF4-FFF2-40B4-BE49-F238E27FC236}">
                <a16:creationId xmlns:a16="http://schemas.microsoft.com/office/drawing/2014/main" id="{4A66CEBB-31C3-A48C-BE41-3D0ED32B7AD4}"/>
              </a:ext>
            </a:extLst>
          </p:cNvPr>
          <p:cNvGrpSpPr/>
          <p:nvPr/>
        </p:nvGrpSpPr>
        <p:grpSpPr>
          <a:xfrm>
            <a:off x="-496704" y="460220"/>
            <a:ext cx="7340156" cy="2366708"/>
            <a:chOff x="5048031" y="517196"/>
            <a:chExt cx="6707267" cy="2473026"/>
          </a:xfrm>
        </p:grpSpPr>
        <p:sp>
          <p:nvSpPr>
            <p:cNvPr id="5" name="מלבן 4"/>
            <p:cNvSpPr/>
            <p:nvPr/>
          </p:nvSpPr>
          <p:spPr>
            <a:xfrm>
              <a:off x="5048031" y="1123187"/>
              <a:ext cx="4395583" cy="323165"/>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endParaRPr lang="he-IL" sz="1500">
                <a:solidFill>
                  <a:schemeClr val="accent5"/>
                </a:solidFill>
                <a:latin typeface="Heebo" pitchFamily="2" charset="-79"/>
                <a:ea typeface="Tahoma"/>
                <a:cs typeface="Heebo" pitchFamily="2" charset="-79"/>
              </a:endParaRPr>
            </a:p>
          </p:txBody>
        </p:sp>
        <p:sp>
          <p:nvSpPr>
            <p:cNvPr id="31" name="מלבן 4">
              <a:extLst>
                <a:ext uri="{FF2B5EF4-FFF2-40B4-BE49-F238E27FC236}">
                  <a16:creationId xmlns:a16="http://schemas.microsoft.com/office/drawing/2014/main" id="{48EC41DA-265A-B4DD-A00C-3F09B6894E52}"/>
                </a:ext>
              </a:extLst>
            </p:cNvPr>
            <p:cNvSpPr/>
            <p:nvPr/>
          </p:nvSpPr>
          <p:spPr>
            <a:xfrm>
              <a:off x="5589852" y="517196"/>
              <a:ext cx="6113266" cy="1876015"/>
            </a:xfrm>
            <a:prstGeom prst="rect">
              <a:avLst/>
            </a:prstGeom>
            <a:noFill/>
          </p:spPr>
          <p:txBody>
            <a:bodyPr wrap="square" lIns="91440" tIns="45720" rIns="91440" bIns="45720" anchor="t">
              <a:spAutoFit/>
            </a:bodyPr>
            <a:lstStyle/>
            <a:p>
              <a:pPr algn="l" rtl="0" fontAlgn="base">
                <a:spcBef>
                  <a:spcPts val="1400"/>
                </a:spcBef>
                <a:buClr>
                  <a:srgbClr val="358B8F"/>
                </a:buClr>
                <a:buSzPct val="150000"/>
              </a:pPr>
              <a:r>
                <a:rPr lang="en-US" sz="1100" dirty="0">
                  <a:latin typeface="Heebo" pitchFamily="2" charset="-79"/>
                  <a:ea typeface="Tahoma"/>
                  <a:cs typeface="Heebo" pitchFamily="2" charset="-79"/>
                </a:rPr>
                <a:t>Highly positive feedback regarding the connection with the musicians emerged from both the surveys and the interviews: </a:t>
              </a:r>
              <a:r>
                <a:rPr lang="en-US" sz="1100" b="1" dirty="0">
                  <a:solidFill>
                    <a:schemeClr val="accent5"/>
                  </a:solidFill>
                  <a:latin typeface="Heebo" pitchFamily="2" charset="-79"/>
                  <a:ea typeface="Tahoma"/>
                  <a:cs typeface="Heebo" pitchFamily="2" charset="-79"/>
                </a:rPr>
                <a:t>“</a:t>
              </a:r>
              <a:r>
                <a:rPr lang="en-US" sz="1100" b="1" i="1" dirty="0">
                  <a:solidFill>
                    <a:schemeClr val="accent5"/>
                  </a:solidFill>
                  <a:latin typeface="Heebo" pitchFamily="2" charset="-79"/>
                  <a:ea typeface="Tahoma"/>
                  <a:cs typeface="Heebo" pitchFamily="2" charset="-79"/>
                </a:rPr>
                <a:t>There was a deep sense of intimacy during those few hours. We shared and talked, and she [the musician] was very sensitive as we worked together on our ideas and suggestions, drawing from her experience and expertise. </a:t>
              </a:r>
              <a:r>
                <a:rPr lang="en-US" sz="1100" i="1" dirty="0">
                  <a:solidFill>
                    <a:schemeClr val="accent5"/>
                  </a:solidFill>
                  <a:latin typeface="Heebo" pitchFamily="2" charset="-79"/>
                  <a:ea typeface="Tahoma"/>
                  <a:cs typeface="Heebo" pitchFamily="2" charset="-79"/>
                </a:rPr>
                <a:t>I wouldn’t change a thing - I think she was perfect."</a:t>
              </a:r>
              <a:r>
                <a:rPr lang="en-US" sz="1100" dirty="0">
                  <a:solidFill>
                    <a:schemeClr val="accent5"/>
                  </a:solidFill>
                  <a:latin typeface="Heebo" pitchFamily="2" charset="-79"/>
                  <a:ea typeface="Tahoma"/>
                  <a:cs typeface="Heebo" pitchFamily="2" charset="-79"/>
                </a:rPr>
                <a:t> – Parent interview</a:t>
              </a:r>
              <a:endParaRPr lang="en-US" sz="1100" i="1" dirty="0">
                <a:solidFill>
                  <a:schemeClr val="accent5"/>
                </a:solidFill>
                <a:latin typeface="Heebo" pitchFamily="2" charset="-79"/>
                <a:ea typeface="Tahoma"/>
                <a:cs typeface="Heebo" pitchFamily="2" charset="-79"/>
              </a:endParaRPr>
            </a:p>
            <a:p>
              <a:pPr algn="l" rtl="0" fontAlgn="base">
                <a:spcBef>
                  <a:spcPts val="1400"/>
                </a:spcBef>
                <a:buClr>
                  <a:srgbClr val="358B8F"/>
                </a:buClr>
                <a:buSzPct val="150000"/>
              </a:pPr>
              <a:r>
                <a:rPr lang="en-US" sz="1100" i="1" dirty="0">
                  <a:solidFill>
                    <a:schemeClr val="accent5"/>
                  </a:solidFill>
                  <a:latin typeface="Heebo" pitchFamily="2" charset="-79"/>
                  <a:ea typeface="Tahoma"/>
                  <a:cs typeface="Heebo" pitchFamily="2" charset="-79"/>
                </a:rPr>
                <a:t>“She [the musician] was really wonderful, and the whole experience was great. I think it was even more powerful for [my partner] because they really connected... </a:t>
              </a:r>
              <a:r>
                <a:rPr lang="en-US" sz="1100" b="1" i="1" dirty="0">
                  <a:solidFill>
                    <a:schemeClr val="accent5"/>
                  </a:solidFill>
                  <a:latin typeface="Heebo" pitchFamily="2" charset="-79"/>
                  <a:ea typeface="Tahoma"/>
                  <a:cs typeface="Heebo" pitchFamily="2" charset="-79"/>
                </a:rPr>
                <a:t>they had that spark that happens between people, and they had a lot of fun together</a:t>
              </a:r>
              <a:r>
                <a:rPr lang="en-US" sz="1100" i="1" dirty="0">
                  <a:solidFill>
                    <a:schemeClr val="accent5"/>
                  </a:solidFill>
                  <a:latin typeface="Heebo" pitchFamily="2" charset="-79"/>
                  <a:ea typeface="Tahoma"/>
                  <a:cs typeface="Heebo" pitchFamily="2" charset="-79"/>
                </a:rPr>
                <a:t>...</a:t>
              </a:r>
              <a:r>
                <a:rPr lang="en-US" sz="1100" b="1" i="1" dirty="0">
                  <a:solidFill>
                    <a:schemeClr val="accent5"/>
                  </a:solidFill>
                  <a:latin typeface="Heebo" pitchFamily="2" charset="-79"/>
                  <a:ea typeface="Tahoma"/>
                  <a:cs typeface="Heebo" pitchFamily="2" charset="-79"/>
                </a:rPr>
                <a:t> </a:t>
              </a:r>
              <a:r>
                <a:rPr lang="en-US" sz="1100" i="1" dirty="0">
                  <a:solidFill>
                    <a:schemeClr val="accent5"/>
                  </a:solidFill>
                  <a:latin typeface="Heebo" pitchFamily="2" charset="-79"/>
                  <a:ea typeface="Tahoma"/>
                  <a:cs typeface="Heebo" pitchFamily="2" charset="-79"/>
                </a:rPr>
                <a:t>I don’t think it would’ve happened without her.” </a:t>
              </a:r>
              <a:r>
                <a:rPr lang="en-US" sz="1100" dirty="0">
                  <a:solidFill>
                    <a:schemeClr val="accent5"/>
                  </a:solidFill>
                  <a:latin typeface="Heebo" pitchFamily="2" charset="-79"/>
                  <a:ea typeface="Tahoma"/>
                  <a:cs typeface="Heebo" pitchFamily="2" charset="-79"/>
                </a:rPr>
                <a:t>– Parent interview</a:t>
              </a:r>
              <a:endParaRPr kumimoji="0" lang="he-IL" sz="1100" b="0" i="0" u="none" strike="noStrike" kern="1200" cap="none" spc="0" normalizeH="0" baseline="0" noProof="0" dirty="0">
                <a:ln>
                  <a:noFill/>
                </a:ln>
                <a:solidFill>
                  <a:schemeClr val="accent5"/>
                </a:solidFill>
                <a:effectLst/>
                <a:uLnTx/>
                <a:uFillTx/>
                <a:latin typeface="Heebo" pitchFamily="2" charset="-79"/>
                <a:ea typeface="Tahoma"/>
                <a:cs typeface="Heebo" pitchFamily="2" charset="-79"/>
              </a:endParaRPr>
            </a:p>
          </p:txBody>
        </p:sp>
        <p:sp>
          <p:nvSpPr>
            <p:cNvPr id="32" name="מלבן 4">
              <a:extLst>
                <a:ext uri="{FF2B5EF4-FFF2-40B4-BE49-F238E27FC236}">
                  <a16:creationId xmlns:a16="http://schemas.microsoft.com/office/drawing/2014/main" id="{57EB944B-AAD4-D88F-E1FB-CE3E4409B376}"/>
                </a:ext>
              </a:extLst>
            </p:cNvPr>
            <p:cNvSpPr/>
            <p:nvPr/>
          </p:nvSpPr>
          <p:spPr>
            <a:xfrm>
              <a:off x="5562816" y="2363097"/>
              <a:ext cx="6156007" cy="627125"/>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A NICU participant shared how a personal connection developed because the musician could relate to the NICU experience: </a:t>
              </a:r>
              <a:r>
                <a:rPr lang="en-US" sz="1100" i="1" dirty="0">
                  <a:solidFill>
                    <a:schemeClr val="accent5"/>
                  </a:solidFill>
                  <a:latin typeface="Heebo" pitchFamily="2" charset="-79"/>
                  <a:ea typeface="Tahoma"/>
                  <a:cs typeface="Heebo" pitchFamily="2" charset="-79"/>
                </a:rPr>
                <a:t>“She was wonderful, and since she's also a 'NICU graduate,' it really brought us closer. There was a real sense of intimacy and trust."</a:t>
              </a:r>
              <a:endParaRPr kumimoji="0" lang="he-IL" sz="1100" b="0" i="1" u="none" strike="noStrike" kern="1200" cap="none" spc="0" normalizeH="0" baseline="0" noProof="0" dirty="0">
                <a:ln>
                  <a:noFill/>
                </a:ln>
                <a:solidFill>
                  <a:schemeClr val="accent5"/>
                </a:solidFill>
                <a:effectLst/>
                <a:uLnTx/>
                <a:uFillTx/>
                <a:latin typeface="Heebo" pitchFamily="2" charset="-79"/>
                <a:ea typeface="Tahoma"/>
                <a:cs typeface="Heebo" pitchFamily="2" charset="-79"/>
              </a:endParaRPr>
            </a:p>
          </p:txBody>
        </p:sp>
        <p:sp>
          <p:nvSpPr>
            <p:cNvPr id="33" name="מלבן 4">
              <a:extLst>
                <a:ext uri="{FF2B5EF4-FFF2-40B4-BE49-F238E27FC236}">
                  <a16:creationId xmlns:a16="http://schemas.microsoft.com/office/drawing/2014/main" id="{3233381D-D3B6-B99B-D4BE-BA514F50FEE1}"/>
                </a:ext>
              </a:extLst>
            </p:cNvPr>
            <p:cNvSpPr/>
            <p:nvPr/>
          </p:nvSpPr>
          <p:spPr>
            <a:xfrm>
              <a:off x="5589852" y="2211469"/>
              <a:ext cx="3135398" cy="261610"/>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endParaRPr kumimoji="0" lang="he-IL" sz="1100" b="0" i="0" u="none" strike="noStrike" kern="1200" cap="none" spc="0" normalizeH="0" baseline="0" noProof="0">
                <a:ln>
                  <a:noFill/>
                </a:ln>
                <a:solidFill>
                  <a:schemeClr val="accent5"/>
                </a:solidFill>
                <a:effectLst/>
                <a:uLnTx/>
                <a:uFillTx/>
                <a:latin typeface="Heebo" pitchFamily="2" charset="-79"/>
                <a:ea typeface="Tahoma"/>
                <a:cs typeface="Heebo" pitchFamily="2" charset="-79"/>
              </a:endParaRPr>
            </a:p>
          </p:txBody>
        </p:sp>
        <p:sp>
          <p:nvSpPr>
            <p:cNvPr id="34" name="מלבן 4">
              <a:extLst>
                <a:ext uri="{FF2B5EF4-FFF2-40B4-BE49-F238E27FC236}">
                  <a16:creationId xmlns:a16="http://schemas.microsoft.com/office/drawing/2014/main" id="{7FCF3802-4DEA-D8A8-D1D3-0FF73EB3153E}"/>
                </a:ext>
              </a:extLst>
            </p:cNvPr>
            <p:cNvSpPr/>
            <p:nvPr/>
          </p:nvSpPr>
          <p:spPr>
            <a:xfrm>
              <a:off x="5400295" y="1363320"/>
              <a:ext cx="6355003" cy="261610"/>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endParaRPr kumimoji="0" lang="he-IL" sz="1100" b="0" i="0" u="none" strike="noStrike" kern="1200" cap="none" spc="0" normalizeH="0" baseline="0" noProof="0">
                <a:ln>
                  <a:noFill/>
                </a:ln>
                <a:solidFill>
                  <a:schemeClr val="accent5"/>
                </a:solidFill>
                <a:effectLst/>
                <a:uLnTx/>
                <a:uFillTx/>
                <a:latin typeface="Heebo" pitchFamily="2" charset="-79"/>
                <a:ea typeface="Tahoma"/>
                <a:cs typeface="Heebo" pitchFamily="2" charset="-79"/>
              </a:endParaRPr>
            </a:p>
          </p:txBody>
        </p:sp>
      </p:grpSp>
      <p:sp>
        <p:nvSpPr>
          <p:cNvPr id="45" name="TextBox 44">
            <a:extLst>
              <a:ext uri="{FF2B5EF4-FFF2-40B4-BE49-F238E27FC236}">
                <a16:creationId xmlns:a16="http://schemas.microsoft.com/office/drawing/2014/main" id="{F55C46D5-E003-E9DE-0CF3-7813456D2288}"/>
              </a:ext>
            </a:extLst>
          </p:cNvPr>
          <p:cNvSpPr txBox="1"/>
          <p:nvPr/>
        </p:nvSpPr>
        <p:spPr>
          <a:xfrm>
            <a:off x="119591" y="6150010"/>
            <a:ext cx="6745880" cy="369332"/>
          </a:xfrm>
          <a:prstGeom prst="rect">
            <a:avLst/>
          </a:prstGeom>
          <a:noFill/>
        </p:spPr>
        <p:txBody>
          <a:bodyPr wrap="square" rtlCol="1">
            <a:spAutoFit/>
          </a:bodyPr>
          <a:lstStyle/>
          <a:p>
            <a:pPr algn="l" rtl="0"/>
            <a:r>
              <a:rPr lang="en-US" sz="900" dirty="0">
                <a:latin typeface="Heebo" pitchFamily="2" charset="-79"/>
                <a:ea typeface="Tahoma" panose="020B0604030504040204" pitchFamily="34" charset="0"/>
                <a:cs typeface="Heebo" pitchFamily="2" charset="-79"/>
              </a:rPr>
              <a:t>*These statements were not presented to participants whose babies were hospitalized in the NICU as their activity did not include a group session or a writing workshop.</a:t>
            </a:r>
            <a:endParaRPr lang="he-IL" sz="900" dirty="0">
              <a:latin typeface="Heebo" pitchFamily="2" charset="-79"/>
              <a:ea typeface="Tahoma" panose="020B0604030504040204" pitchFamily="34" charset="0"/>
              <a:cs typeface="Heebo" pitchFamily="2" charset="-79"/>
            </a:endParaRPr>
          </a:p>
        </p:txBody>
      </p:sp>
      <p:sp>
        <p:nvSpPr>
          <p:cNvPr id="46" name="מלבן 4">
            <a:extLst>
              <a:ext uri="{FF2B5EF4-FFF2-40B4-BE49-F238E27FC236}">
                <a16:creationId xmlns:a16="http://schemas.microsoft.com/office/drawing/2014/main" id="{EE54D600-D12F-510F-48E7-066DD54D5EB7}"/>
              </a:ext>
            </a:extLst>
          </p:cNvPr>
          <p:cNvSpPr/>
          <p:nvPr/>
        </p:nvSpPr>
        <p:spPr>
          <a:xfrm>
            <a:off x="2055220" y="4616912"/>
            <a:ext cx="4725299" cy="1200329"/>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200" i="1" dirty="0">
                <a:solidFill>
                  <a:schemeClr val="accent5"/>
                </a:solidFill>
                <a:latin typeface="Heebo" pitchFamily="2" charset="-79"/>
                <a:ea typeface="Tahoma"/>
                <a:cs typeface="Heebo" pitchFamily="2" charset="-79"/>
              </a:rPr>
              <a:t>“The group format was nice, but it didn’t really help with the songwriting process. We did the writing with the musician, not with the group.” </a:t>
            </a:r>
            <a:r>
              <a:rPr lang="en-US" sz="1200" dirty="0">
                <a:solidFill>
                  <a:schemeClr val="accent5"/>
                </a:solidFill>
                <a:latin typeface="Heebo" pitchFamily="2" charset="-79"/>
                <a:ea typeface="Tahoma"/>
                <a:cs typeface="Heebo" pitchFamily="2" charset="-79"/>
              </a:rPr>
              <a:t>(Parent interview)</a:t>
            </a:r>
            <a:br>
              <a:rPr lang="en-US" sz="1200" dirty="0">
                <a:solidFill>
                  <a:schemeClr val="accent5"/>
                </a:solidFill>
                <a:latin typeface="Heebo" pitchFamily="2" charset="-79"/>
                <a:ea typeface="Tahoma"/>
                <a:cs typeface="Heebo" pitchFamily="2" charset="-79"/>
              </a:rPr>
            </a:br>
            <a:r>
              <a:rPr lang="en-US" sz="1200" dirty="0">
                <a:solidFill>
                  <a:schemeClr val="accent5"/>
                </a:solidFill>
                <a:latin typeface="Heebo" pitchFamily="2" charset="-79"/>
                <a:ea typeface="Tahoma"/>
                <a:cs typeface="Heebo" pitchFamily="2" charset="-79"/>
              </a:rPr>
              <a:t>“</a:t>
            </a:r>
            <a:r>
              <a:rPr lang="en-US" sz="1200" i="1" dirty="0">
                <a:solidFill>
                  <a:schemeClr val="accent5"/>
                </a:solidFill>
                <a:latin typeface="Heebo" pitchFamily="2" charset="-79"/>
                <a:ea typeface="Tahoma"/>
                <a:cs typeface="Heebo" pitchFamily="2" charset="-79"/>
              </a:rPr>
              <a:t>I wouldn’t change a thing - starting and ending with the group and having the individual work in the middle.”</a:t>
            </a:r>
            <a:br>
              <a:rPr lang="en-US" sz="1200" i="1" dirty="0">
                <a:solidFill>
                  <a:schemeClr val="accent5"/>
                </a:solidFill>
                <a:latin typeface="Heebo" pitchFamily="2" charset="-79"/>
                <a:ea typeface="Tahoma"/>
                <a:cs typeface="Heebo" pitchFamily="2" charset="-79"/>
              </a:rPr>
            </a:br>
            <a:r>
              <a:rPr lang="en-US" sz="1200" i="1" dirty="0">
                <a:solidFill>
                  <a:schemeClr val="accent5"/>
                </a:solidFill>
                <a:latin typeface="Heebo" pitchFamily="2" charset="-79"/>
                <a:ea typeface="Tahoma"/>
                <a:cs typeface="Heebo" pitchFamily="2" charset="-79"/>
              </a:rPr>
              <a:t>“[The group] made it feel more fun and relaxed.”</a:t>
            </a:r>
            <a:endParaRPr kumimoji="0" lang="he-IL" sz="1200" b="0" i="1" u="none" strike="noStrike" kern="1200" cap="none" spc="0" normalizeH="0" baseline="0" noProof="0" dirty="0">
              <a:ln>
                <a:noFill/>
              </a:ln>
              <a:solidFill>
                <a:schemeClr val="accent5"/>
              </a:solidFill>
              <a:effectLst/>
              <a:uLnTx/>
              <a:uFillTx/>
              <a:latin typeface="Heebo" pitchFamily="2" charset="-79"/>
              <a:ea typeface="Tahoma"/>
              <a:cs typeface="Heebo" pitchFamily="2" charset="-79"/>
            </a:endParaRPr>
          </a:p>
        </p:txBody>
      </p:sp>
      <p:cxnSp>
        <p:nvCxnSpPr>
          <p:cNvPr id="56" name="Straight Connector 55">
            <a:extLst>
              <a:ext uri="{FF2B5EF4-FFF2-40B4-BE49-F238E27FC236}">
                <a16:creationId xmlns:a16="http://schemas.microsoft.com/office/drawing/2014/main" id="{A57FB9AD-4830-AFAA-387B-62A28999AA4B}"/>
              </a:ext>
            </a:extLst>
          </p:cNvPr>
          <p:cNvCxnSpPr>
            <a:cxnSpLocks/>
          </p:cNvCxnSpPr>
          <p:nvPr/>
        </p:nvCxnSpPr>
        <p:spPr>
          <a:xfrm>
            <a:off x="4312136" y="2975656"/>
            <a:ext cx="0" cy="139579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6ACB40E-157B-90C8-4D50-D507CAEE640A}"/>
              </a:ext>
            </a:extLst>
          </p:cNvPr>
          <p:cNvCxnSpPr>
            <a:cxnSpLocks/>
          </p:cNvCxnSpPr>
          <p:nvPr/>
        </p:nvCxnSpPr>
        <p:spPr>
          <a:xfrm>
            <a:off x="2055220" y="4698794"/>
            <a:ext cx="0" cy="92768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14B33A7D-D2E9-A32F-9526-79CE23090ADE}"/>
              </a:ext>
            </a:extLst>
          </p:cNvPr>
          <p:cNvGrpSpPr/>
          <p:nvPr/>
        </p:nvGrpSpPr>
        <p:grpSpPr>
          <a:xfrm>
            <a:off x="7959304" y="5250467"/>
            <a:ext cx="4289310" cy="354353"/>
            <a:chOff x="234433" y="6024446"/>
            <a:chExt cx="4289310" cy="354353"/>
          </a:xfrm>
        </p:grpSpPr>
        <p:sp>
          <p:nvSpPr>
            <p:cNvPr id="12" name="Rectangle 11">
              <a:extLst>
                <a:ext uri="{FF2B5EF4-FFF2-40B4-BE49-F238E27FC236}">
                  <a16:creationId xmlns:a16="http://schemas.microsoft.com/office/drawing/2014/main" id="{73B228B0-F2A1-EAE0-5104-6E8C399F87EC}"/>
                </a:ext>
              </a:extLst>
            </p:cNvPr>
            <p:cNvSpPr/>
            <p:nvPr/>
          </p:nvSpPr>
          <p:spPr>
            <a:xfrm>
              <a:off x="241900" y="6094495"/>
              <a:ext cx="70520" cy="74645"/>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4" name="Rectangle 13">
              <a:extLst>
                <a:ext uri="{FF2B5EF4-FFF2-40B4-BE49-F238E27FC236}">
                  <a16:creationId xmlns:a16="http://schemas.microsoft.com/office/drawing/2014/main" id="{D39620C4-59FB-9C96-3F1A-3CF631F65CF8}"/>
                </a:ext>
              </a:extLst>
            </p:cNvPr>
            <p:cNvSpPr/>
            <p:nvPr/>
          </p:nvSpPr>
          <p:spPr>
            <a:xfrm>
              <a:off x="825559" y="6094495"/>
              <a:ext cx="70520" cy="74645"/>
            </a:xfrm>
            <a:prstGeom prst="rect">
              <a:avLst/>
            </a:prstGeom>
            <a:solidFill>
              <a:srgbClr val="D38CAD"/>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9" name="Rectangle 18">
              <a:extLst>
                <a:ext uri="{FF2B5EF4-FFF2-40B4-BE49-F238E27FC236}">
                  <a16:creationId xmlns:a16="http://schemas.microsoft.com/office/drawing/2014/main" id="{EFB7BDB0-7278-0402-E8F8-23DB96C12339}"/>
                </a:ext>
              </a:extLst>
            </p:cNvPr>
            <p:cNvSpPr/>
            <p:nvPr/>
          </p:nvSpPr>
          <p:spPr>
            <a:xfrm>
              <a:off x="1343753" y="6094495"/>
              <a:ext cx="70520" cy="746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20" name="מלבן 4">
              <a:extLst>
                <a:ext uri="{FF2B5EF4-FFF2-40B4-BE49-F238E27FC236}">
                  <a16:creationId xmlns:a16="http://schemas.microsoft.com/office/drawing/2014/main" id="{5A7A495F-3C5A-7B07-B705-4A333C6EFBB6}"/>
                </a:ext>
              </a:extLst>
            </p:cNvPr>
            <p:cNvSpPr/>
            <p:nvPr/>
          </p:nvSpPr>
          <p:spPr>
            <a:xfrm>
              <a:off x="234433"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Not at all</a:t>
              </a:r>
              <a:endParaRPr lang="he-IL" sz="800" dirty="0">
                <a:solidFill>
                  <a:schemeClr val="tx1">
                    <a:lumMod val="50000"/>
                    <a:lumOff val="50000"/>
                  </a:schemeClr>
                </a:solidFill>
                <a:latin typeface="Heebo" pitchFamily="2" charset="-79"/>
                <a:ea typeface="Tahoma"/>
                <a:cs typeface="Heebo" pitchFamily="2" charset="-79"/>
              </a:endParaRPr>
            </a:p>
          </p:txBody>
        </p:sp>
        <p:sp>
          <p:nvSpPr>
            <p:cNvPr id="24" name="מלבן 4">
              <a:extLst>
                <a:ext uri="{FF2B5EF4-FFF2-40B4-BE49-F238E27FC236}">
                  <a16:creationId xmlns:a16="http://schemas.microsoft.com/office/drawing/2014/main" id="{3F66ED2C-699F-7EF8-96BF-7B0E620955DA}"/>
                </a:ext>
              </a:extLst>
            </p:cNvPr>
            <p:cNvSpPr/>
            <p:nvPr/>
          </p:nvSpPr>
          <p:spPr>
            <a:xfrm>
              <a:off x="837548"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2</a:t>
              </a:r>
              <a:endParaRPr lang="he-IL" sz="800" dirty="0">
                <a:solidFill>
                  <a:schemeClr val="tx1">
                    <a:lumMod val="50000"/>
                    <a:lumOff val="50000"/>
                  </a:schemeClr>
                </a:solidFill>
                <a:latin typeface="Heebo" pitchFamily="2" charset="-79"/>
                <a:ea typeface="Tahoma"/>
                <a:cs typeface="Heebo" pitchFamily="2" charset="-79"/>
              </a:endParaRPr>
            </a:p>
          </p:txBody>
        </p:sp>
        <p:sp>
          <p:nvSpPr>
            <p:cNvPr id="25" name="מלבן 4">
              <a:extLst>
                <a:ext uri="{FF2B5EF4-FFF2-40B4-BE49-F238E27FC236}">
                  <a16:creationId xmlns:a16="http://schemas.microsoft.com/office/drawing/2014/main" id="{7277E4B8-F24F-2973-A6B5-D426202460B0}"/>
                </a:ext>
              </a:extLst>
            </p:cNvPr>
            <p:cNvSpPr/>
            <p:nvPr/>
          </p:nvSpPr>
          <p:spPr>
            <a:xfrm>
              <a:off x="1379486"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3</a:t>
              </a:r>
              <a:endParaRPr lang="he-IL" sz="800" dirty="0">
                <a:solidFill>
                  <a:schemeClr val="tx1">
                    <a:lumMod val="50000"/>
                    <a:lumOff val="50000"/>
                  </a:schemeClr>
                </a:solidFill>
                <a:latin typeface="Heebo" pitchFamily="2" charset="-79"/>
                <a:ea typeface="Tahoma"/>
                <a:cs typeface="Heebo" pitchFamily="2" charset="-79"/>
              </a:endParaRPr>
            </a:p>
          </p:txBody>
        </p:sp>
        <p:sp>
          <p:nvSpPr>
            <p:cNvPr id="28" name="Rectangle 27">
              <a:extLst>
                <a:ext uri="{FF2B5EF4-FFF2-40B4-BE49-F238E27FC236}">
                  <a16:creationId xmlns:a16="http://schemas.microsoft.com/office/drawing/2014/main" id="{143F914B-62F1-5A63-D56E-AC184EBCDA95}"/>
                </a:ext>
              </a:extLst>
            </p:cNvPr>
            <p:cNvSpPr/>
            <p:nvPr/>
          </p:nvSpPr>
          <p:spPr>
            <a:xfrm>
              <a:off x="1846964" y="6094495"/>
              <a:ext cx="70520" cy="7464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30" name="Rectangle 29">
              <a:extLst>
                <a:ext uri="{FF2B5EF4-FFF2-40B4-BE49-F238E27FC236}">
                  <a16:creationId xmlns:a16="http://schemas.microsoft.com/office/drawing/2014/main" id="{3ADB51D3-5678-A5C1-D55E-4ED7D097E33C}"/>
                </a:ext>
              </a:extLst>
            </p:cNvPr>
            <p:cNvSpPr/>
            <p:nvPr/>
          </p:nvSpPr>
          <p:spPr>
            <a:xfrm>
              <a:off x="2430623" y="6094495"/>
              <a:ext cx="70520" cy="74645"/>
            </a:xfrm>
            <a:prstGeom prst="rect">
              <a:avLst/>
            </a:prstGeom>
            <a:solidFill>
              <a:srgbClr val="B3ECED"/>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36" name="Rectangle 35">
              <a:extLst>
                <a:ext uri="{FF2B5EF4-FFF2-40B4-BE49-F238E27FC236}">
                  <a16:creationId xmlns:a16="http://schemas.microsoft.com/office/drawing/2014/main" id="{EBAD1409-A63F-6C32-2DB5-C0E2C0693B98}"/>
                </a:ext>
              </a:extLst>
            </p:cNvPr>
            <p:cNvSpPr/>
            <p:nvPr/>
          </p:nvSpPr>
          <p:spPr>
            <a:xfrm>
              <a:off x="2948817" y="6094495"/>
              <a:ext cx="70520" cy="74645"/>
            </a:xfrm>
            <a:prstGeom prst="rect">
              <a:avLst/>
            </a:prstGeom>
            <a:solidFill>
              <a:srgbClr val="46BCC4"/>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37" name="מלבן 4">
              <a:extLst>
                <a:ext uri="{FF2B5EF4-FFF2-40B4-BE49-F238E27FC236}">
                  <a16:creationId xmlns:a16="http://schemas.microsoft.com/office/drawing/2014/main" id="{D6865FF0-B1BD-2062-7A62-B7C47ECC09EA}"/>
                </a:ext>
              </a:extLst>
            </p:cNvPr>
            <p:cNvSpPr/>
            <p:nvPr/>
          </p:nvSpPr>
          <p:spPr>
            <a:xfrm>
              <a:off x="1878517"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4</a:t>
              </a:r>
              <a:endParaRPr lang="he-IL" sz="800" dirty="0">
                <a:solidFill>
                  <a:schemeClr val="tx1">
                    <a:lumMod val="50000"/>
                    <a:lumOff val="50000"/>
                  </a:schemeClr>
                </a:solidFill>
                <a:latin typeface="Heebo" pitchFamily="2" charset="-79"/>
                <a:ea typeface="Tahoma"/>
                <a:cs typeface="Heebo" pitchFamily="2" charset="-79"/>
              </a:endParaRPr>
            </a:p>
          </p:txBody>
        </p:sp>
        <p:sp>
          <p:nvSpPr>
            <p:cNvPr id="38" name="מלבן 4">
              <a:extLst>
                <a:ext uri="{FF2B5EF4-FFF2-40B4-BE49-F238E27FC236}">
                  <a16:creationId xmlns:a16="http://schemas.microsoft.com/office/drawing/2014/main" id="{C721F9D1-1F66-766D-380A-638C8A4C1387}"/>
                </a:ext>
              </a:extLst>
            </p:cNvPr>
            <p:cNvSpPr/>
            <p:nvPr/>
          </p:nvSpPr>
          <p:spPr>
            <a:xfrm>
              <a:off x="2452340" y="6040245"/>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5</a:t>
              </a:r>
              <a:endParaRPr lang="he-IL" sz="800" dirty="0">
                <a:solidFill>
                  <a:schemeClr val="tx1">
                    <a:lumMod val="50000"/>
                    <a:lumOff val="50000"/>
                  </a:schemeClr>
                </a:solidFill>
                <a:latin typeface="Heebo" pitchFamily="2" charset="-79"/>
                <a:ea typeface="Tahoma"/>
                <a:cs typeface="Heebo" pitchFamily="2" charset="-79"/>
              </a:endParaRPr>
            </a:p>
          </p:txBody>
        </p:sp>
        <p:sp>
          <p:nvSpPr>
            <p:cNvPr id="39" name="מלבן 4">
              <a:extLst>
                <a:ext uri="{FF2B5EF4-FFF2-40B4-BE49-F238E27FC236}">
                  <a16:creationId xmlns:a16="http://schemas.microsoft.com/office/drawing/2014/main" id="{FEBC1C6A-6361-99CA-7051-734A9CDB1473}"/>
                </a:ext>
              </a:extLst>
            </p:cNvPr>
            <p:cNvSpPr/>
            <p:nvPr/>
          </p:nvSpPr>
          <p:spPr>
            <a:xfrm>
              <a:off x="2984550"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6</a:t>
              </a:r>
              <a:endParaRPr lang="he-IL" sz="800" dirty="0">
                <a:solidFill>
                  <a:schemeClr val="tx1">
                    <a:lumMod val="50000"/>
                    <a:lumOff val="50000"/>
                  </a:schemeClr>
                </a:solidFill>
                <a:latin typeface="Heebo" pitchFamily="2" charset="-79"/>
                <a:ea typeface="Tahoma"/>
                <a:cs typeface="Heebo" pitchFamily="2" charset="-79"/>
              </a:endParaRPr>
            </a:p>
          </p:txBody>
        </p:sp>
        <p:sp>
          <p:nvSpPr>
            <p:cNvPr id="40" name="Rectangle 39">
              <a:extLst>
                <a:ext uri="{FF2B5EF4-FFF2-40B4-BE49-F238E27FC236}">
                  <a16:creationId xmlns:a16="http://schemas.microsoft.com/office/drawing/2014/main" id="{A2BE940E-A694-FE14-43C9-225671BEA891}"/>
                </a:ext>
              </a:extLst>
            </p:cNvPr>
            <p:cNvSpPr/>
            <p:nvPr/>
          </p:nvSpPr>
          <p:spPr>
            <a:xfrm>
              <a:off x="3503294" y="6094495"/>
              <a:ext cx="70520" cy="74645"/>
            </a:xfrm>
            <a:prstGeom prst="rect">
              <a:avLst/>
            </a:prstGeom>
            <a:solidFill>
              <a:srgbClr val="37929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41" name="מלבן 4">
              <a:extLst>
                <a:ext uri="{FF2B5EF4-FFF2-40B4-BE49-F238E27FC236}">
                  <a16:creationId xmlns:a16="http://schemas.microsoft.com/office/drawing/2014/main" id="{2A820EBA-4F23-D45B-37CB-5E753F744572}"/>
                </a:ext>
              </a:extLst>
            </p:cNvPr>
            <p:cNvSpPr/>
            <p:nvPr/>
          </p:nvSpPr>
          <p:spPr>
            <a:xfrm>
              <a:off x="3539027" y="6024446"/>
              <a:ext cx="984716" cy="338554"/>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To a very large extent</a:t>
              </a:r>
              <a:endParaRPr lang="he-IL" sz="800" dirty="0">
                <a:solidFill>
                  <a:schemeClr val="tx1">
                    <a:lumMod val="50000"/>
                    <a:lumOff val="50000"/>
                  </a:schemeClr>
                </a:solidFill>
                <a:latin typeface="Heebo" pitchFamily="2" charset="-79"/>
                <a:ea typeface="Tahoma"/>
                <a:cs typeface="Heebo" pitchFamily="2" charset="-79"/>
              </a:endParaRPr>
            </a:p>
          </p:txBody>
        </p:sp>
      </p:grpSp>
    </p:spTree>
    <p:extLst>
      <p:ext uri="{BB962C8B-B14F-4D97-AF65-F5344CB8AC3E}">
        <p14:creationId xmlns:p14="http://schemas.microsoft.com/office/powerpoint/2010/main" val="3860043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group of men playing a piano&#10;&#10;Description automatically generated">
            <a:extLst>
              <a:ext uri="{FF2B5EF4-FFF2-40B4-BE49-F238E27FC236}">
                <a16:creationId xmlns:a16="http://schemas.microsoft.com/office/drawing/2014/main" id="{10048F31-CA7F-550D-ACC0-A30FBACF36B9}"/>
              </a:ext>
            </a:extLst>
          </p:cNvPr>
          <p:cNvPicPr>
            <a:picLocks noChangeAspect="1"/>
          </p:cNvPicPr>
          <p:nvPr/>
        </p:nvPicPr>
        <p:blipFill>
          <a:blip r:embed="rId3" cstate="print">
            <a:extLst>
              <a:ext uri="{28A0092B-C50C-407E-A947-70E740481C1C}">
                <a14:useLocalDpi xmlns:a14="http://schemas.microsoft.com/office/drawing/2010/main" val="0"/>
              </a:ext>
            </a:extLst>
          </a:blip>
          <a:srcRect r="11074"/>
          <a:stretch/>
        </p:blipFill>
        <p:spPr>
          <a:xfrm>
            <a:off x="8149275" y="0"/>
            <a:ext cx="4068255" cy="6858000"/>
          </a:xfrm>
          <a:prstGeom prst="rect">
            <a:avLst/>
          </a:prstGeom>
        </p:spPr>
      </p:pic>
      <p:sp>
        <p:nvSpPr>
          <p:cNvPr id="2" name="Rectangle 1">
            <a:extLst>
              <a:ext uri="{FF2B5EF4-FFF2-40B4-BE49-F238E27FC236}">
                <a16:creationId xmlns:a16="http://schemas.microsoft.com/office/drawing/2014/main" id="{166070F4-1D20-B5F8-4206-97C90DC2CC07}"/>
              </a:ext>
            </a:extLst>
          </p:cNvPr>
          <p:cNvSpPr/>
          <p:nvPr/>
        </p:nvSpPr>
        <p:spPr>
          <a:xfrm>
            <a:off x="1339" y="0"/>
            <a:ext cx="8153803" cy="68849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a:p>
        </p:txBody>
      </p:sp>
      <p:sp>
        <p:nvSpPr>
          <p:cNvPr id="31" name="Rounded Rectangle 30">
            <a:extLst>
              <a:ext uri="{FF2B5EF4-FFF2-40B4-BE49-F238E27FC236}">
                <a16:creationId xmlns:a16="http://schemas.microsoft.com/office/drawing/2014/main" id="{BF3B2704-7F90-51D1-5796-D7C54B105519}"/>
              </a:ext>
            </a:extLst>
          </p:cNvPr>
          <p:cNvSpPr/>
          <p:nvPr/>
        </p:nvSpPr>
        <p:spPr>
          <a:xfrm>
            <a:off x="0" y="4707812"/>
            <a:ext cx="8157069" cy="2153069"/>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30" name="Rounded Rectangle 29">
            <a:extLst>
              <a:ext uri="{FF2B5EF4-FFF2-40B4-BE49-F238E27FC236}">
                <a16:creationId xmlns:a16="http://schemas.microsoft.com/office/drawing/2014/main" id="{645FD695-DC50-2242-09AF-F60B8BF0259F}"/>
              </a:ext>
            </a:extLst>
          </p:cNvPr>
          <p:cNvSpPr/>
          <p:nvPr/>
        </p:nvSpPr>
        <p:spPr>
          <a:xfrm>
            <a:off x="4108" y="2721469"/>
            <a:ext cx="8118739" cy="1947276"/>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8" name="Rounded Rectangle 27">
            <a:extLst>
              <a:ext uri="{FF2B5EF4-FFF2-40B4-BE49-F238E27FC236}">
                <a16:creationId xmlns:a16="http://schemas.microsoft.com/office/drawing/2014/main" id="{D22E43CA-AC80-AECA-BF7C-052F1C9030D8}"/>
              </a:ext>
            </a:extLst>
          </p:cNvPr>
          <p:cNvSpPr/>
          <p:nvPr/>
        </p:nvSpPr>
        <p:spPr>
          <a:xfrm>
            <a:off x="-2198" y="359576"/>
            <a:ext cx="8128899" cy="1015763"/>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9" name="Rounded Rectangle 28">
            <a:extLst>
              <a:ext uri="{FF2B5EF4-FFF2-40B4-BE49-F238E27FC236}">
                <a16:creationId xmlns:a16="http://schemas.microsoft.com/office/drawing/2014/main" id="{98ED95ED-91B0-960D-6CED-13E0E201EE5C}"/>
              </a:ext>
            </a:extLst>
          </p:cNvPr>
          <p:cNvSpPr/>
          <p:nvPr/>
        </p:nvSpPr>
        <p:spPr>
          <a:xfrm>
            <a:off x="0" y="1416220"/>
            <a:ext cx="8141313" cy="1264368"/>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 name="TextBox 4">
            <a:extLst>
              <a:ext uri="{FF2B5EF4-FFF2-40B4-BE49-F238E27FC236}">
                <a16:creationId xmlns:a16="http://schemas.microsoft.com/office/drawing/2014/main" id="{5CFDBAF3-3F3A-8C69-5A51-B632371A609F}"/>
              </a:ext>
            </a:extLst>
          </p:cNvPr>
          <p:cNvSpPr txBox="1"/>
          <p:nvPr/>
        </p:nvSpPr>
        <p:spPr>
          <a:xfrm>
            <a:off x="-73526" y="26109"/>
            <a:ext cx="8308994" cy="369332"/>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1800" dirty="0">
                <a:solidFill>
                  <a:srgbClr val="40A8AD"/>
                </a:solidFill>
              </a:rPr>
              <a:t>The Creative Experience: The Process as an Outcome</a:t>
            </a:r>
            <a:endParaRPr lang="he-IL" sz="1800" dirty="0">
              <a:solidFill>
                <a:srgbClr val="40A8AD"/>
              </a:solidFill>
            </a:endParaRPr>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447017" y="6519852"/>
            <a:ext cx="2743200" cy="365125"/>
          </a:xfrm>
        </p:spPr>
        <p:txBody>
          <a:bodyPr/>
          <a:lstStyle/>
          <a:p>
            <a:pPr algn="r" rtl="0"/>
            <a:fld id="{199E282D-D310-42D8-B8FF-78ED45A44D81}" type="slidenum">
              <a:rPr lang="he-IL" smtClean="0">
                <a:solidFill>
                  <a:schemeClr val="bg1"/>
                </a:solidFill>
                <a:latin typeface="Heebo" pitchFamily="2" charset="-79"/>
                <a:cs typeface="Heebo" pitchFamily="2" charset="-79"/>
              </a:rPr>
              <a:pPr algn="r" rtl="0"/>
              <a:t>11</a:t>
            </a:fld>
            <a:endParaRPr lang="he-IL">
              <a:solidFill>
                <a:schemeClr val="bg1"/>
              </a:solidFill>
              <a:latin typeface="Heebo" pitchFamily="2" charset="-79"/>
              <a:cs typeface="Heebo" pitchFamily="2" charset="-79"/>
            </a:endParaRPr>
          </a:p>
        </p:txBody>
      </p:sp>
      <p:sp>
        <p:nvSpPr>
          <p:cNvPr id="7" name="TextBox 6">
            <a:extLst>
              <a:ext uri="{FF2B5EF4-FFF2-40B4-BE49-F238E27FC236}">
                <a16:creationId xmlns:a16="http://schemas.microsoft.com/office/drawing/2014/main" id="{27453757-F1A3-0ABD-7683-FF138CA2868F}"/>
              </a:ext>
            </a:extLst>
          </p:cNvPr>
          <p:cNvSpPr txBox="1"/>
          <p:nvPr/>
        </p:nvSpPr>
        <p:spPr>
          <a:xfrm>
            <a:off x="-2388" y="6102915"/>
            <a:ext cx="6101212" cy="769441"/>
          </a:xfrm>
          <a:prstGeom prst="rect">
            <a:avLst/>
          </a:prstGeom>
          <a:noFill/>
        </p:spPr>
        <p:txBody>
          <a:bodyPr wrap="square">
            <a:spAutoFit/>
          </a:bodyPr>
          <a:lstStyle/>
          <a:p>
            <a:pPr algn="l" rtl="0" fontAlgn="base">
              <a:spcBef>
                <a:spcPts val="800"/>
              </a:spcBef>
              <a:buClr>
                <a:srgbClr val="358B8F"/>
              </a:buClr>
              <a:buSzPct val="150000"/>
              <a:defRPr/>
            </a:pPr>
            <a:r>
              <a:rPr lang="en-US" sz="1100" dirty="0">
                <a:solidFill>
                  <a:prstClr val="black"/>
                </a:solidFill>
                <a:latin typeface="Heebo" pitchFamily="2" charset="-79"/>
                <a:ea typeface="Tahoma"/>
                <a:cs typeface="Heebo" pitchFamily="2" charset="-79"/>
              </a:rPr>
              <a:t>Some musicians mentioned that they continued working on the song after the workshop had ended, as the session didn’t provide enough time to finish it. Looking ahead, the music director expressed a desire to involve more musicians in the project to assist with the arrangements after the sessions with the participants.</a:t>
            </a:r>
            <a:endParaRPr lang="he-IL" sz="1100" dirty="0">
              <a:latin typeface="Heebo" pitchFamily="2" charset="-79"/>
              <a:ea typeface="Tahoma"/>
              <a:cs typeface="Heebo" pitchFamily="2" charset="-79"/>
            </a:endParaRPr>
          </a:p>
        </p:txBody>
      </p:sp>
      <p:sp>
        <p:nvSpPr>
          <p:cNvPr id="8" name="TextBox 7">
            <a:extLst>
              <a:ext uri="{FF2B5EF4-FFF2-40B4-BE49-F238E27FC236}">
                <a16:creationId xmlns:a16="http://schemas.microsoft.com/office/drawing/2014/main" id="{EAB84AEE-D564-06B2-F753-48B5FCCB2205}"/>
              </a:ext>
            </a:extLst>
          </p:cNvPr>
          <p:cNvSpPr txBox="1"/>
          <p:nvPr/>
        </p:nvSpPr>
        <p:spPr>
          <a:xfrm>
            <a:off x="4438029" y="2771232"/>
            <a:ext cx="3742981" cy="1210588"/>
          </a:xfrm>
          <a:prstGeom prst="rect">
            <a:avLst/>
          </a:prstGeom>
          <a:noFill/>
        </p:spPr>
        <p:txBody>
          <a:bodyPr wrap="square">
            <a:spAutoFit/>
          </a:bodyPr>
          <a:lstStyle/>
          <a:p>
            <a:pPr lvl="0" algn="l" rtl="0" fontAlgn="base">
              <a:spcBef>
                <a:spcPts val="800"/>
              </a:spcBef>
              <a:buClr>
                <a:srgbClr val="358B8F"/>
              </a:buClr>
              <a:buSzPct val="150000"/>
              <a:defRPr/>
            </a:pPr>
            <a:r>
              <a:rPr lang="en-US" sz="1100" i="1" dirty="0">
                <a:solidFill>
                  <a:schemeClr val="accent5"/>
                </a:solidFill>
                <a:latin typeface="Heebo" pitchFamily="2" charset="-79"/>
                <a:ea typeface="Tahoma"/>
                <a:cs typeface="Heebo" pitchFamily="2" charset="-79"/>
              </a:rPr>
              <a:t>“I imagined a final product that would be a studio-quality recording… this feels a bit underwhelming.”</a:t>
            </a:r>
            <a:r>
              <a:rPr lang="en-US" sz="1100" dirty="0">
                <a:solidFill>
                  <a:schemeClr val="accent5"/>
                </a:solidFill>
                <a:latin typeface="Heebo" pitchFamily="2" charset="-79"/>
                <a:ea typeface="Tahoma"/>
                <a:cs typeface="Heebo" pitchFamily="2" charset="-79"/>
              </a:rPr>
              <a:t> – Parent interview</a:t>
            </a:r>
          </a:p>
          <a:p>
            <a:pPr lvl="0" algn="l" rtl="0" fontAlgn="base">
              <a:spcBef>
                <a:spcPts val="800"/>
              </a:spcBef>
              <a:buClr>
                <a:srgbClr val="358B8F"/>
              </a:buClr>
              <a:buSzPct val="150000"/>
              <a:defRPr/>
            </a:pPr>
            <a:r>
              <a:rPr lang="en-US" sz="1100" i="1" dirty="0">
                <a:solidFill>
                  <a:schemeClr val="accent5"/>
                </a:solidFill>
                <a:latin typeface="Heebo" pitchFamily="2" charset="-79"/>
                <a:ea typeface="Tahoma"/>
                <a:cs typeface="Heebo" pitchFamily="2" charset="-79"/>
              </a:rPr>
              <a:t>"I’d like to have the </a:t>
            </a:r>
            <a:r>
              <a:rPr lang="en-US" sz="1100" b="1" i="1" dirty="0">
                <a:solidFill>
                  <a:schemeClr val="accent5"/>
                </a:solidFill>
                <a:latin typeface="Heebo" pitchFamily="2" charset="-79"/>
                <a:ea typeface="Tahoma"/>
                <a:cs typeface="Heebo" pitchFamily="2" charset="-79"/>
              </a:rPr>
              <a:t>option to record the finished song </a:t>
            </a:r>
            <a:r>
              <a:rPr lang="en-US" sz="1100" i="1" dirty="0">
                <a:solidFill>
                  <a:schemeClr val="accent5"/>
                </a:solidFill>
                <a:latin typeface="Heebo" pitchFamily="2" charset="-79"/>
                <a:ea typeface="Tahoma"/>
                <a:cs typeface="Heebo" pitchFamily="2" charset="-79"/>
              </a:rPr>
              <a:t>in a studio, with a fee for the studio and musician, for those who want it.”</a:t>
            </a:r>
            <a:r>
              <a:rPr lang="en-US" sz="1100" dirty="0">
                <a:solidFill>
                  <a:schemeClr val="accent5"/>
                </a:solidFill>
                <a:latin typeface="Heebo" pitchFamily="2" charset="-79"/>
                <a:ea typeface="Tahoma"/>
                <a:cs typeface="Heebo" pitchFamily="2" charset="-79"/>
              </a:rPr>
              <a:t> – Parent survey</a:t>
            </a:r>
            <a:endParaRPr lang="he-IL" sz="1100" dirty="0">
              <a:solidFill>
                <a:schemeClr val="accent5"/>
              </a:solidFill>
              <a:latin typeface="Heebo" pitchFamily="2" charset="-79"/>
              <a:ea typeface="Tahoma"/>
              <a:cs typeface="Heebo" pitchFamily="2" charset="-79"/>
            </a:endParaRPr>
          </a:p>
        </p:txBody>
      </p:sp>
      <p:sp>
        <p:nvSpPr>
          <p:cNvPr id="9" name="TextBox 8">
            <a:extLst>
              <a:ext uri="{FF2B5EF4-FFF2-40B4-BE49-F238E27FC236}">
                <a16:creationId xmlns:a16="http://schemas.microsoft.com/office/drawing/2014/main" id="{86C09BB4-90BC-34FA-9AF1-35C6A977F5EE}"/>
              </a:ext>
            </a:extLst>
          </p:cNvPr>
          <p:cNvSpPr txBox="1"/>
          <p:nvPr/>
        </p:nvSpPr>
        <p:spPr>
          <a:xfrm>
            <a:off x="-16253" y="1446061"/>
            <a:ext cx="5292033" cy="1277273"/>
          </a:xfrm>
          <a:prstGeom prst="rect">
            <a:avLst/>
          </a:prstGeom>
          <a:noFill/>
        </p:spPr>
        <p:txBody>
          <a:bodyPr wrap="square">
            <a:spAutoFit/>
          </a:bodyPr>
          <a:lstStyle/>
          <a:p>
            <a:pPr algn="l" rtl="0" fontAlgn="base">
              <a:spcBef>
                <a:spcPts val="800"/>
              </a:spcBef>
              <a:buClr>
                <a:srgbClr val="358B8F"/>
              </a:buClr>
              <a:buSzPct val="150000"/>
              <a:defRPr/>
            </a:pPr>
            <a:r>
              <a:rPr lang="en-US" sz="1100" dirty="0">
                <a:solidFill>
                  <a:prstClr val="black"/>
                </a:solidFill>
                <a:latin typeface="Heebo" pitchFamily="2" charset="-79"/>
                <a:ea typeface="Tahoma"/>
                <a:cs typeface="Heebo" pitchFamily="2" charset="-79"/>
              </a:rPr>
              <a:t>For some of the participants interviewed, </a:t>
            </a:r>
            <a:r>
              <a:rPr lang="en-US" sz="1100" b="1" dirty="0">
                <a:solidFill>
                  <a:prstClr val="black"/>
                </a:solidFill>
                <a:latin typeface="Heebo" pitchFamily="2" charset="-79"/>
                <a:ea typeface="Tahoma"/>
                <a:cs typeface="Heebo" pitchFamily="2" charset="-79"/>
              </a:rPr>
              <a:t>the creative process felt like the core of the experience</a:t>
            </a:r>
            <a:r>
              <a:rPr lang="en-US" sz="1100" dirty="0">
                <a:solidFill>
                  <a:prstClr val="black"/>
                </a:solidFill>
                <a:latin typeface="Heebo" pitchFamily="2" charset="-79"/>
                <a:ea typeface="Tahoma"/>
                <a:cs typeface="Heebo" pitchFamily="2" charset="-79"/>
              </a:rPr>
              <a:t> and was seen as an even more significant outcome than the song itself. </a:t>
            </a:r>
            <a:br>
              <a:rPr lang="en-US" sz="1100" dirty="0">
                <a:solidFill>
                  <a:prstClr val="black"/>
                </a:solidFill>
                <a:latin typeface="Heebo" pitchFamily="2" charset="-79"/>
                <a:ea typeface="Tahoma"/>
                <a:cs typeface="Heebo" pitchFamily="2" charset="-79"/>
              </a:rPr>
            </a:br>
            <a:r>
              <a:rPr lang="en-US" sz="1100" dirty="0">
                <a:solidFill>
                  <a:prstClr val="black"/>
                </a:solidFill>
                <a:latin typeface="Heebo" pitchFamily="2" charset="-79"/>
                <a:ea typeface="Tahoma"/>
                <a:cs typeface="Heebo" pitchFamily="2" charset="-79"/>
              </a:rPr>
              <a:t>Some of the musicians also noted that the creative process and experience, rather than the end product, was the most meaningful aspect of the journey. It might be helpful to highlight this perspective more clearly when setting expectations in the initial stages.</a:t>
            </a:r>
            <a:endParaRPr lang="he-IL" sz="1100" dirty="0">
              <a:solidFill>
                <a:schemeClr val="accent5"/>
              </a:solidFill>
              <a:latin typeface="Heebo" pitchFamily="2" charset="-79"/>
              <a:ea typeface="Tahoma"/>
              <a:cs typeface="Heebo" pitchFamily="2" charset="-79"/>
            </a:endParaRPr>
          </a:p>
        </p:txBody>
      </p:sp>
      <p:sp>
        <p:nvSpPr>
          <p:cNvPr id="12" name="TextBox 11">
            <a:extLst>
              <a:ext uri="{FF2B5EF4-FFF2-40B4-BE49-F238E27FC236}">
                <a16:creationId xmlns:a16="http://schemas.microsoft.com/office/drawing/2014/main" id="{EEF827A4-4813-4AC0-68FA-59E53590CB07}"/>
              </a:ext>
            </a:extLst>
          </p:cNvPr>
          <p:cNvSpPr txBox="1"/>
          <p:nvPr/>
        </p:nvSpPr>
        <p:spPr>
          <a:xfrm>
            <a:off x="-38348" y="346969"/>
            <a:ext cx="8193490" cy="1107996"/>
          </a:xfrm>
          <a:prstGeom prst="rect">
            <a:avLst/>
          </a:prstGeom>
          <a:noFill/>
        </p:spPr>
        <p:txBody>
          <a:bodyPr wrap="square">
            <a:spAutoFit/>
          </a:bodyPr>
          <a:lstStyle/>
          <a:p>
            <a:pPr algn="l" rtl="0" fontAlgn="base">
              <a:spcBef>
                <a:spcPts val="800"/>
              </a:spcBef>
              <a:buClr>
                <a:srgbClr val="358B8F"/>
              </a:buClr>
              <a:buSzPct val="150000"/>
              <a:defRPr/>
            </a:pPr>
            <a:r>
              <a:rPr lang="en-US" sz="1100" dirty="0">
                <a:solidFill>
                  <a:prstClr val="black"/>
                </a:solidFill>
                <a:latin typeface="Heebo" pitchFamily="2" charset="-79"/>
                <a:ea typeface="Tahoma"/>
                <a:cs typeface="Heebo" pitchFamily="2" charset="-79"/>
              </a:rPr>
              <a:t>Interviewed participants felt that </a:t>
            </a:r>
            <a:r>
              <a:rPr lang="en-US" sz="1100" b="1" dirty="0">
                <a:solidFill>
                  <a:prstClr val="black"/>
                </a:solidFill>
                <a:latin typeface="Heebo" pitchFamily="2" charset="-79"/>
                <a:ea typeface="Tahoma"/>
                <a:cs typeface="Heebo" pitchFamily="2" charset="-79"/>
              </a:rPr>
              <a:t>meeting in person added real value to both the experience and the creative process</a:t>
            </a:r>
            <a:r>
              <a:rPr lang="en-US" sz="1100" dirty="0">
                <a:solidFill>
                  <a:prstClr val="black"/>
                </a:solidFill>
                <a:latin typeface="Heebo" pitchFamily="2" charset="-79"/>
                <a:ea typeface="Tahoma"/>
                <a:cs typeface="Heebo" pitchFamily="2" charset="-79"/>
              </a:rPr>
              <a:t>, compared to using a content generator: </a:t>
            </a:r>
            <a:r>
              <a:rPr lang="en-US" sz="1100" dirty="0">
                <a:solidFill>
                  <a:srgbClr val="BB0F9D"/>
                </a:solidFill>
                <a:latin typeface="Heebo" pitchFamily="2" charset="-79"/>
                <a:ea typeface="Tahoma"/>
                <a:cs typeface="Heebo" pitchFamily="2" charset="-79"/>
              </a:rPr>
              <a:t>“</a:t>
            </a:r>
            <a:r>
              <a:rPr lang="en-US" sz="1100" b="1" i="1" dirty="0">
                <a:solidFill>
                  <a:schemeClr val="accent5"/>
                </a:solidFill>
                <a:latin typeface="Heebo" pitchFamily="2" charset="-79"/>
                <a:ea typeface="Tahoma"/>
                <a:cs typeface="Heebo" pitchFamily="2" charset="-79"/>
              </a:rPr>
              <a:t>There’s an instant connection when the person sitting in front of you understands you.</a:t>
            </a:r>
            <a:r>
              <a:rPr lang="en-US" sz="1100" i="1" dirty="0">
                <a:solidFill>
                  <a:schemeClr val="accent5"/>
                </a:solidFill>
                <a:latin typeface="Heebo" pitchFamily="2" charset="-79"/>
                <a:ea typeface="Tahoma"/>
                <a:cs typeface="Heebo" pitchFamily="2" charset="-79"/>
              </a:rPr>
              <a:t> It adds something extra - it’s not like creating a song with an app.”  </a:t>
            </a:r>
            <a:r>
              <a:rPr lang="en-US" sz="1100" dirty="0">
                <a:solidFill>
                  <a:prstClr val="black"/>
                </a:solidFill>
                <a:latin typeface="Heebo" pitchFamily="2" charset="-79"/>
                <a:ea typeface="Tahoma"/>
                <a:cs typeface="Heebo" pitchFamily="2" charset="-79"/>
              </a:rPr>
              <a:t>They pointed out two key aspects: </a:t>
            </a:r>
            <a:r>
              <a:rPr lang="en-US" sz="1100" b="1" dirty="0">
                <a:solidFill>
                  <a:prstClr val="black"/>
                </a:solidFill>
                <a:latin typeface="Heebo" pitchFamily="2" charset="-79"/>
                <a:ea typeface="Tahoma"/>
                <a:cs typeface="Heebo" pitchFamily="2" charset="-79"/>
              </a:rPr>
              <a:t>the</a:t>
            </a:r>
            <a:r>
              <a:rPr lang="en-US" sz="1100" dirty="0">
                <a:solidFill>
                  <a:prstClr val="black"/>
                </a:solidFill>
                <a:latin typeface="Heebo" pitchFamily="2" charset="-79"/>
                <a:ea typeface="Tahoma"/>
                <a:cs typeface="Heebo" pitchFamily="2" charset="-79"/>
              </a:rPr>
              <a:t> </a:t>
            </a:r>
            <a:r>
              <a:rPr lang="en-US" sz="1100" b="1" dirty="0">
                <a:solidFill>
                  <a:prstClr val="black"/>
                </a:solidFill>
                <a:latin typeface="Heebo" pitchFamily="2" charset="-79"/>
                <a:ea typeface="Tahoma"/>
                <a:cs typeface="Heebo" pitchFamily="2" charset="-79"/>
              </a:rPr>
              <a:t>interaction </a:t>
            </a:r>
            <a:r>
              <a:rPr lang="en-US" sz="1100" dirty="0">
                <a:solidFill>
                  <a:prstClr val="black"/>
                </a:solidFill>
                <a:latin typeface="Heebo" pitchFamily="2" charset="-79"/>
                <a:ea typeface="Tahoma"/>
                <a:cs typeface="Heebo" pitchFamily="2" charset="-79"/>
              </a:rPr>
              <a:t>with the musicians, staff, and other participants: </a:t>
            </a:r>
            <a:r>
              <a:rPr lang="en-US" sz="1100" dirty="0">
                <a:solidFill>
                  <a:srgbClr val="BB0F9D"/>
                </a:solidFill>
                <a:latin typeface="Heebo" pitchFamily="2" charset="-79"/>
                <a:ea typeface="Tahoma"/>
                <a:cs typeface="Heebo" pitchFamily="2" charset="-79"/>
              </a:rPr>
              <a:t>“</a:t>
            </a:r>
            <a:r>
              <a:rPr lang="en-US" sz="1100" i="1" dirty="0">
                <a:solidFill>
                  <a:schemeClr val="accent5"/>
                </a:solidFill>
                <a:latin typeface="Heebo" pitchFamily="2" charset="-79"/>
                <a:ea typeface="Tahoma"/>
                <a:cs typeface="Heebo" pitchFamily="2" charset="-79"/>
              </a:rPr>
              <a:t>Connection, social interaction," “Meeting families in different group settings,”</a:t>
            </a:r>
            <a:r>
              <a:rPr lang="en-US" sz="1100" dirty="0">
                <a:solidFill>
                  <a:prstClr val="black"/>
                </a:solidFill>
                <a:latin typeface="Heebo" pitchFamily="2" charset="-79"/>
                <a:ea typeface="Tahoma"/>
                <a:cs typeface="Heebo" pitchFamily="2" charset="-79"/>
              </a:rPr>
              <a:t>  and </a:t>
            </a:r>
            <a:r>
              <a:rPr lang="en-US" sz="1100" b="1" dirty="0">
                <a:solidFill>
                  <a:prstClr val="black"/>
                </a:solidFill>
                <a:latin typeface="Heebo" pitchFamily="2" charset="-79"/>
                <a:ea typeface="Tahoma"/>
                <a:cs typeface="Heebo" pitchFamily="2" charset="-79"/>
              </a:rPr>
              <a:t>creating</a:t>
            </a:r>
            <a:r>
              <a:rPr lang="en-US" sz="1100" dirty="0">
                <a:solidFill>
                  <a:prstClr val="black"/>
                </a:solidFill>
                <a:latin typeface="Heebo" pitchFamily="2" charset="-79"/>
                <a:ea typeface="Tahoma"/>
                <a:cs typeface="Heebo" pitchFamily="2" charset="-79"/>
              </a:rPr>
              <a:t> </a:t>
            </a:r>
            <a:r>
              <a:rPr lang="en-US" sz="1100" b="1" dirty="0">
                <a:solidFill>
                  <a:prstClr val="black"/>
                </a:solidFill>
                <a:latin typeface="Heebo" pitchFamily="2" charset="-79"/>
                <a:ea typeface="Tahoma"/>
                <a:cs typeface="Heebo" pitchFamily="2" charset="-79"/>
              </a:rPr>
              <a:t>something that felt more authentic and meaningful</a:t>
            </a:r>
            <a:r>
              <a:rPr lang="en-US" sz="1100" dirty="0">
                <a:solidFill>
                  <a:prstClr val="black"/>
                </a:solidFill>
                <a:latin typeface="Heebo" pitchFamily="2" charset="-79"/>
                <a:ea typeface="Tahoma"/>
                <a:cs typeface="Heebo" pitchFamily="2" charset="-79"/>
              </a:rPr>
              <a:t>: </a:t>
            </a:r>
            <a:r>
              <a:rPr lang="en-US" sz="1100" i="1" dirty="0">
                <a:solidFill>
                  <a:schemeClr val="accent5"/>
                </a:solidFill>
                <a:latin typeface="Heebo" pitchFamily="2" charset="-79"/>
                <a:ea typeface="Tahoma"/>
                <a:cs typeface="Heebo" pitchFamily="2" charset="-79"/>
              </a:rPr>
              <a:t>“Creating something more intimate and personal," "A deeper connection to the song."</a:t>
            </a:r>
            <a:endParaRPr kumimoji="0" lang="he-IL" sz="1100" b="0" i="1" u="none" strike="noStrike" kern="1200" cap="none" spc="0" normalizeH="0" baseline="0" noProof="0" dirty="0">
              <a:ln>
                <a:noFill/>
              </a:ln>
              <a:solidFill>
                <a:schemeClr val="accent5"/>
              </a:solidFill>
              <a:effectLst/>
              <a:uLnTx/>
              <a:uFillTx/>
              <a:latin typeface="Heebo" pitchFamily="2" charset="-79"/>
              <a:ea typeface="Tahoma"/>
              <a:cs typeface="Heebo" pitchFamily="2" charset="-79"/>
            </a:endParaRPr>
          </a:p>
        </p:txBody>
      </p:sp>
      <p:sp>
        <p:nvSpPr>
          <p:cNvPr id="13" name="TextBox 12">
            <a:extLst>
              <a:ext uri="{FF2B5EF4-FFF2-40B4-BE49-F238E27FC236}">
                <a16:creationId xmlns:a16="http://schemas.microsoft.com/office/drawing/2014/main" id="{522BF784-AD7F-2954-6074-3B07AA5E06B7}"/>
              </a:ext>
            </a:extLst>
          </p:cNvPr>
          <p:cNvSpPr txBox="1"/>
          <p:nvPr/>
        </p:nvSpPr>
        <p:spPr>
          <a:xfrm>
            <a:off x="5318179" y="1485122"/>
            <a:ext cx="2819809" cy="1107996"/>
          </a:xfrm>
          <a:prstGeom prst="rect">
            <a:avLst/>
          </a:prstGeom>
          <a:noFill/>
        </p:spPr>
        <p:txBody>
          <a:bodyPr wrap="square">
            <a:spAutoFit/>
          </a:bodyPr>
          <a:lstStyle/>
          <a:p>
            <a:pPr algn="l" rtl="0" fontAlgn="base">
              <a:spcBef>
                <a:spcPts val="800"/>
              </a:spcBef>
              <a:buClr>
                <a:srgbClr val="358B8F"/>
              </a:buClr>
              <a:buSzPct val="150000"/>
              <a:defRPr/>
            </a:pPr>
            <a:r>
              <a:rPr lang="en-US" sz="1100" i="1" dirty="0">
                <a:solidFill>
                  <a:schemeClr val="accent5"/>
                </a:solidFill>
                <a:latin typeface="Heebo" pitchFamily="2" charset="-79"/>
                <a:ea typeface="Tahoma"/>
                <a:cs typeface="Heebo" pitchFamily="2" charset="-79"/>
              </a:rPr>
              <a:t>“The real focus is on the emotional experience of the session itself, rather than creating the expectation that parents will walk away with an incredible song that will stay with them for life.”  </a:t>
            </a:r>
            <a:r>
              <a:rPr lang="en-US" sz="1100" dirty="0">
                <a:solidFill>
                  <a:schemeClr val="accent5"/>
                </a:solidFill>
                <a:latin typeface="Heebo" pitchFamily="2" charset="-79"/>
                <a:ea typeface="Tahoma"/>
                <a:cs typeface="Heebo" pitchFamily="2" charset="-79"/>
              </a:rPr>
              <a:t>– Musicians’ Focus Group</a:t>
            </a:r>
            <a:endParaRPr lang="he-IL" sz="1100" dirty="0">
              <a:solidFill>
                <a:schemeClr val="accent5"/>
              </a:solidFill>
              <a:latin typeface="Heebo" pitchFamily="2" charset="-79"/>
              <a:ea typeface="Tahoma"/>
              <a:cs typeface="Heebo" pitchFamily="2" charset="-79"/>
            </a:endParaRPr>
          </a:p>
        </p:txBody>
      </p:sp>
      <p:sp>
        <p:nvSpPr>
          <p:cNvPr id="14" name="TextBox 13">
            <a:extLst>
              <a:ext uri="{FF2B5EF4-FFF2-40B4-BE49-F238E27FC236}">
                <a16:creationId xmlns:a16="http://schemas.microsoft.com/office/drawing/2014/main" id="{CB0C93C6-0827-1A96-88C6-0B0FC66A3F4C}"/>
              </a:ext>
            </a:extLst>
          </p:cNvPr>
          <p:cNvSpPr txBox="1"/>
          <p:nvPr/>
        </p:nvSpPr>
        <p:spPr>
          <a:xfrm>
            <a:off x="-6623" y="2776575"/>
            <a:ext cx="4467548" cy="1107996"/>
          </a:xfrm>
          <a:prstGeom prst="rect">
            <a:avLst/>
          </a:prstGeom>
          <a:noFill/>
        </p:spPr>
        <p:txBody>
          <a:bodyPr wrap="square">
            <a:spAutoFit/>
          </a:bodyPr>
          <a:lstStyle/>
          <a:p>
            <a:pPr algn="l" rtl="0" fontAlgn="base">
              <a:spcBef>
                <a:spcPts val="800"/>
              </a:spcBef>
              <a:buClr>
                <a:srgbClr val="358B8F"/>
              </a:buClr>
              <a:buSzPct val="150000"/>
              <a:defRPr/>
            </a:pPr>
            <a:r>
              <a:rPr lang="en-US" sz="1100" dirty="0">
                <a:latin typeface="Heebo" pitchFamily="2" charset="-79"/>
                <a:ea typeface="Tahoma"/>
                <a:cs typeface="Heebo" pitchFamily="2" charset="-79"/>
              </a:rPr>
              <a:t>On the other hand, some participants commented about the production quality. Some didn’t have enough time to record the song in their own voice, others mentioned that the recording was done on a phone, and some simply said they </a:t>
            </a:r>
            <a:r>
              <a:rPr lang="en-US" sz="1100" b="1" dirty="0">
                <a:latin typeface="Heebo" pitchFamily="2" charset="-79"/>
                <a:ea typeface="Tahoma"/>
                <a:cs typeface="Heebo" pitchFamily="2" charset="-79"/>
              </a:rPr>
              <a:t>expected a more polished final product</a:t>
            </a:r>
            <a:r>
              <a:rPr lang="en-US" sz="1100" dirty="0">
                <a:latin typeface="Heebo" pitchFamily="2" charset="-79"/>
                <a:ea typeface="Tahoma"/>
                <a:cs typeface="Heebo" pitchFamily="2" charset="-79"/>
              </a:rPr>
              <a:t>. They suggested offering participants the option of a follow-up session that would include full production.</a:t>
            </a:r>
            <a:endParaRPr lang="he-IL" sz="1100" dirty="0">
              <a:solidFill>
                <a:schemeClr val="accent5"/>
              </a:solidFill>
              <a:latin typeface="Heebo" pitchFamily="2" charset="-79"/>
              <a:ea typeface="Tahoma"/>
              <a:cs typeface="Heebo" pitchFamily="2" charset="-79"/>
            </a:endParaRPr>
          </a:p>
        </p:txBody>
      </p:sp>
      <p:sp>
        <p:nvSpPr>
          <p:cNvPr id="16" name="TextBox 15">
            <a:extLst>
              <a:ext uri="{FF2B5EF4-FFF2-40B4-BE49-F238E27FC236}">
                <a16:creationId xmlns:a16="http://schemas.microsoft.com/office/drawing/2014/main" id="{C1C54DE4-2472-675B-DA3F-C05C8EDE7092}"/>
              </a:ext>
            </a:extLst>
          </p:cNvPr>
          <p:cNvSpPr txBox="1"/>
          <p:nvPr/>
        </p:nvSpPr>
        <p:spPr>
          <a:xfrm>
            <a:off x="-38348" y="3945266"/>
            <a:ext cx="8161195" cy="769441"/>
          </a:xfrm>
          <a:prstGeom prst="rect">
            <a:avLst/>
          </a:prstGeom>
          <a:noFill/>
        </p:spPr>
        <p:txBody>
          <a:bodyPr wrap="square">
            <a:spAutoFit/>
          </a:bodyPr>
          <a:lstStyle/>
          <a:p>
            <a:pPr algn="l" rtl="0"/>
            <a:r>
              <a:rPr lang="en-US" sz="1100" dirty="0">
                <a:latin typeface="Heebo" pitchFamily="2" charset="-79"/>
                <a:ea typeface="Tahoma"/>
                <a:cs typeface="Heebo" pitchFamily="2" charset="-79"/>
              </a:rPr>
              <a:t>Some of the musicians also expressed a preference for making the song itself the main goal</a:t>
            </a:r>
            <a:r>
              <a:rPr lang="en-US" sz="1100" i="1" dirty="0">
                <a:solidFill>
                  <a:schemeClr val="accent5"/>
                </a:solidFill>
                <a:latin typeface="Heebo" pitchFamily="2" charset="-79"/>
                <a:ea typeface="Tahoma"/>
                <a:cs typeface="Heebo" pitchFamily="2" charset="-79"/>
              </a:rPr>
              <a:t>: “Personally, I like the idea of the song being the goal, with a finished product at the end... A few days ago, </a:t>
            </a:r>
            <a:r>
              <a:rPr lang="en-US" sz="1100" b="1" i="1" dirty="0">
                <a:solidFill>
                  <a:schemeClr val="accent5"/>
                </a:solidFill>
                <a:latin typeface="Heebo" pitchFamily="2" charset="-79"/>
                <a:ea typeface="Tahoma"/>
                <a:cs typeface="Heebo" pitchFamily="2" charset="-79"/>
              </a:rPr>
              <a:t>the mother sent me a video of herself singing the song we created to her baby, and I thought, wow, it worked.</a:t>
            </a:r>
            <a:r>
              <a:rPr lang="en-US" sz="1100" i="1" dirty="0">
                <a:solidFill>
                  <a:schemeClr val="accent5"/>
                </a:solidFill>
                <a:latin typeface="Heebo" pitchFamily="2" charset="-79"/>
                <a:ea typeface="Tahoma"/>
                <a:cs typeface="Heebo" pitchFamily="2" charset="-79"/>
              </a:rPr>
              <a:t> If that’s happening, it’s a sign the song is alive and being used.”</a:t>
            </a:r>
            <a:r>
              <a:rPr lang="en-US" sz="1100" dirty="0">
                <a:solidFill>
                  <a:schemeClr val="accent5"/>
                </a:solidFill>
                <a:latin typeface="Heebo" pitchFamily="2" charset="-79"/>
                <a:ea typeface="Tahoma"/>
                <a:cs typeface="Heebo" pitchFamily="2" charset="-79"/>
              </a:rPr>
              <a:t> </a:t>
            </a:r>
          </a:p>
          <a:p>
            <a:pPr algn="l" rtl="0"/>
            <a:r>
              <a:rPr lang="en-US" sz="1100" dirty="0">
                <a:solidFill>
                  <a:schemeClr val="accent5"/>
                </a:solidFill>
                <a:latin typeface="Heebo" pitchFamily="2" charset="-79"/>
                <a:ea typeface="Tahoma"/>
                <a:cs typeface="Heebo" pitchFamily="2" charset="-79"/>
              </a:rPr>
              <a:t>– Musicians’ Focus Group</a:t>
            </a:r>
            <a:endParaRPr lang="x-es-XL" sz="1100" dirty="0">
              <a:solidFill>
                <a:schemeClr val="accent5"/>
              </a:solidFill>
            </a:endParaRPr>
          </a:p>
        </p:txBody>
      </p:sp>
      <p:sp>
        <p:nvSpPr>
          <p:cNvPr id="17" name="TextBox 16">
            <a:extLst>
              <a:ext uri="{FF2B5EF4-FFF2-40B4-BE49-F238E27FC236}">
                <a16:creationId xmlns:a16="http://schemas.microsoft.com/office/drawing/2014/main" id="{4C257818-89B9-5DD3-35EF-B96A12A77D43}"/>
              </a:ext>
            </a:extLst>
          </p:cNvPr>
          <p:cNvSpPr txBox="1"/>
          <p:nvPr/>
        </p:nvSpPr>
        <p:spPr>
          <a:xfrm>
            <a:off x="-16253" y="4732639"/>
            <a:ext cx="6008433" cy="1446550"/>
          </a:xfrm>
          <a:prstGeom prst="rect">
            <a:avLst/>
          </a:prstGeom>
          <a:noFill/>
        </p:spPr>
        <p:txBody>
          <a:bodyPr wrap="square">
            <a:spAutoFit/>
          </a:bodyPr>
          <a:lstStyle/>
          <a:p>
            <a:pPr algn="l" rtl="0" fontAlgn="base">
              <a:spcBef>
                <a:spcPts val="800"/>
              </a:spcBef>
              <a:buClr>
                <a:srgbClr val="358B8F"/>
              </a:buClr>
              <a:buSzPct val="150000"/>
              <a:defRPr/>
            </a:pPr>
            <a:r>
              <a:rPr lang="en-US" sz="1100" dirty="0">
                <a:solidFill>
                  <a:prstClr val="black"/>
                </a:solidFill>
                <a:latin typeface="Heebo" pitchFamily="2" charset="-79"/>
                <a:ea typeface="Tahoma"/>
                <a:cs typeface="Heebo" pitchFamily="2" charset="-79"/>
              </a:rPr>
              <a:t>Regarding the </a:t>
            </a:r>
            <a:r>
              <a:rPr lang="en-US" sz="1100" b="1" dirty="0">
                <a:solidFill>
                  <a:prstClr val="black"/>
                </a:solidFill>
                <a:latin typeface="Heebo" pitchFamily="2" charset="-79"/>
                <a:ea typeface="Tahoma"/>
                <a:cs typeface="Heebo" pitchFamily="2" charset="-79"/>
              </a:rPr>
              <a:t>song’s level of polish</a:t>
            </a:r>
            <a:r>
              <a:rPr lang="en-US" sz="1100" dirty="0">
                <a:solidFill>
                  <a:prstClr val="black"/>
                </a:solidFill>
                <a:latin typeface="Heebo" pitchFamily="2" charset="-79"/>
                <a:ea typeface="Tahoma"/>
                <a:cs typeface="Heebo" pitchFamily="2" charset="-79"/>
              </a:rPr>
              <a:t>, the professional team, i.e., the musicians and music director, distinguished between what they considered a “sketch” or draft, which was the official product given to the participants, and a fully finished song, which would require further professional work. </a:t>
            </a:r>
            <a:br>
              <a:rPr lang="en-US" sz="1100" dirty="0">
                <a:solidFill>
                  <a:prstClr val="black"/>
                </a:solidFill>
                <a:latin typeface="Heebo" pitchFamily="2" charset="-79"/>
                <a:ea typeface="Tahoma"/>
                <a:cs typeface="Heebo" pitchFamily="2" charset="-79"/>
              </a:rPr>
            </a:br>
            <a:r>
              <a:rPr lang="en-US" sz="1100" dirty="0">
                <a:solidFill>
                  <a:prstClr val="black"/>
                </a:solidFill>
                <a:latin typeface="Heebo" pitchFamily="2" charset="-79"/>
                <a:ea typeface="Tahoma"/>
                <a:cs typeface="Heebo" pitchFamily="2" charset="-79"/>
              </a:rPr>
              <a:t>The project producer felt that the simplicity of the recordings, both in terms of time and resources, was in line with the project’s goal of making the songwriting experience accessible to non-musicians. This approach was also intended to create a more relaxed atmosphere, reducing pressure and lowering participants’ self-expectations.</a:t>
            </a:r>
            <a:endParaRPr lang="he-IL" sz="1100" dirty="0">
              <a:solidFill>
                <a:schemeClr val="accent5"/>
              </a:solidFill>
              <a:latin typeface="Heebo" pitchFamily="2" charset="-79"/>
              <a:ea typeface="Tahoma"/>
              <a:cs typeface="Heebo" pitchFamily="2" charset="-79"/>
            </a:endParaRPr>
          </a:p>
        </p:txBody>
      </p:sp>
      <p:sp>
        <p:nvSpPr>
          <p:cNvPr id="18" name="TextBox 17">
            <a:extLst>
              <a:ext uri="{FF2B5EF4-FFF2-40B4-BE49-F238E27FC236}">
                <a16:creationId xmlns:a16="http://schemas.microsoft.com/office/drawing/2014/main" id="{A1416045-8EB3-FD1B-F8AC-B3027A30F6F2}"/>
              </a:ext>
            </a:extLst>
          </p:cNvPr>
          <p:cNvSpPr txBox="1"/>
          <p:nvPr/>
        </p:nvSpPr>
        <p:spPr>
          <a:xfrm>
            <a:off x="6000536" y="4810603"/>
            <a:ext cx="2138576" cy="1954381"/>
          </a:xfrm>
          <a:prstGeom prst="rect">
            <a:avLst/>
          </a:prstGeom>
          <a:noFill/>
        </p:spPr>
        <p:txBody>
          <a:bodyPr wrap="square">
            <a:spAutoFit/>
          </a:bodyPr>
          <a:lstStyle/>
          <a:p>
            <a:pPr lvl="0" algn="l" rtl="0" fontAlgn="base">
              <a:spcBef>
                <a:spcPts val="800"/>
              </a:spcBef>
              <a:buClr>
                <a:srgbClr val="358B8F"/>
              </a:buClr>
              <a:buSzPct val="150000"/>
              <a:defRPr/>
            </a:pPr>
            <a:r>
              <a:rPr lang="en-US" sz="1100" i="1" dirty="0">
                <a:solidFill>
                  <a:schemeClr val="accent5"/>
                </a:solidFill>
                <a:latin typeface="Heebo" pitchFamily="2" charset="-79"/>
                <a:ea typeface="Tahoma"/>
                <a:cs typeface="Heebo" pitchFamily="2" charset="-79"/>
              </a:rPr>
              <a:t>“There’s a bit of a 'reality TV' vibe to these made-to-order songs... but that’s fine," “Most of us come from more experimental or free-form backgrounds, not the typical singer-songwriter style... but even so, something great came out of it, and the songs turned out amazing.” </a:t>
            </a:r>
            <a:r>
              <a:rPr lang="en-US" sz="1100" dirty="0">
                <a:solidFill>
                  <a:schemeClr val="accent5"/>
                </a:solidFill>
                <a:latin typeface="Heebo" pitchFamily="2" charset="-79"/>
                <a:ea typeface="Tahoma"/>
                <a:cs typeface="Heebo" pitchFamily="2" charset="-79"/>
              </a:rPr>
              <a:t>– Musicians' focus group</a:t>
            </a:r>
            <a:endParaRPr lang="he-IL" sz="1100" dirty="0">
              <a:solidFill>
                <a:schemeClr val="accent5"/>
              </a:solidFill>
              <a:latin typeface="Heebo" pitchFamily="2" charset="-79"/>
              <a:ea typeface="Tahoma"/>
              <a:cs typeface="Heebo" pitchFamily="2" charset="-79"/>
            </a:endParaRPr>
          </a:p>
        </p:txBody>
      </p:sp>
      <p:cxnSp>
        <p:nvCxnSpPr>
          <p:cNvPr id="33" name="Straight Connector 32">
            <a:extLst>
              <a:ext uri="{FF2B5EF4-FFF2-40B4-BE49-F238E27FC236}">
                <a16:creationId xmlns:a16="http://schemas.microsoft.com/office/drawing/2014/main" id="{289DB515-AA17-DA5E-D7C6-D82E105497EE}"/>
              </a:ext>
            </a:extLst>
          </p:cNvPr>
          <p:cNvCxnSpPr>
            <a:cxnSpLocks/>
          </p:cNvCxnSpPr>
          <p:nvPr/>
        </p:nvCxnSpPr>
        <p:spPr>
          <a:xfrm flipH="1">
            <a:off x="5311013" y="1493012"/>
            <a:ext cx="1831" cy="101605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F33ED0-DDEB-1A36-89F3-EBB82403F7CE}"/>
              </a:ext>
            </a:extLst>
          </p:cNvPr>
          <p:cNvCxnSpPr>
            <a:cxnSpLocks/>
          </p:cNvCxnSpPr>
          <p:nvPr/>
        </p:nvCxnSpPr>
        <p:spPr>
          <a:xfrm>
            <a:off x="6033100" y="4924151"/>
            <a:ext cx="0" cy="146141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9DB515-AA17-DA5E-D7C6-D82E105497EE}"/>
              </a:ext>
            </a:extLst>
          </p:cNvPr>
          <p:cNvCxnSpPr>
            <a:cxnSpLocks/>
          </p:cNvCxnSpPr>
          <p:nvPr/>
        </p:nvCxnSpPr>
        <p:spPr>
          <a:xfrm flipH="1">
            <a:off x="4433133" y="2794056"/>
            <a:ext cx="1831" cy="101605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מציין מיקום של מספר שקופית 5">
            <a:extLst>
              <a:ext uri="{FF2B5EF4-FFF2-40B4-BE49-F238E27FC236}">
                <a16:creationId xmlns:a16="http://schemas.microsoft.com/office/drawing/2014/main" id="{755E3AC3-9967-7DA8-7453-22E564EAED7D}"/>
              </a:ext>
            </a:extLst>
          </p:cNvPr>
          <p:cNvSpPr txBox="1">
            <a:spLocks/>
          </p:cNvSpPr>
          <p:nvPr/>
        </p:nvSpPr>
        <p:spPr>
          <a:xfrm>
            <a:off x="9330755" y="6418768"/>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r" rtl="0"/>
            <a:r>
              <a:rPr lang="en-US" dirty="0">
                <a:solidFill>
                  <a:schemeClr val="bg1"/>
                </a:solidFill>
                <a:latin typeface="Heebo" pitchFamily="2" charset="-79"/>
                <a:cs typeface="Heebo" pitchFamily="2" charset="-79"/>
              </a:rPr>
              <a:t>11</a:t>
            </a:r>
            <a:endParaRPr lang="he-IL" dirty="0">
              <a:solidFill>
                <a:schemeClr val="bg1"/>
              </a:solidFill>
              <a:latin typeface="Heebo" pitchFamily="2" charset="-79"/>
              <a:cs typeface="Heebo" pitchFamily="2" charset="-79"/>
            </a:endParaRPr>
          </a:p>
        </p:txBody>
      </p:sp>
    </p:spTree>
    <p:extLst>
      <p:ext uri="{BB962C8B-B14F-4D97-AF65-F5344CB8AC3E}">
        <p14:creationId xmlns:p14="http://schemas.microsoft.com/office/powerpoint/2010/main" val="676893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93B1398-0B18-D94D-78BF-FBE486CD5998}"/>
              </a:ext>
            </a:extLst>
          </p:cNvPr>
          <p:cNvSpPr/>
          <p:nvPr/>
        </p:nvSpPr>
        <p:spPr>
          <a:xfrm flipH="1">
            <a:off x="7019" y="-32592"/>
            <a:ext cx="12191999"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a:p>
        </p:txBody>
      </p:sp>
      <p:sp>
        <p:nvSpPr>
          <p:cNvPr id="46" name="Freeform 45">
            <a:extLst>
              <a:ext uri="{FF2B5EF4-FFF2-40B4-BE49-F238E27FC236}">
                <a16:creationId xmlns:a16="http://schemas.microsoft.com/office/drawing/2014/main" id="{E8A44C02-8A0C-F724-0771-D7465954A2BE}"/>
              </a:ext>
            </a:extLst>
          </p:cNvPr>
          <p:cNvSpPr/>
          <p:nvPr/>
        </p:nvSpPr>
        <p:spPr>
          <a:xfrm rot="10800000">
            <a:off x="1978417" y="800978"/>
            <a:ext cx="3229815" cy="1515997"/>
          </a:xfrm>
          <a:custGeom>
            <a:avLst/>
            <a:gdLst>
              <a:gd name="connsiteX0" fmla="*/ 2616762 w 2616762"/>
              <a:gd name="connsiteY0" fmla="*/ 491299 h 1153911"/>
              <a:gd name="connsiteX1" fmla="*/ 2479165 w 2616762"/>
              <a:gd name="connsiteY1" fmla="*/ 265570 h 1153911"/>
              <a:gd name="connsiteX2" fmla="*/ 2479165 w 2616762"/>
              <a:gd name="connsiteY2" fmla="*/ 82512 h 1153911"/>
              <a:gd name="connsiteX3" fmla="*/ 2396690 w 2616762"/>
              <a:gd name="connsiteY3" fmla="*/ 0 h 1153911"/>
              <a:gd name="connsiteX4" fmla="*/ 82475 w 2616762"/>
              <a:gd name="connsiteY4" fmla="*/ 0 h 1153911"/>
              <a:gd name="connsiteX5" fmla="*/ 0 w 2616762"/>
              <a:gd name="connsiteY5" fmla="*/ 82512 h 1153911"/>
              <a:gd name="connsiteX6" fmla="*/ 0 w 2616762"/>
              <a:gd name="connsiteY6" fmla="*/ 1071400 h 1153911"/>
              <a:gd name="connsiteX7" fmla="*/ 82475 w 2616762"/>
              <a:gd name="connsiteY7" fmla="*/ 1153912 h 1153911"/>
              <a:gd name="connsiteX8" fmla="*/ 2396690 w 2616762"/>
              <a:gd name="connsiteY8" fmla="*/ 1153912 h 1153911"/>
              <a:gd name="connsiteX9" fmla="*/ 2479165 w 2616762"/>
              <a:gd name="connsiteY9" fmla="*/ 1071400 h 1153911"/>
              <a:gd name="connsiteX10" fmla="*/ 2479165 w 2616762"/>
              <a:gd name="connsiteY10" fmla="*/ 381212 h 1153911"/>
              <a:gd name="connsiteX11" fmla="*/ 2616762 w 2616762"/>
              <a:gd name="connsiteY11" fmla="*/ 491299 h 115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16762" h="1153911">
                <a:moveTo>
                  <a:pt x="2616762" y="491299"/>
                </a:moveTo>
                <a:cubicBezTo>
                  <a:pt x="2616762" y="491299"/>
                  <a:pt x="2520036" y="320927"/>
                  <a:pt x="2479165" y="265570"/>
                </a:cubicBezTo>
                <a:lnTo>
                  <a:pt x="2479165" y="82512"/>
                </a:lnTo>
                <a:cubicBezTo>
                  <a:pt x="2479165" y="36905"/>
                  <a:pt x="2442276" y="0"/>
                  <a:pt x="2396690" y="0"/>
                </a:cubicBezTo>
                <a:lnTo>
                  <a:pt x="82475" y="0"/>
                </a:lnTo>
                <a:cubicBezTo>
                  <a:pt x="36888" y="0"/>
                  <a:pt x="0" y="36905"/>
                  <a:pt x="0" y="82512"/>
                </a:cubicBezTo>
                <a:lnTo>
                  <a:pt x="0" y="1071400"/>
                </a:lnTo>
                <a:cubicBezTo>
                  <a:pt x="0" y="1117007"/>
                  <a:pt x="36888" y="1153912"/>
                  <a:pt x="82475" y="1153912"/>
                </a:cubicBezTo>
                <a:lnTo>
                  <a:pt x="2396690" y="1153912"/>
                </a:lnTo>
                <a:cubicBezTo>
                  <a:pt x="2442276" y="1153912"/>
                  <a:pt x="2479165" y="1117007"/>
                  <a:pt x="2479165" y="1071400"/>
                </a:cubicBezTo>
                <a:lnTo>
                  <a:pt x="2479165" y="381212"/>
                </a:lnTo>
                <a:lnTo>
                  <a:pt x="2616762" y="491299"/>
                </a:lnTo>
                <a:close/>
              </a:path>
            </a:pathLst>
          </a:custGeom>
          <a:solidFill>
            <a:schemeClr val="bg1"/>
          </a:solidFill>
          <a:ln w="0" cap="flat">
            <a:noFill/>
            <a:prstDash val="solid"/>
            <a:miter/>
          </a:ln>
          <a:effectLst>
            <a:outerShdw blurRad="191427" dist="38100" dir="8100000" algn="tr" rotWithShape="0">
              <a:prstClr val="black">
                <a:alpha val="40000"/>
              </a:prstClr>
            </a:outerShdw>
          </a:effectLst>
        </p:spPr>
        <p:txBody>
          <a:bodyPr rtlCol="0" anchor="ctr"/>
          <a:lstStyle/>
          <a:p>
            <a:pPr algn="l" rtl="0"/>
            <a:endParaRPr lang="x-es-XL"/>
          </a:p>
        </p:txBody>
      </p:sp>
      <p:sp>
        <p:nvSpPr>
          <p:cNvPr id="47" name="Freeform 46">
            <a:extLst>
              <a:ext uri="{FF2B5EF4-FFF2-40B4-BE49-F238E27FC236}">
                <a16:creationId xmlns:a16="http://schemas.microsoft.com/office/drawing/2014/main" id="{70B1A2B5-91CA-09DA-959B-D30742E12738}"/>
              </a:ext>
            </a:extLst>
          </p:cNvPr>
          <p:cNvSpPr/>
          <p:nvPr/>
        </p:nvSpPr>
        <p:spPr>
          <a:xfrm rot="10800000">
            <a:off x="7059209" y="2053457"/>
            <a:ext cx="3213309" cy="1954380"/>
          </a:xfrm>
          <a:custGeom>
            <a:avLst/>
            <a:gdLst>
              <a:gd name="connsiteX0" fmla="*/ 2798060 w 2798059"/>
              <a:gd name="connsiteY0" fmla="*/ 1117951 h 1772491"/>
              <a:gd name="connsiteX1" fmla="*/ 2479060 w 2798059"/>
              <a:gd name="connsiteY1" fmla="*/ 1254457 h 1772491"/>
              <a:gd name="connsiteX2" fmla="*/ 2479060 w 2798059"/>
              <a:gd name="connsiteY2" fmla="*/ 102223 h 1772491"/>
              <a:gd name="connsiteX3" fmla="*/ 2376884 w 2798059"/>
              <a:gd name="connsiteY3" fmla="*/ 0 h 1772491"/>
              <a:gd name="connsiteX4" fmla="*/ 102176 w 2798059"/>
              <a:gd name="connsiteY4" fmla="*/ 0 h 1772491"/>
              <a:gd name="connsiteX5" fmla="*/ 0 w 2798059"/>
              <a:gd name="connsiteY5" fmla="*/ 102223 h 1772491"/>
              <a:gd name="connsiteX6" fmla="*/ 0 w 2798059"/>
              <a:gd name="connsiteY6" fmla="*/ 1670268 h 1772491"/>
              <a:gd name="connsiteX7" fmla="*/ 102176 w 2798059"/>
              <a:gd name="connsiteY7" fmla="*/ 1772491 h 1772491"/>
              <a:gd name="connsiteX8" fmla="*/ 2376884 w 2798059"/>
              <a:gd name="connsiteY8" fmla="*/ 1772491 h 1772491"/>
              <a:gd name="connsiteX9" fmla="*/ 2479060 w 2798059"/>
              <a:gd name="connsiteY9" fmla="*/ 1670268 h 1772491"/>
              <a:gd name="connsiteX10" fmla="*/ 2479060 w 2798059"/>
              <a:gd name="connsiteY10" fmla="*/ 1391174 h 1772491"/>
              <a:gd name="connsiteX11" fmla="*/ 2798060 w 2798059"/>
              <a:gd name="connsiteY11" fmla="*/ 1118055 h 177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8059" h="1772491">
                <a:moveTo>
                  <a:pt x="2798060" y="1117951"/>
                </a:moveTo>
                <a:lnTo>
                  <a:pt x="2479060" y="1254457"/>
                </a:lnTo>
                <a:lnTo>
                  <a:pt x="2479060" y="102223"/>
                </a:lnTo>
                <a:cubicBezTo>
                  <a:pt x="2479060" y="45712"/>
                  <a:pt x="2433264" y="0"/>
                  <a:pt x="2376884" y="0"/>
                </a:cubicBezTo>
                <a:lnTo>
                  <a:pt x="102176" y="0"/>
                </a:lnTo>
                <a:cubicBezTo>
                  <a:pt x="45691" y="0"/>
                  <a:pt x="0" y="45817"/>
                  <a:pt x="0" y="102223"/>
                </a:cubicBezTo>
                <a:lnTo>
                  <a:pt x="0" y="1670268"/>
                </a:lnTo>
                <a:cubicBezTo>
                  <a:pt x="0" y="1726779"/>
                  <a:pt x="45796" y="1772491"/>
                  <a:pt x="102176" y="1772491"/>
                </a:cubicBezTo>
                <a:lnTo>
                  <a:pt x="2376884" y="1772491"/>
                </a:lnTo>
                <a:cubicBezTo>
                  <a:pt x="2433369" y="1772491"/>
                  <a:pt x="2479060" y="1726674"/>
                  <a:pt x="2479060" y="1670268"/>
                </a:cubicBezTo>
                <a:lnTo>
                  <a:pt x="2479060" y="1391174"/>
                </a:lnTo>
                <a:cubicBezTo>
                  <a:pt x="2535650" y="1365277"/>
                  <a:pt x="2798060" y="1118055"/>
                  <a:pt x="2798060" y="1118055"/>
                </a:cubicBezTo>
                <a:close/>
              </a:path>
            </a:pathLst>
          </a:custGeom>
          <a:solidFill>
            <a:schemeClr val="bg1"/>
          </a:solidFill>
          <a:ln w="0" cap="flat">
            <a:noFill/>
            <a:prstDash val="solid"/>
            <a:miter/>
          </a:ln>
          <a:effectLst>
            <a:outerShdw blurRad="191427" dist="38100" dir="8100000" algn="tr" rotWithShape="0">
              <a:prstClr val="black">
                <a:alpha val="40000"/>
              </a:prstClr>
            </a:outerShdw>
          </a:effectLst>
        </p:spPr>
        <p:txBody>
          <a:bodyPr rtlCol="0" anchor="ctr"/>
          <a:lstStyle/>
          <a:p>
            <a:pPr algn="l" rtl="0"/>
            <a:endParaRPr lang="x-es-XL"/>
          </a:p>
        </p:txBody>
      </p:sp>
      <p:sp>
        <p:nvSpPr>
          <p:cNvPr id="48" name="Freeform 47">
            <a:extLst>
              <a:ext uri="{FF2B5EF4-FFF2-40B4-BE49-F238E27FC236}">
                <a16:creationId xmlns:a16="http://schemas.microsoft.com/office/drawing/2014/main" id="{5092726F-92CC-4797-9D65-74799FCE5BBF}"/>
              </a:ext>
            </a:extLst>
          </p:cNvPr>
          <p:cNvSpPr/>
          <p:nvPr/>
        </p:nvSpPr>
        <p:spPr>
          <a:xfrm rot="10800000">
            <a:off x="2047583" y="5091821"/>
            <a:ext cx="3185496" cy="1636033"/>
          </a:xfrm>
          <a:custGeom>
            <a:avLst/>
            <a:gdLst>
              <a:gd name="connsiteX0" fmla="*/ 2664026 w 2664025"/>
              <a:gd name="connsiteY0" fmla="*/ 668694 h 1373664"/>
              <a:gd name="connsiteX1" fmla="*/ 2479165 w 2664025"/>
              <a:gd name="connsiteY1" fmla="*/ 607046 h 1373664"/>
              <a:gd name="connsiteX2" fmla="*/ 2479165 w 2664025"/>
              <a:gd name="connsiteY2" fmla="*/ 90061 h 1373664"/>
              <a:gd name="connsiteX3" fmla="*/ 2389249 w 2664025"/>
              <a:gd name="connsiteY3" fmla="*/ 0 h 1373664"/>
              <a:gd name="connsiteX4" fmla="*/ 90020 w 2664025"/>
              <a:gd name="connsiteY4" fmla="*/ 0 h 1373664"/>
              <a:gd name="connsiteX5" fmla="*/ 0 w 2664025"/>
              <a:gd name="connsiteY5" fmla="*/ 90061 h 1373664"/>
              <a:gd name="connsiteX6" fmla="*/ 0 w 2664025"/>
              <a:gd name="connsiteY6" fmla="*/ 1283604 h 1373664"/>
              <a:gd name="connsiteX7" fmla="*/ 90020 w 2664025"/>
              <a:gd name="connsiteY7" fmla="*/ 1373665 h 1373664"/>
              <a:gd name="connsiteX8" fmla="*/ 2389249 w 2664025"/>
              <a:gd name="connsiteY8" fmla="*/ 1373665 h 1373664"/>
              <a:gd name="connsiteX9" fmla="*/ 2479165 w 2664025"/>
              <a:gd name="connsiteY9" fmla="*/ 1283604 h 1373664"/>
              <a:gd name="connsiteX10" fmla="*/ 2479165 w 2664025"/>
              <a:gd name="connsiteY10" fmla="*/ 751207 h 1373664"/>
              <a:gd name="connsiteX11" fmla="*/ 2664026 w 2664025"/>
              <a:gd name="connsiteY11" fmla="*/ 668799 h 137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64025" h="1373664">
                <a:moveTo>
                  <a:pt x="2664026" y="668694"/>
                </a:moveTo>
                <a:lnTo>
                  <a:pt x="2479165" y="607046"/>
                </a:lnTo>
                <a:lnTo>
                  <a:pt x="2479165" y="90061"/>
                </a:lnTo>
                <a:cubicBezTo>
                  <a:pt x="2479165" y="40365"/>
                  <a:pt x="2438923" y="0"/>
                  <a:pt x="2389249" y="0"/>
                </a:cubicBezTo>
                <a:lnTo>
                  <a:pt x="90020" y="0"/>
                </a:lnTo>
                <a:cubicBezTo>
                  <a:pt x="40346" y="0"/>
                  <a:pt x="0" y="40260"/>
                  <a:pt x="0" y="90061"/>
                </a:cubicBezTo>
                <a:lnTo>
                  <a:pt x="0" y="1283604"/>
                </a:lnTo>
                <a:cubicBezTo>
                  <a:pt x="0" y="1333300"/>
                  <a:pt x="40242" y="1373665"/>
                  <a:pt x="90020" y="1373665"/>
                </a:cubicBezTo>
                <a:lnTo>
                  <a:pt x="2389249" y="1373665"/>
                </a:lnTo>
                <a:cubicBezTo>
                  <a:pt x="2438923" y="1373665"/>
                  <a:pt x="2479165" y="1333404"/>
                  <a:pt x="2479165" y="1283604"/>
                </a:cubicBezTo>
                <a:lnTo>
                  <a:pt x="2479165" y="751207"/>
                </a:lnTo>
                <a:cubicBezTo>
                  <a:pt x="2566879" y="713358"/>
                  <a:pt x="2664026" y="668799"/>
                  <a:pt x="2664026" y="668799"/>
                </a:cubicBezTo>
                <a:close/>
              </a:path>
            </a:pathLst>
          </a:custGeom>
          <a:solidFill>
            <a:schemeClr val="bg1"/>
          </a:solidFill>
          <a:ln w="0" cap="flat">
            <a:noFill/>
            <a:prstDash val="solid"/>
            <a:miter/>
          </a:ln>
          <a:effectLst>
            <a:outerShdw blurRad="191427" dist="38100" dir="8100000" algn="tr" rotWithShape="0">
              <a:prstClr val="black">
                <a:alpha val="40000"/>
              </a:prstClr>
            </a:outerShdw>
          </a:effectLst>
        </p:spPr>
        <p:txBody>
          <a:bodyPr rtlCol="0" anchor="ctr"/>
          <a:lstStyle/>
          <a:p>
            <a:pPr algn="l" rtl="0"/>
            <a:endParaRPr lang="x-es-XL"/>
          </a:p>
        </p:txBody>
      </p:sp>
      <p:sp>
        <p:nvSpPr>
          <p:cNvPr id="49" name="Freeform 48">
            <a:extLst>
              <a:ext uri="{FF2B5EF4-FFF2-40B4-BE49-F238E27FC236}">
                <a16:creationId xmlns:a16="http://schemas.microsoft.com/office/drawing/2014/main" id="{5CAAF096-1AB3-B3E6-615D-143A4C10B09C}"/>
              </a:ext>
            </a:extLst>
          </p:cNvPr>
          <p:cNvSpPr/>
          <p:nvPr/>
        </p:nvSpPr>
        <p:spPr>
          <a:xfrm rot="10800000">
            <a:off x="6847363" y="832065"/>
            <a:ext cx="3282955" cy="1159046"/>
          </a:xfrm>
          <a:custGeom>
            <a:avLst/>
            <a:gdLst>
              <a:gd name="connsiteX0" fmla="*/ 2817342 w 2817342"/>
              <a:gd name="connsiteY0" fmla="*/ 639024 h 1153911"/>
              <a:gd name="connsiteX1" fmla="*/ 2645581 w 2817342"/>
              <a:gd name="connsiteY1" fmla="*/ 633677 h 1153911"/>
              <a:gd name="connsiteX2" fmla="*/ 2645581 w 2817342"/>
              <a:gd name="connsiteY2" fmla="*/ 85238 h 1153911"/>
              <a:gd name="connsiteX3" fmla="*/ 2560382 w 2817342"/>
              <a:gd name="connsiteY3" fmla="*/ 0 h 1153911"/>
              <a:gd name="connsiteX4" fmla="*/ 85199 w 2817342"/>
              <a:gd name="connsiteY4" fmla="*/ 0 h 1153911"/>
              <a:gd name="connsiteX5" fmla="*/ 0 w 2817342"/>
              <a:gd name="connsiteY5" fmla="*/ 85238 h 1153911"/>
              <a:gd name="connsiteX6" fmla="*/ 0 w 2817342"/>
              <a:gd name="connsiteY6" fmla="*/ 1068674 h 1153911"/>
              <a:gd name="connsiteX7" fmla="*/ 85199 w 2817342"/>
              <a:gd name="connsiteY7" fmla="*/ 1153912 h 1153911"/>
              <a:gd name="connsiteX8" fmla="*/ 2560382 w 2817342"/>
              <a:gd name="connsiteY8" fmla="*/ 1153912 h 1153911"/>
              <a:gd name="connsiteX9" fmla="*/ 2645581 w 2817342"/>
              <a:gd name="connsiteY9" fmla="*/ 1068674 h 1153911"/>
              <a:gd name="connsiteX10" fmla="*/ 2645581 w 2817342"/>
              <a:gd name="connsiteY10" fmla="*/ 703083 h 1153911"/>
              <a:gd name="connsiteX11" fmla="*/ 2817342 w 2817342"/>
              <a:gd name="connsiteY11" fmla="*/ 639024 h 115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7342" h="1153911">
                <a:moveTo>
                  <a:pt x="2817342" y="639024"/>
                </a:moveTo>
                <a:cubicBezTo>
                  <a:pt x="2817342" y="639024"/>
                  <a:pt x="2708773" y="631894"/>
                  <a:pt x="2645581" y="633677"/>
                </a:cubicBezTo>
                <a:lnTo>
                  <a:pt x="2645581" y="85238"/>
                </a:lnTo>
                <a:cubicBezTo>
                  <a:pt x="2645581" y="38163"/>
                  <a:pt x="2607435" y="0"/>
                  <a:pt x="2560382" y="0"/>
                </a:cubicBezTo>
                <a:lnTo>
                  <a:pt x="85199" y="0"/>
                </a:lnTo>
                <a:cubicBezTo>
                  <a:pt x="38146" y="0"/>
                  <a:pt x="0" y="38163"/>
                  <a:pt x="0" y="85238"/>
                </a:cubicBezTo>
                <a:lnTo>
                  <a:pt x="0" y="1068674"/>
                </a:lnTo>
                <a:cubicBezTo>
                  <a:pt x="0" y="1115749"/>
                  <a:pt x="38146" y="1153912"/>
                  <a:pt x="85199" y="1153912"/>
                </a:cubicBezTo>
                <a:lnTo>
                  <a:pt x="2560382" y="1153912"/>
                </a:lnTo>
                <a:cubicBezTo>
                  <a:pt x="2607435" y="1153912"/>
                  <a:pt x="2645581" y="1115749"/>
                  <a:pt x="2645581" y="1068674"/>
                </a:cubicBezTo>
                <a:lnTo>
                  <a:pt x="2645581" y="703083"/>
                </a:lnTo>
                <a:lnTo>
                  <a:pt x="2817342" y="639024"/>
                </a:lnTo>
                <a:close/>
              </a:path>
            </a:pathLst>
          </a:custGeom>
          <a:solidFill>
            <a:schemeClr val="bg1"/>
          </a:solidFill>
          <a:ln w="0" cap="flat">
            <a:noFill/>
            <a:prstDash val="solid"/>
            <a:miter/>
          </a:ln>
          <a:effectLst>
            <a:outerShdw blurRad="191427" dist="38100" dir="8100000" algn="tr" rotWithShape="0">
              <a:prstClr val="black">
                <a:alpha val="40000"/>
              </a:prstClr>
            </a:outerShdw>
          </a:effectLst>
        </p:spPr>
        <p:txBody>
          <a:bodyPr rtlCol="0" anchor="ctr"/>
          <a:lstStyle/>
          <a:p>
            <a:pPr marL="0" algn="l" defTabSz="914400" rtl="0" eaLnBrk="1" latinLnBrk="0" hangingPunct="1"/>
            <a:endParaRPr lang="x-es-XL"/>
          </a:p>
        </p:txBody>
      </p:sp>
      <p:sp>
        <p:nvSpPr>
          <p:cNvPr id="50" name="Freeform 49">
            <a:extLst>
              <a:ext uri="{FF2B5EF4-FFF2-40B4-BE49-F238E27FC236}">
                <a16:creationId xmlns:a16="http://schemas.microsoft.com/office/drawing/2014/main" id="{B284CC8C-88C5-429A-F6BC-F47E0C04B8B6}"/>
              </a:ext>
            </a:extLst>
          </p:cNvPr>
          <p:cNvSpPr/>
          <p:nvPr/>
        </p:nvSpPr>
        <p:spPr>
          <a:xfrm rot="10800000">
            <a:off x="1867122" y="2661389"/>
            <a:ext cx="3414975" cy="1889315"/>
          </a:xfrm>
          <a:custGeom>
            <a:avLst/>
            <a:gdLst>
              <a:gd name="connsiteX0" fmla="*/ 2817342 w 2817342"/>
              <a:gd name="connsiteY0" fmla="*/ 491823 h 1638395"/>
              <a:gd name="connsiteX1" fmla="*/ 2645581 w 2817342"/>
              <a:gd name="connsiteY1" fmla="*/ 295765 h 1638395"/>
              <a:gd name="connsiteX2" fmla="*/ 2645581 w 2817342"/>
              <a:gd name="connsiteY2" fmla="*/ 101594 h 1638395"/>
              <a:gd name="connsiteX3" fmla="*/ 2544034 w 2817342"/>
              <a:gd name="connsiteY3" fmla="*/ 0 h 1638395"/>
              <a:gd name="connsiteX4" fmla="*/ 101548 w 2817342"/>
              <a:gd name="connsiteY4" fmla="*/ 0 h 1638395"/>
              <a:gd name="connsiteX5" fmla="*/ 0 w 2817342"/>
              <a:gd name="connsiteY5" fmla="*/ 101594 h 1638395"/>
              <a:gd name="connsiteX6" fmla="*/ 0 w 2817342"/>
              <a:gd name="connsiteY6" fmla="*/ 1536802 h 1638395"/>
              <a:gd name="connsiteX7" fmla="*/ 101548 w 2817342"/>
              <a:gd name="connsiteY7" fmla="*/ 1638396 h 1638395"/>
              <a:gd name="connsiteX8" fmla="*/ 2544034 w 2817342"/>
              <a:gd name="connsiteY8" fmla="*/ 1638396 h 1638395"/>
              <a:gd name="connsiteX9" fmla="*/ 2645581 w 2817342"/>
              <a:gd name="connsiteY9" fmla="*/ 1536802 h 1638395"/>
              <a:gd name="connsiteX10" fmla="*/ 2645581 w 2817342"/>
              <a:gd name="connsiteY10" fmla="*/ 439925 h 1638395"/>
              <a:gd name="connsiteX11" fmla="*/ 2817342 w 2817342"/>
              <a:gd name="connsiteY11" fmla="*/ 491823 h 1638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7342" h="1638395">
                <a:moveTo>
                  <a:pt x="2817342" y="491823"/>
                </a:moveTo>
                <a:lnTo>
                  <a:pt x="2645581" y="295765"/>
                </a:lnTo>
                <a:lnTo>
                  <a:pt x="2645581" y="101594"/>
                </a:lnTo>
                <a:cubicBezTo>
                  <a:pt x="2645581" y="45502"/>
                  <a:pt x="2600100" y="0"/>
                  <a:pt x="2544034" y="0"/>
                </a:cubicBezTo>
                <a:lnTo>
                  <a:pt x="101548" y="0"/>
                </a:lnTo>
                <a:cubicBezTo>
                  <a:pt x="45482" y="0"/>
                  <a:pt x="0" y="45502"/>
                  <a:pt x="0" y="101594"/>
                </a:cubicBezTo>
                <a:lnTo>
                  <a:pt x="0" y="1536802"/>
                </a:lnTo>
                <a:cubicBezTo>
                  <a:pt x="0" y="1592894"/>
                  <a:pt x="45482" y="1638396"/>
                  <a:pt x="101548" y="1638396"/>
                </a:cubicBezTo>
                <a:lnTo>
                  <a:pt x="2544034" y="1638396"/>
                </a:lnTo>
                <a:cubicBezTo>
                  <a:pt x="2600100" y="1638396"/>
                  <a:pt x="2645581" y="1592894"/>
                  <a:pt x="2645581" y="1536802"/>
                </a:cubicBezTo>
                <a:lnTo>
                  <a:pt x="2645581" y="439925"/>
                </a:lnTo>
                <a:lnTo>
                  <a:pt x="2817342" y="491823"/>
                </a:lnTo>
                <a:close/>
              </a:path>
            </a:pathLst>
          </a:custGeom>
          <a:solidFill>
            <a:schemeClr val="bg1"/>
          </a:solidFill>
          <a:ln w="0" cap="flat">
            <a:noFill/>
            <a:prstDash val="solid"/>
            <a:miter/>
          </a:ln>
          <a:effectLst>
            <a:outerShdw blurRad="164294" dist="38100" dir="8100000" algn="tr" rotWithShape="0">
              <a:prstClr val="black">
                <a:alpha val="40000"/>
              </a:prstClr>
            </a:outerShdw>
          </a:effectLst>
        </p:spPr>
        <p:txBody>
          <a:bodyPr rtlCol="0" anchor="ctr"/>
          <a:lstStyle/>
          <a:p>
            <a:pPr marL="0" algn="l" defTabSz="914400" rtl="0" eaLnBrk="1" latinLnBrk="0" hangingPunct="1"/>
            <a:endParaRPr lang="x-es-XL"/>
          </a:p>
        </p:txBody>
      </p:sp>
      <p:sp>
        <p:nvSpPr>
          <p:cNvPr id="51" name="Freeform 50">
            <a:extLst>
              <a:ext uri="{FF2B5EF4-FFF2-40B4-BE49-F238E27FC236}">
                <a16:creationId xmlns:a16="http://schemas.microsoft.com/office/drawing/2014/main" id="{8AAC2DC8-85A5-A46A-BD1A-4335BB727E84}"/>
              </a:ext>
            </a:extLst>
          </p:cNvPr>
          <p:cNvSpPr/>
          <p:nvPr/>
        </p:nvSpPr>
        <p:spPr>
          <a:xfrm rot="10800000">
            <a:off x="6879240" y="4099775"/>
            <a:ext cx="5262082" cy="1373668"/>
          </a:xfrm>
          <a:custGeom>
            <a:avLst/>
            <a:gdLst>
              <a:gd name="connsiteX0" fmla="*/ 5062497 w 5062496"/>
              <a:gd name="connsiteY0" fmla="*/ 431957 h 1035752"/>
              <a:gd name="connsiteX1" fmla="*/ 4925424 w 5062496"/>
              <a:gd name="connsiteY1" fmla="*/ 342315 h 1035752"/>
              <a:gd name="connsiteX2" fmla="*/ 4925424 w 5062496"/>
              <a:gd name="connsiteY2" fmla="*/ 110191 h 1035752"/>
              <a:gd name="connsiteX3" fmla="*/ 4815283 w 5062496"/>
              <a:gd name="connsiteY3" fmla="*/ 0 h 1035752"/>
              <a:gd name="connsiteX4" fmla="*/ 110141 w 5062496"/>
              <a:gd name="connsiteY4" fmla="*/ 0 h 1035752"/>
              <a:gd name="connsiteX5" fmla="*/ 0 w 5062496"/>
              <a:gd name="connsiteY5" fmla="*/ 110191 h 1035752"/>
              <a:gd name="connsiteX6" fmla="*/ 0 w 5062496"/>
              <a:gd name="connsiteY6" fmla="*/ 925562 h 1035752"/>
              <a:gd name="connsiteX7" fmla="*/ 110141 w 5062496"/>
              <a:gd name="connsiteY7" fmla="*/ 1035753 h 1035752"/>
              <a:gd name="connsiteX8" fmla="*/ 4815283 w 5062496"/>
              <a:gd name="connsiteY8" fmla="*/ 1035753 h 1035752"/>
              <a:gd name="connsiteX9" fmla="*/ 4925424 w 5062496"/>
              <a:gd name="connsiteY9" fmla="*/ 925562 h 1035752"/>
              <a:gd name="connsiteX10" fmla="*/ 4925424 w 5062496"/>
              <a:gd name="connsiteY10" fmla="*/ 497484 h 1035752"/>
              <a:gd name="connsiteX11" fmla="*/ 5062497 w 5062496"/>
              <a:gd name="connsiteY11" fmla="*/ 431747 h 103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2496" h="1035752">
                <a:moveTo>
                  <a:pt x="5062497" y="431957"/>
                </a:moveTo>
                <a:cubicBezTo>
                  <a:pt x="5062497" y="431957"/>
                  <a:pt x="4982118" y="368736"/>
                  <a:pt x="4925424" y="342315"/>
                </a:cubicBezTo>
                <a:lnTo>
                  <a:pt x="4925424" y="110191"/>
                </a:lnTo>
                <a:cubicBezTo>
                  <a:pt x="4925424" y="49381"/>
                  <a:pt x="4876064" y="0"/>
                  <a:pt x="4815283" y="0"/>
                </a:cubicBezTo>
                <a:lnTo>
                  <a:pt x="110141" y="0"/>
                </a:lnTo>
                <a:cubicBezTo>
                  <a:pt x="49359" y="0"/>
                  <a:pt x="0" y="49276"/>
                  <a:pt x="0" y="110191"/>
                </a:cubicBezTo>
                <a:lnTo>
                  <a:pt x="0" y="925562"/>
                </a:lnTo>
                <a:cubicBezTo>
                  <a:pt x="0" y="986371"/>
                  <a:pt x="49254" y="1035753"/>
                  <a:pt x="110141" y="1035753"/>
                </a:cubicBezTo>
                <a:lnTo>
                  <a:pt x="4815283" y="1035753"/>
                </a:lnTo>
                <a:cubicBezTo>
                  <a:pt x="4876064" y="1035753"/>
                  <a:pt x="4925424" y="986476"/>
                  <a:pt x="4925424" y="925562"/>
                </a:cubicBezTo>
                <a:lnTo>
                  <a:pt x="4925424" y="497484"/>
                </a:lnTo>
                <a:lnTo>
                  <a:pt x="5062497" y="431747"/>
                </a:lnTo>
                <a:close/>
              </a:path>
            </a:pathLst>
          </a:custGeom>
          <a:solidFill>
            <a:schemeClr val="bg1"/>
          </a:solidFill>
          <a:ln w="0" cap="flat">
            <a:noFill/>
            <a:prstDash val="solid"/>
            <a:miter/>
          </a:ln>
          <a:effectLst>
            <a:outerShdw blurRad="164294" dist="38100" dir="8100000" algn="tr" rotWithShape="0">
              <a:prstClr val="black">
                <a:alpha val="40000"/>
              </a:prstClr>
            </a:outerShdw>
          </a:effectLst>
        </p:spPr>
        <p:txBody>
          <a:bodyPr rtlCol="0" anchor="ctr"/>
          <a:lstStyle/>
          <a:p>
            <a:pPr marL="0" algn="l" defTabSz="914400" rtl="0" eaLnBrk="1" latinLnBrk="0" hangingPunct="1"/>
            <a:endParaRPr lang="x-es-XL"/>
          </a:p>
        </p:txBody>
      </p:sp>
      <p:sp>
        <p:nvSpPr>
          <p:cNvPr id="22" name="Round Same Side Corner Rectangle 21">
            <a:extLst>
              <a:ext uri="{FF2B5EF4-FFF2-40B4-BE49-F238E27FC236}">
                <a16:creationId xmlns:a16="http://schemas.microsoft.com/office/drawing/2014/main" id="{302865EC-883E-9B80-3EAD-63373BA7801F}"/>
              </a:ext>
            </a:extLst>
          </p:cNvPr>
          <p:cNvSpPr/>
          <p:nvPr/>
        </p:nvSpPr>
        <p:spPr>
          <a:xfrm rot="10800000">
            <a:off x="10317997" y="-11727"/>
            <a:ext cx="1774706" cy="3151876"/>
          </a:xfrm>
          <a:prstGeom prst="round2SameRect">
            <a:avLst>
              <a:gd name="adj1" fmla="val 238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 name="מלבן 4"/>
          <p:cNvSpPr/>
          <p:nvPr/>
        </p:nvSpPr>
        <p:spPr>
          <a:xfrm>
            <a:off x="-19567" y="406588"/>
            <a:ext cx="8442251" cy="307777"/>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400" b="1" dirty="0">
                <a:solidFill>
                  <a:srgbClr val="CD4E86"/>
                </a:solidFill>
                <a:latin typeface="Heebo" pitchFamily="2" charset="-79"/>
                <a:ea typeface="Tahoma"/>
                <a:cs typeface="Heebo" pitchFamily="2" charset="-79"/>
              </a:rPr>
              <a:t>Content analysis was performed on 13 of the written songs, revealing several prominent features:</a:t>
            </a:r>
            <a:endParaRPr lang="he-IL" sz="1400" b="1" dirty="0">
              <a:solidFill>
                <a:srgbClr val="CD4E86"/>
              </a:solidFill>
              <a:latin typeface="Heebo" pitchFamily="2" charset="-79"/>
              <a:ea typeface="Tahoma"/>
              <a:cs typeface="Heebo" pitchFamily="2" charset="-79"/>
            </a:endParaRPr>
          </a:p>
        </p:txBody>
      </p:sp>
      <p:sp>
        <p:nvSpPr>
          <p:cNvPr id="7" name="TextBox 6">
            <a:extLst>
              <a:ext uri="{FF2B5EF4-FFF2-40B4-BE49-F238E27FC236}">
                <a16:creationId xmlns:a16="http://schemas.microsoft.com/office/drawing/2014/main" id="{7AD14276-3548-E911-5E99-64256A3887F6}"/>
              </a:ext>
            </a:extLst>
          </p:cNvPr>
          <p:cNvSpPr txBox="1"/>
          <p:nvPr/>
        </p:nvSpPr>
        <p:spPr>
          <a:xfrm>
            <a:off x="-66353" y="72373"/>
            <a:ext cx="8785276"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rPr>
              <a:t>The Song as an Opportunity for Emotional and Creative Expression</a:t>
            </a:r>
            <a:endParaRPr lang="he-IL" sz="2000" b="1" dirty="0">
              <a:solidFill>
                <a:srgbClr val="40A8AD"/>
              </a:solidFill>
            </a:endParaRPr>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9349505" y="6455910"/>
            <a:ext cx="2743200" cy="365125"/>
          </a:xfrm>
        </p:spPr>
        <p:txBody>
          <a:bodyPr/>
          <a:lstStyle/>
          <a:p>
            <a:pPr algn="r" rtl="0"/>
            <a:fld id="{199E282D-D310-42D8-B8FF-78ED45A44D81}" type="slidenum">
              <a:rPr lang="he-IL" smtClean="0">
                <a:latin typeface="Heebo" pitchFamily="2" charset="-79"/>
                <a:cs typeface="Heebo" pitchFamily="2" charset="-79"/>
              </a:rPr>
              <a:pPr algn="r" rtl="0"/>
              <a:t>12</a:t>
            </a:fld>
            <a:endParaRPr lang="he-IL" dirty="0">
              <a:latin typeface="Heebo" pitchFamily="2" charset="-79"/>
              <a:cs typeface="Heebo" pitchFamily="2" charset="-79"/>
            </a:endParaRPr>
          </a:p>
        </p:txBody>
      </p:sp>
      <p:pic>
        <p:nvPicPr>
          <p:cNvPr id="4" name="Picture 3">
            <a:extLst>
              <a:ext uri="{FF2B5EF4-FFF2-40B4-BE49-F238E27FC236}">
                <a16:creationId xmlns:a16="http://schemas.microsoft.com/office/drawing/2014/main" id="{BF15049C-A56C-57DC-0E59-D717E2F4DC8D}"/>
              </a:ext>
            </a:extLst>
          </p:cNvPr>
          <p:cNvPicPr>
            <a:picLocks noChangeAspect="1"/>
          </p:cNvPicPr>
          <p:nvPr/>
        </p:nvPicPr>
        <p:blipFill>
          <a:blip r:embed="rId3"/>
          <a:stretch>
            <a:fillRect/>
          </a:stretch>
        </p:blipFill>
        <p:spPr>
          <a:xfrm>
            <a:off x="10343048" y="15453"/>
            <a:ext cx="1848950" cy="2914384"/>
          </a:xfrm>
          <a:prstGeom prst="rect">
            <a:avLst/>
          </a:prstGeom>
          <a:ln w="57150">
            <a:noFill/>
          </a:ln>
        </p:spPr>
      </p:pic>
      <p:sp>
        <p:nvSpPr>
          <p:cNvPr id="12" name="TextBox 11">
            <a:extLst>
              <a:ext uri="{FF2B5EF4-FFF2-40B4-BE49-F238E27FC236}">
                <a16:creationId xmlns:a16="http://schemas.microsoft.com/office/drawing/2014/main" id="{EFBF7273-B666-1516-1A7E-5524296F6E83}"/>
              </a:ext>
            </a:extLst>
          </p:cNvPr>
          <p:cNvSpPr txBox="1"/>
          <p:nvPr/>
        </p:nvSpPr>
        <p:spPr>
          <a:xfrm>
            <a:off x="5381383" y="775841"/>
            <a:ext cx="1687823" cy="1061829"/>
          </a:xfrm>
          <a:prstGeom prst="rect">
            <a:avLst/>
          </a:prstGeom>
          <a:noFill/>
        </p:spPr>
        <p:txBody>
          <a:bodyPr wrap="square">
            <a:spAutoFit/>
          </a:bodyPr>
          <a:lstStyle/>
          <a:p>
            <a:pPr algn="l" rtl="0" fontAlgn="base">
              <a:spcBef>
                <a:spcPts val="800"/>
              </a:spcBef>
              <a:buClr>
                <a:srgbClr val="358B8F"/>
              </a:buClr>
              <a:buSzPct val="150000"/>
            </a:pPr>
            <a:r>
              <a:rPr lang="en-US" sz="1050" b="1" dirty="0">
                <a:latin typeface="Heebo" pitchFamily="2" charset="-79"/>
                <a:ea typeface="Tahoma"/>
                <a:cs typeface="Heebo" pitchFamily="2" charset="-79"/>
              </a:rPr>
              <a:t>Expressions of love </a:t>
            </a:r>
            <a:r>
              <a:rPr lang="en-US" sz="1050" dirty="0">
                <a:latin typeface="Heebo" pitchFamily="2" charset="-79"/>
                <a:ea typeface="Tahoma"/>
                <a:cs typeface="Heebo" pitchFamily="2" charset="-79"/>
              </a:rPr>
              <a:t>for the children reflect the parents’ gratitude, appreciation, and the sense of security they wish to provide.</a:t>
            </a:r>
            <a:endParaRPr lang="he-IL" sz="1050" dirty="0">
              <a:highlight>
                <a:srgbClr val="F9DEEA"/>
              </a:highlight>
              <a:latin typeface="Heebo" pitchFamily="2" charset="-79"/>
              <a:ea typeface="Tahoma"/>
              <a:cs typeface="Heebo" pitchFamily="2" charset="-79"/>
            </a:endParaRPr>
          </a:p>
        </p:txBody>
      </p:sp>
      <p:sp>
        <p:nvSpPr>
          <p:cNvPr id="16" name="TextBox 15">
            <a:extLst>
              <a:ext uri="{FF2B5EF4-FFF2-40B4-BE49-F238E27FC236}">
                <a16:creationId xmlns:a16="http://schemas.microsoft.com/office/drawing/2014/main" id="{8D617A46-2637-85CC-F630-3E7E05C4FDB1}"/>
              </a:ext>
            </a:extLst>
          </p:cNvPr>
          <p:cNvSpPr txBox="1"/>
          <p:nvPr/>
        </p:nvSpPr>
        <p:spPr>
          <a:xfrm>
            <a:off x="211793" y="2875049"/>
            <a:ext cx="1806108" cy="1546577"/>
          </a:xfrm>
          <a:prstGeom prst="rect">
            <a:avLst/>
          </a:prstGeom>
          <a:noFill/>
        </p:spPr>
        <p:txBody>
          <a:bodyPr wrap="square">
            <a:spAutoFit/>
          </a:bodyPr>
          <a:lstStyle/>
          <a:p>
            <a:pPr algn="l" rtl="0" fontAlgn="base">
              <a:spcBef>
                <a:spcPts val="800"/>
              </a:spcBef>
              <a:buClr>
                <a:srgbClr val="358B8F"/>
              </a:buClr>
              <a:buSzPct val="150000"/>
            </a:pPr>
            <a:r>
              <a:rPr lang="en-US" sz="1050" dirty="0">
                <a:latin typeface="Heebo" pitchFamily="2" charset="-79"/>
                <a:ea typeface="Tahoma"/>
                <a:cs typeface="Heebo" pitchFamily="2" charset="-79"/>
              </a:rPr>
              <a:t>Most of the songs include </a:t>
            </a:r>
            <a:r>
              <a:rPr lang="en-US" sz="1050" b="1" dirty="0">
                <a:latin typeface="Heebo" pitchFamily="2" charset="-79"/>
                <a:ea typeface="Tahoma"/>
                <a:cs typeface="Heebo" pitchFamily="2" charset="-79"/>
              </a:rPr>
              <a:t>elements related to the natural world: </a:t>
            </a:r>
            <a:r>
              <a:rPr lang="en-US" sz="1050" dirty="0">
                <a:latin typeface="Heebo" pitchFamily="2" charset="-79"/>
                <a:ea typeface="Tahoma"/>
                <a:cs typeface="Heebo" pitchFamily="2" charset="-79"/>
              </a:rPr>
              <a:t>landscapes, the four elements (air, water, earth, and fire), plants, weather, and more, enriching the songs and connecting the children to nature.</a:t>
            </a:r>
            <a:endParaRPr lang="he-IL" sz="1050" dirty="0">
              <a:highlight>
                <a:srgbClr val="F9DEEA"/>
              </a:highlight>
              <a:latin typeface="Heebo" pitchFamily="2" charset="-79"/>
              <a:ea typeface="Tahoma"/>
              <a:cs typeface="Heebo" pitchFamily="2" charset="-79"/>
            </a:endParaRPr>
          </a:p>
        </p:txBody>
      </p:sp>
      <p:sp>
        <p:nvSpPr>
          <p:cNvPr id="17" name="TextBox 16">
            <a:extLst>
              <a:ext uri="{FF2B5EF4-FFF2-40B4-BE49-F238E27FC236}">
                <a16:creationId xmlns:a16="http://schemas.microsoft.com/office/drawing/2014/main" id="{ABEB40E0-59C0-BF84-9325-CD9B81F66A00}"/>
              </a:ext>
            </a:extLst>
          </p:cNvPr>
          <p:cNvSpPr txBox="1"/>
          <p:nvPr/>
        </p:nvSpPr>
        <p:spPr>
          <a:xfrm>
            <a:off x="139327" y="2366527"/>
            <a:ext cx="5139493" cy="253916"/>
          </a:xfrm>
          <a:prstGeom prst="rect">
            <a:avLst/>
          </a:prstGeom>
          <a:noFill/>
        </p:spPr>
        <p:txBody>
          <a:bodyPr wrap="square">
            <a:spAutoFit/>
          </a:bodyPr>
          <a:lstStyle/>
          <a:p>
            <a:pPr algn="l" rtl="0" fontAlgn="base">
              <a:spcBef>
                <a:spcPts val="800"/>
              </a:spcBef>
              <a:buClr>
                <a:srgbClr val="358B8F"/>
              </a:buClr>
              <a:buSzPct val="150000"/>
            </a:pPr>
            <a:r>
              <a:rPr lang="en-US" sz="1050" dirty="0">
                <a:latin typeface="Heebo" pitchFamily="2" charset="-79"/>
                <a:ea typeface="Tahoma"/>
                <a:cs typeface="Heebo" pitchFamily="2" charset="-79"/>
              </a:rPr>
              <a:t>The</a:t>
            </a:r>
            <a:r>
              <a:rPr lang="en-US" sz="1050" b="1" dirty="0">
                <a:latin typeface="Heebo" pitchFamily="2" charset="-79"/>
                <a:ea typeface="Tahoma"/>
                <a:cs typeface="Heebo" pitchFamily="2" charset="-79"/>
              </a:rPr>
              <a:t> children’s names or affectionate nicknames </a:t>
            </a:r>
            <a:r>
              <a:rPr lang="en-US" sz="1050" dirty="0">
                <a:latin typeface="Heebo" pitchFamily="2" charset="-79"/>
                <a:ea typeface="Tahoma"/>
                <a:cs typeface="Heebo" pitchFamily="2" charset="-79"/>
              </a:rPr>
              <a:t>were used in 10 of the 13 songs.</a:t>
            </a:r>
            <a:endParaRPr lang="he-IL" sz="1050" dirty="0">
              <a:latin typeface="Heebo" pitchFamily="2" charset="-79"/>
              <a:ea typeface="Tahoma"/>
              <a:cs typeface="Heebo" pitchFamily="2" charset="-79"/>
            </a:endParaRPr>
          </a:p>
        </p:txBody>
      </p:sp>
      <p:sp>
        <p:nvSpPr>
          <p:cNvPr id="18" name="TextBox 17">
            <a:extLst>
              <a:ext uri="{FF2B5EF4-FFF2-40B4-BE49-F238E27FC236}">
                <a16:creationId xmlns:a16="http://schemas.microsoft.com/office/drawing/2014/main" id="{800F0A56-2DED-E42E-4640-A2327EEE5361}"/>
              </a:ext>
            </a:extLst>
          </p:cNvPr>
          <p:cNvSpPr txBox="1"/>
          <p:nvPr/>
        </p:nvSpPr>
        <p:spPr>
          <a:xfrm>
            <a:off x="160462" y="751670"/>
            <a:ext cx="2076335" cy="1546577"/>
          </a:xfrm>
          <a:prstGeom prst="rect">
            <a:avLst/>
          </a:prstGeom>
          <a:noFill/>
        </p:spPr>
        <p:txBody>
          <a:bodyPr wrap="square">
            <a:spAutoFit/>
          </a:bodyPr>
          <a:lstStyle/>
          <a:p>
            <a:pPr algn="l" rtl="0" fontAlgn="base">
              <a:spcBef>
                <a:spcPts val="800"/>
              </a:spcBef>
              <a:buClr>
                <a:srgbClr val="358B8F"/>
              </a:buClr>
              <a:buSzPct val="150000"/>
            </a:pPr>
            <a:r>
              <a:rPr lang="en-US" sz="1050" dirty="0">
                <a:latin typeface="Heebo" pitchFamily="2" charset="-79"/>
                <a:ea typeface="Tahoma"/>
                <a:cs typeface="Heebo" pitchFamily="2" charset="-79"/>
              </a:rPr>
              <a:t>In almost all of the songs (12), </a:t>
            </a:r>
            <a:r>
              <a:rPr lang="en-US" sz="1050" b="1" dirty="0">
                <a:latin typeface="Heebo" pitchFamily="2" charset="-79"/>
                <a:ea typeface="Tahoma"/>
                <a:cs typeface="Heebo" pitchFamily="2" charset="-79"/>
              </a:rPr>
              <a:t>the babies are addressed directly </a:t>
            </a:r>
            <a:r>
              <a:rPr lang="en-US" sz="1050" dirty="0">
                <a:latin typeface="Heebo" pitchFamily="2" charset="-79"/>
                <a:ea typeface="Tahoma"/>
                <a:cs typeface="Heebo" pitchFamily="2" charset="-79"/>
              </a:rPr>
              <a:t>in the second person. One song includes a first-person narrative, as if written from the baby’s perspective. Additionally, in most of the songs, </a:t>
            </a:r>
            <a:r>
              <a:rPr lang="en-US" sz="1050" b="1" dirty="0">
                <a:latin typeface="Heebo" pitchFamily="2" charset="-79"/>
                <a:ea typeface="Tahoma"/>
                <a:cs typeface="Heebo" pitchFamily="2" charset="-79"/>
              </a:rPr>
              <a:t>the parents refer to themselves in the first person</a:t>
            </a:r>
            <a:r>
              <a:rPr lang="en-US" sz="1050" dirty="0">
                <a:latin typeface="Heebo" pitchFamily="2" charset="-79"/>
                <a:ea typeface="Tahoma"/>
                <a:cs typeface="Heebo" pitchFamily="2" charset="-79"/>
              </a:rPr>
              <a:t>.</a:t>
            </a:r>
            <a:endParaRPr lang="he-IL" sz="1050" dirty="0">
              <a:highlight>
                <a:srgbClr val="F9DEEA"/>
              </a:highlight>
              <a:latin typeface="Heebo" pitchFamily="2" charset="-79"/>
              <a:ea typeface="Tahoma"/>
              <a:cs typeface="Heebo" pitchFamily="2" charset="-79"/>
            </a:endParaRPr>
          </a:p>
        </p:txBody>
      </p:sp>
      <p:sp>
        <p:nvSpPr>
          <p:cNvPr id="26" name="TextBox 25">
            <a:extLst>
              <a:ext uri="{FF2B5EF4-FFF2-40B4-BE49-F238E27FC236}">
                <a16:creationId xmlns:a16="http://schemas.microsoft.com/office/drawing/2014/main" id="{5787281D-2F05-F3AB-77F8-BB252B23163B}"/>
              </a:ext>
            </a:extLst>
          </p:cNvPr>
          <p:cNvSpPr txBox="1"/>
          <p:nvPr/>
        </p:nvSpPr>
        <p:spPr>
          <a:xfrm>
            <a:off x="150936" y="4605624"/>
            <a:ext cx="5217201" cy="577081"/>
          </a:xfrm>
          <a:prstGeom prst="rect">
            <a:avLst/>
          </a:prstGeom>
          <a:noFill/>
        </p:spPr>
        <p:txBody>
          <a:bodyPr wrap="square">
            <a:spAutoFit/>
          </a:bodyPr>
          <a:lstStyle/>
          <a:p>
            <a:pPr algn="l" rtl="0" fontAlgn="base">
              <a:spcBef>
                <a:spcPts val="800"/>
              </a:spcBef>
              <a:buClr>
                <a:srgbClr val="358B8F"/>
              </a:buClr>
              <a:buSzPct val="150000"/>
            </a:pPr>
            <a:r>
              <a:rPr lang="en-US" sz="1050" dirty="0">
                <a:latin typeface="Heebo" pitchFamily="2" charset="-79"/>
                <a:ea typeface="Tahoma"/>
                <a:cs typeface="Heebo" pitchFamily="2" charset="-79"/>
              </a:rPr>
              <a:t>About half the songs feature </a:t>
            </a:r>
            <a:r>
              <a:rPr lang="en-US" sz="1050" b="1" dirty="0">
                <a:latin typeface="Heebo" pitchFamily="2" charset="-79"/>
                <a:ea typeface="Tahoma"/>
                <a:cs typeface="Heebo" pitchFamily="2" charset="-79"/>
              </a:rPr>
              <a:t>physical descriptions </a:t>
            </a:r>
            <a:r>
              <a:rPr lang="en-US" sz="1050" dirty="0">
                <a:latin typeface="Heebo" pitchFamily="2" charset="-79"/>
                <a:ea typeface="Tahoma"/>
                <a:cs typeface="Heebo" pitchFamily="2" charset="-79"/>
              </a:rPr>
              <a:t>of the children, creating a vivid image and adding a visual layer to the lyrics. Most of these focus on the children’s </a:t>
            </a:r>
            <a:r>
              <a:rPr lang="en-US" sz="1050" b="1" dirty="0">
                <a:latin typeface="Heebo" pitchFamily="2" charset="-79"/>
                <a:ea typeface="Tahoma"/>
                <a:cs typeface="Heebo" pitchFamily="2" charset="-79"/>
              </a:rPr>
              <a:t>eyes and smiles</a:t>
            </a:r>
            <a:r>
              <a:rPr lang="en-US" sz="1050" dirty="0">
                <a:latin typeface="Heebo" pitchFamily="2" charset="-79"/>
                <a:ea typeface="Tahoma"/>
                <a:cs typeface="Heebo" pitchFamily="2" charset="-79"/>
              </a:rPr>
              <a:t>.</a:t>
            </a:r>
            <a:endParaRPr lang="he-IL" sz="1050" dirty="0">
              <a:latin typeface="Heebo" pitchFamily="2" charset="-79"/>
              <a:ea typeface="Tahoma"/>
              <a:cs typeface="Heebo" pitchFamily="2" charset="-79"/>
            </a:endParaRPr>
          </a:p>
        </p:txBody>
      </p:sp>
      <p:sp>
        <p:nvSpPr>
          <p:cNvPr id="28" name="TextBox 27">
            <a:extLst>
              <a:ext uri="{FF2B5EF4-FFF2-40B4-BE49-F238E27FC236}">
                <a16:creationId xmlns:a16="http://schemas.microsoft.com/office/drawing/2014/main" id="{2FC719EB-88E0-5904-EE6A-EF59FD64E997}"/>
              </a:ext>
            </a:extLst>
          </p:cNvPr>
          <p:cNvSpPr txBox="1"/>
          <p:nvPr/>
        </p:nvSpPr>
        <p:spPr>
          <a:xfrm>
            <a:off x="218286" y="5295652"/>
            <a:ext cx="1999611" cy="1384995"/>
          </a:xfrm>
          <a:prstGeom prst="rect">
            <a:avLst/>
          </a:prstGeom>
          <a:noFill/>
        </p:spPr>
        <p:txBody>
          <a:bodyPr wrap="square">
            <a:spAutoFit/>
          </a:bodyPr>
          <a:lstStyle/>
          <a:p>
            <a:pPr algn="l" rtl="0" fontAlgn="base">
              <a:spcBef>
                <a:spcPts val="800"/>
              </a:spcBef>
              <a:buClr>
                <a:srgbClr val="358B8F"/>
              </a:buClr>
              <a:buSzPct val="150000"/>
            </a:pPr>
            <a:r>
              <a:rPr lang="en-US" sz="1050" dirty="0">
                <a:latin typeface="Heebo" pitchFamily="2" charset="-79"/>
                <a:ea typeface="Tahoma"/>
                <a:cs typeface="Heebo" pitchFamily="2" charset="-79"/>
              </a:rPr>
              <a:t>References to the </a:t>
            </a:r>
            <a:r>
              <a:rPr lang="en-US" sz="1050" b="1" dirty="0">
                <a:latin typeface="Heebo" pitchFamily="2" charset="-79"/>
                <a:ea typeface="Tahoma"/>
                <a:cs typeface="Heebo" pitchFamily="2" charset="-79"/>
              </a:rPr>
              <a:t>children’s</a:t>
            </a:r>
            <a:r>
              <a:rPr lang="en-US" sz="1050" dirty="0">
                <a:latin typeface="Heebo" pitchFamily="2" charset="-79"/>
                <a:ea typeface="Tahoma"/>
                <a:cs typeface="Heebo" pitchFamily="2" charset="-79"/>
              </a:rPr>
              <a:t> </a:t>
            </a:r>
            <a:r>
              <a:rPr lang="en-US" sz="1050" b="1" dirty="0">
                <a:latin typeface="Heebo" pitchFamily="2" charset="-79"/>
                <a:ea typeface="Tahoma"/>
                <a:cs typeface="Heebo" pitchFamily="2" charset="-79"/>
              </a:rPr>
              <a:t>traits in the songs offer insight into their personality as perceived by the parents</a:t>
            </a:r>
            <a:r>
              <a:rPr lang="en-US" sz="1050" dirty="0">
                <a:latin typeface="Heebo" pitchFamily="2" charset="-79"/>
                <a:ea typeface="Tahoma"/>
                <a:cs typeface="Heebo" pitchFamily="2" charset="-79"/>
              </a:rPr>
              <a:t>, who describe them as being wise, sensitive, loving, generous, patient, and full of wonder.</a:t>
            </a:r>
            <a:endParaRPr lang="he-IL" sz="1050" dirty="0">
              <a:highlight>
                <a:srgbClr val="F9DEEA"/>
              </a:highlight>
              <a:latin typeface="Heebo" pitchFamily="2" charset="-79"/>
              <a:ea typeface="Tahoma"/>
              <a:cs typeface="Heebo" pitchFamily="2" charset="-79"/>
            </a:endParaRPr>
          </a:p>
        </p:txBody>
      </p:sp>
      <p:sp>
        <p:nvSpPr>
          <p:cNvPr id="31" name="TextBox 30">
            <a:extLst>
              <a:ext uri="{FF2B5EF4-FFF2-40B4-BE49-F238E27FC236}">
                <a16:creationId xmlns:a16="http://schemas.microsoft.com/office/drawing/2014/main" id="{1693FC00-0132-7447-1377-C7E82D6A9EE0}"/>
              </a:ext>
            </a:extLst>
          </p:cNvPr>
          <p:cNvSpPr txBox="1"/>
          <p:nvPr/>
        </p:nvSpPr>
        <p:spPr>
          <a:xfrm>
            <a:off x="5404453" y="2055349"/>
            <a:ext cx="1976183" cy="2192908"/>
          </a:xfrm>
          <a:prstGeom prst="rect">
            <a:avLst/>
          </a:prstGeom>
          <a:noFill/>
        </p:spPr>
        <p:txBody>
          <a:bodyPr wrap="square">
            <a:spAutoFit/>
          </a:bodyPr>
          <a:lstStyle/>
          <a:p>
            <a:pPr algn="l" rtl="0" fontAlgn="base">
              <a:spcBef>
                <a:spcPts val="800"/>
              </a:spcBef>
              <a:buClr>
                <a:srgbClr val="358B8F"/>
              </a:buClr>
              <a:buSzPct val="150000"/>
            </a:pPr>
            <a:r>
              <a:rPr lang="en-US" sz="1050" dirty="0">
                <a:latin typeface="Heebo" pitchFamily="2" charset="-79"/>
                <a:ea typeface="Tahoma"/>
                <a:cs typeface="Heebo" pitchFamily="2" charset="-79"/>
              </a:rPr>
              <a:t>Descriptions </a:t>
            </a:r>
            <a:r>
              <a:rPr lang="en-US" sz="1050" b="1" dirty="0">
                <a:latin typeface="Heebo" pitchFamily="2" charset="-79"/>
                <a:ea typeface="Tahoma"/>
                <a:cs typeface="Heebo" pitchFamily="2" charset="-79"/>
              </a:rPr>
              <a:t>of daily moments and shared experiences</a:t>
            </a:r>
            <a:r>
              <a:rPr lang="en-US" sz="1050" dirty="0">
                <a:latin typeface="Heebo" pitchFamily="2" charset="-79"/>
                <a:ea typeface="Tahoma"/>
                <a:cs typeface="Heebo" pitchFamily="2" charset="-79"/>
              </a:rPr>
              <a:t> between children and parents reflect their everyday interactions and special moments, deepening the family bond and sense of connection. Some songs reference playful moments, while others describe bedtime routines and </a:t>
            </a:r>
            <a:r>
              <a:rPr lang="en-US" sz="1050" b="1" dirty="0">
                <a:latin typeface="Heebo" pitchFamily="2" charset="-79"/>
                <a:ea typeface="Tahoma"/>
                <a:cs typeface="Heebo" pitchFamily="2" charset="-79"/>
              </a:rPr>
              <a:t>sweet wishes to accompany the children as they fall asleep</a:t>
            </a:r>
            <a:r>
              <a:rPr lang="en-US" sz="1050" dirty="0">
                <a:latin typeface="Heebo" pitchFamily="2" charset="-79"/>
                <a:ea typeface="Tahoma"/>
                <a:cs typeface="Heebo" pitchFamily="2" charset="-79"/>
              </a:rPr>
              <a:t>.</a:t>
            </a:r>
            <a:endParaRPr lang="he-IL" sz="1050" dirty="0">
              <a:latin typeface="Heebo" pitchFamily="2" charset="-79"/>
              <a:ea typeface="Tahoma"/>
              <a:cs typeface="Heebo" pitchFamily="2" charset="-79"/>
            </a:endParaRPr>
          </a:p>
        </p:txBody>
      </p:sp>
      <p:sp>
        <p:nvSpPr>
          <p:cNvPr id="33" name="TextBox 32">
            <a:extLst>
              <a:ext uri="{FF2B5EF4-FFF2-40B4-BE49-F238E27FC236}">
                <a16:creationId xmlns:a16="http://schemas.microsoft.com/office/drawing/2014/main" id="{0FF05806-3667-7A27-3710-20AECF65EC80}"/>
              </a:ext>
            </a:extLst>
          </p:cNvPr>
          <p:cNvSpPr txBox="1"/>
          <p:nvPr/>
        </p:nvSpPr>
        <p:spPr>
          <a:xfrm>
            <a:off x="5312198" y="4251120"/>
            <a:ext cx="1789371" cy="1384995"/>
          </a:xfrm>
          <a:prstGeom prst="rect">
            <a:avLst/>
          </a:prstGeom>
          <a:noFill/>
        </p:spPr>
        <p:txBody>
          <a:bodyPr wrap="square">
            <a:spAutoFit/>
          </a:bodyPr>
          <a:lstStyle/>
          <a:p>
            <a:pPr algn="l" rtl="0" fontAlgn="base">
              <a:spcBef>
                <a:spcPts val="800"/>
              </a:spcBef>
              <a:buClr>
                <a:srgbClr val="358B8F"/>
              </a:buClr>
              <a:buSzPct val="150000"/>
            </a:pPr>
            <a:r>
              <a:rPr lang="en-US" sz="1050" dirty="0">
                <a:latin typeface="Heebo" pitchFamily="2" charset="-79"/>
                <a:ea typeface="Tahoma"/>
                <a:cs typeface="Heebo" pitchFamily="2" charset="-79"/>
              </a:rPr>
              <a:t>Expressions that convey parents’ hopes, dreams, and concerns for their children’s future, as well as the way they encourage their children </a:t>
            </a:r>
            <a:r>
              <a:rPr lang="en-US" sz="1050" b="1" dirty="0">
                <a:latin typeface="Heebo" pitchFamily="2" charset="-79"/>
                <a:ea typeface="Tahoma"/>
                <a:cs typeface="Heebo" pitchFamily="2" charset="-79"/>
              </a:rPr>
              <a:t>to dream, imagine, and develop freely and creatively</a:t>
            </a:r>
            <a:r>
              <a:rPr lang="en-US" sz="1050" dirty="0">
                <a:latin typeface="Heebo" pitchFamily="2" charset="-79"/>
                <a:ea typeface="Tahoma"/>
                <a:cs typeface="Heebo" pitchFamily="2" charset="-79"/>
              </a:rPr>
              <a:t>.</a:t>
            </a:r>
            <a:endParaRPr lang="he-IL" sz="1050" dirty="0">
              <a:highlight>
                <a:srgbClr val="F9DEEA"/>
              </a:highlight>
              <a:latin typeface="Heebo" pitchFamily="2" charset="-79"/>
              <a:ea typeface="Tahoma"/>
              <a:cs typeface="Heebo" pitchFamily="2" charset="-79"/>
            </a:endParaRPr>
          </a:p>
        </p:txBody>
      </p:sp>
      <p:sp>
        <p:nvSpPr>
          <p:cNvPr id="3" name="TextBox 2">
            <a:extLst>
              <a:ext uri="{FF2B5EF4-FFF2-40B4-BE49-F238E27FC236}">
                <a16:creationId xmlns:a16="http://schemas.microsoft.com/office/drawing/2014/main" id="{682F96C7-A5AB-25C9-985F-660FE8E29625}"/>
              </a:ext>
            </a:extLst>
          </p:cNvPr>
          <p:cNvSpPr txBox="1"/>
          <p:nvPr/>
        </p:nvSpPr>
        <p:spPr>
          <a:xfrm>
            <a:off x="2275194" y="5112029"/>
            <a:ext cx="3029926" cy="1615827"/>
          </a:xfrm>
          <a:prstGeom prst="rect">
            <a:avLst/>
          </a:prstGeom>
          <a:noFill/>
        </p:spPr>
        <p:txBody>
          <a:bodyPr wrap="square">
            <a:spAutoFit/>
          </a:bodyPr>
          <a:lstStyle/>
          <a:p>
            <a:pPr algn="l" rtl="0"/>
            <a:r>
              <a:rPr lang="en-US" sz="1100" i="1" dirty="0">
                <a:solidFill>
                  <a:srgbClr val="CD4E86"/>
                </a:solidFill>
                <a:latin typeface="Heebo" pitchFamily="2" charset="-79"/>
                <a:ea typeface="Tahoma"/>
                <a:cs typeface="Heebo" pitchFamily="2" charset="-79"/>
              </a:rPr>
              <a:t>“Ori looks at me in the eye, full of patience and wonder at the world.”</a:t>
            </a:r>
          </a:p>
          <a:p>
            <a:pPr algn="l" rtl="0"/>
            <a:r>
              <a:rPr lang="en-US" sz="1100" i="1" dirty="0">
                <a:solidFill>
                  <a:srgbClr val="CD4E86"/>
                </a:solidFill>
                <a:latin typeface="Heebo" pitchFamily="2" charset="-79"/>
                <a:ea typeface="Tahoma"/>
                <a:cs typeface="Heebo" pitchFamily="2" charset="-79"/>
              </a:rPr>
              <a:t>“My Maya is wise and sensitive, full of love and generosity.”</a:t>
            </a:r>
          </a:p>
          <a:p>
            <a:pPr algn="l" rtl="0"/>
            <a:r>
              <a:rPr lang="en-US" sz="1100" i="1" dirty="0">
                <a:solidFill>
                  <a:srgbClr val="CD4E86"/>
                </a:solidFill>
                <a:latin typeface="Heebo" pitchFamily="2" charset="-79"/>
                <a:ea typeface="Tahoma"/>
                <a:cs typeface="Heebo" pitchFamily="2" charset="-79"/>
              </a:rPr>
              <a:t>“The two are oh so different. One waits patiently while the other screams. One opens up, the other goes within.”</a:t>
            </a:r>
          </a:p>
          <a:p>
            <a:pPr algn="l" rtl="0"/>
            <a:r>
              <a:rPr lang="en-US" sz="1100" i="1" dirty="0">
                <a:solidFill>
                  <a:srgbClr val="CD4E86"/>
                </a:solidFill>
                <a:latin typeface="Heebo" pitchFamily="2" charset="-79"/>
                <a:ea typeface="Tahoma"/>
                <a:cs typeface="Heebo" pitchFamily="2" charset="-79"/>
              </a:rPr>
              <a:t>“You're a little captain with a brave beating heart."</a:t>
            </a:r>
            <a:endParaRPr lang="x-es-XL" sz="1100" i="1" dirty="0">
              <a:solidFill>
                <a:srgbClr val="CD4E86"/>
              </a:solidFill>
            </a:endParaRPr>
          </a:p>
        </p:txBody>
      </p:sp>
      <p:sp>
        <p:nvSpPr>
          <p:cNvPr id="6" name="TextBox 5">
            <a:extLst>
              <a:ext uri="{FF2B5EF4-FFF2-40B4-BE49-F238E27FC236}">
                <a16:creationId xmlns:a16="http://schemas.microsoft.com/office/drawing/2014/main" id="{8D451841-105D-F354-E5BA-9509E4531D6B}"/>
              </a:ext>
            </a:extLst>
          </p:cNvPr>
          <p:cNvSpPr txBox="1"/>
          <p:nvPr/>
        </p:nvSpPr>
        <p:spPr>
          <a:xfrm>
            <a:off x="2057398" y="2638795"/>
            <a:ext cx="3258290" cy="1954381"/>
          </a:xfrm>
          <a:prstGeom prst="rect">
            <a:avLst/>
          </a:prstGeom>
          <a:noFill/>
        </p:spPr>
        <p:txBody>
          <a:bodyPr wrap="square">
            <a:spAutoFit/>
          </a:bodyPr>
          <a:lstStyle/>
          <a:p>
            <a:pPr algn="l" rtl="0"/>
            <a:r>
              <a:rPr lang="en-US" sz="1100" i="1" dirty="0">
                <a:solidFill>
                  <a:srgbClr val="CD4E86"/>
                </a:solidFill>
                <a:latin typeface="Heebo" pitchFamily="2" charset="-79"/>
                <a:ea typeface="Tahoma"/>
                <a:cs typeface="Heebo" pitchFamily="2" charset="-79"/>
              </a:rPr>
              <a:t>“The daughter of the sun painted a rainbow, between the clouds and the earth. The wind sings its melody in the safe place.”</a:t>
            </a:r>
          </a:p>
          <a:p>
            <a:pPr algn="l" rtl="0"/>
            <a:endParaRPr lang="he-IL" sz="1100" i="1" dirty="0">
              <a:solidFill>
                <a:srgbClr val="CD4E86"/>
              </a:solidFill>
              <a:latin typeface="Heebo" pitchFamily="2" charset="-79"/>
              <a:ea typeface="Tahoma"/>
              <a:cs typeface="Heebo" pitchFamily="2" charset="-79"/>
            </a:endParaRPr>
          </a:p>
          <a:p>
            <a:pPr algn="l" rtl="0"/>
            <a:r>
              <a:rPr lang="en-US" sz="1100" i="1" dirty="0">
                <a:solidFill>
                  <a:srgbClr val="CD4E86"/>
                </a:solidFill>
                <a:latin typeface="Heebo" pitchFamily="2" charset="-79"/>
                <a:ea typeface="Tahoma"/>
                <a:cs typeface="Heebo" pitchFamily="2" charset="-79"/>
              </a:rPr>
              <a:t>“You're an amazing blend of fire and water, waves upon waves of bright light, splashing around in the water.”</a:t>
            </a:r>
          </a:p>
          <a:p>
            <a:pPr algn="l" rtl="0"/>
            <a:endParaRPr lang="en-US" sz="1100" i="1" dirty="0">
              <a:solidFill>
                <a:srgbClr val="CD4E86"/>
              </a:solidFill>
              <a:latin typeface="Heebo" pitchFamily="2" charset="-79"/>
              <a:ea typeface="Tahoma"/>
              <a:cs typeface="Heebo" pitchFamily="2" charset="-79"/>
            </a:endParaRPr>
          </a:p>
          <a:p>
            <a:pPr algn="l" rtl="0"/>
            <a:r>
              <a:rPr lang="en-US" sz="1100" i="1" dirty="0">
                <a:solidFill>
                  <a:srgbClr val="CD4E86"/>
                </a:solidFill>
                <a:latin typeface="Heebo" pitchFamily="2" charset="-79"/>
                <a:ea typeface="Tahoma"/>
                <a:cs typeface="Heebo" pitchFamily="2" charset="-79"/>
              </a:rPr>
              <a:t>“Hear the birds sing, gaze above the trees, facing the sky. You caught a ray of sunshine in your eye.”</a:t>
            </a:r>
            <a:endParaRPr lang="x-es-XL" sz="1100" i="1" dirty="0">
              <a:solidFill>
                <a:srgbClr val="CD4E86"/>
              </a:solidFill>
            </a:endParaRPr>
          </a:p>
        </p:txBody>
      </p:sp>
      <p:sp>
        <p:nvSpPr>
          <p:cNvPr id="8" name="TextBox 7">
            <a:extLst>
              <a:ext uri="{FF2B5EF4-FFF2-40B4-BE49-F238E27FC236}">
                <a16:creationId xmlns:a16="http://schemas.microsoft.com/office/drawing/2014/main" id="{0A6037F9-1372-0B0B-9ED1-A80F4C07BAAA}"/>
              </a:ext>
            </a:extLst>
          </p:cNvPr>
          <p:cNvSpPr txBox="1"/>
          <p:nvPr/>
        </p:nvSpPr>
        <p:spPr>
          <a:xfrm>
            <a:off x="2186765" y="846881"/>
            <a:ext cx="2882759" cy="1446550"/>
          </a:xfrm>
          <a:prstGeom prst="rect">
            <a:avLst/>
          </a:prstGeom>
          <a:noFill/>
        </p:spPr>
        <p:txBody>
          <a:bodyPr wrap="square">
            <a:spAutoFit/>
          </a:bodyPr>
          <a:lstStyle/>
          <a:p>
            <a:pPr algn="l" rtl="0"/>
            <a:r>
              <a:rPr lang="en-US" sz="1100" i="1" dirty="0">
                <a:solidFill>
                  <a:srgbClr val="CD4E86"/>
                </a:solidFill>
                <a:latin typeface="Heebo" pitchFamily="2" charset="-79"/>
                <a:ea typeface="Tahoma"/>
                <a:cs typeface="Heebo" pitchFamily="2" charset="-79"/>
              </a:rPr>
              <a:t>“Mommy, come here. I just have one more question. Why did the moon rise? Where do the stars come from?”</a:t>
            </a:r>
          </a:p>
          <a:p>
            <a:pPr algn="l" rtl="0"/>
            <a:r>
              <a:rPr lang="en-US" sz="1100" i="1" dirty="0">
                <a:solidFill>
                  <a:srgbClr val="CD4E86"/>
                </a:solidFill>
                <a:latin typeface="Heebo" pitchFamily="2" charset="-79"/>
                <a:ea typeface="Tahoma"/>
                <a:cs typeface="Heebo" pitchFamily="2" charset="-79"/>
              </a:rPr>
              <a:t>“Flowing through my body. We’re right here with you.”</a:t>
            </a:r>
          </a:p>
          <a:p>
            <a:pPr algn="l" rtl="0"/>
            <a:endParaRPr lang="en-US" sz="1100" i="1" dirty="0">
              <a:solidFill>
                <a:srgbClr val="CD4E86"/>
              </a:solidFill>
              <a:latin typeface="Heebo" pitchFamily="2" charset="-79"/>
              <a:ea typeface="Tahoma"/>
              <a:cs typeface="Heebo" pitchFamily="2" charset="-79"/>
            </a:endParaRPr>
          </a:p>
          <a:p>
            <a:pPr algn="l" rtl="0"/>
            <a:r>
              <a:rPr lang="en-US" sz="1100" i="1" dirty="0">
                <a:solidFill>
                  <a:srgbClr val="CD4E86"/>
                </a:solidFill>
                <a:latin typeface="Heebo" pitchFamily="2" charset="-79"/>
                <a:ea typeface="Tahoma"/>
                <a:cs typeface="Heebo" pitchFamily="2" charset="-79"/>
              </a:rPr>
              <a:t>“My heart is overflowing with joy because he’s my perfect little copy.”</a:t>
            </a:r>
            <a:endParaRPr lang="x-es-XL" sz="1100" i="1" dirty="0">
              <a:solidFill>
                <a:srgbClr val="CD4E86"/>
              </a:solidFill>
            </a:endParaRPr>
          </a:p>
        </p:txBody>
      </p:sp>
      <p:sp>
        <p:nvSpPr>
          <p:cNvPr id="9" name="TextBox 8">
            <a:extLst>
              <a:ext uri="{FF2B5EF4-FFF2-40B4-BE49-F238E27FC236}">
                <a16:creationId xmlns:a16="http://schemas.microsoft.com/office/drawing/2014/main" id="{84F505DC-C5C5-7BCB-7FD3-C88CAB4D1B77}"/>
              </a:ext>
            </a:extLst>
          </p:cNvPr>
          <p:cNvSpPr txBox="1"/>
          <p:nvPr/>
        </p:nvSpPr>
        <p:spPr>
          <a:xfrm>
            <a:off x="7059211" y="858366"/>
            <a:ext cx="3107889" cy="1154162"/>
          </a:xfrm>
          <a:prstGeom prst="rect">
            <a:avLst/>
          </a:prstGeom>
          <a:noFill/>
        </p:spPr>
        <p:txBody>
          <a:bodyPr wrap="square">
            <a:spAutoFit/>
          </a:bodyPr>
          <a:lstStyle/>
          <a:p>
            <a:pPr algn="l" rtl="0"/>
            <a:r>
              <a:rPr lang="en-US" sz="1150" i="1" dirty="0">
                <a:solidFill>
                  <a:srgbClr val="CD4E86"/>
                </a:solidFill>
                <a:latin typeface="Heebo" pitchFamily="2" charset="-79"/>
                <a:ea typeface="Tahoma"/>
                <a:cs typeface="Heebo" pitchFamily="2" charset="-79"/>
              </a:rPr>
              <a:t>“Don't be afraid to wander off, we're here.”</a:t>
            </a:r>
          </a:p>
          <a:p>
            <a:pPr algn="l" rtl="0"/>
            <a:endParaRPr lang="en-US" sz="1150" i="1" dirty="0">
              <a:solidFill>
                <a:srgbClr val="CD4E86"/>
              </a:solidFill>
              <a:latin typeface="Heebo" pitchFamily="2" charset="-79"/>
              <a:ea typeface="Tahoma"/>
              <a:cs typeface="Heebo" pitchFamily="2" charset="-79"/>
            </a:endParaRPr>
          </a:p>
          <a:p>
            <a:pPr algn="l" rtl="0"/>
            <a:r>
              <a:rPr lang="en-US" sz="1150" i="1" dirty="0">
                <a:solidFill>
                  <a:srgbClr val="CD4E86"/>
                </a:solidFill>
                <a:latin typeface="Heebo" pitchFamily="2" charset="-79"/>
                <a:ea typeface="Tahoma"/>
                <a:cs typeface="Heebo" pitchFamily="2" charset="-79"/>
              </a:rPr>
              <a:t>“You remind us how beautiful the world is.”</a:t>
            </a:r>
          </a:p>
          <a:p>
            <a:pPr algn="l" rtl="0"/>
            <a:endParaRPr lang="en-US" sz="1150" i="1" dirty="0">
              <a:solidFill>
                <a:srgbClr val="CD4E86"/>
              </a:solidFill>
              <a:latin typeface="Heebo" pitchFamily="2" charset="-79"/>
              <a:ea typeface="Tahoma"/>
              <a:cs typeface="Heebo" pitchFamily="2" charset="-79"/>
            </a:endParaRPr>
          </a:p>
          <a:p>
            <a:pPr algn="l" rtl="0"/>
            <a:r>
              <a:rPr lang="en-US" sz="1150" i="1" dirty="0">
                <a:solidFill>
                  <a:srgbClr val="CD4E86"/>
                </a:solidFill>
                <a:latin typeface="Heebo" pitchFamily="2" charset="-79"/>
                <a:ea typeface="Tahoma"/>
                <a:cs typeface="Heebo" pitchFamily="2" charset="-79"/>
              </a:rPr>
              <a:t>“We waited for you for many years. You brought us back to life."</a:t>
            </a:r>
            <a:endParaRPr lang="x-es-XL" sz="1150" i="1" dirty="0">
              <a:solidFill>
                <a:srgbClr val="CD4E86"/>
              </a:solidFill>
            </a:endParaRPr>
          </a:p>
        </p:txBody>
      </p:sp>
      <p:sp>
        <p:nvSpPr>
          <p:cNvPr id="13" name="TextBox 12">
            <a:extLst>
              <a:ext uri="{FF2B5EF4-FFF2-40B4-BE49-F238E27FC236}">
                <a16:creationId xmlns:a16="http://schemas.microsoft.com/office/drawing/2014/main" id="{913D2D54-68F0-079D-E0E3-6CF3479297C3}"/>
              </a:ext>
            </a:extLst>
          </p:cNvPr>
          <p:cNvSpPr txBox="1"/>
          <p:nvPr/>
        </p:nvSpPr>
        <p:spPr>
          <a:xfrm>
            <a:off x="7379019" y="2081157"/>
            <a:ext cx="2859609" cy="1954381"/>
          </a:xfrm>
          <a:prstGeom prst="rect">
            <a:avLst/>
          </a:prstGeom>
          <a:noFill/>
        </p:spPr>
        <p:txBody>
          <a:bodyPr wrap="square">
            <a:spAutoFit/>
          </a:bodyPr>
          <a:lstStyle/>
          <a:p>
            <a:pPr algn="l" rtl="0"/>
            <a:r>
              <a:rPr lang="en-US" sz="1100" i="1" dirty="0">
                <a:solidFill>
                  <a:srgbClr val="CD4E86"/>
                </a:solidFill>
                <a:latin typeface="Heebo" pitchFamily="2" charset="-79"/>
                <a:ea typeface="Tahoma"/>
                <a:cs typeface="Heebo" pitchFamily="2" charset="-79"/>
              </a:rPr>
              <a:t>“Play with your toys, take a look around“</a:t>
            </a:r>
          </a:p>
          <a:p>
            <a:pPr algn="l" rtl="0"/>
            <a:r>
              <a:rPr lang="en-US" sz="1100" i="1" dirty="0">
                <a:solidFill>
                  <a:srgbClr val="CD4E86"/>
                </a:solidFill>
                <a:latin typeface="Heebo" pitchFamily="2" charset="-79"/>
                <a:ea typeface="Tahoma"/>
                <a:cs typeface="Heebo" pitchFamily="2" charset="-79"/>
              </a:rPr>
              <a:t>“She’s splashing around in the water.”</a:t>
            </a:r>
          </a:p>
          <a:p>
            <a:pPr algn="l" rtl="0"/>
            <a:r>
              <a:rPr lang="en-US" sz="1100" i="1" dirty="0">
                <a:solidFill>
                  <a:srgbClr val="CD4E86"/>
                </a:solidFill>
                <a:latin typeface="Heebo" pitchFamily="2" charset="-79"/>
                <a:ea typeface="Tahoma"/>
                <a:cs typeface="Heebo" pitchFamily="2" charset="-79"/>
              </a:rPr>
              <a:t>“Now it's time for bed, time to dream. With your head resting quietly on the pillow. Drift off to sleep, it’s getting late. Your eyes grow calm and start to close, it's time for dreams.”</a:t>
            </a:r>
          </a:p>
          <a:p>
            <a:pPr algn="l" rtl="0"/>
            <a:endParaRPr lang="en-US" sz="1100" i="1" dirty="0">
              <a:solidFill>
                <a:srgbClr val="CD4E86"/>
              </a:solidFill>
              <a:latin typeface="Heebo" pitchFamily="2" charset="-79"/>
              <a:ea typeface="Tahoma"/>
              <a:cs typeface="Heebo" pitchFamily="2" charset="-79"/>
            </a:endParaRPr>
          </a:p>
          <a:p>
            <a:pPr algn="l" rtl="0"/>
            <a:r>
              <a:rPr lang="en-US" sz="1100" i="1" dirty="0">
                <a:solidFill>
                  <a:srgbClr val="CD4E86"/>
                </a:solidFill>
                <a:latin typeface="Heebo" pitchFamily="2" charset="-79"/>
                <a:ea typeface="Tahoma"/>
                <a:cs typeface="Heebo" pitchFamily="2" charset="-79"/>
              </a:rPr>
              <a:t>“I don’t want to sleep, you ask for one more story. Just one more, and that’s it.”</a:t>
            </a:r>
          </a:p>
          <a:p>
            <a:pPr algn="l" rtl="0"/>
            <a:r>
              <a:rPr lang="en-US" sz="1100" i="1" dirty="0">
                <a:solidFill>
                  <a:srgbClr val="CD4E86"/>
                </a:solidFill>
                <a:latin typeface="Heebo" pitchFamily="2" charset="-79"/>
                <a:ea typeface="Tahoma"/>
                <a:cs typeface="Heebo" pitchFamily="2" charset="-79"/>
              </a:rPr>
              <a:t>“From noisy sounds to peaceful dreams."</a:t>
            </a:r>
            <a:endParaRPr lang="x-es-XL" sz="1100" i="1" dirty="0">
              <a:solidFill>
                <a:srgbClr val="CD4E86"/>
              </a:solidFill>
            </a:endParaRPr>
          </a:p>
        </p:txBody>
      </p:sp>
      <p:sp>
        <p:nvSpPr>
          <p:cNvPr id="14" name="TextBox 13">
            <a:extLst>
              <a:ext uri="{FF2B5EF4-FFF2-40B4-BE49-F238E27FC236}">
                <a16:creationId xmlns:a16="http://schemas.microsoft.com/office/drawing/2014/main" id="{E706F11B-678E-0C56-A34B-147B0A57B987}"/>
              </a:ext>
            </a:extLst>
          </p:cNvPr>
          <p:cNvSpPr txBox="1"/>
          <p:nvPr/>
        </p:nvSpPr>
        <p:spPr>
          <a:xfrm>
            <a:off x="6999888" y="4129990"/>
            <a:ext cx="5092815" cy="1331134"/>
          </a:xfrm>
          <a:prstGeom prst="rect">
            <a:avLst/>
          </a:prstGeom>
          <a:noFill/>
        </p:spPr>
        <p:txBody>
          <a:bodyPr wrap="square">
            <a:spAutoFit/>
          </a:bodyPr>
          <a:lstStyle/>
          <a:p>
            <a:pPr algn="l" rtl="0"/>
            <a:r>
              <a:rPr lang="en-US" sz="1150" i="1" dirty="0">
                <a:solidFill>
                  <a:srgbClr val="CD4E86"/>
                </a:solidFill>
                <a:latin typeface="Heebo" pitchFamily="2" charset="-79"/>
                <a:ea typeface="Tahoma"/>
                <a:cs typeface="Heebo" pitchFamily="2" charset="-79"/>
              </a:rPr>
              <a:t>“Sail, </a:t>
            </a:r>
            <a:r>
              <a:rPr lang="en-US" sz="1150" i="1" dirty="0" err="1">
                <a:solidFill>
                  <a:srgbClr val="CD4E86"/>
                </a:solidFill>
                <a:latin typeface="Heebo" pitchFamily="2" charset="-79"/>
                <a:ea typeface="Tahoma"/>
                <a:cs typeface="Heebo" pitchFamily="2" charset="-79"/>
              </a:rPr>
              <a:t>Passionita</a:t>
            </a:r>
            <a:r>
              <a:rPr lang="en-US" sz="1150" i="1" dirty="0">
                <a:solidFill>
                  <a:srgbClr val="CD4E86"/>
                </a:solidFill>
                <a:latin typeface="Heebo" pitchFamily="2" charset="-79"/>
                <a:ea typeface="Tahoma"/>
                <a:cs typeface="Heebo" pitchFamily="2" charset="-79"/>
              </a:rPr>
              <a:t>, across the water.” </a:t>
            </a:r>
          </a:p>
          <a:p>
            <a:pPr algn="l" rtl="0"/>
            <a:r>
              <a:rPr lang="en-US" sz="1150" i="1" dirty="0">
                <a:solidFill>
                  <a:srgbClr val="CD4E86"/>
                </a:solidFill>
                <a:latin typeface="Heebo" pitchFamily="2" charset="-79"/>
                <a:ea typeface="Tahoma"/>
                <a:cs typeface="Heebo" pitchFamily="2" charset="-79"/>
              </a:rPr>
              <a:t>“Take that twinkle with you wherever you go.” </a:t>
            </a:r>
          </a:p>
          <a:p>
            <a:pPr algn="l" rtl="0"/>
            <a:r>
              <a:rPr lang="en-US" sz="1150" i="1" dirty="0">
                <a:solidFill>
                  <a:srgbClr val="CD4E86"/>
                </a:solidFill>
                <a:latin typeface="Heebo" pitchFamily="2" charset="-79"/>
                <a:ea typeface="Tahoma"/>
                <a:cs typeface="Heebo" pitchFamily="2" charset="-79"/>
              </a:rPr>
              <a:t>“We'll float above the sea, sail through the clouds, and touch the tree tops.”</a:t>
            </a:r>
          </a:p>
          <a:p>
            <a:pPr algn="l" rtl="0"/>
            <a:r>
              <a:rPr lang="en-US" sz="1150" i="1" dirty="0">
                <a:solidFill>
                  <a:srgbClr val="CD4E86"/>
                </a:solidFill>
                <a:latin typeface="Heebo" pitchFamily="2" charset="-79"/>
                <a:ea typeface="Tahoma"/>
                <a:cs typeface="Heebo" pitchFamily="2" charset="-79"/>
              </a:rPr>
              <a:t>“David, go explore the world. Don’t be afraid to wander. Set off on an adventure by plane, by ski, or by ship. Go your own way, the path will open for you.” </a:t>
            </a:r>
          </a:p>
          <a:p>
            <a:pPr algn="l" rtl="0"/>
            <a:r>
              <a:rPr lang="en-US" sz="1150" i="1" dirty="0">
                <a:solidFill>
                  <a:srgbClr val="CD4E86"/>
                </a:solidFill>
                <a:latin typeface="Heebo" pitchFamily="2" charset="-79"/>
                <a:ea typeface="Tahoma"/>
                <a:cs typeface="Heebo" pitchFamily="2" charset="-79"/>
              </a:rPr>
              <a:t>“Your dreams are on their way. Your dreams are just waiting."</a:t>
            </a:r>
            <a:endParaRPr lang="x-es-XL" sz="1150" i="1" dirty="0">
              <a:solidFill>
                <a:srgbClr val="CD4E86"/>
              </a:solidFill>
            </a:endParaRPr>
          </a:p>
        </p:txBody>
      </p:sp>
      <p:sp>
        <p:nvSpPr>
          <p:cNvPr id="15" name="TextBox 14">
            <a:extLst>
              <a:ext uri="{FF2B5EF4-FFF2-40B4-BE49-F238E27FC236}">
                <a16:creationId xmlns:a16="http://schemas.microsoft.com/office/drawing/2014/main" id="{81B9CE5D-CD86-7BC4-4920-1BAB51ACE945}"/>
              </a:ext>
            </a:extLst>
          </p:cNvPr>
          <p:cNvSpPr txBox="1"/>
          <p:nvPr/>
        </p:nvSpPr>
        <p:spPr>
          <a:xfrm>
            <a:off x="5358191" y="5744646"/>
            <a:ext cx="1621404" cy="900246"/>
          </a:xfrm>
          <a:prstGeom prst="rect">
            <a:avLst/>
          </a:prstGeom>
          <a:noFill/>
        </p:spPr>
        <p:txBody>
          <a:bodyPr wrap="square">
            <a:spAutoFit/>
          </a:bodyPr>
          <a:lstStyle/>
          <a:p>
            <a:pPr algn="l" rtl="0" fontAlgn="base">
              <a:spcBef>
                <a:spcPts val="800"/>
              </a:spcBef>
              <a:buClr>
                <a:srgbClr val="358B8F"/>
              </a:buClr>
              <a:buSzPct val="150000"/>
            </a:pPr>
            <a:r>
              <a:rPr lang="en-US" sz="1050" dirty="0">
                <a:latin typeface="Heebo" pitchFamily="2" charset="-79"/>
                <a:ea typeface="Tahoma"/>
                <a:cs typeface="Heebo" pitchFamily="2" charset="-79"/>
              </a:rPr>
              <a:t>Expressions describing </a:t>
            </a:r>
            <a:r>
              <a:rPr lang="en-US" sz="1050" b="1" dirty="0">
                <a:latin typeface="Heebo" pitchFamily="2" charset="-79"/>
                <a:ea typeface="Tahoma"/>
                <a:cs typeface="Heebo" pitchFamily="2" charset="-79"/>
              </a:rPr>
              <a:t>how the children have impacted and changed the parents’ lives </a:t>
            </a:r>
            <a:r>
              <a:rPr lang="en-US" sz="1050" dirty="0">
                <a:latin typeface="Heebo" pitchFamily="2" charset="-79"/>
                <a:ea typeface="Tahoma"/>
                <a:cs typeface="Heebo" pitchFamily="2" charset="-79"/>
              </a:rPr>
              <a:t>and the family.</a:t>
            </a:r>
            <a:endParaRPr lang="he-IL" sz="1050" dirty="0">
              <a:highlight>
                <a:srgbClr val="F9DEEA"/>
              </a:highlight>
              <a:latin typeface="Heebo" pitchFamily="2" charset="-79"/>
              <a:ea typeface="Tahoma"/>
              <a:cs typeface="Heebo" pitchFamily="2" charset="-79"/>
            </a:endParaRPr>
          </a:p>
        </p:txBody>
      </p:sp>
      <p:cxnSp>
        <p:nvCxnSpPr>
          <p:cNvPr id="56" name="Straight Connector 55">
            <a:extLst>
              <a:ext uri="{FF2B5EF4-FFF2-40B4-BE49-F238E27FC236}">
                <a16:creationId xmlns:a16="http://schemas.microsoft.com/office/drawing/2014/main" id="{D623D89A-96F4-3072-FA84-133A54F7CCE2}"/>
              </a:ext>
            </a:extLst>
          </p:cNvPr>
          <p:cNvCxnSpPr>
            <a:cxnSpLocks/>
          </p:cNvCxnSpPr>
          <p:nvPr/>
        </p:nvCxnSpPr>
        <p:spPr>
          <a:xfrm>
            <a:off x="103846" y="819086"/>
            <a:ext cx="990" cy="1383489"/>
          </a:xfrm>
          <a:prstGeom prst="line">
            <a:avLst/>
          </a:prstGeom>
          <a:ln w="19050">
            <a:solidFill>
              <a:srgbClr val="44BAC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08F3A1F-2C5F-2C84-71D4-EA2BBF5301D4}"/>
              </a:ext>
            </a:extLst>
          </p:cNvPr>
          <p:cNvCxnSpPr>
            <a:cxnSpLocks/>
          </p:cNvCxnSpPr>
          <p:nvPr/>
        </p:nvCxnSpPr>
        <p:spPr>
          <a:xfrm>
            <a:off x="104836" y="2380511"/>
            <a:ext cx="0" cy="225948"/>
          </a:xfrm>
          <a:prstGeom prst="line">
            <a:avLst/>
          </a:prstGeom>
          <a:ln w="19050">
            <a:solidFill>
              <a:srgbClr val="44BAC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699B93B-C4D1-0823-FB36-A76D314C2BC9}"/>
              </a:ext>
            </a:extLst>
          </p:cNvPr>
          <p:cNvCxnSpPr>
            <a:cxnSpLocks/>
          </p:cNvCxnSpPr>
          <p:nvPr/>
        </p:nvCxnSpPr>
        <p:spPr>
          <a:xfrm>
            <a:off x="135669" y="2960977"/>
            <a:ext cx="0" cy="1381145"/>
          </a:xfrm>
          <a:prstGeom prst="line">
            <a:avLst/>
          </a:prstGeom>
          <a:ln w="19050">
            <a:solidFill>
              <a:srgbClr val="44BAC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4DC2B7B-240A-5670-61FE-AB0BCC47262B}"/>
              </a:ext>
            </a:extLst>
          </p:cNvPr>
          <p:cNvCxnSpPr>
            <a:cxnSpLocks/>
          </p:cNvCxnSpPr>
          <p:nvPr/>
        </p:nvCxnSpPr>
        <p:spPr>
          <a:xfrm flipH="1">
            <a:off x="135669" y="4651785"/>
            <a:ext cx="104" cy="460244"/>
          </a:xfrm>
          <a:prstGeom prst="line">
            <a:avLst/>
          </a:prstGeom>
          <a:ln w="19050">
            <a:solidFill>
              <a:srgbClr val="44BAC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95C0197-9204-22D2-B608-30E818A47040}"/>
              </a:ext>
            </a:extLst>
          </p:cNvPr>
          <p:cNvCxnSpPr>
            <a:cxnSpLocks/>
          </p:cNvCxnSpPr>
          <p:nvPr/>
        </p:nvCxnSpPr>
        <p:spPr>
          <a:xfrm>
            <a:off x="135669" y="5393381"/>
            <a:ext cx="0" cy="1199497"/>
          </a:xfrm>
          <a:prstGeom prst="line">
            <a:avLst/>
          </a:prstGeom>
          <a:ln w="19050">
            <a:solidFill>
              <a:srgbClr val="44BAC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0A3731-A113-666B-782C-FA342575F238}"/>
              </a:ext>
            </a:extLst>
          </p:cNvPr>
          <p:cNvCxnSpPr>
            <a:cxnSpLocks/>
          </p:cNvCxnSpPr>
          <p:nvPr/>
        </p:nvCxnSpPr>
        <p:spPr>
          <a:xfrm>
            <a:off x="5363459" y="925355"/>
            <a:ext cx="4678" cy="929130"/>
          </a:xfrm>
          <a:prstGeom prst="line">
            <a:avLst/>
          </a:prstGeom>
          <a:ln w="19050">
            <a:solidFill>
              <a:srgbClr val="44BAC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32E85DA-B5E6-E74F-B9C7-453E36EEE845}"/>
              </a:ext>
            </a:extLst>
          </p:cNvPr>
          <p:cNvCxnSpPr>
            <a:cxnSpLocks/>
          </p:cNvCxnSpPr>
          <p:nvPr/>
        </p:nvCxnSpPr>
        <p:spPr>
          <a:xfrm>
            <a:off x="5368137" y="2202575"/>
            <a:ext cx="0" cy="1771633"/>
          </a:xfrm>
          <a:prstGeom prst="line">
            <a:avLst/>
          </a:prstGeom>
          <a:ln w="19050">
            <a:solidFill>
              <a:srgbClr val="44BAC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EA831BB-D9CA-1947-FF6D-5A447C143332}"/>
              </a:ext>
            </a:extLst>
          </p:cNvPr>
          <p:cNvCxnSpPr>
            <a:cxnSpLocks/>
          </p:cNvCxnSpPr>
          <p:nvPr/>
        </p:nvCxnSpPr>
        <p:spPr>
          <a:xfrm>
            <a:off x="5358191" y="4291396"/>
            <a:ext cx="0" cy="1182048"/>
          </a:xfrm>
          <a:prstGeom prst="line">
            <a:avLst/>
          </a:prstGeom>
          <a:ln w="19050">
            <a:solidFill>
              <a:srgbClr val="44BAC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D6DF20D-02A7-E204-9F04-C82B7D2D710D}"/>
              </a:ext>
            </a:extLst>
          </p:cNvPr>
          <p:cNvCxnSpPr>
            <a:cxnSpLocks/>
          </p:cNvCxnSpPr>
          <p:nvPr/>
        </p:nvCxnSpPr>
        <p:spPr>
          <a:xfrm>
            <a:off x="5369625" y="5817112"/>
            <a:ext cx="0" cy="775766"/>
          </a:xfrm>
          <a:prstGeom prst="line">
            <a:avLst/>
          </a:prstGeom>
          <a:ln w="19050">
            <a:solidFill>
              <a:srgbClr val="44BAC2"/>
            </a:solidFill>
          </a:ln>
        </p:spPr>
        <p:style>
          <a:lnRef idx="1">
            <a:schemeClr val="accent1"/>
          </a:lnRef>
          <a:fillRef idx="0">
            <a:schemeClr val="accent1"/>
          </a:fillRef>
          <a:effectRef idx="0">
            <a:schemeClr val="accent1"/>
          </a:effectRef>
          <a:fontRef idx="minor">
            <a:schemeClr val="tx1"/>
          </a:fontRef>
        </p:style>
      </p:cxnSp>
      <p:sp>
        <p:nvSpPr>
          <p:cNvPr id="2" name="Freeform 50">
            <a:extLst>
              <a:ext uri="{FF2B5EF4-FFF2-40B4-BE49-F238E27FC236}">
                <a16:creationId xmlns:a16="http://schemas.microsoft.com/office/drawing/2014/main" id="{E1D3F580-9E17-6992-BD39-303C952E5C0A}"/>
              </a:ext>
            </a:extLst>
          </p:cNvPr>
          <p:cNvSpPr/>
          <p:nvPr/>
        </p:nvSpPr>
        <p:spPr>
          <a:xfrm rot="10800000">
            <a:off x="6812047" y="5514375"/>
            <a:ext cx="5290464" cy="1297848"/>
          </a:xfrm>
          <a:custGeom>
            <a:avLst/>
            <a:gdLst>
              <a:gd name="connsiteX0" fmla="*/ 5062497 w 5062496"/>
              <a:gd name="connsiteY0" fmla="*/ 431957 h 1035752"/>
              <a:gd name="connsiteX1" fmla="*/ 4925424 w 5062496"/>
              <a:gd name="connsiteY1" fmla="*/ 342315 h 1035752"/>
              <a:gd name="connsiteX2" fmla="*/ 4925424 w 5062496"/>
              <a:gd name="connsiteY2" fmla="*/ 110191 h 1035752"/>
              <a:gd name="connsiteX3" fmla="*/ 4815283 w 5062496"/>
              <a:gd name="connsiteY3" fmla="*/ 0 h 1035752"/>
              <a:gd name="connsiteX4" fmla="*/ 110141 w 5062496"/>
              <a:gd name="connsiteY4" fmla="*/ 0 h 1035752"/>
              <a:gd name="connsiteX5" fmla="*/ 0 w 5062496"/>
              <a:gd name="connsiteY5" fmla="*/ 110191 h 1035752"/>
              <a:gd name="connsiteX6" fmla="*/ 0 w 5062496"/>
              <a:gd name="connsiteY6" fmla="*/ 925562 h 1035752"/>
              <a:gd name="connsiteX7" fmla="*/ 110141 w 5062496"/>
              <a:gd name="connsiteY7" fmla="*/ 1035753 h 1035752"/>
              <a:gd name="connsiteX8" fmla="*/ 4815283 w 5062496"/>
              <a:gd name="connsiteY8" fmla="*/ 1035753 h 1035752"/>
              <a:gd name="connsiteX9" fmla="*/ 4925424 w 5062496"/>
              <a:gd name="connsiteY9" fmla="*/ 925562 h 1035752"/>
              <a:gd name="connsiteX10" fmla="*/ 4925424 w 5062496"/>
              <a:gd name="connsiteY10" fmla="*/ 497484 h 1035752"/>
              <a:gd name="connsiteX11" fmla="*/ 5062497 w 5062496"/>
              <a:gd name="connsiteY11" fmla="*/ 431747 h 103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62496" h="1035752">
                <a:moveTo>
                  <a:pt x="5062497" y="431957"/>
                </a:moveTo>
                <a:cubicBezTo>
                  <a:pt x="5062497" y="431957"/>
                  <a:pt x="4982118" y="368736"/>
                  <a:pt x="4925424" y="342315"/>
                </a:cubicBezTo>
                <a:lnTo>
                  <a:pt x="4925424" y="110191"/>
                </a:lnTo>
                <a:cubicBezTo>
                  <a:pt x="4925424" y="49381"/>
                  <a:pt x="4876064" y="0"/>
                  <a:pt x="4815283" y="0"/>
                </a:cubicBezTo>
                <a:lnTo>
                  <a:pt x="110141" y="0"/>
                </a:lnTo>
                <a:cubicBezTo>
                  <a:pt x="49359" y="0"/>
                  <a:pt x="0" y="49276"/>
                  <a:pt x="0" y="110191"/>
                </a:cubicBezTo>
                <a:lnTo>
                  <a:pt x="0" y="925562"/>
                </a:lnTo>
                <a:cubicBezTo>
                  <a:pt x="0" y="986371"/>
                  <a:pt x="49254" y="1035753"/>
                  <a:pt x="110141" y="1035753"/>
                </a:cubicBezTo>
                <a:lnTo>
                  <a:pt x="4815283" y="1035753"/>
                </a:lnTo>
                <a:cubicBezTo>
                  <a:pt x="4876064" y="1035753"/>
                  <a:pt x="4925424" y="986476"/>
                  <a:pt x="4925424" y="925562"/>
                </a:cubicBezTo>
                <a:lnTo>
                  <a:pt x="4925424" y="497484"/>
                </a:lnTo>
                <a:lnTo>
                  <a:pt x="5062497" y="431747"/>
                </a:lnTo>
                <a:close/>
              </a:path>
            </a:pathLst>
          </a:custGeom>
          <a:solidFill>
            <a:schemeClr val="bg1"/>
          </a:solidFill>
          <a:ln w="0" cap="flat">
            <a:noFill/>
            <a:prstDash val="solid"/>
            <a:miter/>
          </a:ln>
          <a:effectLst>
            <a:outerShdw blurRad="164294" dist="38100" dir="8100000" algn="tr" rotWithShape="0">
              <a:prstClr val="black">
                <a:alpha val="40000"/>
              </a:prstClr>
            </a:outerShdw>
          </a:effectLst>
        </p:spPr>
        <p:txBody>
          <a:bodyPr rtlCol="0" anchor="ctr"/>
          <a:lstStyle/>
          <a:p>
            <a:pPr marL="0" algn="l" defTabSz="914400" rtl="0" eaLnBrk="1" latinLnBrk="0" hangingPunct="1"/>
            <a:endParaRPr lang="x-es-XL"/>
          </a:p>
        </p:txBody>
      </p:sp>
      <p:sp>
        <p:nvSpPr>
          <p:cNvPr id="20" name="TextBox 19">
            <a:extLst>
              <a:ext uri="{FF2B5EF4-FFF2-40B4-BE49-F238E27FC236}">
                <a16:creationId xmlns:a16="http://schemas.microsoft.com/office/drawing/2014/main" id="{BB358F39-59FB-7FE8-8C1D-45109204CDDE}"/>
              </a:ext>
            </a:extLst>
          </p:cNvPr>
          <p:cNvSpPr txBox="1"/>
          <p:nvPr/>
        </p:nvSpPr>
        <p:spPr>
          <a:xfrm>
            <a:off x="6948594" y="5514375"/>
            <a:ext cx="5039957" cy="1331134"/>
          </a:xfrm>
          <a:prstGeom prst="rect">
            <a:avLst/>
          </a:prstGeom>
          <a:noFill/>
        </p:spPr>
        <p:txBody>
          <a:bodyPr wrap="square">
            <a:spAutoFit/>
          </a:bodyPr>
          <a:lstStyle/>
          <a:p>
            <a:pPr algn="l" rtl="0"/>
            <a:r>
              <a:rPr lang="en-US" sz="1150" i="1" dirty="0">
                <a:solidFill>
                  <a:srgbClr val="CD4E86"/>
                </a:solidFill>
                <a:latin typeface="Heebo" pitchFamily="2" charset="-79"/>
                <a:ea typeface="Tahoma"/>
                <a:cs typeface="Heebo" pitchFamily="2" charset="-79"/>
              </a:rPr>
              <a:t>"Our dream came true, and once again, we became proud parents. Whispering to all three of you, you are the light of our home.”  </a:t>
            </a:r>
            <a:r>
              <a:rPr lang="en-US" sz="1150" dirty="0">
                <a:solidFill>
                  <a:srgbClr val="CD4E86"/>
                </a:solidFill>
                <a:latin typeface="Heebo" pitchFamily="2" charset="-79"/>
                <a:ea typeface="Tahoma"/>
                <a:cs typeface="Heebo" pitchFamily="2" charset="-79"/>
              </a:rPr>
              <a:t>(A referencing the other siblings in the family)</a:t>
            </a:r>
          </a:p>
          <a:p>
            <a:pPr algn="l" rtl="0"/>
            <a:r>
              <a:rPr lang="en-US" sz="1150" i="1" dirty="0">
                <a:solidFill>
                  <a:srgbClr val="CD4E86"/>
                </a:solidFill>
                <a:latin typeface="Heebo" pitchFamily="2" charset="-79"/>
                <a:ea typeface="Tahoma"/>
                <a:cs typeface="Heebo" pitchFamily="2" charset="-79"/>
              </a:rPr>
              <a:t>“Dad wanted one last cigarette, but that didn’t happen because Dani was born. We waited for you for so many years, and Dad still sleeps with earplugs. Even if there are sleepless nights, you brought us back to life. We were given a gift - a calm, sweet baby girl.”</a:t>
            </a:r>
            <a:endParaRPr lang="x-es-XL" sz="1150" i="1" dirty="0">
              <a:solidFill>
                <a:srgbClr val="CD4E86"/>
              </a:solidFill>
            </a:endParaRPr>
          </a:p>
        </p:txBody>
      </p:sp>
      <p:sp>
        <p:nvSpPr>
          <p:cNvPr id="21" name="TextBox 20">
            <a:extLst>
              <a:ext uri="{FF2B5EF4-FFF2-40B4-BE49-F238E27FC236}">
                <a16:creationId xmlns:a16="http://schemas.microsoft.com/office/drawing/2014/main" id="{08182BEB-22AC-BBB1-C1B3-46661A758E97}"/>
              </a:ext>
            </a:extLst>
          </p:cNvPr>
          <p:cNvSpPr txBox="1"/>
          <p:nvPr/>
        </p:nvSpPr>
        <p:spPr>
          <a:xfrm>
            <a:off x="10598505" y="2927978"/>
            <a:ext cx="1600513" cy="230832"/>
          </a:xfrm>
          <a:prstGeom prst="rect">
            <a:avLst/>
          </a:prstGeom>
          <a:noFill/>
        </p:spPr>
        <p:txBody>
          <a:bodyPr wrap="square" rtlCol="1">
            <a:spAutoFit/>
          </a:bodyPr>
          <a:lstStyle/>
          <a:p>
            <a:pPr algn="l" rtl="0"/>
            <a:r>
              <a:rPr lang="en-US" sz="900" dirty="0">
                <a:latin typeface="Heebo" pitchFamily="2" charset="-79"/>
                <a:ea typeface="Tahoma" panose="020B0604030504040204" pitchFamily="34" charset="0"/>
                <a:cs typeface="Heebo" pitchFamily="2" charset="-79"/>
              </a:rPr>
              <a:t>Photo from Facebook</a:t>
            </a:r>
            <a:endParaRPr lang="he-IL" sz="900" dirty="0">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2531104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6341458-DB0C-4444-8806-230DF52528D0}"/>
              </a:ext>
            </a:extLst>
          </p:cNvPr>
          <p:cNvGraphicFramePr>
            <a:graphicFrameLocks/>
          </p:cNvGraphicFramePr>
          <p:nvPr>
            <p:extLst>
              <p:ext uri="{D42A27DB-BD31-4B8C-83A1-F6EECF244321}">
                <p14:modId xmlns:p14="http://schemas.microsoft.com/office/powerpoint/2010/main" val="2931894669"/>
              </p:ext>
            </p:extLst>
          </p:nvPr>
        </p:nvGraphicFramePr>
        <p:xfrm>
          <a:off x="6501132" y="137468"/>
          <a:ext cx="5738691" cy="2478827"/>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06D83151-B1EA-147D-D43C-326083A816FF}"/>
              </a:ext>
            </a:extLst>
          </p:cNvPr>
          <p:cNvSpPr/>
          <p:nvPr/>
        </p:nvSpPr>
        <p:spPr>
          <a:xfrm>
            <a:off x="-20620" y="-1"/>
            <a:ext cx="6159796" cy="685800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a:p>
        </p:txBody>
      </p:sp>
      <p:sp>
        <p:nvSpPr>
          <p:cNvPr id="27" name="Rounded Rectangle 26">
            <a:extLst>
              <a:ext uri="{FF2B5EF4-FFF2-40B4-BE49-F238E27FC236}">
                <a16:creationId xmlns:a16="http://schemas.microsoft.com/office/drawing/2014/main" id="{CCE9975D-4D69-1B15-8C79-9C9A8244FB05}"/>
              </a:ext>
            </a:extLst>
          </p:cNvPr>
          <p:cNvSpPr/>
          <p:nvPr/>
        </p:nvSpPr>
        <p:spPr>
          <a:xfrm>
            <a:off x="118581" y="2218260"/>
            <a:ext cx="5920647" cy="2330616"/>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8" name="Rounded Rectangle 27">
            <a:extLst>
              <a:ext uri="{FF2B5EF4-FFF2-40B4-BE49-F238E27FC236}">
                <a16:creationId xmlns:a16="http://schemas.microsoft.com/office/drawing/2014/main" id="{88B2B7A9-AD0B-54BE-6C0A-6DED29657CD2}"/>
              </a:ext>
            </a:extLst>
          </p:cNvPr>
          <p:cNvSpPr/>
          <p:nvPr/>
        </p:nvSpPr>
        <p:spPr>
          <a:xfrm>
            <a:off x="136126" y="4632492"/>
            <a:ext cx="5843538" cy="2045866"/>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6" name="Rounded Rectangle 25">
            <a:extLst>
              <a:ext uri="{FF2B5EF4-FFF2-40B4-BE49-F238E27FC236}">
                <a16:creationId xmlns:a16="http://schemas.microsoft.com/office/drawing/2014/main" id="{CA5C7565-37B4-0812-5CEA-B299FC8CD31B}"/>
              </a:ext>
            </a:extLst>
          </p:cNvPr>
          <p:cNvSpPr/>
          <p:nvPr/>
        </p:nvSpPr>
        <p:spPr>
          <a:xfrm>
            <a:off x="136126" y="883808"/>
            <a:ext cx="5882092" cy="1241254"/>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 name="מלבן 4"/>
          <p:cNvSpPr/>
          <p:nvPr/>
        </p:nvSpPr>
        <p:spPr>
          <a:xfrm>
            <a:off x="182476" y="1025647"/>
            <a:ext cx="5828805" cy="938719"/>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a:ea typeface="Tahoma"/>
                <a:cs typeface="Heebo"/>
              </a:rPr>
              <a:t>In the opening survey, all respondents indicated that they listen to music at least two to three times a week, with most (74%) listening to music daily. Additionally, 84% reported that they frequently sing to their babies (scores of 5-7). In the follow-up survey, five respondents noted that they sang to their babies as much as they did before the workshop, while three reported singing to them more often since participating in the workshop.</a:t>
            </a:r>
            <a:endParaRPr lang="he-IL" sz="1100" dirty="0">
              <a:latin typeface="Heebo"/>
              <a:ea typeface="Tahoma"/>
              <a:cs typeface="Heebo"/>
            </a:endParaRPr>
          </a:p>
        </p:txBody>
      </p:sp>
      <p:sp>
        <p:nvSpPr>
          <p:cNvPr id="7" name="TextBox 6">
            <a:extLst>
              <a:ext uri="{FF2B5EF4-FFF2-40B4-BE49-F238E27FC236}">
                <a16:creationId xmlns:a16="http://schemas.microsoft.com/office/drawing/2014/main" id="{7AD14276-3548-E911-5E99-64256A3887F6}"/>
              </a:ext>
            </a:extLst>
          </p:cNvPr>
          <p:cNvSpPr txBox="1"/>
          <p:nvPr/>
        </p:nvSpPr>
        <p:spPr>
          <a:xfrm>
            <a:off x="67291" y="48966"/>
            <a:ext cx="8308994"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rPr>
              <a:t>Musical Routine and Using the Song</a:t>
            </a:r>
            <a:endParaRPr lang="he-IL" sz="2000" b="1" dirty="0">
              <a:solidFill>
                <a:srgbClr val="40A8AD"/>
              </a:solidFill>
            </a:endParaRPr>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9370477" y="6385044"/>
            <a:ext cx="2743200" cy="365125"/>
          </a:xfrm>
        </p:spPr>
        <p:txBody>
          <a:bodyPr/>
          <a:lstStyle/>
          <a:p>
            <a:pPr algn="r" rtl="0"/>
            <a:fld id="{199E282D-D310-42D8-B8FF-78ED45A44D81}" type="slidenum">
              <a:rPr lang="he-IL" smtClean="0">
                <a:latin typeface="Heebo" pitchFamily="2" charset="-79"/>
                <a:cs typeface="Heebo" pitchFamily="2" charset="-79"/>
              </a:rPr>
              <a:pPr algn="r" rtl="0"/>
              <a:t>13</a:t>
            </a:fld>
            <a:endParaRPr lang="he-IL" dirty="0">
              <a:latin typeface="Heebo" pitchFamily="2" charset="-79"/>
              <a:cs typeface="Heebo" pitchFamily="2" charset="-79"/>
            </a:endParaRPr>
          </a:p>
        </p:txBody>
      </p:sp>
      <p:graphicFrame>
        <p:nvGraphicFramePr>
          <p:cNvPr id="4" name="Chart 3">
            <a:extLst>
              <a:ext uri="{FF2B5EF4-FFF2-40B4-BE49-F238E27FC236}">
                <a16:creationId xmlns:a16="http://schemas.microsoft.com/office/drawing/2014/main" id="{E367EB4E-59E0-4D66-8CDD-52027D71A3BF}"/>
              </a:ext>
            </a:extLst>
          </p:cNvPr>
          <p:cNvGraphicFramePr>
            <a:graphicFrameLocks/>
          </p:cNvGraphicFramePr>
          <p:nvPr>
            <p:extLst>
              <p:ext uri="{D42A27DB-BD31-4B8C-83A1-F6EECF244321}">
                <p14:modId xmlns:p14="http://schemas.microsoft.com/office/powerpoint/2010/main" val="1343413669"/>
              </p:ext>
            </p:extLst>
          </p:nvPr>
        </p:nvGraphicFramePr>
        <p:xfrm>
          <a:off x="6676695" y="2583690"/>
          <a:ext cx="5387564" cy="3182301"/>
        </p:xfrm>
        <a:graphic>
          <a:graphicData uri="http://schemas.openxmlformats.org/drawingml/2006/chart">
            <c:chart xmlns:c="http://schemas.openxmlformats.org/drawingml/2006/chart" xmlns:r="http://schemas.openxmlformats.org/officeDocument/2006/relationships" r:id="rId4"/>
          </a:graphicData>
        </a:graphic>
      </p:graphicFrame>
      <p:sp>
        <p:nvSpPr>
          <p:cNvPr id="9" name="מלבן 4">
            <a:extLst>
              <a:ext uri="{FF2B5EF4-FFF2-40B4-BE49-F238E27FC236}">
                <a16:creationId xmlns:a16="http://schemas.microsoft.com/office/drawing/2014/main" id="{0437D6EF-ADDD-FB28-6E71-0B766BD07D9C}"/>
              </a:ext>
            </a:extLst>
          </p:cNvPr>
          <p:cNvSpPr/>
          <p:nvPr/>
        </p:nvSpPr>
        <p:spPr>
          <a:xfrm>
            <a:off x="6596606" y="2559554"/>
            <a:ext cx="4219608" cy="230832"/>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900" dirty="0">
                <a:solidFill>
                  <a:schemeClr val="tx1">
                    <a:lumMod val="50000"/>
                    <a:lumOff val="50000"/>
                  </a:schemeClr>
                </a:solidFill>
                <a:latin typeface="Heebo" pitchFamily="2" charset="-79"/>
                <a:ea typeface="Tahoma"/>
                <a:cs typeface="Heebo" pitchFamily="2" charset="-79"/>
              </a:rPr>
              <a:t>To what extent do you think you will use the song you created?</a:t>
            </a:r>
            <a:endParaRPr lang="he-IL" sz="900" dirty="0">
              <a:solidFill>
                <a:schemeClr val="tx1">
                  <a:lumMod val="50000"/>
                  <a:lumOff val="50000"/>
                </a:schemeClr>
              </a:solidFill>
              <a:latin typeface="Heebo" pitchFamily="2" charset="-79"/>
              <a:ea typeface="Tahoma"/>
              <a:cs typeface="Heebo" pitchFamily="2" charset="-79"/>
            </a:endParaRPr>
          </a:p>
        </p:txBody>
      </p:sp>
      <p:sp>
        <p:nvSpPr>
          <p:cNvPr id="12" name="מלבן 4">
            <a:extLst>
              <a:ext uri="{FF2B5EF4-FFF2-40B4-BE49-F238E27FC236}">
                <a16:creationId xmlns:a16="http://schemas.microsoft.com/office/drawing/2014/main" id="{B2DBABD6-8E5E-86DA-F779-83F898FEE160}"/>
              </a:ext>
            </a:extLst>
          </p:cNvPr>
          <p:cNvSpPr/>
          <p:nvPr/>
        </p:nvSpPr>
        <p:spPr>
          <a:xfrm>
            <a:off x="6676695" y="3472796"/>
            <a:ext cx="3946455" cy="230832"/>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900" dirty="0">
                <a:solidFill>
                  <a:schemeClr val="tx1">
                    <a:lumMod val="50000"/>
                    <a:lumOff val="50000"/>
                  </a:schemeClr>
                </a:solidFill>
                <a:latin typeface="Heebo" pitchFamily="2" charset="-79"/>
                <a:ea typeface="Tahoma"/>
                <a:cs typeface="Heebo" pitchFamily="2" charset="-79"/>
              </a:rPr>
              <a:t>To what extent are you satisfied with the song you created?</a:t>
            </a:r>
            <a:endParaRPr lang="he-IL" sz="900" dirty="0">
              <a:solidFill>
                <a:schemeClr val="tx1">
                  <a:lumMod val="50000"/>
                  <a:lumOff val="50000"/>
                </a:schemeClr>
              </a:solidFill>
              <a:latin typeface="Heebo" pitchFamily="2" charset="-79"/>
              <a:ea typeface="Tahoma"/>
              <a:cs typeface="Heebo" pitchFamily="2" charset="-79"/>
            </a:endParaRPr>
          </a:p>
        </p:txBody>
      </p:sp>
      <p:sp>
        <p:nvSpPr>
          <p:cNvPr id="13" name="מלבן 4">
            <a:extLst>
              <a:ext uri="{FF2B5EF4-FFF2-40B4-BE49-F238E27FC236}">
                <a16:creationId xmlns:a16="http://schemas.microsoft.com/office/drawing/2014/main" id="{16AB66AD-06EC-8862-9D30-57087FE5A726}"/>
              </a:ext>
            </a:extLst>
          </p:cNvPr>
          <p:cNvSpPr/>
          <p:nvPr/>
        </p:nvSpPr>
        <p:spPr>
          <a:xfrm>
            <a:off x="6601860" y="4268330"/>
            <a:ext cx="5420934" cy="369332"/>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900" dirty="0">
                <a:solidFill>
                  <a:schemeClr val="tx1">
                    <a:lumMod val="50000"/>
                    <a:lumOff val="50000"/>
                  </a:schemeClr>
                </a:solidFill>
                <a:latin typeface="Heebo" pitchFamily="2" charset="-79"/>
                <a:ea typeface="Tahoma"/>
                <a:cs typeface="Heebo" pitchFamily="2" charset="-79"/>
              </a:rPr>
              <a:t>How often do you sing to your baby (well-known songs or ones you've made up)?</a:t>
            </a:r>
            <a:br>
              <a:rPr lang="en-US" sz="900" dirty="0">
                <a:solidFill>
                  <a:schemeClr val="tx1">
                    <a:lumMod val="50000"/>
                    <a:lumOff val="50000"/>
                  </a:schemeClr>
                </a:solidFill>
                <a:latin typeface="Heebo" pitchFamily="2" charset="-79"/>
                <a:ea typeface="Tahoma"/>
                <a:cs typeface="Heebo" pitchFamily="2" charset="-79"/>
              </a:rPr>
            </a:br>
            <a:r>
              <a:rPr lang="en-US" sz="900" dirty="0">
                <a:solidFill>
                  <a:schemeClr val="tx1">
                    <a:lumMod val="50000"/>
                    <a:lumOff val="50000"/>
                  </a:schemeClr>
                </a:solidFill>
                <a:latin typeface="Heebo" pitchFamily="2" charset="-79"/>
                <a:ea typeface="Tahoma"/>
                <a:cs typeface="Heebo" pitchFamily="2" charset="-79"/>
              </a:rPr>
              <a:t>Opening survey N=19</a:t>
            </a:r>
            <a:endParaRPr lang="he-IL" sz="900" dirty="0">
              <a:solidFill>
                <a:schemeClr val="tx1">
                  <a:lumMod val="50000"/>
                  <a:lumOff val="50000"/>
                </a:schemeClr>
              </a:solidFill>
              <a:latin typeface="Heebo" pitchFamily="2" charset="-79"/>
              <a:ea typeface="Tahoma"/>
              <a:cs typeface="Heebo" pitchFamily="2" charset="-79"/>
            </a:endParaRPr>
          </a:p>
        </p:txBody>
      </p:sp>
      <p:sp>
        <p:nvSpPr>
          <p:cNvPr id="15" name="מלבן 4">
            <a:extLst>
              <a:ext uri="{FF2B5EF4-FFF2-40B4-BE49-F238E27FC236}">
                <a16:creationId xmlns:a16="http://schemas.microsoft.com/office/drawing/2014/main" id="{E783D729-0932-F610-338E-070F0A5415C8}"/>
              </a:ext>
            </a:extLst>
          </p:cNvPr>
          <p:cNvSpPr/>
          <p:nvPr/>
        </p:nvSpPr>
        <p:spPr>
          <a:xfrm>
            <a:off x="201346" y="4739938"/>
            <a:ext cx="3069053" cy="1107996"/>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a:ea typeface="Tahoma"/>
                <a:cs typeface="Heebo"/>
              </a:rPr>
              <a:t>In the interviews and survey, some participants mentioned that they expected a more polished and refined final product, so they didn’t use the recording that much. Additionally, one parent shared in an interview that they didn’t find the song catchy enough.</a:t>
            </a:r>
            <a:endParaRPr lang="he-IL" sz="1100" dirty="0">
              <a:latin typeface="Heebo"/>
              <a:ea typeface="Tahoma"/>
              <a:cs typeface="Heebo"/>
            </a:endParaRPr>
          </a:p>
        </p:txBody>
      </p:sp>
      <p:sp>
        <p:nvSpPr>
          <p:cNvPr id="16" name="מלבן 4">
            <a:extLst>
              <a:ext uri="{FF2B5EF4-FFF2-40B4-BE49-F238E27FC236}">
                <a16:creationId xmlns:a16="http://schemas.microsoft.com/office/drawing/2014/main" id="{3C099EEF-6EBD-1156-FFED-99DC50E95822}"/>
              </a:ext>
            </a:extLst>
          </p:cNvPr>
          <p:cNvSpPr/>
          <p:nvPr/>
        </p:nvSpPr>
        <p:spPr>
          <a:xfrm>
            <a:off x="3398995" y="4739938"/>
            <a:ext cx="2570016" cy="1200329"/>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200" i="1" dirty="0">
                <a:solidFill>
                  <a:schemeClr val="accent5"/>
                </a:solidFill>
                <a:latin typeface="Heebo"/>
                <a:ea typeface="Tahoma"/>
                <a:cs typeface="Heebo"/>
              </a:rPr>
              <a:t>“The song is a bit complicated, and I don’t remember it well. Aside from the lyrics, there are various breaks you need to keep in mind. It takes some practice, but once you go over the words, it flows better."</a:t>
            </a:r>
            <a:endParaRPr lang="he-IL" sz="1200" i="1" dirty="0">
              <a:latin typeface="Heebo"/>
              <a:ea typeface="Tahoma"/>
              <a:cs typeface="Heebo"/>
            </a:endParaRPr>
          </a:p>
        </p:txBody>
      </p:sp>
      <p:sp>
        <p:nvSpPr>
          <p:cNvPr id="17" name="מלבן 4">
            <a:extLst>
              <a:ext uri="{FF2B5EF4-FFF2-40B4-BE49-F238E27FC236}">
                <a16:creationId xmlns:a16="http://schemas.microsoft.com/office/drawing/2014/main" id="{F12456F2-1FF6-AF2A-0314-ED990C353773}"/>
              </a:ext>
            </a:extLst>
          </p:cNvPr>
          <p:cNvSpPr/>
          <p:nvPr/>
        </p:nvSpPr>
        <p:spPr>
          <a:xfrm>
            <a:off x="167949" y="5994578"/>
            <a:ext cx="5821912" cy="600164"/>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a:ea typeface="Tahoma"/>
                <a:cs typeface="Heebo"/>
              </a:rPr>
              <a:t>The musicians also noted </a:t>
            </a:r>
            <a:r>
              <a:rPr lang="en-US" sz="1100" b="1" dirty="0">
                <a:latin typeface="Heebo"/>
                <a:ea typeface="Tahoma"/>
                <a:cs typeface="Heebo"/>
              </a:rPr>
              <a:t>the song’s usability as a key factor to consider in the creative process</a:t>
            </a:r>
            <a:r>
              <a:rPr lang="en-US" sz="1100" dirty="0">
                <a:latin typeface="Heebo"/>
                <a:ea typeface="Tahoma"/>
                <a:cs typeface="Heebo"/>
              </a:rPr>
              <a:t>, highlighting the need to take into account the parents’ preferences and vocal abilities (in the context of recording the song in their own voices).</a:t>
            </a:r>
            <a:endParaRPr lang="he-IL" sz="1100" dirty="0">
              <a:latin typeface="Heebo"/>
              <a:ea typeface="Tahoma"/>
              <a:cs typeface="Heebo"/>
            </a:endParaRPr>
          </a:p>
        </p:txBody>
      </p:sp>
      <p:sp>
        <p:nvSpPr>
          <p:cNvPr id="18" name="מלבן 4">
            <a:extLst>
              <a:ext uri="{FF2B5EF4-FFF2-40B4-BE49-F238E27FC236}">
                <a16:creationId xmlns:a16="http://schemas.microsoft.com/office/drawing/2014/main" id="{1C28CD03-A969-0912-A502-B14CF3271ADF}"/>
              </a:ext>
            </a:extLst>
          </p:cNvPr>
          <p:cNvSpPr/>
          <p:nvPr/>
        </p:nvSpPr>
        <p:spPr>
          <a:xfrm>
            <a:off x="198558" y="2267383"/>
            <a:ext cx="3357836" cy="2292935"/>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a:ea typeface="Tahoma"/>
                <a:cs typeface="Heebo"/>
              </a:rPr>
              <a:t>Before the workshop, participants reported using music and singing during various activities with their babies, with </a:t>
            </a:r>
            <a:r>
              <a:rPr lang="en-US" sz="1100" b="1" dirty="0">
                <a:latin typeface="Heebo"/>
                <a:ea typeface="Tahoma"/>
                <a:cs typeface="Heebo"/>
              </a:rPr>
              <a:t>bedtime</a:t>
            </a:r>
            <a:r>
              <a:rPr lang="en-US" sz="1100" dirty="0">
                <a:latin typeface="Heebo"/>
                <a:ea typeface="Tahoma"/>
                <a:cs typeface="Heebo"/>
              </a:rPr>
              <a:t> being the most common. In the follow-up survey (N=8), </a:t>
            </a:r>
            <a:r>
              <a:rPr lang="en-US" sz="1100" b="1" dirty="0">
                <a:latin typeface="Heebo"/>
                <a:ea typeface="Tahoma"/>
                <a:cs typeface="Heebo"/>
              </a:rPr>
              <a:t>all respondents said they sang or played the song they created during bedtime.</a:t>
            </a:r>
            <a:r>
              <a:rPr lang="en-US" sz="1100" dirty="0">
                <a:latin typeface="Heebo"/>
                <a:ea typeface="Tahoma"/>
                <a:cs typeface="Heebo"/>
              </a:rPr>
              <a:t> In interviews, four couples shared that they use the song to help their baby fall asleep. Most interviewees noted that </a:t>
            </a:r>
            <a:r>
              <a:rPr lang="en-US" sz="1100" b="1" dirty="0">
                <a:latin typeface="Heebo"/>
                <a:ea typeface="Tahoma"/>
                <a:cs typeface="Heebo"/>
              </a:rPr>
              <a:t>they tended to sing the song themselves rather than play the recording. Some also mentioned humming it at random times during the day, when the baby is restless, or during quiet moments together.</a:t>
            </a:r>
            <a:endParaRPr lang="he-IL" sz="1100" b="1" dirty="0">
              <a:solidFill>
                <a:schemeClr val="accent5"/>
              </a:solidFill>
              <a:latin typeface="Heebo"/>
              <a:ea typeface="Tahoma"/>
              <a:cs typeface="Heebo"/>
            </a:endParaRPr>
          </a:p>
        </p:txBody>
      </p:sp>
      <p:sp>
        <p:nvSpPr>
          <p:cNvPr id="19" name="מלבן 4">
            <a:extLst>
              <a:ext uri="{FF2B5EF4-FFF2-40B4-BE49-F238E27FC236}">
                <a16:creationId xmlns:a16="http://schemas.microsoft.com/office/drawing/2014/main" id="{F59DE8C2-1A32-C881-57BE-4E78E1AF1555}"/>
              </a:ext>
            </a:extLst>
          </p:cNvPr>
          <p:cNvSpPr/>
          <p:nvPr/>
        </p:nvSpPr>
        <p:spPr>
          <a:xfrm>
            <a:off x="3671349" y="2516047"/>
            <a:ext cx="2218626" cy="1733808"/>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400" b="1" i="1" dirty="0">
                <a:solidFill>
                  <a:schemeClr val="accent5"/>
                </a:solidFill>
                <a:latin typeface="Heebo"/>
                <a:ea typeface="Tahoma"/>
                <a:cs typeface="Heebo"/>
              </a:rPr>
              <a:t>“I sing the song to him all the time. </a:t>
            </a:r>
            <a:r>
              <a:rPr lang="en-US" sz="1200" i="1" dirty="0">
                <a:solidFill>
                  <a:schemeClr val="accent5"/>
                </a:solidFill>
                <a:latin typeface="Heebo"/>
                <a:ea typeface="Tahoma"/>
                <a:cs typeface="Heebo"/>
              </a:rPr>
              <a:t>It’s very catchy and fun. When he’s with me, I hum and sing to him. I feel it calms him. Not necessarily this specific song - any sound, I feel, soothes him."</a:t>
            </a:r>
          </a:p>
          <a:p>
            <a:pPr algn="l" rtl="0" fontAlgn="base">
              <a:spcBef>
                <a:spcPts val="800"/>
              </a:spcBef>
              <a:buClr>
                <a:srgbClr val="358B8F"/>
              </a:buClr>
              <a:buSzPct val="150000"/>
            </a:pPr>
            <a:r>
              <a:rPr lang="en-US" sz="1200" dirty="0">
                <a:solidFill>
                  <a:schemeClr val="accent5"/>
                </a:solidFill>
                <a:latin typeface="Heebo" pitchFamily="2" charset="-79"/>
                <a:ea typeface="Tahoma"/>
                <a:cs typeface="Heebo" pitchFamily="2" charset="-79"/>
              </a:rPr>
              <a:t>– </a:t>
            </a:r>
            <a:r>
              <a:rPr lang="en-US" sz="1200" dirty="0">
                <a:solidFill>
                  <a:schemeClr val="accent5"/>
                </a:solidFill>
                <a:latin typeface="Heebo"/>
                <a:ea typeface="Tahoma"/>
                <a:cs typeface="Heebo"/>
              </a:rPr>
              <a:t>Parent interview (NICU).</a:t>
            </a:r>
            <a:endParaRPr lang="he-IL" sz="1200" dirty="0">
              <a:solidFill>
                <a:schemeClr val="accent5"/>
              </a:solidFill>
              <a:latin typeface="Heebo"/>
              <a:ea typeface="Tahoma"/>
              <a:cs typeface="Heebo"/>
            </a:endParaRPr>
          </a:p>
        </p:txBody>
      </p:sp>
      <p:sp>
        <p:nvSpPr>
          <p:cNvPr id="20" name="מלבן 4">
            <a:extLst>
              <a:ext uri="{FF2B5EF4-FFF2-40B4-BE49-F238E27FC236}">
                <a16:creationId xmlns:a16="http://schemas.microsoft.com/office/drawing/2014/main" id="{300B8214-642E-A88F-4518-916EC13C3E25}"/>
              </a:ext>
            </a:extLst>
          </p:cNvPr>
          <p:cNvSpPr/>
          <p:nvPr/>
        </p:nvSpPr>
        <p:spPr>
          <a:xfrm>
            <a:off x="74909" y="325012"/>
            <a:ext cx="6084660" cy="600164"/>
          </a:xfrm>
          <a:prstGeom prst="rect">
            <a:avLst/>
          </a:prstGeom>
          <a:noFill/>
        </p:spPr>
        <p:txBody>
          <a:bodyPr wrap="square" lIns="91440" tIns="45720" rIns="91440" bIns="45720" anchor="t">
            <a:spAutoFit/>
          </a:bodyPr>
          <a:lstStyle/>
          <a:p>
            <a:pPr algn="l" rtl="0" fontAlgn="base">
              <a:lnSpc>
                <a:spcPct val="150000"/>
              </a:lnSpc>
              <a:spcBef>
                <a:spcPts val="800"/>
              </a:spcBef>
              <a:buClr>
                <a:srgbClr val="358B8F"/>
              </a:buClr>
              <a:buSzPct val="150000"/>
            </a:pPr>
            <a:r>
              <a:rPr lang="en-US" sz="1100" b="1" dirty="0">
                <a:latin typeface="Heebo" pitchFamily="2" charset="-79"/>
                <a:ea typeface="Tahoma"/>
                <a:cs typeface="Heebo" pitchFamily="2" charset="-79"/>
              </a:rPr>
              <a:t>Most survey respondents expressed high satisfaction with the song they had created and indicated that they expected to continue using it in the future.</a:t>
            </a:r>
            <a:endParaRPr lang="he-IL" sz="1100" b="1" dirty="0">
              <a:latin typeface="Heebo" pitchFamily="2" charset="-79"/>
              <a:ea typeface="Tahoma"/>
              <a:cs typeface="Heebo" pitchFamily="2" charset="-79"/>
            </a:endParaRPr>
          </a:p>
        </p:txBody>
      </p:sp>
      <p:cxnSp>
        <p:nvCxnSpPr>
          <p:cNvPr id="29" name="Straight Connector 28">
            <a:extLst>
              <a:ext uri="{FF2B5EF4-FFF2-40B4-BE49-F238E27FC236}">
                <a16:creationId xmlns:a16="http://schemas.microsoft.com/office/drawing/2014/main" id="{25953E70-6EDA-AA35-FB80-76D71CCC9E65}"/>
              </a:ext>
            </a:extLst>
          </p:cNvPr>
          <p:cNvCxnSpPr>
            <a:cxnSpLocks/>
          </p:cNvCxnSpPr>
          <p:nvPr/>
        </p:nvCxnSpPr>
        <p:spPr>
          <a:xfrm>
            <a:off x="3636370" y="2397022"/>
            <a:ext cx="0" cy="195438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B4C363A-B65B-9926-0FB7-1B615CF92675}"/>
              </a:ext>
            </a:extLst>
          </p:cNvPr>
          <p:cNvCxnSpPr>
            <a:cxnSpLocks/>
          </p:cNvCxnSpPr>
          <p:nvPr/>
        </p:nvCxnSpPr>
        <p:spPr>
          <a:xfrm>
            <a:off x="3348359" y="4749600"/>
            <a:ext cx="0" cy="116331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668B4189-D17C-3316-411F-6A14B1221DEC}"/>
              </a:ext>
            </a:extLst>
          </p:cNvPr>
          <p:cNvGrpSpPr/>
          <p:nvPr/>
        </p:nvGrpSpPr>
        <p:grpSpPr>
          <a:xfrm>
            <a:off x="7196445" y="5186565"/>
            <a:ext cx="4289310" cy="354353"/>
            <a:chOff x="234433" y="6024446"/>
            <a:chExt cx="4289310" cy="354353"/>
          </a:xfrm>
        </p:grpSpPr>
        <p:sp>
          <p:nvSpPr>
            <p:cNvPr id="14" name="Rectangle 13">
              <a:extLst>
                <a:ext uri="{FF2B5EF4-FFF2-40B4-BE49-F238E27FC236}">
                  <a16:creationId xmlns:a16="http://schemas.microsoft.com/office/drawing/2014/main" id="{A3D1B24A-BBA6-6D14-6B7A-921C1320A3A6}"/>
                </a:ext>
              </a:extLst>
            </p:cNvPr>
            <p:cNvSpPr/>
            <p:nvPr/>
          </p:nvSpPr>
          <p:spPr>
            <a:xfrm>
              <a:off x="241900" y="6094495"/>
              <a:ext cx="70520" cy="74645"/>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21" name="Rectangle 20">
              <a:extLst>
                <a:ext uri="{FF2B5EF4-FFF2-40B4-BE49-F238E27FC236}">
                  <a16:creationId xmlns:a16="http://schemas.microsoft.com/office/drawing/2014/main" id="{A0014434-5AA2-5983-AE7B-DC7B16F583F1}"/>
                </a:ext>
              </a:extLst>
            </p:cNvPr>
            <p:cNvSpPr/>
            <p:nvPr/>
          </p:nvSpPr>
          <p:spPr>
            <a:xfrm>
              <a:off x="825559" y="6094495"/>
              <a:ext cx="70520" cy="74645"/>
            </a:xfrm>
            <a:prstGeom prst="rect">
              <a:avLst/>
            </a:prstGeom>
            <a:solidFill>
              <a:srgbClr val="D38CAD"/>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22" name="Rectangle 21">
              <a:extLst>
                <a:ext uri="{FF2B5EF4-FFF2-40B4-BE49-F238E27FC236}">
                  <a16:creationId xmlns:a16="http://schemas.microsoft.com/office/drawing/2014/main" id="{FB043E07-57BF-F275-1501-D9826D0EA608}"/>
                </a:ext>
              </a:extLst>
            </p:cNvPr>
            <p:cNvSpPr/>
            <p:nvPr/>
          </p:nvSpPr>
          <p:spPr>
            <a:xfrm>
              <a:off x="1343753" y="6094495"/>
              <a:ext cx="70520" cy="746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23" name="מלבן 4">
              <a:extLst>
                <a:ext uri="{FF2B5EF4-FFF2-40B4-BE49-F238E27FC236}">
                  <a16:creationId xmlns:a16="http://schemas.microsoft.com/office/drawing/2014/main" id="{5AECABE6-188F-9FE8-62A8-D65E9D32FFDF}"/>
                </a:ext>
              </a:extLst>
            </p:cNvPr>
            <p:cNvSpPr/>
            <p:nvPr/>
          </p:nvSpPr>
          <p:spPr>
            <a:xfrm>
              <a:off x="234433"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Not at all</a:t>
              </a:r>
              <a:endParaRPr lang="he-IL" sz="800" dirty="0">
                <a:solidFill>
                  <a:schemeClr val="tx1">
                    <a:lumMod val="50000"/>
                    <a:lumOff val="50000"/>
                  </a:schemeClr>
                </a:solidFill>
                <a:latin typeface="Heebo" pitchFamily="2" charset="-79"/>
                <a:ea typeface="Tahoma"/>
                <a:cs typeface="Heebo" pitchFamily="2" charset="-79"/>
              </a:endParaRPr>
            </a:p>
          </p:txBody>
        </p:sp>
        <p:sp>
          <p:nvSpPr>
            <p:cNvPr id="24" name="מלבן 4">
              <a:extLst>
                <a:ext uri="{FF2B5EF4-FFF2-40B4-BE49-F238E27FC236}">
                  <a16:creationId xmlns:a16="http://schemas.microsoft.com/office/drawing/2014/main" id="{835950D6-8DEB-0482-9079-EDE59CA442EE}"/>
                </a:ext>
              </a:extLst>
            </p:cNvPr>
            <p:cNvSpPr/>
            <p:nvPr/>
          </p:nvSpPr>
          <p:spPr>
            <a:xfrm>
              <a:off x="837548"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2</a:t>
              </a:r>
              <a:endParaRPr lang="he-IL" sz="800" dirty="0">
                <a:solidFill>
                  <a:schemeClr val="tx1">
                    <a:lumMod val="50000"/>
                    <a:lumOff val="50000"/>
                  </a:schemeClr>
                </a:solidFill>
                <a:latin typeface="Heebo" pitchFamily="2" charset="-79"/>
                <a:ea typeface="Tahoma"/>
                <a:cs typeface="Heebo" pitchFamily="2" charset="-79"/>
              </a:endParaRPr>
            </a:p>
          </p:txBody>
        </p:sp>
        <p:sp>
          <p:nvSpPr>
            <p:cNvPr id="25" name="מלבן 4">
              <a:extLst>
                <a:ext uri="{FF2B5EF4-FFF2-40B4-BE49-F238E27FC236}">
                  <a16:creationId xmlns:a16="http://schemas.microsoft.com/office/drawing/2014/main" id="{1BDED8C3-B37F-9929-63DD-1287F6369BCC}"/>
                </a:ext>
              </a:extLst>
            </p:cNvPr>
            <p:cNvSpPr/>
            <p:nvPr/>
          </p:nvSpPr>
          <p:spPr>
            <a:xfrm>
              <a:off x="1379486"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3</a:t>
              </a:r>
              <a:endParaRPr lang="he-IL" sz="800" dirty="0">
                <a:solidFill>
                  <a:schemeClr val="tx1">
                    <a:lumMod val="50000"/>
                    <a:lumOff val="50000"/>
                  </a:schemeClr>
                </a:solidFill>
                <a:latin typeface="Heebo" pitchFamily="2" charset="-79"/>
                <a:ea typeface="Tahoma"/>
                <a:cs typeface="Heebo" pitchFamily="2" charset="-79"/>
              </a:endParaRPr>
            </a:p>
          </p:txBody>
        </p:sp>
        <p:sp>
          <p:nvSpPr>
            <p:cNvPr id="30" name="Rectangle 29">
              <a:extLst>
                <a:ext uri="{FF2B5EF4-FFF2-40B4-BE49-F238E27FC236}">
                  <a16:creationId xmlns:a16="http://schemas.microsoft.com/office/drawing/2014/main" id="{7D4A82CE-80D8-8318-B10A-7AA3F8BF2B61}"/>
                </a:ext>
              </a:extLst>
            </p:cNvPr>
            <p:cNvSpPr/>
            <p:nvPr/>
          </p:nvSpPr>
          <p:spPr>
            <a:xfrm>
              <a:off x="1846964" y="6094495"/>
              <a:ext cx="70520" cy="7464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32" name="Rectangle 31">
              <a:extLst>
                <a:ext uri="{FF2B5EF4-FFF2-40B4-BE49-F238E27FC236}">
                  <a16:creationId xmlns:a16="http://schemas.microsoft.com/office/drawing/2014/main" id="{40C43DFB-7724-687C-EF21-791C5D3496B6}"/>
                </a:ext>
              </a:extLst>
            </p:cNvPr>
            <p:cNvSpPr/>
            <p:nvPr/>
          </p:nvSpPr>
          <p:spPr>
            <a:xfrm>
              <a:off x="2430623" y="6094495"/>
              <a:ext cx="70520" cy="74645"/>
            </a:xfrm>
            <a:prstGeom prst="rect">
              <a:avLst/>
            </a:prstGeom>
            <a:solidFill>
              <a:srgbClr val="B3ECED"/>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33" name="Rectangle 32">
              <a:extLst>
                <a:ext uri="{FF2B5EF4-FFF2-40B4-BE49-F238E27FC236}">
                  <a16:creationId xmlns:a16="http://schemas.microsoft.com/office/drawing/2014/main" id="{5B141760-F06A-85E9-15A1-4352A21ECA42}"/>
                </a:ext>
              </a:extLst>
            </p:cNvPr>
            <p:cNvSpPr/>
            <p:nvPr/>
          </p:nvSpPr>
          <p:spPr>
            <a:xfrm>
              <a:off x="2948817" y="6094495"/>
              <a:ext cx="70520" cy="74645"/>
            </a:xfrm>
            <a:prstGeom prst="rect">
              <a:avLst/>
            </a:prstGeom>
            <a:solidFill>
              <a:srgbClr val="46BCC4"/>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34" name="מלבן 4">
              <a:extLst>
                <a:ext uri="{FF2B5EF4-FFF2-40B4-BE49-F238E27FC236}">
                  <a16:creationId xmlns:a16="http://schemas.microsoft.com/office/drawing/2014/main" id="{34D2DE33-FD78-8DC3-29F7-62400F4451D3}"/>
                </a:ext>
              </a:extLst>
            </p:cNvPr>
            <p:cNvSpPr/>
            <p:nvPr/>
          </p:nvSpPr>
          <p:spPr>
            <a:xfrm>
              <a:off x="1878517"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4</a:t>
              </a:r>
              <a:endParaRPr lang="he-IL" sz="800" dirty="0">
                <a:solidFill>
                  <a:schemeClr val="tx1">
                    <a:lumMod val="50000"/>
                    <a:lumOff val="50000"/>
                  </a:schemeClr>
                </a:solidFill>
                <a:latin typeface="Heebo" pitchFamily="2" charset="-79"/>
                <a:ea typeface="Tahoma"/>
                <a:cs typeface="Heebo" pitchFamily="2" charset="-79"/>
              </a:endParaRPr>
            </a:p>
          </p:txBody>
        </p:sp>
        <p:sp>
          <p:nvSpPr>
            <p:cNvPr id="35" name="מלבן 4">
              <a:extLst>
                <a:ext uri="{FF2B5EF4-FFF2-40B4-BE49-F238E27FC236}">
                  <a16:creationId xmlns:a16="http://schemas.microsoft.com/office/drawing/2014/main" id="{5CA46A52-F213-1212-D5FC-8EABBFCB75F2}"/>
                </a:ext>
              </a:extLst>
            </p:cNvPr>
            <p:cNvSpPr/>
            <p:nvPr/>
          </p:nvSpPr>
          <p:spPr>
            <a:xfrm>
              <a:off x="2452340" y="6040245"/>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5</a:t>
              </a:r>
              <a:endParaRPr lang="he-IL" sz="800" dirty="0">
                <a:solidFill>
                  <a:schemeClr val="tx1">
                    <a:lumMod val="50000"/>
                    <a:lumOff val="50000"/>
                  </a:schemeClr>
                </a:solidFill>
                <a:latin typeface="Heebo" pitchFamily="2" charset="-79"/>
                <a:ea typeface="Tahoma"/>
                <a:cs typeface="Heebo" pitchFamily="2" charset="-79"/>
              </a:endParaRPr>
            </a:p>
          </p:txBody>
        </p:sp>
        <p:sp>
          <p:nvSpPr>
            <p:cNvPr id="36" name="מלבן 4">
              <a:extLst>
                <a:ext uri="{FF2B5EF4-FFF2-40B4-BE49-F238E27FC236}">
                  <a16:creationId xmlns:a16="http://schemas.microsoft.com/office/drawing/2014/main" id="{01E62F90-5437-48B2-948F-42D794914F36}"/>
                </a:ext>
              </a:extLst>
            </p:cNvPr>
            <p:cNvSpPr/>
            <p:nvPr/>
          </p:nvSpPr>
          <p:spPr>
            <a:xfrm>
              <a:off x="2984550"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6</a:t>
              </a:r>
              <a:endParaRPr lang="he-IL" sz="800" dirty="0">
                <a:solidFill>
                  <a:schemeClr val="tx1">
                    <a:lumMod val="50000"/>
                    <a:lumOff val="50000"/>
                  </a:schemeClr>
                </a:solidFill>
                <a:latin typeface="Heebo" pitchFamily="2" charset="-79"/>
                <a:ea typeface="Tahoma"/>
                <a:cs typeface="Heebo" pitchFamily="2" charset="-79"/>
              </a:endParaRPr>
            </a:p>
          </p:txBody>
        </p:sp>
        <p:sp>
          <p:nvSpPr>
            <p:cNvPr id="37" name="Rectangle 36">
              <a:extLst>
                <a:ext uri="{FF2B5EF4-FFF2-40B4-BE49-F238E27FC236}">
                  <a16:creationId xmlns:a16="http://schemas.microsoft.com/office/drawing/2014/main" id="{F0DD2879-9891-D95B-E3F7-618CF47E698C}"/>
                </a:ext>
              </a:extLst>
            </p:cNvPr>
            <p:cNvSpPr/>
            <p:nvPr/>
          </p:nvSpPr>
          <p:spPr>
            <a:xfrm>
              <a:off x="3503294" y="6094495"/>
              <a:ext cx="70520" cy="74645"/>
            </a:xfrm>
            <a:prstGeom prst="rect">
              <a:avLst/>
            </a:prstGeom>
            <a:solidFill>
              <a:srgbClr val="37929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38" name="מלבן 4">
              <a:extLst>
                <a:ext uri="{FF2B5EF4-FFF2-40B4-BE49-F238E27FC236}">
                  <a16:creationId xmlns:a16="http://schemas.microsoft.com/office/drawing/2014/main" id="{5B6E8223-0B3F-D4E2-4446-C15772DA6B20}"/>
                </a:ext>
              </a:extLst>
            </p:cNvPr>
            <p:cNvSpPr/>
            <p:nvPr/>
          </p:nvSpPr>
          <p:spPr>
            <a:xfrm>
              <a:off x="3539027" y="6024446"/>
              <a:ext cx="984716" cy="338554"/>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To a very large extent</a:t>
              </a:r>
              <a:endParaRPr lang="he-IL" sz="800" dirty="0">
                <a:solidFill>
                  <a:schemeClr val="tx1">
                    <a:lumMod val="50000"/>
                    <a:lumOff val="50000"/>
                  </a:schemeClr>
                </a:solidFill>
                <a:latin typeface="Heebo" pitchFamily="2" charset="-79"/>
                <a:ea typeface="Tahoma"/>
                <a:cs typeface="Heebo" pitchFamily="2" charset="-79"/>
              </a:endParaRPr>
            </a:p>
          </p:txBody>
        </p:sp>
      </p:grpSp>
      <p:sp>
        <p:nvSpPr>
          <p:cNvPr id="6" name="TextBox 5">
            <a:extLst>
              <a:ext uri="{FF2B5EF4-FFF2-40B4-BE49-F238E27FC236}">
                <a16:creationId xmlns:a16="http://schemas.microsoft.com/office/drawing/2014/main" id="{BD06137F-9FF3-EA03-81B8-FDDAE02F0ED4}"/>
              </a:ext>
            </a:extLst>
          </p:cNvPr>
          <p:cNvSpPr txBox="1"/>
          <p:nvPr/>
        </p:nvSpPr>
        <p:spPr>
          <a:xfrm>
            <a:off x="6219940" y="6234771"/>
            <a:ext cx="6159796" cy="369332"/>
          </a:xfrm>
          <a:prstGeom prst="rect">
            <a:avLst/>
          </a:prstGeom>
          <a:noFill/>
        </p:spPr>
        <p:txBody>
          <a:bodyPr wrap="square" rtlCol="1">
            <a:spAutoFit/>
          </a:bodyPr>
          <a:lstStyle/>
          <a:p>
            <a:pPr algn="l" rtl="0"/>
            <a:r>
              <a:rPr lang="en-US" sz="900" dirty="0">
                <a:latin typeface="Heebo" pitchFamily="2" charset="-79"/>
                <a:ea typeface="Tahoma" panose="020B0604030504040204" pitchFamily="34" charset="0"/>
                <a:cs typeface="Heebo" pitchFamily="2" charset="-79"/>
              </a:rPr>
              <a:t>*This question was not presented to participants whose babies were hospitalized in the NICU at the time of the activity.</a:t>
            </a:r>
            <a:endParaRPr lang="he-IL" sz="900" dirty="0">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4087847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FEAAB2-2640-A0E6-B49C-2AC11F0E94CA}"/>
              </a:ext>
            </a:extLst>
          </p:cNvPr>
          <p:cNvSpPr/>
          <p:nvPr/>
        </p:nvSpPr>
        <p:spPr>
          <a:xfrm>
            <a:off x="-13890" y="-2015"/>
            <a:ext cx="6009734" cy="493781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a:p>
        </p:txBody>
      </p:sp>
      <p:sp>
        <p:nvSpPr>
          <p:cNvPr id="25" name="Rounded Rectangle 24">
            <a:extLst>
              <a:ext uri="{FF2B5EF4-FFF2-40B4-BE49-F238E27FC236}">
                <a16:creationId xmlns:a16="http://schemas.microsoft.com/office/drawing/2014/main" id="{DFF6F369-41E0-2065-F4F9-629646E46064}"/>
              </a:ext>
            </a:extLst>
          </p:cNvPr>
          <p:cNvSpPr/>
          <p:nvPr/>
        </p:nvSpPr>
        <p:spPr>
          <a:xfrm>
            <a:off x="42812" y="1023468"/>
            <a:ext cx="2781700" cy="2196018"/>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0" name="Rectangle 19">
            <a:extLst>
              <a:ext uri="{FF2B5EF4-FFF2-40B4-BE49-F238E27FC236}">
                <a16:creationId xmlns:a16="http://schemas.microsoft.com/office/drawing/2014/main" id="{55A02E20-378B-B19C-6825-15F3F535A39B}"/>
              </a:ext>
            </a:extLst>
          </p:cNvPr>
          <p:cNvSpPr/>
          <p:nvPr/>
        </p:nvSpPr>
        <p:spPr>
          <a:xfrm>
            <a:off x="6096000" y="6916"/>
            <a:ext cx="6096000" cy="1462949"/>
          </a:xfrm>
          <a:prstGeom prst="rect">
            <a:avLst/>
          </a:prstGeom>
          <a:solidFill>
            <a:srgbClr val="40A8AD">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8" name="Rectangle 7">
            <a:extLst>
              <a:ext uri="{FF2B5EF4-FFF2-40B4-BE49-F238E27FC236}">
                <a16:creationId xmlns:a16="http://schemas.microsoft.com/office/drawing/2014/main" id="{F42F0FD7-9972-2DBD-EF8B-B4A5022133AE}"/>
              </a:ext>
            </a:extLst>
          </p:cNvPr>
          <p:cNvSpPr/>
          <p:nvPr/>
        </p:nvSpPr>
        <p:spPr>
          <a:xfrm>
            <a:off x="-5468" y="4921412"/>
            <a:ext cx="6014532" cy="1933673"/>
          </a:xfrm>
          <a:prstGeom prst="rect">
            <a:avLst/>
          </a:prstGeom>
          <a:solidFill>
            <a:srgbClr val="40A8AD">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 name="מלבן 4"/>
          <p:cNvSpPr/>
          <p:nvPr/>
        </p:nvSpPr>
        <p:spPr>
          <a:xfrm>
            <a:off x="394" y="439579"/>
            <a:ext cx="6032484" cy="461665"/>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200" dirty="0">
                <a:latin typeface="Heebo" pitchFamily="2" charset="-79"/>
                <a:ea typeface="Tahoma"/>
                <a:cs typeface="Heebo" pitchFamily="2" charset="-79"/>
              </a:rPr>
              <a:t>Overall, parents’ responses in the opening survey reflected </a:t>
            </a:r>
            <a:r>
              <a:rPr lang="en-US" sz="1200" b="1" dirty="0">
                <a:latin typeface="Heebo" pitchFamily="2" charset="-79"/>
                <a:ea typeface="Tahoma"/>
                <a:cs typeface="Heebo" pitchFamily="2" charset="-79"/>
              </a:rPr>
              <a:t>positive feelings about their daily parenting routines.</a:t>
            </a:r>
            <a:endParaRPr lang="he-IL" sz="1200" b="1" dirty="0">
              <a:latin typeface="Heebo" pitchFamily="2" charset="-79"/>
              <a:ea typeface="Tahoma"/>
              <a:cs typeface="Heebo" pitchFamily="2" charset="-79"/>
            </a:endParaRPr>
          </a:p>
        </p:txBody>
      </p:sp>
      <p:sp>
        <p:nvSpPr>
          <p:cNvPr id="7" name="TextBox 6">
            <a:extLst>
              <a:ext uri="{FF2B5EF4-FFF2-40B4-BE49-F238E27FC236}">
                <a16:creationId xmlns:a16="http://schemas.microsoft.com/office/drawing/2014/main" id="{7AD14276-3548-E911-5E99-64256A3887F6}"/>
              </a:ext>
            </a:extLst>
          </p:cNvPr>
          <p:cNvSpPr txBox="1"/>
          <p:nvPr/>
        </p:nvSpPr>
        <p:spPr>
          <a:xfrm>
            <a:off x="0" y="56868"/>
            <a:ext cx="4295775"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rPr>
              <a:t>The Parenting Experience</a:t>
            </a:r>
            <a:endParaRPr lang="he-IL" sz="2000" b="1" dirty="0">
              <a:solidFill>
                <a:srgbClr val="40A8AD"/>
              </a:solidFill>
            </a:endParaRPr>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9446657" y="6464228"/>
            <a:ext cx="2743200" cy="365125"/>
          </a:xfrm>
        </p:spPr>
        <p:txBody>
          <a:bodyPr/>
          <a:lstStyle/>
          <a:p>
            <a:pPr algn="r" rtl="0"/>
            <a:fld id="{199E282D-D310-42D8-B8FF-78ED45A44D81}" type="slidenum">
              <a:rPr lang="he-IL" smtClean="0">
                <a:latin typeface="Heebo" pitchFamily="2" charset="-79"/>
                <a:cs typeface="Heebo" pitchFamily="2" charset="-79"/>
              </a:rPr>
              <a:pPr algn="r" rtl="0"/>
              <a:t>14</a:t>
            </a:fld>
            <a:endParaRPr lang="he-IL" dirty="0">
              <a:latin typeface="Heebo" pitchFamily="2" charset="-79"/>
              <a:cs typeface="Heebo" pitchFamily="2" charset="-79"/>
            </a:endParaRPr>
          </a:p>
        </p:txBody>
      </p:sp>
      <p:sp>
        <p:nvSpPr>
          <p:cNvPr id="19" name="TextBox 18">
            <a:extLst>
              <a:ext uri="{FF2B5EF4-FFF2-40B4-BE49-F238E27FC236}">
                <a16:creationId xmlns:a16="http://schemas.microsoft.com/office/drawing/2014/main" id="{558174A2-AE93-A5CD-EBE3-92A3B4E8D264}"/>
              </a:ext>
            </a:extLst>
          </p:cNvPr>
          <p:cNvSpPr txBox="1"/>
          <p:nvPr/>
        </p:nvSpPr>
        <p:spPr>
          <a:xfrm>
            <a:off x="12996" y="6484169"/>
            <a:ext cx="6014581" cy="369332"/>
          </a:xfrm>
          <a:prstGeom prst="rect">
            <a:avLst/>
          </a:prstGeom>
          <a:noFill/>
        </p:spPr>
        <p:txBody>
          <a:bodyPr wrap="square" rtlCol="1">
            <a:spAutoFit/>
          </a:bodyPr>
          <a:lstStyle/>
          <a:p>
            <a:pPr algn="l" rtl="0"/>
            <a:r>
              <a:rPr lang="en-US" sz="900" dirty="0">
                <a:latin typeface="Heebo" pitchFamily="2" charset="-79"/>
                <a:ea typeface="Tahoma" panose="020B0604030504040204" pitchFamily="34" charset="0"/>
                <a:cs typeface="Heebo" pitchFamily="2" charset="-79"/>
              </a:rPr>
              <a:t>*These statements were not presented to participants whose babies were hospitalized in the NICU while the activity was being held.</a:t>
            </a:r>
            <a:endParaRPr lang="he-IL" sz="900" dirty="0">
              <a:latin typeface="Heebo" pitchFamily="2" charset="-79"/>
              <a:ea typeface="Tahoma" panose="020B0604030504040204" pitchFamily="34" charset="0"/>
              <a:cs typeface="Heebo" pitchFamily="2" charset="-79"/>
            </a:endParaRPr>
          </a:p>
        </p:txBody>
      </p:sp>
      <p:graphicFrame>
        <p:nvGraphicFramePr>
          <p:cNvPr id="2" name="Chart 1">
            <a:extLst>
              <a:ext uri="{FF2B5EF4-FFF2-40B4-BE49-F238E27FC236}">
                <a16:creationId xmlns:a16="http://schemas.microsoft.com/office/drawing/2014/main" id="{0C3453EA-228F-4776-9EC3-CD429116F697}"/>
              </a:ext>
            </a:extLst>
          </p:cNvPr>
          <p:cNvGraphicFramePr>
            <a:graphicFrameLocks/>
          </p:cNvGraphicFramePr>
          <p:nvPr>
            <p:extLst>
              <p:ext uri="{D42A27DB-BD31-4B8C-83A1-F6EECF244321}">
                <p14:modId xmlns:p14="http://schemas.microsoft.com/office/powerpoint/2010/main" val="983182041"/>
              </p:ext>
            </p:extLst>
          </p:nvPr>
        </p:nvGraphicFramePr>
        <p:xfrm>
          <a:off x="8981142" y="1615765"/>
          <a:ext cx="5974690" cy="2604229"/>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73FB1E44-598F-18C3-6392-AAF7FCDAADEB}"/>
              </a:ext>
            </a:extLst>
          </p:cNvPr>
          <p:cNvSpPr txBox="1"/>
          <p:nvPr/>
        </p:nvSpPr>
        <p:spPr>
          <a:xfrm>
            <a:off x="47099" y="4995706"/>
            <a:ext cx="5876675" cy="1384995"/>
          </a:xfrm>
          <a:prstGeom prst="rect">
            <a:avLst/>
          </a:prstGeom>
          <a:noFill/>
        </p:spPr>
        <p:txBody>
          <a:bodyPr wrap="square">
            <a:spAutoFit/>
          </a:bodyPr>
          <a:lstStyle/>
          <a:p>
            <a:pPr lvl="0" algn="l" rtl="0" fontAlgn="base">
              <a:spcBef>
                <a:spcPts val="600"/>
              </a:spcBef>
              <a:buClr>
                <a:srgbClr val="358B8F"/>
              </a:buClr>
              <a:buSzPct val="150000"/>
              <a:defRPr/>
            </a:pPr>
            <a:r>
              <a:rPr lang="en-US" sz="1200" dirty="0">
                <a:solidFill>
                  <a:prstClr val="black"/>
                </a:solidFill>
                <a:latin typeface="Heebo" pitchFamily="2" charset="-79"/>
                <a:ea typeface="Tahoma"/>
                <a:cs typeface="Heebo" pitchFamily="2" charset="-79"/>
              </a:rPr>
              <a:t>In the interviews, participants reported that the workshop </a:t>
            </a:r>
            <a:r>
              <a:rPr lang="en-US" sz="1200" b="1" dirty="0">
                <a:solidFill>
                  <a:prstClr val="black"/>
                </a:solidFill>
                <a:latin typeface="Heebo" pitchFamily="2" charset="-79"/>
                <a:ea typeface="Tahoma"/>
                <a:cs typeface="Heebo" pitchFamily="2" charset="-79"/>
              </a:rPr>
              <a:t>provided an exciting and enjoyable family and couple experience</a:t>
            </a:r>
            <a:r>
              <a:rPr lang="en-US" sz="1200" dirty="0">
                <a:solidFill>
                  <a:prstClr val="black"/>
                </a:solidFill>
                <a:latin typeface="Heebo" pitchFamily="2" charset="-79"/>
                <a:ea typeface="Tahoma"/>
                <a:cs typeface="Heebo" pitchFamily="2" charset="-79"/>
              </a:rPr>
              <a:t>, giving them a chance to pause and focus inward on the family and the babies, strengthening</a:t>
            </a:r>
            <a:r>
              <a:rPr lang="en-US" sz="1200" b="1" dirty="0">
                <a:solidFill>
                  <a:prstClr val="black"/>
                </a:solidFill>
                <a:latin typeface="Heebo" pitchFamily="2" charset="-79"/>
                <a:ea typeface="Tahoma"/>
                <a:cs typeface="Heebo" pitchFamily="2" charset="-79"/>
              </a:rPr>
              <a:t> their bond</a:t>
            </a:r>
            <a:r>
              <a:rPr lang="en-US" sz="1200" dirty="0">
                <a:solidFill>
                  <a:prstClr val="black"/>
                </a:solidFill>
                <a:latin typeface="Heebo" pitchFamily="2" charset="-79"/>
                <a:ea typeface="Tahoma"/>
                <a:cs typeface="Heebo" pitchFamily="2" charset="-79"/>
              </a:rPr>
              <a:t>. However, it seems the workshop’s main impact was felt primarily within the sessions themselves, as interviewees found it difficult to attribute any lasting effects on their family relationships or daily routine, noting </a:t>
            </a:r>
            <a:r>
              <a:rPr lang="en-US" sz="1200" b="1" dirty="0">
                <a:solidFill>
                  <a:prstClr val="black"/>
                </a:solidFill>
                <a:latin typeface="Heebo" pitchFamily="2" charset="-79"/>
                <a:ea typeface="Tahoma"/>
                <a:cs typeface="Heebo" pitchFamily="2" charset="-79"/>
              </a:rPr>
              <a:t>no significant changes in their family life or parenting experience</a:t>
            </a:r>
            <a:r>
              <a:rPr lang="en-US" sz="1200" dirty="0">
                <a:solidFill>
                  <a:prstClr val="black"/>
                </a:solidFill>
                <a:latin typeface="Heebo" pitchFamily="2" charset="-79"/>
                <a:ea typeface="Tahoma"/>
                <a:cs typeface="Heebo" pitchFamily="2" charset="-79"/>
              </a:rPr>
              <a:t> beyond the experience of participating in the workshop itself.</a:t>
            </a:r>
            <a:endParaRPr kumimoji="0" lang="he-IL" sz="1200" b="0" i="0" u="none" strike="noStrike" kern="1200" cap="none" spc="0" normalizeH="0" baseline="0" noProof="0" dirty="0">
              <a:ln>
                <a:noFill/>
              </a:ln>
              <a:solidFill>
                <a:prstClr val="black"/>
              </a:solidFill>
              <a:effectLst/>
              <a:highlight>
                <a:srgbClr val="FFFF00"/>
              </a:highlight>
              <a:uLnTx/>
              <a:uFillTx/>
              <a:latin typeface="Heebo" pitchFamily="2" charset="-79"/>
              <a:ea typeface="Tahoma"/>
              <a:cs typeface="Heebo" pitchFamily="2" charset="-79"/>
            </a:endParaRPr>
          </a:p>
        </p:txBody>
      </p:sp>
      <p:sp>
        <p:nvSpPr>
          <p:cNvPr id="18" name="מלבן 4">
            <a:extLst>
              <a:ext uri="{FF2B5EF4-FFF2-40B4-BE49-F238E27FC236}">
                <a16:creationId xmlns:a16="http://schemas.microsoft.com/office/drawing/2014/main" id="{852D2655-397C-17B1-BB5F-AF2A5353CD70}"/>
              </a:ext>
            </a:extLst>
          </p:cNvPr>
          <p:cNvSpPr/>
          <p:nvPr/>
        </p:nvSpPr>
        <p:spPr>
          <a:xfrm>
            <a:off x="75348" y="1084205"/>
            <a:ext cx="2816223" cy="2123658"/>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200" dirty="0">
                <a:latin typeface="Heebo" pitchFamily="2" charset="-79"/>
                <a:ea typeface="Tahoma"/>
                <a:cs typeface="Heebo" pitchFamily="2" charset="-79"/>
              </a:rPr>
              <a:t>Most parents agreed that the </a:t>
            </a:r>
            <a:r>
              <a:rPr lang="en-US" sz="1200" b="1" dirty="0">
                <a:latin typeface="Heebo" pitchFamily="2" charset="-79"/>
                <a:ea typeface="Tahoma"/>
                <a:cs typeface="Heebo" pitchFamily="2" charset="-79"/>
              </a:rPr>
              <a:t>family atmosphere was generally calm and relaxed, </a:t>
            </a:r>
            <a:r>
              <a:rPr lang="en-US" sz="1200" dirty="0">
                <a:latin typeface="Heebo" pitchFamily="2" charset="-79"/>
                <a:ea typeface="Tahoma"/>
                <a:cs typeface="Heebo" pitchFamily="2" charset="-79"/>
              </a:rPr>
              <a:t>with many expressing </a:t>
            </a:r>
            <a:r>
              <a:rPr lang="en-US" sz="1200" b="1" dirty="0">
                <a:latin typeface="Heebo" pitchFamily="2" charset="-79"/>
                <a:ea typeface="Tahoma"/>
                <a:cs typeface="Heebo" pitchFamily="2" charset="-79"/>
              </a:rPr>
              <a:t>confidence and satisfaction in their parenting</a:t>
            </a:r>
            <a:r>
              <a:rPr lang="en-US" sz="1200" dirty="0">
                <a:latin typeface="Heebo" pitchFamily="2" charset="-79"/>
                <a:ea typeface="Tahoma"/>
                <a:cs typeface="Heebo" pitchFamily="2" charset="-79"/>
              </a:rPr>
              <a:t>. None identified with statements describing tension or stress in their daily home routine. However, about a third rated their </a:t>
            </a:r>
            <a:r>
              <a:rPr lang="en-US" sz="1200" b="1" dirty="0">
                <a:latin typeface="Heebo" pitchFamily="2" charset="-79"/>
                <a:ea typeface="Tahoma"/>
                <a:cs typeface="Heebo" pitchFamily="2" charset="-79"/>
              </a:rPr>
              <a:t>skills as moderate or lower when handling crises </a:t>
            </a:r>
            <a:r>
              <a:rPr lang="en-US" sz="1200" dirty="0">
                <a:latin typeface="Heebo" pitchFamily="2" charset="-79"/>
                <a:ea typeface="Tahoma"/>
                <a:cs typeface="Heebo" pitchFamily="2" charset="-79"/>
              </a:rPr>
              <a:t>and creating a positive family atmosphere.</a:t>
            </a:r>
            <a:endParaRPr lang="he-IL" sz="1200" dirty="0">
              <a:latin typeface="Heebo" pitchFamily="2" charset="-79"/>
              <a:ea typeface="Tahoma"/>
              <a:cs typeface="Heebo" pitchFamily="2" charset="-79"/>
            </a:endParaRPr>
          </a:p>
        </p:txBody>
      </p:sp>
      <p:sp>
        <p:nvSpPr>
          <p:cNvPr id="22" name="TextBox 21">
            <a:extLst>
              <a:ext uri="{FF2B5EF4-FFF2-40B4-BE49-F238E27FC236}">
                <a16:creationId xmlns:a16="http://schemas.microsoft.com/office/drawing/2014/main" id="{06A1D8A5-14E0-75ED-DCF4-34C69E28CCE8}"/>
              </a:ext>
            </a:extLst>
          </p:cNvPr>
          <p:cNvSpPr txBox="1"/>
          <p:nvPr/>
        </p:nvSpPr>
        <p:spPr>
          <a:xfrm>
            <a:off x="6199033" y="137492"/>
            <a:ext cx="1373875" cy="954107"/>
          </a:xfrm>
          <a:prstGeom prst="rect">
            <a:avLst/>
          </a:prstGeom>
          <a:noFill/>
        </p:spPr>
        <p:txBody>
          <a:bodyPr wrap="square">
            <a:spAutoFit/>
          </a:bodyPr>
          <a:lstStyle/>
          <a:p>
            <a:pPr algn="l" rtl="0" fontAlgn="base">
              <a:buClr>
                <a:srgbClr val="358B8F"/>
              </a:buClr>
              <a:buSzPct val="150000"/>
            </a:pPr>
            <a:r>
              <a:rPr lang="en-US" sz="1400" b="1" dirty="0">
                <a:solidFill>
                  <a:schemeClr val="bg1"/>
                </a:solidFill>
                <a:latin typeface="Heebo" pitchFamily="2" charset="-79"/>
                <a:ea typeface="Tahoma"/>
                <a:cs typeface="Heebo" pitchFamily="2" charset="-79"/>
              </a:rPr>
              <a:t>Ways to Soothe and Comfort your Baby:</a:t>
            </a:r>
            <a:endParaRPr lang="he-IL" sz="1400" b="1" dirty="0">
              <a:solidFill>
                <a:schemeClr val="bg1"/>
              </a:solidFill>
              <a:latin typeface="Heebo" pitchFamily="2" charset="-79"/>
              <a:ea typeface="Tahoma"/>
              <a:cs typeface="Heebo" pitchFamily="2" charset="-79"/>
            </a:endParaRPr>
          </a:p>
        </p:txBody>
      </p:sp>
      <p:sp>
        <p:nvSpPr>
          <p:cNvPr id="24" name="TextBox 23">
            <a:extLst>
              <a:ext uri="{FF2B5EF4-FFF2-40B4-BE49-F238E27FC236}">
                <a16:creationId xmlns:a16="http://schemas.microsoft.com/office/drawing/2014/main" id="{E2F89BA9-BD8D-4140-ECA8-D8473AD12204}"/>
              </a:ext>
            </a:extLst>
          </p:cNvPr>
          <p:cNvSpPr txBox="1"/>
          <p:nvPr/>
        </p:nvSpPr>
        <p:spPr>
          <a:xfrm>
            <a:off x="5664446" y="4405728"/>
            <a:ext cx="6093500" cy="461665"/>
          </a:xfrm>
          <a:prstGeom prst="rect">
            <a:avLst/>
          </a:prstGeom>
          <a:noFill/>
        </p:spPr>
        <p:txBody>
          <a:bodyPr wrap="square">
            <a:spAutoFit/>
          </a:bodyPr>
          <a:lstStyle/>
          <a:p>
            <a:pPr algn="ctr" rtl="0">
              <a:defRPr sz="1000" b="0" i="0" u="none" strike="noStrike" kern="1200" spc="0" baseline="0">
                <a:solidFill>
                  <a:prstClr val="black">
                    <a:lumMod val="65000"/>
                    <a:lumOff val="35000"/>
                  </a:prstClr>
                </a:solidFill>
                <a:latin typeface="+mn-lt"/>
                <a:ea typeface="+mn-ea"/>
                <a:cs typeface="+mn-cs"/>
              </a:defRPr>
            </a:pPr>
            <a:r>
              <a:rPr lang="en-US" sz="1200" b="1" dirty="0">
                <a:solidFill>
                  <a:schemeClr val="tx1">
                    <a:lumMod val="50000"/>
                    <a:lumOff val="50000"/>
                  </a:schemeClr>
                </a:solidFill>
                <a:latin typeface="Heebo" pitchFamily="2" charset="-79"/>
                <a:cs typeface="Heebo" pitchFamily="2" charset="-79"/>
              </a:rPr>
              <a:t>What best describes your current parenting experience?</a:t>
            </a:r>
            <a:endParaRPr lang="he-IL" sz="1200" b="1" dirty="0">
              <a:solidFill>
                <a:schemeClr val="tx1">
                  <a:lumMod val="50000"/>
                  <a:lumOff val="50000"/>
                </a:schemeClr>
              </a:solidFill>
              <a:latin typeface="Heebo" pitchFamily="2" charset="-79"/>
              <a:cs typeface="Heebo" pitchFamily="2" charset="-79"/>
            </a:endParaRPr>
          </a:p>
          <a:p>
            <a:pPr algn="ctr" rtl="0">
              <a:defRPr sz="1000" b="0" i="0" u="none" strike="noStrike" kern="1200" spc="0" baseline="0">
                <a:solidFill>
                  <a:prstClr val="black">
                    <a:lumMod val="65000"/>
                    <a:lumOff val="35000"/>
                  </a:prstClr>
                </a:solidFill>
                <a:latin typeface="+mn-lt"/>
                <a:ea typeface="+mn-ea"/>
                <a:cs typeface="+mn-cs"/>
              </a:defRPr>
            </a:pPr>
            <a:r>
              <a:rPr lang="en-US" sz="1200" b="1" dirty="0">
                <a:solidFill>
                  <a:schemeClr val="tx1">
                    <a:lumMod val="50000"/>
                    <a:lumOff val="50000"/>
                  </a:schemeClr>
                </a:solidFill>
                <a:latin typeface="Heebo" pitchFamily="2" charset="-79"/>
                <a:cs typeface="Heebo" pitchFamily="2" charset="-79"/>
              </a:rPr>
              <a:t>Opening survey N=19, multiple choice question</a:t>
            </a:r>
            <a:endParaRPr lang="x-es-XL" sz="700" b="1" dirty="0">
              <a:solidFill>
                <a:schemeClr val="tx1">
                  <a:lumMod val="50000"/>
                  <a:lumOff val="50000"/>
                </a:schemeClr>
              </a:solidFill>
              <a:latin typeface="Heebo" pitchFamily="2" charset="-79"/>
              <a:cs typeface="Heebo" pitchFamily="2" charset="-79"/>
            </a:endParaRPr>
          </a:p>
        </p:txBody>
      </p:sp>
      <p:sp>
        <p:nvSpPr>
          <p:cNvPr id="26" name="Rounded Rectangle 25">
            <a:extLst>
              <a:ext uri="{FF2B5EF4-FFF2-40B4-BE49-F238E27FC236}">
                <a16:creationId xmlns:a16="http://schemas.microsoft.com/office/drawing/2014/main" id="{91F00C76-750F-56F7-F9C8-2251219404C3}"/>
              </a:ext>
            </a:extLst>
          </p:cNvPr>
          <p:cNvSpPr/>
          <p:nvPr/>
        </p:nvSpPr>
        <p:spPr>
          <a:xfrm>
            <a:off x="3001798" y="1016317"/>
            <a:ext cx="2836128" cy="2206490"/>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7" name="מלבן 4">
            <a:extLst>
              <a:ext uri="{FF2B5EF4-FFF2-40B4-BE49-F238E27FC236}">
                <a16:creationId xmlns:a16="http://schemas.microsoft.com/office/drawing/2014/main" id="{37F777F5-7322-775D-C897-F59DDBA78386}"/>
              </a:ext>
            </a:extLst>
          </p:cNvPr>
          <p:cNvSpPr/>
          <p:nvPr/>
        </p:nvSpPr>
        <p:spPr>
          <a:xfrm>
            <a:off x="3062905" y="1039003"/>
            <a:ext cx="2777367" cy="2123658"/>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200" dirty="0">
                <a:latin typeface="Heebo" pitchFamily="2" charset="-79"/>
                <a:ea typeface="Tahoma"/>
                <a:cs typeface="Heebo" pitchFamily="2" charset="-79"/>
              </a:rPr>
              <a:t>In the opening survey, almost all respondents described their parenting experience as “happy.” About half said they felt supported and identified with expressions describing the parenting experience as “smooth and manageable” and “calm.” About half also described parenting as “hectic” and “exhausting,” while a small number expressed feelings of frustration and needing a break.</a:t>
            </a:r>
            <a:endParaRPr lang="he-IL" sz="1200" dirty="0">
              <a:latin typeface="Heebo" pitchFamily="2" charset="-79"/>
              <a:ea typeface="Tahoma"/>
              <a:cs typeface="Heebo" pitchFamily="2" charset="-79"/>
            </a:endParaRPr>
          </a:p>
        </p:txBody>
      </p:sp>
      <p:sp>
        <p:nvSpPr>
          <p:cNvPr id="28" name="Rounded Rectangle 27">
            <a:extLst>
              <a:ext uri="{FF2B5EF4-FFF2-40B4-BE49-F238E27FC236}">
                <a16:creationId xmlns:a16="http://schemas.microsoft.com/office/drawing/2014/main" id="{872F9BB8-6198-22E9-47CB-E5DF8F336F44}"/>
              </a:ext>
            </a:extLst>
          </p:cNvPr>
          <p:cNvSpPr/>
          <p:nvPr/>
        </p:nvSpPr>
        <p:spPr>
          <a:xfrm>
            <a:off x="83115" y="3360566"/>
            <a:ext cx="5779781" cy="1363004"/>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9" name="מלבן 4">
            <a:extLst>
              <a:ext uri="{FF2B5EF4-FFF2-40B4-BE49-F238E27FC236}">
                <a16:creationId xmlns:a16="http://schemas.microsoft.com/office/drawing/2014/main" id="{6E799942-70F0-3E24-1366-CC4C2CC085D3}"/>
              </a:ext>
            </a:extLst>
          </p:cNvPr>
          <p:cNvSpPr/>
          <p:nvPr/>
        </p:nvSpPr>
        <p:spPr>
          <a:xfrm>
            <a:off x="32653" y="3391523"/>
            <a:ext cx="5866311" cy="1384995"/>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200" dirty="0">
                <a:latin typeface="Heebo" pitchFamily="2" charset="-79"/>
                <a:ea typeface="Tahoma"/>
                <a:cs typeface="Heebo" pitchFamily="2" charset="-79"/>
              </a:rPr>
              <a:t>Only a small number of participants responded to the follow-up survey (N=8), and of them, only a few reported higher ratings on statements reflecting positive experiences and feelings about their routine, as well as on the reverse statement indicating tension and stress in daily activities. Additionally, no notable changes were observed in the choice of expressions. Due to the low response rate, it is difficult to identify any significant differences between the opening and follow-up indicators.</a:t>
            </a:r>
            <a:endParaRPr lang="he-IL" sz="1200" dirty="0">
              <a:latin typeface="Heebo" pitchFamily="2" charset="-79"/>
              <a:ea typeface="Tahoma"/>
              <a:cs typeface="Heebo" pitchFamily="2" charset="-79"/>
            </a:endParaRPr>
          </a:p>
        </p:txBody>
      </p:sp>
      <p:sp>
        <p:nvSpPr>
          <p:cNvPr id="32" name="TextBox 31">
            <a:extLst>
              <a:ext uri="{FF2B5EF4-FFF2-40B4-BE49-F238E27FC236}">
                <a16:creationId xmlns:a16="http://schemas.microsoft.com/office/drawing/2014/main" id="{843B4E7A-AA5F-3427-C554-7530B6660B94}"/>
              </a:ext>
            </a:extLst>
          </p:cNvPr>
          <p:cNvSpPr txBox="1"/>
          <p:nvPr/>
        </p:nvSpPr>
        <p:spPr>
          <a:xfrm>
            <a:off x="7862944" y="1489032"/>
            <a:ext cx="1380376" cy="276999"/>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Heebo" pitchFamily="2" charset="-79"/>
                <a:ea typeface="+mn-ea"/>
                <a:cs typeface="Heebo" pitchFamily="2" charset="-79"/>
              </a:defRPr>
            </a:pPr>
            <a:r>
              <a:rPr lang="en-US" sz="1200" b="1" dirty="0">
                <a:solidFill>
                  <a:schemeClr val="tx1">
                    <a:lumMod val="50000"/>
                    <a:lumOff val="50000"/>
                  </a:schemeClr>
                </a:solidFill>
              </a:rPr>
              <a:t>Opening Survey*</a:t>
            </a:r>
          </a:p>
        </p:txBody>
      </p:sp>
      <p:sp>
        <p:nvSpPr>
          <p:cNvPr id="34" name="TextBox 33">
            <a:extLst>
              <a:ext uri="{FF2B5EF4-FFF2-40B4-BE49-F238E27FC236}">
                <a16:creationId xmlns:a16="http://schemas.microsoft.com/office/drawing/2014/main" id="{A0200228-6982-1851-32D3-F38DC0A67FD5}"/>
              </a:ext>
            </a:extLst>
          </p:cNvPr>
          <p:cNvSpPr txBox="1"/>
          <p:nvPr/>
        </p:nvSpPr>
        <p:spPr>
          <a:xfrm>
            <a:off x="7398626" y="71457"/>
            <a:ext cx="4781791" cy="1384995"/>
          </a:xfrm>
          <a:prstGeom prst="rect">
            <a:avLst/>
          </a:prstGeom>
          <a:noFill/>
        </p:spPr>
        <p:txBody>
          <a:bodyPr wrap="square">
            <a:spAutoFit/>
          </a:bodyPr>
          <a:lstStyle/>
          <a:p>
            <a:pPr algn="l" rtl="0" fontAlgn="base">
              <a:buClr>
                <a:srgbClr val="358B8F"/>
              </a:buClr>
              <a:buSzPct val="150000"/>
            </a:pPr>
            <a:r>
              <a:rPr lang="en-US" sz="1400" i="1" dirty="0">
                <a:solidFill>
                  <a:schemeClr val="bg1"/>
                </a:solidFill>
                <a:latin typeface="Heebo" pitchFamily="2" charset="-79"/>
                <a:ea typeface="Tahoma"/>
                <a:cs typeface="Heebo" pitchFamily="2" charset="-79"/>
              </a:rPr>
              <a:t>“Hug her, sing to her, play with her, smile at her and make her laugh, take her for walks in the stroller or carrier.”</a:t>
            </a:r>
          </a:p>
          <a:p>
            <a:pPr algn="l" rtl="0" fontAlgn="base">
              <a:buClr>
                <a:srgbClr val="358B8F"/>
              </a:buClr>
              <a:buSzPct val="150000"/>
            </a:pPr>
            <a:r>
              <a:rPr lang="en-US" sz="1400" i="1" dirty="0">
                <a:solidFill>
                  <a:schemeClr val="bg1"/>
                </a:solidFill>
                <a:latin typeface="Heebo" pitchFamily="2" charset="-79"/>
                <a:ea typeface="Tahoma"/>
                <a:cs typeface="Heebo" pitchFamily="2" charset="-79"/>
              </a:rPr>
              <a:t>“Sing to her, make sounds, play music for her, bounce on the physio ball.”</a:t>
            </a:r>
          </a:p>
          <a:p>
            <a:pPr algn="l" rtl="0" fontAlgn="base">
              <a:buClr>
                <a:srgbClr val="358B8F"/>
              </a:buClr>
              <a:buSzPct val="150000"/>
            </a:pPr>
            <a:endParaRPr lang="en-US" sz="1400" i="1" dirty="0">
              <a:solidFill>
                <a:schemeClr val="bg1"/>
              </a:solidFill>
              <a:latin typeface="Heebo" pitchFamily="2" charset="-79"/>
              <a:ea typeface="Tahoma"/>
              <a:cs typeface="Heebo" pitchFamily="2" charset="-79"/>
            </a:endParaRPr>
          </a:p>
          <a:p>
            <a:pPr algn="l" rtl="0" fontAlgn="base">
              <a:buClr>
                <a:srgbClr val="358B8F"/>
              </a:buClr>
              <a:buSzPct val="150000"/>
            </a:pPr>
            <a:r>
              <a:rPr lang="en-US" sz="1400" i="1" dirty="0">
                <a:solidFill>
                  <a:schemeClr val="bg1"/>
                </a:solidFill>
                <a:latin typeface="Heebo" pitchFamily="2" charset="-79"/>
                <a:ea typeface="Tahoma"/>
                <a:cs typeface="Heebo" pitchFamily="2" charset="-79"/>
              </a:rPr>
              <a:t>“Play calming songs, talk to him.”</a:t>
            </a:r>
            <a:endParaRPr lang="he-IL" sz="1400" i="1" dirty="0">
              <a:solidFill>
                <a:schemeClr val="bg1"/>
              </a:solidFill>
              <a:latin typeface="Heebo" pitchFamily="2" charset="-79"/>
              <a:ea typeface="Tahoma"/>
              <a:cs typeface="Heebo" pitchFamily="2" charset="-79"/>
            </a:endParaRPr>
          </a:p>
        </p:txBody>
      </p:sp>
      <p:sp>
        <p:nvSpPr>
          <p:cNvPr id="35" name="TextBox 34">
            <a:extLst>
              <a:ext uri="{FF2B5EF4-FFF2-40B4-BE49-F238E27FC236}">
                <a16:creationId xmlns:a16="http://schemas.microsoft.com/office/drawing/2014/main" id="{75BF7ABF-2629-A5AE-D8B5-C9B2923BD076}"/>
              </a:ext>
            </a:extLst>
          </p:cNvPr>
          <p:cNvSpPr txBox="1"/>
          <p:nvPr/>
        </p:nvSpPr>
        <p:spPr>
          <a:xfrm>
            <a:off x="8848004" y="1511962"/>
            <a:ext cx="1380376" cy="276999"/>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Heebo" pitchFamily="2" charset="-79"/>
                <a:ea typeface="+mn-ea"/>
                <a:cs typeface="Heebo" pitchFamily="2" charset="-79"/>
              </a:defRPr>
            </a:pPr>
            <a:r>
              <a:rPr lang="en-US" sz="1200" b="1" dirty="0">
                <a:solidFill>
                  <a:schemeClr val="tx1">
                    <a:lumMod val="50000"/>
                    <a:lumOff val="50000"/>
                  </a:schemeClr>
                </a:solidFill>
              </a:rPr>
              <a:t>N=13</a:t>
            </a:r>
          </a:p>
        </p:txBody>
      </p:sp>
      <p:grpSp>
        <p:nvGrpSpPr>
          <p:cNvPr id="43" name="Group 42">
            <a:extLst>
              <a:ext uri="{FF2B5EF4-FFF2-40B4-BE49-F238E27FC236}">
                <a16:creationId xmlns:a16="http://schemas.microsoft.com/office/drawing/2014/main" id="{263F9155-A35F-9B5D-A42C-42EF8A64F66B}"/>
              </a:ext>
            </a:extLst>
          </p:cNvPr>
          <p:cNvGrpSpPr/>
          <p:nvPr/>
        </p:nvGrpSpPr>
        <p:grpSpPr>
          <a:xfrm rot="16200000">
            <a:off x="7100530" y="4982444"/>
            <a:ext cx="1154894" cy="1154893"/>
            <a:chOff x="3548345" y="-553392"/>
            <a:chExt cx="2405761" cy="2405761"/>
          </a:xfrm>
        </p:grpSpPr>
        <p:sp>
          <p:nvSpPr>
            <p:cNvPr id="44" name="Oval 43">
              <a:extLst>
                <a:ext uri="{FF2B5EF4-FFF2-40B4-BE49-F238E27FC236}">
                  <a16:creationId xmlns:a16="http://schemas.microsoft.com/office/drawing/2014/main" id="{4F302DEC-9FCA-C3E2-B42B-96EE2146F3E9}"/>
                </a:ext>
              </a:extLst>
            </p:cNvPr>
            <p:cNvSpPr/>
            <p:nvPr/>
          </p:nvSpPr>
          <p:spPr>
            <a:xfrm>
              <a:off x="3548345" y="-553392"/>
              <a:ext cx="2405761" cy="2405761"/>
            </a:xfrm>
            <a:prstGeom prst="ellipse">
              <a:avLst/>
            </a:prstGeom>
            <a:solidFill>
              <a:schemeClr val="bg2"/>
            </a:solidFill>
            <a:ln>
              <a:noFill/>
            </a:ln>
            <a:effectLst>
              <a:outerShdw blurRad="300939" dist="508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45" name="Oval 44">
              <a:extLst>
                <a:ext uri="{FF2B5EF4-FFF2-40B4-BE49-F238E27FC236}">
                  <a16:creationId xmlns:a16="http://schemas.microsoft.com/office/drawing/2014/main" id="{0BCABFF8-2380-F466-3656-574EFE8BFE3E}"/>
                </a:ext>
              </a:extLst>
            </p:cNvPr>
            <p:cNvSpPr/>
            <p:nvPr/>
          </p:nvSpPr>
          <p:spPr>
            <a:xfrm>
              <a:off x="3657698" y="-444039"/>
              <a:ext cx="2187055" cy="2187055"/>
            </a:xfrm>
            <a:prstGeom prst="ellipse">
              <a:avLst/>
            </a:prstGeom>
            <a:solidFill>
              <a:srgbClr val="E572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46" name="Oval 45">
              <a:extLst>
                <a:ext uri="{FF2B5EF4-FFF2-40B4-BE49-F238E27FC236}">
                  <a16:creationId xmlns:a16="http://schemas.microsoft.com/office/drawing/2014/main" id="{C11828A3-A789-9FFE-8F61-44CD322831F5}"/>
                </a:ext>
              </a:extLst>
            </p:cNvPr>
            <p:cNvSpPr/>
            <p:nvPr/>
          </p:nvSpPr>
          <p:spPr>
            <a:xfrm>
              <a:off x="3929640" y="-172097"/>
              <a:ext cx="1643167" cy="1643168"/>
            </a:xfrm>
            <a:prstGeom prst="ellipse">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grpSp>
        <p:nvGrpSpPr>
          <p:cNvPr id="47" name="Group 46">
            <a:extLst>
              <a:ext uri="{FF2B5EF4-FFF2-40B4-BE49-F238E27FC236}">
                <a16:creationId xmlns:a16="http://schemas.microsoft.com/office/drawing/2014/main" id="{4B15ED1A-0647-476F-65A2-C60CEA56465D}"/>
              </a:ext>
            </a:extLst>
          </p:cNvPr>
          <p:cNvGrpSpPr/>
          <p:nvPr/>
        </p:nvGrpSpPr>
        <p:grpSpPr>
          <a:xfrm rot="16200000">
            <a:off x="9191740" y="5325282"/>
            <a:ext cx="1469160" cy="1469160"/>
            <a:chOff x="3548345" y="-553392"/>
            <a:chExt cx="2405761" cy="2405761"/>
          </a:xfrm>
        </p:grpSpPr>
        <p:sp>
          <p:nvSpPr>
            <p:cNvPr id="48" name="Oval 47">
              <a:extLst>
                <a:ext uri="{FF2B5EF4-FFF2-40B4-BE49-F238E27FC236}">
                  <a16:creationId xmlns:a16="http://schemas.microsoft.com/office/drawing/2014/main" id="{BD4C3D59-9C27-0AA9-13B5-D325F44CEB1E}"/>
                </a:ext>
              </a:extLst>
            </p:cNvPr>
            <p:cNvSpPr/>
            <p:nvPr/>
          </p:nvSpPr>
          <p:spPr>
            <a:xfrm>
              <a:off x="3548345" y="-553392"/>
              <a:ext cx="2405761" cy="2405761"/>
            </a:xfrm>
            <a:prstGeom prst="ellipse">
              <a:avLst/>
            </a:prstGeom>
            <a:solidFill>
              <a:schemeClr val="bg2"/>
            </a:solidFill>
            <a:ln>
              <a:noFill/>
            </a:ln>
            <a:effectLst>
              <a:outerShdw blurRad="300939" dist="508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49" name="Oval 48">
              <a:extLst>
                <a:ext uri="{FF2B5EF4-FFF2-40B4-BE49-F238E27FC236}">
                  <a16:creationId xmlns:a16="http://schemas.microsoft.com/office/drawing/2014/main" id="{FCC7A014-671C-8E3A-6907-E2CC3D22E679}"/>
                </a:ext>
              </a:extLst>
            </p:cNvPr>
            <p:cNvSpPr/>
            <p:nvPr/>
          </p:nvSpPr>
          <p:spPr>
            <a:xfrm>
              <a:off x="3657698" y="-444039"/>
              <a:ext cx="2187055" cy="2187055"/>
            </a:xfrm>
            <a:prstGeom prst="ellipse">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0" name="Oval 49">
              <a:extLst>
                <a:ext uri="{FF2B5EF4-FFF2-40B4-BE49-F238E27FC236}">
                  <a16:creationId xmlns:a16="http://schemas.microsoft.com/office/drawing/2014/main" id="{C04F2A61-BD57-CEB6-7ED3-709953B35539}"/>
                </a:ext>
              </a:extLst>
            </p:cNvPr>
            <p:cNvSpPr/>
            <p:nvPr/>
          </p:nvSpPr>
          <p:spPr>
            <a:xfrm>
              <a:off x="3847483" y="-254254"/>
              <a:ext cx="1807484" cy="1807484"/>
            </a:xfrm>
            <a:prstGeom prst="ellipse">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grpSp>
        <p:nvGrpSpPr>
          <p:cNvPr id="59" name="Group 58">
            <a:extLst>
              <a:ext uri="{FF2B5EF4-FFF2-40B4-BE49-F238E27FC236}">
                <a16:creationId xmlns:a16="http://schemas.microsoft.com/office/drawing/2014/main" id="{43D91CC8-2C24-E3B2-0BE1-D4704D4C77A8}"/>
              </a:ext>
            </a:extLst>
          </p:cNvPr>
          <p:cNvGrpSpPr/>
          <p:nvPr/>
        </p:nvGrpSpPr>
        <p:grpSpPr>
          <a:xfrm rot="16200000">
            <a:off x="10279716" y="4625045"/>
            <a:ext cx="1154894" cy="1154893"/>
            <a:chOff x="3548345" y="-553392"/>
            <a:chExt cx="2405761" cy="2405761"/>
          </a:xfrm>
        </p:grpSpPr>
        <p:sp>
          <p:nvSpPr>
            <p:cNvPr id="60" name="Oval 59">
              <a:extLst>
                <a:ext uri="{FF2B5EF4-FFF2-40B4-BE49-F238E27FC236}">
                  <a16:creationId xmlns:a16="http://schemas.microsoft.com/office/drawing/2014/main" id="{DD5A3725-0D58-2390-36C4-3C09028A6DE1}"/>
                </a:ext>
              </a:extLst>
            </p:cNvPr>
            <p:cNvSpPr/>
            <p:nvPr/>
          </p:nvSpPr>
          <p:spPr>
            <a:xfrm>
              <a:off x="3548345" y="-553392"/>
              <a:ext cx="2405761" cy="2405761"/>
            </a:xfrm>
            <a:prstGeom prst="ellipse">
              <a:avLst/>
            </a:prstGeom>
            <a:solidFill>
              <a:schemeClr val="bg2"/>
            </a:solidFill>
            <a:ln>
              <a:noFill/>
            </a:ln>
            <a:effectLst>
              <a:outerShdw blurRad="300939" dist="508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61" name="Oval 60">
              <a:extLst>
                <a:ext uri="{FF2B5EF4-FFF2-40B4-BE49-F238E27FC236}">
                  <a16:creationId xmlns:a16="http://schemas.microsoft.com/office/drawing/2014/main" id="{833B31F3-6DF9-89C1-0867-BDDE4B310F36}"/>
                </a:ext>
              </a:extLst>
            </p:cNvPr>
            <p:cNvSpPr/>
            <p:nvPr/>
          </p:nvSpPr>
          <p:spPr>
            <a:xfrm>
              <a:off x="3657698" y="-444039"/>
              <a:ext cx="2187055" cy="2187055"/>
            </a:xfrm>
            <a:prstGeom prst="ellipse">
              <a:avLst/>
            </a:prstGeom>
            <a:solidFill>
              <a:srgbClr val="99BB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62" name="Oval 61">
              <a:extLst>
                <a:ext uri="{FF2B5EF4-FFF2-40B4-BE49-F238E27FC236}">
                  <a16:creationId xmlns:a16="http://schemas.microsoft.com/office/drawing/2014/main" id="{7914AA02-CF71-C42D-2177-58CE143A82D3}"/>
                </a:ext>
              </a:extLst>
            </p:cNvPr>
            <p:cNvSpPr/>
            <p:nvPr/>
          </p:nvSpPr>
          <p:spPr>
            <a:xfrm>
              <a:off x="3929640" y="-172097"/>
              <a:ext cx="1643167" cy="1643168"/>
            </a:xfrm>
            <a:prstGeom prst="ellipse">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grpSp>
        <p:nvGrpSpPr>
          <p:cNvPr id="63" name="Group 62">
            <a:extLst>
              <a:ext uri="{FF2B5EF4-FFF2-40B4-BE49-F238E27FC236}">
                <a16:creationId xmlns:a16="http://schemas.microsoft.com/office/drawing/2014/main" id="{6A14AEA1-6C64-C364-19B3-84589903D8BA}"/>
              </a:ext>
            </a:extLst>
          </p:cNvPr>
          <p:cNvGrpSpPr/>
          <p:nvPr/>
        </p:nvGrpSpPr>
        <p:grpSpPr>
          <a:xfrm rot="16200000">
            <a:off x="8062280" y="5612386"/>
            <a:ext cx="1154894" cy="1154893"/>
            <a:chOff x="3548345" y="-553392"/>
            <a:chExt cx="2405761" cy="2405761"/>
          </a:xfrm>
        </p:grpSpPr>
        <p:sp>
          <p:nvSpPr>
            <p:cNvPr id="64" name="Oval 63">
              <a:extLst>
                <a:ext uri="{FF2B5EF4-FFF2-40B4-BE49-F238E27FC236}">
                  <a16:creationId xmlns:a16="http://schemas.microsoft.com/office/drawing/2014/main" id="{4D6B0554-F65B-1833-929D-B259AB6F0661}"/>
                </a:ext>
              </a:extLst>
            </p:cNvPr>
            <p:cNvSpPr/>
            <p:nvPr/>
          </p:nvSpPr>
          <p:spPr>
            <a:xfrm>
              <a:off x="3548345" y="-553392"/>
              <a:ext cx="2405761" cy="2405761"/>
            </a:xfrm>
            <a:prstGeom prst="ellipse">
              <a:avLst/>
            </a:prstGeom>
            <a:solidFill>
              <a:schemeClr val="bg2"/>
            </a:solidFill>
            <a:ln>
              <a:noFill/>
            </a:ln>
            <a:effectLst>
              <a:outerShdw blurRad="300939" dist="508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65" name="Oval 64">
              <a:extLst>
                <a:ext uri="{FF2B5EF4-FFF2-40B4-BE49-F238E27FC236}">
                  <a16:creationId xmlns:a16="http://schemas.microsoft.com/office/drawing/2014/main" id="{CD76E56C-8331-324E-32B9-6570E3D161AE}"/>
                </a:ext>
              </a:extLst>
            </p:cNvPr>
            <p:cNvSpPr/>
            <p:nvPr/>
          </p:nvSpPr>
          <p:spPr>
            <a:xfrm>
              <a:off x="3657698" y="-444039"/>
              <a:ext cx="2187055" cy="2187055"/>
            </a:xfrm>
            <a:prstGeom prst="ellipse">
              <a:avLst/>
            </a:prstGeom>
            <a:solidFill>
              <a:srgbClr val="BB0F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66" name="Oval 65">
              <a:extLst>
                <a:ext uri="{FF2B5EF4-FFF2-40B4-BE49-F238E27FC236}">
                  <a16:creationId xmlns:a16="http://schemas.microsoft.com/office/drawing/2014/main" id="{083AB74F-2C24-EC07-B3A0-3BAAD978FD24}"/>
                </a:ext>
              </a:extLst>
            </p:cNvPr>
            <p:cNvSpPr/>
            <p:nvPr/>
          </p:nvSpPr>
          <p:spPr>
            <a:xfrm>
              <a:off x="3929640" y="-172097"/>
              <a:ext cx="1643167" cy="1643168"/>
            </a:xfrm>
            <a:prstGeom prst="ellipse">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grpSp>
        <p:nvGrpSpPr>
          <p:cNvPr id="67" name="Group 66">
            <a:extLst>
              <a:ext uri="{FF2B5EF4-FFF2-40B4-BE49-F238E27FC236}">
                <a16:creationId xmlns:a16="http://schemas.microsoft.com/office/drawing/2014/main" id="{63D03918-95E8-81F5-917A-C23098578E53}"/>
              </a:ext>
            </a:extLst>
          </p:cNvPr>
          <p:cNvGrpSpPr/>
          <p:nvPr/>
        </p:nvGrpSpPr>
        <p:grpSpPr>
          <a:xfrm rot="16200000">
            <a:off x="6250305" y="5676900"/>
            <a:ext cx="1064710" cy="1064710"/>
            <a:chOff x="3548345" y="-553392"/>
            <a:chExt cx="2405761" cy="2405761"/>
          </a:xfrm>
        </p:grpSpPr>
        <p:sp>
          <p:nvSpPr>
            <p:cNvPr id="68" name="Oval 67">
              <a:extLst>
                <a:ext uri="{FF2B5EF4-FFF2-40B4-BE49-F238E27FC236}">
                  <a16:creationId xmlns:a16="http://schemas.microsoft.com/office/drawing/2014/main" id="{E10C8E23-87A3-9C07-D9C5-7AF578276338}"/>
                </a:ext>
              </a:extLst>
            </p:cNvPr>
            <p:cNvSpPr/>
            <p:nvPr/>
          </p:nvSpPr>
          <p:spPr>
            <a:xfrm>
              <a:off x="3548345" y="-553392"/>
              <a:ext cx="2405761" cy="2405761"/>
            </a:xfrm>
            <a:prstGeom prst="ellipse">
              <a:avLst/>
            </a:prstGeom>
            <a:solidFill>
              <a:schemeClr val="bg2"/>
            </a:solidFill>
            <a:ln>
              <a:noFill/>
            </a:ln>
            <a:effectLst>
              <a:outerShdw blurRad="300939" dist="508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69" name="Oval 68">
              <a:extLst>
                <a:ext uri="{FF2B5EF4-FFF2-40B4-BE49-F238E27FC236}">
                  <a16:creationId xmlns:a16="http://schemas.microsoft.com/office/drawing/2014/main" id="{23FE83A6-205F-5582-BEC4-5AF770AA6043}"/>
                </a:ext>
              </a:extLst>
            </p:cNvPr>
            <p:cNvSpPr/>
            <p:nvPr/>
          </p:nvSpPr>
          <p:spPr>
            <a:xfrm>
              <a:off x="3657698" y="-444039"/>
              <a:ext cx="2187055" cy="2187055"/>
            </a:xfrm>
            <a:prstGeom prst="ellipse">
              <a:avLst/>
            </a:prstGeom>
            <a:solidFill>
              <a:srgbClr val="E7B2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70" name="Oval 69">
              <a:extLst>
                <a:ext uri="{FF2B5EF4-FFF2-40B4-BE49-F238E27FC236}">
                  <a16:creationId xmlns:a16="http://schemas.microsoft.com/office/drawing/2014/main" id="{6C21C8E9-1E2B-FB35-91DB-02616C0D6468}"/>
                </a:ext>
              </a:extLst>
            </p:cNvPr>
            <p:cNvSpPr/>
            <p:nvPr/>
          </p:nvSpPr>
          <p:spPr>
            <a:xfrm>
              <a:off x="3929641" y="-172096"/>
              <a:ext cx="1643168" cy="1643168"/>
            </a:xfrm>
            <a:prstGeom prst="ellipse">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grpSp>
        <p:nvGrpSpPr>
          <p:cNvPr id="71" name="Group 70">
            <a:extLst>
              <a:ext uri="{FF2B5EF4-FFF2-40B4-BE49-F238E27FC236}">
                <a16:creationId xmlns:a16="http://schemas.microsoft.com/office/drawing/2014/main" id="{5FEFD99A-1C01-059D-968A-FF3D1498235B}"/>
              </a:ext>
            </a:extLst>
          </p:cNvPr>
          <p:cNvGrpSpPr/>
          <p:nvPr/>
        </p:nvGrpSpPr>
        <p:grpSpPr>
          <a:xfrm rot="16200000">
            <a:off x="11295651" y="5107522"/>
            <a:ext cx="867141" cy="867140"/>
            <a:chOff x="3548345" y="-553392"/>
            <a:chExt cx="2405761" cy="2405761"/>
          </a:xfrm>
        </p:grpSpPr>
        <p:sp>
          <p:nvSpPr>
            <p:cNvPr id="72" name="Oval 71">
              <a:extLst>
                <a:ext uri="{FF2B5EF4-FFF2-40B4-BE49-F238E27FC236}">
                  <a16:creationId xmlns:a16="http://schemas.microsoft.com/office/drawing/2014/main" id="{A884E7F5-9172-EE5C-4119-1C35455ED378}"/>
                </a:ext>
              </a:extLst>
            </p:cNvPr>
            <p:cNvSpPr/>
            <p:nvPr/>
          </p:nvSpPr>
          <p:spPr>
            <a:xfrm>
              <a:off x="3548345" y="-553392"/>
              <a:ext cx="2405761" cy="2405761"/>
            </a:xfrm>
            <a:prstGeom prst="ellipse">
              <a:avLst/>
            </a:prstGeom>
            <a:solidFill>
              <a:schemeClr val="bg2"/>
            </a:solidFill>
            <a:ln>
              <a:noFill/>
            </a:ln>
            <a:effectLst>
              <a:outerShdw blurRad="300939" dist="508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73" name="Oval 72">
              <a:extLst>
                <a:ext uri="{FF2B5EF4-FFF2-40B4-BE49-F238E27FC236}">
                  <a16:creationId xmlns:a16="http://schemas.microsoft.com/office/drawing/2014/main" id="{BE68AE42-B55C-EFDB-2DFB-7A4E4EDB929F}"/>
                </a:ext>
              </a:extLst>
            </p:cNvPr>
            <p:cNvSpPr/>
            <p:nvPr/>
          </p:nvSpPr>
          <p:spPr>
            <a:xfrm>
              <a:off x="3657698" y="-444039"/>
              <a:ext cx="2187055" cy="2187055"/>
            </a:xfrm>
            <a:prstGeom prst="ellipse">
              <a:avLst/>
            </a:prstGeom>
            <a:solidFill>
              <a:srgbClr val="42B1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74" name="Oval 73">
              <a:extLst>
                <a:ext uri="{FF2B5EF4-FFF2-40B4-BE49-F238E27FC236}">
                  <a16:creationId xmlns:a16="http://schemas.microsoft.com/office/drawing/2014/main" id="{99C484D0-716E-053C-25BC-67B939919928}"/>
                </a:ext>
              </a:extLst>
            </p:cNvPr>
            <p:cNvSpPr/>
            <p:nvPr/>
          </p:nvSpPr>
          <p:spPr>
            <a:xfrm>
              <a:off x="3929641" y="-172094"/>
              <a:ext cx="1643167" cy="1643167"/>
            </a:xfrm>
            <a:prstGeom prst="ellipse">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grpSp>
        <p:nvGrpSpPr>
          <p:cNvPr id="75" name="Group 74">
            <a:extLst>
              <a:ext uri="{FF2B5EF4-FFF2-40B4-BE49-F238E27FC236}">
                <a16:creationId xmlns:a16="http://schemas.microsoft.com/office/drawing/2014/main" id="{CD510B40-836A-2329-0C38-07D082F1A3B7}"/>
              </a:ext>
            </a:extLst>
          </p:cNvPr>
          <p:cNvGrpSpPr/>
          <p:nvPr/>
        </p:nvGrpSpPr>
        <p:grpSpPr>
          <a:xfrm rot="16200000">
            <a:off x="8702831" y="4919099"/>
            <a:ext cx="754054" cy="764855"/>
            <a:chOff x="3548345" y="-553392"/>
            <a:chExt cx="2405761" cy="2405761"/>
          </a:xfrm>
        </p:grpSpPr>
        <p:sp>
          <p:nvSpPr>
            <p:cNvPr id="76" name="Oval 75">
              <a:extLst>
                <a:ext uri="{FF2B5EF4-FFF2-40B4-BE49-F238E27FC236}">
                  <a16:creationId xmlns:a16="http://schemas.microsoft.com/office/drawing/2014/main" id="{7FCD707E-FBBB-98C5-9E6D-F5067DEF2DB3}"/>
                </a:ext>
              </a:extLst>
            </p:cNvPr>
            <p:cNvSpPr/>
            <p:nvPr/>
          </p:nvSpPr>
          <p:spPr>
            <a:xfrm>
              <a:off x="3548345" y="-553392"/>
              <a:ext cx="2405761" cy="2405761"/>
            </a:xfrm>
            <a:prstGeom prst="ellipse">
              <a:avLst/>
            </a:prstGeom>
            <a:solidFill>
              <a:schemeClr val="bg2">
                <a:alpha val="57000"/>
              </a:schemeClr>
            </a:solidFill>
            <a:ln>
              <a:noFill/>
            </a:ln>
            <a:effectLst>
              <a:outerShdw blurRad="300939" dist="508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77" name="Oval 76">
              <a:extLst>
                <a:ext uri="{FF2B5EF4-FFF2-40B4-BE49-F238E27FC236}">
                  <a16:creationId xmlns:a16="http://schemas.microsoft.com/office/drawing/2014/main" id="{21D6D5D2-A96F-43F7-A1E7-7B94317C21D7}"/>
                </a:ext>
              </a:extLst>
            </p:cNvPr>
            <p:cNvSpPr/>
            <p:nvPr/>
          </p:nvSpPr>
          <p:spPr>
            <a:xfrm>
              <a:off x="3657698" y="-444039"/>
              <a:ext cx="2187055" cy="2187055"/>
            </a:xfrm>
            <a:prstGeom prst="ellipse">
              <a:avLst/>
            </a:prstGeom>
            <a:solidFill>
              <a:srgbClr val="3792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78" name="Oval 77">
              <a:extLst>
                <a:ext uri="{FF2B5EF4-FFF2-40B4-BE49-F238E27FC236}">
                  <a16:creationId xmlns:a16="http://schemas.microsoft.com/office/drawing/2014/main" id="{B5E481C6-FE52-ADCF-7148-B5BD3CA2AFD4}"/>
                </a:ext>
              </a:extLst>
            </p:cNvPr>
            <p:cNvSpPr/>
            <p:nvPr/>
          </p:nvSpPr>
          <p:spPr>
            <a:xfrm>
              <a:off x="3929644" y="-172099"/>
              <a:ext cx="1643167" cy="1643169"/>
            </a:xfrm>
            <a:prstGeom prst="ellipse">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sp>
        <p:nvSpPr>
          <p:cNvPr id="82" name="TextBox 81">
            <a:extLst>
              <a:ext uri="{FF2B5EF4-FFF2-40B4-BE49-F238E27FC236}">
                <a16:creationId xmlns:a16="http://schemas.microsoft.com/office/drawing/2014/main" id="{4C03246B-AC7D-FD4A-7C42-AD5D6DE9E571}"/>
              </a:ext>
            </a:extLst>
          </p:cNvPr>
          <p:cNvSpPr txBox="1"/>
          <p:nvPr/>
        </p:nvSpPr>
        <p:spPr>
          <a:xfrm>
            <a:off x="9576640" y="5941971"/>
            <a:ext cx="934971" cy="307777"/>
          </a:xfrm>
          <a:prstGeom prst="rect">
            <a:avLst/>
          </a:prstGeom>
          <a:noFill/>
        </p:spPr>
        <p:txBody>
          <a:bodyPr wrap="square">
            <a:spAutoFit/>
          </a:bodyPr>
          <a:lstStyle/>
          <a:p>
            <a:pPr algn="l" rtl="0" fontAlgn="base">
              <a:buClr>
                <a:srgbClr val="358B8F"/>
              </a:buClr>
              <a:buSzPct val="150000"/>
            </a:pPr>
            <a:r>
              <a:rPr lang="en-US" sz="1400" dirty="0">
                <a:solidFill>
                  <a:schemeClr val="bg1"/>
                </a:solidFill>
                <a:latin typeface="Heebo" pitchFamily="2" charset="-79"/>
                <a:ea typeface="Tahoma"/>
                <a:cs typeface="Heebo" pitchFamily="2" charset="-79"/>
              </a:rPr>
              <a:t>Happy</a:t>
            </a:r>
            <a:endParaRPr lang="he-IL" sz="1400" dirty="0">
              <a:solidFill>
                <a:schemeClr val="bg1"/>
              </a:solidFill>
              <a:latin typeface="Heebo" pitchFamily="2" charset="-79"/>
              <a:ea typeface="Tahoma"/>
              <a:cs typeface="Heebo" pitchFamily="2" charset="-79"/>
            </a:endParaRPr>
          </a:p>
        </p:txBody>
      </p:sp>
      <p:sp>
        <p:nvSpPr>
          <p:cNvPr id="83" name="TextBox 82">
            <a:extLst>
              <a:ext uri="{FF2B5EF4-FFF2-40B4-BE49-F238E27FC236}">
                <a16:creationId xmlns:a16="http://schemas.microsoft.com/office/drawing/2014/main" id="{394EC473-DD03-439E-4C12-8C0AE358A6E1}"/>
              </a:ext>
            </a:extLst>
          </p:cNvPr>
          <p:cNvSpPr txBox="1"/>
          <p:nvPr/>
        </p:nvSpPr>
        <p:spPr>
          <a:xfrm>
            <a:off x="9497802" y="5709766"/>
            <a:ext cx="934971" cy="307777"/>
          </a:xfrm>
          <a:prstGeom prst="rect">
            <a:avLst/>
          </a:prstGeom>
          <a:noFill/>
        </p:spPr>
        <p:txBody>
          <a:bodyPr wrap="square">
            <a:spAutoFit/>
          </a:bodyPr>
          <a:lstStyle/>
          <a:p>
            <a:pPr algn="ctr" rtl="0" fontAlgn="base">
              <a:buClr>
                <a:srgbClr val="358B8F"/>
              </a:buClr>
              <a:buSzPct val="150000"/>
            </a:pPr>
            <a:r>
              <a:rPr lang="he-IL" sz="1400" b="1" dirty="0">
                <a:solidFill>
                  <a:schemeClr val="bg1"/>
                </a:solidFill>
                <a:latin typeface="Heebo" pitchFamily="2" charset="-79"/>
                <a:ea typeface="Tahoma"/>
                <a:cs typeface="Heebo" pitchFamily="2" charset="-79"/>
              </a:rPr>
              <a:t>95%</a:t>
            </a:r>
          </a:p>
        </p:txBody>
      </p:sp>
      <p:sp>
        <p:nvSpPr>
          <p:cNvPr id="84" name="TextBox 83">
            <a:extLst>
              <a:ext uri="{FF2B5EF4-FFF2-40B4-BE49-F238E27FC236}">
                <a16:creationId xmlns:a16="http://schemas.microsoft.com/office/drawing/2014/main" id="{EE822853-3380-BCBE-9C76-024D02E21594}"/>
              </a:ext>
            </a:extLst>
          </p:cNvPr>
          <p:cNvSpPr txBox="1"/>
          <p:nvPr/>
        </p:nvSpPr>
        <p:spPr>
          <a:xfrm>
            <a:off x="8647995" y="5250319"/>
            <a:ext cx="934971" cy="261610"/>
          </a:xfrm>
          <a:prstGeom prst="rect">
            <a:avLst/>
          </a:prstGeom>
          <a:noFill/>
        </p:spPr>
        <p:txBody>
          <a:bodyPr wrap="square">
            <a:spAutoFit/>
          </a:bodyPr>
          <a:lstStyle/>
          <a:p>
            <a:pPr algn="l" rtl="0" fontAlgn="base">
              <a:buClr>
                <a:srgbClr val="358B8F"/>
              </a:buClr>
              <a:buSzPct val="150000"/>
            </a:pPr>
            <a:r>
              <a:rPr lang="en-US" sz="1100" dirty="0">
                <a:solidFill>
                  <a:schemeClr val="bg1"/>
                </a:solidFill>
                <a:latin typeface="Heebo" pitchFamily="2" charset="-79"/>
                <a:ea typeface="Tahoma"/>
                <a:cs typeface="Heebo" pitchFamily="2" charset="-79"/>
              </a:rPr>
              <a:t>Frustrating</a:t>
            </a:r>
            <a:endParaRPr lang="he-IL" sz="1100" dirty="0">
              <a:solidFill>
                <a:schemeClr val="bg1"/>
              </a:solidFill>
              <a:latin typeface="Heebo" pitchFamily="2" charset="-79"/>
              <a:ea typeface="Tahoma"/>
              <a:cs typeface="Heebo" pitchFamily="2" charset="-79"/>
            </a:endParaRPr>
          </a:p>
        </p:txBody>
      </p:sp>
      <p:sp>
        <p:nvSpPr>
          <p:cNvPr id="85" name="TextBox 84">
            <a:extLst>
              <a:ext uri="{FF2B5EF4-FFF2-40B4-BE49-F238E27FC236}">
                <a16:creationId xmlns:a16="http://schemas.microsoft.com/office/drawing/2014/main" id="{5947E94A-6BF5-1AB6-E00E-1CBF315A6E6E}"/>
              </a:ext>
            </a:extLst>
          </p:cNvPr>
          <p:cNvSpPr txBox="1"/>
          <p:nvPr/>
        </p:nvSpPr>
        <p:spPr>
          <a:xfrm>
            <a:off x="8634776" y="5057123"/>
            <a:ext cx="934971" cy="307777"/>
          </a:xfrm>
          <a:prstGeom prst="rect">
            <a:avLst/>
          </a:prstGeom>
          <a:noFill/>
        </p:spPr>
        <p:txBody>
          <a:bodyPr wrap="square">
            <a:spAutoFit/>
          </a:bodyPr>
          <a:lstStyle/>
          <a:p>
            <a:pPr algn="ctr" rtl="0" fontAlgn="base">
              <a:buClr>
                <a:srgbClr val="358B8F"/>
              </a:buClr>
              <a:buSzPct val="150000"/>
            </a:pPr>
            <a:r>
              <a:rPr lang="he-IL" sz="1400" b="1" dirty="0">
                <a:solidFill>
                  <a:schemeClr val="bg1"/>
                </a:solidFill>
                <a:latin typeface="Heebo" pitchFamily="2" charset="-79"/>
                <a:ea typeface="Tahoma"/>
                <a:cs typeface="Heebo" pitchFamily="2" charset="-79"/>
              </a:rPr>
              <a:t>11%</a:t>
            </a:r>
          </a:p>
        </p:txBody>
      </p:sp>
      <p:sp>
        <p:nvSpPr>
          <p:cNvPr id="86" name="TextBox 85">
            <a:extLst>
              <a:ext uri="{FF2B5EF4-FFF2-40B4-BE49-F238E27FC236}">
                <a16:creationId xmlns:a16="http://schemas.microsoft.com/office/drawing/2014/main" id="{40CDA473-C05D-8C7A-83CF-8F5EECEF9949}"/>
              </a:ext>
            </a:extLst>
          </p:cNvPr>
          <p:cNvSpPr txBox="1"/>
          <p:nvPr/>
        </p:nvSpPr>
        <p:spPr>
          <a:xfrm>
            <a:off x="7137328" y="5410755"/>
            <a:ext cx="1131315" cy="461665"/>
          </a:xfrm>
          <a:prstGeom prst="rect">
            <a:avLst/>
          </a:prstGeom>
          <a:noFill/>
        </p:spPr>
        <p:txBody>
          <a:bodyPr wrap="square">
            <a:spAutoFit/>
          </a:bodyPr>
          <a:lstStyle/>
          <a:p>
            <a:pPr algn="ctr" rtl="0" fontAlgn="base">
              <a:buClr>
                <a:srgbClr val="358B8F"/>
              </a:buClr>
              <a:buSzPct val="150000"/>
            </a:pPr>
            <a:r>
              <a:rPr lang="en-US" sz="1200" dirty="0">
                <a:solidFill>
                  <a:schemeClr val="bg1"/>
                </a:solidFill>
                <a:latin typeface="Heebo" pitchFamily="2" charset="-79"/>
                <a:ea typeface="Tahoma"/>
                <a:cs typeface="Heebo" pitchFamily="2" charset="-79"/>
              </a:rPr>
              <a:t>I feel supported</a:t>
            </a:r>
            <a:endParaRPr lang="he-IL" sz="1200" dirty="0">
              <a:solidFill>
                <a:schemeClr val="bg1"/>
              </a:solidFill>
              <a:latin typeface="Heebo" pitchFamily="2" charset="-79"/>
              <a:ea typeface="Tahoma"/>
              <a:cs typeface="Heebo" pitchFamily="2" charset="-79"/>
            </a:endParaRPr>
          </a:p>
        </p:txBody>
      </p:sp>
      <p:sp>
        <p:nvSpPr>
          <p:cNvPr id="87" name="TextBox 86">
            <a:extLst>
              <a:ext uri="{FF2B5EF4-FFF2-40B4-BE49-F238E27FC236}">
                <a16:creationId xmlns:a16="http://schemas.microsoft.com/office/drawing/2014/main" id="{6B946C0F-3ADC-21EB-4649-1DA5DAF14639}"/>
              </a:ext>
            </a:extLst>
          </p:cNvPr>
          <p:cNvSpPr txBox="1"/>
          <p:nvPr/>
        </p:nvSpPr>
        <p:spPr>
          <a:xfrm>
            <a:off x="7261202" y="5212968"/>
            <a:ext cx="934971" cy="307777"/>
          </a:xfrm>
          <a:prstGeom prst="rect">
            <a:avLst/>
          </a:prstGeom>
          <a:noFill/>
        </p:spPr>
        <p:txBody>
          <a:bodyPr wrap="square">
            <a:spAutoFit/>
          </a:bodyPr>
          <a:lstStyle/>
          <a:p>
            <a:pPr algn="ctr" rtl="0" fontAlgn="base">
              <a:buClr>
                <a:srgbClr val="358B8F"/>
              </a:buClr>
              <a:buSzPct val="150000"/>
            </a:pPr>
            <a:r>
              <a:rPr lang="he-IL" sz="1400" b="1" dirty="0">
                <a:solidFill>
                  <a:schemeClr val="bg1"/>
                </a:solidFill>
                <a:latin typeface="Heebo" pitchFamily="2" charset="-79"/>
                <a:ea typeface="Tahoma"/>
                <a:cs typeface="Heebo" pitchFamily="2" charset="-79"/>
              </a:rPr>
              <a:t>53%</a:t>
            </a:r>
          </a:p>
        </p:txBody>
      </p:sp>
      <p:sp>
        <p:nvSpPr>
          <p:cNvPr id="88" name="TextBox 87">
            <a:extLst>
              <a:ext uri="{FF2B5EF4-FFF2-40B4-BE49-F238E27FC236}">
                <a16:creationId xmlns:a16="http://schemas.microsoft.com/office/drawing/2014/main" id="{A3C0E21E-B01E-BF9C-154B-F86B701DC77F}"/>
              </a:ext>
            </a:extLst>
          </p:cNvPr>
          <p:cNvSpPr txBox="1"/>
          <p:nvPr/>
        </p:nvSpPr>
        <p:spPr>
          <a:xfrm>
            <a:off x="10294363" y="5173477"/>
            <a:ext cx="1131315" cy="276999"/>
          </a:xfrm>
          <a:prstGeom prst="rect">
            <a:avLst/>
          </a:prstGeom>
          <a:noFill/>
        </p:spPr>
        <p:txBody>
          <a:bodyPr wrap="square">
            <a:spAutoFit/>
          </a:bodyPr>
          <a:lstStyle/>
          <a:p>
            <a:pPr marL="0" algn="ctr" defTabSz="914400" rtl="0" eaLnBrk="1" fontAlgn="base" latinLnBrk="0" hangingPunct="1">
              <a:buClr>
                <a:srgbClr val="358B8F"/>
              </a:buClr>
              <a:buSzPct val="150000"/>
            </a:pPr>
            <a:r>
              <a:rPr lang="en-US" sz="1200" dirty="0">
                <a:solidFill>
                  <a:schemeClr val="bg1"/>
                </a:solidFill>
                <a:latin typeface="Heebo" pitchFamily="2" charset="-79"/>
                <a:ea typeface="Tahoma"/>
                <a:cs typeface="Heebo" pitchFamily="2" charset="-79"/>
              </a:rPr>
              <a:t>Hectic</a:t>
            </a:r>
            <a:endParaRPr lang="he-IL" sz="1200" dirty="0">
              <a:solidFill>
                <a:schemeClr val="bg1"/>
              </a:solidFill>
              <a:latin typeface="Heebo" pitchFamily="2" charset="-79"/>
              <a:ea typeface="Tahoma"/>
              <a:cs typeface="Heebo" pitchFamily="2" charset="-79"/>
            </a:endParaRPr>
          </a:p>
        </p:txBody>
      </p:sp>
      <p:sp>
        <p:nvSpPr>
          <p:cNvPr id="89" name="TextBox 88">
            <a:extLst>
              <a:ext uri="{FF2B5EF4-FFF2-40B4-BE49-F238E27FC236}">
                <a16:creationId xmlns:a16="http://schemas.microsoft.com/office/drawing/2014/main" id="{5C09896E-313E-F0FC-8E64-B738B8543B4C}"/>
              </a:ext>
            </a:extLst>
          </p:cNvPr>
          <p:cNvSpPr txBox="1"/>
          <p:nvPr/>
        </p:nvSpPr>
        <p:spPr>
          <a:xfrm>
            <a:off x="10425123" y="4935801"/>
            <a:ext cx="934971" cy="307777"/>
          </a:xfrm>
          <a:prstGeom prst="rect">
            <a:avLst/>
          </a:prstGeom>
          <a:noFill/>
        </p:spPr>
        <p:txBody>
          <a:bodyPr wrap="square">
            <a:spAutoFit/>
          </a:bodyPr>
          <a:lstStyle/>
          <a:p>
            <a:pPr algn="ctr" rtl="0" fontAlgn="base">
              <a:buClr>
                <a:srgbClr val="358B8F"/>
              </a:buClr>
              <a:buSzPct val="150000"/>
            </a:pPr>
            <a:r>
              <a:rPr lang="he-IL" sz="1400" b="1" dirty="0">
                <a:solidFill>
                  <a:schemeClr val="bg1"/>
                </a:solidFill>
                <a:latin typeface="Heebo" pitchFamily="2" charset="-79"/>
                <a:ea typeface="Tahoma"/>
                <a:cs typeface="Heebo" pitchFamily="2" charset="-79"/>
              </a:rPr>
              <a:t>53%</a:t>
            </a:r>
          </a:p>
        </p:txBody>
      </p:sp>
      <p:sp>
        <p:nvSpPr>
          <p:cNvPr id="90" name="TextBox 89">
            <a:extLst>
              <a:ext uri="{FF2B5EF4-FFF2-40B4-BE49-F238E27FC236}">
                <a16:creationId xmlns:a16="http://schemas.microsoft.com/office/drawing/2014/main" id="{5FACAF3F-5088-5A93-8286-5BB451963FC3}"/>
              </a:ext>
            </a:extLst>
          </p:cNvPr>
          <p:cNvSpPr txBox="1"/>
          <p:nvPr/>
        </p:nvSpPr>
        <p:spPr>
          <a:xfrm>
            <a:off x="8058005" y="6087741"/>
            <a:ext cx="1131315" cy="461665"/>
          </a:xfrm>
          <a:prstGeom prst="rect">
            <a:avLst/>
          </a:prstGeom>
          <a:noFill/>
        </p:spPr>
        <p:txBody>
          <a:bodyPr wrap="square">
            <a:spAutoFit/>
          </a:bodyPr>
          <a:lstStyle/>
          <a:p>
            <a:pPr marL="0" algn="ctr" defTabSz="914400" rtl="0" eaLnBrk="1" fontAlgn="base" latinLnBrk="0" hangingPunct="1">
              <a:buClr>
                <a:srgbClr val="358B8F"/>
              </a:buClr>
              <a:buSzPct val="150000"/>
            </a:pPr>
            <a:r>
              <a:rPr lang="en-US" sz="1200" dirty="0">
                <a:solidFill>
                  <a:schemeClr val="bg1"/>
                </a:solidFill>
                <a:latin typeface="Heebo" pitchFamily="2" charset="-79"/>
                <a:ea typeface="Tahoma"/>
                <a:cs typeface="Heebo" pitchFamily="2" charset="-79"/>
              </a:rPr>
              <a:t>Smooth and manageable</a:t>
            </a:r>
            <a:endParaRPr lang="he-IL" sz="1200" dirty="0">
              <a:solidFill>
                <a:schemeClr val="bg1"/>
              </a:solidFill>
              <a:latin typeface="Heebo" pitchFamily="2" charset="-79"/>
              <a:ea typeface="Tahoma"/>
              <a:cs typeface="Heebo" pitchFamily="2" charset="-79"/>
            </a:endParaRPr>
          </a:p>
        </p:txBody>
      </p:sp>
      <p:sp>
        <p:nvSpPr>
          <p:cNvPr id="91" name="TextBox 90">
            <a:extLst>
              <a:ext uri="{FF2B5EF4-FFF2-40B4-BE49-F238E27FC236}">
                <a16:creationId xmlns:a16="http://schemas.microsoft.com/office/drawing/2014/main" id="{AB6B0FD7-F9D5-7532-20E5-127BCB8B8F7D}"/>
              </a:ext>
            </a:extLst>
          </p:cNvPr>
          <p:cNvSpPr txBox="1"/>
          <p:nvPr/>
        </p:nvSpPr>
        <p:spPr>
          <a:xfrm>
            <a:off x="8172866" y="5879467"/>
            <a:ext cx="934971" cy="307777"/>
          </a:xfrm>
          <a:prstGeom prst="rect">
            <a:avLst/>
          </a:prstGeom>
          <a:noFill/>
        </p:spPr>
        <p:txBody>
          <a:bodyPr wrap="square">
            <a:spAutoFit/>
          </a:bodyPr>
          <a:lstStyle/>
          <a:p>
            <a:pPr algn="ctr" rtl="0" fontAlgn="base">
              <a:buClr>
                <a:srgbClr val="358B8F"/>
              </a:buClr>
              <a:buSzPct val="150000"/>
            </a:pPr>
            <a:r>
              <a:rPr lang="he-IL" sz="1400" b="1" dirty="0">
                <a:solidFill>
                  <a:schemeClr val="bg1"/>
                </a:solidFill>
                <a:latin typeface="Heebo" pitchFamily="2" charset="-79"/>
                <a:ea typeface="Tahoma"/>
                <a:cs typeface="Heebo" pitchFamily="2" charset="-79"/>
              </a:rPr>
              <a:t>53%</a:t>
            </a:r>
          </a:p>
        </p:txBody>
      </p:sp>
      <p:sp>
        <p:nvSpPr>
          <p:cNvPr id="92" name="TextBox 91">
            <a:extLst>
              <a:ext uri="{FF2B5EF4-FFF2-40B4-BE49-F238E27FC236}">
                <a16:creationId xmlns:a16="http://schemas.microsoft.com/office/drawing/2014/main" id="{197FE855-57C7-9E4A-985F-85F6698EBC79}"/>
              </a:ext>
            </a:extLst>
          </p:cNvPr>
          <p:cNvSpPr txBox="1"/>
          <p:nvPr/>
        </p:nvSpPr>
        <p:spPr>
          <a:xfrm>
            <a:off x="6183700" y="6193401"/>
            <a:ext cx="1131315" cy="276999"/>
          </a:xfrm>
          <a:prstGeom prst="rect">
            <a:avLst/>
          </a:prstGeom>
          <a:noFill/>
        </p:spPr>
        <p:txBody>
          <a:bodyPr wrap="square">
            <a:spAutoFit/>
          </a:bodyPr>
          <a:lstStyle/>
          <a:p>
            <a:pPr marL="0" algn="ctr" defTabSz="914400" rtl="0" eaLnBrk="1" fontAlgn="base" latinLnBrk="0" hangingPunct="1">
              <a:buClr>
                <a:srgbClr val="358B8F"/>
              </a:buClr>
              <a:buSzPct val="150000"/>
            </a:pPr>
            <a:r>
              <a:rPr lang="en-US" sz="1200" dirty="0">
                <a:solidFill>
                  <a:schemeClr val="bg1"/>
                </a:solidFill>
                <a:latin typeface="Heebo" pitchFamily="2" charset="-79"/>
                <a:ea typeface="Tahoma"/>
                <a:cs typeface="Heebo" pitchFamily="2" charset="-79"/>
              </a:rPr>
              <a:t>Calm</a:t>
            </a:r>
            <a:endParaRPr lang="he-IL" sz="1200" dirty="0">
              <a:solidFill>
                <a:schemeClr val="bg1"/>
              </a:solidFill>
              <a:latin typeface="Heebo" pitchFamily="2" charset="-79"/>
              <a:ea typeface="Tahoma"/>
              <a:cs typeface="Heebo" pitchFamily="2" charset="-79"/>
            </a:endParaRPr>
          </a:p>
        </p:txBody>
      </p:sp>
      <p:sp>
        <p:nvSpPr>
          <p:cNvPr id="93" name="TextBox 92">
            <a:extLst>
              <a:ext uri="{FF2B5EF4-FFF2-40B4-BE49-F238E27FC236}">
                <a16:creationId xmlns:a16="http://schemas.microsoft.com/office/drawing/2014/main" id="{465A1467-824B-4413-8A60-411161EA3381}"/>
              </a:ext>
            </a:extLst>
          </p:cNvPr>
          <p:cNvSpPr txBox="1"/>
          <p:nvPr/>
        </p:nvSpPr>
        <p:spPr>
          <a:xfrm>
            <a:off x="6306966" y="5970186"/>
            <a:ext cx="934971" cy="307777"/>
          </a:xfrm>
          <a:prstGeom prst="rect">
            <a:avLst/>
          </a:prstGeom>
          <a:noFill/>
        </p:spPr>
        <p:txBody>
          <a:bodyPr wrap="square">
            <a:spAutoFit/>
          </a:bodyPr>
          <a:lstStyle/>
          <a:p>
            <a:pPr algn="ctr" rtl="0" fontAlgn="base">
              <a:buClr>
                <a:srgbClr val="358B8F"/>
              </a:buClr>
              <a:buSzPct val="150000"/>
            </a:pPr>
            <a:r>
              <a:rPr lang="he-IL" sz="1400" b="1" dirty="0">
                <a:solidFill>
                  <a:schemeClr val="bg1"/>
                </a:solidFill>
                <a:latin typeface="Heebo" pitchFamily="2" charset="-79"/>
                <a:ea typeface="Tahoma"/>
                <a:cs typeface="Heebo" pitchFamily="2" charset="-79"/>
              </a:rPr>
              <a:t>42%</a:t>
            </a:r>
          </a:p>
        </p:txBody>
      </p:sp>
      <p:grpSp>
        <p:nvGrpSpPr>
          <p:cNvPr id="99" name="Group 98">
            <a:extLst>
              <a:ext uri="{FF2B5EF4-FFF2-40B4-BE49-F238E27FC236}">
                <a16:creationId xmlns:a16="http://schemas.microsoft.com/office/drawing/2014/main" id="{2F4647D9-1C05-959E-AA52-2B892C132010}"/>
              </a:ext>
            </a:extLst>
          </p:cNvPr>
          <p:cNvGrpSpPr/>
          <p:nvPr/>
        </p:nvGrpSpPr>
        <p:grpSpPr>
          <a:xfrm>
            <a:off x="10585604" y="5742143"/>
            <a:ext cx="1136208" cy="1065600"/>
            <a:chOff x="739282" y="5636606"/>
            <a:chExt cx="1131315" cy="1036786"/>
          </a:xfrm>
        </p:grpSpPr>
        <p:grpSp>
          <p:nvGrpSpPr>
            <p:cNvPr id="42" name="Group 41">
              <a:extLst>
                <a:ext uri="{FF2B5EF4-FFF2-40B4-BE49-F238E27FC236}">
                  <a16:creationId xmlns:a16="http://schemas.microsoft.com/office/drawing/2014/main" id="{450E7D26-6BCB-F174-93AF-EAD8D269AF85}"/>
                </a:ext>
              </a:extLst>
            </p:cNvPr>
            <p:cNvGrpSpPr/>
            <p:nvPr/>
          </p:nvGrpSpPr>
          <p:grpSpPr>
            <a:xfrm rot="16200000">
              <a:off x="782745" y="5624493"/>
              <a:ext cx="1036786" cy="1061011"/>
              <a:chOff x="3548346" y="-553391"/>
              <a:chExt cx="2342666" cy="2397403"/>
            </a:xfrm>
          </p:grpSpPr>
          <p:sp>
            <p:nvSpPr>
              <p:cNvPr id="39" name="Oval 38">
                <a:extLst>
                  <a:ext uri="{FF2B5EF4-FFF2-40B4-BE49-F238E27FC236}">
                    <a16:creationId xmlns:a16="http://schemas.microsoft.com/office/drawing/2014/main" id="{83E9D8E7-71BD-79D6-E9E2-E2C208028956}"/>
                  </a:ext>
                </a:extLst>
              </p:cNvPr>
              <p:cNvSpPr/>
              <p:nvPr/>
            </p:nvSpPr>
            <p:spPr>
              <a:xfrm>
                <a:off x="3548346" y="-553391"/>
                <a:ext cx="2342666" cy="2397403"/>
              </a:xfrm>
              <a:prstGeom prst="ellipse">
                <a:avLst/>
              </a:prstGeom>
              <a:solidFill>
                <a:schemeClr val="bg2"/>
              </a:solidFill>
              <a:ln>
                <a:noFill/>
              </a:ln>
              <a:effectLst>
                <a:outerShdw blurRad="300939" dist="508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40" name="Oval 39">
                <a:extLst>
                  <a:ext uri="{FF2B5EF4-FFF2-40B4-BE49-F238E27FC236}">
                    <a16:creationId xmlns:a16="http://schemas.microsoft.com/office/drawing/2014/main" id="{5DB5D16B-8E75-694A-D08C-7B1748CE1CB6}"/>
                  </a:ext>
                </a:extLst>
              </p:cNvPr>
              <p:cNvSpPr/>
              <p:nvPr/>
            </p:nvSpPr>
            <p:spPr>
              <a:xfrm>
                <a:off x="3657698" y="-444039"/>
                <a:ext cx="2187055" cy="2187055"/>
              </a:xfrm>
              <a:prstGeom prst="ellipse">
                <a:avLst/>
              </a:prstGeom>
              <a:solidFill>
                <a:srgbClr val="81DF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41" name="Oval 40">
                <a:extLst>
                  <a:ext uri="{FF2B5EF4-FFF2-40B4-BE49-F238E27FC236}">
                    <a16:creationId xmlns:a16="http://schemas.microsoft.com/office/drawing/2014/main" id="{8BCC8059-ECF9-1B5C-E9A0-18C098496DD6}"/>
                  </a:ext>
                </a:extLst>
              </p:cNvPr>
              <p:cNvSpPr/>
              <p:nvPr/>
            </p:nvSpPr>
            <p:spPr>
              <a:xfrm>
                <a:off x="3929641" y="-172096"/>
                <a:ext cx="1643168" cy="1643168"/>
              </a:xfrm>
              <a:prstGeom prst="ellipse">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sp>
          <p:nvSpPr>
            <p:cNvPr id="94" name="TextBox 93">
              <a:extLst>
                <a:ext uri="{FF2B5EF4-FFF2-40B4-BE49-F238E27FC236}">
                  <a16:creationId xmlns:a16="http://schemas.microsoft.com/office/drawing/2014/main" id="{1381EA51-BAB2-6FB6-D218-AD0A345E173F}"/>
                </a:ext>
              </a:extLst>
            </p:cNvPr>
            <p:cNvSpPr txBox="1"/>
            <p:nvPr/>
          </p:nvSpPr>
          <p:spPr>
            <a:xfrm>
              <a:off x="739282" y="6099184"/>
              <a:ext cx="1131315" cy="276999"/>
            </a:xfrm>
            <a:prstGeom prst="rect">
              <a:avLst/>
            </a:prstGeom>
            <a:noFill/>
          </p:spPr>
          <p:txBody>
            <a:bodyPr wrap="square">
              <a:spAutoFit/>
            </a:bodyPr>
            <a:lstStyle/>
            <a:p>
              <a:pPr marL="0" algn="ctr" defTabSz="914400" rtl="0" eaLnBrk="1" fontAlgn="base" latinLnBrk="0" hangingPunct="1">
                <a:buClr>
                  <a:srgbClr val="358B8F"/>
                </a:buClr>
                <a:buSzPct val="150000"/>
              </a:pPr>
              <a:r>
                <a:rPr lang="en-US" sz="1200" dirty="0">
                  <a:solidFill>
                    <a:schemeClr val="bg1"/>
                  </a:solidFill>
                  <a:latin typeface="Heebo" pitchFamily="2" charset="-79"/>
                  <a:ea typeface="Tahoma"/>
                  <a:cs typeface="Heebo" pitchFamily="2" charset="-79"/>
                </a:rPr>
                <a:t>Exhausting</a:t>
              </a:r>
              <a:endParaRPr lang="he-IL" sz="1200" dirty="0">
                <a:solidFill>
                  <a:schemeClr val="bg1"/>
                </a:solidFill>
                <a:latin typeface="Heebo" pitchFamily="2" charset="-79"/>
                <a:ea typeface="Tahoma"/>
                <a:cs typeface="Heebo" pitchFamily="2" charset="-79"/>
              </a:endParaRPr>
            </a:p>
          </p:txBody>
        </p:sp>
        <p:sp>
          <p:nvSpPr>
            <p:cNvPr id="95" name="TextBox 94">
              <a:extLst>
                <a:ext uri="{FF2B5EF4-FFF2-40B4-BE49-F238E27FC236}">
                  <a16:creationId xmlns:a16="http://schemas.microsoft.com/office/drawing/2014/main" id="{91CEA646-55E3-BC56-0088-BA5AD0EF21DC}"/>
                </a:ext>
              </a:extLst>
            </p:cNvPr>
            <p:cNvSpPr txBox="1"/>
            <p:nvPr/>
          </p:nvSpPr>
          <p:spPr>
            <a:xfrm>
              <a:off x="862783" y="5906946"/>
              <a:ext cx="934971" cy="307777"/>
            </a:xfrm>
            <a:prstGeom prst="rect">
              <a:avLst/>
            </a:prstGeom>
            <a:noFill/>
          </p:spPr>
          <p:txBody>
            <a:bodyPr wrap="square">
              <a:spAutoFit/>
            </a:bodyPr>
            <a:lstStyle/>
            <a:p>
              <a:pPr algn="ctr" rtl="0" fontAlgn="base">
                <a:buClr>
                  <a:srgbClr val="358B8F"/>
                </a:buClr>
                <a:buSzPct val="150000"/>
              </a:pPr>
              <a:r>
                <a:rPr lang="he-IL" sz="1400" b="1" dirty="0">
                  <a:solidFill>
                    <a:schemeClr val="bg1"/>
                  </a:solidFill>
                  <a:latin typeface="Heebo" pitchFamily="2" charset="-79"/>
                  <a:ea typeface="Tahoma"/>
                  <a:cs typeface="Heebo" pitchFamily="2" charset="-79"/>
                </a:rPr>
                <a:t>42%</a:t>
              </a:r>
            </a:p>
          </p:txBody>
        </p:sp>
      </p:grpSp>
      <p:sp>
        <p:nvSpPr>
          <p:cNvPr id="96" name="TextBox 95">
            <a:extLst>
              <a:ext uri="{FF2B5EF4-FFF2-40B4-BE49-F238E27FC236}">
                <a16:creationId xmlns:a16="http://schemas.microsoft.com/office/drawing/2014/main" id="{8442E7F4-BA56-6F75-1C07-78C5EE0857D9}"/>
              </a:ext>
            </a:extLst>
          </p:cNvPr>
          <p:cNvSpPr txBox="1"/>
          <p:nvPr/>
        </p:nvSpPr>
        <p:spPr>
          <a:xfrm>
            <a:off x="11164326" y="5404859"/>
            <a:ext cx="1131315" cy="461665"/>
          </a:xfrm>
          <a:prstGeom prst="rect">
            <a:avLst/>
          </a:prstGeom>
          <a:noFill/>
        </p:spPr>
        <p:txBody>
          <a:bodyPr wrap="square">
            <a:spAutoFit/>
          </a:bodyPr>
          <a:lstStyle/>
          <a:p>
            <a:pPr marL="0" algn="ctr" defTabSz="914400" rtl="0" eaLnBrk="1" fontAlgn="base" latinLnBrk="0" hangingPunct="1">
              <a:buClr>
                <a:srgbClr val="358B8F"/>
              </a:buClr>
              <a:buSzPct val="150000"/>
            </a:pPr>
            <a:r>
              <a:rPr lang="en-US" sz="1200" dirty="0">
                <a:solidFill>
                  <a:schemeClr val="bg1"/>
                </a:solidFill>
                <a:latin typeface="Heebo" pitchFamily="2" charset="-79"/>
                <a:ea typeface="Tahoma"/>
                <a:cs typeface="Heebo" pitchFamily="2" charset="-79"/>
              </a:rPr>
              <a:t>I need a break</a:t>
            </a:r>
            <a:endParaRPr lang="he-IL" sz="1200" dirty="0">
              <a:solidFill>
                <a:schemeClr val="bg1"/>
              </a:solidFill>
              <a:latin typeface="Heebo" pitchFamily="2" charset="-79"/>
              <a:ea typeface="Tahoma"/>
              <a:cs typeface="Heebo" pitchFamily="2" charset="-79"/>
            </a:endParaRPr>
          </a:p>
        </p:txBody>
      </p:sp>
      <p:sp>
        <p:nvSpPr>
          <p:cNvPr id="97" name="TextBox 96">
            <a:extLst>
              <a:ext uri="{FF2B5EF4-FFF2-40B4-BE49-F238E27FC236}">
                <a16:creationId xmlns:a16="http://schemas.microsoft.com/office/drawing/2014/main" id="{539A648A-599D-C0E9-90DA-8A7424DA7AE1}"/>
              </a:ext>
            </a:extLst>
          </p:cNvPr>
          <p:cNvSpPr txBox="1"/>
          <p:nvPr/>
        </p:nvSpPr>
        <p:spPr>
          <a:xfrm>
            <a:off x="11281553" y="5227005"/>
            <a:ext cx="934971" cy="307777"/>
          </a:xfrm>
          <a:prstGeom prst="rect">
            <a:avLst/>
          </a:prstGeom>
          <a:noFill/>
        </p:spPr>
        <p:txBody>
          <a:bodyPr wrap="square">
            <a:spAutoFit/>
          </a:bodyPr>
          <a:lstStyle/>
          <a:p>
            <a:pPr algn="ctr" rtl="0" fontAlgn="base">
              <a:buClr>
                <a:srgbClr val="358B8F"/>
              </a:buClr>
              <a:buSzPct val="150000"/>
            </a:pPr>
            <a:r>
              <a:rPr lang="he-IL" sz="1400" b="1" dirty="0">
                <a:solidFill>
                  <a:schemeClr val="bg1"/>
                </a:solidFill>
                <a:latin typeface="Heebo" pitchFamily="2" charset="-79"/>
                <a:ea typeface="Tahoma"/>
                <a:cs typeface="Heebo" pitchFamily="2" charset="-79"/>
              </a:rPr>
              <a:t>21%</a:t>
            </a:r>
          </a:p>
        </p:txBody>
      </p:sp>
      <p:sp>
        <p:nvSpPr>
          <p:cNvPr id="101" name="object 87">
            <a:extLst>
              <a:ext uri="{FF2B5EF4-FFF2-40B4-BE49-F238E27FC236}">
                <a16:creationId xmlns:a16="http://schemas.microsoft.com/office/drawing/2014/main" id="{AFB21451-5F6C-93D4-97FE-391201844433}"/>
              </a:ext>
            </a:extLst>
          </p:cNvPr>
          <p:cNvSpPr/>
          <p:nvPr/>
        </p:nvSpPr>
        <p:spPr>
          <a:xfrm flipV="1">
            <a:off x="6339218" y="4254184"/>
            <a:ext cx="5650919" cy="45719"/>
          </a:xfrm>
          <a:custGeom>
            <a:avLst/>
            <a:gdLst/>
            <a:ahLst/>
            <a:cxnLst/>
            <a:rect l="l" t="t" r="r" b="b"/>
            <a:pathLst>
              <a:path w="2638425">
                <a:moveTo>
                  <a:pt x="0" y="0"/>
                </a:moveTo>
                <a:lnTo>
                  <a:pt x="2638320" y="0"/>
                </a:lnTo>
              </a:path>
            </a:pathLst>
          </a:custGeom>
          <a:ln w="22225" cap="rnd">
            <a:solidFill>
              <a:schemeClr val="bg1">
                <a:lumMod val="50000"/>
              </a:schemeClr>
            </a:solidFill>
            <a:prstDash val="sysDot"/>
            <a:round/>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2126C"/>
              </a:solidFill>
              <a:effectLst/>
              <a:uLnTx/>
              <a:uFillTx/>
              <a:latin typeface="Montserrat" pitchFamily="2" charset="77"/>
              <a:ea typeface="+mn-ea"/>
              <a:cs typeface="+mn-cs"/>
            </a:endParaRPr>
          </a:p>
        </p:txBody>
      </p:sp>
      <p:grpSp>
        <p:nvGrpSpPr>
          <p:cNvPr id="9" name="Group 8">
            <a:extLst>
              <a:ext uri="{FF2B5EF4-FFF2-40B4-BE49-F238E27FC236}">
                <a16:creationId xmlns:a16="http://schemas.microsoft.com/office/drawing/2014/main" id="{3B3B6075-316A-D827-DCE4-C230E4C9042A}"/>
              </a:ext>
            </a:extLst>
          </p:cNvPr>
          <p:cNvGrpSpPr/>
          <p:nvPr/>
        </p:nvGrpSpPr>
        <p:grpSpPr>
          <a:xfrm>
            <a:off x="7098665" y="3922691"/>
            <a:ext cx="4289310" cy="354353"/>
            <a:chOff x="234433" y="6024446"/>
            <a:chExt cx="4289310" cy="354353"/>
          </a:xfrm>
        </p:grpSpPr>
        <p:sp>
          <p:nvSpPr>
            <p:cNvPr id="13" name="Rectangle 12">
              <a:extLst>
                <a:ext uri="{FF2B5EF4-FFF2-40B4-BE49-F238E27FC236}">
                  <a16:creationId xmlns:a16="http://schemas.microsoft.com/office/drawing/2014/main" id="{9F15FC2D-0FA9-5E41-3B4A-5CD59C58F75C}"/>
                </a:ext>
              </a:extLst>
            </p:cNvPr>
            <p:cNvSpPr/>
            <p:nvPr/>
          </p:nvSpPr>
          <p:spPr>
            <a:xfrm>
              <a:off x="241900" y="6094495"/>
              <a:ext cx="70520" cy="74645"/>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4" name="Rectangle 13">
              <a:extLst>
                <a:ext uri="{FF2B5EF4-FFF2-40B4-BE49-F238E27FC236}">
                  <a16:creationId xmlns:a16="http://schemas.microsoft.com/office/drawing/2014/main" id="{6AF1B266-6A23-7FA7-B352-C300294F1978}"/>
                </a:ext>
              </a:extLst>
            </p:cNvPr>
            <p:cNvSpPr/>
            <p:nvPr/>
          </p:nvSpPr>
          <p:spPr>
            <a:xfrm>
              <a:off x="825559" y="6094495"/>
              <a:ext cx="70520" cy="74645"/>
            </a:xfrm>
            <a:prstGeom prst="rect">
              <a:avLst/>
            </a:prstGeom>
            <a:solidFill>
              <a:srgbClr val="D38CAD"/>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5" name="Rectangle 14">
              <a:extLst>
                <a:ext uri="{FF2B5EF4-FFF2-40B4-BE49-F238E27FC236}">
                  <a16:creationId xmlns:a16="http://schemas.microsoft.com/office/drawing/2014/main" id="{A6BCC783-781A-B1A4-BB43-FDB5556A9CCD}"/>
                </a:ext>
              </a:extLst>
            </p:cNvPr>
            <p:cNvSpPr/>
            <p:nvPr/>
          </p:nvSpPr>
          <p:spPr>
            <a:xfrm>
              <a:off x="1343753" y="6094495"/>
              <a:ext cx="70520" cy="746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6" name="מלבן 4">
              <a:extLst>
                <a:ext uri="{FF2B5EF4-FFF2-40B4-BE49-F238E27FC236}">
                  <a16:creationId xmlns:a16="http://schemas.microsoft.com/office/drawing/2014/main" id="{1BAD2404-9A1F-0988-338A-F4F57EEF51F4}"/>
                </a:ext>
              </a:extLst>
            </p:cNvPr>
            <p:cNvSpPr/>
            <p:nvPr/>
          </p:nvSpPr>
          <p:spPr>
            <a:xfrm>
              <a:off x="234433"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GB" sz="800" dirty="0">
                  <a:solidFill>
                    <a:schemeClr val="tx1">
                      <a:lumMod val="50000"/>
                      <a:lumOff val="50000"/>
                    </a:schemeClr>
                  </a:solidFill>
                  <a:latin typeface="Heebo" pitchFamily="2" charset="-79"/>
                  <a:ea typeface="Tahoma"/>
                  <a:cs typeface="Heebo" pitchFamily="2" charset="-79"/>
                </a:rPr>
                <a:t>Not at all</a:t>
              </a:r>
              <a:endParaRPr lang="he-IL" sz="800" dirty="0">
                <a:solidFill>
                  <a:schemeClr val="tx1">
                    <a:lumMod val="50000"/>
                    <a:lumOff val="50000"/>
                  </a:schemeClr>
                </a:solidFill>
                <a:latin typeface="Heebo" pitchFamily="2" charset="-79"/>
                <a:ea typeface="Tahoma"/>
                <a:cs typeface="Heebo" pitchFamily="2" charset="-79"/>
              </a:endParaRPr>
            </a:p>
          </p:txBody>
        </p:sp>
        <p:sp>
          <p:nvSpPr>
            <p:cNvPr id="17" name="מלבן 4">
              <a:extLst>
                <a:ext uri="{FF2B5EF4-FFF2-40B4-BE49-F238E27FC236}">
                  <a16:creationId xmlns:a16="http://schemas.microsoft.com/office/drawing/2014/main" id="{22F8E426-2900-55F8-7707-57086C5BD3C5}"/>
                </a:ext>
              </a:extLst>
            </p:cNvPr>
            <p:cNvSpPr/>
            <p:nvPr/>
          </p:nvSpPr>
          <p:spPr>
            <a:xfrm>
              <a:off x="837548"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GB" sz="800" dirty="0">
                  <a:solidFill>
                    <a:schemeClr val="tx1">
                      <a:lumMod val="50000"/>
                      <a:lumOff val="50000"/>
                    </a:schemeClr>
                  </a:solidFill>
                  <a:latin typeface="Heebo" pitchFamily="2" charset="-79"/>
                  <a:ea typeface="Tahoma"/>
                  <a:cs typeface="Heebo" pitchFamily="2" charset="-79"/>
                </a:rPr>
                <a:t>Score of 2</a:t>
              </a:r>
              <a:endParaRPr lang="he-IL" sz="800" dirty="0">
                <a:solidFill>
                  <a:schemeClr val="tx1">
                    <a:lumMod val="50000"/>
                    <a:lumOff val="50000"/>
                  </a:schemeClr>
                </a:solidFill>
                <a:latin typeface="Heebo" pitchFamily="2" charset="-79"/>
                <a:ea typeface="Tahoma"/>
                <a:cs typeface="Heebo" pitchFamily="2" charset="-79"/>
              </a:endParaRPr>
            </a:p>
          </p:txBody>
        </p:sp>
        <p:sp>
          <p:nvSpPr>
            <p:cNvPr id="21" name="מלבן 4">
              <a:extLst>
                <a:ext uri="{FF2B5EF4-FFF2-40B4-BE49-F238E27FC236}">
                  <a16:creationId xmlns:a16="http://schemas.microsoft.com/office/drawing/2014/main" id="{4B4FFDA8-7441-1C49-A3CB-9ADD30004E85}"/>
                </a:ext>
              </a:extLst>
            </p:cNvPr>
            <p:cNvSpPr/>
            <p:nvPr/>
          </p:nvSpPr>
          <p:spPr>
            <a:xfrm>
              <a:off x="1379486"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GB" sz="800" dirty="0">
                  <a:solidFill>
                    <a:schemeClr val="tx1">
                      <a:lumMod val="50000"/>
                      <a:lumOff val="50000"/>
                    </a:schemeClr>
                  </a:solidFill>
                  <a:latin typeface="Heebo" pitchFamily="2" charset="-79"/>
                  <a:ea typeface="Tahoma"/>
                  <a:cs typeface="Heebo" pitchFamily="2" charset="-79"/>
                </a:rPr>
                <a:t>Score of 3</a:t>
              </a:r>
              <a:endParaRPr lang="he-IL" sz="800" dirty="0">
                <a:solidFill>
                  <a:schemeClr val="tx1">
                    <a:lumMod val="50000"/>
                    <a:lumOff val="50000"/>
                  </a:schemeClr>
                </a:solidFill>
                <a:latin typeface="Heebo" pitchFamily="2" charset="-79"/>
                <a:ea typeface="Tahoma"/>
                <a:cs typeface="Heebo" pitchFamily="2" charset="-79"/>
              </a:endParaRPr>
            </a:p>
          </p:txBody>
        </p:sp>
        <p:sp>
          <p:nvSpPr>
            <p:cNvPr id="23" name="Rectangle 22">
              <a:extLst>
                <a:ext uri="{FF2B5EF4-FFF2-40B4-BE49-F238E27FC236}">
                  <a16:creationId xmlns:a16="http://schemas.microsoft.com/office/drawing/2014/main" id="{A6F07DF9-A03A-3567-4072-AFD91B8F6744}"/>
                </a:ext>
              </a:extLst>
            </p:cNvPr>
            <p:cNvSpPr/>
            <p:nvPr/>
          </p:nvSpPr>
          <p:spPr>
            <a:xfrm>
              <a:off x="1846964" y="6094495"/>
              <a:ext cx="70520" cy="7464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30" name="Rectangle 29">
              <a:extLst>
                <a:ext uri="{FF2B5EF4-FFF2-40B4-BE49-F238E27FC236}">
                  <a16:creationId xmlns:a16="http://schemas.microsoft.com/office/drawing/2014/main" id="{7ECB9290-FCB0-C2C3-0F2B-113BB1CDAEF3}"/>
                </a:ext>
              </a:extLst>
            </p:cNvPr>
            <p:cNvSpPr/>
            <p:nvPr/>
          </p:nvSpPr>
          <p:spPr>
            <a:xfrm>
              <a:off x="2430623" y="6094495"/>
              <a:ext cx="70520" cy="74645"/>
            </a:xfrm>
            <a:prstGeom prst="rect">
              <a:avLst/>
            </a:prstGeom>
            <a:solidFill>
              <a:srgbClr val="B3ECED"/>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31" name="Rectangle 30">
              <a:extLst>
                <a:ext uri="{FF2B5EF4-FFF2-40B4-BE49-F238E27FC236}">
                  <a16:creationId xmlns:a16="http://schemas.microsoft.com/office/drawing/2014/main" id="{1D89380D-611A-3ADA-5F9A-C8935C7A1340}"/>
                </a:ext>
              </a:extLst>
            </p:cNvPr>
            <p:cNvSpPr/>
            <p:nvPr/>
          </p:nvSpPr>
          <p:spPr>
            <a:xfrm>
              <a:off x="2948817" y="6094495"/>
              <a:ext cx="70520" cy="74645"/>
            </a:xfrm>
            <a:prstGeom prst="rect">
              <a:avLst/>
            </a:prstGeom>
            <a:solidFill>
              <a:srgbClr val="46BCC4"/>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36" name="מלבן 4">
              <a:extLst>
                <a:ext uri="{FF2B5EF4-FFF2-40B4-BE49-F238E27FC236}">
                  <a16:creationId xmlns:a16="http://schemas.microsoft.com/office/drawing/2014/main" id="{A3D3E0A4-0DCE-EAEB-34E5-6848ABF9F6B3}"/>
                </a:ext>
              </a:extLst>
            </p:cNvPr>
            <p:cNvSpPr/>
            <p:nvPr/>
          </p:nvSpPr>
          <p:spPr>
            <a:xfrm>
              <a:off x="1878517"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GB" sz="800" dirty="0">
                  <a:solidFill>
                    <a:schemeClr val="tx1">
                      <a:lumMod val="50000"/>
                      <a:lumOff val="50000"/>
                    </a:schemeClr>
                  </a:solidFill>
                  <a:latin typeface="Heebo" pitchFamily="2" charset="-79"/>
                  <a:ea typeface="Tahoma"/>
                  <a:cs typeface="Heebo" pitchFamily="2" charset="-79"/>
                </a:rPr>
                <a:t>Score of 4</a:t>
              </a:r>
              <a:endParaRPr lang="he-IL" sz="800" dirty="0">
                <a:solidFill>
                  <a:schemeClr val="tx1">
                    <a:lumMod val="50000"/>
                    <a:lumOff val="50000"/>
                  </a:schemeClr>
                </a:solidFill>
                <a:latin typeface="Heebo" pitchFamily="2" charset="-79"/>
                <a:ea typeface="Tahoma"/>
                <a:cs typeface="Heebo" pitchFamily="2" charset="-79"/>
              </a:endParaRPr>
            </a:p>
          </p:txBody>
        </p:sp>
        <p:sp>
          <p:nvSpPr>
            <p:cNvPr id="37" name="מלבן 4">
              <a:extLst>
                <a:ext uri="{FF2B5EF4-FFF2-40B4-BE49-F238E27FC236}">
                  <a16:creationId xmlns:a16="http://schemas.microsoft.com/office/drawing/2014/main" id="{A1E5B7D7-C28C-9873-1762-FA74F65ADD14}"/>
                </a:ext>
              </a:extLst>
            </p:cNvPr>
            <p:cNvSpPr/>
            <p:nvPr/>
          </p:nvSpPr>
          <p:spPr>
            <a:xfrm>
              <a:off x="2452340" y="6040245"/>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GB" sz="800" dirty="0">
                  <a:solidFill>
                    <a:schemeClr val="tx1">
                      <a:lumMod val="50000"/>
                      <a:lumOff val="50000"/>
                    </a:schemeClr>
                  </a:solidFill>
                  <a:latin typeface="Heebo" pitchFamily="2" charset="-79"/>
                  <a:ea typeface="Tahoma"/>
                  <a:cs typeface="Heebo" pitchFamily="2" charset="-79"/>
                </a:rPr>
                <a:t>Score of 5</a:t>
              </a:r>
              <a:endParaRPr lang="he-IL" sz="800" dirty="0">
                <a:solidFill>
                  <a:schemeClr val="tx1">
                    <a:lumMod val="50000"/>
                    <a:lumOff val="50000"/>
                  </a:schemeClr>
                </a:solidFill>
                <a:latin typeface="Heebo" pitchFamily="2" charset="-79"/>
                <a:ea typeface="Tahoma"/>
                <a:cs typeface="Heebo" pitchFamily="2" charset="-79"/>
              </a:endParaRPr>
            </a:p>
          </p:txBody>
        </p:sp>
        <p:sp>
          <p:nvSpPr>
            <p:cNvPr id="38" name="מלבן 4">
              <a:extLst>
                <a:ext uri="{FF2B5EF4-FFF2-40B4-BE49-F238E27FC236}">
                  <a16:creationId xmlns:a16="http://schemas.microsoft.com/office/drawing/2014/main" id="{B41CDF13-5111-919C-0668-A1D2B19E83BD}"/>
                </a:ext>
              </a:extLst>
            </p:cNvPr>
            <p:cNvSpPr/>
            <p:nvPr/>
          </p:nvSpPr>
          <p:spPr>
            <a:xfrm>
              <a:off x="2984550"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GB" sz="800" dirty="0">
                  <a:solidFill>
                    <a:schemeClr val="tx1">
                      <a:lumMod val="50000"/>
                      <a:lumOff val="50000"/>
                    </a:schemeClr>
                  </a:solidFill>
                  <a:latin typeface="Heebo" pitchFamily="2" charset="-79"/>
                  <a:ea typeface="Tahoma"/>
                  <a:cs typeface="Heebo" pitchFamily="2" charset="-79"/>
                </a:rPr>
                <a:t>Score of 6</a:t>
              </a:r>
              <a:endParaRPr lang="he-IL" sz="800" dirty="0">
                <a:solidFill>
                  <a:schemeClr val="tx1">
                    <a:lumMod val="50000"/>
                    <a:lumOff val="50000"/>
                  </a:schemeClr>
                </a:solidFill>
                <a:latin typeface="Heebo" pitchFamily="2" charset="-79"/>
                <a:ea typeface="Tahoma"/>
                <a:cs typeface="Heebo" pitchFamily="2" charset="-79"/>
              </a:endParaRPr>
            </a:p>
          </p:txBody>
        </p:sp>
        <p:sp>
          <p:nvSpPr>
            <p:cNvPr id="51" name="Rectangle 50">
              <a:extLst>
                <a:ext uri="{FF2B5EF4-FFF2-40B4-BE49-F238E27FC236}">
                  <a16:creationId xmlns:a16="http://schemas.microsoft.com/office/drawing/2014/main" id="{76A21DBC-5409-2AD1-C30A-EFA0E55769FA}"/>
                </a:ext>
              </a:extLst>
            </p:cNvPr>
            <p:cNvSpPr/>
            <p:nvPr/>
          </p:nvSpPr>
          <p:spPr>
            <a:xfrm>
              <a:off x="3503294" y="6094495"/>
              <a:ext cx="70520" cy="74645"/>
            </a:xfrm>
            <a:prstGeom prst="rect">
              <a:avLst/>
            </a:prstGeom>
            <a:solidFill>
              <a:srgbClr val="37929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52" name="מלבן 4">
              <a:extLst>
                <a:ext uri="{FF2B5EF4-FFF2-40B4-BE49-F238E27FC236}">
                  <a16:creationId xmlns:a16="http://schemas.microsoft.com/office/drawing/2014/main" id="{30927511-B326-D726-1801-47F0DB3C183A}"/>
                </a:ext>
              </a:extLst>
            </p:cNvPr>
            <p:cNvSpPr/>
            <p:nvPr/>
          </p:nvSpPr>
          <p:spPr>
            <a:xfrm>
              <a:off x="3539027" y="6024446"/>
              <a:ext cx="984716" cy="215444"/>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GB" sz="800" dirty="0">
                  <a:solidFill>
                    <a:schemeClr val="tx1">
                      <a:lumMod val="50000"/>
                      <a:lumOff val="50000"/>
                    </a:schemeClr>
                  </a:solidFill>
                  <a:latin typeface="Heebo" pitchFamily="2" charset="-79"/>
                  <a:ea typeface="Tahoma"/>
                  <a:cs typeface="Heebo" pitchFamily="2" charset="-79"/>
                </a:rPr>
                <a:t>Strongly agree</a:t>
              </a:r>
              <a:endParaRPr lang="he-IL" sz="800" dirty="0">
                <a:solidFill>
                  <a:schemeClr val="tx1">
                    <a:lumMod val="50000"/>
                    <a:lumOff val="50000"/>
                  </a:schemeClr>
                </a:solidFill>
                <a:latin typeface="Heebo" pitchFamily="2" charset="-79"/>
                <a:ea typeface="Tahoma"/>
                <a:cs typeface="Heebo" pitchFamily="2" charset="-79"/>
              </a:endParaRPr>
            </a:p>
          </p:txBody>
        </p:sp>
      </p:grpSp>
      <p:grpSp>
        <p:nvGrpSpPr>
          <p:cNvPr id="81" name="Group 80">
            <a:extLst>
              <a:ext uri="{FF2B5EF4-FFF2-40B4-BE49-F238E27FC236}">
                <a16:creationId xmlns:a16="http://schemas.microsoft.com/office/drawing/2014/main" id="{68543DF5-D898-AD22-A901-B210C5F9E2E5}"/>
              </a:ext>
            </a:extLst>
          </p:cNvPr>
          <p:cNvGrpSpPr/>
          <p:nvPr/>
        </p:nvGrpSpPr>
        <p:grpSpPr>
          <a:xfrm>
            <a:off x="5980826" y="2030618"/>
            <a:ext cx="4477640" cy="1815771"/>
            <a:chOff x="2851857" y="1784671"/>
            <a:chExt cx="4477640" cy="1815771"/>
          </a:xfrm>
        </p:grpSpPr>
        <p:sp>
          <p:nvSpPr>
            <p:cNvPr id="53" name="מלבן 4">
              <a:extLst>
                <a:ext uri="{FF2B5EF4-FFF2-40B4-BE49-F238E27FC236}">
                  <a16:creationId xmlns:a16="http://schemas.microsoft.com/office/drawing/2014/main" id="{99149408-F543-06E0-EF1F-96C3A74DF6F9}"/>
                </a:ext>
              </a:extLst>
            </p:cNvPr>
            <p:cNvSpPr/>
            <p:nvPr/>
          </p:nvSpPr>
          <p:spPr>
            <a:xfrm>
              <a:off x="2866875" y="1784671"/>
              <a:ext cx="3011272" cy="230832"/>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900" dirty="0">
                  <a:solidFill>
                    <a:schemeClr val="tx1">
                      <a:lumMod val="65000"/>
                      <a:lumOff val="35000"/>
                    </a:schemeClr>
                  </a:solidFill>
                  <a:latin typeface="Heebo" pitchFamily="2" charset="-79"/>
                  <a:ea typeface="Tahoma"/>
                  <a:cs typeface="Heebo" pitchFamily="2" charset="-79"/>
                </a:rPr>
                <a:t>Our family atmosphere is generally calm and relaxed.</a:t>
              </a:r>
              <a:endParaRPr lang="he-IL" sz="900" dirty="0">
                <a:solidFill>
                  <a:schemeClr val="tx1">
                    <a:lumMod val="65000"/>
                    <a:lumOff val="35000"/>
                  </a:schemeClr>
                </a:solidFill>
                <a:latin typeface="Heebo" pitchFamily="2" charset="-79"/>
                <a:ea typeface="Tahoma"/>
                <a:cs typeface="Heebo" pitchFamily="2" charset="-79"/>
              </a:endParaRPr>
            </a:p>
          </p:txBody>
        </p:sp>
        <p:sp>
          <p:nvSpPr>
            <p:cNvPr id="54" name="מלבן 4">
              <a:extLst>
                <a:ext uri="{FF2B5EF4-FFF2-40B4-BE49-F238E27FC236}">
                  <a16:creationId xmlns:a16="http://schemas.microsoft.com/office/drawing/2014/main" id="{E159D505-511F-F019-8C09-31271A65B3A2}"/>
                </a:ext>
              </a:extLst>
            </p:cNvPr>
            <p:cNvSpPr/>
            <p:nvPr/>
          </p:nvSpPr>
          <p:spPr>
            <a:xfrm>
              <a:off x="2877170" y="1962971"/>
              <a:ext cx="3027991" cy="369332"/>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900" dirty="0">
                  <a:solidFill>
                    <a:schemeClr val="tx1">
                      <a:lumMod val="65000"/>
                      <a:lumOff val="35000"/>
                    </a:schemeClr>
                  </a:solidFill>
                  <a:latin typeface="Heebo" pitchFamily="2" charset="-79"/>
                  <a:ea typeface="Tahoma"/>
                  <a:cs typeface="Heebo" pitchFamily="2" charset="-79"/>
                </a:rPr>
                <a:t>Our daily routines (waking up, bedtime, meals, etc.) are often tense and stressful.</a:t>
              </a:r>
              <a:endParaRPr lang="he-IL" sz="900" dirty="0">
                <a:solidFill>
                  <a:schemeClr val="tx1">
                    <a:lumMod val="65000"/>
                    <a:lumOff val="35000"/>
                  </a:schemeClr>
                </a:solidFill>
                <a:latin typeface="Heebo" pitchFamily="2" charset="-79"/>
                <a:ea typeface="Tahoma"/>
                <a:cs typeface="Heebo" pitchFamily="2" charset="-79"/>
              </a:endParaRPr>
            </a:p>
          </p:txBody>
        </p:sp>
        <p:sp>
          <p:nvSpPr>
            <p:cNvPr id="55" name="מלבן 4">
              <a:extLst>
                <a:ext uri="{FF2B5EF4-FFF2-40B4-BE49-F238E27FC236}">
                  <a16:creationId xmlns:a16="http://schemas.microsoft.com/office/drawing/2014/main" id="{79C20606-12E4-DC14-2AAD-7672A1792256}"/>
                </a:ext>
              </a:extLst>
            </p:cNvPr>
            <p:cNvSpPr/>
            <p:nvPr/>
          </p:nvSpPr>
          <p:spPr>
            <a:xfrm>
              <a:off x="2866875" y="2273026"/>
              <a:ext cx="4462622" cy="230832"/>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900" dirty="0">
                  <a:solidFill>
                    <a:schemeClr val="tx1">
                      <a:lumMod val="65000"/>
                      <a:lumOff val="35000"/>
                    </a:schemeClr>
                  </a:solidFill>
                  <a:latin typeface="Heebo" pitchFamily="2" charset="-79"/>
                  <a:ea typeface="Tahoma"/>
                  <a:cs typeface="Heebo" pitchFamily="2" charset="-79"/>
                </a:rPr>
                <a:t>I feel confident in my parenting skills.</a:t>
              </a:r>
              <a:endParaRPr lang="he-IL" sz="900" dirty="0">
                <a:solidFill>
                  <a:schemeClr val="tx1">
                    <a:lumMod val="65000"/>
                    <a:lumOff val="35000"/>
                  </a:schemeClr>
                </a:solidFill>
                <a:latin typeface="Heebo" pitchFamily="2" charset="-79"/>
                <a:ea typeface="Tahoma"/>
                <a:cs typeface="Heebo" pitchFamily="2" charset="-79"/>
              </a:endParaRPr>
            </a:p>
          </p:txBody>
        </p:sp>
        <p:sp>
          <p:nvSpPr>
            <p:cNvPr id="56" name="מלבן 4">
              <a:extLst>
                <a:ext uri="{FF2B5EF4-FFF2-40B4-BE49-F238E27FC236}">
                  <a16:creationId xmlns:a16="http://schemas.microsoft.com/office/drawing/2014/main" id="{6F9DE8BF-9D6A-5EFF-DA5D-CF6870990E64}"/>
                </a:ext>
              </a:extLst>
            </p:cNvPr>
            <p:cNvSpPr/>
            <p:nvPr/>
          </p:nvSpPr>
          <p:spPr>
            <a:xfrm>
              <a:off x="2851857" y="2519464"/>
              <a:ext cx="4462622" cy="230832"/>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900" dirty="0">
                  <a:solidFill>
                    <a:schemeClr val="tx1">
                      <a:lumMod val="65000"/>
                      <a:lumOff val="35000"/>
                    </a:schemeClr>
                  </a:solidFill>
                  <a:latin typeface="Heebo" pitchFamily="2" charset="-79"/>
                  <a:ea typeface="Tahoma"/>
                  <a:cs typeface="Heebo" pitchFamily="2" charset="-79"/>
                </a:rPr>
                <a:t>I know how to handle daily crises with my baby effectively</a:t>
              </a:r>
              <a:endParaRPr lang="he-IL" sz="900" dirty="0">
                <a:solidFill>
                  <a:schemeClr val="tx1">
                    <a:lumMod val="65000"/>
                    <a:lumOff val="35000"/>
                  </a:schemeClr>
                </a:solidFill>
                <a:latin typeface="Heebo" pitchFamily="2" charset="-79"/>
                <a:ea typeface="Tahoma"/>
                <a:cs typeface="Heebo" pitchFamily="2" charset="-79"/>
              </a:endParaRPr>
            </a:p>
          </p:txBody>
        </p:sp>
        <p:sp>
          <p:nvSpPr>
            <p:cNvPr id="57" name="מלבן 4">
              <a:extLst>
                <a:ext uri="{FF2B5EF4-FFF2-40B4-BE49-F238E27FC236}">
                  <a16:creationId xmlns:a16="http://schemas.microsoft.com/office/drawing/2014/main" id="{9C622702-AFCB-D0EE-1484-660B4D115086}"/>
                </a:ext>
              </a:extLst>
            </p:cNvPr>
            <p:cNvSpPr/>
            <p:nvPr/>
          </p:nvSpPr>
          <p:spPr>
            <a:xfrm>
              <a:off x="2866875" y="2758412"/>
              <a:ext cx="4462622" cy="230832"/>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900" dirty="0">
                  <a:solidFill>
                    <a:schemeClr val="tx1">
                      <a:lumMod val="65000"/>
                      <a:lumOff val="35000"/>
                    </a:schemeClr>
                  </a:solidFill>
                  <a:latin typeface="Heebo" pitchFamily="2" charset="-79"/>
                  <a:ea typeface="Tahoma"/>
                  <a:cs typeface="Heebo" pitchFamily="2" charset="-79"/>
                </a:rPr>
                <a:t>I generally derive satisfaction from parenting.</a:t>
              </a:r>
              <a:endParaRPr lang="he-IL" sz="900" dirty="0">
                <a:solidFill>
                  <a:schemeClr val="tx1">
                    <a:lumMod val="65000"/>
                    <a:lumOff val="35000"/>
                  </a:schemeClr>
                </a:solidFill>
                <a:latin typeface="Heebo" pitchFamily="2" charset="-79"/>
                <a:ea typeface="Tahoma"/>
                <a:cs typeface="Heebo" pitchFamily="2" charset="-79"/>
              </a:endParaRPr>
            </a:p>
          </p:txBody>
        </p:sp>
        <p:sp>
          <p:nvSpPr>
            <p:cNvPr id="58" name="מלבן 4">
              <a:extLst>
                <a:ext uri="{FF2B5EF4-FFF2-40B4-BE49-F238E27FC236}">
                  <a16:creationId xmlns:a16="http://schemas.microsoft.com/office/drawing/2014/main" id="{E724B928-F66F-20B1-6A5D-A15BD273A689}"/>
                </a:ext>
              </a:extLst>
            </p:cNvPr>
            <p:cNvSpPr/>
            <p:nvPr/>
          </p:nvSpPr>
          <p:spPr>
            <a:xfrm>
              <a:off x="2866875" y="3020041"/>
              <a:ext cx="4462622" cy="230832"/>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900" dirty="0">
                  <a:solidFill>
                    <a:schemeClr val="tx1">
                      <a:lumMod val="65000"/>
                      <a:lumOff val="35000"/>
                    </a:schemeClr>
                  </a:solidFill>
                  <a:latin typeface="Heebo" pitchFamily="2" charset="-79"/>
                  <a:ea typeface="Tahoma"/>
                  <a:cs typeface="Heebo" pitchFamily="2" charset="-79"/>
                </a:rPr>
                <a:t>I have good tools, methods, or ideas for soothing my baby.</a:t>
              </a:r>
              <a:endParaRPr lang="he-IL" sz="900" dirty="0">
                <a:solidFill>
                  <a:schemeClr val="tx1">
                    <a:lumMod val="65000"/>
                    <a:lumOff val="35000"/>
                  </a:schemeClr>
                </a:solidFill>
                <a:latin typeface="Heebo" pitchFamily="2" charset="-79"/>
                <a:ea typeface="Tahoma"/>
                <a:cs typeface="Heebo" pitchFamily="2" charset="-79"/>
              </a:endParaRPr>
            </a:p>
          </p:txBody>
        </p:sp>
        <p:sp>
          <p:nvSpPr>
            <p:cNvPr id="79" name="מלבן 4">
              <a:extLst>
                <a:ext uri="{FF2B5EF4-FFF2-40B4-BE49-F238E27FC236}">
                  <a16:creationId xmlns:a16="http://schemas.microsoft.com/office/drawing/2014/main" id="{1A0A1CEE-2A73-D09A-2AC5-FF5F4A1E2A85}"/>
                </a:ext>
              </a:extLst>
            </p:cNvPr>
            <p:cNvSpPr/>
            <p:nvPr/>
          </p:nvSpPr>
          <p:spPr>
            <a:xfrm>
              <a:off x="2864307" y="3231110"/>
              <a:ext cx="3204427" cy="369332"/>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900" dirty="0">
                  <a:solidFill>
                    <a:schemeClr val="tx1">
                      <a:lumMod val="65000"/>
                      <a:lumOff val="35000"/>
                    </a:schemeClr>
                  </a:solidFill>
                  <a:latin typeface="Heebo" pitchFamily="2" charset="-79"/>
                  <a:ea typeface="Tahoma"/>
                  <a:cs typeface="Heebo" pitchFamily="2" charset="-79"/>
                </a:rPr>
                <a:t>I have good tools, methods, or ideas for creating a positive atmosphere in the family.</a:t>
              </a:r>
              <a:endParaRPr lang="he-IL" sz="900" dirty="0">
                <a:solidFill>
                  <a:schemeClr val="tx1">
                    <a:lumMod val="65000"/>
                    <a:lumOff val="35000"/>
                  </a:schemeClr>
                </a:solidFill>
                <a:latin typeface="Heebo" pitchFamily="2" charset="-79"/>
                <a:ea typeface="Tahoma"/>
                <a:cs typeface="Heebo" pitchFamily="2" charset="-79"/>
              </a:endParaRPr>
            </a:p>
          </p:txBody>
        </p:sp>
      </p:grpSp>
    </p:spTree>
    <p:extLst>
      <p:ext uri="{BB962C8B-B14F-4D97-AF65-F5344CB8AC3E}">
        <p14:creationId xmlns:p14="http://schemas.microsoft.com/office/powerpoint/2010/main" val="4226601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6C56877C-9C83-E38F-B2DB-9337C0FFA107}"/>
              </a:ext>
            </a:extLst>
          </p:cNvPr>
          <p:cNvSpPr/>
          <p:nvPr/>
        </p:nvSpPr>
        <p:spPr>
          <a:xfrm>
            <a:off x="-40892" y="-721"/>
            <a:ext cx="7259099" cy="684490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a:p>
        </p:txBody>
      </p:sp>
      <p:pic>
        <p:nvPicPr>
          <p:cNvPr id="70" name="Picture 69">
            <a:extLst>
              <a:ext uri="{FF2B5EF4-FFF2-40B4-BE49-F238E27FC236}">
                <a16:creationId xmlns:a16="http://schemas.microsoft.com/office/drawing/2014/main" id="{27DD658E-EFED-3BCB-954D-DA30A0D1065A}"/>
              </a:ext>
            </a:extLst>
          </p:cNvPr>
          <p:cNvPicPr>
            <a:picLocks noChangeAspect="1"/>
          </p:cNvPicPr>
          <p:nvPr/>
        </p:nvPicPr>
        <p:blipFill>
          <a:blip r:embed="rId3"/>
          <a:stretch>
            <a:fillRect/>
          </a:stretch>
        </p:blipFill>
        <p:spPr>
          <a:xfrm>
            <a:off x="7816176" y="4906826"/>
            <a:ext cx="4202930" cy="1891926"/>
          </a:xfrm>
          <a:prstGeom prst="rect">
            <a:avLst/>
          </a:prstGeom>
        </p:spPr>
      </p:pic>
      <p:sp>
        <p:nvSpPr>
          <p:cNvPr id="98" name="Rounded Rectangle 97">
            <a:extLst>
              <a:ext uri="{FF2B5EF4-FFF2-40B4-BE49-F238E27FC236}">
                <a16:creationId xmlns:a16="http://schemas.microsoft.com/office/drawing/2014/main" id="{FDAF2049-90D4-2CF9-5823-5C6F585B4650}"/>
              </a:ext>
            </a:extLst>
          </p:cNvPr>
          <p:cNvSpPr/>
          <p:nvPr/>
        </p:nvSpPr>
        <p:spPr>
          <a:xfrm>
            <a:off x="16468" y="452783"/>
            <a:ext cx="7083254" cy="1823959"/>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99" name="Rounded Rectangle 98">
            <a:extLst>
              <a:ext uri="{FF2B5EF4-FFF2-40B4-BE49-F238E27FC236}">
                <a16:creationId xmlns:a16="http://schemas.microsoft.com/office/drawing/2014/main" id="{16DC272C-3797-D8B6-8294-5EEF142A72F3}"/>
              </a:ext>
            </a:extLst>
          </p:cNvPr>
          <p:cNvSpPr/>
          <p:nvPr/>
        </p:nvSpPr>
        <p:spPr>
          <a:xfrm>
            <a:off x="31719" y="2302174"/>
            <a:ext cx="7028299" cy="603948"/>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00" name="Rounded Rectangle 99">
            <a:extLst>
              <a:ext uri="{FF2B5EF4-FFF2-40B4-BE49-F238E27FC236}">
                <a16:creationId xmlns:a16="http://schemas.microsoft.com/office/drawing/2014/main" id="{133751CE-E630-E56F-3CC1-9A64FAE2F2FA}"/>
              </a:ext>
            </a:extLst>
          </p:cNvPr>
          <p:cNvSpPr/>
          <p:nvPr/>
        </p:nvSpPr>
        <p:spPr>
          <a:xfrm>
            <a:off x="3681" y="2860329"/>
            <a:ext cx="7056337" cy="530849"/>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01" name="Rounded Rectangle 100">
            <a:extLst>
              <a:ext uri="{FF2B5EF4-FFF2-40B4-BE49-F238E27FC236}">
                <a16:creationId xmlns:a16="http://schemas.microsoft.com/office/drawing/2014/main" id="{07247F59-F05A-084D-2DEF-DD83C0F3BC62}"/>
              </a:ext>
            </a:extLst>
          </p:cNvPr>
          <p:cNvSpPr/>
          <p:nvPr/>
        </p:nvSpPr>
        <p:spPr>
          <a:xfrm>
            <a:off x="16468" y="3483551"/>
            <a:ext cx="6993004" cy="1242838"/>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02" name="Rounded Rectangle 101">
            <a:extLst>
              <a:ext uri="{FF2B5EF4-FFF2-40B4-BE49-F238E27FC236}">
                <a16:creationId xmlns:a16="http://schemas.microsoft.com/office/drawing/2014/main" id="{01B474E3-8B31-6181-D1E6-B39ABB6B2DC1}"/>
              </a:ext>
            </a:extLst>
          </p:cNvPr>
          <p:cNvSpPr/>
          <p:nvPr/>
        </p:nvSpPr>
        <p:spPr>
          <a:xfrm>
            <a:off x="17915" y="4810281"/>
            <a:ext cx="6977636" cy="983983"/>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03" name="Rounded Rectangle 102">
            <a:extLst>
              <a:ext uri="{FF2B5EF4-FFF2-40B4-BE49-F238E27FC236}">
                <a16:creationId xmlns:a16="http://schemas.microsoft.com/office/drawing/2014/main" id="{888A9BDA-396C-74F0-018B-C9DAD6D6F98F}"/>
              </a:ext>
            </a:extLst>
          </p:cNvPr>
          <p:cNvSpPr/>
          <p:nvPr/>
        </p:nvSpPr>
        <p:spPr>
          <a:xfrm>
            <a:off x="26479" y="5852789"/>
            <a:ext cx="6958310" cy="612886"/>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7" name="TextBox 6">
            <a:extLst>
              <a:ext uri="{FF2B5EF4-FFF2-40B4-BE49-F238E27FC236}">
                <a16:creationId xmlns:a16="http://schemas.microsoft.com/office/drawing/2014/main" id="{7AD14276-3548-E911-5E99-64256A3887F6}"/>
              </a:ext>
            </a:extLst>
          </p:cNvPr>
          <p:cNvSpPr txBox="1"/>
          <p:nvPr/>
        </p:nvSpPr>
        <p:spPr>
          <a:xfrm>
            <a:off x="0" y="30985"/>
            <a:ext cx="7555457" cy="43088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200" dirty="0">
                <a:solidFill>
                  <a:srgbClr val="40A8AD"/>
                </a:solidFill>
              </a:rPr>
              <a:t>Support Networks and Social-Community Belonging </a:t>
            </a:r>
            <a:endParaRPr lang="he-IL" sz="2200" b="1" dirty="0">
              <a:solidFill>
                <a:srgbClr val="40A8AD"/>
              </a:solidFill>
            </a:endParaRPr>
          </a:p>
        </p:txBody>
      </p:sp>
      <p:sp>
        <p:nvSpPr>
          <p:cNvPr id="19" name="TextBox 18">
            <a:extLst>
              <a:ext uri="{FF2B5EF4-FFF2-40B4-BE49-F238E27FC236}">
                <a16:creationId xmlns:a16="http://schemas.microsoft.com/office/drawing/2014/main" id="{558174A2-AE93-A5CD-EBE3-92A3B4E8D264}"/>
              </a:ext>
            </a:extLst>
          </p:cNvPr>
          <p:cNvSpPr txBox="1"/>
          <p:nvPr/>
        </p:nvSpPr>
        <p:spPr>
          <a:xfrm>
            <a:off x="56777" y="6479645"/>
            <a:ext cx="6949245" cy="369332"/>
          </a:xfrm>
          <a:prstGeom prst="rect">
            <a:avLst/>
          </a:prstGeom>
          <a:noFill/>
        </p:spPr>
        <p:txBody>
          <a:bodyPr wrap="square" rtlCol="1">
            <a:spAutoFit/>
          </a:bodyPr>
          <a:lstStyle/>
          <a:p>
            <a:pPr algn="l" rtl="0"/>
            <a:r>
              <a:rPr lang="en-US" sz="900" dirty="0">
                <a:latin typeface="Heebo" pitchFamily="2" charset="-79"/>
                <a:ea typeface="Tahoma" panose="020B0604030504040204" pitchFamily="34" charset="0"/>
                <a:cs typeface="Heebo" pitchFamily="2" charset="-79"/>
              </a:rPr>
              <a:t>*In the NICU, the question was phrased: Who do you talk to and/or seek advice about your feelings as a parent these days?</a:t>
            </a:r>
            <a:br>
              <a:rPr lang="en-US" sz="900" dirty="0">
                <a:latin typeface="Heebo" pitchFamily="2" charset="-79"/>
                <a:ea typeface="Tahoma" panose="020B0604030504040204" pitchFamily="34" charset="0"/>
                <a:cs typeface="Heebo" pitchFamily="2" charset="-79"/>
              </a:rPr>
            </a:br>
            <a:r>
              <a:rPr lang="en-US" sz="900" dirty="0">
                <a:latin typeface="Heebo" pitchFamily="2" charset="-79"/>
                <a:ea typeface="Tahoma" panose="020B0604030504040204" pitchFamily="34" charset="0"/>
                <a:cs typeface="Heebo" pitchFamily="2" charset="-79"/>
              </a:rPr>
              <a:t>**This question was only asked in the NICU.</a:t>
            </a:r>
            <a:endParaRPr lang="he-IL" sz="900" dirty="0">
              <a:latin typeface="Heebo" pitchFamily="2" charset="-79"/>
              <a:ea typeface="Tahoma" panose="020B0604030504040204" pitchFamily="34" charset="0"/>
              <a:cs typeface="Heebo" pitchFamily="2" charset="-79"/>
            </a:endParaRPr>
          </a:p>
        </p:txBody>
      </p:sp>
      <p:sp>
        <p:nvSpPr>
          <p:cNvPr id="63" name="Freeform 62">
            <a:extLst>
              <a:ext uri="{FF2B5EF4-FFF2-40B4-BE49-F238E27FC236}">
                <a16:creationId xmlns:a16="http://schemas.microsoft.com/office/drawing/2014/main" id="{65FEA365-65FA-C828-301E-6AED1107066A}"/>
              </a:ext>
            </a:extLst>
          </p:cNvPr>
          <p:cNvSpPr/>
          <p:nvPr/>
        </p:nvSpPr>
        <p:spPr>
          <a:xfrm>
            <a:off x="9032746" y="5127908"/>
            <a:ext cx="2815093" cy="1722300"/>
          </a:xfrm>
          <a:custGeom>
            <a:avLst/>
            <a:gdLst>
              <a:gd name="connsiteX0" fmla="*/ 153769 w 2815093"/>
              <a:gd name="connsiteY0" fmla="*/ 606490 h 1722300"/>
              <a:gd name="connsiteX1" fmla="*/ 1093951 w 2815093"/>
              <a:gd name="connsiteY1" fmla="*/ 251121 h 1722300"/>
              <a:gd name="connsiteX2" fmla="*/ 2564148 w 2815093"/>
              <a:gd name="connsiteY2" fmla="*/ 1722300 h 1722300"/>
              <a:gd name="connsiteX3" fmla="*/ 2815094 w 2815093"/>
              <a:gd name="connsiteY3" fmla="*/ 1722300 h 1722300"/>
              <a:gd name="connsiteX4" fmla="*/ 1093951 w 2815093"/>
              <a:gd name="connsiteY4" fmla="*/ 7 h 1722300"/>
              <a:gd name="connsiteX5" fmla="*/ 0 w 2815093"/>
              <a:gd name="connsiteY5" fmla="*/ 410015 h 1722300"/>
              <a:gd name="connsiteX6" fmla="*/ 153769 w 2815093"/>
              <a:gd name="connsiteY6" fmla="*/ 606576 h 172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5093" h="1722300">
                <a:moveTo>
                  <a:pt x="153769" y="606490"/>
                </a:moveTo>
                <a:cubicBezTo>
                  <a:pt x="415791" y="381527"/>
                  <a:pt x="747732" y="249995"/>
                  <a:pt x="1093951" y="251121"/>
                </a:cubicBezTo>
                <a:cubicBezTo>
                  <a:pt x="1853279" y="253545"/>
                  <a:pt x="2526506" y="893452"/>
                  <a:pt x="2564148" y="1722300"/>
                </a:cubicBezTo>
                <a:lnTo>
                  <a:pt x="2815094" y="1722300"/>
                </a:lnTo>
                <a:cubicBezTo>
                  <a:pt x="2773212" y="752915"/>
                  <a:pt x="1985068" y="2605"/>
                  <a:pt x="1093951" y="7"/>
                </a:cubicBezTo>
                <a:cubicBezTo>
                  <a:pt x="691140" y="-1205"/>
                  <a:pt x="305375" y="150502"/>
                  <a:pt x="0" y="410015"/>
                </a:cubicBezTo>
                <a:lnTo>
                  <a:pt x="153769" y="606576"/>
                </a:lnTo>
              </a:path>
            </a:pathLst>
          </a:custGeom>
          <a:solidFill>
            <a:srgbClr val="379298"/>
          </a:solidFill>
          <a:ln w="0" cap="flat">
            <a:noFill/>
            <a:prstDash val="solid"/>
            <a:miter/>
          </a:ln>
        </p:spPr>
        <p:txBody>
          <a:bodyPr rtlCol="0" anchor="ctr"/>
          <a:lstStyle/>
          <a:p>
            <a:pPr algn="l" rtl="0"/>
            <a:endParaRPr lang="x-es-XL"/>
          </a:p>
        </p:txBody>
      </p:sp>
      <p:grpSp>
        <p:nvGrpSpPr>
          <p:cNvPr id="64" name="Graphic 60">
            <a:extLst>
              <a:ext uri="{FF2B5EF4-FFF2-40B4-BE49-F238E27FC236}">
                <a16:creationId xmlns:a16="http://schemas.microsoft.com/office/drawing/2014/main" id="{175932B1-A85A-0FB2-124F-48E5F6A69AB3}"/>
              </a:ext>
            </a:extLst>
          </p:cNvPr>
          <p:cNvGrpSpPr/>
          <p:nvPr/>
        </p:nvGrpSpPr>
        <p:grpSpPr>
          <a:xfrm>
            <a:off x="8421574" y="5531899"/>
            <a:ext cx="781047" cy="1312285"/>
            <a:chOff x="837385" y="5554304"/>
            <a:chExt cx="781047" cy="1312285"/>
          </a:xfrm>
        </p:grpSpPr>
        <p:sp>
          <p:nvSpPr>
            <p:cNvPr id="65" name="Freeform 64">
              <a:extLst>
                <a:ext uri="{FF2B5EF4-FFF2-40B4-BE49-F238E27FC236}">
                  <a16:creationId xmlns:a16="http://schemas.microsoft.com/office/drawing/2014/main" id="{697B0E4A-3CBC-35B9-2CBF-EC2FE6FDBA72}"/>
                </a:ext>
              </a:extLst>
            </p:cNvPr>
            <p:cNvSpPr/>
            <p:nvPr/>
          </p:nvSpPr>
          <p:spPr>
            <a:xfrm>
              <a:off x="837385" y="6536591"/>
              <a:ext cx="280886" cy="329997"/>
            </a:xfrm>
            <a:custGeom>
              <a:avLst/>
              <a:gdLst>
                <a:gd name="connsiteX0" fmla="*/ 280886 w 280886"/>
                <a:gd name="connsiteY0" fmla="*/ 33857 h 329997"/>
                <a:gd name="connsiteX1" fmla="*/ 250946 w 280886"/>
                <a:gd name="connsiteY1" fmla="*/ 329998 h 329997"/>
                <a:gd name="connsiteX2" fmla="*/ 0 w 280886"/>
                <a:gd name="connsiteY2" fmla="*/ 329998 h 329997"/>
                <a:gd name="connsiteX3" fmla="*/ 31671 w 280886"/>
                <a:gd name="connsiteY3" fmla="*/ 0 h 329997"/>
              </a:gdLst>
              <a:ahLst/>
              <a:cxnLst>
                <a:cxn ang="0">
                  <a:pos x="connsiteX0" y="connsiteY0"/>
                </a:cxn>
                <a:cxn ang="0">
                  <a:pos x="connsiteX1" y="connsiteY1"/>
                </a:cxn>
                <a:cxn ang="0">
                  <a:pos x="connsiteX2" y="connsiteY2"/>
                </a:cxn>
                <a:cxn ang="0">
                  <a:pos x="connsiteX3" y="connsiteY3"/>
                </a:cxn>
              </a:cxnLst>
              <a:rect l="l" t="t" r="r" b="b"/>
              <a:pathLst>
                <a:path w="280886" h="329997">
                  <a:moveTo>
                    <a:pt x="280886" y="33857"/>
                  </a:moveTo>
                  <a:cubicBezTo>
                    <a:pt x="261243" y="129540"/>
                    <a:pt x="250946" y="228600"/>
                    <a:pt x="250946" y="329998"/>
                  </a:cubicBezTo>
                  <a:lnTo>
                    <a:pt x="0" y="329998"/>
                  </a:lnTo>
                  <a:cubicBezTo>
                    <a:pt x="0" y="217170"/>
                    <a:pt x="10903" y="106853"/>
                    <a:pt x="31671" y="0"/>
                  </a:cubicBezTo>
                </a:path>
              </a:pathLst>
            </a:custGeom>
            <a:solidFill>
              <a:srgbClr val="E7B2CA"/>
            </a:solidFill>
            <a:ln w="0" cap="flat">
              <a:noFill/>
              <a:prstDash val="solid"/>
              <a:miter/>
            </a:ln>
          </p:spPr>
          <p:txBody>
            <a:bodyPr rtlCol="0" anchor="ctr"/>
            <a:lstStyle/>
            <a:p>
              <a:pPr algn="l" rtl="0"/>
              <a:endParaRPr lang="x-es-XL"/>
            </a:p>
          </p:txBody>
        </p:sp>
        <p:sp>
          <p:nvSpPr>
            <p:cNvPr id="66" name="Freeform 65">
              <a:extLst>
                <a:ext uri="{FF2B5EF4-FFF2-40B4-BE49-F238E27FC236}">
                  <a16:creationId xmlns:a16="http://schemas.microsoft.com/office/drawing/2014/main" id="{BDC1E1C0-D088-D1E8-46E2-E01CA977D4E2}"/>
                </a:ext>
              </a:extLst>
            </p:cNvPr>
            <p:cNvSpPr/>
            <p:nvPr/>
          </p:nvSpPr>
          <p:spPr>
            <a:xfrm>
              <a:off x="869143" y="5975569"/>
              <a:ext cx="452048" cy="594966"/>
            </a:xfrm>
            <a:custGeom>
              <a:avLst/>
              <a:gdLst>
                <a:gd name="connsiteX0" fmla="*/ 452049 w 452048"/>
                <a:gd name="connsiteY0" fmla="*/ 118110 h 594966"/>
                <a:gd name="connsiteX1" fmla="*/ 249129 w 452048"/>
                <a:gd name="connsiteY1" fmla="*/ 594966 h 594966"/>
                <a:gd name="connsiteX2" fmla="*/ 0 w 452048"/>
                <a:gd name="connsiteY2" fmla="*/ 561109 h 594966"/>
                <a:gd name="connsiteX3" fmla="*/ 231995 w 452048"/>
                <a:gd name="connsiteY3" fmla="*/ 0 h 594966"/>
              </a:gdLst>
              <a:ahLst/>
              <a:cxnLst>
                <a:cxn ang="0">
                  <a:pos x="connsiteX0" y="connsiteY0"/>
                </a:cxn>
                <a:cxn ang="0">
                  <a:pos x="connsiteX1" y="connsiteY1"/>
                </a:cxn>
                <a:cxn ang="0">
                  <a:pos x="connsiteX2" y="connsiteY2"/>
                </a:cxn>
                <a:cxn ang="0">
                  <a:pos x="connsiteX3" y="connsiteY3"/>
                </a:cxn>
              </a:cxnLst>
              <a:rect l="l" t="t" r="r" b="b"/>
              <a:pathLst>
                <a:path w="452048" h="594966">
                  <a:moveTo>
                    <a:pt x="452049" y="118110"/>
                  </a:moveTo>
                  <a:cubicBezTo>
                    <a:pt x="360843" y="260985"/>
                    <a:pt x="291184" y="421351"/>
                    <a:pt x="249129" y="594966"/>
                  </a:cubicBezTo>
                  <a:cubicBezTo>
                    <a:pt x="166057" y="583709"/>
                    <a:pt x="82985" y="572366"/>
                    <a:pt x="0" y="561109"/>
                  </a:cubicBezTo>
                  <a:cubicBezTo>
                    <a:pt x="46987" y="357187"/>
                    <a:pt x="126684" y="168419"/>
                    <a:pt x="231995" y="0"/>
                  </a:cubicBezTo>
                </a:path>
              </a:pathLst>
            </a:custGeom>
            <a:solidFill>
              <a:schemeClr val="bg1">
                <a:lumMod val="85000"/>
              </a:schemeClr>
            </a:solidFill>
            <a:ln w="0" cap="flat">
              <a:noFill/>
              <a:prstDash val="solid"/>
              <a:miter/>
            </a:ln>
          </p:spPr>
          <p:txBody>
            <a:bodyPr rtlCol="0" anchor="ctr"/>
            <a:lstStyle/>
            <a:p>
              <a:pPr algn="l" rtl="0"/>
              <a:endParaRPr lang="x-es-XL"/>
            </a:p>
          </p:txBody>
        </p:sp>
        <p:sp>
          <p:nvSpPr>
            <p:cNvPr id="67" name="Freeform 66">
              <a:extLst>
                <a:ext uri="{FF2B5EF4-FFF2-40B4-BE49-F238E27FC236}">
                  <a16:creationId xmlns:a16="http://schemas.microsoft.com/office/drawing/2014/main" id="{833E3119-0114-8DE7-9DA1-131EF94BA8F7}"/>
                </a:ext>
              </a:extLst>
            </p:cNvPr>
            <p:cNvSpPr/>
            <p:nvPr/>
          </p:nvSpPr>
          <p:spPr>
            <a:xfrm>
              <a:off x="1101052" y="5554304"/>
              <a:ext cx="517381" cy="539374"/>
            </a:xfrm>
            <a:custGeom>
              <a:avLst/>
              <a:gdLst>
                <a:gd name="connsiteX0" fmla="*/ 517381 w 517381"/>
                <a:gd name="connsiteY0" fmla="*/ 196475 h 539374"/>
                <a:gd name="connsiteX1" fmla="*/ 220140 w 517381"/>
                <a:gd name="connsiteY1" fmla="*/ 539375 h 539374"/>
                <a:gd name="connsiteX2" fmla="*/ 0 w 517381"/>
                <a:gd name="connsiteY2" fmla="*/ 421265 h 539374"/>
                <a:gd name="connsiteX3" fmla="*/ 363525 w 517381"/>
                <a:gd name="connsiteY3" fmla="*/ 0 h 539374"/>
                <a:gd name="connsiteX4" fmla="*/ 517295 w 517381"/>
                <a:gd name="connsiteY4" fmla="*/ 196561 h 539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81" h="539374">
                  <a:moveTo>
                    <a:pt x="517381" y="196475"/>
                  </a:moveTo>
                  <a:cubicBezTo>
                    <a:pt x="403590" y="294236"/>
                    <a:pt x="302952" y="409575"/>
                    <a:pt x="220140" y="539375"/>
                  </a:cubicBezTo>
                  <a:lnTo>
                    <a:pt x="0" y="421265"/>
                  </a:lnTo>
                  <a:cubicBezTo>
                    <a:pt x="100119" y="260985"/>
                    <a:pt x="223342" y="119149"/>
                    <a:pt x="363525" y="0"/>
                  </a:cubicBezTo>
                  <a:lnTo>
                    <a:pt x="517295" y="196561"/>
                  </a:lnTo>
                  <a:close/>
                </a:path>
              </a:pathLst>
            </a:custGeom>
            <a:solidFill>
              <a:srgbClr val="B3ECED"/>
            </a:solidFill>
            <a:ln w="0" cap="flat">
              <a:noFill/>
              <a:prstDash val="solid"/>
              <a:miter/>
            </a:ln>
          </p:spPr>
          <p:txBody>
            <a:bodyPr rtlCol="0" anchor="ctr"/>
            <a:lstStyle/>
            <a:p>
              <a:pPr algn="l" rtl="0"/>
              <a:endParaRPr lang="x-es-XL"/>
            </a:p>
          </p:txBody>
        </p:sp>
      </p:grpSp>
      <p:sp>
        <p:nvSpPr>
          <p:cNvPr id="68" name="Freeform 67">
            <a:extLst>
              <a:ext uri="{FF2B5EF4-FFF2-40B4-BE49-F238E27FC236}">
                <a16:creationId xmlns:a16="http://schemas.microsoft.com/office/drawing/2014/main" id="{875ACD19-23F1-27BC-6B05-72A9185E10B8}"/>
              </a:ext>
            </a:extLst>
          </p:cNvPr>
          <p:cNvSpPr/>
          <p:nvPr/>
        </p:nvSpPr>
        <p:spPr>
          <a:xfrm>
            <a:off x="9029936" y="5123204"/>
            <a:ext cx="1812175" cy="606489"/>
          </a:xfrm>
          <a:custGeom>
            <a:avLst/>
            <a:gdLst>
              <a:gd name="connsiteX0" fmla="*/ 1812176 w 1812175"/>
              <a:gd name="connsiteY0" fmla="*/ 170418 h 606489"/>
              <a:gd name="connsiteX1" fmla="*/ 1093951 w 1812175"/>
              <a:gd name="connsiteY1" fmla="*/ 7 h 606489"/>
              <a:gd name="connsiteX2" fmla="*/ 0 w 1812175"/>
              <a:gd name="connsiteY2" fmla="*/ 409929 h 606489"/>
              <a:gd name="connsiteX3" fmla="*/ 153769 w 1812175"/>
              <a:gd name="connsiteY3" fmla="*/ 606490 h 606489"/>
              <a:gd name="connsiteX4" fmla="*/ 1093951 w 1812175"/>
              <a:gd name="connsiteY4" fmla="*/ 251121 h 606489"/>
              <a:gd name="connsiteX5" fmla="*/ 1689385 w 1812175"/>
              <a:gd name="connsiteY5" fmla="*/ 388541 h 606489"/>
              <a:gd name="connsiteX6" fmla="*/ 1812176 w 1812175"/>
              <a:gd name="connsiteY6" fmla="*/ 170418 h 60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2175" h="606489">
                <a:moveTo>
                  <a:pt x="1812176" y="170418"/>
                </a:moveTo>
                <a:cubicBezTo>
                  <a:pt x="1590824" y="61573"/>
                  <a:pt x="1346541" y="700"/>
                  <a:pt x="1093951" y="7"/>
                </a:cubicBezTo>
                <a:cubicBezTo>
                  <a:pt x="691140" y="-1205"/>
                  <a:pt x="305375" y="150502"/>
                  <a:pt x="0" y="409929"/>
                </a:cubicBezTo>
                <a:lnTo>
                  <a:pt x="153769" y="606490"/>
                </a:lnTo>
                <a:cubicBezTo>
                  <a:pt x="415791" y="381527"/>
                  <a:pt x="747732" y="249995"/>
                  <a:pt x="1093951" y="251121"/>
                </a:cubicBezTo>
                <a:cubicBezTo>
                  <a:pt x="1302755" y="251814"/>
                  <a:pt x="1504983" y="300737"/>
                  <a:pt x="1689385" y="388541"/>
                </a:cubicBezTo>
                <a:lnTo>
                  <a:pt x="1812176" y="170418"/>
                </a:lnTo>
                <a:close/>
              </a:path>
            </a:pathLst>
          </a:custGeom>
          <a:solidFill>
            <a:srgbClr val="44BAC2"/>
          </a:solidFill>
          <a:ln w="0" cap="flat">
            <a:noFill/>
            <a:prstDash val="solid"/>
            <a:miter/>
          </a:ln>
        </p:spPr>
        <p:txBody>
          <a:bodyPr rtlCol="0" anchor="ctr"/>
          <a:lstStyle/>
          <a:p>
            <a:pPr algn="l" rtl="0"/>
            <a:endParaRPr lang="x-es-XL">
              <a:solidFill>
                <a:schemeClr val="bg1">
                  <a:lumMod val="50000"/>
                </a:schemeClr>
              </a:solidFill>
            </a:endParaRPr>
          </a:p>
        </p:txBody>
      </p:sp>
      <p:sp>
        <p:nvSpPr>
          <p:cNvPr id="69" name="TextBox 68">
            <a:extLst>
              <a:ext uri="{FF2B5EF4-FFF2-40B4-BE49-F238E27FC236}">
                <a16:creationId xmlns:a16="http://schemas.microsoft.com/office/drawing/2014/main" id="{7528FB67-85CB-A649-0F0B-061A67B01E31}"/>
              </a:ext>
            </a:extLst>
          </p:cNvPr>
          <p:cNvSpPr txBox="1"/>
          <p:nvPr/>
        </p:nvSpPr>
        <p:spPr>
          <a:xfrm>
            <a:off x="11690594" y="5200343"/>
            <a:ext cx="569222" cy="253916"/>
          </a:xfrm>
          <a:prstGeom prst="rect">
            <a:avLst/>
          </a:prstGeom>
          <a:noFill/>
        </p:spPr>
        <p:txBody>
          <a:bodyPr wrap="square" rtlCol="0">
            <a:spAutoFit/>
          </a:bodyPr>
          <a:lstStyle/>
          <a:p>
            <a:pPr algn="ctr" rtl="0"/>
            <a:r>
              <a:rPr lang="en-US" sz="1050" b="1" dirty="0">
                <a:solidFill>
                  <a:schemeClr val="bg1">
                    <a:lumMod val="50000"/>
                  </a:schemeClr>
                </a:solidFill>
                <a:latin typeface="Heebo" pitchFamily="2" charset="-79"/>
                <a:cs typeface="Heebo" pitchFamily="2" charset="-79"/>
              </a:rPr>
              <a:t>42%</a:t>
            </a:r>
            <a:endParaRPr lang="x-es-XL" sz="1050" b="1" dirty="0">
              <a:solidFill>
                <a:schemeClr val="bg1">
                  <a:lumMod val="50000"/>
                </a:schemeClr>
              </a:solidFill>
              <a:latin typeface="Heebo" pitchFamily="2" charset="-79"/>
              <a:cs typeface="Heebo" pitchFamily="2" charset="-79"/>
            </a:endParaRPr>
          </a:p>
        </p:txBody>
      </p:sp>
      <p:sp>
        <p:nvSpPr>
          <p:cNvPr id="71" name="TextBox 70">
            <a:extLst>
              <a:ext uri="{FF2B5EF4-FFF2-40B4-BE49-F238E27FC236}">
                <a16:creationId xmlns:a16="http://schemas.microsoft.com/office/drawing/2014/main" id="{5B0B0836-FD04-7CA0-6387-09DFCDBD5463}"/>
              </a:ext>
            </a:extLst>
          </p:cNvPr>
          <p:cNvSpPr txBox="1"/>
          <p:nvPr/>
        </p:nvSpPr>
        <p:spPr>
          <a:xfrm>
            <a:off x="9078545" y="4807966"/>
            <a:ext cx="569222" cy="253916"/>
          </a:xfrm>
          <a:prstGeom prst="rect">
            <a:avLst/>
          </a:prstGeom>
          <a:noFill/>
        </p:spPr>
        <p:txBody>
          <a:bodyPr wrap="square" rtlCol="0">
            <a:spAutoFit/>
          </a:bodyPr>
          <a:lstStyle/>
          <a:p>
            <a:pPr algn="ctr" rtl="0"/>
            <a:r>
              <a:rPr lang="en-US" sz="1050" b="1" dirty="0">
                <a:solidFill>
                  <a:schemeClr val="bg1">
                    <a:lumMod val="50000"/>
                  </a:schemeClr>
                </a:solidFill>
                <a:latin typeface="Heebo" pitchFamily="2" charset="-79"/>
                <a:cs typeface="Heebo" pitchFamily="2" charset="-79"/>
              </a:rPr>
              <a:t>32%</a:t>
            </a:r>
            <a:endParaRPr lang="x-es-XL" sz="1050" b="1" dirty="0">
              <a:solidFill>
                <a:schemeClr val="bg1">
                  <a:lumMod val="50000"/>
                </a:schemeClr>
              </a:solidFill>
              <a:latin typeface="Heebo" pitchFamily="2" charset="-79"/>
              <a:cs typeface="Heebo" pitchFamily="2" charset="-79"/>
            </a:endParaRPr>
          </a:p>
        </p:txBody>
      </p:sp>
      <p:sp>
        <p:nvSpPr>
          <p:cNvPr id="72" name="TextBox 71">
            <a:extLst>
              <a:ext uri="{FF2B5EF4-FFF2-40B4-BE49-F238E27FC236}">
                <a16:creationId xmlns:a16="http://schemas.microsoft.com/office/drawing/2014/main" id="{65C1BF7A-59F1-C5F4-4917-C50C01BB7FF7}"/>
              </a:ext>
            </a:extLst>
          </p:cNvPr>
          <p:cNvSpPr txBox="1"/>
          <p:nvPr/>
        </p:nvSpPr>
        <p:spPr>
          <a:xfrm>
            <a:off x="7790485" y="5426448"/>
            <a:ext cx="519463" cy="253916"/>
          </a:xfrm>
          <a:prstGeom prst="rect">
            <a:avLst/>
          </a:prstGeom>
          <a:noFill/>
        </p:spPr>
        <p:txBody>
          <a:bodyPr wrap="square" rtlCol="0">
            <a:spAutoFit/>
          </a:bodyPr>
          <a:lstStyle/>
          <a:p>
            <a:pPr algn="ctr" rtl="0"/>
            <a:r>
              <a:rPr lang="en-US" sz="1050" b="1" dirty="0">
                <a:solidFill>
                  <a:schemeClr val="bg1">
                    <a:lumMod val="50000"/>
                  </a:schemeClr>
                </a:solidFill>
                <a:latin typeface="Heebo" pitchFamily="2" charset="-79"/>
                <a:cs typeface="Heebo" pitchFamily="2" charset="-79"/>
              </a:rPr>
              <a:t>11%</a:t>
            </a:r>
            <a:endParaRPr lang="x-es-XL" sz="1050" b="1" dirty="0">
              <a:solidFill>
                <a:schemeClr val="bg1">
                  <a:lumMod val="50000"/>
                </a:schemeClr>
              </a:solidFill>
              <a:latin typeface="Heebo" pitchFamily="2" charset="-79"/>
              <a:cs typeface="Heebo" pitchFamily="2" charset="-79"/>
            </a:endParaRPr>
          </a:p>
        </p:txBody>
      </p:sp>
      <p:sp>
        <p:nvSpPr>
          <p:cNvPr id="73" name="TextBox 72">
            <a:extLst>
              <a:ext uri="{FF2B5EF4-FFF2-40B4-BE49-F238E27FC236}">
                <a16:creationId xmlns:a16="http://schemas.microsoft.com/office/drawing/2014/main" id="{9AAC916E-D0C5-669B-4DFB-0E90DE001D44}"/>
              </a:ext>
            </a:extLst>
          </p:cNvPr>
          <p:cNvSpPr txBox="1"/>
          <p:nvPr/>
        </p:nvSpPr>
        <p:spPr>
          <a:xfrm>
            <a:off x="7528203" y="5937511"/>
            <a:ext cx="519463" cy="253916"/>
          </a:xfrm>
          <a:prstGeom prst="rect">
            <a:avLst/>
          </a:prstGeom>
          <a:noFill/>
        </p:spPr>
        <p:txBody>
          <a:bodyPr wrap="square" rtlCol="0">
            <a:spAutoFit/>
          </a:bodyPr>
          <a:lstStyle/>
          <a:p>
            <a:pPr algn="ctr" rtl="0"/>
            <a:r>
              <a:rPr lang="en-US" sz="1050" b="1" dirty="0">
                <a:solidFill>
                  <a:schemeClr val="bg1">
                    <a:lumMod val="50000"/>
                  </a:schemeClr>
                </a:solidFill>
                <a:latin typeface="Heebo" pitchFamily="2" charset="-79"/>
                <a:cs typeface="Heebo" pitchFamily="2" charset="-79"/>
              </a:rPr>
              <a:t>11%</a:t>
            </a:r>
            <a:endParaRPr lang="x-es-XL" sz="1050" b="1" dirty="0">
              <a:solidFill>
                <a:schemeClr val="bg1">
                  <a:lumMod val="50000"/>
                </a:schemeClr>
              </a:solidFill>
              <a:latin typeface="Heebo" pitchFamily="2" charset="-79"/>
              <a:cs typeface="Heebo" pitchFamily="2" charset="-79"/>
            </a:endParaRPr>
          </a:p>
        </p:txBody>
      </p:sp>
      <p:sp>
        <p:nvSpPr>
          <p:cNvPr id="74" name="TextBox 73">
            <a:extLst>
              <a:ext uri="{FF2B5EF4-FFF2-40B4-BE49-F238E27FC236}">
                <a16:creationId xmlns:a16="http://schemas.microsoft.com/office/drawing/2014/main" id="{B62070AE-B4A2-2A92-1A6E-6C23A77549B4}"/>
              </a:ext>
            </a:extLst>
          </p:cNvPr>
          <p:cNvSpPr txBox="1"/>
          <p:nvPr/>
        </p:nvSpPr>
        <p:spPr>
          <a:xfrm>
            <a:off x="7375153" y="6445801"/>
            <a:ext cx="519463" cy="253916"/>
          </a:xfrm>
          <a:prstGeom prst="rect">
            <a:avLst/>
          </a:prstGeom>
          <a:noFill/>
        </p:spPr>
        <p:txBody>
          <a:bodyPr wrap="square" rtlCol="0">
            <a:spAutoFit/>
          </a:bodyPr>
          <a:lstStyle/>
          <a:p>
            <a:pPr algn="ctr" rtl="0"/>
            <a:r>
              <a:rPr lang="en-US" sz="1050" b="1" dirty="0">
                <a:solidFill>
                  <a:schemeClr val="bg1">
                    <a:lumMod val="50000"/>
                  </a:schemeClr>
                </a:solidFill>
                <a:latin typeface="Heebo" pitchFamily="2" charset="-79"/>
                <a:cs typeface="Heebo" pitchFamily="2" charset="-79"/>
              </a:rPr>
              <a:t>5%</a:t>
            </a:r>
            <a:endParaRPr lang="x-es-XL" sz="1050" b="1" dirty="0">
              <a:solidFill>
                <a:schemeClr val="bg1">
                  <a:lumMod val="50000"/>
                </a:schemeClr>
              </a:solidFill>
              <a:latin typeface="Heebo" pitchFamily="2" charset="-79"/>
              <a:cs typeface="Heebo" pitchFamily="2" charset="-79"/>
            </a:endParaRPr>
          </a:p>
        </p:txBody>
      </p:sp>
      <p:sp>
        <p:nvSpPr>
          <p:cNvPr id="76" name="TextBox 75">
            <a:extLst>
              <a:ext uri="{FF2B5EF4-FFF2-40B4-BE49-F238E27FC236}">
                <a16:creationId xmlns:a16="http://schemas.microsoft.com/office/drawing/2014/main" id="{5875BE34-7DD9-1A9B-A361-BC76C75D8EE2}"/>
              </a:ext>
            </a:extLst>
          </p:cNvPr>
          <p:cNvSpPr txBox="1"/>
          <p:nvPr/>
        </p:nvSpPr>
        <p:spPr>
          <a:xfrm>
            <a:off x="8961136" y="5787470"/>
            <a:ext cx="2350652" cy="553998"/>
          </a:xfrm>
          <a:prstGeom prst="rect">
            <a:avLst/>
          </a:prstGeom>
          <a:noFill/>
        </p:spPr>
        <p:txBody>
          <a:bodyPr wrap="square" rtlCol="0">
            <a:spAutoFit/>
          </a:bodyPr>
          <a:lstStyle>
            <a:defPPr>
              <a:defRPr lang="he-IL"/>
            </a:defPPr>
            <a:lvl1pPr algn="ctr">
              <a:defRPr sz="900" b="1">
                <a:solidFill>
                  <a:schemeClr val="tx1">
                    <a:lumMod val="50000"/>
                    <a:lumOff val="50000"/>
                  </a:schemeClr>
                </a:solidFill>
                <a:latin typeface="Heebo" pitchFamily="2" charset="-79"/>
                <a:cs typeface="Heebo" pitchFamily="2" charset="-79"/>
              </a:defRPr>
            </a:lvl1pPr>
          </a:lstStyle>
          <a:p>
            <a:pPr rtl="0"/>
            <a:r>
              <a:rPr lang="en-US" sz="1000" dirty="0"/>
              <a:t>I have a supportive family/social network when it comes to caring for my baby.</a:t>
            </a:r>
            <a:endParaRPr lang="he-IL" sz="1000" dirty="0"/>
          </a:p>
        </p:txBody>
      </p:sp>
      <p:sp>
        <p:nvSpPr>
          <p:cNvPr id="77" name="מלבן 4">
            <a:extLst>
              <a:ext uri="{FF2B5EF4-FFF2-40B4-BE49-F238E27FC236}">
                <a16:creationId xmlns:a16="http://schemas.microsoft.com/office/drawing/2014/main" id="{5703109B-7A73-8A34-9CC1-E629C2B0F55C}"/>
              </a:ext>
            </a:extLst>
          </p:cNvPr>
          <p:cNvSpPr/>
          <p:nvPr/>
        </p:nvSpPr>
        <p:spPr>
          <a:xfrm>
            <a:off x="15612" y="5886722"/>
            <a:ext cx="6886169" cy="600164"/>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One interviewee shared that the workshop introduced him to the LGBTQ+ Center, and he was happy to discover its activities for the first time. He mentioned already marking a few events that would be relevant for his family.</a:t>
            </a:r>
            <a:endParaRPr lang="he-IL" sz="1100" dirty="0">
              <a:latin typeface="Heebo" pitchFamily="2" charset="-79"/>
              <a:ea typeface="Tahoma"/>
              <a:cs typeface="Heebo" pitchFamily="2" charset="-79"/>
            </a:endParaRPr>
          </a:p>
        </p:txBody>
      </p:sp>
      <p:sp>
        <p:nvSpPr>
          <p:cNvPr id="78" name="מלבן 4">
            <a:extLst>
              <a:ext uri="{FF2B5EF4-FFF2-40B4-BE49-F238E27FC236}">
                <a16:creationId xmlns:a16="http://schemas.microsoft.com/office/drawing/2014/main" id="{4831940E-814E-36CB-CE68-C73D6B26FA08}"/>
              </a:ext>
            </a:extLst>
          </p:cNvPr>
          <p:cNvSpPr/>
          <p:nvPr/>
        </p:nvSpPr>
        <p:spPr>
          <a:xfrm>
            <a:off x="19373" y="4857942"/>
            <a:ext cx="3118982" cy="938719"/>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In the interviews, participants highlighted the added value of the group experience. While the connections did not continue once the workshop ended, the group setting</a:t>
            </a:r>
            <a:r>
              <a:rPr lang="en-US" sz="1100" b="1" dirty="0">
                <a:latin typeface="Heebo" pitchFamily="2" charset="-79"/>
                <a:ea typeface="Tahoma"/>
                <a:cs typeface="Heebo" pitchFamily="2" charset="-79"/>
              </a:rPr>
              <a:t> seemed to enrich the overall experience.</a:t>
            </a:r>
            <a:endParaRPr lang="he-IL" sz="1100" b="1" dirty="0">
              <a:solidFill>
                <a:schemeClr val="accent5"/>
              </a:solidFill>
              <a:latin typeface="Heebo" pitchFamily="2" charset="-79"/>
              <a:ea typeface="Tahoma"/>
              <a:cs typeface="Heebo" pitchFamily="2" charset="-79"/>
            </a:endParaRPr>
          </a:p>
        </p:txBody>
      </p:sp>
      <p:sp>
        <p:nvSpPr>
          <p:cNvPr id="79" name="מלבן 4">
            <a:extLst>
              <a:ext uri="{FF2B5EF4-FFF2-40B4-BE49-F238E27FC236}">
                <a16:creationId xmlns:a16="http://schemas.microsoft.com/office/drawing/2014/main" id="{91DA84BA-1E07-48CF-31F4-FEDDA74FF54A}"/>
              </a:ext>
            </a:extLst>
          </p:cNvPr>
          <p:cNvSpPr/>
          <p:nvPr/>
        </p:nvSpPr>
        <p:spPr>
          <a:xfrm>
            <a:off x="0" y="3526923"/>
            <a:ext cx="2862201" cy="938719"/>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Four respondents from the closing survey </a:t>
            </a:r>
            <a:r>
              <a:rPr lang="en-US" sz="1100" b="1" dirty="0">
                <a:latin typeface="Heebo" pitchFamily="2" charset="-79"/>
                <a:ea typeface="Tahoma"/>
                <a:cs typeface="Heebo" pitchFamily="2" charset="-79"/>
              </a:rPr>
              <a:t>expressed a desire for the program to continue within the community, </a:t>
            </a:r>
            <a:r>
              <a:rPr lang="en-US" sz="1100" dirty="0">
                <a:latin typeface="Heebo" pitchFamily="2" charset="-79"/>
                <a:ea typeface="Tahoma"/>
                <a:cs typeface="Heebo" pitchFamily="2" charset="-79"/>
              </a:rPr>
              <a:t>suggesting various platforms to maintain and strengthen connections.</a:t>
            </a:r>
            <a:endParaRPr lang="he-IL" sz="1100" dirty="0">
              <a:latin typeface="Heebo" pitchFamily="2" charset="-79"/>
              <a:ea typeface="Tahoma"/>
              <a:cs typeface="Heebo" pitchFamily="2" charset="-79"/>
            </a:endParaRPr>
          </a:p>
        </p:txBody>
      </p:sp>
      <p:sp>
        <p:nvSpPr>
          <p:cNvPr id="80" name="מלבן 4">
            <a:extLst>
              <a:ext uri="{FF2B5EF4-FFF2-40B4-BE49-F238E27FC236}">
                <a16:creationId xmlns:a16="http://schemas.microsoft.com/office/drawing/2014/main" id="{08E67AB4-5F85-B7FD-91D0-BF76E16DE108}"/>
              </a:ext>
            </a:extLst>
          </p:cNvPr>
          <p:cNvSpPr/>
          <p:nvPr/>
        </p:nvSpPr>
        <p:spPr>
          <a:xfrm>
            <a:off x="16468" y="2920361"/>
            <a:ext cx="6839252" cy="430887"/>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Twice as many respondents noted that the workshop helped them </a:t>
            </a:r>
            <a:r>
              <a:rPr lang="en-US" sz="1100" b="1" dirty="0">
                <a:latin typeface="Heebo" pitchFamily="2" charset="-79"/>
                <a:ea typeface="Tahoma"/>
                <a:cs typeface="Heebo" pitchFamily="2" charset="-79"/>
              </a:rPr>
              <a:t>connect with other parents and form new relationships</a:t>
            </a:r>
            <a:r>
              <a:rPr lang="en-US" sz="1100" dirty="0">
                <a:latin typeface="Heebo" pitchFamily="2" charset="-79"/>
                <a:ea typeface="Tahoma"/>
                <a:cs typeface="Heebo" pitchFamily="2" charset="-79"/>
              </a:rPr>
              <a:t> (29% in the closing survey, N=24, compared to 16% in the opening survey, N=19).</a:t>
            </a:r>
            <a:endParaRPr lang="he-IL" sz="1100" dirty="0">
              <a:latin typeface="Heebo" pitchFamily="2" charset="-79"/>
              <a:ea typeface="Tahoma"/>
              <a:cs typeface="Heebo" pitchFamily="2" charset="-79"/>
            </a:endParaRPr>
          </a:p>
        </p:txBody>
      </p:sp>
      <p:sp>
        <p:nvSpPr>
          <p:cNvPr id="81" name="מלבן 4">
            <a:extLst>
              <a:ext uri="{FF2B5EF4-FFF2-40B4-BE49-F238E27FC236}">
                <a16:creationId xmlns:a16="http://schemas.microsoft.com/office/drawing/2014/main" id="{655A0742-F7F6-73F7-4315-EC12EA42B99F}"/>
              </a:ext>
            </a:extLst>
          </p:cNvPr>
          <p:cNvSpPr/>
          <p:nvPr/>
        </p:nvSpPr>
        <p:spPr>
          <a:xfrm>
            <a:off x="8795" y="2381573"/>
            <a:ext cx="6999818" cy="430887"/>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84% of respondents to the opening survey reported </a:t>
            </a:r>
            <a:r>
              <a:rPr lang="en-US" sz="1100" b="1" dirty="0">
                <a:latin typeface="Heebo" pitchFamily="2" charset="-79"/>
                <a:ea typeface="Tahoma"/>
                <a:cs typeface="Heebo" pitchFamily="2" charset="-79"/>
              </a:rPr>
              <a:t>having a strong family or social support system </a:t>
            </a:r>
            <a:br>
              <a:rPr lang="en-US" sz="1100" b="1" dirty="0">
                <a:latin typeface="Heebo" pitchFamily="2" charset="-79"/>
                <a:ea typeface="Tahoma"/>
                <a:cs typeface="Heebo" pitchFamily="2" charset="-79"/>
              </a:rPr>
            </a:br>
            <a:r>
              <a:rPr lang="en-US" sz="1100" dirty="0">
                <a:latin typeface="Heebo" pitchFamily="2" charset="-79"/>
                <a:ea typeface="Tahoma"/>
                <a:cs typeface="Heebo" pitchFamily="2" charset="-79"/>
              </a:rPr>
              <a:t>(scores of 5-7) regarding baby care. In the follow-up survey, no significant changes were observed.</a:t>
            </a:r>
          </a:p>
        </p:txBody>
      </p:sp>
      <p:sp>
        <p:nvSpPr>
          <p:cNvPr id="82" name="מלבן 4">
            <a:extLst>
              <a:ext uri="{FF2B5EF4-FFF2-40B4-BE49-F238E27FC236}">
                <a16:creationId xmlns:a16="http://schemas.microsoft.com/office/drawing/2014/main" id="{5B83AD50-4437-FF8D-D3E3-2B6094DB36C5}"/>
              </a:ext>
            </a:extLst>
          </p:cNvPr>
          <p:cNvSpPr/>
          <p:nvPr/>
        </p:nvSpPr>
        <p:spPr>
          <a:xfrm>
            <a:off x="56777" y="505637"/>
            <a:ext cx="3737149" cy="1785104"/>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In the opening survey, almost all respondents said they consulted and shared information about baby care with their partners. Over half mentioned seeking advice from friends, and 42% said they sought advice from extended family. Additionally, 21% reported that grandparents often played music or sang to their babies. In the follow-up survey, all respondents (N=8) said they </a:t>
            </a:r>
            <a:r>
              <a:rPr lang="en-US" sz="1100" b="1" dirty="0">
                <a:latin typeface="Heebo" pitchFamily="2" charset="-79"/>
                <a:ea typeface="Tahoma"/>
                <a:cs typeface="Heebo" pitchFamily="2" charset="-79"/>
              </a:rPr>
              <a:t>shared the song they had created or their workshop experience with extended family, and most also shared it with friends.</a:t>
            </a:r>
            <a:endParaRPr lang="he-IL" sz="1100" b="1" dirty="0">
              <a:solidFill>
                <a:schemeClr val="accent5"/>
              </a:solidFill>
              <a:latin typeface="Heebo" pitchFamily="2" charset="-79"/>
              <a:ea typeface="Tahoma"/>
              <a:cs typeface="Heebo" pitchFamily="2" charset="-79"/>
            </a:endParaRPr>
          </a:p>
        </p:txBody>
      </p:sp>
      <p:sp>
        <p:nvSpPr>
          <p:cNvPr id="88" name="מלבן 4">
            <a:extLst>
              <a:ext uri="{FF2B5EF4-FFF2-40B4-BE49-F238E27FC236}">
                <a16:creationId xmlns:a16="http://schemas.microsoft.com/office/drawing/2014/main" id="{4F846840-F862-2260-3F0F-558ED5F936D3}"/>
              </a:ext>
            </a:extLst>
          </p:cNvPr>
          <p:cNvSpPr/>
          <p:nvPr/>
        </p:nvSpPr>
        <p:spPr>
          <a:xfrm>
            <a:off x="3646785" y="520249"/>
            <a:ext cx="3362687" cy="1610697"/>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50" dirty="0">
                <a:solidFill>
                  <a:schemeClr val="accent5"/>
                </a:solidFill>
                <a:latin typeface="Heebo" pitchFamily="2" charset="-79"/>
                <a:ea typeface="Tahoma"/>
                <a:cs typeface="Heebo" pitchFamily="2" charset="-79"/>
              </a:rPr>
              <a:t>“</a:t>
            </a:r>
            <a:r>
              <a:rPr lang="en-US" sz="1150" i="1" dirty="0">
                <a:solidFill>
                  <a:schemeClr val="accent5"/>
                </a:solidFill>
                <a:latin typeface="Heebo" pitchFamily="2" charset="-79"/>
                <a:ea typeface="Tahoma"/>
                <a:cs typeface="Heebo" pitchFamily="2" charset="-79"/>
              </a:rPr>
              <a:t>We shared the song, sent it to a few close friends and family WhatsApp groups, without  really thinking about whether they’d actually use it." </a:t>
            </a:r>
            <a:r>
              <a:rPr lang="en-US" sz="1100" dirty="0">
                <a:solidFill>
                  <a:schemeClr val="accent5"/>
                </a:solidFill>
                <a:latin typeface="Heebo" pitchFamily="2" charset="-79"/>
                <a:ea typeface="Tahoma"/>
                <a:cs typeface="Heebo" pitchFamily="2" charset="-79"/>
              </a:rPr>
              <a:t>– </a:t>
            </a:r>
            <a:r>
              <a:rPr lang="en-US" sz="1150" dirty="0">
                <a:solidFill>
                  <a:schemeClr val="accent5"/>
                </a:solidFill>
                <a:latin typeface="Heebo" pitchFamily="2" charset="-79"/>
                <a:ea typeface="Tahoma"/>
                <a:cs typeface="Heebo" pitchFamily="2" charset="-79"/>
              </a:rPr>
              <a:t>Parent interview</a:t>
            </a:r>
          </a:p>
          <a:p>
            <a:pPr algn="l" rtl="0" fontAlgn="base">
              <a:spcBef>
                <a:spcPts val="800"/>
              </a:spcBef>
              <a:buClr>
                <a:srgbClr val="358B8F"/>
              </a:buClr>
              <a:buSzPct val="150000"/>
            </a:pPr>
            <a:r>
              <a:rPr lang="en-US" sz="1150" i="1" dirty="0">
                <a:solidFill>
                  <a:schemeClr val="accent5"/>
                </a:solidFill>
                <a:latin typeface="Heebo" pitchFamily="2" charset="-79"/>
                <a:ea typeface="Tahoma"/>
                <a:cs typeface="Heebo" pitchFamily="2" charset="-79"/>
              </a:rPr>
              <a:t>“The workshop was a wonderful experience, and we loved every moment of it, including the final result. To this day, we still sing the song and share it with friends.” </a:t>
            </a:r>
            <a:r>
              <a:rPr lang="en-US" sz="1100" dirty="0">
                <a:solidFill>
                  <a:schemeClr val="accent5"/>
                </a:solidFill>
                <a:latin typeface="Heebo" pitchFamily="2" charset="-79"/>
                <a:ea typeface="Tahoma"/>
                <a:cs typeface="Heebo" pitchFamily="2" charset="-79"/>
              </a:rPr>
              <a:t>–</a:t>
            </a:r>
            <a:r>
              <a:rPr lang="en-US" sz="1150" dirty="0">
                <a:solidFill>
                  <a:schemeClr val="accent5"/>
                </a:solidFill>
                <a:latin typeface="Heebo" pitchFamily="2" charset="-79"/>
                <a:ea typeface="Tahoma"/>
                <a:cs typeface="Heebo" pitchFamily="2" charset="-79"/>
              </a:rPr>
              <a:t> Parent survey</a:t>
            </a:r>
            <a:endParaRPr lang="he-IL" sz="1150" dirty="0">
              <a:solidFill>
                <a:schemeClr val="accent5"/>
              </a:solidFill>
              <a:latin typeface="Heebo" pitchFamily="2" charset="-79"/>
              <a:ea typeface="Tahoma"/>
              <a:cs typeface="Heebo" pitchFamily="2" charset="-79"/>
            </a:endParaRPr>
          </a:p>
        </p:txBody>
      </p:sp>
      <p:sp>
        <p:nvSpPr>
          <p:cNvPr id="89" name="מלבן 4">
            <a:extLst>
              <a:ext uri="{FF2B5EF4-FFF2-40B4-BE49-F238E27FC236}">
                <a16:creationId xmlns:a16="http://schemas.microsoft.com/office/drawing/2014/main" id="{2F16CE4A-F780-D839-8532-09588ADA8B3D}"/>
              </a:ext>
            </a:extLst>
          </p:cNvPr>
          <p:cNvSpPr/>
          <p:nvPr/>
        </p:nvSpPr>
        <p:spPr>
          <a:xfrm>
            <a:off x="2994505" y="3603261"/>
            <a:ext cx="3948441" cy="830997"/>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50" i="1" dirty="0">
                <a:solidFill>
                  <a:schemeClr val="accent5"/>
                </a:solidFill>
                <a:latin typeface="Heebo" pitchFamily="2" charset="-79"/>
                <a:ea typeface="Tahoma"/>
                <a:cs typeface="Heebo" pitchFamily="2" charset="-79"/>
              </a:rPr>
              <a:t>“Creating a platform to stay connected with the other families - maybe another musical activity for the families and babies, something that strengthens group bonds.” </a:t>
            </a:r>
            <a:r>
              <a:rPr lang="en-US" sz="1100" dirty="0">
                <a:solidFill>
                  <a:schemeClr val="accent5"/>
                </a:solidFill>
                <a:latin typeface="Heebo" pitchFamily="2" charset="-79"/>
                <a:ea typeface="Tahoma"/>
                <a:cs typeface="Heebo" pitchFamily="2" charset="-79"/>
              </a:rPr>
              <a:t>– –</a:t>
            </a:r>
            <a:r>
              <a:rPr lang="en-US" sz="1150" dirty="0">
                <a:solidFill>
                  <a:schemeClr val="accent5"/>
                </a:solidFill>
                <a:latin typeface="Heebo" pitchFamily="2" charset="-79"/>
                <a:ea typeface="Tahoma"/>
                <a:cs typeface="Heebo" pitchFamily="2" charset="-79"/>
              </a:rPr>
              <a:t> Parent survey</a:t>
            </a:r>
            <a:endParaRPr lang="he-IL" sz="1150" dirty="0">
              <a:latin typeface="Heebo" pitchFamily="2" charset="-79"/>
              <a:ea typeface="Tahoma"/>
              <a:cs typeface="Heebo" pitchFamily="2" charset="-79"/>
            </a:endParaRPr>
          </a:p>
        </p:txBody>
      </p:sp>
      <p:sp>
        <p:nvSpPr>
          <p:cNvPr id="90" name="מלבן 4">
            <a:extLst>
              <a:ext uri="{FF2B5EF4-FFF2-40B4-BE49-F238E27FC236}">
                <a16:creationId xmlns:a16="http://schemas.microsoft.com/office/drawing/2014/main" id="{86CA533E-0FEA-4A9C-BBD7-2F3B397D8B55}"/>
              </a:ext>
            </a:extLst>
          </p:cNvPr>
          <p:cNvSpPr/>
          <p:nvPr/>
        </p:nvSpPr>
        <p:spPr>
          <a:xfrm>
            <a:off x="-3679" y="4459689"/>
            <a:ext cx="7123547" cy="261610"/>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Respondents to the follow-up survey (N=8) reported not staying in touch with other participants.</a:t>
            </a:r>
            <a:endParaRPr lang="he-IL" sz="1100" dirty="0">
              <a:latin typeface="Heebo" pitchFamily="2" charset="-79"/>
              <a:ea typeface="Tahoma"/>
              <a:cs typeface="Heebo" pitchFamily="2" charset="-79"/>
            </a:endParaRPr>
          </a:p>
        </p:txBody>
      </p:sp>
      <p:sp>
        <p:nvSpPr>
          <p:cNvPr id="91" name="מלבן 4">
            <a:extLst>
              <a:ext uri="{FF2B5EF4-FFF2-40B4-BE49-F238E27FC236}">
                <a16:creationId xmlns:a16="http://schemas.microsoft.com/office/drawing/2014/main" id="{6FEC4F38-9BD5-B5E2-A1FB-AAD992325C67}"/>
              </a:ext>
            </a:extLst>
          </p:cNvPr>
          <p:cNvSpPr/>
          <p:nvPr/>
        </p:nvSpPr>
        <p:spPr>
          <a:xfrm>
            <a:off x="3067155" y="4829463"/>
            <a:ext cx="3928321" cy="902811"/>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50" i="1" dirty="0">
                <a:solidFill>
                  <a:schemeClr val="accent5"/>
                </a:solidFill>
                <a:latin typeface="Heebo" pitchFamily="2" charset="-79"/>
                <a:ea typeface="Tahoma"/>
                <a:cs typeface="Heebo" pitchFamily="2" charset="-79"/>
              </a:rPr>
              <a:t>“The group aspect was really important. I think the key was being exposed to others. It wouldn’t have been as meaningful if we had only met with the musician.”</a:t>
            </a:r>
          </a:p>
          <a:p>
            <a:pPr algn="l" rtl="0" fontAlgn="base">
              <a:spcBef>
                <a:spcPts val="800"/>
              </a:spcBef>
              <a:buClr>
                <a:srgbClr val="358B8F"/>
              </a:buClr>
              <a:buSzPct val="150000"/>
            </a:pPr>
            <a:r>
              <a:rPr lang="en-US" sz="1150" i="1" dirty="0">
                <a:solidFill>
                  <a:schemeClr val="accent5"/>
                </a:solidFill>
                <a:latin typeface="Heebo" pitchFamily="2" charset="-79"/>
                <a:ea typeface="Tahoma"/>
                <a:cs typeface="Heebo" pitchFamily="2" charset="-79"/>
              </a:rPr>
              <a:t>“It made it more fun."</a:t>
            </a:r>
            <a:endParaRPr lang="he-IL" sz="1150" i="1" dirty="0">
              <a:solidFill>
                <a:schemeClr val="accent5"/>
              </a:solidFill>
              <a:latin typeface="Heebo" pitchFamily="2" charset="-79"/>
              <a:ea typeface="Tahoma"/>
              <a:cs typeface="Heebo" pitchFamily="2" charset="-79"/>
            </a:endParaRPr>
          </a:p>
        </p:txBody>
      </p:sp>
      <p:cxnSp>
        <p:nvCxnSpPr>
          <p:cNvPr id="104" name="Straight Connector 103">
            <a:extLst>
              <a:ext uri="{FF2B5EF4-FFF2-40B4-BE49-F238E27FC236}">
                <a16:creationId xmlns:a16="http://schemas.microsoft.com/office/drawing/2014/main" id="{168C36A1-CF0F-A3E1-BB7E-50095BD4F142}"/>
              </a:ext>
            </a:extLst>
          </p:cNvPr>
          <p:cNvCxnSpPr>
            <a:cxnSpLocks/>
          </p:cNvCxnSpPr>
          <p:nvPr/>
        </p:nvCxnSpPr>
        <p:spPr>
          <a:xfrm>
            <a:off x="3630316" y="636137"/>
            <a:ext cx="0" cy="12511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C3D9FFF-C74E-21EE-6DCD-FDEC11163CC3}"/>
              </a:ext>
            </a:extLst>
          </p:cNvPr>
          <p:cNvCxnSpPr>
            <a:cxnSpLocks/>
          </p:cNvCxnSpPr>
          <p:nvPr/>
        </p:nvCxnSpPr>
        <p:spPr>
          <a:xfrm>
            <a:off x="2962233" y="3665466"/>
            <a:ext cx="0" cy="55066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058924B-9445-0B3F-4999-68C6CDC5A40D}"/>
              </a:ext>
            </a:extLst>
          </p:cNvPr>
          <p:cNvCxnSpPr>
            <a:cxnSpLocks/>
          </p:cNvCxnSpPr>
          <p:nvPr/>
        </p:nvCxnSpPr>
        <p:spPr>
          <a:xfrm>
            <a:off x="3067155" y="4961663"/>
            <a:ext cx="0" cy="6663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24F66AC5-58CB-AA5E-24E3-E9991E7FECB1}"/>
              </a:ext>
            </a:extLst>
          </p:cNvPr>
          <p:cNvGrpSpPr/>
          <p:nvPr/>
        </p:nvGrpSpPr>
        <p:grpSpPr>
          <a:xfrm>
            <a:off x="7280654" y="-721"/>
            <a:ext cx="4932901" cy="1887970"/>
            <a:chOff x="0" y="6413"/>
            <a:chExt cx="4932901" cy="1351037"/>
          </a:xfrm>
        </p:grpSpPr>
        <p:sp>
          <p:nvSpPr>
            <p:cNvPr id="84" name="Rectangle 83">
              <a:extLst>
                <a:ext uri="{FF2B5EF4-FFF2-40B4-BE49-F238E27FC236}">
                  <a16:creationId xmlns:a16="http://schemas.microsoft.com/office/drawing/2014/main" id="{85AEC19B-E6EA-F41E-A9DE-139AB9D45958}"/>
                </a:ext>
              </a:extLst>
            </p:cNvPr>
            <p:cNvSpPr/>
            <p:nvPr/>
          </p:nvSpPr>
          <p:spPr>
            <a:xfrm>
              <a:off x="0" y="6413"/>
              <a:ext cx="4932901" cy="794185"/>
            </a:xfrm>
            <a:prstGeom prst="rect">
              <a:avLst/>
            </a:prstGeom>
            <a:solidFill>
              <a:srgbClr val="40A8AD">
                <a:alpha val="7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8" name="TextBox 7">
              <a:extLst>
                <a:ext uri="{FF2B5EF4-FFF2-40B4-BE49-F238E27FC236}">
                  <a16:creationId xmlns:a16="http://schemas.microsoft.com/office/drawing/2014/main" id="{2A467D2C-8245-D179-DE20-57546C7CB04C}"/>
                </a:ext>
              </a:extLst>
            </p:cNvPr>
            <p:cNvSpPr txBox="1"/>
            <p:nvPr/>
          </p:nvSpPr>
          <p:spPr>
            <a:xfrm>
              <a:off x="22470" y="37619"/>
              <a:ext cx="4828614" cy="861774"/>
            </a:xfrm>
            <a:prstGeom prst="rect">
              <a:avLst/>
            </a:prstGeom>
            <a:noFill/>
          </p:spPr>
          <p:txBody>
            <a:bodyPr wrap="square">
              <a:spAutoFit/>
            </a:bodyPr>
            <a:lstStyle/>
            <a:p>
              <a:pPr algn="l" rtl="0" fontAlgn="base">
                <a:buClr>
                  <a:srgbClr val="358B8F"/>
                </a:buClr>
                <a:buSzPct val="150000"/>
              </a:pPr>
              <a:r>
                <a:rPr lang="en-US" sz="1000" b="1" dirty="0">
                  <a:solidFill>
                    <a:schemeClr val="bg1"/>
                  </a:solidFill>
                  <a:latin typeface="Heebo" pitchFamily="2" charset="-79"/>
                  <a:ea typeface="Tahoma"/>
                  <a:cs typeface="Heebo" pitchFamily="2" charset="-79"/>
                </a:rPr>
                <a:t>Childhood Memories:</a:t>
              </a:r>
            </a:p>
            <a:p>
              <a:pPr algn="l" rtl="0" fontAlgn="base">
                <a:buClr>
                  <a:srgbClr val="358B8F"/>
                </a:buClr>
                <a:buSzPct val="150000"/>
              </a:pPr>
              <a:br>
                <a:rPr lang="en-US" sz="1000" b="1" dirty="0">
                  <a:solidFill>
                    <a:schemeClr val="bg1"/>
                  </a:solidFill>
                  <a:latin typeface="Heebo" pitchFamily="2" charset="-79"/>
                  <a:ea typeface="Tahoma"/>
                  <a:cs typeface="Heebo" pitchFamily="2" charset="-79"/>
                </a:rPr>
              </a:br>
              <a:r>
                <a:rPr lang="en-US" sz="1000" b="1" dirty="0">
                  <a:solidFill>
                    <a:schemeClr val="bg1"/>
                  </a:solidFill>
                  <a:latin typeface="Heebo" pitchFamily="2" charset="-79"/>
                  <a:ea typeface="Tahoma"/>
                  <a:cs typeface="Heebo" pitchFamily="2" charset="-79"/>
                </a:rPr>
                <a:t>“</a:t>
              </a:r>
              <a:r>
                <a:rPr lang="en-US" sz="1000" b="1" i="1" dirty="0">
                  <a:solidFill>
                    <a:schemeClr val="bg1"/>
                  </a:solidFill>
                  <a:latin typeface="Heebo" pitchFamily="2" charset="-79"/>
                  <a:ea typeface="Tahoma"/>
                  <a:cs typeface="Heebo" pitchFamily="2" charset="-79"/>
                </a:rPr>
                <a:t>They sang songs to me, rocked me in a cradle, whispered '</a:t>
              </a:r>
              <a:r>
                <a:rPr lang="en-US" sz="1000" b="1" i="1" dirty="0" err="1">
                  <a:solidFill>
                    <a:schemeClr val="bg1"/>
                  </a:solidFill>
                  <a:latin typeface="Heebo" pitchFamily="2" charset="-79"/>
                  <a:ea typeface="Tahoma"/>
                  <a:cs typeface="Heebo" pitchFamily="2" charset="-79"/>
                </a:rPr>
                <a:t>shhh</a:t>
              </a:r>
              <a:r>
                <a:rPr lang="en-US" sz="1000" b="1" i="1" dirty="0">
                  <a:solidFill>
                    <a:schemeClr val="bg1"/>
                  </a:solidFill>
                  <a:latin typeface="Heebo" pitchFamily="2" charset="-79"/>
                  <a:ea typeface="Tahoma"/>
                  <a:cs typeface="Heebo" pitchFamily="2" charset="-79"/>
                </a:rPr>
                <a:t>' until I fell asleep, hugged and kissed me.”</a:t>
              </a:r>
            </a:p>
            <a:p>
              <a:pPr algn="l" rtl="0" fontAlgn="base">
                <a:buClr>
                  <a:srgbClr val="358B8F"/>
                </a:buClr>
                <a:buSzPct val="150000"/>
              </a:pPr>
              <a:endParaRPr lang="en-US" sz="1000" b="1" i="1" dirty="0">
                <a:solidFill>
                  <a:schemeClr val="bg1"/>
                </a:solidFill>
                <a:latin typeface="Heebo" pitchFamily="2" charset="-79"/>
                <a:ea typeface="Tahoma"/>
                <a:cs typeface="Heebo" pitchFamily="2" charset="-79"/>
              </a:endParaRPr>
            </a:p>
            <a:p>
              <a:pPr algn="l" rtl="0" fontAlgn="base">
                <a:buClr>
                  <a:srgbClr val="358B8F"/>
                </a:buClr>
                <a:buSzPct val="150000"/>
              </a:pPr>
              <a:r>
                <a:rPr lang="en-US" sz="1000" b="1" i="1" dirty="0">
                  <a:solidFill>
                    <a:schemeClr val="bg1"/>
                  </a:solidFill>
                  <a:latin typeface="Heebo" pitchFamily="2" charset="-79"/>
                  <a:ea typeface="Tahoma"/>
                  <a:cs typeface="Heebo" pitchFamily="2" charset="-79"/>
                </a:rPr>
                <a:t>“They would sing songs to me, play with me, hug me, and hold me in their arms.”</a:t>
              </a:r>
              <a:endParaRPr lang="he-IL" sz="1000" i="1" dirty="0">
                <a:solidFill>
                  <a:schemeClr val="bg1"/>
                </a:solidFill>
                <a:latin typeface="Heebo" pitchFamily="2" charset="-79"/>
                <a:ea typeface="Tahoma"/>
                <a:cs typeface="Heebo" pitchFamily="2" charset="-79"/>
              </a:endParaRPr>
            </a:p>
          </p:txBody>
        </p:sp>
        <p:sp>
          <p:nvSpPr>
            <p:cNvPr id="46" name="TextBox 45">
              <a:extLst>
                <a:ext uri="{FF2B5EF4-FFF2-40B4-BE49-F238E27FC236}">
                  <a16:creationId xmlns:a16="http://schemas.microsoft.com/office/drawing/2014/main" id="{0EABCE9F-A159-1917-B456-E910C76EE591}"/>
                </a:ext>
              </a:extLst>
            </p:cNvPr>
            <p:cNvSpPr txBox="1"/>
            <p:nvPr/>
          </p:nvSpPr>
          <p:spPr>
            <a:xfrm>
              <a:off x="398842" y="988118"/>
              <a:ext cx="4169166" cy="369332"/>
            </a:xfrm>
            <a:prstGeom prst="rect">
              <a:avLst/>
            </a:prstGeom>
            <a:noFill/>
          </p:spPr>
          <p:txBody>
            <a:bodyPr wrap="square" rtlCol="0">
              <a:spAutoFit/>
            </a:bodyPr>
            <a:lstStyle/>
            <a:p>
              <a:pPr algn="ctr" rtl="0"/>
              <a:r>
                <a:rPr lang="he-IL" sz="900" b="1">
                  <a:solidFill>
                    <a:schemeClr val="tx1">
                      <a:lumMod val="50000"/>
                      <a:lumOff val="50000"/>
                    </a:schemeClr>
                  </a:solidFill>
                  <a:latin typeface="Heebo" pitchFamily="2" charset="-79"/>
                  <a:cs typeface="Heebo" pitchFamily="2" charset="-79"/>
                </a:rPr>
                <a:t>שיתוף והתייעצות בנוגע לטיפול בתינוק* </a:t>
              </a:r>
            </a:p>
            <a:p>
              <a:pPr algn="ctr" rtl="0"/>
              <a:r>
                <a:rPr lang="he-IL" sz="900" b="1">
                  <a:solidFill>
                    <a:schemeClr val="tx1">
                      <a:lumMod val="50000"/>
                      <a:lumOff val="50000"/>
                    </a:schemeClr>
                  </a:solidFill>
                  <a:latin typeface="Heebo" pitchFamily="2" charset="-79"/>
                  <a:cs typeface="Heebo" pitchFamily="2" charset="-79"/>
                </a:rPr>
                <a:t>סקר פתיחה </a:t>
              </a:r>
              <a:r>
                <a:rPr lang="en-US" sz="900" b="1">
                  <a:solidFill>
                    <a:schemeClr val="tx1">
                      <a:lumMod val="50000"/>
                      <a:lumOff val="50000"/>
                    </a:schemeClr>
                  </a:solidFill>
                  <a:latin typeface="Heebo" pitchFamily="2" charset="-79"/>
                  <a:cs typeface="Heebo" pitchFamily="2" charset="-79"/>
                </a:rPr>
                <a:t>N=19</a:t>
              </a:r>
              <a:r>
                <a:rPr lang="he-IL" sz="900" b="1">
                  <a:solidFill>
                    <a:schemeClr val="tx1">
                      <a:lumMod val="50000"/>
                      <a:lumOff val="50000"/>
                    </a:schemeClr>
                  </a:solidFill>
                  <a:latin typeface="Heebo" pitchFamily="2" charset="-79"/>
                  <a:cs typeface="Heebo" pitchFamily="2" charset="-79"/>
                </a:rPr>
                <a:t>    שאלת בחירה מרובה</a:t>
              </a:r>
              <a:endParaRPr lang="x-es-XL" sz="900" b="1">
                <a:solidFill>
                  <a:schemeClr val="tx1">
                    <a:lumMod val="50000"/>
                    <a:lumOff val="50000"/>
                  </a:schemeClr>
                </a:solidFill>
                <a:latin typeface="Heebo" pitchFamily="2" charset="-79"/>
                <a:cs typeface="Heebo" pitchFamily="2" charset="-79"/>
              </a:endParaRPr>
            </a:p>
          </p:txBody>
        </p:sp>
      </p:grpSp>
      <p:grpSp>
        <p:nvGrpSpPr>
          <p:cNvPr id="156" name="Group 155">
            <a:extLst>
              <a:ext uri="{FF2B5EF4-FFF2-40B4-BE49-F238E27FC236}">
                <a16:creationId xmlns:a16="http://schemas.microsoft.com/office/drawing/2014/main" id="{B2667B29-739F-2E27-97FD-CBCFF86FE695}"/>
              </a:ext>
            </a:extLst>
          </p:cNvPr>
          <p:cNvGrpSpPr/>
          <p:nvPr/>
        </p:nvGrpSpPr>
        <p:grpSpPr>
          <a:xfrm>
            <a:off x="8937139" y="6363533"/>
            <a:ext cx="2697699" cy="369193"/>
            <a:chOff x="1534630" y="6535476"/>
            <a:chExt cx="1838008" cy="369193"/>
          </a:xfrm>
        </p:grpSpPr>
        <p:sp>
          <p:nvSpPr>
            <p:cNvPr id="138" name="Rectangle 137">
              <a:extLst>
                <a:ext uri="{FF2B5EF4-FFF2-40B4-BE49-F238E27FC236}">
                  <a16:creationId xmlns:a16="http://schemas.microsoft.com/office/drawing/2014/main" id="{35C4B89B-BDC4-D0AE-817C-12E49A487D9B}"/>
                </a:ext>
              </a:extLst>
            </p:cNvPr>
            <p:cNvSpPr/>
            <p:nvPr/>
          </p:nvSpPr>
          <p:spPr>
            <a:xfrm>
              <a:off x="1541008" y="6584925"/>
              <a:ext cx="60235" cy="52693"/>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39" name="Rectangle 138">
              <a:extLst>
                <a:ext uri="{FF2B5EF4-FFF2-40B4-BE49-F238E27FC236}">
                  <a16:creationId xmlns:a16="http://schemas.microsoft.com/office/drawing/2014/main" id="{C45A8DF2-44DE-9932-47DB-9C8727A54DF4}"/>
                </a:ext>
              </a:extLst>
            </p:cNvPr>
            <p:cNvSpPr/>
            <p:nvPr/>
          </p:nvSpPr>
          <p:spPr>
            <a:xfrm>
              <a:off x="2027668" y="6584925"/>
              <a:ext cx="60235" cy="52693"/>
            </a:xfrm>
            <a:prstGeom prst="rect">
              <a:avLst/>
            </a:prstGeom>
            <a:solidFill>
              <a:srgbClr val="E7B2CA"/>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40" name="Rectangle 139">
              <a:extLst>
                <a:ext uri="{FF2B5EF4-FFF2-40B4-BE49-F238E27FC236}">
                  <a16:creationId xmlns:a16="http://schemas.microsoft.com/office/drawing/2014/main" id="{922E1D7F-CCF9-4801-327E-7FF7E645B5CE}"/>
                </a:ext>
              </a:extLst>
            </p:cNvPr>
            <p:cNvSpPr/>
            <p:nvPr/>
          </p:nvSpPr>
          <p:spPr>
            <a:xfrm>
              <a:off x="2434662" y="6584925"/>
              <a:ext cx="60235" cy="52693"/>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41" name="מלבן 4">
              <a:extLst>
                <a:ext uri="{FF2B5EF4-FFF2-40B4-BE49-F238E27FC236}">
                  <a16:creationId xmlns:a16="http://schemas.microsoft.com/office/drawing/2014/main" id="{11BA4A93-5813-0F62-293B-06BF1E3F069C}"/>
                </a:ext>
              </a:extLst>
            </p:cNvPr>
            <p:cNvSpPr/>
            <p:nvPr/>
          </p:nvSpPr>
          <p:spPr>
            <a:xfrm>
              <a:off x="1534630" y="6535476"/>
              <a:ext cx="520146"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Not at all</a:t>
              </a:r>
              <a:endParaRPr lang="he-IL" sz="800" dirty="0">
                <a:solidFill>
                  <a:schemeClr val="tx1">
                    <a:lumMod val="50000"/>
                    <a:lumOff val="50000"/>
                  </a:schemeClr>
                </a:solidFill>
                <a:latin typeface="Heebo" pitchFamily="2" charset="-79"/>
                <a:ea typeface="Tahoma"/>
                <a:cs typeface="Heebo" pitchFamily="2" charset="-79"/>
              </a:endParaRPr>
            </a:p>
          </p:txBody>
        </p:sp>
        <p:sp>
          <p:nvSpPr>
            <p:cNvPr id="142" name="מלבן 4">
              <a:extLst>
                <a:ext uri="{FF2B5EF4-FFF2-40B4-BE49-F238E27FC236}">
                  <a16:creationId xmlns:a16="http://schemas.microsoft.com/office/drawing/2014/main" id="{06327ECD-6CDE-89A7-0ED6-F8478010A238}"/>
                </a:ext>
              </a:extLst>
            </p:cNvPr>
            <p:cNvSpPr/>
            <p:nvPr/>
          </p:nvSpPr>
          <p:spPr>
            <a:xfrm>
              <a:off x="2037908" y="6535476"/>
              <a:ext cx="452660" cy="21544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2</a:t>
              </a:r>
              <a:endParaRPr lang="he-IL" sz="800" dirty="0">
                <a:solidFill>
                  <a:schemeClr val="tx1">
                    <a:lumMod val="50000"/>
                    <a:lumOff val="50000"/>
                  </a:schemeClr>
                </a:solidFill>
                <a:latin typeface="Heebo" pitchFamily="2" charset="-79"/>
                <a:ea typeface="Tahoma"/>
                <a:cs typeface="Heebo" pitchFamily="2" charset="-79"/>
              </a:endParaRPr>
            </a:p>
          </p:txBody>
        </p:sp>
        <p:sp>
          <p:nvSpPr>
            <p:cNvPr id="143" name="מלבן 4">
              <a:extLst>
                <a:ext uri="{FF2B5EF4-FFF2-40B4-BE49-F238E27FC236}">
                  <a16:creationId xmlns:a16="http://schemas.microsoft.com/office/drawing/2014/main" id="{EE94578E-5B26-F4D7-F572-15D07FE48B7E}"/>
                </a:ext>
              </a:extLst>
            </p:cNvPr>
            <p:cNvSpPr/>
            <p:nvPr/>
          </p:nvSpPr>
          <p:spPr>
            <a:xfrm>
              <a:off x="2429559" y="6535476"/>
              <a:ext cx="452660" cy="21544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3</a:t>
              </a:r>
              <a:endParaRPr lang="he-IL" sz="800" dirty="0">
                <a:solidFill>
                  <a:schemeClr val="tx1">
                    <a:lumMod val="50000"/>
                    <a:lumOff val="50000"/>
                  </a:schemeClr>
                </a:solidFill>
                <a:latin typeface="Heebo" pitchFamily="2" charset="-79"/>
                <a:ea typeface="Tahoma"/>
                <a:cs typeface="Heebo" pitchFamily="2" charset="-79"/>
              </a:endParaRPr>
            </a:p>
          </p:txBody>
        </p:sp>
        <p:sp>
          <p:nvSpPr>
            <p:cNvPr id="144" name="Rectangle 143">
              <a:extLst>
                <a:ext uri="{FF2B5EF4-FFF2-40B4-BE49-F238E27FC236}">
                  <a16:creationId xmlns:a16="http://schemas.microsoft.com/office/drawing/2014/main" id="{B52AA274-967F-CCC3-05A2-E558E68A6ADB}"/>
                </a:ext>
              </a:extLst>
            </p:cNvPr>
            <p:cNvSpPr/>
            <p:nvPr/>
          </p:nvSpPr>
          <p:spPr>
            <a:xfrm>
              <a:off x="2840453" y="6584925"/>
              <a:ext cx="60235" cy="5269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47" name="מלבן 4">
              <a:extLst>
                <a:ext uri="{FF2B5EF4-FFF2-40B4-BE49-F238E27FC236}">
                  <a16:creationId xmlns:a16="http://schemas.microsoft.com/office/drawing/2014/main" id="{69E85FA8-8B3F-3FC0-8A25-5E776F4214B4}"/>
                </a:ext>
              </a:extLst>
            </p:cNvPr>
            <p:cNvSpPr/>
            <p:nvPr/>
          </p:nvSpPr>
          <p:spPr>
            <a:xfrm>
              <a:off x="2843654" y="6535476"/>
              <a:ext cx="452660" cy="21544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4</a:t>
              </a:r>
              <a:endParaRPr lang="he-IL" sz="800" dirty="0">
                <a:solidFill>
                  <a:schemeClr val="tx1">
                    <a:lumMod val="50000"/>
                    <a:lumOff val="50000"/>
                  </a:schemeClr>
                </a:solidFill>
                <a:latin typeface="Heebo" pitchFamily="2" charset="-79"/>
                <a:ea typeface="Tahoma"/>
                <a:cs typeface="Heebo" pitchFamily="2" charset="-79"/>
              </a:endParaRPr>
            </a:p>
          </p:txBody>
        </p:sp>
        <p:grpSp>
          <p:nvGrpSpPr>
            <p:cNvPr id="155" name="Group 154">
              <a:extLst>
                <a:ext uri="{FF2B5EF4-FFF2-40B4-BE49-F238E27FC236}">
                  <a16:creationId xmlns:a16="http://schemas.microsoft.com/office/drawing/2014/main" id="{99CB2735-404F-E820-98FB-19617F7199E6}"/>
                </a:ext>
              </a:extLst>
            </p:cNvPr>
            <p:cNvGrpSpPr/>
            <p:nvPr/>
          </p:nvGrpSpPr>
          <p:grpSpPr>
            <a:xfrm>
              <a:off x="1612491" y="6678072"/>
              <a:ext cx="1760147" cy="226597"/>
              <a:chOff x="3104763" y="6535476"/>
              <a:chExt cx="1760147" cy="226597"/>
            </a:xfrm>
          </p:grpSpPr>
          <p:sp>
            <p:nvSpPr>
              <p:cNvPr id="145" name="Rectangle 144">
                <a:extLst>
                  <a:ext uri="{FF2B5EF4-FFF2-40B4-BE49-F238E27FC236}">
                    <a16:creationId xmlns:a16="http://schemas.microsoft.com/office/drawing/2014/main" id="{9D599761-FF27-4405-7B19-2C66A9104927}"/>
                  </a:ext>
                </a:extLst>
              </p:cNvPr>
              <p:cNvSpPr/>
              <p:nvPr/>
            </p:nvSpPr>
            <p:spPr>
              <a:xfrm>
                <a:off x="3104763" y="6607227"/>
                <a:ext cx="60235" cy="52693"/>
              </a:xfrm>
              <a:prstGeom prst="rect">
                <a:avLst/>
              </a:prstGeom>
              <a:solidFill>
                <a:srgbClr val="B3ECED"/>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46" name="Rectangle 145">
                <a:extLst>
                  <a:ext uri="{FF2B5EF4-FFF2-40B4-BE49-F238E27FC236}">
                    <a16:creationId xmlns:a16="http://schemas.microsoft.com/office/drawing/2014/main" id="{D93BA0E5-7AC7-D359-C928-7550DD3FABCE}"/>
                  </a:ext>
                </a:extLst>
              </p:cNvPr>
              <p:cNvSpPr/>
              <p:nvPr/>
            </p:nvSpPr>
            <p:spPr>
              <a:xfrm>
                <a:off x="3558758" y="6607227"/>
                <a:ext cx="60235" cy="52693"/>
              </a:xfrm>
              <a:prstGeom prst="rect">
                <a:avLst/>
              </a:prstGeom>
              <a:solidFill>
                <a:srgbClr val="46BCC4"/>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48" name="מלבן 4">
                <a:extLst>
                  <a:ext uri="{FF2B5EF4-FFF2-40B4-BE49-F238E27FC236}">
                    <a16:creationId xmlns:a16="http://schemas.microsoft.com/office/drawing/2014/main" id="{B6D59921-3AA8-E98C-2226-01E9235F4454}"/>
                  </a:ext>
                </a:extLst>
              </p:cNvPr>
              <p:cNvSpPr/>
              <p:nvPr/>
            </p:nvSpPr>
            <p:spPr>
              <a:xfrm>
                <a:off x="3109971" y="6546629"/>
                <a:ext cx="452660" cy="21544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5</a:t>
                </a:r>
                <a:endParaRPr lang="he-IL" sz="800" dirty="0">
                  <a:solidFill>
                    <a:schemeClr val="tx1">
                      <a:lumMod val="50000"/>
                      <a:lumOff val="50000"/>
                    </a:schemeClr>
                  </a:solidFill>
                  <a:latin typeface="Heebo" pitchFamily="2" charset="-79"/>
                  <a:ea typeface="Tahoma"/>
                  <a:cs typeface="Heebo" pitchFamily="2" charset="-79"/>
                </a:endParaRPr>
              </a:p>
            </p:txBody>
          </p:sp>
          <p:sp>
            <p:nvSpPr>
              <p:cNvPr id="149" name="מלבן 4">
                <a:extLst>
                  <a:ext uri="{FF2B5EF4-FFF2-40B4-BE49-F238E27FC236}">
                    <a16:creationId xmlns:a16="http://schemas.microsoft.com/office/drawing/2014/main" id="{5ACC1E4D-546E-D1C3-2673-7D101DF64EDD}"/>
                  </a:ext>
                </a:extLst>
              </p:cNvPr>
              <p:cNvSpPr/>
              <p:nvPr/>
            </p:nvSpPr>
            <p:spPr>
              <a:xfrm>
                <a:off x="3574412" y="6535476"/>
                <a:ext cx="452660" cy="21544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6</a:t>
                </a:r>
                <a:endParaRPr lang="he-IL" sz="800" dirty="0">
                  <a:solidFill>
                    <a:schemeClr val="tx1">
                      <a:lumMod val="50000"/>
                      <a:lumOff val="50000"/>
                    </a:schemeClr>
                  </a:solidFill>
                  <a:latin typeface="Heebo" pitchFamily="2" charset="-79"/>
                  <a:ea typeface="Tahoma"/>
                  <a:cs typeface="Heebo" pitchFamily="2" charset="-79"/>
                </a:endParaRPr>
              </a:p>
            </p:txBody>
          </p:sp>
          <p:sp>
            <p:nvSpPr>
              <p:cNvPr id="150" name="Rectangle 149">
                <a:extLst>
                  <a:ext uri="{FF2B5EF4-FFF2-40B4-BE49-F238E27FC236}">
                    <a16:creationId xmlns:a16="http://schemas.microsoft.com/office/drawing/2014/main" id="{E1562EBB-3CB1-831D-1F40-D649EDC8BD5A}"/>
                  </a:ext>
                </a:extLst>
              </p:cNvPr>
              <p:cNvSpPr/>
              <p:nvPr/>
            </p:nvSpPr>
            <p:spPr>
              <a:xfrm>
                <a:off x="4008153" y="6607227"/>
                <a:ext cx="60235" cy="52693"/>
              </a:xfrm>
              <a:prstGeom prst="rect">
                <a:avLst/>
              </a:prstGeom>
              <a:solidFill>
                <a:srgbClr val="37929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51" name="מלבן 4">
                <a:extLst>
                  <a:ext uri="{FF2B5EF4-FFF2-40B4-BE49-F238E27FC236}">
                    <a16:creationId xmlns:a16="http://schemas.microsoft.com/office/drawing/2014/main" id="{23C30646-AAA0-7BF6-15A3-7F6A407697F1}"/>
                  </a:ext>
                </a:extLst>
              </p:cNvPr>
              <p:cNvSpPr/>
              <p:nvPr/>
            </p:nvSpPr>
            <p:spPr>
              <a:xfrm>
                <a:off x="4023807" y="6535476"/>
                <a:ext cx="841103" cy="215444"/>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Strongly agree</a:t>
                </a:r>
                <a:endParaRPr lang="he-IL" sz="800" dirty="0">
                  <a:solidFill>
                    <a:schemeClr val="tx1">
                      <a:lumMod val="50000"/>
                      <a:lumOff val="50000"/>
                    </a:schemeClr>
                  </a:solidFill>
                  <a:latin typeface="Heebo" pitchFamily="2" charset="-79"/>
                  <a:ea typeface="Tahoma"/>
                  <a:cs typeface="Heebo" pitchFamily="2" charset="-79"/>
                </a:endParaRPr>
              </a:p>
            </p:txBody>
          </p:sp>
        </p:grpSp>
      </p:grpSp>
      <p:graphicFrame>
        <p:nvGraphicFramePr>
          <p:cNvPr id="2" name="Chart 1">
            <a:extLst>
              <a:ext uri="{FF2B5EF4-FFF2-40B4-BE49-F238E27FC236}">
                <a16:creationId xmlns:a16="http://schemas.microsoft.com/office/drawing/2014/main" id="{47AFF8E5-6DC5-F0B4-DD38-A83C49203943}"/>
              </a:ext>
            </a:extLst>
          </p:cNvPr>
          <p:cNvGraphicFramePr>
            <a:graphicFrameLocks/>
          </p:cNvGraphicFramePr>
          <p:nvPr>
            <p:extLst>
              <p:ext uri="{D42A27DB-BD31-4B8C-83A1-F6EECF244321}">
                <p14:modId xmlns:p14="http://schemas.microsoft.com/office/powerpoint/2010/main" val="2815810481"/>
              </p:ext>
            </p:extLst>
          </p:nvPr>
        </p:nvGraphicFramePr>
        <p:xfrm>
          <a:off x="7184639" y="811039"/>
          <a:ext cx="5158879" cy="3201181"/>
        </p:xfrm>
        <a:graphic>
          <a:graphicData uri="http://schemas.openxmlformats.org/drawingml/2006/chart">
            <c:chart xmlns:c="http://schemas.openxmlformats.org/drawingml/2006/chart" xmlns:r="http://schemas.openxmlformats.org/officeDocument/2006/relationships" r:id="rId4"/>
          </a:graphicData>
        </a:graphic>
      </p:graphicFrame>
      <p:sp>
        <p:nvSpPr>
          <p:cNvPr id="3" name="Rectangle 2"/>
          <p:cNvSpPr/>
          <p:nvPr/>
        </p:nvSpPr>
        <p:spPr>
          <a:xfrm>
            <a:off x="11820406" y="6506129"/>
            <a:ext cx="357790" cy="276999"/>
          </a:xfrm>
          <a:prstGeom prst="rect">
            <a:avLst/>
          </a:prstGeom>
        </p:spPr>
        <p:txBody>
          <a:bodyPr wrap="none">
            <a:spAutoFit/>
          </a:bodyPr>
          <a:lstStyle/>
          <a:p>
            <a:fld id="{199E282D-D310-42D8-B8FF-78ED45A44D81}" type="slidenum">
              <a:rPr lang="he-IL" sz="1200">
                <a:latin typeface="Heebo" pitchFamily="2" charset="-79"/>
                <a:cs typeface="Heebo" pitchFamily="2" charset="-79"/>
              </a:rPr>
              <a:pPr/>
              <a:t>15</a:t>
            </a:fld>
            <a:endParaRPr lang="en-US" dirty="0"/>
          </a:p>
        </p:txBody>
      </p:sp>
    </p:spTree>
    <p:extLst>
      <p:ext uri="{BB962C8B-B14F-4D97-AF65-F5344CB8AC3E}">
        <p14:creationId xmlns:p14="http://schemas.microsoft.com/office/powerpoint/2010/main" val="963754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sitting on the floor with a baby&#10;&#10;Description automatically generated">
            <a:extLst>
              <a:ext uri="{FF2B5EF4-FFF2-40B4-BE49-F238E27FC236}">
                <a16:creationId xmlns:a16="http://schemas.microsoft.com/office/drawing/2014/main" id="{43A8EAE4-1F11-6A4A-3761-793B7D07E870}"/>
              </a:ext>
            </a:extLst>
          </p:cNvPr>
          <p:cNvPicPr>
            <a:picLocks noChangeAspect="1"/>
          </p:cNvPicPr>
          <p:nvPr/>
        </p:nvPicPr>
        <p:blipFill>
          <a:blip r:embed="rId3" cstate="print">
            <a:extLst>
              <a:ext uri="{28A0092B-C50C-407E-A947-70E740481C1C}">
                <a14:useLocalDpi xmlns:a14="http://schemas.microsoft.com/office/drawing/2010/main" val="0"/>
              </a:ext>
            </a:extLst>
          </a:blip>
          <a:srcRect l="20143" r="4110"/>
          <a:stretch/>
        </p:blipFill>
        <p:spPr>
          <a:xfrm>
            <a:off x="7804091" y="-105415"/>
            <a:ext cx="7901945" cy="6971015"/>
          </a:xfrm>
          <a:prstGeom prst="rect">
            <a:avLst/>
          </a:prstGeom>
        </p:spPr>
      </p:pic>
      <p:sp>
        <p:nvSpPr>
          <p:cNvPr id="8" name="Rectangle 7">
            <a:extLst>
              <a:ext uri="{FF2B5EF4-FFF2-40B4-BE49-F238E27FC236}">
                <a16:creationId xmlns:a16="http://schemas.microsoft.com/office/drawing/2014/main" id="{D10F614D-CCE9-6213-515C-50D32A32905E}"/>
              </a:ext>
            </a:extLst>
          </p:cNvPr>
          <p:cNvSpPr/>
          <p:nvPr/>
        </p:nvSpPr>
        <p:spPr>
          <a:xfrm>
            <a:off x="0" y="-105415"/>
            <a:ext cx="8516847" cy="696341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dirty="0"/>
          </a:p>
        </p:txBody>
      </p:sp>
      <p:sp>
        <p:nvSpPr>
          <p:cNvPr id="7" name="TextBox 6">
            <a:extLst>
              <a:ext uri="{FF2B5EF4-FFF2-40B4-BE49-F238E27FC236}">
                <a16:creationId xmlns:a16="http://schemas.microsoft.com/office/drawing/2014/main" id="{7AD14276-3548-E911-5E99-64256A3887F6}"/>
              </a:ext>
            </a:extLst>
          </p:cNvPr>
          <p:cNvSpPr txBox="1"/>
          <p:nvPr/>
        </p:nvSpPr>
        <p:spPr>
          <a:xfrm>
            <a:off x="94335" y="-23594"/>
            <a:ext cx="8308994" cy="461665"/>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b="1" dirty="0">
                <a:solidFill>
                  <a:srgbClr val="40A8AD"/>
                </a:solidFill>
                <a:latin typeface="Heebo" pitchFamily="2" charset="-79"/>
                <a:ea typeface="Tahoma" pitchFamily="34" charset="0"/>
                <a:cs typeface="Heebo" pitchFamily="2" charset="-79"/>
              </a:rPr>
              <a:t>The Professional Team</a:t>
            </a:r>
            <a:endParaRPr lang="he-IL" sz="2400" b="1" dirty="0">
              <a:solidFill>
                <a:srgbClr val="40A8AD"/>
              </a:solidFill>
              <a:latin typeface="Heebo" pitchFamily="2" charset="-79"/>
              <a:ea typeface="Tahoma" pitchFamily="34" charset="0"/>
              <a:cs typeface="Heebo" pitchFamily="2" charset="-79"/>
            </a:endParaRPr>
          </a:p>
        </p:txBody>
      </p:sp>
      <p:sp>
        <p:nvSpPr>
          <p:cNvPr id="29" name="Rounded Rectangle 28">
            <a:extLst>
              <a:ext uri="{FF2B5EF4-FFF2-40B4-BE49-F238E27FC236}">
                <a16:creationId xmlns:a16="http://schemas.microsoft.com/office/drawing/2014/main" id="{C4D6EB9B-D653-4E7D-AE7E-5DC55ECB7259}"/>
              </a:ext>
            </a:extLst>
          </p:cNvPr>
          <p:cNvSpPr/>
          <p:nvPr/>
        </p:nvSpPr>
        <p:spPr>
          <a:xfrm>
            <a:off x="5431196" y="4787386"/>
            <a:ext cx="2839823" cy="1379498"/>
          </a:xfrm>
          <a:prstGeom prst="roundRect">
            <a:avLst>
              <a:gd name="adj" fmla="val 42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8" name="Rounded Rectangle 27">
            <a:extLst>
              <a:ext uri="{FF2B5EF4-FFF2-40B4-BE49-F238E27FC236}">
                <a16:creationId xmlns:a16="http://schemas.microsoft.com/office/drawing/2014/main" id="{3E23495B-A733-01F3-A64D-095563793823}"/>
              </a:ext>
            </a:extLst>
          </p:cNvPr>
          <p:cNvSpPr/>
          <p:nvPr/>
        </p:nvSpPr>
        <p:spPr>
          <a:xfrm>
            <a:off x="107417" y="3954419"/>
            <a:ext cx="5216362" cy="2576073"/>
          </a:xfrm>
          <a:prstGeom prst="roundRect">
            <a:avLst>
              <a:gd name="adj" fmla="val 370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6" name="Rounded Rectangle 25">
            <a:extLst>
              <a:ext uri="{FF2B5EF4-FFF2-40B4-BE49-F238E27FC236}">
                <a16:creationId xmlns:a16="http://schemas.microsoft.com/office/drawing/2014/main" id="{6DED51F5-41F3-B37B-5FDE-AE362E5169E5}"/>
              </a:ext>
            </a:extLst>
          </p:cNvPr>
          <p:cNvSpPr/>
          <p:nvPr/>
        </p:nvSpPr>
        <p:spPr>
          <a:xfrm>
            <a:off x="106087" y="2324905"/>
            <a:ext cx="5234133" cy="1584265"/>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7" name="Rounded Rectangle 26">
            <a:extLst>
              <a:ext uri="{FF2B5EF4-FFF2-40B4-BE49-F238E27FC236}">
                <a16:creationId xmlns:a16="http://schemas.microsoft.com/office/drawing/2014/main" id="{4C5D8E5C-2C38-B553-F3D3-65E5E3A26C16}"/>
              </a:ext>
            </a:extLst>
          </p:cNvPr>
          <p:cNvSpPr/>
          <p:nvPr/>
        </p:nvSpPr>
        <p:spPr>
          <a:xfrm>
            <a:off x="5431828" y="2356415"/>
            <a:ext cx="2868845" cy="2343221"/>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4" name="Rounded Rectangle 23">
            <a:extLst>
              <a:ext uri="{FF2B5EF4-FFF2-40B4-BE49-F238E27FC236}">
                <a16:creationId xmlns:a16="http://schemas.microsoft.com/office/drawing/2014/main" id="{6C31EC4F-1BEE-7820-5ED0-9FC8FC91D74B}"/>
              </a:ext>
            </a:extLst>
          </p:cNvPr>
          <p:cNvSpPr/>
          <p:nvPr/>
        </p:nvSpPr>
        <p:spPr>
          <a:xfrm>
            <a:off x="71198" y="496254"/>
            <a:ext cx="4942104" cy="1755781"/>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5" name="Rounded Rectangle 24">
            <a:extLst>
              <a:ext uri="{FF2B5EF4-FFF2-40B4-BE49-F238E27FC236}">
                <a16:creationId xmlns:a16="http://schemas.microsoft.com/office/drawing/2014/main" id="{AE47F060-06E3-9262-A322-5D7CF3139468}"/>
              </a:ext>
            </a:extLst>
          </p:cNvPr>
          <p:cNvSpPr/>
          <p:nvPr/>
        </p:nvSpPr>
        <p:spPr>
          <a:xfrm>
            <a:off x="5102436" y="496254"/>
            <a:ext cx="3229212" cy="1734630"/>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3" name="Round Same Side Corner Rectangle 2">
            <a:extLst>
              <a:ext uri="{FF2B5EF4-FFF2-40B4-BE49-F238E27FC236}">
                <a16:creationId xmlns:a16="http://schemas.microsoft.com/office/drawing/2014/main" id="{68549E17-92D6-AD5B-6702-4860582AAF6B}"/>
              </a:ext>
            </a:extLst>
          </p:cNvPr>
          <p:cNvSpPr/>
          <p:nvPr/>
        </p:nvSpPr>
        <p:spPr>
          <a:xfrm rot="10800000">
            <a:off x="8450933" y="-113016"/>
            <a:ext cx="2556767" cy="2644057"/>
          </a:xfrm>
          <a:prstGeom prst="round2SameRect">
            <a:avLst>
              <a:gd name="adj1" fmla="val 4897"/>
              <a:gd name="adj2" fmla="val 0"/>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9100988" y="6492875"/>
            <a:ext cx="2743200" cy="365125"/>
          </a:xfrm>
        </p:spPr>
        <p:txBody>
          <a:bodyPr/>
          <a:lstStyle/>
          <a:p>
            <a:pPr algn="r" rtl="0"/>
            <a:fld id="{199E282D-D310-42D8-B8FF-78ED45A44D81}" type="slidenum">
              <a:rPr lang="he-IL" smtClean="0">
                <a:solidFill>
                  <a:schemeClr val="bg1"/>
                </a:solidFill>
                <a:latin typeface="Heebo" pitchFamily="2" charset="-79"/>
                <a:cs typeface="Heebo" pitchFamily="2" charset="-79"/>
              </a:rPr>
              <a:pPr algn="r" rtl="0"/>
              <a:t>16</a:t>
            </a:fld>
            <a:endParaRPr lang="he-IL" dirty="0">
              <a:solidFill>
                <a:schemeClr val="bg1"/>
              </a:solidFill>
              <a:latin typeface="Heebo" pitchFamily="2" charset="-79"/>
              <a:cs typeface="Heebo" pitchFamily="2" charset="-79"/>
            </a:endParaRPr>
          </a:p>
        </p:txBody>
      </p:sp>
      <p:sp>
        <p:nvSpPr>
          <p:cNvPr id="12" name="מלבן 4">
            <a:extLst>
              <a:ext uri="{FF2B5EF4-FFF2-40B4-BE49-F238E27FC236}">
                <a16:creationId xmlns:a16="http://schemas.microsoft.com/office/drawing/2014/main" id="{5F065032-4F9B-64BF-864D-0307AABCFFCA}"/>
              </a:ext>
            </a:extLst>
          </p:cNvPr>
          <p:cNvSpPr/>
          <p:nvPr/>
        </p:nvSpPr>
        <p:spPr>
          <a:xfrm>
            <a:off x="88941" y="534709"/>
            <a:ext cx="5006211" cy="702756"/>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In the focus group, the musicians spoke about feeling a </a:t>
            </a:r>
            <a:r>
              <a:rPr lang="en-US" sz="1100" b="1" dirty="0">
                <a:latin typeface="Heebo" pitchFamily="2" charset="-79"/>
                <a:ea typeface="Tahoma"/>
                <a:cs typeface="Heebo" pitchFamily="2" charset="-79"/>
              </a:rPr>
              <a:t>personal connection </a:t>
            </a:r>
            <a:r>
              <a:rPr lang="en-US" sz="1100" dirty="0">
                <a:latin typeface="Heebo" pitchFamily="2" charset="-79"/>
                <a:ea typeface="Tahoma"/>
                <a:cs typeface="Heebo" pitchFamily="2" charset="-79"/>
              </a:rPr>
              <a:t>to the project, which inspired them to join.</a:t>
            </a:r>
          </a:p>
          <a:p>
            <a:pPr algn="l" rtl="0" fontAlgn="base">
              <a:spcBef>
                <a:spcPts val="800"/>
              </a:spcBef>
              <a:buClr>
                <a:srgbClr val="358B8F"/>
              </a:buClr>
              <a:buSzPct val="150000"/>
            </a:pPr>
            <a:endParaRPr lang="he-IL" sz="1100" dirty="0">
              <a:solidFill>
                <a:schemeClr val="accent5"/>
              </a:solidFill>
              <a:latin typeface="Heebo" pitchFamily="2" charset="-79"/>
              <a:ea typeface="Tahoma"/>
              <a:cs typeface="Heebo" pitchFamily="2" charset="-79"/>
            </a:endParaRPr>
          </a:p>
        </p:txBody>
      </p:sp>
      <p:sp>
        <p:nvSpPr>
          <p:cNvPr id="2" name="TextBox 1">
            <a:extLst>
              <a:ext uri="{FF2B5EF4-FFF2-40B4-BE49-F238E27FC236}">
                <a16:creationId xmlns:a16="http://schemas.microsoft.com/office/drawing/2014/main" id="{D5A2FD2B-C0C3-9EDC-3C91-7091B7E93DE4}"/>
              </a:ext>
            </a:extLst>
          </p:cNvPr>
          <p:cNvSpPr txBox="1"/>
          <p:nvPr/>
        </p:nvSpPr>
        <p:spPr>
          <a:xfrm>
            <a:off x="0" y="6579072"/>
            <a:ext cx="7219950" cy="230832"/>
          </a:xfrm>
          <a:prstGeom prst="rect">
            <a:avLst/>
          </a:prstGeom>
          <a:noFill/>
        </p:spPr>
        <p:txBody>
          <a:bodyPr wrap="square" rtlCol="1">
            <a:spAutoFit/>
          </a:bodyPr>
          <a:lstStyle/>
          <a:p>
            <a:pPr algn="l" rtl="0"/>
            <a:r>
              <a:rPr lang="en-US" sz="900" dirty="0">
                <a:latin typeface="Heebo" pitchFamily="2" charset="-79"/>
                <a:ea typeface="Tahoma" panose="020B0604030504040204" pitchFamily="34" charset="0"/>
                <a:cs typeface="Heebo" pitchFamily="2" charset="-79"/>
              </a:rPr>
              <a:t>*The complete transcript of the focus group was submitted to the Urban95 team as part of the full set of raw materials.</a:t>
            </a:r>
            <a:endParaRPr lang="he-IL" sz="900" dirty="0">
              <a:latin typeface="Heebo" pitchFamily="2" charset="-79"/>
              <a:ea typeface="Tahoma" panose="020B0604030504040204" pitchFamily="34" charset="0"/>
              <a:cs typeface="Heebo" pitchFamily="2" charset="-79"/>
            </a:endParaRPr>
          </a:p>
        </p:txBody>
      </p:sp>
      <p:sp>
        <p:nvSpPr>
          <p:cNvPr id="6" name="TextBox 5">
            <a:extLst>
              <a:ext uri="{FF2B5EF4-FFF2-40B4-BE49-F238E27FC236}">
                <a16:creationId xmlns:a16="http://schemas.microsoft.com/office/drawing/2014/main" id="{1EAEEA7C-5CBD-F50D-3B3A-6223812DD120}"/>
              </a:ext>
            </a:extLst>
          </p:cNvPr>
          <p:cNvSpPr txBox="1"/>
          <p:nvPr/>
        </p:nvSpPr>
        <p:spPr>
          <a:xfrm>
            <a:off x="8564452" y="-326"/>
            <a:ext cx="2444740" cy="2523768"/>
          </a:xfrm>
          <a:prstGeom prst="rect">
            <a:avLst/>
          </a:prstGeom>
          <a:noFill/>
        </p:spPr>
        <p:txBody>
          <a:bodyPr wrap="square">
            <a:spAutoFit/>
          </a:bodyPr>
          <a:lstStyle>
            <a:defPPr>
              <a:defRPr lang="he-IL"/>
            </a:defPPr>
            <a:lvl1pPr fontAlgn="base">
              <a:buClr>
                <a:srgbClr val="358B8F"/>
              </a:buClr>
              <a:buSzPct val="150000"/>
              <a:defRPr sz="1400">
                <a:solidFill>
                  <a:schemeClr val="bg1"/>
                </a:solidFill>
                <a:latin typeface="Heebo" pitchFamily="2" charset="-79"/>
                <a:ea typeface="Tahoma"/>
                <a:cs typeface="Heebo" pitchFamily="2" charset="-79"/>
              </a:defRPr>
            </a:lvl1pPr>
          </a:lstStyle>
          <a:p>
            <a:pPr algn="l" rtl="0"/>
            <a:r>
              <a:rPr lang="en-US" sz="1800" i="1" dirty="0"/>
              <a:t>“An amazing project. It really lit up my month.”</a:t>
            </a:r>
            <a:br>
              <a:rPr lang="en-US" sz="1800" i="1" dirty="0"/>
            </a:br>
            <a:endParaRPr lang="en-US" sz="1800" i="1" dirty="0"/>
          </a:p>
          <a:p>
            <a:pPr algn="l" rtl="0"/>
            <a:r>
              <a:rPr lang="en-US" sz="1800" i="1" dirty="0"/>
              <a:t>“Such a beautiful initiative. I’m very curious to see how it will develop." </a:t>
            </a:r>
            <a:r>
              <a:rPr lang="en-US" dirty="0"/>
              <a:t>(Musicians)</a:t>
            </a:r>
            <a:endParaRPr lang="he-IL" dirty="0"/>
          </a:p>
        </p:txBody>
      </p:sp>
      <p:sp>
        <p:nvSpPr>
          <p:cNvPr id="14" name="מלבן 4">
            <a:extLst>
              <a:ext uri="{FF2B5EF4-FFF2-40B4-BE49-F238E27FC236}">
                <a16:creationId xmlns:a16="http://schemas.microsoft.com/office/drawing/2014/main" id="{350F9E18-D29D-DE35-D4F2-94C2F336AA17}"/>
              </a:ext>
            </a:extLst>
          </p:cNvPr>
          <p:cNvSpPr/>
          <p:nvPr/>
        </p:nvSpPr>
        <p:spPr>
          <a:xfrm>
            <a:off x="5511195" y="2490787"/>
            <a:ext cx="2681634" cy="2123658"/>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The main concerns raised were about the musicians' preparedness to </a:t>
            </a:r>
            <a:r>
              <a:rPr lang="en-US" sz="1100" b="1" dirty="0">
                <a:latin typeface="Heebo" pitchFamily="2" charset="-79"/>
                <a:ea typeface="Tahoma"/>
                <a:cs typeface="Heebo" pitchFamily="2" charset="-79"/>
              </a:rPr>
              <a:t>guide the lyric-writing</a:t>
            </a:r>
            <a:r>
              <a:rPr lang="en-US" sz="1100" dirty="0">
                <a:latin typeface="Heebo" pitchFamily="2" charset="-79"/>
                <a:ea typeface="Tahoma"/>
                <a:cs typeface="Heebo" pitchFamily="2" charset="-79"/>
              </a:rPr>
              <a:t> process and the feasibility of </a:t>
            </a:r>
            <a:r>
              <a:rPr lang="en-US" sz="1100" b="1" dirty="0">
                <a:latin typeface="Heebo" pitchFamily="2" charset="-79"/>
                <a:ea typeface="Tahoma"/>
                <a:cs typeface="Heebo" pitchFamily="2" charset="-79"/>
              </a:rPr>
              <a:t>completing everything within in a short timeframe</a:t>
            </a:r>
            <a:r>
              <a:rPr lang="en-US" sz="1100" dirty="0">
                <a:latin typeface="Heebo" pitchFamily="2" charset="-79"/>
                <a:ea typeface="Tahoma"/>
                <a:cs typeface="Heebo" pitchFamily="2" charset="-79"/>
              </a:rPr>
              <a:t>, particularly in the single-session workshop. To address this, they requested </a:t>
            </a:r>
            <a:r>
              <a:rPr lang="en-US" sz="1100" b="1" dirty="0">
                <a:latin typeface="Heebo" pitchFamily="2" charset="-79"/>
                <a:ea typeface="Tahoma"/>
                <a:cs typeface="Heebo" pitchFamily="2" charset="-79"/>
              </a:rPr>
              <a:t>a toolkit to help them guide the writing process </a:t>
            </a:r>
            <a:r>
              <a:rPr lang="en-US" sz="1100" dirty="0">
                <a:latin typeface="Heebo" pitchFamily="2" charset="-79"/>
                <a:ea typeface="Tahoma"/>
                <a:cs typeface="Heebo" pitchFamily="2" charset="-79"/>
              </a:rPr>
              <a:t>and suggested various exercises and methods that could be used in both group and one-on-one settings during the creative process.</a:t>
            </a:r>
            <a:endParaRPr lang="he-IL" sz="1100" dirty="0">
              <a:latin typeface="Heebo" pitchFamily="2" charset="-79"/>
              <a:ea typeface="Tahoma"/>
              <a:cs typeface="Heebo" pitchFamily="2" charset="-79"/>
            </a:endParaRPr>
          </a:p>
        </p:txBody>
      </p:sp>
      <p:sp>
        <p:nvSpPr>
          <p:cNvPr id="15" name="מלבן 4">
            <a:extLst>
              <a:ext uri="{FF2B5EF4-FFF2-40B4-BE49-F238E27FC236}">
                <a16:creationId xmlns:a16="http://schemas.microsoft.com/office/drawing/2014/main" id="{BE04A39C-4E26-EE44-362E-C6A78E084224}"/>
              </a:ext>
            </a:extLst>
          </p:cNvPr>
          <p:cNvSpPr/>
          <p:nvPr/>
        </p:nvSpPr>
        <p:spPr>
          <a:xfrm>
            <a:off x="3218503" y="2374989"/>
            <a:ext cx="2079640" cy="1487587"/>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200" i="1" dirty="0">
                <a:solidFill>
                  <a:schemeClr val="accent5"/>
                </a:solidFill>
                <a:latin typeface="Heebo" pitchFamily="2" charset="-79"/>
                <a:ea typeface="Tahoma"/>
                <a:cs typeface="Heebo" pitchFamily="2" charset="-79"/>
              </a:rPr>
              <a:t>"A musician doesn‘t need to come from the same background or belong to the same community. They need to be a sensitive professional, that’s all." </a:t>
            </a:r>
          </a:p>
          <a:p>
            <a:pPr algn="l" rtl="0" fontAlgn="base">
              <a:spcBef>
                <a:spcPts val="800"/>
              </a:spcBef>
              <a:buClr>
                <a:srgbClr val="358B8F"/>
              </a:buClr>
              <a:buSzPct val="150000"/>
            </a:pPr>
            <a:r>
              <a:rPr lang="en-US" sz="1200" dirty="0">
                <a:solidFill>
                  <a:schemeClr val="accent5"/>
                </a:solidFill>
                <a:latin typeface="Heebo" pitchFamily="2" charset="-79"/>
                <a:ea typeface="Tahoma"/>
                <a:cs typeface="Heebo" pitchFamily="2" charset="-79"/>
              </a:rPr>
              <a:t>– Musical Director</a:t>
            </a:r>
            <a:endParaRPr lang="he-IL" sz="1200" dirty="0">
              <a:solidFill>
                <a:srgbClr val="CD4E86"/>
              </a:solidFill>
              <a:latin typeface="Heebo" pitchFamily="2" charset="-79"/>
              <a:ea typeface="Tahoma"/>
              <a:cs typeface="Heebo" pitchFamily="2" charset="-79"/>
            </a:endParaRPr>
          </a:p>
        </p:txBody>
      </p:sp>
      <p:sp>
        <p:nvSpPr>
          <p:cNvPr id="16" name="מלבן 4">
            <a:extLst>
              <a:ext uri="{FF2B5EF4-FFF2-40B4-BE49-F238E27FC236}">
                <a16:creationId xmlns:a16="http://schemas.microsoft.com/office/drawing/2014/main" id="{911D1F3D-82CC-7833-D7DC-30E90FE0E957}"/>
              </a:ext>
            </a:extLst>
          </p:cNvPr>
          <p:cNvSpPr/>
          <p:nvPr/>
        </p:nvSpPr>
        <p:spPr>
          <a:xfrm>
            <a:off x="5154209" y="565184"/>
            <a:ext cx="3166230" cy="1107996"/>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Additionally, the project’s </a:t>
            </a:r>
            <a:r>
              <a:rPr lang="en-US" sz="1100" b="1" dirty="0">
                <a:latin typeface="Heebo" pitchFamily="2" charset="-79"/>
                <a:ea typeface="Tahoma"/>
                <a:cs typeface="Heebo" pitchFamily="2" charset="-79"/>
              </a:rPr>
              <a:t>professional framework</a:t>
            </a:r>
            <a:r>
              <a:rPr lang="en-US" sz="1100" dirty="0">
                <a:latin typeface="Heebo" pitchFamily="2" charset="-79"/>
                <a:ea typeface="Tahoma"/>
                <a:cs typeface="Heebo" pitchFamily="2" charset="-79"/>
              </a:rPr>
              <a:t>, which included a solid, well-informed foundation, academic support, and respectful conditions, strengthened the musicians’ commitment and motivation to participate.</a:t>
            </a:r>
            <a:endParaRPr lang="he-IL" sz="1100" dirty="0">
              <a:solidFill>
                <a:schemeClr val="accent5"/>
              </a:solidFill>
              <a:latin typeface="Heebo" pitchFamily="2" charset="-79"/>
              <a:ea typeface="Tahoma"/>
              <a:cs typeface="Heebo" pitchFamily="2" charset="-79"/>
            </a:endParaRPr>
          </a:p>
        </p:txBody>
      </p:sp>
      <p:grpSp>
        <p:nvGrpSpPr>
          <p:cNvPr id="23" name="Group 22">
            <a:extLst>
              <a:ext uri="{FF2B5EF4-FFF2-40B4-BE49-F238E27FC236}">
                <a16:creationId xmlns:a16="http://schemas.microsoft.com/office/drawing/2014/main" id="{595AAFFD-584D-F1F0-3DA8-91E87FF50B9E}"/>
              </a:ext>
            </a:extLst>
          </p:cNvPr>
          <p:cNvGrpSpPr/>
          <p:nvPr/>
        </p:nvGrpSpPr>
        <p:grpSpPr>
          <a:xfrm>
            <a:off x="113559" y="3984019"/>
            <a:ext cx="5270664" cy="2619379"/>
            <a:chOff x="4040272" y="4550464"/>
            <a:chExt cx="5270664" cy="2619379"/>
          </a:xfrm>
        </p:grpSpPr>
        <p:sp>
          <p:nvSpPr>
            <p:cNvPr id="13" name="מלבן 4">
              <a:extLst>
                <a:ext uri="{FF2B5EF4-FFF2-40B4-BE49-F238E27FC236}">
                  <a16:creationId xmlns:a16="http://schemas.microsoft.com/office/drawing/2014/main" id="{9809D96B-2CEC-2F4E-A8C1-EF88666AA66B}"/>
                </a:ext>
              </a:extLst>
            </p:cNvPr>
            <p:cNvSpPr/>
            <p:nvPr/>
          </p:nvSpPr>
          <p:spPr>
            <a:xfrm>
              <a:off x="4040272" y="4573144"/>
              <a:ext cx="3010786" cy="1615827"/>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b="1" dirty="0">
                  <a:latin typeface="Heebo" pitchFamily="2" charset="-79"/>
                  <a:ea typeface="Tahoma"/>
                  <a:cs typeface="Heebo" pitchFamily="2" charset="-79"/>
                </a:rPr>
                <a:t>The musicians’ personal experience seems to have been very positive</a:t>
              </a:r>
              <a:r>
                <a:rPr lang="en-US" sz="1100" dirty="0">
                  <a:latin typeface="Heebo" pitchFamily="2" charset="-79"/>
                  <a:ea typeface="Tahoma"/>
                  <a:cs typeface="Heebo" pitchFamily="2" charset="-79"/>
                </a:rPr>
                <a:t>; they noted the supportive environment and strong sense of belonging they experienced.</a:t>
              </a:r>
              <a:br>
                <a:rPr lang="en-US" sz="1100" dirty="0">
                  <a:latin typeface="Heebo" pitchFamily="2" charset="-79"/>
                  <a:ea typeface="Tahoma"/>
                  <a:cs typeface="Heebo" pitchFamily="2" charset="-79"/>
                </a:rPr>
              </a:br>
              <a:r>
                <a:rPr lang="en-US" sz="1100" dirty="0">
                  <a:latin typeface="Heebo" pitchFamily="2" charset="-79"/>
                  <a:ea typeface="Tahoma"/>
                  <a:cs typeface="Heebo" pitchFamily="2" charset="-79"/>
                </a:rPr>
                <a:t>However, they also mentioned the challenge of balancing their own creative connection to the process as artists, with the need to respect the participants' creative wishes as facilitators.</a:t>
              </a:r>
              <a:endParaRPr lang="he-IL" sz="1100" dirty="0">
                <a:solidFill>
                  <a:schemeClr val="accent5"/>
                </a:solidFill>
                <a:latin typeface="Heebo" pitchFamily="2" charset="-79"/>
                <a:ea typeface="Tahoma"/>
                <a:cs typeface="Heebo" pitchFamily="2" charset="-79"/>
              </a:endParaRPr>
            </a:p>
          </p:txBody>
        </p:sp>
        <p:sp>
          <p:nvSpPr>
            <p:cNvPr id="17" name="מלבן 4">
              <a:extLst>
                <a:ext uri="{FF2B5EF4-FFF2-40B4-BE49-F238E27FC236}">
                  <a16:creationId xmlns:a16="http://schemas.microsoft.com/office/drawing/2014/main" id="{EB2C88D7-F9A8-9E27-B30E-776A01651B82}"/>
                </a:ext>
              </a:extLst>
            </p:cNvPr>
            <p:cNvSpPr/>
            <p:nvPr/>
          </p:nvSpPr>
          <p:spPr>
            <a:xfrm>
              <a:off x="7006473" y="5969514"/>
              <a:ext cx="2218383" cy="1200329"/>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200" i="1" dirty="0">
                  <a:solidFill>
                    <a:schemeClr val="accent5"/>
                  </a:solidFill>
                  <a:latin typeface="Heebo" pitchFamily="2" charset="-79"/>
                  <a:ea typeface="Tahoma"/>
                  <a:cs typeface="Heebo" pitchFamily="2" charset="-79"/>
                </a:rPr>
                <a:t>“As facilitators, having the opportunity to meet after each session, even briefly, to talk and process our experiences was incredibly valuable.”</a:t>
              </a:r>
              <a:endParaRPr lang="he-IL" sz="1200" i="1" dirty="0">
                <a:solidFill>
                  <a:schemeClr val="accent5"/>
                </a:solidFill>
                <a:latin typeface="Heebo" pitchFamily="2" charset="-79"/>
                <a:ea typeface="Tahoma"/>
                <a:cs typeface="Heebo" pitchFamily="2" charset="-79"/>
              </a:endParaRPr>
            </a:p>
          </p:txBody>
        </p:sp>
        <p:sp>
          <p:nvSpPr>
            <p:cNvPr id="18" name="מלבן 4">
              <a:extLst>
                <a:ext uri="{FF2B5EF4-FFF2-40B4-BE49-F238E27FC236}">
                  <a16:creationId xmlns:a16="http://schemas.microsoft.com/office/drawing/2014/main" id="{39A123FD-5783-FE23-0BDD-86E7805DCC75}"/>
                </a:ext>
              </a:extLst>
            </p:cNvPr>
            <p:cNvSpPr/>
            <p:nvPr/>
          </p:nvSpPr>
          <p:spPr>
            <a:xfrm>
              <a:off x="7006473" y="4550464"/>
              <a:ext cx="2304463" cy="1384995"/>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200" i="1" dirty="0">
                  <a:solidFill>
                    <a:schemeClr val="accent5"/>
                  </a:solidFill>
                  <a:latin typeface="Heebo" pitchFamily="2" charset="-79"/>
                  <a:ea typeface="Tahoma"/>
                  <a:cs typeface="Heebo" pitchFamily="2" charset="-79"/>
                </a:rPr>
                <a:t>“There's room here for everyone to make their own unique contribution... something about the approach feels very inclusive and welcoming. It’s all about being attentive and present."</a:t>
              </a:r>
              <a:endParaRPr lang="he-IL" sz="1200" i="1" dirty="0">
                <a:solidFill>
                  <a:schemeClr val="accent5"/>
                </a:solidFill>
                <a:latin typeface="Heebo" pitchFamily="2" charset="-79"/>
                <a:ea typeface="Tahoma"/>
                <a:cs typeface="Heebo" pitchFamily="2" charset="-79"/>
              </a:endParaRPr>
            </a:p>
          </p:txBody>
        </p:sp>
        <p:sp>
          <p:nvSpPr>
            <p:cNvPr id="19" name="מלבן 4">
              <a:extLst>
                <a:ext uri="{FF2B5EF4-FFF2-40B4-BE49-F238E27FC236}">
                  <a16:creationId xmlns:a16="http://schemas.microsoft.com/office/drawing/2014/main" id="{6BD8327E-73FD-D4A3-3392-B9D17A012132}"/>
                </a:ext>
              </a:extLst>
            </p:cNvPr>
            <p:cNvSpPr/>
            <p:nvPr/>
          </p:nvSpPr>
          <p:spPr>
            <a:xfrm>
              <a:off x="4047555" y="6233416"/>
              <a:ext cx="3176121" cy="769441"/>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They also emphasized </a:t>
              </a:r>
              <a:r>
                <a:rPr lang="en-US" sz="1100" b="1" dirty="0">
                  <a:latin typeface="Heebo" pitchFamily="2" charset="-79"/>
                  <a:ea typeface="Tahoma"/>
                  <a:cs typeface="Heebo" pitchFamily="2" charset="-79"/>
                </a:rPr>
                <a:t>the value of their discussions with one another </a:t>
              </a:r>
              <a:r>
                <a:rPr lang="en-US" sz="1100" dirty="0">
                  <a:latin typeface="Heebo" pitchFamily="2" charset="-79"/>
                  <a:ea typeface="Tahoma"/>
                  <a:cs typeface="Heebo" pitchFamily="2" charset="-79"/>
                </a:rPr>
                <a:t>for seeking advice, offering support, and processing their experiences as facilitators.</a:t>
              </a:r>
              <a:endParaRPr lang="he-IL" sz="1100" dirty="0">
                <a:solidFill>
                  <a:schemeClr val="accent5"/>
                </a:solidFill>
                <a:latin typeface="Heebo" pitchFamily="2" charset="-79"/>
                <a:ea typeface="Tahoma"/>
                <a:cs typeface="Heebo" pitchFamily="2" charset="-79"/>
              </a:endParaRPr>
            </a:p>
          </p:txBody>
        </p:sp>
      </p:grpSp>
      <p:sp>
        <p:nvSpPr>
          <p:cNvPr id="20" name="מלבן 4">
            <a:extLst>
              <a:ext uri="{FF2B5EF4-FFF2-40B4-BE49-F238E27FC236}">
                <a16:creationId xmlns:a16="http://schemas.microsoft.com/office/drawing/2014/main" id="{BAAFF796-4596-32B7-D228-F20C6BC00229}"/>
              </a:ext>
            </a:extLst>
          </p:cNvPr>
          <p:cNvSpPr/>
          <p:nvPr/>
        </p:nvSpPr>
        <p:spPr>
          <a:xfrm>
            <a:off x="62969" y="908759"/>
            <a:ext cx="4986135" cy="1359346"/>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50" i="1" dirty="0">
                <a:solidFill>
                  <a:schemeClr val="accent5"/>
                </a:solidFill>
                <a:latin typeface="Heebo" pitchFamily="2" charset="-79"/>
                <a:ea typeface="Tahoma"/>
                <a:cs typeface="Heebo" pitchFamily="2" charset="-79"/>
              </a:rPr>
              <a:t>“I love lullabies! That's how I got into music. There's something so fundamental and powerful about them, it just really moved me.”</a:t>
            </a:r>
          </a:p>
          <a:p>
            <a:pPr algn="l" rtl="0" fontAlgn="base">
              <a:spcBef>
                <a:spcPts val="800"/>
              </a:spcBef>
              <a:buClr>
                <a:srgbClr val="358B8F"/>
              </a:buClr>
              <a:buSzPct val="150000"/>
            </a:pPr>
            <a:r>
              <a:rPr lang="en-US" sz="1150" i="1" dirty="0">
                <a:solidFill>
                  <a:schemeClr val="accent5"/>
                </a:solidFill>
                <a:latin typeface="Heebo" pitchFamily="2" charset="-79"/>
                <a:ea typeface="Tahoma"/>
                <a:cs typeface="Heebo" pitchFamily="2" charset="-79"/>
              </a:rPr>
              <a:t>“Meeting the parents, being part of that soft, hopeful beginning.”</a:t>
            </a:r>
          </a:p>
          <a:p>
            <a:pPr algn="l" rtl="0" fontAlgn="base">
              <a:spcBef>
                <a:spcPts val="800"/>
              </a:spcBef>
              <a:buClr>
                <a:srgbClr val="358B8F"/>
              </a:buClr>
              <a:buSzPct val="150000"/>
            </a:pPr>
            <a:r>
              <a:rPr lang="en-US" sz="1150" i="1" dirty="0">
                <a:solidFill>
                  <a:schemeClr val="accent5"/>
                </a:solidFill>
                <a:latin typeface="Heebo" pitchFamily="2" charset="-79"/>
                <a:ea typeface="Tahoma"/>
                <a:cs typeface="Heebo" pitchFamily="2" charset="-79"/>
              </a:rPr>
              <a:t>“It felt like AI was offering me a job... something musical, community-driven, and process-oriented, with the lullaby aesthetic - that’s what I’m all about as an artist."</a:t>
            </a:r>
            <a:endParaRPr lang="he-IL" sz="1150" i="1" dirty="0">
              <a:solidFill>
                <a:schemeClr val="accent5"/>
              </a:solidFill>
              <a:latin typeface="Heebo" pitchFamily="2" charset="-79"/>
              <a:ea typeface="Tahoma"/>
              <a:cs typeface="Heebo" pitchFamily="2" charset="-79"/>
            </a:endParaRPr>
          </a:p>
        </p:txBody>
      </p:sp>
      <p:sp>
        <p:nvSpPr>
          <p:cNvPr id="21" name="מלבן 4">
            <a:extLst>
              <a:ext uri="{FF2B5EF4-FFF2-40B4-BE49-F238E27FC236}">
                <a16:creationId xmlns:a16="http://schemas.microsoft.com/office/drawing/2014/main" id="{E053689E-8E3E-13E4-97B7-421A67443299}"/>
              </a:ext>
            </a:extLst>
          </p:cNvPr>
          <p:cNvSpPr/>
          <p:nvPr/>
        </p:nvSpPr>
        <p:spPr>
          <a:xfrm>
            <a:off x="5178431" y="1724941"/>
            <a:ext cx="3338416" cy="446276"/>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50" i="1" dirty="0">
                <a:solidFill>
                  <a:schemeClr val="accent5"/>
                </a:solidFill>
                <a:latin typeface="Heebo" pitchFamily="2" charset="-79"/>
                <a:ea typeface="Tahoma"/>
                <a:cs typeface="Heebo" pitchFamily="2" charset="-79"/>
              </a:rPr>
              <a:t>" Knowing that this project is well thought out and truly meaningful gave me confidence."</a:t>
            </a:r>
            <a:endParaRPr lang="he-IL" sz="1150" i="1" dirty="0">
              <a:solidFill>
                <a:schemeClr val="accent5"/>
              </a:solidFill>
              <a:latin typeface="Heebo" pitchFamily="2" charset="-79"/>
              <a:ea typeface="Tahoma"/>
              <a:cs typeface="Heebo" pitchFamily="2" charset="-79"/>
            </a:endParaRPr>
          </a:p>
        </p:txBody>
      </p:sp>
      <p:sp>
        <p:nvSpPr>
          <p:cNvPr id="22" name="מלבן 4">
            <a:extLst>
              <a:ext uri="{FF2B5EF4-FFF2-40B4-BE49-F238E27FC236}">
                <a16:creationId xmlns:a16="http://schemas.microsoft.com/office/drawing/2014/main" id="{49918A3B-5F66-71F4-C03A-DD8C2E1EDF74}"/>
              </a:ext>
            </a:extLst>
          </p:cNvPr>
          <p:cNvSpPr/>
          <p:nvPr/>
        </p:nvSpPr>
        <p:spPr>
          <a:xfrm>
            <a:off x="80556" y="2386520"/>
            <a:ext cx="3201077" cy="1569660"/>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200" b="1" u="sng" dirty="0">
                <a:latin typeface="Heebo" pitchFamily="2" charset="-79"/>
                <a:ea typeface="Tahoma"/>
                <a:cs typeface="Heebo" pitchFamily="2" charset="-79"/>
              </a:rPr>
              <a:t>Training: </a:t>
            </a:r>
            <a:r>
              <a:rPr lang="en-US" sz="1200" dirty="0">
                <a:latin typeface="Heebo" pitchFamily="2" charset="-79"/>
                <a:ea typeface="Tahoma"/>
                <a:cs typeface="Heebo" pitchFamily="2" charset="-79"/>
              </a:rPr>
              <a:t>The musicians gained in-depth theoretical knowledge throughout their preparation, which enhanced their intuitive understanding of the experience the project sought to offer. Their professional expertise as musicians also helped them lead the sessions and adapt to the diverse communities they worked with.</a:t>
            </a:r>
            <a:endParaRPr lang="he-IL" sz="1100" dirty="0">
              <a:solidFill>
                <a:schemeClr val="accent5"/>
              </a:solidFill>
              <a:latin typeface="Heebo" pitchFamily="2" charset="-79"/>
              <a:ea typeface="Tahoma"/>
              <a:cs typeface="Heebo" pitchFamily="2" charset="-79"/>
            </a:endParaRPr>
          </a:p>
        </p:txBody>
      </p:sp>
      <p:sp>
        <p:nvSpPr>
          <p:cNvPr id="4" name="מלבן 4">
            <a:extLst>
              <a:ext uri="{FF2B5EF4-FFF2-40B4-BE49-F238E27FC236}">
                <a16:creationId xmlns:a16="http://schemas.microsoft.com/office/drawing/2014/main" id="{343D8822-118E-377D-0B28-9EC244635E13}"/>
              </a:ext>
            </a:extLst>
          </p:cNvPr>
          <p:cNvSpPr/>
          <p:nvPr/>
        </p:nvSpPr>
        <p:spPr>
          <a:xfrm>
            <a:off x="5511195" y="4839147"/>
            <a:ext cx="2784681" cy="1277273"/>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The project’s musical director noted that beyond its clear benefits for participants and the community, the initiative has the potential to foster </a:t>
            </a:r>
            <a:r>
              <a:rPr lang="en-US" sz="1100" b="1" dirty="0">
                <a:latin typeface="Heebo" pitchFamily="2" charset="-79"/>
                <a:ea typeface="Tahoma"/>
                <a:cs typeface="Heebo" pitchFamily="2" charset="-79"/>
              </a:rPr>
              <a:t>community development among the musicians, contributing to a broader cultural impact </a:t>
            </a:r>
            <a:r>
              <a:rPr lang="en-US" sz="1100" dirty="0">
                <a:latin typeface="Heebo" pitchFamily="2" charset="-79"/>
                <a:ea typeface="Tahoma"/>
                <a:cs typeface="Heebo" pitchFamily="2" charset="-79"/>
              </a:rPr>
              <a:t>on the city.</a:t>
            </a:r>
            <a:endParaRPr lang="he-IL" sz="1100" dirty="0">
              <a:latin typeface="Heebo" pitchFamily="2" charset="-79"/>
              <a:ea typeface="Tahoma"/>
              <a:cs typeface="Heebo" pitchFamily="2" charset="-79"/>
            </a:endParaRPr>
          </a:p>
        </p:txBody>
      </p:sp>
    </p:spTree>
    <p:extLst>
      <p:ext uri="{BB962C8B-B14F-4D97-AF65-F5344CB8AC3E}">
        <p14:creationId xmlns:p14="http://schemas.microsoft.com/office/powerpoint/2010/main" val="2524189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1D6423-3AF4-1557-9193-87EA88637A3E}"/>
              </a:ext>
            </a:extLst>
          </p:cNvPr>
          <p:cNvSpPr/>
          <p:nvPr/>
        </p:nvSpPr>
        <p:spPr>
          <a:xfrm>
            <a:off x="-13113" y="0"/>
            <a:ext cx="12205113"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3" name="Rounded Rectangle 97">
            <a:extLst>
              <a:ext uri="{FF2B5EF4-FFF2-40B4-BE49-F238E27FC236}">
                <a16:creationId xmlns:a16="http://schemas.microsoft.com/office/drawing/2014/main" id="{7EA8FEED-CFD4-6684-E6BF-9CB816BEBD51}"/>
              </a:ext>
            </a:extLst>
          </p:cNvPr>
          <p:cNvSpPr/>
          <p:nvPr/>
        </p:nvSpPr>
        <p:spPr>
          <a:xfrm>
            <a:off x="100687" y="5505973"/>
            <a:ext cx="4485490" cy="1174099"/>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51" name="Rounded Rectangle 97">
            <a:extLst>
              <a:ext uri="{FF2B5EF4-FFF2-40B4-BE49-F238E27FC236}">
                <a16:creationId xmlns:a16="http://schemas.microsoft.com/office/drawing/2014/main" id="{B46F70ED-5FE0-50A0-B3A3-7E87421DB213}"/>
              </a:ext>
            </a:extLst>
          </p:cNvPr>
          <p:cNvSpPr/>
          <p:nvPr/>
        </p:nvSpPr>
        <p:spPr>
          <a:xfrm>
            <a:off x="4799133" y="3549618"/>
            <a:ext cx="7392867" cy="3186597"/>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9" name="Rounded Rectangle 97">
            <a:extLst>
              <a:ext uri="{FF2B5EF4-FFF2-40B4-BE49-F238E27FC236}">
                <a16:creationId xmlns:a16="http://schemas.microsoft.com/office/drawing/2014/main" id="{F267142A-02A5-A95D-8533-8625CAA336C2}"/>
              </a:ext>
            </a:extLst>
          </p:cNvPr>
          <p:cNvSpPr/>
          <p:nvPr/>
        </p:nvSpPr>
        <p:spPr>
          <a:xfrm>
            <a:off x="113583" y="919786"/>
            <a:ext cx="6015125" cy="2230354"/>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8" name="Rounded Rectangle 97">
            <a:extLst>
              <a:ext uri="{FF2B5EF4-FFF2-40B4-BE49-F238E27FC236}">
                <a16:creationId xmlns:a16="http://schemas.microsoft.com/office/drawing/2014/main" id="{14DFB532-E639-EE26-3CA1-52E61F1FD4E0}"/>
              </a:ext>
            </a:extLst>
          </p:cNvPr>
          <p:cNvSpPr/>
          <p:nvPr/>
        </p:nvSpPr>
        <p:spPr>
          <a:xfrm>
            <a:off x="6164301" y="897901"/>
            <a:ext cx="5933331" cy="2495174"/>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7" name="TextBox 6">
            <a:extLst>
              <a:ext uri="{FF2B5EF4-FFF2-40B4-BE49-F238E27FC236}">
                <a16:creationId xmlns:a16="http://schemas.microsoft.com/office/drawing/2014/main" id="{7AD14276-3548-E911-5E99-64256A3887F6}"/>
              </a:ext>
            </a:extLst>
          </p:cNvPr>
          <p:cNvSpPr txBox="1"/>
          <p:nvPr/>
        </p:nvSpPr>
        <p:spPr>
          <a:xfrm>
            <a:off x="132288" y="106112"/>
            <a:ext cx="2515971"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b="1" dirty="0">
                <a:solidFill>
                  <a:srgbClr val="40A8AD"/>
                </a:solidFill>
                <a:latin typeface="Heebo" pitchFamily="2" charset="-79"/>
                <a:ea typeface="Tahoma" pitchFamily="34" charset="0"/>
                <a:cs typeface="Heebo" pitchFamily="2" charset="-79"/>
              </a:rPr>
              <a:t>Production</a:t>
            </a:r>
            <a:endParaRPr lang="he-IL" sz="2800" b="1" dirty="0">
              <a:solidFill>
                <a:srgbClr val="40A8AD"/>
              </a:solidFill>
              <a:latin typeface="Heebo" pitchFamily="2" charset="-79"/>
              <a:ea typeface="Tahoma" pitchFamily="34" charset="0"/>
              <a:cs typeface="Heebo" pitchFamily="2" charset="-79"/>
            </a:endParaRPr>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9318431" y="6371090"/>
            <a:ext cx="2743200" cy="365125"/>
          </a:xfrm>
        </p:spPr>
        <p:txBody>
          <a:bodyPr/>
          <a:lstStyle/>
          <a:p>
            <a:pPr algn="r" rtl="0"/>
            <a:fld id="{199E282D-D310-42D8-B8FF-78ED45A44D81}" type="slidenum">
              <a:rPr lang="he-IL" smtClean="0">
                <a:latin typeface="Heebo" pitchFamily="2" charset="-79"/>
                <a:cs typeface="Heebo" pitchFamily="2" charset="-79"/>
              </a:rPr>
              <a:pPr algn="r" rtl="0"/>
              <a:t>17</a:t>
            </a:fld>
            <a:endParaRPr lang="he-IL" dirty="0">
              <a:latin typeface="Heebo" pitchFamily="2" charset="-79"/>
              <a:cs typeface="Heebo" pitchFamily="2" charset="-79"/>
            </a:endParaRPr>
          </a:p>
        </p:txBody>
      </p:sp>
      <p:sp>
        <p:nvSpPr>
          <p:cNvPr id="27" name="מלבן 4">
            <a:extLst>
              <a:ext uri="{FF2B5EF4-FFF2-40B4-BE49-F238E27FC236}">
                <a16:creationId xmlns:a16="http://schemas.microsoft.com/office/drawing/2014/main" id="{8121B541-9080-80E2-D213-3C0E0690A7C6}"/>
              </a:ext>
            </a:extLst>
          </p:cNvPr>
          <p:cNvSpPr/>
          <p:nvPr/>
        </p:nvSpPr>
        <p:spPr>
          <a:xfrm>
            <a:off x="178521" y="479421"/>
            <a:ext cx="9685107" cy="388568"/>
          </a:xfrm>
          <a:prstGeom prst="rect">
            <a:avLst/>
          </a:prstGeom>
          <a:noFill/>
        </p:spPr>
        <p:txBody>
          <a:bodyPr wrap="square" lIns="91440" tIns="45720" rIns="91440" bIns="45720" anchor="t">
            <a:spAutoFit/>
          </a:bodyPr>
          <a:lstStyle/>
          <a:p>
            <a:pPr algn="l" rtl="0" fontAlgn="base">
              <a:lnSpc>
                <a:spcPct val="150000"/>
              </a:lnSpc>
              <a:spcBef>
                <a:spcPts val="800"/>
              </a:spcBef>
              <a:buClr>
                <a:srgbClr val="358B8F"/>
              </a:buClr>
              <a:buSzPct val="150000"/>
            </a:pPr>
            <a:r>
              <a:rPr lang="en-US" sz="1400" b="1" dirty="0">
                <a:latin typeface="Heebo" pitchFamily="2" charset="-79"/>
                <a:ea typeface="Tahoma"/>
                <a:cs typeface="Heebo" pitchFamily="2" charset="-79"/>
              </a:rPr>
              <a:t>As the project expands, here are a few key issues to consider in terms of planning and production:</a:t>
            </a:r>
            <a:endParaRPr lang="he-IL" sz="1400" b="1" dirty="0">
              <a:latin typeface="Heebo" pitchFamily="2" charset="-79"/>
              <a:ea typeface="Tahoma"/>
              <a:cs typeface="Heebo" pitchFamily="2" charset="-79"/>
            </a:endParaRPr>
          </a:p>
        </p:txBody>
      </p:sp>
      <p:sp>
        <p:nvSpPr>
          <p:cNvPr id="33" name="TextBox 32">
            <a:extLst>
              <a:ext uri="{FF2B5EF4-FFF2-40B4-BE49-F238E27FC236}">
                <a16:creationId xmlns:a16="http://schemas.microsoft.com/office/drawing/2014/main" id="{4B31C22E-80A0-560B-F204-78CCC64E5301}"/>
              </a:ext>
            </a:extLst>
          </p:cNvPr>
          <p:cNvSpPr txBox="1"/>
          <p:nvPr/>
        </p:nvSpPr>
        <p:spPr>
          <a:xfrm>
            <a:off x="102902" y="944869"/>
            <a:ext cx="6013999" cy="2262158"/>
          </a:xfrm>
          <a:prstGeom prst="rect">
            <a:avLst/>
          </a:prstGeom>
          <a:noFill/>
        </p:spPr>
        <p:txBody>
          <a:bodyPr wrap="square">
            <a:spAutoFit/>
          </a:bodyPr>
          <a:lstStyle/>
          <a:p>
            <a:pPr lvl="0" algn="l" rtl="0">
              <a:defRPr/>
            </a:pPr>
            <a:r>
              <a:rPr lang="en-US" sz="1100" b="1" dirty="0">
                <a:solidFill>
                  <a:srgbClr val="CD4E86"/>
                </a:solidFill>
                <a:latin typeface="Heebo" pitchFamily="2" charset="-79"/>
                <a:ea typeface="Tahoma"/>
                <a:cs typeface="Heebo" pitchFamily="2" charset="-79"/>
              </a:rPr>
              <a:t>Adapting the Project for Unique/underprivileged Populations:</a:t>
            </a:r>
            <a:endParaRPr lang="he-IL" sz="1100" b="1" dirty="0">
              <a:solidFill>
                <a:srgbClr val="CD4E86"/>
              </a:solidFill>
              <a:latin typeface="Heebo" pitchFamily="2" charset="-79"/>
              <a:ea typeface="Tahoma"/>
              <a:cs typeface="Heebo" pitchFamily="2" charset="-79"/>
            </a:endParaRPr>
          </a:p>
          <a:p>
            <a:pPr marL="628650" marR="0" lvl="1" indent="-171450" algn="l" rtl="0" fontAlgn="base">
              <a:lnSpc>
                <a:spcPct val="100000"/>
              </a:lnSpc>
              <a:spcBef>
                <a:spcPts val="800"/>
              </a:spcBef>
              <a:spcAft>
                <a:spcPts val="0"/>
              </a:spcAft>
              <a:buClr>
                <a:srgbClr val="358B8F"/>
              </a:buClr>
              <a:buSzPct val="150000"/>
              <a:buFont typeface="Arial" panose="020B0604020202020204" pitchFamily="34" charset="0"/>
              <a:buChar char="•"/>
              <a:tabLst/>
              <a:defRPr/>
            </a:pPr>
            <a:r>
              <a:rPr lang="en-US" sz="1100" dirty="0">
                <a:solidFill>
                  <a:prstClr val="black"/>
                </a:solidFill>
                <a:latin typeface="Heebo" pitchFamily="2" charset="-79"/>
                <a:ea typeface="Tahoma"/>
                <a:cs typeface="Heebo" pitchFamily="2" charset="-79"/>
              </a:rPr>
              <a:t>For underprivileged groups, availability during standard working hours may be limited  Therefore, we recommend scheduling sessions during leisure hours to allow both partners to participate.</a:t>
            </a:r>
            <a:endParaRPr lang="he-IL" sz="1100" dirty="0">
              <a:solidFill>
                <a:prstClr val="black"/>
              </a:solidFill>
              <a:latin typeface="Heebo" pitchFamily="2" charset="-79"/>
              <a:ea typeface="Tahoma"/>
              <a:cs typeface="Heebo" pitchFamily="2" charset="-79"/>
            </a:endParaRPr>
          </a:p>
          <a:p>
            <a:pPr marL="628650" marR="0" lvl="1" indent="-171450" algn="l" rtl="0" fontAlgn="base">
              <a:lnSpc>
                <a:spcPct val="100000"/>
              </a:lnSpc>
              <a:spcBef>
                <a:spcPts val="800"/>
              </a:spcBef>
              <a:spcAft>
                <a:spcPts val="0"/>
              </a:spcAft>
              <a:buClr>
                <a:srgbClr val="358B8F"/>
              </a:buClr>
              <a:buSzPct val="150000"/>
              <a:buFont typeface="Arial" panose="020B0604020202020204" pitchFamily="34" charset="0"/>
              <a:buChar char="•"/>
              <a:tabLst/>
              <a:defRPr/>
            </a:pPr>
            <a:r>
              <a:rPr lang="en-US" sz="1100" dirty="0">
                <a:solidFill>
                  <a:prstClr val="black"/>
                </a:solidFill>
                <a:latin typeface="Heebo" pitchFamily="2" charset="-79"/>
                <a:ea typeface="Tahoma"/>
                <a:cs typeface="Heebo" pitchFamily="2" charset="-79"/>
              </a:rPr>
              <a:t>Siblings may also need to be accommodated, either by involving them in the activity or by providing a supervised parallel program.</a:t>
            </a:r>
            <a:endParaRPr lang="he-IL" sz="1100" dirty="0">
              <a:solidFill>
                <a:prstClr val="black"/>
              </a:solidFill>
              <a:latin typeface="Heebo" pitchFamily="2" charset="-79"/>
              <a:ea typeface="Tahoma"/>
              <a:cs typeface="Heebo" pitchFamily="2" charset="-79"/>
            </a:endParaRPr>
          </a:p>
          <a:p>
            <a:pPr marL="628650" marR="0" lvl="1" indent="-171450" algn="l" rtl="0" fontAlgn="base">
              <a:lnSpc>
                <a:spcPct val="100000"/>
              </a:lnSpc>
              <a:spcBef>
                <a:spcPts val="800"/>
              </a:spcBef>
              <a:spcAft>
                <a:spcPts val="0"/>
              </a:spcAft>
              <a:buClr>
                <a:srgbClr val="358B8F"/>
              </a:buClr>
              <a:buSzPct val="150000"/>
              <a:buFont typeface="Arial" panose="020B0604020202020204" pitchFamily="34" charset="0"/>
              <a:buChar char="•"/>
              <a:tabLst/>
              <a:defRPr/>
            </a:pPr>
            <a:r>
              <a:rPr lang="en-US" sz="1100" dirty="0">
                <a:solidFill>
                  <a:prstClr val="black"/>
                </a:solidFill>
                <a:latin typeface="Heebo" pitchFamily="2" charset="-79"/>
                <a:ea typeface="Tahoma"/>
                <a:cs typeface="Heebo" pitchFamily="2" charset="-79"/>
              </a:rPr>
              <a:t>For non-Hebrew-speaking communities, we recommend adapting recruitment materials, preliminary information, and registration forms to their language. However, the professional team agreed that the activity itself can be conducted as-is, without requiring a linguistic or cultural match between the musician and the family.</a:t>
            </a:r>
            <a:endParaRPr lang="he-IL" sz="1100" dirty="0">
              <a:solidFill>
                <a:prstClr val="black"/>
              </a:solidFill>
              <a:latin typeface="Heebo" pitchFamily="2" charset="-79"/>
              <a:ea typeface="Tahoma"/>
              <a:cs typeface="Heebo" pitchFamily="2" charset="-79"/>
            </a:endParaRPr>
          </a:p>
        </p:txBody>
      </p:sp>
      <p:sp>
        <p:nvSpPr>
          <p:cNvPr id="35" name="TextBox 34">
            <a:extLst>
              <a:ext uri="{FF2B5EF4-FFF2-40B4-BE49-F238E27FC236}">
                <a16:creationId xmlns:a16="http://schemas.microsoft.com/office/drawing/2014/main" id="{31523692-6169-1C92-0AB4-546B9100C26C}"/>
              </a:ext>
            </a:extLst>
          </p:cNvPr>
          <p:cNvSpPr txBox="1"/>
          <p:nvPr/>
        </p:nvSpPr>
        <p:spPr>
          <a:xfrm>
            <a:off x="6255404" y="897901"/>
            <a:ext cx="5865712" cy="2328843"/>
          </a:xfrm>
          <a:prstGeom prst="rect">
            <a:avLst/>
          </a:prstGeom>
          <a:noFill/>
        </p:spPr>
        <p:txBody>
          <a:bodyPr wrap="square">
            <a:spAutoFit/>
          </a:bodyPr>
          <a:lstStyle/>
          <a:p>
            <a:pPr algn="l" rtl="0" fontAlgn="base">
              <a:spcBef>
                <a:spcPts val="800"/>
              </a:spcBef>
              <a:buClr>
                <a:srgbClr val="358B8F"/>
              </a:buClr>
              <a:buSzPct val="150000"/>
              <a:defRPr/>
            </a:pPr>
            <a:r>
              <a:rPr lang="en-US" sz="1100" b="1" dirty="0">
                <a:solidFill>
                  <a:srgbClr val="CD4E86"/>
                </a:solidFill>
                <a:latin typeface="Heebo" pitchFamily="2" charset="-79"/>
                <a:ea typeface="Tahoma"/>
                <a:cs typeface="Heebo" pitchFamily="2" charset="-79"/>
              </a:rPr>
              <a:t>Location:</a:t>
            </a:r>
            <a:endParaRPr lang="he-IL" sz="1100" b="1" dirty="0">
              <a:solidFill>
                <a:srgbClr val="CD4E86"/>
              </a:solidFill>
              <a:latin typeface="Heebo" pitchFamily="2" charset="-79"/>
              <a:ea typeface="Tahoma"/>
              <a:cs typeface="Heebo" pitchFamily="2" charset="-79"/>
            </a:endParaRPr>
          </a:p>
          <a:p>
            <a:pPr marL="628650" lvl="1" indent="-171450" algn="l" rtl="0" fontAlgn="base">
              <a:spcBef>
                <a:spcPts val="800"/>
              </a:spcBef>
              <a:buClr>
                <a:srgbClr val="358B8F"/>
              </a:buClr>
              <a:buSzPct val="150000"/>
              <a:buFont typeface="Arial" panose="020B0604020202020204" pitchFamily="34" charset="0"/>
              <a:buChar char="•"/>
              <a:defRPr/>
            </a:pPr>
            <a:r>
              <a:rPr lang="en-US" sz="1100" dirty="0">
                <a:solidFill>
                  <a:prstClr val="black"/>
                </a:solidFill>
                <a:latin typeface="Heebo" pitchFamily="2" charset="-79"/>
                <a:ea typeface="Tahoma"/>
                <a:cs typeface="Heebo" pitchFamily="2" charset="-79"/>
              </a:rPr>
              <a:t>Involving local community teams improves the overall experience at the meeting site by helping to prepare the space, greet participants, and create a sense of community around the event.</a:t>
            </a:r>
            <a:br>
              <a:rPr lang="en-US" sz="1100" dirty="0">
                <a:solidFill>
                  <a:prstClr val="black"/>
                </a:solidFill>
                <a:latin typeface="Heebo" pitchFamily="2" charset="-79"/>
                <a:ea typeface="Tahoma"/>
                <a:cs typeface="Heebo" pitchFamily="2" charset="-79"/>
              </a:rPr>
            </a:br>
            <a:r>
              <a:rPr lang="en-US" sz="1100" dirty="0">
                <a:solidFill>
                  <a:prstClr val="black"/>
                </a:solidFill>
                <a:latin typeface="Heebo" pitchFamily="2" charset="-79"/>
                <a:ea typeface="Tahoma"/>
                <a:cs typeface="Heebo" pitchFamily="2" charset="-79"/>
              </a:rPr>
              <a:t>For example, at the LGBTQ+ center, the space was set up welcomingly, and the local staff introduced the center’s activities (one participant mentioned they were previously unaware of the center’s offerings and appreciated the exposure). In contrast, at the Da Vinci Center, the setup was more business-like, requiring greater involvement from the project team in preparing the space for the activity.</a:t>
            </a:r>
            <a:r>
              <a:rPr lang="he-IL" sz="1100" dirty="0">
                <a:solidFill>
                  <a:prstClr val="black"/>
                </a:solidFill>
                <a:latin typeface="Heebo" pitchFamily="2" charset="-79"/>
                <a:ea typeface="Tahoma"/>
                <a:cs typeface="Heebo" pitchFamily="2" charset="-79"/>
              </a:rPr>
              <a:t> </a:t>
            </a:r>
          </a:p>
          <a:p>
            <a:pPr marL="628650" lvl="1" indent="-171450" algn="l" rtl="0" fontAlgn="base">
              <a:spcBef>
                <a:spcPts val="800"/>
              </a:spcBef>
              <a:buClr>
                <a:srgbClr val="358B8F"/>
              </a:buClr>
              <a:buSzPct val="150000"/>
              <a:buFont typeface="Arial" panose="020B0604020202020204" pitchFamily="34" charset="0"/>
              <a:buChar char="•"/>
              <a:defRPr/>
            </a:pPr>
            <a:r>
              <a:rPr lang="en-US" sz="1100" dirty="0">
                <a:solidFill>
                  <a:prstClr val="black"/>
                </a:solidFill>
                <a:latin typeface="Heebo" pitchFamily="2" charset="-79"/>
                <a:ea typeface="Tahoma"/>
                <a:cs typeface="Heebo" pitchFamily="2" charset="-79"/>
              </a:rPr>
              <a:t>Having a space equipped with larger instruments is a big advantage. While the musicians brought their own keyboards and portable instruments, having a piano on-site significantly enhanced the quality of the musical experiences.</a:t>
            </a:r>
            <a:endParaRPr lang="he-IL" sz="1100" dirty="0">
              <a:solidFill>
                <a:prstClr val="black"/>
              </a:solidFill>
              <a:latin typeface="Heebo" pitchFamily="2" charset="-79"/>
              <a:ea typeface="Tahoma"/>
              <a:cs typeface="Heebo" pitchFamily="2" charset="-79"/>
            </a:endParaRPr>
          </a:p>
        </p:txBody>
      </p:sp>
      <p:sp>
        <p:nvSpPr>
          <p:cNvPr id="42" name="TextBox 41">
            <a:extLst>
              <a:ext uri="{FF2B5EF4-FFF2-40B4-BE49-F238E27FC236}">
                <a16:creationId xmlns:a16="http://schemas.microsoft.com/office/drawing/2014/main" id="{A2928896-F39B-32B4-45DD-094445241D50}"/>
              </a:ext>
            </a:extLst>
          </p:cNvPr>
          <p:cNvSpPr txBox="1"/>
          <p:nvPr/>
        </p:nvSpPr>
        <p:spPr>
          <a:xfrm>
            <a:off x="4837996" y="3607456"/>
            <a:ext cx="6864906" cy="2872581"/>
          </a:xfrm>
          <a:prstGeom prst="rect">
            <a:avLst/>
          </a:prstGeom>
          <a:noFill/>
        </p:spPr>
        <p:txBody>
          <a:bodyPr wrap="square">
            <a:spAutoFit/>
          </a:bodyPr>
          <a:lstStyle/>
          <a:p>
            <a:pPr algn="l" rtl="0" fontAlgn="base">
              <a:spcBef>
                <a:spcPts val="800"/>
              </a:spcBef>
              <a:buClr>
                <a:srgbClr val="358B8F"/>
              </a:buClr>
              <a:buSzPct val="150000"/>
              <a:defRPr/>
            </a:pPr>
            <a:r>
              <a:rPr lang="en-US" sz="1100" b="1" dirty="0">
                <a:solidFill>
                  <a:srgbClr val="CD4E86"/>
                </a:solidFill>
                <a:latin typeface="Heebo" pitchFamily="2" charset="-79"/>
                <a:ea typeface="Tahoma"/>
                <a:cs typeface="Heebo" pitchFamily="2" charset="-79"/>
              </a:rPr>
              <a:t>NICU:</a:t>
            </a:r>
            <a:endParaRPr lang="he-IL" sz="1100" b="1" dirty="0">
              <a:solidFill>
                <a:srgbClr val="CD4E86"/>
              </a:solidFill>
              <a:latin typeface="Heebo" pitchFamily="2" charset="-79"/>
              <a:ea typeface="Tahoma"/>
              <a:cs typeface="Heebo" pitchFamily="2" charset="-79"/>
            </a:endParaRPr>
          </a:p>
          <a:p>
            <a:pPr marL="628650" lvl="1" indent="-171450" algn="l" rtl="0" fontAlgn="base">
              <a:spcBef>
                <a:spcPts val="800"/>
              </a:spcBef>
              <a:buClr>
                <a:srgbClr val="358B8F"/>
              </a:buClr>
              <a:buSzPct val="150000"/>
              <a:buFont typeface="Arial" panose="020B0604020202020204" pitchFamily="34" charset="0"/>
              <a:buChar char="•"/>
              <a:defRPr/>
            </a:pPr>
            <a:r>
              <a:rPr lang="en-US" sz="1100" dirty="0">
                <a:solidFill>
                  <a:prstClr val="black"/>
                </a:solidFill>
                <a:latin typeface="Heebo" pitchFamily="2" charset="-79"/>
                <a:ea typeface="Tahoma"/>
                <a:cs typeface="Heebo" pitchFamily="2" charset="-79"/>
              </a:rPr>
              <a:t>The constraints and unique circumstances in the NICU led to shorter sessions compared to those with other groups.</a:t>
            </a:r>
          </a:p>
          <a:p>
            <a:pPr marL="628650" lvl="1" indent="-171450" algn="l" rtl="0" fontAlgn="base">
              <a:spcBef>
                <a:spcPts val="800"/>
              </a:spcBef>
              <a:buClr>
                <a:srgbClr val="358B8F"/>
              </a:buClr>
              <a:buSzPct val="150000"/>
              <a:buFont typeface="Arial" panose="020B0604020202020204" pitchFamily="34" charset="0"/>
              <a:buChar char="•"/>
              <a:defRPr/>
            </a:pPr>
            <a:r>
              <a:rPr lang="en-US" sz="1100" dirty="0">
                <a:solidFill>
                  <a:prstClr val="black"/>
                </a:solidFill>
                <a:latin typeface="Heebo" pitchFamily="2" charset="-79"/>
                <a:ea typeface="Tahoma"/>
                <a:cs typeface="Heebo" pitchFamily="2" charset="-79"/>
              </a:rPr>
              <a:t>The NICU staff demonstrated a high level of care and sensitivity toward their patients, which made the recruitment and coordination process more challenging and time-consuming. In this context, engaging and collaborating closely with the staff is essential to the initiative's success.</a:t>
            </a:r>
            <a:endParaRPr lang="he-IL" sz="1100" dirty="0">
              <a:solidFill>
                <a:prstClr val="black"/>
              </a:solidFill>
              <a:latin typeface="Heebo" pitchFamily="2" charset="-79"/>
              <a:ea typeface="Tahoma"/>
              <a:cs typeface="Heebo" pitchFamily="2" charset="-79"/>
            </a:endParaRPr>
          </a:p>
          <a:p>
            <a:pPr marL="628650" lvl="1" indent="-171450" algn="l" rtl="0" fontAlgn="base">
              <a:spcBef>
                <a:spcPts val="800"/>
              </a:spcBef>
              <a:buClr>
                <a:srgbClr val="358B8F"/>
              </a:buClr>
              <a:buSzPct val="150000"/>
              <a:buFont typeface="Arial" panose="020B0604020202020204" pitchFamily="34" charset="0"/>
              <a:buChar char="•"/>
              <a:defRPr/>
            </a:pPr>
            <a:r>
              <a:rPr lang="en-US" sz="1100" dirty="0">
                <a:solidFill>
                  <a:prstClr val="black"/>
                </a:solidFill>
                <a:latin typeface="Heebo" pitchFamily="2" charset="-79"/>
                <a:ea typeface="Tahoma"/>
                <a:cs typeface="Heebo" pitchFamily="2" charset="-79"/>
              </a:rPr>
              <a:t>Considering the shorter session time and the high level of involvement from NICU staff, it was suggested that some preparatory work be included in the initial communication with participants. For example, when explaining the project and obtaining consent, the staff could initiate a discussion with the parents, encouraging them to reflect on the song by using simple methods such as jotting down feelings, wishes, or ideas they’d like to include. This way, participants might come better prepared, helping to make up for the limited session time.</a:t>
            </a:r>
            <a:endParaRPr lang="he-IL" sz="1100" dirty="0">
              <a:solidFill>
                <a:prstClr val="black"/>
              </a:solidFill>
              <a:latin typeface="Heebo" pitchFamily="2" charset="-79"/>
              <a:ea typeface="Tahoma"/>
              <a:cs typeface="Heebo" pitchFamily="2" charset="-79"/>
            </a:endParaRPr>
          </a:p>
          <a:p>
            <a:pPr marL="628650" lvl="1" indent="-171450" algn="l" rtl="0" fontAlgn="base">
              <a:spcBef>
                <a:spcPts val="800"/>
              </a:spcBef>
              <a:buClr>
                <a:srgbClr val="358B8F"/>
              </a:buClr>
              <a:buSzPct val="150000"/>
              <a:buFont typeface="Arial" panose="020B0604020202020204" pitchFamily="34" charset="0"/>
              <a:buChar char="•"/>
              <a:defRPr/>
            </a:pPr>
            <a:r>
              <a:rPr lang="en-US" sz="1100" dirty="0">
                <a:solidFill>
                  <a:prstClr val="black"/>
                </a:solidFill>
                <a:latin typeface="Heebo" pitchFamily="2" charset="-79"/>
                <a:ea typeface="Tahoma"/>
                <a:cs typeface="Heebo" pitchFamily="2" charset="-79"/>
              </a:rPr>
              <a:t>Given the limited space in the hospital, it’s important that the activity kit be compact and portable and include both musical instruments and recording equipment.</a:t>
            </a:r>
            <a:endParaRPr lang="he-IL" sz="1100" dirty="0">
              <a:solidFill>
                <a:prstClr val="black"/>
              </a:solidFill>
              <a:latin typeface="Heebo" pitchFamily="2" charset="-79"/>
              <a:ea typeface="Tahoma"/>
              <a:cs typeface="Heebo" pitchFamily="2" charset="-79"/>
            </a:endParaRPr>
          </a:p>
        </p:txBody>
      </p:sp>
      <p:sp>
        <p:nvSpPr>
          <p:cNvPr id="45" name="TextBox 44">
            <a:extLst>
              <a:ext uri="{FF2B5EF4-FFF2-40B4-BE49-F238E27FC236}">
                <a16:creationId xmlns:a16="http://schemas.microsoft.com/office/drawing/2014/main" id="{C2987BA3-823E-D75D-37C0-A801AF1DE578}"/>
              </a:ext>
            </a:extLst>
          </p:cNvPr>
          <p:cNvSpPr txBox="1"/>
          <p:nvPr/>
        </p:nvSpPr>
        <p:spPr>
          <a:xfrm>
            <a:off x="113583" y="5575578"/>
            <a:ext cx="4454003" cy="1041311"/>
          </a:xfrm>
          <a:prstGeom prst="rect">
            <a:avLst/>
          </a:prstGeom>
          <a:noFill/>
        </p:spPr>
        <p:txBody>
          <a:bodyPr wrap="square">
            <a:spAutoFit/>
          </a:bodyPr>
          <a:lstStyle/>
          <a:p>
            <a:pPr algn="l" rtl="0" fontAlgn="base">
              <a:spcBef>
                <a:spcPts val="800"/>
              </a:spcBef>
              <a:buClr>
                <a:srgbClr val="358B8F"/>
              </a:buClr>
              <a:buSzPct val="150000"/>
              <a:defRPr/>
            </a:pPr>
            <a:r>
              <a:rPr lang="en-US" sz="1100" b="1" dirty="0">
                <a:solidFill>
                  <a:srgbClr val="CD4E86"/>
                </a:solidFill>
                <a:latin typeface="Heebo" pitchFamily="2" charset="-79"/>
                <a:ea typeface="Tahoma"/>
                <a:cs typeface="Heebo" pitchFamily="2" charset="-79"/>
              </a:rPr>
              <a:t>Measurement and Evaluation:</a:t>
            </a:r>
            <a:endParaRPr lang="he-IL" sz="1100" b="1" dirty="0">
              <a:solidFill>
                <a:srgbClr val="CD4E86"/>
              </a:solidFill>
              <a:latin typeface="Heebo" pitchFamily="2" charset="-79"/>
              <a:ea typeface="Tahoma"/>
              <a:cs typeface="Heebo" pitchFamily="2" charset="-79"/>
            </a:endParaRPr>
          </a:p>
          <a:p>
            <a:pPr marL="628650" lvl="1" indent="-171450" algn="l" rtl="0" fontAlgn="base">
              <a:spcBef>
                <a:spcPts val="800"/>
              </a:spcBef>
              <a:buClr>
                <a:srgbClr val="358B8F"/>
              </a:buClr>
              <a:buSzPct val="150000"/>
              <a:buFont typeface="Arial" panose="020B0604020202020204" pitchFamily="34" charset="0"/>
              <a:buChar char="•"/>
              <a:defRPr/>
            </a:pPr>
            <a:r>
              <a:rPr lang="en-US" sz="1100" dirty="0">
                <a:solidFill>
                  <a:prstClr val="black"/>
                </a:solidFill>
                <a:latin typeface="Heebo" pitchFamily="2" charset="-79"/>
                <a:ea typeface="Tahoma"/>
                <a:cs typeface="Heebo" pitchFamily="2" charset="-79"/>
              </a:rPr>
              <a:t>To minimize the need for multiple follow-ups with participants for surveys, we recommend conducting evaluations during the session itself, either before or after, depending on the type of survey.</a:t>
            </a:r>
            <a:endParaRPr lang="he-IL" sz="1100" dirty="0">
              <a:solidFill>
                <a:prstClr val="black"/>
              </a:solidFill>
              <a:latin typeface="Heebo" pitchFamily="2" charset="-79"/>
              <a:ea typeface="Tahoma"/>
              <a:cs typeface="Heebo" pitchFamily="2" charset="-79"/>
            </a:endParaRPr>
          </a:p>
        </p:txBody>
      </p:sp>
      <p:sp>
        <p:nvSpPr>
          <p:cNvPr id="50" name="Rounded Rectangle 97">
            <a:extLst>
              <a:ext uri="{FF2B5EF4-FFF2-40B4-BE49-F238E27FC236}">
                <a16:creationId xmlns:a16="http://schemas.microsoft.com/office/drawing/2014/main" id="{68527E12-51F8-FC5F-B08A-2F1550F2BFA4}"/>
              </a:ext>
            </a:extLst>
          </p:cNvPr>
          <p:cNvSpPr/>
          <p:nvPr/>
        </p:nvSpPr>
        <p:spPr>
          <a:xfrm>
            <a:off x="102902" y="3226744"/>
            <a:ext cx="4554158" cy="2189260"/>
          </a:xfrm>
          <a:prstGeom prst="roundRect">
            <a:avLst>
              <a:gd name="adj" fmla="val 777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38" name="TextBox 37">
            <a:extLst>
              <a:ext uri="{FF2B5EF4-FFF2-40B4-BE49-F238E27FC236}">
                <a16:creationId xmlns:a16="http://schemas.microsoft.com/office/drawing/2014/main" id="{9DFDAC21-E7DF-246A-9492-A3534A2832EA}"/>
              </a:ext>
            </a:extLst>
          </p:cNvPr>
          <p:cNvSpPr txBox="1"/>
          <p:nvPr/>
        </p:nvSpPr>
        <p:spPr>
          <a:xfrm>
            <a:off x="113583" y="3295608"/>
            <a:ext cx="4454003" cy="1990288"/>
          </a:xfrm>
          <a:prstGeom prst="rect">
            <a:avLst/>
          </a:prstGeom>
          <a:noFill/>
        </p:spPr>
        <p:txBody>
          <a:bodyPr wrap="square">
            <a:spAutoFit/>
          </a:bodyPr>
          <a:lstStyle/>
          <a:p>
            <a:pPr algn="l" rtl="0" fontAlgn="base">
              <a:spcBef>
                <a:spcPts val="800"/>
              </a:spcBef>
              <a:buClr>
                <a:srgbClr val="358B8F"/>
              </a:buClr>
              <a:buSzPct val="150000"/>
              <a:defRPr/>
            </a:pPr>
            <a:r>
              <a:rPr lang="en-US" sz="1100" b="1" dirty="0">
                <a:solidFill>
                  <a:srgbClr val="CD4E86"/>
                </a:solidFill>
                <a:latin typeface="Heebo" pitchFamily="2" charset="-79"/>
                <a:ea typeface="Tahoma"/>
                <a:cs typeface="Heebo" pitchFamily="2" charset="-79"/>
              </a:rPr>
              <a:t>Collecting and Organizing Outputs:</a:t>
            </a:r>
            <a:endParaRPr lang="he-IL" sz="1100" b="1" dirty="0">
              <a:solidFill>
                <a:srgbClr val="CD4E86"/>
              </a:solidFill>
              <a:latin typeface="Heebo" pitchFamily="2" charset="-79"/>
              <a:ea typeface="Tahoma"/>
              <a:cs typeface="Heebo" pitchFamily="2" charset="-79"/>
            </a:endParaRPr>
          </a:p>
          <a:p>
            <a:pPr marL="628650" lvl="1" indent="-171450" algn="l" rtl="0" fontAlgn="base">
              <a:spcBef>
                <a:spcPts val="800"/>
              </a:spcBef>
              <a:buClr>
                <a:srgbClr val="358B8F"/>
              </a:buClr>
              <a:buSzPct val="150000"/>
              <a:buFont typeface="Arial" panose="020B0604020202020204" pitchFamily="34" charset="0"/>
              <a:buChar char="•"/>
              <a:defRPr/>
            </a:pPr>
            <a:r>
              <a:rPr lang="en-US" sz="1100" dirty="0">
                <a:solidFill>
                  <a:prstClr val="black"/>
                </a:solidFill>
                <a:latin typeface="Heebo" pitchFamily="2" charset="-79"/>
                <a:ea typeface="Tahoma"/>
                <a:cs typeface="Heebo" pitchFamily="2" charset="-79"/>
              </a:rPr>
              <a:t>We recommend using continuous recording devices for the entire session. While musicians brought portable recording devices and used smartphones as backups, the project producer suggested recording each session from the beginning to free musicians from technical tasks and ensure that no “magical moments” are missed.</a:t>
            </a:r>
            <a:endParaRPr lang="he-IL" sz="1100" dirty="0">
              <a:solidFill>
                <a:prstClr val="black"/>
              </a:solidFill>
              <a:latin typeface="Heebo" pitchFamily="2" charset="-79"/>
              <a:ea typeface="Tahoma"/>
              <a:cs typeface="Heebo" pitchFamily="2" charset="-79"/>
            </a:endParaRPr>
          </a:p>
          <a:p>
            <a:pPr marL="628650" lvl="1" indent="-171450" algn="l" rtl="0" fontAlgn="base">
              <a:spcBef>
                <a:spcPts val="800"/>
              </a:spcBef>
              <a:buClr>
                <a:srgbClr val="358B8F"/>
              </a:buClr>
              <a:buSzPct val="150000"/>
              <a:buFont typeface="Arial" panose="020B0604020202020204" pitchFamily="34" charset="0"/>
              <a:buChar char="•"/>
              <a:defRPr/>
            </a:pPr>
            <a:r>
              <a:rPr lang="en-US" sz="1100" dirty="0">
                <a:solidFill>
                  <a:prstClr val="black"/>
                </a:solidFill>
                <a:latin typeface="Heebo" pitchFamily="2" charset="-79"/>
                <a:ea typeface="Tahoma"/>
                <a:cs typeface="Heebo" pitchFamily="2" charset="-79"/>
              </a:rPr>
              <a:t>Recording archive: As the project expands and the number of recordings grows, we recommend creating a dedicated digital platform to organize and store all outputs.</a:t>
            </a:r>
            <a:endParaRPr lang="he-IL" sz="1100" dirty="0">
              <a:solidFill>
                <a:prstClr val="black"/>
              </a:solidFill>
              <a:latin typeface="Heebo" pitchFamily="2" charset="-79"/>
              <a:ea typeface="Tahoma"/>
              <a:cs typeface="Heebo" pitchFamily="2" charset="-79"/>
            </a:endParaRPr>
          </a:p>
        </p:txBody>
      </p:sp>
      <p:pic>
        <p:nvPicPr>
          <p:cNvPr id="56" name="Picture 55">
            <a:extLst>
              <a:ext uri="{FF2B5EF4-FFF2-40B4-BE49-F238E27FC236}">
                <a16:creationId xmlns:a16="http://schemas.microsoft.com/office/drawing/2014/main" id="{6CD1C912-69B7-E1EA-9381-D9F89CD5C42B}"/>
              </a:ext>
            </a:extLst>
          </p:cNvPr>
          <p:cNvPicPr>
            <a:picLocks noChangeAspect="1"/>
          </p:cNvPicPr>
          <p:nvPr/>
        </p:nvPicPr>
        <p:blipFill>
          <a:blip r:embed="rId3"/>
          <a:stretch>
            <a:fillRect/>
          </a:stretch>
        </p:blipFill>
        <p:spPr>
          <a:xfrm>
            <a:off x="6590541" y="1278397"/>
            <a:ext cx="95417" cy="104091"/>
          </a:xfrm>
          <a:prstGeom prst="rect">
            <a:avLst/>
          </a:prstGeom>
          <a:noFill/>
          <a:scene3d>
            <a:camera prst="orthographicFront">
              <a:rot lat="10800000" lon="10800000" rev="0"/>
            </a:camera>
            <a:lightRig rig="threePt" dir="t"/>
          </a:scene3d>
        </p:spPr>
      </p:pic>
      <p:pic>
        <p:nvPicPr>
          <p:cNvPr id="22" name="Picture 21">
            <a:extLst>
              <a:ext uri="{FF2B5EF4-FFF2-40B4-BE49-F238E27FC236}">
                <a16:creationId xmlns:a16="http://schemas.microsoft.com/office/drawing/2014/main" id="{6CD1C912-69B7-E1EA-9381-D9F89CD5C42B}"/>
              </a:ext>
            </a:extLst>
          </p:cNvPr>
          <p:cNvPicPr>
            <a:picLocks noChangeAspect="1"/>
          </p:cNvPicPr>
          <p:nvPr/>
        </p:nvPicPr>
        <p:blipFill>
          <a:blip r:embed="rId3"/>
          <a:stretch>
            <a:fillRect/>
          </a:stretch>
        </p:blipFill>
        <p:spPr>
          <a:xfrm>
            <a:off x="392820" y="3607456"/>
            <a:ext cx="95417" cy="104091"/>
          </a:xfrm>
          <a:prstGeom prst="rect">
            <a:avLst/>
          </a:prstGeom>
          <a:noFill/>
          <a:scene3d>
            <a:camera prst="orthographicFront">
              <a:rot lat="10800000" lon="10800000" rev="0"/>
            </a:camera>
            <a:lightRig rig="threePt" dir="t"/>
          </a:scene3d>
        </p:spPr>
      </p:pic>
      <p:pic>
        <p:nvPicPr>
          <p:cNvPr id="23" name="Picture 22">
            <a:extLst>
              <a:ext uri="{FF2B5EF4-FFF2-40B4-BE49-F238E27FC236}">
                <a16:creationId xmlns:a16="http://schemas.microsoft.com/office/drawing/2014/main" id="{6CD1C912-69B7-E1EA-9381-D9F89CD5C42B}"/>
              </a:ext>
            </a:extLst>
          </p:cNvPr>
          <p:cNvPicPr>
            <a:picLocks noChangeAspect="1"/>
          </p:cNvPicPr>
          <p:nvPr/>
        </p:nvPicPr>
        <p:blipFill>
          <a:blip r:embed="rId3"/>
          <a:stretch>
            <a:fillRect/>
          </a:stretch>
        </p:blipFill>
        <p:spPr>
          <a:xfrm>
            <a:off x="5118591" y="3903469"/>
            <a:ext cx="95417" cy="104091"/>
          </a:xfrm>
          <a:prstGeom prst="rect">
            <a:avLst/>
          </a:prstGeom>
          <a:noFill/>
          <a:scene3d>
            <a:camera prst="orthographicFront">
              <a:rot lat="10800000" lon="10800000" rev="0"/>
            </a:camera>
            <a:lightRig rig="threePt" dir="t"/>
          </a:scene3d>
        </p:spPr>
      </p:pic>
      <p:pic>
        <p:nvPicPr>
          <p:cNvPr id="24" name="Picture 23">
            <a:extLst>
              <a:ext uri="{FF2B5EF4-FFF2-40B4-BE49-F238E27FC236}">
                <a16:creationId xmlns:a16="http://schemas.microsoft.com/office/drawing/2014/main" id="{6CD1C912-69B7-E1EA-9381-D9F89CD5C42B}"/>
              </a:ext>
            </a:extLst>
          </p:cNvPr>
          <p:cNvPicPr>
            <a:picLocks noChangeAspect="1"/>
          </p:cNvPicPr>
          <p:nvPr/>
        </p:nvPicPr>
        <p:blipFill>
          <a:blip r:embed="rId3"/>
          <a:stretch>
            <a:fillRect/>
          </a:stretch>
        </p:blipFill>
        <p:spPr>
          <a:xfrm>
            <a:off x="392819" y="5881987"/>
            <a:ext cx="95417" cy="104091"/>
          </a:xfrm>
          <a:prstGeom prst="rect">
            <a:avLst/>
          </a:prstGeom>
          <a:noFill/>
          <a:scene3d>
            <a:camera prst="orthographicFront">
              <a:rot lat="10800000" lon="10800000" rev="0"/>
            </a:camera>
            <a:lightRig rig="threePt" dir="t"/>
          </a:scene3d>
        </p:spPr>
      </p:pic>
      <p:pic>
        <p:nvPicPr>
          <p:cNvPr id="25" name="Picture 24">
            <a:extLst>
              <a:ext uri="{FF2B5EF4-FFF2-40B4-BE49-F238E27FC236}">
                <a16:creationId xmlns:a16="http://schemas.microsoft.com/office/drawing/2014/main" id="{6CD1C912-69B7-E1EA-9381-D9F89CD5C42B}"/>
              </a:ext>
            </a:extLst>
          </p:cNvPr>
          <p:cNvPicPr>
            <a:picLocks noChangeAspect="1"/>
          </p:cNvPicPr>
          <p:nvPr/>
        </p:nvPicPr>
        <p:blipFill>
          <a:blip r:embed="rId3"/>
          <a:stretch>
            <a:fillRect/>
          </a:stretch>
        </p:blipFill>
        <p:spPr>
          <a:xfrm>
            <a:off x="393490" y="1231193"/>
            <a:ext cx="95417" cy="104091"/>
          </a:xfrm>
          <a:prstGeom prst="rect">
            <a:avLst/>
          </a:prstGeom>
          <a:noFill/>
          <a:scene3d>
            <a:camera prst="orthographicFront">
              <a:rot lat="10800000" lon="10800000" rev="0"/>
            </a:camera>
            <a:lightRig rig="threePt" dir="t"/>
          </a:scene3d>
        </p:spPr>
      </p:pic>
    </p:spTree>
    <p:extLst>
      <p:ext uri="{BB962C8B-B14F-4D97-AF65-F5344CB8AC3E}">
        <p14:creationId xmlns:p14="http://schemas.microsoft.com/office/powerpoint/2010/main" val="3718192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282DE-5644-9442-A786-B1068D7F2C8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7463DED-AD12-837B-B6A4-4E75E19FEEC2}"/>
              </a:ext>
            </a:extLst>
          </p:cNvPr>
          <p:cNvSpPr/>
          <p:nvPr/>
        </p:nvSpPr>
        <p:spPr>
          <a:xfrm>
            <a:off x="0" y="1098434"/>
            <a:ext cx="12192000" cy="598570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7" name="TextBox 6">
            <a:extLst>
              <a:ext uri="{FF2B5EF4-FFF2-40B4-BE49-F238E27FC236}">
                <a16:creationId xmlns:a16="http://schemas.microsoft.com/office/drawing/2014/main" id="{A4B53AA8-8771-FC84-9C1C-1D9ED78AF9FE}"/>
              </a:ext>
            </a:extLst>
          </p:cNvPr>
          <p:cNvSpPr txBox="1"/>
          <p:nvPr/>
        </p:nvSpPr>
        <p:spPr>
          <a:xfrm>
            <a:off x="160331" y="24928"/>
            <a:ext cx="3029494" cy="830997"/>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b="1" dirty="0">
                <a:solidFill>
                  <a:srgbClr val="40A8AD"/>
                </a:solidFill>
                <a:latin typeface="Heebo" pitchFamily="2" charset="-79"/>
                <a:ea typeface="Tahoma" pitchFamily="34" charset="0"/>
                <a:cs typeface="Heebo" pitchFamily="2" charset="-79"/>
              </a:rPr>
              <a:t>Pilot Background and Objectives</a:t>
            </a:r>
            <a:endParaRPr lang="he-IL" sz="1600" b="0" dirty="0">
              <a:solidFill>
                <a:srgbClr val="40A8AD"/>
              </a:solidFill>
              <a:latin typeface="Heebo" pitchFamily="2" charset="-79"/>
              <a:ea typeface="Tahoma" pitchFamily="34" charset="0"/>
              <a:cs typeface="Heebo" pitchFamily="2" charset="-79"/>
            </a:endParaRPr>
          </a:p>
        </p:txBody>
      </p:sp>
      <p:sp>
        <p:nvSpPr>
          <p:cNvPr id="11" name="מציין מיקום של מספר שקופית 5">
            <a:extLst>
              <a:ext uri="{FF2B5EF4-FFF2-40B4-BE49-F238E27FC236}">
                <a16:creationId xmlns:a16="http://schemas.microsoft.com/office/drawing/2014/main" id="{77DDF033-4836-C1D5-D655-71FBA3703B29}"/>
              </a:ext>
            </a:extLst>
          </p:cNvPr>
          <p:cNvSpPr>
            <a:spLocks noGrp="1"/>
          </p:cNvSpPr>
          <p:nvPr>
            <p:ph type="sldNum" sz="quarter" idx="12"/>
          </p:nvPr>
        </p:nvSpPr>
        <p:spPr>
          <a:xfrm>
            <a:off x="436701" y="6519852"/>
            <a:ext cx="2743200" cy="365125"/>
          </a:xfrm>
        </p:spPr>
        <p:txBody>
          <a:bodyPr/>
          <a:lstStyle/>
          <a:p>
            <a:pPr algn="r" rtl="0"/>
            <a:endParaRPr lang="he-IL" dirty="0">
              <a:latin typeface="Heebo" pitchFamily="2" charset="-79"/>
              <a:cs typeface="Heebo" pitchFamily="2" charset="-79"/>
            </a:endParaRPr>
          </a:p>
        </p:txBody>
      </p:sp>
      <p:sp>
        <p:nvSpPr>
          <p:cNvPr id="5" name="TextBox 4">
            <a:extLst>
              <a:ext uri="{FF2B5EF4-FFF2-40B4-BE49-F238E27FC236}">
                <a16:creationId xmlns:a16="http://schemas.microsoft.com/office/drawing/2014/main" id="{661E7F64-6E51-29CB-AAB2-6A28556B214F}"/>
              </a:ext>
            </a:extLst>
          </p:cNvPr>
          <p:cNvSpPr txBox="1"/>
          <p:nvPr/>
        </p:nvSpPr>
        <p:spPr>
          <a:xfrm>
            <a:off x="146843" y="1231867"/>
            <a:ext cx="3139772" cy="1631216"/>
          </a:xfrm>
          <a:prstGeom prst="rect">
            <a:avLst/>
          </a:prstGeom>
          <a:noFill/>
        </p:spPr>
        <p:txBody>
          <a:bodyPr wrap="square">
            <a:spAutoFit/>
          </a:bodyPr>
          <a:lstStyle/>
          <a:p>
            <a:pPr algn="l" rtl="0" fontAlgn="base">
              <a:spcBef>
                <a:spcPts val="800"/>
              </a:spcBef>
              <a:buClr>
                <a:srgbClr val="358B8F"/>
              </a:buClr>
              <a:buSzPct val="150000"/>
            </a:pPr>
            <a:r>
              <a:rPr lang="en-US" sz="1600" b="1" dirty="0">
                <a:latin typeface="Heebo" pitchFamily="2" charset="-79"/>
                <a:ea typeface="Tahoma"/>
                <a:cs typeface="Heebo" pitchFamily="2" charset="-79"/>
                <a:hlinkClick r:id="rId3">
                  <a:extLst>
                    <a:ext uri="{A12FA001-AC4F-418D-AE19-62706E023703}">
                      <ahyp:hlinkClr xmlns:ahyp="http://schemas.microsoft.com/office/drawing/2018/hyperlinkcolor" val="tx"/>
                    </a:ext>
                  </a:extLst>
                </a:hlinkClick>
              </a:rPr>
              <a:t>The Lullaby Project</a:t>
            </a:r>
            <a:r>
              <a:rPr lang="en-US" sz="1600" dirty="0">
                <a:latin typeface="Heebo" pitchFamily="2" charset="-79"/>
                <a:ea typeface="Tahoma"/>
                <a:cs typeface="Heebo" pitchFamily="2" charset="-79"/>
              </a:rPr>
              <a:t>,</a:t>
            </a:r>
            <a:r>
              <a:rPr lang="he-IL" sz="1200" dirty="0">
                <a:latin typeface="Heebo" pitchFamily="2" charset="-79"/>
                <a:ea typeface="Tahoma"/>
                <a:cs typeface="Heebo" pitchFamily="2" charset="-79"/>
              </a:rPr>
              <a:t>  </a:t>
            </a:r>
            <a:r>
              <a:rPr lang="en-US" sz="1400" dirty="0">
                <a:latin typeface="Heebo" pitchFamily="2" charset="-79"/>
                <a:ea typeface="Tahoma"/>
                <a:cs typeface="Heebo" pitchFamily="2" charset="-79"/>
              </a:rPr>
              <a:t>a decade-long initiative by Carnegie Hall's Weill Music Institute implemented in various institutions worldwide, connects parents and musicians to create personalized lullabies for newborns.</a:t>
            </a:r>
            <a:endParaRPr lang="he-IL" sz="1200" dirty="0">
              <a:latin typeface="Heebo" pitchFamily="2" charset="-79"/>
              <a:ea typeface="Tahoma"/>
              <a:cs typeface="Heebo" pitchFamily="2" charset="-79"/>
            </a:endParaRPr>
          </a:p>
        </p:txBody>
      </p:sp>
      <p:sp>
        <p:nvSpPr>
          <p:cNvPr id="2" name="TextBox 1">
            <a:extLst>
              <a:ext uri="{FF2B5EF4-FFF2-40B4-BE49-F238E27FC236}">
                <a16:creationId xmlns:a16="http://schemas.microsoft.com/office/drawing/2014/main" id="{65420527-8DDD-74D8-E337-9043B45CD189}"/>
              </a:ext>
            </a:extLst>
          </p:cNvPr>
          <p:cNvSpPr txBox="1"/>
          <p:nvPr/>
        </p:nvSpPr>
        <p:spPr>
          <a:xfrm>
            <a:off x="189165" y="6602240"/>
            <a:ext cx="7219950" cy="230832"/>
          </a:xfrm>
          <a:prstGeom prst="rect">
            <a:avLst/>
          </a:prstGeom>
          <a:noFill/>
        </p:spPr>
        <p:txBody>
          <a:bodyPr wrap="square" rtlCol="1">
            <a:spAutoFit/>
          </a:bodyPr>
          <a:lstStyle/>
          <a:p>
            <a:pPr algn="l" rtl="0"/>
            <a:r>
              <a:rPr lang="en-US" sz="900" dirty="0">
                <a:latin typeface="Heebo" pitchFamily="2" charset="-79"/>
                <a:ea typeface="Tahoma" panose="020B0604030504040204" pitchFamily="34" charset="0"/>
                <a:cs typeface="Heebo" pitchFamily="2" charset="-79"/>
              </a:rPr>
              <a:t>* Information provided by the Urban95 Tel Aviv-Jaffa team.</a:t>
            </a:r>
            <a:endParaRPr lang="he-IL" sz="900" dirty="0">
              <a:latin typeface="Heebo" pitchFamily="2" charset="-79"/>
              <a:ea typeface="Tahoma" panose="020B0604030504040204" pitchFamily="34" charset="0"/>
              <a:cs typeface="Heebo" pitchFamily="2" charset="-79"/>
            </a:endParaRPr>
          </a:p>
        </p:txBody>
      </p:sp>
      <p:sp>
        <p:nvSpPr>
          <p:cNvPr id="4" name="TextBox 3">
            <a:extLst>
              <a:ext uri="{FF2B5EF4-FFF2-40B4-BE49-F238E27FC236}">
                <a16:creationId xmlns:a16="http://schemas.microsoft.com/office/drawing/2014/main" id="{4A343321-B948-9137-AFCC-CF771943A055}"/>
              </a:ext>
            </a:extLst>
          </p:cNvPr>
          <p:cNvSpPr txBox="1"/>
          <p:nvPr/>
        </p:nvSpPr>
        <p:spPr>
          <a:xfrm>
            <a:off x="2908700" y="70148"/>
            <a:ext cx="7220583" cy="923330"/>
          </a:xfrm>
          <a:prstGeom prst="rect">
            <a:avLst/>
          </a:prstGeom>
          <a:noFill/>
        </p:spPr>
        <p:txBody>
          <a:bodyPr wrap="square">
            <a:spAutoFit/>
          </a:bodyPr>
          <a:lstStyle/>
          <a:p>
            <a:pPr algn="l" rtl="0"/>
            <a:r>
              <a:rPr lang="en-US" b="1" dirty="0">
                <a:solidFill>
                  <a:srgbClr val="40A8AD"/>
                </a:solidFill>
                <a:latin typeface="Heebo" pitchFamily="2" charset="-79"/>
                <a:ea typeface="Tahoma" pitchFamily="34" charset="0"/>
                <a:cs typeface="Heebo" pitchFamily="2" charset="-79"/>
              </a:rPr>
              <a:t>“Laila </a:t>
            </a:r>
            <a:r>
              <a:rPr lang="en-US" b="1" dirty="0" err="1">
                <a:solidFill>
                  <a:srgbClr val="40A8AD"/>
                </a:solidFill>
                <a:latin typeface="Heebo" pitchFamily="2" charset="-79"/>
                <a:ea typeface="Tahoma" pitchFamily="34" charset="0"/>
                <a:cs typeface="Heebo" pitchFamily="2" charset="-79"/>
              </a:rPr>
              <a:t>Laila</a:t>
            </a:r>
            <a:r>
              <a:rPr lang="en-US" b="1" dirty="0">
                <a:solidFill>
                  <a:srgbClr val="40A8AD"/>
                </a:solidFill>
                <a:latin typeface="Heebo" pitchFamily="2" charset="-79"/>
                <a:ea typeface="Tahoma" pitchFamily="34" charset="0"/>
                <a:cs typeface="Heebo" pitchFamily="2" charset="-79"/>
              </a:rPr>
              <a:t>”: </a:t>
            </a:r>
            <a:r>
              <a:rPr lang="en-US" dirty="0">
                <a:solidFill>
                  <a:srgbClr val="40A8AD"/>
                </a:solidFill>
                <a:latin typeface="Heebo" pitchFamily="2" charset="-79"/>
                <a:ea typeface="Tahoma" pitchFamily="34" charset="0"/>
                <a:cs typeface="Heebo" pitchFamily="2" charset="-79"/>
              </a:rPr>
              <a:t>An innovative pilot project where independent musicians collaborate with families of newborns to create, compose, and record a personalized lullaby for their baby.</a:t>
            </a:r>
            <a:endParaRPr lang="x-es-XL" dirty="0"/>
          </a:p>
        </p:txBody>
      </p:sp>
      <p:sp>
        <p:nvSpPr>
          <p:cNvPr id="12" name="TextBox 11">
            <a:extLst>
              <a:ext uri="{FF2B5EF4-FFF2-40B4-BE49-F238E27FC236}">
                <a16:creationId xmlns:a16="http://schemas.microsoft.com/office/drawing/2014/main" id="{5D14BAA4-5C20-51F8-14BD-423F7296EAF4}"/>
              </a:ext>
            </a:extLst>
          </p:cNvPr>
          <p:cNvSpPr txBox="1"/>
          <p:nvPr/>
        </p:nvSpPr>
        <p:spPr>
          <a:xfrm>
            <a:off x="3753352" y="1247062"/>
            <a:ext cx="4998762" cy="1384995"/>
          </a:xfrm>
          <a:prstGeom prst="rect">
            <a:avLst/>
          </a:prstGeom>
          <a:noFill/>
        </p:spPr>
        <p:txBody>
          <a:bodyPr wrap="square">
            <a:spAutoFit/>
          </a:bodyPr>
          <a:lstStyle/>
          <a:p>
            <a:pPr algn="l" rtl="0" fontAlgn="base">
              <a:spcBef>
                <a:spcPts val="800"/>
              </a:spcBef>
              <a:buClr>
                <a:srgbClr val="358B8F"/>
              </a:buClr>
              <a:buSzPct val="150000"/>
            </a:pPr>
            <a:r>
              <a:rPr lang="en-US" sz="1200" b="1" dirty="0">
                <a:latin typeface="Heebo" pitchFamily="2" charset="-79"/>
                <a:ea typeface="Tahoma"/>
                <a:cs typeface="Heebo" pitchFamily="2" charset="-79"/>
              </a:rPr>
              <a:t>Inspired by the international project, the Urban95 team in Tel Aviv-Jaffa set out to create a citywide model for creating personalized lullabies for local parents. </a:t>
            </a:r>
            <a:r>
              <a:rPr lang="en-US" sz="1200" dirty="0">
                <a:latin typeface="Heebo" pitchFamily="2" charset="-79"/>
                <a:ea typeface="Tahoma"/>
                <a:cs typeface="Heebo" pitchFamily="2" charset="-79"/>
              </a:rPr>
              <a:t>The “Laila </a:t>
            </a:r>
            <a:r>
              <a:rPr lang="en-US" sz="1200" dirty="0" err="1">
                <a:latin typeface="Heebo" pitchFamily="2" charset="-79"/>
                <a:ea typeface="Tahoma"/>
                <a:cs typeface="Heebo" pitchFamily="2" charset="-79"/>
              </a:rPr>
              <a:t>Laila</a:t>
            </a:r>
            <a:r>
              <a:rPr lang="en-US" sz="1200" dirty="0">
                <a:latin typeface="Heebo" pitchFamily="2" charset="-79"/>
                <a:ea typeface="Tahoma"/>
                <a:cs typeface="Heebo" pitchFamily="2" charset="-79"/>
              </a:rPr>
              <a:t>” pilot connected musicians with parents of infants (birth to six months) to collaborate in a creative process to compose a unique, personal lullaby. The aim was to spark a new family tradition, strengthen the bond between parents and their newborn, and reflect the family’s values and traditions.</a:t>
            </a:r>
            <a:endParaRPr lang="he-IL" sz="1200" dirty="0">
              <a:latin typeface="Heebo" pitchFamily="2" charset="-79"/>
              <a:ea typeface="Tahoma"/>
              <a:cs typeface="Heebo" pitchFamily="2" charset="-79"/>
            </a:endParaRPr>
          </a:p>
        </p:txBody>
      </p:sp>
      <p:sp>
        <p:nvSpPr>
          <p:cNvPr id="15" name="TextBox 14">
            <a:extLst>
              <a:ext uri="{FF2B5EF4-FFF2-40B4-BE49-F238E27FC236}">
                <a16:creationId xmlns:a16="http://schemas.microsoft.com/office/drawing/2014/main" id="{97FE1303-91D4-F6E3-F89B-44A5A77A99C5}"/>
              </a:ext>
            </a:extLst>
          </p:cNvPr>
          <p:cNvSpPr txBox="1"/>
          <p:nvPr/>
        </p:nvSpPr>
        <p:spPr>
          <a:xfrm>
            <a:off x="9567059" y="1198817"/>
            <a:ext cx="2534371" cy="1200329"/>
          </a:xfrm>
          <a:prstGeom prst="rect">
            <a:avLst/>
          </a:prstGeom>
          <a:noFill/>
        </p:spPr>
        <p:txBody>
          <a:bodyPr wrap="square">
            <a:spAutoFit/>
          </a:bodyPr>
          <a:lstStyle/>
          <a:p>
            <a:pPr algn="l" rtl="0" fontAlgn="base">
              <a:spcBef>
                <a:spcPts val="800"/>
              </a:spcBef>
              <a:buClr>
                <a:srgbClr val="358B8F"/>
              </a:buClr>
              <a:buSzPct val="150000"/>
            </a:pPr>
            <a:r>
              <a:rPr lang="en-US" sz="1200" b="1" dirty="0">
                <a:latin typeface="Heebo" pitchFamily="2" charset="-79"/>
                <a:ea typeface="Tahoma"/>
                <a:cs typeface="Heebo" pitchFamily="2" charset="-79"/>
              </a:rPr>
              <a:t>The project began as a small-scale pilot </a:t>
            </a:r>
            <a:r>
              <a:rPr lang="en-US" sz="1200" dirty="0">
                <a:latin typeface="Heebo" pitchFamily="2" charset="-79"/>
                <a:ea typeface="Tahoma"/>
                <a:cs typeface="Heebo" pitchFamily="2" charset="-79"/>
              </a:rPr>
              <a:t>to gather insights before expanding it citywide, with the goal of reaching more families from diverse communities throughout the city.</a:t>
            </a:r>
            <a:endParaRPr lang="he-IL" sz="1200" dirty="0">
              <a:latin typeface="Heebo" pitchFamily="2" charset="-79"/>
              <a:ea typeface="Tahoma"/>
              <a:cs typeface="Heebo" pitchFamily="2" charset="-79"/>
            </a:endParaRPr>
          </a:p>
        </p:txBody>
      </p:sp>
      <p:sp>
        <p:nvSpPr>
          <p:cNvPr id="22" name="TextBox 21">
            <a:extLst>
              <a:ext uri="{FF2B5EF4-FFF2-40B4-BE49-F238E27FC236}">
                <a16:creationId xmlns:a16="http://schemas.microsoft.com/office/drawing/2014/main" id="{CEC1BB05-6D4E-3046-B7ED-595184BD13C2}"/>
              </a:ext>
            </a:extLst>
          </p:cNvPr>
          <p:cNvSpPr txBox="1"/>
          <p:nvPr/>
        </p:nvSpPr>
        <p:spPr>
          <a:xfrm>
            <a:off x="246299" y="5135457"/>
            <a:ext cx="3124004" cy="1200329"/>
          </a:xfrm>
          <a:prstGeom prst="rect">
            <a:avLst/>
          </a:prstGeom>
          <a:noFill/>
        </p:spPr>
        <p:txBody>
          <a:bodyPr wrap="square">
            <a:spAutoFit/>
          </a:bodyPr>
          <a:lstStyle>
            <a:defPPr>
              <a:defRPr lang="he-IL"/>
            </a:defPPr>
            <a:lvl1pPr fontAlgn="base">
              <a:lnSpc>
                <a:spcPct val="150000"/>
              </a:lnSpc>
              <a:spcBef>
                <a:spcPts val="800"/>
              </a:spcBef>
              <a:buClr>
                <a:srgbClr val="358B8F"/>
              </a:buClr>
              <a:buSzPct val="150000"/>
              <a:defRPr sz="1100">
                <a:latin typeface="Heebo" pitchFamily="2" charset="-79"/>
                <a:ea typeface="Tahoma"/>
                <a:cs typeface="Heebo" pitchFamily="2" charset="-79"/>
              </a:defRPr>
            </a:lvl1pPr>
          </a:lstStyle>
          <a:p>
            <a:pPr marL="0" lvl="1" algn="l" rtl="0" fontAlgn="base">
              <a:spcBef>
                <a:spcPts val="800"/>
              </a:spcBef>
              <a:buClr>
                <a:srgbClr val="358B8F"/>
              </a:buClr>
              <a:buSzPct val="150000"/>
            </a:pPr>
            <a:r>
              <a:rPr lang="en-US" sz="1200" b="1" dirty="0">
                <a:latin typeface="Heebo" pitchFamily="2" charset="-79"/>
                <a:ea typeface="Tahoma"/>
                <a:cs typeface="Heebo" pitchFamily="2" charset="-79"/>
              </a:rPr>
              <a:t>Each family received a writing assignment </a:t>
            </a:r>
            <a:r>
              <a:rPr lang="en-US" sz="1200" dirty="0">
                <a:latin typeface="Heebo" pitchFamily="2" charset="-79"/>
                <a:ea typeface="Tahoma"/>
                <a:cs typeface="Heebo" pitchFamily="2" charset="-79"/>
              </a:rPr>
              <a:t>to complete before the sessions. At the end of the workshop, they were given a recording of their personalized song along with a letter offering suggestions on how to continue using the song they had created.</a:t>
            </a:r>
            <a:endParaRPr lang="he-IL" sz="1200" dirty="0">
              <a:latin typeface="Heebo" pitchFamily="2" charset="-79"/>
              <a:ea typeface="Tahoma"/>
              <a:cs typeface="Heebo" pitchFamily="2" charset="-79"/>
            </a:endParaRPr>
          </a:p>
        </p:txBody>
      </p:sp>
      <p:sp>
        <p:nvSpPr>
          <p:cNvPr id="24" name="TextBox 23">
            <a:extLst>
              <a:ext uri="{FF2B5EF4-FFF2-40B4-BE49-F238E27FC236}">
                <a16:creationId xmlns:a16="http://schemas.microsoft.com/office/drawing/2014/main" id="{6D4BBC1D-ABFC-D391-3E04-A61BC22112AD}"/>
              </a:ext>
            </a:extLst>
          </p:cNvPr>
          <p:cNvSpPr txBox="1"/>
          <p:nvPr/>
        </p:nvSpPr>
        <p:spPr>
          <a:xfrm>
            <a:off x="3820483" y="5142034"/>
            <a:ext cx="4742394" cy="1200329"/>
          </a:xfrm>
          <a:prstGeom prst="rect">
            <a:avLst/>
          </a:prstGeom>
          <a:noFill/>
        </p:spPr>
        <p:txBody>
          <a:bodyPr wrap="square">
            <a:spAutoFit/>
          </a:bodyPr>
          <a:lstStyle>
            <a:defPPr>
              <a:defRPr lang="he-IL"/>
            </a:defPPr>
            <a:lvl1pPr fontAlgn="base">
              <a:lnSpc>
                <a:spcPct val="150000"/>
              </a:lnSpc>
              <a:spcBef>
                <a:spcPts val="800"/>
              </a:spcBef>
              <a:buClr>
                <a:srgbClr val="358B8F"/>
              </a:buClr>
              <a:buSzPct val="150000"/>
              <a:defRPr sz="1100">
                <a:latin typeface="Heebo" pitchFamily="2" charset="-79"/>
                <a:ea typeface="Tahoma"/>
                <a:cs typeface="Heebo" pitchFamily="2" charset="-79"/>
              </a:defRPr>
            </a:lvl1pPr>
            <a:lvl2pPr marL="0" lvl="1" fontAlgn="base">
              <a:lnSpc>
                <a:spcPct val="150000"/>
              </a:lnSpc>
              <a:spcBef>
                <a:spcPts val="800"/>
              </a:spcBef>
              <a:buClr>
                <a:srgbClr val="358B8F"/>
              </a:buClr>
              <a:buSzPct val="150000"/>
              <a:defRPr sz="1100">
                <a:latin typeface="Heebo" pitchFamily="2" charset="-79"/>
                <a:ea typeface="Tahoma"/>
                <a:cs typeface="Heebo" pitchFamily="2" charset="-79"/>
              </a:defRPr>
            </a:lvl2pPr>
          </a:lstStyle>
          <a:p>
            <a:pPr lvl="1" algn="l" rtl="0">
              <a:lnSpc>
                <a:spcPct val="100000"/>
              </a:lnSpc>
            </a:pPr>
            <a:r>
              <a:rPr lang="en-US" sz="1200" b="1" dirty="0"/>
              <a:t>Each family was paired with a musician for individual guidance, </a:t>
            </a:r>
            <a:r>
              <a:rPr lang="en-US" sz="1200" dirty="0"/>
              <a:t>who was selected for the project in collaboration with the city’s Department of Culture. The musicians underwent online professional training by a teaching artist from the international project, which allowed them to join the Lullaby Project artist community and participate in future projects.</a:t>
            </a:r>
            <a:endParaRPr lang="he-IL" sz="1200" dirty="0"/>
          </a:p>
        </p:txBody>
      </p:sp>
      <p:sp>
        <p:nvSpPr>
          <p:cNvPr id="25" name="TextBox 24">
            <a:extLst>
              <a:ext uri="{FF2B5EF4-FFF2-40B4-BE49-F238E27FC236}">
                <a16:creationId xmlns:a16="http://schemas.microsoft.com/office/drawing/2014/main" id="{E522D53F-86E3-4AC0-4F36-835413A9674A}"/>
              </a:ext>
            </a:extLst>
          </p:cNvPr>
          <p:cNvSpPr txBox="1"/>
          <p:nvPr/>
        </p:nvSpPr>
        <p:spPr>
          <a:xfrm>
            <a:off x="9456895" y="5103106"/>
            <a:ext cx="2008105" cy="1015663"/>
          </a:xfrm>
          <a:prstGeom prst="rect">
            <a:avLst/>
          </a:prstGeom>
          <a:noFill/>
        </p:spPr>
        <p:txBody>
          <a:bodyPr wrap="square">
            <a:spAutoFit/>
          </a:bodyPr>
          <a:lstStyle>
            <a:defPPr>
              <a:defRPr lang="he-IL"/>
            </a:defPPr>
            <a:lvl1pPr fontAlgn="base">
              <a:lnSpc>
                <a:spcPct val="150000"/>
              </a:lnSpc>
              <a:spcBef>
                <a:spcPts val="800"/>
              </a:spcBef>
              <a:buClr>
                <a:srgbClr val="358B8F"/>
              </a:buClr>
              <a:buSzPct val="150000"/>
              <a:defRPr sz="1100">
                <a:latin typeface="Heebo" pitchFamily="2" charset="-79"/>
                <a:ea typeface="Tahoma"/>
                <a:cs typeface="Heebo" pitchFamily="2" charset="-79"/>
              </a:defRPr>
            </a:lvl1pPr>
            <a:lvl2pPr marL="0" lvl="1" fontAlgn="base">
              <a:lnSpc>
                <a:spcPct val="150000"/>
              </a:lnSpc>
              <a:spcBef>
                <a:spcPts val="800"/>
              </a:spcBef>
              <a:buClr>
                <a:srgbClr val="358B8F"/>
              </a:buClr>
              <a:buSzPct val="150000"/>
              <a:defRPr sz="1100">
                <a:latin typeface="Heebo" pitchFamily="2" charset="-79"/>
                <a:ea typeface="Tahoma"/>
                <a:cs typeface="Heebo" pitchFamily="2" charset="-79"/>
              </a:defRPr>
            </a:lvl2pPr>
          </a:lstStyle>
          <a:p>
            <a:pPr marL="14288" lvl="1" algn="l" rtl="0">
              <a:lnSpc>
                <a:spcPct val="100000"/>
              </a:lnSpc>
            </a:pPr>
            <a:r>
              <a:rPr lang="en-US" sz="1200" b="1" dirty="0"/>
              <a:t>The group sessions </a:t>
            </a:r>
            <a:r>
              <a:rPr lang="en-US" sz="1200" dirty="0"/>
              <a:t>(excluding the NICU families) </a:t>
            </a:r>
            <a:r>
              <a:rPr lang="en-US" sz="1200" b="1" dirty="0"/>
              <a:t>were guided by a professional writing facilitator.</a:t>
            </a:r>
            <a:endParaRPr lang="he-IL" sz="1200" b="1" dirty="0">
              <a:latin typeface="Heebo" pitchFamily="2" charset="-79"/>
              <a:ea typeface="Tahoma"/>
              <a:cs typeface="Heebo" pitchFamily="2" charset="-79"/>
            </a:endParaRPr>
          </a:p>
        </p:txBody>
      </p:sp>
      <p:grpSp>
        <p:nvGrpSpPr>
          <p:cNvPr id="46" name="Group 45">
            <a:extLst>
              <a:ext uri="{FF2B5EF4-FFF2-40B4-BE49-F238E27FC236}">
                <a16:creationId xmlns:a16="http://schemas.microsoft.com/office/drawing/2014/main" id="{F752004E-122C-4AE0-95AE-95E555DF1CB0}"/>
              </a:ext>
            </a:extLst>
          </p:cNvPr>
          <p:cNvGrpSpPr/>
          <p:nvPr/>
        </p:nvGrpSpPr>
        <p:grpSpPr>
          <a:xfrm>
            <a:off x="2765712" y="2928525"/>
            <a:ext cx="9107141" cy="1815254"/>
            <a:chOff x="2783002" y="2972107"/>
            <a:chExt cx="9107141" cy="1815254"/>
          </a:xfrm>
        </p:grpSpPr>
        <p:sp>
          <p:nvSpPr>
            <p:cNvPr id="17" name="TextBox 16">
              <a:extLst>
                <a:ext uri="{FF2B5EF4-FFF2-40B4-BE49-F238E27FC236}">
                  <a16:creationId xmlns:a16="http://schemas.microsoft.com/office/drawing/2014/main" id="{A33BC5A8-A579-75C2-AE05-28684EFFB5EE}"/>
                </a:ext>
              </a:extLst>
            </p:cNvPr>
            <p:cNvSpPr txBox="1"/>
            <p:nvPr/>
          </p:nvSpPr>
          <p:spPr>
            <a:xfrm>
              <a:off x="2783002" y="3062592"/>
              <a:ext cx="2066857" cy="1692771"/>
            </a:xfrm>
            <a:prstGeom prst="rect">
              <a:avLst/>
            </a:prstGeom>
            <a:noFill/>
          </p:spPr>
          <p:txBody>
            <a:bodyPr wrap="square">
              <a:spAutoFit/>
            </a:bodyPr>
            <a:lstStyle/>
            <a:p>
              <a:pPr algn="l" rtl="0" fontAlgn="base">
                <a:spcBef>
                  <a:spcPts val="800"/>
                </a:spcBef>
                <a:buClr>
                  <a:srgbClr val="358B8F"/>
                </a:buClr>
                <a:buSzPct val="150000"/>
              </a:pPr>
              <a:r>
                <a:rPr lang="en-US" sz="1300" b="1" dirty="0">
                  <a:solidFill>
                    <a:srgbClr val="CD4E86"/>
                  </a:solidFill>
                  <a:latin typeface="Heebo" pitchFamily="2" charset="-79"/>
                  <a:ea typeface="Tahoma"/>
                  <a:cs typeface="Heebo" pitchFamily="2" charset="-79"/>
                </a:rPr>
                <a:t>The pilot was conducted among three parent communities in Tel Aviv-Jaffa, each guided by a relevant community professional, and featured three distinct activity models.</a:t>
              </a:r>
              <a:endParaRPr lang="he-IL" sz="1300" b="1" dirty="0">
                <a:solidFill>
                  <a:srgbClr val="CD4E86"/>
                </a:solidFill>
                <a:latin typeface="Heebo" pitchFamily="2" charset="-79"/>
                <a:ea typeface="Tahoma"/>
                <a:cs typeface="Heebo" pitchFamily="2" charset="-79"/>
              </a:endParaRPr>
            </a:p>
          </p:txBody>
        </p:sp>
        <p:sp>
          <p:nvSpPr>
            <p:cNvPr id="18" name="TextBox 17">
              <a:extLst>
                <a:ext uri="{FF2B5EF4-FFF2-40B4-BE49-F238E27FC236}">
                  <a16:creationId xmlns:a16="http://schemas.microsoft.com/office/drawing/2014/main" id="{B045D5D0-D193-5ECC-6925-FD2688B3BDF9}"/>
                </a:ext>
              </a:extLst>
            </p:cNvPr>
            <p:cNvSpPr txBox="1"/>
            <p:nvPr/>
          </p:nvSpPr>
          <p:spPr>
            <a:xfrm>
              <a:off x="4914528" y="3033035"/>
              <a:ext cx="2482859" cy="1754326"/>
            </a:xfrm>
            <a:prstGeom prst="rect">
              <a:avLst/>
            </a:prstGeom>
            <a:noFill/>
          </p:spPr>
          <p:txBody>
            <a:bodyPr wrap="square">
              <a:spAutoFit/>
            </a:bodyPr>
            <a:lstStyle/>
            <a:p>
              <a:pPr marL="9525" lvl="2" algn="l" rtl="0" fontAlgn="base">
                <a:spcBef>
                  <a:spcPts val="800"/>
                </a:spcBef>
                <a:buClr>
                  <a:srgbClr val="358B8F"/>
                </a:buClr>
                <a:buSzPct val="150000"/>
              </a:pPr>
              <a:r>
                <a:rPr lang="en-US" sz="1200" b="1" dirty="0">
                  <a:solidFill>
                    <a:srgbClr val="CD4E86"/>
                  </a:solidFill>
                  <a:latin typeface="Heebo" pitchFamily="2" charset="-79"/>
                  <a:ea typeface="Tahoma"/>
                  <a:cs typeface="Heebo" pitchFamily="2" charset="-79"/>
                </a:rPr>
                <a:t>Parents from the LGBTQ+ community (6 families) </a:t>
              </a:r>
              <a:r>
                <a:rPr lang="en-US" sz="1200" dirty="0">
                  <a:latin typeface="Heebo" pitchFamily="2" charset="-79"/>
                  <a:ea typeface="Tahoma"/>
                  <a:cs typeface="Heebo" pitchFamily="2" charset="-79"/>
                </a:rPr>
                <a:t>in collaboration with the Tel Aviv-Jaffa LGBTQ Center. The workshop, held at the LGBTQ Center, consisted of a single session featuring group activities, a writing workshop, and individual guidance from a musician.</a:t>
              </a:r>
              <a:endParaRPr lang="he-IL" sz="1200" dirty="0">
                <a:latin typeface="Heebo" pitchFamily="2" charset="-79"/>
                <a:ea typeface="Tahoma"/>
                <a:cs typeface="Heebo" pitchFamily="2" charset="-79"/>
              </a:endParaRPr>
            </a:p>
          </p:txBody>
        </p:sp>
        <p:sp>
          <p:nvSpPr>
            <p:cNvPr id="19" name="TextBox 18">
              <a:extLst>
                <a:ext uri="{FF2B5EF4-FFF2-40B4-BE49-F238E27FC236}">
                  <a16:creationId xmlns:a16="http://schemas.microsoft.com/office/drawing/2014/main" id="{9C4F5396-CB20-4FDB-7B2F-FD0E8E755929}"/>
                </a:ext>
              </a:extLst>
            </p:cNvPr>
            <p:cNvSpPr txBox="1"/>
            <p:nvPr/>
          </p:nvSpPr>
          <p:spPr>
            <a:xfrm>
              <a:off x="7397388" y="3003728"/>
              <a:ext cx="2365558" cy="1754326"/>
            </a:xfrm>
            <a:prstGeom prst="rect">
              <a:avLst/>
            </a:prstGeom>
            <a:noFill/>
          </p:spPr>
          <p:txBody>
            <a:bodyPr wrap="square">
              <a:spAutoFit/>
            </a:bodyPr>
            <a:lstStyle>
              <a:defPPr>
                <a:defRPr lang="he-IL"/>
              </a:defPPr>
              <a:lvl3pPr marL="9525" lvl="2" fontAlgn="base">
                <a:lnSpc>
                  <a:spcPct val="150000"/>
                </a:lnSpc>
                <a:spcBef>
                  <a:spcPts val="800"/>
                </a:spcBef>
                <a:buClr>
                  <a:srgbClr val="358B8F"/>
                </a:buClr>
                <a:buSzPct val="150000"/>
                <a:defRPr sz="1100">
                  <a:latin typeface="Heebo" pitchFamily="2" charset="-79"/>
                  <a:ea typeface="Tahoma"/>
                  <a:cs typeface="Heebo" pitchFamily="2" charset="-79"/>
                </a:defRPr>
              </a:lvl3pPr>
            </a:lstStyle>
            <a:p>
              <a:pPr lvl="2" algn="l" rtl="0">
                <a:lnSpc>
                  <a:spcPct val="100000"/>
                </a:lnSpc>
              </a:pPr>
              <a:r>
                <a:rPr lang="en-US" sz="1200" b="1" dirty="0">
                  <a:solidFill>
                    <a:srgbClr val="CD4E86"/>
                  </a:solidFill>
                </a:rPr>
                <a:t>New immigrant parents (5 families) </a:t>
              </a:r>
              <a:r>
                <a:rPr lang="en-US" sz="1200" dirty="0"/>
                <a:t>in collaboration with the Municipal Immigration Absorption Authority. Held at the Da Vinci Cultural Center, this two-session workshop included group activities, a writing workshop, and individual guidance from a musician.</a:t>
              </a:r>
              <a:endParaRPr lang="he-IL" sz="1200" dirty="0"/>
            </a:p>
          </p:txBody>
        </p:sp>
        <p:sp>
          <p:nvSpPr>
            <p:cNvPr id="20" name="TextBox 19">
              <a:extLst>
                <a:ext uri="{FF2B5EF4-FFF2-40B4-BE49-F238E27FC236}">
                  <a16:creationId xmlns:a16="http://schemas.microsoft.com/office/drawing/2014/main" id="{81360845-29BA-7129-985D-04C6D99AB6A5}"/>
                </a:ext>
              </a:extLst>
            </p:cNvPr>
            <p:cNvSpPr txBox="1"/>
            <p:nvPr/>
          </p:nvSpPr>
          <p:spPr>
            <a:xfrm>
              <a:off x="9783664" y="2972107"/>
              <a:ext cx="2106479" cy="1754326"/>
            </a:xfrm>
            <a:prstGeom prst="rect">
              <a:avLst/>
            </a:prstGeom>
            <a:noFill/>
          </p:spPr>
          <p:txBody>
            <a:bodyPr wrap="square">
              <a:spAutoFit/>
            </a:bodyPr>
            <a:lstStyle>
              <a:defPPr>
                <a:defRPr lang="he-IL"/>
              </a:defPPr>
              <a:lvl3pPr marL="9525" lvl="2" fontAlgn="base">
                <a:lnSpc>
                  <a:spcPct val="150000"/>
                </a:lnSpc>
                <a:spcBef>
                  <a:spcPts val="800"/>
                </a:spcBef>
                <a:buClr>
                  <a:srgbClr val="358B8F"/>
                </a:buClr>
                <a:buSzPct val="150000"/>
                <a:defRPr sz="1100">
                  <a:latin typeface="Heebo" pitchFamily="2" charset="-79"/>
                  <a:ea typeface="Tahoma"/>
                  <a:cs typeface="Heebo" pitchFamily="2" charset="-79"/>
                </a:defRPr>
              </a:lvl3pPr>
            </a:lstStyle>
            <a:p>
              <a:pPr lvl="2" algn="l" rtl="0">
                <a:lnSpc>
                  <a:spcPct val="100000"/>
                </a:lnSpc>
              </a:pPr>
              <a:r>
                <a:rPr lang="en-US" sz="1200" b="1" dirty="0">
                  <a:solidFill>
                    <a:srgbClr val="CD4E86"/>
                  </a:solidFill>
                </a:rPr>
                <a:t>Parents of premature infants (2 families) </a:t>
              </a:r>
              <a:r>
                <a:rPr lang="en-US" sz="1200" dirty="0"/>
                <a:t>in collaboration with the Lis Maternity Hospital NICU. The workshop consisted of a one-on-one session with a musician, without group activities, and was held at the hospital near the NICU.</a:t>
              </a:r>
              <a:endParaRPr lang="he-IL" sz="1200" dirty="0"/>
            </a:p>
          </p:txBody>
        </p:sp>
        <p:cxnSp>
          <p:nvCxnSpPr>
            <p:cNvPr id="28" name="Straight Connector 27">
              <a:extLst>
                <a:ext uri="{FF2B5EF4-FFF2-40B4-BE49-F238E27FC236}">
                  <a16:creationId xmlns:a16="http://schemas.microsoft.com/office/drawing/2014/main" id="{23B2E7C1-8B92-981B-3179-1C6A4D5F5BD3}"/>
                </a:ext>
              </a:extLst>
            </p:cNvPr>
            <p:cNvCxnSpPr>
              <a:cxnSpLocks/>
            </p:cNvCxnSpPr>
            <p:nvPr/>
          </p:nvCxnSpPr>
          <p:spPr>
            <a:xfrm>
              <a:off x="4870577" y="3081580"/>
              <a:ext cx="16425" cy="1673783"/>
            </a:xfrm>
            <a:prstGeom prst="line">
              <a:avLst/>
            </a:prstGeom>
            <a:ln>
              <a:solidFill>
                <a:srgbClr val="CD4E86"/>
              </a:solidFill>
            </a:ln>
          </p:spPr>
          <p:style>
            <a:lnRef idx="1">
              <a:schemeClr val="accent1"/>
            </a:lnRef>
            <a:fillRef idx="0">
              <a:schemeClr val="accent1"/>
            </a:fillRef>
            <a:effectRef idx="0">
              <a:schemeClr val="accent1"/>
            </a:effectRef>
            <a:fontRef idx="minor">
              <a:schemeClr val="tx1"/>
            </a:fontRef>
          </p:style>
        </p:cxnSp>
      </p:grpSp>
      <p:pic>
        <p:nvPicPr>
          <p:cNvPr id="105" name="Picture 104">
            <a:extLst>
              <a:ext uri="{FF2B5EF4-FFF2-40B4-BE49-F238E27FC236}">
                <a16:creationId xmlns:a16="http://schemas.microsoft.com/office/drawing/2014/main" id="{6C98217E-31FC-2A5C-4EE6-FA1E33209280}"/>
              </a:ext>
            </a:extLst>
          </p:cNvPr>
          <p:cNvPicPr>
            <a:picLocks noChangeAspect="1"/>
          </p:cNvPicPr>
          <p:nvPr/>
        </p:nvPicPr>
        <p:blipFill>
          <a:blip r:embed="rId4" cstate="print">
            <a:extLst>
              <a:ext uri="{28A0092B-C50C-407E-A947-70E740481C1C}">
                <a14:useLocalDpi xmlns:a14="http://schemas.microsoft.com/office/drawing/2010/main" val="0"/>
              </a:ext>
            </a:extLst>
          </a:blip>
          <a:srcRect l="5046" t="30609" b="-629"/>
          <a:stretch/>
        </p:blipFill>
        <p:spPr>
          <a:xfrm>
            <a:off x="10597115" y="14668"/>
            <a:ext cx="1741727" cy="1322253"/>
          </a:xfrm>
          <a:prstGeom prst="rect">
            <a:avLst/>
          </a:prstGeom>
        </p:spPr>
      </p:pic>
      <p:grpSp>
        <p:nvGrpSpPr>
          <p:cNvPr id="39" name="Group 38">
            <a:extLst>
              <a:ext uri="{FF2B5EF4-FFF2-40B4-BE49-F238E27FC236}">
                <a16:creationId xmlns:a16="http://schemas.microsoft.com/office/drawing/2014/main" id="{BD7BBAA7-EAE6-F29D-9EC7-1A28C3C770FA}"/>
              </a:ext>
            </a:extLst>
          </p:cNvPr>
          <p:cNvGrpSpPr/>
          <p:nvPr/>
        </p:nvGrpSpPr>
        <p:grpSpPr>
          <a:xfrm rot="10800000">
            <a:off x="3600148" y="1296630"/>
            <a:ext cx="5856747" cy="133994"/>
            <a:chOff x="3299977" y="1841656"/>
            <a:chExt cx="5167037" cy="104091"/>
          </a:xfrm>
        </p:grpSpPr>
        <p:pic>
          <p:nvPicPr>
            <p:cNvPr id="37" name="Picture 36">
              <a:extLst>
                <a:ext uri="{FF2B5EF4-FFF2-40B4-BE49-F238E27FC236}">
                  <a16:creationId xmlns:a16="http://schemas.microsoft.com/office/drawing/2014/main" id="{BC8160D0-427B-15D2-46CA-53906EC90BCA}"/>
                </a:ext>
              </a:extLst>
            </p:cNvPr>
            <p:cNvPicPr>
              <a:picLocks noChangeAspect="1"/>
            </p:cNvPicPr>
            <p:nvPr/>
          </p:nvPicPr>
          <p:blipFill>
            <a:blip r:embed="rId5"/>
            <a:stretch>
              <a:fillRect/>
            </a:stretch>
          </p:blipFill>
          <p:spPr>
            <a:xfrm>
              <a:off x="8371597" y="1841656"/>
              <a:ext cx="95417" cy="104091"/>
            </a:xfrm>
            <a:prstGeom prst="rect">
              <a:avLst/>
            </a:prstGeom>
          </p:spPr>
        </p:pic>
        <p:pic>
          <p:nvPicPr>
            <p:cNvPr id="38" name="Picture 37">
              <a:extLst>
                <a:ext uri="{FF2B5EF4-FFF2-40B4-BE49-F238E27FC236}">
                  <a16:creationId xmlns:a16="http://schemas.microsoft.com/office/drawing/2014/main" id="{3DFD3F27-D296-D1B3-33B9-87D94A0917D1}"/>
                </a:ext>
              </a:extLst>
            </p:cNvPr>
            <p:cNvPicPr>
              <a:picLocks noChangeAspect="1"/>
            </p:cNvPicPr>
            <p:nvPr/>
          </p:nvPicPr>
          <p:blipFill>
            <a:blip r:embed="rId5"/>
            <a:stretch>
              <a:fillRect/>
            </a:stretch>
          </p:blipFill>
          <p:spPr>
            <a:xfrm>
              <a:off x="3299977" y="1841656"/>
              <a:ext cx="95417" cy="104091"/>
            </a:xfrm>
            <a:prstGeom prst="rect">
              <a:avLst/>
            </a:prstGeom>
          </p:spPr>
        </p:pic>
      </p:grpSp>
      <p:pic>
        <p:nvPicPr>
          <p:cNvPr id="41" name="Picture 40">
            <a:extLst>
              <a:ext uri="{FF2B5EF4-FFF2-40B4-BE49-F238E27FC236}">
                <a16:creationId xmlns:a16="http://schemas.microsoft.com/office/drawing/2014/main" id="{F213FD15-9696-D837-51C0-DAAEAD4B3FEB}"/>
              </a:ext>
            </a:extLst>
          </p:cNvPr>
          <p:cNvPicPr>
            <a:picLocks noChangeAspect="1"/>
          </p:cNvPicPr>
          <p:nvPr/>
        </p:nvPicPr>
        <p:blipFill>
          <a:blip r:embed="rId5"/>
          <a:stretch>
            <a:fillRect/>
          </a:stretch>
        </p:blipFill>
        <p:spPr>
          <a:xfrm rot="10800000">
            <a:off x="9519351" y="4944351"/>
            <a:ext cx="95417" cy="104091"/>
          </a:xfrm>
          <a:prstGeom prst="rect">
            <a:avLst/>
          </a:prstGeom>
        </p:spPr>
      </p:pic>
      <p:pic>
        <p:nvPicPr>
          <p:cNvPr id="42" name="Picture 41">
            <a:extLst>
              <a:ext uri="{FF2B5EF4-FFF2-40B4-BE49-F238E27FC236}">
                <a16:creationId xmlns:a16="http://schemas.microsoft.com/office/drawing/2014/main" id="{831CF51E-DEDC-A7FA-02E4-481FE40F50BB}"/>
              </a:ext>
            </a:extLst>
          </p:cNvPr>
          <p:cNvPicPr>
            <a:picLocks noChangeAspect="1"/>
          </p:cNvPicPr>
          <p:nvPr/>
        </p:nvPicPr>
        <p:blipFill>
          <a:blip r:embed="rId5"/>
          <a:stretch>
            <a:fillRect/>
          </a:stretch>
        </p:blipFill>
        <p:spPr>
          <a:xfrm rot="10800000">
            <a:off x="3947998" y="4940472"/>
            <a:ext cx="95417" cy="104091"/>
          </a:xfrm>
          <a:prstGeom prst="rect">
            <a:avLst/>
          </a:prstGeom>
        </p:spPr>
      </p:pic>
      <p:pic>
        <p:nvPicPr>
          <p:cNvPr id="45" name="Picture 44">
            <a:extLst>
              <a:ext uri="{FF2B5EF4-FFF2-40B4-BE49-F238E27FC236}">
                <a16:creationId xmlns:a16="http://schemas.microsoft.com/office/drawing/2014/main" id="{21F51589-F07F-517F-1FC1-3E53729AC63C}"/>
              </a:ext>
            </a:extLst>
          </p:cNvPr>
          <p:cNvPicPr>
            <a:picLocks noChangeAspect="1"/>
          </p:cNvPicPr>
          <p:nvPr/>
        </p:nvPicPr>
        <p:blipFill>
          <a:blip r:embed="rId5"/>
          <a:stretch>
            <a:fillRect/>
          </a:stretch>
        </p:blipFill>
        <p:spPr>
          <a:xfrm rot="10800000">
            <a:off x="357174" y="4940472"/>
            <a:ext cx="95417" cy="104091"/>
          </a:xfrm>
          <a:prstGeom prst="rect">
            <a:avLst/>
          </a:prstGeom>
        </p:spPr>
      </p:pic>
      <p:pic>
        <p:nvPicPr>
          <p:cNvPr id="47" name="Picture 46">
            <a:extLst>
              <a:ext uri="{FF2B5EF4-FFF2-40B4-BE49-F238E27FC236}">
                <a16:creationId xmlns:a16="http://schemas.microsoft.com/office/drawing/2014/main" id="{C5857FA1-D0AE-BFF1-B2E5-9F1209AAD5E9}"/>
              </a:ext>
            </a:extLst>
          </p:cNvPr>
          <p:cNvPicPr>
            <a:picLocks noChangeAspect="1"/>
          </p:cNvPicPr>
          <p:nvPr/>
        </p:nvPicPr>
        <p:blipFill>
          <a:blip r:embed="rId6" cstate="print">
            <a:extLst>
              <a:ext uri="{28A0092B-C50C-407E-A947-70E740481C1C}">
                <a14:useLocalDpi xmlns:a14="http://schemas.microsoft.com/office/drawing/2010/main" val="0"/>
              </a:ext>
            </a:extLst>
          </a:blip>
          <a:srcRect l="1035" t="25182" r="827" b="12964"/>
          <a:stretch/>
        </p:blipFill>
        <p:spPr>
          <a:xfrm>
            <a:off x="228286" y="3052077"/>
            <a:ext cx="2549468" cy="1085292"/>
          </a:xfrm>
          <a:prstGeom prst="roundRect">
            <a:avLst>
              <a:gd name="adj" fmla="val 5604"/>
            </a:avLst>
          </a:prstGeom>
          <a:ln>
            <a:noFill/>
          </a:ln>
          <a:effectLst/>
        </p:spPr>
      </p:pic>
      <p:cxnSp>
        <p:nvCxnSpPr>
          <p:cNvPr id="49" name="Straight Connector 48">
            <a:extLst>
              <a:ext uri="{FF2B5EF4-FFF2-40B4-BE49-F238E27FC236}">
                <a16:creationId xmlns:a16="http://schemas.microsoft.com/office/drawing/2014/main" id="{571E6ED8-4E37-998B-4A58-F5345CA715DC}"/>
              </a:ext>
            </a:extLst>
          </p:cNvPr>
          <p:cNvCxnSpPr/>
          <p:nvPr/>
        </p:nvCxnSpPr>
        <p:spPr>
          <a:xfrm flipH="1">
            <a:off x="452592" y="2872642"/>
            <a:ext cx="10963558" cy="547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FD550E5-C47B-1E5B-722C-1366E6B08B31}"/>
              </a:ext>
            </a:extLst>
          </p:cNvPr>
          <p:cNvCxnSpPr/>
          <p:nvPr/>
        </p:nvCxnSpPr>
        <p:spPr>
          <a:xfrm flipH="1" flipV="1">
            <a:off x="662152" y="4819480"/>
            <a:ext cx="10934563" cy="1991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מציין מיקום של מספר שקופית 5">
            <a:extLst>
              <a:ext uri="{FF2B5EF4-FFF2-40B4-BE49-F238E27FC236}">
                <a16:creationId xmlns:a16="http://schemas.microsoft.com/office/drawing/2014/main" id="{77DDF033-4836-C1D5-D655-71FBA3703B29}"/>
              </a:ext>
            </a:extLst>
          </p:cNvPr>
          <p:cNvSpPr txBox="1">
            <a:spLocks/>
          </p:cNvSpPr>
          <p:nvPr/>
        </p:nvSpPr>
        <p:spPr>
          <a:xfrm>
            <a:off x="11596715" y="6440162"/>
            <a:ext cx="2743200"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199E282D-D310-42D8-B8FF-78ED45A44D81}" type="slidenum">
              <a:rPr lang="he-IL" smtClean="0">
                <a:latin typeface="Heebo" pitchFamily="2" charset="-79"/>
                <a:cs typeface="Heebo" pitchFamily="2" charset="-79"/>
              </a:rPr>
              <a:pPr/>
              <a:t>2</a:t>
            </a:fld>
            <a:endParaRPr lang="he-IL" dirty="0">
              <a:latin typeface="Heebo" pitchFamily="2" charset="-79"/>
              <a:cs typeface="Heebo" pitchFamily="2" charset="-79"/>
            </a:endParaRPr>
          </a:p>
        </p:txBody>
      </p:sp>
    </p:spTree>
    <p:extLst>
      <p:ext uri="{BB962C8B-B14F-4D97-AF65-F5344CB8AC3E}">
        <p14:creationId xmlns:p14="http://schemas.microsoft.com/office/powerpoint/2010/main" val="306782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0A7519-FE49-972D-461F-D56070348EF5}"/>
              </a:ext>
            </a:extLst>
          </p:cNvPr>
          <p:cNvSpPr/>
          <p:nvPr/>
        </p:nvSpPr>
        <p:spPr>
          <a:xfrm>
            <a:off x="-7856" y="491"/>
            <a:ext cx="6003320" cy="68575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90" name="Rectangle 89">
            <a:extLst>
              <a:ext uri="{FF2B5EF4-FFF2-40B4-BE49-F238E27FC236}">
                <a16:creationId xmlns:a16="http://schemas.microsoft.com/office/drawing/2014/main" id="{65EF1336-E996-4551-3773-2EE4E70D00E8}"/>
              </a:ext>
            </a:extLst>
          </p:cNvPr>
          <p:cNvSpPr/>
          <p:nvPr/>
        </p:nvSpPr>
        <p:spPr>
          <a:xfrm>
            <a:off x="6075979" y="398929"/>
            <a:ext cx="5031500" cy="319820"/>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25" name="Rectangle 24">
            <a:extLst>
              <a:ext uri="{FF2B5EF4-FFF2-40B4-BE49-F238E27FC236}">
                <a16:creationId xmlns:a16="http://schemas.microsoft.com/office/drawing/2014/main" id="{6265AEDB-5E63-D0A5-04B4-BC1882688D32}"/>
              </a:ext>
            </a:extLst>
          </p:cNvPr>
          <p:cNvSpPr/>
          <p:nvPr/>
        </p:nvSpPr>
        <p:spPr>
          <a:xfrm>
            <a:off x="-20022" y="428002"/>
            <a:ext cx="4093720" cy="314626"/>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7" name="TextBox 6">
            <a:extLst>
              <a:ext uri="{FF2B5EF4-FFF2-40B4-BE49-F238E27FC236}">
                <a16:creationId xmlns:a16="http://schemas.microsoft.com/office/drawing/2014/main" id="{7AD14276-3548-E911-5E99-64256A3887F6}"/>
              </a:ext>
            </a:extLst>
          </p:cNvPr>
          <p:cNvSpPr txBox="1"/>
          <p:nvPr/>
        </p:nvSpPr>
        <p:spPr>
          <a:xfrm>
            <a:off x="-7856" y="11951"/>
            <a:ext cx="4804381"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b="1" dirty="0">
                <a:solidFill>
                  <a:srgbClr val="40A8AD"/>
                </a:solidFill>
                <a:latin typeface="Heebo" pitchFamily="2" charset="-79"/>
                <a:ea typeface="Tahoma" pitchFamily="34" charset="0"/>
                <a:cs typeface="Heebo" pitchFamily="2" charset="-79"/>
              </a:rPr>
              <a:t>Summary of the Findings</a:t>
            </a:r>
            <a:endParaRPr lang="he-IL" sz="2000" b="1" dirty="0">
              <a:solidFill>
                <a:srgbClr val="40A8AD"/>
              </a:solidFill>
              <a:latin typeface="Heebo" pitchFamily="2" charset="-79"/>
              <a:ea typeface="Tahoma" pitchFamily="34" charset="0"/>
              <a:cs typeface="Heebo" pitchFamily="2" charset="-79"/>
            </a:endParaRPr>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9448800" y="6492875"/>
            <a:ext cx="2743200" cy="365125"/>
          </a:xfrm>
        </p:spPr>
        <p:txBody>
          <a:bodyPr/>
          <a:lstStyle/>
          <a:p>
            <a:pPr algn="r" rtl="0"/>
            <a:fld id="{199E282D-D310-42D8-B8FF-78ED45A44D81}" type="slidenum">
              <a:rPr lang="he-IL" smtClean="0">
                <a:latin typeface="Heebo" pitchFamily="2" charset="-79"/>
                <a:cs typeface="Heebo" pitchFamily="2" charset="-79"/>
              </a:rPr>
              <a:pPr algn="r" rtl="0"/>
              <a:t>3</a:t>
            </a:fld>
            <a:endParaRPr lang="he-IL" dirty="0">
              <a:latin typeface="Heebo" pitchFamily="2" charset="-79"/>
              <a:cs typeface="Heebo" pitchFamily="2" charset="-79"/>
            </a:endParaRPr>
          </a:p>
        </p:txBody>
      </p:sp>
      <p:sp>
        <p:nvSpPr>
          <p:cNvPr id="12" name="מלבן 4">
            <a:extLst>
              <a:ext uri="{FF2B5EF4-FFF2-40B4-BE49-F238E27FC236}">
                <a16:creationId xmlns:a16="http://schemas.microsoft.com/office/drawing/2014/main" id="{5F065032-4F9B-64BF-864D-0307AABCFFCA}"/>
              </a:ext>
            </a:extLst>
          </p:cNvPr>
          <p:cNvSpPr/>
          <p:nvPr/>
        </p:nvSpPr>
        <p:spPr>
          <a:xfrm>
            <a:off x="0" y="1244933"/>
            <a:ext cx="3041810" cy="1277273"/>
          </a:xfrm>
          <a:prstGeom prst="rect">
            <a:avLst/>
          </a:prstGeom>
          <a:noFill/>
        </p:spPr>
        <p:txBody>
          <a:bodyPr wrap="square" lIns="91440" tIns="45720" rIns="91440" bIns="45720" anchor="t">
            <a:spAutoFit/>
          </a:bodyPr>
          <a:lstStyle/>
          <a:p>
            <a:pPr algn="l" rtl="0" fontAlgn="base">
              <a:spcBef>
                <a:spcPts val="600"/>
              </a:spcBef>
              <a:buClr>
                <a:srgbClr val="358B8F"/>
              </a:buClr>
              <a:buSzPct val="150000"/>
            </a:pPr>
            <a:r>
              <a:rPr lang="en-US" sz="1100" dirty="0">
                <a:latin typeface="Heebo" pitchFamily="2" charset="-79"/>
                <a:ea typeface="Tahoma"/>
                <a:cs typeface="Heebo" pitchFamily="2" charset="-79"/>
              </a:rPr>
              <a:t>Everyone involved in the project who participated in the evaluation – the parents, the musicians and musical director, and the producer - </a:t>
            </a:r>
            <a:r>
              <a:rPr lang="en-US" sz="1100" b="1" dirty="0">
                <a:latin typeface="Heebo" pitchFamily="2" charset="-79"/>
                <a:ea typeface="Tahoma"/>
                <a:cs typeface="Heebo" pitchFamily="2" charset="-79"/>
              </a:rPr>
              <a:t>felt the project was successful, high-quality, and deeply meaningful.</a:t>
            </a:r>
            <a:r>
              <a:rPr lang="en-US" sz="1100" dirty="0">
                <a:latin typeface="Heebo" pitchFamily="2" charset="-79"/>
                <a:ea typeface="Tahoma"/>
                <a:cs typeface="Heebo" pitchFamily="2" charset="-79"/>
              </a:rPr>
              <a:t> As a result, they all stated that they would recommend the workshop to other parents.</a:t>
            </a:r>
            <a:endParaRPr lang="he-IL" sz="1100" b="1" dirty="0">
              <a:latin typeface="Heebo" pitchFamily="2" charset="-79"/>
              <a:ea typeface="Tahoma"/>
              <a:cs typeface="Heebo" pitchFamily="2" charset="-79"/>
            </a:endParaRPr>
          </a:p>
        </p:txBody>
      </p:sp>
      <p:sp>
        <p:nvSpPr>
          <p:cNvPr id="3" name="מלבן 4">
            <a:extLst>
              <a:ext uri="{FF2B5EF4-FFF2-40B4-BE49-F238E27FC236}">
                <a16:creationId xmlns:a16="http://schemas.microsoft.com/office/drawing/2014/main" id="{2A5B7072-817D-D3A7-18BD-090A5FE6D6A9}"/>
              </a:ext>
            </a:extLst>
          </p:cNvPr>
          <p:cNvSpPr/>
          <p:nvPr/>
        </p:nvSpPr>
        <p:spPr>
          <a:xfrm>
            <a:off x="81966" y="5887204"/>
            <a:ext cx="5904350" cy="938719"/>
          </a:xfrm>
          <a:prstGeom prst="rect">
            <a:avLst/>
          </a:prstGeom>
          <a:noFill/>
        </p:spPr>
        <p:txBody>
          <a:bodyPr wrap="square" lIns="91440" tIns="45720" rIns="91440" bIns="45720" anchor="t">
            <a:spAutoFit/>
          </a:bodyPr>
          <a:lstStyle/>
          <a:p>
            <a:pPr algn="l" rtl="0" fontAlgn="base">
              <a:spcBef>
                <a:spcPts val="600"/>
              </a:spcBef>
              <a:buClr>
                <a:srgbClr val="358B8F"/>
              </a:buClr>
              <a:buSzPct val="150000"/>
            </a:pPr>
            <a:r>
              <a:rPr lang="en-US" sz="1100" dirty="0">
                <a:latin typeface="Heebo" pitchFamily="2" charset="-79"/>
                <a:ea typeface="Tahoma"/>
                <a:cs typeface="Heebo" pitchFamily="2" charset="-79"/>
              </a:rPr>
              <a:t>Most participants reported being satisfied with the song and shared that they </a:t>
            </a:r>
            <a:r>
              <a:rPr lang="en-US" sz="1100" b="1" dirty="0">
                <a:latin typeface="Heebo" pitchFamily="2" charset="-79"/>
                <a:ea typeface="Tahoma"/>
                <a:cs typeface="Heebo" pitchFamily="2" charset="-79"/>
              </a:rPr>
              <a:t>primarily used it by singing or humming it themselves. </a:t>
            </a:r>
            <a:r>
              <a:rPr lang="en-US" sz="1100" dirty="0">
                <a:latin typeface="Heebo" pitchFamily="2" charset="-79"/>
                <a:ea typeface="Tahoma"/>
                <a:cs typeface="Heebo" pitchFamily="2" charset="-79"/>
              </a:rPr>
              <a:t>Their feedback indicated that they mainly used the song at bedtime to soothe their babies and in random moments with their children throughout the day, which was in line with its intended purpose of serving as a “portable sanctuary.”</a:t>
            </a:r>
            <a:endParaRPr lang="he-IL" sz="1100" dirty="0">
              <a:latin typeface="Heebo" pitchFamily="2" charset="-79"/>
              <a:ea typeface="Tahoma"/>
              <a:cs typeface="Heebo" pitchFamily="2" charset="-79"/>
            </a:endParaRPr>
          </a:p>
        </p:txBody>
      </p:sp>
      <p:sp>
        <p:nvSpPr>
          <p:cNvPr id="4" name="מלבן 4">
            <a:extLst>
              <a:ext uri="{FF2B5EF4-FFF2-40B4-BE49-F238E27FC236}">
                <a16:creationId xmlns:a16="http://schemas.microsoft.com/office/drawing/2014/main" id="{7D9D0B3E-1871-BDFA-5025-CDECA944200E}"/>
              </a:ext>
            </a:extLst>
          </p:cNvPr>
          <p:cNvSpPr/>
          <p:nvPr/>
        </p:nvSpPr>
        <p:spPr>
          <a:xfrm>
            <a:off x="68666" y="4584086"/>
            <a:ext cx="2763569" cy="938719"/>
          </a:xfrm>
          <a:prstGeom prst="rect">
            <a:avLst/>
          </a:prstGeom>
          <a:noFill/>
        </p:spPr>
        <p:txBody>
          <a:bodyPr wrap="square" lIns="91440" tIns="45720" rIns="91440" bIns="45720" anchor="t">
            <a:spAutoFit/>
          </a:bodyPr>
          <a:lstStyle/>
          <a:p>
            <a:pPr algn="l" rtl="0" fontAlgn="base">
              <a:spcBef>
                <a:spcPts val="600"/>
              </a:spcBef>
              <a:buClr>
                <a:srgbClr val="358B8F"/>
              </a:buClr>
              <a:buSzPct val="150000"/>
            </a:pPr>
            <a:r>
              <a:rPr lang="en-US" sz="1100" dirty="0">
                <a:latin typeface="Heebo" pitchFamily="2" charset="-79"/>
                <a:ea typeface="Tahoma"/>
                <a:cs typeface="Heebo" pitchFamily="2" charset="-79"/>
              </a:rPr>
              <a:t>Participating in the workshop </a:t>
            </a:r>
            <a:r>
              <a:rPr lang="en-US" sz="1100" b="1" dirty="0">
                <a:latin typeface="Heebo" pitchFamily="2" charset="-79"/>
                <a:ea typeface="Tahoma"/>
                <a:cs typeface="Heebo" pitchFamily="2" charset="-79"/>
              </a:rPr>
              <a:t>contributed to parental well-being </a:t>
            </a:r>
            <a:r>
              <a:rPr lang="en-US" sz="1100" dirty="0">
                <a:latin typeface="Heebo" pitchFamily="2" charset="-79"/>
                <a:ea typeface="Tahoma"/>
                <a:cs typeface="Heebo" pitchFamily="2" charset="-79"/>
              </a:rPr>
              <a:t>by offering participants a break from their routine and an opportunity to meet other parents in a group setting.</a:t>
            </a:r>
            <a:endParaRPr lang="he-IL" sz="1100" dirty="0">
              <a:latin typeface="Heebo" pitchFamily="2" charset="-79"/>
              <a:ea typeface="Tahoma"/>
              <a:cs typeface="Heebo" pitchFamily="2" charset="-79"/>
            </a:endParaRPr>
          </a:p>
        </p:txBody>
      </p:sp>
      <p:sp>
        <p:nvSpPr>
          <p:cNvPr id="5" name="מלבן 4">
            <a:extLst>
              <a:ext uri="{FF2B5EF4-FFF2-40B4-BE49-F238E27FC236}">
                <a16:creationId xmlns:a16="http://schemas.microsoft.com/office/drawing/2014/main" id="{7AEA39B3-583E-E1F9-6413-67D5E3CEB1C7}"/>
              </a:ext>
            </a:extLst>
          </p:cNvPr>
          <p:cNvSpPr/>
          <p:nvPr/>
        </p:nvSpPr>
        <p:spPr>
          <a:xfrm>
            <a:off x="3070739" y="4651298"/>
            <a:ext cx="2848215" cy="1107996"/>
          </a:xfrm>
          <a:prstGeom prst="rect">
            <a:avLst/>
          </a:prstGeom>
          <a:noFill/>
        </p:spPr>
        <p:txBody>
          <a:bodyPr wrap="square" lIns="91440" tIns="45720" rIns="91440" bIns="45720" anchor="t">
            <a:spAutoFit/>
          </a:bodyPr>
          <a:lstStyle/>
          <a:p>
            <a:pPr algn="l" rtl="0" fontAlgn="base">
              <a:spcBef>
                <a:spcPts val="600"/>
              </a:spcBef>
              <a:buClr>
                <a:srgbClr val="358B8F"/>
              </a:buClr>
              <a:buSzPct val="150000"/>
            </a:pPr>
            <a:r>
              <a:rPr lang="en-US" sz="1100" dirty="0">
                <a:latin typeface="Heebo" pitchFamily="2" charset="-79"/>
                <a:ea typeface="Tahoma"/>
                <a:cs typeface="Heebo" pitchFamily="2" charset="-79"/>
              </a:rPr>
              <a:t>The songs created during the workshop captured a range of emotions, hopes, wishes, and everyday experiences, offering participants </a:t>
            </a:r>
            <a:r>
              <a:rPr lang="en-US" sz="1100" b="1" dirty="0">
                <a:latin typeface="Heebo" pitchFamily="2" charset="-79"/>
                <a:ea typeface="Tahoma"/>
                <a:cs typeface="Heebo" pitchFamily="2" charset="-79"/>
              </a:rPr>
              <a:t>a meaningful opportunity for creative self-expression </a:t>
            </a:r>
            <a:r>
              <a:rPr lang="en-US" sz="1100" dirty="0">
                <a:latin typeface="Heebo" pitchFamily="2" charset="-79"/>
                <a:ea typeface="Tahoma"/>
                <a:cs typeface="Heebo" pitchFamily="2" charset="-79"/>
              </a:rPr>
              <a:t>directed toward their loved ones.</a:t>
            </a:r>
            <a:endParaRPr lang="he-IL" sz="1100" dirty="0">
              <a:latin typeface="Heebo" pitchFamily="2" charset="-79"/>
              <a:ea typeface="Tahoma"/>
              <a:cs typeface="Heebo" pitchFamily="2" charset="-79"/>
            </a:endParaRPr>
          </a:p>
        </p:txBody>
      </p:sp>
      <p:sp>
        <p:nvSpPr>
          <p:cNvPr id="6" name="מלבן 4">
            <a:extLst>
              <a:ext uri="{FF2B5EF4-FFF2-40B4-BE49-F238E27FC236}">
                <a16:creationId xmlns:a16="http://schemas.microsoft.com/office/drawing/2014/main" id="{D0CD4C3C-47A4-C361-2C9A-66B063FFFF1B}"/>
              </a:ext>
            </a:extLst>
          </p:cNvPr>
          <p:cNvSpPr/>
          <p:nvPr/>
        </p:nvSpPr>
        <p:spPr>
          <a:xfrm>
            <a:off x="3054502" y="2619302"/>
            <a:ext cx="3012589" cy="1615827"/>
          </a:xfrm>
          <a:prstGeom prst="rect">
            <a:avLst/>
          </a:prstGeom>
          <a:noFill/>
        </p:spPr>
        <p:txBody>
          <a:bodyPr wrap="square" lIns="91440" tIns="45720" rIns="91440" bIns="45720" anchor="t">
            <a:spAutoFit/>
          </a:bodyPr>
          <a:lstStyle/>
          <a:p>
            <a:pPr algn="l" rtl="0" fontAlgn="base">
              <a:spcBef>
                <a:spcPts val="600"/>
              </a:spcBef>
              <a:buClr>
                <a:srgbClr val="358B8F"/>
              </a:buClr>
              <a:buSzPct val="150000"/>
            </a:pPr>
            <a:r>
              <a:rPr lang="en-US" sz="1100" dirty="0">
                <a:latin typeface="Heebo" pitchFamily="2" charset="-79"/>
                <a:ea typeface="Tahoma"/>
                <a:cs typeface="Heebo" pitchFamily="2" charset="-79"/>
              </a:rPr>
              <a:t>Participants reported that the workshop provided </a:t>
            </a:r>
            <a:r>
              <a:rPr lang="en-US" sz="1100" b="1" dirty="0">
                <a:latin typeface="Heebo" pitchFamily="2" charset="-79"/>
                <a:ea typeface="Tahoma"/>
                <a:cs typeface="Heebo" pitchFamily="2" charset="-79"/>
              </a:rPr>
              <a:t>an opportunity for a moving and bonding family and couple experience</a:t>
            </a:r>
            <a:r>
              <a:rPr lang="en-US" sz="1100" dirty="0">
                <a:latin typeface="Heebo" pitchFamily="2" charset="-79"/>
                <a:ea typeface="Tahoma"/>
                <a:cs typeface="Heebo" pitchFamily="2" charset="-79"/>
              </a:rPr>
              <a:t>, offering a chance to pause and focus inward on the family and their babies, which </a:t>
            </a:r>
            <a:r>
              <a:rPr lang="en-US" sz="1100" b="1" dirty="0">
                <a:latin typeface="Heebo" pitchFamily="2" charset="-79"/>
                <a:ea typeface="Tahoma"/>
                <a:cs typeface="Heebo" pitchFamily="2" charset="-79"/>
              </a:rPr>
              <a:t>helped deepen their connection and relationship</a:t>
            </a:r>
            <a:r>
              <a:rPr lang="en-US" sz="1100" dirty="0">
                <a:latin typeface="Heebo" pitchFamily="2" charset="-79"/>
                <a:ea typeface="Tahoma"/>
                <a:cs typeface="Heebo" pitchFamily="2" charset="-79"/>
              </a:rPr>
              <a:t>. However, they also noted that it did not lead to any noticeable changes in their family routine or parenting experience.</a:t>
            </a:r>
            <a:endParaRPr lang="he-IL" sz="1100" dirty="0">
              <a:latin typeface="Heebo" pitchFamily="2" charset="-79"/>
              <a:ea typeface="Tahoma"/>
              <a:cs typeface="Heebo" pitchFamily="2" charset="-79"/>
            </a:endParaRPr>
          </a:p>
        </p:txBody>
      </p:sp>
      <p:sp>
        <p:nvSpPr>
          <p:cNvPr id="8" name="מלבן 4">
            <a:extLst>
              <a:ext uri="{FF2B5EF4-FFF2-40B4-BE49-F238E27FC236}">
                <a16:creationId xmlns:a16="http://schemas.microsoft.com/office/drawing/2014/main" id="{2CF675DB-2575-E453-50B6-1B63A1310D01}"/>
              </a:ext>
            </a:extLst>
          </p:cNvPr>
          <p:cNvSpPr/>
          <p:nvPr/>
        </p:nvSpPr>
        <p:spPr>
          <a:xfrm>
            <a:off x="3054502" y="1212355"/>
            <a:ext cx="2573458" cy="938719"/>
          </a:xfrm>
          <a:prstGeom prst="rect">
            <a:avLst/>
          </a:prstGeom>
          <a:noFill/>
        </p:spPr>
        <p:txBody>
          <a:bodyPr wrap="square" lIns="91440" tIns="45720" rIns="91440" bIns="45720" anchor="t">
            <a:spAutoFit/>
          </a:bodyPr>
          <a:lstStyle/>
          <a:p>
            <a:pPr algn="l" rtl="0" fontAlgn="base">
              <a:spcBef>
                <a:spcPts val="600"/>
              </a:spcBef>
              <a:buClr>
                <a:srgbClr val="358B8F"/>
              </a:buClr>
              <a:buSzPct val="150000"/>
            </a:pPr>
            <a:r>
              <a:rPr lang="en-US" sz="1100" dirty="0">
                <a:latin typeface="Heebo" pitchFamily="2" charset="-79"/>
                <a:ea typeface="Tahoma"/>
                <a:cs typeface="Heebo" pitchFamily="2" charset="-79"/>
              </a:rPr>
              <a:t>The workshop </a:t>
            </a:r>
            <a:r>
              <a:rPr lang="en-US" sz="1100" b="1" dirty="0">
                <a:latin typeface="Heebo" pitchFamily="2" charset="-79"/>
                <a:ea typeface="Tahoma"/>
                <a:cs typeface="Heebo" pitchFamily="2" charset="-79"/>
              </a:rPr>
              <a:t>catered to a diverse range of people from different communities</a:t>
            </a:r>
            <a:r>
              <a:rPr lang="en-US" sz="1100" dirty="0">
                <a:latin typeface="Heebo" pitchFamily="2" charset="-79"/>
                <a:ea typeface="Tahoma"/>
                <a:cs typeface="Heebo" pitchFamily="2" charset="-79"/>
              </a:rPr>
              <a:t>, each with varying levels of music-making skills and inclinations.</a:t>
            </a:r>
            <a:endParaRPr lang="he-IL" sz="1100" dirty="0">
              <a:latin typeface="Heebo" pitchFamily="2" charset="-79"/>
              <a:ea typeface="Tahoma"/>
              <a:cs typeface="Heebo" pitchFamily="2" charset="-79"/>
            </a:endParaRPr>
          </a:p>
        </p:txBody>
      </p:sp>
      <p:sp>
        <p:nvSpPr>
          <p:cNvPr id="9" name="מלבן 4">
            <a:extLst>
              <a:ext uri="{FF2B5EF4-FFF2-40B4-BE49-F238E27FC236}">
                <a16:creationId xmlns:a16="http://schemas.microsoft.com/office/drawing/2014/main" id="{4AECFD49-F933-CCD4-A411-5D3D236E2D20}"/>
              </a:ext>
            </a:extLst>
          </p:cNvPr>
          <p:cNvSpPr/>
          <p:nvPr/>
        </p:nvSpPr>
        <p:spPr>
          <a:xfrm>
            <a:off x="-20022" y="314732"/>
            <a:ext cx="4632228" cy="473206"/>
          </a:xfrm>
          <a:prstGeom prst="rect">
            <a:avLst/>
          </a:prstGeom>
          <a:noFill/>
        </p:spPr>
        <p:txBody>
          <a:bodyPr wrap="square" lIns="91440" tIns="45720" rIns="91440" bIns="45720" anchor="t">
            <a:spAutoFit/>
          </a:bodyPr>
          <a:lstStyle/>
          <a:p>
            <a:pPr algn="l" rtl="0" fontAlgn="base">
              <a:lnSpc>
                <a:spcPct val="150000"/>
              </a:lnSpc>
              <a:spcBef>
                <a:spcPts val="600"/>
              </a:spcBef>
              <a:buClr>
                <a:srgbClr val="358B8F"/>
              </a:buClr>
              <a:buSzPct val="150000"/>
            </a:pPr>
            <a:r>
              <a:rPr lang="en-US" b="1" dirty="0">
                <a:solidFill>
                  <a:schemeClr val="bg1"/>
                </a:solidFill>
                <a:latin typeface="Heebo" pitchFamily="2" charset="-79"/>
                <a:ea typeface="Tahoma"/>
                <a:cs typeface="Heebo" pitchFamily="2" charset="-79"/>
              </a:rPr>
              <a:t>Participation Experience and Benefits</a:t>
            </a:r>
            <a:endParaRPr lang="he-IL" b="1" dirty="0">
              <a:solidFill>
                <a:schemeClr val="bg1"/>
              </a:solidFill>
              <a:latin typeface="Heebo" pitchFamily="2" charset="-79"/>
              <a:ea typeface="Tahoma"/>
              <a:cs typeface="Heebo" pitchFamily="2" charset="-79"/>
            </a:endParaRPr>
          </a:p>
        </p:txBody>
      </p:sp>
      <p:sp>
        <p:nvSpPr>
          <p:cNvPr id="15" name="מלבן 4">
            <a:extLst>
              <a:ext uri="{FF2B5EF4-FFF2-40B4-BE49-F238E27FC236}">
                <a16:creationId xmlns:a16="http://schemas.microsoft.com/office/drawing/2014/main" id="{875E213E-4F77-7989-7987-C5810D6CCF50}"/>
              </a:ext>
            </a:extLst>
          </p:cNvPr>
          <p:cNvSpPr/>
          <p:nvPr/>
        </p:nvSpPr>
        <p:spPr>
          <a:xfrm>
            <a:off x="6067091" y="291803"/>
            <a:ext cx="5398960" cy="507831"/>
          </a:xfrm>
          <a:prstGeom prst="rect">
            <a:avLst/>
          </a:prstGeom>
          <a:noFill/>
        </p:spPr>
        <p:txBody>
          <a:bodyPr wrap="square" lIns="91440" tIns="45720" rIns="91440" bIns="45720" anchor="t">
            <a:spAutoFit/>
          </a:bodyPr>
          <a:lstStyle/>
          <a:p>
            <a:pPr marR="0" lvl="0" algn="l" rtl="0" fontAlgn="base">
              <a:lnSpc>
                <a:spcPct val="150000"/>
              </a:lnSpc>
              <a:spcBef>
                <a:spcPts val="600"/>
              </a:spcBef>
              <a:spcAft>
                <a:spcPts val="0"/>
              </a:spcAft>
              <a:buClr>
                <a:srgbClr val="358B8F"/>
              </a:buClr>
              <a:buSzPct val="150000"/>
              <a:tabLst/>
              <a:defRPr/>
            </a:pPr>
            <a:r>
              <a:rPr lang="en-US" b="1" dirty="0">
                <a:solidFill>
                  <a:schemeClr val="bg1"/>
                </a:solidFill>
                <a:latin typeface="Heebo" pitchFamily="2" charset="-79"/>
                <a:ea typeface="Tahoma"/>
                <a:cs typeface="Heebo" pitchFamily="2" charset="-79"/>
              </a:rPr>
              <a:t>Workshop Structure and Supporting Framework</a:t>
            </a:r>
            <a:endParaRPr lang="he-IL" b="1" dirty="0">
              <a:solidFill>
                <a:schemeClr val="bg1"/>
              </a:solidFill>
              <a:latin typeface="Heebo" pitchFamily="2" charset="-79"/>
              <a:ea typeface="Tahoma"/>
              <a:cs typeface="Heebo" pitchFamily="2" charset="-79"/>
            </a:endParaRPr>
          </a:p>
        </p:txBody>
      </p:sp>
      <p:pic>
        <p:nvPicPr>
          <p:cNvPr id="18" name="Graphic 17">
            <a:extLst>
              <a:ext uri="{FF2B5EF4-FFF2-40B4-BE49-F238E27FC236}">
                <a16:creationId xmlns:a16="http://schemas.microsoft.com/office/drawing/2014/main" id="{D172B42C-D6D3-7D18-3E43-611A39C83A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347" y="849855"/>
            <a:ext cx="267168" cy="267168"/>
          </a:xfrm>
          <a:prstGeom prst="rect">
            <a:avLst/>
          </a:prstGeom>
        </p:spPr>
      </p:pic>
      <p:pic>
        <p:nvPicPr>
          <p:cNvPr id="22" name="Graphic 21">
            <a:extLst>
              <a:ext uri="{FF2B5EF4-FFF2-40B4-BE49-F238E27FC236}">
                <a16:creationId xmlns:a16="http://schemas.microsoft.com/office/drawing/2014/main" id="{71B40C6B-AEEE-0D23-B573-F66BAB8F74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2052" y="848833"/>
            <a:ext cx="265430" cy="265430"/>
          </a:xfrm>
          <a:prstGeom prst="rect">
            <a:avLst/>
          </a:prstGeom>
        </p:spPr>
      </p:pic>
      <p:pic>
        <p:nvPicPr>
          <p:cNvPr id="24" name="Graphic 23">
            <a:extLst>
              <a:ext uri="{FF2B5EF4-FFF2-40B4-BE49-F238E27FC236}">
                <a16:creationId xmlns:a16="http://schemas.microsoft.com/office/drawing/2014/main" id="{2A7EC64C-0010-143D-9971-80B7437D471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44489" y="2243461"/>
            <a:ext cx="292100" cy="292100"/>
          </a:xfrm>
          <a:prstGeom prst="rect">
            <a:avLst/>
          </a:prstGeom>
        </p:spPr>
      </p:pic>
      <p:grpSp>
        <p:nvGrpSpPr>
          <p:cNvPr id="76" name="Group 75">
            <a:extLst>
              <a:ext uri="{FF2B5EF4-FFF2-40B4-BE49-F238E27FC236}">
                <a16:creationId xmlns:a16="http://schemas.microsoft.com/office/drawing/2014/main" id="{FC1D32F5-7DF8-1CE6-1246-DB0B02560FAC}"/>
              </a:ext>
            </a:extLst>
          </p:cNvPr>
          <p:cNvGrpSpPr/>
          <p:nvPr/>
        </p:nvGrpSpPr>
        <p:grpSpPr>
          <a:xfrm>
            <a:off x="3200974" y="4320886"/>
            <a:ext cx="420459" cy="302204"/>
            <a:chOff x="2544650" y="3233083"/>
            <a:chExt cx="2141648" cy="1539309"/>
          </a:xfrm>
          <a:solidFill>
            <a:srgbClr val="CD4E86"/>
          </a:solidFill>
        </p:grpSpPr>
        <p:sp>
          <p:nvSpPr>
            <p:cNvPr id="50" name="Freeform 49">
              <a:extLst>
                <a:ext uri="{FF2B5EF4-FFF2-40B4-BE49-F238E27FC236}">
                  <a16:creationId xmlns:a16="http://schemas.microsoft.com/office/drawing/2014/main" id="{F554EA13-7597-B08B-7549-CEB4AE6D705A}"/>
                </a:ext>
              </a:extLst>
            </p:cNvPr>
            <p:cNvSpPr/>
            <p:nvPr/>
          </p:nvSpPr>
          <p:spPr>
            <a:xfrm>
              <a:off x="2787098" y="3803430"/>
              <a:ext cx="398092" cy="380511"/>
            </a:xfrm>
            <a:custGeom>
              <a:avLst/>
              <a:gdLst>
                <a:gd name="connsiteX0" fmla="*/ 396465 w 398092"/>
                <a:gd name="connsiteY0" fmla="*/ 141985 h 380511"/>
                <a:gd name="connsiteX1" fmla="*/ 369427 w 398092"/>
                <a:gd name="connsiteY1" fmla="*/ 119196 h 380511"/>
                <a:gd name="connsiteX2" fmla="*/ 272451 w 398092"/>
                <a:gd name="connsiteY2" fmla="*/ 105075 h 380511"/>
                <a:gd name="connsiteX3" fmla="*/ 229049 w 398092"/>
                <a:gd name="connsiteY3" fmla="*/ 17167 h 380511"/>
                <a:gd name="connsiteX4" fmla="*/ 169049 w 398092"/>
                <a:gd name="connsiteY4" fmla="*/ 17167 h 380511"/>
                <a:gd name="connsiteX5" fmla="*/ 125647 w 398092"/>
                <a:gd name="connsiteY5" fmla="*/ 105108 h 380511"/>
                <a:gd name="connsiteX6" fmla="*/ 28671 w 398092"/>
                <a:gd name="connsiteY6" fmla="*/ 119230 h 380511"/>
                <a:gd name="connsiteX7" fmla="*/ 1632 w 398092"/>
                <a:gd name="connsiteY7" fmla="*/ 142018 h 380511"/>
                <a:gd name="connsiteX8" fmla="*/ 10099 w 398092"/>
                <a:gd name="connsiteY8" fmla="*/ 176285 h 380511"/>
                <a:gd name="connsiteX9" fmla="*/ 80305 w 398092"/>
                <a:gd name="connsiteY9" fmla="*/ 244717 h 380511"/>
                <a:gd name="connsiteX10" fmla="*/ 63740 w 398092"/>
                <a:gd name="connsiteY10" fmla="*/ 341359 h 380511"/>
                <a:gd name="connsiteX11" fmla="*/ 77025 w 398092"/>
                <a:gd name="connsiteY11" fmla="*/ 374086 h 380511"/>
                <a:gd name="connsiteX12" fmla="*/ 112295 w 398092"/>
                <a:gd name="connsiteY12" fmla="*/ 376629 h 380511"/>
                <a:gd name="connsiteX13" fmla="*/ 199066 w 398092"/>
                <a:gd name="connsiteY13" fmla="*/ 331019 h 380511"/>
                <a:gd name="connsiteX14" fmla="*/ 285836 w 398092"/>
                <a:gd name="connsiteY14" fmla="*/ 376629 h 380511"/>
                <a:gd name="connsiteX15" fmla="*/ 301430 w 398092"/>
                <a:gd name="connsiteY15" fmla="*/ 380477 h 380511"/>
                <a:gd name="connsiteX16" fmla="*/ 321106 w 398092"/>
                <a:gd name="connsiteY16" fmla="*/ 374086 h 380511"/>
                <a:gd name="connsiteX17" fmla="*/ 334391 w 398092"/>
                <a:gd name="connsiteY17" fmla="*/ 341359 h 380511"/>
                <a:gd name="connsiteX18" fmla="*/ 317827 w 398092"/>
                <a:gd name="connsiteY18" fmla="*/ 244717 h 380511"/>
                <a:gd name="connsiteX19" fmla="*/ 388033 w 398092"/>
                <a:gd name="connsiteY19" fmla="*/ 176285 h 380511"/>
                <a:gd name="connsiteX20" fmla="*/ 396465 w 398092"/>
                <a:gd name="connsiteY20" fmla="*/ 141985 h 380511"/>
                <a:gd name="connsiteX21" fmla="*/ 258496 w 398092"/>
                <a:gd name="connsiteY21" fmla="*/ 209045 h 380511"/>
                <a:gd name="connsiteX22" fmla="*/ 248892 w 398092"/>
                <a:gd name="connsiteY22" fmla="*/ 238660 h 380511"/>
                <a:gd name="connsiteX23" fmla="*/ 256957 w 398092"/>
                <a:gd name="connsiteY23" fmla="*/ 285810 h 380511"/>
                <a:gd name="connsiteX24" fmla="*/ 214626 w 398092"/>
                <a:gd name="connsiteY24" fmla="*/ 263557 h 380511"/>
                <a:gd name="connsiteX25" fmla="*/ 199032 w 398092"/>
                <a:gd name="connsiteY25" fmla="*/ 259708 h 380511"/>
                <a:gd name="connsiteX26" fmla="*/ 183438 w 398092"/>
                <a:gd name="connsiteY26" fmla="*/ 263557 h 380511"/>
                <a:gd name="connsiteX27" fmla="*/ 141107 w 398092"/>
                <a:gd name="connsiteY27" fmla="*/ 285810 h 380511"/>
                <a:gd name="connsiteX28" fmla="*/ 149172 w 398092"/>
                <a:gd name="connsiteY28" fmla="*/ 238660 h 380511"/>
                <a:gd name="connsiteX29" fmla="*/ 139568 w 398092"/>
                <a:gd name="connsiteY29" fmla="*/ 209045 h 380511"/>
                <a:gd name="connsiteX30" fmla="*/ 105335 w 398092"/>
                <a:gd name="connsiteY30" fmla="*/ 175682 h 380511"/>
                <a:gd name="connsiteX31" fmla="*/ 152652 w 398092"/>
                <a:gd name="connsiteY31" fmla="*/ 168789 h 380511"/>
                <a:gd name="connsiteX32" fmla="*/ 177850 w 398092"/>
                <a:gd name="connsiteY32" fmla="*/ 150484 h 380511"/>
                <a:gd name="connsiteX33" fmla="*/ 199032 w 398092"/>
                <a:gd name="connsiteY33" fmla="*/ 107618 h 380511"/>
                <a:gd name="connsiteX34" fmla="*/ 220214 w 398092"/>
                <a:gd name="connsiteY34" fmla="*/ 150484 h 380511"/>
                <a:gd name="connsiteX35" fmla="*/ 245412 w 398092"/>
                <a:gd name="connsiteY35" fmla="*/ 168789 h 380511"/>
                <a:gd name="connsiteX36" fmla="*/ 292729 w 398092"/>
                <a:gd name="connsiteY36" fmla="*/ 175682 h 380511"/>
                <a:gd name="connsiteX37" fmla="*/ 258496 w 398092"/>
                <a:gd name="connsiteY37" fmla="*/ 209045 h 38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8092" h="380511">
                  <a:moveTo>
                    <a:pt x="396465" y="141985"/>
                  </a:moveTo>
                  <a:cubicBezTo>
                    <a:pt x="392517" y="129871"/>
                    <a:pt x="382043" y="121037"/>
                    <a:pt x="369427" y="119196"/>
                  </a:cubicBezTo>
                  <a:lnTo>
                    <a:pt x="272451" y="105075"/>
                  </a:lnTo>
                  <a:lnTo>
                    <a:pt x="229049" y="17167"/>
                  </a:lnTo>
                  <a:cubicBezTo>
                    <a:pt x="217805" y="-5722"/>
                    <a:pt x="180293" y="-5722"/>
                    <a:pt x="169049" y="17167"/>
                  </a:cubicBezTo>
                  <a:lnTo>
                    <a:pt x="125647" y="105108"/>
                  </a:lnTo>
                  <a:lnTo>
                    <a:pt x="28671" y="119230"/>
                  </a:lnTo>
                  <a:cubicBezTo>
                    <a:pt x="16055" y="121070"/>
                    <a:pt x="5615" y="129871"/>
                    <a:pt x="1632" y="142018"/>
                  </a:cubicBezTo>
                  <a:cubicBezTo>
                    <a:pt x="-2283" y="154098"/>
                    <a:pt x="963" y="167417"/>
                    <a:pt x="10099" y="176285"/>
                  </a:cubicBezTo>
                  <a:lnTo>
                    <a:pt x="80305" y="244717"/>
                  </a:lnTo>
                  <a:lnTo>
                    <a:pt x="63740" y="341359"/>
                  </a:lnTo>
                  <a:cubicBezTo>
                    <a:pt x="61599" y="353908"/>
                    <a:pt x="66752" y="366590"/>
                    <a:pt x="77025" y="374086"/>
                  </a:cubicBezTo>
                  <a:cubicBezTo>
                    <a:pt x="87399" y="381649"/>
                    <a:pt x="101052" y="382586"/>
                    <a:pt x="112295" y="376629"/>
                  </a:cubicBezTo>
                  <a:lnTo>
                    <a:pt x="199066" y="331019"/>
                  </a:lnTo>
                  <a:lnTo>
                    <a:pt x="285836" y="376629"/>
                  </a:lnTo>
                  <a:cubicBezTo>
                    <a:pt x="290722" y="379206"/>
                    <a:pt x="296109" y="380477"/>
                    <a:pt x="301430" y="380477"/>
                  </a:cubicBezTo>
                  <a:cubicBezTo>
                    <a:pt x="308357" y="380477"/>
                    <a:pt x="315250" y="378336"/>
                    <a:pt x="321106" y="374086"/>
                  </a:cubicBezTo>
                  <a:cubicBezTo>
                    <a:pt x="331413" y="366590"/>
                    <a:pt x="336566" y="353908"/>
                    <a:pt x="334391" y="341359"/>
                  </a:cubicBezTo>
                  <a:lnTo>
                    <a:pt x="317827" y="244717"/>
                  </a:lnTo>
                  <a:lnTo>
                    <a:pt x="388033" y="176285"/>
                  </a:lnTo>
                  <a:cubicBezTo>
                    <a:pt x="397101" y="167383"/>
                    <a:pt x="400381" y="154065"/>
                    <a:pt x="396465" y="141985"/>
                  </a:cubicBezTo>
                  <a:close/>
                  <a:moveTo>
                    <a:pt x="258496" y="209045"/>
                  </a:moveTo>
                  <a:cubicBezTo>
                    <a:pt x="250633" y="216708"/>
                    <a:pt x="247019" y="227818"/>
                    <a:pt x="248892" y="238660"/>
                  </a:cubicBezTo>
                  <a:lnTo>
                    <a:pt x="256957" y="285810"/>
                  </a:lnTo>
                  <a:lnTo>
                    <a:pt x="214626" y="263557"/>
                  </a:lnTo>
                  <a:cubicBezTo>
                    <a:pt x="209740" y="260980"/>
                    <a:pt x="204386" y="259708"/>
                    <a:pt x="199032" y="259708"/>
                  </a:cubicBezTo>
                  <a:cubicBezTo>
                    <a:pt x="193678" y="259708"/>
                    <a:pt x="188357" y="260980"/>
                    <a:pt x="183438" y="263557"/>
                  </a:cubicBezTo>
                  <a:lnTo>
                    <a:pt x="141107" y="285810"/>
                  </a:lnTo>
                  <a:lnTo>
                    <a:pt x="149172" y="238660"/>
                  </a:lnTo>
                  <a:cubicBezTo>
                    <a:pt x="151046" y="227818"/>
                    <a:pt x="147432" y="216742"/>
                    <a:pt x="139568" y="209045"/>
                  </a:cubicBezTo>
                  <a:lnTo>
                    <a:pt x="105335" y="175682"/>
                  </a:lnTo>
                  <a:lnTo>
                    <a:pt x="152652" y="168789"/>
                  </a:lnTo>
                  <a:cubicBezTo>
                    <a:pt x="163561" y="167216"/>
                    <a:pt x="172964" y="160356"/>
                    <a:pt x="177850" y="150484"/>
                  </a:cubicBezTo>
                  <a:lnTo>
                    <a:pt x="199032" y="107618"/>
                  </a:lnTo>
                  <a:lnTo>
                    <a:pt x="220214" y="150484"/>
                  </a:lnTo>
                  <a:cubicBezTo>
                    <a:pt x="225100" y="160356"/>
                    <a:pt x="234503" y="167216"/>
                    <a:pt x="245412" y="168789"/>
                  </a:cubicBezTo>
                  <a:lnTo>
                    <a:pt x="292729" y="175682"/>
                  </a:lnTo>
                  <a:lnTo>
                    <a:pt x="258496" y="209045"/>
                  </a:lnTo>
                  <a:close/>
                </a:path>
              </a:pathLst>
            </a:custGeom>
            <a:grpFill/>
            <a:ln w="33338" cap="flat">
              <a:noFill/>
              <a:prstDash val="solid"/>
              <a:miter/>
            </a:ln>
          </p:spPr>
          <p:txBody>
            <a:bodyPr rtlCol="0" anchor="ctr"/>
            <a:lstStyle/>
            <a:p>
              <a:pPr algn="l" rtl="0"/>
              <a:endParaRPr lang="x-es-XL"/>
            </a:p>
          </p:txBody>
        </p:sp>
        <p:sp>
          <p:nvSpPr>
            <p:cNvPr id="51" name="Freeform 50">
              <a:extLst>
                <a:ext uri="{FF2B5EF4-FFF2-40B4-BE49-F238E27FC236}">
                  <a16:creationId xmlns:a16="http://schemas.microsoft.com/office/drawing/2014/main" id="{D35345FD-35A7-FF81-B5B8-FF9850B2231F}"/>
                </a:ext>
              </a:extLst>
            </p:cNvPr>
            <p:cNvSpPr/>
            <p:nvPr/>
          </p:nvSpPr>
          <p:spPr>
            <a:xfrm>
              <a:off x="3051324" y="3234588"/>
              <a:ext cx="468465" cy="447362"/>
            </a:xfrm>
            <a:custGeom>
              <a:avLst/>
              <a:gdLst>
                <a:gd name="connsiteX0" fmla="*/ 97906 w 468465"/>
                <a:gd name="connsiteY0" fmla="*/ 287383 h 447362"/>
                <a:gd name="connsiteX1" fmla="*/ 77192 w 468465"/>
                <a:gd name="connsiteY1" fmla="*/ 408218 h 447362"/>
                <a:gd name="connsiteX2" fmla="*/ 90477 w 468465"/>
                <a:gd name="connsiteY2" fmla="*/ 440979 h 447362"/>
                <a:gd name="connsiteX3" fmla="*/ 125748 w 468465"/>
                <a:gd name="connsiteY3" fmla="*/ 443489 h 447362"/>
                <a:gd name="connsiteX4" fmla="*/ 234236 w 468465"/>
                <a:gd name="connsiteY4" fmla="*/ 386434 h 447362"/>
                <a:gd name="connsiteX5" fmla="*/ 342723 w 468465"/>
                <a:gd name="connsiteY5" fmla="*/ 443489 h 447362"/>
                <a:gd name="connsiteX6" fmla="*/ 358317 w 468465"/>
                <a:gd name="connsiteY6" fmla="*/ 447337 h 447362"/>
                <a:gd name="connsiteX7" fmla="*/ 377994 w 468465"/>
                <a:gd name="connsiteY7" fmla="*/ 440979 h 447362"/>
                <a:gd name="connsiteX8" fmla="*/ 391279 w 468465"/>
                <a:gd name="connsiteY8" fmla="*/ 408218 h 447362"/>
                <a:gd name="connsiteX9" fmla="*/ 370565 w 468465"/>
                <a:gd name="connsiteY9" fmla="*/ 287383 h 447362"/>
                <a:gd name="connsiteX10" fmla="*/ 458373 w 468465"/>
                <a:gd name="connsiteY10" fmla="*/ 201783 h 447362"/>
                <a:gd name="connsiteX11" fmla="*/ 466839 w 468465"/>
                <a:gd name="connsiteY11" fmla="*/ 167517 h 447362"/>
                <a:gd name="connsiteX12" fmla="*/ 439800 w 468465"/>
                <a:gd name="connsiteY12" fmla="*/ 144729 h 447362"/>
                <a:gd name="connsiteX13" fmla="*/ 318530 w 468465"/>
                <a:gd name="connsiteY13" fmla="*/ 127093 h 447362"/>
                <a:gd name="connsiteX14" fmla="*/ 264252 w 468465"/>
                <a:gd name="connsiteY14" fmla="*/ 17167 h 447362"/>
                <a:gd name="connsiteX15" fmla="*/ 204253 w 468465"/>
                <a:gd name="connsiteY15" fmla="*/ 17167 h 447362"/>
                <a:gd name="connsiteX16" fmla="*/ 150009 w 468465"/>
                <a:gd name="connsiteY16" fmla="*/ 127093 h 447362"/>
                <a:gd name="connsiteX17" fmla="*/ 28671 w 468465"/>
                <a:gd name="connsiteY17" fmla="*/ 144729 h 447362"/>
                <a:gd name="connsiteX18" fmla="*/ 1632 w 468465"/>
                <a:gd name="connsiteY18" fmla="*/ 167517 h 447362"/>
                <a:gd name="connsiteX19" fmla="*/ 10099 w 468465"/>
                <a:gd name="connsiteY19" fmla="*/ 201783 h 447362"/>
                <a:gd name="connsiteX20" fmla="*/ 97906 w 468465"/>
                <a:gd name="connsiteY20" fmla="*/ 287383 h 447362"/>
                <a:gd name="connsiteX21" fmla="*/ 177047 w 468465"/>
                <a:gd name="connsiteY21" fmla="*/ 190774 h 447362"/>
                <a:gd name="connsiteX22" fmla="*/ 202245 w 468465"/>
                <a:gd name="connsiteY22" fmla="*/ 172470 h 447362"/>
                <a:gd name="connsiteX23" fmla="*/ 234269 w 468465"/>
                <a:gd name="connsiteY23" fmla="*/ 107584 h 447362"/>
                <a:gd name="connsiteX24" fmla="*/ 266327 w 468465"/>
                <a:gd name="connsiteY24" fmla="*/ 172470 h 447362"/>
                <a:gd name="connsiteX25" fmla="*/ 291525 w 468465"/>
                <a:gd name="connsiteY25" fmla="*/ 190774 h 447362"/>
                <a:gd name="connsiteX26" fmla="*/ 363136 w 468465"/>
                <a:gd name="connsiteY26" fmla="*/ 201215 h 447362"/>
                <a:gd name="connsiteX27" fmla="*/ 311301 w 468465"/>
                <a:gd name="connsiteY27" fmla="*/ 251744 h 447362"/>
                <a:gd name="connsiteX28" fmla="*/ 301697 w 468465"/>
                <a:gd name="connsiteY28" fmla="*/ 281359 h 447362"/>
                <a:gd name="connsiteX29" fmla="*/ 313912 w 468465"/>
                <a:gd name="connsiteY29" fmla="*/ 352736 h 447362"/>
                <a:gd name="connsiteX30" fmla="*/ 249863 w 468465"/>
                <a:gd name="connsiteY30" fmla="*/ 319039 h 447362"/>
                <a:gd name="connsiteX31" fmla="*/ 234269 w 468465"/>
                <a:gd name="connsiteY31" fmla="*/ 315191 h 447362"/>
                <a:gd name="connsiteX32" fmla="*/ 218675 w 468465"/>
                <a:gd name="connsiteY32" fmla="*/ 319039 h 447362"/>
                <a:gd name="connsiteX33" fmla="*/ 154626 w 468465"/>
                <a:gd name="connsiteY33" fmla="*/ 352736 h 447362"/>
                <a:gd name="connsiteX34" fmla="*/ 166841 w 468465"/>
                <a:gd name="connsiteY34" fmla="*/ 281359 h 447362"/>
                <a:gd name="connsiteX35" fmla="*/ 157237 w 468465"/>
                <a:gd name="connsiteY35" fmla="*/ 251744 h 447362"/>
                <a:gd name="connsiteX36" fmla="*/ 105402 w 468465"/>
                <a:gd name="connsiteY36" fmla="*/ 201215 h 447362"/>
                <a:gd name="connsiteX37" fmla="*/ 177047 w 468465"/>
                <a:gd name="connsiteY37" fmla="*/ 190774 h 44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8465" h="447362">
                  <a:moveTo>
                    <a:pt x="97906" y="287383"/>
                  </a:moveTo>
                  <a:lnTo>
                    <a:pt x="77192" y="408218"/>
                  </a:lnTo>
                  <a:cubicBezTo>
                    <a:pt x="75051" y="420767"/>
                    <a:pt x="80204" y="433450"/>
                    <a:pt x="90477" y="440979"/>
                  </a:cubicBezTo>
                  <a:cubicBezTo>
                    <a:pt x="100851" y="448475"/>
                    <a:pt x="114471" y="449445"/>
                    <a:pt x="125748" y="443489"/>
                  </a:cubicBezTo>
                  <a:lnTo>
                    <a:pt x="234236" y="386434"/>
                  </a:lnTo>
                  <a:lnTo>
                    <a:pt x="342723" y="443489"/>
                  </a:lnTo>
                  <a:cubicBezTo>
                    <a:pt x="347609" y="446065"/>
                    <a:pt x="352997" y="447337"/>
                    <a:pt x="358317" y="447337"/>
                  </a:cubicBezTo>
                  <a:cubicBezTo>
                    <a:pt x="365244" y="447337"/>
                    <a:pt x="372138" y="445195"/>
                    <a:pt x="377994" y="440979"/>
                  </a:cubicBezTo>
                  <a:cubicBezTo>
                    <a:pt x="388300" y="433450"/>
                    <a:pt x="393454" y="420767"/>
                    <a:pt x="391279" y="408218"/>
                  </a:cubicBezTo>
                  <a:lnTo>
                    <a:pt x="370565" y="287383"/>
                  </a:lnTo>
                  <a:lnTo>
                    <a:pt x="458373" y="201783"/>
                  </a:lnTo>
                  <a:cubicBezTo>
                    <a:pt x="467475" y="192882"/>
                    <a:pt x="470754" y="179597"/>
                    <a:pt x="466839" y="167517"/>
                  </a:cubicBezTo>
                  <a:cubicBezTo>
                    <a:pt x="462890" y="155403"/>
                    <a:pt x="452416" y="146569"/>
                    <a:pt x="439800" y="144729"/>
                  </a:cubicBezTo>
                  <a:lnTo>
                    <a:pt x="318530" y="127093"/>
                  </a:lnTo>
                  <a:lnTo>
                    <a:pt x="264252" y="17167"/>
                  </a:lnTo>
                  <a:cubicBezTo>
                    <a:pt x="253008" y="-5722"/>
                    <a:pt x="215496" y="-5722"/>
                    <a:pt x="204253" y="17167"/>
                  </a:cubicBezTo>
                  <a:lnTo>
                    <a:pt x="150009" y="127093"/>
                  </a:lnTo>
                  <a:lnTo>
                    <a:pt x="28671" y="144729"/>
                  </a:lnTo>
                  <a:cubicBezTo>
                    <a:pt x="16055" y="146569"/>
                    <a:pt x="5615" y="155370"/>
                    <a:pt x="1632" y="167517"/>
                  </a:cubicBezTo>
                  <a:cubicBezTo>
                    <a:pt x="-2283" y="179597"/>
                    <a:pt x="963" y="192916"/>
                    <a:pt x="10099" y="201783"/>
                  </a:cubicBezTo>
                  <a:lnTo>
                    <a:pt x="97906" y="287383"/>
                  </a:lnTo>
                  <a:close/>
                  <a:moveTo>
                    <a:pt x="177047" y="190774"/>
                  </a:moveTo>
                  <a:cubicBezTo>
                    <a:pt x="187956" y="189201"/>
                    <a:pt x="197359" y="182341"/>
                    <a:pt x="202245" y="172470"/>
                  </a:cubicBezTo>
                  <a:lnTo>
                    <a:pt x="234269" y="107584"/>
                  </a:lnTo>
                  <a:lnTo>
                    <a:pt x="266327" y="172470"/>
                  </a:lnTo>
                  <a:cubicBezTo>
                    <a:pt x="271212" y="182341"/>
                    <a:pt x="280616" y="189201"/>
                    <a:pt x="291525" y="190774"/>
                  </a:cubicBezTo>
                  <a:lnTo>
                    <a:pt x="363136" y="201215"/>
                  </a:lnTo>
                  <a:lnTo>
                    <a:pt x="311301" y="251744"/>
                  </a:lnTo>
                  <a:cubicBezTo>
                    <a:pt x="303438" y="259407"/>
                    <a:pt x="299824" y="270517"/>
                    <a:pt x="301697" y="281359"/>
                  </a:cubicBezTo>
                  <a:lnTo>
                    <a:pt x="313912" y="352736"/>
                  </a:lnTo>
                  <a:lnTo>
                    <a:pt x="249863" y="319039"/>
                  </a:lnTo>
                  <a:cubicBezTo>
                    <a:pt x="244977" y="316462"/>
                    <a:pt x="239623" y="315191"/>
                    <a:pt x="234269" y="315191"/>
                  </a:cubicBezTo>
                  <a:cubicBezTo>
                    <a:pt x="228915" y="315191"/>
                    <a:pt x="223594" y="316462"/>
                    <a:pt x="218675" y="319039"/>
                  </a:cubicBezTo>
                  <a:lnTo>
                    <a:pt x="154626" y="352736"/>
                  </a:lnTo>
                  <a:lnTo>
                    <a:pt x="166841" y="281359"/>
                  </a:lnTo>
                  <a:cubicBezTo>
                    <a:pt x="168715" y="270517"/>
                    <a:pt x="165100" y="259441"/>
                    <a:pt x="157237" y="251744"/>
                  </a:cubicBezTo>
                  <a:lnTo>
                    <a:pt x="105402" y="201215"/>
                  </a:lnTo>
                  <a:lnTo>
                    <a:pt x="177047" y="190774"/>
                  </a:lnTo>
                  <a:close/>
                </a:path>
              </a:pathLst>
            </a:custGeom>
            <a:grpFill/>
            <a:ln w="33338" cap="flat">
              <a:noFill/>
              <a:prstDash val="solid"/>
              <a:miter/>
            </a:ln>
          </p:spPr>
          <p:txBody>
            <a:bodyPr rtlCol="0" anchor="ctr"/>
            <a:lstStyle/>
            <a:p>
              <a:pPr algn="l" rtl="0"/>
              <a:endParaRPr lang="x-es-XL"/>
            </a:p>
          </p:txBody>
        </p:sp>
        <p:sp>
          <p:nvSpPr>
            <p:cNvPr id="52" name="Freeform 51">
              <a:extLst>
                <a:ext uri="{FF2B5EF4-FFF2-40B4-BE49-F238E27FC236}">
                  <a16:creationId xmlns:a16="http://schemas.microsoft.com/office/drawing/2014/main" id="{2DAD91F2-7141-8B6E-0E39-4CC0D6EF3481}"/>
                </a:ext>
              </a:extLst>
            </p:cNvPr>
            <p:cNvSpPr/>
            <p:nvPr/>
          </p:nvSpPr>
          <p:spPr>
            <a:xfrm>
              <a:off x="3553273" y="3327917"/>
              <a:ext cx="669278" cy="638334"/>
            </a:xfrm>
            <a:custGeom>
              <a:avLst/>
              <a:gdLst>
                <a:gd name="connsiteX0" fmla="*/ 521183 w 669278"/>
                <a:gd name="connsiteY0" fmla="*/ 409222 h 638334"/>
                <a:gd name="connsiteX1" fmla="*/ 659186 w 669278"/>
                <a:gd name="connsiteY1" fmla="*/ 274700 h 638334"/>
                <a:gd name="connsiteX2" fmla="*/ 667652 w 669278"/>
                <a:gd name="connsiteY2" fmla="*/ 240434 h 638334"/>
                <a:gd name="connsiteX3" fmla="*/ 640613 w 669278"/>
                <a:gd name="connsiteY3" fmla="*/ 217645 h 638334"/>
                <a:gd name="connsiteX4" fmla="*/ 449940 w 669278"/>
                <a:gd name="connsiteY4" fmla="*/ 189938 h 638334"/>
                <a:gd name="connsiteX5" fmla="*/ 364642 w 669278"/>
                <a:gd name="connsiteY5" fmla="*/ 17167 h 638334"/>
                <a:gd name="connsiteX6" fmla="*/ 304642 w 669278"/>
                <a:gd name="connsiteY6" fmla="*/ 17167 h 638334"/>
                <a:gd name="connsiteX7" fmla="*/ 219344 w 669278"/>
                <a:gd name="connsiteY7" fmla="*/ 189938 h 638334"/>
                <a:gd name="connsiteX8" fmla="*/ 28671 w 669278"/>
                <a:gd name="connsiteY8" fmla="*/ 217679 h 638334"/>
                <a:gd name="connsiteX9" fmla="*/ 1632 w 669278"/>
                <a:gd name="connsiteY9" fmla="*/ 240467 h 638334"/>
                <a:gd name="connsiteX10" fmla="*/ 10099 w 669278"/>
                <a:gd name="connsiteY10" fmla="*/ 274733 h 638334"/>
                <a:gd name="connsiteX11" fmla="*/ 148101 w 669278"/>
                <a:gd name="connsiteY11" fmla="*/ 409256 h 638334"/>
                <a:gd name="connsiteX12" fmla="*/ 115508 w 669278"/>
                <a:gd name="connsiteY12" fmla="*/ 599193 h 638334"/>
                <a:gd name="connsiteX13" fmla="*/ 128793 w 669278"/>
                <a:gd name="connsiteY13" fmla="*/ 631920 h 638334"/>
                <a:gd name="connsiteX14" fmla="*/ 164063 w 669278"/>
                <a:gd name="connsiteY14" fmla="*/ 634464 h 638334"/>
                <a:gd name="connsiteX15" fmla="*/ 334625 w 669278"/>
                <a:gd name="connsiteY15" fmla="*/ 544782 h 638334"/>
                <a:gd name="connsiteX16" fmla="*/ 505188 w 669278"/>
                <a:gd name="connsiteY16" fmla="*/ 634464 h 638334"/>
                <a:gd name="connsiteX17" fmla="*/ 520781 w 669278"/>
                <a:gd name="connsiteY17" fmla="*/ 638312 h 638334"/>
                <a:gd name="connsiteX18" fmla="*/ 540458 w 669278"/>
                <a:gd name="connsiteY18" fmla="*/ 631920 h 638334"/>
                <a:gd name="connsiteX19" fmla="*/ 553743 w 669278"/>
                <a:gd name="connsiteY19" fmla="*/ 599193 h 638334"/>
                <a:gd name="connsiteX20" fmla="*/ 521183 w 669278"/>
                <a:gd name="connsiteY20" fmla="*/ 409222 h 638334"/>
                <a:gd name="connsiteX21" fmla="*/ 461853 w 669278"/>
                <a:gd name="connsiteY21" fmla="*/ 373584 h 638334"/>
                <a:gd name="connsiteX22" fmla="*/ 452249 w 669278"/>
                <a:gd name="connsiteY22" fmla="*/ 403199 h 638334"/>
                <a:gd name="connsiteX23" fmla="*/ 476342 w 669278"/>
                <a:gd name="connsiteY23" fmla="*/ 543644 h 638334"/>
                <a:gd name="connsiteX24" fmla="*/ 350219 w 669278"/>
                <a:gd name="connsiteY24" fmla="*/ 477354 h 638334"/>
                <a:gd name="connsiteX25" fmla="*/ 334625 w 669278"/>
                <a:gd name="connsiteY25" fmla="*/ 473505 h 638334"/>
                <a:gd name="connsiteX26" fmla="*/ 319031 w 669278"/>
                <a:gd name="connsiteY26" fmla="*/ 477354 h 638334"/>
                <a:gd name="connsiteX27" fmla="*/ 192908 w 669278"/>
                <a:gd name="connsiteY27" fmla="*/ 543644 h 638334"/>
                <a:gd name="connsiteX28" fmla="*/ 217002 w 669278"/>
                <a:gd name="connsiteY28" fmla="*/ 403199 h 638334"/>
                <a:gd name="connsiteX29" fmla="*/ 207398 w 669278"/>
                <a:gd name="connsiteY29" fmla="*/ 373584 h 638334"/>
                <a:gd name="connsiteX30" fmla="*/ 105369 w 669278"/>
                <a:gd name="connsiteY30" fmla="*/ 274131 h 638334"/>
                <a:gd name="connsiteX31" fmla="*/ 246349 w 669278"/>
                <a:gd name="connsiteY31" fmla="*/ 253618 h 638334"/>
                <a:gd name="connsiteX32" fmla="*/ 271547 w 669278"/>
                <a:gd name="connsiteY32" fmla="*/ 235314 h 638334"/>
                <a:gd name="connsiteX33" fmla="*/ 334625 w 669278"/>
                <a:gd name="connsiteY33" fmla="*/ 107584 h 638334"/>
                <a:gd name="connsiteX34" fmla="*/ 397704 w 669278"/>
                <a:gd name="connsiteY34" fmla="*/ 235314 h 638334"/>
                <a:gd name="connsiteX35" fmla="*/ 422901 w 669278"/>
                <a:gd name="connsiteY35" fmla="*/ 253618 h 638334"/>
                <a:gd name="connsiteX36" fmla="*/ 563882 w 669278"/>
                <a:gd name="connsiteY36" fmla="*/ 274131 h 638334"/>
                <a:gd name="connsiteX37" fmla="*/ 461853 w 669278"/>
                <a:gd name="connsiteY37" fmla="*/ 373584 h 638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69278" h="638334">
                  <a:moveTo>
                    <a:pt x="521183" y="409222"/>
                  </a:moveTo>
                  <a:lnTo>
                    <a:pt x="659186" y="274700"/>
                  </a:lnTo>
                  <a:cubicBezTo>
                    <a:pt x="668288" y="265799"/>
                    <a:pt x="671567" y="252514"/>
                    <a:pt x="667652" y="240434"/>
                  </a:cubicBezTo>
                  <a:cubicBezTo>
                    <a:pt x="663703" y="228320"/>
                    <a:pt x="653229" y="219486"/>
                    <a:pt x="640613" y="217645"/>
                  </a:cubicBezTo>
                  <a:lnTo>
                    <a:pt x="449940" y="189938"/>
                  </a:lnTo>
                  <a:lnTo>
                    <a:pt x="364642" y="17167"/>
                  </a:lnTo>
                  <a:cubicBezTo>
                    <a:pt x="353398" y="-5722"/>
                    <a:pt x="315886" y="-5722"/>
                    <a:pt x="304642" y="17167"/>
                  </a:cubicBezTo>
                  <a:lnTo>
                    <a:pt x="219344" y="189938"/>
                  </a:lnTo>
                  <a:lnTo>
                    <a:pt x="28671" y="217679"/>
                  </a:lnTo>
                  <a:cubicBezTo>
                    <a:pt x="16055" y="219519"/>
                    <a:pt x="5615" y="228320"/>
                    <a:pt x="1632" y="240467"/>
                  </a:cubicBezTo>
                  <a:cubicBezTo>
                    <a:pt x="-2283" y="252547"/>
                    <a:pt x="963" y="265866"/>
                    <a:pt x="10099" y="274733"/>
                  </a:cubicBezTo>
                  <a:lnTo>
                    <a:pt x="148101" y="409256"/>
                  </a:lnTo>
                  <a:lnTo>
                    <a:pt x="115508" y="599193"/>
                  </a:lnTo>
                  <a:cubicBezTo>
                    <a:pt x="113366" y="611742"/>
                    <a:pt x="118520" y="624425"/>
                    <a:pt x="128793" y="631920"/>
                  </a:cubicBezTo>
                  <a:cubicBezTo>
                    <a:pt x="139166" y="639450"/>
                    <a:pt x="152819" y="640420"/>
                    <a:pt x="164063" y="634464"/>
                  </a:cubicBezTo>
                  <a:lnTo>
                    <a:pt x="334625" y="544782"/>
                  </a:lnTo>
                  <a:lnTo>
                    <a:pt x="505188" y="634464"/>
                  </a:lnTo>
                  <a:cubicBezTo>
                    <a:pt x="510073" y="637040"/>
                    <a:pt x="515461" y="638312"/>
                    <a:pt x="520781" y="638312"/>
                  </a:cubicBezTo>
                  <a:cubicBezTo>
                    <a:pt x="527708" y="638312"/>
                    <a:pt x="534602" y="636170"/>
                    <a:pt x="540458" y="631920"/>
                  </a:cubicBezTo>
                  <a:cubicBezTo>
                    <a:pt x="550765" y="624425"/>
                    <a:pt x="555918" y="611742"/>
                    <a:pt x="553743" y="599193"/>
                  </a:cubicBezTo>
                  <a:lnTo>
                    <a:pt x="521183" y="409222"/>
                  </a:lnTo>
                  <a:close/>
                  <a:moveTo>
                    <a:pt x="461853" y="373584"/>
                  </a:moveTo>
                  <a:cubicBezTo>
                    <a:pt x="453989" y="381247"/>
                    <a:pt x="450375" y="392357"/>
                    <a:pt x="452249" y="403199"/>
                  </a:cubicBezTo>
                  <a:lnTo>
                    <a:pt x="476342" y="543644"/>
                  </a:lnTo>
                  <a:lnTo>
                    <a:pt x="350219" y="477354"/>
                  </a:lnTo>
                  <a:cubicBezTo>
                    <a:pt x="345334" y="474777"/>
                    <a:pt x="339979" y="473505"/>
                    <a:pt x="334625" y="473505"/>
                  </a:cubicBezTo>
                  <a:cubicBezTo>
                    <a:pt x="329271" y="473505"/>
                    <a:pt x="323951" y="474777"/>
                    <a:pt x="319031" y="477354"/>
                  </a:cubicBezTo>
                  <a:lnTo>
                    <a:pt x="192908" y="543644"/>
                  </a:lnTo>
                  <a:lnTo>
                    <a:pt x="217002" y="403199"/>
                  </a:lnTo>
                  <a:cubicBezTo>
                    <a:pt x="218876" y="392357"/>
                    <a:pt x="215262" y="381280"/>
                    <a:pt x="207398" y="373584"/>
                  </a:cubicBezTo>
                  <a:lnTo>
                    <a:pt x="105369" y="274131"/>
                  </a:lnTo>
                  <a:lnTo>
                    <a:pt x="246349" y="253618"/>
                  </a:lnTo>
                  <a:cubicBezTo>
                    <a:pt x="257258" y="252045"/>
                    <a:pt x="266661" y="245185"/>
                    <a:pt x="271547" y="235314"/>
                  </a:cubicBezTo>
                  <a:lnTo>
                    <a:pt x="334625" y="107584"/>
                  </a:lnTo>
                  <a:lnTo>
                    <a:pt x="397704" y="235314"/>
                  </a:lnTo>
                  <a:cubicBezTo>
                    <a:pt x="402589" y="245185"/>
                    <a:pt x="411992" y="252045"/>
                    <a:pt x="422901" y="253618"/>
                  </a:cubicBezTo>
                  <a:lnTo>
                    <a:pt x="563882" y="274131"/>
                  </a:lnTo>
                  <a:lnTo>
                    <a:pt x="461853" y="373584"/>
                  </a:lnTo>
                  <a:close/>
                </a:path>
              </a:pathLst>
            </a:custGeom>
            <a:grpFill/>
            <a:ln w="33338" cap="flat">
              <a:noFill/>
              <a:prstDash val="solid"/>
              <a:miter/>
            </a:ln>
          </p:spPr>
          <p:txBody>
            <a:bodyPr rtlCol="0" anchor="ctr"/>
            <a:lstStyle/>
            <a:p>
              <a:pPr algn="l" rtl="0"/>
              <a:endParaRPr lang="x-es-XL"/>
            </a:p>
          </p:txBody>
        </p:sp>
        <p:sp>
          <p:nvSpPr>
            <p:cNvPr id="53" name="Freeform 52">
              <a:extLst>
                <a:ext uri="{FF2B5EF4-FFF2-40B4-BE49-F238E27FC236}">
                  <a16:creationId xmlns:a16="http://schemas.microsoft.com/office/drawing/2014/main" id="{1AD2654D-C2EF-B38A-88BD-E5A0BA6F41A0}"/>
                </a:ext>
              </a:extLst>
            </p:cNvPr>
            <p:cNvSpPr/>
            <p:nvPr/>
          </p:nvSpPr>
          <p:spPr>
            <a:xfrm>
              <a:off x="4122149" y="4004243"/>
              <a:ext cx="362922" cy="346962"/>
            </a:xfrm>
            <a:custGeom>
              <a:avLst/>
              <a:gdLst>
                <a:gd name="connsiteX0" fmla="*/ 334291 w 362922"/>
                <a:gd name="connsiteY0" fmla="*/ 106380 h 346962"/>
                <a:gd name="connsiteX1" fmla="*/ 249461 w 362922"/>
                <a:gd name="connsiteY1" fmla="*/ 94065 h 346962"/>
                <a:gd name="connsiteX2" fmla="*/ 211480 w 362922"/>
                <a:gd name="connsiteY2" fmla="*/ 17167 h 346962"/>
                <a:gd name="connsiteX3" fmla="*/ 151481 w 362922"/>
                <a:gd name="connsiteY3" fmla="*/ 17167 h 346962"/>
                <a:gd name="connsiteX4" fmla="*/ 113534 w 362922"/>
                <a:gd name="connsiteY4" fmla="*/ 94065 h 346962"/>
                <a:gd name="connsiteX5" fmla="*/ 28671 w 362922"/>
                <a:gd name="connsiteY5" fmla="*/ 106380 h 346962"/>
                <a:gd name="connsiteX6" fmla="*/ 1632 w 362922"/>
                <a:gd name="connsiteY6" fmla="*/ 129135 h 346962"/>
                <a:gd name="connsiteX7" fmla="*/ 10099 w 362922"/>
                <a:gd name="connsiteY7" fmla="*/ 163435 h 346962"/>
                <a:gd name="connsiteX8" fmla="*/ 71537 w 362922"/>
                <a:gd name="connsiteY8" fmla="*/ 223300 h 346962"/>
                <a:gd name="connsiteX9" fmla="*/ 57014 w 362922"/>
                <a:gd name="connsiteY9" fmla="*/ 307829 h 346962"/>
                <a:gd name="connsiteX10" fmla="*/ 70299 w 362922"/>
                <a:gd name="connsiteY10" fmla="*/ 340556 h 346962"/>
                <a:gd name="connsiteX11" fmla="*/ 89975 w 362922"/>
                <a:gd name="connsiteY11" fmla="*/ 346947 h 346962"/>
                <a:gd name="connsiteX12" fmla="*/ 105569 w 362922"/>
                <a:gd name="connsiteY12" fmla="*/ 343099 h 346962"/>
                <a:gd name="connsiteX13" fmla="*/ 181464 w 362922"/>
                <a:gd name="connsiteY13" fmla="*/ 303211 h 346962"/>
                <a:gd name="connsiteX14" fmla="*/ 257359 w 362922"/>
                <a:gd name="connsiteY14" fmla="*/ 343099 h 346962"/>
                <a:gd name="connsiteX15" fmla="*/ 292629 w 362922"/>
                <a:gd name="connsiteY15" fmla="*/ 340589 h 346962"/>
                <a:gd name="connsiteX16" fmla="*/ 305914 w 362922"/>
                <a:gd name="connsiteY16" fmla="*/ 307829 h 346962"/>
                <a:gd name="connsiteX17" fmla="*/ 291424 w 362922"/>
                <a:gd name="connsiteY17" fmla="*/ 223300 h 346962"/>
                <a:gd name="connsiteX18" fmla="*/ 352829 w 362922"/>
                <a:gd name="connsiteY18" fmla="*/ 163435 h 346962"/>
                <a:gd name="connsiteX19" fmla="*/ 361296 w 362922"/>
                <a:gd name="connsiteY19" fmla="*/ 129135 h 346962"/>
                <a:gd name="connsiteX20" fmla="*/ 334291 w 362922"/>
                <a:gd name="connsiteY20" fmla="*/ 106380 h 346962"/>
                <a:gd name="connsiteX21" fmla="*/ 232127 w 362922"/>
                <a:gd name="connsiteY21" fmla="*/ 187662 h 346962"/>
                <a:gd name="connsiteX22" fmla="*/ 222523 w 362922"/>
                <a:gd name="connsiteY22" fmla="*/ 217277 h 346962"/>
                <a:gd name="connsiteX23" fmla="*/ 228513 w 362922"/>
                <a:gd name="connsiteY23" fmla="*/ 252313 h 346962"/>
                <a:gd name="connsiteX24" fmla="*/ 197091 w 362922"/>
                <a:gd name="connsiteY24" fmla="*/ 235782 h 346962"/>
                <a:gd name="connsiteX25" fmla="*/ 181497 w 362922"/>
                <a:gd name="connsiteY25" fmla="*/ 231934 h 346962"/>
                <a:gd name="connsiteX26" fmla="*/ 165904 w 362922"/>
                <a:gd name="connsiteY26" fmla="*/ 235782 h 346962"/>
                <a:gd name="connsiteX27" fmla="*/ 134482 w 362922"/>
                <a:gd name="connsiteY27" fmla="*/ 252313 h 346962"/>
                <a:gd name="connsiteX28" fmla="*/ 140505 w 362922"/>
                <a:gd name="connsiteY28" fmla="*/ 217277 h 346962"/>
                <a:gd name="connsiteX29" fmla="*/ 130901 w 362922"/>
                <a:gd name="connsiteY29" fmla="*/ 187662 h 346962"/>
                <a:gd name="connsiteX30" fmla="*/ 105435 w 362922"/>
                <a:gd name="connsiteY30" fmla="*/ 162832 h 346962"/>
                <a:gd name="connsiteX31" fmla="*/ 140605 w 362922"/>
                <a:gd name="connsiteY31" fmla="*/ 157746 h 346962"/>
                <a:gd name="connsiteX32" fmla="*/ 165803 w 362922"/>
                <a:gd name="connsiteY32" fmla="*/ 139441 h 346962"/>
                <a:gd name="connsiteX33" fmla="*/ 181531 w 362922"/>
                <a:gd name="connsiteY33" fmla="*/ 107584 h 346962"/>
                <a:gd name="connsiteX34" fmla="*/ 197292 w 362922"/>
                <a:gd name="connsiteY34" fmla="*/ 139441 h 346962"/>
                <a:gd name="connsiteX35" fmla="*/ 222490 w 362922"/>
                <a:gd name="connsiteY35" fmla="*/ 157746 h 346962"/>
                <a:gd name="connsiteX36" fmla="*/ 257660 w 362922"/>
                <a:gd name="connsiteY36" fmla="*/ 162832 h 346962"/>
                <a:gd name="connsiteX37" fmla="*/ 232127 w 362922"/>
                <a:gd name="connsiteY37" fmla="*/ 187662 h 346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62922" h="346962">
                  <a:moveTo>
                    <a:pt x="334291" y="106380"/>
                  </a:moveTo>
                  <a:lnTo>
                    <a:pt x="249461" y="94065"/>
                  </a:lnTo>
                  <a:lnTo>
                    <a:pt x="211480" y="17167"/>
                  </a:lnTo>
                  <a:cubicBezTo>
                    <a:pt x="200237" y="-5722"/>
                    <a:pt x="162725" y="-5722"/>
                    <a:pt x="151481" y="17167"/>
                  </a:cubicBezTo>
                  <a:lnTo>
                    <a:pt x="113534" y="94065"/>
                  </a:lnTo>
                  <a:lnTo>
                    <a:pt x="28671" y="106380"/>
                  </a:lnTo>
                  <a:cubicBezTo>
                    <a:pt x="16055" y="108220"/>
                    <a:pt x="5614" y="117021"/>
                    <a:pt x="1632" y="129135"/>
                  </a:cubicBezTo>
                  <a:cubicBezTo>
                    <a:pt x="-2283" y="141248"/>
                    <a:pt x="963" y="154567"/>
                    <a:pt x="10099" y="163435"/>
                  </a:cubicBezTo>
                  <a:lnTo>
                    <a:pt x="71537" y="223300"/>
                  </a:lnTo>
                  <a:lnTo>
                    <a:pt x="57014" y="307829"/>
                  </a:lnTo>
                  <a:cubicBezTo>
                    <a:pt x="54872" y="320377"/>
                    <a:pt x="60026" y="333060"/>
                    <a:pt x="70299" y="340556"/>
                  </a:cubicBezTo>
                  <a:cubicBezTo>
                    <a:pt x="76155" y="344805"/>
                    <a:pt x="83049" y="346947"/>
                    <a:pt x="89975" y="346947"/>
                  </a:cubicBezTo>
                  <a:cubicBezTo>
                    <a:pt x="95296" y="346947"/>
                    <a:pt x="100650" y="345676"/>
                    <a:pt x="105569" y="343099"/>
                  </a:cubicBezTo>
                  <a:lnTo>
                    <a:pt x="181464" y="303211"/>
                  </a:lnTo>
                  <a:lnTo>
                    <a:pt x="257359" y="343099"/>
                  </a:lnTo>
                  <a:cubicBezTo>
                    <a:pt x="268636" y="349055"/>
                    <a:pt x="282289" y="348051"/>
                    <a:pt x="292629" y="340589"/>
                  </a:cubicBezTo>
                  <a:cubicBezTo>
                    <a:pt x="302936" y="333060"/>
                    <a:pt x="308089" y="320377"/>
                    <a:pt x="305914" y="307829"/>
                  </a:cubicBezTo>
                  <a:lnTo>
                    <a:pt x="291424" y="223300"/>
                  </a:lnTo>
                  <a:lnTo>
                    <a:pt x="352829" y="163435"/>
                  </a:lnTo>
                  <a:cubicBezTo>
                    <a:pt x="361931" y="154533"/>
                    <a:pt x="365211" y="141248"/>
                    <a:pt x="361296" y="129135"/>
                  </a:cubicBezTo>
                  <a:cubicBezTo>
                    <a:pt x="357347" y="117021"/>
                    <a:pt x="346906" y="108187"/>
                    <a:pt x="334291" y="106380"/>
                  </a:cubicBezTo>
                  <a:close/>
                  <a:moveTo>
                    <a:pt x="232127" y="187662"/>
                  </a:moveTo>
                  <a:cubicBezTo>
                    <a:pt x="224263" y="195325"/>
                    <a:pt x="220649" y="206435"/>
                    <a:pt x="222523" y="217277"/>
                  </a:cubicBezTo>
                  <a:lnTo>
                    <a:pt x="228513" y="252313"/>
                  </a:lnTo>
                  <a:lnTo>
                    <a:pt x="197091" y="235782"/>
                  </a:lnTo>
                  <a:cubicBezTo>
                    <a:pt x="192206" y="233205"/>
                    <a:pt x="186852" y="231934"/>
                    <a:pt x="181497" y="231934"/>
                  </a:cubicBezTo>
                  <a:cubicBezTo>
                    <a:pt x="176143" y="231934"/>
                    <a:pt x="170823" y="233205"/>
                    <a:pt x="165904" y="235782"/>
                  </a:cubicBezTo>
                  <a:lnTo>
                    <a:pt x="134482" y="252313"/>
                  </a:lnTo>
                  <a:lnTo>
                    <a:pt x="140505" y="217277"/>
                  </a:lnTo>
                  <a:cubicBezTo>
                    <a:pt x="142379" y="206435"/>
                    <a:pt x="138765" y="195359"/>
                    <a:pt x="130901" y="187662"/>
                  </a:cubicBezTo>
                  <a:lnTo>
                    <a:pt x="105435" y="162832"/>
                  </a:lnTo>
                  <a:lnTo>
                    <a:pt x="140605" y="157746"/>
                  </a:lnTo>
                  <a:cubicBezTo>
                    <a:pt x="151514" y="156173"/>
                    <a:pt x="160918" y="149313"/>
                    <a:pt x="165803" y="139441"/>
                  </a:cubicBezTo>
                  <a:lnTo>
                    <a:pt x="181531" y="107584"/>
                  </a:lnTo>
                  <a:lnTo>
                    <a:pt x="197292" y="139441"/>
                  </a:lnTo>
                  <a:cubicBezTo>
                    <a:pt x="202178" y="149347"/>
                    <a:pt x="211581" y="156173"/>
                    <a:pt x="222490" y="157746"/>
                  </a:cubicBezTo>
                  <a:lnTo>
                    <a:pt x="257660" y="162832"/>
                  </a:lnTo>
                  <a:lnTo>
                    <a:pt x="232127" y="187662"/>
                  </a:lnTo>
                  <a:close/>
                </a:path>
              </a:pathLst>
            </a:custGeom>
            <a:grpFill/>
            <a:ln w="33338" cap="flat">
              <a:noFill/>
              <a:prstDash val="solid"/>
              <a:miter/>
            </a:ln>
          </p:spPr>
          <p:txBody>
            <a:bodyPr rtlCol="0" anchor="ctr"/>
            <a:lstStyle/>
            <a:p>
              <a:pPr algn="l" rtl="0"/>
              <a:endParaRPr lang="x-es-XL"/>
            </a:p>
          </p:txBody>
        </p:sp>
        <p:sp>
          <p:nvSpPr>
            <p:cNvPr id="54" name="Freeform 53">
              <a:extLst>
                <a:ext uri="{FF2B5EF4-FFF2-40B4-BE49-F238E27FC236}">
                  <a16:creationId xmlns:a16="http://schemas.microsoft.com/office/drawing/2014/main" id="{57277279-BD20-EF1B-C5B8-88F8D243378F}"/>
                </a:ext>
              </a:extLst>
            </p:cNvPr>
            <p:cNvSpPr/>
            <p:nvPr/>
          </p:nvSpPr>
          <p:spPr>
            <a:xfrm>
              <a:off x="3180452" y="4036201"/>
              <a:ext cx="401559" cy="435022"/>
            </a:xfrm>
            <a:custGeom>
              <a:avLst/>
              <a:gdLst>
                <a:gd name="connsiteX0" fmla="*/ 334633 w 401559"/>
                <a:gd name="connsiteY0" fmla="*/ 435022 h 435022"/>
                <a:gd name="connsiteX1" fmla="*/ 401559 w 401559"/>
                <a:gd name="connsiteY1" fmla="*/ 435022 h 435022"/>
                <a:gd name="connsiteX2" fmla="*/ 0 w 401559"/>
                <a:gd name="connsiteY2" fmla="*/ 0 h 435022"/>
                <a:gd name="connsiteX3" fmla="*/ 0 w 401559"/>
                <a:gd name="connsiteY3" fmla="*/ 66927 h 435022"/>
                <a:gd name="connsiteX4" fmla="*/ 334633 w 401559"/>
                <a:gd name="connsiteY4" fmla="*/ 435022 h 435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559" h="435022">
                  <a:moveTo>
                    <a:pt x="334633" y="435022"/>
                  </a:moveTo>
                  <a:lnTo>
                    <a:pt x="401559" y="435022"/>
                  </a:lnTo>
                  <a:cubicBezTo>
                    <a:pt x="401559" y="195158"/>
                    <a:pt x="221426" y="0"/>
                    <a:pt x="0" y="0"/>
                  </a:cubicBezTo>
                  <a:lnTo>
                    <a:pt x="0" y="66927"/>
                  </a:lnTo>
                  <a:cubicBezTo>
                    <a:pt x="184516" y="66927"/>
                    <a:pt x="334633" y="232068"/>
                    <a:pt x="334633" y="435022"/>
                  </a:cubicBezTo>
                  <a:close/>
                </a:path>
              </a:pathLst>
            </a:custGeom>
            <a:grpFill/>
            <a:ln w="33338" cap="flat">
              <a:noFill/>
              <a:prstDash val="solid"/>
              <a:miter/>
            </a:ln>
          </p:spPr>
          <p:txBody>
            <a:bodyPr rtlCol="0" anchor="ctr"/>
            <a:lstStyle/>
            <a:p>
              <a:pPr algn="l" rtl="0"/>
              <a:endParaRPr lang="x-es-XL"/>
            </a:p>
          </p:txBody>
        </p:sp>
        <p:sp>
          <p:nvSpPr>
            <p:cNvPr id="55" name="Freeform 54">
              <a:extLst>
                <a:ext uri="{FF2B5EF4-FFF2-40B4-BE49-F238E27FC236}">
                  <a16:creationId xmlns:a16="http://schemas.microsoft.com/office/drawing/2014/main" id="{3A59D038-6DA4-7AB8-2855-B7FC052701F6}"/>
                </a:ext>
              </a:extLst>
            </p:cNvPr>
            <p:cNvSpPr/>
            <p:nvPr/>
          </p:nvSpPr>
          <p:spPr>
            <a:xfrm>
              <a:off x="3715864" y="4136591"/>
              <a:ext cx="301169" cy="501948"/>
            </a:xfrm>
            <a:custGeom>
              <a:avLst/>
              <a:gdLst>
                <a:gd name="connsiteX0" fmla="*/ 0 w 301169"/>
                <a:gd name="connsiteY0" fmla="*/ 501949 h 501948"/>
                <a:gd name="connsiteX1" fmla="*/ 66927 w 301169"/>
                <a:gd name="connsiteY1" fmla="*/ 501949 h 501948"/>
                <a:gd name="connsiteX2" fmla="*/ 301169 w 301169"/>
                <a:gd name="connsiteY2" fmla="*/ 66927 h 501948"/>
                <a:gd name="connsiteX3" fmla="*/ 301169 w 301169"/>
                <a:gd name="connsiteY3" fmla="*/ 0 h 501948"/>
                <a:gd name="connsiteX4" fmla="*/ 0 w 301169"/>
                <a:gd name="connsiteY4" fmla="*/ 501949 h 501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69" h="501948">
                  <a:moveTo>
                    <a:pt x="0" y="501949"/>
                  </a:moveTo>
                  <a:lnTo>
                    <a:pt x="66927" y="501949"/>
                  </a:lnTo>
                  <a:cubicBezTo>
                    <a:pt x="66927" y="266133"/>
                    <a:pt x="174210" y="66927"/>
                    <a:pt x="301169" y="66927"/>
                  </a:cubicBezTo>
                  <a:lnTo>
                    <a:pt x="301169" y="0"/>
                  </a:lnTo>
                  <a:cubicBezTo>
                    <a:pt x="132280" y="0"/>
                    <a:pt x="0" y="220489"/>
                    <a:pt x="0" y="501949"/>
                  </a:cubicBezTo>
                  <a:close/>
                </a:path>
              </a:pathLst>
            </a:custGeom>
            <a:grpFill/>
            <a:ln w="33338" cap="flat">
              <a:noFill/>
              <a:prstDash val="solid"/>
              <a:miter/>
            </a:ln>
          </p:spPr>
          <p:txBody>
            <a:bodyPr rtlCol="0" anchor="ctr"/>
            <a:lstStyle/>
            <a:p>
              <a:pPr algn="l" rtl="0"/>
              <a:endParaRPr lang="x-es-XL"/>
            </a:p>
          </p:txBody>
        </p:sp>
        <p:sp>
          <p:nvSpPr>
            <p:cNvPr id="56" name="Freeform 55">
              <a:extLst>
                <a:ext uri="{FF2B5EF4-FFF2-40B4-BE49-F238E27FC236}">
                  <a16:creationId xmlns:a16="http://schemas.microsoft.com/office/drawing/2014/main" id="{CC48E122-7AD5-EC46-283B-C7CF9490ADCD}"/>
                </a:ext>
              </a:extLst>
            </p:cNvPr>
            <p:cNvSpPr/>
            <p:nvPr/>
          </p:nvSpPr>
          <p:spPr>
            <a:xfrm>
              <a:off x="3448158" y="3868885"/>
              <a:ext cx="167316" cy="200779"/>
            </a:xfrm>
            <a:custGeom>
              <a:avLst/>
              <a:gdLst>
                <a:gd name="connsiteX0" fmla="*/ 0 w 167316"/>
                <a:gd name="connsiteY0" fmla="*/ 200780 h 200779"/>
                <a:gd name="connsiteX1" fmla="*/ 66927 w 167316"/>
                <a:gd name="connsiteY1" fmla="*/ 200780 h 200779"/>
                <a:gd name="connsiteX2" fmla="*/ 167316 w 167316"/>
                <a:gd name="connsiteY2" fmla="*/ 66927 h 200779"/>
                <a:gd name="connsiteX3" fmla="*/ 167316 w 167316"/>
                <a:gd name="connsiteY3" fmla="*/ 0 h 200779"/>
                <a:gd name="connsiteX4" fmla="*/ 0 w 167316"/>
                <a:gd name="connsiteY4" fmla="*/ 200780 h 20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16" h="200779">
                  <a:moveTo>
                    <a:pt x="0" y="200780"/>
                  </a:moveTo>
                  <a:lnTo>
                    <a:pt x="66927" y="200780"/>
                  </a:lnTo>
                  <a:cubicBezTo>
                    <a:pt x="66927" y="126960"/>
                    <a:pt x="111968" y="66927"/>
                    <a:pt x="167316" y="66927"/>
                  </a:cubicBezTo>
                  <a:lnTo>
                    <a:pt x="167316" y="0"/>
                  </a:lnTo>
                  <a:cubicBezTo>
                    <a:pt x="75058" y="0"/>
                    <a:pt x="0" y="90050"/>
                    <a:pt x="0" y="200780"/>
                  </a:cubicBezTo>
                  <a:close/>
                </a:path>
              </a:pathLst>
            </a:custGeom>
            <a:grpFill/>
            <a:ln w="33338" cap="flat">
              <a:noFill/>
              <a:prstDash val="solid"/>
              <a:miter/>
            </a:ln>
          </p:spPr>
          <p:txBody>
            <a:bodyPr rtlCol="0" anchor="ctr"/>
            <a:lstStyle/>
            <a:p>
              <a:pPr algn="l" rtl="0"/>
              <a:endParaRPr lang="x-es-XL"/>
            </a:p>
          </p:txBody>
        </p:sp>
        <p:sp>
          <p:nvSpPr>
            <p:cNvPr id="57" name="Freeform 56">
              <a:extLst>
                <a:ext uri="{FF2B5EF4-FFF2-40B4-BE49-F238E27FC236}">
                  <a16:creationId xmlns:a16="http://schemas.microsoft.com/office/drawing/2014/main" id="{040EA962-52EB-A5C6-A170-45678DA85863}"/>
                </a:ext>
              </a:extLst>
            </p:cNvPr>
            <p:cNvSpPr/>
            <p:nvPr/>
          </p:nvSpPr>
          <p:spPr>
            <a:xfrm>
              <a:off x="3213915" y="3701568"/>
              <a:ext cx="167316" cy="200779"/>
            </a:xfrm>
            <a:custGeom>
              <a:avLst/>
              <a:gdLst>
                <a:gd name="connsiteX0" fmla="*/ 0 w 167316"/>
                <a:gd name="connsiteY0" fmla="*/ 66927 h 200779"/>
                <a:gd name="connsiteX1" fmla="*/ 100390 w 167316"/>
                <a:gd name="connsiteY1" fmla="*/ 200780 h 200779"/>
                <a:gd name="connsiteX2" fmla="*/ 167316 w 167316"/>
                <a:gd name="connsiteY2" fmla="*/ 200780 h 200779"/>
                <a:gd name="connsiteX3" fmla="*/ 0 w 167316"/>
                <a:gd name="connsiteY3" fmla="*/ 0 h 200779"/>
                <a:gd name="connsiteX4" fmla="*/ 0 w 167316"/>
                <a:gd name="connsiteY4" fmla="*/ 66927 h 20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316" h="200779">
                  <a:moveTo>
                    <a:pt x="0" y="66927"/>
                  </a:moveTo>
                  <a:cubicBezTo>
                    <a:pt x="55348" y="66927"/>
                    <a:pt x="100390" y="126960"/>
                    <a:pt x="100390" y="200780"/>
                  </a:cubicBezTo>
                  <a:lnTo>
                    <a:pt x="167316" y="200780"/>
                  </a:lnTo>
                  <a:cubicBezTo>
                    <a:pt x="167316" y="90050"/>
                    <a:pt x="92258" y="0"/>
                    <a:pt x="0" y="0"/>
                  </a:cubicBezTo>
                  <a:lnTo>
                    <a:pt x="0" y="66927"/>
                  </a:lnTo>
                  <a:close/>
                </a:path>
              </a:pathLst>
            </a:custGeom>
            <a:grpFill/>
            <a:ln w="33338" cap="flat">
              <a:noFill/>
              <a:prstDash val="solid"/>
              <a:miter/>
            </a:ln>
          </p:spPr>
          <p:txBody>
            <a:bodyPr rtlCol="0" anchor="ctr"/>
            <a:lstStyle/>
            <a:p>
              <a:pPr algn="l" rtl="0"/>
              <a:endParaRPr lang="x-es-XL"/>
            </a:p>
          </p:txBody>
        </p:sp>
        <p:sp>
          <p:nvSpPr>
            <p:cNvPr id="58" name="Freeform 57">
              <a:extLst>
                <a:ext uri="{FF2B5EF4-FFF2-40B4-BE49-F238E27FC236}">
                  <a16:creationId xmlns:a16="http://schemas.microsoft.com/office/drawing/2014/main" id="{1C12348A-E5A2-67AE-C080-934E750C7A93}"/>
                </a:ext>
              </a:extLst>
            </p:cNvPr>
            <p:cNvSpPr/>
            <p:nvPr/>
          </p:nvSpPr>
          <p:spPr>
            <a:xfrm>
              <a:off x="3615474" y="3969274"/>
              <a:ext cx="301169" cy="334632"/>
            </a:xfrm>
            <a:custGeom>
              <a:avLst/>
              <a:gdLst>
                <a:gd name="connsiteX0" fmla="*/ 301169 w 301169"/>
                <a:gd name="connsiteY0" fmla="*/ 66927 h 334632"/>
                <a:gd name="connsiteX1" fmla="*/ 301169 w 301169"/>
                <a:gd name="connsiteY1" fmla="*/ 0 h 334632"/>
                <a:gd name="connsiteX2" fmla="*/ 0 w 301169"/>
                <a:gd name="connsiteY2" fmla="*/ 334633 h 334632"/>
                <a:gd name="connsiteX3" fmla="*/ 66927 w 301169"/>
                <a:gd name="connsiteY3" fmla="*/ 334633 h 334632"/>
                <a:gd name="connsiteX4" fmla="*/ 301169 w 301169"/>
                <a:gd name="connsiteY4" fmla="*/ 66927 h 334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69" h="334632">
                  <a:moveTo>
                    <a:pt x="301169" y="66927"/>
                  </a:moveTo>
                  <a:lnTo>
                    <a:pt x="301169" y="0"/>
                  </a:lnTo>
                  <a:cubicBezTo>
                    <a:pt x="135091" y="0"/>
                    <a:pt x="0" y="150116"/>
                    <a:pt x="0" y="334633"/>
                  </a:cubicBezTo>
                  <a:lnTo>
                    <a:pt x="66927" y="334633"/>
                  </a:lnTo>
                  <a:cubicBezTo>
                    <a:pt x="66927" y="187026"/>
                    <a:pt x="172035" y="66927"/>
                    <a:pt x="301169" y="66927"/>
                  </a:cubicBezTo>
                  <a:close/>
                </a:path>
              </a:pathLst>
            </a:custGeom>
            <a:grpFill/>
            <a:ln w="33338" cap="flat">
              <a:noFill/>
              <a:prstDash val="solid"/>
              <a:miter/>
            </a:ln>
          </p:spPr>
          <p:txBody>
            <a:bodyPr rtlCol="0" anchor="ctr"/>
            <a:lstStyle/>
            <a:p>
              <a:pPr algn="l" rtl="0"/>
              <a:endParaRPr lang="x-es-XL"/>
            </a:p>
          </p:txBody>
        </p:sp>
        <p:sp>
          <p:nvSpPr>
            <p:cNvPr id="59" name="Freeform 58">
              <a:extLst>
                <a:ext uri="{FF2B5EF4-FFF2-40B4-BE49-F238E27FC236}">
                  <a16:creationId xmlns:a16="http://schemas.microsoft.com/office/drawing/2014/main" id="{7D3BEC73-CA27-139D-83C5-5091E797B499}"/>
                </a:ext>
              </a:extLst>
            </p:cNvPr>
            <p:cNvSpPr/>
            <p:nvPr/>
          </p:nvSpPr>
          <p:spPr>
            <a:xfrm>
              <a:off x="3715864" y="4705466"/>
              <a:ext cx="66926" cy="66926"/>
            </a:xfrm>
            <a:custGeom>
              <a:avLst/>
              <a:gdLst>
                <a:gd name="connsiteX0" fmla="*/ 0 w 66926"/>
                <a:gd name="connsiteY0" fmla="*/ 0 h 66926"/>
                <a:gd name="connsiteX1" fmla="*/ 66927 w 66926"/>
                <a:gd name="connsiteY1" fmla="*/ 0 h 66926"/>
                <a:gd name="connsiteX2" fmla="*/ 66927 w 66926"/>
                <a:gd name="connsiteY2" fmla="*/ 66927 h 66926"/>
                <a:gd name="connsiteX3" fmla="*/ 0 w 66926"/>
                <a:gd name="connsiteY3" fmla="*/ 66927 h 66926"/>
              </a:gdLst>
              <a:ahLst/>
              <a:cxnLst>
                <a:cxn ang="0">
                  <a:pos x="connsiteX0" y="connsiteY0"/>
                </a:cxn>
                <a:cxn ang="0">
                  <a:pos x="connsiteX1" y="connsiteY1"/>
                </a:cxn>
                <a:cxn ang="0">
                  <a:pos x="connsiteX2" y="connsiteY2"/>
                </a:cxn>
                <a:cxn ang="0">
                  <a:pos x="connsiteX3" y="connsiteY3"/>
                </a:cxn>
              </a:cxnLst>
              <a:rect l="l" t="t" r="r" b="b"/>
              <a:pathLst>
                <a:path w="66926" h="66926">
                  <a:moveTo>
                    <a:pt x="0" y="0"/>
                  </a:moveTo>
                  <a:lnTo>
                    <a:pt x="66927" y="0"/>
                  </a:lnTo>
                  <a:lnTo>
                    <a:pt x="66927" y="66927"/>
                  </a:lnTo>
                  <a:lnTo>
                    <a:pt x="0" y="66927"/>
                  </a:lnTo>
                  <a:close/>
                </a:path>
              </a:pathLst>
            </a:custGeom>
            <a:grpFill/>
            <a:ln w="33338" cap="flat">
              <a:noFill/>
              <a:prstDash val="solid"/>
              <a:miter/>
            </a:ln>
          </p:spPr>
          <p:txBody>
            <a:bodyPr rtlCol="0" anchor="ctr"/>
            <a:lstStyle/>
            <a:p>
              <a:pPr algn="l" rtl="0"/>
              <a:endParaRPr lang="x-es-XL"/>
            </a:p>
          </p:txBody>
        </p:sp>
        <p:sp>
          <p:nvSpPr>
            <p:cNvPr id="60" name="Freeform 59">
              <a:extLst>
                <a:ext uri="{FF2B5EF4-FFF2-40B4-BE49-F238E27FC236}">
                  <a16:creationId xmlns:a16="http://schemas.microsoft.com/office/drawing/2014/main" id="{38E778DA-38ED-39F9-A6D6-92901F1B5CA1}"/>
                </a:ext>
              </a:extLst>
            </p:cNvPr>
            <p:cNvSpPr/>
            <p:nvPr/>
          </p:nvSpPr>
          <p:spPr>
            <a:xfrm>
              <a:off x="3615474" y="4370834"/>
              <a:ext cx="66926" cy="66926"/>
            </a:xfrm>
            <a:custGeom>
              <a:avLst/>
              <a:gdLst>
                <a:gd name="connsiteX0" fmla="*/ 0 w 66926"/>
                <a:gd name="connsiteY0" fmla="*/ 0 h 66926"/>
                <a:gd name="connsiteX1" fmla="*/ 66927 w 66926"/>
                <a:gd name="connsiteY1" fmla="*/ 0 h 66926"/>
                <a:gd name="connsiteX2" fmla="*/ 66927 w 66926"/>
                <a:gd name="connsiteY2" fmla="*/ 66927 h 66926"/>
                <a:gd name="connsiteX3" fmla="*/ 0 w 66926"/>
                <a:gd name="connsiteY3" fmla="*/ 66927 h 66926"/>
              </a:gdLst>
              <a:ahLst/>
              <a:cxnLst>
                <a:cxn ang="0">
                  <a:pos x="connsiteX0" y="connsiteY0"/>
                </a:cxn>
                <a:cxn ang="0">
                  <a:pos x="connsiteX1" y="connsiteY1"/>
                </a:cxn>
                <a:cxn ang="0">
                  <a:pos x="connsiteX2" y="connsiteY2"/>
                </a:cxn>
                <a:cxn ang="0">
                  <a:pos x="connsiteX3" y="connsiteY3"/>
                </a:cxn>
              </a:cxnLst>
              <a:rect l="l" t="t" r="r" b="b"/>
              <a:pathLst>
                <a:path w="66926" h="66926">
                  <a:moveTo>
                    <a:pt x="0" y="0"/>
                  </a:moveTo>
                  <a:lnTo>
                    <a:pt x="66927" y="0"/>
                  </a:lnTo>
                  <a:lnTo>
                    <a:pt x="66927" y="66927"/>
                  </a:lnTo>
                  <a:lnTo>
                    <a:pt x="0" y="66927"/>
                  </a:lnTo>
                  <a:close/>
                </a:path>
              </a:pathLst>
            </a:custGeom>
            <a:grpFill/>
            <a:ln w="33338" cap="flat">
              <a:noFill/>
              <a:prstDash val="solid"/>
              <a:miter/>
            </a:ln>
          </p:spPr>
          <p:txBody>
            <a:bodyPr rtlCol="0" anchor="ctr"/>
            <a:lstStyle/>
            <a:p>
              <a:pPr algn="l" rtl="0"/>
              <a:endParaRPr lang="x-es-XL"/>
            </a:p>
          </p:txBody>
        </p:sp>
        <p:sp>
          <p:nvSpPr>
            <p:cNvPr id="61" name="Freeform 60">
              <a:extLst>
                <a:ext uri="{FF2B5EF4-FFF2-40B4-BE49-F238E27FC236}">
                  <a16:creationId xmlns:a16="http://schemas.microsoft.com/office/drawing/2014/main" id="{155323E4-3D70-A32B-807C-A2C77F92D595}"/>
                </a:ext>
              </a:extLst>
            </p:cNvPr>
            <p:cNvSpPr/>
            <p:nvPr/>
          </p:nvSpPr>
          <p:spPr>
            <a:xfrm>
              <a:off x="3515084" y="4538150"/>
              <a:ext cx="66926" cy="66926"/>
            </a:xfrm>
            <a:custGeom>
              <a:avLst/>
              <a:gdLst>
                <a:gd name="connsiteX0" fmla="*/ 0 w 66926"/>
                <a:gd name="connsiteY0" fmla="*/ 0 h 66926"/>
                <a:gd name="connsiteX1" fmla="*/ 66927 w 66926"/>
                <a:gd name="connsiteY1" fmla="*/ 0 h 66926"/>
                <a:gd name="connsiteX2" fmla="*/ 66927 w 66926"/>
                <a:gd name="connsiteY2" fmla="*/ 66927 h 66926"/>
                <a:gd name="connsiteX3" fmla="*/ 0 w 66926"/>
                <a:gd name="connsiteY3" fmla="*/ 66927 h 66926"/>
              </a:gdLst>
              <a:ahLst/>
              <a:cxnLst>
                <a:cxn ang="0">
                  <a:pos x="connsiteX0" y="connsiteY0"/>
                </a:cxn>
                <a:cxn ang="0">
                  <a:pos x="connsiteX1" y="connsiteY1"/>
                </a:cxn>
                <a:cxn ang="0">
                  <a:pos x="connsiteX2" y="connsiteY2"/>
                </a:cxn>
                <a:cxn ang="0">
                  <a:pos x="connsiteX3" y="connsiteY3"/>
                </a:cxn>
              </a:cxnLst>
              <a:rect l="l" t="t" r="r" b="b"/>
              <a:pathLst>
                <a:path w="66926" h="66926">
                  <a:moveTo>
                    <a:pt x="0" y="0"/>
                  </a:moveTo>
                  <a:lnTo>
                    <a:pt x="66927" y="0"/>
                  </a:lnTo>
                  <a:lnTo>
                    <a:pt x="66927" y="66927"/>
                  </a:lnTo>
                  <a:lnTo>
                    <a:pt x="0" y="66927"/>
                  </a:lnTo>
                  <a:close/>
                </a:path>
              </a:pathLst>
            </a:custGeom>
            <a:grpFill/>
            <a:ln w="33338" cap="flat">
              <a:noFill/>
              <a:prstDash val="solid"/>
              <a:miter/>
            </a:ln>
          </p:spPr>
          <p:txBody>
            <a:bodyPr rtlCol="0" anchor="ctr"/>
            <a:lstStyle/>
            <a:p>
              <a:pPr algn="l" rtl="0"/>
              <a:endParaRPr lang="x-es-XL"/>
            </a:p>
          </p:txBody>
        </p:sp>
        <p:sp>
          <p:nvSpPr>
            <p:cNvPr id="62" name="Freeform 61">
              <a:extLst>
                <a:ext uri="{FF2B5EF4-FFF2-40B4-BE49-F238E27FC236}">
                  <a16:creationId xmlns:a16="http://schemas.microsoft.com/office/drawing/2014/main" id="{7D48AE97-258F-BC11-1777-A0AD07E6DFA1}"/>
                </a:ext>
              </a:extLst>
            </p:cNvPr>
            <p:cNvSpPr/>
            <p:nvPr/>
          </p:nvSpPr>
          <p:spPr>
            <a:xfrm>
              <a:off x="3515084" y="4672003"/>
              <a:ext cx="66926" cy="66926"/>
            </a:xfrm>
            <a:custGeom>
              <a:avLst/>
              <a:gdLst>
                <a:gd name="connsiteX0" fmla="*/ 0 w 66926"/>
                <a:gd name="connsiteY0" fmla="*/ 0 h 66926"/>
                <a:gd name="connsiteX1" fmla="*/ 66927 w 66926"/>
                <a:gd name="connsiteY1" fmla="*/ 0 h 66926"/>
                <a:gd name="connsiteX2" fmla="*/ 66927 w 66926"/>
                <a:gd name="connsiteY2" fmla="*/ 66927 h 66926"/>
                <a:gd name="connsiteX3" fmla="*/ 0 w 66926"/>
                <a:gd name="connsiteY3" fmla="*/ 66927 h 66926"/>
              </a:gdLst>
              <a:ahLst/>
              <a:cxnLst>
                <a:cxn ang="0">
                  <a:pos x="connsiteX0" y="connsiteY0"/>
                </a:cxn>
                <a:cxn ang="0">
                  <a:pos x="connsiteX1" y="connsiteY1"/>
                </a:cxn>
                <a:cxn ang="0">
                  <a:pos x="connsiteX2" y="connsiteY2"/>
                </a:cxn>
                <a:cxn ang="0">
                  <a:pos x="connsiteX3" y="connsiteY3"/>
                </a:cxn>
              </a:cxnLst>
              <a:rect l="l" t="t" r="r" b="b"/>
              <a:pathLst>
                <a:path w="66926" h="66926">
                  <a:moveTo>
                    <a:pt x="0" y="0"/>
                  </a:moveTo>
                  <a:lnTo>
                    <a:pt x="66927" y="0"/>
                  </a:lnTo>
                  <a:lnTo>
                    <a:pt x="66927" y="66927"/>
                  </a:lnTo>
                  <a:lnTo>
                    <a:pt x="0" y="66927"/>
                  </a:lnTo>
                  <a:close/>
                </a:path>
              </a:pathLst>
            </a:custGeom>
            <a:grpFill/>
            <a:ln w="33338" cap="flat">
              <a:noFill/>
              <a:prstDash val="solid"/>
              <a:miter/>
            </a:ln>
          </p:spPr>
          <p:txBody>
            <a:bodyPr rtlCol="0" anchor="ctr"/>
            <a:lstStyle/>
            <a:p>
              <a:pPr algn="l" rtl="0"/>
              <a:endParaRPr lang="x-es-XL"/>
            </a:p>
          </p:txBody>
        </p:sp>
        <p:sp>
          <p:nvSpPr>
            <p:cNvPr id="64" name="Freeform 63">
              <a:extLst>
                <a:ext uri="{FF2B5EF4-FFF2-40B4-BE49-F238E27FC236}">
                  <a16:creationId xmlns:a16="http://schemas.microsoft.com/office/drawing/2014/main" id="{3C003C79-E161-AE68-9B66-A78391B32589}"/>
                </a:ext>
              </a:extLst>
            </p:cNvPr>
            <p:cNvSpPr/>
            <p:nvPr/>
          </p:nvSpPr>
          <p:spPr>
            <a:xfrm>
              <a:off x="2946209" y="4236980"/>
              <a:ext cx="66926" cy="66926"/>
            </a:xfrm>
            <a:custGeom>
              <a:avLst/>
              <a:gdLst>
                <a:gd name="connsiteX0" fmla="*/ 0 w 66926"/>
                <a:gd name="connsiteY0" fmla="*/ 0 h 66926"/>
                <a:gd name="connsiteX1" fmla="*/ 66927 w 66926"/>
                <a:gd name="connsiteY1" fmla="*/ 0 h 66926"/>
                <a:gd name="connsiteX2" fmla="*/ 66927 w 66926"/>
                <a:gd name="connsiteY2" fmla="*/ 66927 h 66926"/>
                <a:gd name="connsiteX3" fmla="*/ 0 w 66926"/>
                <a:gd name="connsiteY3" fmla="*/ 66927 h 66926"/>
              </a:gdLst>
              <a:ahLst/>
              <a:cxnLst>
                <a:cxn ang="0">
                  <a:pos x="connsiteX0" y="connsiteY0"/>
                </a:cxn>
                <a:cxn ang="0">
                  <a:pos x="connsiteX1" y="connsiteY1"/>
                </a:cxn>
                <a:cxn ang="0">
                  <a:pos x="connsiteX2" y="connsiteY2"/>
                </a:cxn>
                <a:cxn ang="0">
                  <a:pos x="connsiteX3" y="connsiteY3"/>
                </a:cxn>
              </a:cxnLst>
              <a:rect l="l" t="t" r="r" b="b"/>
              <a:pathLst>
                <a:path w="66926" h="66926">
                  <a:moveTo>
                    <a:pt x="0" y="0"/>
                  </a:moveTo>
                  <a:lnTo>
                    <a:pt x="66927" y="0"/>
                  </a:lnTo>
                  <a:lnTo>
                    <a:pt x="66927" y="66927"/>
                  </a:lnTo>
                  <a:lnTo>
                    <a:pt x="0" y="66927"/>
                  </a:lnTo>
                  <a:close/>
                </a:path>
              </a:pathLst>
            </a:custGeom>
            <a:grpFill/>
            <a:ln w="33338" cap="flat">
              <a:noFill/>
              <a:prstDash val="solid"/>
              <a:miter/>
            </a:ln>
          </p:spPr>
          <p:txBody>
            <a:bodyPr rtlCol="0" anchor="ctr"/>
            <a:lstStyle/>
            <a:p>
              <a:pPr algn="l" rtl="0"/>
              <a:endParaRPr lang="x-es-XL"/>
            </a:p>
          </p:txBody>
        </p:sp>
        <p:sp>
          <p:nvSpPr>
            <p:cNvPr id="65" name="Freeform 64">
              <a:extLst>
                <a:ext uri="{FF2B5EF4-FFF2-40B4-BE49-F238E27FC236}">
                  <a16:creationId xmlns:a16="http://schemas.microsoft.com/office/drawing/2014/main" id="{92D13CB8-FDFA-0031-B6D4-482900521B59}"/>
                </a:ext>
              </a:extLst>
            </p:cNvPr>
            <p:cNvSpPr/>
            <p:nvPr/>
          </p:nvSpPr>
          <p:spPr>
            <a:xfrm>
              <a:off x="2544650" y="3768495"/>
              <a:ext cx="66926" cy="66926"/>
            </a:xfrm>
            <a:custGeom>
              <a:avLst/>
              <a:gdLst>
                <a:gd name="connsiteX0" fmla="*/ 0 w 66926"/>
                <a:gd name="connsiteY0" fmla="*/ 0 h 66926"/>
                <a:gd name="connsiteX1" fmla="*/ 66927 w 66926"/>
                <a:gd name="connsiteY1" fmla="*/ 0 h 66926"/>
                <a:gd name="connsiteX2" fmla="*/ 66927 w 66926"/>
                <a:gd name="connsiteY2" fmla="*/ 66927 h 66926"/>
                <a:gd name="connsiteX3" fmla="*/ 0 w 66926"/>
                <a:gd name="connsiteY3" fmla="*/ 66927 h 66926"/>
              </a:gdLst>
              <a:ahLst/>
              <a:cxnLst>
                <a:cxn ang="0">
                  <a:pos x="connsiteX0" y="connsiteY0"/>
                </a:cxn>
                <a:cxn ang="0">
                  <a:pos x="connsiteX1" y="connsiteY1"/>
                </a:cxn>
                <a:cxn ang="0">
                  <a:pos x="connsiteX2" y="connsiteY2"/>
                </a:cxn>
                <a:cxn ang="0">
                  <a:pos x="connsiteX3" y="connsiteY3"/>
                </a:cxn>
              </a:cxnLst>
              <a:rect l="l" t="t" r="r" b="b"/>
              <a:pathLst>
                <a:path w="66926" h="66926">
                  <a:moveTo>
                    <a:pt x="0" y="0"/>
                  </a:moveTo>
                  <a:lnTo>
                    <a:pt x="66927" y="0"/>
                  </a:lnTo>
                  <a:lnTo>
                    <a:pt x="66927" y="66927"/>
                  </a:lnTo>
                  <a:lnTo>
                    <a:pt x="0" y="66927"/>
                  </a:lnTo>
                  <a:close/>
                </a:path>
              </a:pathLst>
            </a:custGeom>
            <a:grpFill/>
            <a:ln w="33338" cap="flat">
              <a:noFill/>
              <a:prstDash val="solid"/>
              <a:miter/>
            </a:ln>
          </p:spPr>
          <p:txBody>
            <a:bodyPr rtlCol="0" anchor="ctr"/>
            <a:lstStyle/>
            <a:p>
              <a:pPr algn="l" rtl="0"/>
              <a:endParaRPr lang="x-es-XL"/>
            </a:p>
          </p:txBody>
        </p:sp>
        <p:sp>
          <p:nvSpPr>
            <p:cNvPr id="66" name="Freeform 65">
              <a:extLst>
                <a:ext uri="{FF2B5EF4-FFF2-40B4-BE49-F238E27FC236}">
                  <a16:creationId xmlns:a16="http://schemas.microsoft.com/office/drawing/2014/main" id="{68B25F15-7432-360B-961A-FCCAFD57364E}"/>
                </a:ext>
              </a:extLst>
            </p:cNvPr>
            <p:cNvSpPr/>
            <p:nvPr/>
          </p:nvSpPr>
          <p:spPr>
            <a:xfrm>
              <a:off x="2812356" y="3634642"/>
              <a:ext cx="66926" cy="66926"/>
            </a:xfrm>
            <a:custGeom>
              <a:avLst/>
              <a:gdLst>
                <a:gd name="connsiteX0" fmla="*/ 0 w 66926"/>
                <a:gd name="connsiteY0" fmla="*/ 0 h 66926"/>
                <a:gd name="connsiteX1" fmla="*/ 66927 w 66926"/>
                <a:gd name="connsiteY1" fmla="*/ 0 h 66926"/>
                <a:gd name="connsiteX2" fmla="*/ 66927 w 66926"/>
                <a:gd name="connsiteY2" fmla="*/ 66927 h 66926"/>
                <a:gd name="connsiteX3" fmla="*/ 0 w 66926"/>
                <a:gd name="connsiteY3" fmla="*/ 66927 h 66926"/>
              </a:gdLst>
              <a:ahLst/>
              <a:cxnLst>
                <a:cxn ang="0">
                  <a:pos x="connsiteX0" y="connsiteY0"/>
                </a:cxn>
                <a:cxn ang="0">
                  <a:pos x="connsiteX1" y="connsiteY1"/>
                </a:cxn>
                <a:cxn ang="0">
                  <a:pos x="connsiteX2" y="connsiteY2"/>
                </a:cxn>
                <a:cxn ang="0">
                  <a:pos x="connsiteX3" y="connsiteY3"/>
                </a:cxn>
              </a:cxnLst>
              <a:rect l="l" t="t" r="r" b="b"/>
              <a:pathLst>
                <a:path w="66926" h="66926">
                  <a:moveTo>
                    <a:pt x="0" y="0"/>
                  </a:moveTo>
                  <a:lnTo>
                    <a:pt x="66927" y="0"/>
                  </a:lnTo>
                  <a:lnTo>
                    <a:pt x="66927" y="66927"/>
                  </a:lnTo>
                  <a:lnTo>
                    <a:pt x="0" y="66927"/>
                  </a:lnTo>
                  <a:close/>
                </a:path>
              </a:pathLst>
            </a:custGeom>
            <a:grpFill/>
            <a:ln w="33338" cap="flat">
              <a:noFill/>
              <a:prstDash val="solid"/>
              <a:miter/>
            </a:ln>
          </p:spPr>
          <p:txBody>
            <a:bodyPr rtlCol="0" anchor="ctr"/>
            <a:lstStyle/>
            <a:p>
              <a:pPr algn="l" rtl="0"/>
              <a:endParaRPr lang="x-es-XL"/>
            </a:p>
          </p:txBody>
        </p:sp>
        <p:sp>
          <p:nvSpPr>
            <p:cNvPr id="67" name="Freeform 66">
              <a:extLst>
                <a:ext uri="{FF2B5EF4-FFF2-40B4-BE49-F238E27FC236}">
                  <a16:creationId xmlns:a16="http://schemas.microsoft.com/office/drawing/2014/main" id="{E1EE13C8-A0EB-40BC-97CC-BC2EB62FA313}"/>
                </a:ext>
              </a:extLst>
            </p:cNvPr>
            <p:cNvSpPr/>
            <p:nvPr/>
          </p:nvSpPr>
          <p:spPr>
            <a:xfrm>
              <a:off x="4184350" y="3801958"/>
              <a:ext cx="66926" cy="66926"/>
            </a:xfrm>
            <a:custGeom>
              <a:avLst/>
              <a:gdLst>
                <a:gd name="connsiteX0" fmla="*/ 0 w 66926"/>
                <a:gd name="connsiteY0" fmla="*/ 0 h 66926"/>
                <a:gd name="connsiteX1" fmla="*/ 66927 w 66926"/>
                <a:gd name="connsiteY1" fmla="*/ 0 h 66926"/>
                <a:gd name="connsiteX2" fmla="*/ 66927 w 66926"/>
                <a:gd name="connsiteY2" fmla="*/ 66927 h 66926"/>
                <a:gd name="connsiteX3" fmla="*/ 0 w 66926"/>
                <a:gd name="connsiteY3" fmla="*/ 66927 h 66926"/>
              </a:gdLst>
              <a:ahLst/>
              <a:cxnLst>
                <a:cxn ang="0">
                  <a:pos x="connsiteX0" y="connsiteY0"/>
                </a:cxn>
                <a:cxn ang="0">
                  <a:pos x="connsiteX1" y="connsiteY1"/>
                </a:cxn>
                <a:cxn ang="0">
                  <a:pos x="connsiteX2" y="connsiteY2"/>
                </a:cxn>
                <a:cxn ang="0">
                  <a:pos x="connsiteX3" y="connsiteY3"/>
                </a:cxn>
              </a:cxnLst>
              <a:rect l="l" t="t" r="r" b="b"/>
              <a:pathLst>
                <a:path w="66926" h="66926">
                  <a:moveTo>
                    <a:pt x="0" y="0"/>
                  </a:moveTo>
                  <a:lnTo>
                    <a:pt x="66927" y="0"/>
                  </a:lnTo>
                  <a:lnTo>
                    <a:pt x="66927" y="66927"/>
                  </a:lnTo>
                  <a:lnTo>
                    <a:pt x="0" y="66927"/>
                  </a:lnTo>
                  <a:close/>
                </a:path>
              </a:pathLst>
            </a:custGeom>
            <a:grpFill/>
            <a:ln w="33338" cap="flat">
              <a:noFill/>
              <a:prstDash val="solid"/>
              <a:miter/>
            </a:ln>
          </p:spPr>
          <p:txBody>
            <a:bodyPr rtlCol="0" anchor="ctr"/>
            <a:lstStyle/>
            <a:p>
              <a:pPr algn="l" rtl="0"/>
              <a:endParaRPr lang="x-es-XL"/>
            </a:p>
          </p:txBody>
        </p:sp>
        <p:sp>
          <p:nvSpPr>
            <p:cNvPr id="68" name="Freeform 67">
              <a:extLst>
                <a:ext uri="{FF2B5EF4-FFF2-40B4-BE49-F238E27FC236}">
                  <a16:creationId xmlns:a16="http://schemas.microsoft.com/office/drawing/2014/main" id="{5F7ABD4C-BF92-8DDE-3CD1-85B453983AA8}"/>
                </a:ext>
              </a:extLst>
            </p:cNvPr>
            <p:cNvSpPr/>
            <p:nvPr/>
          </p:nvSpPr>
          <p:spPr>
            <a:xfrm>
              <a:off x="4552445" y="3567715"/>
              <a:ext cx="66926" cy="66926"/>
            </a:xfrm>
            <a:custGeom>
              <a:avLst/>
              <a:gdLst>
                <a:gd name="connsiteX0" fmla="*/ 0 w 66926"/>
                <a:gd name="connsiteY0" fmla="*/ 0 h 66926"/>
                <a:gd name="connsiteX1" fmla="*/ 66927 w 66926"/>
                <a:gd name="connsiteY1" fmla="*/ 0 h 66926"/>
                <a:gd name="connsiteX2" fmla="*/ 66927 w 66926"/>
                <a:gd name="connsiteY2" fmla="*/ 66927 h 66926"/>
                <a:gd name="connsiteX3" fmla="*/ 0 w 66926"/>
                <a:gd name="connsiteY3" fmla="*/ 66927 h 66926"/>
              </a:gdLst>
              <a:ahLst/>
              <a:cxnLst>
                <a:cxn ang="0">
                  <a:pos x="connsiteX0" y="connsiteY0"/>
                </a:cxn>
                <a:cxn ang="0">
                  <a:pos x="connsiteX1" y="connsiteY1"/>
                </a:cxn>
                <a:cxn ang="0">
                  <a:pos x="connsiteX2" y="connsiteY2"/>
                </a:cxn>
                <a:cxn ang="0">
                  <a:pos x="connsiteX3" y="connsiteY3"/>
                </a:cxn>
              </a:cxnLst>
              <a:rect l="l" t="t" r="r" b="b"/>
              <a:pathLst>
                <a:path w="66926" h="66926">
                  <a:moveTo>
                    <a:pt x="0" y="0"/>
                  </a:moveTo>
                  <a:lnTo>
                    <a:pt x="66927" y="0"/>
                  </a:lnTo>
                  <a:lnTo>
                    <a:pt x="66927" y="66927"/>
                  </a:lnTo>
                  <a:lnTo>
                    <a:pt x="0" y="66927"/>
                  </a:lnTo>
                  <a:close/>
                </a:path>
              </a:pathLst>
            </a:custGeom>
            <a:grpFill/>
            <a:ln w="33338" cap="flat">
              <a:noFill/>
              <a:prstDash val="solid"/>
              <a:miter/>
            </a:ln>
          </p:spPr>
          <p:txBody>
            <a:bodyPr rtlCol="0" anchor="ctr"/>
            <a:lstStyle/>
            <a:p>
              <a:pPr algn="l" rtl="0"/>
              <a:endParaRPr lang="x-es-XL"/>
            </a:p>
          </p:txBody>
        </p:sp>
        <p:sp>
          <p:nvSpPr>
            <p:cNvPr id="69" name="Freeform 68">
              <a:extLst>
                <a:ext uri="{FF2B5EF4-FFF2-40B4-BE49-F238E27FC236}">
                  <a16:creationId xmlns:a16="http://schemas.microsoft.com/office/drawing/2014/main" id="{47BC588F-9533-7440-A6A1-57406EB8F88D}"/>
                </a:ext>
              </a:extLst>
            </p:cNvPr>
            <p:cNvSpPr/>
            <p:nvPr/>
          </p:nvSpPr>
          <p:spPr>
            <a:xfrm>
              <a:off x="2678503" y="3400399"/>
              <a:ext cx="66926" cy="66926"/>
            </a:xfrm>
            <a:custGeom>
              <a:avLst/>
              <a:gdLst>
                <a:gd name="connsiteX0" fmla="*/ 0 w 66926"/>
                <a:gd name="connsiteY0" fmla="*/ 0 h 66926"/>
                <a:gd name="connsiteX1" fmla="*/ 66927 w 66926"/>
                <a:gd name="connsiteY1" fmla="*/ 0 h 66926"/>
                <a:gd name="connsiteX2" fmla="*/ 66927 w 66926"/>
                <a:gd name="connsiteY2" fmla="*/ 66927 h 66926"/>
                <a:gd name="connsiteX3" fmla="*/ 0 w 66926"/>
                <a:gd name="connsiteY3" fmla="*/ 66927 h 66926"/>
              </a:gdLst>
              <a:ahLst/>
              <a:cxnLst>
                <a:cxn ang="0">
                  <a:pos x="connsiteX0" y="connsiteY0"/>
                </a:cxn>
                <a:cxn ang="0">
                  <a:pos x="connsiteX1" y="connsiteY1"/>
                </a:cxn>
                <a:cxn ang="0">
                  <a:pos x="connsiteX2" y="connsiteY2"/>
                </a:cxn>
                <a:cxn ang="0">
                  <a:pos x="connsiteX3" y="connsiteY3"/>
                </a:cxn>
              </a:cxnLst>
              <a:rect l="l" t="t" r="r" b="b"/>
              <a:pathLst>
                <a:path w="66926" h="66926">
                  <a:moveTo>
                    <a:pt x="0" y="0"/>
                  </a:moveTo>
                  <a:lnTo>
                    <a:pt x="66927" y="0"/>
                  </a:lnTo>
                  <a:lnTo>
                    <a:pt x="66927" y="66927"/>
                  </a:lnTo>
                  <a:lnTo>
                    <a:pt x="0" y="66927"/>
                  </a:lnTo>
                  <a:close/>
                </a:path>
              </a:pathLst>
            </a:custGeom>
            <a:grpFill/>
            <a:ln w="33338" cap="flat">
              <a:noFill/>
              <a:prstDash val="solid"/>
              <a:miter/>
            </a:ln>
          </p:spPr>
          <p:txBody>
            <a:bodyPr rtlCol="0" anchor="ctr"/>
            <a:lstStyle/>
            <a:p>
              <a:pPr algn="l" rtl="0"/>
              <a:endParaRPr lang="x-es-XL"/>
            </a:p>
          </p:txBody>
        </p:sp>
        <p:sp>
          <p:nvSpPr>
            <p:cNvPr id="70" name="Freeform 69">
              <a:extLst>
                <a:ext uri="{FF2B5EF4-FFF2-40B4-BE49-F238E27FC236}">
                  <a16:creationId xmlns:a16="http://schemas.microsoft.com/office/drawing/2014/main" id="{0985E494-772D-3F3F-D7BA-2F3E20926003}"/>
                </a:ext>
              </a:extLst>
            </p:cNvPr>
            <p:cNvSpPr/>
            <p:nvPr/>
          </p:nvSpPr>
          <p:spPr>
            <a:xfrm>
              <a:off x="2912745" y="3366936"/>
              <a:ext cx="66926" cy="66926"/>
            </a:xfrm>
            <a:custGeom>
              <a:avLst/>
              <a:gdLst>
                <a:gd name="connsiteX0" fmla="*/ 0 w 66926"/>
                <a:gd name="connsiteY0" fmla="*/ 0 h 66926"/>
                <a:gd name="connsiteX1" fmla="*/ 66927 w 66926"/>
                <a:gd name="connsiteY1" fmla="*/ 0 h 66926"/>
                <a:gd name="connsiteX2" fmla="*/ 66927 w 66926"/>
                <a:gd name="connsiteY2" fmla="*/ 66927 h 66926"/>
                <a:gd name="connsiteX3" fmla="*/ 0 w 66926"/>
                <a:gd name="connsiteY3" fmla="*/ 66927 h 66926"/>
              </a:gdLst>
              <a:ahLst/>
              <a:cxnLst>
                <a:cxn ang="0">
                  <a:pos x="connsiteX0" y="connsiteY0"/>
                </a:cxn>
                <a:cxn ang="0">
                  <a:pos x="connsiteX1" y="connsiteY1"/>
                </a:cxn>
                <a:cxn ang="0">
                  <a:pos x="connsiteX2" y="connsiteY2"/>
                </a:cxn>
                <a:cxn ang="0">
                  <a:pos x="connsiteX3" y="connsiteY3"/>
                </a:cxn>
              </a:cxnLst>
              <a:rect l="l" t="t" r="r" b="b"/>
              <a:pathLst>
                <a:path w="66926" h="66926">
                  <a:moveTo>
                    <a:pt x="0" y="0"/>
                  </a:moveTo>
                  <a:lnTo>
                    <a:pt x="66927" y="0"/>
                  </a:lnTo>
                  <a:lnTo>
                    <a:pt x="66927" y="66927"/>
                  </a:lnTo>
                  <a:lnTo>
                    <a:pt x="0" y="66927"/>
                  </a:lnTo>
                  <a:close/>
                </a:path>
              </a:pathLst>
            </a:custGeom>
            <a:grpFill/>
            <a:ln w="33338" cap="flat">
              <a:noFill/>
              <a:prstDash val="solid"/>
              <a:miter/>
            </a:ln>
          </p:spPr>
          <p:txBody>
            <a:bodyPr rtlCol="0" anchor="ctr"/>
            <a:lstStyle/>
            <a:p>
              <a:pPr algn="l" rtl="0"/>
              <a:endParaRPr lang="x-es-XL"/>
            </a:p>
          </p:txBody>
        </p:sp>
        <p:sp>
          <p:nvSpPr>
            <p:cNvPr id="71" name="Freeform 70">
              <a:extLst>
                <a:ext uri="{FF2B5EF4-FFF2-40B4-BE49-F238E27FC236}">
                  <a16:creationId xmlns:a16="http://schemas.microsoft.com/office/drawing/2014/main" id="{3E495A9E-00BC-577B-8040-7C2F4AFD9D9B}"/>
                </a:ext>
              </a:extLst>
            </p:cNvPr>
            <p:cNvSpPr/>
            <p:nvPr/>
          </p:nvSpPr>
          <p:spPr>
            <a:xfrm>
              <a:off x="4150886" y="3333472"/>
              <a:ext cx="66926" cy="66926"/>
            </a:xfrm>
            <a:custGeom>
              <a:avLst/>
              <a:gdLst>
                <a:gd name="connsiteX0" fmla="*/ 0 w 66926"/>
                <a:gd name="connsiteY0" fmla="*/ 0 h 66926"/>
                <a:gd name="connsiteX1" fmla="*/ 66927 w 66926"/>
                <a:gd name="connsiteY1" fmla="*/ 0 h 66926"/>
                <a:gd name="connsiteX2" fmla="*/ 66927 w 66926"/>
                <a:gd name="connsiteY2" fmla="*/ 66927 h 66926"/>
                <a:gd name="connsiteX3" fmla="*/ 0 w 66926"/>
                <a:gd name="connsiteY3" fmla="*/ 66927 h 66926"/>
              </a:gdLst>
              <a:ahLst/>
              <a:cxnLst>
                <a:cxn ang="0">
                  <a:pos x="connsiteX0" y="connsiteY0"/>
                </a:cxn>
                <a:cxn ang="0">
                  <a:pos x="connsiteX1" y="connsiteY1"/>
                </a:cxn>
                <a:cxn ang="0">
                  <a:pos x="connsiteX2" y="connsiteY2"/>
                </a:cxn>
                <a:cxn ang="0">
                  <a:pos x="connsiteX3" y="connsiteY3"/>
                </a:cxn>
              </a:cxnLst>
              <a:rect l="l" t="t" r="r" b="b"/>
              <a:pathLst>
                <a:path w="66926" h="66926">
                  <a:moveTo>
                    <a:pt x="0" y="0"/>
                  </a:moveTo>
                  <a:lnTo>
                    <a:pt x="66927" y="0"/>
                  </a:lnTo>
                  <a:lnTo>
                    <a:pt x="66927" y="66927"/>
                  </a:lnTo>
                  <a:lnTo>
                    <a:pt x="0" y="66927"/>
                  </a:lnTo>
                  <a:close/>
                </a:path>
              </a:pathLst>
            </a:custGeom>
            <a:grpFill/>
            <a:ln w="33338" cap="flat">
              <a:noFill/>
              <a:prstDash val="solid"/>
              <a:miter/>
            </a:ln>
          </p:spPr>
          <p:txBody>
            <a:bodyPr rtlCol="0" anchor="ctr"/>
            <a:lstStyle/>
            <a:p>
              <a:pPr algn="l" rtl="0"/>
              <a:endParaRPr lang="x-es-XL"/>
            </a:p>
          </p:txBody>
        </p:sp>
        <p:sp>
          <p:nvSpPr>
            <p:cNvPr id="72" name="Freeform 71">
              <a:extLst>
                <a:ext uri="{FF2B5EF4-FFF2-40B4-BE49-F238E27FC236}">
                  <a16:creationId xmlns:a16="http://schemas.microsoft.com/office/drawing/2014/main" id="{F3CA9582-3820-319E-7158-F8A02040446F}"/>
                </a:ext>
              </a:extLst>
            </p:cNvPr>
            <p:cNvSpPr/>
            <p:nvPr/>
          </p:nvSpPr>
          <p:spPr>
            <a:xfrm>
              <a:off x="4351666" y="3601178"/>
              <a:ext cx="66926" cy="66926"/>
            </a:xfrm>
            <a:custGeom>
              <a:avLst/>
              <a:gdLst>
                <a:gd name="connsiteX0" fmla="*/ 0 w 66926"/>
                <a:gd name="connsiteY0" fmla="*/ 0 h 66926"/>
                <a:gd name="connsiteX1" fmla="*/ 66927 w 66926"/>
                <a:gd name="connsiteY1" fmla="*/ 0 h 66926"/>
                <a:gd name="connsiteX2" fmla="*/ 66927 w 66926"/>
                <a:gd name="connsiteY2" fmla="*/ 66927 h 66926"/>
                <a:gd name="connsiteX3" fmla="*/ 0 w 66926"/>
                <a:gd name="connsiteY3" fmla="*/ 66927 h 66926"/>
              </a:gdLst>
              <a:ahLst/>
              <a:cxnLst>
                <a:cxn ang="0">
                  <a:pos x="connsiteX0" y="connsiteY0"/>
                </a:cxn>
                <a:cxn ang="0">
                  <a:pos x="connsiteX1" y="connsiteY1"/>
                </a:cxn>
                <a:cxn ang="0">
                  <a:pos x="connsiteX2" y="connsiteY2"/>
                </a:cxn>
                <a:cxn ang="0">
                  <a:pos x="connsiteX3" y="connsiteY3"/>
                </a:cxn>
              </a:cxnLst>
              <a:rect l="l" t="t" r="r" b="b"/>
              <a:pathLst>
                <a:path w="66926" h="66926">
                  <a:moveTo>
                    <a:pt x="0" y="0"/>
                  </a:moveTo>
                  <a:lnTo>
                    <a:pt x="66927" y="0"/>
                  </a:lnTo>
                  <a:lnTo>
                    <a:pt x="66927" y="66927"/>
                  </a:lnTo>
                  <a:lnTo>
                    <a:pt x="0" y="66927"/>
                  </a:lnTo>
                  <a:close/>
                </a:path>
              </a:pathLst>
            </a:custGeom>
            <a:grpFill/>
            <a:ln w="33338" cap="flat">
              <a:noFill/>
              <a:prstDash val="solid"/>
              <a:miter/>
            </a:ln>
          </p:spPr>
          <p:txBody>
            <a:bodyPr rtlCol="0" anchor="ctr"/>
            <a:lstStyle/>
            <a:p>
              <a:pPr algn="l" rtl="0"/>
              <a:endParaRPr lang="x-es-XL"/>
            </a:p>
          </p:txBody>
        </p:sp>
        <p:sp>
          <p:nvSpPr>
            <p:cNvPr id="73" name="Freeform 72">
              <a:extLst>
                <a:ext uri="{FF2B5EF4-FFF2-40B4-BE49-F238E27FC236}">
                  <a16:creationId xmlns:a16="http://schemas.microsoft.com/office/drawing/2014/main" id="{914F7362-980E-B9E8-5906-C0D49D52CDEA}"/>
                </a:ext>
              </a:extLst>
            </p:cNvPr>
            <p:cNvSpPr/>
            <p:nvPr/>
          </p:nvSpPr>
          <p:spPr>
            <a:xfrm>
              <a:off x="2544650" y="4036201"/>
              <a:ext cx="200779" cy="200779"/>
            </a:xfrm>
            <a:custGeom>
              <a:avLst/>
              <a:gdLst>
                <a:gd name="connsiteX0" fmla="*/ 133853 w 200779"/>
                <a:gd name="connsiteY0" fmla="*/ 0 h 200779"/>
                <a:gd name="connsiteX1" fmla="*/ 66927 w 200779"/>
                <a:gd name="connsiteY1" fmla="*/ 0 h 200779"/>
                <a:gd name="connsiteX2" fmla="*/ 66927 w 200779"/>
                <a:gd name="connsiteY2" fmla="*/ 66927 h 200779"/>
                <a:gd name="connsiteX3" fmla="*/ 0 w 200779"/>
                <a:gd name="connsiteY3" fmla="*/ 66927 h 200779"/>
                <a:gd name="connsiteX4" fmla="*/ 0 w 200779"/>
                <a:gd name="connsiteY4" fmla="*/ 133853 h 200779"/>
                <a:gd name="connsiteX5" fmla="*/ 66927 w 200779"/>
                <a:gd name="connsiteY5" fmla="*/ 133853 h 200779"/>
                <a:gd name="connsiteX6" fmla="*/ 66927 w 200779"/>
                <a:gd name="connsiteY6" fmla="*/ 200780 h 200779"/>
                <a:gd name="connsiteX7" fmla="*/ 133853 w 200779"/>
                <a:gd name="connsiteY7" fmla="*/ 200780 h 200779"/>
                <a:gd name="connsiteX8" fmla="*/ 133853 w 200779"/>
                <a:gd name="connsiteY8" fmla="*/ 133853 h 200779"/>
                <a:gd name="connsiteX9" fmla="*/ 200780 w 200779"/>
                <a:gd name="connsiteY9" fmla="*/ 133853 h 200779"/>
                <a:gd name="connsiteX10" fmla="*/ 200780 w 200779"/>
                <a:gd name="connsiteY10" fmla="*/ 66927 h 200779"/>
                <a:gd name="connsiteX11" fmla="*/ 133853 w 200779"/>
                <a:gd name="connsiteY11" fmla="*/ 66927 h 20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779" h="200779">
                  <a:moveTo>
                    <a:pt x="133853" y="0"/>
                  </a:moveTo>
                  <a:lnTo>
                    <a:pt x="66927" y="0"/>
                  </a:lnTo>
                  <a:lnTo>
                    <a:pt x="66927" y="66927"/>
                  </a:lnTo>
                  <a:lnTo>
                    <a:pt x="0" y="66927"/>
                  </a:lnTo>
                  <a:lnTo>
                    <a:pt x="0" y="133853"/>
                  </a:lnTo>
                  <a:lnTo>
                    <a:pt x="66927" y="133853"/>
                  </a:lnTo>
                  <a:lnTo>
                    <a:pt x="66927" y="200780"/>
                  </a:lnTo>
                  <a:lnTo>
                    <a:pt x="133853" y="200780"/>
                  </a:lnTo>
                  <a:lnTo>
                    <a:pt x="133853" y="133853"/>
                  </a:lnTo>
                  <a:lnTo>
                    <a:pt x="200780" y="133853"/>
                  </a:lnTo>
                  <a:lnTo>
                    <a:pt x="200780" y="66927"/>
                  </a:lnTo>
                  <a:lnTo>
                    <a:pt x="133853" y="66927"/>
                  </a:lnTo>
                  <a:close/>
                </a:path>
              </a:pathLst>
            </a:custGeom>
            <a:grpFill/>
            <a:ln w="33338" cap="flat">
              <a:noFill/>
              <a:prstDash val="solid"/>
              <a:miter/>
            </a:ln>
          </p:spPr>
          <p:txBody>
            <a:bodyPr rtlCol="0" anchor="ctr"/>
            <a:lstStyle/>
            <a:p>
              <a:pPr algn="l" rtl="0"/>
              <a:endParaRPr lang="x-es-XL"/>
            </a:p>
          </p:txBody>
        </p:sp>
        <p:sp>
          <p:nvSpPr>
            <p:cNvPr id="74" name="Freeform 73">
              <a:extLst>
                <a:ext uri="{FF2B5EF4-FFF2-40B4-BE49-F238E27FC236}">
                  <a16:creationId xmlns:a16="http://schemas.microsoft.com/office/drawing/2014/main" id="{28406D38-9172-09BE-4126-C6F7F0911CFF}"/>
                </a:ext>
              </a:extLst>
            </p:cNvPr>
            <p:cNvSpPr/>
            <p:nvPr/>
          </p:nvSpPr>
          <p:spPr>
            <a:xfrm>
              <a:off x="4452056" y="3768495"/>
              <a:ext cx="200779" cy="200779"/>
            </a:xfrm>
            <a:custGeom>
              <a:avLst/>
              <a:gdLst>
                <a:gd name="connsiteX0" fmla="*/ 133853 w 200779"/>
                <a:gd name="connsiteY0" fmla="*/ 0 h 200779"/>
                <a:gd name="connsiteX1" fmla="*/ 66927 w 200779"/>
                <a:gd name="connsiteY1" fmla="*/ 0 h 200779"/>
                <a:gd name="connsiteX2" fmla="*/ 66927 w 200779"/>
                <a:gd name="connsiteY2" fmla="*/ 66927 h 200779"/>
                <a:gd name="connsiteX3" fmla="*/ 0 w 200779"/>
                <a:gd name="connsiteY3" fmla="*/ 66927 h 200779"/>
                <a:gd name="connsiteX4" fmla="*/ 0 w 200779"/>
                <a:gd name="connsiteY4" fmla="*/ 133853 h 200779"/>
                <a:gd name="connsiteX5" fmla="*/ 66927 w 200779"/>
                <a:gd name="connsiteY5" fmla="*/ 133853 h 200779"/>
                <a:gd name="connsiteX6" fmla="*/ 66927 w 200779"/>
                <a:gd name="connsiteY6" fmla="*/ 200780 h 200779"/>
                <a:gd name="connsiteX7" fmla="*/ 133853 w 200779"/>
                <a:gd name="connsiteY7" fmla="*/ 200780 h 200779"/>
                <a:gd name="connsiteX8" fmla="*/ 133853 w 200779"/>
                <a:gd name="connsiteY8" fmla="*/ 133853 h 200779"/>
                <a:gd name="connsiteX9" fmla="*/ 200780 w 200779"/>
                <a:gd name="connsiteY9" fmla="*/ 133853 h 200779"/>
                <a:gd name="connsiteX10" fmla="*/ 200780 w 200779"/>
                <a:gd name="connsiteY10" fmla="*/ 66927 h 200779"/>
                <a:gd name="connsiteX11" fmla="*/ 133853 w 200779"/>
                <a:gd name="connsiteY11" fmla="*/ 66927 h 20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779" h="200779">
                  <a:moveTo>
                    <a:pt x="133853" y="0"/>
                  </a:moveTo>
                  <a:lnTo>
                    <a:pt x="66927" y="0"/>
                  </a:lnTo>
                  <a:lnTo>
                    <a:pt x="66927" y="66927"/>
                  </a:lnTo>
                  <a:lnTo>
                    <a:pt x="0" y="66927"/>
                  </a:lnTo>
                  <a:lnTo>
                    <a:pt x="0" y="133853"/>
                  </a:lnTo>
                  <a:lnTo>
                    <a:pt x="66927" y="133853"/>
                  </a:lnTo>
                  <a:lnTo>
                    <a:pt x="66927" y="200780"/>
                  </a:lnTo>
                  <a:lnTo>
                    <a:pt x="133853" y="200780"/>
                  </a:lnTo>
                  <a:lnTo>
                    <a:pt x="133853" y="133853"/>
                  </a:lnTo>
                  <a:lnTo>
                    <a:pt x="200780" y="133853"/>
                  </a:lnTo>
                  <a:lnTo>
                    <a:pt x="200780" y="66927"/>
                  </a:lnTo>
                  <a:lnTo>
                    <a:pt x="133853" y="66927"/>
                  </a:lnTo>
                  <a:close/>
                </a:path>
              </a:pathLst>
            </a:custGeom>
            <a:grpFill/>
            <a:ln w="33338" cap="flat">
              <a:noFill/>
              <a:prstDash val="solid"/>
              <a:miter/>
            </a:ln>
          </p:spPr>
          <p:txBody>
            <a:bodyPr rtlCol="0" anchor="ctr"/>
            <a:lstStyle/>
            <a:p>
              <a:pPr algn="l" rtl="0"/>
              <a:endParaRPr lang="x-es-XL"/>
            </a:p>
          </p:txBody>
        </p:sp>
        <p:sp>
          <p:nvSpPr>
            <p:cNvPr id="75" name="Freeform 74">
              <a:extLst>
                <a:ext uri="{FF2B5EF4-FFF2-40B4-BE49-F238E27FC236}">
                  <a16:creationId xmlns:a16="http://schemas.microsoft.com/office/drawing/2014/main" id="{7A9F5A26-B8E7-CA78-B054-BE2BC369A06E}"/>
                </a:ext>
              </a:extLst>
            </p:cNvPr>
            <p:cNvSpPr/>
            <p:nvPr/>
          </p:nvSpPr>
          <p:spPr>
            <a:xfrm>
              <a:off x="4485519" y="3233083"/>
              <a:ext cx="200779" cy="200779"/>
            </a:xfrm>
            <a:custGeom>
              <a:avLst/>
              <a:gdLst>
                <a:gd name="connsiteX0" fmla="*/ 100390 w 200779"/>
                <a:gd name="connsiteY0" fmla="*/ 0 h 200779"/>
                <a:gd name="connsiteX1" fmla="*/ 0 w 200779"/>
                <a:gd name="connsiteY1" fmla="*/ 100390 h 200779"/>
                <a:gd name="connsiteX2" fmla="*/ 100390 w 200779"/>
                <a:gd name="connsiteY2" fmla="*/ 200780 h 200779"/>
                <a:gd name="connsiteX3" fmla="*/ 200780 w 200779"/>
                <a:gd name="connsiteY3" fmla="*/ 100390 h 200779"/>
                <a:gd name="connsiteX4" fmla="*/ 100390 w 200779"/>
                <a:gd name="connsiteY4" fmla="*/ 0 h 200779"/>
                <a:gd name="connsiteX5" fmla="*/ 100390 w 200779"/>
                <a:gd name="connsiteY5" fmla="*/ 133853 h 200779"/>
                <a:gd name="connsiteX6" fmla="*/ 66927 w 200779"/>
                <a:gd name="connsiteY6" fmla="*/ 100390 h 200779"/>
                <a:gd name="connsiteX7" fmla="*/ 100390 w 200779"/>
                <a:gd name="connsiteY7" fmla="*/ 66927 h 200779"/>
                <a:gd name="connsiteX8" fmla="*/ 133853 w 200779"/>
                <a:gd name="connsiteY8" fmla="*/ 100390 h 200779"/>
                <a:gd name="connsiteX9" fmla="*/ 100390 w 200779"/>
                <a:gd name="connsiteY9" fmla="*/ 133853 h 20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779" h="200779">
                  <a:moveTo>
                    <a:pt x="100390" y="0"/>
                  </a:moveTo>
                  <a:cubicBezTo>
                    <a:pt x="45042" y="0"/>
                    <a:pt x="0" y="45042"/>
                    <a:pt x="0" y="100390"/>
                  </a:cubicBezTo>
                  <a:cubicBezTo>
                    <a:pt x="0" y="155738"/>
                    <a:pt x="45042" y="200780"/>
                    <a:pt x="100390" y="200780"/>
                  </a:cubicBezTo>
                  <a:cubicBezTo>
                    <a:pt x="155738" y="200780"/>
                    <a:pt x="200780" y="155738"/>
                    <a:pt x="200780" y="100390"/>
                  </a:cubicBezTo>
                  <a:cubicBezTo>
                    <a:pt x="200780" y="45042"/>
                    <a:pt x="155738" y="0"/>
                    <a:pt x="100390" y="0"/>
                  </a:cubicBezTo>
                  <a:close/>
                  <a:moveTo>
                    <a:pt x="100390" y="133853"/>
                  </a:moveTo>
                  <a:cubicBezTo>
                    <a:pt x="81918" y="133853"/>
                    <a:pt x="66927" y="118862"/>
                    <a:pt x="66927" y="100390"/>
                  </a:cubicBezTo>
                  <a:cubicBezTo>
                    <a:pt x="66927" y="81918"/>
                    <a:pt x="81918" y="66927"/>
                    <a:pt x="100390" y="66927"/>
                  </a:cubicBezTo>
                  <a:cubicBezTo>
                    <a:pt x="118861" y="66927"/>
                    <a:pt x="133853" y="81918"/>
                    <a:pt x="133853" y="100390"/>
                  </a:cubicBezTo>
                  <a:cubicBezTo>
                    <a:pt x="133853" y="118862"/>
                    <a:pt x="118861" y="133853"/>
                    <a:pt x="100390" y="133853"/>
                  </a:cubicBezTo>
                  <a:close/>
                </a:path>
              </a:pathLst>
            </a:custGeom>
            <a:grpFill/>
            <a:ln w="33338" cap="flat">
              <a:noFill/>
              <a:prstDash val="solid"/>
              <a:miter/>
            </a:ln>
          </p:spPr>
          <p:txBody>
            <a:bodyPr rtlCol="0" anchor="ctr"/>
            <a:lstStyle/>
            <a:p>
              <a:pPr algn="l" rtl="0"/>
              <a:endParaRPr lang="x-es-XL"/>
            </a:p>
          </p:txBody>
        </p:sp>
      </p:grpSp>
      <p:pic>
        <p:nvPicPr>
          <p:cNvPr id="78" name="Graphic 77">
            <a:extLst>
              <a:ext uri="{FF2B5EF4-FFF2-40B4-BE49-F238E27FC236}">
                <a16:creationId xmlns:a16="http://schemas.microsoft.com/office/drawing/2014/main" id="{A3B6E042-DE4B-028A-4B5A-3DDAE073090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04346" y="5463087"/>
            <a:ext cx="267678" cy="267678"/>
          </a:xfrm>
          <a:prstGeom prst="rect">
            <a:avLst/>
          </a:prstGeom>
        </p:spPr>
      </p:pic>
      <p:sp>
        <p:nvSpPr>
          <p:cNvPr id="83" name="TextBox 82">
            <a:extLst>
              <a:ext uri="{FF2B5EF4-FFF2-40B4-BE49-F238E27FC236}">
                <a16:creationId xmlns:a16="http://schemas.microsoft.com/office/drawing/2014/main" id="{CEF383E9-DB75-4188-00C1-799E21308FD3}"/>
              </a:ext>
            </a:extLst>
          </p:cNvPr>
          <p:cNvSpPr txBox="1"/>
          <p:nvPr/>
        </p:nvSpPr>
        <p:spPr>
          <a:xfrm>
            <a:off x="6046901" y="5696406"/>
            <a:ext cx="6131467" cy="1107996"/>
          </a:xfrm>
          <a:prstGeom prst="rect">
            <a:avLst/>
          </a:prstGeom>
          <a:noFill/>
        </p:spPr>
        <p:txBody>
          <a:bodyPr wrap="square" lIns="91440" tIns="45720" rIns="91440" bIns="45720" anchor="t">
            <a:spAutoFit/>
          </a:bodyPr>
          <a:lstStyle>
            <a:defPPr>
              <a:defRPr lang="he-IL"/>
            </a:defPPr>
            <a:lvl1pPr fontAlgn="base">
              <a:spcBef>
                <a:spcPts val="600"/>
              </a:spcBef>
              <a:buClr>
                <a:srgbClr val="358B8F"/>
              </a:buClr>
              <a:buSzPct val="150000"/>
              <a:defRPr sz="1100">
                <a:latin typeface="Heebo" pitchFamily="2" charset="-79"/>
                <a:ea typeface="Tahoma"/>
                <a:cs typeface="Heebo" pitchFamily="2" charset="-79"/>
              </a:defRPr>
            </a:lvl1pPr>
          </a:lstStyle>
          <a:p>
            <a:pPr algn="l" rtl="0"/>
            <a:r>
              <a:rPr lang="en-US" dirty="0"/>
              <a:t>Some participants and musicians felt that the final product was somewhat basic. The professional team wanted to refine the musical arrangements further, and some participants suggested offering the option of additional professional production for a fee. However, the project’s producer believed that the simplicity of the recordings was in line with the project's spirit, which was to make the opportunity of creating a song more accessible and provide a more relaxed, less intimidating experience for participants who have no musical experience.</a:t>
            </a:r>
            <a:endParaRPr lang="he-IL" dirty="0"/>
          </a:p>
        </p:txBody>
      </p:sp>
      <p:sp>
        <p:nvSpPr>
          <p:cNvPr id="85" name="TextBox 84">
            <a:extLst>
              <a:ext uri="{FF2B5EF4-FFF2-40B4-BE49-F238E27FC236}">
                <a16:creationId xmlns:a16="http://schemas.microsoft.com/office/drawing/2014/main" id="{529AC9F5-8A45-9308-8F80-B24BD5EC804D}"/>
              </a:ext>
            </a:extLst>
          </p:cNvPr>
          <p:cNvSpPr txBox="1"/>
          <p:nvPr/>
        </p:nvSpPr>
        <p:spPr>
          <a:xfrm>
            <a:off x="6050858" y="4562304"/>
            <a:ext cx="5956686" cy="938719"/>
          </a:xfrm>
          <a:prstGeom prst="rect">
            <a:avLst/>
          </a:prstGeom>
          <a:noFill/>
        </p:spPr>
        <p:txBody>
          <a:bodyPr wrap="square" lIns="91440" tIns="45720" rIns="91440" bIns="45720" anchor="t">
            <a:spAutoFit/>
          </a:bodyPr>
          <a:lstStyle>
            <a:defPPr>
              <a:defRPr lang="he-IL"/>
            </a:defPPr>
            <a:lvl1pPr fontAlgn="base">
              <a:spcBef>
                <a:spcPts val="600"/>
              </a:spcBef>
              <a:buClr>
                <a:srgbClr val="358B8F"/>
              </a:buClr>
              <a:buSzPct val="150000"/>
              <a:defRPr sz="1100">
                <a:latin typeface="Heebo" pitchFamily="2" charset="-79"/>
                <a:ea typeface="Tahoma"/>
                <a:cs typeface="Heebo" pitchFamily="2" charset="-79"/>
              </a:defRPr>
            </a:lvl1pPr>
          </a:lstStyle>
          <a:p>
            <a:pPr algn="l" rtl="0"/>
            <a:r>
              <a:rPr lang="en-US" dirty="0"/>
              <a:t>The participants’ feedback indicated that the creative process, including writing the lyrics, occurred primarily within the individual participant-musician pairings. While the pre-workshop writing assignment was helpful, the dedicated writing facilitator played a less prominent role and was seen more as part of the general support staff. At the same time, </a:t>
            </a:r>
            <a:r>
              <a:rPr lang="en-US" b="1" dirty="0"/>
              <a:t>the musicians expressed a need for tools and methods to better guide the writing process.</a:t>
            </a:r>
            <a:endParaRPr lang="he-IL" sz="1400" b="1" dirty="0"/>
          </a:p>
        </p:txBody>
      </p:sp>
      <p:sp>
        <p:nvSpPr>
          <p:cNvPr id="86" name="TextBox 85">
            <a:extLst>
              <a:ext uri="{FF2B5EF4-FFF2-40B4-BE49-F238E27FC236}">
                <a16:creationId xmlns:a16="http://schemas.microsoft.com/office/drawing/2014/main" id="{DA23DB1B-06A8-5CB0-B6E0-3E8497E34616}"/>
              </a:ext>
            </a:extLst>
          </p:cNvPr>
          <p:cNvSpPr txBox="1"/>
          <p:nvPr/>
        </p:nvSpPr>
        <p:spPr>
          <a:xfrm>
            <a:off x="9448800" y="3026336"/>
            <a:ext cx="2403782" cy="1107996"/>
          </a:xfrm>
          <a:prstGeom prst="rect">
            <a:avLst/>
          </a:prstGeom>
          <a:noFill/>
        </p:spPr>
        <p:txBody>
          <a:bodyPr wrap="square" lIns="91440" tIns="45720" rIns="91440" bIns="45720" anchor="t">
            <a:spAutoFit/>
          </a:bodyPr>
          <a:lstStyle>
            <a:defPPr>
              <a:defRPr lang="he-IL"/>
            </a:defPPr>
            <a:lvl1pPr fontAlgn="base">
              <a:spcBef>
                <a:spcPts val="600"/>
              </a:spcBef>
              <a:buClr>
                <a:srgbClr val="358B8F"/>
              </a:buClr>
              <a:buSzPct val="150000"/>
              <a:defRPr sz="1100">
                <a:latin typeface="Heebo" pitchFamily="2" charset="-79"/>
                <a:ea typeface="Tahoma"/>
                <a:cs typeface="Heebo" pitchFamily="2" charset="-79"/>
              </a:defRPr>
            </a:lvl1pPr>
          </a:lstStyle>
          <a:p>
            <a:pPr algn="l" rtl="0">
              <a:defRPr/>
            </a:pPr>
            <a:r>
              <a:rPr lang="en-US" b="1" dirty="0"/>
              <a:t>Participants and musicians reported strong connections </a:t>
            </a:r>
            <a:r>
              <a:rPr lang="en-US" dirty="0"/>
              <a:t>in their individual pairings, with a clear and genuine sense of intimacy that enriched their collaborative creative process.</a:t>
            </a:r>
            <a:endParaRPr lang="he-IL" sz="1000" dirty="0">
              <a:solidFill>
                <a:prstClr val="black"/>
              </a:solidFill>
            </a:endParaRPr>
          </a:p>
        </p:txBody>
      </p:sp>
      <p:sp>
        <p:nvSpPr>
          <p:cNvPr id="87" name="TextBox 86">
            <a:extLst>
              <a:ext uri="{FF2B5EF4-FFF2-40B4-BE49-F238E27FC236}">
                <a16:creationId xmlns:a16="http://schemas.microsoft.com/office/drawing/2014/main" id="{CE186702-A21B-D805-4F4F-FC62371BC665}"/>
              </a:ext>
            </a:extLst>
          </p:cNvPr>
          <p:cNvSpPr txBox="1"/>
          <p:nvPr/>
        </p:nvSpPr>
        <p:spPr>
          <a:xfrm>
            <a:off x="6064925" y="3030665"/>
            <a:ext cx="3530998" cy="1277273"/>
          </a:xfrm>
          <a:prstGeom prst="rect">
            <a:avLst/>
          </a:prstGeom>
          <a:noFill/>
        </p:spPr>
        <p:txBody>
          <a:bodyPr wrap="square" lIns="91440" tIns="45720" rIns="91440" bIns="45720" anchor="t">
            <a:spAutoFit/>
          </a:bodyPr>
          <a:lstStyle>
            <a:defPPr>
              <a:defRPr lang="he-IL"/>
            </a:defPPr>
            <a:lvl1pPr fontAlgn="base">
              <a:spcBef>
                <a:spcPts val="600"/>
              </a:spcBef>
              <a:buClr>
                <a:srgbClr val="358B8F"/>
              </a:buClr>
              <a:buSzPct val="150000"/>
              <a:defRPr sz="1400" b="1">
                <a:latin typeface="Heebo" pitchFamily="2" charset="-79"/>
                <a:ea typeface="Tahoma"/>
                <a:cs typeface="Heebo" pitchFamily="2" charset="-79"/>
              </a:defRPr>
            </a:lvl1pPr>
          </a:lstStyle>
          <a:p>
            <a:pPr algn="l" rtl="0"/>
            <a:r>
              <a:rPr lang="en-US" sz="1100" b="0" dirty="0">
                <a:solidFill>
                  <a:prstClr val="black"/>
                </a:solidFill>
              </a:rPr>
              <a:t>Participants noted that the </a:t>
            </a:r>
            <a:r>
              <a:rPr lang="en-US" sz="1100" dirty="0">
                <a:solidFill>
                  <a:prstClr val="black"/>
                </a:solidFill>
              </a:rPr>
              <a:t>group session </a:t>
            </a:r>
            <a:r>
              <a:rPr lang="en-US" sz="1100" b="0" dirty="0">
                <a:solidFill>
                  <a:prstClr val="black"/>
                </a:solidFill>
              </a:rPr>
              <a:t>enhanced the overall experience, even though it did not directly influence the development of the songs. While no social connections were formed outside the workshop, the temporary communal space created a sense of belonging. The musicians also viewed the group element as beneficial and valuable.</a:t>
            </a:r>
            <a:endParaRPr lang="he-IL" sz="1100" b="0" dirty="0">
              <a:solidFill>
                <a:prstClr val="black"/>
              </a:solidFill>
            </a:endParaRPr>
          </a:p>
        </p:txBody>
      </p:sp>
      <p:sp>
        <p:nvSpPr>
          <p:cNvPr id="88" name="TextBox 87">
            <a:extLst>
              <a:ext uri="{FF2B5EF4-FFF2-40B4-BE49-F238E27FC236}">
                <a16:creationId xmlns:a16="http://schemas.microsoft.com/office/drawing/2014/main" id="{98CDE781-188F-EE0F-761A-332B34C3757F}"/>
              </a:ext>
            </a:extLst>
          </p:cNvPr>
          <p:cNvSpPr txBox="1"/>
          <p:nvPr/>
        </p:nvSpPr>
        <p:spPr>
          <a:xfrm>
            <a:off x="7960181" y="1175995"/>
            <a:ext cx="4203404" cy="1446550"/>
          </a:xfrm>
          <a:prstGeom prst="rect">
            <a:avLst/>
          </a:prstGeom>
          <a:noFill/>
        </p:spPr>
        <p:txBody>
          <a:bodyPr wrap="square" lIns="91440" tIns="45720" rIns="91440" bIns="45720" anchor="t">
            <a:spAutoFit/>
          </a:bodyPr>
          <a:lstStyle>
            <a:defPPr>
              <a:defRPr lang="he-IL"/>
            </a:defPPr>
            <a:lvl1pPr fontAlgn="base">
              <a:spcBef>
                <a:spcPts val="600"/>
              </a:spcBef>
              <a:buClr>
                <a:srgbClr val="358B8F"/>
              </a:buClr>
              <a:buSzPct val="150000"/>
              <a:defRPr sz="1100" b="0">
                <a:solidFill>
                  <a:prstClr val="black"/>
                </a:solidFill>
                <a:latin typeface="Heebo" pitchFamily="2" charset="-79"/>
                <a:ea typeface="Tahoma"/>
                <a:cs typeface="Heebo" pitchFamily="2" charset="-79"/>
              </a:defRPr>
            </a:lvl1pPr>
          </a:lstStyle>
          <a:p>
            <a:pPr algn="l" rtl="0"/>
            <a:r>
              <a:rPr lang="en-US" dirty="0">
                <a:solidFill>
                  <a:schemeClr val="tx1"/>
                </a:solidFill>
              </a:rPr>
              <a:t>Most participants and the professional team </a:t>
            </a:r>
            <a:r>
              <a:rPr lang="en-US" b="1" dirty="0">
                <a:solidFill>
                  <a:schemeClr val="tx1"/>
                </a:solidFill>
              </a:rPr>
              <a:t>found the two-session format optimal,</a:t>
            </a:r>
            <a:r>
              <a:rPr lang="en-US" dirty="0">
                <a:solidFill>
                  <a:schemeClr val="tx1"/>
                </a:solidFill>
              </a:rPr>
              <a:t> as it deepened the experience, strengthened connections between the participants and musicians, and allowed for a more relaxed, process-oriented creative journey. </a:t>
            </a:r>
            <a:br>
              <a:rPr lang="en-US" dirty="0">
                <a:solidFill>
                  <a:schemeClr val="tx1"/>
                </a:solidFill>
              </a:rPr>
            </a:br>
            <a:r>
              <a:rPr lang="en-US" dirty="0">
                <a:solidFill>
                  <a:schemeClr val="tx1"/>
                </a:solidFill>
              </a:rPr>
              <a:t>However, </a:t>
            </a:r>
            <a:r>
              <a:rPr lang="en-US" b="1" dirty="0">
                <a:solidFill>
                  <a:schemeClr val="tx1"/>
                </a:solidFill>
              </a:rPr>
              <a:t>to reach more families and meet the needs of unique communities with limited resources, it was apparent that even a single session could offer a meaningful experience.</a:t>
            </a:r>
            <a:endParaRPr lang="he-IL" sz="1000" b="1" dirty="0"/>
          </a:p>
        </p:txBody>
      </p:sp>
      <p:sp>
        <p:nvSpPr>
          <p:cNvPr id="89" name="TextBox 88">
            <a:extLst>
              <a:ext uri="{FF2B5EF4-FFF2-40B4-BE49-F238E27FC236}">
                <a16:creationId xmlns:a16="http://schemas.microsoft.com/office/drawing/2014/main" id="{A612A4F5-5596-78FB-DEF5-AFE4A9E558A1}"/>
              </a:ext>
            </a:extLst>
          </p:cNvPr>
          <p:cNvSpPr txBox="1"/>
          <p:nvPr/>
        </p:nvSpPr>
        <p:spPr>
          <a:xfrm>
            <a:off x="6073962" y="1171315"/>
            <a:ext cx="1806317" cy="1277273"/>
          </a:xfrm>
          <a:prstGeom prst="rect">
            <a:avLst/>
          </a:prstGeom>
          <a:noFill/>
        </p:spPr>
        <p:txBody>
          <a:bodyPr wrap="square" lIns="91440" tIns="45720" rIns="91440" bIns="45720" anchor="t">
            <a:spAutoFit/>
          </a:bodyPr>
          <a:lstStyle>
            <a:defPPr>
              <a:defRPr lang="he-IL"/>
            </a:defPPr>
            <a:lvl1pPr fontAlgn="base">
              <a:spcBef>
                <a:spcPts val="600"/>
              </a:spcBef>
              <a:buClr>
                <a:srgbClr val="358B8F"/>
              </a:buClr>
              <a:buSzPct val="150000"/>
              <a:defRPr sz="1100" b="0">
                <a:solidFill>
                  <a:prstClr val="black"/>
                </a:solidFill>
                <a:latin typeface="Heebo" pitchFamily="2" charset="-79"/>
                <a:ea typeface="Tahoma"/>
                <a:cs typeface="Heebo" pitchFamily="2" charset="-79"/>
              </a:defRPr>
            </a:lvl1pPr>
          </a:lstStyle>
          <a:p>
            <a:pPr algn="l" rtl="0"/>
            <a:r>
              <a:rPr lang="en-US" dirty="0"/>
              <a:t>The musicians reported a very </a:t>
            </a:r>
            <a:r>
              <a:rPr lang="en-US" b="1" dirty="0"/>
              <a:t>positive personal and professional experience </a:t>
            </a:r>
            <a:r>
              <a:rPr lang="en-US" dirty="0"/>
              <a:t>and expressed a desire to continue participating in the project in the future.</a:t>
            </a:r>
            <a:endParaRPr lang="he-IL" dirty="0"/>
          </a:p>
        </p:txBody>
      </p:sp>
      <p:pic>
        <p:nvPicPr>
          <p:cNvPr id="94" name="Graphic 93">
            <a:extLst>
              <a:ext uri="{FF2B5EF4-FFF2-40B4-BE49-F238E27FC236}">
                <a16:creationId xmlns:a16="http://schemas.microsoft.com/office/drawing/2014/main" id="{B0A9253F-CFDB-A776-01CF-0E71E7D4B57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951" y="4196410"/>
            <a:ext cx="339490" cy="340925"/>
          </a:xfrm>
          <a:prstGeom prst="rect">
            <a:avLst/>
          </a:prstGeom>
        </p:spPr>
      </p:pic>
      <p:grpSp>
        <p:nvGrpSpPr>
          <p:cNvPr id="13" name="Group 12">
            <a:extLst>
              <a:ext uri="{FF2B5EF4-FFF2-40B4-BE49-F238E27FC236}">
                <a16:creationId xmlns:a16="http://schemas.microsoft.com/office/drawing/2014/main" id="{C243EDB0-1C77-47DF-F347-22972C89A4F3}"/>
              </a:ext>
            </a:extLst>
          </p:cNvPr>
          <p:cNvGrpSpPr/>
          <p:nvPr/>
        </p:nvGrpSpPr>
        <p:grpSpPr>
          <a:xfrm>
            <a:off x="36145" y="2504540"/>
            <a:ext cx="2897373" cy="1610186"/>
            <a:chOff x="6070764" y="2443288"/>
            <a:chExt cx="2897373" cy="1610186"/>
          </a:xfrm>
        </p:grpSpPr>
        <p:sp>
          <p:nvSpPr>
            <p:cNvPr id="92" name="מלבן 4">
              <a:extLst>
                <a:ext uri="{FF2B5EF4-FFF2-40B4-BE49-F238E27FC236}">
                  <a16:creationId xmlns:a16="http://schemas.microsoft.com/office/drawing/2014/main" id="{B4A94B47-0793-5D81-4721-FEA5E13D1DB2}"/>
                </a:ext>
              </a:extLst>
            </p:cNvPr>
            <p:cNvSpPr/>
            <p:nvPr/>
          </p:nvSpPr>
          <p:spPr>
            <a:xfrm>
              <a:off x="6070764" y="2776201"/>
              <a:ext cx="2897373" cy="1277273"/>
            </a:xfrm>
            <a:prstGeom prst="rect">
              <a:avLst/>
            </a:prstGeom>
            <a:noFill/>
          </p:spPr>
          <p:txBody>
            <a:bodyPr wrap="square" lIns="91440" tIns="45720" rIns="91440" bIns="45720" anchor="t">
              <a:spAutoFit/>
            </a:bodyPr>
            <a:lstStyle/>
            <a:p>
              <a:pPr algn="l" rtl="0" fontAlgn="base">
                <a:spcBef>
                  <a:spcPts val="600"/>
                </a:spcBef>
                <a:buClr>
                  <a:srgbClr val="358B8F"/>
                </a:buClr>
                <a:buSzPct val="150000"/>
              </a:pPr>
              <a:r>
                <a:rPr lang="en-US" sz="1100" b="1" dirty="0">
                  <a:latin typeface="Heebo" pitchFamily="2" charset="-79"/>
                  <a:ea typeface="Tahoma"/>
                  <a:cs typeface="Heebo" pitchFamily="2" charset="-79"/>
                </a:rPr>
                <a:t>The participants’ demographic and socio-economic characteristics suggest a positive foundation. </a:t>
              </a:r>
              <a:r>
                <a:rPr lang="en-US" sz="1100" dirty="0">
                  <a:latin typeface="Heebo" pitchFamily="2" charset="-79"/>
                  <a:ea typeface="Tahoma"/>
                  <a:cs typeface="Heebo" pitchFamily="2" charset="-79"/>
                </a:rPr>
                <a:t>All had established routines that included playing music at home, reported strong family or social support, and described positive parenting experiences.</a:t>
              </a:r>
              <a:endParaRPr lang="he-IL" sz="1000" dirty="0">
                <a:latin typeface="Heebo" pitchFamily="2" charset="-79"/>
                <a:ea typeface="Tahoma"/>
                <a:cs typeface="Heebo" pitchFamily="2" charset="-79"/>
              </a:endParaRPr>
            </a:p>
          </p:txBody>
        </p:sp>
        <p:pic>
          <p:nvPicPr>
            <p:cNvPr id="96" name="Graphic 95">
              <a:extLst>
                <a:ext uri="{FF2B5EF4-FFF2-40B4-BE49-F238E27FC236}">
                  <a16:creationId xmlns:a16="http://schemas.microsoft.com/office/drawing/2014/main" id="{A29AA695-093C-A352-7D5D-00C7E5A5952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33707" y="2443288"/>
              <a:ext cx="290049" cy="290049"/>
            </a:xfrm>
            <a:prstGeom prst="rect">
              <a:avLst/>
            </a:prstGeom>
          </p:spPr>
        </p:pic>
      </p:grpSp>
      <p:pic>
        <p:nvPicPr>
          <p:cNvPr id="99" name="Graphic 98">
            <a:extLst>
              <a:ext uri="{FF2B5EF4-FFF2-40B4-BE49-F238E27FC236}">
                <a16:creationId xmlns:a16="http://schemas.microsoft.com/office/drawing/2014/main" id="{2841C703-C7C8-C1F5-7C06-AFDD193D226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131899" y="781329"/>
            <a:ext cx="388234" cy="388234"/>
          </a:xfrm>
          <a:prstGeom prst="rect">
            <a:avLst/>
          </a:prstGeom>
        </p:spPr>
      </p:pic>
      <p:pic>
        <p:nvPicPr>
          <p:cNvPr id="101" name="Graphic 100">
            <a:extLst>
              <a:ext uri="{FF2B5EF4-FFF2-40B4-BE49-F238E27FC236}">
                <a16:creationId xmlns:a16="http://schemas.microsoft.com/office/drawing/2014/main" id="{92E64516-6F92-3243-A33A-AC8154BAF43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95923" y="2714789"/>
            <a:ext cx="259875" cy="259875"/>
          </a:xfrm>
          <a:prstGeom prst="rect">
            <a:avLst/>
          </a:prstGeom>
        </p:spPr>
      </p:pic>
      <p:pic>
        <p:nvPicPr>
          <p:cNvPr id="103" name="Graphic 102">
            <a:extLst>
              <a:ext uri="{FF2B5EF4-FFF2-40B4-BE49-F238E27FC236}">
                <a16:creationId xmlns:a16="http://schemas.microsoft.com/office/drawing/2014/main" id="{BA2C25D4-F6A7-5572-CACC-5F9D5EB3E72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149829" y="2714789"/>
            <a:ext cx="334825" cy="334825"/>
          </a:xfrm>
          <a:prstGeom prst="rect">
            <a:avLst/>
          </a:prstGeom>
        </p:spPr>
      </p:pic>
      <p:pic>
        <p:nvPicPr>
          <p:cNvPr id="105" name="Graphic 104">
            <a:extLst>
              <a:ext uri="{FF2B5EF4-FFF2-40B4-BE49-F238E27FC236}">
                <a16:creationId xmlns:a16="http://schemas.microsoft.com/office/drawing/2014/main" id="{DF7808F1-2F80-5A1D-51CA-2EE757F7277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03526" y="884733"/>
            <a:ext cx="251559" cy="251559"/>
          </a:xfrm>
          <a:prstGeom prst="rect">
            <a:avLst/>
          </a:prstGeom>
        </p:spPr>
      </p:pic>
      <p:pic>
        <p:nvPicPr>
          <p:cNvPr id="107" name="Graphic 106">
            <a:extLst>
              <a:ext uri="{FF2B5EF4-FFF2-40B4-BE49-F238E27FC236}">
                <a16:creationId xmlns:a16="http://schemas.microsoft.com/office/drawing/2014/main" id="{F17FD1E7-5AD4-7FEB-C2FC-687C5AC590A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200089" y="5522805"/>
            <a:ext cx="326852" cy="326852"/>
          </a:xfrm>
          <a:prstGeom prst="rect">
            <a:avLst/>
          </a:prstGeom>
        </p:spPr>
      </p:pic>
      <p:pic>
        <p:nvPicPr>
          <p:cNvPr id="111" name="Graphic 110">
            <a:extLst>
              <a:ext uri="{FF2B5EF4-FFF2-40B4-BE49-F238E27FC236}">
                <a16:creationId xmlns:a16="http://schemas.microsoft.com/office/drawing/2014/main" id="{C5BA4C24-EBE0-404E-767A-F87BCA46B40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6147120" y="4293806"/>
            <a:ext cx="224904" cy="224904"/>
          </a:xfrm>
          <a:prstGeom prst="rect">
            <a:avLst/>
          </a:prstGeom>
        </p:spPr>
      </p:pic>
      <p:cxnSp>
        <p:nvCxnSpPr>
          <p:cNvPr id="16" name="Straight Connector 15">
            <a:extLst>
              <a:ext uri="{FF2B5EF4-FFF2-40B4-BE49-F238E27FC236}">
                <a16:creationId xmlns:a16="http://schemas.microsoft.com/office/drawing/2014/main" id="{8C206537-41DF-7AAA-0733-EAD028BC61CE}"/>
              </a:ext>
            </a:extLst>
          </p:cNvPr>
          <p:cNvCxnSpPr>
            <a:cxnSpLocks/>
          </p:cNvCxnSpPr>
          <p:nvPr/>
        </p:nvCxnSpPr>
        <p:spPr>
          <a:xfrm flipH="1">
            <a:off x="8975357" y="5887204"/>
            <a:ext cx="2132122" cy="0"/>
          </a:xfrm>
          <a:prstGeom prst="line">
            <a:avLst/>
          </a:prstGeom>
          <a:ln>
            <a:solidFill>
              <a:srgbClr val="CD4E8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01287F0-42ED-F201-5A5C-B364AC8DC109}"/>
              </a:ext>
            </a:extLst>
          </p:cNvPr>
          <p:cNvCxnSpPr>
            <a:cxnSpLocks/>
          </p:cNvCxnSpPr>
          <p:nvPr/>
        </p:nvCxnSpPr>
        <p:spPr>
          <a:xfrm flipH="1">
            <a:off x="6165071" y="5267704"/>
            <a:ext cx="4345392" cy="1"/>
          </a:xfrm>
          <a:prstGeom prst="line">
            <a:avLst/>
          </a:prstGeom>
          <a:ln>
            <a:solidFill>
              <a:srgbClr val="CD4E8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AFDD60-8C47-CBAE-4613-8082E59C3252}"/>
              </a:ext>
            </a:extLst>
          </p:cNvPr>
          <p:cNvCxnSpPr>
            <a:cxnSpLocks/>
          </p:cNvCxnSpPr>
          <p:nvPr/>
        </p:nvCxnSpPr>
        <p:spPr>
          <a:xfrm flipH="1">
            <a:off x="8782701" y="5095413"/>
            <a:ext cx="2801411" cy="8994"/>
          </a:xfrm>
          <a:prstGeom prst="line">
            <a:avLst/>
          </a:prstGeom>
          <a:ln>
            <a:solidFill>
              <a:srgbClr val="CD4E8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9502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AD14276-3548-E911-5E99-64256A3887F6}"/>
              </a:ext>
            </a:extLst>
          </p:cNvPr>
          <p:cNvSpPr txBox="1"/>
          <p:nvPr/>
        </p:nvSpPr>
        <p:spPr>
          <a:xfrm>
            <a:off x="0" y="57567"/>
            <a:ext cx="11890128" cy="461665"/>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b="1" dirty="0">
                <a:solidFill>
                  <a:srgbClr val="40A8AD"/>
                </a:solidFill>
                <a:latin typeface="Heebo" pitchFamily="2" charset="-79"/>
                <a:ea typeface="Tahoma" pitchFamily="34" charset="0"/>
                <a:cs typeface="Heebo" pitchFamily="2" charset="-79"/>
              </a:rPr>
              <a:t>Key Points and Recommendations for Implementing the Pilot on a Citywide Scale</a:t>
            </a:r>
            <a:endParaRPr lang="he-IL" sz="2400" b="1" dirty="0">
              <a:solidFill>
                <a:srgbClr val="40A8AD"/>
              </a:solidFill>
              <a:latin typeface="Heebo" pitchFamily="2" charset="-79"/>
              <a:ea typeface="Tahoma" pitchFamily="34" charset="0"/>
              <a:cs typeface="Heebo" pitchFamily="2" charset="-79"/>
            </a:endParaRPr>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9367690" y="6561268"/>
            <a:ext cx="2743200" cy="365125"/>
          </a:xfrm>
        </p:spPr>
        <p:txBody>
          <a:bodyPr/>
          <a:lstStyle/>
          <a:p>
            <a:pPr algn="r" rtl="0"/>
            <a:fld id="{199E282D-D310-42D8-B8FF-78ED45A44D81}" type="slidenum">
              <a:rPr lang="he-IL" smtClean="0">
                <a:latin typeface="Heebo" pitchFamily="2" charset="-79"/>
                <a:cs typeface="Heebo" pitchFamily="2" charset="-79"/>
              </a:rPr>
              <a:pPr algn="r" rtl="0"/>
              <a:t>4</a:t>
            </a:fld>
            <a:endParaRPr lang="he-IL">
              <a:latin typeface="Heebo" pitchFamily="2" charset="-79"/>
              <a:cs typeface="Heebo" pitchFamily="2" charset="-79"/>
            </a:endParaRPr>
          </a:p>
        </p:txBody>
      </p:sp>
      <p:sp>
        <p:nvSpPr>
          <p:cNvPr id="12" name="TextBox 11">
            <a:extLst>
              <a:ext uri="{FF2B5EF4-FFF2-40B4-BE49-F238E27FC236}">
                <a16:creationId xmlns:a16="http://schemas.microsoft.com/office/drawing/2014/main" id="{2C20F485-CC89-5691-768D-0F1BFAD81C3C}"/>
              </a:ext>
            </a:extLst>
          </p:cNvPr>
          <p:cNvSpPr txBox="1"/>
          <p:nvPr/>
        </p:nvSpPr>
        <p:spPr>
          <a:xfrm>
            <a:off x="1797978" y="519780"/>
            <a:ext cx="7998430" cy="2246769"/>
          </a:xfrm>
          <a:prstGeom prst="rect">
            <a:avLst/>
          </a:prstGeom>
          <a:noFill/>
        </p:spPr>
        <p:txBody>
          <a:bodyPr wrap="square">
            <a:spAutoFit/>
          </a:bodyPr>
          <a:lstStyle/>
          <a:p>
            <a:pPr marL="628650" lvl="1" indent="-171450" algn="l" rtl="0" fontAlgn="base">
              <a:spcBef>
                <a:spcPts val="800"/>
              </a:spcBef>
              <a:buClr>
                <a:srgbClr val="358B8F"/>
              </a:buClr>
              <a:buSzPct val="150000"/>
              <a:buFont typeface="Arial" panose="020B0604020202020204" pitchFamily="34" charset="0"/>
              <a:buChar char="•"/>
              <a:defRPr/>
            </a:pPr>
            <a:r>
              <a:rPr lang="en-US" sz="1200" dirty="0">
                <a:solidFill>
                  <a:prstClr val="black"/>
                </a:solidFill>
                <a:latin typeface="Heebo" pitchFamily="2" charset="-79"/>
                <a:ea typeface="Tahoma"/>
                <a:cs typeface="Heebo" pitchFamily="2" charset="-79"/>
              </a:rPr>
              <a:t>Identifying and recruiting suitable musicians with the help of a professional municipal music representative.</a:t>
            </a:r>
          </a:p>
          <a:p>
            <a:pPr marL="628650" lvl="1" indent="-171450" algn="l" rtl="0" fontAlgn="base">
              <a:spcBef>
                <a:spcPts val="800"/>
              </a:spcBef>
              <a:buClr>
                <a:srgbClr val="358B8F"/>
              </a:buClr>
              <a:buSzPct val="150000"/>
              <a:buFont typeface="Arial" panose="020B0604020202020204" pitchFamily="34" charset="0"/>
              <a:buChar char="•"/>
              <a:defRPr/>
            </a:pPr>
            <a:r>
              <a:rPr lang="en-US" sz="1200" dirty="0">
                <a:solidFill>
                  <a:prstClr val="black"/>
                </a:solidFill>
                <a:latin typeface="Heebo" pitchFamily="2" charset="-79"/>
                <a:ea typeface="Tahoma"/>
                <a:cs typeface="Heebo" pitchFamily="2" charset="-79"/>
              </a:rPr>
              <a:t>As the project expands, we recommend engaging community stakeholders in the process of recruiting participants and managing communication with them. Holding a preliminary meeting with partners to define workflows and align expectations can foster effective collaboration.</a:t>
            </a:r>
            <a:endParaRPr kumimoji="0" lang="he-IL" sz="1200" i="0" u="none" strike="noStrike" kern="1200" cap="none" spc="0" normalizeH="0" baseline="0" noProof="0" dirty="0">
              <a:ln>
                <a:noFill/>
              </a:ln>
              <a:solidFill>
                <a:prstClr val="black"/>
              </a:solidFill>
              <a:effectLst/>
              <a:uLnTx/>
              <a:uFillTx/>
              <a:latin typeface="Heebo" pitchFamily="2" charset="-79"/>
              <a:ea typeface="Tahoma"/>
              <a:cs typeface="Heebo" pitchFamily="2" charset="-79"/>
            </a:endParaRPr>
          </a:p>
          <a:p>
            <a:pPr marL="628650" lvl="1" indent="-171450" algn="l" rtl="0" fontAlgn="base">
              <a:spcBef>
                <a:spcPts val="800"/>
              </a:spcBef>
              <a:buClr>
                <a:srgbClr val="358B8F"/>
              </a:buClr>
              <a:buSzPct val="150000"/>
              <a:buFont typeface="Arial" panose="020B0604020202020204" pitchFamily="34" charset="0"/>
              <a:buChar char="•"/>
              <a:defRPr/>
            </a:pPr>
            <a:r>
              <a:rPr lang="en-US" sz="1200" dirty="0">
                <a:solidFill>
                  <a:prstClr val="black"/>
                </a:solidFill>
                <a:latin typeface="Heebo" pitchFamily="2" charset="-79"/>
                <a:ea typeface="Tahoma"/>
                <a:cs typeface="Heebo" pitchFamily="2" charset="-79"/>
              </a:rPr>
              <a:t>Promoting the workshop among families through local community channels, ensuring linguistic and cultural adaptation for different population groups.</a:t>
            </a:r>
          </a:p>
          <a:p>
            <a:pPr marL="628650" lvl="1" indent="-171450" algn="l" rtl="0" fontAlgn="base">
              <a:spcBef>
                <a:spcPts val="800"/>
              </a:spcBef>
              <a:buClr>
                <a:srgbClr val="358B8F"/>
              </a:buClr>
              <a:buSzPct val="150000"/>
              <a:buFont typeface="Arial" panose="020B0604020202020204" pitchFamily="34" charset="0"/>
              <a:buChar char="•"/>
              <a:defRPr/>
            </a:pPr>
            <a:r>
              <a:rPr lang="en-US" sz="1200" dirty="0">
                <a:solidFill>
                  <a:prstClr val="black"/>
                </a:solidFill>
                <a:latin typeface="Heebo" pitchFamily="2" charset="-79"/>
                <a:ea typeface="Tahoma"/>
                <a:cs typeface="Heebo" pitchFamily="2" charset="-79"/>
              </a:rPr>
              <a:t>Tailoring the workshop format to the characteristics of each community, including providing a convenient, community-based venue, adjusting the scope and structure of the project (one or two sessions, group or individual), and matching musicians to families (e.g., based on similar life experiences).</a:t>
            </a:r>
            <a:endParaRPr kumimoji="0" lang="he-IL" sz="1200" i="0" u="none" strike="noStrike" kern="1200" cap="none" spc="0" normalizeH="0" baseline="0" noProof="0" dirty="0">
              <a:ln>
                <a:noFill/>
              </a:ln>
              <a:solidFill>
                <a:prstClr val="black"/>
              </a:solidFill>
              <a:effectLst/>
              <a:uLnTx/>
              <a:uFillTx/>
              <a:latin typeface="Heebo" pitchFamily="2" charset="-79"/>
              <a:ea typeface="Tahoma"/>
              <a:cs typeface="Heebo" pitchFamily="2" charset="-79"/>
            </a:endParaRPr>
          </a:p>
        </p:txBody>
      </p:sp>
      <p:sp>
        <p:nvSpPr>
          <p:cNvPr id="13" name="TextBox 12">
            <a:extLst>
              <a:ext uri="{FF2B5EF4-FFF2-40B4-BE49-F238E27FC236}">
                <a16:creationId xmlns:a16="http://schemas.microsoft.com/office/drawing/2014/main" id="{7B1B66AA-65CB-A308-6D37-D35708041691}"/>
              </a:ext>
            </a:extLst>
          </p:cNvPr>
          <p:cNvSpPr txBox="1"/>
          <p:nvPr/>
        </p:nvSpPr>
        <p:spPr>
          <a:xfrm>
            <a:off x="130929" y="514494"/>
            <a:ext cx="2155071" cy="2123658"/>
          </a:xfrm>
          <a:prstGeom prst="rect">
            <a:avLst/>
          </a:prstGeom>
          <a:noFill/>
        </p:spPr>
        <p:txBody>
          <a:bodyPr wrap="square">
            <a:spAutoFit/>
          </a:bodyPr>
          <a:lstStyle/>
          <a:p>
            <a:pPr lvl="0" algn="l" rtl="0" fontAlgn="base">
              <a:spcBef>
                <a:spcPts val="800"/>
              </a:spcBef>
              <a:buClr>
                <a:srgbClr val="358B8F"/>
              </a:buClr>
              <a:buSzPct val="150000"/>
              <a:defRPr/>
            </a:pPr>
            <a:r>
              <a:rPr lang="en-US" sz="1200" b="1" dirty="0">
                <a:solidFill>
                  <a:prstClr val="black"/>
                </a:solidFill>
                <a:latin typeface="Heebo" pitchFamily="2" charset="-79"/>
                <a:ea typeface="Tahoma"/>
                <a:cs typeface="Heebo" pitchFamily="2" charset="-79"/>
              </a:rPr>
              <a:t>Collaboration with relevant municipal partners </a:t>
            </a:r>
            <a:r>
              <a:rPr lang="en-US" sz="1200" dirty="0">
                <a:solidFill>
                  <a:prstClr val="black"/>
                </a:solidFill>
                <a:latin typeface="Heebo" pitchFamily="2" charset="-79"/>
                <a:ea typeface="Tahoma"/>
                <a:cs typeface="Heebo" pitchFamily="2" charset="-79"/>
              </a:rPr>
              <a:t>at every stage of the pilot helped create a format that was well-suited for both the musicians and the participating families. Maintaining this collaboration throughout the various stages as the project expands is essential.</a:t>
            </a:r>
            <a:endParaRPr kumimoji="0" lang="he-IL" sz="1200" i="0" u="none" strike="noStrike" kern="1200" cap="none" spc="0" normalizeH="0" baseline="0" noProof="0" dirty="0">
              <a:ln>
                <a:noFill/>
              </a:ln>
              <a:solidFill>
                <a:prstClr val="black"/>
              </a:solidFill>
              <a:effectLst/>
              <a:uLnTx/>
              <a:uFillTx/>
              <a:latin typeface="Heebo" pitchFamily="2" charset="-79"/>
              <a:ea typeface="Tahoma"/>
              <a:cs typeface="Heebo" pitchFamily="2" charset="-79"/>
            </a:endParaRPr>
          </a:p>
        </p:txBody>
      </p:sp>
      <p:sp>
        <p:nvSpPr>
          <p:cNvPr id="22" name="TextBox 21">
            <a:extLst>
              <a:ext uri="{FF2B5EF4-FFF2-40B4-BE49-F238E27FC236}">
                <a16:creationId xmlns:a16="http://schemas.microsoft.com/office/drawing/2014/main" id="{65C28EEA-5F82-3EE6-242C-3A79ABD675FA}"/>
              </a:ext>
            </a:extLst>
          </p:cNvPr>
          <p:cNvSpPr txBox="1"/>
          <p:nvPr/>
        </p:nvSpPr>
        <p:spPr>
          <a:xfrm>
            <a:off x="167451" y="2972068"/>
            <a:ext cx="2868539" cy="1938992"/>
          </a:xfrm>
          <a:prstGeom prst="rect">
            <a:avLst/>
          </a:prstGeom>
          <a:noFill/>
        </p:spPr>
        <p:txBody>
          <a:bodyPr wrap="square">
            <a:spAutoFit/>
          </a:bodyPr>
          <a:lstStyle/>
          <a:p>
            <a:pPr lvl="0" algn="l" rtl="0" fontAlgn="base">
              <a:spcBef>
                <a:spcPts val="800"/>
              </a:spcBef>
              <a:buClr>
                <a:srgbClr val="358B8F"/>
              </a:buClr>
              <a:buSzPct val="150000"/>
              <a:defRPr/>
            </a:pPr>
            <a:r>
              <a:rPr lang="en-US" sz="1200" b="1" dirty="0">
                <a:solidFill>
                  <a:prstClr val="black"/>
                </a:solidFill>
                <a:latin typeface="Heebo" pitchFamily="2" charset="-79"/>
                <a:ea typeface="Tahoma"/>
                <a:cs typeface="Heebo" pitchFamily="2" charset="-79"/>
              </a:rPr>
              <a:t>It is crucial to manage expectations </a:t>
            </a:r>
            <a:r>
              <a:rPr lang="en-US" sz="1200" dirty="0">
                <a:solidFill>
                  <a:prstClr val="black"/>
                </a:solidFill>
                <a:latin typeface="Heebo" pitchFamily="2" charset="-79"/>
                <a:ea typeface="Tahoma"/>
                <a:cs typeface="Heebo" pitchFamily="2" charset="-79"/>
              </a:rPr>
              <a:t>with both the musicians and participants about the process and nature of the workshop as well as the final product while highlighting the value and benefits of the experience (particularly couple and family bonding, strengthening the connection with the baby, and enhancing parental well-being).</a:t>
            </a:r>
            <a:endParaRPr lang="he-IL" sz="1200" dirty="0">
              <a:solidFill>
                <a:prstClr val="black"/>
              </a:solidFill>
              <a:latin typeface="Heebo" pitchFamily="2" charset="-79"/>
              <a:ea typeface="Tahoma"/>
              <a:cs typeface="Heebo" pitchFamily="2" charset="-79"/>
            </a:endParaRPr>
          </a:p>
        </p:txBody>
      </p:sp>
      <p:sp>
        <p:nvSpPr>
          <p:cNvPr id="24" name="TextBox 23">
            <a:extLst>
              <a:ext uri="{FF2B5EF4-FFF2-40B4-BE49-F238E27FC236}">
                <a16:creationId xmlns:a16="http://schemas.microsoft.com/office/drawing/2014/main" id="{7D4A9DF9-D812-CA3C-703D-A6A9D1DB6C78}"/>
              </a:ext>
            </a:extLst>
          </p:cNvPr>
          <p:cNvSpPr txBox="1"/>
          <p:nvPr/>
        </p:nvSpPr>
        <p:spPr>
          <a:xfrm>
            <a:off x="2907871" y="2956368"/>
            <a:ext cx="2302896" cy="1938992"/>
          </a:xfrm>
          <a:prstGeom prst="rect">
            <a:avLst/>
          </a:prstGeom>
          <a:noFill/>
        </p:spPr>
        <p:txBody>
          <a:bodyPr wrap="square">
            <a:spAutoFit/>
          </a:bodyPr>
          <a:lstStyle/>
          <a:p>
            <a:pPr lvl="0" algn="l" rtl="0" fontAlgn="base">
              <a:spcBef>
                <a:spcPts val="800"/>
              </a:spcBef>
              <a:buClr>
                <a:srgbClr val="358B8F"/>
              </a:buClr>
              <a:buSzPct val="150000"/>
              <a:defRPr/>
            </a:pPr>
            <a:r>
              <a:rPr lang="en-US" sz="1200" b="1" dirty="0">
                <a:solidFill>
                  <a:prstClr val="black"/>
                </a:solidFill>
                <a:latin typeface="Heebo" pitchFamily="2" charset="-79"/>
                <a:ea typeface="Tahoma"/>
                <a:cs typeface="Heebo" pitchFamily="2" charset="-79"/>
              </a:rPr>
              <a:t>Handing out a printed letter </a:t>
            </a:r>
            <a:r>
              <a:rPr lang="en-US" sz="1200" dirty="0">
                <a:solidFill>
                  <a:prstClr val="black"/>
                </a:solidFill>
                <a:latin typeface="Heebo" pitchFamily="2" charset="-79"/>
                <a:ea typeface="Tahoma"/>
                <a:cs typeface="Heebo" pitchFamily="2" charset="-79"/>
              </a:rPr>
              <a:t>at the start of the workshop, along with consistent messaging throughout the process, from the recruitment stage through the sessions, and at the end of the workshop, will help reinforce and encourage lasting behavioral change.</a:t>
            </a:r>
            <a:endParaRPr lang="he-IL" sz="1200" dirty="0">
              <a:solidFill>
                <a:prstClr val="black"/>
              </a:solidFill>
              <a:latin typeface="Heebo" pitchFamily="2" charset="-79"/>
              <a:ea typeface="Tahoma"/>
              <a:cs typeface="Heebo" pitchFamily="2" charset="-79"/>
            </a:endParaRPr>
          </a:p>
        </p:txBody>
      </p:sp>
      <p:sp>
        <p:nvSpPr>
          <p:cNvPr id="28" name="TextBox 27">
            <a:extLst>
              <a:ext uri="{FF2B5EF4-FFF2-40B4-BE49-F238E27FC236}">
                <a16:creationId xmlns:a16="http://schemas.microsoft.com/office/drawing/2014/main" id="{7F488067-71B7-3D36-17B3-04619221CFC8}"/>
              </a:ext>
            </a:extLst>
          </p:cNvPr>
          <p:cNvSpPr txBox="1"/>
          <p:nvPr/>
        </p:nvSpPr>
        <p:spPr>
          <a:xfrm>
            <a:off x="3013828" y="5392753"/>
            <a:ext cx="3049063" cy="1200329"/>
          </a:xfrm>
          <a:prstGeom prst="rect">
            <a:avLst/>
          </a:prstGeom>
          <a:noFill/>
        </p:spPr>
        <p:txBody>
          <a:bodyPr wrap="square">
            <a:spAutoFit/>
          </a:bodyPr>
          <a:lstStyle/>
          <a:p>
            <a:pPr lvl="0" algn="l" rtl="0" fontAlgn="base">
              <a:spcBef>
                <a:spcPts val="800"/>
              </a:spcBef>
              <a:buClr>
                <a:srgbClr val="358B8F"/>
              </a:buClr>
              <a:buSzPct val="150000"/>
              <a:defRPr/>
            </a:pPr>
            <a:r>
              <a:rPr lang="en-US" sz="1200" dirty="0">
                <a:latin typeface="Heebo" pitchFamily="2" charset="-79"/>
                <a:ea typeface="Tahoma"/>
                <a:cs typeface="Heebo" pitchFamily="2" charset="-79"/>
              </a:rPr>
              <a:t>As the project expands, there is potential for further impact, as it creates opportunities for </a:t>
            </a:r>
            <a:r>
              <a:rPr lang="en-US" sz="1200" b="1" dirty="0">
                <a:latin typeface="Heebo" pitchFamily="2" charset="-79"/>
                <a:ea typeface="Tahoma"/>
                <a:cs typeface="Heebo" pitchFamily="2" charset="-79"/>
              </a:rPr>
              <a:t>musicians and other professionals to develop within the community</a:t>
            </a:r>
            <a:r>
              <a:rPr lang="en-US" sz="1200" dirty="0">
                <a:latin typeface="Heebo" pitchFamily="2" charset="-79"/>
                <a:ea typeface="Tahoma"/>
                <a:cs typeface="Heebo" pitchFamily="2" charset="-79"/>
              </a:rPr>
              <a:t>,</a:t>
            </a:r>
            <a:r>
              <a:rPr lang="en-US" sz="1200" b="1" dirty="0">
                <a:latin typeface="Heebo" pitchFamily="2" charset="-79"/>
                <a:ea typeface="Tahoma"/>
                <a:cs typeface="Heebo" pitchFamily="2" charset="-79"/>
              </a:rPr>
              <a:t> </a:t>
            </a:r>
            <a:r>
              <a:rPr lang="en-US" sz="1200" dirty="0">
                <a:latin typeface="Heebo" pitchFamily="2" charset="-79"/>
                <a:ea typeface="Tahoma"/>
                <a:cs typeface="Heebo" pitchFamily="2" charset="-79"/>
              </a:rPr>
              <a:t>which in turn </a:t>
            </a:r>
            <a:r>
              <a:rPr lang="en-US" sz="1200" b="1" dirty="0">
                <a:latin typeface="Heebo" pitchFamily="2" charset="-79"/>
                <a:ea typeface="Tahoma"/>
                <a:cs typeface="Heebo" pitchFamily="2" charset="-79"/>
              </a:rPr>
              <a:t>enriches the city’s broader cultural landscape</a:t>
            </a:r>
            <a:r>
              <a:rPr lang="en-US" sz="1200" dirty="0">
                <a:latin typeface="Heebo" pitchFamily="2" charset="-79"/>
                <a:ea typeface="Tahoma"/>
                <a:cs typeface="Heebo" pitchFamily="2" charset="-79"/>
              </a:rPr>
              <a:t>.</a:t>
            </a:r>
            <a:endParaRPr lang="he-IL" sz="1200" dirty="0">
              <a:solidFill>
                <a:srgbClr val="FF0000"/>
              </a:solidFill>
              <a:latin typeface="Heebo" pitchFamily="2" charset="-79"/>
              <a:ea typeface="Tahoma"/>
              <a:cs typeface="Heebo" pitchFamily="2" charset="-79"/>
            </a:endParaRPr>
          </a:p>
        </p:txBody>
      </p:sp>
      <p:pic>
        <p:nvPicPr>
          <p:cNvPr id="43" name="Picture 42" descr="A person playing a guitar and a baby&#10;&#10;Description automatically generated">
            <a:extLst>
              <a:ext uri="{FF2B5EF4-FFF2-40B4-BE49-F238E27FC236}">
                <a16:creationId xmlns:a16="http://schemas.microsoft.com/office/drawing/2014/main" id="{904309F0-1E59-6263-C45D-4382BC6A4DE4}"/>
              </a:ext>
            </a:extLst>
          </p:cNvPr>
          <p:cNvPicPr>
            <a:picLocks noChangeAspect="1"/>
          </p:cNvPicPr>
          <p:nvPr/>
        </p:nvPicPr>
        <p:blipFill>
          <a:blip r:embed="rId3" cstate="print">
            <a:extLst>
              <a:ext uri="{28A0092B-C50C-407E-A947-70E740481C1C}">
                <a14:useLocalDpi xmlns:a14="http://schemas.microsoft.com/office/drawing/2010/main" val="0"/>
              </a:ext>
            </a:extLst>
          </a:blip>
          <a:srcRect l="2461" t="14767" b="21956"/>
          <a:stretch/>
        </p:blipFill>
        <p:spPr>
          <a:xfrm>
            <a:off x="9709078" y="827449"/>
            <a:ext cx="2401811" cy="1039433"/>
          </a:xfrm>
          <a:prstGeom prst="roundRect">
            <a:avLst>
              <a:gd name="adj" fmla="val 4198"/>
            </a:avLst>
          </a:prstGeom>
        </p:spPr>
      </p:pic>
      <p:pic>
        <p:nvPicPr>
          <p:cNvPr id="46" name="Picture 45" descr="A group of people sitting in chairs playing guitar and a baby&#10;&#10;Description automatically generated">
            <a:extLst>
              <a:ext uri="{FF2B5EF4-FFF2-40B4-BE49-F238E27FC236}">
                <a16:creationId xmlns:a16="http://schemas.microsoft.com/office/drawing/2014/main" id="{E5DFB0E5-BA07-E9C2-A7D2-38E42F9F5B54}"/>
              </a:ext>
            </a:extLst>
          </p:cNvPr>
          <p:cNvPicPr>
            <a:picLocks noChangeAspect="1"/>
          </p:cNvPicPr>
          <p:nvPr/>
        </p:nvPicPr>
        <p:blipFill>
          <a:blip r:embed="rId4" cstate="print">
            <a:extLst>
              <a:ext uri="{28A0092B-C50C-407E-A947-70E740481C1C}">
                <a14:useLocalDpi xmlns:a14="http://schemas.microsoft.com/office/drawing/2010/main" val="0"/>
              </a:ext>
            </a:extLst>
          </a:blip>
          <a:srcRect t="11220" b="10305"/>
          <a:stretch/>
        </p:blipFill>
        <p:spPr>
          <a:xfrm>
            <a:off x="6193734" y="5435556"/>
            <a:ext cx="2249805" cy="1177761"/>
          </a:xfrm>
          <a:prstGeom prst="roundRect">
            <a:avLst>
              <a:gd name="adj" fmla="val 5170"/>
            </a:avLst>
          </a:prstGeom>
        </p:spPr>
      </p:pic>
      <p:grpSp>
        <p:nvGrpSpPr>
          <p:cNvPr id="47" name="Group 46">
            <a:extLst>
              <a:ext uri="{FF2B5EF4-FFF2-40B4-BE49-F238E27FC236}">
                <a16:creationId xmlns:a16="http://schemas.microsoft.com/office/drawing/2014/main" id="{E4FC842D-341A-D22E-A644-0EA91A27E5FB}"/>
              </a:ext>
            </a:extLst>
          </p:cNvPr>
          <p:cNvGrpSpPr/>
          <p:nvPr/>
        </p:nvGrpSpPr>
        <p:grpSpPr>
          <a:xfrm>
            <a:off x="1061545" y="2712868"/>
            <a:ext cx="10679448" cy="2503817"/>
            <a:chOff x="806430" y="3363170"/>
            <a:chExt cx="10934563" cy="1685992"/>
          </a:xfrm>
        </p:grpSpPr>
        <p:cxnSp>
          <p:nvCxnSpPr>
            <p:cNvPr id="6" name="Straight Connector 5">
              <a:extLst>
                <a:ext uri="{FF2B5EF4-FFF2-40B4-BE49-F238E27FC236}">
                  <a16:creationId xmlns:a16="http://schemas.microsoft.com/office/drawing/2014/main" id="{A1CA757D-3EEE-CE83-4B34-511F2D1D6672}"/>
                </a:ext>
              </a:extLst>
            </p:cNvPr>
            <p:cNvCxnSpPr>
              <a:cxnSpLocks/>
            </p:cNvCxnSpPr>
            <p:nvPr/>
          </p:nvCxnSpPr>
          <p:spPr>
            <a:xfrm flipH="1" flipV="1">
              <a:off x="806430" y="3363170"/>
              <a:ext cx="109345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DE19484-23BB-3EDC-5B0F-D30ACBA9D6DF}"/>
                </a:ext>
              </a:extLst>
            </p:cNvPr>
            <p:cNvCxnSpPr>
              <a:cxnSpLocks/>
            </p:cNvCxnSpPr>
            <p:nvPr/>
          </p:nvCxnSpPr>
          <p:spPr>
            <a:xfrm flipH="1" flipV="1">
              <a:off x="806430" y="5049162"/>
              <a:ext cx="1093456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94728E84-8533-5656-0EC7-997D16013BC0}"/>
              </a:ext>
            </a:extLst>
          </p:cNvPr>
          <p:cNvSpPr txBox="1"/>
          <p:nvPr/>
        </p:nvSpPr>
        <p:spPr>
          <a:xfrm>
            <a:off x="167451" y="5377355"/>
            <a:ext cx="2980427" cy="1384995"/>
          </a:xfrm>
          <a:prstGeom prst="rect">
            <a:avLst/>
          </a:prstGeom>
          <a:noFill/>
        </p:spPr>
        <p:txBody>
          <a:bodyPr wrap="square">
            <a:spAutoFit/>
          </a:bodyPr>
          <a:lstStyle>
            <a:defPPr>
              <a:defRPr lang="he-IL"/>
            </a:defPPr>
            <a:lvl1pPr marR="0" lvl="0" fontAlgn="base">
              <a:spcBef>
                <a:spcPts val="800"/>
              </a:spcBef>
              <a:spcAft>
                <a:spcPts val="0"/>
              </a:spcAft>
              <a:buClr>
                <a:srgbClr val="358B8F"/>
              </a:buClr>
              <a:buSzPct val="150000"/>
              <a:tabLst/>
              <a:defRPr sz="1100">
                <a:latin typeface="Heebo" pitchFamily="2" charset="-79"/>
                <a:ea typeface="Tahoma"/>
                <a:cs typeface="Heebo" pitchFamily="2" charset="-79"/>
              </a:defRPr>
            </a:lvl1pPr>
          </a:lstStyle>
          <a:p>
            <a:pPr algn="l" rtl="0"/>
            <a:r>
              <a:rPr lang="en-US" sz="1200" dirty="0"/>
              <a:t>Conducting the activities throughout the city</a:t>
            </a:r>
            <a:r>
              <a:rPr lang="en-US" sz="1200" b="1" dirty="0"/>
              <a:t> in collaboration with community centers will provide an opportunity to strengthen community bonds </a:t>
            </a:r>
            <a:r>
              <a:rPr lang="en-US" sz="1200" dirty="0"/>
              <a:t>among those participating in the workshop and </a:t>
            </a:r>
            <a:r>
              <a:rPr lang="en-US" sz="1200" b="1" dirty="0"/>
              <a:t>encourage the ongoing development of new relationships</a:t>
            </a:r>
            <a:r>
              <a:rPr lang="en-US" sz="1200" dirty="0"/>
              <a:t> between families.</a:t>
            </a:r>
            <a:endParaRPr lang="he-IL" sz="1200" dirty="0"/>
          </a:p>
        </p:txBody>
      </p:sp>
      <p:pic>
        <p:nvPicPr>
          <p:cNvPr id="40" name="Picture 39">
            <a:extLst>
              <a:ext uri="{FF2B5EF4-FFF2-40B4-BE49-F238E27FC236}">
                <a16:creationId xmlns:a16="http://schemas.microsoft.com/office/drawing/2014/main" id="{5BBAE64A-C5C2-8A66-1B41-336796712514}"/>
              </a:ext>
            </a:extLst>
          </p:cNvPr>
          <p:cNvPicPr>
            <a:picLocks noChangeAspect="1"/>
          </p:cNvPicPr>
          <p:nvPr/>
        </p:nvPicPr>
        <p:blipFill>
          <a:blip r:embed="rId5" cstate="print">
            <a:extLst>
              <a:ext uri="{28A0092B-C50C-407E-A947-70E740481C1C}">
                <a14:useLocalDpi xmlns:a14="http://schemas.microsoft.com/office/drawing/2010/main" val="0"/>
              </a:ext>
            </a:extLst>
          </a:blip>
          <a:srcRect l="1" t="20364" r="3162" b="22438"/>
          <a:stretch/>
        </p:blipFill>
        <p:spPr>
          <a:xfrm>
            <a:off x="8902742" y="5462452"/>
            <a:ext cx="2987386" cy="1177761"/>
          </a:xfrm>
          <a:prstGeom prst="roundRect">
            <a:avLst>
              <a:gd name="adj" fmla="val 5170"/>
            </a:avLst>
          </a:prstGeom>
        </p:spPr>
      </p:pic>
      <p:sp>
        <p:nvSpPr>
          <p:cNvPr id="2" name="TextBox 1">
            <a:extLst>
              <a:ext uri="{FF2B5EF4-FFF2-40B4-BE49-F238E27FC236}">
                <a16:creationId xmlns:a16="http://schemas.microsoft.com/office/drawing/2014/main" id="{8378D494-4315-A020-5887-1AD5694C8CE4}"/>
              </a:ext>
            </a:extLst>
          </p:cNvPr>
          <p:cNvSpPr txBox="1"/>
          <p:nvPr/>
        </p:nvSpPr>
        <p:spPr>
          <a:xfrm>
            <a:off x="5220581" y="2928638"/>
            <a:ext cx="2793642" cy="2123658"/>
          </a:xfrm>
          <a:prstGeom prst="rect">
            <a:avLst/>
          </a:prstGeom>
          <a:noFill/>
        </p:spPr>
        <p:txBody>
          <a:bodyPr wrap="square">
            <a:spAutoFit/>
          </a:bodyPr>
          <a:lstStyle/>
          <a:p>
            <a:pPr algn="l" rtl="0" fontAlgn="base">
              <a:spcBef>
                <a:spcPts val="800"/>
              </a:spcBef>
              <a:buClr>
                <a:srgbClr val="358B8F"/>
              </a:buClr>
              <a:buSzPct val="150000"/>
              <a:defRPr/>
            </a:pPr>
            <a:r>
              <a:rPr lang="en-US" sz="1200" b="1" dirty="0">
                <a:solidFill>
                  <a:prstClr val="black"/>
                </a:solidFill>
                <a:latin typeface="Heebo" pitchFamily="2" charset="-79"/>
                <a:ea typeface="Tahoma"/>
                <a:cs typeface="Heebo" pitchFamily="2" charset="-79"/>
              </a:rPr>
              <a:t>A two-session, in-person workshop </a:t>
            </a:r>
            <a:r>
              <a:rPr lang="en-US" sz="1200" dirty="0">
                <a:solidFill>
                  <a:prstClr val="black"/>
                </a:solidFill>
                <a:latin typeface="Heebo" pitchFamily="2" charset="-79"/>
                <a:ea typeface="Tahoma"/>
                <a:cs typeface="Heebo" pitchFamily="2" charset="-79"/>
              </a:rPr>
              <a:t>provides an optimal experience for everyone involved and contributes to a more complete creative process. However, given the constraints of participants’ and musicians’ schedules and commitments, as well as the need to accommodate a larger number of families</a:t>
            </a:r>
            <a:r>
              <a:rPr lang="en-US" sz="1200" b="1" dirty="0">
                <a:solidFill>
                  <a:prstClr val="black"/>
                </a:solidFill>
                <a:latin typeface="Heebo" pitchFamily="2" charset="-79"/>
                <a:ea typeface="Tahoma"/>
                <a:cs typeface="Heebo" pitchFamily="2" charset="-79"/>
              </a:rPr>
              <a:t>, a high-quality outcome can still be achieved with a single in-person session.</a:t>
            </a:r>
            <a:endParaRPr lang="he-IL" sz="1200" b="1" dirty="0">
              <a:solidFill>
                <a:prstClr val="black"/>
              </a:solidFill>
              <a:latin typeface="Heebo" pitchFamily="2" charset="-79"/>
              <a:ea typeface="Tahoma"/>
              <a:cs typeface="Heebo" pitchFamily="2" charset="-79"/>
            </a:endParaRPr>
          </a:p>
        </p:txBody>
      </p:sp>
      <p:sp>
        <p:nvSpPr>
          <p:cNvPr id="4" name="TextBox 3">
            <a:extLst>
              <a:ext uri="{FF2B5EF4-FFF2-40B4-BE49-F238E27FC236}">
                <a16:creationId xmlns:a16="http://schemas.microsoft.com/office/drawing/2014/main" id="{B6A1BF2F-0024-4534-702B-959C11B398A8}"/>
              </a:ext>
            </a:extLst>
          </p:cNvPr>
          <p:cNvSpPr txBox="1"/>
          <p:nvPr/>
        </p:nvSpPr>
        <p:spPr>
          <a:xfrm>
            <a:off x="8024037" y="2908362"/>
            <a:ext cx="4004660" cy="2308324"/>
          </a:xfrm>
          <a:prstGeom prst="rect">
            <a:avLst/>
          </a:prstGeom>
          <a:noFill/>
        </p:spPr>
        <p:txBody>
          <a:bodyPr wrap="square">
            <a:spAutoFit/>
          </a:bodyPr>
          <a:lstStyle/>
          <a:p>
            <a:pPr lvl="0" algn="l" rtl="0" fontAlgn="base">
              <a:spcBef>
                <a:spcPts val="800"/>
              </a:spcBef>
              <a:buClr>
                <a:srgbClr val="358B8F"/>
              </a:buClr>
              <a:buSzPct val="150000"/>
              <a:defRPr/>
            </a:pPr>
            <a:r>
              <a:rPr lang="en-US" sz="1200" dirty="0">
                <a:solidFill>
                  <a:prstClr val="black"/>
                </a:solidFill>
                <a:latin typeface="Heebo" pitchFamily="2" charset="-79"/>
                <a:ea typeface="Tahoma"/>
                <a:cs typeface="Heebo" pitchFamily="2" charset="-79"/>
              </a:rPr>
              <a:t>The international project’s training for musicians brings professional prestige to the workshop and adds community value for the artists. Alongside keeping the pre-workshop writing assignment for participants, we recommend providing musicians with </a:t>
            </a:r>
            <a:r>
              <a:rPr lang="en-US" sz="1200" b="1" dirty="0">
                <a:solidFill>
                  <a:prstClr val="black"/>
                </a:solidFill>
                <a:latin typeface="Heebo" pitchFamily="2" charset="-79"/>
                <a:ea typeface="Tahoma"/>
                <a:cs typeface="Heebo" pitchFamily="2" charset="-79"/>
              </a:rPr>
              <a:t>tools and methods for leading the writing process</a:t>
            </a:r>
            <a:r>
              <a:rPr lang="en-US" sz="1200" dirty="0">
                <a:solidFill>
                  <a:prstClr val="black"/>
                </a:solidFill>
                <a:latin typeface="Heebo" pitchFamily="2" charset="-79"/>
                <a:ea typeface="Tahoma"/>
                <a:cs typeface="Heebo" pitchFamily="2" charset="-79"/>
              </a:rPr>
              <a:t> rather than relying on the dedicated writing facilitator (who was less involved in terms of the participants’ experiences). </a:t>
            </a:r>
            <a:br>
              <a:rPr lang="en-US" sz="1200" dirty="0">
                <a:solidFill>
                  <a:prstClr val="black"/>
                </a:solidFill>
                <a:latin typeface="Heebo" pitchFamily="2" charset="-79"/>
                <a:ea typeface="Tahoma"/>
                <a:cs typeface="Heebo" pitchFamily="2" charset="-79"/>
              </a:rPr>
            </a:br>
            <a:r>
              <a:rPr lang="en-US" sz="1200" dirty="0">
                <a:solidFill>
                  <a:prstClr val="black"/>
                </a:solidFill>
                <a:latin typeface="Heebo" pitchFamily="2" charset="-79"/>
                <a:ea typeface="Tahoma"/>
                <a:cs typeface="Heebo" pitchFamily="2" charset="-79"/>
              </a:rPr>
              <a:t>Musicians also expressed a need for </a:t>
            </a:r>
            <a:r>
              <a:rPr lang="en-US" sz="1200" b="1" dirty="0">
                <a:solidFill>
                  <a:prstClr val="black"/>
                </a:solidFill>
                <a:latin typeface="Heebo" pitchFamily="2" charset="-79"/>
                <a:ea typeface="Tahoma"/>
                <a:cs typeface="Heebo" pitchFamily="2" charset="-79"/>
              </a:rPr>
              <a:t>peer discussions </a:t>
            </a:r>
            <a:r>
              <a:rPr lang="en-US" sz="1200" dirty="0">
                <a:solidFill>
                  <a:prstClr val="black"/>
                </a:solidFill>
                <a:latin typeface="Heebo" pitchFamily="2" charset="-79"/>
                <a:ea typeface="Tahoma"/>
                <a:cs typeface="Heebo" pitchFamily="2" charset="-79"/>
              </a:rPr>
              <a:t>for consultation and reflection during the workshop, as well as ongoing professional support throughout the process.</a:t>
            </a:r>
            <a:endParaRPr lang="he-IL" sz="1200" dirty="0">
              <a:solidFill>
                <a:prstClr val="black"/>
              </a:solidFill>
              <a:latin typeface="Heebo" pitchFamily="2" charset="-79"/>
              <a:ea typeface="Tahoma"/>
              <a:cs typeface="Heebo" pitchFamily="2" charset="-79"/>
            </a:endParaRPr>
          </a:p>
        </p:txBody>
      </p:sp>
      <p:pic>
        <p:nvPicPr>
          <p:cNvPr id="27" name="Picture 26">
            <a:extLst>
              <a:ext uri="{FF2B5EF4-FFF2-40B4-BE49-F238E27FC236}">
                <a16:creationId xmlns:a16="http://schemas.microsoft.com/office/drawing/2014/main" id="{3146C2C9-6FCE-CCF1-FFB1-926E5C6E1A98}"/>
              </a:ext>
            </a:extLst>
          </p:cNvPr>
          <p:cNvPicPr>
            <a:picLocks noChangeAspect="1"/>
          </p:cNvPicPr>
          <p:nvPr/>
        </p:nvPicPr>
        <p:blipFill>
          <a:blip r:embed="rId6"/>
          <a:stretch>
            <a:fillRect/>
          </a:stretch>
        </p:blipFill>
        <p:spPr>
          <a:xfrm rot="10800000">
            <a:off x="254401" y="2790956"/>
            <a:ext cx="95417" cy="104091"/>
          </a:xfrm>
          <a:prstGeom prst="rect">
            <a:avLst/>
          </a:prstGeom>
        </p:spPr>
      </p:pic>
      <p:pic>
        <p:nvPicPr>
          <p:cNvPr id="29" name="Picture 28">
            <a:extLst>
              <a:ext uri="{FF2B5EF4-FFF2-40B4-BE49-F238E27FC236}">
                <a16:creationId xmlns:a16="http://schemas.microsoft.com/office/drawing/2014/main" id="{3146C2C9-6FCE-CCF1-FFB1-926E5C6E1A98}"/>
              </a:ext>
            </a:extLst>
          </p:cNvPr>
          <p:cNvPicPr>
            <a:picLocks noChangeAspect="1"/>
          </p:cNvPicPr>
          <p:nvPr/>
        </p:nvPicPr>
        <p:blipFill>
          <a:blip r:embed="rId6"/>
          <a:stretch>
            <a:fillRect/>
          </a:stretch>
        </p:blipFill>
        <p:spPr>
          <a:xfrm rot="10800000">
            <a:off x="2966120" y="2804836"/>
            <a:ext cx="95417" cy="104091"/>
          </a:xfrm>
          <a:prstGeom prst="rect">
            <a:avLst/>
          </a:prstGeom>
        </p:spPr>
      </p:pic>
      <p:pic>
        <p:nvPicPr>
          <p:cNvPr id="31" name="Picture 30">
            <a:extLst>
              <a:ext uri="{FF2B5EF4-FFF2-40B4-BE49-F238E27FC236}">
                <a16:creationId xmlns:a16="http://schemas.microsoft.com/office/drawing/2014/main" id="{3146C2C9-6FCE-CCF1-FFB1-926E5C6E1A98}"/>
              </a:ext>
            </a:extLst>
          </p:cNvPr>
          <p:cNvPicPr>
            <a:picLocks noChangeAspect="1"/>
          </p:cNvPicPr>
          <p:nvPr/>
        </p:nvPicPr>
        <p:blipFill>
          <a:blip r:embed="rId6"/>
          <a:stretch>
            <a:fillRect/>
          </a:stretch>
        </p:blipFill>
        <p:spPr>
          <a:xfrm rot="10800000">
            <a:off x="5352794" y="2808901"/>
            <a:ext cx="95417" cy="104091"/>
          </a:xfrm>
          <a:prstGeom prst="rect">
            <a:avLst/>
          </a:prstGeom>
        </p:spPr>
      </p:pic>
      <p:pic>
        <p:nvPicPr>
          <p:cNvPr id="32" name="Picture 31">
            <a:extLst>
              <a:ext uri="{FF2B5EF4-FFF2-40B4-BE49-F238E27FC236}">
                <a16:creationId xmlns:a16="http://schemas.microsoft.com/office/drawing/2014/main" id="{3146C2C9-6FCE-CCF1-FFB1-926E5C6E1A98}"/>
              </a:ext>
            </a:extLst>
          </p:cNvPr>
          <p:cNvPicPr>
            <a:picLocks noChangeAspect="1"/>
          </p:cNvPicPr>
          <p:nvPr/>
        </p:nvPicPr>
        <p:blipFill>
          <a:blip r:embed="rId6"/>
          <a:stretch>
            <a:fillRect/>
          </a:stretch>
        </p:blipFill>
        <p:spPr>
          <a:xfrm rot="10800000">
            <a:off x="8134993" y="2811840"/>
            <a:ext cx="95417" cy="104091"/>
          </a:xfrm>
          <a:prstGeom prst="rect">
            <a:avLst/>
          </a:prstGeom>
        </p:spPr>
      </p:pic>
      <p:pic>
        <p:nvPicPr>
          <p:cNvPr id="23" name="Picture 22">
            <a:extLst>
              <a:ext uri="{FF2B5EF4-FFF2-40B4-BE49-F238E27FC236}">
                <a16:creationId xmlns:a16="http://schemas.microsoft.com/office/drawing/2014/main" id="{3146C2C9-6FCE-CCF1-FFB1-926E5C6E1A98}"/>
              </a:ext>
            </a:extLst>
          </p:cNvPr>
          <p:cNvPicPr>
            <a:picLocks noChangeAspect="1"/>
          </p:cNvPicPr>
          <p:nvPr/>
        </p:nvPicPr>
        <p:blipFill>
          <a:blip r:embed="rId6"/>
          <a:stretch>
            <a:fillRect/>
          </a:stretch>
        </p:blipFill>
        <p:spPr>
          <a:xfrm rot="10800000">
            <a:off x="3100169" y="5265565"/>
            <a:ext cx="95417" cy="104091"/>
          </a:xfrm>
          <a:prstGeom prst="rect">
            <a:avLst/>
          </a:prstGeom>
        </p:spPr>
      </p:pic>
      <p:pic>
        <p:nvPicPr>
          <p:cNvPr id="25" name="Picture 24">
            <a:extLst>
              <a:ext uri="{FF2B5EF4-FFF2-40B4-BE49-F238E27FC236}">
                <a16:creationId xmlns:a16="http://schemas.microsoft.com/office/drawing/2014/main" id="{3146C2C9-6FCE-CCF1-FFB1-926E5C6E1A98}"/>
              </a:ext>
            </a:extLst>
          </p:cNvPr>
          <p:cNvPicPr>
            <a:picLocks noChangeAspect="1"/>
          </p:cNvPicPr>
          <p:nvPr/>
        </p:nvPicPr>
        <p:blipFill>
          <a:blip r:embed="rId6"/>
          <a:stretch>
            <a:fillRect/>
          </a:stretch>
        </p:blipFill>
        <p:spPr>
          <a:xfrm rot="10800000">
            <a:off x="254401" y="5244975"/>
            <a:ext cx="95417" cy="104091"/>
          </a:xfrm>
          <a:prstGeom prst="rect">
            <a:avLst/>
          </a:prstGeom>
        </p:spPr>
      </p:pic>
    </p:spTree>
    <p:extLst>
      <p:ext uri="{BB962C8B-B14F-4D97-AF65-F5344CB8AC3E}">
        <p14:creationId xmlns:p14="http://schemas.microsoft.com/office/powerpoint/2010/main" val="3771374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5657D80-B62C-3A10-4520-86B56E41A9A7}"/>
              </a:ext>
            </a:extLst>
          </p:cNvPr>
          <p:cNvSpPr/>
          <p:nvPr/>
        </p:nvSpPr>
        <p:spPr>
          <a:xfrm>
            <a:off x="0" y="-57364"/>
            <a:ext cx="6983392" cy="69153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pic>
        <p:nvPicPr>
          <p:cNvPr id="24" name="Picture 23" descr="A group of men sitting in chairs playing guitar and playing a guitar&#10;&#10;Description automatically generated">
            <a:extLst>
              <a:ext uri="{FF2B5EF4-FFF2-40B4-BE49-F238E27FC236}">
                <a16:creationId xmlns:a16="http://schemas.microsoft.com/office/drawing/2014/main" id="{529B2CC7-B309-8FDD-E840-1EBEF755A0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3392" y="3221542"/>
            <a:ext cx="5208608" cy="3636458"/>
          </a:xfrm>
          <a:prstGeom prst="rect">
            <a:avLst/>
          </a:prstGeom>
        </p:spPr>
      </p:pic>
      <p:pic>
        <p:nvPicPr>
          <p:cNvPr id="26" name="Picture 25" descr="A group of women sitting around a table&#10;&#10;Description automatically generated">
            <a:extLst>
              <a:ext uri="{FF2B5EF4-FFF2-40B4-BE49-F238E27FC236}">
                <a16:creationId xmlns:a16="http://schemas.microsoft.com/office/drawing/2014/main" id="{933D75B5-6EFA-7FA9-47DD-2345AD91FEEA}"/>
              </a:ext>
            </a:extLst>
          </p:cNvPr>
          <p:cNvPicPr>
            <a:picLocks noChangeAspect="1"/>
          </p:cNvPicPr>
          <p:nvPr/>
        </p:nvPicPr>
        <p:blipFill>
          <a:blip r:embed="rId4" cstate="print">
            <a:extLst>
              <a:ext uri="{28A0092B-C50C-407E-A947-70E740481C1C}">
                <a14:useLocalDpi xmlns:a14="http://schemas.microsoft.com/office/drawing/2010/main" val="0"/>
              </a:ext>
            </a:extLst>
          </a:blip>
          <a:srcRect t="2624" b="1357"/>
          <a:stretch/>
        </p:blipFill>
        <p:spPr>
          <a:xfrm>
            <a:off x="6983392" y="-57363"/>
            <a:ext cx="5208608" cy="3336269"/>
          </a:xfrm>
          <a:prstGeom prst="rect">
            <a:avLst/>
          </a:prstGeom>
        </p:spPr>
      </p:pic>
      <p:sp>
        <p:nvSpPr>
          <p:cNvPr id="7" name="TextBox 6">
            <a:extLst>
              <a:ext uri="{FF2B5EF4-FFF2-40B4-BE49-F238E27FC236}">
                <a16:creationId xmlns:a16="http://schemas.microsoft.com/office/drawing/2014/main" id="{7AD14276-3548-E911-5E99-64256A3887F6}"/>
              </a:ext>
            </a:extLst>
          </p:cNvPr>
          <p:cNvSpPr txBox="1"/>
          <p:nvPr/>
        </p:nvSpPr>
        <p:spPr>
          <a:xfrm>
            <a:off x="109809" y="54603"/>
            <a:ext cx="8308994" cy="52322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800" b="1" dirty="0">
                <a:solidFill>
                  <a:srgbClr val="40A8AD"/>
                </a:solidFill>
                <a:latin typeface="Heebo" pitchFamily="2" charset="-79"/>
                <a:ea typeface="Tahoma" pitchFamily="34" charset="0"/>
                <a:cs typeface="Heebo" pitchFamily="2" charset="-79"/>
              </a:rPr>
              <a:t>Research Design</a:t>
            </a:r>
            <a:endParaRPr lang="he-IL" sz="2800" b="1" dirty="0">
              <a:solidFill>
                <a:srgbClr val="40A8AD"/>
              </a:solidFill>
              <a:latin typeface="Heebo" pitchFamily="2" charset="-79"/>
              <a:ea typeface="Tahoma" pitchFamily="34" charset="0"/>
              <a:cs typeface="Heebo" pitchFamily="2" charset="-79"/>
            </a:endParaRPr>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9448800" y="6492875"/>
            <a:ext cx="2743200" cy="365125"/>
          </a:xfrm>
        </p:spPr>
        <p:txBody>
          <a:bodyPr/>
          <a:lstStyle/>
          <a:p>
            <a:pPr algn="r" rtl="0"/>
            <a:fld id="{199E282D-D310-42D8-B8FF-78ED45A44D81}" type="slidenum">
              <a:rPr lang="he-IL" smtClean="0">
                <a:solidFill>
                  <a:schemeClr val="bg1"/>
                </a:solidFill>
                <a:latin typeface="Heebo" pitchFamily="2" charset="-79"/>
                <a:cs typeface="Heebo" pitchFamily="2" charset="-79"/>
              </a:rPr>
              <a:pPr algn="r" rtl="0"/>
              <a:t>5</a:t>
            </a:fld>
            <a:endParaRPr lang="he-IL" dirty="0">
              <a:solidFill>
                <a:schemeClr val="bg1"/>
              </a:solidFill>
              <a:latin typeface="Heebo" pitchFamily="2" charset="-79"/>
              <a:cs typeface="Heebo" pitchFamily="2" charset="-79"/>
            </a:endParaRPr>
          </a:p>
        </p:txBody>
      </p:sp>
      <p:sp>
        <p:nvSpPr>
          <p:cNvPr id="15" name="Rounded Rectangle 14">
            <a:extLst>
              <a:ext uri="{FF2B5EF4-FFF2-40B4-BE49-F238E27FC236}">
                <a16:creationId xmlns:a16="http://schemas.microsoft.com/office/drawing/2014/main" id="{B625DD73-4690-6798-01E9-6FF63A045AE1}"/>
              </a:ext>
            </a:extLst>
          </p:cNvPr>
          <p:cNvSpPr/>
          <p:nvPr/>
        </p:nvSpPr>
        <p:spPr>
          <a:xfrm>
            <a:off x="118002" y="765993"/>
            <a:ext cx="6595397" cy="1262968"/>
          </a:xfrm>
          <a:prstGeom prst="roundRect">
            <a:avLst>
              <a:gd name="adj" fmla="val 101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6" name="Rounded Rectangle 15">
            <a:extLst>
              <a:ext uri="{FF2B5EF4-FFF2-40B4-BE49-F238E27FC236}">
                <a16:creationId xmlns:a16="http://schemas.microsoft.com/office/drawing/2014/main" id="{A5E5618F-4FAE-469E-EB26-68A883DC5230}"/>
              </a:ext>
            </a:extLst>
          </p:cNvPr>
          <p:cNvSpPr/>
          <p:nvPr/>
        </p:nvSpPr>
        <p:spPr>
          <a:xfrm>
            <a:off x="118002" y="2185301"/>
            <a:ext cx="6595397" cy="1043440"/>
          </a:xfrm>
          <a:prstGeom prst="roundRect">
            <a:avLst>
              <a:gd name="adj" fmla="val 101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7" name="Rounded Rectangle 16">
            <a:extLst>
              <a:ext uri="{FF2B5EF4-FFF2-40B4-BE49-F238E27FC236}">
                <a16:creationId xmlns:a16="http://schemas.microsoft.com/office/drawing/2014/main" id="{C28E0A5A-406F-8596-DAAE-1239F5455467}"/>
              </a:ext>
            </a:extLst>
          </p:cNvPr>
          <p:cNvSpPr/>
          <p:nvPr/>
        </p:nvSpPr>
        <p:spPr>
          <a:xfrm>
            <a:off x="118001" y="3384677"/>
            <a:ext cx="6595396" cy="624394"/>
          </a:xfrm>
          <a:prstGeom prst="roundRect">
            <a:avLst>
              <a:gd name="adj" fmla="val 101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8" name="Rounded Rectangle 17">
            <a:extLst>
              <a:ext uri="{FF2B5EF4-FFF2-40B4-BE49-F238E27FC236}">
                <a16:creationId xmlns:a16="http://schemas.microsoft.com/office/drawing/2014/main" id="{0079953B-50EA-E4CA-87F3-276A1D03808B}"/>
              </a:ext>
            </a:extLst>
          </p:cNvPr>
          <p:cNvSpPr/>
          <p:nvPr/>
        </p:nvSpPr>
        <p:spPr>
          <a:xfrm>
            <a:off x="118001" y="4189573"/>
            <a:ext cx="6648365" cy="623520"/>
          </a:xfrm>
          <a:prstGeom prst="roundRect">
            <a:avLst>
              <a:gd name="adj" fmla="val 101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9" name="Rounded Rectangle 18">
            <a:extLst>
              <a:ext uri="{FF2B5EF4-FFF2-40B4-BE49-F238E27FC236}">
                <a16:creationId xmlns:a16="http://schemas.microsoft.com/office/drawing/2014/main" id="{3AB9A7D5-5E15-E7AD-B32E-18CDA7275CDE}"/>
              </a:ext>
            </a:extLst>
          </p:cNvPr>
          <p:cNvSpPr/>
          <p:nvPr/>
        </p:nvSpPr>
        <p:spPr>
          <a:xfrm>
            <a:off x="104720" y="4944077"/>
            <a:ext cx="6583713" cy="569982"/>
          </a:xfrm>
          <a:prstGeom prst="roundRect">
            <a:avLst>
              <a:gd name="adj" fmla="val 101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3" name="TextBox 2">
            <a:extLst>
              <a:ext uri="{FF2B5EF4-FFF2-40B4-BE49-F238E27FC236}">
                <a16:creationId xmlns:a16="http://schemas.microsoft.com/office/drawing/2014/main" id="{50919422-FA0A-F79A-1148-BACBB3AD47E1}"/>
              </a:ext>
            </a:extLst>
          </p:cNvPr>
          <p:cNvSpPr txBox="1"/>
          <p:nvPr/>
        </p:nvSpPr>
        <p:spPr>
          <a:xfrm>
            <a:off x="180710" y="727583"/>
            <a:ext cx="6159500" cy="430887"/>
          </a:xfrm>
          <a:prstGeom prst="rect">
            <a:avLst/>
          </a:prstGeom>
          <a:noFill/>
        </p:spPr>
        <p:txBody>
          <a:bodyPr wrap="square">
            <a:spAutoFit/>
          </a:bodyPr>
          <a:lstStyle/>
          <a:p>
            <a:pPr marL="0" marR="0" lvl="0" indent="0" algn="l" rtl="0" eaLnBrk="1" fontAlgn="auto" latinLnBrk="0" hangingPunct="1">
              <a:lnSpc>
                <a:spcPct val="150000"/>
              </a:lnSpc>
              <a:spcBef>
                <a:spcPts val="0"/>
              </a:spcBef>
              <a:spcAft>
                <a:spcPts val="0"/>
              </a:spcAft>
              <a:buClrTx/>
              <a:buSzTx/>
              <a:buFontTx/>
              <a:buNone/>
            </a:pPr>
            <a:r>
              <a:rPr lang="en-US" sz="1600" b="1" dirty="0">
                <a:solidFill>
                  <a:srgbClr val="40A8AD"/>
                </a:solidFill>
                <a:latin typeface="Heebo" pitchFamily="2" charset="-79"/>
                <a:ea typeface="Tahoma" panose="020B0604030504040204" pitchFamily="34" charset="0"/>
                <a:cs typeface="Heebo" pitchFamily="2" charset="-79"/>
              </a:rPr>
              <a:t>Participant Surveys</a:t>
            </a:r>
            <a:endParaRPr lang="en-US" sz="1600" b="0" dirty="0">
              <a:solidFill>
                <a:srgbClr val="40A8AD"/>
              </a:solidFill>
              <a:latin typeface="Heebo" pitchFamily="2" charset="-79"/>
              <a:ea typeface="Tahoma" panose="020B0604030504040204" pitchFamily="34" charset="0"/>
              <a:cs typeface="Heebo" pitchFamily="2" charset="-79"/>
            </a:endParaRPr>
          </a:p>
        </p:txBody>
      </p:sp>
      <p:sp>
        <p:nvSpPr>
          <p:cNvPr id="5" name="TextBox 4">
            <a:extLst>
              <a:ext uri="{FF2B5EF4-FFF2-40B4-BE49-F238E27FC236}">
                <a16:creationId xmlns:a16="http://schemas.microsoft.com/office/drawing/2014/main" id="{17898694-D005-2F98-631E-87D290E215F0}"/>
              </a:ext>
            </a:extLst>
          </p:cNvPr>
          <p:cNvSpPr txBox="1"/>
          <p:nvPr/>
        </p:nvSpPr>
        <p:spPr>
          <a:xfrm>
            <a:off x="180710" y="2220073"/>
            <a:ext cx="6159500" cy="338554"/>
          </a:xfrm>
          <a:prstGeom prst="rect">
            <a:avLst/>
          </a:prstGeom>
          <a:noFill/>
        </p:spPr>
        <p:txBody>
          <a:bodyPr wrap="square">
            <a:spAutoFit/>
          </a:bodyPr>
          <a:lstStyle/>
          <a:p>
            <a:pPr lvl="0" algn="l" rtl="0">
              <a:defRPr/>
            </a:pPr>
            <a:r>
              <a:rPr lang="en-US" sz="1600" b="1" dirty="0">
                <a:solidFill>
                  <a:srgbClr val="40A8AD"/>
                </a:solidFill>
                <a:latin typeface="Heebo" pitchFamily="2" charset="-79"/>
                <a:ea typeface="Tahoma" panose="020B0604030504040204" pitchFamily="34" charset="0"/>
                <a:cs typeface="Heebo" pitchFamily="2" charset="-79"/>
              </a:rPr>
              <a:t>Individual/Couple Interviews with Participants</a:t>
            </a:r>
            <a:endParaRPr lang="he-IL" sz="1600" b="1" kern="1200" dirty="0">
              <a:solidFill>
                <a:srgbClr val="40A8AD"/>
              </a:solidFill>
              <a:latin typeface="Heebo" pitchFamily="2" charset="-79"/>
              <a:ea typeface="Tahoma" panose="020B0604030504040204" pitchFamily="34" charset="0"/>
              <a:cs typeface="Heebo" pitchFamily="2" charset="-79"/>
            </a:endParaRPr>
          </a:p>
        </p:txBody>
      </p:sp>
      <p:sp>
        <p:nvSpPr>
          <p:cNvPr id="6" name="TextBox 5">
            <a:extLst>
              <a:ext uri="{FF2B5EF4-FFF2-40B4-BE49-F238E27FC236}">
                <a16:creationId xmlns:a16="http://schemas.microsoft.com/office/drawing/2014/main" id="{6510C33C-CBC5-AB6D-C830-48813D6C5CEE}"/>
              </a:ext>
            </a:extLst>
          </p:cNvPr>
          <p:cNvSpPr txBox="1"/>
          <p:nvPr/>
        </p:nvSpPr>
        <p:spPr>
          <a:xfrm>
            <a:off x="193998" y="2522866"/>
            <a:ext cx="6595397" cy="600164"/>
          </a:xfrm>
          <a:prstGeom prst="rect">
            <a:avLst/>
          </a:prstGeom>
          <a:noFill/>
        </p:spPr>
        <p:txBody>
          <a:bodyPr wrap="square">
            <a:spAutoFit/>
          </a:bodyPr>
          <a:lstStyle/>
          <a:p>
            <a:pPr lvl="0" algn="l" rtl="0" fontAlgn="base">
              <a:lnSpc>
                <a:spcPct val="150000"/>
              </a:lnSpc>
              <a:spcBef>
                <a:spcPts val="800"/>
              </a:spcBef>
              <a:buClr>
                <a:srgbClr val="358B8F"/>
              </a:buClr>
              <a:buSzPct val="150000"/>
              <a:defRPr/>
            </a:pPr>
            <a:r>
              <a:rPr lang="en-US" sz="1100" dirty="0">
                <a:solidFill>
                  <a:prstClr val="black"/>
                </a:solidFill>
                <a:latin typeface="Heebo" pitchFamily="2" charset="-79"/>
                <a:ea typeface="Tahoma"/>
                <a:cs typeface="Heebo" pitchFamily="2" charset="-79"/>
              </a:rPr>
              <a:t>5 interviews were conducted: 2 with participants from the one-session workshop, 2 with participants from the two-session workshop, and 1 with participants from the individual session at the NICU.</a:t>
            </a:r>
            <a:endParaRPr kumimoji="0" lang="he-IL" sz="1100" b="0" i="0" u="none" strike="noStrike" kern="1200" cap="none" spc="0" normalizeH="0" baseline="0" noProof="0" dirty="0">
              <a:ln>
                <a:noFill/>
              </a:ln>
              <a:solidFill>
                <a:prstClr val="black"/>
              </a:solidFill>
              <a:effectLst/>
              <a:uLnTx/>
              <a:uFillTx/>
              <a:latin typeface="Heebo" pitchFamily="2" charset="-79"/>
              <a:ea typeface="Tahoma"/>
              <a:cs typeface="Heebo" pitchFamily="2" charset="-79"/>
            </a:endParaRPr>
          </a:p>
        </p:txBody>
      </p:sp>
      <p:sp>
        <p:nvSpPr>
          <p:cNvPr id="8" name="TextBox 7">
            <a:extLst>
              <a:ext uri="{FF2B5EF4-FFF2-40B4-BE49-F238E27FC236}">
                <a16:creationId xmlns:a16="http://schemas.microsoft.com/office/drawing/2014/main" id="{4093514A-59C9-5619-D9D7-DBAB1C857C05}"/>
              </a:ext>
            </a:extLst>
          </p:cNvPr>
          <p:cNvSpPr txBox="1"/>
          <p:nvPr/>
        </p:nvSpPr>
        <p:spPr>
          <a:xfrm>
            <a:off x="198613" y="3527597"/>
            <a:ext cx="6141597" cy="338554"/>
          </a:xfrm>
          <a:prstGeom prst="rect">
            <a:avLst/>
          </a:prstGeom>
          <a:noFill/>
        </p:spPr>
        <p:txBody>
          <a:bodyPr wrap="square">
            <a:spAutoFit/>
          </a:bodyPr>
          <a:lstStyle/>
          <a:p>
            <a:pPr lvl="0" algn="l" rtl="0">
              <a:defRPr/>
            </a:pPr>
            <a:r>
              <a:rPr lang="en-US" sz="1600" b="1" dirty="0">
                <a:solidFill>
                  <a:srgbClr val="40A8AD"/>
                </a:solidFill>
                <a:latin typeface="Heebo" pitchFamily="2" charset="-79"/>
                <a:ea typeface="Tahoma" panose="020B0604030504040204" pitchFamily="34" charset="0"/>
                <a:cs typeface="Heebo" pitchFamily="2" charset="-79"/>
              </a:rPr>
              <a:t>A Personal Interview with the Project’s Musical Director</a:t>
            </a:r>
            <a:endParaRPr lang="he-IL" sz="1600" b="1" kern="1200" dirty="0">
              <a:solidFill>
                <a:srgbClr val="40A8AD"/>
              </a:solidFill>
              <a:latin typeface="Heebo" pitchFamily="2" charset="-79"/>
              <a:ea typeface="Tahoma" panose="020B0604030504040204" pitchFamily="34" charset="0"/>
              <a:cs typeface="Heebo" pitchFamily="2" charset="-79"/>
            </a:endParaRPr>
          </a:p>
        </p:txBody>
      </p:sp>
      <p:sp>
        <p:nvSpPr>
          <p:cNvPr id="9" name="TextBox 8">
            <a:extLst>
              <a:ext uri="{FF2B5EF4-FFF2-40B4-BE49-F238E27FC236}">
                <a16:creationId xmlns:a16="http://schemas.microsoft.com/office/drawing/2014/main" id="{66053E1B-5D00-A509-80A3-23E15855DE45}"/>
              </a:ext>
            </a:extLst>
          </p:cNvPr>
          <p:cNvSpPr txBox="1"/>
          <p:nvPr/>
        </p:nvSpPr>
        <p:spPr>
          <a:xfrm>
            <a:off x="195642" y="4343130"/>
            <a:ext cx="659375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kern="1200" dirty="0">
                <a:solidFill>
                  <a:srgbClr val="40A8AD"/>
                </a:solidFill>
                <a:latin typeface="Heebo" pitchFamily="2" charset="-79"/>
                <a:ea typeface="Tahoma" panose="020B0604030504040204" pitchFamily="34" charset="0"/>
                <a:cs typeface="Heebo" pitchFamily="2" charset="-79"/>
              </a:rPr>
              <a:t>A focus Group with 5 Musicians who Participated in the Workshop</a:t>
            </a:r>
            <a:endParaRPr lang="he-IL" sz="1600" b="1" kern="1200" dirty="0">
              <a:solidFill>
                <a:srgbClr val="40A8AD"/>
              </a:solidFill>
              <a:latin typeface="Heebo" pitchFamily="2" charset="-79"/>
              <a:ea typeface="Tahoma" panose="020B0604030504040204" pitchFamily="34" charset="0"/>
              <a:cs typeface="Heebo" pitchFamily="2" charset="-79"/>
            </a:endParaRPr>
          </a:p>
        </p:txBody>
      </p:sp>
      <p:sp>
        <p:nvSpPr>
          <p:cNvPr id="13" name="TextBox 12">
            <a:extLst>
              <a:ext uri="{FF2B5EF4-FFF2-40B4-BE49-F238E27FC236}">
                <a16:creationId xmlns:a16="http://schemas.microsoft.com/office/drawing/2014/main" id="{42C4888C-F8AD-2835-F8DB-5529A1FB0EFD}"/>
              </a:ext>
            </a:extLst>
          </p:cNvPr>
          <p:cNvSpPr txBox="1"/>
          <p:nvPr/>
        </p:nvSpPr>
        <p:spPr>
          <a:xfrm>
            <a:off x="193998" y="5026233"/>
            <a:ext cx="546557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dirty="0">
                <a:solidFill>
                  <a:srgbClr val="40A8AD"/>
                </a:solidFill>
                <a:latin typeface="Heebo" pitchFamily="2" charset="-79"/>
                <a:ea typeface="Tahoma" panose="020B0604030504040204" pitchFamily="34" charset="0"/>
                <a:cs typeface="Heebo" pitchFamily="2" charset="-79"/>
              </a:rPr>
              <a:t>A Personal Interview with the Project’s Producer</a:t>
            </a:r>
            <a:endParaRPr lang="he-IL" sz="1600" b="1" kern="1200" dirty="0">
              <a:solidFill>
                <a:srgbClr val="40A8AD"/>
              </a:solidFill>
              <a:latin typeface="Heebo" pitchFamily="2" charset="-79"/>
              <a:ea typeface="Tahoma" panose="020B0604030504040204" pitchFamily="34" charset="0"/>
              <a:cs typeface="Heebo" pitchFamily="2" charset="-79"/>
            </a:endParaRPr>
          </a:p>
        </p:txBody>
      </p:sp>
      <p:sp>
        <p:nvSpPr>
          <p:cNvPr id="21" name="TextBox 20">
            <a:extLst>
              <a:ext uri="{FF2B5EF4-FFF2-40B4-BE49-F238E27FC236}">
                <a16:creationId xmlns:a16="http://schemas.microsoft.com/office/drawing/2014/main" id="{8A07C833-B311-1380-50B7-4F576BD1A5D3}"/>
              </a:ext>
            </a:extLst>
          </p:cNvPr>
          <p:cNvSpPr txBox="1"/>
          <p:nvPr/>
        </p:nvSpPr>
        <p:spPr>
          <a:xfrm>
            <a:off x="180710" y="1154686"/>
            <a:ext cx="6585656" cy="805349"/>
          </a:xfrm>
          <a:prstGeom prst="rect">
            <a:avLst/>
          </a:prstGeom>
          <a:noFill/>
        </p:spPr>
        <p:txBody>
          <a:bodyPr wrap="square">
            <a:spAutoFit/>
          </a:bodyPr>
          <a:lstStyle/>
          <a:p>
            <a:pPr marL="285750" lvl="0" indent="-285750" algn="l" rtl="0" fontAlgn="base">
              <a:spcBef>
                <a:spcPts val="800"/>
              </a:spcBef>
              <a:buClr>
                <a:srgbClr val="358B8F"/>
              </a:buClr>
              <a:buSzPct val="150000"/>
              <a:buFont typeface="Arial" panose="020B0604020202020204" pitchFamily="34" charset="0"/>
              <a:buChar char="•"/>
            </a:pPr>
            <a:r>
              <a:rPr lang="en-US" sz="1100" dirty="0">
                <a:latin typeface="Heebo" pitchFamily="2" charset="-79"/>
                <a:ea typeface="Tahoma"/>
                <a:cs typeface="Heebo" pitchFamily="2" charset="-79"/>
              </a:rPr>
              <a:t>An opening survey (N=19) was distributed to all participants before the workshop began.</a:t>
            </a:r>
            <a:endParaRPr lang="he-IL" sz="1100" dirty="0">
              <a:latin typeface="Heebo" pitchFamily="2" charset="-79"/>
              <a:ea typeface="Tahoma"/>
              <a:cs typeface="Heebo" pitchFamily="2" charset="-79"/>
            </a:endParaRPr>
          </a:p>
          <a:p>
            <a:pPr marL="285750" lvl="0" indent="-285750" algn="l" rtl="0" fontAlgn="base">
              <a:spcBef>
                <a:spcPts val="800"/>
              </a:spcBef>
              <a:buClr>
                <a:srgbClr val="358B8F"/>
              </a:buClr>
              <a:buSzPct val="150000"/>
              <a:buFont typeface="Arial" panose="020B0604020202020204" pitchFamily="34" charset="0"/>
              <a:buChar char="•"/>
            </a:pPr>
            <a:r>
              <a:rPr lang="en-US" sz="1100" dirty="0">
                <a:latin typeface="Heebo" pitchFamily="2" charset="-79"/>
                <a:ea typeface="Tahoma"/>
                <a:cs typeface="Heebo" pitchFamily="2" charset="-79"/>
              </a:rPr>
              <a:t>A closing survey (N=24) was distributed at the end of the workshop or a few days later.</a:t>
            </a:r>
          </a:p>
          <a:p>
            <a:pPr marL="285750" lvl="0" indent="-285750" algn="l" rtl="0" fontAlgn="base">
              <a:spcBef>
                <a:spcPts val="800"/>
              </a:spcBef>
              <a:buClr>
                <a:srgbClr val="358B8F"/>
              </a:buClr>
              <a:buSzPct val="150000"/>
              <a:buFont typeface="Arial" panose="020B0604020202020204" pitchFamily="34" charset="0"/>
              <a:buChar char="•"/>
            </a:pPr>
            <a:r>
              <a:rPr lang="en-US" sz="1100" dirty="0">
                <a:latin typeface="Heebo" pitchFamily="2" charset="-79"/>
                <a:ea typeface="Tahoma"/>
                <a:cs typeface="Heebo" pitchFamily="2" charset="-79"/>
              </a:rPr>
              <a:t>A follow-up survey (N=9) was distributed about a month and a half after the song was completed.</a:t>
            </a:r>
            <a:endParaRPr lang="he-IL" sz="1100" dirty="0">
              <a:latin typeface="Heebo" pitchFamily="2" charset="-79"/>
              <a:ea typeface="Tahoma"/>
              <a:cs typeface="Heebo" pitchFamily="2" charset="-79"/>
            </a:endParaRPr>
          </a:p>
        </p:txBody>
      </p:sp>
      <p:sp>
        <p:nvSpPr>
          <p:cNvPr id="2" name="Rounded Rectangle 18">
            <a:extLst>
              <a:ext uri="{FF2B5EF4-FFF2-40B4-BE49-F238E27FC236}">
                <a16:creationId xmlns:a16="http://schemas.microsoft.com/office/drawing/2014/main" id="{C2C3AC7F-1086-CCEF-E950-D98D54117F78}"/>
              </a:ext>
            </a:extLst>
          </p:cNvPr>
          <p:cNvSpPr/>
          <p:nvPr/>
        </p:nvSpPr>
        <p:spPr>
          <a:xfrm>
            <a:off x="101772" y="5646829"/>
            <a:ext cx="6595395" cy="574089"/>
          </a:xfrm>
          <a:prstGeom prst="roundRect">
            <a:avLst>
              <a:gd name="adj" fmla="val 101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4" name="TextBox 3">
            <a:extLst>
              <a:ext uri="{FF2B5EF4-FFF2-40B4-BE49-F238E27FC236}">
                <a16:creationId xmlns:a16="http://schemas.microsoft.com/office/drawing/2014/main" id="{E503F27C-CC54-1EE5-83EE-24EC20B0D308}"/>
              </a:ext>
            </a:extLst>
          </p:cNvPr>
          <p:cNvSpPr txBox="1"/>
          <p:nvPr/>
        </p:nvSpPr>
        <p:spPr>
          <a:xfrm>
            <a:off x="162910" y="5791863"/>
            <a:ext cx="621300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kern="1200" dirty="0">
                <a:solidFill>
                  <a:srgbClr val="40A8AD"/>
                </a:solidFill>
                <a:latin typeface="Heebo" pitchFamily="2" charset="-79"/>
                <a:ea typeface="Tahoma" panose="020B0604030504040204" pitchFamily="34" charset="0"/>
                <a:cs typeface="Heebo" pitchFamily="2" charset="-79"/>
              </a:rPr>
              <a:t>Content Analysis of 13 of the </a:t>
            </a:r>
            <a:r>
              <a:rPr lang="en-US" sz="1600" b="1" dirty="0">
                <a:solidFill>
                  <a:srgbClr val="40A8AD"/>
                </a:solidFill>
                <a:latin typeface="Heebo" pitchFamily="2" charset="-79"/>
                <a:ea typeface="Tahoma" panose="020B0604030504040204" pitchFamily="34" charset="0"/>
                <a:cs typeface="Heebo" pitchFamily="2" charset="-79"/>
              </a:rPr>
              <a:t>S</a:t>
            </a:r>
            <a:r>
              <a:rPr lang="en-US" sz="1600" b="1" kern="1200" dirty="0">
                <a:solidFill>
                  <a:srgbClr val="40A8AD"/>
                </a:solidFill>
                <a:latin typeface="Heebo" pitchFamily="2" charset="-79"/>
                <a:ea typeface="Tahoma" panose="020B0604030504040204" pitchFamily="34" charset="0"/>
                <a:cs typeface="Heebo" pitchFamily="2" charset="-79"/>
              </a:rPr>
              <a:t>ongs </a:t>
            </a:r>
            <a:r>
              <a:rPr lang="en-US" sz="1600" b="1" dirty="0">
                <a:solidFill>
                  <a:srgbClr val="40A8AD"/>
                </a:solidFill>
                <a:latin typeface="Heebo" pitchFamily="2" charset="-79"/>
                <a:ea typeface="Tahoma" panose="020B0604030504040204" pitchFamily="34" charset="0"/>
                <a:cs typeface="Heebo" pitchFamily="2" charset="-79"/>
              </a:rPr>
              <a:t>W</a:t>
            </a:r>
            <a:r>
              <a:rPr lang="en-US" sz="1600" b="1" kern="1200" dirty="0">
                <a:solidFill>
                  <a:srgbClr val="40A8AD"/>
                </a:solidFill>
                <a:latin typeface="Heebo" pitchFamily="2" charset="-79"/>
                <a:ea typeface="Tahoma" panose="020B0604030504040204" pitchFamily="34" charset="0"/>
                <a:cs typeface="Heebo" pitchFamily="2" charset="-79"/>
              </a:rPr>
              <a:t>ritten as Part of the Project </a:t>
            </a:r>
            <a:endParaRPr lang="he-IL" sz="1600" b="1" kern="1200" dirty="0">
              <a:solidFill>
                <a:srgbClr val="40A8AD"/>
              </a:solidFill>
              <a:latin typeface="Heebo" pitchFamily="2" charset="-79"/>
              <a:ea typeface="Tahoma" panose="020B0604030504040204" pitchFamily="34" charset="0"/>
              <a:cs typeface="Heebo" pitchFamily="2" charset="-79"/>
            </a:endParaRPr>
          </a:p>
        </p:txBody>
      </p:sp>
    </p:spTree>
    <p:extLst>
      <p:ext uri="{BB962C8B-B14F-4D97-AF65-F5344CB8AC3E}">
        <p14:creationId xmlns:p14="http://schemas.microsoft.com/office/powerpoint/2010/main" val="1952660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138">
            <a:extLst>
              <a:ext uri="{FF2B5EF4-FFF2-40B4-BE49-F238E27FC236}">
                <a16:creationId xmlns:a16="http://schemas.microsoft.com/office/drawing/2014/main" id="{0992785E-37EA-E092-44B1-20CE36077BE5}"/>
              </a:ext>
            </a:extLst>
          </p:cNvPr>
          <p:cNvSpPr txBox="1"/>
          <p:nvPr/>
        </p:nvSpPr>
        <p:spPr>
          <a:xfrm>
            <a:off x="6876521" y="1519781"/>
            <a:ext cx="1808612" cy="388568"/>
          </a:xfrm>
          <a:prstGeom prst="rect">
            <a:avLst/>
          </a:prstGeom>
          <a:noFill/>
        </p:spPr>
        <p:txBody>
          <a:bodyPr wrap="square">
            <a:spAutoFit/>
          </a:bodyPr>
          <a:lstStyle/>
          <a:p>
            <a:pPr algn="l" rtl="0" fontAlgn="base">
              <a:lnSpc>
                <a:spcPct val="150000"/>
              </a:lnSpc>
              <a:spcBef>
                <a:spcPts val="800"/>
              </a:spcBef>
              <a:buClr>
                <a:srgbClr val="358B8F"/>
              </a:buClr>
              <a:buSzPct val="150000"/>
            </a:pPr>
            <a:r>
              <a:rPr lang="en-US" sz="1400" b="1" dirty="0">
                <a:latin typeface="Heebo" pitchFamily="2" charset="-79"/>
                <a:ea typeface="Tahoma"/>
                <a:cs typeface="Heebo" pitchFamily="2" charset="-79"/>
              </a:rPr>
              <a:t>6 </a:t>
            </a:r>
            <a:r>
              <a:rPr lang="en-US" sz="1400" dirty="0">
                <a:latin typeface="Heebo" pitchFamily="2" charset="-79"/>
                <a:ea typeface="Tahoma"/>
                <a:cs typeface="Heebo" pitchFamily="2" charset="-79"/>
              </a:rPr>
              <a:t>Same-sex couples</a:t>
            </a:r>
            <a:endParaRPr lang="he-IL" sz="1100" dirty="0">
              <a:latin typeface="Heebo" pitchFamily="2" charset="-79"/>
              <a:ea typeface="Tahoma"/>
              <a:cs typeface="Heebo" pitchFamily="2" charset="-79"/>
            </a:endParaRPr>
          </a:p>
        </p:txBody>
      </p:sp>
      <p:sp>
        <p:nvSpPr>
          <p:cNvPr id="145" name="Rounded Rectangle 144">
            <a:extLst>
              <a:ext uri="{FF2B5EF4-FFF2-40B4-BE49-F238E27FC236}">
                <a16:creationId xmlns:a16="http://schemas.microsoft.com/office/drawing/2014/main" id="{1484529C-9A78-F42A-8BF7-6D6B3F006CA3}"/>
              </a:ext>
            </a:extLst>
          </p:cNvPr>
          <p:cNvSpPr/>
          <p:nvPr/>
        </p:nvSpPr>
        <p:spPr>
          <a:xfrm>
            <a:off x="206494" y="914662"/>
            <a:ext cx="3565302" cy="2926754"/>
          </a:xfrm>
          <a:prstGeom prst="roundRect">
            <a:avLst>
              <a:gd name="adj" fmla="val 5062"/>
            </a:avLst>
          </a:prstGeom>
          <a:solidFill>
            <a:schemeClr val="bg1">
              <a:lumMod val="95000"/>
              <a:alpha val="3877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42" name="Rounded Rectangle 141">
            <a:extLst>
              <a:ext uri="{FF2B5EF4-FFF2-40B4-BE49-F238E27FC236}">
                <a16:creationId xmlns:a16="http://schemas.microsoft.com/office/drawing/2014/main" id="{4ED7C782-723A-11BF-DF70-EF4DE547924B}"/>
              </a:ext>
            </a:extLst>
          </p:cNvPr>
          <p:cNvSpPr/>
          <p:nvPr/>
        </p:nvSpPr>
        <p:spPr>
          <a:xfrm>
            <a:off x="3891871" y="920077"/>
            <a:ext cx="4757654" cy="4028116"/>
          </a:xfrm>
          <a:prstGeom prst="roundRect">
            <a:avLst>
              <a:gd name="adj" fmla="val 3293"/>
            </a:avLst>
          </a:prstGeom>
          <a:solidFill>
            <a:schemeClr val="bg1">
              <a:lumMod val="95000"/>
              <a:alpha val="3877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 name="Rectangle 3">
            <a:extLst>
              <a:ext uri="{FF2B5EF4-FFF2-40B4-BE49-F238E27FC236}">
                <a16:creationId xmlns:a16="http://schemas.microsoft.com/office/drawing/2014/main" id="{2A8BA6B9-E37F-4647-4432-A62D5AB27058}"/>
              </a:ext>
            </a:extLst>
          </p:cNvPr>
          <p:cNvSpPr/>
          <p:nvPr/>
        </p:nvSpPr>
        <p:spPr>
          <a:xfrm>
            <a:off x="12466" y="-17407"/>
            <a:ext cx="3905665" cy="6892813"/>
          </a:xfrm>
          <a:prstGeom prst="rect">
            <a:avLst/>
          </a:prstGeom>
          <a:solidFill>
            <a:srgbClr val="40A8AD">
              <a:alpha val="4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7" name="TextBox 6">
            <a:extLst>
              <a:ext uri="{FF2B5EF4-FFF2-40B4-BE49-F238E27FC236}">
                <a16:creationId xmlns:a16="http://schemas.microsoft.com/office/drawing/2014/main" id="{7AD14276-3548-E911-5E99-64256A3887F6}"/>
              </a:ext>
            </a:extLst>
          </p:cNvPr>
          <p:cNvSpPr txBox="1"/>
          <p:nvPr/>
        </p:nvSpPr>
        <p:spPr>
          <a:xfrm>
            <a:off x="3961939" y="31476"/>
            <a:ext cx="12518481" cy="400110"/>
          </a:xfrm>
          <a:prstGeom prst="rect">
            <a:avLst/>
          </a:prstGeom>
          <a:noFill/>
        </p:spPr>
        <p:txBody>
          <a:bodyPr wrap="square" lIns="91440" tIns="45720" rIns="91440" bIns="45720" rtlCol="0" anchor="t">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dirty="0">
                <a:solidFill>
                  <a:srgbClr val="40A8AD"/>
                </a:solidFill>
                <a:latin typeface="Heebo"/>
                <a:ea typeface="Tahoma"/>
                <a:cs typeface="Heebo"/>
              </a:rPr>
              <a:t>Activity Model and Participant Characteristics </a:t>
            </a:r>
            <a:r>
              <a:rPr lang="en-US" sz="1600" dirty="0">
                <a:solidFill>
                  <a:srgbClr val="40A8AD"/>
                </a:solidFill>
                <a:latin typeface="Heebo"/>
                <a:ea typeface="Tahoma"/>
                <a:cs typeface="Heebo"/>
              </a:rPr>
              <a:t>(Based on Survey Responses)</a:t>
            </a:r>
            <a:endParaRPr lang="he-IL" sz="2400" dirty="0">
              <a:solidFill>
                <a:srgbClr val="40A8AD"/>
              </a:solidFill>
            </a:endParaRPr>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436701" y="6519852"/>
            <a:ext cx="336297" cy="365125"/>
          </a:xfrm>
        </p:spPr>
        <p:txBody>
          <a:bodyPr/>
          <a:lstStyle/>
          <a:p>
            <a:pPr algn="r" rtl="0"/>
            <a:fld id="{199E282D-D310-42D8-B8FF-78ED45A44D81}" type="slidenum">
              <a:rPr lang="he-IL" smtClean="0">
                <a:latin typeface="Heebo" pitchFamily="2" charset="-79"/>
                <a:cs typeface="Heebo" pitchFamily="2" charset="-79"/>
              </a:rPr>
              <a:pPr algn="r" rtl="0"/>
              <a:t>6</a:t>
            </a:fld>
            <a:endParaRPr lang="he-IL">
              <a:latin typeface="Heebo" pitchFamily="2" charset="-79"/>
              <a:cs typeface="Heebo" pitchFamily="2" charset="-79"/>
            </a:endParaRPr>
          </a:p>
        </p:txBody>
      </p:sp>
      <p:sp>
        <p:nvSpPr>
          <p:cNvPr id="3" name="TextBox 2">
            <a:extLst>
              <a:ext uri="{FF2B5EF4-FFF2-40B4-BE49-F238E27FC236}">
                <a16:creationId xmlns:a16="http://schemas.microsoft.com/office/drawing/2014/main" id="{F8965EC4-6DBA-2387-D486-191951D04419}"/>
              </a:ext>
            </a:extLst>
          </p:cNvPr>
          <p:cNvSpPr txBox="1"/>
          <p:nvPr/>
        </p:nvSpPr>
        <p:spPr>
          <a:xfrm>
            <a:off x="3850442" y="6619332"/>
            <a:ext cx="8061670" cy="230832"/>
          </a:xfrm>
          <a:prstGeom prst="rect">
            <a:avLst/>
          </a:prstGeom>
          <a:noFill/>
        </p:spPr>
        <p:txBody>
          <a:bodyPr wrap="square" rtlCol="1">
            <a:spAutoFit/>
          </a:bodyPr>
          <a:lstStyle/>
          <a:p>
            <a:pPr algn="l" rtl="0"/>
            <a:r>
              <a:rPr lang="en-US" sz="900" dirty="0">
                <a:latin typeface="Heebo" pitchFamily="2" charset="-79"/>
                <a:ea typeface="Tahoma" panose="020B0604030504040204" pitchFamily="34" charset="0"/>
                <a:cs typeface="Heebo" pitchFamily="2" charset="-79"/>
              </a:rPr>
              <a:t>*For one of the family's data on the baby’s age and additional siblings is missing.  **Information provided by the Urban95 Tel Aviv-Jaffa team.</a:t>
            </a:r>
            <a:endParaRPr lang="he-IL" sz="900" dirty="0">
              <a:latin typeface="Heebo" pitchFamily="2" charset="-79"/>
              <a:ea typeface="Tahoma" panose="020B0604030504040204" pitchFamily="34" charset="0"/>
              <a:cs typeface="Heebo" pitchFamily="2" charset="-79"/>
            </a:endParaRPr>
          </a:p>
        </p:txBody>
      </p:sp>
      <p:graphicFrame>
        <p:nvGraphicFramePr>
          <p:cNvPr id="8" name="Chart 7">
            <a:extLst>
              <a:ext uri="{FF2B5EF4-FFF2-40B4-BE49-F238E27FC236}">
                <a16:creationId xmlns:a16="http://schemas.microsoft.com/office/drawing/2014/main" id="{6B779D00-E5E5-BAD0-2BD2-B2F200836FEA}"/>
              </a:ext>
            </a:extLst>
          </p:cNvPr>
          <p:cNvGraphicFramePr>
            <a:graphicFrameLocks/>
          </p:cNvGraphicFramePr>
          <p:nvPr>
            <p:extLst>
              <p:ext uri="{D42A27DB-BD31-4B8C-83A1-F6EECF244321}">
                <p14:modId xmlns:p14="http://schemas.microsoft.com/office/powerpoint/2010/main" val="502669785"/>
              </p:ext>
            </p:extLst>
          </p:nvPr>
        </p:nvGraphicFramePr>
        <p:xfrm>
          <a:off x="8731924" y="1243880"/>
          <a:ext cx="3396134" cy="261752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CDD79DB0-455F-5F6B-B28B-B6485F9013E2}"/>
              </a:ext>
            </a:extLst>
          </p:cNvPr>
          <p:cNvSpPr txBox="1"/>
          <p:nvPr/>
        </p:nvSpPr>
        <p:spPr>
          <a:xfrm>
            <a:off x="0" y="-26978"/>
            <a:ext cx="3990226" cy="6691575"/>
          </a:xfrm>
          <a:prstGeom prst="rect">
            <a:avLst/>
          </a:prstGeom>
          <a:noFill/>
        </p:spPr>
        <p:txBody>
          <a:bodyPr wrap="square">
            <a:spAutoFit/>
          </a:bodyPr>
          <a:lstStyle/>
          <a:p>
            <a:pPr lvl="0" algn="l" rtl="0" fontAlgn="base">
              <a:lnSpc>
                <a:spcPct val="150000"/>
              </a:lnSpc>
              <a:spcBef>
                <a:spcPts val="800"/>
              </a:spcBef>
              <a:buClr>
                <a:srgbClr val="358B8F"/>
              </a:buClr>
              <a:buSzPct val="150000"/>
              <a:defRPr/>
            </a:pPr>
            <a:r>
              <a:rPr lang="en-US" sz="1200" b="1" dirty="0">
                <a:solidFill>
                  <a:prstClr val="black"/>
                </a:solidFill>
                <a:latin typeface="Heebo" pitchFamily="2" charset="-79"/>
                <a:ea typeface="Tahoma"/>
                <a:cs typeface="Heebo" pitchFamily="2" charset="-79"/>
              </a:rPr>
              <a:t>The activity model** centered around a group session with five pairs of parents and five musicians. </a:t>
            </a:r>
            <a:r>
              <a:rPr lang="en-US" sz="1100" dirty="0">
                <a:solidFill>
                  <a:prstClr val="black"/>
                </a:solidFill>
                <a:latin typeface="Heebo" pitchFamily="2" charset="-79"/>
                <a:ea typeface="Tahoma"/>
                <a:cs typeface="Heebo" pitchFamily="2" charset="-79"/>
              </a:rPr>
              <a:t>The session included introductions and discussions about the unique role singing and music play in family life, as well as the participants’ personal connection to music from their own childhoods and as parents.</a:t>
            </a:r>
          </a:p>
          <a:p>
            <a:pPr lvl="0" algn="l" rtl="0" fontAlgn="base">
              <a:lnSpc>
                <a:spcPct val="150000"/>
              </a:lnSpc>
              <a:spcBef>
                <a:spcPts val="800"/>
              </a:spcBef>
              <a:buClr>
                <a:srgbClr val="358B8F"/>
              </a:buClr>
              <a:buSzPct val="150000"/>
              <a:defRPr/>
            </a:pPr>
            <a:r>
              <a:rPr lang="en-US" sz="1100" dirty="0">
                <a:solidFill>
                  <a:prstClr val="black"/>
                </a:solidFill>
                <a:latin typeface="Heebo" pitchFamily="2" charset="-79"/>
                <a:ea typeface="Tahoma"/>
                <a:cs typeface="Heebo" pitchFamily="2" charset="-79"/>
              </a:rPr>
              <a:t>During the workshop, each pair of parents was matched with a musician, and together, they created their song - from writing the lyrics to developing the melody and finally recording it. </a:t>
            </a:r>
            <a:br>
              <a:rPr lang="en-US" sz="1100" dirty="0">
                <a:solidFill>
                  <a:prstClr val="black"/>
                </a:solidFill>
                <a:latin typeface="Heebo" pitchFamily="2" charset="-79"/>
                <a:ea typeface="Tahoma"/>
                <a:cs typeface="Heebo" pitchFamily="2" charset="-79"/>
              </a:rPr>
            </a:br>
            <a:r>
              <a:rPr lang="en-US" sz="1100" dirty="0">
                <a:solidFill>
                  <a:prstClr val="black"/>
                </a:solidFill>
                <a:latin typeface="Heebo" pitchFamily="2" charset="-79"/>
                <a:ea typeface="Tahoma"/>
                <a:cs typeface="Heebo" pitchFamily="2" charset="-79"/>
              </a:rPr>
              <a:t>The writing process began with a pre-workshop assignment, where parents were asked to think about their baby and write a few sentences describing them, along with a heartfelt wish or blessing.</a:t>
            </a:r>
            <a:br>
              <a:rPr lang="en-US" sz="1100" dirty="0">
                <a:solidFill>
                  <a:prstClr val="black"/>
                </a:solidFill>
                <a:latin typeface="Heebo" pitchFamily="2" charset="-79"/>
                <a:ea typeface="Tahoma"/>
                <a:cs typeface="Heebo" pitchFamily="2" charset="-79"/>
              </a:rPr>
            </a:br>
            <a:r>
              <a:rPr lang="en-US" sz="1100" dirty="0">
                <a:solidFill>
                  <a:prstClr val="black"/>
                </a:solidFill>
                <a:latin typeface="Heebo" pitchFamily="2" charset="-79"/>
                <a:ea typeface="Tahoma"/>
                <a:cs typeface="Heebo" pitchFamily="2" charset="-79"/>
              </a:rPr>
              <a:t>A melody was composed with the musician’s guidance to capture the family’s qualities and unique lyrics. At the end of the session, they recorded the final product – an original, personalized lullaby.</a:t>
            </a:r>
            <a:endParaRPr kumimoji="0" lang="he-IL" sz="1100" b="0" i="0" u="none" strike="noStrike" kern="1200" cap="none" spc="0" normalizeH="0" baseline="0" noProof="0" dirty="0">
              <a:ln>
                <a:noFill/>
              </a:ln>
              <a:solidFill>
                <a:prstClr val="black"/>
              </a:solidFill>
              <a:effectLst/>
              <a:uLnTx/>
              <a:uFillTx/>
              <a:latin typeface="Heebo" pitchFamily="2" charset="-79"/>
              <a:ea typeface="Tahoma"/>
              <a:cs typeface="Heebo" pitchFamily="2" charset="-79"/>
            </a:endParaRPr>
          </a:p>
          <a:p>
            <a:pPr lvl="0" algn="l" rtl="0" fontAlgn="base">
              <a:lnSpc>
                <a:spcPct val="150000"/>
              </a:lnSpc>
              <a:spcBef>
                <a:spcPts val="800"/>
              </a:spcBef>
              <a:buClr>
                <a:srgbClr val="358B8F"/>
              </a:buClr>
              <a:buSzPct val="150000"/>
              <a:defRPr/>
            </a:pPr>
            <a:r>
              <a:rPr lang="en-US" sz="1100" b="1" dirty="0">
                <a:solidFill>
                  <a:prstClr val="black"/>
                </a:solidFill>
                <a:latin typeface="Heebo" pitchFamily="2" charset="-79"/>
                <a:ea typeface="Tahoma"/>
                <a:cs typeface="Heebo" pitchFamily="2" charset="-79"/>
              </a:rPr>
              <a:t>At the end of the process, parents received a letter with tips on how to keep using the song they had created. </a:t>
            </a:r>
            <a:r>
              <a:rPr lang="en-US" sz="1100" dirty="0">
                <a:solidFill>
                  <a:prstClr val="black"/>
                </a:solidFill>
                <a:latin typeface="Heebo" pitchFamily="2" charset="-79"/>
                <a:ea typeface="Tahoma"/>
                <a:cs typeface="Heebo" pitchFamily="2" charset="-79"/>
              </a:rPr>
              <a:t>The suggestions focused on strengthening the parent-child bond through eye contact and by singing the song at various moments —at bedtime, bath time, or playtime, with the whole family and in everyday activities such as car rides, doing laundry, or going for walks.</a:t>
            </a:r>
            <a:endParaRPr kumimoji="0" lang="he-IL" sz="1100" i="0" u="none" strike="noStrike" kern="1200" cap="none" spc="0" normalizeH="0" baseline="0" noProof="0" dirty="0">
              <a:ln>
                <a:noFill/>
              </a:ln>
              <a:solidFill>
                <a:prstClr val="black"/>
              </a:solidFill>
              <a:effectLst/>
              <a:uLnTx/>
              <a:uFillTx/>
              <a:latin typeface="Heebo" pitchFamily="2" charset="-79"/>
              <a:ea typeface="Tahoma"/>
              <a:cs typeface="Heebo" pitchFamily="2" charset="-79"/>
            </a:endParaRPr>
          </a:p>
        </p:txBody>
      </p:sp>
      <p:sp>
        <p:nvSpPr>
          <p:cNvPr id="93" name="TextBox 92">
            <a:extLst>
              <a:ext uri="{FF2B5EF4-FFF2-40B4-BE49-F238E27FC236}">
                <a16:creationId xmlns:a16="http://schemas.microsoft.com/office/drawing/2014/main" id="{909E41E1-B58F-F0A1-548E-8C5ACF6DBF95}"/>
              </a:ext>
            </a:extLst>
          </p:cNvPr>
          <p:cNvSpPr txBox="1"/>
          <p:nvPr/>
        </p:nvSpPr>
        <p:spPr>
          <a:xfrm>
            <a:off x="8497153" y="611041"/>
            <a:ext cx="3651200" cy="677108"/>
          </a:xfrm>
          <a:prstGeom prst="rect">
            <a:avLst/>
          </a:prstGeom>
          <a:noFill/>
        </p:spPr>
        <p:txBody>
          <a:bodyPr wrap="square">
            <a:spAutoFit/>
          </a:bodyPr>
          <a:lstStyle>
            <a:defPPr>
              <a:defRPr lang="he-IL"/>
            </a:defPPr>
            <a:lvl1pPr algn="ctr">
              <a:defRPr sz="1400" b="1" i="0" u="none" strike="noStrike" baseline="0">
                <a:solidFill>
                  <a:sysClr val="windowText" lastClr="000000">
                    <a:lumMod val="65000"/>
                    <a:lumOff val="35000"/>
                  </a:sysClr>
                </a:solidFill>
                <a:latin typeface="Heebo" pitchFamily="2" charset="-79"/>
                <a:ea typeface="Heebo" pitchFamily="2" charset="-79"/>
                <a:cs typeface="Heebo" pitchFamily="2" charset="-79"/>
              </a:defRPr>
            </a:lvl1pPr>
          </a:lstStyle>
          <a:p>
            <a:pPr rtl="0"/>
            <a:r>
              <a:rPr lang="en-US" dirty="0">
                <a:solidFill>
                  <a:schemeClr val="tx1"/>
                </a:solidFill>
              </a:rPr>
              <a:t>Survey Response Data</a:t>
            </a:r>
            <a:endParaRPr lang="he-IL" dirty="0">
              <a:solidFill>
                <a:schemeClr val="tx1"/>
              </a:solidFill>
            </a:endParaRPr>
          </a:p>
          <a:p>
            <a:pPr rtl="0"/>
            <a:r>
              <a:rPr lang="en-US" sz="1200" b="0" dirty="0">
                <a:solidFill>
                  <a:schemeClr val="tx1"/>
                </a:solidFill>
              </a:rPr>
              <a:t>Number of respondents per survey across the different group types</a:t>
            </a:r>
          </a:p>
        </p:txBody>
      </p:sp>
      <p:sp>
        <p:nvSpPr>
          <p:cNvPr id="5" name="מלבן 4"/>
          <p:cNvSpPr/>
          <p:nvPr/>
        </p:nvSpPr>
        <p:spPr>
          <a:xfrm>
            <a:off x="5030348" y="1527888"/>
            <a:ext cx="2566140" cy="388568"/>
          </a:xfrm>
          <a:prstGeom prst="rect">
            <a:avLst/>
          </a:prstGeom>
          <a:noFill/>
        </p:spPr>
        <p:txBody>
          <a:bodyPr wrap="square" lIns="91440" tIns="45720" rIns="91440" bIns="45720" anchor="t">
            <a:spAutoFit/>
          </a:bodyPr>
          <a:lstStyle/>
          <a:p>
            <a:pPr lvl="1" algn="l" rtl="0" fontAlgn="base">
              <a:lnSpc>
                <a:spcPct val="150000"/>
              </a:lnSpc>
              <a:spcBef>
                <a:spcPts val="800"/>
              </a:spcBef>
              <a:buClr>
                <a:srgbClr val="358B8F"/>
              </a:buClr>
              <a:buSzPct val="150000"/>
            </a:pPr>
            <a:r>
              <a:rPr lang="en-US" sz="1400" b="1" dirty="0">
                <a:latin typeface="Heebo" pitchFamily="2" charset="-79"/>
                <a:ea typeface="Tahoma"/>
                <a:cs typeface="Heebo" pitchFamily="2" charset="-79"/>
              </a:rPr>
              <a:t>14 </a:t>
            </a:r>
            <a:r>
              <a:rPr lang="en-US" sz="1400" dirty="0">
                <a:latin typeface="Heebo" pitchFamily="2" charset="-79"/>
                <a:ea typeface="Tahoma"/>
                <a:cs typeface="Heebo" pitchFamily="2" charset="-79"/>
              </a:rPr>
              <a:t>Fathers</a:t>
            </a:r>
            <a:endParaRPr lang="he-IL" sz="1100" dirty="0">
              <a:latin typeface="Heebo" pitchFamily="2" charset="-79"/>
              <a:ea typeface="Tahoma"/>
              <a:cs typeface="Heebo" pitchFamily="2" charset="-79"/>
            </a:endParaRPr>
          </a:p>
        </p:txBody>
      </p:sp>
      <p:sp>
        <p:nvSpPr>
          <p:cNvPr id="90" name="TextBox 89">
            <a:extLst>
              <a:ext uri="{FF2B5EF4-FFF2-40B4-BE49-F238E27FC236}">
                <a16:creationId xmlns:a16="http://schemas.microsoft.com/office/drawing/2014/main" id="{0D68E7C0-59DF-133E-4682-7AD76C7F170A}"/>
              </a:ext>
            </a:extLst>
          </p:cNvPr>
          <p:cNvSpPr txBox="1"/>
          <p:nvPr/>
        </p:nvSpPr>
        <p:spPr>
          <a:xfrm>
            <a:off x="4184829" y="669058"/>
            <a:ext cx="3586130" cy="307777"/>
          </a:xfrm>
          <a:prstGeom prst="rect">
            <a:avLst/>
          </a:prstGeom>
          <a:noFill/>
        </p:spPr>
        <p:txBody>
          <a:bodyPr wrap="square">
            <a:spAutoFit/>
          </a:bodyPr>
          <a:lstStyle>
            <a:defPPr>
              <a:defRPr lang="he-IL"/>
            </a:defPPr>
            <a:lvl1pPr algn="ctr">
              <a:defRPr sz="1400" b="1" i="0" u="none" strike="noStrike" baseline="0">
                <a:solidFill>
                  <a:sysClr val="windowText" lastClr="000000">
                    <a:lumMod val="65000"/>
                    <a:lumOff val="35000"/>
                  </a:sysClr>
                </a:solidFill>
                <a:latin typeface="Heebo" pitchFamily="2" charset="-79"/>
                <a:ea typeface="Heebo" pitchFamily="2" charset="-79"/>
                <a:cs typeface="Heebo" pitchFamily="2" charset="-79"/>
              </a:defRPr>
            </a:lvl1pPr>
          </a:lstStyle>
          <a:p>
            <a:pPr rtl="0"/>
            <a:r>
              <a:rPr lang="en-US" dirty="0">
                <a:solidFill>
                  <a:schemeClr val="tx1"/>
                </a:solidFill>
              </a:rPr>
              <a:t>14 Families Participated in the Pilot</a:t>
            </a:r>
            <a:endParaRPr lang="he-IL" dirty="0">
              <a:solidFill>
                <a:schemeClr val="tx1"/>
              </a:solidFill>
            </a:endParaRPr>
          </a:p>
        </p:txBody>
      </p:sp>
      <p:pic>
        <p:nvPicPr>
          <p:cNvPr id="100" name="Graphic 99">
            <a:extLst>
              <a:ext uri="{FF2B5EF4-FFF2-40B4-BE49-F238E27FC236}">
                <a16:creationId xmlns:a16="http://schemas.microsoft.com/office/drawing/2014/main" id="{E0631A73-B4A0-5696-DA38-2FD347E119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26927" y="1192738"/>
            <a:ext cx="326488" cy="326488"/>
          </a:xfrm>
          <a:prstGeom prst="rect">
            <a:avLst/>
          </a:prstGeom>
        </p:spPr>
      </p:pic>
      <p:pic>
        <p:nvPicPr>
          <p:cNvPr id="102" name="Graphic 101">
            <a:extLst>
              <a:ext uri="{FF2B5EF4-FFF2-40B4-BE49-F238E27FC236}">
                <a16:creationId xmlns:a16="http://schemas.microsoft.com/office/drawing/2014/main" id="{78F3FB45-DDF7-A42E-7935-1F01F5EDAD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64813" y="1178780"/>
            <a:ext cx="326488" cy="326488"/>
          </a:xfrm>
          <a:prstGeom prst="rect">
            <a:avLst/>
          </a:prstGeom>
        </p:spPr>
      </p:pic>
      <p:pic>
        <p:nvPicPr>
          <p:cNvPr id="104" name="Graphic 103">
            <a:extLst>
              <a:ext uri="{FF2B5EF4-FFF2-40B4-BE49-F238E27FC236}">
                <a16:creationId xmlns:a16="http://schemas.microsoft.com/office/drawing/2014/main" id="{8D70DF1D-7072-CDCB-E22E-F84A87A623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85664" y="1187969"/>
            <a:ext cx="326488" cy="326488"/>
          </a:xfrm>
          <a:prstGeom prst="rect">
            <a:avLst/>
          </a:prstGeom>
        </p:spPr>
      </p:pic>
      <p:sp>
        <p:nvSpPr>
          <p:cNvPr id="107" name="מלבן 4">
            <a:extLst>
              <a:ext uri="{FF2B5EF4-FFF2-40B4-BE49-F238E27FC236}">
                <a16:creationId xmlns:a16="http://schemas.microsoft.com/office/drawing/2014/main" id="{7FB8C6CD-86B8-3EA4-DEEF-8BFCD30FBE32}"/>
              </a:ext>
            </a:extLst>
          </p:cNvPr>
          <p:cNvSpPr/>
          <p:nvPr/>
        </p:nvSpPr>
        <p:spPr>
          <a:xfrm>
            <a:off x="5055017" y="3853492"/>
            <a:ext cx="2296578" cy="861774"/>
          </a:xfrm>
          <a:prstGeom prst="rect">
            <a:avLst/>
          </a:prstGeom>
          <a:noFill/>
        </p:spPr>
        <p:txBody>
          <a:bodyPr wrap="square" lIns="91440" tIns="45720" rIns="91440" bIns="45720" anchor="t">
            <a:spAutoFit/>
          </a:bodyPr>
          <a:lstStyle/>
          <a:p>
            <a:pPr lvl="1" algn="l" rtl="0" fontAlgn="base">
              <a:spcBef>
                <a:spcPts val="800"/>
              </a:spcBef>
              <a:buClr>
                <a:srgbClr val="358B8F"/>
              </a:buClr>
              <a:buSzPct val="150000"/>
            </a:pPr>
            <a:r>
              <a:rPr lang="en-US" sz="1200" dirty="0">
                <a:latin typeface="Heebo" pitchFamily="2" charset="-79"/>
                <a:ea typeface="Tahoma"/>
                <a:cs typeface="Heebo" pitchFamily="2" charset="-79"/>
              </a:rPr>
              <a:t>For </a:t>
            </a:r>
            <a:r>
              <a:rPr lang="en-US" sz="1400" b="1" dirty="0">
                <a:latin typeface="Heebo" pitchFamily="2" charset="-79"/>
                <a:ea typeface="Tahoma"/>
                <a:cs typeface="Heebo" pitchFamily="2" charset="-79"/>
              </a:rPr>
              <a:t>9 families*, </a:t>
            </a:r>
            <a:r>
              <a:rPr lang="en-US" sz="1200" dirty="0">
                <a:latin typeface="Heebo" pitchFamily="2" charset="-79"/>
                <a:ea typeface="Tahoma"/>
                <a:cs typeface="Heebo" pitchFamily="2" charset="-79"/>
              </a:rPr>
              <a:t>this was their first time as parents, with no other children.</a:t>
            </a:r>
            <a:endParaRPr lang="he-IL" sz="1200" dirty="0">
              <a:latin typeface="Heebo" pitchFamily="2" charset="-79"/>
              <a:ea typeface="Tahoma"/>
              <a:cs typeface="Heebo" pitchFamily="2" charset="-79"/>
            </a:endParaRPr>
          </a:p>
        </p:txBody>
      </p:sp>
      <p:sp>
        <p:nvSpPr>
          <p:cNvPr id="108" name="מלבן 4">
            <a:extLst>
              <a:ext uri="{FF2B5EF4-FFF2-40B4-BE49-F238E27FC236}">
                <a16:creationId xmlns:a16="http://schemas.microsoft.com/office/drawing/2014/main" id="{6CE5DC7E-C2DD-6CF7-71D3-8F43BF47D6E6}"/>
              </a:ext>
            </a:extLst>
          </p:cNvPr>
          <p:cNvSpPr/>
          <p:nvPr/>
        </p:nvSpPr>
        <p:spPr>
          <a:xfrm>
            <a:off x="6883260" y="2475014"/>
            <a:ext cx="1418285" cy="861774"/>
          </a:xfrm>
          <a:prstGeom prst="rect">
            <a:avLst/>
          </a:prstGeom>
          <a:noFill/>
        </p:spPr>
        <p:txBody>
          <a:bodyPr wrap="square" lIns="91440" tIns="45720" rIns="91440" bIns="45720" anchor="t">
            <a:spAutoFit/>
          </a:bodyPr>
          <a:lstStyle/>
          <a:p>
            <a:pPr marL="4763" lvl="1" algn="l" rtl="0" fontAlgn="base">
              <a:spcBef>
                <a:spcPts val="800"/>
              </a:spcBef>
              <a:buClr>
                <a:srgbClr val="358B8F"/>
              </a:buClr>
              <a:buSzPct val="150000"/>
            </a:pPr>
            <a:r>
              <a:rPr lang="en-US" sz="1400" b="1" dirty="0">
                <a:latin typeface="Heebo" pitchFamily="2" charset="-79"/>
                <a:ea typeface="Tahoma"/>
                <a:cs typeface="Heebo" pitchFamily="2" charset="-79"/>
              </a:rPr>
              <a:t>16 Babies </a:t>
            </a:r>
            <a:r>
              <a:rPr lang="en-US" sz="1200" dirty="0">
                <a:latin typeface="Heebo" pitchFamily="2" charset="-79"/>
                <a:ea typeface="Tahoma"/>
                <a:cs typeface="Heebo" pitchFamily="2" charset="-79"/>
              </a:rPr>
              <a:t>(including 2 sets of twins/siblings close in age)</a:t>
            </a:r>
            <a:endParaRPr lang="he-IL" sz="1050" dirty="0">
              <a:latin typeface="Heebo" pitchFamily="2" charset="-79"/>
              <a:ea typeface="Tahoma"/>
              <a:cs typeface="Heebo" pitchFamily="2" charset="-79"/>
            </a:endParaRPr>
          </a:p>
        </p:txBody>
      </p:sp>
      <p:sp>
        <p:nvSpPr>
          <p:cNvPr id="109" name="מלבן 4">
            <a:extLst>
              <a:ext uri="{FF2B5EF4-FFF2-40B4-BE49-F238E27FC236}">
                <a16:creationId xmlns:a16="http://schemas.microsoft.com/office/drawing/2014/main" id="{891EF64F-C3F3-8409-91B4-49A5A20F305C}"/>
              </a:ext>
            </a:extLst>
          </p:cNvPr>
          <p:cNvSpPr/>
          <p:nvPr/>
        </p:nvSpPr>
        <p:spPr>
          <a:xfrm>
            <a:off x="5501718" y="2485248"/>
            <a:ext cx="1197122" cy="677108"/>
          </a:xfrm>
          <a:prstGeom prst="rect">
            <a:avLst/>
          </a:prstGeom>
          <a:noFill/>
        </p:spPr>
        <p:txBody>
          <a:bodyPr wrap="square" lIns="91440" tIns="45720" rIns="91440" bIns="45720" anchor="t">
            <a:spAutoFit/>
          </a:bodyPr>
          <a:lstStyle/>
          <a:p>
            <a:pPr marL="4763" lvl="1" algn="l" rtl="0" fontAlgn="base">
              <a:spcBef>
                <a:spcPts val="800"/>
              </a:spcBef>
              <a:buClr>
                <a:srgbClr val="358B8F"/>
              </a:buClr>
              <a:buSzPct val="150000"/>
            </a:pPr>
            <a:r>
              <a:rPr lang="en-US" sz="1200" dirty="0">
                <a:latin typeface="Heebo" pitchFamily="2" charset="-79"/>
                <a:ea typeface="Tahoma"/>
                <a:cs typeface="Heebo" pitchFamily="2" charset="-79"/>
              </a:rPr>
              <a:t>All the parents were in their </a:t>
            </a:r>
            <a:r>
              <a:rPr lang="en-US" sz="1400" b="1" dirty="0">
                <a:latin typeface="Heebo" pitchFamily="2" charset="-79"/>
                <a:ea typeface="Tahoma"/>
                <a:cs typeface="Heebo" pitchFamily="2" charset="-79"/>
              </a:rPr>
              <a:t>30s-40s</a:t>
            </a:r>
            <a:endParaRPr lang="he-IL" sz="1400" b="1" dirty="0">
              <a:latin typeface="Heebo" pitchFamily="2" charset="-79"/>
              <a:ea typeface="Tahoma"/>
              <a:cs typeface="Heebo" pitchFamily="2" charset="-79"/>
            </a:endParaRPr>
          </a:p>
        </p:txBody>
      </p:sp>
      <p:sp>
        <p:nvSpPr>
          <p:cNvPr id="114" name="מלבן 4">
            <a:extLst>
              <a:ext uri="{FF2B5EF4-FFF2-40B4-BE49-F238E27FC236}">
                <a16:creationId xmlns:a16="http://schemas.microsoft.com/office/drawing/2014/main" id="{5189AED0-5FC2-12FA-F0D0-1C9321FD7BCD}"/>
              </a:ext>
            </a:extLst>
          </p:cNvPr>
          <p:cNvSpPr/>
          <p:nvPr/>
        </p:nvSpPr>
        <p:spPr>
          <a:xfrm>
            <a:off x="3902601" y="1546636"/>
            <a:ext cx="1197123" cy="388568"/>
          </a:xfrm>
          <a:prstGeom prst="rect">
            <a:avLst/>
          </a:prstGeom>
          <a:noFill/>
        </p:spPr>
        <p:txBody>
          <a:bodyPr wrap="square" lIns="91440" tIns="45720" rIns="91440" bIns="45720" anchor="t">
            <a:spAutoFit/>
          </a:bodyPr>
          <a:lstStyle/>
          <a:p>
            <a:pPr marL="14288" lvl="1" algn="l" rtl="0" fontAlgn="base">
              <a:lnSpc>
                <a:spcPct val="150000"/>
              </a:lnSpc>
              <a:spcBef>
                <a:spcPts val="800"/>
              </a:spcBef>
              <a:buClr>
                <a:srgbClr val="358B8F"/>
              </a:buClr>
              <a:buSzPct val="150000"/>
            </a:pPr>
            <a:r>
              <a:rPr lang="en-US" sz="1400" b="1" dirty="0">
                <a:latin typeface="Heebo" pitchFamily="2" charset="-79"/>
                <a:ea typeface="Tahoma"/>
                <a:cs typeface="Heebo" pitchFamily="2" charset="-79"/>
              </a:rPr>
              <a:t>14</a:t>
            </a:r>
            <a:r>
              <a:rPr lang="en-US" sz="1400" dirty="0">
                <a:latin typeface="Heebo" pitchFamily="2" charset="-79"/>
                <a:ea typeface="Tahoma"/>
                <a:cs typeface="Heebo" pitchFamily="2" charset="-79"/>
              </a:rPr>
              <a:t> Mothers</a:t>
            </a:r>
            <a:endParaRPr lang="he-IL" sz="1100" dirty="0">
              <a:latin typeface="Heebo" pitchFamily="2" charset="-79"/>
              <a:ea typeface="Tahoma"/>
              <a:cs typeface="Heebo" pitchFamily="2" charset="-79"/>
            </a:endParaRPr>
          </a:p>
        </p:txBody>
      </p:sp>
      <p:sp>
        <p:nvSpPr>
          <p:cNvPr id="117" name="TextBox 116">
            <a:extLst>
              <a:ext uri="{FF2B5EF4-FFF2-40B4-BE49-F238E27FC236}">
                <a16:creationId xmlns:a16="http://schemas.microsoft.com/office/drawing/2014/main" id="{8754BF2E-2DE8-469E-67E8-ADBB89D4742E}"/>
              </a:ext>
            </a:extLst>
          </p:cNvPr>
          <p:cNvSpPr txBox="1"/>
          <p:nvPr/>
        </p:nvSpPr>
        <p:spPr>
          <a:xfrm>
            <a:off x="3940883" y="2467105"/>
            <a:ext cx="1456940" cy="923330"/>
          </a:xfrm>
          <a:prstGeom prst="rect">
            <a:avLst/>
          </a:prstGeom>
          <a:noFill/>
        </p:spPr>
        <p:txBody>
          <a:bodyPr wrap="square">
            <a:spAutoFit/>
          </a:bodyPr>
          <a:lstStyle/>
          <a:p>
            <a:pPr algn="l" rtl="0"/>
            <a:r>
              <a:rPr lang="en-US" sz="1400" b="1" dirty="0">
                <a:latin typeface="Heebo" pitchFamily="2" charset="-79"/>
                <a:ea typeface="Tahoma"/>
                <a:cs typeface="Heebo" pitchFamily="2" charset="-79"/>
              </a:rPr>
              <a:t>2 </a:t>
            </a:r>
            <a:r>
              <a:rPr lang="en-US" sz="1200" dirty="0">
                <a:latin typeface="Heebo" pitchFamily="2" charset="-79"/>
                <a:ea typeface="Tahoma"/>
                <a:cs typeface="Heebo" pitchFamily="2" charset="-79"/>
              </a:rPr>
              <a:t>New immigrants from the US</a:t>
            </a:r>
            <a:endParaRPr lang="he-IL" sz="1200" b="1" dirty="0">
              <a:latin typeface="Heebo" pitchFamily="2" charset="-79"/>
              <a:ea typeface="Tahoma"/>
              <a:cs typeface="Heebo" pitchFamily="2" charset="-79"/>
            </a:endParaRPr>
          </a:p>
          <a:p>
            <a:pPr algn="l" rtl="0"/>
            <a:r>
              <a:rPr lang="en-US" sz="1400" b="1" dirty="0">
                <a:latin typeface="Heebo" pitchFamily="2" charset="-79"/>
                <a:ea typeface="Tahoma"/>
                <a:cs typeface="Heebo" pitchFamily="2" charset="-79"/>
              </a:rPr>
              <a:t>1 </a:t>
            </a:r>
            <a:r>
              <a:rPr lang="en-US" sz="1200" dirty="0">
                <a:latin typeface="Heebo" pitchFamily="2" charset="-79"/>
                <a:ea typeface="Tahoma"/>
                <a:cs typeface="Heebo" pitchFamily="2" charset="-79"/>
              </a:rPr>
              <a:t>From Germany</a:t>
            </a:r>
            <a:endParaRPr lang="he-IL" sz="1200" dirty="0">
              <a:latin typeface="Heebo" pitchFamily="2" charset="-79"/>
              <a:ea typeface="Tahoma"/>
              <a:cs typeface="Heebo" pitchFamily="2" charset="-79"/>
            </a:endParaRPr>
          </a:p>
          <a:p>
            <a:pPr algn="l" rtl="0"/>
            <a:r>
              <a:rPr lang="en-US" sz="1400" b="1" dirty="0">
                <a:latin typeface="Heebo" pitchFamily="2" charset="-79"/>
                <a:ea typeface="Tahoma"/>
                <a:cs typeface="Heebo" pitchFamily="2" charset="-79"/>
              </a:rPr>
              <a:t>1</a:t>
            </a:r>
            <a:r>
              <a:rPr lang="en-US" sz="1200" b="1" dirty="0">
                <a:latin typeface="Heebo" pitchFamily="2" charset="-79"/>
                <a:ea typeface="Tahoma"/>
                <a:cs typeface="Heebo" pitchFamily="2" charset="-79"/>
              </a:rPr>
              <a:t> </a:t>
            </a:r>
            <a:r>
              <a:rPr lang="en-US" sz="1200" dirty="0">
                <a:latin typeface="Heebo" pitchFamily="2" charset="-79"/>
                <a:ea typeface="Tahoma"/>
                <a:cs typeface="Heebo" pitchFamily="2" charset="-79"/>
              </a:rPr>
              <a:t>From Russia</a:t>
            </a:r>
            <a:endParaRPr lang="x-es-XL" sz="1200" dirty="0"/>
          </a:p>
        </p:txBody>
      </p:sp>
      <p:pic>
        <p:nvPicPr>
          <p:cNvPr id="121" name="Graphic 120">
            <a:extLst>
              <a:ext uri="{FF2B5EF4-FFF2-40B4-BE49-F238E27FC236}">
                <a16:creationId xmlns:a16="http://schemas.microsoft.com/office/drawing/2014/main" id="{15F0F8B8-4D63-A76E-947D-700FFC4C37C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88336" y="3519976"/>
            <a:ext cx="295019" cy="295019"/>
          </a:xfrm>
          <a:prstGeom prst="rect">
            <a:avLst/>
          </a:prstGeom>
        </p:spPr>
      </p:pic>
      <p:pic>
        <p:nvPicPr>
          <p:cNvPr id="127" name="Graphic 126">
            <a:extLst>
              <a:ext uri="{FF2B5EF4-FFF2-40B4-BE49-F238E27FC236}">
                <a16:creationId xmlns:a16="http://schemas.microsoft.com/office/drawing/2014/main" id="{7F3A8B5D-0D25-AB72-CCD0-7BCF9382C39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81402" y="3509399"/>
            <a:ext cx="276427" cy="276427"/>
          </a:xfrm>
          <a:prstGeom prst="rect">
            <a:avLst/>
          </a:prstGeom>
        </p:spPr>
      </p:pic>
      <p:pic>
        <p:nvPicPr>
          <p:cNvPr id="129" name="Graphic 128">
            <a:extLst>
              <a:ext uri="{FF2B5EF4-FFF2-40B4-BE49-F238E27FC236}">
                <a16:creationId xmlns:a16="http://schemas.microsoft.com/office/drawing/2014/main" id="{158B84B1-9AE3-2A1A-A21E-C56E0950F33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54423" y="2116087"/>
            <a:ext cx="286872" cy="286872"/>
          </a:xfrm>
          <a:prstGeom prst="rect">
            <a:avLst/>
          </a:prstGeom>
        </p:spPr>
      </p:pic>
      <p:pic>
        <p:nvPicPr>
          <p:cNvPr id="131" name="Graphic 130">
            <a:extLst>
              <a:ext uri="{FF2B5EF4-FFF2-40B4-BE49-F238E27FC236}">
                <a16:creationId xmlns:a16="http://schemas.microsoft.com/office/drawing/2014/main" id="{3745BD3D-7316-52B1-0336-1CF369DAD71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914675" y="2143157"/>
            <a:ext cx="248111" cy="248111"/>
          </a:xfrm>
          <a:prstGeom prst="rect">
            <a:avLst/>
          </a:prstGeom>
        </p:spPr>
      </p:pic>
      <p:pic>
        <p:nvPicPr>
          <p:cNvPr id="133" name="Graphic 132">
            <a:extLst>
              <a:ext uri="{FF2B5EF4-FFF2-40B4-BE49-F238E27FC236}">
                <a16:creationId xmlns:a16="http://schemas.microsoft.com/office/drawing/2014/main" id="{6B4DBEB3-8EF9-5874-7729-1412CB1B4B5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04599" y="2129805"/>
            <a:ext cx="274817" cy="274817"/>
          </a:xfrm>
          <a:prstGeom prst="rect">
            <a:avLst/>
          </a:prstGeom>
        </p:spPr>
      </p:pic>
      <p:sp>
        <p:nvSpPr>
          <p:cNvPr id="136" name="מלבן 4">
            <a:extLst>
              <a:ext uri="{FF2B5EF4-FFF2-40B4-BE49-F238E27FC236}">
                <a16:creationId xmlns:a16="http://schemas.microsoft.com/office/drawing/2014/main" id="{1C9C3E5C-4261-B133-47DE-CF1B2C38AE43}"/>
              </a:ext>
            </a:extLst>
          </p:cNvPr>
          <p:cNvSpPr/>
          <p:nvPr/>
        </p:nvSpPr>
        <p:spPr>
          <a:xfrm>
            <a:off x="3505178" y="3882843"/>
            <a:ext cx="1781636" cy="677108"/>
          </a:xfrm>
          <a:prstGeom prst="rect">
            <a:avLst/>
          </a:prstGeom>
          <a:noFill/>
        </p:spPr>
        <p:txBody>
          <a:bodyPr wrap="square" lIns="91440" tIns="45720" rIns="91440" bIns="45720" anchor="t">
            <a:spAutoFit/>
          </a:bodyPr>
          <a:lstStyle/>
          <a:p>
            <a:pPr lvl="1" algn="l" rtl="0" fontAlgn="base">
              <a:spcBef>
                <a:spcPts val="800"/>
              </a:spcBef>
              <a:buClr>
                <a:srgbClr val="358B8F"/>
              </a:buClr>
              <a:buSzPct val="150000"/>
            </a:pPr>
            <a:r>
              <a:rPr lang="en-US" sz="1200" dirty="0">
                <a:latin typeface="Heebo" pitchFamily="2" charset="-79"/>
                <a:ea typeface="Tahoma"/>
                <a:cs typeface="Heebo" pitchFamily="2" charset="-79"/>
              </a:rPr>
              <a:t>3 Families with older siblings </a:t>
            </a:r>
            <a:r>
              <a:rPr lang="en-US" sz="1400" b="1" dirty="0">
                <a:latin typeface="Heebo" pitchFamily="2" charset="-79"/>
                <a:ea typeface="Tahoma"/>
                <a:cs typeface="Heebo" pitchFamily="2" charset="-79"/>
              </a:rPr>
              <a:t>aged 5-8</a:t>
            </a:r>
            <a:endParaRPr lang="he-IL" sz="1400" b="1" dirty="0">
              <a:latin typeface="Heebo" pitchFamily="2" charset="-79"/>
              <a:ea typeface="Tahoma"/>
              <a:cs typeface="Heebo" pitchFamily="2" charset="-79"/>
            </a:endParaRPr>
          </a:p>
        </p:txBody>
      </p:sp>
      <p:sp>
        <p:nvSpPr>
          <p:cNvPr id="146" name="object 87">
            <a:extLst>
              <a:ext uri="{FF2B5EF4-FFF2-40B4-BE49-F238E27FC236}">
                <a16:creationId xmlns:a16="http://schemas.microsoft.com/office/drawing/2014/main" id="{A1181068-9DE3-A8FC-F421-C7D239CC7135}"/>
              </a:ext>
            </a:extLst>
          </p:cNvPr>
          <p:cNvSpPr/>
          <p:nvPr/>
        </p:nvSpPr>
        <p:spPr>
          <a:xfrm>
            <a:off x="8758597" y="4447348"/>
            <a:ext cx="3128312" cy="853893"/>
          </a:xfrm>
          <a:custGeom>
            <a:avLst/>
            <a:gdLst/>
            <a:ahLst/>
            <a:cxnLst/>
            <a:rect l="l" t="t" r="r" b="b"/>
            <a:pathLst>
              <a:path w="2638425">
                <a:moveTo>
                  <a:pt x="0" y="0"/>
                </a:moveTo>
                <a:lnTo>
                  <a:pt x="2638320" y="0"/>
                </a:lnTo>
              </a:path>
            </a:pathLst>
          </a:custGeom>
          <a:ln w="15875" cap="rnd">
            <a:solidFill>
              <a:schemeClr val="bg1"/>
            </a:solidFill>
            <a:prstDash val="sysDot"/>
            <a:round/>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12126C"/>
              </a:solidFill>
              <a:effectLst/>
              <a:uLnTx/>
              <a:uFillTx/>
              <a:latin typeface="Montserrat" pitchFamily="2" charset="77"/>
              <a:ea typeface="+mn-ea"/>
              <a:cs typeface="+mn-cs"/>
            </a:endParaRPr>
          </a:p>
        </p:txBody>
      </p:sp>
      <p:sp>
        <p:nvSpPr>
          <p:cNvPr id="2" name="Rounded Rectangle 142">
            <a:extLst>
              <a:ext uri="{FF2B5EF4-FFF2-40B4-BE49-F238E27FC236}">
                <a16:creationId xmlns:a16="http://schemas.microsoft.com/office/drawing/2014/main" id="{3A8C9CF8-8980-298D-9804-890C8D2881E4}"/>
              </a:ext>
            </a:extLst>
          </p:cNvPr>
          <p:cNvSpPr/>
          <p:nvPr/>
        </p:nvSpPr>
        <p:spPr>
          <a:xfrm>
            <a:off x="8609547" y="3805937"/>
            <a:ext cx="3565302" cy="2604772"/>
          </a:xfrm>
          <a:prstGeom prst="roundRect">
            <a:avLst>
              <a:gd name="adj" fmla="val 5062"/>
            </a:avLst>
          </a:prstGeom>
          <a:solidFill>
            <a:schemeClr val="bg1">
              <a:lumMod val="95000"/>
              <a:alpha val="3877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6" name="Oval 5">
            <a:extLst>
              <a:ext uri="{FF2B5EF4-FFF2-40B4-BE49-F238E27FC236}">
                <a16:creationId xmlns:a16="http://schemas.microsoft.com/office/drawing/2014/main" id="{89ABBBDA-8501-D440-93E9-D7B7DF884C71}"/>
              </a:ext>
            </a:extLst>
          </p:cNvPr>
          <p:cNvSpPr/>
          <p:nvPr/>
        </p:nvSpPr>
        <p:spPr>
          <a:xfrm>
            <a:off x="9380218" y="4199985"/>
            <a:ext cx="2020433" cy="2020433"/>
          </a:xfrm>
          <a:prstGeom prst="ellipse">
            <a:avLst/>
          </a:prstGeom>
          <a:solidFill>
            <a:schemeClr val="bg1"/>
          </a:solidFill>
          <a:ln>
            <a:noFill/>
          </a:ln>
          <a:effectLst>
            <a:outerShdw blurRad="201322" dist="50800" dir="5400000" algn="ctr" rotWithShape="0">
              <a:schemeClr val="bg1">
                <a:lumMod val="75000"/>
                <a:alpha val="4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aphicFrame>
        <p:nvGraphicFramePr>
          <p:cNvPr id="12" name="Chart 11">
            <a:extLst>
              <a:ext uri="{FF2B5EF4-FFF2-40B4-BE49-F238E27FC236}">
                <a16:creationId xmlns:a16="http://schemas.microsoft.com/office/drawing/2014/main" id="{81A11D74-31DD-E877-F2C1-521A8C296243}"/>
              </a:ext>
            </a:extLst>
          </p:cNvPr>
          <p:cNvGraphicFramePr>
            <a:graphicFrameLocks/>
          </p:cNvGraphicFramePr>
          <p:nvPr>
            <p:extLst>
              <p:ext uri="{D42A27DB-BD31-4B8C-83A1-F6EECF244321}">
                <p14:modId xmlns:p14="http://schemas.microsoft.com/office/powerpoint/2010/main" val="379764351"/>
              </p:ext>
            </p:extLst>
          </p:nvPr>
        </p:nvGraphicFramePr>
        <p:xfrm>
          <a:off x="8850040" y="3998333"/>
          <a:ext cx="3062072" cy="2426160"/>
        </p:xfrm>
        <a:graphic>
          <a:graphicData uri="http://schemas.openxmlformats.org/drawingml/2006/chart">
            <c:chart xmlns:c="http://schemas.openxmlformats.org/drawingml/2006/chart" xmlns:r="http://schemas.openxmlformats.org/officeDocument/2006/relationships" r:id="rId20"/>
          </a:graphicData>
        </a:graphic>
      </p:graphicFrame>
      <p:sp>
        <p:nvSpPr>
          <p:cNvPr id="14" name="TextBox 13">
            <a:extLst>
              <a:ext uri="{FF2B5EF4-FFF2-40B4-BE49-F238E27FC236}">
                <a16:creationId xmlns:a16="http://schemas.microsoft.com/office/drawing/2014/main" id="{DB06F74E-B09D-77A3-9E06-7F0BE5DB41D2}"/>
              </a:ext>
            </a:extLst>
          </p:cNvPr>
          <p:cNvSpPr txBox="1"/>
          <p:nvPr/>
        </p:nvSpPr>
        <p:spPr>
          <a:xfrm>
            <a:off x="9711621" y="4797294"/>
            <a:ext cx="1287019" cy="738664"/>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Heebo" pitchFamily="2" charset="-79"/>
                <a:ea typeface="+mn-ea"/>
                <a:cs typeface="Heebo" pitchFamily="2" charset="-79"/>
              </a:defRPr>
            </a:pPr>
            <a:r>
              <a:rPr lang="en-US" b="1" dirty="0"/>
              <a:t>Parents’ employment status</a:t>
            </a:r>
          </a:p>
        </p:txBody>
      </p:sp>
      <p:sp>
        <p:nvSpPr>
          <p:cNvPr id="15" name="Rounded Rectangle 96">
            <a:extLst>
              <a:ext uri="{FF2B5EF4-FFF2-40B4-BE49-F238E27FC236}">
                <a16:creationId xmlns:a16="http://schemas.microsoft.com/office/drawing/2014/main" id="{10B7B0D2-468E-D4A5-3308-55593BBEBFC1}"/>
              </a:ext>
            </a:extLst>
          </p:cNvPr>
          <p:cNvSpPr/>
          <p:nvPr/>
        </p:nvSpPr>
        <p:spPr>
          <a:xfrm>
            <a:off x="3912374" y="4715901"/>
            <a:ext cx="4490911" cy="1826687"/>
          </a:xfrm>
          <a:prstGeom prst="roundRect">
            <a:avLst>
              <a:gd name="adj" fmla="val 5062"/>
            </a:avLst>
          </a:prstGeom>
          <a:solidFill>
            <a:schemeClr val="bg1">
              <a:lumMod val="95000"/>
              <a:alpha val="3877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6" name="TextBox 15">
            <a:extLst>
              <a:ext uri="{FF2B5EF4-FFF2-40B4-BE49-F238E27FC236}">
                <a16:creationId xmlns:a16="http://schemas.microsoft.com/office/drawing/2014/main" id="{4DCF9942-46CF-EC00-AC2E-179C42CF8CDB}"/>
              </a:ext>
            </a:extLst>
          </p:cNvPr>
          <p:cNvSpPr txBox="1"/>
          <p:nvPr/>
        </p:nvSpPr>
        <p:spPr>
          <a:xfrm>
            <a:off x="4311717" y="4904486"/>
            <a:ext cx="1769704" cy="307777"/>
          </a:xfrm>
          <a:prstGeom prst="rect">
            <a:avLst/>
          </a:prstGeom>
          <a:noFill/>
        </p:spPr>
        <p:txBody>
          <a:bodyPr wrap="square">
            <a:spAutoFit/>
          </a:bodyPr>
          <a:lstStyle/>
          <a:p>
            <a:pPr algn="l" rtl="0">
              <a:defRPr>
                <a:latin typeface="Heebo" pitchFamily="2" charset="-79"/>
                <a:ea typeface="Heebo" pitchFamily="2" charset="-79"/>
                <a:cs typeface="Heebo" pitchFamily="2" charset="-79"/>
              </a:defRPr>
            </a:pPr>
            <a:r>
              <a:rPr lang="en-US" sz="1400" b="1" dirty="0">
                <a:latin typeface="Heebo" pitchFamily="2" charset="-79"/>
                <a:cs typeface="Heebo" pitchFamily="2" charset="-79"/>
              </a:rPr>
              <a:t>The infants</a:t>
            </a:r>
            <a:r>
              <a:rPr lang="en-US" sz="1400" b="1" i="0" u="none" strike="noStrike" dirty="0">
                <a:latin typeface="Heebo" pitchFamily="2" charset="-79"/>
                <a:cs typeface="Heebo" pitchFamily="2" charset="-79"/>
              </a:rPr>
              <a:t>’ ages*</a:t>
            </a:r>
            <a:endParaRPr lang="en-US" sz="1400" b="1" i="0" u="none" strike="noStrike" baseline="0" dirty="0">
              <a:latin typeface="Heebo" pitchFamily="2" charset="-79"/>
              <a:cs typeface="Heebo" pitchFamily="2" charset="-79"/>
            </a:endParaRPr>
          </a:p>
        </p:txBody>
      </p:sp>
      <p:sp>
        <p:nvSpPr>
          <p:cNvPr id="17" name="TextBox 16">
            <a:extLst>
              <a:ext uri="{FF2B5EF4-FFF2-40B4-BE49-F238E27FC236}">
                <a16:creationId xmlns:a16="http://schemas.microsoft.com/office/drawing/2014/main" id="{153C3740-6DC7-27A7-4497-ACA35A90E23D}"/>
              </a:ext>
            </a:extLst>
          </p:cNvPr>
          <p:cNvSpPr txBox="1"/>
          <p:nvPr/>
        </p:nvSpPr>
        <p:spPr>
          <a:xfrm>
            <a:off x="5694663" y="4917052"/>
            <a:ext cx="2753366" cy="261610"/>
          </a:xfrm>
          <a:prstGeom prst="rect">
            <a:avLst/>
          </a:prstGeom>
          <a:noFill/>
        </p:spPr>
        <p:txBody>
          <a:bodyPr wrap="square">
            <a:spAutoFit/>
          </a:bodyPr>
          <a:lstStyle/>
          <a:p>
            <a:pPr algn="ctr" rtl="0">
              <a:defRPr>
                <a:latin typeface="Heebo" pitchFamily="2" charset="-79"/>
                <a:ea typeface="Heebo" pitchFamily="2" charset="-79"/>
                <a:cs typeface="Heebo" pitchFamily="2" charset="-79"/>
              </a:defRPr>
            </a:pPr>
            <a:r>
              <a:rPr lang="en-US" sz="1100" b="0" i="0" u="none" strike="noStrike" baseline="0" dirty="0">
                <a:solidFill>
                  <a:sysClr val="windowText" lastClr="000000">
                    <a:lumMod val="65000"/>
                    <a:lumOff val="35000"/>
                  </a:sysClr>
                </a:solidFill>
                <a:latin typeface="Heebo" pitchFamily="2" charset="-79"/>
                <a:cs typeface="Heebo" pitchFamily="2" charset="-79"/>
              </a:rPr>
              <a:t>Number of infants in every age group</a:t>
            </a:r>
          </a:p>
        </p:txBody>
      </p:sp>
      <p:sp>
        <p:nvSpPr>
          <p:cNvPr id="18" name="TextBox 17">
            <a:extLst>
              <a:ext uri="{FF2B5EF4-FFF2-40B4-BE49-F238E27FC236}">
                <a16:creationId xmlns:a16="http://schemas.microsoft.com/office/drawing/2014/main" id="{491A0DA7-6F32-37E0-3065-DBA224F7C681}"/>
              </a:ext>
            </a:extLst>
          </p:cNvPr>
          <p:cNvSpPr txBox="1"/>
          <p:nvPr/>
        </p:nvSpPr>
        <p:spPr>
          <a:xfrm>
            <a:off x="3959438" y="5335348"/>
            <a:ext cx="786768" cy="461665"/>
          </a:xfrm>
          <a:prstGeom prst="rect">
            <a:avLst/>
          </a:prstGeom>
          <a:noFill/>
        </p:spPr>
        <p:txBody>
          <a:bodyPr wrap="square">
            <a:spAutoFit/>
          </a:bodyPr>
          <a:lstStyle/>
          <a:p>
            <a:pPr algn="ctr" rtl="0">
              <a:defRPr>
                <a:latin typeface="Heebo" pitchFamily="2" charset="-79"/>
                <a:ea typeface="Heebo" pitchFamily="2" charset="-79"/>
                <a:cs typeface="Heebo" pitchFamily="2" charset="-79"/>
              </a:defRPr>
            </a:pPr>
            <a:r>
              <a:rPr lang="en-US" sz="1200" b="0" i="0" u="none" strike="noStrike" baseline="0" dirty="0">
                <a:latin typeface="Heebo" pitchFamily="2" charset="-79"/>
                <a:cs typeface="Heebo" pitchFamily="2" charset="-79"/>
              </a:rPr>
              <a:t>Under 1 month</a:t>
            </a:r>
          </a:p>
        </p:txBody>
      </p:sp>
      <p:sp>
        <p:nvSpPr>
          <p:cNvPr id="19" name="TextBox 18">
            <a:extLst>
              <a:ext uri="{FF2B5EF4-FFF2-40B4-BE49-F238E27FC236}">
                <a16:creationId xmlns:a16="http://schemas.microsoft.com/office/drawing/2014/main" id="{918CA6C8-C46F-9F81-AF22-F8167993500E}"/>
              </a:ext>
            </a:extLst>
          </p:cNvPr>
          <p:cNvSpPr txBox="1"/>
          <p:nvPr/>
        </p:nvSpPr>
        <p:spPr>
          <a:xfrm>
            <a:off x="4803162" y="5344480"/>
            <a:ext cx="786768" cy="461665"/>
          </a:xfrm>
          <a:prstGeom prst="rect">
            <a:avLst/>
          </a:prstGeom>
          <a:noFill/>
        </p:spPr>
        <p:txBody>
          <a:bodyPr wrap="square">
            <a:spAutoFit/>
          </a:bodyPr>
          <a:lstStyle/>
          <a:p>
            <a:pPr algn="ctr" rtl="0">
              <a:defRPr>
                <a:latin typeface="Heebo" pitchFamily="2" charset="-79"/>
                <a:ea typeface="Heebo" pitchFamily="2" charset="-79"/>
                <a:cs typeface="Heebo" pitchFamily="2" charset="-79"/>
              </a:defRPr>
            </a:pPr>
            <a:r>
              <a:rPr lang="en-US" sz="1200" b="0" i="0" u="none" strike="noStrike" baseline="0" dirty="0">
                <a:latin typeface="Heebo" pitchFamily="2" charset="-79"/>
                <a:cs typeface="Heebo" pitchFamily="2" charset="-79"/>
              </a:rPr>
              <a:t>1-3 months</a:t>
            </a:r>
          </a:p>
        </p:txBody>
      </p:sp>
      <p:sp>
        <p:nvSpPr>
          <p:cNvPr id="20" name="TextBox 19">
            <a:extLst>
              <a:ext uri="{FF2B5EF4-FFF2-40B4-BE49-F238E27FC236}">
                <a16:creationId xmlns:a16="http://schemas.microsoft.com/office/drawing/2014/main" id="{F275C1F8-67B4-0E63-E9B8-BDA7759B9649}"/>
              </a:ext>
            </a:extLst>
          </p:cNvPr>
          <p:cNvSpPr txBox="1"/>
          <p:nvPr/>
        </p:nvSpPr>
        <p:spPr>
          <a:xfrm>
            <a:off x="5624359" y="5327262"/>
            <a:ext cx="786768" cy="461665"/>
          </a:xfrm>
          <a:prstGeom prst="rect">
            <a:avLst/>
          </a:prstGeom>
          <a:noFill/>
        </p:spPr>
        <p:txBody>
          <a:bodyPr wrap="square">
            <a:spAutoFit/>
          </a:bodyPr>
          <a:lstStyle/>
          <a:p>
            <a:pPr algn="ctr" rtl="0">
              <a:defRPr>
                <a:latin typeface="Heebo" pitchFamily="2" charset="-79"/>
                <a:ea typeface="Heebo" pitchFamily="2" charset="-79"/>
                <a:cs typeface="Heebo" pitchFamily="2" charset="-79"/>
              </a:defRPr>
            </a:pPr>
            <a:r>
              <a:rPr lang="en-US" sz="1200" b="0" i="0" u="none" strike="noStrike" baseline="0" dirty="0">
                <a:latin typeface="Heebo" pitchFamily="2" charset="-79"/>
                <a:cs typeface="Heebo" pitchFamily="2" charset="-79"/>
              </a:rPr>
              <a:t>3-6 months</a:t>
            </a:r>
          </a:p>
        </p:txBody>
      </p:sp>
      <p:sp>
        <p:nvSpPr>
          <p:cNvPr id="21" name="TextBox 20">
            <a:extLst>
              <a:ext uri="{FF2B5EF4-FFF2-40B4-BE49-F238E27FC236}">
                <a16:creationId xmlns:a16="http://schemas.microsoft.com/office/drawing/2014/main" id="{BE1277B8-760E-0FF2-08E4-3E64E32F8CD0}"/>
              </a:ext>
            </a:extLst>
          </p:cNvPr>
          <p:cNvSpPr txBox="1"/>
          <p:nvPr/>
        </p:nvSpPr>
        <p:spPr>
          <a:xfrm>
            <a:off x="6411127" y="5329263"/>
            <a:ext cx="786768" cy="461665"/>
          </a:xfrm>
          <a:prstGeom prst="rect">
            <a:avLst/>
          </a:prstGeom>
          <a:noFill/>
        </p:spPr>
        <p:txBody>
          <a:bodyPr wrap="square">
            <a:spAutoFit/>
          </a:bodyPr>
          <a:lstStyle/>
          <a:p>
            <a:pPr algn="ctr" rtl="0">
              <a:defRPr>
                <a:latin typeface="Heebo" pitchFamily="2" charset="-79"/>
                <a:ea typeface="Heebo" pitchFamily="2" charset="-79"/>
                <a:cs typeface="Heebo" pitchFamily="2" charset="-79"/>
              </a:defRPr>
            </a:pPr>
            <a:r>
              <a:rPr lang="en-US" sz="1200" dirty="0">
                <a:latin typeface="Heebo" pitchFamily="2" charset="-79"/>
                <a:cs typeface="Heebo" pitchFamily="2" charset="-79"/>
              </a:rPr>
              <a:t>6-12 months</a:t>
            </a:r>
            <a:endParaRPr lang="en-US" sz="1200" b="0" i="0" u="none" strike="noStrike" baseline="0" dirty="0">
              <a:latin typeface="Heebo" pitchFamily="2" charset="-79"/>
              <a:cs typeface="Heebo" pitchFamily="2" charset="-79"/>
            </a:endParaRPr>
          </a:p>
        </p:txBody>
      </p:sp>
      <p:sp>
        <p:nvSpPr>
          <p:cNvPr id="22" name="TextBox 21">
            <a:extLst>
              <a:ext uri="{FF2B5EF4-FFF2-40B4-BE49-F238E27FC236}">
                <a16:creationId xmlns:a16="http://schemas.microsoft.com/office/drawing/2014/main" id="{8BCBB27F-244D-8993-1AF8-8E671D8E5169}"/>
              </a:ext>
            </a:extLst>
          </p:cNvPr>
          <p:cNvSpPr txBox="1"/>
          <p:nvPr/>
        </p:nvSpPr>
        <p:spPr>
          <a:xfrm>
            <a:off x="7255823" y="5327263"/>
            <a:ext cx="786768" cy="461665"/>
          </a:xfrm>
          <a:prstGeom prst="rect">
            <a:avLst/>
          </a:prstGeom>
          <a:noFill/>
        </p:spPr>
        <p:txBody>
          <a:bodyPr wrap="square">
            <a:spAutoFit/>
          </a:bodyPr>
          <a:lstStyle/>
          <a:p>
            <a:pPr algn="ctr" rtl="0">
              <a:defRPr>
                <a:latin typeface="Heebo" pitchFamily="2" charset="-79"/>
                <a:ea typeface="Heebo" pitchFamily="2" charset="-79"/>
                <a:cs typeface="Heebo" pitchFamily="2" charset="-79"/>
              </a:defRPr>
            </a:pPr>
            <a:r>
              <a:rPr lang="en-US" sz="1200" b="0" i="0" u="none" strike="noStrike" baseline="0" dirty="0">
                <a:latin typeface="Heebo" pitchFamily="2" charset="-79"/>
                <a:cs typeface="Heebo" pitchFamily="2" charset="-79"/>
              </a:rPr>
              <a:t>Over 1 year</a:t>
            </a:r>
          </a:p>
        </p:txBody>
      </p:sp>
      <p:grpSp>
        <p:nvGrpSpPr>
          <p:cNvPr id="25" name="Group 24">
            <a:extLst>
              <a:ext uri="{FF2B5EF4-FFF2-40B4-BE49-F238E27FC236}">
                <a16:creationId xmlns:a16="http://schemas.microsoft.com/office/drawing/2014/main" id="{F114CBFC-4BD6-703D-5ADE-503A1935F694}"/>
              </a:ext>
            </a:extLst>
          </p:cNvPr>
          <p:cNvGrpSpPr/>
          <p:nvPr/>
        </p:nvGrpSpPr>
        <p:grpSpPr>
          <a:xfrm>
            <a:off x="4116343" y="5871847"/>
            <a:ext cx="605471" cy="435859"/>
            <a:chOff x="7399347" y="-1020693"/>
            <a:chExt cx="605471" cy="435859"/>
          </a:xfrm>
        </p:grpSpPr>
        <p:sp>
          <p:nvSpPr>
            <p:cNvPr id="26" name="Oval 25">
              <a:extLst>
                <a:ext uri="{FF2B5EF4-FFF2-40B4-BE49-F238E27FC236}">
                  <a16:creationId xmlns:a16="http://schemas.microsoft.com/office/drawing/2014/main" id="{594B96B5-6574-0EF0-F8E9-03655455149A}"/>
                </a:ext>
              </a:extLst>
            </p:cNvPr>
            <p:cNvSpPr/>
            <p:nvPr/>
          </p:nvSpPr>
          <p:spPr>
            <a:xfrm>
              <a:off x="7463576" y="-1020693"/>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27" name="Oval 26">
              <a:extLst>
                <a:ext uri="{FF2B5EF4-FFF2-40B4-BE49-F238E27FC236}">
                  <a16:creationId xmlns:a16="http://schemas.microsoft.com/office/drawing/2014/main" id="{819F24D0-7BAD-11D5-4C75-4E68F3C13101}"/>
                </a:ext>
              </a:extLst>
            </p:cNvPr>
            <p:cNvSpPr/>
            <p:nvPr/>
          </p:nvSpPr>
          <p:spPr>
            <a:xfrm>
              <a:off x="7616856" y="-1020693"/>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28" name="Oval 27">
              <a:extLst>
                <a:ext uri="{FF2B5EF4-FFF2-40B4-BE49-F238E27FC236}">
                  <a16:creationId xmlns:a16="http://schemas.microsoft.com/office/drawing/2014/main" id="{A094046E-825B-9AD2-0A82-202471061BC1}"/>
                </a:ext>
              </a:extLst>
            </p:cNvPr>
            <p:cNvSpPr/>
            <p:nvPr/>
          </p:nvSpPr>
          <p:spPr>
            <a:xfrm>
              <a:off x="7770136" y="-1020693"/>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29" name="Oval 28">
              <a:extLst>
                <a:ext uri="{FF2B5EF4-FFF2-40B4-BE49-F238E27FC236}">
                  <a16:creationId xmlns:a16="http://schemas.microsoft.com/office/drawing/2014/main" id="{8B96252D-12D0-C19A-B630-C65D3B0B01AF}"/>
                </a:ext>
              </a:extLst>
            </p:cNvPr>
            <p:cNvSpPr/>
            <p:nvPr/>
          </p:nvSpPr>
          <p:spPr>
            <a:xfrm>
              <a:off x="7923417" y="-1020693"/>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30" name="Oval 29">
              <a:extLst>
                <a:ext uri="{FF2B5EF4-FFF2-40B4-BE49-F238E27FC236}">
                  <a16:creationId xmlns:a16="http://schemas.microsoft.com/office/drawing/2014/main" id="{0B210380-BA47-C376-A216-CE8AD634BEF9}"/>
                </a:ext>
              </a:extLst>
            </p:cNvPr>
            <p:cNvSpPr/>
            <p:nvPr/>
          </p:nvSpPr>
          <p:spPr>
            <a:xfrm>
              <a:off x="7463574"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31" name="Oval 30">
              <a:extLst>
                <a:ext uri="{FF2B5EF4-FFF2-40B4-BE49-F238E27FC236}">
                  <a16:creationId xmlns:a16="http://schemas.microsoft.com/office/drawing/2014/main" id="{F3A7C5F7-7C6A-E450-5D77-791D3B83D0F3}"/>
                </a:ext>
              </a:extLst>
            </p:cNvPr>
            <p:cNvSpPr/>
            <p:nvPr/>
          </p:nvSpPr>
          <p:spPr>
            <a:xfrm>
              <a:off x="7623870"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32" name="Oval 31">
              <a:extLst>
                <a:ext uri="{FF2B5EF4-FFF2-40B4-BE49-F238E27FC236}">
                  <a16:creationId xmlns:a16="http://schemas.microsoft.com/office/drawing/2014/main" id="{0036BD03-549C-1986-F456-496A40FA79AA}"/>
                </a:ext>
              </a:extLst>
            </p:cNvPr>
            <p:cNvSpPr/>
            <p:nvPr/>
          </p:nvSpPr>
          <p:spPr>
            <a:xfrm>
              <a:off x="7784167"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33" name="Oval 32">
              <a:extLst>
                <a:ext uri="{FF2B5EF4-FFF2-40B4-BE49-F238E27FC236}">
                  <a16:creationId xmlns:a16="http://schemas.microsoft.com/office/drawing/2014/main" id="{202AB35A-2E92-8962-461C-63666C62F588}"/>
                </a:ext>
              </a:extLst>
            </p:cNvPr>
            <p:cNvSpPr/>
            <p:nvPr/>
          </p:nvSpPr>
          <p:spPr>
            <a:xfrm>
              <a:off x="7546903"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34" name="Oval 33">
              <a:extLst>
                <a:ext uri="{FF2B5EF4-FFF2-40B4-BE49-F238E27FC236}">
                  <a16:creationId xmlns:a16="http://schemas.microsoft.com/office/drawing/2014/main" id="{DA79286F-197A-90F1-A962-2D0B5D700215}"/>
                </a:ext>
              </a:extLst>
            </p:cNvPr>
            <p:cNvSpPr/>
            <p:nvPr/>
          </p:nvSpPr>
          <p:spPr>
            <a:xfrm>
              <a:off x="7694459"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35" name="Oval 34">
              <a:extLst>
                <a:ext uri="{FF2B5EF4-FFF2-40B4-BE49-F238E27FC236}">
                  <a16:creationId xmlns:a16="http://schemas.microsoft.com/office/drawing/2014/main" id="{4AAC791A-89BB-5E6C-A5F5-C53BCFAFF991}"/>
                </a:ext>
              </a:extLst>
            </p:cNvPr>
            <p:cNvSpPr/>
            <p:nvPr/>
          </p:nvSpPr>
          <p:spPr>
            <a:xfrm>
              <a:off x="7842015"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36" name="Oval 35">
              <a:extLst>
                <a:ext uri="{FF2B5EF4-FFF2-40B4-BE49-F238E27FC236}">
                  <a16:creationId xmlns:a16="http://schemas.microsoft.com/office/drawing/2014/main" id="{C846A938-4637-365B-35EE-14BC25CA7F11}"/>
                </a:ext>
              </a:extLst>
            </p:cNvPr>
            <p:cNvSpPr/>
            <p:nvPr/>
          </p:nvSpPr>
          <p:spPr>
            <a:xfrm>
              <a:off x="7399347"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38" name="Oval 37">
              <a:extLst>
                <a:ext uri="{FF2B5EF4-FFF2-40B4-BE49-F238E27FC236}">
                  <a16:creationId xmlns:a16="http://schemas.microsoft.com/office/drawing/2014/main" id="{B0B3C3A9-6E21-41BC-58D0-72E7953EF28F}"/>
                </a:ext>
              </a:extLst>
            </p:cNvPr>
            <p:cNvSpPr/>
            <p:nvPr/>
          </p:nvSpPr>
          <p:spPr>
            <a:xfrm>
              <a:off x="7546903"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39" name="Oval 38">
              <a:extLst>
                <a:ext uri="{FF2B5EF4-FFF2-40B4-BE49-F238E27FC236}">
                  <a16:creationId xmlns:a16="http://schemas.microsoft.com/office/drawing/2014/main" id="{117F403F-A70C-FAE3-DEBD-BE91E2B814C3}"/>
                </a:ext>
              </a:extLst>
            </p:cNvPr>
            <p:cNvSpPr/>
            <p:nvPr/>
          </p:nvSpPr>
          <p:spPr>
            <a:xfrm>
              <a:off x="7694459"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40" name="Oval 39">
              <a:extLst>
                <a:ext uri="{FF2B5EF4-FFF2-40B4-BE49-F238E27FC236}">
                  <a16:creationId xmlns:a16="http://schemas.microsoft.com/office/drawing/2014/main" id="{10A3FDA0-105B-12A9-69E1-50E6BFC6E362}"/>
                </a:ext>
              </a:extLst>
            </p:cNvPr>
            <p:cNvSpPr/>
            <p:nvPr/>
          </p:nvSpPr>
          <p:spPr>
            <a:xfrm>
              <a:off x="7842015"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41" name="Oval 40">
              <a:extLst>
                <a:ext uri="{FF2B5EF4-FFF2-40B4-BE49-F238E27FC236}">
                  <a16:creationId xmlns:a16="http://schemas.microsoft.com/office/drawing/2014/main" id="{EC5BFB0B-DECA-3C64-6D86-95F981317597}"/>
                </a:ext>
              </a:extLst>
            </p:cNvPr>
            <p:cNvSpPr/>
            <p:nvPr/>
          </p:nvSpPr>
          <p:spPr>
            <a:xfrm>
              <a:off x="7399347"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grpSp>
        <p:nvGrpSpPr>
          <p:cNvPr id="42" name="Group 41">
            <a:extLst>
              <a:ext uri="{FF2B5EF4-FFF2-40B4-BE49-F238E27FC236}">
                <a16:creationId xmlns:a16="http://schemas.microsoft.com/office/drawing/2014/main" id="{F03B02BE-1E70-D610-022A-36808AB2CD24}"/>
              </a:ext>
            </a:extLst>
          </p:cNvPr>
          <p:cNvGrpSpPr/>
          <p:nvPr/>
        </p:nvGrpSpPr>
        <p:grpSpPr>
          <a:xfrm>
            <a:off x="4931601" y="5852629"/>
            <a:ext cx="605471" cy="435859"/>
            <a:chOff x="7399347" y="-1020693"/>
            <a:chExt cx="605471" cy="435859"/>
          </a:xfrm>
        </p:grpSpPr>
        <p:sp>
          <p:nvSpPr>
            <p:cNvPr id="43" name="Oval 42">
              <a:extLst>
                <a:ext uri="{FF2B5EF4-FFF2-40B4-BE49-F238E27FC236}">
                  <a16:creationId xmlns:a16="http://schemas.microsoft.com/office/drawing/2014/main" id="{F870A848-0D3E-3BC6-52F0-7CD8DB60D0E9}"/>
                </a:ext>
              </a:extLst>
            </p:cNvPr>
            <p:cNvSpPr/>
            <p:nvPr/>
          </p:nvSpPr>
          <p:spPr>
            <a:xfrm>
              <a:off x="7463576" y="-1020693"/>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44" name="Oval 43">
              <a:extLst>
                <a:ext uri="{FF2B5EF4-FFF2-40B4-BE49-F238E27FC236}">
                  <a16:creationId xmlns:a16="http://schemas.microsoft.com/office/drawing/2014/main" id="{93BC100D-B9A8-1D86-DE30-4008DA373D7E}"/>
                </a:ext>
              </a:extLst>
            </p:cNvPr>
            <p:cNvSpPr/>
            <p:nvPr/>
          </p:nvSpPr>
          <p:spPr>
            <a:xfrm>
              <a:off x="7616856" y="-1020693"/>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45" name="Oval 44">
              <a:extLst>
                <a:ext uri="{FF2B5EF4-FFF2-40B4-BE49-F238E27FC236}">
                  <a16:creationId xmlns:a16="http://schemas.microsoft.com/office/drawing/2014/main" id="{79EDEA21-F0A6-7499-84A2-335991C984CB}"/>
                </a:ext>
              </a:extLst>
            </p:cNvPr>
            <p:cNvSpPr/>
            <p:nvPr/>
          </p:nvSpPr>
          <p:spPr>
            <a:xfrm>
              <a:off x="7770136" y="-1020693"/>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46" name="Oval 45">
              <a:extLst>
                <a:ext uri="{FF2B5EF4-FFF2-40B4-BE49-F238E27FC236}">
                  <a16:creationId xmlns:a16="http://schemas.microsoft.com/office/drawing/2014/main" id="{B52DD271-ED7B-D44B-4ED2-E56D02499036}"/>
                </a:ext>
              </a:extLst>
            </p:cNvPr>
            <p:cNvSpPr/>
            <p:nvPr/>
          </p:nvSpPr>
          <p:spPr>
            <a:xfrm>
              <a:off x="7923417" y="-1020693"/>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47" name="Oval 46">
              <a:extLst>
                <a:ext uri="{FF2B5EF4-FFF2-40B4-BE49-F238E27FC236}">
                  <a16:creationId xmlns:a16="http://schemas.microsoft.com/office/drawing/2014/main" id="{BC3C8F34-837E-575F-F922-6D1B89A10951}"/>
                </a:ext>
              </a:extLst>
            </p:cNvPr>
            <p:cNvSpPr/>
            <p:nvPr/>
          </p:nvSpPr>
          <p:spPr>
            <a:xfrm>
              <a:off x="7463574"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48" name="Oval 47">
              <a:extLst>
                <a:ext uri="{FF2B5EF4-FFF2-40B4-BE49-F238E27FC236}">
                  <a16:creationId xmlns:a16="http://schemas.microsoft.com/office/drawing/2014/main" id="{D70507C3-48EF-551A-93DB-ACD5C80581A8}"/>
                </a:ext>
              </a:extLst>
            </p:cNvPr>
            <p:cNvSpPr/>
            <p:nvPr/>
          </p:nvSpPr>
          <p:spPr>
            <a:xfrm>
              <a:off x="7623870"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49" name="Oval 48">
              <a:extLst>
                <a:ext uri="{FF2B5EF4-FFF2-40B4-BE49-F238E27FC236}">
                  <a16:creationId xmlns:a16="http://schemas.microsoft.com/office/drawing/2014/main" id="{C395FF3B-A787-23DB-8874-0D6EB6D25FB5}"/>
                </a:ext>
              </a:extLst>
            </p:cNvPr>
            <p:cNvSpPr/>
            <p:nvPr/>
          </p:nvSpPr>
          <p:spPr>
            <a:xfrm>
              <a:off x="7784167"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1" name="Oval 50">
              <a:extLst>
                <a:ext uri="{FF2B5EF4-FFF2-40B4-BE49-F238E27FC236}">
                  <a16:creationId xmlns:a16="http://schemas.microsoft.com/office/drawing/2014/main" id="{560B142C-88F0-337D-6C27-73268C320C0F}"/>
                </a:ext>
              </a:extLst>
            </p:cNvPr>
            <p:cNvSpPr/>
            <p:nvPr/>
          </p:nvSpPr>
          <p:spPr>
            <a:xfrm>
              <a:off x="7546903"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2" name="Oval 51">
              <a:extLst>
                <a:ext uri="{FF2B5EF4-FFF2-40B4-BE49-F238E27FC236}">
                  <a16:creationId xmlns:a16="http://schemas.microsoft.com/office/drawing/2014/main" id="{D84A8F86-379F-49EB-9EFA-63F9A8645CF8}"/>
                </a:ext>
              </a:extLst>
            </p:cNvPr>
            <p:cNvSpPr/>
            <p:nvPr/>
          </p:nvSpPr>
          <p:spPr>
            <a:xfrm>
              <a:off x="7694459"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3" name="Oval 52">
              <a:extLst>
                <a:ext uri="{FF2B5EF4-FFF2-40B4-BE49-F238E27FC236}">
                  <a16:creationId xmlns:a16="http://schemas.microsoft.com/office/drawing/2014/main" id="{4E0B456C-8CEF-8C0F-1204-DA5B378DFF39}"/>
                </a:ext>
              </a:extLst>
            </p:cNvPr>
            <p:cNvSpPr/>
            <p:nvPr/>
          </p:nvSpPr>
          <p:spPr>
            <a:xfrm>
              <a:off x="7842015"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4" name="Oval 53">
              <a:extLst>
                <a:ext uri="{FF2B5EF4-FFF2-40B4-BE49-F238E27FC236}">
                  <a16:creationId xmlns:a16="http://schemas.microsoft.com/office/drawing/2014/main" id="{7F0258E5-6343-5733-6236-2C7F4E458694}"/>
                </a:ext>
              </a:extLst>
            </p:cNvPr>
            <p:cNvSpPr/>
            <p:nvPr/>
          </p:nvSpPr>
          <p:spPr>
            <a:xfrm>
              <a:off x="7399347" y="-903382"/>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5" name="Oval 54">
              <a:extLst>
                <a:ext uri="{FF2B5EF4-FFF2-40B4-BE49-F238E27FC236}">
                  <a16:creationId xmlns:a16="http://schemas.microsoft.com/office/drawing/2014/main" id="{8F150D97-6888-1E07-F426-693D3A97D2B4}"/>
                </a:ext>
              </a:extLst>
            </p:cNvPr>
            <p:cNvSpPr/>
            <p:nvPr/>
          </p:nvSpPr>
          <p:spPr>
            <a:xfrm>
              <a:off x="7546903"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6" name="Oval 55">
              <a:extLst>
                <a:ext uri="{FF2B5EF4-FFF2-40B4-BE49-F238E27FC236}">
                  <a16:creationId xmlns:a16="http://schemas.microsoft.com/office/drawing/2014/main" id="{224395B2-92DA-50B7-B68E-2A866B47C8A9}"/>
                </a:ext>
              </a:extLst>
            </p:cNvPr>
            <p:cNvSpPr/>
            <p:nvPr/>
          </p:nvSpPr>
          <p:spPr>
            <a:xfrm>
              <a:off x="7694459"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7" name="Oval 56">
              <a:extLst>
                <a:ext uri="{FF2B5EF4-FFF2-40B4-BE49-F238E27FC236}">
                  <a16:creationId xmlns:a16="http://schemas.microsoft.com/office/drawing/2014/main" id="{3409EFA8-5B43-D545-C703-AFD5052328B9}"/>
                </a:ext>
              </a:extLst>
            </p:cNvPr>
            <p:cNvSpPr/>
            <p:nvPr/>
          </p:nvSpPr>
          <p:spPr>
            <a:xfrm>
              <a:off x="7842015"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58" name="Oval 57">
              <a:extLst>
                <a:ext uri="{FF2B5EF4-FFF2-40B4-BE49-F238E27FC236}">
                  <a16:creationId xmlns:a16="http://schemas.microsoft.com/office/drawing/2014/main" id="{D0C42D79-FB02-26CA-FBE7-33A4785CB44E}"/>
                </a:ext>
              </a:extLst>
            </p:cNvPr>
            <p:cNvSpPr/>
            <p:nvPr/>
          </p:nvSpPr>
          <p:spPr>
            <a:xfrm>
              <a:off x="7399347"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grpSp>
        <p:nvGrpSpPr>
          <p:cNvPr id="59" name="Group 58">
            <a:extLst>
              <a:ext uri="{FF2B5EF4-FFF2-40B4-BE49-F238E27FC236}">
                <a16:creationId xmlns:a16="http://schemas.microsoft.com/office/drawing/2014/main" id="{988B1E78-4425-7D2A-BB36-1DEC8DD800AE}"/>
              </a:ext>
            </a:extLst>
          </p:cNvPr>
          <p:cNvGrpSpPr/>
          <p:nvPr/>
        </p:nvGrpSpPr>
        <p:grpSpPr>
          <a:xfrm>
            <a:off x="5707947" y="5867438"/>
            <a:ext cx="605471" cy="435859"/>
            <a:chOff x="7399347" y="-1020693"/>
            <a:chExt cx="605471" cy="435859"/>
          </a:xfrm>
        </p:grpSpPr>
        <p:sp>
          <p:nvSpPr>
            <p:cNvPr id="60" name="Oval 59">
              <a:extLst>
                <a:ext uri="{FF2B5EF4-FFF2-40B4-BE49-F238E27FC236}">
                  <a16:creationId xmlns:a16="http://schemas.microsoft.com/office/drawing/2014/main" id="{2A4090E3-6121-95AE-DC2A-9EBD3F550117}"/>
                </a:ext>
              </a:extLst>
            </p:cNvPr>
            <p:cNvSpPr/>
            <p:nvPr/>
          </p:nvSpPr>
          <p:spPr>
            <a:xfrm>
              <a:off x="7463576" y="-1020693"/>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61" name="Oval 60">
              <a:extLst>
                <a:ext uri="{FF2B5EF4-FFF2-40B4-BE49-F238E27FC236}">
                  <a16:creationId xmlns:a16="http://schemas.microsoft.com/office/drawing/2014/main" id="{D569B749-24FA-A855-1574-68E1C8D2A20B}"/>
                </a:ext>
              </a:extLst>
            </p:cNvPr>
            <p:cNvSpPr/>
            <p:nvPr/>
          </p:nvSpPr>
          <p:spPr>
            <a:xfrm>
              <a:off x="7616856" y="-1020693"/>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62" name="Oval 61">
              <a:extLst>
                <a:ext uri="{FF2B5EF4-FFF2-40B4-BE49-F238E27FC236}">
                  <a16:creationId xmlns:a16="http://schemas.microsoft.com/office/drawing/2014/main" id="{BD3E4E95-A9D8-BFC4-C83B-F8DE35A03475}"/>
                </a:ext>
              </a:extLst>
            </p:cNvPr>
            <p:cNvSpPr/>
            <p:nvPr/>
          </p:nvSpPr>
          <p:spPr>
            <a:xfrm>
              <a:off x="7770136" y="-1020693"/>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64" name="Oval 63">
              <a:extLst>
                <a:ext uri="{FF2B5EF4-FFF2-40B4-BE49-F238E27FC236}">
                  <a16:creationId xmlns:a16="http://schemas.microsoft.com/office/drawing/2014/main" id="{3AC7E324-BF24-8670-36D1-B6213552D29F}"/>
                </a:ext>
              </a:extLst>
            </p:cNvPr>
            <p:cNvSpPr/>
            <p:nvPr/>
          </p:nvSpPr>
          <p:spPr>
            <a:xfrm>
              <a:off x="7923417" y="-1020693"/>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65" name="Oval 64">
              <a:extLst>
                <a:ext uri="{FF2B5EF4-FFF2-40B4-BE49-F238E27FC236}">
                  <a16:creationId xmlns:a16="http://schemas.microsoft.com/office/drawing/2014/main" id="{C150C217-9F13-77C2-D139-AB2BC0ED2B8D}"/>
                </a:ext>
              </a:extLst>
            </p:cNvPr>
            <p:cNvSpPr/>
            <p:nvPr/>
          </p:nvSpPr>
          <p:spPr>
            <a:xfrm>
              <a:off x="7463574"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66" name="Oval 65">
              <a:extLst>
                <a:ext uri="{FF2B5EF4-FFF2-40B4-BE49-F238E27FC236}">
                  <a16:creationId xmlns:a16="http://schemas.microsoft.com/office/drawing/2014/main" id="{2BA1C884-157F-FF43-7594-693BAA2BA1AE}"/>
                </a:ext>
              </a:extLst>
            </p:cNvPr>
            <p:cNvSpPr/>
            <p:nvPr/>
          </p:nvSpPr>
          <p:spPr>
            <a:xfrm>
              <a:off x="7623870"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67" name="Oval 66">
              <a:extLst>
                <a:ext uri="{FF2B5EF4-FFF2-40B4-BE49-F238E27FC236}">
                  <a16:creationId xmlns:a16="http://schemas.microsoft.com/office/drawing/2014/main" id="{0C40A87B-2342-105D-FEC9-890496F37433}"/>
                </a:ext>
              </a:extLst>
            </p:cNvPr>
            <p:cNvSpPr/>
            <p:nvPr/>
          </p:nvSpPr>
          <p:spPr>
            <a:xfrm>
              <a:off x="7784167"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68" name="Oval 67">
              <a:extLst>
                <a:ext uri="{FF2B5EF4-FFF2-40B4-BE49-F238E27FC236}">
                  <a16:creationId xmlns:a16="http://schemas.microsoft.com/office/drawing/2014/main" id="{AF18172B-C61E-F121-0753-FCE12C9841ED}"/>
                </a:ext>
              </a:extLst>
            </p:cNvPr>
            <p:cNvSpPr/>
            <p:nvPr/>
          </p:nvSpPr>
          <p:spPr>
            <a:xfrm>
              <a:off x="7546903"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69" name="Oval 68">
              <a:extLst>
                <a:ext uri="{FF2B5EF4-FFF2-40B4-BE49-F238E27FC236}">
                  <a16:creationId xmlns:a16="http://schemas.microsoft.com/office/drawing/2014/main" id="{ECE33795-B877-921F-1F03-3C0C6DA185DB}"/>
                </a:ext>
              </a:extLst>
            </p:cNvPr>
            <p:cNvSpPr/>
            <p:nvPr/>
          </p:nvSpPr>
          <p:spPr>
            <a:xfrm>
              <a:off x="7694459"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70" name="Oval 69">
              <a:extLst>
                <a:ext uri="{FF2B5EF4-FFF2-40B4-BE49-F238E27FC236}">
                  <a16:creationId xmlns:a16="http://schemas.microsoft.com/office/drawing/2014/main" id="{FFF24083-7D0F-D258-6BD8-A72098328A47}"/>
                </a:ext>
              </a:extLst>
            </p:cNvPr>
            <p:cNvSpPr/>
            <p:nvPr/>
          </p:nvSpPr>
          <p:spPr>
            <a:xfrm>
              <a:off x="7842015"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71" name="Oval 70">
              <a:extLst>
                <a:ext uri="{FF2B5EF4-FFF2-40B4-BE49-F238E27FC236}">
                  <a16:creationId xmlns:a16="http://schemas.microsoft.com/office/drawing/2014/main" id="{8D6FB0B5-AB12-C3D2-98A0-8A4492AF8BC0}"/>
                </a:ext>
              </a:extLst>
            </p:cNvPr>
            <p:cNvSpPr/>
            <p:nvPr/>
          </p:nvSpPr>
          <p:spPr>
            <a:xfrm>
              <a:off x="7399347"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72" name="Oval 71">
              <a:extLst>
                <a:ext uri="{FF2B5EF4-FFF2-40B4-BE49-F238E27FC236}">
                  <a16:creationId xmlns:a16="http://schemas.microsoft.com/office/drawing/2014/main" id="{33D62F92-75B0-878F-9F40-89CF29AF7CB5}"/>
                </a:ext>
              </a:extLst>
            </p:cNvPr>
            <p:cNvSpPr/>
            <p:nvPr/>
          </p:nvSpPr>
          <p:spPr>
            <a:xfrm>
              <a:off x="7546903"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73" name="Oval 72">
              <a:extLst>
                <a:ext uri="{FF2B5EF4-FFF2-40B4-BE49-F238E27FC236}">
                  <a16:creationId xmlns:a16="http://schemas.microsoft.com/office/drawing/2014/main" id="{156511A1-8946-1009-EF93-0CFD28B94EB4}"/>
                </a:ext>
              </a:extLst>
            </p:cNvPr>
            <p:cNvSpPr/>
            <p:nvPr/>
          </p:nvSpPr>
          <p:spPr>
            <a:xfrm>
              <a:off x="7694459"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74" name="Oval 73">
              <a:extLst>
                <a:ext uri="{FF2B5EF4-FFF2-40B4-BE49-F238E27FC236}">
                  <a16:creationId xmlns:a16="http://schemas.microsoft.com/office/drawing/2014/main" id="{694AC2A7-A4B4-C1B4-C11A-9DB76ABC4FC3}"/>
                </a:ext>
              </a:extLst>
            </p:cNvPr>
            <p:cNvSpPr/>
            <p:nvPr/>
          </p:nvSpPr>
          <p:spPr>
            <a:xfrm>
              <a:off x="7842015"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75" name="Oval 74">
              <a:extLst>
                <a:ext uri="{FF2B5EF4-FFF2-40B4-BE49-F238E27FC236}">
                  <a16:creationId xmlns:a16="http://schemas.microsoft.com/office/drawing/2014/main" id="{D937904B-2A6D-2E52-ECFD-36D01843C780}"/>
                </a:ext>
              </a:extLst>
            </p:cNvPr>
            <p:cNvSpPr/>
            <p:nvPr/>
          </p:nvSpPr>
          <p:spPr>
            <a:xfrm>
              <a:off x="7399347"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grpSp>
        <p:nvGrpSpPr>
          <p:cNvPr id="77" name="Group 76">
            <a:extLst>
              <a:ext uri="{FF2B5EF4-FFF2-40B4-BE49-F238E27FC236}">
                <a16:creationId xmlns:a16="http://schemas.microsoft.com/office/drawing/2014/main" id="{EE367C1D-995D-E642-88C1-89498F6A13B3}"/>
              </a:ext>
            </a:extLst>
          </p:cNvPr>
          <p:cNvGrpSpPr/>
          <p:nvPr/>
        </p:nvGrpSpPr>
        <p:grpSpPr>
          <a:xfrm>
            <a:off x="6526202" y="5852629"/>
            <a:ext cx="605471" cy="435859"/>
            <a:chOff x="7399347" y="-1020693"/>
            <a:chExt cx="605471" cy="435859"/>
          </a:xfrm>
        </p:grpSpPr>
        <p:sp>
          <p:nvSpPr>
            <p:cNvPr id="78" name="Oval 77">
              <a:extLst>
                <a:ext uri="{FF2B5EF4-FFF2-40B4-BE49-F238E27FC236}">
                  <a16:creationId xmlns:a16="http://schemas.microsoft.com/office/drawing/2014/main" id="{566BB675-AED5-B21E-6801-C87E8CA85AB7}"/>
                </a:ext>
              </a:extLst>
            </p:cNvPr>
            <p:cNvSpPr/>
            <p:nvPr/>
          </p:nvSpPr>
          <p:spPr>
            <a:xfrm>
              <a:off x="7463576" y="-1020693"/>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79" name="Oval 78">
              <a:extLst>
                <a:ext uri="{FF2B5EF4-FFF2-40B4-BE49-F238E27FC236}">
                  <a16:creationId xmlns:a16="http://schemas.microsoft.com/office/drawing/2014/main" id="{8BED30BC-BC0C-B578-F629-C3C89F2C03D4}"/>
                </a:ext>
              </a:extLst>
            </p:cNvPr>
            <p:cNvSpPr/>
            <p:nvPr/>
          </p:nvSpPr>
          <p:spPr>
            <a:xfrm>
              <a:off x="7616856" y="-1020693"/>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80" name="Oval 79">
              <a:extLst>
                <a:ext uri="{FF2B5EF4-FFF2-40B4-BE49-F238E27FC236}">
                  <a16:creationId xmlns:a16="http://schemas.microsoft.com/office/drawing/2014/main" id="{5941369F-E29E-B5ED-A461-6535EDD406D3}"/>
                </a:ext>
              </a:extLst>
            </p:cNvPr>
            <p:cNvSpPr/>
            <p:nvPr/>
          </p:nvSpPr>
          <p:spPr>
            <a:xfrm>
              <a:off x="7770136" y="-1020693"/>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81" name="Oval 80">
              <a:extLst>
                <a:ext uri="{FF2B5EF4-FFF2-40B4-BE49-F238E27FC236}">
                  <a16:creationId xmlns:a16="http://schemas.microsoft.com/office/drawing/2014/main" id="{44541B62-F4E1-8A24-C887-F623259E9958}"/>
                </a:ext>
              </a:extLst>
            </p:cNvPr>
            <p:cNvSpPr/>
            <p:nvPr/>
          </p:nvSpPr>
          <p:spPr>
            <a:xfrm>
              <a:off x="7923417" y="-1020693"/>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82" name="Oval 81">
              <a:extLst>
                <a:ext uri="{FF2B5EF4-FFF2-40B4-BE49-F238E27FC236}">
                  <a16:creationId xmlns:a16="http://schemas.microsoft.com/office/drawing/2014/main" id="{4DC1B871-3DC1-72A0-AF38-39015D6EA076}"/>
                </a:ext>
              </a:extLst>
            </p:cNvPr>
            <p:cNvSpPr/>
            <p:nvPr/>
          </p:nvSpPr>
          <p:spPr>
            <a:xfrm>
              <a:off x="7463574"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83" name="Oval 82">
              <a:extLst>
                <a:ext uri="{FF2B5EF4-FFF2-40B4-BE49-F238E27FC236}">
                  <a16:creationId xmlns:a16="http://schemas.microsoft.com/office/drawing/2014/main" id="{2777C8ED-9829-D738-FD63-5F4093430BC8}"/>
                </a:ext>
              </a:extLst>
            </p:cNvPr>
            <p:cNvSpPr/>
            <p:nvPr/>
          </p:nvSpPr>
          <p:spPr>
            <a:xfrm>
              <a:off x="7623870"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84" name="Oval 83">
              <a:extLst>
                <a:ext uri="{FF2B5EF4-FFF2-40B4-BE49-F238E27FC236}">
                  <a16:creationId xmlns:a16="http://schemas.microsoft.com/office/drawing/2014/main" id="{606031F0-D0EB-B735-68E9-4B2506F1A4F8}"/>
                </a:ext>
              </a:extLst>
            </p:cNvPr>
            <p:cNvSpPr/>
            <p:nvPr/>
          </p:nvSpPr>
          <p:spPr>
            <a:xfrm>
              <a:off x="7784167"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85" name="Oval 84">
              <a:extLst>
                <a:ext uri="{FF2B5EF4-FFF2-40B4-BE49-F238E27FC236}">
                  <a16:creationId xmlns:a16="http://schemas.microsoft.com/office/drawing/2014/main" id="{F5C6366F-D901-7254-8B5E-7E62699A0D9B}"/>
                </a:ext>
              </a:extLst>
            </p:cNvPr>
            <p:cNvSpPr/>
            <p:nvPr/>
          </p:nvSpPr>
          <p:spPr>
            <a:xfrm>
              <a:off x="7546903"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86" name="Oval 85">
              <a:extLst>
                <a:ext uri="{FF2B5EF4-FFF2-40B4-BE49-F238E27FC236}">
                  <a16:creationId xmlns:a16="http://schemas.microsoft.com/office/drawing/2014/main" id="{6A27DB62-463B-2601-A226-3AC104067EE9}"/>
                </a:ext>
              </a:extLst>
            </p:cNvPr>
            <p:cNvSpPr/>
            <p:nvPr/>
          </p:nvSpPr>
          <p:spPr>
            <a:xfrm>
              <a:off x="7694459"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87" name="Oval 86">
              <a:extLst>
                <a:ext uri="{FF2B5EF4-FFF2-40B4-BE49-F238E27FC236}">
                  <a16:creationId xmlns:a16="http://schemas.microsoft.com/office/drawing/2014/main" id="{DA9F5488-F924-9611-5714-00CFAB52283E}"/>
                </a:ext>
              </a:extLst>
            </p:cNvPr>
            <p:cNvSpPr/>
            <p:nvPr/>
          </p:nvSpPr>
          <p:spPr>
            <a:xfrm>
              <a:off x="7842015"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88" name="Oval 87">
              <a:extLst>
                <a:ext uri="{FF2B5EF4-FFF2-40B4-BE49-F238E27FC236}">
                  <a16:creationId xmlns:a16="http://schemas.microsoft.com/office/drawing/2014/main" id="{4026DD64-35CE-33A6-44D0-0A6E3BC3C5AE}"/>
                </a:ext>
              </a:extLst>
            </p:cNvPr>
            <p:cNvSpPr/>
            <p:nvPr/>
          </p:nvSpPr>
          <p:spPr>
            <a:xfrm>
              <a:off x="7399347"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92" name="Oval 91">
              <a:extLst>
                <a:ext uri="{FF2B5EF4-FFF2-40B4-BE49-F238E27FC236}">
                  <a16:creationId xmlns:a16="http://schemas.microsoft.com/office/drawing/2014/main" id="{1CFF1322-9E2A-5EB2-1828-EB5B11A39983}"/>
                </a:ext>
              </a:extLst>
            </p:cNvPr>
            <p:cNvSpPr/>
            <p:nvPr/>
          </p:nvSpPr>
          <p:spPr>
            <a:xfrm>
              <a:off x="7546903"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94" name="Oval 93">
              <a:extLst>
                <a:ext uri="{FF2B5EF4-FFF2-40B4-BE49-F238E27FC236}">
                  <a16:creationId xmlns:a16="http://schemas.microsoft.com/office/drawing/2014/main" id="{67FF42BD-B3EF-194A-E382-9B9C8C898FD2}"/>
                </a:ext>
              </a:extLst>
            </p:cNvPr>
            <p:cNvSpPr/>
            <p:nvPr/>
          </p:nvSpPr>
          <p:spPr>
            <a:xfrm>
              <a:off x="7694459"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96" name="Oval 95">
              <a:extLst>
                <a:ext uri="{FF2B5EF4-FFF2-40B4-BE49-F238E27FC236}">
                  <a16:creationId xmlns:a16="http://schemas.microsoft.com/office/drawing/2014/main" id="{169DCDCE-31F2-A0DB-E95F-92DE7511D0DF}"/>
                </a:ext>
              </a:extLst>
            </p:cNvPr>
            <p:cNvSpPr/>
            <p:nvPr/>
          </p:nvSpPr>
          <p:spPr>
            <a:xfrm>
              <a:off x="7842015"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98" name="Oval 97">
              <a:extLst>
                <a:ext uri="{FF2B5EF4-FFF2-40B4-BE49-F238E27FC236}">
                  <a16:creationId xmlns:a16="http://schemas.microsoft.com/office/drawing/2014/main" id="{7481DB61-38E2-3FED-B4AD-3ACC24941FC7}"/>
                </a:ext>
              </a:extLst>
            </p:cNvPr>
            <p:cNvSpPr/>
            <p:nvPr/>
          </p:nvSpPr>
          <p:spPr>
            <a:xfrm>
              <a:off x="7399347"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grpSp>
        <p:nvGrpSpPr>
          <p:cNvPr id="99" name="Group 98">
            <a:extLst>
              <a:ext uri="{FF2B5EF4-FFF2-40B4-BE49-F238E27FC236}">
                <a16:creationId xmlns:a16="http://schemas.microsoft.com/office/drawing/2014/main" id="{A2F3B6A0-1F3C-EFC5-11B7-74CC36E3F7AA}"/>
              </a:ext>
            </a:extLst>
          </p:cNvPr>
          <p:cNvGrpSpPr/>
          <p:nvPr/>
        </p:nvGrpSpPr>
        <p:grpSpPr>
          <a:xfrm>
            <a:off x="7404147" y="5862955"/>
            <a:ext cx="605471" cy="435859"/>
            <a:chOff x="7399347" y="-1020693"/>
            <a:chExt cx="605471" cy="435859"/>
          </a:xfrm>
        </p:grpSpPr>
        <p:sp>
          <p:nvSpPr>
            <p:cNvPr id="101" name="Oval 100">
              <a:extLst>
                <a:ext uri="{FF2B5EF4-FFF2-40B4-BE49-F238E27FC236}">
                  <a16:creationId xmlns:a16="http://schemas.microsoft.com/office/drawing/2014/main" id="{87BEFF6D-5350-0EF7-4E6F-23D8A6269D55}"/>
                </a:ext>
              </a:extLst>
            </p:cNvPr>
            <p:cNvSpPr/>
            <p:nvPr/>
          </p:nvSpPr>
          <p:spPr>
            <a:xfrm>
              <a:off x="7463576" y="-1020693"/>
              <a:ext cx="81401" cy="81401"/>
            </a:xfrm>
            <a:prstGeom prst="ellipse">
              <a:avLst/>
            </a:prstGeom>
            <a:solidFill>
              <a:srgbClr val="40A8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03" name="Oval 102">
              <a:extLst>
                <a:ext uri="{FF2B5EF4-FFF2-40B4-BE49-F238E27FC236}">
                  <a16:creationId xmlns:a16="http://schemas.microsoft.com/office/drawing/2014/main" id="{4109976F-DF6D-D6FA-837E-65EEAE782070}"/>
                </a:ext>
              </a:extLst>
            </p:cNvPr>
            <p:cNvSpPr/>
            <p:nvPr/>
          </p:nvSpPr>
          <p:spPr>
            <a:xfrm>
              <a:off x="7616856" y="-1020693"/>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05" name="Oval 104">
              <a:extLst>
                <a:ext uri="{FF2B5EF4-FFF2-40B4-BE49-F238E27FC236}">
                  <a16:creationId xmlns:a16="http://schemas.microsoft.com/office/drawing/2014/main" id="{239F5B22-38BD-CDC4-2B5C-562327A4BFCF}"/>
                </a:ext>
              </a:extLst>
            </p:cNvPr>
            <p:cNvSpPr/>
            <p:nvPr/>
          </p:nvSpPr>
          <p:spPr>
            <a:xfrm>
              <a:off x="7770136" y="-1020693"/>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06" name="Oval 105">
              <a:extLst>
                <a:ext uri="{FF2B5EF4-FFF2-40B4-BE49-F238E27FC236}">
                  <a16:creationId xmlns:a16="http://schemas.microsoft.com/office/drawing/2014/main" id="{B5DA7571-95FE-3FCD-F6BB-07F13200BDA6}"/>
                </a:ext>
              </a:extLst>
            </p:cNvPr>
            <p:cNvSpPr/>
            <p:nvPr/>
          </p:nvSpPr>
          <p:spPr>
            <a:xfrm>
              <a:off x="7923417" y="-1020693"/>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10" name="Oval 109">
              <a:extLst>
                <a:ext uri="{FF2B5EF4-FFF2-40B4-BE49-F238E27FC236}">
                  <a16:creationId xmlns:a16="http://schemas.microsoft.com/office/drawing/2014/main" id="{F060697D-B09D-9CB7-1CE9-BE741F530A3E}"/>
                </a:ext>
              </a:extLst>
            </p:cNvPr>
            <p:cNvSpPr/>
            <p:nvPr/>
          </p:nvSpPr>
          <p:spPr>
            <a:xfrm>
              <a:off x="7463574"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11" name="Oval 110">
              <a:extLst>
                <a:ext uri="{FF2B5EF4-FFF2-40B4-BE49-F238E27FC236}">
                  <a16:creationId xmlns:a16="http://schemas.microsoft.com/office/drawing/2014/main" id="{15BE997D-8449-9D3B-8393-32B1F5B6E0EB}"/>
                </a:ext>
              </a:extLst>
            </p:cNvPr>
            <p:cNvSpPr/>
            <p:nvPr/>
          </p:nvSpPr>
          <p:spPr>
            <a:xfrm>
              <a:off x="7623870"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12" name="Oval 111">
              <a:extLst>
                <a:ext uri="{FF2B5EF4-FFF2-40B4-BE49-F238E27FC236}">
                  <a16:creationId xmlns:a16="http://schemas.microsoft.com/office/drawing/2014/main" id="{2D265F1B-EC1A-1A27-C969-EAF28C272624}"/>
                </a:ext>
              </a:extLst>
            </p:cNvPr>
            <p:cNvSpPr/>
            <p:nvPr/>
          </p:nvSpPr>
          <p:spPr>
            <a:xfrm>
              <a:off x="7784167" y="-786071"/>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13" name="Oval 112">
              <a:extLst>
                <a:ext uri="{FF2B5EF4-FFF2-40B4-BE49-F238E27FC236}">
                  <a16:creationId xmlns:a16="http://schemas.microsoft.com/office/drawing/2014/main" id="{C5BED576-875F-0095-346B-4E194A06D5CF}"/>
                </a:ext>
              </a:extLst>
            </p:cNvPr>
            <p:cNvSpPr/>
            <p:nvPr/>
          </p:nvSpPr>
          <p:spPr>
            <a:xfrm>
              <a:off x="7546903"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15" name="Oval 114">
              <a:extLst>
                <a:ext uri="{FF2B5EF4-FFF2-40B4-BE49-F238E27FC236}">
                  <a16:creationId xmlns:a16="http://schemas.microsoft.com/office/drawing/2014/main" id="{0E545FBB-AC95-0DAE-51DE-68B8A63150DB}"/>
                </a:ext>
              </a:extLst>
            </p:cNvPr>
            <p:cNvSpPr/>
            <p:nvPr/>
          </p:nvSpPr>
          <p:spPr>
            <a:xfrm>
              <a:off x="7694459"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16" name="Oval 115">
              <a:extLst>
                <a:ext uri="{FF2B5EF4-FFF2-40B4-BE49-F238E27FC236}">
                  <a16:creationId xmlns:a16="http://schemas.microsoft.com/office/drawing/2014/main" id="{C45BA169-6AEE-6DFE-CD89-B2A91CA1911A}"/>
                </a:ext>
              </a:extLst>
            </p:cNvPr>
            <p:cNvSpPr/>
            <p:nvPr/>
          </p:nvSpPr>
          <p:spPr>
            <a:xfrm>
              <a:off x="7842015"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18" name="Oval 117">
              <a:extLst>
                <a:ext uri="{FF2B5EF4-FFF2-40B4-BE49-F238E27FC236}">
                  <a16:creationId xmlns:a16="http://schemas.microsoft.com/office/drawing/2014/main" id="{D05F3EBE-57C1-2782-5BF2-0DA9659ED05B}"/>
                </a:ext>
              </a:extLst>
            </p:cNvPr>
            <p:cNvSpPr/>
            <p:nvPr/>
          </p:nvSpPr>
          <p:spPr>
            <a:xfrm>
              <a:off x="7399347" y="-903382"/>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19" name="Oval 118">
              <a:extLst>
                <a:ext uri="{FF2B5EF4-FFF2-40B4-BE49-F238E27FC236}">
                  <a16:creationId xmlns:a16="http://schemas.microsoft.com/office/drawing/2014/main" id="{ED59E821-EA89-7B22-AC37-C48A204548F9}"/>
                </a:ext>
              </a:extLst>
            </p:cNvPr>
            <p:cNvSpPr/>
            <p:nvPr/>
          </p:nvSpPr>
          <p:spPr>
            <a:xfrm>
              <a:off x="7546903"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20" name="Oval 119">
              <a:extLst>
                <a:ext uri="{FF2B5EF4-FFF2-40B4-BE49-F238E27FC236}">
                  <a16:creationId xmlns:a16="http://schemas.microsoft.com/office/drawing/2014/main" id="{2F967B71-D7AF-6843-E151-6EFFC47AE711}"/>
                </a:ext>
              </a:extLst>
            </p:cNvPr>
            <p:cNvSpPr/>
            <p:nvPr/>
          </p:nvSpPr>
          <p:spPr>
            <a:xfrm>
              <a:off x="7694459"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22" name="Oval 121">
              <a:extLst>
                <a:ext uri="{FF2B5EF4-FFF2-40B4-BE49-F238E27FC236}">
                  <a16:creationId xmlns:a16="http://schemas.microsoft.com/office/drawing/2014/main" id="{570C432D-CC5C-9EE2-CEC4-5C9DA705DE18}"/>
                </a:ext>
              </a:extLst>
            </p:cNvPr>
            <p:cNvSpPr/>
            <p:nvPr/>
          </p:nvSpPr>
          <p:spPr>
            <a:xfrm>
              <a:off x="7842015"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23" name="Oval 122">
              <a:extLst>
                <a:ext uri="{FF2B5EF4-FFF2-40B4-BE49-F238E27FC236}">
                  <a16:creationId xmlns:a16="http://schemas.microsoft.com/office/drawing/2014/main" id="{D974D2F6-18DF-FB21-1F56-B8F88679E656}"/>
                </a:ext>
              </a:extLst>
            </p:cNvPr>
            <p:cNvSpPr/>
            <p:nvPr/>
          </p:nvSpPr>
          <p:spPr>
            <a:xfrm>
              <a:off x="7399347" y="-666235"/>
              <a:ext cx="81401" cy="81401"/>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spTree>
    <p:extLst>
      <p:ext uri="{BB962C8B-B14F-4D97-AF65-F5344CB8AC3E}">
        <p14:creationId xmlns:p14="http://schemas.microsoft.com/office/powerpoint/2010/main" val="388077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91DC4-994F-DC6D-DE23-78E45BFDC48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DC743B3-7A32-2DD5-FCAF-7F01DABC01F5}"/>
              </a:ext>
            </a:extLst>
          </p:cNvPr>
          <p:cNvSpPr/>
          <p:nvPr/>
        </p:nvSpPr>
        <p:spPr>
          <a:xfrm>
            <a:off x="-10034" y="0"/>
            <a:ext cx="8694745" cy="688294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a:p>
        </p:txBody>
      </p:sp>
      <p:sp>
        <p:nvSpPr>
          <p:cNvPr id="62" name="Rounded Rectangle 61">
            <a:extLst>
              <a:ext uri="{FF2B5EF4-FFF2-40B4-BE49-F238E27FC236}">
                <a16:creationId xmlns:a16="http://schemas.microsoft.com/office/drawing/2014/main" id="{C59E394B-F981-233C-F262-7B17F10CABD0}"/>
              </a:ext>
            </a:extLst>
          </p:cNvPr>
          <p:cNvSpPr/>
          <p:nvPr/>
        </p:nvSpPr>
        <p:spPr>
          <a:xfrm>
            <a:off x="0" y="724195"/>
            <a:ext cx="8670512" cy="775194"/>
          </a:xfrm>
          <a:prstGeom prst="roundRect">
            <a:avLst>
              <a:gd name="adj" fmla="val 111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64" name="Rounded Rectangle 63">
            <a:extLst>
              <a:ext uri="{FF2B5EF4-FFF2-40B4-BE49-F238E27FC236}">
                <a16:creationId xmlns:a16="http://schemas.microsoft.com/office/drawing/2014/main" id="{C6F1F9CB-D17D-0EC6-BC5A-2C287F6F3929}"/>
              </a:ext>
            </a:extLst>
          </p:cNvPr>
          <p:cNvSpPr/>
          <p:nvPr/>
        </p:nvSpPr>
        <p:spPr>
          <a:xfrm>
            <a:off x="4787" y="1537625"/>
            <a:ext cx="8679924" cy="1342032"/>
          </a:xfrm>
          <a:prstGeom prst="roundRect">
            <a:avLst>
              <a:gd name="adj" fmla="val 812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65" name="Rounded Rectangle 64">
            <a:extLst>
              <a:ext uri="{FF2B5EF4-FFF2-40B4-BE49-F238E27FC236}">
                <a16:creationId xmlns:a16="http://schemas.microsoft.com/office/drawing/2014/main" id="{AA6BF11B-164D-C8C0-7D71-933823538583}"/>
              </a:ext>
            </a:extLst>
          </p:cNvPr>
          <p:cNvSpPr/>
          <p:nvPr/>
        </p:nvSpPr>
        <p:spPr>
          <a:xfrm>
            <a:off x="11865" y="2902271"/>
            <a:ext cx="8672846" cy="2294098"/>
          </a:xfrm>
          <a:prstGeom prst="roundRect">
            <a:avLst>
              <a:gd name="adj" fmla="val 706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66" name="Rounded Rectangle 65">
            <a:extLst>
              <a:ext uri="{FF2B5EF4-FFF2-40B4-BE49-F238E27FC236}">
                <a16:creationId xmlns:a16="http://schemas.microsoft.com/office/drawing/2014/main" id="{2C5A182B-DA14-9DBF-B098-0437E1D7E89D}"/>
              </a:ext>
            </a:extLst>
          </p:cNvPr>
          <p:cNvSpPr/>
          <p:nvPr/>
        </p:nvSpPr>
        <p:spPr>
          <a:xfrm>
            <a:off x="24634" y="5227199"/>
            <a:ext cx="8645877" cy="1026628"/>
          </a:xfrm>
          <a:prstGeom prst="roundRect">
            <a:avLst>
              <a:gd name="adj" fmla="val 812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11" name="מציין מיקום של מספר שקופית 5">
            <a:extLst>
              <a:ext uri="{FF2B5EF4-FFF2-40B4-BE49-F238E27FC236}">
                <a16:creationId xmlns:a16="http://schemas.microsoft.com/office/drawing/2014/main" id="{983E2A62-2733-07BB-7F41-35CF5458C8B4}"/>
              </a:ext>
            </a:extLst>
          </p:cNvPr>
          <p:cNvSpPr>
            <a:spLocks noGrp="1"/>
          </p:cNvSpPr>
          <p:nvPr>
            <p:ph type="sldNum" sz="quarter" idx="12"/>
          </p:nvPr>
        </p:nvSpPr>
        <p:spPr>
          <a:xfrm>
            <a:off x="9448800" y="6487946"/>
            <a:ext cx="2743200" cy="365125"/>
          </a:xfrm>
        </p:spPr>
        <p:txBody>
          <a:bodyPr/>
          <a:lstStyle/>
          <a:p>
            <a:pPr algn="r" rtl="0"/>
            <a:fld id="{199E282D-D310-42D8-B8FF-78ED45A44D81}" type="slidenum">
              <a:rPr lang="he-IL" smtClean="0">
                <a:latin typeface="Heebo" pitchFamily="2" charset="-79"/>
                <a:cs typeface="Heebo" pitchFamily="2" charset="-79"/>
              </a:rPr>
              <a:pPr algn="r" rtl="0"/>
              <a:t>7</a:t>
            </a:fld>
            <a:endParaRPr lang="he-IL" dirty="0">
              <a:latin typeface="Heebo" pitchFamily="2" charset="-79"/>
              <a:cs typeface="Heebo" pitchFamily="2" charset="-79"/>
            </a:endParaRPr>
          </a:p>
        </p:txBody>
      </p:sp>
      <p:graphicFrame>
        <p:nvGraphicFramePr>
          <p:cNvPr id="4" name="Chart 3">
            <a:extLst>
              <a:ext uri="{FF2B5EF4-FFF2-40B4-BE49-F238E27FC236}">
                <a16:creationId xmlns:a16="http://schemas.microsoft.com/office/drawing/2014/main" id="{28A33778-462F-94D9-7A6C-90F057F33426}"/>
              </a:ext>
            </a:extLst>
          </p:cNvPr>
          <p:cNvGraphicFramePr>
            <a:graphicFrameLocks/>
          </p:cNvGraphicFramePr>
          <p:nvPr>
            <p:extLst>
              <p:ext uri="{D42A27DB-BD31-4B8C-83A1-F6EECF244321}">
                <p14:modId xmlns:p14="http://schemas.microsoft.com/office/powerpoint/2010/main" val="3704432228"/>
              </p:ext>
            </p:extLst>
          </p:nvPr>
        </p:nvGraphicFramePr>
        <p:xfrm>
          <a:off x="8441744" y="1956437"/>
          <a:ext cx="3568125" cy="453150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BBD51B9B-8158-C2DD-BAE2-6EF2E0DC8E0F}"/>
              </a:ext>
            </a:extLst>
          </p:cNvPr>
          <p:cNvSpPr txBox="1"/>
          <p:nvPr/>
        </p:nvSpPr>
        <p:spPr>
          <a:xfrm>
            <a:off x="11865" y="1583974"/>
            <a:ext cx="3063516" cy="1223412"/>
          </a:xfrm>
          <a:prstGeom prst="rect">
            <a:avLst/>
          </a:prstGeom>
          <a:noFill/>
        </p:spPr>
        <p:txBody>
          <a:bodyPr wrap="square">
            <a:spAutoFit/>
          </a:bodyPr>
          <a:lstStyle/>
          <a:p>
            <a:pPr algn="l" rtl="0" fontAlgn="base">
              <a:spcBef>
                <a:spcPts val="800"/>
              </a:spcBef>
              <a:buClr>
                <a:srgbClr val="358B8F"/>
              </a:buClr>
              <a:buSzPct val="150000"/>
            </a:pPr>
            <a:r>
              <a:rPr lang="en-US" sz="1050" dirty="0">
                <a:latin typeface="Heebo" pitchFamily="2" charset="-79"/>
                <a:ea typeface="Tahoma"/>
                <a:cs typeface="Heebo" pitchFamily="2" charset="-79"/>
              </a:rPr>
              <a:t>In two of the groups, the workshop was split between group sessions and individual sessions. Most participants (16) </a:t>
            </a:r>
            <a:r>
              <a:rPr lang="en-US" sz="1050" b="1" dirty="0">
                <a:latin typeface="Heebo" pitchFamily="2" charset="-79"/>
                <a:ea typeface="Tahoma"/>
                <a:cs typeface="Heebo" pitchFamily="2" charset="-79"/>
              </a:rPr>
              <a:t>indicated that the balance between group and individual time was ideal for them</a:t>
            </a:r>
            <a:r>
              <a:rPr lang="en-US" sz="1050" dirty="0">
                <a:latin typeface="Heebo" pitchFamily="2" charset="-79"/>
                <a:ea typeface="Tahoma"/>
                <a:cs typeface="Heebo" pitchFamily="2" charset="-79"/>
              </a:rPr>
              <a:t>. However, four participants from the </a:t>
            </a:r>
            <a:r>
              <a:rPr lang="en-US" sz="1050" b="1" dirty="0">
                <a:latin typeface="Heebo" pitchFamily="2" charset="-79"/>
                <a:ea typeface="Tahoma"/>
                <a:cs typeface="Heebo" pitchFamily="2" charset="-79"/>
              </a:rPr>
              <a:t>single-session</a:t>
            </a:r>
            <a:r>
              <a:rPr lang="en-US" sz="1050" dirty="0">
                <a:latin typeface="Heebo" pitchFamily="2" charset="-79"/>
                <a:ea typeface="Tahoma"/>
                <a:cs typeface="Heebo" pitchFamily="2" charset="-79"/>
              </a:rPr>
              <a:t> group felt that more time was needed for the individual session.</a:t>
            </a:r>
            <a:endParaRPr lang="he-IL" sz="1050" dirty="0">
              <a:solidFill>
                <a:schemeClr val="accent5"/>
              </a:solidFill>
              <a:latin typeface="Heebo" pitchFamily="2" charset="-79"/>
              <a:ea typeface="Tahoma"/>
              <a:cs typeface="Heebo" pitchFamily="2" charset="-79"/>
            </a:endParaRPr>
          </a:p>
        </p:txBody>
      </p:sp>
      <p:sp>
        <p:nvSpPr>
          <p:cNvPr id="16" name="TextBox 15">
            <a:extLst>
              <a:ext uri="{FF2B5EF4-FFF2-40B4-BE49-F238E27FC236}">
                <a16:creationId xmlns:a16="http://schemas.microsoft.com/office/drawing/2014/main" id="{2610D625-FC00-75B9-E0B5-3302E2BB10F0}"/>
              </a:ext>
            </a:extLst>
          </p:cNvPr>
          <p:cNvSpPr txBox="1"/>
          <p:nvPr/>
        </p:nvSpPr>
        <p:spPr>
          <a:xfrm>
            <a:off x="28719" y="5281490"/>
            <a:ext cx="2468785" cy="1061829"/>
          </a:xfrm>
          <a:prstGeom prst="rect">
            <a:avLst/>
          </a:prstGeom>
          <a:noFill/>
        </p:spPr>
        <p:txBody>
          <a:bodyPr wrap="square">
            <a:spAutoFit/>
          </a:bodyPr>
          <a:lstStyle/>
          <a:p>
            <a:pPr algn="l" rtl="0" fontAlgn="base">
              <a:spcBef>
                <a:spcPts val="800"/>
              </a:spcBef>
              <a:buClr>
                <a:srgbClr val="358B8F"/>
              </a:buClr>
              <a:buSzPct val="150000"/>
            </a:pPr>
            <a:r>
              <a:rPr lang="en-US" sz="1050" dirty="0">
                <a:latin typeface="Heebo" pitchFamily="2" charset="-79"/>
                <a:ea typeface="Tahoma"/>
                <a:cs typeface="Heebo" pitchFamily="2" charset="-79"/>
              </a:rPr>
              <a:t>At the same time, it is clear that </a:t>
            </a:r>
            <a:r>
              <a:rPr lang="en-US" sz="1050" b="1" dirty="0">
                <a:latin typeface="Heebo" pitchFamily="2" charset="-79"/>
                <a:ea typeface="Tahoma"/>
                <a:cs typeface="Heebo" pitchFamily="2" charset="-79"/>
              </a:rPr>
              <a:t>flexibility is essential to cater to different communities, as some groups may only be able to participate in a single session and still derive great value from it .</a:t>
            </a:r>
            <a:endParaRPr lang="he-IL" sz="1050" b="1" dirty="0">
              <a:solidFill>
                <a:schemeClr val="accent5"/>
              </a:solidFill>
              <a:latin typeface="Heebo" pitchFamily="2" charset="-79"/>
              <a:ea typeface="Tahoma"/>
              <a:cs typeface="Heebo" pitchFamily="2" charset="-79"/>
            </a:endParaRPr>
          </a:p>
        </p:txBody>
      </p:sp>
      <p:sp>
        <p:nvSpPr>
          <p:cNvPr id="21" name="TextBox 20">
            <a:extLst>
              <a:ext uri="{FF2B5EF4-FFF2-40B4-BE49-F238E27FC236}">
                <a16:creationId xmlns:a16="http://schemas.microsoft.com/office/drawing/2014/main" id="{8A1C64FE-9C72-FD2A-50E9-92D1DB962CF6}"/>
              </a:ext>
            </a:extLst>
          </p:cNvPr>
          <p:cNvSpPr txBox="1"/>
          <p:nvPr/>
        </p:nvSpPr>
        <p:spPr>
          <a:xfrm>
            <a:off x="-2135" y="757479"/>
            <a:ext cx="8688848" cy="738664"/>
          </a:xfrm>
          <a:prstGeom prst="rect">
            <a:avLst/>
          </a:prstGeom>
          <a:noFill/>
        </p:spPr>
        <p:txBody>
          <a:bodyPr wrap="square">
            <a:spAutoFit/>
          </a:bodyPr>
          <a:lstStyle/>
          <a:p>
            <a:pPr algn="l" rtl="0" fontAlgn="base">
              <a:spcBef>
                <a:spcPts val="800"/>
              </a:spcBef>
              <a:buClr>
                <a:srgbClr val="358B8F"/>
              </a:buClr>
              <a:buSzPct val="150000"/>
            </a:pPr>
            <a:r>
              <a:rPr lang="en-US" sz="1050" b="1" dirty="0">
                <a:latin typeface="Heebo" pitchFamily="2" charset="-79"/>
                <a:ea typeface="Tahoma"/>
                <a:cs typeface="Heebo" pitchFamily="2" charset="-79"/>
              </a:rPr>
              <a:t>Participants in the two-session workshop stated that this format was excellent</a:t>
            </a:r>
            <a:r>
              <a:rPr lang="en-US" sz="1050" dirty="0">
                <a:latin typeface="Heebo" pitchFamily="2" charset="-79"/>
                <a:ea typeface="Tahoma"/>
                <a:cs typeface="Heebo" pitchFamily="2" charset="-79"/>
              </a:rPr>
              <a:t>, with only one believing that a single session would have been sufficient. Among the NICU participants who had only experienced the individual format, two stated that they would have preferred an additional session to give them time to be better prepared and complete the song. Concerns about holding more than one session were related to availability and missing a day of work.</a:t>
            </a:r>
            <a:endParaRPr lang="he-IL" sz="1050" dirty="0">
              <a:latin typeface="Heebo" pitchFamily="2" charset="-79"/>
              <a:ea typeface="Tahoma"/>
              <a:cs typeface="Heebo" pitchFamily="2" charset="-79"/>
            </a:endParaRPr>
          </a:p>
        </p:txBody>
      </p:sp>
      <p:sp>
        <p:nvSpPr>
          <p:cNvPr id="19" name="TextBox 18">
            <a:extLst>
              <a:ext uri="{FF2B5EF4-FFF2-40B4-BE49-F238E27FC236}">
                <a16:creationId xmlns:a16="http://schemas.microsoft.com/office/drawing/2014/main" id="{7D3BF0C1-DD77-CFC4-9BC8-657A156A3ABD}"/>
              </a:ext>
            </a:extLst>
          </p:cNvPr>
          <p:cNvSpPr txBox="1"/>
          <p:nvPr/>
        </p:nvSpPr>
        <p:spPr>
          <a:xfrm>
            <a:off x="28720" y="2906346"/>
            <a:ext cx="1706561" cy="1869743"/>
          </a:xfrm>
          <a:prstGeom prst="rect">
            <a:avLst/>
          </a:prstGeom>
          <a:noFill/>
        </p:spPr>
        <p:txBody>
          <a:bodyPr wrap="square">
            <a:spAutoFit/>
          </a:bodyPr>
          <a:lstStyle/>
          <a:p>
            <a:pPr algn="l" rtl="0" fontAlgn="base">
              <a:spcBef>
                <a:spcPts val="800"/>
              </a:spcBef>
              <a:buClr>
                <a:srgbClr val="358B8F"/>
              </a:buClr>
              <a:buSzPct val="150000"/>
            </a:pPr>
            <a:r>
              <a:rPr lang="en-US" sz="1050" dirty="0">
                <a:latin typeface="Heebo" pitchFamily="2" charset="-79"/>
                <a:ea typeface="Tahoma"/>
                <a:cs typeface="Heebo" pitchFamily="2" charset="-79"/>
              </a:rPr>
              <a:t>In the musicians’ focus group, there was unanimous agreement that </a:t>
            </a:r>
            <a:r>
              <a:rPr lang="en-US" sz="1050" b="1" dirty="0">
                <a:latin typeface="Heebo" pitchFamily="2" charset="-79"/>
                <a:ea typeface="Tahoma"/>
                <a:cs typeface="Heebo" pitchFamily="2" charset="-79"/>
              </a:rPr>
              <a:t>a two-session workshop format was preferable, as it fostered a deeper connection with the participants and resulted in a more polished and meaningful final product:</a:t>
            </a:r>
            <a:endParaRPr lang="he-IL" sz="1050" b="1" dirty="0">
              <a:solidFill>
                <a:schemeClr val="accent5"/>
              </a:solidFill>
              <a:latin typeface="Heebo" pitchFamily="2" charset="-79"/>
              <a:ea typeface="Tahoma"/>
              <a:cs typeface="Heebo" pitchFamily="2" charset="-79"/>
            </a:endParaRPr>
          </a:p>
        </p:txBody>
      </p:sp>
      <p:sp>
        <p:nvSpPr>
          <p:cNvPr id="26" name="TextBox 25">
            <a:extLst>
              <a:ext uri="{FF2B5EF4-FFF2-40B4-BE49-F238E27FC236}">
                <a16:creationId xmlns:a16="http://schemas.microsoft.com/office/drawing/2014/main" id="{8D79B897-909B-7ED2-16AC-5AA7E65F8552}"/>
              </a:ext>
            </a:extLst>
          </p:cNvPr>
          <p:cNvSpPr txBox="1"/>
          <p:nvPr/>
        </p:nvSpPr>
        <p:spPr>
          <a:xfrm>
            <a:off x="8897320" y="649889"/>
            <a:ext cx="3129607" cy="1384995"/>
          </a:xfrm>
          <a:prstGeom prst="rect">
            <a:avLst/>
          </a:prstGeom>
          <a:noFill/>
        </p:spPr>
        <p:txBody>
          <a:bodyPr wrap="square">
            <a:spAutoFit/>
          </a:bodyPr>
          <a:lstStyle/>
          <a:p>
            <a:pPr algn="ctr" rtl="0">
              <a:lnSpc>
                <a:spcPct val="150000"/>
              </a:lnSpc>
              <a:defRPr sz="1400" b="0" i="0" u="none" strike="noStrike" kern="1200" spc="0" baseline="0">
                <a:solidFill>
                  <a:prstClr val="black">
                    <a:lumMod val="65000"/>
                    <a:lumOff val="35000"/>
                  </a:prstClr>
                </a:solidFill>
                <a:latin typeface="Heebo" pitchFamily="2" charset="-79"/>
                <a:ea typeface="+mn-ea"/>
                <a:cs typeface="Heebo" pitchFamily="2" charset="-79"/>
              </a:defRPr>
            </a:pPr>
            <a:r>
              <a:rPr lang="en-US" b="1" dirty="0">
                <a:solidFill>
                  <a:schemeClr val="tx1">
                    <a:lumMod val="50000"/>
                    <a:lumOff val="50000"/>
                  </a:schemeClr>
                </a:solidFill>
              </a:rPr>
              <a:t>Was the Workshop Long Enough?</a:t>
            </a:r>
            <a:br>
              <a:rPr lang="en-US" b="1" dirty="0">
                <a:solidFill>
                  <a:schemeClr val="tx1">
                    <a:lumMod val="50000"/>
                    <a:lumOff val="50000"/>
                  </a:schemeClr>
                </a:solidFill>
              </a:rPr>
            </a:br>
            <a:r>
              <a:rPr lang="en-US" dirty="0">
                <a:solidFill>
                  <a:schemeClr val="tx1">
                    <a:lumMod val="50000"/>
                    <a:lumOff val="50000"/>
                  </a:schemeClr>
                </a:solidFill>
              </a:rPr>
              <a:t>Segmentation by Group Type</a:t>
            </a:r>
            <a:br>
              <a:rPr lang="en-US" dirty="0">
                <a:solidFill>
                  <a:schemeClr val="tx1">
                    <a:lumMod val="50000"/>
                    <a:lumOff val="50000"/>
                  </a:schemeClr>
                </a:solidFill>
              </a:rPr>
            </a:br>
            <a:r>
              <a:rPr lang="en-US" dirty="0">
                <a:solidFill>
                  <a:schemeClr val="tx1">
                    <a:lumMod val="50000"/>
                    <a:lumOff val="50000"/>
                  </a:schemeClr>
                </a:solidFill>
              </a:rPr>
              <a:t>Closing Survey</a:t>
            </a:r>
            <a:br>
              <a:rPr lang="en-US" dirty="0">
                <a:solidFill>
                  <a:schemeClr val="tx1">
                    <a:lumMod val="50000"/>
                    <a:lumOff val="50000"/>
                  </a:schemeClr>
                </a:solidFill>
              </a:rPr>
            </a:br>
            <a:r>
              <a:rPr lang="en-US" dirty="0">
                <a:solidFill>
                  <a:schemeClr val="tx1">
                    <a:lumMod val="50000"/>
                    <a:lumOff val="50000"/>
                  </a:schemeClr>
                </a:solidFill>
              </a:rPr>
              <a:t>N=24</a:t>
            </a:r>
          </a:p>
        </p:txBody>
      </p:sp>
      <p:sp>
        <p:nvSpPr>
          <p:cNvPr id="43" name="TextBox 42">
            <a:extLst>
              <a:ext uri="{FF2B5EF4-FFF2-40B4-BE49-F238E27FC236}">
                <a16:creationId xmlns:a16="http://schemas.microsoft.com/office/drawing/2014/main" id="{FF85E48E-2FD0-4F2A-AB63-A66FC2A1DB35}"/>
              </a:ext>
            </a:extLst>
          </p:cNvPr>
          <p:cNvSpPr txBox="1"/>
          <p:nvPr/>
        </p:nvSpPr>
        <p:spPr>
          <a:xfrm>
            <a:off x="2349510" y="5387944"/>
            <a:ext cx="6302864" cy="738664"/>
          </a:xfrm>
          <a:prstGeom prst="rect">
            <a:avLst/>
          </a:prstGeom>
          <a:noFill/>
        </p:spPr>
        <p:txBody>
          <a:bodyPr wrap="square">
            <a:spAutoFit/>
          </a:bodyPr>
          <a:lstStyle/>
          <a:p>
            <a:pPr algn="l" rtl="0" fontAlgn="base">
              <a:spcBef>
                <a:spcPts val="800"/>
              </a:spcBef>
              <a:buClr>
                <a:srgbClr val="358B8F"/>
              </a:buClr>
              <a:buSzPct val="150000"/>
            </a:pPr>
            <a:r>
              <a:rPr lang="en-US" sz="1050" dirty="0">
                <a:solidFill>
                  <a:schemeClr val="accent5"/>
                </a:solidFill>
                <a:latin typeface="Heebo" pitchFamily="2" charset="-79"/>
                <a:ea typeface="Tahoma"/>
                <a:cs typeface="Heebo" pitchFamily="2" charset="-79"/>
              </a:rPr>
              <a:t>“</a:t>
            </a:r>
            <a:r>
              <a:rPr lang="en-US" sz="1050" i="1" dirty="0">
                <a:solidFill>
                  <a:schemeClr val="accent5"/>
                </a:solidFill>
                <a:latin typeface="Heebo" pitchFamily="2" charset="-79"/>
                <a:ea typeface="Tahoma"/>
                <a:cs typeface="Heebo" pitchFamily="2" charset="-79"/>
              </a:rPr>
              <a:t>Taking real-world limitations into account for a moment... In our first meeting with the team from Carnegie Hall, they told us about situations where they go into women’s prisons and, due to certain constraints, they can only visit once. Or in the NICU, for example... there’s real value in that. We just need to develop a toolkit that works within these limitations.”</a:t>
            </a:r>
            <a:endParaRPr lang="he-IL" sz="1050" dirty="0">
              <a:solidFill>
                <a:schemeClr val="accent5"/>
              </a:solidFill>
              <a:latin typeface="Heebo" pitchFamily="2" charset="-79"/>
              <a:ea typeface="Tahoma"/>
              <a:cs typeface="Heebo" pitchFamily="2" charset="-79"/>
            </a:endParaRPr>
          </a:p>
        </p:txBody>
      </p:sp>
      <p:sp>
        <p:nvSpPr>
          <p:cNvPr id="59" name="TextBox 58">
            <a:extLst>
              <a:ext uri="{FF2B5EF4-FFF2-40B4-BE49-F238E27FC236}">
                <a16:creationId xmlns:a16="http://schemas.microsoft.com/office/drawing/2014/main" id="{0904B295-32FE-0ED1-361E-9C0D6AFBFA84}"/>
              </a:ext>
            </a:extLst>
          </p:cNvPr>
          <p:cNvSpPr txBox="1"/>
          <p:nvPr/>
        </p:nvSpPr>
        <p:spPr>
          <a:xfrm>
            <a:off x="1643046" y="3057459"/>
            <a:ext cx="7046116" cy="1590179"/>
          </a:xfrm>
          <a:prstGeom prst="rect">
            <a:avLst/>
          </a:prstGeom>
          <a:noFill/>
        </p:spPr>
        <p:txBody>
          <a:bodyPr wrap="square">
            <a:spAutoFit/>
          </a:bodyPr>
          <a:lstStyle/>
          <a:p>
            <a:pPr algn="l" rtl="0" fontAlgn="base">
              <a:spcBef>
                <a:spcPts val="800"/>
              </a:spcBef>
              <a:buClr>
                <a:srgbClr val="358B8F"/>
              </a:buClr>
              <a:buSzPct val="150000"/>
            </a:pPr>
            <a:r>
              <a:rPr lang="en-US" sz="1050" i="1" dirty="0">
                <a:solidFill>
                  <a:schemeClr val="accent5"/>
                </a:solidFill>
                <a:latin typeface="Heebo" pitchFamily="2" charset="-79"/>
                <a:ea typeface="Tahoma"/>
                <a:cs typeface="Heebo" pitchFamily="2" charset="-79"/>
              </a:rPr>
              <a:t>“This project is all about the connection between the musician and the parents, so while I really enjoyed the one session, I think having two would make things feel more relaxed and allow for a stronger bond to develop."</a:t>
            </a:r>
            <a:endParaRPr lang="he-IL" sz="1050" i="1" dirty="0">
              <a:solidFill>
                <a:schemeClr val="accent5"/>
              </a:solidFill>
              <a:latin typeface="Heebo" pitchFamily="2" charset="-79"/>
              <a:ea typeface="Tahoma"/>
              <a:cs typeface="Heebo" pitchFamily="2" charset="-79"/>
            </a:endParaRPr>
          </a:p>
          <a:p>
            <a:pPr algn="l" rtl="0" fontAlgn="base">
              <a:spcBef>
                <a:spcPts val="800"/>
              </a:spcBef>
              <a:buClr>
                <a:srgbClr val="358B8F"/>
              </a:buClr>
              <a:buSzPct val="150000"/>
            </a:pPr>
            <a:r>
              <a:rPr lang="en-US" sz="1050" i="1" dirty="0">
                <a:solidFill>
                  <a:schemeClr val="accent5"/>
                </a:solidFill>
                <a:latin typeface="Heebo" pitchFamily="2" charset="-79"/>
                <a:ea typeface="Tahoma"/>
                <a:cs typeface="Heebo" pitchFamily="2" charset="-79"/>
              </a:rPr>
              <a:t>“[In the single session] I felt rushed. It didn’t feel like enough time, and the atmosphere was less relaxed. I also felt a sense of responsibility toward the parents and worried that we might not succeed... With the second couple, it was much more relaxed. We met twice, and the experience felt much more present and grounded."</a:t>
            </a:r>
            <a:endParaRPr lang="he-IL" sz="1050" i="1" dirty="0">
              <a:solidFill>
                <a:schemeClr val="accent5"/>
              </a:solidFill>
              <a:latin typeface="Heebo" pitchFamily="2" charset="-79"/>
              <a:ea typeface="Tahoma"/>
              <a:cs typeface="Heebo" pitchFamily="2" charset="-79"/>
            </a:endParaRPr>
          </a:p>
          <a:p>
            <a:pPr algn="l" rtl="0" fontAlgn="base">
              <a:spcBef>
                <a:spcPts val="800"/>
              </a:spcBef>
              <a:buClr>
                <a:srgbClr val="358B8F"/>
              </a:buClr>
              <a:buSzPct val="150000"/>
            </a:pPr>
            <a:r>
              <a:rPr lang="en-US" sz="1050" i="1" dirty="0">
                <a:solidFill>
                  <a:schemeClr val="accent5"/>
                </a:solidFill>
                <a:latin typeface="Heebo" pitchFamily="2" charset="-79"/>
                <a:ea typeface="Tahoma"/>
                <a:cs typeface="Heebo" pitchFamily="2" charset="-79"/>
              </a:rPr>
              <a:t>"There was time to process things, and I really made the most of it. I gave them something that had undergone a process and it was much more refined. It wasn’t just about having two sessions but also about the time in between. I even sent them the draft on WhatsApp before the second meeting. That was very meaningful for me."</a:t>
            </a:r>
            <a:endParaRPr lang="he-IL" sz="1050" dirty="0">
              <a:solidFill>
                <a:schemeClr val="accent5"/>
              </a:solidFill>
              <a:latin typeface="Heebo" pitchFamily="2" charset="-79"/>
              <a:ea typeface="Tahoma"/>
              <a:cs typeface="Heebo" pitchFamily="2" charset="-79"/>
            </a:endParaRPr>
          </a:p>
        </p:txBody>
      </p:sp>
      <p:sp>
        <p:nvSpPr>
          <p:cNvPr id="60" name="TextBox 59">
            <a:extLst>
              <a:ext uri="{FF2B5EF4-FFF2-40B4-BE49-F238E27FC236}">
                <a16:creationId xmlns:a16="http://schemas.microsoft.com/office/drawing/2014/main" id="{A17B8BBF-7FE2-63F9-1F5B-E45D0146A6D8}"/>
              </a:ext>
            </a:extLst>
          </p:cNvPr>
          <p:cNvSpPr txBox="1"/>
          <p:nvPr/>
        </p:nvSpPr>
        <p:spPr>
          <a:xfrm>
            <a:off x="1626118" y="4793288"/>
            <a:ext cx="7911392" cy="261610"/>
          </a:xfrm>
          <a:prstGeom prst="rect">
            <a:avLst/>
          </a:prstGeom>
          <a:noFill/>
        </p:spPr>
        <p:txBody>
          <a:bodyPr wrap="square">
            <a:spAutoFit/>
          </a:bodyPr>
          <a:lstStyle/>
          <a:p>
            <a:pPr algn="l" rtl="0" fontAlgn="base">
              <a:spcBef>
                <a:spcPts val="800"/>
              </a:spcBef>
              <a:buClr>
                <a:srgbClr val="358B8F"/>
              </a:buClr>
              <a:buSzPct val="150000"/>
            </a:pPr>
            <a:r>
              <a:rPr lang="en-US" sz="1050" dirty="0">
                <a:latin typeface="Heebo" pitchFamily="2" charset="-79"/>
                <a:ea typeface="Tahoma"/>
                <a:cs typeface="Heebo" pitchFamily="2" charset="-79"/>
              </a:rPr>
              <a:t>The musical director also noted that the process is better served by conducting more than one session.</a:t>
            </a:r>
            <a:endParaRPr lang="he-IL" sz="1050" dirty="0">
              <a:latin typeface="Heebo" pitchFamily="2" charset="-79"/>
              <a:ea typeface="Tahoma"/>
              <a:cs typeface="Heebo" pitchFamily="2" charset="-79"/>
            </a:endParaRPr>
          </a:p>
        </p:txBody>
      </p:sp>
      <p:sp>
        <p:nvSpPr>
          <p:cNvPr id="61" name="TextBox 60">
            <a:extLst>
              <a:ext uri="{FF2B5EF4-FFF2-40B4-BE49-F238E27FC236}">
                <a16:creationId xmlns:a16="http://schemas.microsoft.com/office/drawing/2014/main" id="{4B181487-B015-BFCA-8588-F85452948798}"/>
              </a:ext>
            </a:extLst>
          </p:cNvPr>
          <p:cNvSpPr txBox="1"/>
          <p:nvPr/>
        </p:nvSpPr>
        <p:spPr>
          <a:xfrm>
            <a:off x="3063879" y="1500327"/>
            <a:ext cx="5588495" cy="1374735"/>
          </a:xfrm>
          <a:prstGeom prst="rect">
            <a:avLst/>
          </a:prstGeom>
          <a:noFill/>
        </p:spPr>
        <p:txBody>
          <a:bodyPr wrap="square">
            <a:spAutoFit/>
          </a:bodyPr>
          <a:lstStyle/>
          <a:p>
            <a:pPr algn="l" rtl="0" fontAlgn="base">
              <a:spcBef>
                <a:spcPts val="800"/>
              </a:spcBef>
              <a:buClr>
                <a:srgbClr val="358B8F"/>
              </a:buClr>
              <a:buSzPct val="150000"/>
            </a:pPr>
            <a:r>
              <a:rPr lang="en-US" sz="1000" dirty="0">
                <a:latin typeface="Heebo" pitchFamily="2" charset="-79"/>
                <a:ea typeface="Tahoma"/>
                <a:cs typeface="Heebo" pitchFamily="2" charset="-79"/>
              </a:rPr>
              <a:t>Participants from the single-session group explained during the interviews:</a:t>
            </a:r>
          </a:p>
          <a:p>
            <a:pPr algn="l" rtl="0" fontAlgn="base">
              <a:spcBef>
                <a:spcPts val="800"/>
              </a:spcBef>
              <a:buClr>
                <a:srgbClr val="358B8F"/>
              </a:buClr>
              <a:buSzPct val="150000"/>
            </a:pPr>
            <a:br>
              <a:rPr lang="en-US" sz="1000" dirty="0">
                <a:latin typeface="Heebo" pitchFamily="2" charset="-79"/>
                <a:ea typeface="Tahoma"/>
                <a:cs typeface="Heebo" pitchFamily="2" charset="-79"/>
              </a:rPr>
            </a:br>
            <a:r>
              <a:rPr lang="en-US" sz="1000" dirty="0">
                <a:solidFill>
                  <a:srgbClr val="BB0F9D"/>
                </a:solidFill>
                <a:latin typeface="Heebo" pitchFamily="2" charset="-79"/>
                <a:ea typeface="Tahoma"/>
                <a:cs typeface="Heebo" pitchFamily="2" charset="-79"/>
              </a:rPr>
              <a:t>“</a:t>
            </a:r>
            <a:r>
              <a:rPr lang="en-US" sz="1000" i="1" dirty="0">
                <a:solidFill>
                  <a:schemeClr val="accent5"/>
                </a:solidFill>
                <a:latin typeface="Heebo" pitchFamily="2" charset="-79"/>
                <a:ea typeface="Tahoma"/>
                <a:cs typeface="Heebo" pitchFamily="2" charset="-79"/>
              </a:rPr>
              <a:t>The session needs to be longer, or there should be two sessions because the time we had wasn’t enough. </a:t>
            </a:r>
            <a:r>
              <a:rPr lang="en-US" sz="1000" b="1" i="1" dirty="0">
                <a:solidFill>
                  <a:schemeClr val="accent5"/>
                </a:solidFill>
                <a:latin typeface="Heebo" pitchFamily="2" charset="-79"/>
                <a:ea typeface="Tahoma"/>
                <a:cs typeface="Heebo" pitchFamily="2" charset="-79"/>
              </a:rPr>
              <a:t>It’s a creative process, and all the ‘hurry, hurry’ was stressful</a:t>
            </a:r>
            <a:r>
              <a:rPr lang="en-US" sz="1000" i="1" dirty="0">
                <a:solidFill>
                  <a:schemeClr val="accent5"/>
                </a:solidFill>
                <a:latin typeface="Heebo" pitchFamily="2" charset="-79"/>
                <a:ea typeface="Tahoma"/>
                <a:cs typeface="Heebo" pitchFamily="2" charset="-79"/>
              </a:rPr>
              <a:t>.”</a:t>
            </a:r>
          </a:p>
          <a:p>
            <a:pPr algn="l" rtl="0" fontAlgn="base">
              <a:spcBef>
                <a:spcPts val="800"/>
              </a:spcBef>
              <a:buClr>
                <a:srgbClr val="358B8F"/>
              </a:buClr>
              <a:buSzPct val="150000"/>
            </a:pPr>
            <a:r>
              <a:rPr lang="en-US" sz="1000" i="1" dirty="0">
                <a:solidFill>
                  <a:schemeClr val="accent5"/>
                </a:solidFill>
                <a:latin typeface="Heebo" pitchFamily="2" charset="-79"/>
                <a:ea typeface="Tahoma"/>
                <a:cs typeface="Heebo" pitchFamily="2" charset="-79"/>
              </a:rPr>
              <a:t>“It’s better to split it… so there’s a process you go through, then some time to absorb it, and then another session for finishing touches. And we’d also be able to communicate between sessions to refine things."</a:t>
            </a:r>
            <a:endParaRPr lang="he-IL" sz="1000" i="1" dirty="0">
              <a:solidFill>
                <a:schemeClr val="accent5"/>
              </a:solidFill>
              <a:latin typeface="Heebo" pitchFamily="2" charset="-79"/>
              <a:ea typeface="Tahoma"/>
              <a:cs typeface="Heebo" pitchFamily="2" charset="-79"/>
            </a:endParaRPr>
          </a:p>
        </p:txBody>
      </p:sp>
      <p:cxnSp>
        <p:nvCxnSpPr>
          <p:cNvPr id="68" name="Straight Connector 67">
            <a:extLst>
              <a:ext uri="{FF2B5EF4-FFF2-40B4-BE49-F238E27FC236}">
                <a16:creationId xmlns:a16="http://schemas.microsoft.com/office/drawing/2014/main" id="{CCBC8293-46B6-0D0B-58C8-F07ADD449FA4}"/>
              </a:ext>
            </a:extLst>
          </p:cNvPr>
          <p:cNvCxnSpPr/>
          <p:nvPr/>
        </p:nvCxnSpPr>
        <p:spPr>
          <a:xfrm flipH="1">
            <a:off x="3008106" y="1616400"/>
            <a:ext cx="10059" cy="102328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992E5B3-F45A-8824-F4BA-65E23FDC5F1E}"/>
              </a:ext>
            </a:extLst>
          </p:cNvPr>
          <p:cNvCxnSpPr>
            <a:cxnSpLocks/>
          </p:cNvCxnSpPr>
          <p:nvPr/>
        </p:nvCxnSpPr>
        <p:spPr>
          <a:xfrm>
            <a:off x="1642414" y="2997113"/>
            <a:ext cx="4134" cy="208649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CEED87-3658-0B65-B7E2-3367AE11FB75}"/>
              </a:ext>
            </a:extLst>
          </p:cNvPr>
          <p:cNvCxnSpPr/>
          <p:nvPr/>
        </p:nvCxnSpPr>
        <p:spPr>
          <a:xfrm>
            <a:off x="2349510" y="5380808"/>
            <a:ext cx="0" cy="87301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ounded Rectangle 61">
            <a:extLst>
              <a:ext uri="{FF2B5EF4-FFF2-40B4-BE49-F238E27FC236}">
                <a16:creationId xmlns:a16="http://schemas.microsoft.com/office/drawing/2014/main" id="{9B84A035-5642-4744-1D17-2A5A6BE85285}"/>
              </a:ext>
            </a:extLst>
          </p:cNvPr>
          <p:cNvSpPr/>
          <p:nvPr/>
        </p:nvSpPr>
        <p:spPr>
          <a:xfrm>
            <a:off x="24634" y="6356750"/>
            <a:ext cx="8570181" cy="553691"/>
          </a:xfrm>
          <a:prstGeom prst="roundRect">
            <a:avLst>
              <a:gd name="adj" fmla="val 111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6" name="TextBox 5">
            <a:extLst>
              <a:ext uri="{FF2B5EF4-FFF2-40B4-BE49-F238E27FC236}">
                <a16:creationId xmlns:a16="http://schemas.microsoft.com/office/drawing/2014/main" id="{69E10EB3-939B-F823-0A03-A9B81C5A0E6D}"/>
              </a:ext>
            </a:extLst>
          </p:cNvPr>
          <p:cNvSpPr txBox="1"/>
          <p:nvPr/>
        </p:nvSpPr>
        <p:spPr>
          <a:xfrm>
            <a:off x="0" y="6343157"/>
            <a:ext cx="8549614" cy="577081"/>
          </a:xfrm>
          <a:prstGeom prst="rect">
            <a:avLst/>
          </a:prstGeom>
          <a:noFill/>
        </p:spPr>
        <p:txBody>
          <a:bodyPr wrap="square">
            <a:spAutoFit/>
          </a:bodyPr>
          <a:lstStyle/>
          <a:p>
            <a:pPr algn="l" rtl="0" fontAlgn="base">
              <a:spcBef>
                <a:spcPts val="800"/>
              </a:spcBef>
              <a:buClr>
                <a:srgbClr val="358B8F"/>
              </a:buClr>
              <a:buSzPct val="150000"/>
            </a:pPr>
            <a:r>
              <a:rPr lang="en-US" sz="1050" dirty="0">
                <a:latin typeface="Heebo" pitchFamily="2" charset="-79"/>
                <a:ea typeface="Tahoma"/>
                <a:cs typeface="Heebo" pitchFamily="2" charset="-79"/>
              </a:rPr>
              <a:t>Both the musicians and the project producer </a:t>
            </a:r>
            <a:r>
              <a:rPr lang="en-US" sz="1050" b="1" dirty="0">
                <a:latin typeface="Heebo" pitchFamily="2" charset="-79"/>
                <a:ea typeface="Tahoma"/>
                <a:cs typeface="Heebo" pitchFamily="2" charset="-79"/>
              </a:rPr>
              <a:t>highlighted the significant social value of managing resources in a way that would allow the project to accommodate more participants</a:t>
            </a:r>
            <a:r>
              <a:rPr lang="en-US" sz="1050" dirty="0">
                <a:latin typeface="Heebo" pitchFamily="2" charset="-79"/>
                <a:ea typeface="Tahoma"/>
                <a:cs typeface="Heebo" pitchFamily="2" charset="-79"/>
              </a:rPr>
              <a:t>, and that a single-session format could meet this goal without compromising the quality of the program.</a:t>
            </a:r>
            <a:endParaRPr lang="he-IL" sz="1050" dirty="0">
              <a:latin typeface="Heebo" pitchFamily="2" charset="-79"/>
              <a:ea typeface="Tahoma"/>
              <a:cs typeface="Heebo" pitchFamily="2" charset="-79"/>
            </a:endParaRPr>
          </a:p>
        </p:txBody>
      </p:sp>
      <p:sp>
        <p:nvSpPr>
          <p:cNvPr id="7" name="TextBox 6">
            <a:extLst>
              <a:ext uri="{FF2B5EF4-FFF2-40B4-BE49-F238E27FC236}">
                <a16:creationId xmlns:a16="http://schemas.microsoft.com/office/drawing/2014/main" id="{D30C5708-881D-0339-74BC-6B8F440300FB}"/>
              </a:ext>
            </a:extLst>
          </p:cNvPr>
          <p:cNvSpPr txBox="1"/>
          <p:nvPr/>
        </p:nvSpPr>
        <p:spPr>
          <a:xfrm>
            <a:off x="-37718" y="24323"/>
            <a:ext cx="8308994" cy="400110"/>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000" b="1" dirty="0">
                <a:solidFill>
                  <a:srgbClr val="40A8AD"/>
                </a:solidFill>
                <a:latin typeface="Heebo" pitchFamily="2" charset="-79"/>
                <a:ea typeface="Tahoma" pitchFamily="34" charset="0"/>
                <a:cs typeface="Heebo" pitchFamily="2" charset="-79"/>
              </a:rPr>
              <a:t>Workshop Structure</a:t>
            </a:r>
            <a:endParaRPr lang="he-IL" sz="2000" b="1" dirty="0">
              <a:solidFill>
                <a:srgbClr val="40A8AD"/>
              </a:solidFill>
              <a:latin typeface="Heebo" pitchFamily="2" charset="-79"/>
              <a:ea typeface="Tahoma" pitchFamily="34" charset="0"/>
              <a:cs typeface="Heebo" pitchFamily="2" charset="-79"/>
            </a:endParaRPr>
          </a:p>
        </p:txBody>
      </p:sp>
      <p:sp>
        <p:nvSpPr>
          <p:cNvPr id="12" name="מלבן 4">
            <a:extLst>
              <a:ext uri="{FF2B5EF4-FFF2-40B4-BE49-F238E27FC236}">
                <a16:creationId xmlns:a16="http://schemas.microsoft.com/office/drawing/2014/main" id="{1A8B054A-4C28-9B8B-4B8F-F64E95DF41F9}"/>
              </a:ext>
            </a:extLst>
          </p:cNvPr>
          <p:cNvSpPr/>
          <p:nvPr/>
        </p:nvSpPr>
        <p:spPr>
          <a:xfrm>
            <a:off x="-37717" y="320070"/>
            <a:ext cx="8708228" cy="430887"/>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b="1" dirty="0">
                <a:latin typeface="Heebo" pitchFamily="2" charset="-79"/>
                <a:ea typeface="Tahoma"/>
                <a:cs typeface="Heebo" pitchFamily="2" charset="-79"/>
              </a:rPr>
              <a:t>Overall, the two-session workshop format appears preferable, but a single session provides a good solution given time and resource constraints.</a:t>
            </a:r>
            <a:endParaRPr lang="he-IL" sz="1100" b="1" dirty="0">
              <a:latin typeface="Heebo" pitchFamily="2" charset="-79"/>
              <a:ea typeface="Tahoma"/>
              <a:cs typeface="Heebo" pitchFamily="2" charset="-79"/>
            </a:endParaRPr>
          </a:p>
        </p:txBody>
      </p:sp>
    </p:spTree>
    <p:extLst>
      <p:ext uri="{BB962C8B-B14F-4D97-AF65-F5344CB8AC3E}">
        <p14:creationId xmlns:p14="http://schemas.microsoft.com/office/powerpoint/2010/main" val="1700214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Freeform 150">
            <a:extLst>
              <a:ext uri="{FF2B5EF4-FFF2-40B4-BE49-F238E27FC236}">
                <a16:creationId xmlns:a16="http://schemas.microsoft.com/office/drawing/2014/main" id="{78FE40BD-9295-BDF0-E8F6-8BD695F0D769}"/>
              </a:ext>
            </a:extLst>
          </p:cNvPr>
          <p:cNvSpPr/>
          <p:nvPr/>
        </p:nvSpPr>
        <p:spPr>
          <a:xfrm>
            <a:off x="3241481" y="5632871"/>
            <a:ext cx="3501380" cy="2876482"/>
          </a:xfrm>
          <a:custGeom>
            <a:avLst/>
            <a:gdLst>
              <a:gd name="connsiteX0" fmla="*/ 3501381 w 3501380"/>
              <a:gd name="connsiteY0" fmla="*/ 1462071 h 2876482"/>
              <a:gd name="connsiteX1" fmla="*/ 3234501 w 3501380"/>
              <a:gd name="connsiteY1" fmla="*/ 1195505 h 2876482"/>
              <a:gd name="connsiteX2" fmla="*/ 3216467 w 3501380"/>
              <a:gd name="connsiteY2" fmla="*/ 1196151 h 2876482"/>
              <a:gd name="connsiteX3" fmla="*/ 3218731 w 3501380"/>
              <a:gd name="connsiteY3" fmla="*/ 1171514 h 2876482"/>
              <a:gd name="connsiteX4" fmla="*/ 3073161 w 3501380"/>
              <a:gd name="connsiteY4" fmla="*/ 1026115 h 2876482"/>
              <a:gd name="connsiteX5" fmla="*/ 2939074 w 3501380"/>
              <a:gd name="connsiteY5" fmla="*/ 1114889 h 2876482"/>
              <a:gd name="connsiteX6" fmla="*/ 2853834 w 3501380"/>
              <a:gd name="connsiteY6" fmla="*/ 1075389 h 2876482"/>
              <a:gd name="connsiteX7" fmla="*/ 2895241 w 3501380"/>
              <a:gd name="connsiteY7" fmla="*/ 961493 h 2876482"/>
              <a:gd name="connsiteX8" fmla="*/ 2717321 w 3501380"/>
              <a:gd name="connsiteY8" fmla="*/ 783783 h 2876482"/>
              <a:gd name="connsiteX9" fmla="*/ 2625126 w 3501380"/>
              <a:gd name="connsiteY9" fmla="*/ 809470 h 2876482"/>
              <a:gd name="connsiteX10" fmla="*/ 2361077 w 3501380"/>
              <a:gd name="connsiteY10" fmla="*/ 581597 h 2876482"/>
              <a:gd name="connsiteX11" fmla="*/ 2241385 w 3501380"/>
              <a:gd name="connsiteY11" fmla="*/ 609950 h 2876482"/>
              <a:gd name="connsiteX12" fmla="*/ 2248340 w 3501380"/>
              <a:gd name="connsiteY12" fmla="*/ 565684 h 2876482"/>
              <a:gd name="connsiteX13" fmla="*/ 2144177 w 3501380"/>
              <a:gd name="connsiteY13" fmla="*/ 426343 h 2876482"/>
              <a:gd name="connsiteX14" fmla="*/ 2167063 w 3501380"/>
              <a:gd name="connsiteY14" fmla="*/ 339265 h 2876482"/>
              <a:gd name="connsiteX15" fmla="*/ 1989144 w 3501380"/>
              <a:gd name="connsiteY15" fmla="*/ 161555 h 2876482"/>
              <a:gd name="connsiteX16" fmla="*/ 1909969 w 3501380"/>
              <a:gd name="connsiteY16" fmla="*/ 180133 h 2876482"/>
              <a:gd name="connsiteX17" fmla="*/ 1657566 w 3501380"/>
              <a:gd name="connsiteY17" fmla="*/ 0 h 2876482"/>
              <a:gd name="connsiteX18" fmla="*/ 1390686 w 3501380"/>
              <a:gd name="connsiteY18" fmla="*/ 266565 h 2876482"/>
              <a:gd name="connsiteX19" fmla="*/ 1470993 w 3501380"/>
              <a:gd name="connsiteY19" fmla="*/ 457038 h 2876482"/>
              <a:gd name="connsiteX20" fmla="*/ 1431527 w 3501380"/>
              <a:gd name="connsiteY20" fmla="*/ 452596 h 2876482"/>
              <a:gd name="connsiteX21" fmla="*/ 1253607 w 3501380"/>
              <a:gd name="connsiteY21" fmla="*/ 630306 h 2876482"/>
              <a:gd name="connsiteX22" fmla="*/ 1388988 w 3501380"/>
              <a:gd name="connsiteY22" fmla="*/ 802846 h 2876482"/>
              <a:gd name="connsiteX23" fmla="*/ 1350654 w 3501380"/>
              <a:gd name="connsiteY23" fmla="*/ 913027 h 2876482"/>
              <a:gd name="connsiteX24" fmla="*/ 1356639 w 3501380"/>
              <a:gd name="connsiteY24" fmla="*/ 958666 h 2876482"/>
              <a:gd name="connsiteX25" fmla="*/ 1318305 w 3501380"/>
              <a:gd name="connsiteY25" fmla="*/ 953415 h 2876482"/>
              <a:gd name="connsiteX26" fmla="*/ 1202576 w 3501380"/>
              <a:gd name="connsiteY26" fmla="*/ 1010848 h 2876482"/>
              <a:gd name="connsiteX27" fmla="*/ 978236 w 3501380"/>
              <a:gd name="connsiteY27" fmla="*/ 888551 h 2876482"/>
              <a:gd name="connsiteX28" fmla="*/ 781877 w 3501380"/>
              <a:gd name="connsiteY28" fmla="*/ 974579 h 2876482"/>
              <a:gd name="connsiteX29" fmla="*/ 638975 w 3501380"/>
              <a:gd name="connsiteY29" fmla="*/ 856483 h 2876482"/>
              <a:gd name="connsiteX30" fmla="*/ 493404 w 3501380"/>
              <a:gd name="connsiteY30" fmla="*/ 1001882 h 2876482"/>
              <a:gd name="connsiteX31" fmla="*/ 493808 w 3501380"/>
              <a:gd name="connsiteY31" fmla="*/ 1012787 h 2876482"/>
              <a:gd name="connsiteX32" fmla="*/ 461055 w 3501380"/>
              <a:gd name="connsiteY32" fmla="*/ 1010363 h 2876482"/>
              <a:gd name="connsiteX33" fmla="*/ 234612 w 3501380"/>
              <a:gd name="connsiteY33" fmla="*/ 1236540 h 2876482"/>
              <a:gd name="connsiteX34" fmla="*/ 276342 w 3501380"/>
              <a:gd name="connsiteY34" fmla="*/ 1367319 h 2876482"/>
              <a:gd name="connsiteX35" fmla="*/ 250705 w 3501380"/>
              <a:gd name="connsiteY35" fmla="*/ 1365865 h 2876482"/>
              <a:gd name="connsiteX36" fmla="*/ 24262 w 3501380"/>
              <a:gd name="connsiteY36" fmla="*/ 1592122 h 2876482"/>
              <a:gd name="connsiteX37" fmla="*/ 113141 w 3501380"/>
              <a:gd name="connsiteY37" fmla="*/ 2177597 h 2876482"/>
              <a:gd name="connsiteX38" fmla="*/ 0 w 3501380"/>
              <a:gd name="connsiteY38" fmla="*/ 2658384 h 2876482"/>
              <a:gd name="connsiteX39" fmla="*/ 517585 w 3501380"/>
              <a:gd name="connsiteY39" fmla="*/ 2876483 h 2876482"/>
              <a:gd name="connsiteX40" fmla="*/ 611074 w 3501380"/>
              <a:gd name="connsiteY40" fmla="*/ 2567267 h 2876482"/>
              <a:gd name="connsiteX41" fmla="*/ 1771111 w 3501380"/>
              <a:gd name="connsiteY41" fmla="*/ 2867920 h 2876482"/>
              <a:gd name="connsiteX42" fmla="*/ 2959939 w 3501380"/>
              <a:gd name="connsiteY42" fmla="*/ 2254012 h 2876482"/>
              <a:gd name="connsiteX43" fmla="*/ 3091761 w 3501380"/>
              <a:gd name="connsiteY43" fmla="*/ 1904084 h 2876482"/>
              <a:gd name="connsiteX44" fmla="*/ 3275342 w 3501380"/>
              <a:gd name="connsiteY44" fmla="*/ 2011680 h 2876482"/>
              <a:gd name="connsiteX45" fmla="*/ 3485611 w 3501380"/>
              <a:gd name="connsiteY45" fmla="*/ 1801659 h 2876482"/>
              <a:gd name="connsiteX46" fmla="*/ 3422288 w 3501380"/>
              <a:gd name="connsiteY46" fmla="*/ 1651494 h 2876482"/>
              <a:gd name="connsiteX47" fmla="*/ 3501381 w 3501380"/>
              <a:gd name="connsiteY47" fmla="*/ 1462152 h 287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501380" h="2876482">
                <a:moveTo>
                  <a:pt x="3501381" y="1462071"/>
                </a:moveTo>
                <a:cubicBezTo>
                  <a:pt x="3501381" y="1314894"/>
                  <a:pt x="3381932" y="1195505"/>
                  <a:pt x="3234501" y="1195505"/>
                </a:cubicBezTo>
                <a:cubicBezTo>
                  <a:pt x="3228436" y="1195505"/>
                  <a:pt x="3222451" y="1195748"/>
                  <a:pt x="3216467" y="1196151"/>
                </a:cubicBezTo>
                <a:cubicBezTo>
                  <a:pt x="3217842" y="1188155"/>
                  <a:pt x="3218731" y="1179915"/>
                  <a:pt x="3218731" y="1171514"/>
                </a:cubicBezTo>
                <a:cubicBezTo>
                  <a:pt x="3218731" y="1091222"/>
                  <a:pt x="3153548" y="1026115"/>
                  <a:pt x="3073161" y="1026115"/>
                </a:cubicBezTo>
                <a:cubicBezTo>
                  <a:pt x="3012910" y="1026115"/>
                  <a:pt x="2961152" y="1062707"/>
                  <a:pt x="2939074" y="1114889"/>
                </a:cubicBezTo>
                <a:cubicBezTo>
                  <a:pt x="2916429" y="1093241"/>
                  <a:pt x="2886830" y="1078782"/>
                  <a:pt x="2853834" y="1075389"/>
                </a:cubicBezTo>
                <a:cubicBezTo>
                  <a:pt x="2879632" y="1044532"/>
                  <a:pt x="2895241" y="1004871"/>
                  <a:pt x="2895241" y="961493"/>
                </a:cubicBezTo>
                <a:cubicBezTo>
                  <a:pt x="2895241" y="863349"/>
                  <a:pt x="2815581" y="783783"/>
                  <a:pt x="2717321" y="783783"/>
                </a:cubicBezTo>
                <a:cubicBezTo>
                  <a:pt x="2683597" y="783783"/>
                  <a:pt x="2651976" y="793153"/>
                  <a:pt x="2625126" y="809470"/>
                </a:cubicBezTo>
                <a:cubicBezTo>
                  <a:pt x="2606364" y="680550"/>
                  <a:pt x="2495325" y="581597"/>
                  <a:pt x="2361077" y="581597"/>
                </a:cubicBezTo>
                <a:cubicBezTo>
                  <a:pt x="2317972" y="581597"/>
                  <a:pt x="2277374" y="591856"/>
                  <a:pt x="2241385" y="609950"/>
                </a:cubicBezTo>
                <a:cubicBezTo>
                  <a:pt x="2245833" y="595976"/>
                  <a:pt x="2248340" y="581112"/>
                  <a:pt x="2248340" y="565684"/>
                </a:cubicBezTo>
                <a:cubicBezTo>
                  <a:pt x="2248340" y="499770"/>
                  <a:pt x="2204427" y="444195"/>
                  <a:pt x="2144177" y="426343"/>
                </a:cubicBezTo>
                <a:cubicBezTo>
                  <a:pt x="2158734" y="400575"/>
                  <a:pt x="2167063" y="370930"/>
                  <a:pt x="2167063" y="339265"/>
                </a:cubicBezTo>
                <a:cubicBezTo>
                  <a:pt x="2167063" y="241120"/>
                  <a:pt x="2087404" y="161555"/>
                  <a:pt x="1989144" y="161555"/>
                </a:cubicBezTo>
                <a:cubicBezTo>
                  <a:pt x="1960677" y="161555"/>
                  <a:pt x="1933827" y="168259"/>
                  <a:pt x="1909969" y="180133"/>
                </a:cubicBezTo>
                <a:cubicBezTo>
                  <a:pt x="1873981" y="75365"/>
                  <a:pt x="1774588" y="0"/>
                  <a:pt x="1657566" y="0"/>
                </a:cubicBezTo>
                <a:cubicBezTo>
                  <a:pt x="1510216" y="0"/>
                  <a:pt x="1390686" y="119308"/>
                  <a:pt x="1390686" y="266565"/>
                </a:cubicBezTo>
                <a:cubicBezTo>
                  <a:pt x="1390686" y="341204"/>
                  <a:pt x="1421418" y="408653"/>
                  <a:pt x="1470993" y="457038"/>
                </a:cubicBezTo>
                <a:cubicBezTo>
                  <a:pt x="1458296" y="454130"/>
                  <a:pt x="1445113" y="452596"/>
                  <a:pt x="1431527" y="452596"/>
                </a:cubicBezTo>
                <a:cubicBezTo>
                  <a:pt x="1333267" y="452596"/>
                  <a:pt x="1253607" y="532161"/>
                  <a:pt x="1253607" y="630306"/>
                </a:cubicBezTo>
                <a:cubicBezTo>
                  <a:pt x="1253607" y="713830"/>
                  <a:pt x="1311269" y="783864"/>
                  <a:pt x="1388988" y="802846"/>
                </a:cubicBezTo>
                <a:cubicBezTo>
                  <a:pt x="1364969" y="833138"/>
                  <a:pt x="1350654" y="871426"/>
                  <a:pt x="1350654" y="913027"/>
                </a:cubicBezTo>
                <a:cubicBezTo>
                  <a:pt x="1350654" y="928859"/>
                  <a:pt x="1352757" y="944126"/>
                  <a:pt x="1356639" y="958666"/>
                </a:cubicBezTo>
                <a:cubicBezTo>
                  <a:pt x="1344427" y="955354"/>
                  <a:pt x="1331568" y="953415"/>
                  <a:pt x="1318305" y="953415"/>
                </a:cubicBezTo>
                <a:cubicBezTo>
                  <a:pt x="1271075" y="953415"/>
                  <a:pt x="1229183" y="976033"/>
                  <a:pt x="1202576" y="1010848"/>
                </a:cubicBezTo>
                <a:cubicBezTo>
                  <a:pt x="1155104" y="937260"/>
                  <a:pt x="1072371" y="888551"/>
                  <a:pt x="978236" y="888551"/>
                </a:cubicBezTo>
                <a:cubicBezTo>
                  <a:pt x="900598" y="888551"/>
                  <a:pt x="830643" y="921751"/>
                  <a:pt x="781877" y="974579"/>
                </a:cubicBezTo>
                <a:cubicBezTo>
                  <a:pt x="769099" y="907291"/>
                  <a:pt x="709981" y="856483"/>
                  <a:pt x="638975" y="856483"/>
                </a:cubicBezTo>
                <a:cubicBezTo>
                  <a:pt x="558587" y="856483"/>
                  <a:pt x="493404" y="921589"/>
                  <a:pt x="493404" y="1001882"/>
                </a:cubicBezTo>
                <a:cubicBezTo>
                  <a:pt x="493404" y="1005517"/>
                  <a:pt x="493566" y="1009152"/>
                  <a:pt x="493808" y="1012787"/>
                </a:cubicBezTo>
                <a:cubicBezTo>
                  <a:pt x="483133" y="1011252"/>
                  <a:pt x="472134" y="1010363"/>
                  <a:pt x="461055" y="1010363"/>
                </a:cubicBezTo>
                <a:cubicBezTo>
                  <a:pt x="336026" y="1010363"/>
                  <a:pt x="234612" y="1111578"/>
                  <a:pt x="234612" y="1236540"/>
                </a:cubicBezTo>
                <a:cubicBezTo>
                  <a:pt x="234612" y="1285249"/>
                  <a:pt x="250058" y="1330404"/>
                  <a:pt x="276342" y="1367319"/>
                </a:cubicBezTo>
                <a:cubicBezTo>
                  <a:pt x="267931" y="1366349"/>
                  <a:pt x="259359" y="1365865"/>
                  <a:pt x="250705" y="1365865"/>
                </a:cubicBezTo>
                <a:cubicBezTo>
                  <a:pt x="125676" y="1365865"/>
                  <a:pt x="24262" y="1467079"/>
                  <a:pt x="24262" y="1592122"/>
                </a:cubicBezTo>
                <a:cubicBezTo>
                  <a:pt x="24262" y="1799639"/>
                  <a:pt x="145086" y="1957640"/>
                  <a:pt x="113141" y="2177597"/>
                </a:cubicBezTo>
                <a:cubicBezTo>
                  <a:pt x="89688" y="2339071"/>
                  <a:pt x="37363" y="2499495"/>
                  <a:pt x="0" y="2658384"/>
                </a:cubicBezTo>
                <a:cubicBezTo>
                  <a:pt x="49251" y="2679144"/>
                  <a:pt x="520415" y="2867274"/>
                  <a:pt x="517585" y="2876483"/>
                </a:cubicBezTo>
                <a:cubicBezTo>
                  <a:pt x="517585" y="2876402"/>
                  <a:pt x="611074" y="2567267"/>
                  <a:pt x="611074" y="2567267"/>
                </a:cubicBezTo>
                <a:lnTo>
                  <a:pt x="1771111" y="2867920"/>
                </a:lnTo>
                <a:lnTo>
                  <a:pt x="2959939" y="2254012"/>
                </a:lnTo>
                <a:lnTo>
                  <a:pt x="3091761" y="1904084"/>
                </a:lnTo>
                <a:cubicBezTo>
                  <a:pt x="3127750" y="1968302"/>
                  <a:pt x="3196410" y="2011680"/>
                  <a:pt x="3275342" y="2011680"/>
                </a:cubicBezTo>
                <a:cubicBezTo>
                  <a:pt x="3391475" y="2011680"/>
                  <a:pt x="3485611" y="1917655"/>
                  <a:pt x="3485611" y="1801659"/>
                </a:cubicBezTo>
                <a:cubicBezTo>
                  <a:pt x="3485611" y="1742772"/>
                  <a:pt x="3461349" y="1689620"/>
                  <a:pt x="3422288" y="1651494"/>
                </a:cubicBezTo>
                <a:cubicBezTo>
                  <a:pt x="3471135" y="1603189"/>
                  <a:pt x="3501381" y="1536224"/>
                  <a:pt x="3501381" y="1462152"/>
                </a:cubicBezTo>
                <a:close/>
              </a:path>
            </a:pathLst>
          </a:custGeom>
          <a:solidFill>
            <a:srgbClr val="CAE2EF"/>
          </a:solidFill>
          <a:ln w="0" cap="flat">
            <a:noFill/>
            <a:prstDash val="solid"/>
            <a:miter/>
          </a:ln>
        </p:spPr>
        <p:txBody>
          <a:bodyPr rtlCol="0" anchor="ctr"/>
          <a:lstStyle/>
          <a:p>
            <a:pPr algn="l" rtl="0"/>
            <a:endParaRPr lang="x-es-XL"/>
          </a:p>
        </p:txBody>
      </p:sp>
      <p:sp>
        <p:nvSpPr>
          <p:cNvPr id="152" name="Freeform 151">
            <a:extLst>
              <a:ext uri="{FF2B5EF4-FFF2-40B4-BE49-F238E27FC236}">
                <a16:creationId xmlns:a16="http://schemas.microsoft.com/office/drawing/2014/main" id="{8EA8FC34-AF52-7020-5E35-ECA389720F95}"/>
              </a:ext>
            </a:extLst>
          </p:cNvPr>
          <p:cNvSpPr/>
          <p:nvPr/>
        </p:nvSpPr>
        <p:spPr>
          <a:xfrm>
            <a:off x="6334758" y="5856516"/>
            <a:ext cx="2151811" cy="1495408"/>
          </a:xfrm>
          <a:custGeom>
            <a:avLst/>
            <a:gdLst>
              <a:gd name="connsiteX0" fmla="*/ 2924355 w 3118853"/>
              <a:gd name="connsiteY0" fmla="*/ 1393168 h 2715674"/>
              <a:gd name="connsiteX1" fmla="*/ 2900012 w 3118853"/>
              <a:gd name="connsiteY1" fmla="*/ 1394703 h 2715674"/>
              <a:gd name="connsiteX2" fmla="*/ 2908584 w 3118853"/>
              <a:gd name="connsiteY2" fmla="*/ 1337431 h 2715674"/>
              <a:gd name="connsiteX3" fmla="*/ 2713843 w 3118853"/>
              <a:gd name="connsiteY3" fmla="*/ 1142919 h 2715674"/>
              <a:gd name="connsiteX4" fmla="*/ 2604099 w 3118853"/>
              <a:gd name="connsiteY4" fmla="*/ 1176765 h 2715674"/>
              <a:gd name="connsiteX5" fmla="*/ 2463381 w 3118853"/>
              <a:gd name="connsiteY5" fmla="*/ 1066989 h 2715674"/>
              <a:gd name="connsiteX6" fmla="*/ 2349997 w 3118853"/>
              <a:gd name="connsiteY6" fmla="*/ 1121513 h 2715674"/>
              <a:gd name="connsiteX7" fmla="*/ 2350563 w 3118853"/>
              <a:gd name="connsiteY7" fmla="*/ 1107297 h 2715674"/>
              <a:gd name="connsiteX8" fmla="*/ 2327515 w 3118853"/>
              <a:gd name="connsiteY8" fmla="*/ 1015534 h 2715674"/>
              <a:gd name="connsiteX9" fmla="*/ 2415423 w 3118853"/>
              <a:gd name="connsiteY9" fmla="*/ 812297 h 2715674"/>
              <a:gd name="connsiteX10" fmla="*/ 2135766 w 3118853"/>
              <a:gd name="connsiteY10" fmla="*/ 532970 h 2715674"/>
              <a:gd name="connsiteX11" fmla="*/ 1955258 w 3118853"/>
              <a:gd name="connsiteY11" fmla="*/ 599045 h 2715674"/>
              <a:gd name="connsiteX12" fmla="*/ 1813488 w 3118853"/>
              <a:gd name="connsiteY12" fmla="*/ 485230 h 2715674"/>
              <a:gd name="connsiteX13" fmla="*/ 1742401 w 3118853"/>
              <a:gd name="connsiteY13" fmla="*/ 503889 h 2715674"/>
              <a:gd name="connsiteX14" fmla="*/ 1752510 w 3118853"/>
              <a:gd name="connsiteY14" fmla="*/ 436521 h 2715674"/>
              <a:gd name="connsiteX15" fmla="*/ 1522347 w 3118853"/>
              <a:gd name="connsiteY15" fmla="*/ 206629 h 2715674"/>
              <a:gd name="connsiteX16" fmla="*/ 1383084 w 3118853"/>
              <a:gd name="connsiteY16" fmla="*/ 253479 h 2715674"/>
              <a:gd name="connsiteX17" fmla="*/ 1104639 w 3118853"/>
              <a:gd name="connsiteY17" fmla="*/ 0 h 2715674"/>
              <a:gd name="connsiteX18" fmla="*/ 824982 w 3118853"/>
              <a:gd name="connsiteY18" fmla="*/ 279328 h 2715674"/>
              <a:gd name="connsiteX19" fmla="*/ 839377 w 3118853"/>
              <a:gd name="connsiteY19" fmla="*/ 367780 h 2715674"/>
              <a:gd name="connsiteX20" fmla="*/ 796434 w 3118853"/>
              <a:gd name="connsiteY20" fmla="*/ 489592 h 2715674"/>
              <a:gd name="connsiteX21" fmla="*/ 809131 w 3118853"/>
              <a:gd name="connsiteY21" fmla="*/ 558738 h 2715674"/>
              <a:gd name="connsiteX22" fmla="*/ 692189 w 3118853"/>
              <a:gd name="connsiteY22" fmla="*/ 533131 h 2715674"/>
              <a:gd name="connsiteX23" fmla="*/ 412531 w 3118853"/>
              <a:gd name="connsiteY23" fmla="*/ 812459 h 2715674"/>
              <a:gd name="connsiteX24" fmla="*/ 442373 w 3118853"/>
              <a:gd name="connsiteY24" fmla="*/ 938068 h 2715674"/>
              <a:gd name="connsiteX25" fmla="*/ 372499 w 3118853"/>
              <a:gd name="connsiteY25" fmla="*/ 925144 h 2715674"/>
              <a:gd name="connsiteX26" fmla="*/ 177758 w 3118853"/>
              <a:gd name="connsiteY26" fmla="*/ 1119655 h 2715674"/>
              <a:gd name="connsiteX27" fmla="*/ 360773 w 3118853"/>
              <a:gd name="connsiteY27" fmla="*/ 1313764 h 2715674"/>
              <a:gd name="connsiteX28" fmla="*/ 316050 w 3118853"/>
              <a:gd name="connsiteY28" fmla="*/ 1418290 h 2715674"/>
              <a:gd name="connsiteX29" fmla="*/ 318557 w 3118853"/>
              <a:gd name="connsiteY29" fmla="*/ 1444623 h 2715674"/>
              <a:gd name="connsiteX30" fmla="*/ 279658 w 3118853"/>
              <a:gd name="connsiteY30" fmla="*/ 1441876 h 2715674"/>
              <a:gd name="connsiteX31" fmla="*/ 0 w 3118853"/>
              <a:gd name="connsiteY31" fmla="*/ 1721205 h 2715674"/>
              <a:gd name="connsiteX32" fmla="*/ 279658 w 3118853"/>
              <a:gd name="connsiteY32" fmla="*/ 2000533 h 2715674"/>
              <a:gd name="connsiteX33" fmla="*/ 370397 w 3118853"/>
              <a:gd name="connsiteY33" fmla="*/ 1985428 h 2715674"/>
              <a:gd name="connsiteX34" fmla="*/ 425228 w 3118853"/>
              <a:gd name="connsiteY34" fmla="*/ 2145286 h 2715674"/>
              <a:gd name="connsiteX35" fmla="*/ 2487400 w 3118853"/>
              <a:gd name="connsiteY35" fmla="*/ 2714767 h 2715674"/>
              <a:gd name="connsiteX36" fmla="*/ 2910445 w 3118853"/>
              <a:gd name="connsiteY36" fmla="*/ 1781949 h 2715674"/>
              <a:gd name="connsiteX37" fmla="*/ 2924112 w 3118853"/>
              <a:gd name="connsiteY37" fmla="*/ 1782515 h 2715674"/>
              <a:gd name="connsiteX38" fmla="*/ 3118853 w 3118853"/>
              <a:gd name="connsiteY38" fmla="*/ 1588003 h 2715674"/>
              <a:gd name="connsiteX39" fmla="*/ 2924112 w 3118853"/>
              <a:gd name="connsiteY39" fmla="*/ 1393491 h 271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18853" h="2715674">
                <a:moveTo>
                  <a:pt x="2924355" y="1393168"/>
                </a:moveTo>
                <a:cubicBezTo>
                  <a:pt x="2916106" y="1393168"/>
                  <a:pt x="2908019" y="1393733"/>
                  <a:pt x="2900012" y="1394703"/>
                </a:cubicBezTo>
                <a:cubicBezTo>
                  <a:pt x="2905592" y="1376609"/>
                  <a:pt x="2908584" y="1357384"/>
                  <a:pt x="2908584" y="1337431"/>
                </a:cubicBezTo>
                <a:cubicBezTo>
                  <a:pt x="2908584" y="1229997"/>
                  <a:pt x="2821404" y="1142919"/>
                  <a:pt x="2713843" y="1142919"/>
                </a:cubicBezTo>
                <a:cubicBezTo>
                  <a:pt x="2673164" y="1142919"/>
                  <a:pt x="2635397" y="1155440"/>
                  <a:pt x="2604099" y="1176765"/>
                </a:cubicBezTo>
                <a:cubicBezTo>
                  <a:pt x="2588329" y="1113759"/>
                  <a:pt x="2531395" y="1066989"/>
                  <a:pt x="2463381" y="1066989"/>
                </a:cubicBezTo>
                <a:cubicBezTo>
                  <a:pt x="2417526" y="1066989"/>
                  <a:pt x="2376604" y="1088314"/>
                  <a:pt x="2349997" y="1121513"/>
                </a:cubicBezTo>
                <a:cubicBezTo>
                  <a:pt x="2350321" y="1116828"/>
                  <a:pt x="2350563" y="1112063"/>
                  <a:pt x="2350563" y="1107297"/>
                </a:cubicBezTo>
                <a:cubicBezTo>
                  <a:pt x="2350563" y="1074097"/>
                  <a:pt x="2342234" y="1042836"/>
                  <a:pt x="2327515" y="1015534"/>
                </a:cubicBezTo>
                <a:cubicBezTo>
                  <a:pt x="2381619" y="964563"/>
                  <a:pt x="2415423" y="892429"/>
                  <a:pt x="2415423" y="812297"/>
                </a:cubicBezTo>
                <a:cubicBezTo>
                  <a:pt x="2415423" y="658013"/>
                  <a:pt x="2290233" y="532970"/>
                  <a:pt x="2135766" y="532970"/>
                </a:cubicBezTo>
                <a:cubicBezTo>
                  <a:pt x="2066943" y="532970"/>
                  <a:pt x="2004024" y="557849"/>
                  <a:pt x="1955258" y="599045"/>
                </a:cubicBezTo>
                <a:cubicBezTo>
                  <a:pt x="1940943" y="533939"/>
                  <a:pt x="1882958" y="485230"/>
                  <a:pt x="1813488" y="485230"/>
                </a:cubicBezTo>
                <a:cubicBezTo>
                  <a:pt x="1787690" y="485230"/>
                  <a:pt x="1763428" y="492015"/>
                  <a:pt x="1742401" y="503889"/>
                </a:cubicBezTo>
                <a:cubicBezTo>
                  <a:pt x="1748952" y="482564"/>
                  <a:pt x="1752510" y="459946"/>
                  <a:pt x="1752510" y="436521"/>
                </a:cubicBezTo>
                <a:cubicBezTo>
                  <a:pt x="1752510" y="309539"/>
                  <a:pt x="1649478" y="206629"/>
                  <a:pt x="1522347" y="206629"/>
                </a:cubicBezTo>
                <a:cubicBezTo>
                  <a:pt x="1470022" y="206629"/>
                  <a:pt x="1421741" y="224077"/>
                  <a:pt x="1383084" y="253479"/>
                </a:cubicBezTo>
                <a:cubicBezTo>
                  <a:pt x="1370064" y="111311"/>
                  <a:pt x="1250372" y="0"/>
                  <a:pt x="1104639" y="0"/>
                </a:cubicBezTo>
                <a:cubicBezTo>
                  <a:pt x="950173" y="0"/>
                  <a:pt x="824982" y="125043"/>
                  <a:pt x="824982" y="279328"/>
                </a:cubicBezTo>
                <a:cubicBezTo>
                  <a:pt x="824982" y="310266"/>
                  <a:pt x="830077" y="339992"/>
                  <a:pt x="839377" y="367780"/>
                </a:cubicBezTo>
                <a:cubicBezTo>
                  <a:pt x="812527" y="401141"/>
                  <a:pt x="796434" y="443468"/>
                  <a:pt x="796434" y="489592"/>
                </a:cubicBezTo>
                <a:cubicBezTo>
                  <a:pt x="796434" y="513987"/>
                  <a:pt x="800963" y="537250"/>
                  <a:pt x="809131" y="558738"/>
                </a:cubicBezTo>
                <a:cubicBezTo>
                  <a:pt x="773547" y="542340"/>
                  <a:pt x="733919" y="533131"/>
                  <a:pt x="692189" y="533131"/>
                </a:cubicBezTo>
                <a:cubicBezTo>
                  <a:pt x="537722" y="533131"/>
                  <a:pt x="412531" y="658175"/>
                  <a:pt x="412531" y="812459"/>
                </a:cubicBezTo>
                <a:cubicBezTo>
                  <a:pt x="412531" y="857614"/>
                  <a:pt x="423368" y="900264"/>
                  <a:pt x="442373" y="938068"/>
                </a:cubicBezTo>
                <a:cubicBezTo>
                  <a:pt x="420699" y="929748"/>
                  <a:pt x="397165" y="925144"/>
                  <a:pt x="372499" y="925144"/>
                </a:cubicBezTo>
                <a:cubicBezTo>
                  <a:pt x="264939" y="925144"/>
                  <a:pt x="177758" y="1012221"/>
                  <a:pt x="177758" y="1119655"/>
                </a:cubicBezTo>
                <a:cubicBezTo>
                  <a:pt x="177758" y="1227090"/>
                  <a:pt x="258712" y="1307786"/>
                  <a:pt x="360773" y="1313764"/>
                </a:cubicBezTo>
                <a:cubicBezTo>
                  <a:pt x="333276" y="1340178"/>
                  <a:pt x="316050" y="1377174"/>
                  <a:pt x="316050" y="1418290"/>
                </a:cubicBezTo>
                <a:cubicBezTo>
                  <a:pt x="316050" y="1427256"/>
                  <a:pt x="317021" y="1436061"/>
                  <a:pt x="318557" y="1444623"/>
                </a:cubicBezTo>
                <a:cubicBezTo>
                  <a:pt x="305860" y="1442846"/>
                  <a:pt x="292840" y="1441876"/>
                  <a:pt x="279658" y="1441876"/>
                </a:cubicBezTo>
                <a:cubicBezTo>
                  <a:pt x="125191" y="1441876"/>
                  <a:pt x="0" y="1566920"/>
                  <a:pt x="0" y="1721205"/>
                </a:cubicBezTo>
                <a:cubicBezTo>
                  <a:pt x="0" y="1875489"/>
                  <a:pt x="125191" y="2000533"/>
                  <a:pt x="279658" y="2000533"/>
                </a:cubicBezTo>
                <a:cubicBezTo>
                  <a:pt x="311441" y="2000533"/>
                  <a:pt x="341930" y="1995201"/>
                  <a:pt x="370397" y="1985428"/>
                </a:cubicBezTo>
                <a:lnTo>
                  <a:pt x="425228" y="2145286"/>
                </a:lnTo>
                <a:cubicBezTo>
                  <a:pt x="425228" y="2145286"/>
                  <a:pt x="2438876" y="2678417"/>
                  <a:pt x="2487400" y="2714767"/>
                </a:cubicBezTo>
                <a:cubicBezTo>
                  <a:pt x="2526866" y="2744331"/>
                  <a:pt x="2807251" y="2043991"/>
                  <a:pt x="2910445" y="1781949"/>
                </a:cubicBezTo>
                <a:cubicBezTo>
                  <a:pt x="2914974" y="1782272"/>
                  <a:pt x="2919503" y="1782515"/>
                  <a:pt x="2924112" y="1782515"/>
                </a:cubicBezTo>
                <a:cubicBezTo>
                  <a:pt x="3031673" y="1782515"/>
                  <a:pt x="3118853" y="1695437"/>
                  <a:pt x="3118853" y="1588003"/>
                </a:cubicBezTo>
                <a:cubicBezTo>
                  <a:pt x="3118853" y="1480569"/>
                  <a:pt x="3031673" y="1393491"/>
                  <a:pt x="2924112" y="1393491"/>
                </a:cubicBezTo>
                <a:close/>
              </a:path>
            </a:pathLst>
          </a:custGeom>
          <a:solidFill>
            <a:srgbClr val="FFFFFF"/>
          </a:solidFill>
          <a:ln w="0" cap="flat">
            <a:noFill/>
            <a:prstDash val="solid"/>
            <a:miter/>
          </a:ln>
          <a:effectLst>
            <a:outerShdw blurRad="267586" dist="50800" dir="5400000" algn="ctr" rotWithShape="0">
              <a:srgbClr val="000000">
                <a:alpha val="43137"/>
              </a:srgbClr>
            </a:outerShdw>
          </a:effectLst>
        </p:spPr>
        <p:txBody>
          <a:bodyPr rtlCol="0" anchor="ctr"/>
          <a:lstStyle/>
          <a:p>
            <a:pPr algn="l" rtl="0"/>
            <a:endParaRPr lang="x-es-XL"/>
          </a:p>
        </p:txBody>
      </p:sp>
      <p:sp>
        <p:nvSpPr>
          <p:cNvPr id="4" name="Rectangle 3">
            <a:extLst>
              <a:ext uri="{FF2B5EF4-FFF2-40B4-BE49-F238E27FC236}">
                <a16:creationId xmlns:a16="http://schemas.microsoft.com/office/drawing/2014/main" id="{3F4EA4F0-C9CE-5019-09F3-51B03BDF606B}"/>
              </a:ext>
            </a:extLst>
          </p:cNvPr>
          <p:cNvSpPr/>
          <p:nvPr/>
        </p:nvSpPr>
        <p:spPr>
          <a:xfrm>
            <a:off x="23261" y="0"/>
            <a:ext cx="6523549" cy="688497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a:p>
        </p:txBody>
      </p:sp>
      <p:sp>
        <p:nvSpPr>
          <p:cNvPr id="87" name="Rounded Rectangle 86">
            <a:extLst>
              <a:ext uri="{FF2B5EF4-FFF2-40B4-BE49-F238E27FC236}">
                <a16:creationId xmlns:a16="http://schemas.microsoft.com/office/drawing/2014/main" id="{A20C0C0F-4B6A-E2EB-A2B5-ECD09FF02B33}"/>
              </a:ext>
            </a:extLst>
          </p:cNvPr>
          <p:cNvSpPr/>
          <p:nvPr/>
        </p:nvSpPr>
        <p:spPr>
          <a:xfrm>
            <a:off x="15629" y="607238"/>
            <a:ext cx="6488814" cy="2727310"/>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88" name="Rounded Rectangle 87">
            <a:extLst>
              <a:ext uri="{FF2B5EF4-FFF2-40B4-BE49-F238E27FC236}">
                <a16:creationId xmlns:a16="http://schemas.microsoft.com/office/drawing/2014/main" id="{19FAADD4-9A21-C36F-A70C-2B507881478B}"/>
              </a:ext>
            </a:extLst>
          </p:cNvPr>
          <p:cNvSpPr/>
          <p:nvPr/>
        </p:nvSpPr>
        <p:spPr>
          <a:xfrm>
            <a:off x="-3217" y="3411825"/>
            <a:ext cx="6441514" cy="2301720"/>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7" name="TextBox 6">
            <a:extLst>
              <a:ext uri="{FF2B5EF4-FFF2-40B4-BE49-F238E27FC236}">
                <a16:creationId xmlns:a16="http://schemas.microsoft.com/office/drawing/2014/main" id="{7AD14276-3548-E911-5E99-64256A3887F6}"/>
              </a:ext>
            </a:extLst>
          </p:cNvPr>
          <p:cNvSpPr txBox="1"/>
          <p:nvPr/>
        </p:nvSpPr>
        <p:spPr>
          <a:xfrm>
            <a:off x="6567" y="50209"/>
            <a:ext cx="5632020" cy="461665"/>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b="1" dirty="0">
                <a:solidFill>
                  <a:srgbClr val="40A8AD"/>
                </a:solidFill>
                <a:latin typeface="Heebo" pitchFamily="2" charset="-79"/>
                <a:ea typeface="Tahoma" pitchFamily="34" charset="0"/>
                <a:cs typeface="Heebo" pitchFamily="2" charset="-79"/>
              </a:rPr>
              <a:t>High Satisfaction Rates</a:t>
            </a:r>
            <a:endParaRPr lang="he-IL" sz="2400" b="1" dirty="0">
              <a:solidFill>
                <a:srgbClr val="40A8AD"/>
              </a:solidFill>
              <a:latin typeface="Heebo" pitchFamily="2" charset="-79"/>
              <a:ea typeface="Tahoma" pitchFamily="34" charset="0"/>
              <a:cs typeface="Heebo" pitchFamily="2" charset="-79"/>
            </a:endParaRPr>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9367370" y="6442574"/>
            <a:ext cx="2743200" cy="365125"/>
          </a:xfrm>
        </p:spPr>
        <p:txBody>
          <a:bodyPr/>
          <a:lstStyle/>
          <a:p>
            <a:pPr algn="r" rtl="0"/>
            <a:fld id="{199E282D-D310-42D8-B8FF-78ED45A44D81}" type="slidenum">
              <a:rPr lang="he-IL" smtClean="0">
                <a:latin typeface="Heebo" pitchFamily="2" charset="-79"/>
                <a:cs typeface="Heebo" pitchFamily="2" charset="-79"/>
              </a:rPr>
              <a:pPr algn="r" rtl="0"/>
              <a:t>8</a:t>
            </a:fld>
            <a:endParaRPr lang="he-IL" dirty="0">
              <a:latin typeface="Heebo" pitchFamily="2" charset="-79"/>
              <a:cs typeface="Heebo" pitchFamily="2" charset="-79"/>
            </a:endParaRPr>
          </a:p>
        </p:txBody>
      </p:sp>
      <p:graphicFrame>
        <p:nvGraphicFramePr>
          <p:cNvPr id="6" name="Chart 5">
            <a:extLst>
              <a:ext uri="{FF2B5EF4-FFF2-40B4-BE49-F238E27FC236}">
                <a16:creationId xmlns:a16="http://schemas.microsoft.com/office/drawing/2014/main" id="{359644EC-42C0-4610-838D-A2C3DC4B7649}"/>
              </a:ext>
            </a:extLst>
          </p:cNvPr>
          <p:cNvGraphicFramePr>
            <a:graphicFrameLocks/>
          </p:cNvGraphicFramePr>
          <p:nvPr>
            <p:extLst>
              <p:ext uri="{D42A27DB-BD31-4B8C-83A1-F6EECF244321}">
                <p14:modId xmlns:p14="http://schemas.microsoft.com/office/powerpoint/2010/main" val="3619930898"/>
              </p:ext>
            </p:extLst>
          </p:nvPr>
        </p:nvGraphicFramePr>
        <p:xfrm>
          <a:off x="8285311" y="1405756"/>
          <a:ext cx="4037177" cy="4517480"/>
        </p:xfrm>
        <a:graphic>
          <a:graphicData uri="http://schemas.openxmlformats.org/drawingml/2006/chart">
            <c:chart xmlns:c="http://schemas.openxmlformats.org/drawingml/2006/chart" xmlns:r="http://schemas.openxmlformats.org/officeDocument/2006/relationships" r:id="rId3"/>
          </a:graphicData>
        </a:graphic>
      </p:graphicFrame>
      <p:sp>
        <p:nvSpPr>
          <p:cNvPr id="54" name="מלבן 4">
            <a:extLst>
              <a:ext uri="{FF2B5EF4-FFF2-40B4-BE49-F238E27FC236}">
                <a16:creationId xmlns:a16="http://schemas.microsoft.com/office/drawing/2014/main" id="{A54BCAC8-8E88-8500-FFA1-2A663ADF3BE7}"/>
              </a:ext>
            </a:extLst>
          </p:cNvPr>
          <p:cNvSpPr/>
          <p:nvPr/>
        </p:nvSpPr>
        <p:spPr>
          <a:xfrm>
            <a:off x="6605341" y="2169961"/>
            <a:ext cx="1734987" cy="507831"/>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900" dirty="0">
                <a:solidFill>
                  <a:schemeClr val="tx1">
                    <a:lumMod val="50000"/>
                    <a:lumOff val="50000"/>
                  </a:schemeClr>
                </a:solidFill>
                <a:latin typeface="Heebo" pitchFamily="2" charset="-79"/>
                <a:ea typeface="Tahoma"/>
                <a:cs typeface="Heebo" pitchFamily="2" charset="-79"/>
              </a:rPr>
              <a:t>To what extent did you find the registration process simple and convenient?</a:t>
            </a:r>
            <a:endParaRPr lang="he-IL" sz="900" dirty="0">
              <a:solidFill>
                <a:schemeClr val="tx1">
                  <a:lumMod val="50000"/>
                  <a:lumOff val="50000"/>
                </a:schemeClr>
              </a:solidFill>
              <a:latin typeface="Heebo" pitchFamily="2" charset="-79"/>
              <a:ea typeface="Tahoma"/>
              <a:cs typeface="Heebo" pitchFamily="2" charset="-79"/>
            </a:endParaRPr>
          </a:p>
        </p:txBody>
      </p:sp>
      <p:sp>
        <p:nvSpPr>
          <p:cNvPr id="55" name="מלבן 4">
            <a:extLst>
              <a:ext uri="{FF2B5EF4-FFF2-40B4-BE49-F238E27FC236}">
                <a16:creationId xmlns:a16="http://schemas.microsoft.com/office/drawing/2014/main" id="{F28B16AD-49AC-EF6F-E968-52611EDC3EBA}"/>
              </a:ext>
            </a:extLst>
          </p:cNvPr>
          <p:cNvSpPr/>
          <p:nvPr/>
        </p:nvSpPr>
        <p:spPr>
          <a:xfrm>
            <a:off x="6594417" y="3049514"/>
            <a:ext cx="1594289" cy="507831"/>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900" dirty="0">
                <a:solidFill>
                  <a:schemeClr val="tx1">
                    <a:lumMod val="50000"/>
                    <a:lumOff val="50000"/>
                  </a:schemeClr>
                </a:solidFill>
                <a:latin typeface="Heebo" pitchFamily="2" charset="-79"/>
                <a:ea typeface="Tahoma"/>
                <a:cs typeface="Heebo" pitchFamily="2" charset="-79"/>
              </a:rPr>
              <a:t>To what extent did you find the physical conditions of the space comfortable?</a:t>
            </a:r>
            <a:endParaRPr lang="he-IL" sz="900" dirty="0">
              <a:solidFill>
                <a:schemeClr val="tx1">
                  <a:lumMod val="50000"/>
                  <a:lumOff val="50000"/>
                </a:schemeClr>
              </a:solidFill>
              <a:latin typeface="Heebo" pitchFamily="2" charset="-79"/>
              <a:ea typeface="Tahoma"/>
              <a:cs typeface="Heebo" pitchFamily="2" charset="-79"/>
            </a:endParaRPr>
          </a:p>
        </p:txBody>
      </p:sp>
      <p:sp>
        <p:nvSpPr>
          <p:cNvPr id="56" name="מלבן 4">
            <a:extLst>
              <a:ext uri="{FF2B5EF4-FFF2-40B4-BE49-F238E27FC236}">
                <a16:creationId xmlns:a16="http://schemas.microsoft.com/office/drawing/2014/main" id="{82DD8776-F730-B8DD-5A2B-23792EED1A8F}"/>
              </a:ext>
            </a:extLst>
          </p:cNvPr>
          <p:cNvSpPr/>
          <p:nvPr/>
        </p:nvSpPr>
        <p:spPr>
          <a:xfrm>
            <a:off x="6595412" y="4015245"/>
            <a:ext cx="1643370" cy="369332"/>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900" dirty="0">
                <a:solidFill>
                  <a:schemeClr val="tx1">
                    <a:lumMod val="50000"/>
                    <a:lumOff val="50000"/>
                  </a:schemeClr>
                </a:solidFill>
                <a:latin typeface="Heebo" pitchFamily="2" charset="-79"/>
                <a:ea typeface="Tahoma"/>
                <a:cs typeface="Heebo" pitchFamily="2" charset="-79"/>
              </a:rPr>
              <a:t>To what extent did you enjoy the workshop?</a:t>
            </a:r>
            <a:endParaRPr lang="he-IL" sz="900" dirty="0">
              <a:solidFill>
                <a:schemeClr val="tx1">
                  <a:lumMod val="50000"/>
                  <a:lumOff val="50000"/>
                </a:schemeClr>
              </a:solidFill>
              <a:latin typeface="Heebo" pitchFamily="2" charset="-79"/>
              <a:ea typeface="Tahoma"/>
              <a:cs typeface="Heebo" pitchFamily="2" charset="-79"/>
            </a:endParaRPr>
          </a:p>
        </p:txBody>
      </p:sp>
      <p:sp>
        <p:nvSpPr>
          <p:cNvPr id="57" name="מלבן 4">
            <a:extLst>
              <a:ext uri="{FF2B5EF4-FFF2-40B4-BE49-F238E27FC236}">
                <a16:creationId xmlns:a16="http://schemas.microsoft.com/office/drawing/2014/main" id="{066E8C99-3AE9-70C1-41FF-3B70A9822D0E}"/>
              </a:ext>
            </a:extLst>
          </p:cNvPr>
          <p:cNvSpPr/>
          <p:nvPr/>
        </p:nvSpPr>
        <p:spPr>
          <a:xfrm>
            <a:off x="6606910" y="4784555"/>
            <a:ext cx="1620374" cy="507831"/>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900" dirty="0">
                <a:solidFill>
                  <a:schemeClr val="tx1">
                    <a:lumMod val="50000"/>
                    <a:lumOff val="50000"/>
                  </a:schemeClr>
                </a:solidFill>
                <a:latin typeface="Heebo" pitchFamily="2" charset="-79"/>
                <a:ea typeface="Tahoma"/>
                <a:cs typeface="Heebo" pitchFamily="2" charset="-79"/>
              </a:rPr>
              <a:t>To what extent would you recommend the workshop to other parents?</a:t>
            </a:r>
            <a:endParaRPr lang="he-IL" sz="900" dirty="0">
              <a:solidFill>
                <a:schemeClr val="tx1">
                  <a:lumMod val="50000"/>
                  <a:lumOff val="50000"/>
                </a:schemeClr>
              </a:solidFill>
              <a:latin typeface="Heebo" pitchFamily="2" charset="-79"/>
              <a:ea typeface="Tahoma"/>
              <a:cs typeface="Heebo" pitchFamily="2" charset="-79"/>
            </a:endParaRPr>
          </a:p>
        </p:txBody>
      </p:sp>
      <p:sp>
        <p:nvSpPr>
          <p:cNvPr id="59" name="מלבן 4">
            <a:extLst>
              <a:ext uri="{FF2B5EF4-FFF2-40B4-BE49-F238E27FC236}">
                <a16:creationId xmlns:a16="http://schemas.microsoft.com/office/drawing/2014/main" id="{A3B7E746-8F8F-32FE-74F3-982A085EE2C2}"/>
              </a:ext>
            </a:extLst>
          </p:cNvPr>
          <p:cNvSpPr/>
          <p:nvPr/>
        </p:nvSpPr>
        <p:spPr>
          <a:xfrm>
            <a:off x="70976" y="647237"/>
            <a:ext cx="1795772" cy="1277273"/>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Overall, the survey respondents expressed a very high level of satisfaction; they enjoyed the workshop and would recommend it to other parents.</a:t>
            </a:r>
            <a:endParaRPr lang="he-IL" sz="1100" dirty="0">
              <a:solidFill>
                <a:schemeClr val="accent5"/>
              </a:solidFill>
              <a:latin typeface="Heebo" pitchFamily="2" charset="-79"/>
              <a:ea typeface="Tahoma"/>
              <a:cs typeface="Heebo" pitchFamily="2" charset="-79"/>
            </a:endParaRPr>
          </a:p>
        </p:txBody>
      </p:sp>
      <p:sp>
        <p:nvSpPr>
          <p:cNvPr id="64" name="מלבן 4">
            <a:extLst>
              <a:ext uri="{FF2B5EF4-FFF2-40B4-BE49-F238E27FC236}">
                <a16:creationId xmlns:a16="http://schemas.microsoft.com/office/drawing/2014/main" id="{C6512BD2-9E8B-7CE8-24F0-E586FA9DE123}"/>
              </a:ext>
            </a:extLst>
          </p:cNvPr>
          <p:cNvSpPr/>
          <p:nvPr/>
        </p:nvSpPr>
        <p:spPr>
          <a:xfrm>
            <a:off x="28742" y="2170509"/>
            <a:ext cx="1783903" cy="830997"/>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200" b="1" i="1" dirty="0">
                <a:solidFill>
                  <a:schemeClr val="accent5"/>
                </a:solidFill>
                <a:latin typeface="Heebo" pitchFamily="2" charset="-79"/>
                <a:ea typeface="Tahoma"/>
                <a:cs typeface="Heebo" pitchFamily="2" charset="-79"/>
              </a:rPr>
              <a:t>“For any parent who wants to do something for their child and strengthen their bond.”</a:t>
            </a:r>
            <a:endParaRPr lang="he-IL" sz="1200" b="1" i="1" dirty="0">
              <a:solidFill>
                <a:schemeClr val="accent5"/>
              </a:solidFill>
              <a:latin typeface="Heebo" pitchFamily="2" charset="-79"/>
              <a:ea typeface="Tahoma"/>
              <a:cs typeface="Heebo" pitchFamily="2" charset="-79"/>
            </a:endParaRPr>
          </a:p>
        </p:txBody>
      </p:sp>
      <p:sp>
        <p:nvSpPr>
          <p:cNvPr id="65" name="מלבן 4">
            <a:extLst>
              <a:ext uri="{FF2B5EF4-FFF2-40B4-BE49-F238E27FC236}">
                <a16:creationId xmlns:a16="http://schemas.microsoft.com/office/drawing/2014/main" id="{830570B0-5515-BE54-7B08-8D1C42D3D7F4}"/>
              </a:ext>
            </a:extLst>
          </p:cNvPr>
          <p:cNvSpPr/>
          <p:nvPr/>
        </p:nvSpPr>
        <p:spPr>
          <a:xfrm>
            <a:off x="76890" y="3530141"/>
            <a:ext cx="2283787" cy="2123658"/>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The workshop space was comfortable and met the participants’ needs. The interviewees described the team as pleasant and dedicated, and everyone valued their professional and personal connections with the musicians. While the participants were unaware of each person’s role during the meeting, they noted that the entire team was friendly.</a:t>
            </a:r>
            <a:endParaRPr lang="he-IL" sz="1100" dirty="0">
              <a:solidFill>
                <a:schemeClr val="accent5"/>
              </a:solidFill>
              <a:latin typeface="Heebo" pitchFamily="2" charset="-79"/>
              <a:ea typeface="Tahoma"/>
              <a:cs typeface="Heebo" pitchFamily="2" charset="-79"/>
            </a:endParaRPr>
          </a:p>
        </p:txBody>
      </p:sp>
      <p:sp>
        <p:nvSpPr>
          <p:cNvPr id="67" name="מלבן 4">
            <a:extLst>
              <a:ext uri="{FF2B5EF4-FFF2-40B4-BE49-F238E27FC236}">
                <a16:creationId xmlns:a16="http://schemas.microsoft.com/office/drawing/2014/main" id="{6CA42B08-6DCD-CAB3-CB34-7569FED34DE0}"/>
              </a:ext>
            </a:extLst>
          </p:cNvPr>
          <p:cNvSpPr/>
          <p:nvPr/>
        </p:nvSpPr>
        <p:spPr>
          <a:xfrm>
            <a:off x="2360677" y="3485217"/>
            <a:ext cx="4198288" cy="2144177"/>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200" i="1" dirty="0">
                <a:solidFill>
                  <a:schemeClr val="accent5"/>
                </a:solidFill>
                <a:latin typeface="Heebo" pitchFamily="2" charset="-79"/>
                <a:ea typeface="Tahoma"/>
                <a:cs typeface="Heebo" pitchFamily="2" charset="-79"/>
              </a:rPr>
              <a:t>“They were wonderful. I’m not sure who was responsible for what, but there was a great sense of teamwork, from helping with the babies to anything else that was needed."</a:t>
            </a:r>
            <a:endParaRPr lang="he-IL" sz="1200" i="1" dirty="0">
              <a:solidFill>
                <a:schemeClr val="accent5"/>
              </a:solidFill>
              <a:latin typeface="Heebo" pitchFamily="2" charset="-79"/>
              <a:ea typeface="Tahoma"/>
              <a:cs typeface="Heebo" pitchFamily="2" charset="-79"/>
            </a:endParaRPr>
          </a:p>
          <a:p>
            <a:pPr algn="l" rtl="0" fontAlgn="base">
              <a:spcBef>
                <a:spcPts val="800"/>
              </a:spcBef>
              <a:buClr>
                <a:srgbClr val="358B8F"/>
              </a:buClr>
              <a:buSzPct val="150000"/>
            </a:pPr>
            <a:r>
              <a:rPr lang="en-US" sz="1200" i="1" dirty="0">
                <a:solidFill>
                  <a:schemeClr val="accent5"/>
                </a:solidFill>
                <a:latin typeface="Heebo" pitchFamily="2" charset="-79"/>
                <a:ea typeface="Tahoma"/>
                <a:cs typeface="Heebo" pitchFamily="2" charset="-79"/>
              </a:rPr>
              <a:t>"They were amazing. </a:t>
            </a:r>
            <a:r>
              <a:rPr lang="en-US" sz="1200" b="1" i="1" dirty="0">
                <a:solidFill>
                  <a:schemeClr val="accent5"/>
                </a:solidFill>
                <a:latin typeface="Heebo" pitchFamily="2" charset="-79"/>
                <a:ea typeface="Tahoma"/>
                <a:cs typeface="Heebo" pitchFamily="2" charset="-79"/>
              </a:rPr>
              <a:t>The staff took care of our needs, and the atmosphere was very pleasant. </a:t>
            </a:r>
            <a:r>
              <a:rPr lang="en-US" sz="1200" i="1" dirty="0">
                <a:solidFill>
                  <a:schemeClr val="accent5"/>
                </a:solidFill>
                <a:latin typeface="Heebo" pitchFamily="2" charset="-79"/>
                <a:ea typeface="Tahoma"/>
                <a:cs typeface="Heebo" pitchFamily="2" charset="-79"/>
              </a:rPr>
              <a:t>There was food and drink, which was great, and they also helped with feeding and holding the babies."</a:t>
            </a:r>
            <a:endParaRPr lang="he-IL" sz="1200" i="1" dirty="0">
              <a:solidFill>
                <a:schemeClr val="accent5"/>
              </a:solidFill>
              <a:latin typeface="Heebo" pitchFamily="2" charset="-79"/>
              <a:ea typeface="Tahoma"/>
              <a:cs typeface="Heebo" pitchFamily="2" charset="-79"/>
            </a:endParaRPr>
          </a:p>
          <a:p>
            <a:pPr algn="l" rtl="0" fontAlgn="base">
              <a:spcBef>
                <a:spcPts val="800"/>
              </a:spcBef>
              <a:buClr>
                <a:srgbClr val="358B8F"/>
              </a:buClr>
              <a:buSzPct val="150000"/>
            </a:pPr>
            <a:r>
              <a:rPr lang="en-US" sz="1200" i="1" dirty="0">
                <a:solidFill>
                  <a:schemeClr val="accent5"/>
                </a:solidFill>
                <a:latin typeface="Heebo" pitchFamily="2" charset="-79"/>
                <a:ea typeface="Tahoma"/>
                <a:cs typeface="Heebo" pitchFamily="2" charset="-79"/>
              </a:rPr>
              <a:t>"Everything was above and beyond; it was truly ideal. The space was organized, comfortable, and accessible, and everything was well managed."</a:t>
            </a:r>
            <a:endParaRPr lang="he-IL" sz="1100" i="1" dirty="0">
              <a:solidFill>
                <a:schemeClr val="accent5"/>
              </a:solidFill>
              <a:latin typeface="Heebo" pitchFamily="2" charset="-79"/>
              <a:ea typeface="Tahoma"/>
              <a:cs typeface="Heebo" pitchFamily="2" charset="-79"/>
            </a:endParaRPr>
          </a:p>
        </p:txBody>
      </p:sp>
      <p:sp>
        <p:nvSpPr>
          <p:cNvPr id="82" name="TextBox 81">
            <a:extLst>
              <a:ext uri="{FF2B5EF4-FFF2-40B4-BE49-F238E27FC236}">
                <a16:creationId xmlns:a16="http://schemas.microsoft.com/office/drawing/2014/main" id="{9102B8F3-3459-7D73-9529-037875B84217}"/>
              </a:ext>
            </a:extLst>
          </p:cNvPr>
          <p:cNvSpPr txBox="1"/>
          <p:nvPr/>
        </p:nvSpPr>
        <p:spPr>
          <a:xfrm>
            <a:off x="2022189" y="638870"/>
            <a:ext cx="4545528" cy="2677656"/>
          </a:xfrm>
          <a:prstGeom prst="rect">
            <a:avLst/>
          </a:prstGeom>
          <a:noFill/>
        </p:spPr>
        <p:txBody>
          <a:bodyPr wrap="square">
            <a:spAutoFit/>
          </a:bodyPr>
          <a:lstStyle/>
          <a:p>
            <a:pPr algn="l" rtl="0"/>
            <a:r>
              <a:rPr lang="en-US" sz="1200" i="1" dirty="0">
                <a:solidFill>
                  <a:schemeClr val="accent5"/>
                </a:solidFill>
                <a:latin typeface="Heebo" pitchFamily="2" charset="-79"/>
                <a:ea typeface="Tahoma"/>
                <a:cs typeface="Heebo" pitchFamily="2" charset="-79"/>
              </a:rPr>
              <a:t>“It doesn't really matter if the baby is a few months old or one, two, or three years old; it's all part of early childhood." </a:t>
            </a:r>
            <a:r>
              <a:rPr lang="en-US" sz="1200" dirty="0">
                <a:solidFill>
                  <a:schemeClr val="accent5"/>
                </a:solidFill>
                <a:latin typeface="Heebo" pitchFamily="2" charset="-79"/>
                <a:ea typeface="Tahoma"/>
                <a:cs typeface="Heebo" pitchFamily="2" charset="-79"/>
              </a:rPr>
              <a:t>(Parent interview)</a:t>
            </a:r>
          </a:p>
          <a:p>
            <a:pPr algn="l" rtl="0"/>
            <a:endParaRPr lang="en-US" sz="1200" i="1" dirty="0">
              <a:solidFill>
                <a:schemeClr val="accent5"/>
              </a:solidFill>
              <a:latin typeface="Heebo" pitchFamily="2" charset="-79"/>
              <a:ea typeface="Tahoma"/>
              <a:cs typeface="Heebo" pitchFamily="2" charset="-79"/>
            </a:endParaRPr>
          </a:p>
          <a:p>
            <a:pPr algn="l" rtl="0"/>
            <a:r>
              <a:rPr lang="en-US" sz="1200" i="1" dirty="0">
                <a:solidFill>
                  <a:schemeClr val="accent5"/>
                </a:solidFill>
                <a:latin typeface="Heebo" pitchFamily="2" charset="-79"/>
                <a:ea typeface="Tahoma"/>
                <a:cs typeface="Heebo" pitchFamily="2" charset="-79"/>
              </a:rPr>
              <a:t>“The workshop is unique; I haven’t come across anything like it before. Everything was original, and it felt good, inclusive, and professional! It was a joy to come and hear the songs. The warm-up at the beginning was helpful and refreshing, and the connections between the parents and musicians were excellent. Thank you for a wonderful opportunity!“</a:t>
            </a:r>
          </a:p>
          <a:p>
            <a:pPr algn="l" rtl="0"/>
            <a:endParaRPr lang="en-US" sz="1200" i="1" dirty="0">
              <a:solidFill>
                <a:schemeClr val="accent5"/>
              </a:solidFill>
              <a:latin typeface="Heebo" pitchFamily="2" charset="-79"/>
              <a:ea typeface="Tahoma"/>
              <a:cs typeface="Heebo" pitchFamily="2" charset="-79"/>
            </a:endParaRPr>
          </a:p>
          <a:p>
            <a:pPr algn="l" rtl="0"/>
            <a:r>
              <a:rPr lang="en-US" sz="1200" dirty="0">
                <a:solidFill>
                  <a:schemeClr val="accent5"/>
                </a:solidFill>
                <a:latin typeface="Heebo" pitchFamily="2" charset="-79"/>
                <a:ea typeface="Tahoma"/>
                <a:cs typeface="Heebo" pitchFamily="2" charset="-79"/>
              </a:rPr>
              <a:t>"</a:t>
            </a:r>
            <a:r>
              <a:rPr lang="en-US" sz="1200" i="1" dirty="0">
                <a:solidFill>
                  <a:schemeClr val="accent5"/>
                </a:solidFill>
                <a:latin typeface="Heebo" pitchFamily="2" charset="-79"/>
                <a:ea typeface="Tahoma"/>
                <a:cs typeface="Heebo" pitchFamily="2" charset="-79"/>
              </a:rPr>
              <a:t>The workshop was a fantastic experience - we enjoyed every moment and the final result. </a:t>
            </a:r>
            <a:r>
              <a:rPr lang="en-US" sz="1200" b="1" i="1" dirty="0">
                <a:solidFill>
                  <a:schemeClr val="accent5"/>
                </a:solidFill>
                <a:latin typeface="Heebo" pitchFamily="2" charset="-79"/>
                <a:ea typeface="Tahoma"/>
                <a:cs typeface="Heebo" pitchFamily="2" charset="-79"/>
              </a:rPr>
              <a:t>To this day, we sing the song </a:t>
            </a:r>
            <a:r>
              <a:rPr lang="en-US" sz="1200" i="1" dirty="0">
                <a:solidFill>
                  <a:schemeClr val="accent5"/>
                </a:solidFill>
                <a:latin typeface="Heebo" pitchFamily="2" charset="-79"/>
                <a:ea typeface="Tahoma"/>
                <a:cs typeface="Heebo" pitchFamily="2" charset="-79"/>
              </a:rPr>
              <a:t>and share it with our friends."</a:t>
            </a:r>
            <a:r>
              <a:rPr lang="en-US" sz="1200" dirty="0">
                <a:solidFill>
                  <a:schemeClr val="accent5"/>
                </a:solidFill>
                <a:latin typeface="Heebo" pitchFamily="2" charset="-79"/>
                <a:ea typeface="Tahoma"/>
                <a:cs typeface="Heebo" pitchFamily="2" charset="-79"/>
              </a:rPr>
              <a:t> – Parent survey</a:t>
            </a:r>
            <a:endParaRPr lang="x-es-XL" sz="1200" dirty="0"/>
          </a:p>
        </p:txBody>
      </p:sp>
      <p:sp>
        <p:nvSpPr>
          <p:cNvPr id="89" name="Rounded Rectangle 88">
            <a:extLst>
              <a:ext uri="{FF2B5EF4-FFF2-40B4-BE49-F238E27FC236}">
                <a16:creationId xmlns:a16="http://schemas.microsoft.com/office/drawing/2014/main" id="{A705247B-1636-E2D0-7D7E-7EEE09431833}"/>
              </a:ext>
            </a:extLst>
          </p:cNvPr>
          <p:cNvSpPr/>
          <p:nvPr/>
        </p:nvSpPr>
        <p:spPr>
          <a:xfrm>
            <a:off x="8763" y="5794665"/>
            <a:ext cx="6465436" cy="965238"/>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90" name="מלבן 4">
            <a:extLst>
              <a:ext uri="{FF2B5EF4-FFF2-40B4-BE49-F238E27FC236}">
                <a16:creationId xmlns:a16="http://schemas.microsoft.com/office/drawing/2014/main" id="{03BE9ECD-9BAC-7C8D-7BE9-C83AAAD70027}"/>
              </a:ext>
            </a:extLst>
          </p:cNvPr>
          <p:cNvSpPr/>
          <p:nvPr/>
        </p:nvSpPr>
        <p:spPr>
          <a:xfrm>
            <a:off x="21206" y="5909342"/>
            <a:ext cx="6347620" cy="769441"/>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It’s important to note that even in their feedback and suggestions for improvement, the participants expressed gratitude and appreciation for the project, with most saying they wouldn’t change a thing. However, some participants suggested adjusting the time allocation and recommended providing activity mats for the babies, who were mostly in strollers or being held during the session.</a:t>
            </a:r>
            <a:endParaRPr lang="he-IL" sz="1100" dirty="0">
              <a:latin typeface="Heebo" pitchFamily="2" charset="-79"/>
              <a:ea typeface="Tahoma"/>
              <a:cs typeface="Heebo" pitchFamily="2" charset="-79"/>
            </a:endParaRPr>
          </a:p>
        </p:txBody>
      </p:sp>
      <p:cxnSp>
        <p:nvCxnSpPr>
          <p:cNvPr id="91" name="Straight Connector 90">
            <a:extLst>
              <a:ext uri="{FF2B5EF4-FFF2-40B4-BE49-F238E27FC236}">
                <a16:creationId xmlns:a16="http://schemas.microsoft.com/office/drawing/2014/main" id="{D6B55152-272D-A3E1-F057-AB06E8E2921D}"/>
              </a:ext>
            </a:extLst>
          </p:cNvPr>
          <p:cNvCxnSpPr>
            <a:cxnSpLocks/>
          </p:cNvCxnSpPr>
          <p:nvPr/>
        </p:nvCxnSpPr>
        <p:spPr>
          <a:xfrm flipH="1">
            <a:off x="1878494" y="694013"/>
            <a:ext cx="39444" cy="228310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B92B545-8F72-ACB0-A2B3-A7D9FDA29635}"/>
              </a:ext>
            </a:extLst>
          </p:cNvPr>
          <p:cNvCxnSpPr>
            <a:cxnSpLocks/>
          </p:cNvCxnSpPr>
          <p:nvPr/>
        </p:nvCxnSpPr>
        <p:spPr>
          <a:xfrm>
            <a:off x="2270733" y="3358953"/>
            <a:ext cx="0" cy="164513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0" name="Freeform 149">
            <a:extLst>
              <a:ext uri="{FF2B5EF4-FFF2-40B4-BE49-F238E27FC236}">
                <a16:creationId xmlns:a16="http://schemas.microsoft.com/office/drawing/2014/main" id="{A1805E81-1BA9-E2D4-81A3-1EBD2CD63676}"/>
              </a:ext>
            </a:extLst>
          </p:cNvPr>
          <p:cNvSpPr/>
          <p:nvPr/>
        </p:nvSpPr>
        <p:spPr>
          <a:xfrm>
            <a:off x="17611264" y="7684332"/>
            <a:ext cx="4043632" cy="4038869"/>
          </a:xfrm>
          <a:custGeom>
            <a:avLst/>
            <a:gdLst>
              <a:gd name="connsiteX0" fmla="*/ 0 w 4043632"/>
              <a:gd name="connsiteY0" fmla="*/ 0 h 4038869"/>
              <a:gd name="connsiteX1" fmla="*/ 4043633 w 4043632"/>
              <a:gd name="connsiteY1" fmla="*/ 0 h 4038869"/>
              <a:gd name="connsiteX2" fmla="*/ 4043633 w 4043632"/>
              <a:gd name="connsiteY2" fmla="*/ 4038870 h 4038869"/>
              <a:gd name="connsiteX3" fmla="*/ 0 w 4043632"/>
              <a:gd name="connsiteY3" fmla="*/ 4038870 h 4038869"/>
            </a:gdLst>
            <a:ahLst/>
            <a:cxnLst>
              <a:cxn ang="0">
                <a:pos x="connsiteX0" y="connsiteY0"/>
              </a:cxn>
              <a:cxn ang="0">
                <a:pos x="connsiteX1" y="connsiteY1"/>
              </a:cxn>
              <a:cxn ang="0">
                <a:pos x="connsiteX2" y="connsiteY2"/>
              </a:cxn>
              <a:cxn ang="0">
                <a:pos x="connsiteX3" y="connsiteY3"/>
              </a:cxn>
            </a:cxnLst>
            <a:rect l="l" t="t" r="r" b="b"/>
            <a:pathLst>
              <a:path w="4043632" h="4038869">
                <a:moveTo>
                  <a:pt x="0" y="0"/>
                </a:moveTo>
                <a:lnTo>
                  <a:pt x="4043633" y="0"/>
                </a:lnTo>
                <a:lnTo>
                  <a:pt x="4043633" y="4038870"/>
                </a:lnTo>
                <a:lnTo>
                  <a:pt x="0" y="4038870"/>
                </a:lnTo>
                <a:close/>
              </a:path>
            </a:pathLst>
          </a:custGeom>
          <a:noFill/>
          <a:ln w="0" cap="flat">
            <a:noFill/>
            <a:prstDash val="solid"/>
            <a:miter/>
          </a:ln>
        </p:spPr>
        <p:txBody>
          <a:bodyPr rtlCol="0" anchor="ctr"/>
          <a:lstStyle/>
          <a:p>
            <a:pPr algn="l" rtl="0"/>
            <a:endParaRPr lang="x-es-XL"/>
          </a:p>
        </p:txBody>
      </p:sp>
      <p:sp>
        <p:nvSpPr>
          <p:cNvPr id="153" name="Rectangle 152">
            <a:extLst>
              <a:ext uri="{FF2B5EF4-FFF2-40B4-BE49-F238E27FC236}">
                <a16:creationId xmlns:a16="http://schemas.microsoft.com/office/drawing/2014/main" id="{0CBF2F9A-5C25-96B5-2C58-4F5C7DA5A0A8}"/>
              </a:ext>
            </a:extLst>
          </p:cNvPr>
          <p:cNvSpPr/>
          <p:nvPr/>
        </p:nvSpPr>
        <p:spPr>
          <a:xfrm>
            <a:off x="0" y="6871725"/>
            <a:ext cx="12191999" cy="1794874"/>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grpSp>
        <p:nvGrpSpPr>
          <p:cNvPr id="158" name="Group 157">
            <a:extLst>
              <a:ext uri="{FF2B5EF4-FFF2-40B4-BE49-F238E27FC236}">
                <a16:creationId xmlns:a16="http://schemas.microsoft.com/office/drawing/2014/main" id="{830AB678-D335-EBCE-35AA-BD0FCDC25C4F}"/>
              </a:ext>
            </a:extLst>
          </p:cNvPr>
          <p:cNvGrpSpPr/>
          <p:nvPr/>
        </p:nvGrpSpPr>
        <p:grpSpPr>
          <a:xfrm>
            <a:off x="-1719982" y="-1845939"/>
            <a:ext cx="4522343" cy="3899061"/>
            <a:chOff x="-1723887" y="-1858099"/>
            <a:chExt cx="4522343" cy="3899061"/>
          </a:xfrm>
        </p:grpSpPr>
        <p:sp>
          <p:nvSpPr>
            <p:cNvPr id="156" name="Rectangle 155">
              <a:extLst>
                <a:ext uri="{FF2B5EF4-FFF2-40B4-BE49-F238E27FC236}">
                  <a16:creationId xmlns:a16="http://schemas.microsoft.com/office/drawing/2014/main" id="{BB70A09B-152A-61F4-0888-57395C946EA3}"/>
                </a:ext>
              </a:extLst>
            </p:cNvPr>
            <p:cNvSpPr/>
            <p:nvPr/>
          </p:nvSpPr>
          <p:spPr>
            <a:xfrm>
              <a:off x="-1552356" y="-1858099"/>
              <a:ext cx="4350812" cy="1849220"/>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x-es-XL"/>
            </a:p>
          </p:txBody>
        </p:sp>
        <p:sp>
          <p:nvSpPr>
            <p:cNvPr id="157" name="Rectangle 156">
              <a:extLst>
                <a:ext uri="{FF2B5EF4-FFF2-40B4-BE49-F238E27FC236}">
                  <a16:creationId xmlns:a16="http://schemas.microsoft.com/office/drawing/2014/main" id="{430D99A9-3BF1-9880-1B06-8EB228B3879F}"/>
                </a:ext>
              </a:extLst>
            </p:cNvPr>
            <p:cNvSpPr/>
            <p:nvPr/>
          </p:nvSpPr>
          <p:spPr>
            <a:xfrm>
              <a:off x="-1723887" y="-8879"/>
              <a:ext cx="1725623" cy="2049841"/>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grpSp>
      <p:grpSp>
        <p:nvGrpSpPr>
          <p:cNvPr id="325" name="Group 324">
            <a:extLst>
              <a:ext uri="{FF2B5EF4-FFF2-40B4-BE49-F238E27FC236}">
                <a16:creationId xmlns:a16="http://schemas.microsoft.com/office/drawing/2014/main" id="{077900CE-9C8B-C8A8-3FE2-6DBF51340657}"/>
              </a:ext>
            </a:extLst>
          </p:cNvPr>
          <p:cNvGrpSpPr/>
          <p:nvPr/>
        </p:nvGrpSpPr>
        <p:grpSpPr>
          <a:xfrm>
            <a:off x="10643763" y="-735836"/>
            <a:ext cx="1613846" cy="2128219"/>
            <a:chOff x="3720826" y="-1276627"/>
            <a:chExt cx="1819746" cy="3044013"/>
          </a:xfrm>
        </p:grpSpPr>
        <p:grpSp>
          <p:nvGrpSpPr>
            <p:cNvPr id="98" name="Graphic 94">
              <a:extLst>
                <a:ext uri="{FF2B5EF4-FFF2-40B4-BE49-F238E27FC236}">
                  <a16:creationId xmlns:a16="http://schemas.microsoft.com/office/drawing/2014/main" id="{7CB90426-FABC-9CCD-0350-5934BE891CFC}"/>
                </a:ext>
              </a:extLst>
            </p:cNvPr>
            <p:cNvGrpSpPr/>
            <p:nvPr/>
          </p:nvGrpSpPr>
          <p:grpSpPr>
            <a:xfrm rot="13500000">
              <a:off x="4390335" y="522784"/>
              <a:ext cx="1031125" cy="1029911"/>
              <a:chOff x="3514449" y="89893"/>
              <a:chExt cx="1031125" cy="1029911"/>
            </a:xfrm>
          </p:grpSpPr>
          <p:sp>
            <p:nvSpPr>
              <p:cNvPr id="99" name="Freeform 98">
                <a:extLst>
                  <a:ext uri="{FF2B5EF4-FFF2-40B4-BE49-F238E27FC236}">
                    <a16:creationId xmlns:a16="http://schemas.microsoft.com/office/drawing/2014/main" id="{94613D15-95DE-2455-FCC1-4F698CA4ECD5}"/>
                  </a:ext>
                </a:extLst>
              </p:cNvPr>
              <p:cNvSpPr/>
              <p:nvPr/>
            </p:nvSpPr>
            <p:spPr>
              <a:xfrm rot="20260800">
                <a:off x="3514449" y="89893"/>
                <a:ext cx="1031125" cy="1029911"/>
              </a:xfrm>
              <a:custGeom>
                <a:avLst/>
                <a:gdLst>
                  <a:gd name="connsiteX0" fmla="*/ 1031126 w 1031125"/>
                  <a:gd name="connsiteY0" fmla="*/ 514956 h 1029911"/>
                  <a:gd name="connsiteX1" fmla="*/ 515563 w 1031125"/>
                  <a:gd name="connsiteY1" fmla="*/ 1029911 h 1029911"/>
                  <a:gd name="connsiteX2" fmla="*/ 0 w 1031125"/>
                  <a:gd name="connsiteY2" fmla="*/ 514956 h 1029911"/>
                  <a:gd name="connsiteX3" fmla="*/ 515563 w 1031125"/>
                  <a:gd name="connsiteY3" fmla="*/ 0 h 1029911"/>
                  <a:gd name="connsiteX4" fmla="*/ 1031126 w 1031125"/>
                  <a:gd name="connsiteY4" fmla="*/ 514956 h 102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125" h="1029911">
                    <a:moveTo>
                      <a:pt x="1031126" y="514956"/>
                    </a:moveTo>
                    <a:cubicBezTo>
                      <a:pt x="1031126" y="799358"/>
                      <a:pt x="800301" y="1029911"/>
                      <a:pt x="515563" y="1029911"/>
                    </a:cubicBezTo>
                    <a:cubicBezTo>
                      <a:pt x="230826" y="1029911"/>
                      <a:pt x="0" y="799358"/>
                      <a:pt x="0" y="514956"/>
                    </a:cubicBezTo>
                    <a:cubicBezTo>
                      <a:pt x="0" y="230553"/>
                      <a:pt x="230826" y="0"/>
                      <a:pt x="515563" y="0"/>
                    </a:cubicBezTo>
                    <a:cubicBezTo>
                      <a:pt x="800301" y="0"/>
                      <a:pt x="1031126" y="230553"/>
                      <a:pt x="1031126" y="514956"/>
                    </a:cubicBezTo>
                    <a:close/>
                  </a:path>
                </a:pathLst>
              </a:custGeom>
              <a:solidFill>
                <a:srgbClr val="F6F6B2"/>
              </a:solidFill>
              <a:ln w="0" cap="flat">
                <a:noFill/>
                <a:prstDash val="solid"/>
                <a:miter/>
              </a:ln>
            </p:spPr>
            <p:txBody>
              <a:bodyPr rtlCol="0" anchor="ctr"/>
              <a:lstStyle/>
              <a:p>
                <a:pPr marL="0" algn="l" defTabSz="914400" rtl="0" eaLnBrk="1" latinLnBrk="0" hangingPunct="1"/>
                <a:endParaRPr lang="x-es-XL"/>
              </a:p>
            </p:txBody>
          </p:sp>
          <p:grpSp>
            <p:nvGrpSpPr>
              <p:cNvPr id="100" name="Graphic 94">
                <a:extLst>
                  <a:ext uri="{FF2B5EF4-FFF2-40B4-BE49-F238E27FC236}">
                    <a16:creationId xmlns:a16="http://schemas.microsoft.com/office/drawing/2014/main" id="{A199CA26-45B4-0D44-108F-0531E8B0BD8F}"/>
                  </a:ext>
                </a:extLst>
              </p:cNvPr>
              <p:cNvGrpSpPr/>
              <p:nvPr/>
            </p:nvGrpSpPr>
            <p:grpSpPr>
              <a:xfrm>
                <a:off x="3573807" y="240051"/>
                <a:ext cx="553105" cy="816866"/>
                <a:chOff x="3573807" y="240051"/>
                <a:chExt cx="553105" cy="816866"/>
              </a:xfrm>
              <a:solidFill>
                <a:srgbClr val="E5E393"/>
              </a:solidFill>
            </p:grpSpPr>
            <p:sp>
              <p:nvSpPr>
                <p:cNvPr id="101" name="Freeform 100">
                  <a:extLst>
                    <a:ext uri="{FF2B5EF4-FFF2-40B4-BE49-F238E27FC236}">
                      <a16:creationId xmlns:a16="http://schemas.microsoft.com/office/drawing/2014/main" id="{A9AD7097-4C03-1F1C-FDCB-A1853DD1D3AE}"/>
                    </a:ext>
                  </a:extLst>
                </p:cNvPr>
                <p:cNvSpPr/>
                <p:nvPr/>
              </p:nvSpPr>
              <p:spPr>
                <a:xfrm>
                  <a:off x="3765953" y="391310"/>
                  <a:ext cx="246356" cy="299390"/>
                </a:xfrm>
                <a:custGeom>
                  <a:avLst/>
                  <a:gdLst>
                    <a:gd name="connsiteX0" fmla="*/ 162646 w 246356"/>
                    <a:gd name="connsiteY0" fmla="*/ 298752 h 299390"/>
                    <a:gd name="connsiteX1" fmla="*/ 246349 w 246356"/>
                    <a:gd name="connsiteY1" fmla="*/ 159653 h 299390"/>
                    <a:gd name="connsiteX2" fmla="*/ 159492 w 246356"/>
                    <a:gd name="connsiteY2" fmla="*/ 11992 h 299390"/>
                    <a:gd name="connsiteX3" fmla="*/ 66650 w 246356"/>
                    <a:gd name="connsiteY3" fmla="*/ 19989 h 299390"/>
                    <a:gd name="connsiteX4" fmla="*/ 47079 w 246356"/>
                    <a:gd name="connsiteY4" fmla="*/ 50038 h 299390"/>
                    <a:gd name="connsiteX5" fmla="*/ 92 w 246356"/>
                    <a:gd name="connsiteY5" fmla="*/ 175728 h 299390"/>
                    <a:gd name="connsiteX6" fmla="*/ 66974 w 246356"/>
                    <a:gd name="connsiteY6" fmla="*/ 245035 h 299390"/>
                    <a:gd name="connsiteX7" fmla="*/ 80075 w 246356"/>
                    <a:gd name="connsiteY7" fmla="*/ 243661 h 299390"/>
                    <a:gd name="connsiteX8" fmla="*/ 80561 w 246356"/>
                    <a:gd name="connsiteY8" fmla="*/ 245358 h 299390"/>
                    <a:gd name="connsiteX9" fmla="*/ 162485 w 246356"/>
                    <a:gd name="connsiteY9" fmla="*/ 298833 h 299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356" h="299390">
                      <a:moveTo>
                        <a:pt x="162646" y="298752"/>
                      </a:moveTo>
                      <a:cubicBezTo>
                        <a:pt x="232359" y="289624"/>
                        <a:pt x="245621" y="218540"/>
                        <a:pt x="246349" y="159653"/>
                      </a:cubicBezTo>
                      <a:cubicBezTo>
                        <a:pt x="246997" y="104320"/>
                        <a:pt x="204377" y="41153"/>
                        <a:pt x="159492" y="11992"/>
                      </a:cubicBezTo>
                      <a:cubicBezTo>
                        <a:pt x="131429" y="-6183"/>
                        <a:pt x="90670" y="-3840"/>
                        <a:pt x="66650" y="19989"/>
                      </a:cubicBezTo>
                      <a:cubicBezTo>
                        <a:pt x="57673" y="28874"/>
                        <a:pt x="51366" y="39133"/>
                        <a:pt x="47079" y="50038"/>
                      </a:cubicBezTo>
                      <a:cubicBezTo>
                        <a:pt x="10282" y="72817"/>
                        <a:pt x="2033" y="140670"/>
                        <a:pt x="92" y="175728"/>
                      </a:cubicBezTo>
                      <a:cubicBezTo>
                        <a:pt x="-1930" y="212401"/>
                        <a:pt x="29611" y="246570"/>
                        <a:pt x="66974" y="245035"/>
                      </a:cubicBezTo>
                      <a:cubicBezTo>
                        <a:pt x="71341" y="244873"/>
                        <a:pt x="75708" y="244388"/>
                        <a:pt x="80075" y="243661"/>
                      </a:cubicBezTo>
                      <a:cubicBezTo>
                        <a:pt x="80237" y="244227"/>
                        <a:pt x="80399" y="244792"/>
                        <a:pt x="80561" y="245358"/>
                      </a:cubicBezTo>
                      <a:cubicBezTo>
                        <a:pt x="92772" y="278073"/>
                        <a:pt x="126173" y="303518"/>
                        <a:pt x="162485" y="298833"/>
                      </a:cubicBezTo>
                      <a:close/>
                    </a:path>
                  </a:pathLst>
                </a:custGeom>
                <a:solidFill>
                  <a:srgbClr val="E5E393"/>
                </a:solidFill>
                <a:ln w="0" cap="flat">
                  <a:noFill/>
                  <a:prstDash val="solid"/>
                  <a:miter/>
                </a:ln>
              </p:spPr>
              <p:txBody>
                <a:bodyPr rtlCol="0" anchor="ctr"/>
                <a:lstStyle/>
                <a:p>
                  <a:pPr algn="l" rtl="0"/>
                  <a:endParaRPr lang="x-es-XL"/>
                </a:p>
              </p:txBody>
            </p:sp>
            <p:sp>
              <p:nvSpPr>
                <p:cNvPr id="102" name="Freeform 101">
                  <a:extLst>
                    <a:ext uri="{FF2B5EF4-FFF2-40B4-BE49-F238E27FC236}">
                      <a16:creationId xmlns:a16="http://schemas.microsoft.com/office/drawing/2014/main" id="{5E4E97A4-3981-DCDC-DADB-0486729B921E}"/>
                    </a:ext>
                  </a:extLst>
                </p:cNvPr>
                <p:cNvSpPr/>
                <p:nvPr/>
              </p:nvSpPr>
              <p:spPr>
                <a:xfrm>
                  <a:off x="3696658" y="718809"/>
                  <a:ext cx="149406" cy="185491"/>
                </a:xfrm>
                <a:custGeom>
                  <a:avLst/>
                  <a:gdLst>
                    <a:gd name="connsiteX0" fmla="*/ 147510 w 149406"/>
                    <a:gd name="connsiteY0" fmla="*/ 44194 h 185491"/>
                    <a:gd name="connsiteX1" fmla="*/ 96399 w 149406"/>
                    <a:gd name="connsiteY1" fmla="*/ 5098 h 185491"/>
                    <a:gd name="connsiteX2" fmla="*/ 45529 w 149406"/>
                    <a:gd name="connsiteY2" fmla="*/ 12125 h 185491"/>
                    <a:gd name="connsiteX3" fmla="*/ 28061 w 149406"/>
                    <a:gd name="connsiteY3" fmla="*/ 31835 h 185491"/>
                    <a:gd name="connsiteX4" fmla="*/ 26929 w 149406"/>
                    <a:gd name="connsiteY4" fmla="*/ 32320 h 185491"/>
                    <a:gd name="connsiteX5" fmla="*/ 14070 w 149406"/>
                    <a:gd name="connsiteY5" fmla="*/ 48637 h 185491"/>
                    <a:gd name="connsiteX6" fmla="*/ 1778 w 149406"/>
                    <a:gd name="connsiteY6" fmla="*/ 121094 h 185491"/>
                    <a:gd name="connsiteX7" fmla="*/ 86855 w 149406"/>
                    <a:gd name="connsiteY7" fmla="*/ 181677 h 185491"/>
                    <a:gd name="connsiteX8" fmla="*/ 142981 w 149406"/>
                    <a:gd name="connsiteY8" fmla="*/ 110351 h 185491"/>
                    <a:gd name="connsiteX9" fmla="*/ 148723 w 149406"/>
                    <a:gd name="connsiteY9" fmla="*/ 72305 h 185491"/>
                    <a:gd name="connsiteX10" fmla="*/ 149208 w 149406"/>
                    <a:gd name="connsiteY10" fmla="*/ 64792 h 185491"/>
                    <a:gd name="connsiteX11" fmla="*/ 147672 w 149406"/>
                    <a:gd name="connsiteY11" fmla="*/ 71497 h 185491"/>
                    <a:gd name="connsiteX12" fmla="*/ 147429 w 149406"/>
                    <a:gd name="connsiteY12" fmla="*/ 44194 h 18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406" h="185491">
                      <a:moveTo>
                        <a:pt x="147510" y="44194"/>
                      </a:moveTo>
                      <a:cubicBezTo>
                        <a:pt x="141606" y="21415"/>
                        <a:pt x="119770" y="5259"/>
                        <a:pt x="96399" y="5098"/>
                      </a:cubicBezTo>
                      <a:cubicBezTo>
                        <a:pt x="80143" y="-3949"/>
                        <a:pt x="60086" y="-557"/>
                        <a:pt x="45529" y="12125"/>
                      </a:cubicBezTo>
                      <a:cubicBezTo>
                        <a:pt x="38736" y="18022"/>
                        <a:pt x="33560" y="24727"/>
                        <a:pt x="28061" y="31835"/>
                      </a:cubicBezTo>
                      <a:cubicBezTo>
                        <a:pt x="30649" y="28200"/>
                        <a:pt x="30325" y="28362"/>
                        <a:pt x="26929" y="32320"/>
                      </a:cubicBezTo>
                      <a:cubicBezTo>
                        <a:pt x="22238" y="37409"/>
                        <a:pt x="18275" y="43144"/>
                        <a:pt x="14070" y="48637"/>
                      </a:cubicBezTo>
                      <a:cubicBezTo>
                        <a:pt x="-891" y="68023"/>
                        <a:pt x="-1862" y="98153"/>
                        <a:pt x="1778" y="121094"/>
                      </a:cubicBezTo>
                      <a:cubicBezTo>
                        <a:pt x="7519" y="157282"/>
                        <a:pt x="46985" y="198317"/>
                        <a:pt x="86855" y="181677"/>
                      </a:cubicBezTo>
                      <a:cubicBezTo>
                        <a:pt x="119043" y="168187"/>
                        <a:pt x="132791" y="142339"/>
                        <a:pt x="142981" y="110351"/>
                      </a:cubicBezTo>
                      <a:cubicBezTo>
                        <a:pt x="146782" y="98234"/>
                        <a:pt x="147510" y="84906"/>
                        <a:pt x="148723" y="72305"/>
                      </a:cubicBezTo>
                      <a:cubicBezTo>
                        <a:pt x="148966" y="69801"/>
                        <a:pt x="149046" y="67296"/>
                        <a:pt x="149208" y="64792"/>
                      </a:cubicBezTo>
                      <a:cubicBezTo>
                        <a:pt x="148885" y="66650"/>
                        <a:pt x="148400" y="68750"/>
                        <a:pt x="147672" y="71497"/>
                      </a:cubicBezTo>
                      <a:cubicBezTo>
                        <a:pt x="150179" y="61884"/>
                        <a:pt x="149855" y="53726"/>
                        <a:pt x="147429" y="44194"/>
                      </a:cubicBezTo>
                      <a:close/>
                    </a:path>
                  </a:pathLst>
                </a:custGeom>
                <a:solidFill>
                  <a:srgbClr val="E5E393"/>
                </a:solidFill>
                <a:ln w="0" cap="flat">
                  <a:noFill/>
                  <a:prstDash val="solid"/>
                  <a:miter/>
                </a:ln>
              </p:spPr>
              <p:txBody>
                <a:bodyPr rtlCol="0" anchor="ctr"/>
                <a:lstStyle/>
                <a:p>
                  <a:pPr algn="l" rtl="0"/>
                  <a:endParaRPr lang="x-es-XL"/>
                </a:p>
              </p:txBody>
            </p:sp>
            <p:sp>
              <p:nvSpPr>
                <p:cNvPr id="103" name="Freeform 102">
                  <a:extLst>
                    <a:ext uri="{FF2B5EF4-FFF2-40B4-BE49-F238E27FC236}">
                      <a16:creationId xmlns:a16="http://schemas.microsoft.com/office/drawing/2014/main" id="{6C163D92-278B-74B9-BF9C-30E397982636}"/>
                    </a:ext>
                  </a:extLst>
                </p:cNvPr>
                <p:cNvSpPr/>
                <p:nvPr/>
              </p:nvSpPr>
              <p:spPr>
                <a:xfrm>
                  <a:off x="3845947" y="777640"/>
                  <a:ext cx="698" cy="5880"/>
                </a:xfrm>
                <a:custGeom>
                  <a:avLst/>
                  <a:gdLst>
                    <a:gd name="connsiteX0" fmla="*/ 162 w 698"/>
                    <a:gd name="connsiteY0" fmla="*/ 3538 h 5880"/>
                    <a:gd name="connsiteX1" fmla="*/ 0 w 698"/>
                    <a:gd name="connsiteY1" fmla="*/ 5881 h 5880"/>
                    <a:gd name="connsiteX2" fmla="*/ 162 w 698"/>
                    <a:gd name="connsiteY2" fmla="*/ 3538 h 5880"/>
                  </a:gdLst>
                  <a:ahLst/>
                  <a:cxnLst>
                    <a:cxn ang="0">
                      <a:pos x="connsiteX0" y="connsiteY0"/>
                    </a:cxn>
                    <a:cxn ang="0">
                      <a:pos x="connsiteX1" y="connsiteY1"/>
                    </a:cxn>
                    <a:cxn ang="0">
                      <a:pos x="connsiteX2" y="connsiteY2"/>
                    </a:cxn>
                  </a:cxnLst>
                  <a:rect l="l" t="t" r="r" b="b"/>
                  <a:pathLst>
                    <a:path w="698" h="5880">
                      <a:moveTo>
                        <a:pt x="162" y="3538"/>
                      </a:moveTo>
                      <a:cubicBezTo>
                        <a:pt x="162" y="4346"/>
                        <a:pt x="81" y="5154"/>
                        <a:pt x="0" y="5881"/>
                      </a:cubicBezTo>
                      <a:cubicBezTo>
                        <a:pt x="1375" y="-1470"/>
                        <a:pt x="323" y="-1551"/>
                        <a:pt x="162" y="3538"/>
                      </a:cubicBezTo>
                      <a:close/>
                    </a:path>
                  </a:pathLst>
                </a:custGeom>
                <a:solidFill>
                  <a:srgbClr val="E5E393"/>
                </a:solidFill>
                <a:ln w="0" cap="flat">
                  <a:noFill/>
                  <a:prstDash val="solid"/>
                  <a:miter/>
                </a:ln>
              </p:spPr>
              <p:txBody>
                <a:bodyPr rtlCol="0" anchor="ctr"/>
                <a:lstStyle/>
                <a:p>
                  <a:pPr algn="l" rtl="0"/>
                  <a:endParaRPr lang="x-es-XL"/>
                </a:p>
              </p:txBody>
            </p:sp>
            <p:sp>
              <p:nvSpPr>
                <p:cNvPr id="104" name="Freeform 103">
                  <a:extLst>
                    <a:ext uri="{FF2B5EF4-FFF2-40B4-BE49-F238E27FC236}">
                      <a16:creationId xmlns:a16="http://schemas.microsoft.com/office/drawing/2014/main" id="{29A93031-DBE0-9985-34E5-E72ACB60199C}"/>
                    </a:ext>
                  </a:extLst>
                </p:cNvPr>
                <p:cNvSpPr/>
                <p:nvPr/>
              </p:nvSpPr>
              <p:spPr>
                <a:xfrm>
                  <a:off x="3573807" y="572510"/>
                  <a:ext cx="132795" cy="146066"/>
                </a:xfrm>
                <a:custGeom>
                  <a:avLst/>
                  <a:gdLst>
                    <a:gd name="connsiteX0" fmla="*/ 119857 w 132795"/>
                    <a:gd name="connsiteY0" fmla="*/ 19327 h 146066"/>
                    <a:gd name="connsiteX1" fmla="*/ 51115 w 132795"/>
                    <a:gd name="connsiteY1" fmla="*/ 19327 h 146066"/>
                    <a:gd name="connsiteX2" fmla="*/ 51115 w 132795"/>
                    <a:gd name="connsiteY2" fmla="*/ 19488 h 146066"/>
                    <a:gd name="connsiteX3" fmla="*/ 48285 w 132795"/>
                    <a:gd name="connsiteY3" fmla="*/ 20458 h 146066"/>
                    <a:gd name="connsiteX4" fmla="*/ 8900 w 132795"/>
                    <a:gd name="connsiteY4" fmla="*/ 52688 h 146066"/>
                    <a:gd name="connsiteX5" fmla="*/ 1298 w 132795"/>
                    <a:gd name="connsiteY5" fmla="*/ 109716 h 146066"/>
                    <a:gd name="connsiteX6" fmla="*/ 49093 w 132795"/>
                    <a:gd name="connsiteY6" fmla="*/ 146066 h 146066"/>
                    <a:gd name="connsiteX7" fmla="*/ 85163 w 132795"/>
                    <a:gd name="connsiteY7" fmla="*/ 131042 h 146066"/>
                    <a:gd name="connsiteX8" fmla="*/ 127217 w 132795"/>
                    <a:gd name="connsiteY8" fmla="*/ 96065 h 146066"/>
                    <a:gd name="connsiteX9" fmla="*/ 119938 w 132795"/>
                    <a:gd name="connsiteY9" fmla="*/ 19327 h 146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2795" h="146066">
                      <a:moveTo>
                        <a:pt x="119857" y="19327"/>
                      </a:moveTo>
                      <a:cubicBezTo>
                        <a:pt x="104006" y="-4341"/>
                        <a:pt x="66077" y="-8461"/>
                        <a:pt x="51115" y="19327"/>
                      </a:cubicBezTo>
                      <a:cubicBezTo>
                        <a:pt x="51115" y="19327"/>
                        <a:pt x="51115" y="19407"/>
                        <a:pt x="51115" y="19488"/>
                      </a:cubicBezTo>
                      <a:cubicBezTo>
                        <a:pt x="50145" y="19730"/>
                        <a:pt x="49174" y="20053"/>
                        <a:pt x="48285" y="20458"/>
                      </a:cubicBezTo>
                      <a:cubicBezTo>
                        <a:pt x="31463" y="27081"/>
                        <a:pt x="17149" y="35805"/>
                        <a:pt x="8900" y="52688"/>
                      </a:cubicBezTo>
                      <a:cubicBezTo>
                        <a:pt x="-239" y="71266"/>
                        <a:pt x="-1452" y="89522"/>
                        <a:pt x="1298" y="109716"/>
                      </a:cubicBezTo>
                      <a:cubicBezTo>
                        <a:pt x="4209" y="131122"/>
                        <a:pt x="29280" y="146066"/>
                        <a:pt x="49093" y="146066"/>
                      </a:cubicBezTo>
                      <a:cubicBezTo>
                        <a:pt x="61629" y="146066"/>
                        <a:pt x="75458" y="140412"/>
                        <a:pt x="85163" y="131042"/>
                      </a:cubicBezTo>
                      <a:cubicBezTo>
                        <a:pt x="105462" y="130880"/>
                        <a:pt x="120585" y="113594"/>
                        <a:pt x="127217" y="96065"/>
                      </a:cubicBezTo>
                      <a:cubicBezTo>
                        <a:pt x="136355" y="72074"/>
                        <a:pt x="134495" y="41056"/>
                        <a:pt x="119938" y="19327"/>
                      </a:cubicBezTo>
                      <a:close/>
                    </a:path>
                  </a:pathLst>
                </a:custGeom>
                <a:solidFill>
                  <a:srgbClr val="E5E393"/>
                </a:solidFill>
                <a:ln w="0" cap="flat">
                  <a:noFill/>
                  <a:prstDash val="solid"/>
                  <a:miter/>
                </a:ln>
              </p:spPr>
              <p:txBody>
                <a:bodyPr rtlCol="0" anchor="ctr"/>
                <a:lstStyle/>
                <a:p>
                  <a:pPr algn="l" rtl="0"/>
                  <a:endParaRPr lang="x-es-XL"/>
                </a:p>
              </p:txBody>
            </p:sp>
            <p:sp>
              <p:nvSpPr>
                <p:cNvPr id="105" name="Freeform 104">
                  <a:extLst>
                    <a:ext uri="{FF2B5EF4-FFF2-40B4-BE49-F238E27FC236}">
                      <a16:creationId xmlns:a16="http://schemas.microsoft.com/office/drawing/2014/main" id="{02832CCD-2F0A-C0F5-C21C-D87CF88C3BCE}"/>
                    </a:ext>
                  </a:extLst>
                </p:cNvPr>
                <p:cNvSpPr/>
                <p:nvPr/>
              </p:nvSpPr>
              <p:spPr>
                <a:xfrm>
                  <a:off x="3993558" y="703336"/>
                  <a:ext cx="130281" cy="104131"/>
                </a:xfrm>
                <a:custGeom>
                  <a:avLst/>
                  <a:gdLst>
                    <a:gd name="connsiteX0" fmla="*/ 16642 w 130281"/>
                    <a:gd name="connsiteY0" fmla="*/ 15725 h 104131"/>
                    <a:gd name="connsiteX1" fmla="*/ 1842 w 130281"/>
                    <a:gd name="connsiteY1" fmla="*/ 41412 h 104131"/>
                    <a:gd name="connsiteX2" fmla="*/ 37750 w 130281"/>
                    <a:gd name="connsiteY2" fmla="*/ 101591 h 104131"/>
                    <a:gd name="connsiteX3" fmla="*/ 85222 w 130281"/>
                    <a:gd name="connsiteY3" fmla="*/ 93271 h 104131"/>
                    <a:gd name="connsiteX4" fmla="*/ 86354 w 130281"/>
                    <a:gd name="connsiteY4" fmla="*/ 92463 h 104131"/>
                    <a:gd name="connsiteX5" fmla="*/ 109646 w 130281"/>
                    <a:gd name="connsiteY5" fmla="*/ 87213 h 104131"/>
                    <a:gd name="connsiteX6" fmla="*/ 124283 w 130281"/>
                    <a:gd name="connsiteY6" fmla="*/ 31557 h 104131"/>
                    <a:gd name="connsiteX7" fmla="*/ 80774 w 130281"/>
                    <a:gd name="connsiteY7" fmla="*/ 6597 h 104131"/>
                    <a:gd name="connsiteX8" fmla="*/ 65166 w 130281"/>
                    <a:gd name="connsiteY8" fmla="*/ 9020 h 104131"/>
                    <a:gd name="connsiteX9" fmla="*/ 58534 w 130281"/>
                    <a:gd name="connsiteY9" fmla="*/ 3446 h 104131"/>
                    <a:gd name="connsiteX10" fmla="*/ 27641 w 130281"/>
                    <a:gd name="connsiteY10" fmla="*/ 7404 h 104131"/>
                    <a:gd name="connsiteX11" fmla="*/ 24891 w 130281"/>
                    <a:gd name="connsiteY11" fmla="*/ 10232 h 104131"/>
                    <a:gd name="connsiteX12" fmla="*/ 16561 w 130281"/>
                    <a:gd name="connsiteY12" fmla="*/ 15805 h 104131"/>
                    <a:gd name="connsiteX13" fmla="*/ 94765 w 130281"/>
                    <a:gd name="connsiteY13" fmla="*/ 86486 h 104131"/>
                    <a:gd name="connsiteX14" fmla="*/ 95089 w 130281"/>
                    <a:gd name="connsiteY14" fmla="*/ 86243 h 104131"/>
                    <a:gd name="connsiteX15" fmla="*/ 94765 w 130281"/>
                    <a:gd name="connsiteY15" fmla="*/ 86486 h 104131"/>
                    <a:gd name="connsiteX16" fmla="*/ 37264 w 130281"/>
                    <a:gd name="connsiteY16" fmla="*/ 22025 h 104131"/>
                    <a:gd name="connsiteX17" fmla="*/ 35728 w 130281"/>
                    <a:gd name="connsiteY17" fmla="*/ 22752 h 104131"/>
                    <a:gd name="connsiteX18" fmla="*/ 37264 w 130281"/>
                    <a:gd name="connsiteY18" fmla="*/ 22025 h 10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0281" h="104131">
                      <a:moveTo>
                        <a:pt x="16642" y="15725"/>
                      </a:moveTo>
                      <a:cubicBezTo>
                        <a:pt x="9525" y="23237"/>
                        <a:pt x="4754" y="31476"/>
                        <a:pt x="1842" y="41412"/>
                      </a:cubicBezTo>
                      <a:cubicBezTo>
                        <a:pt x="-6245" y="69522"/>
                        <a:pt x="13488" y="91898"/>
                        <a:pt x="37750" y="101591"/>
                      </a:cubicBezTo>
                      <a:cubicBezTo>
                        <a:pt x="52873" y="107649"/>
                        <a:pt x="72687" y="102076"/>
                        <a:pt x="85222" y="93271"/>
                      </a:cubicBezTo>
                      <a:cubicBezTo>
                        <a:pt x="85627" y="93029"/>
                        <a:pt x="85950" y="92705"/>
                        <a:pt x="86354" y="92463"/>
                      </a:cubicBezTo>
                      <a:cubicBezTo>
                        <a:pt x="94441" y="92948"/>
                        <a:pt x="102610" y="91332"/>
                        <a:pt x="109646" y="87213"/>
                      </a:cubicBezTo>
                      <a:cubicBezTo>
                        <a:pt x="127276" y="76873"/>
                        <a:pt x="137466" y="49489"/>
                        <a:pt x="124283" y="31557"/>
                      </a:cubicBezTo>
                      <a:cubicBezTo>
                        <a:pt x="113123" y="16452"/>
                        <a:pt x="100022" y="7404"/>
                        <a:pt x="80774" y="6597"/>
                      </a:cubicBezTo>
                      <a:cubicBezTo>
                        <a:pt x="75518" y="6354"/>
                        <a:pt x="70261" y="7404"/>
                        <a:pt x="65166" y="9020"/>
                      </a:cubicBezTo>
                      <a:cubicBezTo>
                        <a:pt x="63387" y="6920"/>
                        <a:pt x="61203" y="4981"/>
                        <a:pt x="58534" y="3446"/>
                      </a:cubicBezTo>
                      <a:cubicBezTo>
                        <a:pt x="48910" y="-2208"/>
                        <a:pt x="35485" y="-916"/>
                        <a:pt x="27641" y="7404"/>
                      </a:cubicBezTo>
                      <a:cubicBezTo>
                        <a:pt x="27155" y="7970"/>
                        <a:pt x="25376" y="9585"/>
                        <a:pt x="24891" y="10232"/>
                      </a:cubicBezTo>
                      <a:cubicBezTo>
                        <a:pt x="21090" y="12736"/>
                        <a:pt x="16642" y="15644"/>
                        <a:pt x="16561" y="15805"/>
                      </a:cubicBezTo>
                      <a:close/>
                      <a:moveTo>
                        <a:pt x="94765" y="86486"/>
                      </a:moveTo>
                      <a:cubicBezTo>
                        <a:pt x="94765" y="86486"/>
                        <a:pt x="95008" y="86324"/>
                        <a:pt x="95089" y="86243"/>
                      </a:cubicBezTo>
                      <a:cubicBezTo>
                        <a:pt x="98000" y="84385"/>
                        <a:pt x="101720" y="83982"/>
                        <a:pt x="94765" y="86486"/>
                      </a:cubicBezTo>
                      <a:close/>
                      <a:moveTo>
                        <a:pt x="37264" y="22025"/>
                      </a:moveTo>
                      <a:cubicBezTo>
                        <a:pt x="36698" y="22267"/>
                        <a:pt x="36213" y="22510"/>
                        <a:pt x="35728" y="22752"/>
                      </a:cubicBezTo>
                      <a:cubicBezTo>
                        <a:pt x="36213" y="22510"/>
                        <a:pt x="36779" y="22187"/>
                        <a:pt x="37264" y="22025"/>
                      </a:cubicBezTo>
                      <a:close/>
                    </a:path>
                  </a:pathLst>
                </a:custGeom>
                <a:solidFill>
                  <a:srgbClr val="E5E393"/>
                </a:solidFill>
                <a:ln w="0" cap="flat">
                  <a:noFill/>
                  <a:prstDash val="solid"/>
                  <a:miter/>
                </a:ln>
              </p:spPr>
              <p:txBody>
                <a:bodyPr rtlCol="0" anchor="ctr"/>
                <a:lstStyle/>
                <a:p>
                  <a:pPr algn="l" rtl="0"/>
                  <a:endParaRPr lang="x-es-XL"/>
                </a:p>
              </p:txBody>
            </p:sp>
            <p:sp>
              <p:nvSpPr>
                <p:cNvPr id="106" name="Freeform 105">
                  <a:extLst>
                    <a:ext uri="{FF2B5EF4-FFF2-40B4-BE49-F238E27FC236}">
                      <a16:creationId xmlns:a16="http://schemas.microsoft.com/office/drawing/2014/main" id="{A948F39D-BE6C-8D54-8CF0-45BC331776D2}"/>
                    </a:ext>
                  </a:extLst>
                </p:cNvPr>
                <p:cNvSpPr/>
                <p:nvPr/>
              </p:nvSpPr>
              <p:spPr>
                <a:xfrm>
                  <a:off x="3874224" y="853585"/>
                  <a:ext cx="252688" cy="203332"/>
                </a:xfrm>
                <a:custGeom>
                  <a:avLst/>
                  <a:gdLst>
                    <a:gd name="connsiteX0" fmla="*/ 219437 w 252688"/>
                    <a:gd name="connsiteY0" fmla="*/ 51263 h 203332"/>
                    <a:gd name="connsiteX1" fmla="*/ 194528 w 252688"/>
                    <a:gd name="connsiteY1" fmla="*/ 35269 h 203332"/>
                    <a:gd name="connsiteX2" fmla="*/ 192344 w 252688"/>
                    <a:gd name="connsiteY2" fmla="*/ 33654 h 203332"/>
                    <a:gd name="connsiteX3" fmla="*/ 152232 w 252688"/>
                    <a:gd name="connsiteY3" fmla="*/ 22911 h 203332"/>
                    <a:gd name="connsiteX4" fmla="*/ 144144 w 252688"/>
                    <a:gd name="connsiteY4" fmla="*/ 23476 h 203332"/>
                    <a:gd name="connsiteX5" fmla="*/ 42811 w 252688"/>
                    <a:gd name="connsiteY5" fmla="*/ 19518 h 203332"/>
                    <a:gd name="connsiteX6" fmla="*/ 37150 w 252688"/>
                    <a:gd name="connsiteY6" fmla="*/ 24365 h 203332"/>
                    <a:gd name="connsiteX7" fmla="*/ 28658 w 252688"/>
                    <a:gd name="connsiteY7" fmla="*/ 29696 h 203332"/>
                    <a:gd name="connsiteX8" fmla="*/ 1485 w 252688"/>
                    <a:gd name="connsiteY8" fmla="*/ 60149 h 203332"/>
                    <a:gd name="connsiteX9" fmla="*/ 2779 w 252688"/>
                    <a:gd name="connsiteY9" fmla="*/ 102719 h 203332"/>
                    <a:gd name="connsiteX10" fmla="*/ 31974 w 252688"/>
                    <a:gd name="connsiteY10" fmla="*/ 138988 h 203332"/>
                    <a:gd name="connsiteX11" fmla="*/ 76858 w 252688"/>
                    <a:gd name="connsiteY11" fmla="*/ 189393 h 203332"/>
                    <a:gd name="connsiteX12" fmla="*/ 166708 w 252688"/>
                    <a:gd name="connsiteY12" fmla="*/ 192624 h 203332"/>
                    <a:gd name="connsiteX13" fmla="*/ 219437 w 252688"/>
                    <a:gd name="connsiteY13" fmla="*/ 51263 h 203332"/>
                    <a:gd name="connsiteX14" fmla="*/ 72734 w 252688"/>
                    <a:gd name="connsiteY14" fmla="*/ 59826 h 203332"/>
                    <a:gd name="connsiteX15" fmla="*/ 71278 w 252688"/>
                    <a:gd name="connsiteY15" fmla="*/ 62411 h 203332"/>
                    <a:gd name="connsiteX16" fmla="*/ 72491 w 252688"/>
                    <a:gd name="connsiteY16" fmla="*/ 59503 h 203332"/>
                    <a:gd name="connsiteX17" fmla="*/ 72734 w 252688"/>
                    <a:gd name="connsiteY17" fmla="*/ 59826 h 20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688" h="203332">
                      <a:moveTo>
                        <a:pt x="219437" y="51263"/>
                      </a:moveTo>
                      <a:cubicBezTo>
                        <a:pt x="211754" y="44801"/>
                        <a:pt x="203585" y="39551"/>
                        <a:pt x="194528" y="35269"/>
                      </a:cubicBezTo>
                      <a:cubicBezTo>
                        <a:pt x="193800" y="34704"/>
                        <a:pt x="193153" y="34220"/>
                        <a:pt x="192344" y="33654"/>
                      </a:cubicBezTo>
                      <a:cubicBezTo>
                        <a:pt x="179809" y="26303"/>
                        <a:pt x="166708" y="23072"/>
                        <a:pt x="152232" y="22911"/>
                      </a:cubicBezTo>
                      <a:cubicBezTo>
                        <a:pt x="149482" y="22911"/>
                        <a:pt x="146813" y="23153"/>
                        <a:pt x="144144" y="23476"/>
                      </a:cubicBezTo>
                      <a:cubicBezTo>
                        <a:pt x="116162" y="-5523"/>
                        <a:pt x="75888" y="-8593"/>
                        <a:pt x="42811" y="19518"/>
                      </a:cubicBezTo>
                      <a:cubicBezTo>
                        <a:pt x="40870" y="21133"/>
                        <a:pt x="39010" y="22749"/>
                        <a:pt x="37150" y="24365"/>
                      </a:cubicBezTo>
                      <a:cubicBezTo>
                        <a:pt x="34238" y="25576"/>
                        <a:pt x="31408" y="27273"/>
                        <a:pt x="28658" y="29696"/>
                      </a:cubicBezTo>
                      <a:cubicBezTo>
                        <a:pt x="18225" y="38985"/>
                        <a:pt x="4558" y="44236"/>
                        <a:pt x="1485" y="60149"/>
                      </a:cubicBezTo>
                      <a:cubicBezTo>
                        <a:pt x="-1507" y="75658"/>
                        <a:pt x="595" y="87371"/>
                        <a:pt x="2779" y="102719"/>
                      </a:cubicBezTo>
                      <a:cubicBezTo>
                        <a:pt x="5043" y="118632"/>
                        <a:pt x="17902" y="131233"/>
                        <a:pt x="31974" y="138988"/>
                      </a:cubicBezTo>
                      <a:cubicBezTo>
                        <a:pt x="40870" y="160152"/>
                        <a:pt x="57691" y="176872"/>
                        <a:pt x="76858" y="189393"/>
                      </a:cubicBezTo>
                      <a:cubicBezTo>
                        <a:pt x="101928" y="205710"/>
                        <a:pt x="140505" y="208860"/>
                        <a:pt x="166708" y="192624"/>
                      </a:cubicBezTo>
                      <a:cubicBezTo>
                        <a:pt x="248793" y="202963"/>
                        <a:pt x="283650" y="92541"/>
                        <a:pt x="219437" y="51263"/>
                      </a:cubicBezTo>
                      <a:close/>
                      <a:moveTo>
                        <a:pt x="72734" y="59826"/>
                      </a:moveTo>
                      <a:cubicBezTo>
                        <a:pt x="72248" y="60715"/>
                        <a:pt x="71763" y="61522"/>
                        <a:pt x="71278" y="62411"/>
                      </a:cubicBezTo>
                      <a:cubicBezTo>
                        <a:pt x="71763" y="61442"/>
                        <a:pt x="72086" y="60472"/>
                        <a:pt x="72491" y="59503"/>
                      </a:cubicBezTo>
                      <a:cubicBezTo>
                        <a:pt x="72572" y="59584"/>
                        <a:pt x="72653" y="59745"/>
                        <a:pt x="72734" y="59826"/>
                      </a:cubicBezTo>
                      <a:close/>
                    </a:path>
                  </a:pathLst>
                </a:custGeom>
                <a:solidFill>
                  <a:srgbClr val="E5E393"/>
                </a:solidFill>
                <a:ln w="0" cap="flat">
                  <a:noFill/>
                  <a:prstDash val="solid"/>
                  <a:miter/>
                </a:ln>
              </p:spPr>
              <p:txBody>
                <a:bodyPr rtlCol="0" anchor="ctr"/>
                <a:lstStyle/>
                <a:p>
                  <a:pPr marL="0" algn="l" defTabSz="914400" rtl="0" eaLnBrk="1" latinLnBrk="0" hangingPunct="1"/>
                  <a:endParaRPr lang="x-es-XL"/>
                </a:p>
              </p:txBody>
            </p:sp>
            <p:sp>
              <p:nvSpPr>
                <p:cNvPr id="107" name="Freeform 106">
                  <a:extLst>
                    <a:ext uri="{FF2B5EF4-FFF2-40B4-BE49-F238E27FC236}">
                      <a16:creationId xmlns:a16="http://schemas.microsoft.com/office/drawing/2014/main" id="{3E7C5647-9101-275B-E9D0-F2C7C2C8A0BD}"/>
                    </a:ext>
                  </a:extLst>
                </p:cNvPr>
                <p:cNvSpPr/>
                <p:nvPr/>
              </p:nvSpPr>
              <p:spPr>
                <a:xfrm>
                  <a:off x="3680518" y="475199"/>
                  <a:ext cx="57932" cy="58479"/>
                </a:xfrm>
                <a:custGeom>
                  <a:avLst/>
                  <a:gdLst>
                    <a:gd name="connsiteX0" fmla="*/ 17028 w 57932"/>
                    <a:gd name="connsiteY0" fmla="*/ 57669 h 58479"/>
                    <a:gd name="connsiteX1" fmla="*/ 42907 w 57932"/>
                    <a:gd name="connsiteY1" fmla="*/ 47411 h 58479"/>
                    <a:gd name="connsiteX2" fmla="*/ 45576 w 57932"/>
                    <a:gd name="connsiteY2" fmla="*/ 44745 h 58479"/>
                    <a:gd name="connsiteX3" fmla="*/ 51318 w 57932"/>
                    <a:gd name="connsiteY3" fmla="*/ 38606 h 58479"/>
                    <a:gd name="connsiteX4" fmla="*/ 54876 w 57932"/>
                    <a:gd name="connsiteY4" fmla="*/ 11142 h 58479"/>
                    <a:gd name="connsiteX5" fmla="*/ 23902 w 57932"/>
                    <a:gd name="connsiteY5" fmla="*/ 2983 h 58479"/>
                    <a:gd name="connsiteX6" fmla="*/ 20910 w 57932"/>
                    <a:gd name="connsiteY6" fmla="*/ 4922 h 58479"/>
                    <a:gd name="connsiteX7" fmla="*/ 611 w 57932"/>
                    <a:gd name="connsiteY7" fmla="*/ 27216 h 58479"/>
                    <a:gd name="connsiteX8" fmla="*/ 44 w 57932"/>
                    <a:gd name="connsiteY8" fmla="*/ 35294 h 58479"/>
                    <a:gd name="connsiteX9" fmla="*/ 17028 w 57932"/>
                    <a:gd name="connsiteY9" fmla="*/ 57589 h 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32" h="58479">
                      <a:moveTo>
                        <a:pt x="17028" y="57669"/>
                      </a:moveTo>
                      <a:cubicBezTo>
                        <a:pt x="27137" y="60416"/>
                        <a:pt x="37327" y="55973"/>
                        <a:pt x="42907" y="47411"/>
                      </a:cubicBezTo>
                      <a:cubicBezTo>
                        <a:pt x="43797" y="46522"/>
                        <a:pt x="44686" y="45634"/>
                        <a:pt x="45576" y="44745"/>
                      </a:cubicBezTo>
                      <a:cubicBezTo>
                        <a:pt x="47598" y="42806"/>
                        <a:pt x="49296" y="40545"/>
                        <a:pt x="51318" y="38606"/>
                      </a:cubicBezTo>
                      <a:cubicBezTo>
                        <a:pt x="58515" y="31417"/>
                        <a:pt x="60052" y="19946"/>
                        <a:pt x="54876" y="11142"/>
                      </a:cubicBezTo>
                      <a:cubicBezTo>
                        <a:pt x="48568" y="479"/>
                        <a:pt x="34577" y="-3156"/>
                        <a:pt x="23902" y="2983"/>
                      </a:cubicBezTo>
                      <a:cubicBezTo>
                        <a:pt x="22851" y="3549"/>
                        <a:pt x="21880" y="4276"/>
                        <a:pt x="20910" y="4922"/>
                      </a:cubicBezTo>
                      <a:cubicBezTo>
                        <a:pt x="9264" y="6134"/>
                        <a:pt x="1500" y="15746"/>
                        <a:pt x="611" y="27216"/>
                      </a:cubicBezTo>
                      <a:cubicBezTo>
                        <a:pt x="449" y="29882"/>
                        <a:pt x="206" y="32629"/>
                        <a:pt x="44" y="35294"/>
                      </a:cubicBezTo>
                      <a:cubicBezTo>
                        <a:pt x="-683" y="45472"/>
                        <a:pt x="7646" y="55004"/>
                        <a:pt x="17028" y="57589"/>
                      </a:cubicBezTo>
                      <a:close/>
                    </a:path>
                  </a:pathLst>
                </a:custGeom>
                <a:solidFill>
                  <a:srgbClr val="E5E393"/>
                </a:solidFill>
                <a:ln w="0" cap="flat">
                  <a:noFill/>
                  <a:prstDash val="solid"/>
                  <a:miter/>
                </a:ln>
              </p:spPr>
              <p:txBody>
                <a:bodyPr rtlCol="0" anchor="ctr"/>
                <a:lstStyle/>
                <a:p>
                  <a:pPr algn="l" rtl="0"/>
                  <a:endParaRPr lang="x-es-XL"/>
                </a:p>
              </p:txBody>
            </p:sp>
            <p:sp>
              <p:nvSpPr>
                <p:cNvPr id="108" name="Freeform 107">
                  <a:extLst>
                    <a:ext uri="{FF2B5EF4-FFF2-40B4-BE49-F238E27FC236}">
                      <a16:creationId xmlns:a16="http://schemas.microsoft.com/office/drawing/2014/main" id="{146595A0-6EBB-CC47-63D4-513EF46269E9}"/>
                    </a:ext>
                  </a:extLst>
                </p:cNvPr>
                <p:cNvSpPr/>
                <p:nvPr/>
              </p:nvSpPr>
              <p:spPr>
                <a:xfrm>
                  <a:off x="3946472" y="240051"/>
                  <a:ext cx="57924" cy="52587"/>
                </a:xfrm>
                <a:custGeom>
                  <a:avLst/>
                  <a:gdLst>
                    <a:gd name="connsiteX0" fmla="*/ 5904 w 57924"/>
                    <a:gd name="connsiteY0" fmla="*/ 44508 h 52587"/>
                    <a:gd name="connsiteX1" fmla="*/ 20056 w 57924"/>
                    <a:gd name="connsiteY1" fmla="*/ 52586 h 52587"/>
                    <a:gd name="connsiteX2" fmla="*/ 38900 w 57924"/>
                    <a:gd name="connsiteY2" fmla="*/ 43054 h 52587"/>
                    <a:gd name="connsiteX3" fmla="*/ 40113 w 57924"/>
                    <a:gd name="connsiteY3" fmla="*/ 39823 h 52587"/>
                    <a:gd name="connsiteX4" fmla="*/ 42216 w 57924"/>
                    <a:gd name="connsiteY4" fmla="*/ 39823 h 52587"/>
                    <a:gd name="connsiteX5" fmla="*/ 57419 w 57924"/>
                    <a:gd name="connsiteY5" fmla="*/ 28272 h 52587"/>
                    <a:gd name="connsiteX6" fmla="*/ 46421 w 57924"/>
                    <a:gd name="connsiteY6" fmla="*/ 8886 h 52587"/>
                    <a:gd name="connsiteX7" fmla="*/ 40760 w 57924"/>
                    <a:gd name="connsiteY7" fmla="*/ 7674 h 52587"/>
                    <a:gd name="connsiteX8" fmla="*/ 29923 w 57924"/>
                    <a:gd name="connsiteY8" fmla="*/ 8401 h 52587"/>
                    <a:gd name="connsiteX9" fmla="*/ 16013 w 57924"/>
                    <a:gd name="connsiteY9" fmla="*/ 0 h 52587"/>
                    <a:gd name="connsiteX10" fmla="*/ 0 w 57924"/>
                    <a:gd name="connsiteY10" fmla="*/ 15994 h 52587"/>
                    <a:gd name="connsiteX11" fmla="*/ 809 w 57924"/>
                    <a:gd name="connsiteY11" fmla="*/ 29888 h 52587"/>
                    <a:gd name="connsiteX12" fmla="*/ 5904 w 57924"/>
                    <a:gd name="connsiteY12" fmla="*/ 44508 h 52587"/>
                    <a:gd name="connsiteX13" fmla="*/ 11484 w 57924"/>
                    <a:gd name="connsiteY13" fmla="*/ 26737 h 52587"/>
                    <a:gd name="connsiteX14" fmla="*/ 11484 w 57924"/>
                    <a:gd name="connsiteY14" fmla="*/ 26737 h 52587"/>
                    <a:gd name="connsiteX15" fmla="*/ 11484 w 57924"/>
                    <a:gd name="connsiteY15" fmla="*/ 26737 h 5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924" h="52587">
                      <a:moveTo>
                        <a:pt x="5904" y="44508"/>
                      </a:moveTo>
                      <a:cubicBezTo>
                        <a:pt x="8249" y="49517"/>
                        <a:pt x="14719" y="52667"/>
                        <a:pt x="20056" y="52586"/>
                      </a:cubicBezTo>
                      <a:cubicBezTo>
                        <a:pt x="27173" y="52505"/>
                        <a:pt x="35503" y="50001"/>
                        <a:pt x="38900" y="43054"/>
                      </a:cubicBezTo>
                      <a:cubicBezTo>
                        <a:pt x="39466" y="42004"/>
                        <a:pt x="39789" y="40954"/>
                        <a:pt x="40113" y="39823"/>
                      </a:cubicBezTo>
                      <a:cubicBezTo>
                        <a:pt x="40841" y="39823"/>
                        <a:pt x="41488" y="39823"/>
                        <a:pt x="42216" y="39823"/>
                      </a:cubicBezTo>
                      <a:cubicBezTo>
                        <a:pt x="49252" y="39419"/>
                        <a:pt x="55479" y="35300"/>
                        <a:pt x="57419" y="28272"/>
                      </a:cubicBezTo>
                      <a:cubicBezTo>
                        <a:pt x="59522" y="20598"/>
                        <a:pt x="54912" y="10420"/>
                        <a:pt x="46421" y="8886"/>
                      </a:cubicBezTo>
                      <a:cubicBezTo>
                        <a:pt x="44480" y="8562"/>
                        <a:pt x="42620" y="8159"/>
                        <a:pt x="40760" y="7674"/>
                      </a:cubicBezTo>
                      <a:cubicBezTo>
                        <a:pt x="37444" y="6785"/>
                        <a:pt x="33400" y="7108"/>
                        <a:pt x="29923" y="8401"/>
                      </a:cubicBezTo>
                      <a:cubicBezTo>
                        <a:pt x="27173" y="3473"/>
                        <a:pt x="22078" y="0"/>
                        <a:pt x="16013" y="0"/>
                      </a:cubicBezTo>
                      <a:cubicBezTo>
                        <a:pt x="7198" y="0"/>
                        <a:pt x="162" y="7270"/>
                        <a:pt x="0" y="15994"/>
                      </a:cubicBezTo>
                      <a:cubicBezTo>
                        <a:pt x="0" y="20679"/>
                        <a:pt x="162" y="25203"/>
                        <a:pt x="809" y="29888"/>
                      </a:cubicBezTo>
                      <a:cubicBezTo>
                        <a:pt x="1618" y="35057"/>
                        <a:pt x="3720" y="39742"/>
                        <a:pt x="5904" y="44508"/>
                      </a:cubicBezTo>
                      <a:close/>
                      <a:moveTo>
                        <a:pt x="11484" y="26737"/>
                      </a:moveTo>
                      <a:cubicBezTo>
                        <a:pt x="11484" y="26737"/>
                        <a:pt x="11484" y="26737"/>
                        <a:pt x="11484" y="26737"/>
                      </a:cubicBezTo>
                      <a:cubicBezTo>
                        <a:pt x="10756" y="28434"/>
                        <a:pt x="10837" y="28353"/>
                        <a:pt x="11484" y="26737"/>
                      </a:cubicBezTo>
                      <a:close/>
                    </a:path>
                  </a:pathLst>
                </a:custGeom>
                <a:solidFill>
                  <a:srgbClr val="E5E393"/>
                </a:solidFill>
                <a:ln w="0" cap="flat">
                  <a:noFill/>
                  <a:prstDash val="solid"/>
                  <a:miter/>
                </a:ln>
              </p:spPr>
              <p:txBody>
                <a:bodyPr rtlCol="0" anchor="ctr"/>
                <a:lstStyle/>
                <a:p>
                  <a:pPr algn="l" rtl="0"/>
                  <a:endParaRPr lang="x-es-XL"/>
                </a:p>
              </p:txBody>
            </p:sp>
          </p:grpSp>
        </p:grpSp>
        <p:sp>
          <p:nvSpPr>
            <p:cNvPr id="174" name="Freeform 173">
              <a:extLst>
                <a:ext uri="{FF2B5EF4-FFF2-40B4-BE49-F238E27FC236}">
                  <a16:creationId xmlns:a16="http://schemas.microsoft.com/office/drawing/2014/main" id="{0C567D8E-4852-3A6D-54D0-9862868FBB61}"/>
                </a:ext>
              </a:extLst>
            </p:cNvPr>
            <p:cNvSpPr/>
            <p:nvPr/>
          </p:nvSpPr>
          <p:spPr>
            <a:xfrm>
              <a:off x="4327109" y="-868629"/>
              <a:ext cx="6009" cy="622057"/>
            </a:xfrm>
            <a:custGeom>
              <a:avLst/>
              <a:gdLst>
                <a:gd name="connsiteX0" fmla="*/ 1423 w 7906"/>
                <a:gd name="connsiteY0" fmla="*/ 816505 h 818482"/>
                <a:gd name="connsiteX1" fmla="*/ 29 w 7906"/>
                <a:gd name="connsiteY1" fmla="*/ 337750 h 818482"/>
                <a:gd name="connsiteX2" fmla="*/ 594 w 7906"/>
                <a:gd name="connsiteY2" fmla="*/ 0 h 818482"/>
                <a:gd name="connsiteX3" fmla="*/ 5934 w 7906"/>
                <a:gd name="connsiteY3" fmla="*/ 0 h 818482"/>
                <a:gd name="connsiteX4" fmla="*/ 7638 w 7906"/>
                <a:gd name="connsiteY4" fmla="*/ 390473 h 818482"/>
                <a:gd name="connsiteX5" fmla="*/ 7902 w 7906"/>
                <a:gd name="connsiteY5" fmla="*/ 809736 h 818482"/>
                <a:gd name="connsiteX6" fmla="*/ 6125 w 7906"/>
                <a:gd name="connsiteY6" fmla="*/ 816678 h 818482"/>
                <a:gd name="connsiteX7" fmla="*/ 1432 w 7906"/>
                <a:gd name="connsiteY7" fmla="*/ 816505 h 818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06" h="818482">
                  <a:moveTo>
                    <a:pt x="1423" y="816505"/>
                  </a:moveTo>
                  <a:cubicBezTo>
                    <a:pt x="931" y="656923"/>
                    <a:pt x="239" y="497341"/>
                    <a:pt x="29" y="337750"/>
                  </a:cubicBezTo>
                  <a:cubicBezTo>
                    <a:pt x="-126" y="225170"/>
                    <a:pt x="375" y="112580"/>
                    <a:pt x="594" y="0"/>
                  </a:cubicBezTo>
                  <a:lnTo>
                    <a:pt x="5934" y="0"/>
                  </a:lnTo>
                  <a:cubicBezTo>
                    <a:pt x="6517" y="130155"/>
                    <a:pt x="7319" y="260309"/>
                    <a:pt x="7638" y="390473"/>
                  </a:cubicBezTo>
                  <a:cubicBezTo>
                    <a:pt x="7984" y="530231"/>
                    <a:pt x="7893" y="669979"/>
                    <a:pt x="7902" y="809736"/>
                  </a:cubicBezTo>
                  <a:cubicBezTo>
                    <a:pt x="7902" y="812050"/>
                    <a:pt x="6745" y="814364"/>
                    <a:pt x="6125" y="816678"/>
                  </a:cubicBezTo>
                  <a:cubicBezTo>
                    <a:pt x="4467" y="819138"/>
                    <a:pt x="2899" y="819084"/>
                    <a:pt x="1432" y="816505"/>
                  </a:cubicBezTo>
                  <a:close/>
                </a:path>
              </a:pathLst>
            </a:custGeom>
            <a:solidFill>
              <a:srgbClr val="5192A1"/>
            </a:solidFill>
            <a:ln w="0" cap="flat">
              <a:noFill/>
              <a:prstDash val="solid"/>
              <a:miter/>
            </a:ln>
          </p:spPr>
          <p:txBody>
            <a:bodyPr rtlCol="0" anchor="ctr"/>
            <a:lstStyle/>
            <a:p>
              <a:pPr algn="l" rtl="0"/>
              <a:endParaRPr lang="x-es-XL"/>
            </a:p>
          </p:txBody>
        </p:sp>
        <p:sp>
          <p:nvSpPr>
            <p:cNvPr id="175" name="Freeform 174">
              <a:extLst>
                <a:ext uri="{FF2B5EF4-FFF2-40B4-BE49-F238E27FC236}">
                  <a16:creationId xmlns:a16="http://schemas.microsoft.com/office/drawing/2014/main" id="{E8D79CF4-3A23-1C90-5ED9-6A56B5A68E61}"/>
                </a:ext>
              </a:extLst>
            </p:cNvPr>
            <p:cNvSpPr/>
            <p:nvPr/>
          </p:nvSpPr>
          <p:spPr>
            <a:xfrm>
              <a:off x="4027192" y="-561697"/>
              <a:ext cx="12325" cy="568297"/>
            </a:xfrm>
            <a:custGeom>
              <a:avLst/>
              <a:gdLst>
                <a:gd name="connsiteX0" fmla="*/ 16217 w 16217"/>
                <a:gd name="connsiteY0" fmla="*/ 9 h 747747"/>
                <a:gd name="connsiteX1" fmla="*/ 11452 w 16217"/>
                <a:gd name="connsiteY1" fmla="*/ 25209 h 747747"/>
                <a:gd name="connsiteX2" fmla="*/ 10659 w 16217"/>
                <a:gd name="connsiteY2" fmla="*/ 712425 h 747747"/>
                <a:gd name="connsiteX3" fmla="*/ 4381 w 16217"/>
                <a:gd name="connsiteY3" fmla="*/ 747747 h 747747"/>
                <a:gd name="connsiteX4" fmla="*/ 508 w 16217"/>
                <a:gd name="connsiteY4" fmla="*/ 722146 h 747747"/>
                <a:gd name="connsiteX5" fmla="*/ 208 w 16217"/>
                <a:gd name="connsiteY5" fmla="*/ 0 h 747747"/>
                <a:gd name="connsiteX6" fmla="*/ 16217 w 16217"/>
                <a:gd name="connsiteY6" fmla="*/ 0 h 74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17" h="747747">
                  <a:moveTo>
                    <a:pt x="16217" y="9"/>
                  </a:moveTo>
                  <a:cubicBezTo>
                    <a:pt x="14878" y="8455"/>
                    <a:pt x="17784" y="17711"/>
                    <a:pt x="11452" y="25209"/>
                  </a:cubicBezTo>
                  <a:cubicBezTo>
                    <a:pt x="10094" y="254278"/>
                    <a:pt x="11333" y="483347"/>
                    <a:pt x="10659" y="712425"/>
                  </a:cubicBezTo>
                  <a:cubicBezTo>
                    <a:pt x="10622" y="724296"/>
                    <a:pt x="15069" y="737543"/>
                    <a:pt x="4381" y="747747"/>
                  </a:cubicBezTo>
                  <a:cubicBezTo>
                    <a:pt x="-2080" y="740012"/>
                    <a:pt x="517" y="730774"/>
                    <a:pt x="508" y="722146"/>
                  </a:cubicBezTo>
                  <a:cubicBezTo>
                    <a:pt x="317" y="481434"/>
                    <a:pt x="271" y="240721"/>
                    <a:pt x="208" y="0"/>
                  </a:cubicBezTo>
                  <a:lnTo>
                    <a:pt x="16217" y="0"/>
                  </a:lnTo>
                  <a:close/>
                </a:path>
              </a:pathLst>
            </a:custGeom>
            <a:solidFill>
              <a:srgbClr val="AFD0DB"/>
            </a:solidFill>
            <a:ln w="0" cap="flat">
              <a:noFill/>
              <a:prstDash val="solid"/>
              <a:miter/>
            </a:ln>
          </p:spPr>
          <p:txBody>
            <a:bodyPr rtlCol="0" anchor="ctr"/>
            <a:lstStyle/>
            <a:p>
              <a:pPr algn="l" rtl="0"/>
              <a:endParaRPr lang="x-es-XL"/>
            </a:p>
          </p:txBody>
        </p:sp>
        <p:sp>
          <p:nvSpPr>
            <p:cNvPr id="176" name="Freeform 175">
              <a:extLst>
                <a:ext uri="{FF2B5EF4-FFF2-40B4-BE49-F238E27FC236}">
                  <a16:creationId xmlns:a16="http://schemas.microsoft.com/office/drawing/2014/main" id="{F0082710-8286-3F4E-7323-22F785182CD2}"/>
                </a:ext>
              </a:extLst>
            </p:cNvPr>
            <p:cNvSpPr/>
            <p:nvPr/>
          </p:nvSpPr>
          <p:spPr>
            <a:xfrm>
              <a:off x="5347695" y="-1276627"/>
              <a:ext cx="8248" cy="350642"/>
            </a:xfrm>
            <a:custGeom>
              <a:avLst/>
              <a:gdLst>
                <a:gd name="connsiteX0" fmla="*/ 1431 w 10852"/>
                <a:gd name="connsiteY0" fmla="*/ 459359 h 461364"/>
                <a:gd name="connsiteX1" fmla="*/ 2861 w 10852"/>
                <a:gd name="connsiteY1" fmla="*/ 216515 h 461364"/>
                <a:gd name="connsiteX2" fmla="*/ 0 w 10852"/>
                <a:gd name="connsiteY2" fmla="*/ 0 h 461364"/>
                <a:gd name="connsiteX3" fmla="*/ 10679 w 10852"/>
                <a:gd name="connsiteY3" fmla="*/ 0 h 461364"/>
                <a:gd name="connsiteX4" fmla="*/ 10852 w 10852"/>
                <a:gd name="connsiteY4" fmla="*/ 458867 h 461364"/>
                <a:gd name="connsiteX5" fmla="*/ 1440 w 10852"/>
                <a:gd name="connsiteY5" fmla="*/ 459359 h 461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52" h="461364">
                  <a:moveTo>
                    <a:pt x="1431" y="459359"/>
                  </a:moveTo>
                  <a:cubicBezTo>
                    <a:pt x="1959" y="378411"/>
                    <a:pt x="3071" y="297463"/>
                    <a:pt x="2861" y="216515"/>
                  </a:cubicBezTo>
                  <a:cubicBezTo>
                    <a:pt x="2670" y="144340"/>
                    <a:pt x="1012" y="72175"/>
                    <a:pt x="0" y="0"/>
                  </a:cubicBezTo>
                  <a:lnTo>
                    <a:pt x="10679" y="0"/>
                  </a:lnTo>
                  <a:cubicBezTo>
                    <a:pt x="10734" y="152959"/>
                    <a:pt x="10798" y="305908"/>
                    <a:pt x="10852" y="458867"/>
                  </a:cubicBezTo>
                  <a:cubicBezTo>
                    <a:pt x="7882" y="462274"/>
                    <a:pt x="4720" y="461955"/>
                    <a:pt x="1440" y="459359"/>
                  </a:cubicBezTo>
                  <a:close/>
                </a:path>
              </a:pathLst>
            </a:custGeom>
            <a:solidFill>
              <a:srgbClr val="4295A0"/>
            </a:solidFill>
            <a:ln w="0" cap="flat">
              <a:noFill/>
              <a:prstDash val="solid"/>
              <a:miter/>
            </a:ln>
          </p:spPr>
          <p:txBody>
            <a:bodyPr rtlCol="0" anchor="ctr"/>
            <a:lstStyle/>
            <a:p>
              <a:pPr algn="l" rtl="0"/>
              <a:endParaRPr lang="x-es-XL"/>
            </a:p>
          </p:txBody>
        </p:sp>
        <p:sp>
          <p:nvSpPr>
            <p:cNvPr id="177" name="Freeform 176">
              <a:extLst>
                <a:ext uri="{FF2B5EF4-FFF2-40B4-BE49-F238E27FC236}">
                  <a16:creationId xmlns:a16="http://schemas.microsoft.com/office/drawing/2014/main" id="{8BCD45D0-E6CA-7B2A-550B-310CDB7F99D0}"/>
                </a:ext>
              </a:extLst>
            </p:cNvPr>
            <p:cNvSpPr/>
            <p:nvPr/>
          </p:nvSpPr>
          <p:spPr>
            <a:xfrm>
              <a:off x="4925782" y="-1276620"/>
              <a:ext cx="8116" cy="358403"/>
            </a:xfrm>
            <a:custGeom>
              <a:avLst/>
              <a:gdLst>
                <a:gd name="connsiteX0" fmla="*/ 374 w 10679"/>
                <a:gd name="connsiteY0" fmla="*/ 469490 h 471575"/>
                <a:gd name="connsiteX1" fmla="*/ 0 w 10679"/>
                <a:gd name="connsiteY1" fmla="*/ 0 h 471575"/>
                <a:gd name="connsiteX2" fmla="*/ 10679 w 10679"/>
                <a:gd name="connsiteY2" fmla="*/ 0 h 471575"/>
                <a:gd name="connsiteX3" fmla="*/ 7454 w 10679"/>
                <a:gd name="connsiteY3" fmla="*/ 194439 h 471575"/>
                <a:gd name="connsiteX4" fmla="*/ 5959 w 10679"/>
                <a:gd name="connsiteY4" fmla="*/ 469918 h 471575"/>
                <a:gd name="connsiteX5" fmla="*/ 365 w 10679"/>
                <a:gd name="connsiteY5" fmla="*/ 469499 h 471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79" h="471575">
                  <a:moveTo>
                    <a:pt x="374" y="469490"/>
                  </a:moveTo>
                  <a:cubicBezTo>
                    <a:pt x="246" y="312996"/>
                    <a:pt x="128" y="156494"/>
                    <a:pt x="0" y="0"/>
                  </a:cubicBezTo>
                  <a:lnTo>
                    <a:pt x="10679" y="0"/>
                  </a:lnTo>
                  <a:cubicBezTo>
                    <a:pt x="4711" y="64731"/>
                    <a:pt x="8747" y="129626"/>
                    <a:pt x="7454" y="194439"/>
                  </a:cubicBezTo>
                  <a:cubicBezTo>
                    <a:pt x="5631" y="286257"/>
                    <a:pt x="10834" y="378110"/>
                    <a:pt x="5959" y="469918"/>
                  </a:cubicBezTo>
                  <a:cubicBezTo>
                    <a:pt x="3909" y="472314"/>
                    <a:pt x="2050" y="472059"/>
                    <a:pt x="365" y="469499"/>
                  </a:cubicBezTo>
                  <a:close/>
                </a:path>
              </a:pathLst>
            </a:custGeom>
            <a:solidFill>
              <a:srgbClr val="41768D"/>
            </a:solidFill>
            <a:ln w="0" cap="flat">
              <a:noFill/>
              <a:prstDash val="solid"/>
              <a:miter/>
            </a:ln>
          </p:spPr>
          <p:txBody>
            <a:bodyPr rtlCol="0" anchor="ctr"/>
            <a:lstStyle/>
            <a:p>
              <a:pPr algn="l" rtl="0"/>
              <a:endParaRPr lang="x-es-XL"/>
            </a:p>
          </p:txBody>
        </p:sp>
        <p:sp>
          <p:nvSpPr>
            <p:cNvPr id="182" name="Freeform 181">
              <a:extLst>
                <a:ext uri="{FF2B5EF4-FFF2-40B4-BE49-F238E27FC236}">
                  <a16:creationId xmlns:a16="http://schemas.microsoft.com/office/drawing/2014/main" id="{96EA97B6-1D5A-82F7-A750-FC49099B1483}"/>
                </a:ext>
              </a:extLst>
            </p:cNvPr>
            <p:cNvSpPr/>
            <p:nvPr/>
          </p:nvSpPr>
          <p:spPr>
            <a:xfrm>
              <a:off x="3811462" y="863481"/>
              <a:ext cx="551074" cy="572654"/>
            </a:xfrm>
            <a:custGeom>
              <a:avLst/>
              <a:gdLst>
                <a:gd name="connsiteX0" fmla="*/ 356801 w 725085"/>
                <a:gd name="connsiteY0" fmla="*/ 683736 h 753480"/>
                <a:gd name="connsiteX1" fmla="*/ 228434 w 725085"/>
                <a:gd name="connsiteY1" fmla="*/ 749806 h 753480"/>
                <a:gd name="connsiteX2" fmla="*/ 122499 w 725085"/>
                <a:gd name="connsiteY2" fmla="*/ 725663 h 753480"/>
                <a:gd name="connsiteX3" fmla="*/ 100075 w 725085"/>
                <a:gd name="connsiteY3" fmla="*/ 662353 h 753480"/>
                <a:gd name="connsiteX4" fmla="*/ 104913 w 725085"/>
                <a:gd name="connsiteY4" fmla="*/ 543122 h 753480"/>
                <a:gd name="connsiteX5" fmla="*/ 62835 w 725085"/>
                <a:gd name="connsiteY5" fmla="*/ 457282 h 753480"/>
                <a:gd name="connsiteX6" fmla="*/ 2752 w 725085"/>
                <a:gd name="connsiteY6" fmla="*/ 358486 h 753480"/>
                <a:gd name="connsiteX7" fmla="*/ 35017 w 725085"/>
                <a:gd name="connsiteY7" fmla="*/ 286138 h 753480"/>
                <a:gd name="connsiteX8" fmla="*/ 171840 w 725085"/>
                <a:gd name="connsiteY8" fmla="*/ 246589 h 753480"/>
                <a:gd name="connsiteX9" fmla="*/ 209317 w 725085"/>
                <a:gd name="connsiteY9" fmla="*/ 218756 h 753480"/>
                <a:gd name="connsiteX10" fmla="*/ 268198 w 725085"/>
                <a:gd name="connsiteY10" fmla="*/ 115314 h 753480"/>
                <a:gd name="connsiteX11" fmla="*/ 321575 w 725085"/>
                <a:gd name="connsiteY11" fmla="*/ 68712 h 753480"/>
                <a:gd name="connsiteX12" fmla="*/ 350760 w 725085"/>
                <a:gd name="connsiteY12" fmla="*/ 17538 h 753480"/>
                <a:gd name="connsiteX13" fmla="*/ 354833 w 725085"/>
                <a:gd name="connsiteY13" fmla="*/ 0 h 753480"/>
                <a:gd name="connsiteX14" fmla="*/ 359371 w 725085"/>
                <a:gd name="connsiteY14" fmla="*/ 45143 h 753480"/>
                <a:gd name="connsiteX15" fmla="*/ 365521 w 725085"/>
                <a:gd name="connsiteY15" fmla="*/ 31076 h 753480"/>
                <a:gd name="connsiteX16" fmla="*/ 385941 w 725085"/>
                <a:gd name="connsiteY16" fmla="*/ 55201 h 753480"/>
                <a:gd name="connsiteX17" fmla="*/ 471556 w 725085"/>
                <a:gd name="connsiteY17" fmla="*/ 146937 h 753480"/>
                <a:gd name="connsiteX18" fmla="*/ 486663 w 725085"/>
                <a:gd name="connsiteY18" fmla="*/ 189265 h 753480"/>
                <a:gd name="connsiteX19" fmla="*/ 537507 w 725085"/>
                <a:gd name="connsiteY19" fmla="*/ 225097 h 753480"/>
                <a:gd name="connsiteX20" fmla="*/ 692755 w 725085"/>
                <a:gd name="connsiteY20" fmla="*/ 280608 h 753480"/>
                <a:gd name="connsiteX21" fmla="*/ 681183 w 725085"/>
                <a:gd name="connsiteY21" fmla="*/ 434578 h 753480"/>
                <a:gd name="connsiteX22" fmla="*/ 605463 w 725085"/>
                <a:gd name="connsiteY22" fmla="*/ 472159 h 753480"/>
                <a:gd name="connsiteX23" fmla="*/ 585527 w 725085"/>
                <a:gd name="connsiteY23" fmla="*/ 508857 h 753480"/>
                <a:gd name="connsiteX24" fmla="*/ 601554 w 725085"/>
                <a:gd name="connsiteY24" fmla="*/ 650382 h 753480"/>
                <a:gd name="connsiteX25" fmla="*/ 591695 w 725085"/>
                <a:gd name="connsiteY25" fmla="*/ 696755 h 753480"/>
                <a:gd name="connsiteX26" fmla="*/ 490317 w 725085"/>
                <a:gd name="connsiteY26" fmla="*/ 745187 h 753480"/>
                <a:gd name="connsiteX27" fmla="*/ 386160 w 725085"/>
                <a:gd name="connsiteY27" fmla="*/ 700290 h 753480"/>
                <a:gd name="connsiteX28" fmla="*/ 368401 w 725085"/>
                <a:gd name="connsiteY28" fmla="*/ 690478 h 753480"/>
                <a:gd name="connsiteX29" fmla="*/ 366278 w 725085"/>
                <a:gd name="connsiteY29" fmla="*/ 715741 h 753480"/>
                <a:gd name="connsiteX30" fmla="*/ 356774 w 725085"/>
                <a:gd name="connsiteY30" fmla="*/ 683754 h 753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25085" h="753480">
                  <a:moveTo>
                    <a:pt x="356801" y="683736"/>
                  </a:moveTo>
                  <a:cubicBezTo>
                    <a:pt x="316472" y="710539"/>
                    <a:pt x="278585" y="742217"/>
                    <a:pt x="228434" y="749806"/>
                  </a:cubicBezTo>
                  <a:cubicBezTo>
                    <a:pt x="190100" y="755600"/>
                    <a:pt x="152796" y="758753"/>
                    <a:pt x="122499" y="725663"/>
                  </a:cubicBezTo>
                  <a:cubicBezTo>
                    <a:pt x="105515" y="707105"/>
                    <a:pt x="99866" y="685485"/>
                    <a:pt x="100075" y="662353"/>
                  </a:cubicBezTo>
                  <a:cubicBezTo>
                    <a:pt x="100440" y="622594"/>
                    <a:pt x="94963" y="582471"/>
                    <a:pt x="104913" y="543122"/>
                  </a:cubicBezTo>
                  <a:cubicBezTo>
                    <a:pt x="115183" y="502516"/>
                    <a:pt x="81460" y="483520"/>
                    <a:pt x="62835" y="457282"/>
                  </a:cubicBezTo>
                  <a:cubicBezTo>
                    <a:pt x="40456" y="425741"/>
                    <a:pt x="12064" y="398081"/>
                    <a:pt x="2752" y="358486"/>
                  </a:cubicBezTo>
                  <a:cubicBezTo>
                    <a:pt x="-5267" y="324376"/>
                    <a:pt x="3872" y="303066"/>
                    <a:pt x="35017" y="286138"/>
                  </a:cubicBezTo>
                  <a:cubicBezTo>
                    <a:pt x="77706" y="262933"/>
                    <a:pt x="124577" y="253021"/>
                    <a:pt x="171840" y="246589"/>
                  </a:cubicBezTo>
                  <a:cubicBezTo>
                    <a:pt x="191631" y="243892"/>
                    <a:pt x="202119" y="235784"/>
                    <a:pt x="209317" y="218756"/>
                  </a:cubicBezTo>
                  <a:cubicBezTo>
                    <a:pt x="224853" y="181994"/>
                    <a:pt x="244070" y="147456"/>
                    <a:pt x="268198" y="115314"/>
                  </a:cubicBezTo>
                  <a:cubicBezTo>
                    <a:pt x="283004" y="95589"/>
                    <a:pt x="299743" y="78525"/>
                    <a:pt x="321575" y="68712"/>
                  </a:cubicBezTo>
                  <a:cubicBezTo>
                    <a:pt x="345193" y="58089"/>
                    <a:pt x="355571" y="43139"/>
                    <a:pt x="350760" y="17538"/>
                  </a:cubicBezTo>
                  <a:cubicBezTo>
                    <a:pt x="349639" y="11598"/>
                    <a:pt x="349986" y="5029"/>
                    <a:pt x="354833" y="0"/>
                  </a:cubicBezTo>
                  <a:cubicBezTo>
                    <a:pt x="365476" y="14058"/>
                    <a:pt x="356446" y="30247"/>
                    <a:pt x="359371" y="45143"/>
                  </a:cubicBezTo>
                  <a:cubicBezTo>
                    <a:pt x="358095" y="38957"/>
                    <a:pt x="357248" y="33135"/>
                    <a:pt x="365521" y="31076"/>
                  </a:cubicBezTo>
                  <a:cubicBezTo>
                    <a:pt x="366150" y="44396"/>
                    <a:pt x="369813" y="50874"/>
                    <a:pt x="385941" y="55201"/>
                  </a:cubicBezTo>
                  <a:cubicBezTo>
                    <a:pt x="432138" y="67583"/>
                    <a:pt x="453915" y="106194"/>
                    <a:pt x="471556" y="146937"/>
                  </a:cubicBezTo>
                  <a:cubicBezTo>
                    <a:pt x="477524" y="160721"/>
                    <a:pt x="485551" y="174842"/>
                    <a:pt x="486663" y="189265"/>
                  </a:cubicBezTo>
                  <a:cubicBezTo>
                    <a:pt x="489324" y="223876"/>
                    <a:pt x="509844" y="225124"/>
                    <a:pt x="537507" y="225097"/>
                  </a:cubicBezTo>
                  <a:cubicBezTo>
                    <a:pt x="595258" y="225033"/>
                    <a:pt x="649847" y="236367"/>
                    <a:pt x="692755" y="280608"/>
                  </a:cubicBezTo>
                  <a:cubicBezTo>
                    <a:pt x="739462" y="328758"/>
                    <a:pt x="735526" y="393899"/>
                    <a:pt x="681183" y="434578"/>
                  </a:cubicBezTo>
                  <a:cubicBezTo>
                    <a:pt x="658421" y="451615"/>
                    <a:pt x="633355" y="466884"/>
                    <a:pt x="605463" y="472159"/>
                  </a:cubicBezTo>
                  <a:cubicBezTo>
                    <a:pt x="579978" y="476979"/>
                    <a:pt x="577964" y="488531"/>
                    <a:pt x="585527" y="508857"/>
                  </a:cubicBezTo>
                  <a:cubicBezTo>
                    <a:pt x="602584" y="554656"/>
                    <a:pt x="602338" y="602478"/>
                    <a:pt x="601554" y="650382"/>
                  </a:cubicBezTo>
                  <a:cubicBezTo>
                    <a:pt x="601290" y="666608"/>
                    <a:pt x="597718" y="682059"/>
                    <a:pt x="591695" y="696755"/>
                  </a:cubicBezTo>
                  <a:cubicBezTo>
                    <a:pt x="573262" y="741752"/>
                    <a:pt x="540888" y="756876"/>
                    <a:pt x="490317" y="745187"/>
                  </a:cubicBezTo>
                  <a:cubicBezTo>
                    <a:pt x="452867" y="736523"/>
                    <a:pt x="417486" y="723212"/>
                    <a:pt x="386160" y="700290"/>
                  </a:cubicBezTo>
                  <a:cubicBezTo>
                    <a:pt x="381339" y="696764"/>
                    <a:pt x="375654" y="694432"/>
                    <a:pt x="368401" y="690478"/>
                  </a:cubicBezTo>
                  <a:cubicBezTo>
                    <a:pt x="367562" y="700436"/>
                    <a:pt x="366915" y="708089"/>
                    <a:pt x="366278" y="715741"/>
                  </a:cubicBezTo>
                  <a:cubicBezTo>
                    <a:pt x="350232" y="708899"/>
                    <a:pt x="363717" y="693293"/>
                    <a:pt x="356774" y="683754"/>
                  </a:cubicBezTo>
                  <a:close/>
                </a:path>
              </a:pathLst>
            </a:custGeom>
            <a:solidFill>
              <a:srgbClr val="D3E3E8"/>
            </a:solidFill>
            <a:ln w="0" cap="flat">
              <a:noFill/>
              <a:prstDash val="solid"/>
              <a:miter/>
            </a:ln>
          </p:spPr>
          <p:txBody>
            <a:bodyPr rtlCol="0" anchor="ctr"/>
            <a:lstStyle/>
            <a:p>
              <a:pPr algn="l" rtl="0"/>
              <a:endParaRPr lang="x-es-XL"/>
            </a:p>
          </p:txBody>
        </p:sp>
        <p:sp>
          <p:nvSpPr>
            <p:cNvPr id="196" name="Freeform 195">
              <a:extLst>
                <a:ext uri="{FF2B5EF4-FFF2-40B4-BE49-F238E27FC236}">
                  <a16:creationId xmlns:a16="http://schemas.microsoft.com/office/drawing/2014/main" id="{6A9E9225-5AE9-C4FB-26C3-124C8239DB95}"/>
                </a:ext>
              </a:extLst>
            </p:cNvPr>
            <p:cNvSpPr/>
            <p:nvPr/>
          </p:nvSpPr>
          <p:spPr>
            <a:xfrm>
              <a:off x="3914678" y="504635"/>
              <a:ext cx="233591" cy="232528"/>
            </a:xfrm>
            <a:custGeom>
              <a:avLst/>
              <a:gdLst>
                <a:gd name="connsiteX0" fmla="*/ 244872 w 307351"/>
                <a:gd name="connsiteY0" fmla="*/ 305954 h 305953"/>
                <a:gd name="connsiteX1" fmla="*/ 169052 w 307351"/>
                <a:gd name="connsiteY1" fmla="*/ 262223 h 305953"/>
                <a:gd name="connsiteX2" fmla="*/ 135329 w 307351"/>
                <a:gd name="connsiteY2" fmla="*/ 261785 h 305953"/>
                <a:gd name="connsiteX3" fmla="*/ 55300 w 307351"/>
                <a:gd name="connsiteY3" fmla="*/ 305535 h 305953"/>
                <a:gd name="connsiteX4" fmla="*/ 65387 w 307351"/>
                <a:gd name="connsiteY4" fmla="*/ 214328 h 305953"/>
                <a:gd name="connsiteX5" fmla="*/ 54143 w 307351"/>
                <a:gd name="connsiteY5" fmla="*/ 181721 h 305953"/>
                <a:gd name="connsiteX6" fmla="*/ 0 w 307351"/>
                <a:gd name="connsiteY6" fmla="*/ 121627 h 305953"/>
                <a:gd name="connsiteX7" fmla="*/ 69660 w 307351"/>
                <a:gd name="connsiteY7" fmla="*/ 107633 h 305953"/>
                <a:gd name="connsiteX8" fmla="*/ 110645 w 307351"/>
                <a:gd name="connsiteY8" fmla="*/ 75883 h 305953"/>
                <a:gd name="connsiteX9" fmla="*/ 148687 w 307351"/>
                <a:gd name="connsiteY9" fmla="*/ 0 h 305953"/>
                <a:gd name="connsiteX10" fmla="*/ 191139 w 307351"/>
                <a:gd name="connsiteY10" fmla="*/ 78616 h 305953"/>
                <a:gd name="connsiteX11" fmla="*/ 226447 w 307351"/>
                <a:gd name="connsiteY11" fmla="*/ 105538 h 305953"/>
                <a:gd name="connsiteX12" fmla="*/ 307352 w 307351"/>
                <a:gd name="connsiteY12" fmla="*/ 123313 h 305953"/>
                <a:gd name="connsiteX13" fmla="*/ 250658 w 307351"/>
                <a:gd name="connsiteY13" fmla="*/ 178286 h 305953"/>
                <a:gd name="connsiteX14" fmla="*/ 235186 w 307351"/>
                <a:gd name="connsiteY14" fmla="*/ 219858 h 305953"/>
                <a:gd name="connsiteX15" fmla="*/ 244881 w 307351"/>
                <a:gd name="connsiteY15" fmla="*/ 305945 h 305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351" h="305953">
                  <a:moveTo>
                    <a:pt x="244872" y="305954"/>
                  </a:moveTo>
                  <a:cubicBezTo>
                    <a:pt x="217901" y="290575"/>
                    <a:pt x="192797" y="277465"/>
                    <a:pt x="169052" y="262223"/>
                  </a:cubicBezTo>
                  <a:cubicBezTo>
                    <a:pt x="156769" y="254342"/>
                    <a:pt x="147612" y="254506"/>
                    <a:pt x="135329" y="261785"/>
                  </a:cubicBezTo>
                  <a:cubicBezTo>
                    <a:pt x="109506" y="277082"/>
                    <a:pt x="82690" y="290702"/>
                    <a:pt x="55300" y="305535"/>
                  </a:cubicBezTo>
                  <a:cubicBezTo>
                    <a:pt x="58580" y="274066"/>
                    <a:pt x="60384" y="243919"/>
                    <a:pt x="65387" y="214328"/>
                  </a:cubicBezTo>
                  <a:cubicBezTo>
                    <a:pt x="67829" y="199860"/>
                    <a:pt x="63446" y="191351"/>
                    <a:pt x="54143" y="181721"/>
                  </a:cubicBezTo>
                  <a:cubicBezTo>
                    <a:pt x="35682" y="162589"/>
                    <a:pt x="18451" y="142263"/>
                    <a:pt x="0" y="121627"/>
                  </a:cubicBezTo>
                  <a:cubicBezTo>
                    <a:pt x="20939" y="117318"/>
                    <a:pt x="45113" y="111214"/>
                    <a:pt x="69660" y="107633"/>
                  </a:cubicBezTo>
                  <a:cubicBezTo>
                    <a:pt x="90107" y="104645"/>
                    <a:pt x="102490" y="95042"/>
                    <a:pt x="110645" y="75883"/>
                  </a:cubicBezTo>
                  <a:cubicBezTo>
                    <a:pt x="121023" y="51512"/>
                    <a:pt x="134281" y="28371"/>
                    <a:pt x="148687" y="0"/>
                  </a:cubicBezTo>
                  <a:cubicBezTo>
                    <a:pt x="164113" y="28325"/>
                    <a:pt x="178547" y="53015"/>
                    <a:pt x="191139" y="78616"/>
                  </a:cubicBezTo>
                  <a:cubicBezTo>
                    <a:pt x="198775" y="94140"/>
                    <a:pt x="207540" y="103315"/>
                    <a:pt x="226447" y="105538"/>
                  </a:cubicBezTo>
                  <a:cubicBezTo>
                    <a:pt x="252352" y="108581"/>
                    <a:pt x="277674" y="116534"/>
                    <a:pt x="307352" y="123313"/>
                  </a:cubicBezTo>
                  <a:cubicBezTo>
                    <a:pt x="287069" y="143228"/>
                    <a:pt x="269956" y="162069"/>
                    <a:pt x="250658" y="178286"/>
                  </a:cubicBezTo>
                  <a:cubicBezTo>
                    <a:pt x="236707" y="190012"/>
                    <a:pt x="232817" y="202721"/>
                    <a:pt x="235186" y="219858"/>
                  </a:cubicBezTo>
                  <a:cubicBezTo>
                    <a:pt x="238940" y="247072"/>
                    <a:pt x="241409" y="274458"/>
                    <a:pt x="244881" y="305945"/>
                  </a:cubicBezTo>
                  <a:close/>
                </a:path>
              </a:pathLst>
            </a:custGeom>
            <a:solidFill>
              <a:srgbClr val="013F5D"/>
            </a:solidFill>
            <a:ln w="0" cap="flat">
              <a:noFill/>
              <a:prstDash val="solid"/>
              <a:miter/>
            </a:ln>
          </p:spPr>
          <p:txBody>
            <a:bodyPr rtlCol="0" anchor="ctr"/>
            <a:lstStyle/>
            <a:p>
              <a:pPr marL="0" algn="l" defTabSz="914400" rtl="0" eaLnBrk="1" latinLnBrk="0" hangingPunct="1"/>
              <a:endParaRPr lang="x-es-XL"/>
            </a:p>
          </p:txBody>
        </p:sp>
        <p:sp>
          <p:nvSpPr>
            <p:cNvPr id="202" name="Freeform 201">
              <a:extLst>
                <a:ext uri="{FF2B5EF4-FFF2-40B4-BE49-F238E27FC236}">
                  <a16:creationId xmlns:a16="http://schemas.microsoft.com/office/drawing/2014/main" id="{DBA2EE3B-B824-1EEE-5400-D20E0666F1AF}"/>
                </a:ext>
              </a:extLst>
            </p:cNvPr>
            <p:cNvSpPr/>
            <p:nvPr/>
          </p:nvSpPr>
          <p:spPr>
            <a:xfrm>
              <a:off x="4375781" y="1222034"/>
              <a:ext cx="203280" cy="187313"/>
            </a:xfrm>
            <a:custGeom>
              <a:avLst/>
              <a:gdLst>
                <a:gd name="connsiteX0" fmla="*/ 212661 w 267469"/>
                <a:gd name="connsiteY0" fmla="*/ 246461 h 246461"/>
                <a:gd name="connsiteX1" fmla="*/ 170291 w 267469"/>
                <a:gd name="connsiteY1" fmla="*/ 222691 h 246461"/>
                <a:gd name="connsiteX2" fmla="*/ 94053 w 267469"/>
                <a:gd name="connsiteY2" fmla="*/ 223238 h 246461"/>
                <a:gd name="connsiteX3" fmla="*/ 54771 w 267469"/>
                <a:gd name="connsiteY3" fmla="*/ 245003 h 246461"/>
                <a:gd name="connsiteX4" fmla="*/ 59947 w 267469"/>
                <a:gd name="connsiteY4" fmla="*/ 198393 h 246461"/>
                <a:gd name="connsiteX5" fmla="*/ 29377 w 267469"/>
                <a:gd name="connsiteY5" fmla="*/ 122620 h 246461"/>
                <a:gd name="connsiteX6" fmla="*/ 0 w 267469"/>
                <a:gd name="connsiteY6" fmla="*/ 96910 h 246461"/>
                <a:gd name="connsiteX7" fmla="*/ 128377 w 267469"/>
                <a:gd name="connsiteY7" fmla="*/ 0 h 246461"/>
                <a:gd name="connsiteX8" fmla="*/ 163877 w 267469"/>
                <a:gd name="connsiteY8" fmla="*/ 59192 h 246461"/>
                <a:gd name="connsiteX9" fmla="*/ 200980 w 267469"/>
                <a:gd name="connsiteY9" fmla="*/ 87581 h 246461"/>
                <a:gd name="connsiteX10" fmla="*/ 267469 w 267469"/>
                <a:gd name="connsiteY10" fmla="*/ 102312 h 246461"/>
                <a:gd name="connsiteX11" fmla="*/ 212680 w 267469"/>
                <a:gd name="connsiteY11" fmla="*/ 246452 h 24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7469" h="246461">
                  <a:moveTo>
                    <a:pt x="212661" y="246461"/>
                  </a:moveTo>
                  <a:cubicBezTo>
                    <a:pt x="193098" y="235702"/>
                    <a:pt x="180178" y="231010"/>
                    <a:pt x="170291" y="222691"/>
                  </a:cubicBezTo>
                  <a:cubicBezTo>
                    <a:pt x="144095" y="200653"/>
                    <a:pt x="119720" y="205053"/>
                    <a:pt x="94053" y="223238"/>
                  </a:cubicBezTo>
                  <a:cubicBezTo>
                    <a:pt x="82690" y="231292"/>
                    <a:pt x="69596" y="236904"/>
                    <a:pt x="54771" y="245003"/>
                  </a:cubicBezTo>
                  <a:cubicBezTo>
                    <a:pt x="56557" y="227429"/>
                    <a:pt x="55919" y="212232"/>
                    <a:pt x="59947" y="198393"/>
                  </a:cubicBezTo>
                  <a:cubicBezTo>
                    <a:pt x="69842" y="164338"/>
                    <a:pt x="57359" y="140933"/>
                    <a:pt x="29377" y="122620"/>
                  </a:cubicBezTo>
                  <a:cubicBezTo>
                    <a:pt x="21431" y="117418"/>
                    <a:pt x="14880" y="110075"/>
                    <a:pt x="0" y="96910"/>
                  </a:cubicBezTo>
                  <a:cubicBezTo>
                    <a:pt x="74125" y="100117"/>
                    <a:pt x="113853" y="66936"/>
                    <a:pt x="128377" y="0"/>
                  </a:cubicBezTo>
                  <a:cubicBezTo>
                    <a:pt x="147667" y="20462"/>
                    <a:pt x="155904" y="40305"/>
                    <a:pt x="163877" y="59192"/>
                  </a:cubicBezTo>
                  <a:cubicBezTo>
                    <a:pt x="171503" y="77258"/>
                    <a:pt x="183449" y="84365"/>
                    <a:pt x="200980" y="87581"/>
                  </a:cubicBezTo>
                  <a:cubicBezTo>
                    <a:pt x="219668" y="91006"/>
                    <a:pt x="238120" y="95735"/>
                    <a:pt x="267469" y="102312"/>
                  </a:cubicBezTo>
                  <a:cubicBezTo>
                    <a:pt x="199422" y="134227"/>
                    <a:pt x="192032" y="183570"/>
                    <a:pt x="212680" y="246452"/>
                  </a:cubicBezTo>
                  <a:close/>
                </a:path>
              </a:pathLst>
            </a:custGeom>
            <a:solidFill>
              <a:srgbClr val="013E5D"/>
            </a:solidFill>
            <a:ln w="0" cap="flat">
              <a:noFill/>
              <a:prstDash val="solid"/>
              <a:miter/>
            </a:ln>
          </p:spPr>
          <p:txBody>
            <a:bodyPr rtlCol="0" anchor="ctr"/>
            <a:lstStyle/>
            <a:p>
              <a:pPr algn="l" rtl="0"/>
              <a:endParaRPr lang="x-es-XL"/>
            </a:p>
          </p:txBody>
        </p:sp>
        <p:sp>
          <p:nvSpPr>
            <p:cNvPr id="214" name="Freeform 213">
              <a:extLst>
                <a:ext uri="{FF2B5EF4-FFF2-40B4-BE49-F238E27FC236}">
                  <a16:creationId xmlns:a16="http://schemas.microsoft.com/office/drawing/2014/main" id="{FBA99F5E-90B6-C82B-6576-80FD7E425E07}"/>
                </a:ext>
              </a:extLst>
            </p:cNvPr>
            <p:cNvSpPr/>
            <p:nvPr/>
          </p:nvSpPr>
          <p:spPr>
            <a:xfrm>
              <a:off x="5317617" y="768501"/>
              <a:ext cx="146379" cy="146488"/>
            </a:xfrm>
            <a:custGeom>
              <a:avLst/>
              <a:gdLst>
                <a:gd name="connsiteX0" fmla="*/ 192601 w 192601"/>
                <a:gd name="connsiteY0" fmla="*/ 71137 h 192744"/>
                <a:gd name="connsiteX1" fmla="*/ 151297 w 192601"/>
                <a:gd name="connsiteY1" fmla="*/ 127595 h 192744"/>
                <a:gd name="connsiteX2" fmla="*/ 150960 w 192601"/>
                <a:gd name="connsiteY2" fmla="*/ 192144 h 192744"/>
                <a:gd name="connsiteX3" fmla="*/ 139306 w 192601"/>
                <a:gd name="connsiteY3" fmla="*/ 186395 h 192744"/>
                <a:gd name="connsiteX4" fmla="*/ 56179 w 192601"/>
                <a:gd name="connsiteY4" fmla="*/ 183225 h 192744"/>
                <a:gd name="connsiteX5" fmla="*/ 37044 w 192601"/>
                <a:gd name="connsiteY5" fmla="*/ 186532 h 192744"/>
                <a:gd name="connsiteX6" fmla="*/ 37399 w 192601"/>
                <a:gd name="connsiteY6" fmla="*/ 169030 h 192744"/>
                <a:gd name="connsiteX7" fmla="*/ 10884 w 192601"/>
                <a:gd name="connsiteY7" fmla="*/ 93184 h 192744"/>
                <a:gd name="connsiteX8" fmla="*/ 186 w 192601"/>
                <a:gd name="connsiteY8" fmla="*/ 75911 h 192744"/>
                <a:gd name="connsiteX9" fmla="*/ 17390 w 192601"/>
                <a:gd name="connsiteY9" fmla="*/ 66955 h 192744"/>
                <a:gd name="connsiteX10" fmla="*/ 86549 w 192601"/>
                <a:gd name="connsiteY10" fmla="*/ 12236 h 192744"/>
                <a:gd name="connsiteX11" fmla="*/ 102312 w 192601"/>
                <a:gd name="connsiteY11" fmla="*/ 8364 h 192744"/>
                <a:gd name="connsiteX12" fmla="*/ 192583 w 192601"/>
                <a:gd name="connsiteY12" fmla="*/ 71137 h 1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601" h="192744">
                  <a:moveTo>
                    <a:pt x="192601" y="71137"/>
                  </a:moveTo>
                  <a:cubicBezTo>
                    <a:pt x="180810" y="96054"/>
                    <a:pt x="153202" y="102905"/>
                    <a:pt x="151297" y="127595"/>
                  </a:cubicBezTo>
                  <a:cubicBezTo>
                    <a:pt x="149685" y="148568"/>
                    <a:pt x="150960" y="169759"/>
                    <a:pt x="150960" y="192144"/>
                  </a:cubicBezTo>
                  <a:cubicBezTo>
                    <a:pt x="146823" y="194522"/>
                    <a:pt x="143224" y="189256"/>
                    <a:pt x="139306" y="186395"/>
                  </a:cubicBezTo>
                  <a:cubicBezTo>
                    <a:pt x="112262" y="166680"/>
                    <a:pt x="85191" y="158845"/>
                    <a:pt x="56179" y="183225"/>
                  </a:cubicBezTo>
                  <a:cubicBezTo>
                    <a:pt x="51486" y="187170"/>
                    <a:pt x="43923" y="192900"/>
                    <a:pt x="37044" y="186532"/>
                  </a:cubicBezTo>
                  <a:cubicBezTo>
                    <a:pt x="31513" y="181403"/>
                    <a:pt x="36597" y="174961"/>
                    <a:pt x="37399" y="169030"/>
                  </a:cubicBezTo>
                  <a:cubicBezTo>
                    <a:pt x="41418" y="139348"/>
                    <a:pt x="44461" y="110121"/>
                    <a:pt x="10884" y="93184"/>
                  </a:cubicBezTo>
                  <a:cubicBezTo>
                    <a:pt x="4788" y="90105"/>
                    <a:pt x="-1135" y="83099"/>
                    <a:pt x="186" y="75911"/>
                  </a:cubicBezTo>
                  <a:cubicBezTo>
                    <a:pt x="1653" y="67911"/>
                    <a:pt x="10683" y="67091"/>
                    <a:pt x="17390" y="66955"/>
                  </a:cubicBezTo>
                  <a:cubicBezTo>
                    <a:pt x="54502" y="66217"/>
                    <a:pt x="75715" y="45955"/>
                    <a:pt x="86549" y="12236"/>
                  </a:cubicBezTo>
                  <a:cubicBezTo>
                    <a:pt x="89738" y="2296"/>
                    <a:pt x="96972" y="-7488"/>
                    <a:pt x="102312" y="8364"/>
                  </a:cubicBezTo>
                  <a:cubicBezTo>
                    <a:pt x="116745" y="51211"/>
                    <a:pt x="147571" y="69242"/>
                    <a:pt x="192583" y="71137"/>
                  </a:cubicBezTo>
                  <a:close/>
                </a:path>
              </a:pathLst>
            </a:custGeom>
            <a:solidFill>
              <a:srgbClr val="ACD4D4"/>
            </a:solidFill>
            <a:ln w="0" cap="flat">
              <a:noFill/>
              <a:prstDash val="solid"/>
              <a:miter/>
            </a:ln>
          </p:spPr>
          <p:txBody>
            <a:bodyPr rtlCol="0" anchor="ctr"/>
            <a:lstStyle/>
            <a:p>
              <a:pPr algn="l" rtl="0"/>
              <a:endParaRPr lang="x-es-XL"/>
            </a:p>
          </p:txBody>
        </p:sp>
        <p:sp>
          <p:nvSpPr>
            <p:cNvPr id="215" name="Freeform 214">
              <a:extLst>
                <a:ext uri="{FF2B5EF4-FFF2-40B4-BE49-F238E27FC236}">
                  <a16:creationId xmlns:a16="http://schemas.microsoft.com/office/drawing/2014/main" id="{B0497D7C-4D0B-7022-B1BC-2F849821E778}"/>
                </a:ext>
              </a:extLst>
            </p:cNvPr>
            <p:cNvSpPr/>
            <p:nvPr/>
          </p:nvSpPr>
          <p:spPr>
            <a:xfrm>
              <a:off x="4925213" y="-919809"/>
              <a:ext cx="9149" cy="1424444"/>
            </a:xfrm>
            <a:custGeom>
              <a:avLst/>
              <a:gdLst>
                <a:gd name="connsiteX0" fmla="*/ 1122 w 12038"/>
                <a:gd name="connsiteY0" fmla="*/ 9 h 1874237"/>
                <a:gd name="connsiteX1" fmla="*/ 6708 w 12038"/>
                <a:gd name="connsiteY1" fmla="*/ 428 h 1874237"/>
                <a:gd name="connsiteX2" fmla="*/ 9405 w 12038"/>
                <a:gd name="connsiteY2" fmla="*/ 112389 h 1874237"/>
                <a:gd name="connsiteX3" fmla="*/ 11018 w 12038"/>
                <a:gd name="connsiteY3" fmla="*/ 578681 h 1874237"/>
                <a:gd name="connsiteX4" fmla="*/ 10280 w 12038"/>
                <a:gd name="connsiteY4" fmla="*/ 1215151 h 1874237"/>
                <a:gd name="connsiteX5" fmla="*/ 10189 w 12038"/>
                <a:gd name="connsiteY5" fmla="*/ 1705212 h 1874237"/>
                <a:gd name="connsiteX6" fmla="*/ 12038 w 12038"/>
                <a:gd name="connsiteY6" fmla="*/ 1872784 h 1874237"/>
                <a:gd name="connsiteX7" fmla="*/ 384 w 12038"/>
                <a:gd name="connsiteY7" fmla="*/ 1867801 h 1874237"/>
                <a:gd name="connsiteX8" fmla="*/ 11 w 12038"/>
                <a:gd name="connsiteY8" fmla="*/ 824632 h 1874237"/>
                <a:gd name="connsiteX9" fmla="*/ 166 w 12038"/>
                <a:gd name="connsiteY9" fmla="*/ 29245 h 1874237"/>
                <a:gd name="connsiteX10" fmla="*/ 1122 w 12038"/>
                <a:gd name="connsiteY10" fmla="*/ 0 h 18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38" h="1874237">
                  <a:moveTo>
                    <a:pt x="1122" y="9"/>
                  </a:moveTo>
                  <a:cubicBezTo>
                    <a:pt x="2981" y="146"/>
                    <a:pt x="4849" y="292"/>
                    <a:pt x="6708" y="428"/>
                  </a:cubicBezTo>
                  <a:cubicBezTo>
                    <a:pt x="14881" y="37563"/>
                    <a:pt x="9177" y="75081"/>
                    <a:pt x="9405" y="112389"/>
                  </a:cubicBezTo>
                  <a:cubicBezTo>
                    <a:pt x="10343" y="267817"/>
                    <a:pt x="10963" y="423253"/>
                    <a:pt x="11018" y="578681"/>
                  </a:cubicBezTo>
                  <a:cubicBezTo>
                    <a:pt x="11100" y="790841"/>
                    <a:pt x="10589" y="1002991"/>
                    <a:pt x="10280" y="1215151"/>
                  </a:cubicBezTo>
                  <a:cubicBezTo>
                    <a:pt x="10043" y="1378505"/>
                    <a:pt x="8394" y="1541877"/>
                    <a:pt x="10189" y="1705212"/>
                  </a:cubicBezTo>
                  <a:cubicBezTo>
                    <a:pt x="10799" y="1761052"/>
                    <a:pt x="10790" y="1816936"/>
                    <a:pt x="12038" y="1872784"/>
                  </a:cubicBezTo>
                  <a:cubicBezTo>
                    <a:pt x="5933" y="1876310"/>
                    <a:pt x="2781" y="1872939"/>
                    <a:pt x="384" y="1867801"/>
                  </a:cubicBezTo>
                  <a:cubicBezTo>
                    <a:pt x="257" y="1520075"/>
                    <a:pt x="74" y="1172358"/>
                    <a:pt x="11" y="824632"/>
                  </a:cubicBezTo>
                  <a:cubicBezTo>
                    <a:pt x="-35" y="559503"/>
                    <a:pt x="74" y="294374"/>
                    <a:pt x="166" y="29245"/>
                  </a:cubicBezTo>
                  <a:cubicBezTo>
                    <a:pt x="166" y="19497"/>
                    <a:pt x="785" y="9748"/>
                    <a:pt x="1122" y="0"/>
                  </a:cubicBezTo>
                  <a:close/>
                </a:path>
              </a:pathLst>
            </a:custGeom>
            <a:solidFill>
              <a:srgbClr val="759FAF"/>
            </a:solidFill>
            <a:ln w="0" cap="flat">
              <a:noFill/>
              <a:prstDash val="solid"/>
              <a:miter/>
            </a:ln>
          </p:spPr>
          <p:txBody>
            <a:bodyPr rtlCol="0" anchor="ctr"/>
            <a:lstStyle/>
            <a:p>
              <a:pPr algn="l" rtl="0"/>
              <a:endParaRPr lang="x-es-XL"/>
            </a:p>
          </p:txBody>
        </p:sp>
        <p:sp>
          <p:nvSpPr>
            <p:cNvPr id="221" name="Freeform 220">
              <a:extLst>
                <a:ext uri="{FF2B5EF4-FFF2-40B4-BE49-F238E27FC236}">
                  <a16:creationId xmlns:a16="http://schemas.microsoft.com/office/drawing/2014/main" id="{BC77DF21-C30A-4C47-C699-61908D02DEE8}"/>
                </a:ext>
              </a:extLst>
            </p:cNvPr>
            <p:cNvSpPr/>
            <p:nvPr/>
          </p:nvSpPr>
          <p:spPr>
            <a:xfrm>
              <a:off x="4480234" y="-444814"/>
              <a:ext cx="122622" cy="123336"/>
            </a:xfrm>
            <a:custGeom>
              <a:avLst/>
              <a:gdLst>
                <a:gd name="connsiteX0" fmla="*/ 136345 w 161342"/>
                <a:gd name="connsiteY0" fmla="*/ 162281 h 162281"/>
                <a:gd name="connsiteX1" fmla="*/ 117393 w 161342"/>
                <a:gd name="connsiteY1" fmla="*/ 152597 h 162281"/>
                <a:gd name="connsiteX2" fmla="*/ 50120 w 161342"/>
                <a:gd name="connsiteY2" fmla="*/ 150018 h 162281"/>
                <a:gd name="connsiteX3" fmla="*/ 31505 w 161342"/>
                <a:gd name="connsiteY3" fmla="*/ 154328 h 162281"/>
                <a:gd name="connsiteX4" fmla="*/ 29828 w 161342"/>
                <a:gd name="connsiteY4" fmla="*/ 136635 h 162281"/>
                <a:gd name="connsiteX5" fmla="*/ 9408 w 161342"/>
                <a:gd name="connsiteY5" fmla="*/ 71794 h 162281"/>
                <a:gd name="connsiteX6" fmla="*/ 652 w 161342"/>
                <a:gd name="connsiteY6" fmla="*/ 57090 h 162281"/>
                <a:gd name="connsiteX7" fmla="*/ 16935 w 161342"/>
                <a:gd name="connsiteY7" fmla="*/ 50776 h 162281"/>
                <a:gd name="connsiteX8" fmla="*/ 70859 w 161342"/>
                <a:gd name="connsiteY8" fmla="*/ 12220 h 162281"/>
                <a:gd name="connsiteX9" fmla="*/ 90713 w 161342"/>
                <a:gd name="connsiteY9" fmla="*/ 10935 h 162281"/>
                <a:gd name="connsiteX10" fmla="*/ 148628 w 161342"/>
                <a:gd name="connsiteY10" fmla="*/ 51642 h 162281"/>
                <a:gd name="connsiteX11" fmla="*/ 155854 w 161342"/>
                <a:gd name="connsiteY11" fmla="*/ 69161 h 162281"/>
                <a:gd name="connsiteX12" fmla="*/ 136345 w 161342"/>
                <a:gd name="connsiteY12" fmla="*/ 162281 h 1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342" h="162281">
                  <a:moveTo>
                    <a:pt x="136345" y="162281"/>
                  </a:moveTo>
                  <a:cubicBezTo>
                    <a:pt x="126541" y="157361"/>
                    <a:pt x="121338" y="155767"/>
                    <a:pt x="117393" y="152597"/>
                  </a:cubicBezTo>
                  <a:cubicBezTo>
                    <a:pt x="95479" y="134958"/>
                    <a:pt x="73419" y="132007"/>
                    <a:pt x="50120" y="150018"/>
                  </a:cubicBezTo>
                  <a:cubicBezTo>
                    <a:pt x="44817" y="154118"/>
                    <a:pt x="38512" y="160614"/>
                    <a:pt x="31505" y="154328"/>
                  </a:cubicBezTo>
                  <a:cubicBezTo>
                    <a:pt x="26602" y="149927"/>
                    <a:pt x="27678" y="142220"/>
                    <a:pt x="29828" y="136635"/>
                  </a:cubicBezTo>
                  <a:cubicBezTo>
                    <a:pt x="40316" y="109357"/>
                    <a:pt x="31787" y="88713"/>
                    <a:pt x="9408" y="71794"/>
                  </a:cubicBezTo>
                  <a:cubicBezTo>
                    <a:pt x="4916" y="68396"/>
                    <a:pt x="-2191" y="64287"/>
                    <a:pt x="652" y="57090"/>
                  </a:cubicBezTo>
                  <a:cubicBezTo>
                    <a:pt x="3294" y="50402"/>
                    <a:pt x="10684" y="50931"/>
                    <a:pt x="16935" y="50776"/>
                  </a:cubicBezTo>
                  <a:cubicBezTo>
                    <a:pt x="43642" y="50138"/>
                    <a:pt x="62667" y="38586"/>
                    <a:pt x="70859" y="12220"/>
                  </a:cubicBezTo>
                  <a:cubicBezTo>
                    <a:pt x="76581" y="-6193"/>
                    <a:pt x="86458" y="-1428"/>
                    <a:pt x="90713" y="10935"/>
                  </a:cubicBezTo>
                  <a:cubicBezTo>
                    <a:pt x="100545" y="39515"/>
                    <a:pt x="120864" y="49428"/>
                    <a:pt x="148628" y="51642"/>
                  </a:cubicBezTo>
                  <a:cubicBezTo>
                    <a:pt x="158751" y="52452"/>
                    <a:pt x="167353" y="60880"/>
                    <a:pt x="155854" y="69161"/>
                  </a:cubicBezTo>
                  <a:cubicBezTo>
                    <a:pt x="122997" y="92813"/>
                    <a:pt x="126732" y="124235"/>
                    <a:pt x="136345" y="162281"/>
                  </a:cubicBezTo>
                  <a:close/>
                </a:path>
              </a:pathLst>
            </a:custGeom>
            <a:solidFill>
              <a:srgbClr val="AED3D5"/>
            </a:solidFill>
            <a:ln w="0" cap="flat">
              <a:noFill/>
              <a:prstDash val="solid"/>
              <a:miter/>
            </a:ln>
          </p:spPr>
          <p:txBody>
            <a:bodyPr rtlCol="0" anchor="ctr"/>
            <a:lstStyle/>
            <a:p>
              <a:pPr algn="l" rtl="0"/>
              <a:endParaRPr lang="x-es-XL"/>
            </a:p>
          </p:txBody>
        </p:sp>
        <p:sp>
          <p:nvSpPr>
            <p:cNvPr id="222" name="Freeform 221">
              <a:extLst>
                <a:ext uri="{FF2B5EF4-FFF2-40B4-BE49-F238E27FC236}">
                  <a16:creationId xmlns:a16="http://schemas.microsoft.com/office/drawing/2014/main" id="{0FD33F0B-5B0C-C8E3-646C-FA3DF116AC82}"/>
                </a:ext>
              </a:extLst>
            </p:cNvPr>
            <p:cNvSpPr/>
            <p:nvPr/>
          </p:nvSpPr>
          <p:spPr>
            <a:xfrm>
              <a:off x="5052355" y="26530"/>
              <a:ext cx="122402" cy="119308"/>
            </a:xfrm>
            <a:custGeom>
              <a:avLst/>
              <a:gdLst>
                <a:gd name="connsiteX0" fmla="*/ 27814 w 161052"/>
                <a:gd name="connsiteY0" fmla="*/ 156292 h 156982"/>
                <a:gd name="connsiteX1" fmla="*/ 31049 w 161052"/>
                <a:gd name="connsiteY1" fmla="*/ 131247 h 156982"/>
                <a:gd name="connsiteX2" fmla="*/ 10046 w 161052"/>
                <a:gd name="connsiteY2" fmla="*/ 71207 h 156982"/>
                <a:gd name="connsiteX3" fmla="*/ 15294 w 161052"/>
                <a:gd name="connsiteY3" fmla="*/ 51364 h 156982"/>
                <a:gd name="connsiteX4" fmla="*/ 70740 w 161052"/>
                <a:gd name="connsiteY4" fmla="*/ 9820 h 156982"/>
                <a:gd name="connsiteX5" fmla="*/ 88627 w 161052"/>
                <a:gd name="connsiteY5" fmla="*/ 8399 h 156982"/>
                <a:gd name="connsiteX6" fmla="*/ 146286 w 161052"/>
                <a:gd name="connsiteY6" fmla="*/ 50708 h 156982"/>
                <a:gd name="connsiteX7" fmla="*/ 151799 w 161052"/>
                <a:gd name="connsiteY7" fmla="*/ 71754 h 156982"/>
                <a:gd name="connsiteX8" fmla="*/ 131188 w 161052"/>
                <a:gd name="connsiteY8" fmla="*/ 136576 h 156982"/>
                <a:gd name="connsiteX9" fmla="*/ 119242 w 161052"/>
                <a:gd name="connsiteY9" fmla="*/ 152729 h 156982"/>
                <a:gd name="connsiteX10" fmla="*/ 35341 w 161052"/>
                <a:gd name="connsiteY10" fmla="*/ 156182 h 156982"/>
                <a:gd name="connsiteX11" fmla="*/ 27805 w 161052"/>
                <a:gd name="connsiteY11" fmla="*/ 156283 h 15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1052" h="156982">
                  <a:moveTo>
                    <a:pt x="27814" y="156292"/>
                  </a:moveTo>
                  <a:cubicBezTo>
                    <a:pt x="28990" y="146689"/>
                    <a:pt x="29035" y="138699"/>
                    <a:pt x="31049" y="131247"/>
                  </a:cubicBezTo>
                  <a:cubicBezTo>
                    <a:pt x="37837" y="106210"/>
                    <a:pt x="30839" y="86941"/>
                    <a:pt x="10046" y="71207"/>
                  </a:cubicBezTo>
                  <a:cubicBezTo>
                    <a:pt x="-1016" y="62835"/>
                    <a:pt x="-7421" y="53104"/>
                    <a:pt x="15294" y="51364"/>
                  </a:cubicBezTo>
                  <a:cubicBezTo>
                    <a:pt x="42193" y="49305"/>
                    <a:pt x="61601" y="36733"/>
                    <a:pt x="70740" y="9820"/>
                  </a:cubicBezTo>
                  <a:cubicBezTo>
                    <a:pt x="74613" y="-1596"/>
                    <a:pt x="84453" y="-4302"/>
                    <a:pt x="88627" y="8399"/>
                  </a:cubicBezTo>
                  <a:cubicBezTo>
                    <a:pt x="98076" y="37143"/>
                    <a:pt x="119224" y="47055"/>
                    <a:pt x="146286" y="50708"/>
                  </a:cubicBezTo>
                  <a:cubicBezTo>
                    <a:pt x="163973" y="53095"/>
                    <a:pt x="165722" y="61076"/>
                    <a:pt x="151799" y="71754"/>
                  </a:cubicBezTo>
                  <a:cubicBezTo>
                    <a:pt x="129712" y="88709"/>
                    <a:pt x="121047" y="108880"/>
                    <a:pt x="131188" y="136576"/>
                  </a:cubicBezTo>
                  <a:cubicBezTo>
                    <a:pt x="133120" y="141851"/>
                    <a:pt x="137630" y="166814"/>
                    <a:pt x="119242" y="152729"/>
                  </a:cubicBezTo>
                  <a:cubicBezTo>
                    <a:pt x="87770" y="128623"/>
                    <a:pt x="62621" y="139555"/>
                    <a:pt x="35341" y="156182"/>
                  </a:cubicBezTo>
                  <a:cubicBezTo>
                    <a:pt x="34092" y="156939"/>
                    <a:pt x="31978" y="156283"/>
                    <a:pt x="27805" y="156283"/>
                  </a:cubicBezTo>
                  <a:close/>
                </a:path>
              </a:pathLst>
            </a:custGeom>
            <a:solidFill>
              <a:srgbClr val="ABD3D4"/>
            </a:solidFill>
            <a:ln w="0" cap="flat">
              <a:noFill/>
              <a:prstDash val="solid"/>
              <a:miter/>
            </a:ln>
          </p:spPr>
          <p:txBody>
            <a:bodyPr rtlCol="0" anchor="ctr"/>
            <a:lstStyle/>
            <a:p>
              <a:pPr algn="l" rtl="0"/>
              <a:endParaRPr lang="x-es-XL"/>
            </a:p>
          </p:txBody>
        </p:sp>
        <p:sp>
          <p:nvSpPr>
            <p:cNvPr id="227" name="Freeform 226">
              <a:extLst>
                <a:ext uri="{FF2B5EF4-FFF2-40B4-BE49-F238E27FC236}">
                  <a16:creationId xmlns:a16="http://schemas.microsoft.com/office/drawing/2014/main" id="{44B7EF53-2A69-5BEC-E91C-8E4746E18E1C}"/>
                </a:ext>
              </a:extLst>
            </p:cNvPr>
            <p:cNvSpPr/>
            <p:nvPr/>
          </p:nvSpPr>
          <p:spPr>
            <a:xfrm>
              <a:off x="3720826" y="-612934"/>
              <a:ext cx="112322" cy="116394"/>
            </a:xfrm>
            <a:custGeom>
              <a:avLst/>
              <a:gdLst>
                <a:gd name="connsiteX0" fmla="*/ 120705 w 147790"/>
                <a:gd name="connsiteY0" fmla="*/ 153148 h 153147"/>
                <a:gd name="connsiteX1" fmla="*/ 30780 w 147790"/>
                <a:gd name="connsiteY1" fmla="*/ 150050 h 153147"/>
                <a:gd name="connsiteX2" fmla="*/ 28037 w 147790"/>
                <a:gd name="connsiteY2" fmla="*/ 122035 h 153147"/>
                <a:gd name="connsiteX3" fmla="*/ 8729 w 147790"/>
                <a:gd name="connsiteY3" fmla="*/ 69485 h 153147"/>
                <a:gd name="connsiteX4" fmla="*/ 802 w 147790"/>
                <a:gd name="connsiteY4" fmla="*/ 54434 h 153147"/>
                <a:gd name="connsiteX5" fmla="*/ 14752 w 147790"/>
                <a:gd name="connsiteY5" fmla="*/ 49113 h 153147"/>
                <a:gd name="connsiteX6" fmla="*/ 64257 w 147790"/>
                <a:gd name="connsiteY6" fmla="*/ 11386 h 153147"/>
                <a:gd name="connsiteX7" fmla="*/ 84239 w 147790"/>
                <a:gd name="connsiteY7" fmla="*/ 11350 h 153147"/>
                <a:gd name="connsiteX8" fmla="*/ 136031 w 147790"/>
                <a:gd name="connsiteY8" fmla="*/ 49505 h 153147"/>
                <a:gd name="connsiteX9" fmla="*/ 144268 w 147790"/>
                <a:gd name="connsiteY9" fmla="*/ 63964 h 153147"/>
                <a:gd name="connsiteX10" fmla="*/ 120705 w 147790"/>
                <a:gd name="connsiteY10" fmla="*/ 153148 h 15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790" h="153147">
                  <a:moveTo>
                    <a:pt x="120705" y="153148"/>
                  </a:moveTo>
                  <a:cubicBezTo>
                    <a:pt x="88749" y="122235"/>
                    <a:pt x="58990" y="126700"/>
                    <a:pt x="30780" y="150050"/>
                  </a:cubicBezTo>
                  <a:cubicBezTo>
                    <a:pt x="23417" y="139136"/>
                    <a:pt x="26069" y="129651"/>
                    <a:pt x="28037" y="122035"/>
                  </a:cubicBezTo>
                  <a:cubicBezTo>
                    <a:pt x="33905" y="99377"/>
                    <a:pt x="28593" y="82313"/>
                    <a:pt x="8729" y="69485"/>
                  </a:cubicBezTo>
                  <a:cubicBezTo>
                    <a:pt x="3827" y="66314"/>
                    <a:pt x="-2196" y="61741"/>
                    <a:pt x="802" y="54434"/>
                  </a:cubicBezTo>
                  <a:cubicBezTo>
                    <a:pt x="3171" y="48649"/>
                    <a:pt x="9804" y="49651"/>
                    <a:pt x="14752" y="49113"/>
                  </a:cubicBezTo>
                  <a:cubicBezTo>
                    <a:pt x="38962" y="46480"/>
                    <a:pt x="55774" y="35083"/>
                    <a:pt x="64257" y="11386"/>
                  </a:cubicBezTo>
                  <a:cubicBezTo>
                    <a:pt x="70034" y="-4758"/>
                    <a:pt x="79546" y="-2790"/>
                    <a:pt x="84239" y="11350"/>
                  </a:cubicBezTo>
                  <a:cubicBezTo>
                    <a:pt x="92777" y="37069"/>
                    <a:pt x="111738" y="46189"/>
                    <a:pt x="136031" y="49505"/>
                  </a:cubicBezTo>
                  <a:cubicBezTo>
                    <a:pt x="144304" y="50635"/>
                    <a:pt x="152742" y="51464"/>
                    <a:pt x="144268" y="63964"/>
                  </a:cubicBezTo>
                  <a:cubicBezTo>
                    <a:pt x="120814" y="98612"/>
                    <a:pt x="121178" y="98857"/>
                    <a:pt x="120705" y="153148"/>
                  </a:cubicBezTo>
                  <a:close/>
                </a:path>
              </a:pathLst>
            </a:custGeom>
            <a:solidFill>
              <a:srgbClr val="FCC53E"/>
            </a:solidFill>
            <a:ln w="0" cap="flat">
              <a:noFill/>
              <a:prstDash val="solid"/>
              <a:miter/>
            </a:ln>
          </p:spPr>
          <p:txBody>
            <a:bodyPr rtlCol="0" anchor="ctr"/>
            <a:lstStyle/>
            <a:p>
              <a:pPr algn="l" rtl="0"/>
              <a:endParaRPr lang="x-es-XL"/>
            </a:p>
          </p:txBody>
        </p:sp>
        <p:sp>
          <p:nvSpPr>
            <p:cNvPr id="229" name="Freeform 228">
              <a:extLst>
                <a:ext uri="{FF2B5EF4-FFF2-40B4-BE49-F238E27FC236}">
                  <a16:creationId xmlns:a16="http://schemas.microsoft.com/office/drawing/2014/main" id="{2F4A169A-D573-26B7-43DD-950A2E601A79}"/>
                </a:ext>
              </a:extLst>
            </p:cNvPr>
            <p:cNvSpPr/>
            <p:nvPr/>
          </p:nvSpPr>
          <p:spPr>
            <a:xfrm>
              <a:off x="4027411" y="-542531"/>
              <a:ext cx="11340" cy="1040666"/>
            </a:xfrm>
            <a:custGeom>
              <a:avLst/>
              <a:gdLst>
                <a:gd name="connsiteX0" fmla="*/ 4093 w 14921"/>
                <a:gd name="connsiteY0" fmla="*/ 722529 h 1369275"/>
                <a:gd name="connsiteX1" fmla="*/ 5032 w 14921"/>
                <a:gd name="connsiteY1" fmla="*/ 337358 h 1369275"/>
                <a:gd name="connsiteX2" fmla="*/ 5187 w 14921"/>
                <a:gd name="connsiteY2" fmla="*/ 26558 h 1369275"/>
                <a:gd name="connsiteX3" fmla="*/ 11164 w 14921"/>
                <a:gd name="connsiteY3" fmla="*/ 0 h 1369275"/>
                <a:gd name="connsiteX4" fmla="*/ 11857 w 14921"/>
                <a:gd name="connsiteY4" fmla="*/ 1048 h 1369275"/>
                <a:gd name="connsiteX5" fmla="*/ 13141 w 14921"/>
                <a:gd name="connsiteY5" fmla="*/ 27596 h 1369275"/>
                <a:gd name="connsiteX6" fmla="*/ 12768 w 14921"/>
                <a:gd name="connsiteY6" fmla="*/ 1340276 h 1369275"/>
                <a:gd name="connsiteX7" fmla="*/ 4166 w 14921"/>
                <a:gd name="connsiteY7" fmla="*/ 1369276 h 1369275"/>
                <a:gd name="connsiteX8" fmla="*/ 1387 w 14921"/>
                <a:gd name="connsiteY8" fmla="*/ 1211452 h 1369275"/>
                <a:gd name="connsiteX9" fmla="*/ 75 w 14921"/>
                <a:gd name="connsiteY9" fmla="*/ 1041028 h 1369275"/>
                <a:gd name="connsiteX10" fmla="*/ 4604 w 14921"/>
                <a:gd name="connsiteY10" fmla="*/ 1021076 h 1369275"/>
                <a:gd name="connsiteX11" fmla="*/ 2891 w 14921"/>
                <a:gd name="connsiteY11" fmla="*/ 854187 h 1369275"/>
                <a:gd name="connsiteX12" fmla="*/ 4048 w 14921"/>
                <a:gd name="connsiteY12" fmla="*/ 726957 h 1369275"/>
                <a:gd name="connsiteX13" fmla="*/ 4102 w 14921"/>
                <a:gd name="connsiteY13" fmla="*/ 722538 h 136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21" h="1369275">
                  <a:moveTo>
                    <a:pt x="4093" y="722529"/>
                  </a:moveTo>
                  <a:cubicBezTo>
                    <a:pt x="4421" y="594142"/>
                    <a:pt x="4868" y="465745"/>
                    <a:pt x="5032" y="337358"/>
                  </a:cubicBezTo>
                  <a:cubicBezTo>
                    <a:pt x="5159" y="233761"/>
                    <a:pt x="4749" y="130155"/>
                    <a:pt x="5187" y="26558"/>
                  </a:cubicBezTo>
                  <a:cubicBezTo>
                    <a:pt x="5223" y="17793"/>
                    <a:pt x="-198" y="6651"/>
                    <a:pt x="11164" y="0"/>
                  </a:cubicBezTo>
                  <a:cubicBezTo>
                    <a:pt x="11164" y="0"/>
                    <a:pt x="11857" y="1048"/>
                    <a:pt x="11857" y="1048"/>
                  </a:cubicBezTo>
                  <a:cubicBezTo>
                    <a:pt x="14235" y="9803"/>
                    <a:pt x="13132" y="18741"/>
                    <a:pt x="13141" y="27596"/>
                  </a:cubicBezTo>
                  <a:cubicBezTo>
                    <a:pt x="13196" y="465153"/>
                    <a:pt x="13260" y="902719"/>
                    <a:pt x="12768" y="1340276"/>
                  </a:cubicBezTo>
                  <a:cubicBezTo>
                    <a:pt x="12759" y="1349833"/>
                    <a:pt x="21388" y="1364037"/>
                    <a:pt x="4166" y="1369276"/>
                  </a:cubicBezTo>
                  <a:cubicBezTo>
                    <a:pt x="-3087" y="1316816"/>
                    <a:pt x="2417" y="1264038"/>
                    <a:pt x="1387" y="1211452"/>
                  </a:cubicBezTo>
                  <a:cubicBezTo>
                    <a:pt x="266" y="1154711"/>
                    <a:pt x="2544" y="1097833"/>
                    <a:pt x="75" y="1041028"/>
                  </a:cubicBezTo>
                  <a:cubicBezTo>
                    <a:pt x="-235" y="1033876"/>
                    <a:pt x="257" y="1027089"/>
                    <a:pt x="4604" y="1021076"/>
                  </a:cubicBezTo>
                  <a:cubicBezTo>
                    <a:pt x="266" y="965492"/>
                    <a:pt x="3182" y="909816"/>
                    <a:pt x="2891" y="854187"/>
                  </a:cubicBezTo>
                  <a:cubicBezTo>
                    <a:pt x="2663" y="811786"/>
                    <a:pt x="913" y="769339"/>
                    <a:pt x="4048" y="726957"/>
                  </a:cubicBezTo>
                  <a:cubicBezTo>
                    <a:pt x="4977" y="725499"/>
                    <a:pt x="4995" y="724023"/>
                    <a:pt x="4102" y="722538"/>
                  </a:cubicBezTo>
                  <a:close/>
                </a:path>
              </a:pathLst>
            </a:custGeom>
            <a:solidFill>
              <a:srgbClr val="3B7E90"/>
            </a:solidFill>
            <a:ln w="0" cap="flat">
              <a:noFill/>
              <a:prstDash val="solid"/>
              <a:miter/>
            </a:ln>
          </p:spPr>
          <p:txBody>
            <a:bodyPr rtlCol="0" anchor="ctr"/>
            <a:lstStyle/>
            <a:p>
              <a:pPr algn="l" rtl="0"/>
              <a:endParaRPr lang="x-es-XL"/>
            </a:p>
          </p:txBody>
        </p:sp>
        <p:sp>
          <p:nvSpPr>
            <p:cNvPr id="230" name="Freeform 229">
              <a:extLst>
                <a:ext uri="{FF2B5EF4-FFF2-40B4-BE49-F238E27FC236}">
                  <a16:creationId xmlns:a16="http://schemas.microsoft.com/office/drawing/2014/main" id="{9F969F89-4978-8BF6-B1D9-368702DD8880}"/>
                </a:ext>
              </a:extLst>
            </p:cNvPr>
            <p:cNvSpPr/>
            <p:nvPr/>
          </p:nvSpPr>
          <p:spPr>
            <a:xfrm>
              <a:off x="4027329" y="-541749"/>
              <a:ext cx="12783" cy="1074539"/>
            </a:xfrm>
            <a:custGeom>
              <a:avLst/>
              <a:gdLst>
                <a:gd name="connsiteX0" fmla="*/ 4264 w 16820"/>
                <a:gd name="connsiteY0" fmla="*/ 1368237 h 1413844"/>
                <a:gd name="connsiteX1" fmla="*/ 10469 w 16820"/>
                <a:gd name="connsiteY1" fmla="*/ 1341989 h 1413844"/>
                <a:gd name="connsiteX2" fmla="*/ 10806 w 16820"/>
                <a:gd name="connsiteY2" fmla="*/ 26548 h 1413844"/>
                <a:gd name="connsiteX3" fmla="*/ 11964 w 16820"/>
                <a:gd name="connsiteY3" fmla="*/ 0 h 1413844"/>
                <a:gd name="connsiteX4" fmla="*/ 15845 w 16820"/>
                <a:gd name="connsiteY4" fmla="*/ 30876 h 1413844"/>
                <a:gd name="connsiteX5" fmla="*/ 16547 w 16820"/>
                <a:gd name="connsiteY5" fmla="*/ 1383178 h 1413844"/>
                <a:gd name="connsiteX6" fmla="*/ 16820 w 16820"/>
                <a:gd name="connsiteY6" fmla="*/ 1399186 h 1413844"/>
                <a:gd name="connsiteX7" fmla="*/ 1157 w 16820"/>
                <a:gd name="connsiteY7" fmla="*/ 1413845 h 1413844"/>
                <a:gd name="connsiteX8" fmla="*/ 4273 w 16820"/>
                <a:gd name="connsiteY8" fmla="*/ 1368237 h 141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0" h="1413844">
                  <a:moveTo>
                    <a:pt x="4264" y="1368237"/>
                  </a:moveTo>
                  <a:cubicBezTo>
                    <a:pt x="15727" y="1361759"/>
                    <a:pt x="10460" y="1350918"/>
                    <a:pt x="10469" y="1341989"/>
                  </a:cubicBezTo>
                  <a:cubicBezTo>
                    <a:pt x="10706" y="903512"/>
                    <a:pt x="10715" y="465026"/>
                    <a:pt x="10806" y="26548"/>
                  </a:cubicBezTo>
                  <a:cubicBezTo>
                    <a:pt x="10806" y="17702"/>
                    <a:pt x="11553" y="8856"/>
                    <a:pt x="11964" y="0"/>
                  </a:cubicBezTo>
                  <a:cubicBezTo>
                    <a:pt x="19463" y="9484"/>
                    <a:pt x="15836" y="20599"/>
                    <a:pt x="15845" y="30876"/>
                  </a:cubicBezTo>
                  <a:cubicBezTo>
                    <a:pt x="16228" y="481643"/>
                    <a:pt x="16364" y="932411"/>
                    <a:pt x="16547" y="1383178"/>
                  </a:cubicBezTo>
                  <a:cubicBezTo>
                    <a:pt x="16547" y="1388517"/>
                    <a:pt x="16720" y="1393847"/>
                    <a:pt x="16820" y="1399186"/>
                  </a:cubicBezTo>
                  <a:cubicBezTo>
                    <a:pt x="11599" y="1404078"/>
                    <a:pt x="6369" y="1408971"/>
                    <a:pt x="1157" y="1413845"/>
                  </a:cubicBezTo>
                  <a:cubicBezTo>
                    <a:pt x="-1267" y="1398393"/>
                    <a:pt x="282" y="1383233"/>
                    <a:pt x="4273" y="1368237"/>
                  </a:cubicBezTo>
                  <a:close/>
                </a:path>
              </a:pathLst>
            </a:custGeom>
            <a:solidFill>
              <a:srgbClr val="AFD0DB"/>
            </a:solidFill>
            <a:ln w="0" cap="flat">
              <a:noFill/>
              <a:prstDash val="solid"/>
              <a:miter/>
            </a:ln>
          </p:spPr>
          <p:txBody>
            <a:bodyPr rtlCol="0" anchor="ctr"/>
            <a:lstStyle/>
            <a:p>
              <a:pPr algn="l" rtl="0"/>
              <a:endParaRPr lang="x-es-XL"/>
            </a:p>
          </p:txBody>
        </p:sp>
        <p:sp>
          <p:nvSpPr>
            <p:cNvPr id="234" name="Freeform 233">
              <a:extLst>
                <a:ext uri="{FF2B5EF4-FFF2-40B4-BE49-F238E27FC236}">
                  <a16:creationId xmlns:a16="http://schemas.microsoft.com/office/drawing/2014/main" id="{35592013-167D-AB05-ED2D-9E438591D5C3}"/>
                </a:ext>
              </a:extLst>
            </p:cNvPr>
            <p:cNvSpPr/>
            <p:nvPr/>
          </p:nvSpPr>
          <p:spPr>
            <a:xfrm>
              <a:off x="3998502" y="1694495"/>
              <a:ext cx="170683" cy="72891"/>
            </a:xfrm>
            <a:custGeom>
              <a:avLst/>
              <a:gdLst>
                <a:gd name="connsiteX0" fmla="*/ 119028 w 224579"/>
                <a:gd name="connsiteY0" fmla="*/ 5612 h 95907"/>
                <a:gd name="connsiteX1" fmla="*/ 160295 w 224579"/>
                <a:gd name="connsiteY1" fmla="*/ 26630 h 95907"/>
                <a:gd name="connsiteX2" fmla="*/ 224580 w 224579"/>
                <a:gd name="connsiteY2" fmla="*/ 0 h 95907"/>
                <a:gd name="connsiteX3" fmla="*/ 165726 w 224579"/>
                <a:gd name="connsiteY3" fmla="*/ 33108 h 95907"/>
                <a:gd name="connsiteX4" fmla="*/ 152168 w 224579"/>
                <a:gd name="connsiteY4" fmla="*/ 95908 h 95907"/>
                <a:gd name="connsiteX5" fmla="*/ 99182 w 224579"/>
                <a:gd name="connsiteY5" fmla="*/ 93657 h 95907"/>
                <a:gd name="connsiteX6" fmla="*/ 89232 w 224579"/>
                <a:gd name="connsiteY6" fmla="*/ 84337 h 95907"/>
                <a:gd name="connsiteX7" fmla="*/ 47719 w 224579"/>
                <a:gd name="connsiteY7" fmla="*/ 41690 h 95907"/>
                <a:gd name="connsiteX8" fmla="*/ 0 w 224579"/>
                <a:gd name="connsiteY8" fmla="*/ 29783 h 95907"/>
                <a:gd name="connsiteX9" fmla="*/ 28475 w 224579"/>
                <a:gd name="connsiteY9" fmla="*/ 30193 h 95907"/>
                <a:gd name="connsiteX10" fmla="*/ 95875 w 224579"/>
                <a:gd name="connsiteY10" fmla="*/ 36115 h 95907"/>
                <a:gd name="connsiteX11" fmla="*/ 110672 w 224579"/>
                <a:gd name="connsiteY11" fmla="*/ 10632 h 95907"/>
                <a:gd name="connsiteX12" fmla="*/ 119019 w 224579"/>
                <a:gd name="connsiteY12" fmla="*/ 5603 h 9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4579" h="95907">
                  <a:moveTo>
                    <a:pt x="119028" y="5612"/>
                  </a:moveTo>
                  <a:cubicBezTo>
                    <a:pt x="124413" y="37691"/>
                    <a:pt x="133179" y="42100"/>
                    <a:pt x="160295" y="26630"/>
                  </a:cubicBezTo>
                  <a:cubicBezTo>
                    <a:pt x="180460" y="15124"/>
                    <a:pt x="199066" y="91"/>
                    <a:pt x="224580" y="0"/>
                  </a:cubicBezTo>
                  <a:cubicBezTo>
                    <a:pt x="204989" y="11088"/>
                    <a:pt x="185708" y="22777"/>
                    <a:pt x="165726" y="33108"/>
                  </a:cubicBezTo>
                  <a:cubicBezTo>
                    <a:pt x="137625" y="47640"/>
                    <a:pt x="148505" y="71482"/>
                    <a:pt x="152168" y="95908"/>
                  </a:cubicBezTo>
                  <a:cubicBezTo>
                    <a:pt x="133151" y="86068"/>
                    <a:pt x="117005" y="78069"/>
                    <a:pt x="99182" y="93657"/>
                  </a:cubicBezTo>
                  <a:cubicBezTo>
                    <a:pt x="91984" y="99953"/>
                    <a:pt x="88257" y="90706"/>
                    <a:pt x="89232" y="84337"/>
                  </a:cubicBezTo>
                  <a:cubicBezTo>
                    <a:pt x="94317" y="51238"/>
                    <a:pt x="79209" y="41690"/>
                    <a:pt x="47719" y="41690"/>
                  </a:cubicBezTo>
                  <a:cubicBezTo>
                    <a:pt x="33486" y="41690"/>
                    <a:pt x="15754" y="41964"/>
                    <a:pt x="0" y="29783"/>
                  </a:cubicBezTo>
                  <a:cubicBezTo>
                    <a:pt x="11062" y="25719"/>
                    <a:pt x="20575" y="25847"/>
                    <a:pt x="28475" y="30193"/>
                  </a:cubicBezTo>
                  <a:cubicBezTo>
                    <a:pt x="50042" y="42055"/>
                    <a:pt x="73104" y="28835"/>
                    <a:pt x="95875" y="36115"/>
                  </a:cubicBezTo>
                  <a:cubicBezTo>
                    <a:pt x="110718" y="40861"/>
                    <a:pt x="108285" y="21082"/>
                    <a:pt x="110672" y="10632"/>
                  </a:cubicBezTo>
                  <a:cubicBezTo>
                    <a:pt x="112531" y="7425"/>
                    <a:pt x="114773" y="4847"/>
                    <a:pt x="119019" y="5603"/>
                  </a:cubicBezTo>
                  <a:close/>
                </a:path>
              </a:pathLst>
            </a:custGeom>
            <a:solidFill>
              <a:srgbClr val="F7CBA9"/>
            </a:solidFill>
            <a:ln w="0" cap="flat">
              <a:noFill/>
              <a:prstDash val="solid"/>
              <a:miter/>
            </a:ln>
          </p:spPr>
          <p:txBody>
            <a:bodyPr rtlCol="0" anchor="ctr"/>
            <a:lstStyle/>
            <a:p>
              <a:pPr algn="l" rtl="0"/>
              <a:endParaRPr lang="x-es-XL"/>
            </a:p>
          </p:txBody>
        </p:sp>
        <p:sp>
          <p:nvSpPr>
            <p:cNvPr id="235" name="Freeform 234">
              <a:extLst>
                <a:ext uri="{FF2B5EF4-FFF2-40B4-BE49-F238E27FC236}">
                  <a16:creationId xmlns:a16="http://schemas.microsoft.com/office/drawing/2014/main" id="{801BA93C-98A8-1437-D42A-09F15C36B5EC}"/>
                </a:ext>
              </a:extLst>
            </p:cNvPr>
            <p:cNvSpPr/>
            <p:nvPr/>
          </p:nvSpPr>
          <p:spPr>
            <a:xfrm>
              <a:off x="4881814" y="499750"/>
              <a:ext cx="95233" cy="91852"/>
            </a:xfrm>
            <a:custGeom>
              <a:avLst/>
              <a:gdLst>
                <a:gd name="connsiteX0" fmla="*/ 57487 w 125305"/>
                <a:gd name="connsiteY0" fmla="*/ 0 h 120856"/>
                <a:gd name="connsiteX1" fmla="*/ 69141 w 125305"/>
                <a:gd name="connsiteY1" fmla="*/ 4983 h 120856"/>
                <a:gd name="connsiteX2" fmla="*/ 125306 w 125305"/>
                <a:gd name="connsiteY2" fmla="*/ 74771 h 120856"/>
                <a:gd name="connsiteX3" fmla="*/ 80503 w 125305"/>
                <a:gd name="connsiteY3" fmla="*/ 49453 h 120856"/>
                <a:gd name="connsiteX4" fmla="*/ 91155 w 125305"/>
                <a:gd name="connsiteY4" fmla="*/ 98614 h 120856"/>
                <a:gd name="connsiteX5" fmla="*/ 64421 w 125305"/>
                <a:gd name="connsiteY5" fmla="*/ 97365 h 120856"/>
                <a:gd name="connsiteX6" fmla="*/ 62289 w 125305"/>
                <a:gd name="connsiteY6" fmla="*/ 120789 h 120856"/>
                <a:gd name="connsiteX7" fmla="*/ 35564 w 125305"/>
                <a:gd name="connsiteY7" fmla="*/ 97557 h 120856"/>
                <a:gd name="connsiteX8" fmla="*/ 45486 w 125305"/>
                <a:gd name="connsiteY8" fmla="*/ 64886 h 120856"/>
                <a:gd name="connsiteX9" fmla="*/ 21777 w 125305"/>
                <a:gd name="connsiteY9" fmla="*/ 66016 h 120856"/>
                <a:gd name="connsiteX10" fmla="*/ 47728 w 125305"/>
                <a:gd name="connsiteY10" fmla="*/ 34484 h 120856"/>
                <a:gd name="connsiteX11" fmla="*/ 365 w 125305"/>
                <a:gd name="connsiteY11" fmla="*/ 46902 h 120856"/>
                <a:gd name="connsiteX12" fmla="*/ 18278 w 125305"/>
                <a:gd name="connsiteY12" fmla="*/ 30931 h 120856"/>
                <a:gd name="connsiteX13" fmla="*/ 57477 w 125305"/>
                <a:gd name="connsiteY13" fmla="*/ 0 h 12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305" h="120856">
                  <a:moveTo>
                    <a:pt x="57487" y="0"/>
                  </a:moveTo>
                  <a:cubicBezTo>
                    <a:pt x="61377" y="1658"/>
                    <a:pt x="65259" y="3325"/>
                    <a:pt x="69141" y="4983"/>
                  </a:cubicBezTo>
                  <a:cubicBezTo>
                    <a:pt x="77551" y="36570"/>
                    <a:pt x="99848" y="56204"/>
                    <a:pt x="125306" y="74771"/>
                  </a:cubicBezTo>
                  <a:cubicBezTo>
                    <a:pt x="110372" y="66335"/>
                    <a:pt x="95437" y="57889"/>
                    <a:pt x="80503" y="49453"/>
                  </a:cubicBezTo>
                  <a:cubicBezTo>
                    <a:pt x="104312" y="63428"/>
                    <a:pt x="54088" y="88482"/>
                    <a:pt x="91155" y="98614"/>
                  </a:cubicBezTo>
                  <a:cubicBezTo>
                    <a:pt x="79756" y="103652"/>
                    <a:pt x="73952" y="91899"/>
                    <a:pt x="64421" y="97365"/>
                  </a:cubicBezTo>
                  <a:cubicBezTo>
                    <a:pt x="63765" y="104599"/>
                    <a:pt x="63008" y="112835"/>
                    <a:pt x="62289" y="120789"/>
                  </a:cubicBezTo>
                  <a:cubicBezTo>
                    <a:pt x="42179" y="122793"/>
                    <a:pt x="69232" y="79062"/>
                    <a:pt x="35564" y="97557"/>
                  </a:cubicBezTo>
                  <a:cubicBezTo>
                    <a:pt x="32730" y="83745"/>
                    <a:pt x="51491" y="79126"/>
                    <a:pt x="45486" y="64886"/>
                  </a:cubicBezTo>
                  <a:cubicBezTo>
                    <a:pt x="38397" y="59028"/>
                    <a:pt x="30461" y="71992"/>
                    <a:pt x="21777" y="66016"/>
                  </a:cubicBezTo>
                  <a:cubicBezTo>
                    <a:pt x="25440" y="52423"/>
                    <a:pt x="41395" y="48806"/>
                    <a:pt x="47728" y="34484"/>
                  </a:cubicBezTo>
                  <a:cubicBezTo>
                    <a:pt x="29386" y="32079"/>
                    <a:pt x="16374" y="44433"/>
                    <a:pt x="365" y="46902"/>
                  </a:cubicBezTo>
                  <a:cubicBezTo>
                    <a:pt x="-2333" y="31186"/>
                    <a:pt x="10570" y="33673"/>
                    <a:pt x="18278" y="30931"/>
                  </a:cubicBezTo>
                  <a:cubicBezTo>
                    <a:pt x="34898" y="25018"/>
                    <a:pt x="51783" y="19661"/>
                    <a:pt x="57477" y="0"/>
                  </a:cubicBezTo>
                  <a:close/>
                </a:path>
              </a:pathLst>
            </a:custGeom>
            <a:solidFill>
              <a:srgbClr val="194C6A"/>
            </a:solidFill>
            <a:ln w="0" cap="flat">
              <a:noFill/>
              <a:prstDash val="solid"/>
              <a:miter/>
            </a:ln>
          </p:spPr>
          <p:txBody>
            <a:bodyPr rtlCol="0" anchor="ctr"/>
            <a:lstStyle/>
            <a:p>
              <a:pPr marL="0" algn="l" defTabSz="914400" rtl="0" eaLnBrk="1" latinLnBrk="0" hangingPunct="1"/>
              <a:endParaRPr lang="x-es-XL"/>
            </a:p>
          </p:txBody>
        </p:sp>
        <p:sp>
          <p:nvSpPr>
            <p:cNvPr id="237" name="Freeform 236">
              <a:extLst>
                <a:ext uri="{FF2B5EF4-FFF2-40B4-BE49-F238E27FC236}">
                  <a16:creationId xmlns:a16="http://schemas.microsoft.com/office/drawing/2014/main" id="{E9F58180-59FC-5D29-4756-26FE2CD4B8D3}"/>
                </a:ext>
              </a:extLst>
            </p:cNvPr>
            <p:cNvSpPr/>
            <p:nvPr/>
          </p:nvSpPr>
          <p:spPr>
            <a:xfrm>
              <a:off x="4081300" y="1383128"/>
              <a:ext cx="8565" cy="319455"/>
            </a:xfrm>
            <a:custGeom>
              <a:avLst/>
              <a:gdLst>
                <a:gd name="connsiteX0" fmla="*/ 10085 w 11269"/>
                <a:gd name="connsiteY0" fmla="*/ 415300 h 420328"/>
                <a:gd name="connsiteX1" fmla="*/ 1730 w 11269"/>
                <a:gd name="connsiteY1" fmla="*/ 420329 h 420328"/>
                <a:gd name="connsiteX2" fmla="*/ 1757 w 11269"/>
                <a:gd name="connsiteY2" fmla="*/ 0 h 420328"/>
                <a:gd name="connsiteX3" fmla="*/ 11270 w 11269"/>
                <a:gd name="connsiteY3" fmla="*/ 31987 h 420328"/>
                <a:gd name="connsiteX4" fmla="*/ 10823 w 11269"/>
                <a:gd name="connsiteY4" fmla="*/ 378247 h 420328"/>
                <a:gd name="connsiteX5" fmla="*/ 10094 w 11269"/>
                <a:gd name="connsiteY5" fmla="*/ 415300 h 42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69" h="420328">
                  <a:moveTo>
                    <a:pt x="10085" y="415300"/>
                  </a:moveTo>
                  <a:cubicBezTo>
                    <a:pt x="7297" y="416976"/>
                    <a:pt x="4518" y="418652"/>
                    <a:pt x="1730" y="420329"/>
                  </a:cubicBezTo>
                  <a:cubicBezTo>
                    <a:pt x="-475" y="280216"/>
                    <a:pt x="-685" y="140104"/>
                    <a:pt x="1757" y="0"/>
                  </a:cubicBezTo>
                  <a:cubicBezTo>
                    <a:pt x="12217" y="8500"/>
                    <a:pt x="3033" y="22831"/>
                    <a:pt x="11270" y="31987"/>
                  </a:cubicBezTo>
                  <a:cubicBezTo>
                    <a:pt x="11133" y="147410"/>
                    <a:pt x="11015" y="262824"/>
                    <a:pt x="10823" y="378247"/>
                  </a:cubicBezTo>
                  <a:cubicBezTo>
                    <a:pt x="10805" y="390601"/>
                    <a:pt x="10349" y="402946"/>
                    <a:pt x="10094" y="415300"/>
                  </a:cubicBezTo>
                  <a:close/>
                </a:path>
              </a:pathLst>
            </a:custGeom>
            <a:solidFill>
              <a:srgbClr val="699BAD"/>
            </a:solidFill>
            <a:ln w="0" cap="flat">
              <a:noFill/>
              <a:prstDash val="solid"/>
              <a:miter/>
            </a:ln>
          </p:spPr>
          <p:txBody>
            <a:bodyPr rtlCol="0" anchor="ctr"/>
            <a:lstStyle/>
            <a:p>
              <a:pPr algn="l" rtl="0"/>
              <a:endParaRPr lang="x-es-XL"/>
            </a:p>
          </p:txBody>
        </p:sp>
        <p:sp>
          <p:nvSpPr>
            <p:cNvPr id="238" name="Freeform 237">
              <a:extLst>
                <a:ext uri="{FF2B5EF4-FFF2-40B4-BE49-F238E27FC236}">
                  <a16:creationId xmlns:a16="http://schemas.microsoft.com/office/drawing/2014/main" id="{4EF664DD-7DF2-07AB-57B5-3CD434E50589}"/>
                </a:ext>
              </a:extLst>
            </p:cNvPr>
            <p:cNvSpPr/>
            <p:nvPr/>
          </p:nvSpPr>
          <p:spPr>
            <a:xfrm>
              <a:off x="4079740" y="-15619"/>
              <a:ext cx="9537" cy="941707"/>
            </a:xfrm>
            <a:custGeom>
              <a:avLst/>
              <a:gdLst>
                <a:gd name="connsiteX0" fmla="*/ 4001 w 12548"/>
                <a:gd name="connsiteY0" fmla="*/ 46 h 358913"/>
                <a:gd name="connsiteX1" fmla="*/ 8329 w 12548"/>
                <a:gd name="connsiteY1" fmla="*/ 0 h 358913"/>
                <a:gd name="connsiteX2" fmla="*/ 11063 w 12548"/>
                <a:gd name="connsiteY2" fmla="*/ 230900 h 358913"/>
                <a:gd name="connsiteX3" fmla="*/ 12548 w 12548"/>
                <a:gd name="connsiteY3" fmla="*/ 340383 h 358913"/>
                <a:gd name="connsiteX4" fmla="*/ 6908 w 12548"/>
                <a:gd name="connsiteY4" fmla="*/ 358914 h 358913"/>
                <a:gd name="connsiteX5" fmla="*/ 1860 w 12548"/>
                <a:gd name="connsiteY5" fmla="*/ 358850 h 358913"/>
                <a:gd name="connsiteX6" fmla="*/ 1860 w 12548"/>
                <a:gd name="connsiteY6" fmla="*/ 309316 h 358913"/>
                <a:gd name="connsiteX7" fmla="*/ 1924 w 12548"/>
                <a:gd name="connsiteY7" fmla="*/ 304241 h 358913"/>
                <a:gd name="connsiteX8" fmla="*/ 1896 w 12548"/>
                <a:gd name="connsiteY8" fmla="*/ 250871 h 358913"/>
                <a:gd name="connsiteX9" fmla="*/ 4001 w 12548"/>
                <a:gd name="connsiteY9" fmla="*/ 55 h 358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48" h="358913">
                  <a:moveTo>
                    <a:pt x="4001" y="46"/>
                  </a:moveTo>
                  <a:cubicBezTo>
                    <a:pt x="5441" y="46"/>
                    <a:pt x="6890" y="18"/>
                    <a:pt x="8329" y="0"/>
                  </a:cubicBezTo>
                  <a:cubicBezTo>
                    <a:pt x="13796" y="76912"/>
                    <a:pt x="10234" y="153933"/>
                    <a:pt x="11063" y="230900"/>
                  </a:cubicBezTo>
                  <a:cubicBezTo>
                    <a:pt x="11455" y="267397"/>
                    <a:pt x="12047" y="303895"/>
                    <a:pt x="12548" y="340383"/>
                  </a:cubicBezTo>
                  <a:cubicBezTo>
                    <a:pt x="10662" y="346560"/>
                    <a:pt x="8785" y="352737"/>
                    <a:pt x="6908" y="358914"/>
                  </a:cubicBezTo>
                  <a:cubicBezTo>
                    <a:pt x="5222" y="358896"/>
                    <a:pt x="3537" y="358868"/>
                    <a:pt x="1860" y="358850"/>
                  </a:cubicBezTo>
                  <a:cubicBezTo>
                    <a:pt x="1860" y="342342"/>
                    <a:pt x="1860" y="325824"/>
                    <a:pt x="1860" y="309316"/>
                  </a:cubicBezTo>
                  <a:cubicBezTo>
                    <a:pt x="2753" y="307639"/>
                    <a:pt x="2780" y="305945"/>
                    <a:pt x="1924" y="304241"/>
                  </a:cubicBezTo>
                  <a:cubicBezTo>
                    <a:pt x="-655" y="286448"/>
                    <a:pt x="-618" y="268655"/>
                    <a:pt x="1896" y="250871"/>
                  </a:cubicBezTo>
                  <a:cubicBezTo>
                    <a:pt x="2598" y="167262"/>
                    <a:pt x="3300" y="83663"/>
                    <a:pt x="4001" y="55"/>
                  </a:cubicBezTo>
                  <a:close/>
                </a:path>
              </a:pathLst>
            </a:custGeom>
            <a:solidFill>
              <a:srgbClr val="408095"/>
            </a:solidFill>
            <a:ln w="0" cap="flat">
              <a:noFill/>
              <a:prstDash val="solid"/>
              <a:miter/>
            </a:ln>
          </p:spPr>
          <p:txBody>
            <a:bodyPr rtlCol="0" anchor="ctr"/>
            <a:lstStyle/>
            <a:p>
              <a:pPr algn="l" rtl="0"/>
              <a:endParaRPr lang="x-es-XL"/>
            </a:p>
          </p:txBody>
        </p:sp>
        <p:sp>
          <p:nvSpPr>
            <p:cNvPr id="267" name="Freeform 266">
              <a:extLst>
                <a:ext uri="{FF2B5EF4-FFF2-40B4-BE49-F238E27FC236}">
                  <a16:creationId xmlns:a16="http://schemas.microsoft.com/office/drawing/2014/main" id="{BF904BCC-9BA6-76F3-8582-F50FAD809035}"/>
                </a:ext>
              </a:extLst>
            </p:cNvPr>
            <p:cNvSpPr/>
            <p:nvPr/>
          </p:nvSpPr>
          <p:spPr>
            <a:xfrm>
              <a:off x="4003523" y="1691922"/>
              <a:ext cx="35407" cy="16650"/>
            </a:xfrm>
            <a:custGeom>
              <a:avLst/>
              <a:gdLst>
                <a:gd name="connsiteX0" fmla="*/ 0 w 46588"/>
                <a:gd name="connsiteY0" fmla="*/ 334 h 21908"/>
                <a:gd name="connsiteX1" fmla="*/ 46589 w 46588"/>
                <a:gd name="connsiteY1" fmla="*/ 21908 h 21908"/>
                <a:gd name="connsiteX2" fmla="*/ 0 w 46588"/>
                <a:gd name="connsiteY2" fmla="*/ 334 h 21908"/>
              </a:gdLst>
              <a:ahLst/>
              <a:cxnLst>
                <a:cxn ang="0">
                  <a:pos x="connsiteX0" y="connsiteY0"/>
                </a:cxn>
                <a:cxn ang="0">
                  <a:pos x="connsiteX1" y="connsiteY1"/>
                </a:cxn>
                <a:cxn ang="0">
                  <a:pos x="connsiteX2" y="connsiteY2"/>
                </a:cxn>
              </a:cxnLst>
              <a:rect l="l" t="t" r="r" b="b"/>
              <a:pathLst>
                <a:path w="46588" h="21908">
                  <a:moveTo>
                    <a:pt x="0" y="334"/>
                  </a:moveTo>
                  <a:cubicBezTo>
                    <a:pt x="20329" y="-2235"/>
                    <a:pt x="33140" y="10493"/>
                    <a:pt x="46589" y="21908"/>
                  </a:cubicBezTo>
                  <a:cubicBezTo>
                    <a:pt x="27837" y="21270"/>
                    <a:pt x="17148" y="4233"/>
                    <a:pt x="0" y="334"/>
                  </a:cubicBezTo>
                  <a:close/>
                </a:path>
              </a:pathLst>
            </a:custGeom>
            <a:solidFill>
              <a:srgbClr val="F7CBA9"/>
            </a:solidFill>
            <a:ln w="0" cap="flat">
              <a:noFill/>
              <a:prstDash val="solid"/>
              <a:miter/>
            </a:ln>
          </p:spPr>
          <p:txBody>
            <a:bodyPr rtlCol="0" anchor="ctr"/>
            <a:lstStyle/>
            <a:p>
              <a:pPr algn="l" rtl="0"/>
              <a:endParaRPr lang="x-es-XL"/>
            </a:p>
          </p:txBody>
        </p:sp>
        <p:sp>
          <p:nvSpPr>
            <p:cNvPr id="270" name="Freeform 269">
              <a:extLst>
                <a:ext uri="{FF2B5EF4-FFF2-40B4-BE49-F238E27FC236}">
                  <a16:creationId xmlns:a16="http://schemas.microsoft.com/office/drawing/2014/main" id="{49D2D53D-7215-541A-48C0-02BB804ADA2F}"/>
                </a:ext>
              </a:extLst>
            </p:cNvPr>
            <p:cNvSpPr/>
            <p:nvPr/>
          </p:nvSpPr>
          <p:spPr>
            <a:xfrm>
              <a:off x="4077306" y="819055"/>
              <a:ext cx="3895" cy="40562"/>
            </a:xfrm>
            <a:custGeom>
              <a:avLst/>
              <a:gdLst>
                <a:gd name="connsiteX0" fmla="*/ 5098 w 5125"/>
                <a:gd name="connsiteY0" fmla="*/ 0 h 53370"/>
                <a:gd name="connsiteX1" fmla="*/ 5125 w 5125"/>
                <a:gd name="connsiteY1" fmla="*/ 53370 h 53370"/>
                <a:gd name="connsiteX2" fmla="*/ 5098 w 5125"/>
                <a:gd name="connsiteY2" fmla="*/ 0 h 53370"/>
              </a:gdLst>
              <a:ahLst/>
              <a:cxnLst>
                <a:cxn ang="0">
                  <a:pos x="connsiteX0" y="connsiteY0"/>
                </a:cxn>
                <a:cxn ang="0">
                  <a:pos x="connsiteX1" y="connsiteY1"/>
                </a:cxn>
                <a:cxn ang="0">
                  <a:pos x="connsiteX2" y="connsiteY2"/>
                </a:cxn>
              </a:cxnLst>
              <a:rect l="l" t="t" r="r" b="b"/>
              <a:pathLst>
                <a:path w="5125" h="53370">
                  <a:moveTo>
                    <a:pt x="5098" y="0"/>
                  </a:moveTo>
                  <a:cubicBezTo>
                    <a:pt x="5098" y="17793"/>
                    <a:pt x="5116" y="35586"/>
                    <a:pt x="5125" y="53370"/>
                  </a:cubicBezTo>
                  <a:cubicBezTo>
                    <a:pt x="-1754" y="35577"/>
                    <a:pt x="-1654" y="17793"/>
                    <a:pt x="5098" y="0"/>
                  </a:cubicBezTo>
                  <a:close/>
                </a:path>
              </a:pathLst>
            </a:custGeom>
            <a:solidFill>
              <a:srgbClr val="D3E3E8"/>
            </a:solidFill>
            <a:ln w="0" cap="flat">
              <a:noFill/>
              <a:prstDash val="solid"/>
              <a:miter/>
            </a:ln>
          </p:spPr>
          <p:txBody>
            <a:bodyPr rtlCol="0" anchor="ctr"/>
            <a:lstStyle/>
            <a:p>
              <a:pPr algn="l" rtl="0"/>
              <a:endParaRPr lang="x-es-XL"/>
            </a:p>
          </p:txBody>
        </p:sp>
        <p:sp>
          <p:nvSpPr>
            <p:cNvPr id="285" name="Freeform 284">
              <a:extLst>
                <a:ext uri="{FF2B5EF4-FFF2-40B4-BE49-F238E27FC236}">
                  <a16:creationId xmlns:a16="http://schemas.microsoft.com/office/drawing/2014/main" id="{B94BD60C-6673-07E3-D1DC-CFBBE9B480B8}"/>
                </a:ext>
              </a:extLst>
            </p:cNvPr>
            <p:cNvSpPr/>
            <p:nvPr/>
          </p:nvSpPr>
          <p:spPr>
            <a:xfrm>
              <a:off x="4017113" y="1184134"/>
              <a:ext cx="128780" cy="95753"/>
            </a:xfrm>
            <a:custGeom>
              <a:avLst/>
              <a:gdLst>
                <a:gd name="connsiteX0" fmla="*/ 169404 w 169445"/>
                <a:gd name="connsiteY0" fmla="*/ 9 h 125989"/>
                <a:gd name="connsiteX1" fmla="*/ 82267 w 169445"/>
                <a:gd name="connsiteY1" fmla="*/ 125982 h 125989"/>
                <a:gd name="connsiteX2" fmla="*/ 516 w 169445"/>
                <a:gd name="connsiteY2" fmla="*/ 3143 h 125989"/>
                <a:gd name="connsiteX3" fmla="*/ 6776 w 169445"/>
                <a:gd name="connsiteY3" fmla="*/ 16627 h 125989"/>
                <a:gd name="connsiteX4" fmla="*/ 10922 w 169445"/>
                <a:gd name="connsiteY4" fmla="*/ 40233 h 125989"/>
                <a:gd name="connsiteX5" fmla="*/ 80800 w 169445"/>
                <a:gd name="connsiteY5" fmla="*/ 116817 h 125989"/>
                <a:gd name="connsiteX6" fmla="*/ 155481 w 169445"/>
                <a:gd name="connsiteY6" fmla="*/ 48642 h 125989"/>
                <a:gd name="connsiteX7" fmla="*/ 169395 w 169445"/>
                <a:gd name="connsiteY7" fmla="*/ 0 h 12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445" h="125989">
                  <a:moveTo>
                    <a:pt x="169404" y="9"/>
                  </a:moveTo>
                  <a:cubicBezTo>
                    <a:pt x="170898" y="72247"/>
                    <a:pt x="132164" y="126729"/>
                    <a:pt x="82267" y="125982"/>
                  </a:cubicBezTo>
                  <a:cubicBezTo>
                    <a:pt x="32298" y="125235"/>
                    <a:pt x="-4851" y="69442"/>
                    <a:pt x="516" y="3143"/>
                  </a:cubicBezTo>
                  <a:cubicBezTo>
                    <a:pt x="9035" y="4555"/>
                    <a:pt x="5591" y="11889"/>
                    <a:pt x="6776" y="16627"/>
                  </a:cubicBezTo>
                  <a:cubicBezTo>
                    <a:pt x="8707" y="24362"/>
                    <a:pt x="9445" y="32379"/>
                    <a:pt x="10922" y="40233"/>
                  </a:cubicBezTo>
                  <a:cubicBezTo>
                    <a:pt x="19195" y="84173"/>
                    <a:pt x="48089" y="115796"/>
                    <a:pt x="80800" y="116817"/>
                  </a:cubicBezTo>
                  <a:cubicBezTo>
                    <a:pt x="114687" y="117874"/>
                    <a:pt x="141467" y="92628"/>
                    <a:pt x="155481" y="48642"/>
                  </a:cubicBezTo>
                  <a:cubicBezTo>
                    <a:pt x="160274" y="33600"/>
                    <a:pt x="157249" y="16563"/>
                    <a:pt x="169395" y="0"/>
                  </a:cubicBezTo>
                  <a:close/>
                </a:path>
              </a:pathLst>
            </a:custGeom>
            <a:solidFill>
              <a:srgbClr val="335C6C"/>
            </a:solidFill>
            <a:ln w="0" cap="flat">
              <a:noFill/>
              <a:prstDash val="solid"/>
              <a:miter/>
            </a:ln>
          </p:spPr>
          <p:txBody>
            <a:bodyPr rtlCol="0" anchor="ctr"/>
            <a:lstStyle/>
            <a:p>
              <a:pPr algn="l" rtl="0"/>
              <a:endParaRPr lang="x-es-XL"/>
            </a:p>
          </p:txBody>
        </p:sp>
        <p:sp>
          <p:nvSpPr>
            <p:cNvPr id="286" name="Freeform 285">
              <a:extLst>
                <a:ext uri="{FF2B5EF4-FFF2-40B4-BE49-F238E27FC236}">
                  <a16:creationId xmlns:a16="http://schemas.microsoft.com/office/drawing/2014/main" id="{A75C40C4-BBAC-F6F3-AAD9-6933F42D2FA8}"/>
                </a:ext>
              </a:extLst>
            </p:cNvPr>
            <p:cNvSpPr/>
            <p:nvPr/>
          </p:nvSpPr>
          <p:spPr>
            <a:xfrm>
              <a:off x="3975965" y="1175243"/>
              <a:ext cx="31815" cy="29333"/>
            </a:xfrm>
            <a:custGeom>
              <a:avLst/>
              <a:gdLst>
                <a:gd name="connsiteX0" fmla="*/ 21818 w 41861"/>
                <a:gd name="connsiteY0" fmla="*/ 1 h 38595"/>
                <a:gd name="connsiteX1" fmla="*/ 41745 w 41861"/>
                <a:gd name="connsiteY1" fmla="*/ 17758 h 38595"/>
                <a:gd name="connsiteX2" fmla="*/ 19148 w 41861"/>
                <a:gd name="connsiteY2" fmla="*/ 38585 h 38595"/>
                <a:gd name="connsiteX3" fmla="*/ 41 w 41861"/>
                <a:gd name="connsiteY3" fmla="*/ 18642 h 38595"/>
                <a:gd name="connsiteX4" fmla="*/ 21809 w 41861"/>
                <a:gd name="connsiteY4" fmla="*/ 1 h 38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61" h="38595">
                  <a:moveTo>
                    <a:pt x="21818" y="1"/>
                  </a:moveTo>
                  <a:cubicBezTo>
                    <a:pt x="32269" y="812"/>
                    <a:pt x="43103" y="3381"/>
                    <a:pt x="41745" y="17758"/>
                  </a:cubicBezTo>
                  <a:cubicBezTo>
                    <a:pt x="40552" y="30449"/>
                    <a:pt x="33280" y="38940"/>
                    <a:pt x="19148" y="38585"/>
                  </a:cubicBezTo>
                  <a:cubicBezTo>
                    <a:pt x="6319" y="38266"/>
                    <a:pt x="-597" y="31506"/>
                    <a:pt x="41" y="18642"/>
                  </a:cubicBezTo>
                  <a:cubicBezTo>
                    <a:pt x="669" y="5887"/>
                    <a:pt x="8278" y="-99"/>
                    <a:pt x="21809" y="1"/>
                  </a:cubicBezTo>
                  <a:close/>
                </a:path>
              </a:pathLst>
            </a:custGeom>
            <a:solidFill>
              <a:srgbClr val="D9783B"/>
            </a:solidFill>
            <a:ln w="0" cap="flat">
              <a:noFill/>
              <a:prstDash val="solid"/>
              <a:miter/>
            </a:ln>
          </p:spPr>
          <p:txBody>
            <a:bodyPr rtlCol="0" anchor="ctr"/>
            <a:lstStyle/>
            <a:p>
              <a:pPr algn="l" rtl="0"/>
              <a:endParaRPr lang="x-es-XL"/>
            </a:p>
          </p:txBody>
        </p:sp>
        <p:sp>
          <p:nvSpPr>
            <p:cNvPr id="287" name="Freeform 286">
              <a:extLst>
                <a:ext uri="{FF2B5EF4-FFF2-40B4-BE49-F238E27FC236}">
                  <a16:creationId xmlns:a16="http://schemas.microsoft.com/office/drawing/2014/main" id="{939B7D90-D847-9B48-CB83-70BEB131546F}"/>
                </a:ext>
              </a:extLst>
            </p:cNvPr>
            <p:cNvSpPr/>
            <p:nvPr/>
          </p:nvSpPr>
          <p:spPr>
            <a:xfrm>
              <a:off x="4151414" y="1175314"/>
              <a:ext cx="31835" cy="28930"/>
            </a:xfrm>
            <a:custGeom>
              <a:avLst/>
              <a:gdLst>
                <a:gd name="connsiteX0" fmla="*/ 41889 w 41888"/>
                <a:gd name="connsiteY0" fmla="*/ 20242 h 38065"/>
                <a:gd name="connsiteX1" fmla="*/ 19209 w 41888"/>
                <a:gd name="connsiteY1" fmla="*/ 37990 h 38065"/>
                <a:gd name="connsiteX2" fmla="*/ 2 w 41888"/>
                <a:gd name="connsiteY2" fmla="*/ 17218 h 38065"/>
                <a:gd name="connsiteX3" fmla="*/ 21542 w 41888"/>
                <a:gd name="connsiteY3" fmla="*/ 190 h 38065"/>
                <a:gd name="connsiteX4" fmla="*/ 41889 w 41888"/>
                <a:gd name="connsiteY4" fmla="*/ 20242 h 38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88" h="38065">
                  <a:moveTo>
                    <a:pt x="41889" y="20242"/>
                  </a:moveTo>
                  <a:cubicBezTo>
                    <a:pt x="38864" y="32268"/>
                    <a:pt x="31747" y="38855"/>
                    <a:pt x="19209" y="37990"/>
                  </a:cubicBezTo>
                  <a:cubicBezTo>
                    <a:pt x="6498" y="37115"/>
                    <a:pt x="-117" y="29389"/>
                    <a:pt x="2" y="17218"/>
                  </a:cubicBezTo>
                  <a:cubicBezTo>
                    <a:pt x="138" y="3597"/>
                    <a:pt x="9560" y="-1040"/>
                    <a:pt x="21542" y="190"/>
                  </a:cubicBezTo>
                  <a:cubicBezTo>
                    <a:pt x="33132" y="1374"/>
                    <a:pt x="41014" y="7642"/>
                    <a:pt x="41889" y="20242"/>
                  </a:cubicBezTo>
                  <a:close/>
                </a:path>
              </a:pathLst>
            </a:custGeom>
            <a:solidFill>
              <a:srgbClr val="D97B45"/>
            </a:solidFill>
            <a:ln w="0" cap="flat">
              <a:noFill/>
              <a:prstDash val="solid"/>
              <a:miter/>
            </a:ln>
          </p:spPr>
          <p:txBody>
            <a:bodyPr rtlCol="0" anchor="ctr"/>
            <a:lstStyle/>
            <a:p>
              <a:pPr algn="l" rtl="0"/>
              <a:endParaRPr lang="x-es-XL"/>
            </a:p>
          </p:txBody>
        </p:sp>
        <p:sp>
          <p:nvSpPr>
            <p:cNvPr id="288" name="Freeform 287">
              <a:extLst>
                <a:ext uri="{FF2B5EF4-FFF2-40B4-BE49-F238E27FC236}">
                  <a16:creationId xmlns:a16="http://schemas.microsoft.com/office/drawing/2014/main" id="{707CDAAF-D717-967C-C1FC-13C7667AD38E}"/>
                </a:ext>
              </a:extLst>
            </p:cNvPr>
            <p:cNvSpPr/>
            <p:nvPr/>
          </p:nvSpPr>
          <p:spPr>
            <a:xfrm>
              <a:off x="4149274" y="1135759"/>
              <a:ext cx="26753" cy="28398"/>
            </a:xfrm>
            <a:custGeom>
              <a:avLst/>
              <a:gdLst>
                <a:gd name="connsiteX0" fmla="*/ 16495 w 35201"/>
                <a:gd name="connsiteY0" fmla="*/ 37366 h 37365"/>
                <a:gd name="connsiteX1" fmla="*/ 111 w 35201"/>
                <a:gd name="connsiteY1" fmla="*/ 17523 h 37365"/>
                <a:gd name="connsiteX2" fmla="*/ 18882 w 35201"/>
                <a:gd name="connsiteY2" fmla="*/ 103 h 37365"/>
                <a:gd name="connsiteX3" fmla="*/ 35146 w 35201"/>
                <a:gd name="connsiteY3" fmla="*/ 19883 h 37365"/>
                <a:gd name="connsiteX4" fmla="*/ 16485 w 35201"/>
                <a:gd name="connsiteY4" fmla="*/ 37366 h 37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01" h="37365">
                  <a:moveTo>
                    <a:pt x="16495" y="37366"/>
                  </a:moveTo>
                  <a:cubicBezTo>
                    <a:pt x="5005" y="35580"/>
                    <a:pt x="-900" y="28510"/>
                    <a:pt x="111" y="17523"/>
                  </a:cubicBezTo>
                  <a:cubicBezTo>
                    <a:pt x="1086" y="7000"/>
                    <a:pt x="7009" y="-1008"/>
                    <a:pt x="18882" y="103"/>
                  </a:cubicBezTo>
                  <a:cubicBezTo>
                    <a:pt x="30126" y="1151"/>
                    <a:pt x="35830" y="8686"/>
                    <a:pt x="35146" y="19883"/>
                  </a:cubicBezTo>
                  <a:cubicBezTo>
                    <a:pt x="34463" y="31198"/>
                    <a:pt x="27757" y="36983"/>
                    <a:pt x="16485" y="37366"/>
                  </a:cubicBezTo>
                  <a:close/>
                </a:path>
              </a:pathLst>
            </a:custGeom>
            <a:solidFill>
              <a:srgbClr val="162B39"/>
            </a:solidFill>
            <a:ln w="0" cap="flat">
              <a:noFill/>
              <a:prstDash val="solid"/>
              <a:miter/>
            </a:ln>
          </p:spPr>
          <p:txBody>
            <a:bodyPr rtlCol="0" anchor="ctr"/>
            <a:lstStyle/>
            <a:p>
              <a:pPr algn="l" rtl="0"/>
              <a:endParaRPr lang="x-es-XL"/>
            </a:p>
          </p:txBody>
        </p:sp>
        <p:sp>
          <p:nvSpPr>
            <p:cNvPr id="289" name="Freeform 288">
              <a:extLst>
                <a:ext uri="{FF2B5EF4-FFF2-40B4-BE49-F238E27FC236}">
                  <a16:creationId xmlns:a16="http://schemas.microsoft.com/office/drawing/2014/main" id="{F1CC23DD-CFD2-C63D-8D19-BC4468432F45}"/>
                </a:ext>
              </a:extLst>
            </p:cNvPr>
            <p:cNvSpPr/>
            <p:nvPr/>
          </p:nvSpPr>
          <p:spPr>
            <a:xfrm>
              <a:off x="3986735" y="1134403"/>
              <a:ext cx="26441" cy="27642"/>
            </a:xfrm>
            <a:custGeom>
              <a:avLst/>
              <a:gdLst>
                <a:gd name="connsiteX0" fmla="*/ 34791 w 34790"/>
                <a:gd name="connsiteY0" fmla="*/ 16875 h 36371"/>
                <a:gd name="connsiteX1" fmla="*/ 17196 w 34790"/>
                <a:gd name="connsiteY1" fmla="*/ 36354 h 36371"/>
                <a:gd name="connsiteX2" fmla="*/ 2 w 34790"/>
                <a:gd name="connsiteY2" fmla="*/ 17166 h 36371"/>
                <a:gd name="connsiteX3" fmla="*/ 16048 w 34790"/>
                <a:gd name="connsiteY3" fmla="*/ 11 h 36371"/>
                <a:gd name="connsiteX4" fmla="*/ 34791 w 34790"/>
                <a:gd name="connsiteY4" fmla="*/ 16884 h 36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90" h="36371">
                  <a:moveTo>
                    <a:pt x="34791" y="16875"/>
                  </a:moveTo>
                  <a:cubicBezTo>
                    <a:pt x="34572" y="28874"/>
                    <a:pt x="27747" y="35916"/>
                    <a:pt x="17196" y="36354"/>
                  </a:cubicBezTo>
                  <a:cubicBezTo>
                    <a:pt x="5560" y="36836"/>
                    <a:pt x="129" y="27744"/>
                    <a:pt x="2" y="17166"/>
                  </a:cubicBezTo>
                  <a:cubicBezTo>
                    <a:pt x="-117" y="7345"/>
                    <a:pt x="5432" y="285"/>
                    <a:pt x="16048" y="11"/>
                  </a:cubicBezTo>
                  <a:cubicBezTo>
                    <a:pt x="27383" y="-289"/>
                    <a:pt x="34126" y="5414"/>
                    <a:pt x="34791" y="16884"/>
                  </a:cubicBezTo>
                  <a:close/>
                </a:path>
              </a:pathLst>
            </a:custGeom>
            <a:solidFill>
              <a:srgbClr val="22343E"/>
            </a:solidFill>
            <a:ln w="0" cap="flat">
              <a:noFill/>
              <a:prstDash val="solid"/>
              <a:miter/>
            </a:ln>
          </p:spPr>
          <p:txBody>
            <a:bodyPr rtlCol="0" anchor="ctr"/>
            <a:lstStyle/>
            <a:p>
              <a:pPr algn="l" rtl="0"/>
              <a:endParaRPr lang="x-es-XL"/>
            </a:p>
          </p:txBody>
        </p:sp>
        <p:sp>
          <p:nvSpPr>
            <p:cNvPr id="296" name="Freeform 295">
              <a:extLst>
                <a:ext uri="{FF2B5EF4-FFF2-40B4-BE49-F238E27FC236}">
                  <a16:creationId xmlns:a16="http://schemas.microsoft.com/office/drawing/2014/main" id="{8BE33CA4-E03E-AF1A-F150-E9D75ADEE1B5}"/>
                </a:ext>
              </a:extLst>
            </p:cNvPr>
            <p:cNvSpPr/>
            <p:nvPr/>
          </p:nvSpPr>
          <p:spPr>
            <a:xfrm>
              <a:off x="5531633" y="-226309"/>
              <a:ext cx="8939" cy="52817"/>
            </a:xfrm>
            <a:custGeom>
              <a:avLst/>
              <a:gdLst>
                <a:gd name="connsiteX0" fmla="*/ 7753 w 11761"/>
                <a:gd name="connsiteY0" fmla="*/ 69496 h 69495"/>
                <a:gd name="connsiteX1" fmla="*/ 11762 w 11761"/>
                <a:gd name="connsiteY1" fmla="*/ 0 h 69495"/>
                <a:gd name="connsiteX2" fmla="*/ 9529 w 11761"/>
                <a:gd name="connsiteY2" fmla="*/ 32935 h 69495"/>
                <a:gd name="connsiteX3" fmla="*/ 7753 w 11761"/>
                <a:gd name="connsiteY3" fmla="*/ 69496 h 69495"/>
              </a:gdLst>
              <a:ahLst/>
              <a:cxnLst>
                <a:cxn ang="0">
                  <a:pos x="connsiteX0" y="connsiteY0"/>
                </a:cxn>
                <a:cxn ang="0">
                  <a:pos x="connsiteX1" y="connsiteY1"/>
                </a:cxn>
                <a:cxn ang="0">
                  <a:pos x="connsiteX2" y="connsiteY2"/>
                </a:cxn>
                <a:cxn ang="0">
                  <a:pos x="connsiteX3" y="connsiteY3"/>
                </a:cxn>
              </a:cxnLst>
              <a:rect l="l" t="t" r="r" b="b"/>
              <a:pathLst>
                <a:path w="11761" h="69495">
                  <a:moveTo>
                    <a:pt x="7753" y="69496"/>
                  </a:moveTo>
                  <a:cubicBezTo>
                    <a:pt x="-3664" y="41754"/>
                    <a:pt x="-2589" y="29072"/>
                    <a:pt x="11762" y="0"/>
                  </a:cubicBezTo>
                  <a:cubicBezTo>
                    <a:pt x="10796" y="14103"/>
                    <a:pt x="10076" y="23515"/>
                    <a:pt x="9529" y="32935"/>
                  </a:cubicBezTo>
                  <a:cubicBezTo>
                    <a:pt x="8965" y="42720"/>
                    <a:pt x="8564" y="52514"/>
                    <a:pt x="7753" y="69496"/>
                  </a:cubicBezTo>
                  <a:close/>
                </a:path>
              </a:pathLst>
            </a:custGeom>
            <a:solidFill>
              <a:srgbClr val="B47649"/>
            </a:solidFill>
            <a:ln w="0" cap="flat">
              <a:noFill/>
              <a:prstDash val="solid"/>
              <a:miter/>
            </a:ln>
          </p:spPr>
          <p:txBody>
            <a:bodyPr rtlCol="0" anchor="ctr"/>
            <a:lstStyle/>
            <a:p>
              <a:pPr algn="l" rtl="0"/>
              <a:endParaRPr lang="x-es-XL"/>
            </a:p>
          </p:txBody>
        </p:sp>
        <p:sp>
          <p:nvSpPr>
            <p:cNvPr id="308" name="Freeform 307">
              <a:extLst>
                <a:ext uri="{FF2B5EF4-FFF2-40B4-BE49-F238E27FC236}">
                  <a16:creationId xmlns:a16="http://schemas.microsoft.com/office/drawing/2014/main" id="{CEB3EF73-A336-85B9-57A4-25DE8476DFD2}"/>
                </a:ext>
              </a:extLst>
            </p:cNvPr>
            <p:cNvSpPr/>
            <p:nvPr/>
          </p:nvSpPr>
          <p:spPr>
            <a:xfrm>
              <a:off x="5284177" y="-697716"/>
              <a:ext cx="113122" cy="84082"/>
            </a:xfrm>
            <a:custGeom>
              <a:avLst/>
              <a:gdLst>
                <a:gd name="connsiteX0" fmla="*/ 148842 w 148842"/>
                <a:gd name="connsiteY0" fmla="*/ 9 h 110632"/>
                <a:gd name="connsiteX1" fmla="*/ 113734 w 148842"/>
                <a:gd name="connsiteY1" fmla="*/ 95762 h 110632"/>
                <a:gd name="connsiteX2" fmla="*/ 51910 w 148842"/>
                <a:gd name="connsiteY2" fmla="*/ 104353 h 110632"/>
                <a:gd name="connsiteX3" fmla="*/ 0 w 148842"/>
                <a:gd name="connsiteY3" fmla="*/ 16964 h 110632"/>
                <a:gd name="connsiteX4" fmla="*/ 20657 w 148842"/>
                <a:gd name="connsiteY4" fmla="*/ 48879 h 110632"/>
                <a:gd name="connsiteX5" fmla="*/ 80412 w 148842"/>
                <a:gd name="connsiteY5" fmla="*/ 97894 h 110632"/>
                <a:gd name="connsiteX6" fmla="*/ 130974 w 148842"/>
                <a:gd name="connsiteY6" fmla="*/ 53443 h 110632"/>
                <a:gd name="connsiteX7" fmla="*/ 148842 w 148842"/>
                <a:gd name="connsiteY7" fmla="*/ 0 h 11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842" h="110632">
                  <a:moveTo>
                    <a:pt x="148842" y="9"/>
                  </a:moveTo>
                  <a:cubicBezTo>
                    <a:pt x="148924" y="36069"/>
                    <a:pt x="139612" y="69387"/>
                    <a:pt x="113734" y="95762"/>
                  </a:cubicBezTo>
                  <a:cubicBezTo>
                    <a:pt x="96294" y="113546"/>
                    <a:pt x="72585" y="114011"/>
                    <a:pt x="51910" y="104353"/>
                  </a:cubicBezTo>
                  <a:cubicBezTo>
                    <a:pt x="17914" y="88473"/>
                    <a:pt x="11016" y="54855"/>
                    <a:pt x="0" y="16964"/>
                  </a:cubicBezTo>
                  <a:cubicBezTo>
                    <a:pt x="18069" y="26548"/>
                    <a:pt x="17522" y="38638"/>
                    <a:pt x="20657" y="48879"/>
                  </a:cubicBezTo>
                  <a:cubicBezTo>
                    <a:pt x="31108" y="83080"/>
                    <a:pt x="51263" y="99525"/>
                    <a:pt x="80412" y="97894"/>
                  </a:cubicBezTo>
                  <a:cubicBezTo>
                    <a:pt x="108823" y="96300"/>
                    <a:pt x="120577" y="75336"/>
                    <a:pt x="130974" y="53443"/>
                  </a:cubicBezTo>
                  <a:cubicBezTo>
                    <a:pt x="139092" y="36352"/>
                    <a:pt x="136331" y="15752"/>
                    <a:pt x="148842" y="0"/>
                  </a:cubicBezTo>
                  <a:close/>
                </a:path>
              </a:pathLst>
            </a:custGeom>
            <a:solidFill>
              <a:srgbClr val="675A5A"/>
            </a:solidFill>
            <a:ln w="0" cap="flat">
              <a:noFill/>
              <a:prstDash val="solid"/>
              <a:miter/>
            </a:ln>
          </p:spPr>
          <p:txBody>
            <a:bodyPr rtlCol="0" anchor="ctr"/>
            <a:lstStyle/>
            <a:p>
              <a:pPr algn="l" rtl="0"/>
              <a:endParaRPr lang="x-es-XL"/>
            </a:p>
          </p:txBody>
        </p:sp>
        <p:grpSp>
          <p:nvGrpSpPr>
            <p:cNvPr id="324" name="Group 323">
              <a:extLst>
                <a:ext uri="{FF2B5EF4-FFF2-40B4-BE49-F238E27FC236}">
                  <a16:creationId xmlns:a16="http://schemas.microsoft.com/office/drawing/2014/main" id="{5F76D2A2-49D1-090E-1047-CBD9DDADD44F}"/>
                </a:ext>
              </a:extLst>
            </p:cNvPr>
            <p:cNvGrpSpPr/>
            <p:nvPr/>
          </p:nvGrpSpPr>
          <p:grpSpPr>
            <a:xfrm>
              <a:off x="4024006" y="-55126"/>
              <a:ext cx="709421" cy="877397"/>
              <a:chOff x="4024006" y="-248075"/>
              <a:chExt cx="709421" cy="877397"/>
            </a:xfrm>
          </p:grpSpPr>
          <p:sp>
            <p:nvSpPr>
              <p:cNvPr id="188" name="Freeform 187">
                <a:extLst>
                  <a:ext uri="{FF2B5EF4-FFF2-40B4-BE49-F238E27FC236}">
                    <a16:creationId xmlns:a16="http://schemas.microsoft.com/office/drawing/2014/main" id="{3F71980F-B975-9F07-B524-9319A6F7C78E}"/>
                  </a:ext>
                </a:extLst>
              </p:cNvPr>
              <p:cNvSpPr/>
              <p:nvPr/>
            </p:nvSpPr>
            <p:spPr>
              <a:xfrm>
                <a:off x="4024006" y="58083"/>
                <a:ext cx="529949" cy="419997"/>
              </a:xfrm>
              <a:custGeom>
                <a:avLst/>
                <a:gdLst>
                  <a:gd name="connsiteX0" fmla="*/ 21192 w 697290"/>
                  <a:gd name="connsiteY0" fmla="*/ 206095 h 552618"/>
                  <a:gd name="connsiteX1" fmla="*/ 212605 w 697290"/>
                  <a:gd name="connsiteY1" fmla="*/ 163348 h 552618"/>
                  <a:gd name="connsiteX2" fmla="*/ 235093 w 697290"/>
                  <a:gd name="connsiteY2" fmla="*/ 144297 h 552618"/>
                  <a:gd name="connsiteX3" fmla="*/ 308953 w 697290"/>
                  <a:gd name="connsiteY3" fmla="*/ 30779 h 552618"/>
                  <a:gd name="connsiteX4" fmla="*/ 394905 w 697290"/>
                  <a:gd name="connsiteY4" fmla="*/ 9496 h 552618"/>
                  <a:gd name="connsiteX5" fmla="*/ 406213 w 697290"/>
                  <a:gd name="connsiteY5" fmla="*/ 17996 h 552618"/>
                  <a:gd name="connsiteX6" fmla="*/ 476766 w 697290"/>
                  <a:gd name="connsiteY6" fmla="*/ 175319 h 552618"/>
                  <a:gd name="connsiteX7" fmla="*/ 501842 w 697290"/>
                  <a:gd name="connsiteY7" fmla="*/ 195317 h 552618"/>
                  <a:gd name="connsiteX8" fmla="*/ 653745 w 697290"/>
                  <a:gd name="connsiteY8" fmla="*/ 252158 h 552618"/>
                  <a:gd name="connsiteX9" fmla="*/ 668616 w 697290"/>
                  <a:gd name="connsiteY9" fmla="*/ 354316 h 552618"/>
                  <a:gd name="connsiteX10" fmla="*/ 634064 w 697290"/>
                  <a:gd name="connsiteY10" fmla="*/ 387187 h 552618"/>
                  <a:gd name="connsiteX11" fmla="*/ 552914 w 697290"/>
                  <a:gd name="connsiteY11" fmla="*/ 438635 h 552618"/>
                  <a:gd name="connsiteX12" fmla="*/ 532266 w 697290"/>
                  <a:gd name="connsiteY12" fmla="*/ 437523 h 552618"/>
                  <a:gd name="connsiteX13" fmla="*/ 439061 w 697290"/>
                  <a:gd name="connsiteY13" fmla="*/ 430426 h 552618"/>
                  <a:gd name="connsiteX14" fmla="*/ 418387 w 697290"/>
                  <a:gd name="connsiteY14" fmla="*/ 428103 h 552618"/>
                  <a:gd name="connsiteX15" fmla="*/ 418970 w 697290"/>
                  <a:gd name="connsiteY15" fmla="*/ 407449 h 552618"/>
                  <a:gd name="connsiteX16" fmla="*/ 432027 w 697290"/>
                  <a:gd name="connsiteY16" fmla="*/ 365522 h 552618"/>
                  <a:gd name="connsiteX17" fmla="*/ 409029 w 697290"/>
                  <a:gd name="connsiteY17" fmla="*/ 431337 h 552618"/>
                  <a:gd name="connsiteX18" fmla="*/ 357064 w 697290"/>
                  <a:gd name="connsiteY18" fmla="*/ 464728 h 552618"/>
                  <a:gd name="connsiteX19" fmla="*/ 270510 w 697290"/>
                  <a:gd name="connsiteY19" fmla="*/ 358152 h 552618"/>
                  <a:gd name="connsiteX20" fmla="*/ 343259 w 697290"/>
                  <a:gd name="connsiteY20" fmla="*/ 468500 h 552618"/>
                  <a:gd name="connsiteX21" fmla="*/ 305272 w 697290"/>
                  <a:gd name="connsiteY21" fmla="*/ 496961 h 552618"/>
                  <a:gd name="connsiteX22" fmla="*/ 142079 w 697290"/>
                  <a:gd name="connsiteY22" fmla="*/ 539317 h 552618"/>
                  <a:gd name="connsiteX23" fmla="*/ 112128 w 697290"/>
                  <a:gd name="connsiteY23" fmla="*/ 550987 h 552618"/>
                  <a:gd name="connsiteX24" fmla="*/ 129095 w 697290"/>
                  <a:gd name="connsiteY24" fmla="*/ 427830 h 552618"/>
                  <a:gd name="connsiteX25" fmla="*/ 125404 w 697290"/>
                  <a:gd name="connsiteY25" fmla="*/ 403322 h 552618"/>
                  <a:gd name="connsiteX26" fmla="*/ 16937 w 697290"/>
                  <a:gd name="connsiteY26" fmla="*/ 294814 h 552618"/>
                  <a:gd name="connsiteX27" fmla="*/ 10613 w 697290"/>
                  <a:gd name="connsiteY27" fmla="*/ 285485 h 552618"/>
                  <a:gd name="connsiteX28" fmla="*/ 5529 w 697290"/>
                  <a:gd name="connsiteY28" fmla="*/ 220754 h 552618"/>
                  <a:gd name="connsiteX29" fmla="*/ 21192 w 697290"/>
                  <a:gd name="connsiteY29" fmla="*/ 206113 h 55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7290" h="552618">
                    <a:moveTo>
                      <a:pt x="21192" y="206095"/>
                    </a:moveTo>
                    <a:cubicBezTo>
                      <a:pt x="83326" y="184375"/>
                      <a:pt x="147045" y="169370"/>
                      <a:pt x="212605" y="163348"/>
                    </a:cubicBezTo>
                    <a:cubicBezTo>
                      <a:pt x="226218" y="162099"/>
                      <a:pt x="229963" y="153699"/>
                      <a:pt x="235093" y="144297"/>
                    </a:cubicBezTo>
                    <a:cubicBezTo>
                      <a:pt x="256742" y="104538"/>
                      <a:pt x="278602" y="64798"/>
                      <a:pt x="308953" y="30779"/>
                    </a:cubicBezTo>
                    <a:cubicBezTo>
                      <a:pt x="339888" y="-3897"/>
                      <a:pt x="352645" y="-6630"/>
                      <a:pt x="394905" y="9496"/>
                    </a:cubicBezTo>
                    <a:cubicBezTo>
                      <a:pt x="399953" y="10626"/>
                      <a:pt x="404145" y="12894"/>
                      <a:pt x="406213" y="17996"/>
                    </a:cubicBezTo>
                    <a:cubicBezTo>
                      <a:pt x="435763" y="67731"/>
                      <a:pt x="462023" y="119006"/>
                      <a:pt x="476766" y="175319"/>
                    </a:cubicBezTo>
                    <a:cubicBezTo>
                      <a:pt x="480365" y="189067"/>
                      <a:pt x="490206" y="191955"/>
                      <a:pt x="501842" y="195317"/>
                    </a:cubicBezTo>
                    <a:cubicBezTo>
                      <a:pt x="553898" y="210386"/>
                      <a:pt x="605772" y="226156"/>
                      <a:pt x="653745" y="252158"/>
                    </a:cubicBezTo>
                    <a:cubicBezTo>
                      <a:pt x="706640" y="280820"/>
                      <a:pt x="711041" y="310740"/>
                      <a:pt x="668616" y="354316"/>
                    </a:cubicBezTo>
                    <a:cubicBezTo>
                      <a:pt x="657536" y="365695"/>
                      <a:pt x="645599" y="376254"/>
                      <a:pt x="634064" y="387187"/>
                    </a:cubicBezTo>
                    <a:cubicBezTo>
                      <a:pt x="611986" y="412132"/>
                      <a:pt x="581133" y="423384"/>
                      <a:pt x="552914" y="438635"/>
                    </a:cubicBezTo>
                    <a:cubicBezTo>
                      <a:pt x="546727" y="441979"/>
                      <a:pt x="538717" y="440402"/>
                      <a:pt x="532266" y="437523"/>
                    </a:cubicBezTo>
                    <a:cubicBezTo>
                      <a:pt x="501969" y="424021"/>
                      <a:pt x="470816" y="424304"/>
                      <a:pt x="439061" y="430426"/>
                    </a:cubicBezTo>
                    <a:cubicBezTo>
                      <a:pt x="432127" y="431765"/>
                      <a:pt x="425002" y="431146"/>
                      <a:pt x="418387" y="428103"/>
                    </a:cubicBezTo>
                    <a:cubicBezTo>
                      <a:pt x="408819" y="421033"/>
                      <a:pt x="416136" y="413972"/>
                      <a:pt x="418970" y="407449"/>
                    </a:cubicBezTo>
                    <a:cubicBezTo>
                      <a:pt x="424865" y="393911"/>
                      <a:pt x="430742" y="380463"/>
                      <a:pt x="432027" y="365522"/>
                    </a:cubicBezTo>
                    <a:cubicBezTo>
                      <a:pt x="430560" y="389629"/>
                      <a:pt x="414815" y="408725"/>
                      <a:pt x="409029" y="431337"/>
                    </a:cubicBezTo>
                    <a:cubicBezTo>
                      <a:pt x="394951" y="447518"/>
                      <a:pt x="377274" y="458086"/>
                      <a:pt x="357064" y="464728"/>
                    </a:cubicBezTo>
                    <a:cubicBezTo>
                      <a:pt x="306347" y="455863"/>
                      <a:pt x="286237" y="431829"/>
                      <a:pt x="270510" y="358152"/>
                    </a:cubicBezTo>
                    <a:cubicBezTo>
                      <a:pt x="279076" y="408798"/>
                      <a:pt x="298247" y="447372"/>
                      <a:pt x="343259" y="468500"/>
                    </a:cubicBezTo>
                    <a:cubicBezTo>
                      <a:pt x="339615" y="495549"/>
                      <a:pt x="330284" y="503557"/>
                      <a:pt x="305272" y="496961"/>
                    </a:cubicBezTo>
                    <a:cubicBezTo>
                      <a:pt x="242628" y="480453"/>
                      <a:pt x="188094" y="492306"/>
                      <a:pt x="142079" y="539317"/>
                    </a:cubicBezTo>
                    <a:cubicBezTo>
                      <a:pt x="134288" y="547270"/>
                      <a:pt x="125705" y="556399"/>
                      <a:pt x="112128" y="550987"/>
                    </a:cubicBezTo>
                    <a:cubicBezTo>
                      <a:pt x="114725" y="509516"/>
                      <a:pt x="121258" y="468563"/>
                      <a:pt x="129095" y="427830"/>
                    </a:cubicBezTo>
                    <a:cubicBezTo>
                      <a:pt x="130835" y="418792"/>
                      <a:pt x="133450" y="410091"/>
                      <a:pt x="125404" y="403322"/>
                    </a:cubicBezTo>
                    <a:cubicBezTo>
                      <a:pt x="86096" y="370287"/>
                      <a:pt x="54587" y="329489"/>
                      <a:pt x="16937" y="294814"/>
                    </a:cubicBezTo>
                    <a:cubicBezTo>
                      <a:pt x="9739" y="295160"/>
                      <a:pt x="13821" y="287845"/>
                      <a:pt x="10613" y="285485"/>
                    </a:cubicBezTo>
                    <a:cubicBezTo>
                      <a:pt x="2404" y="264421"/>
                      <a:pt x="-5742" y="243348"/>
                      <a:pt x="5529" y="220754"/>
                    </a:cubicBezTo>
                    <a:cubicBezTo>
                      <a:pt x="7925" y="212855"/>
                      <a:pt x="10003" y="204610"/>
                      <a:pt x="21192" y="206113"/>
                    </a:cubicBezTo>
                    <a:close/>
                  </a:path>
                </a:pathLst>
              </a:custGeom>
              <a:solidFill>
                <a:srgbClr val="FCC039"/>
              </a:solidFill>
              <a:ln w="0" cap="flat">
                <a:noFill/>
                <a:prstDash val="solid"/>
                <a:miter/>
              </a:ln>
            </p:spPr>
            <p:txBody>
              <a:bodyPr rtlCol="0" anchor="ctr"/>
              <a:lstStyle/>
              <a:p>
                <a:pPr marL="0" algn="l" defTabSz="914400" rtl="0" eaLnBrk="1" latinLnBrk="0" hangingPunct="1"/>
                <a:endParaRPr lang="x-es-XL"/>
              </a:p>
            </p:txBody>
          </p:sp>
          <p:sp>
            <p:nvSpPr>
              <p:cNvPr id="189" name="Freeform 188">
                <a:extLst>
                  <a:ext uri="{FF2B5EF4-FFF2-40B4-BE49-F238E27FC236}">
                    <a16:creationId xmlns:a16="http://schemas.microsoft.com/office/drawing/2014/main" id="{29102C9F-64A8-8F0D-D489-83D02F93FF3A}"/>
                  </a:ext>
                </a:extLst>
              </p:cNvPr>
              <p:cNvSpPr/>
              <p:nvPr/>
            </p:nvSpPr>
            <p:spPr>
              <a:xfrm>
                <a:off x="4107810" y="352358"/>
                <a:ext cx="625617" cy="243566"/>
              </a:xfrm>
              <a:custGeom>
                <a:avLst/>
                <a:gdLst>
                  <a:gd name="connsiteX0" fmla="*/ 245977 w 823167"/>
                  <a:gd name="connsiteY0" fmla="*/ 72767 h 320476"/>
                  <a:gd name="connsiteX1" fmla="*/ 294033 w 823167"/>
                  <a:gd name="connsiteY1" fmla="*/ 45089 h 320476"/>
                  <a:gd name="connsiteX2" fmla="*/ 306197 w 823167"/>
                  <a:gd name="connsiteY2" fmla="*/ 37335 h 320476"/>
                  <a:gd name="connsiteX3" fmla="*/ 361278 w 823167"/>
                  <a:gd name="connsiteY3" fmla="*/ 32589 h 320476"/>
                  <a:gd name="connsiteX4" fmla="*/ 376996 w 823167"/>
                  <a:gd name="connsiteY4" fmla="*/ 32871 h 320476"/>
                  <a:gd name="connsiteX5" fmla="*/ 523797 w 823167"/>
                  <a:gd name="connsiteY5" fmla="*/ 0 h 320476"/>
                  <a:gd name="connsiteX6" fmla="*/ 659573 w 823167"/>
                  <a:gd name="connsiteY6" fmla="*/ 95015 h 320476"/>
                  <a:gd name="connsiteX7" fmla="*/ 683546 w 823167"/>
                  <a:gd name="connsiteY7" fmla="*/ 105410 h 320476"/>
                  <a:gd name="connsiteX8" fmla="*/ 731046 w 823167"/>
                  <a:gd name="connsiteY8" fmla="*/ 101210 h 320476"/>
                  <a:gd name="connsiteX9" fmla="*/ 822893 w 823167"/>
                  <a:gd name="connsiteY9" fmla="*/ 190494 h 320476"/>
                  <a:gd name="connsiteX10" fmla="*/ 814447 w 823167"/>
                  <a:gd name="connsiteY10" fmla="*/ 261312 h 320476"/>
                  <a:gd name="connsiteX11" fmla="*/ 716613 w 823167"/>
                  <a:gd name="connsiteY11" fmla="*/ 278777 h 320476"/>
                  <a:gd name="connsiteX12" fmla="*/ 683373 w 823167"/>
                  <a:gd name="connsiteY12" fmla="*/ 279779 h 320476"/>
                  <a:gd name="connsiteX13" fmla="*/ 543934 w 823167"/>
                  <a:gd name="connsiteY13" fmla="*/ 263170 h 320476"/>
                  <a:gd name="connsiteX14" fmla="*/ 536855 w 823167"/>
                  <a:gd name="connsiteY14" fmla="*/ 248110 h 320476"/>
                  <a:gd name="connsiteX15" fmla="*/ 511250 w 823167"/>
                  <a:gd name="connsiteY15" fmla="*/ 282676 h 320476"/>
                  <a:gd name="connsiteX16" fmla="*/ 359693 w 823167"/>
                  <a:gd name="connsiteY16" fmla="*/ 274185 h 320476"/>
                  <a:gd name="connsiteX17" fmla="*/ 323710 w 823167"/>
                  <a:gd name="connsiteY17" fmla="*/ 273493 h 320476"/>
                  <a:gd name="connsiteX18" fmla="*/ 162549 w 823167"/>
                  <a:gd name="connsiteY18" fmla="*/ 263844 h 320476"/>
                  <a:gd name="connsiteX19" fmla="*/ 127259 w 823167"/>
                  <a:gd name="connsiteY19" fmla="*/ 295923 h 320476"/>
                  <a:gd name="connsiteX20" fmla="*/ 22600 w 823167"/>
                  <a:gd name="connsiteY20" fmla="*/ 273474 h 320476"/>
                  <a:gd name="connsiteX21" fmla="*/ 1871 w 823167"/>
                  <a:gd name="connsiteY21" fmla="*/ 163782 h 320476"/>
                  <a:gd name="connsiteX22" fmla="*/ 33899 w 823167"/>
                  <a:gd name="connsiteY22" fmla="*/ 140841 h 320476"/>
                  <a:gd name="connsiteX23" fmla="*/ 195561 w 823167"/>
                  <a:gd name="connsiteY23" fmla="*/ 103561 h 320476"/>
                  <a:gd name="connsiteX24" fmla="*/ 229667 w 823167"/>
                  <a:gd name="connsiteY24" fmla="*/ 80775 h 320476"/>
                  <a:gd name="connsiteX25" fmla="*/ 245968 w 823167"/>
                  <a:gd name="connsiteY25" fmla="*/ 72776 h 32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23167" h="320476">
                    <a:moveTo>
                      <a:pt x="245977" y="72767"/>
                    </a:moveTo>
                    <a:cubicBezTo>
                      <a:pt x="261996" y="63538"/>
                      <a:pt x="278014" y="54318"/>
                      <a:pt x="294033" y="45089"/>
                    </a:cubicBezTo>
                    <a:cubicBezTo>
                      <a:pt x="296530" y="40059"/>
                      <a:pt x="300512" y="37354"/>
                      <a:pt x="306197" y="37335"/>
                    </a:cubicBezTo>
                    <a:cubicBezTo>
                      <a:pt x="324558" y="35732"/>
                      <a:pt x="342909" y="34019"/>
                      <a:pt x="361278" y="32589"/>
                    </a:cubicBezTo>
                    <a:cubicBezTo>
                      <a:pt x="366536" y="32179"/>
                      <a:pt x="372805" y="30712"/>
                      <a:pt x="376996" y="32871"/>
                    </a:cubicBezTo>
                    <a:cubicBezTo>
                      <a:pt x="435258" y="62818"/>
                      <a:pt x="477227" y="21273"/>
                      <a:pt x="523797" y="0"/>
                    </a:cubicBezTo>
                    <a:cubicBezTo>
                      <a:pt x="586450" y="6806"/>
                      <a:pt x="629704" y="41672"/>
                      <a:pt x="659573" y="95015"/>
                    </a:cubicBezTo>
                    <a:cubicBezTo>
                      <a:pt x="665550" y="105693"/>
                      <a:pt x="673359" y="108982"/>
                      <a:pt x="683546" y="105410"/>
                    </a:cubicBezTo>
                    <a:cubicBezTo>
                      <a:pt x="699200" y="99935"/>
                      <a:pt x="715146" y="101146"/>
                      <a:pt x="731046" y="101210"/>
                    </a:cubicBezTo>
                    <a:cubicBezTo>
                      <a:pt x="785344" y="101429"/>
                      <a:pt x="820953" y="136268"/>
                      <a:pt x="822893" y="190494"/>
                    </a:cubicBezTo>
                    <a:cubicBezTo>
                      <a:pt x="823750" y="214556"/>
                      <a:pt x="823021" y="238389"/>
                      <a:pt x="814447" y="261312"/>
                    </a:cubicBezTo>
                    <a:cubicBezTo>
                      <a:pt x="795485" y="311985"/>
                      <a:pt x="750527" y="321004"/>
                      <a:pt x="716613" y="278777"/>
                    </a:cubicBezTo>
                    <a:cubicBezTo>
                      <a:pt x="701660" y="260154"/>
                      <a:pt x="697150" y="262186"/>
                      <a:pt x="683373" y="279779"/>
                    </a:cubicBezTo>
                    <a:cubicBezTo>
                      <a:pt x="636319" y="339873"/>
                      <a:pt x="576473" y="331983"/>
                      <a:pt x="543934" y="263170"/>
                    </a:cubicBezTo>
                    <a:cubicBezTo>
                      <a:pt x="541748" y="258551"/>
                      <a:pt x="539588" y="253914"/>
                      <a:pt x="536855" y="248110"/>
                    </a:cubicBezTo>
                    <a:cubicBezTo>
                      <a:pt x="527843" y="260291"/>
                      <a:pt x="519642" y="271552"/>
                      <a:pt x="511250" y="282676"/>
                    </a:cubicBezTo>
                    <a:cubicBezTo>
                      <a:pt x="470803" y="336338"/>
                      <a:pt x="392678" y="319811"/>
                      <a:pt x="359693" y="274185"/>
                    </a:cubicBezTo>
                    <a:cubicBezTo>
                      <a:pt x="341132" y="248502"/>
                      <a:pt x="340549" y="248921"/>
                      <a:pt x="323710" y="273493"/>
                    </a:cubicBezTo>
                    <a:cubicBezTo>
                      <a:pt x="278552" y="339408"/>
                      <a:pt x="212282" y="335764"/>
                      <a:pt x="162549" y="263844"/>
                    </a:cubicBezTo>
                    <a:cubicBezTo>
                      <a:pt x="150786" y="274695"/>
                      <a:pt x="140189" y="286985"/>
                      <a:pt x="127259" y="295923"/>
                    </a:cubicBezTo>
                    <a:cubicBezTo>
                      <a:pt x="91486" y="320640"/>
                      <a:pt x="49098" y="310673"/>
                      <a:pt x="22600" y="273474"/>
                    </a:cubicBezTo>
                    <a:cubicBezTo>
                      <a:pt x="-1291" y="239938"/>
                      <a:pt x="-2238" y="202429"/>
                      <a:pt x="1871" y="163782"/>
                    </a:cubicBezTo>
                    <a:cubicBezTo>
                      <a:pt x="15429" y="160156"/>
                      <a:pt x="24423" y="150125"/>
                      <a:pt x="33899" y="140841"/>
                    </a:cubicBezTo>
                    <a:cubicBezTo>
                      <a:pt x="80196" y="95461"/>
                      <a:pt x="134931" y="84182"/>
                      <a:pt x="195561" y="103561"/>
                    </a:cubicBezTo>
                    <a:cubicBezTo>
                      <a:pt x="219526" y="111214"/>
                      <a:pt x="226013" y="99871"/>
                      <a:pt x="229667" y="80775"/>
                    </a:cubicBezTo>
                    <a:cubicBezTo>
                      <a:pt x="233084" y="74006"/>
                      <a:pt x="239663" y="73678"/>
                      <a:pt x="245968" y="72776"/>
                    </a:cubicBezTo>
                    <a:close/>
                  </a:path>
                </a:pathLst>
              </a:custGeom>
              <a:solidFill>
                <a:srgbClr val="ABD6D6"/>
              </a:solidFill>
              <a:ln w="0" cap="flat">
                <a:noFill/>
                <a:prstDash val="solid"/>
                <a:miter/>
              </a:ln>
            </p:spPr>
            <p:txBody>
              <a:bodyPr rtlCol="0" anchor="ctr"/>
              <a:lstStyle/>
              <a:p>
                <a:pPr marL="0" algn="l" defTabSz="914400" rtl="0" eaLnBrk="1" latinLnBrk="0" hangingPunct="1"/>
                <a:endParaRPr lang="x-es-XL"/>
              </a:p>
            </p:txBody>
          </p:sp>
          <p:sp>
            <p:nvSpPr>
              <p:cNvPr id="236" name="Freeform 235">
                <a:extLst>
                  <a:ext uri="{FF2B5EF4-FFF2-40B4-BE49-F238E27FC236}">
                    <a16:creationId xmlns:a16="http://schemas.microsoft.com/office/drawing/2014/main" id="{68730F8E-FC2A-B1DB-8AF4-988498D2C968}"/>
                  </a:ext>
                </a:extLst>
              </p:cNvPr>
              <p:cNvSpPr/>
              <p:nvPr/>
            </p:nvSpPr>
            <p:spPr>
              <a:xfrm>
                <a:off x="4081779" y="173982"/>
                <a:ext cx="6563" cy="455340"/>
              </a:xfrm>
              <a:custGeom>
                <a:avLst/>
                <a:gdLst>
                  <a:gd name="connsiteX0" fmla="*/ 1136 w 8636"/>
                  <a:gd name="connsiteY0" fmla="*/ 0 h 599122"/>
                  <a:gd name="connsiteX1" fmla="*/ 7459 w 8636"/>
                  <a:gd name="connsiteY1" fmla="*/ 9348 h 599122"/>
                  <a:gd name="connsiteX2" fmla="*/ 7678 w 8636"/>
                  <a:gd name="connsiteY2" fmla="*/ 449082 h 599122"/>
                  <a:gd name="connsiteX3" fmla="*/ 5646 w 8636"/>
                  <a:gd name="connsiteY3" fmla="*/ 597904 h 599122"/>
                  <a:gd name="connsiteX4" fmla="*/ 1318 w 8636"/>
                  <a:gd name="connsiteY4" fmla="*/ 597950 h 599122"/>
                  <a:gd name="connsiteX5" fmla="*/ 6 w 8636"/>
                  <a:gd name="connsiteY5" fmla="*/ 231219 h 599122"/>
                  <a:gd name="connsiteX6" fmla="*/ 1127 w 8636"/>
                  <a:gd name="connsiteY6" fmla="*/ 0 h 59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6" h="599122">
                    <a:moveTo>
                      <a:pt x="1136" y="0"/>
                    </a:moveTo>
                    <a:cubicBezTo>
                      <a:pt x="3241" y="3116"/>
                      <a:pt x="5354" y="6241"/>
                      <a:pt x="7459" y="9348"/>
                    </a:cubicBezTo>
                    <a:cubicBezTo>
                      <a:pt x="7569" y="155920"/>
                      <a:pt x="7878" y="302501"/>
                      <a:pt x="7678" y="449082"/>
                    </a:cubicBezTo>
                    <a:cubicBezTo>
                      <a:pt x="7614" y="498689"/>
                      <a:pt x="10904" y="548361"/>
                      <a:pt x="5646" y="597904"/>
                    </a:cubicBezTo>
                    <a:cubicBezTo>
                      <a:pt x="4225" y="599554"/>
                      <a:pt x="2776" y="599490"/>
                      <a:pt x="1318" y="597950"/>
                    </a:cubicBezTo>
                    <a:cubicBezTo>
                      <a:pt x="853" y="475703"/>
                      <a:pt x="133" y="353466"/>
                      <a:pt x="6" y="231219"/>
                    </a:cubicBezTo>
                    <a:cubicBezTo>
                      <a:pt x="-76" y="154143"/>
                      <a:pt x="726" y="77076"/>
                      <a:pt x="1127" y="0"/>
                    </a:cubicBezTo>
                    <a:close/>
                  </a:path>
                </a:pathLst>
              </a:custGeom>
              <a:solidFill>
                <a:srgbClr val="408097"/>
              </a:solidFill>
              <a:ln w="0" cap="flat">
                <a:noFill/>
                <a:prstDash val="solid"/>
                <a:miter/>
              </a:ln>
            </p:spPr>
            <p:txBody>
              <a:bodyPr rtlCol="0" anchor="ctr"/>
              <a:lstStyle/>
              <a:p>
                <a:pPr algn="l" rtl="0"/>
                <a:endParaRPr lang="x-es-XL"/>
              </a:p>
            </p:txBody>
          </p:sp>
          <p:sp>
            <p:nvSpPr>
              <p:cNvPr id="248" name="Freeform 247">
                <a:extLst>
                  <a:ext uri="{FF2B5EF4-FFF2-40B4-BE49-F238E27FC236}">
                    <a16:creationId xmlns:a16="http://schemas.microsoft.com/office/drawing/2014/main" id="{CD271553-2A2E-13E3-C379-FE86DA9E3E27}"/>
                  </a:ext>
                </a:extLst>
              </p:cNvPr>
              <p:cNvSpPr/>
              <p:nvPr/>
            </p:nvSpPr>
            <p:spPr>
              <a:xfrm>
                <a:off x="4326973" y="-248075"/>
                <a:ext cx="6928" cy="179963"/>
              </a:xfrm>
              <a:custGeom>
                <a:avLst/>
                <a:gdLst>
                  <a:gd name="connsiteX0" fmla="*/ 1602 w 9115"/>
                  <a:gd name="connsiteY0" fmla="*/ 0 h 236790"/>
                  <a:gd name="connsiteX1" fmla="*/ 6295 w 9115"/>
                  <a:gd name="connsiteY1" fmla="*/ 173 h 236790"/>
                  <a:gd name="connsiteX2" fmla="*/ 7989 w 9115"/>
                  <a:gd name="connsiteY2" fmla="*/ 196681 h 236790"/>
                  <a:gd name="connsiteX3" fmla="*/ 5976 w 9115"/>
                  <a:gd name="connsiteY3" fmla="*/ 234936 h 236790"/>
                  <a:gd name="connsiteX4" fmla="*/ 1730 w 9115"/>
                  <a:gd name="connsiteY4" fmla="*/ 234863 h 236790"/>
                  <a:gd name="connsiteX5" fmla="*/ 1602 w 9115"/>
                  <a:gd name="connsiteY5" fmla="*/ 9 h 23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5" h="236790">
                    <a:moveTo>
                      <a:pt x="1602" y="0"/>
                    </a:moveTo>
                    <a:cubicBezTo>
                      <a:pt x="3169" y="0"/>
                      <a:pt x="4737" y="55"/>
                      <a:pt x="6295" y="173"/>
                    </a:cubicBezTo>
                    <a:cubicBezTo>
                      <a:pt x="11844" y="65624"/>
                      <a:pt x="7115" y="131184"/>
                      <a:pt x="7989" y="196681"/>
                    </a:cubicBezTo>
                    <a:cubicBezTo>
                      <a:pt x="8153" y="209262"/>
                      <a:pt x="11434" y="222473"/>
                      <a:pt x="5976" y="234936"/>
                    </a:cubicBezTo>
                    <a:cubicBezTo>
                      <a:pt x="4518" y="237496"/>
                      <a:pt x="3105" y="237341"/>
                      <a:pt x="1730" y="234863"/>
                    </a:cubicBezTo>
                    <a:cubicBezTo>
                      <a:pt x="-120" y="156576"/>
                      <a:pt x="-940" y="78297"/>
                      <a:pt x="1602" y="9"/>
                    </a:cubicBezTo>
                    <a:close/>
                  </a:path>
                </a:pathLst>
              </a:custGeom>
              <a:solidFill>
                <a:srgbClr val="5994A5"/>
              </a:solidFill>
              <a:ln w="0" cap="flat">
                <a:noFill/>
                <a:prstDash val="solid"/>
                <a:miter/>
              </a:ln>
            </p:spPr>
            <p:txBody>
              <a:bodyPr rtlCol="0" anchor="ctr"/>
              <a:lstStyle/>
              <a:p>
                <a:pPr algn="l" rtl="0"/>
                <a:endParaRPr lang="x-es-XL"/>
              </a:p>
            </p:txBody>
          </p:sp>
          <p:sp>
            <p:nvSpPr>
              <p:cNvPr id="264" name="Freeform 263">
                <a:extLst>
                  <a:ext uri="{FF2B5EF4-FFF2-40B4-BE49-F238E27FC236}">
                    <a16:creationId xmlns:a16="http://schemas.microsoft.com/office/drawing/2014/main" id="{D146989F-E257-ACF5-C0CD-540692EF4A5D}"/>
                  </a:ext>
                </a:extLst>
              </p:cNvPr>
              <p:cNvSpPr/>
              <p:nvPr/>
            </p:nvSpPr>
            <p:spPr>
              <a:xfrm>
                <a:off x="4328107" y="-69578"/>
                <a:ext cx="5312" cy="78477"/>
              </a:xfrm>
              <a:custGeom>
                <a:avLst/>
                <a:gdLst>
                  <a:gd name="connsiteX0" fmla="*/ 228 w 6989"/>
                  <a:gd name="connsiteY0" fmla="*/ 2 h 103257"/>
                  <a:gd name="connsiteX1" fmla="*/ 4474 w 6989"/>
                  <a:gd name="connsiteY1" fmla="*/ 75 h 103257"/>
                  <a:gd name="connsiteX2" fmla="*/ 4456 w 6989"/>
                  <a:gd name="connsiteY2" fmla="*/ 101486 h 103257"/>
                  <a:gd name="connsiteX3" fmla="*/ 0 w 6989"/>
                  <a:gd name="connsiteY3" fmla="*/ 101449 h 103257"/>
                  <a:gd name="connsiteX4" fmla="*/ 228 w 6989"/>
                  <a:gd name="connsiteY4" fmla="*/ 2 h 103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9" h="103257">
                    <a:moveTo>
                      <a:pt x="228" y="2"/>
                    </a:moveTo>
                    <a:cubicBezTo>
                      <a:pt x="1640" y="-7"/>
                      <a:pt x="3062" y="11"/>
                      <a:pt x="4474" y="75"/>
                    </a:cubicBezTo>
                    <a:cubicBezTo>
                      <a:pt x="8438" y="33885"/>
                      <a:pt x="7162" y="67685"/>
                      <a:pt x="4456" y="101486"/>
                    </a:cubicBezTo>
                    <a:cubicBezTo>
                      <a:pt x="2952" y="103864"/>
                      <a:pt x="1467" y="103845"/>
                      <a:pt x="0" y="101449"/>
                    </a:cubicBezTo>
                    <a:cubicBezTo>
                      <a:pt x="73" y="67631"/>
                      <a:pt x="155" y="33821"/>
                      <a:pt x="228" y="2"/>
                    </a:cubicBezTo>
                    <a:close/>
                  </a:path>
                </a:pathLst>
              </a:custGeom>
              <a:solidFill>
                <a:srgbClr val="5E95A4"/>
              </a:solidFill>
              <a:ln w="0" cap="flat">
                <a:noFill/>
                <a:prstDash val="solid"/>
                <a:miter/>
              </a:ln>
            </p:spPr>
            <p:txBody>
              <a:bodyPr rtlCol="0" anchor="ctr"/>
              <a:lstStyle/>
              <a:p>
                <a:pPr algn="l" rtl="0"/>
                <a:endParaRPr lang="x-es-XL"/>
              </a:p>
            </p:txBody>
          </p:sp>
          <p:sp>
            <p:nvSpPr>
              <p:cNvPr id="265" name="Freeform 264">
                <a:extLst>
                  <a:ext uri="{FF2B5EF4-FFF2-40B4-BE49-F238E27FC236}">
                    <a16:creationId xmlns:a16="http://schemas.microsoft.com/office/drawing/2014/main" id="{E9E40D5C-01EA-E485-045A-DBC5F975E863}"/>
                  </a:ext>
                </a:extLst>
              </p:cNvPr>
              <p:cNvSpPr/>
              <p:nvPr/>
            </p:nvSpPr>
            <p:spPr>
              <a:xfrm>
                <a:off x="4324132" y="7523"/>
                <a:ext cx="9336" cy="64245"/>
              </a:xfrm>
              <a:custGeom>
                <a:avLst/>
                <a:gdLst>
                  <a:gd name="connsiteX0" fmla="*/ 5230 w 12284"/>
                  <a:gd name="connsiteY0" fmla="*/ 3 h 84531"/>
                  <a:gd name="connsiteX1" fmla="*/ 9686 w 12284"/>
                  <a:gd name="connsiteY1" fmla="*/ 40 h 84531"/>
                  <a:gd name="connsiteX2" fmla="*/ 11308 w 12284"/>
                  <a:gd name="connsiteY2" fmla="*/ 84532 h 84531"/>
                  <a:gd name="connsiteX3" fmla="*/ 0 w 12284"/>
                  <a:gd name="connsiteY3" fmla="*/ 76032 h 84531"/>
                  <a:gd name="connsiteX4" fmla="*/ 5230 w 12284"/>
                  <a:gd name="connsiteY4" fmla="*/ 3 h 8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84531">
                    <a:moveTo>
                      <a:pt x="5230" y="3"/>
                    </a:moveTo>
                    <a:cubicBezTo>
                      <a:pt x="6715" y="-6"/>
                      <a:pt x="8201" y="3"/>
                      <a:pt x="9686" y="40"/>
                    </a:cubicBezTo>
                    <a:cubicBezTo>
                      <a:pt x="14588" y="28128"/>
                      <a:pt x="10989" y="56371"/>
                      <a:pt x="11308" y="84532"/>
                    </a:cubicBezTo>
                    <a:cubicBezTo>
                      <a:pt x="7536" y="81689"/>
                      <a:pt x="3763" y="78856"/>
                      <a:pt x="0" y="76032"/>
                    </a:cubicBezTo>
                    <a:cubicBezTo>
                      <a:pt x="9203" y="51205"/>
                      <a:pt x="319" y="25130"/>
                      <a:pt x="5230" y="3"/>
                    </a:cubicBezTo>
                    <a:close/>
                  </a:path>
                </a:pathLst>
              </a:custGeom>
              <a:solidFill>
                <a:srgbClr val="63929F"/>
              </a:solidFill>
              <a:ln w="0" cap="flat">
                <a:noFill/>
                <a:prstDash val="solid"/>
                <a:miter/>
              </a:ln>
            </p:spPr>
            <p:txBody>
              <a:bodyPr rtlCol="0" anchor="ctr"/>
              <a:lstStyle/>
              <a:p>
                <a:pPr algn="l" rtl="0"/>
                <a:endParaRPr lang="x-es-XL"/>
              </a:p>
            </p:txBody>
          </p:sp>
          <p:sp>
            <p:nvSpPr>
              <p:cNvPr id="309" name="Freeform 308">
                <a:extLst>
                  <a:ext uri="{FF2B5EF4-FFF2-40B4-BE49-F238E27FC236}">
                    <a16:creationId xmlns:a16="http://schemas.microsoft.com/office/drawing/2014/main" id="{5118C7CA-FF83-5A64-36D3-D5DDF77E82A1}"/>
                  </a:ext>
                </a:extLst>
              </p:cNvPr>
              <p:cNvSpPr/>
              <p:nvPr/>
            </p:nvSpPr>
            <p:spPr>
              <a:xfrm>
                <a:off x="4227184" y="313152"/>
                <a:ext cx="67571" cy="100588"/>
              </a:xfrm>
              <a:custGeom>
                <a:avLst/>
                <a:gdLst>
                  <a:gd name="connsiteX0" fmla="*/ 88908 w 88908"/>
                  <a:gd name="connsiteY0" fmla="*/ 124351 h 132350"/>
                  <a:gd name="connsiteX1" fmla="*/ 72616 w 88908"/>
                  <a:gd name="connsiteY1" fmla="*/ 132350 h 132350"/>
                  <a:gd name="connsiteX2" fmla="*/ 1025 w 88908"/>
                  <a:gd name="connsiteY2" fmla="*/ 0 h 132350"/>
                  <a:gd name="connsiteX3" fmla="*/ 88908 w 88908"/>
                  <a:gd name="connsiteY3" fmla="*/ 124360 h 132350"/>
                </a:gdLst>
                <a:ahLst/>
                <a:cxnLst>
                  <a:cxn ang="0">
                    <a:pos x="connsiteX0" y="connsiteY0"/>
                  </a:cxn>
                  <a:cxn ang="0">
                    <a:pos x="connsiteX1" y="connsiteY1"/>
                  </a:cxn>
                  <a:cxn ang="0">
                    <a:pos x="connsiteX2" y="connsiteY2"/>
                  </a:cxn>
                  <a:cxn ang="0">
                    <a:pos x="connsiteX3" y="connsiteY3"/>
                  </a:cxn>
                </a:cxnLst>
                <a:rect l="l" t="t" r="r" b="b"/>
                <a:pathLst>
                  <a:path w="88908" h="132350">
                    <a:moveTo>
                      <a:pt x="88908" y="124351"/>
                    </a:moveTo>
                    <a:cubicBezTo>
                      <a:pt x="84179" y="128433"/>
                      <a:pt x="79323" y="132259"/>
                      <a:pt x="72616" y="132350"/>
                    </a:cubicBezTo>
                    <a:cubicBezTo>
                      <a:pt x="24005" y="112380"/>
                      <a:pt x="-6037" y="60486"/>
                      <a:pt x="1025" y="0"/>
                    </a:cubicBezTo>
                    <a:cubicBezTo>
                      <a:pt x="20132" y="53589"/>
                      <a:pt x="19522" y="115487"/>
                      <a:pt x="88908" y="124360"/>
                    </a:cubicBezTo>
                    <a:close/>
                  </a:path>
                </a:pathLst>
              </a:custGeom>
              <a:solidFill>
                <a:srgbClr val="766224"/>
              </a:solidFill>
              <a:ln w="0" cap="flat">
                <a:noFill/>
                <a:prstDash val="solid"/>
                <a:miter/>
              </a:ln>
            </p:spPr>
            <p:txBody>
              <a:bodyPr rtlCol="0" anchor="ctr"/>
              <a:lstStyle/>
              <a:p>
                <a:pPr algn="l" rtl="0"/>
                <a:endParaRPr lang="x-es-XL"/>
              </a:p>
            </p:txBody>
          </p:sp>
          <p:sp>
            <p:nvSpPr>
              <p:cNvPr id="310" name="Freeform 309">
                <a:extLst>
                  <a:ext uri="{FF2B5EF4-FFF2-40B4-BE49-F238E27FC236}">
                    <a16:creationId xmlns:a16="http://schemas.microsoft.com/office/drawing/2014/main" id="{2F883097-CB94-3E74-233E-411854C7F624}"/>
                  </a:ext>
                </a:extLst>
              </p:cNvPr>
              <p:cNvSpPr/>
              <p:nvPr/>
            </p:nvSpPr>
            <p:spPr>
              <a:xfrm>
                <a:off x="4203048" y="245607"/>
                <a:ext cx="29777" cy="30895"/>
              </a:xfrm>
              <a:custGeom>
                <a:avLst/>
                <a:gdLst>
                  <a:gd name="connsiteX0" fmla="*/ 20336 w 39179"/>
                  <a:gd name="connsiteY0" fmla="*/ 40651 h 40651"/>
                  <a:gd name="connsiteX1" fmla="*/ 26 w 39179"/>
                  <a:gd name="connsiteY1" fmla="*/ 20462 h 40651"/>
                  <a:gd name="connsiteX2" fmla="*/ 19316 w 39179"/>
                  <a:gd name="connsiteY2" fmla="*/ 27 h 40651"/>
                  <a:gd name="connsiteX3" fmla="*/ 39179 w 39179"/>
                  <a:gd name="connsiteY3" fmla="*/ 19314 h 40651"/>
                  <a:gd name="connsiteX4" fmla="*/ 20336 w 39179"/>
                  <a:gd name="connsiteY4" fmla="*/ 40642 h 40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79" h="40651">
                    <a:moveTo>
                      <a:pt x="20336" y="40651"/>
                    </a:moveTo>
                    <a:cubicBezTo>
                      <a:pt x="7543" y="39841"/>
                      <a:pt x="527" y="31996"/>
                      <a:pt x="26" y="20462"/>
                    </a:cubicBezTo>
                    <a:cubicBezTo>
                      <a:pt x="-484" y="8527"/>
                      <a:pt x="6586" y="555"/>
                      <a:pt x="19316" y="27"/>
                    </a:cubicBezTo>
                    <a:cubicBezTo>
                      <a:pt x="32355" y="-510"/>
                      <a:pt x="39243" y="6997"/>
                      <a:pt x="39179" y="19314"/>
                    </a:cubicBezTo>
                    <a:cubicBezTo>
                      <a:pt x="39116" y="31049"/>
                      <a:pt x="33084" y="39248"/>
                      <a:pt x="20336" y="40642"/>
                    </a:cubicBezTo>
                    <a:close/>
                  </a:path>
                </a:pathLst>
              </a:custGeom>
              <a:solidFill>
                <a:srgbClr val="1C2B31"/>
              </a:solidFill>
              <a:ln w="0" cap="flat">
                <a:noFill/>
                <a:prstDash val="solid"/>
                <a:miter/>
              </a:ln>
            </p:spPr>
            <p:txBody>
              <a:bodyPr rtlCol="0" anchor="ctr"/>
              <a:lstStyle/>
              <a:p>
                <a:pPr algn="l" rtl="0"/>
                <a:endParaRPr lang="x-es-XL"/>
              </a:p>
            </p:txBody>
          </p:sp>
          <p:sp>
            <p:nvSpPr>
              <p:cNvPr id="311" name="Freeform 310">
                <a:extLst>
                  <a:ext uri="{FF2B5EF4-FFF2-40B4-BE49-F238E27FC236}">
                    <a16:creationId xmlns:a16="http://schemas.microsoft.com/office/drawing/2014/main" id="{74C9A13D-28FE-92CA-C679-DEF6FB07D53B}"/>
                  </a:ext>
                </a:extLst>
              </p:cNvPr>
              <p:cNvSpPr/>
              <p:nvPr/>
            </p:nvSpPr>
            <p:spPr>
              <a:xfrm>
                <a:off x="4364073" y="266447"/>
                <a:ext cx="29286" cy="29816"/>
              </a:xfrm>
              <a:custGeom>
                <a:avLst/>
                <a:gdLst>
                  <a:gd name="connsiteX0" fmla="*/ 18922 w 38533"/>
                  <a:gd name="connsiteY0" fmla="*/ 39232 h 39231"/>
                  <a:gd name="connsiteX1" fmla="*/ 33 w 38533"/>
                  <a:gd name="connsiteY1" fmla="*/ 19717 h 39231"/>
                  <a:gd name="connsiteX2" fmla="*/ 20288 w 38533"/>
                  <a:gd name="connsiteY2" fmla="*/ 1 h 39231"/>
                  <a:gd name="connsiteX3" fmla="*/ 38530 w 38533"/>
                  <a:gd name="connsiteY3" fmla="*/ 18122 h 39231"/>
                  <a:gd name="connsiteX4" fmla="*/ 18931 w 38533"/>
                  <a:gd name="connsiteY4" fmla="*/ 39232 h 39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33" h="39231">
                    <a:moveTo>
                      <a:pt x="18922" y="39232"/>
                    </a:moveTo>
                    <a:cubicBezTo>
                      <a:pt x="7441" y="38658"/>
                      <a:pt x="-578" y="32836"/>
                      <a:pt x="33" y="19717"/>
                    </a:cubicBezTo>
                    <a:cubicBezTo>
                      <a:pt x="598" y="7545"/>
                      <a:pt x="7322" y="-117"/>
                      <a:pt x="20288" y="1"/>
                    </a:cubicBezTo>
                    <a:cubicBezTo>
                      <a:pt x="31933" y="111"/>
                      <a:pt x="38375" y="6297"/>
                      <a:pt x="38530" y="18122"/>
                    </a:cubicBezTo>
                    <a:cubicBezTo>
                      <a:pt x="38685" y="30577"/>
                      <a:pt x="33154" y="38330"/>
                      <a:pt x="18931" y="39232"/>
                    </a:cubicBezTo>
                    <a:close/>
                  </a:path>
                </a:pathLst>
              </a:custGeom>
              <a:solidFill>
                <a:srgbClr val="1F2F2B"/>
              </a:solidFill>
              <a:ln w="0" cap="flat">
                <a:noFill/>
                <a:prstDash val="solid"/>
                <a:miter/>
              </a:ln>
            </p:spPr>
            <p:txBody>
              <a:bodyPr rtlCol="0" anchor="ctr"/>
              <a:lstStyle/>
              <a:p>
                <a:pPr algn="l" rtl="0"/>
                <a:endParaRPr lang="x-es-XL"/>
              </a:p>
            </p:txBody>
          </p:sp>
          <p:sp>
            <p:nvSpPr>
              <p:cNvPr id="312" name="Freeform 311">
                <a:extLst>
                  <a:ext uri="{FF2B5EF4-FFF2-40B4-BE49-F238E27FC236}">
                    <a16:creationId xmlns:a16="http://schemas.microsoft.com/office/drawing/2014/main" id="{4120CA06-330B-7552-6B1A-62056DD7950D}"/>
                  </a:ext>
                </a:extLst>
              </p:cNvPr>
              <p:cNvSpPr/>
              <p:nvPr/>
            </p:nvSpPr>
            <p:spPr>
              <a:xfrm>
                <a:off x="4331279" y="321469"/>
                <a:ext cx="24888" cy="65157"/>
              </a:xfrm>
              <a:custGeom>
                <a:avLst/>
                <a:gdLst>
                  <a:gd name="connsiteX0" fmla="*/ 12164 w 32747"/>
                  <a:gd name="connsiteY0" fmla="*/ 77987 h 85731"/>
                  <a:gd name="connsiteX1" fmla="*/ 0 w 32747"/>
                  <a:gd name="connsiteY1" fmla="*/ 85731 h 85731"/>
                  <a:gd name="connsiteX2" fmla="*/ 31591 w 32747"/>
                  <a:gd name="connsiteY2" fmla="*/ 0 h 85731"/>
                  <a:gd name="connsiteX3" fmla="*/ 12164 w 32747"/>
                  <a:gd name="connsiteY3" fmla="*/ 77987 h 85731"/>
                </a:gdLst>
                <a:ahLst/>
                <a:cxnLst>
                  <a:cxn ang="0">
                    <a:pos x="connsiteX0" y="connsiteY0"/>
                  </a:cxn>
                  <a:cxn ang="0">
                    <a:pos x="connsiteX1" y="connsiteY1"/>
                  </a:cxn>
                  <a:cxn ang="0">
                    <a:pos x="connsiteX2" y="connsiteY2"/>
                  </a:cxn>
                  <a:cxn ang="0">
                    <a:pos x="connsiteX3" y="connsiteY3"/>
                  </a:cxn>
                </a:cxnLst>
                <a:rect l="l" t="t" r="r" b="b"/>
                <a:pathLst>
                  <a:path w="32747" h="85731">
                    <a:moveTo>
                      <a:pt x="12164" y="77987"/>
                    </a:moveTo>
                    <a:cubicBezTo>
                      <a:pt x="8109" y="80565"/>
                      <a:pt x="4055" y="83153"/>
                      <a:pt x="0" y="85731"/>
                    </a:cubicBezTo>
                    <a:cubicBezTo>
                      <a:pt x="8802" y="56604"/>
                      <a:pt x="23408" y="29591"/>
                      <a:pt x="31591" y="0"/>
                    </a:cubicBezTo>
                    <a:cubicBezTo>
                      <a:pt x="36721" y="28981"/>
                      <a:pt x="23809" y="53325"/>
                      <a:pt x="12164" y="77987"/>
                    </a:cubicBezTo>
                    <a:close/>
                  </a:path>
                </a:pathLst>
              </a:custGeom>
              <a:solidFill>
                <a:srgbClr val="79692E"/>
              </a:solidFill>
              <a:ln w="0" cap="flat">
                <a:noFill/>
                <a:prstDash val="solid"/>
                <a:miter/>
              </a:ln>
            </p:spPr>
            <p:txBody>
              <a:bodyPr rtlCol="0" anchor="ctr"/>
              <a:lstStyle/>
              <a:p>
                <a:pPr marL="0" algn="l" defTabSz="914400" rtl="0" eaLnBrk="1" latinLnBrk="0" hangingPunct="1"/>
                <a:endParaRPr lang="x-es-XL"/>
              </a:p>
            </p:txBody>
          </p:sp>
        </p:grpSp>
      </p:grpSp>
      <p:grpSp>
        <p:nvGrpSpPr>
          <p:cNvPr id="22" name="Group 21">
            <a:extLst>
              <a:ext uri="{FF2B5EF4-FFF2-40B4-BE49-F238E27FC236}">
                <a16:creationId xmlns:a16="http://schemas.microsoft.com/office/drawing/2014/main" id="{C56C0706-0790-7471-34E3-7BAEABDDDA22}"/>
              </a:ext>
            </a:extLst>
          </p:cNvPr>
          <p:cNvGrpSpPr/>
          <p:nvPr/>
        </p:nvGrpSpPr>
        <p:grpSpPr>
          <a:xfrm>
            <a:off x="7623665" y="5462760"/>
            <a:ext cx="4289310" cy="354353"/>
            <a:chOff x="234433" y="6024446"/>
            <a:chExt cx="4289310" cy="354353"/>
          </a:xfrm>
        </p:grpSpPr>
        <p:sp>
          <p:nvSpPr>
            <p:cNvPr id="58" name="Rectangle 57">
              <a:extLst>
                <a:ext uri="{FF2B5EF4-FFF2-40B4-BE49-F238E27FC236}">
                  <a16:creationId xmlns:a16="http://schemas.microsoft.com/office/drawing/2014/main" id="{51B2E3A3-391E-869E-F3D2-DB8DC74E6908}"/>
                </a:ext>
              </a:extLst>
            </p:cNvPr>
            <p:cNvSpPr/>
            <p:nvPr/>
          </p:nvSpPr>
          <p:spPr>
            <a:xfrm>
              <a:off x="241900" y="6094495"/>
              <a:ext cx="70520" cy="74645"/>
            </a:xfrm>
            <a:prstGeom prst="rect">
              <a:avLst/>
            </a:prstGeom>
            <a:solidFill>
              <a:srgbClr val="CD4E86"/>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5" name="Rectangle 4">
              <a:extLst>
                <a:ext uri="{FF2B5EF4-FFF2-40B4-BE49-F238E27FC236}">
                  <a16:creationId xmlns:a16="http://schemas.microsoft.com/office/drawing/2014/main" id="{7950FC73-EF3E-8552-05CB-EB9A6E353C16}"/>
                </a:ext>
              </a:extLst>
            </p:cNvPr>
            <p:cNvSpPr/>
            <p:nvPr/>
          </p:nvSpPr>
          <p:spPr>
            <a:xfrm>
              <a:off x="825559" y="6094495"/>
              <a:ext cx="70520" cy="74645"/>
            </a:xfrm>
            <a:prstGeom prst="rect">
              <a:avLst/>
            </a:prstGeom>
            <a:solidFill>
              <a:srgbClr val="D38CAD"/>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8" name="Rectangle 7">
              <a:extLst>
                <a:ext uri="{FF2B5EF4-FFF2-40B4-BE49-F238E27FC236}">
                  <a16:creationId xmlns:a16="http://schemas.microsoft.com/office/drawing/2014/main" id="{ED71BB67-7B05-C642-9DCD-D0570331BCBA}"/>
                </a:ext>
              </a:extLst>
            </p:cNvPr>
            <p:cNvSpPr/>
            <p:nvPr/>
          </p:nvSpPr>
          <p:spPr>
            <a:xfrm>
              <a:off x="1343753" y="6094495"/>
              <a:ext cx="70520" cy="7464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9" name="מלבן 4">
              <a:extLst>
                <a:ext uri="{FF2B5EF4-FFF2-40B4-BE49-F238E27FC236}">
                  <a16:creationId xmlns:a16="http://schemas.microsoft.com/office/drawing/2014/main" id="{67B22644-0424-7A43-6699-5BC9BDB0E5CA}"/>
                </a:ext>
              </a:extLst>
            </p:cNvPr>
            <p:cNvSpPr/>
            <p:nvPr/>
          </p:nvSpPr>
          <p:spPr>
            <a:xfrm>
              <a:off x="234433"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Not at all</a:t>
              </a:r>
              <a:endParaRPr lang="he-IL" sz="800" dirty="0">
                <a:solidFill>
                  <a:schemeClr val="tx1">
                    <a:lumMod val="50000"/>
                    <a:lumOff val="50000"/>
                  </a:schemeClr>
                </a:solidFill>
                <a:latin typeface="Heebo" pitchFamily="2" charset="-79"/>
                <a:ea typeface="Tahoma"/>
                <a:cs typeface="Heebo" pitchFamily="2" charset="-79"/>
              </a:endParaRPr>
            </a:p>
          </p:txBody>
        </p:sp>
        <p:sp>
          <p:nvSpPr>
            <p:cNvPr id="12" name="מלבן 4">
              <a:extLst>
                <a:ext uri="{FF2B5EF4-FFF2-40B4-BE49-F238E27FC236}">
                  <a16:creationId xmlns:a16="http://schemas.microsoft.com/office/drawing/2014/main" id="{6FDB1F63-8A37-AB40-5648-AE67D734FAF9}"/>
                </a:ext>
              </a:extLst>
            </p:cNvPr>
            <p:cNvSpPr/>
            <p:nvPr/>
          </p:nvSpPr>
          <p:spPr>
            <a:xfrm>
              <a:off x="837548"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2</a:t>
              </a:r>
              <a:endParaRPr lang="he-IL" sz="800" dirty="0">
                <a:solidFill>
                  <a:schemeClr val="tx1">
                    <a:lumMod val="50000"/>
                    <a:lumOff val="50000"/>
                  </a:schemeClr>
                </a:solidFill>
                <a:latin typeface="Heebo" pitchFamily="2" charset="-79"/>
                <a:ea typeface="Tahoma"/>
                <a:cs typeface="Heebo" pitchFamily="2" charset="-79"/>
              </a:endParaRPr>
            </a:p>
          </p:txBody>
        </p:sp>
        <p:sp>
          <p:nvSpPr>
            <p:cNvPr id="13" name="מלבן 4">
              <a:extLst>
                <a:ext uri="{FF2B5EF4-FFF2-40B4-BE49-F238E27FC236}">
                  <a16:creationId xmlns:a16="http://schemas.microsoft.com/office/drawing/2014/main" id="{28C986E8-0797-7C47-292E-0B460CCE1DA3}"/>
                </a:ext>
              </a:extLst>
            </p:cNvPr>
            <p:cNvSpPr/>
            <p:nvPr/>
          </p:nvSpPr>
          <p:spPr>
            <a:xfrm>
              <a:off x="1379486"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3</a:t>
              </a:r>
              <a:endParaRPr lang="he-IL" sz="800" dirty="0">
                <a:solidFill>
                  <a:schemeClr val="tx1">
                    <a:lumMod val="50000"/>
                    <a:lumOff val="50000"/>
                  </a:schemeClr>
                </a:solidFill>
                <a:latin typeface="Heebo" pitchFamily="2" charset="-79"/>
                <a:ea typeface="Tahoma"/>
                <a:cs typeface="Heebo" pitchFamily="2" charset="-79"/>
              </a:endParaRPr>
            </a:p>
          </p:txBody>
        </p:sp>
        <p:sp>
          <p:nvSpPr>
            <p:cNvPr id="14" name="Rectangle 13">
              <a:extLst>
                <a:ext uri="{FF2B5EF4-FFF2-40B4-BE49-F238E27FC236}">
                  <a16:creationId xmlns:a16="http://schemas.microsoft.com/office/drawing/2014/main" id="{4C266E8C-6587-9D37-6CC3-8652725EE6EF}"/>
                </a:ext>
              </a:extLst>
            </p:cNvPr>
            <p:cNvSpPr/>
            <p:nvPr/>
          </p:nvSpPr>
          <p:spPr>
            <a:xfrm>
              <a:off x="1846964" y="6094495"/>
              <a:ext cx="70520" cy="7464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5" name="Rectangle 14">
              <a:extLst>
                <a:ext uri="{FF2B5EF4-FFF2-40B4-BE49-F238E27FC236}">
                  <a16:creationId xmlns:a16="http://schemas.microsoft.com/office/drawing/2014/main" id="{D4EF0AF9-68A7-3A66-7873-4F678B44D08E}"/>
                </a:ext>
              </a:extLst>
            </p:cNvPr>
            <p:cNvSpPr/>
            <p:nvPr/>
          </p:nvSpPr>
          <p:spPr>
            <a:xfrm>
              <a:off x="2430623" y="6094495"/>
              <a:ext cx="70520" cy="74645"/>
            </a:xfrm>
            <a:prstGeom prst="rect">
              <a:avLst/>
            </a:prstGeom>
            <a:solidFill>
              <a:srgbClr val="B3ECED"/>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6" name="Rectangle 15">
              <a:extLst>
                <a:ext uri="{FF2B5EF4-FFF2-40B4-BE49-F238E27FC236}">
                  <a16:creationId xmlns:a16="http://schemas.microsoft.com/office/drawing/2014/main" id="{7C8CACA9-0489-4C70-72C0-68F4CD7E5AC7}"/>
                </a:ext>
              </a:extLst>
            </p:cNvPr>
            <p:cNvSpPr/>
            <p:nvPr/>
          </p:nvSpPr>
          <p:spPr>
            <a:xfrm>
              <a:off x="2948817" y="6094495"/>
              <a:ext cx="70520" cy="74645"/>
            </a:xfrm>
            <a:prstGeom prst="rect">
              <a:avLst/>
            </a:prstGeom>
            <a:solidFill>
              <a:srgbClr val="46BCC4"/>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17" name="מלבן 4">
              <a:extLst>
                <a:ext uri="{FF2B5EF4-FFF2-40B4-BE49-F238E27FC236}">
                  <a16:creationId xmlns:a16="http://schemas.microsoft.com/office/drawing/2014/main" id="{73E1A490-9ADC-FD74-0883-47C4534EAC1E}"/>
                </a:ext>
              </a:extLst>
            </p:cNvPr>
            <p:cNvSpPr/>
            <p:nvPr/>
          </p:nvSpPr>
          <p:spPr>
            <a:xfrm>
              <a:off x="1878517"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4</a:t>
              </a:r>
              <a:endParaRPr lang="he-IL" sz="800" dirty="0">
                <a:solidFill>
                  <a:schemeClr val="tx1">
                    <a:lumMod val="50000"/>
                    <a:lumOff val="50000"/>
                  </a:schemeClr>
                </a:solidFill>
                <a:latin typeface="Heebo" pitchFamily="2" charset="-79"/>
                <a:ea typeface="Tahoma"/>
                <a:cs typeface="Heebo" pitchFamily="2" charset="-79"/>
              </a:endParaRPr>
            </a:p>
          </p:txBody>
        </p:sp>
        <p:sp>
          <p:nvSpPr>
            <p:cNvPr id="18" name="מלבן 4">
              <a:extLst>
                <a:ext uri="{FF2B5EF4-FFF2-40B4-BE49-F238E27FC236}">
                  <a16:creationId xmlns:a16="http://schemas.microsoft.com/office/drawing/2014/main" id="{6200FD85-BE61-F793-9C4B-1E3A3D6C7D7D}"/>
                </a:ext>
              </a:extLst>
            </p:cNvPr>
            <p:cNvSpPr/>
            <p:nvPr/>
          </p:nvSpPr>
          <p:spPr>
            <a:xfrm>
              <a:off x="2452340" y="6040245"/>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5</a:t>
              </a:r>
              <a:endParaRPr lang="he-IL" sz="800" dirty="0">
                <a:solidFill>
                  <a:schemeClr val="tx1">
                    <a:lumMod val="50000"/>
                    <a:lumOff val="50000"/>
                  </a:schemeClr>
                </a:solidFill>
                <a:latin typeface="Heebo" pitchFamily="2" charset="-79"/>
                <a:ea typeface="Tahoma"/>
                <a:cs typeface="Heebo" pitchFamily="2" charset="-79"/>
              </a:endParaRPr>
            </a:p>
          </p:txBody>
        </p:sp>
        <p:sp>
          <p:nvSpPr>
            <p:cNvPr id="19" name="מלבן 4">
              <a:extLst>
                <a:ext uri="{FF2B5EF4-FFF2-40B4-BE49-F238E27FC236}">
                  <a16:creationId xmlns:a16="http://schemas.microsoft.com/office/drawing/2014/main" id="{C905CEEE-FEDF-890C-1367-58BDC0833151}"/>
                </a:ext>
              </a:extLst>
            </p:cNvPr>
            <p:cNvSpPr/>
            <p:nvPr/>
          </p:nvSpPr>
          <p:spPr>
            <a:xfrm>
              <a:off x="2984550" y="6024446"/>
              <a:ext cx="529949" cy="338554"/>
            </a:xfrm>
            <a:prstGeom prst="rect">
              <a:avLst/>
            </a:prstGeom>
            <a:noFill/>
          </p:spPr>
          <p:txBody>
            <a:bodyPr wrap="square" lIns="91440" tIns="45720" rIns="91440" bIns="45720" anchor="t">
              <a:spAutoFit/>
            </a:bodyPr>
            <a:lstStyle/>
            <a:p>
              <a:pPr marL="0" algn="l" defTabSz="914400" rtl="0" eaLnBrk="1" fontAlgn="base" latinLnBrk="0" hangingPunct="1">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Score of 6</a:t>
              </a:r>
              <a:endParaRPr lang="he-IL" sz="800" dirty="0">
                <a:solidFill>
                  <a:schemeClr val="tx1">
                    <a:lumMod val="50000"/>
                    <a:lumOff val="50000"/>
                  </a:schemeClr>
                </a:solidFill>
                <a:latin typeface="Heebo" pitchFamily="2" charset="-79"/>
                <a:ea typeface="Tahoma"/>
                <a:cs typeface="Heebo" pitchFamily="2" charset="-79"/>
              </a:endParaRPr>
            </a:p>
          </p:txBody>
        </p:sp>
        <p:sp>
          <p:nvSpPr>
            <p:cNvPr id="20" name="Rectangle 19">
              <a:extLst>
                <a:ext uri="{FF2B5EF4-FFF2-40B4-BE49-F238E27FC236}">
                  <a16:creationId xmlns:a16="http://schemas.microsoft.com/office/drawing/2014/main" id="{3CFD8B3F-6659-4156-92A8-3F85C62A5D9F}"/>
                </a:ext>
              </a:extLst>
            </p:cNvPr>
            <p:cNvSpPr/>
            <p:nvPr/>
          </p:nvSpPr>
          <p:spPr>
            <a:xfrm>
              <a:off x="3503294" y="6094495"/>
              <a:ext cx="70520" cy="74645"/>
            </a:xfrm>
            <a:prstGeom prst="rect">
              <a:avLst/>
            </a:prstGeom>
            <a:solidFill>
              <a:srgbClr val="379298"/>
            </a:solidFill>
            <a:ln>
              <a:noFill/>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l" defTabSz="914400" rtl="0" eaLnBrk="1" latinLnBrk="0" hangingPunct="1"/>
              <a:endParaRPr lang="x-es-XL"/>
            </a:p>
          </p:txBody>
        </p:sp>
        <p:sp>
          <p:nvSpPr>
            <p:cNvPr id="21" name="מלבן 4">
              <a:extLst>
                <a:ext uri="{FF2B5EF4-FFF2-40B4-BE49-F238E27FC236}">
                  <a16:creationId xmlns:a16="http://schemas.microsoft.com/office/drawing/2014/main" id="{3A7275E7-B6BB-0FD2-4AC7-7EC0E840A41B}"/>
                </a:ext>
              </a:extLst>
            </p:cNvPr>
            <p:cNvSpPr/>
            <p:nvPr/>
          </p:nvSpPr>
          <p:spPr>
            <a:xfrm>
              <a:off x="3539027" y="6024446"/>
              <a:ext cx="984716" cy="338554"/>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800" dirty="0">
                  <a:solidFill>
                    <a:schemeClr val="tx1">
                      <a:lumMod val="50000"/>
                      <a:lumOff val="50000"/>
                    </a:schemeClr>
                  </a:solidFill>
                  <a:latin typeface="Heebo" pitchFamily="2" charset="-79"/>
                  <a:ea typeface="Tahoma"/>
                  <a:cs typeface="Heebo" pitchFamily="2" charset="-79"/>
                </a:rPr>
                <a:t>To a very large extent</a:t>
              </a:r>
              <a:endParaRPr lang="he-IL" sz="800" dirty="0">
                <a:solidFill>
                  <a:schemeClr val="tx1">
                    <a:lumMod val="50000"/>
                    <a:lumOff val="50000"/>
                  </a:schemeClr>
                </a:solidFill>
                <a:latin typeface="Heebo" pitchFamily="2" charset="-79"/>
                <a:ea typeface="Tahoma"/>
                <a:cs typeface="Heebo" pitchFamily="2" charset="-79"/>
              </a:endParaRPr>
            </a:p>
          </p:txBody>
        </p:sp>
      </p:grpSp>
    </p:spTree>
    <p:extLst>
      <p:ext uri="{BB962C8B-B14F-4D97-AF65-F5344CB8AC3E}">
        <p14:creationId xmlns:p14="http://schemas.microsoft.com/office/powerpoint/2010/main" val="863438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a:extLst>
              <a:ext uri="{FF2B5EF4-FFF2-40B4-BE49-F238E27FC236}">
                <a16:creationId xmlns:a16="http://schemas.microsoft.com/office/drawing/2014/main" id="{FC8BD894-8DCF-0893-56E7-7D9CFB39BE3E}"/>
              </a:ext>
            </a:extLst>
          </p:cNvPr>
          <p:cNvSpPr/>
          <p:nvPr/>
        </p:nvSpPr>
        <p:spPr>
          <a:xfrm>
            <a:off x="5573677" y="1738841"/>
            <a:ext cx="1722693" cy="1666529"/>
          </a:xfrm>
          <a:prstGeom prst="roundRect">
            <a:avLst>
              <a:gd name="adj" fmla="val 467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x-es-XL"/>
          </a:p>
        </p:txBody>
      </p:sp>
      <p:sp>
        <p:nvSpPr>
          <p:cNvPr id="50" name="Rounded Rectangle 49">
            <a:extLst>
              <a:ext uri="{FF2B5EF4-FFF2-40B4-BE49-F238E27FC236}">
                <a16:creationId xmlns:a16="http://schemas.microsoft.com/office/drawing/2014/main" id="{CBD8556C-027A-17E1-1AEA-57EC177BFD9C}"/>
              </a:ext>
            </a:extLst>
          </p:cNvPr>
          <p:cNvSpPr/>
          <p:nvPr/>
        </p:nvSpPr>
        <p:spPr>
          <a:xfrm>
            <a:off x="86456" y="1653342"/>
            <a:ext cx="5421118" cy="1968646"/>
          </a:xfrm>
          <a:prstGeom prst="roundRect">
            <a:avLst>
              <a:gd name="adj" fmla="val 467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x-es-XL"/>
          </a:p>
        </p:txBody>
      </p:sp>
      <p:sp>
        <p:nvSpPr>
          <p:cNvPr id="47" name="Rounded Rectangle 46">
            <a:extLst>
              <a:ext uri="{FF2B5EF4-FFF2-40B4-BE49-F238E27FC236}">
                <a16:creationId xmlns:a16="http://schemas.microsoft.com/office/drawing/2014/main" id="{56DEA46B-35B4-C3DD-D995-5239979BEB7C}"/>
              </a:ext>
            </a:extLst>
          </p:cNvPr>
          <p:cNvSpPr/>
          <p:nvPr/>
        </p:nvSpPr>
        <p:spPr>
          <a:xfrm>
            <a:off x="3668546" y="564597"/>
            <a:ext cx="3652636" cy="1004573"/>
          </a:xfrm>
          <a:prstGeom prst="roundRect">
            <a:avLst>
              <a:gd name="adj" fmla="val 467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x-es-XL"/>
          </a:p>
        </p:txBody>
      </p:sp>
      <p:sp>
        <p:nvSpPr>
          <p:cNvPr id="49" name="Rounded Rectangle 48">
            <a:extLst>
              <a:ext uri="{FF2B5EF4-FFF2-40B4-BE49-F238E27FC236}">
                <a16:creationId xmlns:a16="http://schemas.microsoft.com/office/drawing/2014/main" id="{D81B89A4-FAEE-3F77-B1FA-BF9DB995D410}"/>
              </a:ext>
            </a:extLst>
          </p:cNvPr>
          <p:cNvSpPr/>
          <p:nvPr/>
        </p:nvSpPr>
        <p:spPr>
          <a:xfrm>
            <a:off x="74409" y="564597"/>
            <a:ext cx="3491619" cy="1004573"/>
          </a:xfrm>
          <a:prstGeom prst="roundRect">
            <a:avLst>
              <a:gd name="adj" fmla="val 467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rtl="0"/>
            <a:endParaRPr lang="x-es-XL"/>
          </a:p>
        </p:txBody>
      </p:sp>
      <p:sp>
        <p:nvSpPr>
          <p:cNvPr id="9" name="Rectangle 8">
            <a:extLst>
              <a:ext uri="{FF2B5EF4-FFF2-40B4-BE49-F238E27FC236}">
                <a16:creationId xmlns:a16="http://schemas.microsoft.com/office/drawing/2014/main" id="{A42E4A53-9A0F-9C2F-3E6E-24B741377EC7}"/>
              </a:ext>
            </a:extLst>
          </p:cNvPr>
          <p:cNvSpPr/>
          <p:nvPr/>
        </p:nvSpPr>
        <p:spPr>
          <a:xfrm>
            <a:off x="7422563" y="4590"/>
            <a:ext cx="4769437"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marL="0" algn="ctr" defTabSz="914400" rtl="0" eaLnBrk="1" latinLnBrk="0" hangingPunct="1"/>
            <a:endParaRPr lang="he-IL"/>
          </a:p>
        </p:txBody>
      </p:sp>
      <p:sp>
        <p:nvSpPr>
          <p:cNvPr id="46" name="Rounded Rectangle 45">
            <a:extLst>
              <a:ext uri="{FF2B5EF4-FFF2-40B4-BE49-F238E27FC236}">
                <a16:creationId xmlns:a16="http://schemas.microsoft.com/office/drawing/2014/main" id="{ECB37D2C-212C-E5CD-0C5D-B09C10C8C07F}"/>
              </a:ext>
            </a:extLst>
          </p:cNvPr>
          <p:cNvSpPr/>
          <p:nvPr/>
        </p:nvSpPr>
        <p:spPr>
          <a:xfrm>
            <a:off x="7506630" y="5731478"/>
            <a:ext cx="4569447" cy="648774"/>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5" name="Rounded Rectangle 44">
            <a:extLst>
              <a:ext uri="{FF2B5EF4-FFF2-40B4-BE49-F238E27FC236}">
                <a16:creationId xmlns:a16="http://schemas.microsoft.com/office/drawing/2014/main" id="{134CFAC9-BAC9-7BF0-DB18-C993391CFE99}"/>
              </a:ext>
            </a:extLst>
          </p:cNvPr>
          <p:cNvSpPr/>
          <p:nvPr/>
        </p:nvSpPr>
        <p:spPr>
          <a:xfrm>
            <a:off x="7467561" y="4459289"/>
            <a:ext cx="4669136" cy="1070147"/>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3" name="Rounded Rectangle 42">
            <a:extLst>
              <a:ext uri="{FF2B5EF4-FFF2-40B4-BE49-F238E27FC236}">
                <a16:creationId xmlns:a16="http://schemas.microsoft.com/office/drawing/2014/main" id="{3872C5E8-01E2-54A7-DA05-C86BE27649D9}"/>
              </a:ext>
            </a:extLst>
          </p:cNvPr>
          <p:cNvSpPr/>
          <p:nvPr/>
        </p:nvSpPr>
        <p:spPr>
          <a:xfrm>
            <a:off x="7461821" y="560942"/>
            <a:ext cx="4634239" cy="1437524"/>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44" name="Rounded Rectangle 43">
            <a:extLst>
              <a:ext uri="{FF2B5EF4-FFF2-40B4-BE49-F238E27FC236}">
                <a16:creationId xmlns:a16="http://schemas.microsoft.com/office/drawing/2014/main" id="{2F9E3572-D674-4F6B-5395-D39F7D1B45B5}"/>
              </a:ext>
            </a:extLst>
          </p:cNvPr>
          <p:cNvSpPr/>
          <p:nvPr/>
        </p:nvSpPr>
        <p:spPr>
          <a:xfrm>
            <a:off x="7473303" y="2076458"/>
            <a:ext cx="4668277" cy="2172409"/>
          </a:xfrm>
          <a:prstGeom prst="roundRect">
            <a:avLst>
              <a:gd name="adj" fmla="val 467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es-XL"/>
          </a:p>
        </p:txBody>
      </p:sp>
      <p:sp>
        <p:nvSpPr>
          <p:cNvPr id="7" name="TextBox 6">
            <a:extLst>
              <a:ext uri="{FF2B5EF4-FFF2-40B4-BE49-F238E27FC236}">
                <a16:creationId xmlns:a16="http://schemas.microsoft.com/office/drawing/2014/main" id="{7AD14276-3548-E911-5E99-64256A3887F6}"/>
              </a:ext>
            </a:extLst>
          </p:cNvPr>
          <p:cNvSpPr txBox="1"/>
          <p:nvPr/>
        </p:nvSpPr>
        <p:spPr>
          <a:xfrm>
            <a:off x="72496" y="125902"/>
            <a:ext cx="4970398" cy="461665"/>
          </a:xfrm>
          <a:prstGeom prst="rect">
            <a:avLst/>
          </a:prstGeom>
          <a:noFill/>
        </p:spPr>
        <p:txBody>
          <a:bodyPr wrap="square" rtlCol="0">
            <a:spAutoFit/>
          </a:bodyPr>
          <a:lstStyle>
            <a:defPPr>
              <a:defRPr lang="he-IL"/>
            </a:defPPr>
            <a:lvl1pPr>
              <a:defRPr sz="2800" b="1">
                <a:solidFill>
                  <a:srgbClr val="00D7FF"/>
                </a:solidFill>
                <a:latin typeface="Heebo" pitchFamily="2" charset="-79"/>
                <a:ea typeface="Tahoma" pitchFamily="34" charset="0"/>
                <a:cs typeface="Heebo" pitchFamily="2" charset="-79"/>
              </a:defRPr>
            </a:lvl1pPr>
          </a:lstStyle>
          <a:p>
            <a:pPr algn="l" rtl="0"/>
            <a:r>
              <a:rPr lang="en-US" sz="2400" b="1" dirty="0">
                <a:solidFill>
                  <a:srgbClr val="40A8AD"/>
                </a:solidFill>
                <a:latin typeface="Heebo" pitchFamily="2" charset="-79"/>
                <a:ea typeface="Tahoma" pitchFamily="34" charset="0"/>
                <a:cs typeface="Heebo" pitchFamily="2" charset="-79"/>
              </a:rPr>
              <a:t>Ex</a:t>
            </a:r>
            <a:r>
              <a:rPr lang="en-GB" sz="2400" dirty="0" err="1">
                <a:solidFill>
                  <a:srgbClr val="40A8AD"/>
                </a:solidFill>
              </a:rPr>
              <a:t>pectations</a:t>
            </a:r>
            <a:r>
              <a:rPr lang="en-GB" sz="2400" dirty="0">
                <a:solidFill>
                  <a:srgbClr val="40A8AD"/>
                </a:solidFill>
              </a:rPr>
              <a:t> and Benefits</a:t>
            </a:r>
            <a:endParaRPr lang="he-IL" sz="2400" b="1" dirty="0">
              <a:solidFill>
                <a:srgbClr val="40A8AD"/>
              </a:solidFill>
              <a:latin typeface="Heebo" pitchFamily="2" charset="-79"/>
              <a:ea typeface="Tahoma" pitchFamily="34" charset="0"/>
              <a:cs typeface="Heebo" pitchFamily="2" charset="-79"/>
            </a:endParaRPr>
          </a:p>
        </p:txBody>
      </p:sp>
      <p:sp>
        <p:nvSpPr>
          <p:cNvPr id="5" name="מלבן 4"/>
          <p:cNvSpPr/>
          <p:nvPr/>
        </p:nvSpPr>
        <p:spPr>
          <a:xfrm>
            <a:off x="83713" y="554687"/>
            <a:ext cx="3507654" cy="938719"/>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In most respects, the activity’s impact exceeded expectations. The </a:t>
            </a:r>
            <a:r>
              <a:rPr lang="en-US" sz="1100" b="1" dirty="0">
                <a:latin typeface="Heebo" pitchFamily="2" charset="-79"/>
                <a:ea typeface="Tahoma"/>
                <a:cs typeface="Heebo" pitchFamily="2" charset="-79"/>
              </a:rPr>
              <a:t>chance to relax and strengthen relationships with their partners </a:t>
            </a:r>
            <a:r>
              <a:rPr lang="en-US" sz="1100" dirty="0">
                <a:latin typeface="Heebo" pitchFamily="2" charset="-79"/>
                <a:ea typeface="Tahoma"/>
                <a:cs typeface="Heebo" pitchFamily="2" charset="-79"/>
              </a:rPr>
              <a:t>was a surprise, with many participants noting it as one of the greatest benefits, despite not expecting it at the start.</a:t>
            </a:r>
            <a:endParaRPr lang="he-IL" sz="1100" dirty="0">
              <a:latin typeface="Heebo" pitchFamily="2" charset="-79"/>
              <a:ea typeface="Tahoma"/>
              <a:cs typeface="Heebo" pitchFamily="2" charset="-79"/>
            </a:endParaRPr>
          </a:p>
        </p:txBody>
      </p:sp>
      <p:sp>
        <p:nvSpPr>
          <p:cNvPr id="11" name="מציין מיקום של מספר שקופית 5">
            <a:extLst>
              <a:ext uri="{FF2B5EF4-FFF2-40B4-BE49-F238E27FC236}">
                <a16:creationId xmlns:a16="http://schemas.microsoft.com/office/drawing/2014/main" id="{755E3AC3-9967-7DA8-7453-22E564EAED7D}"/>
              </a:ext>
            </a:extLst>
          </p:cNvPr>
          <p:cNvSpPr>
            <a:spLocks noGrp="1"/>
          </p:cNvSpPr>
          <p:nvPr>
            <p:ph type="sldNum" sz="quarter" idx="12"/>
          </p:nvPr>
        </p:nvSpPr>
        <p:spPr>
          <a:xfrm>
            <a:off x="9478713" y="6502056"/>
            <a:ext cx="2743200" cy="365125"/>
          </a:xfrm>
        </p:spPr>
        <p:txBody>
          <a:bodyPr/>
          <a:lstStyle/>
          <a:p>
            <a:pPr algn="r" rtl="0"/>
            <a:fld id="{199E282D-D310-42D8-B8FF-78ED45A44D81}" type="slidenum">
              <a:rPr lang="he-IL" smtClean="0">
                <a:latin typeface="Heebo" pitchFamily="2" charset="-79"/>
                <a:cs typeface="Heebo" pitchFamily="2" charset="-79"/>
              </a:rPr>
              <a:pPr algn="r" rtl="0"/>
              <a:t>9</a:t>
            </a:fld>
            <a:endParaRPr lang="he-IL" dirty="0">
              <a:latin typeface="Heebo" pitchFamily="2" charset="-79"/>
              <a:cs typeface="Heebo" pitchFamily="2" charset="-79"/>
            </a:endParaRPr>
          </a:p>
        </p:txBody>
      </p:sp>
      <p:graphicFrame>
        <p:nvGraphicFramePr>
          <p:cNvPr id="2" name="Chart 1">
            <a:extLst>
              <a:ext uri="{FF2B5EF4-FFF2-40B4-BE49-F238E27FC236}">
                <a16:creationId xmlns:a16="http://schemas.microsoft.com/office/drawing/2014/main" id="{2458AAC8-B468-41E0-9D0D-261EC07D774D}"/>
              </a:ext>
            </a:extLst>
          </p:cNvPr>
          <p:cNvGraphicFramePr>
            <a:graphicFrameLocks/>
          </p:cNvGraphicFramePr>
          <p:nvPr>
            <p:extLst>
              <p:ext uri="{D42A27DB-BD31-4B8C-83A1-F6EECF244321}">
                <p14:modId xmlns:p14="http://schemas.microsoft.com/office/powerpoint/2010/main" val="2021568616"/>
              </p:ext>
            </p:extLst>
          </p:nvPr>
        </p:nvGraphicFramePr>
        <p:xfrm>
          <a:off x="51722" y="3543664"/>
          <a:ext cx="7125413" cy="291649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8965EC4-6DBA-2387-D486-191951D04419}"/>
              </a:ext>
            </a:extLst>
          </p:cNvPr>
          <p:cNvSpPr txBox="1"/>
          <p:nvPr/>
        </p:nvSpPr>
        <p:spPr>
          <a:xfrm>
            <a:off x="51722" y="6455218"/>
            <a:ext cx="7199964" cy="338554"/>
          </a:xfrm>
          <a:prstGeom prst="rect">
            <a:avLst/>
          </a:prstGeom>
          <a:noFill/>
        </p:spPr>
        <p:txBody>
          <a:bodyPr wrap="square" rtlCol="1">
            <a:spAutoFit/>
          </a:bodyPr>
          <a:lstStyle/>
          <a:p>
            <a:pPr algn="l" rtl="0"/>
            <a:r>
              <a:rPr lang="en-US" sz="800" dirty="0">
                <a:latin typeface="Heebo" pitchFamily="2" charset="-79"/>
                <a:ea typeface="Tahoma" panose="020B0604030504040204" pitchFamily="34" charset="0"/>
                <a:cs typeface="Heebo" pitchFamily="2" charset="-79"/>
              </a:rPr>
              <a:t>*This statement was not presented to participants whose babies were hospitalized at the NICU at the time. Further reference to this statement can be found under Support Networks and Social-Community Belonging.</a:t>
            </a:r>
            <a:endParaRPr lang="he-IL" sz="800" dirty="0">
              <a:latin typeface="Heebo" pitchFamily="2" charset="-79"/>
              <a:ea typeface="Tahoma" panose="020B0604030504040204" pitchFamily="34" charset="0"/>
              <a:cs typeface="Heebo" pitchFamily="2" charset="-79"/>
            </a:endParaRPr>
          </a:p>
        </p:txBody>
      </p:sp>
      <p:sp>
        <p:nvSpPr>
          <p:cNvPr id="8" name="TextBox 7">
            <a:extLst>
              <a:ext uri="{FF2B5EF4-FFF2-40B4-BE49-F238E27FC236}">
                <a16:creationId xmlns:a16="http://schemas.microsoft.com/office/drawing/2014/main" id="{E53F8E53-0F57-3381-F56B-9127AC33AE31}"/>
              </a:ext>
            </a:extLst>
          </p:cNvPr>
          <p:cNvSpPr txBox="1"/>
          <p:nvPr/>
        </p:nvSpPr>
        <p:spPr>
          <a:xfrm>
            <a:off x="7537382" y="618328"/>
            <a:ext cx="1641962" cy="1277273"/>
          </a:xfrm>
          <a:prstGeom prst="rect">
            <a:avLst/>
          </a:prstGeom>
          <a:noFill/>
        </p:spPr>
        <p:txBody>
          <a:bodyPr wrap="square">
            <a:spAutoFit/>
          </a:bodyPr>
          <a:lstStyle/>
          <a:p>
            <a:pPr lvl="0" algn="l" rtl="0" fontAlgn="base">
              <a:spcBef>
                <a:spcPts val="800"/>
              </a:spcBef>
              <a:buClr>
                <a:srgbClr val="358B8F"/>
              </a:buClr>
              <a:buSzPct val="150000"/>
              <a:defRPr/>
            </a:pPr>
            <a:r>
              <a:rPr lang="en-US" sz="1100" dirty="0">
                <a:solidFill>
                  <a:prstClr val="black"/>
                </a:solidFill>
                <a:latin typeface="Heebo" pitchFamily="2" charset="-79"/>
                <a:ea typeface="Tahoma"/>
                <a:cs typeface="Heebo" pitchFamily="2" charset="-79"/>
              </a:rPr>
              <a:t>Two interviewees were </a:t>
            </a:r>
            <a:r>
              <a:rPr lang="en-US" sz="1100" b="1" dirty="0">
                <a:solidFill>
                  <a:prstClr val="black"/>
                </a:solidFill>
                <a:latin typeface="Heebo" pitchFamily="2" charset="-79"/>
                <a:ea typeface="Tahoma"/>
                <a:cs typeface="Heebo" pitchFamily="2" charset="-79"/>
              </a:rPr>
              <a:t>worried that they weren’t musical enough</a:t>
            </a:r>
            <a:r>
              <a:rPr lang="en-US" sz="1100" dirty="0">
                <a:solidFill>
                  <a:prstClr val="black"/>
                </a:solidFill>
                <a:latin typeface="Heebo" pitchFamily="2" charset="-79"/>
                <a:ea typeface="Tahoma"/>
                <a:cs typeface="Heebo" pitchFamily="2" charset="-79"/>
              </a:rPr>
              <a:t> and wondered if they would actually be able to create a song:</a:t>
            </a:r>
            <a:endParaRPr kumimoji="0" lang="he-IL" sz="1100" b="0" i="0" u="none" strike="noStrike" kern="1200" cap="none" spc="0" normalizeH="0" baseline="0" noProof="0" dirty="0">
              <a:ln>
                <a:noFill/>
              </a:ln>
              <a:effectLst/>
              <a:uLnTx/>
              <a:uFillTx/>
              <a:latin typeface="Heebo" pitchFamily="2" charset="-79"/>
              <a:ea typeface="Tahoma"/>
              <a:cs typeface="Heebo" pitchFamily="2" charset="-79"/>
            </a:endParaRPr>
          </a:p>
        </p:txBody>
      </p:sp>
      <p:sp>
        <p:nvSpPr>
          <p:cNvPr id="6" name="TextBox 5">
            <a:extLst>
              <a:ext uri="{FF2B5EF4-FFF2-40B4-BE49-F238E27FC236}">
                <a16:creationId xmlns:a16="http://schemas.microsoft.com/office/drawing/2014/main" id="{42C2BC53-5D5D-63D9-9244-BDBBA9D3094A}"/>
              </a:ext>
            </a:extLst>
          </p:cNvPr>
          <p:cNvSpPr txBox="1"/>
          <p:nvPr/>
        </p:nvSpPr>
        <p:spPr>
          <a:xfrm>
            <a:off x="1913916" y="3588883"/>
            <a:ext cx="2657769" cy="477054"/>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Heebo" pitchFamily="2" charset="-79"/>
                <a:ea typeface="+mn-ea"/>
                <a:cs typeface="Heebo" pitchFamily="2" charset="-79"/>
              </a:defRPr>
            </a:pPr>
            <a:r>
              <a:rPr lang="en-US" dirty="0"/>
              <a:t>Expectations and Benefits</a:t>
            </a:r>
            <a:endParaRPr lang="he-IL" dirty="0"/>
          </a:p>
          <a:p>
            <a:pPr algn="ctr" rtl="0">
              <a:defRPr sz="1400" b="0" i="0" u="none" strike="noStrike" kern="1200" spc="0" baseline="0">
                <a:solidFill>
                  <a:prstClr val="black">
                    <a:lumMod val="65000"/>
                    <a:lumOff val="35000"/>
                  </a:prstClr>
                </a:solidFill>
                <a:latin typeface="Heebo" pitchFamily="2" charset="-79"/>
                <a:ea typeface="+mn-ea"/>
                <a:cs typeface="Heebo" pitchFamily="2" charset="-79"/>
              </a:defRPr>
            </a:pPr>
            <a:r>
              <a:rPr lang="en-US" sz="1100" dirty="0"/>
              <a:t>Multiple choice question</a:t>
            </a:r>
            <a:endParaRPr lang="he-IL" sz="1100" dirty="0"/>
          </a:p>
        </p:txBody>
      </p:sp>
      <p:sp>
        <p:nvSpPr>
          <p:cNvPr id="13" name="TextBox 12">
            <a:extLst>
              <a:ext uri="{FF2B5EF4-FFF2-40B4-BE49-F238E27FC236}">
                <a16:creationId xmlns:a16="http://schemas.microsoft.com/office/drawing/2014/main" id="{62018AE0-8C90-38AC-A250-42A72343EA96}"/>
              </a:ext>
            </a:extLst>
          </p:cNvPr>
          <p:cNvSpPr txBox="1"/>
          <p:nvPr/>
        </p:nvSpPr>
        <p:spPr>
          <a:xfrm>
            <a:off x="5595462" y="1764191"/>
            <a:ext cx="1754682" cy="1615827"/>
          </a:xfrm>
          <a:prstGeom prst="rect">
            <a:avLst/>
          </a:prstGeom>
          <a:noFill/>
        </p:spPr>
        <p:txBody>
          <a:bodyPr wrap="square">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Participants also reported that the </a:t>
            </a:r>
            <a:r>
              <a:rPr lang="en-US" sz="1100" b="1" dirty="0">
                <a:latin typeface="Heebo" pitchFamily="2" charset="-79"/>
                <a:ea typeface="Tahoma"/>
                <a:cs typeface="Heebo" pitchFamily="2" charset="-79"/>
              </a:rPr>
              <a:t>benefits of taking a break from their routine and forming new connections were nearly double</a:t>
            </a:r>
            <a:r>
              <a:rPr lang="en-US" sz="1100" dirty="0">
                <a:latin typeface="Heebo" pitchFamily="2" charset="-79"/>
                <a:ea typeface="Tahoma"/>
                <a:cs typeface="Heebo" pitchFamily="2" charset="-79"/>
              </a:rPr>
              <a:t> what they had initially expected in these areas.</a:t>
            </a:r>
            <a:endParaRPr lang="he-IL" sz="1100" dirty="0">
              <a:solidFill>
                <a:schemeClr val="accent5"/>
              </a:solidFill>
              <a:latin typeface="Heebo" pitchFamily="2" charset="-79"/>
              <a:ea typeface="Tahoma"/>
              <a:cs typeface="Heebo" pitchFamily="2" charset="-79"/>
            </a:endParaRPr>
          </a:p>
        </p:txBody>
      </p:sp>
      <p:sp>
        <p:nvSpPr>
          <p:cNvPr id="14" name="TextBox 13">
            <a:extLst>
              <a:ext uri="{FF2B5EF4-FFF2-40B4-BE49-F238E27FC236}">
                <a16:creationId xmlns:a16="http://schemas.microsoft.com/office/drawing/2014/main" id="{B1126F39-FB54-44F5-A2F3-40406864F252}"/>
              </a:ext>
            </a:extLst>
          </p:cNvPr>
          <p:cNvSpPr txBox="1"/>
          <p:nvPr/>
        </p:nvSpPr>
        <p:spPr>
          <a:xfrm>
            <a:off x="48630" y="1631700"/>
            <a:ext cx="5216661" cy="1990288"/>
          </a:xfrm>
          <a:prstGeom prst="rect">
            <a:avLst/>
          </a:prstGeom>
          <a:noFill/>
        </p:spPr>
        <p:txBody>
          <a:bodyPr wrap="square">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Participants felt the experience helped </a:t>
            </a:r>
            <a:r>
              <a:rPr lang="en-US" sz="1100" b="1" dirty="0">
                <a:latin typeface="Heebo" pitchFamily="2" charset="-79"/>
                <a:ea typeface="Tahoma"/>
                <a:cs typeface="Heebo" pitchFamily="2" charset="-79"/>
              </a:rPr>
              <a:t>deepen their connection with their baby:</a:t>
            </a:r>
            <a:r>
              <a:rPr lang="en-US" sz="1100" dirty="0">
                <a:latin typeface="Heebo" pitchFamily="2" charset="-79"/>
                <a:ea typeface="Tahoma"/>
                <a:cs typeface="Heebo" pitchFamily="2" charset="-79"/>
              </a:rPr>
              <a:t> </a:t>
            </a:r>
            <a:r>
              <a:rPr lang="en-US" sz="1100" dirty="0">
                <a:solidFill>
                  <a:schemeClr val="accent5"/>
                </a:solidFill>
                <a:latin typeface="Heebo" pitchFamily="2" charset="-79"/>
                <a:ea typeface="Tahoma"/>
                <a:cs typeface="Heebo" pitchFamily="2" charset="-79"/>
              </a:rPr>
              <a:t>“</a:t>
            </a:r>
            <a:r>
              <a:rPr lang="en-US" sz="1100" b="1" i="1" dirty="0">
                <a:solidFill>
                  <a:schemeClr val="accent5"/>
                </a:solidFill>
                <a:latin typeface="Heebo" pitchFamily="2" charset="-79"/>
                <a:ea typeface="Tahoma"/>
                <a:cs typeface="Heebo" pitchFamily="2" charset="-79"/>
              </a:rPr>
              <a:t>You think about her – how to describe her, what soothes her. It’s a few hours dedicated just to her.” </a:t>
            </a:r>
            <a:r>
              <a:rPr lang="en-US" sz="1100" dirty="0">
                <a:solidFill>
                  <a:schemeClr val="accent5"/>
                </a:solidFill>
                <a:latin typeface="Heebo" pitchFamily="2" charset="-79"/>
                <a:ea typeface="Tahoma"/>
                <a:cs typeface="Heebo" pitchFamily="2" charset="-79"/>
              </a:rPr>
              <a:t>– Parent interview</a:t>
            </a:r>
          </a:p>
          <a:p>
            <a:pPr algn="l" rtl="0" fontAlgn="base">
              <a:spcBef>
                <a:spcPts val="800"/>
              </a:spcBef>
              <a:buClr>
                <a:srgbClr val="358B8F"/>
              </a:buClr>
              <a:buSzPct val="150000"/>
            </a:pPr>
            <a:br>
              <a:rPr lang="en-US" sz="1100" dirty="0">
                <a:solidFill>
                  <a:schemeClr val="accent5"/>
                </a:solidFill>
                <a:latin typeface="Heebo" pitchFamily="2" charset="-79"/>
                <a:ea typeface="Tahoma"/>
                <a:cs typeface="Heebo" pitchFamily="2" charset="-79"/>
              </a:rPr>
            </a:br>
            <a:r>
              <a:rPr lang="en-US" sz="1100" dirty="0">
                <a:latin typeface="Heebo" pitchFamily="2" charset="-79"/>
                <a:ea typeface="Tahoma"/>
                <a:cs typeface="Heebo" pitchFamily="2" charset="-79"/>
              </a:rPr>
              <a:t> In interviews, many said the experience strengthened their </a:t>
            </a:r>
            <a:r>
              <a:rPr lang="en-US" sz="1100" b="1" dirty="0">
                <a:latin typeface="Heebo" pitchFamily="2" charset="-79"/>
                <a:ea typeface="Tahoma"/>
                <a:cs typeface="Heebo" pitchFamily="2" charset="-79"/>
              </a:rPr>
              <a:t>family bond</a:t>
            </a:r>
            <a:r>
              <a:rPr lang="en-US" sz="1100" dirty="0">
                <a:latin typeface="Heebo" pitchFamily="2" charset="-79"/>
                <a:ea typeface="Tahoma"/>
                <a:cs typeface="Heebo" pitchFamily="2" charset="-79"/>
              </a:rPr>
              <a:t>: </a:t>
            </a:r>
            <a:r>
              <a:rPr lang="en-US" sz="1100" dirty="0">
                <a:solidFill>
                  <a:schemeClr val="accent5"/>
                </a:solidFill>
                <a:latin typeface="Heebo" pitchFamily="2" charset="-79"/>
                <a:ea typeface="Tahoma"/>
                <a:cs typeface="Heebo" pitchFamily="2" charset="-79"/>
              </a:rPr>
              <a:t>“</a:t>
            </a:r>
            <a:r>
              <a:rPr lang="en-US" sz="1100" i="1" dirty="0">
                <a:solidFill>
                  <a:schemeClr val="accent5"/>
                </a:solidFill>
                <a:latin typeface="Heebo" pitchFamily="2" charset="-79"/>
                <a:ea typeface="Tahoma"/>
                <a:cs typeface="Heebo" pitchFamily="2" charset="-79"/>
              </a:rPr>
              <a:t>It gave us something personal and unique, just for our family,” </a:t>
            </a:r>
            <a:r>
              <a:rPr lang="en-US" sz="1100" dirty="0">
                <a:latin typeface="Heebo" pitchFamily="2" charset="-79"/>
                <a:ea typeface="Tahoma"/>
                <a:cs typeface="Heebo" pitchFamily="2" charset="-79"/>
              </a:rPr>
              <a:t>and</a:t>
            </a:r>
            <a:r>
              <a:rPr lang="en-US" sz="1100" i="1" dirty="0">
                <a:latin typeface="Heebo" pitchFamily="2" charset="-79"/>
                <a:ea typeface="Tahoma"/>
                <a:cs typeface="Heebo" pitchFamily="2" charset="-79"/>
              </a:rPr>
              <a:t> </a:t>
            </a:r>
            <a:r>
              <a:rPr lang="en-US" sz="1100" dirty="0">
                <a:solidFill>
                  <a:schemeClr val="accent5"/>
                </a:solidFill>
                <a:latin typeface="Heebo" pitchFamily="2" charset="-79"/>
                <a:ea typeface="Tahoma"/>
                <a:cs typeface="Heebo" pitchFamily="2" charset="-79"/>
              </a:rPr>
              <a:t>“</a:t>
            </a:r>
            <a:r>
              <a:rPr lang="en-US" sz="1100" b="1" i="1" dirty="0">
                <a:solidFill>
                  <a:schemeClr val="accent5"/>
                </a:solidFill>
                <a:latin typeface="Heebo" pitchFamily="2" charset="-79"/>
                <a:ea typeface="Tahoma"/>
                <a:cs typeface="Heebo" pitchFamily="2" charset="-79"/>
              </a:rPr>
              <a:t>It brought us closer together as a family.</a:t>
            </a:r>
            <a:r>
              <a:rPr lang="en-US" sz="1100" i="1" dirty="0">
                <a:solidFill>
                  <a:schemeClr val="accent5"/>
                </a:solidFill>
                <a:latin typeface="Heebo" pitchFamily="2" charset="-79"/>
                <a:ea typeface="Tahoma"/>
                <a:cs typeface="Heebo" pitchFamily="2" charset="-79"/>
              </a:rPr>
              <a:t>”</a:t>
            </a:r>
            <a:br>
              <a:rPr lang="en-US" sz="1100" dirty="0">
                <a:latin typeface="Heebo" pitchFamily="2" charset="-79"/>
                <a:ea typeface="Tahoma"/>
                <a:cs typeface="Heebo" pitchFamily="2" charset="-79"/>
              </a:rPr>
            </a:br>
            <a:endParaRPr lang="en-US" sz="1100" dirty="0">
              <a:latin typeface="Heebo" pitchFamily="2" charset="-79"/>
              <a:ea typeface="Tahoma"/>
              <a:cs typeface="Heebo" pitchFamily="2" charset="-79"/>
            </a:endParaRPr>
          </a:p>
          <a:p>
            <a:pPr algn="l" rtl="0" fontAlgn="base">
              <a:spcBef>
                <a:spcPts val="800"/>
              </a:spcBef>
              <a:buClr>
                <a:srgbClr val="358B8F"/>
              </a:buClr>
              <a:buSzPct val="150000"/>
            </a:pPr>
            <a:r>
              <a:rPr lang="en-US" sz="1100" dirty="0">
                <a:latin typeface="Heebo" pitchFamily="2" charset="-79"/>
                <a:ea typeface="Tahoma"/>
                <a:cs typeface="Heebo" pitchFamily="2" charset="-79"/>
              </a:rPr>
              <a:t>Others emphasized the joy of the experience: </a:t>
            </a:r>
            <a:r>
              <a:rPr lang="en-US" sz="1100" i="1" dirty="0">
                <a:solidFill>
                  <a:schemeClr val="accent5"/>
                </a:solidFill>
                <a:latin typeface="Heebo" pitchFamily="2" charset="-79"/>
                <a:ea typeface="Tahoma"/>
                <a:cs typeface="Heebo" pitchFamily="2" charset="-79"/>
              </a:rPr>
              <a:t>“It was fun, doing something fun with the baby,”  </a:t>
            </a:r>
            <a:r>
              <a:rPr lang="en-US" sz="1100" dirty="0">
                <a:latin typeface="Heebo" pitchFamily="2" charset="-79"/>
                <a:ea typeface="Tahoma"/>
                <a:cs typeface="Heebo" pitchFamily="2" charset="-79"/>
              </a:rPr>
              <a:t>and cherished the result: </a:t>
            </a:r>
            <a:r>
              <a:rPr lang="en-US" sz="1100" i="1" dirty="0">
                <a:solidFill>
                  <a:schemeClr val="accent5"/>
                </a:solidFill>
                <a:latin typeface="Heebo" pitchFamily="2" charset="-79"/>
                <a:ea typeface="Tahoma"/>
                <a:cs typeface="Heebo" pitchFamily="2" charset="-79"/>
              </a:rPr>
              <a:t>“We have a song that’s just ours.”</a:t>
            </a:r>
            <a:endParaRPr lang="he-IL" sz="1100" i="1" dirty="0">
              <a:solidFill>
                <a:schemeClr val="accent5"/>
              </a:solidFill>
              <a:latin typeface="Heebo" pitchFamily="2" charset="-79"/>
              <a:ea typeface="Tahoma"/>
              <a:cs typeface="Heebo" pitchFamily="2" charset="-79"/>
            </a:endParaRPr>
          </a:p>
        </p:txBody>
      </p:sp>
      <p:sp>
        <p:nvSpPr>
          <p:cNvPr id="15" name="מלבן 4">
            <a:extLst>
              <a:ext uri="{FF2B5EF4-FFF2-40B4-BE49-F238E27FC236}">
                <a16:creationId xmlns:a16="http://schemas.microsoft.com/office/drawing/2014/main" id="{7E96566C-56D1-33D0-AF85-AC405948A329}"/>
              </a:ext>
            </a:extLst>
          </p:cNvPr>
          <p:cNvSpPr/>
          <p:nvPr/>
        </p:nvSpPr>
        <p:spPr>
          <a:xfrm>
            <a:off x="3706219" y="567991"/>
            <a:ext cx="3621658" cy="938719"/>
          </a:xfrm>
          <a:prstGeom prst="rect">
            <a:avLst/>
          </a:prstGeom>
          <a:noFill/>
        </p:spPr>
        <p:txBody>
          <a:bodyPr wrap="square" lIns="91440" tIns="45720" rIns="91440" bIns="45720" anchor="t">
            <a:spAutoFit/>
          </a:bodyPr>
          <a:lstStyle/>
          <a:p>
            <a:pPr algn="l" rtl="0" fontAlgn="base">
              <a:spcBef>
                <a:spcPts val="800"/>
              </a:spcBef>
              <a:buClr>
                <a:srgbClr val="358B8F"/>
              </a:buClr>
              <a:buSzPct val="150000"/>
            </a:pPr>
            <a:r>
              <a:rPr lang="en-US" sz="1100" dirty="0">
                <a:latin typeface="Heebo" pitchFamily="2" charset="-79"/>
                <a:ea typeface="Tahoma"/>
                <a:cs typeface="Heebo" pitchFamily="2" charset="-79"/>
              </a:rPr>
              <a:t>Participants joined the workshop mainly out of curiosity, </a:t>
            </a:r>
            <a:r>
              <a:rPr lang="en-US" sz="1100" b="1" dirty="0">
                <a:latin typeface="Heebo" pitchFamily="2" charset="-79"/>
                <a:ea typeface="Tahoma"/>
                <a:cs typeface="Heebo" pitchFamily="2" charset="-79"/>
              </a:rPr>
              <a:t>seeking a unique experience and a chance for emotional and creative expression </a:t>
            </a:r>
            <a:r>
              <a:rPr lang="en-US" sz="1100" dirty="0">
                <a:latin typeface="Heebo" pitchFamily="2" charset="-79"/>
                <a:ea typeface="Tahoma"/>
                <a:cs typeface="Heebo" pitchFamily="2" charset="-79"/>
              </a:rPr>
              <a:t>with professional support. These expectations were not only met but, to a large extent, surpassed.</a:t>
            </a:r>
            <a:endParaRPr lang="he-IL" sz="1100" dirty="0">
              <a:latin typeface="Heebo" pitchFamily="2" charset="-79"/>
              <a:ea typeface="Tahoma"/>
              <a:cs typeface="Heebo" pitchFamily="2" charset="-79"/>
            </a:endParaRPr>
          </a:p>
        </p:txBody>
      </p:sp>
      <p:sp>
        <p:nvSpPr>
          <p:cNvPr id="20" name="TextBox 19">
            <a:extLst>
              <a:ext uri="{FF2B5EF4-FFF2-40B4-BE49-F238E27FC236}">
                <a16:creationId xmlns:a16="http://schemas.microsoft.com/office/drawing/2014/main" id="{B68D7B6B-98EF-648C-2F07-2220198333DC}"/>
              </a:ext>
            </a:extLst>
          </p:cNvPr>
          <p:cNvSpPr txBox="1"/>
          <p:nvPr/>
        </p:nvSpPr>
        <p:spPr>
          <a:xfrm>
            <a:off x="7474227" y="5840421"/>
            <a:ext cx="4662470" cy="430887"/>
          </a:xfrm>
          <a:prstGeom prst="rect">
            <a:avLst/>
          </a:prstGeom>
          <a:noFill/>
        </p:spPr>
        <p:txBody>
          <a:bodyPr wrap="square">
            <a:spAutoFit/>
          </a:bodyPr>
          <a:lstStyle/>
          <a:p>
            <a:pPr lvl="0" algn="l" rtl="0" fontAlgn="base">
              <a:spcBef>
                <a:spcPts val="800"/>
              </a:spcBef>
              <a:buClr>
                <a:srgbClr val="358B8F"/>
              </a:buClr>
              <a:buSzPct val="150000"/>
              <a:defRPr/>
            </a:pPr>
            <a:r>
              <a:rPr lang="en-US" sz="1100" dirty="0">
                <a:solidFill>
                  <a:prstClr val="black"/>
                </a:solidFill>
                <a:latin typeface="Heebo" pitchFamily="2" charset="-79"/>
                <a:ea typeface="Tahoma"/>
                <a:cs typeface="Heebo" pitchFamily="2" charset="-79"/>
              </a:rPr>
              <a:t>One couple mentioned that they “went with the flow” because it sounded like a nice idea and didn’t express any concerns on the matter.</a:t>
            </a:r>
            <a:endParaRPr kumimoji="0" lang="he-IL" sz="1100" b="0" i="0" u="none" strike="noStrike" kern="1200" cap="none" spc="0" normalizeH="0" baseline="0" noProof="0" dirty="0">
              <a:ln>
                <a:noFill/>
              </a:ln>
              <a:solidFill>
                <a:prstClr val="black"/>
              </a:solidFill>
              <a:effectLst/>
              <a:uLnTx/>
              <a:uFillTx/>
              <a:latin typeface="Heebo" pitchFamily="2" charset="-79"/>
              <a:ea typeface="Tahoma"/>
              <a:cs typeface="Heebo" pitchFamily="2" charset="-79"/>
            </a:endParaRPr>
          </a:p>
        </p:txBody>
      </p:sp>
      <p:sp>
        <p:nvSpPr>
          <p:cNvPr id="21" name="TextBox 20">
            <a:extLst>
              <a:ext uri="{FF2B5EF4-FFF2-40B4-BE49-F238E27FC236}">
                <a16:creationId xmlns:a16="http://schemas.microsoft.com/office/drawing/2014/main" id="{B5FDBA2E-44EE-D2B8-A7F3-ED5554BCBB38}"/>
              </a:ext>
            </a:extLst>
          </p:cNvPr>
          <p:cNvSpPr txBox="1"/>
          <p:nvPr/>
        </p:nvSpPr>
        <p:spPr>
          <a:xfrm>
            <a:off x="7580576" y="4520813"/>
            <a:ext cx="1239371" cy="938719"/>
          </a:xfrm>
          <a:prstGeom prst="rect">
            <a:avLst/>
          </a:prstGeom>
          <a:noFill/>
        </p:spPr>
        <p:txBody>
          <a:bodyPr wrap="square">
            <a:spAutoFit/>
          </a:bodyPr>
          <a:lstStyle/>
          <a:p>
            <a:pPr lvl="0" algn="l" rtl="0" fontAlgn="base">
              <a:spcBef>
                <a:spcPts val="800"/>
              </a:spcBef>
              <a:buClr>
                <a:srgbClr val="358B8F"/>
              </a:buClr>
              <a:buSzPct val="150000"/>
              <a:defRPr/>
            </a:pPr>
            <a:r>
              <a:rPr lang="en-US" sz="1100" dirty="0">
                <a:solidFill>
                  <a:prstClr val="black"/>
                </a:solidFill>
                <a:latin typeface="Heebo" pitchFamily="2" charset="-79"/>
                <a:ea typeface="Tahoma"/>
                <a:cs typeface="Heebo" pitchFamily="2" charset="-79"/>
              </a:rPr>
              <a:t>Another interviewee </a:t>
            </a:r>
            <a:r>
              <a:rPr lang="en-US" sz="1100" b="1" dirty="0">
                <a:solidFill>
                  <a:prstClr val="black"/>
                </a:solidFill>
                <a:latin typeface="Heebo" pitchFamily="2" charset="-79"/>
                <a:ea typeface="Tahoma"/>
                <a:cs typeface="Heebo" pitchFamily="2" charset="-79"/>
              </a:rPr>
              <a:t>expressed concerns about exposure:</a:t>
            </a:r>
            <a:endParaRPr kumimoji="0" lang="he-IL" sz="1100" b="1" i="0" u="none" strike="noStrike" kern="1200" cap="none" spc="0" normalizeH="0" baseline="0" noProof="0" dirty="0">
              <a:ln>
                <a:noFill/>
              </a:ln>
              <a:solidFill>
                <a:schemeClr val="accent5"/>
              </a:solidFill>
              <a:effectLst/>
              <a:uLnTx/>
              <a:uFillTx/>
              <a:latin typeface="Heebo" pitchFamily="2" charset="-79"/>
              <a:ea typeface="Tahoma"/>
              <a:cs typeface="Heebo" pitchFamily="2" charset="-79"/>
            </a:endParaRPr>
          </a:p>
        </p:txBody>
      </p:sp>
      <p:sp>
        <p:nvSpPr>
          <p:cNvPr id="22" name="TextBox 21">
            <a:extLst>
              <a:ext uri="{FF2B5EF4-FFF2-40B4-BE49-F238E27FC236}">
                <a16:creationId xmlns:a16="http://schemas.microsoft.com/office/drawing/2014/main" id="{0CDEA615-33A1-0A1F-D8C6-F5F012C93B5C}"/>
              </a:ext>
            </a:extLst>
          </p:cNvPr>
          <p:cNvSpPr txBox="1"/>
          <p:nvPr/>
        </p:nvSpPr>
        <p:spPr>
          <a:xfrm>
            <a:off x="7538185" y="2193468"/>
            <a:ext cx="1931389" cy="1954381"/>
          </a:xfrm>
          <a:prstGeom prst="rect">
            <a:avLst/>
          </a:prstGeom>
          <a:noFill/>
        </p:spPr>
        <p:txBody>
          <a:bodyPr wrap="square">
            <a:spAutoFit/>
          </a:bodyPr>
          <a:lstStyle/>
          <a:p>
            <a:pPr lvl="0" algn="l" rtl="0" fontAlgn="base">
              <a:spcBef>
                <a:spcPts val="800"/>
              </a:spcBef>
              <a:buClr>
                <a:srgbClr val="358B8F"/>
              </a:buClr>
              <a:buSzPct val="150000"/>
              <a:defRPr/>
            </a:pPr>
            <a:r>
              <a:rPr lang="en-US" sz="1100" dirty="0">
                <a:solidFill>
                  <a:prstClr val="black"/>
                </a:solidFill>
                <a:latin typeface="Heebo" pitchFamily="2" charset="-79"/>
                <a:ea typeface="Tahoma"/>
                <a:cs typeface="Heebo" pitchFamily="2" charset="-79"/>
              </a:rPr>
              <a:t>Two participants </a:t>
            </a:r>
            <a:r>
              <a:rPr lang="en-US" sz="1100" b="1" dirty="0">
                <a:solidFill>
                  <a:prstClr val="black"/>
                </a:solidFill>
                <a:latin typeface="Heebo" pitchFamily="2" charset="-79"/>
                <a:ea typeface="Tahoma"/>
                <a:cs typeface="Heebo" pitchFamily="2" charset="-79"/>
              </a:rPr>
              <a:t>raised concerns about the session's length.</a:t>
            </a:r>
            <a:r>
              <a:rPr lang="en-US" sz="1100" dirty="0">
                <a:solidFill>
                  <a:prstClr val="black"/>
                </a:solidFill>
                <a:latin typeface="Heebo" pitchFamily="2" charset="-79"/>
                <a:ea typeface="Tahoma"/>
                <a:cs typeface="Heebo" pitchFamily="2" charset="-79"/>
              </a:rPr>
              <a:t> One worried that a three-hour session would be too long to manage with a baby, while the other was concerned that an hour and a half wouldn’t be enough time for writing, composing, and recording the song:</a:t>
            </a:r>
            <a:endParaRPr kumimoji="0" lang="he-IL" sz="1100" b="0" i="0" u="none" strike="noStrike" kern="1200" cap="none" spc="0" normalizeH="0" baseline="0" noProof="0" dirty="0">
              <a:ln>
                <a:noFill/>
              </a:ln>
              <a:solidFill>
                <a:schemeClr val="accent5"/>
              </a:solidFill>
              <a:effectLst/>
              <a:uLnTx/>
              <a:uFillTx/>
              <a:latin typeface="Heebo" pitchFamily="2" charset="-79"/>
              <a:ea typeface="Tahoma"/>
              <a:cs typeface="Heebo" pitchFamily="2" charset="-79"/>
            </a:endParaRPr>
          </a:p>
        </p:txBody>
      </p:sp>
      <p:sp>
        <p:nvSpPr>
          <p:cNvPr id="23" name="TextBox 22">
            <a:extLst>
              <a:ext uri="{FF2B5EF4-FFF2-40B4-BE49-F238E27FC236}">
                <a16:creationId xmlns:a16="http://schemas.microsoft.com/office/drawing/2014/main" id="{136503BD-9457-1645-A925-1254207747CA}"/>
              </a:ext>
            </a:extLst>
          </p:cNvPr>
          <p:cNvSpPr txBox="1"/>
          <p:nvPr/>
        </p:nvSpPr>
        <p:spPr>
          <a:xfrm>
            <a:off x="8893431" y="4520813"/>
            <a:ext cx="3298569" cy="1015663"/>
          </a:xfrm>
          <a:prstGeom prst="rect">
            <a:avLst/>
          </a:prstGeom>
          <a:noFill/>
        </p:spPr>
        <p:txBody>
          <a:bodyPr wrap="square">
            <a:spAutoFit/>
          </a:bodyPr>
          <a:lstStyle/>
          <a:p>
            <a:pPr lvl="0" algn="l" rtl="0" fontAlgn="base">
              <a:spcBef>
                <a:spcPts val="800"/>
              </a:spcBef>
              <a:buClr>
                <a:srgbClr val="358B8F"/>
              </a:buClr>
              <a:buSzPct val="150000"/>
              <a:defRPr/>
            </a:pPr>
            <a:r>
              <a:rPr lang="en-US" sz="1200" i="1" dirty="0">
                <a:solidFill>
                  <a:schemeClr val="accent5"/>
                </a:solidFill>
                <a:latin typeface="Heebo" pitchFamily="2" charset="-79"/>
                <a:ea typeface="Tahoma"/>
                <a:cs typeface="Heebo" pitchFamily="2" charset="-79"/>
              </a:rPr>
              <a:t>"They told us we would be recorded and filmed, and we were concerned about the exposure because we're very private people. Later, they made it clear that it would be done in a very low-key way."</a:t>
            </a:r>
            <a:endParaRPr kumimoji="0" lang="he-IL" sz="1200" b="0" i="1" u="none" strike="noStrike" kern="1200" cap="none" spc="0" normalizeH="0" baseline="0" noProof="0" dirty="0">
              <a:ln>
                <a:noFill/>
              </a:ln>
              <a:solidFill>
                <a:schemeClr val="accent5"/>
              </a:solidFill>
              <a:effectLst/>
              <a:uLnTx/>
              <a:uFillTx/>
              <a:latin typeface="Heebo" pitchFamily="2" charset="-79"/>
              <a:ea typeface="Tahoma"/>
              <a:cs typeface="Heebo" pitchFamily="2" charset="-79"/>
            </a:endParaRPr>
          </a:p>
        </p:txBody>
      </p:sp>
      <p:sp>
        <p:nvSpPr>
          <p:cNvPr id="24" name="TextBox 23">
            <a:extLst>
              <a:ext uri="{FF2B5EF4-FFF2-40B4-BE49-F238E27FC236}">
                <a16:creationId xmlns:a16="http://schemas.microsoft.com/office/drawing/2014/main" id="{D4D642CA-4C71-BCD0-A0CE-1A8A078628B5}"/>
              </a:ext>
            </a:extLst>
          </p:cNvPr>
          <p:cNvSpPr txBox="1"/>
          <p:nvPr/>
        </p:nvSpPr>
        <p:spPr>
          <a:xfrm>
            <a:off x="9469574" y="2144272"/>
            <a:ext cx="2606503" cy="1938992"/>
          </a:xfrm>
          <a:prstGeom prst="rect">
            <a:avLst/>
          </a:prstGeom>
          <a:noFill/>
        </p:spPr>
        <p:txBody>
          <a:bodyPr wrap="square">
            <a:spAutoFit/>
          </a:bodyPr>
          <a:lstStyle/>
          <a:p>
            <a:pPr lvl="0" algn="l" rtl="0" fontAlgn="base">
              <a:spcBef>
                <a:spcPts val="800"/>
              </a:spcBef>
              <a:buClr>
                <a:srgbClr val="358B8F"/>
              </a:buClr>
              <a:buSzPct val="150000"/>
              <a:defRPr/>
            </a:pPr>
            <a:r>
              <a:rPr lang="en-US" sz="1200" i="1" dirty="0">
                <a:solidFill>
                  <a:schemeClr val="accent5"/>
                </a:solidFill>
                <a:latin typeface="Heebo" pitchFamily="2" charset="-79"/>
                <a:ea typeface="Tahoma"/>
                <a:cs typeface="Heebo" pitchFamily="2" charset="-79"/>
              </a:rPr>
              <a:t>"I couldn’t see how we’d manage to do everything in just an hour and a half, and in the end, we didn’t. We didn’t compose or record anything; we left with a rough draft of the lyrics, and [the musician] made a few changes to fit the music. We had a general idea of the melody, and she ended up recording the song herself."</a:t>
            </a:r>
            <a:endParaRPr kumimoji="0" lang="he-IL" sz="1200" b="0" i="1" u="none" strike="noStrike" kern="1200" cap="none" spc="0" normalizeH="0" baseline="0" noProof="0" dirty="0">
              <a:ln>
                <a:noFill/>
              </a:ln>
              <a:solidFill>
                <a:schemeClr val="accent5"/>
              </a:solidFill>
              <a:effectLst/>
              <a:uLnTx/>
              <a:uFillTx/>
              <a:latin typeface="Heebo" pitchFamily="2" charset="-79"/>
              <a:ea typeface="Tahoma"/>
              <a:cs typeface="Heebo" pitchFamily="2" charset="-79"/>
            </a:endParaRPr>
          </a:p>
        </p:txBody>
      </p:sp>
      <p:sp>
        <p:nvSpPr>
          <p:cNvPr id="25" name="TextBox 24">
            <a:extLst>
              <a:ext uri="{FF2B5EF4-FFF2-40B4-BE49-F238E27FC236}">
                <a16:creationId xmlns:a16="http://schemas.microsoft.com/office/drawing/2014/main" id="{DC00AD38-7B14-82F9-B4EA-A967E567D682}"/>
              </a:ext>
            </a:extLst>
          </p:cNvPr>
          <p:cNvSpPr txBox="1"/>
          <p:nvPr/>
        </p:nvSpPr>
        <p:spPr>
          <a:xfrm>
            <a:off x="9149160" y="583789"/>
            <a:ext cx="2987537" cy="1456809"/>
          </a:xfrm>
          <a:prstGeom prst="rect">
            <a:avLst/>
          </a:prstGeom>
          <a:noFill/>
        </p:spPr>
        <p:txBody>
          <a:bodyPr wrap="square">
            <a:spAutoFit/>
          </a:bodyPr>
          <a:lstStyle/>
          <a:p>
            <a:pPr lvl="0" algn="l" rtl="0" fontAlgn="base">
              <a:spcBef>
                <a:spcPts val="800"/>
              </a:spcBef>
              <a:buClr>
                <a:srgbClr val="358B8F"/>
              </a:buClr>
              <a:buSzPct val="150000"/>
              <a:defRPr/>
            </a:pPr>
            <a:r>
              <a:rPr lang="en-US" sz="1200" i="1" dirty="0">
                <a:solidFill>
                  <a:schemeClr val="accent5"/>
                </a:solidFill>
                <a:latin typeface="Heebo" pitchFamily="2" charset="-79"/>
                <a:ea typeface="Tahoma"/>
                <a:cs typeface="Heebo" pitchFamily="2" charset="-79"/>
              </a:rPr>
              <a:t>“Creating songs isn’t really my forte; my wife is the creative one, so I wondered how it would go and if we’d be able to make a song.”</a:t>
            </a:r>
            <a:br>
              <a:rPr lang="en-US" sz="1200" i="1" dirty="0">
                <a:solidFill>
                  <a:schemeClr val="accent5"/>
                </a:solidFill>
                <a:latin typeface="Heebo" pitchFamily="2" charset="-79"/>
                <a:ea typeface="Tahoma"/>
                <a:cs typeface="Heebo" pitchFamily="2" charset="-79"/>
              </a:rPr>
            </a:br>
            <a:endParaRPr lang="en-US" sz="1200" i="1" dirty="0">
              <a:solidFill>
                <a:schemeClr val="accent5"/>
              </a:solidFill>
              <a:latin typeface="Heebo" pitchFamily="2" charset="-79"/>
              <a:ea typeface="Tahoma"/>
              <a:cs typeface="Heebo" pitchFamily="2" charset="-79"/>
            </a:endParaRPr>
          </a:p>
          <a:p>
            <a:pPr lvl="0" algn="l" rtl="0" fontAlgn="base">
              <a:spcBef>
                <a:spcPts val="800"/>
              </a:spcBef>
              <a:buClr>
                <a:srgbClr val="358B8F"/>
              </a:buClr>
              <a:buSzPct val="150000"/>
              <a:defRPr/>
            </a:pPr>
            <a:r>
              <a:rPr lang="en-US" sz="1100" dirty="0">
                <a:latin typeface="Heebo" pitchFamily="2" charset="-79"/>
                <a:ea typeface="Tahoma"/>
                <a:cs typeface="Heebo" pitchFamily="2" charset="-79"/>
              </a:rPr>
              <a:t>They noted that the thoughtful organization and guidance helped ease those concerns.</a:t>
            </a:r>
            <a:endParaRPr kumimoji="0" lang="he-IL" sz="1100" b="0" i="0" u="none" strike="noStrike" kern="1200" cap="none" spc="0" normalizeH="0" baseline="0" noProof="0" dirty="0">
              <a:ln>
                <a:noFill/>
              </a:ln>
              <a:effectLst/>
              <a:uLnTx/>
              <a:uFillTx/>
              <a:latin typeface="Heebo" pitchFamily="2" charset="-79"/>
              <a:ea typeface="Tahoma"/>
              <a:cs typeface="Heebo" pitchFamily="2" charset="-79"/>
            </a:endParaRPr>
          </a:p>
        </p:txBody>
      </p:sp>
      <p:sp>
        <p:nvSpPr>
          <p:cNvPr id="42" name="TextBox 41">
            <a:extLst>
              <a:ext uri="{FF2B5EF4-FFF2-40B4-BE49-F238E27FC236}">
                <a16:creationId xmlns:a16="http://schemas.microsoft.com/office/drawing/2014/main" id="{5EC942C4-E1BC-CD1B-A774-CFB6B67FA78F}"/>
              </a:ext>
            </a:extLst>
          </p:cNvPr>
          <p:cNvSpPr txBox="1"/>
          <p:nvPr/>
        </p:nvSpPr>
        <p:spPr>
          <a:xfrm>
            <a:off x="7479309" y="96098"/>
            <a:ext cx="4775630" cy="430887"/>
          </a:xfrm>
          <a:prstGeom prst="rect">
            <a:avLst/>
          </a:prstGeom>
          <a:noFill/>
        </p:spPr>
        <p:txBody>
          <a:bodyPr wrap="square">
            <a:spAutoFit/>
          </a:bodyPr>
          <a:lstStyle/>
          <a:p>
            <a:pPr lvl="0" algn="l" rtl="0" fontAlgn="base">
              <a:spcBef>
                <a:spcPts val="800"/>
              </a:spcBef>
              <a:buClr>
                <a:srgbClr val="358B8F"/>
              </a:buClr>
              <a:buSzPct val="150000"/>
              <a:defRPr/>
            </a:pPr>
            <a:r>
              <a:rPr lang="en-US" sz="1100" dirty="0">
                <a:solidFill>
                  <a:prstClr val="black"/>
                </a:solidFill>
                <a:latin typeface="Heebo" pitchFamily="2" charset="-79"/>
                <a:ea typeface="Tahoma"/>
                <a:cs typeface="Heebo" pitchFamily="2" charset="-79"/>
              </a:rPr>
              <a:t>In the interviews, participants were asked to reflect on any concerns they had leading up to the workshop:</a:t>
            </a:r>
            <a:endParaRPr kumimoji="0" lang="he-IL" sz="1100" b="0" i="0" u="none" strike="noStrike" kern="1200" cap="none" spc="0" normalizeH="0" baseline="0" noProof="0" dirty="0">
              <a:ln>
                <a:noFill/>
              </a:ln>
              <a:solidFill>
                <a:prstClr val="black"/>
              </a:solidFill>
              <a:effectLst/>
              <a:uLnTx/>
              <a:uFillTx/>
              <a:latin typeface="Heebo" pitchFamily="2" charset="-79"/>
              <a:ea typeface="Tahoma"/>
              <a:cs typeface="Heebo" pitchFamily="2" charset="-79"/>
            </a:endParaRPr>
          </a:p>
        </p:txBody>
      </p:sp>
    </p:spTree>
    <p:extLst>
      <p:ext uri="{BB962C8B-B14F-4D97-AF65-F5344CB8AC3E}">
        <p14:creationId xmlns:p14="http://schemas.microsoft.com/office/powerpoint/2010/main" val="3359977452"/>
      </p:ext>
    </p:extLst>
  </p:cSld>
  <p:clrMapOvr>
    <a:masterClrMapping/>
  </p:clrMapOvr>
</p:sld>
</file>

<file path=ppt/theme/theme1.xml><?xml version="1.0" encoding="utf-8"?>
<a:theme xmlns:a="http://schemas.openxmlformats.org/drawingml/2006/main" name="ערכת נושא Office">
  <a:themeElements>
    <a:clrScheme name="Urban">
      <a:dk1>
        <a:sysClr val="windowText" lastClr="000000"/>
      </a:dk1>
      <a:lt1>
        <a:sysClr val="window" lastClr="FFFFFF"/>
      </a:lt1>
      <a:dk2>
        <a:srgbClr val="44546A"/>
      </a:dk2>
      <a:lt2>
        <a:srgbClr val="E7E6E6"/>
      </a:lt2>
      <a:accent1>
        <a:srgbClr val="47BA83"/>
      </a:accent1>
      <a:accent2>
        <a:srgbClr val="81DFE0"/>
      </a:accent2>
      <a:accent3>
        <a:srgbClr val="40A8AD"/>
      </a:accent3>
      <a:accent4>
        <a:srgbClr val="9ABC56"/>
      </a:accent4>
      <a:accent5>
        <a:srgbClr val="CD4E86"/>
      </a:accent5>
      <a:accent6>
        <a:srgbClr val="0563C1"/>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22" ma:contentTypeDescription="צור מסמך חדש." ma:contentTypeScope="" ma:versionID="7762ca8e2109deb2f2488eb4ed3c0191">
  <xsd:schema xmlns:xsd="http://www.w3.org/2001/XMLSchema" xmlns:xs="http://www.w3.org/2001/XMLSchema" xmlns:p="http://schemas.microsoft.com/office/2006/metadata/properties" xmlns:ns2="3096e91d-ebd7-4ce5-b2b3-56d74390b557" xmlns:ns3="4ba3be25-03aa-45c2-b90f-d8c255107eb7" xmlns:ns4="66206a12-aca6-4383-82db-f7b25037d731" targetNamespace="http://schemas.microsoft.com/office/2006/metadata/properties" ma:root="true" ma:fieldsID="8229be6d86c6a917d21fa19310320568" ns2:_="" ns3:_="" ns4:_="">
    <xsd:import namespace="3096e91d-ebd7-4ce5-b2b3-56d74390b557"/>
    <xsd:import namespace="4ba3be25-03aa-45c2-b90f-d8c255107eb7"/>
    <xsd:import namespace="66206a12-aca6-4383-82db-f7b25037d7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תגיות תמונה" ma:readOnly="false" ma:fieldId="{5cf76f15-5ced-4ddc-b409-7134ff3c332f}" ma:taxonomyMulti="true" ma:sspId="a557658c-0fa3-4305-8778-78d8ea3b7e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206a12-aca6-4383-82db-f7b25037d731" elementFormDefault="qualified">
    <xsd:import namespace="http://schemas.microsoft.com/office/2006/documentManagement/types"/>
    <xsd:import namespace="http://schemas.microsoft.com/office/infopath/2007/PartnerControls"/>
    <xsd:element name="TaxCatchAll" ma:index="21" nillable="true" ma:displayName="עמודת 'תפוס הכל' של טקסונומיה" ma:hidden="true" ma:list="{153ba520-b991-433c-a0d4-d083743f123b}" ma:internalName="TaxCatchAll" ma:showField="CatchAllData" ma:web="66206a12-aca6-4383-82db-f7b25037d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096e91d-ebd7-4ce5-b2b3-56d74390b557">
      <Terms xmlns="http://schemas.microsoft.com/office/infopath/2007/PartnerControls"/>
    </lcf76f155ced4ddcb4097134ff3c332f>
    <TaxCatchAll xmlns="66206a12-aca6-4383-82db-f7b25037d731" xsi:nil="true"/>
    <SharedWithUsers xmlns="4ba3be25-03aa-45c2-b90f-d8c255107eb7">
      <UserInfo>
        <DisplayName>Tal Mishaan Spiegel</DisplayName>
        <AccountId>549</AccountId>
        <AccountType/>
      </UserInfo>
      <UserInfo>
        <DisplayName>Sharon Brand Martin</DisplayName>
        <AccountId>236</AccountId>
        <AccountType/>
      </UserInfo>
      <UserInfo>
        <DisplayName>Alona Tsirulnikov</DisplayName>
        <AccountId>366</AccountId>
        <AccountType/>
      </UserInfo>
      <UserInfo>
        <DisplayName>Tasneem Masri</DisplayName>
        <AccountId>47</AccountId>
        <AccountType/>
      </UserInfo>
      <UserInfo>
        <DisplayName>Michal Sandler Elias</DisplayName>
        <AccountId>8975</AccountId>
        <AccountType/>
      </UserInfo>
      <UserInfo>
        <DisplayName>Shimrit Slonim Franco</DisplayName>
        <AccountId>9120</AccountId>
        <AccountType/>
      </UserInfo>
      <UserInfo>
        <DisplayName>Zohar Ben Har</DisplayName>
        <AccountId>9221</AccountId>
        <AccountType/>
      </UserInfo>
    </SharedWithUsers>
  </documentManagement>
</p:properties>
</file>

<file path=customXml/itemProps1.xml><?xml version="1.0" encoding="utf-8"?>
<ds:datastoreItem xmlns:ds="http://schemas.openxmlformats.org/officeDocument/2006/customXml" ds:itemID="{247F0583-A052-4C21-A654-4A1DF40A3C57}">
  <ds:schemaRefs>
    <ds:schemaRef ds:uri="http://schemas.microsoft.com/sharepoint/v3/contenttype/forms"/>
  </ds:schemaRefs>
</ds:datastoreItem>
</file>

<file path=customXml/itemProps2.xml><?xml version="1.0" encoding="utf-8"?>
<ds:datastoreItem xmlns:ds="http://schemas.openxmlformats.org/officeDocument/2006/customXml" ds:itemID="{279D3F55-8707-4F7B-B068-28F88EF63576}">
  <ds:schemaRefs>
    <ds:schemaRef ds:uri="3096e91d-ebd7-4ce5-b2b3-56d74390b557"/>
    <ds:schemaRef ds:uri="4ba3be25-03aa-45c2-b90f-d8c255107eb7"/>
    <ds:schemaRef ds:uri="66206a12-aca6-4383-82db-f7b25037d7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8889515-ECDD-4635-8A3E-652D069F73DD}">
  <ds:schemaRefs>
    <ds:schemaRef ds:uri="http://www.w3.org/XML/1998/namespace"/>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purl.org/dc/elements/1.1/"/>
    <ds:schemaRef ds:uri="http://purl.org/dc/terms/"/>
    <ds:schemaRef ds:uri="4ba3be25-03aa-45c2-b90f-d8c255107eb7"/>
    <ds:schemaRef ds:uri="66206a12-aca6-4383-82db-f7b25037d731"/>
    <ds:schemaRef ds:uri="3096e91d-ebd7-4ce5-b2b3-56d74390b557"/>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9798</TotalTime>
  <Words>8881</Words>
  <Application>Microsoft Macintosh PowerPoint</Application>
  <PresentationFormat>Widescreen</PresentationFormat>
  <Paragraphs>408</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Heebo</vt:lpstr>
      <vt:lpstr>Montserrat</vt:lpstr>
      <vt:lpstr>Calibri</vt:lpstr>
      <vt:lpstr>Wingdings</vt:lpstr>
      <vt:lpstr>Calibri Light</vt:lpstr>
      <vt:lpstr>Arial</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Sharon Brand Martin</dc:creator>
  <cp:lastModifiedBy>Meredith Armstrong</cp:lastModifiedBy>
  <cp:revision>164</cp:revision>
  <dcterms:created xsi:type="dcterms:W3CDTF">2023-12-31T08:13:22Z</dcterms:created>
  <dcterms:modified xsi:type="dcterms:W3CDTF">2024-10-14T08:20:00Z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y fmtid="{D5CDD505-2E9C-101B-9397-08002B2CF9AE}" pid="3" name="MSIP_Label_b5194bbc-032f-47bb-9abc-b93ce9e451bf_Enabled">
    <vt:lpwstr>true</vt:lpwstr>
  </property>
  <property fmtid="{D5CDD505-2E9C-101B-9397-08002B2CF9AE}" pid="4" name="MSIP_Label_b5194bbc-032f-47bb-9abc-b93ce9e451bf_SetDate">
    <vt:lpwstr>2023-12-31T08:13:29Z</vt:lpwstr>
  </property>
  <property fmtid="{D5CDD505-2E9C-101B-9397-08002B2CF9AE}" pid="5" name="MSIP_Label_b5194bbc-032f-47bb-9abc-b93ce9e451bf_Method">
    <vt:lpwstr>Standard</vt:lpwstr>
  </property>
  <property fmtid="{D5CDD505-2E9C-101B-9397-08002B2CF9AE}" pid="6" name="MSIP_Label_b5194bbc-032f-47bb-9abc-b93ce9e451bf_Name">
    <vt:lpwstr>defa4170-0d19-0005-0004-bc88714345d2</vt:lpwstr>
  </property>
  <property fmtid="{D5CDD505-2E9C-101B-9397-08002B2CF9AE}" pid="7" name="MSIP_Label_b5194bbc-032f-47bb-9abc-b93ce9e451bf_SiteId">
    <vt:lpwstr>89549929-c3f4-4716-8ef4-0b2d475c2d50</vt:lpwstr>
  </property>
  <property fmtid="{D5CDD505-2E9C-101B-9397-08002B2CF9AE}" pid="8" name="MSIP_Label_b5194bbc-032f-47bb-9abc-b93ce9e451bf_ActionId">
    <vt:lpwstr>ff2a027a-101a-4e86-94b8-fc47b09a99b8</vt:lpwstr>
  </property>
  <property fmtid="{D5CDD505-2E9C-101B-9397-08002B2CF9AE}" pid="9" name="MSIP_Label_b5194bbc-032f-47bb-9abc-b93ce9e451bf_ContentBits">
    <vt:lpwstr>0</vt:lpwstr>
  </property>
  <property fmtid="{D5CDD505-2E9C-101B-9397-08002B2CF9AE}" pid="10" name="MediaServiceImageTags">
    <vt:lpwstr/>
  </property>
</Properties>
</file>