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820858E-EBD6-4A42-9975-E6739C2B98D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284496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0858E-EBD6-4A42-9975-E6739C2B98D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14758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0858E-EBD6-4A42-9975-E6739C2B98D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2373876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0858E-EBD6-4A42-9975-E6739C2B98D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91998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20858E-EBD6-4A42-9975-E6739C2B98D8}"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66092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20858E-EBD6-4A42-9975-E6739C2B98D8}"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358004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20858E-EBD6-4A42-9975-E6739C2B98D8}"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3555832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20858E-EBD6-4A42-9975-E6739C2B98D8}"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403758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0858E-EBD6-4A42-9975-E6739C2B98D8}"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256164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20858E-EBD6-4A42-9975-E6739C2B98D8}"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132248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20858E-EBD6-4A42-9975-E6739C2B98D8}"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143819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0858E-EBD6-4A42-9975-E6739C2B98D8}" type="datetimeFigureOut">
              <a:rPr lang="en-US" smtClean="0"/>
              <a:t>1/16/2019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9ACD5-5702-448D-A5CB-AEE9F24EAD4B}" type="slidenum">
              <a:rPr lang="en-US" smtClean="0"/>
              <a:t>‹#›</a:t>
            </a:fld>
            <a:endParaRPr lang="en-US"/>
          </a:p>
        </p:txBody>
      </p:sp>
    </p:spTree>
    <p:extLst>
      <p:ext uri="{BB962C8B-B14F-4D97-AF65-F5344CB8AC3E}">
        <p14:creationId xmlns:p14="http://schemas.microsoft.com/office/powerpoint/2010/main" val="649758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4257" y="179943"/>
            <a:ext cx="434671" cy="430887"/>
          </a:xfrm>
          <a:prstGeom prst="rect">
            <a:avLst/>
          </a:prstGeom>
          <a:noFill/>
        </p:spPr>
        <p:txBody>
          <a:bodyPr wrap="none" rtlCol="0">
            <a:spAutoFit/>
          </a:bodyPr>
          <a:lstStyle/>
          <a:p>
            <a:pPr algn="r" rtl="1"/>
            <a:r>
              <a:rPr lang="es-ES" sz="1100" dirty="0">
                <a:latin typeface="Candara" panose="020E0502030303020204" pitchFamily="34" charset="0"/>
              </a:rPr>
              <a:t>VB-1</a:t>
            </a:r>
            <a:endParaRPr lang="en-US" sz="1100" dirty="0">
              <a:latin typeface="Candara" panose="020E0502030303020204" pitchFamily="34" charset="0"/>
            </a:endParaRPr>
          </a:p>
          <a:p>
            <a:pPr algn="r" rtl="1"/>
            <a:endParaRPr lang="ar" sz="1100" dirty="0">
              <a:latin typeface="Candara" panose="020E0502030303020204" pitchFamily="34" charset="0"/>
            </a:endParaRPr>
          </a:p>
        </p:txBody>
      </p:sp>
      <p:sp>
        <p:nvSpPr>
          <p:cNvPr id="5" name="TextBox 4"/>
          <p:cNvSpPr txBox="1"/>
          <p:nvPr/>
        </p:nvSpPr>
        <p:spPr>
          <a:xfrm>
            <a:off x="1325081" y="170267"/>
            <a:ext cx="1935145" cy="707886"/>
          </a:xfrm>
          <a:prstGeom prst="rect">
            <a:avLst/>
          </a:prstGeom>
          <a:noFill/>
        </p:spPr>
        <p:txBody>
          <a:bodyPr wrap="none" rtlCol="0">
            <a:spAutoFit/>
          </a:bodyPr>
          <a:lstStyle/>
          <a:p>
            <a:pPr algn="r" rtl="1"/>
            <a:r>
              <a:rPr lang="ar" sz="2000" b="0" i="0" u="none">
                <a:latin typeface="Candara" panose="020E0502030303020204" pitchFamily="34" charset="0"/>
              </a:rPr>
              <a:t>التقويم اليهودي</a:t>
            </a:r>
            <a:endParaRPr lang="ar" sz="2000" dirty="0">
              <a:latin typeface="Candara" panose="020E0502030303020204" pitchFamily="34" charset="0"/>
            </a:endParaRPr>
          </a:p>
          <a:p>
            <a:endParaRPr lang="ar" sz="2000" dirty="0">
              <a:latin typeface="Candara" panose="020E0502030303020204" pitchFamily="34" charset="0"/>
            </a:endParaRPr>
          </a:p>
        </p:txBody>
      </p:sp>
      <p:sp>
        <p:nvSpPr>
          <p:cNvPr id="6" name="TextBox 5"/>
          <p:cNvSpPr txBox="1"/>
          <p:nvPr/>
        </p:nvSpPr>
        <p:spPr>
          <a:xfrm>
            <a:off x="294110" y="699327"/>
            <a:ext cx="5195625" cy="1446550"/>
          </a:xfrm>
          <a:prstGeom prst="rect">
            <a:avLst/>
          </a:prstGeom>
          <a:noFill/>
          <a:ln>
            <a:solidFill>
              <a:schemeClr val="bg2">
                <a:lumMod val="90000"/>
              </a:schemeClr>
            </a:solidFill>
          </a:ln>
        </p:spPr>
        <p:txBody>
          <a:bodyPr wrap="square" rtlCol="0">
            <a:spAutoFit/>
          </a:bodyPr>
          <a:lstStyle/>
          <a:p>
            <a:pPr algn="r" rtl="1"/>
            <a:r>
              <a:rPr lang="ar" sz="1100" b="1" i="0" u="none" dirty="0">
                <a:latin typeface="Candara" panose="020E0502030303020204" pitchFamily="34" charset="0"/>
              </a:rPr>
              <a:t>تقويم الهيكل اليهودي الأول (القرون</a:t>
            </a:r>
            <a:r>
              <a:rPr lang="ar-SY" sz="1100" b="1" i="0" u="none" dirty="0">
                <a:latin typeface="Candara" panose="020E0502030303020204" pitchFamily="34" charset="0"/>
              </a:rPr>
              <a:t> العاشر – السادس </a:t>
            </a:r>
            <a:r>
              <a:rPr lang="ar" sz="1100" b="1" i="0" u="none" dirty="0">
                <a:latin typeface="Candara" panose="020E0502030303020204" pitchFamily="34" charset="0"/>
              </a:rPr>
              <a:t>ق م)</a:t>
            </a:r>
            <a:endParaRPr lang="ar" sz="1100" dirty="0">
              <a:latin typeface="Candara" panose="020E0502030303020204" pitchFamily="34" charset="0"/>
            </a:endParaRPr>
          </a:p>
          <a:p>
            <a:pPr algn="r" rtl="1"/>
            <a:r>
              <a:rPr lang="ar" sz="1100" b="0" i="0" u="none" dirty="0">
                <a:latin typeface="Candara" panose="020E0502030303020204" pitchFamily="34" charset="0"/>
              </a:rPr>
              <a:t> </a:t>
            </a:r>
            <a:endParaRPr lang="ar" sz="1100" dirty="0">
              <a:latin typeface="Candara" panose="020E0502030303020204" pitchFamily="34" charset="0"/>
            </a:endParaRPr>
          </a:p>
          <a:p>
            <a:pPr algn="r" rtl="1"/>
            <a:r>
              <a:rPr lang="ar" sz="1100" b="0" i="0" u="none" dirty="0">
                <a:latin typeface="Candara" panose="020E0502030303020204" pitchFamily="34" charset="0"/>
              </a:rPr>
              <a:t>يذكر الكتاب المقدس خمسة أشهر: </a:t>
            </a:r>
            <a:endParaRPr lang="ar" sz="1100" dirty="0">
              <a:latin typeface="Candara" panose="020E0502030303020204" pitchFamily="34" charset="0"/>
            </a:endParaRPr>
          </a:p>
          <a:p>
            <a:pPr lvl="0" algn="r" rtl="1"/>
            <a:r>
              <a:rPr lang="ar" sz="1100" b="1" i="0" u="none" dirty="0">
                <a:latin typeface="Candara" panose="020E0502030303020204" pitchFamily="34" charset="0"/>
              </a:rPr>
              <a:t>أبيب</a:t>
            </a:r>
            <a:r>
              <a:rPr lang="ar" sz="1100" b="0" i="0" u="none" dirty="0">
                <a:latin typeface="Candara" panose="020E0502030303020204" pitchFamily="34" charset="0"/>
              </a:rPr>
              <a:t> "الشعير الطازج"</a:t>
            </a:r>
            <a:endParaRPr lang="ar" sz="1100" dirty="0">
              <a:latin typeface="Candara" panose="020E0502030303020204" pitchFamily="34" charset="0"/>
            </a:endParaRPr>
          </a:p>
          <a:p>
            <a:pPr lvl="0" algn="r" rtl="1"/>
            <a:r>
              <a:rPr lang="ar" sz="1100" b="1" i="0" u="none" dirty="0">
                <a:latin typeface="Candara" panose="020E0502030303020204" pitchFamily="34" charset="0"/>
              </a:rPr>
              <a:t>زِيو</a:t>
            </a:r>
            <a:r>
              <a:rPr lang="ar" sz="1100" b="0" i="0" u="none" dirty="0">
                <a:latin typeface="Candara" panose="020E0502030303020204" pitchFamily="34" charset="0"/>
              </a:rPr>
              <a:t> "تَألُّق" [يُستخدَم لوصف موسم الزهور]" (1 ملوك 6: 1، 37)</a:t>
            </a:r>
            <a:endParaRPr lang="ar" sz="1100" dirty="0">
              <a:latin typeface="Candara" panose="020E0502030303020204" pitchFamily="34" charset="0"/>
            </a:endParaRPr>
          </a:p>
          <a:p>
            <a:pPr algn="r" rtl="1"/>
            <a:r>
              <a:rPr lang="ar" sz="1100" b="1" i="0" u="none" dirty="0">
                <a:latin typeface="Candara" panose="020E0502030303020204" pitchFamily="34" charset="0"/>
              </a:rPr>
              <a:t>تْساح</a:t>
            </a:r>
            <a:r>
              <a:rPr lang="ar" sz="1100" b="0" i="0" u="none" dirty="0">
                <a:latin typeface="Candara" panose="020E0502030303020204" pitchFamily="34" charset="0"/>
              </a:rPr>
              <a:t> "حرارة" </a:t>
            </a:r>
            <a:endParaRPr lang="ar" sz="1100" dirty="0">
              <a:latin typeface="Candara" panose="020E0502030303020204" pitchFamily="34" charset="0"/>
            </a:endParaRPr>
          </a:p>
          <a:p>
            <a:pPr lvl="0" algn="r" rtl="1"/>
            <a:r>
              <a:rPr lang="ar" sz="1100" b="1" i="0" u="none" dirty="0">
                <a:latin typeface="Candara" panose="020E0502030303020204" pitchFamily="34" charset="0"/>
              </a:rPr>
              <a:t>إيثانيم</a:t>
            </a:r>
            <a:r>
              <a:rPr lang="ar" sz="1100" b="0" i="0" u="none" dirty="0">
                <a:latin typeface="Candara" panose="020E0502030303020204" pitchFamily="34" charset="0"/>
              </a:rPr>
              <a:t> يُدعى "الشهر السابع"</a:t>
            </a:r>
            <a:endParaRPr lang="ar" sz="1100" dirty="0">
              <a:latin typeface="Candara" panose="020E0502030303020204" pitchFamily="34" charset="0"/>
            </a:endParaRPr>
          </a:p>
          <a:p>
            <a:pPr lvl="0" algn="r" rtl="1"/>
            <a:r>
              <a:rPr lang="ar" sz="1100" b="1" i="0" u="none" dirty="0">
                <a:latin typeface="Candara" panose="020E0502030303020204" pitchFamily="34" charset="0"/>
              </a:rPr>
              <a:t>بُول</a:t>
            </a:r>
            <a:r>
              <a:rPr lang="ar" sz="1100" b="0" i="0" u="none" dirty="0">
                <a:latin typeface="Candara" panose="020E0502030303020204" pitchFamily="34" charset="0"/>
              </a:rPr>
              <a:t> "مَطَر"</a:t>
            </a:r>
            <a:endParaRPr lang="ar" sz="1100" dirty="0">
              <a:latin typeface="Candara" panose="020E0502030303020204" pitchFamily="34" charset="0"/>
            </a:endParaRPr>
          </a:p>
        </p:txBody>
      </p:sp>
      <p:sp>
        <p:nvSpPr>
          <p:cNvPr id="8" name="TextBox 7"/>
          <p:cNvSpPr txBox="1"/>
          <p:nvPr/>
        </p:nvSpPr>
        <p:spPr>
          <a:xfrm>
            <a:off x="6681404" y="292974"/>
            <a:ext cx="5274422" cy="2631490"/>
          </a:xfrm>
          <a:prstGeom prst="rect">
            <a:avLst/>
          </a:prstGeom>
          <a:noFill/>
          <a:ln>
            <a:solidFill>
              <a:schemeClr val="bg2">
                <a:lumMod val="90000"/>
              </a:schemeClr>
            </a:solidFill>
          </a:ln>
        </p:spPr>
        <p:txBody>
          <a:bodyPr wrap="square" rtlCol="0">
            <a:spAutoFit/>
          </a:bodyPr>
          <a:lstStyle/>
          <a:p>
            <a:pPr algn="r" rtl="1"/>
            <a:r>
              <a:rPr lang="ar" sz="1100" b="1" i="0" u="none">
                <a:latin typeface="Candara" panose="020E0502030303020204" pitchFamily="34" charset="0"/>
              </a:rPr>
              <a:t>تقويمات أخرى من أيام يسوع</a:t>
            </a:r>
            <a:endParaRPr lang="ar" sz="1100" dirty="0">
              <a:latin typeface="Candara" panose="020E0502030303020204" pitchFamily="34" charset="0"/>
            </a:endParaRPr>
          </a:p>
          <a:p>
            <a:pPr algn="r" rtl="1"/>
            <a:r>
              <a:rPr lang="ar" sz="1100" b="0" i="0" u="none">
                <a:latin typeface="Candara" panose="020E0502030303020204" pitchFamily="34" charset="0"/>
              </a:rPr>
              <a:t> </a:t>
            </a:r>
            <a:endParaRPr lang="ar" sz="1100" dirty="0">
              <a:latin typeface="Candara" panose="020E0502030303020204" pitchFamily="34" charset="0"/>
            </a:endParaRPr>
          </a:p>
          <a:p>
            <a:pPr algn="r" rtl="1"/>
            <a:r>
              <a:rPr lang="ar" sz="1100" b="0" i="0" u="none">
                <a:latin typeface="Candara" panose="020E0502030303020204" pitchFamily="34" charset="0"/>
              </a:rPr>
              <a:t>التقويم الشمسي</a:t>
            </a:r>
          </a:p>
          <a:p>
            <a:pPr algn="r" rtl="1"/>
            <a:r>
              <a:rPr lang="ar" sz="1100" b="0" i="0" u="none">
                <a:latin typeface="Candara" panose="020E0502030303020204" pitchFamily="34" charset="0"/>
              </a:rPr>
              <a:t>كانت بعض التقويمات التي وُضعت قبل بضعة قرون من السبي البابلي شمسية (364 يومًا)، كما يُرى في أدب قُمران، وفي كتابَي أخنوخ واليوبيلات.</a:t>
            </a:r>
          </a:p>
          <a:p>
            <a:endParaRPr lang="ar" sz="1100" dirty="0">
              <a:latin typeface="Candara" panose="020E0502030303020204" pitchFamily="34" charset="0"/>
            </a:endParaRPr>
          </a:p>
          <a:p>
            <a:pPr algn="r" rtl="1"/>
            <a:r>
              <a:rPr lang="ar" sz="1100" b="0" i="0" u="none">
                <a:latin typeface="Candara" panose="020E0502030303020204" pitchFamily="34" charset="0"/>
              </a:rPr>
              <a:t>التقويم اليوليوسي</a:t>
            </a:r>
          </a:p>
          <a:p>
            <a:pPr algn="r" rtl="1"/>
            <a:r>
              <a:rPr lang="ar" sz="1100" b="0" i="0" u="none">
                <a:latin typeface="Candara" panose="020E0502030303020204" pitchFamily="34" charset="0"/>
              </a:rPr>
              <a:t>كلّف يوليوس قيصر عددًا من الفلكيين بتعديل التقويم الروماني، بحيث تقع الأشهر دائمًا في مواسمها المناسبة. وعام 45 ق م، بدأ العمل في جميع أرجاء الإمبراطورية الرومانية بتقويم من 365 يومًا مع يوم إضافي في شباط كلّ أربع سنوات. لأنّ يوليوس قيصر هو مَن أمر بالعمل بهذا التقويم، أصبح يُعرف بالتقويم اليوليوسي، وسُمّي شهر يوليو (تموز) باسمه، لكنّ لأنّ التقويم كان أيضًا روماني المنشأ، فقد احتوى على أشهر سُمّيت بأسماء آلهة يونانية كمارس (آذار) (باسم إله الحرب الروماني مارس).</a:t>
            </a:r>
          </a:p>
        </p:txBody>
      </p:sp>
      <p:sp>
        <p:nvSpPr>
          <p:cNvPr id="7" name="TextBox 6"/>
          <p:cNvSpPr txBox="1"/>
          <p:nvPr/>
        </p:nvSpPr>
        <p:spPr>
          <a:xfrm>
            <a:off x="294110" y="2240582"/>
            <a:ext cx="5195625" cy="938719"/>
          </a:xfrm>
          <a:prstGeom prst="rect">
            <a:avLst/>
          </a:prstGeom>
          <a:noFill/>
          <a:ln>
            <a:solidFill>
              <a:schemeClr val="bg2">
                <a:lumMod val="90000"/>
              </a:schemeClr>
            </a:solidFill>
          </a:ln>
        </p:spPr>
        <p:txBody>
          <a:bodyPr wrap="square" rtlCol="0">
            <a:spAutoFit/>
          </a:bodyPr>
          <a:lstStyle/>
          <a:p>
            <a:pPr algn="r" rtl="1"/>
            <a:r>
              <a:rPr lang="ar" sz="1100" b="1" i="0" u="none" dirty="0">
                <a:latin typeface="Candara" panose="020E0502030303020204" pitchFamily="34" charset="0"/>
              </a:rPr>
              <a:t>تقويم حِقبة الهيكل الثاني (القرن</a:t>
            </a:r>
            <a:r>
              <a:rPr lang="ar-SY" sz="1100" b="1" i="0" u="none" dirty="0">
                <a:latin typeface="Candara" panose="020E0502030303020204" pitchFamily="34" charset="0"/>
              </a:rPr>
              <a:t> السادس </a:t>
            </a:r>
            <a:r>
              <a:rPr lang="ar" sz="1100" b="1" i="0" u="none" dirty="0">
                <a:latin typeface="Candara" panose="020E0502030303020204" pitchFamily="34" charset="0"/>
              </a:rPr>
              <a:t>ق م - 70 ب م)</a:t>
            </a:r>
            <a:endParaRPr lang="ar" sz="1100" dirty="0">
              <a:latin typeface="Candara" panose="020E0502030303020204" pitchFamily="34" charset="0"/>
            </a:endParaRPr>
          </a:p>
          <a:p>
            <a:endParaRPr lang="ar" sz="1100" dirty="0">
              <a:latin typeface="Candara" panose="020E0502030303020204" pitchFamily="34" charset="0"/>
            </a:endParaRPr>
          </a:p>
          <a:p>
            <a:pPr algn="r" rtl="1"/>
            <a:r>
              <a:rPr lang="ar" sz="1100" b="0" i="0" u="none" dirty="0">
                <a:latin typeface="Candara" panose="020E0502030303020204" pitchFamily="34" charset="0"/>
              </a:rPr>
              <a:t>في حِقبة الهيكل الثاني (القرن</a:t>
            </a:r>
            <a:r>
              <a:rPr lang="ar-SY" sz="1100" b="0" i="0" u="none" dirty="0">
                <a:latin typeface="Candara" panose="020E0502030303020204" pitchFamily="34" charset="0"/>
              </a:rPr>
              <a:t> السادس </a:t>
            </a:r>
            <a:r>
              <a:rPr lang="ar" sz="1100" b="0" i="0" u="none" dirty="0">
                <a:latin typeface="Candara" panose="020E0502030303020204" pitchFamily="34" charset="0"/>
              </a:rPr>
              <a:t>ق م - 70 ب م)، يدعو الكتاب المقدس الأشهر بالأسماء التي اكتسبتها أثناء السبي البابلي:  نِيسان، إِيَّار، سِيوان، تموز، آب، إيلول، تِشري، حشوان، كِسْلو، </a:t>
            </a:r>
            <a:r>
              <a:rPr lang="ar" sz="1100" b="0" i="0" u="none" dirty="0">
                <a:solidFill>
                  <a:srgbClr val="FF0000"/>
                </a:solidFill>
                <a:latin typeface="Candara" panose="020E0502030303020204" pitchFamily="34" charset="0"/>
              </a:rPr>
              <a:t>طيبيت، شباط، وأذار</a:t>
            </a:r>
            <a:r>
              <a:rPr lang="ar" sz="1100" b="0" i="0" u="none" dirty="0">
                <a:latin typeface="Candara" panose="020E0502030303020204" pitchFamily="34" charset="0"/>
              </a:rPr>
              <a:t>.</a:t>
            </a:r>
            <a:endParaRPr lang="ar" sz="1100" dirty="0">
              <a:latin typeface="Candara" panose="020E0502030303020204" pitchFamily="34" charset="0"/>
            </a:endParaRPr>
          </a:p>
          <a:p>
            <a:endParaRPr lang="ar" sz="1100" dirty="0">
              <a:latin typeface="Candara" panose="020E0502030303020204" pitchFamily="34" charset="0"/>
            </a:endParaRPr>
          </a:p>
        </p:txBody>
      </p:sp>
    </p:spTree>
    <p:extLst>
      <p:ext uri="{BB962C8B-B14F-4D97-AF65-F5344CB8AC3E}">
        <p14:creationId xmlns:p14="http://schemas.microsoft.com/office/powerpoint/2010/main" val="470369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590" y="165103"/>
            <a:ext cx="6499860" cy="499915"/>
          </a:xfrm>
        </p:spPr>
        <p:txBody>
          <a:bodyPr>
            <a:normAutofit/>
          </a:bodyPr>
          <a:lstStyle/>
          <a:p>
            <a:pPr algn="ctr" rtl="1"/>
            <a:r>
              <a:rPr lang="ar" sz="1800" b="0" i="0" u="none"/>
              <a:t>التقويم اليهودي والأعياد</a:t>
            </a:r>
            <a:endParaRPr lang="ar" sz="1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59836787"/>
              </p:ext>
            </p:extLst>
          </p:nvPr>
        </p:nvGraphicFramePr>
        <p:xfrm>
          <a:off x="1506855" y="885830"/>
          <a:ext cx="1304925" cy="5456484"/>
        </p:xfrm>
        <a:graphic>
          <a:graphicData uri="http://schemas.openxmlformats.org/drawingml/2006/table">
            <a:tbl>
              <a:tblPr firstRow="1" bandRow="1">
                <a:tableStyleId>{5C22544A-7EE6-4342-B048-85BDC9FD1C3A}</a:tableStyleId>
              </a:tblPr>
              <a:tblGrid>
                <a:gridCol w="1304925">
                  <a:extLst>
                    <a:ext uri="{9D8B030D-6E8A-4147-A177-3AD203B41FA5}">
                      <a16:colId xmlns:a16="http://schemas.microsoft.com/office/drawing/2014/main" val="160797962"/>
                    </a:ext>
                  </a:extLst>
                </a:gridCol>
              </a:tblGrid>
              <a:tr h="324156">
                <a:tc>
                  <a:txBody>
                    <a:bodyPr/>
                    <a:lstStyle/>
                    <a:p>
                      <a:pPr algn="r" rtl="1">
                        <a:lnSpc>
                          <a:spcPct val="115000"/>
                        </a:lnSpc>
                        <a:spcAft>
                          <a:spcPts val="0"/>
                        </a:spcAft>
                      </a:pPr>
                      <a:r>
                        <a:rPr lang="ar" sz="1200" b="0" i="0" u="none" dirty="0">
                          <a:effectLst/>
                          <a:latin typeface="Candara" panose="020E0502030303020204" pitchFamily="34" charset="0"/>
                          <a:ea typeface="Calibri" panose="020F0502020204030204" pitchFamily="34" charset="0"/>
                          <a:cs typeface="Arial" panose="020B0604020202020204" pitchFamily="34" charset="0"/>
                        </a:rPr>
                        <a:t>اليوليوسي/ الغريغوري</a:t>
                      </a:r>
                      <a:endParaRPr lang="ar" sz="11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7966836"/>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آذار (مارس)</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1853774"/>
                  </a:ext>
                </a:extLst>
              </a:tr>
              <a:tr h="427694">
                <a:tc>
                  <a:txBody>
                    <a:bodyPr/>
                    <a:lstStyle/>
                    <a:p>
                      <a:pPr algn="ctr" rtl="1">
                        <a:lnSpc>
                          <a:spcPct val="115000"/>
                        </a:lnSpc>
                        <a:spcAft>
                          <a:spcPts val="0"/>
                        </a:spcAft>
                      </a:pPr>
                      <a:r>
                        <a:rPr lang="ar" sz="1200" b="0" i="0" u="none" dirty="0">
                          <a:solidFill>
                            <a:schemeClr val="tx1"/>
                          </a:solidFill>
                          <a:effectLst/>
                          <a:latin typeface="Candara" panose="020E0502030303020204" pitchFamily="34" charset="0"/>
                          <a:ea typeface="Calibri" panose="020F0502020204030204" pitchFamily="34" charset="0"/>
                          <a:cs typeface="Arial" panose="020B0604020202020204" pitchFamily="34" charset="0"/>
                        </a:rPr>
                        <a:t>نيسان (أبريل)</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904529"/>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أيار (مايو)</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9146989"/>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حزيران (يونيو)</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4180558"/>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تموز (يوليو)</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0156318"/>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آب (أغسطس)</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2231193"/>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أيلول (سبتمبر)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8471505"/>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تشرين الأول (أكتوبر)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4963079"/>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تشرين الثاني (نوفمبر)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7702536"/>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كانون الأول (ديسمبر)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6076316"/>
                  </a:ext>
                </a:extLst>
              </a:tr>
              <a:tr h="427694">
                <a:tc>
                  <a:txBody>
                    <a:bodyPr/>
                    <a:lstStyle/>
                    <a:p>
                      <a:pPr algn="ctr" rtl="1">
                        <a:lnSpc>
                          <a:spcPct val="115000"/>
                        </a:lnSpc>
                        <a:spcAft>
                          <a:spcPts val="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كانون الثاني (يناير)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3718912"/>
                  </a:ext>
                </a:extLst>
              </a:tr>
              <a:tr h="427694">
                <a:tc>
                  <a:txBody>
                    <a:bodyPr/>
                    <a:lstStyle/>
                    <a:p>
                      <a:pPr algn="ctr" rtl="1">
                        <a:lnSpc>
                          <a:spcPct val="115000"/>
                        </a:lnSpc>
                        <a:spcAft>
                          <a:spcPts val="0"/>
                        </a:spcAft>
                      </a:pPr>
                      <a:r>
                        <a:rPr lang="ar" sz="1200" b="0" i="0" u="none" dirty="0">
                          <a:solidFill>
                            <a:schemeClr val="tx1"/>
                          </a:solidFill>
                          <a:effectLst/>
                          <a:latin typeface="Candara" panose="020E0502030303020204" pitchFamily="34" charset="0"/>
                          <a:ea typeface="Calibri" panose="020F0502020204030204" pitchFamily="34" charset="0"/>
                          <a:cs typeface="Arial" panose="020B0604020202020204" pitchFamily="34" charset="0"/>
                        </a:rPr>
                        <a:t>شباط (فبراير)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18342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8035462"/>
              </p:ext>
            </p:extLst>
          </p:nvPr>
        </p:nvGraphicFramePr>
        <p:xfrm>
          <a:off x="2888615" y="885828"/>
          <a:ext cx="1432560" cy="5456484"/>
        </p:xfrm>
        <a:graphic>
          <a:graphicData uri="http://schemas.openxmlformats.org/drawingml/2006/table">
            <a:tbl>
              <a:tblPr firstRow="1" bandRow="1">
                <a:tableStyleId>{5C22544A-7EE6-4342-B048-85BDC9FD1C3A}</a:tableStyleId>
              </a:tblPr>
              <a:tblGrid>
                <a:gridCol w="1432560">
                  <a:extLst>
                    <a:ext uri="{9D8B030D-6E8A-4147-A177-3AD203B41FA5}">
                      <a16:colId xmlns:a16="http://schemas.microsoft.com/office/drawing/2014/main" val="2938154521"/>
                    </a:ext>
                  </a:extLst>
                </a:gridCol>
              </a:tblGrid>
              <a:tr h="302403">
                <a:tc>
                  <a:txBody>
                    <a:bodyPr/>
                    <a:lstStyle/>
                    <a:p>
                      <a:pPr algn="r" rtl="1">
                        <a:lnSpc>
                          <a:spcPct val="115000"/>
                        </a:lnSpc>
                        <a:spcAft>
                          <a:spcPts val="1000"/>
                        </a:spcAft>
                      </a:pPr>
                      <a:r>
                        <a:rPr lang="ar" sz="1200" b="0" i="0" u="none">
                          <a:effectLst/>
                          <a:latin typeface="Candara" panose="020E0502030303020204" pitchFamily="34" charset="0"/>
                          <a:ea typeface="Calibri" panose="020F0502020204030204" pitchFamily="34" charset="0"/>
                          <a:cs typeface="Arial" panose="020B0604020202020204" pitchFamily="34" charset="0"/>
                        </a:rPr>
                        <a:t>حِقبة الهيكل </a:t>
                      </a:r>
                      <a:r>
                        <a:rPr lang="ar" sz="1200" b="0" i="0" u="none" baseline="30000">
                          <a:effectLst/>
                          <a:latin typeface="Candara" panose="020E0502030303020204" pitchFamily="34" charset="0"/>
                          <a:ea typeface="Calibri" panose="020F0502020204030204" pitchFamily="34" charset="0"/>
                          <a:cs typeface="Arial" panose="020B0604020202020204" pitchFamily="34" charset="0"/>
                        </a:rPr>
                        <a:t>الأول</a:t>
                      </a:r>
                      <a:endParaRPr lang="ar" sz="11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788520"/>
                  </a:ext>
                </a:extLst>
              </a:tr>
              <a:tr h="440462">
                <a:tc>
                  <a:txBody>
                    <a:bodyPr/>
                    <a:lstStyle/>
                    <a:p>
                      <a:pPr algn="r" rtl="1">
                        <a:lnSpc>
                          <a:spcPct val="115000"/>
                        </a:lnSpc>
                        <a:spcAft>
                          <a:spcPts val="100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أبيب</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6394419"/>
                  </a:ext>
                </a:extLst>
              </a:tr>
              <a:tr h="1436867">
                <a:tc>
                  <a:txBody>
                    <a:bodyPr/>
                    <a:lstStyle/>
                    <a:p>
                      <a:pPr algn="r" rtl="1">
                        <a:lnSpc>
                          <a:spcPct val="115000"/>
                        </a:lnSpc>
                        <a:spcAft>
                          <a:spcPts val="100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زِيو</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0016677"/>
                  </a:ext>
                </a:extLst>
              </a:tr>
              <a:tr h="963340">
                <a:tc>
                  <a:txBody>
                    <a:bodyPr/>
                    <a:lstStyle/>
                    <a:p>
                      <a:pPr algn="r" rtl="1">
                        <a:lnSpc>
                          <a:spcPct val="115000"/>
                        </a:lnSpc>
                        <a:spcAft>
                          <a:spcPts val="100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تْساح</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539233"/>
                  </a:ext>
                </a:extLst>
              </a:tr>
              <a:tr h="969201">
                <a:tc>
                  <a:txBody>
                    <a:bodyPr/>
                    <a:lstStyle/>
                    <a:p>
                      <a:pPr algn="r" rtl="1">
                        <a:lnSpc>
                          <a:spcPct val="115000"/>
                        </a:lnSpc>
                        <a:spcAft>
                          <a:spcPts val="1000"/>
                        </a:spcAft>
                      </a:pPr>
                      <a:r>
                        <a:rPr lang="ar" sz="1200" b="0" i="0" u="none">
                          <a:solidFill>
                            <a:schemeClr val="tx1"/>
                          </a:solidFill>
                          <a:effectLst/>
                          <a:latin typeface="Candara" panose="020E0502030303020204" pitchFamily="34" charset="0"/>
                          <a:ea typeface="Calibri" panose="020F0502020204030204" pitchFamily="34" charset="0"/>
                          <a:cs typeface="Arial" panose="020B0604020202020204" pitchFamily="34" charset="0"/>
                        </a:rPr>
                        <a:t>إيثانيم</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003915"/>
                  </a:ext>
                </a:extLst>
              </a:tr>
              <a:tr h="1344211">
                <a:tc>
                  <a:txBody>
                    <a:bodyPr/>
                    <a:lstStyle/>
                    <a:p>
                      <a:pPr algn="r" rtl="1">
                        <a:lnSpc>
                          <a:spcPct val="115000"/>
                        </a:lnSpc>
                        <a:spcAft>
                          <a:spcPts val="1000"/>
                        </a:spcAft>
                      </a:pPr>
                      <a:r>
                        <a:rPr lang="ar" sz="1200" b="0" i="0" u="none" dirty="0">
                          <a:solidFill>
                            <a:schemeClr val="tx1"/>
                          </a:solidFill>
                          <a:effectLst/>
                          <a:latin typeface="Candara" panose="020E0502030303020204" pitchFamily="34" charset="0"/>
                          <a:ea typeface="Calibri" panose="020F0502020204030204" pitchFamily="34" charset="0"/>
                          <a:cs typeface="Arial" panose="020B0604020202020204" pitchFamily="34" charset="0"/>
                        </a:rPr>
                        <a:t>بُول</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758735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659573837"/>
              </p:ext>
            </p:extLst>
          </p:nvPr>
        </p:nvGraphicFramePr>
        <p:xfrm>
          <a:off x="4408170" y="885828"/>
          <a:ext cx="6384633" cy="5362251"/>
        </p:xfrm>
        <a:graphic>
          <a:graphicData uri="http://schemas.openxmlformats.org/drawingml/2006/table">
            <a:tbl>
              <a:tblPr firstRow="1" firstCol="1" bandRow="1">
                <a:tableStyleId>{5C22544A-7EE6-4342-B048-85BDC9FD1C3A}</a:tableStyleId>
              </a:tblPr>
              <a:tblGrid>
                <a:gridCol w="2286000">
                  <a:extLst>
                    <a:ext uri="{9D8B030D-6E8A-4147-A177-3AD203B41FA5}">
                      <a16:colId xmlns:a16="http://schemas.microsoft.com/office/drawing/2014/main" val="4277937087"/>
                    </a:ext>
                  </a:extLst>
                </a:gridCol>
                <a:gridCol w="4098633">
                  <a:extLst>
                    <a:ext uri="{9D8B030D-6E8A-4147-A177-3AD203B41FA5}">
                      <a16:colId xmlns:a16="http://schemas.microsoft.com/office/drawing/2014/main" val="2768058587"/>
                    </a:ext>
                  </a:extLst>
                </a:gridCol>
              </a:tblGrid>
              <a:tr h="302170">
                <a:tc>
                  <a:txBody>
                    <a:bodyPr/>
                    <a:lstStyle/>
                    <a:p>
                      <a:pPr algn="r" rtl="1">
                        <a:lnSpc>
                          <a:spcPct val="115000"/>
                        </a:lnSpc>
                        <a:spcAft>
                          <a:spcPts val="0"/>
                        </a:spcAft>
                      </a:pPr>
                      <a:r>
                        <a:rPr lang="ar" sz="1200" b="0" i="0" u="none" dirty="0">
                          <a:effectLst/>
                          <a:latin typeface="Candara" panose="020E0502030303020204" pitchFamily="34" charset="0"/>
                        </a:rPr>
                        <a:t>حِقبة الهيكل </a:t>
                      </a:r>
                      <a:r>
                        <a:rPr lang="ar" sz="1200" b="0" i="0" u="none" baseline="30000" dirty="0">
                          <a:effectLst/>
                          <a:latin typeface="Candara" panose="020E0502030303020204" pitchFamily="34" charset="0"/>
                        </a:rPr>
                        <a:t>الثاني</a:t>
                      </a:r>
                      <a:endParaRPr lang="ar" sz="11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15000"/>
                        </a:lnSpc>
                        <a:spcAft>
                          <a:spcPts val="0"/>
                        </a:spcAft>
                      </a:pPr>
                      <a:r>
                        <a:rPr lang="ar" sz="1200" b="0" i="0" u="none">
                          <a:effectLst/>
                          <a:latin typeface="Candara" panose="020E0502030303020204" pitchFamily="34" charset="0"/>
                        </a:rPr>
                        <a:t>الأعياد وأوقات الصيام اليهودية السبعة الرئيسية</a:t>
                      </a:r>
                      <a:endParaRPr lang="ar" sz="12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503697"/>
                  </a:ext>
                </a:extLst>
              </a:tr>
              <a:tr h="551904">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نِيسان</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r" rtl="1">
                        <a:lnSpc>
                          <a:spcPct val="115000"/>
                        </a:lnSpc>
                        <a:spcAft>
                          <a:spcPts val="0"/>
                        </a:spcAft>
                        <a:buFont typeface="+mj-lt"/>
                        <a:buNone/>
                      </a:pPr>
                      <a:r>
                        <a:rPr lang="ar" sz="1200" b="0" i="0" u="none">
                          <a:solidFill>
                            <a:schemeClr val="tx1"/>
                          </a:solidFill>
                          <a:effectLst/>
                          <a:latin typeface="Candara" panose="020E0502030303020204" pitchFamily="34" charset="0"/>
                        </a:rPr>
                        <a:t>الفِصح:</a:t>
                      </a:r>
                      <a:r>
                        <a:rPr lang="ar" sz="1200" b="0" i="0" u="none" baseline="0">
                          <a:solidFill>
                            <a:schemeClr val="tx1"/>
                          </a:solidFill>
                          <a:effectLst/>
                          <a:latin typeface="Candara" panose="020E0502030303020204" pitchFamily="34" charset="0"/>
                        </a:rPr>
                        <a:t> </a:t>
                      </a:r>
                      <a:r>
                        <a:rPr lang="ar" sz="1200" b="0" i="0" u="none">
                          <a:solidFill>
                            <a:schemeClr val="tx1"/>
                          </a:solidFill>
                          <a:effectLst/>
                          <a:latin typeface="Candara" panose="020E0502030303020204" pitchFamily="34" charset="0"/>
                        </a:rPr>
                        <a:t>14 - 15 نِيسان</a:t>
                      </a:r>
                      <a:endParaRPr lang="ar" sz="1200" dirty="0">
                        <a:solidFill>
                          <a:schemeClr val="tx1"/>
                        </a:solidFill>
                        <a:effectLst/>
                        <a:latin typeface="Candara" panose="020E0502030303020204" pitchFamily="34" charset="0"/>
                      </a:endParaRPr>
                    </a:p>
                    <a:p>
                      <a:pPr marL="0" lvl="0" indent="0" algn="r" rtl="1">
                        <a:lnSpc>
                          <a:spcPct val="115000"/>
                        </a:lnSpc>
                        <a:spcAft>
                          <a:spcPts val="0"/>
                        </a:spcAft>
                        <a:buFont typeface="+mj-lt"/>
                        <a:buNone/>
                      </a:pPr>
                      <a:r>
                        <a:rPr lang="ar" sz="1200" b="0" i="0" u="none">
                          <a:solidFill>
                            <a:schemeClr val="tx1"/>
                          </a:solidFill>
                          <a:effectLst/>
                          <a:latin typeface="Candara" panose="020E0502030303020204" pitchFamily="34" charset="0"/>
                        </a:rPr>
                        <a:t>الفَطير:</a:t>
                      </a:r>
                      <a:r>
                        <a:rPr lang="ar" sz="1200" b="0" i="0" u="none" baseline="0">
                          <a:solidFill>
                            <a:schemeClr val="tx1"/>
                          </a:solidFill>
                          <a:effectLst/>
                          <a:latin typeface="Candara" panose="020E0502030303020204" pitchFamily="34" charset="0"/>
                        </a:rPr>
                        <a:t> </a:t>
                      </a:r>
                      <a:r>
                        <a:rPr lang="ar" sz="1200" b="0" i="0" u="none">
                          <a:solidFill>
                            <a:schemeClr val="tx1"/>
                          </a:solidFill>
                          <a:effectLst/>
                          <a:latin typeface="Candara" panose="020E0502030303020204" pitchFamily="34" charset="0"/>
                        </a:rPr>
                        <a:t>15 - 21 نِيسان</a:t>
                      </a:r>
                      <a:endParaRPr lang="ar" sz="1200" dirty="0">
                        <a:solidFill>
                          <a:schemeClr val="tx1"/>
                        </a:solidFill>
                        <a:effectLst/>
                        <a:latin typeface="Candara" panose="020E0502030303020204" pitchFamily="34" charset="0"/>
                      </a:endParaRPr>
                    </a:p>
                    <a:p>
                      <a:pPr marL="0" lvl="0" indent="0" algn="r" rtl="1">
                        <a:lnSpc>
                          <a:spcPct val="115000"/>
                        </a:lnSpc>
                        <a:spcAft>
                          <a:spcPts val="0"/>
                        </a:spcAft>
                        <a:buFont typeface="+mj-lt"/>
                        <a:buNone/>
                      </a:pPr>
                      <a:r>
                        <a:rPr lang="ar" sz="1200" b="0" i="0" u="none">
                          <a:solidFill>
                            <a:schemeClr val="tx1"/>
                          </a:solidFill>
                          <a:effectLst/>
                          <a:latin typeface="Candara" panose="020E0502030303020204" pitchFamily="34" charset="0"/>
                        </a:rPr>
                        <a:t>باكورة الثمار:</a:t>
                      </a:r>
                      <a:r>
                        <a:rPr lang="ar" sz="1200" b="0" i="0" u="none" baseline="0">
                          <a:solidFill>
                            <a:schemeClr val="tx1"/>
                          </a:solidFill>
                          <a:effectLst/>
                          <a:latin typeface="Candara" panose="020E0502030303020204" pitchFamily="34" charset="0"/>
                        </a:rPr>
                        <a:t> </a:t>
                      </a:r>
                      <a:r>
                        <a:rPr lang="ar" sz="1200" b="0" i="0" u="none">
                          <a:solidFill>
                            <a:schemeClr val="tx1"/>
                          </a:solidFill>
                          <a:effectLst/>
                          <a:latin typeface="Candara" panose="020E0502030303020204" pitchFamily="34" charset="0"/>
                        </a:rPr>
                        <a:t>الأحد التالي</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897453"/>
                  </a:ext>
                </a:extLst>
              </a:tr>
              <a:tr h="48768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إيَّار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a:solidFill>
                            <a:schemeClr val="tx1"/>
                          </a:solidFill>
                          <a:effectLst/>
                          <a:latin typeface="Candara" panose="020E0502030303020204" pitchFamily="34" charset="0"/>
                        </a:rPr>
                        <a:t> </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0845250"/>
                  </a:ext>
                </a:extLst>
              </a:tr>
              <a:tr h="495865">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سِيوان</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r" rtl="1">
                        <a:lnSpc>
                          <a:spcPct val="115000"/>
                        </a:lnSpc>
                        <a:spcAft>
                          <a:spcPts val="0"/>
                        </a:spcAft>
                        <a:buFont typeface="+mj-lt"/>
                        <a:buNone/>
                      </a:pPr>
                      <a:r>
                        <a:rPr lang="ar" sz="1200" b="0" i="0" u="none">
                          <a:solidFill>
                            <a:schemeClr val="tx1"/>
                          </a:solidFill>
                          <a:effectLst/>
                          <a:latin typeface="Candara" panose="020E0502030303020204" pitchFamily="34" charset="0"/>
                        </a:rPr>
                        <a:t>عيد الأسابيع (يوم الخمسين):</a:t>
                      </a:r>
                      <a:r>
                        <a:rPr lang="ar" sz="1200" b="0" i="0" u="none" baseline="0">
                          <a:solidFill>
                            <a:schemeClr val="tx1"/>
                          </a:solidFill>
                          <a:effectLst/>
                          <a:latin typeface="Candara" panose="020E0502030303020204" pitchFamily="34" charset="0"/>
                        </a:rPr>
                        <a:t> </a:t>
                      </a:r>
                      <a:r>
                        <a:rPr lang="ar" sz="1200" b="0" i="0" u="none">
                          <a:solidFill>
                            <a:schemeClr val="tx1"/>
                          </a:solidFill>
                          <a:effectLst/>
                          <a:latin typeface="Candara" panose="020E0502030303020204" pitchFamily="34" charset="0"/>
                        </a:rPr>
                        <a:t>50 يومًا بعد الفصح</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3725413"/>
                  </a:ext>
                </a:extLst>
              </a:tr>
              <a:tr h="40640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تموز</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a:solidFill>
                            <a:schemeClr val="tx1"/>
                          </a:solidFill>
                          <a:effectLst/>
                          <a:latin typeface="Candara" panose="020E0502030303020204" pitchFamily="34" charset="0"/>
                        </a:rPr>
                        <a:t> </a:t>
                      </a:r>
                      <a:endParaRPr lang="ar"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2063921"/>
                  </a:ext>
                </a:extLst>
              </a:tr>
              <a:tr h="39624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آب</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a:solidFill>
                            <a:schemeClr val="tx1"/>
                          </a:solidFill>
                          <a:effectLst/>
                          <a:latin typeface="Candara" panose="020E0502030303020204" pitchFamily="34" charset="0"/>
                        </a:rPr>
                        <a:t> </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2482819"/>
                  </a:ext>
                </a:extLst>
              </a:tr>
              <a:tr h="400647">
                <a:tc>
                  <a:txBody>
                    <a:bodyPr/>
                    <a:lstStyle/>
                    <a:p>
                      <a:pPr algn="ctr" rtl="1">
                        <a:lnSpc>
                          <a:spcPct val="115000"/>
                        </a:lnSpc>
                        <a:spcAft>
                          <a:spcPts val="0"/>
                        </a:spcAft>
                      </a:pPr>
                      <a:r>
                        <a:rPr lang="ar" sz="1200" b="0" i="0" u="none" dirty="0">
                          <a:solidFill>
                            <a:schemeClr val="tx1"/>
                          </a:solidFill>
                          <a:effectLst/>
                          <a:latin typeface="Candara" panose="020E0502030303020204" pitchFamily="34" charset="0"/>
                        </a:rPr>
                        <a:t>إيلول</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a:solidFill>
                            <a:schemeClr val="tx1"/>
                          </a:solidFill>
                          <a:effectLst/>
                          <a:latin typeface="Candara" panose="020E0502030303020204" pitchFamily="34" charset="0"/>
                        </a:rPr>
                        <a:t> </a:t>
                      </a:r>
                      <a:endParaRPr lang="ar"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025897"/>
                  </a:ext>
                </a:extLst>
              </a:tr>
              <a:tr h="54864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تِشري</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r" rtl="1">
                        <a:lnSpc>
                          <a:spcPct val="115000"/>
                        </a:lnSpc>
                        <a:spcAft>
                          <a:spcPts val="0"/>
                        </a:spcAft>
                        <a:buFont typeface="+mj-lt"/>
                        <a:buNone/>
                      </a:pPr>
                      <a:r>
                        <a:rPr lang="ar" sz="1200" b="0" i="1" u="none">
                          <a:solidFill>
                            <a:schemeClr val="tx1"/>
                          </a:solidFill>
                          <a:effectLst/>
                          <a:latin typeface="Candara" panose="020E0502030303020204" pitchFamily="34" charset="0"/>
                        </a:rPr>
                        <a:t>روش هشاناه </a:t>
                      </a:r>
                      <a:r>
                        <a:rPr lang="ar" sz="1200" b="0" i="0" u="none">
                          <a:solidFill>
                            <a:schemeClr val="tx1"/>
                          </a:solidFill>
                          <a:effectLst/>
                          <a:latin typeface="Candara" panose="020E0502030303020204" pitchFamily="34" charset="0"/>
                        </a:rPr>
                        <a:t>(رأس السنة أو نفخ البوق):</a:t>
                      </a:r>
                      <a:r>
                        <a:rPr lang="ar" sz="1200" b="0" i="0" u="none" baseline="0">
                          <a:solidFill>
                            <a:schemeClr val="tx1"/>
                          </a:solidFill>
                          <a:effectLst/>
                          <a:latin typeface="Candara" panose="020E0502030303020204" pitchFamily="34" charset="0"/>
                        </a:rPr>
                        <a:t> </a:t>
                      </a:r>
                      <a:r>
                        <a:rPr lang="ar" sz="1200" b="0" i="0" u="none">
                          <a:solidFill>
                            <a:schemeClr val="tx1"/>
                          </a:solidFill>
                          <a:effectLst/>
                          <a:latin typeface="Candara" panose="020E0502030303020204" pitchFamily="34" charset="0"/>
                        </a:rPr>
                        <a:t>1 تِشري</a:t>
                      </a:r>
                      <a:endParaRPr lang="ar" sz="1200" dirty="0">
                        <a:solidFill>
                          <a:schemeClr val="tx1"/>
                        </a:solidFill>
                        <a:effectLst/>
                        <a:latin typeface="Candara" panose="020E0502030303020204" pitchFamily="34" charset="0"/>
                      </a:endParaRPr>
                    </a:p>
                    <a:p>
                      <a:pPr marL="0" lvl="0" indent="0" algn="r" rtl="1">
                        <a:lnSpc>
                          <a:spcPct val="115000"/>
                        </a:lnSpc>
                        <a:spcAft>
                          <a:spcPts val="0"/>
                        </a:spcAft>
                        <a:buFont typeface="+mj-lt"/>
                        <a:buNone/>
                      </a:pPr>
                      <a:r>
                        <a:rPr lang="ar" sz="1200" b="0" i="1" u="none">
                          <a:solidFill>
                            <a:schemeClr val="tx1"/>
                          </a:solidFill>
                          <a:effectLst/>
                          <a:latin typeface="Candara" panose="020E0502030303020204" pitchFamily="34" charset="0"/>
                        </a:rPr>
                        <a:t>يوم كيبور</a:t>
                      </a:r>
                      <a:r>
                        <a:rPr lang="ar" sz="1200" b="0" i="0" u="none">
                          <a:solidFill>
                            <a:schemeClr val="tx1"/>
                          </a:solidFill>
                          <a:effectLst/>
                          <a:latin typeface="Candara" panose="020E0502030303020204" pitchFamily="34" charset="0"/>
                        </a:rPr>
                        <a:t> (يوم الكفارة): 10 تِشري</a:t>
                      </a:r>
                      <a:endParaRPr lang="ar" sz="1200" dirty="0">
                        <a:solidFill>
                          <a:schemeClr val="tx1"/>
                        </a:solidFill>
                        <a:effectLst/>
                        <a:latin typeface="Candara" panose="020E0502030303020204" pitchFamily="34" charset="0"/>
                      </a:endParaRPr>
                    </a:p>
                    <a:p>
                      <a:pPr marL="0" lvl="0" indent="0" algn="r" rtl="1">
                        <a:lnSpc>
                          <a:spcPct val="115000"/>
                        </a:lnSpc>
                        <a:spcAft>
                          <a:spcPts val="0"/>
                        </a:spcAft>
                        <a:buFont typeface="+mj-lt"/>
                        <a:buNone/>
                      </a:pPr>
                      <a:r>
                        <a:rPr lang="ar" sz="1200" b="0" i="1" u="none">
                          <a:solidFill>
                            <a:schemeClr val="tx1"/>
                          </a:solidFill>
                          <a:effectLst/>
                          <a:latin typeface="Candara" panose="020E0502030303020204" pitchFamily="34" charset="0"/>
                        </a:rPr>
                        <a:t>سُكُّوت</a:t>
                      </a:r>
                      <a:r>
                        <a:rPr lang="ar" sz="1200" b="0" i="0" u="none">
                          <a:solidFill>
                            <a:schemeClr val="tx1"/>
                          </a:solidFill>
                          <a:effectLst/>
                          <a:latin typeface="Candara" panose="020E0502030303020204" pitchFamily="34" charset="0"/>
                        </a:rPr>
                        <a:t> (عيد المَظالّ): 15 - 21 تِشري</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1655775"/>
                  </a:ext>
                </a:extLst>
              </a:tr>
              <a:tr h="40640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حِشوان</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a:solidFill>
                            <a:schemeClr val="tx1"/>
                          </a:solidFill>
                          <a:effectLst/>
                          <a:latin typeface="Candara" panose="020E0502030303020204" pitchFamily="34" charset="0"/>
                        </a:rPr>
                        <a:t> </a:t>
                      </a:r>
                      <a:endParaRPr lang="ar"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1499802"/>
                  </a:ext>
                </a:extLst>
              </a:tr>
              <a:tr h="32512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كِسلو</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 sz="1200" b="0" i="1" u="none">
                          <a:solidFill>
                            <a:schemeClr val="tx1"/>
                          </a:solidFill>
                          <a:effectLst/>
                          <a:latin typeface="Candara" panose="020E0502030303020204" pitchFamily="34" charset="0"/>
                        </a:rPr>
                        <a:t>حانوكاه</a:t>
                      </a:r>
                      <a:r>
                        <a:rPr lang="ar" sz="1200" b="0" i="0" u="none" baseline="0">
                          <a:solidFill>
                            <a:schemeClr val="tx1"/>
                          </a:solidFill>
                          <a:effectLst/>
                          <a:latin typeface="Candara" panose="020E0502030303020204" pitchFamily="34" charset="0"/>
                        </a:rPr>
                        <a:t> (إعادة </a:t>
                      </a:r>
                      <a:r>
                        <a:rPr lang="ar" sz="1200" b="0" i="0" u="none">
                          <a:solidFill>
                            <a:schemeClr val="tx1"/>
                          </a:solidFill>
                          <a:effectLst/>
                          <a:latin typeface="Candara" panose="020E0502030303020204" pitchFamily="34" charset="0"/>
                        </a:rPr>
                        <a:t>تدشين الهيكل):</a:t>
                      </a:r>
                      <a:r>
                        <a:rPr lang="ar" sz="1200" b="0" i="0" u="none" baseline="0">
                          <a:solidFill>
                            <a:schemeClr val="tx1"/>
                          </a:solidFill>
                          <a:effectLst/>
                          <a:latin typeface="Candara" panose="020E0502030303020204" pitchFamily="34" charset="0"/>
                        </a:rPr>
                        <a:t> إضاءة الشموع؛</a:t>
                      </a:r>
                      <a:r>
                        <a:rPr lang="ar" sz="1200" b="0" i="0" u="none">
                          <a:solidFill>
                            <a:schemeClr val="tx1"/>
                          </a:solidFill>
                          <a:effectLst/>
                          <a:latin typeface="Candara" panose="020E0502030303020204" pitchFamily="34" charset="0"/>
                        </a:rPr>
                        <a:t> أسبوع واحد</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8656869"/>
                  </a:ext>
                </a:extLst>
              </a:tr>
              <a:tr h="302170">
                <a:tc>
                  <a:txBody>
                    <a:bodyPr/>
                    <a:lstStyle/>
                    <a:p>
                      <a:pPr algn="ctr" rtl="1">
                        <a:lnSpc>
                          <a:spcPct val="115000"/>
                        </a:lnSpc>
                        <a:spcAft>
                          <a:spcPts val="0"/>
                        </a:spcAft>
                      </a:pPr>
                      <a:r>
                        <a:rPr lang="ar" sz="1200" b="0" i="0" u="none">
                          <a:solidFill>
                            <a:schemeClr val="tx1"/>
                          </a:solidFill>
                          <a:effectLst/>
                          <a:latin typeface="Candara" panose="020E0502030303020204" pitchFamily="34" charset="0"/>
                        </a:rPr>
                        <a:t>طيبيت</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6006041"/>
                  </a:ext>
                </a:extLst>
              </a:tr>
              <a:tr h="278093">
                <a:tc>
                  <a:txBody>
                    <a:bodyPr/>
                    <a:lstStyle/>
                    <a:p>
                      <a:pPr algn="ctr" rtl="1">
                        <a:lnSpc>
                          <a:spcPct val="115000"/>
                        </a:lnSpc>
                        <a:spcAft>
                          <a:spcPts val="0"/>
                        </a:spcAft>
                      </a:pPr>
                      <a:r>
                        <a:rPr lang="ar" sz="1200" b="0" i="0" u="none" dirty="0">
                          <a:solidFill>
                            <a:schemeClr val="tx1"/>
                          </a:solidFill>
                          <a:effectLst/>
                          <a:latin typeface="Candara" panose="020E0502030303020204" pitchFamily="34" charset="0"/>
                        </a:rPr>
                        <a:t>شباط</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a:solidFill>
                            <a:schemeClr val="tx1"/>
                          </a:solidFill>
                          <a:effectLst/>
                          <a:latin typeface="Candara" panose="020E0502030303020204" pitchFamily="34" charset="0"/>
                        </a:rPr>
                        <a:t> </a:t>
                      </a:r>
                      <a:endParaRPr lang="ar"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2075503"/>
                  </a:ext>
                </a:extLst>
              </a:tr>
              <a:tr h="335280">
                <a:tc>
                  <a:txBody>
                    <a:bodyPr/>
                    <a:lstStyle/>
                    <a:p>
                      <a:pPr algn="ctr" rtl="1">
                        <a:lnSpc>
                          <a:spcPct val="115000"/>
                        </a:lnSpc>
                        <a:spcAft>
                          <a:spcPts val="0"/>
                        </a:spcAft>
                      </a:pPr>
                      <a:r>
                        <a:rPr lang="ar" sz="1200" b="0" i="0" u="none" dirty="0">
                          <a:solidFill>
                            <a:schemeClr val="tx1"/>
                          </a:solidFill>
                          <a:effectLst/>
                          <a:latin typeface="Candara" panose="020E0502030303020204" pitchFamily="34" charset="0"/>
                        </a:rPr>
                        <a:t>أذار</a:t>
                      </a:r>
                      <a:endParaRPr lang="ar"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0"/>
                        </a:spcAft>
                      </a:pPr>
                      <a:r>
                        <a:rPr lang="ar" sz="1200" b="0" i="0" u="none" dirty="0">
                          <a:solidFill>
                            <a:schemeClr val="tx1"/>
                          </a:solidFill>
                          <a:effectLst/>
                          <a:latin typeface="Candara" panose="020E0502030303020204" pitchFamily="34" charset="0"/>
                        </a:rPr>
                        <a:t> </a:t>
                      </a:r>
                      <a:endParaRPr lang="ar"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7013138"/>
                  </a:ext>
                </a:extLst>
              </a:tr>
            </a:tbl>
          </a:graphicData>
        </a:graphic>
      </p:graphicFrame>
      <p:sp>
        <p:nvSpPr>
          <p:cNvPr id="6" name="TextBox 5"/>
          <p:cNvSpPr txBox="1"/>
          <p:nvPr/>
        </p:nvSpPr>
        <p:spPr>
          <a:xfrm>
            <a:off x="534256" y="179942"/>
            <a:ext cx="2031523" cy="261610"/>
          </a:xfrm>
          <a:prstGeom prst="rect">
            <a:avLst/>
          </a:prstGeom>
          <a:noFill/>
        </p:spPr>
        <p:txBody>
          <a:bodyPr wrap="square" rtlCol="0">
            <a:spAutoFit/>
          </a:bodyPr>
          <a:lstStyle/>
          <a:p>
            <a:r>
              <a:rPr lang="es-ES" sz="1100" dirty="0">
                <a:latin typeface="Candara" panose="020E0502030303020204" pitchFamily="34" charset="0"/>
              </a:rPr>
              <a:t>VB-2 (Continuación)</a:t>
            </a:r>
            <a:endParaRPr lang="en-US" sz="1100" dirty="0">
              <a:latin typeface="Candara" panose="020E0502030303020204" pitchFamily="34" charset="0"/>
            </a:endParaRPr>
          </a:p>
        </p:txBody>
      </p:sp>
    </p:spTree>
    <p:extLst>
      <p:ext uri="{BB962C8B-B14F-4D97-AF65-F5344CB8AC3E}">
        <p14:creationId xmlns:p14="http://schemas.microsoft.com/office/powerpoint/2010/main" val="79228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4253" y="132645"/>
            <a:ext cx="447558" cy="261610"/>
          </a:xfrm>
          <a:prstGeom prst="rect">
            <a:avLst/>
          </a:prstGeom>
          <a:noFill/>
        </p:spPr>
        <p:txBody>
          <a:bodyPr wrap="none" rtlCol="0">
            <a:spAutoFit/>
          </a:bodyPr>
          <a:lstStyle/>
          <a:p>
            <a:pPr algn="r" rtl="1"/>
            <a:r>
              <a:rPr lang="es-ES" sz="1100" dirty="0">
                <a:latin typeface="Candara" panose="020E0502030303020204" pitchFamily="34" charset="0"/>
              </a:rPr>
              <a:t>VB-2</a:t>
            </a:r>
            <a:endParaRPr lang="ar" sz="1100" dirty="0">
              <a:latin typeface="Candara" panose="020E0502030303020204" pitchFamily="34" charset="0"/>
            </a:endParaRPr>
          </a:p>
        </p:txBody>
      </p:sp>
      <p:sp>
        <p:nvSpPr>
          <p:cNvPr id="5" name="TextBox 4"/>
          <p:cNvSpPr txBox="1"/>
          <p:nvPr/>
        </p:nvSpPr>
        <p:spPr>
          <a:xfrm>
            <a:off x="2604285" y="155016"/>
            <a:ext cx="2491388" cy="400110"/>
          </a:xfrm>
          <a:prstGeom prst="rect">
            <a:avLst/>
          </a:prstGeom>
          <a:noFill/>
        </p:spPr>
        <p:txBody>
          <a:bodyPr wrap="none" rtlCol="0">
            <a:spAutoFit/>
          </a:bodyPr>
          <a:lstStyle/>
          <a:p>
            <a:pPr algn="r" rtl="1"/>
            <a:r>
              <a:rPr lang="ar" sz="2000" b="0" i="0" u="none">
                <a:latin typeface="Candara" panose="020E0502030303020204" pitchFamily="34" charset="0"/>
              </a:rPr>
              <a:t>التنظيم السياسي</a:t>
            </a:r>
            <a:endParaRPr lang="ar" sz="2000" dirty="0">
              <a:latin typeface="Candara" panose="020E0502030303020204" pitchFamily="34" charset="0"/>
            </a:endParaRPr>
          </a:p>
        </p:txBody>
      </p:sp>
      <p:sp>
        <p:nvSpPr>
          <p:cNvPr id="6" name="TextBox 5"/>
          <p:cNvSpPr txBox="1"/>
          <p:nvPr/>
        </p:nvSpPr>
        <p:spPr>
          <a:xfrm>
            <a:off x="1714887" y="547784"/>
            <a:ext cx="4533514" cy="2123658"/>
          </a:xfrm>
          <a:prstGeom prst="rect">
            <a:avLst/>
          </a:prstGeom>
          <a:noFill/>
          <a:ln>
            <a:solidFill>
              <a:schemeClr val="bg2">
                <a:lumMod val="90000"/>
              </a:schemeClr>
            </a:solidFill>
          </a:ln>
        </p:spPr>
        <p:txBody>
          <a:bodyPr wrap="square" rtlCol="0">
            <a:spAutoFit/>
          </a:bodyPr>
          <a:lstStyle/>
          <a:p>
            <a:pPr algn="r" rtl="1"/>
            <a:r>
              <a:rPr lang="ar" sz="1100" b="0" i="0" u="none">
                <a:latin typeface="Candara" panose="020E0502030303020204" pitchFamily="34" charset="0"/>
              </a:rPr>
              <a:t>لدى موت هيرودس (4 ق م)، قُسمت مملكته بين أبنائه إلى ثلاث كيانات رئيسية دُعيت "تترارخيات" (أرباعًا). كانت أورشليم واليهودية من حصة أرخيلاوس. ورث هيرودس أنتيباس الجليل وبيرية، فيما حَكَم أخوه فيلبس الجولان وإيطورية. لكنّ أرخيلاوس بدا غير جدير وغير أهل للزعامة. فخلعه أوغسطس عام 6 ب م. ومُذّاك، أصبحت اليهودية والسامرة تحت حُكم وكيل - دُعي أحيانًا واليًا أو حاكمًا - مقرّه قيصرية. كان هذا الحاكم يقدّم حسابًا عن إدارته إلى حاكم سورية.</a:t>
            </a:r>
          </a:p>
          <a:p>
            <a:pPr algn="r" rtl="1"/>
            <a:r>
              <a:rPr lang="ar" sz="1100" b="0" i="0" u="none">
                <a:latin typeface="Candara" panose="020E0502030303020204" pitchFamily="34" charset="0"/>
              </a:rPr>
              <a:t>فضلًا عن ذلك، أمّنت مدن يونانية محيطة ببحر الجليل استقلالها عن سلالة هيرودس، وأصبحت تشكّل الديكابوليس (المُدُن العَشر).</a:t>
            </a:r>
          </a:p>
        </p:txBody>
      </p:sp>
      <p:sp>
        <p:nvSpPr>
          <p:cNvPr id="7" name="TextBox 6"/>
          <p:cNvSpPr txBox="1"/>
          <p:nvPr/>
        </p:nvSpPr>
        <p:spPr>
          <a:xfrm>
            <a:off x="2353416" y="2775710"/>
            <a:ext cx="3021981" cy="400110"/>
          </a:xfrm>
          <a:prstGeom prst="rect">
            <a:avLst/>
          </a:prstGeom>
          <a:noFill/>
        </p:spPr>
        <p:txBody>
          <a:bodyPr wrap="none" rtlCol="0">
            <a:spAutoFit/>
          </a:bodyPr>
          <a:lstStyle/>
          <a:p>
            <a:pPr algn="r" rtl="1"/>
            <a:r>
              <a:rPr lang="ar" sz="2000" b="0" i="0" u="none">
                <a:latin typeface="Candara" panose="020E0502030303020204" pitchFamily="34" charset="0"/>
              </a:rPr>
              <a:t>اليهودية تحت الحُكم الروماني</a:t>
            </a:r>
            <a:endParaRPr lang="ar" sz="2000" dirty="0">
              <a:latin typeface="Candara" panose="020E0502030303020204" pitchFamily="34" charset="0"/>
            </a:endParaRPr>
          </a:p>
        </p:txBody>
      </p:sp>
      <p:sp>
        <p:nvSpPr>
          <p:cNvPr id="8" name="TextBox 7"/>
          <p:cNvSpPr txBox="1"/>
          <p:nvPr/>
        </p:nvSpPr>
        <p:spPr>
          <a:xfrm>
            <a:off x="1714887" y="3272150"/>
            <a:ext cx="4533514" cy="3308598"/>
          </a:xfrm>
          <a:prstGeom prst="rect">
            <a:avLst/>
          </a:prstGeom>
          <a:noFill/>
          <a:ln>
            <a:solidFill>
              <a:schemeClr val="bg2">
                <a:lumMod val="90000"/>
              </a:schemeClr>
            </a:solidFill>
          </a:ln>
        </p:spPr>
        <p:txBody>
          <a:bodyPr wrap="square" rtlCol="0">
            <a:spAutoFit/>
          </a:bodyPr>
          <a:lstStyle/>
          <a:p>
            <a:pPr algn="r" rtl="1"/>
            <a:r>
              <a:rPr lang="ar" sz="1100" b="0" i="0" u="none">
                <a:latin typeface="Candara" panose="020E0502030303020204" pitchFamily="34" charset="0"/>
              </a:rPr>
              <a:t>كان الاحتلال الروماني واقعًا، لكنه لم يُؤثِّر بالضرورة في الحياة اليومية لسكّان اليهودية. كانت الضرائب، كما في مقاطعات أخرى، تُجبى بانتظام بمساعدة جباة ضرائب محليين.</a:t>
            </a:r>
            <a:endParaRPr lang="ar" sz="1100" dirty="0">
              <a:latin typeface="Candara" panose="020E0502030303020204" pitchFamily="34" charset="0"/>
            </a:endParaRPr>
          </a:p>
          <a:p>
            <a:pPr algn="r" rtl="1"/>
            <a:r>
              <a:rPr lang="ar" sz="1100" b="0" i="0" u="none">
                <a:latin typeface="Candara" panose="020E0502030303020204" pitchFamily="34" charset="0"/>
              </a:rPr>
              <a:t>كما مُنح استقلال واسع للمجتمعات المختلفة في اليهودية: اليهود، السامريين، اليونايين، والأراميين. كان اليهود خاضعين لحُكم مجلس يُدعى السنهدريم (كلمة أرامية مشتقة من الكلمة اليونانية </a:t>
            </a:r>
            <a:r>
              <a:rPr lang="ar" sz="1100" b="0" i="1" u="none">
                <a:latin typeface="Candara" panose="020E0502030303020204" pitchFamily="34" charset="0"/>
              </a:rPr>
              <a:t>سِندريون</a:t>
            </a:r>
            <a:r>
              <a:rPr lang="ar" sz="1100" b="0" i="0" u="none">
                <a:latin typeface="Candara" panose="020E0502030303020204" pitchFamily="34" charset="0"/>
              </a:rPr>
              <a:t>). كانت للسنهدريم سلطة في الشؤون الدينية، المدنية، والجنائية، لكن لم يكن في وسعه إصدار حُكم بالإعدام (رغم أنّ الرجم لأسباب دينية لم يكن نادرًا).</a:t>
            </a:r>
            <a:endParaRPr lang="ar" sz="1100" dirty="0">
              <a:latin typeface="Candara" panose="020E0502030303020204" pitchFamily="34" charset="0"/>
            </a:endParaRPr>
          </a:p>
          <a:p>
            <a:pPr algn="r" rtl="1"/>
            <a:r>
              <a:rPr lang="ar" sz="1100" b="0" i="0" u="none">
                <a:latin typeface="Candara" panose="020E0502030303020204" pitchFamily="34" charset="0"/>
              </a:rPr>
              <a:t> </a:t>
            </a:r>
            <a:endParaRPr lang="ar" sz="1100" dirty="0">
              <a:latin typeface="Candara" panose="020E0502030303020204" pitchFamily="34" charset="0"/>
            </a:endParaRPr>
          </a:p>
          <a:p>
            <a:pPr algn="r" rtl="1"/>
            <a:r>
              <a:rPr lang="ar" sz="1100" b="0" i="0" u="none">
                <a:latin typeface="Candara" panose="020E0502030303020204" pitchFamily="34" charset="0"/>
              </a:rPr>
              <a:t>بالنسبة للأمور الدينية، كان الحُكم الروماني مُتساهلًا عُمومًا. وبسبب قِدَم دينهم، لم يكن على اليهود أن يقدّموا ذبيحة على شرف الإمبراطور، ومُنعت الصور لا في الهيكل فحسب، بل في جميع أنحاء مدينة أورشليم. تجنّب الوُلاة الرومان التدخّل في النزاعات الدينية. فبيلاطس وفِيلِكس، على سبيل المثال، لم يجِدا أي سبب لإدانة يسوع وبولس. مع ذلك، إذ عيّنوا شاغلي المناصب الدينية الرفيعة (كرئيس الكهنة وبعض أعضاء السنهدريم)، أصبح الحكّام الرومان متورطين حتمًا في السياسة الدينية.</a:t>
            </a:r>
            <a:endParaRPr lang="ar" sz="1100" dirty="0">
              <a:latin typeface="Candara" panose="020E0502030303020204" pitchFamily="34" charset="0"/>
            </a:endParaRPr>
          </a:p>
        </p:txBody>
      </p:sp>
      <p:sp>
        <p:nvSpPr>
          <p:cNvPr id="14" name="TextBox 13"/>
          <p:cNvSpPr txBox="1"/>
          <p:nvPr/>
        </p:nvSpPr>
        <p:spPr>
          <a:xfrm>
            <a:off x="7290396" y="558360"/>
            <a:ext cx="3256736" cy="4662815"/>
          </a:xfrm>
          <a:prstGeom prst="rect">
            <a:avLst/>
          </a:prstGeom>
          <a:noFill/>
          <a:ln>
            <a:solidFill>
              <a:schemeClr val="bg2">
                <a:lumMod val="90000"/>
              </a:schemeClr>
            </a:solidFill>
          </a:ln>
        </p:spPr>
        <p:txBody>
          <a:bodyPr wrap="square" rtlCol="0">
            <a:spAutoFit/>
          </a:bodyPr>
          <a:lstStyle/>
          <a:p>
            <a:pPr algn="r" rtl="1"/>
            <a:r>
              <a:rPr lang="ar" sz="1100" b="0" i="0" u="none" dirty="0">
                <a:latin typeface="Candara" panose="020E0502030303020204" pitchFamily="34" charset="0"/>
              </a:rPr>
              <a:t> </a:t>
            </a:r>
            <a:endParaRPr lang="ar" sz="1100" dirty="0">
              <a:latin typeface="Candara" panose="020E0502030303020204" pitchFamily="34" charset="0"/>
            </a:endParaRPr>
          </a:p>
          <a:p>
            <a:pPr algn="r" rtl="1"/>
            <a:r>
              <a:rPr lang="ar" sz="1100" b="0" i="0" u="none" dirty="0">
                <a:latin typeface="Candara" panose="020E0502030303020204" pitchFamily="34" charset="0"/>
              </a:rPr>
              <a:t>وفق التوراة، هناك ثلاثة أعياد تتطلب الحجّ (الفصح، الأسابيع، والمظالّ)، يُطلَب فيها من جميع</a:t>
            </a:r>
            <a:r>
              <a:rPr lang="he-IL" sz="1100" b="0" i="0" u="none" dirty="0">
                <a:latin typeface="Candara" panose="020E0502030303020204" pitchFamily="34" charset="0"/>
              </a:rPr>
              <a:t> </a:t>
            </a:r>
            <a:r>
              <a:rPr lang="ar" sz="1100" b="0" i="0" u="none" dirty="0">
                <a:latin typeface="Candara" panose="020E0502030303020204" pitchFamily="34" charset="0"/>
              </a:rPr>
              <a:t>الذكور اليهود (قبل دمار الهيكل) أن يصعدوا إلى أورشليم.</a:t>
            </a:r>
            <a:endParaRPr lang="ar" sz="1100" dirty="0">
              <a:latin typeface="Candara" panose="020E0502030303020204" pitchFamily="34" charset="0"/>
            </a:endParaRPr>
          </a:p>
          <a:p>
            <a:pPr algn="r" rtl="1"/>
            <a:r>
              <a:rPr lang="ar" sz="1100" b="0" i="0" u="none" dirty="0">
                <a:latin typeface="Candara" panose="020E0502030303020204" pitchFamily="34" charset="0"/>
              </a:rPr>
              <a:t> </a:t>
            </a:r>
            <a:endParaRPr lang="ar" sz="1100" dirty="0">
              <a:latin typeface="Candara" panose="020E0502030303020204" pitchFamily="34" charset="0"/>
            </a:endParaRPr>
          </a:p>
          <a:p>
            <a:pPr algn="r" rtl="1"/>
            <a:r>
              <a:rPr lang="ar" sz="1100" b="1" i="0" u="none" dirty="0">
                <a:latin typeface="Candara" panose="020E0502030303020204" pitchFamily="34" charset="0"/>
              </a:rPr>
              <a:t>عيد الفِصح</a:t>
            </a:r>
            <a:r>
              <a:rPr lang="ar" sz="1100" b="0" i="0" u="none" dirty="0">
                <a:latin typeface="Candara" panose="020E0502030303020204" pitchFamily="34" charset="0"/>
              </a:rPr>
              <a:t> بداية الدورة الزراعية في إسرائيل، وهو يُحيي ذِكرى الخروج من مصر في 15 نِيسان. </a:t>
            </a:r>
            <a:endParaRPr lang="ar" sz="1100" dirty="0">
              <a:latin typeface="Candara" panose="020E0502030303020204" pitchFamily="34" charset="0"/>
            </a:endParaRPr>
          </a:p>
          <a:p>
            <a:pPr algn="r" rtl="1"/>
            <a:r>
              <a:rPr lang="ar" sz="1100" b="0" i="0" u="none" dirty="0">
                <a:latin typeface="Candara" panose="020E0502030303020204" pitchFamily="34" charset="0"/>
              </a:rPr>
              <a:t> </a:t>
            </a:r>
            <a:endParaRPr lang="ar" sz="1100" dirty="0">
              <a:latin typeface="Candara" panose="020E0502030303020204" pitchFamily="34" charset="0"/>
            </a:endParaRPr>
          </a:p>
          <a:p>
            <a:pPr algn="r" rtl="1"/>
            <a:r>
              <a:rPr lang="ar" sz="1100" b="0" i="0" u="none" dirty="0">
                <a:latin typeface="Candara" panose="020E0502030303020204" pitchFamily="34" charset="0"/>
              </a:rPr>
              <a:t>في اليوم الذي يلي الفصح، يبدأ اليهود بـ "حِساب </a:t>
            </a:r>
            <a:r>
              <a:rPr lang="ar" sz="1100" b="0" i="1" u="none" dirty="0">
                <a:latin typeface="Candara" panose="020E0502030303020204" pitchFamily="34" charset="0"/>
              </a:rPr>
              <a:t>العومِر</a:t>
            </a:r>
            <a:r>
              <a:rPr lang="ar" sz="1100" b="0" i="0" u="none" dirty="0">
                <a:latin typeface="Candara" panose="020E0502030303020204" pitchFamily="34" charset="0"/>
              </a:rPr>
              <a:t>/ حزمة الشعير" لمدّة 50 يومًا حتّى عيد </a:t>
            </a:r>
            <a:r>
              <a:rPr lang="ar" sz="1100" b="1" i="0" u="none" dirty="0">
                <a:latin typeface="Candara" panose="020E0502030303020204" pitchFamily="34" charset="0"/>
              </a:rPr>
              <a:t>الأسابيع،</a:t>
            </a:r>
            <a:r>
              <a:rPr lang="ar" sz="1100" b="0" i="0" u="none" dirty="0">
                <a:latin typeface="Candara" panose="020E0502030303020204" pitchFamily="34" charset="0"/>
              </a:rPr>
              <a:t> الذي يُحيي الوقت الذي بدأ فيه حصاد باكورة ثمار الأرض وإحضارها إلى الهيكل، كما يُحيي إعطاء الشريعة على جبل سيناء. عيد الأسابيع هو يوم الخمسين لدى المسيحيين الذي حلّ فيه الروح القدس على الرسل (بديلًا عن الشريعة الموسوية) بعد موت المسيح بخمسين يومًا.</a:t>
            </a:r>
            <a:endParaRPr lang="ar" sz="1100" dirty="0">
              <a:latin typeface="Candara" panose="020E0502030303020204" pitchFamily="34" charset="0"/>
            </a:endParaRPr>
          </a:p>
          <a:p>
            <a:pPr algn="r" rtl="1"/>
            <a:r>
              <a:rPr lang="ar" sz="1100" b="0" i="0" u="none" dirty="0">
                <a:latin typeface="Candara" panose="020E0502030303020204" pitchFamily="34" charset="0"/>
              </a:rPr>
              <a:t> </a:t>
            </a:r>
            <a:endParaRPr lang="ar" sz="1100" dirty="0">
              <a:latin typeface="Candara" panose="020E0502030303020204" pitchFamily="34" charset="0"/>
            </a:endParaRPr>
          </a:p>
          <a:p>
            <a:pPr algn="r" rtl="1"/>
            <a:r>
              <a:rPr lang="ar" sz="1100" b="1" i="0" u="none" dirty="0">
                <a:latin typeface="Candara" panose="020E0502030303020204" pitchFamily="34" charset="0"/>
              </a:rPr>
              <a:t>عيد المظالّ</a:t>
            </a:r>
            <a:r>
              <a:rPr lang="ar" sz="1100" b="0" i="0" u="none" dirty="0">
                <a:latin typeface="Candara" panose="020E0502030303020204" pitchFamily="34" charset="0"/>
              </a:rPr>
              <a:t> (عيد الخِيام) يبتدئ في اليوم الخامس عشر من شهر تِشري، حين تنضج الفاكهة في إسرائيل، وبالتالي يُدعى أيضًا في الكتاب المقدس "عيد الجَمع". يُحيي عيد المظالّ إقامة بني إسرائيل في خِيام لأربعين عامًا أثناء هَيَمانهم في الصحراء. يستمرّ عيد المظالّ سبعة أيام. </a:t>
            </a:r>
            <a:endParaRPr lang="ar" sz="1100" dirty="0">
              <a:latin typeface="Candara" panose="020E0502030303020204" pitchFamily="34" charset="0"/>
            </a:endParaRPr>
          </a:p>
          <a:p>
            <a:pPr algn="r" rtl="1"/>
            <a:r>
              <a:rPr lang="ar" sz="1100" b="0" i="0" u="none" dirty="0">
                <a:latin typeface="Candara" panose="020E0502030303020204" pitchFamily="34" charset="0"/>
              </a:rPr>
              <a:t>اليومان اللذان يليان العيد، </a:t>
            </a:r>
            <a:r>
              <a:rPr lang="ar" sz="1100" b="0" i="1" u="none" dirty="0">
                <a:latin typeface="Candara" panose="020E0502030303020204" pitchFamily="34" charset="0"/>
              </a:rPr>
              <a:t>شميني عتسيرت</a:t>
            </a:r>
            <a:r>
              <a:rPr lang="ar" sz="1100" b="0" i="0" u="none" dirty="0">
                <a:latin typeface="Candara" panose="020E0502030303020204" pitchFamily="34" charset="0"/>
              </a:rPr>
              <a:t> (المحفل المقدس في اليوم الثامن) و</a:t>
            </a:r>
            <a:r>
              <a:rPr lang="ar" sz="1100" b="0" i="1" u="none" dirty="0">
                <a:latin typeface="Candara" panose="020E0502030303020204" pitchFamily="34" charset="0"/>
              </a:rPr>
              <a:t>سِمحات توراه</a:t>
            </a:r>
            <a:r>
              <a:rPr lang="ar" sz="1100" b="0" i="0" u="none" dirty="0">
                <a:latin typeface="Candara" panose="020E0502030303020204" pitchFamily="34" charset="0"/>
              </a:rPr>
              <a:t>، هما عيدان منفصلان، لكنهما مرتبطان بعيد المظالّ ويُعتبَران عادةً جزءًا من العيد. خلال أيام يسوع، كان هناك طقس سكب الماء وطقس إضاءة الشموع كلّ ليلة من ليالي عيد المظال، وكان خلال ذلك الوقت أن تفوّه يسوع بهذه الكلمات: "مَن هو عطشان، فليأتِ إليّ ويَشرب" (يوحنا 7: 37)، وكذلك: "أنا نورُ العالم.  مَن يَتبعْني فلن يمشي أبدًا في الظلمة". (يوحنا 8: 12)</a:t>
            </a:r>
            <a:endParaRPr lang="ar" sz="1100" dirty="0">
              <a:latin typeface="Candara" panose="020E0502030303020204" pitchFamily="34" charset="0"/>
            </a:endParaRPr>
          </a:p>
        </p:txBody>
      </p:sp>
      <p:sp>
        <p:nvSpPr>
          <p:cNvPr id="15" name="TextBox 14"/>
          <p:cNvSpPr txBox="1"/>
          <p:nvPr/>
        </p:nvSpPr>
        <p:spPr>
          <a:xfrm>
            <a:off x="8198855" y="63395"/>
            <a:ext cx="1439818" cy="400110"/>
          </a:xfrm>
          <a:prstGeom prst="rect">
            <a:avLst/>
          </a:prstGeom>
          <a:noFill/>
        </p:spPr>
        <p:txBody>
          <a:bodyPr wrap="none" rtlCol="0">
            <a:spAutoFit/>
          </a:bodyPr>
          <a:lstStyle/>
          <a:p>
            <a:pPr algn="r" rtl="1"/>
            <a:r>
              <a:rPr lang="ar" sz="2000" b="0" i="0" u="none">
                <a:latin typeface="Candara" panose="020E0502030303020204" pitchFamily="34" charset="0"/>
              </a:rPr>
              <a:t>الحُجّاج</a:t>
            </a:r>
            <a:endParaRPr lang="ar" sz="2000" dirty="0">
              <a:latin typeface="Candara" panose="020E0502030303020204" pitchFamily="34" charset="0"/>
            </a:endParaRPr>
          </a:p>
        </p:txBody>
      </p:sp>
    </p:spTree>
    <p:extLst>
      <p:ext uri="{BB962C8B-B14F-4D97-AF65-F5344CB8AC3E}">
        <p14:creationId xmlns:p14="http://schemas.microsoft.com/office/powerpoint/2010/main" val="188096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399573" y="119545"/>
            <a:ext cx="971741" cy="400110"/>
          </a:xfrm>
          <a:prstGeom prst="rect">
            <a:avLst/>
          </a:prstGeom>
          <a:noFill/>
        </p:spPr>
        <p:txBody>
          <a:bodyPr wrap="none" rtlCol="0">
            <a:spAutoFit/>
          </a:bodyPr>
          <a:lstStyle/>
          <a:p>
            <a:pPr algn="r" rtl="1"/>
            <a:r>
              <a:rPr lang="ar" sz="2000" b="0" i="0" u="none">
                <a:latin typeface="Candara" panose="020E0502030303020204" pitchFamily="34" charset="0"/>
              </a:rPr>
              <a:t>المُجتمَع</a:t>
            </a:r>
            <a:endParaRPr lang="ar" sz="2000" dirty="0">
              <a:latin typeface="Candara" panose="020E0502030303020204" pitchFamily="34" charset="0"/>
            </a:endParaRPr>
          </a:p>
        </p:txBody>
      </p:sp>
      <p:sp>
        <p:nvSpPr>
          <p:cNvPr id="11" name="TextBox 10"/>
          <p:cNvSpPr txBox="1"/>
          <p:nvPr/>
        </p:nvSpPr>
        <p:spPr>
          <a:xfrm>
            <a:off x="262698" y="665018"/>
            <a:ext cx="5544207" cy="2631490"/>
          </a:xfrm>
          <a:prstGeom prst="rect">
            <a:avLst/>
          </a:prstGeom>
          <a:noFill/>
          <a:ln>
            <a:solidFill>
              <a:schemeClr val="bg2">
                <a:lumMod val="90000"/>
              </a:schemeClr>
            </a:solidFill>
          </a:ln>
        </p:spPr>
        <p:txBody>
          <a:bodyPr wrap="square" rtlCol="0">
            <a:spAutoFit/>
          </a:bodyPr>
          <a:lstStyle/>
          <a:p>
            <a:pPr algn="r" rtl="1"/>
            <a:r>
              <a:rPr lang="ar" sz="1100" b="1" i="0" u="none" dirty="0">
                <a:latin typeface="Candara" panose="020E0502030303020204" pitchFamily="34" charset="0"/>
              </a:rPr>
              <a:t>الفريسيون</a:t>
            </a:r>
            <a:endParaRPr lang="ar" sz="1100" dirty="0">
              <a:latin typeface="Candara" panose="020E0502030303020204" pitchFamily="34" charset="0"/>
            </a:endParaRPr>
          </a:p>
          <a:p>
            <a:endParaRPr lang="ar" sz="1100" dirty="0">
              <a:latin typeface="Candara" panose="020E0502030303020204" pitchFamily="34" charset="0"/>
            </a:endParaRPr>
          </a:p>
          <a:p>
            <a:pPr algn="r" rtl="1"/>
            <a:r>
              <a:rPr lang="ar" sz="1100" b="0" i="1" u="none" dirty="0">
                <a:latin typeface="Candara" panose="020E0502030303020204" pitchFamily="34" charset="0"/>
              </a:rPr>
              <a:t>الفريسيون هم أولئك المُعتبَرون الأكثر مهارة في التفسير الدقيق لشرائعهم (...).</a:t>
            </a:r>
            <a:r>
              <a:rPr lang="ar" sz="1100" b="0" i="0" u="none" dirty="0">
                <a:latin typeface="Candara" panose="020E0502030303020204" pitchFamily="34" charset="0"/>
              </a:rPr>
              <a:t> </a:t>
            </a:r>
            <a:r>
              <a:rPr lang="ar" sz="1100" b="0" i="1" u="none" dirty="0">
                <a:latin typeface="Candara" panose="020E0502030303020204" pitchFamily="34" charset="0"/>
              </a:rPr>
              <a:t>الفريسيون ودّيون واحدهم تجاه الآخر، وهم كذلك لإحلال الانسجام، ومراعاةً للعموم.</a:t>
            </a:r>
            <a:endParaRPr lang="ar" sz="1100" dirty="0">
              <a:latin typeface="Candara" panose="020E0502030303020204" pitchFamily="34" charset="0"/>
            </a:endParaRPr>
          </a:p>
          <a:p>
            <a:pPr algn="l" rtl="1"/>
            <a:r>
              <a:rPr lang="ar" sz="1100" b="0" i="0" u="none" dirty="0">
                <a:latin typeface="Candara" panose="020E0502030303020204" pitchFamily="34" charset="0"/>
              </a:rPr>
              <a:t>يوسيفوس، </a:t>
            </a:r>
            <a:r>
              <a:rPr lang="ar" sz="1100" b="0" i="1" u="none" dirty="0">
                <a:latin typeface="Candara" panose="020E0502030303020204" pitchFamily="34" charset="0"/>
              </a:rPr>
              <a:t>الحرب،</a:t>
            </a:r>
            <a:r>
              <a:rPr lang="ar" sz="1100" b="0" i="0" u="none" dirty="0">
                <a:latin typeface="Candara" panose="020E0502030303020204" pitchFamily="34" charset="0"/>
              </a:rPr>
              <a:t> 2. 162-166 </a:t>
            </a:r>
          </a:p>
          <a:p>
            <a:endParaRPr lang="ar" sz="1100" dirty="0">
              <a:latin typeface="Candara" panose="020E0502030303020204" pitchFamily="34" charset="0"/>
            </a:endParaRPr>
          </a:p>
          <a:p>
            <a:pPr algn="r" rtl="1"/>
            <a:r>
              <a:rPr lang="ar" sz="1100" b="0" i="0" u="none" dirty="0">
                <a:latin typeface="Candara" panose="020E0502030303020204" pitchFamily="34" charset="0"/>
              </a:rPr>
              <a:t>تُشتَقّ كلمة "الفريسيين" من الكلمة العبرانية </a:t>
            </a:r>
            <a:r>
              <a:rPr lang="ar" sz="1100" b="0" i="1" u="none" dirty="0">
                <a:latin typeface="Candara" panose="020E0502030303020204" pitchFamily="34" charset="0"/>
              </a:rPr>
              <a:t>بروشيم</a:t>
            </a:r>
            <a:r>
              <a:rPr lang="ar" sz="1100" b="0" i="0" u="none" dirty="0">
                <a:latin typeface="Candara" panose="020E0502030303020204" pitchFamily="34" charset="0"/>
              </a:rPr>
              <a:t> التي تعني "أولئك الذين يفرزون أنفسهم". ففي الواقع، كانوا يفصِلون أنفسهم في التزامهم بتطبيق جميع تعاليم الشريعة.</a:t>
            </a:r>
          </a:p>
          <a:p>
            <a:pPr algn="r" rtl="1"/>
            <a:r>
              <a:rPr lang="ar" sz="1100" b="0" i="0" u="none" dirty="0">
                <a:latin typeface="Candara" panose="020E0502030303020204" pitchFamily="34" charset="0"/>
              </a:rPr>
              <a:t>تُظهِر الأناجيل أنّ يسوع المسيح أدان الفريسيين على ريائهم وتعصبهم الديني. مع ذلك، كان يسوع يوافق على معظم تعاليم الفريسيين، كإقامة الأموات والصوم. وكما فعل الفريسيون، علّم يسوع تلاميذه أن يخاطبوا الله كأب.</a:t>
            </a:r>
          </a:p>
          <a:p>
            <a:endParaRPr lang="ar" sz="1100" dirty="0">
              <a:solidFill>
                <a:srgbClr val="FF0000"/>
              </a:solidFill>
              <a:latin typeface="Candara" panose="020E0502030303020204" pitchFamily="34" charset="0"/>
            </a:endParaRPr>
          </a:p>
        </p:txBody>
      </p:sp>
      <p:sp>
        <p:nvSpPr>
          <p:cNvPr id="12" name="TextBox 11"/>
          <p:cNvSpPr txBox="1"/>
          <p:nvPr/>
        </p:nvSpPr>
        <p:spPr>
          <a:xfrm>
            <a:off x="6312114" y="179943"/>
            <a:ext cx="5475821" cy="2631490"/>
          </a:xfrm>
          <a:prstGeom prst="rect">
            <a:avLst/>
          </a:prstGeom>
          <a:noFill/>
          <a:ln>
            <a:solidFill>
              <a:schemeClr val="bg2">
                <a:lumMod val="90000"/>
              </a:schemeClr>
            </a:solidFill>
          </a:ln>
        </p:spPr>
        <p:txBody>
          <a:bodyPr wrap="square" rtlCol="0">
            <a:spAutoFit/>
          </a:bodyPr>
          <a:lstStyle/>
          <a:p>
            <a:pPr algn="r" rtl="1"/>
            <a:r>
              <a:rPr lang="ar" sz="1100" b="1" i="0" u="none" dirty="0">
                <a:latin typeface="Candara" panose="020E0502030303020204" pitchFamily="34" charset="0"/>
              </a:rPr>
              <a:t>الصدوقيون</a:t>
            </a:r>
            <a:endParaRPr lang="ar" sz="1100" dirty="0">
              <a:latin typeface="Candara" panose="020E0502030303020204" pitchFamily="34" charset="0"/>
            </a:endParaRPr>
          </a:p>
          <a:p>
            <a:endParaRPr lang="ar" sz="1100" dirty="0">
              <a:latin typeface="Candara" panose="020E0502030303020204" pitchFamily="34" charset="0"/>
            </a:endParaRPr>
          </a:p>
          <a:p>
            <a:pPr algn="r" rtl="1"/>
            <a:r>
              <a:rPr lang="ar" sz="1100" b="0" i="1" u="none" dirty="0">
                <a:latin typeface="Candara" panose="020E0502030303020204" pitchFamily="34" charset="0"/>
              </a:rPr>
              <a:t>لكنّ تصرّف الصدوقيين واحدهم تجاه الآخر هو في بعض الأحيان وحشي، وحديثهم مع الذين ينتمون إلى حزبهم هو بريري كأنهم غرباء عنهم.</a:t>
            </a:r>
            <a:endParaRPr lang="ar" sz="1100" dirty="0">
              <a:latin typeface="Candara" panose="020E0502030303020204" pitchFamily="34" charset="0"/>
            </a:endParaRPr>
          </a:p>
          <a:p>
            <a:pPr algn="l" rtl="1"/>
            <a:r>
              <a:rPr lang="ar" sz="1100" b="0" i="0" u="none" dirty="0">
                <a:latin typeface="Candara" panose="020E0502030303020204" pitchFamily="34" charset="0"/>
              </a:rPr>
              <a:t>يوسيفوس، </a:t>
            </a:r>
            <a:r>
              <a:rPr lang="ar" sz="1100" b="0" i="1" u="none" dirty="0">
                <a:latin typeface="Candara" panose="020E0502030303020204" pitchFamily="34" charset="0"/>
              </a:rPr>
              <a:t>الحرب،</a:t>
            </a:r>
            <a:r>
              <a:rPr lang="ar" sz="1100" b="0" i="0" u="none" dirty="0">
                <a:latin typeface="Candara" panose="020E0502030303020204" pitchFamily="34" charset="0"/>
              </a:rPr>
              <a:t> 2. 166 </a:t>
            </a:r>
          </a:p>
          <a:p>
            <a:endParaRPr lang="ar" sz="1100" dirty="0">
              <a:latin typeface="Candara" panose="020E0502030303020204" pitchFamily="34" charset="0"/>
            </a:endParaRPr>
          </a:p>
          <a:p>
            <a:pPr algn="r" rtl="1"/>
            <a:r>
              <a:rPr lang="ar" sz="1100" b="0" i="0" u="none" dirty="0">
                <a:latin typeface="Candara" panose="020E0502030303020204" pitchFamily="34" charset="0"/>
              </a:rPr>
              <a:t>قد يكون هناك أصلان للكلمة "صدوقيون": </a:t>
            </a:r>
            <a:r>
              <a:rPr lang="ar" sz="1100" b="0" i="1" u="none" dirty="0">
                <a:latin typeface="Candara" panose="020E0502030303020204" pitchFamily="34" charset="0"/>
              </a:rPr>
              <a:t>صيدوقيم،</a:t>
            </a:r>
            <a:r>
              <a:rPr lang="ar" sz="1100" b="0" i="0" u="none" dirty="0">
                <a:latin typeface="Candara" panose="020E0502030303020204" pitchFamily="34" charset="0"/>
              </a:rPr>
              <a:t> "الأبرار"، أو </a:t>
            </a:r>
            <a:r>
              <a:rPr lang="ar" sz="1100" b="0" i="1" u="none" dirty="0">
                <a:latin typeface="Candara" panose="020E0502030303020204" pitchFamily="34" charset="0"/>
              </a:rPr>
              <a:t>صادوقيم،</a:t>
            </a:r>
            <a:r>
              <a:rPr lang="ar" sz="1100" b="0" i="0" u="none" dirty="0">
                <a:latin typeface="Candara" panose="020E0502030303020204" pitchFamily="34" charset="0"/>
              </a:rPr>
              <a:t> المتحدّرون من صادوق، أول رئيس للكهنة عيّنه سليمان. خلال حِقبة الهيكل الثاني، عُيّن معظم رؤساء الكهنة من عائلات الصدوقيين.</a:t>
            </a:r>
            <a:endParaRPr lang="ar" sz="1100" dirty="0">
              <a:latin typeface="Candara" panose="020E0502030303020204" pitchFamily="34" charset="0"/>
            </a:endParaRPr>
          </a:p>
          <a:p>
            <a:pPr algn="r" rtl="1"/>
            <a:r>
              <a:rPr lang="ar" sz="1100" b="0" i="0" u="none" dirty="0">
                <a:latin typeface="Candara" panose="020E0502030303020204" pitchFamily="34" charset="0"/>
              </a:rPr>
              <a:t>وخلافًا للفريسيين، لا يعترف الصدوقيون بأية سلطة للشريعة الشفهية (</a:t>
            </a:r>
            <a:r>
              <a:rPr lang="ar" sz="1100" b="0" i="1" u="none" dirty="0">
                <a:latin typeface="Candara" panose="020E0502030303020204" pitchFamily="34" charset="0"/>
              </a:rPr>
              <a:t>الهالاخاه</a:t>
            </a:r>
            <a:r>
              <a:rPr lang="ar" sz="1100" b="0" i="0" u="none" dirty="0">
                <a:latin typeface="Candara" panose="020E0502030303020204" pitchFamily="34" charset="0"/>
              </a:rPr>
              <a:t>). كما أنهم لا يؤمنون بقيامة الأموات (أعمال 23: 8).</a:t>
            </a:r>
            <a:endParaRPr lang="ar" sz="1100" dirty="0">
              <a:latin typeface="Candara" panose="020E0502030303020204" pitchFamily="34" charset="0"/>
            </a:endParaRPr>
          </a:p>
          <a:p>
            <a:pPr algn="r" rtl="1"/>
            <a:r>
              <a:rPr lang="ar" sz="1100" b="0" i="0" u="none" dirty="0">
                <a:latin typeface="Candara" panose="020E0502030303020204" pitchFamily="34" charset="0"/>
              </a:rPr>
              <a:t>يتبنى الصدوقيون موقفًا سياسيًّا معتدلًا تجاه الاحتلال الروماني. وقد كان همهم الرئيسي تجنّب أية ثورة قومية يمكن أن تؤدي إلى دمار الهيكل وانتهاء امتيازاتهم.</a:t>
            </a:r>
          </a:p>
        </p:txBody>
      </p:sp>
      <p:sp>
        <p:nvSpPr>
          <p:cNvPr id="14" name="TextBox 13"/>
          <p:cNvSpPr txBox="1"/>
          <p:nvPr/>
        </p:nvSpPr>
        <p:spPr>
          <a:xfrm>
            <a:off x="262698" y="3422428"/>
            <a:ext cx="5544207" cy="1785104"/>
          </a:xfrm>
          <a:prstGeom prst="rect">
            <a:avLst/>
          </a:prstGeom>
          <a:noFill/>
          <a:ln>
            <a:solidFill>
              <a:schemeClr val="bg2">
                <a:lumMod val="90000"/>
              </a:schemeClr>
            </a:solidFill>
          </a:ln>
        </p:spPr>
        <p:txBody>
          <a:bodyPr wrap="square" rtlCol="0">
            <a:spAutoFit/>
          </a:bodyPr>
          <a:lstStyle/>
          <a:p>
            <a:pPr algn="r" rtl="1"/>
            <a:r>
              <a:rPr lang="ar" sz="1100" b="1" i="0" u="none" dirty="0">
                <a:latin typeface="Candara" panose="020E0502030303020204" pitchFamily="34" charset="0"/>
              </a:rPr>
              <a:t>الأسينيون</a:t>
            </a:r>
          </a:p>
          <a:p>
            <a:endParaRPr lang="ar" sz="1100" b="1" dirty="0">
              <a:latin typeface="Candara" panose="020E0502030303020204" pitchFamily="34" charset="0"/>
            </a:endParaRPr>
          </a:p>
          <a:p>
            <a:pPr algn="r" rtl="1"/>
            <a:r>
              <a:rPr lang="ar" sz="1100" b="0" i="1" u="none" dirty="0">
                <a:latin typeface="Candara" panose="020E0502030303020204" pitchFamily="34" charset="0"/>
              </a:rPr>
              <a:t>يرفض الأسينيون المُتَع باعتبارها شرًّا، لكنهم يعتبرون القناعة والانتصار على شهواتنا فضيلة.</a:t>
            </a:r>
            <a:endParaRPr lang="ar" sz="1100" i="1" dirty="0">
              <a:latin typeface="Candara" panose="020E0502030303020204" pitchFamily="34" charset="0"/>
            </a:endParaRPr>
          </a:p>
          <a:p>
            <a:pPr algn="l" rtl="1"/>
            <a:r>
              <a:rPr lang="ar" sz="1100" b="0" i="0" u="none" dirty="0">
                <a:latin typeface="Candara" panose="020E0502030303020204" pitchFamily="34" charset="0"/>
              </a:rPr>
              <a:t>يوسيفوس، </a:t>
            </a:r>
            <a:r>
              <a:rPr lang="ar" sz="1100" b="0" i="1" u="none" dirty="0">
                <a:latin typeface="Candara" panose="020E0502030303020204" pitchFamily="34" charset="0"/>
              </a:rPr>
              <a:t>الحرب، </a:t>
            </a:r>
            <a:r>
              <a:rPr lang="ar" sz="1100" b="0" i="0" u="none" dirty="0">
                <a:latin typeface="Candara" panose="020E0502030303020204" pitchFamily="34" charset="0"/>
              </a:rPr>
              <a:t>2. 120</a:t>
            </a:r>
            <a:endParaRPr lang="ar" sz="1100" b="1" dirty="0">
              <a:latin typeface="Candara" panose="020E0502030303020204" pitchFamily="34" charset="0"/>
            </a:endParaRPr>
          </a:p>
          <a:p>
            <a:endParaRPr lang="ar" sz="1100" b="1" dirty="0">
              <a:latin typeface="Candara" panose="020E0502030303020204" pitchFamily="34" charset="0"/>
            </a:endParaRPr>
          </a:p>
          <a:p>
            <a:pPr algn="r" rtl="1"/>
            <a:r>
              <a:rPr lang="ar" sz="1100" b="0" i="0" u="none" dirty="0">
                <a:latin typeface="Candara" panose="020E0502030303020204" pitchFamily="34" charset="0"/>
              </a:rPr>
              <a:t>يوصف الأسينيون، الذين كان عددهم أقل بكثير من الفريسيين والصدوقيين، بأنهم يعيشون في مجتمعات تتّصف بالزُّهد، الفقر الطوعي، الالتزام الصارم بالشريعة، والاغتسال الطقسي. وقد رفضوا المؤسسات الدينية لأورشليم وهيكلها وتوقعوا انتصار "أبناء النور" على "أبناء الظلمة". </a:t>
            </a:r>
          </a:p>
        </p:txBody>
      </p:sp>
      <p:sp>
        <p:nvSpPr>
          <p:cNvPr id="8" name="TextBox 7"/>
          <p:cNvSpPr txBox="1"/>
          <p:nvPr/>
        </p:nvSpPr>
        <p:spPr>
          <a:xfrm>
            <a:off x="38930" y="179943"/>
            <a:ext cx="1362874" cy="261610"/>
          </a:xfrm>
          <a:prstGeom prst="rect">
            <a:avLst/>
          </a:prstGeom>
          <a:noFill/>
        </p:spPr>
        <p:txBody>
          <a:bodyPr wrap="none" rtlCol="0">
            <a:spAutoFit/>
          </a:bodyPr>
          <a:lstStyle/>
          <a:p>
            <a:r>
              <a:rPr lang="es-ES" sz="1100" dirty="0">
                <a:latin typeface="Candara" panose="020E0502030303020204" pitchFamily="34" charset="0"/>
              </a:rPr>
              <a:t>VB-2 (Continuación)</a:t>
            </a:r>
            <a:endParaRPr lang="en-US" sz="1100" dirty="0">
              <a:latin typeface="Candara" panose="020E0502030303020204" pitchFamily="34" charset="0"/>
            </a:endParaRPr>
          </a:p>
        </p:txBody>
      </p:sp>
      <p:sp>
        <p:nvSpPr>
          <p:cNvPr id="13" name="TextBox 12"/>
          <p:cNvSpPr txBox="1"/>
          <p:nvPr/>
        </p:nvSpPr>
        <p:spPr>
          <a:xfrm>
            <a:off x="6312114" y="2962785"/>
            <a:ext cx="5475821" cy="1107996"/>
          </a:xfrm>
          <a:prstGeom prst="rect">
            <a:avLst/>
          </a:prstGeom>
          <a:noFill/>
          <a:ln>
            <a:solidFill>
              <a:schemeClr val="bg2">
                <a:lumMod val="90000"/>
              </a:schemeClr>
            </a:solidFill>
          </a:ln>
        </p:spPr>
        <p:txBody>
          <a:bodyPr wrap="square" rtlCol="0">
            <a:spAutoFit/>
          </a:bodyPr>
          <a:lstStyle>
            <a:defPPr>
              <a:defRPr lang="ar"/>
            </a:defPPr>
            <a:lvl1pPr>
              <a:defRPr sz="1100" b="1">
                <a:latin typeface="Candara" panose="020E0502030303020204" pitchFamily="34" charset="0"/>
              </a:defRPr>
            </a:lvl1pPr>
          </a:lstStyle>
          <a:p>
            <a:pPr algn="r" rtl="1"/>
            <a:r>
              <a:rPr lang="ar" b="1" i="0" u="none" dirty="0"/>
              <a:t>الغَيارى</a:t>
            </a:r>
          </a:p>
          <a:p>
            <a:endParaRPr lang="ar" dirty="0"/>
          </a:p>
          <a:p>
            <a:pPr algn="r" rtl="1"/>
            <a:r>
              <a:rPr lang="ar" b="0" i="0" u="none" dirty="0"/>
              <a:t>تذكر الأناجيلُ الغَيارى الذين حملوا السلاح ضدّ الرومان، مثل الجليليين الذي مزج بيلاطس دمهم بدم ذبائحهم (لوقا 13: 1، 2).</a:t>
            </a:r>
          </a:p>
          <a:p>
            <a:pPr algn="r" rtl="1"/>
            <a:r>
              <a:rPr lang="ar" b="0" i="0" u="none" dirty="0"/>
              <a:t>كان يمكن أن يعني الانتماء إلى الغيارى تعبيرًا عن رأي سياسي، دون أن يتجسّد في ثورة مفتوحة. ربما كان أحد رسل يسوع، سِمعان الغيور، ممثّلًا لهذه النزعة في ماضيه. </a:t>
            </a:r>
          </a:p>
        </p:txBody>
      </p:sp>
      <p:sp>
        <p:nvSpPr>
          <p:cNvPr id="15" name="TextBox 14"/>
          <p:cNvSpPr txBox="1"/>
          <p:nvPr/>
        </p:nvSpPr>
        <p:spPr>
          <a:xfrm>
            <a:off x="333895" y="5333452"/>
            <a:ext cx="5473010" cy="1107996"/>
          </a:xfrm>
          <a:prstGeom prst="rect">
            <a:avLst/>
          </a:prstGeom>
          <a:noFill/>
          <a:ln>
            <a:solidFill>
              <a:schemeClr val="bg2">
                <a:lumMod val="90000"/>
              </a:schemeClr>
            </a:solidFill>
          </a:ln>
        </p:spPr>
        <p:txBody>
          <a:bodyPr wrap="square" rtlCol="0">
            <a:spAutoFit/>
          </a:bodyPr>
          <a:lstStyle>
            <a:defPPr>
              <a:defRPr lang="ar"/>
            </a:defPPr>
            <a:lvl1pPr>
              <a:defRPr sz="1100" b="1">
                <a:latin typeface="Candara" panose="020E0502030303020204" pitchFamily="34" charset="0"/>
              </a:defRPr>
            </a:lvl1pPr>
          </a:lstStyle>
          <a:p>
            <a:pPr algn="r" rtl="1"/>
            <a:r>
              <a:rPr lang="ar" b="1" i="0" u="none"/>
              <a:t>جُباة الضرائب</a:t>
            </a:r>
            <a:endParaRPr lang="ar" dirty="0"/>
          </a:p>
          <a:p>
            <a:pPr algn="r" rtl="1"/>
            <a:r>
              <a:rPr lang="ar" b="0" i="0" u="none"/>
              <a:t> </a:t>
            </a:r>
            <a:endParaRPr lang="ar" dirty="0"/>
          </a:p>
          <a:p>
            <a:pPr algn="r" rtl="1"/>
            <a:r>
              <a:rPr lang="ar" b="0" i="0" u="none"/>
              <a:t>كان جباة الضرائب رجالا يأتمنهم الرومان على مهمة جباية الضرائب. لذلك، كثيرًا ما كانوا يُتَّهمون بالتعاون مع المُحتَلّ وجمع الثروات على حساب الأشخاص البسطاء. بالنسبة ليسوع، مثّل جباة الضرائب - مع الخطاة والعاهرات - خرافًا ضالّة ينبغي إنقاذها. </a:t>
            </a:r>
            <a:endParaRPr lang="ar" b="0" dirty="0"/>
          </a:p>
        </p:txBody>
      </p:sp>
      <p:sp>
        <p:nvSpPr>
          <p:cNvPr id="17" name="TextBox 16"/>
          <p:cNvSpPr txBox="1"/>
          <p:nvPr/>
        </p:nvSpPr>
        <p:spPr>
          <a:xfrm>
            <a:off x="6312114" y="4222133"/>
            <a:ext cx="5475821" cy="1107996"/>
          </a:xfrm>
          <a:prstGeom prst="rect">
            <a:avLst/>
          </a:prstGeom>
          <a:noFill/>
          <a:ln>
            <a:solidFill>
              <a:schemeClr val="bg2">
                <a:lumMod val="90000"/>
              </a:schemeClr>
            </a:solidFill>
          </a:ln>
        </p:spPr>
        <p:txBody>
          <a:bodyPr wrap="square" rtlCol="0">
            <a:spAutoFit/>
          </a:bodyPr>
          <a:lstStyle/>
          <a:p>
            <a:pPr algn="r" rtl="1"/>
            <a:r>
              <a:rPr lang="ar" sz="1100" b="1" i="0" u="none" dirty="0">
                <a:latin typeface="Candara" panose="020E0502030303020204" pitchFamily="34" charset="0"/>
              </a:rPr>
              <a:t>حِزب هيرودس</a:t>
            </a:r>
            <a:endParaRPr lang="ar" sz="1100" b="1" dirty="0">
              <a:latin typeface="Candara" panose="020E0502030303020204" pitchFamily="34" charset="0"/>
            </a:endParaRPr>
          </a:p>
          <a:p>
            <a:endParaRPr lang="ar" sz="1100" dirty="0">
              <a:latin typeface="Candara" panose="020E0502030303020204" pitchFamily="34" charset="0"/>
            </a:endParaRPr>
          </a:p>
          <a:p>
            <a:pPr algn="r" rtl="1"/>
            <a:r>
              <a:rPr lang="ar" sz="1100" b="0" i="0" u="none" dirty="0">
                <a:latin typeface="Candara" panose="020E0502030303020204" pitchFamily="34" charset="0"/>
              </a:rPr>
              <a:t>شكّل حزب هيرودس فصيلًا دينيًّا وسياسيًّا من اليهود الذين يدعمون السلالة الهيرودية. وقد كانوا حاضرين خصوصًا في الجليل، حيث كان هيرودس أنتيباس حاكمًا أيام المسيح. لا يُعرَف الكثير عن آرائهم الدينية. لكنّ الأناجيل تقدّمهم على أنهم توافقوا مع الفريسيين على الإيقاع بيسوع (مرقس 3: 6). </a:t>
            </a:r>
          </a:p>
        </p:txBody>
      </p:sp>
      <p:sp>
        <p:nvSpPr>
          <p:cNvPr id="18" name="TextBox 17"/>
          <p:cNvSpPr txBox="1"/>
          <p:nvPr/>
        </p:nvSpPr>
        <p:spPr>
          <a:xfrm>
            <a:off x="6312113" y="5481481"/>
            <a:ext cx="5475821" cy="1277273"/>
          </a:xfrm>
          <a:prstGeom prst="rect">
            <a:avLst/>
          </a:prstGeom>
          <a:noFill/>
          <a:ln>
            <a:solidFill>
              <a:schemeClr val="bg2">
                <a:lumMod val="90000"/>
              </a:schemeClr>
            </a:solidFill>
          </a:ln>
        </p:spPr>
        <p:txBody>
          <a:bodyPr wrap="square" rtlCol="0">
            <a:spAutoFit/>
          </a:bodyPr>
          <a:lstStyle>
            <a:defPPr>
              <a:defRPr lang="ar"/>
            </a:defPPr>
            <a:lvl1pPr>
              <a:defRPr sz="1100" b="1">
                <a:latin typeface="Candara" panose="020E0502030303020204" pitchFamily="34" charset="0"/>
              </a:defRPr>
            </a:lvl1pPr>
          </a:lstStyle>
          <a:p>
            <a:pPr algn="r" rtl="1"/>
            <a:r>
              <a:rPr lang="ar" b="1" i="1" u="none" dirty="0"/>
              <a:t>عام هاآريص</a:t>
            </a:r>
            <a:r>
              <a:rPr lang="ar" b="1" i="0" u="none" dirty="0"/>
              <a:t>، شعب الأرض</a:t>
            </a:r>
          </a:p>
          <a:p>
            <a:endParaRPr lang="ar" dirty="0"/>
          </a:p>
          <a:p>
            <a:pPr algn="r" rtl="1"/>
            <a:r>
              <a:rPr lang="ar" b="0" i="0" u="none" dirty="0"/>
              <a:t>تراوَح انطباق العبارة "عام هاآريص" بين الكادحين الفقراء من أجل قطعة من الفضة (دينار) يوميًّا حتى التجار الأثرياء.</a:t>
            </a:r>
            <a:endParaRPr lang="ar" b="0" dirty="0"/>
          </a:p>
          <a:p>
            <a:pPr algn="r" rtl="1"/>
            <a:r>
              <a:rPr lang="ar" b="0" i="0" u="none" dirty="0"/>
              <a:t>خصوصًا في الجليل الأسفل، كان على اليهود أن يتعايشوا مع غير اليهود، كالمتحدرين من المستوطِنين اليونانيين أو المقدونيين، الأراميين أو النبطيين الذين يتبعون العادات اليونانية، أو العرب. مع ذلك، لم يختلط اليهود بالسامريين.</a:t>
            </a:r>
          </a:p>
        </p:txBody>
      </p:sp>
    </p:spTree>
    <p:extLst>
      <p:ext uri="{BB962C8B-B14F-4D97-AF65-F5344CB8AC3E}">
        <p14:creationId xmlns:p14="http://schemas.microsoft.com/office/powerpoint/2010/main" val="1052426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47492" y="4230253"/>
            <a:ext cx="2475345" cy="2031325"/>
          </a:xfrm>
          <a:prstGeom prst="rect">
            <a:avLst/>
          </a:prstGeom>
          <a:noFill/>
        </p:spPr>
        <p:txBody>
          <a:bodyPr wrap="square" rtlCol="0">
            <a:spAutoFit/>
          </a:bodyPr>
          <a:lstStyle/>
          <a:p>
            <a:pPr algn="r" rtl="1"/>
            <a:r>
              <a:rPr lang="ar" b="1" i="0" u="none"/>
              <a:t>رعاية الماشية</a:t>
            </a:r>
          </a:p>
          <a:p>
            <a:pPr algn="r" rtl="1"/>
            <a:r>
              <a:rPr lang="ar" b="0" i="0" u="none"/>
              <a:t>كانت هي الأخرى هامة جدًّا. فيما كان على الراعي أن يُطعم قطيعه ويحميه، كان عليه أن يقطع مسافات طويلة.</a:t>
            </a:r>
            <a:endParaRPr lang="ar" dirty="0"/>
          </a:p>
        </p:txBody>
      </p:sp>
      <p:sp>
        <p:nvSpPr>
          <p:cNvPr id="4" name="TextBox 3"/>
          <p:cNvSpPr txBox="1"/>
          <p:nvPr/>
        </p:nvSpPr>
        <p:spPr>
          <a:xfrm>
            <a:off x="2627747" y="4230253"/>
            <a:ext cx="1787235" cy="1754326"/>
          </a:xfrm>
          <a:prstGeom prst="rect">
            <a:avLst/>
          </a:prstGeom>
          <a:noFill/>
        </p:spPr>
        <p:txBody>
          <a:bodyPr wrap="square" rtlCol="0">
            <a:spAutoFit/>
          </a:bodyPr>
          <a:lstStyle/>
          <a:p>
            <a:pPr algn="r" rtl="1"/>
            <a:r>
              <a:rPr lang="ar" b="1" i="0" u="none"/>
              <a:t>صَيد السمك</a:t>
            </a:r>
          </a:p>
          <a:p>
            <a:pPr algn="r" rtl="1"/>
            <a:r>
              <a:rPr lang="ar" b="0" i="0" u="none"/>
              <a:t>كان مقتصرًا على بعض الأنهار والبحيرات، لا سيّما بحر الجليل.</a:t>
            </a:r>
            <a:endParaRPr lang="ar" dirty="0"/>
          </a:p>
        </p:txBody>
      </p:sp>
      <p:sp>
        <p:nvSpPr>
          <p:cNvPr id="5" name="TextBox 4"/>
          <p:cNvSpPr txBox="1"/>
          <p:nvPr/>
        </p:nvSpPr>
        <p:spPr>
          <a:xfrm>
            <a:off x="184728" y="4230254"/>
            <a:ext cx="2290617" cy="2031325"/>
          </a:xfrm>
          <a:prstGeom prst="rect">
            <a:avLst/>
          </a:prstGeom>
          <a:noFill/>
        </p:spPr>
        <p:txBody>
          <a:bodyPr wrap="square" rtlCol="0">
            <a:spAutoFit/>
          </a:bodyPr>
          <a:lstStyle/>
          <a:p>
            <a:pPr algn="r" rtl="1"/>
            <a:r>
              <a:rPr lang="ar" b="1" i="0" u="none"/>
              <a:t>الزراعة</a:t>
            </a:r>
          </a:p>
          <a:p>
            <a:pPr algn="r" rtl="1"/>
            <a:r>
              <a:rPr lang="ar" b="0" i="0" u="none"/>
              <a:t>كانت الحِرفة الأكثر أهمية. كانت البُزور تُلقى باليد، وكانت أمطار الربيع المتأخرة تُنتِج الحصاد.</a:t>
            </a:r>
            <a:endParaRPr lang="ar" dirty="0"/>
          </a:p>
        </p:txBody>
      </p:sp>
      <p:sp>
        <p:nvSpPr>
          <p:cNvPr id="6" name="TextBox 5"/>
          <p:cNvSpPr txBox="1"/>
          <p:nvPr/>
        </p:nvSpPr>
        <p:spPr>
          <a:xfrm>
            <a:off x="332509" y="655782"/>
            <a:ext cx="11748655" cy="3139321"/>
          </a:xfrm>
          <a:prstGeom prst="rect">
            <a:avLst/>
          </a:prstGeom>
          <a:noFill/>
        </p:spPr>
        <p:txBody>
          <a:bodyPr wrap="square" rtlCol="0">
            <a:spAutoFit/>
          </a:bodyPr>
          <a:lstStyle/>
          <a:p>
            <a:pPr algn="r" rtl="1"/>
            <a:r>
              <a:rPr lang="ar" b="0" i="0" u="none" dirty="0"/>
              <a:t>	القمح	الشعير	الشوفان	الذرة البيضاء	العدس	البازلاء	العنب	الكتان	التين	الزيتون	الرُّمّان</a:t>
            </a:r>
          </a:p>
          <a:p>
            <a:endParaRPr lang="ar" dirty="0"/>
          </a:p>
          <a:p>
            <a:pPr algn="r" rtl="1"/>
            <a:r>
              <a:rPr lang="ar" b="0" i="0" u="none" dirty="0"/>
              <a:t>آذار (مارس)</a:t>
            </a:r>
          </a:p>
          <a:p>
            <a:pPr algn="r" rtl="1"/>
            <a:r>
              <a:rPr lang="ar" b="0" i="0" u="none" dirty="0"/>
              <a:t>نيسان (أبريل)</a:t>
            </a:r>
          </a:p>
          <a:p>
            <a:pPr algn="r" rtl="1"/>
            <a:r>
              <a:rPr lang="ar" b="0" i="0" u="none" dirty="0"/>
              <a:t>أيار (مايو)</a:t>
            </a:r>
          </a:p>
          <a:p>
            <a:pPr algn="r" rtl="1"/>
            <a:r>
              <a:rPr lang="ar" b="0" i="0" u="none" dirty="0"/>
              <a:t>حزيران (يونيو)</a:t>
            </a:r>
          </a:p>
          <a:p>
            <a:pPr algn="r" rtl="1"/>
            <a:r>
              <a:rPr lang="ar" b="0" i="0" u="none" dirty="0"/>
              <a:t>تموز (يوليو)</a:t>
            </a:r>
          </a:p>
          <a:p>
            <a:pPr algn="r" rtl="1"/>
            <a:r>
              <a:rPr lang="ar" b="0" i="0" u="none" dirty="0"/>
              <a:t>آب (أغسطس)</a:t>
            </a:r>
          </a:p>
          <a:p>
            <a:pPr algn="r" rtl="1"/>
            <a:r>
              <a:rPr lang="ar" b="0" i="0" u="none" dirty="0"/>
              <a:t>أيلول (سبتمبر)</a:t>
            </a:r>
          </a:p>
          <a:p>
            <a:pPr algn="r" rtl="1"/>
            <a:r>
              <a:rPr lang="ar" b="0" i="0" u="none" dirty="0"/>
              <a:t>تشرين الأول (أكتوبر)</a:t>
            </a:r>
          </a:p>
          <a:p>
            <a:pPr algn="r" rtl="1"/>
            <a:r>
              <a:rPr lang="ar" b="0" i="0" u="none" dirty="0"/>
              <a:t>تشرين الثاني (نوفمبر)					</a:t>
            </a:r>
            <a:endParaRPr lang="ar" dirty="0"/>
          </a:p>
        </p:txBody>
      </p:sp>
      <p:sp>
        <p:nvSpPr>
          <p:cNvPr id="7" name="TextBox 6"/>
          <p:cNvSpPr txBox="1"/>
          <p:nvPr/>
        </p:nvSpPr>
        <p:spPr>
          <a:xfrm>
            <a:off x="7555347" y="3837523"/>
            <a:ext cx="4461162" cy="3693319"/>
          </a:xfrm>
          <a:prstGeom prst="rect">
            <a:avLst/>
          </a:prstGeom>
          <a:noFill/>
        </p:spPr>
        <p:txBody>
          <a:bodyPr wrap="square" rtlCol="0">
            <a:spAutoFit/>
          </a:bodyPr>
          <a:lstStyle/>
          <a:p>
            <a:pPr algn="r" rtl="1"/>
            <a:r>
              <a:rPr lang="ar" b="1" i="0" u="none" dirty="0"/>
              <a:t>الحِرَف اليدوية</a:t>
            </a:r>
          </a:p>
          <a:p>
            <a:pPr algn="r" rtl="1"/>
            <a:r>
              <a:rPr lang="ar" b="0" i="0" u="none" dirty="0"/>
              <a:t>كان النجار يصنع الأدوات الزراعية والبيوت ويُصلحها.</a:t>
            </a:r>
          </a:p>
          <a:p>
            <a:pPr algn="r" rtl="1"/>
            <a:r>
              <a:rPr lang="ar" b="0" i="0" u="none" dirty="0"/>
              <a:t>كان البنّاء يضع حجر الجير الذي يشكّل أساس تربة أرض الموعد، مُعطِيًا الشكل المطلوب للمباني.</a:t>
            </a:r>
          </a:p>
          <a:p>
            <a:pPr algn="r" rtl="1"/>
            <a:r>
              <a:rPr lang="ar" b="0" i="0" u="none" dirty="0"/>
              <a:t>استخدم الخزّاف الطين كي يصنع الأواني المنزلية.</a:t>
            </a:r>
          </a:p>
          <a:p>
            <a:pPr algn="r" rtl="1"/>
            <a:r>
              <a:rPr lang="ar" b="0" i="0" u="none" dirty="0"/>
              <a:t>الدبّاغ: كان يعمل خارج البلدة، قرب نهر، بسبب الرائحة الكريهة. هناك كان يصنع الأحذية، الأحزمة، والزقاق الجِلدية التي كانت تُستخدَم ليُوضَع فيها الماء، الخمر، أو الزيت.</a:t>
            </a:r>
            <a:endParaRPr lang="ar" dirty="0"/>
          </a:p>
        </p:txBody>
      </p:sp>
    </p:spTree>
    <p:extLst>
      <p:ext uri="{BB962C8B-B14F-4D97-AF65-F5344CB8AC3E}">
        <p14:creationId xmlns:p14="http://schemas.microsoft.com/office/powerpoint/2010/main" val="2376803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898</Words>
  <Application>Microsoft Office PowerPoint</Application>
  <PresentationFormat>Widescreen</PresentationFormat>
  <Paragraphs>148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التقويم اليهودي والأعياد</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Adrian Sackson</cp:lastModifiedBy>
  <cp:revision>2</cp:revision>
  <dcterms:created xsi:type="dcterms:W3CDTF">2019-01-16T13:15:28Z</dcterms:created>
  <dcterms:modified xsi:type="dcterms:W3CDTF">2019-01-16T13:15:32Z</dcterms:modified>
</cp:coreProperties>
</file>