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8" r:id="rId2"/>
    <p:sldId id="287" r:id="rId3"/>
    <p:sldId id="309" r:id="rId4"/>
    <p:sldId id="260" r:id="rId5"/>
    <p:sldId id="290" r:id="rId6"/>
    <p:sldId id="292" r:id="rId7"/>
    <p:sldId id="308" r:id="rId8"/>
    <p:sldId id="283" r:id="rId9"/>
    <p:sldId id="295" r:id="rId10"/>
    <p:sldId id="305" r:id="rId11"/>
    <p:sldId id="306" r:id="rId12"/>
    <p:sldId id="298" r:id="rId13"/>
    <p:sldId id="304" r:id="rId14"/>
    <p:sldId id="300" r:id="rId15"/>
    <p:sldId id="307" r:id="rId16"/>
    <p:sldId id="277" r:id="rId17"/>
    <p:sldId id="270" r:id="rId18"/>
    <p:sldId id="264" r:id="rId19"/>
    <p:sldId id="281" r:id="rId20"/>
    <p:sldId id="262" r:id="rId21"/>
    <p:sldId id="269" r:id="rId22"/>
    <p:sldId id="272" r:id="rId23"/>
    <p:sldId id="279" r:id="rId24"/>
    <p:sldId id="282" r:id="rId25"/>
    <p:sldId id="293" r:id="rId26"/>
    <p:sldId id="274" r:id="rId27"/>
    <p:sldId id="261" r:id="rId28"/>
    <p:sldId id="302" r:id="rId29"/>
    <p:sldId id="303" r:id="rId30"/>
    <p:sldId id="278" r:id="rId31"/>
    <p:sldId id="291" r:id="rId32"/>
    <p:sldId id="280" r:id="rId33"/>
    <p:sldId id="27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0280"/>
    <a:srgbClr val="59027D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9217320384380053E-2"/>
          <c:y val="8.5342465121783645E-2"/>
          <c:w val="0.90077622143073899"/>
          <c:h val="0.631899484786623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using ProVate</c:v>
                </c:pt>
              </c:strCache>
            </c:strRef>
          </c:tx>
          <c:spPr>
            <a:solidFill>
              <a:srgbClr val="6600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Pt>
            <c:idx val="11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F3-4C5D-B8BF-54A123F5CA42}"/>
              </c:ext>
            </c:extLst>
          </c:dPt>
          <c:dLbls>
            <c:dLbl>
              <c:idx val="0"/>
              <c:layout>
                <c:manualLayout>
                  <c:x val="0"/>
                  <c:y val="-1.5728216420257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AF3-4C5D-B8BF-54A123F5CA42}"/>
                </c:ext>
              </c:extLst>
            </c:dLbl>
            <c:dLbl>
              <c:idx val="2"/>
              <c:layout>
                <c:manualLayout>
                  <c:x val="0"/>
                  <c:y val="-2.3113713349933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AF3-4C5D-B8BF-54A123F5CA42}"/>
                </c:ext>
              </c:extLst>
            </c:dLbl>
            <c:dLbl>
              <c:idx val="6"/>
              <c:layout>
                <c:manualLayout>
                  <c:x val="9.2480320449545096E-6"/>
                  <c:y val="1.2581581136402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AF3-4C5D-B8BF-54A123F5CA42}"/>
                </c:ext>
              </c:extLst>
            </c:dLbl>
            <c:dLbl>
              <c:idx val="7"/>
              <c:layout>
                <c:manualLayout>
                  <c:x val="8.2637464717371153E-17"/>
                  <c:y val="-1.4929736359570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AF3-4C5D-B8BF-54A123F5CA42}"/>
                </c:ext>
              </c:extLst>
            </c:dLbl>
            <c:dLbl>
              <c:idx val="8"/>
              <c:layout>
                <c:manualLayout>
                  <c:x val="8.120984074218733E-17"/>
                  <c:y val="-1.9471700652802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AF3-4C5D-B8BF-54A123F5CA42}"/>
                </c:ext>
              </c:extLst>
            </c:dLbl>
            <c:dLbl>
              <c:idx val="9"/>
              <c:layout>
                <c:manualLayout>
                  <c:x val="-2.2141418369215475E-3"/>
                  <c:y val="-7.1801601722860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AF3-4C5D-B8BF-54A123F5CA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Lump within vagina</c:v>
                </c:pt>
                <c:pt idx="1">
                  <c:v>Lump outside vagina</c:v>
                </c:pt>
                <c:pt idx="2">
                  <c:v>Pelvic discomfort</c:v>
                </c:pt>
                <c:pt idx="3">
                  <c:v>Pelvic heaviness</c:v>
                </c:pt>
                <c:pt idx="4">
                  <c:v>Pelvic pain</c:v>
                </c:pt>
                <c:pt idx="5">
                  <c:v>Difficult motion</c:v>
                </c:pt>
                <c:pt idx="6">
                  <c:v>Vaginal bleeding</c:v>
                </c:pt>
                <c:pt idx="7">
                  <c:v>Excessive discharge</c:v>
                </c:pt>
                <c:pt idx="8">
                  <c:v>Voiding difficulties</c:v>
                </c:pt>
                <c:pt idx="9">
                  <c:v>Defecation difficulties</c:v>
                </c:pt>
                <c:pt idx="11">
                  <c:v>Mean Total Score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49.2</c:v>
                </c:pt>
                <c:pt idx="1">
                  <c:v>58</c:v>
                </c:pt>
                <c:pt idx="2">
                  <c:v>26.1</c:v>
                </c:pt>
                <c:pt idx="3">
                  <c:v>28.5</c:v>
                </c:pt>
                <c:pt idx="4">
                  <c:v>18.899999999999999</c:v>
                </c:pt>
                <c:pt idx="5">
                  <c:v>39.9</c:v>
                </c:pt>
                <c:pt idx="6">
                  <c:v>2.9</c:v>
                </c:pt>
                <c:pt idx="7">
                  <c:v>19.899999999999999</c:v>
                </c:pt>
                <c:pt idx="8">
                  <c:v>25.8</c:v>
                </c:pt>
                <c:pt idx="9">
                  <c:v>21.3</c:v>
                </c:pt>
                <c:pt idx="11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AF3-4C5D-B8BF-54A123F5CA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While using ProVate</c:v>
                </c:pt>
              </c:strCache>
            </c:strRef>
          </c:tx>
          <c:spPr>
            <a:solidFill>
              <a:srgbClr val="CC00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Pt>
            <c:idx val="11"/>
            <c:invertIfNegative val="0"/>
            <c:bubble3D val="0"/>
            <c:spPr>
              <a:solidFill>
                <a:srgbClr val="9BBB5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AF3-4C5D-B8BF-54A123F5CA42}"/>
              </c:ext>
            </c:extLst>
          </c:dPt>
          <c:dLbls>
            <c:dLbl>
              <c:idx val="0"/>
              <c:layout>
                <c:manualLayout>
                  <c:x val="6.9092175150524049E-3"/>
                  <c:y val="-6.4552666104077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AF3-4C5D-B8BF-54A123F5CA42}"/>
                </c:ext>
              </c:extLst>
            </c:dLbl>
            <c:dLbl>
              <c:idx val="1"/>
              <c:layout>
                <c:manualLayout>
                  <c:x val="1.3285109723142615E-2"/>
                  <c:y val="-6.7841675132433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AF3-4C5D-B8BF-54A123F5CA42}"/>
                </c:ext>
              </c:extLst>
            </c:dLbl>
            <c:dLbl>
              <c:idx val="2"/>
              <c:layout>
                <c:manualLayout>
                  <c:x val="2.4807912423723405E-3"/>
                  <c:y val="-3.47430898233056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AF3-4C5D-B8BF-54A123F5CA42}"/>
                </c:ext>
              </c:extLst>
            </c:dLbl>
            <c:dLbl>
              <c:idx val="3"/>
              <c:layout>
                <c:manualLayout>
                  <c:x val="1.1204227913543053E-2"/>
                  <c:y val="3.6387594337483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AF3-4C5D-B8BF-54A123F5CA42}"/>
                </c:ext>
              </c:extLst>
            </c:dLbl>
            <c:dLbl>
              <c:idx val="4"/>
              <c:layout>
                <c:manualLayout>
                  <c:x val="9.123346103943648E-3"/>
                  <c:y val="3.3098585309127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AF3-4C5D-B8BF-54A123F5CA42}"/>
                </c:ext>
              </c:extLst>
            </c:dLbl>
            <c:dLbl>
              <c:idx val="5"/>
              <c:layout>
                <c:manualLayout>
                  <c:x val="8.986041047110007E-3"/>
                  <c:y val="1.6528443152008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1AF3-4C5D-B8BF-54A123F5CA42}"/>
                </c:ext>
              </c:extLst>
            </c:dLbl>
            <c:dLbl>
              <c:idx val="6"/>
              <c:layout>
                <c:manualLayout>
                  <c:x val="6.9092175150524049E-3"/>
                  <c:y val="2.9809576280771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AF3-4C5D-B8BF-54A123F5CA42}"/>
                </c:ext>
              </c:extLst>
            </c:dLbl>
            <c:dLbl>
              <c:idx val="7"/>
              <c:layout>
                <c:manualLayout>
                  <c:x val="4.8283357054530003E-3"/>
                  <c:y val="3.1454080794949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1AF3-4C5D-B8BF-54A123F5CA42}"/>
                </c:ext>
              </c:extLst>
            </c:dLbl>
            <c:dLbl>
              <c:idx val="8"/>
              <c:layout>
                <c:manualLayout>
                  <c:x val="2.6808305062075584E-3"/>
                  <c:y val="3.1454080794949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AF3-4C5D-B8BF-54A123F5CA42}"/>
                </c:ext>
              </c:extLst>
            </c:dLbl>
            <c:dLbl>
              <c:idx val="9"/>
              <c:layout>
                <c:manualLayout>
                  <c:x val="8.8473369882997189E-3"/>
                  <c:y val="-9.84674642745397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1AF3-4C5D-B8BF-54A123F5CA42}"/>
                </c:ext>
              </c:extLst>
            </c:dLbl>
            <c:dLbl>
              <c:idx val="11"/>
              <c:layout>
                <c:manualLayout>
                  <c:x val="1.77283029390069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AF3-4C5D-B8BF-54A123F5CA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Lump within vagina</c:v>
                </c:pt>
                <c:pt idx="1">
                  <c:v>Lump outside vagina</c:v>
                </c:pt>
                <c:pt idx="2">
                  <c:v>Pelvic discomfort</c:v>
                </c:pt>
                <c:pt idx="3">
                  <c:v>Pelvic heaviness</c:v>
                </c:pt>
                <c:pt idx="4">
                  <c:v>Pelvic pain</c:v>
                </c:pt>
                <c:pt idx="5">
                  <c:v>Difficult motion</c:v>
                </c:pt>
                <c:pt idx="6">
                  <c:v>Vaginal bleeding</c:v>
                </c:pt>
                <c:pt idx="7">
                  <c:v>Excessive discharge</c:v>
                </c:pt>
                <c:pt idx="8">
                  <c:v>Voiding difficulties</c:v>
                </c:pt>
                <c:pt idx="9">
                  <c:v>Defecation difficulties</c:v>
                </c:pt>
                <c:pt idx="11">
                  <c:v>Mean Total Score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1.1000000000000001</c:v>
                </c:pt>
                <c:pt idx="1">
                  <c:v>1.1000000000000001</c:v>
                </c:pt>
                <c:pt idx="2">
                  <c:v>1.6</c:v>
                </c:pt>
                <c:pt idx="3">
                  <c:v>0.5</c:v>
                </c:pt>
                <c:pt idx="4">
                  <c:v>0.5</c:v>
                </c:pt>
                <c:pt idx="5">
                  <c:v>1.9</c:v>
                </c:pt>
                <c:pt idx="6">
                  <c:v>2.1</c:v>
                </c:pt>
                <c:pt idx="7">
                  <c:v>8.8000000000000007</c:v>
                </c:pt>
                <c:pt idx="8">
                  <c:v>2.4</c:v>
                </c:pt>
                <c:pt idx="9">
                  <c:v>6.9</c:v>
                </c:pt>
                <c:pt idx="11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1AF3-4C5D-B8BF-54A123F5C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680529920"/>
        <c:axId val="127685696"/>
      </c:barChart>
      <c:catAx>
        <c:axId val="68052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en-US"/>
          </a:p>
        </c:txPr>
        <c:crossAx val="127685696"/>
        <c:crosses val="autoZero"/>
        <c:auto val="1"/>
        <c:lblAlgn val="ctr"/>
        <c:lblOffset val="100"/>
        <c:noMultiLvlLbl val="0"/>
      </c:catAx>
      <c:valAx>
        <c:axId val="127685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05299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737173095175569"/>
          <c:y val="9.710499444621376E-2"/>
          <c:w val="0.54181995479731704"/>
          <c:h val="7.0964201322484738E-2"/>
        </c:manualLayout>
      </c:layout>
      <c:overlay val="0"/>
      <c:txPr>
        <a:bodyPr/>
        <a:lstStyle/>
        <a:p>
          <a:pPr>
            <a:defRPr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895320770771034"/>
          <c:y val="0.13133793606146377"/>
          <c:w val="0.85104679229228963"/>
          <c:h val="0.43829140618340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Scores at visit 1</c:v>
                </c:pt>
              </c:strCache>
            </c:strRef>
          </c:tx>
          <c:spPr>
            <a:solidFill>
              <a:srgbClr val="660066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11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0E-4EC4-ACAA-DCEAAD1EB194}"/>
              </c:ext>
            </c:extLst>
          </c:dPt>
          <c:dLbls>
            <c:dLbl>
              <c:idx val="0"/>
              <c:layout>
                <c:manualLayout>
                  <c:x val="4.4652125660925969E-3"/>
                  <c:y val="1.1651556703145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E0E-4EC4-ACAA-DCEAAD1EB194}"/>
                </c:ext>
              </c:extLst>
            </c:dLbl>
            <c:dLbl>
              <c:idx val="1"/>
              <c:layout>
                <c:manualLayout>
                  <c:x val="-2.1367936038401256E-3"/>
                  <c:y val="3.1628914858919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E0E-4EC4-ACAA-DCEAAD1EB194}"/>
                </c:ext>
              </c:extLst>
            </c:dLbl>
            <c:dLbl>
              <c:idx val="4"/>
              <c:layout>
                <c:manualLayout>
                  <c:x val="2.0201949504034186E-3"/>
                  <c:y val="-1.7057989328683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6.87429489469568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E0E-4EC4-ACAA-DCEAAD1EB194}"/>
                </c:ext>
              </c:extLst>
            </c:dLbl>
            <c:dLbl>
              <c:idx val="7"/>
              <c:layout>
                <c:manualLayout>
                  <c:x val="-7.8346673280123027E-17"/>
                  <c:y val="-3.48450321160180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E0E-4EC4-ACAA-DCEAAD1EB194}"/>
                </c:ext>
              </c:extLst>
            </c:dLbl>
            <c:dLbl>
              <c:idx val="8"/>
              <c:layout>
                <c:manualLayout>
                  <c:x val="-8.1861284709818185E-17"/>
                  <c:y val="-1.4673765225764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E0E-4EC4-ACAA-DCEAAD1EB194}"/>
                </c:ext>
              </c:extLst>
            </c:dLbl>
            <c:dLbl>
              <c:idx val="9"/>
              <c:layout>
                <c:manualLayout>
                  <c:x val="-6.0605848512102559E-3"/>
                  <c:y val="-1.637074487672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E0E-4EC4-ACAA-DCEAAD1EB194}"/>
                </c:ext>
              </c:extLst>
            </c:dLbl>
            <c:dLbl>
              <c:idx val="11"/>
              <c:layout>
                <c:manualLayout>
                  <c:x val="-1.6372256941963637E-16"/>
                  <c:y val="1.4673765225764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E0E-4EC4-ACAA-DCEAAD1EB1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Pressure in lower abdomen</c:v>
                </c:pt>
                <c:pt idx="1">
                  <c:v>Heaviness or dullness</c:v>
                </c:pt>
                <c:pt idx="2">
                  <c:v>Vaginal bulge falling out</c:v>
                </c:pt>
                <c:pt idx="3">
                  <c:v>Vaginal push to complete bowel movement</c:v>
                </c:pt>
                <c:pt idx="4">
                  <c:v>Incomplete bladder emptying</c:v>
                </c:pt>
                <c:pt idx="5">
                  <c:v>Push up bulge to start or complete urination</c:v>
                </c:pt>
                <c:pt idx="6">
                  <c:v>Strain hard for bowel movement</c:v>
                </c:pt>
                <c:pt idx="7">
                  <c:v>Incomplete bowel movement</c:v>
                </c:pt>
                <c:pt idx="8">
                  <c:v>Difficulty emptying bladder</c:v>
                </c:pt>
                <c:pt idx="9">
                  <c:v> discomfort in lower abdomen/genitalia</c:v>
                </c:pt>
                <c:pt idx="11">
                  <c:v>Mean Total Score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29.5</c:v>
                </c:pt>
                <c:pt idx="1">
                  <c:v>33.799999999999997</c:v>
                </c:pt>
                <c:pt idx="2">
                  <c:v>79.3</c:v>
                </c:pt>
                <c:pt idx="3">
                  <c:v>27.1</c:v>
                </c:pt>
                <c:pt idx="4">
                  <c:v>36.4</c:v>
                </c:pt>
                <c:pt idx="5">
                  <c:v>19.399999999999999</c:v>
                </c:pt>
                <c:pt idx="6">
                  <c:v>29.5</c:v>
                </c:pt>
                <c:pt idx="7">
                  <c:v>19.7</c:v>
                </c:pt>
                <c:pt idx="8">
                  <c:v>24.7</c:v>
                </c:pt>
                <c:pt idx="9">
                  <c:v>36.4</c:v>
                </c:pt>
                <c:pt idx="11">
                  <c:v>33.6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E0E-4EC4-ACAA-DCEAAD1EB1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Scores at visit 5 while using ProVate</c:v>
                </c:pt>
              </c:strCache>
            </c:strRef>
          </c:tx>
          <c:spPr>
            <a:solidFill>
              <a:srgbClr val="CC00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11"/>
            <c:invertIfNegative val="0"/>
            <c:bubble3D val="0"/>
            <c:spPr>
              <a:solidFill>
                <a:srgbClr val="9BBB5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E0E-4EC4-ACAA-DCEAAD1EB194}"/>
              </c:ext>
            </c:extLst>
          </c:dPt>
          <c:dLbls>
            <c:dLbl>
              <c:idx val="0"/>
              <c:layout>
                <c:manualLayout>
                  <c:x val="8.9304251321852338E-3"/>
                  <c:y val="1.173901218061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E0E-4EC4-ACAA-DCEAAD1EB194}"/>
                </c:ext>
              </c:extLst>
            </c:dLbl>
            <c:dLbl>
              <c:idx val="1"/>
              <c:layout>
                <c:manualLayout>
                  <c:x val="6.6978188491389262E-3"/>
                  <c:y val="1.4673765225764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E0E-4EC4-ACAA-DCEAAD1EB194}"/>
                </c:ext>
              </c:extLst>
            </c:dLbl>
            <c:dLbl>
              <c:idx val="2"/>
              <c:layout>
                <c:manualLayout>
                  <c:x val="8.930425132185193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E0E-4EC4-ACAA-DCEAAD1EB194}"/>
                </c:ext>
              </c:extLst>
            </c:dLbl>
            <c:dLbl>
              <c:idx val="3"/>
              <c:layout>
                <c:manualLayout>
                  <c:x val="2.6781104082670829E-3"/>
                  <c:y val="1.4673452552710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E0E-4EC4-ACAA-DCEAAD1EB194}"/>
                </c:ext>
              </c:extLst>
            </c:dLbl>
            <c:dLbl>
              <c:idx val="4"/>
              <c:layout>
                <c:manualLayout>
                  <c:x val="-7.8346673280123027E-17"/>
                  <c:y val="-1.6783763889005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E0E-4EC4-ACAA-DCEAAD1EB194}"/>
                </c:ext>
              </c:extLst>
            </c:dLbl>
            <c:dLbl>
              <c:idx val="5"/>
              <c:layout>
                <c:manualLayout>
                  <c:x val="4.2735042735042739E-3"/>
                  <c:y val="-1.025662611341637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4E0E-4EC4-ACAA-DCEAAD1EB194}"/>
                </c:ext>
              </c:extLst>
            </c:dLbl>
            <c:dLbl>
              <c:idx val="6"/>
              <c:layout>
                <c:manualLayout>
                  <c:x val="4.6230650270530404E-3"/>
                  <c:y val="3.669034712559525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E0E-4EC4-ACAA-DCEAAD1EB194}"/>
                </c:ext>
              </c:extLst>
            </c:dLbl>
            <c:dLbl>
              <c:idx val="7"/>
              <c:layout>
                <c:manualLayout>
                  <c:x val="5.102503419219721E-3"/>
                  <c:y val="5.685996442894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4E0E-4EC4-ACAA-DCEAAD1EB194}"/>
                </c:ext>
              </c:extLst>
            </c:dLbl>
            <c:dLbl>
              <c:idx val="8"/>
              <c:layout>
                <c:manualLayout>
                  <c:x val="6.4102564102562539E-3"/>
                  <c:y val="8.3918819445025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4E0E-4EC4-ACAA-DCEAAD1EB194}"/>
                </c:ext>
              </c:extLst>
            </c:dLbl>
            <c:dLbl>
              <c:idx val="9"/>
              <c:layout>
                <c:manualLayout>
                  <c:x val="6.6977925836193553E-3"/>
                  <c:y val="-1.105173407998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4E0E-4EC4-ACAA-DCEAAD1EB194}"/>
                </c:ext>
              </c:extLst>
            </c:dLbl>
            <c:dLbl>
              <c:idx val="11"/>
              <c:layout>
                <c:manualLayout>
                  <c:x val="4.4652125660926169E-3"/>
                  <c:y val="1.4673765225764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E0E-4EC4-ACAA-DCEAAD1EB1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Pressure in lower abdomen</c:v>
                </c:pt>
                <c:pt idx="1">
                  <c:v>Heaviness or dullness</c:v>
                </c:pt>
                <c:pt idx="2">
                  <c:v>Vaginal bulge falling out</c:v>
                </c:pt>
                <c:pt idx="3">
                  <c:v>Vaginal push to complete bowel movement</c:v>
                </c:pt>
                <c:pt idx="4">
                  <c:v>Incomplete bladder emptying</c:v>
                </c:pt>
                <c:pt idx="5">
                  <c:v>Push up bulge to start or complete urination</c:v>
                </c:pt>
                <c:pt idx="6">
                  <c:v>Strain hard for bowel movement</c:v>
                </c:pt>
                <c:pt idx="7">
                  <c:v>Incomplete bowel movement</c:v>
                </c:pt>
                <c:pt idx="8">
                  <c:v>Difficulty emptying bladder</c:v>
                </c:pt>
                <c:pt idx="9">
                  <c:v> discomfort in lower abdomen/genitalia</c:v>
                </c:pt>
                <c:pt idx="11">
                  <c:v>Mean Total Score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2.2000000000000002</c:v>
                </c:pt>
                <c:pt idx="1">
                  <c:v>1.3</c:v>
                </c:pt>
                <c:pt idx="2">
                  <c:v>1.9</c:v>
                </c:pt>
                <c:pt idx="3">
                  <c:v>12.6</c:v>
                </c:pt>
                <c:pt idx="4">
                  <c:v>4</c:v>
                </c:pt>
                <c:pt idx="5">
                  <c:v>0.8</c:v>
                </c:pt>
                <c:pt idx="6">
                  <c:v>9.6999999999999993</c:v>
                </c:pt>
                <c:pt idx="7">
                  <c:v>11.6</c:v>
                </c:pt>
                <c:pt idx="8">
                  <c:v>2.4</c:v>
                </c:pt>
                <c:pt idx="9">
                  <c:v>4.8</c:v>
                </c:pt>
                <c:pt idx="11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4E0E-4EC4-ACAA-DCEAAD1EB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680572928"/>
        <c:axId val="130589248"/>
      </c:barChart>
      <c:catAx>
        <c:axId val="68057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30589248"/>
        <c:crosses val="autoZero"/>
        <c:auto val="1"/>
        <c:lblAlgn val="ctr"/>
        <c:lblOffset val="100"/>
        <c:noMultiLvlLbl val="0"/>
      </c:catAx>
      <c:valAx>
        <c:axId val="130589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0572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8669079984796445"/>
          <c:y val="0.13096785534602631"/>
          <c:w val="0.51100457411342304"/>
          <c:h val="5.3602826102939892E-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870333916593757E-2"/>
          <c:y val="3.2481877265341824E-2"/>
          <c:w val="0.88366670312044326"/>
          <c:h val="0.68791401074865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Scores at visit 1</c:v>
                </c:pt>
              </c:strCache>
            </c:strRef>
          </c:tx>
          <c:spPr>
            <a:solidFill>
              <a:srgbClr val="660066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8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A9-4EDA-8125-689FD43C7CFF}"/>
              </c:ext>
            </c:extLst>
          </c:dPt>
          <c:dLbls>
            <c:dLbl>
              <c:idx val="0"/>
              <c:layout>
                <c:manualLayout>
                  <c:x val="4.6296296296296294E-3"/>
                  <c:y val="1.5703702055021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DA9-4EDA-8125-689FD43C7CFF}"/>
                </c:ext>
              </c:extLst>
            </c:dLbl>
            <c:dLbl>
              <c:idx val="1"/>
              <c:layout>
                <c:manualLayout>
                  <c:x val="0"/>
                  <c:y val="1.9629627568776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DA9-4EDA-8125-689FD43C7CFF}"/>
                </c:ext>
              </c:extLst>
            </c:dLbl>
            <c:dLbl>
              <c:idx val="2"/>
              <c:layout>
                <c:manualLayout>
                  <c:x val="2.3144502770487021E-3"/>
                  <c:y val="1.9629627568776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DA9-4EDA-8125-689FD43C7CFF}"/>
                </c:ext>
              </c:extLst>
            </c:dLbl>
            <c:dLbl>
              <c:idx val="3"/>
              <c:layout>
                <c:manualLayout>
                  <c:x val="0"/>
                  <c:y val="1.5703702055021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DA9-4EDA-8125-689FD43C7CFF}"/>
                </c:ext>
              </c:extLst>
            </c:dLbl>
            <c:dLbl>
              <c:idx val="5"/>
              <c:layout>
                <c:manualLayout>
                  <c:x val="0"/>
                  <c:y val="-1.1777776541265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DA9-4EDA-8125-689FD43C7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Household chores</c:v>
                </c:pt>
                <c:pt idx="1">
                  <c:v>Physical activity</c:v>
                </c:pt>
                <c:pt idx="2">
                  <c:v>Entertainment</c:v>
                </c:pt>
                <c:pt idx="3">
                  <c:v>Travel</c:v>
                </c:pt>
                <c:pt idx="4">
                  <c:v>Social activities</c:v>
                </c:pt>
                <c:pt idx="5">
                  <c:v>Emotional health</c:v>
                </c:pt>
                <c:pt idx="6">
                  <c:v>Frustration</c:v>
                </c:pt>
                <c:pt idx="8">
                  <c:v>Total mean Score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36.9</c:v>
                </c:pt>
                <c:pt idx="1">
                  <c:v>42.2</c:v>
                </c:pt>
                <c:pt idx="2">
                  <c:v>17.7</c:v>
                </c:pt>
                <c:pt idx="3">
                  <c:v>12.4</c:v>
                </c:pt>
                <c:pt idx="4">
                  <c:v>19.100000000000001</c:v>
                </c:pt>
                <c:pt idx="5">
                  <c:v>13.1</c:v>
                </c:pt>
                <c:pt idx="6">
                  <c:v>32.6</c:v>
                </c:pt>
                <c:pt idx="8">
                  <c:v>24.9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DA9-4EDA-8125-689FD43C7C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Scores at visit 5 while using ProVate</c:v>
                </c:pt>
              </c:strCache>
            </c:strRef>
          </c:tx>
          <c:spPr>
            <a:solidFill>
              <a:srgbClr val="CC00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8"/>
            <c:invertIfNegative val="0"/>
            <c:bubble3D val="0"/>
            <c:spPr>
              <a:solidFill>
                <a:srgbClr val="9BBB5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DA9-4EDA-8125-689FD43C7CFF}"/>
              </c:ext>
            </c:extLst>
          </c:dPt>
          <c:dLbls>
            <c:dLbl>
              <c:idx val="6"/>
              <c:layout>
                <c:manualLayout>
                  <c:x val="4.6296296296294602E-3"/>
                  <c:y val="-1.439489392605965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DA9-4EDA-8125-689FD43C7CFF}"/>
                </c:ext>
              </c:extLst>
            </c:dLbl>
            <c:dLbl>
              <c:idx val="8"/>
              <c:layout>
                <c:manualLayout>
                  <c:x val="6.9444444444444441E-3"/>
                  <c:y val="3.92592551375512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DA9-4EDA-8125-689FD43C7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Household chores</c:v>
                </c:pt>
                <c:pt idx="1">
                  <c:v>Physical activity</c:v>
                </c:pt>
                <c:pt idx="2">
                  <c:v>Entertainment</c:v>
                </c:pt>
                <c:pt idx="3">
                  <c:v>Travel</c:v>
                </c:pt>
                <c:pt idx="4">
                  <c:v>Social activities</c:v>
                </c:pt>
                <c:pt idx="5">
                  <c:v>Emotional health</c:v>
                </c:pt>
                <c:pt idx="6">
                  <c:v>Frustration</c:v>
                </c:pt>
                <c:pt idx="8">
                  <c:v>Total mean Score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1.1000000000000001</c:v>
                </c:pt>
                <c:pt idx="1">
                  <c:v>1.1000000000000001</c:v>
                </c:pt>
                <c:pt idx="2">
                  <c:v>0.4</c:v>
                </c:pt>
                <c:pt idx="3">
                  <c:v>0</c:v>
                </c:pt>
                <c:pt idx="4">
                  <c:v>0</c:v>
                </c:pt>
                <c:pt idx="5">
                  <c:v>1.1000000000000001</c:v>
                </c:pt>
                <c:pt idx="6">
                  <c:v>1.4</c:v>
                </c:pt>
                <c:pt idx="8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DA9-4EDA-8125-689FD43C7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757417984"/>
        <c:axId val="130592128"/>
      </c:barChart>
      <c:catAx>
        <c:axId val="757417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1860000"/>
          <a:lstStyle/>
          <a:p>
            <a:pPr>
              <a:defRPr sz="900"/>
            </a:pPr>
            <a:endParaRPr lang="en-US"/>
          </a:p>
        </c:txPr>
        <c:crossAx val="130592128"/>
        <c:crosses val="autoZero"/>
        <c:auto val="0"/>
        <c:lblAlgn val="ctr"/>
        <c:lblOffset val="100"/>
        <c:noMultiLvlLbl val="0"/>
      </c:catAx>
      <c:valAx>
        <c:axId val="130592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74179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748304899387574"/>
          <c:y val="5.9566629252953834E-2"/>
          <c:w val="0.63066072470107892"/>
          <c:h val="6.2171916010498686E-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313793925712131E-2"/>
          <c:y val="8.1785298047130389E-2"/>
          <c:w val="0.92263265897169955"/>
          <c:h val="0.64194026739437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Cohort A (62)</c:v>
                </c:pt>
              </c:strCache>
            </c:strRef>
          </c:tx>
          <c:spPr>
            <a:solidFill>
              <a:srgbClr val="B000B0"/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Spotting</c:v>
                </c:pt>
                <c:pt idx="1">
                  <c:v>Discomfort</c:v>
                </c:pt>
                <c:pt idx="2">
                  <c:v> pain</c:v>
                </c:pt>
                <c:pt idx="3">
                  <c:v>Mild pain</c:v>
                </c:pt>
                <c:pt idx="4">
                  <c:v>Vaginal wall trauma</c:v>
                </c:pt>
                <c:pt idx="5">
                  <c:v>Burning sensation</c:v>
                </c:pt>
                <c:pt idx="6">
                  <c:v>Pressure on urinary bladder</c:v>
                </c:pt>
                <c:pt idx="7">
                  <c:v>Vaginal irritation</c:v>
                </c:pt>
                <c:pt idx="8">
                  <c:v>DeNovo SUI</c:v>
                </c:pt>
                <c:pt idx="9">
                  <c:v>Substantial discomfort</c:v>
                </c:pt>
                <c:pt idx="10">
                  <c:v>Vaginal discharge with odor</c:v>
                </c:pt>
                <c:pt idx="11">
                  <c:v>UTI</c:v>
                </c:pt>
                <c:pt idx="12">
                  <c:v>Presumptive UTI</c:v>
                </c:pt>
                <c:pt idx="13">
                  <c:v>Asymptomatic bacteriuria</c:v>
                </c:pt>
                <c:pt idx="14">
                  <c:v>Poor urinary stream</c:v>
                </c:pt>
                <c:pt idx="15">
                  <c:v>Difficulty emptying bladder</c:v>
                </c:pt>
                <c:pt idx="16">
                  <c:v>Frequent urination</c:v>
                </c:pt>
                <c:pt idx="17">
                  <c:v>Local vaginal pressure</c:v>
                </c:pt>
                <c:pt idx="18">
                  <c:v>odor</c:v>
                </c:pt>
                <c:pt idx="19">
                  <c:v>Lower extremeties pains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19</c:v>
                </c:pt>
                <c:pt idx="1">
                  <c:v>15</c:v>
                </c:pt>
                <c:pt idx="2">
                  <c:v>4</c:v>
                </c:pt>
                <c:pt idx="3">
                  <c:v>7</c:v>
                </c:pt>
                <c:pt idx="4">
                  <c:v>7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2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65-40D2-97D0-F7EFBBC976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Cohorts B/C (8)</c:v>
                </c:pt>
              </c:strCache>
            </c:strRef>
          </c:tx>
          <c:spPr>
            <a:solidFill>
              <a:srgbClr val="9900FF"/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Spotting</c:v>
                </c:pt>
                <c:pt idx="1">
                  <c:v>Discomfort</c:v>
                </c:pt>
                <c:pt idx="2">
                  <c:v> pain</c:v>
                </c:pt>
                <c:pt idx="3">
                  <c:v>Mild pain</c:v>
                </c:pt>
                <c:pt idx="4">
                  <c:v>Vaginal wall trauma</c:v>
                </c:pt>
                <c:pt idx="5">
                  <c:v>Burning sensation</c:v>
                </c:pt>
                <c:pt idx="6">
                  <c:v>Pressure on urinary bladder</c:v>
                </c:pt>
                <c:pt idx="7">
                  <c:v>Vaginal irritation</c:v>
                </c:pt>
                <c:pt idx="8">
                  <c:v>DeNovo SUI</c:v>
                </c:pt>
                <c:pt idx="9">
                  <c:v>Substantial discomfort</c:v>
                </c:pt>
                <c:pt idx="10">
                  <c:v>Vaginal discharge with odor</c:v>
                </c:pt>
                <c:pt idx="11">
                  <c:v>UTI</c:v>
                </c:pt>
                <c:pt idx="12">
                  <c:v>Presumptive UTI</c:v>
                </c:pt>
                <c:pt idx="13">
                  <c:v>Asymptomatic bacteriuria</c:v>
                </c:pt>
                <c:pt idx="14">
                  <c:v>Poor urinary stream</c:v>
                </c:pt>
                <c:pt idx="15">
                  <c:v>Difficulty emptying bladder</c:v>
                </c:pt>
                <c:pt idx="16">
                  <c:v>Frequent urination</c:v>
                </c:pt>
                <c:pt idx="17">
                  <c:v>Local vaginal pressure</c:v>
                </c:pt>
                <c:pt idx="18">
                  <c:v>odor</c:v>
                </c:pt>
                <c:pt idx="19">
                  <c:v>Lower extremeties pains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11">
                  <c:v>1</c:v>
                </c:pt>
                <c:pt idx="1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65-40D2-97D0-F7EFBBC976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Cohort D (21)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Spotting</c:v>
                </c:pt>
                <c:pt idx="1">
                  <c:v>Discomfort</c:v>
                </c:pt>
                <c:pt idx="2">
                  <c:v> pain</c:v>
                </c:pt>
                <c:pt idx="3">
                  <c:v>Mild pain</c:v>
                </c:pt>
                <c:pt idx="4">
                  <c:v>Vaginal wall trauma</c:v>
                </c:pt>
                <c:pt idx="5">
                  <c:v>Burning sensation</c:v>
                </c:pt>
                <c:pt idx="6">
                  <c:v>Pressure on urinary bladder</c:v>
                </c:pt>
                <c:pt idx="7">
                  <c:v>Vaginal irritation</c:v>
                </c:pt>
                <c:pt idx="8">
                  <c:v>DeNovo SUI</c:v>
                </c:pt>
                <c:pt idx="9">
                  <c:v>Substantial discomfort</c:v>
                </c:pt>
                <c:pt idx="10">
                  <c:v>Vaginal discharge with odor</c:v>
                </c:pt>
                <c:pt idx="11">
                  <c:v>UTI</c:v>
                </c:pt>
                <c:pt idx="12">
                  <c:v>Presumptive UTI</c:v>
                </c:pt>
                <c:pt idx="13">
                  <c:v>Asymptomatic bacteriuria</c:v>
                </c:pt>
                <c:pt idx="14">
                  <c:v>Poor urinary stream</c:v>
                </c:pt>
                <c:pt idx="15">
                  <c:v>Difficulty emptying bladder</c:v>
                </c:pt>
                <c:pt idx="16">
                  <c:v>Frequent urination</c:v>
                </c:pt>
                <c:pt idx="17">
                  <c:v>Local vaginal pressure</c:v>
                </c:pt>
                <c:pt idx="18">
                  <c:v>odor</c:v>
                </c:pt>
                <c:pt idx="19">
                  <c:v>Lower extremeties pains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5">
                  <c:v>3</c:v>
                </c:pt>
                <c:pt idx="8">
                  <c:v>1</c:v>
                </c:pt>
                <c:pt idx="10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65-40D2-97D0-F7EFBBC97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100"/>
        <c:axId val="801230336"/>
        <c:axId val="130596160"/>
      </c:barChart>
      <c:catAx>
        <c:axId val="80123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30596160"/>
        <c:crosses val="autoZero"/>
        <c:auto val="1"/>
        <c:lblAlgn val="ctr"/>
        <c:lblOffset val="100"/>
        <c:noMultiLvlLbl val="0"/>
      </c:catAx>
      <c:valAx>
        <c:axId val="130596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12303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8497967863361321"/>
          <c:y val="0.10904629828968829"/>
          <c:w val="0.45032474581308157"/>
          <c:h val="4.8094506512621059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58785360163318E-2"/>
          <c:y val="2.4545369328833892E-2"/>
          <c:w val="0.89933380723242928"/>
          <c:h val="0.625819272590926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 Analysis Set</c:v>
                </c:pt>
              </c:strCache>
            </c:strRef>
          </c:tx>
          <c:spPr>
            <a:ln w="34925">
              <a:solidFill>
                <a:srgbClr val="990099"/>
              </a:solidFill>
            </a:ln>
            <a:effectLst>
              <a:outerShdw blurRad="50800" dist="50800" dir="5400000" algn="ctr" rotWithShape="0">
                <a:sysClr val="window" lastClr="FFFFFF">
                  <a:lumMod val="65000"/>
                </a:sysClr>
              </a:outerShdw>
            </a:effectLst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Before Visit 3</c:v>
                </c:pt>
                <c:pt idx="1">
                  <c:v>During visit 3</c:v>
                </c:pt>
                <c:pt idx="2">
                  <c:v>1 week from visit 3</c:v>
                </c:pt>
                <c:pt idx="3">
                  <c:v> 2 weeks</c:v>
                </c:pt>
                <c:pt idx="4">
                  <c:v>3 weeks</c:v>
                </c:pt>
                <c:pt idx="5">
                  <c:v>4 weeks </c:v>
                </c:pt>
                <c:pt idx="6">
                  <c:v>5 weeks</c:v>
                </c:pt>
                <c:pt idx="7">
                  <c:v>6 weeks</c:v>
                </c:pt>
                <c:pt idx="8">
                  <c:v>7 weeks</c:v>
                </c:pt>
                <c:pt idx="9">
                  <c:v>8 weeks</c:v>
                </c:pt>
                <c:pt idx="10">
                  <c:v>9 weeks</c:v>
                </c:pt>
                <c:pt idx="11">
                  <c:v>10 weeks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</c:v>
                </c:pt>
                <c:pt idx="1">
                  <c:v>18</c:v>
                </c:pt>
                <c:pt idx="2">
                  <c:v>27</c:v>
                </c:pt>
                <c:pt idx="3">
                  <c:v>11</c:v>
                </c:pt>
                <c:pt idx="4">
                  <c:v>9</c:v>
                </c:pt>
                <c:pt idx="5">
                  <c:v>4</c:v>
                </c:pt>
                <c:pt idx="6">
                  <c:v>3</c:v>
                </c:pt>
                <c:pt idx="7">
                  <c:v>5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868-432A-8784-2059C6974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1450496"/>
        <c:axId val="130595584"/>
      </c:lineChart>
      <c:catAx>
        <c:axId val="801450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640000"/>
          <a:lstStyle/>
          <a:p>
            <a:pPr>
              <a:defRPr/>
            </a:pPr>
            <a:endParaRPr lang="en-US"/>
          </a:p>
        </c:txPr>
        <c:crossAx val="130595584"/>
        <c:crosses val="autoZero"/>
        <c:auto val="1"/>
        <c:lblAlgn val="ctr"/>
        <c:lblOffset val="100"/>
        <c:noMultiLvlLbl val="0"/>
      </c:catAx>
      <c:valAx>
        <c:axId val="130595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145049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chemeClr val="lt1"/>
    </a:solidFill>
    <a:ln w="3175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9718212306795"/>
          <c:y val="4.4057720633022136E-2"/>
          <c:w val="0.89483541119860022"/>
          <c:h val="0.856531058617672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 Analysis Set</c:v>
                </c:pt>
              </c:strCache>
            </c:strRef>
          </c:tx>
          <c:spPr>
            <a:ln w="34925">
              <a:solidFill>
                <a:srgbClr val="652C90"/>
              </a:solidFill>
            </a:ln>
            <a:effectLst>
              <a:outerShdw blurRad="50800" dist="50800" dir="5400000" algn="ctr" rotWithShape="0">
                <a:schemeClr val="bg1">
                  <a:lumMod val="75000"/>
                </a:schemeClr>
              </a:outerShdw>
            </a:effectLst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26</c:v>
                </c:pt>
                <c:pt idx="1">
                  <c:v>17</c:v>
                </c:pt>
                <c:pt idx="2">
                  <c:v>10</c:v>
                </c:pt>
                <c:pt idx="3">
                  <c:v>6</c:v>
                </c:pt>
                <c:pt idx="4">
                  <c:v>10</c:v>
                </c:pt>
                <c:pt idx="5">
                  <c:v>6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7EE-4028-947D-BB6F75105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1449472"/>
        <c:axId val="130595008"/>
      </c:lineChart>
      <c:catAx>
        <c:axId val="80144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595008"/>
        <c:crosses val="autoZero"/>
        <c:auto val="1"/>
        <c:lblAlgn val="ctr"/>
        <c:lblOffset val="100"/>
        <c:noMultiLvlLbl val="0"/>
      </c:catAx>
      <c:valAx>
        <c:axId val="130595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14494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895320770771034"/>
          <c:y val="0.13133793606146377"/>
          <c:w val="0.85104679229228963"/>
          <c:h val="0.43829140618340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Scores at visit 1</c:v>
                </c:pt>
              </c:strCache>
            </c:strRef>
          </c:tx>
          <c:spPr>
            <a:solidFill>
              <a:srgbClr val="660066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11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0E-4EC4-ACAA-DCEAAD1EB194}"/>
              </c:ext>
            </c:extLst>
          </c:dPt>
          <c:dLbls>
            <c:dLbl>
              <c:idx val="0"/>
              <c:layout>
                <c:manualLayout>
                  <c:x val="4.4652125660925969E-3"/>
                  <c:y val="1.1651556703145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E0E-4EC4-ACAA-DCEAAD1EB194}"/>
                </c:ext>
              </c:extLst>
            </c:dLbl>
            <c:dLbl>
              <c:idx val="1"/>
              <c:layout>
                <c:manualLayout>
                  <c:x val="-2.136752136752137E-3"/>
                  <c:y val="-1.9581057870505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E0E-4EC4-ACAA-DCEAAD1EB194}"/>
                </c:ext>
              </c:extLst>
            </c:dLbl>
            <c:dLbl>
              <c:idx val="5"/>
              <c:layout>
                <c:manualLayout>
                  <c:x val="0"/>
                  <c:y val="-6.87429489469568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E0E-4EC4-ACAA-DCEAAD1EB194}"/>
                </c:ext>
              </c:extLst>
            </c:dLbl>
            <c:dLbl>
              <c:idx val="7"/>
              <c:layout>
                <c:manualLayout>
                  <c:x val="-7.8346673280123027E-17"/>
                  <c:y val="-3.48450321160180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E0E-4EC4-ACAA-DCEAAD1EB194}"/>
                </c:ext>
              </c:extLst>
            </c:dLbl>
            <c:dLbl>
              <c:idx val="8"/>
              <c:layout>
                <c:manualLayout>
                  <c:x val="-8.1861284709818185E-17"/>
                  <c:y val="-1.4673765225764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E0E-4EC4-ACAA-DCEAAD1EB194}"/>
                </c:ext>
              </c:extLst>
            </c:dLbl>
            <c:dLbl>
              <c:idx val="9"/>
              <c:layout>
                <c:manualLayout>
                  <c:x val="0"/>
                  <c:y val="6.87209230100997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E0E-4EC4-ACAA-DCEAAD1EB194}"/>
                </c:ext>
              </c:extLst>
            </c:dLbl>
            <c:dLbl>
              <c:idx val="11"/>
              <c:layout>
                <c:manualLayout>
                  <c:x val="-1.6372256941963637E-16"/>
                  <c:y val="1.4673765225764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E0E-4EC4-ACAA-DCEAAD1EB1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Pressure in lower abdomen</c:v>
                </c:pt>
                <c:pt idx="1">
                  <c:v>Heaviness or dullness</c:v>
                </c:pt>
                <c:pt idx="2">
                  <c:v>Vaginal bulge falling out</c:v>
                </c:pt>
                <c:pt idx="3">
                  <c:v>Vaginal push to complete bowel movement</c:v>
                </c:pt>
                <c:pt idx="4">
                  <c:v>Incomplete bladder emptying</c:v>
                </c:pt>
                <c:pt idx="5">
                  <c:v>Push up bulge to start or complete urination</c:v>
                </c:pt>
                <c:pt idx="6">
                  <c:v>Strain hard for bowel movement</c:v>
                </c:pt>
                <c:pt idx="7">
                  <c:v>Incomplete bowel movement</c:v>
                </c:pt>
                <c:pt idx="8">
                  <c:v>Difficulty emptying bladder</c:v>
                </c:pt>
                <c:pt idx="9">
                  <c:v> discomfort in lower abdomen/genitalia</c:v>
                </c:pt>
                <c:pt idx="11">
                  <c:v>Mean Total Score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29.5</c:v>
                </c:pt>
                <c:pt idx="1">
                  <c:v>33.799999999999997</c:v>
                </c:pt>
                <c:pt idx="2">
                  <c:v>79.3</c:v>
                </c:pt>
                <c:pt idx="3">
                  <c:v>27.1</c:v>
                </c:pt>
                <c:pt idx="4">
                  <c:v>36.4</c:v>
                </c:pt>
                <c:pt idx="5">
                  <c:v>19.399999999999999</c:v>
                </c:pt>
                <c:pt idx="6">
                  <c:v>29.5</c:v>
                </c:pt>
                <c:pt idx="7">
                  <c:v>19.7</c:v>
                </c:pt>
                <c:pt idx="8">
                  <c:v>24.7</c:v>
                </c:pt>
                <c:pt idx="9">
                  <c:v>36.4</c:v>
                </c:pt>
                <c:pt idx="11">
                  <c:v>33.6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E0E-4EC4-ACAA-DCEAAD1EB1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Scores at visit 5 while using ProVate</c:v>
                </c:pt>
              </c:strCache>
            </c:strRef>
          </c:tx>
          <c:spPr>
            <a:solidFill>
              <a:srgbClr val="CC00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11"/>
            <c:invertIfNegative val="0"/>
            <c:bubble3D val="0"/>
            <c:spPr>
              <a:solidFill>
                <a:srgbClr val="9BBB5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E0E-4EC4-ACAA-DCEAAD1EB194}"/>
              </c:ext>
            </c:extLst>
          </c:dPt>
          <c:dLbls>
            <c:dLbl>
              <c:idx val="0"/>
              <c:layout>
                <c:manualLayout>
                  <c:x val="8.9304251321852338E-3"/>
                  <c:y val="1.173901218061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E0E-4EC4-ACAA-DCEAAD1EB194}"/>
                </c:ext>
              </c:extLst>
            </c:dLbl>
            <c:dLbl>
              <c:idx val="1"/>
              <c:layout>
                <c:manualLayout>
                  <c:x val="6.6978188491389262E-3"/>
                  <c:y val="1.4673765225764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E0E-4EC4-ACAA-DCEAAD1EB194}"/>
                </c:ext>
              </c:extLst>
            </c:dLbl>
            <c:dLbl>
              <c:idx val="2"/>
              <c:layout>
                <c:manualLayout>
                  <c:x val="8.930425132185193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E0E-4EC4-ACAA-DCEAAD1EB194}"/>
                </c:ext>
              </c:extLst>
            </c:dLbl>
            <c:dLbl>
              <c:idx val="3"/>
              <c:layout>
                <c:manualLayout>
                  <c:x val="8.7386432465172623E-3"/>
                  <c:y val="1.4673458878236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E0E-4EC4-ACAA-DCEAAD1EB194}"/>
                </c:ext>
              </c:extLst>
            </c:dLbl>
            <c:dLbl>
              <c:idx val="4"/>
              <c:layout>
                <c:manualLayout>
                  <c:x val="-7.8346673280123027E-17"/>
                  <c:y val="-1.6783763889005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E0E-4EC4-ACAA-DCEAAD1EB194}"/>
                </c:ext>
              </c:extLst>
            </c:dLbl>
            <c:dLbl>
              <c:idx val="5"/>
              <c:layout>
                <c:manualLayout>
                  <c:x val="4.2735042735042739E-3"/>
                  <c:y val="-1.025662611341637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4E0E-4EC4-ACAA-DCEAAD1EB194}"/>
                </c:ext>
              </c:extLst>
            </c:dLbl>
            <c:dLbl>
              <c:idx val="6"/>
              <c:layout>
                <c:manualLayout>
                  <c:x val="1.0683592435561018E-2"/>
                  <c:y val="1.1738943310084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E0E-4EC4-ACAA-DCEAAD1EB194}"/>
                </c:ext>
              </c:extLst>
            </c:dLbl>
            <c:dLbl>
              <c:idx val="7"/>
              <c:layout>
                <c:manualLayout>
                  <c:x val="1.1163031415231544E-2"/>
                  <c:y val="-5.3803184288827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4E0E-4EC4-ACAA-DCEAAD1EB194}"/>
                </c:ext>
              </c:extLst>
            </c:dLbl>
            <c:dLbl>
              <c:idx val="8"/>
              <c:layout>
                <c:manualLayout>
                  <c:x val="6.4102564102562539E-3"/>
                  <c:y val="8.3918819445025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4E0E-4EC4-ACAA-DCEAAD1EB194}"/>
                </c:ext>
              </c:extLst>
            </c:dLbl>
            <c:dLbl>
              <c:idx val="9"/>
              <c:layout>
                <c:manualLayout>
                  <c:x val="6.6977925836193553E-3"/>
                  <c:y val="-1.105173407998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4E0E-4EC4-ACAA-DCEAAD1EB194}"/>
                </c:ext>
              </c:extLst>
            </c:dLbl>
            <c:dLbl>
              <c:idx val="11"/>
              <c:layout>
                <c:manualLayout>
                  <c:x val="4.4652125660926169E-3"/>
                  <c:y val="1.4673765225764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E0E-4EC4-ACAA-DCEAAD1EB1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Pressure in lower abdomen</c:v>
                </c:pt>
                <c:pt idx="1">
                  <c:v>Heaviness or dullness</c:v>
                </c:pt>
                <c:pt idx="2">
                  <c:v>Vaginal bulge falling out</c:v>
                </c:pt>
                <c:pt idx="3">
                  <c:v>Vaginal push to complete bowel movement</c:v>
                </c:pt>
                <c:pt idx="4">
                  <c:v>Incomplete bladder emptying</c:v>
                </c:pt>
                <c:pt idx="5">
                  <c:v>Push up bulge to start or complete urination</c:v>
                </c:pt>
                <c:pt idx="6">
                  <c:v>Strain hard for bowel movement</c:v>
                </c:pt>
                <c:pt idx="7">
                  <c:v>Incomplete bowel movement</c:v>
                </c:pt>
                <c:pt idx="8">
                  <c:v>Difficulty emptying bladder</c:v>
                </c:pt>
                <c:pt idx="9">
                  <c:v> discomfort in lower abdomen/genitalia</c:v>
                </c:pt>
                <c:pt idx="11">
                  <c:v>Mean Total Score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2.2000000000000002</c:v>
                </c:pt>
                <c:pt idx="1">
                  <c:v>1.3</c:v>
                </c:pt>
                <c:pt idx="2">
                  <c:v>1.9</c:v>
                </c:pt>
                <c:pt idx="3">
                  <c:v>12.6</c:v>
                </c:pt>
                <c:pt idx="4">
                  <c:v>4</c:v>
                </c:pt>
                <c:pt idx="5">
                  <c:v>0.8</c:v>
                </c:pt>
                <c:pt idx="6">
                  <c:v>9.6999999999999993</c:v>
                </c:pt>
                <c:pt idx="7">
                  <c:v>11.6</c:v>
                </c:pt>
                <c:pt idx="8">
                  <c:v>2.4</c:v>
                </c:pt>
                <c:pt idx="9">
                  <c:v>4.8</c:v>
                </c:pt>
                <c:pt idx="11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4E0E-4EC4-ACAA-DCEAAD1EB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802205184"/>
        <c:axId val="660151616"/>
      </c:barChart>
      <c:catAx>
        <c:axId val="802205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660151616"/>
        <c:crosses val="autoZero"/>
        <c:auto val="1"/>
        <c:lblAlgn val="ctr"/>
        <c:lblOffset val="100"/>
        <c:noMultiLvlLbl val="0"/>
      </c:catAx>
      <c:valAx>
        <c:axId val="660151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22051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8669079984796445"/>
          <c:y val="0.13096785534602631"/>
          <c:w val="0.51100457411342304"/>
          <c:h val="5.3602826102939892E-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870333916593757E-2"/>
          <c:y val="3.2481877265341824E-2"/>
          <c:w val="0.88366670312044326"/>
          <c:h val="0.68791401074865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Scores at visit 1</c:v>
                </c:pt>
              </c:strCache>
            </c:strRef>
          </c:tx>
          <c:spPr>
            <a:solidFill>
              <a:srgbClr val="660066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8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A9-4EDA-8125-689FD43C7CFF}"/>
              </c:ext>
            </c:extLst>
          </c:dPt>
          <c:dLbls>
            <c:dLbl>
              <c:idx val="0"/>
              <c:layout>
                <c:manualLayout>
                  <c:x val="4.6296296296296294E-3"/>
                  <c:y val="1.5703702055021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DA9-4EDA-8125-689FD43C7CFF}"/>
                </c:ext>
              </c:extLst>
            </c:dLbl>
            <c:dLbl>
              <c:idx val="1"/>
              <c:layout>
                <c:manualLayout>
                  <c:x val="0"/>
                  <c:y val="1.9629627568776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DA9-4EDA-8125-689FD43C7CFF}"/>
                </c:ext>
              </c:extLst>
            </c:dLbl>
            <c:dLbl>
              <c:idx val="2"/>
              <c:layout>
                <c:manualLayout>
                  <c:x val="2.3144502770487021E-3"/>
                  <c:y val="1.9629627568776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DA9-4EDA-8125-689FD43C7CFF}"/>
                </c:ext>
              </c:extLst>
            </c:dLbl>
            <c:dLbl>
              <c:idx val="3"/>
              <c:layout>
                <c:manualLayout>
                  <c:x val="0"/>
                  <c:y val="1.5703702055021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DA9-4EDA-8125-689FD43C7CFF}"/>
                </c:ext>
              </c:extLst>
            </c:dLbl>
            <c:dLbl>
              <c:idx val="5"/>
              <c:layout>
                <c:manualLayout>
                  <c:x val="0"/>
                  <c:y val="-1.1777776541265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DA9-4EDA-8125-689FD43C7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Household chores</c:v>
                </c:pt>
                <c:pt idx="1">
                  <c:v>Physical activity</c:v>
                </c:pt>
                <c:pt idx="2">
                  <c:v>Entertainment</c:v>
                </c:pt>
                <c:pt idx="3">
                  <c:v>Travel</c:v>
                </c:pt>
                <c:pt idx="4">
                  <c:v>Social activities</c:v>
                </c:pt>
                <c:pt idx="5">
                  <c:v>Emotional health</c:v>
                </c:pt>
                <c:pt idx="6">
                  <c:v>Frustration</c:v>
                </c:pt>
                <c:pt idx="8">
                  <c:v>Total mean Score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36.9</c:v>
                </c:pt>
                <c:pt idx="1">
                  <c:v>42.2</c:v>
                </c:pt>
                <c:pt idx="2">
                  <c:v>17.7</c:v>
                </c:pt>
                <c:pt idx="3">
                  <c:v>12.4</c:v>
                </c:pt>
                <c:pt idx="4">
                  <c:v>19.100000000000001</c:v>
                </c:pt>
                <c:pt idx="5">
                  <c:v>13.1</c:v>
                </c:pt>
                <c:pt idx="6">
                  <c:v>32.6</c:v>
                </c:pt>
                <c:pt idx="8">
                  <c:v>24.9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DA9-4EDA-8125-689FD43C7C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Scores at visit 5 while using ProVate</c:v>
                </c:pt>
              </c:strCache>
            </c:strRef>
          </c:tx>
          <c:spPr>
            <a:solidFill>
              <a:srgbClr val="CC00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8"/>
            <c:invertIfNegative val="0"/>
            <c:bubble3D val="0"/>
            <c:spPr>
              <a:solidFill>
                <a:srgbClr val="9BBB5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DA9-4EDA-8125-689FD43C7CFF}"/>
              </c:ext>
            </c:extLst>
          </c:dPt>
          <c:dLbls>
            <c:dLbl>
              <c:idx val="6"/>
              <c:layout>
                <c:manualLayout>
                  <c:x val="4.6296296296294602E-3"/>
                  <c:y val="-1.439489392605965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DA9-4EDA-8125-689FD43C7CFF}"/>
                </c:ext>
              </c:extLst>
            </c:dLbl>
            <c:dLbl>
              <c:idx val="8"/>
              <c:layout>
                <c:manualLayout>
                  <c:x val="6.9444444444444441E-3"/>
                  <c:y val="3.92592551375512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DA9-4EDA-8125-689FD43C7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Household chores</c:v>
                </c:pt>
                <c:pt idx="1">
                  <c:v>Physical activity</c:v>
                </c:pt>
                <c:pt idx="2">
                  <c:v>Entertainment</c:v>
                </c:pt>
                <c:pt idx="3">
                  <c:v>Travel</c:v>
                </c:pt>
                <c:pt idx="4">
                  <c:v>Social activities</c:v>
                </c:pt>
                <c:pt idx="5">
                  <c:v>Emotional health</c:v>
                </c:pt>
                <c:pt idx="6">
                  <c:v>Frustration</c:v>
                </c:pt>
                <c:pt idx="8">
                  <c:v>Total mean Score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1.1000000000000001</c:v>
                </c:pt>
                <c:pt idx="1">
                  <c:v>1.1000000000000001</c:v>
                </c:pt>
                <c:pt idx="2">
                  <c:v>0.4</c:v>
                </c:pt>
                <c:pt idx="3">
                  <c:v>0</c:v>
                </c:pt>
                <c:pt idx="4">
                  <c:v>0</c:v>
                </c:pt>
                <c:pt idx="5">
                  <c:v>1.1000000000000001</c:v>
                </c:pt>
                <c:pt idx="6">
                  <c:v>1.4</c:v>
                </c:pt>
                <c:pt idx="8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DA9-4EDA-8125-689FD43C7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802628608"/>
        <c:axId val="660154624"/>
      </c:barChart>
      <c:catAx>
        <c:axId val="80262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660154624"/>
        <c:crosses val="autoZero"/>
        <c:auto val="1"/>
        <c:lblAlgn val="ctr"/>
        <c:lblOffset val="100"/>
        <c:noMultiLvlLbl val="0"/>
      </c:catAx>
      <c:valAx>
        <c:axId val="660154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26286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748304899387574"/>
          <c:y val="5.9566629252953834E-2"/>
          <c:w val="0.63066072470107892"/>
          <c:h val="6.2171916010498686E-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</cdr:x>
      <cdr:y>0</cdr:y>
    </cdr:from>
    <cdr:to>
      <cdr:x>0.38304</cdr:x>
      <cdr:y>0.10434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710018" y="0"/>
          <a:ext cx="1448391" cy="308344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0.05101</cdr:x>
      <cdr:y>0.09809</cdr:y>
    </cdr:from>
    <cdr:to>
      <cdr:x>0.1095</cdr:x>
      <cdr:y>0.15889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301682" y="376391"/>
          <a:ext cx="345900" cy="233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e-IL" sz="1100" dirty="0"/>
            <a:t>%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0.11454</cdr:x>
      <cdr:y>0.12436</cdr:y>
    </cdr:from>
    <cdr:to>
      <cdr:x>0.17188</cdr:x>
      <cdr:y>0.18881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720080" y="555541"/>
          <a:ext cx="360469" cy="287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e-IL" sz="1100" dirty="0"/>
            <a:t>%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0.08026</cdr:x>
      <cdr:y>0.02267</cdr:y>
    </cdr:from>
    <cdr:to>
      <cdr:x>0.11321</cdr:x>
      <cdr:y>0.10648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504056" y="72008"/>
          <a:ext cx="206927" cy="266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e-IL" sz="1100" dirty="0"/>
            <a:t>%</a:t>
          </a:r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0.28993</cdr:x>
      <cdr:y>0.0301</cdr:y>
    </cdr:from>
    <cdr:to>
      <cdr:x>0.29167</cdr:x>
      <cdr:y>0.65217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590676" y="85725"/>
          <a:ext cx="9524" cy="1771650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4F86C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0.36285</cdr:x>
      <cdr:y>0.08861</cdr:y>
    </cdr:from>
    <cdr:to>
      <cdr:x>0.36458</cdr:x>
      <cdr:y>0.88186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990725" y="200025"/>
          <a:ext cx="9507" cy="1790708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4F86C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0.13187</cdr:x>
      <cdr:y>0.03422</cdr:y>
    </cdr:from>
    <cdr:to>
      <cdr:x>0.36972</cdr:x>
      <cdr:y>0.13127</cdr:y>
    </cdr:to>
    <cdr:sp macro="" textlink="">
      <cdr:nvSpPr>
        <cdr:cNvPr id="6" name="Text Box 5"/>
        <cdr:cNvSpPr txBox="1"/>
      </cdr:nvSpPr>
      <cdr:spPr>
        <a:xfrm xmlns:a="http://schemas.openxmlformats.org/drawingml/2006/main">
          <a:off x="864096" y="72008"/>
          <a:ext cx="1558566" cy="204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First 5 devices</a:t>
          </a:r>
        </a:p>
      </cdr:txBody>
    </cdr:sp>
  </cdr:relSizeAnchor>
  <cdr:relSizeAnchor xmlns:cdr="http://schemas.openxmlformats.org/drawingml/2006/chartDrawing">
    <cdr:from>
      <cdr:x>0.05746</cdr:x>
      <cdr:y>0.06845</cdr:y>
    </cdr:from>
    <cdr:to>
      <cdr:x>0.11475</cdr:x>
      <cdr:y>0.15706</cdr:y>
    </cdr:to>
    <cdr:sp macro="" textlink="">
      <cdr:nvSpPr>
        <cdr:cNvPr id="11" name="Text Box 10"/>
        <cdr:cNvSpPr txBox="1"/>
      </cdr:nvSpPr>
      <cdr:spPr>
        <a:xfrm xmlns:a="http://schemas.openxmlformats.org/drawingml/2006/main">
          <a:off x="376529" y="144016"/>
          <a:ext cx="375406" cy="1864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/>
            <a:t>AEs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0.06159</cdr:x>
      <cdr:y>0.13335</cdr:y>
    </cdr:from>
    <cdr:to>
      <cdr:x>0.11893</cdr:x>
      <cdr:y>0.1978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354048" y="549995"/>
          <a:ext cx="329627" cy="265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e-IL" sz="1100" dirty="0"/>
            <a:t>%</a:t>
          </a:r>
          <a:endParaRPr 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0.03295</cdr:x>
      <cdr:y>0.08381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0" y="0"/>
          <a:ext cx="180754" cy="244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e-IL" sz="1100"/>
            <a:t>%</a:t>
          </a:r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23A85-DC6E-402B-961D-F2355222D840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C4F78-182A-4D89-ABFD-EA9B9C937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94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C4F78-182A-4D89-ABFD-EA9B9C9370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7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9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C4F78-182A-4D89-ABFD-EA9B9C9370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74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C4F78-182A-4D89-ABFD-EA9B9C9370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74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C4F78-182A-4D89-ABFD-EA9B9C9370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74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13F7D-90E5-4531-A657-C402D34A81EC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090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C4F78-182A-4D89-ABFD-EA9B9C9370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7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2E79-F68E-4CFE-A198-F4C7D5C46F62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0FCC-4008-4CEF-AFEB-DDF8C53A34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578681" y="6453336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 smtClean="0">
                <a:solidFill>
                  <a:srgbClr val="77226C"/>
                </a:solidFill>
                <a:latin typeface="Arial"/>
              </a:rPr>
              <a:t>Page </a:t>
            </a:r>
            <a:fld id="{C70D8284-2023-4D4D-9A2A-6EA96FA9570D}" type="slidenum">
              <a:rPr lang="en-US" sz="800" smtClean="0">
                <a:solidFill>
                  <a:srgbClr val="77226C"/>
                </a:solidFill>
                <a:latin typeface="Arial"/>
              </a:rPr>
              <a:pPr algn="ctr"/>
              <a:t>‹#›</a:t>
            </a:fld>
            <a:endParaRPr lang="en-US" sz="800" dirty="0">
              <a:solidFill>
                <a:srgbClr val="77226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76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2E79-F68E-4CFE-A198-F4C7D5C46F62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0FCC-4008-4CEF-AFEB-DDF8C53A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5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2E79-F68E-4CFE-A198-F4C7D5C46F62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0FCC-4008-4CEF-AFEB-DDF8C53A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7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2E79-F68E-4CFE-A198-F4C7D5C46F62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0FCC-4008-4CEF-AFEB-DDF8C53A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5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2E79-F68E-4CFE-A198-F4C7D5C46F62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0FCC-4008-4CEF-AFEB-DDF8C53A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2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2E79-F68E-4CFE-A198-F4C7D5C46F62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0FCC-4008-4CEF-AFEB-DDF8C53A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2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2E79-F68E-4CFE-A198-F4C7D5C46F62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0FCC-4008-4CEF-AFEB-DDF8C53A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4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2E79-F68E-4CFE-A198-F4C7D5C46F62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0FCC-4008-4CEF-AFEB-DDF8C53A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4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2E79-F68E-4CFE-A198-F4C7D5C46F62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0FCC-4008-4CEF-AFEB-DDF8C53A343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578681" y="6237312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 smtClean="0">
                <a:solidFill>
                  <a:srgbClr val="77226C"/>
                </a:solidFill>
                <a:latin typeface="Arial"/>
              </a:rPr>
              <a:t>Page </a:t>
            </a:r>
            <a:fld id="{C70D8284-2023-4D4D-9A2A-6EA96FA9570D}" type="slidenum">
              <a:rPr lang="en-US" sz="800" smtClean="0">
                <a:solidFill>
                  <a:srgbClr val="77226C"/>
                </a:solidFill>
                <a:latin typeface="Arial"/>
              </a:rPr>
              <a:pPr algn="ctr"/>
              <a:t>‹#›</a:t>
            </a:fld>
            <a:endParaRPr lang="en-US" sz="800" dirty="0">
              <a:solidFill>
                <a:srgbClr val="77226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541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2E79-F68E-4CFE-A198-F4C7D5C46F62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0FCC-4008-4CEF-AFEB-DDF8C53A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3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2E79-F68E-4CFE-A198-F4C7D5C46F62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0FCC-4008-4CEF-AFEB-DDF8C53A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4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E2E79-F68E-4CFE-A198-F4C7D5C46F62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40FCC-4008-4CEF-AFEB-DDF8C53A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0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9258" y="1268760"/>
            <a:ext cx="62646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590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 and safety </a:t>
            </a:r>
            <a:r>
              <a:rPr lang="en-US" sz="2800" dirty="0">
                <a:solidFill>
                  <a:srgbClr val="590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new </a:t>
            </a:r>
            <a:endParaRPr lang="en-US" sz="2800" dirty="0" smtClean="0">
              <a:solidFill>
                <a:srgbClr val="5902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590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disposable </a:t>
            </a:r>
            <a:r>
              <a:rPr lang="en-US" sz="2800" b="1" dirty="0">
                <a:solidFill>
                  <a:srgbClr val="590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vaginal device </a:t>
            </a:r>
            <a:r>
              <a:rPr lang="en-US" sz="2800" dirty="0">
                <a:solidFill>
                  <a:srgbClr val="590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endParaRPr lang="en-US" sz="2800" dirty="0" smtClean="0">
              <a:solidFill>
                <a:srgbClr val="5902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590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non-surgical </a:t>
            </a:r>
            <a:r>
              <a:rPr lang="en-US" sz="2800" b="1" dirty="0">
                <a:solidFill>
                  <a:srgbClr val="590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US" sz="2800" dirty="0">
                <a:solidFill>
                  <a:srgbClr val="590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endParaRPr lang="en-US" sz="2800" dirty="0" smtClean="0">
              <a:solidFill>
                <a:srgbClr val="5902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590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pelvic </a:t>
            </a:r>
            <a:r>
              <a:rPr lang="en-US" sz="2800" b="1" dirty="0">
                <a:solidFill>
                  <a:srgbClr val="590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 prolapse (POP) </a:t>
            </a:r>
            <a:r>
              <a:rPr lang="en-US" sz="2800" dirty="0">
                <a:solidFill>
                  <a:srgbClr val="590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b="1" dirty="0">
                <a:solidFill>
                  <a:srgbClr val="590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</a:p>
        </p:txBody>
      </p:sp>
      <p:sp>
        <p:nvSpPr>
          <p:cNvPr id="8" name="Subtitle 4"/>
          <p:cNvSpPr>
            <a:spLocks noGrp="1"/>
          </p:cNvSpPr>
          <p:nvPr>
            <p:ph type="subTitle" idx="1"/>
          </p:nvPr>
        </p:nvSpPr>
        <p:spPr>
          <a:xfrm>
            <a:off x="478276" y="3789040"/>
            <a:ext cx="8026660" cy="32632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700" b="1" i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Elan Ziv, MD</a:t>
            </a:r>
            <a:r>
              <a:rPr lang="en-US" sz="17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Joseph May, MD, Simon Dascalu, MD, Tsvia Erlich, MSc,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941168"/>
            <a:ext cx="1154354" cy="5539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7664" y="460723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Urogynecology &amp; Gynecology Clinics</a:t>
            </a:r>
            <a:endParaRPr lang="en-US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13" y="116632"/>
            <a:ext cx="6300191" cy="19297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83000">
                <a:srgbClr val="590280"/>
              </a:gs>
              <a:gs pos="100000">
                <a:srgbClr val="5902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80321" y="6548390"/>
            <a:ext cx="6300191" cy="19297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90000">
                <a:srgbClr val="590280"/>
              </a:gs>
              <a:gs pos="100000">
                <a:srgbClr val="5902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851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PT103 – </a:t>
            </a:r>
            <a:r>
              <a:rPr lang="en-US" sz="28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Quality of Life</a:t>
            </a:r>
            <a:endParaRPr lang="en-US" sz="2800" b="1" u="sng" dirty="0">
              <a:solidFill>
                <a:srgbClr val="6600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73792" y="1198493"/>
            <a:ext cx="7845552" cy="646331"/>
          </a:xfrm>
          <a:prstGeom prst="rect">
            <a:avLst/>
          </a:prstGeom>
          <a:noFill/>
          <a:ln w="15875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POP related complaints were graded 0-4 (0 being “no complaint at all” and 4 being “significant complaint”), and scores during visits 1 (before using the device) and 5 (while using the device) were analyzed and compared. Results were normalized to the 100 scale</a:t>
            </a:r>
          </a:p>
        </p:txBody>
      </p:sp>
      <p:sp>
        <p:nvSpPr>
          <p:cNvPr id="88" name="Text Box 14"/>
          <p:cNvSpPr txBox="1"/>
          <p:nvPr/>
        </p:nvSpPr>
        <p:spPr>
          <a:xfrm>
            <a:off x="1547664" y="5816936"/>
            <a:ext cx="7488832" cy="24776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100" b="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Comparison of </a:t>
            </a:r>
            <a:r>
              <a:rPr lang="en-US" sz="1100" b="0" i="1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PFDI-20 scores </a:t>
            </a:r>
            <a:r>
              <a:rPr lang="en-US" sz="1100" b="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before using the ProVate Device and while using the device, </a:t>
            </a:r>
            <a:r>
              <a:rPr lang="en-US" sz="1100" b="1" i="1" dirty="0">
                <a:solidFill>
                  <a:srgbClr val="59027D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PP, </a:t>
            </a:r>
            <a:r>
              <a:rPr lang="en-US" sz="1400" b="1" i="1" dirty="0" smtClean="0">
                <a:solidFill>
                  <a:srgbClr val="59027D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p&lt;0.0001</a:t>
            </a:r>
            <a:endParaRPr lang="en-US" sz="1100" b="1" i="1" dirty="0">
              <a:solidFill>
                <a:srgbClr val="59027D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133716" y="620688"/>
            <a:ext cx="6925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Modified PFDI-20 (QoL) Questionnaire</a:t>
            </a:r>
            <a:endParaRPr lang="en-US" sz="2000" b="1" u="sng" dirty="0">
              <a:solidFill>
                <a:srgbClr val="6600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817213"/>
              </p:ext>
            </p:extLst>
          </p:nvPr>
        </p:nvGraphicFramePr>
        <p:xfrm>
          <a:off x="395536" y="1988840"/>
          <a:ext cx="2376264" cy="227643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21309"/>
                <a:gridCol w="1154955"/>
              </a:tblGrid>
              <a:tr h="864095">
                <a:tc gridSpan="2"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Modified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PFDI-20</a:t>
                      </a: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percentage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of subjects who had no complaints in specific items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(scored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them as “not at all”)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02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3173">
                <a:tc gridSpan="2"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All Parts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2821">
                <a:tc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 study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Study end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173">
                <a:tc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5.3-76.6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80.6-98.9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173">
                <a:tc gridSpan="2"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P&lt;0.05 for all items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286662768"/>
              </p:ext>
            </p:extLst>
          </p:nvPr>
        </p:nvGraphicFramePr>
        <p:xfrm>
          <a:off x="2393501" y="1521658"/>
          <a:ext cx="6286522" cy="4467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50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851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PT103 – </a:t>
            </a:r>
            <a:r>
              <a:rPr lang="en-US" sz="28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Quality of Life</a:t>
            </a:r>
            <a:endParaRPr lang="en-US" sz="2800" b="1" u="sng" dirty="0">
              <a:solidFill>
                <a:srgbClr val="6600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73792" y="1198493"/>
            <a:ext cx="7845552" cy="646331"/>
          </a:xfrm>
          <a:prstGeom prst="rect">
            <a:avLst/>
          </a:prstGeom>
          <a:noFill/>
          <a:ln w="15875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POP related complaints were graded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0-3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(0 being “no complaint at all” and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being “significant complaint”), and scores during visits 1 (before using the device) and 5 (while using the device) were analyzed and compared. Results were normalized to the 100 scale</a:t>
            </a:r>
          </a:p>
        </p:txBody>
      </p:sp>
      <p:sp>
        <p:nvSpPr>
          <p:cNvPr id="88" name="Text Box 14"/>
          <p:cNvSpPr txBox="1"/>
          <p:nvPr/>
        </p:nvSpPr>
        <p:spPr>
          <a:xfrm>
            <a:off x="1547664" y="5506977"/>
            <a:ext cx="7405632" cy="24776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100" b="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Comparison of </a:t>
            </a:r>
            <a:r>
              <a:rPr lang="en-US" sz="1100" b="0" i="1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PFIQ-7 scores </a:t>
            </a:r>
            <a:r>
              <a:rPr lang="en-US" sz="1100" b="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before using the ProVate Device and while using the device, </a:t>
            </a:r>
            <a:r>
              <a:rPr lang="en-US" sz="1100" b="1" i="1" dirty="0">
                <a:solidFill>
                  <a:srgbClr val="59027D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PP, </a:t>
            </a:r>
            <a:r>
              <a:rPr lang="en-US" sz="1400" b="1" i="1" dirty="0" smtClean="0">
                <a:solidFill>
                  <a:srgbClr val="59027D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p&lt;0.0001</a:t>
            </a:r>
            <a:endParaRPr lang="en-US" sz="1100" b="1" i="1" dirty="0">
              <a:solidFill>
                <a:srgbClr val="59027D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133716" y="620688"/>
            <a:ext cx="6925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Modified PFIQ-7 (QoL) Questionnaire</a:t>
            </a:r>
            <a:endParaRPr lang="en-US" sz="2000" b="1" u="sng" dirty="0">
              <a:solidFill>
                <a:srgbClr val="6600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130357"/>
              </p:ext>
            </p:extLst>
          </p:nvPr>
        </p:nvGraphicFramePr>
        <p:xfrm>
          <a:off x="359532" y="2132856"/>
          <a:ext cx="2376264" cy="227643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21309"/>
                <a:gridCol w="1154955"/>
              </a:tblGrid>
              <a:tr h="864095">
                <a:tc gridSpan="2"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Modified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PFIQ-7</a:t>
                      </a:r>
                      <a:endParaRPr lang="en-US" sz="1200" b="1" dirty="0" smtClean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percentage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of subjects who had no complaints in specific items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(scored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them as “not at all”)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02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3173">
                <a:tc gridSpan="2"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All Parts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2821">
                <a:tc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 study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Study end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173">
                <a:tc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33-81.9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95.7-100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173">
                <a:tc gridSpan="2"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P&lt;0.001 for all items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01352826"/>
              </p:ext>
            </p:extLst>
          </p:nvPr>
        </p:nvGraphicFramePr>
        <p:xfrm>
          <a:off x="2699792" y="1988840"/>
          <a:ext cx="6280042" cy="3508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109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471492"/>
              </p:ext>
            </p:extLst>
          </p:nvPr>
        </p:nvGraphicFramePr>
        <p:xfrm>
          <a:off x="668275" y="836712"/>
          <a:ext cx="7632851" cy="1728191"/>
        </p:xfrm>
        <a:graphic>
          <a:graphicData uri="http://schemas.openxmlformats.org/drawingml/2006/table">
            <a:tbl>
              <a:tblPr firstRow="1" firstCol="1" bandRow="1">
                <a:solidFill>
                  <a:srgbClr val="652C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62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2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35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59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59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01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01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5596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Population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  <a:cs typeface="+mn-cs"/>
                        </a:rPr>
                        <a:t>Total AE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effectLst/>
                          <a:latin typeface="Arial"/>
                          <a:ea typeface="Times New Roman"/>
                          <a:cs typeface="+mn-cs"/>
                        </a:rPr>
                        <a:t>Non-</a:t>
                      </a:r>
                      <a:r>
                        <a:rPr lang="fr-BE" sz="1400" b="1" dirty="0" err="1">
                          <a:effectLst/>
                          <a:latin typeface="Arial"/>
                          <a:ea typeface="Times New Roman"/>
                          <a:cs typeface="+mn-cs"/>
                        </a:rPr>
                        <a:t>Device</a:t>
                      </a:r>
                      <a:r>
                        <a:rPr lang="fr-BE" sz="1400" b="1" dirty="0">
                          <a:effectLst/>
                          <a:latin typeface="Arial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fr-BE" sz="1400" b="1" dirty="0" err="1">
                          <a:effectLst/>
                          <a:latin typeface="Arial"/>
                          <a:ea typeface="Times New Roman"/>
                          <a:cs typeface="+mn-cs"/>
                        </a:rPr>
                        <a:t>Related</a:t>
                      </a:r>
                      <a:r>
                        <a:rPr lang="fr-BE" sz="1400" b="1" dirty="0">
                          <a:effectLst/>
                          <a:latin typeface="Arial"/>
                          <a:ea typeface="Times New Roman"/>
                          <a:cs typeface="+mn-cs"/>
                        </a:rPr>
                        <a:t> AE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effectLst/>
                          <a:latin typeface="Arial"/>
                          <a:ea typeface="Times New Roman"/>
                          <a:cs typeface="+mn-cs"/>
                        </a:rPr>
                        <a:t>(NDRAE)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F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+mn-cs"/>
                        </a:rPr>
                        <a:t>Device Related Adverse Events (DRAE)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11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Remotely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Possibly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Probably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Total DRAE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4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All Cohorts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>
                          <a:effectLst/>
                          <a:latin typeface="Arial"/>
                          <a:ea typeface="Times New Roman"/>
                          <a:cs typeface="+mn-cs"/>
                        </a:rPr>
                        <a:t>124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+mn-cs"/>
                        </a:rPr>
                        <a:t>33 (26.6%)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  <a:cs typeface="+mn-cs"/>
                        </a:rPr>
                        <a:t>8 (6.5%)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  <a:cs typeface="+mn-cs"/>
                        </a:rPr>
                        <a:t>17 (13.7%)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  <a:cs typeface="+mn-cs"/>
                        </a:rPr>
                        <a:t>66 (53.2 %)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+mn-cs"/>
                        </a:rPr>
                        <a:t>91 (73.3%)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2251" y="2708920"/>
            <a:ext cx="8280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Number &amp; percentage of device-related and non-device related adverse events (FA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All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Cohort)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51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PT103 – </a:t>
            </a:r>
            <a:r>
              <a:rPr lang="en-US" sz="28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Adverse Events </a:t>
            </a:r>
            <a:r>
              <a:rPr lang="en-US" sz="14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(Full Analysis Set)</a:t>
            </a:r>
            <a:endParaRPr lang="en-US" sz="1400" b="1" u="sng" dirty="0">
              <a:solidFill>
                <a:srgbClr val="6600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3237156"/>
            <a:ext cx="8280920" cy="671720"/>
          </a:xfrm>
          <a:prstGeom prst="rect">
            <a:avLst/>
          </a:prstGeom>
        </p:spPr>
        <p:txBody>
          <a:bodyPr l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1800" i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Events were reported while using </a:t>
            </a:r>
            <a:r>
              <a:rPr lang="en-US" sz="1800" b="1" i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diary</a:t>
            </a:r>
            <a:r>
              <a:rPr lang="en-US" sz="1800" i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during the </a:t>
            </a:r>
            <a:r>
              <a:rPr lang="en-US" sz="1800" b="1" i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 telephone calls</a:t>
            </a:r>
            <a:r>
              <a:rPr lang="en-US" sz="1800" i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subjects, and during the </a:t>
            </a:r>
            <a:r>
              <a:rPr lang="en-US" sz="1800" b="1" i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896" y="4293095"/>
            <a:ext cx="7845552" cy="144980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28600" fontAlgn="base">
              <a:spcBef>
                <a:spcPts val="200"/>
              </a:spcBef>
              <a:spcAft>
                <a:spcPts val="2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 AE’s (117/124; </a:t>
            </a:r>
            <a:r>
              <a:rPr lang="en-US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94.4%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were considered mild</a:t>
            </a:r>
          </a:p>
          <a:p>
            <a:pPr marL="285750" lvl="1" indent="-228600" fontAlgn="base">
              <a:spcBef>
                <a:spcPts val="200"/>
              </a:spcBef>
              <a:spcAft>
                <a:spcPts val="2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DRAE’s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minor and resolved with no sequelae </a:t>
            </a:r>
          </a:p>
          <a:p>
            <a:pPr marL="285750" lvl="1" indent="-228600" fontAlgn="base">
              <a:spcBef>
                <a:spcPts val="200"/>
              </a:spcBef>
              <a:spcAft>
                <a:spcPts val="2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device-related SAEs</a:t>
            </a:r>
          </a:p>
          <a:p>
            <a:pPr marL="285750" lvl="1" indent="-228600" fontAlgn="base">
              <a:spcBef>
                <a:spcPts val="200"/>
              </a:spcBef>
              <a:spcAft>
                <a:spcPts val="2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device-related AE’s (80/91; </a:t>
            </a:r>
            <a:r>
              <a:rPr lang="en-US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87.9%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were anticipated</a:t>
            </a:r>
          </a:p>
          <a:p>
            <a:pPr marL="285750" lvl="1" indent="-228600" fontAlgn="base">
              <a:spcBef>
                <a:spcPts val="200"/>
              </a:spcBef>
              <a:spcAft>
                <a:spcPts val="2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US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vaginal infections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only one case of UTI</a:t>
            </a:r>
            <a:endParaRPr lang="en-U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he-IL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44208" y="4365104"/>
            <a:ext cx="2592288" cy="1099865"/>
            <a:chOff x="5940152" y="1681063"/>
            <a:chExt cx="2592288" cy="1099865"/>
          </a:xfrm>
        </p:grpSpPr>
        <p:sp>
          <p:nvSpPr>
            <p:cNvPr id="8" name="TextBox 7"/>
            <p:cNvSpPr txBox="1"/>
            <p:nvPr/>
          </p:nvSpPr>
          <p:spPr>
            <a:xfrm>
              <a:off x="5940152" y="1949931"/>
              <a:ext cx="2592288" cy="830997"/>
            </a:xfrm>
            <a:prstGeom prst="rect">
              <a:avLst/>
            </a:prstGeom>
            <a:solidFill>
              <a:srgbClr val="59027D"/>
            </a:solidFill>
            <a:ln w="25400">
              <a:solidFill>
                <a:srgbClr val="660066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45720" rIns="4572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u="sng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91 </a:t>
              </a:r>
              <a:r>
                <a:rPr lang="en-US" sz="1600" b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DRAEs </a:t>
              </a:r>
              <a:endParaRPr lang="en-US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while 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using </a:t>
              </a:r>
              <a:r>
                <a:rPr lang="en-US" sz="1600" b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1,592 devices </a:t>
              </a:r>
              <a:endParaRPr lang="en-US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 </a:t>
              </a:r>
              <a:r>
                <a:rPr lang="en-US" sz="1600" b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3,558 usage days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0152" y="1681063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5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7"/>
          <p:cNvSpPr txBox="1"/>
          <p:nvPr/>
        </p:nvSpPr>
        <p:spPr>
          <a:xfrm>
            <a:off x="467544" y="910371"/>
            <a:ext cx="8208912" cy="338554"/>
          </a:xfrm>
          <a:prstGeom prst="rect">
            <a:avLst/>
          </a:prstGeom>
          <a:solidFill>
            <a:srgbClr val="660066"/>
          </a:solidFill>
          <a:ln w="25400">
            <a:solidFill>
              <a:srgbClr val="660066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DRAEs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1,592 </a:t>
            </a:r>
            <a:r>
              <a:rPr lang="en-US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3,558 usage days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692052173"/>
              </p:ext>
            </p:extLst>
          </p:nvPr>
        </p:nvGraphicFramePr>
        <p:xfrm>
          <a:off x="467544" y="1196752"/>
          <a:ext cx="820891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0"/>
            <a:ext cx="851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PT103 – </a:t>
            </a:r>
            <a:r>
              <a:rPr lang="en-US" sz="28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Adverse Events </a:t>
            </a:r>
            <a:r>
              <a:rPr lang="en-US" sz="14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(Full Analysis Set)</a:t>
            </a:r>
            <a:endParaRPr lang="en-US" sz="1400" b="1" u="sng" dirty="0">
              <a:solidFill>
                <a:srgbClr val="6600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67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65943366"/>
              </p:ext>
            </p:extLst>
          </p:nvPr>
        </p:nvGraphicFramePr>
        <p:xfrm>
          <a:off x="1835696" y="1393031"/>
          <a:ext cx="6408712" cy="241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07904" y="332563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5902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Events During Various Study Weeks </a:t>
            </a:r>
            <a:endParaRPr lang="en-US" sz="1400" i="1" dirty="0">
              <a:solidFill>
                <a:srgbClr val="5902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620688"/>
            <a:ext cx="8496944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1" fontAlgn="base">
              <a:spcBef>
                <a:spcPts val="200"/>
              </a:spcBef>
              <a:spcAft>
                <a:spcPts val="200"/>
              </a:spcAft>
              <a:buClr>
                <a:srgbClr val="7030A0"/>
              </a:buClr>
              <a:buSzPct val="120000"/>
              <a:defRPr/>
            </a:pPr>
            <a:r>
              <a:rPr lang="en-US" sz="1700" b="1" dirty="0">
                <a:solidFill>
                  <a:srgbClr val="5902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sz="1700" b="1" dirty="0" smtClean="0">
                <a:solidFill>
                  <a:srgbClr val="5902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DRAEs </a:t>
            </a:r>
            <a:r>
              <a:rPr lang="en-US" sz="1700" b="1" dirty="0">
                <a:solidFill>
                  <a:srgbClr val="5902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occurred during the first week and before using the first 5 </a:t>
            </a:r>
            <a:r>
              <a:rPr lang="en-US" sz="1700" b="1" dirty="0" smtClean="0">
                <a:solidFill>
                  <a:srgbClr val="5902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</a:p>
          <a:p>
            <a:pPr marL="57150" lvl="1" algn="ctr" fontAlgn="base">
              <a:spcBef>
                <a:spcPts val="200"/>
              </a:spcBef>
              <a:spcAft>
                <a:spcPts val="200"/>
              </a:spcAft>
              <a:buClr>
                <a:srgbClr val="7030A0"/>
              </a:buClr>
              <a:buSzPct val="120000"/>
              <a:defRPr/>
            </a:pPr>
            <a:r>
              <a:rPr lang="en-US" sz="1700" b="1" i="1" u="sng" dirty="0" smtClean="0">
                <a:solidFill>
                  <a:srgbClr val="590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Learning Curve Effect</a:t>
            </a:r>
            <a:endParaRPr lang="en-US" sz="1700" b="1" i="1" u="sng" dirty="0">
              <a:solidFill>
                <a:srgbClr val="5902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9855980"/>
              </p:ext>
            </p:extLst>
          </p:nvPr>
        </p:nvGraphicFramePr>
        <p:xfrm>
          <a:off x="1619672" y="3697287"/>
          <a:ext cx="6552728" cy="2103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8519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PT103 – Adverse </a:t>
            </a:r>
            <a:r>
              <a:rPr lang="en-US" sz="28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Events </a:t>
            </a:r>
            <a:r>
              <a:rPr lang="en-US" sz="14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1400" b="1" u="sng" dirty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Full Analysis Set)</a:t>
            </a:r>
          </a:p>
          <a:p>
            <a:r>
              <a:rPr lang="en-US" sz="28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sz="2800" b="1" u="sng" dirty="0">
              <a:solidFill>
                <a:srgbClr val="6600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5857527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5902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Events by number of device in the study</a:t>
            </a:r>
            <a:endParaRPr lang="en-US" sz="1400" i="1" dirty="0">
              <a:solidFill>
                <a:srgbClr val="5902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0083" y="2530712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Weeks from visit 3</a:t>
            </a:r>
            <a:endParaRPr lang="en-US" sz="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5353723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# of device in the study</a:t>
            </a:r>
            <a:endParaRPr lang="en-US" sz="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8519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PT103 – </a:t>
            </a:r>
            <a:r>
              <a:rPr lang="en-US" sz="28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Safety </a:t>
            </a:r>
            <a:r>
              <a:rPr lang="en-US" sz="14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(Full </a:t>
            </a:r>
            <a:r>
              <a:rPr lang="en-US" sz="1400" b="1" u="sng" dirty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Analysis Set)</a:t>
            </a:r>
          </a:p>
          <a:p>
            <a:r>
              <a:rPr lang="en-US" sz="28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sz="2800" b="1" u="sng" dirty="0">
              <a:solidFill>
                <a:srgbClr val="6600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1772816"/>
            <a:ext cx="75608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28600" fontAlgn="base">
              <a:spcBef>
                <a:spcPts val="200"/>
              </a:spcBef>
              <a:spcAft>
                <a:spcPts val="2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were </a:t>
            </a:r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vaginal </a:t>
            </a:r>
            <a:r>
              <a:rPr lang="en-US" sz="2400" b="1" u="sng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endParaRPr lang="en-US" sz="24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28600" fontAlgn="base">
              <a:spcBef>
                <a:spcPts val="200"/>
              </a:spcBef>
              <a:spcAft>
                <a:spcPts val="2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28600" fontAlgn="base">
              <a:spcBef>
                <a:spcPts val="200"/>
              </a:spcBef>
              <a:spcAft>
                <a:spcPts val="2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only </a:t>
            </a:r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case of </a:t>
            </a:r>
            <a:r>
              <a:rPr lang="en-US" sz="2400" b="1" u="sng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 </a:t>
            </a:r>
          </a:p>
          <a:p>
            <a:pPr marL="285750" lvl="1" indent="-228600" fontAlgn="base">
              <a:spcBef>
                <a:spcPts val="200"/>
              </a:spcBef>
              <a:spcAft>
                <a:spcPts val="2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 one case of presumptive UTI)</a:t>
            </a:r>
          </a:p>
          <a:p>
            <a:pPr marL="285750" lvl="1" indent="-228600" fontAlgn="base">
              <a:spcBef>
                <a:spcPts val="200"/>
              </a:spcBef>
              <a:spcAft>
                <a:spcPts val="2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lvl="1" indent="-228600" fontAlgn="base">
              <a:spcBef>
                <a:spcPts val="200"/>
              </a:spcBef>
              <a:spcAft>
                <a:spcPts val="2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There was </a:t>
            </a:r>
            <a:r>
              <a:rPr lang="en-US" sz="2400" b="1" u="sng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Post Void Residual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(PVR) urine</a:t>
            </a:r>
          </a:p>
          <a:p>
            <a:pPr marL="285750" lvl="1" indent="-228600" fontAlgn="base">
              <a:spcBef>
                <a:spcPts val="200"/>
              </a:spcBef>
              <a:spcAft>
                <a:spcPts val="2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5190" y="867831"/>
            <a:ext cx="81724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lvl="1" fontAlgn="base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7030A0"/>
              </a:buClr>
              <a:buSzPct val="120000"/>
              <a:defRPr/>
            </a:pP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2625" lvl="1" indent="-396875" fontAlgn="base">
              <a:spcBef>
                <a:spcPts val="1200"/>
              </a:spcBef>
              <a:spcAft>
                <a:spcPts val="12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–"/>
              <a:defRPr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ProVate device is effective in reducing POP in women and alleviating POP symptoms</a:t>
            </a:r>
          </a:p>
          <a:p>
            <a:pPr marL="682625" lvl="1" indent="-396875" fontAlgn="base">
              <a:spcBef>
                <a:spcPts val="1200"/>
              </a:spcBef>
              <a:spcAft>
                <a:spcPts val="12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–"/>
              <a:defRPr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are mostly minor and anticipated when a vaginal device is used, with a short learning curve</a:t>
            </a:r>
          </a:p>
          <a:p>
            <a:pPr marL="682625" lvl="1" indent="-396875" fontAlgn="base">
              <a:spcBef>
                <a:spcPts val="1200"/>
              </a:spcBef>
              <a:spcAft>
                <a:spcPts val="12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–"/>
              <a:defRPr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life increased significantly while using the ProVate Device</a:t>
            </a:r>
          </a:p>
          <a:p>
            <a:pPr marL="682625" lvl="1" indent="-396875" fontAlgn="base">
              <a:spcBef>
                <a:spcPts val="1200"/>
              </a:spcBef>
              <a:spcAft>
                <a:spcPts val="12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–"/>
              <a:defRPr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is easy to use and satisfaction while using the device is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97" y="32409"/>
            <a:ext cx="852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Conclusions</a:t>
            </a:r>
            <a:endParaRPr lang="en-US" sz="2800" b="1" u="sng" dirty="0">
              <a:solidFill>
                <a:srgbClr val="6600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4910" y="1618372"/>
            <a:ext cx="274320" cy="274320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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34910" y="2538443"/>
            <a:ext cx="274320" cy="274320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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34910" y="3404174"/>
            <a:ext cx="274320" cy="274320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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7584" y="4378816"/>
            <a:ext cx="274320" cy="274320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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22" y="1772816"/>
            <a:ext cx="7573678" cy="5085184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395536" y="980728"/>
            <a:ext cx="7772400" cy="7101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226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Thank you for your attention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7226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447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69739"/>
            <a:ext cx="743750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C00000"/>
              </a:buClr>
            </a:pPr>
            <a:endParaRPr lang="en-US" u="sng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565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PT103 – </a:t>
            </a:r>
            <a:r>
              <a:rPr lang="en-US" sz="28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Objective Effectiveness</a:t>
            </a:r>
            <a:endParaRPr lang="en-US" sz="2800" b="1" u="sng" dirty="0">
              <a:solidFill>
                <a:srgbClr val="6600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03845" y="987210"/>
            <a:ext cx="3697560" cy="2307472"/>
            <a:chOff x="4402318" y="1988840"/>
            <a:chExt cx="3697560" cy="2307472"/>
          </a:xfrm>
        </p:grpSpPr>
        <p:cxnSp>
          <p:nvCxnSpPr>
            <p:cNvPr id="73" name="Elbow Connector 72"/>
            <p:cNvCxnSpPr>
              <a:stCxn id="83" idx="2"/>
              <a:endCxn id="78" idx="0"/>
            </p:cNvCxnSpPr>
            <p:nvPr/>
          </p:nvCxnSpPr>
          <p:spPr>
            <a:xfrm rot="5400000">
              <a:off x="4922186" y="3034564"/>
              <a:ext cx="544440" cy="576064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71"/>
            <p:cNvCxnSpPr>
              <a:stCxn id="83" idx="2"/>
              <a:endCxn id="76" idx="0"/>
            </p:cNvCxnSpPr>
            <p:nvPr/>
          </p:nvCxnSpPr>
          <p:spPr>
            <a:xfrm rot="16200000" flipH="1">
              <a:off x="5510826" y="3021988"/>
              <a:ext cx="544440" cy="601216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81" idx="2"/>
              <a:endCxn id="74" idx="0"/>
            </p:cNvCxnSpPr>
            <p:nvPr/>
          </p:nvCxnSpPr>
          <p:spPr>
            <a:xfrm>
              <a:off x="7595822" y="3050376"/>
              <a:ext cx="0" cy="5444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4978382" y="1988840"/>
              <a:ext cx="3121496" cy="3507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94 Subjects at V1 </a:t>
              </a:r>
              <a:endParaRPr lang="en-US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4978382" y="2348880"/>
              <a:ext cx="1008112" cy="701496"/>
              <a:chOff x="5940152" y="1062028"/>
              <a:chExt cx="1008112" cy="701496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66 </a:t>
                </a:r>
                <a:endParaRPr lang="en-US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Stage 3</a:t>
                </a:r>
                <a:endParaRPr lang="en-US" dirty="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091766" y="2348880"/>
              <a:ext cx="1008112" cy="701496"/>
              <a:chOff x="5940152" y="1062028"/>
              <a:chExt cx="1008112" cy="701496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28 </a:t>
                </a:r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Stage 2</a:t>
                </a:r>
                <a:endParaRPr lang="en-US" dirty="0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402318" y="3594816"/>
              <a:ext cx="1008112" cy="701496"/>
              <a:chOff x="5940152" y="1062028"/>
              <a:chExt cx="1008112" cy="70149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64 </a:t>
                </a:r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Stage 0</a:t>
                </a:r>
                <a:endParaRPr lang="en-US" dirty="0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5579598" y="3594816"/>
              <a:ext cx="1008112" cy="701496"/>
              <a:chOff x="5940152" y="1062028"/>
              <a:chExt cx="1008112" cy="701496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 </a:t>
                </a:r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Stage 1</a:t>
                </a:r>
                <a:endParaRPr lang="en-US" dirty="0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7091766" y="3594816"/>
              <a:ext cx="1008112" cy="701496"/>
              <a:chOff x="5940152" y="1062028"/>
              <a:chExt cx="1008112" cy="70149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28</a:t>
                </a:r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Stage 0</a:t>
                </a:r>
                <a:endParaRPr lang="en-US" dirty="0"/>
              </a:p>
            </p:txBody>
          </p:sp>
        </p:grpSp>
      </p:grp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321748"/>
              </p:ext>
            </p:extLst>
          </p:nvPr>
        </p:nvGraphicFramePr>
        <p:xfrm>
          <a:off x="1132570" y="3717032"/>
          <a:ext cx="6962854" cy="2135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2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14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2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51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2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50328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Pivotal Study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006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3048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Baden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Walker 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</a:t>
                      </a:r>
                      <a:endParaRPr lang="en-US" sz="1100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3048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 1 / Visit 5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6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4169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 Prolapse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%(n/N</a:t>
                      </a:r>
                      <a:r>
                        <a:rPr lang="en-US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169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Cystocele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2/41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9/0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26/0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(39/39) [90.97%;100.00%]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4169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Uterine prolapse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8/37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(29/29) [88.06%;100.00%]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4169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Rectocele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19/40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95.5% (21/22) [77.16%;99.88%]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4169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Enterocele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39/41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30480" indent="0" algn="ctr" rtl="0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(2/2) [15.81%;100.00%]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4169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Vault prolapse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40/41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0480" algn="ctr" rtl="1"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(1/1) [2.50%;100.00%]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36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23" y="0"/>
            <a:ext cx="715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POP </a:t>
            </a:r>
            <a:r>
              <a:rPr lang="en-US" sz="2800" b="1" u="sng" dirty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Reduction Devices (POP-RD)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905" y="2492896"/>
            <a:ext cx="8673141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challenges dealt with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newly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POP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Device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3528" y="2996952"/>
            <a:ext cx="8493382" cy="338554"/>
            <a:chOff x="323528" y="3140968"/>
            <a:chExt cx="8493382" cy="33855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TextBox 5"/>
            <p:cNvSpPr txBox="1"/>
            <p:nvPr/>
          </p:nvSpPr>
          <p:spPr>
            <a:xfrm>
              <a:off x="323528" y="3140968"/>
              <a:ext cx="8493382" cy="338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Comfortably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INSERT</a:t>
              </a:r>
              <a:r>
                <a:rPr lang="en-US" sz="1600" dirty="0" smtClean="0"/>
                <a:t> a large device                   </a:t>
              </a:r>
              <a:r>
                <a:rPr lang="en-US" sz="1600" dirty="0" smtClean="0">
                  <a:solidFill>
                    <a:schemeClr val="accent6"/>
                  </a:solidFill>
                </a:rPr>
                <a:t>Insertion in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SMALL DIMENSIONS </a:t>
              </a:r>
              <a:r>
                <a:rPr lang="en-US" sz="1600" dirty="0" smtClean="0">
                  <a:solidFill>
                    <a:schemeClr val="accent6"/>
                  </a:solidFill>
                </a:rPr>
                <a:t>in an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APPLICATOR</a:t>
              </a:r>
              <a:r>
                <a:rPr lang="en-US" sz="1600" b="1" dirty="0" smtClean="0"/>
                <a:t> </a:t>
              </a:r>
              <a:r>
                <a:rPr lang="en-US" sz="1600" dirty="0" smtClean="0"/>
                <a:t>              </a:t>
              </a:r>
              <a:endParaRPr lang="en-US" sz="1600" dirty="0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3683614" y="3140968"/>
              <a:ext cx="240314" cy="266546"/>
            </a:xfrm>
            <a:prstGeom prst="star5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3528" y="4314582"/>
            <a:ext cx="8493382" cy="338554"/>
            <a:chOff x="323528" y="3140968"/>
            <a:chExt cx="8493382" cy="33855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TextBox 14"/>
            <p:cNvSpPr txBox="1"/>
            <p:nvPr/>
          </p:nvSpPr>
          <p:spPr>
            <a:xfrm>
              <a:off x="323528" y="3140968"/>
              <a:ext cx="8493382" cy="338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Increase patient’s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COMPLIANCE</a:t>
              </a:r>
              <a:r>
                <a:rPr lang="en-US" sz="1600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sz="1600" dirty="0" smtClean="0"/>
                <a:t>                       </a:t>
              </a:r>
              <a:r>
                <a:rPr lang="en-US" sz="1600" dirty="0" smtClean="0">
                  <a:solidFill>
                    <a:schemeClr val="accent6"/>
                  </a:solidFill>
                </a:rPr>
                <a:t>An</a:t>
              </a:r>
              <a:r>
                <a:rPr lang="en-US" sz="1600" dirty="0" smtClean="0"/>
                <a:t>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INTUITIVE PROCEDURE</a:t>
              </a:r>
              <a:r>
                <a:rPr lang="en-US" sz="1600" dirty="0" smtClean="0">
                  <a:solidFill>
                    <a:schemeClr val="accent6"/>
                  </a:solidFill>
                </a:rPr>
                <a:t>,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HOME USE </a:t>
              </a:r>
              <a:r>
                <a:rPr lang="en-US" sz="1600" dirty="0" smtClean="0">
                  <a:solidFill>
                    <a:schemeClr val="accent6"/>
                  </a:solidFill>
                </a:rPr>
                <a:t>by the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USER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3701981" y="3140968"/>
              <a:ext cx="240314" cy="266546"/>
            </a:xfrm>
            <a:prstGeom prst="star5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3528" y="3445768"/>
            <a:ext cx="8493382" cy="338554"/>
            <a:chOff x="323528" y="3140968"/>
            <a:chExt cx="8493382" cy="33855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" name="TextBox 17"/>
            <p:cNvSpPr txBox="1"/>
            <p:nvPr/>
          </p:nvSpPr>
          <p:spPr>
            <a:xfrm>
              <a:off x="323528" y="3140968"/>
              <a:ext cx="8493382" cy="338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REUSABLE</a:t>
              </a:r>
              <a:r>
                <a:rPr lang="en-US" sz="1600" dirty="0" smtClean="0"/>
                <a:t> only devices                                      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DISPOSABLE</a:t>
              </a:r>
              <a:r>
                <a:rPr lang="en-US" sz="1600" dirty="0" smtClean="0">
                  <a:solidFill>
                    <a:schemeClr val="accent6"/>
                  </a:solidFill>
                </a:rPr>
                <a:t>  only devices</a:t>
              </a:r>
              <a:endParaRPr lang="en-US" sz="1600" dirty="0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3701981" y="3140968"/>
              <a:ext cx="240314" cy="266546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3528" y="4746630"/>
            <a:ext cx="8789900" cy="338554"/>
            <a:chOff x="323528" y="3140968"/>
            <a:chExt cx="8493382" cy="33855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TextBox 20"/>
            <p:cNvSpPr txBox="1"/>
            <p:nvPr/>
          </p:nvSpPr>
          <p:spPr>
            <a:xfrm>
              <a:off x="323528" y="3140968"/>
              <a:ext cx="8493382" cy="338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EASY &amp; PAINLESS REMOVAL                                PULL</a:t>
              </a:r>
              <a:r>
                <a:rPr lang="en-US" sz="1600" dirty="0" smtClean="0">
                  <a:solidFill>
                    <a:schemeClr val="accent3">
                      <a:lumMod val="75000"/>
                    </a:schemeClr>
                  </a:solidFill>
                </a:rPr>
                <a:t> on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STRING</a:t>
              </a:r>
              <a:r>
                <a:rPr lang="en-US" sz="1600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sz="1600" dirty="0" smtClean="0">
                  <a:solidFill>
                    <a:schemeClr val="accent6"/>
                  </a:solidFill>
                </a:rPr>
                <a:t>removes device in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SMALL DIMENSIONS               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3593736" y="3140968"/>
              <a:ext cx="240314" cy="266546"/>
            </a:xfrm>
            <a:prstGeom prst="star5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3528" y="3882534"/>
            <a:ext cx="8493382" cy="338554"/>
            <a:chOff x="323528" y="3140968"/>
            <a:chExt cx="8493382" cy="33855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TextBox 23"/>
            <p:cNvSpPr txBox="1"/>
            <p:nvPr/>
          </p:nvSpPr>
          <p:spPr>
            <a:xfrm>
              <a:off x="323528" y="3140968"/>
              <a:ext cx="8493382" cy="338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Very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LONG USAGE </a:t>
              </a:r>
              <a:r>
                <a:rPr lang="en-US" sz="1600" dirty="0" smtClean="0"/>
                <a:t>period                                   </a:t>
              </a:r>
              <a:r>
                <a:rPr lang="en-US" sz="1600" dirty="0" smtClean="0">
                  <a:solidFill>
                    <a:schemeClr val="accent6"/>
                  </a:solidFill>
                </a:rPr>
                <a:t>Intended for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UP TO 7 DAYS USE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3701981" y="3140968"/>
              <a:ext cx="240314" cy="266546"/>
            </a:xfrm>
            <a:prstGeom prst="star5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041534"/>
              </p:ext>
            </p:extLst>
          </p:nvPr>
        </p:nvGraphicFramePr>
        <p:xfrm>
          <a:off x="755577" y="692696"/>
          <a:ext cx="729867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1"/>
                <a:gridCol w="4130328"/>
              </a:tblGrid>
              <a:tr h="30365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Existing Ring Pessaries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03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Upside</a:t>
                      </a:r>
                      <a:endParaRPr lang="en-US" sz="18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Downsides</a:t>
                      </a:r>
                      <a:endParaRPr lang="en-US" sz="18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746694" y="1412776"/>
            <a:ext cx="7598938" cy="789960"/>
            <a:chOff x="755576" y="980728"/>
            <a:chExt cx="7598938" cy="789960"/>
          </a:xfrm>
        </p:grpSpPr>
        <p:sp>
          <p:nvSpPr>
            <p:cNvPr id="28" name="TextBox 27"/>
            <p:cNvSpPr txBox="1"/>
            <p:nvPr/>
          </p:nvSpPr>
          <p:spPr>
            <a:xfrm>
              <a:off x="755576" y="980728"/>
              <a:ext cx="3626271" cy="789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Function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very well</a:t>
              </a:r>
            </a:p>
            <a:p>
              <a:pPr marL="114300" indent="-28575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when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within the vagina</a:t>
              </a:r>
            </a:p>
            <a:p>
              <a:pPr marL="114300" indent="-28575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when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well fitted (retained)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62026" y="1003656"/>
              <a:ext cx="43924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Many!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15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>
            <a:spLocks noGrp="1"/>
          </p:cNvSpPr>
          <p:nvPr>
            <p:ph type="subTitle" idx="1"/>
          </p:nvPr>
        </p:nvSpPr>
        <p:spPr>
          <a:xfrm>
            <a:off x="428496" y="2780928"/>
            <a:ext cx="8319967" cy="1584176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Elan Ziv, MD</a:t>
            </a:r>
            <a:r>
              <a:rPr lang="en-US" sz="1800" dirty="0" smtClean="0">
                <a:solidFill>
                  <a:srgbClr val="77226C"/>
                </a:solidFill>
              </a:rPr>
              <a:t>    		CEO </a:t>
            </a:r>
            <a:r>
              <a:rPr lang="en-US" sz="1800" dirty="0">
                <a:solidFill>
                  <a:srgbClr val="77226C"/>
                </a:solidFill>
              </a:rPr>
              <a:t>&amp; Medical Director, ConTIPI Medical Ltd. </a:t>
            </a:r>
            <a:endParaRPr lang="en-US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Tsvia Erlich,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MSc.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srgbClr val="77226C"/>
                </a:solidFill>
              </a:rPr>
              <a:t>VP Regulatory &amp; Clinical Affairs, ConTIPI Medical </a:t>
            </a:r>
            <a:r>
              <a:rPr lang="en-US" sz="1800" dirty="0" smtClean="0">
                <a:solidFill>
                  <a:srgbClr val="77226C"/>
                </a:solidFill>
              </a:rPr>
              <a:t>Ltd.</a:t>
            </a:r>
          </a:p>
          <a:p>
            <a:pPr algn="l"/>
            <a:endParaRPr lang="en-US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May,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OBGYN, Ramat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Hasharon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, Israel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l"/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 Dascalu, MD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	OBGYN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Hertzelia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Israel</a:t>
            </a:r>
          </a:p>
          <a:p>
            <a:pPr algn="l"/>
            <a:endParaRPr lang="en-US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 smtClean="0">
                <a:solidFill>
                  <a:srgbClr val="77226C"/>
                </a:solidFill>
              </a:rPr>
              <a:t> </a:t>
            </a:r>
            <a:endParaRPr lang="en-US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2951" y="1091206"/>
            <a:ext cx="8129489" cy="1000260"/>
            <a:chOff x="971601" y="4907209"/>
            <a:chExt cx="7029728" cy="1000260"/>
          </a:xfrm>
        </p:grpSpPr>
        <p:sp>
          <p:nvSpPr>
            <p:cNvPr id="6" name="TextBox 5"/>
            <p:cNvSpPr txBox="1"/>
            <p:nvPr/>
          </p:nvSpPr>
          <p:spPr>
            <a:xfrm>
              <a:off x="971601" y="4953362"/>
              <a:ext cx="5971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Study was sponsored by ConTIPI Medical Ltd</a:t>
              </a:r>
            </a:p>
            <a:p>
              <a:pPr algn="ctr"/>
              <a:endParaRPr lang="en-US" sz="2800" i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6975" y="4907209"/>
              <a:ext cx="1154354" cy="55398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0" y="116632"/>
            <a:ext cx="6300191" cy="19297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83000">
                <a:srgbClr val="590280"/>
              </a:gs>
              <a:gs pos="100000">
                <a:srgbClr val="59027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3808" y="6548390"/>
            <a:ext cx="6300191" cy="19297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90000">
                <a:srgbClr val="590280"/>
              </a:gs>
              <a:gs pos="100000">
                <a:srgbClr val="5902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402950" y="2027310"/>
            <a:ext cx="8229600" cy="699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u="sng" dirty="0" smtClean="0">
                <a:solidFill>
                  <a:schemeClr val="accent3">
                    <a:lumMod val="75000"/>
                  </a:schemeClr>
                </a:solidFill>
              </a:rPr>
              <a:t>Reporting Conflict of Interests</a:t>
            </a:r>
            <a:endParaRPr lang="en-US" sz="3200" b="1" i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69739"/>
            <a:ext cx="743750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C00000"/>
              </a:buClr>
            </a:pPr>
            <a:endParaRPr lang="en-US" u="sng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596186"/>
            <a:ext cx="7845552" cy="6223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buClr>
                <a:srgbClr val="C00000"/>
              </a:buClr>
            </a:pPr>
            <a:r>
              <a:rPr lang="en-US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models of the Applicator were tested (only one device model)</a:t>
            </a:r>
          </a:p>
          <a:p>
            <a:pPr>
              <a:lnSpc>
                <a:spcPts val="2000"/>
              </a:lnSpc>
              <a:buClr>
                <a:srgbClr val="C00000"/>
              </a:buClr>
            </a:pPr>
            <a:r>
              <a:rPr lang="en-US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52 </a:t>
            </a:r>
            <a:r>
              <a:rPr lang="en-U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Subjects </a:t>
            </a:r>
            <a:r>
              <a:rPr lang="en-US" sz="1600" b="1" u="sn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completed</a:t>
            </a:r>
            <a:r>
              <a:rPr lang="en-U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the study (used at least 1 model), PP group:</a:t>
            </a:r>
            <a:endParaRPr lang="en-U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ts val="2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ts val="2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ts val="2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he-IL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3995936" y="2276872"/>
            <a:ext cx="3811335" cy="348813"/>
          </a:xfrm>
          <a:prstGeom prst="rect">
            <a:avLst/>
          </a:prstGeom>
          <a:solidFill>
            <a:srgbClr val="660066"/>
          </a:solidFill>
          <a:ln w="25400">
            <a:solidFill>
              <a:srgbClr val="660066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 algn="ctr">
              <a:lnSpc>
                <a:spcPts val="2000"/>
              </a:lnSpc>
              <a:buClr>
                <a:srgbClr val="C00000"/>
              </a:buClr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Altogether 94 usage cycles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936" y="1347013"/>
            <a:ext cx="3811335" cy="943848"/>
          </a:xfrm>
          <a:prstGeom prst="rect">
            <a:avLst/>
          </a:prstGeom>
          <a:noFill/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6700" lvl="1" indent="-177800" fontAlgn="base">
              <a:spcBef>
                <a:spcPts val="400"/>
              </a:spcBef>
              <a:spcAft>
                <a:spcPts val="4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subjects used the device over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cycle</a:t>
            </a:r>
          </a:p>
          <a:p>
            <a:pPr marL="266700" lvl="1" indent="-177800" fontAlgn="base">
              <a:spcBef>
                <a:spcPts val="400"/>
              </a:spcBef>
              <a:spcAft>
                <a:spcPts val="4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subjects used the device over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cycles</a:t>
            </a:r>
          </a:p>
          <a:p>
            <a:pPr marL="266700" lvl="1" indent="-177800" fontAlgn="base">
              <a:spcBef>
                <a:spcPts val="400"/>
              </a:spcBef>
              <a:spcAft>
                <a:spcPts val="4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subjects used the device over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cycles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9" y="1340768"/>
            <a:ext cx="3384375" cy="1261884"/>
          </a:xfrm>
          <a:prstGeom prst="rect">
            <a:avLst/>
          </a:prstGeom>
          <a:noFill/>
          <a:ln>
            <a:solidFill>
              <a:srgbClr val="660066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5600" lvl="1" indent="-266700" fontAlgn="base">
              <a:spcBef>
                <a:spcPts val="400"/>
              </a:spcBef>
              <a:spcAft>
                <a:spcPts val="400"/>
              </a:spcAft>
              <a:buClr>
                <a:srgbClr val="7030A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subjects used ProVate model A</a:t>
            </a:r>
          </a:p>
          <a:p>
            <a:pPr marL="355600" lvl="1" indent="-266700" fontAlgn="base">
              <a:spcBef>
                <a:spcPts val="400"/>
              </a:spcBef>
              <a:spcAft>
                <a:spcPts val="400"/>
              </a:spcAft>
              <a:buClr>
                <a:srgbClr val="7030A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subjects used ProVate model B</a:t>
            </a:r>
          </a:p>
          <a:p>
            <a:pPr marL="355600" lvl="1" indent="-266700" fontAlgn="base">
              <a:spcBef>
                <a:spcPts val="400"/>
              </a:spcBef>
              <a:spcAft>
                <a:spcPts val="400"/>
              </a:spcAft>
              <a:buClr>
                <a:srgbClr val="7030A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subjects used ProVate model C</a:t>
            </a:r>
          </a:p>
          <a:p>
            <a:pPr marL="355600" lvl="1" indent="-266700" fontAlgn="base">
              <a:spcBef>
                <a:spcPts val="400"/>
              </a:spcBef>
              <a:spcAft>
                <a:spcPts val="400"/>
              </a:spcAft>
              <a:buClr>
                <a:srgbClr val="7030A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subjects used ProVate model 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565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PT103 – Results, Study Cycles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847" y="3573946"/>
            <a:ext cx="83529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28600" fontAlgn="base">
              <a:spcBef>
                <a:spcPts val="0"/>
              </a:spcBef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992 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devices 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used </a:t>
            </a:r>
            <a:endParaRPr lang="en-US" sz="1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28600" fontAlgn="base">
              <a:spcBef>
                <a:spcPts val="0"/>
              </a:spcBef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3,393 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usage days </a:t>
            </a:r>
            <a:endParaRPr lang="en-US" sz="17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28600" fontAlgn="base">
              <a:spcBef>
                <a:spcPts val="0"/>
              </a:spcBef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average, 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devices 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used by each subject </a:t>
            </a:r>
            <a:r>
              <a:rPr lang="en-US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(mean 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11.4±3.49, range 7-27)</a:t>
            </a:r>
          </a:p>
          <a:p>
            <a:pPr marL="285750" lvl="1" indent="-228600" fontAlgn="base">
              <a:spcBef>
                <a:spcPts val="0"/>
              </a:spcBef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 cycle duration was 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days </a:t>
            </a:r>
            <a:r>
              <a:rPr lang="en-US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(mean 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36.1±5.7, range 23.4-48.3)</a:t>
            </a:r>
            <a:endParaRPr lang="en-US" sz="1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847" y="3208366"/>
            <a:ext cx="5712313" cy="348813"/>
          </a:xfrm>
          <a:prstGeom prst="rect">
            <a:avLst/>
          </a:prstGeom>
          <a:solidFill>
            <a:srgbClr val="660066"/>
          </a:solidFill>
          <a:ln w="25400"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 lvl="1" indent="-457200" algn="ctr">
              <a:lnSpc>
                <a:spcPts val="2000"/>
              </a:lnSpc>
              <a:buClr>
                <a:srgbClr val="C00000"/>
              </a:buClr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1" algn="l"/>
            <a:r>
              <a:rPr lang="en-US" sz="1600" dirty="0"/>
              <a:t>During the “Device Usage Period”, in the PP population: </a:t>
            </a:r>
          </a:p>
        </p:txBody>
      </p:sp>
    </p:spTree>
    <p:extLst>
      <p:ext uri="{BB962C8B-B14F-4D97-AF65-F5344CB8AC3E}">
        <p14:creationId xmlns:p14="http://schemas.microsoft.com/office/powerpoint/2010/main" val="92156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69739"/>
            <a:ext cx="743750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C00000"/>
              </a:buClr>
            </a:pPr>
            <a:endParaRPr lang="en-US" u="sng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565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PT103 – </a:t>
            </a:r>
            <a:r>
              <a:rPr lang="en-US" sz="28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Objective Effectiveness</a:t>
            </a:r>
            <a:endParaRPr lang="en-US" sz="2800" b="1" u="sng" dirty="0">
              <a:solidFill>
                <a:srgbClr val="6600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6976" y="1788609"/>
            <a:ext cx="3697560" cy="2307472"/>
            <a:chOff x="4402318" y="1988840"/>
            <a:chExt cx="3697560" cy="2307472"/>
          </a:xfrm>
        </p:grpSpPr>
        <p:cxnSp>
          <p:nvCxnSpPr>
            <p:cNvPr id="73" name="Elbow Connector 72"/>
            <p:cNvCxnSpPr>
              <a:stCxn id="83" idx="2"/>
              <a:endCxn id="78" idx="0"/>
            </p:cNvCxnSpPr>
            <p:nvPr/>
          </p:nvCxnSpPr>
          <p:spPr>
            <a:xfrm rot="5400000">
              <a:off x="4922186" y="3034564"/>
              <a:ext cx="544440" cy="576064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71"/>
            <p:cNvCxnSpPr>
              <a:stCxn id="83" idx="2"/>
              <a:endCxn id="76" idx="0"/>
            </p:cNvCxnSpPr>
            <p:nvPr/>
          </p:nvCxnSpPr>
          <p:spPr>
            <a:xfrm rot="16200000" flipH="1">
              <a:off x="5510826" y="3021988"/>
              <a:ext cx="544440" cy="601216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81" idx="2"/>
              <a:endCxn id="74" idx="0"/>
            </p:cNvCxnSpPr>
            <p:nvPr/>
          </p:nvCxnSpPr>
          <p:spPr>
            <a:xfrm>
              <a:off x="7595822" y="3050376"/>
              <a:ext cx="0" cy="5444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4978382" y="1988840"/>
              <a:ext cx="3121496" cy="3507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94 treatment cycles at V1 </a:t>
              </a:r>
              <a:endParaRPr lang="en-US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4978382" y="2348880"/>
              <a:ext cx="1008112" cy="701496"/>
              <a:chOff x="5940152" y="1062028"/>
              <a:chExt cx="1008112" cy="701496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66 </a:t>
                </a:r>
                <a:endParaRPr lang="en-US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Stage 3</a:t>
                </a:r>
                <a:endParaRPr lang="en-US" dirty="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091766" y="2348880"/>
              <a:ext cx="1008112" cy="701496"/>
              <a:chOff x="5940152" y="1062028"/>
              <a:chExt cx="1008112" cy="701496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28 </a:t>
                </a:r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Stage 2</a:t>
                </a:r>
                <a:endParaRPr lang="en-US" dirty="0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402318" y="3594816"/>
              <a:ext cx="1008112" cy="701496"/>
              <a:chOff x="5940152" y="1062028"/>
              <a:chExt cx="1008112" cy="70149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64 </a:t>
                </a:r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Stage 0</a:t>
                </a:r>
                <a:endParaRPr lang="en-US" dirty="0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5579598" y="3594816"/>
              <a:ext cx="1008112" cy="701496"/>
              <a:chOff x="5940152" y="1062028"/>
              <a:chExt cx="1008112" cy="701496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 </a:t>
                </a:r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Stage 1</a:t>
                </a:r>
                <a:endParaRPr lang="en-US" dirty="0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7091766" y="3594816"/>
              <a:ext cx="1008112" cy="701496"/>
              <a:chOff x="5940152" y="1062028"/>
              <a:chExt cx="1008112" cy="70149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28</a:t>
                </a:r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Stage 0</a:t>
                </a:r>
                <a:endParaRPr lang="en-US" dirty="0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251520" y="62068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accent4">
                    <a:lumMod val="75000"/>
                  </a:schemeClr>
                </a:solidFill>
              </a:rPr>
              <a:t>The Primary Endpoint </a:t>
            </a:r>
            <a:r>
              <a:rPr lang="en-US" sz="1600" b="1" i="1" dirty="0" smtClean="0">
                <a:solidFill>
                  <a:schemeClr val="accent4">
                    <a:lumMod val="75000"/>
                  </a:schemeClr>
                </a:solidFill>
              </a:rPr>
              <a:t>was </a:t>
            </a:r>
            <a:r>
              <a:rPr lang="en-US" sz="1600" b="1" i="1" dirty="0">
                <a:solidFill>
                  <a:schemeClr val="accent4">
                    <a:lumMod val="75000"/>
                  </a:schemeClr>
                </a:solidFill>
              </a:rPr>
              <a:t>“The proportion of subjects with an improvement from baseline of at least 1 stage in the POP-Q scale, at visit 5”.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887361"/>
              </p:ext>
            </p:extLst>
          </p:nvPr>
        </p:nvGraphicFramePr>
        <p:xfrm>
          <a:off x="251520" y="4529425"/>
          <a:ext cx="4320480" cy="987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235"/>
                <a:gridCol w="1045750"/>
                <a:gridCol w="374758"/>
                <a:gridCol w="824468"/>
                <a:gridCol w="1049323"/>
                <a:gridCol w="49794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b="1" dirty="0">
                          <a:effectLst/>
                        </a:rPr>
                        <a:t>% (n/N)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b="1" dirty="0">
                          <a:effectLst/>
                        </a:rPr>
                        <a:t>95% CI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b="1" dirty="0">
                          <a:effectLst/>
                        </a:rPr>
                        <a:t>P-Value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b">
                    <a:solidFill>
                      <a:schemeClr val="accent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50" b="1" dirty="0">
                          <a:effectLst/>
                        </a:rPr>
                        <a:t>All Cohorts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50" b="1" dirty="0">
                          <a:effectLst/>
                        </a:rPr>
                        <a:t>Improvement from Baseline of at least one stage in POP-Q at V5</a:t>
                      </a:r>
                      <a:endParaRPr lang="en-US" sz="1100" b="1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5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50" b="1" dirty="0" smtClean="0">
                          <a:effectLst/>
                        </a:rPr>
                        <a:t>PP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50" b="1" dirty="0" smtClean="0">
                          <a:effectLst/>
                        </a:rPr>
                        <a:t>100</a:t>
                      </a:r>
                      <a:r>
                        <a:rPr lang="en-US" sz="950" b="1" dirty="0">
                          <a:effectLst/>
                        </a:rPr>
                        <a:t>% (94/94)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50" b="1" dirty="0" smtClean="0">
                          <a:effectLst/>
                        </a:rPr>
                        <a:t>[</a:t>
                      </a:r>
                      <a:r>
                        <a:rPr lang="en-US" sz="950" b="1" dirty="0">
                          <a:effectLst/>
                        </a:rPr>
                        <a:t>96.15%;</a:t>
                      </a:r>
                      <a:r>
                        <a:rPr lang="en-US" sz="950" b="1" dirty="0">
                          <a:solidFill>
                            <a:srgbClr val="FF0000"/>
                          </a:solidFill>
                          <a:effectLst/>
                        </a:rPr>
                        <a:t>100.00%</a:t>
                      </a:r>
                      <a:r>
                        <a:rPr lang="en-US" sz="950" b="1" dirty="0">
                          <a:effectLst/>
                        </a:rPr>
                        <a:t>]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50" b="1" dirty="0" smtClean="0">
                          <a:solidFill>
                            <a:srgbClr val="FF0000"/>
                          </a:solidFill>
                          <a:effectLst/>
                        </a:rPr>
                        <a:t>&lt;.</a:t>
                      </a:r>
                      <a:r>
                        <a:rPr lang="en-US" sz="950" b="1" dirty="0">
                          <a:solidFill>
                            <a:srgbClr val="FF0000"/>
                          </a:solidFill>
                          <a:effectLst/>
                        </a:rPr>
                        <a:t>0001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4008" y="62068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accent4">
                    <a:lumMod val="75000"/>
                  </a:schemeClr>
                </a:solidFill>
              </a:rPr>
              <a:t>The 1</a:t>
            </a:r>
            <a:r>
              <a:rPr lang="en-US" sz="1600" b="1" i="1" baseline="30000" dirty="0">
                <a:solidFill>
                  <a:schemeClr val="accent4">
                    <a:lumMod val="75000"/>
                  </a:schemeClr>
                </a:solidFill>
              </a:rPr>
              <a:t>st</a:t>
            </a:r>
            <a:r>
              <a:rPr lang="en-US" sz="1600" b="1" i="1" dirty="0">
                <a:solidFill>
                  <a:schemeClr val="accent4">
                    <a:lumMod val="75000"/>
                  </a:schemeClr>
                </a:solidFill>
              </a:rPr>
              <a:t> Secondary Endpoint </a:t>
            </a:r>
            <a:r>
              <a:rPr lang="en-US" sz="1600" b="1" i="1" dirty="0" smtClean="0">
                <a:solidFill>
                  <a:schemeClr val="accent4">
                    <a:lumMod val="75000"/>
                  </a:schemeClr>
                </a:solidFill>
              </a:rPr>
              <a:t>was </a:t>
            </a:r>
            <a:r>
              <a:rPr lang="en-US" sz="1600" b="1" i="1" dirty="0">
                <a:solidFill>
                  <a:schemeClr val="accent4">
                    <a:lumMod val="75000"/>
                  </a:schemeClr>
                </a:solidFill>
              </a:rPr>
              <a:t>“the change from baseline in stage of prolapse assessed by the POP-Q scale at visit </a:t>
            </a:r>
            <a:r>
              <a:rPr lang="en-US" sz="1600" b="1" i="1" dirty="0" smtClean="0">
                <a:solidFill>
                  <a:schemeClr val="accent4">
                    <a:lumMod val="75000"/>
                  </a:schemeClr>
                </a:solidFill>
              </a:rPr>
              <a:t>5”. 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02268"/>
              </p:ext>
            </p:extLst>
          </p:nvPr>
        </p:nvGraphicFramePr>
        <p:xfrm>
          <a:off x="4788024" y="1772816"/>
          <a:ext cx="3744416" cy="919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3547"/>
                <a:gridCol w="865816"/>
                <a:gridCol w="968948"/>
                <a:gridCol w="936105"/>
              </a:tblGrid>
              <a:tr h="50405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1 POPQ stage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2 POPQ stages reduction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POPQ stages reduction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Visits 1-5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[95% Exact CI*]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94/94 (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[96.15; 100]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92/92 (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[96.07; 100]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64/66 (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97.0%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[89.48;  99.63]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2483768" y="3107924"/>
            <a:ext cx="864096" cy="276999"/>
            <a:chOff x="2483768" y="3107924"/>
            <a:chExt cx="864096" cy="276999"/>
          </a:xfrm>
        </p:grpSpPr>
        <p:sp>
          <p:nvSpPr>
            <p:cNvPr id="8" name="TextBox 7"/>
            <p:cNvSpPr txBox="1"/>
            <p:nvPr/>
          </p:nvSpPr>
          <p:spPr>
            <a:xfrm>
              <a:off x="2712368" y="3107924"/>
              <a:ext cx="366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7030A0"/>
                  </a:solidFill>
                </a:rPr>
                <a:t>V5</a:t>
              </a:r>
              <a:endParaRPr lang="en-US" sz="12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8" idx="3"/>
            </p:cNvCxnSpPr>
            <p:nvPr/>
          </p:nvCxnSpPr>
          <p:spPr>
            <a:xfrm flipV="1">
              <a:off x="3078696" y="3246423"/>
              <a:ext cx="269168" cy="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1"/>
            </p:cNvCxnSpPr>
            <p:nvPr/>
          </p:nvCxnSpPr>
          <p:spPr>
            <a:xfrm flipH="1" flipV="1">
              <a:off x="2483768" y="3246423"/>
              <a:ext cx="228600" cy="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51520" y="5610145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Per Protocol Population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4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69739"/>
            <a:ext cx="743750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C00000"/>
              </a:buClr>
            </a:pPr>
            <a:endParaRPr lang="en-US" u="sng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565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PT103 – </a:t>
            </a:r>
            <a:r>
              <a:rPr lang="en-US" sz="28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Objective Effectiveness</a:t>
            </a:r>
            <a:endParaRPr lang="en-US" sz="2800" b="1" u="sng" dirty="0">
              <a:solidFill>
                <a:srgbClr val="6600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47879" y="692696"/>
            <a:ext cx="3697560" cy="2307472"/>
            <a:chOff x="4402318" y="1988840"/>
            <a:chExt cx="3697560" cy="2307472"/>
          </a:xfrm>
        </p:grpSpPr>
        <p:cxnSp>
          <p:nvCxnSpPr>
            <p:cNvPr id="73" name="Elbow Connector 72"/>
            <p:cNvCxnSpPr>
              <a:stCxn id="83" idx="2"/>
              <a:endCxn id="78" idx="0"/>
            </p:cNvCxnSpPr>
            <p:nvPr/>
          </p:nvCxnSpPr>
          <p:spPr>
            <a:xfrm rot="5400000">
              <a:off x="4922186" y="3034564"/>
              <a:ext cx="544440" cy="576064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71"/>
            <p:cNvCxnSpPr>
              <a:stCxn id="83" idx="2"/>
              <a:endCxn id="76" idx="0"/>
            </p:cNvCxnSpPr>
            <p:nvPr/>
          </p:nvCxnSpPr>
          <p:spPr>
            <a:xfrm rot="16200000" flipH="1">
              <a:off x="5510826" y="3021988"/>
              <a:ext cx="544440" cy="601216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81" idx="2"/>
              <a:endCxn id="74" idx="0"/>
            </p:cNvCxnSpPr>
            <p:nvPr/>
          </p:nvCxnSpPr>
          <p:spPr>
            <a:xfrm>
              <a:off x="7595822" y="3050376"/>
              <a:ext cx="0" cy="5444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4978382" y="1988840"/>
              <a:ext cx="3121496" cy="3507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94 treatment cycles at V1 </a:t>
              </a:r>
              <a:endParaRPr lang="en-US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4978382" y="2348880"/>
              <a:ext cx="1008112" cy="701496"/>
              <a:chOff x="5940152" y="1062028"/>
              <a:chExt cx="1008112" cy="701496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66 </a:t>
                </a:r>
                <a:endParaRPr lang="en-US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Stage 3</a:t>
                </a:r>
                <a:endParaRPr lang="en-US" dirty="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091766" y="2348880"/>
              <a:ext cx="1008112" cy="701496"/>
              <a:chOff x="5940152" y="1062028"/>
              <a:chExt cx="1008112" cy="701496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28 </a:t>
                </a:r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Stage 2</a:t>
                </a:r>
                <a:endParaRPr lang="en-US" dirty="0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402318" y="3594816"/>
              <a:ext cx="1008112" cy="701496"/>
              <a:chOff x="5940152" y="1062028"/>
              <a:chExt cx="1008112" cy="70149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64 </a:t>
                </a:r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Stage 0</a:t>
                </a:r>
                <a:endParaRPr lang="en-US" dirty="0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5579598" y="3594816"/>
              <a:ext cx="1008112" cy="701496"/>
              <a:chOff x="5940152" y="1062028"/>
              <a:chExt cx="1008112" cy="701496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 </a:t>
                </a:r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Stage 1</a:t>
                </a:r>
                <a:endParaRPr lang="en-US" dirty="0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7091766" y="3594816"/>
              <a:ext cx="1008112" cy="701496"/>
              <a:chOff x="5940152" y="1062028"/>
              <a:chExt cx="1008112" cy="70149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28</a:t>
                </a:r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Stage 0</a:t>
                </a:r>
                <a:endParaRPr lang="en-US" dirty="0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251519" y="620688"/>
            <a:ext cx="4696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>
                <a:solidFill>
                  <a:schemeClr val="accent4">
                    <a:lumMod val="75000"/>
                  </a:schemeClr>
                </a:solidFill>
              </a:rPr>
              <a:t>The Primary Endpoint </a:t>
            </a:r>
            <a:r>
              <a:rPr lang="en-US" sz="1600" b="1" i="1" u="sng" dirty="0" smtClean="0">
                <a:solidFill>
                  <a:schemeClr val="accent4">
                    <a:lumMod val="75000"/>
                  </a:schemeClr>
                </a:solidFill>
              </a:rPr>
              <a:t>was </a:t>
            </a:r>
          </a:p>
          <a:p>
            <a:r>
              <a:rPr lang="en-US" sz="1600" b="1" i="1" dirty="0" smtClean="0">
                <a:solidFill>
                  <a:schemeClr val="accent4">
                    <a:lumMod val="75000"/>
                  </a:schemeClr>
                </a:solidFill>
              </a:rPr>
              <a:t>“</a:t>
            </a:r>
            <a:r>
              <a:rPr lang="en-US" sz="1600" b="1" i="1" dirty="0">
                <a:solidFill>
                  <a:schemeClr val="accent4">
                    <a:lumMod val="75000"/>
                  </a:schemeClr>
                </a:solidFill>
              </a:rPr>
              <a:t>The proportion of subjects with an improvement from baseline of at least 1 stage in the POP-Q scale, at visit 5”.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302675"/>
              </p:ext>
            </p:extLst>
          </p:nvPr>
        </p:nvGraphicFramePr>
        <p:xfrm>
          <a:off x="323528" y="2162625"/>
          <a:ext cx="4464496" cy="834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235"/>
                <a:gridCol w="1271965"/>
                <a:gridCol w="288032"/>
                <a:gridCol w="720080"/>
                <a:gridCol w="1014222"/>
                <a:gridCol w="64196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b="1" dirty="0">
                          <a:effectLst/>
                        </a:rPr>
                        <a:t>% (n/N)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b="1" dirty="0">
                          <a:effectLst/>
                        </a:rPr>
                        <a:t>95% CI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b="1" dirty="0">
                          <a:effectLst/>
                        </a:rPr>
                        <a:t>P-Value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b">
                    <a:solidFill>
                      <a:schemeClr val="accent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50" b="1" dirty="0">
                          <a:effectLst/>
                        </a:rPr>
                        <a:t>All Cohorts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50" b="1" dirty="0">
                          <a:effectLst/>
                        </a:rPr>
                        <a:t>Improvement </a:t>
                      </a:r>
                      <a:r>
                        <a:rPr lang="en-US" sz="950" b="1" dirty="0" smtClean="0">
                          <a:effectLst/>
                        </a:rPr>
                        <a:t> from </a:t>
                      </a:r>
                      <a:r>
                        <a:rPr lang="en-US" sz="950" b="1" dirty="0">
                          <a:effectLst/>
                        </a:rPr>
                        <a:t>Baseline of at least one stage in POP-Q at V5</a:t>
                      </a:r>
                      <a:endParaRPr lang="en-US" sz="1100" b="1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5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50" b="1" dirty="0" smtClean="0">
                          <a:effectLst/>
                        </a:rPr>
                        <a:t>PP*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50" b="1" dirty="0" smtClean="0">
                          <a:effectLst/>
                        </a:rPr>
                        <a:t>100</a:t>
                      </a:r>
                      <a:r>
                        <a:rPr lang="en-US" sz="950" b="1" dirty="0">
                          <a:effectLst/>
                        </a:rPr>
                        <a:t>% </a:t>
                      </a:r>
                      <a:endParaRPr lang="en-US" sz="95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50" b="1" dirty="0" smtClean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en-US" sz="950" b="1" dirty="0">
                          <a:solidFill>
                            <a:srgbClr val="FF0000"/>
                          </a:solidFill>
                          <a:effectLst/>
                        </a:rPr>
                        <a:t>94/94)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50" b="1" dirty="0" smtClean="0">
                          <a:effectLst/>
                        </a:rPr>
                        <a:t>[</a:t>
                      </a:r>
                      <a:r>
                        <a:rPr lang="en-US" sz="950" b="1" dirty="0">
                          <a:effectLst/>
                        </a:rPr>
                        <a:t>96.15</a:t>
                      </a:r>
                      <a:r>
                        <a:rPr lang="en-US" sz="950" b="1" dirty="0" smtClean="0">
                          <a:effectLst/>
                        </a:rPr>
                        <a:t>%;</a:t>
                      </a:r>
                      <a:r>
                        <a:rPr lang="en-US" sz="950" b="1" dirty="0" smtClean="0">
                          <a:solidFill>
                            <a:schemeClr val="tx1"/>
                          </a:solidFill>
                          <a:effectLst/>
                        </a:rPr>
                        <a:t>100.00%]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50" b="1" dirty="0" smtClean="0">
                          <a:solidFill>
                            <a:srgbClr val="FF0000"/>
                          </a:solidFill>
                          <a:effectLst/>
                        </a:rPr>
                        <a:t>&lt;.</a:t>
                      </a:r>
                      <a:r>
                        <a:rPr lang="en-US" sz="950" b="1" dirty="0">
                          <a:solidFill>
                            <a:srgbClr val="FF0000"/>
                          </a:solidFill>
                          <a:effectLst/>
                        </a:rPr>
                        <a:t>0001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414908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>
                <a:solidFill>
                  <a:schemeClr val="accent4">
                    <a:lumMod val="75000"/>
                  </a:schemeClr>
                </a:solidFill>
              </a:rPr>
              <a:t>The 1</a:t>
            </a:r>
            <a:r>
              <a:rPr lang="en-US" sz="1600" b="1" i="1" u="sng" baseline="30000" dirty="0">
                <a:solidFill>
                  <a:schemeClr val="accent4">
                    <a:lumMod val="75000"/>
                  </a:schemeClr>
                </a:solidFill>
              </a:rPr>
              <a:t>st</a:t>
            </a:r>
            <a:r>
              <a:rPr lang="en-US" sz="1600" b="1" i="1" u="sng" dirty="0">
                <a:solidFill>
                  <a:schemeClr val="accent4">
                    <a:lumMod val="75000"/>
                  </a:schemeClr>
                </a:solidFill>
              </a:rPr>
              <a:t> Secondary Endpoint </a:t>
            </a:r>
            <a:r>
              <a:rPr lang="en-US" sz="1600" b="1" i="1" u="sng" dirty="0" smtClean="0">
                <a:solidFill>
                  <a:schemeClr val="accent4">
                    <a:lumMod val="75000"/>
                  </a:schemeClr>
                </a:solidFill>
              </a:rPr>
              <a:t>was</a:t>
            </a:r>
          </a:p>
          <a:p>
            <a:r>
              <a:rPr lang="en-US" sz="1600" b="1" i="1" dirty="0" smtClean="0">
                <a:solidFill>
                  <a:schemeClr val="accent4">
                    <a:lumMod val="75000"/>
                  </a:schemeClr>
                </a:solidFill>
              </a:rPr>
              <a:t>“</a:t>
            </a:r>
            <a:r>
              <a:rPr lang="en-US" sz="1600" b="1" i="1" dirty="0">
                <a:solidFill>
                  <a:schemeClr val="accent4">
                    <a:lumMod val="75000"/>
                  </a:schemeClr>
                </a:solidFill>
              </a:rPr>
              <a:t>the change from baseline in stage of prolapse assessed by the POP-Q scale at visit </a:t>
            </a:r>
            <a:r>
              <a:rPr lang="en-US" sz="1600" b="1" i="1" dirty="0" smtClean="0">
                <a:solidFill>
                  <a:schemeClr val="accent4">
                    <a:lumMod val="75000"/>
                  </a:schemeClr>
                </a:solidFill>
              </a:rPr>
              <a:t>5”. 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45046"/>
              </p:ext>
            </p:extLst>
          </p:nvPr>
        </p:nvGraphicFramePr>
        <p:xfrm>
          <a:off x="4963230" y="4221088"/>
          <a:ext cx="3744416" cy="919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3547"/>
                <a:gridCol w="865816"/>
                <a:gridCol w="968948"/>
                <a:gridCol w="936105"/>
              </a:tblGrid>
              <a:tr h="50405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1 POPQ stage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2 POPQ stages reduction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POPQ stages reduction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Visits 1-5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[95% Exact CI*]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94/94 (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[96.15; 100]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92/92 (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[96.07; 100]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64/66 (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97.0%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[89.48;  99.63]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948264" y="2012625"/>
            <a:ext cx="864096" cy="276999"/>
            <a:chOff x="2483768" y="3107924"/>
            <a:chExt cx="864096" cy="276999"/>
          </a:xfrm>
        </p:grpSpPr>
        <p:sp>
          <p:nvSpPr>
            <p:cNvPr id="8" name="TextBox 7"/>
            <p:cNvSpPr txBox="1"/>
            <p:nvPr/>
          </p:nvSpPr>
          <p:spPr>
            <a:xfrm>
              <a:off x="2712368" y="3107924"/>
              <a:ext cx="366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7030A0"/>
                  </a:solidFill>
                </a:rPr>
                <a:t>V5</a:t>
              </a:r>
              <a:endParaRPr lang="en-US" sz="12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8" idx="3"/>
            </p:cNvCxnSpPr>
            <p:nvPr/>
          </p:nvCxnSpPr>
          <p:spPr>
            <a:xfrm flipV="1">
              <a:off x="3078696" y="3246423"/>
              <a:ext cx="269168" cy="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1"/>
            </p:cNvCxnSpPr>
            <p:nvPr/>
          </p:nvCxnSpPr>
          <p:spPr>
            <a:xfrm flipH="1" flipV="1">
              <a:off x="2483768" y="3246423"/>
              <a:ext cx="228600" cy="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69870" y="5949280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Per Protocol Population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9180512" cy="7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7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23" y="0"/>
            <a:ext cx="715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POP </a:t>
            </a:r>
            <a:r>
              <a:rPr lang="en-US" sz="2800" b="1" u="sng" dirty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Reduction Devices (POP-RD)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260317"/>
              </p:ext>
            </p:extLst>
          </p:nvPr>
        </p:nvGraphicFramePr>
        <p:xfrm>
          <a:off x="755577" y="692696"/>
          <a:ext cx="729867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1"/>
                <a:gridCol w="4130328"/>
              </a:tblGrid>
              <a:tr h="30365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Existing Ring Pessaries</a:t>
                      </a:r>
                      <a:endParaRPr lang="en-US" sz="1800" dirty="0"/>
                    </a:p>
                  </a:txBody>
                  <a:tcPr anchor="ctr">
                    <a:solidFill>
                      <a:srgbClr val="5902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03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Upside</a:t>
                      </a:r>
                      <a:endParaRPr lang="en-US" sz="18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590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Downsides</a:t>
                      </a:r>
                      <a:endParaRPr lang="en-US" sz="18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590280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46694" y="1412776"/>
            <a:ext cx="7514704" cy="2243396"/>
            <a:chOff x="755576" y="980728"/>
            <a:chExt cx="7514704" cy="224339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TextBox 2"/>
            <p:cNvSpPr txBox="1"/>
            <p:nvPr/>
          </p:nvSpPr>
          <p:spPr>
            <a:xfrm>
              <a:off x="755576" y="980728"/>
              <a:ext cx="3626271" cy="78996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Function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very well</a:t>
              </a:r>
            </a:p>
            <a:p>
              <a:pPr marL="571500" lvl="1" indent="-28575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–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when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within the vagina</a:t>
              </a:r>
            </a:p>
            <a:p>
              <a:pPr marL="571500" lvl="1" indent="-28575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–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when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well fitted (retained)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77792" y="1003003"/>
              <a:ext cx="4392488" cy="222112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Large, hard, intrusive, intimidating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Reusable only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Fitting may be cumbersome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Need constant maintenance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Foul discharge &amp; smell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Need to self-touch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Forceful insertion and removal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Discomfort / pain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Erosions – with spotting / bleeding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Intercourse – impaired / disrupted / impossible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Reflect aging and disability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Poor management compliance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496" y="3717032"/>
            <a:ext cx="9108505" cy="1909979"/>
            <a:chOff x="188655" y="4192766"/>
            <a:chExt cx="8847841" cy="1909979"/>
          </a:xfrm>
        </p:grpSpPr>
        <p:sp>
          <p:nvSpPr>
            <p:cNvPr id="10" name="TextBox 9"/>
            <p:cNvSpPr txBox="1"/>
            <p:nvPr/>
          </p:nvSpPr>
          <p:spPr>
            <a:xfrm>
              <a:off x="188655" y="4558189"/>
              <a:ext cx="5450145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How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comfortably insert a large device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How to deal with a reusable only device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How to deal with very long usage periods 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How to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increase patients’ compliance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How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remove, easily and painlessly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528" y="4192766"/>
              <a:ext cx="8424936" cy="3693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 challenges dealt with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newly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developed POP </a:t>
              </a: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Reduction Device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9912" y="4589510"/>
              <a:ext cx="5256584" cy="151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chemeClr val="accent4">
                    <a:lumMod val="75000"/>
                  </a:schemeClr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Inserted vaginally in </a:t>
              </a:r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small dimensions </a:t>
              </a:r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within an </a:t>
              </a:r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applicator</a:t>
              </a:r>
              <a:endParaRPr lang="en-US" sz="1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chemeClr val="accent4">
                    <a:lumMod val="75000"/>
                  </a:schemeClr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Devices are </a:t>
              </a:r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disposable only 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chemeClr val="accent4">
                    <a:lumMod val="75000"/>
                  </a:schemeClr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Intended for </a:t>
              </a:r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 to 7 days </a:t>
              </a:r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chemeClr val="accent4">
                    <a:lumMod val="75000"/>
                  </a:schemeClr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</a:t>
              </a:r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intuitive procedure </a:t>
              </a:r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intended for </a:t>
              </a:r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 use </a:t>
              </a:r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by the </a:t>
              </a:r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user</a:t>
              </a:r>
              <a:endParaRPr lang="en-US" sz="1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chemeClr val="accent4">
                    <a:lumMod val="75000"/>
                  </a:schemeClr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pull on the string </a:t>
              </a:r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removes the device in </a:t>
              </a:r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small dimensions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chemeClr val="accent4">
                    <a:lumMod val="75000"/>
                  </a:schemeClr>
                </a:buClr>
                <a:buSzPct val="120000"/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84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22" y="0"/>
            <a:ext cx="802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Challenges in developing a new POP Device</a:t>
            </a:r>
            <a:endParaRPr lang="en-US" sz="2800" b="1" u="sng" dirty="0">
              <a:solidFill>
                <a:srgbClr val="6600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3528" y="1484784"/>
            <a:ext cx="8493382" cy="338554"/>
            <a:chOff x="323528" y="3140968"/>
            <a:chExt cx="8493382" cy="33855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TextBox 5"/>
            <p:cNvSpPr txBox="1"/>
            <p:nvPr/>
          </p:nvSpPr>
          <p:spPr>
            <a:xfrm>
              <a:off x="323528" y="3140968"/>
              <a:ext cx="8493382" cy="338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Comfortably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INSERT</a:t>
              </a:r>
              <a:r>
                <a:rPr lang="en-US" sz="1600" dirty="0" smtClean="0"/>
                <a:t> a large device                   </a:t>
              </a:r>
              <a:r>
                <a:rPr lang="en-US" sz="1600" dirty="0" smtClean="0">
                  <a:solidFill>
                    <a:schemeClr val="accent6"/>
                  </a:solidFill>
                </a:rPr>
                <a:t>Insertion in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SMALL DIMENSIONS </a:t>
              </a:r>
              <a:r>
                <a:rPr lang="en-US" sz="1600" dirty="0" smtClean="0">
                  <a:solidFill>
                    <a:schemeClr val="accent6"/>
                  </a:solidFill>
                </a:rPr>
                <a:t>in an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APPLICATOR</a:t>
              </a:r>
              <a:r>
                <a:rPr lang="en-US" sz="1600" b="1" dirty="0" smtClean="0"/>
                <a:t> </a:t>
              </a:r>
              <a:r>
                <a:rPr lang="en-US" sz="1600" dirty="0" smtClean="0"/>
                <a:t>              </a:t>
              </a:r>
              <a:endParaRPr lang="en-US" sz="1600" dirty="0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3683614" y="3140968"/>
              <a:ext cx="240314" cy="266546"/>
            </a:xfrm>
            <a:prstGeom prst="star5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3528" y="2802414"/>
            <a:ext cx="8493382" cy="338554"/>
            <a:chOff x="323528" y="3140968"/>
            <a:chExt cx="8493382" cy="33855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TextBox 14"/>
            <p:cNvSpPr txBox="1"/>
            <p:nvPr/>
          </p:nvSpPr>
          <p:spPr>
            <a:xfrm>
              <a:off x="323528" y="3140968"/>
              <a:ext cx="8493382" cy="338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Increase patient’s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COMPLIANCE</a:t>
              </a:r>
              <a:r>
                <a:rPr lang="en-US" sz="1600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sz="1600" dirty="0" smtClean="0"/>
                <a:t>                       </a:t>
              </a:r>
              <a:r>
                <a:rPr lang="en-US" sz="1600" dirty="0" smtClean="0">
                  <a:solidFill>
                    <a:schemeClr val="accent6"/>
                  </a:solidFill>
                </a:rPr>
                <a:t>An</a:t>
              </a:r>
              <a:r>
                <a:rPr lang="en-US" sz="1600" dirty="0" smtClean="0"/>
                <a:t>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INTUITIVE PROCEDURE</a:t>
              </a:r>
              <a:r>
                <a:rPr lang="en-US" sz="1600" dirty="0" smtClean="0">
                  <a:solidFill>
                    <a:schemeClr val="accent6"/>
                  </a:solidFill>
                </a:rPr>
                <a:t>,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HOME USE </a:t>
              </a:r>
              <a:r>
                <a:rPr lang="en-US" sz="1600" dirty="0" smtClean="0">
                  <a:solidFill>
                    <a:schemeClr val="accent6"/>
                  </a:solidFill>
                </a:rPr>
                <a:t>by the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USER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3701981" y="3140968"/>
              <a:ext cx="240314" cy="266546"/>
            </a:xfrm>
            <a:prstGeom prst="star5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3528" y="1933600"/>
            <a:ext cx="8493382" cy="338554"/>
            <a:chOff x="323528" y="3140968"/>
            <a:chExt cx="8493382" cy="33855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" name="TextBox 17"/>
            <p:cNvSpPr txBox="1"/>
            <p:nvPr/>
          </p:nvSpPr>
          <p:spPr>
            <a:xfrm>
              <a:off x="323528" y="3140968"/>
              <a:ext cx="8493382" cy="338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REUSABLE</a:t>
              </a:r>
              <a:r>
                <a:rPr lang="en-US" sz="1600" dirty="0" smtClean="0"/>
                <a:t> only devices                                      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DISPOSABLE</a:t>
              </a:r>
              <a:r>
                <a:rPr lang="en-US" sz="1600" dirty="0" smtClean="0">
                  <a:solidFill>
                    <a:schemeClr val="accent6"/>
                  </a:solidFill>
                </a:rPr>
                <a:t>  only devices</a:t>
              </a:r>
              <a:endParaRPr lang="en-US" sz="1600" dirty="0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3701981" y="3140968"/>
              <a:ext cx="240314" cy="266546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3528" y="3234462"/>
            <a:ext cx="8789900" cy="338554"/>
            <a:chOff x="323528" y="3140968"/>
            <a:chExt cx="8493382" cy="33855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TextBox 20"/>
            <p:cNvSpPr txBox="1"/>
            <p:nvPr/>
          </p:nvSpPr>
          <p:spPr>
            <a:xfrm>
              <a:off x="323528" y="3140968"/>
              <a:ext cx="8493382" cy="338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EASY &amp; PAINLESS REMOVAL                               PULL</a:t>
              </a:r>
              <a:r>
                <a:rPr lang="en-US" sz="1600" dirty="0" smtClean="0">
                  <a:solidFill>
                    <a:schemeClr val="accent3">
                      <a:lumMod val="75000"/>
                    </a:schemeClr>
                  </a:solidFill>
                </a:rPr>
                <a:t> on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STRING</a:t>
              </a:r>
              <a:r>
                <a:rPr lang="en-US" sz="1600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sz="1600" dirty="0" smtClean="0">
                  <a:solidFill>
                    <a:schemeClr val="accent6"/>
                  </a:solidFill>
                </a:rPr>
                <a:t>removes device in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SMALL DIMENSIONS               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3593736" y="3140968"/>
              <a:ext cx="240314" cy="266546"/>
            </a:xfrm>
            <a:prstGeom prst="star5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3528" y="2370366"/>
            <a:ext cx="8493382" cy="338554"/>
            <a:chOff x="323528" y="3140968"/>
            <a:chExt cx="8493382" cy="33855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TextBox 23"/>
            <p:cNvSpPr txBox="1"/>
            <p:nvPr/>
          </p:nvSpPr>
          <p:spPr>
            <a:xfrm>
              <a:off x="323528" y="3140968"/>
              <a:ext cx="8493382" cy="338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Very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LONG USAGE </a:t>
              </a:r>
              <a:r>
                <a:rPr lang="en-US" sz="1600" dirty="0" smtClean="0"/>
                <a:t>period                                   </a:t>
              </a:r>
              <a:r>
                <a:rPr lang="en-US" sz="1600" dirty="0" smtClean="0">
                  <a:solidFill>
                    <a:schemeClr val="accent6"/>
                  </a:solidFill>
                </a:rPr>
                <a:t>Intended for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UP TO 7 DAYS USE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3701981" y="3140968"/>
              <a:ext cx="240314" cy="266546"/>
            </a:xfrm>
            <a:prstGeom prst="star5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9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564630"/>
              </p:ext>
            </p:extLst>
          </p:nvPr>
        </p:nvGraphicFramePr>
        <p:xfrm>
          <a:off x="1475656" y="1916832"/>
          <a:ext cx="5559425" cy="1800225"/>
        </p:xfrm>
        <a:graphic>
          <a:graphicData uri="http://schemas.openxmlformats.org/drawingml/2006/table">
            <a:tbl>
              <a:tblPr firstRow="1" firstCol="1" bandRow="1"/>
              <a:tblGrid>
                <a:gridCol w="1508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4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Visit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POPQ stage 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POPQ stage 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B5E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POPQ stage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B5E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POPQ stage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B5E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POPQ stage 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B5E8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Screening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i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35 (31.5%)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28 (29.8%)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i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76 (68.5%)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66 (</a:t>
                      </a:r>
                      <a:r>
                        <a:rPr lang="he-IL" sz="1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70.2</a:t>
                      </a: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Visit 3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i="1" kern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93 (96.9%)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89 (96.7%)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i="1" kern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 (3.1%)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 (3.3%)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Visit 4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i="1" kern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93 (96.9%)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91 (96.8%)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i="1" kern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 (1.0%)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 (1.1%)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i="1" kern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 (2.1%)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 (2.1%)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Visit 5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i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90 (97.8%)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i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90 (97.8%)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0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i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 (2.2%)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i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 (2.2%)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7725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75656" y="83671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comparison of POP-Q stages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the different visits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6100" y="3861048"/>
            <a:ext cx="6192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comparison of POP-Q stages before (screening) and while using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Device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at the different visits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(FA (red) PP (black), p&lt;0.0001)</a:t>
            </a:r>
          </a:p>
        </p:txBody>
      </p:sp>
    </p:spTree>
    <p:extLst>
      <p:ext uri="{BB962C8B-B14F-4D97-AF65-F5344CB8AC3E}">
        <p14:creationId xmlns:p14="http://schemas.microsoft.com/office/powerpoint/2010/main" val="1120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1949"/>
            <a:ext cx="9180512" cy="7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74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 txBox="1">
            <a:spLocks/>
          </p:cNvSpPr>
          <p:nvPr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AEA4E9E-6CCC-4AE9-A6FD-B2972FC37562}" type="slidenum">
              <a:rPr lang="en-US" smtClean="0"/>
              <a:pPr algn="ctr"/>
              <a:t>27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23" y="0"/>
            <a:ext cx="715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Pessaries – bridging the gap</a:t>
            </a:r>
            <a:endParaRPr lang="en-US" sz="2800" b="1" u="sng" dirty="0">
              <a:solidFill>
                <a:srgbClr val="6600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759438"/>
              </p:ext>
            </p:extLst>
          </p:nvPr>
        </p:nvGraphicFramePr>
        <p:xfrm>
          <a:off x="755577" y="692696"/>
          <a:ext cx="729867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1"/>
                <a:gridCol w="4130328"/>
              </a:tblGrid>
              <a:tr h="303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Upside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Downsides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980728"/>
            <a:ext cx="3626271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8600">
              <a:spcBef>
                <a:spcPts val="100"/>
              </a:spcBef>
              <a:spcAft>
                <a:spcPts val="1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very well</a:t>
            </a:r>
          </a:p>
          <a:p>
            <a:pPr marL="571500" lvl="1" indent="-285750">
              <a:spcBef>
                <a:spcPts val="100"/>
              </a:spcBef>
              <a:spcAft>
                <a:spcPts val="1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–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within the vagina</a:t>
            </a:r>
          </a:p>
          <a:p>
            <a:pPr marL="571500" lvl="1" indent="-285750">
              <a:spcBef>
                <a:spcPts val="100"/>
              </a:spcBef>
              <a:spcAft>
                <a:spcPts val="1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–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well fitted (retained)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77792" y="1003003"/>
            <a:ext cx="4392488" cy="295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8600">
              <a:spcBef>
                <a:spcPts val="100"/>
              </a:spcBef>
              <a:spcAft>
                <a:spcPts val="1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Large, hard, intrusive, intimidating</a:t>
            </a:r>
          </a:p>
          <a:p>
            <a:pPr marL="285750" indent="-228600">
              <a:spcBef>
                <a:spcPts val="100"/>
              </a:spcBef>
              <a:spcAft>
                <a:spcPts val="1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Reusable only</a:t>
            </a:r>
          </a:p>
          <a:p>
            <a:pPr marL="285750" indent="-228600">
              <a:spcBef>
                <a:spcPts val="100"/>
              </a:spcBef>
              <a:spcAft>
                <a:spcPts val="1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Fitting may be cumbersome</a:t>
            </a:r>
          </a:p>
          <a:p>
            <a:pPr marL="285750" indent="-228600">
              <a:spcBef>
                <a:spcPts val="100"/>
              </a:spcBef>
              <a:spcAft>
                <a:spcPts val="1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Need constant maintenance</a:t>
            </a:r>
          </a:p>
          <a:p>
            <a:pPr marL="285750" indent="-228600">
              <a:spcBef>
                <a:spcPts val="100"/>
              </a:spcBef>
              <a:spcAft>
                <a:spcPts val="1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Foul discharge &amp; smell</a:t>
            </a:r>
          </a:p>
          <a:p>
            <a:pPr marL="285750" indent="-228600">
              <a:spcBef>
                <a:spcPts val="100"/>
              </a:spcBef>
              <a:spcAft>
                <a:spcPts val="1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Need to self-touch</a:t>
            </a:r>
          </a:p>
          <a:p>
            <a:pPr marL="285750" indent="-228600">
              <a:spcBef>
                <a:spcPts val="100"/>
              </a:spcBef>
              <a:spcAft>
                <a:spcPts val="1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Forceful insertion and removal</a:t>
            </a:r>
          </a:p>
          <a:p>
            <a:pPr marL="285750" indent="-228600">
              <a:spcBef>
                <a:spcPts val="100"/>
              </a:spcBef>
              <a:spcAft>
                <a:spcPts val="1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Discomfort / pain</a:t>
            </a:r>
          </a:p>
          <a:p>
            <a:pPr marL="285750" indent="-228600">
              <a:spcBef>
                <a:spcPts val="100"/>
              </a:spcBef>
              <a:spcAft>
                <a:spcPts val="1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Erosions – with spotting / bleeding</a:t>
            </a:r>
          </a:p>
          <a:p>
            <a:pPr marL="285750" indent="-228600">
              <a:spcBef>
                <a:spcPts val="100"/>
              </a:spcBef>
              <a:spcAft>
                <a:spcPts val="1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Intercourse – impaired / disrupted / impossible</a:t>
            </a:r>
          </a:p>
          <a:p>
            <a:pPr marL="285750" indent="-228600">
              <a:spcBef>
                <a:spcPts val="100"/>
              </a:spcBef>
              <a:spcAft>
                <a:spcPts val="1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Reflect aging and disability</a:t>
            </a:r>
          </a:p>
          <a:p>
            <a:pPr marL="285750" indent="-228600">
              <a:spcBef>
                <a:spcPts val="100"/>
              </a:spcBef>
              <a:spcAft>
                <a:spcPts val="1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Poor management compliance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8655" y="4192766"/>
            <a:ext cx="8817796" cy="1909979"/>
            <a:chOff x="188655" y="4192766"/>
            <a:chExt cx="8817796" cy="1909979"/>
          </a:xfrm>
        </p:grpSpPr>
        <p:sp>
          <p:nvSpPr>
            <p:cNvPr id="10" name="TextBox 9"/>
            <p:cNvSpPr txBox="1"/>
            <p:nvPr/>
          </p:nvSpPr>
          <p:spPr>
            <a:xfrm>
              <a:off x="188655" y="4558189"/>
              <a:ext cx="5450145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How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insert comfortably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How to deal with a reusable only device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How to deal with very long usage periods 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How to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increase patients’ compliance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How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remove, easily and painlessly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528" y="4192766"/>
              <a:ext cx="8424936" cy="3693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Points to </a:t>
              </a: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overcome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a </a:t>
              </a: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newly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developed POP Device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51920" y="4589510"/>
              <a:ext cx="5154531" cy="151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chemeClr val="accent4">
                    <a:lumMod val="75000"/>
                  </a:schemeClr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vaginally in small dimensions within an applicator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chemeClr val="accent4">
                    <a:lumMod val="75000"/>
                  </a:schemeClr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 a disposable only device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chemeClr val="accent4">
                    <a:lumMod val="75000"/>
                  </a:schemeClr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 a device intended for home use by the user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chemeClr val="accent4">
                    <a:lumMod val="75000"/>
                  </a:schemeClr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 an intuitive procedure for home use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chemeClr val="accent4">
                    <a:lumMod val="75000"/>
                  </a:schemeClr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pull on the string removes the device in small dimensions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chemeClr val="accent4">
                    <a:lumMod val="75000"/>
                  </a:schemeClr>
                </a:buClr>
                <a:buSzPct val="120000"/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3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81841045"/>
              </p:ext>
            </p:extLst>
          </p:nvPr>
        </p:nvGraphicFramePr>
        <p:xfrm>
          <a:off x="827584" y="1088571"/>
          <a:ext cx="7006602" cy="5026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27784" y="62068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Modified PFDI-20 Questionnaire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1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350241194"/>
              </p:ext>
            </p:extLst>
          </p:nvPr>
        </p:nvGraphicFramePr>
        <p:xfrm>
          <a:off x="755575" y="1391154"/>
          <a:ext cx="7648195" cy="406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67744" y="54868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Modified PFIQ-7 Questionnaire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23" y="0"/>
            <a:ext cx="715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POP </a:t>
            </a:r>
            <a:r>
              <a:rPr lang="en-US" sz="2800" b="1" u="sng" dirty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Reduction Devices (POP-RD)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854047"/>
              </p:ext>
            </p:extLst>
          </p:nvPr>
        </p:nvGraphicFramePr>
        <p:xfrm>
          <a:off x="755577" y="692696"/>
          <a:ext cx="729867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1"/>
                <a:gridCol w="4130328"/>
              </a:tblGrid>
              <a:tr h="30365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Existing Ring Pessaries</a:t>
                      </a:r>
                      <a:endParaRPr lang="en-US" sz="1800" dirty="0"/>
                    </a:p>
                  </a:txBody>
                  <a:tcPr anchor="ctr">
                    <a:solidFill>
                      <a:srgbClr val="5902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03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Upside</a:t>
                      </a:r>
                      <a:endParaRPr lang="en-US" sz="18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590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Downsides</a:t>
                      </a:r>
                      <a:endParaRPr lang="en-US" sz="18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590280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46694" y="1412776"/>
            <a:ext cx="7514704" cy="2243396"/>
            <a:chOff x="755576" y="980728"/>
            <a:chExt cx="7514704" cy="224339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TextBox 2"/>
            <p:cNvSpPr txBox="1"/>
            <p:nvPr/>
          </p:nvSpPr>
          <p:spPr>
            <a:xfrm>
              <a:off x="755576" y="980728"/>
              <a:ext cx="3626271" cy="78996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Function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very well</a:t>
              </a:r>
            </a:p>
            <a:p>
              <a:pPr marL="571500" lvl="1" indent="-28575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–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when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within the vagina</a:t>
              </a:r>
            </a:p>
            <a:p>
              <a:pPr marL="571500" lvl="1" indent="-28575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–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when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well fitted (retained)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77792" y="1003003"/>
              <a:ext cx="4392488" cy="222112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Large, hard, intrusive, intimidating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Reusable only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Fitting may be cumbersome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Need constant maintenance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Foul discharge &amp; smell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Need to self-touch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Forceful insertion and removal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Discomfort / pain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Erosions – with spotting / bleeding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Intercourse – impaired / disrupted / impossible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Reflect aging and disability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Poor management compliance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3528" y="4271610"/>
            <a:ext cx="8493382" cy="338554"/>
            <a:chOff x="323528" y="3140968"/>
            <a:chExt cx="8493382" cy="33855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TextBox 14"/>
            <p:cNvSpPr txBox="1"/>
            <p:nvPr/>
          </p:nvSpPr>
          <p:spPr>
            <a:xfrm>
              <a:off x="323528" y="3140968"/>
              <a:ext cx="8493382" cy="338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Comfortably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INSERT</a:t>
              </a:r>
              <a:r>
                <a:rPr lang="en-US" sz="1600" dirty="0" smtClean="0"/>
                <a:t> a large device                   </a:t>
              </a:r>
              <a:r>
                <a:rPr lang="en-US" sz="1600" dirty="0" smtClean="0">
                  <a:solidFill>
                    <a:schemeClr val="accent6"/>
                  </a:solidFill>
                </a:rPr>
                <a:t>Insertion in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SMALL DIMENSIONS </a:t>
              </a:r>
              <a:r>
                <a:rPr lang="en-US" sz="1600" dirty="0" smtClean="0">
                  <a:solidFill>
                    <a:schemeClr val="accent6"/>
                  </a:solidFill>
                </a:rPr>
                <a:t>in an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APPLICATOR</a:t>
              </a:r>
              <a:r>
                <a:rPr lang="en-US" sz="1600" b="1" dirty="0" smtClean="0"/>
                <a:t> </a:t>
              </a:r>
              <a:r>
                <a:rPr lang="en-US" sz="1600" dirty="0" smtClean="0"/>
                <a:t>              </a:t>
              </a:r>
              <a:endParaRPr lang="en-US" sz="1600" dirty="0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3683614" y="3140968"/>
              <a:ext cx="240314" cy="266546"/>
            </a:xfrm>
            <a:prstGeom prst="star5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3528" y="5589240"/>
            <a:ext cx="8493382" cy="338554"/>
            <a:chOff x="323528" y="3140968"/>
            <a:chExt cx="8493382" cy="33855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" name="TextBox 17"/>
            <p:cNvSpPr txBox="1"/>
            <p:nvPr/>
          </p:nvSpPr>
          <p:spPr>
            <a:xfrm>
              <a:off x="323528" y="3140968"/>
              <a:ext cx="8493382" cy="338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Increase patient’s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COMPLIANCE</a:t>
              </a:r>
              <a:r>
                <a:rPr lang="en-US" sz="1600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sz="1600" dirty="0" smtClean="0"/>
                <a:t>                       </a:t>
              </a:r>
              <a:r>
                <a:rPr lang="en-US" sz="1600" dirty="0" smtClean="0">
                  <a:solidFill>
                    <a:schemeClr val="accent6"/>
                  </a:solidFill>
                </a:rPr>
                <a:t>An</a:t>
              </a:r>
              <a:r>
                <a:rPr lang="en-US" sz="1600" dirty="0" smtClean="0"/>
                <a:t>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INTUITIVE PROCEDURE</a:t>
              </a:r>
              <a:r>
                <a:rPr lang="en-US" sz="1600" dirty="0" smtClean="0">
                  <a:solidFill>
                    <a:schemeClr val="accent6"/>
                  </a:solidFill>
                </a:rPr>
                <a:t>,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HOME USE </a:t>
              </a:r>
              <a:r>
                <a:rPr lang="en-US" sz="1600" dirty="0" smtClean="0">
                  <a:solidFill>
                    <a:schemeClr val="accent6"/>
                  </a:solidFill>
                </a:rPr>
                <a:t>by the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USER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3701981" y="3140968"/>
              <a:ext cx="240314" cy="266546"/>
            </a:xfrm>
            <a:prstGeom prst="star5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3528" y="4720426"/>
            <a:ext cx="8493382" cy="338554"/>
            <a:chOff x="323528" y="3140968"/>
            <a:chExt cx="8493382" cy="33855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TextBox 20"/>
            <p:cNvSpPr txBox="1"/>
            <p:nvPr/>
          </p:nvSpPr>
          <p:spPr>
            <a:xfrm>
              <a:off x="323528" y="3140968"/>
              <a:ext cx="8493382" cy="338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REUSABLE</a:t>
              </a:r>
              <a:r>
                <a:rPr lang="en-US" sz="1600" dirty="0" smtClean="0"/>
                <a:t> only devices                                      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DISPOSABLE</a:t>
              </a:r>
              <a:r>
                <a:rPr lang="en-US" sz="1600" dirty="0" smtClean="0">
                  <a:solidFill>
                    <a:schemeClr val="accent6"/>
                  </a:solidFill>
                </a:rPr>
                <a:t>  only devices</a:t>
              </a:r>
              <a:endParaRPr lang="en-US" sz="1600" dirty="0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3701981" y="3140968"/>
              <a:ext cx="240314" cy="266546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3528" y="6021288"/>
            <a:ext cx="8789900" cy="338554"/>
            <a:chOff x="323528" y="3140968"/>
            <a:chExt cx="8493382" cy="33855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TextBox 23"/>
            <p:cNvSpPr txBox="1"/>
            <p:nvPr/>
          </p:nvSpPr>
          <p:spPr>
            <a:xfrm>
              <a:off x="323528" y="3140968"/>
              <a:ext cx="8493382" cy="338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EASY &amp; PAINLESS REMOVAL                               PULL</a:t>
              </a:r>
              <a:r>
                <a:rPr lang="en-US" sz="1600" dirty="0" smtClean="0">
                  <a:solidFill>
                    <a:schemeClr val="accent3">
                      <a:lumMod val="75000"/>
                    </a:schemeClr>
                  </a:solidFill>
                </a:rPr>
                <a:t> on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STRING</a:t>
              </a:r>
              <a:r>
                <a:rPr lang="en-US" sz="1600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sz="1600" dirty="0" smtClean="0">
                  <a:solidFill>
                    <a:schemeClr val="accent6"/>
                  </a:solidFill>
                </a:rPr>
                <a:t>removes device in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SMALL DIMENSIONS               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3593736" y="3140968"/>
              <a:ext cx="240314" cy="266546"/>
            </a:xfrm>
            <a:prstGeom prst="star5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3528" y="5157192"/>
            <a:ext cx="8493382" cy="338554"/>
            <a:chOff x="323528" y="3140968"/>
            <a:chExt cx="8493382" cy="33855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7" name="TextBox 26"/>
            <p:cNvSpPr txBox="1"/>
            <p:nvPr/>
          </p:nvSpPr>
          <p:spPr>
            <a:xfrm>
              <a:off x="323528" y="3140968"/>
              <a:ext cx="8493382" cy="338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Very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LONG USAGE </a:t>
              </a:r>
              <a:r>
                <a:rPr lang="en-US" sz="1600" dirty="0" smtClean="0"/>
                <a:t>period                                   </a:t>
              </a:r>
              <a:r>
                <a:rPr lang="en-US" sz="1600" dirty="0" smtClean="0">
                  <a:solidFill>
                    <a:schemeClr val="accent6"/>
                  </a:solidFill>
                </a:rPr>
                <a:t>Intended for </a:t>
              </a:r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UP TO 7 DAYS USE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3701981" y="3140968"/>
              <a:ext cx="240314" cy="266546"/>
            </a:xfrm>
            <a:prstGeom prst="star5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7297" y="3789040"/>
            <a:ext cx="8023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Challenges in developing a new POP Device</a:t>
            </a:r>
            <a:endParaRPr lang="en-US" sz="2000" b="1" u="sng" dirty="0">
              <a:solidFill>
                <a:srgbClr val="6600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54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22" y="0"/>
            <a:ext cx="8311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Evolution in POP Reduction Devices (POP-RD)</a:t>
            </a:r>
            <a:endParaRPr lang="en-US" sz="2800" b="1" u="sng" dirty="0">
              <a:solidFill>
                <a:srgbClr val="6600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08818" y="908720"/>
            <a:ext cx="5854356" cy="1867371"/>
            <a:chOff x="1597964" y="1259468"/>
            <a:chExt cx="5854356" cy="1867371"/>
          </a:xfrm>
        </p:grpSpPr>
        <p:sp>
          <p:nvSpPr>
            <p:cNvPr id="6" name="TextBox 5"/>
            <p:cNvSpPr txBox="1"/>
            <p:nvPr/>
          </p:nvSpPr>
          <p:spPr>
            <a:xfrm>
              <a:off x="1619672" y="1700808"/>
              <a:ext cx="5832648" cy="14260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Comfortably/painlessly </a:t>
              </a:r>
              <a:r>
                <a:rPr lang="en-US" sz="1600" b="1" i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US" sz="16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large device 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Deal with a </a:t>
              </a:r>
              <a:r>
                <a:rPr lang="en-US" sz="1600" b="1" i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reusable </a:t>
              </a:r>
              <a:r>
                <a:rPr lang="en-US" sz="1600" b="1" i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only </a:t>
              </a: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device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Deal with very </a:t>
              </a:r>
              <a:r>
                <a:rPr lang="en-US" sz="1600" b="1" i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long usage periods 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600" b="1" i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 patients’ compliance</a:t>
              </a:r>
              <a:endParaRPr lang="en-US" sz="16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600" b="1" i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Comfortably/painlessly remove </a:t>
              </a:r>
              <a:r>
                <a:rPr lang="en-US" sz="1400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large device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97964" y="1259468"/>
              <a:ext cx="5854356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Existing Ring Pessaries - challenges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08818" y="3099494"/>
            <a:ext cx="5832648" cy="2099171"/>
            <a:chOff x="1619672" y="3717032"/>
            <a:chExt cx="5832648" cy="2099171"/>
          </a:xfrm>
        </p:grpSpPr>
        <p:sp>
          <p:nvSpPr>
            <p:cNvPr id="7" name="TextBox 6"/>
            <p:cNvSpPr txBox="1"/>
            <p:nvPr/>
          </p:nvSpPr>
          <p:spPr>
            <a:xfrm>
              <a:off x="1619672" y="4149080"/>
              <a:ext cx="5832648" cy="166712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Inserted in </a:t>
              </a:r>
              <a:r>
                <a:rPr lang="en-US" sz="16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small dimensions </a:t>
              </a: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within an </a:t>
              </a:r>
              <a:r>
                <a:rPr lang="en-US" sz="16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applicator</a:t>
              </a:r>
              <a:endPara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Devices are </a:t>
              </a:r>
              <a:r>
                <a:rPr lang="en-US" sz="16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disposable</a:t>
              </a: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only 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Intended for </a:t>
              </a:r>
              <a:r>
                <a:rPr lang="en-US" sz="16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 to 7 days </a:t>
              </a:r>
              <a:r>
                <a:rPr lang="en-US" sz="14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</a:t>
              </a:r>
              <a:r>
                <a:rPr lang="en-US" sz="16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intuitive procedure </a:t>
              </a: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</a:t>
              </a:r>
              <a:r>
                <a:rPr lang="en-US" sz="16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 use </a:t>
              </a: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by the </a:t>
              </a:r>
              <a:r>
                <a:rPr lang="en-US" sz="16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user</a:t>
              </a:r>
              <a:endPara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16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pull on the string </a:t>
              </a: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removes the device in </a:t>
              </a:r>
              <a:r>
                <a:rPr lang="en-US" sz="16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small dimensions</a:t>
              </a:r>
            </a:p>
            <a:p>
              <a:pPr marL="285750" indent="-22860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SzPct val="120000"/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19672" y="3717032"/>
              <a:ext cx="5832648" cy="35394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POP Reduction Devices- Challenges dealt with</a:t>
              </a:r>
              <a:endParaRPr lang="en-US" sz="17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2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429316"/>
              </p:ext>
            </p:extLst>
          </p:nvPr>
        </p:nvGraphicFramePr>
        <p:xfrm>
          <a:off x="2408872" y="3392646"/>
          <a:ext cx="4326255" cy="941070"/>
        </p:xfrm>
        <a:graphic>
          <a:graphicData uri="http://schemas.openxmlformats.org/drawingml/2006/table">
            <a:tbl>
              <a:tblPr firstRow="1" firstCol="1" bandRow="1"/>
              <a:tblGrid>
                <a:gridCol w="1059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23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17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change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At least 1 POPQ stage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reduction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At least 2 POPQ stages reduction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 POPQ stages reduction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Visits 1-5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[95% Exact CI*]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94/94 </a:t>
                      </a: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(100%)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[96.15; 100]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92/92 </a:t>
                      </a: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(100%)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[96.07; 100]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64/66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(97.0%)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[89.48;  99.63]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630120"/>
              </p:ext>
            </p:extLst>
          </p:nvPr>
        </p:nvGraphicFramePr>
        <p:xfrm>
          <a:off x="1403648" y="1052737"/>
          <a:ext cx="2160240" cy="2083201"/>
        </p:xfrm>
        <a:graphic>
          <a:graphicData uri="http://schemas.openxmlformats.org/drawingml/2006/table">
            <a:tbl>
              <a:tblPr firstRow="1" firstCol="1" bandRow="1"/>
              <a:tblGrid>
                <a:gridCol w="1110280"/>
                <a:gridCol w="1049960"/>
              </a:tblGrid>
              <a:tr h="864095">
                <a:tc gridSpan="2"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Symptoms Alleviation Score</a:t>
                      </a:r>
                    </a:p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percentage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of subjects who had no complaints in specific items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(scored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them as “not at all”)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02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3173">
                <a:tc gridSpan="2"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All Parts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2821">
                <a:tc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 study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Study end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173">
                <a:tc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11.7-94.7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73-4-97.9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0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22" y="0"/>
            <a:ext cx="802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Challenges in developing a new POP Device</a:t>
            </a:r>
            <a:endParaRPr lang="en-US" sz="2800" b="1" u="sng" dirty="0">
              <a:solidFill>
                <a:srgbClr val="6600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484784"/>
            <a:ext cx="8493382" cy="338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          Insertion vaginally in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SMALL DIMENSIONS </a:t>
            </a:r>
            <a:r>
              <a:rPr lang="en-US" sz="1600" dirty="0" smtClean="0">
                <a:solidFill>
                  <a:schemeClr val="accent6"/>
                </a:solidFill>
              </a:rPr>
              <a:t>in an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APPLICATOR</a:t>
            </a:r>
            <a:r>
              <a:rPr lang="en-US" sz="1600" b="1" dirty="0" smtClean="0"/>
              <a:t> </a:t>
            </a:r>
            <a:r>
              <a:rPr lang="en-US" sz="1600" dirty="0" smtClean="0"/>
              <a:t>              </a:t>
            </a:r>
            <a:endParaRPr lang="en-US" sz="1600" dirty="0"/>
          </a:p>
        </p:txBody>
      </p:sp>
      <p:sp>
        <p:nvSpPr>
          <p:cNvPr id="7" name="5-Point Star 6"/>
          <p:cNvSpPr/>
          <p:nvPr/>
        </p:nvSpPr>
        <p:spPr>
          <a:xfrm>
            <a:off x="395536" y="1484784"/>
            <a:ext cx="240314" cy="266546"/>
          </a:xfrm>
          <a:prstGeom prst="star5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802414"/>
            <a:ext cx="8493382" cy="338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     </a:t>
            </a:r>
            <a:r>
              <a:rPr lang="en-US" sz="1600" dirty="0" smtClean="0">
                <a:solidFill>
                  <a:schemeClr val="accent6"/>
                </a:solidFill>
              </a:rPr>
              <a:t>An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INTUITIVE PROCEDURE</a:t>
            </a:r>
            <a:r>
              <a:rPr lang="en-US" sz="1600" dirty="0" smtClean="0">
                <a:solidFill>
                  <a:schemeClr val="accent6"/>
                </a:solidFill>
              </a:rPr>
              <a:t>, intended  for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HOME USE </a:t>
            </a:r>
            <a:r>
              <a:rPr lang="en-US" sz="1600" dirty="0" smtClean="0">
                <a:solidFill>
                  <a:schemeClr val="accent6"/>
                </a:solidFill>
              </a:rPr>
              <a:t>by the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USER </a:t>
            </a:r>
            <a:r>
              <a:rPr lang="en-US" sz="1600" dirty="0" smtClean="0">
                <a:solidFill>
                  <a:schemeClr val="accent6"/>
                </a:solidFill>
              </a:rPr>
              <a:t>herself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395536" y="2802414"/>
            <a:ext cx="240314" cy="266546"/>
          </a:xfrm>
          <a:prstGeom prst="star5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933600"/>
            <a:ext cx="8493382" cy="338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          DISPOSABLE</a:t>
            </a:r>
            <a:r>
              <a:rPr lang="en-US" sz="1600" dirty="0" smtClean="0">
                <a:solidFill>
                  <a:schemeClr val="accent6"/>
                </a:solidFill>
              </a:rPr>
              <a:t>  only device</a:t>
            </a:r>
            <a:endParaRPr lang="en-US" sz="1600" dirty="0"/>
          </a:p>
        </p:txBody>
      </p:sp>
      <p:sp>
        <p:nvSpPr>
          <p:cNvPr id="19" name="5-Point Star 18"/>
          <p:cNvSpPr/>
          <p:nvPr/>
        </p:nvSpPr>
        <p:spPr>
          <a:xfrm>
            <a:off x="395536" y="1933600"/>
            <a:ext cx="240314" cy="266546"/>
          </a:xfrm>
          <a:prstGeom prst="star5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8" y="3234462"/>
            <a:ext cx="8789900" cy="338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          A PULL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 on the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STRING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/>
                </a:solidFill>
              </a:rPr>
              <a:t>removes the device in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SMALL DIMENSIONS </a:t>
            </a:r>
            <a:r>
              <a:rPr lang="en-US" sz="1600" dirty="0" smtClean="0">
                <a:solidFill>
                  <a:schemeClr val="accent6"/>
                </a:solidFill>
              </a:rPr>
              <a:t>for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DISPOSAL</a:t>
            </a:r>
            <a:r>
              <a:rPr lang="en-US" sz="1600" dirty="0" smtClean="0">
                <a:solidFill>
                  <a:schemeClr val="accent6"/>
                </a:solidFill>
              </a:rPr>
              <a:t>               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395536" y="3234462"/>
            <a:ext cx="248704" cy="266546"/>
          </a:xfrm>
          <a:prstGeom prst="star5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2370366"/>
            <a:ext cx="8493382" cy="338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          Intended for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UP TO 7 DAYS USE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395536" y="2370366"/>
            <a:ext cx="240314" cy="266546"/>
          </a:xfrm>
          <a:prstGeom prst="star5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69739"/>
            <a:ext cx="743750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C00000"/>
              </a:buClr>
            </a:pPr>
            <a:endParaRPr lang="en-US" u="sng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565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PT103 – </a:t>
            </a:r>
            <a:r>
              <a:rPr lang="en-US" sz="28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Objective Effectiveness</a:t>
            </a:r>
            <a:endParaRPr lang="en-US" sz="2800" b="1" u="sng" dirty="0">
              <a:solidFill>
                <a:srgbClr val="6600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34480" y="600496"/>
            <a:ext cx="3697560" cy="2307472"/>
            <a:chOff x="4402318" y="1988840"/>
            <a:chExt cx="3697560" cy="2307472"/>
          </a:xfrm>
        </p:grpSpPr>
        <p:cxnSp>
          <p:nvCxnSpPr>
            <p:cNvPr id="73" name="Elbow Connector 72"/>
            <p:cNvCxnSpPr>
              <a:stCxn id="83" idx="2"/>
              <a:endCxn id="78" idx="0"/>
            </p:cNvCxnSpPr>
            <p:nvPr/>
          </p:nvCxnSpPr>
          <p:spPr>
            <a:xfrm rot="5400000">
              <a:off x="4922186" y="3034564"/>
              <a:ext cx="544440" cy="576064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71"/>
            <p:cNvCxnSpPr>
              <a:stCxn id="83" idx="2"/>
              <a:endCxn id="76" idx="0"/>
            </p:cNvCxnSpPr>
            <p:nvPr/>
          </p:nvCxnSpPr>
          <p:spPr>
            <a:xfrm rot="16200000" flipH="1">
              <a:off x="5510826" y="3021988"/>
              <a:ext cx="544440" cy="601216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81" idx="2"/>
              <a:endCxn id="74" idx="0"/>
            </p:cNvCxnSpPr>
            <p:nvPr/>
          </p:nvCxnSpPr>
          <p:spPr>
            <a:xfrm>
              <a:off x="7595822" y="3050376"/>
              <a:ext cx="0" cy="5444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4978382" y="1988840"/>
              <a:ext cx="3121496" cy="3507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94 usage cycles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4978382" y="2348880"/>
              <a:ext cx="1008112" cy="701496"/>
              <a:chOff x="5940152" y="1062028"/>
              <a:chExt cx="1008112" cy="701496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66 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Stage 3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091766" y="2348880"/>
              <a:ext cx="1008112" cy="701496"/>
              <a:chOff x="5940152" y="1062028"/>
              <a:chExt cx="1008112" cy="701496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 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Stage 2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402318" y="3594816"/>
              <a:ext cx="1008112" cy="701496"/>
              <a:chOff x="5940152" y="1062028"/>
              <a:chExt cx="1008112" cy="70149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64 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Stage 0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5579598" y="3594816"/>
              <a:ext cx="1008112" cy="701496"/>
              <a:chOff x="5940152" y="1062028"/>
              <a:chExt cx="1008112" cy="701496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Stage 1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7091766" y="3594816"/>
              <a:ext cx="1008112" cy="701496"/>
              <a:chOff x="5940152" y="1062028"/>
              <a:chExt cx="1008112" cy="70149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Stage 0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352227"/>
              </p:ext>
            </p:extLst>
          </p:nvPr>
        </p:nvGraphicFramePr>
        <p:xfrm>
          <a:off x="1234480" y="3717032"/>
          <a:ext cx="6624005" cy="151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9501"/>
                <a:gridCol w="1656001"/>
                <a:gridCol w="1678128"/>
                <a:gridCol w="1530375"/>
              </a:tblGrid>
              <a:tr h="8290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1 POPQ 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stage reduction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2 POPQ stages reduction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POPQ stages reduction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</a:tr>
              <a:tr h="6830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Visits 1-5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[95% Exact CI*]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94/94 (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[96.15; 100]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92/92 (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[96.07; 100]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64/66 (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97.0%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[89.48;  99.63]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275856" y="1927865"/>
            <a:ext cx="864096" cy="276999"/>
            <a:chOff x="2483768" y="3107924"/>
            <a:chExt cx="864096" cy="276999"/>
          </a:xfrm>
        </p:grpSpPr>
        <p:sp>
          <p:nvSpPr>
            <p:cNvPr id="8" name="TextBox 7"/>
            <p:cNvSpPr txBox="1"/>
            <p:nvPr/>
          </p:nvSpPr>
          <p:spPr>
            <a:xfrm>
              <a:off x="2712368" y="3107924"/>
              <a:ext cx="366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7030A0"/>
                  </a:solidFill>
                </a:rPr>
                <a:t>V5</a:t>
              </a:r>
              <a:endParaRPr lang="en-US" sz="12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8" idx="3"/>
            </p:cNvCxnSpPr>
            <p:nvPr/>
          </p:nvCxnSpPr>
          <p:spPr>
            <a:xfrm flipV="1">
              <a:off x="3078696" y="3246423"/>
              <a:ext cx="269168" cy="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1"/>
            </p:cNvCxnSpPr>
            <p:nvPr/>
          </p:nvCxnSpPr>
          <p:spPr>
            <a:xfrm flipH="1" flipV="1">
              <a:off x="2483768" y="3246423"/>
              <a:ext cx="228600" cy="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220072" y="1471717"/>
            <a:ext cx="28803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lvl="1" fontAlgn="base">
              <a:spcBef>
                <a:spcPts val="0"/>
              </a:spcBef>
              <a:buClr>
                <a:srgbClr val="7030A0"/>
              </a:buClr>
              <a:buSzPct val="120000"/>
              <a:defRPr/>
            </a:pPr>
            <a:r>
              <a:rPr lang="en-US" sz="1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*Per Protocol Population</a:t>
            </a:r>
          </a:p>
          <a:p>
            <a:pPr marL="285750" lvl="1" indent="-228600" fontAlgn="base">
              <a:spcBef>
                <a:spcPts val="0"/>
              </a:spcBef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992 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devices 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used </a:t>
            </a:r>
          </a:p>
          <a:p>
            <a:pPr marL="285750" lvl="1" indent="-228600" fontAlgn="base">
              <a:spcBef>
                <a:spcPts val="0"/>
              </a:spcBef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3,393 total usage days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7824" y="14034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POP-Q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9244" y="1034285"/>
            <a:ext cx="864096" cy="276999"/>
            <a:chOff x="2483768" y="3107924"/>
            <a:chExt cx="864096" cy="276999"/>
          </a:xfrm>
        </p:grpSpPr>
        <p:sp>
          <p:nvSpPr>
            <p:cNvPr id="35" name="TextBox 34"/>
            <p:cNvSpPr txBox="1"/>
            <p:nvPr/>
          </p:nvSpPr>
          <p:spPr>
            <a:xfrm>
              <a:off x="2712368" y="3107924"/>
              <a:ext cx="366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7030A0"/>
                  </a:solidFill>
                </a:rPr>
                <a:t>V1</a:t>
              </a:r>
              <a:endParaRPr lang="en-US" sz="12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35" idx="3"/>
            </p:cNvCxnSpPr>
            <p:nvPr/>
          </p:nvCxnSpPr>
          <p:spPr>
            <a:xfrm flipV="1">
              <a:off x="3078696" y="3246423"/>
              <a:ext cx="269168" cy="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5" idx="1"/>
            </p:cNvCxnSpPr>
            <p:nvPr/>
          </p:nvCxnSpPr>
          <p:spPr>
            <a:xfrm flipH="1" flipV="1">
              <a:off x="2483768" y="3246423"/>
              <a:ext cx="228600" cy="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31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3568" y="404664"/>
            <a:ext cx="7704856" cy="5778642"/>
            <a:chOff x="683568" y="404664"/>
            <a:chExt cx="7704856" cy="5778642"/>
          </a:xfrm>
        </p:grpSpPr>
        <p:pic>
          <p:nvPicPr>
            <p:cNvPr id="3" name="ProVate operation.wmv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683568" y="404664"/>
              <a:ext cx="7704856" cy="577864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55576" y="512386"/>
              <a:ext cx="75608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New POP </a:t>
              </a:r>
              <a:r>
                <a:rPr lang="en-US" sz="2800" b="1" u="sng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Reduction </a:t>
              </a:r>
              <a:r>
                <a:rPr lang="en-US" sz="2800" b="1" u="sng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Device </a:t>
              </a:r>
              <a:r>
                <a:rPr lang="en-US" sz="2800" b="1" u="sng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(POP-RD)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4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756"/>
            <a:ext cx="852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PT103 </a:t>
            </a:r>
            <a:r>
              <a:rPr lang="en-US" sz="28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ProVate™ </a:t>
            </a:r>
            <a:r>
              <a:rPr lang="en-US" sz="2800" b="1" u="sng" dirty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Study Design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794706"/>
            <a:ext cx="8856984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28600" fontAlgn="base">
              <a:spcBef>
                <a:spcPts val="200"/>
              </a:spcBef>
              <a:spcAft>
                <a:spcPts val="2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pivotal study for the assessment of safety and effectiveness of the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ProVate™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vaginal pessary </a:t>
            </a:r>
          </a:p>
          <a:p>
            <a:pPr marL="285750" lvl="1" indent="-228600" fontAlgn="base">
              <a:spcBef>
                <a:spcPts val="200"/>
              </a:spcBef>
              <a:spcAft>
                <a:spcPts val="2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study was designed as a prospective, multi clinic, one arm, open label, hypothesis driven, statistically powered, non-controlled home use performance study</a:t>
            </a:r>
          </a:p>
          <a:p>
            <a:pPr marL="285750" lvl="1" indent="-228600" fontAlgn="base">
              <a:spcBef>
                <a:spcPts val="200"/>
              </a:spcBef>
              <a:spcAft>
                <a:spcPts val="200"/>
              </a:spcAft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Study flow represents actual clinical use (POP evaluation, size fitting, </a:t>
            </a:r>
            <a:r>
              <a:rPr lang="en-U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follow </a:t>
            </a:r>
            <a:r>
              <a:rPr lang="en-U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up, home </a:t>
            </a:r>
            <a:r>
              <a:rPr lang="en-U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use, etc.)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11560" y="2466959"/>
            <a:ext cx="7992888" cy="3410313"/>
            <a:chOff x="799015" y="1124744"/>
            <a:chExt cx="7545971" cy="2870853"/>
          </a:xfrm>
        </p:grpSpPr>
        <p:sp>
          <p:nvSpPr>
            <p:cNvPr id="38" name="TextBox 37"/>
            <p:cNvSpPr txBox="1"/>
            <p:nvPr/>
          </p:nvSpPr>
          <p:spPr>
            <a:xfrm>
              <a:off x="2051720" y="1124744"/>
              <a:ext cx="50405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>
                  <a:solidFill>
                    <a:srgbClr val="652C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ProVate PT-103 Study Design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47032" y="2545415"/>
              <a:ext cx="1368152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Screening</a:t>
              </a:r>
            </a:p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Inclusion / exclusion</a:t>
              </a:r>
            </a:p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Explanations</a:t>
              </a:r>
            </a:p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Informed consent</a:t>
              </a:r>
            </a:p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Vaginal exam</a:t>
              </a:r>
            </a:p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CRF – demography</a:t>
              </a:r>
            </a:p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Lab tests</a:t>
              </a:r>
            </a:p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Questionnaires:</a:t>
              </a:r>
            </a:p>
            <a:p>
              <a:pPr marL="288925" lvl="1" indent="-111125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QoL *2 </a:t>
              </a:r>
            </a:p>
            <a:p>
              <a:pPr marL="288925" lvl="1" indent="-111125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POP symptoms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00370" y="2545415"/>
              <a:ext cx="1368152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Screening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Sizing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PVR determination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Inclusion / exclusion</a:t>
              </a:r>
            </a:p>
            <a:p>
              <a:r>
                <a:rPr lang="en-US" sz="105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Enrollment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Instructions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Size determination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35289" y="2545415"/>
              <a:ext cx="1290601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Size Confirmation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Vaginal exam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08682" y="2545414"/>
              <a:ext cx="1368152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Mid-study visit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Vaginal exam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PVR determination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76834" y="2510575"/>
              <a:ext cx="1368152" cy="1485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End-Study Visit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Vaginal exam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Force studies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Specific orientation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Questionnaires:</a:t>
              </a:r>
            </a:p>
            <a:p>
              <a:pPr marL="288925" lvl="1" indent="-111125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QoL*2 </a:t>
              </a:r>
            </a:p>
            <a:p>
              <a:pPr marL="288925" lvl="1" indent="-111125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POP symptoms </a:t>
              </a:r>
            </a:p>
            <a:p>
              <a:pPr marL="288925" lvl="1" indent="-111125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Satisfaction</a:t>
              </a:r>
            </a:p>
            <a:p>
              <a:pPr marL="288925" lvl="1" indent="-111125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Ease of use</a:t>
              </a:r>
            </a:p>
            <a:p>
              <a:pPr marL="288925" lvl="1" indent="-111125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Usage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9"/>
            <p:cNvSpPr/>
            <p:nvPr/>
          </p:nvSpPr>
          <p:spPr>
            <a:xfrm>
              <a:off x="1879080" y="1667888"/>
              <a:ext cx="504056" cy="183505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day</a:t>
              </a:r>
            </a:p>
          </p:txBody>
        </p:sp>
        <p:sp>
          <p:nvSpPr>
            <p:cNvPr id="47" name="Rectangle 10"/>
            <p:cNvSpPr/>
            <p:nvPr/>
          </p:nvSpPr>
          <p:spPr>
            <a:xfrm>
              <a:off x="1879080" y="1895022"/>
              <a:ext cx="504056" cy="183505"/>
            </a:xfrm>
            <a:prstGeom prst="roundRect">
              <a:avLst/>
            </a:prstGeom>
            <a:solidFill>
              <a:srgbClr val="652C90">
                <a:alpha val="40000"/>
              </a:srgbClr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Visit 1</a:t>
              </a:r>
            </a:p>
          </p:txBody>
        </p:sp>
        <p:sp>
          <p:nvSpPr>
            <p:cNvPr id="48" name="Rectangle 11"/>
            <p:cNvSpPr/>
            <p:nvPr/>
          </p:nvSpPr>
          <p:spPr>
            <a:xfrm>
              <a:off x="3232418" y="1668436"/>
              <a:ext cx="504056" cy="183505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day</a:t>
              </a:r>
            </a:p>
          </p:txBody>
        </p:sp>
        <p:sp>
          <p:nvSpPr>
            <p:cNvPr id="49" name="Rectangle 12"/>
            <p:cNvSpPr/>
            <p:nvPr/>
          </p:nvSpPr>
          <p:spPr>
            <a:xfrm>
              <a:off x="4528562" y="1646478"/>
              <a:ext cx="3384376" cy="225209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28 - 45 Study days</a:t>
              </a:r>
            </a:p>
          </p:txBody>
        </p:sp>
        <p:grpSp>
          <p:nvGrpSpPr>
            <p:cNvPr id="50" name="Group 13"/>
            <p:cNvGrpSpPr/>
            <p:nvPr/>
          </p:nvGrpSpPr>
          <p:grpSpPr>
            <a:xfrm>
              <a:off x="2440330" y="1502463"/>
              <a:ext cx="720080" cy="348930"/>
              <a:chOff x="1892890" y="1628800"/>
              <a:chExt cx="648072" cy="348930"/>
            </a:xfrm>
            <a:solidFill>
              <a:srgbClr val="C9B5E8"/>
            </a:solidFill>
            <a:effectLst/>
          </p:grpSpPr>
          <p:sp>
            <p:nvSpPr>
              <p:cNvPr id="70" name="Right Arrow 14"/>
              <p:cNvSpPr/>
              <p:nvPr/>
            </p:nvSpPr>
            <p:spPr>
              <a:xfrm>
                <a:off x="1892890" y="1794773"/>
                <a:ext cx="648072" cy="182957"/>
              </a:xfrm>
              <a:prstGeom prst="rightArrow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892890" y="1628800"/>
                <a:ext cx="648072" cy="2154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rgbClr val="652C9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3-7 days</a:t>
                </a:r>
              </a:p>
            </p:txBody>
          </p:sp>
        </p:grpSp>
        <p:grpSp>
          <p:nvGrpSpPr>
            <p:cNvPr id="51" name="Group 16"/>
            <p:cNvGrpSpPr/>
            <p:nvPr/>
          </p:nvGrpSpPr>
          <p:grpSpPr>
            <a:xfrm>
              <a:off x="3748314" y="1502463"/>
              <a:ext cx="852256" cy="360040"/>
              <a:chOff x="3105842" y="1628800"/>
              <a:chExt cx="770898" cy="360040"/>
            </a:xfrm>
            <a:solidFill>
              <a:srgbClr val="C9B5E8"/>
            </a:solidFill>
            <a:effectLst/>
          </p:grpSpPr>
          <p:sp>
            <p:nvSpPr>
              <p:cNvPr id="68" name="Right Arrow 17"/>
              <p:cNvSpPr/>
              <p:nvPr/>
            </p:nvSpPr>
            <p:spPr>
              <a:xfrm>
                <a:off x="3131840" y="1805883"/>
                <a:ext cx="648072" cy="182957"/>
              </a:xfrm>
              <a:prstGeom prst="rightArrow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105842" y="1628800"/>
                <a:ext cx="770898" cy="2154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rgbClr val="652C9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40-80 hours</a:t>
                </a:r>
              </a:p>
            </p:txBody>
          </p:sp>
        </p:grpSp>
        <p:sp>
          <p:nvSpPr>
            <p:cNvPr id="52" name="Rectangle 19"/>
            <p:cNvSpPr/>
            <p:nvPr/>
          </p:nvSpPr>
          <p:spPr>
            <a:xfrm>
              <a:off x="3232418" y="1895022"/>
              <a:ext cx="515896" cy="183505"/>
            </a:xfrm>
            <a:prstGeom prst="roundRect">
              <a:avLst/>
            </a:prstGeom>
            <a:solidFill>
              <a:srgbClr val="652C90">
                <a:alpha val="40000"/>
              </a:srgbClr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Visit 2</a:t>
              </a:r>
            </a:p>
          </p:txBody>
        </p:sp>
        <p:sp>
          <p:nvSpPr>
            <p:cNvPr id="53" name="Rectangle 20"/>
            <p:cNvSpPr/>
            <p:nvPr/>
          </p:nvSpPr>
          <p:spPr>
            <a:xfrm>
              <a:off x="4528562" y="1901410"/>
              <a:ext cx="573089" cy="177117"/>
            </a:xfrm>
            <a:prstGeom prst="roundRect">
              <a:avLst/>
            </a:prstGeom>
            <a:solidFill>
              <a:srgbClr val="C9B5E8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Visit 3</a:t>
              </a:r>
            </a:p>
          </p:txBody>
        </p:sp>
        <p:sp>
          <p:nvSpPr>
            <p:cNvPr id="54" name="Rectangle 21"/>
            <p:cNvSpPr/>
            <p:nvPr/>
          </p:nvSpPr>
          <p:spPr>
            <a:xfrm>
              <a:off x="6040730" y="1895022"/>
              <a:ext cx="587904" cy="183505"/>
            </a:xfrm>
            <a:prstGeom prst="roundRect">
              <a:avLst/>
            </a:prstGeom>
            <a:solidFill>
              <a:srgbClr val="C9B5E8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Visit 4</a:t>
              </a:r>
            </a:p>
          </p:txBody>
        </p:sp>
        <p:sp>
          <p:nvSpPr>
            <p:cNvPr id="55" name="Rectangle 22"/>
            <p:cNvSpPr/>
            <p:nvPr/>
          </p:nvSpPr>
          <p:spPr>
            <a:xfrm>
              <a:off x="7312710" y="1895022"/>
              <a:ext cx="600228" cy="183505"/>
            </a:xfrm>
            <a:prstGeom prst="roundRect">
              <a:avLst/>
            </a:prstGeom>
            <a:solidFill>
              <a:srgbClr val="C9B5E8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Visit 5</a:t>
              </a:r>
            </a:p>
          </p:txBody>
        </p:sp>
        <p:cxnSp>
          <p:nvCxnSpPr>
            <p:cNvPr id="56" name="Straight Arrow Connector 23"/>
            <p:cNvCxnSpPr>
              <a:endCxn id="41" idx="0"/>
            </p:cNvCxnSpPr>
            <p:nvPr/>
          </p:nvCxnSpPr>
          <p:spPr>
            <a:xfrm>
              <a:off x="2131108" y="2078527"/>
              <a:ext cx="0" cy="466888"/>
            </a:xfrm>
            <a:prstGeom prst="straightConnector1">
              <a:avLst/>
            </a:prstGeom>
            <a:ln w="19050">
              <a:solidFill>
                <a:srgbClr val="660066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24"/>
            <p:cNvCxnSpPr>
              <a:endCxn id="42" idx="0"/>
            </p:cNvCxnSpPr>
            <p:nvPr/>
          </p:nvCxnSpPr>
          <p:spPr>
            <a:xfrm>
              <a:off x="3484446" y="2078527"/>
              <a:ext cx="0" cy="466888"/>
            </a:xfrm>
            <a:prstGeom prst="straightConnector1">
              <a:avLst/>
            </a:prstGeom>
            <a:ln w="19050">
              <a:solidFill>
                <a:srgbClr val="660066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25"/>
            <p:cNvCxnSpPr>
              <a:endCxn id="43" idx="0"/>
            </p:cNvCxnSpPr>
            <p:nvPr/>
          </p:nvCxnSpPr>
          <p:spPr>
            <a:xfrm>
              <a:off x="4780590" y="2078527"/>
              <a:ext cx="0" cy="466888"/>
            </a:xfrm>
            <a:prstGeom prst="straightConnector1">
              <a:avLst/>
            </a:prstGeom>
            <a:ln w="19050">
              <a:solidFill>
                <a:srgbClr val="660066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26"/>
            <p:cNvCxnSpPr>
              <a:endCxn id="44" idx="0"/>
            </p:cNvCxnSpPr>
            <p:nvPr/>
          </p:nvCxnSpPr>
          <p:spPr>
            <a:xfrm>
              <a:off x="6292758" y="2078527"/>
              <a:ext cx="0" cy="466887"/>
            </a:xfrm>
            <a:prstGeom prst="straightConnector1">
              <a:avLst/>
            </a:prstGeom>
            <a:ln w="19050">
              <a:solidFill>
                <a:srgbClr val="660066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27"/>
            <p:cNvCxnSpPr>
              <a:endCxn id="45" idx="0"/>
            </p:cNvCxnSpPr>
            <p:nvPr/>
          </p:nvCxnSpPr>
          <p:spPr>
            <a:xfrm>
              <a:off x="7660910" y="2078527"/>
              <a:ext cx="0" cy="432048"/>
            </a:xfrm>
            <a:prstGeom prst="straightConnector1">
              <a:avLst/>
            </a:prstGeom>
            <a:ln w="19050">
              <a:solidFill>
                <a:srgbClr val="660066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8"/>
            <p:cNvSpPr/>
            <p:nvPr/>
          </p:nvSpPr>
          <p:spPr>
            <a:xfrm>
              <a:off x="4808210" y="2056529"/>
              <a:ext cx="346154" cy="205503"/>
            </a:xfrm>
            <a:prstGeom prst="roundRect">
              <a:avLst/>
            </a:prstGeom>
            <a:solidFill>
              <a:srgbClr val="C9B5E8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3a</a:t>
              </a:r>
            </a:p>
          </p:txBody>
        </p:sp>
        <p:sp>
          <p:nvSpPr>
            <p:cNvPr id="62" name="Rectangle 29"/>
            <p:cNvSpPr/>
            <p:nvPr/>
          </p:nvSpPr>
          <p:spPr>
            <a:xfrm>
              <a:off x="4960610" y="2208929"/>
              <a:ext cx="346154" cy="205503"/>
            </a:xfrm>
            <a:prstGeom prst="roundRect">
              <a:avLst/>
            </a:prstGeom>
            <a:solidFill>
              <a:srgbClr val="C9B5E8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3b</a:t>
              </a:r>
            </a:p>
          </p:txBody>
        </p:sp>
        <p:sp>
          <p:nvSpPr>
            <p:cNvPr id="63" name="Rectangle 30"/>
            <p:cNvSpPr/>
            <p:nvPr/>
          </p:nvSpPr>
          <p:spPr>
            <a:xfrm>
              <a:off x="5113010" y="2361329"/>
              <a:ext cx="346154" cy="205503"/>
            </a:xfrm>
            <a:prstGeom prst="roundRect">
              <a:avLst/>
            </a:prstGeom>
            <a:solidFill>
              <a:srgbClr val="C9B5E8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3c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135289" y="3268110"/>
              <a:ext cx="1290601" cy="50013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Study Starts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Devices dispensed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5" name="Straight Arrow Connector 32"/>
            <p:cNvCxnSpPr>
              <a:stCxn id="43" idx="2"/>
              <a:endCxn id="64" idx="0"/>
            </p:cNvCxnSpPr>
            <p:nvPr/>
          </p:nvCxnSpPr>
          <p:spPr>
            <a:xfrm>
              <a:off x="4780590" y="3084024"/>
              <a:ext cx="0" cy="184086"/>
            </a:xfrm>
            <a:prstGeom prst="straightConnector1">
              <a:avLst/>
            </a:prstGeom>
            <a:ln w="19050">
              <a:solidFill>
                <a:srgbClr val="66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33"/>
            <p:cNvSpPr/>
            <p:nvPr/>
          </p:nvSpPr>
          <p:spPr>
            <a:xfrm>
              <a:off x="799015" y="1679546"/>
              <a:ext cx="849227" cy="398981"/>
            </a:xfrm>
            <a:prstGeom prst="roundRect">
              <a:avLst/>
            </a:prstGeom>
            <a:gradFill>
              <a:gsLst>
                <a:gs pos="0">
                  <a:srgbClr val="5D417E"/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 Screening</a:t>
              </a:r>
            </a:p>
          </p:txBody>
        </p:sp>
        <p:cxnSp>
          <p:nvCxnSpPr>
            <p:cNvPr id="67" name="Elbow Connector 36"/>
            <p:cNvCxnSpPr>
              <a:endCxn id="43" idx="2"/>
            </p:cNvCxnSpPr>
            <p:nvPr/>
          </p:nvCxnSpPr>
          <p:spPr>
            <a:xfrm rot="16200000" flipH="1">
              <a:off x="4366843" y="2670276"/>
              <a:ext cx="821993" cy="5501"/>
            </a:xfrm>
            <a:prstGeom prst="bentConnector5">
              <a:avLst>
                <a:gd name="adj1" fmla="val 17238"/>
                <a:gd name="adj2" fmla="val -12756753"/>
                <a:gd name="adj3" fmla="val 100579"/>
              </a:avLst>
            </a:prstGeom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42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87015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5D417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PT103 ProVate Study Parts/Subject’s disposition</a:t>
            </a:r>
            <a:endParaRPr kumimoji="0" lang="en-US" sz="2400" b="1" i="1" u="sng" strike="noStrike" kern="1200" cap="none" spc="0" normalizeH="0" baseline="0" noProof="0" dirty="0">
              <a:ln>
                <a:noFill/>
              </a:ln>
              <a:solidFill>
                <a:srgbClr val="5D417E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0600" y="764704"/>
            <a:ext cx="8325856" cy="5400600"/>
            <a:chOff x="350600" y="764704"/>
            <a:chExt cx="8325856" cy="5400600"/>
          </a:xfrm>
        </p:grpSpPr>
        <p:sp>
          <p:nvSpPr>
            <p:cNvPr id="9" name="Rectangle 8"/>
            <p:cNvSpPr/>
            <p:nvPr/>
          </p:nvSpPr>
          <p:spPr>
            <a:xfrm>
              <a:off x="485119" y="1767028"/>
              <a:ext cx="2455663" cy="350874"/>
            </a:xfrm>
            <a:prstGeom prst="roundRect">
              <a:avLst/>
            </a:prstGeom>
            <a:ln>
              <a:solidFill>
                <a:srgbClr val="652C9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New subjects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at screening  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F86C6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N=54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5119" y="2624278"/>
              <a:ext cx="2455545" cy="350520"/>
            </a:xfrm>
            <a:prstGeom prst="roundRect">
              <a:avLst/>
            </a:prstGeom>
            <a:ln>
              <a:solidFill>
                <a:srgbClr val="652C9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Full Analysis  </a:t>
              </a: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6C6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N=44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F86C6"/>
                </a:solidFill>
                <a:effectLst/>
                <a:uLnTx/>
                <a:uFillTx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5594" y="3443428"/>
              <a:ext cx="2455545" cy="350520"/>
            </a:xfrm>
            <a:prstGeom prst="roundRect">
              <a:avLst/>
            </a:prstGeom>
            <a:ln>
              <a:solidFill>
                <a:srgbClr val="652C9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Subjects Enrolled   </a:t>
              </a: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6C6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N=40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F86C6"/>
                </a:solidFill>
                <a:effectLst/>
                <a:uLnTx/>
                <a:uFillTx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5118" y="4230608"/>
              <a:ext cx="2455545" cy="566544"/>
            </a:xfrm>
            <a:prstGeom prst="roundRect">
              <a:avLst/>
            </a:prstGeom>
            <a:ln>
              <a:solidFill>
                <a:srgbClr val="5D417E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6C6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Model 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Completed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Study Per Protocol  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F86C6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N=33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704319" y="2986228"/>
              <a:ext cx="0" cy="457554"/>
            </a:xfrm>
            <a:prstGeom prst="straightConnector1">
              <a:avLst/>
            </a:prstGeom>
            <a:ln>
              <a:solidFill>
                <a:srgbClr val="652C9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704319" y="2119453"/>
              <a:ext cx="0" cy="500084"/>
            </a:xfrm>
            <a:prstGeom prst="straightConnector1">
              <a:avLst/>
            </a:prstGeom>
            <a:ln>
              <a:solidFill>
                <a:srgbClr val="652C9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39552" y="2236989"/>
              <a:ext cx="11686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Screen Failures </a:t>
              </a:r>
              <a:r>
                <a:rPr kumimoji="0" lang="en-US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N=10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3737" y="3027261"/>
              <a:ext cx="1080951" cy="375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Noncompliance with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inc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/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exc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 criteria   </a:t>
              </a:r>
              <a:r>
                <a:rPr kumimoji="0" lang="en-US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N=4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0600" y="3896393"/>
              <a:ext cx="1368152" cy="22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Withdrawn </a:t>
              </a:r>
              <a:r>
                <a:rPr kumimoji="0" lang="en-US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N=7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703367" y="3793948"/>
              <a:ext cx="9524" cy="436660"/>
            </a:xfrm>
            <a:prstGeom prst="straightConnector1">
              <a:avLst/>
            </a:prstGeom>
            <a:ln>
              <a:solidFill>
                <a:srgbClr val="652C9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365182" y="4625408"/>
              <a:ext cx="2455545" cy="486152"/>
            </a:xfrm>
            <a:prstGeom prst="roundRect">
              <a:avLst/>
            </a:prstGeom>
            <a:ln>
              <a:solidFill>
                <a:srgbClr val="652C9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6C6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Model 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Completed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Study Per Protocol   </a:t>
              </a: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N=6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65183" y="3959432"/>
              <a:ext cx="2455545" cy="513576"/>
            </a:xfrm>
            <a:prstGeom prst="roundRect">
              <a:avLst/>
            </a:prstGeom>
            <a:ln>
              <a:solidFill>
                <a:srgbClr val="652C9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6C6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Model 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Completed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Study Per Protocol   </a:t>
              </a: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N=14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48077" y="1759134"/>
              <a:ext cx="1227832" cy="350874"/>
            </a:xfrm>
            <a:prstGeom prst="roundRect">
              <a:avLst/>
            </a:prstGeom>
            <a:ln>
              <a:solidFill>
                <a:srgbClr val="652C9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New subjects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at screening   </a:t>
              </a: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6C6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N=33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F86C6"/>
                </a:solidFill>
                <a:effectLst/>
                <a:uLnTx/>
                <a:uFillTx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20246" y="2616384"/>
              <a:ext cx="2455545" cy="350520"/>
            </a:xfrm>
            <a:prstGeom prst="roundRect">
              <a:avLst/>
            </a:prstGeom>
            <a:ln>
              <a:solidFill>
                <a:srgbClr val="652C9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Full Analysis  </a:t>
              </a: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6C6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N=47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F86C6"/>
                </a:solidFill>
                <a:effectLst/>
                <a:uLnTx/>
                <a:uFillTx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10721" y="3435534"/>
              <a:ext cx="2455545" cy="350520"/>
            </a:xfrm>
            <a:prstGeom prst="roundRect">
              <a:avLst/>
            </a:prstGeom>
            <a:ln>
              <a:solidFill>
                <a:srgbClr val="652C9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Subjects Enrolled   </a:t>
              </a: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6C6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N=46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F86C6"/>
                </a:solidFill>
                <a:effectLst/>
                <a:uLnTx/>
                <a:uFillTx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20245" y="4222714"/>
              <a:ext cx="2455545" cy="560756"/>
            </a:xfrm>
            <a:prstGeom prst="roundRect">
              <a:avLst/>
            </a:prstGeom>
            <a:ln>
              <a:solidFill>
                <a:srgbClr val="652C9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6C6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Model 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Completed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Study Per Protocol   </a:t>
              </a: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6C6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N=41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F86C6"/>
                </a:solidFill>
                <a:effectLst/>
                <a:uLnTx/>
                <a:uFillTx/>
                <a:latin typeface="Calibri"/>
                <a:ea typeface="Calibri"/>
                <a:cs typeface="Arial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7339446" y="2978334"/>
              <a:ext cx="0" cy="457554"/>
            </a:xfrm>
            <a:prstGeom prst="straightConnector1">
              <a:avLst/>
            </a:prstGeom>
            <a:ln>
              <a:solidFill>
                <a:srgbClr val="652C9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7649039" y="2123381"/>
              <a:ext cx="0" cy="504000"/>
            </a:xfrm>
            <a:prstGeom prst="straightConnector1">
              <a:avLst/>
            </a:prstGeom>
            <a:ln>
              <a:solidFill>
                <a:srgbClr val="652C9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649038" y="2258102"/>
              <a:ext cx="102741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Screen Failures </a:t>
              </a:r>
              <a:r>
                <a:rPr kumimoji="0" lang="en-US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N= 8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410968" y="3923441"/>
              <a:ext cx="1265488" cy="23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Withdrawn </a:t>
              </a:r>
              <a:r>
                <a:rPr kumimoji="0" lang="en-US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N=5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7338494" y="3786054"/>
              <a:ext cx="0" cy="436660"/>
            </a:xfrm>
            <a:prstGeom prst="straightConnector1">
              <a:avLst/>
            </a:prstGeom>
            <a:ln>
              <a:solidFill>
                <a:srgbClr val="652C9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/>
            <p:nvPr/>
          </p:nvCxnSpPr>
          <p:spPr>
            <a:xfrm flipV="1">
              <a:off x="2940663" y="4216220"/>
              <a:ext cx="424520" cy="297660"/>
            </a:xfrm>
            <a:prstGeom prst="bentConnector3">
              <a:avLst/>
            </a:prstGeom>
            <a:ln>
              <a:solidFill>
                <a:srgbClr val="652C9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/>
            <p:nvPr/>
          </p:nvCxnSpPr>
          <p:spPr>
            <a:xfrm>
              <a:off x="2940663" y="4513880"/>
              <a:ext cx="424519" cy="354604"/>
            </a:xfrm>
            <a:prstGeom prst="bentConnector3">
              <a:avLst/>
            </a:prstGeom>
            <a:ln>
              <a:solidFill>
                <a:srgbClr val="652C9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/>
            <p:nvPr/>
          </p:nvCxnSpPr>
          <p:spPr>
            <a:xfrm flipV="1">
              <a:off x="2940663" y="1942465"/>
              <a:ext cx="3168000" cy="2571415"/>
            </a:xfrm>
            <a:prstGeom prst="bentConnector3">
              <a:avLst>
                <a:gd name="adj1" fmla="val 4514"/>
              </a:avLst>
            </a:prstGeom>
            <a:ln w="11430">
              <a:solidFill>
                <a:srgbClr val="652C9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481601" y="1196752"/>
              <a:ext cx="2446021" cy="360040"/>
            </a:xfrm>
            <a:prstGeom prst="roundRect">
              <a:avLst/>
            </a:prstGeom>
            <a:solidFill>
              <a:srgbClr val="654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Part 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350115" y="1196752"/>
              <a:ext cx="2446021" cy="360040"/>
            </a:xfrm>
            <a:prstGeom prst="roundRect">
              <a:avLst/>
            </a:prstGeom>
            <a:solidFill>
              <a:srgbClr val="654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Part B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158427" y="1196752"/>
              <a:ext cx="2446021" cy="360040"/>
            </a:xfrm>
            <a:prstGeom prst="roundRect">
              <a:avLst/>
            </a:prstGeom>
            <a:solidFill>
              <a:srgbClr val="654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Part 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21968" y="5301208"/>
              <a:ext cx="2446021" cy="360040"/>
            </a:xfrm>
            <a:prstGeom prst="roundRect">
              <a:avLst/>
            </a:prstGeom>
            <a:solidFill>
              <a:srgbClr val="8064A2">
                <a:alpha val="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33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Usage cycles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383032" y="5301208"/>
              <a:ext cx="2446021" cy="360040"/>
            </a:xfrm>
            <a:prstGeom prst="roundRect">
              <a:avLst/>
            </a:prstGeom>
            <a:solidFill>
              <a:srgbClr val="8064A2">
                <a:alpha val="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Usage cycles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156176" y="5301208"/>
              <a:ext cx="2446021" cy="360040"/>
            </a:xfrm>
            <a:prstGeom prst="roundRect">
              <a:avLst/>
            </a:prstGeom>
            <a:solidFill>
              <a:srgbClr val="8064A2">
                <a:alpha val="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41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Usage cycles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75594" y="764704"/>
              <a:ext cx="8128854" cy="360040"/>
            </a:xfrm>
            <a:prstGeom prst="roundRect">
              <a:avLst/>
            </a:prstGeom>
            <a:solidFill>
              <a:srgbClr val="5D417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PT103 ProVate Study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85118" y="5805264"/>
              <a:ext cx="8147160" cy="360040"/>
            </a:xfrm>
            <a:prstGeom prst="roundRect">
              <a:avLst/>
            </a:prstGeom>
            <a:solidFill>
              <a:srgbClr val="4F86C6">
                <a:alpha val="84706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94 Usage Cycles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380312" y="3021751"/>
              <a:ext cx="1205287" cy="375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Noncompliance with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inc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/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exc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 criteria   </a:t>
              </a:r>
              <a:r>
                <a:rPr kumimoji="0" lang="en-US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N=1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110721" y="1767028"/>
              <a:ext cx="1159804" cy="350874"/>
            </a:xfrm>
            <a:prstGeom prst="roundRect">
              <a:avLst/>
            </a:prstGeom>
            <a:ln>
              <a:solidFill>
                <a:srgbClr val="652C9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Reconfirmed Subjects </a:t>
              </a: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6C6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N=22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F86C6"/>
                </a:solidFill>
                <a:effectLst/>
                <a:uLnTx/>
                <a:uFillTx/>
                <a:latin typeface="Calibri"/>
                <a:ea typeface="Calibri"/>
                <a:cs typeface="Arial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6690623" y="2117902"/>
              <a:ext cx="0" cy="501635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56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69739"/>
            <a:ext cx="743750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C00000"/>
              </a:buClr>
            </a:pPr>
            <a:endParaRPr lang="en-US" u="sng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596186"/>
            <a:ext cx="7845552" cy="6223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buClr>
                <a:srgbClr val="C00000"/>
              </a:buClr>
            </a:pPr>
            <a:r>
              <a:rPr lang="en-US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models of the Applicator were tested (only one device model)</a:t>
            </a:r>
          </a:p>
          <a:p>
            <a:pPr>
              <a:lnSpc>
                <a:spcPts val="2000"/>
              </a:lnSpc>
              <a:buClr>
                <a:srgbClr val="C00000"/>
              </a:buClr>
            </a:pPr>
            <a:r>
              <a:rPr lang="en-US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52 </a:t>
            </a:r>
            <a:r>
              <a:rPr lang="en-U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Subjects </a:t>
            </a:r>
            <a:r>
              <a:rPr lang="en-US" sz="1600" b="1" u="sn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completed</a:t>
            </a:r>
            <a:r>
              <a:rPr lang="en-US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the study (used at least 1 model), PP </a:t>
            </a:r>
            <a:r>
              <a:rPr lang="en-US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set:</a:t>
            </a:r>
            <a:endParaRPr lang="en-U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ts val="2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ts val="2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ts val="2000"/>
              </a:lnSpc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he-IL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42409" y="1478830"/>
            <a:ext cx="3811336" cy="1587422"/>
            <a:chOff x="4542409" y="1478829"/>
            <a:chExt cx="3811336" cy="152586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TextBox 7"/>
            <p:cNvSpPr txBox="1"/>
            <p:nvPr/>
          </p:nvSpPr>
          <p:spPr>
            <a:xfrm>
              <a:off x="4542409" y="1478829"/>
              <a:ext cx="3811335" cy="582019"/>
            </a:xfrm>
            <a:prstGeom prst="rect">
              <a:avLst/>
            </a:prstGeom>
            <a:solidFill>
              <a:srgbClr val="660066"/>
            </a:solidFill>
            <a:ln w="254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indent="-457200" algn="ctr">
                <a:lnSpc>
                  <a:spcPts val="2000"/>
                </a:lnSpc>
                <a:buClr>
                  <a:srgbClr val="C00000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Altogether 94 usage </a:t>
              </a: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cycles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lvl="1" indent="-457200" algn="ctr">
                <a:lnSpc>
                  <a:spcPts val="2000"/>
                </a:lnSpc>
                <a:buClr>
                  <a:srgbClr val="C00000"/>
                </a:buClr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42409" y="2060848"/>
              <a:ext cx="3811336" cy="94384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66700" lvl="1" indent="-177800" fontAlgn="base">
                <a:spcBef>
                  <a:spcPts val="400"/>
                </a:spcBef>
                <a:spcAft>
                  <a:spcPts val="4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 subjects used the device over </a:t>
              </a:r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cycle</a:t>
              </a:r>
            </a:p>
            <a:p>
              <a:pPr marL="266700" lvl="1" indent="-177800" fontAlgn="base">
                <a:spcBef>
                  <a:spcPts val="400"/>
                </a:spcBef>
                <a:spcAft>
                  <a:spcPts val="4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subjects used the device over </a:t>
              </a:r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cycles</a:t>
              </a:r>
            </a:p>
            <a:p>
              <a:pPr marL="266700" lvl="1" indent="-177800" fontAlgn="base">
                <a:spcBef>
                  <a:spcPts val="400"/>
                </a:spcBef>
                <a:spcAft>
                  <a:spcPts val="400"/>
                </a:spcAft>
                <a:buClr>
                  <a:srgbClr val="7030A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subjects used the device over </a:t>
              </a:r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cycles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0"/>
            <a:ext cx="565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PT103 – Results, Study Cycles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3528" y="1475253"/>
            <a:ext cx="3960440" cy="1590998"/>
            <a:chOff x="323528" y="1475253"/>
            <a:chExt cx="3960440" cy="15909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TextBox 6"/>
            <p:cNvSpPr txBox="1"/>
            <p:nvPr/>
          </p:nvSpPr>
          <p:spPr>
            <a:xfrm>
              <a:off x="323528" y="2060848"/>
              <a:ext cx="3960440" cy="100540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lvl="1" indent="-254000" fontAlgn="base">
                <a:spcBef>
                  <a:spcPts val="0"/>
                </a:spcBef>
                <a:buClr>
                  <a:srgbClr val="7030A0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 devices </a:t>
              </a:r>
              <a:r>
                <a: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were used by each subject (mean 11.4±3.49, range 7-27)</a:t>
              </a:r>
            </a:p>
            <a:p>
              <a:pPr marL="355600" lvl="1" indent="-266700" fontAlgn="base">
                <a:spcBef>
                  <a:spcPts val="400"/>
                </a:spcBef>
                <a:spcAft>
                  <a:spcPts val="400"/>
                </a:spcAft>
                <a:buClr>
                  <a:srgbClr val="7030A0"/>
                </a:buClr>
                <a:buSzPct val="120000"/>
                <a:buFont typeface="Wingdings" panose="05000000000000000000" pitchFamily="2" charset="2"/>
                <a:buChar char="ü"/>
              </a:pPr>
              <a:r>
                <a: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Usage cycle duration was </a:t>
              </a:r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 days </a:t>
              </a:r>
              <a:r>
                <a: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(mean </a:t>
              </a:r>
              <a:r>
                <a:rPr lang="en-US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36.1±5.7)</a:t>
              </a: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529" y="1475253"/>
              <a:ext cx="3960439" cy="605294"/>
            </a:xfrm>
            <a:prstGeom prst="rect">
              <a:avLst/>
            </a:prstGeom>
            <a:solidFill>
              <a:srgbClr val="660066"/>
            </a:solidFill>
            <a:ln w="254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dk1"/>
                  </a:solidFill>
                </a:defRPr>
              </a:lvl1pPr>
              <a:lvl2pPr lvl="1" indent="-457200" algn="ctr">
                <a:lnSpc>
                  <a:spcPts val="2000"/>
                </a:lnSpc>
                <a:buClr>
                  <a:srgbClr val="C00000"/>
                </a:buClr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0" lvl="1" indent="0"/>
              <a:r>
                <a:rPr lang="en-US" sz="1600" dirty="0"/>
                <a:t>During the “Device Usage Period”, in the PP population: 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36293"/>
              </p:ext>
            </p:extLst>
          </p:nvPr>
        </p:nvGraphicFramePr>
        <p:xfrm>
          <a:off x="1835696" y="3429000"/>
          <a:ext cx="5559425" cy="180022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08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4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Visit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POPQ stage 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POPQ stage 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B5E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POPQ stage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B5E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POPQ stage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B5E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POPQ stage 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B5E8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Screening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i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35 (31.5%)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28 (29.8%)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i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76 (68.5%)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66 (</a:t>
                      </a:r>
                      <a:r>
                        <a:rPr lang="he-IL" sz="1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70.2</a:t>
                      </a: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Visit 3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i="1" kern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93 (96.9%)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89 (96.7%)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i="1" kern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 (3.1%)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 (3.3%)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Visit 4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i="1" kern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93 (96.9%)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91 (96.8%)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i="1" kern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 (1.0%)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 (1.1%)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i="1" kern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 (2.1%)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 (2.1%)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Visit 5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i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90 (97.8%)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i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90 (97.8%)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0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i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 (2.2%)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000" b="1" i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 (2.2%)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7725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10666" y="5301208"/>
            <a:ext cx="5785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comparison of POP-Q stages before (screening) and while using </a:t>
            </a:r>
            <a:r>
              <a:rPr kumimoji="0" lang="en-US" sz="105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kumimoji="0" lang="en-US" sz="105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at the different visits </a:t>
            </a:r>
            <a:r>
              <a: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(FA (red)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PP (black), p&lt;0.0001)</a:t>
            </a:r>
          </a:p>
        </p:txBody>
      </p:sp>
    </p:spTree>
    <p:extLst>
      <p:ext uri="{BB962C8B-B14F-4D97-AF65-F5344CB8AC3E}">
        <p14:creationId xmlns:p14="http://schemas.microsoft.com/office/powerpoint/2010/main" val="167724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69739"/>
            <a:ext cx="743750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C00000"/>
              </a:buClr>
            </a:pPr>
            <a:endParaRPr lang="en-US" u="sng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565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PT103 – </a:t>
            </a:r>
            <a:r>
              <a:rPr lang="en-US" sz="28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Objective Effectiveness</a:t>
            </a:r>
            <a:endParaRPr lang="en-US" sz="2800" b="1" u="sng" dirty="0">
              <a:solidFill>
                <a:srgbClr val="6600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34480" y="600496"/>
            <a:ext cx="3697560" cy="2307472"/>
            <a:chOff x="4402318" y="1988840"/>
            <a:chExt cx="3697560" cy="2307472"/>
          </a:xfrm>
        </p:grpSpPr>
        <p:cxnSp>
          <p:nvCxnSpPr>
            <p:cNvPr id="73" name="Elbow Connector 72"/>
            <p:cNvCxnSpPr>
              <a:stCxn id="83" idx="2"/>
              <a:endCxn id="78" idx="0"/>
            </p:cNvCxnSpPr>
            <p:nvPr/>
          </p:nvCxnSpPr>
          <p:spPr>
            <a:xfrm rot="5400000">
              <a:off x="4922186" y="3034564"/>
              <a:ext cx="544440" cy="576064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71"/>
            <p:cNvCxnSpPr>
              <a:stCxn id="83" idx="2"/>
              <a:endCxn id="76" idx="0"/>
            </p:cNvCxnSpPr>
            <p:nvPr/>
          </p:nvCxnSpPr>
          <p:spPr>
            <a:xfrm rot="16200000" flipH="1">
              <a:off x="5510826" y="3021988"/>
              <a:ext cx="544440" cy="601216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81" idx="2"/>
              <a:endCxn id="74" idx="0"/>
            </p:cNvCxnSpPr>
            <p:nvPr/>
          </p:nvCxnSpPr>
          <p:spPr>
            <a:xfrm>
              <a:off x="7595822" y="3050376"/>
              <a:ext cx="0" cy="5444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4978382" y="1988840"/>
              <a:ext cx="3121496" cy="35074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94 usage cycles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4978382" y="2348880"/>
              <a:ext cx="1008112" cy="701496"/>
              <a:chOff x="5940152" y="1062028"/>
              <a:chExt cx="1008112" cy="701496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  <a:solidFill>
                <a:srgbClr val="59027D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66 </a:t>
                </a:r>
                <a:endPara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Stage 3</a:t>
                </a:r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091766" y="2348880"/>
              <a:ext cx="1008112" cy="701496"/>
              <a:chOff x="5940152" y="1062028"/>
              <a:chExt cx="1008112" cy="701496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  <a:solidFill>
                <a:srgbClr val="59027D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 </a:t>
                </a:r>
                <a:endPara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Stage 2</a:t>
                </a:r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402318" y="3594816"/>
              <a:ext cx="1008112" cy="701496"/>
              <a:chOff x="5940152" y="1062028"/>
              <a:chExt cx="1008112" cy="70149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  <a:solidFill>
                <a:srgbClr val="59027D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64 </a:t>
                </a:r>
                <a:endPara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Stage 0</a:t>
                </a:r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5579598" y="3594816"/>
              <a:ext cx="1008112" cy="701496"/>
              <a:chOff x="5940152" y="1062028"/>
              <a:chExt cx="1008112" cy="701496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  <a:solidFill>
                <a:srgbClr val="59027D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endPara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Stage 1</a:t>
                </a:r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7091766" y="3594816"/>
              <a:ext cx="1008112" cy="701496"/>
              <a:chOff x="5940152" y="1062028"/>
              <a:chExt cx="1008112" cy="70149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940152" y="1062028"/>
                <a:ext cx="1008112" cy="350748"/>
              </a:xfrm>
              <a:prstGeom prst="rect">
                <a:avLst/>
              </a:prstGeom>
              <a:solidFill>
                <a:srgbClr val="59027D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  <a:endPara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5940152" y="1412776"/>
                <a:ext cx="1008112" cy="3507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Stage 0</a:t>
                </a:r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270218" y="3265448"/>
            <a:ext cx="3639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>
                <a:solidFill>
                  <a:schemeClr val="accent4">
                    <a:lumMod val="75000"/>
                  </a:schemeClr>
                </a:solidFill>
              </a:rPr>
              <a:t>The Primary Endpoint </a:t>
            </a:r>
            <a:r>
              <a:rPr lang="en-US" sz="1600" b="1" i="1" u="sng" dirty="0" smtClean="0">
                <a:solidFill>
                  <a:schemeClr val="accent4">
                    <a:lumMod val="75000"/>
                  </a:schemeClr>
                </a:solidFill>
              </a:rPr>
              <a:t>was </a:t>
            </a:r>
          </a:p>
          <a:p>
            <a:r>
              <a:rPr lang="en-US" sz="1600" b="1" i="1" dirty="0" smtClean="0">
                <a:solidFill>
                  <a:schemeClr val="accent4">
                    <a:lumMod val="75000"/>
                  </a:schemeClr>
                </a:solidFill>
              </a:rPr>
              <a:t>“</a:t>
            </a:r>
            <a:r>
              <a:rPr lang="en-US" sz="1600" b="1" i="1" dirty="0">
                <a:solidFill>
                  <a:schemeClr val="accent4">
                    <a:lumMod val="75000"/>
                  </a:schemeClr>
                </a:solidFill>
              </a:rPr>
              <a:t>The proportion of subjects with an improvement from baseline of at least 1 stage in the POP-Q scale, at visit 5”.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660660"/>
              </p:ext>
            </p:extLst>
          </p:nvPr>
        </p:nvGraphicFramePr>
        <p:xfrm>
          <a:off x="4245733" y="3328751"/>
          <a:ext cx="4464496" cy="834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235"/>
                <a:gridCol w="1310200"/>
                <a:gridCol w="969877"/>
                <a:gridCol w="1014222"/>
                <a:gridCol w="64196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02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b="1" dirty="0">
                          <a:effectLst/>
                        </a:rPr>
                        <a:t> 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02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b="1" dirty="0">
                          <a:effectLst/>
                        </a:rPr>
                        <a:t>% (n/N)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02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b="1" dirty="0">
                          <a:effectLst/>
                        </a:rPr>
                        <a:t>95% CI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02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b="1" dirty="0">
                          <a:effectLst/>
                        </a:rPr>
                        <a:t>P-Value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027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50" b="1" dirty="0">
                          <a:effectLst/>
                        </a:rPr>
                        <a:t>All Cohorts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50" b="1" dirty="0">
                          <a:effectLst/>
                        </a:rPr>
                        <a:t>Improvement </a:t>
                      </a:r>
                      <a:r>
                        <a:rPr lang="en-US" sz="950" b="1" dirty="0" smtClean="0">
                          <a:effectLst/>
                        </a:rPr>
                        <a:t> from baseline </a:t>
                      </a:r>
                      <a:r>
                        <a:rPr lang="en-US" sz="950" b="1" dirty="0">
                          <a:effectLst/>
                        </a:rPr>
                        <a:t>of at least one stage in POP-Q at V5</a:t>
                      </a:r>
                      <a:endParaRPr lang="en-US" sz="1100" b="1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5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50" b="1" dirty="0" smtClean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r>
                        <a:rPr lang="en-US" sz="950" b="1" dirty="0">
                          <a:solidFill>
                            <a:srgbClr val="FF0000"/>
                          </a:solidFill>
                          <a:effectLst/>
                        </a:rPr>
                        <a:t>% </a:t>
                      </a:r>
                      <a:r>
                        <a:rPr lang="en-US" sz="95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950" b="1" dirty="0">
                          <a:solidFill>
                            <a:schemeClr val="tx1"/>
                          </a:solidFill>
                          <a:effectLst/>
                        </a:rPr>
                        <a:t>94/94)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50" b="1" dirty="0" smtClean="0">
                          <a:effectLst/>
                        </a:rPr>
                        <a:t>[</a:t>
                      </a:r>
                      <a:r>
                        <a:rPr lang="en-US" sz="950" b="1" dirty="0">
                          <a:effectLst/>
                        </a:rPr>
                        <a:t>96.15</a:t>
                      </a:r>
                      <a:r>
                        <a:rPr lang="en-US" sz="950" b="1" dirty="0" smtClean="0">
                          <a:effectLst/>
                        </a:rPr>
                        <a:t>%;</a:t>
                      </a:r>
                      <a:r>
                        <a:rPr lang="en-US" sz="950" b="1" dirty="0" smtClean="0">
                          <a:solidFill>
                            <a:schemeClr val="tx1"/>
                          </a:solidFill>
                          <a:effectLst/>
                        </a:rPr>
                        <a:t>100.00%]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950" b="1" dirty="0" smtClean="0">
                          <a:solidFill>
                            <a:srgbClr val="FF0000"/>
                          </a:solidFill>
                          <a:effectLst/>
                        </a:rPr>
                        <a:t>&lt;.</a:t>
                      </a:r>
                      <a:r>
                        <a:rPr lang="en-US" sz="950" b="1" dirty="0">
                          <a:solidFill>
                            <a:srgbClr val="FF0000"/>
                          </a:solidFill>
                          <a:effectLst/>
                        </a:rPr>
                        <a:t>0001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480" marR="304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4788009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>
                <a:solidFill>
                  <a:schemeClr val="accent4">
                    <a:lumMod val="75000"/>
                  </a:schemeClr>
                </a:solidFill>
              </a:rPr>
              <a:t>The 1</a:t>
            </a:r>
            <a:r>
              <a:rPr lang="en-US" sz="1600" b="1" i="1" u="sng" baseline="30000" dirty="0">
                <a:solidFill>
                  <a:schemeClr val="accent4">
                    <a:lumMod val="75000"/>
                  </a:schemeClr>
                </a:solidFill>
              </a:rPr>
              <a:t>st</a:t>
            </a:r>
            <a:r>
              <a:rPr lang="en-US" sz="1600" b="1" i="1" u="sng" dirty="0">
                <a:solidFill>
                  <a:schemeClr val="accent4">
                    <a:lumMod val="75000"/>
                  </a:schemeClr>
                </a:solidFill>
              </a:rPr>
              <a:t> Secondary Endpoint </a:t>
            </a:r>
            <a:r>
              <a:rPr lang="en-US" sz="1600" b="1" i="1" u="sng" dirty="0" smtClean="0">
                <a:solidFill>
                  <a:schemeClr val="accent4">
                    <a:lumMod val="75000"/>
                  </a:schemeClr>
                </a:solidFill>
              </a:rPr>
              <a:t>was</a:t>
            </a:r>
          </a:p>
          <a:p>
            <a:r>
              <a:rPr lang="en-US" sz="1600" b="1" i="1" dirty="0" smtClean="0">
                <a:solidFill>
                  <a:schemeClr val="accent4">
                    <a:lumMod val="75000"/>
                  </a:schemeClr>
                </a:solidFill>
              </a:rPr>
              <a:t>“</a:t>
            </a:r>
            <a:r>
              <a:rPr lang="en-US" sz="1600" b="1" i="1" dirty="0">
                <a:solidFill>
                  <a:schemeClr val="accent4">
                    <a:lumMod val="75000"/>
                  </a:schemeClr>
                </a:solidFill>
              </a:rPr>
              <a:t>the change from baseline in stage of prolapse assessed by the POP-Q scale at visit </a:t>
            </a:r>
            <a:r>
              <a:rPr lang="en-US" sz="1600" b="1" i="1" dirty="0" smtClean="0">
                <a:solidFill>
                  <a:schemeClr val="accent4">
                    <a:lumMod val="75000"/>
                  </a:schemeClr>
                </a:solidFill>
              </a:rPr>
              <a:t>5”. 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79139"/>
              </p:ext>
            </p:extLst>
          </p:nvPr>
        </p:nvGraphicFramePr>
        <p:xfrm>
          <a:off x="4227859" y="4813910"/>
          <a:ext cx="4448598" cy="919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659"/>
                <a:gridCol w="1112149"/>
                <a:gridCol w="1127009"/>
                <a:gridCol w="1027781"/>
              </a:tblGrid>
              <a:tr h="50405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5902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1 POPQ </a:t>
                      </a:r>
                      <a:r>
                        <a:rPr lang="en-US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stage reduction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02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2 POPQ stages reduction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02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POPQ stages reduction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027D"/>
                    </a:solidFill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Visits 1-5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[95% Exact CI*]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902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94/94 (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[96.15; 100]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92/92 (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[96.07; 100]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64/66 (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97.0%</a:t>
                      </a: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[89.48;  99.63]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275856" y="1927865"/>
            <a:ext cx="864096" cy="276999"/>
            <a:chOff x="2483768" y="3107924"/>
            <a:chExt cx="864096" cy="276999"/>
          </a:xfrm>
        </p:grpSpPr>
        <p:sp>
          <p:nvSpPr>
            <p:cNvPr id="8" name="TextBox 7"/>
            <p:cNvSpPr txBox="1"/>
            <p:nvPr/>
          </p:nvSpPr>
          <p:spPr>
            <a:xfrm>
              <a:off x="2712368" y="3107924"/>
              <a:ext cx="366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7030A0"/>
                  </a:solidFill>
                </a:rPr>
                <a:t>V5</a:t>
              </a:r>
              <a:endParaRPr lang="en-US" sz="12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8" idx="3"/>
            </p:cNvCxnSpPr>
            <p:nvPr/>
          </p:nvCxnSpPr>
          <p:spPr>
            <a:xfrm flipV="1">
              <a:off x="3078696" y="3246423"/>
              <a:ext cx="269168" cy="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1"/>
            </p:cNvCxnSpPr>
            <p:nvPr/>
          </p:nvCxnSpPr>
          <p:spPr>
            <a:xfrm flipH="1" flipV="1">
              <a:off x="2483768" y="3246423"/>
              <a:ext cx="228600" cy="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436096" y="1329309"/>
            <a:ext cx="28803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lvl="1" fontAlgn="base">
              <a:spcBef>
                <a:spcPts val="0"/>
              </a:spcBef>
              <a:buClr>
                <a:srgbClr val="7030A0"/>
              </a:buClr>
              <a:buSzPct val="120000"/>
              <a:defRPr/>
            </a:pPr>
            <a:r>
              <a:rPr lang="en-US" sz="1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*Per Protocol Population</a:t>
            </a:r>
          </a:p>
          <a:p>
            <a:pPr marL="285750" lvl="1" indent="-228600" fontAlgn="base">
              <a:spcBef>
                <a:spcPts val="0"/>
              </a:spcBef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992 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devices 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used </a:t>
            </a:r>
          </a:p>
          <a:p>
            <a:pPr marL="285750" lvl="1" indent="-228600" fontAlgn="base">
              <a:spcBef>
                <a:spcPts val="0"/>
              </a:spcBef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3,393 total usage days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5816" y="13112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POP-Q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9244" y="1034285"/>
            <a:ext cx="864096" cy="276999"/>
            <a:chOff x="2483768" y="3107924"/>
            <a:chExt cx="864096" cy="276999"/>
          </a:xfrm>
        </p:grpSpPr>
        <p:sp>
          <p:nvSpPr>
            <p:cNvPr id="35" name="TextBox 34"/>
            <p:cNvSpPr txBox="1"/>
            <p:nvPr/>
          </p:nvSpPr>
          <p:spPr>
            <a:xfrm>
              <a:off x="2712368" y="3107924"/>
              <a:ext cx="366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7030A0"/>
                  </a:solidFill>
                </a:rPr>
                <a:t>V1</a:t>
              </a:r>
              <a:endParaRPr lang="en-US" sz="12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35" idx="3"/>
            </p:cNvCxnSpPr>
            <p:nvPr/>
          </p:nvCxnSpPr>
          <p:spPr>
            <a:xfrm flipV="1">
              <a:off x="3078696" y="3246423"/>
              <a:ext cx="269168" cy="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5" idx="1"/>
            </p:cNvCxnSpPr>
            <p:nvPr/>
          </p:nvCxnSpPr>
          <p:spPr>
            <a:xfrm flipH="1" flipV="1">
              <a:off x="2483768" y="3246423"/>
              <a:ext cx="228600" cy="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649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651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PT103 – </a:t>
            </a:r>
            <a:r>
              <a:rPr lang="en-US" sz="2800" b="1" u="sng" dirty="0" smtClean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Subjective Effectiveness</a:t>
            </a:r>
            <a:endParaRPr lang="en-US" sz="2800" b="1" u="sng" dirty="0">
              <a:solidFill>
                <a:srgbClr val="66006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73792" y="1038126"/>
            <a:ext cx="7845552" cy="646331"/>
          </a:xfrm>
          <a:prstGeom prst="rect">
            <a:avLst/>
          </a:prstGeom>
          <a:noFill/>
          <a:ln w="15875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POP related complaints were graded 0-4 (0 being “no complaint at all” and 4 being “significant complaint”), and scores during visits 1 (before using the device) and 5 (while using the device) were analyzed and compared. Results were normalized to the 100 scale</a:t>
            </a:r>
          </a:p>
        </p:txBody>
      </p:sp>
      <p:sp>
        <p:nvSpPr>
          <p:cNvPr id="88" name="Text Box 14"/>
          <p:cNvSpPr txBox="1"/>
          <p:nvPr/>
        </p:nvSpPr>
        <p:spPr>
          <a:xfrm>
            <a:off x="827584" y="5650607"/>
            <a:ext cx="7845552" cy="226665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100" b="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Comparison of POP related complaints scores before using the ProVate Device and while using the device, </a:t>
            </a:r>
            <a:r>
              <a:rPr lang="en-US" sz="1100" b="1" i="1" dirty="0">
                <a:solidFill>
                  <a:srgbClr val="59027D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PP, </a:t>
            </a:r>
            <a:r>
              <a:rPr lang="en-US" sz="1400" b="1" i="1" dirty="0" smtClean="0">
                <a:solidFill>
                  <a:srgbClr val="59027D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p&lt;0.0001</a:t>
            </a:r>
            <a:endParaRPr lang="en-US" sz="1100" b="1" i="1" dirty="0">
              <a:solidFill>
                <a:srgbClr val="59027D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133716" y="620688"/>
            <a:ext cx="6925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660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POP Symptoms Alleviation (POP Score)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300949051"/>
              </p:ext>
            </p:extLst>
          </p:nvPr>
        </p:nvGraphicFramePr>
        <p:xfrm>
          <a:off x="2610526" y="1684457"/>
          <a:ext cx="5913839" cy="383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933103"/>
              </p:ext>
            </p:extLst>
          </p:nvPr>
        </p:nvGraphicFramePr>
        <p:xfrm>
          <a:off x="395536" y="2276872"/>
          <a:ext cx="2376264" cy="191326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21309"/>
                <a:gridCol w="1154955"/>
              </a:tblGrid>
              <a:tr h="864095">
                <a:tc gridSpan="2"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Symptoms Alleviation Score</a:t>
                      </a:r>
                    </a:p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percentage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of subjects who had no complaints in specific items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(scored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them as “not at all”)</a:t>
                      </a:r>
                      <a:r>
                        <a:rPr lang="en-US" sz="1000" i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02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3173">
                <a:tc gridSpan="2"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All Parts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2821">
                <a:tc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 study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Study end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173">
                <a:tc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11.7-94.7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73-4-97.9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4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7"/>
</p:tagLst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6777</TotalTime>
  <Words>3127</Words>
  <Application>Microsoft Office PowerPoint</Application>
  <PresentationFormat>On-screen Show (4:3)</PresentationFormat>
  <Paragraphs>744</Paragraphs>
  <Slides>33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Elan</dc:creator>
  <cp:lastModifiedBy>Elan</cp:lastModifiedBy>
  <cp:revision>120</cp:revision>
  <dcterms:created xsi:type="dcterms:W3CDTF">2017-05-21T16:18:08Z</dcterms:created>
  <dcterms:modified xsi:type="dcterms:W3CDTF">2017-07-15T12:54:11Z</dcterms:modified>
</cp:coreProperties>
</file>