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10" r:id="rId1"/>
  </p:sldMasterIdLst>
  <p:sldIdLst>
    <p:sldId id="256" r:id="rId2"/>
    <p:sldId id="258" r:id="rId3"/>
    <p:sldId id="275" r:id="rId4"/>
    <p:sldId id="262" r:id="rId5"/>
    <p:sldId id="263" r:id="rId6"/>
    <p:sldId id="266" r:id="rId7"/>
    <p:sldId id="306" r:id="rId8"/>
    <p:sldId id="302" r:id="rId9"/>
    <p:sldId id="274" r:id="rId10"/>
    <p:sldId id="282" r:id="rId11"/>
    <p:sldId id="288" r:id="rId12"/>
    <p:sldId id="307" r:id="rId13"/>
    <p:sldId id="308" r:id="rId14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47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83C0"/>
    <a:srgbClr val="F2F808"/>
    <a:srgbClr val="F3DEDB"/>
    <a:srgbClr val="DBEEF4"/>
    <a:srgbClr val="E5DFED"/>
    <a:srgbClr val="DCE6F0"/>
    <a:srgbClr val="A69485"/>
    <a:srgbClr val="ECF1DD"/>
    <a:srgbClr val="5EB1E4"/>
    <a:srgbClr val="DAE9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סגנון ביניים 2 - הדגשה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סגנון ביניים 2 - הדגשה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סגנון בהיר 1 - הדגשה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43" d="100"/>
          <a:sy n="43" d="100"/>
        </p:scale>
        <p:origin x="45" y="120"/>
      </p:cViewPr>
      <p:guideLst>
        <p:guide orient="horz" pos="3367"/>
        <p:guide pos="476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8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1732" y="3920334"/>
            <a:ext cx="10913662" cy="3527739"/>
          </a:xfrm>
        </p:spPr>
        <p:txBody>
          <a:bodyPr anchor="b">
            <a:normAutofit/>
          </a:bodyPr>
          <a:lstStyle>
            <a:lvl1pPr>
              <a:defRPr sz="8419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1732" y="7448069"/>
            <a:ext cx="10913662" cy="1755907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25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383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51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563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276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989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02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8"/>
          <p:cNvSpPr/>
          <p:nvPr/>
        </p:nvSpPr>
        <p:spPr bwMode="auto">
          <a:xfrm>
            <a:off x="-52446" y="6736807"/>
            <a:ext cx="2307376" cy="1218818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971" y="7061681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640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950383"/>
            <a:ext cx="10899664" cy="4859552"/>
          </a:xfrm>
        </p:spPr>
        <p:txBody>
          <a:bodyPr anchor="ctr">
            <a:normAutofit/>
          </a:bodyPr>
          <a:lstStyle>
            <a:lvl1pPr algn="l">
              <a:defRPr sz="7483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6788079"/>
            <a:ext cx="10899664" cy="2425635"/>
          </a:xfrm>
        </p:spPr>
        <p:txBody>
          <a:bodyPr anchor="ctr">
            <a:normAutofit/>
          </a:bodyPr>
          <a:lstStyle>
            <a:lvl1pPr marL="0" indent="0" algn="l">
              <a:buNone/>
              <a:defRPr sz="280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4936705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5057705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85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8002" y="950383"/>
            <a:ext cx="10102032" cy="4514321"/>
          </a:xfrm>
        </p:spPr>
        <p:txBody>
          <a:bodyPr anchor="ctr">
            <a:normAutofit/>
          </a:bodyPr>
          <a:lstStyle>
            <a:lvl1pPr algn="l">
              <a:defRPr sz="7483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94742" y="5464704"/>
            <a:ext cx="9348547" cy="59399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9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12775" indent="0">
              <a:buFontTx/>
              <a:buNone/>
              <a:defRPr/>
            </a:lvl2pPr>
            <a:lvl3pPr marL="1425550" indent="0">
              <a:buFontTx/>
              <a:buNone/>
              <a:defRPr/>
            </a:lvl3pPr>
            <a:lvl4pPr marL="2138324" indent="0">
              <a:buFontTx/>
              <a:buNone/>
              <a:defRPr/>
            </a:lvl4pPr>
            <a:lvl5pPr marL="2851099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6788079"/>
            <a:ext cx="10899664" cy="2425635"/>
          </a:xfrm>
        </p:spPr>
        <p:txBody>
          <a:bodyPr anchor="ctr">
            <a:normAutofit/>
          </a:bodyPr>
          <a:lstStyle>
            <a:lvl1pPr marL="0" indent="0" algn="l">
              <a:buNone/>
              <a:defRPr sz="2806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96" y="4936705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5057705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2990001" y="1010258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508097" y="4529453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6291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3801536"/>
            <a:ext cx="10899664" cy="4248109"/>
          </a:xfrm>
        </p:spPr>
        <p:txBody>
          <a:bodyPr anchor="b">
            <a:normAutofit/>
          </a:bodyPr>
          <a:lstStyle>
            <a:lvl1pPr algn="l">
              <a:defRPr sz="7483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30" y="8078259"/>
            <a:ext cx="10899664" cy="11375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2193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618002" y="950383"/>
            <a:ext cx="10102032" cy="4514321"/>
          </a:xfrm>
        </p:spPr>
        <p:txBody>
          <a:bodyPr anchor="ctr">
            <a:normAutofit/>
          </a:bodyPr>
          <a:lstStyle>
            <a:lvl1pPr algn="l">
              <a:defRPr sz="7483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11729" y="6771482"/>
            <a:ext cx="11058905" cy="130677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742">
                <a:solidFill>
                  <a:schemeClr val="accent1"/>
                </a:solidFill>
              </a:defRPr>
            </a:lvl1pPr>
            <a:lvl2pPr marL="712775" indent="0">
              <a:buFontTx/>
              <a:buNone/>
              <a:defRPr/>
            </a:lvl2pPr>
            <a:lvl3pPr marL="1425550" indent="0">
              <a:buFontTx/>
              <a:buNone/>
              <a:defRPr/>
            </a:lvl3pPr>
            <a:lvl4pPr marL="2138324" indent="0">
              <a:buFontTx/>
              <a:buNone/>
              <a:defRPr/>
            </a:lvl4pPr>
            <a:lvl5pPr marL="2851099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29" y="8078259"/>
            <a:ext cx="11058905" cy="11375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2990001" y="1010258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508097" y="4529453"/>
            <a:ext cx="756164" cy="911682"/>
          </a:xfrm>
          <a:prstGeom prst="rect">
            <a:avLst/>
          </a:prstGeom>
        </p:spPr>
        <p:txBody>
          <a:bodyPr vert="horz" lIns="142558" tIns="71279" rIns="142558" bIns="71279" rtlCol="0" anchor="ctr">
            <a:noAutofit/>
          </a:bodyPr>
          <a:lstStyle/>
          <a:p>
            <a:pPr lvl="0"/>
            <a:r>
              <a:rPr lang="en-US" sz="124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265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1" y="978145"/>
            <a:ext cx="10899662" cy="4490031"/>
          </a:xfrm>
        </p:spPr>
        <p:txBody>
          <a:bodyPr anchor="ctr">
            <a:normAutofit/>
          </a:bodyPr>
          <a:lstStyle>
            <a:lvl1pPr algn="l">
              <a:defRPr sz="7483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11730" y="6771482"/>
            <a:ext cx="10899664" cy="1306777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742">
                <a:solidFill>
                  <a:schemeClr val="accent1"/>
                </a:solidFill>
              </a:defRPr>
            </a:lvl1pPr>
            <a:lvl2pPr marL="712775" indent="0">
              <a:buFontTx/>
              <a:buNone/>
              <a:defRPr/>
            </a:lvl2pPr>
            <a:lvl3pPr marL="1425550" indent="0">
              <a:buFontTx/>
              <a:buNone/>
              <a:defRPr/>
            </a:lvl3pPr>
            <a:lvl4pPr marL="2138324" indent="0">
              <a:buFontTx/>
              <a:buNone/>
              <a:defRPr/>
            </a:lvl4pPr>
            <a:lvl5pPr marL="2851099" indent="0">
              <a:buFontTx/>
              <a:buNone/>
              <a:defRPr/>
            </a:lvl5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30" y="8078259"/>
            <a:ext cx="10899664" cy="113750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7350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830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73467" y="978144"/>
            <a:ext cx="2738368" cy="8237618"/>
          </a:xfrm>
        </p:spPr>
        <p:txBody>
          <a:bodyPr vert="eaVert" anchor="ctr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11731" y="978144"/>
            <a:ext cx="7798350" cy="823761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27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E21BEBF4-C758-45CA-A7CA-D6EBC38E83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4" y="9735671"/>
            <a:ext cx="2938641" cy="67060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2CC45E3-DE2C-42E2-B7F3-85B06C3AC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005" y="9735671"/>
            <a:ext cx="1624920" cy="67060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0E78EBFD-B635-467F-949E-2C30485739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9534128"/>
            <a:ext cx="4044980" cy="115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55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290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81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336" y="973005"/>
            <a:ext cx="10895058" cy="199694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1730" y="3326342"/>
            <a:ext cx="10899664" cy="588941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098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3234300"/>
            <a:ext cx="10899664" cy="2289900"/>
          </a:xfrm>
        </p:spPr>
        <p:txBody>
          <a:bodyPr anchor="b"/>
          <a:lstStyle>
            <a:lvl1pPr algn="l">
              <a:defRPr sz="6236" b="0" cap="none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5583502"/>
            <a:ext cx="10899664" cy="1341388"/>
          </a:xfrm>
        </p:spPr>
        <p:txBody>
          <a:bodyPr anchor="t"/>
          <a:lstStyle>
            <a:lvl1pPr marL="0" indent="0" algn="l">
              <a:buNone/>
              <a:defRPr sz="3118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2775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1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96" y="4936705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5057705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30840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11732" y="3331185"/>
            <a:ext cx="5287029" cy="58734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25090" y="3331185"/>
            <a:ext cx="5286304" cy="58734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1228176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368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45696" y="3471372"/>
            <a:ext cx="4753065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1729" y="4369781"/>
            <a:ext cx="5287030" cy="48418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52294" y="3466339"/>
            <a:ext cx="4750821" cy="898409"/>
          </a:xfrm>
        </p:spPr>
        <p:txBody>
          <a:bodyPr anchor="b">
            <a:noAutofit/>
          </a:bodyPr>
          <a:lstStyle>
            <a:lvl1pPr marL="0" indent="0">
              <a:buNone/>
              <a:defRPr sz="3742" b="0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819150" y="4364749"/>
            <a:ext cx="5283968" cy="4841877"/>
          </a:xfrm>
        </p:spPr>
        <p:txBody>
          <a:bodyPr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301" y="1228176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421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6334" y="973005"/>
            <a:ext cx="10895059" cy="199694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3444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4522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29" y="695463"/>
            <a:ext cx="4347944" cy="1522098"/>
          </a:xfrm>
        </p:spPr>
        <p:txBody>
          <a:bodyPr anchor="b"/>
          <a:lstStyle>
            <a:lvl1pPr algn="l">
              <a:defRPr sz="3118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43235" y="695466"/>
            <a:ext cx="6268158" cy="8442078"/>
          </a:xfrm>
        </p:spPr>
        <p:txBody>
          <a:bodyPr anchor="ctr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29" y="2492282"/>
            <a:ext cx="4347944" cy="6645256"/>
          </a:xfrm>
        </p:spPr>
        <p:txBody>
          <a:bodyPr/>
          <a:lstStyle>
            <a:lvl1pPr marL="0" indent="0">
              <a:buNone/>
              <a:defRPr sz="2183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1108772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498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1730" y="7484269"/>
            <a:ext cx="10899664" cy="883560"/>
          </a:xfrm>
        </p:spPr>
        <p:txBody>
          <a:bodyPr anchor="b">
            <a:normAutofit/>
          </a:bodyPr>
          <a:lstStyle>
            <a:lvl1pPr algn="l">
              <a:defRPr sz="3742" b="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1730" y="989928"/>
            <a:ext cx="10899664" cy="6010006"/>
          </a:xfrm>
        </p:spPr>
        <p:txBody>
          <a:bodyPr anchor="t">
            <a:normAutofit/>
          </a:bodyPr>
          <a:lstStyle>
            <a:lvl1pPr marL="0" indent="0" algn="ctr">
              <a:buNone/>
              <a:defRPr sz="2494"/>
            </a:lvl1pPr>
            <a:lvl2pPr marL="712775" indent="0">
              <a:buNone/>
              <a:defRPr sz="2494"/>
            </a:lvl2pPr>
            <a:lvl3pPr marL="1425550" indent="0">
              <a:buNone/>
              <a:defRPr sz="2494"/>
            </a:lvl3pPr>
            <a:lvl4pPr marL="2138324" indent="0">
              <a:buNone/>
              <a:defRPr sz="2494"/>
            </a:lvl4pPr>
            <a:lvl5pPr marL="2851099" indent="0">
              <a:buNone/>
              <a:defRPr sz="2494"/>
            </a:lvl5pPr>
            <a:lvl6pPr marL="3563874" indent="0">
              <a:buNone/>
              <a:defRPr sz="2494"/>
            </a:lvl6pPr>
            <a:lvl7pPr marL="4276649" indent="0">
              <a:buNone/>
              <a:defRPr sz="2494"/>
            </a:lvl7pPr>
            <a:lvl8pPr marL="4989424" indent="0">
              <a:buNone/>
              <a:defRPr sz="2494"/>
            </a:lvl8pPr>
            <a:lvl9pPr marL="5702198" indent="0">
              <a:buNone/>
              <a:defRPr sz="2494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11730" y="8367829"/>
            <a:ext cx="10899664" cy="769711"/>
          </a:xfrm>
        </p:spPr>
        <p:txBody>
          <a:bodyPr>
            <a:normAutofit/>
          </a:bodyPr>
          <a:lstStyle>
            <a:lvl1pPr marL="0" indent="0">
              <a:buNone/>
              <a:defRPr sz="1871"/>
            </a:lvl1pPr>
            <a:lvl2pPr marL="712775" indent="0">
              <a:buNone/>
              <a:defRPr sz="1871"/>
            </a:lvl2pPr>
            <a:lvl3pPr marL="1425550" indent="0">
              <a:buNone/>
              <a:defRPr sz="1559"/>
            </a:lvl3pPr>
            <a:lvl4pPr marL="2138324" indent="0">
              <a:buNone/>
              <a:defRPr sz="1403"/>
            </a:lvl4pPr>
            <a:lvl5pPr marL="2851099" indent="0">
              <a:buNone/>
              <a:defRPr sz="1403"/>
            </a:lvl5pPr>
            <a:lvl6pPr marL="3563874" indent="0">
              <a:buNone/>
              <a:defRPr sz="1403"/>
            </a:lvl6pPr>
            <a:lvl7pPr marL="4276649" indent="0">
              <a:buNone/>
              <a:defRPr sz="1403"/>
            </a:lvl7pPr>
            <a:lvl8pPr marL="4989424" indent="0">
              <a:buNone/>
              <a:defRPr sz="1403"/>
            </a:lvl8pPr>
            <a:lvl9pPr marL="5702198" indent="0">
              <a:buNone/>
              <a:defRPr sz="1403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96" y="7655856"/>
            <a:ext cx="2246004" cy="791994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301" y="7768774"/>
            <a:ext cx="967245" cy="569240"/>
          </a:xfrm>
        </p:spPr>
        <p:txBody>
          <a:bodyPr/>
          <a:lstStyle/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857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" y="356394"/>
            <a:ext cx="3275859" cy="10349806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33765" y="444"/>
            <a:ext cx="3228028" cy="10683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302387" cy="1069181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6334" y="973005"/>
            <a:ext cx="10895059" cy="19969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1730" y="3326342"/>
            <a:ext cx="10899664" cy="6058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51448" y="9564775"/>
            <a:ext cx="1267188" cy="5771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617D0-5C94-4B54-BCE1-FAB6346B2886}" type="datetimeFigureOut">
              <a:rPr lang="he-IL" smtClean="0"/>
              <a:pPr/>
              <a:t>י"ג/שבט/תשפ"א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1729" y="9565898"/>
            <a:ext cx="94520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45301" y="1228176"/>
            <a:ext cx="967245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118">
                <a:solidFill>
                  <a:srgbClr val="FEFFFF"/>
                </a:solidFill>
              </a:defRPr>
            </a:lvl1pPr>
          </a:lstStyle>
          <a:p>
            <a:fld id="{292E6E92-1C27-4C33-9439-B8E634866E9E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131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  <p:sldLayoutId id="2147483927" r:id="rId17"/>
    <p:sldLayoutId id="2147483674" r:id="rId18"/>
    <p:sldLayoutId id="2147483684" r:id="rId19"/>
  </p:sldLayoutIdLst>
  <p:txStyles>
    <p:titleStyle>
      <a:lvl1pPr algn="l" defTabSz="712775" rtl="1" eaLnBrk="1" latinLnBrk="0" hangingPunct="1">
        <a:spcBef>
          <a:spcPct val="0"/>
        </a:spcBef>
        <a:buNone/>
        <a:defRPr sz="5612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534581" indent="-534581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58259" indent="-445484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249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81937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218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94712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207487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920261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633036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345811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6058586" indent="-356387" algn="r" defTabSz="712775" rtl="1" eaLnBrk="1" latinLnBrk="0" hangingPunct="1">
        <a:spcBef>
          <a:spcPts val="1559"/>
        </a:spcBef>
        <a:spcAft>
          <a:spcPts val="0"/>
        </a:spcAft>
        <a:buClr>
          <a:schemeClr val="accent1"/>
        </a:buClr>
        <a:buFont typeface="Wingdings 3" charset="2"/>
        <a:buChar char=""/>
        <a:defRPr sz="187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r" defTabSz="712775" rtl="1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49290D8D-518A-4964-B835-9CEE69FAFE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119350" cy="10691814"/>
          </a:xfrm>
          <a:prstGeom prst="rect">
            <a:avLst/>
          </a:prstGeom>
        </p:spPr>
      </p:pic>
      <p:sp>
        <p:nvSpPr>
          <p:cNvPr id="9" name="מלבן 8">
            <a:extLst>
              <a:ext uri="{FF2B5EF4-FFF2-40B4-BE49-F238E27FC236}">
                <a16:creationId xmlns:a16="http://schemas.microsoft.com/office/drawing/2014/main" id="{EB6E17E2-B1E6-4895-8E3E-AA4CBBD31066}"/>
              </a:ext>
            </a:extLst>
          </p:cNvPr>
          <p:cNvSpPr/>
          <p:nvPr/>
        </p:nvSpPr>
        <p:spPr>
          <a:xfrm>
            <a:off x="0" y="0"/>
            <a:ext cx="15119350" cy="10691813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A9B8B0A2-13FD-4A14-9CCB-8C62B0CC9F53}"/>
              </a:ext>
            </a:extLst>
          </p:cNvPr>
          <p:cNvSpPr txBox="1"/>
          <p:nvPr/>
        </p:nvSpPr>
        <p:spPr>
          <a:xfrm>
            <a:off x="0" y="5345907"/>
            <a:ext cx="15119350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" sz="3600" b="0" i="0" u="none" baseline="0">
                <a:latin typeface="Heebo Light" panose="00000400000000000000" pitchFamily="2" charset="-79"/>
                <a:cs typeface="Heebo Light" panose="00000400000000000000" pitchFamily="2" charset="-79"/>
              </a:rPr>
              <a:t>In memory of Knesset member and cabinet minister, Maj. Gen. (res.) </a:t>
            </a:r>
            <a:r>
              <a:rPr lang="en" sz="4400" b="1" i="0" u="none" baseline="0">
                <a:latin typeface="Heebo Light" panose="00000400000000000000" pitchFamily="2" charset="-79"/>
                <a:cs typeface="Heebo Light" panose="00000400000000000000" pitchFamily="2" charset="-79"/>
              </a:rPr>
              <a:t>Rehavam Ze’evi-“Gandhi”</a:t>
            </a:r>
            <a:endParaRPr lang="en" sz="3600" b="1" dirty="0">
              <a:latin typeface="Heebo Light" panose="00000400000000000000" pitchFamily="2" charset="-79"/>
              <a:cs typeface="Heebo Light" panose="00000400000000000000" pitchFamily="2" charset="-79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B9B4A80-93D8-4E87-9E0E-AC032497FC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4" y="9735671"/>
            <a:ext cx="2938641" cy="67060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A889CC7-ABEA-4B27-80AA-030A36EE282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005" y="9735671"/>
            <a:ext cx="1624920" cy="67060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54D8B819-3E65-4EC9-BCAD-BCCCD1EDC1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9534128"/>
            <a:ext cx="4044979" cy="1157685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BD4FDDB-F525-49BB-8E57-9EA92B30EDC8}"/>
              </a:ext>
            </a:extLst>
          </p:cNvPr>
          <p:cNvSpPr txBox="1">
            <a:spLocks/>
          </p:cNvSpPr>
          <p:nvPr/>
        </p:nvSpPr>
        <p:spPr>
          <a:xfrm>
            <a:off x="0" y="3668901"/>
            <a:ext cx="15119349" cy="16770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 eaLnBrk="0" hangingPunct="0">
              <a:buNone/>
            </a:pPr>
            <a:r>
              <a:rPr lang="en" sz="4400" b="1" i="0" u="none" baseline="0">
                <a:solidFill>
                  <a:srgbClr val="2983C0"/>
                </a:solidFill>
                <a:latin typeface="Fb Textiller" panose="02020503050405020304" pitchFamily="18" charset="-79"/>
                <a:cs typeface="Fb Textiller" panose="02020503050405020304" pitchFamily="18" charset="-79"/>
              </a:rPr>
              <a:t>“Gandhi” Heritage Center</a:t>
            </a:r>
          </a:p>
          <a:p>
            <a:pPr marL="0" indent="0" algn="ctr" rtl="0" eaLnBrk="0" hangingPunct="0">
              <a:buNone/>
            </a:pPr>
            <a:r>
              <a:rPr lang="en" sz="3600" b="1" i="0" u="none" baseline="0">
                <a:solidFill>
                  <a:srgbClr val="2983C0"/>
                </a:solidFill>
                <a:latin typeface="Fb Textiller" panose="02020503050405020304" pitchFamily="18" charset="-79"/>
                <a:cs typeface="Fb Textiller" panose="02020503050405020304" pitchFamily="18" charset="-79"/>
              </a:rPr>
              <a:t>Land of Israel and Jewish heritage studies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0D46CC3B-92DC-496C-9CF4-FB7D272292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" b="1"/>
          <a:stretch/>
        </p:blipFill>
        <p:spPr>
          <a:xfrm>
            <a:off x="1" y="1227221"/>
            <a:ext cx="15119347" cy="837099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A03A1AF-6392-44C5-B725-628B5A63C8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571"/>
          <a:stretch/>
        </p:blipFill>
        <p:spPr>
          <a:xfrm>
            <a:off x="0" y="1227221"/>
            <a:ext cx="15119349" cy="837100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D52B87C-EF41-4D6E-B97D-8B84E18C74DF}"/>
              </a:ext>
            </a:extLst>
          </p:cNvPr>
          <p:cNvSpPr txBox="1"/>
          <p:nvPr/>
        </p:nvSpPr>
        <p:spPr>
          <a:xfrm>
            <a:off x="2" y="416783"/>
            <a:ext cx="9143998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View from the Archaeological garden top terrace 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2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03A1AF-6392-44C5-B725-628B5A63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" b="1"/>
          <a:stretch/>
        </p:blipFill>
        <p:spPr>
          <a:xfrm>
            <a:off x="1" y="1227221"/>
            <a:ext cx="15119347" cy="8370999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CBC5B86-06B3-47E5-9566-98A6517FAF16}"/>
              </a:ext>
            </a:extLst>
          </p:cNvPr>
          <p:cNvSpPr txBox="1"/>
          <p:nvPr/>
        </p:nvSpPr>
        <p:spPr>
          <a:xfrm>
            <a:off x="1" y="416783"/>
            <a:ext cx="7559673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Night view from the Archaeological Garden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288335" y="650232"/>
            <a:ext cx="83247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0"/>
            <a:r>
              <a:rPr lang="en" sz="3300" b="1" i="0" u="sng" baseline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Budget for ‘Derech Eretz’ Gandhi Heritage Center</a:t>
            </a:r>
            <a:r>
              <a:rPr lang="en" sz="3300" b="0" i="0" u="sng" baseline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993487"/>
              </p:ext>
            </p:extLst>
          </p:nvPr>
        </p:nvGraphicFramePr>
        <p:xfrm>
          <a:off x="2484894" y="1927312"/>
          <a:ext cx="11686539" cy="710909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596533">
                  <a:extLst>
                    <a:ext uri="{9D8B030D-6E8A-4147-A177-3AD203B41FA5}">
                      <a16:colId xmlns:a16="http://schemas.microsoft.com/office/drawing/2014/main" val="2859341064"/>
                    </a:ext>
                  </a:extLst>
                </a:gridCol>
                <a:gridCol w="5985828">
                  <a:extLst>
                    <a:ext uri="{9D8B030D-6E8A-4147-A177-3AD203B41FA5}">
                      <a16:colId xmlns:a16="http://schemas.microsoft.com/office/drawing/2014/main" val="797518857"/>
                    </a:ext>
                  </a:extLst>
                </a:gridCol>
                <a:gridCol w="1840705">
                  <a:extLst>
                    <a:ext uri="{9D8B030D-6E8A-4147-A177-3AD203B41FA5}">
                      <a16:colId xmlns:a16="http://schemas.microsoft.com/office/drawing/2014/main" val="3827132985"/>
                    </a:ext>
                  </a:extLst>
                </a:gridCol>
                <a:gridCol w="3263473">
                  <a:extLst>
                    <a:ext uri="{9D8B030D-6E8A-4147-A177-3AD203B41FA5}">
                      <a16:colId xmlns:a16="http://schemas.microsoft.com/office/drawing/2014/main" val="1634711436"/>
                    </a:ext>
                  </a:extLst>
                </a:gridCol>
              </a:tblGrid>
              <a:tr h="566820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1" i="0" u="none" strike="noStrike" baseline="0">
                          <a:solidFill>
                            <a:schemeClr val="bg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Description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1" i="0" u="none" strike="noStrike" baseline="0">
                          <a:solidFill>
                            <a:schemeClr val="bg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Phase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1" i="0" u="none" strike="noStrike" baseline="0">
                          <a:solidFill>
                            <a:schemeClr val="bg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Amount including VAT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510984"/>
                  </a:ext>
                </a:extLst>
              </a:tr>
              <a:tr h="748623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Execution cost for structure, as per budget of RCH (regional council head)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Construction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14,410,618.00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32773109"/>
                  </a:ext>
                </a:extLst>
              </a:tr>
              <a:tr h="1089546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Execution cost for development and infrastructure, as per budget of RCH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2,277,739.00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9340317"/>
                  </a:ext>
                </a:extLst>
              </a:tr>
              <a:tr h="1067726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Execution costs for content and exhibits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Content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5,616,000.00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497449"/>
                  </a:ext>
                </a:extLst>
              </a:tr>
              <a:tr h="788183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Costs for management and supervision and RCH project control company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General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921,609.00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38031328"/>
                  </a:ext>
                </a:extLst>
              </a:tr>
              <a:tr h="74997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Costs for planners and structural advisors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1,341,990.00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8453680"/>
                  </a:ext>
                </a:extLst>
              </a:tr>
              <a:tr h="74997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Content planning costs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1,053,000.00 NIS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016168"/>
                  </a:ext>
                </a:extLst>
              </a:tr>
              <a:tr h="74997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Coordination costs between planning and RCH project control company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Planning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solidFill>
                            <a:srgbClr val="000000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378,299.61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787099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12192" y="8945054"/>
            <a:ext cx="7144425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" sz="3300" b="1" i="0" u="none" baseline="0">
                <a:latin typeface="David" panose="020E0502060401010101" pitchFamily="34" charset="-79"/>
                <a:cs typeface="David" panose="020E0502060401010101" pitchFamily="34" charset="-79"/>
              </a:rPr>
              <a:t>Total existing budget 26,000,000 NIS </a:t>
            </a:r>
            <a:endParaRPr lang="en" sz="33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9955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66012"/>
              </p:ext>
            </p:extLst>
          </p:nvPr>
        </p:nvGraphicFramePr>
        <p:xfrm>
          <a:off x="2684475" y="2358190"/>
          <a:ext cx="11191947" cy="6844714"/>
        </p:xfrm>
        <a:graphic>
          <a:graphicData uri="http://schemas.openxmlformats.org/drawingml/2006/table">
            <a:tbl>
              <a:tblPr rtl="1" firstRow="1" bandRow="1">
                <a:tableStyleId>{0E3FDE45-AF77-4B5C-9715-49D594BDF05E}</a:tableStyleId>
              </a:tblPr>
              <a:tblGrid>
                <a:gridCol w="658075">
                  <a:extLst>
                    <a:ext uri="{9D8B030D-6E8A-4147-A177-3AD203B41FA5}">
                      <a16:colId xmlns:a16="http://schemas.microsoft.com/office/drawing/2014/main" val="2247371074"/>
                    </a:ext>
                  </a:extLst>
                </a:gridCol>
                <a:gridCol w="5301864">
                  <a:extLst>
                    <a:ext uri="{9D8B030D-6E8A-4147-A177-3AD203B41FA5}">
                      <a16:colId xmlns:a16="http://schemas.microsoft.com/office/drawing/2014/main" val="2920135323"/>
                    </a:ext>
                  </a:extLst>
                </a:gridCol>
                <a:gridCol w="2307805">
                  <a:extLst>
                    <a:ext uri="{9D8B030D-6E8A-4147-A177-3AD203B41FA5}">
                      <a16:colId xmlns:a16="http://schemas.microsoft.com/office/drawing/2014/main" val="1864806725"/>
                    </a:ext>
                  </a:extLst>
                </a:gridCol>
                <a:gridCol w="2924203">
                  <a:extLst>
                    <a:ext uri="{9D8B030D-6E8A-4147-A177-3AD203B41FA5}">
                      <a16:colId xmlns:a16="http://schemas.microsoft.com/office/drawing/2014/main" val="4223545275"/>
                    </a:ext>
                  </a:extLst>
                </a:gridCol>
              </a:tblGrid>
              <a:tr h="454293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" sz="2800" b="0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3000" b="1" i="0" u="none" strike="noStrike" baseline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Description </a:t>
                      </a:r>
                      <a:endParaRPr lang="en" sz="3000" b="1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3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Phase</a:t>
                      </a:r>
                      <a:endParaRPr lang="en" sz="3000" b="1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3000" b="1" i="0" u="none" strike="noStrike" baseline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Amount including VAT</a:t>
                      </a:r>
                      <a:endParaRPr lang="en" sz="3000" b="1" i="0" u="none" strike="noStrike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17470"/>
                  </a:ext>
                </a:extLst>
              </a:tr>
              <a:tr h="919809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Phase 1 development costs for walls and earthwork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Development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6,500,000.00 NIS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136140"/>
                  </a:ext>
                </a:extLst>
              </a:tr>
              <a:tr h="1390452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Enlargement of assembly hall from 250 to 480 seats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Construction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3,000,000.00 NIS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2457408"/>
                  </a:ext>
                </a:extLst>
              </a:tr>
              <a:tr h="93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Modular roofing for </a:t>
                      </a:r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exterior dais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2,000,000.00 NIS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3404910"/>
                  </a:ext>
                </a:extLst>
              </a:tr>
              <a:tr h="1390452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Glass walled winter enclosure for lower assembly hall underneath the building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1,000,000.00 NIS 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8705060"/>
                  </a:ext>
                </a:extLst>
              </a:tr>
              <a:tr h="930391"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</a:t>
                      </a:r>
                      <a:endParaRPr lang="en" sz="2800" b="0" i="0" u="none" strike="noStrike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Flooring/paving, development, gardening and lighting – lower garden area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" sz="2800" b="0" i="0" u="none" strike="noStrike" baseline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Infrastructure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" sz="2800" b="0" i="0" u="none" strike="noStrike" baseline="0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1,500,000.00 NIS</a:t>
                      </a:r>
                      <a:endParaRPr lang="en" sz="2800" b="0" i="0" u="none" strike="noStrike" dirty="0">
                        <a:solidFill>
                          <a:srgbClr val="000000"/>
                        </a:solidFill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0339961"/>
                  </a:ext>
                </a:extLst>
              </a:tr>
            </a:tbl>
          </a:graphicData>
        </a:graphic>
      </p:graphicFrame>
      <p:sp>
        <p:nvSpPr>
          <p:cNvPr id="6" name="מלבן 5"/>
          <p:cNvSpPr/>
          <p:nvPr/>
        </p:nvSpPr>
        <p:spPr>
          <a:xfrm>
            <a:off x="4361159" y="539835"/>
            <a:ext cx="74435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" sz="5000" b="1" i="0" u="none" baseline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Expenditures and budget supplement</a:t>
            </a:r>
            <a:r>
              <a:rPr lang="en" sz="5000" b="0" i="0" u="none" baseline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035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2E8B18FA-EE04-4B96-B2B9-42EF054F1B5C}"/>
              </a:ext>
            </a:extLst>
          </p:cNvPr>
          <p:cNvSpPr txBox="1"/>
          <p:nvPr/>
        </p:nvSpPr>
        <p:spPr>
          <a:xfrm>
            <a:off x="1" y="416783"/>
            <a:ext cx="2495549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Site location</a:t>
            </a:r>
            <a:endParaRPr lang="en" sz="3200" dirty="0">
              <a:solidFill>
                <a:schemeClr val="bg1"/>
              </a:solidFill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8939D0C-CA80-4BAE-933C-C548C7045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9973"/>
            <a:ext cx="15119350" cy="7432765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74AA069-A5D9-431F-983D-4D1A498C65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5420" y="4056648"/>
            <a:ext cx="794046" cy="12120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אליפסה 2">
            <a:extLst>
              <a:ext uri="{FF2B5EF4-FFF2-40B4-BE49-F238E27FC236}">
                <a16:creationId xmlns:a16="http://schemas.microsoft.com/office/drawing/2014/main" id="{1FD899E1-2E65-483F-9D62-EAF6183F39AE}"/>
              </a:ext>
            </a:extLst>
          </p:cNvPr>
          <p:cNvSpPr/>
          <p:nvPr/>
        </p:nvSpPr>
        <p:spPr>
          <a:xfrm>
            <a:off x="8507869" y="5249654"/>
            <a:ext cx="298938" cy="1229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0C9C46C-A994-4E0E-8F94-CDB1289B51F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87" y="1333357"/>
            <a:ext cx="10395549" cy="8077343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84EA0776-EF2B-46A7-BFA2-69811D3CE656}"/>
              </a:ext>
            </a:extLst>
          </p:cNvPr>
          <p:cNvSpPr txBox="1"/>
          <p:nvPr/>
        </p:nvSpPr>
        <p:spPr>
          <a:xfrm>
            <a:off x="1" y="416783"/>
            <a:ext cx="4644188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Location on aerial photo </a:t>
            </a:r>
            <a:endParaRPr lang="en" sz="3200" dirty="0">
              <a:solidFill>
                <a:schemeClr val="bg1"/>
              </a:solidFill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F79DAFB0-36EF-4D8E-82B5-AFD0C614CC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3961" y="4345405"/>
            <a:ext cx="794046" cy="12120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אליפסה 9">
            <a:extLst>
              <a:ext uri="{FF2B5EF4-FFF2-40B4-BE49-F238E27FC236}">
                <a16:creationId xmlns:a16="http://schemas.microsoft.com/office/drawing/2014/main" id="{F1239481-BA3C-43A2-A7FA-EB79D71A55A5}"/>
              </a:ext>
            </a:extLst>
          </p:cNvPr>
          <p:cNvSpPr/>
          <p:nvPr/>
        </p:nvSpPr>
        <p:spPr>
          <a:xfrm>
            <a:off x="5676410" y="5538411"/>
            <a:ext cx="298938" cy="12290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4886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69BAB35-70BE-4A8B-A692-9CBAC3F682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74739"/>
            <a:ext cx="15119350" cy="7342334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12E04E37-1244-4FF0-AD26-D85F2D5AAADA}"/>
              </a:ext>
            </a:extLst>
          </p:cNvPr>
          <p:cNvSpPr txBox="1"/>
          <p:nvPr/>
        </p:nvSpPr>
        <p:spPr>
          <a:xfrm>
            <a:off x="1" y="416783"/>
            <a:ext cx="3609473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View from the site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032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אליפסה 8">
            <a:extLst>
              <a:ext uri="{FF2B5EF4-FFF2-40B4-BE49-F238E27FC236}">
                <a16:creationId xmlns:a16="http://schemas.microsoft.com/office/drawing/2014/main" id="{7FAFEE38-3ED0-422F-AC8F-5986F29C5FCF}"/>
              </a:ext>
            </a:extLst>
          </p:cNvPr>
          <p:cNvSpPr/>
          <p:nvPr/>
        </p:nvSpPr>
        <p:spPr>
          <a:xfrm>
            <a:off x="5513896" y="2528198"/>
            <a:ext cx="4414862" cy="4414862"/>
          </a:xfrm>
          <a:prstGeom prst="ellipse">
            <a:avLst/>
          </a:prstGeom>
          <a:solidFill>
            <a:schemeClr val="accent5">
              <a:lumMod val="60000"/>
              <a:lumOff val="40000"/>
              <a:alpha val="55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3200" b="1" i="0" u="none" baseline="0">
                <a:solidFill>
                  <a:srgbClr val="2983C0"/>
                </a:solidFill>
              </a:rPr>
              <a:t>“Gandhi” Heritage Center</a:t>
            </a:r>
            <a:endParaRPr lang="en" sz="3200" b="1" dirty="0">
              <a:solidFill>
                <a:srgbClr val="2983C0"/>
              </a:solidFill>
            </a:endParaRPr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5B969486-427E-44C3-9587-C777F43430E6}"/>
              </a:ext>
            </a:extLst>
          </p:cNvPr>
          <p:cNvSpPr/>
          <p:nvPr/>
        </p:nvSpPr>
        <p:spPr>
          <a:xfrm>
            <a:off x="8294101" y="1195754"/>
            <a:ext cx="3412090" cy="3412090"/>
          </a:xfrm>
          <a:prstGeom prst="ellipse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4000" b="0" i="0" u="none" baseline="0">
                <a:solidFill>
                  <a:srgbClr val="FFC000"/>
                </a:solidFill>
              </a:rPr>
              <a:t>Innovation</a:t>
            </a:r>
            <a:endParaRPr lang="en" sz="4000" dirty="0">
              <a:solidFill>
                <a:srgbClr val="FFC000"/>
              </a:solidFill>
            </a:endParaRPr>
          </a:p>
        </p:txBody>
      </p:sp>
      <p:sp>
        <p:nvSpPr>
          <p:cNvPr id="5" name="אליפסה 4">
            <a:extLst>
              <a:ext uri="{FF2B5EF4-FFF2-40B4-BE49-F238E27FC236}">
                <a16:creationId xmlns:a16="http://schemas.microsoft.com/office/drawing/2014/main" id="{61AF6C34-128E-4FCB-AD46-ED0DF011346F}"/>
              </a:ext>
            </a:extLst>
          </p:cNvPr>
          <p:cNvSpPr/>
          <p:nvPr/>
        </p:nvSpPr>
        <p:spPr>
          <a:xfrm>
            <a:off x="8141637" y="5443460"/>
            <a:ext cx="3751197" cy="3751197"/>
          </a:xfrm>
          <a:prstGeom prst="ellipse">
            <a:avLst/>
          </a:prstGeom>
          <a:solidFill>
            <a:schemeClr val="accent6">
              <a:lumMod val="40000"/>
              <a:lumOff val="60000"/>
              <a:alpha val="60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3600" b="0" i="0" u="none" baseline="0">
                <a:solidFill>
                  <a:schemeClr val="accent6"/>
                </a:solidFill>
              </a:rPr>
              <a:t>Sustainable construction</a:t>
            </a:r>
            <a:endParaRPr lang="en" sz="3600" dirty="0">
              <a:solidFill>
                <a:schemeClr val="accent6"/>
              </a:solidFill>
            </a:endParaRPr>
          </a:p>
        </p:txBody>
      </p:sp>
      <p:sp>
        <p:nvSpPr>
          <p:cNvPr id="3" name="אליפסה 2">
            <a:extLst>
              <a:ext uri="{FF2B5EF4-FFF2-40B4-BE49-F238E27FC236}">
                <a16:creationId xmlns:a16="http://schemas.microsoft.com/office/drawing/2014/main" id="{F2AB3703-C494-4387-A21B-8AB77F824E22}"/>
              </a:ext>
            </a:extLst>
          </p:cNvPr>
          <p:cNvSpPr/>
          <p:nvPr/>
        </p:nvSpPr>
        <p:spPr>
          <a:xfrm>
            <a:off x="3418306" y="5343079"/>
            <a:ext cx="3751198" cy="3751198"/>
          </a:xfrm>
          <a:prstGeom prst="ellipse">
            <a:avLst/>
          </a:prstGeom>
          <a:solidFill>
            <a:srgbClr val="DFBEF4">
              <a:alpha val="60000"/>
            </a:srgb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3600" b="0" i="0" u="none" baseline="0">
                <a:solidFill>
                  <a:srgbClr val="7030A0"/>
                </a:solidFill>
              </a:rPr>
              <a:t>Architectural icon</a:t>
            </a:r>
            <a:endParaRPr lang="en" sz="3600" dirty="0">
              <a:solidFill>
                <a:srgbClr val="7030A0"/>
              </a:solidFill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B37A8307-1FD6-4944-9C3C-AB4F446011B3}"/>
              </a:ext>
            </a:extLst>
          </p:cNvPr>
          <p:cNvSpPr/>
          <p:nvPr/>
        </p:nvSpPr>
        <p:spPr>
          <a:xfrm>
            <a:off x="2778369" y="600527"/>
            <a:ext cx="4213166" cy="4213166"/>
          </a:xfrm>
          <a:prstGeom prst="ellipse">
            <a:avLst/>
          </a:prstGeom>
          <a:solidFill>
            <a:schemeClr val="accent2">
              <a:lumMod val="40000"/>
              <a:lumOff val="60000"/>
              <a:alpha val="60000"/>
            </a:schemeClr>
          </a:solidFill>
          <a:ln w="7620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4000" b="0" i="0" u="none" baseline="0">
                <a:solidFill>
                  <a:schemeClr val="accent2">
                    <a:lumMod val="75000"/>
                  </a:schemeClr>
                </a:solidFill>
              </a:rPr>
              <a:t>A window to Samaria</a:t>
            </a:r>
            <a:endParaRPr lang="en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BFA6111-15DF-45D5-8DE9-8DA2CEFAFBEA}"/>
              </a:ext>
            </a:extLst>
          </p:cNvPr>
          <p:cNvSpPr txBox="1"/>
          <p:nvPr/>
        </p:nvSpPr>
        <p:spPr>
          <a:xfrm>
            <a:off x="2" y="416783"/>
            <a:ext cx="1684420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Values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44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8B818A77-1391-48EF-8AD8-937C40E939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37"/>
          <a:stretch/>
        </p:blipFill>
        <p:spPr>
          <a:xfrm>
            <a:off x="0" y="1227221"/>
            <a:ext cx="15119349" cy="832287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73B148C8-0912-4615-A957-DF9550290967}"/>
              </a:ext>
            </a:extLst>
          </p:cNvPr>
          <p:cNvSpPr txBox="1"/>
          <p:nvPr/>
        </p:nvSpPr>
        <p:spPr>
          <a:xfrm>
            <a:off x="1" y="416783"/>
            <a:ext cx="3344777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Genral top view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" y="0"/>
            <a:ext cx="15120320" cy="10691812"/>
          </a:xfrm>
          <a:prstGeom prst="rect">
            <a:avLst/>
          </a:prstGeom>
          <a:noFill/>
        </p:spPr>
      </p:pic>
      <p:sp>
        <p:nvSpPr>
          <p:cNvPr id="3" name="מלבן 2">
            <a:extLst>
              <a:ext uri="{FF2B5EF4-FFF2-40B4-BE49-F238E27FC236}">
                <a16:creationId xmlns:a16="http://schemas.microsoft.com/office/drawing/2014/main" id="{5F3B8EC7-C147-451F-AEF4-35701B914392}"/>
              </a:ext>
            </a:extLst>
          </p:cNvPr>
          <p:cNvSpPr/>
          <p:nvPr/>
        </p:nvSpPr>
        <p:spPr>
          <a:xfrm>
            <a:off x="0" y="5734050"/>
            <a:ext cx="2938640" cy="3266678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" dirty="0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E21BEBF4-C758-45CA-A7CA-D6EBC38E83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4" y="9735671"/>
            <a:ext cx="2938641" cy="670602"/>
          </a:xfrm>
          <a:prstGeom prst="rect">
            <a:avLst/>
          </a:prstGeom>
        </p:spPr>
      </p:pic>
      <p:pic>
        <p:nvPicPr>
          <p:cNvPr id="22" name="תמונה 7">
            <a:extLst>
              <a:ext uri="{FF2B5EF4-FFF2-40B4-BE49-F238E27FC236}">
                <a16:creationId xmlns:a16="http://schemas.microsoft.com/office/drawing/2014/main" id="{22CC45E3-DE2C-42E2-B7F3-85B06C3AC9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2005" y="9735671"/>
            <a:ext cx="1624920" cy="670602"/>
          </a:xfrm>
          <a:prstGeom prst="rect">
            <a:avLst/>
          </a:prstGeom>
        </p:spPr>
      </p:pic>
      <p:pic>
        <p:nvPicPr>
          <p:cNvPr id="23" name="תמונה 8">
            <a:extLst>
              <a:ext uri="{FF2B5EF4-FFF2-40B4-BE49-F238E27FC236}">
                <a16:creationId xmlns:a16="http://schemas.microsoft.com/office/drawing/2014/main" id="{0E78EBFD-B635-467F-949E-2C30485739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9534128"/>
            <a:ext cx="4044980" cy="1157685"/>
          </a:xfrm>
          <a:prstGeom prst="rect">
            <a:avLst/>
          </a:prstGeom>
        </p:spPr>
      </p:pic>
      <p:sp>
        <p:nvSpPr>
          <p:cNvPr id="10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10398545" y="604853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A</a:t>
            </a:r>
            <a:endParaRPr lang="en" sz="3000" b="1" dirty="0"/>
          </a:p>
        </p:txBody>
      </p:sp>
      <p:sp>
        <p:nvSpPr>
          <p:cNvPr id="11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8992032" y="2667435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C</a:t>
            </a:r>
            <a:endParaRPr lang="en" sz="3000" b="1" dirty="0"/>
          </a:p>
        </p:txBody>
      </p:sp>
      <p:sp>
        <p:nvSpPr>
          <p:cNvPr id="12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5675699" y="3056870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B</a:t>
            </a:r>
            <a:endParaRPr lang="en" sz="3000" b="1" dirty="0"/>
          </a:p>
        </p:txBody>
      </p:sp>
      <p:sp>
        <p:nvSpPr>
          <p:cNvPr id="13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2400123" y="2923955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D</a:t>
            </a:r>
            <a:endParaRPr lang="en" sz="3000" b="1" dirty="0"/>
          </a:p>
        </p:txBody>
      </p:sp>
      <p:sp>
        <p:nvSpPr>
          <p:cNvPr id="14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6611599" y="5950293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I</a:t>
            </a:r>
            <a:endParaRPr lang="en" sz="3000" b="1" dirty="0"/>
          </a:p>
        </p:txBody>
      </p:sp>
      <p:sp>
        <p:nvSpPr>
          <p:cNvPr id="15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11280210" y="373967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G</a:t>
            </a:r>
            <a:endParaRPr lang="en" sz="3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52424" y="5885444"/>
            <a:ext cx="3241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" sz="2400" b="1" i="0" u="none" baseline="0"/>
              <a:t>Plan Legend</a:t>
            </a:r>
          </a:p>
          <a:p>
            <a:endParaRPr lang="en" sz="2400" b="1" dirty="0"/>
          </a:p>
          <a:p>
            <a:pPr algn="r" rtl="0"/>
            <a:r>
              <a:rPr lang="en" b="1" i="0" u="none" baseline="0"/>
              <a:t>A- Main gallery</a:t>
            </a:r>
          </a:p>
          <a:p>
            <a:pPr algn="r" rtl="0"/>
            <a:r>
              <a:rPr lang="en" b="1" i="0" u="none" baseline="0"/>
              <a:t>B- Conference hall</a:t>
            </a:r>
          </a:p>
          <a:p>
            <a:pPr algn="r" rtl="0"/>
            <a:r>
              <a:rPr lang="en" b="1" i="0" u="none" baseline="0"/>
              <a:t>C- Cafeteria</a:t>
            </a:r>
          </a:p>
          <a:p>
            <a:pPr algn="r" rtl="0"/>
            <a:r>
              <a:rPr lang="en" b="1" i="0" u="none" baseline="0"/>
              <a:t>D- administration</a:t>
            </a:r>
            <a:endParaRPr lang="en" b="1" dirty="0"/>
          </a:p>
          <a:p>
            <a:pPr algn="r" rtl="0"/>
            <a:r>
              <a:rPr lang="en" b="1" i="0" u="none" baseline="0"/>
              <a:t>E- Storage</a:t>
            </a:r>
          </a:p>
          <a:p>
            <a:pPr algn="r" rtl="0"/>
            <a:r>
              <a:rPr lang="en" b="1" i="0" u="none" baseline="0"/>
              <a:t>F- Reception</a:t>
            </a:r>
          </a:p>
          <a:p>
            <a:pPr algn="r" rtl="0"/>
            <a:r>
              <a:rPr lang="en" b="1" i="0" u="none" baseline="0"/>
              <a:t>G- Sky Amphitheater</a:t>
            </a:r>
          </a:p>
          <a:p>
            <a:pPr algn="r" rtl="0"/>
            <a:r>
              <a:rPr lang="en" b="1" i="0" u="none" baseline="0"/>
              <a:t>I-  Garden Amphitheater</a:t>
            </a:r>
          </a:p>
        </p:txBody>
      </p:sp>
      <p:sp>
        <p:nvSpPr>
          <p:cNvPr id="18" name="תיבת טקסט 32">
            <a:extLst>
              <a:ext uri="{FF2B5EF4-FFF2-40B4-BE49-F238E27FC236}">
                <a16:creationId xmlns:a16="http://schemas.microsoft.com/office/drawing/2014/main" id="{180A3733-9DF3-4CCB-8A50-B749151FD18A}"/>
              </a:ext>
            </a:extLst>
          </p:cNvPr>
          <p:cNvSpPr txBox="1"/>
          <p:nvPr/>
        </p:nvSpPr>
        <p:spPr>
          <a:xfrm>
            <a:off x="3402797" y="308677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E</a:t>
            </a:r>
            <a:endParaRPr lang="en" sz="3000" b="1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C9605BD3-146C-435C-89F0-6E4FD142BBCB}"/>
              </a:ext>
            </a:extLst>
          </p:cNvPr>
          <p:cNvSpPr txBox="1"/>
          <p:nvPr/>
        </p:nvSpPr>
        <p:spPr>
          <a:xfrm>
            <a:off x="2" y="416783"/>
            <a:ext cx="3994482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The center floor plan</a:t>
            </a:r>
            <a:endParaRPr lang="en" sz="3200" dirty="0">
              <a:solidFill>
                <a:schemeClr val="bg1"/>
              </a:solidFill>
            </a:endParaRPr>
          </a:p>
        </p:txBody>
      </p:sp>
      <p:sp>
        <p:nvSpPr>
          <p:cNvPr id="20" name="תיבת טקסט 32">
            <a:extLst>
              <a:ext uri="{FF2B5EF4-FFF2-40B4-BE49-F238E27FC236}">
                <a16:creationId xmlns:a16="http://schemas.microsoft.com/office/drawing/2014/main" id="{2B1FA7A0-FB0B-47B6-B024-0BD94507F523}"/>
              </a:ext>
            </a:extLst>
          </p:cNvPr>
          <p:cNvSpPr txBox="1"/>
          <p:nvPr/>
        </p:nvSpPr>
        <p:spPr>
          <a:xfrm>
            <a:off x="9966412" y="4155597"/>
            <a:ext cx="875763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180000" algn="ctr" rtl="0"/>
            <a:r>
              <a:rPr lang="en" sz="3000" b="1" i="0" u="none" baseline="0"/>
              <a:t>F</a:t>
            </a:r>
            <a:endParaRPr lang="en" sz="30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A03A1AF-6392-44C5-B725-628B5A63C8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1"/>
          <a:stretch/>
        </p:blipFill>
        <p:spPr>
          <a:xfrm>
            <a:off x="2" y="1227219"/>
            <a:ext cx="15119345" cy="837100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2A0EEDA-B4C7-4B42-AB92-E60E604A3393}"/>
              </a:ext>
            </a:extLst>
          </p:cNvPr>
          <p:cNvSpPr txBox="1"/>
          <p:nvPr/>
        </p:nvSpPr>
        <p:spPr>
          <a:xfrm>
            <a:off x="2" y="416783"/>
            <a:ext cx="4162924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View from south east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CE07DCBB-2337-4372-B3C8-6101FD3A28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571"/>
          <a:stretch/>
        </p:blipFill>
        <p:spPr>
          <a:xfrm>
            <a:off x="0" y="1227221"/>
            <a:ext cx="15119349" cy="837100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C3159592-D7FA-4B6B-9946-4F0B09231169}"/>
              </a:ext>
            </a:extLst>
          </p:cNvPr>
          <p:cNvSpPr txBox="1"/>
          <p:nvPr/>
        </p:nvSpPr>
        <p:spPr>
          <a:xfrm>
            <a:off x="2" y="416783"/>
            <a:ext cx="4018545" cy="584775"/>
          </a:xfrm>
          <a:prstGeom prst="rect">
            <a:avLst/>
          </a:prstGeom>
          <a:solidFill>
            <a:srgbClr val="2983C0"/>
          </a:solidFill>
        </p:spPr>
        <p:txBody>
          <a:bodyPr wrap="square" rtlCol="1">
            <a:spAutoFit/>
          </a:bodyPr>
          <a:lstStyle/>
          <a:p>
            <a:pPr marL="180000" algn="r" rtl="0"/>
            <a:r>
              <a:rPr lang="en" sz="3200" b="0" i="0" u="none" baseline="0">
                <a:solidFill>
                  <a:schemeClr val="bg1"/>
                </a:solidFill>
              </a:rPr>
              <a:t>View from main road</a:t>
            </a:r>
            <a:endParaRPr lang="en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04302"/>
      </p:ext>
    </p:extLst>
  </p:cSld>
  <p:clrMapOvr>
    <a:masterClrMapping/>
  </p:clrMapOvr>
</p:sld>
</file>

<file path=ppt/theme/theme1.xml><?xml version="1.0" encoding="utf-8"?>
<a:theme xmlns:a="http://schemas.openxmlformats.org/drawingml/2006/main" name="עשן מתפתל">
  <a:themeElements>
    <a:clrScheme name="עשן מתפתל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עשן מתפתל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עשן מתפתל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2515</TotalTime>
  <Words>305</Words>
  <Application>Microsoft Office PowerPoint</Application>
  <PresentationFormat>Custom</PresentationFormat>
  <Paragraphs>95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Century Gothic</vt:lpstr>
      <vt:lpstr>David</vt:lpstr>
      <vt:lpstr>Fb Textiller</vt:lpstr>
      <vt:lpstr>Heebo Light</vt:lpstr>
      <vt:lpstr>Wingdings 3</vt:lpstr>
      <vt:lpstr>עשן מתפתל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Chanan Rudich</dc:creator>
  <cp:lastModifiedBy>Yael Bier</cp:lastModifiedBy>
  <cp:revision>124</cp:revision>
  <dcterms:created xsi:type="dcterms:W3CDTF">2020-04-19T06:36:54Z</dcterms:created>
  <dcterms:modified xsi:type="dcterms:W3CDTF">2021-01-26T08:57:39Z</dcterms:modified>
</cp:coreProperties>
</file>