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81" r:id="rId4"/>
    <p:sldId id="282" r:id="rId5"/>
    <p:sldId id="283" r:id="rId6"/>
    <p:sldId id="264" r:id="rId7"/>
    <p:sldId id="265" r:id="rId8"/>
    <p:sldId id="266" r:id="rId9"/>
    <p:sldId id="284" r:id="rId10"/>
    <p:sldId id="269" r:id="rId11"/>
    <p:sldId id="270" r:id="rId12"/>
    <p:sldId id="271" r:id="rId13"/>
    <p:sldId id="260" r:id="rId14"/>
    <p:sldId id="273" r:id="rId15"/>
    <p:sldId id="275" r:id="rId16"/>
    <p:sldId id="272" r:id="rId17"/>
    <p:sldId id="276" r:id="rId18"/>
    <p:sldId id="277" r:id="rId19"/>
    <p:sldId id="278" r:id="rId20"/>
    <p:sldId id="279" r:id="rId21"/>
    <p:sldId id="280"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4694"/>
  </p:normalViewPr>
  <p:slideViewPr>
    <p:cSldViewPr snapToGrid="0" snapToObjects="1">
      <p:cViewPr varScale="1">
        <p:scale>
          <a:sx n="78" d="100"/>
          <a:sy n="78" d="100"/>
        </p:scale>
        <p:origin x="2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28DC2-72C5-3A40-8942-8B4E9BB6D961}" type="datetimeFigureOut">
              <a:rPr lang="en-US" smtClean="0"/>
              <a:t>3/20/2019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C3262-EFBD-7549-A1A4-E01F904DAC4D}" type="slidenum">
              <a:rPr lang="en-US" smtClean="0"/>
              <a:t>‹#›</a:t>
            </a:fld>
            <a:endParaRPr lang="en-US" dirty="0"/>
          </a:p>
        </p:txBody>
      </p:sp>
    </p:spTree>
    <p:extLst>
      <p:ext uri="{BB962C8B-B14F-4D97-AF65-F5344CB8AC3E}">
        <p14:creationId xmlns:p14="http://schemas.microsoft.com/office/powerpoint/2010/main" val="291235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9:notes"/>
          <p:cNvSpPr txBox="1">
            <a:spLocks noGrp="1"/>
          </p:cNvSpPr>
          <p:nvPr>
            <p:ph type="body" idx="1"/>
          </p:nvPr>
        </p:nvSpPr>
        <p:spPr>
          <a:xfrm>
            <a:off x="701041" y="4473893"/>
            <a:ext cx="5608320" cy="3660457"/>
          </a:xfrm>
          <a:prstGeom prst="rect">
            <a:avLst/>
          </a:prstGeom>
        </p:spPr>
        <p:txBody>
          <a:bodyPr spcFirstLastPara="1" wrap="square" lIns="96591" tIns="48282" rIns="96591" bIns="48282" anchor="t" anchorCtr="0">
            <a:noAutofit/>
          </a:bodyPr>
          <a:lstStyle/>
          <a:p>
            <a:pPr marL="0" indent="0" algn="l" rtl="0"/>
            <a:endParaRPr dirty="0"/>
          </a:p>
        </p:txBody>
      </p:sp>
      <p:sp>
        <p:nvSpPr>
          <p:cNvPr id="296" name="Google Shape;296;p9: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39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AC093-F39D-3646-885C-CC16F69075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E57687-119D-1B4D-8211-204405D67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6911B9-1D51-0542-BF35-94B82416E136}"/>
              </a:ext>
            </a:extLst>
          </p:cNvPr>
          <p:cNvSpPr>
            <a:spLocks noGrp="1"/>
          </p:cNvSpPr>
          <p:nvPr>
            <p:ph type="dt" sz="half" idx="10"/>
          </p:nvPr>
        </p:nvSpPr>
        <p:spPr/>
        <p:txBody>
          <a:bodyPr/>
          <a:lstStyle/>
          <a:p>
            <a:fld id="{15176329-8D8C-9B48-B655-D9CFB7573D4E}" type="datetimeFigureOut">
              <a:rPr lang="en-US" smtClean="0"/>
              <a:t>3/20/2019</a:t>
            </a:fld>
            <a:endParaRPr lang="en-US" dirty="0"/>
          </a:p>
        </p:txBody>
      </p:sp>
      <p:sp>
        <p:nvSpPr>
          <p:cNvPr id="5" name="Footer Placeholder 4">
            <a:extLst>
              <a:ext uri="{FF2B5EF4-FFF2-40B4-BE49-F238E27FC236}">
                <a16:creationId xmlns:a16="http://schemas.microsoft.com/office/drawing/2014/main" id="{1BB920A6-06AC-624E-9E00-D3FC890B08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AB765A-9C00-F24D-AF20-81E1BD7085F4}"/>
              </a:ext>
            </a:extLst>
          </p:cNvPr>
          <p:cNvSpPr>
            <a:spLocks noGrp="1"/>
          </p:cNvSpPr>
          <p:nvPr>
            <p:ph type="sldNum" sz="quarter" idx="12"/>
          </p:nvPr>
        </p:nvSpPr>
        <p:spPr/>
        <p:txBody>
          <a:bodyPr/>
          <a:lstStyle/>
          <a:p>
            <a:fld id="{ED825506-0BA8-A543-9726-4D2DA2629FAC}" type="slidenum">
              <a:rPr lang="en-US" smtClean="0"/>
              <a:t>‹#›</a:t>
            </a:fld>
            <a:endParaRPr lang="en-US" dirty="0"/>
          </a:p>
        </p:txBody>
      </p:sp>
    </p:spTree>
    <p:extLst>
      <p:ext uri="{BB962C8B-B14F-4D97-AF65-F5344CB8AC3E}">
        <p14:creationId xmlns:p14="http://schemas.microsoft.com/office/powerpoint/2010/main" val="242870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50C68-8A31-1D48-93DA-767C1CA12E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C4178D-C760-FC4F-8C01-80526355FF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1D806-FF3E-7E4A-AE40-4B545361A87A}"/>
              </a:ext>
            </a:extLst>
          </p:cNvPr>
          <p:cNvSpPr>
            <a:spLocks noGrp="1"/>
          </p:cNvSpPr>
          <p:nvPr>
            <p:ph type="dt" sz="half" idx="10"/>
          </p:nvPr>
        </p:nvSpPr>
        <p:spPr/>
        <p:txBody>
          <a:bodyPr/>
          <a:lstStyle/>
          <a:p>
            <a:fld id="{15176329-8D8C-9B48-B655-D9CFB7573D4E}" type="datetimeFigureOut">
              <a:rPr lang="en-US" smtClean="0"/>
              <a:t>3/20/2019</a:t>
            </a:fld>
            <a:endParaRPr lang="en-US" dirty="0"/>
          </a:p>
        </p:txBody>
      </p:sp>
      <p:sp>
        <p:nvSpPr>
          <p:cNvPr id="5" name="Footer Placeholder 4">
            <a:extLst>
              <a:ext uri="{FF2B5EF4-FFF2-40B4-BE49-F238E27FC236}">
                <a16:creationId xmlns:a16="http://schemas.microsoft.com/office/drawing/2014/main" id="{67066C74-DAD0-4041-B972-3B6F874769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B4F513-4E01-6C4C-A7CF-03A029EE63AA}"/>
              </a:ext>
            </a:extLst>
          </p:cNvPr>
          <p:cNvSpPr>
            <a:spLocks noGrp="1"/>
          </p:cNvSpPr>
          <p:nvPr>
            <p:ph type="sldNum" sz="quarter" idx="12"/>
          </p:nvPr>
        </p:nvSpPr>
        <p:spPr/>
        <p:txBody>
          <a:bodyPr/>
          <a:lstStyle/>
          <a:p>
            <a:fld id="{ED825506-0BA8-A543-9726-4D2DA2629FAC}" type="slidenum">
              <a:rPr lang="en-US" smtClean="0"/>
              <a:t>‹#›</a:t>
            </a:fld>
            <a:endParaRPr lang="en-US" dirty="0"/>
          </a:p>
        </p:txBody>
      </p:sp>
    </p:spTree>
    <p:extLst>
      <p:ext uri="{BB962C8B-B14F-4D97-AF65-F5344CB8AC3E}">
        <p14:creationId xmlns:p14="http://schemas.microsoft.com/office/powerpoint/2010/main" val="165608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97A250-37F4-5747-B6F3-B910F0E988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6130CB-4358-E849-8C2D-C48CBBEFD7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8BEB7-D983-3143-B9C6-92102DF3360C}"/>
              </a:ext>
            </a:extLst>
          </p:cNvPr>
          <p:cNvSpPr>
            <a:spLocks noGrp="1"/>
          </p:cNvSpPr>
          <p:nvPr>
            <p:ph type="dt" sz="half" idx="10"/>
          </p:nvPr>
        </p:nvSpPr>
        <p:spPr/>
        <p:txBody>
          <a:bodyPr/>
          <a:lstStyle/>
          <a:p>
            <a:fld id="{15176329-8D8C-9B48-B655-D9CFB7573D4E}" type="datetimeFigureOut">
              <a:rPr lang="en-US" smtClean="0"/>
              <a:t>3/20/2019</a:t>
            </a:fld>
            <a:endParaRPr lang="en-US" dirty="0"/>
          </a:p>
        </p:txBody>
      </p:sp>
      <p:sp>
        <p:nvSpPr>
          <p:cNvPr id="5" name="Footer Placeholder 4">
            <a:extLst>
              <a:ext uri="{FF2B5EF4-FFF2-40B4-BE49-F238E27FC236}">
                <a16:creationId xmlns:a16="http://schemas.microsoft.com/office/drawing/2014/main" id="{A847BC4F-9815-0443-89E2-2F7055EF0E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94D494-4489-434D-825A-402B87E1D2B7}"/>
              </a:ext>
            </a:extLst>
          </p:cNvPr>
          <p:cNvSpPr>
            <a:spLocks noGrp="1"/>
          </p:cNvSpPr>
          <p:nvPr>
            <p:ph type="sldNum" sz="quarter" idx="12"/>
          </p:nvPr>
        </p:nvSpPr>
        <p:spPr/>
        <p:txBody>
          <a:bodyPr/>
          <a:lstStyle/>
          <a:p>
            <a:fld id="{ED825506-0BA8-A543-9726-4D2DA2629FAC}" type="slidenum">
              <a:rPr lang="en-US" smtClean="0"/>
              <a:t>‹#›</a:t>
            </a:fld>
            <a:endParaRPr lang="en-US" dirty="0"/>
          </a:p>
        </p:txBody>
      </p:sp>
    </p:spTree>
    <p:extLst>
      <p:ext uri="{BB962C8B-B14F-4D97-AF65-F5344CB8AC3E}">
        <p14:creationId xmlns:p14="http://schemas.microsoft.com/office/powerpoint/2010/main" val="151352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D6C6-3CC2-0A4A-B817-9D8CB4259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400C46-8BC3-9E46-80C7-304A5E39CE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59BFE-15A7-9342-81C4-D44359F42C90}"/>
              </a:ext>
            </a:extLst>
          </p:cNvPr>
          <p:cNvSpPr>
            <a:spLocks noGrp="1"/>
          </p:cNvSpPr>
          <p:nvPr>
            <p:ph type="dt" sz="half" idx="10"/>
          </p:nvPr>
        </p:nvSpPr>
        <p:spPr/>
        <p:txBody>
          <a:bodyPr/>
          <a:lstStyle/>
          <a:p>
            <a:fld id="{15176329-8D8C-9B48-B655-D9CFB7573D4E}" type="datetimeFigureOut">
              <a:rPr lang="en-US" smtClean="0"/>
              <a:t>3/20/2019</a:t>
            </a:fld>
            <a:endParaRPr lang="en-US" dirty="0"/>
          </a:p>
        </p:txBody>
      </p:sp>
      <p:sp>
        <p:nvSpPr>
          <p:cNvPr id="5" name="Footer Placeholder 4">
            <a:extLst>
              <a:ext uri="{FF2B5EF4-FFF2-40B4-BE49-F238E27FC236}">
                <a16:creationId xmlns:a16="http://schemas.microsoft.com/office/drawing/2014/main" id="{521DA7D4-125F-2949-808A-94CBE0A866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E0D6B1-60C2-5B49-AA38-DF4A66040C6C}"/>
              </a:ext>
            </a:extLst>
          </p:cNvPr>
          <p:cNvSpPr>
            <a:spLocks noGrp="1"/>
          </p:cNvSpPr>
          <p:nvPr>
            <p:ph type="sldNum" sz="quarter" idx="12"/>
          </p:nvPr>
        </p:nvSpPr>
        <p:spPr/>
        <p:txBody>
          <a:bodyPr/>
          <a:lstStyle/>
          <a:p>
            <a:fld id="{ED825506-0BA8-A543-9726-4D2DA2629FAC}" type="slidenum">
              <a:rPr lang="en-US" smtClean="0"/>
              <a:t>‹#›</a:t>
            </a:fld>
            <a:endParaRPr lang="en-US" dirty="0"/>
          </a:p>
        </p:txBody>
      </p:sp>
    </p:spTree>
    <p:extLst>
      <p:ext uri="{BB962C8B-B14F-4D97-AF65-F5344CB8AC3E}">
        <p14:creationId xmlns:p14="http://schemas.microsoft.com/office/powerpoint/2010/main" val="44318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E02F-2074-E344-9756-AD5BEB2E3E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28D33F-5304-724E-B4B2-A65E059FD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577737-484F-8049-AA05-D03BD5423123}"/>
              </a:ext>
            </a:extLst>
          </p:cNvPr>
          <p:cNvSpPr>
            <a:spLocks noGrp="1"/>
          </p:cNvSpPr>
          <p:nvPr>
            <p:ph type="dt" sz="half" idx="10"/>
          </p:nvPr>
        </p:nvSpPr>
        <p:spPr/>
        <p:txBody>
          <a:bodyPr/>
          <a:lstStyle/>
          <a:p>
            <a:fld id="{15176329-8D8C-9B48-B655-D9CFB7573D4E}" type="datetimeFigureOut">
              <a:rPr lang="en-US" smtClean="0"/>
              <a:t>3/20/2019</a:t>
            </a:fld>
            <a:endParaRPr lang="en-US" dirty="0"/>
          </a:p>
        </p:txBody>
      </p:sp>
      <p:sp>
        <p:nvSpPr>
          <p:cNvPr id="5" name="Footer Placeholder 4">
            <a:extLst>
              <a:ext uri="{FF2B5EF4-FFF2-40B4-BE49-F238E27FC236}">
                <a16:creationId xmlns:a16="http://schemas.microsoft.com/office/drawing/2014/main" id="{5B1FC49E-68E2-A841-850D-B8D5AFA2BA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1E3F30-5588-7E4F-9E40-519091BC3A15}"/>
              </a:ext>
            </a:extLst>
          </p:cNvPr>
          <p:cNvSpPr>
            <a:spLocks noGrp="1"/>
          </p:cNvSpPr>
          <p:nvPr>
            <p:ph type="sldNum" sz="quarter" idx="12"/>
          </p:nvPr>
        </p:nvSpPr>
        <p:spPr/>
        <p:txBody>
          <a:bodyPr/>
          <a:lstStyle/>
          <a:p>
            <a:fld id="{ED825506-0BA8-A543-9726-4D2DA2629FAC}" type="slidenum">
              <a:rPr lang="en-US" smtClean="0"/>
              <a:t>‹#›</a:t>
            </a:fld>
            <a:endParaRPr lang="en-US" dirty="0"/>
          </a:p>
        </p:txBody>
      </p:sp>
    </p:spTree>
    <p:extLst>
      <p:ext uri="{BB962C8B-B14F-4D97-AF65-F5344CB8AC3E}">
        <p14:creationId xmlns:p14="http://schemas.microsoft.com/office/powerpoint/2010/main" val="272118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59CF-92DC-0B4B-A400-7B993A5EF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B384E-9896-6A41-963B-DCD7D819BC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BEAC25-8574-0548-B2F7-23BF40E0E6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9116F8-AFF1-1E4B-A939-0D690FF8574C}"/>
              </a:ext>
            </a:extLst>
          </p:cNvPr>
          <p:cNvSpPr>
            <a:spLocks noGrp="1"/>
          </p:cNvSpPr>
          <p:nvPr>
            <p:ph type="dt" sz="half" idx="10"/>
          </p:nvPr>
        </p:nvSpPr>
        <p:spPr/>
        <p:txBody>
          <a:bodyPr/>
          <a:lstStyle/>
          <a:p>
            <a:fld id="{15176329-8D8C-9B48-B655-D9CFB7573D4E}" type="datetimeFigureOut">
              <a:rPr lang="en-US" smtClean="0"/>
              <a:t>3/20/2019</a:t>
            </a:fld>
            <a:endParaRPr lang="en-US" dirty="0"/>
          </a:p>
        </p:txBody>
      </p:sp>
      <p:sp>
        <p:nvSpPr>
          <p:cNvPr id="6" name="Footer Placeholder 5">
            <a:extLst>
              <a:ext uri="{FF2B5EF4-FFF2-40B4-BE49-F238E27FC236}">
                <a16:creationId xmlns:a16="http://schemas.microsoft.com/office/drawing/2014/main" id="{29A954E2-0E60-AA4A-95C8-409FB9E668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70C779-497C-BE42-828F-2D14AAA66277}"/>
              </a:ext>
            </a:extLst>
          </p:cNvPr>
          <p:cNvSpPr>
            <a:spLocks noGrp="1"/>
          </p:cNvSpPr>
          <p:nvPr>
            <p:ph type="sldNum" sz="quarter" idx="12"/>
          </p:nvPr>
        </p:nvSpPr>
        <p:spPr/>
        <p:txBody>
          <a:bodyPr/>
          <a:lstStyle/>
          <a:p>
            <a:fld id="{ED825506-0BA8-A543-9726-4D2DA2629FAC}" type="slidenum">
              <a:rPr lang="en-US" smtClean="0"/>
              <a:t>‹#›</a:t>
            </a:fld>
            <a:endParaRPr lang="en-US" dirty="0"/>
          </a:p>
        </p:txBody>
      </p:sp>
    </p:spTree>
    <p:extLst>
      <p:ext uri="{BB962C8B-B14F-4D97-AF65-F5344CB8AC3E}">
        <p14:creationId xmlns:p14="http://schemas.microsoft.com/office/powerpoint/2010/main" val="46489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C8F6-1105-6E4A-851E-8753977CBC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FED5D-5B8F-E64A-B244-0406436F0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810BFD-0C40-2349-94F5-83030E593C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8E22FE-F7F3-A14D-9BC0-851E22E050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89AD92-7DCC-1643-8FCD-739A811FB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9D6D4-7064-F54E-8B3F-42C986A386D7}"/>
              </a:ext>
            </a:extLst>
          </p:cNvPr>
          <p:cNvSpPr>
            <a:spLocks noGrp="1"/>
          </p:cNvSpPr>
          <p:nvPr>
            <p:ph type="dt" sz="half" idx="10"/>
          </p:nvPr>
        </p:nvSpPr>
        <p:spPr/>
        <p:txBody>
          <a:bodyPr/>
          <a:lstStyle/>
          <a:p>
            <a:fld id="{15176329-8D8C-9B48-B655-D9CFB7573D4E}" type="datetimeFigureOut">
              <a:rPr lang="en-US" smtClean="0"/>
              <a:t>3/20/2019</a:t>
            </a:fld>
            <a:endParaRPr lang="en-US" dirty="0"/>
          </a:p>
        </p:txBody>
      </p:sp>
      <p:sp>
        <p:nvSpPr>
          <p:cNvPr id="8" name="Footer Placeholder 7">
            <a:extLst>
              <a:ext uri="{FF2B5EF4-FFF2-40B4-BE49-F238E27FC236}">
                <a16:creationId xmlns:a16="http://schemas.microsoft.com/office/drawing/2014/main" id="{D77F7324-47D1-5846-83EC-59687749E78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19D6AD6-8581-B547-B8E6-C4A4C6544CA2}"/>
              </a:ext>
            </a:extLst>
          </p:cNvPr>
          <p:cNvSpPr>
            <a:spLocks noGrp="1"/>
          </p:cNvSpPr>
          <p:nvPr>
            <p:ph type="sldNum" sz="quarter" idx="12"/>
          </p:nvPr>
        </p:nvSpPr>
        <p:spPr/>
        <p:txBody>
          <a:bodyPr/>
          <a:lstStyle/>
          <a:p>
            <a:fld id="{ED825506-0BA8-A543-9726-4D2DA2629FAC}" type="slidenum">
              <a:rPr lang="en-US" smtClean="0"/>
              <a:t>‹#›</a:t>
            </a:fld>
            <a:endParaRPr lang="en-US" dirty="0"/>
          </a:p>
        </p:txBody>
      </p:sp>
    </p:spTree>
    <p:extLst>
      <p:ext uri="{BB962C8B-B14F-4D97-AF65-F5344CB8AC3E}">
        <p14:creationId xmlns:p14="http://schemas.microsoft.com/office/powerpoint/2010/main" val="182663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2BB5-0023-594C-93C2-26A016137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F5436C-6813-1249-B711-4221DC9C763C}"/>
              </a:ext>
            </a:extLst>
          </p:cNvPr>
          <p:cNvSpPr>
            <a:spLocks noGrp="1"/>
          </p:cNvSpPr>
          <p:nvPr>
            <p:ph type="dt" sz="half" idx="10"/>
          </p:nvPr>
        </p:nvSpPr>
        <p:spPr/>
        <p:txBody>
          <a:bodyPr/>
          <a:lstStyle/>
          <a:p>
            <a:fld id="{15176329-8D8C-9B48-B655-D9CFB7573D4E}" type="datetimeFigureOut">
              <a:rPr lang="en-US" smtClean="0"/>
              <a:t>3/20/2019</a:t>
            </a:fld>
            <a:endParaRPr lang="en-US" dirty="0"/>
          </a:p>
        </p:txBody>
      </p:sp>
      <p:sp>
        <p:nvSpPr>
          <p:cNvPr id="4" name="Footer Placeholder 3">
            <a:extLst>
              <a:ext uri="{FF2B5EF4-FFF2-40B4-BE49-F238E27FC236}">
                <a16:creationId xmlns:a16="http://schemas.microsoft.com/office/drawing/2014/main" id="{505035D2-CEB0-044E-B467-7510E44CB5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3A5DA0-A607-E849-93AA-F77E833B31AC}"/>
              </a:ext>
            </a:extLst>
          </p:cNvPr>
          <p:cNvSpPr>
            <a:spLocks noGrp="1"/>
          </p:cNvSpPr>
          <p:nvPr>
            <p:ph type="sldNum" sz="quarter" idx="12"/>
          </p:nvPr>
        </p:nvSpPr>
        <p:spPr/>
        <p:txBody>
          <a:bodyPr/>
          <a:lstStyle/>
          <a:p>
            <a:fld id="{ED825506-0BA8-A543-9726-4D2DA2629FAC}" type="slidenum">
              <a:rPr lang="en-US" smtClean="0"/>
              <a:t>‹#›</a:t>
            </a:fld>
            <a:endParaRPr lang="en-US" dirty="0"/>
          </a:p>
        </p:txBody>
      </p:sp>
    </p:spTree>
    <p:extLst>
      <p:ext uri="{BB962C8B-B14F-4D97-AF65-F5344CB8AC3E}">
        <p14:creationId xmlns:p14="http://schemas.microsoft.com/office/powerpoint/2010/main" val="378288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D92673-F1F6-B94B-B0BE-6B79D9FCE840}"/>
              </a:ext>
            </a:extLst>
          </p:cNvPr>
          <p:cNvSpPr>
            <a:spLocks noGrp="1"/>
          </p:cNvSpPr>
          <p:nvPr>
            <p:ph type="dt" sz="half" idx="10"/>
          </p:nvPr>
        </p:nvSpPr>
        <p:spPr/>
        <p:txBody>
          <a:bodyPr/>
          <a:lstStyle/>
          <a:p>
            <a:fld id="{15176329-8D8C-9B48-B655-D9CFB7573D4E}" type="datetimeFigureOut">
              <a:rPr lang="en-US" smtClean="0"/>
              <a:t>3/20/2019</a:t>
            </a:fld>
            <a:endParaRPr lang="en-US" dirty="0"/>
          </a:p>
        </p:txBody>
      </p:sp>
      <p:sp>
        <p:nvSpPr>
          <p:cNvPr id="3" name="Footer Placeholder 2">
            <a:extLst>
              <a:ext uri="{FF2B5EF4-FFF2-40B4-BE49-F238E27FC236}">
                <a16:creationId xmlns:a16="http://schemas.microsoft.com/office/drawing/2014/main" id="{54C13C8C-FA4B-8042-BC72-AE342F135A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C539B6-3733-0A49-97ED-9E5C12F6F2E3}"/>
              </a:ext>
            </a:extLst>
          </p:cNvPr>
          <p:cNvSpPr>
            <a:spLocks noGrp="1"/>
          </p:cNvSpPr>
          <p:nvPr>
            <p:ph type="sldNum" sz="quarter" idx="12"/>
          </p:nvPr>
        </p:nvSpPr>
        <p:spPr/>
        <p:txBody>
          <a:bodyPr/>
          <a:lstStyle/>
          <a:p>
            <a:fld id="{ED825506-0BA8-A543-9726-4D2DA2629FAC}" type="slidenum">
              <a:rPr lang="en-US" smtClean="0"/>
              <a:t>‹#›</a:t>
            </a:fld>
            <a:endParaRPr lang="en-US" dirty="0"/>
          </a:p>
        </p:txBody>
      </p:sp>
    </p:spTree>
    <p:extLst>
      <p:ext uri="{BB962C8B-B14F-4D97-AF65-F5344CB8AC3E}">
        <p14:creationId xmlns:p14="http://schemas.microsoft.com/office/powerpoint/2010/main" val="5970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FEB0-E106-344B-B4D2-E456DB2EE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A5B416-FE81-1244-92FB-70364541FC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8EDD4C-B334-3E44-BEEE-6D22DBFFB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ABD5A-0484-6D4D-A575-7761E72ADB63}"/>
              </a:ext>
            </a:extLst>
          </p:cNvPr>
          <p:cNvSpPr>
            <a:spLocks noGrp="1"/>
          </p:cNvSpPr>
          <p:nvPr>
            <p:ph type="dt" sz="half" idx="10"/>
          </p:nvPr>
        </p:nvSpPr>
        <p:spPr/>
        <p:txBody>
          <a:bodyPr/>
          <a:lstStyle/>
          <a:p>
            <a:fld id="{15176329-8D8C-9B48-B655-D9CFB7573D4E}" type="datetimeFigureOut">
              <a:rPr lang="en-US" smtClean="0"/>
              <a:t>3/20/2019</a:t>
            </a:fld>
            <a:endParaRPr lang="en-US" dirty="0"/>
          </a:p>
        </p:txBody>
      </p:sp>
      <p:sp>
        <p:nvSpPr>
          <p:cNvPr id="6" name="Footer Placeholder 5">
            <a:extLst>
              <a:ext uri="{FF2B5EF4-FFF2-40B4-BE49-F238E27FC236}">
                <a16:creationId xmlns:a16="http://schemas.microsoft.com/office/drawing/2014/main" id="{04164E2E-C0F4-F341-9150-A1EAEDDAEE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66E631-B767-4846-90F1-2789512FE51D}"/>
              </a:ext>
            </a:extLst>
          </p:cNvPr>
          <p:cNvSpPr>
            <a:spLocks noGrp="1"/>
          </p:cNvSpPr>
          <p:nvPr>
            <p:ph type="sldNum" sz="quarter" idx="12"/>
          </p:nvPr>
        </p:nvSpPr>
        <p:spPr/>
        <p:txBody>
          <a:bodyPr/>
          <a:lstStyle/>
          <a:p>
            <a:fld id="{ED825506-0BA8-A543-9726-4D2DA2629FAC}" type="slidenum">
              <a:rPr lang="en-US" smtClean="0"/>
              <a:t>‹#›</a:t>
            </a:fld>
            <a:endParaRPr lang="en-US" dirty="0"/>
          </a:p>
        </p:txBody>
      </p:sp>
    </p:spTree>
    <p:extLst>
      <p:ext uri="{BB962C8B-B14F-4D97-AF65-F5344CB8AC3E}">
        <p14:creationId xmlns:p14="http://schemas.microsoft.com/office/powerpoint/2010/main" val="21810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27B2-362C-C84E-B2C1-4985D936A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ED1A01-A5C1-DE4F-8B24-8150E453DA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9852CDD-A551-9B4D-B802-D90583A50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E366E4-7E85-3244-A05A-C03A6E5D0FC3}"/>
              </a:ext>
            </a:extLst>
          </p:cNvPr>
          <p:cNvSpPr>
            <a:spLocks noGrp="1"/>
          </p:cNvSpPr>
          <p:nvPr>
            <p:ph type="dt" sz="half" idx="10"/>
          </p:nvPr>
        </p:nvSpPr>
        <p:spPr/>
        <p:txBody>
          <a:bodyPr/>
          <a:lstStyle/>
          <a:p>
            <a:fld id="{15176329-8D8C-9B48-B655-D9CFB7573D4E}" type="datetimeFigureOut">
              <a:rPr lang="en-US" smtClean="0"/>
              <a:t>3/20/2019</a:t>
            </a:fld>
            <a:endParaRPr lang="en-US" dirty="0"/>
          </a:p>
        </p:txBody>
      </p:sp>
      <p:sp>
        <p:nvSpPr>
          <p:cNvPr id="6" name="Footer Placeholder 5">
            <a:extLst>
              <a:ext uri="{FF2B5EF4-FFF2-40B4-BE49-F238E27FC236}">
                <a16:creationId xmlns:a16="http://schemas.microsoft.com/office/drawing/2014/main" id="{D7EAEE28-A4D7-064A-9D82-8261FC49B4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653B9B-3FF5-924E-9DBC-08749F9DCED5}"/>
              </a:ext>
            </a:extLst>
          </p:cNvPr>
          <p:cNvSpPr>
            <a:spLocks noGrp="1"/>
          </p:cNvSpPr>
          <p:nvPr>
            <p:ph type="sldNum" sz="quarter" idx="12"/>
          </p:nvPr>
        </p:nvSpPr>
        <p:spPr/>
        <p:txBody>
          <a:bodyPr/>
          <a:lstStyle/>
          <a:p>
            <a:fld id="{ED825506-0BA8-A543-9726-4D2DA2629FAC}" type="slidenum">
              <a:rPr lang="en-US" smtClean="0"/>
              <a:t>‹#›</a:t>
            </a:fld>
            <a:endParaRPr lang="en-US" dirty="0"/>
          </a:p>
        </p:txBody>
      </p:sp>
    </p:spTree>
    <p:extLst>
      <p:ext uri="{BB962C8B-B14F-4D97-AF65-F5344CB8AC3E}">
        <p14:creationId xmlns:p14="http://schemas.microsoft.com/office/powerpoint/2010/main" val="236960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2433B7-8D7A-8848-9868-FE08799C4C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A1C4F2-1ADB-8741-8808-FA4CDA33A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FB7B6B-FE29-7143-8D19-1558F47C58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76329-8D8C-9B48-B655-D9CFB7573D4E}" type="datetimeFigureOut">
              <a:rPr lang="en-US" smtClean="0"/>
              <a:t>3/20/2019</a:t>
            </a:fld>
            <a:endParaRPr lang="en-US" dirty="0"/>
          </a:p>
        </p:txBody>
      </p:sp>
      <p:sp>
        <p:nvSpPr>
          <p:cNvPr id="5" name="Footer Placeholder 4">
            <a:extLst>
              <a:ext uri="{FF2B5EF4-FFF2-40B4-BE49-F238E27FC236}">
                <a16:creationId xmlns:a16="http://schemas.microsoft.com/office/drawing/2014/main" id="{6556CDFE-A27E-F743-B8D0-A67F017DB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9E4B9FB-AFA0-B642-B26A-FBD9D79708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25506-0BA8-A543-9726-4D2DA2629FAC}" type="slidenum">
              <a:rPr lang="en-US" smtClean="0"/>
              <a:t>‹#›</a:t>
            </a:fld>
            <a:endParaRPr lang="en-US" dirty="0"/>
          </a:p>
        </p:txBody>
      </p:sp>
    </p:spTree>
    <p:extLst>
      <p:ext uri="{BB962C8B-B14F-4D97-AF65-F5344CB8AC3E}">
        <p14:creationId xmlns:p14="http://schemas.microsoft.com/office/powerpoint/2010/main" val="780638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time_continue=63&amp;v=n_oofPdtGgY"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96;p26" descr="תמונה שמכילה אוסף תמונות&#10;&#10;תיאור שנוצר ברמת מהימנות גבוהה">
            <a:extLst>
              <a:ext uri="{FF2B5EF4-FFF2-40B4-BE49-F238E27FC236}">
                <a16:creationId xmlns:a16="http://schemas.microsoft.com/office/drawing/2014/main" id="{500093F3-F90A-DB43-9FF2-3C8C6F71BBCD}"/>
              </a:ext>
            </a:extLst>
          </p:cNvPr>
          <p:cNvPicPr preferRelativeResize="0">
            <a:picLocks/>
          </p:cNvPicPr>
          <p:nvPr/>
        </p:nvPicPr>
        <p:blipFill rotWithShape="1">
          <a:blip r:embed="rId2">
            <a:alphaModFix/>
          </a:blip>
          <a:srcRect l="2439" r="2438"/>
          <a:stretch/>
        </p:blipFill>
        <p:spPr>
          <a:xfrm>
            <a:off x="0" y="1324768"/>
            <a:ext cx="5210176" cy="4208463"/>
          </a:xfrm>
          <a:prstGeom prst="rect">
            <a:avLst/>
          </a:prstGeom>
          <a:solidFill>
            <a:srgbClr val="CCCCCC"/>
          </a:solidFill>
          <a:ln>
            <a:noFill/>
          </a:ln>
        </p:spPr>
      </p:pic>
      <p:sp>
        <p:nvSpPr>
          <p:cNvPr id="3" name="TextBox 2">
            <a:extLst>
              <a:ext uri="{FF2B5EF4-FFF2-40B4-BE49-F238E27FC236}">
                <a16:creationId xmlns:a16="http://schemas.microsoft.com/office/drawing/2014/main" id="{D9AC2D77-35CF-E445-9352-279DCAB6CBB1}"/>
              </a:ext>
            </a:extLst>
          </p:cNvPr>
          <p:cNvSpPr txBox="1"/>
          <p:nvPr/>
        </p:nvSpPr>
        <p:spPr>
          <a:xfrm>
            <a:off x="5408959" y="1503672"/>
            <a:ext cx="6589644" cy="3046988"/>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Examining the dual-language teaching model in the Hand in Hand schools</a:t>
            </a:r>
          </a:p>
        </p:txBody>
      </p:sp>
    </p:spTree>
    <p:extLst>
      <p:ext uri="{BB962C8B-B14F-4D97-AF65-F5344CB8AC3E}">
        <p14:creationId xmlns:p14="http://schemas.microsoft.com/office/powerpoint/2010/main" val="2126722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9617-3FEF-C049-876F-CD56AF76B76A}"/>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Conclusions and new directions</a:t>
            </a:r>
            <a:br>
              <a:rPr lang="en-US" dirty="0"/>
            </a:br>
            <a:endParaRPr lang="en-US" dirty="0"/>
          </a:p>
        </p:txBody>
      </p:sp>
      <p:sp>
        <p:nvSpPr>
          <p:cNvPr id="3" name="Content Placeholder 2">
            <a:extLst>
              <a:ext uri="{FF2B5EF4-FFF2-40B4-BE49-F238E27FC236}">
                <a16:creationId xmlns:a16="http://schemas.microsoft.com/office/drawing/2014/main" id="{52FDFC20-C1C6-744B-804A-7006C803D838}"/>
              </a:ext>
            </a:extLst>
          </p:cNvPr>
          <p:cNvSpPr>
            <a:spLocks noGrp="1"/>
          </p:cNvSpPr>
          <p:nvPr>
            <p:ph idx="1"/>
          </p:nvPr>
        </p:nvSpPr>
        <p:spPr/>
        <p:txBody>
          <a:bodyPr/>
          <a:lstStyle/>
          <a:p>
            <a:pPr marL="0" indent="0">
              <a:buNone/>
            </a:pPr>
            <a:endParaRPr lang="en-US" dirty="0"/>
          </a:p>
          <a:p>
            <a:r>
              <a:rPr lang="en-US" dirty="0"/>
              <a:t>There are many factors that we can improve and gain proficiency in, in order to produce better results while preserving ideological, national, and cultural aims.</a:t>
            </a:r>
          </a:p>
          <a:p>
            <a:r>
              <a:rPr lang="en-US" dirty="0"/>
              <a:t>Alternative models exist that are based on theory, research, and achievements and which contain components that better meet our goals.</a:t>
            </a:r>
          </a:p>
          <a:p>
            <a:endParaRPr lang="en-US" dirty="0"/>
          </a:p>
        </p:txBody>
      </p:sp>
    </p:spTree>
    <p:extLst>
      <p:ext uri="{BB962C8B-B14F-4D97-AF65-F5344CB8AC3E}">
        <p14:creationId xmlns:p14="http://schemas.microsoft.com/office/powerpoint/2010/main" val="2439269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9617-3FEF-C049-876F-CD56AF76B76A}"/>
              </a:ext>
            </a:extLst>
          </p:cNvPr>
          <p:cNvSpPr>
            <a:spLocks noGrp="1"/>
          </p:cNvSpPr>
          <p:nvPr>
            <p:ph type="title"/>
          </p:nvPr>
        </p:nvSpPr>
        <p:spPr>
          <a:xfrm>
            <a:off x="838200" y="995320"/>
            <a:ext cx="10515600" cy="1340107"/>
          </a:xfrm>
        </p:spPr>
        <p:txBody>
          <a:bodyPr>
            <a:normAutofit fontScale="90000"/>
          </a:bodyPr>
          <a:lstStyle/>
          <a:p>
            <a:r>
              <a:rPr lang="en-US" dirty="0">
                <a:latin typeface="Arial" panose="020B0604020202020204" pitchFamily="34" charset="0"/>
                <a:cs typeface="Arial" panose="020B0604020202020204" pitchFamily="34" charset="0"/>
              </a:rPr>
              <a:t>The DLI/TWI model of dual-language education</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2FDFC20-C1C6-744B-804A-7006C803D838}"/>
              </a:ext>
            </a:extLst>
          </p:cNvPr>
          <p:cNvSpPr>
            <a:spLocks noGrp="1"/>
          </p:cNvSpPr>
          <p:nvPr>
            <p:ph idx="1"/>
          </p:nvPr>
        </p:nvSpPr>
        <p:spPr/>
        <p:txBody>
          <a:bodyPr>
            <a:normAutofit fontScale="92500" lnSpcReduction="20000"/>
          </a:bodyPr>
          <a:lstStyle/>
          <a:p>
            <a:pPr marL="0" indent="0">
              <a:buNone/>
            </a:pPr>
            <a:endParaRPr lang="en-US" dirty="0"/>
          </a:p>
          <a:p>
            <a:r>
              <a:rPr lang="en-US" sz="2600" dirty="0">
                <a:latin typeface="Arial" panose="020B0604020202020204" pitchFamily="34" charset="0"/>
                <a:cs typeface="Arial" panose="020B0604020202020204" pitchFamily="34" charset="0"/>
              </a:rPr>
              <a:t>Following the mapping process that we conducted, we found the American TWI/DLI model to be closest to our situation and aims.</a:t>
            </a:r>
          </a:p>
          <a:p>
            <a:r>
              <a:rPr lang="en-US" sz="2600" dirty="0">
                <a:latin typeface="Arial" panose="020B0604020202020204" pitchFamily="34" charset="0"/>
                <a:cs typeface="Arial" panose="020B0604020202020204" pitchFamily="34" charset="0"/>
              </a:rPr>
              <a:t>Schools have been using this model since the 1960s, and it is currently in operation in hundreds of schools.</a:t>
            </a:r>
          </a:p>
          <a:p>
            <a:r>
              <a:rPr lang="en-US" sz="2600" dirty="0">
                <a:latin typeface="Arial" panose="020B0604020202020204" pitchFamily="34" charset="0"/>
                <a:cs typeface="Arial" panose="020B0604020202020204" pitchFamily="34" charset="0"/>
              </a:rPr>
              <a:t>The model combines principles and insights from various models.</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pPr marL="0" indent="0">
              <a:buNone/>
            </a:pPr>
            <a:r>
              <a:rPr lang="en-US" sz="2600" b="1" dirty="0">
                <a:latin typeface="Arial" panose="020B0604020202020204" pitchFamily="34" charset="0"/>
                <a:cs typeface="Arial" panose="020B0604020202020204" pitchFamily="34" charset="0"/>
              </a:rPr>
              <a:t>Principles of the model:</a:t>
            </a:r>
          </a:p>
          <a:p>
            <a:r>
              <a:rPr lang="en-US" sz="2600" dirty="0">
                <a:latin typeface="Arial" panose="020B0604020202020204" pitchFamily="34" charset="0"/>
                <a:cs typeface="Arial" panose="020B0604020202020204" pitchFamily="34" charset="0"/>
              </a:rPr>
              <a:t>Separation between the languages: one lesson – one language</a:t>
            </a:r>
          </a:p>
          <a:p>
            <a:pPr marL="0" indent="0">
              <a:buNone/>
            </a:pPr>
            <a:r>
              <a:rPr lang="en-US" sz="2600" dirty="0">
                <a:latin typeface="Arial" panose="020B0604020202020204" pitchFamily="34" charset="0"/>
                <a:cs typeface="Arial" panose="020B0604020202020204" pitchFamily="34" charset="0"/>
              </a:rPr>
              <a:t>• The minority language is the language of instruction in no less than 50% of lessons</a:t>
            </a:r>
          </a:p>
          <a:p>
            <a:r>
              <a:rPr lang="en-US" sz="2600" dirty="0">
                <a:latin typeface="Arial" panose="020B0604020202020204" pitchFamily="34" charset="0"/>
                <a:cs typeface="Arial" panose="020B0604020202020204" pitchFamily="34" charset="0"/>
              </a:rPr>
              <a:t>There are a number of various models, with the ratio of languages ranging from 90:10 to 50:50</a:t>
            </a:r>
          </a:p>
          <a:p>
            <a:endParaRPr lang="en-US" dirty="0"/>
          </a:p>
        </p:txBody>
      </p:sp>
    </p:spTree>
    <p:extLst>
      <p:ext uri="{BB962C8B-B14F-4D97-AF65-F5344CB8AC3E}">
        <p14:creationId xmlns:p14="http://schemas.microsoft.com/office/powerpoint/2010/main" val="2618912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9617-3FEF-C049-876F-CD56AF76B76A}"/>
              </a:ext>
            </a:extLst>
          </p:cNvPr>
          <p:cNvSpPr>
            <a:spLocks noGrp="1"/>
          </p:cNvSpPr>
          <p:nvPr>
            <p:ph type="title"/>
          </p:nvPr>
        </p:nvSpPr>
        <p:spPr>
          <a:xfrm>
            <a:off x="838200" y="995320"/>
            <a:ext cx="10515600" cy="1340107"/>
          </a:xfrm>
        </p:spPr>
        <p:txBody>
          <a:bodyPr>
            <a:normAutofit fontScale="90000"/>
          </a:bodyPr>
          <a:lstStyle/>
          <a:p>
            <a:r>
              <a:rPr lang="en-US" dirty="0">
                <a:latin typeface="Arial" panose="020B0604020202020204" pitchFamily="34" charset="0"/>
                <a:cs typeface="Arial" panose="020B0604020202020204" pitchFamily="34" charset="0"/>
              </a:rPr>
              <a:t>Challenges and difficulties in changing the model</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2FDFC20-C1C6-744B-804A-7006C803D838}"/>
              </a:ext>
            </a:extLst>
          </p:cNvPr>
          <p:cNvSpPr>
            <a:spLocks noGrp="1"/>
          </p:cNvSpPr>
          <p:nvPr>
            <p:ph idx="1"/>
          </p:nvPr>
        </p:nvSpPr>
        <p:spPr/>
        <p:txBody>
          <a:bodyPr>
            <a:normAutofit/>
          </a:bodyPr>
          <a:lstStyle/>
          <a:p>
            <a:pPr marL="0" indent="0">
              <a:buNone/>
            </a:pPr>
            <a:endParaRPr lang="en-US" dirty="0"/>
          </a:p>
          <a:p>
            <a:r>
              <a:rPr lang="en-US" dirty="0"/>
              <a:t>Preserving the multicultural ideal and bi-national representation</a:t>
            </a:r>
          </a:p>
          <a:p>
            <a:r>
              <a:rPr lang="en-US" dirty="0"/>
              <a:t> A prolonged, gradual process—a perceptual and pedagogic change that requires gradualism and significant support</a:t>
            </a:r>
          </a:p>
          <a:p>
            <a:r>
              <a:rPr lang="en-US" dirty="0"/>
              <a:t>Reducing the teacher-student ratio</a:t>
            </a:r>
          </a:p>
          <a:p>
            <a:r>
              <a:rPr lang="en-US" dirty="0"/>
              <a:t>Comprehensive pedagogical changes in order to support the change</a:t>
            </a:r>
          </a:p>
          <a:p>
            <a:r>
              <a:rPr lang="en-US" dirty="0"/>
              <a:t>Large budgetary investment to assimilate the model (in order to achieve a more stable model going forward)</a:t>
            </a:r>
          </a:p>
          <a:p>
            <a:r>
              <a:rPr lang="en-US" dirty="0"/>
              <a:t>Enlisting the educational staff and parent body for change</a:t>
            </a:r>
          </a:p>
          <a:p>
            <a:endParaRPr lang="en-US" dirty="0"/>
          </a:p>
        </p:txBody>
      </p:sp>
    </p:spTree>
    <p:extLst>
      <p:ext uri="{BB962C8B-B14F-4D97-AF65-F5344CB8AC3E}">
        <p14:creationId xmlns:p14="http://schemas.microsoft.com/office/powerpoint/2010/main" val="3080486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Google Shape;287;p38" descr="Image result for dual language education">
            <a:hlinkClick r:id="rId2"/>
            <a:extLst>
              <a:ext uri="{FF2B5EF4-FFF2-40B4-BE49-F238E27FC236}">
                <a16:creationId xmlns:a16="http://schemas.microsoft.com/office/drawing/2014/main" id="{3AA05535-7D84-6249-81E8-0257D9FD3457}"/>
              </a:ext>
            </a:extLst>
          </p:cNvPr>
          <p:cNvPicPr preferRelativeResize="0"/>
          <p:nvPr/>
        </p:nvPicPr>
        <p:blipFill rotWithShape="1">
          <a:blip r:embed="rId3">
            <a:alphaModFix/>
          </a:blip>
          <a:srcRect/>
          <a:stretch/>
        </p:blipFill>
        <p:spPr>
          <a:xfrm>
            <a:off x="601681" y="169376"/>
            <a:ext cx="10988637" cy="5373865"/>
          </a:xfrm>
          <a:prstGeom prst="rect">
            <a:avLst/>
          </a:prstGeom>
          <a:noFill/>
          <a:ln>
            <a:noFill/>
          </a:ln>
        </p:spPr>
      </p:pic>
      <p:sp>
        <p:nvSpPr>
          <p:cNvPr id="3" name="TextBox 2">
            <a:extLst>
              <a:ext uri="{FF2B5EF4-FFF2-40B4-BE49-F238E27FC236}">
                <a16:creationId xmlns:a16="http://schemas.microsoft.com/office/drawing/2014/main" id="{59DFC409-5E68-F540-98DD-2A463AB0695E}"/>
              </a:ext>
            </a:extLst>
          </p:cNvPr>
          <p:cNvSpPr txBox="1"/>
          <p:nvPr/>
        </p:nvSpPr>
        <p:spPr>
          <a:xfrm>
            <a:off x="617838" y="5696465"/>
            <a:ext cx="109728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There is a large cohort of schools operating this model in the United States, and the academic and professional research and supporting materials have evolved significantly over the past decade.</a:t>
            </a:r>
          </a:p>
          <a:p>
            <a:endParaRPr lang="en-US" dirty="0"/>
          </a:p>
        </p:txBody>
      </p:sp>
    </p:spTree>
    <p:extLst>
      <p:ext uri="{BB962C8B-B14F-4D97-AF65-F5344CB8AC3E}">
        <p14:creationId xmlns:p14="http://schemas.microsoft.com/office/powerpoint/2010/main" val="98634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7DA3-4524-0144-9581-3A1B271606A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Timetabling: Various models</a:t>
            </a:r>
            <a:br>
              <a:rPr lang="en-US" dirty="0"/>
            </a:br>
            <a:endParaRPr lang="en-US" dirty="0"/>
          </a:p>
        </p:txBody>
      </p:sp>
      <p:pic>
        <p:nvPicPr>
          <p:cNvPr id="3" name="Google Shape;293;p39" descr="תמונה שמכילה טקסט&#10;&#10;התיאור נוצר באופן אוטומטי">
            <a:extLst>
              <a:ext uri="{FF2B5EF4-FFF2-40B4-BE49-F238E27FC236}">
                <a16:creationId xmlns:a16="http://schemas.microsoft.com/office/drawing/2014/main" id="{0F102634-A607-704E-B11F-8F7ECE0F0028}"/>
              </a:ext>
            </a:extLst>
          </p:cNvPr>
          <p:cNvPicPr preferRelativeResize="0">
            <a:picLocks/>
          </p:cNvPicPr>
          <p:nvPr/>
        </p:nvPicPr>
        <p:blipFill rotWithShape="1">
          <a:blip r:embed="rId2">
            <a:alphaModFix/>
          </a:blip>
          <a:srcRect l="12126"/>
          <a:stretch/>
        </p:blipFill>
        <p:spPr>
          <a:xfrm rot="5400000">
            <a:off x="3435125" y="-1435414"/>
            <a:ext cx="4916014" cy="11370304"/>
          </a:xfrm>
          <a:prstGeom prst="rect">
            <a:avLst/>
          </a:prstGeom>
          <a:noFill/>
          <a:ln>
            <a:noFill/>
          </a:ln>
        </p:spPr>
      </p:pic>
    </p:spTree>
    <p:extLst>
      <p:ext uri="{BB962C8B-B14F-4D97-AF65-F5344CB8AC3E}">
        <p14:creationId xmlns:p14="http://schemas.microsoft.com/office/powerpoint/2010/main" val="3286957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0"/>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Autofit/>
          </a:bodyPr>
          <a:lstStyle/>
          <a:p>
            <a:pPr marL="0" lvl="0" indent="0" algn="r" rtl="1">
              <a:lnSpc>
                <a:spcPct val="90000"/>
              </a:lnSpc>
              <a:spcBef>
                <a:spcPts val="0"/>
              </a:spcBef>
              <a:spcAft>
                <a:spcPts val="0"/>
              </a:spcAft>
              <a:buClr>
                <a:schemeClr val="dk1"/>
              </a:buClr>
              <a:buSzPts val="2800"/>
              <a:buFont typeface="Tahoma"/>
              <a:buNone/>
            </a:pPr>
            <a:endParaRPr dirty="0"/>
          </a:p>
        </p:txBody>
      </p:sp>
      <p:pic>
        <p:nvPicPr>
          <p:cNvPr id="299" name="Google Shape;299;p40" descr="תמונה שמכילה אובייקט&#10;&#10;התיאור נוצר באופן אוטומטי"/>
          <p:cNvPicPr preferRelativeResize="0">
            <a:picLocks noGrp="1"/>
          </p:cNvPicPr>
          <p:nvPr>
            <p:ph type="body" idx="1"/>
          </p:nvPr>
        </p:nvPicPr>
        <p:blipFill rotWithShape="1">
          <a:blip r:embed="rId3">
            <a:alphaModFix/>
          </a:blip>
          <a:srcRect r="6869"/>
          <a:stretch/>
        </p:blipFill>
        <p:spPr>
          <a:xfrm rot="5400000">
            <a:off x="2831780" y="-2286481"/>
            <a:ext cx="6294891" cy="11602192"/>
          </a:xfrm>
          <a:prstGeom prst="rect">
            <a:avLst/>
          </a:prstGeom>
          <a:noFill/>
          <a:ln>
            <a:noFill/>
          </a:ln>
        </p:spPr>
      </p:pic>
    </p:spTree>
    <p:extLst>
      <p:ext uri="{BB962C8B-B14F-4D97-AF65-F5344CB8AC3E}">
        <p14:creationId xmlns:p14="http://schemas.microsoft.com/office/powerpoint/2010/main" val="409759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F7771-088F-DC49-8D70-40AB5196ADA8}"/>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Various models and emphases in the United States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6C619E-2D67-3E48-AB82-5EDCCD0C39BD}"/>
              </a:ext>
            </a:extLst>
          </p:cNvPr>
          <p:cNvSpPr>
            <a:spLocks noGrp="1"/>
          </p:cNvSpPr>
          <p:nvPr>
            <p:ph idx="1"/>
          </p:nvPr>
        </p:nvSpPr>
        <p:spPr/>
        <p:txBody>
          <a:bodyPr>
            <a:normAutofit fontScale="62500" lnSpcReduction="20000"/>
          </a:bodyPr>
          <a:lstStyle/>
          <a:p>
            <a:pPr marL="0" indent="0">
              <a:buNone/>
            </a:pPr>
            <a:r>
              <a:rPr lang="en-US" b="1" dirty="0">
                <a:latin typeface="Arial" panose="020B0604020202020204" pitchFamily="34" charset="0"/>
                <a:cs typeface="Arial" panose="020B0604020202020204" pitchFamily="34" charset="0"/>
              </a:rPr>
              <a:t>Models:</a:t>
            </a:r>
          </a:p>
          <a:p>
            <a:r>
              <a:rPr lang="en-US" dirty="0">
                <a:latin typeface="Arial" panose="020B0604020202020204" pitchFamily="34" charset="0"/>
                <a:cs typeface="Arial" panose="020B0604020202020204" pitchFamily="34" charset="0"/>
              </a:rPr>
              <a:t>One dual-language teacher - teaches classes in the two languages</a:t>
            </a:r>
          </a:p>
          <a:p>
            <a:r>
              <a:rPr lang="en-US" dirty="0">
                <a:latin typeface="Arial" panose="020B0604020202020204" pitchFamily="34" charset="0"/>
                <a:cs typeface="Arial" panose="020B0604020202020204" pitchFamily="34" charset="0"/>
              </a:rPr>
              <a:t>Two teachers per classroom - usually one is for regular education and one for special education in integrated schools. (In both cases, one language!)</a:t>
            </a:r>
          </a:p>
          <a:p>
            <a:r>
              <a:rPr lang="en-US" dirty="0">
                <a:latin typeface="Arial" panose="020B0604020202020204" pitchFamily="34" charset="0"/>
                <a:cs typeface="Arial" panose="020B0604020202020204" pitchFamily="34" charset="0"/>
              </a:rPr>
              <a:t>Two teachers per classroom - one is the teacher and one the assistant / division into groups - speaks in the same language as the lesson!</a:t>
            </a:r>
          </a:p>
          <a:p>
            <a:r>
              <a:rPr lang="en-US" dirty="0">
                <a:latin typeface="Arial" panose="020B0604020202020204" pitchFamily="34" charset="0"/>
                <a:cs typeface="Arial" panose="020B0604020202020204" pitchFamily="34" charset="0"/>
              </a:rPr>
              <a:t>Two teachers teach two classes side by side - teaching in a line of two classes (up to 26 students, usually fewer)</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Other emphases: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Recruitment of additional teaching resources - special education assistants, students in training</a:t>
            </a:r>
          </a:p>
          <a:p>
            <a:r>
              <a:rPr lang="en-US" dirty="0">
                <a:latin typeface="Arial" panose="020B0604020202020204" pitchFamily="34" charset="0"/>
                <a:cs typeface="Arial" panose="020B0604020202020204" pitchFamily="34" charset="0"/>
              </a:rPr>
              <a:t>A school guide, in some cases for each grade, highlighting close mentoring for new teachers</a:t>
            </a:r>
          </a:p>
          <a:p>
            <a:r>
              <a:rPr lang="en-US" dirty="0">
                <a:latin typeface="Arial" panose="020B0604020202020204" pitchFamily="34" charset="0"/>
                <a:cs typeface="Arial" panose="020B0604020202020204" pitchFamily="34" charset="0"/>
              </a:rPr>
              <a:t>In the SBS model, coordination meetings almost every day, at least 3 times per week</a:t>
            </a:r>
          </a:p>
          <a:p>
            <a:r>
              <a:rPr lang="en-US" dirty="0">
                <a:latin typeface="Arial" panose="020B0604020202020204" pitchFamily="34" charset="0"/>
                <a:cs typeface="Arial" panose="020B0604020202020204" pitchFamily="34" charset="0"/>
              </a:rPr>
              <a:t>Frequent work in small groups - differential education by level and/or based on peer learning</a:t>
            </a:r>
          </a:p>
          <a:p>
            <a:endParaRPr lang="en-US" dirty="0"/>
          </a:p>
        </p:txBody>
      </p:sp>
    </p:spTree>
    <p:extLst>
      <p:ext uri="{BB962C8B-B14F-4D97-AF65-F5344CB8AC3E}">
        <p14:creationId xmlns:p14="http://schemas.microsoft.com/office/powerpoint/2010/main" val="4146594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F7771-088F-DC49-8D70-40AB5196ADA8}"/>
              </a:ext>
            </a:extLst>
          </p:cNvPr>
          <p:cNvSpPr>
            <a:spLocks noGrp="1"/>
          </p:cNvSpPr>
          <p:nvPr>
            <p:ph type="title"/>
          </p:nvPr>
        </p:nvSpPr>
        <p:spPr>
          <a:xfrm>
            <a:off x="838200" y="1075038"/>
            <a:ext cx="10515600" cy="615650"/>
          </a:xfrm>
        </p:spPr>
        <p:txBody>
          <a:bodyPr>
            <a:normAutofit fontScale="90000"/>
          </a:bodyPr>
          <a:lstStyle/>
          <a:p>
            <a:r>
              <a:rPr lang="en-US" dirty="0">
                <a:latin typeface="Arial" panose="020B0604020202020204" pitchFamily="34" charset="0"/>
                <a:cs typeface="Arial" panose="020B0604020202020204" pitchFamily="34" charset="0"/>
              </a:rPr>
              <a:t>Training teachers according to the American model</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6C619E-2D67-3E48-AB82-5EDCCD0C39BD}"/>
              </a:ext>
            </a:extLst>
          </p:cNvPr>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A teaching certificate cannot replace the need for staff training and continuing education about dual-language education.</a:t>
            </a:r>
          </a:p>
          <a:p>
            <a:pPr lvl="1"/>
            <a:r>
              <a:rPr lang="en-US" sz="2600" dirty="0">
                <a:latin typeface="Arial" panose="020B0604020202020204" pitchFamily="34" charset="0"/>
                <a:cs typeface="Arial" panose="020B0604020202020204" pitchFamily="34" charset="0"/>
              </a:rPr>
              <a:t>In some places, a dual-language teaching certificate is required</a:t>
            </a:r>
          </a:p>
          <a:p>
            <a:pPr lvl="1"/>
            <a:r>
              <a:rPr lang="en-US" sz="2600" dirty="0">
                <a:latin typeface="Arial" panose="020B0604020202020204" pitchFamily="34" charset="0"/>
                <a:cs typeface="Arial" panose="020B0604020202020204" pitchFamily="34" charset="0"/>
              </a:rPr>
              <a:t>In some places, a dual-language teaching certificate need not be required and teachers may be trained on the job</a:t>
            </a:r>
          </a:p>
          <a:p>
            <a:r>
              <a:rPr lang="en-US" dirty="0">
                <a:latin typeface="Arial" panose="020B0604020202020204" pitchFamily="34" charset="0"/>
                <a:cs typeface="Arial" panose="020B0604020202020204" pitchFamily="34" charset="0"/>
              </a:rPr>
              <a:t>Content:</a:t>
            </a:r>
          </a:p>
          <a:p>
            <a:pPr lvl="1"/>
            <a:r>
              <a:rPr lang="en-US" sz="2600" dirty="0">
                <a:latin typeface="Arial" panose="020B0604020202020204" pitchFamily="34" charset="0"/>
                <a:cs typeface="Arial" panose="020B0604020202020204" pitchFamily="34" charset="0"/>
              </a:rPr>
              <a:t>Theories of language acquisition and dual-language education</a:t>
            </a:r>
          </a:p>
          <a:p>
            <a:pPr lvl="1"/>
            <a:r>
              <a:rPr lang="en-US" sz="2600" dirty="0">
                <a:latin typeface="Arial" panose="020B0604020202020204" pitchFamily="34" charset="0"/>
                <a:cs typeface="Arial" panose="020B0604020202020204" pitchFamily="34" charset="0"/>
              </a:rPr>
              <a:t>Multicultural approaches to education</a:t>
            </a:r>
          </a:p>
          <a:p>
            <a:pPr lvl="1"/>
            <a:r>
              <a:rPr lang="en-US" sz="2600" dirty="0">
                <a:latin typeface="Arial" panose="020B0604020202020204" pitchFamily="34" charset="0"/>
                <a:cs typeface="Arial" panose="020B0604020202020204" pitchFamily="34" charset="0"/>
              </a:rPr>
              <a:t>Cultural and developmental aspects of language acquisition</a:t>
            </a:r>
          </a:p>
          <a:p>
            <a:pPr lvl="1"/>
            <a:r>
              <a:rPr lang="en-US" sz="2600" dirty="0">
                <a:latin typeface="Arial" panose="020B0604020202020204" pitchFamily="34" charset="0"/>
                <a:cs typeface="Arial" panose="020B0604020202020204" pitchFamily="34" charset="0"/>
              </a:rPr>
              <a:t>Teaching a second language (strategies for teaching each language specifically as a second language)</a:t>
            </a:r>
          </a:p>
          <a:p>
            <a:pPr lvl="1"/>
            <a:r>
              <a:rPr lang="en-US" sz="2600" dirty="0">
                <a:latin typeface="Arial" panose="020B0604020202020204" pitchFamily="34" charset="0"/>
                <a:cs typeface="Arial" panose="020B0604020202020204" pitchFamily="34" charset="0"/>
              </a:rPr>
              <a:t>Teaching specific subjects to students for whom the language is their mother tongue and for students for whom the language is not their mother tongue</a:t>
            </a:r>
          </a:p>
          <a:p>
            <a:endParaRPr lang="en-US" dirty="0"/>
          </a:p>
        </p:txBody>
      </p:sp>
    </p:spTree>
    <p:extLst>
      <p:ext uri="{BB962C8B-B14F-4D97-AF65-F5344CB8AC3E}">
        <p14:creationId xmlns:p14="http://schemas.microsoft.com/office/powerpoint/2010/main" val="3923991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78E3-01F5-EB4B-AE8D-7405C57E50A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Evaluating language level at every age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3" name="Google Shape;320;p43" descr="תמונה שמכילה טקסט&#10;&#10;התיאור נוצר באופן אוטומטי">
            <a:extLst>
              <a:ext uri="{FF2B5EF4-FFF2-40B4-BE49-F238E27FC236}">
                <a16:creationId xmlns:a16="http://schemas.microsoft.com/office/drawing/2014/main" id="{122002E1-D829-BD44-84C4-69A85DA5D4C8}"/>
              </a:ext>
            </a:extLst>
          </p:cNvPr>
          <p:cNvPicPr preferRelativeResize="0"/>
          <p:nvPr/>
        </p:nvPicPr>
        <p:blipFill rotWithShape="1">
          <a:blip r:embed="rId2">
            <a:alphaModFix/>
          </a:blip>
          <a:srcRect l="5500" t="-672" r="1145" b="671"/>
          <a:stretch/>
        </p:blipFill>
        <p:spPr>
          <a:xfrm>
            <a:off x="629392" y="1394521"/>
            <a:ext cx="10284526" cy="5203501"/>
          </a:xfrm>
          <a:prstGeom prst="rect">
            <a:avLst/>
          </a:prstGeom>
          <a:noFill/>
          <a:ln>
            <a:noFill/>
          </a:ln>
        </p:spPr>
      </p:pic>
    </p:spTree>
    <p:extLst>
      <p:ext uri="{BB962C8B-B14F-4D97-AF65-F5344CB8AC3E}">
        <p14:creationId xmlns:p14="http://schemas.microsoft.com/office/powerpoint/2010/main" val="116116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C335-86A7-7E41-A15A-2E79A84E8FD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Next stages</a:t>
            </a:r>
          </a:p>
        </p:txBody>
      </p:sp>
      <p:sp>
        <p:nvSpPr>
          <p:cNvPr id="3" name="Content Placeholder 2">
            <a:extLst>
              <a:ext uri="{FF2B5EF4-FFF2-40B4-BE49-F238E27FC236}">
                <a16:creationId xmlns:a16="http://schemas.microsoft.com/office/drawing/2014/main" id="{F28CC7F4-3E84-9148-98E1-53C218DB3A2E}"/>
              </a:ext>
            </a:extLst>
          </p:cNvPr>
          <p:cNvSpPr>
            <a:spLocks noGrp="1"/>
          </p:cNvSpPr>
          <p:nvPr>
            <p:ph idx="1"/>
          </p:nvPr>
        </p:nvSpPr>
        <p:spPr/>
        <p:txBody>
          <a:bodyPr>
            <a:normAutofit fontScale="70000" lnSpcReduction="20000"/>
          </a:bodyPr>
          <a:lstStyle/>
          <a:p>
            <a:pPr marL="514350" indent="-514350">
              <a:buFont typeface="+mj-lt"/>
              <a:buAutoNum type="arabicPeriod"/>
            </a:pPr>
            <a:r>
              <a:rPr lang="en-US" b="1" dirty="0">
                <a:latin typeface="Arial" panose="020B0604020202020204" pitchFamily="34" charset="0"/>
                <a:cs typeface="Arial" panose="020B0604020202020204" pitchFamily="34" charset="0"/>
              </a:rPr>
              <a:t>Discussion in the management forum and with the organization's management:</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Continuing to study and develop principles for improving our model</a:t>
            </a:r>
          </a:p>
          <a:p>
            <a:pPr lvl="1"/>
            <a:r>
              <a:rPr lang="en-US" dirty="0">
                <a:latin typeface="Arial" panose="020B0604020202020204" pitchFamily="34" charset="0"/>
                <a:cs typeface="Arial" panose="020B0604020202020204" pitchFamily="34" charset="0"/>
              </a:rPr>
              <a:t>Macro-management questions - budget, number of teachers, instruction, remuneration</a:t>
            </a:r>
          </a:p>
          <a:p>
            <a:pPr marL="0" indent="0">
              <a:buNone/>
            </a:pP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      Work meetings in every school</a:t>
            </a:r>
          </a:p>
          <a:p>
            <a:pPr lvl="1"/>
            <a:r>
              <a:rPr lang="en-US" dirty="0">
                <a:latin typeface="Arial" panose="020B0604020202020204" pitchFamily="34" charset="0"/>
                <a:cs typeface="Arial" panose="020B0604020202020204" pitchFamily="34" charset="0"/>
              </a:rPr>
              <a:t>To discuss learning, clarification and strategy for the work plan to select a model and attempt to build a suitable model</a:t>
            </a:r>
          </a:p>
          <a:p>
            <a:pPr lvl="1"/>
            <a:r>
              <a:rPr lang="en-US" dirty="0">
                <a:latin typeface="Arial" panose="020B0604020202020204" pitchFamily="34" charset="0"/>
                <a:cs typeface="Arial" panose="020B0604020202020204" pitchFamily="34" charset="0"/>
              </a:rPr>
              <a:t>Convening a team from every school that can lead the process alongside management</a:t>
            </a:r>
          </a:p>
          <a:p>
            <a:pPr lvl="1"/>
            <a:r>
              <a:rPr lang="en-US" dirty="0">
                <a:latin typeface="Arial" panose="020B0604020202020204" pitchFamily="34" charset="0"/>
                <a:cs typeface="Arial" panose="020B0604020202020204" pitchFamily="34" charset="0"/>
              </a:rPr>
              <a:t>Developing a process that includes a management/leadership team, teachers, parents, and any other forum whose participation in the process shall be deemed appropriate by the principal and staff</a:t>
            </a:r>
          </a:p>
          <a:p>
            <a:pPr marL="0" indent="0">
              <a:buNone/>
            </a:pP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3.   Pilots</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Sharpening and strengthening the pilots that began in Haifa and Beit Berl according to the principles of the DLI model, and the possibility of commencing additional pilots next year in Jaffa.</a:t>
            </a:r>
          </a:p>
          <a:p>
            <a:endParaRPr lang="en-US" dirty="0"/>
          </a:p>
        </p:txBody>
      </p:sp>
    </p:spTree>
    <p:extLst>
      <p:ext uri="{BB962C8B-B14F-4D97-AF65-F5344CB8AC3E}">
        <p14:creationId xmlns:p14="http://schemas.microsoft.com/office/powerpoint/2010/main" val="25134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5;p27">
            <a:extLst>
              <a:ext uri="{FF2B5EF4-FFF2-40B4-BE49-F238E27FC236}">
                <a16:creationId xmlns:a16="http://schemas.microsoft.com/office/drawing/2014/main" id="{55B7486F-7F59-0C45-89F4-1A5B6ED469DF}"/>
              </a:ext>
            </a:extLst>
          </p:cNvPr>
          <p:cNvPicPr preferRelativeResize="0"/>
          <p:nvPr/>
        </p:nvPicPr>
        <p:blipFill>
          <a:blip r:embed="rId2">
            <a:alphaModFix/>
          </a:blip>
          <a:stretch>
            <a:fillRect/>
          </a:stretch>
        </p:blipFill>
        <p:spPr>
          <a:xfrm>
            <a:off x="198499" y="0"/>
            <a:ext cx="11795001" cy="6628201"/>
          </a:xfrm>
          <a:prstGeom prst="rect">
            <a:avLst/>
          </a:prstGeom>
          <a:noFill/>
          <a:ln>
            <a:noFill/>
          </a:ln>
        </p:spPr>
      </p:pic>
    </p:spTree>
    <p:extLst>
      <p:ext uri="{BB962C8B-B14F-4D97-AF65-F5344CB8AC3E}">
        <p14:creationId xmlns:p14="http://schemas.microsoft.com/office/powerpoint/2010/main" val="3498250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C335-86A7-7E41-A15A-2E79A84E8FD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Next stages</a:t>
            </a:r>
          </a:p>
        </p:txBody>
      </p:sp>
      <p:sp>
        <p:nvSpPr>
          <p:cNvPr id="3" name="Content Placeholder 2">
            <a:extLst>
              <a:ext uri="{FF2B5EF4-FFF2-40B4-BE49-F238E27FC236}">
                <a16:creationId xmlns:a16="http://schemas.microsoft.com/office/drawing/2014/main" id="{F28CC7F4-3E84-9148-98E1-53C218DB3A2E}"/>
              </a:ext>
            </a:extLst>
          </p:cNvPr>
          <p:cNvSpPr>
            <a:spLocks noGrp="1"/>
          </p:cNvSpPr>
          <p:nvPr>
            <p:ph idx="1"/>
          </p:nvPr>
        </p:nvSpPr>
        <p:spPr/>
        <p:txBody>
          <a:bodyPr>
            <a:normAutofit fontScale="92500" lnSpcReduction="20000"/>
          </a:bodyPr>
          <a:lstStyle/>
          <a:p>
            <a:pPr marL="0" indent="0">
              <a:buNone/>
            </a:pPr>
            <a:r>
              <a:rPr lang="en-US" b="1" dirty="0"/>
              <a:t>4. Developing an accessible knowledge base for the DLI dual-language education model</a:t>
            </a:r>
            <a:endParaRPr lang="en-US" dirty="0"/>
          </a:p>
          <a:p>
            <a:pPr lvl="1"/>
            <a:r>
              <a:rPr lang="en-US" dirty="0"/>
              <a:t>Translation, adaptation, and production of material for learning and for training team decision-makers </a:t>
            </a:r>
          </a:p>
          <a:p>
            <a:pPr lvl="1"/>
            <a:r>
              <a:rPr lang="en-US" dirty="0"/>
              <a:t>Developing collaborations with schools, teachers, and supervisors who can support us in the process and access theoretical knowledge and knowledge from the field</a:t>
            </a:r>
            <a:br>
              <a:rPr lang="en-US" dirty="0"/>
            </a:br>
            <a:endParaRPr lang="en-US" dirty="0"/>
          </a:p>
          <a:p>
            <a:pPr marL="0" indent="0">
              <a:buNone/>
            </a:pPr>
            <a:r>
              <a:rPr lang="en-US" b="1" dirty="0"/>
              <a:t>5.  Teacher training:</a:t>
            </a:r>
            <a:endParaRPr lang="en-US" dirty="0"/>
          </a:p>
          <a:p>
            <a:pPr lvl="1"/>
            <a:r>
              <a:rPr lang="en-US" dirty="0"/>
              <a:t>Work with the Seminar Hakibbutzim to develop a teaching certificate and a master's degree in dual-language education</a:t>
            </a:r>
          </a:p>
          <a:p>
            <a:pPr lvl="1"/>
            <a:r>
              <a:rPr lang="en-US" dirty="0"/>
              <a:t>Continuing education courses in teaching a second language shall continue in all schools</a:t>
            </a:r>
          </a:p>
          <a:p>
            <a:pPr lvl="1"/>
            <a:r>
              <a:rPr lang="en-US" dirty="0"/>
              <a:t>Develop a cluster of training courses that can complement the basic knowledge for veteran teachers so that they do not need to undertake a teaching certificate</a:t>
            </a:r>
          </a:p>
          <a:p>
            <a:endParaRPr lang="en-US" dirty="0"/>
          </a:p>
        </p:txBody>
      </p:sp>
    </p:spTree>
    <p:extLst>
      <p:ext uri="{BB962C8B-B14F-4D97-AF65-F5344CB8AC3E}">
        <p14:creationId xmlns:p14="http://schemas.microsoft.com/office/powerpoint/2010/main" val="173093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C335-86A7-7E41-A15A-2E79A84E8FD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Next stages</a:t>
            </a:r>
          </a:p>
        </p:txBody>
      </p:sp>
      <p:sp>
        <p:nvSpPr>
          <p:cNvPr id="3" name="Content Placeholder 2">
            <a:extLst>
              <a:ext uri="{FF2B5EF4-FFF2-40B4-BE49-F238E27FC236}">
                <a16:creationId xmlns:a16="http://schemas.microsoft.com/office/drawing/2014/main" id="{F28CC7F4-3E84-9148-98E1-53C218DB3A2E}"/>
              </a:ext>
            </a:extLst>
          </p:cNvPr>
          <p:cNvSpPr>
            <a:spLocks noGrp="1"/>
          </p:cNvSpPr>
          <p:nvPr>
            <p:ph idx="1"/>
          </p:nvPr>
        </p:nvSpPr>
        <p:spPr>
          <a:xfrm>
            <a:off x="838200" y="1454922"/>
            <a:ext cx="10515600" cy="4351338"/>
          </a:xfrm>
        </p:spPr>
        <p:txBody>
          <a:bodyPr>
            <a:normAutofit fontScale="85000" lnSpcReduction="20000"/>
          </a:bodyPr>
          <a:lstStyle/>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6.  Continue to develop a syllabus and goals for Arabic as a second language, and, later, for Hebrew as a second language</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Develop goals for each age group and a syllabus, followed by development of appropriate, detailed curricula </a:t>
            </a:r>
          </a:p>
          <a:p>
            <a:pPr lvl="1"/>
            <a:r>
              <a:rPr lang="en-US" dirty="0">
                <a:latin typeface="Arial" panose="020B0604020202020204" pitchFamily="34" charset="0"/>
                <a:cs typeface="Arial" panose="020B0604020202020204" pitchFamily="34" charset="0"/>
              </a:rPr>
              <a:t>In the future, in schools that operate under the DLI model - these will be the only hours where the children are separated according to their native language.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7.  Other components</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Training Jewish teachers to have proficiency in Arabic</a:t>
            </a:r>
          </a:p>
          <a:p>
            <a:pPr lvl="1"/>
            <a:r>
              <a:rPr lang="en-US" dirty="0">
                <a:latin typeface="Arial" panose="020B0604020202020204" pitchFamily="34" charset="0"/>
                <a:cs typeface="Arial" panose="020B0604020202020204" pitchFamily="34" charset="0"/>
              </a:rPr>
              <a:t>Strengthening Arabic in the school's </a:t>
            </a:r>
            <a:r>
              <a:rPr lang="en-US" u="sng" dirty="0">
                <a:latin typeface="Arial" panose="020B0604020202020204" pitchFamily="34" charset="0"/>
                <a:cs typeface="Arial" panose="020B0604020202020204" pitchFamily="34" charset="0"/>
              </a:rPr>
              <a:t>discourse space </a:t>
            </a:r>
            <a:r>
              <a:rPr lang="en-US" dirty="0">
                <a:latin typeface="Arial" panose="020B0604020202020204" pitchFamily="34" charset="0"/>
                <a:cs typeface="Arial" panose="020B0604020202020204" pitchFamily="34" charset="0"/>
              </a:rPr>
              <a:t>and not just on the walls</a:t>
            </a:r>
          </a:p>
          <a:p>
            <a:pPr lvl="1"/>
            <a:r>
              <a:rPr lang="en-US" dirty="0">
                <a:latin typeface="Arial" panose="020B0604020202020204" pitchFamily="34" charset="0"/>
                <a:cs typeface="Arial" panose="020B0604020202020204" pitchFamily="34" charset="0"/>
              </a:rPr>
              <a:t>Development of a program for those who enter the school in first grade, and in older grades</a:t>
            </a:r>
          </a:p>
          <a:p>
            <a:pPr lvl="1"/>
            <a:r>
              <a:rPr lang="en-US" dirty="0">
                <a:latin typeface="Arial" panose="020B0604020202020204" pitchFamily="34" charset="0"/>
                <a:cs typeface="Arial" panose="020B0604020202020204" pitchFamily="34" charset="0"/>
              </a:rPr>
              <a:t>Development of a measurement and evaluation system to examine the achievements and challenges that arise in each school.</a:t>
            </a:r>
          </a:p>
          <a:p>
            <a:endParaRPr lang="en-US" dirty="0"/>
          </a:p>
        </p:txBody>
      </p:sp>
    </p:spTree>
    <p:extLst>
      <p:ext uri="{BB962C8B-B14F-4D97-AF65-F5344CB8AC3E}">
        <p14:creationId xmlns:p14="http://schemas.microsoft.com/office/powerpoint/2010/main" val="330990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6;p47">
            <a:extLst>
              <a:ext uri="{FF2B5EF4-FFF2-40B4-BE49-F238E27FC236}">
                <a16:creationId xmlns:a16="http://schemas.microsoft.com/office/drawing/2014/main" id="{6B1AE469-F627-5245-80FB-1810DBA3D553}"/>
              </a:ext>
            </a:extLst>
          </p:cNvPr>
          <p:cNvSpPr/>
          <p:nvPr/>
        </p:nvSpPr>
        <p:spPr>
          <a:xfrm>
            <a:off x="462058" y="450221"/>
            <a:ext cx="4402377" cy="595717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 name="Google Shape;347;p47">
            <a:extLst>
              <a:ext uri="{FF2B5EF4-FFF2-40B4-BE49-F238E27FC236}">
                <a16:creationId xmlns:a16="http://schemas.microsoft.com/office/drawing/2014/main" id="{7BA1473E-6766-3A43-AC04-8906641312AC}"/>
              </a:ext>
            </a:extLst>
          </p:cNvPr>
          <p:cNvSpPr txBox="1">
            <a:spLocks/>
          </p:cNvSpPr>
          <p:nvPr/>
        </p:nvSpPr>
        <p:spPr>
          <a:xfrm>
            <a:off x="774700" y="761999"/>
            <a:ext cx="3759200" cy="5368413"/>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spcBef>
                <a:spcPts val="0"/>
              </a:spcBef>
              <a:buClr>
                <a:srgbClr val="FFFFFF"/>
              </a:buClr>
              <a:buSzPts val="8000"/>
              <a:buFont typeface="Calibri"/>
              <a:buNone/>
            </a:pPr>
            <a:r>
              <a:rPr lang="en-US" sz="8000" dirty="0">
                <a:solidFill>
                  <a:srgbClr val="FFFFFF"/>
                </a:solidFill>
              </a:rPr>
              <a:t>Thank you!</a:t>
            </a:r>
            <a:br>
              <a:rPr lang="he-IL" sz="8000" dirty="0">
                <a:solidFill>
                  <a:srgbClr val="FFFFFF"/>
                </a:solidFill>
              </a:rPr>
            </a:br>
            <a:endParaRPr lang="ar-SA" sz="8000" dirty="0">
              <a:solidFill>
                <a:srgbClr val="FFFFFF"/>
              </a:solidFill>
            </a:endParaRPr>
          </a:p>
        </p:txBody>
      </p:sp>
      <p:sp>
        <p:nvSpPr>
          <p:cNvPr id="4" name="Google Shape;348;p47">
            <a:extLst>
              <a:ext uri="{FF2B5EF4-FFF2-40B4-BE49-F238E27FC236}">
                <a16:creationId xmlns:a16="http://schemas.microsoft.com/office/drawing/2014/main" id="{65569714-8C9B-064D-B131-42D490E06AB4}"/>
              </a:ext>
            </a:extLst>
          </p:cNvPr>
          <p:cNvSpPr/>
          <p:nvPr/>
        </p:nvSpPr>
        <p:spPr>
          <a:xfrm>
            <a:off x="5048948" y="446007"/>
            <a:ext cx="6684131" cy="390942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5" name="Google Shape;349;p47" descr="תמונה שמכילה אוסף תמונות&#10;&#10;תיאור שנוצר ברמת מהימנות גבוהה מאוד">
            <a:extLst>
              <a:ext uri="{FF2B5EF4-FFF2-40B4-BE49-F238E27FC236}">
                <a16:creationId xmlns:a16="http://schemas.microsoft.com/office/drawing/2014/main" id="{6F3F8922-A872-804C-BFC6-ACE670EAA82B}"/>
              </a:ext>
            </a:extLst>
          </p:cNvPr>
          <p:cNvPicPr preferRelativeResize="0"/>
          <p:nvPr/>
        </p:nvPicPr>
        <p:blipFill rotWithShape="1">
          <a:blip r:embed="rId2">
            <a:alphaModFix/>
          </a:blip>
          <a:srcRect l="11313" r="11218" b="2"/>
          <a:stretch/>
        </p:blipFill>
        <p:spPr>
          <a:xfrm>
            <a:off x="5048948" y="4538155"/>
            <a:ext cx="2107497" cy="1869241"/>
          </a:xfrm>
          <a:prstGeom prst="rect">
            <a:avLst/>
          </a:prstGeom>
          <a:noFill/>
          <a:ln>
            <a:noFill/>
          </a:ln>
        </p:spPr>
      </p:pic>
      <p:sp>
        <p:nvSpPr>
          <p:cNvPr id="6" name="Google Shape;350;p47">
            <a:extLst>
              <a:ext uri="{FF2B5EF4-FFF2-40B4-BE49-F238E27FC236}">
                <a16:creationId xmlns:a16="http://schemas.microsoft.com/office/drawing/2014/main" id="{8218704F-798F-3744-AE86-ADEF97CB7494}"/>
              </a:ext>
            </a:extLst>
          </p:cNvPr>
          <p:cNvSpPr/>
          <p:nvPr/>
        </p:nvSpPr>
        <p:spPr>
          <a:xfrm>
            <a:off x="7340958" y="4538155"/>
            <a:ext cx="4379906" cy="1869241"/>
          </a:xfrm>
          <a:prstGeom prst="rect">
            <a:avLst/>
          </a:prstGeom>
          <a:solidFill>
            <a:srgbClr val="896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7" name="Google Shape;351;p47" descr="C:\Users\User\Pictures\תמונות גן יד ביד\תמונות מאבישג צלמת הארץ אוק 2013\IMG_3760.jpg">
            <a:extLst>
              <a:ext uri="{FF2B5EF4-FFF2-40B4-BE49-F238E27FC236}">
                <a16:creationId xmlns:a16="http://schemas.microsoft.com/office/drawing/2014/main" id="{061AD35E-1A8B-A749-ACDF-3F9E90C9B41F}"/>
              </a:ext>
            </a:extLst>
          </p:cNvPr>
          <p:cNvPicPr preferRelativeResize="0">
            <a:picLocks/>
          </p:cNvPicPr>
          <p:nvPr/>
        </p:nvPicPr>
        <p:blipFill rotWithShape="1">
          <a:blip r:embed="rId3">
            <a:alphaModFix/>
          </a:blip>
          <a:srcRect/>
          <a:stretch/>
        </p:blipFill>
        <p:spPr>
          <a:xfrm>
            <a:off x="5951993" y="774705"/>
            <a:ext cx="4878040" cy="3252027"/>
          </a:xfrm>
          <a:prstGeom prst="rect">
            <a:avLst/>
          </a:prstGeom>
          <a:noFill/>
          <a:ln>
            <a:noFill/>
          </a:ln>
        </p:spPr>
      </p:pic>
    </p:spTree>
    <p:extLst>
      <p:ext uri="{BB962C8B-B14F-4D97-AF65-F5344CB8AC3E}">
        <p14:creationId xmlns:p14="http://schemas.microsoft.com/office/powerpoint/2010/main" val="274367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6FBD-2872-D449-8514-BB435C358B71}"/>
              </a:ext>
            </a:extLst>
          </p:cNvPr>
          <p:cNvSpPr>
            <a:spLocks noGrp="1"/>
          </p:cNvSpPr>
          <p:nvPr>
            <p:ph type="title"/>
          </p:nvPr>
        </p:nvSpPr>
        <p:spPr>
          <a:xfrm>
            <a:off x="838200" y="365125"/>
            <a:ext cx="10515600" cy="1933232"/>
          </a:xfrm>
        </p:spPr>
        <p:txBody>
          <a:bodyPr>
            <a:normAutofit/>
          </a:bodyPr>
          <a:lstStyle/>
          <a:p>
            <a:pPr algn="ctr"/>
            <a:r>
              <a:rPr lang="en-US" u="sng" dirty="0">
                <a:latin typeface="Arial" panose="020B0604020202020204" pitchFamily="34" charset="0"/>
                <a:cs typeface="Arial" panose="020B0604020202020204" pitchFamily="34" charset="0"/>
              </a:rPr>
              <a:t>Principles of the Hand in Hand dual-language model</a:t>
            </a:r>
            <a:br>
              <a:rPr lang="en-US" u="sng"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0D9FA36-A63F-AF4E-9F0A-2683A7D1744B}"/>
              </a:ext>
            </a:extLst>
          </p:cNvPr>
          <p:cNvSpPr>
            <a:spLocks noGrp="1"/>
          </p:cNvSpPr>
          <p:nvPr>
            <p:ph idx="1"/>
          </p:nvPr>
        </p:nvSpPr>
        <p:spPr/>
        <p:txBody>
          <a:bodyPr>
            <a:normAutofit fontScale="77500" lnSpcReduction="20000"/>
          </a:bodyPr>
          <a:lstStyle/>
          <a:p>
            <a:pPr marL="285750" indent="-285750"/>
            <a:r>
              <a:rPr lang="en-US" dirty="0">
                <a:latin typeface="Arial" panose="020B0604020202020204" pitchFamily="34" charset="0"/>
                <a:cs typeface="Arial" panose="020B0604020202020204" pitchFamily="34" charset="0"/>
              </a:rPr>
              <a:t>Arab and Jewish students learn together</a:t>
            </a:r>
          </a:p>
          <a:p>
            <a:pPr marL="285750" indent="-285750"/>
            <a:r>
              <a:rPr lang="en-US" dirty="0">
                <a:latin typeface="Arial" panose="020B0604020202020204" pitchFamily="34" charset="0"/>
                <a:cs typeface="Arial" panose="020B0604020202020204" pitchFamily="34" charset="0"/>
              </a:rPr>
              <a:t>Two teachers in the classroom: one Jewish, one Arab</a:t>
            </a:r>
          </a:p>
          <a:p>
            <a:pPr marL="285750" indent="-285750"/>
            <a:r>
              <a:rPr lang="en-US" dirty="0">
                <a:latin typeface="Arial" panose="020B0604020202020204" pitchFamily="34" charset="0"/>
                <a:cs typeface="Arial" panose="020B0604020202020204" pitchFamily="34" charset="0"/>
              </a:rPr>
              <a:t>Each teacher speaks in her native language and is responsible for its acquisition</a:t>
            </a:r>
          </a:p>
          <a:p>
            <a:pPr marL="285750" indent="-285750"/>
            <a:r>
              <a:rPr lang="en-US" dirty="0">
                <a:latin typeface="Arial" panose="020B0604020202020204" pitchFamily="34" charset="0"/>
                <a:cs typeface="Arial" panose="020B0604020202020204" pitchFamily="34" charset="0"/>
              </a:rPr>
              <a:t>In language classes - students are divided into separate groups for the study of their first language and second language</a:t>
            </a:r>
          </a:p>
          <a:p>
            <a:pPr marL="285750" indent="-285750"/>
            <a:r>
              <a:rPr lang="en-US" dirty="0">
                <a:latin typeface="Arial" panose="020B0604020202020204" pitchFamily="34" charset="0"/>
                <a:cs typeface="Arial" panose="020B0604020202020204" pitchFamily="34" charset="0"/>
              </a:rPr>
              <a:t>In other classes - teaching takes place in 2 languages, in a continuous and concurrent manner, without translation ($#*&amp;?)</a:t>
            </a:r>
          </a:p>
          <a:p>
            <a:pPr marL="285750" indent="-285750"/>
            <a:r>
              <a:rPr lang="en-US" dirty="0">
                <a:latin typeface="Arial" panose="020B0604020202020204" pitchFamily="34" charset="0"/>
                <a:cs typeface="Arial" panose="020B0604020202020204" pitchFamily="34" charset="0"/>
              </a:rPr>
              <a:t>Only in lessons with a Jewish teacher with one teaching language - Hebrew</a:t>
            </a:r>
          </a:p>
          <a:p>
            <a:pPr marL="0" indent="0">
              <a:buNone/>
            </a:pP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What are the challenges? What are the issues?</a:t>
            </a:r>
          </a:p>
          <a:p>
            <a:endParaRPr lang="en-US" dirty="0"/>
          </a:p>
        </p:txBody>
      </p:sp>
    </p:spTree>
    <p:extLst>
      <p:ext uri="{BB962C8B-B14F-4D97-AF65-F5344CB8AC3E}">
        <p14:creationId xmlns:p14="http://schemas.microsoft.com/office/powerpoint/2010/main" val="951453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49B8-A99E-1944-970E-D4862643782D}"/>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What have we done so far?</a:t>
            </a:r>
            <a:br>
              <a:rPr lang="en-US" u="sng"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66D681BD-4AF1-C049-B10F-B6D3EE96FEED}"/>
              </a:ext>
            </a:extLst>
          </p:cNvPr>
          <p:cNvSpPr>
            <a:spLocks noGrp="1"/>
          </p:cNvSpPr>
          <p:nvPr>
            <p:ph idx="1"/>
          </p:nvPr>
        </p:nvSpPr>
        <p:spPr/>
        <p:txBody>
          <a:bodyPr>
            <a:normAutofit fontScale="92500" lnSpcReduction="10000"/>
          </a:bodyPr>
          <a:lstStyle/>
          <a:p>
            <a:pPr marL="457200" indent="-457200">
              <a:buFont typeface="+mj-lt"/>
              <a:buAutoNum type="arabicPeriod"/>
            </a:pPr>
            <a:r>
              <a:rPr lang="en-US" sz="2600" dirty="0">
                <a:latin typeface="Arial" panose="020B0604020202020204" pitchFamily="34" charset="0"/>
                <a:cs typeface="Arial" panose="020B0604020202020204" pitchFamily="34" charset="0"/>
              </a:rPr>
              <a:t>2005 - Amara Report</a:t>
            </a:r>
          </a:p>
          <a:p>
            <a:pPr marL="457200" indent="-457200">
              <a:buFont typeface="+mj-lt"/>
              <a:buAutoNum type="arabicPeriod"/>
            </a:pPr>
            <a:r>
              <a:rPr lang="en-US" sz="2600" dirty="0">
                <a:latin typeface="Arial" panose="020B0604020202020204" pitchFamily="34" charset="0"/>
                <a:cs typeface="Arial" panose="020B0604020202020204" pitchFamily="34" charset="0"/>
              </a:rPr>
              <a:t>2013-present - various studies on first and second language acquisition in early childhood</a:t>
            </a:r>
          </a:p>
          <a:p>
            <a:pPr marL="457200" indent="-457200">
              <a:buFont typeface="+mj-lt"/>
              <a:buAutoNum type="arabicPeriod"/>
            </a:pPr>
            <a:r>
              <a:rPr lang="en-US" sz="2600" dirty="0">
                <a:latin typeface="Arial" panose="020B0604020202020204" pitchFamily="34" charset="0"/>
                <a:cs typeface="Arial" panose="020B0604020202020204" pitchFamily="34" charset="0"/>
              </a:rPr>
              <a:t>2017-18 - experimental research in the Haifa pre-school examining how changes in the model affect second language output among Jewish and Arab children, DLI MODEL</a:t>
            </a:r>
          </a:p>
          <a:p>
            <a:pPr marL="457200" indent="-457200">
              <a:buFont typeface="+mj-lt"/>
              <a:buAutoNum type="arabicPeriod"/>
            </a:pPr>
            <a:r>
              <a:rPr lang="en-US" sz="2600" dirty="0">
                <a:latin typeface="Arial" panose="020B0604020202020204" pitchFamily="34" charset="0"/>
                <a:cs typeface="Arial" panose="020B0604020202020204" pitchFamily="34" charset="0"/>
              </a:rPr>
              <a:t>2018 - Meirav Hofi and Moran Ofek conducted a comprehensive mapping exercise examining the whole teaching system in the elementary classes, mapping the number of weekly hours per language/ in each school and class, mapping the subjects studied jointly and separately, what and how many were taught in Arabic/Hebrew or in both languages; as well as many other questions.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1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17BF-EE47-4546-AB03-BD597EC5B92B}"/>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What we have done in the past year</a:t>
            </a:r>
            <a:br>
              <a:rPr lang="en-US" u="sng"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6C56F0F-A831-204B-8DC5-6F56470B9281}"/>
              </a:ext>
            </a:extLst>
          </p:cNvPr>
          <p:cNvSpPr>
            <a:spLocks noGrp="1"/>
          </p:cNvSpPr>
          <p:nvPr>
            <p:ph idx="1"/>
          </p:nvPr>
        </p:nvSpPr>
        <p:spPr/>
        <p:txBody>
          <a:bodyPr>
            <a:normAutofit fontScale="92500" lnSpcReduction="10000"/>
          </a:bodyPr>
          <a:lstStyle/>
          <a:p>
            <a:pPr marL="285750" indent="-285750"/>
            <a:r>
              <a:rPr lang="en-US" sz="2400" dirty="0">
                <a:latin typeface="Arial" panose="020B0604020202020204" pitchFamily="34" charset="0"/>
                <a:cs typeface="Arial" panose="020B0604020202020204" pitchFamily="34" charset="0"/>
              </a:rPr>
              <a:t>Internal mapping exercise</a:t>
            </a:r>
          </a:p>
          <a:p>
            <a:pPr marL="742950" lvl="1" indent="-285750"/>
            <a:r>
              <a:rPr lang="en-US" dirty="0">
                <a:latin typeface="Arial" panose="020B0604020202020204" pitchFamily="34" charset="0"/>
                <a:cs typeface="Arial" panose="020B0604020202020204" pitchFamily="34" charset="0"/>
              </a:rPr>
              <a:t>Mapping process for all schools: classroom observation, conversations with teachers and students</a:t>
            </a:r>
          </a:p>
          <a:p>
            <a:pPr marL="742950" lvl="1" indent="-285750"/>
            <a:r>
              <a:rPr lang="en-US" dirty="0">
                <a:latin typeface="Arial" panose="020B0604020202020204" pitchFamily="34" charset="0"/>
                <a:cs typeface="Arial" panose="020B0604020202020204" pitchFamily="34" charset="0"/>
              </a:rPr>
              <a:t>Establishing a team of teachers - representatives from every school, charting and collating study material for Arabic as a second language </a:t>
            </a:r>
          </a:p>
          <a:p>
            <a:pPr marL="742950" lvl="1" indent="-285750"/>
            <a:r>
              <a:rPr lang="en-US" dirty="0">
                <a:latin typeface="Arial" panose="020B0604020202020204" pitchFamily="34" charset="0"/>
                <a:cs typeface="Arial" panose="020B0604020202020204" pitchFamily="34" charset="0"/>
              </a:rPr>
              <a:t>Timetable analysis for each school - which languages were used in each class?</a:t>
            </a:r>
          </a:p>
          <a:p>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342900" indent="-342900"/>
            <a:r>
              <a:rPr lang="en-US" sz="2400" dirty="0">
                <a:latin typeface="Arial" panose="020B0604020202020204" pitchFamily="34" charset="0"/>
                <a:cs typeface="Arial" panose="020B0604020202020204" pitchFamily="34" charset="0"/>
              </a:rPr>
              <a:t>External mapping exercise:</a:t>
            </a:r>
          </a:p>
          <a:p>
            <a:pPr marL="800100" lvl="1" indent="-342900"/>
            <a:r>
              <a:rPr lang="en-US" dirty="0">
                <a:latin typeface="Arial" panose="020B0604020202020204" pitchFamily="34" charset="0"/>
                <a:cs typeface="Arial" panose="020B0604020202020204" pitchFamily="34" charset="0"/>
              </a:rPr>
              <a:t>Examining dual-language models in other locations around the world</a:t>
            </a:r>
          </a:p>
          <a:p>
            <a:pPr marL="800100" lvl="1" indent="-342900"/>
            <a:r>
              <a:rPr lang="en-US" dirty="0">
                <a:latin typeface="Arial" panose="020B0604020202020204" pitchFamily="34" charset="0"/>
                <a:cs typeface="Arial" panose="020B0604020202020204" pitchFamily="34" charset="0"/>
              </a:rPr>
              <a:t>For learning purposes, identifying and selecting the models that bear the closest resemblance and relevance to our own situation and goals</a:t>
            </a:r>
          </a:p>
          <a:p>
            <a:endParaRPr lang="en-US" dirty="0"/>
          </a:p>
        </p:txBody>
      </p:sp>
    </p:spTree>
    <p:extLst>
      <p:ext uri="{BB962C8B-B14F-4D97-AF65-F5344CB8AC3E}">
        <p14:creationId xmlns:p14="http://schemas.microsoft.com/office/powerpoint/2010/main" val="220513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5484A8-A86F-EA48-BE24-971D695CD188}"/>
              </a:ext>
            </a:extLst>
          </p:cNvPr>
          <p:cNvSpPr txBox="1"/>
          <p:nvPr/>
        </p:nvSpPr>
        <p:spPr>
          <a:xfrm>
            <a:off x="248478" y="198783"/>
            <a:ext cx="11608905" cy="6063198"/>
          </a:xfrm>
          <a:prstGeom prst="rect">
            <a:avLst/>
          </a:prstGeom>
          <a:noFill/>
        </p:spPr>
        <p:txBody>
          <a:bodyPr wrap="square" rtlCol="0">
            <a:spAutoFit/>
          </a:bodyPr>
          <a:lstStyle/>
          <a:p>
            <a:r>
              <a:rPr lang="en-US" sz="3200" u="sng" dirty="0">
                <a:latin typeface="Arial" panose="020B0604020202020204" pitchFamily="34" charset="0"/>
                <a:cs typeface="Arial" panose="020B0604020202020204" pitchFamily="34" charset="0"/>
              </a:rPr>
              <a:t>Findings: The state of Arabic language studies (internal mapping)</a:t>
            </a:r>
          </a:p>
          <a:p>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 organized curriculum for teaching Arabic as a second language, each school uses material that it has developed itself</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 organized teacher training for teaching Arabic as a second language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Jewish students’ level of Arabic is high compared with other schools, but could be higher considering the amount of exposure and teaching hours that they receive:</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Higher passive competency (oral and reading comprehension)</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Lower active competency (oral and written expression)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 lessons conducted solely in Arabic</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Because of the difficulty, teachers sometimes doubt whether the situation can be improved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gn="ctr"/>
            <a:endParaRPr lang="en-US" b="1" u="sng" dirty="0"/>
          </a:p>
        </p:txBody>
      </p:sp>
    </p:spTree>
    <p:extLst>
      <p:ext uri="{BB962C8B-B14F-4D97-AF65-F5344CB8AC3E}">
        <p14:creationId xmlns:p14="http://schemas.microsoft.com/office/powerpoint/2010/main" val="384534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5484A8-A86F-EA48-BE24-971D695CD188}"/>
              </a:ext>
            </a:extLst>
          </p:cNvPr>
          <p:cNvSpPr txBox="1"/>
          <p:nvPr/>
        </p:nvSpPr>
        <p:spPr>
          <a:xfrm>
            <a:off x="291547" y="557130"/>
            <a:ext cx="11608905" cy="4401205"/>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Language of instruction: Findings from the Galilee, Gesher, and Jerusalem schools</a:t>
            </a:r>
          </a:p>
          <a:p>
            <a:br>
              <a:rPr lang="en-US" dirty="0"/>
            </a:br>
            <a:r>
              <a:rPr lang="en-US" dirty="0">
                <a:solidFill>
                  <a:srgbClr val="C00000"/>
                </a:solidFill>
              </a:rPr>
              <a:t>[**insert pie charts– we cannot edit the original images**]</a:t>
            </a:r>
          </a:p>
          <a:p>
            <a:r>
              <a:rPr lang="en-US" sz="2000" b="1" dirty="0">
                <a:latin typeface="Arial" panose="020B0604020202020204" pitchFamily="34" charset="0"/>
                <a:cs typeface="Arial" panose="020B0604020202020204" pitchFamily="34" charset="0"/>
              </a:rPr>
              <a:t>Arab student</a:t>
            </a:r>
          </a:p>
          <a:p>
            <a:r>
              <a:rPr lang="en-US" dirty="0">
                <a:latin typeface="Arial" panose="020B0604020202020204" pitchFamily="34" charset="0"/>
                <a:cs typeface="Arial" panose="020B0604020202020204" pitchFamily="34" charset="0"/>
              </a:rPr>
              <a:t>Only Hebrew 26%</a:t>
            </a:r>
          </a:p>
          <a:p>
            <a:r>
              <a:rPr lang="en-US" dirty="0">
                <a:latin typeface="Arial" panose="020B0604020202020204" pitchFamily="34" charset="0"/>
                <a:cs typeface="Arial" panose="020B0604020202020204" pitchFamily="34" charset="0"/>
              </a:rPr>
              <a:t>Only Arabic 22%</a:t>
            </a:r>
          </a:p>
          <a:p>
            <a:r>
              <a:rPr lang="en-US" dirty="0">
                <a:latin typeface="Arial" panose="020B0604020202020204" pitchFamily="34" charset="0"/>
                <a:cs typeface="Arial" panose="020B0604020202020204" pitchFamily="34" charset="0"/>
              </a:rPr>
              <a:t>Dual language: 52%</a:t>
            </a:r>
          </a:p>
          <a:p>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Jewish student</a:t>
            </a:r>
          </a:p>
          <a:p>
            <a:r>
              <a:rPr lang="en-US" dirty="0">
                <a:latin typeface="Arial" panose="020B0604020202020204" pitchFamily="34" charset="0"/>
                <a:cs typeface="Arial" panose="020B0604020202020204" pitchFamily="34" charset="0"/>
              </a:rPr>
              <a:t>Only Hebrew 37%</a:t>
            </a:r>
          </a:p>
          <a:p>
            <a:r>
              <a:rPr lang="en-US" dirty="0">
                <a:latin typeface="Arial" panose="020B0604020202020204" pitchFamily="34" charset="0"/>
                <a:cs typeface="Arial" panose="020B0604020202020204" pitchFamily="34" charset="0"/>
              </a:rPr>
              <a:t>Only Arabic 11%</a:t>
            </a:r>
          </a:p>
          <a:p>
            <a:r>
              <a:rPr lang="en-US" dirty="0">
                <a:latin typeface="Arial" panose="020B0604020202020204" pitchFamily="34" charset="0"/>
                <a:cs typeface="Arial" panose="020B0604020202020204" pitchFamily="34" charset="0"/>
              </a:rPr>
              <a:t>Dual language 52%</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gn="ctr"/>
            <a:endParaRPr lang="en-US" b="1" u="sng" dirty="0"/>
          </a:p>
        </p:txBody>
      </p:sp>
    </p:spTree>
    <p:extLst>
      <p:ext uri="{BB962C8B-B14F-4D97-AF65-F5344CB8AC3E}">
        <p14:creationId xmlns:p14="http://schemas.microsoft.com/office/powerpoint/2010/main" val="418211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5484A8-A86F-EA48-BE24-971D695CD188}"/>
              </a:ext>
            </a:extLst>
          </p:cNvPr>
          <p:cNvSpPr txBox="1"/>
          <p:nvPr/>
        </p:nvSpPr>
        <p:spPr>
          <a:xfrm>
            <a:off x="192693" y="594200"/>
            <a:ext cx="11608905" cy="2339102"/>
          </a:xfrm>
          <a:prstGeom prst="rect">
            <a:avLst/>
          </a:prstGeom>
          <a:noFill/>
        </p:spPr>
        <p:txBody>
          <a:bodyPr wrap="square" rtlCol="0">
            <a:spAutoFit/>
          </a:bodyPr>
          <a:lstStyle/>
          <a:p>
            <a:r>
              <a:rPr lang="en-US" sz="2000" u="sng" dirty="0">
                <a:latin typeface="Arial" panose="020B0604020202020204" pitchFamily="34" charset="0"/>
                <a:cs typeface="Arial" panose="020B0604020202020204" pitchFamily="34" charset="0"/>
              </a:rPr>
              <a:t>Integration and separation in schools: Findings from the Galilee, Gesher, and Jerusalem schools</a:t>
            </a:r>
          </a:p>
          <a:p>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solidFill>
                  <a:srgbClr val="C00000"/>
                </a:solidFill>
              </a:rPr>
              <a:t>[**insert pie charts– we cannot edit the original images**] </a:t>
            </a:r>
          </a:p>
          <a:p>
            <a:r>
              <a:rPr lang="en-US" dirty="0">
                <a:latin typeface="Arial" panose="020B0604020202020204" pitchFamily="34" charset="0"/>
                <a:cs typeface="Arial" panose="020B0604020202020204" pitchFamily="34" charset="0"/>
              </a:rPr>
              <a:t>Separated lessons 32%</a:t>
            </a:r>
          </a:p>
          <a:p>
            <a:r>
              <a:rPr lang="en-US" dirty="0">
                <a:latin typeface="Arial" panose="020B0604020202020204" pitchFamily="34" charset="0"/>
                <a:cs typeface="Arial" panose="020B0604020202020204" pitchFamily="34" charset="0"/>
              </a:rPr>
              <a:t>Joint lessons 68%</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gn="ctr"/>
            <a:endParaRPr lang="en-US" b="1" u="sng" dirty="0"/>
          </a:p>
        </p:txBody>
      </p:sp>
    </p:spTree>
    <p:extLst>
      <p:ext uri="{BB962C8B-B14F-4D97-AF65-F5344CB8AC3E}">
        <p14:creationId xmlns:p14="http://schemas.microsoft.com/office/powerpoint/2010/main" val="2187156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5FB3-3C8C-BD44-9635-A2BDB4CAC7A0}"/>
              </a:ext>
            </a:extLst>
          </p:cNvPr>
          <p:cNvSpPr>
            <a:spLocks noGrp="1"/>
          </p:cNvSpPr>
          <p:nvPr>
            <p:ph type="title"/>
          </p:nvPr>
        </p:nvSpPr>
        <p:spPr/>
        <p:txBody>
          <a:bodyPr>
            <a:normAutofit fontScale="90000"/>
          </a:bodyPr>
          <a:lstStyle/>
          <a:p>
            <a:r>
              <a:rPr lang="en-US" u="sng" dirty="0">
                <a:latin typeface="Arial" panose="020B0604020202020204" pitchFamily="34" charset="0"/>
                <a:cs typeface="Arial" panose="020B0604020202020204" pitchFamily="34" charset="0"/>
              </a:rPr>
              <a:t>Factors we can influence that also emerged in the Amara Report</a:t>
            </a:r>
            <a:br>
              <a:rPr lang="en-US" u="sng"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3A2A51B-2AA9-B24F-9D58-D04B715F469E}"/>
              </a:ext>
            </a:extLst>
          </p:cNvPr>
          <p:cNvSpPr>
            <a:spLocks noGrp="1"/>
          </p:cNvSpPr>
          <p:nvPr>
            <p:ph idx="1"/>
          </p:nvPr>
        </p:nvSpPr>
        <p:spPr/>
        <p:txBody>
          <a:bodyPr>
            <a:normAutofit fontScale="92500" lnSpcReduction="20000"/>
          </a:bodyPr>
          <a:lstStyle/>
          <a:p>
            <a:pPr marL="285750" indent="-285750"/>
            <a:r>
              <a:rPr lang="en-US" sz="2600" dirty="0">
                <a:latin typeface="Arial" panose="020B0604020202020204" pitchFamily="34" charset="0"/>
                <a:cs typeface="Arial" panose="020B0604020202020204" pitchFamily="34" charset="0"/>
              </a:rPr>
              <a:t>Lack of teacher training for teaching second language</a:t>
            </a:r>
          </a:p>
          <a:p>
            <a:pPr marL="285750" indent="-285750"/>
            <a:r>
              <a:rPr lang="en-US" sz="2600" dirty="0">
                <a:latin typeface="Arial" panose="020B0604020202020204" pitchFamily="34" charset="0"/>
                <a:cs typeface="Arial" panose="020B0604020202020204" pitchFamily="34" charset="0"/>
              </a:rPr>
              <a:t>Lack of measurements for teaching goals in accordance with age group, syllabus, and appropriate curriculum</a:t>
            </a:r>
          </a:p>
          <a:p>
            <a:pPr marL="285750" indent="-285750"/>
            <a:r>
              <a:rPr lang="en-US" sz="2600" dirty="0">
                <a:latin typeface="Arial" panose="020B0604020202020204" pitchFamily="34" charset="0"/>
                <a:cs typeface="Arial" panose="020B0604020202020204" pitchFamily="34" charset="0"/>
              </a:rPr>
              <a:t>Level of Arabic as a second language could be higher</a:t>
            </a:r>
          </a:p>
          <a:p>
            <a:pPr marL="285750" indent="-285750"/>
            <a:r>
              <a:rPr lang="en-US" sz="2600" b="1" dirty="0">
                <a:latin typeface="Arial" panose="020B0604020202020204" pitchFamily="34" charset="0"/>
                <a:cs typeface="Arial" panose="020B0604020202020204" pitchFamily="34" charset="0"/>
              </a:rPr>
              <a:t>Analysis of the dual-language, two-teacher classroom model found that:</a:t>
            </a:r>
            <a:endParaRPr lang="en-US" sz="2600" dirty="0">
              <a:latin typeface="Arial" panose="020B0604020202020204" pitchFamily="34" charset="0"/>
              <a:cs typeface="Arial" panose="020B0604020202020204" pitchFamily="34" charset="0"/>
            </a:endParaRPr>
          </a:p>
          <a:p>
            <a:pPr marL="285750" indent="-285750"/>
            <a:r>
              <a:rPr lang="en-US" sz="2600" dirty="0">
                <a:latin typeface="Arial" panose="020B0604020202020204" pitchFamily="34" charset="0"/>
                <a:cs typeface="Arial" panose="020B0604020202020204" pitchFamily="34" charset="0"/>
              </a:rPr>
              <a:t>Significant representation is given in the classroom to the two sides, particularly in specialized subjects like history, dialogue, identity, and culture</a:t>
            </a:r>
          </a:p>
          <a:p>
            <a:pPr marL="285750" indent="-285750"/>
            <a:r>
              <a:rPr lang="en-US" sz="2600" dirty="0">
                <a:latin typeface="Arial" panose="020B0604020202020204" pitchFamily="34" charset="0"/>
                <a:cs typeface="Arial" panose="020B0604020202020204" pitchFamily="34" charset="0"/>
              </a:rPr>
              <a:t>The model does not provide a sufficient response for second language acquisition</a:t>
            </a:r>
          </a:p>
          <a:p>
            <a:pPr marL="285750" indent="-285750"/>
            <a:r>
              <a:rPr lang="en-US" sz="2600" dirty="0">
                <a:latin typeface="Arial" panose="020B0604020202020204" pitchFamily="34" charset="0"/>
                <a:cs typeface="Arial" panose="020B0604020202020204" pitchFamily="34" charset="0"/>
              </a:rPr>
              <a:t>The model leads to children being taught in separate lessons for 35-50% of the week</a:t>
            </a:r>
          </a:p>
          <a:p>
            <a:endParaRPr lang="en-US" dirty="0"/>
          </a:p>
        </p:txBody>
      </p:sp>
    </p:spTree>
    <p:extLst>
      <p:ext uri="{BB962C8B-B14F-4D97-AF65-F5344CB8AC3E}">
        <p14:creationId xmlns:p14="http://schemas.microsoft.com/office/powerpoint/2010/main" val="3077015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1013</Words>
  <Application>Microsoft Office PowerPoint</Application>
  <PresentationFormat>Widescreen</PresentationFormat>
  <Paragraphs>131</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Tahoma</vt:lpstr>
      <vt:lpstr>Office Theme</vt:lpstr>
      <vt:lpstr>PowerPoint Presentation</vt:lpstr>
      <vt:lpstr>PowerPoint Presentation</vt:lpstr>
      <vt:lpstr>Principles of the Hand in Hand dual-language model </vt:lpstr>
      <vt:lpstr>What have we done so far? </vt:lpstr>
      <vt:lpstr>What we have done in the past year </vt:lpstr>
      <vt:lpstr>PowerPoint Presentation</vt:lpstr>
      <vt:lpstr>PowerPoint Presentation</vt:lpstr>
      <vt:lpstr>PowerPoint Presentation</vt:lpstr>
      <vt:lpstr>Factors we can influence that also emerged in the Amara Report </vt:lpstr>
      <vt:lpstr>Conclusions and new directions </vt:lpstr>
      <vt:lpstr>The DLI/TWI model of dual-language education  </vt:lpstr>
      <vt:lpstr>Challenges and difficulties in changing the model  </vt:lpstr>
      <vt:lpstr>PowerPoint Presentation</vt:lpstr>
      <vt:lpstr>Timetabling: Various models </vt:lpstr>
      <vt:lpstr>PowerPoint Presentation</vt:lpstr>
      <vt:lpstr>Various models and emphases in the United States </vt:lpstr>
      <vt:lpstr>Training teachers according to the American model  </vt:lpstr>
      <vt:lpstr>Evaluating language level at every age </vt:lpstr>
      <vt:lpstr>Next stages</vt:lpstr>
      <vt:lpstr>Next stages</vt:lpstr>
      <vt:lpstr>Next stages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Paraszczuk</dc:creator>
  <cp:lastModifiedBy>Liron</cp:lastModifiedBy>
  <cp:revision>24</cp:revision>
  <dcterms:created xsi:type="dcterms:W3CDTF">2019-03-19T18:33:08Z</dcterms:created>
  <dcterms:modified xsi:type="dcterms:W3CDTF">2019-03-20T12:30:20Z</dcterms:modified>
</cp:coreProperties>
</file>