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79" r:id="rId5"/>
    <p:sldMasterId id="2147483690" r:id="rId6"/>
    <p:sldMasterId id="2147483707" r:id="rId7"/>
    <p:sldMasterId id="2147483718" r:id="rId8"/>
    <p:sldMasterId id="2147483724" r:id="rId9"/>
  </p:sldMasterIdLst>
  <p:notesMasterIdLst>
    <p:notesMasterId r:id="rId73"/>
  </p:notesMasterIdLst>
  <p:sldIdLst>
    <p:sldId id="331" r:id="rId10"/>
    <p:sldId id="333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401" r:id="rId25"/>
    <p:sldId id="349" r:id="rId26"/>
    <p:sldId id="350" r:id="rId27"/>
    <p:sldId id="351" r:id="rId28"/>
    <p:sldId id="391" r:id="rId29"/>
    <p:sldId id="352" r:id="rId30"/>
    <p:sldId id="407" r:id="rId31"/>
    <p:sldId id="353" r:id="rId32"/>
    <p:sldId id="405" r:id="rId33"/>
    <p:sldId id="402" r:id="rId34"/>
    <p:sldId id="354" r:id="rId35"/>
    <p:sldId id="355" r:id="rId36"/>
    <p:sldId id="356" r:id="rId37"/>
    <p:sldId id="357" r:id="rId38"/>
    <p:sldId id="403" r:id="rId39"/>
    <p:sldId id="358" r:id="rId40"/>
    <p:sldId id="413" r:id="rId41"/>
    <p:sldId id="359" r:id="rId42"/>
    <p:sldId id="409" r:id="rId43"/>
    <p:sldId id="411" r:id="rId44"/>
    <p:sldId id="361" r:id="rId45"/>
    <p:sldId id="406" r:id="rId46"/>
    <p:sldId id="408" r:id="rId47"/>
    <p:sldId id="362" r:id="rId48"/>
    <p:sldId id="363" r:id="rId49"/>
    <p:sldId id="368" r:id="rId50"/>
    <p:sldId id="396" r:id="rId51"/>
    <p:sldId id="410" r:id="rId52"/>
    <p:sldId id="369" r:id="rId53"/>
    <p:sldId id="399" r:id="rId54"/>
    <p:sldId id="400" r:id="rId55"/>
    <p:sldId id="373" r:id="rId56"/>
    <p:sldId id="374" r:id="rId57"/>
    <p:sldId id="375" r:id="rId58"/>
    <p:sldId id="376" r:id="rId59"/>
    <p:sldId id="395" r:id="rId60"/>
    <p:sldId id="370" r:id="rId61"/>
    <p:sldId id="393" r:id="rId62"/>
    <p:sldId id="394" r:id="rId63"/>
    <p:sldId id="392" r:id="rId64"/>
    <p:sldId id="390" r:id="rId65"/>
    <p:sldId id="414" r:id="rId66"/>
    <p:sldId id="377" r:id="rId67"/>
    <p:sldId id="378" r:id="rId68"/>
    <p:sldId id="379" r:id="rId69"/>
    <p:sldId id="380" r:id="rId70"/>
    <p:sldId id="389" r:id="rId71"/>
    <p:sldId id="332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hieu" initials="M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CBB4"/>
    <a:srgbClr val="404A45"/>
    <a:srgbClr val="FF2D82"/>
    <a:srgbClr val="FF0066"/>
    <a:srgbClr val="D2D2D2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15" autoAdjust="0"/>
    <p:restoredTop sz="95439" autoAdjust="0"/>
  </p:normalViewPr>
  <p:slideViewPr>
    <p:cSldViewPr snapToGrid="0">
      <p:cViewPr>
        <p:scale>
          <a:sx n="100" d="100"/>
          <a:sy n="100" d="100"/>
        </p:scale>
        <p:origin x="1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9" Type="http://schemas.openxmlformats.org/officeDocument/2006/relationships/slideMaster" Target="slideMasters/slideMaster6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73" Type="http://schemas.openxmlformats.org/officeDocument/2006/relationships/notesMaster" Target="notesMasters/notesMaster1.xml"/><Relationship Id="rId74" Type="http://schemas.openxmlformats.org/officeDocument/2006/relationships/commentAuthors" Target="commentAuthors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https://iclgroup365-my.sharepoint.com/personal/mathieu_devillenaut_icl-group_com/Documents/Documents/BIBLIO/EMISSIONS%20ATMOSPHERIQUES%20SO2/20190405%20-%20Tableau%20valeurs%20emissions%20SO2%20ATM%20CITEPA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smtClean="0"/>
              <a:t>Atmospheric</a:t>
            </a:r>
            <a:r>
              <a:rPr lang="en-US" sz="1600" b="1" baseline="0" dirty="0" smtClean="0"/>
              <a:t> emissions </a:t>
            </a:r>
            <a:r>
              <a:rPr lang="en-US" sz="1600" b="1" dirty="0" smtClean="0"/>
              <a:t>expressed as </a:t>
            </a:r>
            <a:r>
              <a:rPr lang="en-US" sz="1600" b="1" baseline="0" dirty="0" smtClean="0"/>
              <a:t>kg </a:t>
            </a:r>
            <a:r>
              <a:rPr lang="en-US" sz="1600" b="1" dirty="0" smtClean="0"/>
              <a:t> </a:t>
            </a:r>
            <a:r>
              <a:rPr lang="en-US" sz="1600" b="1" dirty="0"/>
              <a:t>SO</a:t>
            </a:r>
            <a:r>
              <a:rPr lang="en-US" sz="1600" b="1" baseline="-25000" dirty="0"/>
              <a:t>3</a:t>
            </a:r>
            <a:r>
              <a:rPr lang="en-US" sz="1600" b="1" dirty="0"/>
              <a:t> / ha </a:t>
            </a:r>
            <a:r>
              <a:rPr lang="en-US" sz="1600" b="1" dirty="0" smtClean="0"/>
              <a:t>in </a:t>
            </a:r>
            <a:r>
              <a:rPr lang="en-US" sz="1600" b="1" dirty="0"/>
              <a:t>France (1960 - 2016)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'[20190405 - Tableau valeurs emissions SO2 ATM CITEPA 2017.xlsx]Sheet1'!$H$5</c:f>
              <c:strCache>
                <c:ptCount val="1"/>
                <c:pt idx="0">
                  <c:v>Quantité totale de SO3 émise dans l'atmosphère en kg / ha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'[20190405 - Tableau valeurs emissions SO2 ATM CITEPA 2017.xlsx]Sheet1'!$D$6:$D$23</c:f>
              <c:strCache>
                <c:ptCount val="18"/>
                <c:pt idx="0">
                  <c:v>1960</c:v>
                </c:pt>
                <c:pt idx="1">
                  <c:v>1965</c:v>
                </c:pt>
                <c:pt idx="2">
                  <c:v>1970</c:v>
                </c:pt>
                <c:pt idx="3">
                  <c:v>1973</c:v>
                </c:pt>
                <c:pt idx="4">
                  <c:v>1975</c:v>
                </c:pt>
                <c:pt idx="5">
                  <c:v>1980</c:v>
                </c:pt>
                <c:pt idx="6">
                  <c:v>1985</c:v>
                </c:pt>
                <c:pt idx="7">
                  <c:v>1990</c:v>
                </c:pt>
                <c:pt idx="8">
                  <c:v>1995</c:v>
                </c:pt>
                <c:pt idx="9">
                  <c:v>2000</c:v>
                </c:pt>
                <c:pt idx="10">
                  <c:v>2005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(est.) 2016</c:v>
                </c:pt>
              </c:strCache>
            </c:strRef>
          </c:cat>
          <c:val>
            <c:numRef>
              <c:f>'[20190405 - Tableau valeurs emissions SO2 ATM CITEPA 2017.xlsx]Sheet1'!$H$6:$H$23</c:f>
              <c:numCache>
                <c:formatCode>0.0</c:formatCode>
                <c:ptCount val="18"/>
                <c:pt idx="0">
                  <c:v>40.86564730746991</c:v>
                </c:pt>
                <c:pt idx="1">
                  <c:v>50.83287835807233</c:v>
                </c:pt>
                <c:pt idx="2">
                  <c:v>61.6835685245236</c:v>
                </c:pt>
                <c:pt idx="3">
                  <c:v>82.27496176315448</c:v>
                </c:pt>
                <c:pt idx="4">
                  <c:v>69.88388134342826</c:v>
                </c:pt>
                <c:pt idx="5">
                  <c:v>72.14916112765611</c:v>
                </c:pt>
                <c:pt idx="6">
                  <c:v>34.29633593320925</c:v>
                </c:pt>
                <c:pt idx="7">
                  <c:v>29.78842916259585</c:v>
                </c:pt>
                <c:pt idx="8">
                  <c:v>21.65607473721798</c:v>
                </c:pt>
                <c:pt idx="9">
                  <c:v>14.29391543847755</c:v>
                </c:pt>
                <c:pt idx="10">
                  <c:v>10.3070230182366</c:v>
                </c:pt>
                <c:pt idx="11">
                  <c:v>6.342783395837903</c:v>
                </c:pt>
                <c:pt idx="12">
                  <c:v>5.48197707783133</c:v>
                </c:pt>
                <c:pt idx="13">
                  <c:v>5.164837908039431</c:v>
                </c:pt>
                <c:pt idx="14">
                  <c:v>4.530559568455645</c:v>
                </c:pt>
                <c:pt idx="15">
                  <c:v>3.624447654764516</c:v>
                </c:pt>
                <c:pt idx="16">
                  <c:v>3.465878069868566</c:v>
                </c:pt>
                <c:pt idx="17">
                  <c:v>3.171391697918952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44-4F57-BB96-8F6FED84C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7543728"/>
        <c:axId val="777116096"/>
      </c:barChart>
      <c:catAx>
        <c:axId val="77754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7116096"/>
        <c:crosses val="autoZero"/>
        <c:auto val="1"/>
        <c:lblAlgn val="ctr"/>
        <c:lblOffset val="100"/>
        <c:noMultiLvlLbl val="0"/>
      </c:catAx>
      <c:valAx>
        <c:axId val="77711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754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2:49:49.259" idx="15">
    <p:pos x="1056" y="2178"/>
    <p:text>Please check, I found the French formulation a little awkward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0:34:34.034" idx="9">
    <p:pos x="6996" y="3132"/>
    <p:text>Should this be: 7 times less? Please check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3T12:10:09.255" idx="5">
    <p:pos x="6023" y="3961"/>
    <p:text>????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2:55:23.163" idx="10">
    <p:pos x="1410" y="978"/>
    <p:text>Client to check and confirm this term.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2:28:09.996" idx="13">
    <p:pos x="2706" y="2574"/>
    <p:text>Please check, client to confirm this is what was meant</p:text>
  </p:cm>
  <p:cm authorId="0" dt="2020-01-16T12:28:26.298" idx="14">
    <p:pos x="1606" y="1146"/>
    <p:text>Please check (client to confirm this is what was meant)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1:57:00.345" idx="11">
    <p:pos x="936" y="1044"/>
    <p:text>Please check 'Principle of the budget'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3:00:30.982" idx="12">
    <p:pos x="4612" y="2848"/>
    <p:text>Please check with the client that this is what was meant.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EEDFA-C743-45E9-84A9-137BCEA4CB83}" type="datetimeFigureOut">
              <a:rPr lang="en-US" smtClean="0"/>
              <a:t>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B4448-1C49-42FA-9E2A-4E3D6027C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60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FDEF-682C-4A0A-ABC4-B4CDF10EDF7D}" type="slidenum">
              <a:rPr lang="he-IL" smtClean="0">
                <a:solidFill>
                  <a:prstClr val="black"/>
                </a:solidFill>
              </a:rPr>
              <a:pPr/>
              <a:t>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0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95031-4F6D-4057-B179-A82599EF76DC}" type="slidenum">
              <a:rPr lang="fr-FR" altLang="fr-FR"/>
              <a:pPr/>
              <a:t>53</a:t>
            </a:fld>
            <a:endParaRPr lang="fr-FR" altLang="fr-FR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altLang="fr-FR" sz="1400" b="1"/>
              <a:t>Rôle du soufre</a:t>
            </a:r>
            <a:endParaRPr lang="fr-FR" altLang="fr-FR"/>
          </a:p>
          <a:p>
            <a:endParaRPr lang="fr-FR" altLang="fr-FR"/>
          </a:p>
          <a:p>
            <a:pPr>
              <a:buFontTx/>
              <a:buChar char="•"/>
            </a:pPr>
            <a:r>
              <a:rPr lang="fr-FR" altLang="fr-FR"/>
              <a:t>Le soufre est absorbé en même temps que l ’azote</a:t>
            </a:r>
          </a:p>
          <a:p>
            <a:pPr>
              <a:buFontTx/>
              <a:buChar char="•"/>
            </a:pPr>
            <a:r>
              <a:rPr lang="fr-FR" altLang="fr-FR"/>
              <a:t> En outre, en présence de soufre, il y aune synergie avec l ’azote qui augmente la valorisation de celui-ci par la plante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hyperlink" Target="http://www.icl-group.com/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1"/>
            <a:ext cx="9144000" cy="766763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FEA16668-A98A-4F93-B187-1CA07AFF57F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4556796" y="824385"/>
            <a:ext cx="3078408" cy="13992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6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956733"/>
          </a:xfrm>
        </p:spPr>
        <p:txBody>
          <a:bodyPr anchor="t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7069"/>
            <a:ext cx="3932237" cy="43619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B9CA-C14E-4CB1-8776-5557937624C0}" type="datetime1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1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4434-54E0-4626-A69B-0F063D6756FC}" type="datetime1">
              <a:rPr lang="en-US" smtClean="0"/>
              <a:t>1/17/20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62012" y="2762252"/>
            <a:ext cx="10471151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defRPr/>
            </a:pPr>
            <a:r>
              <a:rPr lang="en-US" altLang="en-US" sz="8800" b="1">
                <a:solidFill>
                  <a:srgbClr val="00B0F0"/>
                </a:solidFill>
                <a:ea typeface="Almoni DL AAA Black"/>
                <a:cs typeface="Almoni DL AAA Black"/>
              </a:rPr>
              <a:t>THANK YOU</a:t>
            </a:r>
            <a:endParaRPr lang="he-IL" altLang="en-US" sz="8800" b="1">
              <a:solidFill>
                <a:srgbClr val="00B0F0"/>
              </a:solidFill>
              <a:ea typeface="Almoni DL AAA Black"/>
              <a:cs typeface="Almoni DL AAA Black"/>
            </a:endParaRPr>
          </a:p>
        </p:txBody>
      </p:sp>
      <p:pic>
        <p:nvPicPr>
          <p:cNvPr id="7" name="Picture 11" descr="C:\Users\Michal2\01-WORKS\גרפיקה\אורי נוה\אלמנטים למצגת\IC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9"/>
          <a:stretch>
            <a:fillRect/>
          </a:stretch>
        </p:blipFill>
        <p:spPr bwMode="auto">
          <a:xfrm>
            <a:off x="4695826" y="1385889"/>
            <a:ext cx="2800351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 userDrawn="1"/>
        </p:nvSpPr>
        <p:spPr bwMode="auto">
          <a:xfrm>
            <a:off x="3265490" y="4143375"/>
            <a:ext cx="559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defRPr/>
            </a:pPr>
            <a:r>
              <a:rPr lang="en-US" altLang="en-US" sz="3200" dirty="0">
                <a:solidFill>
                  <a:srgbClr val="7F7F7F"/>
                </a:solidFill>
              </a:rPr>
              <a:t>Visit us at </a:t>
            </a:r>
            <a:r>
              <a:rPr lang="en-US" altLang="en-US" sz="3200" dirty="0">
                <a:solidFill>
                  <a:srgbClr val="7F7F7F"/>
                </a:solidFill>
                <a:hlinkClick r:id="rId3"/>
              </a:rPr>
              <a:t>www.icl-group.com</a:t>
            </a:r>
            <a:endParaRPr lang="he-IL" altLang="en-US" sz="3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44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4927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99067"/>
            <a:ext cx="10515600" cy="51778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A8A82-3398-4770-970F-CBF4EC2144E0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8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07599" y="365125"/>
            <a:ext cx="1337733" cy="5811838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0170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9F4B-4F1C-458C-9731-BA299121E0F4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55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4" y="3390562"/>
            <a:ext cx="609599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60143" y="61645"/>
            <a:ext cx="5873637" cy="3233440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644" y="61646"/>
            <a:ext cx="2965451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112342" y="61645"/>
            <a:ext cx="3045303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6260833" y="3390562"/>
            <a:ext cx="3036827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9411452" y="3390562"/>
            <a:ext cx="273500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927" y="2660075"/>
            <a:ext cx="11000509" cy="92363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927" y="3713020"/>
            <a:ext cx="11000509" cy="9790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221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03B4-0633-4E39-B36B-D0613FDE8E87}" type="datetime1">
              <a:rPr lang="en-US" smtClean="0"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2843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934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29B4-1554-437A-A986-B9B37525C382}" type="datetime1">
              <a:rPr lang="en-US" smtClean="0"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4546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4831"/>
            <a:ext cx="5181600" cy="4122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4831"/>
            <a:ext cx="5181600" cy="4122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B41E-390F-43C3-8B7A-23FF60AA33EF}" type="datetime1">
              <a:rPr lang="en-US" smtClean="0"/>
              <a:t>1/17/20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93378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3240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7546-8D56-40E1-B969-DC804262D68F}" type="datetime1">
              <a:rPr lang="en-US" smtClean="0"/>
              <a:t>1/17/20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8183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9018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CC8A-3385-427B-A5F0-25B58045C1EB}" type="datetime1">
              <a:rPr lang="en-US" smtClean="0"/>
              <a:t>1/17/20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2836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8869" y="6356352"/>
            <a:ext cx="1223433" cy="433917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2609850"/>
            <a:ext cx="12192000" cy="14795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1" descr="C:\Users\Michal2\01-WORKS\גרפיקה\אורי נוה\אלמנטים למצגת\IC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0"/>
          <a:stretch>
            <a:fillRect/>
          </a:stretch>
        </p:blipFill>
        <p:spPr bwMode="auto">
          <a:xfrm>
            <a:off x="490540" y="2874965"/>
            <a:ext cx="1571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1" y="2743201"/>
            <a:ext cx="9144000" cy="766763"/>
          </a:xfrm>
        </p:spPr>
        <p:txBody>
          <a:bodyPr anchor="b">
            <a:normAutofit/>
          </a:bodyPr>
          <a:lstStyle>
            <a:lvl1pPr algn="l"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701" y="3534302"/>
            <a:ext cx="9144000" cy="4873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2858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B868-A147-430E-99F7-28AC44C39E57}" type="datetime1">
              <a:rPr lang="en-US" smtClean="0"/>
              <a:t>1/17/20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</p:spTree>
    <p:extLst>
      <p:ext uri="{BB962C8B-B14F-4D97-AF65-F5344CB8AC3E}">
        <p14:creationId xmlns:p14="http://schemas.microsoft.com/office/powerpoint/2010/main" val="2170048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26DE-4F81-4825-AF78-E46F5D976164}" type="datetime1">
              <a:rPr lang="en-US" smtClean="0"/>
              <a:t>1/17/20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B2D12-78DB-4080-A017-3E8CFD4FA84D}"/>
              </a:ext>
            </a:extLst>
          </p:cNvPr>
          <p:cNvSpPr txBox="1"/>
          <p:nvPr userDrawn="1"/>
        </p:nvSpPr>
        <p:spPr>
          <a:xfrm>
            <a:off x="861967" y="2762318"/>
            <a:ext cx="1047163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09347"/>
                </a:solidFill>
                <a:effectLst/>
                <a:uLnTx/>
                <a:uFillTx/>
                <a:latin typeface="+mj-lt"/>
                <a:cs typeface="Almoni DL AAA Black" panose="020B0604020202020204" charset="-79"/>
              </a:rPr>
              <a:t>THANK YOU</a:t>
            </a:r>
            <a:endParaRPr kumimoji="0" lang="he-IL" sz="8800" b="1" i="0" u="none" strike="noStrike" kern="1200" cap="none" spc="0" normalizeH="0" baseline="0" noProof="0" dirty="0">
              <a:ln>
                <a:noFill/>
              </a:ln>
              <a:solidFill>
                <a:srgbClr val="409347"/>
              </a:solidFill>
              <a:effectLst/>
              <a:uLnTx/>
              <a:uFillTx/>
              <a:latin typeface="+mj-lt"/>
              <a:cs typeface="Almoni DL AAA Black" panose="020B0604020202020204" charset="-79"/>
            </a:endParaRPr>
          </a:p>
        </p:txBody>
      </p:sp>
      <p:pic>
        <p:nvPicPr>
          <p:cNvPr id="7" name="Picture 11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5AE60BC1-B2F1-4BBA-81E1-33DA52B57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79"/>
          <a:stretch/>
        </p:blipFill>
        <p:spPr bwMode="auto">
          <a:xfrm>
            <a:off x="4695694" y="1386183"/>
            <a:ext cx="2800613" cy="1310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3265393" y="4143372"/>
            <a:ext cx="5591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Visit</a:t>
            </a:r>
            <a:r>
              <a:rPr lang="en-US" sz="3200" baseline="0" dirty="0">
                <a:solidFill>
                  <a:schemeClr val="bg1">
                    <a:lumMod val="50000"/>
                  </a:schemeClr>
                </a:solidFill>
              </a:rPr>
              <a:t> us at www.icl-group.com</a:t>
            </a:r>
            <a:endParaRPr lang="he-IL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33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08252"/>
            <a:ext cx="10515600" cy="38330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60AA-8729-420E-847B-EA3DCFFE60F5}" type="datetime1">
              <a:rPr lang="en-US" smtClean="0"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7909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35903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04582" y="365125"/>
            <a:ext cx="1249217" cy="5811838"/>
          </a:xfrm>
        </p:spPr>
        <p:txBody>
          <a:bodyPr vert="eaVert"/>
          <a:lstStyle>
            <a:lvl1pPr>
              <a:defRPr b="1">
                <a:solidFill>
                  <a:srgbClr val="060F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849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9160-7E05-43AF-81CE-F20287F0C512}" type="datetime1">
              <a:rPr lang="en-US" smtClean="0"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95345" y="365125"/>
            <a:ext cx="0" cy="3200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6912912" y="2981362"/>
            <a:ext cx="5811838" cy="579367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06117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94EA-5405-4BB7-96D6-B79A93861C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72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935BA-0D0B-4AEB-9431-40C5609A8E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322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109007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6E03B4-0633-4E39-B36B-D0613FDE8E87}" type="datetime1">
              <a:rPr lang="en-US"/>
              <a:pPr>
                <a:defRPr/>
              </a:pPr>
              <a:t>1/17/20</a:t>
            </a:fld>
            <a:endParaRPr lang="he-IL"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41F1D963-C342-4D22-8601-CEF4EBE320B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5448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991C18-0368-440D-9D96-486362A4686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424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 descr="C:\Users\Michal2\01-WORKS\גרפיקה\אורי נוה\אלמנטים למצגת\IC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t="42461" b="44238"/>
          <a:stretch>
            <a:fillRect/>
          </a:stretch>
        </p:blipFill>
        <p:spPr bwMode="auto">
          <a:xfrm>
            <a:off x="195924" y="6480000"/>
            <a:ext cx="2450101" cy="34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69"/>
            <a:ext cx="11856000" cy="94651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 bwMode="auto">
          <a:xfrm>
            <a:off x="1576864" y="158569"/>
            <a:ext cx="0" cy="84600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:\Users\Michal2\01-WORKS\גרפיקה\אורי נוה\אלמנטים למצגת\LOGO.gi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9"/>
          <a:stretch>
            <a:fillRect/>
          </a:stretch>
        </p:blipFill>
        <p:spPr bwMode="auto">
          <a:xfrm>
            <a:off x="323452" y="468679"/>
            <a:ext cx="960000" cy="28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871133" y="1412776"/>
            <a:ext cx="8832851" cy="44641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buNone/>
              <a:defRPr sz="2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9144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3716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18288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5"/>
          </p:nvPr>
        </p:nvSpPr>
        <p:spPr>
          <a:xfrm>
            <a:off x="11376588" y="6467052"/>
            <a:ext cx="815413" cy="43204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l" rtl="0"/>
            <a:fld id="{8E77BD9A-B369-4F64-981B-92B42B8EAA38}" type="slidenum">
              <a:rPr lang="he-IL" smtClean="0">
                <a:solidFill>
                  <a:srgbClr val="111847"/>
                </a:solidFill>
              </a:rPr>
              <a:pPr algn="l" rtl="0"/>
              <a:t>‹#›</a:t>
            </a:fld>
            <a:endParaRPr lang="he-IL" dirty="0">
              <a:solidFill>
                <a:srgbClr val="11184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32" y="274639"/>
            <a:ext cx="8832981" cy="729931"/>
          </a:xfrm>
          <a:prstGeom prst="rect">
            <a:avLst/>
          </a:prstGeom>
        </p:spPr>
        <p:txBody>
          <a:bodyPr/>
          <a:lstStyle>
            <a:lvl1pPr algn="l" rtl="0">
              <a:defRPr sz="37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2401564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4" y="3390562"/>
            <a:ext cx="609599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60143" y="61645"/>
            <a:ext cx="5873637" cy="3233440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644" y="61646"/>
            <a:ext cx="2965451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112342" y="61645"/>
            <a:ext cx="3045303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6260833" y="3390562"/>
            <a:ext cx="3036827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9411452" y="3390562"/>
            <a:ext cx="273500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927" y="2660075"/>
            <a:ext cx="11000509" cy="92363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927" y="3713020"/>
            <a:ext cx="11000509" cy="9790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8532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6"/>
            <a:ext cx="10515600" cy="59160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7067"/>
            <a:ext cx="10515600" cy="46698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E0A9-79FC-4039-B34A-87396676A9B9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838201" y="841904"/>
            <a:ext cx="10515599" cy="48577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444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03B4-0633-4E39-B36B-D0613FDE8E87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97255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934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29B4-1554-437A-A986-B9B37525C382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0881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4831"/>
            <a:ext cx="5181600" cy="4122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4831"/>
            <a:ext cx="5181600" cy="4122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B41E-390F-43C3-8B7A-23FF60AA33EF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51689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3240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7546-8D56-40E1-B969-DC804262D68F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8183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25191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CC8A-3385-427B-A5F0-25B58045C1EB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19501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B868-A147-430E-99F7-28AC44C39E57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955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26DE-4F81-4825-AF78-E46F5D976164}" type="datetime1">
              <a:rPr lang="en-US" smtClean="0"/>
              <a:pPr/>
              <a:t>1/17/20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B2D12-78DB-4080-A017-3E8CFD4FA84D}"/>
              </a:ext>
            </a:extLst>
          </p:cNvPr>
          <p:cNvSpPr txBox="1"/>
          <p:nvPr userDrawn="1"/>
        </p:nvSpPr>
        <p:spPr>
          <a:xfrm>
            <a:off x="861967" y="2762318"/>
            <a:ext cx="1047163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409347"/>
                </a:solidFill>
                <a:cs typeface="Almoni DL AAA Black" panose="020B0604020202020204" charset="-79"/>
              </a:rPr>
              <a:t>THANK YOU</a:t>
            </a:r>
            <a:endParaRPr lang="he-IL" sz="8800" b="1" dirty="0">
              <a:solidFill>
                <a:srgbClr val="409347"/>
              </a:solidFill>
              <a:cs typeface="Almoni DL AAA Black" panose="020B0604020202020204" charset="-79"/>
            </a:endParaRPr>
          </a:p>
        </p:txBody>
      </p:sp>
      <p:pic>
        <p:nvPicPr>
          <p:cNvPr id="7" name="Picture 11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5AE60BC1-B2F1-4BBA-81E1-33DA52B57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79"/>
          <a:stretch/>
        </p:blipFill>
        <p:spPr bwMode="auto">
          <a:xfrm>
            <a:off x="4695694" y="1386183"/>
            <a:ext cx="2800613" cy="1310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3265393" y="4143372"/>
            <a:ext cx="5591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prstClr val="white">
                    <a:lumMod val="50000"/>
                  </a:prstClr>
                </a:solidFill>
              </a:rPr>
              <a:t>Visit us at www.icl-group.com</a:t>
            </a:r>
            <a:endParaRPr lang="he-IL" sz="3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42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08252"/>
            <a:ext cx="10515600" cy="38330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60AA-8729-420E-847B-EA3DCFFE60F5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7909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25830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04582" y="365125"/>
            <a:ext cx="1249217" cy="5811838"/>
          </a:xfrm>
        </p:spPr>
        <p:txBody>
          <a:bodyPr vert="eaVert"/>
          <a:lstStyle>
            <a:lvl1pPr>
              <a:defRPr b="1">
                <a:solidFill>
                  <a:srgbClr val="060F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849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9160-7E05-43AF-81CE-F20287F0C512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95345" y="365125"/>
            <a:ext cx="0" cy="3200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6912912" y="2981362"/>
            <a:ext cx="5811838" cy="579367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7280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4ACA4-79A0-40BA-A6A9-F54EB86B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42468F2-48A5-4A70-99F8-16A803AA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3319B2-FC4A-45F2-903B-75B4A8D4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6CA8AC-5122-4D7F-A65B-9FE5FBC1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5A86F-3E93-48DF-9AB0-134B87901F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168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994"/>
            <a:ext cx="10515600" cy="62547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32933"/>
            <a:ext cx="5181600" cy="5144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32933"/>
            <a:ext cx="5181600" cy="5144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A216-EF7F-4E46-85F5-DB18F67158B7}" type="datetime1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01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4" y="3390562"/>
            <a:ext cx="609599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60143" y="61645"/>
            <a:ext cx="5873637" cy="3233440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644" y="61646"/>
            <a:ext cx="2965451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112342" y="61645"/>
            <a:ext cx="3045303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6260833" y="3390562"/>
            <a:ext cx="3036827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9411452" y="3390562"/>
            <a:ext cx="273500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927" y="2660075"/>
            <a:ext cx="11000509" cy="92363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927" y="3713020"/>
            <a:ext cx="11000509" cy="9790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91930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03B4-0633-4E39-B36B-D0613FDE8E87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0978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934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29B4-1554-437A-A986-B9B37525C382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0831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4831"/>
            <a:ext cx="5181600" cy="4122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4831"/>
            <a:ext cx="5181600" cy="4122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B41E-390F-43C3-8B7A-23FF60AA33EF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55040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3240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7546-8D56-40E1-B969-DC804262D68F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8183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235271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CC8A-3385-427B-A5F0-25B58045C1EB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47150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B868-A147-430E-99F7-28AC44C39E57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29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26DE-4F81-4825-AF78-E46F5D976164}" type="datetime1">
              <a:rPr lang="en-US" smtClean="0"/>
              <a:pPr/>
              <a:t>1/17/20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B2D12-78DB-4080-A017-3E8CFD4FA84D}"/>
              </a:ext>
            </a:extLst>
          </p:cNvPr>
          <p:cNvSpPr txBox="1"/>
          <p:nvPr userDrawn="1"/>
        </p:nvSpPr>
        <p:spPr>
          <a:xfrm>
            <a:off x="861967" y="2762318"/>
            <a:ext cx="1047163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409347"/>
                </a:solidFill>
                <a:cs typeface="Almoni DL AAA Black" panose="020B0604020202020204" charset="-79"/>
              </a:rPr>
              <a:t>THANK YOU</a:t>
            </a:r>
            <a:endParaRPr lang="he-IL" sz="8800" b="1" dirty="0">
              <a:solidFill>
                <a:srgbClr val="409347"/>
              </a:solidFill>
              <a:cs typeface="Almoni DL AAA Black" panose="020B0604020202020204" charset="-79"/>
            </a:endParaRPr>
          </a:p>
        </p:txBody>
      </p:sp>
      <p:pic>
        <p:nvPicPr>
          <p:cNvPr id="7" name="Picture 11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5AE60BC1-B2F1-4BBA-81E1-33DA52B57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79"/>
          <a:stretch/>
        </p:blipFill>
        <p:spPr bwMode="auto">
          <a:xfrm>
            <a:off x="4695694" y="1386183"/>
            <a:ext cx="2800613" cy="1310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3265393" y="4143372"/>
            <a:ext cx="5591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prstClr val="white">
                    <a:lumMod val="50000"/>
                  </a:prstClr>
                </a:solidFill>
              </a:rPr>
              <a:t>Visit us at www.icl-group.com</a:t>
            </a:r>
            <a:endParaRPr lang="he-IL" sz="3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34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08252"/>
            <a:ext cx="10515600" cy="38330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60AA-8729-420E-847B-EA3DCFFE60F5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7909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9777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04582" y="365125"/>
            <a:ext cx="1249217" cy="5811838"/>
          </a:xfrm>
        </p:spPr>
        <p:txBody>
          <a:bodyPr vert="eaVert"/>
          <a:lstStyle>
            <a:lvl1pPr>
              <a:defRPr b="1">
                <a:solidFill>
                  <a:srgbClr val="060F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849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9160-7E05-43AF-81CE-F20287F0C512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95345" y="365125"/>
            <a:ext cx="0" cy="3200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6912912" y="2981362"/>
            <a:ext cx="5811838" cy="579367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3262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2726"/>
            <a:ext cx="10515600" cy="6339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01335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256" y="1913467"/>
            <a:ext cx="5157787" cy="42761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01335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67" y="1913467"/>
            <a:ext cx="5183188" cy="42761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0975A-8582-4D2E-AD9B-D99A77EA75FC}" type="datetime1">
              <a:rPr lang="en-US" smtClean="0"/>
              <a:t>1/17/20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95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B5DE-0A1E-4686-A928-309138BE13C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64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6F656-3A3C-4E99-8292-122411F138B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663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41CAD-E0BE-4113-BD92-1AD6E281E61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72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4DD4F-6F6B-4B44-9D30-97D2883EA16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79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3F3C6-7597-41BA-98BE-C0817B2C632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07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4" y="3390562"/>
            <a:ext cx="609599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60143" y="61645"/>
            <a:ext cx="5873637" cy="3233440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644" y="61646"/>
            <a:ext cx="2965451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112342" y="61645"/>
            <a:ext cx="3045303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6260833" y="3390562"/>
            <a:ext cx="3036827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9411452" y="3390562"/>
            <a:ext cx="273500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927" y="2660075"/>
            <a:ext cx="11000509" cy="92363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927" y="3713020"/>
            <a:ext cx="11000509" cy="9790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85275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03B4-0633-4E39-B36B-D0613FDE8E87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33219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934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29B4-1554-437A-A986-B9B37525C382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6027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4831"/>
            <a:ext cx="5181600" cy="4122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4831"/>
            <a:ext cx="5181600" cy="4122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B41E-390F-43C3-8B7A-23FF60AA33EF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952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3240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7546-8D56-40E1-B969-DC804262D68F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8183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9252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pic>
        <p:nvPicPr>
          <p:cNvPr id="6" name="תמונה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33627"/>
            <a:ext cx="10058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0394"/>
            <a:ext cx="8102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46667" y="4531255"/>
            <a:ext cx="9144000" cy="4873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3504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CC8A-3385-427B-A5F0-25B58045C1EB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425987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B868-A147-430E-99F7-28AC44C39E57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87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26DE-4F81-4825-AF78-E46F5D976164}" type="datetime1">
              <a:rPr lang="en-US" smtClean="0"/>
              <a:pPr/>
              <a:t>1/17/20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B2D12-78DB-4080-A017-3E8CFD4FA84D}"/>
              </a:ext>
            </a:extLst>
          </p:cNvPr>
          <p:cNvSpPr txBox="1"/>
          <p:nvPr userDrawn="1"/>
        </p:nvSpPr>
        <p:spPr>
          <a:xfrm>
            <a:off x="861967" y="2762318"/>
            <a:ext cx="1047163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409347"/>
                </a:solidFill>
                <a:cs typeface="Almoni DL AAA Black" panose="020B0604020202020204" charset="-79"/>
              </a:rPr>
              <a:t>THANK YOU</a:t>
            </a:r>
            <a:endParaRPr lang="he-IL" sz="8800" b="1" dirty="0">
              <a:solidFill>
                <a:srgbClr val="409347"/>
              </a:solidFill>
              <a:cs typeface="Almoni DL AAA Black" panose="020B0604020202020204" charset="-79"/>
            </a:endParaRPr>
          </a:p>
        </p:txBody>
      </p:sp>
      <p:pic>
        <p:nvPicPr>
          <p:cNvPr id="7" name="Picture 11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5AE60BC1-B2F1-4BBA-81E1-33DA52B57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79"/>
          <a:stretch/>
        </p:blipFill>
        <p:spPr bwMode="auto">
          <a:xfrm>
            <a:off x="4695694" y="1386183"/>
            <a:ext cx="2800613" cy="1310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3265393" y="4143372"/>
            <a:ext cx="5591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prstClr val="white">
                    <a:lumMod val="50000"/>
                  </a:prstClr>
                </a:solidFill>
              </a:rPr>
              <a:t>Visit us at www.icl-group.com</a:t>
            </a:r>
            <a:endParaRPr lang="he-IL" sz="3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12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08252"/>
            <a:ext cx="10515600" cy="38330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60AA-8729-420E-847B-EA3DCFFE60F5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7909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75431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04582" y="365125"/>
            <a:ext cx="1249217" cy="5811838"/>
          </a:xfrm>
        </p:spPr>
        <p:txBody>
          <a:bodyPr vert="eaVert"/>
          <a:lstStyle>
            <a:lvl1pPr>
              <a:defRPr b="1">
                <a:solidFill>
                  <a:srgbClr val="060F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849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9160-7E05-43AF-81CE-F20287F0C512}" type="datetime1">
              <a:rPr lang="en-US" smtClean="0"/>
              <a:pPr/>
              <a:t>1/17/20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95345" y="365125"/>
            <a:ext cx="0" cy="3200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6912912" y="2981362"/>
            <a:ext cx="5811838" cy="579367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935985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94EA-5405-4BB7-96D6-B79A93861C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22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935BA-0D0B-4AEB-9431-40C5609A8E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121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109007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6E03B4-0633-4E39-B36B-D0613FDE8E87}" type="datetime1">
              <a:rPr lang="en-US"/>
              <a:pPr>
                <a:defRPr/>
              </a:pPr>
              <a:t>1/17/20</a:t>
            </a:fld>
            <a:endParaRPr lang="he-IL">
              <a:cs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41F1D963-C342-4D22-8601-CEF4EBE320B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9916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991C18-0368-440D-9D96-486362A4686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694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 descr="C:\Users\Michal2\01-WORKS\גרפיקה\אורי נוה\אלמנטים למצגת\IC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t="42461" b="44238"/>
          <a:stretch>
            <a:fillRect/>
          </a:stretch>
        </p:blipFill>
        <p:spPr bwMode="auto">
          <a:xfrm>
            <a:off x="195924" y="6480000"/>
            <a:ext cx="2450101" cy="34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69"/>
            <a:ext cx="11856000" cy="94651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 bwMode="auto">
          <a:xfrm>
            <a:off x="1576864" y="158569"/>
            <a:ext cx="0" cy="84600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:\Users\Michal2\01-WORKS\גרפיקה\אורי נוה\אלמנטים למצגת\LOGO.gi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9"/>
          <a:stretch>
            <a:fillRect/>
          </a:stretch>
        </p:blipFill>
        <p:spPr bwMode="auto">
          <a:xfrm>
            <a:off x="323452" y="468679"/>
            <a:ext cx="960000" cy="28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871133" y="1412776"/>
            <a:ext cx="8832851" cy="44641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buNone/>
              <a:defRPr sz="2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9144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3716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18288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5"/>
          </p:nvPr>
        </p:nvSpPr>
        <p:spPr>
          <a:xfrm>
            <a:off x="11376588" y="6467052"/>
            <a:ext cx="815413" cy="43204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l"/>
            <a:fld id="{8E77BD9A-B369-4F64-981B-92B42B8EAA38}" type="slidenum">
              <a:rPr lang="he-IL" smtClean="0">
                <a:solidFill>
                  <a:srgbClr val="111847"/>
                </a:solidFill>
              </a:rPr>
              <a:pPr algn="l"/>
              <a:t>‹#›</a:t>
            </a:fld>
            <a:endParaRPr lang="he-IL" dirty="0">
              <a:solidFill>
                <a:srgbClr val="11184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32" y="274639"/>
            <a:ext cx="8832981" cy="729931"/>
          </a:xfrm>
          <a:prstGeom prst="rect">
            <a:avLst/>
          </a:prstGeom>
        </p:spPr>
        <p:txBody>
          <a:bodyPr/>
          <a:lstStyle>
            <a:lvl1pPr algn="l" rtl="0">
              <a:defRPr sz="37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2684651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7"/>
            <a:ext cx="10515600" cy="72707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4FBFA-B3E0-454A-AD8D-20F340D8AD04}" type="datetime1">
              <a:rPr lang="en-US" smtClean="0"/>
              <a:t>1/17/20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8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CF0-B501-4FD0-A500-1E33A8887A36}" type="datetime1">
              <a:rPr lang="en-US" smtClean="0"/>
              <a:t>1/17/20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3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AE98-FAF0-4DAD-8C09-C989235D2561}" type="datetime1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7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theme" Target="../theme/theme2.xml"/><Relationship Id="rId17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.xml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theme" Target="../theme/theme5.xml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69.xml"/><Relationship Id="rId16" Type="http://schemas.openxmlformats.org/officeDocument/2006/relationships/theme" Target="../theme/theme6.xml"/><Relationship Id="rId17" Type="http://schemas.openxmlformats.org/officeDocument/2006/relationships/image" Target="../media/image6.png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73632" y="6356352"/>
            <a:ext cx="1540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1A7BA23-BBF0-4DB2-9B4B-0238D865FC98}" type="datetime1">
              <a:rPr lang="en-US" smtClean="0"/>
              <a:t>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995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4267" y="6356352"/>
            <a:ext cx="499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F84FB490-DDD9-428B-9F53-44B687AD28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472303"/>
            <a:ext cx="832433" cy="2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6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chemeClr val="bg1"/>
            </a:gs>
            <a:gs pos="100000">
              <a:schemeClr val="bg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6752"/>
            <a:ext cx="10515600" cy="35145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29" y="6356352"/>
            <a:ext cx="148012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rgbClr val="060F47"/>
                </a:solidFill>
              </a:defRPr>
            </a:lvl1pPr>
          </a:lstStyle>
          <a:p>
            <a:fld id="{99F4528A-14B0-4332-8771-35120F025591}" type="datetime1">
              <a:rPr lang="en-US" smtClean="0"/>
              <a:t>1/17/20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rgbClr val="060F47"/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2181" y="6356352"/>
            <a:ext cx="1401619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600">
                <a:solidFill>
                  <a:srgbClr val="060F47"/>
                </a:solidFill>
              </a:defRPr>
            </a:lvl1pPr>
          </a:lstStyle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028700"/>
            <a:ext cx="3200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" y="6454628"/>
            <a:ext cx="1049583" cy="2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4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60F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chemeClr val="bg1"/>
            </a:gs>
            <a:gs pos="100000">
              <a:schemeClr val="bg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6752"/>
            <a:ext cx="10515600" cy="35145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29" y="6356352"/>
            <a:ext cx="148012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rgbClr val="060F47"/>
                </a:solidFill>
              </a:defRPr>
            </a:lvl1pPr>
          </a:lstStyle>
          <a:p>
            <a:pPr rtl="1"/>
            <a:fld id="{99F4528A-14B0-4332-8771-35120F025591}" type="datetime1">
              <a:rPr lang="en-US" smtClean="0"/>
              <a:pPr rtl="1"/>
              <a:t>1/17/20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rgbClr val="060F47"/>
                </a:solidFill>
              </a:defRPr>
            </a:lvl1pPr>
          </a:lstStyle>
          <a:p>
            <a:pPr rtl="1"/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2181" y="6356352"/>
            <a:ext cx="1401619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600">
                <a:solidFill>
                  <a:srgbClr val="060F47"/>
                </a:solidFill>
              </a:defRPr>
            </a:lvl1pPr>
          </a:lstStyle>
          <a:p>
            <a:pPr rtl="1"/>
            <a:fld id="{3035B72C-D99A-4A23-AF21-AC213CE102EF}" type="slidenum">
              <a:rPr lang="he-IL" smtClean="0"/>
              <a:pPr rtl="1"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028700"/>
            <a:ext cx="3200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" y="6454628"/>
            <a:ext cx="1049583" cy="2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60F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chemeClr val="bg1"/>
            </a:gs>
            <a:gs pos="100000">
              <a:schemeClr val="bg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6752"/>
            <a:ext cx="10515600" cy="35145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29" y="6356352"/>
            <a:ext cx="148012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rgbClr val="060F47"/>
                </a:solidFill>
              </a:defRPr>
            </a:lvl1pPr>
          </a:lstStyle>
          <a:p>
            <a:fld id="{99F4528A-14B0-4332-8771-35120F025591}" type="datetime1">
              <a:rPr lang="en-US" smtClean="0"/>
              <a:pPr/>
              <a:t>1/17/20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rgbClr val="060F47"/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2181" y="6356352"/>
            <a:ext cx="1401619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600">
                <a:solidFill>
                  <a:srgbClr val="060F47"/>
                </a:solidFill>
              </a:defRPr>
            </a:lvl1pPr>
          </a:lstStyle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028700"/>
            <a:ext cx="3200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" y="6454628"/>
            <a:ext cx="1049583" cy="2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4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60F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527051" y="0"/>
            <a:ext cx="109728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001252" y="6356353"/>
            <a:ext cx="1581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6A0F9-3FA6-4236-BD98-1E45DC0D64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29" name="Group 7"/>
          <p:cNvGrpSpPr>
            <a:grpSpLocks/>
          </p:cNvGrpSpPr>
          <p:nvPr userDrawn="1"/>
        </p:nvGrpSpPr>
        <p:grpSpPr bwMode="auto">
          <a:xfrm>
            <a:off x="88900" y="6408741"/>
            <a:ext cx="4978400" cy="420687"/>
            <a:chOff x="0" y="4055"/>
            <a:chExt cx="2352" cy="265"/>
          </a:xfrm>
        </p:grpSpPr>
        <p:sp>
          <p:nvSpPr>
            <p:cNvPr id="3080" name="Text Box 8"/>
            <p:cNvSpPr txBox="1">
              <a:spLocks noChangeArrowheads="1"/>
            </p:cNvSpPr>
            <p:nvPr userDrawn="1"/>
          </p:nvSpPr>
          <p:spPr bwMode="auto">
            <a:xfrm>
              <a:off x="678" y="4229"/>
              <a:ext cx="1674" cy="9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fr-FR" altLang="en-US" sz="800" b="1">
                  <a:solidFill>
                    <a:srgbClr val="040F47"/>
                  </a:solidFill>
                  <a:latin typeface="Arial" charset="0"/>
                  <a:cs typeface="Arial" charset="0"/>
                </a:rPr>
                <a:t>Session de formation agronomique – mars 2019</a:t>
              </a:r>
            </a:p>
          </p:txBody>
        </p:sp>
        <p:pic>
          <p:nvPicPr>
            <p:cNvPr id="1031" name="Picture 9" descr="https://www.iclfertilizers.com/img/logo@2x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55"/>
              <a:ext cx="927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19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chemeClr val="bg1"/>
            </a:gs>
            <a:gs pos="100000">
              <a:schemeClr val="bg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6752"/>
            <a:ext cx="10515600" cy="35145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29" y="6356352"/>
            <a:ext cx="148012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rgbClr val="060F47"/>
                </a:solidFill>
              </a:defRPr>
            </a:lvl1pPr>
          </a:lstStyle>
          <a:p>
            <a:fld id="{99F4528A-14B0-4332-8771-35120F025591}" type="datetime1">
              <a:rPr lang="en-US" smtClean="0"/>
              <a:pPr/>
              <a:t>1/17/20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rgbClr val="060F47"/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2181" y="6356352"/>
            <a:ext cx="1401619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600">
                <a:solidFill>
                  <a:srgbClr val="060F47"/>
                </a:solidFill>
              </a:defRPr>
            </a:lvl1pPr>
          </a:lstStyle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028700"/>
            <a:ext cx="3200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" y="6454628"/>
            <a:ext cx="1049583" cy="2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3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60F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26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comments" Target="../comments/comment3.xm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comments" Target="../comments/commen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2.wdp"/><Relationship Id="rId5" Type="http://schemas.openxmlformats.org/officeDocument/2006/relationships/image" Target="../media/image48.png"/><Relationship Id="rId6" Type="http://schemas.microsoft.com/office/2007/relationships/hdphoto" Target="../media/hdphoto3.wdp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4.png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jpeg"/><Relationship Id="rId3" Type="http://schemas.openxmlformats.org/officeDocument/2006/relationships/comments" Target="../comments/commen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microsoft.com/office/2007/relationships/hdphoto" Target="../media/hdphoto4.wdp"/><Relationship Id="rId5" Type="http://schemas.openxmlformats.org/officeDocument/2006/relationships/image" Target="../media/image74.png"/><Relationship Id="rId6" Type="http://schemas.microsoft.com/office/2007/relationships/hdphoto" Target="../media/hdphoto5.wdp"/><Relationship Id="rId7" Type="http://schemas.openxmlformats.org/officeDocument/2006/relationships/comments" Target="../comments/comment5.xml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20" Type="http://schemas.microsoft.com/office/2007/relationships/hdphoto" Target="../media/hdphoto9.wdp"/><Relationship Id="rId10" Type="http://schemas.openxmlformats.org/officeDocument/2006/relationships/image" Target="../media/image82.png"/><Relationship Id="rId11" Type="http://schemas.microsoft.com/office/2007/relationships/hdphoto" Target="../media/hdphoto7.wdp"/><Relationship Id="rId12" Type="http://schemas.openxmlformats.org/officeDocument/2006/relationships/image" Target="../media/image49.jpeg"/><Relationship Id="rId13" Type="http://schemas.openxmlformats.org/officeDocument/2006/relationships/image" Target="../media/image83.jpeg"/><Relationship Id="rId14" Type="http://schemas.openxmlformats.org/officeDocument/2006/relationships/image" Target="../media/image72.jpeg"/><Relationship Id="rId15" Type="http://schemas.openxmlformats.org/officeDocument/2006/relationships/image" Target="../media/image84.jpeg"/><Relationship Id="rId16" Type="http://schemas.openxmlformats.org/officeDocument/2006/relationships/image" Target="../media/image85.png"/><Relationship Id="rId17" Type="http://schemas.microsoft.com/office/2007/relationships/hdphoto" Target="../media/hdphoto8.wdp"/><Relationship Id="rId18" Type="http://schemas.openxmlformats.org/officeDocument/2006/relationships/image" Target="../media/image86.jpeg"/><Relationship Id="rId19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gif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89.jpeg"/><Relationship Id="rId3" Type="http://schemas.openxmlformats.org/officeDocument/2006/relationships/comments" Target="../comments/commen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comments" Target="../comments/comment7.xml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4.emf"/><Relationship Id="rId6" Type="http://schemas.openxmlformats.org/officeDocument/2006/relationships/image" Target="../media/image9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gif"/><Relationship Id="rId5" Type="http://schemas.openxmlformats.org/officeDocument/2006/relationships/image" Target="../media/image101.jpeg"/><Relationship Id="rId6" Type="http://schemas.openxmlformats.org/officeDocument/2006/relationships/image" Target="../media/image102.emf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20" Type="http://schemas.microsoft.com/office/2007/relationships/hdphoto" Target="../media/hdphoto9.wdp"/><Relationship Id="rId10" Type="http://schemas.openxmlformats.org/officeDocument/2006/relationships/image" Target="../media/image82.png"/><Relationship Id="rId11" Type="http://schemas.microsoft.com/office/2007/relationships/hdphoto" Target="../media/hdphoto7.wdp"/><Relationship Id="rId12" Type="http://schemas.openxmlformats.org/officeDocument/2006/relationships/image" Target="../media/image49.jpeg"/><Relationship Id="rId13" Type="http://schemas.openxmlformats.org/officeDocument/2006/relationships/image" Target="../media/image83.jpeg"/><Relationship Id="rId14" Type="http://schemas.openxmlformats.org/officeDocument/2006/relationships/image" Target="../media/image72.jpeg"/><Relationship Id="rId15" Type="http://schemas.openxmlformats.org/officeDocument/2006/relationships/image" Target="../media/image84.jpeg"/><Relationship Id="rId16" Type="http://schemas.openxmlformats.org/officeDocument/2006/relationships/image" Target="../media/image85.png"/><Relationship Id="rId17" Type="http://schemas.microsoft.com/office/2007/relationships/hdphoto" Target="../media/hdphoto8.wdp"/><Relationship Id="rId18" Type="http://schemas.openxmlformats.org/officeDocument/2006/relationships/image" Target="../media/image86.jpeg"/><Relationship Id="rId19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gif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microsoft.com/office/2007/relationships/hdphoto" Target="../media/hdphoto6.wd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7.emf"/><Relationship Id="rId3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33576" y="2349974"/>
            <a:ext cx="11000509" cy="923635"/>
          </a:xfrm>
        </p:spPr>
        <p:txBody>
          <a:bodyPr>
            <a:normAutofit/>
          </a:bodyPr>
          <a:lstStyle/>
          <a:p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How to </a:t>
            </a:r>
            <a:r>
              <a:rPr lang="fr-FR" sz="4800" i="1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better</a:t>
            </a:r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4800" i="1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nourish</a:t>
            </a:r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4800" i="1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our</a:t>
            </a:r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4800" i="1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Earth</a:t>
            </a:r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!</a:t>
            </a:r>
            <a:endParaRPr lang="he-IL" sz="4800" i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RÃ©sultat de recherche d'images pour &quot;planÃ¨te terre dessi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92" y="3388654"/>
            <a:ext cx="3017599" cy="302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terre vÃ©gÃ©tal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90" y="3814636"/>
            <a:ext cx="2897432" cy="2170278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  <a:effectLst>
            <a:reflection blurRad="63500" stA="52000" endA="300" endPos="38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296" y="388647"/>
            <a:ext cx="3409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29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Sulfur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SO3- </a:t>
            </a:r>
            <a:r>
              <a:rPr lang="fr-FR" altLang="en-US" dirty="0" err="1" smtClean="0">
                <a:latin typeface="Calibri" pitchFamily="34" charset="0"/>
              </a:rPr>
              <a:t>Sulfur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trioxide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61188" y="716915"/>
            <a:ext cx="12005733" cy="5619750"/>
          </a:xfrm>
        </p:spPr>
        <p:txBody>
          <a:bodyPr/>
          <a:lstStyle/>
          <a:p>
            <a:pPr marL="361950" indent="-361950" eaLnBrk="1" hangingPunct="1">
              <a:lnSpc>
                <a:spcPct val="95000"/>
              </a:lnSpc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err="1" smtClean="0">
                <a:latin typeface="Arial" pitchFamily="34" charset="0"/>
              </a:rPr>
              <a:t>Sulfur</a:t>
            </a:r>
            <a:r>
              <a:rPr lang="fr-FR" altLang="en-US" sz="2100" dirty="0" smtClean="0">
                <a:latin typeface="Arial" pitchFamily="34" charset="0"/>
              </a:rPr>
              <a:t> and life</a:t>
            </a:r>
            <a:endParaRPr lang="fr-FR" altLang="en-US" sz="2100" dirty="0">
              <a:latin typeface="Arial" pitchFamily="34" charset="0"/>
            </a:endParaRP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err="1" smtClean="0">
                <a:latin typeface="Arial" pitchFamily="34" charset="0"/>
              </a:rPr>
              <a:t>Sulfur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the main component of  3 out of the </a:t>
            </a:r>
            <a:r>
              <a:rPr lang="fr-FR" altLang="en-US" sz="1700" dirty="0">
                <a:latin typeface="Arial" pitchFamily="34" charset="0"/>
              </a:rPr>
              <a:t>20 </a:t>
            </a:r>
            <a:r>
              <a:rPr lang="fr-FR" altLang="en-US" sz="1700" dirty="0" err="1" smtClean="0">
                <a:latin typeface="Arial" pitchFamily="34" charset="0"/>
              </a:rPr>
              <a:t>amino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 essential to the </a:t>
            </a:r>
            <a:r>
              <a:rPr lang="fr-FR" altLang="en-US" sz="1700" dirty="0">
                <a:latin typeface="Arial" pitchFamily="34" charset="0"/>
              </a:rPr>
              <a:t>formation </a:t>
            </a:r>
            <a:r>
              <a:rPr lang="fr-FR" altLang="en-US" sz="1700" dirty="0" smtClean="0">
                <a:latin typeface="Arial" pitchFamily="34" charset="0"/>
              </a:rPr>
              <a:t>of </a:t>
            </a:r>
            <a:r>
              <a:rPr lang="fr-FR" altLang="en-US" sz="1700" dirty="0" err="1" smtClean="0">
                <a:latin typeface="Arial" pitchFamily="34" charset="0"/>
              </a:rPr>
              <a:t>proteins</a:t>
            </a:r>
            <a:r>
              <a:rPr lang="fr-FR" altLang="en-US" sz="1700" dirty="0" smtClean="0">
                <a:latin typeface="Arial" pitchFamily="34" charset="0"/>
              </a:rPr>
              <a:t>: </a:t>
            </a:r>
            <a:r>
              <a:rPr lang="fr-FR" altLang="en-US" sz="1700" b="1" dirty="0" err="1" smtClean="0">
                <a:latin typeface="Arial" pitchFamily="34" charset="0"/>
              </a:rPr>
              <a:t>methionine</a:t>
            </a:r>
            <a:r>
              <a:rPr lang="fr-FR" altLang="en-US" sz="1700" dirty="0">
                <a:latin typeface="Arial" pitchFamily="34" charset="0"/>
              </a:rPr>
              <a:t>, </a:t>
            </a:r>
            <a:r>
              <a:rPr lang="fr-FR" altLang="en-US" sz="1700" b="1" dirty="0" err="1" smtClean="0">
                <a:latin typeface="Arial" pitchFamily="34" charset="0"/>
              </a:rPr>
              <a:t>cysteine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b="1" dirty="0" err="1" smtClean="0">
                <a:latin typeface="Arial" pitchFamily="34" charset="0"/>
              </a:rPr>
              <a:t>homocysteine</a:t>
            </a:r>
            <a:r>
              <a:rPr lang="fr-FR" altLang="en-US" sz="1700" dirty="0">
                <a:latin typeface="Arial" pitchFamily="34" charset="0"/>
              </a:rPr>
              <a:t>. </a:t>
            </a: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err="1" smtClean="0">
                <a:latin typeface="Arial" pitchFamily="34" charset="0"/>
              </a:rPr>
              <a:t>Methionine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one of the </a:t>
            </a:r>
            <a:r>
              <a:rPr lang="fr-FR" altLang="en-US" sz="1700" dirty="0">
                <a:latin typeface="Arial" pitchFamily="34" charset="0"/>
              </a:rPr>
              <a:t>8 </a:t>
            </a:r>
            <a:r>
              <a:rPr lang="fr-FR" altLang="en-US" sz="1700" dirty="0" smtClean="0">
                <a:latin typeface="Arial" pitchFamily="34" charset="0"/>
              </a:rPr>
              <a:t>essential </a:t>
            </a:r>
            <a:r>
              <a:rPr lang="fr-FR" altLang="en-US" sz="1700" dirty="0" err="1" smtClean="0">
                <a:latin typeface="Arial" pitchFamily="34" charset="0"/>
              </a:rPr>
              <a:t>amino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 for </a:t>
            </a:r>
            <a:r>
              <a:rPr lang="fr-FR" altLang="en-US" sz="1700" dirty="0" err="1" smtClean="0">
                <a:latin typeface="Arial" pitchFamily="34" charset="0"/>
              </a:rPr>
              <a:t>human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beings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because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human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organism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cannot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synthesize</a:t>
            </a:r>
            <a:r>
              <a:rPr lang="fr-FR" altLang="en-US" sz="1700" dirty="0" smtClean="0">
                <a:latin typeface="Arial" pitchFamily="34" charset="0"/>
              </a:rPr>
              <a:t> a </a:t>
            </a:r>
            <a:r>
              <a:rPr lang="fr-FR" altLang="en-US" sz="1700" dirty="0" err="1" smtClean="0">
                <a:latin typeface="Arial" pitchFamily="34" charset="0"/>
              </a:rPr>
              <a:t>sufficient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amount</a:t>
            </a:r>
            <a:r>
              <a:rPr lang="fr-FR" altLang="en-US" sz="1700" dirty="0" smtClean="0">
                <a:latin typeface="Arial" pitchFamily="34" charset="0"/>
              </a:rPr>
              <a:t>. It must </a:t>
            </a:r>
            <a:r>
              <a:rPr lang="fr-FR" altLang="en-US" sz="1700" dirty="0" err="1" smtClean="0">
                <a:latin typeface="Arial" pitchFamily="34" charset="0"/>
              </a:rPr>
              <a:t>therefore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obtain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from</a:t>
            </a:r>
            <a:r>
              <a:rPr lang="fr-FR" altLang="en-US" sz="1700" dirty="0" smtClean="0">
                <a:latin typeface="Arial" pitchFamily="34" charset="0"/>
              </a:rPr>
              <a:t> plant and animal </a:t>
            </a:r>
            <a:r>
              <a:rPr lang="fr-FR" altLang="en-US" sz="1700" dirty="0" err="1" smtClean="0">
                <a:latin typeface="Arial" pitchFamily="34" charset="0"/>
              </a:rPr>
              <a:t>products</a:t>
            </a:r>
            <a:r>
              <a:rPr lang="fr-FR" altLang="en-US" sz="1700" dirty="0" smtClean="0">
                <a:latin typeface="Arial" pitchFamily="34" charset="0"/>
              </a:rPr>
              <a:t> in the </a:t>
            </a:r>
            <a:r>
              <a:rPr lang="fr-FR" altLang="en-US" sz="1700" dirty="0" err="1" smtClean="0">
                <a:latin typeface="Arial" pitchFamily="34" charset="0"/>
              </a:rPr>
              <a:t>diet</a:t>
            </a:r>
            <a:r>
              <a:rPr lang="fr-FR" altLang="en-US" sz="1700" dirty="0" smtClean="0">
                <a:latin typeface="Arial" pitchFamily="34" charset="0"/>
              </a:rPr>
              <a:t>.</a:t>
            </a:r>
            <a:endParaRPr lang="fr-FR" altLang="en-US" sz="1700" dirty="0">
              <a:latin typeface="Arial" pitchFamily="34" charset="0"/>
            </a:endParaRPr>
          </a:p>
          <a:p>
            <a:pPr marL="361950" indent="-361950" eaLnBrk="1" hangingPunct="1">
              <a:lnSpc>
                <a:spcPct val="95000"/>
              </a:lnSpc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smtClean="0">
                <a:latin typeface="Arial" pitchFamily="34" charset="0"/>
              </a:rPr>
              <a:t>The </a:t>
            </a:r>
            <a:r>
              <a:rPr lang="fr-FR" altLang="en-US" sz="2100" dirty="0" err="1" smtClean="0">
                <a:latin typeface="Arial" pitchFamily="34" charset="0"/>
              </a:rPr>
              <a:t>role</a:t>
            </a:r>
            <a:r>
              <a:rPr lang="fr-FR" altLang="en-US" sz="2100" dirty="0" smtClean="0">
                <a:latin typeface="Arial" pitchFamily="34" charset="0"/>
              </a:rPr>
              <a:t> of </a:t>
            </a:r>
            <a:r>
              <a:rPr lang="fr-FR" altLang="en-US" sz="2100" dirty="0" err="1" smtClean="0">
                <a:latin typeface="Arial" pitchFamily="34" charset="0"/>
              </a:rPr>
              <a:t>sulfur</a:t>
            </a:r>
            <a:r>
              <a:rPr lang="fr-FR" altLang="en-US" sz="2100" dirty="0" smtClean="0">
                <a:latin typeface="Arial" pitchFamily="34" charset="0"/>
              </a:rPr>
              <a:t> in plants</a:t>
            </a:r>
            <a:endParaRPr lang="fr-FR" altLang="en-US" sz="2100" dirty="0">
              <a:latin typeface="Arial" pitchFamily="34" charset="0"/>
            </a:endParaRP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smtClean="0">
                <a:latin typeface="Arial" pitchFamily="34" charset="0"/>
              </a:rPr>
              <a:t>Plants </a:t>
            </a:r>
            <a:r>
              <a:rPr lang="fr-FR" altLang="en-US" sz="1700" dirty="0" err="1" smtClean="0">
                <a:latin typeface="Arial" pitchFamily="34" charset="0"/>
              </a:rPr>
              <a:t>absorb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sulfur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through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their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roots</a:t>
            </a:r>
            <a:r>
              <a:rPr lang="fr-FR" altLang="en-US" sz="1700" dirty="0" smtClean="0">
                <a:latin typeface="Arial" pitchFamily="34" charset="0"/>
              </a:rPr>
              <a:t> in the </a:t>
            </a:r>
            <a:r>
              <a:rPr lang="fr-FR" altLang="en-US" sz="1700" dirty="0" err="1" smtClean="0">
                <a:latin typeface="Arial" pitchFamily="34" charset="0"/>
              </a:rPr>
              <a:t>form</a:t>
            </a:r>
            <a:r>
              <a:rPr lang="fr-FR" altLang="en-US" sz="1700" dirty="0" smtClean="0">
                <a:latin typeface="Arial" pitchFamily="34" charset="0"/>
              </a:rPr>
              <a:t> of  sulfate SO</a:t>
            </a:r>
            <a:r>
              <a:rPr lang="fr-FR" altLang="en-US" sz="1700" baseline="-25000" dirty="0" smtClean="0">
                <a:latin typeface="Arial" pitchFamily="34" charset="0"/>
              </a:rPr>
              <a:t>4</a:t>
            </a:r>
            <a:r>
              <a:rPr lang="fr-FR" altLang="en-US" sz="2100" baseline="30000" dirty="0" smtClean="0">
                <a:latin typeface="Arial" pitchFamily="34" charset="0"/>
              </a:rPr>
              <a:t>-</a:t>
            </a:r>
            <a:r>
              <a:rPr lang="fr-FR" altLang="en-US" sz="2100" baseline="30000" dirty="0">
                <a:latin typeface="Arial" pitchFamily="34" charset="0"/>
              </a:rPr>
              <a:t>-</a:t>
            </a:r>
            <a:endParaRPr lang="fr-FR" altLang="en-US" sz="2100" dirty="0">
              <a:latin typeface="Arial" pitchFamily="34" charset="0"/>
            </a:endParaRP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err="1" smtClean="0">
                <a:latin typeface="Arial" pitchFamily="34" charset="0"/>
              </a:rPr>
              <a:t>They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need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at</a:t>
            </a:r>
            <a:r>
              <a:rPr lang="fr-FR" altLang="en-US" sz="1700" dirty="0" smtClean="0">
                <a:latin typeface="Arial" pitchFamily="34" charset="0"/>
              </a:rPr>
              <a:t> an </a:t>
            </a:r>
            <a:r>
              <a:rPr lang="fr-FR" altLang="en-US" sz="1700" dirty="0" err="1" smtClean="0">
                <a:latin typeface="Arial" pitchFamily="34" charset="0"/>
              </a:rPr>
              <a:t>early</a:t>
            </a:r>
            <a:r>
              <a:rPr lang="fr-FR" altLang="en-US" sz="1700" dirty="0" smtClean="0">
                <a:latin typeface="Arial" pitchFamily="34" charset="0"/>
              </a:rPr>
              <a:t> stage </a:t>
            </a:r>
            <a:r>
              <a:rPr lang="fr-FR" altLang="en-US" sz="1700" dirty="0" err="1" smtClean="0">
                <a:latin typeface="Arial" pitchFamily="34" charset="0"/>
              </a:rPr>
              <a:t>because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element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essential to the </a:t>
            </a:r>
            <a:r>
              <a:rPr lang="fr-FR" altLang="en-US" sz="1700" dirty="0" err="1" smtClean="0">
                <a:latin typeface="Arial" pitchFamily="34" charset="0"/>
              </a:rPr>
              <a:t>synthesis</a:t>
            </a:r>
            <a:r>
              <a:rPr lang="fr-FR" altLang="en-US" sz="1700" dirty="0" smtClean="0">
                <a:latin typeface="Arial" pitchFamily="34" charset="0"/>
              </a:rPr>
              <a:t> of </a:t>
            </a:r>
            <a:r>
              <a:rPr lang="fr-FR" altLang="en-US" sz="1700" dirty="0" err="1" smtClean="0">
                <a:latin typeface="Arial" pitchFamily="34" charset="0"/>
              </a:rPr>
              <a:t>proteins</a:t>
            </a:r>
            <a:r>
              <a:rPr lang="fr-FR" altLang="en-US" sz="1700" dirty="0" smtClean="0">
                <a:latin typeface="Arial" pitchFamily="34" charset="0"/>
              </a:rPr>
              <a:t>, </a:t>
            </a:r>
            <a:r>
              <a:rPr lang="fr-FR" altLang="en-US" sz="1700" dirty="0" err="1" smtClean="0">
                <a:latin typeface="Arial" pitchFamily="34" charset="0"/>
              </a:rPr>
              <a:t>particularly</a:t>
            </a:r>
            <a:r>
              <a:rPr lang="fr-FR" altLang="en-US" sz="1700" dirty="0" smtClean="0">
                <a:latin typeface="Arial" pitchFamily="34" charset="0"/>
              </a:rPr>
              <a:t> the formation of </a:t>
            </a:r>
            <a:r>
              <a:rPr lang="fr-FR" altLang="en-US" sz="1700" dirty="0" err="1" smtClean="0">
                <a:latin typeface="Arial" pitchFamily="34" charset="0"/>
              </a:rPr>
              <a:t>chlorophyll</a:t>
            </a:r>
            <a:r>
              <a:rPr lang="fr-FR" altLang="en-US" sz="1700" dirty="0" smtClean="0">
                <a:latin typeface="Arial" pitchFamily="34" charset="0"/>
              </a:rPr>
              <a:t> in </a:t>
            </a:r>
            <a:r>
              <a:rPr lang="fr-FR" altLang="en-US" sz="1700" dirty="0" err="1" smtClean="0">
                <a:latin typeface="Arial" pitchFamily="34" charset="0"/>
              </a:rPr>
              <a:t>leaves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>(S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a component of </a:t>
            </a:r>
            <a:r>
              <a:rPr lang="fr-FR" altLang="en-US" sz="1700" dirty="0">
                <a:latin typeface="Arial" pitchFamily="34" charset="0"/>
              </a:rPr>
              <a:t>3 </a:t>
            </a:r>
            <a:r>
              <a:rPr lang="fr-FR" altLang="en-US" sz="1700" dirty="0" smtClean="0">
                <a:latin typeface="Arial" pitchFamily="34" charset="0"/>
              </a:rPr>
              <a:t>essential </a:t>
            </a:r>
            <a:r>
              <a:rPr lang="fr-FR" altLang="en-US" sz="1700" dirty="0" err="1" smtClean="0">
                <a:latin typeface="Arial" pitchFamily="34" charset="0"/>
              </a:rPr>
              <a:t>amino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). 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err="1" smtClean="0">
                <a:latin typeface="Arial" pitchFamily="34" charset="0"/>
              </a:rPr>
              <a:t>These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sulfur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amino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 help to </a:t>
            </a:r>
            <a:r>
              <a:rPr lang="fr-FR" altLang="en-US" sz="1700" dirty="0" err="1" smtClean="0">
                <a:latin typeface="Arial" pitchFamily="34" charset="0"/>
              </a:rPr>
              <a:t>form</a:t>
            </a:r>
            <a:r>
              <a:rPr lang="fr-FR" altLang="en-US" sz="1700" dirty="0" smtClean="0">
                <a:latin typeface="Arial" pitchFamily="34" charset="0"/>
              </a:rPr>
              <a:t> the structure of </a:t>
            </a:r>
            <a:r>
              <a:rPr lang="fr-FR" altLang="en-US" sz="1700" dirty="0" err="1" smtClean="0">
                <a:latin typeface="Arial" pitchFamily="34" charset="0"/>
              </a:rPr>
              <a:t>complex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proteins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that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are </a:t>
            </a:r>
            <a:r>
              <a:rPr lang="fr-FR" altLang="en-US" sz="1700" dirty="0" err="1" smtClean="0">
                <a:latin typeface="Arial" pitchFamily="34" charset="0"/>
              </a:rPr>
              <a:t>found</a:t>
            </a:r>
            <a:r>
              <a:rPr lang="fr-FR" altLang="en-US" sz="1700" dirty="0" smtClean="0">
                <a:latin typeface="Arial" pitchFamily="34" charset="0"/>
              </a:rPr>
              <a:t>, for </a:t>
            </a:r>
            <a:r>
              <a:rPr lang="fr-FR" altLang="en-US" sz="1700" dirty="0" err="1" smtClean="0">
                <a:latin typeface="Arial" pitchFamily="34" charset="0"/>
              </a:rPr>
              <a:t>example</a:t>
            </a:r>
            <a:r>
              <a:rPr lang="fr-FR" altLang="en-US" sz="1700" dirty="0" smtClean="0">
                <a:latin typeface="Arial" pitchFamily="34" charset="0"/>
              </a:rPr>
              <a:t>, in </a:t>
            </a:r>
            <a:r>
              <a:rPr lang="fr-FR" altLang="en-US" sz="1700" dirty="0" err="1" smtClean="0">
                <a:latin typeface="Arial" pitchFamily="34" charset="0"/>
              </a:rPr>
              <a:t>wheat</a:t>
            </a:r>
            <a:r>
              <a:rPr lang="fr-FR" altLang="en-US" sz="1700" dirty="0" smtClean="0">
                <a:latin typeface="Arial" pitchFamily="34" charset="0"/>
              </a:rPr>
              <a:t> grain </a:t>
            </a:r>
            <a:r>
              <a:rPr lang="fr-FR" altLang="en-US" sz="1700" dirty="0">
                <a:latin typeface="Arial" pitchFamily="34" charset="0"/>
              </a:rPr>
              <a:t>(</a:t>
            </a:r>
            <a:r>
              <a:rPr lang="fr-FR" altLang="en-US" sz="1700" dirty="0" err="1" smtClean="0">
                <a:latin typeface="Arial" pitchFamily="34" charset="0"/>
              </a:rPr>
              <a:t>gliadins</a:t>
            </a:r>
            <a:r>
              <a:rPr lang="fr-FR" altLang="en-US" sz="1700" dirty="0">
                <a:latin typeface="Arial" pitchFamily="34" charset="0"/>
              </a:rPr>
              <a:t>, </a:t>
            </a:r>
            <a:r>
              <a:rPr lang="fr-FR" altLang="en-US" sz="1700" dirty="0" err="1" smtClean="0">
                <a:latin typeface="Arial" pitchFamily="34" charset="0"/>
              </a:rPr>
              <a:t>glutenins</a:t>
            </a:r>
            <a:r>
              <a:rPr lang="fr-FR" altLang="en-US" sz="1700" dirty="0">
                <a:latin typeface="Arial" pitchFamily="34" charset="0"/>
              </a:rPr>
              <a:t>).</a:t>
            </a: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smtClean="0">
                <a:latin typeface="Arial" pitchFamily="34" charset="0"/>
              </a:rPr>
              <a:t>The </a:t>
            </a:r>
            <a:r>
              <a:rPr lang="fr-FR" altLang="en-US" sz="1700" dirty="0" err="1" smtClean="0">
                <a:latin typeface="Arial" pitchFamily="34" charset="0"/>
              </a:rPr>
              <a:t>yellowing</a:t>
            </a:r>
            <a:r>
              <a:rPr lang="fr-FR" altLang="en-US" sz="1700" dirty="0" smtClean="0">
                <a:latin typeface="Arial" pitchFamily="34" charset="0"/>
              </a:rPr>
              <a:t> of </a:t>
            </a:r>
            <a:r>
              <a:rPr lang="fr-FR" altLang="en-US" sz="1700" dirty="0" err="1" smtClean="0">
                <a:latin typeface="Arial" pitchFamily="34" charset="0"/>
              </a:rPr>
              <a:t>leaves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a </a:t>
            </a:r>
            <a:r>
              <a:rPr lang="fr-FR" altLang="en-US" sz="1700" dirty="0" err="1" smtClean="0">
                <a:latin typeface="Arial" pitchFamily="34" charset="0"/>
              </a:rPr>
              <a:t>symptom</a:t>
            </a:r>
            <a:r>
              <a:rPr lang="fr-FR" altLang="en-US" sz="1700" dirty="0" smtClean="0">
                <a:latin typeface="Arial" pitchFamily="34" charset="0"/>
              </a:rPr>
              <a:t> of </a:t>
            </a:r>
            <a:r>
              <a:rPr lang="fr-FR" altLang="en-US" sz="1700" dirty="0" err="1" smtClean="0">
                <a:latin typeface="Arial" pitchFamily="34" charset="0"/>
              </a:rPr>
              <a:t>sulfur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deficiency</a:t>
            </a:r>
            <a:r>
              <a:rPr lang="fr-FR" altLang="en-US" sz="1700" dirty="0" smtClean="0">
                <a:latin typeface="Arial" pitchFamily="34" charset="0"/>
              </a:rPr>
              <a:t> (as </a:t>
            </a:r>
            <a:r>
              <a:rPr lang="fr-FR" altLang="en-US" sz="1700" dirty="0" err="1" smtClean="0">
                <a:latin typeface="Arial" pitchFamily="34" charset="0"/>
              </a:rPr>
              <a:t>with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nitrogen</a:t>
            </a:r>
            <a:r>
              <a:rPr lang="fr-FR" altLang="en-US" sz="1700" dirty="0" smtClean="0">
                <a:latin typeface="Arial" pitchFamily="34" charset="0"/>
              </a:rPr>
              <a:t>) </a:t>
            </a:r>
            <a:r>
              <a:rPr lang="fr-FR" altLang="en-US" sz="1700" dirty="0" err="1" smtClean="0">
                <a:latin typeface="Arial" pitchFamily="34" charset="0"/>
              </a:rPr>
              <a:t>since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less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chlorophyll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formed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It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can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also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affect the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level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and composition of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proteins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in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cereals</a:t>
            </a:r>
            <a:r>
              <a:rPr lang="fr-FR" altLang="en-US" sz="1700" dirty="0" smtClean="0">
                <a:latin typeface="Arial" pitchFamily="34" charset="0"/>
              </a:rPr>
              <a:t> or </a:t>
            </a:r>
            <a:r>
              <a:rPr lang="fr-FR" altLang="en-US" sz="1700" dirty="0" err="1" smtClean="0">
                <a:latin typeface="Arial" pitchFamily="34" charset="0"/>
              </a:rPr>
              <a:t>other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crops</a:t>
            </a:r>
            <a:r>
              <a:rPr lang="fr-FR" altLang="en-US" sz="1700" dirty="0"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664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err="1">
                <a:latin typeface="Calibri" pitchFamily="34" charset="0"/>
              </a:rPr>
              <a:t>S</a:t>
            </a:r>
            <a:r>
              <a:rPr lang="fr-FR" altLang="en-US" dirty="0" err="1" smtClean="0">
                <a:latin typeface="Calibri" pitchFamily="34" charset="0"/>
              </a:rPr>
              <a:t>ulfur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deficiency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51203" name="Picture 4" descr="P11307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84" y="1343025"/>
            <a:ext cx="6711949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P11308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67" y="1263650"/>
            <a:ext cx="6731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318" y="6038850"/>
            <a:ext cx="2990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3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1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altLang="en-US" dirty="0" smtClean="0"/>
              <a:t>The </a:t>
            </a:r>
            <a:r>
              <a:rPr lang="fr-FR" altLang="en-US" dirty="0" err="1" smtClean="0"/>
              <a:t>sulfur</a:t>
            </a:r>
            <a:r>
              <a:rPr lang="fr-FR" altLang="en-US" dirty="0" smtClean="0"/>
              <a:t> cycle</a:t>
            </a:r>
            <a:endParaRPr lang="fr-FR" altLang="en-US" dirty="0"/>
          </a:p>
        </p:txBody>
      </p:sp>
      <p:pic>
        <p:nvPicPr>
          <p:cNvPr id="52227" name="Picture 5" descr="cycle-souf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9"/>
          <a:stretch>
            <a:fillRect/>
          </a:stretch>
        </p:blipFill>
        <p:spPr bwMode="auto">
          <a:xfrm>
            <a:off x="662519" y="1119188"/>
            <a:ext cx="10807700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313314"/>
              </p:ext>
            </p:extLst>
          </p:nvPr>
        </p:nvGraphicFramePr>
        <p:xfrm>
          <a:off x="322279" y="1610511"/>
          <a:ext cx="7219951" cy="3538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251" name="Title 15"/>
          <p:cNvSpPr>
            <a:spLocks noGrp="1"/>
          </p:cNvSpPr>
          <p:nvPr>
            <p:ph type="title"/>
          </p:nvPr>
        </p:nvSpPr>
        <p:spPr>
          <a:xfrm>
            <a:off x="671435" y="136523"/>
            <a:ext cx="10515600" cy="1325563"/>
          </a:xfrm>
        </p:spPr>
        <p:txBody>
          <a:bodyPr/>
          <a:lstStyle/>
          <a:p>
            <a:r>
              <a:rPr lang="fr-FR" altLang="en-US" b="0" dirty="0" err="1" smtClean="0"/>
              <a:t>Why</a:t>
            </a:r>
            <a:r>
              <a:rPr lang="fr-FR" altLang="en-US" b="0" dirty="0" smtClean="0"/>
              <a:t> </a:t>
            </a:r>
            <a:r>
              <a:rPr lang="fr-FR" altLang="en-US" b="0" dirty="0" err="1" smtClean="0"/>
              <a:t>should</a:t>
            </a:r>
            <a:r>
              <a:rPr lang="fr-FR" altLang="en-US" b="0" dirty="0" smtClean="0"/>
              <a:t> </a:t>
            </a:r>
            <a:r>
              <a:rPr lang="fr-FR" altLang="en-US" b="0" dirty="0" err="1" smtClean="0"/>
              <a:t>sulfur</a:t>
            </a:r>
            <a:r>
              <a:rPr lang="fr-FR" altLang="en-US" b="0" dirty="0" smtClean="0"/>
              <a:t> </a:t>
            </a:r>
            <a:r>
              <a:rPr lang="fr-FR" altLang="en-US" b="0" dirty="0" err="1" smtClean="0"/>
              <a:t>be</a:t>
            </a:r>
            <a:r>
              <a:rPr lang="fr-FR" altLang="en-US" b="0" dirty="0" smtClean="0"/>
              <a:t> </a:t>
            </a:r>
            <a:r>
              <a:rPr lang="fr-FR" altLang="en-US" b="0" dirty="0" err="1" smtClean="0"/>
              <a:t>applied</a:t>
            </a:r>
            <a:r>
              <a:rPr lang="fr-FR" altLang="en-US" b="0" dirty="0" smtClean="0"/>
              <a:t>?</a:t>
            </a:r>
            <a:endParaRPr lang="fr-FR" altLang="en-US" b="0" dirty="0"/>
          </a:p>
        </p:txBody>
      </p:sp>
      <p:sp>
        <p:nvSpPr>
          <p:cNvPr id="53252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fld id="{98E9D6BA-B6B5-41E0-8BF2-C36C2AA98664}" type="slidenum">
              <a:rPr lang="he-IL" altLang="en-US">
                <a:solidFill>
                  <a:srgbClr val="111847"/>
                </a:solidFill>
              </a:rPr>
              <a:pPr algn="l" eaLnBrk="1" hangingPunct="1"/>
              <a:t>13</a:t>
            </a:fld>
            <a:endParaRPr lang="he-IL" altLang="en-US">
              <a:solidFill>
                <a:srgbClr val="111847"/>
              </a:solidFill>
            </a:endParaRPr>
          </a:p>
        </p:txBody>
      </p:sp>
      <p:sp>
        <p:nvSpPr>
          <p:cNvPr id="5325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8200" y="1109666"/>
            <a:ext cx="10515600" cy="638175"/>
          </a:xfrm>
        </p:spPr>
        <p:txBody>
          <a:bodyPr/>
          <a:lstStyle/>
          <a:p>
            <a:r>
              <a:rPr lang="fr-FR" altLang="en-US" dirty="0" err="1" smtClean="0"/>
              <a:t>Sulfur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emissions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caused</a:t>
            </a:r>
            <a:r>
              <a:rPr lang="fr-FR" altLang="en-US" dirty="0" smtClean="0"/>
              <a:t> by </a:t>
            </a:r>
            <a:r>
              <a:rPr lang="fr-FR" altLang="en-US" dirty="0" err="1" smtClean="0"/>
              <a:t>human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activity</a:t>
            </a:r>
            <a:endParaRPr lang="fr-FR" altLang="en-US" dirty="0"/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8172451" y="4156076"/>
            <a:ext cx="3594100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2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are we learning?</a:t>
            </a:r>
            <a:endParaRPr lang="en-GB" altLang="en-US" sz="20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/>
            <a:endParaRPr lang="en-GB" altLang="en-US" sz="1600" b="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/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the past </a:t>
            </a:r>
            <a:r>
              <a:rPr lang="en-GB" altLang="en-US" sz="1500" b="0" dirty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40 </a:t>
            </a:r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years, emissions have decreased considerably (divided by 7 – </a:t>
            </a:r>
            <a:r>
              <a:rPr lang="en-GB" altLang="en-US" sz="1500" b="0" i="1" dirty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</a:t>
            </a:r>
            <a:r>
              <a:rPr lang="en-GB" altLang="en-US" sz="1500" b="0" dirty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COMIFER), </a:t>
            </a:r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means that </a:t>
            </a:r>
            <a:r>
              <a:rPr lang="en-GB" altLang="en-US" sz="1500" b="0" dirty="0" err="1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sulfur</a:t>
            </a:r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fertilizers are needed today to ensure an optimal </a:t>
            </a:r>
            <a:r>
              <a:rPr lang="en-GB" altLang="en-US" sz="1500" b="0" dirty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N:S </a:t>
            </a:r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balance for the synthesis of proteins</a:t>
            </a:r>
            <a:r>
              <a:rPr lang="en-GB" altLang="en-US" sz="16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altLang="en-US" sz="1600" b="0" dirty="0">
              <a:solidFill>
                <a:srgbClr val="0A0D23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3">
            <a:extLst/>
          </p:cNvPr>
          <p:cNvSpPr/>
          <p:nvPr/>
        </p:nvSpPr>
        <p:spPr>
          <a:xfrm>
            <a:off x="1291168" y="5057777"/>
            <a:ext cx="6682317" cy="1323439"/>
          </a:xfrm>
          <a:prstGeom prst="rect">
            <a:avLst/>
          </a:prstGeom>
          <a:solidFill>
            <a:srgbClr val="FF7C8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“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Since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2013 </a:t>
            </a:r>
            <a:r>
              <a:rPr lang="fr-FR" sz="2000" dirty="0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he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average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atmospheric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deposition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on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agricultural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soils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has 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been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less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than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fr-FR" sz="2000" dirty="0">
                <a:solidFill>
                  <a:prstClr val="white"/>
                </a:solidFill>
                <a:latin typeface="Calibri" panose="020F0502020204030204"/>
                <a:cs typeface="+mn-cs"/>
              </a:rPr>
              <a:t>5 kg 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of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SO</a:t>
            </a:r>
            <a:r>
              <a:rPr lang="fr-FR" sz="2000" baseline="-25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3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/ha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some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of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which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is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leached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out in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winter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.</a:t>
            </a:r>
            <a:r>
              <a:rPr lang="fr-FR" sz="2000" dirty="0">
                <a:solidFill>
                  <a:prstClr val="white"/>
                </a:solidFill>
                <a:latin typeface="Calibri" panose="020F0502020204030204"/>
              </a:rPr>
              <a:t>”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endParaRPr lang="fr-FR" sz="20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i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(COMIFER, 2007)</a:t>
            </a:r>
          </a:p>
        </p:txBody>
      </p:sp>
      <p:grpSp>
        <p:nvGrpSpPr>
          <p:cNvPr id="53256" name="Group 12"/>
          <p:cNvGrpSpPr>
            <a:grpSpLocks/>
          </p:cNvGrpSpPr>
          <p:nvPr/>
        </p:nvGrpSpPr>
        <p:grpSpPr bwMode="auto">
          <a:xfrm>
            <a:off x="8453968" y="1196977"/>
            <a:ext cx="3903133" cy="3035519"/>
            <a:chOff x="7306407" y="123090"/>
            <a:chExt cx="4885593" cy="3955620"/>
          </a:xfrm>
        </p:grpSpPr>
        <p:grpSp>
          <p:nvGrpSpPr>
            <p:cNvPr id="53257" name="Group 10"/>
            <p:cNvGrpSpPr>
              <a:grpSpLocks/>
            </p:cNvGrpSpPr>
            <p:nvPr/>
          </p:nvGrpSpPr>
          <p:grpSpPr bwMode="auto">
            <a:xfrm>
              <a:off x="7306407" y="123090"/>
              <a:ext cx="4885593" cy="3644913"/>
              <a:chOff x="7306407" y="123090"/>
              <a:chExt cx="4885593" cy="3644913"/>
            </a:xfrm>
          </p:grpSpPr>
          <p:pic>
            <p:nvPicPr>
              <p:cNvPr id="53259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6407" y="441599"/>
                <a:ext cx="4258645" cy="2758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60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85"/>
              <a:stretch>
                <a:fillRect/>
              </a:stretch>
            </p:blipFill>
            <p:spPr bwMode="auto">
              <a:xfrm>
                <a:off x="11391900" y="123090"/>
                <a:ext cx="800100" cy="3644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>
              <a:extLst/>
            </p:cNvPr>
            <p:cNvSpPr txBox="1"/>
            <p:nvPr/>
          </p:nvSpPr>
          <p:spPr>
            <a:xfrm>
              <a:off x="9012655" y="3236469"/>
              <a:ext cx="2453394" cy="8422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i="1" dirty="0" err="1" smtClean="0">
                  <a:solidFill>
                    <a:prstClr val="black"/>
                  </a:solidFill>
                  <a:latin typeface="Calibri" panose="020F0502020204030204"/>
                </a:rPr>
                <a:t>A</a:t>
              </a:r>
              <a:r>
                <a:rPr lang="fr-FR" sz="1200" b="0" i="1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tmospheric</a:t>
              </a:r>
              <a:r>
                <a:rPr lang="fr-FR" sz="1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fr-FR" sz="1200" i="1" dirty="0" err="1" smtClean="0">
                  <a:solidFill>
                    <a:prstClr val="black"/>
                  </a:solidFill>
                  <a:latin typeface="Calibri" panose="020F0502020204030204"/>
                </a:rPr>
                <a:t>depo</a:t>
              </a:r>
              <a:r>
                <a:rPr lang="fr-FR" sz="1200" b="0" i="1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sition</a:t>
              </a:r>
              <a:r>
                <a:rPr lang="fr-FR" sz="1200" b="0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of </a:t>
              </a:r>
              <a:r>
                <a:rPr lang="fr-FR" sz="1200" b="0" i="1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sulfur</a:t>
              </a:r>
              <a:r>
                <a:rPr lang="fr-FR" sz="1200" b="0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fr-FR" sz="1200" b="0" i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 </a:t>
              </a:r>
              <a:r>
                <a:rPr lang="fr-FR" sz="1200" b="0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in </a:t>
              </a:r>
              <a:r>
                <a:rPr lang="fr-FR" sz="1200" b="0" i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2014 (EMEP </a:t>
              </a:r>
              <a:r>
                <a:rPr lang="fr-FR" sz="1200" b="0" i="1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status</a:t>
              </a:r>
              <a:r>
                <a:rPr lang="fr-FR" sz="1200" b="0" i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report 2016)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 rot="19834175">
            <a:off x="8951603" y="2376891"/>
            <a:ext cx="871040" cy="9177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64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 noChangeAspect="1"/>
          </p:cNvGrpSpPr>
          <p:nvPr/>
        </p:nvGrpSpPr>
        <p:grpSpPr bwMode="auto">
          <a:xfrm>
            <a:off x="304800" y="1540074"/>
            <a:ext cx="7605184" cy="4940300"/>
            <a:chOff x="3034146" y="1719570"/>
            <a:chExt cx="7426035" cy="4727020"/>
          </a:xfrm>
        </p:grpSpPr>
        <p:pic>
          <p:nvPicPr>
            <p:cNvPr id="54280" name="Picture 2" descr="mobilisatiob 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" t="1559" r="-2946" b="3313"/>
            <a:stretch>
              <a:fillRect/>
            </a:stretch>
          </p:blipFill>
          <p:spPr bwMode="auto">
            <a:xfrm>
              <a:off x="3034146" y="1719570"/>
              <a:ext cx="7426035" cy="4611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1" name="Content Placeholder 20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7" t="91272" r="-17" b="-250"/>
            <a:stretch>
              <a:fillRect/>
            </a:stretch>
          </p:blipFill>
          <p:spPr bwMode="auto">
            <a:xfrm>
              <a:off x="5609767" y="6040190"/>
              <a:ext cx="109912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386" y="-405668"/>
            <a:ext cx="3937336" cy="4745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sulfur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applied</a:t>
            </a:r>
            <a:r>
              <a:rPr lang="fr-FR" dirty="0" smtClean="0"/>
              <a:t>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8201" y="1109666"/>
            <a:ext cx="11068051" cy="638175"/>
          </a:xfrm>
        </p:spPr>
        <p:txBody>
          <a:bodyPr rtlCol="1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400" dirty="0" err="1" smtClean="0"/>
              <a:t>Mobilization</a:t>
            </a:r>
            <a:r>
              <a:rPr lang="fr-FR" sz="2400" dirty="0" smtClean="0"/>
              <a:t> of </a:t>
            </a:r>
            <a:r>
              <a:rPr lang="fr-FR" sz="2400" dirty="0" err="1" smtClean="0"/>
              <a:t>sulfur</a:t>
            </a:r>
            <a:r>
              <a:rPr lang="fr-FR" sz="2400" dirty="0" smtClean="0"/>
              <a:t> by </a:t>
            </a:r>
            <a:r>
              <a:rPr lang="fr-FR" sz="2400" dirty="0" err="1" smtClean="0"/>
              <a:t>crop</a:t>
            </a:r>
            <a:r>
              <a:rPr lang="fr-FR" sz="2400" dirty="0" smtClean="0"/>
              <a:t> </a:t>
            </a:r>
            <a:r>
              <a:rPr lang="fr-FR" sz="2400" dirty="0"/>
              <a:t>–                   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427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52569" y="6356353"/>
            <a:ext cx="140123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fld id="{930C772D-86B5-4CD3-9185-22876FCA8282}" type="slidenum">
              <a:rPr lang="he-IL" altLang="en-US">
                <a:solidFill>
                  <a:srgbClr val="060F47"/>
                </a:solidFill>
              </a:rPr>
              <a:pPr rtl="1" eaLnBrk="1" hangingPunct="1"/>
              <a:t>14</a:t>
            </a:fld>
            <a:endParaRPr lang="he-IL" altLang="en-US">
              <a:solidFill>
                <a:srgbClr val="060F47"/>
              </a:solidFill>
            </a:endParaRPr>
          </a:p>
        </p:txBody>
      </p:sp>
      <p:sp>
        <p:nvSpPr>
          <p:cNvPr id="54279" name="TextBox 5"/>
          <p:cNvSpPr txBox="1">
            <a:spLocks noChangeArrowheads="1"/>
          </p:cNvSpPr>
          <p:nvPr/>
        </p:nvSpPr>
        <p:spPr bwMode="auto">
          <a:xfrm>
            <a:off x="7855596" y="4484580"/>
            <a:ext cx="433640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400" dirty="0">
                <a:solidFill>
                  <a:srgbClr val="00B050"/>
                </a:solidFill>
              </a:rPr>
              <a:t>i</a:t>
            </a:r>
            <a:r>
              <a:rPr lang="fr-FR" altLang="en-US" sz="1400" dirty="0" smtClean="0">
                <a:solidFill>
                  <a:srgbClr val="00B050"/>
                </a:solidFill>
              </a:rPr>
              <a:t>n </a:t>
            </a:r>
            <a:r>
              <a:rPr lang="fr-FR" altLang="en-US" sz="1400" dirty="0">
                <a:solidFill>
                  <a:srgbClr val="00B050"/>
                </a:solidFill>
              </a:rPr>
              <a:t>France, % </a:t>
            </a:r>
            <a:r>
              <a:rPr lang="fr-FR" altLang="en-US" sz="1400" dirty="0" smtClean="0">
                <a:solidFill>
                  <a:srgbClr val="00B050"/>
                </a:solidFill>
              </a:rPr>
              <a:t>of hectares </a:t>
            </a:r>
            <a:r>
              <a:rPr lang="fr-FR" altLang="en-US" sz="1400" dirty="0" err="1" smtClean="0">
                <a:solidFill>
                  <a:srgbClr val="00B050"/>
                </a:solidFill>
              </a:rPr>
              <a:t>without</a:t>
            </a:r>
            <a:r>
              <a:rPr lang="fr-FR" altLang="en-US" sz="1400" dirty="0" smtClean="0">
                <a:solidFill>
                  <a:srgbClr val="00B050"/>
                </a:solidFill>
              </a:rPr>
              <a:t> </a:t>
            </a:r>
            <a:r>
              <a:rPr lang="fr-FR" altLang="en-US" sz="1400" dirty="0" err="1" smtClean="0">
                <a:solidFill>
                  <a:srgbClr val="00B050"/>
                </a:solidFill>
              </a:rPr>
              <a:t>sulfur</a:t>
            </a:r>
            <a:r>
              <a:rPr lang="fr-FR" altLang="en-US" sz="1400" dirty="0" smtClean="0">
                <a:solidFill>
                  <a:srgbClr val="00B050"/>
                </a:solidFill>
              </a:rPr>
              <a:t> contributions:</a:t>
            </a:r>
            <a:endParaRPr lang="fr-FR" altLang="en-US" sz="1400" dirty="0">
              <a:solidFill>
                <a:srgbClr val="00B050"/>
              </a:solidFill>
            </a:endParaRPr>
          </a:p>
          <a:p>
            <a:pPr eaLnBrk="1" hangingPunct="1"/>
            <a:endParaRPr lang="fr-FR" altLang="en-US" sz="800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en-US" sz="1600" dirty="0" err="1" smtClean="0"/>
              <a:t>Rape</a:t>
            </a:r>
            <a:r>
              <a:rPr lang="fr-FR" altLang="en-US" sz="1600" dirty="0" smtClean="0"/>
              <a:t>: </a:t>
            </a:r>
            <a:r>
              <a:rPr lang="fr-FR" altLang="en-US" sz="1600" dirty="0"/>
              <a:t>		20 %</a:t>
            </a:r>
          </a:p>
          <a:p>
            <a:pPr eaLnBrk="1" hangingPunct="1"/>
            <a:r>
              <a:rPr lang="fr-FR" altLang="en-US" sz="1600" dirty="0" err="1" smtClean="0"/>
              <a:t>Cereals</a:t>
            </a:r>
            <a:r>
              <a:rPr lang="fr-FR" altLang="en-US" sz="1600" dirty="0"/>
              <a:t>:	</a:t>
            </a:r>
            <a:r>
              <a:rPr lang="fr-FR" altLang="en-US" sz="1600" dirty="0" smtClean="0"/>
              <a:t>	35 </a:t>
            </a:r>
            <a:r>
              <a:rPr lang="fr-FR" altLang="en-US" sz="1600" dirty="0"/>
              <a:t>%</a:t>
            </a:r>
          </a:p>
          <a:p>
            <a:pPr eaLnBrk="1" hangingPunct="1"/>
            <a:r>
              <a:rPr lang="fr-FR" altLang="en-US" sz="1600" dirty="0" err="1" smtClean="0"/>
              <a:t>Pastures</a:t>
            </a:r>
            <a:r>
              <a:rPr lang="fr-FR" altLang="en-US" sz="1600" dirty="0"/>
              <a:t>:                  90 %</a:t>
            </a:r>
          </a:p>
          <a:p>
            <a:pPr eaLnBrk="1" hangingPunct="1"/>
            <a:endParaRPr lang="fr-FR" altLang="en-US" sz="800" dirty="0"/>
          </a:p>
          <a:p>
            <a:pPr eaLnBrk="1" hangingPunct="1"/>
            <a:r>
              <a:rPr lang="fr-FR" altLang="en-US" sz="1600" dirty="0">
                <a:solidFill>
                  <a:srgbClr val="00B050"/>
                </a:solidFill>
              </a:rPr>
              <a:t>Gain </a:t>
            </a:r>
            <a:r>
              <a:rPr lang="fr-FR" altLang="en-US" sz="1600" dirty="0" smtClean="0">
                <a:solidFill>
                  <a:srgbClr val="00B050"/>
                </a:solidFill>
              </a:rPr>
              <a:t>per hectare</a:t>
            </a:r>
            <a:r>
              <a:rPr lang="fr-FR" altLang="en-US" sz="1600" dirty="0">
                <a:solidFill>
                  <a:srgbClr val="00B050"/>
                </a:solidFill>
              </a:rPr>
              <a:t>:</a:t>
            </a:r>
          </a:p>
          <a:p>
            <a:pPr eaLnBrk="1" hangingPunct="1"/>
            <a:endParaRPr lang="fr-FR" altLang="en-US" sz="800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en-US" sz="1600" dirty="0" err="1" smtClean="0"/>
              <a:t>Rape</a:t>
            </a:r>
            <a:r>
              <a:rPr lang="fr-FR" altLang="en-US" sz="1600" dirty="0" smtClean="0"/>
              <a:t>:      </a:t>
            </a:r>
            <a:r>
              <a:rPr lang="fr-FR" altLang="en-US" sz="1600" dirty="0"/>
              <a:t>+ 8 </a:t>
            </a:r>
            <a:r>
              <a:rPr lang="fr-FR" altLang="en-US" sz="1600" dirty="0" err="1"/>
              <a:t>qtx</a:t>
            </a:r>
            <a:endParaRPr lang="fr-FR" altLang="en-US" sz="1600" dirty="0"/>
          </a:p>
          <a:p>
            <a:pPr eaLnBrk="1" hangingPunct="1"/>
            <a:r>
              <a:rPr lang="fr-FR" altLang="en-US" sz="1600" dirty="0" err="1" smtClean="0"/>
              <a:t>Cereals</a:t>
            </a:r>
            <a:r>
              <a:rPr lang="fr-FR" altLang="en-US" sz="1600" dirty="0"/>
              <a:t>: </a:t>
            </a:r>
            <a:r>
              <a:rPr lang="fr-FR" altLang="en-US" sz="1600" dirty="0" smtClean="0"/>
              <a:t>	+ </a:t>
            </a:r>
            <a:r>
              <a:rPr lang="fr-FR" altLang="en-US" sz="1600" dirty="0"/>
              <a:t>5 </a:t>
            </a:r>
            <a:r>
              <a:rPr lang="fr-FR" altLang="en-US" sz="1600" dirty="0" err="1"/>
              <a:t>qtx</a:t>
            </a:r>
            <a:r>
              <a:rPr lang="fr-FR" altLang="en-US" sz="1600" dirty="0"/>
              <a:t>     </a:t>
            </a:r>
            <a:r>
              <a:rPr lang="fr-FR" altLang="en-US" sz="1200" b="0" dirty="0"/>
              <a:t>source</a:t>
            </a:r>
            <a:r>
              <a:rPr lang="fr-FR" altLang="en-US" sz="1200" dirty="0"/>
              <a:t> </a:t>
            </a:r>
            <a:r>
              <a:rPr lang="fr-FR" altLang="en-US" sz="1200" b="0" i="1" dirty="0"/>
              <a:t>Basf</a:t>
            </a:r>
            <a:endParaRPr lang="en-US" altLang="en-US" sz="1200" b="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372724" y="618093"/>
            <a:ext cx="264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000" dirty="0" err="1" smtClean="0">
                <a:solidFill>
                  <a:schemeClr val="bg1"/>
                </a:solidFill>
              </a:rPr>
              <a:t>Risk</a:t>
            </a:r>
            <a:r>
              <a:rPr lang="fr-FR" sz="2000" dirty="0" smtClean="0">
                <a:solidFill>
                  <a:schemeClr val="bg1"/>
                </a:solidFill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</a:rPr>
              <a:t>deficiencies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67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50906" r="54282" b="3770"/>
          <a:stretch>
            <a:fillRect/>
          </a:stretch>
        </p:blipFill>
        <p:spPr bwMode="auto">
          <a:xfrm>
            <a:off x="5117169" y="1968503"/>
            <a:ext cx="5653616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 rtlCol="1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sulfur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applied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5530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52569" y="6356353"/>
            <a:ext cx="140123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fld id="{1E7AA533-2168-4175-801D-495E726F0CAF}" type="slidenum">
              <a:rPr lang="he-IL" altLang="en-US">
                <a:solidFill>
                  <a:srgbClr val="111847"/>
                </a:solidFill>
              </a:rPr>
              <a:pPr algn="l" eaLnBrk="1" hangingPunct="1"/>
              <a:t>15</a:t>
            </a:fld>
            <a:endParaRPr lang="he-IL" altLang="en-US">
              <a:solidFill>
                <a:srgbClr val="111847"/>
              </a:solidFill>
            </a:endParaRPr>
          </a:p>
        </p:txBody>
      </p:sp>
      <p:pic>
        <p:nvPicPr>
          <p:cNvPr id="553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51035" r="53413" b="3664"/>
          <a:stretch>
            <a:fillRect/>
          </a:stretch>
        </p:blipFill>
        <p:spPr bwMode="auto">
          <a:xfrm>
            <a:off x="188384" y="1874838"/>
            <a:ext cx="474556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8200" y="1109666"/>
            <a:ext cx="10515600" cy="638175"/>
          </a:xfrm>
        </p:spPr>
        <p:txBody>
          <a:bodyPr/>
          <a:lstStyle/>
          <a:p>
            <a:r>
              <a:rPr lang="fr-FR" altLang="en-US" dirty="0" err="1" smtClean="0"/>
              <a:t>Review</a:t>
            </a:r>
            <a:r>
              <a:rPr lang="fr-FR" altLang="en-US" dirty="0" smtClean="0"/>
              <a:t> of </a:t>
            </a:r>
            <a:r>
              <a:rPr lang="fr-FR" altLang="en-US" dirty="0" err="1" smtClean="0"/>
              <a:t>recommendations</a:t>
            </a:r>
            <a:r>
              <a:rPr lang="fr-FR" altLang="en-US" dirty="0" smtClean="0"/>
              <a:t> </a:t>
            </a:r>
            <a:r>
              <a:rPr lang="fr-FR" altLang="en-US" dirty="0"/>
              <a:t>…</a:t>
            </a:r>
          </a:p>
          <a:p>
            <a:endParaRPr lang="fr-FR" altLang="en-US" dirty="0"/>
          </a:p>
        </p:txBody>
      </p:sp>
      <p:sp>
        <p:nvSpPr>
          <p:cNvPr id="5" name="Arrow: Curved Up 4">
            <a:extLst/>
          </p:cNvPr>
          <p:cNvSpPr/>
          <p:nvPr/>
        </p:nvSpPr>
        <p:spPr>
          <a:xfrm rot="2527345">
            <a:off x="3464985" y="4108452"/>
            <a:ext cx="2182283" cy="1419225"/>
          </a:xfrm>
          <a:custGeom>
            <a:avLst/>
            <a:gdLst>
              <a:gd name="connsiteX0" fmla="*/ 2797969 w 3238500"/>
              <a:gd name="connsiteY0" fmla="*/ 0 h 1762126"/>
              <a:gd name="connsiteX1" fmla="*/ 3197574 w 3238500"/>
              <a:gd name="connsiteY1" fmla="*/ 440532 h 1762126"/>
              <a:gd name="connsiteX2" fmla="*/ 2977308 w 3238500"/>
              <a:gd name="connsiteY2" fmla="*/ 440532 h 1762126"/>
              <a:gd name="connsiteX3" fmla="*/ 1509118 w 3238500"/>
              <a:gd name="connsiteY3" fmla="*/ 1736203 h 1762126"/>
              <a:gd name="connsiteX4" fmla="*/ 2536777 w 3238500"/>
              <a:gd name="connsiteY4" fmla="*/ 440532 h 1762126"/>
              <a:gd name="connsiteX5" fmla="*/ 2316511 w 3238500"/>
              <a:gd name="connsiteY5" fmla="*/ 440532 h 1762126"/>
              <a:gd name="connsiteX6" fmla="*/ 2797969 w 3238500"/>
              <a:gd name="connsiteY6" fmla="*/ 0 h 1762126"/>
              <a:gd name="connsiteX0" fmla="*/ 1288851 w 3238500"/>
              <a:gd name="connsiteY0" fmla="*/ 1762126 h 1762126"/>
              <a:gd name="connsiteX1" fmla="*/ 0 w 3238500"/>
              <a:gd name="connsiteY1" fmla="*/ 0 h 1762126"/>
              <a:gd name="connsiteX2" fmla="*/ 440532 w 3238500"/>
              <a:gd name="connsiteY2" fmla="*/ 0 h 1762126"/>
              <a:gd name="connsiteX3" fmla="*/ 1729383 w 3238500"/>
              <a:gd name="connsiteY3" fmla="*/ 1762126 h 1762126"/>
              <a:gd name="connsiteX4" fmla="*/ 1288851 w 3238500"/>
              <a:gd name="connsiteY4" fmla="*/ 1762126 h 1762126"/>
              <a:gd name="connsiteX0" fmla="*/ 1509117 w 3238500"/>
              <a:gd name="connsiteY0" fmla="*/ 1736202 h 1762126"/>
              <a:gd name="connsiteX1" fmla="*/ 2536776 w 3238500"/>
              <a:gd name="connsiteY1" fmla="*/ 440531 h 1762126"/>
              <a:gd name="connsiteX2" fmla="*/ 2316511 w 3238500"/>
              <a:gd name="connsiteY2" fmla="*/ 440532 h 1762126"/>
              <a:gd name="connsiteX3" fmla="*/ 2797969 w 3238500"/>
              <a:gd name="connsiteY3" fmla="*/ 0 h 1762126"/>
              <a:gd name="connsiteX4" fmla="*/ 3197574 w 3238500"/>
              <a:gd name="connsiteY4" fmla="*/ 440532 h 1762126"/>
              <a:gd name="connsiteX5" fmla="*/ 2977308 w 3238500"/>
              <a:gd name="connsiteY5" fmla="*/ 440532 h 1762126"/>
              <a:gd name="connsiteX6" fmla="*/ 1729383 w 3238500"/>
              <a:gd name="connsiteY6" fmla="*/ 1762127 h 1762126"/>
              <a:gd name="connsiteX7" fmla="*/ 1288851 w 3238500"/>
              <a:gd name="connsiteY7" fmla="*/ 1762126 h 1762126"/>
              <a:gd name="connsiteX8" fmla="*/ 0 w 3238500"/>
              <a:gd name="connsiteY8" fmla="*/ 0 h 1762126"/>
              <a:gd name="connsiteX9" fmla="*/ 440532 w 3238500"/>
              <a:gd name="connsiteY9" fmla="*/ 0 h 1762126"/>
              <a:gd name="connsiteX10" fmla="*/ 1729383 w 3238500"/>
              <a:gd name="connsiteY10" fmla="*/ 1762126 h 1762126"/>
              <a:gd name="connsiteX0" fmla="*/ 2797969 w 3197574"/>
              <a:gd name="connsiteY0" fmla="*/ 0 h 1762351"/>
              <a:gd name="connsiteX1" fmla="*/ 3197574 w 3197574"/>
              <a:gd name="connsiteY1" fmla="*/ 440532 h 1762351"/>
              <a:gd name="connsiteX2" fmla="*/ 2977308 w 3197574"/>
              <a:gd name="connsiteY2" fmla="*/ 440532 h 1762351"/>
              <a:gd name="connsiteX3" fmla="*/ 1509118 w 3197574"/>
              <a:gd name="connsiteY3" fmla="*/ 1736203 h 1762351"/>
              <a:gd name="connsiteX4" fmla="*/ 2536777 w 3197574"/>
              <a:gd name="connsiteY4" fmla="*/ 440532 h 1762351"/>
              <a:gd name="connsiteX5" fmla="*/ 2316511 w 3197574"/>
              <a:gd name="connsiteY5" fmla="*/ 440532 h 1762351"/>
              <a:gd name="connsiteX6" fmla="*/ 2797969 w 3197574"/>
              <a:gd name="connsiteY6" fmla="*/ 0 h 1762351"/>
              <a:gd name="connsiteX0" fmla="*/ 1288851 w 3197574"/>
              <a:gd name="connsiteY0" fmla="*/ 1762126 h 1762351"/>
              <a:gd name="connsiteX1" fmla="*/ 0 w 3197574"/>
              <a:gd name="connsiteY1" fmla="*/ 0 h 1762351"/>
              <a:gd name="connsiteX2" fmla="*/ 440532 w 3197574"/>
              <a:gd name="connsiteY2" fmla="*/ 0 h 1762351"/>
              <a:gd name="connsiteX3" fmla="*/ 1729383 w 3197574"/>
              <a:gd name="connsiteY3" fmla="*/ 1762126 h 1762351"/>
              <a:gd name="connsiteX4" fmla="*/ 1288851 w 3197574"/>
              <a:gd name="connsiteY4" fmla="*/ 1762126 h 1762351"/>
              <a:gd name="connsiteX0" fmla="*/ 1509117 w 3197574"/>
              <a:gd name="connsiteY0" fmla="*/ 1736202 h 1762351"/>
              <a:gd name="connsiteX1" fmla="*/ 2536776 w 3197574"/>
              <a:gd name="connsiteY1" fmla="*/ 440531 h 1762351"/>
              <a:gd name="connsiteX2" fmla="*/ 2316511 w 3197574"/>
              <a:gd name="connsiteY2" fmla="*/ 440532 h 1762351"/>
              <a:gd name="connsiteX3" fmla="*/ 2797969 w 3197574"/>
              <a:gd name="connsiteY3" fmla="*/ 0 h 1762351"/>
              <a:gd name="connsiteX4" fmla="*/ 3197574 w 3197574"/>
              <a:gd name="connsiteY4" fmla="*/ 440532 h 1762351"/>
              <a:gd name="connsiteX5" fmla="*/ 2977308 w 3197574"/>
              <a:gd name="connsiteY5" fmla="*/ 440532 h 1762351"/>
              <a:gd name="connsiteX6" fmla="*/ 1729383 w 3197574"/>
              <a:gd name="connsiteY6" fmla="*/ 1762127 h 1762351"/>
              <a:gd name="connsiteX7" fmla="*/ 1288851 w 3197574"/>
              <a:gd name="connsiteY7" fmla="*/ 1762126 h 1762351"/>
              <a:gd name="connsiteX8" fmla="*/ 440532 w 3197574"/>
              <a:gd name="connsiteY8" fmla="*/ 0 h 1762351"/>
              <a:gd name="connsiteX9" fmla="*/ 1729383 w 3197574"/>
              <a:gd name="connsiteY9" fmla="*/ 1762126 h 1762351"/>
              <a:gd name="connsiteX0" fmla="*/ 2797969 w 3197574"/>
              <a:gd name="connsiteY0" fmla="*/ 0 h 1762351"/>
              <a:gd name="connsiteX1" fmla="*/ 3197574 w 3197574"/>
              <a:gd name="connsiteY1" fmla="*/ 440532 h 1762351"/>
              <a:gd name="connsiteX2" fmla="*/ 2977308 w 3197574"/>
              <a:gd name="connsiteY2" fmla="*/ 440532 h 1762351"/>
              <a:gd name="connsiteX3" fmla="*/ 1509118 w 3197574"/>
              <a:gd name="connsiteY3" fmla="*/ 1736203 h 1762351"/>
              <a:gd name="connsiteX4" fmla="*/ 2536777 w 3197574"/>
              <a:gd name="connsiteY4" fmla="*/ 440532 h 1762351"/>
              <a:gd name="connsiteX5" fmla="*/ 2316511 w 3197574"/>
              <a:gd name="connsiteY5" fmla="*/ 440532 h 1762351"/>
              <a:gd name="connsiteX6" fmla="*/ 2797969 w 3197574"/>
              <a:gd name="connsiteY6" fmla="*/ 0 h 1762351"/>
              <a:gd name="connsiteX0" fmla="*/ 1288851 w 3197574"/>
              <a:gd name="connsiteY0" fmla="*/ 1762126 h 1762351"/>
              <a:gd name="connsiteX1" fmla="*/ 0 w 3197574"/>
              <a:gd name="connsiteY1" fmla="*/ 0 h 1762351"/>
              <a:gd name="connsiteX2" fmla="*/ 440532 w 3197574"/>
              <a:gd name="connsiteY2" fmla="*/ 0 h 1762351"/>
              <a:gd name="connsiteX3" fmla="*/ 1729383 w 3197574"/>
              <a:gd name="connsiteY3" fmla="*/ 1762126 h 1762351"/>
              <a:gd name="connsiteX4" fmla="*/ 1288851 w 3197574"/>
              <a:gd name="connsiteY4" fmla="*/ 1762126 h 1762351"/>
              <a:gd name="connsiteX0" fmla="*/ 1509117 w 3197574"/>
              <a:gd name="connsiteY0" fmla="*/ 1736202 h 1762351"/>
              <a:gd name="connsiteX1" fmla="*/ 2536776 w 3197574"/>
              <a:gd name="connsiteY1" fmla="*/ 440531 h 1762351"/>
              <a:gd name="connsiteX2" fmla="*/ 2316511 w 3197574"/>
              <a:gd name="connsiteY2" fmla="*/ 440532 h 1762351"/>
              <a:gd name="connsiteX3" fmla="*/ 2797969 w 3197574"/>
              <a:gd name="connsiteY3" fmla="*/ 0 h 1762351"/>
              <a:gd name="connsiteX4" fmla="*/ 3197574 w 3197574"/>
              <a:gd name="connsiteY4" fmla="*/ 440532 h 1762351"/>
              <a:gd name="connsiteX5" fmla="*/ 2977308 w 3197574"/>
              <a:gd name="connsiteY5" fmla="*/ 440532 h 1762351"/>
              <a:gd name="connsiteX6" fmla="*/ 1729383 w 3197574"/>
              <a:gd name="connsiteY6" fmla="*/ 1762127 h 1762351"/>
              <a:gd name="connsiteX7" fmla="*/ 1288851 w 3197574"/>
              <a:gd name="connsiteY7" fmla="*/ 1762126 h 1762351"/>
              <a:gd name="connsiteX8" fmla="*/ 1729383 w 3197574"/>
              <a:gd name="connsiteY8" fmla="*/ 1762126 h 1762351"/>
              <a:gd name="connsiteX0" fmla="*/ 2797969 w 3197574"/>
              <a:gd name="connsiteY0" fmla="*/ 0 h 1762351"/>
              <a:gd name="connsiteX1" fmla="*/ 3197574 w 3197574"/>
              <a:gd name="connsiteY1" fmla="*/ 440532 h 1762351"/>
              <a:gd name="connsiteX2" fmla="*/ 2977308 w 3197574"/>
              <a:gd name="connsiteY2" fmla="*/ 440532 h 1762351"/>
              <a:gd name="connsiteX3" fmla="*/ 1509118 w 3197574"/>
              <a:gd name="connsiteY3" fmla="*/ 1736203 h 1762351"/>
              <a:gd name="connsiteX4" fmla="*/ 2536777 w 3197574"/>
              <a:gd name="connsiteY4" fmla="*/ 440532 h 1762351"/>
              <a:gd name="connsiteX5" fmla="*/ 2316511 w 3197574"/>
              <a:gd name="connsiteY5" fmla="*/ 440532 h 1762351"/>
              <a:gd name="connsiteX6" fmla="*/ 2797969 w 3197574"/>
              <a:gd name="connsiteY6" fmla="*/ 0 h 1762351"/>
              <a:gd name="connsiteX0" fmla="*/ 1288851 w 3197574"/>
              <a:gd name="connsiteY0" fmla="*/ 1762126 h 1762351"/>
              <a:gd name="connsiteX1" fmla="*/ 0 w 3197574"/>
              <a:gd name="connsiteY1" fmla="*/ 0 h 1762351"/>
              <a:gd name="connsiteX2" fmla="*/ 1729383 w 3197574"/>
              <a:gd name="connsiteY2" fmla="*/ 1762126 h 1762351"/>
              <a:gd name="connsiteX3" fmla="*/ 1288851 w 3197574"/>
              <a:gd name="connsiteY3" fmla="*/ 1762126 h 1762351"/>
              <a:gd name="connsiteX0" fmla="*/ 1509117 w 3197574"/>
              <a:gd name="connsiteY0" fmla="*/ 1736202 h 1762351"/>
              <a:gd name="connsiteX1" fmla="*/ 2536776 w 3197574"/>
              <a:gd name="connsiteY1" fmla="*/ 440531 h 1762351"/>
              <a:gd name="connsiteX2" fmla="*/ 2316511 w 3197574"/>
              <a:gd name="connsiteY2" fmla="*/ 440532 h 1762351"/>
              <a:gd name="connsiteX3" fmla="*/ 2797969 w 3197574"/>
              <a:gd name="connsiteY3" fmla="*/ 0 h 1762351"/>
              <a:gd name="connsiteX4" fmla="*/ 3197574 w 3197574"/>
              <a:gd name="connsiteY4" fmla="*/ 440532 h 1762351"/>
              <a:gd name="connsiteX5" fmla="*/ 2977308 w 3197574"/>
              <a:gd name="connsiteY5" fmla="*/ 440532 h 1762351"/>
              <a:gd name="connsiteX6" fmla="*/ 1729383 w 3197574"/>
              <a:gd name="connsiteY6" fmla="*/ 1762127 h 1762351"/>
              <a:gd name="connsiteX7" fmla="*/ 1288851 w 3197574"/>
              <a:gd name="connsiteY7" fmla="*/ 1762126 h 1762351"/>
              <a:gd name="connsiteX8" fmla="*/ 1729383 w 3197574"/>
              <a:gd name="connsiteY8" fmla="*/ 1762126 h 1762351"/>
              <a:gd name="connsiteX0" fmla="*/ 1509118 w 1908723"/>
              <a:gd name="connsiteY0" fmla="*/ 0 h 1762351"/>
              <a:gd name="connsiteX1" fmla="*/ 1908723 w 1908723"/>
              <a:gd name="connsiteY1" fmla="*/ 440532 h 1762351"/>
              <a:gd name="connsiteX2" fmla="*/ 1688457 w 1908723"/>
              <a:gd name="connsiteY2" fmla="*/ 440532 h 1762351"/>
              <a:gd name="connsiteX3" fmla="*/ 220267 w 1908723"/>
              <a:gd name="connsiteY3" fmla="*/ 1736203 h 1762351"/>
              <a:gd name="connsiteX4" fmla="*/ 1247926 w 1908723"/>
              <a:gd name="connsiteY4" fmla="*/ 440532 h 1762351"/>
              <a:gd name="connsiteX5" fmla="*/ 1027660 w 1908723"/>
              <a:gd name="connsiteY5" fmla="*/ 440532 h 1762351"/>
              <a:gd name="connsiteX6" fmla="*/ 1509118 w 1908723"/>
              <a:gd name="connsiteY6" fmla="*/ 0 h 1762351"/>
              <a:gd name="connsiteX0" fmla="*/ 0 w 1908723"/>
              <a:gd name="connsiteY0" fmla="*/ 1762126 h 1762351"/>
              <a:gd name="connsiteX1" fmla="*/ 440532 w 1908723"/>
              <a:gd name="connsiteY1" fmla="*/ 1762126 h 1762351"/>
              <a:gd name="connsiteX2" fmla="*/ 0 w 1908723"/>
              <a:gd name="connsiteY2" fmla="*/ 1762126 h 1762351"/>
              <a:gd name="connsiteX0" fmla="*/ 220266 w 1908723"/>
              <a:gd name="connsiteY0" fmla="*/ 1736202 h 1762351"/>
              <a:gd name="connsiteX1" fmla="*/ 1247925 w 1908723"/>
              <a:gd name="connsiteY1" fmla="*/ 440531 h 1762351"/>
              <a:gd name="connsiteX2" fmla="*/ 1027660 w 1908723"/>
              <a:gd name="connsiteY2" fmla="*/ 440532 h 1762351"/>
              <a:gd name="connsiteX3" fmla="*/ 1509118 w 1908723"/>
              <a:gd name="connsiteY3" fmla="*/ 0 h 1762351"/>
              <a:gd name="connsiteX4" fmla="*/ 1908723 w 1908723"/>
              <a:gd name="connsiteY4" fmla="*/ 440532 h 1762351"/>
              <a:gd name="connsiteX5" fmla="*/ 1688457 w 1908723"/>
              <a:gd name="connsiteY5" fmla="*/ 440532 h 1762351"/>
              <a:gd name="connsiteX6" fmla="*/ 440532 w 1908723"/>
              <a:gd name="connsiteY6" fmla="*/ 1762127 h 1762351"/>
              <a:gd name="connsiteX7" fmla="*/ 0 w 1908723"/>
              <a:gd name="connsiteY7" fmla="*/ 1762126 h 1762351"/>
              <a:gd name="connsiteX8" fmla="*/ 440532 w 1908723"/>
              <a:gd name="connsiteY8" fmla="*/ 1762126 h 17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723" h="1762351" stroke="0" extrusionOk="0">
                <a:moveTo>
                  <a:pt x="1509118" y="0"/>
                </a:moveTo>
                <a:lnTo>
                  <a:pt x="1908723" y="440532"/>
                </a:lnTo>
                <a:lnTo>
                  <a:pt x="1688457" y="440532"/>
                </a:lnTo>
                <a:cubicBezTo>
                  <a:pt x="1520605" y="1329337"/>
                  <a:pt x="881797" y="1893082"/>
                  <a:pt x="220267" y="1736203"/>
                </a:cubicBezTo>
                <a:cubicBezTo>
                  <a:pt x="719260" y="1617869"/>
                  <a:pt x="1121315" y="1110958"/>
                  <a:pt x="1247926" y="440532"/>
                </a:cubicBezTo>
                <a:lnTo>
                  <a:pt x="1027660" y="440532"/>
                </a:lnTo>
                <a:lnTo>
                  <a:pt x="1509118" y="0"/>
                </a:lnTo>
                <a:close/>
              </a:path>
              <a:path w="1908723" h="1762351" fill="darkenLess" stroke="0" extrusionOk="0">
                <a:moveTo>
                  <a:pt x="0" y="1762126"/>
                </a:moveTo>
                <a:lnTo>
                  <a:pt x="440532" y="1762126"/>
                </a:lnTo>
                <a:lnTo>
                  <a:pt x="0" y="1762126"/>
                </a:lnTo>
                <a:close/>
              </a:path>
              <a:path w="1908723" h="1762351" fill="none" extrusionOk="0">
                <a:moveTo>
                  <a:pt x="220266" y="1736202"/>
                </a:moveTo>
                <a:cubicBezTo>
                  <a:pt x="719259" y="1617868"/>
                  <a:pt x="1121314" y="1110957"/>
                  <a:pt x="1247925" y="440531"/>
                </a:cubicBezTo>
                <a:lnTo>
                  <a:pt x="1027660" y="440532"/>
                </a:lnTo>
                <a:lnTo>
                  <a:pt x="1509118" y="0"/>
                </a:lnTo>
                <a:lnTo>
                  <a:pt x="1908723" y="440532"/>
                </a:lnTo>
                <a:lnTo>
                  <a:pt x="1688457" y="440532"/>
                </a:lnTo>
                <a:cubicBezTo>
                  <a:pt x="1541529" y="1218543"/>
                  <a:pt x="1028246" y="1762127"/>
                  <a:pt x="440532" y="1762127"/>
                </a:cubicBezTo>
                <a:lnTo>
                  <a:pt x="0" y="1762126"/>
                </a:lnTo>
                <a:lnTo>
                  <a:pt x="440532" y="1762126"/>
                </a:lnTo>
              </a:path>
            </a:pathLst>
          </a:custGeom>
          <a:solidFill>
            <a:srgbClr val="409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505451" y="1160465"/>
            <a:ext cx="5858933" cy="4745038"/>
            <a:chOff x="5505451" y="1160980"/>
            <a:chExt cx="5857878" cy="4744520"/>
          </a:xfrm>
        </p:grpSpPr>
        <p:pic>
          <p:nvPicPr>
            <p:cNvPr id="553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" t="50708" r="51527" b="7437"/>
            <a:stretch>
              <a:fillRect/>
            </a:stretch>
          </p:blipFill>
          <p:spPr bwMode="auto">
            <a:xfrm rot="16200000">
              <a:off x="6224056" y="442375"/>
              <a:ext cx="4420667" cy="5857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/>
            </p:cNvPr>
            <p:cNvSpPr/>
            <p:nvPr/>
          </p:nvSpPr>
          <p:spPr>
            <a:xfrm>
              <a:off x="9105252" y="5629305"/>
              <a:ext cx="1534308" cy="276195"/>
            </a:xfrm>
            <a:prstGeom prst="rect">
              <a:avLst/>
            </a:prstGeom>
            <a:noFill/>
            <a:ln w="76200">
              <a:solidFill>
                <a:srgbClr val="409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3" y="4989513"/>
            <a:ext cx="4337049" cy="70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6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82739" y="5558808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561746"/>
              </p:ext>
            </p:extLst>
          </p:nvPr>
        </p:nvGraphicFramePr>
        <p:xfrm>
          <a:off x="352612" y="1173924"/>
          <a:ext cx="11486776" cy="5567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3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9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3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08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16327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Products</a:t>
                      </a:r>
                      <a:endParaRPr lang="en-US" sz="18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Kg/ Ha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Levels</a:t>
                      </a:r>
                      <a:r>
                        <a:rPr lang="fr-FR" sz="1600" baseline="0" dirty="0" smtClean="0"/>
                        <a:t> of</a:t>
                      </a:r>
                      <a:r>
                        <a:rPr lang="fr-FR" sz="1600" dirty="0" smtClean="0"/>
                        <a:t>  </a:t>
                      </a:r>
                      <a:r>
                        <a:rPr lang="fr-FR" sz="1600" dirty="0"/>
                        <a:t>S,  P,  K,  Mg,  </a:t>
                      </a:r>
                      <a:r>
                        <a:rPr lang="fr-FR" sz="1600" dirty="0" smtClean="0"/>
                        <a:t>Ca </a:t>
                      </a:r>
                      <a:r>
                        <a:rPr lang="fr-FR" sz="1600" dirty="0" err="1" smtClean="0"/>
                        <a:t>provided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21920" marR="1219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5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CaO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1918">
                <a:tc rowSpan="2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200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72</a:t>
                      </a:r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96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12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17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25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34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533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300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120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5335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400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75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36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32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64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79509" y="386545"/>
            <a:ext cx="940459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balanced</a:t>
            </a:r>
            <a:r>
              <a:rPr lang="fr-FR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</a:t>
            </a:r>
            <a:endParaRPr lang="fr-FR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9CACDC5-CDA2-44D3-970E-7E4D99159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5" y="2359374"/>
            <a:ext cx="1440160" cy="988770"/>
          </a:xfrm>
          <a:prstGeom prst="rect">
            <a:avLst/>
          </a:prstGeom>
          <a:ln w="25400">
            <a:solidFill>
              <a:srgbClr val="00B050"/>
            </a:solidFill>
          </a:ln>
          <a:effectLst>
            <a:innerShdw blurRad="63500" dist="50800" dir="18900000">
              <a:srgbClr val="00B050">
                <a:alpha val="50000"/>
              </a:srgbClr>
            </a:inn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3602C36-B2DA-4590-9F1F-64B3B7F2F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" y="3956878"/>
            <a:ext cx="1868885" cy="866569"/>
          </a:xfrm>
          <a:prstGeom prst="rect">
            <a:avLst/>
          </a:prstGeom>
          <a:solidFill>
            <a:srgbClr val="FFFF00">
              <a:alpha val="80000"/>
            </a:srgbClr>
          </a:solidFill>
          <a:ln w="25400">
            <a:solidFill>
              <a:srgbClr val="92D050">
                <a:alpha val="80000"/>
              </a:srgbClr>
            </a:solidFill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D109F331-535A-444F-8E73-87275AC6690A}"/>
              </a:ext>
            </a:extLst>
          </p:cNvPr>
          <p:cNvSpPr txBox="1"/>
          <p:nvPr/>
        </p:nvSpPr>
        <p:spPr>
          <a:xfrm>
            <a:off x="482700" y="5432177"/>
            <a:ext cx="1868885" cy="89255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2D050">
                <a:alpha val="80000"/>
              </a:srgbClr>
            </a:solidFill>
          </a:ln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altLang="zh-CN" sz="20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PKpluS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</a:p>
          <a:p>
            <a:pPr algn="l">
              <a:lnSpc>
                <a:spcPts val="3300"/>
              </a:lnSpc>
              <a:defRPr/>
            </a:pP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 </a:t>
            </a:r>
            <a:r>
              <a:rPr lang="en-US" altLang="zh-CN" sz="2400" b="1" kern="0" dirty="0">
                <a:solidFill>
                  <a:srgbClr val="FFC000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18-7+3</a:t>
            </a:r>
          </a:p>
        </p:txBody>
      </p:sp>
    </p:spTree>
    <p:extLst>
      <p:ext uri="{BB962C8B-B14F-4D97-AF65-F5344CB8AC3E}">
        <p14:creationId xmlns:p14="http://schemas.microsoft.com/office/powerpoint/2010/main" val="125267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DNAprimers__35889"/>
          <p:cNvPicPr>
            <a:picLocks noChangeAspect="1" noChangeArrowheads="1"/>
          </p:cNvPicPr>
          <p:nvPr/>
        </p:nvPicPr>
        <p:blipFill>
          <a:blip r:embed="rId2">
            <a:lum bright="36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1357313"/>
            <a:ext cx="1644649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Phosphorus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P2O5 - </a:t>
            </a:r>
            <a:r>
              <a:rPr lang="fr-FR" altLang="en-US" dirty="0" err="1">
                <a:latin typeface="Calibri" pitchFamily="34" charset="0"/>
              </a:rPr>
              <a:t>P</a:t>
            </a:r>
            <a:r>
              <a:rPr lang="fr-FR" altLang="en-US" dirty="0" err="1" smtClean="0">
                <a:latin typeface="Calibri" pitchFamily="34" charset="0"/>
              </a:rPr>
              <a:t>hosphoric</a:t>
            </a:r>
            <a:r>
              <a:rPr lang="fr-FR" altLang="en-US" dirty="0" smtClean="0">
                <a:latin typeface="Calibri" pitchFamily="34" charset="0"/>
              </a:rPr>
              <a:t> anhydride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5734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05316" y="693423"/>
            <a:ext cx="11986684" cy="5718175"/>
          </a:xfrm>
        </p:spPr>
        <p:txBody>
          <a:bodyPr/>
          <a:lstStyle/>
          <a:p>
            <a:pPr marL="1257300" indent="-1257300" eaLnBrk="1" hangingPunct="1">
              <a:lnSpc>
                <a:spcPct val="95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000" b="1" dirty="0">
                <a:latin typeface="Arial" pitchFamily="34" charset="0"/>
              </a:rPr>
              <a:t>       </a:t>
            </a:r>
            <a:r>
              <a:rPr lang="fr-FR" altLang="en-US" sz="2000" b="1" dirty="0" err="1" smtClean="0">
                <a:latin typeface="Arial" pitchFamily="34" charset="0"/>
              </a:rPr>
              <a:t>Phosphorus</a:t>
            </a:r>
            <a:r>
              <a:rPr lang="fr-FR" altLang="en-US" sz="2000" b="1" dirty="0" smtClean="0">
                <a:latin typeface="Arial" pitchFamily="34" charset="0"/>
              </a:rPr>
              <a:t> and life</a:t>
            </a:r>
            <a:endParaRPr lang="fr-FR" altLang="en-US" sz="2000" b="1" dirty="0">
              <a:latin typeface="Arial" pitchFamily="34" charset="0"/>
            </a:endParaRP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smtClean="0">
                <a:latin typeface="Arial" pitchFamily="34" charset="0"/>
              </a:rPr>
              <a:t>Essential </a:t>
            </a:r>
            <a:r>
              <a:rPr lang="fr-FR" altLang="en-US" sz="1700" dirty="0" err="1" smtClean="0">
                <a:latin typeface="Arial" pitchFamily="34" charset="0"/>
              </a:rPr>
              <a:t>role</a:t>
            </a:r>
            <a:r>
              <a:rPr lang="fr-FR" altLang="en-US" sz="1700" dirty="0" smtClean="0">
                <a:latin typeface="Arial" pitchFamily="34" charset="0"/>
              </a:rPr>
              <a:t> in </a:t>
            </a:r>
            <a:r>
              <a:rPr lang="fr-FR" altLang="en-US" sz="1700" dirty="0" err="1" smtClean="0">
                <a:latin typeface="Arial" pitchFamily="34" charset="0"/>
              </a:rPr>
              <a:t>many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molecules</a:t>
            </a:r>
            <a:r>
              <a:rPr lang="fr-FR" altLang="en-US" sz="1700" dirty="0" smtClean="0">
                <a:latin typeface="Arial" pitchFamily="34" charset="0"/>
              </a:rPr>
              <a:t> of living </a:t>
            </a:r>
            <a:r>
              <a:rPr lang="fr-FR" altLang="en-US" sz="1700" dirty="0" err="1" smtClean="0">
                <a:latin typeface="Arial" pitchFamily="34" charset="0"/>
              </a:rPr>
              <a:t>matter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endParaRPr lang="fr-FR" altLang="en-US" sz="1700" dirty="0">
              <a:latin typeface="Arial" pitchFamily="34" charset="0"/>
            </a:endParaRPr>
          </a:p>
          <a:p>
            <a:pPr marL="1433513" lvl="3" indent="0" eaLnBrk="1" hangingPunct="1">
              <a:lnSpc>
                <a:spcPct val="95000"/>
              </a:lnSpc>
              <a:spcBef>
                <a:spcPct val="40000"/>
              </a:spcBef>
              <a:buNone/>
            </a:pPr>
            <a:r>
              <a:rPr lang="fr-FR" altLang="en-US" sz="1700" dirty="0">
                <a:latin typeface="Arial" pitchFamily="34" charset="0"/>
              </a:rPr>
              <a:t>      </a:t>
            </a:r>
            <a:r>
              <a:rPr lang="fr-FR" altLang="en-US" sz="1700" dirty="0" smtClean="0">
                <a:latin typeface="Arial" pitchFamily="34" charset="0"/>
              </a:rPr>
              <a:t>It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found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to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be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present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in</a:t>
            </a:r>
            <a:r>
              <a:rPr lang="fr-FR" altLang="en-US" sz="1700" dirty="0" smtClean="0">
                <a:latin typeface="Arial" pitchFamily="34" charset="0"/>
              </a:rPr>
              <a:t> multiple </a:t>
            </a:r>
            <a:r>
              <a:rPr lang="fr-FR" altLang="en-US" sz="1700" dirty="0" err="1" smtClean="0">
                <a:latin typeface="Arial" pitchFamily="34" charset="0"/>
              </a:rPr>
              <a:t>organic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combinations</a:t>
            </a:r>
            <a:r>
              <a:rPr lang="fr-FR" altLang="en-US" sz="1700" dirty="0" smtClean="0">
                <a:latin typeface="Arial" pitchFamily="34" charset="0"/>
              </a:rPr>
              <a:t>: </a:t>
            </a:r>
            <a:r>
              <a:rPr lang="fr-FR" altLang="en-US" sz="1700" u="sng" dirty="0" err="1" smtClean="0">
                <a:latin typeface="Arial" pitchFamily="34" charset="0"/>
              </a:rPr>
              <a:t>nucleic</a:t>
            </a:r>
            <a:r>
              <a:rPr lang="fr-FR" altLang="en-US" sz="1700" u="sng" dirty="0" smtClean="0">
                <a:latin typeface="Arial" pitchFamily="34" charset="0"/>
              </a:rPr>
              <a:t> </a:t>
            </a:r>
            <a:r>
              <a:rPr lang="fr-FR" altLang="en-US" sz="1700" u="sng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, </a:t>
            </a:r>
            <a:r>
              <a:rPr lang="fr-FR" altLang="en-US" sz="1700" b="1" dirty="0" smtClean="0">
                <a:latin typeface="Arial" pitchFamily="34" charset="0"/>
              </a:rPr>
              <a:t>DNA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b="1" dirty="0" smtClean="0">
                <a:latin typeface="Arial" pitchFamily="34" charset="0"/>
              </a:rPr>
              <a:t>RNA</a:t>
            </a:r>
            <a:r>
              <a:rPr lang="fr-FR" altLang="en-US" sz="1700" dirty="0" smtClean="0">
                <a:latin typeface="Arial" pitchFamily="34" charset="0"/>
              </a:rPr>
              <a:t> for </a:t>
            </a:r>
            <a:r>
              <a:rPr lang="fr-FR" altLang="en-US" sz="1700" dirty="0" err="1" smtClean="0">
                <a:latin typeface="Arial" pitchFamily="34" charset="0"/>
              </a:rPr>
              <a:t>which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forms</a:t>
            </a:r>
            <a:r>
              <a:rPr lang="fr-FR" altLang="en-US" sz="1700" dirty="0" smtClean="0">
                <a:latin typeface="Arial" pitchFamily="34" charset="0"/>
              </a:rPr>
              <a:t> the structural </a:t>
            </a:r>
            <a:r>
              <a:rPr lang="fr-FR" altLang="en-US" sz="1700" dirty="0" err="1" smtClean="0">
                <a:latin typeface="Arial" pitchFamily="34" charset="0"/>
              </a:rPr>
              <a:t>framework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endParaRPr lang="fr-FR" altLang="en-US" sz="1700" dirty="0">
              <a:latin typeface="Arial" pitchFamily="34" charset="0"/>
            </a:endParaRPr>
          </a:p>
          <a:p>
            <a:pPr marL="1433513" lvl="3" indent="0" eaLnBrk="1" hangingPunct="1">
              <a:lnSpc>
                <a:spcPct val="95000"/>
              </a:lnSpc>
              <a:spcBef>
                <a:spcPct val="40000"/>
              </a:spcBef>
              <a:buNone/>
            </a:pPr>
            <a:r>
              <a:rPr lang="fr-FR" altLang="en-US" sz="1700" dirty="0">
                <a:latin typeface="Arial" pitchFamily="34" charset="0"/>
              </a:rPr>
              <a:t>	</a:t>
            </a:r>
            <a:r>
              <a:rPr lang="fr-FR" altLang="en-US" sz="1700" dirty="0" smtClean="0">
                <a:latin typeface="Arial" pitchFamily="34" charset="0"/>
              </a:rPr>
              <a:t>as </a:t>
            </a:r>
            <a:r>
              <a:rPr lang="fr-FR" altLang="en-US" sz="1700" dirty="0" err="1" smtClean="0">
                <a:latin typeface="Arial" pitchFamily="34" charset="0"/>
              </a:rPr>
              <a:t>well</a:t>
            </a:r>
            <a:r>
              <a:rPr lang="fr-FR" altLang="en-US" sz="1700" dirty="0" smtClean="0">
                <a:latin typeface="Arial" pitchFamily="34" charset="0"/>
              </a:rPr>
              <a:t> as </a:t>
            </a:r>
            <a:r>
              <a:rPr lang="fr-FR" altLang="en-US" sz="1700" dirty="0" err="1" smtClean="0">
                <a:latin typeface="Arial" pitchFamily="34" charset="0"/>
              </a:rPr>
              <a:t>many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proteins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lipids</a:t>
            </a:r>
            <a:r>
              <a:rPr lang="fr-FR" altLang="en-US" sz="1700" dirty="0">
                <a:latin typeface="Arial" pitchFamily="34" charset="0"/>
              </a:rPr>
              <a:t>: </a:t>
            </a:r>
            <a:r>
              <a:rPr lang="fr-FR" altLang="en-US" sz="1700" dirty="0" err="1" smtClean="0">
                <a:latin typeface="Arial" pitchFamily="34" charset="0"/>
              </a:rPr>
              <a:t>phosphoproteins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phospholipids</a:t>
            </a:r>
            <a:r>
              <a:rPr lang="fr-FR" altLang="en-US" sz="1700" dirty="0">
                <a:latin typeface="Arial" pitchFamily="34" charset="0"/>
              </a:rPr>
              <a:t>. </a:t>
            </a: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smtClean="0">
                <a:latin typeface="Arial" pitchFamily="34" charset="0"/>
              </a:rPr>
              <a:t>It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the central component of ATP (</a:t>
            </a:r>
            <a:r>
              <a:rPr lang="fr-FR" altLang="en-US" sz="1700" dirty="0" err="1" smtClean="0">
                <a:latin typeface="Arial" pitchFamily="34" charset="0"/>
              </a:rPr>
              <a:t>adenosine</a:t>
            </a:r>
            <a:r>
              <a:rPr lang="fr-FR" altLang="en-US" sz="1700" dirty="0" smtClean="0">
                <a:latin typeface="Arial" pitchFamily="34" charset="0"/>
              </a:rPr>
              <a:t> triphosphate) </a:t>
            </a:r>
            <a:r>
              <a:rPr lang="fr-FR" altLang="en-US" sz="1700" u="sng" dirty="0" smtClean="0">
                <a:solidFill>
                  <a:srgbClr val="00B050"/>
                </a:solidFill>
                <a:latin typeface="Arial" pitchFamily="34" charset="0"/>
              </a:rPr>
              <a:t>an </a:t>
            </a:r>
            <a:r>
              <a:rPr lang="fr-FR" altLang="en-US" sz="1700" u="sng" dirty="0" err="1" smtClean="0">
                <a:solidFill>
                  <a:srgbClr val="00B050"/>
                </a:solidFill>
                <a:latin typeface="Arial" pitchFamily="34" charset="0"/>
              </a:rPr>
              <a:t>energy</a:t>
            </a:r>
            <a:r>
              <a:rPr lang="fr-FR" altLang="en-US" sz="1700" u="sng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u="sng" dirty="0" err="1" smtClean="0">
                <a:solidFill>
                  <a:srgbClr val="00B050"/>
                </a:solidFill>
                <a:latin typeface="Arial" pitchFamily="34" charset="0"/>
              </a:rPr>
              <a:t>producer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when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it</a:t>
            </a:r>
            <a:r>
              <a:rPr lang="fr-FR" altLang="en-US" sz="1700" dirty="0" smtClean="0">
                <a:latin typeface="Arial" pitchFamily="34" charset="0"/>
              </a:rPr>
              <a:t> releases a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atom</a:t>
            </a:r>
            <a:r>
              <a:rPr lang="fr-FR" altLang="en-US" sz="1700" dirty="0" smtClean="0">
                <a:latin typeface="Arial" pitchFamily="34" charset="0"/>
              </a:rPr>
              <a:t> in the conversion to </a:t>
            </a:r>
            <a:r>
              <a:rPr lang="fr-FR" altLang="en-US" sz="1700" dirty="0">
                <a:latin typeface="Arial" pitchFamily="34" charset="0"/>
              </a:rPr>
              <a:t>ADP.</a:t>
            </a: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endParaRPr lang="fr-FR" altLang="en-US" sz="1700" dirty="0">
              <a:latin typeface="Arial" pitchFamily="34" charset="0"/>
            </a:endParaRPr>
          </a:p>
          <a:p>
            <a:pPr marL="1257300" indent="-1257300" eaLnBrk="1" hangingPunct="1">
              <a:lnSpc>
                <a:spcPct val="95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000" b="1" dirty="0">
                <a:latin typeface="Arial" pitchFamily="34" charset="0"/>
              </a:rPr>
              <a:t>         T</a:t>
            </a:r>
            <a:r>
              <a:rPr lang="fr-FR" altLang="en-US" sz="2000" b="1" dirty="0" smtClean="0">
                <a:latin typeface="Arial" pitchFamily="34" charset="0"/>
              </a:rPr>
              <a:t>he </a:t>
            </a:r>
            <a:r>
              <a:rPr lang="fr-FR" altLang="en-US" sz="2000" b="1" dirty="0" err="1" smtClean="0">
                <a:latin typeface="Arial" pitchFamily="34" charset="0"/>
              </a:rPr>
              <a:t>role</a:t>
            </a:r>
            <a:r>
              <a:rPr lang="fr-FR" altLang="en-US" sz="2000" b="1" dirty="0" smtClean="0">
                <a:latin typeface="Arial" pitchFamily="34" charset="0"/>
              </a:rPr>
              <a:t> of </a:t>
            </a:r>
            <a:r>
              <a:rPr lang="fr-FR" altLang="en-US" sz="2000" b="1" dirty="0" err="1" smtClean="0">
                <a:latin typeface="Arial" pitchFamily="34" charset="0"/>
              </a:rPr>
              <a:t>Phosphorus</a:t>
            </a:r>
            <a:r>
              <a:rPr lang="fr-FR" altLang="en-US" sz="2000" b="1" dirty="0" smtClean="0">
                <a:latin typeface="Arial" pitchFamily="34" charset="0"/>
              </a:rPr>
              <a:t> in plants</a:t>
            </a:r>
            <a:endParaRPr lang="fr-FR" altLang="en-US" sz="2000" b="1" dirty="0">
              <a:latin typeface="Arial" pitchFamily="34" charset="0"/>
            </a:endParaRP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smtClean="0">
                <a:latin typeface="Arial" pitchFamily="34" charset="0"/>
              </a:rPr>
              <a:t>Cellular multiplication in </a:t>
            </a:r>
            <a:r>
              <a:rPr lang="fr-FR" altLang="en-US" sz="1700" dirty="0" err="1" smtClean="0">
                <a:latin typeface="Arial" pitchFamily="34" charset="0"/>
              </a:rPr>
              <a:t>meristems</a:t>
            </a:r>
            <a:r>
              <a:rPr lang="fr-FR" altLang="en-US" sz="1700" dirty="0" smtClean="0">
                <a:latin typeface="Arial" pitchFamily="34" charset="0"/>
              </a:rPr>
              <a:t> (DNA, RNA)    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root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development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(in the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fall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…)</a:t>
            </a:r>
            <a:endParaRPr lang="fr-FR" altLang="en-US" sz="1700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>
                <a:latin typeface="Arial" pitchFamily="34" charset="0"/>
              </a:rPr>
              <a:t>C</a:t>
            </a:r>
            <a:r>
              <a:rPr lang="fr-FR" altLang="en-US" sz="1700" dirty="0" smtClean="0">
                <a:latin typeface="Arial" pitchFamily="34" charset="0"/>
              </a:rPr>
              <a:t>ellular respiration and the </a:t>
            </a:r>
            <a:r>
              <a:rPr lang="fr-FR" altLang="en-US" sz="1700" dirty="0" err="1" smtClean="0">
                <a:latin typeface="Arial" pitchFamily="34" charset="0"/>
              </a:rPr>
              <a:t>transfer</a:t>
            </a:r>
            <a:r>
              <a:rPr lang="fr-FR" altLang="en-US" sz="1700" dirty="0" smtClean="0">
                <a:latin typeface="Arial" pitchFamily="34" charset="0"/>
              </a:rPr>
              <a:t> of </a:t>
            </a:r>
            <a:r>
              <a:rPr lang="fr-FR" altLang="en-US" sz="1700" dirty="0" err="1" smtClean="0">
                <a:latin typeface="Arial" pitchFamily="34" charset="0"/>
              </a:rPr>
              <a:t>energy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>(ATP, ADP)  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growth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fr-FR" altLang="en-US" sz="17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– 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(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especially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in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spring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)</a:t>
            </a:r>
            <a:endParaRPr lang="fr-FR" altLang="en-US" sz="1700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err="1" smtClean="0">
                <a:latin typeface="Arial" pitchFamily="34" charset="0"/>
              </a:rPr>
              <a:t>Photosynthesis</a:t>
            </a:r>
            <a:r>
              <a:rPr lang="fr-FR" altLang="en-US" sz="1700" dirty="0" smtClean="0">
                <a:latin typeface="Arial" pitchFamily="34" charset="0"/>
              </a:rPr>
              <a:t> in </a:t>
            </a:r>
            <a:r>
              <a:rPr lang="fr-FR" altLang="en-US" sz="1700" dirty="0" err="1" smtClean="0">
                <a:latin typeface="Arial" pitchFamily="34" charset="0"/>
              </a:rPr>
              <a:t>synergy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with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nitrogen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many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other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elements</a:t>
            </a:r>
            <a:endParaRPr lang="fr-FR" altLang="en-US" sz="1700" dirty="0" smtClean="0">
              <a:latin typeface="Arial" pitchFamily="34" charset="0"/>
            </a:endParaRPr>
          </a:p>
          <a:p>
            <a:pPr marL="1706563" lvl="3" indent="-273050" eaLnBrk="1" hangingPunct="1">
              <a:lnSpc>
                <a:spcPct val="85000"/>
              </a:lnSpc>
              <a:spcBef>
                <a:spcPct val="40000"/>
              </a:spcBef>
              <a:buFontTx/>
              <a:buNone/>
            </a:pPr>
            <a:r>
              <a:rPr lang="fr-FR" altLang="en-US" sz="1700" u="sng" dirty="0" smtClean="0">
                <a:latin typeface="Arial" pitchFamily="34" charset="0"/>
              </a:rPr>
              <a:t>NB</a:t>
            </a:r>
            <a:r>
              <a:rPr lang="fr-FR" altLang="en-US" sz="1700" dirty="0" smtClean="0">
                <a:latin typeface="Arial" pitchFamily="34" charset="0"/>
              </a:rPr>
              <a:t>: Once the </a:t>
            </a:r>
            <a:r>
              <a:rPr lang="fr-FR" altLang="en-US" sz="1700" dirty="0" err="1" smtClean="0">
                <a:latin typeface="Arial" pitchFamily="34" charset="0"/>
              </a:rPr>
              <a:t>seed’s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reserves</a:t>
            </a:r>
            <a:r>
              <a:rPr lang="fr-FR" altLang="en-US" sz="1700" dirty="0" smtClean="0">
                <a:latin typeface="Arial" pitchFamily="34" charset="0"/>
              </a:rPr>
              <a:t> have been </a:t>
            </a:r>
            <a:r>
              <a:rPr lang="fr-FR" altLang="en-US" sz="1700" dirty="0" err="1" smtClean="0">
                <a:latin typeface="Arial" pitchFamily="34" charset="0"/>
              </a:rPr>
              <a:t>depleted</a:t>
            </a:r>
            <a:r>
              <a:rPr lang="fr-FR" altLang="en-US" sz="1700" dirty="0" smtClean="0">
                <a:latin typeface="Arial" pitchFamily="34" charset="0"/>
              </a:rPr>
              <a:t>, the plant must </a:t>
            </a:r>
            <a:r>
              <a:rPr lang="fr-FR" altLang="en-US" sz="1700" dirty="0" err="1" smtClean="0">
                <a:latin typeface="Arial" pitchFamily="34" charset="0"/>
              </a:rPr>
              <a:t>immediately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find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element</a:t>
            </a:r>
            <a:r>
              <a:rPr lang="fr-FR" altLang="en-US" sz="1700" dirty="0" smtClean="0">
                <a:latin typeface="Arial" pitchFamily="34" charset="0"/>
              </a:rPr>
              <a:t> in the </a:t>
            </a:r>
            <a:r>
              <a:rPr lang="fr-FR" altLang="en-US" sz="1700" dirty="0" err="1" smtClean="0">
                <a:latin typeface="Arial" pitchFamily="34" charset="0"/>
              </a:rPr>
              <a:t>soil</a:t>
            </a:r>
            <a:r>
              <a:rPr lang="fr-FR" altLang="en-US" sz="1700" dirty="0" smtClean="0">
                <a:latin typeface="Arial" pitchFamily="34" charset="0"/>
              </a:rPr>
              <a:t> close to </a:t>
            </a:r>
            <a:r>
              <a:rPr lang="fr-FR" altLang="en-US" sz="1700" dirty="0" err="1" smtClean="0">
                <a:latin typeface="Arial" pitchFamily="34" charset="0"/>
              </a:rPr>
              <a:t>its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roots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since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this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element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is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practically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not mobile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br>
              <a:rPr lang="fr-FR" altLang="en-US" sz="1700" dirty="0" smtClean="0">
                <a:latin typeface="Arial" pitchFamily="34" charset="0"/>
              </a:rPr>
            </a:br>
            <a:r>
              <a:rPr lang="fr-FR" altLang="en-US" sz="1700" dirty="0" err="1" smtClean="0">
                <a:latin typeface="Arial" pitchFamily="34" charset="0"/>
              </a:rPr>
              <a:t>At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this</a:t>
            </a:r>
            <a:r>
              <a:rPr lang="fr-FR" altLang="en-US" sz="1700" dirty="0" smtClean="0">
                <a:latin typeface="Arial" pitchFamily="34" charset="0"/>
              </a:rPr>
              <a:t> stage,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may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be</a:t>
            </a:r>
            <a:r>
              <a:rPr lang="fr-FR" altLang="en-US" sz="1700" dirty="0" smtClean="0">
                <a:latin typeface="Arial" pitchFamily="34" charset="0"/>
              </a:rPr>
              <a:t> a major </a:t>
            </a:r>
            <a:r>
              <a:rPr lang="fr-FR" altLang="en-US" sz="1700" dirty="0" err="1" smtClean="0">
                <a:latin typeface="Arial" pitchFamily="34" charset="0"/>
              </a:rPr>
              <a:t>limiting</a:t>
            </a:r>
            <a:r>
              <a:rPr lang="fr-FR" altLang="en-US" sz="1700" dirty="0" smtClean="0">
                <a:latin typeface="Arial" pitchFamily="34" charset="0"/>
              </a:rPr>
              <a:t> factor and </a:t>
            </a:r>
            <a:r>
              <a:rPr lang="fr-FR" altLang="en-US" sz="1700" dirty="0" err="1" smtClean="0">
                <a:latin typeface="Arial" pitchFamily="34" charset="0"/>
              </a:rPr>
              <a:t>inhibit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growth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development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applied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sowing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strengthens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stimulates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growth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b="1" dirty="0" smtClean="0">
                <a:solidFill>
                  <a:srgbClr val="00B050"/>
                </a:solidFill>
                <a:latin typeface="Arial" pitchFamily="34" charset="0"/>
              </a:rPr>
              <a:t>of the </a:t>
            </a:r>
            <a:r>
              <a:rPr lang="fr-FR" altLang="en-US" sz="1700" b="1" dirty="0" err="1" smtClean="0">
                <a:solidFill>
                  <a:srgbClr val="00B050"/>
                </a:solidFill>
                <a:latin typeface="Arial" pitchFamily="34" charset="0"/>
              </a:rPr>
              <a:t>root</a:t>
            </a:r>
            <a:r>
              <a:rPr lang="fr-FR" altLang="en-US" sz="1700" b="1" dirty="0" smtClean="0">
                <a:solidFill>
                  <a:srgbClr val="00B050"/>
                </a:solidFill>
                <a:latin typeface="Arial" pitchFamily="34" charset="0"/>
              </a:rPr>
              <a:t> system </a:t>
            </a:r>
            <a:r>
              <a:rPr lang="fr-FR" altLang="en-US" sz="1700" dirty="0" err="1" smtClean="0">
                <a:latin typeface="Arial" pitchFamily="34" charset="0"/>
              </a:rPr>
              <a:t>so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that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reserves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of the </a:t>
            </a:r>
            <a:r>
              <a:rPr lang="fr-FR" altLang="en-US" sz="1700" dirty="0" err="1" smtClean="0">
                <a:latin typeface="Arial" pitchFamily="34" charset="0"/>
              </a:rPr>
              <a:t>soil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can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be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explored</a:t>
            </a:r>
            <a:r>
              <a:rPr lang="fr-FR" altLang="en-US" sz="1700" dirty="0" smtClean="0">
                <a:latin typeface="Arial" pitchFamily="34" charset="0"/>
              </a:rPr>
              <a:t> more </a:t>
            </a:r>
            <a:r>
              <a:rPr lang="fr-FR" altLang="en-US" sz="1700" dirty="0" err="1" smtClean="0">
                <a:latin typeface="Arial" pitchFamily="34" charset="0"/>
              </a:rPr>
              <a:t>quickly</a:t>
            </a:r>
            <a:r>
              <a:rPr lang="fr-FR" altLang="en-US" sz="1700" dirty="0" smtClean="0">
                <a:latin typeface="Arial" pitchFamily="34" charset="0"/>
              </a:rPr>
              <a:t>.</a:t>
            </a:r>
            <a:endParaRPr lang="fr-FR" altLang="en-US" sz="17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10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</a:t>
            </a:r>
            <a:r>
              <a:rPr lang="fr-FR" altLang="en-US" dirty="0" err="1" smtClean="0">
                <a:latin typeface="Calibri" pitchFamily="34" charset="0"/>
              </a:rPr>
              <a:t>phosphorus</a:t>
            </a:r>
            <a:r>
              <a:rPr lang="fr-FR" altLang="en-US" dirty="0" smtClean="0">
                <a:latin typeface="Calibri" pitchFamily="34" charset="0"/>
              </a:rPr>
              <a:t>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58371" name="Picture 7" descr="cycle-phosph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5" y="1211266"/>
            <a:ext cx="10528300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ZoneTexte 3"/>
          <p:cNvSpPr txBox="1">
            <a:spLocks noChangeArrowheads="1"/>
          </p:cNvSpPr>
          <p:nvPr/>
        </p:nvSpPr>
        <p:spPr bwMode="auto">
          <a:xfrm>
            <a:off x="5774268" y="5021266"/>
            <a:ext cx="94191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900">
                <a:solidFill>
                  <a:srgbClr val="000000"/>
                </a:solidFill>
                <a:latin typeface="Calibri" pitchFamily="34" charset="0"/>
              </a:rPr>
              <a:t>(2 kg/ha)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72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en-US" sz="3200" dirty="0" err="1" smtClean="0">
                <a:latin typeface="Arial" pitchFamily="34" charset="0"/>
              </a:rPr>
              <a:t>Effects</a:t>
            </a:r>
            <a:r>
              <a:rPr lang="fr-FR" altLang="en-US" sz="3200" dirty="0" smtClean="0">
                <a:latin typeface="Arial" pitchFamily="34" charset="0"/>
              </a:rPr>
              <a:t> of pH on the </a:t>
            </a:r>
            <a:r>
              <a:rPr lang="fr-FR" altLang="en-US" sz="3200" dirty="0" err="1" smtClean="0">
                <a:latin typeface="Arial" pitchFamily="34" charset="0"/>
              </a:rPr>
              <a:t>bioavailability</a:t>
            </a:r>
            <a:r>
              <a:rPr lang="fr-FR" altLang="en-US" sz="3200" dirty="0" smtClean="0">
                <a:latin typeface="Arial" pitchFamily="34" charset="0"/>
              </a:rPr>
              <a:t> of </a:t>
            </a:r>
            <a:r>
              <a:rPr lang="fr-FR" altLang="en-US" sz="3200" dirty="0" err="1" smtClean="0">
                <a:latin typeface="Arial" pitchFamily="34" charset="0"/>
              </a:rPr>
              <a:t>phosphorus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>
              <a:defRPr/>
            </a:pPr>
            <a:fld id="{19448F9F-7359-4881-9B5C-F190366D4C2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9396" name="Picture 2" descr="Effets sur la fertilite chi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1666875"/>
            <a:ext cx="90805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248400"/>
            <a:ext cx="4368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10339456" y="850789"/>
            <a:ext cx="1730621" cy="1622067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Wider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spectrum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than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other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elements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A certain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acidity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of the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soil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is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conducive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to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its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assimilation.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ctrTitle"/>
          </p:nvPr>
        </p:nvSpPr>
        <p:spPr>
          <a:xfrm>
            <a:off x="466344" y="158687"/>
            <a:ext cx="11594592" cy="1728787"/>
          </a:xfrm>
          <a:effectLst>
            <a:outerShdw dist="35921" dir="2700000" algn="ctr" rotWithShape="0">
              <a:srgbClr val="B2B2B2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fr-FR" altLang="en-US" dirty="0" smtClean="0">
                <a:latin typeface="Arial" pitchFamily="34" charset="0"/>
              </a:rPr>
              <a:t>The</a:t>
            </a:r>
            <a:r>
              <a:rPr lang="fr-FR" altLang="en-US" b="1" dirty="0" smtClean="0">
                <a:latin typeface="Arial" pitchFamily="34" charset="0"/>
              </a:rPr>
              <a:t> </a:t>
            </a:r>
            <a:r>
              <a:rPr lang="fr-FR" altLang="en-US" b="1" dirty="0" err="1" smtClean="0">
                <a:latin typeface="Arial" pitchFamily="34" charset="0"/>
              </a:rPr>
              <a:t>agronomic</a:t>
            </a:r>
            <a:r>
              <a:rPr lang="fr-FR" altLang="en-US" b="1" dirty="0" smtClean="0">
                <a:latin typeface="Arial" pitchFamily="34" charset="0"/>
              </a:rPr>
              <a:t> </a:t>
            </a:r>
            <a:r>
              <a:rPr lang="fr-FR" altLang="en-US" b="1" dirty="0" err="1" smtClean="0">
                <a:latin typeface="Arial" pitchFamily="34" charset="0"/>
              </a:rPr>
              <a:t>foundations</a:t>
            </a:r>
            <a:r>
              <a:rPr lang="fr-FR" altLang="en-US" b="1" dirty="0" smtClean="0">
                <a:latin typeface="Arial" pitchFamily="34" charset="0"/>
              </a:rPr>
              <a:t> of </a:t>
            </a:r>
            <a:r>
              <a:rPr lang="fr-FR" altLang="en-US" b="1" dirty="0" err="1" smtClean="0">
                <a:latin typeface="Arial" pitchFamily="34" charset="0"/>
              </a:rPr>
              <a:t>fertilization</a:t>
            </a:r>
            <a:r>
              <a:rPr lang="fr-FR" altLang="en-US" sz="4800" b="1" dirty="0">
                <a:latin typeface="Arial" pitchFamily="34" charset="0"/>
              </a:rPr>
              <a:t/>
            </a:r>
            <a:br>
              <a:rPr lang="fr-FR" altLang="en-US" sz="4800" b="1" dirty="0">
                <a:latin typeface="Arial" pitchFamily="34" charset="0"/>
              </a:rPr>
            </a:br>
            <a:endParaRPr lang="fr-FR" altLang="en-US" sz="4800" b="1" dirty="0">
              <a:latin typeface="Arial" pitchFamily="34" charset="0"/>
            </a:endParaRPr>
          </a:p>
        </p:txBody>
      </p:sp>
      <p:sp>
        <p:nvSpPr>
          <p:cNvPr id="40963" name="Sous-titre 2"/>
          <p:cNvSpPr>
            <a:spLocks noGrp="1"/>
          </p:cNvSpPr>
          <p:nvPr>
            <p:ph type="subTitle" idx="1"/>
          </p:nvPr>
        </p:nvSpPr>
        <p:spPr>
          <a:xfrm>
            <a:off x="2265588" y="1724992"/>
            <a:ext cx="7806267" cy="4532684"/>
          </a:xfrm>
        </p:spPr>
        <p:txBody>
          <a:bodyPr>
            <a:normAutofit fontScale="77500" lnSpcReduction="20000"/>
          </a:bodyPr>
          <a:lstStyle/>
          <a:p>
            <a:pPr marL="542925" indent="-542925" algn="l" eaLnBrk="1" hangingPunct="1">
              <a:lnSpc>
                <a:spcPct val="130000"/>
              </a:lnSpc>
              <a:buFont typeface="Arial" pitchFamily="34" charset="0"/>
              <a:buBlip>
                <a:blip r:embed="rId2"/>
              </a:buBlip>
            </a:pPr>
            <a:r>
              <a:rPr lang="fr-FR" altLang="en-US" sz="3200" b="1" u="sng" dirty="0">
                <a:solidFill>
                  <a:schemeClr val="tx1"/>
                </a:solidFill>
                <a:latin typeface="Arial" pitchFamily="34" charset="0"/>
              </a:rPr>
              <a:t>1) </a:t>
            </a:r>
            <a:r>
              <a:rPr lang="fr-FR" altLang="en-US" sz="3200" b="1" u="sng" dirty="0" smtClean="0">
                <a:solidFill>
                  <a:schemeClr val="tx1"/>
                </a:solidFill>
                <a:latin typeface="Arial" pitchFamily="34" charset="0"/>
              </a:rPr>
              <a:t>The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fundamentals</a:t>
            </a:r>
            <a:endParaRPr lang="fr-FR" altLang="en-US" sz="3200" b="1" u="sng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 eaLnBrk="1" hangingPunct="1">
              <a:lnSpc>
                <a:spcPct val="130000"/>
              </a:lnSpc>
              <a:buFont typeface="Arial" pitchFamily="34" charset="0"/>
              <a:buBlip>
                <a:blip r:embed="rId2"/>
              </a:buBlip>
            </a:pP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Soil</a:t>
            </a:r>
            <a:r>
              <a:rPr lang="fr-FR" altLang="en-US" sz="3200" b="1" dirty="0" smtClean="0">
                <a:solidFill>
                  <a:srgbClr val="808080"/>
                </a:solidFill>
                <a:latin typeface="Arial" pitchFamily="34" charset="0"/>
              </a:rPr>
              <a:t> and </a:t>
            </a: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fertility</a:t>
            </a:r>
            <a:endParaRPr lang="fr-FR" altLang="en-US" sz="3200" b="1" dirty="0">
              <a:solidFill>
                <a:srgbClr val="808080"/>
              </a:solidFill>
              <a:latin typeface="Arial" pitchFamily="34" charset="0"/>
            </a:endParaRPr>
          </a:p>
          <a:p>
            <a:pPr marL="542925" indent="-542925" algn="l" eaLnBrk="1" hangingPunct="1">
              <a:lnSpc>
                <a:spcPct val="130000"/>
              </a:lnSpc>
              <a:buFont typeface="Arial" pitchFamily="34" charset="0"/>
              <a:buBlip>
                <a:blip r:embed="rId2"/>
              </a:buBlip>
            </a:pP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Mineral</a:t>
            </a:r>
            <a:r>
              <a:rPr lang="fr-FR" altLang="en-US" sz="3200" b="1" dirty="0" smtClean="0">
                <a:solidFill>
                  <a:srgbClr val="808080"/>
                </a:solidFill>
                <a:latin typeface="Arial" pitchFamily="34" charset="0"/>
              </a:rPr>
              <a:t> </a:t>
            </a: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elements</a:t>
            </a:r>
            <a:r>
              <a:rPr lang="fr-FR" altLang="en-US" sz="3200" b="1" dirty="0" smtClean="0">
                <a:solidFill>
                  <a:srgbClr val="808080"/>
                </a:solidFill>
                <a:latin typeface="Arial" pitchFamily="34" charset="0"/>
              </a:rPr>
              <a:t>, </a:t>
            </a: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roles</a:t>
            </a:r>
            <a:r>
              <a:rPr lang="fr-FR" altLang="en-US" sz="3200" b="1" dirty="0" smtClean="0">
                <a:solidFill>
                  <a:srgbClr val="808080"/>
                </a:solidFill>
                <a:latin typeface="Arial" pitchFamily="34" charset="0"/>
              </a:rPr>
              <a:t> and </a:t>
            </a: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forms</a:t>
            </a:r>
            <a:endParaRPr lang="fr-FR" altLang="en-US" sz="3200" b="1" dirty="0">
              <a:solidFill>
                <a:srgbClr val="808080"/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u="sng" dirty="0">
                <a:solidFill>
                  <a:schemeClr val="tx1"/>
                </a:solidFill>
                <a:latin typeface="Arial" pitchFamily="34" charset="0"/>
              </a:rPr>
              <a:t>2)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Making</a:t>
            </a:r>
            <a:r>
              <a:rPr lang="fr-FR" altLang="en-US" sz="3200" b="1" u="sng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fertilizer</a:t>
            </a:r>
            <a:endParaRPr lang="fr-FR" altLang="en-US" sz="3200" b="1" u="sng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The plant </a:t>
            </a:r>
            <a:r>
              <a:rPr lang="fr-FR" altLang="en-US" sz="3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– </a:t>
            </a:r>
            <a:r>
              <a:rPr lang="fr-FR" alt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the </a:t>
            </a:r>
            <a:r>
              <a:rPr lang="fr-FR" altLang="en-US" sz="32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needs</a:t>
            </a:r>
            <a:r>
              <a:rPr lang="fr-FR" alt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of </a:t>
            </a:r>
            <a:r>
              <a:rPr lang="fr-FR" altLang="en-US" sz="32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crops</a:t>
            </a:r>
            <a:endParaRPr lang="fr-FR" altLang="en-US" sz="3200" b="1" dirty="0">
              <a:solidFill>
                <a:schemeClr val="bg1">
                  <a:lumMod val="65000"/>
                </a:schemeClr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Winning</a:t>
            </a:r>
            <a:r>
              <a:rPr lang="fr-FR" alt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couples</a:t>
            </a:r>
            <a:endParaRPr lang="fr-FR" altLang="en-US" sz="3200" b="1" dirty="0">
              <a:solidFill>
                <a:schemeClr val="bg1">
                  <a:lumMod val="65000"/>
                </a:schemeClr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u="sng" dirty="0">
                <a:solidFill>
                  <a:schemeClr val="tx1"/>
                </a:solidFill>
                <a:latin typeface="Arial" pitchFamily="34" charset="0"/>
              </a:rPr>
              <a:t>3)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Recommendations</a:t>
            </a:r>
            <a:endParaRPr lang="fr-FR" altLang="en-US" sz="3200" b="1" u="sng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u="sng" dirty="0">
                <a:solidFill>
                  <a:schemeClr val="tx1"/>
                </a:solidFill>
                <a:latin typeface="Arial" pitchFamily="34" charset="0"/>
              </a:rPr>
              <a:t>4)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Responsible</a:t>
            </a:r>
            <a:r>
              <a:rPr lang="fr-FR" altLang="en-US" sz="3200" b="1" u="sng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nutrient</a:t>
            </a:r>
            <a:r>
              <a:rPr lang="fr-FR" altLang="en-US" sz="3200" b="1" u="sng" dirty="0" smtClean="0">
                <a:solidFill>
                  <a:schemeClr val="tx1"/>
                </a:solidFill>
                <a:latin typeface="Arial" pitchFamily="34" charset="0"/>
              </a:rPr>
              <a:t> management</a:t>
            </a:r>
            <a:endParaRPr lang="fr-FR" altLang="en-US" sz="3200" b="1" u="sng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endParaRPr lang="fr-FR" altLang="en-US" sz="3200" b="1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 eaLnBrk="1" hangingPunct="1">
              <a:lnSpc>
                <a:spcPct val="130000"/>
              </a:lnSpc>
              <a:buFont typeface="Arial" pitchFamily="34" charset="0"/>
              <a:buBlip>
                <a:blip r:embed="rId2"/>
              </a:buBlip>
            </a:pPr>
            <a:endParaRPr lang="fr-FR" altLang="en-US" sz="3200" b="1" dirty="0">
              <a:solidFill>
                <a:srgbClr val="80808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38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>
          <a:xfrm>
            <a:off x="527051" y="85725"/>
            <a:ext cx="10972800" cy="903288"/>
          </a:xfrm>
        </p:spPr>
        <p:txBody>
          <a:bodyPr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fr-FR" altLang="en-US" sz="3200" dirty="0" err="1" smtClean="0">
                <a:latin typeface="Arial" pitchFamily="34" charset="0"/>
              </a:rPr>
              <a:t>What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happens</a:t>
            </a:r>
            <a:r>
              <a:rPr lang="fr-FR" altLang="en-US" sz="3200" dirty="0" smtClean="0">
                <a:latin typeface="Arial" pitchFamily="34" charset="0"/>
              </a:rPr>
              <a:t> to the </a:t>
            </a:r>
            <a:r>
              <a:rPr lang="fr-FR" altLang="en-US" sz="3200" dirty="0" err="1" smtClean="0">
                <a:latin typeface="Arial" pitchFamily="34" charset="0"/>
              </a:rPr>
              <a:t>phosphorus</a:t>
            </a:r>
            <a:r>
              <a:rPr lang="fr-FR" altLang="en-US" sz="3200" dirty="0" smtClean="0">
                <a:latin typeface="Arial" pitchFamily="34" charset="0"/>
              </a:rPr>
              <a:t> input of a </a:t>
            </a:r>
            <a:r>
              <a:rPr lang="fr-FR" altLang="en-US" sz="3200" dirty="0" err="1" smtClean="0">
                <a:latin typeface="Arial" pitchFamily="34" charset="0"/>
              </a:rPr>
              <a:t>fertilizer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material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7829553" y="6042025"/>
            <a:ext cx="3729567" cy="304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400" b="0" i="1">
                <a:solidFill>
                  <a:prstClr val="black"/>
                </a:solidFill>
                <a:latin typeface="Arial" charset="0"/>
                <a:cs typeface="Arial" charset="0"/>
              </a:rPr>
              <a:t>(Jean-Claude Fardeau  2010)</a:t>
            </a:r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1181100" y="1571628"/>
            <a:ext cx="4241800" cy="238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0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8853" name="Rectangle 6"/>
          <p:cNvSpPr>
            <a:spLocks noChangeArrowheads="1"/>
          </p:cNvSpPr>
          <p:nvPr/>
        </p:nvSpPr>
        <p:spPr bwMode="auto">
          <a:xfrm>
            <a:off x="1126067" y="5778503"/>
            <a:ext cx="4686300" cy="238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0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7327900" y="5534028"/>
            <a:ext cx="3378200" cy="238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0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4508502" y="2438403"/>
            <a:ext cx="4076700" cy="238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0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8856" name="Rectangle 3"/>
          <p:cNvSpPr>
            <a:spLocks noGrp="1"/>
          </p:cNvSpPr>
          <p:nvPr>
            <p:ph type="body" idx="1"/>
          </p:nvPr>
        </p:nvSpPr>
        <p:spPr>
          <a:xfrm>
            <a:off x="609600" y="1266825"/>
            <a:ext cx="10972800" cy="5080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ct val="40000"/>
              </a:spcBef>
              <a:buClr>
                <a:srgbClr val="FF3300"/>
              </a:buClr>
              <a:buFont typeface="Wingdings" pitchFamily="2" charset="2"/>
              <a:buChar char="q"/>
            </a:pPr>
            <a:r>
              <a:rPr lang="fr-FR" altLang="en-US" sz="1800" dirty="0" smtClean="0">
                <a:latin typeface="Arial" pitchFamily="34" charset="0"/>
              </a:rPr>
              <a:t>The </a:t>
            </a:r>
            <a:r>
              <a:rPr lang="fr-FR" altLang="en-US" sz="1800" dirty="0" err="1" smtClean="0">
                <a:latin typeface="Arial" pitchFamily="34" charset="0"/>
              </a:rPr>
              <a:t>isotopic</a:t>
            </a:r>
            <a:r>
              <a:rPr lang="fr-FR" altLang="en-US" sz="1800" dirty="0" smtClean="0">
                <a:latin typeface="Arial" pitchFamily="34" charset="0"/>
              </a:rPr>
              <a:t> labelling of a phosphate </a:t>
            </a:r>
            <a:r>
              <a:rPr lang="fr-FR" altLang="en-US" sz="1800" dirty="0" err="1" smtClean="0">
                <a:latin typeface="Arial" pitchFamily="34" charset="0"/>
              </a:rPr>
              <a:t>fertilizer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makes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it</a:t>
            </a:r>
            <a:r>
              <a:rPr lang="fr-FR" altLang="en-US" sz="1800" dirty="0">
                <a:latin typeface="Arial" pitchFamily="34" charset="0"/>
              </a:rPr>
              <a:t> </a:t>
            </a:r>
            <a:r>
              <a:rPr lang="fr-FR" altLang="en-US" sz="1800" dirty="0" smtClean="0">
                <a:latin typeface="Arial" pitchFamily="34" charset="0"/>
              </a:rPr>
              <a:t>possible to </a:t>
            </a:r>
            <a:r>
              <a:rPr lang="fr-FR" altLang="en-US" sz="1800" dirty="0" err="1" smtClean="0">
                <a:latin typeface="Arial" pitchFamily="34" charset="0"/>
              </a:rPr>
              <a:t>measure</a:t>
            </a:r>
            <a:r>
              <a:rPr lang="fr-FR" altLang="en-US" sz="1800" dirty="0" smtClean="0">
                <a:latin typeface="Arial" pitchFamily="34" charset="0"/>
              </a:rPr>
              <a:t> the </a:t>
            </a:r>
            <a:r>
              <a:rPr lang="fr-FR" altLang="en-US" sz="1800" b="1" i="1" dirty="0" smtClean="0">
                <a:latin typeface="Arial" pitchFamily="34" charset="0"/>
              </a:rPr>
              <a:t>Real </a:t>
            </a:r>
            <a:r>
              <a:rPr lang="fr-FR" altLang="en-US" sz="1800" b="1" i="1" dirty="0" err="1" smtClean="0">
                <a:latin typeface="Arial" pitchFamily="34" charset="0"/>
              </a:rPr>
              <a:t>Utilization</a:t>
            </a:r>
            <a:r>
              <a:rPr lang="fr-FR" altLang="en-US" sz="1800" b="1" i="1" dirty="0" smtClean="0">
                <a:latin typeface="Arial" pitchFamily="34" charset="0"/>
              </a:rPr>
              <a:t> Coefficient</a:t>
            </a:r>
            <a:r>
              <a:rPr lang="fr-FR" altLang="en-US" sz="1800" dirty="0" smtClean="0">
                <a:latin typeface="Arial" pitchFamily="34" charset="0"/>
              </a:rPr>
              <a:t> (RUC </a:t>
            </a:r>
            <a:r>
              <a:rPr lang="fr-FR" altLang="en-US" sz="1800" dirty="0">
                <a:latin typeface="Arial" pitchFamily="34" charset="0"/>
              </a:rPr>
              <a:t>%) </a:t>
            </a:r>
            <a:r>
              <a:rPr lang="fr-FR" altLang="en-US" sz="1800" dirty="0" smtClean="0">
                <a:latin typeface="Arial" pitchFamily="34" charset="0"/>
              </a:rPr>
              <a:t>of the </a:t>
            </a:r>
            <a:r>
              <a:rPr lang="fr-FR" altLang="en-US" sz="1800" dirty="0" err="1" smtClean="0">
                <a:latin typeface="Arial" pitchFamily="34" charset="0"/>
              </a:rPr>
              <a:t>phosphorus</a:t>
            </a:r>
            <a:r>
              <a:rPr lang="fr-FR" altLang="en-US" sz="1800" dirty="0" smtClean="0">
                <a:latin typeface="Arial" pitchFamily="34" charset="0"/>
              </a:rPr>
              <a:t> of a </a:t>
            </a:r>
            <a:r>
              <a:rPr lang="fr-FR" altLang="en-US" sz="1800" dirty="0" err="1" smtClean="0">
                <a:latin typeface="Arial" pitchFamily="34" charset="0"/>
              </a:rPr>
              <a:t>fertilizer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added</a:t>
            </a:r>
            <a:r>
              <a:rPr lang="fr-FR" altLang="en-US" sz="1800" dirty="0" smtClean="0">
                <a:latin typeface="Arial" pitchFamily="34" charset="0"/>
              </a:rPr>
              <a:t> to a </a:t>
            </a:r>
            <a:r>
              <a:rPr lang="fr-FR" altLang="en-US" sz="1800" dirty="0" err="1" smtClean="0">
                <a:latin typeface="Arial" pitchFamily="34" charset="0"/>
              </a:rPr>
              <a:t>crop</a:t>
            </a:r>
            <a:r>
              <a:rPr lang="fr-FR" altLang="en-US" sz="1800" dirty="0" smtClean="0">
                <a:latin typeface="Arial" pitchFamily="34" charset="0"/>
              </a:rPr>
              <a:t> for the </a:t>
            </a:r>
            <a:r>
              <a:rPr lang="fr-FR" altLang="en-US" sz="1800" dirty="0" err="1" smtClean="0">
                <a:latin typeface="Arial" pitchFamily="34" charset="0"/>
              </a:rPr>
              <a:t>season</a:t>
            </a:r>
            <a:r>
              <a:rPr lang="fr-FR" altLang="en-US" sz="1800" dirty="0" smtClean="0">
                <a:latin typeface="Arial" pitchFamily="34" charset="0"/>
              </a:rPr>
              <a:t>.  </a:t>
            </a:r>
            <a:endParaRPr lang="fr-FR" altLang="en-US" sz="1800" dirty="0">
              <a:latin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40000"/>
              </a:spcBef>
              <a:buClr>
                <a:srgbClr val="FF3300"/>
              </a:buClr>
              <a:buNone/>
            </a:pPr>
            <a:endParaRPr lang="fr-FR" altLang="en-US" sz="1800" dirty="0"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Clr>
                <a:srgbClr val="FF3300"/>
              </a:buClr>
              <a:buFont typeface="Wingdings" pitchFamily="2" charset="2"/>
              <a:buChar char="q"/>
            </a:pPr>
            <a:r>
              <a:rPr lang="fr-FR" altLang="en-US" sz="1800" dirty="0" smtClean="0">
                <a:latin typeface="Arial" pitchFamily="34" charset="0"/>
              </a:rPr>
              <a:t>Main </a:t>
            </a:r>
            <a:r>
              <a:rPr lang="fr-FR" altLang="en-US" sz="1800" dirty="0" err="1" smtClean="0">
                <a:latin typeface="Arial" pitchFamily="34" charset="0"/>
              </a:rPr>
              <a:t>result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achieved</a:t>
            </a:r>
            <a:r>
              <a:rPr lang="fr-FR" altLang="en-US" sz="1800" dirty="0" smtClean="0">
                <a:latin typeface="Arial" pitchFamily="34" charset="0"/>
              </a:rPr>
              <a:t> (for the first time </a:t>
            </a:r>
            <a:r>
              <a:rPr lang="fr-FR" altLang="en-US" sz="1800" dirty="0" err="1" smtClean="0">
                <a:latin typeface="Arial" pitchFamily="34" charset="0"/>
              </a:rPr>
              <a:t>around</a:t>
            </a:r>
            <a:r>
              <a:rPr lang="fr-FR" altLang="en-US" sz="1800" dirty="0">
                <a:latin typeface="Arial" pitchFamily="34" charset="0"/>
              </a:rPr>
              <a:t> </a:t>
            </a:r>
            <a:r>
              <a:rPr lang="fr-FR" altLang="en-US" sz="1800" dirty="0" smtClean="0">
                <a:latin typeface="Arial" pitchFamily="34" charset="0"/>
              </a:rPr>
              <a:t>1946): the RUC </a:t>
            </a:r>
            <a:r>
              <a:rPr lang="fr-FR" altLang="en-US" sz="1800" dirty="0">
                <a:latin typeface="Arial" pitchFamily="34" charset="0"/>
              </a:rPr>
              <a:t>% </a:t>
            </a:r>
            <a:r>
              <a:rPr lang="fr-FR" altLang="en-US" sz="1800" dirty="0" smtClean="0">
                <a:latin typeface="Arial" pitchFamily="34" charset="0"/>
              </a:rPr>
              <a:t>of </a:t>
            </a:r>
            <a:r>
              <a:rPr lang="fr-FR" altLang="en-US" sz="1800" dirty="0">
                <a:latin typeface="Arial" pitchFamily="34" charset="0"/>
              </a:rPr>
              <a:t>P </a:t>
            </a:r>
            <a:r>
              <a:rPr lang="fr-FR" altLang="en-US" sz="1800" dirty="0" smtClean="0">
                <a:latin typeface="Arial" pitchFamily="34" charset="0"/>
              </a:rPr>
              <a:t>of a </a:t>
            </a:r>
            <a:r>
              <a:rPr lang="fr-FR" altLang="en-US" sz="1800" dirty="0" err="1" smtClean="0">
                <a:latin typeface="Arial" pitchFamily="34" charset="0"/>
              </a:rPr>
              <a:t>fertilizer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material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is</a:t>
            </a:r>
            <a:r>
              <a:rPr lang="fr-FR" altLang="en-US" sz="1800" dirty="0" smtClean="0">
                <a:latin typeface="Arial" pitchFamily="34" charset="0"/>
              </a:rPr>
              <a:t>  </a:t>
            </a:r>
            <a:r>
              <a:rPr lang="fr-FR" altLang="en-US" sz="1800" b="1" dirty="0" err="1" smtClean="0">
                <a:latin typeface="Arial" pitchFamily="34" charset="0"/>
              </a:rPr>
              <a:t>between</a:t>
            </a:r>
            <a:r>
              <a:rPr lang="fr-FR" altLang="en-US" sz="1800" b="1" dirty="0" smtClean="0">
                <a:latin typeface="Arial" pitchFamily="34" charset="0"/>
              </a:rPr>
              <a:t> </a:t>
            </a:r>
            <a:r>
              <a:rPr lang="fr-FR" altLang="en-US" sz="1800" b="1" dirty="0">
                <a:highlight>
                  <a:srgbClr val="FFFF00"/>
                </a:highlight>
                <a:latin typeface="Arial" pitchFamily="34" charset="0"/>
              </a:rPr>
              <a:t>0.1 % </a:t>
            </a:r>
            <a:r>
              <a:rPr lang="fr-FR" altLang="en-US" sz="1800" b="1" dirty="0" smtClean="0">
                <a:highlight>
                  <a:srgbClr val="FFFF00"/>
                </a:highlight>
                <a:latin typeface="Arial" pitchFamily="34" charset="0"/>
              </a:rPr>
              <a:t>and </a:t>
            </a:r>
            <a:r>
              <a:rPr lang="fr-FR" altLang="en-US" sz="1800" b="1" dirty="0">
                <a:highlight>
                  <a:srgbClr val="FFFF00"/>
                </a:highlight>
                <a:latin typeface="Arial" pitchFamily="34" charset="0"/>
              </a:rPr>
              <a:t>20 %</a:t>
            </a:r>
            <a:r>
              <a:rPr lang="fr-FR" altLang="en-US" sz="1800" dirty="0">
                <a:highlight>
                  <a:srgbClr val="FFFF00"/>
                </a:highlight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at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most</a:t>
            </a:r>
            <a:r>
              <a:rPr lang="fr-FR" altLang="en-US" sz="1800" dirty="0" smtClean="0">
                <a:latin typeface="Arial" pitchFamily="34" charset="0"/>
              </a:rPr>
              <a:t>.</a:t>
            </a:r>
            <a:r>
              <a:rPr lang="fr-FR" altLang="en-US" sz="1800" dirty="0">
                <a:latin typeface="Arial" pitchFamily="34" charset="0"/>
              </a:rPr>
              <a:t/>
            </a:r>
            <a:br>
              <a:rPr lang="fr-FR" altLang="en-US" sz="1800" dirty="0">
                <a:latin typeface="Arial" pitchFamily="34" charset="0"/>
              </a:rPr>
            </a:br>
            <a:r>
              <a:rPr lang="fr-FR" altLang="en-US" sz="1800" dirty="0" smtClean="0">
                <a:latin typeface="Arial" pitchFamily="34" charset="0"/>
              </a:rPr>
              <a:t>RUC </a:t>
            </a:r>
            <a:r>
              <a:rPr lang="fr-FR" altLang="en-US" sz="1800" dirty="0">
                <a:latin typeface="Arial" pitchFamily="34" charset="0"/>
              </a:rPr>
              <a:t>% </a:t>
            </a:r>
            <a:r>
              <a:rPr lang="fr-FR" altLang="en-US" sz="1800" dirty="0" err="1" smtClean="0">
                <a:latin typeface="Arial" pitchFamily="34" charset="0"/>
              </a:rPr>
              <a:t>depends</a:t>
            </a:r>
            <a:r>
              <a:rPr lang="fr-FR" altLang="en-US" sz="1800" dirty="0" smtClean="0">
                <a:latin typeface="Arial" pitchFamily="34" charset="0"/>
              </a:rPr>
              <a:t> on:</a:t>
            </a:r>
            <a:endParaRPr lang="fr-FR" altLang="en-US" sz="1800" dirty="0">
              <a:latin typeface="Arial" pitchFamily="34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u="sng" dirty="0">
                <a:latin typeface="Arial" pitchFamily="34" charset="0"/>
              </a:rPr>
              <a:t>nature </a:t>
            </a:r>
            <a:r>
              <a:rPr lang="fr-FR" altLang="en-US" sz="1600" u="sng" dirty="0" smtClean="0">
                <a:latin typeface="Arial" pitchFamily="34" charset="0"/>
              </a:rPr>
              <a:t>of the </a:t>
            </a:r>
            <a:r>
              <a:rPr lang="fr-FR" altLang="en-US" sz="1600" u="sng" dirty="0" err="1" smtClean="0">
                <a:latin typeface="Arial" pitchFamily="34" charset="0"/>
              </a:rPr>
              <a:t>fertilizer</a:t>
            </a:r>
            <a:r>
              <a:rPr lang="fr-FR" altLang="en-US" sz="1600" dirty="0" smtClean="0">
                <a:latin typeface="Arial" pitchFamily="34" charset="0"/>
              </a:rPr>
              <a:t> (water soluble or water insoluble).</a:t>
            </a:r>
            <a:endParaRPr lang="fr-FR" altLang="en-US" sz="1600" dirty="0">
              <a:latin typeface="Arial" pitchFamily="34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u="sng" dirty="0">
                <a:latin typeface="Arial" pitchFamily="34" charset="0"/>
              </a:rPr>
              <a:t>nature </a:t>
            </a:r>
            <a:r>
              <a:rPr lang="fr-FR" altLang="en-US" sz="1600" u="sng" dirty="0" smtClean="0">
                <a:latin typeface="Arial" pitchFamily="34" charset="0"/>
              </a:rPr>
              <a:t>of the </a:t>
            </a:r>
            <a:r>
              <a:rPr lang="fr-FR" altLang="en-US" sz="1600" u="sng" dirty="0" err="1" smtClean="0">
                <a:latin typeface="Arial" pitchFamily="34" charset="0"/>
              </a:rPr>
              <a:t>earth</a:t>
            </a:r>
            <a:r>
              <a:rPr lang="fr-FR" altLang="en-US" sz="1600" u="sng" dirty="0" smtClean="0">
                <a:latin typeface="Arial" pitchFamily="34" charset="0"/>
              </a:rPr>
              <a:t>, </a:t>
            </a:r>
            <a:r>
              <a:rPr lang="fr-FR" altLang="en-US" sz="1600" u="sng" dirty="0" err="1" smtClean="0">
                <a:latin typeface="Arial" pitchFamily="34" charset="0"/>
              </a:rPr>
              <a:t>its</a:t>
            </a:r>
            <a:r>
              <a:rPr lang="fr-FR" altLang="en-US" sz="1600" u="sng" dirty="0" smtClean="0">
                <a:latin typeface="Arial" pitchFamily="34" charset="0"/>
              </a:rPr>
              <a:t> </a:t>
            </a:r>
            <a:r>
              <a:rPr lang="fr-FR" altLang="en-US" sz="1600" u="sng" dirty="0">
                <a:latin typeface="Arial" pitchFamily="34" charset="0"/>
              </a:rPr>
              <a:t>pH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u="sng" dirty="0" err="1" smtClean="0">
                <a:latin typeface="Arial" pitchFamily="34" charset="0"/>
              </a:rPr>
              <a:t>period</a:t>
            </a:r>
            <a:r>
              <a:rPr lang="fr-FR" altLang="en-US" sz="1600" u="sng" dirty="0" smtClean="0">
                <a:latin typeface="Arial" pitchFamily="34" charset="0"/>
              </a:rPr>
              <a:t> of </a:t>
            </a:r>
            <a:r>
              <a:rPr lang="fr-FR" altLang="en-US" sz="1600" u="sng" dirty="0">
                <a:latin typeface="Arial" pitchFamily="34" charset="0"/>
              </a:rPr>
              <a:t>contact</a:t>
            </a:r>
            <a:r>
              <a:rPr lang="fr-FR" altLang="en-US" sz="1600" dirty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between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fertilizer</a:t>
            </a:r>
            <a:r>
              <a:rPr lang="fr-FR" altLang="en-US" sz="1600" dirty="0" smtClean="0">
                <a:latin typeface="Arial" pitchFamily="34" charset="0"/>
              </a:rPr>
              <a:t> and the </a:t>
            </a:r>
            <a:r>
              <a:rPr lang="fr-FR" altLang="en-US" sz="1600" dirty="0" err="1" smtClean="0">
                <a:latin typeface="Arial" pitchFamily="34" charset="0"/>
              </a:rPr>
              <a:t>constituents</a:t>
            </a:r>
            <a:r>
              <a:rPr lang="fr-FR" altLang="en-US" sz="1600" dirty="0" smtClean="0">
                <a:latin typeface="Arial" pitchFamily="34" charset="0"/>
              </a:rPr>
              <a:t> of the </a:t>
            </a:r>
            <a:r>
              <a:rPr lang="fr-FR" altLang="en-US" sz="1600" dirty="0" err="1" smtClean="0">
                <a:latin typeface="Arial" pitchFamily="34" charset="0"/>
              </a:rPr>
              <a:t>earth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r>
              <a:rPr lang="fr-FR" altLang="en-US" sz="1600" dirty="0">
                <a:latin typeface="Arial" pitchFamily="34" charset="0"/>
              </a:rPr>
              <a:t>T</a:t>
            </a:r>
            <a:r>
              <a:rPr lang="fr-FR" altLang="en-US" sz="1600" dirty="0" smtClean="0">
                <a:latin typeface="Arial" pitchFamily="34" charset="0"/>
              </a:rPr>
              <a:t>he RUC </a:t>
            </a:r>
            <a:r>
              <a:rPr lang="fr-FR" altLang="en-US" sz="1600" dirty="0" err="1" smtClean="0">
                <a:latin typeface="Arial" pitchFamily="34" charset="0"/>
              </a:rPr>
              <a:t>decreases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when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period</a:t>
            </a:r>
            <a:r>
              <a:rPr lang="fr-FR" altLang="en-US" sz="1600" dirty="0" smtClean="0">
                <a:latin typeface="Arial" pitchFamily="34" charset="0"/>
              </a:rPr>
              <a:t> of contact </a:t>
            </a:r>
            <a:r>
              <a:rPr lang="fr-FR" altLang="en-US" sz="1600" dirty="0" err="1" smtClean="0">
                <a:latin typeface="Arial" pitchFamily="34" charset="0"/>
              </a:rPr>
              <a:t>between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supply</a:t>
            </a:r>
            <a:r>
              <a:rPr lang="fr-FR" altLang="en-US" sz="1600" dirty="0" smtClean="0">
                <a:latin typeface="Arial" pitchFamily="34" charset="0"/>
              </a:rPr>
              <a:t> and the </a:t>
            </a:r>
            <a:r>
              <a:rPr lang="fr-FR" altLang="en-US" sz="1600" dirty="0" err="1" smtClean="0">
                <a:latin typeface="Arial" pitchFamily="34" charset="0"/>
              </a:rPr>
              <a:t>constituents</a:t>
            </a:r>
            <a:r>
              <a:rPr lang="fr-FR" altLang="en-US" sz="1600" dirty="0" smtClean="0">
                <a:latin typeface="Arial" pitchFamily="34" charset="0"/>
              </a:rPr>
              <a:t> of the </a:t>
            </a:r>
            <a:r>
              <a:rPr lang="fr-FR" altLang="en-US" sz="1600" dirty="0" err="1" smtClean="0">
                <a:latin typeface="Arial" pitchFamily="34" charset="0"/>
              </a:rPr>
              <a:t>earth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increases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endParaRPr lang="fr-FR" altLang="en-US" sz="1600" dirty="0">
              <a:latin typeface="Arial" pitchFamily="34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u="sng" dirty="0" err="1" smtClean="0">
                <a:latin typeface="Arial" pitchFamily="34" charset="0"/>
              </a:rPr>
              <a:t>crop</a:t>
            </a:r>
            <a:r>
              <a:rPr lang="fr-FR" altLang="en-US" sz="1600" dirty="0" smtClean="0">
                <a:latin typeface="Arial" pitchFamily="34" charset="0"/>
              </a:rPr>
              <a:t> (</a:t>
            </a:r>
            <a:r>
              <a:rPr lang="fr-FR" altLang="en-US" sz="1600" dirty="0" err="1" smtClean="0">
                <a:latin typeface="Arial" pitchFamily="34" charset="0"/>
              </a:rPr>
              <a:t>root</a:t>
            </a:r>
            <a:r>
              <a:rPr lang="fr-FR" altLang="en-US" sz="1600" dirty="0" smtClean="0">
                <a:latin typeface="Arial" pitchFamily="34" charset="0"/>
              </a:rPr>
              <a:t> system…)  </a:t>
            </a:r>
            <a:endParaRPr lang="fr-FR" altLang="en-US" sz="1600" dirty="0"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Clr>
                <a:srgbClr val="FF3300"/>
              </a:buClr>
              <a:buFont typeface="Wingdings" pitchFamily="2" charset="2"/>
              <a:buChar char="q"/>
            </a:pPr>
            <a:r>
              <a:rPr lang="fr-FR" altLang="en-US" sz="1800" dirty="0">
                <a:latin typeface="Arial" pitchFamily="34" charset="0"/>
              </a:rPr>
              <a:t>A</a:t>
            </a:r>
            <a:r>
              <a:rPr lang="fr-FR" altLang="en-US" sz="1800" dirty="0" smtClean="0">
                <a:latin typeface="Arial" pitchFamily="34" charset="0"/>
              </a:rPr>
              <a:t>n RUC in the 1</a:t>
            </a:r>
            <a:r>
              <a:rPr lang="fr-FR" altLang="en-US" sz="1800" baseline="30000" dirty="0" smtClean="0">
                <a:latin typeface="Arial" pitchFamily="34" charset="0"/>
              </a:rPr>
              <a:t>st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year</a:t>
            </a:r>
            <a:r>
              <a:rPr lang="fr-FR" altLang="en-US" sz="1800" dirty="0" smtClean="0">
                <a:latin typeface="Arial" pitchFamily="34" charset="0"/>
              </a:rPr>
              <a:t>, </a:t>
            </a:r>
            <a:r>
              <a:rPr lang="fr-FR" altLang="en-US" sz="1800" dirty="0" err="1" smtClean="0">
                <a:latin typeface="Arial" pitchFamily="34" charset="0"/>
              </a:rPr>
              <a:t>between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>
                <a:latin typeface="Arial" pitchFamily="34" charset="0"/>
              </a:rPr>
              <a:t>20 % </a:t>
            </a:r>
            <a:r>
              <a:rPr lang="fr-FR" altLang="en-US" sz="1800" dirty="0" smtClean="0">
                <a:latin typeface="Arial" pitchFamily="34" charset="0"/>
              </a:rPr>
              <a:t>and </a:t>
            </a:r>
            <a:r>
              <a:rPr lang="fr-FR" altLang="en-US" sz="1800" dirty="0">
                <a:latin typeface="Arial" pitchFamily="34" charset="0"/>
              </a:rPr>
              <a:t>0.01 %, </a:t>
            </a:r>
            <a:r>
              <a:rPr lang="fr-FR" altLang="en-US" sz="1800" dirty="0" err="1" smtClean="0">
                <a:latin typeface="Arial" pitchFamily="34" charset="0"/>
              </a:rPr>
              <a:t>indicates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that</a:t>
            </a:r>
            <a:r>
              <a:rPr lang="fr-FR" altLang="en-US" sz="1800" dirty="0" smtClean="0">
                <a:latin typeface="Arial" pitchFamily="34" charset="0"/>
              </a:rPr>
              <a:t>, </a:t>
            </a:r>
            <a:r>
              <a:rPr lang="fr-FR" altLang="en-US" sz="1800" dirty="0" err="1" smtClean="0">
                <a:latin typeface="Arial" pitchFamily="34" charset="0"/>
              </a:rPr>
              <a:t>according</a:t>
            </a:r>
            <a:r>
              <a:rPr lang="fr-FR" altLang="en-US" sz="1800" dirty="0" smtClean="0">
                <a:latin typeface="Arial" pitchFamily="34" charset="0"/>
              </a:rPr>
              <a:t> to the </a:t>
            </a:r>
            <a:r>
              <a:rPr lang="fr-FR" altLang="en-US" sz="1800" dirty="0" err="1" smtClean="0">
                <a:latin typeface="Arial" pitchFamily="34" charset="0"/>
              </a:rPr>
              <a:t>fertilizer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material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used</a:t>
            </a:r>
            <a:r>
              <a:rPr lang="fr-FR" altLang="en-US" sz="1800" dirty="0" smtClean="0">
                <a:latin typeface="Arial" pitchFamily="34" charset="0"/>
              </a:rPr>
              <a:t> and the nature of the </a:t>
            </a:r>
            <a:r>
              <a:rPr lang="fr-FR" altLang="en-US" sz="1800" dirty="0" err="1" smtClean="0">
                <a:latin typeface="Arial" pitchFamily="34" charset="0"/>
              </a:rPr>
              <a:t>soil</a:t>
            </a:r>
            <a:r>
              <a:rPr lang="fr-FR" altLang="en-US" sz="1800" dirty="0" smtClean="0">
                <a:latin typeface="Arial" pitchFamily="34" charset="0"/>
              </a:rPr>
              <a:t>, </a:t>
            </a:r>
            <a:r>
              <a:rPr lang="fr-FR" altLang="en-US" sz="1800" b="1" dirty="0" err="1" smtClean="0">
                <a:latin typeface="Arial" pitchFamily="34" charset="0"/>
              </a:rPr>
              <a:t>between</a:t>
            </a:r>
            <a:r>
              <a:rPr lang="fr-FR" altLang="en-US" sz="1800" b="1" dirty="0" smtClean="0">
                <a:latin typeface="Arial" pitchFamily="34" charset="0"/>
              </a:rPr>
              <a:t> </a:t>
            </a:r>
            <a:r>
              <a:rPr lang="fr-FR" altLang="en-US" sz="1800" b="1" dirty="0">
                <a:latin typeface="Arial" pitchFamily="34" charset="0"/>
              </a:rPr>
              <a:t>80 % </a:t>
            </a:r>
            <a:r>
              <a:rPr lang="fr-FR" altLang="en-US" sz="1800" b="1" dirty="0" smtClean="0">
                <a:latin typeface="Arial" pitchFamily="34" charset="0"/>
              </a:rPr>
              <a:t>and </a:t>
            </a:r>
            <a:r>
              <a:rPr lang="fr-FR" altLang="en-US" sz="1800" b="1" dirty="0">
                <a:latin typeface="Arial" pitchFamily="34" charset="0"/>
              </a:rPr>
              <a:t>99.9 % </a:t>
            </a:r>
            <a:r>
              <a:rPr lang="fr-FR" altLang="en-US" sz="1800" b="1" dirty="0" smtClean="0">
                <a:latin typeface="Arial" pitchFamily="34" charset="0"/>
              </a:rPr>
              <a:t>of the </a:t>
            </a:r>
            <a:r>
              <a:rPr lang="fr-FR" altLang="en-US" sz="1800" b="1" dirty="0">
                <a:latin typeface="Arial" pitchFamily="34" charset="0"/>
              </a:rPr>
              <a:t>P </a:t>
            </a:r>
            <a:r>
              <a:rPr lang="fr-FR" altLang="en-US" sz="1800" b="1" dirty="0" smtClean="0">
                <a:latin typeface="Arial" pitchFamily="34" charset="0"/>
              </a:rPr>
              <a:t>input </a:t>
            </a:r>
            <a:r>
              <a:rPr lang="fr-FR" altLang="en-US" sz="1800" b="1" dirty="0" err="1" smtClean="0">
                <a:latin typeface="Arial" pitchFamily="34" charset="0"/>
              </a:rPr>
              <a:t>stays</a:t>
            </a:r>
            <a:r>
              <a:rPr lang="fr-FR" altLang="en-US" sz="1800" b="1" dirty="0" smtClean="0">
                <a:latin typeface="Arial" pitchFamily="34" charset="0"/>
              </a:rPr>
              <a:t> in the </a:t>
            </a:r>
            <a:r>
              <a:rPr lang="fr-FR" altLang="en-US" sz="1800" b="1" dirty="0" err="1" smtClean="0">
                <a:latin typeface="Arial" pitchFamily="34" charset="0"/>
              </a:rPr>
              <a:t>soil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at</a:t>
            </a:r>
            <a:r>
              <a:rPr lang="fr-FR" altLang="en-US" sz="1800" dirty="0" smtClean="0">
                <a:latin typeface="Arial" pitchFamily="34" charset="0"/>
              </a:rPr>
              <a:t> the end of the 1</a:t>
            </a:r>
            <a:r>
              <a:rPr lang="fr-FR" altLang="en-US" sz="1800" baseline="30000" dirty="0" smtClean="0">
                <a:latin typeface="Arial" pitchFamily="34" charset="0"/>
              </a:rPr>
              <a:t>st</a:t>
            </a:r>
            <a:r>
              <a:rPr lang="fr-FR" altLang="en-US" sz="1800" baseline="30000" dirty="0">
                <a:latin typeface="Arial" pitchFamily="34" charset="0"/>
              </a:rPr>
              <a:t> </a:t>
            </a:r>
            <a:r>
              <a:rPr lang="fr-FR" altLang="en-US" sz="1800" dirty="0" err="1" smtClean="0">
                <a:latin typeface="Arial" pitchFamily="34" charset="0"/>
              </a:rPr>
              <a:t>year</a:t>
            </a:r>
            <a:r>
              <a:rPr lang="fr-FR" altLang="en-US" sz="1800" dirty="0" smtClean="0">
                <a:latin typeface="Arial" pitchFamily="34" charset="0"/>
              </a:rPr>
              <a:t> of </a:t>
            </a:r>
            <a:r>
              <a:rPr lang="fr-FR" altLang="en-US" sz="1800" dirty="0" err="1" smtClean="0">
                <a:latin typeface="Arial" pitchFamily="34" charset="0"/>
              </a:rPr>
              <a:t>cultivation</a:t>
            </a:r>
            <a:r>
              <a:rPr lang="fr-FR" altLang="en-US" sz="1800" dirty="0" smtClean="0">
                <a:latin typeface="Arial" pitchFamily="34" charset="0"/>
              </a:rPr>
              <a:t>. </a:t>
            </a:r>
            <a:endParaRPr lang="fr-FR" altLang="en-US" sz="1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2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Soltner</a:t>
            </a:r>
            <a:r>
              <a:rPr lang="en-US"/>
              <a:t> 50 years’ experience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310896" y="1600203"/>
            <a:ext cx="11755338" cy="4525963"/>
          </a:xfrm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5" y="1089751"/>
            <a:ext cx="8249064" cy="499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36" y="2926080"/>
            <a:ext cx="3891498" cy="28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" y="3148716"/>
            <a:ext cx="3745064" cy="820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2989" y="2003729"/>
            <a:ext cx="1692301" cy="3368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6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74357" y="3817952"/>
            <a:ext cx="1614115" cy="201963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866" y="293028"/>
            <a:ext cx="10972800" cy="903288"/>
          </a:xfrm>
        </p:spPr>
        <p:txBody>
          <a:bodyPr>
            <a:normAutofit/>
          </a:bodyPr>
          <a:lstStyle/>
          <a:p>
            <a:r>
              <a:rPr lang="fr-FR" sz="2800" dirty="0" err="1" smtClean="0"/>
              <a:t>Phosphorus</a:t>
            </a:r>
            <a:r>
              <a:rPr lang="fr-FR" sz="2800" dirty="0" smtClean="0"/>
              <a:t>… use in </a:t>
            </a:r>
            <a:r>
              <a:rPr lang="fr-FR" sz="2800" dirty="0" err="1" smtClean="0"/>
              <a:t>soil</a:t>
            </a:r>
            <a:r>
              <a:rPr lang="fr-FR" sz="2800" dirty="0" smtClean="0"/>
              <a:t> solution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5" name="Rounded Rectangle 4"/>
          <p:cNvSpPr/>
          <p:nvPr/>
        </p:nvSpPr>
        <p:spPr>
          <a:xfrm>
            <a:off x="1566406" y="3495891"/>
            <a:ext cx="1633275" cy="19444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000" dirty="0"/>
          </a:p>
        </p:txBody>
      </p:sp>
      <p:pic>
        <p:nvPicPr>
          <p:cNvPr id="61445" name="Picture 5" descr="Image associÃ©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/>
          <a:stretch/>
        </p:blipFill>
        <p:spPr bwMode="auto">
          <a:xfrm>
            <a:off x="4394586" y="906449"/>
            <a:ext cx="4477027" cy="55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57391" y="3132814"/>
            <a:ext cx="1914222" cy="3295691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0195" y="2339021"/>
            <a:ext cx="186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100 U </a:t>
            </a:r>
            <a:r>
              <a:rPr lang="fr-FR" dirty="0" err="1" smtClean="0"/>
              <a:t>absorbed</a:t>
            </a:r>
            <a:endParaRPr lang="en-US" dirty="0"/>
          </a:p>
        </p:txBody>
      </p:sp>
      <p:pic>
        <p:nvPicPr>
          <p:cNvPr id="61449" name="Picture 9" descr="RÃ©sultat de recherche d'images pour &quot;flÃ¨che courbÃ©e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8074">
            <a:off x="5982859" y="4633222"/>
            <a:ext cx="1833273" cy="136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RÃ©sultat de recherche d'images pour &quot;flÃ¨che courbÃ©e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1815">
            <a:off x="4089928" y="4321032"/>
            <a:ext cx="997618" cy="2584367"/>
          </a:xfrm>
          <a:prstGeom prst="rect">
            <a:avLst/>
          </a:prstGeom>
          <a:noFill/>
          <a:scene3d>
            <a:camera prst="orthographicFront">
              <a:rot lat="0" lon="9900001" rev="840000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617844" y="5049078"/>
            <a:ext cx="609765" cy="5641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 U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101841" y="5137205"/>
            <a:ext cx="609765" cy="5641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80 U</a:t>
            </a:r>
            <a:endParaRPr lang="en-US" dirty="0"/>
          </a:p>
        </p:txBody>
      </p:sp>
      <p:sp>
        <p:nvSpPr>
          <p:cNvPr id="12" name="Chevron 11"/>
          <p:cNvSpPr/>
          <p:nvPr/>
        </p:nvSpPr>
        <p:spPr>
          <a:xfrm rot="17488723">
            <a:off x="8068719" y="5864994"/>
            <a:ext cx="294198" cy="345423"/>
          </a:xfrm>
          <a:prstGeom prst="chevro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6516" y="3459470"/>
            <a:ext cx="183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Soil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reserve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0270F2-269A-4A71-BD07-98E9E63DF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0018" y="1688711"/>
            <a:ext cx="2942792" cy="165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Left Brace 2"/>
          <p:cNvSpPr/>
          <p:nvPr/>
        </p:nvSpPr>
        <p:spPr>
          <a:xfrm>
            <a:off x="1278273" y="3495891"/>
            <a:ext cx="232471" cy="23416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1809" y="3603391"/>
            <a:ext cx="15425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/>
              <a:t>Water-soluble </a:t>
            </a:r>
            <a:r>
              <a:rPr lang="fr-FR" sz="1600" dirty="0" err="1" smtClean="0"/>
              <a:t>fertilizer</a:t>
            </a:r>
            <a:r>
              <a:rPr lang="fr-FR" sz="1600" dirty="0" smtClean="0"/>
              <a:t> </a:t>
            </a:r>
            <a:r>
              <a:rPr lang="fr-FR" sz="1600" dirty="0" err="1" smtClean="0"/>
              <a:t>added</a:t>
            </a:r>
            <a:r>
              <a:rPr lang="fr-FR" sz="1600" dirty="0" smtClean="0"/>
              <a:t> over the </a:t>
            </a:r>
            <a:r>
              <a:rPr lang="fr-FR" sz="1600" dirty="0" err="1" smtClean="0"/>
              <a:t>year</a:t>
            </a:r>
            <a:r>
              <a:rPr lang="fr-FR" sz="1600" dirty="0" smtClean="0"/>
              <a:t> </a:t>
            </a:r>
            <a:endParaRPr lang="fr-FR" sz="1600" dirty="0"/>
          </a:p>
          <a:p>
            <a:pPr algn="ctr"/>
            <a:r>
              <a:rPr lang="fr-FR" sz="4000" dirty="0"/>
              <a:t>N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631644" y="3904437"/>
            <a:ext cx="150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radley Hand ITC" panose="03070402050302030203" pitchFamily="66" charset="0"/>
              </a:rPr>
              <a:t>Will </a:t>
            </a:r>
            <a:r>
              <a:rPr lang="fr-FR" sz="1400" dirty="0" err="1" smtClean="0">
                <a:latin typeface="Bradley Hand ITC" panose="03070402050302030203" pitchFamily="66" charset="0"/>
              </a:rPr>
              <a:t>join</a:t>
            </a:r>
            <a:r>
              <a:rPr lang="fr-FR" sz="1400" dirty="0" smtClean="0">
                <a:latin typeface="Bradley Hand ITC" panose="03070402050302030203" pitchFamily="66" charset="0"/>
              </a:rPr>
              <a:t> the </a:t>
            </a:r>
            <a:r>
              <a:rPr lang="fr-FR" sz="1400" dirty="0" err="1" smtClean="0">
                <a:latin typeface="Bradley Hand ITC" panose="03070402050302030203" pitchFamily="66" charset="0"/>
              </a:rPr>
              <a:t>soil</a:t>
            </a:r>
            <a:r>
              <a:rPr lang="fr-FR" sz="1400" dirty="0" smtClean="0">
                <a:latin typeface="Bradley Hand ITC" panose="03070402050302030203" pitchFamily="66" charset="0"/>
              </a:rPr>
              <a:t> </a:t>
            </a:r>
            <a:r>
              <a:rPr lang="fr-FR" sz="1400" dirty="0" err="1" smtClean="0">
                <a:latin typeface="Bradley Hand ITC" panose="03070402050302030203" pitchFamily="66" charset="0"/>
              </a:rPr>
              <a:t>reserve</a:t>
            </a:r>
            <a:endParaRPr lang="en-US" sz="1400" dirty="0">
              <a:latin typeface="Bradley Hand ITC" panose="03070402050302030203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5675" y="5419273"/>
            <a:ext cx="150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Bradley Hand ITC" panose="03070402050302030203" pitchFamily="66" charset="0"/>
              </a:rPr>
              <a:t>Will </a:t>
            </a:r>
            <a:r>
              <a:rPr lang="fr-FR" sz="1200" dirty="0" err="1" smtClean="0">
                <a:latin typeface="Bradley Hand ITC" panose="03070402050302030203" pitchFamily="66" charset="0"/>
              </a:rPr>
              <a:t>be</a:t>
            </a:r>
            <a:r>
              <a:rPr lang="fr-FR" sz="1200" dirty="0" smtClean="0">
                <a:latin typeface="Bradley Hand ITC" panose="03070402050302030203" pitchFamily="66" charset="0"/>
              </a:rPr>
              <a:t> </a:t>
            </a:r>
            <a:r>
              <a:rPr lang="fr-FR" sz="1200" dirty="0" err="1" smtClean="0">
                <a:latin typeface="Bradley Hand ITC" panose="03070402050302030203" pitchFamily="66" charset="0"/>
              </a:rPr>
              <a:t>used</a:t>
            </a:r>
            <a:r>
              <a:rPr lang="fr-FR" sz="1200" dirty="0" smtClean="0">
                <a:latin typeface="Bradley Hand ITC" panose="03070402050302030203" pitchFamily="66" charset="0"/>
              </a:rPr>
              <a:t> </a:t>
            </a:r>
            <a:r>
              <a:rPr lang="fr-FR" sz="1200" dirty="0" err="1" smtClean="0">
                <a:latin typeface="Bradley Hand ITC" panose="03070402050302030203" pitchFamily="66" charset="0"/>
              </a:rPr>
              <a:t>immediately</a:t>
            </a:r>
            <a:endParaRPr lang="en-US" sz="1200" dirty="0">
              <a:latin typeface="Bradley Hand ITC" panose="03070402050302030203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74357" y="4892845"/>
            <a:ext cx="1614115" cy="5351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166959" y="5192202"/>
            <a:ext cx="7048859" cy="1582310"/>
          </a:xfrm>
          <a:custGeom>
            <a:avLst/>
            <a:gdLst>
              <a:gd name="connsiteX0" fmla="*/ 391497 w 7048859"/>
              <a:gd name="connsiteY0" fmla="*/ 0 h 1582310"/>
              <a:gd name="connsiteX1" fmla="*/ 1883 w 7048859"/>
              <a:gd name="connsiteY1" fmla="*/ 683812 h 1582310"/>
              <a:gd name="connsiteX2" fmla="*/ 534620 w 7048859"/>
              <a:gd name="connsiteY2" fmla="*/ 1089328 h 1582310"/>
              <a:gd name="connsiteX3" fmla="*/ 3325528 w 7048859"/>
              <a:gd name="connsiteY3" fmla="*/ 1550504 h 1582310"/>
              <a:gd name="connsiteX4" fmla="*/ 6235705 w 7048859"/>
              <a:gd name="connsiteY4" fmla="*/ 1478942 h 1582310"/>
              <a:gd name="connsiteX5" fmla="*/ 6967225 w 7048859"/>
              <a:gd name="connsiteY5" fmla="*/ 970059 h 1582310"/>
              <a:gd name="connsiteX6" fmla="*/ 6999031 w 7048859"/>
              <a:gd name="connsiteY6" fmla="*/ 938254 h 158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8859" h="1582310">
                <a:moveTo>
                  <a:pt x="391497" y="0"/>
                </a:moveTo>
                <a:cubicBezTo>
                  <a:pt x="184763" y="251128"/>
                  <a:pt x="-21971" y="502257"/>
                  <a:pt x="1883" y="683812"/>
                </a:cubicBezTo>
                <a:cubicBezTo>
                  <a:pt x="25737" y="865367"/>
                  <a:pt x="-19321" y="944879"/>
                  <a:pt x="534620" y="1089328"/>
                </a:cubicBezTo>
                <a:cubicBezTo>
                  <a:pt x="1088561" y="1233777"/>
                  <a:pt x="2375347" y="1485568"/>
                  <a:pt x="3325528" y="1550504"/>
                </a:cubicBezTo>
                <a:cubicBezTo>
                  <a:pt x="4275709" y="1615440"/>
                  <a:pt x="5628756" y="1575683"/>
                  <a:pt x="6235705" y="1478942"/>
                </a:cubicBezTo>
                <a:cubicBezTo>
                  <a:pt x="6842655" y="1382201"/>
                  <a:pt x="6840004" y="1060174"/>
                  <a:pt x="6967225" y="970059"/>
                </a:cubicBezTo>
                <a:cubicBezTo>
                  <a:pt x="7094446" y="879944"/>
                  <a:pt x="7046738" y="909099"/>
                  <a:pt x="6999031" y="938254"/>
                </a:cubicBezTo>
              </a:path>
            </a:pathLst>
          </a:custGeom>
          <a:noFill/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77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altLang="en-US" sz="3200" dirty="0" smtClean="0">
                <a:latin typeface="Arial" pitchFamily="34" charset="0"/>
              </a:rPr>
              <a:t>Changes in </a:t>
            </a:r>
            <a:r>
              <a:rPr lang="fr-FR" altLang="en-US" sz="3200" dirty="0" err="1" smtClean="0">
                <a:latin typeface="Arial" pitchFamily="34" charset="0"/>
              </a:rPr>
              <a:t>levels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>
                <a:latin typeface="Arial" pitchFamily="34" charset="0"/>
              </a:rPr>
              <a:t>– P</a:t>
            </a:r>
            <a:r>
              <a:rPr lang="fr-FR" altLang="en-US" sz="3200" baseline="-25000" dirty="0">
                <a:latin typeface="Arial" pitchFamily="34" charset="0"/>
              </a:rPr>
              <a:t>2</a:t>
            </a:r>
            <a:r>
              <a:rPr lang="fr-FR" altLang="en-US" sz="3200" dirty="0">
                <a:latin typeface="Arial" pitchFamily="34" charset="0"/>
              </a:rPr>
              <a:t>O</a:t>
            </a:r>
            <a:r>
              <a:rPr lang="fr-FR" altLang="en-US" sz="3200" baseline="-25000" dirty="0">
                <a:latin typeface="Arial" pitchFamily="34" charset="0"/>
              </a:rPr>
              <a:t>5</a:t>
            </a:r>
            <a:r>
              <a:rPr lang="fr-FR" altLang="en-US" sz="3200" dirty="0">
                <a:latin typeface="Arial" pitchFamily="34" charset="0"/>
              </a:rPr>
              <a:t>  (mg/kg) </a:t>
            </a:r>
            <a:r>
              <a:rPr lang="fr-FR" altLang="en-US" sz="3200" dirty="0" smtClean="0">
                <a:latin typeface="Arial" pitchFamily="34" charset="0"/>
              </a:rPr>
              <a:t>content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>
              <a:defRPr/>
            </a:pPr>
            <a:fld id="{71DC75A9-F1FE-4897-9551-8B075A70911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1229998"/>
            <a:ext cx="11677651" cy="507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e 7"/>
          <p:cNvGrpSpPr>
            <a:grpSpLocks/>
          </p:cNvGrpSpPr>
          <p:nvPr/>
        </p:nvGrpSpPr>
        <p:grpSpPr bwMode="auto">
          <a:xfrm>
            <a:off x="10299700" y="5470525"/>
            <a:ext cx="1244600" cy="554038"/>
            <a:chOff x="7724775" y="5470172"/>
            <a:chExt cx="933450" cy="554390"/>
          </a:xfrm>
        </p:grpSpPr>
        <p:pic>
          <p:nvPicPr>
            <p:cNvPr id="614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775" y="5735789"/>
              <a:ext cx="933450" cy="28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7762875" y="5470172"/>
              <a:ext cx="869950" cy="2541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source</a:t>
              </a:r>
              <a:endParaRPr lang="fr-FR" sz="1400" b="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1446" name="ZoneTexte 10"/>
          <p:cNvSpPr txBox="1">
            <a:spLocks noChangeArrowheads="1"/>
          </p:cNvSpPr>
          <p:nvPr/>
        </p:nvSpPr>
        <p:spPr bwMode="auto">
          <a:xfrm>
            <a:off x="7543800" y="1285875"/>
            <a:ext cx="320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b="0" dirty="0">
                <a:solidFill>
                  <a:srgbClr val="000000"/>
                </a:solidFill>
                <a:latin typeface="Calibri" pitchFamily="34" charset="0"/>
              </a:rPr>
              <a:t>2004-2014 / 1990-2004</a:t>
            </a:r>
          </a:p>
        </p:txBody>
      </p:sp>
      <p:sp>
        <p:nvSpPr>
          <p:cNvPr id="9" name="Oval 8"/>
          <p:cNvSpPr/>
          <p:nvPr/>
        </p:nvSpPr>
        <p:spPr>
          <a:xfrm>
            <a:off x="1901952" y="2514600"/>
            <a:ext cx="1316736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7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0" name="Group 10"/>
          <p:cNvGrpSpPr>
            <a:grpSpLocks/>
          </p:cNvGrpSpPr>
          <p:nvPr/>
        </p:nvGrpSpPr>
        <p:grpSpPr bwMode="auto">
          <a:xfrm>
            <a:off x="1494369" y="1671638"/>
            <a:ext cx="9844617" cy="1878012"/>
            <a:chOff x="439" y="1620"/>
            <a:chExt cx="4651" cy="1183"/>
          </a:xfrm>
        </p:grpSpPr>
        <p:sp>
          <p:nvSpPr>
            <p:cNvPr id="122882" name="Text Box 2"/>
            <p:cNvSpPr txBox="1">
              <a:spLocks noChangeArrowheads="1"/>
            </p:cNvSpPr>
            <p:nvPr/>
          </p:nvSpPr>
          <p:spPr bwMode="auto">
            <a:xfrm>
              <a:off x="439" y="1620"/>
              <a:ext cx="4651" cy="118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en-US" dirty="0" err="1"/>
                <a:t>t</a:t>
              </a:r>
              <a:r>
                <a:rPr lang="fr-FR" altLang="en-US" dirty="0" err="1" smtClean="0"/>
                <a:t>ricalcium</a:t>
              </a:r>
              <a:r>
                <a:rPr lang="fr-FR" altLang="en-US" b="0" dirty="0"/>
                <a:t>	</a:t>
              </a:r>
              <a:r>
                <a:rPr lang="fr-FR" altLang="en-US" dirty="0" err="1"/>
                <a:t>s</a:t>
              </a:r>
              <a:r>
                <a:rPr lang="fr-FR" altLang="en-US" b="0" dirty="0" err="1" smtClean="0"/>
                <a:t>ulfuric</a:t>
              </a:r>
              <a:r>
                <a:rPr lang="fr-FR" altLang="en-US" b="0" dirty="0" smtClean="0"/>
                <a:t>	calcium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monocalcium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dirty="0" smtClean="0"/>
                <a:t>phosphate</a:t>
              </a:r>
              <a:r>
                <a:rPr lang="fr-FR" altLang="en-US" b="0" dirty="0" smtClean="0"/>
                <a:t>	</a:t>
              </a:r>
              <a:r>
                <a:rPr lang="fr-FR" altLang="en-US" b="0" dirty="0" err="1" smtClean="0"/>
                <a:t>acid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sulphate</a:t>
              </a:r>
              <a:r>
                <a:rPr lang="fr-FR" altLang="en-US" b="0" dirty="0"/>
                <a:t>	</a:t>
              </a:r>
              <a:r>
                <a:rPr lang="fr-FR" altLang="en-US" dirty="0" smtClean="0"/>
                <a:t>phosphate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Ca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(PO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      +	    2 H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SO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     =&gt;        2 CaSO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+ 	 Ca(H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</a:p>
            <a:p>
              <a:pPr eaLnBrk="1" hangingPunct="1">
                <a:defRPr/>
              </a:pP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		                                 SSP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endParaRPr lang="fr-FR" altLang="en-US" b="0" dirty="0"/>
            </a:p>
          </p:txBody>
        </p:sp>
        <p:sp>
          <p:nvSpPr>
            <p:cNvPr id="122883" name="AutoShape 3"/>
            <p:cNvSpPr>
              <a:spLocks/>
            </p:cNvSpPr>
            <p:nvPr/>
          </p:nvSpPr>
          <p:spPr bwMode="auto">
            <a:xfrm rot="16200000">
              <a:off x="2954" y="1389"/>
              <a:ext cx="136" cy="1721"/>
            </a:xfrm>
            <a:prstGeom prst="leftBrace">
              <a:avLst>
                <a:gd name="adj1" fmla="val 10545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22891" name="Group 11"/>
          <p:cNvGrpSpPr>
            <a:grpSpLocks/>
          </p:cNvGrpSpPr>
          <p:nvPr/>
        </p:nvGrpSpPr>
        <p:grpSpPr bwMode="auto">
          <a:xfrm>
            <a:off x="1344084" y="5022057"/>
            <a:ext cx="9844616" cy="1465262"/>
            <a:chOff x="439" y="2973"/>
            <a:chExt cx="4651" cy="923"/>
          </a:xfrm>
        </p:grpSpPr>
        <p:sp>
          <p:nvSpPr>
            <p:cNvPr id="122885" name="Text Box 5"/>
            <p:cNvSpPr txBox="1">
              <a:spLocks noChangeArrowheads="1"/>
            </p:cNvSpPr>
            <p:nvPr/>
          </p:nvSpPr>
          <p:spPr bwMode="auto">
            <a:xfrm>
              <a:off x="439" y="2973"/>
              <a:ext cx="4651" cy="92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en-US" dirty="0" err="1"/>
                <a:t>tricalcium</a:t>
              </a:r>
              <a:r>
                <a:rPr lang="fr-FR" altLang="en-US" dirty="0"/>
                <a:t> 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phosphoric</a:t>
              </a:r>
              <a:r>
                <a:rPr lang="fr-FR" altLang="en-US" b="0" dirty="0"/>
                <a:t>	sulfate	</a:t>
              </a:r>
              <a:r>
                <a:rPr lang="fr-FR" altLang="en-US" dirty="0" err="1" smtClean="0"/>
                <a:t>monocalcium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dirty="0" smtClean="0"/>
                <a:t>phosphat</a:t>
              </a:r>
              <a:r>
                <a:rPr lang="fr-FR" altLang="en-US" b="0" dirty="0" smtClean="0"/>
                <a:t>e</a:t>
              </a:r>
              <a:r>
                <a:rPr lang="fr-FR" altLang="en-US" b="0" dirty="0"/>
                <a:t>	 </a:t>
              </a:r>
              <a:r>
                <a:rPr lang="fr-FR" altLang="en-US" dirty="0" err="1" smtClean="0"/>
                <a:t>acid</a:t>
              </a:r>
              <a:r>
                <a:rPr lang="fr-FR" altLang="en-US" b="0" dirty="0" smtClean="0"/>
                <a:t> </a:t>
              </a:r>
              <a:r>
                <a:rPr lang="fr-FR" altLang="en-US" b="0" dirty="0"/>
                <a:t>	calcium	</a:t>
              </a:r>
              <a:r>
                <a:rPr lang="fr-FR" altLang="en-US" dirty="0" smtClean="0"/>
                <a:t>phosphate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Ca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(PO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      +	    2 H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      =&gt;          	      	3 Ca(H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</a:p>
            <a:p>
              <a:pPr eaLnBrk="1" hangingPunct="1">
                <a:defRPr/>
              </a:pP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		                                                     TSP</a:t>
              </a:r>
            </a:p>
          </p:txBody>
        </p:sp>
        <p:sp>
          <p:nvSpPr>
            <p:cNvPr id="122886" name="AutoShape 6"/>
            <p:cNvSpPr>
              <a:spLocks/>
            </p:cNvSpPr>
            <p:nvPr/>
          </p:nvSpPr>
          <p:spPr bwMode="auto">
            <a:xfrm rot="16200000">
              <a:off x="3219" y="3180"/>
              <a:ext cx="122" cy="857"/>
            </a:xfrm>
            <a:prstGeom prst="leftBrace">
              <a:avLst>
                <a:gd name="adj1" fmla="val 5853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38" name="Line 7"/>
            <p:cNvSpPr>
              <a:spLocks noChangeShapeType="1"/>
            </p:cNvSpPr>
            <p:nvPr/>
          </p:nvSpPr>
          <p:spPr bwMode="auto">
            <a:xfrm>
              <a:off x="2279" y="3056"/>
              <a:ext cx="547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8"/>
            <p:cNvSpPr>
              <a:spLocks noChangeShapeType="1"/>
            </p:cNvSpPr>
            <p:nvPr/>
          </p:nvSpPr>
          <p:spPr bwMode="auto">
            <a:xfrm flipH="1">
              <a:off x="2279" y="3000"/>
              <a:ext cx="483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894" name="Group 14"/>
          <p:cNvGrpSpPr>
            <a:grpSpLocks/>
          </p:cNvGrpSpPr>
          <p:nvPr/>
        </p:nvGrpSpPr>
        <p:grpSpPr bwMode="auto">
          <a:xfrm>
            <a:off x="1445684" y="3322641"/>
            <a:ext cx="9844616" cy="1514476"/>
            <a:chOff x="683" y="2093"/>
            <a:chExt cx="4651" cy="954"/>
          </a:xfrm>
        </p:grpSpPr>
        <p:sp>
          <p:nvSpPr>
            <p:cNvPr id="122884" name="Text Box 4"/>
            <p:cNvSpPr txBox="1">
              <a:spLocks noChangeArrowheads="1"/>
            </p:cNvSpPr>
            <p:nvPr/>
          </p:nvSpPr>
          <p:spPr bwMode="auto">
            <a:xfrm>
              <a:off x="683" y="2210"/>
              <a:ext cx="4651" cy="83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en-US" dirty="0" err="1"/>
                <a:t>tricalcium</a:t>
              </a:r>
              <a:r>
                <a:rPr lang="fr-FR" altLang="en-US" dirty="0"/>
                <a:t> 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sulfuric</a:t>
              </a:r>
              <a:r>
                <a:rPr lang="fr-FR" altLang="en-US" b="0" dirty="0"/>
                <a:t>	</a:t>
              </a:r>
              <a:r>
                <a:rPr lang="fr-FR" altLang="en-US" b="0" dirty="0" smtClean="0"/>
                <a:t>calcium</a:t>
              </a:r>
              <a:r>
                <a:rPr lang="fr-FR" altLang="en-US" b="0" dirty="0"/>
                <a:t>	 </a:t>
              </a:r>
              <a:r>
                <a:rPr lang="fr-FR" altLang="en-US" dirty="0" err="1" smtClean="0"/>
                <a:t>phosphoric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dirty="0" smtClean="0"/>
                <a:t>phosphate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acid</a:t>
              </a:r>
              <a:r>
                <a:rPr lang="fr-FR" altLang="en-US" b="0" dirty="0"/>
                <a:t>	</a:t>
              </a:r>
              <a:r>
                <a:rPr lang="fr-FR" altLang="en-US" dirty="0"/>
                <a:t> </a:t>
              </a:r>
              <a:r>
                <a:rPr lang="fr-FR" altLang="en-US" dirty="0" err="1"/>
                <a:t>sulphate</a:t>
              </a:r>
              <a:r>
                <a:rPr lang="fr-FR" altLang="en-US" dirty="0"/>
                <a:t> 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acid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Ca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(PO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      +	   3 H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SO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    =&gt;      3 CaSO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+ 	2 H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PO</a:t>
              </a:r>
              <a:r>
                <a:rPr lang="fr-FR" altLang="en-US" b="0" baseline="-25000" dirty="0"/>
                <a:t>4</a:t>
              </a:r>
              <a:endParaRPr lang="fr-FR" altLang="en-US" b="0" dirty="0"/>
            </a:p>
            <a:p>
              <a:pPr eaLnBrk="1" hangingPunct="1">
                <a:spcBef>
                  <a:spcPct val="50000"/>
                </a:spcBef>
                <a:defRPr/>
              </a:pPr>
              <a:endParaRPr lang="fr-FR" altLang="en-US" b="0" dirty="0"/>
            </a:p>
          </p:txBody>
        </p:sp>
        <p:sp>
          <p:nvSpPr>
            <p:cNvPr id="22535" name="Freeform 9"/>
            <p:cNvSpPr>
              <a:spLocks/>
            </p:cNvSpPr>
            <p:nvPr/>
          </p:nvSpPr>
          <p:spPr bwMode="auto">
            <a:xfrm>
              <a:off x="3009" y="2093"/>
              <a:ext cx="338" cy="285"/>
            </a:xfrm>
            <a:custGeom>
              <a:avLst/>
              <a:gdLst>
                <a:gd name="T0" fmla="*/ 0 w 338"/>
                <a:gd name="T1" fmla="*/ 285 h 353"/>
                <a:gd name="T2" fmla="*/ 34 w 338"/>
                <a:gd name="T3" fmla="*/ 174 h 353"/>
                <a:gd name="T4" fmla="*/ 114 w 338"/>
                <a:gd name="T5" fmla="*/ 90 h 353"/>
                <a:gd name="T6" fmla="*/ 202 w 338"/>
                <a:gd name="T7" fmla="*/ 47 h 353"/>
                <a:gd name="T8" fmla="*/ 338 w 338"/>
                <a:gd name="T9" fmla="*/ 0 h 3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8" h="353">
                  <a:moveTo>
                    <a:pt x="0" y="353"/>
                  </a:moveTo>
                  <a:cubicBezTo>
                    <a:pt x="6" y="330"/>
                    <a:pt x="15" y="256"/>
                    <a:pt x="34" y="216"/>
                  </a:cubicBezTo>
                  <a:cubicBezTo>
                    <a:pt x="53" y="176"/>
                    <a:pt x="86" y="138"/>
                    <a:pt x="114" y="112"/>
                  </a:cubicBezTo>
                  <a:cubicBezTo>
                    <a:pt x="142" y="86"/>
                    <a:pt x="165" y="77"/>
                    <a:pt x="202" y="58"/>
                  </a:cubicBezTo>
                  <a:cubicBezTo>
                    <a:pt x="239" y="39"/>
                    <a:pt x="310" y="12"/>
                    <a:pt x="338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3" name="Rectangle 12"/>
          <p:cNvSpPr>
            <a:spLocks noGrp="1"/>
          </p:cNvSpPr>
          <p:nvPr>
            <p:ph type="title"/>
          </p:nvPr>
        </p:nvSpPr>
        <p:spPr>
          <a:xfrm>
            <a:off x="557260" y="0"/>
            <a:ext cx="10972800" cy="903288"/>
          </a:xfrm>
        </p:spPr>
        <p:txBody>
          <a:bodyPr/>
          <a:lstStyle/>
          <a:p>
            <a:r>
              <a:rPr lang="fr-FR" altLang="en-US" sz="3200" dirty="0" err="1" smtClean="0">
                <a:latin typeface="Arial" pitchFamily="34" charset="0"/>
              </a:rPr>
              <a:t>Acid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attack</a:t>
            </a:r>
            <a:r>
              <a:rPr lang="fr-FR" altLang="en-US" sz="3200" dirty="0" smtClean="0">
                <a:latin typeface="Arial" pitchFamily="34" charset="0"/>
              </a:rPr>
              <a:t> of </a:t>
            </a:r>
            <a:r>
              <a:rPr lang="fr-FR" altLang="en-US" sz="3200" dirty="0">
                <a:latin typeface="Arial" pitchFamily="34" charset="0"/>
              </a:rPr>
              <a:t>phosphates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44084" y="1089893"/>
            <a:ext cx="1620789" cy="37869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Phosphate rock = Insoluble</a:t>
            </a:r>
            <a:endParaRPr lang="en-US" sz="1400" dirty="0"/>
          </a:p>
        </p:txBody>
      </p:sp>
      <p:sp>
        <p:nvSpPr>
          <p:cNvPr id="3" name="Down Arrow 2"/>
          <p:cNvSpPr/>
          <p:nvPr/>
        </p:nvSpPr>
        <p:spPr>
          <a:xfrm>
            <a:off x="1927321" y="1505383"/>
            <a:ext cx="454314" cy="18472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731384" y="1052947"/>
            <a:ext cx="1620789" cy="37869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Soluble </a:t>
            </a:r>
            <a:r>
              <a:rPr lang="fr-FR" sz="1400" dirty="0" err="1" smtClean="0"/>
              <a:t>phosphorus</a:t>
            </a:r>
            <a:endParaRPr lang="en-US" sz="1400" dirty="0"/>
          </a:p>
        </p:txBody>
      </p:sp>
      <p:sp>
        <p:nvSpPr>
          <p:cNvPr id="17" name="Down Arrow 16"/>
          <p:cNvSpPr/>
          <p:nvPr/>
        </p:nvSpPr>
        <p:spPr>
          <a:xfrm>
            <a:off x="7314621" y="1505239"/>
            <a:ext cx="454314" cy="18472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91676" y="3540909"/>
            <a:ext cx="1692301" cy="113445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20831" y="78909"/>
            <a:ext cx="2573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Production</a:t>
            </a:r>
            <a:endParaRPr lang="fr-FR" dirty="0"/>
          </a:p>
          <a:p>
            <a:r>
              <a:rPr lang="fr-FR" dirty="0">
                <a:solidFill>
                  <a:srgbClr val="002060"/>
                </a:solidFill>
              </a:rPr>
              <a:t>- Super 18 (SSP)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- </a:t>
            </a:r>
            <a:r>
              <a:rPr lang="fr-FR" sz="1200" i="1" dirty="0" err="1" smtClean="0">
                <a:solidFill>
                  <a:srgbClr val="002060"/>
                </a:solidFill>
              </a:rPr>
              <a:t>Phosphoric</a:t>
            </a:r>
            <a:r>
              <a:rPr lang="fr-FR" sz="1200" i="1" dirty="0" smtClean="0">
                <a:solidFill>
                  <a:srgbClr val="002060"/>
                </a:solidFill>
              </a:rPr>
              <a:t> </a:t>
            </a:r>
            <a:r>
              <a:rPr lang="fr-FR" sz="1200" i="1" dirty="0" err="1" smtClean="0">
                <a:solidFill>
                  <a:srgbClr val="002060"/>
                </a:solidFill>
              </a:rPr>
              <a:t>acid</a:t>
            </a:r>
            <a:endParaRPr lang="fr-FR" sz="1200" i="1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- Super 45 (TSP</a:t>
            </a:r>
            <a:r>
              <a:rPr lang="fr-F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82739" y="5558808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65004"/>
              </p:ext>
            </p:extLst>
          </p:nvPr>
        </p:nvGraphicFramePr>
        <p:xfrm>
          <a:off x="352612" y="1173924"/>
          <a:ext cx="11486776" cy="5567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3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9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3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08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16327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Products</a:t>
                      </a:r>
                      <a:endParaRPr lang="en-US" sz="18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Kg/ Ha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Levels</a:t>
                      </a:r>
                      <a:r>
                        <a:rPr lang="fr-FR" sz="1600" baseline="0" dirty="0" smtClean="0"/>
                        <a:t> of</a:t>
                      </a:r>
                      <a:r>
                        <a:rPr lang="fr-FR" sz="1600" dirty="0" smtClean="0"/>
                        <a:t>  </a:t>
                      </a:r>
                      <a:r>
                        <a:rPr lang="fr-FR" sz="1600" dirty="0"/>
                        <a:t>S,  P,  K,  Mg,  </a:t>
                      </a:r>
                      <a:r>
                        <a:rPr lang="fr-FR" sz="1600" dirty="0" smtClean="0"/>
                        <a:t>Ca </a:t>
                      </a:r>
                      <a:r>
                        <a:rPr lang="fr-FR" sz="1600" dirty="0" err="1" smtClean="0"/>
                        <a:t>provided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21920" marR="1219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5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CaO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1918">
                <a:tc rowSpan="2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200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72</a:t>
                      </a:r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96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12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17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25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34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533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300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120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5335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400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75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36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32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64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79509" y="386545"/>
            <a:ext cx="940459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Balanced</a:t>
            </a:r>
            <a:r>
              <a:rPr lang="fr-FR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</a:t>
            </a:r>
            <a:endParaRPr lang="fr-FR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9CACDC5-CDA2-44D3-970E-7E4D99159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5" y="2359374"/>
            <a:ext cx="1440160" cy="988770"/>
          </a:xfrm>
          <a:prstGeom prst="rect">
            <a:avLst/>
          </a:prstGeom>
          <a:ln w="25400">
            <a:solidFill>
              <a:srgbClr val="00B050"/>
            </a:solidFill>
          </a:ln>
          <a:effectLst>
            <a:innerShdw blurRad="63500" dist="50800" dir="18900000">
              <a:srgbClr val="00B050">
                <a:alpha val="50000"/>
              </a:srgbClr>
            </a:inn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3602C36-B2DA-4590-9F1F-64B3B7F2F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" y="3956878"/>
            <a:ext cx="1868885" cy="866569"/>
          </a:xfrm>
          <a:prstGeom prst="rect">
            <a:avLst/>
          </a:prstGeom>
          <a:solidFill>
            <a:srgbClr val="FFFF00">
              <a:alpha val="80000"/>
            </a:srgbClr>
          </a:solidFill>
          <a:ln w="25400">
            <a:solidFill>
              <a:srgbClr val="92D050">
                <a:alpha val="80000"/>
              </a:srgbClr>
            </a:solidFill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D109F331-535A-444F-8E73-87275AC6690A}"/>
              </a:ext>
            </a:extLst>
          </p:cNvPr>
          <p:cNvSpPr txBox="1"/>
          <p:nvPr/>
        </p:nvSpPr>
        <p:spPr>
          <a:xfrm>
            <a:off x="482700" y="5432177"/>
            <a:ext cx="1868885" cy="89255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2D050">
                <a:alpha val="80000"/>
              </a:srgbClr>
            </a:solidFill>
          </a:ln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altLang="zh-CN" sz="20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PKpluS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</a:p>
          <a:p>
            <a:pPr algn="l">
              <a:lnSpc>
                <a:spcPts val="3300"/>
              </a:lnSpc>
              <a:defRPr/>
            </a:pP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 </a:t>
            </a:r>
            <a:r>
              <a:rPr lang="en-US" altLang="zh-CN" sz="2400" b="1" kern="0" dirty="0">
                <a:solidFill>
                  <a:srgbClr val="FFC000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18-7+3</a:t>
            </a:r>
          </a:p>
        </p:txBody>
      </p:sp>
    </p:spTree>
    <p:extLst>
      <p:ext uri="{BB962C8B-B14F-4D97-AF65-F5344CB8AC3E}">
        <p14:creationId xmlns:p14="http://schemas.microsoft.com/office/powerpoint/2010/main" val="33880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741363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Potash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K2O -  </a:t>
            </a:r>
            <a:r>
              <a:rPr lang="fr-FR" altLang="en-US" dirty="0" smtClean="0">
                <a:latin typeface="Calibri" pitchFamily="34" charset="0"/>
              </a:rPr>
              <a:t>Potassium </a:t>
            </a:r>
            <a:r>
              <a:rPr lang="fr-FR" altLang="en-US" dirty="0" err="1" smtClean="0">
                <a:latin typeface="Calibri" pitchFamily="34" charset="0"/>
              </a:rPr>
              <a:t>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31041" y="741363"/>
            <a:ext cx="11694583" cy="5143500"/>
          </a:xfrm>
        </p:spPr>
        <p:txBody>
          <a:bodyPr>
            <a:normAutofit/>
          </a:bodyPr>
          <a:lstStyle/>
          <a:p>
            <a:pPr marL="361950" indent="-361950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smtClean="0">
                <a:latin typeface="Arial" pitchFamily="34" charset="0"/>
              </a:rPr>
              <a:t>Potassium and life</a:t>
            </a:r>
            <a:endParaRPr lang="fr-FR" altLang="en-US" sz="2100" dirty="0">
              <a:latin typeface="Arial" pitchFamily="34" charset="0"/>
            </a:endParaRPr>
          </a:p>
          <a:p>
            <a:pPr marL="720725" lvl="3"/>
            <a:r>
              <a:rPr lang="fr-FR" altLang="en-US" sz="1600" dirty="0" err="1" smtClean="0">
                <a:latin typeface="Arial" pitchFamily="34" charset="0"/>
              </a:rPr>
              <a:t>Involved</a:t>
            </a:r>
            <a:r>
              <a:rPr lang="fr-FR" altLang="en-US" sz="1600" dirty="0" smtClean="0">
                <a:latin typeface="Arial" pitchFamily="34" charset="0"/>
              </a:rPr>
              <a:t> in the formation and </a:t>
            </a:r>
            <a:r>
              <a:rPr lang="fr-FR" altLang="en-US" sz="1600" dirty="0" err="1" smtClean="0">
                <a:latin typeface="Arial" pitchFamily="34" charset="0"/>
              </a:rPr>
              <a:t>growth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 err="1" smtClean="0">
                <a:latin typeface="Arial" pitchFamily="34" charset="0"/>
              </a:rPr>
              <a:t>cells</a:t>
            </a:r>
            <a:r>
              <a:rPr lang="fr-FR" altLang="en-US" sz="1600" dirty="0" smtClean="0">
                <a:latin typeface="Arial" pitchFamily="34" charset="0"/>
              </a:rPr>
              <a:t>. It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found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inside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cells</a:t>
            </a:r>
            <a:r>
              <a:rPr lang="fr-FR" altLang="en-US" sz="1600" dirty="0" smtClean="0">
                <a:latin typeface="Arial" pitchFamily="34" charset="0"/>
              </a:rPr>
              <a:t> in </a:t>
            </a:r>
            <a:r>
              <a:rPr lang="fr-FR" altLang="en-US" sz="1600" dirty="0" err="1" smtClean="0">
                <a:latin typeface="Arial" pitchFamily="34" charset="0"/>
              </a:rPr>
              <a:t>animals</a:t>
            </a:r>
            <a:r>
              <a:rPr lang="fr-FR" altLang="en-US" sz="1600" dirty="0" smtClean="0">
                <a:latin typeface="Arial" pitchFamily="34" charset="0"/>
              </a:rPr>
              <a:t> and plants in the </a:t>
            </a:r>
            <a:r>
              <a:rPr lang="fr-FR" altLang="en-US" sz="1600" dirty="0" err="1" smtClean="0">
                <a:latin typeface="Arial" pitchFamily="34" charset="0"/>
              </a:rPr>
              <a:t>form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>
                <a:latin typeface="Arial" pitchFamily="34" charset="0"/>
              </a:rPr>
              <a:t>the </a:t>
            </a:r>
            <a:r>
              <a:rPr lang="fr-FR" altLang="en-US" sz="1600" b="1" dirty="0">
                <a:latin typeface="Arial" pitchFamily="34" charset="0"/>
              </a:rPr>
              <a:t>K</a:t>
            </a:r>
            <a:r>
              <a:rPr lang="fr-FR" altLang="en-US" sz="1600" b="1" baseline="30000" dirty="0">
                <a:latin typeface="Arial" pitchFamily="34" charset="0"/>
              </a:rPr>
              <a:t>+</a:t>
            </a:r>
            <a:r>
              <a:rPr lang="fr-FR" altLang="en-US" sz="1600" dirty="0">
                <a:latin typeface="Arial" pitchFamily="34" charset="0"/>
              </a:rPr>
              <a:t> </a:t>
            </a:r>
            <a:r>
              <a:rPr lang="fr-FR" altLang="en-US" sz="1600" dirty="0" smtClean="0">
                <a:latin typeface="Arial" pitchFamily="34" charset="0"/>
              </a:rPr>
              <a:t>cation, </a:t>
            </a:r>
            <a:r>
              <a:rPr lang="fr-FR" altLang="en-US" sz="1600" dirty="0" err="1" smtClean="0">
                <a:latin typeface="Arial" pitchFamily="34" charset="0"/>
              </a:rPr>
              <a:t>which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helps</a:t>
            </a:r>
            <a:r>
              <a:rPr lang="fr-FR" altLang="en-US" sz="1600" dirty="0" smtClean="0">
                <a:latin typeface="Arial" pitchFamily="34" charset="0"/>
              </a:rPr>
              <a:t> to </a:t>
            </a:r>
            <a:r>
              <a:rPr lang="fr-FR" altLang="en-US" sz="1600" dirty="0" err="1" smtClean="0">
                <a:latin typeface="Arial" pitchFamily="34" charset="0"/>
              </a:rPr>
              <a:t>maintain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u="sng" dirty="0" err="1" smtClean="0">
                <a:latin typeface="Arial" pitchFamily="34" charset="0"/>
              </a:rPr>
              <a:t>osmotic</a:t>
            </a:r>
            <a:r>
              <a:rPr lang="fr-FR" altLang="en-US" sz="1600" u="sng" dirty="0" smtClean="0">
                <a:latin typeface="Arial" pitchFamily="34" charset="0"/>
              </a:rPr>
              <a:t> pressure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 smtClean="0">
                <a:latin typeface="Arial" pitchFamily="34" charset="0"/>
              </a:rPr>
              <a:t>It </a:t>
            </a:r>
            <a:r>
              <a:rPr lang="fr-FR" altLang="en-US" sz="1600" dirty="0" err="1" smtClean="0">
                <a:latin typeface="Arial" pitchFamily="34" charset="0"/>
              </a:rPr>
              <a:t>ensures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that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many</a:t>
            </a:r>
            <a:r>
              <a:rPr lang="fr-FR" altLang="en-US" sz="1600" dirty="0" smtClean="0">
                <a:latin typeface="Arial" pitchFamily="34" charset="0"/>
              </a:rPr>
              <a:t> vital </a:t>
            </a:r>
            <a:r>
              <a:rPr lang="fr-FR" altLang="en-US" sz="1600" dirty="0" err="1" smtClean="0">
                <a:latin typeface="Arial" pitchFamily="34" charset="0"/>
              </a:rPr>
              <a:t>functions</a:t>
            </a:r>
            <a:r>
              <a:rPr lang="fr-FR" altLang="en-US" sz="1600" dirty="0" smtClean="0">
                <a:latin typeface="Arial" pitchFamily="34" charset="0"/>
              </a:rPr>
              <a:t> in </a:t>
            </a:r>
            <a:r>
              <a:rPr lang="fr-FR" altLang="en-US" sz="1600" dirty="0" err="1" smtClean="0">
                <a:latin typeface="Arial" pitchFamily="34" charset="0"/>
              </a:rPr>
              <a:t>animals</a:t>
            </a:r>
            <a:r>
              <a:rPr lang="fr-FR" altLang="en-US" sz="1600" dirty="0" smtClean="0">
                <a:latin typeface="Arial" pitchFamily="34" charset="0"/>
              </a:rPr>
              <a:t> are </a:t>
            </a:r>
            <a:r>
              <a:rPr lang="fr-FR" altLang="en-US" sz="1600" dirty="0" err="1" smtClean="0">
                <a:latin typeface="Arial" pitchFamily="34" charset="0"/>
              </a:rPr>
              <a:t>performed</a:t>
            </a:r>
            <a:r>
              <a:rPr lang="fr-FR" altLang="en-US" sz="1600" dirty="0" smtClean="0">
                <a:latin typeface="Arial" pitchFamily="34" charset="0"/>
              </a:rPr>
              <a:t>, and </a:t>
            </a:r>
            <a:r>
              <a:rPr lang="fr-FR" altLang="en-US" sz="1600" dirty="0" err="1" smtClean="0">
                <a:latin typeface="Arial" pitchFamily="34" charset="0"/>
              </a:rPr>
              <a:t>contributes</a:t>
            </a:r>
            <a:r>
              <a:rPr lang="fr-FR" altLang="en-US" sz="1600" dirty="0" smtClean="0">
                <a:latin typeface="Arial" pitchFamily="34" charset="0"/>
              </a:rPr>
              <a:t> to the </a:t>
            </a:r>
            <a:r>
              <a:rPr lang="fr-FR" altLang="en-US" sz="1600" dirty="0" err="1" smtClean="0">
                <a:latin typeface="Arial" pitchFamily="34" charset="0"/>
              </a:rPr>
              <a:t>proper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functioning</a:t>
            </a:r>
            <a:r>
              <a:rPr lang="fr-FR" altLang="en-US" sz="1600" dirty="0" smtClean="0">
                <a:latin typeface="Arial" pitchFamily="34" charset="0"/>
              </a:rPr>
              <a:t> of the </a:t>
            </a:r>
            <a:r>
              <a:rPr lang="fr-FR" altLang="en-US" sz="1600" dirty="0" err="1" smtClean="0">
                <a:latin typeface="Arial" pitchFamily="34" charset="0"/>
              </a:rPr>
              <a:t>heart</a:t>
            </a:r>
            <a:r>
              <a:rPr lang="fr-FR" altLang="en-US" sz="1600" dirty="0" smtClean="0">
                <a:latin typeface="Arial" pitchFamily="34" charset="0"/>
              </a:rPr>
              <a:t>, muscles</a:t>
            </a:r>
            <a:r>
              <a:rPr lang="fr-FR" altLang="en-US" sz="1600" dirty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brain</a:t>
            </a:r>
            <a:r>
              <a:rPr lang="fr-FR" altLang="en-US" sz="1600" dirty="0" smtClean="0">
                <a:latin typeface="Arial" pitchFamily="34" charset="0"/>
              </a:rPr>
              <a:t> and nerves.</a:t>
            </a:r>
            <a:endParaRPr lang="fr-FR" altLang="en-US" sz="1600" dirty="0">
              <a:latin typeface="Arial" pitchFamily="34" charset="0"/>
            </a:endParaRPr>
          </a:p>
          <a:p>
            <a:pPr marL="361950" indent="-361950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smtClean="0">
                <a:latin typeface="Arial" pitchFamily="34" charset="0"/>
              </a:rPr>
              <a:t>The </a:t>
            </a:r>
            <a:r>
              <a:rPr lang="fr-FR" altLang="en-US" sz="2100" dirty="0" err="1" smtClean="0">
                <a:latin typeface="Arial" pitchFamily="34" charset="0"/>
              </a:rPr>
              <a:t>role</a:t>
            </a:r>
            <a:r>
              <a:rPr lang="fr-FR" altLang="en-US" sz="2100" dirty="0" smtClean="0">
                <a:latin typeface="Arial" pitchFamily="34" charset="0"/>
              </a:rPr>
              <a:t> of </a:t>
            </a:r>
            <a:r>
              <a:rPr lang="fr-FR" altLang="en-US" sz="2100" dirty="0">
                <a:latin typeface="Arial" pitchFamily="34" charset="0"/>
              </a:rPr>
              <a:t>Potassium </a:t>
            </a:r>
            <a:r>
              <a:rPr lang="fr-FR" altLang="en-US" sz="2100" dirty="0" smtClean="0">
                <a:latin typeface="Arial" pitchFamily="34" charset="0"/>
              </a:rPr>
              <a:t>in plants</a:t>
            </a:r>
            <a:endParaRPr lang="fr-FR" altLang="en-US" sz="21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  <a:buFontTx/>
              <a:buNone/>
            </a:pPr>
            <a:r>
              <a:rPr lang="fr-FR" altLang="en-US" sz="1600" dirty="0" err="1" smtClean="0">
                <a:latin typeface="Arial" pitchFamily="34" charset="0"/>
              </a:rPr>
              <a:t>Abundant</a:t>
            </a:r>
            <a:r>
              <a:rPr lang="fr-FR" altLang="en-US" sz="1600" dirty="0" smtClean="0">
                <a:latin typeface="Arial" pitchFamily="34" charset="0"/>
              </a:rPr>
              <a:t> in plant dry </a:t>
            </a:r>
            <a:r>
              <a:rPr lang="fr-FR" altLang="en-US" sz="1600" dirty="0" err="1" smtClean="0">
                <a:latin typeface="Arial" pitchFamily="34" charset="0"/>
              </a:rPr>
              <a:t>matter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 err="1" smtClean="0">
                <a:latin typeface="Arial" pitchFamily="34" charset="0"/>
              </a:rPr>
              <a:t>Absorbed</a:t>
            </a:r>
            <a:r>
              <a:rPr lang="fr-FR" altLang="en-US" sz="1600" dirty="0" smtClean="0">
                <a:latin typeface="Arial" pitchFamily="34" charset="0"/>
              </a:rPr>
              <a:t> in the </a:t>
            </a:r>
            <a:r>
              <a:rPr lang="fr-FR" altLang="en-US" sz="1600" dirty="0" err="1" smtClean="0">
                <a:latin typeface="Arial" pitchFamily="34" charset="0"/>
              </a:rPr>
              <a:t>form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>
                <a:latin typeface="Arial" pitchFamily="34" charset="0"/>
              </a:rPr>
              <a:t>cation </a:t>
            </a:r>
            <a:r>
              <a:rPr lang="fr-FR" altLang="en-US" sz="1600" b="1" dirty="0">
                <a:latin typeface="Arial" pitchFamily="34" charset="0"/>
              </a:rPr>
              <a:t>K</a:t>
            </a:r>
            <a:r>
              <a:rPr lang="fr-FR" altLang="en-US" b="1" baseline="30000" dirty="0" smtClean="0">
                <a:latin typeface="Arial" pitchFamily="34" charset="0"/>
              </a:rPr>
              <a:t>+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circulates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throughout</a:t>
            </a:r>
            <a:r>
              <a:rPr lang="fr-FR" altLang="en-US" sz="1600" dirty="0" smtClean="0">
                <a:latin typeface="Arial" pitchFamily="34" charset="0"/>
              </a:rPr>
              <a:t> the plant in </a:t>
            </a:r>
            <a:r>
              <a:rPr lang="fr-FR" altLang="en-US" sz="1600" dirty="0" err="1" smtClean="0">
                <a:latin typeface="Arial" pitchFamily="34" charset="0"/>
              </a:rPr>
              <a:t>this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form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  <a:buFontTx/>
              <a:buNone/>
            </a:pPr>
            <a:r>
              <a:rPr lang="fr-FR" altLang="en-US" sz="1600" dirty="0" smtClean="0">
                <a:latin typeface="Arial" pitchFamily="34" charset="0"/>
              </a:rPr>
              <a:t>Multiple </a:t>
            </a:r>
            <a:r>
              <a:rPr lang="fr-FR" altLang="en-US" sz="1600" dirty="0" err="1" smtClean="0">
                <a:latin typeface="Arial" pitchFamily="34" charset="0"/>
              </a:rPr>
              <a:t>functions</a:t>
            </a:r>
            <a:r>
              <a:rPr lang="fr-FR" altLang="en-US" sz="1600" dirty="0" smtClean="0">
                <a:latin typeface="Arial" pitchFamily="34" charset="0"/>
              </a:rPr>
              <a:t> in plant </a:t>
            </a:r>
            <a:r>
              <a:rPr lang="fr-FR" altLang="en-US" sz="1600" dirty="0" err="1" smtClean="0">
                <a:latin typeface="Arial" pitchFamily="34" charset="0"/>
              </a:rPr>
              <a:t>metabolism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:</a:t>
            </a: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u="sng" dirty="0" err="1" smtClean="0">
                <a:latin typeface="Arial" pitchFamily="34" charset="0"/>
              </a:rPr>
              <a:t>Maintains</a:t>
            </a:r>
            <a:r>
              <a:rPr lang="fr-FR" altLang="en-US" sz="1600" u="sng" dirty="0" smtClean="0">
                <a:latin typeface="Arial" pitchFamily="34" charset="0"/>
              </a:rPr>
              <a:t> the </a:t>
            </a:r>
            <a:r>
              <a:rPr lang="fr-FR" altLang="en-US" sz="1600" u="sng" dirty="0" err="1" smtClean="0">
                <a:latin typeface="Arial" pitchFamily="34" charset="0"/>
              </a:rPr>
              <a:t>growth</a:t>
            </a:r>
            <a:r>
              <a:rPr lang="fr-FR" altLang="en-US" sz="1600" u="sng" dirty="0" smtClean="0">
                <a:latin typeface="Arial" pitchFamily="34" charset="0"/>
              </a:rPr>
              <a:t> habit</a:t>
            </a:r>
            <a:r>
              <a:rPr lang="fr-FR" altLang="en-US" sz="1600" dirty="0" smtClean="0">
                <a:latin typeface="Arial" pitchFamily="34" charset="0"/>
              </a:rPr>
              <a:t> of the plant </a:t>
            </a:r>
            <a:r>
              <a:rPr lang="fr-FR" altLang="en-US" sz="1600" dirty="0" err="1" smtClean="0">
                <a:latin typeface="Arial" pitchFamily="34" charset="0"/>
              </a:rPr>
              <a:t>thanks</a:t>
            </a:r>
            <a:r>
              <a:rPr lang="fr-FR" altLang="en-US" sz="1600" dirty="0" smtClean="0">
                <a:latin typeface="Arial" pitchFamily="34" charset="0"/>
              </a:rPr>
              <a:t> to </a:t>
            </a:r>
            <a:r>
              <a:rPr lang="fr-FR" altLang="en-US" sz="1600" dirty="0" err="1" smtClean="0">
                <a:latin typeface="Arial" pitchFamily="34" charset="0"/>
              </a:rPr>
              <a:t>its</a:t>
            </a:r>
            <a:r>
              <a:rPr lang="fr-FR" altLang="en-US" sz="1600" dirty="0" smtClean="0">
                <a:latin typeface="Arial" pitchFamily="34" charset="0"/>
              </a:rPr>
              <a:t> major </a:t>
            </a:r>
            <a:r>
              <a:rPr lang="fr-FR" altLang="en-US" sz="1600" dirty="0" err="1" smtClean="0">
                <a:latin typeface="Arial" pitchFamily="34" charset="0"/>
              </a:rPr>
              <a:t>effect</a:t>
            </a:r>
            <a:r>
              <a:rPr lang="fr-FR" altLang="en-US" sz="1600" dirty="0" smtClean="0">
                <a:latin typeface="Arial" pitchFamily="34" charset="0"/>
              </a:rPr>
              <a:t> on the </a:t>
            </a:r>
            <a:r>
              <a:rPr lang="fr-FR" altLang="en-US" sz="1600" dirty="0" err="1" smtClean="0">
                <a:latin typeface="Arial" pitchFamily="34" charset="0"/>
              </a:rPr>
              <a:t>tugidity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 err="1" smtClean="0">
                <a:latin typeface="Arial" pitchFamily="34" charset="0"/>
              </a:rPr>
              <a:t>cells</a:t>
            </a:r>
            <a:r>
              <a:rPr lang="fr-FR" altLang="en-US" sz="1600" dirty="0" smtClean="0">
                <a:latin typeface="Arial" pitchFamily="34" charset="0"/>
              </a:rPr>
              <a:t> and the formation of </a:t>
            </a:r>
            <a:r>
              <a:rPr lang="fr-FR" altLang="en-US" sz="1600" dirty="0" err="1" smtClean="0">
                <a:latin typeface="Arial" pitchFamily="34" charset="0"/>
              </a:rPr>
              <a:t>strong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cell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walls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err="1" smtClean="0">
                <a:latin typeface="Arial" pitchFamily="34" charset="0"/>
              </a:rPr>
              <a:t>Acts</a:t>
            </a:r>
            <a:r>
              <a:rPr lang="fr-FR" altLang="en-US" sz="1600" dirty="0" smtClean="0">
                <a:latin typeface="Arial" pitchFamily="34" charset="0"/>
              </a:rPr>
              <a:t> on </a:t>
            </a:r>
            <a:r>
              <a:rPr lang="fr-FR" altLang="en-US" sz="1600" dirty="0" err="1" smtClean="0">
                <a:latin typeface="Arial" pitchFamily="34" charset="0"/>
              </a:rPr>
              <a:t>photosynthesis</a:t>
            </a:r>
            <a:r>
              <a:rPr lang="fr-FR" altLang="en-US" sz="1600" dirty="0" smtClean="0">
                <a:latin typeface="Arial" pitchFamily="34" charset="0"/>
              </a:rPr>
              <a:t> by </a:t>
            </a:r>
            <a:r>
              <a:rPr lang="fr-FR" altLang="en-US" sz="1600" dirty="0" err="1" smtClean="0">
                <a:latin typeface="Arial" pitchFamily="34" charset="0"/>
              </a:rPr>
              <a:t>activating</a:t>
            </a:r>
            <a:r>
              <a:rPr lang="fr-FR" altLang="en-US" sz="1600" dirty="0" smtClean="0">
                <a:latin typeface="Arial" pitchFamily="34" charset="0"/>
              </a:rPr>
              <a:t> more </a:t>
            </a:r>
            <a:r>
              <a:rPr lang="fr-FR" altLang="en-US" sz="1600" dirty="0" err="1" smtClean="0">
                <a:latin typeface="Arial" pitchFamily="34" charset="0"/>
              </a:rPr>
              <a:t>than</a:t>
            </a:r>
            <a:r>
              <a:rPr lang="fr-FR" altLang="en-US" sz="1600" dirty="0" smtClean="0">
                <a:latin typeface="Arial" pitchFamily="34" charset="0"/>
              </a:rPr>
              <a:t> 80 enzyme </a:t>
            </a:r>
            <a:r>
              <a:rPr lang="fr-FR" altLang="en-US" sz="1600" dirty="0" err="1" smtClean="0">
                <a:latin typeface="Arial" pitchFamily="34" charset="0"/>
              </a:rPr>
              <a:t>systems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smtClean="0">
                <a:latin typeface="Arial" pitchFamily="34" charset="0"/>
              </a:rPr>
              <a:t>Encourages the </a:t>
            </a:r>
            <a:r>
              <a:rPr lang="fr-FR" altLang="en-US" sz="1600" u="sng" dirty="0">
                <a:latin typeface="Arial" pitchFamily="34" charset="0"/>
              </a:rPr>
              <a:t>circulation </a:t>
            </a:r>
            <a:r>
              <a:rPr lang="fr-FR" altLang="en-US" sz="1600" u="sng" dirty="0" smtClean="0">
                <a:latin typeface="Arial" pitchFamily="34" charset="0"/>
              </a:rPr>
              <a:t>of </a:t>
            </a:r>
            <a:r>
              <a:rPr lang="fr-FR" altLang="en-US" sz="1600" u="sng" dirty="0" err="1" smtClean="0">
                <a:latin typeface="Arial" pitchFamily="34" charset="0"/>
              </a:rPr>
              <a:t>sap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upwards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within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xylem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downwards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within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phloem</a:t>
            </a:r>
            <a:r>
              <a:rPr lang="fr-FR" altLang="en-US" sz="1600" dirty="0" smtClean="0">
                <a:latin typeface="Arial" pitchFamily="34" charset="0"/>
              </a:rPr>
              <a:t>.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err="1" smtClean="0">
                <a:latin typeface="Arial" pitchFamily="34" charset="0"/>
              </a:rPr>
              <a:t>Allows</a:t>
            </a:r>
            <a:r>
              <a:rPr lang="fr-FR" altLang="en-US" sz="1600" dirty="0" smtClean="0">
                <a:latin typeface="Arial" pitchFamily="34" charset="0"/>
              </a:rPr>
              <a:t> for the </a:t>
            </a:r>
            <a:r>
              <a:rPr lang="fr-FR" altLang="en-US" sz="1600" u="sng" dirty="0" err="1" smtClean="0">
                <a:latin typeface="Arial" pitchFamily="34" charset="0"/>
              </a:rPr>
              <a:t>transfer</a:t>
            </a:r>
            <a:r>
              <a:rPr lang="fr-FR" altLang="en-US" sz="1600" u="sng" dirty="0" smtClean="0">
                <a:latin typeface="Arial" pitchFamily="34" charset="0"/>
              </a:rPr>
              <a:t> of </a:t>
            </a:r>
            <a:r>
              <a:rPr lang="fr-FR" altLang="en-US" sz="1600" u="sng" dirty="0" err="1" smtClean="0">
                <a:latin typeface="Arial" pitchFamily="34" charset="0"/>
              </a:rPr>
              <a:t>assimilates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(</a:t>
            </a:r>
            <a:r>
              <a:rPr lang="fr-FR" altLang="en-US" sz="1600" dirty="0" err="1" smtClean="0">
                <a:latin typeface="Arial" pitchFamily="34" charset="0"/>
              </a:rPr>
              <a:t>sugars</a:t>
            </a:r>
            <a:r>
              <a:rPr lang="fr-FR" altLang="en-US" sz="1600" dirty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amino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acids</a:t>
            </a:r>
            <a:r>
              <a:rPr lang="fr-FR" altLang="en-US" sz="1600" dirty="0" smtClean="0">
                <a:latin typeface="Arial" pitchFamily="34" charset="0"/>
              </a:rPr>
              <a:t>) </a:t>
            </a:r>
            <a:r>
              <a:rPr lang="fr-FR" altLang="en-US" sz="1600" dirty="0" err="1" smtClean="0">
                <a:latin typeface="Arial" pitchFamily="34" charset="0"/>
              </a:rPr>
              <a:t>towards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roots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reserve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organs</a:t>
            </a:r>
            <a:r>
              <a:rPr lang="fr-FR" altLang="en-US" sz="1600" dirty="0" smtClean="0">
                <a:latin typeface="Arial" pitchFamily="34" charset="0"/>
              </a:rPr>
              <a:t> (grains</a:t>
            </a:r>
            <a:r>
              <a:rPr lang="fr-FR" altLang="en-US" sz="1600" dirty="0">
                <a:latin typeface="Arial" pitchFamily="34" charset="0"/>
              </a:rPr>
              <a:t>, fruits, </a:t>
            </a:r>
            <a:r>
              <a:rPr lang="fr-FR" altLang="en-US" sz="1600" dirty="0" err="1" smtClean="0">
                <a:latin typeface="Arial" pitchFamily="34" charset="0"/>
              </a:rPr>
              <a:t>tubers</a:t>
            </a:r>
            <a:r>
              <a:rPr lang="fr-FR" altLang="en-US" sz="1600" dirty="0">
                <a:latin typeface="Arial" pitchFamily="34" charset="0"/>
              </a:rPr>
              <a:t>).</a:t>
            </a: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err="1" smtClean="0">
                <a:latin typeface="Arial" pitchFamily="34" charset="0"/>
              </a:rPr>
              <a:t>Controls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u="sng" dirty="0" err="1" smtClean="0">
                <a:latin typeface="Arial" pitchFamily="34" charset="0"/>
              </a:rPr>
              <a:t>opening</a:t>
            </a:r>
            <a:r>
              <a:rPr lang="fr-FR" altLang="en-US" sz="1600" u="sng" dirty="0" smtClean="0">
                <a:latin typeface="Arial" pitchFamily="34" charset="0"/>
              </a:rPr>
              <a:t> and </a:t>
            </a:r>
            <a:r>
              <a:rPr lang="fr-FR" altLang="en-US" sz="1600" u="sng" dirty="0" err="1" smtClean="0">
                <a:latin typeface="Arial" pitchFamily="34" charset="0"/>
              </a:rPr>
              <a:t>closing</a:t>
            </a:r>
            <a:r>
              <a:rPr lang="fr-FR" altLang="en-US" sz="1600" u="sng" dirty="0" smtClean="0">
                <a:latin typeface="Arial" pitchFamily="34" charset="0"/>
              </a:rPr>
              <a:t> of the </a:t>
            </a:r>
            <a:r>
              <a:rPr lang="fr-FR" altLang="en-US" sz="1600" u="sng" dirty="0" err="1" smtClean="0">
                <a:latin typeface="Arial" pitchFamily="34" charset="0"/>
              </a:rPr>
              <a:t>stomata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regulates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the  water cycle in the plant</a:t>
            </a:r>
            <a:endParaRPr lang="fr-FR" altLang="en-US" sz="1600" dirty="0">
              <a:solidFill>
                <a:srgbClr val="00B050"/>
              </a:solidFill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smtClean="0">
                <a:latin typeface="Arial" pitchFamily="34" charset="0"/>
              </a:rPr>
              <a:t>Affects the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composition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and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quality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smtClean="0">
                <a:latin typeface="Arial" pitchFamily="34" charset="0"/>
              </a:rPr>
              <a:t>of </a:t>
            </a:r>
            <a:r>
              <a:rPr lang="fr-FR" altLang="en-US" sz="1600" dirty="0" err="1" smtClean="0">
                <a:latin typeface="Arial" pitchFamily="34" charset="0"/>
              </a:rPr>
              <a:t>numerous</a:t>
            </a:r>
            <a:r>
              <a:rPr lang="fr-FR" altLang="en-US" sz="1600" dirty="0" smtClean="0">
                <a:latin typeface="Arial" pitchFamily="34" charset="0"/>
              </a:rPr>
              <a:t> productions (</a:t>
            </a:r>
            <a:r>
              <a:rPr lang="fr-FR" altLang="en-US" sz="1600" u="sng" dirty="0" err="1" smtClean="0">
                <a:latin typeface="Arial" pitchFamily="34" charset="0"/>
              </a:rPr>
              <a:t>sugar</a:t>
            </a:r>
            <a:r>
              <a:rPr lang="fr-FR" altLang="en-US" sz="1600" u="sng" dirty="0" smtClean="0">
                <a:latin typeface="Arial" pitchFamily="34" charset="0"/>
              </a:rPr>
              <a:t>/</a:t>
            </a:r>
            <a:r>
              <a:rPr lang="fr-FR" altLang="en-US" sz="1600" u="sng" dirty="0" err="1" smtClean="0">
                <a:latin typeface="Arial" pitchFamily="34" charset="0"/>
              </a:rPr>
              <a:t>acidity</a:t>
            </a:r>
            <a:r>
              <a:rPr lang="fr-FR" altLang="en-US" sz="1600" u="sng" dirty="0" smtClean="0">
                <a:latin typeface="Arial" pitchFamily="34" charset="0"/>
              </a:rPr>
              <a:t> balance</a:t>
            </a:r>
            <a:r>
              <a:rPr lang="fr-FR" altLang="en-US" sz="1600" dirty="0" smtClean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vitamin</a:t>
            </a:r>
            <a:r>
              <a:rPr lang="fr-FR" altLang="en-US" sz="1600" dirty="0" smtClean="0">
                <a:latin typeface="Arial" pitchFamily="34" charset="0"/>
              </a:rPr>
              <a:t> C content, </a:t>
            </a:r>
            <a:r>
              <a:rPr lang="fr-FR" altLang="en-US" sz="1600" dirty="0" err="1" smtClean="0">
                <a:latin typeface="Arial" pitchFamily="34" charset="0"/>
              </a:rPr>
              <a:t>aromatic</a:t>
            </a:r>
            <a:r>
              <a:rPr lang="fr-FR" altLang="en-US" sz="1600" dirty="0" smtClean="0">
                <a:latin typeface="Arial" pitchFamily="34" charset="0"/>
              </a:rPr>
              <a:t> compounds, fibre </a:t>
            </a:r>
            <a:r>
              <a:rPr lang="fr-FR" altLang="en-US" sz="1600" dirty="0" err="1" smtClean="0">
                <a:latin typeface="Arial" pitchFamily="34" charset="0"/>
              </a:rPr>
              <a:t>quality</a:t>
            </a:r>
            <a:r>
              <a:rPr lang="fr-FR" altLang="en-US" sz="1600" dirty="0" smtClean="0">
                <a:latin typeface="Arial" pitchFamily="34" charset="0"/>
              </a:rPr>
              <a:t>…).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>
                <a:latin typeface="Arial" pitchFamily="34" charset="0"/>
              </a:rPr>
              <a:t>I</a:t>
            </a:r>
            <a:r>
              <a:rPr lang="fr-FR" altLang="en-US" sz="1600" dirty="0" smtClean="0">
                <a:latin typeface="Arial" pitchFamily="34" charset="0"/>
              </a:rPr>
              <a:t>nteraction </a:t>
            </a:r>
            <a:r>
              <a:rPr lang="fr-FR" altLang="en-US" sz="1600" dirty="0" err="1" smtClean="0">
                <a:latin typeface="Arial" pitchFamily="34" charset="0"/>
              </a:rPr>
              <a:t>between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N </a:t>
            </a:r>
            <a:r>
              <a:rPr lang="fr-FR" altLang="en-US" sz="1600" dirty="0" smtClean="0">
                <a:latin typeface="Arial" pitchFamily="34" charset="0"/>
              </a:rPr>
              <a:t>and </a:t>
            </a:r>
            <a:r>
              <a:rPr lang="fr-FR" altLang="en-US" sz="1600" dirty="0">
                <a:latin typeface="Arial" pitchFamily="34" charset="0"/>
              </a:rPr>
              <a:t>K: </a:t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>
                <a:latin typeface="Arial" pitchFamily="34" charset="0"/>
              </a:rPr>
              <a:t>a</a:t>
            </a:r>
            <a:r>
              <a:rPr lang="fr-FR" altLang="en-US" sz="1600" dirty="0" smtClean="0">
                <a:latin typeface="Arial" pitchFamily="34" charset="0"/>
              </a:rPr>
              <a:t> plant </a:t>
            </a:r>
            <a:r>
              <a:rPr lang="fr-FR" altLang="en-US" sz="1600" dirty="0" err="1" smtClean="0">
                <a:latin typeface="Arial" pitchFamily="34" charset="0"/>
              </a:rPr>
              <a:t>better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nourished</a:t>
            </a:r>
            <a:r>
              <a:rPr lang="fr-FR" altLang="en-US" sz="1600" dirty="0" smtClean="0">
                <a:latin typeface="Arial" pitchFamily="34" charset="0"/>
              </a:rPr>
              <a:t> in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will</a:t>
            </a:r>
            <a:r>
              <a:rPr lang="fr-FR" altLang="en-US" sz="1600" dirty="0" smtClean="0">
                <a:latin typeface="Arial" pitchFamily="34" charset="0"/>
              </a:rPr>
              <a:t> have more </a:t>
            </a:r>
            <a:r>
              <a:rPr lang="fr-FR" altLang="en-US" sz="1600" dirty="0" err="1" smtClean="0">
                <a:latin typeface="Arial" pitchFamily="34" charset="0"/>
              </a:rPr>
              <a:t>need</a:t>
            </a:r>
            <a:r>
              <a:rPr lang="fr-FR" altLang="en-US" sz="1600" dirty="0" smtClean="0">
                <a:latin typeface="Arial" pitchFamily="34" charset="0"/>
              </a:rPr>
              <a:t> of potassium</a:t>
            </a:r>
            <a:r>
              <a:rPr lang="fr-FR" altLang="en-US" sz="1600" dirty="0"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333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7051" y="0"/>
            <a:ext cx="10972800" cy="741363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Role</a:t>
            </a:r>
            <a:r>
              <a:rPr lang="fr-FR" altLang="en-US" dirty="0" smtClean="0">
                <a:latin typeface="Calibri" pitchFamily="34" charset="0"/>
              </a:rPr>
              <a:t> of potassium: </a:t>
            </a:r>
            <a:r>
              <a:rPr lang="fr-FR" altLang="en-US" dirty="0" err="1" smtClean="0">
                <a:latin typeface="Calibri" pitchFamily="34" charset="0"/>
              </a:rPr>
              <a:t>quality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7620000" y="1352550"/>
            <a:ext cx="3583517" cy="4498975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99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3492" name="Rectangle 7"/>
          <p:cNvSpPr>
            <a:spLocks noChangeArrowheads="1"/>
          </p:cNvSpPr>
          <p:nvPr/>
        </p:nvSpPr>
        <p:spPr bwMode="auto">
          <a:xfrm>
            <a:off x="6254753" y="1343026"/>
            <a:ext cx="1375833" cy="44989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3D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4866220" y="1343026"/>
            <a:ext cx="1375833" cy="449897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1F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3494" name="Picture 4" descr="Scan-190312-000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3250" r="6738" b="1469"/>
          <a:stretch>
            <a:fillRect/>
          </a:stretch>
        </p:blipFill>
        <p:spPr bwMode="auto">
          <a:xfrm>
            <a:off x="1198035" y="815975"/>
            <a:ext cx="10104967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8034868" y="2205038"/>
            <a:ext cx="586317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8034868" y="4143376"/>
            <a:ext cx="586317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9827686" y="4144963"/>
            <a:ext cx="586316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5278968" y="2212978"/>
            <a:ext cx="586317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5278968" y="3463925"/>
            <a:ext cx="586317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5289551" y="4032250"/>
            <a:ext cx="586316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55" name="Text Box 19"/>
          <p:cNvSpPr txBox="1">
            <a:spLocks noChangeArrowheads="1"/>
          </p:cNvSpPr>
          <p:nvPr/>
        </p:nvSpPr>
        <p:spPr bwMode="auto">
          <a:xfrm>
            <a:off x="6656919" y="4135438"/>
            <a:ext cx="586316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56" name="Text Box 20"/>
          <p:cNvSpPr txBox="1">
            <a:spLocks noChangeArrowheads="1"/>
          </p:cNvSpPr>
          <p:nvPr/>
        </p:nvSpPr>
        <p:spPr bwMode="auto">
          <a:xfrm>
            <a:off x="8034868" y="2493963"/>
            <a:ext cx="586317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57" name="Text Box 21"/>
          <p:cNvSpPr txBox="1">
            <a:spLocks noChangeArrowheads="1"/>
          </p:cNvSpPr>
          <p:nvPr/>
        </p:nvSpPr>
        <p:spPr bwMode="auto">
          <a:xfrm>
            <a:off x="8024286" y="2776538"/>
            <a:ext cx="586316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auto">
          <a:xfrm>
            <a:off x="9827686" y="2774953"/>
            <a:ext cx="586316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59" name="Text Box 23"/>
          <p:cNvSpPr txBox="1">
            <a:spLocks noChangeArrowheads="1"/>
          </p:cNvSpPr>
          <p:nvPr/>
        </p:nvSpPr>
        <p:spPr bwMode="auto">
          <a:xfrm>
            <a:off x="9827686" y="4419603"/>
            <a:ext cx="586316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60" name="Text Box 24"/>
          <p:cNvSpPr txBox="1">
            <a:spLocks noChangeArrowheads="1"/>
          </p:cNvSpPr>
          <p:nvPr/>
        </p:nvSpPr>
        <p:spPr bwMode="auto">
          <a:xfrm>
            <a:off x="9829800" y="4987928"/>
            <a:ext cx="586317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61" name="Text Box 25"/>
          <p:cNvSpPr txBox="1">
            <a:spLocks noChangeArrowheads="1"/>
          </p:cNvSpPr>
          <p:nvPr/>
        </p:nvSpPr>
        <p:spPr bwMode="auto">
          <a:xfrm>
            <a:off x="8049686" y="4987928"/>
            <a:ext cx="586316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62" name="Text Box 26"/>
          <p:cNvSpPr txBox="1">
            <a:spLocks noChangeArrowheads="1"/>
          </p:cNvSpPr>
          <p:nvPr/>
        </p:nvSpPr>
        <p:spPr bwMode="auto">
          <a:xfrm>
            <a:off x="8036986" y="5272088"/>
            <a:ext cx="586316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63" name="Text Box 27"/>
          <p:cNvSpPr txBox="1">
            <a:spLocks noChangeArrowheads="1"/>
          </p:cNvSpPr>
          <p:nvPr/>
        </p:nvSpPr>
        <p:spPr bwMode="auto">
          <a:xfrm>
            <a:off x="8047568" y="4430713"/>
            <a:ext cx="586317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2" name="Smiley Face 1"/>
          <p:cNvSpPr/>
          <p:nvPr/>
        </p:nvSpPr>
        <p:spPr>
          <a:xfrm>
            <a:off x="7692414" y="2282024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66220" y="1352550"/>
            <a:ext cx="2753780" cy="4489451"/>
          </a:xfrm>
          <a:prstGeom prst="rect">
            <a:avLst/>
          </a:prstGeom>
          <a:solidFill>
            <a:schemeClr val="accent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7695018" y="4185941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7687066" y="2929733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7687066" y="2629075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7692414" y="4587057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7695018" y="5134316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7695018" y="5496422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9390870" y="2921782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9390870" y="4147096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9390870" y="4561276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9390870" y="5134316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57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potassium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64515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"/>
          <a:stretch>
            <a:fillRect/>
          </a:stretch>
        </p:blipFill>
        <p:spPr bwMode="auto">
          <a:xfrm>
            <a:off x="467786" y="1196978"/>
            <a:ext cx="1107016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2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2" y="1215230"/>
            <a:ext cx="11664951" cy="49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en-US" sz="3200" dirty="0">
                <a:latin typeface="Arial" pitchFamily="34" charset="0"/>
              </a:rPr>
              <a:t>Changes in </a:t>
            </a:r>
            <a:r>
              <a:rPr lang="fr-FR" altLang="en-US" sz="3200" dirty="0" err="1" smtClean="0">
                <a:latin typeface="Arial" pitchFamily="34" charset="0"/>
              </a:rPr>
              <a:t>levels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>
                <a:latin typeface="Arial" pitchFamily="34" charset="0"/>
              </a:rPr>
              <a:t>- K</a:t>
            </a:r>
            <a:r>
              <a:rPr lang="fr-FR" altLang="en-US" sz="3200" baseline="-25000" dirty="0">
                <a:latin typeface="Arial" pitchFamily="34" charset="0"/>
              </a:rPr>
              <a:t>2</a:t>
            </a:r>
            <a:r>
              <a:rPr lang="fr-FR" altLang="en-US" sz="3200" dirty="0">
                <a:latin typeface="Arial" pitchFamily="34" charset="0"/>
              </a:rPr>
              <a:t>O   (mg/kg) </a:t>
            </a:r>
            <a:r>
              <a:rPr lang="fr-FR" altLang="en-US" sz="3200" dirty="0" smtClean="0">
                <a:latin typeface="Arial" pitchFamily="34" charset="0"/>
              </a:rPr>
              <a:t>content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>
              <a:defRPr/>
            </a:pPr>
            <a:fld id="{FAC41442-1E0A-430D-85F1-2F06A9E1329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5541" name="Groupe 11"/>
          <p:cNvGrpSpPr>
            <a:grpSpLocks/>
          </p:cNvGrpSpPr>
          <p:nvPr/>
        </p:nvGrpSpPr>
        <p:grpSpPr bwMode="auto">
          <a:xfrm>
            <a:off x="10299700" y="5470525"/>
            <a:ext cx="1244600" cy="554038"/>
            <a:chOff x="7724775" y="5470172"/>
            <a:chExt cx="933450" cy="554390"/>
          </a:xfrm>
        </p:grpSpPr>
        <p:pic>
          <p:nvPicPr>
            <p:cNvPr id="655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775" y="5735789"/>
              <a:ext cx="933450" cy="28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7762875" y="5470172"/>
              <a:ext cx="869950" cy="2541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source</a:t>
              </a:r>
              <a:endParaRPr lang="fr-FR" sz="1400" b="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5542" name="ZoneTexte 12"/>
          <p:cNvSpPr txBox="1">
            <a:spLocks noChangeArrowheads="1"/>
          </p:cNvSpPr>
          <p:nvPr/>
        </p:nvSpPr>
        <p:spPr bwMode="auto">
          <a:xfrm>
            <a:off x="7543800" y="1285875"/>
            <a:ext cx="320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</a:rPr>
              <a:t>2004-2014 / 1990-2004</a:t>
            </a:r>
          </a:p>
        </p:txBody>
      </p:sp>
      <p:sp>
        <p:nvSpPr>
          <p:cNvPr id="10" name="Oval 9"/>
          <p:cNvSpPr/>
          <p:nvPr/>
        </p:nvSpPr>
        <p:spPr>
          <a:xfrm>
            <a:off x="1821103" y="2444117"/>
            <a:ext cx="1223849" cy="91173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1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8"/>
          <p:cNvSpPr>
            <a:spLocks noGrp="1"/>
          </p:cNvSpPr>
          <p:nvPr>
            <p:ph type="title"/>
          </p:nvPr>
        </p:nvSpPr>
        <p:spPr>
          <a:xfrm>
            <a:off x="544750" y="146304"/>
            <a:ext cx="10972800" cy="9032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en-US" dirty="0">
                <a:latin typeface="Calibri" pitchFamily="34" charset="0"/>
              </a:rPr>
              <a:t>1) </a:t>
            </a:r>
            <a:r>
              <a:rPr lang="fr-FR" altLang="en-US" dirty="0" smtClean="0">
                <a:latin typeface="Calibri" pitchFamily="34" charset="0"/>
              </a:rPr>
              <a:t>Fundamentals</a:t>
            </a:r>
            <a:r>
              <a:rPr lang="fr-FR" altLang="en-US" dirty="0">
                <a:latin typeface="Calibri" pitchFamily="34" charset="0"/>
              </a:rPr>
              <a:t/>
            </a:r>
            <a:br>
              <a:rPr lang="fr-FR" altLang="en-US" dirty="0">
                <a:latin typeface="Calibri" pitchFamily="34" charset="0"/>
              </a:rPr>
            </a:br>
            <a:r>
              <a:rPr lang="fr-FR" altLang="en-US" dirty="0">
                <a:latin typeface="Calibri" pitchFamily="34" charset="0"/>
              </a:rPr>
              <a:t>                                  </a:t>
            </a:r>
            <a:r>
              <a:rPr lang="fr-FR" altLang="en-US" dirty="0" smtClean="0">
                <a:latin typeface="Calibri" pitchFamily="34" charset="0"/>
              </a:rPr>
              <a:t>The </a:t>
            </a:r>
            <a:r>
              <a:rPr lang="fr-FR" altLang="en-US" dirty="0" err="1" smtClean="0">
                <a:latin typeface="Calibri" pitchFamily="34" charset="0"/>
              </a:rPr>
              <a:t>soil</a:t>
            </a:r>
            <a:r>
              <a:rPr lang="fr-FR" altLang="en-US" dirty="0" smtClean="0">
                <a:latin typeface="Calibri" pitchFamily="34" charset="0"/>
              </a:rPr>
              <a:t> and </a:t>
            </a:r>
            <a:r>
              <a:rPr lang="fr-FR" altLang="en-US" dirty="0" err="1" smtClean="0">
                <a:latin typeface="Calibri" pitchFamily="34" charset="0"/>
              </a:rPr>
              <a:t>fertility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43011" name="Espace réservé du contenu 9"/>
          <p:cNvSpPr>
            <a:spLocks noGrp="1"/>
          </p:cNvSpPr>
          <p:nvPr>
            <p:ph sz="quarter" idx="4294967295"/>
          </p:nvPr>
        </p:nvSpPr>
        <p:spPr>
          <a:xfrm>
            <a:off x="2082800" y="2105025"/>
            <a:ext cx="9922933" cy="3624263"/>
          </a:xfrm>
        </p:spPr>
        <p:txBody>
          <a:bodyPr/>
          <a:lstStyle/>
          <a:p>
            <a:pPr marL="542925" indent="-542925" eaLnBrk="1" hangingPunct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dirty="0" err="1">
                <a:latin typeface="Arial" pitchFamily="34" charset="0"/>
              </a:rPr>
              <a:t>P</a:t>
            </a:r>
            <a:r>
              <a:rPr lang="fr-FR" altLang="en-US" dirty="0" err="1" smtClean="0">
                <a:latin typeface="Arial" pitchFamily="34" charset="0"/>
              </a:rPr>
              <a:t>hysical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fertility</a:t>
            </a:r>
            <a:endParaRPr lang="fr-FR" altLang="en-US" dirty="0">
              <a:latin typeface="Arial" pitchFamily="34" charset="0"/>
            </a:endParaRPr>
          </a:p>
          <a:p>
            <a:pPr marL="542925" indent="-542925" eaLnBrk="1" hangingPunct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dirty="0" err="1" smtClean="0">
                <a:latin typeface="Arial" pitchFamily="34" charset="0"/>
              </a:rPr>
              <a:t>Chemical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fertility</a:t>
            </a:r>
            <a:endParaRPr lang="fr-FR" altLang="en-US" dirty="0">
              <a:latin typeface="Arial" pitchFamily="34" charset="0"/>
            </a:endParaRPr>
          </a:p>
          <a:p>
            <a:pPr marL="542925" indent="-542925" eaLnBrk="1" hangingPunct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dirty="0" err="1" smtClean="0">
                <a:latin typeface="Arial" pitchFamily="34" charset="0"/>
              </a:rPr>
              <a:t>Biological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fertility</a:t>
            </a:r>
            <a:endParaRPr lang="fr-FR" altLang="en-US" dirty="0">
              <a:latin typeface="Arial" pitchFamily="34" charset="0"/>
            </a:endParaRPr>
          </a:p>
          <a:p>
            <a:pPr marL="542925" indent="-542925" eaLnBrk="1" hangingPunct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altLang="en-US" dirty="0">
              <a:latin typeface="Arial" pitchFamily="34" charset="0"/>
            </a:endParaRPr>
          </a:p>
        </p:txBody>
      </p:sp>
      <p:sp>
        <p:nvSpPr>
          <p:cNvPr id="13317" name="Espace réservé du numéro de diapositive 4"/>
          <p:cNvSpPr>
            <a:spLocks noGrp="1"/>
          </p:cNvSpPr>
          <p:nvPr>
            <p:ph type="sldNum" sz="quarter" idx="10"/>
          </p:nvPr>
        </p:nvSpPr>
        <p:spPr bwMode="auto">
          <a:xfrm>
            <a:off x="510119" y="6111878"/>
            <a:ext cx="747183" cy="334963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729128-D6C1-44B8-A330-939BDB830D4E}" type="slidenum">
              <a:rPr lang="fr-FR" smtClean="0">
                <a:solidFill>
                  <a:schemeClr val="bg1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4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82739" y="5558808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38024"/>
              </p:ext>
            </p:extLst>
          </p:nvPr>
        </p:nvGraphicFramePr>
        <p:xfrm>
          <a:off x="352612" y="1173924"/>
          <a:ext cx="11486776" cy="5567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3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9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3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08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16327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Products</a:t>
                      </a:r>
                      <a:endParaRPr lang="en-US" sz="18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Kg/ Ha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Levels</a:t>
                      </a:r>
                      <a:r>
                        <a:rPr lang="fr-FR" sz="1600" baseline="0" dirty="0" smtClean="0"/>
                        <a:t> of</a:t>
                      </a:r>
                      <a:r>
                        <a:rPr lang="fr-FR" sz="1600" dirty="0" smtClean="0"/>
                        <a:t>  </a:t>
                      </a:r>
                      <a:r>
                        <a:rPr lang="fr-FR" sz="1600" dirty="0"/>
                        <a:t>S,  P,  K,  Mg,  </a:t>
                      </a:r>
                      <a:r>
                        <a:rPr lang="fr-FR" sz="1600" dirty="0" smtClean="0"/>
                        <a:t>Ca </a:t>
                      </a:r>
                      <a:r>
                        <a:rPr lang="fr-FR" sz="1600" dirty="0" err="1" smtClean="0"/>
                        <a:t>contributed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21920" marR="1219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5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CaO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1918">
                <a:tc rowSpan="2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200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72</a:t>
                      </a:r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96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12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17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25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34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533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300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120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5335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400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75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36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32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64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79509" y="386545"/>
            <a:ext cx="940459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alanced</a:t>
            </a:r>
            <a:r>
              <a:rPr lang="fr-FR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ertilization</a:t>
            </a:r>
            <a:endParaRPr lang="fr-FR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9CACDC5-CDA2-44D3-970E-7E4D99159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5" y="2359374"/>
            <a:ext cx="1440160" cy="988770"/>
          </a:xfrm>
          <a:prstGeom prst="rect">
            <a:avLst/>
          </a:prstGeom>
          <a:ln w="25400">
            <a:solidFill>
              <a:srgbClr val="00B050"/>
            </a:solidFill>
          </a:ln>
          <a:effectLst>
            <a:innerShdw blurRad="63500" dist="50800" dir="18900000">
              <a:srgbClr val="00B050">
                <a:alpha val="50000"/>
              </a:srgbClr>
            </a:inn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3602C36-B2DA-4590-9F1F-64B3B7F2F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" y="3956878"/>
            <a:ext cx="1868885" cy="866569"/>
          </a:xfrm>
          <a:prstGeom prst="rect">
            <a:avLst/>
          </a:prstGeom>
          <a:solidFill>
            <a:srgbClr val="FFFF00">
              <a:alpha val="80000"/>
            </a:srgbClr>
          </a:solidFill>
          <a:ln w="25400">
            <a:solidFill>
              <a:srgbClr val="92D050">
                <a:alpha val="80000"/>
              </a:srgbClr>
            </a:solidFill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D109F331-535A-444F-8E73-87275AC6690A}"/>
              </a:ext>
            </a:extLst>
          </p:cNvPr>
          <p:cNvSpPr txBox="1"/>
          <p:nvPr/>
        </p:nvSpPr>
        <p:spPr>
          <a:xfrm>
            <a:off x="482700" y="5432177"/>
            <a:ext cx="1868885" cy="89255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2D050">
                <a:alpha val="80000"/>
              </a:srgbClr>
            </a:solidFill>
          </a:ln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altLang="zh-CN" sz="20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PKpluS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</a:p>
          <a:p>
            <a:pPr algn="l">
              <a:lnSpc>
                <a:spcPts val="3300"/>
              </a:lnSpc>
              <a:defRPr/>
            </a:pP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 </a:t>
            </a:r>
            <a:r>
              <a:rPr lang="en-US" altLang="zh-CN" sz="2400" b="1" kern="0" dirty="0">
                <a:solidFill>
                  <a:srgbClr val="FFC000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18-7+3</a:t>
            </a:r>
          </a:p>
        </p:txBody>
      </p:sp>
    </p:spTree>
    <p:extLst>
      <p:ext uri="{BB962C8B-B14F-4D97-AF65-F5344CB8AC3E}">
        <p14:creationId xmlns:p14="http://schemas.microsoft.com/office/powerpoint/2010/main" val="33880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Magnesia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</a:t>
            </a:r>
            <a:r>
              <a:rPr lang="fr-FR" altLang="en-US" dirty="0" err="1">
                <a:latin typeface="Calibri" pitchFamily="34" charset="0"/>
              </a:rPr>
              <a:t>MgO</a:t>
            </a:r>
            <a:r>
              <a:rPr lang="fr-FR" altLang="en-US" dirty="0">
                <a:latin typeface="Calibri" pitchFamily="34" charset="0"/>
              </a:rPr>
              <a:t> </a:t>
            </a:r>
            <a:r>
              <a:rPr lang="fr-FR" altLang="en-US" dirty="0" smtClean="0">
                <a:latin typeface="Calibri" pitchFamily="34" charset="0"/>
              </a:rPr>
              <a:t>– </a:t>
            </a:r>
            <a:r>
              <a:rPr lang="fr-FR" altLang="en-US" dirty="0" err="1" smtClean="0">
                <a:latin typeface="Calibri" pitchFamily="34" charset="0"/>
              </a:rPr>
              <a:t>Magnesium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34952" y="1001715"/>
            <a:ext cx="11694583" cy="5616575"/>
          </a:xfrm>
        </p:spPr>
        <p:txBody>
          <a:bodyPr/>
          <a:lstStyle/>
          <a:p>
            <a:pPr marL="361950" indent="-361950" eaLnBrk="1" hangingPunct="1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2100" dirty="0" smtClean="0">
                <a:latin typeface="Arial" pitchFamily="34" charset="0"/>
              </a:rPr>
              <a:t>The </a:t>
            </a:r>
            <a:r>
              <a:rPr lang="fr-FR" altLang="en-US" sz="2100" dirty="0" err="1" smtClean="0">
                <a:latin typeface="Arial" pitchFamily="34" charset="0"/>
              </a:rPr>
              <a:t>role</a:t>
            </a:r>
            <a:r>
              <a:rPr lang="fr-FR" altLang="en-US" sz="2100" dirty="0" smtClean="0">
                <a:latin typeface="Arial" pitchFamily="34" charset="0"/>
              </a:rPr>
              <a:t> of </a:t>
            </a:r>
            <a:r>
              <a:rPr lang="fr-FR" altLang="en-US" sz="2100" dirty="0" err="1" smtClean="0">
                <a:latin typeface="Arial" pitchFamily="34" charset="0"/>
              </a:rPr>
              <a:t>Magnesium</a:t>
            </a:r>
            <a:r>
              <a:rPr lang="fr-FR" altLang="en-US" sz="2100" dirty="0" smtClean="0">
                <a:latin typeface="Arial" pitchFamily="34" charset="0"/>
              </a:rPr>
              <a:t> in plants</a:t>
            </a:r>
            <a:endParaRPr lang="fr-FR" altLang="en-US" sz="21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fr-FR" altLang="en-US" sz="1600" dirty="0" smtClean="0">
                <a:latin typeface="Arial" pitchFamily="34" charset="0"/>
              </a:rPr>
              <a:t>Along </a:t>
            </a:r>
            <a:r>
              <a:rPr lang="fr-FR" altLang="en-US" sz="1600" dirty="0" err="1" smtClean="0">
                <a:latin typeface="Arial" pitchFamily="34" charset="0"/>
              </a:rPr>
              <a:t>with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magnesium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an essential component of the </a:t>
            </a:r>
            <a:r>
              <a:rPr lang="fr-FR" altLang="en-US" sz="1600" u="sng" dirty="0" err="1" smtClean="0">
                <a:latin typeface="Arial" pitchFamily="34" charset="0"/>
              </a:rPr>
              <a:t>chlorophyll</a:t>
            </a:r>
            <a:r>
              <a:rPr lang="fr-FR" altLang="en-US" sz="1600" dirty="0" smtClean="0">
                <a:latin typeface="Arial" pitchFamily="34" charset="0"/>
              </a:rPr>
              <a:t> nucleus 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fr-FR" altLang="en-US" sz="1600" dirty="0" err="1" smtClean="0">
                <a:latin typeface="Arial" pitchFamily="34" charset="0"/>
              </a:rPr>
              <a:t>Magnesium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also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acts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at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level</a:t>
            </a:r>
            <a:r>
              <a:rPr lang="fr-FR" altLang="en-US" sz="1600" dirty="0" smtClean="0">
                <a:latin typeface="Arial" pitchFamily="34" charset="0"/>
              </a:rPr>
              <a:t> of: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>
                <a:latin typeface="Arial" pitchFamily="34" charset="0"/>
              </a:rPr>
              <a:t>t</a:t>
            </a:r>
            <a:r>
              <a:rPr lang="fr-FR" altLang="en-US" sz="1600" dirty="0" smtClean="0">
                <a:latin typeface="Arial" pitchFamily="34" charset="0"/>
              </a:rPr>
              <a:t>he activation of </a:t>
            </a:r>
            <a:r>
              <a:rPr lang="fr-FR" altLang="en-US" sz="1600" dirty="0" err="1" smtClean="0">
                <a:latin typeface="Arial" pitchFamily="34" charset="0"/>
              </a:rPr>
              <a:t>numerous</a:t>
            </a:r>
            <a:r>
              <a:rPr lang="fr-FR" altLang="en-US" sz="1600" dirty="0" smtClean="0">
                <a:latin typeface="Arial" pitchFamily="34" charset="0"/>
              </a:rPr>
              <a:t> enzymes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dirty="0" err="1" smtClean="0">
                <a:latin typeface="Arial" pitchFamily="34" charset="0"/>
              </a:rPr>
              <a:t>synthesis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 err="1" smtClean="0">
                <a:latin typeface="Arial" pitchFamily="34" charset="0"/>
              </a:rPr>
              <a:t>proteins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sugars</a:t>
            </a:r>
            <a:r>
              <a:rPr lang="fr-FR" altLang="en-US" sz="1600" dirty="0" smtClean="0">
                <a:latin typeface="Arial" pitchFamily="34" charset="0"/>
              </a:rPr>
              <a:t/>
            </a:r>
            <a:br>
              <a:rPr lang="fr-FR" altLang="en-US" sz="1600" dirty="0" smtClean="0">
                <a:latin typeface="Arial" pitchFamily="34" charset="0"/>
              </a:rPr>
            </a:br>
            <a:r>
              <a:rPr lang="fr-FR" altLang="en-US" sz="1600" dirty="0" smtClean="0">
                <a:latin typeface="Arial" pitchFamily="34" charset="0"/>
              </a:rPr>
              <a:t>and </a:t>
            </a:r>
            <a:r>
              <a:rPr lang="fr-FR" altLang="en-US" sz="1600" dirty="0" err="1" smtClean="0">
                <a:latin typeface="Arial" pitchFamily="34" charset="0"/>
              </a:rPr>
              <a:t>their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loading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into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phloem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(transport </a:t>
            </a:r>
            <a:r>
              <a:rPr lang="fr-FR" altLang="en-US" sz="1600" dirty="0" smtClean="0">
                <a:latin typeface="Arial" pitchFamily="34" charset="0"/>
              </a:rPr>
              <a:t>of </a:t>
            </a:r>
            <a:r>
              <a:rPr lang="fr-FR" altLang="en-US" sz="1600" dirty="0" err="1" smtClean="0">
                <a:latin typeface="Arial" pitchFamily="34" charset="0"/>
              </a:rPr>
              <a:t>descending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sap</a:t>
            </a:r>
            <a:r>
              <a:rPr lang="fr-FR" altLang="en-US" sz="1600" dirty="0" smtClean="0">
                <a:latin typeface="Arial" pitchFamily="34" charset="0"/>
              </a:rPr>
              <a:t>)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err="1">
                <a:latin typeface="Arial" pitchFamily="34" charset="0"/>
              </a:rPr>
              <a:t>p</a:t>
            </a:r>
            <a:r>
              <a:rPr lang="fr-FR" altLang="en-US" sz="1600" dirty="0" err="1" smtClean="0">
                <a:latin typeface="Arial" pitchFamily="34" charset="0"/>
              </a:rPr>
              <a:t>hosphorus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metabolism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err="1" smtClean="0">
                <a:latin typeface="Arial" pitchFamily="34" charset="0"/>
              </a:rPr>
              <a:t>intracellular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u="sng" dirty="0" err="1" smtClean="0">
                <a:latin typeface="Arial" pitchFamily="34" charset="0"/>
              </a:rPr>
              <a:t>osmotic</a:t>
            </a:r>
            <a:r>
              <a:rPr lang="fr-FR" altLang="en-US" sz="1600" u="sng" dirty="0" smtClean="0">
                <a:latin typeface="Arial" pitchFamily="34" charset="0"/>
              </a:rPr>
              <a:t> pressure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together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with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u="sng" dirty="0" smtClean="0">
                <a:latin typeface="Arial" pitchFamily="34" charset="0"/>
              </a:rPr>
              <a:t>potassium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u="sng" dirty="0" err="1" smtClean="0">
                <a:latin typeface="Arial" pitchFamily="34" charset="0"/>
              </a:rPr>
              <a:t>cell</a:t>
            </a:r>
            <a:r>
              <a:rPr lang="fr-FR" altLang="en-US" sz="1600" u="sng" dirty="0" smtClean="0">
                <a:latin typeface="Arial" pitchFamily="34" charset="0"/>
              </a:rPr>
              <a:t> </a:t>
            </a:r>
            <a:r>
              <a:rPr lang="fr-FR" altLang="en-US" sz="1600" u="sng" dirty="0" err="1" smtClean="0">
                <a:latin typeface="Arial" pitchFamily="34" charset="0"/>
              </a:rPr>
              <a:t>wall</a:t>
            </a:r>
            <a:r>
              <a:rPr lang="fr-FR" altLang="en-US" sz="1600" u="sng" dirty="0" smtClean="0">
                <a:latin typeface="Arial" pitchFamily="34" charset="0"/>
              </a:rPr>
              <a:t> </a:t>
            </a:r>
            <a:r>
              <a:rPr lang="fr-FR" altLang="en-US" sz="1600" u="sng" dirty="0" err="1" smtClean="0">
                <a:latin typeface="Arial" pitchFamily="34" charset="0"/>
              </a:rPr>
              <a:t>stiffness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with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u="sng" dirty="0">
                <a:latin typeface="Arial" pitchFamily="34" charset="0"/>
              </a:rPr>
              <a:t>calcium</a:t>
            </a:r>
            <a:r>
              <a:rPr lang="fr-FR" altLang="en-US" sz="1600" dirty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which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maintains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plant’s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growth</a:t>
            </a:r>
            <a:r>
              <a:rPr lang="fr-FR" altLang="en-US" sz="1600" dirty="0" smtClean="0">
                <a:latin typeface="Arial" pitchFamily="34" charset="0"/>
              </a:rPr>
              <a:t> habit.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endParaRPr lang="fr-FR" altLang="en-US" sz="8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fr-FR" altLang="en-US" sz="1600" dirty="0" err="1" smtClean="0">
                <a:latin typeface="Arial" pitchFamily="34" charset="0"/>
              </a:rPr>
              <a:t>Magnesium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absorbed</a:t>
            </a:r>
            <a:r>
              <a:rPr lang="fr-FR" altLang="en-US" sz="1600" dirty="0" smtClean="0">
                <a:latin typeface="Arial" pitchFamily="34" charset="0"/>
              </a:rPr>
              <a:t> by the </a:t>
            </a:r>
            <a:r>
              <a:rPr lang="fr-FR" altLang="en-US" sz="1600" dirty="0" err="1" smtClean="0">
                <a:latin typeface="Arial" pitchFamily="34" charset="0"/>
              </a:rPr>
              <a:t>roots</a:t>
            </a:r>
            <a:r>
              <a:rPr lang="fr-FR" altLang="en-US" sz="1600" dirty="0" smtClean="0">
                <a:latin typeface="Arial" pitchFamily="34" charset="0"/>
              </a:rPr>
              <a:t> in the </a:t>
            </a:r>
            <a:r>
              <a:rPr lang="fr-FR" altLang="en-US" sz="1600" dirty="0" err="1" smtClean="0">
                <a:latin typeface="Arial" pitchFamily="34" charset="0"/>
              </a:rPr>
              <a:t>form</a:t>
            </a:r>
            <a:r>
              <a:rPr lang="fr-FR" altLang="en-US" sz="1600" dirty="0" smtClean="0">
                <a:latin typeface="Arial" pitchFamily="34" charset="0"/>
              </a:rPr>
              <a:t> of the cation </a:t>
            </a:r>
            <a:r>
              <a:rPr lang="fr-FR" altLang="en-US" sz="1600" b="1" dirty="0">
                <a:latin typeface="Arial" pitchFamily="34" charset="0"/>
              </a:rPr>
              <a:t>Mg</a:t>
            </a:r>
            <a:r>
              <a:rPr lang="fr-FR" altLang="en-US" sz="1600" b="1" baseline="30000" dirty="0">
                <a:latin typeface="Arial" pitchFamily="34" charset="0"/>
              </a:rPr>
              <a:t>++</a:t>
            </a:r>
            <a:r>
              <a:rPr lang="fr-FR" altLang="en-US" sz="1600" b="1" dirty="0">
                <a:latin typeface="Arial" pitchFamily="34" charset="0"/>
              </a:rPr>
              <a:t> </a:t>
            </a: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dirty="0" err="1" smtClean="0">
                <a:latin typeface="Arial" pitchFamily="34" charset="0"/>
              </a:rPr>
              <a:t>amount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 err="1" smtClean="0">
                <a:latin typeface="Arial" pitchFamily="34" charset="0"/>
              </a:rPr>
              <a:t>magnesium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absorbed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4 </a:t>
            </a:r>
            <a:r>
              <a:rPr lang="fr-FR" altLang="en-US" sz="1600" dirty="0" smtClean="0">
                <a:latin typeface="Arial" pitchFamily="34" charset="0"/>
              </a:rPr>
              <a:t>to </a:t>
            </a:r>
            <a:r>
              <a:rPr lang="fr-FR" altLang="en-US" sz="1600" dirty="0">
                <a:latin typeface="Arial" pitchFamily="34" charset="0"/>
              </a:rPr>
              <a:t>5 </a:t>
            </a:r>
            <a:r>
              <a:rPr lang="fr-FR" altLang="en-US" sz="1600" dirty="0" smtClean="0">
                <a:latin typeface="Arial" pitchFamily="34" charset="0"/>
              </a:rPr>
              <a:t>times </a:t>
            </a:r>
            <a:r>
              <a:rPr lang="fr-FR" altLang="en-US" sz="1600" dirty="0" err="1" smtClean="0">
                <a:latin typeface="Arial" pitchFamily="34" charset="0"/>
              </a:rPr>
              <a:t>less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than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that</a:t>
            </a:r>
            <a:r>
              <a:rPr lang="fr-FR" altLang="en-US" sz="1600" dirty="0">
                <a:latin typeface="Arial" pitchFamily="34" charset="0"/>
              </a:rPr>
              <a:t> </a:t>
            </a:r>
            <a:r>
              <a:rPr lang="fr-FR" altLang="en-US" sz="1600" dirty="0" smtClean="0">
                <a:latin typeface="Arial" pitchFamily="34" charset="0"/>
              </a:rPr>
              <a:t>of </a:t>
            </a:r>
            <a:r>
              <a:rPr lang="fr-FR" altLang="en-US" sz="1600" dirty="0">
                <a:latin typeface="Arial" pitchFamily="34" charset="0"/>
              </a:rPr>
              <a:t>potassium. </a:t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 smtClean="0">
                <a:latin typeface="Arial" pitchFamily="34" charset="0"/>
              </a:rPr>
              <a:t>It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less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easily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absorbed</a:t>
            </a:r>
            <a:r>
              <a:rPr lang="fr-FR" altLang="en-US" sz="1600" dirty="0" smtClean="0">
                <a:latin typeface="Arial" pitchFamily="34" charset="0"/>
              </a:rPr>
              <a:t> by the </a:t>
            </a:r>
            <a:r>
              <a:rPr lang="fr-FR" altLang="en-US" sz="1600" dirty="0" err="1" smtClean="0">
                <a:latin typeface="Arial" pitchFamily="34" charset="0"/>
              </a:rPr>
              <a:t>roots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than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potassium.</a:t>
            </a: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The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competition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between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b="1" dirty="0" smtClean="0">
                <a:solidFill>
                  <a:srgbClr val="00B050"/>
                </a:solidFill>
                <a:latin typeface="Arial" pitchFamily="34" charset="0"/>
              </a:rPr>
              <a:t>Mg</a:t>
            </a:r>
            <a:r>
              <a:rPr lang="fr-FR" altLang="en-US" sz="1600" b="1" baseline="30000" dirty="0">
                <a:solidFill>
                  <a:srgbClr val="00B050"/>
                </a:solidFill>
                <a:latin typeface="Arial" pitchFamily="34" charset="0"/>
              </a:rPr>
              <a:t>++</a:t>
            </a:r>
            <a:r>
              <a:rPr lang="fr-FR" altLang="en-US" sz="16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and </a:t>
            </a:r>
            <a:r>
              <a:rPr lang="fr-FR" altLang="en-US" sz="1600" b="1" dirty="0">
                <a:solidFill>
                  <a:srgbClr val="00B050"/>
                </a:solidFill>
                <a:latin typeface="Arial" pitchFamily="34" charset="0"/>
              </a:rPr>
              <a:t>K</a:t>
            </a:r>
            <a:r>
              <a:rPr lang="fr-FR" altLang="en-US" sz="1600" b="1" baseline="30000" dirty="0">
                <a:solidFill>
                  <a:srgbClr val="00B050"/>
                </a:solidFill>
                <a:latin typeface="Arial" pitchFamily="34" charset="0"/>
              </a:rPr>
              <a:t>+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is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expressed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in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transfers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within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the plant</a:t>
            </a:r>
            <a:r>
              <a:rPr lang="fr-FR" altLang="en-US" sz="1600" dirty="0" smtClean="0">
                <a:latin typeface="Arial" pitchFamily="34" charset="0"/>
              </a:rPr>
              <a:t>.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It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necessary</a:t>
            </a:r>
            <a:r>
              <a:rPr lang="fr-FR" altLang="en-US" sz="1600" dirty="0" smtClean="0">
                <a:latin typeface="Arial" pitchFamily="34" charset="0"/>
              </a:rPr>
              <a:t> to </a:t>
            </a:r>
            <a:r>
              <a:rPr lang="fr-FR" altLang="en-US" sz="1600" dirty="0" err="1" smtClean="0">
                <a:latin typeface="Arial" pitchFamily="34" charset="0"/>
              </a:rPr>
              <a:t>consider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these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two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elements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together</a:t>
            </a:r>
            <a:r>
              <a:rPr lang="fr-FR" altLang="en-US" sz="1600" dirty="0" smtClean="0">
                <a:latin typeface="Arial" pitchFamily="34" charset="0"/>
              </a:rPr>
              <a:t> by </a:t>
            </a:r>
            <a:r>
              <a:rPr lang="fr-FR" altLang="en-US" sz="1600" dirty="0" err="1" smtClean="0">
                <a:latin typeface="Arial" pitchFamily="34" charset="0"/>
              </a:rPr>
              <a:t>expressing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b="1" dirty="0" smtClean="0">
                <a:latin typeface="Arial" pitchFamily="34" charset="0"/>
              </a:rPr>
              <a:t>K / Mg </a:t>
            </a:r>
            <a:r>
              <a:rPr lang="fr-FR" altLang="en-US" sz="1600" dirty="0" smtClean="0">
                <a:latin typeface="Arial" pitchFamily="34" charset="0"/>
              </a:rPr>
              <a:t>ratio for </a:t>
            </a:r>
            <a:r>
              <a:rPr lang="fr-FR" altLang="en-US" sz="1600" dirty="0" err="1" smtClean="0">
                <a:latin typeface="Arial" pitchFamily="34" charset="0"/>
              </a:rPr>
              <a:t>interpreting</a:t>
            </a:r>
            <a:r>
              <a:rPr lang="fr-FR" altLang="en-US" sz="1600" dirty="0" smtClean="0">
                <a:latin typeface="Arial" pitchFamily="34" charset="0"/>
              </a:rPr>
              <a:t> plant analyses.</a:t>
            </a:r>
            <a:endParaRPr lang="fr-FR" altLang="en-US" sz="1600" dirty="0">
              <a:latin typeface="Arial" pitchFamily="34" charset="0"/>
            </a:endParaRPr>
          </a:p>
        </p:txBody>
      </p:sp>
      <p:pic>
        <p:nvPicPr>
          <p:cNvPr id="66564" name="Picture 7" descr="http://www.landart.ca/wp-content/uploads/2013/04/chloro-structure.png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184" y="1273178"/>
            <a:ext cx="229446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026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051" y="582752"/>
            <a:ext cx="5801711" cy="495300"/>
          </a:xfrm>
        </p:spPr>
        <p:txBody>
          <a:bodyPr/>
          <a:lstStyle/>
          <a:p>
            <a:r>
              <a:rPr lang="fr-FR" sz="1400" dirty="0" err="1" smtClean="0"/>
              <a:t>Choice</a:t>
            </a:r>
            <a:r>
              <a:rPr lang="fr-FR" sz="1400" dirty="0" smtClean="0"/>
              <a:t> of </a:t>
            </a:r>
            <a:r>
              <a:rPr lang="fr-FR" sz="1400" dirty="0" err="1"/>
              <a:t>m</a:t>
            </a:r>
            <a:r>
              <a:rPr lang="fr-FR" sz="1400" dirty="0" err="1" smtClean="0"/>
              <a:t>agnesium</a:t>
            </a:r>
            <a:r>
              <a:rPr lang="fr-FR" sz="1400" dirty="0" smtClean="0"/>
              <a:t> </a:t>
            </a:r>
            <a:r>
              <a:rPr lang="fr-FR" sz="1400" dirty="0" err="1" smtClean="0"/>
              <a:t>fertilizer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388982" y="2621570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</a:rPr>
              <a:t>X2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86730" y="5558805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</a:rPr>
              <a:t>X7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2" t="4053" r="49920" b="53103"/>
          <a:stretch/>
        </p:blipFill>
        <p:spPr bwMode="auto">
          <a:xfrm rot="16200000">
            <a:off x="7509264" y="2180566"/>
            <a:ext cx="3114390" cy="61069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18" t="50689" r="10850" b="3683"/>
          <a:stretch/>
        </p:blipFill>
        <p:spPr bwMode="auto">
          <a:xfrm rot="16200000">
            <a:off x="1927400" y="-196114"/>
            <a:ext cx="2486092" cy="55222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2731" y="4962596"/>
            <a:ext cx="283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Trial: </a:t>
            </a:r>
            <a:r>
              <a:rPr lang="fr-FR" sz="1200" i="1" dirty="0">
                <a:solidFill>
                  <a:srgbClr val="000000"/>
                </a:solidFill>
              </a:rPr>
              <a:t>GVA </a:t>
            </a:r>
            <a:r>
              <a:rPr lang="fr-FR" sz="1200" i="1" dirty="0" smtClean="0">
                <a:solidFill>
                  <a:srgbClr val="000000"/>
                </a:solidFill>
              </a:rPr>
              <a:t>of </a:t>
            </a:r>
            <a:r>
              <a:rPr lang="fr-FR" sz="1200" i="1" dirty="0">
                <a:solidFill>
                  <a:srgbClr val="000000"/>
                </a:solidFill>
              </a:rPr>
              <a:t>Rosières-en Santerre (80)</a:t>
            </a:r>
          </a:p>
          <a:p>
            <a:r>
              <a:rPr lang="fr-FR" sz="1200" i="1" dirty="0">
                <a:solidFill>
                  <a:srgbClr val="000000"/>
                </a:solidFill>
              </a:rPr>
              <a:t>Sol limono-argileux, 42 ppm </a:t>
            </a:r>
            <a:r>
              <a:rPr lang="fr-FR" sz="1200" i="1" dirty="0" smtClean="0">
                <a:solidFill>
                  <a:srgbClr val="000000"/>
                </a:solidFill>
              </a:rPr>
              <a:t>of </a:t>
            </a:r>
            <a:r>
              <a:rPr lang="fr-FR" sz="1200" i="1" dirty="0" err="1">
                <a:solidFill>
                  <a:srgbClr val="000000"/>
                </a:solidFill>
              </a:rPr>
              <a:t>MgO</a:t>
            </a:r>
            <a:r>
              <a:rPr lang="fr-FR" sz="1200" i="1" dirty="0">
                <a:solidFill>
                  <a:srgbClr val="000000"/>
                </a:solidFill>
              </a:rPr>
              <a:t> </a:t>
            </a:r>
            <a:r>
              <a:rPr lang="fr-FR" sz="1200" i="1" dirty="0" err="1">
                <a:solidFill>
                  <a:srgbClr val="000000"/>
                </a:solidFill>
              </a:rPr>
              <a:t>ech</a:t>
            </a:r>
            <a:r>
              <a:rPr lang="fr-FR" sz="1600" i="1" dirty="0">
                <a:solidFill>
                  <a:srgbClr val="000000"/>
                </a:solidFill>
              </a:rPr>
              <a:t>.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5848" y="6426157"/>
            <a:ext cx="334374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rgbClr val="111847"/>
                </a:solidFill>
              </a:rPr>
              <a:t> </a:t>
            </a:r>
            <a:endParaRPr lang="en-US" sz="800" dirty="0">
              <a:solidFill>
                <a:srgbClr val="111847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9444" y="6426157"/>
            <a:ext cx="91259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rgbClr val="111847"/>
                </a:solidFill>
              </a:rPr>
              <a:t> </a:t>
            </a:r>
            <a:r>
              <a:rPr lang="fr-FR" sz="700" dirty="0" smtClean="0">
                <a:solidFill>
                  <a:srgbClr val="111847"/>
                </a:solidFill>
              </a:rPr>
              <a:t>Control</a:t>
            </a:r>
            <a:endParaRPr lang="en-US" sz="700" dirty="0">
              <a:solidFill>
                <a:srgbClr val="111847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20674" y="6427843"/>
            <a:ext cx="1404683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err="1" smtClean="0">
                <a:solidFill>
                  <a:srgbClr val="111847"/>
                </a:solidFill>
              </a:rPr>
              <a:t>Magnesium</a:t>
            </a:r>
            <a:r>
              <a:rPr lang="fr-FR" sz="700" dirty="0" smtClean="0">
                <a:solidFill>
                  <a:srgbClr val="111847"/>
                </a:solidFill>
              </a:rPr>
              <a:t> </a:t>
            </a:r>
            <a:r>
              <a:rPr lang="fr-FR" sz="700" dirty="0" err="1" smtClean="0">
                <a:solidFill>
                  <a:srgbClr val="111847"/>
                </a:solidFill>
              </a:rPr>
              <a:t>oxide</a:t>
            </a:r>
            <a:r>
              <a:rPr lang="fr-FR" sz="700" dirty="0" smtClean="0">
                <a:solidFill>
                  <a:srgbClr val="111847"/>
                </a:solidFill>
              </a:rPr>
              <a:t> </a:t>
            </a:r>
            <a:r>
              <a:rPr lang="fr-FR" sz="700" dirty="0">
                <a:solidFill>
                  <a:srgbClr val="111847"/>
                </a:solidFill>
              </a:rPr>
              <a:t>(150 kg </a:t>
            </a:r>
            <a:r>
              <a:rPr lang="fr-FR" sz="700" dirty="0" err="1">
                <a:solidFill>
                  <a:srgbClr val="111847"/>
                </a:solidFill>
              </a:rPr>
              <a:t>MgO</a:t>
            </a:r>
            <a:r>
              <a:rPr lang="fr-FR" sz="700" dirty="0">
                <a:solidFill>
                  <a:srgbClr val="111847"/>
                </a:solidFill>
              </a:rPr>
              <a:t>/ha</a:t>
            </a:r>
            <a:endParaRPr lang="en-US" sz="700" dirty="0">
              <a:solidFill>
                <a:srgbClr val="11184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65005" y="6420593"/>
            <a:ext cx="139394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 smtClean="0">
                <a:solidFill>
                  <a:srgbClr val="111847"/>
                </a:solidFill>
              </a:rPr>
              <a:t>Magnesium</a:t>
            </a:r>
            <a:r>
              <a:rPr lang="fr-FR" sz="800" dirty="0" smtClean="0">
                <a:solidFill>
                  <a:srgbClr val="111847"/>
                </a:solidFill>
              </a:rPr>
              <a:t> sulfate </a:t>
            </a:r>
            <a:r>
              <a:rPr lang="fr-FR" sz="700" dirty="0" smtClean="0">
                <a:solidFill>
                  <a:srgbClr val="111847"/>
                </a:solidFill>
              </a:rPr>
              <a:t>(150 </a:t>
            </a:r>
            <a:r>
              <a:rPr lang="fr-FR" sz="700" dirty="0">
                <a:solidFill>
                  <a:srgbClr val="111847"/>
                </a:solidFill>
              </a:rPr>
              <a:t>Kg </a:t>
            </a:r>
            <a:r>
              <a:rPr lang="fr-FR" sz="700" dirty="0" err="1">
                <a:solidFill>
                  <a:srgbClr val="111847"/>
                </a:solidFill>
              </a:rPr>
              <a:t>MgO</a:t>
            </a:r>
            <a:r>
              <a:rPr lang="fr-FR" sz="700" dirty="0">
                <a:solidFill>
                  <a:srgbClr val="111847"/>
                </a:solidFill>
              </a:rPr>
              <a:t>/ ha</a:t>
            </a:r>
            <a:r>
              <a:rPr lang="fr-FR" sz="800" dirty="0">
                <a:solidFill>
                  <a:srgbClr val="111847"/>
                </a:solidFill>
              </a:rPr>
              <a:t>)</a:t>
            </a:r>
            <a:endParaRPr lang="en-US" sz="800" dirty="0">
              <a:solidFill>
                <a:srgbClr val="111847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31419" y="2322105"/>
            <a:ext cx="912595" cy="130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rgbClr val="111847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9024" y="2218414"/>
            <a:ext cx="6349496" cy="3783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solidFill>
                <a:srgbClr val="000000"/>
              </a:solidFill>
            </a:endParaRPr>
          </a:p>
          <a:p>
            <a:pPr algn="ctr"/>
            <a:endParaRPr lang="fr-FR" sz="700" b="1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urved Down Arrow 5"/>
          <p:cNvSpPr/>
          <p:nvPr/>
        </p:nvSpPr>
        <p:spPr>
          <a:xfrm rot="18940747">
            <a:off x="8290361" y="4771136"/>
            <a:ext cx="1225067" cy="382920"/>
          </a:xfrm>
          <a:prstGeom prst="curved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778459" y="4860427"/>
            <a:ext cx="576000" cy="432000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4490" y="4946711"/>
            <a:ext cx="85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C000"/>
                </a:solidFill>
              </a:rPr>
              <a:t>+12%</a:t>
            </a:r>
            <a:endParaRPr lang="en-US" sz="1200" b="1" dirty="0">
              <a:solidFill>
                <a:srgbClr val="FFC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527051" y="0"/>
            <a:ext cx="10972800" cy="9032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60F4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en-US" sz="3600" dirty="0" err="1" smtClean="0">
                <a:latin typeface="Calibri" pitchFamily="34" charset="0"/>
              </a:rPr>
              <a:t>Magnesium</a:t>
            </a:r>
            <a:r>
              <a:rPr lang="fr-FR" altLang="en-US" sz="3600" dirty="0" smtClean="0">
                <a:latin typeface="Calibri" pitchFamily="34" charset="0"/>
              </a:rPr>
              <a:t> </a:t>
            </a:r>
            <a:r>
              <a:rPr lang="fr-FR" altLang="en-US" sz="3600" dirty="0">
                <a:latin typeface="Calibri" pitchFamily="34" charset="0"/>
              </a:rPr>
              <a:t>– Importance </a:t>
            </a:r>
            <a:r>
              <a:rPr lang="fr-FR" altLang="en-US" sz="3600" dirty="0" smtClean="0">
                <a:latin typeface="Calibri" pitchFamily="34" charset="0"/>
              </a:rPr>
              <a:t>of the </a:t>
            </a:r>
            <a:r>
              <a:rPr lang="fr-FR" altLang="en-US" sz="3600" dirty="0" err="1" smtClean="0">
                <a:latin typeface="Calibri" pitchFamily="34" charset="0"/>
              </a:rPr>
              <a:t>form</a:t>
            </a:r>
            <a:r>
              <a:rPr lang="fr-FR" altLang="en-US" sz="3600" dirty="0" smtClean="0">
                <a:latin typeface="Calibri" pitchFamily="34" charset="0"/>
              </a:rPr>
              <a:t> of the </a:t>
            </a:r>
            <a:r>
              <a:rPr lang="fr-FR" altLang="en-US" sz="3600" dirty="0" err="1" smtClean="0">
                <a:latin typeface="Calibri" pitchFamily="34" charset="0"/>
              </a:rPr>
              <a:t>supply</a:t>
            </a:r>
            <a:endParaRPr lang="fr-FR" altLang="en-US" sz="3600" dirty="0">
              <a:latin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88294" y="2564997"/>
            <a:ext cx="1716157" cy="575768"/>
          </a:xfrm>
          <a:prstGeom prst="round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47134" y="2240543"/>
            <a:ext cx="1362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Sulfate de magnésie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Striped Right Arrow 22"/>
          <p:cNvSpPr/>
          <p:nvPr/>
        </p:nvSpPr>
        <p:spPr>
          <a:xfrm rot="10800000">
            <a:off x="6050710" y="2283050"/>
            <a:ext cx="675861" cy="208914"/>
          </a:xfrm>
          <a:prstGeom prst="stripedRightArrow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iped Right Arrow 24"/>
          <p:cNvSpPr/>
          <p:nvPr/>
        </p:nvSpPr>
        <p:spPr>
          <a:xfrm rot="10800000">
            <a:off x="6050710" y="2689655"/>
            <a:ext cx="675861" cy="208914"/>
          </a:xfrm>
          <a:prstGeom prst="stripedRightArrow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6871497" y="2289975"/>
            <a:ext cx="216000" cy="216000"/>
          </a:xfrm>
          <a:prstGeom prst="smileyFace">
            <a:avLst/>
          </a:prstGeom>
          <a:solidFill>
            <a:srgbClr val="92D05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6869848" y="2668277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148241" y="2211490"/>
            <a:ext cx="3077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Magnesium</a:t>
            </a:r>
            <a:r>
              <a:rPr lang="fr-FR" dirty="0" smtClean="0"/>
              <a:t> </a:t>
            </a:r>
            <a:r>
              <a:rPr lang="fr-FR" dirty="0" err="1" smtClean="0"/>
              <a:t>Sulphate</a:t>
            </a:r>
            <a:endParaRPr lang="fr-FR" dirty="0"/>
          </a:p>
          <a:p>
            <a:endParaRPr lang="fr-FR" sz="400" dirty="0"/>
          </a:p>
          <a:p>
            <a:r>
              <a:rPr lang="fr-FR" dirty="0" err="1" smtClean="0"/>
              <a:t>Magnesium</a:t>
            </a:r>
            <a:r>
              <a:rPr lang="fr-FR" dirty="0" smtClean="0"/>
              <a:t> </a:t>
            </a:r>
            <a:r>
              <a:rPr lang="fr-FR" dirty="0" err="1"/>
              <a:t>O</a:t>
            </a:r>
            <a:r>
              <a:rPr lang="fr-FR" dirty="0" err="1" smtClean="0"/>
              <a:t>xide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10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67587" name="Rectang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</a:t>
            </a:r>
            <a:r>
              <a:rPr lang="fr-FR" altLang="en-US" dirty="0" err="1" smtClean="0">
                <a:latin typeface="Calibri" pitchFamily="34" charset="0"/>
              </a:rPr>
              <a:t>magnesium</a:t>
            </a:r>
            <a:r>
              <a:rPr lang="fr-FR" altLang="en-US" dirty="0" smtClean="0">
                <a:latin typeface="Calibri" pitchFamily="34" charset="0"/>
              </a:rPr>
              <a:t>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67588" name="Picture 5" descr="cycle-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567267" y="1100138"/>
            <a:ext cx="10784417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271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601136" y="4843463"/>
            <a:ext cx="11281833" cy="125571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>
                <a:latin typeface="Calibri" pitchFamily="34" charset="0"/>
              </a:rPr>
              <a:t>Calcium – </a:t>
            </a:r>
            <a:r>
              <a:rPr lang="fr-FR" altLang="en-US" dirty="0" err="1">
                <a:latin typeface="Calibri" pitchFamily="34" charset="0"/>
              </a:rPr>
              <a:t>CaO</a:t>
            </a:r>
            <a:r>
              <a:rPr lang="fr-FR" altLang="en-US" dirty="0">
                <a:latin typeface="Calibri" pitchFamily="34" charset="0"/>
              </a:rPr>
              <a:t> – </a:t>
            </a:r>
            <a:r>
              <a:rPr lang="fr-FR" altLang="en-US" dirty="0" smtClean="0">
                <a:latin typeface="Calibri" pitchFamily="34" charset="0"/>
              </a:rPr>
              <a:t>Calcium </a:t>
            </a:r>
            <a:r>
              <a:rPr lang="fr-FR" altLang="en-US" dirty="0" err="1" smtClean="0">
                <a:latin typeface="Calibri" pitchFamily="34" charset="0"/>
              </a:rPr>
              <a:t>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27002" y="1046163"/>
            <a:ext cx="11815233" cy="5149850"/>
          </a:xfrm>
        </p:spPr>
        <p:txBody>
          <a:bodyPr/>
          <a:lstStyle/>
          <a:p>
            <a:pPr marL="361950" indent="-361950" eaLnBrk="1" hangingPunct="1">
              <a:lnSpc>
                <a:spcPct val="95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2300" dirty="0" smtClean="0">
                <a:latin typeface="Arial" pitchFamily="34" charset="0"/>
              </a:rPr>
              <a:t>The </a:t>
            </a:r>
            <a:r>
              <a:rPr lang="fr-FR" altLang="en-US" sz="2300" dirty="0" err="1" smtClean="0">
                <a:latin typeface="Arial" pitchFamily="34" charset="0"/>
              </a:rPr>
              <a:t>role</a:t>
            </a:r>
            <a:r>
              <a:rPr lang="fr-FR" altLang="en-US" sz="2300" dirty="0" smtClean="0">
                <a:latin typeface="Arial" pitchFamily="34" charset="0"/>
              </a:rPr>
              <a:t> of </a:t>
            </a:r>
            <a:r>
              <a:rPr lang="fr-FR" altLang="en-US" sz="2300" dirty="0">
                <a:latin typeface="Arial" pitchFamily="34" charset="0"/>
              </a:rPr>
              <a:t>Calcium </a:t>
            </a:r>
            <a:r>
              <a:rPr lang="fr-FR" altLang="en-US" sz="2300" dirty="0" smtClean="0">
                <a:latin typeface="Arial" pitchFamily="34" charset="0"/>
              </a:rPr>
              <a:t>in plants</a:t>
            </a:r>
            <a:endParaRPr lang="fr-FR" altLang="en-US" sz="23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700" dirty="0">
                <a:latin typeface="Arial" pitchFamily="34" charset="0"/>
              </a:rPr>
              <a:t>C</a:t>
            </a:r>
            <a:r>
              <a:rPr lang="fr-FR" altLang="en-US" sz="1700" dirty="0" smtClean="0">
                <a:latin typeface="Arial" pitchFamily="34" charset="0"/>
              </a:rPr>
              <a:t>alcium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an essential </a:t>
            </a:r>
            <a:r>
              <a:rPr lang="fr-FR" altLang="en-US" sz="1700" dirty="0" err="1" smtClean="0">
                <a:latin typeface="Arial" pitchFamily="34" charset="0"/>
              </a:rPr>
              <a:t>nutrient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for plants. </a:t>
            </a:r>
            <a:r>
              <a:rPr lang="fr-FR" altLang="en-US" sz="1700" dirty="0" err="1" smtClean="0">
                <a:latin typeface="Arial" pitchFamily="34" charset="0"/>
              </a:rPr>
              <a:t>Generally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abundant</a:t>
            </a:r>
            <a:r>
              <a:rPr lang="fr-FR" altLang="en-US" sz="1700" dirty="0" smtClean="0">
                <a:latin typeface="Arial" pitchFamily="34" charset="0"/>
              </a:rPr>
              <a:t> in the </a:t>
            </a:r>
            <a:r>
              <a:rPr lang="fr-FR" altLang="en-US" sz="1700" dirty="0" err="1" smtClean="0">
                <a:latin typeface="Arial" pitchFamily="34" charset="0"/>
              </a:rPr>
              <a:t>soil</a:t>
            </a:r>
            <a:r>
              <a:rPr lang="fr-FR" altLang="en-US" sz="1700" dirty="0" smtClean="0">
                <a:latin typeface="Arial" pitchFamily="34" charset="0"/>
              </a:rPr>
              <a:t>, </a:t>
            </a:r>
            <a:r>
              <a:rPr lang="fr-FR" altLang="en-US" sz="1700" dirty="0" err="1" smtClean="0">
                <a:latin typeface="Arial" pitchFamily="34" charset="0"/>
              </a:rPr>
              <a:t>it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taken</a:t>
            </a:r>
            <a:r>
              <a:rPr lang="fr-FR" altLang="en-US" sz="1700" dirty="0" smtClean="0">
                <a:latin typeface="Arial" pitchFamily="34" charset="0"/>
              </a:rPr>
              <a:t> up as </a:t>
            </a:r>
            <a:r>
              <a:rPr lang="fr-FR" altLang="en-US" sz="1700" dirty="0">
                <a:latin typeface="Arial" pitchFamily="34" charset="0"/>
              </a:rPr>
              <a:t>Ca</a:t>
            </a:r>
            <a:r>
              <a:rPr lang="fr-FR" altLang="en-US" sz="1700" baseline="30000" dirty="0">
                <a:latin typeface="Arial" pitchFamily="34" charset="0"/>
              </a:rPr>
              <a:t>++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cation by the </a:t>
            </a:r>
            <a:r>
              <a:rPr lang="fr-FR" altLang="en-US" sz="1700" dirty="0" err="1" smtClean="0">
                <a:latin typeface="Arial" pitchFamily="34" charset="0"/>
              </a:rPr>
              <a:t>roots</a:t>
            </a:r>
            <a:r>
              <a:rPr lang="fr-FR" altLang="en-US" sz="1700" dirty="0" smtClean="0">
                <a:latin typeface="Arial" pitchFamily="34" charset="0"/>
              </a:rPr>
              <a:t>.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700" dirty="0" err="1" smtClean="0">
                <a:latin typeface="Arial" pitchFamily="34" charset="0"/>
              </a:rPr>
              <a:t>Its</a:t>
            </a:r>
            <a:r>
              <a:rPr lang="fr-FR" altLang="en-US" sz="1700" dirty="0" smtClean="0">
                <a:latin typeface="Arial" pitchFamily="34" charset="0"/>
              </a:rPr>
              <a:t> main </a:t>
            </a:r>
            <a:r>
              <a:rPr lang="fr-FR" altLang="en-US" sz="1700" dirty="0" err="1" smtClean="0">
                <a:latin typeface="Arial" pitchFamily="34" charset="0"/>
              </a:rPr>
              <a:t>functions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>:</a:t>
            </a: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err="1">
                <a:latin typeface="Arial" pitchFamily="34" charset="0"/>
              </a:rPr>
              <a:t>p</a:t>
            </a:r>
            <a:r>
              <a:rPr lang="fr-FR" altLang="en-US" sz="1700" dirty="0" err="1" smtClean="0">
                <a:latin typeface="Arial" pitchFamily="34" charset="0"/>
              </a:rPr>
              <a:t>lays</a:t>
            </a:r>
            <a:r>
              <a:rPr lang="fr-FR" altLang="en-US" sz="1700" dirty="0" smtClean="0">
                <a:latin typeface="Arial" pitchFamily="34" charset="0"/>
              </a:rPr>
              <a:t> a part in the </a:t>
            </a:r>
            <a:r>
              <a:rPr lang="fr-FR" altLang="en-US" sz="1700" u="sng" dirty="0" smtClean="0">
                <a:latin typeface="Arial" pitchFamily="34" charset="0"/>
              </a:rPr>
              <a:t>formation of </a:t>
            </a:r>
            <a:r>
              <a:rPr lang="fr-FR" altLang="en-US" sz="1700" u="sng" dirty="0" err="1" smtClean="0">
                <a:latin typeface="Arial" pitchFamily="34" charset="0"/>
              </a:rPr>
              <a:t>cell</a:t>
            </a:r>
            <a:r>
              <a:rPr lang="fr-FR" altLang="en-US" sz="1700" u="sng" dirty="0" smtClean="0">
                <a:latin typeface="Arial" pitchFamily="34" charset="0"/>
              </a:rPr>
              <a:t> </a:t>
            </a:r>
            <a:r>
              <a:rPr lang="fr-FR" altLang="en-US" sz="1700" u="sng" dirty="0" err="1" smtClean="0">
                <a:latin typeface="Arial" pitchFamily="34" charset="0"/>
              </a:rPr>
              <a:t>walls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smtClean="0">
                <a:latin typeface="Arial" pitchFamily="34" charset="0"/>
              </a:rPr>
              <a:t>of plants by </a:t>
            </a:r>
            <a:r>
              <a:rPr lang="fr-FR" altLang="en-US" sz="1700" dirty="0" err="1" smtClean="0">
                <a:latin typeface="Arial" pitchFamily="34" charset="0"/>
              </a:rPr>
              <a:t>stiffening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them</a:t>
            </a: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u="sng" dirty="0" err="1" smtClean="0">
                <a:latin typeface="Arial" pitchFamily="34" charset="0"/>
              </a:rPr>
              <a:t>activates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different</a:t>
            </a:r>
            <a:r>
              <a:rPr lang="fr-FR" altLang="en-US" sz="1700" dirty="0" smtClean="0">
                <a:latin typeface="Arial" pitchFamily="34" charset="0"/>
              </a:rPr>
              <a:t> enzymes </a:t>
            </a:r>
            <a:r>
              <a:rPr lang="fr-FR" altLang="en-US" sz="1700" dirty="0" err="1" smtClean="0">
                <a:latin typeface="Arial" pitchFamily="34" charset="0"/>
              </a:rPr>
              <a:t>including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u="sng" dirty="0">
                <a:latin typeface="Arial" pitchFamily="34" charset="0"/>
              </a:rPr>
              <a:t>nitrate </a:t>
            </a:r>
            <a:r>
              <a:rPr lang="fr-FR" altLang="en-US" sz="1700" u="sng" dirty="0" err="1" smtClean="0">
                <a:latin typeface="Arial" pitchFamily="34" charset="0"/>
              </a:rPr>
              <a:t>reductase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err="1" smtClean="0">
                <a:latin typeface="Arial" pitchFamily="34" charset="0"/>
              </a:rPr>
              <a:t>which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reduces</a:t>
            </a:r>
            <a:r>
              <a:rPr lang="fr-FR" altLang="en-US" sz="1700" dirty="0" smtClean="0">
                <a:latin typeface="Arial" pitchFamily="34" charset="0"/>
              </a:rPr>
              <a:t> nitrate to </a:t>
            </a:r>
            <a:r>
              <a:rPr lang="fr-FR" altLang="en-US" sz="1700" dirty="0">
                <a:latin typeface="Arial" pitchFamily="34" charset="0"/>
              </a:rPr>
              <a:t>ammonium </a:t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smtClean="0">
                <a:latin typeface="Arial" pitchFamily="34" charset="0"/>
              </a:rPr>
              <a:t>in the </a:t>
            </a:r>
            <a:r>
              <a:rPr lang="fr-FR" altLang="en-US" sz="1700" dirty="0" err="1" smtClean="0">
                <a:latin typeface="Arial" pitchFamily="34" charset="0"/>
              </a:rPr>
              <a:t>leaves</a:t>
            </a: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err="1">
                <a:latin typeface="Arial" pitchFamily="34" charset="0"/>
              </a:rPr>
              <a:t>p</a:t>
            </a:r>
            <a:r>
              <a:rPr lang="fr-FR" altLang="en-US" sz="1700" dirty="0" err="1" smtClean="0">
                <a:latin typeface="Arial" pitchFamily="34" charset="0"/>
              </a:rPr>
              <a:t>romotes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growth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of </a:t>
            </a:r>
            <a:r>
              <a:rPr lang="fr-FR" altLang="en-US" sz="1700" dirty="0" err="1" smtClean="0">
                <a:latin typeface="Arial" pitchFamily="34" charset="0"/>
              </a:rPr>
              <a:t>young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roots</a:t>
            </a:r>
            <a:r>
              <a:rPr lang="fr-FR" altLang="en-US" sz="1700" dirty="0" smtClean="0">
                <a:latin typeface="Arial" pitchFamily="34" charset="0"/>
              </a:rPr>
              <a:t> in </a:t>
            </a:r>
            <a:r>
              <a:rPr lang="fr-FR" altLang="en-US" sz="1700" dirty="0" err="1" smtClean="0">
                <a:latin typeface="Arial" pitchFamily="34" charset="0"/>
              </a:rPr>
              <a:t>synergy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with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other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elements</a:t>
            </a: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endParaRPr lang="fr-FR" altLang="en-US" sz="9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700" dirty="0" err="1" smtClean="0">
                <a:latin typeface="Arial" pitchFamily="34" charset="0"/>
              </a:rPr>
              <a:t>Unlike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>potassium, </a:t>
            </a:r>
            <a:r>
              <a:rPr lang="fr-FR" altLang="en-US" sz="1700" u="sng" dirty="0" smtClean="0">
                <a:latin typeface="Arial" pitchFamily="34" charset="0"/>
              </a:rPr>
              <a:t>calcium </a:t>
            </a:r>
            <a:r>
              <a:rPr lang="fr-FR" altLang="en-US" sz="1700" u="sng" dirty="0" err="1" smtClean="0">
                <a:latin typeface="Arial" pitchFamily="34" charset="0"/>
              </a:rPr>
              <a:t>is</a:t>
            </a:r>
            <a:r>
              <a:rPr lang="fr-FR" altLang="en-US" sz="1700" u="sng" dirty="0" smtClean="0">
                <a:latin typeface="Arial" pitchFamily="34" charset="0"/>
              </a:rPr>
              <a:t> </a:t>
            </a:r>
            <a:r>
              <a:rPr lang="fr-FR" altLang="en-US" sz="1700" u="sng" dirty="0" err="1" smtClean="0">
                <a:latin typeface="Arial" pitchFamily="34" charset="0"/>
              </a:rPr>
              <a:t>less</a:t>
            </a:r>
            <a:r>
              <a:rPr lang="fr-FR" altLang="en-US" sz="1700" u="sng" dirty="0" smtClean="0">
                <a:latin typeface="Arial" pitchFamily="34" charset="0"/>
              </a:rPr>
              <a:t> </a:t>
            </a:r>
            <a:r>
              <a:rPr lang="fr-FR" altLang="en-US" sz="1700" u="sng" dirty="0">
                <a:latin typeface="Arial" pitchFamily="34" charset="0"/>
              </a:rPr>
              <a:t>mobile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in the plant. </a:t>
            </a: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700" dirty="0">
                <a:latin typeface="Arial" pitchFamily="34" charset="0"/>
              </a:rPr>
              <a:t>	</a:t>
            </a:r>
            <a:r>
              <a:rPr lang="fr-FR" altLang="en-US" sz="1400" dirty="0" err="1" smtClean="0">
                <a:latin typeface="Arial" pitchFamily="34" charset="0"/>
              </a:rPr>
              <a:t>Its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transfer</a:t>
            </a:r>
            <a:r>
              <a:rPr lang="fr-FR" altLang="en-US" sz="1400" dirty="0" smtClean="0">
                <a:latin typeface="Arial" pitchFamily="34" charset="0"/>
              </a:rPr>
              <a:t> to </a:t>
            </a:r>
            <a:r>
              <a:rPr lang="fr-FR" altLang="en-US" sz="1400" dirty="0" err="1" smtClean="0">
                <a:latin typeface="Arial" pitchFamily="34" charset="0"/>
              </a:rPr>
              <a:t>reserve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organs</a:t>
            </a:r>
            <a:r>
              <a:rPr lang="fr-FR" altLang="en-US" sz="1400" dirty="0" smtClean="0">
                <a:latin typeface="Arial" pitchFamily="34" charset="0"/>
              </a:rPr>
              <a:t> or areas of new </a:t>
            </a:r>
            <a:r>
              <a:rPr lang="fr-FR" altLang="en-US" sz="1400" dirty="0" err="1" smtClean="0">
                <a:latin typeface="Arial" pitchFamily="34" charset="0"/>
              </a:rPr>
              <a:t>growth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can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be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too</a:t>
            </a:r>
            <a:r>
              <a:rPr lang="fr-FR" altLang="en-US" sz="1400" dirty="0" smtClean="0">
                <a:latin typeface="Arial" pitchFamily="34" charset="0"/>
              </a:rPr>
              <a:t> slow and </a:t>
            </a:r>
            <a:r>
              <a:rPr lang="fr-FR" altLang="en-US" sz="1400" dirty="0" err="1" smtClean="0">
                <a:latin typeface="Arial" pitchFamily="34" charset="0"/>
              </a:rPr>
              <a:t>result</a:t>
            </a:r>
            <a:r>
              <a:rPr lang="fr-FR" altLang="en-US" sz="1400" dirty="0" smtClean="0">
                <a:latin typeface="Arial" pitchFamily="34" charset="0"/>
              </a:rPr>
              <a:t> in</a:t>
            </a: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symptoms</a:t>
            </a:r>
            <a:r>
              <a:rPr lang="fr-FR" altLang="en-US" sz="1400" dirty="0" smtClean="0">
                <a:latin typeface="Arial" pitchFamily="34" charset="0"/>
              </a:rPr>
              <a:t> of </a:t>
            </a:r>
            <a:r>
              <a:rPr lang="fr-FR" altLang="en-US" sz="1400" dirty="0" err="1" smtClean="0">
                <a:latin typeface="Arial" pitchFamily="34" charset="0"/>
              </a:rPr>
              <a:t>localized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deficiencies</a:t>
            </a:r>
            <a:r>
              <a:rPr lang="fr-FR" altLang="en-US" sz="1400" dirty="0" smtClean="0">
                <a:latin typeface="Arial" pitchFamily="34" charset="0"/>
              </a:rPr>
              <a:t>. To </a:t>
            </a:r>
            <a:r>
              <a:rPr lang="fr-FR" altLang="en-US" sz="1400" dirty="0" err="1" smtClean="0">
                <a:latin typeface="Arial" pitchFamily="34" charset="0"/>
              </a:rPr>
              <a:t>alleviate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nutritional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problem</a:t>
            </a:r>
            <a:r>
              <a:rPr lang="fr-FR" altLang="en-US" sz="1400" dirty="0" smtClean="0">
                <a:latin typeface="Arial" pitchFamily="34" charset="0"/>
              </a:rPr>
              <a:t>,</a:t>
            </a:r>
            <a:endParaRPr lang="fr-FR" altLang="en-US" sz="14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400" dirty="0">
                <a:latin typeface="Arial" pitchFamily="34" charset="0"/>
              </a:rPr>
              <a:t>    </a:t>
            </a:r>
            <a:r>
              <a:rPr lang="fr-FR" altLang="en-US" sz="1400" dirty="0" err="1" smtClean="0">
                <a:latin typeface="Arial" pitchFamily="34" charset="0"/>
              </a:rPr>
              <a:t>foliar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fertilization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sometimes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necessary</a:t>
            </a:r>
            <a:r>
              <a:rPr lang="fr-FR" altLang="en-US" sz="1400" dirty="0">
                <a:latin typeface="Arial" pitchFamily="34" charset="0"/>
              </a:rPr>
              <a:t>.</a:t>
            </a:r>
            <a:r>
              <a:rPr lang="fr-FR" altLang="en-US" sz="140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fr-FR" altLang="en-US" sz="1200" b="1" dirty="0" smtClean="0">
                <a:latin typeface="Arial" pitchFamily="34" charset="0"/>
              </a:rPr>
              <a:t>DEFICIENCES MUST BE AVOIDED.</a:t>
            </a:r>
            <a:endParaRPr lang="fr-FR" altLang="en-US" sz="1400" dirty="0">
              <a:latin typeface="Arial" pitchFamily="34" charset="0"/>
            </a:endParaRPr>
          </a:p>
        </p:txBody>
      </p:sp>
      <p:pic>
        <p:nvPicPr>
          <p:cNvPr id="68613" name="Picture 2" descr="paroi pectocellulosiqu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67" y="2035845"/>
            <a:ext cx="3907093" cy="16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ZoneTexte 4"/>
          <p:cNvSpPr txBox="1">
            <a:spLocks noChangeArrowheads="1"/>
          </p:cNvSpPr>
          <p:nvPr/>
        </p:nvSpPr>
        <p:spPr bwMode="auto">
          <a:xfrm>
            <a:off x="8933753" y="1949035"/>
            <a:ext cx="1713043" cy="738664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dirty="0">
                <a:solidFill>
                  <a:prstClr val="black"/>
                </a:solidFill>
                <a:latin typeface="Calibri" pitchFamily="34" charset="0"/>
              </a:rPr>
              <a:t>Cellulose </a:t>
            </a:r>
            <a:r>
              <a:rPr lang="en-US" altLang="en-US" sz="700" dirty="0" err="1">
                <a:solidFill>
                  <a:prstClr val="black"/>
                </a:solidFill>
                <a:latin typeface="Calibri" pitchFamily="34" charset="0"/>
              </a:rPr>
              <a:t>fibres</a:t>
            </a:r>
            <a:r>
              <a:rPr lang="en-US" altLang="en-US" sz="700" dirty="0">
                <a:solidFill>
                  <a:prstClr val="black"/>
                </a:solidFill>
                <a:latin typeface="Calibri" pitchFamily="34" charset="0"/>
              </a:rPr>
              <a:t> can be distinguished, bordered by hemicelluloses (in red), which are connected to pectin molecules (in green) and their calcium bridges. Finally, the structure is screened by glycoproteins.</a:t>
            </a:r>
            <a:endParaRPr lang="fr-FR" altLang="en-US" sz="7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94" y="4389827"/>
            <a:ext cx="4177290" cy="227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446193" y="4585415"/>
            <a:ext cx="4694127" cy="3644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87694" y="4790822"/>
            <a:ext cx="755374" cy="158483"/>
          </a:xfrm>
          <a:prstGeom prst="rect">
            <a:avLst/>
          </a:prstGeom>
          <a:solidFill>
            <a:srgbClr val="F3F75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12662" y="4641073"/>
            <a:ext cx="755374" cy="158483"/>
          </a:xfrm>
          <a:prstGeom prst="rect">
            <a:avLst/>
          </a:prstGeom>
          <a:solidFill>
            <a:srgbClr val="F3F75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260" y="3270008"/>
            <a:ext cx="1556776" cy="89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87694" y="5152445"/>
            <a:ext cx="4252626" cy="15150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0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>
                <a:latin typeface="Calibri" pitchFamily="34" charset="0"/>
              </a:rPr>
              <a:t>Calcium – </a:t>
            </a:r>
            <a:r>
              <a:rPr lang="fr-FR" altLang="en-US" dirty="0" err="1">
                <a:latin typeface="Calibri" pitchFamily="34" charset="0"/>
              </a:rPr>
              <a:t>CaO</a:t>
            </a:r>
            <a:r>
              <a:rPr lang="fr-FR" altLang="en-US" dirty="0">
                <a:latin typeface="Calibri" pitchFamily="34" charset="0"/>
              </a:rPr>
              <a:t> – </a:t>
            </a:r>
            <a:r>
              <a:rPr lang="fr-FR" altLang="en-US" dirty="0" smtClean="0">
                <a:latin typeface="Calibri" pitchFamily="34" charset="0"/>
              </a:rPr>
              <a:t>Calcium </a:t>
            </a:r>
            <a:r>
              <a:rPr lang="fr-FR" altLang="en-US" dirty="0" err="1" smtClean="0">
                <a:latin typeface="Calibri" pitchFamily="34" charset="0"/>
              </a:rPr>
              <a:t>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27002" y="1046163"/>
            <a:ext cx="11815233" cy="5149850"/>
          </a:xfrm>
        </p:spPr>
        <p:txBody>
          <a:bodyPr/>
          <a:lstStyle/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u="sng" dirty="0">
                <a:latin typeface="Arial" pitchFamily="34" charset="0"/>
              </a:rPr>
              <a:t>Calcium </a:t>
            </a:r>
            <a:r>
              <a:rPr lang="fr-FR" altLang="en-US" sz="1700" u="sng" dirty="0" err="1" smtClean="0">
                <a:latin typeface="Arial" pitchFamily="34" charset="0"/>
              </a:rPr>
              <a:t>Nutrient</a:t>
            </a:r>
            <a:r>
              <a:rPr lang="fr-FR" altLang="en-US" sz="1700" u="sng" dirty="0" smtClean="0">
                <a:latin typeface="Arial" pitchFamily="34" charset="0"/>
              </a:rPr>
              <a:t> (</a:t>
            </a:r>
            <a:r>
              <a:rPr lang="fr-FR" altLang="en-US" sz="1700" u="sng" dirty="0" err="1" smtClean="0">
                <a:latin typeface="Arial" pitchFamily="34" charset="0"/>
              </a:rPr>
              <a:t>fertilizer</a:t>
            </a:r>
            <a:r>
              <a:rPr lang="fr-FR" altLang="en-US" sz="1700" u="sng" dirty="0" smtClean="0">
                <a:latin typeface="Arial" pitchFamily="34" charset="0"/>
              </a:rPr>
              <a:t>) </a:t>
            </a:r>
            <a:r>
              <a:rPr lang="fr-FR" altLang="en-US" sz="1700" u="sng" dirty="0">
                <a:latin typeface="Arial" pitchFamily="34" charset="0"/>
              </a:rPr>
              <a:t>vs. Calcium </a:t>
            </a:r>
            <a:r>
              <a:rPr lang="fr-FR" altLang="en-US" sz="1700" u="sng" dirty="0" smtClean="0">
                <a:latin typeface="Arial" pitchFamily="34" charset="0"/>
              </a:rPr>
              <a:t>Amender </a:t>
            </a:r>
            <a:r>
              <a:rPr lang="fr-FR" altLang="en-US" sz="1700" u="sng" dirty="0">
                <a:latin typeface="Arial" pitchFamily="34" charset="0"/>
              </a:rPr>
              <a:t>(</a:t>
            </a:r>
            <a:r>
              <a:rPr lang="fr-FR" altLang="en-US" sz="1700" u="sng" dirty="0" err="1" smtClean="0">
                <a:latin typeface="Arial" pitchFamily="34" charset="0"/>
              </a:rPr>
              <a:t>amendment</a:t>
            </a:r>
            <a:r>
              <a:rPr lang="fr-FR" altLang="en-US" sz="1700" u="sng" dirty="0">
                <a:latin typeface="Arial" pitchFamily="34" charset="0"/>
              </a:rPr>
              <a:t>)</a:t>
            </a: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endParaRPr lang="fr-FR" altLang="en-US" sz="1700" u="sng" dirty="0">
              <a:latin typeface="Arial" pitchFamily="34" charset="0"/>
            </a:endParaRPr>
          </a:p>
          <a:p>
            <a:pPr marL="400050" lvl="3" indent="0" eaLnBrk="1" hangingPunct="1">
              <a:lnSpc>
                <a:spcPct val="95000"/>
              </a:lnSpc>
              <a:spcBef>
                <a:spcPct val="40000"/>
              </a:spcBef>
              <a:buNone/>
            </a:pP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endParaRPr lang="fr-FR" altLang="en-US" sz="1400" dirty="0"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87694" y="5152445"/>
            <a:ext cx="4252626" cy="15150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3" y="1453767"/>
            <a:ext cx="932050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02" y="3207344"/>
            <a:ext cx="343217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4343" y="2307204"/>
            <a:ext cx="143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solidFill>
                  <a:srgbClr val="0BCBB4"/>
                </a:solidFill>
              </a:rPr>
              <a:t>Ca</a:t>
            </a:r>
            <a:endParaRPr lang="en-US" sz="7200" b="1" dirty="0">
              <a:solidFill>
                <a:srgbClr val="0BCBB4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55242" y="5041127"/>
            <a:ext cx="3912041" cy="1176793"/>
          </a:xfrm>
          <a:prstGeom prst="roundRect">
            <a:avLst/>
          </a:prstGeom>
          <a:solidFill>
            <a:srgbClr val="0BCBB4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Nutrition </a:t>
            </a:r>
            <a:r>
              <a:rPr lang="fr-FR" dirty="0" smtClean="0"/>
              <a:t>of the plant</a:t>
            </a:r>
            <a:endParaRPr lang="fr-FR" dirty="0"/>
          </a:p>
          <a:p>
            <a:pPr algn="ctr"/>
            <a:r>
              <a:rPr lang="fr-FR" dirty="0" err="1" smtClean="0"/>
              <a:t>Role</a:t>
            </a:r>
            <a:r>
              <a:rPr lang="fr-FR" dirty="0" smtClean="0"/>
              <a:t> in the </a:t>
            </a:r>
            <a:r>
              <a:rPr lang="fr-FR" dirty="0" err="1" smtClean="0"/>
              <a:t>functioning</a:t>
            </a:r>
            <a:r>
              <a:rPr lang="fr-FR" dirty="0" smtClean="0"/>
              <a:t> of </a:t>
            </a:r>
            <a:r>
              <a:rPr lang="fr-FR" dirty="0" err="1" smtClean="0"/>
              <a:t>vegetation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26573" y="5041127"/>
            <a:ext cx="3912041" cy="1176793"/>
          </a:xfrm>
          <a:prstGeom prst="roundRect">
            <a:avLst/>
          </a:prstGeom>
          <a:solidFill>
            <a:srgbClr val="0BCBB4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Soil</a:t>
            </a:r>
            <a:r>
              <a:rPr lang="fr-FR" dirty="0" smtClean="0"/>
              <a:t> structure – pH correction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7887694" y="4473112"/>
            <a:ext cx="1350274" cy="422427"/>
          </a:xfrm>
          <a:prstGeom prst="roundRect">
            <a:avLst/>
          </a:prstGeom>
          <a:solidFill>
            <a:srgbClr val="002060"/>
          </a:solidFill>
          <a:ln w="31750">
            <a:solidFill>
              <a:srgbClr val="0BC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Fertilizer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1814222" y="4491479"/>
            <a:ext cx="1606179" cy="422427"/>
          </a:xfrm>
          <a:prstGeom prst="roundRect">
            <a:avLst/>
          </a:prstGeom>
          <a:solidFill>
            <a:srgbClr val="002060"/>
          </a:solidFill>
          <a:ln w="31750">
            <a:solidFill>
              <a:srgbClr val="0BC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Amendment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57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69635" name="Rectang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calcium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69636" name="Picture 9" descr="cycle-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"/>
          <a:stretch>
            <a:fillRect/>
          </a:stretch>
        </p:blipFill>
        <p:spPr bwMode="auto">
          <a:xfrm>
            <a:off x="476251" y="1135066"/>
            <a:ext cx="10915649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10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Mobility</a:t>
            </a:r>
            <a:r>
              <a:rPr lang="fr-FR" dirty="0" smtClean="0"/>
              <a:t> of the </a:t>
            </a:r>
            <a:r>
              <a:rPr lang="fr-FR" dirty="0" err="1" smtClean="0"/>
              <a:t>elements</a:t>
            </a:r>
            <a:r>
              <a:rPr lang="fr-FR" dirty="0" smtClean="0"/>
              <a:t> in the </a:t>
            </a:r>
            <a:r>
              <a:rPr lang="fr-FR" dirty="0" err="1" smtClean="0"/>
              <a:t>soil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29" y="1106424"/>
            <a:ext cx="10351007" cy="575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59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Mobility</a:t>
            </a:r>
            <a:r>
              <a:rPr lang="fr-FR" dirty="0" smtClean="0"/>
              <a:t> of the </a:t>
            </a:r>
            <a:r>
              <a:rPr lang="fr-FR" dirty="0" err="1" smtClean="0"/>
              <a:t>elements</a:t>
            </a:r>
            <a:r>
              <a:rPr lang="fr-FR" dirty="0" smtClean="0"/>
              <a:t> in the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56" y="1133266"/>
            <a:ext cx="5899416" cy="397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52" y="5053209"/>
            <a:ext cx="4224528" cy="180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7" y="1134261"/>
            <a:ext cx="5736299" cy="43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87" y="4619707"/>
            <a:ext cx="2077852" cy="119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16264" y="4838391"/>
            <a:ext cx="731520" cy="182836"/>
          </a:xfrm>
          <a:prstGeom prst="round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66560" y="4436871"/>
            <a:ext cx="502260" cy="182836"/>
          </a:xfrm>
          <a:prstGeom prst="round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77547" y="1249684"/>
            <a:ext cx="841514" cy="182836"/>
          </a:xfrm>
          <a:prstGeom prst="round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237552" y="1289459"/>
            <a:ext cx="532738" cy="182836"/>
          </a:xfrm>
          <a:prstGeom prst="round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09906" y="1653871"/>
            <a:ext cx="536376" cy="45719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44406" y="1678055"/>
            <a:ext cx="1536915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59168" y="2490083"/>
            <a:ext cx="439635" cy="28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90720" y="2613683"/>
            <a:ext cx="504000" cy="288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47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To </a:t>
            </a:r>
            <a:r>
              <a:rPr lang="fr-FR" altLang="en-US" dirty="0" err="1" smtClean="0">
                <a:latin typeface="Calibri" pitchFamily="34" charset="0"/>
              </a:rPr>
              <a:t>sum</a:t>
            </a:r>
            <a:r>
              <a:rPr lang="fr-FR" altLang="en-US" dirty="0" smtClean="0">
                <a:latin typeface="Calibri" pitchFamily="34" charset="0"/>
              </a:rPr>
              <a:t> up: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49504" y="1125347"/>
            <a:ext cx="10329333" cy="499903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 err="1" smtClean="0">
                <a:latin typeface="Arial" pitchFamily="34" charset="0"/>
              </a:rPr>
              <a:t>Nitrogen</a:t>
            </a:r>
            <a:r>
              <a:rPr lang="fr-FR" altLang="en-US" sz="2600" dirty="0">
                <a:latin typeface="Arial" pitchFamily="34" charset="0"/>
              </a:rPr>
              <a:t>		N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Constituent </a:t>
            </a:r>
            <a:r>
              <a:rPr lang="fr-FR" altLang="en-US" sz="1500" dirty="0" err="1" smtClean="0">
                <a:latin typeface="Arial" pitchFamily="34" charset="0"/>
              </a:rPr>
              <a:t>element</a:t>
            </a:r>
            <a:r>
              <a:rPr lang="fr-FR" altLang="en-US" sz="1500" dirty="0" smtClean="0">
                <a:latin typeface="Arial" pitchFamily="34" charset="0"/>
              </a:rPr>
              <a:t> of living </a:t>
            </a:r>
            <a:r>
              <a:rPr lang="fr-FR" altLang="en-US" sz="1500" dirty="0" err="1" smtClean="0">
                <a:latin typeface="Arial" pitchFamily="34" charset="0"/>
              </a:rPr>
              <a:t>matter</a:t>
            </a:r>
            <a:r>
              <a:rPr lang="fr-FR" altLang="en-US" sz="1500" dirty="0" smtClean="0">
                <a:latin typeface="Arial" pitchFamily="34" charset="0"/>
              </a:rPr>
              <a:t> </a:t>
            </a:r>
            <a:r>
              <a:rPr lang="fr-FR" altLang="en-US" sz="1500" dirty="0">
                <a:latin typeface="Arial" pitchFamily="34" charset="0"/>
              </a:rPr>
              <a:t>(</a:t>
            </a:r>
            <a:r>
              <a:rPr lang="fr-FR" altLang="en-US" sz="1500" dirty="0" err="1" smtClean="0">
                <a:latin typeface="Arial" pitchFamily="34" charset="0"/>
              </a:rPr>
              <a:t>proteins</a:t>
            </a:r>
            <a:r>
              <a:rPr lang="fr-FR" altLang="en-US" sz="1500" dirty="0">
                <a:latin typeface="Arial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 err="1" smtClean="0">
                <a:latin typeface="Arial" pitchFamily="34" charset="0"/>
              </a:rPr>
              <a:t>Sulfur</a:t>
            </a:r>
            <a:r>
              <a:rPr lang="fr-FR" altLang="en-US" sz="2600" dirty="0">
                <a:latin typeface="Arial" pitchFamily="34" charset="0"/>
              </a:rPr>
              <a:t>		S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Constituent of certain </a:t>
            </a:r>
            <a:r>
              <a:rPr lang="fr-FR" altLang="en-US" sz="1500" dirty="0" err="1" smtClean="0">
                <a:latin typeface="Arial" pitchFamily="34" charset="0"/>
              </a:rPr>
              <a:t>proteins</a:t>
            </a:r>
            <a:r>
              <a:rPr lang="fr-FR" altLang="en-US" sz="1500" dirty="0" smtClean="0">
                <a:latin typeface="Arial" pitchFamily="34" charset="0"/>
              </a:rPr>
              <a:t> (</a:t>
            </a:r>
            <a:r>
              <a:rPr lang="fr-FR" altLang="en-US" sz="1500" dirty="0" err="1" smtClean="0">
                <a:latin typeface="Arial" pitchFamily="34" charset="0"/>
              </a:rPr>
              <a:t>sulfur</a:t>
            </a:r>
            <a:r>
              <a:rPr lang="fr-FR" altLang="en-US" sz="1500" dirty="0" smtClean="0">
                <a:latin typeface="Arial" pitchFamily="34" charset="0"/>
              </a:rPr>
              <a:t> </a:t>
            </a:r>
            <a:r>
              <a:rPr lang="fr-FR" altLang="en-US" sz="1500" dirty="0" err="1" smtClean="0">
                <a:latin typeface="Arial" pitchFamily="34" charset="0"/>
              </a:rPr>
              <a:t>amino</a:t>
            </a:r>
            <a:r>
              <a:rPr lang="fr-FR" altLang="en-US" sz="1500" dirty="0" smtClean="0">
                <a:latin typeface="Arial" pitchFamily="34" charset="0"/>
              </a:rPr>
              <a:t> </a:t>
            </a:r>
            <a:r>
              <a:rPr lang="fr-FR" altLang="en-US" sz="1500" dirty="0" err="1" smtClean="0">
                <a:latin typeface="Arial" pitchFamily="34" charset="0"/>
              </a:rPr>
              <a:t>acids</a:t>
            </a:r>
            <a:r>
              <a:rPr lang="fr-FR" altLang="en-US" sz="1500" dirty="0" smtClean="0">
                <a:latin typeface="Arial" pitchFamily="34" charset="0"/>
              </a:rPr>
              <a:t>)</a:t>
            </a:r>
            <a:endParaRPr lang="fr-FR" altLang="en-US" sz="15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 err="1" smtClean="0">
                <a:latin typeface="Arial" pitchFamily="34" charset="0"/>
              </a:rPr>
              <a:t>Phosphorus</a:t>
            </a:r>
            <a:r>
              <a:rPr lang="fr-FR" altLang="en-US" sz="2600" dirty="0">
                <a:latin typeface="Arial" pitchFamily="34" charset="0"/>
              </a:rPr>
              <a:t>	            P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err="1" smtClean="0">
                <a:latin typeface="Arial" pitchFamily="34" charset="0"/>
              </a:rPr>
              <a:t>Development</a:t>
            </a:r>
            <a:r>
              <a:rPr lang="fr-FR" altLang="en-US" sz="1500" dirty="0" smtClean="0">
                <a:latin typeface="Arial" pitchFamily="34" charset="0"/>
              </a:rPr>
              <a:t> of the </a:t>
            </a:r>
            <a:r>
              <a:rPr lang="fr-FR" altLang="en-US" sz="1500" dirty="0" err="1" smtClean="0">
                <a:latin typeface="Arial" pitchFamily="34" charset="0"/>
              </a:rPr>
              <a:t>root</a:t>
            </a:r>
            <a:r>
              <a:rPr lang="fr-FR" altLang="en-US" sz="1500" dirty="0" smtClean="0">
                <a:latin typeface="Arial" pitchFamily="34" charset="0"/>
              </a:rPr>
              <a:t> system</a:t>
            </a:r>
            <a:endParaRPr lang="fr-FR" altLang="en-US" sz="1500" dirty="0">
              <a:latin typeface="Arial" pitchFamily="34" charset="0"/>
            </a:endParaRPr>
          </a:p>
          <a:p>
            <a:pPr lvl="1"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>
                <a:latin typeface="Arial" pitchFamily="34" charset="0"/>
              </a:rPr>
              <a:t> </a:t>
            </a:r>
            <a:r>
              <a:rPr lang="fr-FR" altLang="en-US" sz="1500" dirty="0" smtClean="0">
                <a:latin typeface="Arial" pitchFamily="34" charset="0"/>
              </a:rPr>
              <a:t>Transmission of </a:t>
            </a:r>
            <a:r>
              <a:rPr lang="fr-FR" altLang="en-US" sz="1500" dirty="0" err="1" smtClean="0">
                <a:latin typeface="Arial" pitchFamily="34" charset="0"/>
              </a:rPr>
              <a:t>energy</a:t>
            </a:r>
            <a:r>
              <a:rPr lang="fr-FR" altLang="en-US" sz="1500" dirty="0" smtClean="0">
                <a:latin typeface="Arial" pitchFamily="34" charset="0"/>
              </a:rPr>
              <a:t> (AT</a:t>
            </a:r>
            <a:r>
              <a:rPr lang="fr-FR" altLang="en-US" sz="1500" dirty="0" smtClean="0">
                <a:solidFill>
                  <a:srgbClr val="00B050"/>
                </a:solidFill>
                <a:latin typeface="Arial" pitchFamily="34" charset="0"/>
              </a:rPr>
              <a:t>P</a:t>
            </a:r>
            <a:r>
              <a:rPr lang="fr-FR" altLang="en-US" sz="1500" dirty="0">
                <a:latin typeface="Arial" pitchFamily="34" charset="0"/>
              </a:rPr>
              <a:t>) </a:t>
            </a:r>
            <a:r>
              <a:rPr lang="fr-FR" altLang="en-US" sz="1000" dirty="0" smtClean="0">
                <a:latin typeface="Arial" pitchFamily="34" charset="0"/>
              </a:rPr>
              <a:t>and part of the </a:t>
            </a:r>
            <a:r>
              <a:rPr lang="fr-FR" altLang="en-US" sz="1000" dirty="0" err="1" smtClean="0">
                <a:latin typeface="Arial" pitchFamily="34" charset="0"/>
              </a:rPr>
              <a:t>genetic</a:t>
            </a:r>
            <a:r>
              <a:rPr lang="fr-FR" altLang="en-US" sz="1000" dirty="0" smtClean="0">
                <a:latin typeface="Arial" pitchFamily="34" charset="0"/>
              </a:rPr>
              <a:t> code (</a:t>
            </a:r>
            <a:r>
              <a:rPr lang="fr-FR" altLang="en-US" sz="1000" dirty="0" err="1" smtClean="0">
                <a:latin typeface="Arial" pitchFamily="34" charset="0"/>
              </a:rPr>
              <a:t>nucleic</a:t>
            </a:r>
            <a:r>
              <a:rPr lang="fr-FR" altLang="en-US" sz="1000" dirty="0" smtClean="0">
                <a:latin typeface="Arial" pitchFamily="34" charset="0"/>
              </a:rPr>
              <a:t> </a:t>
            </a:r>
            <a:r>
              <a:rPr lang="fr-FR" altLang="en-US" sz="1000" dirty="0" err="1" smtClean="0">
                <a:latin typeface="Arial" pitchFamily="34" charset="0"/>
              </a:rPr>
              <a:t>acids</a:t>
            </a:r>
            <a:r>
              <a:rPr lang="fr-FR" altLang="en-US" sz="1000" dirty="0" smtClean="0">
                <a:latin typeface="Arial" pitchFamily="34" charset="0"/>
              </a:rPr>
              <a:t> </a:t>
            </a:r>
            <a:r>
              <a:rPr lang="fr-FR" altLang="en-US" sz="1000" dirty="0">
                <a:latin typeface="Arial" pitchFamily="34" charset="0"/>
              </a:rPr>
              <a:t>: </a:t>
            </a:r>
            <a:r>
              <a:rPr lang="fr-FR" altLang="en-US" sz="1000" dirty="0" smtClean="0">
                <a:latin typeface="Arial" pitchFamily="34" charset="0"/>
              </a:rPr>
              <a:t>DNA, RNA)</a:t>
            </a:r>
            <a:endParaRPr lang="fr-FR" altLang="en-US" sz="10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>
                <a:latin typeface="Arial" pitchFamily="34" charset="0"/>
              </a:rPr>
              <a:t>Potassium	            K</a:t>
            </a:r>
          </a:p>
          <a:p>
            <a:pPr lvl="1"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Transfer of water and </a:t>
            </a:r>
            <a:r>
              <a:rPr lang="fr-FR" altLang="en-US" sz="1500" dirty="0" err="1" smtClean="0">
                <a:latin typeface="Arial" pitchFamily="34" charset="0"/>
              </a:rPr>
              <a:t>sugars</a:t>
            </a:r>
            <a:r>
              <a:rPr lang="fr-FR" altLang="en-US" sz="1500" dirty="0" smtClean="0">
                <a:latin typeface="Arial" pitchFamily="34" charset="0"/>
              </a:rPr>
              <a:t>…  the </a:t>
            </a:r>
            <a:r>
              <a:rPr lang="fr-FR" altLang="en-US" sz="1500" b="1" dirty="0" err="1">
                <a:latin typeface="Arial" pitchFamily="34" charset="0"/>
              </a:rPr>
              <a:t>q</a:t>
            </a:r>
            <a:r>
              <a:rPr lang="fr-FR" altLang="en-US" sz="1500" b="1" dirty="0" err="1" smtClean="0">
                <a:latin typeface="Arial" pitchFamily="34" charset="0"/>
              </a:rPr>
              <a:t>uality</a:t>
            </a:r>
            <a:r>
              <a:rPr lang="fr-FR" altLang="en-US" sz="1500" b="1" dirty="0" smtClean="0">
                <a:latin typeface="Arial" pitchFamily="34" charset="0"/>
              </a:rPr>
              <a:t> </a:t>
            </a:r>
            <a:r>
              <a:rPr lang="fr-FR" altLang="en-US" sz="1500" dirty="0" err="1" smtClean="0">
                <a:latin typeface="Arial" pitchFamily="34" charset="0"/>
              </a:rPr>
              <a:t>element</a:t>
            </a:r>
            <a:endParaRPr lang="fr-FR" altLang="en-US" sz="1500" b="1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 err="1" smtClean="0">
                <a:latin typeface="Arial" pitchFamily="34" charset="0"/>
              </a:rPr>
              <a:t>Magnesium</a:t>
            </a:r>
            <a:r>
              <a:rPr lang="fr-FR" altLang="en-US" sz="2600" dirty="0">
                <a:latin typeface="Arial" pitchFamily="34" charset="0"/>
              </a:rPr>
              <a:t>	           Mg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Constituent of </a:t>
            </a:r>
            <a:r>
              <a:rPr lang="fr-FR" altLang="en-US" sz="1500" dirty="0" err="1" smtClean="0">
                <a:latin typeface="Arial" pitchFamily="34" charset="0"/>
              </a:rPr>
              <a:t>chlorophyll</a:t>
            </a:r>
            <a:endParaRPr lang="fr-FR" altLang="en-US" sz="15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>
                <a:latin typeface="Arial" pitchFamily="34" charset="0"/>
              </a:rPr>
              <a:t>Calcium		Ca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Constituent of the </a:t>
            </a:r>
            <a:r>
              <a:rPr lang="fr-FR" altLang="en-US" sz="1500" dirty="0" err="1" smtClean="0">
                <a:latin typeface="Arial" pitchFamily="34" charset="0"/>
              </a:rPr>
              <a:t>cell</a:t>
            </a:r>
            <a:r>
              <a:rPr lang="fr-FR" altLang="en-US" sz="1500" dirty="0" smtClean="0">
                <a:latin typeface="Arial" pitchFamily="34" charset="0"/>
              </a:rPr>
              <a:t> membranes </a:t>
            </a:r>
            <a:r>
              <a:rPr lang="fr-FR" altLang="en-US" sz="1500" dirty="0">
                <a:latin typeface="Arial" pitchFamily="34" charset="0"/>
              </a:rPr>
              <a:t>(</a:t>
            </a:r>
            <a:r>
              <a:rPr lang="fr-FR" altLang="en-US" sz="1500" dirty="0" err="1" smtClean="0">
                <a:latin typeface="Arial" pitchFamily="34" charset="0"/>
              </a:rPr>
              <a:t>solidity</a:t>
            </a:r>
            <a:r>
              <a:rPr lang="fr-FR" altLang="en-US" sz="1500" dirty="0" smtClean="0">
                <a:latin typeface="Arial" pitchFamily="34" charset="0"/>
              </a:rPr>
              <a:t>)</a:t>
            </a:r>
            <a:endParaRPr lang="fr-FR" altLang="en-US" sz="1500" dirty="0">
              <a:latin typeface="Arial" pitchFamily="34" charset="0"/>
            </a:endParaRPr>
          </a:p>
          <a:p>
            <a:pPr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sz="2400" dirty="0"/>
          </a:p>
          <a:p>
            <a:pPr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To </a:t>
            </a:r>
            <a:r>
              <a:rPr lang="fr-FR" sz="2400" dirty="0" err="1" smtClean="0"/>
              <a:t>complete</a:t>
            </a:r>
            <a:r>
              <a:rPr lang="fr-FR" sz="2400" dirty="0" smtClean="0"/>
              <a:t> the </a:t>
            </a:r>
            <a:r>
              <a:rPr lang="fr-FR" sz="2400" dirty="0" err="1" smtClean="0"/>
              <a:t>picture</a:t>
            </a:r>
            <a:r>
              <a:rPr lang="fr-FR" sz="2400" dirty="0" smtClean="0"/>
              <a:t>…  the trace </a:t>
            </a:r>
            <a:r>
              <a:rPr lang="fr-FR" sz="2400" dirty="0" err="1" smtClean="0"/>
              <a:t>elements</a:t>
            </a:r>
            <a:r>
              <a:rPr lang="fr-FR" sz="2400" dirty="0" smtClean="0"/>
              <a:t> </a:t>
            </a:r>
            <a:r>
              <a:rPr lang="fr-FR" sz="2400" dirty="0"/>
              <a:t>(Cu, Zn, B, Fe, Mn, </a:t>
            </a:r>
            <a:r>
              <a:rPr lang="fr-FR" sz="2400" dirty="0" smtClean="0"/>
              <a:t>Mo) are </a:t>
            </a:r>
            <a:r>
              <a:rPr lang="fr-FR" sz="2400" dirty="0" err="1" smtClean="0"/>
              <a:t>necessary</a:t>
            </a:r>
            <a:r>
              <a:rPr lang="fr-FR" sz="2400" dirty="0" smtClean="0"/>
              <a:t> for </a:t>
            </a:r>
            <a:r>
              <a:rPr lang="fr-FR" sz="2400" dirty="0" err="1" smtClean="0"/>
              <a:t>balanced</a:t>
            </a:r>
            <a:r>
              <a:rPr lang="fr-FR" sz="2400" dirty="0" smtClean="0"/>
              <a:t> plant nutrition in </a:t>
            </a:r>
            <a:r>
              <a:rPr lang="fr-FR" sz="2400" dirty="0" err="1" smtClean="0"/>
              <a:t>very</a:t>
            </a:r>
            <a:r>
              <a:rPr lang="fr-FR" sz="2400" dirty="0" smtClean="0"/>
              <a:t> </a:t>
            </a:r>
            <a:r>
              <a:rPr lang="fr-FR" sz="2400" dirty="0" err="1" smtClean="0"/>
              <a:t>small</a:t>
            </a:r>
            <a:r>
              <a:rPr lang="fr-FR" sz="2400" dirty="0" smtClean="0"/>
              <a:t> </a:t>
            </a:r>
            <a:r>
              <a:rPr lang="fr-FR" sz="2400" dirty="0" err="1" smtClean="0"/>
              <a:t>amounts</a:t>
            </a:r>
            <a:r>
              <a:rPr lang="fr-FR" sz="2400" dirty="0" smtClean="0"/>
              <a:t> (</a:t>
            </a:r>
            <a:r>
              <a:rPr lang="fr-FR" sz="2400" dirty="0" err="1" smtClean="0"/>
              <a:t>expressed</a:t>
            </a:r>
            <a:r>
              <a:rPr lang="fr-FR" sz="2400" dirty="0" smtClean="0"/>
              <a:t> in grams</a:t>
            </a:r>
            <a:r>
              <a:rPr lang="fr-FR" sz="2400" dirty="0"/>
              <a:t>).</a:t>
            </a:r>
            <a:br>
              <a:rPr lang="fr-FR" sz="2400" dirty="0"/>
            </a:br>
            <a:endParaRPr lang="fr-FR" altLang="en-US" sz="26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85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0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0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0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03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Physical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fertility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44035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311151" y="1400178"/>
            <a:ext cx="6508749" cy="4329113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altLang="en-US" sz="2400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altLang="en-US" sz="2400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400" dirty="0" err="1" smtClean="0">
                <a:latin typeface="Arial" pitchFamily="34" charset="0"/>
              </a:rPr>
              <a:t>Definition</a:t>
            </a:r>
            <a:r>
              <a:rPr lang="fr-FR" altLang="en-US" sz="2400" dirty="0" smtClean="0">
                <a:latin typeface="Arial" pitchFamily="34" charset="0"/>
              </a:rPr>
              <a:t>: the </a:t>
            </a:r>
            <a:r>
              <a:rPr lang="fr-FR" altLang="en-US" sz="2400" dirty="0" err="1" smtClean="0">
                <a:latin typeface="Arial" pitchFamily="34" charset="0"/>
              </a:rPr>
              <a:t>greater</a:t>
            </a:r>
            <a:r>
              <a:rPr lang="fr-FR" altLang="en-US" sz="2400" dirty="0" smtClean="0">
                <a:latin typeface="Arial" pitchFamily="34" charset="0"/>
              </a:rPr>
              <a:t> or </a:t>
            </a:r>
            <a:r>
              <a:rPr lang="fr-FR" altLang="en-US" sz="2400" dirty="0" err="1" smtClean="0">
                <a:latin typeface="Arial" pitchFamily="34" charset="0"/>
              </a:rPr>
              <a:t>lesser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ease</a:t>
            </a:r>
            <a:r>
              <a:rPr lang="fr-FR" altLang="en-US" sz="2400" dirty="0" smtClean="0">
                <a:latin typeface="Arial" pitchFamily="34" charset="0"/>
              </a:rPr>
              <a:t> of </a:t>
            </a:r>
            <a:r>
              <a:rPr lang="fr-FR" altLang="en-US" sz="2400" dirty="0" err="1" smtClean="0">
                <a:latin typeface="Arial" pitchFamily="34" charset="0"/>
              </a:rPr>
              <a:t>creating</a:t>
            </a:r>
            <a:r>
              <a:rPr lang="fr-FR" altLang="en-US" sz="2400" dirty="0" smtClean="0">
                <a:latin typeface="Arial" pitchFamily="34" charset="0"/>
              </a:rPr>
              <a:t> and </a:t>
            </a:r>
            <a:r>
              <a:rPr lang="fr-FR" altLang="en-US" sz="2400" dirty="0" err="1" smtClean="0">
                <a:latin typeface="Arial" pitchFamily="34" charset="0"/>
              </a:rPr>
              <a:t>maintaining</a:t>
            </a:r>
            <a:r>
              <a:rPr lang="fr-FR" altLang="en-US" sz="2400" dirty="0" smtClean="0">
                <a:latin typeface="Arial" pitchFamily="34" charset="0"/>
              </a:rPr>
              <a:t> a </a:t>
            </a:r>
            <a:r>
              <a:rPr lang="fr-FR" altLang="en-US" sz="2400" dirty="0" err="1" smtClean="0">
                <a:latin typeface="Arial" pitchFamily="34" charset="0"/>
              </a:rPr>
              <a:t>physical</a:t>
            </a:r>
            <a:r>
              <a:rPr lang="fr-FR" altLang="en-US" sz="2400" dirty="0" smtClean="0">
                <a:latin typeface="Arial" pitchFamily="34" charset="0"/>
              </a:rPr>
              <a:t> condition of the </a:t>
            </a:r>
            <a:r>
              <a:rPr lang="fr-FR" altLang="en-US" sz="2400" dirty="0" err="1" smtClean="0">
                <a:latin typeface="Arial" pitchFamily="34" charset="0"/>
              </a:rPr>
              <a:t>soil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that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is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conducive</a:t>
            </a:r>
            <a:r>
              <a:rPr lang="fr-FR" altLang="en-US" sz="2400" dirty="0" smtClean="0">
                <a:latin typeface="Arial" pitchFamily="34" charset="0"/>
              </a:rPr>
              <a:t> to a </a:t>
            </a:r>
            <a:r>
              <a:rPr lang="fr-FR" altLang="en-US" sz="2400" dirty="0" err="1" smtClean="0">
                <a:latin typeface="Arial" pitchFamily="34" charset="0"/>
              </a:rPr>
              <a:t>cropping</a:t>
            </a:r>
            <a:r>
              <a:rPr lang="fr-FR" altLang="en-US" sz="2400" dirty="0" smtClean="0">
                <a:latin typeface="Arial" pitchFamily="34" charset="0"/>
              </a:rPr>
              <a:t> system </a:t>
            </a:r>
            <a:r>
              <a:rPr lang="fr-FR" altLang="en-US" sz="1200" dirty="0" smtClean="0">
                <a:latin typeface="Arial" pitchFamily="34" charset="0"/>
              </a:rPr>
              <a:t>(Monnier </a:t>
            </a:r>
            <a:r>
              <a:rPr lang="fr-FR" altLang="en-US" sz="1200" dirty="0">
                <a:latin typeface="Arial" pitchFamily="34" charset="0"/>
              </a:rPr>
              <a:t>et al, 1981).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2175933" y="6086478"/>
            <a:ext cx="3860800" cy="3651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341" name="Espace réservé du numéro de diapositive 5"/>
          <p:cNvSpPr>
            <a:spLocks noGrp="1"/>
          </p:cNvSpPr>
          <p:nvPr>
            <p:ph type="sldNum" sz="quarter" idx="10"/>
          </p:nvPr>
        </p:nvSpPr>
        <p:spPr bwMode="auto">
          <a:xfrm>
            <a:off x="510119" y="6111878"/>
            <a:ext cx="747183" cy="334963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3E6145-799C-408F-A359-193CB00B57D5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4038" name="Picture 2" descr="complexe-argilo-humiqu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33" y="295275"/>
            <a:ext cx="6360584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300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Ã©sultat de recherche d'images pour &quot;pause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44" name="Picture 4" descr="RÃ©sultat de recherche d'images pour &quot;paus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43" y="1594885"/>
            <a:ext cx="49403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Ã©sultat de recherche d'images pour &quot;ouf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5540" name="Picture 4" descr="RÃ©sultat de recherche d'images pour &quot;ouf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543" y="3689405"/>
            <a:ext cx="3667108" cy="273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92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/>
          </p:cNvSpPr>
          <p:nvPr>
            <p:ph type="title"/>
          </p:nvPr>
        </p:nvSpPr>
        <p:spPr>
          <a:xfrm>
            <a:off x="499619" y="115551"/>
            <a:ext cx="10972800" cy="903288"/>
          </a:xfrm>
        </p:spPr>
        <p:txBody>
          <a:bodyPr>
            <a:normAutofit fontScale="90000"/>
          </a:bodyPr>
          <a:lstStyle/>
          <a:p>
            <a:r>
              <a:rPr lang="fr-FR" altLang="en-US" dirty="0">
                <a:latin typeface="Arial" pitchFamily="34" charset="0"/>
              </a:rPr>
              <a:t>2) </a:t>
            </a:r>
            <a:r>
              <a:rPr lang="fr-FR" altLang="en-US" dirty="0" err="1" smtClean="0">
                <a:latin typeface="Arial" pitchFamily="34" charset="0"/>
              </a:rPr>
              <a:t>Making</a:t>
            </a:r>
            <a:r>
              <a:rPr lang="fr-FR" altLang="en-US" dirty="0" smtClean="0">
                <a:latin typeface="Arial" pitchFamily="34" charset="0"/>
              </a:rPr>
              <a:t> a </a:t>
            </a:r>
            <a:r>
              <a:rPr lang="fr-FR" altLang="en-US" dirty="0" err="1" smtClean="0">
                <a:latin typeface="Arial" pitchFamily="34" charset="0"/>
              </a:rPr>
              <a:t>fertilizer</a:t>
            </a:r>
            <a:r>
              <a:rPr lang="fr-FR" altLang="en-US" dirty="0" smtClean="0">
                <a:latin typeface="Arial" pitchFamily="34" charset="0"/>
              </a:rPr>
              <a:t>…</a:t>
            </a:r>
            <a:r>
              <a:rPr lang="fr-FR" altLang="en-US" dirty="0">
                <a:latin typeface="Arial" pitchFamily="34" charset="0"/>
              </a:rPr>
              <a:t/>
            </a:r>
            <a:br>
              <a:rPr lang="fr-FR" altLang="en-US" dirty="0">
                <a:latin typeface="Arial" pitchFamily="34" charset="0"/>
              </a:rPr>
            </a:br>
            <a:r>
              <a:rPr lang="fr-FR" altLang="en-US" dirty="0">
                <a:latin typeface="Arial" pitchFamily="34" charset="0"/>
              </a:rPr>
              <a:t>                              </a:t>
            </a:r>
            <a:r>
              <a:rPr lang="fr-FR" altLang="en-US" dirty="0" smtClean="0">
                <a:latin typeface="Arial" pitchFamily="34" charset="0"/>
              </a:rPr>
              <a:t>A story of balance</a:t>
            </a:r>
            <a:endParaRPr lang="fr-FR" altLang="en-US" dirty="0">
              <a:latin typeface="Arial" pitchFamily="34" charset="0"/>
            </a:endParaRPr>
          </a:p>
        </p:txBody>
      </p:sp>
      <p:sp>
        <p:nvSpPr>
          <p:cNvPr id="75781" name="Rectangle 19"/>
          <p:cNvSpPr>
            <a:spLocks noChangeArrowheads="1"/>
          </p:cNvSpPr>
          <p:nvPr/>
        </p:nvSpPr>
        <p:spPr bwMode="auto">
          <a:xfrm>
            <a:off x="3342474" y="1436246"/>
            <a:ext cx="723476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b="0" dirty="0">
                <a:solidFill>
                  <a:srgbClr val="000000"/>
                </a:solidFill>
                <a:latin typeface="Calibri" pitchFamily="34" charset="0"/>
              </a:rPr>
              <a:t>Justus Von Liebig</a:t>
            </a:r>
          </a:p>
          <a:p>
            <a:pPr lvl="1" eaLnBrk="1" hangingPunct="1"/>
            <a:r>
              <a:rPr lang="fr-FR" altLang="en-US" sz="1800" dirty="0" err="1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ineral</a:t>
            </a:r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absorption of plants: 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gas</a:t>
            </a:r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mineral</a:t>
            </a:r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salts</a:t>
            </a:r>
            <a:endParaRPr lang="fr-FR" altLang="en-US" sz="1800" b="0" dirty="0">
              <a:solidFill>
                <a:srgbClr val="000000"/>
              </a:solidFill>
              <a:latin typeface="Calibri" pitchFamily="34" charset="0"/>
            </a:endParaRPr>
          </a:p>
          <a:p>
            <a:pPr marL="457200" lvl="1" indent="0" eaLnBrk="1" hangingPunct="1">
              <a:buNone/>
            </a:pPr>
            <a:endParaRPr lang="fr-FR" altLang="en-US" sz="1800" b="0" dirty="0">
              <a:solidFill>
                <a:srgbClr val="000000"/>
              </a:solidFill>
              <a:latin typeface="Calibri" pitchFamily="34" charset="0"/>
            </a:endParaRPr>
          </a:p>
          <a:p>
            <a:pPr lvl="1" eaLnBrk="1" hangingPunct="1"/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Law of the 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limiting</a:t>
            </a:r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factor</a:t>
            </a:r>
            <a:endParaRPr lang="fr-FR" altLang="en-US" sz="18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5782" name="Picture 16" descr="liebig3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4" y="2221993"/>
            <a:ext cx="2954867" cy="36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2" descr="RÃ©sultat de recherche d'images pour &quot;tonneau liebi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00" y="2221993"/>
            <a:ext cx="4325447" cy="415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477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Making</a:t>
            </a:r>
            <a:r>
              <a:rPr lang="fr-FR" dirty="0" smtClean="0"/>
              <a:t> a </a:t>
            </a:r>
            <a:r>
              <a:rPr lang="fr-FR" dirty="0" err="1" smtClean="0"/>
              <a:t>fertilizer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sp>
        <p:nvSpPr>
          <p:cNvPr id="5" name="Rounded Rectangle 4"/>
          <p:cNvSpPr/>
          <p:nvPr/>
        </p:nvSpPr>
        <p:spPr>
          <a:xfrm>
            <a:off x="2549237" y="3274292"/>
            <a:ext cx="2004291" cy="1902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Kept</a:t>
            </a:r>
            <a:r>
              <a:rPr lang="fr-FR" dirty="0" smtClean="0"/>
              <a:t> in </a:t>
            </a:r>
            <a:r>
              <a:rPr lang="fr-FR" dirty="0" err="1" smtClean="0"/>
              <a:t>reserve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775933" y="3214255"/>
            <a:ext cx="2004291" cy="1902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Meet</a:t>
            </a:r>
            <a:r>
              <a:rPr lang="fr-FR" dirty="0" smtClean="0"/>
              <a:t> production </a:t>
            </a:r>
            <a:r>
              <a:rPr lang="fr-FR" dirty="0" err="1" smtClean="0"/>
              <a:t>needs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0030048" y="3214255"/>
            <a:ext cx="2004291" cy="1902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Maintain</a:t>
            </a:r>
            <a:r>
              <a:rPr lang="fr-FR" dirty="0" smtClean="0"/>
              <a:t> </a:t>
            </a:r>
            <a:r>
              <a:rPr lang="fr-FR" dirty="0" err="1" smtClean="0"/>
              <a:t>soil</a:t>
            </a:r>
            <a:r>
              <a:rPr lang="fr-FR" dirty="0" smtClean="0"/>
              <a:t> capital </a:t>
            </a:r>
            <a:endParaRPr lang="fr-FR" dirty="0"/>
          </a:p>
          <a:p>
            <a:pPr algn="ctr"/>
            <a:r>
              <a:rPr lang="fr-FR" sz="1100" dirty="0"/>
              <a:t>"Do not </a:t>
            </a:r>
            <a:r>
              <a:rPr lang="fr-FR" sz="1100" dirty="0" err="1"/>
              <a:t>decapitalize</a:t>
            </a:r>
            <a:r>
              <a:rPr lang="fr-FR" sz="1100" dirty="0"/>
              <a:t>"</a:t>
            </a:r>
            <a:endParaRPr lang="en-US" sz="1100" dirty="0"/>
          </a:p>
        </p:txBody>
      </p:sp>
      <p:sp>
        <p:nvSpPr>
          <p:cNvPr id="8" name="Oval 7"/>
          <p:cNvSpPr/>
          <p:nvPr/>
        </p:nvSpPr>
        <p:spPr>
          <a:xfrm>
            <a:off x="8915911" y="1528618"/>
            <a:ext cx="1838037" cy="7204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/>
              <a:t>Compensate</a:t>
            </a:r>
            <a:r>
              <a:rPr lang="fr-FR" sz="1400" dirty="0" smtClean="0"/>
              <a:t> for  exports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331856" y="2656330"/>
            <a:ext cx="324000" cy="360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056875" y="2618620"/>
            <a:ext cx="324000" cy="360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30910" y="1819415"/>
            <a:ext cx="2318327" cy="612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Extractions (</a:t>
            </a:r>
            <a:r>
              <a:rPr lang="fr-FR" dirty="0" err="1" smtClean="0"/>
              <a:t>requirements</a:t>
            </a:r>
            <a:r>
              <a:rPr lang="fr-FR" dirty="0" smtClean="0"/>
              <a:t>)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538569" y="1513145"/>
            <a:ext cx="2179783" cy="612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Restitution </a:t>
            </a:r>
            <a:r>
              <a:rPr lang="fr-FR" sz="1100" dirty="0" smtClean="0"/>
              <a:t>(</a:t>
            </a:r>
            <a:r>
              <a:rPr lang="fr-FR" sz="1100" dirty="0" err="1" smtClean="0"/>
              <a:t>straw</a:t>
            </a:r>
            <a:r>
              <a:rPr lang="fr-FR" sz="1100" dirty="0" smtClean="0"/>
              <a:t>…)</a:t>
            </a:r>
            <a:endParaRPr lang="en-US" sz="1100" dirty="0"/>
          </a:p>
        </p:txBody>
      </p:sp>
      <p:sp>
        <p:nvSpPr>
          <p:cNvPr id="20" name="Oval 19"/>
          <p:cNvSpPr/>
          <p:nvPr/>
        </p:nvSpPr>
        <p:spPr>
          <a:xfrm>
            <a:off x="817418" y="3064164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4382655" y="5518726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8046257" y="2533075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1140460" y="2513206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514436" y="6174510"/>
            <a:ext cx="2432677" cy="489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Soil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en-US" dirty="0"/>
          </a:p>
        </p:txBody>
      </p:sp>
      <p:pic>
        <p:nvPicPr>
          <p:cNvPr id="67586" name="Picture 2" descr="https://www.unepensee-fleuriste.com/wp-content/uploads/2016/12/10024320-Plante-verte-avec-des-gouttes-d-eau-dans-le-sol-colline-sur-fond-blanc-illustration-vectorielle-Banque-d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86" y="1494413"/>
            <a:ext cx="1561087" cy="17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4292620" y="2343316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8" b="94077" l="9924" r="92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10" y="806232"/>
            <a:ext cx="924926" cy="101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12695" y="806232"/>
            <a:ext cx="588116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Exports </a:t>
            </a:r>
            <a:r>
              <a:rPr lang="en-US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harvest</a:t>
            </a:r>
            <a:r>
              <a:rPr lang="en-US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…)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11" y="1129397"/>
            <a:ext cx="226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fr-FR" sz="1200" i="1" dirty="0" err="1" smtClean="0">
                <a:latin typeface="Arial Narrow" panose="020B0606020202030204" pitchFamily="34" charset="0"/>
              </a:rPr>
              <a:t>Feeding</a:t>
            </a:r>
            <a:r>
              <a:rPr lang="fr-FR" sz="1200" i="1" dirty="0" smtClean="0">
                <a:latin typeface="Arial Narrow" panose="020B0606020202030204" pitchFamily="34" charset="0"/>
              </a:rPr>
              <a:t> a plant</a:t>
            </a:r>
            <a:endParaRPr lang="en-US" sz="1200" i="1" dirty="0">
              <a:latin typeface="Arial Narrow" panose="020B060602020203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10277" y="869036"/>
            <a:ext cx="481314" cy="4437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2 bis</a:t>
            </a:r>
            <a:endParaRPr lang="en-US" sz="800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1" b="97309" l="9956" r="94248">
                        <a14:foregroundMark x1="32743" y1="39013" x2="32743" y2="39013"/>
                        <a14:foregroundMark x1="80088" y1="39013" x2="80088" y2="39013"/>
                        <a14:backgroundMark x1="54646" y1="47982" x2="54646" y2="47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312">
            <a:off x="2891455" y="2878371"/>
            <a:ext cx="1115148" cy="110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rved Down Arrow 13"/>
          <p:cNvSpPr/>
          <p:nvPr/>
        </p:nvSpPr>
        <p:spPr>
          <a:xfrm rot="17391178">
            <a:off x="1393862" y="2549779"/>
            <a:ext cx="1577906" cy="10287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4038789">
            <a:off x="4145570" y="2276838"/>
            <a:ext cx="1293091" cy="678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62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 in the </a:t>
            </a:r>
            <a:r>
              <a:rPr lang="fr-FR" dirty="0" err="1" smtClean="0"/>
              <a:t>kitchen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  <p:pic>
        <p:nvPicPr>
          <p:cNvPr id="63490" name="Picture 2" descr="RÃ©sultat de recherche d'images pour &quot;congÃ©lateu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75" y="1195358"/>
            <a:ext cx="1094584" cy="109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RÃ©sultat de recherche d'images pour &quot;frigo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r="19215"/>
          <a:stretch/>
        </p:blipFill>
        <p:spPr bwMode="auto">
          <a:xfrm>
            <a:off x="2700238" y="2668143"/>
            <a:ext cx="1414037" cy="14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RÃ©sultat de recherche d'images pour &quot;faitout sur le feu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672" y="222636"/>
            <a:ext cx="1183581" cy="11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 descr="RÃ©sultat de recherche d'images pour &quot;cocotte sur le feu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49" y="1775363"/>
            <a:ext cx="1582503" cy="20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RÃ©sultat de recherche d'images pour &quot;cocotte sur le feu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0" y="1371630"/>
            <a:ext cx="1410419" cy="8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21269" y1="2286" x2="21269" y2="2286"/>
                        <a14:backgroundMark x1="26866" y1="1143" x2="26866" y2="1143"/>
                        <a14:backgroundMark x1="58955" y1="1143" x2="58955" y2="1143"/>
                        <a14:backgroundMark x1="65299" y1="1143" x2="65299" y2="1143"/>
                        <a14:backgroundMark x1="85448" y1="94857" x2="85448" y2="94857"/>
                        <a14:backgroundMark x1="89925" y1="98286" x2="89925" y2="98286"/>
                        <a14:backgroundMark x1="92164" y1="94857" x2="92164" y2="94857"/>
                        <a14:backgroundMark x1="92910" y1="92571" x2="92910" y2="92571"/>
                        <a14:backgroundMark x1="88433" y1="95429" x2="88433" y2="95429"/>
                        <a14:backgroundMark x1="80597" y1="96000" x2="80597" y2="96000"/>
                        <a14:backgroundMark x1="77239" y1="97714" x2="77239" y2="97714"/>
                        <a14:backgroundMark x1="75000" y1="97714" x2="75000" y2="97714"/>
                        <a14:backgroundMark x1="75373" y1="96000" x2="75373" y2="96000"/>
                        <a14:backgroundMark x1="80970" y1="94286" x2="80970" y2="94286"/>
                        <a14:backgroundMark x1="84328" y1="96571" x2="84328" y2="96571"/>
                        <a14:backgroundMark x1="83582" y1="97143" x2="83582" y2="97143"/>
                        <a14:backgroundMark x1="94776" y1="94857" x2="94776" y2="94857"/>
                        <a14:backgroundMark x1="95149" y1="90857" x2="95149" y2="90857"/>
                        <a14:backgroundMark x1="89179" y1="94286" x2="89179" y2="94286"/>
                        <a14:backgroundMark x1="88433" y1="92571" x2="87313" y2="92571"/>
                        <a14:backgroundMark x1="85448" y1="92571" x2="85448" y2="92571"/>
                        <a14:backgroundMark x1="83582" y1="92571" x2="83582" y2="92571"/>
                        <a14:backgroundMark x1="82090" y1="93714" x2="82090" y2="93714"/>
                        <a14:backgroundMark x1="78358" y1="94286" x2="78358" y2="94286"/>
                        <a14:backgroundMark x1="76866" y1="94286" x2="76866" y2="94286"/>
                        <a14:backgroundMark x1="72761" y1="94857" x2="72761" y2="94857"/>
                        <a14:backgroundMark x1="19776" y1="95429" x2="19776" y2="95429"/>
                        <a14:backgroundMark x1="15672" y1="93143" x2="15672" y2="93143"/>
                        <a14:backgroundMark x1="15299" y1="90857" x2="15299" y2="90857"/>
                        <a14:backgroundMark x1="15299" y1="90857" x2="15299" y2="90857"/>
                        <a14:backgroundMark x1="14925" y1="88000" x2="14925" y2="88000"/>
                        <a14:backgroundMark x1="14925" y1="88000" x2="15672" y2="89714"/>
                        <a14:backgroundMark x1="20896" y1="90857" x2="20896" y2="90857"/>
                        <a14:backgroundMark x1="20896" y1="91429" x2="20896" y2="91429"/>
                        <a14:backgroundMark x1="22761" y1="94286" x2="22761" y2="94286"/>
                        <a14:backgroundMark x1="23134" y1="95429" x2="23134" y2="95429"/>
                        <a14:backgroundMark x1="26866" y1="95429" x2="26866" y2="95429"/>
                        <a14:backgroundMark x1="28731" y1="95429" x2="28731" y2="95429"/>
                        <a14:backgroundMark x1="30970" y1="95429" x2="30970" y2="95429"/>
                        <a14:backgroundMark x1="34701" y1="96000" x2="34701" y2="96000"/>
                        <a14:backgroundMark x1="36194" y1="96571" x2="36194" y2="96571"/>
                        <a14:backgroundMark x1="38060" y1="96000" x2="38060" y2="96000"/>
                        <a14:backgroundMark x1="39552" y1="95429" x2="39552" y2="95429"/>
                        <a14:backgroundMark x1="30970" y1="95429" x2="30970" y2="95429"/>
                        <a14:backgroundMark x1="27612" y1="92571" x2="27612" y2="92571"/>
                        <a14:backgroundMark x1="25373" y1="94286" x2="25373" y2="94286"/>
                        <a14:backgroundMark x1="25000" y1="95429" x2="25000" y2="95429"/>
                        <a14:backgroundMark x1="29851" y1="93714" x2="29851" y2="93714"/>
                        <a14:backgroundMark x1="32463" y1="95429" x2="32463" y2="95429"/>
                        <a14:backgroundMark x1="34328" y1="95429" x2="34328" y2="95429"/>
                        <a14:backgroundMark x1="17537" y1="96000" x2="17537" y2="96000"/>
                        <a14:backgroundMark x1="18284" y1="93714" x2="18284" y2="9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7987" y="1999673"/>
            <a:ext cx="2552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Picture 15" descr="Image associÃ©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40" y="1923520"/>
            <a:ext cx="2121332" cy="1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38539" y="4611765"/>
            <a:ext cx="115925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505" name="Picture 17" descr="RÃ©sultat de recherche d'images pour &quot;flocon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88" y="1145150"/>
            <a:ext cx="630213" cy="6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931317" y="4762832"/>
            <a:ext cx="795131" cy="68381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Reserve</a:t>
            </a:r>
            <a:endParaRPr lang="en-US" sz="1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2931316" y="5573865"/>
            <a:ext cx="795131" cy="68381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/>
              <a:t>Soil</a:t>
            </a:r>
            <a:r>
              <a:rPr lang="fr-FR" sz="1200" b="1" dirty="0" smtClean="0"/>
              <a:t> solution</a:t>
            </a:r>
            <a:endParaRPr lang="en-US" sz="12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90270F2-269A-4A71-BD07-98E9E63DFA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0" b="32751"/>
          <a:stretch/>
        </p:blipFill>
        <p:spPr>
          <a:xfrm rot="10800000">
            <a:off x="400088" y="5041122"/>
            <a:ext cx="1656800" cy="1113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507" name="Picture 19" descr="RÃ©sultat de recherche d'images pour &quot;dessin epicerie&quot;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4467" r="10203" b="15340"/>
          <a:stretch/>
        </p:blipFill>
        <p:spPr bwMode="auto">
          <a:xfrm>
            <a:off x="180165" y="2899623"/>
            <a:ext cx="1618470" cy="9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795452" y="4762831"/>
            <a:ext cx="795131" cy="29817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/>
              <a:t>Fertilizer</a:t>
            </a:r>
            <a:endParaRPr lang="en-US" sz="1200" b="1" dirty="0"/>
          </a:p>
        </p:txBody>
      </p:sp>
      <p:sp>
        <p:nvSpPr>
          <p:cNvPr id="8" name="Oval 7"/>
          <p:cNvSpPr/>
          <p:nvPr/>
        </p:nvSpPr>
        <p:spPr>
          <a:xfrm>
            <a:off x="2634038" y="4293705"/>
            <a:ext cx="1301862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Storage</a:t>
            </a:r>
            <a:endParaRPr lang="en-US" sz="1600" dirty="0"/>
          </a:p>
        </p:txBody>
      </p:sp>
      <p:sp>
        <p:nvSpPr>
          <p:cNvPr id="22" name="Oval 21"/>
          <p:cNvSpPr/>
          <p:nvPr/>
        </p:nvSpPr>
        <p:spPr>
          <a:xfrm>
            <a:off x="435615" y="4309606"/>
            <a:ext cx="1514803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/>
              <a:t>Fresh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products</a:t>
            </a:r>
            <a:endParaRPr lang="en-US" sz="1200" b="1" dirty="0"/>
          </a:p>
        </p:txBody>
      </p:sp>
      <p:pic>
        <p:nvPicPr>
          <p:cNvPr id="23" name="Picture 2" descr="https://www.unepensee-fleuriste.com/wp-content/uploads/2016/12/10024320-Plante-verte-avec-des-gouttes-d-eau-dans-le-sol-colline-sur-fond-blanc-illustration-vectorielle-Banque-dimage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96" y="4711156"/>
            <a:ext cx="1561087" cy="17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4447495" y="4309616"/>
            <a:ext cx="178788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Germination</a:t>
            </a:r>
            <a:endParaRPr lang="en-US" sz="1600" dirty="0"/>
          </a:p>
        </p:txBody>
      </p:sp>
      <p:pic>
        <p:nvPicPr>
          <p:cNvPr id="63508" name="Picture 20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3" b="28239"/>
          <a:stretch/>
        </p:blipFill>
        <p:spPr bwMode="auto">
          <a:xfrm>
            <a:off x="6837689" y="5000940"/>
            <a:ext cx="1816179" cy="119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510" name="Picture 22" descr="RÃ©sultat de recherche d'images pour &quot;combine harvester clipart&quot;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17" b="98807" l="2846" r="98769">
                        <a14:foregroundMark x1="80154" y1="66514" x2="80154" y2="66514"/>
                        <a14:foregroundMark x1="88000" y1="58165" x2="88000" y2="58165"/>
                        <a14:foregroundMark x1="94692" y1="59908" x2="94692" y2="59908"/>
                        <a14:backgroundMark x1="8385" y1="50917" x2="8385" y2="50917"/>
                        <a14:backgroundMark x1="12769" y1="35505" x2="12769" y2="35505"/>
                        <a14:backgroundMark x1="17846" y1="31835" x2="17846" y2="31835"/>
                        <a14:backgroundMark x1="25077" y1="29266" x2="25077" y2="29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09" y="4915241"/>
            <a:ext cx="1525703" cy="12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6990687" y="4317567"/>
            <a:ext cx="1510184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Growth</a:t>
            </a:r>
            <a:endParaRPr lang="en-US" sz="1600" dirty="0"/>
          </a:p>
        </p:txBody>
      </p:sp>
      <p:sp>
        <p:nvSpPr>
          <p:cNvPr id="28" name="Oval 27"/>
          <p:cNvSpPr/>
          <p:nvPr/>
        </p:nvSpPr>
        <p:spPr>
          <a:xfrm>
            <a:off x="9462052" y="4365275"/>
            <a:ext cx="1510184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Harvest</a:t>
            </a:r>
            <a:endParaRPr lang="en-US" sz="1600" dirty="0"/>
          </a:p>
        </p:txBody>
      </p:sp>
      <p:pic>
        <p:nvPicPr>
          <p:cNvPr id="63514" name="Picture 26" descr="RÃ©sultat de recherche d'images pour &quot;graine de colza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374" y="5422756"/>
            <a:ext cx="1173285" cy="11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2" name="Picture 24" descr="RÃ©sultat de recherche d'images pour &quot;tas de blÃ©&quot;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53" b="89853" l="7227" r="95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6052" r="8645" b="16201"/>
          <a:stretch/>
        </p:blipFill>
        <p:spPr bwMode="auto">
          <a:xfrm>
            <a:off x="10532013" y="4762831"/>
            <a:ext cx="1387239" cy="83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4863532" y="3923978"/>
            <a:ext cx="321116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Cooking </a:t>
            </a:r>
            <a:r>
              <a:rPr lang="fr-FR" sz="1600" dirty="0" err="1" smtClean="0"/>
              <a:t>preparation</a:t>
            </a:r>
            <a:endParaRPr lang="en-US" sz="1600" dirty="0"/>
          </a:p>
        </p:txBody>
      </p:sp>
      <p:sp>
        <p:nvSpPr>
          <p:cNvPr id="30" name="Oval 29"/>
          <p:cNvSpPr/>
          <p:nvPr/>
        </p:nvSpPr>
        <p:spPr>
          <a:xfrm>
            <a:off x="9275494" y="3900116"/>
            <a:ext cx="178788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Tasting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2747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182563" algn="l"/>
              </a:tabLst>
            </a:pPr>
            <a:r>
              <a:rPr lang="fr-FR" altLang="en-US" sz="3600" dirty="0" err="1" smtClean="0">
                <a:latin typeface="Arial" pitchFamily="34" charset="0"/>
              </a:rPr>
              <a:t>Role</a:t>
            </a:r>
            <a:r>
              <a:rPr lang="fr-FR" altLang="en-US" sz="3600" dirty="0" smtClean="0">
                <a:latin typeface="Arial" pitchFamily="34" charset="0"/>
              </a:rPr>
              <a:t> of the </a:t>
            </a:r>
            <a:r>
              <a:rPr lang="fr-FR" altLang="en-US" sz="3600" dirty="0" err="1" smtClean="0">
                <a:latin typeface="Arial" pitchFamily="34" charset="0"/>
              </a:rPr>
              <a:t>mineral</a:t>
            </a:r>
            <a:r>
              <a:rPr lang="fr-FR" altLang="en-US" sz="3600" dirty="0" smtClean="0">
                <a:latin typeface="Arial" pitchFamily="34" charset="0"/>
              </a:rPr>
              <a:t> </a:t>
            </a:r>
            <a:r>
              <a:rPr lang="fr-FR" altLang="en-US" sz="3600" dirty="0" err="1" smtClean="0">
                <a:latin typeface="Arial" pitchFamily="34" charset="0"/>
              </a:rPr>
              <a:t>elements</a:t>
            </a:r>
            <a:r>
              <a:rPr lang="fr-FR" altLang="en-US" sz="3600" dirty="0" smtClean="0">
                <a:latin typeface="Arial" pitchFamily="34" charset="0"/>
              </a:rPr>
              <a:t> in the plant</a:t>
            </a:r>
            <a:endParaRPr lang="en-US" altLang="en-US" sz="3600" dirty="0">
              <a:latin typeface="Arial" pitchFamily="34" charset="0"/>
            </a:endParaRPr>
          </a:p>
        </p:txBody>
      </p:sp>
      <p:pic>
        <p:nvPicPr>
          <p:cNvPr id="76804" name="Picture 2" descr="RÃ©sultat de recherche d'images pour &quot;role des Ã©lÃ©ments minÃ©raux NPK dans la plant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92" y="749806"/>
            <a:ext cx="7493000" cy="515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2031" y="4959258"/>
            <a:ext cx="2266123" cy="747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 err="1" smtClean="0">
                <a:solidFill>
                  <a:srgbClr val="002060"/>
                </a:solidFill>
              </a:rPr>
              <a:t>Quality</a:t>
            </a:r>
            <a:endParaRPr lang="fr-FR" sz="1600" b="1" dirty="0">
              <a:solidFill>
                <a:srgbClr val="002060"/>
              </a:solidFill>
            </a:endParaRPr>
          </a:p>
          <a:p>
            <a:r>
              <a:rPr lang="fr-FR" sz="1600" b="1" dirty="0" smtClean="0">
                <a:solidFill>
                  <a:srgbClr val="002060"/>
                </a:solidFill>
              </a:rPr>
              <a:t>Water </a:t>
            </a:r>
            <a:r>
              <a:rPr lang="fr-FR" sz="1600" b="1" dirty="0" err="1" smtClean="0">
                <a:solidFill>
                  <a:srgbClr val="002060"/>
                </a:solidFill>
              </a:rPr>
              <a:t>regulation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39848" y="3326172"/>
            <a:ext cx="3140767" cy="55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 err="1" smtClean="0">
                <a:solidFill>
                  <a:srgbClr val="002060"/>
                </a:solidFill>
              </a:rPr>
              <a:t>Chlorophyll</a:t>
            </a:r>
            <a:r>
              <a:rPr lang="fr-FR" sz="1600" b="1" dirty="0" smtClean="0">
                <a:solidFill>
                  <a:srgbClr val="002060"/>
                </a:solidFill>
              </a:rPr>
              <a:t> and </a:t>
            </a:r>
            <a:r>
              <a:rPr lang="fr-FR" sz="1600" b="1" dirty="0" err="1" smtClean="0">
                <a:solidFill>
                  <a:srgbClr val="002060"/>
                </a:solidFill>
              </a:rPr>
              <a:t>photosynthesis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8069116" y="3205626"/>
            <a:ext cx="3140767" cy="5540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err="1" smtClean="0">
                <a:solidFill>
                  <a:srgbClr val="002060"/>
                </a:solidFill>
              </a:rPr>
              <a:t>Growth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433684" y="4484538"/>
            <a:ext cx="3140767" cy="5540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err="1" smtClean="0">
                <a:solidFill>
                  <a:srgbClr val="002060"/>
                </a:solidFill>
              </a:rPr>
              <a:t>Root</a:t>
            </a:r>
            <a:r>
              <a:rPr lang="fr-FR" sz="1600" b="1" dirty="0" smtClean="0">
                <a:solidFill>
                  <a:srgbClr val="002060"/>
                </a:solidFill>
              </a:rPr>
              <a:t> </a:t>
            </a:r>
            <a:r>
              <a:rPr lang="fr-FR" sz="1600" b="1" dirty="0" err="1" smtClean="0">
                <a:solidFill>
                  <a:srgbClr val="002060"/>
                </a:solidFill>
              </a:rPr>
              <a:t>development</a:t>
            </a:r>
            <a:endParaRPr lang="fr-FR" sz="1600" b="1" dirty="0">
              <a:solidFill>
                <a:srgbClr val="002060"/>
              </a:solidFill>
            </a:endParaRPr>
          </a:p>
          <a:p>
            <a:r>
              <a:rPr lang="fr-FR" sz="1600" b="1" dirty="0" err="1" smtClean="0">
                <a:solidFill>
                  <a:srgbClr val="002060"/>
                </a:solidFill>
              </a:rPr>
              <a:t>Energy</a:t>
            </a:r>
            <a:r>
              <a:rPr lang="fr-FR" sz="1600" b="1" dirty="0" smtClean="0">
                <a:solidFill>
                  <a:srgbClr val="002060"/>
                </a:solidFill>
              </a:rPr>
              <a:t> transmission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5573" y="1358362"/>
            <a:ext cx="2576223" cy="70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21977" y="915338"/>
            <a:ext cx="2576223" cy="70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734710" y="1616791"/>
            <a:ext cx="3140767" cy="5540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err="1" smtClean="0">
                <a:solidFill>
                  <a:srgbClr val="002060"/>
                </a:solidFill>
              </a:rPr>
              <a:t>Synthesis</a:t>
            </a:r>
            <a:r>
              <a:rPr lang="fr-FR" sz="1600" b="1" dirty="0" smtClean="0">
                <a:solidFill>
                  <a:srgbClr val="002060"/>
                </a:solidFill>
              </a:rPr>
              <a:t> of </a:t>
            </a:r>
            <a:r>
              <a:rPr lang="fr-FR" sz="1600" b="1" dirty="0" err="1" smtClean="0">
                <a:solidFill>
                  <a:srgbClr val="002060"/>
                </a:solidFill>
              </a:rPr>
              <a:t>proteins</a:t>
            </a:r>
            <a:endParaRPr lang="fr-FR" sz="1600" b="1" dirty="0">
              <a:solidFill>
                <a:srgbClr val="002060"/>
              </a:solidFill>
            </a:endParaRPr>
          </a:p>
          <a:p>
            <a:r>
              <a:rPr lang="fr-FR" sz="1600" b="1" dirty="0" err="1" smtClean="0">
                <a:solidFill>
                  <a:srgbClr val="002060"/>
                </a:solidFill>
              </a:rPr>
              <a:t>Synergy</a:t>
            </a:r>
            <a:r>
              <a:rPr lang="fr-FR" sz="1600" b="1" dirty="0" smtClean="0">
                <a:solidFill>
                  <a:srgbClr val="002060"/>
                </a:solidFill>
              </a:rPr>
              <a:t> </a:t>
            </a:r>
            <a:r>
              <a:rPr lang="fr-FR" sz="16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35909" y="832271"/>
            <a:ext cx="2576223" cy="35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39CF86-0A53-4464-A666-C0F6159C5AFB}"/>
              </a:ext>
            </a:extLst>
          </p:cNvPr>
          <p:cNvSpPr/>
          <p:nvPr/>
        </p:nvSpPr>
        <p:spPr>
          <a:xfrm>
            <a:off x="1734710" y="2331745"/>
            <a:ext cx="2576223" cy="35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51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sz="3200" dirty="0" smtClean="0"/>
              <a:t>Basic </a:t>
            </a:r>
            <a:r>
              <a:rPr lang="fr-FR" altLang="en-US" sz="3200" dirty="0" err="1" smtClean="0"/>
              <a:t>reasoning</a:t>
            </a:r>
            <a:r>
              <a:rPr lang="fr-FR" altLang="en-US" sz="3200" dirty="0" smtClean="0"/>
              <a:t> </a:t>
            </a:r>
            <a:r>
              <a:rPr lang="fr-FR" altLang="en-US" sz="3200" dirty="0" err="1" smtClean="0"/>
              <a:t>behind</a:t>
            </a:r>
            <a:r>
              <a:rPr lang="fr-FR" altLang="en-US" sz="3200" dirty="0" smtClean="0"/>
              <a:t> </a:t>
            </a:r>
            <a:r>
              <a:rPr lang="fr-FR" altLang="en-US" sz="3200" dirty="0" err="1" smtClean="0"/>
              <a:t>fertilization</a:t>
            </a:r>
            <a:endParaRPr lang="fr-FR" altLang="en-US" sz="3200" dirty="0"/>
          </a:p>
        </p:txBody>
      </p:sp>
      <p:sp>
        <p:nvSpPr>
          <p:cNvPr id="10243" name="Espace réservé du contenu 9"/>
          <p:cNvSpPr>
            <a:spLocks noGrp="1"/>
          </p:cNvSpPr>
          <p:nvPr>
            <p:ph sz="quarter" idx="4294967295"/>
          </p:nvPr>
        </p:nvSpPr>
        <p:spPr>
          <a:xfrm>
            <a:off x="296337" y="1282703"/>
            <a:ext cx="11648017" cy="5199063"/>
          </a:xfrm>
        </p:spPr>
        <p:txBody>
          <a:bodyPr/>
          <a:lstStyle/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400" dirty="0" err="1" smtClean="0"/>
              <a:t>Nitrogen</a:t>
            </a:r>
            <a:r>
              <a:rPr lang="fr-FR" altLang="en-US" sz="2400" dirty="0" smtClean="0"/>
              <a:t>: </a:t>
            </a:r>
            <a:r>
              <a:rPr lang="fr-FR" altLang="en-US" sz="2400" dirty="0" err="1" smtClean="0"/>
              <a:t>principle</a:t>
            </a:r>
            <a:r>
              <a:rPr lang="fr-FR" altLang="en-US" sz="2400" dirty="0" smtClean="0"/>
              <a:t> of the</a:t>
            </a:r>
          </a:p>
          <a:p>
            <a:pPr marL="0" indent="0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None/>
            </a:pPr>
            <a:r>
              <a:rPr lang="fr-FR" altLang="en-US" sz="2400" dirty="0"/>
              <a:t> </a:t>
            </a:r>
            <a:r>
              <a:rPr lang="fr-FR" altLang="en-US" sz="2400" dirty="0" smtClean="0"/>
              <a:t>budget</a:t>
            </a:r>
            <a:endParaRPr lang="fr-FR" altLang="en-US" sz="2400" dirty="0"/>
          </a:p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altLang="en-US" dirty="0"/>
          </a:p>
          <a:p>
            <a:pPr marL="1865313" lvl="3" indent="-542925" eaLnBrk="1" hangingPunct="1">
              <a:lnSpc>
                <a:spcPct val="90000"/>
              </a:lnSpc>
              <a:spcBef>
                <a:spcPct val="60000"/>
              </a:spcBef>
              <a:buFont typeface="Arial" charset="0"/>
              <a:buNone/>
            </a:pPr>
            <a:endParaRPr lang="fr-FR" altLang="en-US" dirty="0"/>
          </a:p>
          <a:p>
            <a:pPr marL="1865313" lvl="3" indent="-542925" eaLnBrk="1" hangingPunct="1">
              <a:lnSpc>
                <a:spcPct val="90000"/>
              </a:lnSpc>
              <a:spcBef>
                <a:spcPct val="60000"/>
              </a:spcBef>
              <a:buFont typeface="Arial" charset="0"/>
              <a:buNone/>
            </a:pPr>
            <a:endParaRPr lang="fr-FR" altLang="en-US" dirty="0"/>
          </a:p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400" dirty="0"/>
              <a:t>P &amp; </a:t>
            </a:r>
            <a:r>
              <a:rPr lang="fr-FR" altLang="en-US" sz="2400" dirty="0" smtClean="0"/>
              <a:t>K: </a:t>
            </a:r>
            <a:r>
              <a:rPr lang="fr-FR" altLang="en-US" sz="2400" dirty="0" err="1" smtClean="0"/>
              <a:t>Comifer</a:t>
            </a:r>
            <a:r>
              <a:rPr lang="fr-FR" altLang="en-US" sz="2400" dirty="0" smtClean="0"/>
              <a:t> </a:t>
            </a:r>
            <a:r>
              <a:rPr lang="fr-FR" altLang="en-US" sz="2400" dirty="0" err="1" smtClean="0"/>
              <a:t>method</a:t>
            </a:r>
            <a:endParaRPr lang="fr-FR" altLang="en-US" sz="2400" dirty="0"/>
          </a:p>
          <a:p>
            <a:pPr marL="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1800" dirty="0"/>
              <a:t>	</a:t>
            </a:r>
            <a:r>
              <a:rPr lang="fr-FR" altLang="en-US" sz="1800" dirty="0" err="1" smtClean="0"/>
              <a:t>Recommended</a:t>
            </a:r>
            <a:r>
              <a:rPr lang="fr-FR" altLang="en-US" sz="1800" dirty="0" smtClean="0"/>
              <a:t> dose of P or </a:t>
            </a:r>
            <a:r>
              <a:rPr lang="fr-FR" altLang="en-US" sz="1800" dirty="0"/>
              <a:t>K = </a:t>
            </a:r>
            <a:r>
              <a:rPr lang="fr-FR" altLang="en-US" sz="1800" dirty="0" smtClean="0"/>
              <a:t>exports  </a:t>
            </a:r>
            <a:r>
              <a:rPr lang="fr-FR" altLang="en-US" sz="1800" dirty="0"/>
              <a:t>x  </a:t>
            </a:r>
            <a:r>
              <a:rPr lang="fr-FR" altLang="en-US" sz="1800" dirty="0" smtClean="0"/>
              <a:t>multiplication coefficient </a:t>
            </a:r>
            <a:endParaRPr lang="fr-FR" altLang="en-US" sz="1400" dirty="0"/>
          </a:p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400" dirty="0" smtClean="0"/>
              <a:t>Mg: no official </a:t>
            </a:r>
            <a:r>
              <a:rPr lang="fr-FR" altLang="en-US" sz="2400" dirty="0" err="1" smtClean="0"/>
              <a:t>method</a:t>
            </a:r>
            <a:endParaRPr lang="fr-FR" altLang="en-US" sz="1400" dirty="0"/>
          </a:p>
          <a:p>
            <a:pPr marL="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1800" dirty="0"/>
              <a:t>	</a:t>
            </a:r>
            <a:r>
              <a:rPr lang="fr-FR" altLang="en-US" sz="1800" dirty="0" err="1"/>
              <a:t>R</a:t>
            </a:r>
            <a:r>
              <a:rPr lang="fr-FR" altLang="en-US" sz="1800" dirty="0" err="1" smtClean="0"/>
              <a:t>ecommended</a:t>
            </a:r>
            <a:r>
              <a:rPr lang="fr-FR" altLang="en-US" sz="1800" dirty="0" smtClean="0"/>
              <a:t> dose </a:t>
            </a:r>
            <a:r>
              <a:rPr lang="fr-FR" altLang="en-US" sz="1800" dirty="0"/>
              <a:t>= </a:t>
            </a:r>
            <a:r>
              <a:rPr lang="fr-FR" altLang="en-US" sz="1800" dirty="0" smtClean="0"/>
              <a:t>exports if </a:t>
            </a:r>
            <a:r>
              <a:rPr lang="fr-FR" altLang="en-US" sz="1800" dirty="0" err="1" smtClean="0"/>
              <a:t>soil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fertility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status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is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unsatisfactory</a:t>
            </a:r>
            <a:endParaRPr lang="fr-FR" altLang="en-US" sz="1800" dirty="0"/>
          </a:p>
          <a:p>
            <a:pPr marL="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1800" dirty="0"/>
              <a:t>	</a:t>
            </a:r>
          </a:p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dirty="0" smtClean="0"/>
              <a:t>And </a:t>
            </a:r>
            <a:r>
              <a:rPr lang="fr-FR" altLang="en-US" dirty="0" err="1" smtClean="0"/>
              <a:t>sulfur</a:t>
            </a:r>
            <a:r>
              <a:rPr lang="fr-FR" altLang="en-US" dirty="0" smtClean="0"/>
              <a:t>?</a:t>
            </a:r>
            <a:endParaRPr lang="fr-FR" altLang="en-US" dirty="0"/>
          </a:p>
          <a:p>
            <a:pPr marL="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008000"/>
              </a:buClr>
              <a:buSzPct val="133000"/>
              <a:buFont typeface="Arial" charset="0"/>
              <a:buNone/>
            </a:pPr>
            <a:r>
              <a:rPr lang="fr-FR" altLang="en-US" sz="1800" dirty="0"/>
              <a:t>	</a:t>
            </a:r>
          </a:p>
        </p:txBody>
      </p:sp>
      <p:pic>
        <p:nvPicPr>
          <p:cNvPr id="10244" name="Picture 4" descr="bilan-m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5"/>
          <a:stretch>
            <a:fillRect/>
          </a:stretch>
        </p:blipFill>
        <p:spPr bwMode="auto">
          <a:xfrm>
            <a:off x="4941260" y="903288"/>
            <a:ext cx="4733092" cy="269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8"/>
          <p:cNvGrpSpPr>
            <a:grpSpLocks/>
          </p:cNvGrpSpPr>
          <p:nvPr/>
        </p:nvGrpSpPr>
        <p:grpSpPr bwMode="auto">
          <a:xfrm>
            <a:off x="7747000" y="4189413"/>
            <a:ext cx="2880784" cy="227012"/>
            <a:chOff x="3691" y="2507"/>
            <a:chExt cx="1330" cy="143"/>
          </a:xfrm>
        </p:grpSpPr>
        <p:sp>
          <p:nvSpPr>
            <p:cNvPr id="10246" name="Freeform 6"/>
            <p:cNvSpPr>
              <a:spLocks/>
            </p:cNvSpPr>
            <p:nvPr/>
          </p:nvSpPr>
          <p:spPr bwMode="auto">
            <a:xfrm>
              <a:off x="3691" y="2509"/>
              <a:ext cx="1326" cy="117"/>
            </a:xfrm>
            <a:custGeom>
              <a:avLst/>
              <a:gdLst>
                <a:gd name="T0" fmla="*/ 0 w 1326"/>
                <a:gd name="T1" fmla="*/ 117 h 192"/>
                <a:gd name="T2" fmla="*/ 545 w 1326"/>
                <a:gd name="T3" fmla="*/ 34 h 192"/>
                <a:gd name="T4" fmla="*/ 1326 w 1326"/>
                <a:gd name="T5" fmla="*/ 0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6" h="192">
                  <a:moveTo>
                    <a:pt x="0" y="192"/>
                  </a:moveTo>
                  <a:cubicBezTo>
                    <a:pt x="162" y="140"/>
                    <a:pt x="324" y="88"/>
                    <a:pt x="545" y="56"/>
                  </a:cubicBezTo>
                  <a:cubicBezTo>
                    <a:pt x="766" y="24"/>
                    <a:pt x="1046" y="12"/>
                    <a:pt x="1326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auto">
            <a:xfrm>
              <a:off x="3695" y="2507"/>
              <a:ext cx="1326" cy="143"/>
            </a:xfrm>
            <a:custGeom>
              <a:avLst/>
              <a:gdLst>
                <a:gd name="T0" fmla="*/ 0 w 1326"/>
                <a:gd name="T1" fmla="*/ 143 h 192"/>
                <a:gd name="T2" fmla="*/ 545 w 1326"/>
                <a:gd name="T3" fmla="*/ 42 h 192"/>
                <a:gd name="T4" fmla="*/ 1326 w 1326"/>
                <a:gd name="T5" fmla="*/ 0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6" h="192">
                  <a:moveTo>
                    <a:pt x="0" y="192"/>
                  </a:moveTo>
                  <a:cubicBezTo>
                    <a:pt x="162" y="140"/>
                    <a:pt x="324" y="88"/>
                    <a:pt x="545" y="56"/>
                  </a:cubicBezTo>
                  <a:cubicBezTo>
                    <a:pt x="766" y="24"/>
                    <a:pt x="1046" y="12"/>
                    <a:pt x="1326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728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9"/>
          <p:cNvGrpSpPr>
            <a:grpSpLocks/>
          </p:cNvGrpSpPr>
          <p:nvPr/>
        </p:nvGrpSpPr>
        <p:grpSpPr bwMode="auto">
          <a:xfrm>
            <a:off x="651933" y="2057400"/>
            <a:ext cx="10854267" cy="4089400"/>
            <a:chOff x="308" y="1296"/>
            <a:chExt cx="5128" cy="2576"/>
          </a:xfrm>
        </p:grpSpPr>
        <p:sp>
          <p:nvSpPr>
            <p:cNvPr id="56326" name="Rectangle 8"/>
            <p:cNvSpPr>
              <a:spLocks noChangeArrowheads="1"/>
            </p:cNvSpPr>
            <p:nvPr/>
          </p:nvSpPr>
          <p:spPr bwMode="auto">
            <a:xfrm>
              <a:off x="1337" y="1309"/>
              <a:ext cx="2564" cy="25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33CC33"/>
                </a:gs>
              </a:gsLst>
              <a:lin ang="0" scaled="1"/>
            </a:gradFill>
            <a:ln>
              <a:noFill/>
            </a:ln>
            <a:effectLst>
              <a:prstShdw prst="shdw17" dist="17961" dir="2700000">
                <a:srgbClr val="1F7A1F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rgbClr val="002060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rgbClr val="002060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rgbClr val="002060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27" name="Rectangle 6"/>
            <p:cNvSpPr>
              <a:spLocks noChangeArrowheads="1"/>
            </p:cNvSpPr>
            <p:nvPr/>
          </p:nvSpPr>
          <p:spPr bwMode="auto">
            <a:xfrm>
              <a:off x="308" y="1302"/>
              <a:ext cx="1031" cy="25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rgbClr val="002060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rgbClr val="002060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rgbClr val="002060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28" name="Rectangle 5"/>
            <p:cNvSpPr>
              <a:spLocks noChangeArrowheads="1"/>
            </p:cNvSpPr>
            <p:nvPr/>
          </p:nvSpPr>
          <p:spPr bwMode="auto">
            <a:xfrm>
              <a:off x="2850" y="1296"/>
              <a:ext cx="2586" cy="25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33CC33"/>
                </a:gs>
              </a:gsLst>
              <a:lin ang="0" scaled="1"/>
            </a:gradFill>
            <a:ln>
              <a:noFill/>
            </a:ln>
            <a:effectLst>
              <a:prstShdw prst="shdw17" dist="17961" dir="2700000">
                <a:srgbClr val="1F7A1F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rgbClr val="002060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rgbClr val="002060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rgbClr val="002060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6323" name="Rectangle 2"/>
          <p:cNvSpPr>
            <a:spLocks noGrp="1"/>
          </p:cNvSpPr>
          <p:nvPr>
            <p:ph type="title"/>
          </p:nvPr>
        </p:nvSpPr>
        <p:spPr>
          <a:xfrm>
            <a:off x="1847852" y="357188"/>
            <a:ext cx="8246533" cy="600075"/>
          </a:xfrm>
        </p:spPr>
        <p:txBody>
          <a:bodyPr>
            <a:normAutofit fontScale="90000"/>
          </a:bodyPr>
          <a:lstStyle/>
          <a:p>
            <a:r>
              <a:rPr lang="fr-FR" altLang="en-US" dirty="0" err="1" smtClean="0"/>
              <a:t>Reasoning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behind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sulfur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fertilization</a:t>
            </a:r>
            <a:endParaRPr lang="fr-FR" altLang="en-US" dirty="0"/>
          </a:p>
        </p:txBody>
      </p:sp>
      <p:sp>
        <p:nvSpPr>
          <p:cNvPr id="56324" name="Rectangle 3"/>
          <p:cNvSpPr>
            <a:spLocks noGrp="1"/>
          </p:cNvSpPr>
          <p:nvPr>
            <p:ph type="body" idx="1"/>
          </p:nvPr>
        </p:nvSpPr>
        <p:spPr>
          <a:xfrm>
            <a:off x="609600" y="941388"/>
            <a:ext cx="10972800" cy="1058862"/>
          </a:xfrm>
        </p:spPr>
        <p:txBody>
          <a:bodyPr/>
          <a:lstStyle/>
          <a:p>
            <a:pPr marL="206375" indent="-206375">
              <a:buSzTx/>
            </a:pPr>
            <a:r>
              <a:rPr lang="fr-FR" altLang="en-US" dirty="0" err="1" smtClean="0">
                <a:ea typeface="Calibri" pitchFamily="34" charset="0"/>
              </a:rPr>
              <a:t>Grid</a:t>
            </a:r>
            <a:endParaRPr lang="fr-FR" altLang="en-US" dirty="0">
              <a:ea typeface="Calibri" pitchFamily="34" charset="0"/>
            </a:endParaRPr>
          </a:p>
        </p:txBody>
      </p:sp>
      <p:pic>
        <p:nvPicPr>
          <p:cNvPr id="56325" name="Picture 4" descr="grille_soufr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9" y="1647828"/>
            <a:ext cx="11029949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61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1609725"/>
            <a:ext cx="10642600" cy="3657600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80899" name="Titre 6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en-US" sz="3200" dirty="0" smtClean="0">
                <a:latin typeface="Arial" pitchFamily="34" charset="0"/>
              </a:rPr>
              <a:t>Table of </a:t>
            </a:r>
            <a:r>
              <a:rPr lang="fr-FR" altLang="en-US" sz="3200" dirty="0" err="1" smtClean="0">
                <a:latin typeface="Arial" pitchFamily="34" charset="0"/>
              </a:rPr>
              <a:t>crop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requirements</a:t>
            </a:r>
            <a:r>
              <a:rPr lang="fr-FR" altLang="en-US" sz="3200" dirty="0" smtClean="0">
                <a:latin typeface="Arial" pitchFamily="34" charset="0"/>
              </a:rPr>
              <a:t> for </a:t>
            </a:r>
            <a:r>
              <a:rPr lang="fr-FR" altLang="en-US" sz="3200" dirty="0">
                <a:latin typeface="Arial" pitchFamily="34" charset="0"/>
              </a:rPr>
              <a:t>P &amp; K (</a:t>
            </a:r>
            <a:r>
              <a:rPr lang="fr-FR" altLang="en-US" sz="3200" dirty="0" err="1">
                <a:latin typeface="Arial" pitchFamily="34" charset="0"/>
              </a:rPr>
              <a:t>Comifer</a:t>
            </a:r>
            <a:r>
              <a:rPr lang="fr-FR" altLang="en-US" sz="3200" dirty="0">
                <a:latin typeface="Arial" pitchFamily="34" charset="0"/>
              </a:rPr>
              <a:t>) 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257759"/>
              </p:ext>
            </p:extLst>
          </p:nvPr>
        </p:nvGraphicFramePr>
        <p:xfrm>
          <a:off x="1028702" y="1724028"/>
          <a:ext cx="9918700" cy="3735389"/>
        </p:xfrm>
        <a:graphic>
          <a:graphicData uri="http://schemas.openxmlformats.org/drawingml/2006/table">
            <a:tbl>
              <a:tblPr/>
              <a:tblGrid>
                <a:gridCol w="17166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02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999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6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  <a:r>
                        <a:rPr kumimoji="0" lang="fr-FR" altLang="en-US" sz="1600" b="1" i="0" u="none" strike="noStrike" cap="none" normalizeH="0" baseline="-5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  <a:r>
                        <a:rPr kumimoji="0" lang="fr-FR" altLang="en-US" sz="1600" b="1" i="0" u="none" strike="noStrike" cap="none" normalizeH="0" baseline="-5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fr-FR" altLang="en-US" sz="1600" b="1" i="0" u="none" strike="noStrike" cap="none" normalizeH="0" baseline="-5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 </a:t>
                      </a: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9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High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requirement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Canola,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Alfalfa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Potatoes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Beets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Beets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Potatoes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6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Average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requirement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Durum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Corn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silage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Barley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Peas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Ryegrass</a:t>
                      </a:r>
                      <a: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Sorghum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on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Canola,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Alfalfa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Corn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silage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Grain corn,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Peas</a:t>
                      </a:r>
                      <a: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Ryegrass</a:t>
                      </a:r>
                      <a: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b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Soybean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Sunflower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2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Low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requirement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Oats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Common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Grain corn,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Soybean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Sunflower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Oats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Durum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Sorghum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Common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Barley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0913" name="Picture 4" descr="I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7" y="5400675"/>
            <a:ext cx="154728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44127" y="785090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83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r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sz="3200" dirty="0" err="1" smtClean="0">
                <a:latin typeface="Arial" pitchFamily="34" charset="0"/>
              </a:rPr>
              <a:t>Soil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analysis</a:t>
            </a:r>
            <a:r>
              <a:rPr lang="fr-FR" altLang="en-US" sz="3200" dirty="0" smtClean="0">
                <a:latin typeface="Arial" pitchFamily="34" charset="0"/>
              </a:rPr>
              <a:t>: an </a:t>
            </a:r>
            <a:r>
              <a:rPr lang="fr-FR" altLang="en-US" sz="3200" dirty="0" err="1" smtClean="0">
                <a:latin typeface="Arial" pitchFamily="34" charset="0"/>
              </a:rPr>
              <a:t>indicator</a:t>
            </a:r>
            <a:r>
              <a:rPr lang="fr-FR" altLang="en-US" sz="3200" dirty="0" smtClean="0">
                <a:latin typeface="Arial" pitchFamily="34" charset="0"/>
              </a:rPr>
              <a:t> of </a:t>
            </a:r>
            <a:r>
              <a:rPr lang="fr-FR" altLang="en-US" sz="3200" dirty="0" err="1" smtClean="0">
                <a:latin typeface="Arial" pitchFamily="34" charset="0"/>
              </a:rPr>
              <a:t>bioavailability</a:t>
            </a:r>
            <a:r>
              <a:rPr lang="fr-FR" altLang="en-US" sz="3200" dirty="0" smtClean="0">
                <a:latin typeface="Arial" pitchFamily="34" charset="0"/>
              </a:rPr>
              <a:t> for </a:t>
            </a:r>
            <a:r>
              <a:rPr lang="fr-FR" altLang="en-US" sz="3200" dirty="0" err="1" smtClean="0">
                <a:latin typeface="Arial" pitchFamily="34" charset="0"/>
              </a:rPr>
              <a:t>each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element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8192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311152" y="1400175"/>
            <a:ext cx="11694583" cy="457676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1800" dirty="0" err="1" smtClean="0">
                <a:latin typeface="Arial" pitchFamily="34" charset="0"/>
              </a:rPr>
              <a:t>Soil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analysis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measures</a:t>
            </a:r>
            <a:r>
              <a:rPr lang="fr-FR" altLang="en-US" sz="1800" dirty="0" smtClean="0">
                <a:latin typeface="Arial" pitchFamily="34" charset="0"/>
              </a:rPr>
              <a:t> the content of </a:t>
            </a:r>
            <a:r>
              <a:rPr lang="fr-FR" altLang="en-US" sz="1800" u="sng" dirty="0" err="1" smtClean="0">
                <a:latin typeface="Arial" pitchFamily="34" charset="0"/>
              </a:rPr>
              <a:t>extractable</a:t>
            </a:r>
            <a:r>
              <a:rPr lang="fr-FR" altLang="en-US" sz="1800" u="sng" dirty="0" smtClean="0">
                <a:latin typeface="Arial" pitchFamily="34" charset="0"/>
              </a:rPr>
              <a:t> </a:t>
            </a:r>
            <a:r>
              <a:rPr lang="fr-FR" altLang="en-US" sz="1800" u="sng" dirty="0" err="1" smtClean="0">
                <a:latin typeface="Arial" pitchFamily="34" charset="0"/>
              </a:rPr>
              <a:t>element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said</a:t>
            </a:r>
            <a:r>
              <a:rPr lang="fr-FR" altLang="en-US" sz="1800" dirty="0" smtClean="0">
                <a:latin typeface="Arial" pitchFamily="34" charset="0"/>
              </a:rPr>
              <a:t> to </a:t>
            </a:r>
            <a:r>
              <a:rPr lang="fr-FR" altLang="en-US" sz="1800" dirty="0" err="1" smtClean="0">
                <a:latin typeface="Arial" pitchFamily="34" charset="0"/>
              </a:rPr>
              <a:t>be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>
                <a:latin typeface="Arial" pitchFamily="34" charset="0"/>
              </a:rPr>
              <a:t>assimilable </a:t>
            </a:r>
            <a:r>
              <a:rPr lang="fr-FR" altLang="en-US" sz="1800" dirty="0" smtClean="0">
                <a:latin typeface="Arial" pitchFamily="34" charset="0"/>
              </a:rPr>
              <a:t>for </a:t>
            </a:r>
            <a:r>
              <a:rPr lang="fr-FR" altLang="en-US" sz="1800" dirty="0" err="1" smtClean="0">
                <a:latin typeface="Arial" pitchFamily="34" charset="0"/>
              </a:rPr>
              <a:t>phosphorus</a:t>
            </a:r>
            <a:r>
              <a:rPr lang="fr-FR" altLang="en-US" sz="1800" dirty="0" smtClean="0">
                <a:latin typeface="Arial" pitchFamily="34" charset="0"/>
              </a:rPr>
              <a:t> or </a:t>
            </a:r>
            <a:r>
              <a:rPr lang="fr-FR" altLang="en-US" sz="1800" dirty="0" err="1" smtClean="0">
                <a:latin typeface="Arial" pitchFamily="34" charset="0"/>
              </a:rPr>
              <a:t>exchangeable</a:t>
            </a:r>
            <a:r>
              <a:rPr lang="fr-FR" altLang="en-US" sz="1800" dirty="0" smtClean="0">
                <a:latin typeface="Arial" pitchFamily="34" charset="0"/>
              </a:rPr>
              <a:t> for potassium and </a:t>
            </a:r>
            <a:r>
              <a:rPr lang="fr-FR" altLang="en-US" sz="1800" dirty="0" err="1" smtClean="0">
                <a:latin typeface="Arial" pitchFamily="34" charset="0"/>
              </a:rPr>
              <a:t>magnesium</a:t>
            </a:r>
            <a:r>
              <a:rPr lang="fr-FR" altLang="en-US" sz="1800" dirty="0" smtClean="0">
                <a:latin typeface="Arial" pitchFamily="34" charset="0"/>
              </a:rPr>
              <a:t>. </a:t>
            </a:r>
            <a:endParaRPr lang="fr-FR" altLang="en-US" sz="1800" dirty="0">
              <a:latin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1800" dirty="0" smtClean="0">
                <a:latin typeface="Arial" pitchFamily="34" charset="0"/>
              </a:rPr>
              <a:t>The </a:t>
            </a:r>
            <a:r>
              <a:rPr lang="fr-FR" altLang="en-US" sz="1800" dirty="0" err="1" smtClean="0">
                <a:latin typeface="Arial" pitchFamily="34" charset="0"/>
              </a:rPr>
              <a:t>interpretation</a:t>
            </a:r>
            <a:r>
              <a:rPr lang="fr-FR" altLang="en-US" sz="1800" dirty="0" smtClean="0">
                <a:latin typeface="Arial" pitchFamily="34" charset="0"/>
              </a:rPr>
              <a:t> of the content </a:t>
            </a:r>
            <a:r>
              <a:rPr lang="fr-FR" altLang="en-US" sz="1800" dirty="0" err="1" smtClean="0">
                <a:latin typeface="Arial" pitchFamily="34" charset="0"/>
              </a:rPr>
              <a:t>requires</a:t>
            </a:r>
            <a:r>
              <a:rPr lang="fr-FR" altLang="en-US" sz="1800" dirty="0" smtClean="0">
                <a:latin typeface="Arial" pitchFamily="34" charset="0"/>
              </a:rPr>
              <a:t> an </a:t>
            </a:r>
            <a:r>
              <a:rPr lang="fr-FR" altLang="en-US" sz="1800" u="sng" dirty="0" err="1" smtClean="0">
                <a:latin typeface="Arial" pitchFamily="34" charset="0"/>
              </a:rPr>
              <a:t>agronomic</a:t>
            </a:r>
            <a:r>
              <a:rPr lang="fr-FR" altLang="en-US" sz="1800" u="sng" dirty="0" smtClean="0">
                <a:latin typeface="Arial" pitchFamily="34" charset="0"/>
              </a:rPr>
              <a:t> frame of </a:t>
            </a:r>
            <a:r>
              <a:rPr lang="fr-FR" altLang="en-US" sz="1800" u="sng" dirty="0" err="1" smtClean="0">
                <a:latin typeface="Arial" pitchFamily="34" charset="0"/>
              </a:rPr>
              <a:t>reference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which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experimentally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establishes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thresholds</a:t>
            </a:r>
            <a:r>
              <a:rPr lang="fr-FR" altLang="en-US" sz="1800" dirty="0" smtClean="0">
                <a:latin typeface="Arial" pitchFamily="34" charset="0"/>
              </a:rPr>
              <a:t> for a </a:t>
            </a:r>
            <a:r>
              <a:rPr lang="fr-FR" altLang="en-US" sz="1800" dirty="0" err="1" smtClean="0">
                <a:latin typeface="Arial" pitchFamily="34" charset="0"/>
              </a:rPr>
              <a:t>soil</a:t>
            </a:r>
            <a:r>
              <a:rPr lang="fr-FR" altLang="en-US" sz="1800" dirty="0" smtClean="0">
                <a:latin typeface="Arial" pitchFamily="34" charset="0"/>
              </a:rPr>
              <a:t> type in a </a:t>
            </a:r>
            <a:r>
              <a:rPr lang="fr-FR" altLang="en-US" sz="1800" dirty="0" err="1" smtClean="0">
                <a:latin typeface="Arial" pitchFamily="34" charset="0"/>
              </a:rPr>
              <a:t>given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region</a:t>
            </a:r>
            <a:r>
              <a:rPr lang="fr-FR" altLang="en-US" sz="1800" dirty="0" smtClean="0">
                <a:latin typeface="Arial" pitchFamily="34" charset="0"/>
              </a:rPr>
              <a:t>. </a:t>
            </a:r>
            <a:r>
              <a:rPr lang="fr-FR" altLang="en-US" sz="1800" dirty="0" err="1" smtClean="0">
                <a:latin typeface="Arial" pitchFamily="34" charset="0"/>
              </a:rPr>
              <a:t>Two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thresholds</a:t>
            </a:r>
            <a:r>
              <a:rPr lang="fr-FR" altLang="en-US" sz="1800" dirty="0" smtClean="0">
                <a:latin typeface="Arial" pitchFamily="34" charset="0"/>
              </a:rPr>
              <a:t> have been </a:t>
            </a:r>
            <a:r>
              <a:rPr lang="fr-FR" altLang="en-US" sz="1800" dirty="0" err="1" smtClean="0">
                <a:latin typeface="Arial" pitchFamily="34" charset="0"/>
              </a:rPr>
              <a:t>defined</a:t>
            </a:r>
            <a:r>
              <a:rPr lang="fr-FR" altLang="en-US" sz="1800" dirty="0" smtClean="0">
                <a:latin typeface="Arial" pitchFamily="34" charset="0"/>
              </a:rPr>
              <a:t> by COMIFER:</a:t>
            </a:r>
            <a:endParaRPr lang="fr-FR" altLang="en-US" sz="1800" dirty="0">
              <a:latin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altLang="en-US" sz="1800" dirty="0">
              <a:latin typeface="Arial" pitchFamily="34" charset="0"/>
            </a:endParaRPr>
          </a:p>
          <a:p>
            <a:pPr marL="895350" lvl="2" eaLnBrk="1" hangingPunct="1">
              <a:lnSpc>
                <a:spcPct val="110000"/>
              </a:lnSpc>
              <a:spcBef>
                <a:spcPct val="60000"/>
              </a:spcBef>
            </a:pPr>
            <a:r>
              <a:rPr lang="fr-FR" altLang="en-US" sz="1400" dirty="0" smtClean="0">
                <a:latin typeface="Arial" pitchFamily="34" charset="0"/>
              </a:rPr>
              <a:t>A </a:t>
            </a:r>
            <a:r>
              <a:rPr lang="fr-FR" altLang="en-US" sz="1400" dirty="0" err="1" smtClean="0">
                <a:latin typeface="Arial" pitchFamily="34" charset="0"/>
              </a:rPr>
              <a:t>high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called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content </a:t>
            </a:r>
            <a:r>
              <a:rPr lang="fr-FR" altLang="en-US" sz="1400" b="1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fr-FR" altLang="en-US" sz="1400" b="1" baseline="-25000" dirty="0" err="1" smtClean="0">
                <a:solidFill>
                  <a:srgbClr val="C00000"/>
                </a:solidFill>
                <a:latin typeface="Arial" pitchFamily="34" charset="0"/>
              </a:rPr>
              <a:t>imp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  for “impasse”.  </a:t>
            </a:r>
            <a:r>
              <a:rPr lang="fr-FR" altLang="en-US" sz="1400" dirty="0" err="1" smtClean="0">
                <a:latin typeface="Arial" pitchFamily="34" charset="0"/>
              </a:rPr>
              <a:t>Above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</a:t>
            </a:r>
            <a:r>
              <a:rPr lang="fr-FR" altLang="en-US" sz="1400" dirty="0" smtClean="0">
                <a:latin typeface="Arial" pitchFamily="34" charset="0"/>
              </a:rPr>
              <a:t>, a </a:t>
            </a:r>
            <a:r>
              <a:rPr lang="fr-FR" altLang="en-US" sz="1400" dirty="0" err="1" smtClean="0">
                <a:latin typeface="Arial" pitchFamily="34" charset="0"/>
              </a:rPr>
              <a:t>lack</a:t>
            </a:r>
            <a:r>
              <a:rPr lang="fr-FR" altLang="en-US" sz="1400" dirty="0" smtClean="0">
                <a:latin typeface="Arial" pitchFamily="34" charset="0"/>
              </a:rPr>
              <a:t> of </a:t>
            </a:r>
            <a:r>
              <a:rPr lang="fr-FR" altLang="en-US" sz="1400" dirty="0" err="1" smtClean="0">
                <a:latin typeface="Arial" pitchFamily="34" charset="0"/>
              </a:rPr>
              <a:t>intake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will</a:t>
            </a:r>
            <a:r>
              <a:rPr lang="fr-FR" altLang="en-US" sz="1400" dirty="0" smtClean="0">
                <a:latin typeface="Arial" pitchFamily="34" charset="0"/>
              </a:rPr>
              <a:t> not pose a </a:t>
            </a:r>
            <a:r>
              <a:rPr lang="fr-FR" altLang="en-US" sz="1400" dirty="0" err="1" smtClean="0">
                <a:latin typeface="Arial" pitchFamily="34" charset="0"/>
              </a:rPr>
              <a:t>risk</a:t>
            </a:r>
            <a:r>
              <a:rPr lang="fr-FR" altLang="en-US" sz="1400" dirty="0" smtClean="0">
                <a:latin typeface="Arial" pitchFamily="34" charset="0"/>
              </a:rPr>
              <a:t> of </a:t>
            </a:r>
            <a:r>
              <a:rPr lang="fr-FR" altLang="en-US" sz="1400" dirty="0" err="1" smtClean="0">
                <a:latin typeface="Arial" pitchFamily="34" charset="0"/>
              </a:rPr>
              <a:t>reduced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crop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yield</a:t>
            </a:r>
            <a:r>
              <a:rPr lang="fr-FR" altLang="en-US" sz="1400" dirty="0" smtClean="0">
                <a:latin typeface="Arial" pitchFamily="34" charset="0"/>
              </a:rPr>
              <a:t> in a </a:t>
            </a:r>
            <a:r>
              <a:rPr lang="fr-FR" altLang="en-US" sz="1400" dirty="0" err="1" smtClean="0">
                <a:latin typeface="Arial" pitchFamily="34" charset="0"/>
              </a:rPr>
              <a:t>given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requirement</a:t>
            </a:r>
            <a:r>
              <a:rPr lang="fr-FR" altLang="en-US" sz="1400" dirty="0" smtClean="0">
                <a:latin typeface="Arial" pitchFamily="34" charset="0"/>
              </a:rPr>
              <a:t> class.</a:t>
            </a:r>
            <a:endParaRPr lang="fr-FR" altLang="en-US" sz="1400" dirty="0">
              <a:latin typeface="Arial" pitchFamily="34" charset="0"/>
            </a:endParaRPr>
          </a:p>
          <a:p>
            <a:pPr marL="895350" lvl="2">
              <a:lnSpc>
                <a:spcPct val="110000"/>
              </a:lnSpc>
              <a:spcBef>
                <a:spcPct val="60000"/>
              </a:spcBef>
            </a:pPr>
            <a:r>
              <a:rPr lang="fr-FR" altLang="en-US" sz="1400" dirty="0" smtClean="0">
                <a:latin typeface="Arial" pitchFamily="34" charset="0"/>
              </a:rPr>
              <a:t>A </a:t>
            </a:r>
            <a:r>
              <a:rPr lang="fr-FR" altLang="en-US" sz="1400" dirty="0" err="1" smtClean="0">
                <a:latin typeface="Arial" pitchFamily="34" charset="0"/>
              </a:rPr>
              <a:t>low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called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content </a:t>
            </a:r>
            <a:r>
              <a:rPr lang="fr-FR" altLang="en-US" sz="1400" b="1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fr-FR" altLang="en-US" sz="1400" b="1" baseline="-25000" dirty="0" err="1" smtClean="0">
                <a:solidFill>
                  <a:srgbClr val="C00000"/>
                </a:solidFill>
                <a:latin typeface="Arial" pitchFamily="34" charset="0"/>
              </a:rPr>
              <a:t>renf</a:t>
            </a:r>
            <a:r>
              <a:rPr lang="fr-FR" altLang="en-US" sz="1400" dirty="0">
                <a:solidFill>
                  <a:srgbClr val="C00000"/>
                </a:solidFill>
                <a:latin typeface="Arial" pitchFamily="34" charset="0"/>
              </a:rPr>
              <a:t> for 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“</a:t>
            </a:r>
            <a:r>
              <a:rPr lang="fr-FR" altLang="en-US" sz="1400" dirty="0" err="1" smtClean="0">
                <a:solidFill>
                  <a:srgbClr val="C00000"/>
                </a:solidFill>
                <a:latin typeface="Arial" pitchFamily="34" charset="0"/>
              </a:rPr>
              <a:t>reinforced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”</a:t>
            </a:r>
            <a:r>
              <a:rPr lang="fr-FR" altLang="en-US" sz="1400" dirty="0" smtClean="0">
                <a:latin typeface="Arial" pitchFamily="34" charset="0"/>
              </a:rPr>
              <a:t>. </a:t>
            </a:r>
            <a:r>
              <a:rPr lang="fr-FR" altLang="en-US" sz="1400" dirty="0" err="1" smtClean="0">
                <a:latin typeface="Arial" pitchFamily="34" charset="0"/>
              </a:rPr>
              <a:t>Below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</a:t>
            </a:r>
            <a:r>
              <a:rPr lang="fr-FR" altLang="en-US" sz="1400" dirty="0" smtClean="0">
                <a:latin typeface="Arial" pitchFamily="34" charset="0"/>
              </a:rPr>
              <a:t>, the </a:t>
            </a:r>
            <a:r>
              <a:rPr lang="fr-FR" altLang="en-US" sz="1400" dirty="0" err="1" smtClean="0">
                <a:latin typeface="Arial" pitchFamily="34" charset="0"/>
              </a:rPr>
              <a:t>supply</a:t>
            </a:r>
            <a:r>
              <a:rPr lang="fr-FR" altLang="en-US" sz="1400" dirty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required</a:t>
            </a:r>
            <a:r>
              <a:rPr lang="fr-FR" altLang="en-US" sz="1400" dirty="0" smtClean="0">
                <a:latin typeface="Arial" pitchFamily="34" charset="0"/>
              </a:rPr>
              <a:t> to </a:t>
            </a:r>
            <a:r>
              <a:rPr lang="fr-FR" altLang="en-US" sz="1400" dirty="0" err="1" smtClean="0">
                <a:latin typeface="Arial" pitchFamily="34" charset="0"/>
              </a:rPr>
              <a:t>meet</a:t>
            </a:r>
            <a:r>
              <a:rPr lang="fr-FR" altLang="en-US" sz="1400" dirty="0" smtClean="0">
                <a:latin typeface="Arial" pitchFamily="34" charset="0"/>
              </a:rPr>
              <a:t> the </a:t>
            </a:r>
            <a:r>
              <a:rPr lang="fr-FR" altLang="en-US" sz="1400" dirty="0" err="1" smtClean="0">
                <a:latin typeface="Arial" pitchFamily="34" charset="0"/>
              </a:rPr>
              <a:t>needs</a:t>
            </a:r>
            <a:r>
              <a:rPr lang="fr-FR" altLang="en-US" sz="1400" dirty="0" smtClean="0">
                <a:latin typeface="Arial" pitchFamily="34" charset="0"/>
              </a:rPr>
              <a:t> of the </a:t>
            </a:r>
            <a:r>
              <a:rPr lang="fr-FR" altLang="en-US" sz="1400" dirty="0" err="1" smtClean="0">
                <a:latin typeface="Arial" pitchFamily="34" charset="0"/>
              </a:rPr>
              <a:t>crop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higher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than</a:t>
            </a:r>
            <a:r>
              <a:rPr lang="fr-FR" altLang="en-US" sz="1400" dirty="0" smtClean="0">
                <a:latin typeface="Arial" pitchFamily="34" charset="0"/>
              </a:rPr>
              <a:t> the maintenance dose </a:t>
            </a:r>
            <a:r>
              <a:rPr lang="fr-FR" altLang="en-US" sz="1400" dirty="0">
                <a:latin typeface="Arial" pitchFamily="34" charset="0"/>
              </a:rPr>
              <a:t>(</a:t>
            </a:r>
            <a:r>
              <a:rPr lang="fr-FR" altLang="en-US" sz="1400" dirty="0" smtClean="0">
                <a:latin typeface="Arial" pitchFamily="34" charset="0"/>
              </a:rPr>
              <a:t>export of the </a:t>
            </a:r>
            <a:r>
              <a:rPr lang="fr-FR" altLang="en-US" sz="1400" dirty="0" err="1" smtClean="0">
                <a:latin typeface="Arial" pitchFamily="34" charset="0"/>
              </a:rPr>
              <a:t>crop</a:t>
            </a:r>
            <a:r>
              <a:rPr lang="fr-FR" altLang="en-US" sz="1400" dirty="0" smtClean="0">
                <a:latin typeface="Arial" pitchFamily="34" charset="0"/>
              </a:rPr>
              <a:t>).</a:t>
            </a:r>
            <a:endParaRPr lang="fr-FR" altLang="en-US" sz="1400" dirty="0">
              <a:latin typeface="Arial" pitchFamily="34" charset="0"/>
            </a:endParaRPr>
          </a:p>
          <a:p>
            <a:pPr marL="895350" lvl="2" eaLnBrk="1" hangingPunct="1">
              <a:lnSpc>
                <a:spcPct val="110000"/>
              </a:lnSpc>
              <a:spcBef>
                <a:spcPct val="60000"/>
              </a:spcBef>
            </a:pPr>
            <a:r>
              <a:rPr lang="fr-FR" altLang="en-US" sz="1400" dirty="0" err="1" smtClean="0">
                <a:latin typeface="Arial" pitchFamily="34" charset="0"/>
              </a:rPr>
              <a:t>Both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thus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define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three</a:t>
            </a:r>
            <a:r>
              <a:rPr lang="fr-FR" altLang="en-US" sz="1400" dirty="0" smtClean="0">
                <a:latin typeface="Arial" pitchFamily="34" charset="0"/>
              </a:rPr>
              <a:t> classes </a:t>
            </a:r>
            <a:r>
              <a:rPr lang="fr-FR" altLang="en-US" sz="1400" dirty="0" err="1" smtClean="0">
                <a:latin typeface="Arial" pitchFamily="34" charset="0"/>
              </a:rPr>
              <a:t>corresponding</a:t>
            </a:r>
            <a:r>
              <a:rPr lang="fr-FR" altLang="en-US" sz="1400" dirty="0" smtClean="0">
                <a:latin typeface="Arial" pitchFamily="34" charset="0"/>
              </a:rPr>
              <a:t> to </a:t>
            </a:r>
            <a:r>
              <a:rPr lang="fr-FR" altLang="en-US" sz="1400" dirty="0" err="1" smtClean="0">
                <a:latin typeface="Arial" pitchFamily="34" charset="0"/>
              </a:rPr>
              <a:t>different</a:t>
            </a:r>
            <a:r>
              <a:rPr lang="fr-FR" altLang="en-US" sz="1400" dirty="0" smtClean="0">
                <a:latin typeface="Arial" pitchFamily="34" charset="0"/>
              </a:rPr>
              <a:t> input </a:t>
            </a:r>
            <a:r>
              <a:rPr lang="fr-FR" altLang="en-US" sz="1400" dirty="0" err="1" smtClean="0">
                <a:latin typeface="Arial" pitchFamily="34" charset="0"/>
              </a:rPr>
              <a:t>strategies</a:t>
            </a:r>
            <a:r>
              <a:rPr lang="fr-FR" altLang="en-US" sz="1400" dirty="0" smtClean="0">
                <a:latin typeface="Arial" pitchFamily="34" charset="0"/>
              </a:rPr>
              <a:t>. In addition, </a:t>
            </a:r>
            <a:r>
              <a:rPr lang="fr-FR" altLang="en-US" sz="1400" dirty="0" err="1" smtClean="0">
                <a:latin typeface="Arial" pitchFamily="34" charset="0"/>
              </a:rPr>
              <a:t>these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thresholds</a:t>
            </a:r>
            <a:r>
              <a:rPr lang="fr-FR" altLang="en-US" sz="1400" dirty="0" smtClean="0">
                <a:latin typeface="Arial" pitchFamily="34" charset="0"/>
              </a:rPr>
              <a:t> are </a:t>
            </a:r>
            <a:r>
              <a:rPr lang="fr-FR" altLang="en-US" sz="1400" dirty="0" err="1" smtClean="0">
                <a:latin typeface="Arial" pitchFamily="34" charset="0"/>
              </a:rPr>
              <a:t>defined</a:t>
            </a:r>
            <a:r>
              <a:rPr lang="fr-FR" altLang="en-US" sz="1400" dirty="0" smtClean="0">
                <a:latin typeface="Arial" pitchFamily="34" charset="0"/>
              </a:rPr>
              <a:t> for </a:t>
            </a:r>
            <a:r>
              <a:rPr lang="fr-FR" altLang="en-US" sz="1400" dirty="0" err="1" smtClean="0">
                <a:latin typeface="Arial" pitchFamily="34" charset="0"/>
              </a:rPr>
              <a:t>each</a:t>
            </a:r>
            <a:r>
              <a:rPr lang="fr-FR" altLang="en-US" sz="1400" dirty="0" smtClean="0">
                <a:latin typeface="Arial" pitchFamily="34" charset="0"/>
              </a:rPr>
              <a:t> class of </a:t>
            </a:r>
            <a:r>
              <a:rPr lang="fr-FR" altLang="en-US" sz="1400" dirty="0" err="1" smtClean="0">
                <a:latin typeface="Arial" pitchFamily="34" charset="0"/>
              </a:rPr>
              <a:t>crop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requirement</a:t>
            </a:r>
            <a:r>
              <a:rPr lang="fr-FR" altLang="en-US" sz="1400" dirty="0" smtClean="0">
                <a:latin typeface="Arial" pitchFamily="34" charset="0"/>
              </a:rPr>
              <a:t>.</a:t>
            </a:r>
            <a:endParaRPr lang="fr-FR" altLang="en-US" sz="1400" dirty="0">
              <a:latin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7054" y="383308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sp>
        <p:nvSpPr>
          <p:cNvPr id="2" name="Cube 1"/>
          <p:cNvSpPr/>
          <p:nvPr/>
        </p:nvSpPr>
        <p:spPr>
          <a:xfrm>
            <a:off x="5821507" y="4903643"/>
            <a:ext cx="2059709" cy="1773382"/>
          </a:xfrm>
          <a:prstGeom prst="cub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Black Box</a:t>
            </a:r>
            <a:endParaRPr lang="fr-FR" dirty="0"/>
          </a:p>
          <a:p>
            <a:pPr algn="ctr"/>
            <a:r>
              <a:rPr lang="fr-FR" sz="1600" dirty="0" err="1" smtClean="0">
                <a:solidFill>
                  <a:srgbClr val="FFFF00"/>
                </a:solidFill>
              </a:rPr>
              <a:t>Laboratory</a:t>
            </a:r>
            <a:endParaRPr lang="fr-FR" sz="1600" dirty="0">
              <a:solidFill>
                <a:srgbClr val="FFFF00"/>
              </a:solidFill>
            </a:endParaRPr>
          </a:p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Expertise</a:t>
            </a:r>
            <a:endParaRPr lang="fr-FR" sz="1600" dirty="0">
              <a:solidFill>
                <a:srgbClr val="FFFF00"/>
              </a:solidFill>
            </a:endParaRPr>
          </a:p>
          <a:p>
            <a:pPr algn="ctr"/>
            <a:r>
              <a:rPr lang="fr-FR" dirty="0" smtClean="0"/>
              <a:t>Distribution </a:t>
            </a:r>
            <a:r>
              <a:rPr lang="fr-FR" dirty="0" err="1" smtClean="0"/>
              <a:t>advice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26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80"/>
          <p:cNvGrpSpPr>
            <a:grpSpLocks/>
          </p:cNvGrpSpPr>
          <p:nvPr/>
        </p:nvGrpSpPr>
        <p:grpSpPr bwMode="auto">
          <a:xfrm>
            <a:off x="804336" y="1466851"/>
            <a:ext cx="9692217" cy="4102101"/>
            <a:chOff x="380" y="924"/>
            <a:chExt cx="4579" cy="2584"/>
          </a:xfrm>
        </p:grpSpPr>
        <p:sp>
          <p:nvSpPr>
            <p:cNvPr id="82949" name="Line 2"/>
            <p:cNvSpPr>
              <a:spLocks noChangeShapeType="1"/>
            </p:cNvSpPr>
            <p:nvPr/>
          </p:nvSpPr>
          <p:spPr bwMode="auto">
            <a:xfrm flipV="1">
              <a:off x="1770" y="1108"/>
              <a:ext cx="1228" cy="79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0" name="Line 3"/>
            <p:cNvSpPr>
              <a:spLocks noChangeShapeType="1"/>
            </p:cNvSpPr>
            <p:nvPr/>
          </p:nvSpPr>
          <p:spPr bwMode="auto">
            <a:xfrm flipV="1">
              <a:off x="1547" y="1353"/>
              <a:ext cx="391" cy="110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1" name="Line 4"/>
            <p:cNvSpPr>
              <a:spLocks noChangeShapeType="1"/>
            </p:cNvSpPr>
            <p:nvPr/>
          </p:nvSpPr>
          <p:spPr bwMode="auto">
            <a:xfrm flipV="1">
              <a:off x="2440" y="1353"/>
              <a:ext cx="558" cy="110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952" name="Group 5"/>
            <p:cNvGrpSpPr>
              <a:grpSpLocks/>
            </p:cNvGrpSpPr>
            <p:nvPr/>
          </p:nvGrpSpPr>
          <p:grpSpPr bwMode="auto">
            <a:xfrm>
              <a:off x="1110" y="1682"/>
              <a:ext cx="3348" cy="798"/>
              <a:chOff x="1008" y="1296"/>
              <a:chExt cx="2880" cy="624"/>
            </a:xfrm>
          </p:grpSpPr>
          <p:sp>
            <p:nvSpPr>
              <p:cNvPr id="83012" name="Line 6"/>
              <p:cNvSpPr>
                <a:spLocks noChangeShapeType="1"/>
              </p:cNvSpPr>
              <p:nvPr/>
            </p:nvSpPr>
            <p:spPr bwMode="auto">
              <a:xfrm flipV="1">
                <a:off x="1344" y="1296"/>
                <a:ext cx="1056" cy="624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3" name="Line 7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1224" cy="624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4" name="Line 8"/>
              <p:cNvSpPr>
                <a:spLocks noChangeShapeType="1"/>
              </p:cNvSpPr>
              <p:nvPr/>
            </p:nvSpPr>
            <p:spPr bwMode="auto">
              <a:xfrm>
                <a:off x="1296" y="1632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5" name="Line 9"/>
              <p:cNvSpPr>
                <a:spLocks noChangeShapeType="1"/>
              </p:cNvSpPr>
              <p:nvPr/>
            </p:nvSpPr>
            <p:spPr bwMode="auto">
              <a:xfrm>
                <a:off x="3264" y="1440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6" name="Freeform 10"/>
              <p:cNvSpPr>
                <a:spLocks/>
              </p:cNvSpPr>
              <p:nvPr/>
            </p:nvSpPr>
            <p:spPr bwMode="auto">
              <a:xfrm>
                <a:off x="1008" y="1632"/>
                <a:ext cx="816" cy="288"/>
              </a:xfrm>
              <a:custGeom>
                <a:avLst/>
                <a:gdLst>
                  <a:gd name="T0" fmla="*/ 0 w 816"/>
                  <a:gd name="T1" fmla="*/ 288 h 288"/>
                  <a:gd name="T2" fmla="*/ 336 w 816"/>
                  <a:gd name="T3" fmla="*/ 288 h 288"/>
                  <a:gd name="T4" fmla="*/ 816 w 816"/>
                  <a:gd name="T5" fmla="*/ 0 h 288"/>
                  <a:gd name="T6" fmla="*/ 336 w 816"/>
                  <a:gd name="T7" fmla="*/ 0 h 288"/>
                  <a:gd name="T8" fmla="*/ 0 w 81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6"/>
                  <a:gd name="T16" fmla="*/ 0 h 288"/>
                  <a:gd name="T17" fmla="*/ 816 w 81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6" h="288">
                    <a:moveTo>
                      <a:pt x="0" y="288"/>
                    </a:moveTo>
                    <a:lnTo>
                      <a:pt x="336" y="288"/>
                    </a:lnTo>
                    <a:lnTo>
                      <a:pt x="816" y="0"/>
                    </a:lnTo>
                    <a:lnTo>
                      <a:pt x="336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7" name="Freeform 11"/>
              <p:cNvSpPr>
                <a:spLocks/>
              </p:cNvSpPr>
              <p:nvPr/>
            </p:nvSpPr>
            <p:spPr bwMode="auto">
              <a:xfrm>
                <a:off x="1344" y="1632"/>
                <a:ext cx="1392" cy="288"/>
              </a:xfrm>
              <a:custGeom>
                <a:avLst/>
                <a:gdLst>
                  <a:gd name="T0" fmla="*/ 1578 w 1296"/>
                  <a:gd name="T1" fmla="*/ 288 h 288"/>
                  <a:gd name="T2" fmla="*/ 0 w 1296"/>
                  <a:gd name="T3" fmla="*/ 288 h 288"/>
                  <a:gd name="T4" fmla="*/ 949 w 1296"/>
                  <a:gd name="T5" fmla="*/ 0 h 288"/>
                  <a:gd name="T6" fmla="*/ 2844 w 1296"/>
                  <a:gd name="T7" fmla="*/ 0 h 288"/>
                  <a:gd name="T8" fmla="*/ 1578 w 129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6"/>
                  <a:gd name="T16" fmla="*/ 0 h 288"/>
                  <a:gd name="T17" fmla="*/ 1296 w 129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6" h="288">
                    <a:moveTo>
                      <a:pt x="720" y="288"/>
                    </a:moveTo>
                    <a:lnTo>
                      <a:pt x="0" y="288"/>
                    </a:lnTo>
                    <a:lnTo>
                      <a:pt x="432" y="0"/>
                    </a:lnTo>
                    <a:lnTo>
                      <a:pt x="1296" y="0"/>
                    </a:lnTo>
                    <a:lnTo>
                      <a:pt x="720" y="28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8" name="Freeform 12"/>
              <p:cNvSpPr>
                <a:spLocks/>
              </p:cNvSpPr>
              <p:nvPr/>
            </p:nvSpPr>
            <p:spPr bwMode="auto">
              <a:xfrm>
                <a:off x="2112" y="1632"/>
                <a:ext cx="1440" cy="288"/>
              </a:xfrm>
              <a:custGeom>
                <a:avLst/>
                <a:gdLst>
                  <a:gd name="T0" fmla="*/ 576 w 1440"/>
                  <a:gd name="T1" fmla="*/ 0 h 288"/>
                  <a:gd name="T2" fmla="*/ 1440 w 1440"/>
                  <a:gd name="T3" fmla="*/ 0 h 288"/>
                  <a:gd name="T4" fmla="*/ 1104 w 1440"/>
                  <a:gd name="T5" fmla="*/ 288 h 288"/>
                  <a:gd name="T6" fmla="*/ 0 w 1440"/>
                  <a:gd name="T7" fmla="*/ 288 h 288"/>
                  <a:gd name="T8" fmla="*/ 576 w 1440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0"/>
                  <a:gd name="T16" fmla="*/ 0 h 288"/>
                  <a:gd name="T17" fmla="*/ 1440 w 144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0" h="288">
                    <a:moveTo>
                      <a:pt x="576" y="0"/>
                    </a:moveTo>
                    <a:lnTo>
                      <a:pt x="1440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9" name="Line 13"/>
              <p:cNvSpPr>
                <a:spLocks noChangeShapeType="1"/>
              </p:cNvSpPr>
              <p:nvPr/>
            </p:nvSpPr>
            <p:spPr bwMode="auto">
              <a:xfrm>
                <a:off x="1632" y="1344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0" name="Freeform 14"/>
              <p:cNvSpPr>
                <a:spLocks/>
              </p:cNvSpPr>
              <p:nvPr/>
            </p:nvSpPr>
            <p:spPr bwMode="auto">
              <a:xfrm>
                <a:off x="1344" y="1344"/>
                <a:ext cx="1056" cy="288"/>
              </a:xfrm>
              <a:custGeom>
                <a:avLst/>
                <a:gdLst>
                  <a:gd name="T0" fmla="*/ 0 w 1056"/>
                  <a:gd name="T1" fmla="*/ 288 h 288"/>
                  <a:gd name="T2" fmla="*/ 516 w 1056"/>
                  <a:gd name="T3" fmla="*/ 288 h 288"/>
                  <a:gd name="T4" fmla="*/ 1056 w 1056"/>
                  <a:gd name="T5" fmla="*/ 0 h 288"/>
                  <a:gd name="T6" fmla="*/ 336 w 1056"/>
                  <a:gd name="T7" fmla="*/ 4 h 288"/>
                  <a:gd name="T8" fmla="*/ 0 w 105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6"/>
                  <a:gd name="T16" fmla="*/ 0 h 288"/>
                  <a:gd name="T17" fmla="*/ 1056 w 105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6" h="288">
                    <a:moveTo>
                      <a:pt x="0" y="288"/>
                    </a:moveTo>
                    <a:lnTo>
                      <a:pt x="516" y="288"/>
                    </a:lnTo>
                    <a:lnTo>
                      <a:pt x="1056" y="0"/>
                    </a:lnTo>
                    <a:lnTo>
                      <a:pt x="336" y="4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1" name="Freeform 15"/>
              <p:cNvSpPr>
                <a:spLocks/>
              </p:cNvSpPr>
              <p:nvPr/>
            </p:nvSpPr>
            <p:spPr bwMode="auto">
              <a:xfrm>
                <a:off x="1808" y="1340"/>
                <a:ext cx="1648" cy="292"/>
              </a:xfrm>
              <a:custGeom>
                <a:avLst/>
                <a:gdLst>
                  <a:gd name="T0" fmla="*/ 901 w 1648"/>
                  <a:gd name="T1" fmla="*/ 292 h 292"/>
                  <a:gd name="T2" fmla="*/ 0 w 1648"/>
                  <a:gd name="T3" fmla="*/ 288 h 292"/>
                  <a:gd name="T4" fmla="*/ 432 w 1648"/>
                  <a:gd name="T5" fmla="*/ 0 h 292"/>
                  <a:gd name="T6" fmla="*/ 1648 w 1648"/>
                  <a:gd name="T7" fmla="*/ 4 h 292"/>
                  <a:gd name="T8" fmla="*/ 901 w 1648"/>
                  <a:gd name="T9" fmla="*/ 292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8"/>
                  <a:gd name="T16" fmla="*/ 0 h 292"/>
                  <a:gd name="T17" fmla="*/ 1648 w 1648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8" h="292">
                    <a:moveTo>
                      <a:pt x="901" y="292"/>
                    </a:moveTo>
                    <a:lnTo>
                      <a:pt x="0" y="288"/>
                    </a:lnTo>
                    <a:lnTo>
                      <a:pt x="432" y="0"/>
                    </a:lnTo>
                    <a:lnTo>
                      <a:pt x="1648" y="4"/>
                    </a:lnTo>
                    <a:lnTo>
                      <a:pt x="901" y="29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2" name="Freeform 16"/>
              <p:cNvSpPr>
                <a:spLocks/>
              </p:cNvSpPr>
              <p:nvPr/>
            </p:nvSpPr>
            <p:spPr bwMode="auto">
              <a:xfrm>
                <a:off x="2676" y="1344"/>
                <a:ext cx="1212" cy="288"/>
              </a:xfrm>
              <a:custGeom>
                <a:avLst/>
                <a:gdLst>
                  <a:gd name="T0" fmla="*/ 520 w 1212"/>
                  <a:gd name="T1" fmla="*/ 0 h 288"/>
                  <a:gd name="T2" fmla="*/ 1212 w 1212"/>
                  <a:gd name="T3" fmla="*/ 0 h 288"/>
                  <a:gd name="T4" fmla="*/ 876 w 1212"/>
                  <a:gd name="T5" fmla="*/ 288 h 288"/>
                  <a:gd name="T6" fmla="*/ 0 w 1212"/>
                  <a:gd name="T7" fmla="*/ 288 h 288"/>
                  <a:gd name="T8" fmla="*/ 520 w 1212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2"/>
                  <a:gd name="T16" fmla="*/ 0 h 288"/>
                  <a:gd name="T17" fmla="*/ 1212 w 1212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2" h="288">
                    <a:moveTo>
                      <a:pt x="520" y="0"/>
                    </a:moveTo>
                    <a:lnTo>
                      <a:pt x="1212" y="0"/>
                    </a:lnTo>
                    <a:lnTo>
                      <a:pt x="876" y="288"/>
                    </a:lnTo>
                    <a:lnTo>
                      <a:pt x="0" y="28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3" name="Freeform 17"/>
              <p:cNvSpPr>
                <a:spLocks/>
              </p:cNvSpPr>
              <p:nvPr/>
            </p:nvSpPr>
            <p:spPr bwMode="auto">
              <a:xfrm>
                <a:off x="1524" y="1344"/>
                <a:ext cx="2364" cy="144"/>
              </a:xfrm>
              <a:custGeom>
                <a:avLst/>
                <a:gdLst>
                  <a:gd name="T0" fmla="*/ 0 w 2364"/>
                  <a:gd name="T1" fmla="*/ 190 h 140"/>
                  <a:gd name="T2" fmla="*/ 156 w 2364"/>
                  <a:gd name="T3" fmla="*/ 8 h 140"/>
                  <a:gd name="T4" fmla="*/ 2364 w 2364"/>
                  <a:gd name="T5" fmla="*/ 0 h 140"/>
                  <a:gd name="T6" fmla="*/ 2196 w 2364"/>
                  <a:gd name="T7" fmla="*/ 190 h 140"/>
                  <a:gd name="T8" fmla="*/ 0 w 2364"/>
                  <a:gd name="T9" fmla="*/ 19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4"/>
                  <a:gd name="T16" fmla="*/ 0 h 140"/>
                  <a:gd name="T17" fmla="*/ 2364 w 236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4" h="140">
                    <a:moveTo>
                      <a:pt x="0" y="140"/>
                    </a:moveTo>
                    <a:lnTo>
                      <a:pt x="156" y="8"/>
                    </a:lnTo>
                    <a:lnTo>
                      <a:pt x="2364" y="0"/>
                    </a:lnTo>
                    <a:lnTo>
                      <a:pt x="2196" y="14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0000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4" name="Freeform 18"/>
              <p:cNvSpPr>
                <a:spLocks/>
              </p:cNvSpPr>
              <p:nvPr/>
            </p:nvSpPr>
            <p:spPr bwMode="auto">
              <a:xfrm>
                <a:off x="1344" y="1488"/>
                <a:ext cx="2364" cy="140"/>
              </a:xfrm>
              <a:custGeom>
                <a:avLst/>
                <a:gdLst>
                  <a:gd name="T0" fmla="*/ 0 w 2364"/>
                  <a:gd name="T1" fmla="*/ 140 h 140"/>
                  <a:gd name="T2" fmla="*/ 156 w 2364"/>
                  <a:gd name="T3" fmla="*/ 8 h 140"/>
                  <a:gd name="T4" fmla="*/ 2364 w 2364"/>
                  <a:gd name="T5" fmla="*/ 0 h 140"/>
                  <a:gd name="T6" fmla="*/ 2196 w 2364"/>
                  <a:gd name="T7" fmla="*/ 140 h 140"/>
                  <a:gd name="T8" fmla="*/ 0 w 2364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4"/>
                  <a:gd name="T16" fmla="*/ 0 h 140"/>
                  <a:gd name="T17" fmla="*/ 2364 w 236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4" h="140">
                    <a:moveTo>
                      <a:pt x="0" y="140"/>
                    </a:moveTo>
                    <a:lnTo>
                      <a:pt x="156" y="8"/>
                    </a:lnTo>
                    <a:lnTo>
                      <a:pt x="2364" y="0"/>
                    </a:lnTo>
                    <a:lnTo>
                      <a:pt x="2196" y="14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0000">
                  <a:alpha val="1803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953" name="Line 46"/>
            <p:cNvSpPr>
              <a:spLocks noChangeShapeType="1"/>
            </p:cNvSpPr>
            <p:nvPr/>
          </p:nvSpPr>
          <p:spPr bwMode="auto">
            <a:xfrm flipH="1">
              <a:off x="1122" y="2132"/>
              <a:ext cx="367" cy="322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954" name="Group 19"/>
            <p:cNvGrpSpPr>
              <a:grpSpLocks/>
            </p:cNvGrpSpPr>
            <p:nvPr/>
          </p:nvGrpSpPr>
          <p:grpSpPr bwMode="auto">
            <a:xfrm>
              <a:off x="1157" y="1404"/>
              <a:ext cx="3347" cy="753"/>
              <a:chOff x="1008" y="1096"/>
              <a:chExt cx="2880" cy="588"/>
            </a:xfrm>
          </p:grpSpPr>
          <p:sp>
            <p:nvSpPr>
              <p:cNvPr id="83001" name="Line 20"/>
              <p:cNvSpPr>
                <a:spLocks noChangeShapeType="1"/>
              </p:cNvSpPr>
              <p:nvPr/>
            </p:nvSpPr>
            <p:spPr bwMode="auto">
              <a:xfrm>
                <a:off x="1296" y="1392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2" name="Line 21"/>
              <p:cNvSpPr>
                <a:spLocks noChangeShapeType="1"/>
              </p:cNvSpPr>
              <p:nvPr/>
            </p:nvSpPr>
            <p:spPr bwMode="auto">
              <a:xfrm>
                <a:off x="3264" y="1200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3" name="Freeform 22"/>
              <p:cNvSpPr>
                <a:spLocks/>
              </p:cNvSpPr>
              <p:nvPr/>
            </p:nvSpPr>
            <p:spPr bwMode="auto">
              <a:xfrm>
                <a:off x="2364" y="1388"/>
                <a:ext cx="1188" cy="292"/>
              </a:xfrm>
              <a:custGeom>
                <a:avLst/>
                <a:gdLst>
                  <a:gd name="T0" fmla="*/ 384 w 1188"/>
                  <a:gd name="T1" fmla="*/ 0 h 292"/>
                  <a:gd name="T2" fmla="*/ 1188 w 1188"/>
                  <a:gd name="T3" fmla="*/ 4 h 292"/>
                  <a:gd name="T4" fmla="*/ 852 w 1188"/>
                  <a:gd name="T5" fmla="*/ 292 h 292"/>
                  <a:gd name="T6" fmla="*/ 0 w 1188"/>
                  <a:gd name="T7" fmla="*/ 288 h 292"/>
                  <a:gd name="T8" fmla="*/ 384 w 1188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8"/>
                  <a:gd name="T16" fmla="*/ 0 h 292"/>
                  <a:gd name="T17" fmla="*/ 1188 w 1188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8" h="292">
                    <a:moveTo>
                      <a:pt x="384" y="0"/>
                    </a:moveTo>
                    <a:lnTo>
                      <a:pt x="1188" y="4"/>
                    </a:lnTo>
                    <a:lnTo>
                      <a:pt x="852" y="292"/>
                    </a:lnTo>
                    <a:lnTo>
                      <a:pt x="0" y="288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4" name="Line 23"/>
              <p:cNvSpPr>
                <a:spLocks noChangeShapeType="1"/>
              </p:cNvSpPr>
              <p:nvPr/>
            </p:nvSpPr>
            <p:spPr bwMode="auto">
              <a:xfrm>
                <a:off x="1632" y="1104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5" name="Freeform 24"/>
              <p:cNvSpPr>
                <a:spLocks/>
              </p:cNvSpPr>
              <p:nvPr/>
            </p:nvSpPr>
            <p:spPr bwMode="auto">
              <a:xfrm>
                <a:off x="1344" y="1104"/>
                <a:ext cx="1056" cy="288"/>
              </a:xfrm>
              <a:custGeom>
                <a:avLst/>
                <a:gdLst>
                  <a:gd name="T0" fmla="*/ 0 w 1056"/>
                  <a:gd name="T1" fmla="*/ 288 h 288"/>
                  <a:gd name="T2" fmla="*/ 608 w 1056"/>
                  <a:gd name="T3" fmla="*/ 288 h 288"/>
                  <a:gd name="T4" fmla="*/ 1056 w 1056"/>
                  <a:gd name="T5" fmla="*/ 0 h 288"/>
                  <a:gd name="T6" fmla="*/ 336 w 1056"/>
                  <a:gd name="T7" fmla="*/ 4 h 288"/>
                  <a:gd name="T8" fmla="*/ 0 w 105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6"/>
                  <a:gd name="T16" fmla="*/ 0 h 288"/>
                  <a:gd name="T17" fmla="*/ 1056 w 105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6" h="288">
                    <a:moveTo>
                      <a:pt x="0" y="288"/>
                    </a:moveTo>
                    <a:lnTo>
                      <a:pt x="608" y="288"/>
                    </a:lnTo>
                    <a:lnTo>
                      <a:pt x="1056" y="0"/>
                    </a:lnTo>
                    <a:lnTo>
                      <a:pt x="336" y="4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6" name="Freeform 25"/>
              <p:cNvSpPr>
                <a:spLocks/>
              </p:cNvSpPr>
              <p:nvPr/>
            </p:nvSpPr>
            <p:spPr bwMode="auto">
              <a:xfrm>
                <a:off x="1944" y="1096"/>
                <a:ext cx="1512" cy="296"/>
              </a:xfrm>
              <a:custGeom>
                <a:avLst/>
                <a:gdLst>
                  <a:gd name="T0" fmla="*/ 765 w 1512"/>
                  <a:gd name="T1" fmla="*/ 296 h 296"/>
                  <a:gd name="T2" fmla="*/ 0 w 1512"/>
                  <a:gd name="T3" fmla="*/ 296 h 296"/>
                  <a:gd name="T4" fmla="*/ 432 w 1512"/>
                  <a:gd name="T5" fmla="*/ 0 h 296"/>
                  <a:gd name="T6" fmla="*/ 1512 w 1512"/>
                  <a:gd name="T7" fmla="*/ 8 h 296"/>
                  <a:gd name="T8" fmla="*/ 765 w 1512"/>
                  <a:gd name="T9" fmla="*/ 296 h 2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2"/>
                  <a:gd name="T16" fmla="*/ 0 h 296"/>
                  <a:gd name="T17" fmla="*/ 1512 w 1512"/>
                  <a:gd name="T18" fmla="*/ 296 h 2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2" h="296">
                    <a:moveTo>
                      <a:pt x="765" y="296"/>
                    </a:moveTo>
                    <a:lnTo>
                      <a:pt x="0" y="296"/>
                    </a:lnTo>
                    <a:lnTo>
                      <a:pt x="432" y="0"/>
                    </a:lnTo>
                    <a:lnTo>
                      <a:pt x="1512" y="8"/>
                    </a:lnTo>
                    <a:lnTo>
                      <a:pt x="765" y="29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7" name="Freeform 26"/>
              <p:cNvSpPr>
                <a:spLocks/>
              </p:cNvSpPr>
              <p:nvPr/>
            </p:nvSpPr>
            <p:spPr bwMode="auto">
              <a:xfrm>
                <a:off x="2752" y="1104"/>
                <a:ext cx="1136" cy="288"/>
              </a:xfrm>
              <a:custGeom>
                <a:avLst/>
                <a:gdLst>
                  <a:gd name="T0" fmla="*/ 444 w 1136"/>
                  <a:gd name="T1" fmla="*/ 0 h 288"/>
                  <a:gd name="T2" fmla="*/ 1136 w 1136"/>
                  <a:gd name="T3" fmla="*/ 0 h 288"/>
                  <a:gd name="T4" fmla="*/ 800 w 1136"/>
                  <a:gd name="T5" fmla="*/ 288 h 288"/>
                  <a:gd name="T6" fmla="*/ 0 w 1136"/>
                  <a:gd name="T7" fmla="*/ 284 h 288"/>
                  <a:gd name="T8" fmla="*/ 444 w 1136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6"/>
                  <a:gd name="T16" fmla="*/ 0 h 288"/>
                  <a:gd name="T17" fmla="*/ 1136 w 113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6" h="288">
                    <a:moveTo>
                      <a:pt x="444" y="0"/>
                    </a:moveTo>
                    <a:lnTo>
                      <a:pt x="1136" y="0"/>
                    </a:lnTo>
                    <a:lnTo>
                      <a:pt x="800" y="288"/>
                    </a:lnTo>
                    <a:lnTo>
                      <a:pt x="0" y="284"/>
                    </a:lnTo>
                    <a:lnTo>
                      <a:pt x="444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8" name="Freeform 27"/>
              <p:cNvSpPr>
                <a:spLocks/>
              </p:cNvSpPr>
              <p:nvPr/>
            </p:nvSpPr>
            <p:spPr bwMode="auto">
              <a:xfrm>
                <a:off x="1524" y="1104"/>
                <a:ext cx="2364" cy="144"/>
              </a:xfrm>
              <a:custGeom>
                <a:avLst/>
                <a:gdLst>
                  <a:gd name="T0" fmla="*/ 0 w 2364"/>
                  <a:gd name="T1" fmla="*/ 190 h 140"/>
                  <a:gd name="T2" fmla="*/ 156 w 2364"/>
                  <a:gd name="T3" fmla="*/ 8 h 140"/>
                  <a:gd name="T4" fmla="*/ 2364 w 2364"/>
                  <a:gd name="T5" fmla="*/ 0 h 140"/>
                  <a:gd name="T6" fmla="*/ 2196 w 2364"/>
                  <a:gd name="T7" fmla="*/ 190 h 140"/>
                  <a:gd name="T8" fmla="*/ 0 w 2364"/>
                  <a:gd name="T9" fmla="*/ 19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4"/>
                  <a:gd name="T16" fmla="*/ 0 h 140"/>
                  <a:gd name="T17" fmla="*/ 2364 w 236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4" h="140">
                    <a:moveTo>
                      <a:pt x="0" y="140"/>
                    </a:moveTo>
                    <a:lnTo>
                      <a:pt x="156" y="8"/>
                    </a:lnTo>
                    <a:lnTo>
                      <a:pt x="2364" y="0"/>
                    </a:lnTo>
                    <a:lnTo>
                      <a:pt x="2196" y="14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0000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9" name="Freeform 28"/>
              <p:cNvSpPr>
                <a:spLocks/>
              </p:cNvSpPr>
              <p:nvPr/>
            </p:nvSpPr>
            <p:spPr bwMode="auto">
              <a:xfrm>
                <a:off x="1344" y="1248"/>
                <a:ext cx="2364" cy="140"/>
              </a:xfrm>
              <a:custGeom>
                <a:avLst/>
                <a:gdLst>
                  <a:gd name="T0" fmla="*/ 0 w 2364"/>
                  <a:gd name="T1" fmla="*/ 140 h 140"/>
                  <a:gd name="T2" fmla="*/ 156 w 2364"/>
                  <a:gd name="T3" fmla="*/ 8 h 140"/>
                  <a:gd name="T4" fmla="*/ 2364 w 2364"/>
                  <a:gd name="T5" fmla="*/ 0 h 140"/>
                  <a:gd name="T6" fmla="*/ 2196 w 2364"/>
                  <a:gd name="T7" fmla="*/ 140 h 140"/>
                  <a:gd name="T8" fmla="*/ 0 w 2364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4"/>
                  <a:gd name="T16" fmla="*/ 0 h 140"/>
                  <a:gd name="T17" fmla="*/ 2364 w 236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4" h="140">
                    <a:moveTo>
                      <a:pt x="0" y="140"/>
                    </a:moveTo>
                    <a:lnTo>
                      <a:pt x="156" y="8"/>
                    </a:lnTo>
                    <a:lnTo>
                      <a:pt x="2364" y="0"/>
                    </a:lnTo>
                    <a:lnTo>
                      <a:pt x="2196" y="14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0000">
                  <a:alpha val="1803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0" name="Freeform 29"/>
              <p:cNvSpPr>
                <a:spLocks/>
              </p:cNvSpPr>
              <p:nvPr/>
            </p:nvSpPr>
            <p:spPr bwMode="auto">
              <a:xfrm>
                <a:off x="1008" y="1392"/>
                <a:ext cx="956" cy="288"/>
              </a:xfrm>
              <a:custGeom>
                <a:avLst/>
                <a:gdLst>
                  <a:gd name="T0" fmla="*/ 0 w 956"/>
                  <a:gd name="T1" fmla="*/ 288 h 288"/>
                  <a:gd name="T2" fmla="*/ 536 w 956"/>
                  <a:gd name="T3" fmla="*/ 284 h 288"/>
                  <a:gd name="T4" fmla="*/ 956 w 956"/>
                  <a:gd name="T5" fmla="*/ 0 h 288"/>
                  <a:gd name="T6" fmla="*/ 336 w 956"/>
                  <a:gd name="T7" fmla="*/ 0 h 288"/>
                  <a:gd name="T8" fmla="*/ 0 w 95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6"/>
                  <a:gd name="T16" fmla="*/ 0 h 288"/>
                  <a:gd name="T17" fmla="*/ 956 w 95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6" h="288">
                    <a:moveTo>
                      <a:pt x="0" y="288"/>
                    </a:moveTo>
                    <a:lnTo>
                      <a:pt x="536" y="284"/>
                    </a:lnTo>
                    <a:lnTo>
                      <a:pt x="956" y="0"/>
                    </a:lnTo>
                    <a:lnTo>
                      <a:pt x="336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1" name="Freeform 30"/>
              <p:cNvSpPr>
                <a:spLocks/>
              </p:cNvSpPr>
              <p:nvPr/>
            </p:nvSpPr>
            <p:spPr bwMode="auto">
              <a:xfrm>
                <a:off x="1540" y="1392"/>
                <a:ext cx="1196" cy="292"/>
              </a:xfrm>
              <a:custGeom>
                <a:avLst/>
                <a:gdLst>
                  <a:gd name="T0" fmla="*/ 820 w 1196"/>
                  <a:gd name="T1" fmla="*/ 276 h 292"/>
                  <a:gd name="T2" fmla="*/ 0 w 1196"/>
                  <a:gd name="T3" fmla="*/ 292 h 292"/>
                  <a:gd name="T4" fmla="*/ 428 w 1196"/>
                  <a:gd name="T5" fmla="*/ 0 h 292"/>
                  <a:gd name="T6" fmla="*/ 1196 w 1196"/>
                  <a:gd name="T7" fmla="*/ 0 h 292"/>
                  <a:gd name="T8" fmla="*/ 820 w 1196"/>
                  <a:gd name="T9" fmla="*/ 276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6"/>
                  <a:gd name="T16" fmla="*/ 0 h 292"/>
                  <a:gd name="T17" fmla="*/ 1196 w 1196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6" h="292">
                    <a:moveTo>
                      <a:pt x="820" y="276"/>
                    </a:moveTo>
                    <a:lnTo>
                      <a:pt x="0" y="292"/>
                    </a:lnTo>
                    <a:lnTo>
                      <a:pt x="428" y="0"/>
                    </a:lnTo>
                    <a:lnTo>
                      <a:pt x="1196" y="0"/>
                    </a:lnTo>
                    <a:lnTo>
                      <a:pt x="820" y="27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955" name="Freeform 32"/>
            <p:cNvSpPr>
              <a:spLocks/>
            </p:cNvSpPr>
            <p:nvPr/>
          </p:nvSpPr>
          <p:spPr bwMode="auto">
            <a:xfrm>
              <a:off x="1198" y="1435"/>
              <a:ext cx="3292" cy="722"/>
            </a:xfrm>
            <a:custGeom>
              <a:avLst/>
              <a:gdLst>
                <a:gd name="T0" fmla="*/ 0 w 2804"/>
                <a:gd name="T1" fmla="*/ 4664 h 548"/>
                <a:gd name="T2" fmla="*/ 3716 w 2804"/>
                <a:gd name="T3" fmla="*/ 34 h 548"/>
                <a:gd name="T4" fmla="*/ 16381 w 2804"/>
                <a:gd name="T5" fmla="*/ 0 h 548"/>
                <a:gd name="T6" fmla="*/ 12522 w 2804"/>
                <a:gd name="T7" fmla="*/ 4800 h 548"/>
                <a:gd name="T8" fmla="*/ 0 w 2804"/>
                <a:gd name="T9" fmla="*/ 4664 h 5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4"/>
                <a:gd name="T16" fmla="*/ 0 h 548"/>
                <a:gd name="T17" fmla="*/ 2804 w 2804"/>
                <a:gd name="T18" fmla="*/ 548 h 5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4" h="548">
                  <a:moveTo>
                    <a:pt x="0" y="532"/>
                  </a:moveTo>
                  <a:lnTo>
                    <a:pt x="636" y="4"/>
                  </a:lnTo>
                  <a:lnTo>
                    <a:pt x="2804" y="0"/>
                  </a:lnTo>
                  <a:lnTo>
                    <a:pt x="2144" y="548"/>
                  </a:lnTo>
                  <a:lnTo>
                    <a:pt x="0" y="532"/>
                  </a:lnTo>
                  <a:close/>
                </a:path>
              </a:pathLst>
            </a:custGeom>
            <a:solidFill>
              <a:srgbClr val="009900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6" name="Line 33"/>
            <p:cNvSpPr>
              <a:spLocks noChangeShapeType="1"/>
            </p:cNvSpPr>
            <p:nvPr/>
          </p:nvSpPr>
          <p:spPr bwMode="auto">
            <a:xfrm>
              <a:off x="1491" y="1476"/>
              <a:ext cx="262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7" name="Line 34"/>
            <p:cNvSpPr>
              <a:spLocks noChangeShapeType="1"/>
            </p:cNvSpPr>
            <p:nvPr/>
          </p:nvSpPr>
          <p:spPr bwMode="auto">
            <a:xfrm>
              <a:off x="3779" y="1230"/>
              <a:ext cx="61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8" name="Freeform 35"/>
            <p:cNvSpPr>
              <a:spLocks/>
            </p:cNvSpPr>
            <p:nvPr/>
          </p:nvSpPr>
          <p:spPr bwMode="auto">
            <a:xfrm>
              <a:off x="2951" y="1471"/>
              <a:ext cx="1163" cy="374"/>
            </a:xfrm>
            <a:custGeom>
              <a:avLst/>
              <a:gdLst>
                <a:gd name="T0" fmla="*/ 1030 w 1000"/>
                <a:gd name="T1" fmla="*/ 0 h 292"/>
                <a:gd name="T2" fmla="*/ 5268 w 1000"/>
                <a:gd name="T3" fmla="*/ 26 h 292"/>
                <a:gd name="T4" fmla="*/ 3494 w 1000"/>
                <a:gd name="T5" fmla="*/ 1835 h 292"/>
                <a:gd name="T6" fmla="*/ 0 w 1000"/>
                <a:gd name="T7" fmla="*/ 1807 h 292"/>
                <a:gd name="T8" fmla="*/ 1030 w 1000"/>
                <a:gd name="T9" fmla="*/ 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"/>
                <a:gd name="T16" fmla="*/ 0 h 292"/>
                <a:gd name="T17" fmla="*/ 1000 w 1000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" h="292">
                  <a:moveTo>
                    <a:pt x="196" y="0"/>
                  </a:moveTo>
                  <a:lnTo>
                    <a:pt x="1000" y="4"/>
                  </a:lnTo>
                  <a:lnTo>
                    <a:pt x="664" y="292"/>
                  </a:lnTo>
                  <a:lnTo>
                    <a:pt x="0" y="288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9" name="Line 36"/>
            <p:cNvSpPr>
              <a:spLocks noChangeShapeType="1"/>
            </p:cNvSpPr>
            <p:nvPr/>
          </p:nvSpPr>
          <p:spPr bwMode="auto">
            <a:xfrm>
              <a:off x="1882" y="1108"/>
              <a:ext cx="262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0" name="Freeform 37"/>
            <p:cNvSpPr>
              <a:spLocks/>
            </p:cNvSpPr>
            <p:nvPr/>
          </p:nvSpPr>
          <p:spPr bwMode="auto">
            <a:xfrm>
              <a:off x="1547" y="1092"/>
              <a:ext cx="1428" cy="389"/>
            </a:xfrm>
            <a:custGeom>
              <a:avLst/>
              <a:gdLst>
                <a:gd name="T0" fmla="*/ 0 w 1228"/>
                <a:gd name="T1" fmla="*/ 1884 h 304"/>
                <a:gd name="T2" fmla="*/ 4269 w 1228"/>
                <a:gd name="T3" fmla="*/ 1909 h 304"/>
                <a:gd name="T4" fmla="*/ 6462 w 1228"/>
                <a:gd name="T5" fmla="*/ 0 h 304"/>
                <a:gd name="T6" fmla="*/ 1766 w 1228"/>
                <a:gd name="T7" fmla="*/ 106 h 304"/>
                <a:gd name="T8" fmla="*/ 0 w 1228"/>
                <a:gd name="T9" fmla="*/ 1884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304"/>
                <a:gd name="T17" fmla="*/ 1228 w 1228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304">
                  <a:moveTo>
                    <a:pt x="0" y="300"/>
                  </a:moveTo>
                  <a:lnTo>
                    <a:pt x="812" y="304"/>
                  </a:lnTo>
                  <a:lnTo>
                    <a:pt x="1228" y="0"/>
                  </a:lnTo>
                  <a:lnTo>
                    <a:pt x="336" y="16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1" name="Freeform 38"/>
            <p:cNvSpPr>
              <a:spLocks/>
            </p:cNvSpPr>
            <p:nvPr/>
          </p:nvSpPr>
          <p:spPr bwMode="auto">
            <a:xfrm>
              <a:off x="2431" y="1097"/>
              <a:ext cx="1743" cy="379"/>
            </a:xfrm>
            <a:custGeom>
              <a:avLst/>
              <a:gdLst>
                <a:gd name="T0" fmla="*/ 5257 w 1500"/>
                <a:gd name="T1" fmla="*/ 1825 h 296"/>
                <a:gd name="T2" fmla="*/ 0 w 1500"/>
                <a:gd name="T3" fmla="*/ 1878 h 296"/>
                <a:gd name="T4" fmla="*/ 2236 w 1500"/>
                <a:gd name="T5" fmla="*/ 0 h 296"/>
                <a:gd name="T6" fmla="*/ 7821 w 1500"/>
                <a:gd name="T7" fmla="*/ 49 h 296"/>
                <a:gd name="T8" fmla="*/ 5257 w 1500"/>
                <a:gd name="T9" fmla="*/ 1825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0"/>
                <a:gd name="T16" fmla="*/ 0 h 296"/>
                <a:gd name="T17" fmla="*/ 1500 w 1500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0" h="296">
                  <a:moveTo>
                    <a:pt x="1008" y="288"/>
                  </a:moveTo>
                  <a:lnTo>
                    <a:pt x="0" y="296"/>
                  </a:lnTo>
                  <a:lnTo>
                    <a:pt x="428" y="0"/>
                  </a:lnTo>
                  <a:lnTo>
                    <a:pt x="1500" y="8"/>
                  </a:lnTo>
                  <a:lnTo>
                    <a:pt x="1008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Freeform 39"/>
            <p:cNvSpPr>
              <a:spLocks/>
            </p:cNvSpPr>
            <p:nvPr/>
          </p:nvSpPr>
          <p:spPr bwMode="auto">
            <a:xfrm>
              <a:off x="3495" y="1108"/>
              <a:ext cx="1009" cy="368"/>
            </a:xfrm>
            <a:custGeom>
              <a:avLst/>
              <a:gdLst>
                <a:gd name="T0" fmla="*/ 2156 w 868"/>
                <a:gd name="T1" fmla="*/ 0 h 288"/>
                <a:gd name="T2" fmla="*/ 4551 w 868"/>
                <a:gd name="T3" fmla="*/ 0 h 288"/>
                <a:gd name="T4" fmla="*/ 2785 w 868"/>
                <a:gd name="T5" fmla="*/ 1783 h 288"/>
                <a:gd name="T6" fmla="*/ 0 w 868"/>
                <a:gd name="T7" fmla="*/ 1735 h 288"/>
                <a:gd name="T8" fmla="*/ 2156 w 86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8"/>
                <a:gd name="T16" fmla="*/ 0 h 288"/>
                <a:gd name="T17" fmla="*/ 868 w 86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8" h="288">
                  <a:moveTo>
                    <a:pt x="412" y="0"/>
                  </a:moveTo>
                  <a:lnTo>
                    <a:pt x="868" y="0"/>
                  </a:lnTo>
                  <a:lnTo>
                    <a:pt x="532" y="288"/>
                  </a:lnTo>
                  <a:lnTo>
                    <a:pt x="0" y="28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3" name="Line 45"/>
            <p:cNvSpPr>
              <a:spLocks noChangeShapeType="1"/>
            </p:cNvSpPr>
            <p:nvPr/>
          </p:nvSpPr>
          <p:spPr bwMode="auto">
            <a:xfrm flipH="1">
              <a:off x="873" y="1821"/>
              <a:ext cx="632" cy="55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4" name="Freeform 40"/>
            <p:cNvSpPr>
              <a:spLocks/>
            </p:cNvSpPr>
            <p:nvPr/>
          </p:nvSpPr>
          <p:spPr bwMode="auto">
            <a:xfrm>
              <a:off x="1157" y="1476"/>
              <a:ext cx="1353" cy="369"/>
            </a:xfrm>
            <a:custGeom>
              <a:avLst/>
              <a:gdLst>
                <a:gd name="T0" fmla="*/ 0 w 1164"/>
                <a:gd name="T1" fmla="*/ 1846 h 288"/>
                <a:gd name="T2" fmla="*/ 3856 w 1164"/>
                <a:gd name="T3" fmla="*/ 1764 h 288"/>
                <a:gd name="T4" fmla="*/ 4082 w 1164"/>
                <a:gd name="T5" fmla="*/ 1764 h 288"/>
                <a:gd name="T6" fmla="*/ 6092 w 1164"/>
                <a:gd name="T7" fmla="*/ 49 h 288"/>
                <a:gd name="T8" fmla="*/ 1762 w 1164"/>
                <a:gd name="T9" fmla="*/ 0 h 288"/>
                <a:gd name="T10" fmla="*/ 0 w 1164"/>
                <a:gd name="T11" fmla="*/ 1846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4"/>
                <a:gd name="T19" fmla="*/ 0 h 288"/>
                <a:gd name="T20" fmla="*/ 1164 w 1164"/>
                <a:gd name="T21" fmla="*/ 288 h 2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4" h="288">
                  <a:moveTo>
                    <a:pt x="0" y="288"/>
                  </a:moveTo>
                  <a:lnTo>
                    <a:pt x="736" y="276"/>
                  </a:lnTo>
                  <a:lnTo>
                    <a:pt x="780" y="276"/>
                  </a:lnTo>
                  <a:lnTo>
                    <a:pt x="1164" y="8"/>
                  </a:lnTo>
                  <a:lnTo>
                    <a:pt x="336" y="0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5" name="Freeform 41"/>
            <p:cNvSpPr>
              <a:spLocks/>
            </p:cNvSpPr>
            <p:nvPr/>
          </p:nvSpPr>
          <p:spPr bwMode="auto">
            <a:xfrm>
              <a:off x="1984" y="1466"/>
              <a:ext cx="1507" cy="369"/>
            </a:xfrm>
            <a:custGeom>
              <a:avLst/>
              <a:gdLst>
                <a:gd name="T0" fmla="*/ 4558 w 1296"/>
                <a:gd name="T1" fmla="*/ 1846 h 288"/>
                <a:gd name="T2" fmla="*/ 0 w 1296"/>
                <a:gd name="T3" fmla="*/ 1821 h 288"/>
                <a:gd name="T4" fmla="*/ 2142 w 1296"/>
                <a:gd name="T5" fmla="*/ 49 h 288"/>
                <a:gd name="T6" fmla="*/ 6812 w 1296"/>
                <a:gd name="T7" fmla="*/ 0 h 288"/>
                <a:gd name="T8" fmla="*/ 4558 w 1296"/>
                <a:gd name="T9" fmla="*/ 1846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6"/>
                <a:gd name="T16" fmla="*/ 0 h 288"/>
                <a:gd name="T17" fmla="*/ 1296 w 129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6" h="288">
                  <a:moveTo>
                    <a:pt x="868" y="288"/>
                  </a:moveTo>
                  <a:lnTo>
                    <a:pt x="0" y="284"/>
                  </a:lnTo>
                  <a:lnTo>
                    <a:pt x="408" y="8"/>
                  </a:lnTo>
                  <a:lnTo>
                    <a:pt x="1296" y="0"/>
                  </a:lnTo>
                  <a:lnTo>
                    <a:pt x="868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6" name="Line 42"/>
            <p:cNvSpPr>
              <a:spLocks noChangeShapeType="1"/>
            </p:cNvSpPr>
            <p:nvPr/>
          </p:nvSpPr>
          <p:spPr bwMode="auto">
            <a:xfrm flipH="1">
              <a:off x="1224" y="1103"/>
              <a:ext cx="3427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43"/>
            <p:cNvSpPr>
              <a:spLocks noChangeShapeType="1"/>
            </p:cNvSpPr>
            <p:nvPr/>
          </p:nvSpPr>
          <p:spPr bwMode="auto">
            <a:xfrm flipH="1">
              <a:off x="380" y="2477"/>
              <a:ext cx="3427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47"/>
            <p:cNvSpPr>
              <a:spLocks noChangeShapeType="1"/>
            </p:cNvSpPr>
            <p:nvPr/>
          </p:nvSpPr>
          <p:spPr bwMode="auto">
            <a:xfrm>
              <a:off x="1163" y="2644"/>
              <a:ext cx="25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Text Box 48"/>
            <p:cNvSpPr txBox="1">
              <a:spLocks noChangeArrowheads="1"/>
            </p:cNvSpPr>
            <p:nvPr/>
          </p:nvSpPr>
          <p:spPr bwMode="auto">
            <a:xfrm>
              <a:off x="1184" y="2705"/>
              <a:ext cx="24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Content of assimilable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element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70" name="Freeform 49"/>
            <p:cNvSpPr>
              <a:spLocks/>
            </p:cNvSpPr>
            <p:nvPr/>
          </p:nvSpPr>
          <p:spPr bwMode="auto">
            <a:xfrm>
              <a:off x="1194" y="1128"/>
              <a:ext cx="3292" cy="728"/>
            </a:xfrm>
            <a:custGeom>
              <a:avLst/>
              <a:gdLst>
                <a:gd name="T0" fmla="*/ 0 w 2804"/>
                <a:gd name="T1" fmla="*/ 6380 h 536"/>
                <a:gd name="T2" fmla="*/ 3716 w 2804"/>
                <a:gd name="T3" fmla="*/ 48 h 536"/>
                <a:gd name="T4" fmla="*/ 16381 w 2804"/>
                <a:gd name="T5" fmla="*/ 0 h 536"/>
                <a:gd name="T6" fmla="*/ 12664 w 2804"/>
                <a:gd name="T7" fmla="*/ 6518 h 536"/>
                <a:gd name="T8" fmla="*/ 0 w 2804"/>
                <a:gd name="T9" fmla="*/ 6380 h 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4"/>
                <a:gd name="T16" fmla="*/ 0 h 536"/>
                <a:gd name="T17" fmla="*/ 2804 w 2804"/>
                <a:gd name="T18" fmla="*/ 536 h 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4" h="536">
                  <a:moveTo>
                    <a:pt x="0" y="524"/>
                  </a:moveTo>
                  <a:lnTo>
                    <a:pt x="636" y="4"/>
                  </a:lnTo>
                  <a:lnTo>
                    <a:pt x="2804" y="0"/>
                  </a:lnTo>
                  <a:lnTo>
                    <a:pt x="2168" y="536"/>
                  </a:lnTo>
                  <a:lnTo>
                    <a:pt x="0" y="524"/>
                  </a:lnTo>
                  <a:close/>
                </a:path>
              </a:pathLst>
            </a:custGeom>
            <a:solidFill>
              <a:srgbClr val="0066FF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1" name="Freeform 50"/>
            <p:cNvSpPr>
              <a:spLocks/>
            </p:cNvSpPr>
            <p:nvPr/>
          </p:nvSpPr>
          <p:spPr bwMode="auto">
            <a:xfrm>
              <a:off x="1799" y="1111"/>
              <a:ext cx="2697" cy="190"/>
            </a:xfrm>
            <a:custGeom>
              <a:avLst/>
              <a:gdLst>
                <a:gd name="T0" fmla="*/ 0 w 2364"/>
                <a:gd name="T1" fmla="*/ 1641 h 140"/>
                <a:gd name="T2" fmla="*/ 666 w 2364"/>
                <a:gd name="T3" fmla="*/ 92 h 140"/>
                <a:gd name="T4" fmla="*/ 10070 w 2364"/>
                <a:gd name="T5" fmla="*/ 0 h 140"/>
                <a:gd name="T6" fmla="*/ 9358 w 2364"/>
                <a:gd name="T7" fmla="*/ 1641 h 140"/>
                <a:gd name="T8" fmla="*/ 0 w 2364"/>
                <a:gd name="T9" fmla="*/ 1641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4"/>
                <a:gd name="T16" fmla="*/ 0 h 140"/>
                <a:gd name="T17" fmla="*/ 2364 w 2364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4" h="140">
                  <a:moveTo>
                    <a:pt x="0" y="140"/>
                  </a:moveTo>
                  <a:lnTo>
                    <a:pt x="156" y="8"/>
                  </a:lnTo>
                  <a:lnTo>
                    <a:pt x="2364" y="0"/>
                  </a:lnTo>
                  <a:lnTo>
                    <a:pt x="2196" y="14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2" name="Freeform 51"/>
            <p:cNvSpPr>
              <a:spLocks/>
            </p:cNvSpPr>
            <p:nvPr/>
          </p:nvSpPr>
          <p:spPr bwMode="auto">
            <a:xfrm>
              <a:off x="1601" y="1291"/>
              <a:ext cx="2701" cy="184"/>
            </a:xfrm>
            <a:custGeom>
              <a:avLst/>
              <a:gdLst>
                <a:gd name="T0" fmla="*/ 0 w 2364"/>
                <a:gd name="T1" fmla="*/ 1183 h 140"/>
                <a:gd name="T2" fmla="*/ 672 w 2364"/>
                <a:gd name="T3" fmla="*/ 72 h 140"/>
                <a:gd name="T4" fmla="*/ 10241 w 2364"/>
                <a:gd name="T5" fmla="*/ 0 h 140"/>
                <a:gd name="T6" fmla="*/ 9516 w 2364"/>
                <a:gd name="T7" fmla="*/ 1183 h 140"/>
                <a:gd name="T8" fmla="*/ 0 w 2364"/>
                <a:gd name="T9" fmla="*/ 1183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4"/>
                <a:gd name="T16" fmla="*/ 0 h 140"/>
                <a:gd name="T17" fmla="*/ 2364 w 2364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4" h="140">
                  <a:moveTo>
                    <a:pt x="0" y="140"/>
                  </a:moveTo>
                  <a:lnTo>
                    <a:pt x="156" y="8"/>
                  </a:lnTo>
                  <a:lnTo>
                    <a:pt x="2364" y="0"/>
                  </a:lnTo>
                  <a:lnTo>
                    <a:pt x="2196" y="14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>
                <a:alpha val="1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3" name="Text Box 53"/>
            <p:cNvSpPr txBox="1">
              <a:spLocks noChangeArrowheads="1"/>
            </p:cNvSpPr>
            <p:nvPr/>
          </p:nvSpPr>
          <p:spPr bwMode="auto">
            <a:xfrm rot="16200000">
              <a:off x="135" y="1719"/>
              <a:ext cx="145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Crop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requirement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74" name="Line 54"/>
            <p:cNvSpPr>
              <a:spLocks noChangeShapeType="1"/>
            </p:cNvSpPr>
            <p:nvPr/>
          </p:nvSpPr>
          <p:spPr bwMode="auto">
            <a:xfrm flipV="1">
              <a:off x="994" y="1243"/>
              <a:ext cx="0" cy="1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5" name="Text Box 55"/>
            <p:cNvSpPr txBox="1">
              <a:spLocks noChangeArrowheads="1"/>
            </p:cNvSpPr>
            <p:nvPr/>
          </p:nvSpPr>
          <p:spPr bwMode="auto">
            <a:xfrm>
              <a:off x="998" y="2182"/>
              <a:ext cx="52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Faible</a:t>
              </a:r>
            </a:p>
          </p:txBody>
        </p:sp>
        <p:sp>
          <p:nvSpPr>
            <p:cNvPr id="82976" name="Text Box 56"/>
            <p:cNvSpPr txBox="1">
              <a:spLocks noChangeArrowheads="1"/>
            </p:cNvSpPr>
            <p:nvPr/>
          </p:nvSpPr>
          <p:spPr bwMode="auto">
            <a:xfrm>
              <a:off x="989" y="1895"/>
              <a:ext cx="60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Moyenne</a:t>
              </a:r>
            </a:p>
          </p:txBody>
        </p:sp>
        <p:sp>
          <p:nvSpPr>
            <p:cNvPr id="82977" name="Text Box 57"/>
            <p:cNvSpPr txBox="1">
              <a:spLocks noChangeArrowheads="1"/>
            </p:cNvSpPr>
            <p:nvPr/>
          </p:nvSpPr>
          <p:spPr bwMode="auto">
            <a:xfrm>
              <a:off x="1003" y="1475"/>
              <a:ext cx="52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 dirty="0" smtClean="0">
                  <a:solidFill>
                    <a:srgbClr val="000000"/>
                  </a:solidFill>
                  <a:latin typeface="Calibri" pitchFamily="34" charset="0"/>
                </a:rPr>
                <a:t>Elevée</a:t>
              </a:r>
              <a:endParaRPr lang="fr-FR" altLang="en-US" sz="12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78" name="Text Box 58"/>
            <p:cNvSpPr txBox="1">
              <a:spLocks noChangeArrowheads="1"/>
            </p:cNvSpPr>
            <p:nvPr/>
          </p:nvSpPr>
          <p:spPr bwMode="auto">
            <a:xfrm>
              <a:off x="1363" y="242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r>
                <a:rPr lang="fr-FR" altLang="en-US" sz="1200" baseline="-25000">
                  <a:solidFill>
                    <a:srgbClr val="000000"/>
                  </a:solidFill>
                  <a:latin typeface="Calibri" pitchFamily="34" charset="0"/>
                </a:rPr>
                <a:t>renf</a:t>
              </a:r>
            </a:p>
          </p:txBody>
        </p:sp>
        <p:sp>
          <p:nvSpPr>
            <p:cNvPr id="82979" name="Text Box 59"/>
            <p:cNvSpPr txBox="1">
              <a:spLocks noChangeArrowheads="1"/>
            </p:cNvSpPr>
            <p:nvPr/>
          </p:nvSpPr>
          <p:spPr bwMode="auto">
            <a:xfrm>
              <a:off x="2363" y="242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r>
                <a:rPr lang="fr-FR" altLang="en-US" sz="1200" baseline="-25000">
                  <a:solidFill>
                    <a:srgbClr val="000000"/>
                  </a:solidFill>
                  <a:latin typeface="Calibri" pitchFamily="34" charset="0"/>
                </a:rPr>
                <a:t>imp</a:t>
              </a:r>
            </a:p>
          </p:txBody>
        </p:sp>
        <p:sp>
          <p:nvSpPr>
            <p:cNvPr id="82980" name="Line 60"/>
            <p:cNvSpPr>
              <a:spLocks noChangeShapeType="1"/>
            </p:cNvSpPr>
            <p:nvPr/>
          </p:nvSpPr>
          <p:spPr bwMode="auto">
            <a:xfrm flipV="1">
              <a:off x="3914" y="1794"/>
              <a:ext cx="748" cy="7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81" name="Text Box 61"/>
            <p:cNvSpPr txBox="1">
              <a:spLocks noChangeArrowheads="1"/>
            </p:cNvSpPr>
            <p:nvPr/>
          </p:nvSpPr>
          <p:spPr bwMode="auto">
            <a:xfrm>
              <a:off x="4117" y="1978"/>
              <a:ext cx="84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lnSpc>
                  <a:spcPct val="70000"/>
                </a:lnSpc>
                <a:spcBef>
                  <a:spcPct val="50000"/>
                </a:spcBef>
                <a:buFontTx/>
                <a:buNone/>
              </a:pP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Number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of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years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without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 input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82" name="Text Box 62"/>
            <p:cNvSpPr txBox="1">
              <a:spLocks noChangeArrowheads="1"/>
            </p:cNvSpPr>
            <p:nvPr/>
          </p:nvSpPr>
          <p:spPr bwMode="auto">
            <a:xfrm>
              <a:off x="3895" y="2191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82983" name="Text Box 63"/>
            <p:cNvSpPr txBox="1">
              <a:spLocks noChangeArrowheads="1"/>
            </p:cNvSpPr>
            <p:nvPr/>
          </p:nvSpPr>
          <p:spPr bwMode="auto">
            <a:xfrm>
              <a:off x="4174" y="1971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82984" name="Text Box 64"/>
            <p:cNvSpPr txBox="1">
              <a:spLocks noChangeArrowheads="1"/>
            </p:cNvSpPr>
            <p:nvPr/>
          </p:nvSpPr>
          <p:spPr bwMode="auto">
            <a:xfrm>
              <a:off x="4379" y="1777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82985" name="Text Box 65"/>
            <p:cNvSpPr txBox="1">
              <a:spLocks noChangeArrowheads="1"/>
            </p:cNvSpPr>
            <p:nvPr/>
          </p:nvSpPr>
          <p:spPr bwMode="auto">
            <a:xfrm>
              <a:off x="2698" y="3043"/>
              <a:ext cx="145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3619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36195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400" dirty="0">
                  <a:solidFill>
                    <a:srgbClr val="FF3300"/>
                  </a:solidFill>
                  <a:latin typeface="Wingdings" pitchFamily="2" charset="2"/>
                </a:rPr>
                <a:t>n</a:t>
              </a:r>
              <a:r>
                <a:rPr lang="fr-FR" altLang="en-US" sz="1400" dirty="0">
                  <a:solidFill>
                    <a:srgbClr val="000000"/>
                  </a:solidFill>
                  <a:latin typeface="Calibri" pitchFamily="34" charset="0"/>
                </a:rPr>
                <a:t>	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Reinforced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supply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400" dirty="0">
                  <a:solidFill>
                    <a:srgbClr val="FFFF00"/>
                  </a:solidFill>
                  <a:latin typeface="Wingdings" pitchFamily="2" charset="2"/>
                </a:rPr>
                <a:t>n</a:t>
              </a:r>
              <a:r>
                <a:rPr lang="fr-FR" altLang="en-US" sz="1400" dirty="0">
                  <a:solidFill>
                    <a:srgbClr val="000000"/>
                  </a:solidFill>
                  <a:latin typeface="Wingdings" pitchFamily="2" charset="2"/>
                </a:rPr>
                <a:t> </a:t>
              </a:r>
              <a:r>
                <a:rPr lang="fr-FR" altLang="en-US" sz="1400" dirty="0">
                  <a:solidFill>
                    <a:srgbClr val="000000"/>
                  </a:solidFill>
                  <a:latin typeface="Calibri" pitchFamily="34" charset="0"/>
                </a:rPr>
                <a:t>	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Maintenance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supply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400" dirty="0">
                  <a:solidFill>
                    <a:srgbClr val="009900"/>
                  </a:solidFill>
                  <a:latin typeface="Wingdings" pitchFamily="2" charset="2"/>
                </a:rPr>
                <a:t>n</a:t>
              </a:r>
              <a:r>
                <a:rPr lang="fr-FR" altLang="en-US" sz="1400" dirty="0">
                  <a:solidFill>
                    <a:srgbClr val="000000"/>
                  </a:solidFill>
                  <a:latin typeface="Calibri" pitchFamily="34" charset="0"/>
                </a:rPr>
                <a:t> 	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Reduced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or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zero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supply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86" name="Text Box 66"/>
            <p:cNvSpPr txBox="1">
              <a:spLocks noChangeArrowheads="1"/>
            </p:cNvSpPr>
            <p:nvPr/>
          </p:nvSpPr>
          <p:spPr bwMode="auto">
            <a:xfrm>
              <a:off x="2849" y="924"/>
              <a:ext cx="5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r>
                <a:rPr lang="fr-FR" altLang="en-US" sz="1200" baseline="-25000">
                  <a:solidFill>
                    <a:srgbClr val="000000"/>
                  </a:solidFill>
                  <a:latin typeface="Calibri" pitchFamily="34" charset="0"/>
                </a:rPr>
                <a:t>renf</a:t>
              </a:r>
            </a:p>
          </p:txBody>
        </p:sp>
        <p:sp>
          <p:nvSpPr>
            <p:cNvPr id="82987" name="Text Box 67"/>
            <p:cNvSpPr txBox="1">
              <a:spLocks noChangeArrowheads="1"/>
            </p:cNvSpPr>
            <p:nvPr/>
          </p:nvSpPr>
          <p:spPr bwMode="auto">
            <a:xfrm>
              <a:off x="3898" y="924"/>
              <a:ext cx="5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r>
                <a:rPr lang="fr-FR" altLang="en-US" sz="1200" baseline="-25000">
                  <a:solidFill>
                    <a:srgbClr val="000000"/>
                  </a:solidFill>
                  <a:latin typeface="Calibri" pitchFamily="34" charset="0"/>
                </a:rPr>
                <a:t>imp</a:t>
              </a:r>
            </a:p>
          </p:txBody>
        </p:sp>
        <p:sp>
          <p:nvSpPr>
            <p:cNvPr id="82988" name="AutoShape 70"/>
            <p:cNvSpPr>
              <a:spLocks noChangeArrowheads="1"/>
            </p:cNvSpPr>
            <p:nvPr/>
          </p:nvSpPr>
          <p:spPr bwMode="auto">
            <a:xfrm>
              <a:off x="1924" y="1118"/>
              <a:ext cx="1065" cy="707"/>
            </a:xfrm>
            <a:prstGeom prst="parallelogram">
              <a:avLst>
                <a:gd name="adj" fmla="val 127553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89" name="AutoShape 71"/>
            <p:cNvSpPr>
              <a:spLocks noChangeArrowheads="1"/>
            </p:cNvSpPr>
            <p:nvPr/>
          </p:nvSpPr>
          <p:spPr bwMode="auto">
            <a:xfrm>
              <a:off x="2989" y="1108"/>
              <a:ext cx="1078" cy="732"/>
            </a:xfrm>
            <a:prstGeom prst="parallelogram">
              <a:avLst>
                <a:gd name="adj" fmla="val 1247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0" name="AutoShape 72"/>
            <p:cNvSpPr>
              <a:spLocks noChangeArrowheads="1"/>
            </p:cNvSpPr>
            <p:nvPr/>
          </p:nvSpPr>
          <p:spPr bwMode="auto">
            <a:xfrm>
              <a:off x="2696" y="1845"/>
              <a:ext cx="544" cy="291"/>
            </a:xfrm>
            <a:prstGeom prst="parallelogram">
              <a:avLst>
                <a:gd name="adj" fmla="val 124844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1" name="AutoShape 73"/>
            <p:cNvSpPr>
              <a:spLocks noChangeArrowheads="1"/>
            </p:cNvSpPr>
            <p:nvPr/>
          </p:nvSpPr>
          <p:spPr bwMode="auto">
            <a:xfrm>
              <a:off x="2363" y="2157"/>
              <a:ext cx="605" cy="292"/>
            </a:xfrm>
            <a:prstGeom prst="parallelogram">
              <a:avLst>
                <a:gd name="adj" fmla="val 138368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2" name="AutoShape 74"/>
            <p:cNvSpPr>
              <a:spLocks noChangeArrowheads="1"/>
            </p:cNvSpPr>
            <p:nvPr/>
          </p:nvSpPr>
          <p:spPr bwMode="auto">
            <a:xfrm>
              <a:off x="1373" y="2157"/>
              <a:ext cx="604" cy="288"/>
            </a:xfrm>
            <a:prstGeom prst="parallelogram">
              <a:avLst>
                <a:gd name="adj" fmla="val 140058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3" name="AutoShape 75"/>
            <p:cNvSpPr>
              <a:spLocks noChangeArrowheads="1"/>
            </p:cNvSpPr>
            <p:nvPr/>
          </p:nvSpPr>
          <p:spPr bwMode="auto">
            <a:xfrm>
              <a:off x="1682" y="1845"/>
              <a:ext cx="544" cy="302"/>
            </a:xfrm>
            <a:prstGeom prst="parallelogram">
              <a:avLst>
                <a:gd name="adj" fmla="val 12029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4" name="Text Box 76"/>
            <p:cNvSpPr txBox="1">
              <a:spLocks noChangeArrowheads="1"/>
            </p:cNvSpPr>
            <p:nvPr/>
          </p:nvSpPr>
          <p:spPr bwMode="auto">
            <a:xfrm>
              <a:off x="1501" y="1480"/>
              <a:ext cx="1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FFFFFF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82995" name="Text Box 77"/>
            <p:cNvSpPr txBox="1">
              <a:spLocks noChangeArrowheads="1"/>
            </p:cNvSpPr>
            <p:nvPr/>
          </p:nvSpPr>
          <p:spPr bwMode="auto">
            <a:xfrm>
              <a:off x="1714" y="1285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FFFFFF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82996" name="Text Box 78"/>
            <p:cNvSpPr txBox="1">
              <a:spLocks noChangeArrowheads="1"/>
            </p:cNvSpPr>
            <p:nvPr/>
          </p:nvSpPr>
          <p:spPr bwMode="auto">
            <a:xfrm>
              <a:off x="1919" y="1117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FFFFFF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82997" name="Freeform 82"/>
            <p:cNvSpPr>
              <a:spLocks/>
            </p:cNvSpPr>
            <p:nvPr/>
          </p:nvSpPr>
          <p:spPr bwMode="auto">
            <a:xfrm>
              <a:off x="1184" y="1118"/>
              <a:ext cx="3302" cy="727"/>
            </a:xfrm>
            <a:custGeom>
              <a:avLst/>
              <a:gdLst>
                <a:gd name="T0" fmla="*/ 0 w 2840"/>
                <a:gd name="T1" fmla="*/ 3593 h 568"/>
                <a:gd name="T2" fmla="*/ 11440 w 2840"/>
                <a:gd name="T3" fmla="*/ 3593 h 568"/>
                <a:gd name="T4" fmla="*/ 14907 w 2840"/>
                <a:gd name="T5" fmla="*/ 0 h 568"/>
                <a:gd name="T6" fmla="*/ 0 60000 65536"/>
                <a:gd name="T7" fmla="*/ 0 60000 65536"/>
                <a:gd name="T8" fmla="*/ 0 60000 65536"/>
                <a:gd name="T9" fmla="*/ 0 w 2840"/>
                <a:gd name="T10" fmla="*/ 0 h 568"/>
                <a:gd name="T11" fmla="*/ 2840 w 2840"/>
                <a:gd name="T12" fmla="*/ 568 h 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0" h="568">
                  <a:moveTo>
                    <a:pt x="0" y="568"/>
                  </a:moveTo>
                  <a:lnTo>
                    <a:pt x="2180" y="568"/>
                  </a:lnTo>
                  <a:lnTo>
                    <a:pt x="2840" y="0"/>
                  </a:ln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98" name="Freeform 83"/>
            <p:cNvSpPr>
              <a:spLocks/>
            </p:cNvSpPr>
            <p:nvPr/>
          </p:nvSpPr>
          <p:spPr bwMode="auto">
            <a:xfrm>
              <a:off x="1184" y="1420"/>
              <a:ext cx="3302" cy="727"/>
            </a:xfrm>
            <a:custGeom>
              <a:avLst/>
              <a:gdLst>
                <a:gd name="T0" fmla="*/ 0 w 2840"/>
                <a:gd name="T1" fmla="*/ 3645 h 568"/>
                <a:gd name="T2" fmla="*/ 11440 w 2840"/>
                <a:gd name="T3" fmla="*/ 3645 h 568"/>
                <a:gd name="T4" fmla="*/ 14907 w 2840"/>
                <a:gd name="T5" fmla="*/ 0 h 568"/>
                <a:gd name="T6" fmla="*/ 0 60000 65536"/>
                <a:gd name="T7" fmla="*/ 0 60000 65536"/>
                <a:gd name="T8" fmla="*/ 0 60000 65536"/>
                <a:gd name="T9" fmla="*/ 0 w 2840"/>
                <a:gd name="T10" fmla="*/ 0 h 568"/>
                <a:gd name="T11" fmla="*/ 2840 w 2840"/>
                <a:gd name="T12" fmla="*/ 568 h 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0" h="568">
                  <a:moveTo>
                    <a:pt x="0" y="568"/>
                  </a:moveTo>
                  <a:lnTo>
                    <a:pt x="2180" y="568"/>
                  </a:lnTo>
                  <a:lnTo>
                    <a:pt x="2840" y="0"/>
                  </a:ln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99" name="Freeform 84"/>
            <p:cNvSpPr>
              <a:spLocks/>
            </p:cNvSpPr>
            <p:nvPr/>
          </p:nvSpPr>
          <p:spPr bwMode="auto">
            <a:xfrm>
              <a:off x="1180" y="1753"/>
              <a:ext cx="3264" cy="696"/>
            </a:xfrm>
            <a:custGeom>
              <a:avLst/>
              <a:gdLst>
                <a:gd name="T0" fmla="*/ 0 w 2808"/>
                <a:gd name="T1" fmla="*/ 3431 h 544"/>
                <a:gd name="T2" fmla="*/ 11410 w 2808"/>
                <a:gd name="T3" fmla="*/ 3431 h 544"/>
                <a:gd name="T4" fmla="*/ 14698 w 2808"/>
                <a:gd name="T5" fmla="*/ 0 h 544"/>
                <a:gd name="T6" fmla="*/ 0 60000 65536"/>
                <a:gd name="T7" fmla="*/ 0 60000 65536"/>
                <a:gd name="T8" fmla="*/ 0 60000 65536"/>
                <a:gd name="T9" fmla="*/ 0 w 2808"/>
                <a:gd name="T10" fmla="*/ 0 h 544"/>
                <a:gd name="T11" fmla="*/ 2808 w 2808"/>
                <a:gd name="T12" fmla="*/ 544 h 5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8" h="544">
                  <a:moveTo>
                    <a:pt x="0" y="544"/>
                  </a:moveTo>
                  <a:lnTo>
                    <a:pt x="2180" y="544"/>
                  </a:lnTo>
                  <a:lnTo>
                    <a:pt x="2808" y="0"/>
                  </a:ln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00" name="Line 44"/>
            <p:cNvSpPr>
              <a:spLocks noChangeShapeType="1"/>
            </p:cNvSpPr>
            <p:nvPr/>
          </p:nvSpPr>
          <p:spPr bwMode="auto">
            <a:xfrm flipH="1">
              <a:off x="1114" y="1054"/>
              <a:ext cx="896" cy="81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47" name="Titre 79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fr-FR" altLang="en-US" sz="2400" dirty="0" err="1">
                <a:latin typeface="Arial" pitchFamily="34" charset="0"/>
              </a:rPr>
              <a:t>M</a:t>
            </a:r>
            <a:r>
              <a:rPr lang="fr-FR" altLang="en-US" sz="2400" dirty="0" err="1" smtClean="0">
                <a:latin typeface="Arial" pitchFamily="34" charset="0"/>
              </a:rPr>
              <a:t>aking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fertilizer</a:t>
            </a:r>
            <a:r>
              <a:rPr lang="fr-FR" altLang="en-US" sz="2400" dirty="0" smtClean="0">
                <a:latin typeface="Arial" pitchFamily="34" charset="0"/>
              </a:rPr>
              <a:t/>
            </a:r>
            <a:br>
              <a:rPr lang="fr-FR" altLang="en-US" sz="2400" dirty="0" smtClean="0">
                <a:latin typeface="Arial" pitchFamily="34" charset="0"/>
              </a:rPr>
            </a:br>
            <a:r>
              <a:rPr lang="fr-FR" altLang="en-US" sz="2400" dirty="0" err="1" smtClean="0">
                <a:latin typeface="Arial" pitchFamily="34" charset="0"/>
              </a:rPr>
              <a:t>Principle</a:t>
            </a:r>
            <a:r>
              <a:rPr lang="fr-FR" altLang="en-US" sz="2400" dirty="0" smtClean="0">
                <a:latin typeface="Arial" pitchFamily="34" charset="0"/>
              </a:rPr>
              <a:t> of the </a:t>
            </a:r>
            <a:r>
              <a:rPr lang="fr-FR" altLang="en-US" sz="2400" dirty="0" err="1">
                <a:latin typeface="Arial" pitchFamily="34" charset="0"/>
              </a:rPr>
              <a:t>Comifer</a:t>
            </a:r>
            <a:r>
              <a:rPr lang="fr-FR" altLang="en-US" sz="2400" dirty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method</a:t>
            </a:r>
            <a:r>
              <a:rPr lang="fr-FR" altLang="en-US" sz="2400" dirty="0" smtClean="0">
                <a:latin typeface="Arial" pitchFamily="34" charset="0"/>
              </a:rPr>
              <a:t> for </a:t>
            </a:r>
            <a:r>
              <a:rPr lang="fr-FR" altLang="en-US" sz="2400" dirty="0">
                <a:latin typeface="Arial" pitchFamily="34" charset="0"/>
              </a:rPr>
              <a:t>P &amp; K 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126569" y="5613622"/>
            <a:ext cx="6492345" cy="1220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buFont typeface="Arial" charset="0"/>
              <a:buNone/>
              <a:defRPr/>
            </a:pPr>
            <a:r>
              <a:rPr lang="fr-FR" altLang="en-US" sz="1200" dirty="0" err="1" smtClean="0">
                <a:solidFill>
                  <a:srgbClr val="00B050"/>
                </a:solidFill>
              </a:rPr>
              <a:t>Recommended</a:t>
            </a:r>
            <a:r>
              <a:rPr lang="fr-FR" altLang="en-US" sz="1200" dirty="0" smtClean="0">
                <a:solidFill>
                  <a:srgbClr val="00B050"/>
                </a:solidFill>
              </a:rPr>
              <a:t> dose of </a:t>
            </a:r>
            <a:r>
              <a:rPr lang="fr-FR" altLang="en-US" sz="1200" dirty="0">
                <a:solidFill>
                  <a:srgbClr val="00B050"/>
                </a:solidFill>
              </a:rPr>
              <a:t>P </a:t>
            </a:r>
            <a:r>
              <a:rPr lang="fr-FR" altLang="en-US" sz="1200" dirty="0" smtClean="0">
                <a:solidFill>
                  <a:srgbClr val="00B050"/>
                </a:solidFill>
              </a:rPr>
              <a:t>or </a:t>
            </a:r>
            <a:r>
              <a:rPr lang="fr-FR" altLang="en-US" sz="1200" dirty="0">
                <a:solidFill>
                  <a:srgbClr val="00B050"/>
                </a:solidFill>
              </a:rPr>
              <a:t>K </a:t>
            </a:r>
            <a:r>
              <a:rPr lang="fr-FR" altLang="en-US" sz="1200" dirty="0" smtClean="0">
                <a:solidFill>
                  <a:srgbClr val="00B050"/>
                </a:solidFill>
              </a:rPr>
              <a:t>(in </a:t>
            </a:r>
            <a:r>
              <a:rPr lang="fr-FR" altLang="en-US" sz="1200" dirty="0">
                <a:solidFill>
                  <a:srgbClr val="00B050"/>
                </a:solidFill>
              </a:rPr>
              <a:t>kg / ha)  =</a:t>
            </a: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buFont typeface="Arial" charset="0"/>
              <a:buNone/>
              <a:defRPr/>
            </a:pPr>
            <a:endParaRPr lang="fr-FR" altLang="en-US" sz="1200" dirty="0">
              <a:solidFill>
                <a:srgbClr val="00B050"/>
              </a:solidFill>
            </a:endParaRP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r>
              <a:rPr lang="fr-FR" altLang="en-US" sz="1200" dirty="0">
                <a:solidFill>
                  <a:srgbClr val="00B050"/>
                </a:solidFill>
              </a:rPr>
              <a:t>	</a:t>
            </a:r>
            <a:r>
              <a:rPr lang="fr-FR" altLang="en-US" sz="1200" dirty="0" smtClean="0">
                <a:solidFill>
                  <a:srgbClr val="00B050"/>
                </a:solidFill>
              </a:rPr>
              <a:t>Multiplication Coefficient  </a:t>
            </a:r>
            <a:r>
              <a:rPr lang="fr-FR" altLang="en-US" sz="1200" dirty="0">
                <a:solidFill>
                  <a:srgbClr val="00B050"/>
                </a:solidFill>
              </a:rPr>
              <a:t>	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Expected</a:t>
            </a:r>
            <a:r>
              <a:rPr lang="fr-FR" altLang="en-US" sz="1200" dirty="0" smtClean="0">
                <a:solidFill>
                  <a:srgbClr val="00B050"/>
                </a:solidFill>
              </a:rPr>
              <a:t>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yield</a:t>
            </a:r>
            <a:r>
              <a:rPr lang="fr-FR" altLang="en-US" sz="1200" dirty="0" smtClean="0">
                <a:solidFill>
                  <a:srgbClr val="00B050"/>
                </a:solidFill>
              </a:rPr>
              <a:t> </a:t>
            </a:r>
            <a:r>
              <a:rPr lang="fr-FR" altLang="en-US" sz="1200" dirty="0">
                <a:solidFill>
                  <a:srgbClr val="00B050"/>
                </a:solidFill>
              </a:rPr>
              <a:t>	         </a:t>
            </a:r>
            <a:r>
              <a:rPr lang="fr-FR" altLang="en-US" sz="1200" dirty="0" smtClean="0">
                <a:solidFill>
                  <a:srgbClr val="00B050"/>
                </a:solidFill>
              </a:rPr>
              <a:t>P or K content</a:t>
            </a:r>
            <a:endParaRPr lang="fr-FR" altLang="en-US" sz="1200" dirty="0">
              <a:solidFill>
                <a:srgbClr val="00B050"/>
              </a:solidFill>
            </a:endParaRP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r>
              <a:rPr lang="fr-FR" altLang="en-US" sz="1200" dirty="0">
                <a:solidFill>
                  <a:srgbClr val="00B050"/>
                </a:solidFill>
              </a:rPr>
              <a:t>	</a:t>
            </a:r>
            <a:r>
              <a:rPr lang="fr-FR" altLang="en-US" sz="1200" dirty="0" smtClean="0">
                <a:solidFill>
                  <a:srgbClr val="00B050"/>
                </a:solidFill>
              </a:rPr>
              <a:t>of exports 	</a:t>
            </a:r>
            <a:r>
              <a:rPr lang="fr-FR" altLang="en-US" sz="1200" dirty="0">
                <a:solidFill>
                  <a:srgbClr val="00B050"/>
                </a:solidFill>
              </a:rPr>
              <a:t>	      X	 </a:t>
            </a:r>
            <a:r>
              <a:rPr lang="fr-FR" altLang="en-US" sz="1200" dirty="0" smtClean="0">
                <a:solidFill>
                  <a:srgbClr val="00B050"/>
                </a:solidFill>
              </a:rPr>
              <a:t>(standard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yield</a:t>
            </a:r>
            <a:r>
              <a:rPr lang="fr-FR" altLang="en-US" sz="1200" dirty="0" smtClean="0">
                <a:solidFill>
                  <a:srgbClr val="00B050"/>
                </a:solidFill>
              </a:rPr>
              <a:t>    </a:t>
            </a:r>
            <a:r>
              <a:rPr lang="fr-FR" altLang="en-US" sz="1200" dirty="0">
                <a:solidFill>
                  <a:srgbClr val="00B050"/>
                </a:solidFill>
              </a:rPr>
              <a:t>X    </a:t>
            </a:r>
            <a:r>
              <a:rPr lang="fr-FR" altLang="en-US" sz="1200" dirty="0" smtClean="0">
                <a:solidFill>
                  <a:srgbClr val="00B050"/>
                </a:solidFill>
              </a:rPr>
              <a:t>	of the exports</a:t>
            </a:r>
            <a:endParaRPr lang="fr-FR" altLang="en-US" sz="1200" dirty="0">
              <a:solidFill>
                <a:srgbClr val="00B050"/>
              </a:solidFill>
            </a:endParaRP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r>
              <a:rPr lang="fr-FR" altLang="en-US" sz="1200" dirty="0">
                <a:solidFill>
                  <a:srgbClr val="00B050"/>
                </a:solidFill>
              </a:rPr>
              <a:t>	(</a:t>
            </a:r>
            <a:r>
              <a:rPr lang="fr-FR" altLang="en-US" sz="1200" dirty="0" smtClean="0">
                <a:solidFill>
                  <a:srgbClr val="00B050"/>
                </a:solidFill>
              </a:rPr>
              <a:t>varies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between</a:t>
            </a:r>
            <a:r>
              <a:rPr lang="fr-FR" altLang="en-US" sz="1200" dirty="0" smtClean="0">
                <a:solidFill>
                  <a:srgbClr val="00B050"/>
                </a:solidFill>
              </a:rPr>
              <a:t> </a:t>
            </a:r>
            <a:r>
              <a:rPr lang="fr-FR" altLang="en-US" sz="1200" dirty="0">
                <a:solidFill>
                  <a:srgbClr val="00B050"/>
                </a:solidFill>
              </a:rPr>
              <a:t>0 </a:t>
            </a:r>
            <a:r>
              <a:rPr lang="fr-FR" altLang="en-US" sz="1200" dirty="0" smtClean="0">
                <a:solidFill>
                  <a:srgbClr val="00B050"/>
                </a:solidFill>
              </a:rPr>
              <a:t>and </a:t>
            </a:r>
            <a:r>
              <a:rPr lang="fr-FR" altLang="en-US" sz="1200" dirty="0">
                <a:solidFill>
                  <a:srgbClr val="00B050"/>
                </a:solidFill>
              </a:rPr>
              <a:t>+ de 3)	    </a:t>
            </a:r>
            <a:r>
              <a:rPr lang="fr-FR" altLang="en-US" sz="1200" dirty="0" smtClean="0">
                <a:solidFill>
                  <a:srgbClr val="00B050"/>
                </a:solidFill>
              </a:rPr>
              <a:t>unit) </a:t>
            </a:r>
            <a:r>
              <a:rPr lang="fr-FR" altLang="en-US" sz="1200" dirty="0">
                <a:solidFill>
                  <a:srgbClr val="00B050"/>
                </a:solidFill>
              </a:rPr>
              <a:t>	          </a:t>
            </a:r>
            <a:r>
              <a:rPr lang="fr-FR" altLang="en-US" sz="1200" dirty="0" smtClean="0">
                <a:solidFill>
                  <a:srgbClr val="00B050"/>
                </a:solidFill>
              </a:rPr>
              <a:t>	(</a:t>
            </a:r>
            <a:r>
              <a:rPr lang="fr-FR" altLang="en-US" sz="1200" dirty="0">
                <a:solidFill>
                  <a:srgbClr val="00B050"/>
                </a:solidFill>
              </a:rPr>
              <a:t>kg </a:t>
            </a:r>
            <a:r>
              <a:rPr lang="fr-FR" altLang="en-US" sz="1200" dirty="0" smtClean="0">
                <a:solidFill>
                  <a:srgbClr val="00B050"/>
                </a:solidFill>
              </a:rPr>
              <a:t>per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yield</a:t>
            </a:r>
            <a:r>
              <a:rPr lang="fr-FR" altLang="en-US" sz="1200" dirty="0" smtClean="0">
                <a:solidFill>
                  <a:srgbClr val="00B050"/>
                </a:solidFill>
              </a:rPr>
              <a:t> unit)</a:t>
            </a:r>
            <a:endParaRPr lang="fr-FR" altLang="en-US" sz="1200" dirty="0">
              <a:solidFill>
                <a:srgbClr val="00B050"/>
              </a:solidFill>
            </a:endParaRP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endParaRPr lang="fr-FR" altLang="en-US" sz="1200" dirty="0"/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endParaRPr lang="fr-FR" altLang="en-US" sz="1200" dirty="0"/>
          </a:p>
        </p:txBody>
      </p:sp>
      <p:sp>
        <p:nvSpPr>
          <p:cNvPr id="82" name="Oval 81"/>
          <p:cNvSpPr/>
          <p:nvPr/>
        </p:nvSpPr>
        <p:spPr>
          <a:xfrm>
            <a:off x="340641" y="1154835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5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Biological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fertility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2175933" y="6086478"/>
            <a:ext cx="3860800" cy="3651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60" name="Espace réservé du contenu 4"/>
          <p:cNvSpPr>
            <a:spLocks noGrp="1"/>
          </p:cNvSpPr>
          <p:nvPr>
            <p:ph sz="quarter" idx="4294967295"/>
          </p:nvPr>
        </p:nvSpPr>
        <p:spPr>
          <a:xfrm>
            <a:off x="311150" y="1400178"/>
            <a:ext cx="5535083" cy="4329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altLang="en-US" sz="20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000" dirty="0" err="1" smtClean="0">
                <a:latin typeface="Arial" pitchFamily="34" charset="0"/>
              </a:rPr>
              <a:t>Soil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is</a:t>
            </a:r>
            <a:r>
              <a:rPr lang="fr-FR" altLang="en-US" sz="2000" dirty="0" smtClean="0">
                <a:latin typeface="Arial" pitchFamily="34" charset="0"/>
              </a:rPr>
              <a:t> a living </a:t>
            </a:r>
            <a:r>
              <a:rPr lang="fr-FR" altLang="en-US" sz="2000" dirty="0" err="1" smtClean="0">
                <a:latin typeface="Arial" pitchFamily="34" charset="0"/>
              </a:rPr>
              <a:t>environment</a:t>
            </a:r>
            <a:r>
              <a:rPr lang="fr-FR" altLang="en-US" sz="2000" dirty="0">
                <a:latin typeface="Arial" pitchFamily="34" charset="0"/>
              </a:rPr>
              <a:t> </a:t>
            </a:r>
            <a:r>
              <a:rPr lang="fr-FR" altLang="en-US" sz="2000" dirty="0" smtClean="0">
                <a:latin typeface="Arial" pitchFamily="34" charset="0"/>
              </a:rPr>
              <a:t>in </a:t>
            </a:r>
            <a:r>
              <a:rPr lang="fr-FR" altLang="en-US" sz="2000" dirty="0" err="1" smtClean="0">
                <a:latin typeface="Arial" pitchFamily="34" charset="0"/>
              </a:rPr>
              <a:t>which</a:t>
            </a:r>
            <a:r>
              <a:rPr lang="fr-FR" altLang="en-US" sz="2000" dirty="0" smtClean="0">
                <a:latin typeface="Arial" pitchFamily="34" charset="0"/>
              </a:rPr>
              <a:t> a multitude of </a:t>
            </a:r>
            <a:r>
              <a:rPr lang="fr-FR" altLang="en-US" sz="2000" dirty="0" err="1" smtClean="0">
                <a:latin typeface="Arial" pitchFamily="34" charset="0"/>
              </a:rPr>
              <a:t>varied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organisms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develop</a:t>
            </a:r>
            <a:r>
              <a:rPr lang="fr-FR" altLang="en-US" sz="2000" dirty="0" smtClean="0">
                <a:latin typeface="Arial" pitchFamily="34" charset="0"/>
              </a:rPr>
              <a:t>, </a:t>
            </a:r>
            <a:r>
              <a:rPr lang="fr-FR" altLang="en-US" sz="2000" dirty="0" err="1" smtClean="0">
                <a:latin typeface="Arial" pitchFamily="34" charset="0"/>
              </a:rPr>
              <a:t>belonging</a:t>
            </a:r>
            <a:r>
              <a:rPr lang="fr-FR" altLang="en-US" sz="2000" dirty="0" smtClean="0">
                <a:latin typeface="Arial" pitchFamily="34" charset="0"/>
              </a:rPr>
              <a:t> to all the </a:t>
            </a:r>
            <a:r>
              <a:rPr lang="fr-FR" altLang="en-US" sz="2000" dirty="0" err="1" smtClean="0">
                <a:latin typeface="Arial" pitchFamily="34" charset="0"/>
              </a:rPr>
              <a:t>kingdoms</a:t>
            </a:r>
            <a:r>
              <a:rPr lang="fr-FR" altLang="en-US" sz="2000" dirty="0" smtClean="0">
                <a:latin typeface="Arial" pitchFamily="34" charset="0"/>
              </a:rPr>
              <a:t> of life </a:t>
            </a:r>
            <a:r>
              <a:rPr lang="fr-FR" altLang="en-US" sz="2000" dirty="0">
                <a:latin typeface="Arial" pitchFamily="34" charset="0"/>
              </a:rPr>
              <a:t>(animal, </a:t>
            </a:r>
            <a:r>
              <a:rPr lang="fr-FR" altLang="en-US" sz="2000" dirty="0" err="1" smtClean="0">
                <a:latin typeface="Arial" pitchFamily="34" charset="0"/>
              </a:rPr>
              <a:t>vegetable</a:t>
            </a:r>
            <a:r>
              <a:rPr lang="fr-FR" altLang="en-US" sz="2000" dirty="0" smtClean="0">
                <a:latin typeface="Arial" pitchFamily="34" charset="0"/>
              </a:rPr>
              <a:t>, </a:t>
            </a:r>
            <a:r>
              <a:rPr lang="fr-FR" altLang="en-US" sz="2000" dirty="0" err="1" smtClean="0">
                <a:latin typeface="Arial" pitchFamily="34" charset="0"/>
              </a:rPr>
              <a:t>fungi</a:t>
            </a:r>
            <a:r>
              <a:rPr lang="fr-FR" altLang="en-US" sz="2000" dirty="0" smtClean="0">
                <a:latin typeface="Arial" pitchFamily="34" charset="0"/>
              </a:rPr>
              <a:t>, </a:t>
            </a:r>
            <a:r>
              <a:rPr lang="fr-FR" altLang="en-US" sz="2000" dirty="0" err="1" smtClean="0">
                <a:latin typeface="Arial" pitchFamily="34" charset="0"/>
              </a:rPr>
              <a:t>bacteria</a:t>
            </a:r>
            <a:r>
              <a:rPr lang="fr-FR" altLang="en-US" sz="2000" dirty="0" smtClean="0">
                <a:latin typeface="Arial" pitchFamily="34" charset="0"/>
              </a:rPr>
              <a:t>….)</a:t>
            </a:r>
            <a:r>
              <a:rPr lang="fr-FR" altLang="en-US" sz="2000" dirty="0">
                <a:latin typeface="Arial" pitchFamily="34" charset="0"/>
              </a:rPr>
              <a:t/>
            </a:r>
            <a:br>
              <a:rPr lang="fr-FR" altLang="en-US" sz="2000" dirty="0">
                <a:latin typeface="Arial" pitchFamily="34" charset="0"/>
              </a:rPr>
            </a:br>
            <a:endParaRPr lang="fr-FR" altLang="en-US" sz="20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000" dirty="0" smtClean="0">
                <a:latin typeface="Arial" pitchFamily="34" charset="0"/>
              </a:rPr>
              <a:t>The </a:t>
            </a:r>
            <a:r>
              <a:rPr lang="fr-FR" altLang="en-US" sz="2000" dirty="0" err="1" smtClean="0">
                <a:latin typeface="Arial" pitchFamily="34" charset="0"/>
              </a:rPr>
              <a:t>biological</a:t>
            </a:r>
            <a:r>
              <a:rPr lang="fr-FR" altLang="en-US" sz="2000" dirty="0" smtClean="0">
                <a:latin typeface="Arial" pitchFamily="34" charset="0"/>
              </a:rPr>
              <a:t> component of </a:t>
            </a:r>
            <a:r>
              <a:rPr lang="fr-FR" altLang="en-US" sz="2000" dirty="0" err="1" smtClean="0">
                <a:latin typeface="Arial" pitchFamily="34" charset="0"/>
              </a:rPr>
              <a:t>fertility</a:t>
            </a:r>
            <a:r>
              <a:rPr lang="fr-FR" altLang="en-US" sz="2000" dirty="0" smtClean="0">
                <a:latin typeface="Arial" pitchFamily="34" charset="0"/>
              </a:rPr>
              <a:t> affects the </a:t>
            </a:r>
            <a:r>
              <a:rPr lang="fr-FR" altLang="en-US" sz="2000" dirty="0" err="1" smtClean="0">
                <a:latin typeface="Arial" pitchFamily="34" charset="0"/>
              </a:rPr>
              <a:t>physical</a:t>
            </a:r>
            <a:r>
              <a:rPr lang="fr-FR" altLang="en-US" sz="2000" dirty="0" smtClean="0">
                <a:latin typeface="Arial" pitchFamily="34" charset="0"/>
              </a:rPr>
              <a:t> condition of the </a:t>
            </a:r>
            <a:r>
              <a:rPr lang="fr-FR" altLang="en-US" sz="2000" dirty="0" err="1" smtClean="0">
                <a:latin typeface="Arial" pitchFamily="34" charset="0"/>
              </a:rPr>
              <a:t>soil</a:t>
            </a:r>
            <a:r>
              <a:rPr lang="fr-FR" altLang="en-US" sz="2000" dirty="0" smtClean="0">
                <a:latin typeface="Arial" pitchFamily="34" charset="0"/>
              </a:rPr>
              <a:t>, the </a:t>
            </a:r>
            <a:r>
              <a:rPr lang="fr-FR" altLang="en-US" sz="2000" dirty="0" err="1" smtClean="0">
                <a:latin typeface="Arial" pitchFamily="34" charset="0"/>
              </a:rPr>
              <a:t>amount</a:t>
            </a:r>
            <a:r>
              <a:rPr lang="fr-FR" altLang="en-US" sz="2000" dirty="0" smtClean="0">
                <a:latin typeface="Arial" pitchFamily="34" charset="0"/>
              </a:rPr>
              <a:t> of </a:t>
            </a:r>
            <a:r>
              <a:rPr lang="fr-FR" altLang="en-US" sz="2000" dirty="0" err="1" smtClean="0">
                <a:latin typeface="Arial" pitchFamily="34" charset="0"/>
              </a:rPr>
              <a:t>organic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matter</a:t>
            </a:r>
            <a:r>
              <a:rPr lang="fr-FR" altLang="en-US" sz="2000" dirty="0" smtClean="0">
                <a:latin typeface="Arial" pitchFamily="34" charset="0"/>
              </a:rPr>
              <a:t> and </a:t>
            </a:r>
            <a:r>
              <a:rPr lang="fr-FR" altLang="en-US" sz="2000" dirty="0" err="1" smtClean="0">
                <a:latin typeface="Arial" pitchFamily="34" charset="0"/>
              </a:rPr>
              <a:t>nutrient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availability</a:t>
            </a:r>
            <a:r>
              <a:rPr lang="fr-FR" altLang="en-US" sz="2000" dirty="0" smtClean="0">
                <a:latin typeface="Arial" pitchFamily="34" charset="0"/>
              </a:rPr>
              <a:t>.</a:t>
            </a:r>
            <a:endParaRPr lang="fr-FR" altLang="en-US" sz="2000" dirty="0">
              <a:latin typeface="Arial" pitchFamily="34" charset="0"/>
            </a:endParaRPr>
          </a:p>
        </p:txBody>
      </p:sp>
      <p:pic>
        <p:nvPicPr>
          <p:cNvPr id="45061" name="Picture 2" descr="Activité biologique du 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4388" r="36693" b="4419"/>
          <a:stretch>
            <a:fillRect/>
          </a:stretch>
        </p:blipFill>
        <p:spPr bwMode="auto">
          <a:xfrm>
            <a:off x="6468535" y="1371600"/>
            <a:ext cx="510116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/>
        </p:nvCxnSpPr>
        <p:spPr>
          <a:xfrm rot="10800000">
            <a:off x="6618819" y="3275016"/>
            <a:ext cx="388196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93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1"/>
          <p:cNvSpPr txBox="1">
            <a:spLocks noChangeArrowheads="1"/>
          </p:cNvSpPr>
          <p:nvPr/>
        </p:nvSpPr>
        <p:spPr bwMode="auto">
          <a:xfrm>
            <a:off x="629038" y="548698"/>
            <a:ext cx="2669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5400" dirty="0"/>
              <a:t>Mg - </a:t>
            </a:r>
            <a:r>
              <a:rPr lang="fr-FR" altLang="en-US" sz="4800" dirty="0">
                <a:solidFill>
                  <a:srgbClr val="002060"/>
                </a:solidFill>
              </a:rPr>
              <a:t>Ca</a:t>
            </a:r>
            <a:endParaRPr lang="en-US" altLang="en-US" sz="4800" dirty="0">
              <a:solidFill>
                <a:srgbClr val="002060"/>
              </a:solidFill>
            </a:endParaRPr>
          </a:p>
        </p:txBody>
      </p:sp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232581" y="1524071"/>
            <a:ext cx="1110258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- </a:t>
            </a:r>
            <a:r>
              <a:rPr lang="fr-FR" altLang="en-US" dirty="0" err="1" smtClean="0"/>
              <a:t>Avoid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deficiencies</a:t>
            </a:r>
            <a:r>
              <a:rPr lang="fr-FR" altLang="en-US" dirty="0" smtClean="0"/>
              <a:t>… and </a:t>
            </a:r>
            <a:r>
              <a:rPr lang="fr-FR" altLang="en-US" dirty="0" err="1" smtClean="0"/>
              <a:t>excesses</a:t>
            </a:r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r>
              <a:rPr lang="fr-FR" altLang="en-US" dirty="0"/>
              <a:t>- </a:t>
            </a:r>
            <a:r>
              <a:rPr lang="fr-FR" altLang="en-US" dirty="0" err="1" smtClean="0"/>
              <a:t>Magnesium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supply</a:t>
            </a:r>
            <a:r>
              <a:rPr lang="fr-FR" altLang="en-US" dirty="0" smtClean="0"/>
              <a:t>:</a:t>
            </a:r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r>
              <a:rPr lang="fr-FR" altLang="en-US" dirty="0" err="1" smtClean="0"/>
              <a:t>Choose</a:t>
            </a:r>
            <a:r>
              <a:rPr lang="fr-FR" altLang="en-US" dirty="0" smtClean="0"/>
              <a:t> the </a:t>
            </a:r>
            <a:r>
              <a:rPr lang="fr-FR" altLang="en-US" dirty="0" err="1" smtClean="0"/>
              <a:t>Magnesium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Sulphate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form</a:t>
            </a:r>
            <a:r>
              <a:rPr lang="fr-FR" altLang="en-US" dirty="0" smtClean="0"/>
              <a:t> over </a:t>
            </a:r>
            <a:r>
              <a:rPr lang="fr-FR" altLang="en-US" dirty="0" err="1" smtClean="0"/>
              <a:t>Magnesium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Oxide</a:t>
            </a:r>
            <a:r>
              <a:rPr lang="fr-FR" altLang="en-US" dirty="0" smtClean="0"/>
              <a:t> </a:t>
            </a:r>
            <a:r>
              <a:rPr lang="fr-FR" altLang="en-US" sz="1400" b="0" dirty="0"/>
              <a:t>(</a:t>
            </a:r>
            <a:r>
              <a:rPr lang="fr-FR" altLang="en-US" sz="1400" b="0" dirty="0" smtClean="0"/>
              <a:t>dolomite</a:t>
            </a:r>
            <a:r>
              <a:rPr lang="fr-FR" altLang="en-US" sz="1400" b="0" dirty="0"/>
              <a:t>… </a:t>
            </a:r>
            <a:r>
              <a:rPr lang="fr-FR" altLang="en-US" sz="1400" b="0" dirty="0" err="1" smtClean="0"/>
              <a:t>very</a:t>
            </a:r>
            <a:r>
              <a:rPr lang="fr-FR" altLang="en-US" sz="1400" b="0" dirty="0" smtClean="0"/>
              <a:t> </a:t>
            </a:r>
            <a:r>
              <a:rPr lang="fr-FR" altLang="en-US" sz="1400" b="0" dirty="0" err="1" smtClean="0"/>
              <a:t>little</a:t>
            </a:r>
            <a:r>
              <a:rPr lang="fr-FR" altLang="en-US" sz="1400" b="0" dirty="0" smtClean="0"/>
              <a:t> assimilation)</a:t>
            </a:r>
            <a:endParaRPr lang="fr-FR" altLang="en-US" sz="1400" b="0" dirty="0"/>
          </a:p>
          <a:p>
            <a:pPr eaLnBrk="1" hangingPunct="1"/>
            <a:endParaRPr lang="en-US" altLang="en-US" dirty="0"/>
          </a:p>
        </p:txBody>
      </p:sp>
      <p:pic>
        <p:nvPicPr>
          <p:cNvPr id="83972" name="Picture 2" descr="RÃ©sultat de recherche d'images pour &quot;tonneau liebi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71" y="822134"/>
            <a:ext cx="3412055" cy="34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RÃ©sultat de recherche d'images pour &quot;balance Ã©quilib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4" name="Picture 4" descr="RÃ©sultat de recherche d'images pour &quot;balance Ã©quilibr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96" y="640081"/>
            <a:ext cx="2818343" cy="335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575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Winning</a:t>
            </a:r>
            <a:r>
              <a:rPr lang="fr-FR" dirty="0" smtClean="0"/>
              <a:t> couples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N/S</a:t>
            </a:r>
          </a:p>
          <a:p>
            <a:r>
              <a:rPr lang="fr-FR" dirty="0"/>
              <a:t>K/Mg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 </a:t>
            </a:r>
            <a:r>
              <a:rPr lang="fr-FR" dirty="0" smtClean="0"/>
              <a:t>and </a:t>
            </a:r>
            <a:r>
              <a:rPr lang="fr-FR" dirty="0"/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  <p:sp>
        <p:nvSpPr>
          <p:cNvPr id="5" name="Rounded Rectangle 4"/>
          <p:cNvSpPr/>
          <p:nvPr/>
        </p:nvSpPr>
        <p:spPr>
          <a:xfrm>
            <a:off x="3368225" y="1699490"/>
            <a:ext cx="1708727" cy="858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</a:t>
            </a:r>
            <a:r>
              <a:rPr lang="fr-FR" dirty="0" err="1" smtClean="0"/>
              <a:t>gronomic</a:t>
            </a:r>
            <a:r>
              <a:rPr lang="fr-FR" dirty="0" smtClean="0"/>
              <a:t> couples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368226" y="3483337"/>
            <a:ext cx="1708727" cy="858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Functional</a:t>
            </a:r>
            <a:r>
              <a:rPr lang="fr-FR" dirty="0" smtClean="0"/>
              <a:t> couple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70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smtClean="0">
                <a:latin typeface="Arial" pitchFamily="34" charset="0"/>
              </a:rPr>
              <a:t>N- </a:t>
            </a:r>
            <a:r>
              <a:rPr lang="fr-FR" altLang="en-US" dirty="0">
                <a:latin typeface="Arial" pitchFamily="34" charset="0"/>
              </a:rPr>
              <a:t>S </a:t>
            </a:r>
            <a:r>
              <a:rPr lang="fr-FR" altLang="en-US" dirty="0" err="1" smtClean="0">
                <a:latin typeface="Arial" pitchFamily="34" charset="0"/>
              </a:rPr>
              <a:t>synergy</a:t>
            </a:r>
            <a:r>
              <a:rPr lang="fr-FR" altLang="en-US" dirty="0" smtClean="0">
                <a:latin typeface="Arial" pitchFamily="34" charset="0"/>
              </a:rPr>
              <a:t> for </a:t>
            </a:r>
            <a:r>
              <a:rPr lang="fr-FR" altLang="en-US" dirty="0" err="1" smtClean="0">
                <a:latin typeface="Arial" pitchFamily="34" charset="0"/>
              </a:rPr>
              <a:t>wheat</a:t>
            </a:r>
            <a:r>
              <a:rPr lang="fr-FR" altLang="en-US" dirty="0" smtClean="0">
                <a:latin typeface="Arial" pitchFamily="34" charset="0"/>
              </a:rPr>
              <a:t>   </a:t>
            </a:r>
            <a:endParaRPr lang="en-US" altLang="en-US" dirty="0">
              <a:latin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11" y="1600202"/>
            <a:ext cx="67239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489" y="2975113"/>
            <a:ext cx="2472856" cy="962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N/ SO3= 4 </a:t>
            </a:r>
            <a:r>
              <a:rPr lang="fr-FR" dirty="0" smtClean="0"/>
              <a:t>(</a:t>
            </a:r>
            <a:r>
              <a:rPr lang="fr-FR" dirty="0" err="1" smtClean="0"/>
              <a:t>wheat</a:t>
            </a:r>
            <a:r>
              <a:rPr lang="fr-FR" dirty="0" smtClean="0"/>
              <a:t> and</a:t>
            </a:r>
            <a:r>
              <a:rPr lang="fr-FR" dirty="0"/>
              <a:t> </a:t>
            </a:r>
            <a:r>
              <a:rPr lang="fr-FR" dirty="0" err="1" smtClean="0"/>
              <a:t>grass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N/SO3=2.5 (canola)</a:t>
            </a:r>
            <a:endParaRPr lang="fr-FR" dirty="0"/>
          </a:p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794143" y="429370"/>
            <a:ext cx="1757239" cy="89849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Agronomic</a:t>
            </a:r>
            <a:r>
              <a:rPr lang="fr-FR" dirty="0" smtClean="0"/>
              <a:t> couple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93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75" name="Group 39"/>
          <p:cNvGrpSpPr>
            <a:grpSpLocks/>
          </p:cNvGrpSpPr>
          <p:nvPr/>
        </p:nvGrpSpPr>
        <p:grpSpPr bwMode="auto">
          <a:xfrm>
            <a:off x="178699" y="1524479"/>
            <a:ext cx="5918201" cy="3798888"/>
            <a:chOff x="139" y="652"/>
            <a:chExt cx="2796" cy="2393"/>
          </a:xfrm>
        </p:grpSpPr>
        <p:sp>
          <p:nvSpPr>
            <p:cNvPr id="39955" name="Rectangle 19"/>
            <p:cNvSpPr>
              <a:spLocks noChangeArrowheads="1"/>
            </p:cNvSpPr>
            <p:nvPr/>
          </p:nvSpPr>
          <p:spPr bwMode="auto">
            <a:xfrm>
              <a:off x="192" y="1660"/>
              <a:ext cx="2688" cy="233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fr-FR"/>
            </a:p>
          </p:txBody>
        </p:sp>
        <p:graphicFrame>
          <p:nvGraphicFramePr>
            <p:cNvPr id="39939" name="Object 3"/>
            <p:cNvGraphicFramePr>
              <a:graphicFrameLocks noChangeAspect="1"/>
            </p:cNvGraphicFramePr>
            <p:nvPr/>
          </p:nvGraphicFramePr>
          <p:xfrm>
            <a:off x="538" y="1081"/>
            <a:ext cx="1993" cy="1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81" name="Graphique" r:id="rId4" imgW="4914799" imgH="4067280" progId="MSGraph.Chart.8">
                    <p:embed followColorScheme="full"/>
                  </p:oleObj>
                </mc:Choice>
                <mc:Fallback>
                  <p:oleObj name="Graphique" r:id="rId4" imgW="4914799" imgH="406728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" y="1081"/>
                          <a:ext cx="1993" cy="15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0" name="Text Box 4"/>
            <p:cNvSpPr txBox="1">
              <a:spLocks noChangeArrowheads="1"/>
            </p:cNvSpPr>
            <p:nvPr/>
          </p:nvSpPr>
          <p:spPr bwMode="auto">
            <a:xfrm>
              <a:off x="139" y="2116"/>
              <a:ext cx="43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50</a:t>
              </a:r>
            </a:p>
          </p:txBody>
        </p:sp>
        <p:sp>
          <p:nvSpPr>
            <p:cNvPr id="39941" name="Text Box 5"/>
            <p:cNvSpPr txBox="1">
              <a:spLocks noChangeArrowheads="1"/>
            </p:cNvSpPr>
            <p:nvPr/>
          </p:nvSpPr>
          <p:spPr bwMode="auto">
            <a:xfrm>
              <a:off x="192" y="1663"/>
              <a:ext cx="38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100</a:t>
              </a:r>
            </a:p>
          </p:txBody>
        </p:sp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189" y="1401"/>
              <a:ext cx="38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150</a:t>
              </a:r>
            </a:p>
          </p:txBody>
        </p:sp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>
              <a:off x="250" y="936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Kg N</a:t>
              </a:r>
            </a:p>
          </p:txBody>
        </p:sp>
        <p:sp>
          <p:nvSpPr>
            <p:cNvPr id="39944" name="Text Box 8"/>
            <p:cNvSpPr txBox="1">
              <a:spLocks noChangeArrowheads="1"/>
            </p:cNvSpPr>
            <p:nvPr/>
          </p:nvSpPr>
          <p:spPr bwMode="auto">
            <a:xfrm>
              <a:off x="2496" y="2116"/>
              <a:ext cx="43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 smtClean="0"/>
                <a:t>12.5</a:t>
              </a:r>
              <a:endParaRPr lang="fr-FR" altLang="fr-FR" dirty="0"/>
            </a:p>
          </p:txBody>
        </p:sp>
        <p:sp>
          <p:nvSpPr>
            <p:cNvPr id="39945" name="Text Box 9"/>
            <p:cNvSpPr txBox="1">
              <a:spLocks noChangeArrowheads="1"/>
            </p:cNvSpPr>
            <p:nvPr/>
          </p:nvSpPr>
          <p:spPr bwMode="auto">
            <a:xfrm>
              <a:off x="2416" y="1643"/>
              <a:ext cx="40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- 25</a:t>
              </a:r>
            </a:p>
          </p:txBody>
        </p:sp>
        <p:sp>
          <p:nvSpPr>
            <p:cNvPr id="39946" name="Text Box 10"/>
            <p:cNvSpPr txBox="1">
              <a:spLocks noChangeArrowheads="1"/>
            </p:cNvSpPr>
            <p:nvPr/>
          </p:nvSpPr>
          <p:spPr bwMode="auto">
            <a:xfrm>
              <a:off x="2448" y="1401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 smtClean="0"/>
                <a:t>37.5</a:t>
              </a:r>
              <a:endParaRPr lang="fr-FR" altLang="fr-FR" dirty="0"/>
            </a:p>
          </p:txBody>
        </p:sp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2209" y="936"/>
              <a:ext cx="7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Kg SO3</a:t>
              </a:r>
            </a:p>
          </p:txBody>
        </p:sp>
        <p:sp>
          <p:nvSpPr>
            <p:cNvPr id="39948" name="Text Box 12"/>
            <p:cNvSpPr txBox="1">
              <a:spLocks noChangeArrowheads="1"/>
            </p:cNvSpPr>
            <p:nvPr/>
          </p:nvSpPr>
          <p:spPr bwMode="auto">
            <a:xfrm>
              <a:off x="2342" y="2116"/>
              <a:ext cx="30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/>
                <a:t>-</a:t>
              </a:r>
            </a:p>
          </p:txBody>
        </p:sp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2342" y="1401"/>
              <a:ext cx="30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/>
                <a:t>-</a:t>
              </a:r>
            </a:p>
          </p:txBody>
        </p:sp>
        <p:sp>
          <p:nvSpPr>
            <p:cNvPr id="39951" name="Text Box 15"/>
            <p:cNvSpPr txBox="1">
              <a:spLocks noChangeArrowheads="1"/>
            </p:cNvSpPr>
            <p:nvPr/>
          </p:nvSpPr>
          <p:spPr bwMode="auto">
            <a:xfrm>
              <a:off x="1916" y="1385"/>
              <a:ext cx="48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SO3</a:t>
              </a:r>
            </a:p>
          </p:txBody>
        </p:sp>
        <p:sp>
          <p:nvSpPr>
            <p:cNvPr id="39952" name="Text Box 16"/>
            <p:cNvSpPr txBox="1">
              <a:spLocks noChangeArrowheads="1"/>
            </p:cNvSpPr>
            <p:nvPr/>
          </p:nvSpPr>
          <p:spPr bwMode="auto">
            <a:xfrm>
              <a:off x="1997" y="1815"/>
              <a:ext cx="3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/>
                <a:t>N</a:t>
              </a:r>
            </a:p>
          </p:txBody>
        </p:sp>
        <p:sp>
          <p:nvSpPr>
            <p:cNvPr id="39953" name="Text Box 17"/>
            <p:cNvSpPr txBox="1">
              <a:spLocks noChangeArrowheads="1"/>
            </p:cNvSpPr>
            <p:nvPr/>
          </p:nvSpPr>
          <p:spPr bwMode="auto">
            <a:xfrm>
              <a:off x="461" y="2582"/>
              <a:ext cx="61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30 </a:t>
              </a:r>
              <a:r>
                <a:rPr lang="fr-FR" altLang="fr-FR" dirty="0" smtClean="0"/>
                <a:t>March</a:t>
              </a:r>
              <a:endParaRPr lang="fr-FR" altLang="fr-FR" dirty="0"/>
            </a:p>
          </p:txBody>
        </p:sp>
        <p:sp>
          <p:nvSpPr>
            <p:cNvPr id="39954" name="Text Box 18"/>
            <p:cNvSpPr txBox="1">
              <a:spLocks noChangeArrowheads="1"/>
            </p:cNvSpPr>
            <p:nvPr/>
          </p:nvSpPr>
          <p:spPr bwMode="auto">
            <a:xfrm>
              <a:off x="1882" y="2582"/>
              <a:ext cx="6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9 </a:t>
              </a:r>
              <a:r>
                <a:rPr lang="fr-FR" altLang="fr-FR" dirty="0" smtClean="0"/>
                <a:t>August</a:t>
              </a:r>
              <a:endParaRPr lang="fr-FR" altLang="fr-FR" dirty="0"/>
            </a:p>
          </p:txBody>
        </p:sp>
        <p:sp>
          <p:nvSpPr>
            <p:cNvPr id="39957" name="Text Box 21"/>
            <p:cNvSpPr txBox="1">
              <a:spLocks noChangeArrowheads="1"/>
            </p:cNvSpPr>
            <p:nvPr/>
          </p:nvSpPr>
          <p:spPr bwMode="auto">
            <a:xfrm>
              <a:off x="1776" y="2812"/>
              <a:ext cx="110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Source : INRA</a:t>
              </a:r>
            </a:p>
          </p:txBody>
        </p:sp>
        <p:sp>
          <p:nvSpPr>
            <p:cNvPr id="39958" name="Text Box 22"/>
            <p:cNvSpPr txBox="1">
              <a:spLocks noChangeArrowheads="1"/>
            </p:cNvSpPr>
            <p:nvPr/>
          </p:nvSpPr>
          <p:spPr bwMode="auto">
            <a:xfrm>
              <a:off x="480" y="652"/>
              <a:ext cx="2112" cy="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 smtClean="0"/>
                <a:t>Grass </a:t>
              </a:r>
              <a:r>
                <a:rPr lang="fr-FR" altLang="fr-FR" dirty="0" err="1" smtClean="0"/>
                <a:t>samples</a:t>
              </a:r>
              <a:endParaRPr lang="fr-FR" altLang="fr-FR" dirty="0"/>
            </a:p>
          </p:txBody>
        </p:sp>
      </p:grpSp>
      <p:grpSp>
        <p:nvGrpSpPr>
          <p:cNvPr id="39991" name="Group 55"/>
          <p:cNvGrpSpPr>
            <a:grpSpLocks/>
          </p:cNvGrpSpPr>
          <p:nvPr/>
        </p:nvGrpSpPr>
        <p:grpSpPr bwMode="auto">
          <a:xfrm>
            <a:off x="6002366" y="1573381"/>
            <a:ext cx="5816601" cy="3763963"/>
            <a:chOff x="2899" y="646"/>
            <a:chExt cx="2748" cy="2371"/>
          </a:xfrm>
        </p:grpSpPr>
        <p:grpSp>
          <p:nvGrpSpPr>
            <p:cNvPr id="39990" name="Group 54"/>
            <p:cNvGrpSpPr>
              <a:grpSpLocks/>
            </p:cNvGrpSpPr>
            <p:nvPr/>
          </p:nvGrpSpPr>
          <p:grpSpPr bwMode="auto">
            <a:xfrm>
              <a:off x="2899" y="646"/>
              <a:ext cx="2748" cy="2246"/>
              <a:chOff x="2899" y="646"/>
              <a:chExt cx="2748" cy="2246"/>
            </a:xfrm>
          </p:grpSpPr>
          <p:sp>
            <p:nvSpPr>
              <p:cNvPr id="39960" name="Rectangle 24"/>
              <p:cNvSpPr>
                <a:spLocks noChangeArrowheads="1"/>
              </p:cNvSpPr>
              <p:nvPr/>
            </p:nvSpPr>
            <p:spPr bwMode="auto">
              <a:xfrm>
                <a:off x="3072" y="1660"/>
                <a:ext cx="2544" cy="233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pic>
            <p:nvPicPr>
              <p:cNvPr id="39983" name="Picture 47" descr="D:\produit\Humistart\prairiesS.JPG"/>
              <p:cNvPicPr>
                <a:picLocks noChangeAspect="1" noChangeArrowheads="1"/>
              </p:cNvPicPr>
              <p:nvPr/>
            </p:nvPicPr>
            <p:blipFill>
              <a:blip r:embed="rId6">
                <a:lum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8" y="1248"/>
                <a:ext cx="2016" cy="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961" name="Text Box 25"/>
              <p:cNvSpPr txBox="1">
                <a:spLocks noChangeArrowheads="1"/>
              </p:cNvSpPr>
              <p:nvPr/>
            </p:nvSpPr>
            <p:spPr bwMode="auto">
              <a:xfrm>
                <a:off x="3312" y="646"/>
                <a:ext cx="2064" cy="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fr-FR" altLang="fr-FR" dirty="0" smtClean="0"/>
                  <a:t>Grass </a:t>
                </a:r>
                <a:r>
                  <a:rPr lang="fr-FR" altLang="fr-FR" dirty="0" err="1" smtClean="0"/>
                  <a:t>yield</a:t>
                </a:r>
                <a:endParaRPr lang="fr-FR" altLang="fr-FR" dirty="0"/>
              </a:p>
            </p:txBody>
          </p:sp>
          <p:sp>
            <p:nvSpPr>
              <p:cNvPr id="39964" name="Text Box 28"/>
              <p:cNvSpPr txBox="1">
                <a:spLocks noChangeArrowheads="1"/>
              </p:cNvSpPr>
              <p:nvPr/>
            </p:nvSpPr>
            <p:spPr bwMode="auto">
              <a:xfrm>
                <a:off x="3504" y="2524"/>
                <a:ext cx="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1</a:t>
                </a:r>
              </a:p>
            </p:txBody>
          </p:sp>
          <p:sp>
            <p:nvSpPr>
              <p:cNvPr id="39967" name="Text Box 31"/>
              <p:cNvSpPr txBox="1">
                <a:spLocks noChangeArrowheads="1"/>
              </p:cNvSpPr>
              <p:nvPr/>
            </p:nvSpPr>
            <p:spPr bwMode="auto">
              <a:xfrm>
                <a:off x="2899" y="1035"/>
                <a:ext cx="116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fr-FR" altLang="fr-FR" dirty="0"/>
                  <a:t>Production MS</a:t>
                </a:r>
              </a:p>
            </p:txBody>
          </p:sp>
          <p:sp>
            <p:nvSpPr>
              <p:cNvPr id="39968" name="Text Box 32"/>
              <p:cNvSpPr txBox="1">
                <a:spLocks noChangeArrowheads="1"/>
              </p:cNvSpPr>
              <p:nvPr/>
            </p:nvSpPr>
            <p:spPr bwMode="auto">
              <a:xfrm>
                <a:off x="4831" y="2659"/>
                <a:ext cx="81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fr-FR" altLang="fr-FR" dirty="0"/>
                  <a:t>N° coupe</a:t>
                </a:r>
              </a:p>
            </p:txBody>
          </p:sp>
          <p:sp>
            <p:nvSpPr>
              <p:cNvPr id="39969" name="Text Box 33"/>
              <p:cNvSpPr txBox="1">
                <a:spLocks noChangeArrowheads="1"/>
              </p:cNvSpPr>
              <p:nvPr/>
            </p:nvSpPr>
            <p:spPr bwMode="auto">
              <a:xfrm>
                <a:off x="5088" y="1632"/>
                <a:ext cx="48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N + S</a:t>
                </a:r>
              </a:p>
            </p:txBody>
          </p:sp>
          <p:sp>
            <p:nvSpPr>
              <p:cNvPr id="39970" name="Text Box 34"/>
              <p:cNvSpPr txBox="1">
                <a:spLocks noChangeArrowheads="1"/>
              </p:cNvSpPr>
              <p:nvPr/>
            </p:nvSpPr>
            <p:spPr bwMode="auto">
              <a:xfrm>
                <a:off x="5069" y="1996"/>
                <a:ext cx="30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N</a:t>
                </a:r>
              </a:p>
            </p:txBody>
          </p:sp>
          <p:sp>
            <p:nvSpPr>
              <p:cNvPr id="39971" name="Text Box 35"/>
              <p:cNvSpPr txBox="1">
                <a:spLocks noChangeArrowheads="1"/>
              </p:cNvSpPr>
              <p:nvPr/>
            </p:nvSpPr>
            <p:spPr bwMode="auto">
              <a:xfrm>
                <a:off x="3600" y="2352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|</a:t>
                </a:r>
              </a:p>
            </p:txBody>
          </p:sp>
          <p:sp>
            <p:nvSpPr>
              <p:cNvPr id="39984" name="Text Box 48"/>
              <p:cNvSpPr txBox="1">
                <a:spLocks noChangeArrowheads="1"/>
              </p:cNvSpPr>
              <p:nvPr/>
            </p:nvSpPr>
            <p:spPr bwMode="auto">
              <a:xfrm>
                <a:off x="3936" y="2524"/>
                <a:ext cx="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2</a:t>
                </a:r>
              </a:p>
            </p:txBody>
          </p:sp>
          <p:sp>
            <p:nvSpPr>
              <p:cNvPr id="39985" name="Text Box 49"/>
              <p:cNvSpPr txBox="1">
                <a:spLocks noChangeArrowheads="1"/>
              </p:cNvSpPr>
              <p:nvPr/>
            </p:nvSpPr>
            <p:spPr bwMode="auto">
              <a:xfrm>
                <a:off x="4032" y="2352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|</a:t>
                </a:r>
              </a:p>
            </p:txBody>
          </p:sp>
          <p:sp>
            <p:nvSpPr>
              <p:cNvPr id="39986" name="Text Box 50"/>
              <p:cNvSpPr txBox="1">
                <a:spLocks noChangeArrowheads="1"/>
              </p:cNvSpPr>
              <p:nvPr/>
            </p:nvSpPr>
            <p:spPr bwMode="auto">
              <a:xfrm>
                <a:off x="4368" y="2524"/>
                <a:ext cx="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3</a:t>
                </a:r>
              </a:p>
            </p:txBody>
          </p:sp>
          <p:sp>
            <p:nvSpPr>
              <p:cNvPr id="39987" name="Text Box 51"/>
              <p:cNvSpPr txBox="1">
                <a:spLocks noChangeArrowheads="1"/>
              </p:cNvSpPr>
              <p:nvPr/>
            </p:nvSpPr>
            <p:spPr bwMode="auto">
              <a:xfrm>
                <a:off x="4464" y="2352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|</a:t>
                </a:r>
              </a:p>
            </p:txBody>
          </p:sp>
          <p:sp>
            <p:nvSpPr>
              <p:cNvPr id="39988" name="Text Box 52"/>
              <p:cNvSpPr txBox="1">
                <a:spLocks noChangeArrowheads="1"/>
              </p:cNvSpPr>
              <p:nvPr/>
            </p:nvSpPr>
            <p:spPr bwMode="auto">
              <a:xfrm>
                <a:off x="4704" y="2524"/>
                <a:ext cx="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4</a:t>
                </a:r>
              </a:p>
            </p:txBody>
          </p:sp>
          <p:sp>
            <p:nvSpPr>
              <p:cNvPr id="39989" name="Text Box 53"/>
              <p:cNvSpPr txBox="1">
                <a:spLocks noChangeArrowheads="1"/>
              </p:cNvSpPr>
              <p:nvPr/>
            </p:nvSpPr>
            <p:spPr bwMode="auto">
              <a:xfrm>
                <a:off x="4800" y="2352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|</a:t>
                </a:r>
              </a:p>
            </p:txBody>
          </p:sp>
        </p:grpSp>
        <p:sp>
          <p:nvSpPr>
            <p:cNvPr id="39974" name="Text Box 38"/>
            <p:cNvSpPr txBox="1">
              <a:spLocks noChangeArrowheads="1"/>
            </p:cNvSpPr>
            <p:nvPr/>
          </p:nvSpPr>
          <p:spPr bwMode="auto">
            <a:xfrm>
              <a:off x="3243" y="2784"/>
              <a:ext cx="187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fr-FR" altLang="fr-FR" dirty="0"/>
                <a:t>Source : Skinner 1987</a:t>
              </a:r>
            </a:p>
          </p:txBody>
        </p:sp>
      </p:grp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530080" y="5655747"/>
            <a:ext cx="4878917" cy="396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fr-FR" altLang="fr-FR" dirty="0" err="1"/>
              <a:t>S</a:t>
            </a:r>
            <a:r>
              <a:rPr lang="fr-FR" altLang="fr-FR" dirty="0" err="1" smtClean="0"/>
              <a:t>imultaneous</a:t>
            </a:r>
            <a:r>
              <a:rPr lang="fr-FR" altLang="fr-FR" dirty="0" smtClean="0"/>
              <a:t> absorption</a:t>
            </a:r>
            <a:endParaRPr lang="fr-FR" altLang="fr-FR" dirty="0"/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451601" y="5654676"/>
            <a:ext cx="53848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fr-FR" altLang="fr-FR" dirty="0" smtClean="0"/>
              <a:t>More effective </a:t>
            </a:r>
            <a:r>
              <a:rPr lang="fr-FR" altLang="fr-FR" dirty="0" err="1" smtClean="0"/>
              <a:t>fertilization</a:t>
            </a:r>
            <a:endParaRPr lang="fr-FR" altLang="fr-FR" dirty="0"/>
          </a:p>
        </p:txBody>
      </p:sp>
      <p:sp>
        <p:nvSpPr>
          <p:cNvPr id="47" name="AutoShape 105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90974" y="303040"/>
            <a:ext cx="10601028" cy="461665"/>
          </a:xfrm>
          <a:prstGeom prst="actionButtonBlank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l"/>
            <a:r>
              <a:rPr lang="fr-FR" altLang="fr-FR" sz="2400" b="1" i="1" dirty="0" err="1" smtClean="0">
                <a:solidFill>
                  <a:schemeClr val="bg1"/>
                </a:solidFill>
              </a:rPr>
              <a:t>Nitrogen</a:t>
            </a:r>
            <a:r>
              <a:rPr lang="fr-FR" altLang="fr-FR" sz="2400" b="1" i="1" dirty="0" smtClean="0">
                <a:solidFill>
                  <a:schemeClr val="bg1"/>
                </a:solidFill>
              </a:rPr>
              <a:t>–</a:t>
            </a:r>
            <a:r>
              <a:rPr lang="fr-FR" altLang="fr-FR" sz="2400" b="1" i="1" dirty="0" err="1" smtClean="0">
                <a:solidFill>
                  <a:schemeClr val="bg1"/>
                </a:solidFill>
              </a:rPr>
              <a:t>Sulfur</a:t>
            </a:r>
            <a:r>
              <a:rPr lang="fr-FR" alt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altLang="fr-FR" sz="2400" b="1" i="1" dirty="0" err="1" smtClean="0">
                <a:solidFill>
                  <a:schemeClr val="bg1"/>
                </a:solidFill>
              </a:rPr>
              <a:t>synergy</a:t>
            </a:r>
            <a:r>
              <a:rPr lang="fr-FR" altLang="fr-FR" sz="2400" b="1" i="1" dirty="0" smtClean="0">
                <a:solidFill>
                  <a:schemeClr val="bg1"/>
                </a:solidFill>
              </a:rPr>
              <a:t>… the case of </a:t>
            </a:r>
            <a:r>
              <a:rPr lang="fr-FR" altLang="fr-FR" sz="2400" b="1" i="1" dirty="0" err="1" smtClean="0">
                <a:solidFill>
                  <a:schemeClr val="bg1"/>
                </a:solidFill>
              </a:rPr>
              <a:t>pastures</a:t>
            </a:r>
            <a:endParaRPr lang="fr-FR" altLang="fr-FR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6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169169" y="1569794"/>
            <a:ext cx="8832851" cy="4464149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K/Mg ratio </a:t>
            </a:r>
            <a:r>
              <a:rPr lang="fr-FR" dirty="0" err="1" smtClean="0">
                <a:solidFill>
                  <a:srgbClr val="002060"/>
                </a:solidFill>
              </a:rPr>
              <a:t>regardless</a:t>
            </a:r>
            <a:r>
              <a:rPr lang="fr-FR" dirty="0" smtClean="0">
                <a:solidFill>
                  <a:srgbClr val="002060"/>
                </a:solidFill>
              </a:rPr>
              <a:t> of the plant: 2 to  </a:t>
            </a:r>
            <a:r>
              <a:rPr lang="fr-FR" dirty="0">
                <a:solidFill>
                  <a:srgbClr val="002060"/>
                </a:solidFill>
              </a:rPr>
              <a:t>3/1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An </a:t>
            </a:r>
            <a:r>
              <a:rPr lang="fr-FR" dirty="0" err="1" smtClean="0">
                <a:solidFill>
                  <a:srgbClr val="002060"/>
                </a:solidFill>
              </a:rPr>
              <a:t>excess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amount</a:t>
            </a:r>
            <a:r>
              <a:rPr lang="fr-FR" dirty="0" smtClean="0">
                <a:solidFill>
                  <a:srgbClr val="002060"/>
                </a:solidFill>
              </a:rPr>
              <a:t> of one blocks the </a:t>
            </a:r>
            <a:r>
              <a:rPr lang="fr-FR" dirty="0" err="1" smtClean="0">
                <a:solidFill>
                  <a:srgbClr val="002060"/>
                </a:solidFill>
              </a:rPr>
              <a:t>other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element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err="1" smtClean="0">
                <a:solidFill>
                  <a:srgbClr val="002060"/>
                </a:solidFill>
              </a:rPr>
              <a:t>Maintain</a:t>
            </a:r>
            <a:r>
              <a:rPr lang="fr-FR" dirty="0" smtClean="0">
                <a:solidFill>
                  <a:srgbClr val="002060"/>
                </a:solidFill>
              </a:rPr>
              <a:t> the right balance</a:t>
            </a:r>
            <a:endParaRPr lang="fr-FR" dirty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err="1" smtClean="0">
                <a:solidFill>
                  <a:srgbClr val="002060"/>
                </a:solidFill>
              </a:rPr>
              <a:t>Soil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analysis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Monitoring </a:t>
            </a:r>
            <a:r>
              <a:rPr lang="fr-FR" dirty="0" err="1" smtClean="0">
                <a:solidFill>
                  <a:srgbClr val="002060"/>
                </a:solidFill>
              </a:rPr>
              <a:t>deficiencies</a:t>
            </a:r>
            <a:endParaRPr lang="fr-FR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 rtl="0"/>
            <a:fld id="{8E77BD9A-B369-4F64-981B-92B42B8EAA38}" type="slidenum">
              <a:rPr lang="he-IL" smtClean="0">
                <a:solidFill>
                  <a:srgbClr val="111847"/>
                </a:solidFill>
              </a:rPr>
              <a:pPr algn="l" rtl="0"/>
              <a:t>54</a:t>
            </a:fld>
            <a:endParaRPr lang="he-IL" dirty="0">
              <a:solidFill>
                <a:srgbClr val="111847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 / Mg  </a:t>
            </a:r>
            <a:r>
              <a:rPr lang="fr-FR" dirty="0" smtClean="0"/>
              <a:t>balance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63229" y="190355"/>
            <a:ext cx="1757239" cy="81421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Agronomic</a:t>
            </a:r>
            <a:r>
              <a:rPr lang="fr-FR" dirty="0" smtClean="0"/>
              <a:t> couple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392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823B41E-C38C-4514-B824-BCCBF228E5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E77BD9A-B369-4F64-981B-92B42B8EAA38}" type="slidenum">
              <a:rPr lang="he-IL" smtClean="0">
                <a:solidFill>
                  <a:srgbClr val="111847"/>
                </a:solidFill>
              </a:rPr>
              <a:pPr/>
              <a:t>55</a:t>
            </a:fld>
            <a:endParaRPr lang="he-IL" dirty="0">
              <a:solidFill>
                <a:srgbClr val="111847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AED5D35-1ED1-489E-A855-D90734DA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2" y="274639"/>
            <a:ext cx="9800035" cy="729931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P </a:t>
            </a:r>
            <a:r>
              <a:rPr lang="fr-FR" sz="3200" dirty="0" smtClean="0"/>
              <a:t>and </a:t>
            </a:r>
            <a:r>
              <a:rPr lang="fr-FR" sz="3200" dirty="0"/>
              <a:t>K : </a:t>
            </a:r>
            <a:r>
              <a:rPr lang="fr-FR" sz="2800" dirty="0" smtClean="0"/>
              <a:t>the importance of </a:t>
            </a:r>
            <a:r>
              <a:rPr lang="fr-FR" sz="2800" dirty="0" err="1" smtClean="0"/>
              <a:t>regular</a:t>
            </a:r>
            <a:r>
              <a:rPr lang="fr-FR" sz="2800" dirty="0" smtClean="0"/>
              <a:t> application!  </a:t>
            </a:r>
            <a:r>
              <a:rPr lang="fr-FR" sz="2800" dirty="0" err="1" smtClean="0">
                <a:solidFill>
                  <a:srgbClr val="FFFF00"/>
                </a:solidFill>
                <a:highlight>
                  <a:srgbClr val="0000FF"/>
                </a:highlight>
              </a:rPr>
              <a:t>Functional</a:t>
            </a:r>
            <a:r>
              <a:rPr lang="fr-FR" sz="2800" dirty="0" smtClean="0">
                <a:solidFill>
                  <a:srgbClr val="FFFF00"/>
                </a:solidFill>
                <a:highlight>
                  <a:srgbClr val="0000FF"/>
                </a:highlight>
              </a:rPr>
              <a:t> couple</a:t>
            </a:r>
            <a:endParaRPr lang="en-US" sz="2800" dirty="0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6EDD2DB-D43E-4ABD-9773-1EAD215B2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1095441"/>
            <a:ext cx="5657683" cy="5487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7208D0-2537-4F27-9C1B-396BC2E0A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95442"/>
            <a:ext cx="5657683" cy="54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71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2244DE-E397-47FE-AC3D-E014C70C4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90" y="250004"/>
            <a:ext cx="10515600" cy="663574"/>
          </a:xfrm>
        </p:spPr>
        <p:txBody>
          <a:bodyPr>
            <a:normAutofit fontScale="90000"/>
          </a:bodyPr>
          <a:lstStyle/>
          <a:p>
            <a:r>
              <a:rPr lang="fr-FR" dirty="0"/>
              <a:t> 3) </a:t>
            </a:r>
            <a:r>
              <a:rPr lang="fr-FR" dirty="0" err="1" smtClean="0"/>
              <a:t>Recommendations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                      </a:t>
            </a:r>
            <a:r>
              <a:rPr lang="fr-FR" dirty="0" smtClean="0"/>
              <a:t>Guide to </a:t>
            </a:r>
            <a:r>
              <a:rPr lang="fr-FR" dirty="0" err="1" smtClean="0"/>
              <a:t>recommendations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2D7109-CC2B-4C8B-BF6E-97F2DB56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56</a:t>
            </a:fld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887FD6-A494-44DD-A29B-AF5391920572}"/>
              </a:ext>
            </a:extLst>
          </p:cNvPr>
          <p:cNvSpPr txBox="1"/>
          <p:nvPr/>
        </p:nvSpPr>
        <p:spPr>
          <a:xfrm>
            <a:off x="8734871" y="5653829"/>
            <a:ext cx="589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7ECE918-BB32-4901-94BA-6EF6F07FA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672537"/>
              </p:ext>
            </p:extLst>
          </p:nvPr>
        </p:nvGraphicFramePr>
        <p:xfrm>
          <a:off x="429768" y="1731516"/>
          <a:ext cx="11296132" cy="4453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62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23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5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37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99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92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1924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52385">
                <a:tc gridSpan="7">
                  <a:txBody>
                    <a:bodyPr/>
                    <a:lstStyle/>
                    <a:p>
                      <a:pPr algn="l"/>
                      <a:r>
                        <a:rPr lang="fr-FR" sz="2400" dirty="0"/>
                        <a:t>                                  </a:t>
                      </a:r>
                      <a:r>
                        <a:rPr lang="fr-FR" sz="2400" dirty="0" err="1" smtClean="0"/>
                        <a:t>Crops</a:t>
                      </a:r>
                      <a:r>
                        <a:rPr lang="fr-FR" sz="2400" dirty="0" smtClean="0"/>
                        <a:t>                            Input</a:t>
                      </a:r>
                      <a:r>
                        <a:rPr lang="fr-FR" sz="2400" baseline="0" dirty="0" smtClean="0"/>
                        <a:t> of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/>
                        <a:t>S, P, K, Mg, </a:t>
                      </a:r>
                      <a:r>
                        <a:rPr lang="fr-FR" sz="2400" dirty="0" smtClean="0"/>
                        <a:t>and Ca </a:t>
                      </a:r>
                      <a:r>
                        <a:rPr lang="fr-FR" sz="2400" dirty="0" err="1" smtClean="0"/>
                        <a:t>elements</a:t>
                      </a:r>
                      <a:r>
                        <a:rPr lang="fr-FR" sz="2400" dirty="0" smtClean="0"/>
                        <a:t> in </a:t>
                      </a:r>
                      <a:r>
                        <a:rPr lang="fr-FR" sz="2400" dirty="0"/>
                        <a:t>Kg/Ha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057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2385">
                <a:tc rowSpan="2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err="1" smtClean="0">
                          <a:solidFill>
                            <a:srgbClr val="C00000"/>
                          </a:solidFill>
                        </a:rPr>
                        <a:t>Protein</a:t>
                      </a:r>
                      <a:r>
                        <a:rPr lang="fr-FR" sz="24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fr-FR" sz="2400" b="1" baseline="0" dirty="0" err="1" smtClean="0">
                          <a:solidFill>
                            <a:srgbClr val="C00000"/>
                          </a:solidFill>
                        </a:rPr>
                        <a:t>cereals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25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238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C00000"/>
                          </a:solidFill>
                        </a:rPr>
                        <a:t>Canola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80-100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25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2385">
                <a:tc rowSpan="2"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  </a:t>
                      </a:r>
                    </a:p>
                    <a:p>
                      <a:pPr algn="r"/>
                      <a:endParaRPr lang="fr-FR" sz="1400" b="1" dirty="0"/>
                    </a:p>
                    <a:p>
                      <a:pPr algn="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C00000"/>
                          </a:solidFill>
                        </a:rPr>
                        <a:t>Corn, </a:t>
                      </a:r>
                      <a:r>
                        <a:rPr lang="fr-FR" sz="2400" b="1" dirty="0" err="1" smtClean="0">
                          <a:solidFill>
                            <a:srgbClr val="C00000"/>
                          </a:solidFill>
                        </a:rPr>
                        <a:t>Pastures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150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25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238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err="1" smtClean="0">
                          <a:solidFill>
                            <a:srgbClr val="C00000"/>
                          </a:solidFill>
                        </a:rPr>
                        <a:t>Alfalfa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100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220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35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" name="Picture 7" descr="http://www.google.fr/url?source=imglanding&amp;ct=img&amp;q=http://www3.syngenta.com/country/fr/fr/infos-cultures/Colza/Articles-colza/PublishingImages/Illustration/colza-fleur.jpg&amp;sa=X&amp;ved=0CAkQ8wdqFQoTCM2buvTykcYCFUG_FAodrLwATA&amp;usg=AFQjCNEdxVKa_4008mxUz0hl-iRyYP_gUw">
            <a:extLst>
              <a:ext uri="{FF2B5EF4-FFF2-40B4-BE49-F238E27FC236}">
                <a16:creationId xmlns:a16="http://schemas.microsoft.com/office/drawing/2014/main" xmlns="" id="{DC565BF0-F9F5-4F85-8290-EC92D9AAF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65" t="4669" r="23335"/>
          <a:stretch/>
        </p:blipFill>
        <p:spPr bwMode="auto">
          <a:xfrm>
            <a:off x="1430664" y="3532577"/>
            <a:ext cx="1000171" cy="1093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2" descr="Afficher l'image d'origine">
            <a:extLst>
              <a:ext uri="{FF2B5EF4-FFF2-40B4-BE49-F238E27FC236}">
                <a16:creationId xmlns:a16="http://schemas.microsoft.com/office/drawing/2014/main" xmlns="" id="{9F952926-1673-4378-9318-78F55E9F7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594" r="61228"/>
          <a:stretch/>
        </p:blipFill>
        <p:spPr bwMode="auto">
          <a:xfrm>
            <a:off x="2460779" y="3127229"/>
            <a:ext cx="1070072" cy="109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avoirs.essonne.fr/uploads/RTEmagicC_ble_prix_or_6.jpg">
            <a:extLst>
              <a:ext uri="{FF2B5EF4-FFF2-40B4-BE49-F238E27FC236}">
                <a16:creationId xmlns:a16="http://schemas.microsoft.com/office/drawing/2014/main" xmlns="" id="{7508A5A5-C724-4C8F-8569-F7223DFF2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b="14613"/>
          <a:stretch/>
        </p:blipFill>
        <p:spPr bwMode="auto">
          <a:xfrm>
            <a:off x="480075" y="3134078"/>
            <a:ext cx="932247" cy="109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3A9E703-F78F-4DAA-B82A-16424E3B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704" y="5027912"/>
            <a:ext cx="1000536" cy="1093889"/>
          </a:xfrm>
          <a:prstGeom prst="rect">
            <a:avLst/>
          </a:prstGeom>
          <a:noFill/>
          <a:ln>
            <a:noFill/>
          </a:ln>
          <a:effectLst>
            <a:outerShdw dist="35921" dir="30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D996B96-4781-4E74-BB2F-9480B4F48513}"/>
              </a:ext>
            </a:extLst>
          </p:cNvPr>
          <p:cNvSpPr/>
          <p:nvPr/>
        </p:nvSpPr>
        <p:spPr>
          <a:xfrm>
            <a:off x="6244098" y="189874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812EB16-42C9-41DA-9952-25DF197E44C0}"/>
              </a:ext>
            </a:extLst>
          </p:cNvPr>
          <p:cNvSpPr/>
          <p:nvPr/>
        </p:nvSpPr>
        <p:spPr>
          <a:xfrm>
            <a:off x="3042959" y="474809"/>
            <a:ext cx="216000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A0020AF-3DCB-449F-ACC5-064AF58F3890}"/>
              </a:ext>
            </a:extLst>
          </p:cNvPr>
          <p:cNvSpPr/>
          <p:nvPr/>
        </p:nvSpPr>
        <p:spPr>
          <a:xfrm>
            <a:off x="4809986" y="636366"/>
            <a:ext cx="45719" cy="544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9D49CDC-8333-46FA-B13F-101FEF654995}"/>
              </a:ext>
            </a:extLst>
          </p:cNvPr>
          <p:cNvSpPr/>
          <p:nvPr/>
        </p:nvSpPr>
        <p:spPr>
          <a:xfrm flipV="1">
            <a:off x="7941955" y="1103421"/>
            <a:ext cx="104931" cy="216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20881" y="450322"/>
            <a:ext cx="3205019" cy="1091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account</a:t>
            </a:r>
            <a:r>
              <a:rPr lang="fr-FR" dirty="0" smtClean="0"/>
              <a:t> the local </a:t>
            </a:r>
            <a:r>
              <a:rPr lang="fr-FR" dirty="0" err="1" smtClean="0"/>
              <a:t>particularities</a:t>
            </a:r>
            <a:r>
              <a:rPr lang="fr-FR" dirty="0" smtClean="0"/>
              <a:t>:</a:t>
            </a:r>
            <a:endParaRPr lang="fr-FR" dirty="0"/>
          </a:p>
          <a:p>
            <a:pPr algn="ctr"/>
            <a:r>
              <a:rPr lang="fr-FR" dirty="0" smtClean="0"/>
              <a:t>Possible </a:t>
            </a:r>
            <a:r>
              <a:rPr lang="fr-FR" dirty="0" err="1" smtClean="0"/>
              <a:t>imbalances</a:t>
            </a:r>
            <a:r>
              <a:rPr lang="fr-FR" dirty="0" smtClean="0"/>
              <a:t> in the </a:t>
            </a:r>
            <a:r>
              <a:rPr lang="fr-FR" dirty="0" err="1" smtClean="0"/>
              <a:t>soil</a:t>
            </a:r>
            <a:r>
              <a:rPr lang="fr-FR" dirty="0" smtClean="0"/>
              <a:t> and </a:t>
            </a:r>
            <a:r>
              <a:rPr lang="fr-FR" dirty="0" err="1" smtClean="0"/>
              <a:t>organic</a:t>
            </a:r>
            <a:r>
              <a:rPr lang="fr-FR" dirty="0" smtClean="0"/>
              <a:t> inputs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A2768E-0F72-4EFA-9FB0-485D9DEA1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65" y="4723890"/>
            <a:ext cx="942666" cy="1006953"/>
          </a:xfrm>
          <a:prstGeom prst="rect">
            <a:avLst/>
          </a:prstGeom>
          <a:solidFill>
            <a:srgbClr val="0F7F1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825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B27E93-E78E-4386-94DB-55CCABBA6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936" y="4720602"/>
            <a:ext cx="977705" cy="10069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82550"/>
          </a:sp3d>
        </p:spPr>
      </p:pic>
    </p:spTree>
    <p:extLst>
      <p:ext uri="{BB962C8B-B14F-4D97-AF65-F5344CB8AC3E}">
        <p14:creationId xmlns:p14="http://schemas.microsoft.com/office/powerpoint/2010/main" val="2607301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 in the </a:t>
            </a:r>
            <a:r>
              <a:rPr lang="fr-FR" dirty="0" err="1" smtClean="0"/>
              <a:t>kitchen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  <p:pic>
        <p:nvPicPr>
          <p:cNvPr id="63490" name="Picture 2" descr="RÃ©sultat de recherche d'images pour &quot;congÃ©lateu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75" y="1195358"/>
            <a:ext cx="1094584" cy="109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RÃ©sultat de recherche d'images pour &quot;frigo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r="19215"/>
          <a:stretch/>
        </p:blipFill>
        <p:spPr bwMode="auto">
          <a:xfrm>
            <a:off x="2700238" y="2668143"/>
            <a:ext cx="1414037" cy="14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RÃ©sultat de recherche d'images pour &quot;faitout sur le feu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672" y="222636"/>
            <a:ext cx="1183581" cy="11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 descr="RÃ©sultat de recherche d'images pour &quot;cocotte sur le feu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49" y="1775363"/>
            <a:ext cx="1582503" cy="20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RÃ©sultat de recherche d'images pour &quot;cocotte sur le feu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0" y="1371630"/>
            <a:ext cx="1410419" cy="8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21269" y1="2286" x2="21269" y2="2286"/>
                        <a14:backgroundMark x1="26866" y1="1143" x2="26866" y2="1143"/>
                        <a14:backgroundMark x1="58955" y1="1143" x2="58955" y2="1143"/>
                        <a14:backgroundMark x1="65299" y1="1143" x2="65299" y2="1143"/>
                        <a14:backgroundMark x1="85448" y1="94857" x2="85448" y2="94857"/>
                        <a14:backgroundMark x1="89925" y1="98286" x2="89925" y2="98286"/>
                        <a14:backgroundMark x1="92164" y1="94857" x2="92164" y2="94857"/>
                        <a14:backgroundMark x1="92910" y1="92571" x2="92910" y2="92571"/>
                        <a14:backgroundMark x1="88433" y1="95429" x2="88433" y2="95429"/>
                        <a14:backgroundMark x1="80597" y1="96000" x2="80597" y2="96000"/>
                        <a14:backgroundMark x1="77239" y1="97714" x2="77239" y2="97714"/>
                        <a14:backgroundMark x1="75000" y1="97714" x2="75000" y2="97714"/>
                        <a14:backgroundMark x1="75373" y1="96000" x2="75373" y2="96000"/>
                        <a14:backgroundMark x1="80970" y1="94286" x2="80970" y2="94286"/>
                        <a14:backgroundMark x1="84328" y1="96571" x2="84328" y2="96571"/>
                        <a14:backgroundMark x1="83582" y1="97143" x2="83582" y2="97143"/>
                        <a14:backgroundMark x1="94776" y1="94857" x2="94776" y2="94857"/>
                        <a14:backgroundMark x1="95149" y1="90857" x2="95149" y2="90857"/>
                        <a14:backgroundMark x1="89179" y1="94286" x2="89179" y2="94286"/>
                        <a14:backgroundMark x1="88433" y1="92571" x2="87313" y2="92571"/>
                        <a14:backgroundMark x1="85448" y1="92571" x2="85448" y2="92571"/>
                        <a14:backgroundMark x1="83582" y1="92571" x2="83582" y2="92571"/>
                        <a14:backgroundMark x1="82090" y1="93714" x2="82090" y2="93714"/>
                        <a14:backgroundMark x1="78358" y1="94286" x2="78358" y2="94286"/>
                        <a14:backgroundMark x1="76866" y1="94286" x2="76866" y2="94286"/>
                        <a14:backgroundMark x1="72761" y1="94857" x2="72761" y2="94857"/>
                        <a14:backgroundMark x1="19776" y1="95429" x2="19776" y2="95429"/>
                        <a14:backgroundMark x1="15672" y1="93143" x2="15672" y2="93143"/>
                        <a14:backgroundMark x1="15299" y1="90857" x2="15299" y2="90857"/>
                        <a14:backgroundMark x1="15299" y1="90857" x2="15299" y2="90857"/>
                        <a14:backgroundMark x1="14925" y1="88000" x2="14925" y2="88000"/>
                        <a14:backgroundMark x1="14925" y1="88000" x2="15672" y2="89714"/>
                        <a14:backgroundMark x1="20896" y1="90857" x2="20896" y2="90857"/>
                        <a14:backgroundMark x1="20896" y1="91429" x2="20896" y2="91429"/>
                        <a14:backgroundMark x1="22761" y1="94286" x2="22761" y2="94286"/>
                        <a14:backgroundMark x1="23134" y1="95429" x2="23134" y2="95429"/>
                        <a14:backgroundMark x1="26866" y1="95429" x2="26866" y2="95429"/>
                        <a14:backgroundMark x1="28731" y1="95429" x2="28731" y2="95429"/>
                        <a14:backgroundMark x1="30970" y1="95429" x2="30970" y2="95429"/>
                        <a14:backgroundMark x1="34701" y1="96000" x2="34701" y2="96000"/>
                        <a14:backgroundMark x1="36194" y1="96571" x2="36194" y2="96571"/>
                        <a14:backgroundMark x1="38060" y1="96000" x2="38060" y2="96000"/>
                        <a14:backgroundMark x1="39552" y1="95429" x2="39552" y2="95429"/>
                        <a14:backgroundMark x1="30970" y1="95429" x2="30970" y2="95429"/>
                        <a14:backgroundMark x1="27612" y1="92571" x2="27612" y2="92571"/>
                        <a14:backgroundMark x1="25373" y1="94286" x2="25373" y2="94286"/>
                        <a14:backgroundMark x1="25000" y1="95429" x2="25000" y2="95429"/>
                        <a14:backgroundMark x1="29851" y1="93714" x2="29851" y2="93714"/>
                        <a14:backgroundMark x1="32463" y1="95429" x2="32463" y2="95429"/>
                        <a14:backgroundMark x1="34328" y1="95429" x2="34328" y2="95429"/>
                        <a14:backgroundMark x1="17537" y1="96000" x2="17537" y2="96000"/>
                        <a14:backgroundMark x1="18284" y1="93714" x2="18284" y2="9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7987" y="1999673"/>
            <a:ext cx="2552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Picture 15" descr="Image associÃ©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40" y="1923520"/>
            <a:ext cx="2121332" cy="1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38539" y="4611765"/>
            <a:ext cx="115925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505" name="Picture 17" descr="RÃ©sultat de recherche d'images pour &quot;flocon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88" y="1145150"/>
            <a:ext cx="630213" cy="6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931317" y="4762832"/>
            <a:ext cx="795131" cy="68381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prstClr val="white"/>
                </a:solidFill>
              </a:rPr>
              <a:t>Reserve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31316" y="5573865"/>
            <a:ext cx="795131" cy="68381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>
                <a:solidFill>
                  <a:prstClr val="white"/>
                </a:solidFill>
              </a:rPr>
              <a:t>Soil</a:t>
            </a:r>
            <a:r>
              <a:rPr lang="fr-FR" sz="1200" b="1" dirty="0" smtClean="0">
                <a:solidFill>
                  <a:prstClr val="white"/>
                </a:solidFill>
              </a:rPr>
              <a:t> solution</a:t>
            </a:r>
            <a:endParaRPr lang="en-US" sz="1200" b="1" dirty="0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90270F2-269A-4A71-BD07-98E9E63DFA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0" b="32751"/>
          <a:stretch/>
        </p:blipFill>
        <p:spPr>
          <a:xfrm rot="10800000">
            <a:off x="400088" y="5041122"/>
            <a:ext cx="1656800" cy="1113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507" name="Picture 19" descr="RÃ©sultat de recherche d'images pour &quot;dessin epicerie&quot;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4467" r="10203" b="15340"/>
          <a:stretch/>
        </p:blipFill>
        <p:spPr bwMode="auto">
          <a:xfrm>
            <a:off x="180165" y="2899623"/>
            <a:ext cx="1618470" cy="9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795452" y="4762831"/>
            <a:ext cx="795131" cy="29817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>
                <a:solidFill>
                  <a:prstClr val="white"/>
                </a:solidFill>
              </a:rPr>
              <a:t>Fertilizer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634038" y="4293705"/>
            <a:ext cx="1301862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prstClr val="white"/>
                </a:solidFill>
              </a:rPr>
              <a:t>Storage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5615" y="4309606"/>
            <a:ext cx="1514803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>
                <a:solidFill>
                  <a:prstClr val="white"/>
                </a:solidFill>
              </a:rPr>
              <a:t>Fresh</a:t>
            </a:r>
            <a:r>
              <a:rPr lang="fr-FR" sz="1200" b="1" dirty="0" smtClean="0">
                <a:solidFill>
                  <a:prstClr val="white"/>
                </a:solidFill>
              </a:rPr>
              <a:t> </a:t>
            </a:r>
            <a:r>
              <a:rPr lang="fr-FR" sz="1200" b="1" dirty="0" err="1" smtClean="0">
                <a:solidFill>
                  <a:prstClr val="white"/>
                </a:solidFill>
              </a:rPr>
              <a:t>products</a:t>
            </a:r>
            <a:endParaRPr lang="en-US" sz="1200" b="1" dirty="0">
              <a:solidFill>
                <a:prstClr val="white"/>
              </a:solidFill>
            </a:endParaRPr>
          </a:p>
        </p:txBody>
      </p:sp>
      <p:pic>
        <p:nvPicPr>
          <p:cNvPr id="23" name="Picture 2" descr="https://www.unepensee-fleuriste.com/wp-content/uploads/2016/12/10024320-Plante-verte-avec-des-gouttes-d-eau-dans-le-sol-colline-sur-fond-blanc-illustration-vectorielle-Banque-dimage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96" y="4711156"/>
            <a:ext cx="1561087" cy="17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4447495" y="4309616"/>
            <a:ext cx="178788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prstClr val="white"/>
                </a:solidFill>
              </a:rPr>
              <a:t>Germination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63508" name="Picture 20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3" b="28239"/>
          <a:stretch/>
        </p:blipFill>
        <p:spPr bwMode="auto">
          <a:xfrm>
            <a:off x="6837689" y="5000940"/>
            <a:ext cx="1816179" cy="119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510" name="Picture 22" descr="RÃ©sultat de recherche d'images pour &quot;combine harvester clipart&quot;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17" b="98807" l="2846" r="98769">
                        <a14:foregroundMark x1="80154" y1="66514" x2="80154" y2="66514"/>
                        <a14:foregroundMark x1="88000" y1="58165" x2="88000" y2="58165"/>
                        <a14:foregroundMark x1="94692" y1="59908" x2="94692" y2="59908"/>
                        <a14:backgroundMark x1="8385" y1="50917" x2="8385" y2="50917"/>
                        <a14:backgroundMark x1="12769" y1="35505" x2="12769" y2="35505"/>
                        <a14:backgroundMark x1="17846" y1="31835" x2="17846" y2="31835"/>
                        <a14:backgroundMark x1="25077" y1="29266" x2="25077" y2="29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09" y="4915241"/>
            <a:ext cx="1525703" cy="12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6990687" y="4317567"/>
            <a:ext cx="1510184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Growth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462052" y="4365275"/>
            <a:ext cx="1510184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prstClr val="white"/>
                </a:solidFill>
              </a:rPr>
              <a:t>Harvest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63514" name="Picture 26" descr="RÃ©sultat de recherche d'images pour &quot;graine de colza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374" y="5422756"/>
            <a:ext cx="1173285" cy="11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2" name="Picture 24" descr="RÃ©sultat de recherche d'images pour &quot;tas de blÃ©&quot;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53" b="89853" l="7227" r="95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6052" r="8645" b="16201"/>
          <a:stretch/>
        </p:blipFill>
        <p:spPr bwMode="auto">
          <a:xfrm>
            <a:off x="10532013" y="4762831"/>
            <a:ext cx="1387239" cy="83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4863532" y="3923978"/>
            <a:ext cx="321116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prstClr val="white"/>
                </a:solidFill>
              </a:rPr>
              <a:t>Cooking </a:t>
            </a:r>
            <a:r>
              <a:rPr lang="fr-FR" sz="1600" dirty="0" err="1" smtClean="0">
                <a:solidFill>
                  <a:prstClr val="white"/>
                </a:solidFill>
              </a:rPr>
              <a:t>preparation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275494" y="3900116"/>
            <a:ext cx="178788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prstClr val="white"/>
                </a:solidFill>
              </a:rPr>
              <a:t>Tasting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9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903287"/>
            <a:ext cx="8775700" cy="623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8499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>
                <a:latin typeface="Arial" pitchFamily="34" charset="0"/>
              </a:rPr>
              <a:t>4) </a:t>
            </a:r>
            <a:r>
              <a:rPr lang="fr-FR" altLang="en-US" dirty="0" err="1" smtClean="0">
                <a:latin typeface="Arial" pitchFamily="34" charset="0"/>
              </a:rPr>
              <a:t>Responsible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nutrient</a:t>
            </a:r>
            <a:r>
              <a:rPr lang="fr-FR" altLang="en-US" dirty="0" smtClean="0">
                <a:latin typeface="Arial" pitchFamily="34" charset="0"/>
              </a:rPr>
              <a:t> management</a:t>
            </a:r>
            <a:endParaRPr lang="fr-FR" altLang="en-US" dirty="0">
              <a:latin typeface="Arial" pitchFamily="34" charset="0"/>
            </a:endParaRP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018619" y="3232280"/>
            <a:ext cx="1443567" cy="3231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500" dirty="0">
                <a:solidFill>
                  <a:prstClr val="white"/>
                </a:solidFill>
                <a:latin typeface="Arial" charset="0"/>
                <a:cs typeface="Arial" charset="0"/>
              </a:rPr>
              <a:t>Source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462185" y="3234770"/>
            <a:ext cx="1443567" cy="320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500" dirty="0">
                <a:solidFill>
                  <a:prstClr val="white"/>
                </a:solidFill>
                <a:latin typeface="Arial" charset="0"/>
                <a:cs typeface="Arial" charset="0"/>
              </a:rPr>
              <a:t>Dose</a:t>
            </a: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5018618" y="4284616"/>
            <a:ext cx="1443567" cy="320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500">
                <a:solidFill>
                  <a:prstClr val="white"/>
                </a:solidFill>
                <a:latin typeface="Arial" charset="0"/>
                <a:cs typeface="Arial" charset="0"/>
              </a:rPr>
              <a:t>Date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6462185" y="4296173"/>
            <a:ext cx="1441449" cy="320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500" dirty="0">
                <a:solidFill>
                  <a:prstClr val="white"/>
                </a:solidFill>
                <a:latin typeface="Arial" charset="0"/>
                <a:cs typeface="Arial" charset="0"/>
              </a:rPr>
              <a:t>Place</a:t>
            </a:r>
          </a:p>
        </p:txBody>
      </p:sp>
    </p:spTree>
    <p:extLst>
      <p:ext uri="{BB962C8B-B14F-4D97-AF65-F5344CB8AC3E}">
        <p14:creationId xmlns:p14="http://schemas.microsoft.com/office/powerpoint/2010/main" val="298719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701337"/>
              </p:ext>
            </p:extLst>
          </p:nvPr>
        </p:nvGraphicFramePr>
        <p:xfrm>
          <a:off x="15362" y="1035042"/>
          <a:ext cx="11808884" cy="4787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1" name="Image" r:id="rId3" imgW="12571429" imgH="5346032" progId="Photoshop.Image.12">
                  <p:embed/>
                </p:oleObj>
              </mc:Choice>
              <mc:Fallback>
                <p:oleObj name="Image" r:id="rId3" imgW="12571429" imgH="5346032" progId="Photoshop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2" y="1035042"/>
                        <a:ext cx="11808884" cy="4787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9" name="Rectangle 2"/>
          <p:cNvSpPr>
            <a:spLocks noGrp="1"/>
          </p:cNvSpPr>
          <p:nvPr>
            <p:ph type="title"/>
          </p:nvPr>
        </p:nvSpPr>
        <p:spPr>
          <a:xfrm>
            <a:off x="594784" y="0"/>
            <a:ext cx="10972800" cy="903288"/>
          </a:xfrm>
        </p:spPr>
        <p:txBody>
          <a:bodyPr>
            <a:normAutofit/>
          </a:bodyPr>
          <a:lstStyle/>
          <a:p>
            <a:r>
              <a:rPr lang="fr-FR" altLang="en-US" dirty="0" err="1">
                <a:latin typeface="Arial" pitchFamily="34" charset="0"/>
              </a:rPr>
              <a:t>R</a:t>
            </a:r>
            <a:r>
              <a:rPr lang="fr-FR" altLang="en-US" dirty="0" err="1" smtClean="0">
                <a:latin typeface="Arial" pitchFamily="34" charset="0"/>
              </a:rPr>
              <a:t>esponsible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nutrient</a:t>
            </a:r>
            <a:r>
              <a:rPr lang="fr-FR" altLang="en-US" dirty="0" smtClean="0">
                <a:latin typeface="Arial" pitchFamily="34" charset="0"/>
              </a:rPr>
              <a:t> management</a:t>
            </a:r>
            <a:endParaRPr lang="fr-FR" altLang="en-US" dirty="0">
              <a:latin typeface="Arial" pitchFamily="34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10185" y="4808532"/>
            <a:ext cx="2675467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rgbClr val="64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 smtClean="0">
                <a:solidFill>
                  <a:srgbClr val="000000"/>
                </a:solidFill>
              </a:rPr>
              <a:t>Right</a:t>
            </a:r>
            <a:r>
              <a:rPr lang="fr-FR" altLang="en-US" sz="1800" b="0" dirty="0" smtClean="0">
                <a:solidFill>
                  <a:srgbClr val="000000"/>
                </a:solidFill>
              </a:rPr>
              <a:t> </a:t>
            </a:r>
            <a:r>
              <a:rPr lang="fr-FR" altLang="en-US" sz="1800" b="0" dirty="0">
                <a:solidFill>
                  <a:srgbClr val="000000"/>
                </a:solidFill>
              </a:rPr>
              <a:t>source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r-FR" altLang="en-US" sz="1800" b="0" dirty="0">
              <a:solidFill>
                <a:srgbClr val="000000"/>
              </a:solidFill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3159901" y="4808532"/>
            <a:ext cx="2675467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rgbClr val="64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 smtClean="0">
                <a:solidFill>
                  <a:srgbClr val="000000"/>
                </a:solidFill>
              </a:rPr>
              <a:t>Right</a:t>
            </a:r>
            <a:r>
              <a:rPr lang="fr-FR" altLang="en-US" sz="1800" dirty="0">
                <a:solidFill>
                  <a:srgbClr val="000000"/>
                </a:solidFill>
              </a:rPr>
              <a:t> </a:t>
            </a:r>
            <a:r>
              <a:rPr lang="fr-FR" altLang="en-US" sz="1800" b="0" dirty="0" smtClean="0">
                <a:solidFill>
                  <a:srgbClr val="000000"/>
                </a:solidFill>
              </a:rPr>
              <a:t>dose</a:t>
            </a:r>
            <a:endParaRPr lang="fr-FR" altLang="en-US" sz="1800" b="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r-FR" altLang="en-US" sz="1800" b="0" dirty="0">
              <a:solidFill>
                <a:srgbClr val="000000"/>
              </a:solidFill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6081184" y="4808532"/>
            <a:ext cx="2675467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rgbClr val="64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 smtClean="0">
                <a:solidFill>
                  <a:srgbClr val="000000"/>
                </a:solidFill>
              </a:rPr>
              <a:t>Right</a:t>
            </a:r>
            <a:r>
              <a:rPr lang="fr-FR" altLang="en-US" sz="1800" b="0" dirty="0" smtClean="0">
                <a:solidFill>
                  <a:srgbClr val="000000"/>
                </a:solidFill>
              </a:rPr>
              <a:t> </a:t>
            </a:r>
            <a:r>
              <a:rPr lang="fr-FR" altLang="en-US" sz="1800" b="0" dirty="0">
                <a:solidFill>
                  <a:srgbClr val="000000"/>
                </a:solidFill>
              </a:rPr>
              <a:t>date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r-FR" altLang="en-US" sz="1800" b="0" dirty="0">
              <a:solidFill>
                <a:srgbClr val="000000"/>
              </a:solidFill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952715" y="4808532"/>
            <a:ext cx="2675467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rgbClr val="64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 smtClean="0">
                <a:solidFill>
                  <a:srgbClr val="000000"/>
                </a:solidFill>
              </a:rPr>
              <a:t>Right</a:t>
            </a:r>
            <a:r>
              <a:rPr lang="fr-FR" altLang="en-US" sz="1800" b="0" dirty="0" smtClean="0">
                <a:solidFill>
                  <a:srgbClr val="000000"/>
                </a:solidFill>
              </a:rPr>
              <a:t> </a:t>
            </a:r>
            <a:r>
              <a:rPr lang="fr-FR" altLang="en-US" sz="1800" b="0" dirty="0">
                <a:solidFill>
                  <a:srgbClr val="000000"/>
                </a:solidFill>
              </a:rPr>
              <a:t>place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r-FR" altLang="en-US" sz="1800" b="0" dirty="0">
              <a:solidFill>
                <a:srgbClr val="000000"/>
              </a:solidFill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0" y="1270003"/>
            <a:ext cx="1219200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The </a:t>
            </a:r>
            <a:r>
              <a:rPr lang="fr-FR" altLang="en-US" dirty="0">
                <a:solidFill>
                  <a:prstClr val="white"/>
                </a:solidFill>
                <a:latin typeface="Arial" charset="0"/>
                <a:cs typeface="Arial" charset="0"/>
              </a:rPr>
              <a:t>4 </a:t>
            </a: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‘</a:t>
            </a:r>
            <a:r>
              <a:rPr lang="fr-FR" altLang="en-US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rights</a:t>
            </a: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’ of </a:t>
            </a:r>
            <a:r>
              <a:rPr lang="fr-FR" altLang="en-US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responsible</a:t>
            </a: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fr-FR" altLang="en-US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nutrient</a:t>
            </a: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management</a:t>
            </a:r>
            <a:endParaRPr lang="fr-FR" alt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61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Chemical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fertility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2175933" y="6086478"/>
            <a:ext cx="3860800" cy="3651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510119" y="6111878"/>
            <a:ext cx="747183" cy="334963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364F7-0C8B-42A5-8211-D0E163F8E685}" type="slidenum">
              <a:rPr lang="fr-FR" smtClean="0">
                <a:solidFill>
                  <a:schemeClr val="bg1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21" name="Espace réservé du contenu 4"/>
          <p:cNvSpPr>
            <a:spLocks noGrp="1"/>
          </p:cNvSpPr>
          <p:nvPr>
            <p:ph sz="quarter" idx="4294967295"/>
          </p:nvPr>
        </p:nvSpPr>
        <p:spPr>
          <a:xfrm>
            <a:off x="731776" y="1392365"/>
            <a:ext cx="11694583" cy="5162550"/>
          </a:xfrm>
        </p:spPr>
        <p:txBody>
          <a:bodyPr/>
          <a:lstStyle/>
          <a:p>
            <a:pPr marL="0" indent="0" eaLnBrk="1" hangingPunct="1">
              <a:lnSpc>
                <a:spcPct val="95000"/>
              </a:lnSpc>
              <a:buClr>
                <a:srgbClr val="FF0000"/>
              </a:buClr>
              <a:buFont typeface="Arial" charset="0"/>
              <a:buNone/>
              <a:defRPr/>
            </a:pPr>
            <a:r>
              <a:rPr lang="fr-FR" altLang="en-US" sz="2100" dirty="0" err="1" smtClean="0"/>
              <a:t>Definition</a:t>
            </a:r>
            <a:r>
              <a:rPr lang="fr-FR" altLang="en-US" sz="2100" dirty="0" smtClean="0"/>
              <a:t>: the </a:t>
            </a:r>
            <a:r>
              <a:rPr lang="fr-FR" altLang="en-US" sz="2100" dirty="0" err="1" smtClean="0"/>
              <a:t>ability</a:t>
            </a:r>
            <a:r>
              <a:rPr lang="fr-FR" altLang="en-US" sz="2100" dirty="0" smtClean="0"/>
              <a:t> of a </a:t>
            </a:r>
            <a:r>
              <a:rPr lang="fr-FR" altLang="en-US" sz="2100" dirty="0" err="1" smtClean="0"/>
              <a:t>soil</a:t>
            </a:r>
            <a:r>
              <a:rPr lang="fr-FR" altLang="en-US" sz="2100" dirty="0" smtClean="0"/>
              <a:t> to </a:t>
            </a:r>
            <a:r>
              <a:rPr lang="fr-FR" altLang="en-US" sz="2100" dirty="0" err="1" smtClean="0"/>
              <a:t>create</a:t>
            </a:r>
            <a:r>
              <a:rPr lang="fr-FR" altLang="en-US" sz="2100" dirty="0" smtClean="0"/>
              <a:t> and </a:t>
            </a:r>
            <a:r>
              <a:rPr lang="fr-FR" altLang="en-US" sz="2100" dirty="0" err="1" smtClean="0"/>
              <a:t>maintain</a:t>
            </a:r>
            <a:r>
              <a:rPr lang="fr-FR" altLang="en-US" sz="2100" dirty="0" smtClean="0"/>
              <a:t> a </a:t>
            </a:r>
            <a:r>
              <a:rPr lang="fr-FR" altLang="en-US" sz="2100" dirty="0" err="1" smtClean="0"/>
              <a:t>chemical</a:t>
            </a:r>
            <a:r>
              <a:rPr lang="fr-FR" altLang="en-US" sz="2100" dirty="0" smtClean="0"/>
              <a:t> </a:t>
            </a:r>
            <a:r>
              <a:rPr lang="fr-FR" altLang="en-US" sz="2100" dirty="0" err="1" smtClean="0"/>
              <a:t>status</a:t>
            </a:r>
            <a:r>
              <a:rPr lang="fr-FR" altLang="en-US" sz="2100" dirty="0" smtClean="0"/>
              <a:t> </a:t>
            </a:r>
            <a:r>
              <a:rPr lang="fr-FR" altLang="en-US" sz="2100" dirty="0" err="1" smtClean="0"/>
              <a:t>characterized</a:t>
            </a:r>
            <a:r>
              <a:rPr lang="fr-FR" altLang="en-US" sz="2100" dirty="0" smtClean="0"/>
              <a:t> by </a:t>
            </a:r>
            <a:r>
              <a:rPr lang="fr-FR" altLang="en-US" sz="2100" dirty="0" err="1" smtClean="0"/>
              <a:t>its</a:t>
            </a:r>
            <a:r>
              <a:rPr lang="fr-FR" altLang="en-US" sz="2100" dirty="0" smtClean="0"/>
              <a:t> </a:t>
            </a:r>
            <a:r>
              <a:rPr lang="fr-FR" altLang="en-US" sz="2100" b="1" dirty="0">
                <a:solidFill>
                  <a:srgbClr val="FF3300"/>
                </a:solidFill>
              </a:rPr>
              <a:t>pH</a:t>
            </a:r>
            <a:r>
              <a:rPr lang="fr-FR" altLang="en-US" sz="2100" dirty="0"/>
              <a:t>, </a:t>
            </a:r>
            <a:r>
              <a:rPr lang="fr-FR" altLang="en-US" sz="2100" dirty="0" err="1" smtClean="0"/>
              <a:t>which</a:t>
            </a:r>
            <a:r>
              <a:rPr lang="fr-FR" altLang="en-US" sz="2100" dirty="0" smtClean="0"/>
              <a:t> </a:t>
            </a:r>
            <a:r>
              <a:rPr lang="fr-FR" altLang="en-US" sz="2100" dirty="0" err="1" smtClean="0"/>
              <a:t>promotes</a:t>
            </a:r>
            <a:r>
              <a:rPr lang="fr-FR" altLang="en-US" sz="2100" dirty="0" smtClean="0"/>
              <a:t> plant </a:t>
            </a:r>
            <a:r>
              <a:rPr lang="fr-FR" altLang="en-US" sz="2100" dirty="0" err="1" smtClean="0"/>
              <a:t>growth</a:t>
            </a:r>
            <a:r>
              <a:rPr lang="fr-FR" altLang="en-US" sz="2100" dirty="0" smtClean="0"/>
              <a:t> by </a:t>
            </a:r>
            <a:r>
              <a:rPr lang="fr-FR" altLang="en-US" sz="2100" dirty="0" err="1" smtClean="0"/>
              <a:t>providing</a:t>
            </a:r>
            <a:r>
              <a:rPr lang="fr-FR" altLang="en-US" sz="2100" dirty="0" smtClean="0"/>
              <a:t> a </a:t>
            </a:r>
            <a:r>
              <a:rPr lang="fr-FR" altLang="en-US" sz="2100" dirty="0" err="1" smtClean="0"/>
              <a:t>sufficient</a:t>
            </a:r>
            <a:r>
              <a:rPr lang="fr-FR" altLang="en-US" sz="2100" dirty="0" smtClean="0"/>
              <a:t> </a:t>
            </a:r>
            <a:r>
              <a:rPr lang="fr-FR" altLang="en-US" sz="2100" dirty="0" err="1" smtClean="0"/>
              <a:t>amount</a:t>
            </a:r>
            <a:r>
              <a:rPr lang="fr-FR" altLang="en-US" sz="2100" dirty="0" smtClean="0"/>
              <a:t> of </a:t>
            </a:r>
            <a:r>
              <a:rPr lang="fr-FR" altLang="en-US" sz="2100" b="1" dirty="0" err="1" smtClean="0">
                <a:solidFill>
                  <a:srgbClr val="FF3300"/>
                </a:solidFill>
              </a:rPr>
              <a:t>nutrients</a:t>
            </a:r>
            <a:r>
              <a:rPr lang="fr-FR" altLang="en-US" sz="2100" dirty="0" smtClean="0"/>
              <a:t>.</a:t>
            </a:r>
            <a:endParaRPr lang="fr-FR" altLang="en-US" sz="2100" dirty="0"/>
          </a:p>
          <a:p>
            <a:pPr marL="0" indent="0" eaLnBrk="1" hangingPunct="1">
              <a:lnSpc>
                <a:spcPct val="95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altLang="en-US" sz="2300" dirty="0"/>
              <a:t> pH</a:t>
            </a:r>
          </a:p>
          <a:p>
            <a:pPr marL="754063" lvl="1" indent="-354013" eaLnBrk="1" hangingPunct="1">
              <a:lnSpc>
                <a:spcPct val="95000"/>
              </a:lnSpc>
              <a:spcBef>
                <a:spcPct val="40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  <a:defRPr/>
            </a:pPr>
            <a:r>
              <a:rPr lang="fr-FR" altLang="en-US" sz="1700" dirty="0" smtClean="0"/>
              <a:t>The </a:t>
            </a:r>
            <a:r>
              <a:rPr lang="fr-FR" altLang="en-US" sz="1700" dirty="0" err="1" smtClean="0"/>
              <a:t>acidity</a:t>
            </a:r>
            <a:r>
              <a:rPr lang="fr-FR" altLang="en-US" sz="1700" dirty="0" smtClean="0"/>
              <a:t> of the </a:t>
            </a:r>
            <a:r>
              <a:rPr lang="fr-FR" altLang="en-US" sz="1700" dirty="0" err="1" smtClean="0"/>
              <a:t>soil</a:t>
            </a:r>
            <a:r>
              <a:rPr lang="fr-FR" altLang="en-US" sz="1700" dirty="0" smtClean="0"/>
              <a:t> </a:t>
            </a:r>
            <a:r>
              <a:rPr lang="fr-FR" altLang="en-US" sz="1700" dirty="0" err="1" smtClean="0"/>
              <a:t>is</a:t>
            </a:r>
            <a:r>
              <a:rPr lang="fr-FR" altLang="en-US" sz="1700" dirty="0" smtClean="0"/>
              <a:t> </a:t>
            </a:r>
            <a:r>
              <a:rPr lang="fr-FR" altLang="en-US" sz="1700" dirty="0" err="1" smtClean="0"/>
              <a:t>determined</a:t>
            </a:r>
            <a:r>
              <a:rPr lang="fr-FR" altLang="en-US" sz="1700" dirty="0" smtClean="0"/>
              <a:t> by </a:t>
            </a:r>
            <a:r>
              <a:rPr lang="fr-FR" altLang="en-US" sz="1700" dirty="0" err="1" smtClean="0"/>
              <a:t>its</a:t>
            </a:r>
            <a:r>
              <a:rPr lang="fr-FR" altLang="en-US" sz="1700" dirty="0" smtClean="0"/>
              <a:t> </a:t>
            </a:r>
            <a:r>
              <a:rPr lang="fr-FR" altLang="en-US" sz="1700" dirty="0"/>
              <a:t>pH </a:t>
            </a:r>
            <a:r>
              <a:rPr lang="fr-FR" altLang="en-US" sz="1700" dirty="0" smtClean="0"/>
              <a:t>value;</a:t>
            </a:r>
            <a:endParaRPr lang="fr-FR" altLang="en-US" sz="1700" dirty="0"/>
          </a:p>
          <a:p>
            <a:pPr marL="457200" lvl="1" indent="0">
              <a:buClr>
                <a:srgbClr val="008000"/>
              </a:buClr>
              <a:buSzPct val="133000"/>
              <a:buNone/>
              <a:defRPr/>
            </a:pPr>
            <a:r>
              <a:rPr lang="fr-FR" altLang="en-US" sz="1700" dirty="0"/>
              <a:t>      </a:t>
            </a:r>
            <a:r>
              <a:rPr lang="fr-FR" altLang="en-US" sz="1700" dirty="0" err="1" smtClean="0"/>
              <a:t>Soil</a:t>
            </a:r>
            <a:r>
              <a:rPr lang="fr-FR" altLang="en-US" sz="1700" dirty="0" smtClean="0"/>
              <a:t> </a:t>
            </a:r>
            <a:r>
              <a:rPr lang="fr-FR" altLang="en-US" sz="1700" dirty="0" err="1" smtClean="0"/>
              <a:t>is</a:t>
            </a:r>
            <a:r>
              <a:rPr lang="fr-FR" altLang="en-US" sz="1700" dirty="0" smtClean="0"/>
              <a:t> </a:t>
            </a:r>
            <a:r>
              <a:rPr lang="fr-FR" altLang="en-US" sz="1700" dirty="0" err="1" smtClean="0"/>
              <a:t>said</a:t>
            </a:r>
            <a:r>
              <a:rPr lang="fr-FR" altLang="en-US" sz="1700" dirty="0" smtClean="0"/>
              <a:t> to </a:t>
            </a:r>
            <a:r>
              <a:rPr lang="fr-FR" altLang="en-US" sz="1700" dirty="0" err="1" smtClean="0"/>
              <a:t>be</a:t>
            </a:r>
            <a:r>
              <a:rPr lang="fr-FR" altLang="en-US" sz="1800" dirty="0"/>
              <a:t>:</a:t>
            </a:r>
          </a:p>
          <a:p>
            <a:pPr lvl="1">
              <a:buClr>
                <a:srgbClr val="008000"/>
              </a:buClr>
              <a:buSzPct val="133000"/>
              <a:defRPr/>
            </a:pPr>
            <a:r>
              <a:rPr lang="fr-FR" altLang="en-US" sz="1800" dirty="0"/>
              <a:t> </a:t>
            </a:r>
            <a:r>
              <a:rPr lang="fr-FR" altLang="en-US" sz="1800" dirty="0" err="1" smtClean="0"/>
              <a:t>acidic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when</a:t>
            </a:r>
            <a:r>
              <a:rPr lang="fr-FR" altLang="en-US" sz="1800" dirty="0" smtClean="0"/>
              <a:t> the </a:t>
            </a:r>
            <a:r>
              <a:rPr lang="fr-FR" altLang="en-US" sz="1800" dirty="0"/>
              <a:t>pH </a:t>
            </a:r>
            <a:r>
              <a:rPr lang="fr-FR" altLang="en-US" sz="1800" dirty="0" smtClean="0"/>
              <a:t>value of the water </a:t>
            </a:r>
            <a:r>
              <a:rPr lang="fr-FR" altLang="en-US" sz="1800" dirty="0" err="1" smtClean="0"/>
              <a:t>is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below</a:t>
            </a:r>
            <a:r>
              <a:rPr lang="fr-FR" altLang="en-US" sz="1800" dirty="0" smtClean="0"/>
              <a:t> 6.5</a:t>
            </a:r>
            <a:endParaRPr lang="fr-FR" altLang="en-US" sz="1800" dirty="0"/>
          </a:p>
          <a:p>
            <a:pPr lvl="1">
              <a:buClr>
                <a:srgbClr val="008000"/>
              </a:buClr>
              <a:buSzPct val="133000"/>
              <a:defRPr/>
            </a:pPr>
            <a:r>
              <a:rPr lang="fr-FR" altLang="en-US" sz="1800" dirty="0"/>
              <a:t> </a:t>
            </a:r>
            <a:r>
              <a:rPr lang="fr-FR" altLang="en-US" sz="1800" dirty="0" err="1" smtClean="0"/>
              <a:t>neutral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when</a:t>
            </a:r>
            <a:r>
              <a:rPr lang="fr-FR" altLang="en-US" sz="1800" dirty="0" smtClean="0"/>
              <a:t> the pH value of the water </a:t>
            </a:r>
            <a:r>
              <a:rPr lang="fr-FR" altLang="en-US" sz="1800" dirty="0" err="1" smtClean="0"/>
              <a:t>is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between</a:t>
            </a:r>
            <a:r>
              <a:rPr lang="fr-FR" altLang="en-US" sz="1800" dirty="0" smtClean="0"/>
              <a:t> 6.5 and 7.2</a:t>
            </a:r>
            <a:endParaRPr lang="fr-FR" altLang="en-US" sz="1800" dirty="0"/>
          </a:p>
          <a:p>
            <a:pPr lvl="1">
              <a:buClr>
                <a:srgbClr val="008000"/>
              </a:buClr>
              <a:buSzPct val="133000"/>
              <a:defRPr/>
            </a:pPr>
            <a:r>
              <a:rPr lang="fr-FR" altLang="en-US" sz="1800" dirty="0"/>
              <a:t> </a:t>
            </a:r>
            <a:r>
              <a:rPr lang="fr-FR" altLang="en-US" sz="1800" dirty="0" smtClean="0"/>
              <a:t>alcaline </a:t>
            </a:r>
            <a:r>
              <a:rPr lang="fr-FR" altLang="en-US" sz="1800" dirty="0" err="1" smtClean="0"/>
              <a:t>when</a:t>
            </a:r>
            <a:r>
              <a:rPr lang="fr-FR" altLang="en-US" sz="1800" dirty="0" smtClean="0"/>
              <a:t> the </a:t>
            </a:r>
            <a:r>
              <a:rPr lang="fr-FR" altLang="en-US" sz="1800" dirty="0"/>
              <a:t>pH </a:t>
            </a:r>
            <a:r>
              <a:rPr lang="fr-FR" altLang="en-US" sz="1800" dirty="0" smtClean="0"/>
              <a:t>value of the water </a:t>
            </a:r>
            <a:r>
              <a:rPr lang="fr-FR" altLang="en-US" sz="1800" dirty="0" err="1" smtClean="0"/>
              <a:t>is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above</a:t>
            </a:r>
            <a:r>
              <a:rPr lang="fr-FR" altLang="en-US" sz="1800" dirty="0" smtClean="0"/>
              <a:t> 7.2</a:t>
            </a:r>
            <a:endParaRPr lang="fr-FR" altLang="en-US" sz="1800" dirty="0"/>
          </a:p>
          <a:p>
            <a:pPr marL="914400" lvl="2" indent="0" eaLnBrk="1" hangingPunct="1">
              <a:buNone/>
              <a:defRPr/>
            </a:pPr>
            <a:r>
              <a:rPr lang="fr-FR" altLang="en-US" sz="1800" dirty="0"/>
              <a:t>        </a:t>
            </a:r>
            <a:endParaRPr lang="fr-FR" altLang="en-US" sz="1700" dirty="0"/>
          </a:p>
        </p:txBody>
      </p:sp>
      <p:sp>
        <p:nvSpPr>
          <p:cNvPr id="2" name="Left-Right Arrow 1"/>
          <p:cNvSpPr/>
          <p:nvPr/>
        </p:nvSpPr>
        <p:spPr>
          <a:xfrm>
            <a:off x="1566407" y="4611757"/>
            <a:ext cx="9008828" cy="779227"/>
          </a:xfrm>
          <a:prstGeom prst="leftRightArrow">
            <a:avLst/>
          </a:prstGeom>
          <a:gradFill flip="none" rotWithShape="1">
            <a:gsLst>
              <a:gs pos="9000">
                <a:srgbClr val="FF0000"/>
              </a:gs>
              <a:gs pos="50000">
                <a:srgbClr val="92D050"/>
              </a:gs>
              <a:gs pos="91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534107" y="4691270"/>
            <a:ext cx="7951" cy="67586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97540" y="4659462"/>
            <a:ext cx="7951" cy="67586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412973" y="4875475"/>
            <a:ext cx="787179" cy="2544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&lt; </a:t>
            </a:r>
            <a:r>
              <a:rPr lang="fr-FR" dirty="0" smtClean="0"/>
              <a:t>6.5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799690" y="4875475"/>
            <a:ext cx="787179" cy="2544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&gt;</a:t>
            </a:r>
            <a:r>
              <a:rPr lang="fr-FR" dirty="0" smtClean="0"/>
              <a:t>7.2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352551" y="5462546"/>
            <a:ext cx="1447139" cy="58044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Target pH range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36187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en-US" dirty="0" smtClean="0">
                <a:latin typeface="Arial" pitchFamily="34" charset="0"/>
              </a:rPr>
              <a:t>Short </a:t>
            </a:r>
            <a:r>
              <a:rPr lang="fr-FR" altLang="en-US" dirty="0" err="1" smtClean="0">
                <a:latin typeface="Arial" pitchFamily="34" charset="0"/>
              </a:rPr>
              <a:t>width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centrifugal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spreading</a:t>
            </a:r>
            <a:endParaRPr lang="fr-FR" altLang="en-US" dirty="0">
              <a:latin typeface="Arial" pitchFamily="34" charset="0"/>
            </a:endParaRPr>
          </a:p>
        </p:txBody>
      </p:sp>
      <p:pic>
        <p:nvPicPr>
          <p:cNvPr id="87046" name="Picture 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76" y="1118201"/>
            <a:ext cx="5941666" cy="556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72DC65-8105-4DB1-888F-60F50FCCA813}"/>
              </a:ext>
            </a:extLst>
          </p:cNvPr>
          <p:cNvSpPr txBox="1"/>
          <p:nvPr/>
        </p:nvSpPr>
        <p:spPr>
          <a:xfrm>
            <a:off x="0" y="3014804"/>
            <a:ext cx="5513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...and the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perfect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gesture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of the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sower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!</a:t>
            </a:r>
          </a:p>
          <a:p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                   </a:t>
            </a:r>
            <a:r>
              <a:rPr lang="fr-F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Otherwise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118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119" y="4873628"/>
            <a:ext cx="72178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308" name="Picture 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11" y="1408273"/>
            <a:ext cx="7242772" cy="46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88072" name="Rectangle 17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en-US" dirty="0" smtClean="0">
                <a:latin typeface="Arial" pitchFamily="34" charset="0"/>
              </a:rPr>
              <a:t>Wide </a:t>
            </a:r>
            <a:r>
              <a:rPr lang="fr-FR" altLang="en-US" dirty="0" err="1" smtClean="0">
                <a:latin typeface="Arial" pitchFamily="34" charset="0"/>
              </a:rPr>
              <a:t>width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centrifugal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spreading</a:t>
            </a:r>
            <a:endParaRPr lang="fr-FR" altLang="en-US" dirty="0">
              <a:latin typeface="Arial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AACCF182-2ECA-46E5-AC76-644BE6AAC8CC}"/>
              </a:ext>
            </a:extLst>
          </p:cNvPr>
          <p:cNvSpPr txBox="1"/>
          <p:nvPr/>
        </p:nvSpPr>
        <p:spPr>
          <a:xfrm>
            <a:off x="0" y="1808774"/>
            <a:ext cx="49421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Suitable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equipment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quality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fertilizer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right dose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at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the right time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            =</a:t>
            </a: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 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quality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production!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19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82739" y="5558808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917493"/>
              </p:ext>
            </p:extLst>
          </p:nvPr>
        </p:nvGraphicFramePr>
        <p:xfrm>
          <a:off x="352612" y="1173924"/>
          <a:ext cx="11486776" cy="5567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3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9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3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08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16327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Products</a:t>
                      </a:r>
                      <a:endParaRPr lang="en-US" sz="18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Kg/ Ha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Levels</a:t>
                      </a:r>
                      <a:r>
                        <a:rPr lang="fr-FR" sz="1600" baseline="0" dirty="0" smtClean="0"/>
                        <a:t> of</a:t>
                      </a:r>
                      <a:r>
                        <a:rPr lang="fr-FR" sz="1600" dirty="0" smtClean="0"/>
                        <a:t>  </a:t>
                      </a:r>
                      <a:r>
                        <a:rPr lang="fr-FR" sz="1600" dirty="0"/>
                        <a:t>S,  P,  K,  Mg,  </a:t>
                      </a:r>
                      <a:r>
                        <a:rPr lang="fr-FR" sz="1600" dirty="0" smtClean="0"/>
                        <a:t>Ca </a:t>
                      </a:r>
                      <a:r>
                        <a:rPr lang="fr-FR" sz="1600" dirty="0" err="1" smtClean="0"/>
                        <a:t>contributed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21920" marR="1219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5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CaO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1918">
                <a:tc rowSpan="2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200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72</a:t>
                      </a:r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96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12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17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25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34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533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300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120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5335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400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75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36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32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64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79509" y="386545"/>
            <a:ext cx="940459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Balanced</a:t>
            </a:r>
            <a:r>
              <a:rPr lang="fr-FR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</a:t>
            </a:r>
            <a:endParaRPr lang="fr-FR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9CACDC5-CDA2-44D3-970E-7E4D99159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5" y="2359374"/>
            <a:ext cx="1440160" cy="988770"/>
          </a:xfrm>
          <a:prstGeom prst="rect">
            <a:avLst/>
          </a:prstGeom>
          <a:ln w="25400">
            <a:solidFill>
              <a:srgbClr val="00B050"/>
            </a:solidFill>
          </a:ln>
          <a:effectLst>
            <a:innerShdw blurRad="63500" dist="50800" dir="18900000">
              <a:srgbClr val="00B050">
                <a:alpha val="50000"/>
              </a:srgbClr>
            </a:inn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3602C36-B2DA-4590-9F1F-64B3B7F2F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" y="3956878"/>
            <a:ext cx="1868885" cy="866569"/>
          </a:xfrm>
          <a:prstGeom prst="rect">
            <a:avLst/>
          </a:prstGeom>
          <a:solidFill>
            <a:srgbClr val="FFFF00">
              <a:alpha val="80000"/>
            </a:srgbClr>
          </a:solidFill>
          <a:ln w="25400">
            <a:solidFill>
              <a:srgbClr val="92D050">
                <a:alpha val="80000"/>
              </a:srgbClr>
            </a:solidFill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D109F331-535A-444F-8E73-87275AC6690A}"/>
              </a:ext>
            </a:extLst>
          </p:cNvPr>
          <p:cNvSpPr txBox="1"/>
          <p:nvPr/>
        </p:nvSpPr>
        <p:spPr>
          <a:xfrm>
            <a:off x="482700" y="5432177"/>
            <a:ext cx="1868885" cy="89255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2D050">
                <a:alpha val="80000"/>
              </a:srgbClr>
            </a:solidFill>
          </a:ln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altLang="zh-CN" sz="20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PKpluS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</a:p>
          <a:p>
            <a:pPr algn="l">
              <a:lnSpc>
                <a:spcPts val="3300"/>
              </a:lnSpc>
              <a:defRPr/>
            </a:pP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 </a:t>
            </a:r>
            <a:r>
              <a:rPr lang="en-US" altLang="zh-CN" sz="2400" b="1" kern="0" dirty="0">
                <a:solidFill>
                  <a:srgbClr val="FFC000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18-7+3</a:t>
            </a:r>
          </a:p>
        </p:txBody>
      </p:sp>
    </p:spTree>
    <p:extLst>
      <p:ext uri="{BB962C8B-B14F-4D97-AF65-F5344CB8AC3E}">
        <p14:creationId xmlns:p14="http://schemas.microsoft.com/office/powerpoint/2010/main" val="30602154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63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35780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smtClean="0">
                <a:latin typeface="Arial" pitchFamily="34" charset="0"/>
              </a:rPr>
              <a:t>The </a:t>
            </a:r>
            <a:r>
              <a:rPr lang="fr-FR" altLang="en-US" dirty="0" err="1" smtClean="0">
                <a:latin typeface="Arial" pitchFamily="34" charset="0"/>
              </a:rPr>
              <a:t>mineral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elements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12177" y="1490753"/>
            <a:ext cx="10901312" cy="4680962"/>
          </a:xfrm>
        </p:spPr>
        <p:txBody>
          <a:bodyPr>
            <a:normAutofit fontScale="92500" lnSpcReduction="10000"/>
          </a:bodyPr>
          <a:lstStyle/>
          <a:p>
            <a:r>
              <a:rPr lang="fr-FR" altLang="en-US" dirty="0">
                <a:latin typeface="Arial" pitchFamily="34" charset="0"/>
              </a:rPr>
              <a:t>N : </a:t>
            </a:r>
            <a:r>
              <a:rPr lang="fr-FR" altLang="en-US" dirty="0" err="1" smtClean="0">
                <a:latin typeface="Arial" pitchFamily="34" charset="0"/>
              </a:rPr>
              <a:t>Nitrogen</a:t>
            </a:r>
            <a:endParaRPr lang="fr-FR" altLang="en-US" dirty="0">
              <a:latin typeface="Arial" pitchFamily="34" charset="0"/>
            </a:endParaRPr>
          </a:p>
          <a:p>
            <a:r>
              <a:rPr lang="fr-FR" altLang="en-US" dirty="0">
                <a:latin typeface="Arial" pitchFamily="34" charset="0"/>
              </a:rPr>
              <a:t>S: </a:t>
            </a:r>
            <a:r>
              <a:rPr lang="fr-FR" altLang="en-US" dirty="0" err="1" smtClean="0">
                <a:latin typeface="Arial" pitchFamily="34" charset="0"/>
              </a:rPr>
              <a:t>Sulfur</a:t>
            </a:r>
            <a:endParaRPr lang="fr-FR" altLang="en-US" dirty="0">
              <a:latin typeface="Arial" pitchFamily="34" charset="0"/>
            </a:endParaRPr>
          </a:p>
          <a:p>
            <a:endParaRPr lang="fr-FR" altLang="en-US" dirty="0">
              <a:latin typeface="Arial" pitchFamily="34" charset="0"/>
            </a:endParaRPr>
          </a:p>
          <a:p>
            <a:r>
              <a:rPr lang="fr-FR" altLang="en-US" dirty="0">
                <a:latin typeface="Arial" pitchFamily="34" charset="0"/>
              </a:rPr>
              <a:t>P: </a:t>
            </a:r>
            <a:r>
              <a:rPr lang="fr-FR" altLang="en-US" dirty="0" err="1" smtClean="0">
                <a:latin typeface="Arial" pitchFamily="34" charset="0"/>
              </a:rPr>
              <a:t>Phosphorus</a:t>
            </a:r>
            <a:endParaRPr lang="fr-FR" altLang="en-US" dirty="0">
              <a:latin typeface="Arial" pitchFamily="34" charset="0"/>
            </a:endParaRPr>
          </a:p>
          <a:p>
            <a:endParaRPr lang="fr-FR" altLang="en-US" dirty="0">
              <a:latin typeface="Arial" pitchFamily="34" charset="0"/>
            </a:endParaRPr>
          </a:p>
          <a:p>
            <a:endParaRPr lang="fr-FR" altLang="en-US" dirty="0">
              <a:latin typeface="Arial" pitchFamily="34" charset="0"/>
            </a:endParaRPr>
          </a:p>
          <a:p>
            <a:endParaRPr lang="fr-FR" altLang="en-US" dirty="0">
              <a:latin typeface="Arial" pitchFamily="34" charset="0"/>
            </a:endParaRPr>
          </a:p>
          <a:p>
            <a:r>
              <a:rPr lang="fr-FR" altLang="en-US" dirty="0">
                <a:latin typeface="Arial" pitchFamily="34" charset="0"/>
              </a:rPr>
              <a:t>K: Potassium</a:t>
            </a:r>
          </a:p>
          <a:p>
            <a:r>
              <a:rPr lang="fr-FR" altLang="en-US" dirty="0">
                <a:latin typeface="Arial" pitchFamily="34" charset="0"/>
              </a:rPr>
              <a:t>Mg: </a:t>
            </a:r>
            <a:r>
              <a:rPr lang="fr-FR" altLang="en-US" dirty="0" err="1" smtClean="0">
                <a:latin typeface="Arial" pitchFamily="34" charset="0"/>
              </a:rPr>
              <a:t>Magnesium</a:t>
            </a:r>
            <a:endParaRPr lang="fr-FR" altLang="en-US" dirty="0">
              <a:latin typeface="Arial" pitchFamily="34" charset="0"/>
            </a:endParaRPr>
          </a:p>
          <a:p>
            <a:r>
              <a:rPr lang="fr-FR" altLang="en-US" dirty="0">
                <a:latin typeface="Arial" pitchFamily="34" charset="0"/>
              </a:rPr>
              <a:t>Ca: Calcium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2" name="AutoShape 2" descr="RÃ©sultat de recherche d'images pour &quot;N Azot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4" name="Picture 4" descr="RÃ©sultat de recherche d'images pour &quot;N Azote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3" t="4666" r="20306" b="6718"/>
          <a:stretch/>
        </p:blipFill>
        <p:spPr bwMode="auto">
          <a:xfrm>
            <a:off x="4206240" y="1073426"/>
            <a:ext cx="1388015" cy="143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Calcio - Ca - tabla periÃ³dica del elemento quÃ­mic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4839" r="15763" b="12262"/>
          <a:stretch/>
        </p:blipFill>
        <p:spPr bwMode="auto">
          <a:xfrm>
            <a:off x="8046718" y="4526713"/>
            <a:ext cx="1423285" cy="149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0" name="Picture 10" descr="RÃ©sultat de recherche d'images pour &quot;P Phosphore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8" r="18792" b="12829"/>
          <a:stretch/>
        </p:blipFill>
        <p:spPr bwMode="auto">
          <a:xfrm>
            <a:off x="5080883" y="2574213"/>
            <a:ext cx="1423283" cy="15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4" name="Picture 14" descr="RÃ©sultat de recherche d'images pour &quot;S Soufr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5180" r="20009" b="13482"/>
          <a:stretch/>
        </p:blipFill>
        <p:spPr bwMode="auto">
          <a:xfrm>
            <a:off x="6098577" y="1073426"/>
            <a:ext cx="139452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6" name="Picture 16" descr="RÃ©sultat de recherche d'images pour &quot;K Potassium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5917" r="5219" b="4453"/>
          <a:stretch/>
        </p:blipFill>
        <p:spPr bwMode="auto">
          <a:xfrm>
            <a:off x="4055165" y="4371715"/>
            <a:ext cx="143823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8" name="Picture 18" descr="12-Mg-Magnesi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4989" r="6855" b="5602"/>
          <a:stretch/>
        </p:blipFill>
        <p:spPr bwMode="auto">
          <a:xfrm>
            <a:off x="5875944" y="4371715"/>
            <a:ext cx="141081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742211" y="214686"/>
            <a:ext cx="938253" cy="858740"/>
          </a:xfrm>
          <a:prstGeom prst="round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Z- Atomic number (no. of </a:t>
            </a:r>
            <a:r>
              <a:rPr lang="en-US" sz="600" dirty="0" smtClean="0">
                <a:solidFill>
                  <a:schemeClr val="bg1">
                    <a:lumMod val="65000"/>
                  </a:schemeClr>
                </a:solidFill>
              </a:rPr>
              <a:t>protons</a:t>
            </a:r>
            <a:r>
              <a:rPr lang="fr-FR" sz="6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fr-FR" sz="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fr-FR" sz="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fr-FR" sz="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fr-FR" sz="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A -Atomic mass (number of mass: protons + neutrons)</a:t>
            </a:r>
          </a:p>
        </p:txBody>
      </p:sp>
    </p:spTree>
    <p:extLst>
      <p:ext uri="{BB962C8B-B14F-4D97-AF65-F5344CB8AC3E}">
        <p14:creationId xmlns:p14="http://schemas.microsoft.com/office/powerpoint/2010/main" val="303105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Nitrogen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72046" y="678658"/>
            <a:ext cx="11732683" cy="5902325"/>
          </a:xfrm>
        </p:spPr>
        <p:txBody>
          <a:bodyPr/>
          <a:lstStyle/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err="1" smtClean="0">
                <a:latin typeface="Arial" pitchFamily="34" charset="0"/>
              </a:rPr>
              <a:t>Nitrogen</a:t>
            </a:r>
            <a:r>
              <a:rPr lang="fr-FR" altLang="en-US" sz="2100" dirty="0" smtClean="0">
                <a:latin typeface="Arial" pitchFamily="34" charset="0"/>
              </a:rPr>
              <a:t> and life</a:t>
            </a:r>
            <a:endParaRPr lang="fr-FR" altLang="en-US" sz="21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en-US" sz="1600" dirty="0" smtClean="0">
                <a:latin typeface="Arial" pitchFamily="34" charset="0"/>
              </a:rPr>
              <a:t>One of the main components of </a:t>
            </a:r>
            <a:r>
              <a:rPr lang="fr-FR" altLang="en-US" sz="1600" dirty="0" err="1" smtClean="0">
                <a:latin typeface="Arial" pitchFamily="34" charset="0"/>
              </a:rPr>
              <a:t>amino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acids</a:t>
            </a:r>
            <a:r>
              <a:rPr lang="fr-FR" altLang="en-US" sz="1600" dirty="0" smtClean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proteins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nucleic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acids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200" dirty="0" smtClean="0">
                <a:latin typeface="Arial" pitchFamily="34" charset="0"/>
              </a:rPr>
              <a:t>(DNA and RNA)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endParaRPr lang="fr-FR" altLang="en-US" sz="17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deficiency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reduces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protein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synthesis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therefore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chlorophyll</a:t>
            </a:r>
            <a:r>
              <a:rPr lang="fr-FR" altLang="en-US" sz="1600" dirty="0" smtClean="0">
                <a:latin typeface="Arial" pitchFamily="34" charset="0"/>
              </a:rPr>
              <a:t> content. </a:t>
            </a:r>
            <a:endParaRPr lang="fr-FR" altLang="en-US" sz="16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en-US" sz="1700" dirty="0">
                <a:latin typeface="Arial" pitchFamily="34" charset="0"/>
              </a:rPr>
              <a:t>=&gt;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Relation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used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in the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diagnosis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nitrogen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nutrition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based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on the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varying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degrees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greenness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of the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leaves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(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chlorophyll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content)</a:t>
            </a:r>
            <a:endParaRPr lang="fr-FR" altLang="en-US" sz="1600" dirty="0">
              <a:solidFill>
                <a:srgbClr val="00B050"/>
              </a:solidFill>
              <a:latin typeface="Arial" pitchFamily="34" charset="0"/>
            </a:endParaRPr>
          </a:p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smtClean="0">
                <a:latin typeface="Arial" pitchFamily="34" charset="0"/>
              </a:rPr>
              <a:t>The </a:t>
            </a:r>
            <a:r>
              <a:rPr lang="fr-FR" altLang="en-US" sz="2100" dirty="0" err="1" smtClean="0">
                <a:latin typeface="Arial" pitchFamily="34" charset="0"/>
              </a:rPr>
              <a:t>role</a:t>
            </a:r>
            <a:r>
              <a:rPr lang="fr-FR" altLang="en-US" sz="2100" dirty="0" smtClean="0">
                <a:latin typeface="Arial" pitchFamily="34" charset="0"/>
              </a:rPr>
              <a:t> of </a:t>
            </a:r>
            <a:r>
              <a:rPr lang="fr-FR" altLang="en-US" sz="2100" dirty="0" err="1" smtClean="0">
                <a:latin typeface="Arial" pitchFamily="34" charset="0"/>
              </a:rPr>
              <a:t>nitrogen</a:t>
            </a:r>
            <a:r>
              <a:rPr lang="fr-FR" altLang="en-US" sz="2100" dirty="0" smtClean="0">
                <a:latin typeface="Arial" pitchFamily="34" charset="0"/>
              </a:rPr>
              <a:t> in plants</a:t>
            </a:r>
            <a:endParaRPr lang="fr-FR" altLang="en-US" sz="21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plays</a:t>
            </a:r>
            <a:r>
              <a:rPr lang="fr-FR" altLang="en-US" sz="1600" dirty="0" smtClean="0">
                <a:latin typeface="Arial" pitchFamily="34" charset="0"/>
              </a:rPr>
              <a:t> a crucial </a:t>
            </a:r>
            <a:r>
              <a:rPr lang="fr-FR" altLang="en-US" sz="1600" dirty="0" err="1" smtClean="0">
                <a:latin typeface="Arial" pitchFamily="34" charset="0"/>
              </a:rPr>
              <a:t>role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>
                <a:latin typeface="Arial" pitchFamily="34" charset="0"/>
              </a:rPr>
              <a:t>	</a:t>
            </a:r>
            <a:r>
              <a:rPr lang="fr-FR" altLang="en-US" sz="1600" dirty="0" smtClean="0">
                <a:latin typeface="Arial" pitchFamily="34" charset="0"/>
              </a:rPr>
              <a:t>in </a:t>
            </a:r>
            <a:r>
              <a:rPr lang="fr-FR" altLang="en-US" sz="1600" dirty="0" err="1" smtClean="0">
                <a:latin typeface="Arial" pitchFamily="34" charset="0"/>
              </a:rPr>
              <a:t>yield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>
                <a:latin typeface="Arial" pitchFamily="34" charset="0"/>
              </a:rPr>
              <a:t>	</a:t>
            </a:r>
            <a:r>
              <a:rPr lang="fr-FR" altLang="en-US" sz="1600" dirty="0" smtClean="0">
                <a:latin typeface="Arial" pitchFamily="34" charset="0"/>
              </a:rPr>
              <a:t>in production </a:t>
            </a:r>
            <a:r>
              <a:rPr lang="fr-FR" altLang="en-US" sz="1600" dirty="0" err="1" smtClean="0">
                <a:latin typeface="Arial" pitchFamily="34" charset="0"/>
              </a:rPr>
              <a:t>quality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endParaRPr lang="fr-FR" altLang="en-US" sz="16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A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bout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1 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mineral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nitrogen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is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needed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to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produce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6 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pf plant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protein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.</a:t>
            </a:r>
            <a:endParaRPr lang="fr-FR" altLang="en-US" sz="1600" dirty="0">
              <a:solidFill>
                <a:srgbClr val="00B050"/>
              </a:solidFill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In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100 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common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wheat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(DM),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/>
            </a:r>
            <a:b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</a:b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	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there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is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on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average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11.5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proteins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,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namely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1.9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nitrogen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(N).</a:t>
            </a:r>
            <a:endParaRPr lang="fr-FR" altLang="en-US" sz="1600" dirty="0">
              <a:solidFill>
                <a:srgbClr val="00B050"/>
              </a:solidFill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en-US" sz="1600" dirty="0" err="1" smtClean="0">
                <a:latin typeface="Arial" pitchFamily="34" charset="0"/>
              </a:rPr>
              <a:t>Apart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from</a:t>
            </a:r>
            <a:r>
              <a:rPr lang="fr-FR" altLang="en-US" sz="1600" dirty="0" smtClean="0">
                <a:latin typeface="Arial" pitchFamily="34" charset="0"/>
              </a:rPr>
              <a:t> plants of the </a:t>
            </a:r>
            <a:r>
              <a:rPr lang="fr-FR" altLang="en-US" sz="1600" u="sng" dirty="0" err="1" smtClean="0">
                <a:latin typeface="Arial" pitchFamily="34" charset="0"/>
              </a:rPr>
              <a:t>legume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family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which</a:t>
            </a:r>
            <a:r>
              <a:rPr lang="fr-FR" altLang="en-US" sz="1600" dirty="0" smtClean="0">
                <a:latin typeface="Arial" pitchFamily="34" charset="0"/>
              </a:rPr>
              <a:t> are able to </a:t>
            </a:r>
            <a:r>
              <a:rPr lang="fr-FR" altLang="en-US" sz="1600" dirty="0" err="1" smtClean="0">
                <a:latin typeface="Arial" pitchFamily="34" charset="0"/>
              </a:rPr>
              <a:t>fix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atmospheric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(N</a:t>
            </a:r>
            <a:r>
              <a:rPr lang="fr-FR" altLang="en-US" sz="1600" baseline="-25000" dirty="0" smtClean="0">
                <a:latin typeface="Arial" pitchFamily="34" charset="0"/>
              </a:rPr>
              <a:t>2)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through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symbiosis</a:t>
            </a:r>
            <a:r>
              <a:rPr lang="fr-FR" altLang="en-US" sz="1600" dirty="0" smtClean="0">
                <a:latin typeface="Arial" pitchFamily="34" charset="0"/>
              </a:rPr>
              <a:t>, </a:t>
            </a:r>
            <a:r>
              <a:rPr lang="fr-FR" altLang="en-US" sz="1600" b="1" dirty="0" smtClean="0">
                <a:latin typeface="Arial" pitchFamily="34" charset="0"/>
              </a:rPr>
              <a:t>plants </a:t>
            </a:r>
            <a:r>
              <a:rPr lang="fr-FR" altLang="en-US" sz="1600" b="1" dirty="0" err="1" smtClean="0">
                <a:latin typeface="Arial" pitchFamily="34" charset="0"/>
              </a:rPr>
              <a:t>take</a:t>
            </a:r>
            <a:r>
              <a:rPr lang="fr-FR" altLang="en-US" sz="1600" b="1" dirty="0" smtClean="0">
                <a:latin typeface="Arial" pitchFamily="34" charset="0"/>
              </a:rPr>
              <a:t> up </a:t>
            </a:r>
            <a:r>
              <a:rPr lang="fr-FR" altLang="en-US" sz="1600" b="1" dirty="0" err="1" smtClean="0">
                <a:latin typeface="Arial" pitchFamily="34" charset="0"/>
              </a:rPr>
              <a:t>mineral</a:t>
            </a:r>
            <a:r>
              <a:rPr lang="fr-FR" altLang="en-US" sz="1600" b="1" dirty="0" smtClean="0">
                <a:latin typeface="Arial" pitchFamily="34" charset="0"/>
              </a:rPr>
              <a:t> </a:t>
            </a:r>
            <a:r>
              <a:rPr lang="fr-FR" altLang="en-US" sz="1600" b="1" dirty="0" err="1" smtClean="0">
                <a:latin typeface="Arial" pitchFamily="34" charset="0"/>
              </a:rPr>
              <a:t>nitrogen</a:t>
            </a:r>
            <a:r>
              <a:rPr lang="fr-FR" altLang="en-US" sz="1600" b="1" dirty="0" smtClean="0">
                <a:latin typeface="Arial" pitchFamily="34" charset="0"/>
              </a:rPr>
              <a:t> </a:t>
            </a:r>
            <a:r>
              <a:rPr lang="fr-FR" altLang="en-US" sz="1600" b="1" dirty="0" err="1" smtClean="0">
                <a:latin typeface="Arial" pitchFamily="34" charset="0"/>
              </a:rPr>
              <a:t>from</a:t>
            </a:r>
            <a:r>
              <a:rPr lang="fr-FR" altLang="en-US" sz="1600" b="1" dirty="0" smtClean="0">
                <a:latin typeface="Arial" pitchFamily="34" charset="0"/>
              </a:rPr>
              <a:t> the </a:t>
            </a:r>
            <a:r>
              <a:rPr lang="fr-FR" altLang="en-US" sz="1600" b="1" dirty="0" err="1" smtClean="0">
                <a:latin typeface="Arial" pitchFamily="34" charset="0"/>
              </a:rPr>
              <a:t>soil</a:t>
            </a:r>
            <a:r>
              <a:rPr lang="fr-FR" altLang="en-US" sz="1600" dirty="0" smtClean="0">
                <a:latin typeface="Arial" pitchFamily="34" charset="0"/>
              </a:rPr>
              <a:t>: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 smtClean="0">
                <a:latin typeface="Arial" pitchFamily="34" charset="0"/>
              </a:rPr>
              <a:t>ammoniacal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b="1" dirty="0">
                <a:latin typeface="Arial" pitchFamily="34" charset="0"/>
              </a:rPr>
              <a:t>NH</a:t>
            </a:r>
            <a:r>
              <a:rPr lang="fr-FR" altLang="en-US" sz="1600" b="1" baseline="-25000" dirty="0">
                <a:latin typeface="Arial" pitchFamily="34" charset="0"/>
              </a:rPr>
              <a:t>4</a:t>
            </a:r>
            <a:r>
              <a:rPr lang="fr-FR" altLang="en-US" sz="1600" b="1" baseline="30000" dirty="0">
                <a:latin typeface="Arial" pitchFamily="34" charset="0"/>
              </a:rPr>
              <a:t>+</a:t>
            </a:r>
            <a:r>
              <a:rPr lang="fr-FR" altLang="en-US" sz="1600" dirty="0">
                <a:latin typeface="Arial" pitchFamily="34" charset="0"/>
              </a:rPr>
              <a:t>  </a:t>
            </a:r>
            <a:r>
              <a:rPr lang="fr-FR" altLang="en-US" sz="1600" dirty="0" smtClean="0">
                <a:latin typeface="Arial" pitchFamily="34" charset="0"/>
              </a:rPr>
              <a:t>and </a:t>
            </a:r>
            <a:r>
              <a:rPr lang="fr-FR" altLang="en-US" sz="1600" dirty="0" err="1" smtClean="0">
                <a:latin typeface="Arial" pitchFamily="34" charset="0"/>
              </a:rPr>
              <a:t>nitric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b="1" dirty="0">
                <a:latin typeface="Arial" pitchFamily="34" charset="0"/>
              </a:rPr>
              <a:t>NO</a:t>
            </a:r>
            <a:r>
              <a:rPr lang="fr-FR" altLang="en-US" sz="1600" b="1" baseline="-25000" dirty="0">
                <a:latin typeface="Arial" pitchFamily="34" charset="0"/>
              </a:rPr>
              <a:t>3</a:t>
            </a:r>
            <a:r>
              <a:rPr lang="fr-FR" altLang="en-US" sz="1600" b="1" baseline="30000" dirty="0">
                <a:latin typeface="Arial" pitchFamily="34" charset="0"/>
              </a:rPr>
              <a:t>-</a:t>
            </a:r>
            <a:r>
              <a:rPr lang="fr-FR" altLang="en-US" sz="1600" dirty="0">
                <a:latin typeface="Arial" pitchFamily="34" charset="0"/>
              </a:rPr>
              <a:t> </a:t>
            </a:r>
          </a:p>
          <a:p>
            <a:pPr marL="903288" lvl="3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600" i="1" dirty="0" err="1" smtClean="0">
                <a:latin typeface="Arial" pitchFamily="34" charset="0"/>
              </a:rPr>
              <a:t>Annual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crops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absorb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u="sng" dirty="0" err="1" smtClean="0">
                <a:latin typeface="Arial" pitchFamily="34" charset="0"/>
              </a:rPr>
              <a:t>nitrogen</a:t>
            </a:r>
            <a:r>
              <a:rPr lang="fr-FR" altLang="en-US" sz="1600" i="1" u="sng" dirty="0" smtClean="0">
                <a:latin typeface="Arial" pitchFamily="34" charset="0"/>
              </a:rPr>
              <a:t> </a:t>
            </a:r>
            <a:r>
              <a:rPr lang="fr-FR" altLang="en-US" sz="1600" i="1" u="sng" dirty="0" err="1" smtClean="0">
                <a:latin typeface="Arial" pitchFamily="34" charset="0"/>
              </a:rPr>
              <a:t>preferentially</a:t>
            </a:r>
            <a:r>
              <a:rPr lang="fr-FR" altLang="en-US" sz="1600" i="1" u="sng" dirty="0" smtClean="0">
                <a:latin typeface="Arial" pitchFamily="34" charset="0"/>
              </a:rPr>
              <a:t> in </a:t>
            </a:r>
            <a:r>
              <a:rPr lang="fr-FR" altLang="en-US" sz="1600" i="1" u="sng" dirty="0" err="1" smtClean="0">
                <a:latin typeface="Arial" pitchFamily="34" charset="0"/>
              </a:rPr>
              <a:t>nitric</a:t>
            </a:r>
            <a:r>
              <a:rPr lang="fr-FR" altLang="en-US" sz="1600" i="1" u="sng" dirty="0" smtClean="0">
                <a:latin typeface="Arial" pitchFamily="34" charset="0"/>
              </a:rPr>
              <a:t> </a:t>
            </a:r>
            <a:r>
              <a:rPr lang="fr-FR" altLang="en-US" sz="1600" i="1" u="sng" dirty="0" err="1" smtClean="0">
                <a:latin typeface="Arial" pitchFamily="34" charset="0"/>
              </a:rPr>
              <a:t>form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when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this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is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available</a:t>
            </a:r>
            <a:endParaRPr lang="fr-FR" altLang="en-US" sz="1600" i="1" dirty="0">
              <a:latin typeface="Arial" pitchFamily="34" charset="0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FB182B1-64A4-4BD2-89C0-72A543A826CF}" type="slidenum">
              <a:rPr lang="fr-FR"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fr-FR" sz="1200" b="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15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</a:t>
            </a:r>
            <a:r>
              <a:rPr lang="fr-FR" altLang="en-US" dirty="0" err="1" smtClean="0">
                <a:latin typeface="Calibri" pitchFamily="34" charset="0"/>
              </a:rPr>
              <a:t>nitrogen</a:t>
            </a:r>
            <a:r>
              <a:rPr lang="fr-FR" altLang="en-US" dirty="0" smtClean="0">
                <a:latin typeface="Calibri" pitchFamily="34" charset="0"/>
              </a:rPr>
              <a:t>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49155" name="Picture 5" descr="cycle-az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1272209" y="1085726"/>
            <a:ext cx="9981152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060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02060"/>
      </a:dk1>
      <a:lt1>
        <a:sysClr val="window" lastClr="FFFFFF"/>
      </a:lt1>
      <a:dk2>
        <a:srgbClr val="002060"/>
      </a:dk2>
      <a:lt2>
        <a:srgbClr val="E7E6E6"/>
      </a:lt2>
      <a:accent1>
        <a:srgbClr val="00B0F0"/>
      </a:accent1>
      <a:accent2>
        <a:srgbClr val="ED7D31"/>
      </a:accent2>
      <a:accent3>
        <a:srgbClr val="A5A5A5"/>
      </a:accent3>
      <a:accent4>
        <a:srgbClr val="AD1D23"/>
      </a:accent4>
      <a:accent5>
        <a:srgbClr val="92D050"/>
      </a:accent5>
      <a:accent6>
        <a:srgbClr val="00B050"/>
      </a:accent6>
      <a:hlink>
        <a:srgbClr val="00B0F0"/>
      </a:hlink>
      <a:folHlink>
        <a:srgbClr val="C000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Thème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D7DA25045B348B84EA213AAED6389" ma:contentTypeVersion="12" ma:contentTypeDescription="Create a new document." ma:contentTypeScope="" ma:versionID="4bab8f036d1010b9465adae73f66ac91">
  <xsd:schema xmlns:xsd="http://www.w3.org/2001/XMLSchema" xmlns:xs="http://www.w3.org/2001/XMLSchema" xmlns:p="http://schemas.microsoft.com/office/2006/metadata/properties" xmlns:ns1="http://schemas.microsoft.com/sharepoint/v3" xmlns:ns2="e97d0344-c4fb-483e-b668-bae68702b181" xmlns:ns3="43e93230-135f-4c6a-89ab-efc582c914f3" targetNamespace="http://schemas.microsoft.com/office/2006/metadata/properties" ma:root="true" ma:fieldsID="0883d04784b91538e25826d974c1da8e" ns1:_="" ns2:_="" ns3:_="">
    <xsd:import namespace="http://schemas.microsoft.com/sharepoint/v3"/>
    <xsd:import namespace="e97d0344-c4fb-483e-b668-bae68702b181"/>
    <xsd:import namespace="43e93230-135f-4c6a-89ab-efc582c914f3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Category" minOccurs="0"/>
                <xsd:element ref="ns2:Sub_x0020_Category" minOccurs="0"/>
                <xsd:element ref="ns2:_x05e7__x05d8__x05d2__x05d5__x05e8__x05d9__x05d4_" minOccurs="0"/>
                <xsd:element ref="ns2:_x05ea__x05ea__x0020__x05e7__x05d8__x05d2__x05d5__x05e8__x05d9__x05d4_" minOccurs="0"/>
                <xsd:element ref="ns2:Format" minOccurs="0"/>
                <xsd:element ref="ns1:VariationsItemGroup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14" nillable="true" ma:displayName="Item Group ID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7d0344-c4fb-483e-b668-bae68702b181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default="Logo" ma:format="Dropdown" ma:internalName="Document_x0020_Type">
      <xsd:simpleType>
        <xsd:restriction base="dms:Choice">
          <xsd:enumeration value="Logo"/>
          <xsd:enumeration value="Mail Signature"/>
          <xsd:enumeration value="Letterhead"/>
          <xsd:enumeration value="Presentation"/>
          <xsd:enumeration value="Templates"/>
        </xsd:restriction>
      </xsd:simpleType>
    </xsd:element>
    <xsd:element name="Category" ma:index="3" nillable="true" ma:displayName="Category" ma:default="ICL" ma:format="Dropdown" ma:internalName="Category">
      <xsd:simpleType>
        <xsd:restriction base="dms:Choice">
          <xsd:enumeration value="ICL"/>
          <xsd:enumeration value="Business Units"/>
          <xsd:enumeration value="Regions"/>
          <xsd:enumeration value="Others"/>
        </xsd:restriction>
      </xsd:simpleType>
    </xsd:element>
    <xsd:element name="Sub_x0020_Category" ma:index="4" nillable="true" ma:displayName="Sub Category" ma:format="Dropdown" ma:internalName="Sub_x0020_Category">
      <xsd:simpleType>
        <xsd:restriction base="dms:Choice">
          <xsd:enumeration value="ICL"/>
          <xsd:enumeration value="ICL Phosphate"/>
          <xsd:enumeration value="ICL Potash &amp; Magnesium"/>
          <xsd:enumeration value="ICL Industrial Products"/>
          <xsd:enumeration value="ICL Specialty Fertilizers"/>
          <xsd:enumeration value="ICL Food Specialties"/>
          <xsd:enumeration value="ICL Advanced Additives"/>
          <xsd:enumeration value="ICL Americas"/>
          <xsd:enumeration value="ICL Americas HQ"/>
          <xsd:enumeration value="ICL Asia"/>
          <xsd:enumeration value="ICL Europe"/>
          <xsd:enumeration value="ICL Israel"/>
          <xsd:enumeration value="ICL Africa (Location)"/>
          <xsd:enumeration value="ICL Dead Sea (Location)"/>
          <xsd:enumeration value="ICL Harmonize (Project)"/>
        </xsd:restriction>
      </xsd:simpleType>
    </xsd:element>
    <xsd:element name="_x05e7__x05d8__x05d2__x05d5__x05e8__x05d9__x05d4_" ma:index="11" nillable="true" ma:displayName="קטגוריה" ma:default="כיל כללי" ma:format="Dropdown" ma:internalName="_x05e7__x05d8__x05d2__x05d5__x05e8__x05d9__x05d4_">
      <xsd:simpleType>
        <xsd:restriction base="dms:Choice">
          <xsd:enumeration value="כיל כללי"/>
          <xsd:enumeration value="יחידות עסקיות"/>
          <xsd:enumeration value="אזורים"/>
          <xsd:enumeration value="אחר"/>
        </xsd:restriction>
      </xsd:simpleType>
    </xsd:element>
    <xsd:element name="_x05ea__x05ea__x0020__x05e7__x05d8__x05d2__x05d5__x05e8__x05d9__x05d4_" ma:index="12" nillable="true" ma:displayName="תת קטגוריה" ma:format="Dropdown" ma:internalName="_x05ea__x05ea__x0020__x05e7__x05d8__x05d2__x05d5__x05e8__x05d9__x05d4_">
      <xsd:simpleType>
        <xsd:restriction base="dms:Choice">
          <xsd:enumeration value="כיל כללי"/>
          <xsd:enumeration value="פוספט"/>
          <xsd:enumeration value="אשלג ומגנזיום"/>
          <xsd:enumeration value="מוצרים תעשייתיים"/>
          <xsd:enumeration value="דשנים מיוחדים"/>
          <xsd:enumeration value="רכיבי מזון מיוחדים"/>
          <xsd:enumeration value="תוספים מתקדמים"/>
          <xsd:enumeration value="ישראל"/>
          <xsd:enumeration value="אירופה"/>
          <xsd:enumeration value="אסיה"/>
          <xsd:enumeration value="אמריקה"/>
          <xsd:enumeration value="פרוייקטים"/>
          <xsd:enumeration value="מיתוג על פי מיקום אתר"/>
        </xsd:restriction>
      </xsd:simpleType>
    </xsd:element>
    <xsd:element name="Format" ma:index="13" nillable="true" ma:displayName="Format" ma:internalName="Forma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93230-135f-4c6a-89ab-efc582c91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e97d0344-c4fb-483e-b668-bae68702b181">Presentation</Document_x0020_Type>
    <_x05e7__x05d8__x05d2__x05d5__x05e8__x05d9__x05d4_ xmlns="e97d0344-c4fb-483e-b668-bae68702b181">כיל כללי</_x05e7__x05d8__x05d2__x05d5__x05e8__x05d9__x05d4_>
    <VariationsItemGroupID xmlns="http://schemas.microsoft.com/sharepoint/v3">cbea79a4-4120-4fe2-aa12-32150c839bb3</VariationsItemGroupID>
    <Category xmlns="e97d0344-c4fb-483e-b668-bae68702b181">ICL</Category>
    <_x05ea__x05ea__x0020__x05e7__x05d8__x05d2__x05d5__x05e8__x05d9__x05d4_ xmlns="e97d0344-c4fb-483e-b668-bae68702b181" xsi:nil="true"/>
    <Format xmlns="e97d0344-c4fb-483e-b668-bae68702b181" xsi:nil="true"/>
    <Sub_x0020_Category xmlns="e97d0344-c4fb-483e-b668-bae68702b18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B16057-ECD6-42D4-878B-BE937E12A0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97d0344-c4fb-483e-b668-bae68702b181"/>
    <ds:schemaRef ds:uri="43e93230-135f-4c6a-89ab-efc582c91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3E48E7-BEFA-41EB-9A4C-1D1472657C8F}">
  <ds:schemaRefs>
    <ds:schemaRef ds:uri="e97d0344-c4fb-483e-b668-bae68702b181"/>
    <ds:schemaRef ds:uri="http://purl.org/dc/terms/"/>
    <ds:schemaRef ds:uri="http://www.w3.org/XML/1998/namespace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3e93230-135f-4c6a-89ab-efc582c914f3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DD3AEF5-0193-4722-96B6-0BA1C58D4E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5876</TotalTime>
  <Words>2283</Words>
  <Application>Microsoft Macintosh PowerPoint</Application>
  <PresentationFormat>Widescreen</PresentationFormat>
  <Paragraphs>944</Paragraphs>
  <Slides>63</Slides>
  <Notes>5</Notes>
  <HiddenSlides>4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81" baseType="lpstr">
      <vt:lpstr>Almoni DL AAA Black</vt:lpstr>
      <vt:lpstr>Arial</vt:lpstr>
      <vt:lpstr>Arial Narrow</vt:lpstr>
      <vt:lpstr>Arial Unicode MS</vt:lpstr>
      <vt:lpstr>Bradley Hand ITC</vt:lpstr>
      <vt:lpstr>Calibri</vt:lpstr>
      <vt:lpstr>Segoe UI</vt:lpstr>
      <vt:lpstr>Times New Roman</vt:lpstr>
      <vt:lpstr>Wingdings</vt:lpstr>
      <vt:lpstr>等线</vt:lpstr>
      <vt:lpstr>1_Office Theme</vt:lpstr>
      <vt:lpstr>2_Office Theme</vt:lpstr>
      <vt:lpstr>3_Office Theme</vt:lpstr>
      <vt:lpstr>4_Office Theme</vt:lpstr>
      <vt:lpstr>2_Thème Office</vt:lpstr>
      <vt:lpstr>5_Office Theme</vt:lpstr>
      <vt:lpstr>Graphique</vt:lpstr>
      <vt:lpstr>Image</vt:lpstr>
      <vt:lpstr>How to better nourish our Earth!</vt:lpstr>
      <vt:lpstr>The agronomic foundations of fertilization </vt:lpstr>
      <vt:lpstr>1) Fundamentals                                   The soil and fertility</vt:lpstr>
      <vt:lpstr>Physical fertility</vt:lpstr>
      <vt:lpstr>Biological fertility</vt:lpstr>
      <vt:lpstr>Chemical fertility</vt:lpstr>
      <vt:lpstr>The mineral elements</vt:lpstr>
      <vt:lpstr>Nitrogen - N</vt:lpstr>
      <vt:lpstr>The nitrogen cycle</vt:lpstr>
      <vt:lpstr>Sulfur - SO3- Sulfur trioxide</vt:lpstr>
      <vt:lpstr>Sulfur deficiency</vt:lpstr>
      <vt:lpstr>The sulfur cycle</vt:lpstr>
      <vt:lpstr>Why should sulfur be applied?</vt:lpstr>
      <vt:lpstr>Why should sulfur be applied?</vt:lpstr>
      <vt:lpstr>Why should sulfur be applied?</vt:lpstr>
      <vt:lpstr>PowerPoint Presentation</vt:lpstr>
      <vt:lpstr>Phosphorus - P2O5 - Phosphoric anhydride</vt:lpstr>
      <vt:lpstr>The phosphorus cycle</vt:lpstr>
      <vt:lpstr>Effects of pH on the bioavailability of phosphorus</vt:lpstr>
      <vt:lpstr>What happens to the phosphorus input of a fertilizer material</vt:lpstr>
      <vt:lpstr>Soltner 50 years’ experience</vt:lpstr>
      <vt:lpstr>Phosphorus… use in soil solution </vt:lpstr>
      <vt:lpstr>Changes in levels – P2O5  (mg/kg) content</vt:lpstr>
      <vt:lpstr>Acid attack of phosphates</vt:lpstr>
      <vt:lpstr>PowerPoint Presentation</vt:lpstr>
      <vt:lpstr>Potash - K2O -  Potassium oxide</vt:lpstr>
      <vt:lpstr>Role of potassium: quality</vt:lpstr>
      <vt:lpstr>The potassium cycle</vt:lpstr>
      <vt:lpstr>Changes in levels - K2O   (mg/kg) content</vt:lpstr>
      <vt:lpstr>PowerPoint Presentation</vt:lpstr>
      <vt:lpstr>Magnesia - MgO – Magnesium oxide</vt:lpstr>
      <vt:lpstr>Choice of magnesium fertilizer</vt:lpstr>
      <vt:lpstr>The magnesium cycle</vt:lpstr>
      <vt:lpstr>Calcium – CaO – Calcium Oxide</vt:lpstr>
      <vt:lpstr>Calcium – CaO – Calcium Oxide</vt:lpstr>
      <vt:lpstr>The calcium cycle</vt:lpstr>
      <vt:lpstr>Mobility of the elements in the soil</vt:lpstr>
      <vt:lpstr>Mobility of the elements in the plant</vt:lpstr>
      <vt:lpstr>To sum up:</vt:lpstr>
      <vt:lpstr>PowerPoint Presentation</vt:lpstr>
      <vt:lpstr>2) Making a fertilizer…                               A story of balance</vt:lpstr>
      <vt:lpstr>Making a fertilizer</vt:lpstr>
      <vt:lpstr>As in the kitchen</vt:lpstr>
      <vt:lpstr>Role of the mineral elements in the plant</vt:lpstr>
      <vt:lpstr>Basic reasoning behind fertilization</vt:lpstr>
      <vt:lpstr>Reasoning behind sulfur fertilization</vt:lpstr>
      <vt:lpstr>Table of crop requirements for P &amp; K (Comifer) </vt:lpstr>
      <vt:lpstr>Soil analysis: an indicator of bioavailability for each element</vt:lpstr>
      <vt:lpstr>Making fertilizer Principle of the Comifer method for P &amp; K </vt:lpstr>
      <vt:lpstr>PowerPoint Presentation</vt:lpstr>
      <vt:lpstr>Winning couples</vt:lpstr>
      <vt:lpstr>N- S synergy for wheat   </vt:lpstr>
      <vt:lpstr>PowerPoint Presentation</vt:lpstr>
      <vt:lpstr>K / Mg  balance</vt:lpstr>
      <vt:lpstr>P and K : the importance of regular application!  Functional couple</vt:lpstr>
      <vt:lpstr> 3) Recommendations                       Guide to recommendations</vt:lpstr>
      <vt:lpstr>As in the kitchen</vt:lpstr>
      <vt:lpstr>4) Responsible nutrient management</vt:lpstr>
      <vt:lpstr>Responsible nutrient management</vt:lpstr>
      <vt:lpstr>Short width centrifugal spreading</vt:lpstr>
      <vt:lpstr>Wide width centrifugal spreading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danyhafakot@gmail.com</dc:creator>
  <cp:lastModifiedBy>sam tee</cp:lastModifiedBy>
  <cp:revision>281</cp:revision>
  <dcterms:created xsi:type="dcterms:W3CDTF">2019-02-18T11:43:22Z</dcterms:created>
  <dcterms:modified xsi:type="dcterms:W3CDTF">2020-01-17T12:08:44Z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0x010100DB7D7DA25045B348B84EA213AAED6389</vt:lpwstr>
  </property>
</Properties>
</file>