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5" r:id="rId2"/>
  </p:sldMasterIdLst>
  <p:notesMasterIdLst>
    <p:notesMasterId r:id="rId10"/>
  </p:notesMasterIdLst>
  <p:sldIdLst>
    <p:sldId id="294" r:id="rId3"/>
    <p:sldId id="367" r:id="rId4"/>
    <p:sldId id="368" r:id="rId5"/>
    <p:sldId id="365" r:id="rId6"/>
    <p:sldId id="360" r:id="rId7"/>
    <p:sldId id="364" r:id="rId8"/>
    <p:sldId id="350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 pos="4088">
          <p15:clr>
            <a:srgbClr val="A4A3A4"/>
          </p15:clr>
        </p15:guide>
        <p15:guide id="3" pos="2880">
          <p15:clr>
            <a:srgbClr val="A4A3A4"/>
          </p15:clr>
        </p15:guide>
        <p15:guide id="4" pos="271">
          <p15:clr>
            <a:srgbClr val="A4A3A4"/>
          </p15:clr>
        </p15:guide>
        <p15:guide id="5" pos="552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teenedra Joshi" initials="YJ" lastIdx="8" clrIdx="0">
    <p:extLst>
      <p:ext uri="{19B8F6BF-5375-455C-9EA6-DF929625EA0E}">
        <p15:presenceInfo xmlns:p15="http://schemas.microsoft.com/office/powerpoint/2012/main" userId="Yateenedra Josh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5D7430"/>
    <a:srgbClr val="008000"/>
    <a:srgbClr val="0000FF"/>
    <a:srgbClr val="FFFF99"/>
    <a:srgbClr val="FF00FF"/>
    <a:srgbClr val="000000"/>
    <a:srgbClr val="3276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5" autoAdjust="0"/>
    <p:restoredTop sz="96803" autoAdjust="0"/>
  </p:normalViewPr>
  <p:slideViewPr>
    <p:cSldViewPr snapToGrid="0">
      <p:cViewPr varScale="1">
        <p:scale>
          <a:sx n="110" d="100"/>
          <a:sy n="110" d="100"/>
        </p:scale>
        <p:origin x="840" y="90"/>
      </p:cViewPr>
      <p:guideLst>
        <p:guide orient="horz" pos="572"/>
        <p:guide orient="horz" pos="4088"/>
        <p:guide pos="2880"/>
        <p:guide pos="271"/>
        <p:guide pos="5527"/>
      </p:guideLst>
    </p:cSldViewPr>
  </p:slideViewPr>
  <p:outlineViewPr>
    <p:cViewPr>
      <p:scale>
        <a:sx n="33" d="100"/>
        <a:sy n="33" d="100"/>
      </p:scale>
      <p:origin x="0" y="78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8-12T13:07:57.060" idx="8">
    <p:pos x="3154" y="1997"/>
    <p:text>Polyhalite or Polysulphate?</p:text>
    <p:extLst>
      <p:ext uri="{C676402C-5697-4E1C-873F-D02D1690AC5C}">
        <p15:threadingInfo xmlns:p15="http://schemas.microsoft.com/office/powerpoint/2012/main" timeZoneBias="-33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8-12T12:23:27.245" idx="7">
    <p:pos x="3933" y="3602"/>
    <p:text>Please remove the B at top right corner</p:text>
    <p:extLst>
      <p:ext uri="{C676402C-5697-4E1C-873F-D02D1690AC5C}">
        <p15:threadingInfo xmlns:p15="http://schemas.microsoft.com/office/powerpoint/2012/main" timeZoneBias="-33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70E0402-58C4-46FF-B826-1492AF9AA0ED}" type="datetimeFigureOut">
              <a:rPr lang="he-IL" smtClean="0"/>
              <a:pPr/>
              <a:t>י"א/אב/תשע"ט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8EC6F78-FEA6-4DDC-A91E-A8C42AE74AA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4094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280412" y="6526936"/>
            <a:ext cx="313154" cy="318924"/>
          </a:xfrm>
          <a:prstGeom prst="rect">
            <a:avLst/>
          </a:prstGeom>
          <a:noFill/>
        </p:spPr>
        <p:txBody>
          <a:bodyPr wrap="none" lIns="36000" tIns="36000" rIns="36000" bIns="36000" rtlCol="1">
            <a:spAutoFit/>
          </a:bodyPr>
          <a:lstStyle/>
          <a:p>
            <a:pPr algn="l" rtl="0"/>
            <a:fld id="{A5926EBF-8743-4F98-8029-D23B85FBD659}" type="slidenum">
              <a:rPr lang="he-IL" sz="1600" smtClean="0"/>
              <a:t>‹#›</a:t>
            </a:fld>
            <a:endParaRPr lang="he-IL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9367" y="58981"/>
            <a:ext cx="7296769" cy="484487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469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4960" y="3144249"/>
            <a:ext cx="7772400" cy="1470025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2A98E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7817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תמונה 3" descr="ICL branding slides-3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86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lides for export-6 copy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274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45431" y="898358"/>
            <a:ext cx="6400800" cy="1752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slides for export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44566" y="3124616"/>
            <a:ext cx="76490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457200" rtl="0"/>
            <a:r>
              <a:rPr lang="en-US" sz="3600" b="1" dirty="0">
                <a:solidFill>
                  <a:srgbClr val="52A8E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Testing Polysulphate in Brazil</a:t>
            </a:r>
          </a:p>
          <a:p>
            <a:pPr algn="l" defTabSz="457200" rtl="0"/>
            <a:r>
              <a:rPr lang="en-US" sz="36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Alfalfa</a:t>
            </a:r>
          </a:p>
          <a:p>
            <a:pPr algn="l" defTabSz="457200" rtl="0"/>
            <a:endParaRPr lang="en-US" sz="36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algn="l" defTabSz="457200" rtl="0"/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Preliminary results courtesy International Potash Institute</a:t>
            </a:r>
            <a:endParaRPr lang="en-US" sz="2800" i="1" dirty="0">
              <a:solidFill>
                <a:schemeClr val="bg1"/>
              </a:solidFill>
            </a:endParaRPr>
          </a:p>
          <a:p>
            <a:pPr algn="l" defTabSz="457200" rtl="0"/>
            <a:endParaRPr lang="en-US" sz="28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0901" y="56993"/>
            <a:ext cx="4281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Treatments in alfalfa: doses</a:t>
            </a:r>
            <a:endParaRPr lang="en-US" sz="2800" dirty="0"/>
          </a:p>
        </p:txBody>
      </p:sp>
      <p:sp>
        <p:nvSpPr>
          <p:cNvPr id="2" name="AutoShape 2" descr="Image result for coffee"/>
          <p:cNvSpPr>
            <a:spLocks noChangeAspect="1" noChangeArrowheads="1"/>
          </p:cNvSpPr>
          <p:nvPr/>
        </p:nvSpPr>
        <p:spPr bwMode="auto">
          <a:xfrm>
            <a:off x="0" y="-136525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AutoShape 4" descr="Image result for coffee"/>
          <p:cNvSpPr>
            <a:spLocks noChangeAspect="1" noChangeArrowheads="1"/>
          </p:cNvSpPr>
          <p:nvPr/>
        </p:nvSpPr>
        <p:spPr bwMode="auto">
          <a:xfrm>
            <a:off x="152400" y="15875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8AD6E9D-340B-4AE8-B623-8C081F78CC6E}"/>
              </a:ext>
            </a:extLst>
          </p:cNvPr>
          <p:cNvSpPr/>
          <p:nvPr/>
        </p:nvSpPr>
        <p:spPr>
          <a:xfrm>
            <a:off x="792480" y="2238103"/>
            <a:ext cx="879566" cy="174171"/>
          </a:xfrm>
          <a:prstGeom prst="ellipse">
            <a:avLst/>
          </a:prstGeom>
        </p:spPr>
        <p:txBody>
          <a:bodyPr wrap="square" rtlCol="0" anchor="ctr">
            <a:spAutoFit/>
          </a:bodyPr>
          <a:lstStyle/>
          <a:p>
            <a:pPr algn="l" rtl="0"/>
            <a:endParaRPr lang="en-GB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7308A07-3C6C-4B23-AA00-3DCB7CA2CA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252"/>
          <a:stretch/>
        </p:blipFill>
        <p:spPr>
          <a:xfrm>
            <a:off x="7412764" y="5720454"/>
            <a:ext cx="1471749" cy="11375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7D516BF-C5CF-40A5-A9FB-6F2A3D60E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52" y="785028"/>
            <a:ext cx="4430622" cy="5605311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sp>
        <p:nvSpPr>
          <p:cNvPr id="5" name="Oval 4"/>
          <p:cNvSpPr/>
          <p:nvPr/>
        </p:nvSpPr>
        <p:spPr>
          <a:xfrm>
            <a:off x="1142310" y="5912718"/>
            <a:ext cx="828000" cy="216000"/>
          </a:xfrm>
          <a:prstGeom prst="ellipse">
            <a:avLst/>
          </a:prstGeom>
          <a:noFill/>
          <a:ln w="34925">
            <a:solidFill>
              <a:srgbClr val="C00000"/>
            </a:solidFill>
          </a:ln>
        </p:spPr>
        <p:txBody>
          <a:bodyPr wrap="square" rtlCol="0" anchor="ctr">
            <a:noAutofit/>
          </a:bodyPr>
          <a:lstStyle/>
          <a:p>
            <a:pPr algn="l" rtl="0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1224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6241" y="130635"/>
            <a:ext cx="71976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it-IT" sz="2800" b="1" dirty="0">
                <a:solidFill>
                  <a:schemeClr val="bg1"/>
                </a:solidFill>
              </a:rPr>
              <a:t>Treatment in alfalfa: combinations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CCF845-6C48-44AB-8B6B-8A64DCF85A74}"/>
              </a:ext>
            </a:extLst>
          </p:cNvPr>
          <p:cNvSpPr txBox="1"/>
          <p:nvPr/>
        </p:nvSpPr>
        <p:spPr>
          <a:xfrm>
            <a:off x="3048000" y="5717959"/>
            <a:ext cx="3196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dirty="0"/>
              <a:t>Bars indicate standard error (SE)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F4F26A-CB4F-4B9D-A872-62EA55E3B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699" y="818606"/>
            <a:ext cx="5136603" cy="4887822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3CE8ED9-0AEE-4163-9851-07AA1B946D5F}"/>
              </a:ext>
            </a:extLst>
          </p:cNvPr>
          <p:cNvSpPr txBox="1"/>
          <p:nvPr/>
        </p:nvSpPr>
        <p:spPr>
          <a:xfrm>
            <a:off x="2725781" y="1271446"/>
            <a:ext cx="1663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dirty="0"/>
              <a:t>kg ha</a:t>
            </a:r>
            <a:r>
              <a:rPr lang="en-GB" baseline="30000" dirty="0"/>
              <a:t>–1</a:t>
            </a:r>
            <a:r>
              <a:rPr lang="en-GB" dirty="0"/>
              <a:t> of K</a:t>
            </a:r>
            <a:r>
              <a:rPr lang="en-GB" baseline="-25000" dirty="0"/>
              <a:t>2</a:t>
            </a:r>
            <a:r>
              <a:rPr lang="en-GB" dirty="0"/>
              <a:t>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1ADA21-7B53-4206-9C88-76C9A45AFAAA}"/>
              </a:ext>
            </a:extLst>
          </p:cNvPr>
          <p:cNvSpPr txBox="1"/>
          <p:nvPr/>
        </p:nvSpPr>
        <p:spPr>
          <a:xfrm rot="16200000">
            <a:off x="422363" y="1940224"/>
            <a:ext cx="2608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dirty="0"/>
              <a:t>Dry biomass per plant (g)</a:t>
            </a:r>
          </a:p>
        </p:txBody>
      </p:sp>
    </p:spTree>
    <p:extLst>
      <p:ext uri="{BB962C8B-B14F-4D97-AF65-F5344CB8AC3E}">
        <p14:creationId xmlns:p14="http://schemas.microsoft.com/office/powerpoint/2010/main" val="2232568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6241" y="130635"/>
            <a:ext cx="71976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it-IT" sz="2800" b="1" dirty="0">
                <a:solidFill>
                  <a:schemeClr val="bg1"/>
                </a:solidFill>
              </a:rPr>
              <a:t>Higher leaf K, S, Ca, and Mg due to polyhalite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CCF845-6C48-44AB-8B6B-8A64DCF85A74}"/>
              </a:ext>
            </a:extLst>
          </p:cNvPr>
          <p:cNvSpPr txBox="1"/>
          <p:nvPr/>
        </p:nvSpPr>
        <p:spPr>
          <a:xfrm>
            <a:off x="3640183" y="5974073"/>
            <a:ext cx="3457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dirty="0"/>
              <a:t>Bars indicate standard error (SE)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AEE1BA0-9D1A-4F5D-93DB-0828641515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957" y="842830"/>
            <a:ext cx="7965262" cy="4660991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1A1701B-6F44-4174-888A-0104CFCA4B21}"/>
              </a:ext>
            </a:extLst>
          </p:cNvPr>
          <p:cNvSpPr txBox="1"/>
          <p:nvPr/>
        </p:nvSpPr>
        <p:spPr>
          <a:xfrm rot="16200000">
            <a:off x="-1167644" y="2492137"/>
            <a:ext cx="2758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dirty="0"/>
              <a:t>Leaf concentration (g kg</a:t>
            </a:r>
            <a:r>
              <a:rPr lang="en-GB" baseline="30000" dirty="0"/>
              <a:t>–1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43645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6241" y="130635"/>
            <a:ext cx="71976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it-IT" sz="2800" b="1" dirty="0">
                <a:solidFill>
                  <a:schemeClr val="bg1"/>
                </a:solidFill>
              </a:rPr>
              <a:t>Superiority of polyhalite over KCl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ED2B68-1F90-49EC-B0E0-FC5386BB2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234" y="717913"/>
            <a:ext cx="4359533" cy="5334544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0B5AB8-AE4D-45E5-ABEB-482722B1F7B7}"/>
              </a:ext>
            </a:extLst>
          </p:cNvPr>
          <p:cNvSpPr txBox="1"/>
          <p:nvPr/>
        </p:nvSpPr>
        <p:spPr>
          <a:xfrm>
            <a:off x="3910147" y="6072970"/>
            <a:ext cx="1663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GB" dirty="0"/>
              <a:t>kg ha</a:t>
            </a:r>
            <a:r>
              <a:rPr lang="en-GB" baseline="30000" dirty="0"/>
              <a:t>–1</a:t>
            </a:r>
            <a:r>
              <a:rPr lang="en-GB" dirty="0"/>
              <a:t> of K</a:t>
            </a:r>
            <a:r>
              <a:rPr lang="en-GB" baseline="-25000" dirty="0"/>
              <a:t>2</a:t>
            </a:r>
            <a:r>
              <a:rPr lang="en-GB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543645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536" y="879954"/>
            <a:ext cx="80423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 rtl="0">
              <a:buFont typeface="+mj-lt"/>
              <a:buAutoNum type="arabicPeriod"/>
            </a:pPr>
            <a:r>
              <a:rPr lang="en-GB" dirty="0"/>
              <a:t>Polyhalite seems to be a better source than KCl for alfalfa grown on Brazilian acidic soils not only as a source of K but also of Ca, Mg, and S.</a:t>
            </a:r>
          </a:p>
          <a:p>
            <a:pPr marL="342900" indent="-342900" algn="l" rtl="0">
              <a:buFont typeface="+mj-lt"/>
              <a:buAutoNum type="arabicPeriod"/>
            </a:pPr>
            <a:r>
              <a:rPr lang="en-GB" dirty="0"/>
              <a:t>This superiority is probably owing to polyhalite being a more stable and long-term source of K in contrast to the abrupt peaks and troughs in available K when K is supplied through KCl</a:t>
            </a:r>
            <a:r>
              <a:rPr lang="it-IT" dirty="0"/>
              <a:t>.</a:t>
            </a:r>
          </a:p>
          <a:p>
            <a:pPr marL="342900" indent="-342900" algn="l" rtl="0">
              <a:buFont typeface="+mj-lt"/>
              <a:buAutoNum type="arabicPeriod"/>
            </a:pPr>
            <a:r>
              <a:rPr lang="en-GB" dirty="0"/>
              <a:t>These conclusions from pot-culture experiments need to be tested in the field.</a:t>
            </a:r>
            <a:endParaRPr lang="it-IT" dirty="0"/>
          </a:p>
        </p:txBody>
      </p:sp>
      <p:sp>
        <p:nvSpPr>
          <p:cNvPr id="3" name="Rectangle 2"/>
          <p:cNvSpPr/>
          <p:nvPr/>
        </p:nvSpPr>
        <p:spPr>
          <a:xfrm>
            <a:off x="396241" y="156762"/>
            <a:ext cx="71976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it-IT" sz="2800" b="1" dirty="0">
                <a:solidFill>
                  <a:schemeClr val="bg1"/>
                </a:solidFill>
              </a:rPr>
              <a:t>Conclusions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43645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1449" y="2749550"/>
            <a:ext cx="2381101" cy="707886"/>
          </a:xfr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Thank You</a:t>
            </a:r>
            <a:endParaRPr lang="he-IL" sz="40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67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l" rtl="0">
          <a:defRPr b="1" dirty="0"/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 rtl="0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11695</TotalTime>
  <Words>163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>DSW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Potash for Life project - India</dc:title>
  <dc:creator>patricia</dc:creator>
  <cp:lastModifiedBy>Yateenedra Joshi</cp:lastModifiedBy>
  <cp:revision>640</cp:revision>
  <dcterms:created xsi:type="dcterms:W3CDTF">2013-12-17T11:07:01Z</dcterms:created>
  <dcterms:modified xsi:type="dcterms:W3CDTF">2019-08-12T07:41:49Z</dcterms:modified>
</cp:coreProperties>
</file>