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2"/>
  </p:notesMasterIdLst>
  <p:sldIdLst>
    <p:sldId id="256" r:id="rId5"/>
    <p:sldId id="261" r:id="rId6"/>
    <p:sldId id="262" r:id="rId7"/>
    <p:sldId id="263" r:id="rId8"/>
    <p:sldId id="264" r:id="rId9"/>
    <p:sldId id="266" r:id="rId10"/>
    <p:sldId id="260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teendra Joshi" initials="YJ" lastIdx="3" clrIdx="0">
    <p:extLst>
      <p:ext uri="{19B8F6BF-5375-455C-9EA6-DF929625EA0E}">
        <p15:presenceInfo xmlns:p15="http://schemas.microsoft.com/office/powerpoint/2012/main" userId="Yateendra Jos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5D27"/>
    <a:srgbClr val="060F47"/>
    <a:srgbClr val="409347"/>
    <a:srgbClr val="CA171E"/>
    <a:srgbClr val="DA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100" d="100"/>
          <a:sy n="100" d="100"/>
        </p:scale>
        <p:origin x="99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1T08:44:32.193" idx="3">
    <p:pos x="7670" y="10"/>
    <p:text>Please remove the B at top right corner</p:text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1B193F-C0D7-4462-AB4A-686FDD3B1411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8FFDEF-682C-4A0A-ABC4-B4CDF10EDF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599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FDEF-682C-4A0A-ABC4-B4CDF10EDF7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600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lysulphate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4" y="3390562"/>
            <a:ext cx="6095999" cy="3400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60142" y="61645"/>
            <a:ext cx="5873637" cy="3233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1644" y="61646"/>
            <a:ext cx="2965450" cy="3233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112340" y="61645"/>
            <a:ext cx="3045303" cy="3233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6260832" y="3390562"/>
            <a:ext cx="3036827" cy="3400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9411450" y="3390562"/>
            <a:ext cx="2735009" cy="3400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927" y="2660073"/>
            <a:ext cx="11000509" cy="923635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927" y="3713018"/>
            <a:ext cx="11000509" cy="9790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427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104581" y="365125"/>
            <a:ext cx="1249217" cy="5811838"/>
          </a:xfrm>
        </p:spPr>
        <p:txBody>
          <a:bodyPr vert="eaVert"/>
          <a:lstStyle>
            <a:lvl1pPr>
              <a:defRPr b="1">
                <a:solidFill>
                  <a:srgbClr val="060F4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849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9160-7E05-43AF-81CE-F20287F0C512}" type="datetime1">
              <a:rPr lang="en-US" smtClean="0"/>
              <a:t>8/21/2019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095345" y="365125"/>
            <a:ext cx="0" cy="3200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6912912" y="2981360"/>
            <a:ext cx="5811838" cy="579367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582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50040"/>
            <a:ext cx="10515600" cy="33912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3B4-0633-4E39-B36B-D0613FDE8E87}" type="datetime1">
              <a:rPr lang="en-US" smtClean="0"/>
              <a:t>8/21/2019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09003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900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0934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29B4-1554-437A-A986-B9B37525C382}" type="datetime1">
              <a:rPr lang="en-US" smtClean="0"/>
              <a:t>8/21/2019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8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4831"/>
            <a:ext cx="5181600" cy="4122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4831"/>
            <a:ext cx="5181600" cy="4122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41E-390F-43C3-8B7A-23FF60AA33EF}" type="datetime1">
              <a:rPr lang="en-US" smtClean="0"/>
              <a:t>8/21/2019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09003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91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240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7546-8D56-40E1-B969-DC804262D68F}" type="datetime1">
              <a:rPr lang="en-US" smtClean="0"/>
              <a:t>8/21/2019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8181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509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CC8A-3385-427B-A5F0-25B58045C1EB}" type="datetime1">
              <a:rPr lang="en-US" smtClean="0"/>
              <a:t>8/21/2019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09003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279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868-A147-430E-99F7-28AC44C39E57}" type="datetime1">
              <a:rPr lang="en-US" smtClean="0"/>
              <a:t>8/21/2019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</p:spTree>
    <p:extLst>
      <p:ext uri="{BB962C8B-B14F-4D97-AF65-F5344CB8AC3E}">
        <p14:creationId xmlns:p14="http://schemas.microsoft.com/office/powerpoint/2010/main" val="57658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26DE-4F81-4825-AF78-E46F5D976164}" type="datetime1">
              <a:rPr lang="en-US" smtClean="0"/>
              <a:t>8/21/2019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B2D12-78DB-4080-A017-3E8CFD4FA84D}"/>
              </a:ext>
            </a:extLst>
          </p:cNvPr>
          <p:cNvSpPr txBox="1"/>
          <p:nvPr userDrawn="1"/>
        </p:nvSpPr>
        <p:spPr>
          <a:xfrm>
            <a:off x="861967" y="2762318"/>
            <a:ext cx="1047163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409347"/>
                </a:solidFill>
                <a:effectLst/>
                <a:uLnTx/>
                <a:uFillTx/>
                <a:latin typeface="+mj-lt"/>
                <a:cs typeface="Almoni DL AAA Black" panose="020B0604020202020204" charset="-79"/>
              </a:rPr>
              <a:t>THANK YOU</a:t>
            </a:r>
            <a:endParaRPr kumimoji="0" lang="he-IL" sz="8800" b="1" i="0" u="none" strike="noStrike" kern="1200" cap="none" spc="0" normalizeH="0" baseline="0" noProof="0" dirty="0">
              <a:ln>
                <a:noFill/>
              </a:ln>
              <a:solidFill>
                <a:srgbClr val="409347"/>
              </a:solidFill>
              <a:effectLst/>
              <a:uLnTx/>
              <a:uFillTx/>
              <a:latin typeface="+mj-lt"/>
              <a:cs typeface="Almoni DL AAA Black" panose="020B0604020202020204" charset="-79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31" y="4143371"/>
            <a:ext cx="5796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Visit</a:t>
            </a: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</a:rPr>
              <a:t> us at </a:t>
            </a: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www.polysulphate.com</a:t>
            </a:r>
            <a:endParaRPr lang="he-IL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C863F68-C5BF-40DB-9ABB-C2842EDE52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62" y="1125969"/>
            <a:ext cx="5565648" cy="14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08252"/>
            <a:ext cx="10515600" cy="38330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60AA-8729-420E-847B-EA3DCFFE60F5}" type="datetime1">
              <a:rPr lang="en-US" smtClean="0"/>
              <a:t>8/21/2019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67907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530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50000">
              <a:schemeClr val="bg1"/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26750"/>
            <a:ext cx="10515600" cy="351450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2727" y="6356350"/>
            <a:ext cx="148012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rgbClr val="060F47"/>
                </a:solidFill>
              </a:defRPr>
            </a:lvl1pPr>
          </a:lstStyle>
          <a:p>
            <a:fld id="{99F4528A-14B0-4332-8771-35120F025591}" type="datetime1">
              <a:rPr lang="en-US" smtClean="0"/>
              <a:t>8/21/2019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rgbClr val="060F47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52180" y="6356350"/>
            <a:ext cx="140161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600">
                <a:solidFill>
                  <a:srgbClr val="060F47"/>
                </a:solidFill>
              </a:defRPr>
            </a:lvl1pPr>
          </a:lstStyle>
          <a:p>
            <a:fld id="{3035B72C-D99A-4A23-AF21-AC213CE102EF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28700"/>
            <a:ext cx="3200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9" y="6454626"/>
            <a:ext cx="1049582" cy="2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8" r:id="rId9"/>
    <p:sldLayoutId id="2147483659" r:id="rId10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60F47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A picture containing person, outdoor, tree, ground&#10;&#10;Description generated with very high confidence">
            <a:extLst>
              <a:ext uri="{FF2B5EF4-FFF2-40B4-BE49-F238E27FC236}">
                <a16:creationId xmlns:a16="http://schemas.microsoft.com/office/drawing/2014/main" id="{CAC4AE35-A7DA-40F4-B651-41A6E1C9E7A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sign on a dirt path&#10;&#10;Description generated with very high confidence">
            <a:extLst>
              <a:ext uri="{FF2B5EF4-FFF2-40B4-BE49-F238E27FC236}">
                <a16:creationId xmlns:a16="http://schemas.microsoft.com/office/drawing/2014/main" id="{E586721F-15AD-4D29-840C-E50CC4685C9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Picture Placeholder 29" descr="A group of people standing in the grass&#10;&#10;Description generated with very high confidence">
            <a:extLst>
              <a:ext uri="{FF2B5EF4-FFF2-40B4-BE49-F238E27FC236}">
                <a16:creationId xmlns:a16="http://schemas.microsoft.com/office/drawing/2014/main" id="{1692F9CF-ACAA-42A0-BEF0-F6CAD53E41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199F1B-C2C3-4E49-88A4-00E4D5B3E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1DF188-EC7C-460F-94AB-6371AC017ADB}"/>
              </a:ext>
            </a:extLst>
          </p:cNvPr>
          <p:cNvSpPr/>
          <p:nvPr/>
        </p:nvSpPr>
        <p:spPr>
          <a:xfrm>
            <a:off x="61644" y="61645"/>
            <a:ext cx="12130356" cy="672957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7927" y="3879266"/>
            <a:ext cx="11000509" cy="13539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Alfalfa</a:t>
            </a:r>
            <a:endParaRPr lang="he-IL" sz="3600" dirty="0"/>
          </a:p>
          <a:p>
            <a:pPr>
              <a:lnSpc>
                <a:spcPct val="160000"/>
              </a:lnSpc>
            </a:pPr>
            <a:r>
              <a:rPr lang="en-US" sz="3600" dirty="0"/>
              <a:t>Brazil</a:t>
            </a:r>
            <a:endParaRPr lang="he-IL" sz="36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7927" y="2660073"/>
            <a:ext cx="11000509" cy="923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/>
              <a:t>Polysulphate trial</a:t>
            </a:r>
            <a:endParaRPr lang="he-IL" sz="4400" dirty="0"/>
          </a:p>
        </p:txBody>
      </p:sp>
      <p:pic>
        <p:nvPicPr>
          <p:cNvPr id="33" name="Picture 3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5087C52-C577-44CE-915A-2B33E2623D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75" y="1220520"/>
            <a:ext cx="6141812" cy="1575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1" descr="C:\Users\Michal2\01-WORKS\גרפיקה\אורי נוה\אלמנטים למצגת\ICL Logo.png">
            <a:extLst>
              <a:ext uri="{FF2B5EF4-FFF2-40B4-BE49-F238E27FC236}">
                <a16:creationId xmlns:a16="http://schemas.microsoft.com/office/drawing/2014/main" id="{FEA16668-A98A-4F93-B187-1CA07AFF5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5636" y="6020946"/>
            <a:ext cx="1326768" cy="603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5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41F2-5CE5-41AE-8A16-6A2FE334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Treatments in alfalfa: doses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5F6A-5DA8-4CF9-A15D-7A34D8FF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2</a:t>
            </a:fld>
            <a:endParaRPr lang="he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58AF4B-8D9B-4FED-B4D5-BC6465E73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52" y="1127928"/>
            <a:ext cx="4430622" cy="560531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2998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4030E-27AD-48E9-A897-D26D5A17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3</a:t>
            </a:fld>
            <a:endParaRPr lang="he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03D43-7D09-4CB9-82C8-43EA7FAC7376}"/>
              </a:ext>
            </a:extLst>
          </p:cNvPr>
          <p:cNvSpPr txBox="1"/>
          <p:nvPr/>
        </p:nvSpPr>
        <p:spPr>
          <a:xfrm>
            <a:off x="3048000" y="6221299"/>
            <a:ext cx="319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Bars indicate standard error (SE)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1E31B-11BE-4C52-BE12-FF863455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699" y="1321946"/>
            <a:ext cx="5136603" cy="4887822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CD91F3-92EF-48AC-ACFE-15541CBEDC28}"/>
              </a:ext>
            </a:extLst>
          </p:cNvPr>
          <p:cNvSpPr txBox="1"/>
          <p:nvPr/>
        </p:nvSpPr>
        <p:spPr>
          <a:xfrm rot="16200000">
            <a:off x="422363" y="2443564"/>
            <a:ext cx="260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Dry biomass per plant (g)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AAB425E-D4BF-4DE3-8246-FCAB8289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in alfalfa: combinations</a:t>
            </a:r>
          </a:p>
        </p:txBody>
      </p:sp>
    </p:spTree>
    <p:extLst>
      <p:ext uri="{BB962C8B-B14F-4D97-AF65-F5344CB8AC3E}">
        <p14:creationId xmlns:p14="http://schemas.microsoft.com/office/powerpoint/2010/main" val="269230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C1E2-B068-4AC4-96AF-FFE13F60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326" cy="663574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Higher leaf K, S, Ca, and Mg due to </a:t>
            </a:r>
            <a:r>
              <a:rPr lang="en-GB" dirty="0" err="1"/>
              <a:t>polyhalite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CF2A1-1228-4DCE-B676-8C1BED53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4</a:t>
            </a:fld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D6827-2E59-4364-853A-FBF2C01B64DF}"/>
              </a:ext>
            </a:extLst>
          </p:cNvPr>
          <p:cNvSpPr txBox="1"/>
          <p:nvPr/>
        </p:nvSpPr>
        <p:spPr>
          <a:xfrm>
            <a:off x="4705586" y="6343189"/>
            <a:ext cx="345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Bars indicate standard error (SE)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E7EA7-E971-47F6-BED2-039E3A946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60" y="1211946"/>
            <a:ext cx="7965262" cy="466099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F11869-7426-4686-8D76-D1461605D315}"/>
              </a:ext>
            </a:extLst>
          </p:cNvPr>
          <p:cNvSpPr txBox="1"/>
          <p:nvPr/>
        </p:nvSpPr>
        <p:spPr>
          <a:xfrm rot="16200000">
            <a:off x="-102241" y="2861253"/>
            <a:ext cx="275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Leaf concentration (g kg</a:t>
            </a:r>
            <a:r>
              <a:rPr lang="en-GB" baseline="30000" dirty="0"/>
              <a:t>–1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24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1DF6-7061-4683-80A4-5DB1423D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Superiority of </a:t>
            </a:r>
            <a:r>
              <a:rPr lang="en-GB" dirty="0" err="1"/>
              <a:t>polyhalite</a:t>
            </a:r>
            <a:r>
              <a:rPr lang="en-GB" dirty="0"/>
              <a:t> over </a:t>
            </a:r>
            <a:r>
              <a:rPr lang="en-GB" dirty="0" err="1"/>
              <a:t>KCl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D4F09-50A3-4556-9DE1-79F687B3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5</a:t>
            </a:fld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71A7D-F585-4E56-B57B-874DF848D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34" y="1103807"/>
            <a:ext cx="4359533" cy="533454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CC2962-5876-4BE9-ABE3-2E652F9A0F52}"/>
              </a:ext>
            </a:extLst>
          </p:cNvPr>
          <p:cNvSpPr txBox="1"/>
          <p:nvPr/>
        </p:nvSpPr>
        <p:spPr>
          <a:xfrm>
            <a:off x="3910147" y="6458864"/>
            <a:ext cx="16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kg ha</a:t>
            </a:r>
            <a:r>
              <a:rPr lang="en-GB" baseline="30000" dirty="0"/>
              <a:t>–1</a:t>
            </a:r>
            <a:r>
              <a:rPr lang="en-GB" dirty="0"/>
              <a:t> of K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067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5AD0-FA5A-4390-B847-6C8A2C07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7A64-D3C0-416D-816B-46CF2689B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 rtl="0">
              <a:buFont typeface="+mj-lt"/>
              <a:buAutoNum type="arabicPeriod"/>
            </a:pPr>
            <a:r>
              <a:rPr lang="en-GB" dirty="0" err="1"/>
              <a:t>Polyhalite</a:t>
            </a:r>
            <a:r>
              <a:rPr lang="en-GB" dirty="0"/>
              <a:t> seems to be a better source than </a:t>
            </a:r>
            <a:r>
              <a:rPr lang="en-GB" dirty="0" err="1"/>
              <a:t>KCl</a:t>
            </a:r>
            <a:r>
              <a:rPr lang="en-GB" dirty="0"/>
              <a:t> for alfalfa on Brazilian acidic soils not only as a source of K but also of Ca, Mg, and S.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GB" dirty="0"/>
              <a:t>This superiority is probably owing to </a:t>
            </a:r>
            <a:r>
              <a:rPr lang="en-GB" dirty="0" err="1"/>
              <a:t>polyhalite</a:t>
            </a:r>
            <a:r>
              <a:rPr lang="en-GB" dirty="0"/>
              <a:t> being a more stable and long-term source of K in contrast to the abrupt peaks and troughs in available K when K is supplied through </a:t>
            </a:r>
            <a:r>
              <a:rPr lang="en-GB" dirty="0" err="1"/>
              <a:t>KCl</a:t>
            </a:r>
            <a:r>
              <a:rPr lang="en-GB" dirty="0"/>
              <a:t>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GB" dirty="0"/>
              <a:t>These conclusions from pot-culture experiments need to be tested in the field.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5C180-093B-4FB9-A6AA-3A34EBE9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97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752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ICL FERTILIZERS  -  Read-Only" id="{9D0ABBFD-8C3C-46ED-A68C-9AC6C1FE3B2D}" vid="{38CF9176-C009-4860-8C4D-EC0CB5E45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6732879A3F3545BE3DCF6D399B2576" ma:contentTypeVersion="11" ma:contentTypeDescription="Create a new document." ma:contentTypeScope="" ma:versionID="0f322422b0eb1a8b71e193ee01cd64a5">
  <xsd:schema xmlns:xsd="http://www.w3.org/2001/XMLSchema" xmlns:xs="http://www.w3.org/2001/XMLSchema" xmlns:p="http://schemas.microsoft.com/office/2006/metadata/properties" xmlns:ns3="02fcf128-5d3a-46a6-a8d2-3fc7f7d9e512" xmlns:ns4="22b92b39-07e2-44a5-8409-3995a1ed5a8e" targetNamespace="http://schemas.microsoft.com/office/2006/metadata/properties" ma:root="true" ma:fieldsID="901b911a8bdc1753e59b0c6610e71261" ns3:_="" ns4:_="">
    <xsd:import namespace="02fcf128-5d3a-46a6-a8d2-3fc7f7d9e512"/>
    <xsd:import namespace="22b92b39-07e2-44a5-8409-3995a1ed5a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cf128-5d3a-46a6-a8d2-3fc7f7d9e5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92b39-07e2-44a5-8409-3995a1ed5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F91154-036E-4095-A934-7B7DE9647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1BB6E3-F66C-4CFC-B7E4-E2C7933D0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cf128-5d3a-46a6-a8d2-3fc7f7d9e512"/>
    <ds:schemaRef ds:uri="22b92b39-07e2-44a5-8409-3995a1ed5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E79B2C-90AB-4D0A-828A-75EFE63381E3}">
  <ds:schemaRefs>
    <ds:schemaRef ds:uri="http://purl.org/dc/terms/"/>
    <ds:schemaRef ds:uri="http://schemas.openxmlformats.org/package/2006/metadata/core-properties"/>
    <ds:schemaRef ds:uri="02fcf128-5d3a-46a6-a8d2-3fc7f7d9e51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2b92b39-07e2-44a5-8409-3995a1ed5a8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ICL FERTILIZERS</Template>
  <TotalTime>130</TotalTime>
  <Words>141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Polysulphate trial</vt:lpstr>
      <vt:lpstr>Treatments in alfalfa: doses</vt:lpstr>
      <vt:lpstr>Treatment in alfalfa: combinations</vt:lpstr>
      <vt:lpstr> Higher leaf K, S, Ca, and Mg due to polyhalite </vt:lpstr>
      <vt:lpstr>Superiority of polyhalite over KCl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Polysulphate trial</dc:title>
  <dc:creator>Patricia Imas</dc:creator>
  <cp:lastModifiedBy>Yateendra Joshi</cp:lastModifiedBy>
  <cp:revision>13</cp:revision>
  <dcterms:created xsi:type="dcterms:W3CDTF">2019-08-13T06:03:40Z</dcterms:created>
  <dcterms:modified xsi:type="dcterms:W3CDTF">2019-08-21T03:31:46Z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0x010100A26732879A3F3545BE3DCF6D399B2576</vt:lpwstr>
  </property>
</Properties>
</file>