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6485" y="972324"/>
            <a:ext cx="8510270" cy="5904230"/>
          </a:xfrm>
          <a:custGeom>
            <a:avLst/>
            <a:gdLst/>
            <a:ahLst/>
            <a:cxnLst/>
            <a:rect l="l" t="t" r="r" b="b"/>
            <a:pathLst>
              <a:path w="8510270" h="5904230">
                <a:moveTo>
                  <a:pt x="8510016" y="883920"/>
                </a:moveTo>
                <a:lnTo>
                  <a:pt x="27432" y="883920"/>
                </a:lnTo>
                <a:lnTo>
                  <a:pt x="27432" y="0"/>
                </a:lnTo>
                <a:lnTo>
                  <a:pt x="0" y="0"/>
                </a:lnTo>
                <a:lnTo>
                  <a:pt x="0" y="5903976"/>
                </a:lnTo>
                <a:lnTo>
                  <a:pt x="27432" y="5903976"/>
                </a:lnTo>
                <a:lnTo>
                  <a:pt x="27432" y="911352"/>
                </a:lnTo>
                <a:lnTo>
                  <a:pt x="8510016" y="911352"/>
                </a:lnTo>
                <a:lnTo>
                  <a:pt x="8510016" y="88392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18938" y="606551"/>
            <a:ext cx="1865376" cy="417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5533" y="1798320"/>
            <a:ext cx="146303" cy="140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22485" y="1789176"/>
            <a:ext cx="155448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6485" y="972324"/>
            <a:ext cx="8510270" cy="5904230"/>
          </a:xfrm>
          <a:custGeom>
            <a:avLst/>
            <a:gdLst/>
            <a:ahLst/>
            <a:cxnLst/>
            <a:rect l="l" t="t" r="r" b="b"/>
            <a:pathLst>
              <a:path w="8510270" h="5904230">
                <a:moveTo>
                  <a:pt x="8510016" y="883920"/>
                </a:moveTo>
                <a:lnTo>
                  <a:pt x="27432" y="883920"/>
                </a:lnTo>
                <a:lnTo>
                  <a:pt x="27432" y="0"/>
                </a:lnTo>
                <a:lnTo>
                  <a:pt x="0" y="0"/>
                </a:lnTo>
                <a:lnTo>
                  <a:pt x="0" y="5903976"/>
                </a:lnTo>
                <a:lnTo>
                  <a:pt x="27432" y="5903976"/>
                </a:lnTo>
                <a:lnTo>
                  <a:pt x="27432" y="911352"/>
                </a:lnTo>
                <a:lnTo>
                  <a:pt x="8510016" y="911352"/>
                </a:lnTo>
                <a:lnTo>
                  <a:pt x="8510016" y="88392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18938" y="606551"/>
            <a:ext cx="1865376" cy="417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5764" y="2209293"/>
            <a:ext cx="456187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8580" y="3553462"/>
            <a:ext cx="5236239" cy="2566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89897" y="6669083"/>
            <a:ext cx="922654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40845" y="6669083"/>
            <a:ext cx="272415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85" y="606551"/>
            <a:ext cx="8574405" cy="6269990"/>
            <a:chOff x="1022485" y="606551"/>
            <a:chExt cx="8574405" cy="6269990"/>
          </a:xfrm>
        </p:grpSpPr>
        <p:sp>
          <p:nvSpPr>
            <p:cNvPr id="3" name="object 3"/>
            <p:cNvSpPr/>
            <p:nvPr/>
          </p:nvSpPr>
          <p:spPr>
            <a:xfrm>
              <a:off x="1025533" y="1798320"/>
              <a:ext cx="146303" cy="14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485" y="1789176"/>
              <a:ext cx="155448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28580" y="2209293"/>
            <a:ext cx="4899054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45" rtl="1">
              <a:lnSpc>
                <a:spcPct val="100000"/>
              </a:lnSpc>
              <a:spcBef>
                <a:spcPts val="90"/>
              </a:spcBef>
            </a:pPr>
            <a:r>
              <a:rPr lang="he-IL" spc="-15" dirty="0"/>
              <a:t>קו מטרו </a:t>
            </a:r>
            <a:r>
              <a:rPr lang="en-US" spc="-15" dirty="0"/>
              <a:t>M2</a:t>
            </a:r>
            <a:r>
              <a:rPr lang="he-IL" spc="-15" dirty="0"/>
              <a:t> בתל אביב</a:t>
            </a:r>
            <a:endParaRPr spc="-1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8381" y="6669083"/>
            <a:ext cx="1746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728580" y="3553462"/>
            <a:ext cx="5236239" cy="263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algn="ctr" rtl="1">
              <a:lnSpc>
                <a:spcPct val="100000"/>
              </a:lnSpc>
              <a:spcBef>
                <a:spcPts val="100"/>
              </a:spcBef>
            </a:pPr>
            <a:r>
              <a:rPr lang="he-IL" spc="-10" dirty="0"/>
              <a:t>פליטה אלקטרומגנטית</a:t>
            </a:r>
          </a:p>
          <a:p>
            <a:pPr marL="19050" marR="5080" algn="ctr" rtl="1">
              <a:lnSpc>
                <a:spcPct val="100000"/>
              </a:lnSpc>
              <a:spcBef>
                <a:spcPts val="100"/>
              </a:spcBef>
            </a:pPr>
            <a:r>
              <a:rPr lang="he-IL" spc="-10" dirty="0"/>
              <a:t>ממערכות רכבת תחתית</a:t>
            </a:r>
            <a:endParaRPr spc="-10" dirty="0"/>
          </a:p>
          <a:p>
            <a:pPr marL="6350">
              <a:lnSpc>
                <a:spcPct val="100000"/>
              </a:lnSpc>
            </a:pPr>
            <a:endParaRPr spc="-10" dirty="0"/>
          </a:p>
          <a:p>
            <a:pPr marL="6350">
              <a:lnSpc>
                <a:spcPct val="100000"/>
              </a:lnSpc>
              <a:spcBef>
                <a:spcPts val="50"/>
              </a:spcBef>
            </a:pPr>
            <a:endParaRPr sz="2900" dirty="0"/>
          </a:p>
          <a:p>
            <a:pPr marL="74295" algn="ctr">
              <a:lnSpc>
                <a:spcPct val="100000"/>
              </a:lnSpc>
            </a:pPr>
            <a:r>
              <a:rPr lang="en-US" sz="3200" spc="-5" dirty="0"/>
              <a:t>Dick van </a:t>
            </a:r>
            <a:r>
              <a:rPr lang="en-US" sz="3200" spc="-5" dirty="0" err="1"/>
              <a:t>Bekkum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85" y="606551"/>
            <a:ext cx="8574405" cy="6269990"/>
            <a:chOff x="1022485" y="606551"/>
            <a:chExt cx="8574405" cy="6269990"/>
          </a:xfrm>
        </p:grpSpPr>
        <p:sp>
          <p:nvSpPr>
            <p:cNvPr id="3" name="object 3"/>
            <p:cNvSpPr/>
            <p:nvPr/>
          </p:nvSpPr>
          <p:spPr>
            <a:xfrm>
              <a:off x="1025533" y="1798320"/>
              <a:ext cx="146303" cy="14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485" y="1789176"/>
              <a:ext cx="155448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7262" y="1921562"/>
            <a:ext cx="8126095" cy="35791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 algn="r" rtl="1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5" dirty="0" err="1">
                <a:latin typeface="Arial"/>
                <a:cs typeface="Arial"/>
              </a:rPr>
              <a:t>נת"ע</a:t>
            </a:r>
            <a:r>
              <a:rPr lang="he-IL" sz="3200" spc="-15" dirty="0">
                <a:latin typeface="Arial"/>
                <a:cs typeface="Arial"/>
              </a:rPr>
              <a:t> לא </a:t>
            </a:r>
            <a:r>
              <a:rPr lang="he-IL" sz="3200" spc="-15">
                <a:latin typeface="Arial"/>
                <a:cs typeface="Arial"/>
              </a:rPr>
              <a:t>מבינה את האלקטרוניקה </a:t>
            </a:r>
            <a:r>
              <a:rPr lang="he-IL" sz="3200" spc="-15" dirty="0">
                <a:latin typeface="Arial"/>
                <a:cs typeface="Arial"/>
              </a:rPr>
              <a:t>של רכבות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ההנחה של זרם קבוע (</a:t>
            </a:r>
            <a:r>
              <a:rPr lang="en-US" sz="3200" spc="-10" dirty="0">
                <a:latin typeface="Arial"/>
                <a:cs typeface="Arial"/>
              </a:rPr>
              <a:t>DC</a:t>
            </a:r>
            <a:r>
              <a:rPr lang="he-IL" sz="3200" spc="-10" dirty="0">
                <a:latin typeface="Arial"/>
                <a:cs typeface="Arial"/>
              </a:rPr>
              <a:t>) היא שגויה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הערכה נמוכה מדי של השדה המגנטי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המציאות גרועה פי 300 מהמספרים של </a:t>
            </a:r>
            <a:r>
              <a:rPr lang="he-IL" sz="3200" spc="-5" dirty="0" err="1">
                <a:latin typeface="Arial"/>
                <a:cs typeface="Arial"/>
              </a:rPr>
              <a:t>נת"ע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המלצה: לעדכן את החישובים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המלצה: להתעלם מהמדידות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365" y="1118616"/>
            <a:ext cx="8400415" cy="593752"/>
          </a:xfrm>
          <a:prstGeom prst="rect">
            <a:avLst/>
          </a:prstGeom>
          <a:solidFill>
            <a:srgbClr val="3232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5715" algn="ctr" rtl="1">
              <a:lnSpc>
                <a:spcPct val="100000"/>
              </a:lnSpc>
              <a:spcBef>
                <a:spcPts val="310"/>
              </a:spcBef>
            </a:pPr>
            <a:r>
              <a:rPr lang="he-IL" sz="3600" spc="-10" dirty="0">
                <a:solidFill>
                  <a:srgbClr val="FFFFFF"/>
                </a:solidFill>
              </a:rPr>
              <a:t>מסקנות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85" y="606551"/>
            <a:ext cx="8574405" cy="6269990"/>
            <a:chOff x="1022485" y="606551"/>
            <a:chExt cx="8574405" cy="6269990"/>
          </a:xfrm>
        </p:grpSpPr>
        <p:sp>
          <p:nvSpPr>
            <p:cNvPr id="3" name="object 3"/>
            <p:cNvSpPr/>
            <p:nvPr/>
          </p:nvSpPr>
          <p:spPr>
            <a:xfrm>
              <a:off x="1025533" y="1798320"/>
              <a:ext cx="146303" cy="14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485" y="1789176"/>
              <a:ext cx="155448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08100" y="1921562"/>
            <a:ext cx="8400415" cy="41742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 algn="r" rtl="1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ההנחות של </a:t>
            </a:r>
            <a:r>
              <a:rPr lang="he-IL" sz="3200" spc="-10" dirty="0" err="1">
                <a:latin typeface="Arial"/>
                <a:cs typeface="Arial"/>
              </a:rPr>
              <a:t>נת"ע</a:t>
            </a:r>
            <a:r>
              <a:rPr lang="he-IL" sz="3200" spc="-10" dirty="0">
                <a:latin typeface="Arial"/>
                <a:cs typeface="Arial"/>
              </a:rPr>
              <a:t> לגבי אספקת החשמל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אספקת החשמל למערכות היא בזרם ישר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יישור מזרם חילופין ב-50 הרץ לזרם ישר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יישור זרם חילופין גורם לאדווה קטנה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גודל האדווה הוא 13.6 אמפר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יוצרת שדה מגנטי של 0.4 מיליגאוס במרחק 17 מטר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לא פוגעת בסביבה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8381" y="6669083"/>
            <a:ext cx="1746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365" y="1118616"/>
            <a:ext cx="8400415" cy="532197"/>
          </a:xfrm>
          <a:prstGeom prst="rect">
            <a:avLst/>
          </a:prstGeom>
          <a:solidFill>
            <a:srgbClr val="3232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877569" algn="ctr" rtl="1">
              <a:lnSpc>
                <a:spcPct val="100000"/>
              </a:lnSpc>
              <a:spcBef>
                <a:spcPts val="310"/>
              </a:spcBef>
            </a:pPr>
            <a:r>
              <a:rPr lang="he-IL" sz="3200" spc="-5" dirty="0">
                <a:solidFill>
                  <a:srgbClr val="FFFFFF"/>
                </a:solidFill>
              </a:rPr>
              <a:t>חוות דעת על שדות אלקטרומגנטיים על פי </a:t>
            </a:r>
            <a:r>
              <a:rPr lang="he-IL" sz="3200" spc="-5" dirty="0" err="1">
                <a:solidFill>
                  <a:srgbClr val="FFFFFF"/>
                </a:solidFill>
              </a:rPr>
              <a:t>נת"ע</a:t>
            </a: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85" y="606551"/>
            <a:ext cx="8574405" cy="6269990"/>
            <a:chOff x="1022485" y="606551"/>
            <a:chExt cx="8574405" cy="6269990"/>
          </a:xfrm>
        </p:grpSpPr>
        <p:sp>
          <p:nvSpPr>
            <p:cNvPr id="3" name="object 3"/>
            <p:cNvSpPr/>
            <p:nvPr/>
          </p:nvSpPr>
          <p:spPr>
            <a:xfrm>
              <a:off x="1025533" y="1798320"/>
              <a:ext cx="146303" cy="14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485" y="1789176"/>
              <a:ext cx="155448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7262" y="1921562"/>
            <a:ext cx="8386445" cy="298415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 algn="r" rtl="1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שאלה מס' 1: האם החישובים נכונים?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שאלה מס' 2: האם הנחות הבסיס נכונות?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חוקי מרפי: זבל נכנס </a:t>
            </a:r>
            <a:r>
              <a:rPr lang="he-IL" sz="3200" spc="-1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he-IL" sz="3200" spc="-10" dirty="0">
                <a:latin typeface="Arial"/>
                <a:cs typeface="Arial"/>
              </a:rPr>
              <a:t>זבל יוצא</a:t>
            </a: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תשובה מס' 1: החישובים המפושטים הם בסדר</a:t>
            </a: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תשובה מס' 2: הנחות הבסיס שגויות לחלוטין!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8381" y="6669083"/>
            <a:ext cx="1746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365" y="1118616"/>
            <a:ext cx="8400415" cy="593752"/>
          </a:xfrm>
          <a:prstGeom prst="rect">
            <a:avLst/>
          </a:prstGeom>
          <a:solidFill>
            <a:srgbClr val="3232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792480" algn="r" rtl="1">
              <a:lnSpc>
                <a:spcPct val="100000"/>
              </a:lnSpc>
              <a:spcBef>
                <a:spcPts val="310"/>
              </a:spcBef>
            </a:pPr>
            <a:r>
              <a:rPr lang="he-IL" sz="3600" spc="5" dirty="0">
                <a:solidFill>
                  <a:srgbClr val="FFFFFF"/>
                </a:solidFill>
              </a:rPr>
              <a:t>היסודות של אספקת חשמל לרכבת תחתית</a:t>
            </a:r>
            <a:endParaRPr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85" y="606551"/>
            <a:ext cx="8574405" cy="6269990"/>
            <a:chOff x="1022485" y="606551"/>
            <a:chExt cx="8574405" cy="6269990"/>
          </a:xfrm>
        </p:grpSpPr>
        <p:sp>
          <p:nvSpPr>
            <p:cNvPr id="3" name="object 3"/>
            <p:cNvSpPr/>
            <p:nvPr/>
          </p:nvSpPr>
          <p:spPr>
            <a:xfrm>
              <a:off x="1025533" y="1798320"/>
              <a:ext cx="146303" cy="14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485" y="1789176"/>
              <a:ext cx="155448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80394" y="1921562"/>
            <a:ext cx="8477283" cy="5261697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 algn="r" rtl="1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שדות מגנטיים: צריך לבחון את הזרמים, לא המתחים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מערכות ספקי כוח: נקראים 'זרם ישר' (מתח ללא עומס)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הזרמים אינם מתנהגים כלל כזרם ישר</a:t>
            </a:r>
            <a:endParaRPr lang="en-US"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הגורם: התנהגות מערכות ההינע של כלי הרכב</a:t>
            </a:r>
            <a:endParaRPr lang="en-US"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ממירי הספק ממותגים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הזרמים משתנים באמפרים רבים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הזרמים משתנים בתדרים נמוכים ביותר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פוגעים בתפקוד של מכשירים באוניברסיטה!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4885373" y="6770365"/>
            <a:ext cx="922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8381" y="6669083"/>
            <a:ext cx="17462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365" y="1118616"/>
            <a:ext cx="8400415" cy="593752"/>
          </a:xfrm>
          <a:prstGeom prst="rect">
            <a:avLst/>
          </a:prstGeom>
          <a:solidFill>
            <a:srgbClr val="3232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5715" algn="ctr" rtl="1">
              <a:lnSpc>
                <a:spcPct val="100000"/>
              </a:lnSpc>
              <a:spcBef>
                <a:spcPts val="310"/>
              </a:spcBef>
            </a:pPr>
            <a:r>
              <a:rPr lang="he-IL" sz="3600" spc="-25" dirty="0">
                <a:solidFill>
                  <a:srgbClr val="FFFFFF"/>
                </a:solidFill>
              </a:rPr>
              <a:t>ספקי כוח וזרמים</a:t>
            </a: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85" y="606551"/>
            <a:ext cx="8574405" cy="6269990"/>
            <a:chOff x="1022485" y="606551"/>
            <a:chExt cx="8574405" cy="6269990"/>
          </a:xfrm>
        </p:grpSpPr>
        <p:sp>
          <p:nvSpPr>
            <p:cNvPr id="3" name="object 3"/>
            <p:cNvSpPr/>
            <p:nvPr/>
          </p:nvSpPr>
          <p:spPr>
            <a:xfrm>
              <a:off x="1025533" y="1798320"/>
              <a:ext cx="146303" cy="14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485" y="1789176"/>
              <a:ext cx="155448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7262" y="5432861"/>
            <a:ext cx="8176895" cy="1199046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 algn="r" rtl="1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מערכת זרם ישר במתח </a:t>
            </a:r>
            <a:r>
              <a:rPr lang="en-US" sz="3200" spc="-10" dirty="0">
                <a:latin typeface="Arial"/>
                <a:cs typeface="Arial"/>
              </a:rPr>
              <a:t>750V</a:t>
            </a:r>
            <a:r>
              <a:rPr lang="he-IL" sz="3200" spc="-10" dirty="0">
                <a:latin typeface="Arial"/>
                <a:cs typeface="Arial"/>
              </a:rPr>
              <a:t> (</a:t>
            </a:r>
            <a:r>
              <a:rPr lang="en-US" sz="3200" spc="-10" dirty="0">
                <a:latin typeface="Arial"/>
                <a:cs typeface="Arial"/>
              </a:rPr>
              <a:t>840V</a:t>
            </a:r>
            <a:r>
              <a:rPr lang="he-IL" sz="3200" spc="-10" dirty="0">
                <a:latin typeface="Arial"/>
                <a:cs typeface="Arial"/>
              </a:rPr>
              <a:t> ללא עומס)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מיישר 12 </a:t>
            </a:r>
            <a:r>
              <a:rPr lang="he-IL" sz="3200" spc="-5" dirty="0" err="1">
                <a:latin typeface="Arial"/>
                <a:cs typeface="Arial"/>
              </a:rPr>
              <a:t>פולסים</a:t>
            </a:r>
            <a:r>
              <a:rPr lang="he-IL" sz="3200" spc="-5" dirty="0">
                <a:latin typeface="Arial"/>
                <a:cs typeface="Arial"/>
              </a:rPr>
              <a:t> – אדווה בתדר 600 הרץ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365" y="1118616"/>
            <a:ext cx="8400415" cy="593752"/>
          </a:xfrm>
          <a:prstGeom prst="rect">
            <a:avLst/>
          </a:prstGeom>
          <a:solidFill>
            <a:srgbClr val="3232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855980" algn="r" rtl="1">
              <a:lnSpc>
                <a:spcPct val="100000"/>
              </a:lnSpc>
              <a:spcBef>
                <a:spcPts val="310"/>
              </a:spcBef>
            </a:pPr>
            <a:r>
              <a:rPr lang="he-IL" sz="3600" spc="5" dirty="0">
                <a:solidFill>
                  <a:srgbClr val="FFFFFF"/>
                </a:solidFill>
              </a:rPr>
              <a:t>גרף מתח ההנעה של </a:t>
            </a:r>
            <a:r>
              <a:rPr lang="he-IL" sz="3600" spc="5" dirty="0" err="1">
                <a:solidFill>
                  <a:srgbClr val="FFFFFF"/>
                </a:solidFill>
              </a:rPr>
              <a:t>נת"ע</a:t>
            </a:r>
            <a:r>
              <a:rPr lang="he-IL" sz="3600" spc="5" dirty="0">
                <a:solidFill>
                  <a:srgbClr val="FFFFFF"/>
                </a:solidFill>
              </a:rPr>
              <a:t> </a:t>
            </a:r>
            <a:endParaRPr sz="3600" dirty="0"/>
          </a:p>
        </p:txBody>
      </p:sp>
      <p:sp>
        <p:nvSpPr>
          <p:cNvPr id="7" name="object 7"/>
          <p:cNvSpPr/>
          <p:nvPr/>
        </p:nvSpPr>
        <p:spPr>
          <a:xfrm>
            <a:off x="1165741" y="1975104"/>
            <a:ext cx="8363711" cy="3502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85" y="606551"/>
            <a:ext cx="8574405" cy="6269990"/>
            <a:chOff x="1022485" y="606551"/>
            <a:chExt cx="8574405" cy="6269990"/>
          </a:xfrm>
        </p:grpSpPr>
        <p:sp>
          <p:nvSpPr>
            <p:cNvPr id="3" name="object 3"/>
            <p:cNvSpPr/>
            <p:nvPr/>
          </p:nvSpPr>
          <p:spPr>
            <a:xfrm>
              <a:off x="1025533" y="1798320"/>
              <a:ext cx="146303" cy="14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485" y="1789176"/>
              <a:ext cx="155448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7262" y="1921562"/>
            <a:ext cx="7646670" cy="3476593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 algn="r" rtl="1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מתח קבוע </a:t>
            </a:r>
            <a:r>
              <a:rPr lang="en-CA" sz="3200" spc="-5" dirty="0">
                <a:latin typeface="Arial"/>
                <a:cs typeface="Arial"/>
              </a:rPr>
              <a:t>≠</a:t>
            </a:r>
            <a:r>
              <a:rPr lang="he-IL" sz="3200" spc="-5" dirty="0">
                <a:latin typeface="Arial"/>
                <a:cs typeface="Arial"/>
              </a:rPr>
              <a:t> זרם קבוע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תלוי בהתנהגות העומס (רכבות)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עומס </a:t>
            </a:r>
            <a:r>
              <a:rPr lang="he-IL" sz="3200" spc="-5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he-IL" sz="3200" spc="-5" dirty="0">
                <a:latin typeface="Arial"/>
                <a:cs typeface="Arial"/>
              </a:rPr>
              <a:t> מערכות הינע </a:t>
            </a:r>
            <a:r>
              <a:rPr lang="he-IL" sz="3200" spc="-10" dirty="0">
                <a:latin typeface="Arial"/>
                <a:cs typeface="Arial"/>
              </a:rPr>
              <a:t>עם ספקי כוח ממותגים + מנוע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עומס </a:t>
            </a:r>
            <a:r>
              <a:rPr lang="he-IL" sz="3200" spc="-5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he-IL" sz="3200" spc="-5" dirty="0">
                <a:latin typeface="Arial"/>
                <a:cs typeface="Arial"/>
              </a:rPr>
              <a:t> מערכות עזר עם ממירים אלקטרוניים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וכן הלאה</a:t>
            </a:r>
            <a:endParaRPr sz="32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365" y="1118616"/>
            <a:ext cx="8400415" cy="593752"/>
          </a:xfrm>
          <a:prstGeom prst="rect">
            <a:avLst/>
          </a:prstGeom>
          <a:solidFill>
            <a:srgbClr val="3232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3810" algn="ctr" rtl="1">
              <a:lnSpc>
                <a:spcPct val="100000"/>
              </a:lnSpc>
              <a:spcBef>
                <a:spcPts val="310"/>
              </a:spcBef>
            </a:pPr>
            <a:r>
              <a:rPr lang="he-IL" sz="3600" spc="-5" dirty="0">
                <a:solidFill>
                  <a:srgbClr val="FFFFFF"/>
                </a:solidFill>
              </a:rPr>
              <a:t>מה לא נכון בגרף?</a:t>
            </a:r>
            <a:endParaRPr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5365" y="1118616"/>
            <a:ext cx="8400415" cy="593752"/>
          </a:xfrm>
          <a:prstGeom prst="rect">
            <a:avLst/>
          </a:prstGeom>
          <a:solidFill>
            <a:srgbClr val="3232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2540" algn="ctr" rtl="1">
              <a:lnSpc>
                <a:spcPct val="100000"/>
              </a:lnSpc>
              <a:spcBef>
                <a:spcPts val="310"/>
              </a:spcBef>
            </a:pPr>
            <a:r>
              <a:rPr lang="he-IL" sz="3600" spc="5" dirty="0">
                <a:solidFill>
                  <a:srgbClr val="FFFFFF"/>
                </a:solidFill>
              </a:rPr>
              <a:t>המציאות הקשה: רכבות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388245" y="1901951"/>
            <a:ext cx="7997952" cy="4764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4925894" y="6871648"/>
            <a:ext cx="922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85" y="606551"/>
            <a:ext cx="8574405" cy="6269990"/>
            <a:chOff x="1022485" y="606551"/>
            <a:chExt cx="8574405" cy="6269990"/>
          </a:xfrm>
        </p:grpSpPr>
        <p:sp>
          <p:nvSpPr>
            <p:cNvPr id="3" name="object 3"/>
            <p:cNvSpPr/>
            <p:nvPr/>
          </p:nvSpPr>
          <p:spPr>
            <a:xfrm>
              <a:off x="1025533" y="1798320"/>
              <a:ext cx="146303" cy="14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485" y="1789176"/>
              <a:ext cx="155448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7262" y="1921562"/>
            <a:ext cx="8218805" cy="3476593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 algn="r" rtl="1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גרף עליון: מהירות ביחס לזמן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גרף תחתון: זרם ביחס לזמן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הזרם משתנה באופן דרמטי ממאות אמפר לאלפי אמפר תוך מספר שניות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שינויים מקבילים בשדה המגנטי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זכרו: יש קשר לינארי בין זרם לשדה מגנטי!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365" y="1118616"/>
            <a:ext cx="8400415" cy="593752"/>
          </a:xfrm>
          <a:prstGeom prst="rect">
            <a:avLst/>
          </a:prstGeom>
          <a:solidFill>
            <a:srgbClr val="3232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2540" algn="ctr" rtl="1">
              <a:lnSpc>
                <a:spcPct val="100000"/>
              </a:lnSpc>
              <a:spcBef>
                <a:spcPts val="310"/>
              </a:spcBef>
            </a:pPr>
            <a:r>
              <a:rPr lang="he-IL" sz="3600" spc="-5" dirty="0">
                <a:solidFill>
                  <a:srgbClr val="FFFFFF"/>
                </a:solidFill>
              </a:rPr>
              <a:t>רכבות</a:t>
            </a:r>
            <a:endParaRPr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85" y="606551"/>
            <a:ext cx="8574405" cy="6269990"/>
            <a:chOff x="1022485" y="606551"/>
            <a:chExt cx="8574405" cy="6269990"/>
          </a:xfrm>
        </p:grpSpPr>
        <p:sp>
          <p:nvSpPr>
            <p:cNvPr id="3" name="object 3"/>
            <p:cNvSpPr/>
            <p:nvPr/>
          </p:nvSpPr>
          <p:spPr>
            <a:xfrm>
              <a:off x="1025533" y="1798320"/>
              <a:ext cx="146303" cy="14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485" y="1789176"/>
              <a:ext cx="155448" cy="15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84300" y="1938527"/>
            <a:ext cx="8131809" cy="41742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 algn="r" rtl="1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10" dirty="0">
                <a:latin typeface="Arial"/>
                <a:cs typeface="Arial"/>
              </a:rPr>
              <a:t>המדידות של </a:t>
            </a:r>
            <a:r>
              <a:rPr lang="he-IL" sz="3200" spc="-10" dirty="0" err="1">
                <a:latin typeface="Arial"/>
                <a:cs typeface="Arial"/>
              </a:rPr>
              <a:t>נת"ע</a:t>
            </a:r>
            <a:r>
              <a:rPr lang="he-IL" sz="3200" spc="-10" dirty="0">
                <a:latin typeface="Arial"/>
                <a:cs typeface="Arial"/>
              </a:rPr>
              <a:t> בקמפוס האוניברסיטה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המצב הנוכחי: לא מייצג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שדה מגנטי מקיף: לא מייצג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מדידות בתדר גבוה מ-30 הרץ: חסרות ערך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dirty="0">
                <a:latin typeface="Arial"/>
                <a:cs typeface="Arial"/>
              </a:rPr>
              <a:t>הרמות הושוו להנחיות של </a:t>
            </a:r>
            <a:r>
              <a:rPr lang="en-US" sz="3200" dirty="0">
                <a:latin typeface="Arial"/>
                <a:cs typeface="Arial"/>
              </a:rPr>
              <a:t>ICNIRP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ההנחיות מיועדות לבני אדם, לא למכשירים</a:t>
            </a:r>
            <a:endParaRPr sz="3200" dirty="0">
              <a:latin typeface="Arial"/>
              <a:cs typeface="Arial"/>
            </a:endParaRPr>
          </a:p>
          <a:p>
            <a:pPr marL="356870" indent="-344805" algn="r" rtl="1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he-IL" sz="3200" spc="-5" dirty="0">
                <a:latin typeface="Arial"/>
                <a:cs typeface="Arial"/>
              </a:rPr>
              <a:t>הדו"ח על תוצאות המדידות תומך בחישובים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pc="-15" dirty="0"/>
              <a:t>2021-06-15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5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365" y="1118616"/>
            <a:ext cx="8400415" cy="593752"/>
          </a:xfrm>
          <a:prstGeom prst="rect">
            <a:avLst/>
          </a:prstGeom>
          <a:solidFill>
            <a:srgbClr val="3232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8890" algn="ctr" rtl="1">
              <a:lnSpc>
                <a:spcPct val="100000"/>
              </a:lnSpc>
              <a:spcBef>
                <a:spcPts val="310"/>
              </a:spcBef>
            </a:pPr>
            <a:r>
              <a:rPr lang="he-IL" sz="3600" spc="-5" dirty="0">
                <a:solidFill>
                  <a:srgbClr val="FFFFFF"/>
                </a:solidFill>
              </a:rPr>
              <a:t>מדידות באוניברסיטה</a:t>
            </a: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376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קו מטרו M2 בתל אביב</vt:lpstr>
      <vt:lpstr>חוות דעת על שדות אלקטרומגנטיים על פי נת"ע</vt:lpstr>
      <vt:lpstr>היסודות של אספקת חשמל לרכבת תחתית</vt:lpstr>
      <vt:lpstr>ספקי כוח וזרמים</vt:lpstr>
      <vt:lpstr>גרף מתח ההנעה של נת"ע </vt:lpstr>
      <vt:lpstr>מה לא נכון בגרף?</vt:lpstr>
      <vt:lpstr>המציאות הקשה: רכבות</vt:lpstr>
      <vt:lpstr>רכבות</vt:lpstr>
      <vt:lpstr>מדידות באוניברסיטה</vt:lpstr>
      <vt:lpstr>מסקנות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Bar-Ilan-Hearing-Presentaion-v01.ppt [Compatibility Mode]</dc:title>
  <dc:creator>Dick</dc:creator>
  <cp:lastModifiedBy>Susan</cp:lastModifiedBy>
  <cp:revision>21</cp:revision>
  <dcterms:created xsi:type="dcterms:W3CDTF">2021-06-01T12:28:23Z</dcterms:created>
  <dcterms:modified xsi:type="dcterms:W3CDTF">2021-06-01T20:19:59Z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2021-06-01T00:00:00Z</vt:filetime>
  </property>
</Properties>
</file>