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omments/comment5.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6.xml" ContentType="application/vnd.openxmlformats-officedocument.presentationml.comments+xml"/>
  <Override PartName="/ppt/notesSlides/notesSlide24.xml" ContentType="application/vnd.openxmlformats-officedocument.presentationml.notesSlide+xml"/>
  <Override PartName="/ppt/comments/comment7.xml" ContentType="application/vnd.openxmlformats-officedocument.presentationml.comments+xml"/>
  <Override PartName="/ppt/notesSlides/notesSlide25.xml" ContentType="application/vnd.openxmlformats-officedocument.presentationml.notesSlide+xml"/>
  <Override PartName="/ppt/comments/comment8.xml" ContentType="application/vnd.openxmlformats-officedocument.presentationml.comments+xml"/>
  <Override PartName="/ppt/notesSlides/notesSlide26.xml" ContentType="application/vnd.openxmlformats-officedocument.presentationml.notesSlide+xml"/>
  <Override PartName="/ppt/comments/comment9.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0.xml" ContentType="application/vnd.openxmlformats-officedocument.presentationml.comments+xml"/>
  <Override PartName="/ppt/notesSlides/notesSlide29.xml" ContentType="application/vnd.openxmlformats-officedocument.presentationml.notesSlide+xml"/>
  <Override PartName="/ppt/comments/comment11.xml" ContentType="application/vnd.openxmlformats-officedocument.presentationml.comments+xml"/>
  <Override PartName="/ppt/notesSlides/notesSlide30.xml" ContentType="application/vnd.openxmlformats-officedocument.presentationml.notesSlide+xml"/>
  <Override PartName="/ppt/comments/comment12.xml" ContentType="application/vnd.openxmlformats-officedocument.presentationml.comments+xml"/>
  <Override PartName="/ppt/notesSlides/notesSlide31.xml" ContentType="application/vnd.openxmlformats-officedocument.presentationml.notesSlide+xml"/>
  <Override PartName="/ppt/comments/comment13.xml" ContentType="application/vnd.openxmlformats-officedocument.presentationml.comments+xml"/>
  <Override PartName="/ppt/notesSlides/notesSlide32.xml" ContentType="application/vnd.openxmlformats-officedocument.presentationml.notesSlide+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415" r:id="rId2"/>
    <p:sldId id="416" r:id="rId3"/>
    <p:sldId id="417" r:id="rId4"/>
    <p:sldId id="363" r:id="rId5"/>
    <p:sldId id="333" r:id="rId6"/>
    <p:sldId id="371" r:id="rId7"/>
    <p:sldId id="334" r:id="rId8"/>
    <p:sldId id="375" r:id="rId9"/>
    <p:sldId id="366" r:id="rId10"/>
    <p:sldId id="372" r:id="rId11"/>
    <p:sldId id="368" r:id="rId12"/>
    <p:sldId id="365" r:id="rId13"/>
    <p:sldId id="373" r:id="rId14"/>
    <p:sldId id="339" r:id="rId15"/>
    <p:sldId id="341" r:id="rId16"/>
    <p:sldId id="374" r:id="rId17"/>
    <p:sldId id="377" r:id="rId18"/>
    <p:sldId id="378" r:id="rId19"/>
    <p:sldId id="380" r:id="rId20"/>
    <p:sldId id="393" r:id="rId21"/>
    <p:sldId id="367" r:id="rId22"/>
    <p:sldId id="386" r:id="rId23"/>
    <p:sldId id="395" r:id="rId24"/>
    <p:sldId id="406" r:id="rId25"/>
    <p:sldId id="408" r:id="rId26"/>
    <p:sldId id="391" r:id="rId27"/>
    <p:sldId id="411" r:id="rId28"/>
    <p:sldId id="403" r:id="rId29"/>
    <p:sldId id="289" r:id="rId30"/>
    <p:sldId id="414" r:id="rId31"/>
    <p:sldId id="357" r:id="rId32"/>
    <p:sldId id="4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iki Atara" initials="SA" lastIdx="37" clrIdx="0"/>
  <p:cmAuthor id="1" name="Nitsa Movshovitz-Hadar" initials="NMH" lastIdx="59" clrIdx="1"/>
  <p:cmAuthor id="2" name="User" initials="U" lastIdx="4" clrIdx="2"/>
  <p:cmAuthor id="3" name="user" initials="u" lastIdx="45" clrIdx="3">
    <p:extLst/>
  </p:cmAuthor>
  <p:cmAuthor id="4" name="Yael Bier" initials="YB" lastIdx="22" clrIdx="4">
    <p:extLst>
      <p:ext uri="{19B8F6BF-5375-455C-9EA6-DF929625EA0E}">
        <p15:presenceInfo xmlns:p15="http://schemas.microsoft.com/office/powerpoint/2012/main" userId="Yael B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2" autoAdjust="0"/>
    <p:restoredTop sz="66858" autoAdjust="0"/>
  </p:normalViewPr>
  <p:slideViewPr>
    <p:cSldViewPr>
      <p:cViewPr varScale="1">
        <p:scale>
          <a:sx n="78" d="100"/>
          <a:sy n="78" d="100"/>
        </p:scale>
        <p:origin x="1560" y="78"/>
      </p:cViewPr>
      <p:guideLst>
        <p:guide orient="horz" pos="2160"/>
        <p:guide pos="2880"/>
      </p:guideLst>
    </p:cSldViewPr>
  </p:slideViewPr>
  <p:outlineViewPr>
    <p:cViewPr>
      <p:scale>
        <a:sx n="33" d="100"/>
        <a:sy n="33" d="100"/>
      </p:scale>
      <p:origin x="0" y="18990"/>
    </p:cViewPr>
  </p:outlineViewPr>
  <p:notesTextViewPr>
    <p:cViewPr>
      <p:scale>
        <a:sx n="1" d="1"/>
        <a:sy n="1" d="1"/>
      </p:scale>
      <p:origin x="0" y="0"/>
    </p:cViewPr>
  </p:notesTextViewPr>
  <p:sorterViewPr>
    <p:cViewPr>
      <p:scale>
        <a:sx n="100" d="100"/>
        <a:sy n="100" d="100"/>
      </p:scale>
      <p:origin x="0" y="10291"/>
    </p:cViewPr>
  </p:sorterViewPr>
  <p:notesViewPr>
    <p:cSldViewPr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2-07T13:07:56.235" idx="1">
    <p:pos x="1409" y="1697"/>
    <p:text>לא הצלחתי להזיז את הטקסט</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4" dt="2017-12-07T14:14:31.378" idx="14">
    <p:pos x="106" y="106"/>
    <p:text>קישור בהערות מורים שבור -- לא מגיע לשום מקום</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17-12-10T12:23:33.633" idx="18">
    <p:pos x="3075" y="1401"/>
    <p:text>צריך לסדר את הגרפיקה כדי שלא יסתיר את הכיתוב</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4" dt="2017-12-07T14:00:31.347" idx="11">
    <p:pos x="2078" y="934"/>
    <p:text>השמטתי הפניות לפעילויות ואתרים בעברית. מה לגבי האזכור של הסדנא של איליה?</p:text>
    <p:extLst>
      <p:ext uri="{C676402C-5697-4E1C-873F-D02D1690AC5C}">
        <p15:threadingInfo xmlns:p15="http://schemas.microsoft.com/office/powerpoint/2012/main" timeZoneBias="-120"/>
      </p:ext>
    </p:extLst>
  </p:cm>
  <p:cm authorId="4" dt="2017-12-10T12:29:12.059" idx="19">
    <p:pos x="537" y="2390"/>
    <p:text>צריך להפוך את עמודות הטבלה לשמאל-ימין</p:text>
    <p:extLst>
      <p:ext uri="{C676402C-5697-4E1C-873F-D02D1690AC5C}">
        <p15:threadingInfo xmlns:p15="http://schemas.microsoft.com/office/powerpoint/2012/main" timeZoneBias="-120"/>
      </p:ext>
    </p:extLst>
  </p:cm>
  <p:cm authorId="4" dt="2017-12-10T12:29:36.516" idx="20">
    <p:pos x="10" y="10"/>
    <p:text>בעיני הסבר הניתן כאן לא מספיק ברור. אם המטרה לגרות אותם לחפש הלאה, אז אולי מספיק (אבל יש בעיה כי ההפניה היא לאתר בעברית...)</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4" dt="2017-12-07T14:02:37.724" idx="12">
    <p:pos x="10" y="10"/>
    <p:text>השמטתי הפניות לאתרים בעברית מהמצגת ומההערות למורה</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4" dt="2017-12-10T12:35:06.433" idx="21">
    <p:pos x="10" y="10"/>
    <p:text/>
    <p:extLst>
      <p:ext uri="{C676402C-5697-4E1C-873F-D02D1690AC5C}">
        <p15:threadingInfo xmlns:p15="http://schemas.microsoft.com/office/powerpoint/2012/main" timeZoneBias="-120"/>
      </p:ext>
    </p:extLst>
  </p:cm>
  <p:cm authorId="4" dt="2017-12-10T12:35:13.211" idx="22">
    <p:pos x="5137" y="2849"/>
    <p:text>השמטתי את ההפניה האחרונה כי הוא לאתר בעברית.</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7-12-07T13:15:56.282" idx="2">
    <p:pos x="2203" y="1619"/>
    <p:text>צריך לסדר כאן את רשימת הקוביות</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7-12-07T13:22:21.889" idx="3">
    <p:pos x="4102" y="3596"/>
    <p:text>אני מניחה שצריך להפוך את החץ  עך לא עשיתי כי לא יודעת לעשות כן. מופיע מספר פעמים במצגת ובהנחיות למורה.</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7-12-07T13:27:45.392" idx="4">
    <p:pos x="3207" y="1035"/>
    <p:text>להפוך כיוון חץ</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7-12-07T13:37:37.764" idx="5">
    <p:pos x="3409" y="1417"/>
    <p:text>סדר הפעולות השתבש</p:text>
    <p:extLst>
      <p:ext uri="{C676402C-5697-4E1C-873F-D02D1690AC5C}">
        <p15:threadingInfo xmlns:p15="http://schemas.microsoft.com/office/powerpoint/2012/main" timeZoneBias="-120"/>
      </p:ext>
    </p:extLst>
  </p:cm>
  <p:cm authorId="4" dt="2017-12-10T09:14:56.104" idx="15">
    <p:pos x="10" y="10"/>
    <p:text>בהערות למורה: שיניתי מ"השחקן השני תמיד מנצח" ל"השחקן השני תמיד יכול לנצח".</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7-12-07T13:40:00.434" idx="6">
    <p:pos x="10" y="10"/>
    <p:text>ההפניה בהערות מורים היא לעברית אז השמטתי. אולי תרצו למצוא משהו מקביל באנגלית</p:text>
    <p:extLst mod="1">
      <p:ext uri="{C676402C-5697-4E1C-873F-D02D1690AC5C}">
        <p15:threadingInfo xmlns:p15="http://schemas.microsoft.com/office/powerpoint/2012/main" timeZoneBias="-120"/>
      </p:ext>
    </p:extLst>
  </p:cm>
  <p:cm authorId="4" dt="2017-12-10T09:19:12.880" idx="16">
    <p:pos x="106" y="106"/>
    <p:text>כשאני מפעילה את המצגת, לפעמים האותיות כאן מופיעות כתמונת מראה, ולפעמים לא. לטיפולכם.</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7-12-07T13:42:55.224" idx="7">
    <p:pos x="2218" y="3363"/>
    <p:text>יש צורך לעשות סדר בגראפיקה כדי להסדיר את ההנפשות. כמו כן את בסרטוט העמודים למנצחים צריך להפוך מימין-שמאל לשמאל-ימין.</p:text>
    <p:extLst mod="1">
      <p:ext uri="{C676402C-5697-4E1C-873F-D02D1690AC5C}">
        <p15:threadingInfo xmlns:p15="http://schemas.microsoft.com/office/powerpoint/2012/main" timeZoneBias="-120"/>
      </p:ext>
    </p:extLst>
  </p:cm>
  <p:cm authorId="4" dt="2017-12-10T12:10:26.384" idx="17">
    <p:pos x="5176" y="2133"/>
    <p:text>שיניתי את השופטים מA-B-C ל-1-2-3 כדי להבחין מהמועמדים.</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7-12-07T13:46:40.553" idx="8">
    <p:pos x="1136" y="1658"/>
    <p:text>כנ"ל</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7-12-07T13:47:16.837" idx="9">
    <p:pos x="10" y="10"/>
    <p:text>שימו לב שהאתר ממנו נלקחו 2 הדמויות הראשונות והנזכר בהערות למורה הוא אתר בעברית. רצוי להחליף. כמו כן בהפנייה השניה, אין דמות כזאת</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dirty="0">
              <a:solidFill>
                <a:schemeClr val="bg1"/>
              </a:solidFill>
            </a:rPr>
            <a:t>Die C</a:t>
          </a:r>
        </a:p>
        <a:p>
          <a:pPr algn="ctr" rtl="1"/>
          <a:r>
            <a:rPr sz="2400" b="1" dirty="0">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66817" custScaleY="10017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A24D8359-B599-4CD9-BA2C-A8E14E93EC9D}" type="presOf" srcId="{AAF827ED-0974-4F33-AAB9-8DA92FC3E60F}" destId="{A8E195E7-DB5A-4C91-BED6-44ADB0692293}" srcOrd="0" destOrd="0" presId="urn:microsoft.com/office/officeart/2005/8/layout/cycle5"/>
    <dgm:cxn modelId="{D26CF4BE-BFBF-4663-AAFA-3B22E3B8F3EE}" type="presOf" srcId="{E6B87ADC-3599-4502-9BA0-CBDF9A5269A2}" destId="{BB4BD5AB-E50B-432C-8B2C-35DB1375A697}"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9315304D-EAAF-421A-91A4-ADD5DB69DDE8}" type="presOf" srcId="{3B5DBB1F-C2F8-4F97-BE7E-D7B0DA662554}" destId="{FC4E37BA-D1B3-4CA0-B2DF-92D9936501E7}" srcOrd="0" destOrd="0" presId="urn:microsoft.com/office/officeart/2005/8/layout/cycle5"/>
    <dgm:cxn modelId="{8762A5A8-798A-444C-B7E3-ACAE4DA3718A}" type="presOf" srcId="{8CD57453-6583-4575-BB91-6CF272C133F0}" destId="{29D13AEC-5A43-4244-83C0-D72CC3292128}" srcOrd="0" destOrd="0" presId="urn:microsoft.com/office/officeart/2005/8/layout/cycle5"/>
    <dgm:cxn modelId="{FC346F6B-541F-4D67-9004-02F1D8C9E494}" type="presOf" srcId="{1CEDE3BD-830F-434D-AA8A-48F6913DFB7E}" destId="{194B56F8-C81E-41B4-BDF8-4A5FFA2FCEAE}" srcOrd="0" destOrd="0" presId="urn:microsoft.com/office/officeart/2005/8/layout/cycle5"/>
    <dgm:cxn modelId="{540AF2E5-B8BD-48E1-B52A-27499317CE14}" type="presOf" srcId="{8053BB6B-086E-487C-B4CC-E36D4B92D888}" destId="{189A777E-4AFD-4A39-BEC4-EE632E50E623}" srcOrd="0" destOrd="0" presId="urn:microsoft.com/office/officeart/2005/8/layout/cycle5"/>
    <dgm:cxn modelId="{90DFB1CF-18FE-4DE9-82F2-89FF99431976}" type="presOf" srcId="{A3B958C9-24D5-457E-BAF2-1CE417BCAFAD}" destId="{CB59135E-F447-4AAE-BA9D-C64C375A6527}" srcOrd="0" destOrd="0" presId="urn:microsoft.com/office/officeart/2005/8/layout/cycle5"/>
    <dgm:cxn modelId="{D71E3EC8-0B82-40F7-BE73-28867FA7339E}" type="presOf" srcId="{86686863-6519-455D-9895-7AE1D7AC5C82}" destId="{D6DFA690-005C-492F-8462-296D8260B358}" srcOrd="0" destOrd="0" presId="urn:microsoft.com/office/officeart/2005/8/layout/cycle5"/>
    <dgm:cxn modelId="{918E20A8-0407-4DD3-87BB-457A57D75711}" type="presOf" srcId="{5B3C50F5-1B6D-4519-A113-0A99FE3D990C}" destId="{E82E634E-DD86-4B1F-AB17-92A25DA9B312}"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5BBEDFE8-D02B-4D3F-9541-64728A407765}" srcId="{E6B87ADC-3599-4502-9BA0-CBDF9A5269A2}" destId="{1CEDE3BD-830F-434D-AA8A-48F6913DFB7E}" srcOrd="1" destOrd="0" parTransId="{732CB313-F1EB-4BED-81EF-036BEFDF852D}" sibTransId="{86686863-6519-455D-9895-7AE1D7AC5C82}"/>
    <dgm:cxn modelId="{24C70DA1-7D09-45E9-B262-A0AB0128AB9B}" srcId="{E6B87ADC-3599-4502-9BA0-CBDF9A5269A2}" destId="{8CD57453-6583-4575-BB91-6CF272C133F0}" srcOrd="2" destOrd="0" parTransId="{F17A390B-A5F2-4886-B066-D101A0A8DBC3}" sibTransId="{AAF827ED-0974-4F33-AAB9-8DA92FC3E60F}"/>
    <dgm:cxn modelId="{A07B3866-4596-4A48-9B53-4A269915A354}" type="presParOf" srcId="{BB4BD5AB-E50B-432C-8B2C-35DB1375A697}" destId="{CB59135E-F447-4AAE-BA9D-C64C375A6527}" srcOrd="0" destOrd="0" presId="urn:microsoft.com/office/officeart/2005/8/layout/cycle5"/>
    <dgm:cxn modelId="{89A07DBA-B0C7-4CA0-9016-5D378B0EFB60}" type="presParOf" srcId="{BB4BD5AB-E50B-432C-8B2C-35DB1375A697}" destId="{7547E062-D908-413C-979F-99D14EF1B380}" srcOrd="1" destOrd="0" presId="urn:microsoft.com/office/officeart/2005/8/layout/cycle5"/>
    <dgm:cxn modelId="{14797665-0C37-473F-ABB3-2609D0F303C7}" type="presParOf" srcId="{BB4BD5AB-E50B-432C-8B2C-35DB1375A697}" destId="{FC4E37BA-D1B3-4CA0-B2DF-92D9936501E7}" srcOrd="2" destOrd="0" presId="urn:microsoft.com/office/officeart/2005/8/layout/cycle5"/>
    <dgm:cxn modelId="{B52424BE-76AB-4C66-8C72-016DB562B307}" type="presParOf" srcId="{BB4BD5AB-E50B-432C-8B2C-35DB1375A697}" destId="{194B56F8-C81E-41B4-BDF8-4A5FFA2FCEAE}" srcOrd="3" destOrd="0" presId="urn:microsoft.com/office/officeart/2005/8/layout/cycle5"/>
    <dgm:cxn modelId="{B6104C14-E497-4301-9504-1C8854EDE046}" type="presParOf" srcId="{BB4BD5AB-E50B-432C-8B2C-35DB1375A697}" destId="{31CCF017-A332-4179-AB77-9703D0307057}" srcOrd="4" destOrd="0" presId="urn:microsoft.com/office/officeart/2005/8/layout/cycle5"/>
    <dgm:cxn modelId="{71FD4F06-3D02-4DC3-9CCC-762E61D6718C}" type="presParOf" srcId="{BB4BD5AB-E50B-432C-8B2C-35DB1375A697}" destId="{D6DFA690-005C-492F-8462-296D8260B358}" srcOrd="5" destOrd="0" presId="urn:microsoft.com/office/officeart/2005/8/layout/cycle5"/>
    <dgm:cxn modelId="{7A6608F7-6CAC-41E4-BC9E-C19864864EA4}" type="presParOf" srcId="{BB4BD5AB-E50B-432C-8B2C-35DB1375A697}" destId="{29D13AEC-5A43-4244-83C0-D72CC3292128}" srcOrd="6" destOrd="0" presId="urn:microsoft.com/office/officeart/2005/8/layout/cycle5"/>
    <dgm:cxn modelId="{84FE3B4A-E3E3-4C3E-B323-8969EAB0EF8D}" type="presParOf" srcId="{BB4BD5AB-E50B-432C-8B2C-35DB1375A697}" destId="{93BB3327-8D04-4C81-963E-8339D6DF5E7A}" srcOrd="7" destOrd="0" presId="urn:microsoft.com/office/officeart/2005/8/layout/cycle5"/>
    <dgm:cxn modelId="{D98BE388-7737-47F2-809B-4545A4997E9D}" type="presParOf" srcId="{BB4BD5AB-E50B-432C-8B2C-35DB1375A697}" destId="{A8E195E7-DB5A-4C91-BED6-44ADB0692293}" srcOrd="8" destOrd="0" presId="urn:microsoft.com/office/officeart/2005/8/layout/cycle5"/>
    <dgm:cxn modelId="{02E9E0FD-E14E-4AF0-B33D-171513094278}" type="presParOf" srcId="{BB4BD5AB-E50B-432C-8B2C-35DB1375A697}" destId="{E82E634E-DD86-4B1F-AB17-92A25DA9B312}" srcOrd="9" destOrd="0" presId="urn:microsoft.com/office/officeart/2005/8/layout/cycle5"/>
    <dgm:cxn modelId="{EC35C74C-0F42-4EFB-AAC0-6C6689EBB52C}" type="presParOf" srcId="{BB4BD5AB-E50B-432C-8B2C-35DB1375A697}" destId="{74F05B28-0F08-4334-B764-A0D0C690C6FF}" srcOrd="10" destOrd="0" presId="urn:microsoft.com/office/officeart/2005/8/layout/cycle5"/>
    <dgm:cxn modelId="{7E93D686-39CA-45E2-BE47-889BE64E295B}"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dirty="0">
              <a:solidFill>
                <a:schemeClr val="bg1"/>
              </a:solidFill>
            </a:rPr>
            <a:t>Die C</a:t>
          </a:r>
        </a:p>
        <a:p>
          <a:pPr algn="ctr" rtl="1"/>
          <a:r>
            <a:rPr sz="2400" b="1" dirty="0">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76147" custScaleY="10017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5C23909D-51ED-4712-9D07-5D08272A1567}" srcId="{E6B87ADC-3599-4502-9BA0-CBDF9A5269A2}" destId="{A3B958C9-24D5-457E-BAF2-1CE417BCAFAD}" srcOrd="0" destOrd="0" parTransId="{33BBC1E2-7524-41C3-BEB8-EA8D620B2253}" sibTransId="{3B5DBB1F-C2F8-4F97-BE7E-D7B0DA662554}"/>
    <dgm:cxn modelId="{F78CFFFE-EA76-4002-80CE-256F9B3F69BD}" type="presOf" srcId="{E6B87ADC-3599-4502-9BA0-CBDF9A5269A2}" destId="{BB4BD5AB-E50B-432C-8B2C-35DB1375A697}" srcOrd="0" destOrd="0" presId="urn:microsoft.com/office/officeart/2005/8/layout/cycle5"/>
    <dgm:cxn modelId="{1A567ACC-A51D-454F-8343-04F7D65EFB8B}" type="presOf" srcId="{8053BB6B-086E-487C-B4CC-E36D4B92D888}" destId="{189A777E-4AFD-4A39-BEC4-EE632E50E623}" srcOrd="0" destOrd="0" presId="urn:microsoft.com/office/officeart/2005/8/layout/cycle5"/>
    <dgm:cxn modelId="{3842F529-3F81-425E-AAFF-023DDEBDF4A6}" type="presOf" srcId="{8CD57453-6583-4575-BB91-6CF272C133F0}" destId="{29D13AEC-5A43-4244-83C0-D72CC3292128}" srcOrd="0" destOrd="0" presId="urn:microsoft.com/office/officeart/2005/8/layout/cycle5"/>
    <dgm:cxn modelId="{3DDB4C4F-862B-4082-9F0F-BA9B8A9AEF43}" type="presOf" srcId="{3B5DBB1F-C2F8-4F97-BE7E-D7B0DA662554}" destId="{FC4E37BA-D1B3-4CA0-B2DF-92D9936501E7}" srcOrd="0" destOrd="0" presId="urn:microsoft.com/office/officeart/2005/8/layout/cycle5"/>
    <dgm:cxn modelId="{EC1A8382-B3FB-48EA-BE17-5076B0F29762}" type="presOf" srcId="{AAF827ED-0974-4F33-AAB9-8DA92FC3E60F}" destId="{A8E195E7-DB5A-4C91-BED6-44ADB0692293}" srcOrd="0" destOrd="0" presId="urn:microsoft.com/office/officeart/2005/8/layout/cycle5"/>
    <dgm:cxn modelId="{08B38392-8524-4B4A-8460-8A34518D6DBE}" type="presOf" srcId="{86686863-6519-455D-9895-7AE1D7AC5C82}" destId="{D6DFA690-005C-492F-8462-296D8260B358}" srcOrd="0" destOrd="0" presId="urn:microsoft.com/office/officeart/2005/8/layout/cycle5"/>
    <dgm:cxn modelId="{E8C84E9E-A1ED-4E51-A8CA-FCE308FF5A6F}" type="presOf" srcId="{5B3C50F5-1B6D-4519-A113-0A99FE3D990C}" destId="{E82E634E-DD86-4B1F-AB17-92A25DA9B312}"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55E7DFE9-F0FA-4702-8A9B-6E76D894B8AC}" type="presOf" srcId="{A3B958C9-24D5-457E-BAF2-1CE417BCAFAD}" destId="{CB59135E-F447-4AAE-BA9D-C64C375A6527}"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EBF396A7-DFD3-4424-AF91-C68F4BD2C26E}" type="presOf" srcId="{1CEDE3BD-830F-434D-AA8A-48F6913DFB7E}" destId="{194B56F8-C81E-41B4-BDF8-4A5FFA2FCEAE}"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B9B390FF-9A0A-4B40-8F6C-8C0BA29350E0}" type="presParOf" srcId="{BB4BD5AB-E50B-432C-8B2C-35DB1375A697}" destId="{CB59135E-F447-4AAE-BA9D-C64C375A6527}" srcOrd="0" destOrd="0" presId="urn:microsoft.com/office/officeart/2005/8/layout/cycle5"/>
    <dgm:cxn modelId="{61AA8B68-341B-4E79-8A85-963B3839ACE8}" type="presParOf" srcId="{BB4BD5AB-E50B-432C-8B2C-35DB1375A697}" destId="{7547E062-D908-413C-979F-99D14EF1B380}" srcOrd="1" destOrd="0" presId="urn:microsoft.com/office/officeart/2005/8/layout/cycle5"/>
    <dgm:cxn modelId="{C9FB225F-9021-4BC7-9804-6C081264D02F}" type="presParOf" srcId="{BB4BD5AB-E50B-432C-8B2C-35DB1375A697}" destId="{FC4E37BA-D1B3-4CA0-B2DF-92D9936501E7}" srcOrd="2" destOrd="0" presId="urn:microsoft.com/office/officeart/2005/8/layout/cycle5"/>
    <dgm:cxn modelId="{73CC5AEC-5475-4D68-823B-9AFF80243360}" type="presParOf" srcId="{BB4BD5AB-E50B-432C-8B2C-35DB1375A697}" destId="{194B56F8-C81E-41B4-BDF8-4A5FFA2FCEAE}" srcOrd="3" destOrd="0" presId="urn:microsoft.com/office/officeart/2005/8/layout/cycle5"/>
    <dgm:cxn modelId="{59F5D2E8-A373-431B-BCE3-8C9B590DA702}" type="presParOf" srcId="{BB4BD5AB-E50B-432C-8B2C-35DB1375A697}" destId="{31CCF017-A332-4179-AB77-9703D0307057}" srcOrd="4" destOrd="0" presId="urn:microsoft.com/office/officeart/2005/8/layout/cycle5"/>
    <dgm:cxn modelId="{99422F69-71F1-4E3F-B819-04B9D1A6F3A5}" type="presParOf" srcId="{BB4BD5AB-E50B-432C-8B2C-35DB1375A697}" destId="{D6DFA690-005C-492F-8462-296D8260B358}" srcOrd="5" destOrd="0" presId="urn:microsoft.com/office/officeart/2005/8/layout/cycle5"/>
    <dgm:cxn modelId="{1ADFD80A-1660-4739-9C18-DCA525C82280}" type="presParOf" srcId="{BB4BD5AB-E50B-432C-8B2C-35DB1375A697}" destId="{29D13AEC-5A43-4244-83C0-D72CC3292128}" srcOrd="6" destOrd="0" presId="urn:microsoft.com/office/officeart/2005/8/layout/cycle5"/>
    <dgm:cxn modelId="{6A20FD72-2C37-478A-83EA-0A735254D41B}" type="presParOf" srcId="{BB4BD5AB-E50B-432C-8B2C-35DB1375A697}" destId="{93BB3327-8D04-4C81-963E-8339D6DF5E7A}" srcOrd="7" destOrd="0" presId="urn:microsoft.com/office/officeart/2005/8/layout/cycle5"/>
    <dgm:cxn modelId="{410036A0-A61E-4AA4-A567-7297408A043A}" type="presParOf" srcId="{BB4BD5AB-E50B-432C-8B2C-35DB1375A697}" destId="{A8E195E7-DB5A-4C91-BED6-44ADB0692293}" srcOrd="8" destOrd="0" presId="urn:microsoft.com/office/officeart/2005/8/layout/cycle5"/>
    <dgm:cxn modelId="{8ED6F1F0-FC4D-4B49-99B6-F3547FD65B27}" type="presParOf" srcId="{BB4BD5AB-E50B-432C-8B2C-35DB1375A697}" destId="{E82E634E-DD86-4B1F-AB17-92A25DA9B312}" srcOrd="9" destOrd="0" presId="urn:microsoft.com/office/officeart/2005/8/layout/cycle5"/>
    <dgm:cxn modelId="{1F6CC096-6C7A-4C55-A632-1C644F6A849B}" type="presParOf" srcId="{BB4BD5AB-E50B-432C-8B2C-35DB1375A697}" destId="{74F05B28-0F08-4334-B764-A0D0C690C6FF}" srcOrd="10" destOrd="0" presId="urn:microsoft.com/office/officeart/2005/8/layout/cycle5"/>
    <dgm:cxn modelId="{87023541-D7E8-4989-A53C-61D1A60B0AE7}"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a:solidFill>
                <a:schemeClr val="bg1"/>
              </a:solidFill>
            </a:rPr>
            <a:t>Die C</a:t>
          </a:r>
        </a:p>
        <a:p>
          <a:pPr algn="ctr" rtl="1"/>
          <a:r>
            <a:rPr sz="2400" b="1">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49871" custScaleY="10017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DF9898EA-B898-44EA-BC01-06C21667EC45}" type="presOf" srcId="{1CEDE3BD-830F-434D-AA8A-48F6913DFB7E}" destId="{194B56F8-C81E-41B4-BDF8-4A5FFA2FCEAE}" srcOrd="0" destOrd="0" presId="urn:microsoft.com/office/officeart/2005/8/layout/cycle5"/>
    <dgm:cxn modelId="{4F708949-E3B9-41E6-8BA8-6E1B851FB415}" type="presOf" srcId="{86686863-6519-455D-9895-7AE1D7AC5C82}" destId="{D6DFA690-005C-492F-8462-296D8260B358}"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35C7F729-0646-41B3-9107-517515AA170F}" type="presOf" srcId="{AAF827ED-0974-4F33-AAB9-8DA92FC3E60F}" destId="{A8E195E7-DB5A-4C91-BED6-44ADB0692293}" srcOrd="0" destOrd="0" presId="urn:microsoft.com/office/officeart/2005/8/layout/cycle5"/>
    <dgm:cxn modelId="{B83BF18A-2D87-4C8E-A3FE-D122986F4126}" type="presOf" srcId="{E6B87ADC-3599-4502-9BA0-CBDF9A5269A2}" destId="{BB4BD5AB-E50B-432C-8B2C-35DB1375A697}" srcOrd="0" destOrd="0" presId="urn:microsoft.com/office/officeart/2005/8/layout/cycle5"/>
    <dgm:cxn modelId="{4EE96F63-D8ED-4524-9B78-A5DD23E13A82}" type="presOf" srcId="{5B3C50F5-1B6D-4519-A113-0A99FE3D990C}" destId="{E82E634E-DD86-4B1F-AB17-92A25DA9B312}" srcOrd="0" destOrd="0" presId="urn:microsoft.com/office/officeart/2005/8/layout/cycle5"/>
    <dgm:cxn modelId="{E8FE2142-11EB-4B2F-8DA5-48CE7C4941D0}" type="presOf" srcId="{8CD57453-6583-4575-BB91-6CF272C133F0}" destId="{29D13AEC-5A43-4244-83C0-D72CC3292128}" srcOrd="0" destOrd="0" presId="urn:microsoft.com/office/officeart/2005/8/layout/cycle5"/>
    <dgm:cxn modelId="{306597DF-95D9-47BB-B320-24FA44E0852F}" type="presOf" srcId="{8053BB6B-086E-487C-B4CC-E36D4B92D888}" destId="{189A777E-4AFD-4A39-BEC4-EE632E50E623}"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5BBEDFE8-D02B-4D3F-9541-64728A407765}" srcId="{E6B87ADC-3599-4502-9BA0-CBDF9A5269A2}" destId="{1CEDE3BD-830F-434D-AA8A-48F6913DFB7E}" srcOrd="1" destOrd="0" parTransId="{732CB313-F1EB-4BED-81EF-036BEFDF852D}" sibTransId="{86686863-6519-455D-9895-7AE1D7AC5C82}"/>
    <dgm:cxn modelId="{C76114CD-2B2A-45A0-BF9D-019448B4E509}" type="presOf" srcId="{3B5DBB1F-C2F8-4F97-BE7E-D7B0DA662554}" destId="{FC4E37BA-D1B3-4CA0-B2DF-92D9936501E7}" srcOrd="0" destOrd="0" presId="urn:microsoft.com/office/officeart/2005/8/layout/cycle5"/>
    <dgm:cxn modelId="{B77E1BEE-66CE-42AD-BC02-710B6D19411C}" type="presOf" srcId="{A3B958C9-24D5-457E-BAF2-1CE417BCAFAD}" destId="{CB59135E-F447-4AAE-BA9D-C64C375A6527}"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124F2F7D-8AB9-4793-972F-9E20E353B532}" type="presParOf" srcId="{BB4BD5AB-E50B-432C-8B2C-35DB1375A697}" destId="{CB59135E-F447-4AAE-BA9D-C64C375A6527}" srcOrd="0" destOrd="0" presId="urn:microsoft.com/office/officeart/2005/8/layout/cycle5"/>
    <dgm:cxn modelId="{4CD50CC6-B104-4757-9E6D-87183F808785}" type="presParOf" srcId="{BB4BD5AB-E50B-432C-8B2C-35DB1375A697}" destId="{7547E062-D908-413C-979F-99D14EF1B380}" srcOrd="1" destOrd="0" presId="urn:microsoft.com/office/officeart/2005/8/layout/cycle5"/>
    <dgm:cxn modelId="{4675D0DC-1A55-457D-8D06-46C822E52E98}" type="presParOf" srcId="{BB4BD5AB-E50B-432C-8B2C-35DB1375A697}" destId="{FC4E37BA-D1B3-4CA0-B2DF-92D9936501E7}" srcOrd="2" destOrd="0" presId="urn:microsoft.com/office/officeart/2005/8/layout/cycle5"/>
    <dgm:cxn modelId="{484EBC31-7C6F-4C01-97B3-103D7310B81D}" type="presParOf" srcId="{BB4BD5AB-E50B-432C-8B2C-35DB1375A697}" destId="{194B56F8-C81E-41B4-BDF8-4A5FFA2FCEAE}" srcOrd="3" destOrd="0" presId="urn:microsoft.com/office/officeart/2005/8/layout/cycle5"/>
    <dgm:cxn modelId="{9268C980-A8F9-423B-AAD1-295DC88EDCDF}" type="presParOf" srcId="{BB4BD5AB-E50B-432C-8B2C-35DB1375A697}" destId="{31CCF017-A332-4179-AB77-9703D0307057}" srcOrd="4" destOrd="0" presId="urn:microsoft.com/office/officeart/2005/8/layout/cycle5"/>
    <dgm:cxn modelId="{50DF6898-ED38-4B21-BC97-4B27FD297836}" type="presParOf" srcId="{BB4BD5AB-E50B-432C-8B2C-35DB1375A697}" destId="{D6DFA690-005C-492F-8462-296D8260B358}" srcOrd="5" destOrd="0" presId="urn:microsoft.com/office/officeart/2005/8/layout/cycle5"/>
    <dgm:cxn modelId="{361E6900-1210-452D-A5DF-867459E58F55}" type="presParOf" srcId="{BB4BD5AB-E50B-432C-8B2C-35DB1375A697}" destId="{29D13AEC-5A43-4244-83C0-D72CC3292128}" srcOrd="6" destOrd="0" presId="urn:microsoft.com/office/officeart/2005/8/layout/cycle5"/>
    <dgm:cxn modelId="{54FC2093-DAAC-4C56-B5F7-0746A82DF4A4}" type="presParOf" srcId="{BB4BD5AB-E50B-432C-8B2C-35DB1375A697}" destId="{93BB3327-8D04-4C81-963E-8339D6DF5E7A}" srcOrd="7" destOrd="0" presId="urn:microsoft.com/office/officeart/2005/8/layout/cycle5"/>
    <dgm:cxn modelId="{CACDB24E-9B2E-481F-94F9-CAD07D90FB5C}" type="presParOf" srcId="{BB4BD5AB-E50B-432C-8B2C-35DB1375A697}" destId="{A8E195E7-DB5A-4C91-BED6-44ADB0692293}" srcOrd="8" destOrd="0" presId="urn:microsoft.com/office/officeart/2005/8/layout/cycle5"/>
    <dgm:cxn modelId="{F74835BA-8713-4BDF-B39D-D390E8FE42EC}" type="presParOf" srcId="{BB4BD5AB-E50B-432C-8B2C-35DB1375A697}" destId="{E82E634E-DD86-4B1F-AB17-92A25DA9B312}" srcOrd="9" destOrd="0" presId="urn:microsoft.com/office/officeart/2005/8/layout/cycle5"/>
    <dgm:cxn modelId="{7C10EED4-7983-4EDE-989B-76E96B721DEC}" type="presParOf" srcId="{BB4BD5AB-E50B-432C-8B2C-35DB1375A697}" destId="{74F05B28-0F08-4334-B764-A0D0C690C6FF}" srcOrd="10" destOrd="0" presId="urn:microsoft.com/office/officeart/2005/8/layout/cycle5"/>
    <dgm:cxn modelId="{5DD27E24-090C-4106-9333-8741BD1E3C77}"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a:solidFill>
                <a:schemeClr val="bg1"/>
              </a:solidFill>
            </a:rPr>
            <a:t>Die C</a:t>
          </a:r>
        </a:p>
        <a:p>
          <a:pPr algn="ctr" rtl="1"/>
          <a:r>
            <a:rPr sz="2400" b="1">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72142" custRadScaleInc="3741">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49871" custScaleY="100174" custRadScaleRad="10445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60118" custRadScaleInc="1309">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E38E5CBB-841E-451C-8C82-33910747E760}" type="presOf" srcId="{1CEDE3BD-830F-434D-AA8A-48F6913DFB7E}" destId="{194B56F8-C81E-41B4-BDF8-4A5FFA2FCEAE}"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3A211DB5-280C-4543-9436-A3F0D1EFFDA9}" type="presOf" srcId="{8CD57453-6583-4575-BB91-6CF272C133F0}" destId="{29D13AEC-5A43-4244-83C0-D72CC3292128}" srcOrd="0" destOrd="0" presId="urn:microsoft.com/office/officeart/2005/8/layout/cycle5"/>
    <dgm:cxn modelId="{18A3A510-EC69-4DD4-8F55-F4D7D5C813F4}" type="presOf" srcId="{3B5DBB1F-C2F8-4F97-BE7E-D7B0DA662554}" destId="{FC4E37BA-D1B3-4CA0-B2DF-92D9936501E7}" srcOrd="0" destOrd="0" presId="urn:microsoft.com/office/officeart/2005/8/layout/cycle5"/>
    <dgm:cxn modelId="{0D4FF4FB-035E-4524-8089-71F859B8375B}" type="presOf" srcId="{A3B958C9-24D5-457E-BAF2-1CE417BCAFAD}" destId="{CB59135E-F447-4AAE-BA9D-C64C375A6527}" srcOrd="0" destOrd="0" presId="urn:microsoft.com/office/officeart/2005/8/layout/cycle5"/>
    <dgm:cxn modelId="{837ABD35-9D1B-414C-A4F5-B6C03FCB2A54}" type="presOf" srcId="{8053BB6B-086E-487C-B4CC-E36D4B92D888}" destId="{189A777E-4AFD-4A39-BEC4-EE632E50E623}" srcOrd="0" destOrd="0" presId="urn:microsoft.com/office/officeart/2005/8/layout/cycle5"/>
    <dgm:cxn modelId="{79DB44AB-B686-4BD4-8151-E1492652A8FE}" type="presOf" srcId="{E6B87ADC-3599-4502-9BA0-CBDF9A5269A2}" destId="{BB4BD5AB-E50B-432C-8B2C-35DB1375A697}"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15F39EE8-93C2-40B4-A0E2-5ADA7F9A3166}" type="presOf" srcId="{86686863-6519-455D-9895-7AE1D7AC5C82}" destId="{D6DFA690-005C-492F-8462-296D8260B358}"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DE187AED-3A50-4B3D-9551-CC5E0971E451}" type="presOf" srcId="{AAF827ED-0974-4F33-AAB9-8DA92FC3E60F}" destId="{A8E195E7-DB5A-4C91-BED6-44ADB0692293}" srcOrd="0" destOrd="0" presId="urn:microsoft.com/office/officeart/2005/8/layout/cycle5"/>
    <dgm:cxn modelId="{EBAA5273-9A72-4163-AA6F-78489D22229F}" type="presOf" srcId="{5B3C50F5-1B6D-4519-A113-0A99FE3D990C}" destId="{E82E634E-DD86-4B1F-AB17-92A25DA9B312}"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BF4B58D8-8B86-4779-915E-20C14DCABD64}" type="presParOf" srcId="{BB4BD5AB-E50B-432C-8B2C-35DB1375A697}" destId="{CB59135E-F447-4AAE-BA9D-C64C375A6527}" srcOrd="0" destOrd="0" presId="urn:microsoft.com/office/officeart/2005/8/layout/cycle5"/>
    <dgm:cxn modelId="{ADC84FD9-3B5A-46F7-A52C-A2B79FB033FB}" type="presParOf" srcId="{BB4BD5AB-E50B-432C-8B2C-35DB1375A697}" destId="{7547E062-D908-413C-979F-99D14EF1B380}" srcOrd="1" destOrd="0" presId="urn:microsoft.com/office/officeart/2005/8/layout/cycle5"/>
    <dgm:cxn modelId="{9185B8EF-5E8B-429C-8C23-E6989FE05CA3}" type="presParOf" srcId="{BB4BD5AB-E50B-432C-8B2C-35DB1375A697}" destId="{FC4E37BA-D1B3-4CA0-B2DF-92D9936501E7}" srcOrd="2" destOrd="0" presId="urn:microsoft.com/office/officeart/2005/8/layout/cycle5"/>
    <dgm:cxn modelId="{A0217ECD-C160-4813-944B-D8A102CA7705}" type="presParOf" srcId="{BB4BD5AB-E50B-432C-8B2C-35DB1375A697}" destId="{194B56F8-C81E-41B4-BDF8-4A5FFA2FCEAE}" srcOrd="3" destOrd="0" presId="urn:microsoft.com/office/officeart/2005/8/layout/cycle5"/>
    <dgm:cxn modelId="{D2E32773-5070-4D69-AF37-17C43F9DF7F5}" type="presParOf" srcId="{BB4BD5AB-E50B-432C-8B2C-35DB1375A697}" destId="{31CCF017-A332-4179-AB77-9703D0307057}" srcOrd="4" destOrd="0" presId="urn:microsoft.com/office/officeart/2005/8/layout/cycle5"/>
    <dgm:cxn modelId="{8AA29E35-960B-4749-A8CC-DCBF1ED7D865}" type="presParOf" srcId="{BB4BD5AB-E50B-432C-8B2C-35DB1375A697}" destId="{D6DFA690-005C-492F-8462-296D8260B358}" srcOrd="5" destOrd="0" presId="urn:microsoft.com/office/officeart/2005/8/layout/cycle5"/>
    <dgm:cxn modelId="{2430A9DD-3F15-4947-AA32-005ADD58B9EE}" type="presParOf" srcId="{BB4BD5AB-E50B-432C-8B2C-35DB1375A697}" destId="{29D13AEC-5A43-4244-83C0-D72CC3292128}" srcOrd="6" destOrd="0" presId="urn:microsoft.com/office/officeart/2005/8/layout/cycle5"/>
    <dgm:cxn modelId="{A94303A1-FC2F-4550-857B-CC7D172CB1EA}" type="presParOf" srcId="{BB4BD5AB-E50B-432C-8B2C-35DB1375A697}" destId="{93BB3327-8D04-4C81-963E-8339D6DF5E7A}" srcOrd="7" destOrd="0" presId="urn:microsoft.com/office/officeart/2005/8/layout/cycle5"/>
    <dgm:cxn modelId="{32F6180D-1D18-4846-9F42-CC2CC9307C92}" type="presParOf" srcId="{BB4BD5AB-E50B-432C-8B2C-35DB1375A697}" destId="{A8E195E7-DB5A-4C91-BED6-44ADB0692293}" srcOrd="8" destOrd="0" presId="urn:microsoft.com/office/officeart/2005/8/layout/cycle5"/>
    <dgm:cxn modelId="{B0660F9B-5868-44D6-8263-C9A8098FC9E2}" type="presParOf" srcId="{BB4BD5AB-E50B-432C-8B2C-35DB1375A697}" destId="{E82E634E-DD86-4B1F-AB17-92A25DA9B312}" srcOrd="9" destOrd="0" presId="urn:microsoft.com/office/officeart/2005/8/layout/cycle5"/>
    <dgm:cxn modelId="{0F9F0C55-5F5B-458C-9AD7-5684B589B0C4}" type="presParOf" srcId="{BB4BD5AB-E50B-432C-8B2C-35DB1375A697}" destId="{74F05B28-0F08-4334-B764-A0D0C690C6FF}" srcOrd="10" destOrd="0" presId="urn:microsoft.com/office/officeart/2005/8/layout/cycle5"/>
    <dgm:cxn modelId="{5CA31387-AA4D-4A4A-88B9-BD4C0B354661}"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74394" y="1839"/>
          <a:ext cx="2412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A</a:t>
          </a:r>
        </a:p>
        <a:p>
          <a:pPr lvl="0" algn="ctr" defTabSz="1066800" rtl="1">
            <a:lnSpc>
              <a:spcPct val="90000"/>
            </a:lnSpc>
            <a:spcBef>
              <a:spcPct val="0"/>
            </a:spcBef>
            <a:spcAft>
              <a:spcPct val="35000"/>
            </a:spcAft>
          </a:pPr>
          <a:r>
            <a:rPr sz="2400" b="1" kern="1200">
              <a:solidFill>
                <a:schemeClr val="bg1"/>
              </a:solidFill>
            </a:rPr>
            <a:t>4, 4, 4, 4, 0, 0</a:t>
          </a:r>
          <a:endParaRPr lang="en-US" sz="2400" b="1" kern="1200" dirty="0">
            <a:solidFill>
              <a:schemeClr val="bg1"/>
            </a:solidFill>
          </a:endParaRPr>
        </a:p>
      </dsp:txBody>
      <dsp:txXfrm>
        <a:off x="3126313" y="53758"/>
        <a:ext cx="2308165" cy="959724"/>
      </dsp:txXfrm>
    </dsp:sp>
    <dsp:sp modelId="{FC4E37BA-D1B3-4CA0-B2DF-92D9936501E7}">
      <dsp:nvSpPr>
        <dsp:cNvPr id="0" name=""/>
        <dsp:cNvSpPr/>
      </dsp:nvSpPr>
      <dsp:spPr>
        <a:xfrm>
          <a:off x="3930545" y="1053198"/>
          <a:ext cx="3504752" cy="3504752"/>
        </a:xfrm>
        <a:custGeom>
          <a:avLst/>
          <a:gdLst/>
          <a:ahLst/>
          <a:cxnLst/>
          <a:rect l="0" t="0" r="0" b="0"/>
          <a:pathLst>
            <a:path>
              <a:moveTo>
                <a:pt x="1915955" y="7651"/>
              </a:moveTo>
              <a:arcTo wR="1752376" hR="1752376" stAng="16521373" swAng="2301588"/>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922995" y="1813302"/>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B</a:t>
          </a:r>
        </a:p>
        <a:p>
          <a:pPr lvl="0" algn="ctr" defTabSz="1066800" rtl="1">
            <a:lnSpc>
              <a:spcPct val="90000"/>
            </a:lnSpc>
            <a:spcBef>
              <a:spcPct val="0"/>
            </a:spcBef>
            <a:spcAft>
              <a:spcPct val="35000"/>
            </a:spcAft>
          </a:pPr>
          <a:r>
            <a:rPr sz="2400" b="1" kern="1200">
              <a:solidFill>
                <a:schemeClr val="bg1"/>
              </a:solidFill>
            </a:rPr>
            <a:t>3, 3, 3, 3, 3, 3</a:t>
          </a:r>
          <a:endParaRPr lang="en-US" sz="2400" b="1" kern="1200" dirty="0">
            <a:solidFill>
              <a:schemeClr val="bg1"/>
            </a:solidFill>
          </a:endParaRPr>
        </a:p>
      </dsp:txBody>
      <dsp:txXfrm>
        <a:off x="5974914" y="1865221"/>
        <a:ext cx="2380166" cy="959724"/>
      </dsp:txXfrm>
    </dsp:sp>
    <dsp:sp modelId="{D6DFA690-005C-492F-8462-296D8260B358}">
      <dsp:nvSpPr>
        <dsp:cNvPr id="0" name=""/>
        <dsp:cNvSpPr/>
      </dsp:nvSpPr>
      <dsp:spPr>
        <a:xfrm>
          <a:off x="3127740" y="22925"/>
          <a:ext cx="3504752" cy="3504752"/>
        </a:xfrm>
        <a:custGeom>
          <a:avLst/>
          <a:gdLst/>
          <a:ahLst/>
          <a:cxnLst/>
          <a:rect l="0" t="0" r="0" b="0"/>
          <a:pathLst>
            <a:path>
              <a:moveTo>
                <a:pt x="2943237" y="3037938"/>
              </a:moveTo>
              <a:arcTo wR="1752376" hR="1752376" stAng="2831400" swAng="1540272"/>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2866699" y="3506595"/>
          <a:ext cx="2724801"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dirty="0">
              <a:solidFill>
                <a:schemeClr val="bg1"/>
              </a:solidFill>
            </a:rPr>
            <a:t>Die C</a:t>
          </a:r>
        </a:p>
        <a:p>
          <a:pPr lvl="0" algn="ctr" defTabSz="1066800" rtl="1">
            <a:lnSpc>
              <a:spcPct val="90000"/>
            </a:lnSpc>
            <a:spcBef>
              <a:spcPct val="0"/>
            </a:spcBef>
            <a:spcAft>
              <a:spcPct val="35000"/>
            </a:spcAft>
          </a:pPr>
          <a:r>
            <a:rPr sz="2400" b="1" kern="1200" dirty="0">
              <a:solidFill>
                <a:schemeClr val="bg1"/>
              </a:solidFill>
            </a:rPr>
            <a:t>6, 6, 2, 2, 2, 2 </a:t>
          </a:r>
          <a:endParaRPr lang="en-US" sz="2400" b="1" kern="1200" dirty="0">
            <a:solidFill>
              <a:schemeClr val="bg1"/>
            </a:solidFill>
          </a:endParaRPr>
        </a:p>
      </dsp:txBody>
      <dsp:txXfrm>
        <a:off x="2918618" y="3558514"/>
        <a:ext cx="2620963" cy="959724"/>
      </dsp:txXfrm>
    </dsp:sp>
    <dsp:sp modelId="{A8E195E7-DB5A-4C91-BED6-44ADB0692293}">
      <dsp:nvSpPr>
        <dsp:cNvPr id="0" name=""/>
        <dsp:cNvSpPr/>
      </dsp:nvSpPr>
      <dsp:spPr>
        <a:xfrm>
          <a:off x="1959960" y="30843"/>
          <a:ext cx="3504752" cy="3504752"/>
        </a:xfrm>
        <a:custGeom>
          <a:avLst/>
          <a:gdLst/>
          <a:ahLst/>
          <a:cxnLst/>
          <a:rect l="0" t="0" r="0" b="0"/>
          <a:pathLst>
            <a:path>
              <a:moveTo>
                <a:pt x="1180353" y="3408761"/>
              </a:moveTo>
              <a:arcTo wR="1752376" hR="1752376" stAng="6543122" swAng="1615530"/>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207825" y="1734995"/>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D</a:t>
          </a:r>
        </a:p>
        <a:p>
          <a:pPr lvl="0" algn="ctr" defTabSz="1066800" rtl="1">
            <a:lnSpc>
              <a:spcPct val="90000"/>
            </a:lnSpc>
            <a:spcBef>
              <a:spcPct val="0"/>
            </a:spcBef>
            <a:spcAft>
              <a:spcPct val="35000"/>
            </a:spcAft>
          </a:pPr>
          <a:r>
            <a:rPr sz="2400" b="1" kern="1200">
              <a:solidFill>
                <a:schemeClr val="bg1"/>
              </a:solidFill>
            </a:rPr>
            <a:t> 5, 5, 5, 1, 1, 1</a:t>
          </a:r>
          <a:endParaRPr lang="en-US" sz="2400" b="1" kern="1200" dirty="0">
            <a:solidFill>
              <a:schemeClr val="bg1"/>
            </a:solidFill>
          </a:endParaRPr>
        </a:p>
      </dsp:txBody>
      <dsp:txXfrm>
        <a:off x="259744" y="1786914"/>
        <a:ext cx="2380166" cy="959724"/>
      </dsp:txXfrm>
    </dsp:sp>
    <dsp:sp modelId="{189A777E-4AFD-4A39-BEC4-EE632E50E623}">
      <dsp:nvSpPr>
        <dsp:cNvPr id="0" name=""/>
        <dsp:cNvSpPr/>
      </dsp:nvSpPr>
      <dsp:spPr>
        <a:xfrm>
          <a:off x="1205052" y="962956"/>
          <a:ext cx="3504752" cy="3504752"/>
        </a:xfrm>
        <a:custGeom>
          <a:avLst/>
          <a:gdLst/>
          <a:ahLst/>
          <a:cxnLst/>
          <a:rect l="0" t="0" r="0" b="0"/>
          <a:pathLst>
            <a:path>
              <a:moveTo>
                <a:pt x="522875" y="503716"/>
              </a:moveTo>
              <a:arcTo wR="1752376" hR="1752376" stAng="13526577" swAng="221747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74394" y="1839"/>
          <a:ext cx="2412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A</a:t>
          </a:r>
        </a:p>
        <a:p>
          <a:pPr lvl="0" algn="ctr" defTabSz="1066800" rtl="1">
            <a:lnSpc>
              <a:spcPct val="90000"/>
            </a:lnSpc>
            <a:spcBef>
              <a:spcPct val="0"/>
            </a:spcBef>
            <a:spcAft>
              <a:spcPct val="35000"/>
            </a:spcAft>
          </a:pPr>
          <a:r>
            <a:rPr sz="2400" b="1" kern="1200">
              <a:solidFill>
                <a:schemeClr val="bg1"/>
              </a:solidFill>
            </a:rPr>
            <a:t>4, 4, 4, 4, 0, 0</a:t>
          </a:r>
          <a:endParaRPr lang="en-US" sz="2400" b="1" kern="1200" dirty="0">
            <a:solidFill>
              <a:schemeClr val="bg1"/>
            </a:solidFill>
          </a:endParaRPr>
        </a:p>
      </dsp:txBody>
      <dsp:txXfrm>
        <a:off x="3126313" y="53758"/>
        <a:ext cx="2308165" cy="959724"/>
      </dsp:txXfrm>
    </dsp:sp>
    <dsp:sp modelId="{FC4E37BA-D1B3-4CA0-B2DF-92D9936501E7}">
      <dsp:nvSpPr>
        <dsp:cNvPr id="0" name=""/>
        <dsp:cNvSpPr/>
      </dsp:nvSpPr>
      <dsp:spPr>
        <a:xfrm>
          <a:off x="3930545" y="1053198"/>
          <a:ext cx="3504752" cy="3504752"/>
        </a:xfrm>
        <a:custGeom>
          <a:avLst/>
          <a:gdLst/>
          <a:ahLst/>
          <a:cxnLst/>
          <a:rect l="0" t="0" r="0" b="0"/>
          <a:pathLst>
            <a:path>
              <a:moveTo>
                <a:pt x="1915955" y="7651"/>
              </a:moveTo>
              <a:arcTo wR="1752376" hR="1752376" stAng="16521373" swAng="2301588"/>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922995" y="1813302"/>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B</a:t>
          </a:r>
        </a:p>
        <a:p>
          <a:pPr lvl="0" algn="ctr" defTabSz="1066800" rtl="1">
            <a:lnSpc>
              <a:spcPct val="90000"/>
            </a:lnSpc>
            <a:spcBef>
              <a:spcPct val="0"/>
            </a:spcBef>
            <a:spcAft>
              <a:spcPct val="35000"/>
            </a:spcAft>
          </a:pPr>
          <a:r>
            <a:rPr sz="2400" b="1" kern="1200">
              <a:solidFill>
                <a:schemeClr val="bg1"/>
              </a:solidFill>
            </a:rPr>
            <a:t>3, 3, 3, 3, 3, 3</a:t>
          </a:r>
          <a:endParaRPr lang="en-US" sz="2400" b="1" kern="1200" dirty="0">
            <a:solidFill>
              <a:schemeClr val="bg1"/>
            </a:solidFill>
          </a:endParaRPr>
        </a:p>
      </dsp:txBody>
      <dsp:txXfrm>
        <a:off x="5974914" y="1865221"/>
        <a:ext cx="2380166" cy="959724"/>
      </dsp:txXfrm>
    </dsp:sp>
    <dsp:sp modelId="{D6DFA690-005C-492F-8462-296D8260B358}">
      <dsp:nvSpPr>
        <dsp:cNvPr id="0" name=""/>
        <dsp:cNvSpPr/>
      </dsp:nvSpPr>
      <dsp:spPr>
        <a:xfrm>
          <a:off x="3127740" y="22925"/>
          <a:ext cx="3504752" cy="3504752"/>
        </a:xfrm>
        <a:custGeom>
          <a:avLst/>
          <a:gdLst/>
          <a:ahLst/>
          <a:cxnLst/>
          <a:rect l="0" t="0" r="0" b="0"/>
          <a:pathLst>
            <a:path>
              <a:moveTo>
                <a:pt x="2943237" y="3037938"/>
              </a:moveTo>
              <a:arcTo wR="1752376" hR="1752376" stAng="2831400" swAng="1540272"/>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2790501" y="3506595"/>
          <a:ext cx="2877197"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dirty="0">
              <a:solidFill>
                <a:schemeClr val="bg1"/>
              </a:solidFill>
            </a:rPr>
            <a:t>Die C</a:t>
          </a:r>
        </a:p>
        <a:p>
          <a:pPr lvl="0" algn="ctr" defTabSz="1066800" rtl="1">
            <a:lnSpc>
              <a:spcPct val="90000"/>
            </a:lnSpc>
            <a:spcBef>
              <a:spcPct val="0"/>
            </a:spcBef>
            <a:spcAft>
              <a:spcPct val="35000"/>
            </a:spcAft>
          </a:pPr>
          <a:r>
            <a:rPr sz="2400" b="1" kern="1200" dirty="0">
              <a:solidFill>
                <a:schemeClr val="bg1"/>
              </a:solidFill>
            </a:rPr>
            <a:t>6, 6, 2, 2, 2, 2 </a:t>
          </a:r>
          <a:endParaRPr lang="en-US" sz="2400" b="1" kern="1200" dirty="0">
            <a:solidFill>
              <a:schemeClr val="bg1"/>
            </a:solidFill>
          </a:endParaRPr>
        </a:p>
      </dsp:txBody>
      <dsp:txXfrm>
        <a:off x="2842420" y="3558514"/>
        <a:ext cx="2773359" cy="959724"/>
      </dsp:txXfrm>
    </dsp:sp>
    <dsp:sp modelId="{A8E195E7-DB5A-4C91-BED6-44ADB0692293}">
      <dsp:nvSpPr>
        <dsp:cNvPr id="0" name=""/>
        <dsp:cNvSpPr/>
      </dsp:nvSpPr>
      <dsp:spPr>
        <a:xfrm>
          <a:off x="1959960" y="30843"/>
          <a:ext cx="3504752" cy="3504752"/>
        </a:xfrm>
        <a:custGeom>
          <a:avLst/>
          <a:gdLst/>
          <a:ahLst/>
          <a:cxnLst/>
          <a:rect l="0" t="0" r="0" b="0"/>
          <a:pathLst>
            <a:path>
              <a:moveTo>
                <a:pt x="1180353" y="3408761"/>
              </a:moveTo>
              <a:arcTo wR="1752376" hR="1752376" stAng="6543122" swAng="1615530"/>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207825" y="1734995"/>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D</a:t>
          </a:r>
        </a:p>
        <a:p>
          <a:pPr lvl="0" algn="ctr" defTabSz="1066800" rtl="1">
            <a:lnSpc>
              <a:spcPct val="90000"/>
            </a:lnSpc>
            <a:spcBef>
              <a:spcPct val="0"/>
            </a:spcBef>
            <a:spcAft>
              <a:spcPct val="35000"/>
            </a:spcAft>
          </a:pPr>
          <a:r>
            <a:rPr sz="2400" b="1" kern="1200">
              <a:solidFill>
                <a:schemeClr val="bg1"/>
              </a:solidFill>
            </a:rPr>
            <a:t> 5, 5, 5, 1, 1, 1</a:t>
          </a:r>
          <a:endParaRPr lang="en-US" sz="2400" b="1" kern="1200" dirty="0">
            <a:solidFill>
              <a:schemeClr val="bg1"/>
            </a:solidFill>
          </a:endParaRPr>
        </a:p>
      </dsp:txBody>
      <dsp:txXfrm>
        <a:off x="259744" y="1786914"/>
        <a:ext cx="2380166" cy="959724"/>
      </dsp:txXfrm>
    </dsp:sp>
    <dsp:sp modelId="{189A777E-4AFD-4A39-BEC4-EE632E50E623}">
      <dsp:nvSpPr>
        <dsp:cNvPr id="0" name=""/>
        <dsp:cNvSpPr/>
      </dsp:nvSpPr>
      <dsp:spPr>
        <a:xfrm>
          <a:off x="1205052" y="962956"/>
          <a:ext cx="3504752" cy="3504752"/>
        </a:xfrm>
        <a:custGeom>
          <a:avLst/>
          <a:gdLst/>
          <a:ahLst/>
          <a:cxnLst/>
          <a:rect l="0" t="0" r="0" b="0"/>
          <a:pathLst>
            <a:path>
              <a:moveTo>
                <a:pt x="522875" y="503716"/>
              </a:moveTo>
              <a:arcTo wR="1752376" hR="1752376" stAng="13526577" swAng="221747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74394" y="1839"/>
          <a:ext cx="2412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A</a:t>
          </a:r>
        </a:p>
        <a:p>
          <a:pPr lvl="0" algn="ctr" defTabSz="1066800" rtl="1">
            <a:lnSpc>
              <a:spcPct val="90000"/>
            </a:lnSpc>
            <a:spcBef>
              <a:spcPct val="0"/>
            </a:spcBef>
            <a:spcAft>
              <a:spcPct val="35000"/>
            </a:spcAft>
          </a:pPr>
          <a:r>
            <a:rPr sz="2400" b="1" kern="1200">
              <a:solidFill>
                <a:schemeClr val="bg1"/>
              </a:solidFill>
            </a:rPr>
            <a:t>4, 4, 4, 4, 0, 0</a:t>
          </a:r>
          <a:endParaRPr lang="en-US" sz="2400" b="1" kern="1200" dirty="0">
            <a:solidFill>
              <a:schemeClr val="bg1"/>
            </a:solidFill>
          </a:endParaRPr>
        </a:p>
      </dsp:txBody>
      <dsp:txXfrm>
        <a:off x="3126313" y="53758"/>
        <a:ext cx="2308165" cy="959724"/>
      </dsp:txXfrm>
    </dsp:sp>
    <dsp:sp modelId="{FC4E37BA-D1B3-4CA0-B2DF-92D9936501E7}">
      <dsp:nvSpPr>
        <dsp:cNvPr id="0" name=""/>
        <dsp:cNvSpPr/>
      </dsp:nvSpPr>
      <dsp:spPr>
        <a:xfrm>
          <a:off x="3930545" y="1053198"/>
          <a:ext cx="3504752" cy="3504752"/>
        </a:xfrm>
        <a:custGeom>
          <a:avLst/>
          <a:gdLst/>
          <a:ahLst/>
          <a:cxnLst/>
          <a:rect l="0" t="0" r="0" b="0"/>
          <a:pathLst>
            <a:path>
              <a:moveTo>
                <a:pt x="1915955" y="7651"/>
              </a:moveTo>
              <a:arcTo wR="1752376" hR="1752376" stAng="16521373" swAng="2301588"/>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922995" y="1813302"/>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B</a:t>
          </a:r>
        </a:p>
        <a:p>
          <a:pPr lvl="0" algn="ctr" defTabSz="1066800" rtl="1">
            <a:lnSpc>
              <a:spcPct val="90000"/>
            </a:lnSpc>
            <a:spcBef>
              <a:spcPct val="0"/>
            </a:spcBef>
            <a:spcAft>
              <a:spcPct val="35000"/>
            </a:spcAft>
          </a:pPr>
          <a:r>
            <a:rPr sz="2400" b="1" kern="1200">
              <a:solidFill>
                <a:schemeClr val="bg1"/>
              </a:solidFill>
            </a:rPr>
            <a:t>3, 3, 3, 3, 3, 3</a:t>
          </a:r>
          <a:endParaRPr lang="en-US" sz="2400" b="1" kern="1200" dirty="0">
            <a:solidFill>
              <a:schemeClr val="bg1"/>
            </a:solidFill>
          </a:endParaRPr>
        </a:p>
      </dsp:txBody>
      <dsp:txXfrm>
        <a:off x="5974914" y="1865221"/>
        <a:ext cx="2380166" cy="959724"/>
      </dsp:txXfrm>
    </dsp:sp>
    <dsp:sp modelId="{D6DFA690-005C-492F-8462-296D8260B358}">
      <dsp:nvSpPr>
        <dsp:cNvPr id="0" name=""/>
        <dsp:cNvSpPr/>
      </dsp:nvSpPr>
      <dsp:spPr>
        <a:xfrm>
          <a:off x="3964753" y="55302"/>
          <a:ext cx="3504752" cy="3504752"/>
        </a:xfrm>
        <a:custGeom>
          <a:avLst/>
          <a:gdLst/>
          <a:ahLst/>
          <a:cxnLst/>
          <a:rect l="0" t="0" r="0" b="0"/>
          <a:pathLst>
            <a:path>
              <a:moveTo>
                <a:pt x="2896427" y="3079768"/>
              </a:moveTo>
              <a:arcTo wR="1752376" hR="1752376" stAng="2954559" swAng="2266779"/>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3005098" y="3506595"/>
          <a:ext cx="2448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C</a:t>
          </a:r>
        </a:p>
        <a:p>
          <a:pPr lvl="0" algn="ctr" defTabSz="1066800" rtl="1">
            <a:lnSpc>
              <a:spcPct val="90000"/>
            </a:lnSpc>
            <a:spcBef>
              <a:spcPct val="0"/>
            </a:spcBef>
            <a:spcAft>
              <a:spcPct val="35000"/>
            </a:spcAft>
          </a:pPr>
          <a:r>
            <a:rPr sz="2400" b="1" kern="1200">
              <a:solidFill>
                <a:schemeClr val="bg1"/>
              </a:solidFill>
            </a:rPr>
            <a:t>6, 6, 2, 2, 2, 2 </a:t>
          </a:r>
          <a:endParaRPr lang="en-US" sz="2400" b="1" kern="1200" dirty="0">
            <a:solidFill>
              <a:schemeClr val="bg1"/>
            </a:solidFill>
          </a:endParaRPr>
        </a:p>
      </dsp:txBody>
      <dsp:txXfrm>
        <a:off x="3057017" y="3558514"/>
        <a:ext cx="2344165" cy="959724"/>
      </dsp:txXfrm>
    </dsp:sp>
    <dsp:sp modelId="{A8E195E7-DB5A-4C91-BED6-44ADB0692293}">
      <dsp:nvSpPr>
        <dsp:cNvPr id="0" name=""/>
        <dsp:cNvSpPr/>
      </dsp:nvSpPr>
      <dsp:spPr>
        <a:xfrm>
          <a:off x="1177603" y="36908"/>
          <a:ext cx="3504752" cy="3504752"/>
        </a:xfrm>
        <a:custGeom>
          <a:avLst/>
          <a:gdLst/>
          <a:ahLst/>
          <a:cxnLst/>
          <a:rect l="0" t="0" r="0" b="0"/>
          <a:pathLst>
            <a:path>
              <a:moveTo>
                <a:pt x="1492452" y="3485368"/>
              </a:moveTo>
              <a:arcTo wR="1752376" hR="1752376" stAng="5911797" swAng="2119045"/>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207825" y="1734995"/>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D</a:t>
          </a:r>
        </a:p>
        <a:p>
          <a:pPr lvl="0" algn="ctr" defTabSz="1066800" rtl="1">
            <a:lnSpc>
              <a:spcPct val="90000"/>
            </a:lnSpc>
            <a:spcBef>
              <a:spcPct val="0"/>
            </a:spcBef>
            <a:spcAft>
              <a:spcPct val="35000"/>
            </a:spcAft>
          </a:pPr>
          <a:r>
            <a:rPr sz="2400" b="1" kern="1200">
              <a:solidFill>
                <a:schemeClr val="bg1"/>
              </a:solidFill>
            </a:rPr>
            <a:t> 5, 5, 5, 1, 1, 1</a:t>
          </a:r>
          <a:endParaRPr lang="en-US" sz="2400" b="1" kern="1200" dirty="0">
            <a:solidFill>
              <a:schemeClr val="bg1"/>
            </a:solidFill>
          </a:endParaRPr>
        </a:p>
      </dsp:txBody>
      <dsp:txXfrm>
        <a:off x="259744" y="1786914"/>
        <a:ext cx="2380166" cy="959724"/>
      </dsp:txXfrm>
    </dsp:sp>
    <dsp:sp modelId="{189A777E-4AFD-4A39-BEC4-EE632E50E623}">
      <dsp:nvSpPr>
        <dsp:cNvPr id="0" name=""/>
        <dsp:cNvSpPr/>
      </dsp:nvSpPr>
      <dsp:spPr>
        <a:xfrm>
          <a:off x="1205052" y="962956"/>
          <a:ext cx="3504752" cy="3504752"/>
        </a:xfrm>
        <a:custGeom>
          <a:avLst/>
          <a:gdLst/>
          <a:ahLst/>
          <a:cxnLst/>
          <a:rect l="0" t="0" r="0" b="0"/>
          <a:pathLst>
            <a:path>
              <a:moveTo>
                <a:pt x="522875" y="503716"/>
              </a:moveTo>
              <a:arcTo wR="1752376" hR="1752376" stAng="13526577" swAng="221747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17530" y="1194"/>
          <a:ext cx="2530926"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A</a:t>
          </a:r>
        </a:p>
        <a:p>
          <a:pPr lvl="0" algn="ctr" defTabSz="1066800" rtl="1">
            <a:lnSpc>
              <a:spcPct val="90000"/>
            </a:lnSpc>
            <a:spcBef>
              <a:spcPct val="0"/>
            </a:spcBef>
            <a:spcAft>
              <a:spcPct val="35000"/>
            </a:spcAft>
          </a:pPr>
          <a:r>
            <a:rPr sz="2400" b="1" kern="1200">
              <a:solidFill>
                <a:schemeClr val="bg1"/>
              </a:solidFill>
            </a:rPr>
            <a:t>4, 4, 4, 4, 0, 0</a:t>
          </a:r>
          <a:endParaRPr lang="en-US" sz="2400" b="1" kern="1200" dirty="0">
            <a:solidFill>
              <a:schemeClr val="bg1"/>
            </a:solidFill>
          </a:endParaRPr>
        </a:p>
      </dsp:txBody>
      <dsp:txXfrm>
        <a:off x="3072009" y="55673"/>
        <a:ext cx="2421968" cy="1007042"/>
      </dsp:txXfrm>
    </dsp:sp>
    <dsp:sp modelId="{FC4E37BA-D1B3-4CA0-B2DF-92D9936501E7}">
      <dsp:nvSpPr>
        <dsp:cNvPr id="0" name=""/>
        <dsp:cNvSpPr/>
      </dsp:nvSpPr>
      <dsp:spPr>
        <a:xfrm>
          <a:off x="3760557" y="1114280"/>
          <a:ext cx="3682203" cy="3682203"/>
        </a:xfrm>
        <a:custGeom>
          <a:avLst/>
          <a:gdLst/>
          <a:ahLst/>
          <a:cxnLst/>
          <a:rect l="0" t="0" r="0" b="0"/>
          <a:pathLst>
            <a:path>
              <a:moveTo>
                <a:pt x="2137129" y="23954"/>
              </a:moveTo>
              <a:arcTo wR="1841101" hR="1841101" stAng="16755159" swAng="210172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851722" y="1904375"/>
          <a:ext cx="2606477"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B</a:t>
          </a:r>
        </a:p>
        <a:p>
          <a:pPr lvl="0" algn="ctr" defTabSz="1066800" rtl="1">
            <a:lnSpc>
              <a:spcPct val="90000"/>
            </a:lnSpc>
            <a:spcBef>
              <a:spcPct val="0"/>
            </a:spcBef>
            <a:spcAft>
              <a:spcPct val="35000"/>
            </a:spcAft>
          </a:pPr>
          <a:r>
            <a:rPr sz="2400" b="1" kern="1200">
              <a:solidFill>
                <a:schemeClr val="bg1"/>
              </a:solidFill>
            </a:rPr>
            <a:t>3, 3, 3, 3, 3, 3</a:t>
          </a:r>
          <a:endParaRPr lang="en-US" sz="2400" b="1" kern="1200" dirty="0">
            <a:solidFill>
              <a:schemeClr val="bg1"/>
            </a:solidFill>
          </a:endParaRPr>
        </a:p>
      </dsp:txBody>
      <dsp:txXfrm>
        <a:off x="5906201" y="1958854"/>
        <a:ext cx="2497519" cy="1007042"/>
      </dsp:txXfrm>
    </dsp:sp>
    <dsp:sp modelId="{D6DFA690-005C-492F-8462-296D8260B358}">
      <dsp:nvSpPr>
        <dsp:cNvPr id="0" name=""/>
        <dsp:cNvSpPr/>
      </dsp:nvSpPr>
      <dsp:spPr>
        <a:xfrm>
          <a:off x="3799226" y="43273"/>
          <a:ext cx="3682203" cy="3682203"/>
        </a:xfrm>
        <a:custGeom>
          <a:avLst/>
          <a:gdLst/>
          <a:ahLst/>
          <a:cxnLst/>
          <a:rect l="0" t="0" r="0" b="0"/>
          <a:pathLst>
            <a:path>
              <a:moveTo>
                <a:pt x="3053029" y="3227061"/>
              </a:moveTo>
              <a:arcTo wR="1841101" hR="1841101" stAng="2929950" swAng="2063139"/>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2944749" y="3684599"/>
          <a:ext cx="2568701"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C</a:t>
          </a:r>
        </a:p>
        <a:p>
          <a:pPr lvl="0" algn="ctr" defTabSz="1066800" rtl="1">
            <a:lnSpc>
              <a:spcPct val="90000"/>
            </a:lnSpc>
            <a:spcBef>
              <a:spcPct val="0"/>
            </a:spcBef>
            <a:spcAft>
              <a:spcPct val="35000"/>
            </a:spcAft>
          </a:pPr>
          <a:r>
            <a:rPr sz="2400" b="1" kern="1200">
              <a:solidFill>
                <a:schemeClr val="bg1"/>
              </a:solidFill>
            </a:rPr>
            <a:t>6, 6, 2, 2, 2, 2 </a:t>
          </a:r>
          <a:endParaRPr lang="en-US" sz="2400" b="1" kern="1200" dirty="0">
            <a:solidFill>
              <a:schemeClr val="bg1"/>
            </a:solidFill>
          </a:endParaRPr>
        </a:p>
      </dsp:txBody>
      <dsp:txXfrm>
        <a:off x="2999228" y="3739078"/>
        <a:ext cx="2459743" cy="1007042"/>
      </dsp:txXfrm>
    </dsp:sp>
    <dsp:sp modelId="{A8E195E7-DB5A-4C91-BED6-44ADB0692293}">
      <dsp:nvSpPr>
        <dsp:cNvPr id="0" name=""/>
        <dsp:cNvSpPr/>
      </dsp:nvSpPr>
      <dsp:spPr>
        <a:xfrm>
          <a:off x="1019931" y="40800"/>
          <a:ext cx="3682203" cy="3682203"/>
        </a:xfrm>
        <a:custGeom>
          <a:avLst/>
          <a:gdLst/>
          <a:ahLst/>
          <a:cxnLst/>
          <a:rect l="0" t="0" r="0" b="0"/>
          <a:pathLst>
            <a:path>
              <a:moveTo>
                <a:pt x="1571045" y="3662289"/>
              </a:moveTo>
              <a:arcTo wR="1841101" hR="1841101" stAng="5906081" swAng="2131055"/>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0" y="1822094"/>
          <a:ext cx="2606477"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Die D</a:t>
          </a:r>
        </a:p>
        <a:p>
          <a:pPr lvl="0" algn="ctr" defTabSz="1066800" rtl="1">
            <a:lnSpc>
              <a:spcPct val="90000"/>
            </a:lnSpc>
            <a:spcBef>
              <a:spcPct val="0"/>
            </a:spcBef>
            <a:spcAft>
              <a:spcPct val="35000"/>
            </a:spcAft>
          </a:pPr>
          <a:r>
            <a:rPr sz="2400" b="1" kern="1200">
              <a:solidFill>
                <a:schemeClr val="bg1"/>
              </a:solidFill>
            </a:rPr>
            <a:t> 5, 5, 5, 1, 1, 1</a:t>
          </a:r>
          <a:endParaRPr lang="en-US" sz="2400" b="1" kern="1200" dirty="0">
            <a:solidFill>
              <a:schemeClr val="bg1"/>
            </a:solidFill>
          </a:endParaRPr>
        </a:p>
      </dsp:txBody>
      <dsp:txXfrm>
        <a:off x="54479" y="1876573"/>
        <a:ext cx="2497519" cy="1007042"/>
      </dsp:txXfrm>
    </dsp:sp>
    <dsp:sp modelId="{189A777E-4AFD-4A39-BEC4-EE632E50E623}">
      <dsp:nvSpPr>
        <dsp:cNvPr id="0" name=""/>
        <dsp:cNvSpPr/>
      </dsp:nvSpPr>
      <dsp:spPr>
        <a:xfrm>
          <a:off x="1047502" y="1008455"/>
          <a:ext cx="3682203" cy="3682203"/>
        </a:xfrm>
        <a:custGeom>
          <a:avLst/>
          <a:gdLst/>
          <a:ahLst/>
          <a:cxnLst/>
          <a:rect l="0" t="0" r="0" b="0"/>
          <a:pathLst>
            <a:path>
              <a:moveTo>
                <a:pt x="548313" y="530241"/>
              </a:moveTo>
              <a:arcTo wR="1841101" hR="1841101" stAng="13523860" swAng="222855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BC5DC-CE21-493C-A706-EA7D084A09FA}" type="datetimeFigureOut">
              <a:rPr lang="en-US" smtClean="0"/>
              <a:pPr/>
              <a:t>12/10/2017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97726-D821-4FC5-8CC1-450ECBCB70C0}" type="slidenum">
              <a:rPr lang="en-US" smtClean="0"/>
              <a:pPr/>
              <a:t>‹#›</a:t>
            </a:fld>
            <a:endParaRPr lang="en-US"/>
          </a:p>
        </p:txBody>
      </p:sp>
    </p:spTree>
    <p:extLst>
      <p:ext uri="{BB962C8B-B14F-4D97-AF65-F5344CB8AC3E}">
        <p14:creationId xmlns:p14="http://schemas.microsoft.com/office/powerpoint/2010/main" val="3851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Stanford_Chaparra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Playboy_magazin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olsa.gov.il/Populations/Youth/ChildrenAtRisk/OutsideAssistance/Fosterage/Pages/FosterageHomePage.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Platonic_soli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mathoverflow.net/questions/119867/what-is-the-most-extreme-set-4-or-5-nontransitive-n-sided-dic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dirty="0"/>
              <a:t>To the teacher: this slide needs not be presented to the students</a:t>
            </a:r>
            <a:endParaRPr lang="en-US" dirty="0" smtClean="0"/>
          </a:p>
          <a:p>
            <a:pPr rtl="0"/>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a:t>
            </a:fld>
            <a:endParaRPr lang="he-IL"/>
          </a:p>
        </p:txBody>
      </p:sp>
    </p:spTree>
    <p:extLst>
      <p:ext uri="{BB962C8B-B14F-4D97-AF65-F5344CB8AC3E}">
        <p14:creationId xmlns:p14="http://schemas.microsoft.com/office/powerpoint/2010/main" val="222979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10</a:t>
            </a:fld>
            <a:endParaRPr lang="en-US"/>
          </a:p>
        </p:txBody>
      </p:sp>
    </p:spTree>
    <p:extLst>
      <p:ext uri="{BB962C8B-B14F-4D97-AF65-F5344CB8AC3E}">
        <p14:creationId xmlns:p14="http://schemas.microsoft.com/office/powerpoint/2010/main" val="396813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br>
              <a:rPr b="0" dirty="0"/>
            </a:br>
            <a:r>
              <a:rPr b="0" dirty="0"/>
              <a:t>You may want to allow students to suggest answers to the last bullet, or you can move on to the next slide which contains the answers</a:t>
            </a:r>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11</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dirty="0"/>
          </a:p>
          <a:p>
            <a:pPr algn="l" rtl="0"/>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12</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t>To the teacher:</a:t>
            </a:r>
          </a:p>
          <a:p>
            <a:pPr marL="0" marR="0" indent="0" algn="l" defTabSz="914400" rtl="0" eaLnBrk="1" fontAlgn="auto" latinLnBrk="0" hangingPunct="1">
              <a:lnSpc>
                <a:spcPct val="100000"/>
              </a:lnSpc>
              <a:spcBef>
                <a:spcPts val="0"/>
              </a:spcBef>
              <a:spcAft>
                <a:spcPts val="0"/>
              </a:spcAft>
              <a:buClrTx/>
              <a:buSzTx/>
              <a:buFontTx/>
              <a:buNone/>
              <a:tabLst/>
              <a:defRPr/>
            </a:pPr>
            <a:r>
              <a:rPr dirty="0"/>
              <a:t>1. The students may wonder why we compare B with C and not A with C, after we found that A wins B.</a:t>
            </a:r>
            <a:r>
              <a:rPr baseline="0" dirty="0"/>
              <a:t> Still, we'll continue with our comparison of B with C.</a:t>
            </a:r>
            <a:endParaRPr lang="he-IL"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a:t>2. After seeing the outcome where Die B wins Die C, the students may "sense" the transitivity rule, and spontaneously suggest that in this case, Die A will win Die C. We suggest not to respond to this one way or the other, but rather to ignore it and move on.</a:t>
            </a:r>
            <a:r>
              <a:rPr baseline="0" dirty="0"/>
              <a:t> The surprise waiting for them will have greater impact this way. </a:t>
            </a:r>
            <a:endParaRPr lang="he-IL"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13</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sz="1200" dirty="0"/>
              <a:t>To the teacher:</a:t>
            </a:r>
            <a:br>
              <a:rPr sz="1200" dirty="0"/>
            </a:br>
            <a:r>
              <a:rPr sz="1200" dirty="0"/>
              <a:t>We read the symbol C↙D as follows: "Die C is stronger than Die D</a:t>
            </a:r>
            <a:r>
              <a:rPr sz="1200" dirty="0" smtClean="0"/>
              <a:t>"</a:t>
            </a:r>
            <a:endParaRPr sz="120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14</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r>
              <a:rPr b="0" dirty="0"/>
              <a:t>You may want to read the symbol in the last line out loud: "Die D is stronger than Die A"</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15</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endParaRPr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endParaRPr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br>
              <a:rPr b="0" dirty="0"/>
            </a:br>
            <a:r>
              <a:rPr b="0" dirty="0"/>
              <a:t>You may want to go over all the possibilities for choosing the first die, and show for each which would be the choice for a second die that doubles the chances of winning.</a:t>
            </a:r>
            <a:r>
              <a:rPr b="0" baseline="0" dirty="0"/>
              <a:t> Some say in this case that the second player can "always" win. Use of the term "always" is not appropriate in math, since it indicates time. What is meant is that for any die the first player chooses, the second player has </a:t>
            </a:r>
            <a:r>
              <a:rPr lang="en-US" b="0" baseline="0" dirty="0" smtClean="0"/>
              <a:t>a </a:t>
            </a:r>
            <a:r>
              <a:rPr b="0" baseline="0" dirty="0" smtClean="0"/>
              <a:t>possibility </a:t>
            </a:r>
            <a:r>
              <a:rPr lang="en-US" b="0" baseline="0" dirty="0" smtClean="0"/>
              <a:t>of </a:t>
            </a:r>
            <a:r>
              <a:rPr b="0" baseline="0" dirty="0" smtClean="0"/>
              <a:t>win</a:t>
            </a:r>
            <a:r>
              <a:rPr lang="en-US" b="0" baseline="0" dirty="0" smtClean="0"/>
              <a:t>ning</a:t>
            </a:r>
            <a:r>
              <a:rPr b="0" baseline="0" dirty="0" smtClean="0"/>
              <a:t>.</a:t>
            </a: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19</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dirty="0"/>
              <a:t>To the teacher: this slide needs not be presented to the students</a:t>
            </a:r>
            <a:endParaRPr lang="en-US" dirty="0" smtClean="0"/>
          </a:p>
          <a:p>
            <a:pPr rtl="0"/>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a:t>
            </a:fld>
            <a:endParaRPr lang="he-IL"/>
          </a:p>
        </p:txBody>
      </p:sp>
    </p:spTree>
    <p:extLst>
      <p:ext uri="{BB962C8B-B14F-4D97-AF65-F5344CB8AC3E}">
        <p14:creationId xmlns:p14="http://schemas.microsoft.com/office/powerpoint/2010/main" val="142575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b="0" dirty="0"/>
              <a:t>To the teacher: </a:t>
            </a:r>
            <a:br>
              <a:rPr b="0" dirty="0"/>
            </a:br>
            <a:r>
              <a:rPr b="0" dirty="0"/>
              <a:t>In order to make sure the students got it, you may want to ask them -- why did Bill Gates give up his chance to choose first? </a:t>
            </a:r>
            <a:r>
              <a:rPr b="0" baseline="0" dirty="0"/>
              <a:t>Hopefully there will be students who immediately understood that because of the circularity, the second player </a:t>
            </a:r>
            <a:r>
              <a:rPr lang="en-US" b="0" baseline="0" dirty="0" smtClean="0"/>
              <a:t>can </a:t>
            </a:r>
            <a:r>
              <a:rPr b="0" baseline="0" dirty="0" smtClean="0"/>
              <a:t>always win; </a:t>
            </a:r>
            <a:r>
              <a:rPr b="0" baseline="0" dirty="0"/>
              <a:t>there will also be those who may need further explanation.</a:t>
            </a:r>
          </a:p>
        </p:txBody>
      </p:sp>
      <p:sp>
        <p:nvSpPr>
          <p:cNvPr id="4" name="Slide Number Placeholder 3"/>
          <p:cNvSpPr>
            <a:spLocks noGrp="1"/>
          </p:cNvSpPr>
          <p:nvPr>
            <p:ph type="sldNum" sz="quarter" idx="10"/>
          </p:nvPr>
        </p:nvSpPr>
        <p:spPr/>
        <p:txBody>
          <a:bodyPr/>
          <a:lstStyle/>
          <a:p>
            <a:fld id="{97097726-D821-4FC5-8CC1-450ECBCB70C0}" type="slidenum">
              <a:rPr lang="en-US" smtClean="0"/>
              <a:pPr/>
              <a:t>20</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r>
              <a:rPr b="0" dirty="0" smtClean="0"/>
              <a:t>Stanford University is one of the top universities in the world, and is located in Palo Alto just south of San Francisco, California.</a:t>
            </a:r>
            <a:r>
              <a:rPr b="0" baseline="0" dirty="0" smtClean="0"/>
              <a:t> His suspension from college appears in Wikipedia:</a:t>
            </a:r>
            <a:r>
              <a:rPr lang="he-IL" b="0" baseline="0" dirty="0" smtClean="0"/>
              <a:t> </a:t>
            </a:r>
            <a:r>
              <a:rPr lang="en-US" b="0" baseline="0" dirty="0" smtClean="0"/>
              <a:t> </a:t>
            </a:r>
            <a:r>
              <a:rPr lang="en-US" b="0" dirty="0" smtClean="0"/>
              <a:t>"</a:t>
            </a:r>
            <a:r>
              <a:rPr dirty="0" smtClean="0"/>
              <a:t>While </a:t>
            </a:r>
            <a:r>
              <a:rPr dirty="0"/>
              <a:t>at Stanford, he was suspended for a year for his involvement with the </a:t>
            </a:r>
            <a:r>
              <a:rPr dirty="0">
                <a:hlinkClick r:id="rId3" tooltip="Stanford Chaparral"/>
              </a:rPr>
              <a:t>Stanford Chaparral</a:t>
            </a:r>
            <a:r>
              <a:rPr dirty="0"/>
              <a:t>'s parody of </a:t>
            </a:r>
            <a:r>
              <a:rPr dirty="0">
                <a:hlinkClick r:id="rId4" tooltip="Playboy magazine"/>
              </a:rPr>
              <a:t>Playboy </a:t>
            </a:r>
            <a:r>
              <a:rPr dirty="0" smtClean="0">
                <a:hlinkClick r:id="rId4" tooltip="Playboy magazine"/>
              </a:rPr>
              <a:t>magazine</a:t>
            </a:r>
            <a:r>
              <a:rPr lang="en-US" dirty="0" smtClean="0"/>
              <a:t>“</a:t>
            </a:r>
            <a:r>
              <a:rPr lang="en-US" b="0" baseline="0" dirty="0" smtClean="0"/>
              <a:t>(http://en.wikipedia.org/wiki/Bradley_Efron) </a:t>
            </a:r>
            <a:endParaRPr lang="he-IL" b="0"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21</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22</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23</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p>
          <a:p>
            <a:pPr marL="228600" indent="-228600" algn="l" rtl="0">
              <a:buAutoNum type="arabicPeriod"/>
            </a:pPr>
            <a:r>
              <a:rPr lang="en-US" dirty="0" smtClean="0"/>
              <a:t>You</a:t>
            </a:r>
            <a:r>
              <a:rPr dirty="0" smtClean="0"/>
              <a:t> </a:t>
            </a:r>
            <a:r>
              <a:rPr dirty="0"/>
              <a:t>may assume </a:t>
            </a:r>
            <a:r>
              <a:rPr lang="en-US" dirty="0" smtClean="0"/>
              <a:t>that </a:t>
            </a:r>
            <a:r>
              <a:rPr dirty="0" smtClean="0"/>
              <a:t>the </a:t>
            </a:r>
            <a:r>
              <a:rPr dirty="0"/>
              <a:t>students don't need additional explanations about complete disagreement among the judges, but if questions do come up, you may explain that each contestant is ranked first place by one judge, second place by another, and third place by the third.</a:t>
            </a:r>
          </a:p>
          <a:p>
            <a:pPr marL="228600" indent="-228600" algn="l" rtl="0">
              <a:buAutoNum type="arabicPeriod"/>
            </a:pPr>
            <a:r>
              <a:rPr lang="en-US" spc="-20" baseline="0" dirty="0" smtClean="0"/>
              <a:t>T</a:t>
            </a:r>
            <a:r>
              <a:rPr spc="-20" baseline="0" dirty="0" smtClean="0"/>
              <a:t>een</a:t>
            </a:r>
            <a:r>
              <a:rPr lang="en-US" spc="-20" baseline="0" dirty="0" smtClean="0"/>
              <a:t>s </a:t>
            </a:r>
            <a:r>
              <a:rPr spc="-20" baseline="0" dirty="0" smtClean="0"/>
              <a:t>may question </a:t>
            </a:r>
            <a:r>
              <a:rPr spc="-20" baseline="0" dirty="0"/>
              <a:t>(for social reasons) </a:t>
            </a:r>
            <a:r>
              <a:rPr lang="en-US" spc="-20" baseline="0" dirty="0" smtClean="0"/>
              <a:t>why </a:t>
            </a:r>
            <a:r>
              <a:rPr spc="-20" baseline="0" dirty="0" smtClean="0"/>
              <a:t>a </a:t>
            </a:r>
            <a:r>
              <a:rPr spc="-20" baseline="0" dirty="0"/>
              <a:t>beauty </a:t>
            </a:r>
            <a:r>
              <a:rPr spc="-20" baseline="0" dirty="0" smtClean="0"/>
              <a:t>pageant</a:t>
            </a:r>
            <a:r>
              <a:rPr lang="en-US" spc="-20" baseline="0" dirty="0" smtClean="0"/>
              <a:t>, which may be viewed as sexist,</a:t>
            </a:r>
            <a:r>
              <a:rPr spc="-20" baseline="0" dirty="0" smtClean="0"/>
              <a:t> </a:t>
            </a:r>
            <a:r>
              <a:rPr spc="-20" baseline="0" dirty="0"/>
              <a:t>would be included in this MNS. We chose to leave it in, since such competitions continue to take place throughout the world.</a:t>
            </a:r>
            <a:endParaRPr lang="he-IL" spc="-2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24</a:t>
            </a:fld>
            <a:endParaRPr lang="en-US"/>
          </a:p>
        </p:txBody>
      </p:sp>
    </p:spTree>
    <p:extLst>
      <p:ext uri="{BB962C8B-B14F-4D97-AF65-F5344CB8AC3E}">
        <p14:creationId xmlns:p14="http://schemas.microsoft.com/office/powerpoint/2010/main" val="251710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br>
              <a:rPr dirty="0"/>
            </a:br>
            <a:r>
              <a:rPr dirty="0"/>
              <a:t>When presenting this slide, the corresponding rows of the table should be pointed out while reading out the textual comparison which appears underneath the table.</a:t>
            </a:r>
            <a:r>
              <a:rPr baseline="0" dirty="0"/>
              <a:t> Note: First place is indicated by 1, thus 1 is higher than 2 and 2 is higher than 3.</a:t>
            </a:r>
          </a:p>
          <a:p>
            <a:pPr algn="l" rtl="0"/>
            <a:endParaRPr lang="he-IL"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25</a:t>
            </a:fld>
            <a:endParaRPr lang="en-US"/>
          </a:p>
        </p:txBody>
      </p:sp>
    </p:spTree>
    <p:extLst>
      <p:ext uri="{BB962C8B-B14F-4D97-AF65-F5344CB8AC3E}">
        <p14:creationId xmlns:p14="http://schemas.microsoft.com/office/powerpoint/2010/main" val="2517107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baseline="0" dirty="0"/>
              <a:t>To the teacher:</a:t>
            </a:r>
            <a:br>
              <a:rPr b="0" baseline="0" dirty="0"/>
            </a:br>
            <a:r>
              <a:rPr b="0" baseline="0" dirty="0"/>
              <a:t>The paradox is in the circularity. </a:t>
            </a:r>
            <a:endParaRPr lang="en-US" b="0" baseline="0" dirty="0" smtClean="0"/>
          </a:p>
          <a:p>
            <a:pPr algn="l" rtl="0"/>
            <a:r>
              <a:rPr sz="1200" kern="1200" dirty="0">
                <a:solidFill>
                  <a:schemeClr val="tx1"/>
                </a:solidFill>
                <a:effectLst/>
                <a:latin typeface="+mn-lt"/>
                <a:ea typeface="+mn-ea"/>
                <a:cs typeface="+mn-cs"/>
              </a:rPr>
              <a:t>The illustrations for Betty and Claire are from: </a:t>
            </a:r>
            <a:r>
              <a:rPr sz="1200" u="sng" kern="1200" dirty="0">
                <a:solidFill>
                  <a:schemeClr val="tx1"/>
                </a:solidFill>
                <a:effectLst/>
                <a:latin typeface="+mn-lt"/>
                <a:ea typeface="+mn-ea"/>
                <a:cs typeface="+mn-cs"/>
                <a:hlinkClick r:id="rId3"/>
              </a:rPr>
              <a:t>http://www.molsa.gov.il/Populations/Youth/ChildrenAtRisk/OutsideAssistance/Fosterage/Pages/FosterageHomePage.aspx </a:t>
            </a:r>
            <a:r>
              <a:rPr sz="1200" kern="1200" dirty="0" smtClean="0">
                <a:solidFill>
                  <a:schemeClr val="tx1"/>
                </a:solidFill>
                <a:effectLst/>
                <a:latin typeface="+mn-lt"/>
                <a:ea typeface="+mn-ea"/>
                <a:cs typeface="+mn-cs"/>
              </a:rPr>
              <a:t>and </a:t>
            </a:r>
            <a:r>
              <a:rPr sz="1200" kern="1200" dirty="0">
                <a:solidFill>
                  <a:schemeClr val="tx1"/>
                </a:solidFill>
                <a:effectLst/>
                <a:latin typeface="+mn-lt"/>
                <a:ea typeface="+mn-ea"/>
                <a:cs typeface="+mn-cs"/>
              </a:rPr>
              <a:t>for Alicia from:                                       https://</a:t>
            </a:r>
            <a:r>
              <a:rPr sz="1200" kern="1200" dirty="0" smtClean="0">
                <a:solidFill>
                  <a:schemeClr val="tx1"/>
                </a:solidFill>
                <a:effectLst/>
                <a:latin typeface="+mn-lt"/>
                <a:ea typeface="+mn-ea"/>
                <a:cs typeface="+mn-cs"/>
              </a:rPr>
              <a:t>sites.google.com/a/aleigiva.tzafonet.org.il/home1/home/byt-spr-sl-hqyz</a:t>
            </a:r>
            <a:endParaRPr lang="en-US" sz="1200" kern="1200" dirty="0" smtClean="0">
              <a:solidFill>
                <a:schemeClr val="tx1"/>
              </a:solidFill>
              <a:effectLst/>
              <a:latin typeface="+mn-lt"/>
              <a:ea typeface="+mn-ea"/>
              <a:cs typeface="+mn-cs"/>
            </a:endParaRPr>
          </a:p>
          <a:p>
            <a:pPr algn="l" rtl="0"/>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Tx/>
              <a:buNone/>
            </a:pPr>
            <a:endParaRPr lang="he-IL" b="1"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baseline="0" dirty="0"/>
              <a:t>To the teacher:</a:t>
            </a:r>
            <a:br>
              <a:rPr b="0" baseline="0" dirty="0"/>
            </a:br>
            <a:r>
              <a:rPr b="0" baseline="0" dirty="0"/>
              <a:t>The students may encounter difficulty </a:t>
            </a:r>
            <a:r>
              <a:rPr lang="en-US" b="0" baseline="0" dirty="0" smtClean="0"/>
              <a:t>internalizing </a:t>
            </a:r>
            <a:r>
              <a:rPr b="0" baseline="0" dirty="0" smtClean="0"/>
              <a:t>the </a:t>
            </a:r>
            <a:r>
              <a:rPr b="0" baseline="0" dirty="0" smtClean="0"/>
              <a:t>differences</a:t>
            </a:r>
            <a:r>
              <a:rPr lang="en-US" b="0" baseline="0" dirty="0" smtClean="0"/>
              <a:t> presented here</a:t>
            </a:r>
            <a:r>
              <a:rPr b="0" baseline="0" dirty="0" smtClean="0"/>
              <a:t> </a:t>
            </a:r>
            <a:r>
              <a:rPr lang="en-US" b="0" baseline="0" dirty="0" smtClean="0"/>
              <a:t>at the end of the MNS. </a:t>
            </a:r>
            <a:r>
              <a:rPr b="0" baseline="0" dirty="0" smtClean="0"/>
              <a:t>In </a:t>
            </a:r>
            <a:r>
              <a:rPr b="0" baseline="0" dirty="0"/>
              <a:t>this case you may want to take time out in one of the lessons to address properties of equivalence relations vs. ordered relations. Recall that equivalence relations have three properties: reflexive, symmetric and transitive. Ordered relations, on the other hand, are not reflexive, not symmetric and are only transitive (you can get into finer details and also distinguish among various kinds of ordered relations). In this MNS, the "stronger than" relation, defined between two </a:t>
            </a:r>
            <a:r>
              <a:rPr b="0" baseline="0" dirty="0" err="1"/>
              <a:t>Efron</a:t>
            </a:r>
            <a:r>
              <a:rPr b="0" baseline="0" dirty="0"/>
              <a:t> dice, is not an ordered relation because it is not transitive!!! In the literal sense we used the term "stronger than", but the definition took us to an intransitive relation, therefore it is not an ordered relation. A circular relation is not an ordered relation. Only a transitive relation could be ordered (if it is not reflexive and not symmetric). Our surprise from it being intransitive stems from the fact that we are using the same term that comes from ordered relations, and it misleads us into thinking that transitivity applies here too.</a:t>
            </a:r>
          </a:p>
          <a:p>
            <a:pPr algn="l" rtl="0"/>
            <a:r>
              <a:rPr b="0" baseline="0" dirty="0"/>
              <a:t>Some teachers may choose to devote time at some point to different mathematical relations that the students are familiar with (like the relation of parallelism among lines, the relation of </a:t>
            </a:r>
            <a:r>
              <a:rPr b="0" baseline="0" dirty="0" smtClean="0"/>
              <a:t>perpendicular</a:t>
            </a:r>
            <a:r>
              <a:rPr lang="en-US" b="0" baseline="0" dirty="0" smtClean="0"/>
              <a:t>ity </a:t>
            </a:r>
            <a:r>
              <a:rPr b="0" baseline="0" dirty="0" smtClean="0"/>
              <a:t>among </a:t>
            </a:r>
            <a:r>
              <a:rPr b="0" baseline="0" dirty="0"/>
              <a:t>lines, etc.) and to non-mathematical relations (such as the "brother of" relation, "father of", etc.). Such a discussion can improve understanding of different properties of relations.</a:t>
            </a:r>
            <a:endParaRPr lang="en-US" b="0" baseline="0" dirty="0" smtClean="0"/>
          </a:p>
          <a:p>
            <a:pPr algn="l" rtl="0"/>
            <a:r>
              <a:rPr b="0" baseline="0" dirty="0"/>
              <a:t>Figures from</a:t>
            </a:r>
          </a:p>
          <a:p>
            <a:pPr algn="l" rtl="0"/>
            <a:r>
              <a:rPr b="0" baseline="0" dirty="0"/>
              <a:t>http://</a:t>
            </a:r>
            <a:r>
              <a:rPr b="0" baseline="0" dirty="0" smtClean="0"/>
              <a:t>britton.disted.camosun.bc.ca/jbpolyhedra.htm</a:t>
            </a: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29</a:t>
            </a:fld>
            <a:endParaRPr lang="en-US"/>
          </a:p>
        </p:txBody>
      </p:sp>
    </p:spTree>
    <p:extLst>
      <p:ext uri="{BB962C8B-B14F-4D97-AF65-F5344CB8AC3E}">
        <p14:creationId xmlns:p14="http://schemas.microsoft.com/office/powerpoint/2010/main" val="13828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spcBef>
                <a:spcPct val="0"/>
              </a:spcBef>
            </a:pPr>
            <a:r>
              <a:rPr dirty="0"/>
              <a:t>To the teacher:</a:t>
            </a:r>
          </a:p>
          <a:p>
            <a:pPr algn="l" rtl="0" eaLnBrk="1" hangingPunct="1">
              <a:spcBef>
                <a:spcPct val="0"/>
              </a:spcBef>
            </a:pPr>
            <a:r>
              <a:rPr baseline="0" dirty="0"/>
              <a:t> </a:t>
            </a:r>
          </a:p>
          <a:p>
            <a:pPr algn="l" rtl="0" eaLnBrk="1" hangingPunct="1">
              <a:spcBef>
                <a:spcPct val="0"/>
              </a:spcBef>
            </a:pPr>
            <a:endParaRPr lang="he-IL" alt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dirty="0"/>
              <a:t>If time allows, a good priming activity for this MNS would be to address the properties of transitivity or intransitivity of different relations that the students are familiar with, such as: transitivity of the equality of numbers (for any three real numbers a, b, c, the following holds: a=b, b=c </a:t>
            </a:r>
            <a:r>
              <a:rPr lang="en-US" dirty="0" smtClean="0">
                <a:sym typeface="Wingdings" panose="05000000000000000000" pitchFamily="2" charset="2"/>
              </a:rPr>
              <a:t></a:t>
            </a:r>
            <a:r>
              <a:rPr dirty="0" smtClean="0"/>
              <a:t> </a:t>
            </a:r>
            <a:r>
              <a:rPr dirty="0"/>
              <a:t>a=c) </a:t>
            </a:r>
            <a:r>
              <a:rPr dirty="0" smtClean="0"/>
              <a:t>; </a:t>
            </a:r>
            <a:r>
              <a:rPr dirty="0"/>
              <a:t>transitivity of the relation "parallel to" among straight lines (for any three lines l, m, n in </a:t>
            </a:r>
            <a:r>
              <a:rPr lang="en-US" dirty="0" smtClean="0"/>
              <a:t>three </a:t>
            </a:r>
            <a:r>
              <a:rPr lang="en-US" dirty="0" smtClean="0"/>
              <a:t>dimensional</a:t>
            </a:r>
            <a:r>
              <a:rPr dirty="0" smtClean="0"/>
              <a:t> </a:t>
            </a:r>
            <a:r>
              <a:rPr dirty="0"/>
              <a:t>space, the following holds:  l || m, m || n </a:t>
            </a:r>
            <a:r>
              <a:rPr lang="en-US" dirty="0" smtClean="0">
                <a:sym typeface="Wingdings" panose="05000000000000000000" pitchFamily="2" charset="2"/>
              </a:rPr>
              <a:t></a:t>
            </a:r>
            <a:r>
              <a:rPr dirty="0" smtClean="0"/>
              <a:t> </a:t>
            </a:r>
            <a:r>
              <a:rPr dirty="0"/>
              <a:t>l || n); transitivity of the relation "sibling of" among people (children of the same two parents) -- for any three people A, B, C, if A is the sibling of B, and B is the sibling of C then A is the sibling of C.</a:t>
            </a:r>
            <a:r>
              <a:rPr baseline="0" dirty="0"/>
              <a:t> This is in contrast to intransitivity of the relation "perpendicular to" (of lines), or intransitivity of the relation "cousin of" (among people). The students can come up with additional examples of transitive relations among three mathematical objects ("greater than", "congruence", etc.). It is more difficult to find relations among mathematical objects for which transitivity does not apply; that is, those in which the transitivity rule does not apply to </a:t>
            </a:r>
            <a:r>
              <a:rPr lang="en-US" baseline="0" dirty="0" smtClean="0"/>
              <a:t>every</a:t>
            </a:r>
            <a:r>
              <a:rPr baseline="0" dirty="0" smtClean="0"/>
              <a:t> </a:t>
            </a:r>
            <a:r>
              <a:rPr baseline="0" dirty="0"/>
              <a:t>three </a:t>
            </a:r>
            <a:r>
              <a:rPr baseline="0" dirty="0" smtClean="0"/>
              <a:t>objects</a:t>
            </a:r>
            <a:r>
              <a:rPr lang="en-US" baseline="0" dirty="0" smtClean="0"/>
              <a:t> selected from the group</a:t>
            </a:r>
            <a:r>
              <a:rPr baseline="0" dirty="0" smtClean="0"/>
              <a:t> </a:t>
            </a:r>
            <a:r>
              <a:rPr baseline="0" dirty="0"/>
              <a:t>(for example, the relation "the square of" among numbers;  note that this relation is intransitive for any three numbers selected.)</a:t>
            </a:r>
          </a:p>
          <a:p>
            <a:pPr marL="0" marR="0" indent="0" algn="l" defTabSz="914400" rtl="0" eaLnBrk="1" fontAlgn="base" latinLnBrk="0" hangingPunct="1">
              <a:lnSpc>
                <a:spcPct val="100000"/>
              </a:lnSpc>
              <a:spcBef>
                <a:spcPct val="0"/>
              </a:spcBef>
              <a:spcAft>
                <a:spcPct val="0"/>
              </a:spcAft>
              <a:buClrTx/>
              <a:buSzTx/>
              <a:buFontTx/>
              <a:buNone/>
              <a:tabLst/>
              <a:defRPr/>
            </a:pPr>
            <a:r>
              <a:rPr baseline="0" dirty="0"/>
              <a:t>Another possibility for a pre-MNS activity is to play the game described in Slide 6 (for this the students must bring dice to class)</a:t>
            </a:r>
            <a:endParaRPr lang="he-IL" altLang="en-US" dirty="0" smtClean="0"/>
          </a:p>
          <a:p>
            <a:pPr rtl="0" eaLnBrk="1" hangingPunct="1">
              <a:spcBef>
                <a:spcPct val="0"/>
              </a:spcBef>
            </a:pPr>
            <a:endParaRPr lang="he-IL" altLang="en-US" dirty="0" smtClean="0"/>
          </a:p>
          <a:p>
            <a:pPr rtl="0"/>
            <a:endParaRPr lang="en-US" dirty="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30</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r>
              <a:rPr b="1" dirty="0">
                <a:solidFill>
                  <a:srgbClr val="00FFFF"/>
                </a:solidFill>
              </a:rPr>
              <a:t>Recommended sources for additional reading</a:t>
            </a:r>
            <a:endParaRPr lang="he-IL" sz="1200" b="1" dirty="0" smtClean="0"/>
          </a:p>
          <a:p>
            <a:pPr algn="l" rtl="0"/>
            <a:r>
              <a:rPr sz="1200" dirty="0"/>
              <a:t>The website http://www.ancienttouch.com/gaming%20astragali%20and%20dice.htm shows </a:t>
            </a:r>
            <a:r>
              <a:rPr sz="1200" dirty="0" err="1"/>
              <a:t>astregali</a:t>
            </a:r>
            <a:r>
              <a:rPr sz="1200" dirty="0"/>
              <a:t> – knucklebones of sheep and goats used for counting, for playing "marbles" and other games. </a:t>
            </a:r>
          </a:p>
          <a:p>
            <a:pPr algn="l" rtl="0"/>
            <a:r>
              <a:rPr sz="1200" dirty="0" smtClean="0"/>
              <a:t>The </a:t>
            </a:r>
            <a:r>
              <a:rPr sz="1200" dirty="0"/>
              <a:t>MNS mentions other platonic solids as substitutes for dice</a:t>
            </a:r>
            <a:r>
              <a:rPr sz="1200" dirty="0" smtClean="0"/>
              <a:t>.</a:t>
            </a:r>
            <a:r>
              <a:rPr lang="en-US" sz="1200" dirty="0" smtClean="0"/>
              <a:t> You can read about </a:t>
            </a:r>
            <a:r>
              <a:rPr sz="1200" dirty="0" smtClean="0">
                <a:solidFill>
                  <a:srgbClr val="FFC000"/>
                </a:solidFill>
              </a:rPr>
              <a:t>platonic solids</a:t>
            </a:r>
            <a:r>
              <a:rPr lang="en-US" sz="1200" dirty="0" smtClean="0">
                <a:solidFill>
                  <a:srgbClr val="FFC000"/>
                </a:solidFill>
              </a:rPr>
              <a:t>, for example, at </a:t>
            </a:r>
            <a:r>
              <a:rPr sz="1200" dirty="0" smtClean="0">
                <a:hlinkClick r:id="rId3"/>
              </a:rPr>
              <a:t>http</a:t>
            </a:r>
            <a:r>
              <a:rPr sz="1200" dirty="0">
                <a:hlinkClick r:id="rId3"/>
              </a:rPr>
              <a:t>://en.wikipedia.org/wiki/Platonic_solid.</a:t>
            </a:r>
            <a:r>
              <a:rPr sz="1200" dirty="0"/>
              <a:t> You can also see pictures of dice there, made from each of the five solids. </a:t>
            </a:r>
          </a:p>
          <a:p>
            <a:pPr algn="l" rtl="0"/>
            <a:r>
              <a:rPr sz="1200" dirty="0"/>
              <a:t>Martin Gardner talks to the general public about </a:t>
            </a:r>
            <a:r>
              <a:rPr sz="1200" dirty="0" err="1"/>
              <a:t>Efron's</a:t>
            </a:r>
            <a:r>
              <a:rPr sz="1200" dirty="0"/>
              <a:t> dice in his book ‘The Colossal Book of Mathematics’ Chapter </a:t>
            </a:r>
            <a:r>
              <a:rPr sz="1200" dirty="0" smtClean="0"/>
              <a:t>22</a:t>
            </a:r>
            <a:r>
              <a:rPr lang="en-US" sz="1200" dirty="0" smtClean="0"/>
              <a:t>.</a:t>
            </a:r>
            <a:r>
              <a:rPr sz="1200" dirty="0" smtClean="0"/>
              <a:t> </a:t>
            </a:r>
            <a:endParaRPr sz="1200" dirty="0"/>
          </a:p>
          <a:p>
            <a:pPr marL="0" indent="0" algn="l" rtl="0">
              <a:buNone/>
            </a:pPr>
            <a:endParaRPr lang="en-US" sz="1200" spc="-90" dirty="0" smtClean="0"/>
          </a:p>
          <a:p>
            <a:pPr algn="l" rtl="0"/>
            <a:endParaRPr lang="he-IL" sz="1200" dirty="0" smtClean="0"/>
          </a:p>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31</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r>
              <a:rPr b="1" spc="0" baseline="0" dirty="0">
                <a:solidFill>
                  <a:srgbClr val="00FFFF"/>
                </a:solidFill>
              </a:rPr>
              <a:t>Recommended sources for additional reading</a:t>
            </a:r>
          </a:p>
          <a:p>
            <a:pPr marL="0" indent="0" algn="l" rtl="0">
              <a:buNone/>
            </a:pPr>
            <a:endParaRPr lang="he-IL" sz="1200" spc="0" baseline="0" dirty="0" smtClean="0"/>
          </a:p>
          <a:p>
            <a:pPr algn="l" rtl="0"/>
            <a:r>
              <a:rPr sz="1200" spc="0" baseline="0" dirty="0"/>
              <a:t>You can read about many other circular sets in: </a:t>
            </a:r>
            <a:r>
              <a:rPr sz="1200" spc="0" baseline="0" dirty="0" smtClean="0"/>
              <a:t>http</a:t>
            </a:r>
            <a:r>
              <a:rPr sz="1200" spc="0" baseline="0" dirty="0"/>
              <a:t>://www.miwin.com/miwinsche_Wuerfel_html/Miwins_dice.html (3-dice sets), and also </a:t>
            </a:r>
            <a:r>
              <a:rPr sz="1200" spc="0" baseline="0" dirty="0" smtClean="0"/>
              <a:t>in </a:t>
            </a:r>
            <a:r>
              <a:rPr sz="1200" spc="0" baseline="0" dirty="0"/>
              <a:t>http://en.wikipedia.org/wiki/Nontransitive_dice.</a:t>
            </a:r>
          </a:p>
          <a:p>
            <a:pPr algn="l" rtl="0"/>
            <a:r>
              <a:rPr sz="1200" spc="0" baseline="0" dirty="0"/>
              <a:t>The problem of best chances of winning in circular systems is still open. </a:t>
            </a:r>
            <a:r>
              <a:rPr lang="en-US" sz="1200" spc="0" baseline="0" dirty="0" smtClean="0"/>
              <a:t>You can read about different discoveries at: </a:t>
            </a:r>
            <a:r>
              <a:rPr sz="1200" spc="0" baseline="0" dirty="0" smtClean="0">
                <a:hlinkClick r:id="rId3"/>
              </a:rPr>
              <a:t>http</a:t>
            </a:r>
            <a:r>
              <a:rPr sz="1200" spc="0" baseline="0" dirty="0">
                <a:hlinkClick r:id="rId3"/>
              </a:rPr>
              <a:t>://mathoverflow.net/questions/119867/what-is-the-most-extreme-set-4-or-5-nontransitive-n-sided-dice</a:t>
            </a:r>
            <a:endParaRPr lang="he-IL" sz="1200" spc="0" baseline="0" dirty="0" smtClean="0"/>
          </a:p>
          <a:p>
            <a:pPr algn="l" rtl="0"/>
            <a:r>
              <a:rPr sz="1200" spc="0" baseline="0" dirty="0"/>
              <a:t>Election methods where no candidate has an absolute majority was studied for the first time by </a:t>
            </a:r>
            <a:r>
              <a:rPr sz="1200" spc="0" baseline="0" dirty="0" smtClean="0"/>
              <a:t>Marquise </a:t>
            </a:r>
            <a:r>
              <a:rPr sz="1200" spc="0" baseline="0" dirty="0"/>
              <a:t>de Condorcet, considered the first political science researcher. He proposed a method of election named for him, but discovered a paradox in it (http</a:t>
            </a:r>
            <a:r>
              <a:rPr sz="1200" spc="0" baseline="0" dirty="0" smtClean="0"/>
              <a:t>://en.wikipedia.org/wiki/Voting_paradox)</a:t>
            </a:r>
            <a:r>
              <a:rPr lang="en-US" sz="1200" spc="0" baseline="0" dirty="0" smtClean="0"/>
              <a:t>. </a:t>
            </a:r>
            <a:endParaRPr lang="he-IL" sz="1200" spc="0" baseline="0" dirty="0" smtClean="0"/>
          </a:p>
          <a:p>
            <a:pPr algn="l" rtl="0"/>
            <a:endParaRPr lang="en-US" sz="1200" spc="0" baseline="0" dirty="0" smtClean="0"/>
          </a:p>
          <a:p>
            <a:pPr algn="l" rtl="0"/>
            <a:endParaRPr lang="he-IL" sz="1200" spc="0" baseline="0" dirty="0" smtClean="0"/>
          </a:p>
          <a:p>
            <a:pPr algn="ctr" rtl="0"/>
            <a:endParaRPr lang="he-IL" b="1" spc="0" baseline="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32</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dirty="0"/>
              <a:t>To the teacher:</a:t>
            </a:r>
          </a:p>
          <a:p>
            <a:pPr algn="l" rtl="0"/>
            <a:r>
              <a:rPr dirty="0"/>
              <a:t>Call up one of the students to perform steps A, B and C. You may want to do it more than once before </a:t>
            </a:r>
            <a:r>
              <a:rPr lang="en-US" dirty="0" smtClean="0"/>
              <a:t>beginning to address the issue of </a:t>
            </a:r>
            <a:r>
              <a:rPr dirty="0" smtClean="0"/>
              <a:t>"how </a:t>
            </a:r>
            <a:r>
              <a:rPr dirty="0"/>
              <a:t>did I know</a:t>
            </a:r>
            <a:r>
              <a:rPr dirty="0" smtClean="0"/>
              <a:t>?"</a:t>
            </a:r>
            <a:r>
              <a:rPr baseline="0" dirty="0" smtClean="0"/>
              <a:t> </a:t>
            </a:r>
            <a:endParaRPr baseline="0" dirty="0"/>
          </a:p>
          <a:p>
            <a:pPr algn="l" rtl="0"/>
            <a:r>
              <a:rPr baseline="0" dirty="0"/>
              <a:t>You may want to practice this before the game. </a:t>
            </a:r>
          </a:p>
          <a:p>
            <a:pPr algn="l" rtl="0"/>
            <a:r>
              <a:rPr dirty="0"/>
              <a:t>In order to </a:t>
            </a:r>
            <a:r>
              <a:rPr lang="en-US" dirty="0" smtClean="0"/>
              <a:t>calculate </a:t>
            </a:r>
            <a:r>
              <a:rPr dirty="0" smtClean="0"/>
              <a:t>the </a:t>
            </a:r>
            <a:r>
              <a:rPr dirty="0"/>
              <a:t>student's result </a:t>
            </a:r>
            <a:r>
              <a:rPr dirty="0" smtClean="0"/>
              <a:t>after </a:t>
            </a:r>
            <a:r>
              <a:rPr dirty="0"/>
              <a:t>throwing the dice and building the tower, the teacher should subtract from 21 the number that appears on top of the tower. (=3x7) </a:t>
            </a:r>
          </a:p>
          <a:p>
            <a:pPr algn="l" rtl="0"/>
            <a:endParaRPr lang="he-IL"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4</a:t>
            </a:fld>
            <a:endParaRPr lang="en-US"/>
          </a:p>
        </p:txBody>
      </p:sp>
    </p:spTree>
    <p:extLst>
      <p:ext uri="{BB962C8B-B14F-4D97-AF65-F5344CB8AC3E}">
        <p14:creationId xmlns:p14="http://schemas.microsoft.com/office/powerpoint/2010/main" val="55264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b="0"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5</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b="0" baseline="0" dirty="0"/>
              <a:t>To the teacher: </a:t>
            </a:r>
            <a:br>
              <a:rPr b="0" baseline="0" dirty="0"/>
            </a:br>
            <a:r>
              <a:rPr b="0" baseline="0" dirty="0"/>
              <a:t>To show the students how to fill out the table, you may wish to prepare a handout of the unfilled </a:t>
            </a:r>
            <a:r>
              <a:rPr b="0" baseline="0" dirty="0" smtClean="0"/>
              <a:t>table </a:t>
            </a:r>
            <a:r>
              <a:rPr b="0" baseline="0" dirty="0"/>
              <a:t>and allow the students to work on it in pairs. (You may also wish to give each pair of students a set of dice and allow them to play a few rounds on their own).</a:t>
            </a:r>
            <a:endParaRPr lang="he-IL" b="0" dirty="0" smtClean="0"/>
          </a:p>
          <a:p>
            <a:pPr marL="0" indent="0" algn="l" rtl="0">
              <a:buNone/>
            </a:pP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b="0" dirty="0"/>
              <a:t>To the teacher:</a:t>
            </a:r>
            <a:br>
              <a:rPr b="0" dirty="0"/>
            </a:br>
            <a:r>
              <a:rPr b="0" dirty="0"/>
              <a:t>- You may want to repeat instructions of recording the outcomes in the table. </a:t>
            </a:r>
          </a:p>
          <a:p>
            <a:pPr marL="0" indent="0" algn="l" rtl="0">
              <a:buNone/>
            </a:pPr>
            <a:endParaRPr lang="he-IL" spc="-100" dirty="0" smtClean="0">
              <a:solidFill>
                <a:srgbClr val="00FFFF"/>
              </a:solidFill>
            </a:endParaRPr>
          </a:p>
        </p:txBody>
      </p:sp>
      <p:sp>
        <p:nvSpPr>
          <p:cNvPr id="4" name="Slide Number Placeholder 3"/>
          <p:cNvSpPr>
            <a:spLocks noGrp="1"/>
          </p:cNvSpPr>
          <p:nvPr>
            <p:ph type="sldNum" sz="quarter" idx="10"/>
          </p:nvPr>
        </p:nvSpPr>
        <p:spPr/>
        <p:txBody>
          <a:bodyPr/>
          <a:lstStyle/>
          <a:p>
            <a:fld id="{97097726-D821-4FC5-8CC1-450ECBCB70C0}" type="slidenum">
              <a:rPr lang="en-US" smtClean="0"/>
              <a:pPr/>
              <a:t>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b="0" dirty="0"/>
              <a:t>To the teacher:</a:t>
            </a:r>
            <a:br>
              <a:rPr b="0" dirty="0"/>
            </a:br>
            <a:r>
              <a:rPr b="0" dirty="0"/>
              <a:t>It would be a good idea to allow the students a few moments to fill out the table on their own.  This will </a:t>
            </a:r>
            <a:r>
              <a:rPr lang="en-US" b="0" dirty="0" smtClean="0"/>
              <a:t>aid their </a:t>
            </a:r>
            <a:r>
              <a:rPr b="0" dirty="0" smtClean="0"/>
              <a:t>understanding </a:t>
            </a:r>
            <a:r>
              <a:rPr lang="en-US" b="0" dirty="0" smtClean="0"/>
              <a:t>of </a:t>
            </a:r>
            <a:r>
              <a:rPr b="0" dirty="0" smtClean="0"/>
              <a:t>what </a:t>
            </a:r>
            <a:r>
              <a:rPr b="0" dirty="0"/>
              <a:t>comes next.</a:t>
            </a:r>
          </a:p>
          <a:p>
            <a:pPr marL="0" indent="0" algn="l" rtl="0">
              <a:buNone/>
            </a:pPr>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9</a:t>
            </a:fld>
            <a:endParaRPr lang="en-US"/>
          </a:p>
        </p:txBody>
      </p:sp>
    </p:spTree>
    <p:extLst>
      <p:ext uri="{BB962C8B-B14F-4D97-AF65-F5344CB8AC3E}">
        <p14:creationId xmlns:p14="http://schemas.microsoft.com/office/powerpoint/2010/main" val="396813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rtl="0">
              <a:defRPr sz="4000">
                <a:solidFill>
                  <a:schemeClr val="tx1"/>
                </a:solidFill>
              </a:defRPr>
            </a:lvl1pPr>
          </a:lstStyle>
          <a:p>
            <a:r>
              <a:rPr lang="en-US" dirty="0" smtClean="0"/>
              <a:t>Click to edit Master title style</a:t>
            </a:r>
            <a:endParaRPr lang="en-US" dirty="0"/>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rtl="0">
              <a:buFontTx/>
              <a:buNone/>
              <a:defRPr sz="2800"/>
            </a:lvl1pPr>
          </a:lstStyle>
          <a:p>
            <a:r>
              <a:rPr lang="en-US" dirty="0" smtClean="0"/>
              <a:t>Click to edit Master subtitle style</a:t>
            </a:r>
            <a:endParaRPr lang="en-US" dirty="0"/>
          </a:p>
        </p:txBody>
      </p:sp>
      <p:sp>
        <p:nvSpPr>
          <p:cNvPr id="16" name="Rectangle 16"/>
          <p:cNvSpPr>
            <a:spLocks noGrp="1" noChangeArrowheads="1"/>
          </p:cNvSpPr>
          <p:nvPr>
            <p:ph type="dt" sz="half" idx="10"/>
          </p:nvPr>
        </p:nvSpPr>
        <p:spPr>
          <a:xfrm>
            <a:off x="6804252" y="5991625"/>
            <a:ext cx="1981200" cy="457200"/>
          </a:xfrm>
          <a:prstGeom prst="rect">
            <a:avLst/>
          </a:prstGeom>
        </p:spPr>
        <p:txBody>
          <a:bodyPr/>
          <a:lstStyle>
            <a:lvl1pPr algn="ctr" rtl="0" fontAlgn="base">
              <a:spcBef>
                <a:spcPct val="0"/>
              </a:spcBef>
              <a:spcAft>
                <a:spcPct val="0"/>
              </a:spcAft>
              <a:defRPr>
                <a:cs typeface="Arial" pitchFamily="34" charset="0"/>
              </a:defRPr>
            </a:lvl1pPr>
          </a:lstStyle>
          <a:p>
            <a:pPr algn="r"/>
            <a:r>
              <a:rPr lang="en-US" dirty="0" smtClean="0"/>
              <a:t>Updated  13-Nov-2017</a:t>
            </a:r>
            <a:endParaRPr lang="en-US" dirty="0"/>
          </a:p>
        </p:txBody>
      </p:sp>
      <p:sp>
        <p:nvSpPr>
          <p:cNvPr id="17" name="Rectangle 17"/>
          <p:cNvSpPr>
            <a:spLocks noGrp="1" noChangeArrowheads="1"/>
          </p:cNvSpPr>
          <p:nvPr>
            <p:ph type="ftr" sz="quarter" idx="11"/>
          </p:nvPr>
        </p:nvSpPr>
        <p:spPr>
          <a:xfrm>
            <a:off x="2895600" y="5995988"/>
            <a:ext cx="3429000" cy="457200"/>
          </a:xfrm>
        </p:spPr>
        <p:txBody>
          <a:bodyPr/>
          <a:lstStyle>
            <a:lvl1pPr algn="ctr" rtl="0" fontAlgn="base">
              <a:spcBef>
                <a:spcPct val="0"/>
              </a:spcBef>
              <a:spcAft>
                <a:spcPct val="0"/>
              </a:spcAft>
              <a:defRPr sz="1400">
                <a:solidFill>
                  <a:srgbClr val="F8F8F8"/>
                </a:solidFill>
                <a:latin typeface="+mn-lt"/>
                <a:cs typeface="Arial" pitchFamily="34" charset="0"/>
              </a:defRPr>
            </a:lvl1pPr>
          </a:lstStyle>
          <a:p>
            <a:r>
              <a:rPr lang="en-US" dirty="0" smtClean="0"/>
              <a:t>MNS: </a:t>
            </a:r>
            <a:r>
              <a:rPr lang="en-US" dirty="0" err="1" smtClean="0"/>
              <a:t>Efron's</a:t>
            </a:r>
            <a:r>
              <a:rPr lang="en-US" dirty="0" smtClean="0"/>
              <a:t> Dice © All Rights Reserved</a:t>
            </a:r>
            <a:endParaRPr lang="en-US" dirty="0"/>
          </a:p>
        </p:txBody>
      </p:sp>
      <p:sp>
        <p:nvSpPr>
          <p:cNvPr id="18" name="Rectangle 18"/>
          <p:cNvSpPr>
            <a:spLocks noGrp="1" noChangeArrowheads="1"/>
          </p:cNvSpPr>
          <p:nvPr>
            <p:ph type="sldNum" sz="quarter" idx="12"/>
          </p:nvPr>
        </p:nvSpPr>
        <p:spPr>
          <a:xfrm>
            <a:off x="408214" y="6005713"/>
            <a:ext cx="1905000" cy="457200"/>
          </a:xfrm>
          <a:prstGeom prst="rect">
            <a:avLst/>
          </a:prstGeom>
        </p:spPr>
        <p:txBody>
          <a:bodyPr/>
          <a:lstStyle>
            <a:lvl1pPr algn="r" rtl="0" fontAlgn="base">
              <a:spcBef>
                <a:spcPct val="0"/>
              </a:spcBef>
              <a:spcAft>
                <a:spcPct val="0"/>
              </a:spcAft>
              <a:defRPr>
                <a:solidFill>
                  <a:srgbClr val="F8F8F8"/>
                </a:solidFill>
                <a:cs typeface="Arial" pitchFamily="34" charset="0"/>
              </a:defRPr>
            </a:lvl1pPr>
          </a:lstStyle>
          <a:p>
            <a:pPr algn="l"/>
            <a:fld id="{A3D06FF1-B8B8-45F7-9460-24F1F7621815}" type="slidenum">
              <a:rPr lang="en-US" smtClean="0"/>
              <a:pPr algn="l"/>
              <a:t>‹#›</a:t>
            </a:fld>
            <a:endParaRPr lang="en-US" dirty="0"/>
          </a:p>
        </p:txBody>
      </p:sp>
    </p:spTree>
    <p:extLst>
      <p:ext uri="{BB962C8B-B14F-4D97-AF65-F5344CB8AC3E}">
        <p14:creationId xmlns:p14="http://schemas.microsoft.com/office/powerpoint/2010/main" val="19714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3600"/>
            </a:lvl1pPr>
          </a:lstStyle>
          <a:p>
            <a:r>
              <a:rPr lang="en-US" dirty="0" smtClean="0"/>
              <a:t>Click to edit Master title style</a:t>
            </a:r>
            <a:endParaRPr lang="he-IL" dirty="0"/>
          </a:p>
        </p:txBody>
      </p:sp>
      <p:sp>
        <p:nvSpPr>
          <p:cNvPr id="3" name="Content Placeholder 2"/>
          <p:cNvSpPr>
            <a:spLocks noGrp="1"/>
          </p:cNvSpPr>
          <p:nvPr>
            <p:ph idx="1"/>
          </p:nvPr>
        </p:nvSpPr>
        <p:spPr>
          <a:xfrm>
            <a:off x="381000" y="1091580"/>
            <a:ext cx="8383960" cy="5004420"/>
          </a:xfrm>
        </p:spPr>
        <p:txBody>
          <a:bodyPr/>
          <a:lstStyle>
            <a:lvl1pPr algn="l" rtl="0">
              <a:defRPr/>
            </a:lvl1pPr>
            <a:lvl2pPr algn="l" rtl="0">
              <a:defRPr/>
            </a:lvl2pPr>
            <a:lvl3pPr algn="l" rtl="0">
              <a:defRPr/>
            </a:lvl3pPr>
          </a:lstStyle>
          <a:p>
            <a:pPr lvl="0"/>
            <a:r>
              <a:rPr lang="en-US" dirty="0" smtClean="0"/>
              <a:t>Click to edit Master text styles</a:t>
            </a:r>
          </a:p>
          <a:p>
            <a:pPr lvl="1"/>
            <a:r>
              <a:rPr lang="en-US" dirty="0" smtClean="0"/>
              <a:t>Second level</a:t>
            </a:r>
          </a:p>
          <a:p>
            <a:pPr lvl="2"/>
            <a:r>
              <a:rPr lang="en-US" dirty="0" smtClean="0"/>
              <a:t> </a:t>
            </a:r>
            <a:r>
              <a:rPr lang="he-IL" dirty="0" smtClean="0"/>
              <a:t> </a:t>
            </a:r>
            <a:endParaRPr lang="he-IL" dirty="0"/>
          </a:p>
        </p:txBody>
      </p:sp>
      <p:sp>
        <p:nvSpPr>
          <p:cNvPr id="4" name="Rectangle 4"/>
          <p:cNvSpPr>
            <a:spLocks noGrp="1" noChangeArrowheads="1"/>
          </p:cNvSpPr>
          <p:nvPr>
            <p:ph type="dt" sz="half" idx="10"/>
          </p:nvPr>
        </p:nvSpPr>
        <p:spPr>
          <a:xfrm>
            <a:off x="6859960" y="6007894"/>
            <a:ext cx="1905000" cy="457200"/>
          </a:xfrm>
          <a:prstGeom prst="rect">
            <a:avLst/>
          </a:prstGeom>
          <a:ln/>
        </p:spPr>
        <p:txBody>
          <a:bodyPr/>
          <a:lstStyle>
            <a:lvl1pPr algn="r" rtl="0">
              <a:defRPr sz="1200"/>
            </a:lvl1pPr>
          </a:lstStyle>
          <a:p>
            <a:r>
              <a:rPr lang="en-US" smtClean="0"/>
              <a:t>Updated  13-Nov-2017</a:t>
            </a:r>
            <a:endParaRPr lang="en-US" dirty="0"/>
          </a:p>
        </p:txBody>
      </p:sp>
      <p:sp>
        <p:nvSpPr>
          <p:cNvPr id="5" name="Rectangle 5"/>
          <p:cNvSpPr>
            <a:spLocks noGrp="1" noChangeArrowheads="1"/>
          </p:cNvSpPr>
          <p:nvPr>
            <p:ph type="ftr" sz="quarter" idx="11"/>
          </p:nvPr>
        </p:nvSpPr>
        <p:spPr>
          <a:xfrm>
            <a:off x="2667000" y="5995988"/>
            <a:ext cx="3560763" cy="457200"/>
          </a:xfrm>
          <a:ln/>
        </p:spPr>
        <p:txBody>
          <a:bodyPr/>
          <a:lstStyle>
            <a:lvl1pPr rtl="0">
              <a:defRPr sz="1200"/>
            </a:lvl1pPr>
          </a:lstStyle>
          <a:p>
            <a:r>
              <a:rPr lang="en-US" smtClean="0"/>
              <a:t>MNS: Efron's Dice © All Rights Reserved</a:t>
            </a:r>
            <a:endParaRPr lang="en-US" dirty="0"/>
          </a:p>
        </p:txBody>
      </p:sp>
      <p:sp>
        <p:nvSpPr>
          <p:cNvPr id="6" name="Rectangle 6"/>
          <p:cNvSpPr>
            <a:spLocks noGrp="1" noChangeArrowheads="1"/>
          </p:cNvSpPr>
          <p:nvPr>
            <p:ph type="sldNum" sz="quarter" idx="12"/>
          </p:nvPr>
        </p:nvSpPr>
        <p:spPr>
          <a:xfrm>
            <a:off x="381000" y="6007894"/>
            <a:ext cx="1905000" cy="457200"/>
          </a:xfrm>
          <a:prstGeom prst="rect">
            <a:avLst/>
          </a:prstGeom>
          <a:ln/>
        </p:spPr>
        <p:txBody>
          <a:bodyPr/>
          <a:lstStyle>
            <a:lvl1pPr algn="l" rtl="0">
              <a:defRPr/>
            </a:lvl1pPr>
          </a:lstStyle>
          <a:p>
            <a:fld id="{A3D06FF1-B8B8-45F7-9460-24F1F7621815}" type="slidenum">
              <a:rPr lang="en-US" smtClean="0"/>
              <a:pPr/>
              <a:t>‹#›</a:t>
            </a:fld>
            <a:endParaRPr lang="en-US"/>
          </a:p>
        </p:txBody>
      </p:sp>
    </p:spTree>
    <p:extLst>
      <p:ext uri="{BB962C8B-B14F-4D97-AF65-F5344CB8AC3E}">
        <p14:creationId xmlns:p14="http://schemas.microsoft.com/office/powerpoint/2010/main" val="429079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76133" name="Rectangle 5"/>
          <p:cNvSpPr>
            <a:spLocks noGrp="1" noChangeArrowheads="1"/>
          </p:cNvSpPr>
          <p:nvPr>
            <p:ph type="ftr" sz="quarter" idx="3"/>
          </p:nvPr>
        </p:nvSpPr>
        <p:spPr bwMode="auto">
          <a:xfrm>
            <a:off x="3332163" y="59959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8F8F8"/>
                </a:solidFill>
                <a:latin typeface="Tahoma"/>
                <a:cs typeface="Arial"/>
              </a:defRPr>
            </a:lvl1pPr>
            <a:lvl5pPr lvl="4" algn="ctr">
              <a:defRPr/>
            </a:lvl5pPr>
          </a:lstStyle>
          <a:p>
            <a:pPr rtl="1"/>
            <a:r>
              <a:t>MNS: Efron's Dice © All Rights Reserved</a:t>
            </a:r>
            <a:endParaRPr lang="en-US" dirty="0"/>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ctr" rtl="1" eaLnBrk="1" fontAlgn="base" hangingPunct="1">
        <a:spcBef>
          <a:spcPct val="0"/>
        </a:spcBef>
        <a:spcAft>
          <a:spcPct val="0"/>
        </a:spcAft>
        <a:defRPr sz="3600" baseline="0">
          <a:solidFill>
            <a:schemeClr val="tx2"/>
          </a:solidFill>
          <a:latin typeface="Arial" pitchFamily="34" charset="0"/>
          <a:ea typeface="+mj-ea"/>
          <a:cs typeface="+mn-cs"/>
        </a:defRPr>
      </a:lvl1pPr>
      <a:lvl2pPr algn="l" rtl="1" eaLnBrk="1" fontAlgn="base" hangingPunct="1">
        <a:spcBef>
          <a:spcPct val="0"/>
        </a:spcBef>
        <a:spcAft>
          <a:spcPct val="0"/>
        </a:spcAft>
        <a:defRPr sz="3600">
          <a:solidFill>
            <a:schemeClr val="tx2"/>
          </a:solidFill>
          <a:latin typeface="Tahoma" pitchFamily="34" charset="0"/>
          <a:cs typeface="Arial" pitchFamily="34" charset="0"/>
        </a:defRPr>
      </a:lvl2pPr>
      <a:lvl3pPr algn="l" rtl="1" eaLnBrk="1" fontAlgn="base" hangingPunct="1">
        <a:spcBef>
          <a:spcPct val="0"/>
        </a:spcBef>
        <a:spcAft>
          <a:spcPct val="0"/>
        </a:spcAft>
        <a:defRPr sz="3600">
          <a:solidFill>
            <a:schemeClr val="tx2"/>
          </a:solidFill>
          <a:latin typeface="Tahoma" pitchFamily="34" charset="0"/>
          <a:cs typeface="Arial" pitchFamily="34" charset="0"/>
        </a:defRPr>
      </a:lvl3pPr>
      <a:lvl4pPr algn="l" rtl="1" eaLnBrk="1" fontAlgn="base" hangingPunct="1">
        <a:spcBef>
          <a:spcPct val="0"/>
        </a:spcBef>
        <a:spcAft>
          <a:spcPct val="0"/>
        </a:spcAft>
        <a:defRPr sz="3600">
          <a:solidFill>
            <a:schemeClr val="tx2"/>
          </a:solidFill>
          <a:latin typeface="Tahoma" pitchFamily="34" charset="0"/>
          <a:cs typeface="Arial" pitchFamily="34" charset="0"/>
        </a:defRPr>
      </a:lvl4pPr>
      <a:lvl5pPr algn="l" rtl="1" eaLnBrk="1" fontAlgn="base" hangingPunct="1">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accent1"/>
        </a:buClr>
        <a:buChar char="•"/>
        <a:defRPr sz="2800" baseline="0">
          <a:solidFill>
            <a:schemeClr val="tx1"/>
          </a:solidFill>
          <a:latin typeface="Arial" pitchFamily="34" charset="0"/>
          <a:ea typeface="+mn-ea"/>
          <a:cs typeface="Arial" pitchFamily="34" charset="0"/>
        </a:defRPr>
      </a:lvl1pPr>
      <a:lvl2pPr marL="742950" indent="-285750" algn="r" rtl="1" eaLnBrk="1" fontAlgn="base" hangingPunct="1">
        <a:spcBef>
          <a:spcPct val="20000"/>
        </a:spcBef>
        <a:spcAft>
          <a:spcPct val="0"/>
        </a:spcAft>
        <a:buClr>
          <a:schemeClr val="hlink"/>
        </a:buClr>
        <a:buChar char="–"/>
        <a:defRPr sz="2800" baseline="0">
          <a:solidFill>
            <a:schemeClr val="tx1"/>
          </a:solidFill>
          <a:latin typeface="Arial" pitchFamily="34" charset="0"/>
          <a:cs typeface="Arial" pitchFamily="34" charset="0"/>
        </a:defRPr>
      </a:lvl2pPr>
      <a:lvl3pPr marL="914400" indent="0" algn="r" rtl="1" eaLnBrk="1" fontAlgn="base" hangingPunct="1">
        <a:spcBef>
          <a:spcPct val="20000"/>
        </a:spcBef>
        <a:spcAft>
          <a:spcPct val="0"/>
        </a:spcAft>
        <a:buClr>
          <a:schemeClr val="accent1"/>
        </a:buClr>
        <a:buNone/>
        <a:defRPr sz="2400">
          <a:solidFill>
            <a:schemeClr val="tx1"/>
          </a:solidFill>
          <a:latin typeface="+mn-lt"/>
          <a:cs typeface="+mn-cs"/>
        </a:defRPr>
      </a:lvl3pPr>
      <a:lvl4pPr marL="1600200" indent="-228600" algn="r" rtl="1" eaLnBrk="1" fontAlgn="base" hangingPunct="1">
        <a:spcBef>
          <a:spcPct val="20000"/>
        </a:spcBef>
        <a:spcAft>
          <a:spcPct val="0"/>
        </a:spcAft>
        <a:buClr>
          <a:schemeClr val="folHlink"/>
        </a:buClr>
        <a:buChar char="–"/>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keshercham.technio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7"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7"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4" Type="http://schemas.openxmlformats.org/officeDocument/2006/relationships/image" Target="../media/image13.jpeg"/><Relationship Id="rId9" Type="http://schemas.openxmlformats.org/officeDocument/2006/relationships/comments" Target="../comments/commen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7"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12" Type="http://schemas.openxmlformats.org/officeDocument/2006/relationships/comments" Target="../comments/comment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8.png"/><Relationship Id="rId5"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ncienttouch.com/gaming%20astragali%20and%20dice.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hyperlink" Target="http://en.wikipedia.org/wiki/Platonic_soli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iwin.com/miwinsche_Wuerfel_html/Miwins_dice.html" TargetMode="External"/><Relationship Id="rId7" Type="http://schemas.openxmlformats.org/officeDocument/2006/relationships/comments" Target="../comments/comment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en.wikipedia.org/wiki/Voting_paradox" TargetMode="External"/><Relationship Id="rId5" Type="http://schemas.openxmlformats.org/officeDocument/2006/relationships/hyperlink" Target="http://mathoverflow.net/questions/119867/what-is-the-most-extreme-set-4-or-5-nontransitive-n-sided-dice" TargetMode="External"/><Relationship Id="rId4" Type="http://schemas.openxmlformats.org/officeDocument/2006/relationships/hyperlink" Target="http://en.wikipedia.org/wiki/Nontransitive_d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098" y="2225457"/>
            <a:ext cx="8051006" cy="3416320"/>
          </a:xfrm>
          <a:prstGeom prst="rect">
            <a:avLst/>
          </a:prstGeom>
        </p:spPr>
        <p:txBody>
          <a:bodyPr wrap="square">
            <a:spAutoFit/>
          </a:bodyPr>
          <a:lstStyle/>
          <a:p>
            <a:pPr algn="ctr" rtl="1"/>
            <a:r>
              <a:rPr sz="2400" dirty="0"/>
              <a:t> This Math News Snapshot was created by Ilya </a:t>
            </a:r>
            <a:r>
              <a:rPr sz="2400" dirty="0" err="1"/>
              <a:t>Sinitsky</a:t>
            </a:r>
            <a:r>
              <a:rPr sz="2400" dirty="0"/>
              <a:t> in collaboration with Nitsa Movshovitz-Hadar</a:t>
            </a:r>
            <a:br>
              <a:rPr sz="2400" dirty="0"/>
            </a:br>
            <a:r>
              <a:rPr sz="2400" dirty="0"/>
              <a:t/>
            </a:r>
            <a:br>
              <a:rPr sz="2400" dirty="0"/>
            </a:br>
            <a:r>
              <a:rPr sz="2400" dirty="0"/>
              <a:t/>
            </a:r>
            <a:br>
              <a:rPr sz="2400" dirty="0"/>
            </a:br>
            <a:r>
              <a:rPr sz="2400" dirty="0"/>
              <a:t>with later enhancements contributed by: </a:t>
            </a:r>
            <a:br>
              <a:rPr sz="2400" dirty="0"/>
            </a:br>
            <a:r>
              <a:rPr sz="2400" dirty="0"/>
              <a:t>Paulina Bar, </a:t>
            </a:r>
            <a:r>
              <a:rPr sz="2400" dirty="0" err="1"/>
              <a:t>Carmit</a:t>
            </a:r>
            <a:r>
              <a:rPr sz="2400" dirty="0"/>
              <a:t> </a:t>
            </a:r>
            <a:r>
              <a:rPr sz="2400" dirty="0" err="1"/>
              <a:t>Benvenisti</a:t>
            </a:r>
            <a:r>
              <a:rPr sz="2400" dirty="0"/>
              <a:t>, Ilana </a:t>
            </a:r>
            <a:r>
              <a:rPr sz="2400" dirty="0" err="1"/>
              <a:t>Gochberg</a:t>
            </a:r>
            <a:r>
              <a:rPr sz="2400" dirty="0"/>
              <a:t>, Irena </a:t>
            </a:r>
            <a:r>
              <a:rPr sz="2400" dirty="0" err="1"/>
              <a:t>Neiterman</a:t>
            </a:r>
            <a:r>
              <a:rPr sz="2400" dirty="0"/>
              <a:t>, Varda Zigerson</a:t>
            </a:r>
            <a:br>
              <a:rPr sz="2400" dirty="0"/>
            </a:br>
            <a:r>
              <a:rPr sz="2400" dirty="0"/>
              <a:t>Last updated 13-Nov-2017</a:t>
            </a:r>
            <a:endParaRPr lang="he-IL" sz="2400" dirty="0" smtClean="0"/>
          </a:p>
          <a:p>
            <a:pPr algn="ctr" rtl="1"/>
            <a:r>
              <a:rPr sz="2400" dirty="0"/>
              <a:t>Slides that may require update:  21</a:t>
            </a:r>
          </a:p>
        </p:txBody>
      </p:sp>
      <p:sp>
        <p:nvSpPr>
          <p:cNvPr id="15363"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grpSp>
        <p:nvGrpSpPr>
          <p:cNvPr id="8" name="Group 7"/>
          <p:cNvGrpSpPr/>
          <p:nvPr/>
        </p:nvGrpSpPr>
        <p:grpSpPr>
          <a:xfrm>
            <a:off x="762000" y="404664"/>
            <a:ext cx="7467600" cy="1296144"/>
            <a:chOff x="41920" y="267053"/>
            <a:chExt cx="7467600" cy="1296144"/>
          </a:xfrm>
        </p:grpSpPr>
        <p:grpSp>
          <p:nvGrpSpPr>
            <p:cNvPr id="9" name="Group 8"/>
            <p:cNvGrpSpPr/>
            <p:nvPr/>
          </p:nvGrpSpPr>
          <p:grpSpPr>
            <a:xfrm>
              <a:off x="1489721" y="267053"/>
              <a:ext cx="6019799" cy="1140560"/>
              <a:chOff x="3358828" y="-59915"/>
              <a:chExt cx="6019799" cy="1140560"/>
            </a:xfrm>
          </p:grpSpPr>
          <p:sp>
            <p:nvSpPr>
              <p:cNvPr id="11" name="Rectangle 6"/>
              <p:cNvSpPr>
                <a:spLocks noChangeArrowheads="1"/>
              </p:cNvSpPr>
              <p:nvPr/>
            </p:nvSpPr>
            <p:spPr bwMode="auto">
              <a:xfrm>
                <a:off x="3358828" y="-59915"/>
                <a:ext cx="495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b="1" spc="50" dirty="0">
                    <a:solidFill>
                      <a:srgbClr val="F8F8F8"/>
                    </a:solidFill>
                    <a:latin typeface="Arial"/>
                  </a:rPr>
                  <a:t> Technion – Israel Institute of Technology</a:t>
                </a:r>
              </a:p>
              <a:p>
                <a:pPr algn="ctr" eaLnBrk="1" hangingPunct="1">
                  <a:spcBef>
                    <a:spcPct val="0"/>
                  </a:spcBef>
                  <a:buClrTx/>
                  <a:buFontTx/>
                  <a:buNone/>
                </a:pPr>
                <a:endParaRPr sz="1800" b="1" spc="50" dirty="0">
                  <a:solidFill>
                    <a:srgbClr val="F8F8F8"/>
                  </a:solidFill>
                  <a:latin typeface="Arial"/>
                </a:endParaRPr>
              </a:p>
              <a:p>
                <a:pPr algn="ctr" rtl="0" eaLnBrk="1" hangingPunct="1">
                  <a:spcBef>
                    <a:spcPct val="0"/>
                  </a:spcBef>
                  <a:buClrTx/>
                  <a:buFontTx/>
                  <a:buNone/>
                </a:pPr>
                <a:r>
                  <a:rPr sz="1800" b="1" dirty="0">
                    <a:solidFill>
                      <a:srgbClr val="F8F8F8"/>
                    </a:solidFill>
                    <a:latin typeface="Arial"/>
                  </a:rPr>
                  <a:t>Technion R&amp;D Foundation Ltd.</a:t>
                </a:r>
              </a:p>
            </p:txBody>
          </p:sp>
          <p:pic>
            <p:nvPicPr>
              <p:cNvPr id="12"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2615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0" y="332656"/>
              <a:ext cx="1206413" cy="1230541"/>
            </a:xfrm>
            <a:prstGeom prst="rect">
              <a:avLst/>
            </a:prstGeom>
          </p:spPr>
        </p:pic>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04800" y="1066800"/>
            <a:ext cx="8460160" cy="5385420"/>
          </a:xfrm>
        </p:spPr>
        <p:txBody>
          <a:bodyPr/>
          <a:lstStyle/>
          <a:p>
            <a:endParaRPr lang="he-IL" sz="2000" dirty="0" smtClean="0">
              <a:solidFill>
                <a:schemeClr val="accent1">
                  <a:lumMod val="60000"/>
                  <a:lumOff val="40000"/>
                </a:schemeClr>
              </a:solidFill>
            </a:endParaRPr>
          </a:p>
          <a:p>
            <a:endParaRPr lang="he-IL" sz="2000" dirty="0">
              <a:solidFill>
                <a:schemeClr val="accent1">
                  <a:lumMod val="60000"/>
                  <a:lumOff val="40000"/>
                </a:schemeClr>
              </a:solidFill>
            </a:endParaRPr>
          </a:p>
          <a:p>
            <a:endParaRPr lang="he-IL" sz="2000" dirty="0" smtClean="0">
              <a:solidFill>
                <a:schemeClr val="accent1">
                  <a:lumMod val="60000"/>
                  <a:lumOff val="40000"/>
                </a:schemeClr>
              </a:solidFill>
            </a:endParaRPr>
          </a:p>
          <a:p>
            <a:endParaRPr lang="he-IL" sz="2000" dirty="0">
              <a:solidFill>
                <a:schemeClr val="accent1">
                  <a:lumMod val="60000"/>
                  <a:lumOff val="40000"/>
                </a:schemeClr>
              </a:solidFill>
            </a:endParaRPr>
          </a:p>
          <a:p>
            <a:endParaRPr lang="he-IL" sz="2000" dirty="0" smtClean="0">
              <a:solidFill>
                <a:schemeClr val="accent1">
                  <a:lumMod val="60000"/>
                  <a:lumOff val="40000"/>
                </a:schemeClr>
              </a:solidFill>
            </a:endParaRPr>
          </a:p>
          <a:p>
            <a:pPr marL="0" indent="0">
              <a:buNone/>
            </a:pPr>
            <a:endParaRPr lang="he-IL" sz="2000" dirty="0" smtClean="0">
              <a:solidFill>
                <a:schemeClr val="accent1">
                  <a:lumMod val="60000"/>
                  <a:lumOff val="40000"/>
                </a:schemeClr>
              </a:solidFill>
            </a:endParaRPr>
          </a:p>
          <a:p>
            <a:pPr marL="0" indent="0">
              <a:buNone/>
            </a:pPr>
            <a:endParaRPr lang="he-IL" sz="2000" dirty="0">
              <a:solidFill>
                <a:schemeClr val="accent1">
                  <a:lumMod val="60000"/>
                  <a:lumOff val="40000"/>
                </a:schemeClr>
              </a:solidFill>
            </a:endParaRPr>
          </a:p>
          <a:p>
            <a:pPr marL="0" indent="0">
              <a:buNone/>
            </a:pPr>
            <a:endParaRPr lang="en-US" sz="2000" dirty="0" smtClean="0">
              <a:solidFill>
                <a:schemeClr val="accent1">
                  <a:lumMod val="60000"/>
                  <a:lumOff val="40000"/>
                </a:schemeClr>
              </a:solidFill>
            </a:endParaRPr>
          </a:p>
          <a:p>
            <a:pPr marL="0" indent="0">
              <a:buNone/>
            </a:pPr>
            <a:endParaRPr lang="en-US" sz="2000" dirty="0">
              <a:solidFill>
                <a:schemeClr val="accent1">
                  <a:lumMod val="60000"/>
                  <a:lumOff val="40000"/>
                </a:schemeClr>
              </a:solidFill>
            </a:endParaRPr>
          </a:p>
          <a:p>
            <a:pPr marL="0" indent="0">
              <a:buNone/>
            </a:pPr>
            <a:endParaRPr lang="en-US" sz="2000" dirty="0" smtClean="0">
              <a:solidFill>
                <a:schemeClr val="accent1">
                  <a:lumMod val="60000"/>
                  <a:lumOff val="40000"/>
                </a:schemeClr>
              </a:solidFill>
            </a:endParaRPr>
          </a:p>
          <a:p>
            <a:pPr marL="0" indent="0">
              <a:buNone/>
            </a:pPr>
            <a:endParaRPr lang="en-US" sz="2000" dirty="0" smtClean="0">
              <a:solidFill>
                <a:schemeClr val="accent1">
                  <a:lumMod val="60000"/>
                  <a:lumOff val="40000"/>
                </a:schemeClr>
              </a:solidFill>
            </a:endParaRPr>
          </a:p>
          <a:p>
            <a:pPr marL="0" indent="0">
              <a:buNone/>
            </a:pPr>
            <a:endParaRPr lang="he-IL" sz="2000" dirty="0" smtClean="0">
              <a:solidFill>
                <a:schemeClr val="accent1">
                  <a:lumMod val="60000"/>
                  <a:lumOff val="40000"/>
                </a:schemeClr>
              </a:solidFill>
            </a:endParaRPr>
          </a:p>
          <a:p>
            <a:pPr marL="0" indent="0">
              <a:buNone/>
            </a:pPr>
            <a:r>
              <a:rPr sz="2000" dirty="0">
                <a:solidFill>
                  <a:schemeClr val="accent6">
                    <a:lumMod val="60000"/>
                    <a:lumOff val="40000"/>
                  </a:schemeClr>
                </a:solidFill>
              </a:rPr>
              <a:t>Player A</a:t>
            </a:r>
            <a:r>
              <a:rPr sz="2000" dirty="0"/>
              <a:t> wins in </a:t>
            </a:r>
            <a:r>
              <a:rPr sz="2000" dirty="0">
                <a:solidFill>
                  <a:schemeClr val="accent2">
                    <a:lumMod val="40000"/>
                    <a:lumOff val="60000"/>
                  </a:schemeClr>
                </a:solidFill>
              </a:rPr>
              <a:t>24</a:t>
            </a:r>
            <a:r>
              <a:rPr sz="2000" dirty="0"/>
              <a:t> of 36 cases and </a:t>
            </a:r>
            <a:r>
              <a:rPr sz="2000" dirty="0">
                <a:solidFill>
                  <a:srgbClr val="00B0F0"/>
                </a:solidFill>
              </a:rPr>
              <a:t>Player B</a:t>
            </a:r>
            <a:r>
              <a:rPr sz="2000" dirty="0"/>
              <a:t> </a:t>
            </a:r>
            <a:r>
              <a:rPr sz="2000" dirty="0" smtClean="0"/>
              <a:t>only wins </a:t>
            </a:r>
            <a:r>
              <a:rPr sz="2000" dirty="0"/>
              <a:t>in 12.</a:t>
            </a:r>
            <a:endParaRPr lang="he-IL" sz="2000" dirty="0"/>
          </a:p>
          <a:p>
            <a:pPr marL="0" lvl="0" indent="0">
              <a:spcBef>
                <a:spcPts val="600"/>
              </a:spcBef>
              <a:buNone/>
            </a:pPr>
            <a:r>
              <a:rPr sz="2000" dirty="0"/>
              <a:t>We can </a:t>
            </a:r>
            <a:r>
              <a:rPr sz="2000" dirty="0" smtClean="0"/>
              <a:t>s</a:t>
            </a:r>
            <a:r>
              <a:rPr lang="en-US" sz="2000" dirty="0" smtClean="0"/>
              <a:t>ay</a:t>
            </a:r>
            <a:r>
              <a:rPr sz="2000" dirty="0" smtClean="0"/>
              <a:t> </a:t>
            </a:r>
            <a:r>
              <a:rPr sz="2000" dirty="0"/>
              <a:t>that </a:t>
            </a:r>
            <a:r>
              <a:rPr sz="2000" dirty="0">
                <a:solidFill>
                  <a:schemeClr val="accent6">
                    <a:lumMod val="60000"/>
                    <a:lumOff val="40000"/>
                  </a:schemeClr>
                </a:solidFill>
              </a:rPr>
              <a:t>A's die </a:t>
            </a:r>
            <a:r>
              <a:rPr sz="2000" dirty="0"/>
              <a:t>is </a:t>
            </a:r>
            <a:r>
              <a:rPr sz="2000" dirty="0">
                <a:solidFill>
                  <a:srgbClr val="FFC000"/>
                </a:solidFill>
              </a:rPr>
              <a:t>twice as strong</a:t>
            </a:r>
            <a:r>
              <a:rPr sz="2000" dirty="0"/>
              <a:t> as </a:t>
            </a:r>
            <a:r>
              <a:rPr sz="2000" dirty="0">
                <a:solidFill>
                  <a:srgbClr val="00B0F0"/>
                </a:solidFill>
              </a:rPr>
              <a:t>B's </a:t>
            </a:r>
            <a:r>
              <a:rPr sz="2000" dirty="0" smtClean="0">
                <a:solidFill>
                  <a:srgbClr val="00B0F0"/>
                </a:solidFill>
              </a:rPr>
              <a:t>die</a:t>
            </a:r>
            <a:r>
              <a:rPr lang="en-US" sz="2000" dirty="0" smtClean="0"/>
              <a:t>.</a:t>
            </a:r>
            <a:endParaRPr lang="he-IL" sz="2000" dirty="0"/>
          </a:p>
          <a:p>
            <a:pPr marL="339725" indent="0">
              <a:buNone/>
            </a:pPr>
            <a:endParaRPr lang="he-IL" sz="2000" dirty="0"/>
          </a:p>
          <a:p>
            <a:pPr lvl="2"/>
            <a:r>
              <a:rPr sz="1800" dirty="0"/>
              <a:t>				</a:t>
            </a:r>
          </a:p>
        </p:txBody>
      </p:sp>
      <p:sp>
        <p:nvSpPr>
          <p:cNvPr id="4" name="Date Placeholder 3"/>
          <p:cNvSpPr>
            <a:spLocks noGrp="1"/>
          </p:cNvSpPr>
          <p:nvPr>
            <p:ph type="dt" sz="half" idx="10"/>
          </p:nvPr>
        </p:nvSpPr>
        <p:spPr>
          <a:xfrm>
            <a:off x="6878495" y="5995020"/>
            <a:ext cx="1905000" cy="457200"/>
          </a:xfrm>
        </p:spPr>
        <p:txBody>
          <a:bodyPr/>
          <a:lstStyle/>
          <a:p>
            <a:r>
              <a:rPr dirty="0"/>
              <a:t>Updated  13-Nov-2017</a:t>
            </a:r>
            <a:endParaRPr lang="en-US" dirty="0"/>
          </a:p>
        </p:txBody>
      </p:sp>
      <p:sp>
        <p:nvSpPr>
          <p:cNvPr id="12" name="Title 1"/>
          <p:cNvSpPr>
            <a:spLocks noGrp="1"/>
          </p:cNvSpPr>
          <p:nvPr>
            <p:ph type="title"/>
          </p:nvPr>
        </p:nvSpPr>
        <p:spPr>
          <a:xfrm>
            <a:off x="381000" y="381000"/>
            <a:ext cx="8382000" cy="838200"/>
          </a:xfrm>
        </p:spPr>
        <p:txBody>
          <a:bodyPr/>
          <a:lstStyle/>
          <a:p>
            <a:r>
              <a:rPr dirty="0">
                <a:solidFill>
                  <a:srgbClr val="00FFFF"/>
                </a:solidFill>
              </a:rPr>
              <a:t>In how many outcomes does A win? </a:t>
            </a:r>
            <a:r>
              <a:rPr lang="en-US" dirty="0" smtClean="0">
                <a:solidFill>
                  <a:srgbClr val="00FFFF"/>
                </a:solidFill>
              </a:rPr>
              <a:t>a</a:t>
            </a:r>
            <a:r>
              <a:rPr dirty="0" smtClean="0">
                <a:solidFill>
                  <a:srgbClr val="00FFFF"/>
                </a:solidFill>
              </a:rPr>
              <a:t>nd </a:t>
            </a:r>
            <a:r>
              <a:rPr dirty="0">
                <a:solidFill>
                  <a:srgbClr val="00FFFF"/>
                </a:solidFill>
              </a:rPr>
              <a:t>in how many does B?</a:t>
            </a:r>
            <a:endParaRPr lang="en-US" dirty="0">
              <a:solidFill>
                <a:srgbClr val="00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04251277"/>
              </p:ext>
            </p:extLst>
          </p:nvPr>
        </p:nvGraphicFramePr>
        <p:xfrm>
          <a:off x="1905000" y="1447800"/>
          <a:ext cx="5721382" cy="4096512"/>
        </p:xfrm>
        <a:graphic>
          <a:graphicData uri="http://schemas.openxmlformats.org/drawingml/2006/table">
            <a:tbl>
              <a:tblPr rtl="1" firstRow="1" bandRow="1">
                <a:tableStyleId>{5C22544A-7EE6-4342-B048-85BDC9FD1C3A}</a:tableStyleId>
              </a:tblPr>
              <a:tblGrid>
                <a:gridCol w="738550"/>
                <a:gridCol w="738550"/>
                <a:gridCol w="448739"/>
                <a:gridCol w="739414"/>
                <a:gridCol w="739414"/>
                <a:gridCol w="739414"/>
                <a:gridCol w="734231"/>
                <a:gridCol w="843070"/>
              </a:tblGrid>
              <a:tr h="486816">
                <a:tc gridSpan="7">
                  <a:txBody>
                    <a:bodyPr/>
                    <a:lstStyle/>
                    <a:p>
                      <a:pPr marL="0" marR="0" algn="ctr" rtl="1">
                        <a:lnSpc>
                          <a:spcPct val="115000"/>
                        </a:lnSpc>
                        <a:spcBef>
                          <a:spcPts val="0"/>
                        </a:spcBef>
                        <a:spcAft>
                          <a:spcPts val="1000"/>
                        </a:spcAft>
                      </a:pPr>
                      <a:r>
                        <a:rPr sz="2400" dirty="0">
                          <a:solidFill>
                            <a:schemeClr val="bg1"/>
                          </a:solidFill>
                          <a:effectLst/>
                        </a:rPr>
                        <a:t>B's die showed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tr>
              <a:tr h="486816">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sz="2400" b="1" dirty="0">
                          <a:solidFill>
                            <a:schemeClr val="bg1"/>
                          </a:solidFill>
                          <a:effectLst/>
                        </a:rPr>
                        <a:t>  A's die showed ...</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86816">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86816">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bl>
          </a:graphicData>
        </a:graphic>
      </p:graphicFrame>
      <p:sp>
        <p:nvSpPr>
          <p:cNvPr id="2" name="Footer Placeholder 1"/>
          <p:cNvSpPr>
            <a:spLocks noGrp="1"/>
          </p:cNvSpPr>
          <p:nvPr>
            <p:ph type="ftr" sz="quarter" idx="11"/>
          </p:nvPr>
        </p:nvSpPr>
        <p:spPr/>
        <p:txBody>
          <a:bodyPr/>
          <a:lstStyle/>
          <a:p>
            <a:pPr rtl="1"/>
            <a:r>
              <a:rPr dirty="0"/>
              <a:t>MNS: </a:t>
            </a:r>
            <a:r>
              <a:rPr dirty="0" err="1"/>
              <a:t>Efron's</a:t>
            </a:r>
            <a:r>
              <a:rPr dirty="0"/>
              <a:t>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10</a:t>
            </a:fld>
            <a:endParaRPr lang="en-US" dirty="0"/>
          </a:p>
        </p:txBody>
      </p:sp>
    </p:spTree>
    <p:extLst>
      <p:ext uri="{BB962C8B-B14F-4D97-AF65-F5344CB8AC3E}">
        <p14:creationId xmlns:p14="http://schemas.microsoft.com/office/powerpoint/2010/main" val="4688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2800" dirty="0">
                <a:solidFill>
                  <a:srgbClr val="00FFFF"/>
                </a:solidFill>
              </a:rPr>
              <a:t>We will now learn about a special set of dice</a:t>
            </a:r>
            <a:endParaRPr lang="en-US" sz="2800" dirty="0">
              <a:solidFill>
                <a:srgbClr val="00FFFF"/>
              </a:solidFill>
            </a:endParaRPr>
          </a:p>
        </p:txBody>
      </p:sp>
      <p:sp>
        <p:nvSpPr>
          <p:cNvPr id="3" name="Content Placeholder 2"/>
          <p:cNvSpPr>
            <a:spLocks noGrp="1"/>
          </p:cNvSpPr>
          <p:nvPr>
            <p:ph idx="1"/>
          </p:nvPr>
        </p:nvSpPr>
        <p:spPr>
          <a:xfrm>
            <a:off x="304800" y="990600"/>
            <a:ext cx="8460160" cy="5638800"/>
          </a:xfrm>
        </p:spPr>
        <p:txBody>
          <a:bodyPr/>
          <a:lstStyle/>
          <a:p>
            <a:pPr>
              <a:buClr>
                <a:schemeClr val="accent2">
                  <a:lumMod val="60000"/>
                  <a:lumOff val="40000"/>
                </a:schemeClr>
              </a:buClr>
            </a:pPr>
            <a:r>
              <a:rPr sz="2000" dirty="0"/>
              <a:t>Here are four dice, with the following numbers on their faces:</a:t>
            </a:r>
          </a:p>
          <a:p>
            <a:pPr marL="361950" indent="0">
              <a:buClr>
                <a:schemeClr val="accent2">
                  <a:lumMod val="60000"/>
                  <a:lumOff val="40000"/>
                </a:schemeClr>
              </a:buClr>
              <a:buNone/>
            </a:pPr>
            <a:r>
              <a:rPr sz="2000" dirty="0">
                <a:solidFill>
                  <a:srgbClr val="00FFFF"/>
                </a:solidFill>
              </a:rPr>
              <a:t>Die A: </a:t>
            </a:r>
            <a:r>
              <a:rPr sz="2000" dirty="0"/>
              <a:t>4, 4, 4, 4, 0, 0  </a:t>
            </a:r>
          </a:p>
          <a:p>
            <a:pPr marL="361950" indent="0">
              <a:buClr>
                <a:schemeClr val="accent2">
                  <a:lumMod val="60000"/>
                  <a:lumOff val="40000"/>
                </a:schemeClr>
              </a:buClr>
              <a:buNone/>
            </a:pPr>
            <a:r>
              <a:rPr sz="2000" dirty="0">
                <a:solidFill>
                  <a:srgbClr val="00FFFF"/>
                </a:solidFill>
              </a:rPr>
              <a:t>Die C:</a:t>
            </a:r>
            <a:r>
              <a:rPr sz="2000" dirty="0"/>
              <a:t> 6, 6, 2, 2, 2, 2</a:t>
            </a:r>
            <a:endParaRPr lang="pt-BR" sz="2000" dirty="0"/>
          </a:p>
          <a:p>
            <a:pPr lvl="0">
              <a:spcBef>
                <a:spcPts val="300"/>
              </a:spcBef>
              <a:buClr>
                <a:schemeClr val="accent2">
                  <a:lumMod val="60000"/>
                  <a:lumOff val="40000"/>
                </a:schemeClr>
              </a:buClr>
            </a:pPr>
            <a:r>
              <a:rPr sz="2000" dirty="0"/>
              <a:t>How do </a:t>
            </a:r>
            <a:r>
              <a:rPr lang="en-US" sz="2000" dirty="0" smtClean="0"/>
              <a:t>we play a </a:t>
            </a:r>
            <a:r>
              <a:rPr sz="2000" dirty="0" smtClean="0"/>
              <a:t>two</a:t>
            </a:r>
            <a:r>
              <a:rPr lang="en-US" sz="2000" dirty="0" smtClean="0"/>
              <a:t>-</a:t>
            </a:r>
            <a:r>
              <a:rPr sz="2000" dirty="0" smtClean="0"/>
              <a:t>player</a:t>
            </a:r>
            <a:r>
              <a:rPr lang="en-US" sz="2000" dirty="0" smtClean="0"/>
              <a:t> game</a:t>
            </a:r>
            <a:r>
              <a:rPr sz="2000" dirty="0" smtClean="0"/>
              <a:t> </a:t>
            </a:r>
            <a:r>
              <a:rPr lang="en-US" sz="2000" dirty="0" smtClean="0"/>
              <a:t>this time</a:t>
            </a:r>
            <a:r>
              <a:rPr sz="2000" dirty="0" smtClean="0"/>
              <a:t>? </a:t>
            </a:r>
            <a:endParaRPr sz="2000" dirty="0"/>
          </a:p>
          <a:p>
            <a:pPr marL="819150" lvl="0" indent="-457200">
              <a:spcBef>
                <a:spcPts val="0"/>
              </a:spcBef>
              <a:buClr>
                <a:srgbClr val="00FFFF"/>
              </a:buClr>
              <a:buFontTx/>
              <a:buChar char="-"/>
            </a:pPr>
            <a:r>
              <a:rPr sz="2000" dirty="0"/>
              <a:t>The first player chooses </a:t>
            </a:r>
            <a:r>
              <a:rPr sz="2000" dirty="0">
                <a:solidFill>
                  <a:srgbClr val="00FFFF"/>
                </a:solidFill>
              </a:rPr>
              <a:t>any one</a:t>
            </a:r>
            <a:r>
              <a:rPr sz="2000" dirty="0"/>
              <a:t> of the four dice. </a:t>
            </a:r>
            <a:endParaRPr lang="he-IL" sz="2000" dirty="0" smtClean="0"/>
          </a:p>
          <a:p>
            <a:pPr marL="819150" lvl="0" indent="-457200">
              <a:spcBef>
                <a:spcPts val="0"/>
              </a:spcBef>
              <a:buClr>
                <a:srgbClr val="00FFFF"/>
              </a:buClr>
              <a:buFontTx/>
              <a:buChar char="-"/>
            </a:pPr>
            <a:r>
              <a:rPr sz="2000" dirty="0"/>
              <a:t>The second player chooses </a:t>
            </a:r>
            <a:r>
              <a:rPr sz="2000" dirty="0">
                <a:solidFill>
                  <a:srgbClr val="00FFFF"/>
                </a:solidFill>
              </a:rPr>
              <a:t>any one</a:t>
            </a:r>
            <a:r>
              <a:rPr sz="2000" dirty="0"/>
              <a:t> of the three remaining dice. </a:t>
            </a:r>
            <a:endParaRPr lang="he-IL" sz="2000" dirty="0" smtClean="0"/>
          </a:p>
          <a:p>
            <a:pPr marL="819150" lvl="0" indent="-457200">
              <a:spcBef>
                <a:spcPts val="0"/>
              </a:spcBef>
              <a:buClr>
                <a:srgbClr val="00FFFF"/>
              </a:buClr>
              <a:buFontTx/>
              <a:buChar char="-"/>
            </a:pPr>
            <a:r>
              <a:rPr sz="2000" dirty="0"/>
              <a:t>Each player then rolls his die.</a:t>
            </a:r>
            <a:endParaRPr lang="he-IL" sz="2000" dirty="0" smtClean="0"/>
          </a:p>
          <a:p>
            <a:pPr marL="819150" lvl="0" indent="-457200">
              <a:spcBef>
                <a:spcPts val="0"/>
              </a:spcBef>
              <a:buClr>
                <a:srgbClr val="00FFFF"/>
              </a:buClr>
              <a:buFontTx/>
              <a:buChar char="-"/>
            </a:pPr>
            <a:r>
              <a:rPr sz="2000" dirty="0">
                <a:solidFill>
                  <a:srgbClr val="00FFFF"/>
                </a:solidFill>
              </a:rPr>
              <a:t>The winner</a:t>
            </a:r>
            <a:r>
              <a:rPr sz="2000" dirty="0"/>
              <a:t> is the player who rolls </a:t>
            </a:r>
            <a:r>
              <a:rPr sz="2000" dirty="0">
                <a:solidFill>
                  <a:srgbClr val="00FFFF"/>
                </a:solidFill>
              </a:rPr>
              <a:t>the higher number</a:t>
            </a:r>
            <a:r>
              <a:rPr sz="2000" dirty="0"/>
              <a:t>. </a:t>
            </a:r>
          </a:p>
          <a:p>
            <a:pPr marL="352425" lvl="0" indent="-352425">
              <a:spcBef>
                <a:spcPts val="300"/>
              </a:spcBef>
              <a:buClr>
                <a:schemeClr val="accent2">
                  <a:lumMod val="60000"/>
                  <a:lumOff val="40000"/>
                </a:schemeClr>
              </a:buClr>
              <a:buFont typeface="Arial" panose="020B0604020202020204" pitchFamily="34" charset="0"/>
              <a:buChar char="•"/>
            </a:pPr>
            <a:r>
              <a:rPr sz="2000" dirty="0"/>
              <a:t>Which of the four dice should the first player choose in order to increase his chances of winning? And which of the remaining dice should the second player choose?</a:t>
            </a:r>
            <a:endParaRPr lang="he-IL" sz="2000" dirty="0"/>
          </a:p>
        </p:txBody>
      </p:sp>
      <p:sp>
        <p:nvSpPr>
          <p:cNvPr id="4" name="Date Placeholder 3"/>
          <p:cNvSpPr>
            <a:spLocks noGrp="1"/>
          </p:cNvSpPr>
          <p:nvPr>
            <p:ph type="dt" sz="half" idx="10"/>
          </p:nvPr>
        </p:nvSpPr>
        <p:spPr/>
        <p:txBody>
          <a:bodyPr/>
          <a:lstStyle/>
          <a:p>
            <a:r>
              <a:t>Updated  13-Nov-2017</a:t>
            </a:r>
            <a:endParaRPr lang="en-US" dirty="0"/>
          </a:p>
        </p:txBody>
      </p:sp>
      <p:sp>
        <p:nvSpPr>
          <p:cNvPr id="8" name="TextBox 7"/>
          <p:cNvSpPr txBox="1"/>
          <p:nvPr/>
        </p:nvSpPr>
        <p:spPr>
          <a:xfrm>
            <a:off x="2895600" y="1380082"/>
            <a:ext cx="4343400" cy="400110"/>
          </a:xfrm>
          <a:prstGeom prst="rect">
            <a:avLst/>
          </a:prstGeom>
          <a:noFill/>
        </p:spPr>
        <p:txBody>
          <a:bodyPr wrap="square" rtlCol="1">
            <a:spAutoFit/>
          </a:bodyPr>
          <a:lstStyle/>
          <a:p>
            <a:pPr algn="r" rtl="1"/>
            <a:r>
              <a:rPr sz="2000" dirty="0">
                <a:solidFill>
                  <a:srgbClr val="00FFFF"/>
                </a:solidFill>
              </a:rPr>
              <a:t>Die B: </a:t>
            </a:r>
            <a:r>
              <a:rPr sz="2000" dirty="0"/>
              <a:t>3, 3, 3, 3, 3, 3</a:t>
            </a:r>
            <a:endParaRPr lang="he-IL" sz="2000" dirty="0"/>
          </a:p>
        </p:txBody>
      </p:sp>
      <p:sp>
        <p:nvSpPr>
          <p:cNvPr id="9" name="TextBox 8"/>
          <p:cNvSpPr txBox="1"/>
          <p:nvPr/>
        </p:nvSpPr>
        <p:spPr>
          <a:xfrm>
            <a:off x="2912076" y="1733490"/>
            <a:ext cx="4343400" cy="400110"/>
          </a:xfrm>
          <a:prstGeom prst="rect">
            <a:avLst/>
          </a:prstGeom>
          <a:noFill/>
        </p:spPr>
        <p:txBody>
          <a:bodyPr wrap="square" rtlCol="1">
            <a:spAutoFit/>
          </a:bodyPr>
          <a:lstStyle/>
          <a:p>
            <a:pPr algn="r" rtl="1"/>
            <a:r>
              <a:rPr sz="2000" dirty="0">
                <a:solidFill>
                  <a:srgbClr val="00FFFF"/>
                </a:solidFill>
              </a:rPr>
              <a:t>Die D: </a:t>
            </a:r>
            <a:r>
              <a:rPr sz="2000" dirty="0"/>
              <a:t>5, 5, 5, 1, 1, 1</a:t>
            </a:r>
            <a:endParaRPr lang="he-IL" sz="2000" dirty="0"/>
          </a:p>
        </p:txBody>
      </p:sp>
      <p:sp>
        <p:nvSpPr>
          <p:cNvPr id="6" name="Footer Placeholder 5"/>
          <p:cNvSpPr>
            <a:spLocks noGrp="1"/>
          </p:cNvSpPr>
          <p:nvPr>
            <p:ph type="ftr" sz="quarter" idx="11"/>
          </p:nvPr>
        </p:nvSpPr>
        <p:spPr/>
        <p:txBody>
          <a:bodyPr/>
          <a:lstStyle/>
          <a:p>
            <a:pPr rtl="1"/>
            <a:r>
              <a:t>MNS: Efron's Dice © All Rights Reserved</a:t>
            </a:r>
            <a:endParaRPr lang="en-US" dirty="0"/>
          </a:p>
        </p:txBody>
      </p:sp>
      <p:sp>
        <p:nvSpPr>
          <p:cNvPr id="7" name="Slide Number Placeholder 6"/>
          <p:cNvSpPr>
            <a:spLocks noGrp="1"/>
          </p:cNvSpPr>
          <p:nvPr>
            <p:ph type="sldNum" sz="quarter" idx="12"/>
          </p:nvPr>
        </p:nvSpPr>
        <p:spPr/>
        <p:txBody>
          <a:bodyPr/>
          <a:lstStyle/>
          <a:p>
            <a:fld id="{A3D06FF1-B8B8-45F7-9460-24F1F7621815}" type="slidenum">
              <a:rPr lang="en-US" smtClean="0"/>
              <a:pPr/>
              <a:t>11</a:t>
            </a:fld>
            <a:endParaRPr lang="en-US"/>
          </a:p>
        </p:txBody>
      </p:sp>
    </p:spTree>
    <p:extLst>
      <p:ext uri="{BB962C8B-B14F-4D97-AF65-F5344CB8AC3E}">
        <p14:creationId xmlns:p14="http://schemas.microsoft.com/office/powerpoint/2010/main" val="39330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4" end="4"/>
                                            </p:txEl>
                                          </p:spTgt>
                                        </p:tgtEl>
                                        <p:attrNameLst>
                                          <p:attrName>style.opacity</p:attrName>
                                        </p:attrNameLst>
                                      </p:cBhvr>
                                      <p:to>
                                        <p:strVal val="0.5"/>
                                      </p:to>
                                    </p:set>
                                    <p:animEffect filter="image" prLst="opacity: 0.5">
                                      <p:cBhvr rctx="IE">
                                        <p:cTn id="37" dur="indefinite"/>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5" end="5"/>
                                            </p:txEl>
                                          </p:spTgt>
                                        </p:tgtEl>
                                        <p:attrNameLst>
                                          <p:attrName>style.opacity</p:attrName>
                                        </p:attrNameLst>
                                      </p:cBhvr>
                                      <p:to>
                                        <p:strVal val="0.5"/>
                                      </p:to>
                                    </p:set>
                                    <p:animEffect filter="image" prLst="opacity: 0.5">
                                      <p:cBhvr rctx="IE">
                                        <p:cTn id="44" dur="indefinite"/>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9" presetClass="emph" presetSubtype="0" nodeType="withEffect">
                                  <p:stCondLst>
                                    <p:cond delay="0"/>
                                  </p:stCondLst>
                                  <p:childTnLst>
                                    <p:set>
                                      <p:cBhvr rctx="PPT">
                                        <p:cTn id="50" dur="indefinite"/>
                                        <p:tgtEl>
                                          <p:spTgt spid="3">
                                            <p:txEl>
                                              <p:pRg st="6" end="6"/>
                                            </p:txEl>
                                          </p:spTgt>
                                        </p:tgtEl>
                                        <p:attrNameLst>
                                          <p:attrName>style.opacity</p:attrName>
                                        </p:attrNameLst>
                                      </p:cBhvr>
                                      <p:to>
                                        <p:strVal val="0.5"/>
                                      </p:to>
                                    </p:set>
                                    <p:animEffect filter="image" prLst="opacity: 0.5">
                                      <p:cBhvr rctx="IE">
                                        <p:cTn id="51" dur="indefinite"/>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par>
                                <p:cTn id="56" presetID="9" presetClass="emph" presetSubtype="0" nodeType="withEffect">
                                  <p:stCondLst>
                                    <p:cond delay="0"/>
                                  </p:stCondLst>
                                  <p:childTnLst>
                                    <p:set>
                                      <p:cBhvr rctx="PPT">
                                        <p:cTn id="57" dur="indefinite"/>
                                        <p:tgtEl>
                                          <p:spTgt spid="3">
                                            <p:txEl>
                                              <p:pRg st="7" end="7"/>
                                            </p:txEl>
                                          </p:spTgt>
                                        </p:tgtEl>
                                        <p:attrNameLst>
                                          <p:attrName>style.opacity</p:attrName>
                                        </p:attrNameLst>
                                      </p:cBhvr>
                                      <p:to>
                                        <p:strVal val="0.5"/>
                                      </p:to>
                                    </p:set>
                                    <p:animEffect filter="image" prLst="opacity: 0.5">
                                      <p:cBhvr rctx="IE">
                                        <p:cTn id="5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dirty="0">
                <a:solidFill>
                  <a:srgbClr val="00FFFF"/>
                </a:solidFill>
              </a:rPr>
              <a:t>Which die should we choose?</a:t>
            </a:r>
            <a:endParaRPr lang="en-US" sz="3200" dirty="0">
              <a:solidFill>
                <a:srgbClr val="00FFFF"/>
              </a:solidFill>
            </a:endParaRPr>
          </a:p>
        </p:txBody>
      </p:sp>
      <p:sp>
        <p:nvSpPr>
          <p:cNvPr id="3" name="Content Placeholder 2"/>
          <p:cNvSpPr>
            <a:spLocks noGrp="1"/>
          </p:cNvSpPr>
          <p:nvPr>
            <p:ph idx="1"/>
          </p:nvPr>
        </p:nvSpPr>
        <p:spPr>
          <a:xfrm>
            <a:off x="304800" y="990600"/>
            <a:ext cx="8460160" cy="5385420"/>
          </a:xfrm>
          <a:ln>
            <a:noFill/>
          </a:ln>
        </p:spPr>
        <p:txBody>
          <a:bodyPr/>
          <a:lstStyle/>
          <a:p>
            <a:pPr marL="0" lvl="0" indent="0">
              <a:buClr>
                <a:schemeClr val="accent5">
                  <a:lumMod val="90000"/>
                </a:schemeClr>
              </a:buClr>
              <a:buNone/>
            </a:pPr>
            <a:r>
              <a:rPr sz="2000" dirty="0"/>
              <a:t>To answer the question, let's compare the dice in pairs. </a:t>
            </a:r>
          </a:p>
          <a:p>
            <a:pPr>
              <a:buClr>
                <a:schemeClr val="accent5">
                  <a:lumMod val="90000"/>
                </a:schemeClr>
              </a:buClr>
            </a:pPr>
            <a:r>
              <a:rPr sz="2000" dirty="0" smtClean="0"/>
              <a:t>A</a:t>
            </a:r>
            <a:r>
              <a:rPr lang="en-US" sz="2000" dirty="0" smtClean="0"/>
              <a:t>s we saw</a:t>
            </a:r>
            <a:r>
              <a:rPr sz="2000" dirty="0" smtClean="0"/>
              <a:t>, </a:t>
            </a:r>
            <a:r>
              <a:rPr sz="2000" dirty="0"/>
              <a:t>the numbers on the dice are:</a:t>
            </a:r>
            <a:endParaRPr lang="he-IL" sz="2000" dirty="0"/>
          </a:p>
          <a:p>
            <a:pPr marL="361950" indent="0">
              <a:spcBef>
                <a:spcPts val="0"/>
              </a:spcBef>
              <a:buClr>
                <a:schemeClr val="accent2">
                  <a:lumMod val="60000"/>
                  <a:lumOff val="40000"/>
                </a:schemeClr>
              </a:buClr>
              <a:buNone/>
            </a:pPr>
            <a:r>
              <a:rPr sz="2000" dirty="0">
                <a:solidFill>
                  <a:schemeClr val="accent2">
                    <a:lumMod val="60000"/>
                    <a:lumOff val="40000"/>
                  </a:schemeClr>
                </a:solidFill>
              </a:rPr>
              <a:t>Die A:</a:t>
            </a:r>
            <a:r>
              <a:rPr sz="2000" dirty="0"/>
              <a:t> 0, </a:t>
            </a:r>
            <a:r>
              <a:rPr sz="2000" dirty="0" smtClean="0"/>
              <a:t>0</a:t>
            </a:r>
            <a:r>
              <a:rPr lang="en-US" sz="2000" dirty="0" smtClean="0"/>
              <a:t>,</a:t>
            </a:r>
            <a:r>
              <a:rPr sz="2000" dirty="0" smtClean="0"/>
              <a:t>                      </a:t>
            </a:r>
            <a:r>
              <a:rPr sz="2000" dirty="0">
                <a:solidFill>
                  <a:srgbClr val="00B0F0"/>
                </a:solidFill>
              </a:rPr>
              <a:t>Die B: </a:t>
            </a:r>
            <a:r>
              <a:rPr sz="2000" dirty="0"/>
              <a:t>3, 3, 3, 3, 3, 3 </a:t>
            </a:r>
            <a:endParaRPr lang="he-IL" sz="2000" dirty="0"/>
          </a:p>
          <a:p>
            <a:pPr marL="361950" indent="0">
              <a:spcBef>
                <a:spcPts val="0"/>
              </a:spcBef>
              <a:buClr>
                <a:schemeClr val="accent2">
                  <a:lumMod val="60000"/>
                  <a:lumOff val="40000"/>
                </a:schemeClr>
              </a:buClr>
              <a:buNone/>
            </a:pPr>
            <a:r>
              <a:rPr sz="2000" dirty="0">
                <a:solidFill>
                  <a:srgbClr val="00FFFF"/>
                </a:solidFill>
              </a:rPr>
              <a:t>Die C: </a:t>
            </a:r>
            <a:r>
              <a:rPr sz="2000" dirty="0"/>
              <a:t>6, 6, 2, 2, 2, 2       </a:t>
            </a:r>
            <a:r>
              <a:rPr sz="2000" dirty="0">
                <a:solidFill>
                  <a:srgbClr val="92D050"/>
                </a:solidFill>
              </a:rPr>
              <a:t>Die D:</a:t>
            </a:r>
            <a:r>
              <a:rPr sz="2000" dirty="0"/>
              <a:t> 5, 5, 5, 1, 1, 1</a:t>
            </a:r>
          </a:p>
          <a:p>
            <a:r>
              <a:rPr sz="2000" dirty="0"/>
              <a:t>First </a:t>
            </a:r>
            <a:r>
              <a:rPr sz="2000" dirty="0" smtClean="0"/>
              <a:t>we</a:t>
            </a:r>
            <a:r>
              <a:rPr lang="en-US" sz="2000" dirty="0" smtClean="0"/>
              <a:t>‘ll </a:t>
            </a:r>
            <a:r>
              <a:rPr sz="2000" dirty="0" smtClean="0"/>
              <a:t>compare </a:t>
            </a:r>
            <a:r>
              <a:rPr sz="2000" dirty="0"/>
              <a:t>Die </a:t>
            </a:r>
            <a:r>
              <a:rPr sz="2000" dirty="0">
                <a:solidFill>
                  <a:schemeClr val="accent2">
                    <a:lumMod val="60000"/>
                    <a:lumOff val="40000"/>
                  </a:schemeClr>
                </a:solidFill>
              </a:rPr>
              <a:t>A</a:t>
            </a:r>
            <a:r>
              <a:rPr sz="2000" dirty="0"/>
              <a:t> with Die </a:t>
            </a:r>
            <a:r>
              <a:rPr sz="2000" dirty="0">
                <a:solidFill>
                  <a:srgbClr val="00B0F0"/>
                </a:solidFill>
              </a:rPr>
              <a:t>B</a:t>
            </a:r>
            <a:r>
              <a:rPr sz="2000" dirty="0"/>
              <a:t>:</a:t>
            </a:r>
          </a:p>
          <a:p>
            <a:pPr marL="358775" indent="0">
              <a:buNone/>
            </a:pPr>
            <a:r>
              <a:rPr sz="2000" dirty="0"/>
              <a:t>Die </a:t>
            </a:r>
            <a:r>
              <a:rPr sz="2000" dirty="0">
                <a:solidFill>
                  <a:schemeClr val="accent2">
                    <a:lumMod val="60000"/>
                    <a:lumOff val="40000"/>
                  </a:schemeClr>
                </a:solidFill>
              </a:rPr>
              <a:t>A </a:t>
            </a:r>
            <a:r>
              <a:rPr sz="2000" dirty="0"/>
              <a:t>wins Die</a:t>
            </a:r>
            <a:r>
              <a:rPr sz="2000" dirty="0">
                <a:solidFill>
                  <a:schemeClr val="accent2">
                    <a:lumMod val="60000"/>
                    <a:lumOff val="40000"/>
                  </a:schemeClr>
                </a:solidFill>
              </a:rPr>
              <a:t> </a:t>
            </a:r>
            <a:r>
              <a:rPr sz="2000" dirty="0">
                <a:solidFill>
                  <a:srgbClr val="00B0F0"/>
                </a:solidFill>
              </a:rPr>
              <a:t>B</a:t>
            </a:r>
            <a:r>
              <a:rPr sz="2000" dirty="0"/>
              <a:t> in </a:t>
            </a:r>
            <a:r>
              <a:rPr sz="2000" dirty="0">
                <a:solidFill>
                  <a:srgbClr val="FFC000"/>
                </a:solidFill>
              </a:rPr>
              <a:t>4</a:t>
            </a:r>
            <a:r>
              <a:rPr sz="2000" dirty="0"/>
              <a:t> of the six </a:t>
            </a:r>
            <a:r>
              <a:rPr sz="2000" dirty="0" smtClean="0"/>
              <a:t>cases</a:t>
            </a:r>
            <a:r>
              <a:rPr lang="en-US" sz="2000" dirty="0" smtClean="0"/>
              <a:t>  </a:t>
            </a:r>
            <a:r>
              <a:rPr lang="en-US" sz="2000" dirty="0" smtClean="0">
                <a:latin typeface="Calibri" panose="020F0502020204030204" pitchFamily="34" charset="0"/>
              </a:rPr>
              <a:t>̶</a:t>
            </a:r>
            <a:r>
              <a:rPr sz="2000" dirty="0" smtClean="0"/>
              <a:t> </a:t>
            </a:r>
            <a:r>
              <a:rPr lang="en-US" sz="2000" dirty="0" smtClean="0"/>
              <a:t> </a:t>
            </a:r>
            <a:r>
              <a:rPr sz="2000" dirty="0" smtClean="0"/>
              <a:t>when </a:t>
            </a:r>
            <a:r>
              <a:rPr sz="2000" dirty="0"/>
              <a:t>it falls on </a:t>
            </a:r>
            <a:r>
              <a:rPr sz="2000" dirty="0" smtClean="0"/>
              <a:t>4</a:t>
            </a:r>
            <a:r>
              <a:rPr lang="en-US" sz="2000" dirty="0" smtClean="0"/>
              <a:t>,</a:t>
            </a:r>
            <a:r>
              <a:rPr lang="en-US" sz="2000" dirty="0" smtClean="0"/>
              <a:t> </a:t>
            </a:r>
            <a:r>
              <a:rPr sz="2000" dirty="0" smtClean="0"/>
              <a:t> </a:t>
            </a:r>
            <a:endParaRPr sz="2000" dirty="0"/>
          </a:p>
          <a:p>
            <a:pPr marL="358775" indent="0">
              <a:buNone/>
            </a:pPr>
            <a:r>
              <a:rPr sz="2000" dirty="0"/>
              <a:t>and loses in two cases </a:t>
            </a:r>
            <a:r>
              <a:rPr lang="en-US" sz="2000" dirty="0"/>
              <a:t> </a:t>
            </a:r>
            <a:r>
              <a:rPr lang="en-US" sz="2000" dirty="0">
                <a:latin typeface="Calibri" panose="020F0502020204030204" pitchFamily="34" charset="0"/>
              </a:rPr>
              <a:t>̶</a:t>
            </a:r>
            <a:r>
              <a:rPr lang="en-US" sz="2000" dirty="0"/>
              <a:t> </a:t>
            </a:r>
            <a:r>
              <a:rPr lang="en-US" sz="2000" dirty="0" smtClean="0"/>
              <a:t> </a:t>
            </a:r>
            <a:r>
              <a:rPr sz="2000" dirty="0" smtClean="0"/>
              <a:t>when </a:t>
            </a:r>
            <a:r>
              <a:rPr sz="2000" dirty="0"/>
              <a:t>it falls on 0; </a:t>
            </a:r>
            <a:endParaRPr sz="2000" dirty="0" smtClean="0"/>
          </a:p>
          <a:p>
            <a:pPr marL="358775" indent="0">
              <a:spcBef>
                <a:spcPts val="0"/>
              </a:spcBef>
              <a:buNone/>
            </a:pPr>
            <a:r>
              <a:rPr lang="en-US" sz="2000" dirty="0" smtClean="0"/>
              <a:t>that is, </a:t>
            </a:r>
            <a:r>
              <a:rPr sz="2000" dirty="0" smtClean="0"/>
              <a:t>Die </a:t>
            </a:r>
            <a:r>
              <a:rPr sz="2000" dirty="0" smtClean="0">
                <a:solidFill>
                  <a:srgbClr val="00B0F0"/>
                </a:solidFill>
              </a:rPr>
              <a:t>B </a:t>
            </a:r>
            <a:r>
              <a:rPr sz="2000" dirty="0" smtClean="0"/>
              <a:t>wins Die </a:t>
            </a:r>
            <a:r>
              <a:rPr sz="2000" dirty="0" smtClean="0">
                <a:solidFill>
                  <a:schemeClr val="accent2">
                    <a:lumMod val="60000"/>
                    <a:lumOff val="40000"/>
                  </a:schemeClr>
                </a:solidFill>
              </a:rPr>
              <a:t>A </a:t>
            </a:r>
            <a:r>
              <a:rPr sz="2000" dirty="0" smtClean="0"/>
              <a:t>in </a:t>
            </a:r>
            <a:r>
              <a:rPr sz="2000" dirty="0" smtClean="0">
                <a:solidFill>
                  <a:srgbClr val="FFC000"/>
                </a:solidFill>
              </a:rPr>
              <a:t>2</a:t>
            </a:r>
            <a:r>
              <a:rPr sz="2000" dirty="0" smtClean="0"/>
              <a:t> of the six cases. </a:t>
            </a:r>
          </a:p>
          <a:p>
            <a:pPr marL="358775" indent="0">
              <a:spcBef>
                <a:spcPts val="600"/>
              </a:spcBef>
              <a:buNone/>
            </a:pPr>
            <a:r>
              <a:rPr sz="2000" dirty="0" smtClean="0"/>
              <a:t>In </a:t>
            </a:r>
            <a:r>
              <a:rPr sz="2000" dirty="0"/>
              <a:t>this case we say that Die </a:t>
            </a:r>
            <a:r>
              <a:rPr sz="2000" dirty="0">
                <a:solidFill>
                  <a:schemeClr val="accent2">
                    <a:lumMod val="60000"/>
                    <a:lumOff val="40000"/>
                  </a:schemeClr>
                </a:solidFill>
              </a:rPr>
              <a:t>A</a:t>
            </a:r>
            <a:r>
              <a:rPr sz="2000" dirty="0"/>
              <a:t> is </a:t>
            </a:r>
            <a:r>
              <a:rPr sz="2000" dirty="0">
                <a:solidFill>
                  <a:srgbClr val="FFC000"/>
                </a:solidFill>
              </a:rPr>
              <a:t>(</a:t>
            </a:r>
            <a:r>
              <a:rPr sz="2000" dirty="0"/>
              <a:t>two times</a:t>
            </a:r>
            <a:r>
              <a:rPr sz="2000" dirty="0">
                <a:solidFill>
                  <a:srgbClr val="FFC000"/>
                </a:solidFill>
              </a:rPr>
              <a:t>) stronger</a:t>
            </a:r>
            <a:r>
              <a:rPr sz="2000" dirty="0"/>
              <a:t> than Die </a:t>
            </a:r>
            <a:r>
              <a:rPr sz="2000" dirty="0">
                <a:solidFill>
                  <a:srgbClr val="00B0F0"/>
                </a:solidFill>
              </a:rPr>
              <a:t>B</a:t>
            </a:r>
            <a:r>
              <a:rPr sz="2000" dirty="0"/>
              <a:t>.</a:t>
            </a:r>
          </a:p>
        </p:txBody>
      </p:sp>
      <p:sp>
        <p:nvSpPr>
          <p:cNvPr id="4" name="Date Placeholder 3"/>
          <p:cNvSpPr>
            <a:spLocks noGrp="1"/>
          </p:cNvSpPr>
          <p:nvPr>
            <p:ph type="dt" sz="half" idx="10"/>
          </p:nvPr>
        </p:nvSpPr>
        <p:spPr/>
        <p:txBody>
          <a:bodyPr/>
          <a:lstStyle/>
          <a:p>
            <a:r>
              <a:rPr dirty="0"/>
              <a:t>Updated  13-Nov-2017</a:t>
            </a:r>
            <a:endParaRPr lang="en-US" dirty="0"/>
          </a:p>
        </p:txBody>
      </p:sp>
      <p:sp>
        <p:nvSpPr>
          <p:cNvPr id="10" name="Oval Callout 9"/>
          <p:cNvSpPr/>
          <p:nvPr/>
        </p:nvSpPr>
        <p:spPr bwMode="auto">
          <a:xfrm>
            <a:off x="3962400" y="1540533"/>
            <a:ext cx="2514601" cy="576000"/>
          </a:xfrm>
          <a:prstGeom prst="wedgeEllipseCallout">
            <a:avLst>
              <a:gd name="adj1" fmla="val -40952"/>
              <a:gd name="adj2" fmla="val 137457"/>
            </a:avLst>
          </a:prstGeom>
          <a:noFill/>
          <a:ln w="12700"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rgbClr val="7030A0"/>
              </a:solidFill>
              <a:effectLst/>
              <a:latin typeface="Times New Roman" pitchFamily="18" charset="0"/>
              <a:cs typeface="Arial" pitchFamily="34" charset="0"/>
            </a:endParaRPr>
          </a:p>
        </p:txBody>
      </p:sp>
      <p:sp>
        <p:nvSpPr>
          <p:cNvPr id="11" name="Oval Callout 10"/>
          <p:cNvSpPr/>
          <p:nvPr/>
        </p:nvSpPr>
        <p:spPr bwMode="auto">
          <a:xfrm>
            <a:off x="457200" y="1487636"/>
            <a:ext cx="3048000" cy="576000"/>
          </a:xfrm>
          <a:prstGeom prst="wedgeEllipseCallout">
            <a:avLst>
              <a:gd name="adj1" fmla="val 43179"/>
              <a:gd name="adj2" fmla="val 145167"/>
            </a:avLst>
          </a:prstGeom>
          <a:noFill/>
          <a:ln w="12700" cap="flat" cmpd="sng" algn="ctr">
            <a:solidFill>
              <a:srgbClr val="00B0F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accent2">
                  <a:lumMod val="60000"/>
                  <a:lumOff val="40000"/>
                </a:schemeClr>
              </a:solidFill>
              <a:effectLst/>
              <a:latin typeface="Times New Roman" pitchFamily="18" charset="0"/>
              <a:cs typeface="Arial" pitchFamily="34" charset="0"/>
            </a:endParaRPr>
          </a:p>
        </p:txBody>
      </p:sp>
      <p:sp>
        <p:nvSpPr>
          <p:cNvPr id="12" name="Rectangle 11"/>
          <p:cNvSpPr/>
          <p:nvPr/>
        </p:nvSpPr>
        <p:spPr>
          <a:xfrm>
            <a:off x="1981200" y="1663526"/>
            <a:ext cx="1249060" cy="400110"/>
          </a:xfrm>
          <a:prstGeom prst="rect">
            <a:avLst/>
          </a:prstGeom>
        </p:spPr>
        <p:txBody>
          <a:bodyPr wrap="none">
            <a:spAutoFit/>
          </a:bodyPr>
          <a:lstStyle/>
          <a:p>
            <a:r>
              <a:rPr sz="2000" kern="0" dirty="0">
                <a:solidFill>
                  <a:srgbClr val="F8F8F8"/>
                </a:solidFill>
                <a:latin typeface="Arial"/>
                <a:cs typeface="Arial"/>
              </a:rPr>
              <a:t>4, 4, 4, </a:t>
            </a:r>
            <a:r>
              <a:rPr sz="2000" kern="0" dirty="0" smtClean="0">
                <a:solidFill>
                  <a:srgbClr val="F8F8F8"/>
                </a:solidFill>
                <a:latin typeface="Arial"/>
                <a:cs typeface="Arial"/>
              </a:rPr>
              <a:t>4 </a:t>
            </a:r>
            <a:endParaRPr lang="he-IL" sz="14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12</a:t>
            </a:fld>
            <a:endParaRPr lang="en-US"/>
          </a:p>
        </p:txBody>
      </p:sp>
    </p:spTree>
    <p:extLst>
      <p:ext uri="{BB962C8B-B14F-4D97-AF65-F5344CB8AC3E}">
        <p14:creationId xmlns:p14="http://schemas.microsoft.com/office/powerpoint/2010/main" val="28966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0"/>
                                  </p:iterate>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9" presetClass="emph" presetSubtype="0" nodeType="withEffect">
                                  <p:stCondLst>
                                    <p:cond delay="0"/>
                                  </p:stCondLst>
                                  <p:childTnLst>
                                    <p:set>
                                      <p:cBhvr rctx="PPT">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6" presetClass="emph" presetSubtype="0" fill="hold" grpId="2" nodeType="withEffect">
                                  <p:stCondLst>
                                    <p:cond delay="0"/>
                                  </p:stCondLst>
                                  <p:childTnLst>
                                    <p:set>
                                      <p:cBhvr override="childStyle">
                                        <p:cTn id="35" dur="2000" fill="hold"/>
                                        <p:tgtEl>
                                          <p:spTgt spid="12"/>
                                        </p:tgtEl>
                                        <p:attrNameLst>
                                          <p:attrName>style.color</p:attrName>
                                        </p:attrNameLst>
                                      </p:cBhvr>
                                      <p:to>
                                        <p:clrVal>
                                          <a:schemeClr val="accent2"/>
                                        </p:clrVal>
                                      </p:to>
                                    </p:set>
                                    <p:set>
                                      <p:cBhvr>
                                        <p:cTn id="36" dur="2000" fill="hold"/>
                                        <p:tgtEl>
                                          <p:spTgt spid="12"/>
                                        </p:tgtEl>
                                        <p:attrNameLst>
                                          <p:attrName>fillcolor</p:attrName>
                                        </p:attrNameLst>
                                      </p:cBhvr>
                                      <p:to>
                                        <p:clrVal>
                                          <a:schemeClr val="accent2"/>
                                        </p:clrVal>
                                      </p:to>
                                    </p:set>
                                    <p:set>
                                      <p:cBhvr>
                                        <p:cTn id="37" dur="2000" fill="hold"/>
                                        <p:tgtEl>
                                          <p:spTgt spid="12"/>
                                        </p:tgtEl>
                                        <p:attrNameLst>
                                          <p:attrName>fill.type</p:attrName>
                                        </p:attrNameLst>
                                      </p:cBhvr>
                                      <p:to>
                                        <p:strVal val="solid"/>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38" presetID="9" presetClass="emph" presetSubtype="0" nodeType="withEffect">
                                  <p:stCondLst>
                                    <p:cond delay="0"/>
                                  </p:stCondLst>
                                  <p:childTnLst>
                                    <p:set>
                                      <p:cBhvr rctx="PPT">
                                        <p:cTn id="39" dur="indefinite"/>
                                        <p:tgtEl>
                                          <p:spTgt spid="3">
                                            <p:txEl>
                                              <p:pRg st="1" end="1"/>
                                            </p:txEl>
                                          </p:spTgt>
                                        </p:tgtEl>
                                        <p:attrNameLst>
                                          <p:attrName>style.opacity</p:attrName>
                                        </p:attrNameLst>
                                      </p:cBhvr>
                                      <p:to>
                                        <p:strVal val="0.5"/>
                                      </p:to>
                                    </p:set>
                                    <p:animEffect filter="image" prLst="opacity: 0.5">
                                      <p:cBhvr rctx="IE">
                                        <p:cTn id="40" dur="indefinite"/>
                                        <p:tgtEl>
                                          <p:spTgt spid="3">
                                            <p:txEl>
                                              <p:pRg st="1" end="1"/>
                                            </p:txEl>
                                          </p:spTgt>
                                        </p:tgtEl>
                                      </p:cBhvr>
                                    </p:animEffect>
                                  </p:childTnLst>
                                </p:cTn>
                              </p:par>
                              <p:par>
                                <p:cTn id="41" presetID="9" presetClass="emph" presetSubtype="0" nodeType="withEffect">
                                  <p:stCondLst>
                                    <p:cond delay="0"/>
                                  </p:stCondLst>
                                  <p:childTnLst>
                                    <p:set>
                                      <p:cBhvr rctx="PPT">
                                        <p:cTn id="42" dur="indefinite"/>
                                        <p:tgtEl>
                                          <p:spTgt spid="3">
                                            <p:txEl>
                                              <p:pRg st="4" end="4"/>
                                            </p:txEl>
                                          </p:spTgt>
                                        </p:tgtEl>
                                        <p:attrNameLst>
                                          <p:attrName>style.opacity</p:attrName>
                                        </p:attrNameLst>
                                      </p:cBhvr>
                                      <p:to>
                                        <p:strVal val="0.5"/>
                                      </p:to>
                                    </p:set>
                                    <p:animEffect filter="image" prLst="opacity: 0.5">
                                      <p:cBhvr rctx="IE">
                                        <p:cTn id="43" dur="indefinite"/>
                                        <p:tgtEl>
                                          <p:spTgt spid="3">
                                            <p:txEl>
                                              <p:pRg st="4" end="4"/>
                                            </p:txEl>
                                          </p:spTgt>
                                        </p:tgtEl>
                                      </p:cBhvr>
                                    </p:animEffec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par>
                                <p:cTn id="58" presetID="9" presetClass="emph" presetSubtype="0" nodeType="withEffect">
                                  <p:stCondLst>
                                    <p:cond delay="0"/>
                                  </p:stCondLst>
                                  <p:iterate type="lt">
                                    <p:tmAbs val="0"/>
                                  </p:iterate>
                                  <p:childTnLst>
                                    <p:set>
                                      <p:cBhvr rctx="PPT">
                                        <p:cTn id="59" dur="indefinite"/>
                                        <p:tgtEl>
                                          <p:spTgt spid="3">
                                            <p:txEl>
                                              <p:pRg st="2" end="2"/>
                                            </p:txEl>
                                          </p:spTgt>
                                        </p:tgtEl>
                                        <p:attrNameLst>
                                          <p:attrName>style.opacity</p:attrName>
                                        </p:attrNameLst>
                                      </p:cBhvr>
                                      <p:to>
                                        <p:strVal val="0.5"/>
                                      </p:to>
                                    </p:set>
                                    <p:animEffect filter="image" prLst="opacity: 0.5">
                                      <p:cBhvr rctx="IE">
                                        <p:cTn id="60" dur="indefinite"/>
                                        <p:tgtEl>
                                          <p:spTgt spid="3">
                                            <p:txEl>
                                              <p:pRg st="2" end="2"/>
                                            </p:txEl>
                                          </p:spTgt>
                                        </p:tgtEl>
                                      </p:cBhvr>
                                    </p:animEffect>
                                  </p:childTnLst>
                                </p:cTn>
                              </p:par>
                              <p:par>
                                <p:cTn id="61" presetID="9" presetClass="emph" presetSubtype="0" grpId="3" nodeType="withEffect">
                                  <p:stCondLst>
                                    <p:cond delay="0"/>
                                  </p:stCondLst>
                                  <p:childTnLst>
                                    <p:set>
                                      <p:cBhvr rctx="PPT">
                                        <p:cTn id="62" dur="indefinite"/>
                                        <p:tgtEl>
                                          <p:spTgt spid="12"/>
                                        </p:tgtEl>
                                        <p:attrNameLst>
                                          <p:attrName>style.opacity</p:attrName>
                                        </p:attrNameLst>
                                      </p:cBhvr>
                                      <p:to>
                                        <p:strVal val="0.5"/>
                                      </p:to>
                                    </p:set>
                                    <p:animEffect filter="image" prLst="opacity: 0.5">
                                      <p:cBhvr rctx="IE">
                                        <p:cTn id="63" dur="indefinite"/>
                                        <p:tgtEl>
                                          <p:spTgt spid="12"/>
                                        </p:tgtEl>
                                      </p:cBhvr>
                                    </p:animEffect>
                                  </p:childTnLst>
                                </p:cTn>
                              </p:par>
                              <p:par>
                                <p:cTn id="64" presetID="9" presetClass="emph" presetSubtype="0" nodeType="withEffect">
                                  <p:stCondLst>
                                    <p:cond delay="0"/>
                                  </p:stCondLst>
                                  <p:childTnLst>
                                    <p:set>
                                      <p:cBhvr rctx="PPT">
                                        <p:cTn id="65" dur="indefinite"/>
                                        <p:tgtEl>
                                          <p:spTgt spid="3">
                                            <p:txEl>
                                              <p:pRg st="5" end="5"/>
                                            </p:txEl>
                                          </p:spTgt>
                                        </p:tgtEl>
                                        <p:attrNameLst>
                                          <p:attrName>style.opacity</p:attrName>
                                        </p:attrNameLst>
                                      </p:cBhvr>
                                      <p:to>
                                        <p:strVal val="0.5"/>
                                      </p:to>
                                    </p:set>
                                    <p:animEffect filter="image" prLst="opacity: 0.5">
                                      <p:cBhvr rctx="IE">
                                        <p:cTn id="66" dur="indefinite"/>
                                        <p:tgtEl>
                                          <p:spTgt spid="3">
                                            <p:txEl>
                                              <p:pRg st="5" end="5"/>
                                            </p:txEl>
                                          </p:spTgt>
                                        </p:tgtEl>
                                      </p:cBhvr>
                                    </p:animEffect>
                                  </p:childTnLst>
                                </p:cTn>
                              </p:par>
                              <p:par>
                                <p:cTn id="67" presetID="9" presetClass="emph" presetSubtype="0" nodeType="withEffect">
                                  <p:stCondLst>
                                    <p:cond delay="0"/>
                                  </p:stCondLst>
                                  <p:childTnLst>
                                    <p:set>
                                      <p:cBhvr rctx="PPT">
                                        <p:cTn id="68" dur="indefinite"/>
                                        <p:tgtEl>
                                          <p:spTgt spid="3">
                                            <p:txEl>
                                              <p:pRg st="6" end="6"/>
                                            </p:txEl>
                                          </p:spTgt>
                                        </p:tgtEl>
                                        <p:attrNameLst>
                                          <p:attrName>style.opacity</p:attrName>
                                        </p:attrNameLst>
                                      </p:cBhvr>
                                      <p:to>
                                        <p:strVal val="0.5"/>
                                      </p:to>
                                    </p:set>
                                    <p:animEffect filter="image" prLst="opacity: 0.5">
                                      <p:cBhvr rctx="IE">
                                        <p:cTn id="69" dur="indefinite"/>
                                        <p:tgtEl>
                                          <p:spTgt spid="3">
                                            <p:txEl>
                                              <p:pRg st="6" end="6"/>
                                            </p:txEl>
                                          </p:spTgt>
                                        </p:tgtEl>
                                      </p:cBhvr>
                                    </p:animEffect>
                                  </p:childTnLst>
                                </p:cTn>
                              </p:par>
                              <p:par>
                                <p:cTn id="70" presetID="9" presetClass="emph" presetSubtype="0" nodeType="withEffect">
                                  <p:stCondLst>
                                    <p:cond delay="0"/>
                                  </p:stCondLst>
                                  <p:childTnLst>
                                    <p:set>
                                      <p:cBhvr rctx="PPT">
                                        <p:cTn id="71" dur="indefinite"/>
                                        <p:tgtEl>
                                          <p:spTgt spid="3">
                                            <p:txEl>
                                              <p:pRg st="7" end="7"/>
                                            </p:txEl>
                                          </p:spTgt>
                                        </p:tgtEl>
                                        <p:attrNameLst>
                                          <p:attrName>style.opacity</p:attrName>
                                        </p:attrNameLst>
                                      </p:cBhvr>
                                      <p:to>
                                        <p:strVal val="0.5"/>
                                      </p:to>
                                    </p:set>
                                    <p:animEffect filter="image" prLst="opacity: 0.5">
                                      <p:cBhvr rctx="IE">
                                        <p:cTn id="72"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0" grpId="0" animBg="1"/>
      <p:bldP spid="10" grpId="1" animBg="1"/>
      <p:bldP spid="11" grpId="0" animBg="1"/>
      <p:bldP spid="11" grpId="1" animBg="1"/>
      <p:bldP spid="12" grpId="1"/>
      <p:bldP spid="12" grpId="2"/>
      <p:bldP spid="12"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dirty="0">
                <a:solidFill>
                  <a:srgbClr val="00FFFF"/>
                </a:solidFill>
              </a:rPr>
              <a:t>Which die should we choose?</a:t>
            </a:r>
            <a:endParaRPr lang="en-US" sz="3200" dirty="0">
              <a:solidFill>
                <a:srgbClr val="00FFFF"/>
              </a:solidFill>
            </a:endParaRPr>
          </a:p>
        </p:txBody>
      </p:sp>
      <p:sp>
        <p:nvSpPr>
          <p:cNvPr id="3" name="Content Placeholder 2"/>
          <p:cNvSpPr>
            <a:spLocks noGrp="1"/>
          </p:cNvSpPr>
          <p:nvPr>
            <p:ph idx="1"/>
          </p:nvPr>
        </p:nvSpPr>
        <p:spPr>
          <a:xfrm>
            <a:off x="304800" y="990600"/>
            <a:ext cx="8460160" cy="5385420"/>
          </a:xfrm>
          <a:ln>
            <a:noFill/>
          </a:ln>
        </p:spPr>
        <p:txBody>
          <a:bodyPr/>
          <a:lstStyle/>
          <a:p>
            <a:pPr>
              <a:buClr>
                <a:schemeClr val="accent5">
                  <a:lumMod val="90000"/>
                </a:schemeClr>
              </a:buClr>
            </a:pPr>
            <a:r>
              <a:rPr sz="2400" dirty="0"/>
              <a:t>Now that we've compared </a:t>
            </a:r>
            <a:r>
              <a:rPr sz="2400" kern="1200" dirty="0">
                <a:solidFill>
                  <a:srgbClr val="00FFFF"/>
                </a:solidFill>
                <a:latin typeface="+mn-lt"/>
                <a:cs typeface="+mn-cs"/>
              </a:rPr>
              <a:t>A</a:t>
            </a:r>
            <a:r>
              <a:rPr sz="2400" dirty="0"/>
              <a:t> and </a:t>
            </a:r>
            <a:r>
              <a:rPr sz="2400" dirty="0">
                <a:solidFill>
                  <a:schemeClr val="accent2">
                    <a:lumMod val="60000"/>
                    <a:lumOff val="40000"/>
                  </a:schemeClr>
                </a:solidFill>
              </a:rPr>
              <a:t>B</a:t>
            </a:r>
            <a:r>
              <a:rPr sz="2400" dirty="0"/>
              <a:t>, let's continue down the chain and compare </a:t>
            </a:r>
            <a:r>
              <a:rPr sz="2400" spc="-50" dirty="0">
                <a:solidFill>
                  <a:schemeClr val="accent2">
                    <a:lumMod val="60000"/>
                    <a:lumOff val="40000"/>
                  </a:schemeClr>
                </a:solidFill>
              </a:rPr>
              <a:t>B</a:t>
            </a:r>
            <a:r>
              <a:rPr sz="2400" dirty="0"/>
              <a:t> with </a:t>
            </a:r>
            <a:r>
              <a:rPr sz="2400" spc="-50" dirty="0">
                <a:solidFill>
                  <a:srgbClr val="00B0F0"/>
                </a:solidFill>
              </a:rPr>
              <a:t>C</a:t>
            </a:r>
            <a:r>
              <a:rPr sz="2400" dirty="0"/>
              <a:t>				                 </a:t>
            </a:r>
            <a:r>
              <a:rPr sz="2400" spc="-50" dirty="0">
                <a:solidFill>
                  <a:schemeClr val="accent2">
                    <a:lumMod val="60000"/>
                    <a:lumOff val="40000"/>
                  </a:schemeClr>
                </a:solidFill>
              </a:rPr>
              <a:t>Die B:</a:t>
            </a:r>
            <a:r>
              <a:rPr sz="2400" dirty="0"/>
              <a:t> 3, 3, 3, 3, 3, 3,</a:t>
            </a:r>
            <a:endParaRPr lang="he-IL" sz="2400" dirty="0" smtClean="0"/>
          </a:p>
          <a:p>
            <a:pPr marL="361950" indent="0">
              <a:buClr>
                <a:schemeClr val="accent2">
                  <a:lumMod val="60000"/>
                  <a:lumOff val="40000"/>
                </a:schemeClr>
              </a:buClr>
              <a:buNone/>
            </a:pPr>
            <a:r>
              <a:rPr sz="2400" dirty="0">
                <a:solidFill>
                  <a:srgbClr val="00B0F0"/>
                </a:solidFill>
              </a:rPr>
              <a:t>Die C:</a:t>
            </a:r>
            <a:r>
              <a:rPr sz="2400" dirty="0"/>
              <a:t> 6, 6, 2, 2, 2, 2</a:t>
            </a:r>
            <a:endParaRPr lang="he-IL" sz="2400" dirty="0" smtClean="0"/>
          </a:p>
          <a:p>
            <a:pPr marL="360363" indent="-360363"/>
            <a:r>
              <a:rPr sz="2400" dirty="0"/>
              <a:t>Die </a:t>
            </a:r>
            <a:r>
              <a:rPr sz="2400" dirty="0">
                <a:solidFill>
                  <a:schemeClr val="accent2">
                    <a:lumMod val="60000"/>
                    <a:lumOff val="40000"/>
                  </a:schemeClr>
                </a:solidFill>
              </a:rPr>
              <a:t>B</a:t>
            </a:r>
            <a:r>
              <a:rPr sz="2400" dirty="0"/>
              <a:t> wins whenever Die</a:t>
            </a:r>
            <a:r>
              <a:rPr sz="2400" dirty="0">
                <a:solidFill>
                  <a:schemeClr val="accent2">
                    <a:lumMod val="60000"/>
                    <a:lumOff val="40000"/>
                  </a:schemeClr>
                </a:solidFill>
              </a:rPr>
              <a:t> C</a:t>
            </a:r>
            <a:r>
              <a:rPr sz="2400" dirty="0"/>
              <a:t> falls on  2 (2&lt;3).</a:t>
            </a:r>
          </a:p>
          <a:p>
            <a:pPr marL="355600" indent="0">
              <a:buNone/>
            </a:pPr>
            <a:r>
              <a:rPr sz="2400" dirty="0"/>
              <a:t>Thus, Die </a:t>
            </a:r>
            <a:r>
              <a:rPr sz="2400" dirty="0">
                <a:solidFill>
                  <a:schemeClr val="accent2">
                    <a:lumMod val="60000"/>
                    <a:lumOff val="40000"/>
                  </a:schemeClr>
                </a:solidFill>
              </a:rPr>
              <a:t>B</a:t>
            </a:r>
            <a:r>
              <a:rPr sz="2400" dirty="0"/>
              <a:t> wins Die </a:t>
            </a:r>
            <a:r>
              <a:rPr sz="2400" dirty="0">
                <a:solidFill>
                  <a:srgbClr val="00B0F0"/>
                </a:solidFill>
              </a:rPr>
              <a:t>C</a:t>
            </a:r>
            <a:r>
              <a:rPr sz="2400" dirty="0"/>
              <a:t> in </a:t>
            </a:r>
            <a:r>
              <a:rPr sz="2400" dirty="0">
                <a:solidFill>
                  <a:srgbClr val="FFC000"/>
                </a:solidFill>
              </a:rPr>
              <a:t>4</a:t>
            </a:r>
            <a:r>
              <a:rPr sz="2400" dirty="0"/>
              <a:t> out of 6 cases</a:t>
            </a:r>
          </a:p>
          <a:p>
            <a:pPr marL="0" indent="0">
              <a:spcBef>
                <a:spcPts val="0"/>
              </a:spcBef>
              <a:buNone/>
            </a:pPr>
            <a:r>
              <a:rPr sz="2400" dirty="0"/>
              <a:t>and </a:t>
            </a:r>
            <a:r>
              <a:rPr sz="2400" dirty="0">
                <a:solidFill>
                  <a:srgbClr val="00B0F0"/>
                </a:solidFill>
              </a:rPr>
              <a:t>C</a:t>
            </a:r>
            <a:r>
              <a:rPr sz="2400" dirty="0"/>
              <a:t> wins </a:t>
            </a:r>
            <a:r>
              <a:rPr sz="2400" dirty="0">
                <a:solidFill>
                  <a:schemeClr val="accent2">
                    <a:lumMod val="60000"/>
                    <a:lumOff val="40000"/>
                  </a:schemeClr>
                </a:solidFill>
              </a:rPr>
              <a:t>B </a:t>
            </a:r>
            <a:r>
              <a:rPr sz="2400" dirty="0"/>
              <a:t>in </a:t>
            </a:r>
            <a:r>
              <a:rPr sz="2400" dirty="0">
                <a:solidFill>
                  <a:srgbClr val="FFC000"/>
                </a:solidFill>
              </a:rPr>
              <a:t>2</a:t>
            </a:r>
            <a:r>
              <a:rPr sz="2400" dirty="0"/>
              <a:t> of 6 cases. </a:t>
            </a:r>
            <a:endParaRPr lang="en-US" sz="2400" dirty="0" smtClean="0"/>
          </a:p>
          <a:p>
            <a:pPr marL="0" indent="0">
              <a:buNone/>
            </a:pPr>
            <a:r>
              <a:rPr sz="2400" dirty="0"/>
              <a:t>   that is, Die </a:t>
            </a:r>
            <a:r>
              <a:rPr sz="2400" dirty="0">
                <a:solidFill>
                  <a:schemeClr val="accent2">
                    <a:lumMod val="60000"/>
                    <a:lumOff val="40000"/>
                  </a:schemeClr>
                </a:solidFill>
              </a:rPr>
              <a:t>B </a:t>
            </a:r>
            <a:r>
              <a:rPr sz="2400" dirty="0"/>
              <a:t>is </a:t>
            </a:r>
            <a:r>
              <a:rPr sz="2400" dirty="0">
                <a:solidFill>
                  <a:srgbClr val="FFC000"/>
                </a:solidFill>
              </a:rPr>
              <a:t>(</a:t>
            </a:r>
            <a:r>
              <a:rPr sz="2400" dirty="0"/>
              <a:t>two times</a:t>
            </a:r>
            <a:r>
              <a:rPr sz="2400" dirty="0">
                <a:solidFill>
                  <a:srgbClr val="FFC000"/>
                </a:solidFill>
              </a:rPr>
              <a:t>) stronger</a:t>
            </a:r>
            <a:r>
              <a:rPr sz="2400" dirty="0"/>
              <a:t> than Die </a:t>
            </a:r>
            <a:r>
              <a:rPr sz="2400" dirty="0">
                <a:solidFill>
                  <a:srgbClr val="00B0F0"/>
                </a:solidFill>
              </a:rPr>
              <a:t>C</a:t>
            </a:r>
            <a:r>
              <a:rPr sz="2400" dirty="0"/>
              <a:t>.</a:t>
            </a:r>
            <a:r>
              <a:rPr sz="2400" dirty="0">
                <a:solidFill>
                  <a:srgbClr val="00B0F0"/>
                </a:solidFill>
              </a:rPr>
              <a:t> </a:t>
            </a:r>
          </a:p>
          <a:p>
            <a:r>
              <a:rPr sz="2400" dirty="0"/>
              <a:t>So far we've compared Die </a:t>
            </a:r>
            <a:r>
              <a:rPr sz="2400" kern="1200" dirty="0">
                <a:solidFill>
                  <a:srgbClr val="00FFFF"/>
                </a:solidFill>
                <a:latin typeface="+mn-lt"/>
                <a:cs typeface="+mn-cs"/>
              </a:rPr>
              <a:t>A</a:t>
            </a:r>
            <a:r>
              <a:rPr sz="2400" dirty="0"/>
              <a:t> with </a:t>
            </a:r>
            <a:r>
              <a:rPr sz="2400" dirty="0">
                <a:solidFill>
                  <a:schemeClr val="accent2">
                    <a:lumMod val="60000"/>
                    <a:lumOff val="40000"/>
                  </a:schemeClr>
                </a:solidFill>
              </a:rPr>
              <a:t>B</a:t>
            </a:r>
            <a:r>
              <a:rPr sz="2400" dirty="0"/>
              <a:t>, and </a:t>
            </a:r>
            <a:r>
              <a:rPr sz="2400" dirty="0">
                <a:solidFill>
                  <a:schemeClr val="accent2">
                    <a:lumMod val="60000"/>
                    <a:lumOff val="40000"/>
                  </a:schemeClr>
                </a:solidFill>
              </a:rPr>
              <a:t>B</a:t>
            </a:r>
            <a:r>
              <a:rPr sz="2400" dirty="0"/>
              <a:t> with </a:t>
            </a:r>
            <a:r>
              <a:rPr sz="2400" dirty="0">
                <a:solidFill>
                  <a:srgbClr val="00B0F0"/>
                </a:solidFill>
              </a:rPr>
              <a:t>C</a:t>
            </a:r>
            <a:r>
              <a:rPr sz="2400" dirty="0"/>
              <a:t>. </a:t>
            </a:r>
          </a:p>
          <a:p>
            <a:r>
              <a:rPr sz="2400" dirty="0"/>
              <a:t>It was easy because the outcome of Die </a:t>
            </a:r>
            <a:r>
              <a:rPr sz="2400" dirty="0">
                <a:solidFill>
                  <a:schemeClr val="accent2">
                    <a:lumMod val="60000"/>
                    <a:lumOff val="40000"/>
                  </a:schemeClr>
                </a:solidFill>
              </a:rPr>
              <a:t>B</a:t>
            </a:r>
            <a:r>
              <a:rPr sz="2400" dirty="0"/>
              <a:t> is always 3.</a:t>
            </a:r>
            <a:endParaRPr lang="he-IL" sz="2400" dirty="0" smtClean="0"/>
          </a:p>
          <a:p>
            <a:pPr lvl="0"/>
            <a:r>
              <a:rPr sz="2400" dirty="0"/>
              <a:t>It's a bit harder to compare Die </a:t>
            </a:r>
            <a:r>
              <a:rPr sz="2400" dirty="0">
                <a:solidFill>
                  <a:srgbClr val="00B0F0"/>
                </a:solidFill>
              </a:rPr>
              <a:t>C</a:t>
            </a:r>
            <a:r>
              <a:rPr sz="2400" dirty="0"/>
              <a:t> with </a:t>
            </a:r>
            <a:r>
              <a:rPr sz="2400" kern="1200" dirty="0">
                <a:solidFill>
                  <a:srgbClr val="92D050"/>
                </a:solidFill>
                <a:latin typeface="+mn-lt"/>
                <a:cs typeface="+mn-cs"/>
              </a:rPr>
              <a:t>D</a:t>
            </a:r>
            <a:r>
              <a:rPr sz="2400" dirty="0"/>
              <a:t>, so let us construct a table</a:t>
            </a:r>
            <a:endParaRPr lang="he-IL" sz="2400" dirty="0"/>
          </a:p>
          <a:p>
            <a:pPr lvl="0">
              <a:spcBef>
                <a:spcPts val="300"/>
              </a:spcBef>
            </a:pPr>
            <a:endParaRPr lang="he-IL" sz="2400" dirty="0" smtClean="0"/>
          </a:p>
        </p:txBody>
      </p:sp>
      <p:sp>
        <p:nvSpPr>
          <p:cNvPr id="4" name="Date Placeholder 3"/>
          <p:cNvSpPr>
            <a:spLocks noGrp="1"/>
          </p:cNvSpPr>
          <p:nvPr>
            <p:ph type="dt" sz="half" idx="10"/>
          </p:nvPr>
        </p:nvSpPr>
        <p:spPr/>
        <p:txBody>
          <a:bodyPr/>
          <a:lstStyle/>
          <a:p>
            <a:r>
              <a:t>Updated  13-Nov-2017</a:t>
            </a:r>
            <a:endParaRPr lang="en-US" dirty="0"/>
          </a:p>
        </p:txBody>
      </p:sp>
      <p:sp>
        <p:nvSpPr>
          <p:cNvPr id="10" name="Oval Callout 9"/>
          <p:cNvSpPr/>
          <p:nvPr/>
        </p:nvSpPr>
        <p:spPr bwMode="auto">
          <a:xfrm>
            <a:off x="4616689" y="1932501"/>
            <a:ext cx="2520000" cy="540000"/>
          </a:xfrm>
          <a:prstGeom prst="wedgeEllipseCallout">
            <a:avLst>
              <a:gd name="adj1" fmla="val -39748"/>
              <a:gd name="adj2" fmla="val 23536"/>
            </a:avLst>
          </a:prstGeom>
          <a:noFill/>
          <a:ln w="12700" cap="flat" cmpd="sng" algn="ctr">
            <a:solidFill>
              <a:srgbClr val="00B0F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accent2">
                  <a:lumMod val="60000"/>
                  <a:lumOff val="40000"/>
                </a:schemeClr>
              </a:solidFill>
              <a:effectLst/>
              <a:latin typeface="Times New Roman" pitchFamily="18" charset="0"/>
              <a:cs typeface="Arial" pitchFamily="34" charset="0"/>
            </a:endParaRPr>
          </a:p>
        </p:txBody>
      </p:sp>
      <p:sp>
        <p:nvSpPr>
          <p:cNvPr id="11" name="Oval Callout 10"/>
          <p:cNvSpPr/>
          <p:nvPr/>
        </p:nvSpPr>
        <p:spPr bwMode="auto">
          <a:xfrm>
            <a:off x="604200" y="1428126"/>
            <a:ext cx="2520000" cy="540000"/>
          </a:xfrm>
          <a:prstGeom prst="wedgeEllipseCallout">
            <a:avLst>
              <a:gd name="adj1" fmla="val 49451"/>
              <a:gd name="adj2" fmla="val -5717"/>
            </a:avLst>
          </a:prstGeom>
          <a:noFill/>
          <a:ln w="12700"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accent2">
                  <a:lumMod val="60000"/>
                  <a:lumOff val="40000"/>
                </a:schemeClr>
              </a:solidFill>
              <a:effectLst/>
              <a:latin typeface="Times New Roman" pitchFamily="18" charset="0"/>
              <a:cs typeface="Arial" pitchFamily="34" charset="0"/>
            </a:endParaRPr>
          </a:p>
        </p:txBody>
      </p:sp>
      <p:sp>
        <p:nvSpPr>
          <p:cNvPr id="7" name="Rectangle 6"/>
          <p:cNvSpPr/>
          <p:nvPr/>
        </p:nvSpPr>
        <p:spPr>
          <a:xfrm>
            <a:off x="4495800" y="1424050"/>
            <a:ext cx="3921586" cy="523220"/>
          </a:xfrm>
          <a:prstGeom prst="rect">
            <a:avLst/>
          </a:prstGeom>
        </p:spPr>
        <p:txBody>
          <a:bodyPr wrap="none">
            <a:spAutoFit/>
          </a:bodyPr>
          <a:lstStyle/>
          <a:p>
            <a:pPr algn="r" rtl="1"/>
            <a:r>
              <a:rPr sz="2800" dirty="0">
                <a:solidFill>
                  <a:srgbClr val="00FFFF"/>
                </a:solidFill>
              </a:rPr>
              <a:t>Die A:</a:t>
            </a:r>
            <a:r>
              <a:rPr sz="2800" dirty="0"/>
              <a:t> 4, 4, 4, 4, 0, 0 </a:t>
            </a:r>
            <a:endParaRPr lang="en-US" sz="2800" dirty="0"/>
          </a:p>
        </p:txBody>
      </p:sp>
      <p:sp>
        <p:nvSpPr>
          <p:cNvPr id="8" name="Rectangle 7"/>
          <p:cNvSpPr/>
          <p:nvPr/>
        </p:nvSpPr>
        <p:spPr>
          <a:xfrm>
            <a:off x="685886" y="1981200"/>
            <a:ext cx="3733714" cy="523220"/>
          </a:xfrm>
          <a:prstGeom prst="rect">
            <a:avLst/>
          </a:prstGeom>
        </p:spPr>
        <p:txBody>
          <a:bodyPr wrap="none">
            <a:spAutoFit/>
          </a:bodyPr>
          <a:lstStyle/>
          <a:p>
            <a:pPr algn="r" rtl="1"/>
            <a:r>
              <a:rPr sz="2800" dirty="0">
                <a:solidFill>
                  <a:srgbClr val="92D050"/>
                </a:solidFill>
              </a:rPr>
              <a:t>Die D:</a:t>
            </a:r>
            <a:r>
              <a:rPr sz="2800" dirty="0">
                <a:solidFill>
                  <a:srgbClr val="00FFFF"/>
                </a:solidFill>
              </a:rPr>
              <a:t> </a:t>
            </a:r>
            <a:r>
              <a:rPr sz="2800" dirty="0"/>
              <a:t>1, 1, 1, 5, 5, 5</a:t>
            </a:r>
            <a:endParaRPr lang="en-US" sz="2800" dirty="0"/>
          </a:p>
        </p:txBody>
      </p:sp>
      <p:sp>
        <p:nvSpPr>
          <p:cNvPr id="9" name="TextBox 8"/>
          <p:cNvSpPr txBox="1"/>
          <p:nvPr/>
        </p:nvSpPr>
        <p:spPr>
          <a:xfrm>
            <a:off x="5282241" y="1922253"/>
            <a:ext cx="2160000" cy="523220"/>
          </a:xfrm>
          <a:prstGeom prst="rect">
            <a:avLst/>
          </a:prstGeom>
          <a:noFill/>
        </p:spPr>
        <p:txBody>
          <a:bodyPr wrap="square" rtlCol="1">
            <a:spAutoFit/>
          </a:bodyPr>
          <a:lstStyle/>
          <a:p>
            <a:pPr marL="361950" algn="r" rtl="1" fontAlgn="base">
              <a:spcBef>
                <a:spcPct val="20000"/>
              </a:spcBef>
              <a:spcAft>
                <a:spcPct val="0"/>
              </a:spcAft>
              <a:buClr>
                <a:schemeClr val="accent2">
                  <a:lumMod val="60000"/>
                  <a:lumOff val="40000"/>
                </a:schemeClr>
              </a:buClr>
            </a:pPr>
            <a:r>
              <a:rPr sz="2800" dirty="0">
                <a:latin typeface="Arial"/>
                <a:cs typeface="Arial"/>
              </a:rPr>
              <a:t>2, 2, 2, 2</a:t>
            </a:r>
            <a:endParaRPr lang="he-IL" sz="28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13</a:t>
            </a:fld>
            <a:endParaRPr lang="en-US"/>
          </a:p>
        </p:txBody>
      </p:sp>
    </p:spTree>
    <p:extLst>
      <p:ext uri="{BB962C8B-B14F-4D97-AF65-F5344CB8AC3E}">
        <p14:creationId xmlns:p14="http://schemas.microsoft.com/office/powerpoint/2010/main" val="81181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9" presetClass="emph" presetSubtype="0" grpId="1"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grpId="1" nodeType="withEffect">
                                  <p:stCondLst>
                                    <p:cond delay="0"/>
                                  </p:stCondLst>
                                  <p:childTnLst>
                                    <p:set>
                                      <p:cBhvr rctx="PPT">
                                        <p:cTn id="21" dur="indefinite"/>
                                        <p:tgtEl>
                                          <p:spTgt spid="8"/>
                                        </p:tgtEl>
                                        <p:attrNameLst>
                                          <p:attrName>style.opacity</p:attrName>
                                        </p:attrNameLst>
                                      </p:cBhvr>
                                      <p:to>
                                        <p:strVal val="0.5"/>
                                      </p:to>
                                    </p:set>
                                    <p:animEffect filter="image" prLst="opacity: 0.5">
                                      <p:cBhvr rctx="IE">
                                        <p:cTn id="22" dur="indefinite"/>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6" presetClass="emph" presetSubtype="0" fill="hold" nodeType="withEffect">
                                  <p:stCondLst>
                                    <p:cond delay="0"/>
                                  </p:stCondLst>
                                  <p:iterate type="lt">
                                    <p:tmPct val="4000"/>
                                  </p:iterate>
                                  <p:childTnLst>
                                    <p:set>
                                      <p:cBhvr override="childStyle">
                                        <p:cTn id="32" dur="500" fill="hold"/>
                                        <p:tgtEl>
                                          <p:spTgt spid="9">
                                            <p:txEl>
                                              <p:pRg st="0" end="0"/>
                                            </p:txEl>
                                          </p:spTgt>
                                        </p:tgtEl>
                                        <p:attrNameLst>
                                          <p:attrName>style.color</p:attrName>
                                        </p:attrNameLst>
                                      </p:cBhvr>
                                      <p:to>
                                        <p:clrVal>
                                          <a:schemeClr val="accent1"/>
                                        </p:clrVal>
                                      </p:to>
                                    </p:set>
                                    <p:set>
                                      <p:cBhvr>
                                        <p:cTn id="33" dur="500" fill="hold"/>
                                        <p:tgtEl>
                                          <p:spTgt spid="9">
                                            <p:txEl>
                                              <p:pRg st="0" end="0"/>
                                            </p:txEl>
                                          </p:spTgt>
                                        </p:tgtEl>
                                        <p:attrNameLst>
                                          <p:attrName>fillcolor</p:attrName>
                                        </p:attrNameLst>
                                      </p:cBhvr>
                                      <p:to>
                                        <p:clrVal>
                                          <a:schemeClr val="accent1"/>
                                        </p:clrVal>
                                      </p:to>
                                    </p:set>
                                    <p:set>
                                      <p:cBhvr>
                                        <p:cTn id="34" dur="500" fill="hold"/>
                                        <p:tgtEl>
                                          <p:spTgt spid="9">
                                            <p:txEl>
                                              <p:pRg st="0" end="0"/>
                                            </p:txEl>
                                          </p:spTgt>
                                        </p:tgtEl>
                                        <p:attrNameLst>
                                          <p:attrName>fill.type</p:attrName>
                                        </p:attrNameLst>
                                      </p:cBhvr>
                                      <p:to>
                                        <p:strVal val="solid"/>
                                      </p:to>
                                    </p:se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par>
                                <p:cTn id="35" presetID="1" presetClass="entr" presetSubtype="0" fill="hold" grpId="1"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3">
                                            <p:txEl>
                                              <p:pRg st="2" end="2"/>
                                            </p:txEl>
                                          </p:spTgt>
                                        </p:tgtEl>
                                        <p:attrNameLst>
                                          <p:attrName>style.opacity</p:attrName>
                                        </p:attrNameLst>
                                      </p:cBhvr>
                                      <p:to>
                                        <p:strVal val="0.5"/>
                                      </p:to>
                                    </p:set>
                                    <p:animEffect filter="image" prLst="opacity: 0.5">
                                      <p:cBhvr rctx="IE">
                                        <p:cTn id="43" dur="indefinite"/>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par>
                                <p:cTn id="48" presetID="9" presetClass="emph" presetSubtype="0" nodeType="withEffect">
                                  <p:stCondLst>
                                    <p:cond delay="0"/>
                                  </p:stCondLst>
                                  <p:childTnLst>
                                    <p:set>
                                      <p:cBhvr rctx="PPT">
                                        <p:cTn id="49" dur="indefinite"/>
                                        <p:tgtEl>
                                          <p:spTgt spid="3">
                                            <p:txEl>
                                              <p:pRg st="1" end="1"/>
                                            </p:txEl>
                                          </p:spTgt>
                                        </p:tgtEl>
                                        <p:attrNameLst>
                                          <p:attrName>style.opacity</p:attrName>
                                        </p:attrNameLst>
                                      </p:cBhvr>
                                      <p:to>
                                        <p:strVal val="0.5"/>
                                      </p:to>
                                    </p:set>
                                    <p:animEffect filter="image" prLst="opacity: 0.5">
                                      <p:cBhvr rctx="IE">
                                        <p:cTn id="50" dur="indefinite"/>
                                        <p:tgtEl>
                                          <p:spTgt spid="3">
                                            <p:txEl>
                                              <p:pRg st="1" end="1"/>
                                            </p:txEl>
                                          </p:spTgt>
                                        </p:tgtEl>
                                      </p:cBhvr>
                                    </p:animEffect>
                                  </p:childTnLst>
                                </p:cTn>
                              </p:par>
                              <p:par>
                                <p:cTn id="51" presetID="9" presetClass="emph" presetSubtype="0" nodeType="withEffect">
                                  <p:stCondLst>
                                    <p:cond delay="0"/>
                                  </p:stCondLst>
                                  <p:childTnLst>
                                    <p:set>
                                      <p:cBhvr rctx="PPT">
                                        <p:cTn id="52" dur="indefinite"/>
                                        <p:tgtEl>
                                          <p:spTgt spid="3">
                                            <p:txEl>
                                              <p:pRg st="0" end="0"/>
                                            </p:txEl>
                                          </p:spTgt>
                                        </p:tgtEl>
                                        <p:attrNameLst>
                                          <p:attrName>style.opacity</p:attrName>
                                        </p:attrNameLst>
                                      </p:cBhvr>
                                      <p:to>
                                        <p:strVal val="0.5"/>
                                      </p:to>
                                    </p:set>
                                    <p:animEffect filter="image" prLst="opacity: 0.5">
                                      <p:cBhvr rctx="IE">
                                        <p:cTn id="53" dur="indefinite"/>
                                        <p:tgtEl>
                                          <p:spTgt spid="3">
                                            <p:txEl>
                                              <p:pRg st="0" end="0"/>
                                            </p:txEl>
                                          </p:spTgt>
                                        </p:tgtEl>
                                      </p:cBhvr>
                                    </p:animEffect>
                                  </p:childTnLst>
                                </p:cTn>
                              </p:par>
                              <p:par>
                                <p:cTn id="54" presetID="9" presetClass="emph" presetSubtype="0" nodeType="withEffect">
                                  <p:stCondLst>
                                    <p:cond delay="0"/>
                                  </p:stCondLst>
                                  <p:childTnLst>
                                    <p:set>
                                      <p:cBhvr rctx="PPT">
                                        <p:cTn id="55" dur="indefinite"/>
                                        <p:tgtEl>
                                          <p:spTgt spid="3">
                                            <p:txEl>
                                              <p:pRg st="3" end="3"/>
                                            </p:txEl>
                                          </p:spTgt>
                                        </p:tgtEl>
                                        <p:attrNameLst>
                                          <p:attrName>style.opacity</p:attrName>
                                        </p:attrNameLst>
                                      </p:cBhvr>
                                      <p:to>
                                        <p:strVal val="0.5"/>
                                      </p:to>
                                    </p:set>
                                    <p:animEffect filter="image" prLst="opacity: 0.5">
                                      <p:cBhvr rctx="IE">
                                        <p:cTn id="56" dur="indefinite"/>
                                        <p:tgtEl>
                                          <p:spTgt spid="3">
                                            <p:txEl>
                                              <p:pRg st="3" end="3"/>
                                            </p:txEl>
                                          </p:spTgt>
                                        </p:tgtEl>
                                      </p:cBhvr>
                                    </p:animEffect>
                                  </p:childTnLst>
                                </p:cTn>
                              </p:par>
                              <p:par>
                                <p:cTn id="57" presetID="9" presetClass="emph" presetSubtype="0" nodeType="withEffect">
                                  <p:stCondLst>
                                    <p:cond delay="0"/>
                                  </p:stCondLst>
                                  <p:childTnLst>
                                    <p:set>
                                      <p:cBhvr rctx="PPT">
                                        <p:cTn id="58" dur="indefinite"/>
                                        <p:tgtEl>
                                          <p:spTgt spid="3">
                                            <p:txEl>
                                              <p:pRg st="4" end="4"/>
                                            </p:txEl>
                                          </p:spTgt>
                                        </p:tgtEl>
                                        <p:attrNameLst>
                                          <p:attrName>style.opacity</p:attrName>
                                        </p:attrNameLst>
                                      </p:cBhvr>
                                      <p:to>
                                        <p:strVal val="0.5"/>
                                      </p:to>
                                    </p:set>
                                    <p:animEffect filter="image" prLst="opacity: 0.5">
                                      <p:cBhvr rctx="IE">
                                        <p:cTn id="59" dur="indefinite"/>
                                        <p:tgtEl>
                                          <p:spTgt spid="3">
                                            <p:txEl>
                                              <p:pRg st="4" end="4"/>
                                            </p:txEl>
                                          </p:spTgt>
                                        </p:tgtEl>
                                      </p:cBhvr>
                                    </p:animEffect>
                                  </p:childTnLst>
                                </p:cTn>
                              </p:par>
                              <p:par>
                                <p:cTn id="60" presetID="9" presetClass="emph" presetSubtype="0" nodeType="withEffect">
                                  <p:stCondLst>
                                    <p:cond delay="0"/>
                                  </p:stCondLst>
                                  <p:childTnLst>
                                    <p:set>
                                      <p:cBhvr rctx="PPT">
                                        <p:cTn id="61" dur="indefinite"/>
                                        <p:tgtEl>
                                          <p:spTgt spid="3">
                                            <p:txEl>
                                              <p:pRg st="5" end="5"/>
                                            </p:txEl>
                                          </p:spTgt>
                                        </p:tgtEl>
                                        <p:attrNameLst>
                                          <p:attrName>style.opacity</p:attrName>
                                        </p:attrNameLst>
                                      </p:cBhvr>
                                      <p:to>
                                        <p:strVal val="0.5"/>
                                      </p:to>
                                    </p:set>
                                    <p:animEffect filter="image" prLst="opacity: 0.5">
                                      <p:cBhvr rctx="IE">
                                        <p:cTn id="62" dur="indefinite"/>
                                        <p:tgtEl>
                                          <p:spTgt spid="3">
                                            <p:txEl>
                                              <p:pRg st="5" end="5"/>
                                            </p:txEl>
                                          </p:spTgt>
                                        </p:tgtEl>
                                      </p:cBhvr>
                                    </p:animEffect>
                                  </p:childTnLst>
                                </p:cTn>
                              </p:par>
                              <p:par>
                                <p:cTn id="63" presetID="10" presetClass="exit" presetSubtype="0" fill="hold" grpId="1"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10" grpId="0" animBg="1"/>
      <p:bldP spid="10" grpId="1" animBg="1"/>
      <p:bldP spid="11" grpId="0" animBg="1"/>
      <p:bldP spid="11" grpId="1" animBg="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2800" dirty="0">
                <a:solidFill>
                  <a:srgbClr val="00FFFF"/>
                </a:solidFill>
              </a:rPr>
              <a:t>Here is the table for the game between C and D  </a:t>
            </a:r>
            <a:endParaRPr lang="en-US" sz="2800" dirty="0">
              <a:solidFill>
                <a:srgbClr val="00FFFF"/>
              </a:solidFill>
            </a:endParaRPr>
          </a:p>
        </p:txBody>
      </p:sp>
      <p:sp>
        <p:nvSpPr>
          <p:cNvPr id="3" name="Content Placeholder 2"/>
          <p:cNvSpPr>
            <a:spLocks noGrp="1"/>
          </p:cNvSpPr>
          <p:nvPr>
            <p:ph idx="1"/>
          </p:nvPr>
        </p:nvSpPr>
        <p:spPr>
          <a:xfrm>
            <a:off x="304800" y="914400"/>
            <a:ext cx="8460160" cy="5385420"/>
          </a:xfrm>
        </p:spPr>
        <p:txBody>
          <a:bodyPr/>
          <a:lstStyle/>
          <a:p>
            <a:pPr marL="361950" indent="0">
              <a:spcBef>
                <a:spcPts val="300"/>
              </a:spcBef>
              <a:buNone/>
            </a:pPr>
            <a:r>
              <a:rPr sz="2000" dirty="0">
                <a:solidFill>
                  <a:schemeClr val="accent2">
                    <a:lumMod val="60000"/>
                    <a:lumOff val="40000"/>
                  </a:schemeClr>
                </a:solidFill>
              </a:rPr>
              <a:t>Die C: </a:t>
            </a:r>
            <a:r>
              <a:rPr sz="2000" dirty="0"/>
              <a:t>6, 6, 2, 2, 2, 2  	</a:t>
            </a:r>
            <a:r>
              <a:rPr sz="2000" dirty="0">
                <a:solidFill>
                  <a:srgbClr val="00B0F0"/>
                </a:solidFill>
              </a:rPr>
              <a:t>Die D:</a:t>
            </a:r>
            <a:r>
              <a:rPr sz="2000" dirty="0"/>
              <a:t> 5, 5, 5, 1, 1, 1</a:t>
            </a:r>
            <a:endParaRPr lang="he-IL" sz="2000" dirty="0" smtClean="0"/>
          </a:p>
          <a:p>
            <a:pPr marL="4859338" lvl="2" indent="-287338">
              <a:spcBef>
                <a:spcPts val="300"/>
              </a:spcBef>
              <a:buFont typeface="Arial" panose="020B0604020202020204" pitchFamily="34" charset="0"/>
              <a:buChar char="•"/>
            </a:pPr>
            <a:endParaRPr lang="he-IL" sz="2000" dirty="0" smtClean="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smtClean="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smtClean="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572000" lvl="2">
              <a:spcBef>
                <a:spcPts val="300"/>
              </a:spcBef>
            </a:pPr>
            <a:endParaRPr lang="he-IL" sz="2000" dirty="0">
              <a:latin typeface="Arial" pitchFamily="34" charset="0"/>
              <a:ea typeface="+mn-ea"/>
              <a:cs typeface="Arial" pitchFamily="34" charset="0"/>
            </a:endParaRPr>
          </a:p>
          <a:p>
            <a:pPr marL="95250" lvl="2">
              <a:spcBef>
                <a:spcPts val="300"/>
              </a:spcBef>
            </a:pPr>
            <a:endParaRPr lang="en-US" sz="2000" dirty="0" smtClean="0">
              <a:latin typeface="Arial" pitchFamily="34" charset="0"/>
              <a:ea typeface="+mn-ea"/>
              <a:cs typeface="Arial" pitchFamily="34" charset="0"/>
            </a:endParaRPr>
          </a:p>
          <a:p>
            <a:pPr marL="95250" lvl="2">
              <a:spcBef>
                <a:spcPts val="300"/>
              </a:spcBef>
            </a:pPr>
            <a:endParaRPr lang="en-US" sz="2000" dirty="0">
              <a:latin typeface="Arial" pitchFamily="34" charset="0"/>
              <a:ea typeface="+mn-ea"/>
              <a:cs typeface="Arial" pitchFamily="34" charset="0"/>
            </a:endParaRPr>
          </a:p>
          <a:p>
            <a:pPr marL="95250" lvl="2">
              <a:spcBef>
                <a:spcPts val="300"/>
              </a:spcBef>
            </a:pPr>
            <a:endParaRPr lang="en-US" sz="2000" dirty="0" smtClean="0">
              <a:latin typeface="Arial" pitchFamily="34" charset="0"/>
              <a:ea typeface="+mn-ea"/>
              <a:cs typeface="Arial" pitchFamily="34" charset="0"/>
            </a:endParaRPr>
          </a:p>
          <a:p>
            <a:pPr marL="95250" lvl="2">
              <a:spcBef>
                <a:spcPts val="300"/>
              </a:spcBef>
            </a:pPr>
            <a:endParaRPr lang="he-IL" sz="2000" dirty="0" smtClean="0">
              <a:latin typeface="Arial" pitchFamily="34" charset="0"/>
              <a:ea typeface="+mn-ea"/>
              <a:cs typeface="Arial" pitchFamily="34" charset="0"/>
            </a:endParaRPr>
          </a:p>
          <a:p>
            <a:pPr marL="342900" lvl="2" indent="-342900">
              <a:spcBef>
                <a:spcPts val="600"/>
              </a:spcBef>
              <a:buFont typeface="Arial" panose="020B0604020202020204" pitchFamily="34" charset="0"/>
              <a:buChar char="•"/>
            </a:pPr>
            <a:r>
              <a:rPr sz="2000" dirty="0">
                <a:latin typeface="Arial"/>
                <a:cs typeface="Arial"/>
              </a:rPr>
              <a:t>Die </a:t>
            </a:r>
            <a:r>
              <a:rPr sz="2000" dirty="0">
                <a:solidFill>
                  <a:srgbClr val="00B0F0"/>
                </a:solidFill>
                <a:latin typeface="Arial"/>
                <a:cs typeface="Arial"/>
              </a:rPr>
              <a:t>D</a:t>
            </a:r>
            <a:r>
              <a:rPr sz="2000" dirty="0">
                <a:latin typeface="Arial"/>
                <a:cs typeface="Arial"/>
              </a:rPr>
              <a:t> wins in only </a:t>
            </a:r>
            <a:r>
              <a:rPr sz="2000" dirty="0">
                <a:solidFill>
                  <a:srgbClr val="FFC000"/>
                </a:solidFill>
                <a:latin typeface="Arial"/>
                <a:cs typeface="Arial"/>
              </a:rPr>
              <a:t>12</a:t>
            </a:r>
            <a:r>
              <a:rPr sz="2000" dirty="0">
                <a:latin typeface="Arial"/>
                <a:cs typeface="Arial"/>
              </a:rPr>
              <a:t> of 36 cases, and Die </a:t>
            </a:r>
            <a:r>
              <a:rPr sz="2000" dirty="0">
                <a:solidFill>
                  <a:schemeClr val="accent2">
                    <a:lumMod val="60000"/>
                    <a:lumOff val="40000"/>
                  </a:schemeClr>
                </a:solidFill>
                <a:latin typeface="Arial"/>
                <a:cs typeface="Arial"/>
              </a:rPr>
              <a:t>C</a:t>
            </a:r>
            <a:r>
              <a:rPr sz="2000" dirty="0">
                <a:latin typeface="Arial"/>
                <a:cs typeface="Arial"/>
              </a:rPr>
              <a:t> wins in </a:t>
            </a:r>
            <a:r>
              <a:rPr sz="2000" dirty="0">
                <a:solidFill>
                  <a:srgbClr val="FFC000"/>
                </a:solidFill>
                <a:latin typeface="Arial"/>
                <a:cs typeface="Arial"/>
              </a:rPr>
              <a:t>24</a:t>
            </a:r>
            <a:r>
              <a:rPr sz="2000" dirty="0">
                <a:latin typeface="Arial"/>
                <a:cs typeface="Arial"/>
              </a:rPr>
              <a:t>.</a:t>
            </a:r>
            <a:endParaRPr lang="he-IL" sz="2000" dirty="0" smtClean="0">
              <a:solidFill>
                <a:srgbClr val="FFC000"/>
              </a:solidFill>
              <a:latin typeface="Arial" pitchFamily="34" charset="0"/>
              <a:ea typeface="+mn-ea"/>
              <a:cs typeface="Arial" pitchFamily="34" charset="0"/>
            </a:endParaRPr>
          </a:p>
          <a:p>
            <a:pPr marL="0" lvl="2">
              <a:spcBef>
                <a:spcPts val="600"/>
              </a:spcBef>
            </a:pPr>
            <a:r>
              <a:rPr sz="2000" dirty="0"/>
              <a:t>   </a:t>
            </a:r>
            <a:r>
              <a:rPr lang="en-US" sz="2000" dirty="0" smtClean="0"/>
              <a:t>T</a:t>
            </a:r>
            <a:r>
              <a:rPr sz="2000" dirty="0" smtClean="0"/>
              <a:t>hus</a:t>
            </a:r>
            <a:r>
              <a:rPr sz="2000" dirty="0"/>
              <a:t>, Die </a:t>
            </a:r>
            <a:r>
              <a:rPr sz="2000" dirty="0">
                <a:solidFill>
                  <a:schemeClr val="accent2">
                    <a:lumMod val="60000"/>
                    <a:lumOff val="40000"/>
                  </a:schemeClr>
                </a:solidFill>
              </a:rPr>
              <a:t>C</a:t>
            </a:r>
            <a:r>
              <a:rPr sz="2000" dirty="0"/>
              <a:t> is </a:t>
            </a:r>
            <a:r>
              <a:rPr sz="2000" dirty="0">
                <a:solidFill>
                  <a:srgbClr val="FFC000"/>
                </a:solidFill>
              </a:rPr>
              <a:t>(</a:t>
            </a:r>
            <a:r>
              <a:rPr sz="2000" dirty="0"/>
              <a:t>two times</a:t>
            </a:r>
            <a:r>
              <a:rPr sz="2000" dirty="0">
                <a:solidFill>
                  <a:srgbClr val="FFC000"/>
                </a:solidFill>
              </a:rPr>
              <a:t>) stronger</a:t>
            </a:r>
            <a:r>
              <a:rPr sz="2000" dirty="0"/>
              <a:t> than Die </a:t>
            </a:r>
            <a:r>
              <a:rPr sz="2000" dirty="0">
                <a:solidFill>
                  <a:srgbClr val="00B0F0"/>
                </a:solidFill>
              </a:rPr>
              <a:t>D</a:t>
            </a:r>
            <a:r>
              <a:rPr sz="2000" dirty="0"/>
              <a:t>. </a:t>
            </a:r>
            <a:endParaRPr lang="he-IL" sz="2000" dirty="0"/>
          </a:p>
          <a:p>
            <a:pPr marL="0" lvl="2">
              <a:spcBef>
                <a:spcPts val="300"/>
              </a:spcBef>
            </a:pPr>
            <a:r>
              <a:rPr sz="1800" dirty="0"/>
              <a:t>				</a:t>
            </a:r>
            <a:endParaRPr lang="pt-BR" sz="1800"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79619025"/>
              </p:ext>
            </p:extLst>
          </p:nvPr>
        </p:nvGraphicFramePr>
        <p:xfrm>
          <a:off x="1371600" y="1371600"/>
          <a:ext cx="6476999" cy="3657600"/>
        </p:xfrm>
        <a:graphic>
          <a:graphicData uri="http://schemas.openxmlformats.org/drawingml/2006/table">
            <a:tbl>
              <a:tblPr rtl="1" firstRow="1" bandRow="1">
                <a:tableStyleId>{5C22544A-7EE6-4342-B048-85BDC9FD1C3A}</a:tableStyleId>
              </a:tblPr>
              <a:tblGrid>
                <a:gridCol w="795469"/>
                <a:gridCol w="795469"/>
                <a:gridCol w="795469"/>
                <a:gridCol w="795469"/>
                <a:gridCol w="795469"/>
                <a:gridCol w="795469"/>
                <a:gridCol w="795469"/>
                <a:gridCol w="908716"/>
              </a:tblGrid>
              <a:tr h="45720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sz="2400" dirty="0">
                          <a:solidFill>
                            <a:schemeClr val="bg1"/>
                          </a:solidFill>
                        </a:rPr>
                        <a:t>              Results for Die D</a:t>
                      </a: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tc>
                  <a:txBody>
                    <a:bodyPr/>
                    <a:lstStyle/>
                    <a:p>
                      <a:pPr rtl="1"/>
                      <a:endParaRPr lang="he-IL" sz="2400" dirty="0"/>
                    </a:p>
                  </a:txBody>
                  <a:tcPr>
                    <a:solidFill>
                      <a:schemeClr val="tx1"/>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bg1"/>
                          </a:solidFill>
                        </a:rPr>
                        <a:t>5</a:t>
                      </a:r>
                    </a:p>
                  </a:txBody>
                  <a:tcPr>
                    <a:solidFill>
                      <a:srgbClr val="00B0F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bg1"/>
                          </a:solidFill>
                        </a:rPr>
                        <a:t>5</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5</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1</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1</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1</a:t>
                      </a:r>
                      <a:endParaRPr lang="he-IL" sz="2400" b="1" dirty="0">
                        <a:solidFill>
                          <a:schemeClr val="bg1"/>
                        </a:solidFill>
                      </a:endParaRPr>
                    </a:p>
                  </a:txBody>
                  <a:tcPr>
                    <a:solidFill>
                      <a:srgbClr val="00B0F0"/>
                    </a:solidFill>
                  </a:tcPr>
                </a:tc>
                <a:tc>
                  <a:txBody>
                    <a:bodyPr/>
                    <a:lstStyle/>
                    <a:p>
                      <a:pPr rtl="1"/>
                      <a:endParaRPr lang="he-IL" sz="2400" dirty="0"/>
                    </a:p>
                  </a:txBody>
                  <a:tcPr/>
                </a:tc>
                <a:tc rowSpan="7">
                  <a:txBody>
                    <a:bodyPr/>
                    <a:lstStyle/>
                    <a:p>
                      <a:pPr algn="ctr" rtl="1"/>
                      <a:r>
                        <a:rPr sz="2400" b="1" dirty="0">
                          <a:solidFill>
                            <a:schemeClr val="bg1"/>
                          </a:solidFill>
                        </a:rPr>
                        <a:t>    Results for Die C</a:t>
                      </a:r>
                      <a:endParaRPr lang="he-IL" sz="2400" b="1" dirty="0">
                        <a:solidFill>
                          <a:schemeClr val="bg1"/>
                        </a:solidFill>
                      </a:endParaRPr>
                    </a:p>
                  </a:txBody>
                  <a:tcPr vert="vert270" anchor="ctr">
                    <a:solidFill>
                      <a:schemeClr val="accent2">
                        <a:lumMod val="60000"/>
                        <a:lumOff val="40000"/>
                      </a:schemeClr>
                    </a:solidFill>
                  </a:tcPr>
                </a:tc>
              </a:tr>
              <a:tr h="370840">
                <a:tc>
                  <a:txBody>
                    <a:bodyPr/>
                    <a:lstStyle/>
                    <a:p>
                      <a:pPr algn="ctr" rtl="1"/>
                      <a:r>
                        <a:rPr sz="2400" b="1">
                          <a:solidFill>
                            <a:srgbClr val="0070C0"/>
                          </a:solidFill>
                        </a:rPr>
                        <a:t>D</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algn="ctr" rtl="1"/>
                      <a:r>
                        <a:rPr sz="2400" b="1">
                          <a:solidFill>
                            <a:srgbClr val="0070C0"/>
                          </a:solidFill>
                        </a:rPr>
                        <a:t>D</a:t>
                      </a:r>
                      <a:endParaRPr lang="he-IL" sz="2400" b="1" dirty="0">
                        <a:solidFill>
                          <a:srgbClr val="0070C0"/>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sz="2400" b="1">
                          <a:solidFill>
                            <a:srgbClr val="0070C0"/>
                          </a:solidFill>
                        </a:rPr>
                        <a:t>D</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algn="ctr" rtl="1"/>
                      <a:r>
                        <a:rPr sz="2400" b="1">
                          <a:solidFill>
                            <a:srgbClr val="0070C0"/>
                          </a:solidFill>
                        </a:rPr>
                        <a:t>D</a:t>
                      </a:r>
                      <a:endParaRPr lang="he-IL" sz="2400" b="1" dirty="0">
                        <a:solidFill>
                          <a:srgbClr val="0070C0"/>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sz="2400" b="1">
                          <a:solidFill>
                            <a:srgbClr val="0070C0"/>
                          </a:solidFill>
                        </a:rPr>
                        <a:t>D</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algn="ctr" rtl="1"/>
                      <a:r>
                        <a:rPr sz="2400" b="1">
                          <a:solidFill>
                            <a:srgbClr val="0070C0"/>
                          </a:solidFill>
                        </a:rPr>
                        <a:t>D</a:t>
                      </a:r>
                      <a:endParaRPr lang="he-IL" sz="2400" b="1" dirty="0">
                        <a:solidFill>
                          <a:srgbClr val="0070C0"/>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6</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dirty="0">
                          <a:solidFill>
                            <a:schemeClr val="bg1"/>
                          </a:solidFill>
                        </a:rPr>
                        <a:t>6</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bl>
          </a:graphicData>
        </a:graphic>
      </p:graphicFrame>
      <p:sp>
        <p:nvSpPr>
          <p:cNvPr id="9" name="TextBox 8"/>
          <p:cNvSpPr txBox="1"/>
          <p:nvPr/>
        </p:nvSpPr>
        <p:spPr>
          <a:xfrm>
            <a:off x="5943600" y="5451629"/>
            <a:ext cx="2971800" cy="400110"/>
          </a:xfrm>
          <a:prstGeom prst="rect">
            <a:avLst/>
          </a:prstGeom>
          <a:noFill/>
        </p:spPr>
        <p:txBody>
          <a:bodyPr wrap="square" rtlCol="1">
            <a:spAutoFit/>
          </a:bodyPr>
          <a:lstStyle/>
          <a:p>
            <a:r>
              <a:rPr sz="2000" dirty="0"/>
              <a:t>We </a:t>
            </a:r>
            <a:r>
              <a:rPr lang="en-US" sz="2000" dirty="0" smtClean="0"/>
              <a:t>denote </a:t>
            </a:r>
            <a:r>
              <a:rPr sz="2000" dirty="0" smtClean="0"/>
              <a:t>this</a:t>
            </a:r>
            <a:r>
              <a:rPr lang="en-US" sz="2000" dirty="0"/>
              <a:t> </a:t>
            </a:r>
            <a:r>
              <a:rPr lang="en-US" sz="2000" dirty="0" smtClean="0"/>
              <a:t>as </a:t>
            </a:r>
            <a:r>
              <a:rPr sz="2000" dirty="0" smtClean="0"/>
              <a:t>C</a:t>
            </a:r>
            <a:r>
              <a:rPr sz="2000" b="1" dirty="0">
                <a:solidFill>
                  <a:srgbClr val="FFC000"/>
                </a:solidFill>
                <a:latin typeface="Tiger"/>
              </a:rPr>
              <a:t>↙</a:t>
            </a:r>
            <a:r>
              <a:rPr sz="2000" dirty="0"/>
              <a:t>D. </a:t>
            </a:r>
            <a:endParaRPr lang="he-IL" sz="20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8" name="Slide Number Placeholder 7"/>
          <p:cNvSpPr>
            <a:spLocks noGrp="1"/>
          </p:cNvSpPr>
          <p:nvPr>
            <p:ph type="sldNum" sz="quarter" idx="12"/>
          </p:nvPr>
        </p:nvSpPr>
        <p:spPr/>
        <p:txBody>
          <a:bodyPr/>
          <a:lstStyle/>
          <a:p>
            <a:fld id="{A3D06FF1-B8B8-45F7-9460-24F1F7621815}" type="slidenum">
              <a:rPr lang="en-US" smtClean="0"/>
              <a:pPr/>
              <a:t>14</a:t>
            </a:fld>
            <a:endParaRPr lang="en-US" dirty="0"/>
          </a:p>
        </p:txBody>
      </p:sp>
    </p:spTree>
    <p:extLst>
      <p:ext uri="{BB962C8B-B14F-4D97-AF65-F5344CB8AC3E}">
        <p14:creationId xmlns:p14="http://schemas.microsoft.com/office/powerpoint/2010/main" val="405919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dirty="0">
                <a:solidFill>
                  <a:srgbClr val="00FFFF"/>
                </a:solidFill>
              </a:rPr>
              <a:t>So -- which die should we choose?</a:t>
            </a:r>
            <a:endParaRPr lang="en-US" sz="3200" dirty="0">
              <a:solidFill>
                <a:srgbClr val="00FFFF"/>
              </a:solidFill>
            </a:endParaRPr>
          </a:p>
        </p:txBody>
      </p:sp>
      <p:sp>
        <p:nvSpPr>
          <p:cNvPr id="3" name="Content Placeholder 2"/>
          <p:cNvSpPr>
            <a:spLocks noGrp="1"/>
          </p:cNvSpPr>
          <p:nvPr>
            <p:ph idx="1"/>
          </p:nvPr>
        </p:nvSpPr>
        <p:spPr>
          <a:xfrm>
            <a:off x="228600" y="990600"/>
            <a:ext cx="8610600" cy="5385420"/>
          </a:xfrm>
        </p:spPr>
        <p:txBody>
          <a:bodyPr/>
          <a:lstStyle/>
          <a:p>
            <a:pPr marL="361950" indent="0">
              <a:spcBef>
                <a:spcPts val="300"/>
              </a:spcBef>
              <a:buNone/>
            </a:pPr>
            <a:r>
              <a:rPr sz="2000" dirty="0">
                <a:solidFill>
                  <a:srgbClr val="00FFFF"/>
                </a:solidFill>
              </a:rPr>
              <a:t>Die A:</a:t>
            </a:r>
            <a:r>
              <a:rPr sz="2000" dirty="0"/>
              <a:t> 4, 4, 4, 4, 0, 0	</a:t>
            </a:r>
            <a:r>
              <a:rPr lang="en-US" sz="2000" dirty="0" smtClean="0"/>
              <a:t>	</a:t>
            </a:r>
            <a:r>
              <a:rPr sz="2000" dirty="0" smtClean="0">
                <a:solidFill>
                  <a:srgbClr val="00FFFF"/>
                </a:solidFill>
              </a:rPr>
              <a:t>Die </a:t>
            </a:r>
            <a:r>
              <a:rPr sz="2000" dirty="0">
                <a:solidFill>
                  <a:srgbClr val="00FFFF"/>
                </a:solidFill>
              </a:rPr>
              <a:t>B: </a:t>
            </a:r>
            <a:r>
              <a:rPr sz="2000" dirty="0"/>
              <a:t>3, 3, 3, 3, 3, 3 </a:t>
            </a:r>
            <a:br>
              <a:rPr sz="2000" dirty="0"/>
            </a:br>
            <a:r>
              <a:rPr sz="2000" dirty="0">
                <a:solidFill>
                  <a:srgbClr val="00FFFF"/>
                </a:solidFill>
              </a:rPr>
              <a:t>Die C: </a:t>
            </a:r>
            <a:r>
              <a:rPr sz="2000" dirty="0"/>
              <a:t>6, 6, 2, 2, 2, 2  	</a:t>
            </a:r>
            <a:r>
              <a:rPr sz="2000" dirty="0">
                <a:solidFill>
                  <a:srgbClr val="00FFFF"/>
                </a:solidFill>
              </a:rPr>
              <a:t>Die D:</a:t>
            </a:r>
            <a:r>
              <a:rPr sz="2000" dirty="0"/>
              <a:t> 5, 5, 5, 1, 1, 1</a:t>
            </a:r>
            <a:endParaRPr lang="he-IL" sz="2000" dirty="0"/>
          </a:p>
          <a:p>
            <a:pPr marL="361950" indent="0">
              <a:spcBef>
                <a:spcPts val="300"/>
              </a:spcBef>
              <a:buNone/>
            </a:pPr>
            <a:r>
              <a:rPr sz="2000" dirty="0"/>
              <a:t>We already saw that</a:t>
            </a:r>
            <a:r>
              <a:rPr sz="2000" spc="-100" dirty="0"/>
              <a:t> A</a:t>
            </a:r>
            <a:r>
              <a:rPr sz="2000" b="1" dirty="0">
                <a:solidFill>
                  <a:srgbClr val="FFC000"/>
                </a:solidFill>
                <a:latin typeface="Tiger"/>
              </a:rPr>
              <a:t>↙</a:t>
            </a:r>
            <a:r>
              <a:rPr sz="2000" spc="-100" dirty="0"/>
              <a:t>B,  B</a:t>
            </a:r>
            <a:r>
              <a:rPr sz="2000" b="1" dirty="0">
                <a:solidFill>
                  <a:srgbClr val="FFC000"/>
                </a:solidFill>
                <a:latin typeface="Tiger"/>
              </a:rPr>
              <a:t>↙</a:t>
            </a:r>
            <a:r>
              <a:rPr sz="2000" spc="-100" dirty="0"/>
              <a:t>C,  C</a:t>
            </a:r>
            <a:r>
              <a:rPr sz="2000" b="1" dirty="0">
                <a:solidFill>
                  <a:srgbClr val="FFC000"/>
                </a:solidFill>
                <a:latin typeface="Tiger"/>
              </a:rPr>
              <a:t>↙</a:t>
            </a:r>
            <a:r>
              <a:rPr sz="2000" spc="-100" dirty="0"/>
              <a:t>D. </a:t>
            </a:r>
            <a:r>
              <a:rPr lang="en-US" sz="2000" spc="-100" dirty="0" smtClean="0"/>
              <a:t> </a:t>
            </a:r>
            <a:r>
              <a:rPr sz="2000" dirty="0" smtClean="0"/>
              <a:t>It </a:t>
            </a:r>
            <a:r>
              <a:rPr sz="2000" dirty="0"/>
              <a:t>seems that A is the strongest die of all, and certainly stronger than D. </a:t>
            </a:r>
          </a:p>
          <a:p>
            <a:pPr>
              <a:spcBef>
                <a:spcPts val="0"/>
              </a:spcBef>
            </a:pPr>
            <a:r>
              <a:rPr sz="2000" dirty="0"/>
              <a:t>Let's </a:t>
            </a:r>
            <a:r>
              <a:rPr sz="2000" dirty="0" smtClean="0"/>
              <a:t>check</a:t>
            </a:r>
            <a:endParaRPr sz="2000" dirty="0"/>
          </a:p>
          <a:p>
            <a:pPr>
              <a:spcBef>
                <a:spcPts val="0"/>
              </a:spcBef>
            </a:pPr>
            <a:r>
              <a:rPr sz="2000" dirty="0"/>
              <a:t>Contrary to our expectation:</a:t>
            </a:r>
            <a:endParaRPr lang="he-IL" sz="2000" dirty="0" smtClean="0"/>
          </a:p>
          <a:p>
            <a:pPr marL="361950" indent="0">
              <a:spcBef>
                <a:spcPts val="0"/>
              </a:spcBef>
              <a:buNone/>
            </a:pPr>
            <a:r>
              <a:rPr sz="2000" dirty="0"/>
              <a:t>Die D is </a:t>
            </a:r>
            <a:r>
              <a:rPr sz="2000" dirty="0">
                <a:solidFill>
                  <a:srgbClr val="FFC000"/>
                </a:solidFill>
              </a:rPr>
              <a:t>(</a:t>
            </a:r>
            <a:r>
              <a:rPr sz="2000" dirty="0"/>
              <a:t>two times</a:t>
            </a:r>
            <a:r>
              <a:rPr sz="2000" dirty="0">
                <a:solidFill>
                  <a:srgbClr val="FFC000"/>
                </a:solidFill>
              </a:rPr>
              <a:t>) stronger</a:t>
            </a:r>
            <a:r>
              <a:rPr sz="2000" dirty="0"/>
              <a:t> than A. </a:t>
            </a:r>
          </a:p>
          <a:p>
            <a:pPr marL="361950" indent="0">
              <a:spcBef>
                <a:spcPts val="0"/>
              </a:spcBef>
              <a:buNone/>
            </a:pPr>
            <a:r>
              <a:rPr sz="2000" dirty="0"/>
              <a:t>D</a:t>
            </a:r>
            <a:r>
              <a:rPr sz="2000" b="1" dirty="0">
                <a:solidFill>
                  <a:srgbClr val="FFC000"/>
                </a:solidFill>
                <a:latin typeface="Tiger"/>
              </a:rPr>
              <a:t>↙</a:t>
            </a:r>
            <a:r>
              <a:rPr sz="2000" dirty="0"/>
              <a:t>A.</a:t>
            </a:r>
            <a:endParaRPr lang="he-IL" sz="2000" dirty="0"/>
          </a:p>
          <a:p>
            <a:pPr>
              <a:spcBef>
                <a:spcPts val="0"/>
              </a:spcBef>
            </a:pPr>
            <a:r>
              <a:rPr sz="2000" dirty="0"/>
              <a:t>Although A</a:t>
            </a:r>
            <a:r>
              <a:rPr sz="2000" b="1" dirty="0">
                <a:solidFill>
                  <a:srgbClr val="FFC000"/>
                </a:solidFill>
                <a:latin typeface="Tiger"/>
              </a:rPr>
              <a:t>↙</a:t>
            </a:r>
            <a:r>
              <a:rPr sz="2000" dirty="0"/>
              <a:t>B, B</a:t>
            </a:r>
            <a:r>
              <a:rPr sz="2000" b="1" dirty="0">
                <a:solidFill>
                  <a:srgbClr val="FFC000"/>
                </a:solidFill>
                <a:latin typeface="Tiger"/>
              </a:rPr>
              <a:t>↙</a:t>
            </a:r>
            <a:r>
              <a:rPr sz="2000" dirty="0"/>
              <a:t>C, C</a:t>
            </a:r>
            <a:r>
              <a:rPr sz="2000" b="1" dirty="0">
                <a:solidFill>
                  <a:srgbClr val="FFC000"/>
                </a:solidFill>
                <a:latin typeface="Tiger"/>
              </a:rPr>
              <a:t>↙</a:t>
            </a:r>
            <a:r>
              <a:rPr sz="2000" dirty="0"/>
              <a:t>D,</a:t>
            </a:r>
            <a:endParaRPr lang="he-IL" sz="2000" dirty="0" smtClean="0"/>
          </a:p>
          <a:p>
            <a:pPr marL="361950" indent="0">
              <a:spcBef>
                <a:spcPts val="0"/>
              </a:spcBef>
              <a:buNone/>
            </a:pPr>
            <a:r>
              <a:rPr sz="2000" dirty="0"/>
              <a:t>A is </a:t>
            </a:r>
            <a:r>
              <a:rPr sz="2000" dirty="0">
                <a:solidFill>
                  <a:srgbClr val="00FFFF"/>
                </a:solidFill>
              </a:rPr>
              <a:t>not</a:t>
            </a:r>
            <a:r>
              <a:rPr sz="2000" dirty="0"/>
              <a:t> stronger than D.</a:t>
            </a:r>
          </a:p>
          <a:p>
            <a:pPr marL="361950" indent="0">
              <a:spcBef>
                <a:spcPts val="0"/>
              </a:spcBef>
              <a:buNone/>
            </a:pPr>
            <a:r>
              <a:rPr sz="2000" dirty="0"/>
              <a:t>Quite the opposite --  D</a:t>
            </a:r>
            <a:r>
              <a:rPr sz="2000" b="1" dirty="0">
                <a:solidFill>
                  <a:srgbClr val="FFC000"/>
                </a:solidFill>
                <a:latin typeface="Tiger"/>
              </a:rPr>
              <a:t>↙</a:t>
            </a:r>
            <a:r>
              <a:rPr sz="2000" dirty="0"/>
              <a:t>A  !!!</a:t>
            </a:r>
            <a:endParaRPr lang="he-IL" sz="2000" dirty="0" smtClean="0"/>
          </a:p>
          <a:p>
            <a:endParaRPr lang="he-IL" sz="2000" dirty="0" smtClean="0"/>
          </a:p>
          <a:p>
            <a:endParaRPr lang="he-IL" sz="2000" dirty="0"/>
          </a:p>
          <a:p>
            <a:pPr marL="0" indent="0">
              <a:buNone/>
            </a:pPr>
            <a:endParaRPr lang="he-IL" sz="2000"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89219294"/>
              </p:ext>
            </p:extLst>
          </p:nvPr>
        </p:nvGraphicFramePr>
        <p:xfrm>
          <a:off x="4452877" y="2350294"/>
          <a:ext cx="4311772" cy="3657600"/>
        </p:xfrm>
        <a:graphic>
          <a:graphicData uri="http://schemas.openxmlformats.org/drawingml/2006/table">
            <a:tbl>
              <a:tblPr rtl="1" firstRow="1" bandRow="1">
                <a:tableStyleId>{5C22544A-7EE6-4342-B048-85BDC9FD1C3A}</a:tableStyleId>
              </a:tblPr>
              <a:tblGrid>
                <a:gridCol w="542791"/>
                <a:gridCol w="542791"/>
                <a:gridCol w="542791"/>
                <a:gridCol w="542791"/>
                <a:gridCol w="542791"/>
                <a:gridCol w="542791"/>
                <a:gridCol w="542791"/>
                <a:gridCol w="512235"/>
              </a:tblGrid>
              <a:tr h="45720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sz="2400" b="1">
                          <a:solidFill>
                            <a:schemeClr val="bg1"/>
                          </a:solidFill>
                        </a:rPr>
                        <a:t>   Results for Die A</a:t>
                      </a:r>
                    </a:p>
                  </a:txBody>
                  <a:tcP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tc>
                  <a:txBody>
                    <a:bodyPr/>
                    <a:lstStyle/>
                    <a:p>
                      <a:pPr rtl="1"/>
                      <a:endParaRPr lang="he-IL" sz="2400" b="1" dirty="0">
                        <a:solidFill>
                          <a:schemeClr val="bg1"/>
                        </a:solidFill>
                      </a:endParaRPr>
                    </a:p>
                  </a:txBody>
                  <a:tcPr>
                    <a:solidFill>
                      <a:schemeClr val="tx1"/>
                    </a:solidFill>
                  </a:tcPr>
                </a:tc>
              </a:tr>
              <a:tr h="426373">
                <a:tc>
                  <a:txBody>
                    <a:bodyPr/>
                    <a:lstStyle/>
                    <a:p>
                      <a:pPr algn="ctr" rtl="1"/>
                      <a:r>
                        <a:rPr sz="2400" b="1">
                          <a:solidFill>
                            <a:schemeClr val="bg1"/>
                          </a:solidFill>
                        </a:rPr>
                        <a:t>0</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0</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rtl="1"/>
                      <a:endParaRPr lang="he-IL" sz="2400" b="1" dirty="0">
                        <a:solidFill>
                          <a:schemeClr val="bg1"/>
                        </a:solidFill>
                      </a:endParaRPr>
                    </a:p>
                  </a:txBody>
                  <a:tcPr>
                    <a:solidFill>
                      <a:schemeClr val="tx1"/>
                    </a:solidFill>
                  </a:tcPr>
                </a:tc>
                <a:tc rowSpan="7">
                  <a:txBody>
                    <a:bodyPr/>
                    <a:lstStyle/>
                    <a:p>
                      <a:pPr algn="ctr" rtl="1"/>
                      <a:r>
                        <a:rPr sz="2400" b="1">
                          <a:solidFill>
                            <a:schemeClr val="bg1"/>
                          </a:solidFill>
                        </a:rPr>
                        <a:t>     Results for Die D</a:t>
                      </a:r>
                      <a:endParaRPr lang="he-IL" sz="2400" b="1" dirty="0">
                        <a:solidFill>
                          <a:schemeClr val="bg1"/>
                        </a:solidFill>
                      </a:endParaRPr>
                    </a:p>
                  </a:txBody>
                  <a:tcPr vert="vert270">
                    <a:solidFill>
                      <a:schemeClr val="accent2">
                        <a:lumMod val="60000"/>
                        <a:lumOff val="40000"/>
                      </a:schemeClr>
                    </a:solidFill>
                  </a:tcPr>
                </a:tc>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dirty="0">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bl>
          </a:graphicData>
        </a:graphic>
      </p:graphicFrame>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15</a:t>
            </a:fld>
            <a:endParaRPr lang="en-US"/>
          </a:p>
        </p:txBody>
      </p:sp>
    </p:spTree>
    <p:extLst>
      <p:ext uri="{BB962C8B-B14F-4D97-AF65-F5344CB8AC3E}">
        <p14:creationId xmlns:p14="http://schemas.microsoft.com/office/powerpoint/2010/main" val="355220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a:solidFill>
                  <a:srgbClr val="00FFFF"/>
                </a:solidFill>
              </a:rPr>
              <a:t>This is certainly a surprise!</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t>	</a:t>
            </a:r>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40064197"/>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14="http://schemas.microsoft.com/office/drawing/2010/main" Requires="a14">
          <p:sp>
            <p:nvSpPr>
              <p:cNvPr id="8" name="Rectangle 7"/>
              <p:cNvSpPr/>
              <p:nvPr/>
            </p:nvSpPr>
            <p:spPr>
              <a:xfrm>
                <a:off x="2895600" y="2305615"/>
                <a:ext cx="3657600" cy="2144177"/>
              </a:xfrm>
              <a:prstGeom prst="rect">
                <a:avLst/>
              </a:prstGeom>
            </p:spPr>
            <p:txBody>
              <a:bodyPr wrap="square">
                <a:spAutoFit/>
              </a:bodyPr>
              <a:lstStyle/>
              <a:p>
                <a:pPr algn="ctr">
                  <a:lnSpc>
                    <a:spcPts val="3200"/>
                  </a:lnSpc>
                </a:pPr>
                <a:r>
                  <a:rPr sz="1400" dirty="0">
                    <a:latin typeface="Arial" panose="020B0604020202020204" pitchFamily="34" charset="0"/>
                    <a:cs typeface="Arial" panose="020B0604020202020204" pitchFamily="34" charset="0"/>
                  </a:rPr>
                  <a:t>Why is this so surprising? </a:t>
                </a:r>
              </a:p>
              <a:p>
                <a:pPr marL="361950" indent="-276225" algn="l">
                  <a:lnSpc>
                    <a:spcPts val="3200"/>
                  </a:lnSpc>
                </a:pPr>
                <a:r>
                  <a:rPr lang="en-US" sz="1400" dirty="0">
                    <a:latin typeface="Arial" panose="020B0604020202020204" pitchFamily="34" charset="0"/>
                    <a:cs typeface="Arial" panose="020B0604020202020204" pitchFamily="34" charset="0"/>
                  </a:rPr>
                  <a:t>B</a:t>
                </a:r>
                <a:r>
                  <a:rPr sz="1400" dirty="0" smtClean="0">
                    <a:latin typeface="Arial" panose="020B0604020202020204" pitchFamily="34" charset="0"/>
                    <a:cs typeface="Arial" panose="020B0604020202020204" pitchFamily="34" charset="0"/>
                  </a:rPr>
                  <a:t>ecause </a:t>
                </a:r>
                <a:r>
                  <a:rPr sz="1400" dirty="0">
                    <a:latin typeface="Arial" panose="020B0604020202020204" pitchFamily="34" charset="0"/>
                    <a:cs typeface="Arial" panose="020B0604020202020204" pitchFamily="34" charset="0"/>
                  </a:rPr>
                  <a:t>when we compare four values, </a:t>
                </a:r>
                <a:endParaRPr lang="he-IL" sz="1400" dirty="0" smtClean="0">
                  <a:latin typeface="Arial" panose="020B0604020202020204" pitchFamily="34" charset="0"/>
                  <a:cs typeface="Arial" panose="020B0604020202020204" pitchFamily="34" charset="0"/>
                </a:endParaRPr>
              </a:p>
              <a:p>
                <a:pPr marL="361950" indent="-276225" algn="ctr">
                  <a:lnSpc>
                    <a:spcPts val="3200"/>
                  </a:lnSpc>
                </a:pPr>
                <a:r>
                  <a:rPr sz="1400" dirty="0">
                    <a:solidFill>
                      <a:schemeClr val="accent2">
                        <a:lumMod val="40000"/>
                        <a:lumOff val="60000"/>
                      </a:schemeClr>
                    </a:solidFill>
                    <a:latin typeface="Arial" panose="020B0604020202020204" pitchFamily="34" charset="0"/>
                    <a:cs typeface="Arial" panose="020B0604020202020204" pitchFamily="34" charset="0"/>
                  </a:rPr>
                  <a:t>the transitivity principle</a:t>
                </a:r>
                <a:r>
                  <a:rPr sz="1400" dirty="0">
                    <a:latin typeface="Arial" panose="020B0604020202020204" pitchFamily="34" charset="0"/>
                    <a:cs typeface="Arial" panose="020B0604020202020204" pitchFamily="34" charset="0"/>
                  </a:rPr>
                  <a:t> usually holds:</a:t>
                </a:r>
              </a:p>
              <a:p>
                <a:pPr algn="ctr">
                  <a:lnSpc>
                    <a:spcPts val="3200"/>
                  </a:lnSpc>
                </a:pPr>
                <a:r>
                  <a:rPr sz="1400" dirty="0">
                    <a:latin typeface="Arial" panose="020B0604020202020204" pitchFamily="34" charset="0"/>
                    <a:cs typeface="Arial" panose="020B0604020202020204" pitchFamily="34" charset="0"/>
                  </a:rPr>
                  <a:t>  if </a:t>
                </a:r>
                <a14:m>
                  <m:oMath xmlns:m="http://schemas.openxmlformats.org/officeDocument/2006/math">
                    <m:r>
                      <a:rPr lang="en-US" sz="1400">
                        <a:latin typeface="Cambria Math"/>
                      </a:rPr>
                      <m:t>𝑎</m:t>
                    </m:r>
                    <m:r>
                      <a:rPr lang="en-US" sz="1400">
                        <a:solidFill>
                          <a:srgbClr val="FFC000"/>
                        </a:solidFill>
                        <a:latin typeface="Cambria Math"/>
                      </a:rPr>
                      <m:t>&gt;</m:t>
                    </m:r>
                    <m:r>
                      <a:rPr lang="en-US" sz="1400" i="1">
                        <a:latin typeface="Cambria Math"/>
                      </a:rPr>
                      <m:t>𝑏</m:t>
                    </m:r>
                  </m:oMath>
                </a14:m>
                <a:r>
                  <a:rPr lang="he-IL" sz="1400" dirty="0">
                    <a:latin typeface="Arial" panose="020B0604020202020204" pitchFamily="34" charset="0"/>
                    <a:cs typeface="Arial" panose="020B0604020202020204" pitchFamily="34" charset="0"/>
                  </a:rPr>
                  <a:t>, </a:t>
                </a:r>
                <a14:m>
                  <m:oMath xmlns:m="http://schemas.openxmlformats.org/officeDocument/2006/math">
                    <m:r>
                      <a:rPr lang="en-US" sz="1400">
                        <a:latin typeface="Cambria Math"/>
                      </a:rPr>
                      <m:t>𝑏</m:t>
                    </m:r>
                    <m:r>
                      <a:rPr lang="en-US" sz="1400" b="1">
                        <a:solidFill>
                          <a:srgbClr val="FFC000"/>
                        </a:solidFill>
                        <a:latin typeface="Cambria Math"/>
                      </a:rPr>
                      <m:t>&gt;</m:t>
                    </m:r>
                    <m:r>
                      <a:rPr lang="en-US" sz="1400">
                        <a:latin typeface="Cambria Math"/>
                      </a:rPr>
                      <m:t>𝑐</m:t>
                    </m:r>
                    <m:r>
                      <a:rPr lang="en-US" sz="1400" i="1">
                        <a:latin typeface="Cambria Math"/>
                      </a:rPr>
                      <m:t> </m:t>
                    </m:r>
                  </m:oMath>
                </a14:m>
                <a:r>
                  <a:rPr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algn="ctr">
                  <a:lnSpc>
                    <a:spcPts val="3200"/>
                  </a:lnSpc>
                </a:pPr>
                <a:r>
                  <a:rPr sz="1400" dirty="0" smtClean="0">
                    <a:latin typeface="Arial" panose="020B0604020202020204" pitchFamily="34" charset="0"/>
                    <a:cs typeface="Arial" panose="020B0604020202020204" pitchFamily="34" charset="0"/>
                  </a:rPr>
                  <a:t>and </a:t>
                </a:r>
                <a14:m>
                  <m:oMath xmlns:m="http://schemas.openxmlformats.org/officeDocument/2006/math">
                    <m:r>
                      <a:rPr lang="en-US" sz="1400" i="1">
                        <a:latin typeface="Cambria Math"/>
                      </a:rPr>
                      <m:t>𝑐</m:t>
                    </m:r>
                    <m:r>
                      <a:rPr lang="en-US" sz="1400" b="1">
                        <a:solidFill>
                          <a:srgbClr val="FFC000"/>
                        </a:solidFill>
                        <a:latin typeface="Cambria Math"/>
                      </a:rPr>
                      <m:t>&gt;</m:t>
                    </m:r>
                    <m:r>
                      <a:rPr lang="en-US" sz="1400" i="1">
                        <a:latin typeface="Cambria Math"/>
                      </a:rPr>
                      <m:t>𝑑</m:t>
                    </m:r>
                    <m:r>
                      <a:rPr lang="he-IL" sz="1400">
                        <a:latin typeface="Cambria Math"/>
                      </a:rPr>
                      <m:t> </m:t>
                    </m:r>
                  </m:oMath>
                </a14:m>
                <a:r>
                  <a:rPr sz="1400" dirty="0" smtClean="0">
                    <a:latin typeface="Arial" panose="020B0604020202020204" pitchFamily="34" charset="0"/>
                    <a:cs typeface="Arial" panose="020B0604020202020204" pitchFamily="34" charset="0"/>
                  </a:rPr>
                  <a:t>then </a:t>
                </a:r>
                <a14:m>
                  <m:oMath xmlns:m="http://schemas.openxmlformats.org/officeDocument/2006/math">
                    <m:r>
                      <a:rPr lang="en-US" sz="1400">
                        <a:latin typeface="Cambria Math"/>
                      </a:rPr>
                      <m:t>𝑎</m:t>
                    </m:r>
                    <m:r>
                      <a:rPr lang="en-US" sz="1400" b="1">
                        <a:solidFill>
                          <a:srgbClr val="FFC000"/>
                        </a:solidFill>
                        <a:latin typeface="Cambria Math"/>
                      </a:rPr>
                      <m:t>&gt;</m:t>
                    </m:r>
                    <m:r>
                      <a:rPr lang="en-US" sz="1400" i="1">
                        <a:latin typeface="Cambria Math"/>
                      </a:rPr>
                      <m:t>𝑑</m:t>
                    </m:r>
                  </m:oMath>
                </a14:m>
                <a:endParaRPr lang="he-IL" sz="1400" i="1" dirty="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895600" y="2305615"/>
                <a:ext cx="3657600" cy="2144177"/>
              </a:xfrm>
              <a:prstGeom prst="rect">
                <a:avLst/>
              </a:prstGeom>
              <a:blipFill rotWithShape="0">
                <a:blip r:embed="rId8"/>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16</a:t>
            </a:fld>
            <a:endParaRPr lang="en-US"/>
          </a:p>
        </p:txBody>
      </p:sp>
    </p:spTree>
    <p:extLst>
      <p:ext uri="{BB962C8B-B14F-4D97-AF65-F5344CB8AC3E}">
        <p14:creationId xmlns:p14="http://schemas.microsoft.com/office/powerpoint/2010/main" val="31295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B59135E-F447-4AAE-BA9D-C64C375A652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graphicEl>
                                              <a:dgm id="{FC4E37BA-D1B3-4CA0-B2DF-92D9936501E7}"/>
                                            </p:graphicEl>
                                          </p:spTgt>
                                        </p:tgtEl>
                                        <p:attrNameLst>
                                          <p:attrName>style.visibility</p:attrName>
                                        </p:attrNameLst>
                                      </p:cBhvr>
                                      <p:to>
                                        <p:strVal val="visible"/>
                                      </p:to>
                                    </p:set>
                                    <p:animEffect transition="in" filter="wipe(left)">
                                      <p:cBhvr>
                                        <p:cTn id="11" dur="500"/>
                                        <p:tgtEl>
                                          <p:spTgt spid="7">
                                            <p:graphicEl>
                                              <a:dgm id="{FC4E37BA-D1B3-4CA0-B2DF-92D9936501E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194B56F8-C81E-41B4-BDF8-4A5FFA2FCEAE}"/>
                                            </p:graphicEl>
                                          </p:spTgt>
                                        </p:tgtEl>
                                        <p:attrNameLst>
                                          <p:attrName>style.visibility</p:attrName>
                                        </p:attrNameLst>
                                      </p:cBhvr>
                                      <p:to>
                                        <p:strVal val="visible"/>
                                      </p:to>
                                    </p:set>
                                    <p:animEffect transition="in" filter="wipe(up)">
                                      <p:cBhvr>
                                        <p:cTn id="15" dur="500"/>
                                        <p:tgtEl>
                                          <p:spTgt spid="7">
                                            <p:graphicEl>
                                              <a:dgm id="{194B56F8-C81E-41B4-BDF8-4A5FFA2FCEA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D6DFA690-005C-492F-8462-296D8260B358}"/>
                                            </p:graphicEl>
                                          </p:spTgt>
                                        </p:tgtEl>
                                        <p:attrNameLst>
                                          <p:attrName>style.visibility</p:attrName>
                                        </p:attrNameLst>
                                      </p:cBhvr>
                                      <p:to>
                                        <p:strVal val="visible"/>
                                      </p:to>
                                    </p:set>
                                    <p:animEffect transition="in" filter="wipe(right)">
                                      <p:cBhvr>
                                        <p:cTn id="20" dur="500"/>
                                        <p:tgtEl>
                                          <p:spTgt spid="7">
                                            <p:graphicEl>
                                              <a:dgm id="{D6DFA690-005C-492F-8462-296D8260B358}"/>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
                                            <p:graphicEl>
                                              <a:dgm id="{29D13AEC-5A43-4244-83C0-D72CC3292128}"/>
                                            </p:graphicEl>
                                          </p:spTgt>
                                        </p:tgtEl>
                                        <p:attrNameLst>
                                          <p:attrName>style.visibility</p:attrName>
                                        </p:attrNameLst>
                                      </p:cBhvr>
                                      <p:to>
                                        <p:strVal val="visible"/>
                                      </p:to>
                                    </p:set>
                                    <p:animEffect transition="in" filter="wipe(right)">
                                      <p:cBhvr>
                                        <p:cTn id="24" dur="500"/>
                                        <p:tgtEl>
                                          <p:spTgt spid="7">
                                            <p:graphicEl>
                                              <a:dgm id="{29D13AEC-5A43-4244-83C0-D72CC329212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graphicEl>
                                              <a:dgm id="{A8E195E7-DB5A-4C91-BED6-44ADB0692293}"/>
                                            </p:graphicEl>
                                          </p:spTgt>
                                        </p:tgtEl>
                                        <p:attrNameLst>
                                          <p:attrName>style.visibility</p:attrName>
                                        </p:attrNameLst>
                                      </p:cBhvr>
                                      <p:to>
                                        <p:strVal val="visible"/>
                                      </p:to>
                                    </p:set>
                                    <p:animEffect transition="in" filter="wipe(right)">
                                      <p:cBhvr>
                                        <p:cTn id="29" dur="500"/>
                                        <p:tgtEl>
                                          <p:spTgt spid="7">
                                            <p:graphicEl>
                                              <a:dgm id="{A8E195E7-DB5A-4C91-BED6-44ADB0692293}"/>
                                            </p:graphic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graphicEl>
                                              <a:dgm id="{E82E634E-DD86-4B1F-AB17-92A25DA9B312}"/>
                                            </p:graphicEl>
                                          </p:spTgt>
                                        </p:tgtEl>
                                        <p:attrNameLst>
                                          <p:attrName>style.visibility</p:attrName>
                                        </p:attrNameLst>
                                      </p:cBhvr>
                                      <p:to>
                                        <p:strVal val="visible"/>
                                      </p:to>
                                    </p:set>
                                    <p:animEffect transition="in" filter="wipe(down)">
                                      <p:cBhvr>
                                        <p:cTn id="33" dur="500"/>
                                        <p:tgtEl>
                                          <p:spTgt spid="7">
                                            <p:graphicEl>
                                              <a:dgm id="{E82E634E-DD86-4B1F-AB17-92A25DA9B31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graphicEl>
                                              <a:dgm id="{189A777E-4AFD-4A39-BEC4-EE632E50E623}"/>
                                            </p:graphicEl>
                                          </p:spTgt>
                                        </p:tgtEl>
                                        <p:attrNameLst>
                                          <p:attrName>style.visibility</p:attrName>
                                        </p:attrNameLst>
                                      </p:cBhvr>
                                      <p:to>
                                        <p:strVal val="visible"/>
                                      </p:to>
                                    </p:set>
                                    <p:animEffect transition="in" filter="wipe(left)">
                                      <p:cBhvr>
                                        <p:cTn id="38" dur="500"/>
                                        <p:tgtEl>
                                          <p:spTgt spid="7">
                                            <p:graphicEl>
                                              <a:dgm id="{189A777E-4AFD-4A39-BEC4-EE632E50E623}"/>
                                            </p:graphicEl>
                                          </p:spTgt>
                                        </p:tgtEl>
                                      </p:cBhvr>
                                    </p:animEffect>
                                  </p:childTnLst>
                                </p:cTn>
                              </p:par>
                            </p:childTnLst>
                          </p:cTn>
                        </p:par>
                        <p:par>
                          <p:cTn id="39" fill="hold">
                            <p:stCondLst>
                              <p:cond delay="500"/>
                            </p:stCondLst>
                            <p:childTnLst>
                              <p:par>
                                <p:cTn id="40" presetID="1" presetClass="exit" presetSubtype="0" fill="hold" grpId="2" nodeType="afterEffect">
                                  <p:stCondLst>
                                    <p:cond delay="0"/>
                                  </p:stCondLst>
                                  <p:childTnLst>
                                    <p:set>
                                      <p:cBhvr>
                                        <p:cTn id="41" dur="1" fill="hold">
                                          <p:stCondLst>
                                            <p:cond delay="0"/>
                                          </p:stCondLst>
                                        </p:cTn>
                                        <p:tgtEl>
                                          <p:spTgt spid="7">
                                            <p:graphicEl>
                                              <a:dgm id="{CB59135E-F447-4AAE-BA9D-C64C375A6527}"/>
                                            </p:graphicEl>
                                          </p:spTgt>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1" nodeType="afterEffect">
                                  <p:stCondLst>
                                    <p:cond delay="0"/>
                                  </p:stCondLst>
                                  <p:childTnLst>
                                    <p:set>
                                      <p:cBhvr>
                                        <p:cTn id="44" dur="1" fill="hold">
                                          <p:stCondLst>
                                            <p:cond delay="0"/>
                                          </p:stCondLst>
                                        </p:cTn>
                                        <p:tgtEl>
                                          <p:spTgt spid="7">
                                            <p:graphicEl>
                                              <a:dgm id="{CB59135E-F447-4AAE-BA9D-C64C375A6527}"/>
                                            </p:graphicEl>
                                          </p:spTgt>
                                        </p:tgtEl>
                                        <p:attrNameLst>
                                          <p:attrName>style.visibility</p:attrName>
                                        </p:attrNameLst>
                                      </p:cBhvr>
                                      <p:to>
                                        <p:strVal val="visible"/>
                                      </p:to>
                                    </p:set>
                                    <p:animEffect transition="in" filter="wipe(left)">
                                      <p:cBhvr>
                                        <p:cTn id="45" dur="500"/>
                                        <p:tgtEl>
                                          <p:spTgt spid="7">
                                            <p:graphicEl>
                                              <a:dgm id="{CB59135E-F447-4AAE-BA9D-C64C375A652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uiExpand="1">
        <p:bldSub>
          <a:bldDgm bld="one"/>
        </p:bldSub>
      </p:bldGraphic>
      <p:bldGraphic spid="7" grpId="2" uiExpand="1">
        <p:bldSub>
          <a:bldDgm bld="one"/>
        </p:bldSub>
      </p:bldGraphic>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a:solidFill>
                  <a:srgbClr val="00FFFF"/>
                </a:solidFill>
              </a:rPr>
              <a:t>This is certainly a surprise!</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t>	</a:t>
            </a:r>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2908496176"/>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743200" y="2209800"/>
            <a:ext cx="3852000" cy="2169825"/>
          </a:xfrm>
          <a:prstGeom prst="rect">
            <a:avLst/>
          </a:prstGeom>
        </p:spPr>
        <p:txBody>
          <a:bodyPr wrap="square">
            <a:spAutoFit/>
          </a:bodyPr>
          <a:lstStyle/>
          <a:p>
            <a:pPr algn="ctr" rtl="1">
              <a:lnSpc>
                <a:spcPct val="150000"/>
              </a:lnSpc>
            </a:pPr>
            <a:r>
              <a:rPr dirty="0"/>
              <a:t>But with </a:t>
            </a:r>
            <a:r>
              <a:rPr dirty="0">
                <a:solidFill>
                  <a:schemeClr val="accent1">
                    <a:lumMod val="60000"/>
                    <a:lumOff val="40000"/>
                  </a:schemeClr>
                </a:solidFill>
              </a:rPr>
              <a:t>these</a:t>
            </a:r>
            <a:r>
              <a:rPr dirty="0"/>
              <a:t> four dice the transitivity principle</a:t>
            </a:r>
            <a:br>
              <a:rPr dirty="0"/>
            </a:br>
            <a:r>
              <a:rPr dirty="0">
                <a:solidFill>
                  <a:schemeClr val="accent2">
                    <a:lumMod val="40000"/>
                    <a:lumOff val="60000"/>
                  </a:schemeClr>
                </a:solidFill>
              </a:rPr>
              <a:t>doesn't</a:t>
            </a:r>
            <a:r>
              <a:rPr dirty="0"/>
              <a:t> hold!</a:t>
            </a:r>
            <a:br>
              <a:rPr dirty="0"/>
            </a:br>
            <a:r>
              <a:rPr dirty="0"/>
              <a:t>Instead what we see is -- </a:t>
            </a:r>
            <a:r>
              <a:rPr dirty="0">
                <a:solidFill>
                  <a:srgbClr val="FFC000"/>
                </a:solidFill>
              </a:rPr>
              <a:t>circularity!</a:t>
            </a:r>
            <a:endParaRPr lang="he-IL" dirty="0">
              <a:solidFill>
                <a:srgbClr val="FFC000"/>
              </a:solidFill>
            </a:endParaRPr>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17</a:t>
            </a:fld>
            <a:endParaRPr lang="en-US"/>
          </a:p>
        </p:txBody>
      </p:sp>
    </p:spTree>
    <p:extLst>
      <p:ext uri="{BB962C8B-B14F-4D97-AF65-F5344CB8AC3E}">
        <p14:creationId xmlns:p14="http://schemas.microsoft.com/office/powerpoint/2010/main" val="26163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a:solidFill>
                  <a:srgbClr val="00FFFF"/>
                </a:solidFill>
              </a:rPr>
              <a:t>Surprise, surprise!</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rPr dirty="0"/>
              <a:t>	</a:t>
            </a:r>
            <a:br>
              <a:rPr dirty="0"/>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1757477388"/>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895600" y="2401431"/>
            <a:ext cx="3505200" cy="1938992"/>
          </a:xfrm>
          <a:prstGeom prst="rect">
            <a:avLst/>
          </a:prstGeom>
        </p:spPr>
        <p:txBody>
          <a:bodyPr wrap="square">
            <a:spAutoFit/>
          </a:bodyPr>
          <a:lstStyle/>
          <a:p>
            <a:pPr algn="ctr"/>
            <a:r>
              <a:rPr sz="2000" dirty="0"/>
              <a:t>In this set of </a:t>
            </a:r>
            <a:r>
              <a:rPr sz="2000" dirty="0" smtClean="0"/>
              <a:t>dice</a:t>
            </a:r>
            <a:r>
              <a:rPr lang="en-US" sz="2000" dirty="0" smtClean="0"/>
              <a:t>,</a:t>
            </a:r>
            <a:r>
              <a:rPr sz="2000" dirty="0"/>
              <a:t/>
            </a:r>
            <a:br>
              <a:rPr sz="2000" dirty="0"/>
            </a:br>
            <a:r>
              <a:rPr sz="2000" dirty="0"/>
              <a:t>for </a:t>
            </a:r>
            <a:r>
              <a:rPr sz="2000" dirty="0">
                <a:solidFill>
                  <a:srgbClr val="00FFFF"/>
                </a:solidFill>
              </a:rPr>
              <a:t>each </a:t>
            </a:r>
            <a:r>
              <a:rPr sz="2000" dirty="0"/>
              <a:t>die there is a die </a:t>
            </a:r>
            <a:br>
              <a:rPr sz="2000" dirty="0"/>
            </a:br>
            <a:r>
              <a:rPr sz="2000" dirty="0"/>
              <a:t>which is (two times) </a:t>
            </a:r>
            <a:r>
              <a:rPr sz="2000" dirty="0">
                <a:solidFill>
                  <a:srgbClr val="FFC000"/>
                </a:solidFill>
              </a:rPr>
              <a:t>stronger</a:t>
            </a:r>
            <a:r>
              <a:rPr sz="2000" dirty="0"/>
              <a:t> than it! </a:t>
            </a:r>
            <a:endParaRPr lang="he-IL" sz="2000" dirty="0" smtClean="0"/>
          </a:p>
          <a:p>
            <a:pPr algn="ctr" rtl="1"/>
            <a:r>
              <a:rPr sz="2000" dirty="0">
                <a:solidFill>
                  <a:srgbClr val="00FFFF"/>
                </a:solidFill>
              </a:rPr>
              <a:t>None</a:t>
            </a:r>
            <a:r>
              <a:rPr sz="2000" dirty="0"/>
              <a:t> of the dice may be designated </a:t>
            </a:r>
            <a:r>
              <a:rPr sz="2000" dirty="0">
                <a:solidFill>
                  <a:srgbClr val="FFC000"/>
                </a:solidFill>
              </a:rPr>
              <a:t>"</a:t>
            </a:r>
            <a:r>
              <a:rPr sz="2000" dirty="0"/>
              <a:t>strongest</a:t>
            </a:r>
            <a:r>
              <a:rPr sz="2000" dirty="0">
                <a:solidFill>
                  <a:srgbClr val="FFC000"/>
                </a:solidFill>
              </a:rPr>
              <a:t>"</a:t>
            </a:r>
            <a:r>
              <a:rPr sz="2000" dirty="0"/>
              <a:t>.</a:t>
            </a:r>
            <a:endParaRPr lang="he-IL" sz="20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18</a:t>
            </a:fld>
            <a:endParaRPr lang="en-US"/>
          </a:p>
        </p:txBody>
      </p:sp>
    </p:spTree>
    <p:extLst>
      <p:ext uri="{BB962C8B-B14F-4D97-AF65-F5344CB8AC3E}">
        <p14:creationId xmlns:p14="http://schemas.microsoft.com/office/powerpoint/2010/main" val="398986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38200"/>
          </a:xfrm>
        </p:spPr>
        <p:txBody>
          <a:bodyPr/>
          <a:lstStyle/>
          <a:p>
            <a:r>
              <a:rPr sz="2000" dirty="0"/>
              <a:t>When playing the game using these special dice,</a:t>
            </a:r>
            <a:br>
              <a:rPr sz="2000" dirty="0"/>
            </a:br>
            <a:r>
              <a:rPr sz="2000" dirty="0">
                <a:solidFill>
                  <a:srgbClr val="00FFFF"/>
                </a:solidFill>
              </a:rPr>
              <a:t>after</a:t>
            </a:r>
            <a:r>
              <a:rPr sz="2000" dirty="0"/>
              <a:t> the first player chooses a die (no matter which)</a:t>
            </a:r>
            <a:endParaRPr lang="en-US" sz="2000"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t>	</a:t>
            </a:r>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1107428654"/>
              </p:ext>
            </p:extLst>
          </p:nvPr>
        </p:nvGraphicFramePr>
        <p:xfrm>
          <a:off x="457200" y="12954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819400" y="2553831"/>
            <a:ext cx="3657600" cy="1631216"/>
          </a:xfrm>
          <a:prstGeom prst="rect">
            <a:avLst/>
          </a:prstGeom>
        </p:spPr>
        <p:txBody>
          <a:bodyPr wrap="square">
            <a:spAutoFit/>
          </a:bodyPr>
          <a:lstStyle/>
          <a:p>
            <a:pPr algn="ctr" rtl="1"/>
            <a:r>
              <a:rPr sz="2000" dirty="0"/>
              <a:t>the second player </a:t>
            </a:r>
            <a:r>
              <a:rPr lang="en-US" sz="2000" dirty="0" smtClean="0">
                <a:solidFill>
                  <a:srgbClr val="00FFFF"/>
                </a:solidFill>
              </a:rPr>
              <a:t>can </a:t>
            </a:r>
            <a:r>
              <a:rPr sz="2000" dirty="0" smtClean="0">
                <a:solidFill>
                  <a:srgbClr val="00FFFF"/>
                </a:solidFill>
              </a:rPr>
              <a:t>always</a:t>
            </a:r>
            <a:r>
              <a:rPr sz="2000" dirty="0" smtClean="0"/>
              <a:t> </a:t>
            </a:r>
            <a:r>
              <a:rPr sz="2000" dirty="0"/>
              <a:t>choose </a:t>
            </a:r>
            <a:r>
              <a:rPr sz="2000" dirty="0">
                <a:solidFill>
                  <a:srgbClr val="00FFFF"/>
                </a:solidFill>
              </a:rPr>
              <a:t>from the remaining dice</a:t>
            </a:r>
            <a:r>
              <a:rPr sz="2000" dirty="0"/>
              <a:t> one whose likelihood of winning is twice that which the first player chose.</a:t>
            </a:r>
            <a:endParaRPr lang="he-IL" sz="20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19</a:t>
            </a:fld>
            <a:endParaRPr lang="en-US"/>
          </a:p>
        </p:txBody>
      </p:sp>
    </p:spTree>
    <p:extLst>
      <p:ext uri="{BB962C8B-B14F-4D97-AF65-F5344CB8AC3E}">
        <p14:creationId xmlns:p14="http://schemas.microsoft.com/office/powerpoint/2010/main" val="11899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graphicEl>
                                              <a:dgm id="{CB59135E-F447-4AAE-BA9D-C64C375A6527}"/>
                                            </p:graphicEl>
                                          </p:spTgt>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7">
                                            <p:graphicEl>
                                              <a:dgm id="{FC4E37BA-D1B3-4CA0-B2DF-92D9936501E7}"/>
                                            </p:graphicEl>
                                          </p:spTgt>
                                        </p:tgtEl>
                                        <p:attrNameLst>
                                          <p:attrName>style.visibility</p:attrName>
                                        </p:attrNameLst>
                                      </p:cBhvr>
                                      <p:to>
                                        <p:strVal val="visible"/>
                                      </p:to>
                                    </p:set>
                                    <p:animEffect transition="in" filter="wipe(left)">
                                      <p:cBhvr>
                                        <p:cTn id="13" dur="500"/>
                                        <p:tgtEl>
                                          <p:spTgt spid="7">
                                            <p:graphicEl>
                                              <a:dgm id="{FC4E37BA-D1B3-4CA0-B2DF-92D9936501E7}"/>
                                            </p:graphic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
                                            <p:graphicEl>
                                              <a:dgm id="{194B56F8-C81E-41B4-BDF8-4A5FFA2FCEAE}"/>
                                            </p:graphicEl>
                                          </p:spTgt>
                                        </p:tgtEl>
                                        <p:attrNameLst>
                                          <p:attrName>style.visibility</p:attrName>
                                        </p:attrNameLst>
                                      </p:cBhvr>
                                      <p:to>
                                        <p:strVal val="visible"/>
                                      </p:to>
                                    </p:set>
                                    <p:animEffect transition="in" filter="wipe(up)">
                                      <p:cBhvr>
                                        <p:cTn id="17" dur="500"/>
                                        <p:tgtEl>
                                          <p:spTgt spid="7">
                                            <p:graphicEl>
                                              <a:dgm id="{194B56F8-C81E-41B4-BDF8-4A5FFA2FCEAE}"/>
                                            </p:graphicEl>
                                          </p:spTgt>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
                                            <p:graphicEl>
                                              <a:dgm id="{D6DFA690-005C-492F-8462-296D8260B358}"/>
                                            </p:graphicEl>
                                          </p:spTgt>
                                        </p:tgtEl>
                                        <p:attrNameLst>
                                          <p:attrName>style.visibility</p:attrName>
                                        </p:attrNameLst>
                                      </p:cBhvr>
                                      <p:to>
                                        <p:strVal val="visible"/>
                                      </p:to>
                                    </p:set>
                                    <p:animEffect transition="in" filter="wipe(right)">
                                      <p:cBhvr>
                                        <p:cTn id="21" dur="500"/>
                                        <p:tgtEl>
                                          <p:spTgt spid="7">
                                            <p:graphicEl>
                                              <a:dgm id="{D6DFA690-005C-492F-8462-296D8260B358}"/>
                                            </p:graphicEl>
                                          </p:spTgt>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7">
                                            <p:graphicEl>
                                              <a:dgm id="{29D13AEC-5A43-4244-83C0-D72CC3292128}"/>
                                            </p:graphicEl>
                                          </p:spTgt>
                                        </p:tgtEl>
                                        <p:attrNameLst>
                                          <p:attrName>style.visibility</p:attrName>
                                        </p:attrNameLst>
                                      </p:cBhvr>
                                      <p:to>
                                        <p:strVal val="visible"/>
                                      </p:to>
                                    </p:set>
                                    <p:animEffect transition="in" filter="wipe(right)">
                                      <p:cBhvr>
                                        <p:cTn id="25" dur="500"/>
                                        <p:tgtEl>
                                          <p:spTgt spid="7">
                                            <p:graphicEl>
                                              <a:dgm id="{29D13AEC-5A43-4244-83C0-D72CC3292128}"/>
                                            </p:graphicEl>
                                          </p:spTgt>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7">
                                            <p:graphicEl>
                                              <a:dgm id="{A8E195E7-DB5A-4C91-BED6-44ADB0692293}"/>
                                            </p:graphicEl>
                                          </p:spTgt>
                                        </p:tgtEl>
                                        <p:attrNameLst>
                                          <p:attrName>style.visibility</p:attrName>
                                        </p:attrNameLst>
                                      </p:cBhvr>
                                      <p:to>
                                        <p:strVal val="visible"/>
                                      </p:to>
                                    </p:set>
                                    <p:animEffect transition="in" filter="wipe(right)">
                                      <p:cBhvr>
                                        <p:cTn id="29" dur="500"/>
                                        <p:tgtEl>
                                          <p:spTgt spid="7">
                                            <p:graphicEl>
                                              <a:dgm id="{A8E195E7-DB5A-4C91-BED6-44ADB0692293}"/>
                                            </p:graphic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graphicEl>
                                              <a:dgm id="{E82E634E-DD86-4B1F-AB17-92A25DA9B312}"/>
                                            </p:graphicEl>
                                          </p:spTgt>
                                        </p:tgtEl>
                                        <p:attrNameLst>
                                          <p:attrName>style.visibility</p:attrName>
                                        </p:attrNameLst>
                                      </p:cBhvr>
                                      <p:to>
                                        <p:strVal val="visible"/>
                                      </p:to>
                                    </p:set>
                                    <p:animEffect transition="in" filter="wipe(down)">
                                      <p:cBhvr>
                                        <p:cTn id="33" dur="500"/>
                                        <p:tgtEl>
                                          <p:spTgt spid="7">
                                            <p:graphicEl>
                                              <a:dgm id="{E82E634E-DD86-4B1F-AB17-92A25DA9B312}"/>
                                            </p:graphic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graphicEl>
                                              <a:dgm id="{189A777E-4AFD-4A39-BEC4-EE632E50E623}"/>
                                            </p:graphicEl>
                                          </p:spTgt>
                                        </p:tgtEl>
                                        <p:attrNameLst>
                                          <p:attrName>style.visibility</p:attrName>
                                        </p:attrNameLst>
                                      </p:cBhvr>
                                      <p:to>
                                        <p:strVal val="visible"/>
                                      </p:to>
                                    </p:set>
                                    <p:animEffect transition="in" filter="wipe(left)">
                                      <p:cBhvr>
                                        <p:cTn id="37" dur="500"/>
                                        <p:tgtEl>
                                          <p:spTgt spid="7">
                                            <p:graphicEl>
                                              <a:dgm id="{189A777E-4AFD-4A39-BEC4-EE632E50E623}"/>
                                            </p:graphicEl>
                                          </p:spTgt>
                                        </p:tgtEl>
                                      </p:cBhvr>
                                    </p:animEffect>
                                  </p:childTnLst>
                                </p:cTn>
                              </p:par>
                            </p:childTnLst>
                          </p:cTn>
                        </p:par>
                        <p:par>
                          <p:cTn id="38" fill="hold">
                            <p:stCondLst>
                              <p:cond delay="3500"/>
                            </p:stCondLst>
                            <p:childTnLst>
                              <p:par>
                                <p:cTn id="39" presetID="1" presetClass="exit" presetSubtype="0" fill="hold" grpId="2" nodeType="afterEffect">
                                  <p:stCondLst>
                                    <p:cond delay="0"/>
                                  </p:stCondLst>
                                  <p:childTnLst>
                                    <p:set>
                                      <p:cBhvr>
                                        <p:cTn id="40" dur="1" fill="hold">
                                          <p:stCondLst>
                                            <p:cond delay="0"/>
                                          </p:stCondLst>
                                        </p:cTn>
                                        <p:tgtEl>
                                          <p:spTgt spid="7">
                                            <p:graphicEl>
                                              <a:dgm id="{CB59135E-F447-4AAE-BA9D-C64C375A6527}"/>
                                            </p:graphicEl>
                                          </p:spTgt>
                                        </p:tgtEl>
                                        <p:attrNameLst>
                                          <p:attrName>style.visibility</p:attrName>
                                        </p:attrNameLst>
                                      </p:cBhvr>
                                      <p:to>
                                        <p:strVal val="hidden"/>
                                      </p:to>
                                    </p:set>
                                  </p:childTnLst>
                                </p:cTn>
                              </p:par>
                            </p:childTnLst>
                          </p:cTn>
                        </p:par>
                        <p:par>
                          <p:cTn id="41" fill="hold">
                            <p:stCondLst>
                              <p:cond delay="3500"/>
                            </p:stCondLst>
                            <p:childTnLst>
                              <p:par>
                                <p:cTn id="42" presetID="22" presetClass="entr" presetSubtype="8" fill="hold" grpId="1" nodeType="afterEffect">
                                  <p:stCondLst>
                                    <p:cond delay="0"/>
                                  </p:stCondLst>
                                  <p:childTnLst>
                                    <p:set>
                                      <p:cBhvr>
                                        <p:cTn id="43" dur="1" fill="hold">
                                          <p:stCondLst>
                                            <p:cond delay="0"/>
                                          </p:stCondLst>
                                        </p:cTn>
                                        <p:tgtEl>
                                          <p:spTgt spid="7">
                                            <p:graphicEl>
                                              <a:dgm id="{CB59135E-F447-4AAE-BA9D-C64C375A6527}"/>
                                            </p:graphicEl>
                                          </p:spTgt>
                                        </p:tgtEl>
                                        <p:attrNameLst>
                                          <p:attrName>style.visibility</p:attrName>
                                        </p:attrNameLst>
                                      </p:cBhvr>
                                      <p:to>
                                        <p:strVal val="visible"/>
                                      </p:to>
                                    </p:set>
                                    <p:animEffect transition="in" filter="wipe(left)">
                                      <p:cBhvr>
                                        <p:cTn id="44" dur="500"/>
                                        <p:tgtEl>
                                          <p:spTgt spid="7">
                                            <p:graphicEl>
                                              <a:dgm id="{CB59135E-F447-4AAE-BA9D-C64C375A65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p:bldSub>
          <a:bldDgm bld="one"/>
        </p:bldSub>
      </p:bldGraphic>
      <p:bldGraphic spid="7" grpId="2">
        <p:bldSub>
          <a:bldDgm bld="one"/>
        </p:bldSub>
      </p:bldGraphic>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sz="2400" dirty="0">
                <a:solidFill>
                  <a:srgbClr val="00FFCC"/>
                </a:solidFill>
              </a:rPr>
              <a:t>Development Team Statement on Presentation Use</a:t>
            </a:r>
            <a:endParaRPr lang="en-US" sz="2400" dirty="0">
              <a:solidFill>
                <a:srgbClr val="00FFCC"/>
              </a:solidFill>
            </a:endParaRPr>
          </a:p>
        </p:txBody>
      </p:sp>
      <p:sp>
        <p:nvSpPr>
          <p:cNvPr id="3" name="Content Placeholder 2"/>
          <p:cNvSpPr>
            <a:spLocks noGrp="1"/>
          </p:cNvSpPr>
          <p:nvPr>
            <p:ph idx="1"/>
          </p:nvPr>
        </p:nvSpPr>
        <p:spPr>
          <a:xfrm>
            <a:off x="381000" y="990600"/>
            <a:ext cx="8439472" cy="4495800"/>
          </a:xfrm>
        </p:spPr>
        <p:txBody>
          <a:bodyPr/>
          <a:lstStyle/>
          <a:p>
            <a:r>
              <a:rPr sz="2000" dirty="0"/>
              <a:t>This presentation has been developed for research experimentation purposes and may only be used with written permission from the Technion research team. </a:t>
            </a:r>
          </a:p>
          <a:p>
            <a:r>
              <a:rPr sz="2000" dirty="0"/>
              <a:t>The presentation may not be transferred to a third party nor may any use be made of it without written permission from the research team.</a:t>
            </a:r>
          </a:p>
          <a:p>
            <a:r>
              <a:rPr sz="2000" dirty="0"/>
              <a:t>Permission requests may be submitted via email to:</a:t>
            </a:r>
          </a:p>
          <a:p>
            <a:pPr marL="0" indent="0">
              <a:buNone/>
            </a:pPr>
            <a:r>
              <a:rPr sz="2000" dirty="0">
                <a:hlinkClick r:id="rId3"/>
              </a:rPr>
              <a:t>keshercham.technion@gmail.com</a:t>
            </a:r>
            <a:endParaRPr lang="he-IL" sz="2000" dirty="0" smtClean="0"/>
          </a:p>
          <a:p>
            <a:pPr marL="361950" indent="0">
              <a:spcBef>
                <a:spcPts val="0"/>
              </a:spcBef>
              <a:buNone/>
            </a:pPr>
            <a:r>
              <a:rPr sz="2000" dirty="0"/>
              <a:t> indicating the following on the subject line: permission for [MNS name] MNS use</a:t>
            </a:r>
            <a:endParaRPr lang="he-IL" sz="2000" dirty="0"/>
          </a:p>
          <a:p>
            <a:pPr marL="361950" indent="0">
              <a:spcBef>
                <a:spcPts val="1200"/>
              </a:spcBef>
              <a:buNone/>
            </a:pPr>
            <a:r>
              <a:rPr sz="2000" dirty="0"/>
              <a:t>The project team would like to thank the following people whose donations have assisted in effort of these MNS' since 2014: </a:t>
            </a:r>
            <a:r>
              <a:rPr sz="2000" dirty="0" err="1"/>
              <a:t>Nir</a:t>
            </a:r>
            <a:r>
              <a:rPr sz="2000" dirty="0"/>
              <a:t> Kalkstein (Israel), </a:t>
            </a:r>
            <a:r>
              <a:rPr sz="2000" dirty="0" err="1"/>
              <a:t>Inbal</a:t>
            </a:r>
            <a:r>
              <a:rPr sz="2000" dirty="0"/>
              <a:t> and Tom </a:t>
            </a:r>
            <a:r>
              <a:rPr sz="2000" dirty="0" err="1"/>
              <a:t>Brener</a:t>
            </a:r>
            <a:r>
              <a:rPr sz="2000" dirty="0"/>
              <a:t> (NY), </a:t>
            </a:r>
            <a:r>
              <a:rPr sz="2000" dirty="0" err="1"/>
              <a:t>Karni</a:t>
            </a:r>
            <a:r>
              <a:rPr sz="2000" dirty="0"/>
              <a:t> and </a:t>
            </a:r>
            <a:r>
              <a:rPr sz="2000" dirty="0" err="1"/>
              <a:t>Eran</a:t>
            </a:r>
            <a:r>
              <a:rPr sz="2000" dirty="0"/>
              <a:t> </a:t>
            </a:r>
            <a:r>
              <a:rPr sz="2000" dirty="0" err="1"/>
              <a:t>Shir</a:t>
            </a:r>
            <a:r>
              <a:rPr sz="2000" dirty="0"/>
              <a:t> (Israel)</a:t>
            </a:r>
            <a:endParaRPr lang="en-US" sz="2000" dirty="0"/>
          </a:p>
          <a:p>
            <a:pPr marL="361950" indent="0">
              <a:spcBef>
                <a:spcPts val="0"/>
              </a:spcBef>
              <a:buNone/>
            </a:pPr>
            <a:endParaRPr lang="he-IL" sz="2000" dirty="0" smtClean="0"/>
          </a:p>
          <a:p>
            <a:pPr marL="361950" indent="0">
              <a:spcBef>
                <a:spcPts val="0"/>
              </a:spcBef>
              <a:buNone/>
            </a:pPr>
            <a:endParaRPr lang="en-US" sz="2000" dirty="0" smtClean="0"/>
          </a:p>
        </p:txBody>
      </p:sp>
      <p:sp>
        <p:nvSpPr>
          <p:cNvPr id="7" name="Date Placeholder 6"/>
          <p:cNvSpPr>
            <a:spLocks noGrp="1"/>
          </p:cNvSpPr>
          <p:nvPr>
            <p:ph type="dt" sz="half" idx="10"/>
          </p:nvPr>
        </p:nvSpPr>
        <p:spPr/>
        <p:txBody>
          <a:bodyPr/>
          <a:lstStyle/>
          <a:p>
            <a:pPr>
              <a:defRPr/>
            </a:pPr>
            <a:r>
              <a:t>Updated  13-Nov-2017</a:t>
            </a:r>
            <a:endParaRPr lang="he-IL"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056" y="5097112"/>
            <a:ext cx="3313416" cy="864000"/>
          </a:xfrm>
          <a:prstGeom prst="rect">
            <a:avLst/>
          </a:prstGeom>
        </p:spPr>
      </p:pic>
      <p:grpSp>
        <p:nvGrpSpPr>
          <p:cNvPr id="12" name="Group 11"/>
          <p:cNvGrpSpPr/>
          <p:nvPr/>
        </p:nvGrpSpPr>
        <p:grpSpPr>
          <a:xfrm>
            <a:off x="532339" y="5107885"/>
            <a:ext cx="2095445" cy="1216715"/>
            <a:chOff x="467544" y="4978455"/>
            <a:chExt cx="2095445" cy="1216715"/>
          </a:xfrm>
        </p:grpSpPr>
        <p:sp>
          <p:nvSpPr>
            <p:cNvPr id="13"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sz="1800" b="1">
                  <a:solidFill>
                    <a:srgbClr val="6699FF">
                      <a:lumMod val="40000"/>
                      <a:lumOff val="60000"/>
                    </a:srgbClr>
                  </a:solidFill>
                </a:rPr>
                <a:t>Israel Science Foundation</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p:cNvSpPr>
            <a:spLocks noGrp="1"/>
          </p:cNvSpPr>
          <p:nvPr>
            <p:ph type="ftr" sz="quarter" idx="11"/>
          </p:nvPr>
        </p:nvSpPr>
        <p:spPr/>
        <p:txBody>
          <a:bodyPr/>
          <a:lstStyle/>
          <a:p>
            <a:pPr>
              <a:defRPr/>
            </a:pPr>
            <a:r>
              <a:t>MNS: Efron's Dice © All Rights Reserved</a:t>
            </a:r>
            <a:endParaRPr lang="he-IL" dirty="0">
              <a:solidFill>
                <a:schemeClr val="tx1"/>
              </a:solidFill>
            </a:endParaRPr>
          </a:p>
        </p:txBody>
      </p:sp>
      <p:sp>
        <p:nvSpPr>
          <p:cNvPr id="5" name="Slide Number Placeholder 4"/>
          <p:cNvSpPr>
            <a:spLocks noGrp="1"/>
          </p:cNvSpPr>
          <p:nvPr>
            <p:ph type="sldNum" sz="quarter" idx="12"/>
          </p:nvPr>
        </p:nvSpPr>
        <p:spPr/>
        <p:txBody>
          <a:bodyPr/>
          <a:lstStyle/>
          <a:p>
            <a:pPr>
              <a:defRPr/>
            </a:pPr>
            <a:fld id="{A5664262-78D8-45CD-ABDA-972E9428174D}" type="slidenum">
              <a:rPr lang="he-IL" smtClean="0"/>
              <a:pPr>
                <a:defRPr/>
              </a:pPr>
              <a:t>2</a:t>
            </a:fld>
            <a:endParaRPr lang="he-IL" dirty="0"/>
          </a:p>
        </p:txBody>
      </p:sp>
    </p:spTree>
    <p:extLst>
      <p:ext uri="{BB962C8B-B14F-4D97-AF65-F5344CB8AC3E}">
        <p14:creationId xmlns:p14="http://schemas.microsoft.com/office/powerpoint/2010/main" val="258988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4915800"/>
          </a:xfrm>
        </p:spPr>
        <p:txBody>
          <a:bodyPr>
            <a:noAutofit/>
          </a:bodyPr>
          <a:lstStyle/>
          <a:p>
            <a:pPr marL="276225" indent="-276225"/>
            <a:r>
              <a:rPr sz="2000" dirty="0"/>
              <a:t>Legend has it that the tycoon </a:t>
            </a:r>
            <a:r>
              <a:rPr sz="2000" spc="-70" dirty="0">
                <a:solidFill>
                  <a:schemeClr val="accent2">
                    <a:lumMod val="40000"/>
                    <a:lumOff val="60000"/>
                  </a:schemeClr>
                </a:solidFill>
                <a:latin typeface="Arial"/>
                <a:cs typeface="Arial"/>
              </a:rPr>
              <a:t>Warren Buffet</a:t>
            </a:r>
            <a:r>
              <a:rPr sz="2000" dirty="0"/>
              <a:t> once proposed a game with these four dice</a:t>
            </a:r>
          </a:p>
          <a:p>
            <a:pPr marL="276225" indent="0">
              <a:spcBef>
                <a:spcPts val="0"/>
              </a:spcBef>
              <a:buNone/>
            </a:pPr>
            <a:r>
              <a:rPr sz="2000" dirty="0"/>
              <a:t>to </a:t>
            </a:r>
            <a:r>
              <a:rPr sz="2000" dirty="0">
                <a:solidFill>
                  <a:schemeClr val="accent2">
                    <a:lumMod val="40000"/>
                    <a:lumOff val="60000"/>
                  </a:schemeClr>
                </a:solidFill>
                <a:latin typeface="Arial"/>
                <a:cs typeface="Arial"/>
              </a:rPr>
              <a:t>Bill Gates</a:t>
            </a:r>
            <a:r>
              <a:rPr sz="2000" dirty="0"/>
              <a:t>, the genius</a:t>
            </a:r>
            <a:endParaRPr lang="he-IL" sz="2000" dirty="0" smtClean="0"/>
          </a:p>
          <a:p>
            <a:pPr marL="276225" indent="0">
              <a:spcBef>
                <a:spcPts val="0"/>
              </a:spcBef>
              <a:buNone/>
            </a:pPr>
            <a:r>
              <a:rPr sz="2000" dirty="0"/>
              <a:t>who founded Microsoft. </a:t>
            </a:r>
          </a:p>
          <a:p>
            <a:pPr marL="234950" indent="-234950"/>
            <a:r>
              <a:rPr sz="2000" dirty="0">
                <a:solidFill>
                  <a:schemeClr val="accent2">
                    <a:lumMod val="40000"/>
                    <a:lumOff val="60000"/>
                  </a:schemeClr>
                </a:solidFill>
              </a:rPr>
              <a:t>Buffet</a:t>
            </a:r>
            <a:r>
              <a:rPr sz="2000" dirty="0"/>
              <a:t> '</a:t>
            </a:r>
            <a:r>
              <a:rPr sz="2000" dirty="0">
                <a:solidFill>
                  <a:srgbClr val="FFC000"/>
                </a:solidFill>
              </a:rPr>
              <a:t>graciously</a:t>
            </a:r>
            <a:r>
              <a:rPr sz="2000" dirty="0"/>
              <a:t>' let </a:t>
            </a:r>
            <a:r>
              <a:rPr sz="2000" dirty="0">
                <a:solidFill>
                  <a:schemeClr val="accent2">
                    <a:lumMod val="40000"/>
                    <a:lumOff val="60000"/>
                  </a:schemeClr>
                </a:solidFill>
              </a:rPr>
              <a:t>Gates</a:t>
            </a:r>
            <a:r>
              <a:rPr sz="2000" dirty="0"/>
              <a:t> choose his die first... </a:t>
            </a:r>
          </a:p>
          <a:p>
            <a:pPr marL="234950" indent="-234950">
              <a:spcBef>
                <a:spcPts val="1200"/>
              </a:spcBef>
            </a:pPr>
            <a:r>
              <a:rPr sz="2000" dirty="0"/>
              <a:t>But </a:t>
            </a:r>
            <a:r>
              <a:rPr sz="2000" dirty="0">
                <a:solidFill>
                  <a:schemeClr val="accent2">
                    <a:lumMod val="40000"/>
                    <a:lumOff val="60000"/>
                  </a:schemeClr>
                </a:solidFill>
              </a:rPr>
              <a:t>Bill Gates</a:t>
            </a:r>
            <a:r>
              <a:rPr sz="2000" dirty="0"/>
              <a:t>,</a:t>
            </a:r>
          </a:p>
          <a:p>
            <a:pPr marL="273050" indent="0">
              <a:spcBef>
                <a:spcPts val="0"/>
              </a:spcBef>
              <a:buNone/>
            </a:pPr>
            <a:r>
              <a:rPr sz="2000" dirty="0"/>
              <a:t>after a quick examination</a:t>
            </a:r>
            <a:br>
              <a:rPr sz="2000" dirty="0"/>
            </a:br>
            <a:r>
              <a:rPr sz="2000" dirty="0"/>
              <a:t>of the dice,</a:t>
            </a:r>
          </a:p>
          <a:p>
            <a:pPr marL="0" indent="0">
              <a:spcBef>
                <a:spcPts val="0"/>
              </a:spcBef>
              <a:buNone/>
            </a:pPr>
            <a:r>
              <a:rPr sz="2000" dirty="0"/>
              <a:t>    'respectfully' </a:t>
            </a:r>
            <a:r>
              <a:rPr sz="2000" dirty="0">
                <a:solidFill>
                  <a:srgbClr val="FFC000"/>
                </a:solidFill>
              </a:rPr>
              <a:t>declined</a:t>
            </a:r>
            <a:r>
              <a:rPr sz="2000" dirty="0"/>
              <a:t> the </a:t>
            </a:r>
            <a:endParaRPr lang="en-US" sz="2000" dirty="0" smtClean="0"/>
          </a:p>
          <a:p>
            <a:pPr marL="0" indent="0">
              <a:spcBef>
                <a:spcPts val="0"/>
              </a:spcBef>
              <a:buNone/>
            </a:pPr>
            <a:r>
              <a:rPr sz="2000" dirty="0" smtClean="0"/>
              <a:t>generous </a:t>
            </a:r>
            <a:r>
              <a:rPr sz="2000" dirty="0"/>
              <a:t>offer, and insisted </a:t>
            </a:r>
            <a:endParaRPr lang="en-US" sz="2000" dirty="0" smtClean="0"/>
          </a:p>
          <a:p>
            <a:pPr marL="0" indent="0">
              <a:spcBef>
                <a:spcPts val="0"/>
              </a:spcBef>
              <a:buNone/>
            </a:pPr>
            <a:r>
              <a:rPr sz="2000" dirty="0" smtClean="0"/>
              <a:t>on </a:t>
            </a:r>
            <a:r>
              <a:rPr lang="en-US" sz="2000" dirty="0" smtClean="0">
                <a:solidFill>
                  <a:srgbClr val="FFC000"/>
                </a:solidFill>
              </a:rPr>
              <a:t>being </a:t>
            </a:r>
            <a:r>
              <a:rPr sz="2000" dirty="0" smtClean="0">
                <a:solidFill>
                  <a:srgbClr val="FFC000"/>
                </a:solidFill>
              </a:rPr>
              <a:t>second</a:t>
            </a:r>
            <a:r>
              <a:rPr sz="2000" dirty="0"/>
              <a:t>...</a:t>
            </a:r>
            <a:endParaRPr lang="he-IL" sz="2000" dirty="0"/>
          </a:p>
          <a:p>
            <a:pPr marL="0" lvl="0" indent="0">
              <a:buNone/>
            </a:pPr>
            <a:r>
              <a:rPr sz="2000" b="1" dirty="0">
                <a:solidFill>
                  <a:schemeClr val="bg1"/>
                </a:solidFill>
              </a:rPr>
              <a:t>6, 6, 2, 2, 2</a:t>
            </a:r>
            <a:endParaRPr lang="he-IL" sz="1400" kern="1200" dirty="0">
              <a:solidFill>
                <a:schemeClr val="tx2">
                  <a:lumMod val="50000"/>
                </a:schemeClr>
              </a:solidFill>
              <a:latin typeface="+mn-lt"/>
              <a:cs typeface="+mn-cs"/>
            </a:endParaRPr>
          </a:p>
          <a:p>
            <a:pPr marL="0" indent="0">
              <a:buNone/>
            </a:pPr>
            <a:endParaRPr lang="he-IL" sz="2000" dirty="0" smtClean="0"/>
          </a:p>
        </p:txBody>
      </p:sp>
      <p:sp>
        <p:nvSpPr>
          <p:cNvPr id="2" name="Title 1"/>
          <p:cNvSpPr>
            <a:spLocks noGrp="1"/>
          </p:cNvSpPr>
          <p:nvPr>
            <p:ph type="title"/>
          </p:nvPr>
        </p:nvSpPr>
        <p:spPr>
          <a:xfrm>
            <a:off x="381000" y="381000"/>
            <a:ext cx="8382000" cy="838200"/>
          </a:xfrm>
        </p:spPr>
        <p:txBody>
          <a:bodyPr/>
          <a:lstStyle/>
          <a:p>
            <a:r>
              <a:rPr sz="3200" dirty="0">
                <a:solidFill>
                  <a:srgbClr val="00FFFF"/>
                </a:solidFill>
              </a:rPr>
              <a:t>In this game it doesn't pay to be first!</a:t>
            </a:r>
            <a:endParaRPr lang="en-US" sz="3200" dirty="0">
              <a:solidFill>
                <a:srgbClr val="00FFFF"/>
              </a:solidFill>
            </a:endParaRPr>
          </a:p>
        </p:txBody>
      </p:sp>
      <p:sp>
        <p:nvSpPr>
          <p:cNvPr id="4" name="Date Placeholder 3"/>
          <p:cNvSpPr>
            <a:spLocks noGrp="1"/>
          </p:cNvSpPr>
          <p:nvPr>
            <p:ph type="dt" sz="half" idx="10"/>
          </p:nvPr>
        </p:nvSpPr>
        <p:spPr/>
        <p:txBody>
          <a:bodyPr/>
          <a:lstStyle/>
          <a:p>
            <a:r>
              <a:t>Updated  13-Nov-2017</a:t>
            </a:r>
            <a:endParaRPr lang="en-US" dirty="0"/>
          </a:p>
        </p:txBody>
      </p:sp>
      <p:grpSp>
        <p:nvGrpSpPr>
          <p:cNvPr id="7" name="Group 6"/>
          <p:cNvGrpSpPr/>
          <p:nvPr/>
        </p:nvGrpSpPr>
        <p:grpSpPr>
          <a:xfrm>
            <a:off x="3657600" y="1494305"/>
            <a:ext cx="5751316" cy="4267200"/>
            <a:chOff x="304800" y="1981200"/>
            <a:chExt cx="5751316" cy="4267200"/>
          </a:xfrm>
        </p:grpSpPr>
        <p:pic>
          <p:nvPicPr>
            <p:cNvPr id="1028" name="Picture 4" descr="C:\Publications\Current\מבזק\screen_shot_2012-02-27_at_11-11-49_am-scaled100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575" t="2298" r="7978"/>
            <a:stretch/>
          </p:blipFill>
          <p:spPr bwMode="auto">
            <a:xfrm rot="2160292">
              <a:off x="1859406" y="2974988"/>
              <a:ext cx="2626021" cy="25129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4800" y="3777915"/>
              <a:ext cx="1440000" cy="677233"/>
              <a:chOff x="0" y="1388196"/>
              <a:chExt cx="1986200" cy="850420"/>
            </a:xfrm>
          </p:grpSpPr>
          <p:sp>
            <p:nvSpPr>
              <p:cNvPr id="10" name="Rounded Rectangle 9"/>
              <p:cNvSpPr/>
              <p:nvPr/>
            </p:nvSpPr>
            <p:spPr>
              <a:xfrm>
                <a:off x="0" y="1388196"/>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41514" y="1439431"/>
                <a:ext cx="1903170"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5, 5, 5, 1, 1, 1</a:t>
                </a:r>
                <a:endParaRPr lang="en-US" sz="2400" b="1" kern="1200" dirty="0">
                  <a:solidFill>
                    <a:schemeClr val="bg1"/>
                  </a:solidFill>
                </a:endParaRPr>
              </a:p>
            </p:txBody>
          </p:sp>
        </p:grpSp>
        <p:grpSp>
          <p:nvGrpSpPr>
            <p:cNvPr id="12" name="Group 11"/>
            <p:cNvGrpSpPr/>
            <p:nvPr/>
          </p:nvGrpSpPr>
          <p:grpSpPr>
            <a:xfrm>
              <a:off x="2438400" y="5564400"/>
              <a:ext cx="1440000" cy="684000"/>
              <a:chOff x="2198043" y="2806786"/>
              <a:chExt cx="1957415" cy="850420"/>
            </a:xfrm>
          </p:grpSpPr>
          <p:sp>
            <p:nvSpPr>
              <p:cNvPr id="13" name="Rounded Rectangle 12"/>
              <p:cNvSpPr/>
              <p:nvPr/>
            </p:nvSpPr>
            <p:spPr>
              <a:xfrm>
                <a:off x="2198043" y="2806786"/>
                <a:ext cx="1957415"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239557" y="2848301"/>
                <a:ext cx="1874387"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6, 6, 2, 2, 2, 2 </a:t>
                </a:r>
                <a:endParaRPr lang="en-US" sz="2400" b="1" kern="1200" dirty="0">
                  <a:solidFill>
                    <a:schemeClr val="bg1"/>
                  </a:solidFill>
                </a:endParaRPr>
              </a:p>
            </p:txBody>
          </p:sp>
        </p:grpSp>
        <p:grpSp>
          <p:nvGrpSpPr>
            <p:cNvPr id="15" name="Group 14"/>
            <p:cNvGrpSpPr/>
            <p:nvPr/>
          </p:nvGrpSpPr>
          <p:grpSpPr>
            <a:xfrm>
              <a:off x="4616116" y="3749842"/>
              <a:ext cx="1440000" cy="684000"/>
              <a:chOff x="4367301" y="1450900"/>
              <a:chExt cx="1986200" cy="850420"/>
            </a:xfrm>
          </p:grpSpPr>
          <p:sp>
            <p:nvSpPr>
              <p:cNvPr id="16" name="Rounded Rectangle 15"/>
              <p:cNvSpPr/>
              <p:nvPr/>
            </p:nvSpPr>
            <p:spPr>
              <a:xfrm>
                <a:off x="4367301" y="1450900"/>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408815" y="1492414"/>
                <a:ext cx="1903172"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3, 3</a:t>
                </a:r>
                <a:r>
                  <a:rPr sz="2400" b="1">
                    <a:solidFill>
                      <a:schemeClr val="bg1"/>
                    </a:solidFill>
                  </a:rPr>
                  <a:t>,</a:t>
                </a:r>
                <a:r>
                  <a:rPr sz="2400" b="1" kern="1200">
                    <a:solidFill>
                      <a:schemeClr val="bg1"/>
                    </a:solidFill>
                  </a:rPr>
                  <a:t> 3, 3, 3, 3</a:t>
                </a:r>
                <a:endParaRPr lang="en-US" sz="2400" b="1" kern="1200" dirty="0">
                  <a:solidFill>
                    <a:schemeClr val="bg1"/>
                  </a:solidFill>
                </a:endParaRPr>
              </a:p>
            </p:txBody>
          </p:sp>
        </p:grpSp>
        <p:grpSp>
          <p:nvGrpSpPr>
            <p:cNvPr id="18" name="Group 17"/>
            <p:cNvGrpSpPr/>
            <p:nvPr/>
          </p:nvGrpSpPr>
          <p:grpSpPr>
            <a:xfrm>
              <a:off x="2362200" y="1981200"/>
              <a:ext cx="1440000" cy="684000"/>
              <a:chOff x="2253511" y="390"/>
              <a:chExt cx="1928629" cy="850420"/>
            </a:xfrm>
          </p:grpSpPr>
          <p:sp>
            <p:nvSpPr>
              <p:cNvPr id="19" name="Rounded Rectangle 18"/>
              <p:cNvSpPr/>
              <p:nvPr/>
            </p:nvSpPr>
            <p:spPr>
              <a:xfrm>
                <a:off x="2253511" y="390"/>
                <a:ext cx="1928629"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2295025" y="41904"/>
                <a:ext cx="1845601"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4, 4, 4, 4, 0, 0</a:t>
                </a:r>
                <a:endParaRPr lang="en-US" sz="2400" b="1" kern="1200" dirty="0">
                  <a:solidFill>
                    <a:schemeClr val="bg1"/>
                  </a:solidFill>
                </a:endParaRPr>
              </a:p>
            </p:txBody>
          </p:sp>
        </p:grpSp>
      </p:grpSp>
      <p:sp>
        <p:nvSpPr>
          <p:cNvPr id="8" name="TextBox 7"/>
          <p:cNvSpPr txBox="1"/>
          <p:nvPr/>
        </p:nvSpPr>
        <p:spPr>
          <a:xfrm>
            <a:off x="647700" y="4843980"/>
            <a:ext cx="4953000" cy="1200329"/>
          </a:xfrm>
          <a:prstGeom prst="rect">
            <a:avLst/>
          </a:prstGeom>
          <a:noFill/>
        </p:spPr>
        <p:txBody>
          <a:bodyPr wrap="square" rtlCol="1">
            <a:spAutoFit/>
          </a:bodyPr>
          <a:lstStyle/>
          <a:p>
            <a:pPr algn="r"/>
            <a:endParaRPr lang="he-IL" dirty="0" smtClean="0">
              <a:solidFill>
                <a:schemeClr val="tx2">
                  <a:lumMod val="50000"/>
                </a:schemeClr>
              </a:solidFill>
            </a:endParaRPr>
          </a:p>
          <a:p>
            <a:r>
              <a:rPr dirty="0">
                <a:solidFill>
                  <a:schemeClr val="tx2">
                    <a:lumMod val="50000"/>
                  </a:schemeClr>
                </a:solidFill>
              </a:rPr>
              <a:t>http://iamwilchung.wordpress.com/2012/02/28/introducing-efronsitive-parametric-3d-printable-non-transitive-dice/</a:t>
            </a:r>
            <a:endParaRPr lang="he-IL"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20</a:t>
            </a:fld>
            <a:endParaRPr lang="en-US"/>
          </a:p>
        </p:txBody>
      </p:sp>
    </p:spTree>
    <p:extLst>
      <p:ext uri="{BB962C8B-B14F-4D97-AF65-F5344CB8AC3E}">
        <p14:creationId xmlns:p14="http://schemas.microsoft.com/office/powerpoint/2010/main" val="27058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4" y="397829"/>
            <a:ext cx="8382000" cy="838200"/>
          </a:xfrm>
        </p:spPr>
        <p:txBody>
          <a:bodyPr/>
          <a:lstStyle/>
          <a:p>
            <a:r>
              <a:rPr sz="2800" dirty="0">
                <a:solidFill>
                  <a:srgbClr val="00FFFF"/>
                </a:solidFill>
              </a:rPr>
              <a:t>Who invented this special set of dice?</a:t>
            </a:r>
            <a:endParaRPr lang="en-US" sz="2800" dirty="0">
              <a:solidFill>
                <a:srgbClr val="00FFFF"/>
              </a:solidFill>
            </a:endParaRPr>
          </a:p>
        </p:txBody>
      </p:sp>
      <p:sp>
        <p:nvSpPr>
          <p:cNvPr id="3" name="Content Placeholder 2"/>
          <p:cNvSpPr>
            <a:spLocks noGrp="1"/>
          </p:cNvSpPr>
          <p:nvPr>
            <p:ph idx="1"/>
          </p:nvPr>
        </p:nvSpPr>
        <p:spPr>
          <a:xfrm>
            <a:off x="391297" y="1712440"/>
            <a:ext cx="8460160" cy="5766420"/>
          </a:xfrm>
        </p:spPr>
        <p:txBody>
          <a:bodyPr/>
          <a:lstStyle/>
          <a:p>
            <a:r>
              <a:rPr sz="2000" dirty="0"/>
              <a:t>This set of four dice was invented in </a:t>
            </a:r>
            <a:r>
              <a:rPr sz="2000" dirty="0">
                <a:solidFill>
                  <a:schemeClr val="accent1">
                    <a:lumMod val="60000"/>
                    <a:lumOff val="40000"/>
                  </a:schemeClr>
                </a:solidFill>
              </a:rPr>
              <a:t>1970</a:t>
            </a:r>
          </a:p>
          <a:p>
            <a:pPr marL="361950" indent="0">
              <a:spcBef>
                <a:spcPts val="0"/>
              </a:spcBef>
              <a:buNone/>
            </a:pPr>
            <a:r>
              <a:rPr sz="2000" dirty="0"/>
              <a:t>by an American statistician called Bradley </a:t>
            </a:r>
            <a:r>
              <a:rPr sz="2000" dirty="0" err="1"/>
              <a:t>Efron</a:t>
            </a:r>
            <a:r>
              <a:rPr sz="2000" dirty="0"/>
              <a:t>,</a:t>
            </a:r>
          </a:p>
          <a:p>
            <a:pPr marL="361950" indent="0">
              <a:spcBef>
                <a:spcPts val="0"/>
              </a:spcBef>
              <a:buNone/>
            </a:pPr>
            <a:r>
              <a:rPr sz="2000" dirty="0"/>
              <a:t>a son of Russian Jewish immigrants. </a:t>
            </a:r>
            <a:endParaRPr lang="he-IL" sz="2000" dirty="0" smtClean="0"/>
          </a:p>
          <a:p>
            <a:pPr>
              <a:tabLst>
                <a:tab pos="8229600" algn="l"/>
              </a:tabLst>
            </a:pPr>
            <a:r>
              <a:rPr sz="2000" dirty="0" err="1"/>
              <a:t>Efron</a:t>
            </a:r>
            <a:r>
              <a:rPr sz="2000" dirty="0"/>
              <a:t> won the National Medal of Science in 2005,</a:t>
            </a:r>
          </a:p>
          <a:p>
            <a:pPr marL="361950" indent="0">
              <a:spcBef>
                <a:spcPts val="0"/>
              </a:spcBef>
              <a:buNone/>
              <a:tabLst>
                <a:tab pos="8229600" algn="l"/>
              </a:tabLst>
            </a:pPr>
            <a:r>
              <a:rPr sz="2000" dirty="0"/>
              <a:t>the highest scientific honor by the United States,</a:t>
            </a:r>
          </a:p>
          <a:p>
            <a:pPr marL="361950" indent="0">
              <a:spcBef>
                <a:spcPts val="0"/>
              </a:spcBef>
              <a:buNone/>
              <a:tabLst>
                <a:tab pos="8229600" algn="l"/>
              </a:tabLst>
            </a:pPr>
            <a:r>
              <a:rPr sz="2000" spc="-30" dirty="0"/>
              <a:t>for his exceptional work in statistics.</a:t>
            </a:r>
            <a:endParaRPr lang="he-IL" sz="2000" dirty="0" smtClean="0"/>
          </a:p>
          <a:p>
            <a:pPr>
              <a:tabLst>
                <a:tab pos="8229600" algn="l"/>
              </a:tabLst>
            </a:pPr>
            <a:r>
              <a:rPr sz="2000" dirty="0"/>
              <a:t>As a brilliant young student at Stanford University in California, </a:t>
            </a:r>
            <a:r>
              <a:rPr sz="2000" dirty="0" err="1">
                <a:solidFill>
                  <a:schemeClr val="accent1">
                    <a:lumMod val="60000"/>
                    <a:lumOff val="40000"/>
                  </a:schemeClr>
                </a:solidFill>
              </a:rPr>
              <a:t>Efron</a:t>
            </a:r>
            <a:r>
              <a:rPr sz="2000" dirty="0"/>
              <a:t> was quite the 'troublemaker'. He was suspended from his studies for a year, for publishing a parody of Playboy magazine in a student newspaper. </a:t>
            </a:r>
            <a:endParaRPr lang="he-IL" sz="2000" dirty="0"/>
          </a:p>
          <a:p>
            <a:pPr>
              <a:tabLst>
                <a:tab pos="8229600" algn="l"/>
              </a:tabLst>
            </a:pPr>
            <a:r>
              <a:rPr sz="2000" dirty="0"/>
              <a:t>Is the </a:t>
            </a:r>
            <a:r>
              <a:rPr sz="2000" dirty="0">
                <a:solidFill>
                  <a:srgbClr val="00FFFF"/>
                </a:solidFill>
              </a:rPr>
              <a:t>circularity</a:t>
            </a:r>
            <a:r>
              <a:rPr sz="2000" dirty="0"/>
              <a:t> of the four </a:t>
            </a:r>
            <a:r>
              <a:rPr sz="2000" dirty="0" err="1">
                <a:solidFill>
                  <a:schemeClr val="accent1">
                    <a:lumMod val="60000"/>
                    <a:lumOff val="40000"/>
                  </a:schemeClr>
                </a:solidFill>
              </a:rPr>
              <a:t>Efron</a:t>
            </a:r>
            <a:r>
              <a:rPr sz="2000" dirty="0">
                <a:solidFill>
                  <a:schemeClr val="accent1">
                    <a:lumMod val="60000"/>
                    <a:lumOff val="40000"/>
                  </a:schemeClr>
                </a:solidFill>
              </a:rPr>
              <a:t> dice</a:t>
            </a:r>
            <a:r>
              <a:rPr sz="2000" dirty="0"/>
              <a:t> rare?</a:t>
            </a:r>
            <a:r>
              <a:rPr sz="2000" spc="-30" dirty="0"/>
              <a:t> </a:t>
            </a:r>
          </a:p>
          <a:p>
            <a:pPr marL="361950" indent="0">
              <a:spcBef>
                <a:spcPts val="0"/>
              </a:spcBef>
              <a:buNone/>
              <a:tabLst>
                <a:tab pos="8229600" algn="l"/>
              </a:tabLst>
            </a:pPr>
            <a:r>
              <a:rPr sz="2000" spc="-30" dirty="0"/>
              <a:t>- not really; actually, we even encounter it in children's games!</a:t>
            </a:r>
          </a:p>
        </p:txBody>
      </p:sp>
      <p:sp>
        <p:nvSpPr>
          <p:cNvPr id="4" name="Date Placeholder 3"/>
          <p:cNvSpPr>
            <a:spLocks noGrp="1"/>
          </p:cNvSpPr>
          <p:nvPr>
            <p:ph type="dt" sz="half" idx="10"/>
          </p:nvPr>
        </p:nvSpPr>
        <p:spPr/>
        <p:txBody>
          <a:bodyPr/>
          <a:lstStyle/>
          <a:p>
            <a:r>
              <a:t>Updated  13-Nov-2017</a:t>
            </a:r>
            <a:endParaRPr lang="en-US" dirty="0"/>
          </a:p>
        </p:txBody>
      </p:sp>
      <p:grpSp>
        <p:nvGrpSpPr>
          <p:cNvPr id="7" name="Group 6"/>
          <p:cNvGrpSpPr/>
          <p:nvPr/>
        </p:nvGrpSpPr>
        <p:grpSpPr>
          <a:xfrm>
            <a:off x="7027231" y="845408"/>
            <a:ext cx="1561082" cy="2772803"/>
            <a:chOff x="427037" y="323596"/>
            <a:chExt cx="1561082" cy="2772803"/>
          </a:xfrm>
        </p:grpSpPr>
        <p:pic>
          <p:nvPicPr>
            <p:cNvPr id="8" name="Picture 2" descr="http://news.stanford.edu/news/2007/may30/gifs/medal_ef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23596"/>
              <a:ext cx="1554163" cy="21395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6412" y="2450068"/>
              <a:ext cx="1551707" cy="646331"/>
            </a:xfrm>
            <a:prstGeom prst="rect">
              <a:avLst/>
            </a:prstGeom>
          </p:spPr>
          <p:txBody>
            <a:bodyPr wrap="none">
              <a:spAutoFit/>
            </a:bodyPr>
            <a:lstStyle/>
            <a:p>
              <a:pPr algn="ctr"/>
              <a:r>
                <a:rPr dirty="0"/>
                <a:t>Bradley </a:t>
              </a:r>
              <a:r>
                <a:rPr dirty="0" err="1"/>
                <a:t>Efron</a:t>
              </a:r>
              <a:endParaRPr lang="he-IL" dirty="0" smtClean="0"/>
            </a:p>
            <a:p>
              <a:pPr algn="ctr"/>
              <a:r>
                <a:rPr dirty="0"/>
                <a:t>(1938 -)</a:t>
              </a:r>
              <a:endParaRPr lang="en-US" dirty="0"/>
            </a:p>
          </p:txBody>
        </p:sp>
      </p:gr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21</a:t>
            </a:fld>
            <a:endParaRPr lang="en-US"/>
          </a:p>
        </p:txBody>
      </p:sp>
    </p:spTree>
    <p:extLst>
      <p:ext uri="{BB962C8B-B14F-4D97-AF65-F5344CB8AC3E}">
        <p14:creationId xmlns:p14="http://schemas.microsoft.com/office/powerpoint/2010/main" val="27649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5"/>
                                      </p:to>
                                    </p:set>
                                    <p:animEffect filter="image" prLst="opacity: 0.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5"/>
                                      </p:to>
                                    </p:set>
                                    <p:animEffect filter="image" prLst="opacity: 0.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9" presetClass="emph" presetSubtype="0" nodeType="withEffect">
                                  <p:stCondLst>
                                    <p:cond delay="0"/>
                                  </p:stCondLst>
                                  <p:childTnLst>
                                    <p:set>
                                      <p:cBhvr rctx="PPT">
                                        <p:cTn id="40" dur="indefinite"/>
                                        <p:tgtEl>
                                          <p:spTgt spid="3">
                                            <p:txEl>
                                              <p:pRg st="3" end="3"/>
                                            </p:txEl>
                                          </p:spTgt>
                                        </p:tgtEl>
                                        <p:attrNameLst>
                                          <p:attrName>style.opacity</p:attrName>
                                        </p:attrNameLst>
                                      </p:cBhvr>
                                      <p:to>
                                        <p:strVal val="0.5"/>
                                      </p:to>
                                    </p:set>
                                    <p:animEffect filter="image" prLst="opacity: 0.5">
                                      <p:cBhvr rctx="IE">
                                        <p:cTn id="41" dur="indefinite"/>
                                        <p:tgtEl>
                                          <p:spTgt spid="3">
                                            <p:txEl>
                                              <p:pRg st="3" end="3"/>
                                            </p:txEl>
                                          </p:spTgt>
                                        </p:tgtEl>
                                      </p:cBhvr>
                                    </p:animEffec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par>
                                <p:cTn id="45" presetID="9" presetClass="emph" presetSubtype="0" nodeType="withEffect">
                                  <p:stCondLst>
                                    <p:cond delay="0"/>
                                  </p:stCondLst>
                                  <p:childTnLst>
                                    <p:set>
                                      <p:cBhvr rctx="PPT">
                                        <p:cTn id="46" dur="indefinite"/>
                                        <p:tgtEl>
                                          <p:spTgt spid="3">
                                            <p:txEl>
                                              <p:pRg st="5" end="5"/>
                                            </p:txEl>
                                          </p:spTgt>
                                        </p:tgtEl>
                                        <p:attrNameLst>
                                          <p:attrName>style.opacity</p:attrName>
                                        </p:attrNameLst>
                                      </p:cBhvr>
                                      <p:to>
                                        <p:strVal val="0.5"/>
                                      </p:to>
                                    </p:set>
                                    <p:animEffect filter="image" prLst="opacity: 0.5">
                                      <p:cBhvr rctx="IE">
                                        <p:cTn id="47" dur="indefinite"/>
                                        <p:tgtEl>
                                          <p:spTgt spid="3">
                                            <p:txEl>
                                              <p:pRg st="5" end="5"/>
                                            </p:txEl>
                                          </p:spTgt>
                                        </p:tgtEl>
                                      </p:cBhvr>
                                    </p:animEffect>
                                  </p:childTnLst>
                                </p:cTn>
                              </p:par>
                              <p:par>
                                <p:cTn id="48" presetID="9" presetClass="emph" presetSubtype="0" nodeType="withEffect">
                                  <p:stCondLst>
                                    <p:cond delay="0"/>
                                  </p:stCondLst>
                                  <p:childTnLst>
                                    <p:set>
                                      <p:cBhvr rctx="PPT">
                                        <p:cTn id="49" dur="indefinite"/>
                                        <p:tgtEl>
                                          <p:spTgt spid="3">
                                            <p:txEl>
                                              <p:pRg st="6" end="6"/>
                                            </p:txEl>
                                          </p:spTgt>
                                        </p:tgtEl>
                                        <p:attrNameLst>
                                          <p:attrName>style.opacity</p:attrName>
                                        </p:attrNameLst>
                                      </p:cBhvr>
                                      <p:to>
                                        <p:strVal val="0.5"/>
                                      </p:to>
                                    </p:set>
                                    <p:animEffect filter="image" prLst="opacity: 0.5">
                                      <p:cBhvr rctx="IE">
                                        <p:cTn id="50" dur="indefinite"/>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20" name="TextBox 19"/>
          <p:cNvSpPr txBox="1"/>
          <p:nvPr/>
        </p:nvSpPr>
        <p:spPr>
          <a:xfrm>
            <a:off x="2209801" y="3899118"/>
            <a:ext cx="4640934" cy="1569660"/>
          </a:xfrm>
          <a:prstGeom prst="rect">
            <a:avLst/>
          </a:prstGeom>
          <a:noFill/>
        </p:spPr>
        <p:txBody>
          <a:bodyPr wrap="square" rtlCol="1">
            <a:spAutoFit/>
          </a:bodyPr>
          <a:lstStyle/>
          <a:p>
            <a:pPr algn="ctr" rtl="1"/>
            <a:r>
              <a:rPr sz="2400" dirty="0"/>
              <a:t>The rule is:</a:t>
            </a:r>
          </a:p>
          <a:p>
            <a:pPr algn="ctr" rtl="1"/>
            <a:r>
              <a:rPr sz="2400" dirty="0" smtClean="0"/>
              <a:t>rock </a:t>
            </a:r>
            <a:r>
              <a:rPr sz="2400" dirty="0"/>
              <a:t>beats </a:t>
            </a:r>
            <a:r>
              <a:rPr sz="2400" dirty="0" smtClean="0"/>
              <a:t>scissors</a:t>
            </a:r>
            <a:r>
              <a:rPr sz="2400" dirty="0"/>
              <a:t>, </a:t>
            </a:r>
            <a:endParaRPr lang="he-IL" sz="2400" dirty="0" smtClean="0"/>
          </a:p>
          <a:p>
            <a:pPr algn="ctr" rtl="1"/>
            <a:r>
              <a:rPr sz="2400" dirty="0" smtClean="0"/>
              <a:t>scissors </a:t>
            </a:r>
            <a:r>
              <a:rPr sz="2400" dirty="0"/>
              <a:t>beats </a:t>
            </a:r>
            <a:r>
              <a:rPr sz="2400" dirty="0" smtClean="0"/>
              <a:t>paper</a:t>
            </a:r>
            <a:r>
              <a:rPr sz="2400" dirty="0"/>
              <a:t>,</a:t>
            </a:r>
          </a:p>
          <a:p>
            <a:pPr algn="ctr" rtl="1"/>
            <a:r>
              <a:rPr sz="2400" dirty="0" smtClean="0"/>
              <a:t>paper </a:t>
            </a:r>
            <a:r>
              <a:rPr sz="2400" dirty="0"/>
              <a:t>beats </a:t>
            </a:r>
            <a:r>
              <a:rPr sz="2400" dirty="0" smtClean="0"/>
              <a:t>rock</a:t>
            </a:r>
            <a:r>
              <a:rPr sz="2400" dirty="0"/>
              <a:t>.</a:t>
            </a:r>
            <a:endParaRPr lang="he-IL" sz="1600" dirty="0"/>
          </a:p>
        </p:txBody>
      </p:sp>
      <p:cxnSp>
        <p:nvCxnSpPr>
          <p:cNvPr id="25" name="Straight Arrow Connector 24"/>
          <p:cNvCxnSpPr/>
          <p:nvPr/>
        </p:nvCxnSpPr>
        <p:spPr bwMode="auto">
          <a:xfrm flipV="1">
            <a:off x="1751091" y="3048000"/>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29" name="Straight Arrow Connector 28"/>
          <p:cNvCxnSpPr/>
          <p:nvPr/>
        </p:nvCxnSpPr>
        <p:spPr bwMode="auto">
          <a:xfrm flipH="1" flipV="1">
            <a:off x="2596167" y="5791200"/>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pic>
        <p:nvPicPr>
          <p:cNvPr id="26" name="Picture 25" descr="https://encrypted-tbn0.gstatic.com/images?q=tbn:ANd9GcT5EgcQFjlyvV5WflhNXw1HTaHTLBvEAq2VMg-E-N9ZjEvPD1Te0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15734845">
            <a:off x="3771064" y="2250112"/>
            <a:ext cx="1561891" cy="1519577"/>
          </a:xfrm>
          <a:prstGeom prst="rect">
            <a:avLst/>
          </a:prstGeom>
          <a:noFill/>
          <a:ln>
            <a:noFill/>
          </a:ln>
        </p:spPr>
      </p:pic>
      <p:pic>
        <p:nvPicPr>
          <p:cNvPr id="27" name="Picture 26" descr="https://encrypted-tbn0.gstatic.com/images?q=tbn:ANd9GcQ6himz13qj2RqeV5RUbrCB-R4S7JUSMl7Zhf3Tc_HB5teRylzl">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28" name="Picture 27" descr="https://encrypted-tbn1.gstatic.com/images?q=tbn:ANd9GcSMJST41w25xKATnrbRhyQAJ1qAPVumoCaGfT_RHgSvTYbMJFbX">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sp>
        <p:nvSpPr>
          <p:cNvPr id="33" name="Title 1"/>
          <p:cNvSpPr>
            <a:spLocks noGrp="1"/>
          </p:cNvSpPr>
          <p:nvPr>
            <p:ph type="title"/>
          </p:nvPr>
        </p:nvSpPr>
        <p:spPr>
          <a:xfrm>
            <a:off x="381000" y="381000"/>
            <a:ext cx="8382000" cy="838200"/>
          </a:xfrm>
        </p:spPr>
        <p:txBody>
          <a:bodyPr/>
          <a:lstStyle/>
          <a:p>
            <a:pPr rtl="1"/>
            <a:r>
              <a:rPr dirty="0">
                <a:solidFill>
                  <a:srgbClr val="00FFFF"/>
                </a:solidFill>
              </a:rPr>
              <a:t>Rock-Paper-Scissors</a:t>
            </a:r>
            <a:endParaRPr lang="en-US" spc="-150" dirty="0">
              <a:solidFill>
                <a:srgbClr val="00FFFF"/>
              </a:solidFill>
            </a:endParaRPr>
          </a:p>
        </p:txBody>
      </p:sp>
      <p:cxnSp>
        <p:nvCxnSpPr>
          <p:cNvPr id="34" name="Straight Arrow Connector 33"/>
          <p:cNvCxnSpPr/>
          <p:nvPr/>
        </p:nvCxnSpPr>
        <p:spPr bwMode="auto">
          <a:xfrm>
            <a:off x="5638800" y="2941020"/>
            <a:ext cx="1371600" cy="1250523"/>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15" name="TextBox 14"/>
          <p:cNvSpPr txBox="1"/>
          <p:nvPr/>
        </p:nvSpPr>
        <p:spPr>
          <a:xfrm>
            <a:off x="228600" y="1066800"/>
            <a:ext cx="8534401" cy="1015663"/>
          </a:xfrm>
          <a:prstGeom prst="rect">
            <a:avLst/>
          </a:prstGeom>
          <a:noFill/>
        </p:spPr>
        <p:txBody>
          <a:bodyPr wrap="square" rtlCol="1">
            <a:spAutoFit/>
          </a:bodyPr>
          <a:lstStyle/>
          <a:p>
            <a:pPr indent="0" algn="l">
              <a:buNone/>
            </a:pPr>
            <a:r>
              <a:rPr sz="2000" dirty="0"/>
              <a:t>Remember this game? - in the game Rock-Paper-Scissors, two children face each other, and simultaneously present: a fist </a:t>
            </a:r>
            <a:r>
              <a:rPr sz="2000" dirty="0">
                <a:sym typeface="Wingdings 2" charset="2"/>
              </a:rPr>
              <a:t></a:t>
            </a:r>
            <a:r>
              <a:rPr sz="2000" dirty="0"/>
              <a:t> indicating a rock, </a:t>
            </a:r>
            <a:r>
              <a:rPr sz="2000" dirty="0">
                <a:solidFill>
                  <a:srgbClr val="00FFFF"/>
                </a:solidFill>
              </a:rPr>
              <a:t>or</a:t>
            </a:r>
            <a:r>
              <a:rPr sz="2000" dirty="0"/>
              <a:t> an open hand </a:t>
            </a:r>
            <a:r>
              <a:rPr sz="2000" dirty="0">
                <a:sym typeface="Wingdings 2" charset="2"/>
              </a:rPr>
              <a:t></a:t>
            </a:r>
            <a:r>
              <a:rPr sz="2000" dirty="0"/>
              <a:t> indicating paper, </a:t>
            </a:r>
            <a:r>
              <a:rPr sz="2000" dirty="0">
                <a:solidFill>
                  <a:srgbClr val="00FFFF"/>
                </a:solidFill>
              </a:rPr>
              <a:t>or</a:t>
            </a:r>
            <a:r>
              <a:rPr sz="2000" dirty="0"/>
              <a:t> two fingers </a:t>
            </a:r>
            <a:r>
              <a:rPr sz="2000" dirty="0">
                <a:sym typeface="Wingdings" charset="2"/>
              </a:rPr>
              <a:t></a:t>
            </a:r>
            <a:r>
              <a:rPr sz="2000" dirty="0"/>
              <a:t> indicating scissors</a:t>
            </a:r>
            <a:endParaRPr lang="he-IL" sz="2000" dirty="0"/>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22</a:t>
            </a:fld>
            <a:endParaRPr lang="en-US"/>
          </a:p>
        </p:txBody>
      </p:sp>
    </p:spTree>
    <p:extLst>
      <p:ext uri="{BB962C8B-B14F-4D97-AF65-F5344CB8AC3E}">
        <p14:creationId xmlns:p14="http://schemas.microsoft.com/office/powerpoint/2010/main" val="298878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5500"/>
                            </p:stCondLst>
                            <p:childTnLst>
                              <p:par>
                                <p:cTn id="9" presetID="10" presetClass="entr" presetSubtype="0" fill="hold" nodeType="afterEffect">
                                  <p:stCondLst>
                                    <p:cond delay="1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8000"/>
                            </p:stCondLst>
                            <p:childTnLst>
                              <p:par>
                                <p:cTn id="13" presetID="10" presetClass="entr" presetSubtype="0" fill="hold" nodeType="afterEffect">
                                  <p:stCondLst>
                                    <p:cond delay="1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nodeType="after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1" fill="hold" nodeType="afterEffect">
                                  <p:stCondLst>
                                    <p:cond delay="50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10" name="TextBox 9"/>
          <p:cNvSpPr txBox="1"/>
          <p:nvPr/>
        </p:nvSpPr>
        <p:spPr>
          <a:xfrm>
            <a:off x="228600" y="1066800"/>
            <a:ext cx="8534401" cy="1323439"/>
          </a:xfrm>
          <a:prstGeom prst="rect">
            <a:avLst/>
          </a:prstGeom>
          <a:noFill/>
        </p:spPr>
        <p:txBody>
          <a:bodyPr wrap="square" rtlCol="1">
            <a:spAutoFit/>
          </a:bodyPr>
          <a:lstStyle/>
          <a:p>
            <a:pPr indent="0" algn="l">
              <a:buNone/>
            </a:pPr>
            <a:r>
              <a:rPr sz="2000" dirty="0"/>
              <a:t>Remember this game? - in the game Rock-Paper-Scissors, two children face each other, and simultaneously present: a fist </a:t>
            </a:r>
            <a:r>
              <a:rPr sz="2000" dirty="0">
                <a:sym typeface="Wingdings 2" charset="2"/>
              </a:rPr>
              <a:t></a:t>
            </a:r>
            <a:r>
              <a:rPr sz="2000" dirty="0"/>
              <a:t> indicating a rock, </a:t>
            </a:r>
            <a:r>
              <a:rPr sz="2000" dirty="0">
                <a:solidFill>
                  <a:srgbClr val="00FFFF"/>
                </a:solidFill>
              </a:rPr>
              <a:t>or</a:t>
            </a:r>
            <a:r>
              <a:rPr sz="2000" dirty="0"/>
              <a:t> an open hand </a:t>
            </a:r>
            <a:r>
              <a:rPr sz="2000" dirty="0">
                <a:sym typeface="Wingdings 2" charset="2"/>
              </a:rPr>
              <a:t></a:t>
            </a:r>
            <a:r>
              <a:rPr sz="2000" dirty="0"/>
              <a:t> indicating paper, </a:t>
            </a:r>
            <a:r>
              <a:rPr sz="2000" dirty="0">
                <a:solidFill>
                  <a:srgbClr val="00FFFF"/>
                </a:solidFill>
              </a:rPr>
              <a:t>or</a:t>
            </a:r>
            <a:r>
              <a:rPr sz="2000" dirty="0"/>
              <a:t> two fingers </a:t>
            </a:r>
            <a:r>
              <a:rPr sz="2000" dirty="0">
                <a:sym typeface="Wingdings" charset="2"/>
              </a:rPr>
              <a:t></a:t>
            </a:r>
            <a:r>
              <a:rPr sz="2000" dirty="0"/>
              <a:t> indicating scissors</a:t>
            </a:r>
          </a:p>
          <a:p>
            <a:pPr indent="0" algn="ctr">
              <a:buNone/>
            </a:pPr>
            <a:endParaRPr lang="he-IL" sz="2000" dirty="0">
              <a:solidFill>
                <a:srgbClr val="00FFFF"/>
              </a:solidFill>
            </a:endParaRPr>
          </a:p>
        </p:txBody>
      </p:sp>
      <p:cxnSp>
        <p:nvCxnSpPr>
          <p:cNvPr id="25" name="Straight Arrow Connector 24"/>
          <p:cNvCxnSpPr/>
          <p:nvPr/>
        </p:nvCxnSpPr>
        <p:spPr bwMode="auto">
          <a:xfrm flipV="1">
            <a:off x="1751091" y="3048000"/>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29" name="Straight Arrow Connector 28"/>
          <p:cNvCxnSpPr/>
          <p:nvPr/>
        </p:nvCxnSpPr>
        <p:spPr bwMode="auto">
          <a:xfrm flipH="1" flipV="1">
            <a:off x="2596167" y="5791200"/>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pic>
        <p:nvPicPr>
          <p:cNvPr id="27" name="Picture 26" descr="https://encrypted-tbn0.gstatic.com/images?q=tbn:ANd9GcQ6himz13qj2RqeV5RUbrCB-R4S7JUSMl7Zhf3Tc_HB5teRylz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28" name="Picture 27" descr="https://encrypted-tbn1.gstatic.com/images?q=tbn:ANd9GcSMJST41w25xKATnrbRhyQAJ1qAPVumoCaGfT_RHgSvTYbMJFbX">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sp>
        <p:nvSpPr>
          <p:cNvPr id="33" name="Title 1"/>
          <p:cNvSpPr>
            <a:spLocks noGrp="1"/>
          </p:cNvSpPr>
          <p:nvPr>
            <p:ph type="title"/>
          </p:nvPr>
        </p:nvSpPr>
        <p:spPr>
          <a:xfrm>
            <a:off x="381000" y="381000"/>
            <a:ext cx="8382000" cy="838200"/>
          </a:xfrm>
        </p:spPr>
        <p:txBody>
          <a:bodyPr/>
          <a:lstStyle/>
          <a:p>
            <a:pPr rtl="1"/>
            <a:r>
              <a:rPr>
                <a:solidFill>
                  <a:srgbClr val="00FFFF"/>
                </a:solidFill>
              </a:rPr>
              <a:t>Rock-Paper-Scissors</a:t>
            </a:r>
            <a:endParaRPr lang="en-US" spc="-150" dirty="0">
              <a:solidFill>
                <a:srgbClr val="00FFFF"/>
              </a:solidFill>
            </a:endParaRPr>
          </a:p>
        </p:txBody>
      </p:sp>
      <p:cxnSp>
        <p:nvCxnSpPr>
          <p:cNvPr id="34" name="Straight Arrow Connector 33"/>
          <p:cNvCxnSpPr/>
          <p:nvPr/>
        </p:nvCxnSpPr>
        <p:spPr bwMode="auto">
          <a:xfrm>
            <a:off x="5638800" y="2941020"/>
            <a:ext cx="1371600" cy="1250523"/>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15" name="TextBox 14"/>
          <p:cNvSpPr txBox="1"/>
          <p:nvPr/>
        </p:nvSpPr>
        <p:spPr>
          <a:xfrm>
            <a:off x="2286000" y="3581400"/>
            <a:ext cx="4551839" cy="1938992"/>
          </a:xfrm>
          <a:prstGeom prst="rect">
            <a:avLst/>
          </a:prstGeom>
          <a:noFill/>
        </p:spPr>
        <p:txBody>
          <a:bodyPr wrap="square" rtlCol="1">
            <a:spAutoFit/>
          </a:bodyPr>
          <a:lstStyle/>
          <a:p>
            <a:pPr algn="ctr" rtl="1"/>
            <a:r>
              <a:rPr sz="2400" dirty="0"/>
              <a:t> </a:t>
            </a:r>
          </a:p>
          <a:p>
            <a:pPr algn="ctr" rtl="1"/>
            <a:r>
              <a:rPr sz="2400" dirty="0"/>
              <a:t>The </a:t>
            </a:r>
            <a:r>
              <a:rPr sz="2400" dirty="0">
                <a:solidFill>
                  <a:srgbClr val="00FFFF"/>
                </a:solidFill>
                <a:latin typeface="Arial"/>
                <a:cs typeface="Arial"/>
              </a:rPr>
              <a:t>circularity</a:t>
            </a:r>
            <a:r>
              <a:rPr sz="2400" dirty="0"/>
              <a:t> here is clear to all players, and that's what makes it fun!</a:t>
            </a:r>
          </a:p>
          <a:p>
            <a:pPr algn="ctr" rtl="1"/>
            <a:endParaRPr lang="he-IL" sz="2400" dirty="0"/>
          </a:p>
        </p:txBody>
      </p:sp>
      <p:pic>
        <p:nvPicPr>
          <p:cNvPr id="16" name="Picture 15" descr="https://encrypted-tbn0.gstatic.com/images?q=tbn:ANd9GcT5EgcQFjlyvV5WflhNXw1HTaHTLBvEAq2VMg-E-N9ZjEvPD1Te0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rot="15734845">
            <a:off x="3771064" y="2250111"/>
            <a:ext cx="1561891" cy="1519577"/>
          </a:xfrm>
          <a:prstGeom prst="rect">
            <a:avLst/>
          </a:prstGeom>
          <a:noFill/>
          <a:ln>
            <a:noFill/>
          </a:ln>
        </p:spPr>
      </p:pic>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23</a:t>
            </a:fld>
            <a:endParaRPr lang="en-US"/>
          </a:p>
        </p:txBody>
      </p:sp>
    </p:spTree>
    <p:extLst>
      <p:ext uri="{BB962C8B-B14F-4D97-AF65-F5344CB8AC3E}">
        <p14:creationId xmlns:p14="http://schemas.microsoft.com/office/powerpoint/2010/main" val="132081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57456041"/>
              </p:ext>
            </p:extLst>
          </p:nvPr>
        </p:nvGraphicFramePr>
        <p:xfrm>
          <a:off x="2362200" y="2895600"/>
          <a:ext cx="6096000" cy="1828800"/>
        </p:xfrm>
        <a:graphic>
          <a:graphicData uri="http://schemas.openxmlformats.org/drawingml/2006/table">
            <a:tbl>
              <a:tblPr rtl="1" firstRow="1" bandRow="1">
                <a:tableStyleId>{5940675A-B579-460E-94D1-54222C63F5DA}</a:tableStyleId>
              </a:tblPr>
              <a:tblGrid>
                <a:gridCol w="1524000"/>
                <a:gridCol w="1524000"/>
                <a:gridCol w="1524000"/>
                <a:gridCol w="1524000"/>
              </a:tblGrid>
              <a:tr h="370840">
                <a:tc>
                  <a:txBody>
                    <a:bodyPr/>
                    <a:lstStyle/>
                    <a:p>
                      <a:pPr algn="ctr" rtl="1"/>
                      <a:endParaRPr lang="he-IL" sz="2400" dirty="0"/>
                    </a:p>
                  </a:txBody>
                  <a:tcPr/>
                </a:tc>
                <a:tc>
                  <a:txBody>
                    <a:bodyPr/>
                    <a:lstStyle/>
                    <a:p>
                      <a:pPr algn="ctr" rtl="1"/>
                      <a:r>
                        <a:rPr sz="2400">
                          <a:solidFill>
                            <a:srgbClr val="00FFFF"/>
                          </a:solidFill>
                        </a:rPr>
                        <a:t>A</a:t>
                      </a:r>
                      <a:r>
                        <a:rPr sz="2400"/>
                        <a:t>licia</a:t>
                      </a:r>
                      <a:endParaRPr lang="he-IL" sz="2400" dirty="0"/>
                    </a:p>
                  </a:txBody>
                  <a:tcPr/>
                </a:tc>
                <a:tc>
                  <a:txBody>
                    <a:bodyPr/>
                    <a:lstStyle/>
                    <a:p>
                      <a:pPr algn="ctr" rtl="1"/>
                      <a:r>
                        <a:rPr sz="2400">
                          <a:solidFill>
                            <a:srgbClr val="00FFFF"/>
                          </a:solidFill>
                        </a:rPr>
                        <a:t>B</a:t>
                      </a:r>
                      <a:r>
                        <a:rPr sz="2400"/>
                        <a:t>etty</a:t>
                      </a:r>
                      <a:endParaRPr lang="he-IL" sz="2400" dirty="0"/>
                    </a:p>
                  </a:txBody>
                  <a:tcPr/>
                </a:tc>
                <a:tc>
                  <a:txBody>
                    <a:bodyPr/>
                    <a:lstStyle/>
                    <a:p>
                      <a:pPr algn="ctr" rtl="1"/>
                      <a:r>
                        <a:rPr sz="2400">
                          <a:solidFill>
                            <a:srgbClr val="00FFFF"/>
                          </a:solidFill>
                        </a:rPr>
                        <a:t>C</a:t>
                      </a:r>
                      <a:r>
                        <a:rPr sz="2400"/>
                        <a:t>laire</a:t>
                      </a:r>
                      <a:endParaRPr lang="he-IL" sz="2400" dirty="0"/>
                    </a:p>
                  </a:txBody>
                  <a:tcPr/>
                </a:tc>
              </a:tr>
              <a:tr h="370840">
                <a:tc>
                  <a:txBody>
                    <a:bodyPr/>
                    <a:lstStyle/>
                    <a:p>
                      <a:pPr algn="ctr" rtl="1"/>
                      <a:r>
                        <a:rPr lang="en-US" sz="2400" b="0" dirty="0" smtClean="0"/>
                        <a:t>Judge 1</a:t>
                      </a:r>
                      <a:endParaRPr lang="he-IL" sz="2400" b="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c>
                  <a:txBody>
                    <a:bodyPr/>
                    <a:lstStyle/>
                    <a:p>
                      <a:pPr algn="ctr" rtl="1"/>
                      <a:r>
                        <a:rPr sz="2400"/>
                        <a:t>3rd place</a:t>
                      </a:r>
                      <a:endParaRPr lang="he-IL" sz="2400" dirty="0"/>
                    </a:p>
                  </a:txBody>
                  <a:tcPr/>
                </a:tc>
              </a:tr>
              <a:tr h="370840">
                <a:tc>
                  <a:txBody>
                    <a:bodyPr/>
                    <a:lstStyle/>
                    <a:p>
                      <a:pPr algn="ctr" rtl="1"/>
                      <a:r>
                        <a:rPr lang="en-US" sz="2400" dirty="0" smtClean="0"/>
                        <a:t>Judge 2</a:t>
                      </a:r>
                      <a:endParaRPr lang="he-IL" sz="2400" b="0" dirty="0"/>
                    </a:p>
                  </a:txBody>
                  <a:tcPr/>
                </a:tc>
                <a:tc>
                  <a:txBody>
                    <a:bodyPr/>
                    <a:lstStyle/>
                    <a:p>
                      <a:pPr algn="ctr" rtl="1"/>
                      <a:r>
                        <a:rPr sz="2400" dirty="0"/>
                        <a:t>3rd place</a:t>
                      </a:r>
                      <a:endParaRPr lang="he-IL" sz="2400" dirty="0"/>
                    </a:p>
                  </a:txBody>
                  <a:tcPr/>
                </a:tc>
                <a:tc>
                  <a:txBody>
                    <a:bodyPr/>
                    <a:lstStyle/>
                    <a:p>
                      <a:pPr algn="ctr" rtl="1"/>
                      <a:r>
                        <a:rPr sz="2400"/>
                        <a:t>1st place</a:t>
                      </a:r>
                      <a:endParaRPr lang="he-IL" sz="2400" dirty="0"/>
                    </a:p>
                  </a:txBody>
                  <a:tcPr/>
                </a:tc>
                <a:tc>
                  <a:txBody>
                    <a:bodyPr/>
                    <a:lstStyle/>
                    <a:p>
                      <a:pPr algn="ctr" rtl="1"/>
                      <a:r>
                        <a:rPr sz="2400" dirty="0"/>
                        <a:t>2nd place</a:t>
                      </a:r>
                      <a:endParaRPr lang="he-IL" sz="2400" dirty="0"/>
                    </a:p>
                  </a:txBody>
                  <a:tcPr/>
                </a:tc>
              </a:tr>
              <a:tr h="370840">
                <a:tc>
                  <a:txBody>
                    <a:bodyPr/>
                    <a:lstStyle/>
                    <a:p>
                      <a:pPr algn="ctr" rtl="1"/>
                      <a:r>
                        <a:rPr sz="2400"/>
                        <a:t> </a:t>
                      </a:r>
                      <a:endParaRPr lang="he-IL" sz="2400" dirty="0"/>
                    </a:p>
                  </a:txBody>
                  <a:tcPr/>
                </a:tc>
                <a:tc>
                  <a:txBody>
                    <a:bodyPr/>
                    <a:lstStyle/>
                    <a:p>
                      <a:pPr algn="ctr" rtl="1"/>
                      <a:r>
                        <a:rPr sz="2400" dirty="0"/>
                        <a:t> </a:t>
                      </a:r>
                      <a:endParaRPr lang="he-IL" sz="2400" dirty="0"/>
                    </a:p>
                  </a:txBody>
                  <a:tcPr/>
                </a:tc>
                <a:tc>
                  <a:txBody>
                    <a:bodyPr/>
                    <a:lstStyle/>
                    <a:p>
                      <a:pPr algn="ctr" rtl="1"/>
                      <a:r>
                        <a:rPr sz="2400"/>
                        <a:t> </a:t>
                      </a:r>
                      <a:endParaRPr lang="he-IL" sz="2400" dirty="0"/>
                    </a:p>
                  </a:txBody>
                  <a:tcPr/>
                </a:tc>
                <a:tc>
                  <a:txBody>
                    <a:bodyPr/>
                    <a:lstStyle/>
                    <a:p>
                      <a:pPr algn="ctr" rtl="1"/>
                      <a:r>
                        <a:rPr sz="2400" dirty="0"/>
                        <a:t> </a:t>
                      </a:r>
                      <a:endParaRPr lang="he-IL" sz="24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56648961"/>
              </p:ext>
            </p:extLst>
          </p:nvPr>
        </p:nvGraphicFramePr>
        <p:xfrm>
          <a:off x="2362200" y="2904110"/>
          <a:ext cx="6096000" cy="2072640"/>
        </p:xfrm>
        <a:graphic>
          <a:graphicData uri="http://schemas.openxmlformats.org/drawingml/2006/table">
            <a:tbl>
              <a:tblPr rtl="1" firstRow="1" bandRow="1">
                <a:tableStyleId>{5940675A-B579-460E-94D1-54222C63F5DA}</a:tableStyleId>
              </a:tblPr>
              <a:tblGrid>
                <a:gridCol w="1524000"/>
                <a:gridCol w="1524000"/>
                <a:gridCol w="1524000"/>
                <a:gridCol w="1524000"/>
              </a:tblGrid>
              <a:tr h="137160">
                <a:tc>
                  <a:txBody>
                    <a:bodyPr/>
                    <a:lstStyle/>
                    <a:p>
                      <a:pPr algn="ctr" rtl="1"/>
                      <a:endParaRPr lang="he-IL" sz="2800" dirty="0"/>
                    </a:p>
                  </a:txBody>
                  <a:tcPr/>
                </a:tc>
                <a:tc>
                  <a:txBody>
                    <a:bodyPr/>
                    <a:lstStyle/>
                    <a:p>
                      <a:pPr algn="ctr" rtl="1"/>
                      <a:r>
                        <a:rPr sz="2800" b="1" dirty="0">
                          <a:solidFill>
                            <a:srgbClr val="FFC000"/>
                          </a:solidFill>
                        </a:rPr>
                        <a:t>A</a:t>
                      </a:r>
                      <a:r>
                        <a:rPr sz="2800" dirty="0"/>
                        <a:t>licia</a:t>
                      </a:r>
                      <a:endParaRPr lang="he-IL" sz="2800" dirty="0"/>
                    </a:p>
                  </a:txBody>
                  <a:tcPr/>
                </a:tc>
                <a:tc>
                  <a:txBody>
                    <a:bodyPr/>
                    <a:lstStyle/>
                    <a:p>
                      <a:pPr algn="ctr" rtl="1"/>
                      <a:r>
                        <a:rPr sz="2800" b="1" dirty="0">
                          <a:solidFill>
                            <a:srgbClr val="00FFFF"/>
                          </a:solidFill>
                        </a:rPr>
                        <a:t>B</a:t>
                      </a:r>
                      <a:r>
                        <a:rPr sz="2800" dirty="0"/>
                        <a:t>etty</a:t>
                      </a:r>
                      <a:endParaRPr lang="he-IL" sz="2800" dirty="0"/>
                    </a:p>
                  </a:txBody>
                  <a:tcPr/>
                </a:tc>
                <a:tc>
                  <a:txBody>
                    <a:bodyPr/>
                    <a:lstStyle/>
                    <a:p>
                      <a:pPr algn="ctr" rtl="1"/>
                      <a:r>
                        <a:rPr sz="2800" b="1">
                          <a:solidFill>
                            <a:schemeClr val="accent2"/>
                          </a:solidFill>
                        </a:rPr>
                        <a:t>C</a:t>
                      </a:r>
                      <a:r>
                        <a:rPr sz="2800"/>
                        <a:t>laire</a:t>
                      </a:r>
                      <a:endParaRPr lang="he-IL" sz="2800" dirty="0"/>
                    </a:p>
                  </a:txBody>
                  <a:tcPr/>
                </a:tc>
              </a:tr>
              <a:tr h="370840">
                <a:tc>
                  <a:txBody>
                    <a:bodyPr/>
                    <a:lstStyle/>
                    <a:p>
                      <a:pPr algn="ctr" rtl="1"/>
                      <a:endParaRPr lang="he-IL" sz="2800" dirty="0"/>
                    </a:p>
                  </a:txBody>
                  <a:tcPr/>
                </a:tc>
                <a:tc>
                  <a:txBody>
                    <a:bodyPr/>
                    <a:lstStyle/>
                    <a:p>
                      <a:pPr algn="ctr" rtl="1"/>
                      <a:endParaRPr lang="he-IL" sz="2800" dirty="0"/>
                    </a:p>
                  </a:txBody>
                  <a:tcPr/>
                </a:tc>
                <a:tc>
                  <a:txBody>
                    <a:bodyPr/>
                    <a:lstStyle/>
                    <a:p>
                      <a:pPr algn="ctr" rtl="1"/>
                      <a:endParaRPr lang="he-IL" sz="2800" dirty="0"/>
                    </a:p>
                  </a:txBody>
                  <a:tcPr/>
                </a:tc>
                <a:tc>
                  <a:txBody>
                    <a:bodyPr/>
                    <a:lstStyle/>
                    <a:p>
                      <a:pPr algn="ctr" rtl="1"/>
                      <a:endParaRPr lang="he-IL" sz="2800" dirty="0"/>
                    </a:p>
                  </a:txBody>
                  <a:tcPr/>
                </a:tc>
              </a:tr>
              <a:tr h="370840">
                <a:tc>
                  <a:txBody>
                    <a:bodyPr/>
                    <a:lstStyle/>
                    <a:p>
                      <a:pPr algn="ctr" rtl="1"/>
                      <a:r>
                        <a:rPr sz="2800"/>
                        <a:t> </a:t>
                      </a:r>
                      <a:endParaRPr lang="he-IL" sz="2800" b="0" dirty="0"/>
                    </a:p>
                  </a:txBody>
                  <a:tcPr/>
                </a:tc>
                <a:tc>
                  <a:txBody>
                    <a:bodyPr/>
                    <a:lstStyle/>
                    <a:p>
                      <a:pPr algn="ctr" rtl="1"/>
                      <a:r>
                        <a:rPr sz="2800" dirty="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tr>
              <a:tr h="370840">
                <a:tc>
                  <a:txBody>
                    <a:bodyPr/>
                    <a:lstStyle/>
                    <a:p>
                      <a:pPr algn="ctr" rtl="1"/>
                      <a:r>
                        <a:rPr sz="2800" dirty="0"/>
                        <a:t> </a:t>
                      </a:r>
                      <a:endParaRPr lang="he-IL" sz="2800" dirty="0"/>
                    </a:p>
                  </a:txBody>
                  <a:tcPr/>
                </a:tc>
                <a:tc>
                  <a:txBody>
                    <a:bodyPr/>
                    <a:lstStyle/>
                    <a:p>
                      <a:pPr algn="ctr" rtl="1"/>
                      <a:r>
                        <a:rPr sz="2800" dirty="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tr>
            </a:tbl>
          </a:graphicData>
        </a:graphic>
      </p:graphicFrame>
      <p:sp>
        <p:nvSpPr>
          <p:cNvPr id="2" name="Title 1"/>
          <p:cNvSpPr>
            <a:spLocks noGrp="1"/>
          </p:cNvSpPr>
          <p:nvPr>
            <p:ph type="title"/>
          </p:nvPr>
        </p:nvSpPr>
        <p:spPr/>
        <p:txBody>
          <a:bodyPr/>
          <a:lstStyle/>
          <a:p>
            <a:r>
              <a:rPr sz="3200" dirty="0">
                <a:solidFill>
                  <a:srgbClr val="00FFFF"/>
                </a:solidFill>
              </a:rPr>
              <a:t>But </a:t>
            </a:r>
            <a:r>
              <a:rPr lang="en-US" sz="3200" dirty="0" smtClean="0">
                <a:solidFill>
                  <a:srgbClr val="00FFFF"/>
                </a:solidFill>
              </a:rPr>
              <a:t>the </a:t>
            </a:r>
            <a:r>
              <a:rPr sz="3200" dirty="0" smtClean="0">
                <a:solidFill>
                  <a:srgbClr val="00FFFF"/>
                </a:solidFill>
              </a:rPr>
              <a:t>circularity </a:t>
            </a:r>
            <a:r>
              <a:rPr sz="3200" dirty="0">
                <a:solidFill>
                  <a:srgbClr val="00FFFF"/>
                </a:solidFill>
              </a:rPr>
              <a:t>is not always visible</a:t>
            </a:r>
            <a:endParaRPr lang="he-IL" sz="3200" dirty="0">
              <a:solidFill>
                <a:srgbClr val="00FFFF"/>
              </a:solidFill>
            </a:endParaRPr>
          </a:p>
        </p:txBody>
      </p:sp>
      <p:sp>
        <p:nvSpPr>
          <p:cNvPr id="3" name="Content Placeholder 2"/>
          <p:cNvSpPr>
            <a:spLocks noGrp="1"/>
          </p:cNvSpPr>
          <p:nvPr>
            <p:ph idx="1"/>
          </p:nvPr>
        </p:nvSpPr>
        <p:spPr>
          <a:xfrm>
            <a:off x="304800" y="990600"/>
            <a:ext cx="8534400" cy="5461620"/>
          </a:xfrm>
        </p:spPr>
        <p:txBody>
          <a:bodyPr/>
          <a:lstStyle/>
          <a:p>
            <a:r>
              <a:rPr sz="1800" dirty="0"/>
              <a:t>There are cases in which the </a:t>
            </a:r>
            <a:r>
              <a:rPr sz="1800" dirty="0">
                <a:solidFill>
                  <a:srgbClr val="00FFFF"/>
                </a:solidFill>
              </a:rPr>
              <a:t>circularity</a:t>
            </a:r>
            <a:r>
              <a:rPr sz="1800" dirty="0"/>
              <a:t> is hidden, and then we may be tempted to think that </a:t>
            </a:r>
            <a:r>
              <a:rPr sz="1800" dirty="0">
                <a:solidFill>
                  <a:schemeClr val="accent2">
                    <a:lumMod val="40000"/>
                    <a:lumOff val="60000"/>
                  </a:schemeClr>
                </a:solidFill>
              </a:rPr>
              <a:t>transitivity</a:t>
            </a:r>
            <a:r>
              <a:rPr sz="1800" dirty="0"/>
              <a:t> applies </a:t>
            </a:r>
            <a:r>
              <a:rPr lang="en-US" sz="1800" dirty="0" smtClean="0"/>
              <a:t>–</a:t>
            </a:r>
            <a:r>
              <a:rPr sz="1800" dirty="0" smtClean="0"/>
              <a:t> </a:t>
            </a:r>
            <a:r>
              <a:rPr lang="en-US" sz="1800" dirty="0" smtClean="0"/>
              <a:t>the way we </a:t>
            </a:r>
            <a:r>
              <a:rPr sz="1800" dirty="0" smtClean="0"/>
              <a:t>thought </a:t>
            </a:r>
            <a:r>
              <a:rPr sz="1800" dirty="0"/>
              <a:t>in the case of </a:t>
            </a:r>
            <a:r>
              <a:rPr sz="1800" dirty="0" err="1"/>
              <a:t>Efron's</a:t>
            </a:r>
            <a:r>
              <a:rPr sz="1800" dirty="0"/>
              <a:t> dice.</a:t>
            </a:r>
          </a:p>
          <a:p>
            <a:r>
              <a:rPr sz="1800" dirty="0"/>
              <a:t>Such a case may occur, for example, in a beauty pageant. Three contestants reach the final round and are ranked by the judges as follows:</a:t>
            </a:r>
          </a:p>
          <a:p>
            <a:pPr marL="0" indent="0">
              <a:buNone/>
            </a:pPr>
            <a:endParaRPr lang="he-IL" sz="1800" dirty="0" smtClean="0"/>
          </a:p>
          <a:p>
            <a:endParaRPr lang="he-IL" sz="1800" dirty="0" smtClean="0"/>
          </a:p>
          <a:p>
            <a:endParaRPr lang="en-US" sz="1800" dirty="0" smtClean="0"/>
          </a:p>
          <a:p>
            <a:endParaRPr lang="en-US" sz="1800" dirty="0"/>
          </a:p>
          <a:p>
            <a:endParaRPr lang="en-US" sz="1800" dirty="0" smtClean="0"/>
          </a:p>
          <a:p>
            <a:endParaRPr lang="en-US" sz="1800" dirty="0"/>
          </a:p>
          <a:p>
            <a:endParaRPr lang="en-US" sz="1800" dirty="0" smtClean="0"/>
          </a:p>
          <a:p>
            <a:endParaRPr lang="he-IL" sz="1800" dirty="0"/>
          </a:p>
          <a:p>
            <a:endParaRPr lang="he-IL" sz="1800" dirty="0"/>
          </a:p>
          <a:p>
            <a:r>
              <a:rPr sz="1800" dirty="0"/>
              <a:t>With this outcome can one of the contestants be crowned beauty queen?</a:t>
            </a:r>
          </a:p>
          <a:p>
            <a:pPr marL="0" indent="0">
              <a:spcBef>
                <a:spcPts val="0"/>
              </a:spcBef>
              <a:buNone/>
            </a:pPr>
            <a:r>
              <a:rPr sz="1800" dirty="0"/>
              <a:t>    - </a:t>
            </a:r>
            <a:r>
              <a:rPr sz="1800" dirty="0" smtClean="0"/>
              <a:t>ob</a:t>
            </a:r>
            <a:r>
              <a:rPr lang="en-US" sz="1800" dirty="0" smtClean="0"/>
              <a:t>v</a:t>
            </a:r>
            <a:r>
              <a:rPr sz="1800" dirty="0" smtClean="0"/>
              <a:t>iously not</a:t>
            </a:r>
            <a:r>
              <a:rPr lang="en-US" sz="1800" dirty="0"/>
              <a:t> –</a:t>
            </a:r>
            <a:r>
              <a:rPr sz="1800" dirty="0" smtClean="0"/>
              <a:t> </a:t>
            </a:r>
            <a:r>
              <a:rPr lang="en-US" sz="1800" dirty="0" smtClean="0"/>
              <a:t>t</a:t>
            </a:r>
            <a:r>
              <a:rPr sz="1800" dirty="0" smtClean="0"/>
              <a:t>here </a:t>
            </a:r>
            <a:r>
              <a:rPr sz="1800" dirty="0"/>
              <a:t>is total disagreement among the judges!</a:t>
            </a:r>
          </a:p>
          <a:p>
            <a:pPr>
              <a:spcBef>
                <a:spcPts val="0"/>
              </a:spcBef>
            </a:pPr>
            <a:r>
              <a:rPr sz="1800" spc="-20" dirty="0"/>
              <a:t>Let's try to solve this using a different approach</a:t>
            </a:r>
            <a:endParaRPr lang="he-IL" sz="1800" dirty="0" smtClean="0"/>
          </a:p>
          <a:p>
            <a:endParaRPr lang="he-IL" sz="1800"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68324730"/>
              </p:ext>
            </p:extLst>
          </p:nvPr>
        </p:nvGraphicFramePr>
        <p:xfrm>
          <a:off x="2362200" y="2895600"/>
          <a:ext cx="6096000" cy="1828800"/>
        </p:xfrm>
        <a:graphic>
          <a:graphicData uri="http://schemas.openxmlformats.org/drawingml/2006/table">
            <a:tbl>
              <a:tblPr rtl="1" firstRow="1" bandRow="1">
                <a:tableStyleId>{5940675A-B579-460E-94D1-54222C63F5DA}</a:tableStyleId>
              </a:tblPr>
              <a:tblGrid>
                <a:gridCol w="1524000"/>
                <a:gridCol w="1524000"/>
                <a:gridCol w="1524000"/>
                <a:gridCol w="1524000"/>
              </a:tblGrid>
              <a:tr h="370840">
                <a:tc>
                  <a:txBody>
                    <a:bodyPr/>
                    <a:lstStyle/>
                    <a:p>
                      <a:pPr algn="ctr" rtl="1"/>
                      <a:endParaRPr lang="he-IL" sz="2400" dirty="0"/>
                    </a:p>
                  </a:txBody>
                  <a:tcPr/>
                </a:tc>
                <a:tc>
                  <a:txBody>
                    <a:bodyPr/>
                    <a:lstStyle/>
                    <a:p>
                      <a:pPr algn="ctr" rtl="1"/>
                      <a:r>
                        <a:rPr sz="2400">
                          <a:solidFill>
                            <a:srgbClr val="00FFFF"/>
                          </a:solidFill>
                        </a:rPr>
                        <a:t>A</a:t>
                      </a:r>
                      <a:r>
                        <a:rPr sz="2400"/>
                        <a:t>licia</a:t>
                      </a:r>
                      <a:endParaRPr lang="he-IL" sz="2400" dirty="0"/>
                    </a:p>
                  </a:txBody>
                  <a:tcPr/>
                </a:tc>
                <a:tc>
                  <a:txBody>
                    <a:bodyPr/>
                    <a:lstStyle/>
                    <a:p>
                      <a:pPr algn="ctr" rtl="1"/>
                      <a:r>
                        <a:rPr sz="2400">
                          <a:solidFill>
                            <a:srgbClr val="00FFFF"/>
                          </a:solidFill>
                        </a:rPr>
                        <a:t>B</a:t>
                      </a:r>
                      <a:r>
                        <a:rPr sz="2400"/>
                        <a:t>etty</a:t>
                      </a:r>
                      <a:endParaRPr lang="he-IL" sz="2400" dirty="0"/>
                    </a:p>
                  </a:txBody>
                  <a:tcPr/>
                </a:tc>
                <a:tc>
                  <a:txBody>
                    <a:bodyPr/>
                    <a:lstStyle/>
                    <a:p>
                      <a:pPr algn="ctr" rtl="1"/>
                      <a:r>
                        <a:rPr sz="2400">
                          <a:solidFill>
                            <a:srgbClr val="00FFFF"/>
                          </a:solidFill>
                        </a:rPr>
                        <a:t>C</a:t>
                      </a:r>
                      <a:r>
                        <a:rPr sz="2400"/>
                        <a:t>laire</a:t>
                      </a:r>
                      <a:endParaRPr lang="he-IL" sz="2400" dirty="0"/>
                    </a:p>
                  </a:txBody>
                  <a:tcPr/>
                </a:tc>
              </a:tr>
              <a:tr h="370840">
                <a:tc>
                  <a:txBody>
                    <a:bodyPr/>
                    <a:lstStyle/>
                    <a:p>
                      <a:pPr algn="ctr" rtl="1"/>
                      <a:r>
                        <a:rPr lang="en-US" sz="2400" dirty="0" smtClean="0"/>
                        <a:t>Judge 1</a:t>
                      </a:r>
                      <a:endParaRPr lang="he-IL" sz="240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c>
                  <a:txBody>
                    <a:bodyPr/>
                    <a:lstStyle/>
                    <a:p>
                      <a:pPr algn="ctr" rtl="1"/>
                      <a:r>
                        <a:rPr sz="2400"/>
                        <a:t>3rd place</a:t>
                      </a:r>
                      <a:endParaRPr lang="he-IL" sz="2400" dirty="0"/>
                    </a:p>
                  </a:txBody>
                  <a:tcPr/>
                </a:tc>
              </a:tr>
              <a:tr h="370840">
                <a:tc>
                  <a:txBody>
                    <a:bodyPr/>
                    <a:lstStyle/>
                    <a:p>
                      <a:pPr algn="ctr" rtl="1"/>
                      <a:r>
                        <a:rPr lang="en-US" sz="2400" dirty="0" smtClean="0"/>
                        <a:t>Judge 2</a:t>
                      </a:r>
                      <a:endParaRPr lang="he-IL" sz="2400" b="0" dirty="0"/>
                    </a:p>
                  </a:txBody>
                  <a:tcPr/>
                </a:tc>
                <a:tc>
                  <a:txBody>
                    <a:bodyPr/>
                    <a:lstStyle/>
                    <a:p>
                      <a:pPr algn="ctr" rtl="1"/>
                      <a:r>
                        <a:rPr sz="2400"/>
                        <a:t>3rd place</a:t>
                      </a:r>
                      <a:endParaRPr lang="he-IL" sz="240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r>
              <a:tr h="370840">
                <a:tc>
                  <a:txBody>
                    <a:bodyPr/>
                    <a:lstStyle/>
                    <a:p>
                      <a:pPr algn="ctr" rtl="1"/>
                      <a:r>
                        <a:rPr lang="en-US" sz="2400" dirty="0" smtClean="0"/>
                        <a:t>Judge 3</a:t>
                      </a:r>
                      <a:endParaRPr lang="he-IL" sz="2400" dirty="0"/>
                    </a:p>
                  </a:txBody>
                  <a:tcPr/>
                </a:tc>
                <a:tc>
                  <a:txBody>
                    <a:bodyPr/>
                    <a:lstStyle/>
                    <a:p>
                      <a:pPr algn="ctr" rtl="1"/>
                      <a:r>
                        <a:rPr sz="2400" dirty="0"/>
                        <a:t>2nd place</a:t>
                      </a:r>
                      <a:endParaRPr lang="he-IL" sz="2400" dirty="0"/>
                    </a:p>
                  </a:txBody>
                  <a:tcPr/>
                </a:tc>
                <a:tc>
                  <a:txBody>
                    <a:bodyPr/>
                    <a:lstStyle/>
                    <a:p>
                      <a:pPr algn="ctr" rtl="1"/>
                      <a:r>
                        <a:rPr sz="2400"/>
                        <a:t>3rd place</a:t>
                      </a:r>
                      <a:endParaRPr lang="he-IL" sz="2400" dirty="0"/>
                    </a:p>
                  </a:txBody>
                  <a:tcPr/>
                </a:tc>
                <a:tc>
                  <a:txBody>
                    <a:bodyPr/>
                    <a:lstStyle/>
                    <a:p>
                      <a:pPr algn="ctr" rtl="1"/>
                      <a:r>
                        <a:rPr sz="2400" dirty="0"/>
                        <a:t>1st place</a:t>
                      </a:r>
                      <a:endParaRPr lang="he-IL" sz="2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31569178"/>
              </p:ext>
            </p:extLst>
          </p:nvPr>
        </p:nvGraphicFramePr>
        <p:xfrm>
          <a:off x="2362200" y="2897613"/>
          <a:ext cx="6096000" cy="1828800"/>
        </p:xfrm>
        <a:graphic>
          <a:graphicData uri="http://schemas.openxmlformats.org/drawingml/2006/table">
            <a:tbl>
              <a:tblPr rtl="1" firstRow="1" bandRow="1">
                <a:tableStyleId>{5940675A-B579-460E-94D1-54222C63F5DA}</a:tableStyleId>
              </a:tblPr>
              <a:tblGrid>
                <a:gridCol w="1524000"/>
                <a:gridCol w="1524000"/>
                <a:gridCol w="1524000"/>
                <a:gridCol w="1524000"/>
              </a:tblGrid>
              <a:tr h="137160">
                <a:tc>
                  <a:txBody>
                    <a:bodyPr/>
                    <a:lstStyle/>
                    <a:p>
                      <a:pPr algn="ctr" rtl="1"/>
                      <a:endParaRPr lang="he-IL" sz="2400" dirty="0"/>
                    </a:p>
                  </a:txBody>
                  <a:tcPr/>
                </a:tc>
                <a:tc>
                  <a:txBody>
                    <a:bodyPr/>
                    <a:lstStyle/>
                    <a:p>
                      <a:pPr algn="ctr" rtl="1"/>
                      <a:r>
                        <a:rPr sz="2400" dirty="0">
                          <a:solidFill>
                            <a:srgbClr val="00FFFF"/>
                          </a:solidFill>
                        </a:rPr>
                        <a:t>A</a:t>
                      </a:r>
                      <a:r>
                        <a:rPr sz="2400" dirty="0"/>
                        <a:t>licia</a:t>
                      </a:r>
                      <a:endParaRPr lang="he-IL" sz="2400" dirty="0"/>
                    </a:p>
                  </a:txBody>
                  <a:tcPr/>
                </a:tc>
                <a:tc>
                  <a:txBody>
                    <a:bodyPr/>
                    <a:lstStyle/>
                    <a:p>
                      <a:pPr algn="ctr" rtl="1"/>
                      <a:r>
                        <a:rPr sz="2400">
                          <a:solidFill>
                            <a:srgbClr val="00FFFF"/>
                          </a:solidFill>
                        </a:rPr>
                        <a:t>B</a:t>
                      </a:r>
                      <a:r>
                        <a:rPr sz="2400"/>
                        <a:t>etty</a:t>
                      </a:r>
                      <a:endParaRPr lang="he-IL" sz="2400" dirty="0"/>
                    </a:p>
                  </a:txBody>
                  <a:tcPr/>
                </a:tc>
                <a:tc>
                  <a:txBody>
                    <a:bodyPr/>
                    <a:lstStyle/>
                    <a:p>
                      <a:pPr algn="ctr" rtl="1"/>
                      <a:r>
                        <a:rPr sz="2400">
                          <a:solidFill>
                            <a:srgbClr val="00FFFF"/>
                          </a:solidFill>
                        </a:rPr>
                        <a:t>C</a:t>
                      </a:r>
                      <a:r>
                        <a:rPr sz="2400"/>
                        <a:t>laire</a:t>
                      </a:r>
                      <a:endParaRPr lang="he-IL" sz="2400" dirty="0"/>
                    </a:p>
                  </a:txBody>
                  <a:tcPr/>
                </a:tc>
              </a:tr>
              <a:tr h="370840">
                <a:tc>
                  <a:txBody>
                    <a:bodyPr/>
                    <a:lstStyle/>
                    <a:p>
                      <a:pPr algn="ctr" rtl="1"/>
                      <a:r>
                        <a:rPr lang="en-US" sz="2400" dirty="0" smtClean="0"/>
                        <a:t>Judge 1</a:t>
                      </a:r>
                      <a:endParaRPr lang="he-IL" sz="240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c>
                  <a:txBody>
                    <a:bodyPr/>
                    <a:lstStyle/>
                    <a:p>
                      <a:pPr algn="ctr" rtl="1"/>
                      <a:r>
                        <a:rPr sz="2400"/>
                        <a:t>3rd place</a:t>
                      </a:r>
                      <a:endParaRPr lang="he-IL" sz="2400" dirty="0"/>
                    </a:p>
                  </a:txBody>
                  <a:tcPr/>
                </a:tc>
              </a:tr>
              <a:tr h="370840">
                <a:tc>
                  <a:txBody>
                    <a:bodyPr/>
                    <a:lstStyle/>
                    <a:p>
                      <a:pPr algn="ctr" rtl="1"/>
                      <a:r>
                        <a:rPr sz="2400"/>
                        <a:t> </a:t>
                      </a:r>
                      <a:endParaRPr lang="he-IL" sz="2400" b="0" dirty="0"/>
                    </a:p>
                  </a:txBody>
                  <a:tcPr/>
                </a:tc>
                <a:tc>
                  <a:txBody>
                    <a:bodyPr/>
                    <a:lstStyle/>
                    <a:p>
                      <a:pPr algn="ctr" rtl="1"/>
                      <a:r>
                        <a:rPr sz="2400"/>
                        <a:t> </a:t>
                      </a:r>
                      <a:endParaRPr lang="he-IL" sz="2400" dirty="0"/>
                    </a:p>
                  </a:txBody>
                  <a:tcPr/>
                </a:tc>
                <a:tc>
                  <a:txBody>
                    <a:bodyPr/>
                    <a:lstStyle/>
                    <a:p>
                      <a:pPr algn="ctr" rtl="1"/>
                      <a:endParaRPr lang="he-IL" sz="2400" dirty="0"/>
                    </a:p>
                  </a:txBody>
                  <a:tcPr/>
                </a:tc>
                <a:tc>
                  <a:txBody>
                    <a:bodyPr/>
                    <a:lstStyle/>
                    <a:p>
                      <a:pPr algn="ctr" rtl="1"/>
                      <a:endParaRPr lang="he-IL" sz="2400" dirty="0"/>
                    </a:p>
                  </a:txBody>
                  <a:tcPr/>
                </a:tc>
              </a:tr>
              <a:tr h="370840">
                <a:tc>
                  <a:txBody>
                    <a:bodyPr/>
                    <a:lstStyle/>
                    <a:p>
                      <a:pPr algn="ctr" rtl="1"/>
                      <a:r>
                        <a:rPr sz="2400"/>
                        <a:t> </a:t>
                      </a:r>
                      <a:endParaRPr lang="he-IL" sz="2400" dirty="0"/>
                    </a:p>
                  </a:txBody>
                  <a:tcPr/>
                </a:tc>
                <a:tc>
                  <a:txBody>
                    <a:bodyPr/>
                    <a:lstStyle/>
                    <a:p>
                      <a:pPr algn="ctr" rtl="1"/>
                      <a:r>
                        <a:rPr sz="2400"/>
                        <a:t> </a:t>
                      </a:r>
                      <a:endParaRPr lang="he-IL" sz="2400" dirty="0"/>
                    </a:p>
                  </a:txBody>
                  <a:tcPr/>
                </a:tc>
                <a:tc>
                  <a:txBody>
                    <a:bodyPr/>
                    <a:lstStyle/>
                    <a:p>
                      <a:pPr algn="ctr" rtl="1"/>
                      <a:endParaRPr lang="he-IL" sz="2400" dirty="0"/>
                    </a:p>
                  </a:txBody>
                  <a:tcPr/>
                </a:tc>
                <a:tc>
                  <a:txBody>
                    <a:bodyPr/>
                    <a:lstStyle/>
                    <a:p>
                      <a:pPr algn="ctr" rtl="1"/>
                      <a:endParaRPr lang="he-IL" sz="2400" dirty="0"/>
                    </a:p>
                  </a:txBody>
                  <a:tcPr/>
                </a:tc>
              </a:tr>
            </a:tbl>
          </a:graphicData>
        </a:graphic>
      </p:graphicFrame>
      <p:grpSp>
        <p:nvGrpSpPr>
          <p:cNvPr id="11" name="Group 10"/>
          <p:cNvGrpSpPr/>
          <p:nvPr/>
        </p:nvGrpSpPr>
        <p:grpSpPr>
          <a:xfrm>
            <a:off x="457200" y="2965200"/>
            <a:ext cx="1880253" cy="1990806"/>
            <a:chOff x="457200" y="2965200"/>
            <a:chExt cx="1880253" cy="1990806"/>
          </a:xfrm>
        </p:grpSpPr>
        <p:sp>
          <p:nvSpPr>
            <p:cNvPr id="12" name="Cube 11"/>
            <p:cNvSpPr/>
            <p:nvPr/>
          </p:nvSpPr>
          <p:spPr bwMode="auto">
            <a:xfrm>
              <a:off x="457200" y="4416006"/>
              <a:ext cx="609600" cy="54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3</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3" name="Cube 12"/>
            <p:cNvSpPr/>
            <p:nvPr/>
          </p:nvSpPr>
          <p:spPr bwMode="auto">
            <a:xfrm>
              <a:off x="1066800" y="3873000"/>
              <a:ext cx="609600" cy="108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2</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4" name="Cube 13"/>
            <p:cNvSpPr/>
            <p:nvPr/>
          </p:nvSpPr>
          <p:spPr bwMode="auto">
            <a:xfrm>
              <a:off x="1676400" y="3333000"/>
              <a:ext cx="609600" cy="162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1</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pic>
          <p:nvPicPr>
            <p:cNvPr id="15" name="Picture 3" descr="C:\Users\nitsa\AppData\Local\Microsoft\Windows\Temporary Internet Files\Content.IE5\M1XSZ0AH\210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453" y="2965200"/>
              <a:ext cx="72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24</a:t>
            </a:fld>
            <a:endParaRPr lang="en-US"/>
          </a:p>
        </p:txBody>
      </p:sp>
    </p:spTree>
    <p:extLst>
      <p:ext uri="{BB962C8B-B14F-4D97-AF65-F5344CB8AC3E}">
        <p14:creationId xmlns:p14="http://schemas.microsoft.com/office/powerpoint/2010/main" val="16519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childTnLst>
                                </p:cTn>
                              </p:par>
                              <p:par>
                                <p:cTn id="50" presetID="9" presetClass="emph" presetSubtype="0" nodeType="withEffect">
                                  <p:stCondLst>
                                    <p:cond delay="0"/>
                                  </p:stCondLst>
                                  <p:childTnLst>
                                    <p:set>
                                      <p:cBhvr rctx="PPT">
                                        <p:cTn id="51" dur="indefinite"/>
                                        <p:tgtEl>
                                          <p:spTgt spid="3">
                                            <p:txEl>
                                              <p:pRg st="11" end="11"/>
                                            </p:txEl>
                                          </p:spTgt>
                                        </p:tgtEl>
                                        <p:attrNameLst>
                                          <p:attrName>style.opacity</p:attrName>
                                        </p:attrNameLst>
                                      </p:cBhvr>
                                      <p:to>
                                        <p:strVal val="0.5"/>
                                      </p:to>
                                    </p:set>
                                    <p:animEffect filter="image" prLst="opacity: 0.5">
                                      <p:cBhvr rctx="IE">
                                        <p:cTn id="52" dur="indefinite"/>
                                        <p:tgtEl>
                                          <p:spTgt spid="3">
                                            <p:txEl>
                                              <p:pRg st="11" end="11"/>
                                            </p:txEl>
                                          </p:spTgt>
                                        </p:tgtEl>
                                      </p:cBhvr>
                                    </p:animEffect>
                                  </p:childTnLst>
                                </p:cTn>
                              </p:par>
                              <p:par>
                                <p:cTn id="53" presetID="9" presetClass="emph" presetSubtype="0" nodeType="withEffect">
                                  <p:stCondLst>
                                    <p:cond delay="0"/>
                                  </p:stCondLst>
                                  <p:childTnLst>
                                    <p:set>
                                      <p:cBhvr rctx="PPT">
                                        <p:cTn id="54" dur="indefinite"/>
                                        <p:tgtEl>
                                          <p:spTgt spid="3">
                                            <p:txEl>
                                              <p:pRg st="12" end="12"/>
                                            </p:txEl>
                                          </p:spTgt>
                                        </p:tgtEl>
                                        <p:attrNameLst>
                                          <p:attrName>style.opacity</p:attrName>
                                        </p:attrNameLst>
                                      </p:cBhvr>
                                      <p:to>
                                        <p:strVal val="0.5"/>
                                      </p:to>
                                    </p:set>
                                    <p:animEffect filter="image" prLst="opacity: 0.5">
                                      <p:cBhvr rctx="IE">
                                        <p:cTn id="55" dur="indefinite"/>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800" dirty="0">
                <a:solidFill>
                  <a:srgbClr val="00FFFF"/>
                </a:solidFill>
              </a:rPr>
              <a:t>Let's compare the contestants pairwise</a:t>
            </a:r>
            <a:endParaRPr lang="he-IL" sz="2800" dirty="0">
              <a:solidFill>
                <a:srgbClr val="00FFFF"/>
              </a:solidFill>
            </a:endParaRPr>
          </a:p>
        </p:txBody>
      </p:sp>
      <p:sp>
        <p:nvSpPr>
          <p:cNvPr id="3" name="Content Placeholder 2"/>
          <p:cNvSpPr>
            <a:spLocks noGrp="1"/>
          </p:cNvSpPr>
          <p:nvPr>
            <p:ph idx="1"/>
          </p:nvPr>
        </p:nvSpPr>
        <p:spPr>
          <a:xfrm>
            <a:off x="304800" y="990600"/>
            <a:ext cx="8534400" cy="5461620"/>
          </a:xfrm>
        </p:spPr>
        <p:txBody>
          <a:bodyPr/>
          <a:lstStyle/>
          <a:p>
            <a:pPr>
              <a:spcBef>
                <a:spcPts val="0"/>
              </a:spcBef>
            </a:pPr>
            <a:r>
              <a:rPr sz="2000" dirty="0" smtClean="0">
                <a:solidFill>
                  <a:srgbClr val="FFC000"/>
                </a:solidFill>
              </a:rPr>
              <a:t>A</a:t>
            </a:r>
            <a:r>
              <a:rPr sz="2000" dirty="0" smtClean="0"/>
              <a:t> </a:t>
            </a:r>
            <a:r>
              <a:rPr sz="2000" dirty="0"/>
              <a:t>wins </a:t>
            </a:r>
            <a:r>
              <a:rPr lang="en-US" sz="2000" dirty="0" smtClean="0"/>
              <a:t>over </a:t>
            </a:r>
            <a:r>
              <a:rPr sz="2000" dirty="0" smtClean="0">
                <a:solidFill>
                  <a:srgbClr val="00FFFF"/>
                </a:solidFill>
              </a:rPr>
              <a:t>B</a:t>
            </a:r>
            <a:r>
              <a:rPr sz="2000" dirty="0" smtClean="0"/>
              <a:t>, </a:t>
            </a:r>
            <a:r>
              <a:rPr sz="2000" dirty="0"/>
              <a:t>because out of the three judges, two of them </a:t>
            </a:r>
            <a:r>
              <a:rPr lang="en-US" sz="2000" dirty="0"/>
              <a:t>–</a:t>
            </a:r>
            <a:r>
              <a:rPr sz="2000" dirty="0" smtClean="0"/>
              <a:t> </a:t>
            </a:r>
            <a:r>
              <a:rPr lang="he-IL" sz="2000" dirty="0" smtClean="0">
                <a:solidFill>
                  <a:srgbClr val="FFC000"/>
                </a:solidFill>
              </a:rPr>
              <a:t>1</a:t>
            </a:r>
            <a:r>
              <a:rPr sz="2000" dirty="0" smtClean="0"/>
              <a:t> </a:t>
            </a:r>
            <a:r>
              <a:rPr sz="2000" dirty="0"/>
              <a:t>and </a:t>
            </a:r>
            <a:r>
              <a:rPr lang="he-IL" sz="2000" dirty="0">
                <a:solidFill>
                  <a:srgbClr val="FFC000"/>
                </a:solidFill>
              </a:rPr>
              <a:t>3</a:t>
            </a:r>
            <a:r>
              <a:rPr sz="2000" dirty="0" smtClean="0"/>
              <a:t> </a:t>
            </a:r>
            <a:r>
              <a:rPr lang="en-US" sz="2000" dirty="0"/>
              <a:t>–</a:t>
            </a:r>
            <a:r>
              <a:rPr sz="2000" dirty="0" smtClean="0"/>
              <a:t> </a:t>
            </a:r>
            <a:r>
              <a:rPr sz="2000" dirty="0"/>
              <a:t>rank her higher than </a:t>
            </a:r>
            <a:r>
              <a:rPr sz="2000" dirty="0" smtClean="0">
                <a:solidFill>
                  <a:srgbClr val="00FFFF"/>
                </a:solidFill>
              </a:rPr>
              <a:t>B</a:t>
            </a:r>
            <a:r>
              <a:rPr sz="2000" dirty="0" smtClean="0"/>
              <a:t>. </a:t>
            </a:r>
            <a:endParaRPr sz="2000" dirty="0"/>
          </a:p>
          <a:p>
            <a:pPr marL="0" indent="0">
              <a:spcBef>
                <a:spcPts val="0"/>
              </a:spcBef>
              <a:buNone/>
            </a:pPr>
            <a:r>
              <a:rPr sz="2000" dirty="0"/>
              <a:t>   Among the remaining two: </a:t>
            </a:r>
            <a:r>
              <a:rPr sz="2000" dirty="0" smtClean="0">
                <a:solidFill>
                  <a:srgbClr val="FFC000"/>
                </a:solidFill>
              </a:rPr>
              <a:t>A</a:t>
            </a:r>
            <a:r>
              <a:rPr sz="2000" dirty="0" smtClean="0"/>
              <a:t> </a:t>
            </a:r>
            <a:r>
              <a:rPr sz="2000" dirty="0"/>
              <a:t>and </a:t>
            </a:r>
            <a:r>
              <a:rPr sz="2000" dirty="0" smtClean="0">
                <a:solidFill>
                  <a:schemeClr val="accent2">
                    <a:lumMod val="40000"/>
                    <a:lumOff val="60000"/>
                  </a:schemeClr>
                </a:solidFill>
              </a:rPr>
              <a:t>C</a:t>
            </a:r>
            <a:r>
              <a:rPr sz="2000" dirty="0" smtClean="0"/>
              <a:t>, </a:t>
            </a:r>
            <a:r>
              <a:rPr sz="2000" dirty="0"/>
              <a:t>the winner is </a:t>
            </a:r>
            <a:r>
              <a:rPr sz="2000" dirty="0" smtClean="0">
                <a:solidFill>
                  <a:schemeClr val="accent2">
                    <a:lumMod val="40000"/>
                    <a:lumOff val="60000"/>
                  </a:schemeClr>
                </a:solidFill>
              </a:rPr>
              <a:t>C</a:t>
            </a:r>
            <a:r>
              <a:rPr sz="2000" dirty="0" smtClean="0"/>
              <a:t> </a:t>
            </a:r>
            <a:r>
              <a:rPr sz="2000" dirty="0"/>
              <a:t>(getting the votes of </a:t>
            </a:r>
            <a:r>
              <a:rPr lang="he-IL" sz="2000" dirty="0">
                <a:solidFill>
                  <a:schemeClr val="accent2">
                    <a:lumMod val="60000"/>
                    <a:lumOff val="40000"/>
                  </a:schemeClr>
                </a:solidFill>
              </a:rPr>
              <a:t>2</a:t>
            </a:r>
            <a:r>
              <a:rPr sz="2000" dirty="0" smtClean="0"/>
              <a:t> </a:t>
            </a:r>
            <a:r>
              <a:rPr sz="2000" dirty="0"/>
              <a:t>and </a:t>
            </a:r>
            <a:r>
              <a:rPr lang="he-IL" sz="2000" dirty="0" smtClean="0">
                <a:solidFill>
                  <a:schemeClr val="accent2">
                    <a:lumMod val="60000"/>
                    <a:lumOff val="40000"/>
                  </a:schemeClr>
                </a:solidFill>
              </a:rPr>
              <a:t>3</a:t>
            </a:r>
            <a:r>
              <a:rPr sz="2000" dirty="0" smtClean="0"/>
              <a:t>).</a:t>
            </a:r>
            <a:endParaRPr sz="2000" dirty="0"/>
          </a:p>
          <a:p>
            <a:pPr>
              <a:spcBef>
                <a:spcPts val="600"/>
              </a:spcBef>
            </a:pPr>
            <a:r>
              <a:rPr sz="2000" dirty="0" smtClean="0">
                <a:solidFill>
                  <a:schemeClr val="accent2">
                    <a:lumMod val="60000"/>
                    <a:lumOff val="40000"/>
                  </a:schemeClr>
                </a:solidFill>
              </a:rPr>
              <a:t>C</a:t>
            </a:r>
            <a:r>
              <a:rPr sz="2000" dirty="0" smtClean="0"/>
              <a:t> </a:t>
            </a:r>
            <a:r>
              <a:rPr sz="2000" dirty="0"/>
              <a:t>wins over </a:t>
            </a:r>
            <a:r>
              <a:rPr sz="2000" dirty="0" smtClean="0">
                <a:solidFill>
                  <a:srgbClr val="FFC000"/>
                </a:solidFill>
              </a:rPr>
              <a:t>A</a:t>
            </a:r>
            <a:r>
              <a:rPr sz="2000" dirty="0" smtClean="0"/>
              <a:t>, </a:t>
            </a:r>
            <a:r>
              <a:rPr sz="2000" dirty="0"/>
              <a:t>and </a:t>
            </a:r>
            <a:r>
              <a:rPr sz="2000" dirty="0" smtClean="0">
                <a:solidFill>
                  <a:srgbClr val="FFC000"/>
                </a:solidFill>
              </a:rPr>
              <a:t>A</a:t>
            </a:r>
            <a:r>
              <a:rPr sz="2000" dirty="0" smtClean="0"/>
              <a:t> wins</a:t>
            </a:r>
            <a:r>
              <a:rPr lang="en-US" sz="2000" dirty="0" smtClean="0"/>
              <a:t> over</a:t>
            </a:r>
            <a:r>
              <a:rPr sz="2000" dirty="0" smtClean="0"/>
              <a:t> </a:t>
            </a:r>
            <a:r>
              <a:rPr sz="2000" dirty="0" smtClean="0">
                <a:solidFill>
                  <a:srgbClr val="00FFFF"/>
                </a:solidFill>
              </a:rPr>
              <a:t>B</a:t>
            </a:r>
            <a:r>
              <a:rPr sz="2000" dirty="0" smtClean="0"/>
              <a:t>. </a:t>
            </a:r>
            <a:r>
              <a:rPr sz="2000" dirty="0"/>
              <a:t>Does </a:t>
            </a:r>
            <a:r>
              <a:rPr sz="2000" dirty="0" smtClean="0">
                <a:solidFill>
                  <a:schemeClr val="accent2">
                    <a:lumMod val="60000"/>
                    <a:lumOff val="40000"/>
                  </a:schemeClr>
                </a:solidFill>
              </a:rPr>
              <a:t>C</a:t>
            </a:r>
            <a:r>
              <a:rPr sz="2000" dirty="0" smtClean="0"/>
              <a:t> </a:t>
            </a:r>
            <a:r>
              <a:rPr sz="2000" dirty="0"/>
              <a:t>also </a:t>
            </a:r>
            <a:r>
              <a:rPr sz="2000" dirty="0" smtClean="0"/>
              <a:t>win</a:t>
            </a:r>
            <a:r>
              <a:rPr lang="en-US" sz="2000" dirty="0" smtClean="0"/>
              <a:t> over</a:t>
            </a:r>
            <a:r>
              <a:rPr sz="2000" dirty="0" smtClean="0"/>
              <a:t> </a:t>
            </a:r>
            <a:r>
              <a:rPr sz="2000" dirty="0" smtClean="0">
                <a:solidFill>
                  <a:srgbClr val="00FFFF"/>
                </a:solidFill>
              </a:rPr>
              <a:t>B</a:t>
            </a:r>
            <a:r>
              <a:rPr sz="2000" dirty="0" smtClean="0"/>
              <a:t>???</a:t>
            </a:r>
            <a:endParaRPr sz="2000" dirty="0"/>
          </a:p>
          <a:p>
            <a:pPr marL="0" indent="0">
              <a:spcBef>
                <a:spcPts val="600"/>
              </a:spcBef>
              <a:buNone/>
            </a:pPr>
            <a:r>
              <a:rPr sz="2000" dirty="0"/>
              <a:t> </a:t>
            </a:r>
            <a:endParaRPr lang="he-IL" sz="2000" dirty="0"/>
          </a:p>
          <a:p>
            <a:endParaRPr lang="he-IL" sz="2000" dirty="0" smtClean="0"/>
          </a:p>
          <a:p>
            <a:endParaRPr lang="he-IL" sz="2000" dirty="0"/>
          </a:p>
          <a:p>
            <a:pPr marL="0" indent="0">
              <a:spcBef>
                <a:spcPts val="0"/>
              </a:spcBef>
              <a:buNone/>
            </a:pPr>
            <a:endParaRPr lang="he-IL" sz="2000" dirty="0" smtClean="0"/>
          </a:p>
          <a:p>
            <a:pPr marL="0" indent="0">
              <a:spcBef>
                <a:spcPts val="0"/>
              </a:spcBef>
              <a:buNone/>
            </a:pPr>
            <a:endParaRPr lang="he-IL" sz="2000" dirty="0" smtClean="0"/>
          </a:p>
          <a:p>
            <a:pPr marL="0" indent="0">
              <a:spcBef>
                <a:spcPts val="0"/>
              </a:spcBef>
              <a:buNone/>
            </a:pPr>
            <a:endParaRPr lang="he-IL" sz="2000" dirty="0" smtClean="0"/>
          </a:p>
          <a:p>
            <a:pPr marL="355600" indent="0">
              <a:spcBef>
                <a:spcPts val="0"/>
              </a:spcBef>
              <a:buNone/>
            </a:pPr>
            <a:endParaRPr lang="en-US" sz="2000" dirty="0" smtClean="0"/>
          </a:p>
          <a:p>
            <a:pPr marL="355600" indent="0">
              <a:spcBef>
                <a:spcPts val="0"/>
              </a:spcBef>
              <a:buNone/>
            </a:pPr>
            <a:r>
              <a:rPr sz="2000" dirty="0" smtClean="0"/>
              <a:t>- </a:t>
            </a:r>
            <a:r>
              <a:rPr sz="2000" dirty="0"/>
              <a:t>No! Between </a:t>
            </a:r>
            <a:r>
              <a:rPr sz="2000" dirty="0" smtClean="0">
                <a:solidFill>
                  <a:srgbClr val="00FFFF"/>
                </a:solidFill>
              </a:rPr>
              <a:t>B</a:t>
            </a:r>
            <a:r>
              <a:rPr sz="2000" dirty="0" smtClean="0"/>
              <a:t> </a:t>
            </a:r>
            <a:r>
              <a:rPr sz="2000" dirty="0"/>
              <a:t>and </a:t>
            </a:r>
            <a:r>
              <a:rPr sz="2000" dirty="0" smtClean="0">
                <a:solidFill>
                  <a:schemeClr val="accent2">
                    <a:lumMod val="60000"/>
                    <a:lumOff val="40000"/>
                  </a:schemeClr>
                </a:solidFill>
              </a:rPr>
              <a:t>C</a:t>
            </a:r>
            <a:r>
              <a:rPr sz="2000" dirty="0" smtClean="0"/>
              <a:t>, </a:t>
            </a:r>
            <a:r>
              <a:rPr sz="2000" dirty="0" smtClean="0">
                <a:solidFill>
                  <a:srgbClr val="00FFFF"/>
                </a:solidFill>
              </a:rPr>
              <a:t>B</a:t>
            </a:r>
            <a:r>
              <a:rPr sz="2000" dirty="0" smtClean="0"/>
              <a:t> </a:t>
            </a:r>
            <a:r>
              <a:rPr sz="2000" dirty="0"/>
              <a:t>wins;</a:t>
            </a:r>
            <a:r>
              <a:rPr sz="2000" dirty="0">
                <a:solidFill>
                  <a:srgbClr val="00FFFF"/>
                </a:solidFill>
              </a:rPr>
              <a:t> (</a:t>
            </a:r>
            <a:r>
              <a:rPr sz="2000" dirty="0"/>
              <a:t>after that, the winner between</a:t>
            </a:r>
            <a:r>
              <a:rPr sz="2000" dirty="0">
                <a:solidFill>
                  <a:schemeClr val="accent2">
                    <a:lumMod val="40000"/>
                    <a:lumOff val="60000"/>
                  </a:schemeClr>
                </a:solidFill>
              </a:rPr>
              <a:t> </a:t>
            </a:r>
            <a:r>
              <a:rPr sz="2000" dirty="0" smtClean="0">
                <a:solidFill>
                  <a:srgbClr val="FFC000"/>
                </a:solidFill>
              </a:rPr>
              <a:t>A</a:t>
            </a:r>
            <a:r>
              <a:rPr sz="2000" dirty="0" smtClean="0"/>
              <a:t> </a:t>
            </a:r>
            <a:r>
              <a:rPr sz="2000" dirty="0"/>
              <a:t>and </a:t>
            </a:r>
            <a:r>
              <a:rPr sz="2000" dirty="0" smtClean="0">
                <a:solidFill>
                  <a:srgbClr val="00FFFF"/>
                </a:solidFill>
              </a:rPr>
              <a:t>B</a:t>
            </a:r>
            <a:r>
              <a:rPr sz="2000" dirty="0" smtClean="0"/>
              <a:t> </a:t>
            </a:r>
            <a:r>
              <a:rPr sz="2000" dirty="0"/>
              <a:t>is </a:t>
            </a:r>
            <a:r>
              <a:rPr sz="2000" dirty="0" smtClean="0">
                <a:solidFill>
                  <a:srgbClr val="FFC000"/>
                </a:solidFill>
              </a:rPr>
              <a:t>A</a:t>
            </a:r>
            <a:r>
              <a:rPr sz="2000" dirty="0" smtClean="0"/>
              <a:t>.) </a:t>
            </a:r>
            <a:endParaRPr lang="he-IL" sz="2000" dirty="0"/>
          </a:p>
          <a:p>
            <a:pPr>
              <a:spcBef>
                <a:spcPts val="0"/>
              </a:spcBef>
            </a:pPr>
            <a:r>
              <a:rPr sz="2000" dirty="0"/>
              <a:t>And so we see that </a:t>
            </a:r>
            <a:r>
              <a:rPr sz="2000" dirty="0" smtClean="0">
                <a:solidFill>
                  <a:srgbClr val="FFC000"/>
                </a:solidFill>
              </a:rPr>
              <a:t>A</a:t>
            </a:r>
            <a:r>
              <a:rPr sz="2000" dirty="0" smtClean="0"/>
              <a:t> </a:t>
            </a:r>
            <a:r>
              <a:rPr sz="2000" dirty="0"/>
              <a:t>wins </a:t>
            </a:r>
            <a:r>
              <a:rPr lang="en-US" sz="2000" dirty="0" smtClean="0"/>
              <a:t>over </a:t>
            </a:r>
            <a:r>
              <a:rPr sz="2000" dirty="0" smtClean="0">
                <a:solidFill>
                  <a:srgbClr val="00FFFF"/>
                </a:solidFill>
              </a:rPr>
              <a:t>B</a:t>
            </a:r>
            <a:r>
              <a:rPr sz="2000" dirty="0" smtClean="0"/>
              <a:t>, </a:t>
            </a:r>
            <a:r>
              <a:rPr sz="2000" dirty="0" smtClean="0">
                <a:solidFill>
                  <a:srgbClr val="00FFFF"/>
                </a:solidFill>
              </a:rPr>
              <a:t>B</a:t>
            </a:r>
            <a:r>
              <a:rPr sz="2000" dirty="0" smtClean="0"/>
              <a:t> wins</a:t>
            </a:r>
            <a:r>
              <a:rPr lang="en-US" sz="2000" dirty="0" smtClean="0"/>
              <a:t> over</a:t>
            </a:r>
            <a:r>
              <a:rPr sz="2000" dirty="0" smtClean="0"/>
              <a:t> </a:t>
            </a:r>
            <a:r>
              <a:rPr sz="2000" dirty="0" smtClean="0">
                <a:solidFill>
                  <a:schemeClr val="accent2">
                    <a:lumMod val="40000"/>
                    <a:lumOff val="60000"/>
                  </a:schemeClr>
                </a:solidFill>
              </a:rPr>
              <a:t>C</a:t>
            </a:r>
            <a:r>
              <a:rPr sz="2000" dirty="0" smtClean="0"/>
              <a:t>, </a:t>
            </a:r>
            <a:r>
              <a:rPr sz="2000" dirty="0"/>
              <a:t>and </a:t>
            </a:r>
            <a:r>
              <a:rPr sz="2000" dirty="0" smtClean="0">
                <a:solidFill>
                  <a:schemeClr val="accent2">
                    <a:lumMod val="40000"/>
                    <a:lumOff val="60000"/>
                  </a:schemeClr>
                </a:solidFill>
              </a:rPr>
              <a:t>C</a:t>
            </a:r>
            <a:r>
              <a:rPr sz="2000" dirty="0" smtClean="0"/>
              <a:t> wins</a:t>
            </a:r>
            <a:r>
              <a:rPr lang="en-US" sz="2000" dirty="0" smtClean="0"/>
              <a:t> over</a:t>
            </a:r>
            <a:r>
              <a:rPr sz="2000" dirty="0" smtClean="0"/>
              <a:t> </a:t>
            </a:r>
            <a:r>
              <a:rPr sz="2000" dirty="0" smtClean="0">
                <a:solidFill>
                  <a:srgbClr val="FFC000"/>
                </a:solidFill>
              </a:rPr>
              <a:t>A</a:t>
            </a:r>
            <a:r>
              <a:rPr sz="2000" dirty="0" smtClean="0"/>
              <a:t>. </a:t>
            </a:r>
            <a:endParaRPr lang="he-IL" sz="2000" dirty="0"/>
          </a:p>
          <a:p>
            <a:pPr marL="0" indent="0">
              <a:buNone/>
            </a:pPr>
            <a:endParaRPr lang="he-IL" sz="2000" dirty="0" smtClean="0"/>
          </a:p>
          <a:p>
            <a:endParaRPr lang="he-IL" sz="2000" dirty="0" smtClean="0"/>
          </a:p>
          <a:p>
            <a:endParaRPr lang="he-IL" sz="2000" dirty="0"/>
          </a:p>
          <a:p>
            <a:endParaRPr lang="he-IL" sz="2000" dirty="0"/>
          </a:p>
          <a:p>
            <a:pPr marL="0" indent="0">
              <a:buNone/>
            </a:pPr>
            <a:endParaRPr lang="he-IL" sz="2000" dirty="0" smtClean="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57201317"/>
              </p:ext>
            </p:extLst>
          </p:nvPr>
        </p:nvGraphicFramePr>
        <p:xfrm>
          <a:off x="2362200" y="2895600"/>
          <a:ext cx="6096000" cy="1828800"/>
        </p:xfrm>
        <a:graphic>
          <a:graphicData uri="http://schemas.openxmlformats.org/drawingml/2006/table">
            <a:tbl>
              <a:tblPr rtl="1" firstRow="1" bandRow="1">
                <a:tableStyleId>{5940675A-B579-460E-94D1-54222C63F5DA}</a:tableStyleId>
              </a:tblPr>
              <a:tblGrid>
                <a:gridCol w="1524000"/>
                <a:gridCol w="1524000"/>
                <a:gridCol w="1524000"/>
                <a:gridCol w="1524000"/>
              </a:tblGrid>
              <a:tr h="370840">
                <a:tc>
                  <a:txBody>
                    <a:bodyPr/>
                    <a:lstStyle/>
                    <a:p>
                      <a:pPr algn="ctr" rtl="1"/>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b="1">
                          <a:solidFill>
                            <a:srgbClr val="FFC000"/>
                          </a:solidFill>
                        </a:rPr>
                        <a:t>A</a:t>
                      </a:r>
                      <a:r>
                        <a:rPr sz="2400"/>
                        <a:t>licia</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b="1">
                          <a:solidFill>
                            <a:srgbClr val="00FFFF"/>
                          </a:solidFill>
                        </a:rPr>
                        <a:t>B</a:t>
                      </a:r>
                      <a:r>
                        <a:rPr sz="2400"/>
                        <a:t>etty</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b="1">
                          <a:solidFill>
                            <a:schemeClr val="accent2"/>
                          </a:solidFill>
                        </a:rPr>
                        <a:t>C</a:t>
                      </a:r>
                      <a:r>
                        <a:rPr sz="2400"/>
                        <a:t>laire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370840">
                <a:tc>
                  <a:txBody>
                    <a:bodyPr/>
                    <a:lstStyle/>
                    <a:p>
                      <a:pPr algn="ctr" rtl="1"/>
                      <a:r>
                        <a:rPr lang="en-US" sz="2400" dirty="0" smtClean="0"/>
                        <a:t>Judge 1</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1st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2nd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3rd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370840">
                <a:tc>
                  <a:txBody>
                    <a:bodyPr/>
                    <a:lstStyle/>
                    <a:p>
                      <a:pPr algn="ctr" rtl="1"/>
                      <a:r>
                        <a:rPr lang="en-US" sz="2400" dirty="0" smtClean="0"/>
                        <a:t>Judge 2</a:t>
                      </a:r>
                      <a:endParaRPr lang="he-IL" sz="2400" b="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3rd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1st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2nd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370840">
                <a:tc>
                  <a:txBody>
                    <a:bodyPr/>
                    <a:lstStyle/>
                    <a:p>
                      <a:pPr algn="ctr" rtl="1"/>
                      <a:r>
                        <a:rPr lang="en-US" sz="2400" dirty="0" smtClean="0"/>
                        <a:t>Judge 3</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dirty="0"/>
                        <a:t>2nd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3rd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dirty="0"/>
                        <a:t>1st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bl>
          </a:graphicData>
        </a:graphic>
      </p:graphicFrame>
      <p:sp>
        <p:nvSpPr>
          <p:cNvPr id="8" name="Rounded Rectangle 7"/>
          <p:cNvSpPr/>
          <p:nvPr/>
        </p:nvSpPr>
        <p:spPr bwMode="auto">
          <a:xfrm>
            <a:off x="2472906" y="2895600"/>
            <a:ext cx="1295400" cy="2057400"/>
          </a:xfrm>
          <a:prstGeom prst="round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9" name="Rounded Rectangle 8"/>
          <p:cNvSpPr/>
          <p:nvPr/>
        </p:nvSpPr>
        <p:spPr bwMode="auto">
          <a:xfrm>
            <a:off x="4004094" y="2895600"/>
            <a:ext cx="1295400" cy="2057400"/>
          </a:xfrm>
          <a:prstGeom prst="round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10" name="Oval 9"/>
          <p:cNvSpPr/>
          <p:nvPr/>
        </p:nvSpPr>
        <p:spPr bwMode="auto">
          <a:xfrm>
            <a:off x="3810000" y="3429000"/>
            <a:ext cx="3124200" cy="533400"/>
          </a:xfrm>
          <a:prstGeom prst="ellipse">
            <a:avLst/>
          </a:prstGeom>
          <a:noFill/>
          <a:ln w="28575" cap="flat" cmpd="sng" algn="ctr">
            <a:solidFill>
              <a:srgbClr val="FFC000"/>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1" name="Oval 10"/>
          <p:cNvSpPr/>
          <p:nvPr/>
        </p:nvSpPr>
        <p:spPr bwMode="auto">
          <a:xfrm>
            <a:off x="2327694" y="3810000"/>
            <a:ext cx="4606506" cy="1295400"/>
          </a:xfrm>
          <a:prstGeom prst="ellipse">
            <a:avLst/>
          </a:prstGeom>
          <a:noFill/>
          <a:ln w="28575"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2" name="Oval 11"/>
          <p:cNvSpPr/>
          <p:nvPr/>
        </p:nvSpPr>
        <p:spPr bwMode="auto">
          <a:xfrm>
            <a:off x="3810000" y="4419600"/>
            <a:ext cx="3124200" cy="533400"/>
          </a:xfrm>
          <a:prstGeom prst="ellipse">
            <a:avLst/>
          </a:prstGeom>
          <a:noFill/>
          <a:ln w="28575" cap="flat" cmpd="sng" algn="ctr">
            <a:solidFill>
              <a:srgbClr val="FFC000"/>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4" name="Oval 13"/>
          <p:cNvSpPr/>
          <p:nvPr/>
        </p:nvSpPr>
        <p:spPr bwMode="auto">
          <a:xfrm>
            <a:off x="2310441" y="3370053"/>
            <a:ext cx="3124200" cy="533400"/>
          </a:xfrm>
          <a:prstGeom prst="ellipse">
            <a:avLst/>
          </a:prstGeom>
          <a:noFill/>
          <a:ln w="28575" cap="flat" cmpd="sng" algn="ctr">
            <a:solidFill>
              <a:srgbClr val="00FFFF"/>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5" name="Oval 14"/>
          <p:cNvSpPr/>
          <p:nvPr/>
        </p:nvSpPr>
        <p:spPr bwMode="auto">
          <a:xfrm>
            <a:off x="2286000" y="3886200"/>
            <a:ext cx="3124200" cy="533400"/>
          </a:xfrm>
          <a:prstGeom prst="ellipse">
            <a:avLst/>
          </a:prstGeom>
          <a:noFill/>
          <a:ln w="28575" cap="flat" cmpd="sng" algn="ctr">
            <a:solidFill>
              <a:srgbClr val="00FFFF"/>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grpSp>
        <p:nvGrpSpPr>
          <p:cNvPr id="18" name="Group 17"/>
          <p:cNvGrpSpPr/>
          <p:nvPr/>
        </p:nvGrpSpPr>
        <p:grpSpPr>
          <a:xfrm>
            <a:off x="457200" y="2965200"/>
            <a:ext cx="1880253" cy="1990806"/>
            <a:chOff x="457200" y="2965200"/>
            <a:chExt cx="1880253" cy="1990806"/>
          </a:xfrm>
        </p:grpSpPr>
        <p:sp>
          <p:nvSpPr>
            <p:cNvPr id="13" name="Cube 12"/>
            <p:cNvSpPr/>
            <p:nvPr/>
          </p:nvSpPr>
          <p:spPr bwMode="auto">
            <a:xfrm>
              <a:off x="457200" y="4416006"/>
              <a:ext cx="609600" cy="54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3</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6" name="Cube 15"/>
            <p:cNvSpPr/>
            <p:nvPr/>
          </p:nvSpPr>
          <p:spPr bwMode="auto">
            <a:xfrm>
              <a:off x="1066800" y="3873000"/>
              <a:ext cx="609600" cy="108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2</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7" name="Cube 16"/>
            <p:cNvSpPr/>
            <p:nvPr/>
          </p:nvSpPr>
          <p:spPr bwMode="auto">
            <a:xfrm>
              <a:off x="1676400" y="3333000"/>
              <a:ext cx="609600" cy="162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1</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pic>
          <p:nvPicPr>
            <p:cNvPr id="1027" name="Picture 3" descr="C:\Users\nitsa\AppData\Local\Microsoft\Windows\Temporary Internet Files\Content.IE5\M1XSZ0AH\210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453" y="2965200"/>
              <a:ext cx="72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25</a:t>
            </a:fld>
            <a:endParaRPr lang="en-US" dirty="0"/>
          </a:p>
        </p:txBody>
      </p:sp>
    </p:spTree>
    <p:extLst>
      <p:ext uri="{BB962C8B-B14F-4D97-AF65-F5344CB8AC3E}">
        <p14:creationId xmlns:p14="http://schemas.microsoft.com/office/powerpoint/2010/main" val="4132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xit" presetSubtype="0" fill="hold" grpId="1"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grpId="1" nodeType="after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childTnLst>
                          </p:cTn>
                        </p:par>
                        <p:par>
                          <p:cTn id="65" fill="hold">
                            <p:stCondLst>
                              <p:cond delay="0"/>
                            </p:stCondLst>
                            <p:childTnLst>
                              <p:par>
                                <p:cTn id="66" presetID="10" presetClass="exit" presetSubtype="0" fill="hold" grpId="1" nodeType="after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8" name="TextBox 7"/>
          <p:cNvSpPr txBox="1"/>
          <p:nvPr/>
        </p:nvSpPr>
        <p:spPr>
          <a:xfrm>
            <a:off x="4373451" y="2017691"/>
            <a:ext cx="304800" cy="461665"/>
          </a:xfrm>
          <a:prstGeom prst="rect">
            <a:avLst/>
          </a:prstGeom>
          <a:noFill/>
        </p:spPr>
        <p:txBody>
          <a:bodyPr wrap="square" rtlCol="1">
            <a:spAutoFit/>
          </a:bodyPr>
          <a:lstStyle/>
          <a:p>
            <a:r>
              <a:rPr sz="2400">
                <a:solidFill>
                  <a:schemeClr val="bg1"/>
                </a:solidFill>
              </a:rPr>
              <a:t>3</a:t>
            </a:r>
            <a:endParaRPr lang="he-IL" sz="2400" dirty="0">
              <a:solidFill>
                <a:schemeClr val="bg1"/>
              </a:solidFill>
            </a:endParaRPr>
          </a:p>
        </p:txBody>
      </p:sp>
      <p:cxnSp>
        <p:nvCxnSpPr>
          <p:cNvPr id="25" name="Straight Arrow Connector 24"/>
          <p:cNvCxnSpPr/>
          <p:nvPr/>
        </p:nvCxnSpPr>
        <p:spPr bwMode="auto">
          <a:xfrm flipV="1">
            <a:off x="2216240" y="2482576"/>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20" name="TextBox 19"/>
          <p:cNvSpPr txBox="1"/>
          <p:nvPr/>
        </p:nvSpPr>
        <p:spPr>
          <a:xfrm>
            <a:off x="2438400" y="3657600"/>
            <a:ext cx="4551839" cy="1631216"/>
          </a:xfrm>
          <a:prstGeom prst="rect">
            <a:avLst/>
          </a:prstGeom>
          <a:noFill/>
        </p:spPr>
        <p:txBody>
          <a:bodyPr wrap="square" rtlCol="1">
            <a:spAutoFit/>
          </a:bodyPr>
          <a:lstStyle/>
          <a:p>
            <a:pPr algn="ctr" rtl="1"/>
            <a:r>
              <a:rPr sz="2000" dirty="0"/>
              <a:t>Like</a:t>
            </a:r>
            <a:r>
              <a:rPr sz="2000" dirty="0">
                <a:solidFill>
                  <a:srgbClr val="00FFFF"/>
                </a:solidFill>
              </a:rPr>
              <a:t> </a:t>
            </a:r>
            <a:r>
              <a:rPr sz="2000" dirty="0" err="1">
                <a:solidFill>
                  <a:srgbClr val="00FFFF"/>
                </a:solidFill>
              </a:rPr>
              <a:t>Efron's</a:t>
            </a:r>
            <a:r>
              <a:rPr sz="2000" dirty="0">
                <a:solidFill>
                  <a:srgbClr val="00FFFF"/>
                </a:solidFill>
              </a:rPr>
              <a:t> dice</a:t>
            </a:r>
            <a:br>
              <a:rPr sz="2000" dirty="0">
                <a:solidFill>
                  <a:srgbClr val="00FFFF"/>
                </a:solidFill>
              </a:rPr>
            </a:br>
            <a:r>
              <a:rPr sz="2000" dirty="0"/>
              <a:t>and like </a:t>
            </a:r>
            <a:r>
              <a:rPr sz="2000" dirty="0">
                <a:solidFill>
                  <a:srgbClr val="00FFFF"/>
                </a:solidFill>
              </a:rPr>
              <a:t>Rock-Paper-Scissors</a:t>
            </a:r>
          </a:p>
          <a:p>
            <a:pPr algn="ctr" rtl="1"/>
            <a:r>
              <a:rPr sz="2000" dirty="0"/>
              <a:t>for every contestant, there is another </a:t>
            </a:r>
          </a:p>
          <a:p>
            <a:pPr algn="ctr" rtl="1"/>
            <a:r>
              <a:rPr sz="2000" dirty="0"/>
              <a:t>contestant who wins her out!</a:t>
            </a:r>
          </a:p>
          <a:p>
            <a:pPr algn="ctr" rtl="1"/>
            <a:r>
              <a:rPr sz="2000" dirty="0"/>
              <a:t>This is the </a:t>
            </a:r>
            <a:r>
              <a:rPr sz="2000" dirty="0">
                <a:solidFill>
                  <a:srgbClr val="FFC000"/>
                </a:solidFill>
              </a:rPr>
              <a:t>paradox of choice</a:t>
            </a:r>
            <a:r>
              <a:rPr sz="2000" dirty="0"/>
              <a:t>.</a:t>
            </a:r>
            <a:endParaRPr lang="he-IL" sz="2000" dirty="0"/>
          </a:p>
        </p:txBody>
      </p:sp>
      <p:cxnSp>
        <p:nvCxnSpPr>
          <p:cNvPr id="29" name="Straight Arrow Connector 28"/>
          <p:cNvCxnSpPr/>
          <p:nvPr/>
        </p:nvCxnSpPr>
        <p:spPr bwMode="auto">
          <a:xfrm flipH="1" flipV="1">
            <a:off x="2596167" y="5943599"/>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34" name="Straight Arrow Connector 33"/>
          <p:cNvCxnSpPr/>
          <p:nvPr/>
        </p:nvCxnSpPr>
        <p:spPr bwMode="auto">
          <a:xfrm>
            <a:off x="5875988" y="2208949"/>
            <a:ext cx="1816579" cy="94841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grpSp>
        <p:nvGrpSpPr>
          <p:cNvPr id="2" name="Group 1"/>
          <p:cNvGrpSpPr/>
          <p:nvPr/>
        </p:nvGrpSpPr>
        <p:grpSpPr>
          <a:xfrm>
            <a:off x="576966" y="1360131"/>
            <a:ext cx="7881234" cy="4645777"/>
            <a:chOff x="533400" y="1360131"/>
            <a:chExt cx="7881234" cy="4645777"/>
          </a:xfrm>
        </p:grpSpPr>
        <p:pic>
          <p:nvPicPr>
            <p:cNvPr id="18" name="Picture 17" descr="https://encrypted-tbn0.gstatic.com/images?q=tbn:ANd9GcQ6himz13qj2RqeV5RUbrCB-R4S7JUSMl7Zhf3Tc_HB5teRylz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19" name="Picture 18" descr="https://encrypted-tbn0.gstatic.com/images?q=tbn:ANd9GcT5EgcQFjlyvV5WflhNXw1HTaHTLBvEAq2VMg-E-N9ZjEvPD1Te0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15734845">
              <a:off x="3635611" y="1413149"/>
              <a:ext cx="1697637" cy="1591601"/>
            </a:xfrm>
            <a:prstGeom prst="rect">
              <a:avLst/>
            </a:prstGeom>
            <a:noFill/>
            <a:ln>
              <a:noFill/>
            </a:ln>
          </p:spPr>
        </p:pic>
        <p:pic>
          <p:nvPicPr>
            <p:cNvPr id="21" name="Picture 20" descr="https://encrypted-tbn1.gstatic.com/images?q=tbn:ANd9GcSMJST41w25xKATnrbRhyQAJ1qAPVumoCaGfT_RHgSvTYbMJFbX">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grpSp>
      <p:sp>
        <p:nvSpPr>
          <p:cNvPr id="23" name="Title 1"/>
          <p:cNvSpPr>
            <a:spLocks noGrp="1"/>
          </p:cNvSpPr>
          <p:nvPr>
            <p:ph type="title"/>
          </p:nvPr>
        </p:nvSpPr>
        <p:spPr>
          <a:xfrm>
            <a:off x="381000" y="381000"/>
            <a:ext cx="8382000" cy="838200"/>
          </a:xfrm>
        </p:spPr>
        <p:txBody>
          <a:bodyPr/>
          <a:lstStyle/>
          <a:p>
            <a:r>
              <a:rPr sz="2000" spc="-30" dirty="0">
                <a:solidFill>
                  <a:srgbClr val="00FFFF"/>
                </a:solidFill>
              </a:rPr>
              <a:t>This approach also ends up with no definitive resolution!</a:t>
            </a:r>
            <a:endParaRPr lang="en-US" sz="2000" spc="-150" dirty="0">
              <a:solidFill>
                <a:srgbClr val="00FFFF"/>
              </a:solidFill>
            </a:endParaRPr>
          </a:p>
        </p:txBody>
      </p:sp>
      <p:grpSp>
        <p:nvGrpSpPr>
          <p:cNvPr id="10" name="Group 9"/>
          <p:cNvGrpSpPr/>
          <p:nvPr/>
        </p:nvGrpSpPr>
        <p:grpSpPr>
          <a:xfrm>
            <a:off x="3657600" y="952780"/>
            <a:ext cx="1905000" cy="2727800"/>
            <a:chOff x="3657600" y="952780"/>
            <a:chExt cx="1905000" cy="2727800"/>
          </a:xfrm>
        </p:grpSpPr>
        <p:pic>
          <p:nvPicPr>
            <p:cNvPr id="22" name="Picture 21" descr="http://www.molsa.gov.il/Populations/Youth/ChildrenAtRisk/OutsideAssistance/Fosterage/PublishingImages/FosterChildren.jpg"/>
            <p:cNvPicPr/>
            <p:nvPr/>
          </p:nvPicPr>
          <p:blipFill rotWithShape="1">
            <a:blip r:embed="rId9" cstate="print">
              <a:extLst>
                <a:ext uri="{28A0092B-C50C-407E-A947-70E740481C1C}">
                  <a14:useLocalDpi xmlns:a14="http://schemas.microsoft.com/office/drawing/2010/main" val="0"/>
                </a:ext>
              </a:extLst>
            </a:blip>
            <a:srcRect l="59808" t="-1" r="16250" b="1996"/>
            <a:stretch/>
          </p:blipFill>
          <p:spPr bwMode="auto">
            <a:xfrm>
              <a:off x="3720524" y="952780"/>
              <a:ext cx="1842076" cy="2704820"/>
            </a:xfrm>
            <a:prstGeom prst="rect">
              <a:avLst/>
            </a:prstGeom>
            <a:noFill/>
            <a:ln>
              <a:noFill/>
            </a:ln>
            <a:extLst>
              <a:ext uri="{53640926-AAD7-44D8-BBD7-CCE9431645EC}">
                <a14:shadowObscured xmlns:a14="http://schemas.microsoft.com/office/drawing/2010/main"/>
              </a:ext>
            </a:extLst>
          </p:spPr>
        </p:pic>
        <p:sp>
          <p:nvSpPr>
            <p:cNvPr id="27" name="TextBox 26"/>
            <p:cNvSpPr txBox="1"/>
            <p:nvPr/>
          </p:nvSpPr>
          <p:spPr>
            <a:xfrm>
              <a:off x="3657600" y="3157360"/>
              <a:ext cx="1394457" cy="523220"/>
            </a:xfrm>
            <a:prstGeom prst="rect">
              <a:avLst/>
            </a:prstGeom>
            <a:noFill/>
          </p:spPr>
          <p:txBody>
            <a:bodyPr wrap="square" rtlCol="1">
              <a:spAutoFit/>
            </a:bodyPr>
            <a:lstStyle/>
            <a:p>
              <a:r>
                <a:rPr sz="2800">
                  <a:solidFill>
                    <a:schemeClr val="bg1"/>
                  </a:solidFill>
                </a:rPr>
                <a:t>Betty</a:t>
              </a:r>
              <a:endParaRPr lang="he-IL" sz="2800" dirty="0">
                <a:solidFill>
                  <a:schemeClr val="bg1"/>
                </a:solidFill>
              </a:endParaRPr>
            </a:p>
          </p:txBody>
        </p:sp>
      </p:grpSp>
      <p:grpSp>
        <p:nvGrpSpPr>
          <p:cNvPr id="11" name="Group 10"/>
          <p:cNvGrpSpPr/>
          <p:nvPr/>
        </p:nvGrpSpPr>
        <p:grpSpPr>
          <a:xfrm>
            <a:off x="6837839" y="3377104"/>
            <a:ext cx="2229961" cy="2784916"/>
            <a:chOff x="6837839" y="3377104"/>
            <a:chExt cx="2229961" cy="2784916"/>
          </a:xfrm>
        </p:grpSpPr>
        <p:pic>
          <p:nvPicPr>
            <p:cNvPr id="24" name="Picture 23" descr="http://www.molsa.gov.il/Populations/Youth/ChildrenAtRisk/OutsideAssistance/Fosterage/PublishingImages/FosterChildren.jpg"/>
            <p:cNvPicPr/>
            <p:nvPr/>
          </p:nvPicPr>
          <p:blipFill rotWithShape="1">
            <a:blip r:embed="rId10" cstate="print">
              <a:extLst>
                <a:ext uri="{28A0092B-C50C-407E-A947-70E740481C1C}">
                  <a14:useLocalDpi xmlns:a14="http://schemas.microsoft.com/office/drawing/2010/main" val="0"/>
                </a:ext>
              </a:extLst>
            </a:blip>
            <a:srcRect r="77788" b="1486"/>
            <a:stretch/>
          </p:blipFill>
          <p:spPr bwMode="auto">
            <a:xfrm>
              <a:off x="6837839" y="3377104"/>
              <a:ext cx="1696561" cy="2718896"/>
            </a:xfrm>
            <a:prstGeom prst="rect">
              <a:avLst/>
            </a:prstGeom>
            <a:noFill/>
            <a:ln>
              <a:noFill/>
            </a:ln>
            <a:extLst>
              <a:ext uri="{53640926-AAD7-44D8-BBD7-CCE9431645EC}">
                <a14:shadowObscured xmlns:a14="http://schemas.microsoft.com/office/drawing/2010/main"/>
              </a:ext>
            </a:extLst>
          </p:spPr>
        </p:pic>
        <p:sp>
          <p:nvSpPr>
            <p:cNvPr id="28" name="TextBox 27"/>
            <p:cNvSpPr txBox="1"/>
            <p:nvPr/>
          </p:nvSpPr>
          <p:spPr>
            <a:xfrm>
              <a:off x="7772400" y="5638800"/>
              <a:ext cx="1295400" cy="523220"/>
            </a:xfrm>
            <a:prstGeom prst="rect">
              <a:avLst/>
            </a:prstGeom>
            <a:noFill/>
          </p:spPr>
          <p:txBody>
            <a:bodyPr wrap="square" rtlCol="1">
              <a:spAutoFit/>
            </a:bodyPr>
            <a:lstStyle/>
            <a:p>
              <a:r>
                <a:rPr sz="2800">
                  <a:solidFill>
                    <a:schemeClr val="bg1"/>
                  </a:solidFill>
                </a:rPr>
                <a:t>Claire</a:t>
              </a:r>
              <a:endParaRPr lang="he-IL" sz="2800" dirty="0">
                <a:solidFill>
                  <a:schemeClr val="bg1"/>
                </a:solidFill>
              </a:endParaRPr>
            </a:p>
          </p:txBody>
        </p:sp>
      </p:grpSp>
      <p:sp>
        <p:nvSpPr>
          <p:cNvPr id="35" name="TextBox 34"/>
          <p:cNvSpPr txBox="1"/>
          <p:nvPr/>
        </p:nvSpPr>
        <p:spPr>
          <a:xfrm>
            <a:off x="685800" y="5558135"/>
            <a:ext cx="1219200" cy="461665"/>
          </a:xfrm>
          <a:prstGeom prst="rect">
            <a:avLst/>
          </a:prstGeom>
          <a:noFill/>
        </p:spPr>
        <p:txBody>
          <a:bodyPr wrap="square" rtlCol="1">
            <a:spAutoFit/>
          </a:bodyPr>
          <a:lstStyle/>
          <a:p>
            <a:r>
              <a:rPr sz="2400">
                <a:solidFill>
                  <a:schemeClr val="bg1"/>
                </a:solidFill>
              </a:rPr>
              <a:t>Alicia</a:t>
            </a:r>
            <a:endParaRPr lang="he-IL" sz="2400" dirty="0">
              <a:solidFill>
                <a:schemeClr val="bg1"/>
              </a:solidFill>
            </a:endParaRPr>
          </a:p>
        </p:txBody>
      </p:sp>
      <p:grpSp>
        <p:nvGrpSpPr>
          <p:cNvPr id="36" name="Group 35"/>
          <p:cNvGrpSpPr/>
          <p:nvPr/>
        </p:nvGrpSpPr>
        <p:grpSpPr>
          <a:xfrm>
            <a:off x="717082" y="3374664"/>
            <a:ext cx="1752600" cy="2687400"/>
            <a:chOff x="5943600" y="2590800"/>
            <a:chExt cx="1752600" cy="2687400"/>
          </a:xfrm>
        </p:grpSpPr>
        <p:pic>
          <p:nvPicPr>
            <p:cNvPr id="37" name="Picture 36" descr="C:\Users\Ilya\Desktop\ילדים1.bmp"/>
            <p:cNvPicPr/>
            <p:nvPr/>
          </p:nvPicPr>
          <p:blipFill rotWithShape="1">
            <a:blip r:embed="rId11">
              <a:extLst>
                <a:ext uri="{28A0092B-C50C-407E-A947-70E740481C1C}">
                  <a14:useLocalDpi xmlns:a14="http://schemas.microsoft.com/office/drawing/2010/main" val="0"/>
                </a:ext>
              </a:extLst>
            </a:blip>
            <a:srcRect t="3630" r="65281" b="2402"/>
            <a:stretch/>
          </p:blipFill>
          <p:spPr bwMode="auto">
            <a:xfrm>
              <a:off x="5943600" y="2590800"/>
              <a:ext cx="1752600" cy="2667000"/>
            </a:xfrm>
            <a:prstGeom prst="rect">
              <a:avLst/>
            </a:prstGeom>
            <a:noFill/>
            <a:ln>
              <a:noFill/>
            </a:ln>
            <a:extLst>
              <a:ext uri="{53640926-AAD7-44D8-BBD7-CCE9431645EC}">
                <a14:shadowObscured xmlns:a14="http://schemas.microsoft.com/office/drawing/2010/main"/>
              </a:ext>
            </a:extLst>
          </p:spPr>
        </p:pic>
        <p:sp>
          <p:nvSpPr>
            <p:cNvPr id="38" name="TextBox 37"/>
            <p:cNvSpPr txBox="1"/>
            <p:nvPr/>
          </p:nvSpPr>
          <p:spPr>
            <a:xfrm>
              <a:off x="5943600" y="4816535"/>
              <a:ext cx="1219200" cy="461665"/>
            </a:xfrm>
            <a:prstGeom prst="rect">
              <a:avLst/>
            </a:prstGeom>
            <a:noFill/>
          </p:spPr>
          <p:txBody>
            <a:bodyPr wrap="square" rtlCol="1">
              <a:spAutoFit/>
            </a:bodyPr>
            <a:lstStyle/>
            <a:p>
              <a:r>
                <a:rPr sz="2400">
                  <a:solidFill>
                    <a:schemeClr val="bg1"/>
                  </a:solidFill>
                </a:rPr>
                <a:t>Alicia</a:t>
              </a:r>
              <a:endParaRPr lang="he-IL" sz="2400" dirty="0">
                <a:solidFill>
                  <a:schemeClr val="bg1"/>
                </a:solidFill>
              </a:endParaRPr>
            </a:p>
          </p:txBody>
        </p:sp>
      </p:grpSp>
      <p:sp>
        <p:nvSpPr>
          <p:cNvPr id="3" name="Footer Placeholder 2"/>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26</a:t>
            </a:fld>
            <a:endParaRPr lang="en-US"/>
          </a:p>
        </p:txBody>
      </p:sp>
    </p:spTree>
    <p:extLst>
      <p:ext uri="{BB962C8B-B14F-4D97-AF65-F5344CB8AC3E}">
        <p14:creationId xmlns:p14="http://schemas.microsoft.com/office/powerpoint/2010/main" val="39446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0">
                                            <p:txEl>
                                              <p:pRg st="3" end="3"/>
                                            </p:txEl>
                                          </p:spTgt>
                                        </p:tgtEl>
                                        <p:attrNameLst>
                                          <p:attrName>style.visibility</p:attrName>
                                        </p:attrNameLst>
                                      </p:cBhvr>
                                      <p:to>
                                        <p:strVal val="visible"/>
                                      </p:to>
                                    </p:set>
                                    <p:anim calcmode="lin" valueType="num">
                                      <p:cBhvr>
                                        <p:cTn id="41"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20">
                                            <p:txEl>
                                              <p:pRg st="3" end="3"/>
                                            </p:txEl>
                                          </p:spTgt>
                                        </p:tgtEl>
                                      </p:cBhvr>
                                    </p:animEffect>
                                  </p:childTnLst>
                                </p:cTn>
                              </p:par>
                              <p:par>
                                <p:cTn id="45" presetID="10" presetClass="exit" presetSubtype="0" fill="hold" nodeType="withEffect">
                                  <p:stCondLst>
                                    <p:cond delay="0"/>
                                  </p:stCondLst>
                                  <p:childTnLst>
                                    <p:animEffect transition="out" filter="fade">
                                      <p:cBhvr>
                                        <p:cTn id="46" dur="500"/>
                                        <p:tgtEl>
                                          <p:spTgt spid="20">
                                            <p:txEl>
                                              <p:pRg st="1" end="1"/>
                                            </p:txEl>
                                          </p:spTgt>
                                        </p:tgtEl>
                                      </p:cBhvr>
                                    </p:animEffect>
                                    <p:set>
                                      <p:cBhvr>
                                        <p:cTn id="47" dur="1" fill="hold">
                                          <p:stCondLst>
                                            <p:cond delay="499"/>
                                          </p:stCondLst>
                                        </p:cTn>
                                        <p:tgtEl>
                                          <p:spTgt spid="20">
                                            <p:txEl>
                                              <p:pRg st="1" end="1"/>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0">
                                            <p:txEl>
                                              <p:pRg st="2" end="2"/>
                                            </p:txEl>
                                          </p:spTgt>
                                        </p:tgtEl>
                                      </p:cBhvr>
                                    </p:animEffect>
                                    <p:set>
                                      <p:cBhvr>
                                        <p:cTn id="50" dur="1" fill="hold">
                                          <p:stCondLst>
                                            <p:cond delay="499"/>
                                          </p:stCondLst>
                                        </p:cTn>
                                        <p:tgtEl>
                                          <p:spTgt spid="20">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00" y="838200"/>
            <a:ext cx="8532000" cy="5715000"/>
          </a:xfrm>
        </p:spPr>
        <p:txBody>
          <a:bodyPr/>
          <a:lstStyle/>
          <a:p>
            <a:pPr>
              <a:spcBef>
                <a:spcPts val="0"/>
              </a:spcBef>
            </a:pPr>
            <a:r>
              <a:rPr sz="2400" dirty="0"/>
              <a:t>In many cases the </a:t>
            </a:r>
            <a:r>
              <a:rPr sz="2400" dirty="0">
                <a:solidFill>
                  <a:srgbClr val="00FFFF"/>
                </a:solidFill>
              </a:rPr>
              <a:t>"</a:t>
            </a:r>
            <a:r>
              <a:rPr sz="2400" dirty="0"/>
              <a:t>stronger than</a:t>
            </a:r>
            <a:r>
              <a:rPr sz="2400" dirty="0">
                <a:solidFill>
                  <a:srgbClr val="00FFFF"/>
                </a:solidFill>
              </a:rPr>
              <a:t>"</a:t>
            </a:r>
            <a:r>
              <a:rPr sz="2400" dirty="0"/>
              <a:t> relation is </a:t>
            </a:r>
            <a:r>
              <a:rPr sz="2400" dirty="0">
                <a:solidFill>
                  <a:srgbClr val="00FFFF"/>
                </a:solidFill>
              </a:rPr>
              <a:t>transitive</a:t>
            </a:r>
            <a:r>
              <a:rPr sz="2400" dirty="0"/>
              <a:t>. </a:t>
            </a:r>
            <a:endParaRPr lang="he-IL" sz="2400" dirty="0" smtClean="0"/>
          </a:p>
          <a:p>
            <a:pPr>
              <a:spcBef>
                <a:spcPts val="0"/>
              </a:spcBef>
            </a:pPr>
            <a:r>
              <a:rPr sz="2400" dirty="0"/>
              <a:t>For example, if we say that </a:t>
            </a:r>
            <a:r>
              <a:rPr sz="2400" dirty="0">
                <a:solidFill>
                  <a:schemeClr val="accent1">
                    <a:lumMod val="60000"/>
                    <a:lumOff val="40000"/>
                  </a:schemeClr>
                </a:solidFill>
              </a:rPr>
              <a:t>Allen</a:t>
            </a:r>
            <a:r>
              <a:rPr sz="2400" dirty="0"/>
              <a:t> is stronger than </a:t>
            </a:r>
            <a:r>
              <a:rPr sz="2400" dirty="0">
                <a:solidFill>
                  <a:schemeClr val="accent2">
                    <a:lumMod val="60000"/>
                    <a:lumOff val="40000"/>
                  </a:schemeClr>
                </a:solidFill>
              </a:rPr>
              <a:t>Brian</a:t>
            </a:r>
            <a:r>
              <a:rPr sz="2400" dirty="0"/>
              <a:t> (because Allen lifts heavier weights than </a:t>
            </a:r>
            <a:r>
              <a:rPr sz="2400" dirty="0">
                <a:solidFill>
                  <a:schemeClr val="accent2">
                    <a:lumMod val="60000"/>
                    <a:lumOff val="40000"/>
                  </a:schemeClr>
                </a:solidFill>
              </a:rPr>
              <a:t>Brian</a:t>
            </a:r>
            <a:r>
              <a:rPr sz="2400" dirty="0"/>
              <a:t>), and </a:t>
            </a:r>
            <a:r>
              <a:rPr sz="2400" dirty="0">
                <a:solidFill>
                  <a:schemeClr val="accent2">
                    <a:lumMod val="60000"/>
                    <a:lumOff val="40000"/>
                  </a:schemeClr>
                </a:solidFill>
              </a:rPr>
              <a:t>Brian</a:t>
            </a:r>
            <a:r>
              <a:rPr sz="2400" dirty="0"/>
              <a:t> (for the same reason) is stronger than </a:t>
            </a:r>
            <a:r>
              <a:rPr sz="2400" dirty="0">
                <a:solidFill>
                  <a:srgbClr val="FFC000"/>
                </a:solidFill>
              </a:rPr>
              <a:t>Chuck</a:t>
            </a:r>
            <a:r>
              <a:rPr sz="2400" dirty="0"/>
              <a:t>, then clearly </a:t>
            </a:r>
            <a:r>
              <a:rPr sz="2400" dirty="0">
                <a:solidFill>
                  <a:schemeClr val="accent1">
                    <a:lumMod val="60000"/>
                    <a:lumOff val="40000"/>
                  </a:schemeClr>
                </a:solidFill>
              </a:rPr>
              <a:t>Allen</a:t>
            </a:r>
            <a:r>
              <a:rPr sz="2400" dirty="0"/>
              <a:t> is stronger than </a:t>
            </a:r>
            <a:r>
              <a:rPr sz="2400" dirty="0">
                <a:solidFill>
                  <a:srgbClr val="FFC000"/>
                </a:solidFill>
              </a:rPr>
              <a:t>Chuck</a:t>
            </a:r>
            <a:r>
              <a:rPr sz="2400" dirty="0"/>
              <a:t> and there is no need to check whether </a:t>
            </a:r>
            <a:r>
              <a:rPr sz="2400" dirty="0">
                <a:solidFill>
                  <a:schemeClr val="accent1">
                    <a:lumMod val="60000"/>
                    <a:lumOff val="40000"/>
                  </a:schemeClr>
                </a:solidFill>
              </a:rPr>
              <a:t>Allen</a:t>
            </a:r>
            <a:r>
              <a:rPr sz="2400" dirty="0"/>
              <a:t> lifts heavier weights than </a:t>
            </a:r>
            <a:r>
              <a:rPr sz="2400" dirty="0">
                <a:solidFill>
                  <a:srgbClr val="FFC000"/>
                </a:solidFill>
              </a:rPr>
              <a:t>Chuck</a:t>
            </a:r>
            <a:r>
              <a:rPr sz="2400" dirty="0"/>
              <a:t>.</a:t>
            </a:r>
          </a:p>
          <a:p>
            <a:pPr>
              <a:spcBef>
                <a:spcPts val="0"/>
              </a:spcBef>
            </a:pPr>
            <a:r>
              <a:rPr sz="2400" dirty="0"/>
              <a:t>But if we define the relation </a:t>
            </a:r>
            <a:r>
              <a:rPr sz="2400" dirty="0">
                <a:solidFill>
                  <a:srgbClr val="00FFFF"/>
                </a:solidFill>
              </a:rPr>
              <a:t>"</a:t>
            </a:r>
            <a:r>
              <a:rPr sz="2400" dirty="0"/>
              <a:t>stronger than</a:t>
            </a:r>
            <a:r>
              <a:rPr sz="2400" dirty="0">
                <a:solidFill>
                  <a:srgbClr val="00FFFF"/>
                </a:solidFill>
              </a:rPr>
              <a:t>"</a:t>
            </a:r>
            <a:r>
              <a:rPr sz="2400" dirty="0"/>
              <a:t>, for example, by the </a:t>
            </a:r>
            <a:r>
              <a:rPr sz="2400" dirty="0">
                <a:solidFill>
                  <a:srgbClr val="00FFFF"/>
                </a:solidFill>
              </a:rPr>
              <a:t>likelihood</a:t>
            </a:r>
            <a:r>
              <a:rPr sz="2400" dirty="0"/>
              <a:t> of winning a game, as is defined among </a:t>
            </a:r>
            <a:r>
              <a:rPr sz="2400" dirty="0" err="1"/>
              <a:t>Efron's</a:t>
            </a:r>
            <a:r>
              <a:rPr sz="2400" dirty="0"/>
              <a:t> dice, then this relation may well be </a:t>
            </a:r>
            <a:r>
              <a:rPr sz="2400" dirty="0">
                <a:solidFill>
                  <a:srgbClr val="00FFFF"/>
                </a:solidFill>
              </a:rPr>
              <a:t>intransitive</a:t>
            </a:r>
            <a:r>
              <a:rPr sz="2400" dirty="0"/>
              <a:t>.</a:t>
            </a:r>
          </a:p>
          <a:p>
            <a:pPr>
              <a:spcBef>
                <a:spcPts val="0"/>
              </a:spcBef>
            </a:pPr>
            <a:r>
              <a:rPr sz="2400" dirty="0"/>
              <a:t>Thus we obtained, by comparing </a:t>
            </a:r>
            <a:r>
              <a:rPr sz="2400" dirty="0" err="1"/>
              <a:t>Efron's</a:t>
            </a:r>
            <a:r>
              <a:rPr sz="2400" dirty="0"/>
              <a:t> dice pairwise, that the relation "wins" is not </a:t>
            </a:r>
            <a:r>
              <a:rPr sz="2400" dirty="0">
                <a:solidFill>
                  <a:srgbClr val="00FFFF"/>
                </a:solidFill>
              </a:rPr>
              <a:t>transitive</a:t>
            </a:r>
            <a:r>
              <a:rPr sz="2400" dirty="0"/>
              <a:t> but </a:t>
            </a:r>
            <a:r>
              <a:rPr sz="2400" dirty="0">
                <a:solidFill>
                  <a:srgbClr val="00FFFF"/>
                </a:solidFill>
              </a:rPr>
              <a:t>circular</a:t>
            </a:r>
            <a:r>
              <a:rPr sz="2400" dirty="0"/>
              <a:t>.</a:t>
            </a:r>
          </a:p>
          <a:p>
            <a:pPr>
              <a:spcBef>
                <a:spcPts val="0"/>
              </a:spcBef>
            </a:pPr>
            <a:r>
              <a:rPr sz="2400" dirty="0">
                <a:solidFill>
                  <a:srgbClr val="00FFFF"/>
                </a:solidFill>
              </a:rPr>
              <a:t>It all depends on the definition of the relation.</a:t>
            </a:r>
            <a:endParaRPr lang="he-IL" sz="2400" dirty="0" smtClean="0"/>
          </a:p>
        </p:txBody>
      </p:sp>
      <p:sp>
        <p:nvSpPr>
          <p:cNvPr id="4" name="Date Placeholder 3"/>
          <p:cNvSpPr>
            <a:spLocks noGrp="1"/>
          </p:cNvSpPr>
          <p:nvPr>
            <p:ph type="dt" sz="half" idx="10"/>
          </p:nvPr>
        </p:nvSpPr>
        <p:spPr/>
        <p:txBody>
          <a:bodyPr/>
          <a:lstStyle/>
          <a:p>
            <a:r>
              <a:t>Updated  13-Nov-2017</a:t>
            </a:r>
            <a:endParaRPr lang="en-US" dirty="0"/>
          </a:p>
        </p:txBody>
      </p:sp>
      <p:sp>
        <p:nvSpPr>
          <p:cNvPr id="12" name="Title 1"/>
          <p:cNvSpPr txBox="1">
            <a:spLocks/>
          </p:cNvSpPr>
          <p:nvPr/>
        </p:nvSpPr>
        <p:spPr bwMode="auto">
          <a:xfrm>
            <a:off x="228600" y="2286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baseline="0">
                <a:solidFill>
                  <a:schemeClr val="tx2"/>
                </a:solidFill>
                <a:latin typeface="Arial" pitchFamily="34" charset="0"/>
                <a:ea typeface="+mj-ea"/>
                <a:cs typeface="+mn-cs"/>
              </a:defRPr>
            </a:lvl1pPr>
            <a:lvl2pPr algn="l" rtl="1" eaLnBrk="1" fontAlgn="base" hangingPunct="1">
              <a:spcBef>
                <a:spcPct val="0"/>
              </a:spcBef>
              <a:spcAft>
                <a:spcPct val="0"/>
              </a:spcAft>
              <a:defRPr sz="3600">
                <a:solidFill>
                  <a:schemeClr val="tx2"/>
                </a:solidFill>
                <a:latin typeface="Tahoma" pitchFamily="34" charset="0"/>
                <a:cs typeface="Arial" pitchFamily="34" charset="0"/>
              </a:defRPr>
            </a:lvl2pPr>
            <a:lvl3pPr algn="l" rtl="1" eaLnBrk="1" fontAlgn="base" hangingPunct="1">
              <a:spcBef>
                <a:spcPct val="0"/>
              </a:spcBef>
              <a:spcAft>
                <a:spcPct val="0"/>
              </a:spcAft>
              <a:defRPr sz="3600">
                <a:solidFill>
                  <a:schemeClr val="tx2"/>
                </a:solidFill>
                <a:latin typeface="Tahoma" pitchFamily="34" charset="0"/>
                <a:cs typeface="Arial" pitchFamily="34" charset="0"/>
              </a:defRPr>
            </a:lvl3pPr>
            <a:lvl4pPr algn="l" rtl="1" eaLnBrk="1" fontAlgn="base" hangingPunct="1">
              <a:spcBef>
                <a:spcPct val="0"/>
              </a:spcBef>
              <a:spcAft>
                <a:spcPct val="0"/>
              </a:spcAft>
              <a:defRPr sz="3600">
                <a:solidFill>
                  <a:schemeClr val="tx2"/>
                </a:solidFill>
                <a:latin typeface="Tahoma" pitchFamily="34" charset="0"/>
                <a:cs typeface="Arial" pitchFamily="34" charset="0"/>
              </a:defRPr>
            </a:lvl4pPr>
            <a:lvl5pPr algn="l" rtl="1" eaLnBrk="1" fontAlgn="base" hangingPunct="1">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a:lstStyle>
          <a:p>
            <a:r>
              <a:rPr sz="3200" dirty="0">
                <a:solidFill>
                  <a:srgbClr val="00FFFF"/>
                </a:solidFill>
              </a:rPr>
              <a:t>Let's summarize: circularity vs. transitivity</a:t>
            </a:r>
            <a:endParaRPr lang="en-US" sz="3200" kern="0" dirty="0">
              <a:solidFill>
                <a:srgbClr val="00FFFF"/>
              </a:solidFill>
            </a:endParaRPr>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27</a:t>
            </a:fld>
            <a:endParaRPr lang="en-US"/>
          </a:p>
        </p:txBody>
      </p:sp>
    </p:spTree>
    <p:extLst>
      <p:ext uri="{BB962C8B-B14F-4D97-AF65-F5344CB8AC3E}">
        <p14:creationId xmlns:p14="http://schemas.microsoft.com/office/powerpoint/2010/main" val="124072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94497"/>
            <a:ext cx="8610600" cy="5385420"/>
          </a:xfrm>
        </p:spPr>
        <p:txBody>
          <a:bodyPr/>
          <a:lstStyle/>
          <a:p>
            <a:pPr marL="279400" indent="-279400">
              <a:spcBef>
                <a:spcPts val="0"/>
              </a:spcBef>
            </a:pPr>
            <a:r>
              <a:rPr sz="2000" dirty="0">
                <a:solidFill>
                  <a:srgbClr val="FFC000"/>
                </a:solidFill>
              </a:rPr>
              <a:t>Mathematicians </a:t>
            </a:r>
            <a:r>
              <a:rPr sz="2000" dirty="0">
                <a:solidFill>
                  <a:srgbClr val="00FFFF"/>
                </a:solidFill>
              </a:rPr>
              <a:t>have proven</a:t>
            </a:r>
            <a:r>
              <a:rPr sz="2000" dirty="0"/>
              <a:t> that there are similar </a:t>
            </a:r>
            <a:r>
              <a:rPr sz="2000" dirty="0" smtClean="0"/>
              <a:t>systems </a:t>
            </a:r>
            <a:r>
              <a:rPr sz="2000" dirty="0"/>
              <a:t>in which</a:t>
            </a:r>
          </a:p>
          <a:p>
            <a:pPr marL="111125" indent="0">
              <a:spcBef>
                <a:spcPts val="0"/>
              </a:spcBef>
              <a:buNone/>
            </a:pPr>
            <a:r>
              <a:rPr sz="2000" dirty="0"/>
              <a:t>  dice are </a:t>
            </a:r>
            <a:r>
              <a:rPr sz="2000" dirty="0">
                <a:solidFill>
                  <a:srgbClr val="00FFFF"/>
                </a:solidFill>
              </a:rPr>
              <a:t>more than</a:t>
            </a:r>
            <a:r>
              <a:rPr sz="2000" dirty="0"/>
              <a:t> twice as strong as one another, but there </a:t>
            </a:r>
            <a:br>
              <a:rPr sz="2000" dirty="0"/>
            </a:br>
            <a:r>
              <a:rPr sz="2000" dirty="0">
                <a:solidFill>
                  <a:srgbClr val="00FFFF"/>
                </a:solidFill>
              </a:rPr>
              <a:t>does not exist</a:t>
            </a:r>
            <a:r>
              <a:rPr sz="2000" dirty="0"/>
              <a:t> a system in which the relation goes up to 3 times or more. </a:t>
            </a:r>
            <a:endParaRPr lang="he-IL" sz="2000" dirty="0" smtClean="0"/>
          </a:p>
          <a:p>
            <a:pPr marL="271463" indent="-271463"/>
            <a:r>
              <a:rPr lang="en-US" sz="2000" dirty="0" smtClean="0">
                <a:solidFill>
                  <a:srgbClr val="FFC000"/>
                </a:solidFill>
              </a:rPr>
              <a:t>Math</a:t>
            </a:r>
            <a:r>
              <a:rPr sz="2000" dirty="0" smtClean="0">
                <a:solidFill>
                  <a:srgbClr val="FFC000"/>
                </a:solidFill>
              </a:rPr>
              <a:t> lovers</a:t>
            </a:r>
            <a:r>
              <a:rPr sz="2000" dirty="0" smtClean="0"/>
              <a:t> </a:t>
            </a:r>
            <a:r>
              <a:rPr sz="2000" dirty="0"/>
              <a:t>have developed many sets of </a:t>
            </a:r>
            <a:r>
              <a:rPr sz="2000" dirty="0">
                <a:solidFill>
                  <a:srgbClr val="00FFFF"/>
                </a:solidFill>
              </a:rPr>
              <a:t>dice</a:t>
            </a:r>
            <a:r>
              <a:rPr sz="2000" dirty="0"/>
              <a:t> with circular properties; these include non-cubic </a:t>
            </a:r>
            <a:r>
              <a:rPr sz="2000" dirty="0">
                <a:solidFill>
                  <a:srgbClr val="00FFFF"/>
                </a:solidFill>
              </a:rPr>
              <a:t>platonic solids</a:t>
            </a:r>
            <a:r>
              <a:rPr sz="2000" dirty="0"/>
              <a:t> (tetrahedrons, dodecahedron, octahedron or icosahedron).</a:t>
            </a:r>
          </a:p>
          <a:p>
            <a:pPr marL="271463" indent="-271463"/>
            <a:r>
              <a:rPr sz="2000" dirty="0"/>
              <a:t>Economists, psychologists and other </a:t>
            </a:r>
            <a:r>
              <a:rPr sz="2000" dirty="0">
                <a:solidFill>
                  <a:srgbClr val="FFC000"/>
                </a:solidFill>
              </a:rPr>
              <a:t>scientists</a:t>
            </a:r>
            <a:r>
              <a:rPr sz="2000" dirty="0"/>
              <a:t> who have become aware of the concept of circularity are particularly careful when analyzing data so as not to draw hasty conclusions about </a:t>
            </a:r>
            <a:r>
              <a:rPr sz="2000" dirty="0">
                <a:solidFill>
                  <a:schemeClr val="accent2">
                    <a:lumMod val="40000"/>
                    <a:lumOff val="60000"/>
                  </a:schemeClr>
                </a:solidFill>
              </a:rPr>
              <a:t>transitivity</a:t>
            </a:r>
            <a:r>
              <a:rPr sz="2000" dirty="0"/>
              <a:t>. </a:t>
            </a:r>
          </a:p>
          <a:p>
            <a:pPr marL="271463" indent="-271463">
              <a:spcBef>
                <a:spcPts val="0"/>
              </a:spcBef>
            </a:pPr>
            <a:r>
              <a:rPr sz="2000" dirty="0"/>
              <a:t>We too should keep in mind that </a:t>
            </a:r>
            <a:r>
              <a:rPr sz="2000" dirty="0">
                <a:solidFill>
                  <a:schemeClr val="accent2">
                    <a:lumMod val="40000"/>
                    <a:lumOff val="60000"/>
                  </a:schemeClr>
                </a:solidFill>
              </a:rPr>
              <a:t>transitivity</a:t>
            </a:r>
            <a:r>
              <a:rPr sz="2000" dirty="0"/>
              <a:t> applies to all ordered relations by definition, but there exist relations that are </a:t>
            </a:r>
            <a:r>
              <a:rPr sz="2000" dirty="0">
                <a:solidFill>
                  <a:srgbClr val="00FFFF"/>
                </a:solidFill>
              </a:rPr>
              <a:t>in</a:t>
            </a:r>
            <a:r>
              <a:rPr sz="2000" dirty="0">
                <a:solidFill>
                  <a:schemeClr val="accent6">
                    <a:lumMod val="40000"/>
                    <a:lumOff val="60000"/>
                  </a:schemeClr>
                </a:solidFill>
              </a:rPr>
              <a:t>transitive</a:t>
            </a:r>
            <a:r>
              <a:rPr sz="2000" dirty="0"/>
              <a:t>, and even </a:t>
            </a:r>
            <a:r>
              <a:rPr sz="2000" dirty="0">
                <a:solidFill>
                  <a:srgbClr val="00FFFF"/>
                </a:solidFill>
              </a:rPr>
              <a:t>circular </a:t>
            </a:r>
            <a:r>
              <a:rPr sz="2000" dirty="0"/>
              <a:t>-- especially ones defined by </a:t>
            </a:r>
            <a:r>
              <a:rPr sz="2000" dirty="0">
                <a:solidFill>
                  <a:srgbClr val="00FFFF"/>
                </a:solidFill>
              </a:rPr>
              <a:t>probability</a:t>
            </a:r>
            <a:r>
              <a:rPr sz="2000" dirty="0"/>
              <a:t>. </a:t>
            </a:r>
          </a:p>
        </p:txBody>
      </p:sp>
      <p:sp>
        <p:nvSpPr>
          <p:cNvPr id="4" name="Date Placeholder 3"/>
          <p:cNvSpPr>
            <a:spLocks noGrp="1"/>
          </p:cNvSpPr>
          <p:nvPr>
            <p:ph type="dt" sz="half" idx="10"/>
          </p:nvPr>
        </p:nvSpPr>
        <p:spPr/>
        <p:txBody>
          <a:bodyPr/>
          <a:lstStyle/>
          <a:p>
            <a:r>
              <a:t>Updated  13-Nov-2017</a:t>
            </a:r>
            <a:endParaRPr lang="en-US" dirty="0"/>
          </a:p>
        </p:txBody>
      </p:sp>
      <p:sp>
        <p:nvSpPr>
          <p:cNvPr id="9" name="Title 1"/>
          <p:cNvSpPr>
            <a:spLocks noGrp="1"/>
          </p:cNvSpPr>
          <p:nvPr>
            <p:ph type="title"/>
          </p:nvPr>
        </p:nvSpPr>
        <p:spPr>
          <a:xfrm>
            <a:off x="838200" y="471617"/>
            <a:ext cx="6362700" cy="838200"/>
          </a:xfrm>
        </p:spPr>
        <p:txBody>
          <a:bodyPr/>
          <a:lstStyle/>
          <a:p>
            <a:r>
              <a:rPr sz="2400" dirty="0">
                <a:solidFill>
                  <a:srgbClr val="00FFFF"/>
                </a:solidFill>
              </a:rPr>
              <a:t>And what came after </a:t>
            </a:r>
            <a:r>
              <a:rPr sz="2400" dirty="0" err="1">
                <a:solidFill>
                  <a:srgbClr val="00FFFF"/>
                </a:solidFill>
              </a:rPr>
              <a:t>Efron's</a:t>
            </a:r>
            <a:r>
              <a:rPr sz="2400" dirty="0">
                <a:solidFill>
                  <a:srgbClr val="00FFFF"/>
                </a:solidFill>
              </a:rPr>
              <a:t> discovery?</a:t>
            </a:r>
            <a:endParaRPr lang="en-US" sz="2400" spc="-150" dirty="0">
              <a:solidFill>
                <a:srgbClr val="00FFFF"/>
              </a:solidFill>
            </a:endParaRP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425" y="471617"/>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תוצאת תמונה עבור ‪tetrahedral dice‬‏"/>
          <p:cNvPicPr>
            <a:picLocks noChangeAspect="1" noChangeArrowheads="1"/>
          </p:cNvPicPr>
          <p:nvPr/>
        </p:nvPicPr>
        <p:blipFill rotWithShape="1">
          <a:blip r:embed="rId4">
            <a:extLst>
              <a:ext uri="{28A0092B-C50C-407E-A947-70E740481C1C}">
                <a14:useLocalDpi xmlns:a14="http://schemas.microsoft.com/office/drawing/2010/main" val="0"/>
              </a:ext>
            </a:extLst>
          </a:blip>
          <a:srcRect l="10879" r="12252"/>
          <a:stretch/>
        </p:blipFill>
        <p:spPr bwMode="auto">
          <a:xfrm>
            <a:off x="6837306" y="490666"/>
            <a:ext cx="18963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28</a:t>
            </a:fld>
            <a:endParaRPr lang="en-US"/>
          </a:p>
        </p:txBody>
      </p:sp>
    </p:spTree>
    <p:extLst>
      <p:ext uri="{BB962C8B-B14F-4D97-AF65-F5344CB8AC3E}">
        <p14:creationId xmlns:p14="http://schemas.microsoft.com/office/powerpoint/2010/main" val="232317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par>
                                <p:cTn id="16" presetID="9" presetClass="emph" presetSubtype="0" nodeType="withEffect">
                                  <p:stCondLst>
                                    <p:cond delay="0"/>
                                  </p:stCondLst>
                                  <p:childTnLst>
                                    <p:set>
                                      <p:cBhvr rctx="PPT">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09600"/>
            <a:ext cx="7999040" cy="4648200"/>
          </a:xfrm>
        </p:spPr>
        <p:txBody>
          <a:bodyPr/>
          <a:lstStyle/>
          <a:p>
            <a:pPr marL="0" indent="0" algn="ctr">
              <a:buNone/>
            </a:pPr>
            <a:r>
              <a:rPr sz="2000" dirty="0"/>
              <a:t>End of the MNS --</a:t>
            </a:r>
            <a:br>
              <a:rPr sz="2000" dirty="0"/>
            </a:br>
            <a:r>
              <a:rPr sz="2000" dirty="0"/>
              <a:t>but not the end of the math story</a:t>
            </a:r>
            <a:br>
              <a:rPr sz="2000" dirty="0"/>
            </a:br>
            <a:endParaRPr lang="he-IL" sz="2000" dirty="0"/>
          </a:p>
          <a:p>
            <a:pPr marL="0" indent="0">
              <a:buNone/>
            </a:pPr>
            <a:r>
              <a:rPr sz="2000" dirty="0">
                <a:solidFill>
                  <a:schemeClr val="accent6">
                    <a:lumMod val="60000"/>
                    <a:lumOff val="40000"/>
                  </a:schemeClr>
                </a:solidFill>
              </a:rPr>
              <a:t>Stay tuned!</a:t>
            </a:r>
            <a:br>
              <a:rPr sz="2000" dirty="0">
                <a:solidFill>
                  <a:schemeClr val="accent6">
                    <a:lumMod val="60000"/>
                    <a:lumOff val="40000"/>
                  </a:schemeClr>
                </a:solidFill>
              </a:rPr>
            </a:br>
            <a:r>
              <a:rPr sz="2000" dirty="0">
                <a:solidFill>
                  <a:schemeClr val="accent6">
                    <a:lumMod val="60000"/>
                    <a:lumOff val="40000"/>
                  </a:schemeClr>
                </a:solidFill>
              </a:rPr>
              <a:t>Tune in for more news!</a:t>
            </a:r>
          </a:p>
          <a:p>
            <a:pPr marL="0" indent="0">
              <a:buNone/>
            </a:pPr>
            <a:r>
              <a:rPr sz="2000" dirty="0">
                <a:solidFill>
                  <a:schemeClr val="accent6">
                    <a:lumMod val="60000"/>
                    <a:lumOff val="40000"/>
                  </a:schemeClr>
                </a:solidFill>
              </a:rPr>
              <a:t>And most important </a:t>
            </a:r>
            <a:r>
              <a:rPr lang="en-US" sz="2000" dirty="0" smtClean="0">
                <a:solidFill>
                  <a:schemeClr val="accent6">
                    <a:lumMod val="60000"/>
                    <a:lumOff val="40000"/>
                  </a:schemeClr>
                </a:solidFill>
              </a:rPr>
              <a:t>–</a:t>
            </a:r>
            <a:r>
              <a:rPr sz="2000" dirty="0" smtClean="0">
                <a:solidFill>
                  <a:schemeClr val="accent6">
                    <a:lumMod val="60000"/>
                    <a:lumOff val="40000"/>
                  </a:schemeClr>
                </a:solidFill>
              </a:rPr>
              <a:t> </a:t>
            </a:r>
            <a:r>
              <a:rPr lang="en-US" sz="2000" dirty="0" smtClean="0"/>
              <a:t>MAY THE BEST PERSON WIN</a:t>
            </a:r>
            <a:r>
              <a:rPr sz="2000" dirty="0" smtClean="0">
                <a:solidFill>
                  <a:schemeClr val="accent6">
                    <a:lumMod val="60000"/>
                    <a:lumOff val="40000"/>
                  </a:schemeClr>
                </a:solidFill>
              </a:rPr>
              <a:t>! </a:t>
            </a:r>
            <a:endParaRPr lang="he-IL" sz="2000" dirty="0">
              <a:solidFill>
                <a:schemeClr val="accent6">
                  <a:lumMod val="60000"/>
                  <a:lumOff val="40000"/>
                </a:schemeClr>
              </a:solidFill>
            </a:endParaRPr>
          </a:p>
        </p:txBody>
      </p:sp>
      <p:sp>
        <p:nvSpPr>
          <p:cNvPr id="12" name="Date Placeholder 2"/>
          <p:cNvSpPr>
            <a:spLocks noGrp="1"/>
          </p:cNvSpPr>
          <p:nvPr>
            <p:ph type="dt" sz="half" idx="10"/>
          </p:nvPr>
        </p:nvSpPr>
        <p:spPr>
          <a:xfrm>
            <a:off x="6934200" y="6035886"/>
            <a:ext cx="1905000" cy="457200"/>
          </a:xfrm>
        </p:spPr>
        <p:txBody>
          <a:bodyPr/>
          <a:lstStyle/>
          <a:p>
            <a:r>
              <a:rPr dirty="0"/>
              <a:t>Updated  13-Nov-2017</a:t>
            </a:r>
            <a:endParaRPr lang="en-US" dirty="0"/>
          </a:p>
        </p:txBody>
      </p:sp>
      <p:grpSp>
        <p:nvGrpSpPr>
          <p:cNvPr id="5" name="Group 4"/>
          <p:cNvGrpSpPr/>
          <p:nvPr/>
        </p:nvGrpSpPr>
        <p:grpSpPr>
          <a:xfrm>
            <a:off x="3962400" y="1600200"/>
            <a:ext cx="5751316" cy="4267200"/>
            <a:chOff x="304800" y="1981200"/>
            <a:chExt cx="5751316" cy="4267200"/>
          </a:xfrm>
        </p:grpSpPr>
        <p:pic>
          <p:nvPicPr>
            <p:cNvPr id="6" name="Picture 4" descr="C:\Publications\Current\מבזק\screen_shot_2012-02-27_at_11-11-49_am-scaled100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575" t="2298" r="7978"/>
            <a:stretch/>
          </p:blipFill>
          <p:spPr bwMode="auto">
            <a:xfrm rot="2160292">
              <a:off x="1859406" y="2974988"/>
              <a:ext cx="2626021" cy="25129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800" y="3777915"/>
              <a:ext cx="1440000" cy="677233"/>
              <a:chOff x="0" y="1388196"/>
              <a:chExt cx="1986200" cy="850420"/>
            </a:xfrm>
          </p:grpSpPr>
          <p:sp>
            <p:nvSpPr>
              <p:cNvPr id="8" name="Rounded Rectangle 7"/>
              <p:cNvSpPr/>
              <p:nvPr/>
            </p:nvSpPr>
            <p:spPr>
              <a:xfrm>
                <a:off x="0" y="1388196"/>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41514" y="1439431"/>
                <a:ext cx="1903170"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5, 5, 5, 1, 1, 1</a:t>
                </a:r>
                <a:endParaRPr lang="en-US" sz="2400" b="1" kern="1200" dirty="0">
                  <a:solidFill>
                    <a:schemeClr val="bg1"/>
                  </a:solidFill>
                </a:endParaRPr>
              </a:p>
            </p:txBody>
          </p:sp>
        </p:grpSp>
        <p:grpSp>
          <p:nvGrpSpPr>
            <p:cNvPr id="10" name="Group 9"/>
            <p:cNvGrpSpPr/>
            <p:nvPr/>
          </p:nvGrpSpPr>
          <p:grpSpPr>
            <a:xfrm>
              <a:off x="2438400" y="5564400"/>
              <a:ext cx="1440000" cy="684000"/>
              <a:chOff x="2198043" y="2806786"/>
              <a:chExt cx="1957415" cy="850420"/>
            </a:xfrm>
          </p:grpSpPr>
          <p:sp>
            <p:nvSpPr>
              <p:cNvPr id="11" name="Rounded Rectangle 10"/>
              <p:cNvSpPr/>
              <p:nvPr/>
            </p:nvSpPr>
            <p:spPr>
              <a:xfrm>
                <a:off x="2198043" y="2806786"/>
                <a:ext cx="1957415"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239557" y="2848301"/>
                <a:ext cx="1874387"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6, 6, 2, 2, 2, 2 </a:t>
                </a:r>
                <a:endParaRPr lang="en-US" sz="2400" b="1" kern="1200" dirty="0">
                  <a:solidFill>
                    <a:schemeClr val="bg1"/>
                  </a:solidFill>
                </a:endParaRPr>
              </a:p>
            </p:txBody>
          </p:sp>
        </p:grpSp>
        <p:grpSp>
          <p:nvGrpSpPr>
            <p:cNvPr id="14" name="Group 13"/>
            <p:cNvGrpSpPr/>
            <p:nvPr/>
          </p:nvGrpSpPr>
          <p:grpSpPr>
            <a:xfrm>
              <a:off x="4616116" y="3749842"/>
              <a:ext cx="1440000" cy="684000"/>
              <a:chOff x="4367301" y="1450900"/>
              <a:chExt cx="1986200" cy="850420"/>
            </a:xfrm>
          </p:grpSpPr>
          <p:sp>
            <p:nvSpPr>
              <p:cNvPr id="15" name="Rounded Rectangle 14"/>
              <p:cNvSpPr/>
              <p:nvPr/>
            </p:nvSpPr>
            <p:spPr>
              <a:xfrm>
                <a:off x="4367301" y="1450900"/>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4408815" y="1492414"/>
                <a:ext cx="1903172"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3, 3</a:t>
                </a:r>
                <a:r>
                  <a:rPr sz="2400" b="1">
                    <a:solidFill>
                      <a:schemeClr val="bg1"/>
                    </a:solidFill>
                  </a:rPr>
                  <a:t>,</a:t>
                </a:r>
                <a:r>
                  <a:rPr sz="2400" b="1" kern="1200">
                    <a:solidFill>
                      <a:schemeClr val="bg1"/>
                    </a:solidFill>
                  </a:rPr>
                  <a:t> 3, 3, 3, 3</a:t>
                </a:r>
                <a:endParaRPr lang="en-US" sz="2400" b="1" kern="1200" dirty="0">
                  <a:solidFill>
                    <a:schemeClr val="bg1"/>
                  </a:solidFill>
                </a:endParaRPr>
              </a:p>
            </p:txBody>
          </p:sp>
        </p:grpSp>
        <p:grpSp>
          <p:nvGrpSpPr>
            <p:cNvPr id="17" name="Group 16"/>
            <p:cNvGrpSpPr/>
            <p:nvPr/>
          </p:nvGrpSpPr>
          <p:grpSpPr>
            <a:xfrm>
              <a:off x="2362200" y="1981200"/>
              <a:ext cx="1440000" cy="684000"/>
              <a:chOff x="2253511" y="390"/>
              <a:chExt cx="1928629" cy="850420"/>
            </a:xfrm>
          </p:grpSpPr>
          <p:sp>
            <p:nvSpPr>
              <p:cNvPr id="18" name="Rounded Rectangle 17"/>
              <p:cNvSpPr/>
              <p:nvPr/>
            </p:nvSpPr>
            <p:spPr>
              <a:xfrm>
                <a:off x="2253511" y="390"/>
                <a:ext cx="1928629"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295025" y="41904"/>
                <a:ext cx="1845601"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dirty="0">
                    <a:solidFill>
                      <a:schemeClr val="bg1"/>
                    </a:solidFill>
                  </a:rPr>
                  <a:t>4, 4, 4, 4, 0, 0</a:t>
                </a:r>
                <a:endParaRPr lang="en-US" sz="2400" b="1" kern="1200" dirty="0">
                  <a:solidFill>
                    <a:schemeClr val="bg1"/>
                  </a:solidFill>
                </a:endParaRPr>
              </a:p>
            </p:txBody>
          </p:sp>
        </p:grpSp>
      </p:gr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4" name="Slide Number Placeholder 3"/>
          <p:cNvSpPr>
            <a:spLocks noGrp="1"/>
          </p:cNvSpPr>
          <p:nvPr>
            <p:ph type="sldNum" sz="quarter" idx="12"/>
          </p:nvPr>
        </p:nvSpPr>
        <p:spPr/>
        <p:txBody>
          <a:bodyPr/>
          <a:lstStyle/>
          <a:p>
            <a:fld id="{A3D06FF1-B8B8-45F7-9460-24F1F7621815}" type="slidenum">
              <a:rPr lang="en-US" smtClean="0"/>
              <a:pPr/>
              <a:t>29</a:t>
            </a:fld>
            <a:endParaRPr lang="en-US" dirty="0"/>
          </a:p>
        </p:txBody>
      </p:sp>
    </p:spTree>
    <p:extLst>
      <p:ext uri="{BB962C8B-B14F-4D97-AF65-F5344CB8AC3E}">
        <p14:creationId xmlns:p14="http://schemas.microsoft.com/office/powerpoint/2010/main" val="6862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sz="3200"/>
              <a:t> </a:t>
            </a:r>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3074" name="Title 1"/>
          <p:cNvSpPr>
            <a:spLocks noGrp="1"/>
          </p:cNvSpPr>
          <p:nvPr>
            <p:ph type="ctrTitle"/>
          </p:nvPr>
        </p:nvSpPr>
        <p:spPr>
          <a:xfrm>
            <a:off x="395288" y="2339975"/>
            <a:ext cx="8497887" cy="1470025"/>
          </a:xfrm>
        </p:spPr>
        <p:txBody>
          <a:bodyPr/>
          <a:lstStyle/>
          <a:p>
            <a:pPr algn="r" eaLnBrk="1" hangingPunct="1">
              <a:defRPr/>
            </a:pPr>
            <a:r>
              <a:rPr sz="4400" dirty="0">
                <a:solidFill>
                  <a:srgbClr val="F0912D"/>
                </a:solidFill>
              </a:rPr>
              <a:t>May the Best Person Win</a:t>
            </a:r>
          </a:p>
        </p:txBody>
      </p:sp>
      <p:sp>
        <p:nvSpPr>
          <p:cNvPr id="17412" name="TextBox 8"/>
          <p:cNvSpPr txBox="1">
            <a:spLocks noChangeArrowheads="1"/>
          </p:cNvSpPr>
          <p:nvPr/>
        </p:nvSpPr>
        <p:spPr bwMode="auto">
          <a:xfrm>
            <a:off x="1476375" y="551656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dirty="0">
                <a:solidFill>
                  <a:srgbClr val="F8F8F8"/>
                </a:solidFill>
                <a:latin typeface="Arial"/>
              </a:rPr>
              <a:t> © All Rights Reserved</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sz="1800" b="1">
                  <a:solidFill>
                    <a:srgbClr val="F8F8F8"/>
                  </a:solidFill>
                  <a:latin typeface="Arial"/>
                </a:rPr>
                <a:t>Israel Science Foundation</a:t>
              </a:r>
            </a:p>
          </p:txBody>
        </p:sp>
      </p:grpSp>
      <p:grpSp>
        <p:nvGrpSpPr>
          <p:cNvPr id="4" name="Group 3"/>
          <p:cNvGrpSpPr/>
          <p:nvPr/>
        </p:nvGrpSpPr>
        <p:grpSpPr>
          <a:xfrm>
            <a:off x="2152560" y="511853"/>
            <a:ext cx="4767502" cy="1720652"/>
            <a:chOff x="920858" y="-302008"/>
            <a:chExt cx="3168352" cy="1569027"/>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920858" y="620688"/>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b="1" dirty="0">
                  <a:solidFill>
                    <a:srgbClr val="F8F8F8"/>
                  </a:solidFill>
                  <a:latin typeface="Arial"/>
                </a:rPr>
                <a:t> Technion – Israel Institute of Technology</a:t>
              </a:r>
              <a:endParaRPr lang="en-US" altLang="en-US" sz="1800" b="1" dirty="0">
                <a:solidFill>
                  <a:srgbClr val="F8F8F8"/>
                </a:solidFill>
                <a:latin typeface="Arial" charset="0"/>
              </a:endParaRPr>
            </a:p>
            <a:p>
              <a:pPr algn="ctr" eaLnBrk="1" hangingPunct="1">
                <a:spcBef>
                  <a:spcPct val="0"/>
                </a:spcBef>
                <a:buClrTx/>
                <a:buFontTx/>
                <a:buNone/>
              </a:pPr>
              <a:r>
                <a:rPr sz="1800" b="1" dirty="0">
                  <a:solidFill>
                    <a:srgbClr val="F8F8F8"/>
                  </a:solidFill>
                  <a:latin typeface="Arial"/>
                </a:rPr>
                <a:t>Technion R&amp;D Foundation Ltd.</a:t>
              </a: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766452"/>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700751"/>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Tree>
    <p:extLst>
      <p:ext uri="{BB962C8B-B14F-4D97-AF65-F5344CB8AC3E}">
        <p14:creationId xmlns:p14="http://schemas.microsoft.com/office/powerpoint/2010/main" val="11776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8" name="Content Placeholder 2"/>
          <p:cNvSpPr>
            <a:spLocks noGrp="1"/>
          </p:cNvSpPr>
          <p:nvPr>
            <p:ph idx="1"/>
          </p:nvPr>
        </p:nvSpPr>
        <p:spPr>
          <a:xfrm>
            <a:off x="381000" y="1447800"/>
            <a:ext cx="8458200" cy="5181600"/>
          </a:xfrm>
        </p:spPr>
        <p:txBody>
          <a:bodyPr>
            <a:noAutofit/>
          </a:bodyPr>
          <a:lstStyle/>
          <a:p>
            <a:r>
              <a:rPr lang="en-US" sz="1200" dirty="0" smtClean="0"/>
              <a:t>Here’s an </a:t>
            </a:r>
            <a:r>
              <a:rPr sz="1200" dirty="0" smtClean="0"/>
              <a:t>example </a:t>
            </a:r>
            <a:r>
              <a:rPr sz="1200" dirty="0"/>
              <a:t>that elucidates the dependence of election </a:t>
            </a:r>
            <a:r>
              <a:rPr sz="1200" dirty="0" smtClean="0"/>
              <a:t>outcomes, </a:t>
            </a:r>
            <a:r>
              <a:rPr sz="1200" dirty="0"/>
              <a:t>similar to Slides 24 and 25 of the MNS (taken from </a:t>
            </a:r>
            <a:r>
              <a:rPr sz="1200" dirty="0" smtClean="0"/>
              <a:t>Ilya </a:t>
            </a:r>
            <a:r>
              <a:rPr sz="1200" dirty="0" err="1" smtClean="0"/>
              <a:t>Sinit</a:t>
            </a:r>
            <a:r>
              <a:rPr lang="en-US" sz="1200" dirty="0" err="1" smtClean="0"/>
              <a:t>s</a:t>
            </a:r>
            <a:r>
              <a:rPr sz="1200" dirty="0" err="1" smtClean="0"/>
              <a:t>ky's</a:t>
            </a:r>
            <a:r>
              <a:rPr sz="1200" dirty="0" smtClean="0"/>
              <a:t> </a:t>
            </a:r>
            <a:r>
              <a:rPr sz="1200" dirty="0"/>
              <a:t>workshop "How math </a:t>
            </a:r>
            <a:r>
              <a:rPr lang="en-US" sz="1200" dirty="0" smtClean="0"/>
              <a:t>educates toward </a:t>
            </a:r>
            <a:r>
              <a:rPr sz="1200" dirty="0" smtClean="0"/>
              <a:t>democra</a:t>
            </a:r>
            <a:r>
              <a:rPr lang="en-US" sz="1200" dirty="0" smtClean="0"/>
              <a:t>cy</a:t>
            </a:r>
            <a:r>
              <a:rPr lang="he-IL" sz="1200" dirty="0" smtClean="0"/>
              <a:t>"</a:t>
            </a:r>
            <a:r>
              <a:rPr sz="1200" dirty="0" smtClean="0"/>
              <a:t> </a:t>
            </a:r>
            <a:r>
              <a:rPr sz="1200" dirty="0"/>
              <a:t>in Haifa, </a:t>
            </a:r>
            <a:r>
              <a:rPr sz="1200" dirty="0" smtClean="0"/>
              <a:t>2002)</a:t>
            </a:r>
            <a:r>
              <a:rPr lang="en-US" sz="1200" dirty="0" smtClean="0"/>
              <a:t>. </a:t>
            </a:r>
            <a:r>
              <a:rPr sz="1200" dirty="0" smtClean="0"/>
              <a:t>Let </a:t>
            </a:r>
            <a:r>
              <a:rPr sz="1200" dirty="0"/>
              <a:t>us assume that each of the three judges represents a group, and thus has several votes relative to the size of his group -- as indicated in the table.</a:t>
            </a:r>
          </a:p>
          <a:p>
            <a:pPr marL="0" indent="0">
              <a:buNone/>
            </a:pPr>
            <a:r>
              <a:rPr sz="1200" dirty="0"/>
              <a:t>       -  in choosing by relative size, </a:t>
            </a:r>
            <a:r>
              <a:rPr sz="1200" dirty="0" smtClean="0">
                <a:solidFill>
                  <a:srgbClr val="00FFFF"/>
                </a:solidFill>
              </a:rPr>
              <a:t>Alicia</a:t>
            </a:r>
            <a:r>
              <a:rPr sz="1200" dirty="0" smtClean="0"/>
              <a:t> </a:t>
            </a:r>
            <a:r>
              <a:rPr sz="1200" dirty="0"/>
              <a:t>wins with 60 votes.</a:t>
            </a:r>
          </a:p>
          <a:p>
            <a:pPr marL="0" indent="0">
              <a:buNone/>
            </a:pPr>
            <a:r>
              <a:rPr sz="1200" dirty="0"/>
              <a:t>       -  if the contestant with the smallest number of </a:t>
            </a:r>
            <a:r>
              <a:rPr sz="1200" dirty="0" smtClean="0"/>
              <a:t>votes in </a:t>
            </a:r>
            <a:r>
              <a:rPr sz="1200" dirty="0"/>
              <a:t>the first round is eliminated (Betty</a:t>
            </a:r>
            <a:r>
              <a:rPr sz="1200" dirty="0" smtClean="0"/>
              <a:t>)</a:t>
            </a:r>
            <a:r>
              <a:rPr lang="en-US" sz="1200" dirty="0"/>
              <a:t>, then Alicia and Claire</a:t>
            </a:r>
            <a:r>
              <a:rPr sz="1200" dirty="0" smtClean="0"/>
              <a:t/>
            </a:r>
            <a:br>
              <a:rPr sz="1200" dirty="0" smtClean="0"/>
            </a:br>
            <a:r>
              <a:rPr lang="en-US" sz="1200" dirty="0" smtClean="0"/>
              <a:t>          </a:t>
            </a:r>
            <a:r>
              <a:rPr sz="1200" dirty="0" smtClean="0"/>
              <a:t>go up </a:t>
            </a:r>
            <a:r>
              <a:rPr sz="1200" dirty="0"/>
              <a:t>to the second round. In the second </a:t>
            </a:r>
            <a:r>
              <a:rPr sz="1200" dirty="0" smtClean="0"/>
              <a:t>round </a:t>
            </a:r>
            <a:r>
              <a:rPr sz="1200" dirty="0"/>
              <a:t>Claire wins by 90 votes to Alicia's 60.</a:t>
            </a:r>
          </a:p>
          <a:p>
            <a:pPr marL="517525" indent="-517525">
              <a:buNone/>
            </a:pPr>
            <a:r>
              <a:rPr sz="1200" dirty="0"/>
              <a:t>      -   in the event that Betty is the current beauty queen, and a contestant is chosen from between the two others -- Alicia and Claire -- to compete against </a:t>
            </a:r>
            <a:r>
              <a:rPr sz="1200" dirty="0" smtClean="0"/>
              <a:t>Betty</a:t>
            </a:r>
            <a:r>
              <a:rPr lang="en-US" sz="1200" dirty="0" smtClean="0"/>
              <a:t>,</a:t>
            </a:r>
            <a:r>
              <a:rPr sz="1200" dirty="0" smtClean="0"/>
              <a:t> then </a:t>
            </a:r>
            <a:r>
              <a:rPr sz="1200" dirty="0"/>
              <a:t>Claire wins. But in the second round, </a:t>
            </a:r>
            <a:r>
              <a:rPr sz="1200" dirty="0">
                <a:solidFill>
                  <a:srgbClr val="00FFFF"/>
                </a:solidFill>
              </a:rPr>
              <a:t>Betty</a:t>
            </a:r>
            <a:r>
              <a:rPr sz="1200" dirty="0"/>
              <a:t> wins with 100 votes vs. 50.</a:t>
            </a:r>
            <a:br>
              <a:rPr sz="1200" dirty="0"/>
            </a:br>
            <a:r>
              <a:rPr sz="1200" dirty="0"/>
              <a:t>    </a:t>
            </a:r>
            <a:br>
              <a:rPr sz="1200" dirty="0"/>
            </a:br>
            <a:r>
              <a:rPr sz="1200" dirty="0"/>
              <a:t/>
            </a:r>
            <a:br>
              <a:rPr sz="1200" dirty="0"/>
            </a:br>
            <a:r>
              <a:rPr sz="1200" dirty="0"/>
              <a:t>	</a:t>
            </a:r>
          </a:p>
          <a:p>
            <a:endParaRPr lang="he-IL" sz="1200" dirty="0" smtClean="0"/>
          </a:p>
          <a:p>
            <a:endParaRPr lang="en-US" sz="1200" dirty="0" smtClean="0"/>
          </a:p>
          <a:p>
            <a:endParaRPr lang="he-IL" sz="1200" dirty="0" smtClean="0"/>
          </a:p>
        </p:txBody>
      </p:sp>
      <p:sp>
        <p:nvSpPr>
          <p:cNvPr id="9" name="Title 1"/>
          <p:cNvSpPr>
            <a:spLocks noGrp="1"/>
          </p:cNvSpPr>
          <p:nvPr>
            <p:ph type="title"/>
          </p:nvPr>
        </p:nvSpPr>
        <p:spPr>
          <a:xfrm>
            <a:off x="381000" y="381000"/>
            <a:ext cx="8077200" cy="1143000"/>
          </a:xfrm>
        </p:spPr>
        <p:txBody>
          <a:bodyPr>
            <a:normAutofit/>
          </a:bodyPr>
          <a:lstStyle/>
          <a:p>
            <a:r>
              <a:rPr sz="2400" dirty="0">
                <a:solidFill>
                  <a:srgbClr val="00FFFF"/>
                </a:solidFill>
              </a:rPr>
              <a:t>Recommended sources for additional reading (books, articles and websites)</a:t>
            </a:r>
            <a:endParaRPr lang="he-IL" sz="2400" dirty="0"/>
          </a:p>
        </p:txBody>
      </p:sp>
      <p:graphicFrame>
        <p:nvGraphicFramePr>
          <p:cNvPr id="3" name="Table 2"/>
          <p:cNvGraphicFramePr>
            <a:graphicFrameLocks noGrp="1"/>
          </p:cNvGraphicFramePr>
          <p:nvPr>
            <p:extLst>
              <p:ext uri="{D42A27DB-BD31-4B8C-83A1-F6EECF244321}">
                <p14:modId xmlns:p14="http://schemas.microsoft.com/office/powerpoint/2010/main" val="4179105138"/>
              </p:ext>
            </p:extLst>
          </p:nvPr>
        </p:nvGraphicFramePr>
        <p:xfrm>
          <a:off x="3962400" y="3352800"/>
          <a:ext cx="4324351" cy="2328672"/>
        </p:xfrm>
        <a:graphic>
          <a:graphicData uri="http://schemas.openxmlformats.org/drawingml/2006/table">
            <a:tbl>
              <a:tblPr rtl="1" firstRow="1" bandRow="1">
                <a:tableStyleId>{5C22544A-7EE6-4342-B048-85BDC9FD1C3A}</a:tableStyleId>
              </a:tblPr>
              <a:tblGrid>
                <a:gridCol w="1409554"/>
                <a:gridCol w="971599"/>
                <a:gridCol w="971599"/>
                <a:gridCol w="971599"/>
              </a:tblGrid>
              <a:tr h="274320">
                <a:tc>
                  <a:txBody>
                    <a:bodyPr/>
                    <a:lstStyle/>
                    <a:p>
                      <a:pPr algn="r" rtl="1">
                        <a:lnSpc>
                          <a:spcPct val="115000"/>
                        </a:lnSpc>
                      </a:pPr>
                      <a:endParaRPr lang="en-US" sz="1100" dirty="0">
                        <a:effectLst/>
                        <a:latin typeface="Calibri"/>
                      </a:endParaRPr>
                    </a:p>
                  </a:txBody>
                  <a:tcPr/>
                </a:tc>
                <a:tc>
                  <a:txBody>
                    <a:bodyPr/>
                    <a:lstStyle/>
                    <a:p>
                      <a:pPr marL="0" marR="0" algn="ctr" rtl="1">
                        <a:lnSpc>
                          <a:spcPct val="115000"/>
                        </a:lnSpc>
                        <a:spcBef>
                          <a:spcPts val="0"/>
                        </a:spcBef>
                        <a:spcAft>
                          <a:spcPts val="0"/>
                        </a:spcAft>
                      </a:pPr>
                      <a:r>
                        <a:rPr sz="1600" kern="1200" dirty="0">
                          <a:effectLst/>
                        </a:rPr>
                        <a:t>Alicia</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Betty</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Claire</a:t>
                      </a:r>
                      <a:endParaRPr lang="en-US" sz="1600" dirty="0">
                        <a:effectLst/>
                        <a:latin typeface="Calibri"/>
                        <a:ea typeface="Times New Roman"/>
                      </a:endParaRPr>
                    </a:p>
                  </a:txBody>
                  <a:tcPr/>
                </a:tc>
              </a:tr>
              <a:tr h="274320">
                <a:tc>
                  <a:txBody>
                    <a:bodyPr/>
                    <a:lstStyle/>
                    <a:p>
                      <a:pPr marL="0" marR="0" algn="ctr" rtl="1">
                        <a:lnSpc>
                          <a:spcPct val="115000"/>
                        </a:lnSpc>
                        <a:spcBef>
                          <a:spcPts val="0"/>
                        </a:spcBef>
                        <a:spcAft>
                          <a:spcPts val="0"/>
                        </a:spcAft>
                      </a:pPr>
                      <a:r>
                        <a:rPr sz="1600" kern="1200" dirty="0">
                          <a:effectLst/>
                        </a:rPr>
                        <a:t>Group A (60)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1st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dirty="0">
                          <a:effectLst/>
                        </a:rPr>
                        <a:t>2nd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3rd place</a:t>
                      </a:r>
                      <a:endParaRPr lang="en-US" sz="1600">
                        <a:effectLst/>
                        <a:latin typeface="Calibri"/>
                        <a:ea typeface="Times New Roman"/>
                      </a:endParaRPr>
                    </a:p>
                  </a:txBody>
                  <a:tcPr/>
                </a:tc>
              </a:tr>
              <a:tr h="274320">
                <a:tc>
                  <a:txBody>
                    <a:bodyPr/>
                    <a:lstStyle/>
                    <a:p>
                      <a:pPr marL="0" marR="0" algn="ctr" rtl="1">
                        <a:lnSpc>
                          <a:spcPct val="115000"/>
                        </a:lnSpc>
                        <a:spcBef>
                          <a:spcPts val="0"/>
                        </a:spcBef>
                        <a:spcAft>
                          <a:spcPts val="0"/>
                        </a:spcAft>
                      </a:pPr>
                      <a:r>
                        <a:rPr sz="1600" kern="1200">
                          <a:effectLst/>
                        </a:rPr>
                        <a:t>Group B (40)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3rd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1st place</a:t>
                      </a:r>
                      <a:endParaRPr lang="en-US" sz="160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2nd place</a:t>
                      </a:r>
                      <a:endParaRPr lang="en-US" sz="1600">
                        <a:effectLst/>
                        <a:latin typeface="Calibri"/>
                        <a:ea typeface="Times New Roman"/>
                      </a:endParaRPr>
                    </a:p>
                  </a:txBody>
                  <a:tcPr/>
                </a:tc>
              </a:tr>
              <a:tr h="274320">
                <a:tc>
                  <a:txBody>
                    <a:bodyPr/>
                    <a:lstStyle/>
                    <a:p>
                      <a:pPr marL="0" marR="0" algn="ctr" rtl="1">
                        <a:lnSpc>
                          <a:spcPct val="115000"/>
                        </a:lnSpc>
                        <a:spcBef>
                          <a:spcPts val="0"/>
                        </a:spcBef>
                        <a:spcAft>
                          <a:spcPts val="0"/>
                        </a:spcAft>
                      </a:pPr>
                      <a:r>
                        <a:rPr sz="1600" kern="1200">
                          <a:effectLst/>
                        </a:rPr>
                        <a:t>Group C (50)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2nd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3rd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dirty="0">
                          <a:effectLst/>
                        </a:rPr>
                        <a:t>1st place</a:t>
                      </a:r>
                      <a:endParaRPr lang="en-US" sz="1600" dirty="0">
                        <a:effectLst/>
                        <a:latin typeface="Calibri"/>
                        <a:ea typeface="Times New Roman"/>
                      </a:endParaRPr>
                    </a:p>
                  </a:txBody>
                  <a:tcPr/>
                </a:tc>
              </a:tr>
            </a:tbl>
          </a:graphicData>
        </a:graphic>
      </p:graphicFrame>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30</a:t>
            </a:fld>
            <a:endParaRPr lang="en-US"/>
          </a:p>
        </p:txBody>
      </p:sp>
    </p:spTree>
    <p:extLst>
      <p:ext uri="{BB962C8B-B14F-4D97-AF65-F5344CB8AC3E}">
        <p14:creationId xmlns:p14="http://schemas.microsoft.com/office/powerpoint/2010/main" val="293561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8" name="Content Placeholder 2"/>
          <p:cNvSpPr>
            <a:spLocks noGrp="1"/>
          </p:cNvSpPr>
          <p:nvPr>
            <p:ph idx="1"/>
          </p:nvPr>
        </p:nvSpPr>
        <p:spPr>
          <a:xfrm>
            <a:off x="381000" y="1524000"/>
            <a:ext cx="8458200" cy="5181600"/>
          </a:xfrm>
        </p:spPr>
        <p:txBody>
          <a:bodyPr>
            <a:noAutofit/>
          </a:bodyPr>
          <a:lstStyle/>
          <a:p>
            <a:r>
              <a:rPr sz="1800" dirty="0"/>
              <a:t>On the website </a:t>
            </a:r>
            <a:r>
              <a:rPr sz="1800" dirty="0">
                <a:hlinkClick r:id="rId3"/>
              </a:rPr>
              <a:t>http://www.ancienttouch.com/gaming%20astragali%20and%20dice.htm</a:t>
            </a:r>
            <a:r>
              <a:rPr sz="1800" dirty="0"/>
              <a:t>  you can see </a:t>
            </a:r>
            <a:r>
              <a:rPr sz="1800" dirty="0" err="1">
                <a:solidFill>
                  <a:srgbClr val="FFC000"/>
                </a:solidFill>
              </a:rPr>
              <a:t>astregali</a:t>
            </a:r>
            <a:r>
              <a:rPr sz="1800" dirty="0"/>
              <a:t> – knucklebones of sheep and goats used for counting or for playing "marbles" and other games. </a:t>
            </a:r>
          </a:p>
          <a:p>
            <a:r>
              <a:rPr sz="1800" dirty="0" smtClean="0"/>
              <a:t>The </a:t>
            </a:r>
            <a:r>
              <a:rPr sz="1800" dirty="0"/>
              <a:t>MNS mentions other platonic solids as substitutes for dice</a:t>
            </a:r>
            <a:r>
              <a:rPr sz="1800" dirty="0" smtClean="0"/>
              <a:t>.</a:t>
            </a:r>
            <a:r>
              <a:rPr lang="en-US" sz="1800" dirty="0" smtClean="0"/>
              <a:t> You can read about</a:t>
            </a:r>
            <a:r>
              <a:rPr sz="1800" dirty="0" smtClean="0"/>
              <a:t> </a:t>
            </a:r>
            <a:r>
              <a:rPr sz="1800" dirty="0" smtClean="0">
                <a:solidFill>
                  <a:srgbClr val="FFC000"/>
                </a:solidFill>
              </a:rPr>
              <a:t>platonic solids</a:t>
            </a:r>
            <a:r>
              <a:rPr lang="en-US" sz="1800" dirty="0"/>
              <a:t>, for example, at </a:t>
            </a:r>
            <a:r>
              <a:rPr sz="1800" dirty="0" smtClean="0">
                <a:hlinkClick r:id="rId4"/>
              </a:rPr>
              <a:t>http</a:t>
            </a:r>
            <a:r>
              <a:rPr sz="1800" dirty="0">
                <a:hlinkClick r:id="rId4"/>
              </a:rPr>
              <a:t>://en.wikipedia.org/wiki/Platonic_solid.</a:t>
            </a:r>
            <a:r>
              <a:rPr sz="1800" dirty="0"/>
              <a:t> You can also see pictures of dice there, made from each of the five solids. </a:t>
            </a:r>
          </a:p>
          <a:p>
            <a:r>
              <a:rPr sz="1800" dirty="0"/>
              <a:t>Martin Gardner talks to the general public about </a:t>
            </a:r>
            <a:r>
              <a:rPr sz="1800" dirty="0" err="1"/>
              <a:t>Efron's</a:t>
            </a:r>
            <a:r>
              <a:rPr sz="1800" dirty="0"/>
              <a:t> dice in his book ‘The Colossal Book of Mathematics’  Chapter 22. </a:t>
            </a:r>
          </a:p>
          <a:p>
            <a:pPr marL="0" indent="0">
              <a:buNone/>
            </a:pPr>
            <a:endParaRPr lang="en-US" sz="1800" spc="-90" dirty="0" smtClean="0"/>
          </a:p>
          <a:p>
            <a:endParaRPr lang="he-IL" sz="1800" dirty="0" smtClean="0"/>
          </a:p>
        </p:txBody>
      </p:sp>
      <p:sp>
        <p:nvSpPr>
          <p:cNvPr id="10" name="Title 1"/>
          <p:cNvSpPr>
            <a:spLocks noGrp="1"/>
          </p:cNvSpPr>
          <p:nvPr>
            <p:ph type="title"/>
          </p:nvPr>
        </p:nvSpPr>
        <p:spPr>
          <a:xfrm>
            <a:off x="381000" y="381000"/>
            <a:ext cx="8077200" cy="1143000"/>
          </a:xfrm>
        </p:spPr>
        <p:txBody>
          <a:bodyPr>
            <a:normAutofit/>
          </a:bodyPr>
          <a:lstStyle/>
          <a:p>
            <a:r>
              <a:rPr sz="2400" dirty="0">
                <a:solidFill>
                  <a:srgbClr val="00FFFF"/>
                </a:solidFill>
              </a:rPr>
              <a:t>Recommended sources for additional reading (books, articles and websites)</a:t>
            </a:r>
            <a:endParaRPr lang="he-IL" sz="2400" dirty="0"/>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31</a:t>
            </a:fld>
            <a:endParaRPr lang="en-US"/>
          </a:p>
        </p:txBody>
      </p:sp>
    </p:spTree>
    <p:extLst>
      <p:ext uri="{BB962C8B-B14F-4D97-AF65-F5344CB8AC3E}">
        <p14:creationId xmlns:p14="http://schemas.microsoft.com/office/powerpoint/2010/main" val="286714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8" name="Content Placeholder 2"/>
          <p:cNvSpPr>
            <a:spLocks noGrp="1"/>
          </p:cNvSpPr>
          <p:nvPr>
            <p:ph idx="1"/>
          </p:nvPr>
        </p:nvSpPr>
        <p:spPr>
          <a:xfrm>
            <a:off x="381000" y="1295400"/>
            <a:ext cx="8458200" cy="5181600"/>
          </a:xfrm>
        </p:spPr>
        <p:txBody>
          <a:bodyPr>
            <a:noAutofit/>
          </a:bodyPr>
          <a:lstStyle/>
          <a:p>
            <a:pPr marL="0" indent="0">
              <a:buNone/>
            </a:pPr>
            <a:endParaRPr lang="he-IL" sz="1800" dirty="0"/>
          </a:p>
          <a:p>
            <a:r>
              <a:rPr sz="1800" dirty="0"/>
              <a:t>You can read about many other circular sets in: </a:t>
            </a:r>
            <a:r>
              <a:rPr sz="1800" dirty="0" smtClean="0">
                <a:hlinkClick r:id="rId3"/>
              </a:rPr>
              <a:t>http</a:t>
            </a:r>
            <a:r>
              <a:rPr sz="1800" dirty="0">
                <a:hlinkClick r:id="rId3"/>
              </a:rPr>
              <a:t>://www.miwin.com/miwinsche_Wuerfel_html/Miwins_dice.html</a:t>
            </a:r>
            <a:r>
              <a:rPr sz="1800" dirty="0"/>
              <a:t> (3-dice sets), and also in- </a:t>
            </a:r>
            <a:r>
              <a:rPr sz="1800" dirty="0">
                <a:hlinkClick r:id="rId4"/>
              </a:rPr>
              <a:t>http://en.wikipedia.org/wiki/Nontransitive_dice</a:t>
            </a:r>
            <a:r>
              <a:rPr sz="1800" dirty="0"/>
              <a:t>.</a:t>
            </a:r>
          </a:p>
          <a:p>
            <a:r>
              <a:rPr sz="1800" dirty="0"/>
              <a:t>The problem of best chances of winning in circular systems is still open. You can read about different discoveries at: </a:t>
            </a:r>
            <a:r>
              <a:rPr sz="1800" dirty="0">
                <a:hlinkClick r:id="rId5"/>
              </a:rPr>
              <a:t>http://mathoverflow.net/questions/119867/what-is-the-most-extreme-set-4-or-5-nontransitive-n-sided-dice</a:t>
            </a:r>
            <a:endParaRPr lang="he-IL" sz="1800" dirty="0" smtClean="0"/>
          </a:p>
          <a:p>
            <a:r>
              <a:rPr sz="1800" dirty="0"/>
              <a:t>Election methods where no candidate has an absolute majority was studied for the first time by </a:t>
            </a:r>
            <a:r>
              <a:rPr sz="1800" dirty="0">
                <a:solidFill>
                  <a:srgbClr val="FFC000"/>
                </a:solidFill>
              </a:rPr>
              <a:t>Marquise de Condorcet, </a:t>
            </a:r>
            <a:r>
              <a:rPr sz="1800" dirty="0"/>
              <a:t>considered the first political science researcher. He proposed a method of election named for him, but discovered a paradox in it (</a:t>
            </a:r>
            <a:r>
              <a:rPr sz="1800" dirty="0">
                <a:hlinkClick r:id="rId6"/>
              </a:rPr>
              <a:t>http://en.wikipedia.org/wiki/Voting_paradox</a:t>
            </a:r>
            <a:r>
              <a:rPr sz="1800" dirty="0"/>
              <a:t>). </a:t>
            </a:r>
            <a:endParaRPr lang="he-IL" sz="1800" dirty="0" smtClean="0"/>
          </a:p>
          <a:p>
            <a:endParaRPr lang="en-US" sz="1800" dirty="0" smtClean="0"/>
          </a:p>
          <a:p>
            <a:endParaRPr lang="he-IL" sz="1800" dirty="0" smtClean="0"/>
          </a:p>
        </p:txBody>
      </p:sp>
      <p:sp>
        <p:nvSpPr>
          <p:cNvPr id="9" name="Title 1"/>
          <p:cNvSpPr>
            <a:spLocks noGrp="1"/>
          </p:cNvSpPr>
          <p:nvPr>
            <p:ph type="title"/>
          </p:nvPr>
        </p:nvSpPr>
        <p:spPr>
          <a:xfrm>
            <a:off x="381000" y="381000"/>
            <a:ext cx="8077200" cy="1143000"/>
          </a:xfrm>
        </p:spPr>
        <p:txBody>
          <a:bodyPr>
            <a:normAutofit/>
          </a:bodyPr>
          <a:lstStyle/>
          <a:p>
            <a:r>
              <a:rPr sz="2400" dirty="0">
                <a:solidFill>
                  <a:srgbClr val="00FFFF"/>
                </a:solidFill>
              </a:rPr>
              <a:t>Recommended sources for additional reading (books, articles and websites)</a:t>
            </a:r>
            <a:endParaRPr lang="he-IL" sz="2400" dirty="0"/>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32</a:t>
            </a:fld>
            <a:endParaRPr lang="en-US"/>
          </a:p>
        </p:txBody>
      </p:sp>
    </p:spTree>
    <p:extLst>
      <p:ext uri="{BB962C8B-B14F-4D97-AF65-F5344CB8AC3E}">
        <p14:creationId xmlns:p14="http://schemas.microsoft.com/office/powerpoint/2010/main" val="408218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r>
              <a:rPr dirty="0"/>
              <a:t>Updated  13-Nov-2017</a:t>
            </a:r>
            <a:endParaRPr lang="en-US" dirty="0"/>
          </a:p>
        </p:txBody>
      </p:sp>
      <p:sp>
        <p:nvSpPr>
          <p:cNvPr id="3" name="Content Placeholder 2"/>
          <p:cNvSpPr>
            <a:spLocks noGrp="1"/>
          </p:cNvSpPr>
          <p:nvPr>
            <p:ph idx="1"/>
          </p:nvPr>
        </p:nvSpPr>
        <p:spPr>
          <a:xfrm>
            <a:off x="304800" y="990600"/>
            <a:ext cx="8686800" cy="5005388"/>
          </a:xfrm>
        </p:spPr>
        <p:txBody>
          <a:bodyPr>
            <a:noAutofit/>
          </a:bodyPr>
          <a:lstStyle/>
          <a:p>
            <a:pPr marL="288925" indent="0" algn="l">
              <a:spcBef>
                <a:spcPts val="0"/>
              </a:spcBef>
              <a:buNone/>
            </a:pPr>
            <a:r>
              <a:rPr sz="2000" dirty="0"/>
              <a:t>I'd like a volunteer who </a:t>
            </a:r>
            <a:r>
              <a:rPr lang="en-US" sz="2000" dirty="0" smtClean="0"/>
              <a:t>will do the following </a:t>
            </a:r>
            <a:r>
              <a:rPr sz="2000" dirty="0" smtClean="0"/>
              <a:t>--</a:t>
            </a:r>
            <a:endParaRPr sz="2000" dirty="0"/>
          </a:p>
          <a:p>
            <a:pPr marL="790575" indent="-514350" defTabSz="803275">
              <a:spcBef>
                <a:spcPts val="0"/>
              </a:spcBef>
              <a:buClr>
                <a:schemeClr val="accent2">
                  <a:lumMod val="40000"/>
                  <a:lumOff val="60000"/>
                </a:schemeClr>
              </a:buClr>
              <a:buFont typeface="+mj-lt"/>
              <a:buAutoNum type="alphaUcPeriod"/>
            </a:pPr>
            <a:r>
              <a:rPr sz="2000" dirty="0"/>
              <a:t>roll the three dice;</a:t>
            </a:r>
          </a:p>
          <a:p>
            <a:pPr marL="790575" indent="-514350" defTabSz="803275">
              <a:spcBef>
                <a:spcPts val="0"/>
              </a:spcBef>
              <a:buClr>
                <a:schemeClr val="accent2">
                  <a:lumMod val="40000"/>
                  <a:lumOff val="60000"/>
                </a:schemeClr>
              </a:buClr>
              <a:buFont typeface="+mj-lt"/>
              <a:buAutoNum type="alphaUcPeriod"/>
            </a:pPr>
            <a:r>
              <a:rPr sz="2000" dirty="0"/>
              <a:t>build a tower from them and while doing so</a:t>
            </a:r>
            <a:endParaRPr lang="he-IL" sz="2000" dirty="0"/>
          </a:p>
          <a:p>
            <a:pPr marL="723900" indent="0" defTabSz="803275">
              <a:spcBef>
                <a:spcPts val="0"/>
              </a:spcBef>
              <a:buClr>
                <a:schemeClr val="accent2">
                  <a:lumMod val="40000"/>
                  <a:lumOff val="60000"/>
                </a:schemeClr>
              </a:buClr>
              <a:buNone/>
            </a:pPr>
            <a:r>
              <a:rPr sz="2000" dirty="0"/>
              <a:t>calculate the sum </a:t>
            </a:r>
            <a:r>
              <a:rPr sz="2000" dirty="0" smtClean="0"/>
              <a:t>of </a:t>
            </a:r>
            <a:r>
              <a:rPr sz="2000" dirty="0"/>
              <a:t>the numbers that </a:t>
            </a:r>
            <a:r>
              <a:rPr lang="en-US" sz="2000" dirty="0" smtClean="0"/>
              <a:t>are hidden (without </a:t>
            </a:r>
            <a:r>
              <a:rPr lang="en-US" sz="2000" dirty="0" smtClean="0"/>
              <a:t>telling me!)</a:t>
            </a:r>
            <a:r>
              <a:rPr sz="2000" dirty="0" smtClean="0"/>
              <a:t>:</a:t>
            </a:r>
            <a:endParaRPr lang="he-IL" sz="2000" dirty="0"/>
          </a:p>
          <a:p>
            <a:pPr marL="723900" indent="0" defTabSz="803275">
              <a:spcBef>
                <a:spcPts val="0"/>
              </a:spcBef>
              <a:buClr>
                <a:schemeClr val="accent2">
                  <a:lumMod val="40000"/>
                  <a:lumOff val="60000"/>
                </a:schemeClr>
              </a:buClr>
              <a:buNone/>
            </a:pPr>
            <a:r>
              <a:rPr lang="en-US" sz="2000" i="1" dirty="0"/>
              <a:t>t</a:t>
            </a:r>
            <a:r>
              <a:rPr lang="en-US" sz="2000" i="1" dirty="0" smtClean="0"/>
              <a:t>he number on </a:t>
            </a:r>
            <a:r>
              <a:rPr sz="2000" i="1" dirty="0" smtClean="0"/>
              <a:t>bottom </a:t>
            </a:r>
            <a:r>
              <a:rPr sz="2000" i="1" dirty="0"/>
              <a:t>of the bottom die + </a:t>
            </a:r>
            <a:r>
              <a:rPr lang="en-US" sz="2000" i="1" dirty="0" smtClean="0"/>
              <a:t>the number on </a:t>
            </a:r>
            <a:r>
              <a:rPr sz="2000" i="1" dirty="0" smtClean="0"/>
              <a:t>top </a:t>
            </a:r>
            <a:r>
              <a:rPr sz="2000" i="1" dirty="0"/>
              <a:t>of the bottom </a:t>
            </a:r>
            <a:r>
              <a:rPr lang="en-US" sz="2000" i="1" dirty="0" smtClean="0"/>
              <a:t>die </a:t>
            </a:r>
            <a:r>
              <a:rPr sz="2000" i="1" dirty="0" smtClean="0"/>
              <a:t>+ </a:t>
            </a:r>
            <a:r>
              <a:rPr sz="2000" i="1" dirty="0"/>
              <a:t>bottom of the middle + top of the middle + bottom of the top</a:t>
            </a:r>
            <a:r>
              <a:rPr sz="2000" dirty="0"/>
              <a:t>;</a:t>
            </a:r>
          </a:p>
          <a:p>
            <a:pPr marL="782638" indent="-514350" defTabSz="803275">
              <a:spcBef>
                <a:spcPts val="0"/>
              </a:spcBef>
              <a:buClr>
                <a:schemeClr val="accent2">
                  <a:lumMod val="40000"/>
                  <a:lumOff val="60000"/>
                </a:schemeClr>
              </a:buClr>
              <a:buFont typeface="+mj-lt"/>
              <a:buAutoNum type="alphaUcPeriod" startAt="3"/>
            </a:pPr>
            <a:r>
              <a:rPr sz="2000" dirty="0" smtClean="0"/>
              <a:t>state </a:t>
            </a:r>
            <a:r>
              <a:rPr sz="2000" dirty="0"/>
              <a:t>out loud </a:t>
            </a:r>
            <a:r>
              <a:rPr sz="2000" dirty="0" smtClean="0"/>
              <a:t>the </a:t>
            </a:r>
            <a:r>
              <a:rPr lang="en-US" sz="2000" dirty="0" smtClean="0"/>
              <a:t>number that appears on </a:t>
            </a:r>
            <a:r>
              <a:rPr sz="2000" dirty="0" smtClean="0"/>
              <a:t>top</a:t>
            </a:r>
            <a:r>
              <a:rPr lang="en-US" sz="2000" dirty="0" smtClean="0"/>
              <a:t>, only.</a:t>
            </a:r>
            <a:endParaRPr sz="2000" dirty="0"/>
          </a:p>
          <a:p>
            <a:pPr marL="268288" indent="0" algn="l" defTabSz="725488">
              <a:spcBef>
                <a:spcPts val="0"/>
              </a:spcBef>
              <a:buClr>
                <a:schemeClr val="accent2">
                  <a:lumMod val="40000"/>
                  <a:lumOff val="60000"/>
                </a:schemeClr>
              </a:buClr>
              <a:buSzPct val="92000"/>
              <a:buNone/>
            </a:pPr>
            <a:r>
              <a:rPr sz="2000" dirty="0"/>
              <a:t>Now I will tell you the sum you obtained.</a:t>
            </a:r>
            <a:r>
              <a:rPr sz="2000" spc="-100" dirty="0"/>
              <a:t> </a:t>
            </a:r>
          </a:p>
          <a:p>
            <a:pPr marL="265113" indent="0" algn="l">
              <a:spcBef>
                <a:spcPts val="0"/>
              </a:spcBef>
              <a:buClr>
                <a:schemeClr val="accent2">
                  <a:lumMod val="40000"/>
                  <a:lumOff val="60000"/>
                </a:schemeClr>
              </a:buClr>
              <a:buSzPct val="92000"/>
              <a:buNone/>
            </a:pPr>
            <a:r>
              <a:rPr sz="2000" dirty="0">
                <a:solidFill>
                  <a:schemeClr val="accent2">
                    <a:lumMod val="40000"/>
                    <a:lumOff val="60000"/>
                  </a:schemeClr>
                </a:solidFill>
              </a:rPr>
              <a:t>How did I know? </a:t>
            </a:r>
          </a:p>
          <a:p>
            <a:pPr marL="811213" indent="-541338">
              <a:spcBef>
                <a:spcPts val="0"/>
              </a:spcBef>
              <a:buClr>
                <a:schemeClr val="accent2">
                  <a:lumMod val="40000"/>
                  <a:lumOff val="60000"/>
                </a:schemeClr>
              </a:buClr>
              <a:buFontTx/>
              <a:buChar char="-"/>
            </a:pPr>
            <a:r>
              <a:rPr sz="2000" dirty="0"/>
              <a:t>Using ordinary dice, the sum of numbers on opposite faces is 7.</a:t>
            </a:r>
            <a:endParaRPr lang="he-IL" sz="2000" dirty="0" smtClean="0"/>
          </a:p>
          <a:p>
            <a:pPr marL="715963" indent="0">
              <a:spcBef>
                <a:spcPts val="0"/>
              </a:spcBef>
              <a:buClr>
                <a:schemeClr val="accent2">
                  <a:lumMod val="40000"/>
                  <a:lumOff val="60000"/>
                </a:schemeClr>
              </a:buClr>
              <a:buNone/>
            </a:pPr>
            <a:r>
              <a:rPr sz="2000" dirty="0"/>
              <a:t>In order to know the sum, I subtracted from (3x7 =) 21 the number that appears on the top of the topmost die</a:t>
            </a:r>
            <a:r>
              <a:rPr sz="2000" dirty="0" smtClean="0"/>
              <a:t>.</a:t>
            </a:r>
            <a:endParaRPr lang="he-IL" sz="2000" dirty="0" smtClean="0"/>
          </a:p>
          <a:p>
            <a:pPr algn="l">
              <a:spcBef>
                <a:spcPts val="0"/>
              </a:spcBef>
              <a:buNone/>
            </a:pPr>
            <a:r>
              <a:rPr sz="2000" dirty="0"/>
              <a:t>-</a:t>
            </a:r>
            <a:endParaRPr lang="en-US" sz="2000" dirty="0"/>
          </a:p>
        </p:txBody>
      </p:sp>
      <p:sp>
        <p:nvSpPr>
          <p:cNvPr id="5" name="Rectangle 4"/>
          <p:cNvSpPr/>
          <p:nvPr/>
        </p:nvSpPr>
        <p:spPr>
          <a:xfrm>
            <a:off x="6469703" y="1828800"/>
            <a:ext cx="2664000" cy="923330"/>
          </a:xfrm>
          <a:prstGeom prst="rect">
            <a:avLst/>
          </a:prstGeom>
        </p:spPr>
        <p:txBody>
          <a:bodyPr wrap="square">
            <a:spAutoFit/>
          </a:bodyPr>
          <a:lstStyle/>
          <a:p>
            <a:pPr algn="ctr"/>
            <a:r>
              <a:rPr dirty="0">
                <a:solidFill>
                  <a:schemeClr val="tx2">
                    <a:lumMod val="50000"/>
                  </a:schemeClr>
                </a:solidFill>
              </a:rPr>
              <a:t>http://sfappeal.com/wp-content/uploads/2013/04/dice.jpg</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96104"/>
            <a:ext cx="1470432" cy="147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441732" y="396104"/>
            <a:ext cx="6553200" cy="838200"/>
          </a:xfrm>
        </p:spPr>
        <p:txBody>
          <a:bodyPr/>
          <a:lstStyle/>
          <a:p>
            <a:r>
              <a:rPr dirty="0">
                <a:solidFill>
                  <a:srgbClr val="00FFFF"/>
                </a:solidFill>
              </a:rPr>
              <a:t>Let's begin with a short game</a:t>
            </a:r>
            <a:endParaRPr lang="en-US" dirty="0">
              <a:solidFill>
                <a:srgbClr val="00FFFF"/>
              </a:solidFill>
            </a:endParaRPr>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4" name="Slide Number Placeholder 3"/>
          <p:cNvSpPr>
            <a:spLocks noGrp="1"/>
          </p:cNvSpPr>
          <p:nvPr>
            <p:ph type="sldNum" sz="quarter" idx="12"/>
          </p:nvPr>
        </p:nvSpPr>
        <p:spPr/>
        <p:txBody>
          <a:bodyPr/>
          <a:lstStyle/>
          <a:p>
            <a:fld id="{A3D06FF1-B8B8-45F7-9460-24F1F7621815}" type="slidenum">
              <a:rPr lang="en-US" smtClean="0"/>
              <a:pPr/>
              <a:t>4</a:t>
            </a:fld>
            <a:endParaRPr lang="en-US"/>
          </a:p>
        </p:txBody>
      </p:sp>
    </p:spTree>
    <p:extLst>
      <p:ext uri="{BB962C8B-B14F-4D97-AF65-F5344CB8AC3E}">
        <p14:creationId xmlns:p14="http://schemas.microsoft.com/office/powerpoint/2010/main" val="285881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0" end="0"/>
                                            </p:txEl>
                                          </p:spTgt>
                                        </p:tgtEl>
                                        <p:attrNameLst>
                                          <p:attrName>style.opacity</p:attrName>
                                        </p:attrNameLst>
                                      </p:cBhvr>
                                      <p:to>
                                        <p:strVal val="0.5"/>
                                      </p:to>
                                    </p:set>
                                    <p:animEffect filter="image" prLst="opacity: 0.5">
                                      <p:cBhvr rctx="IE">
                                        <p:cTn id="35" dur="indefinite"/>
                                        <p:tgtEl>
                                          <p:spTgt spid="3">
                                            <p:txEl>
                                              <p:pRg st="0" end="0"/>
                                            </p:txEl>
                                          </p:spTgt>
                                        </p:tgtEl>
                                      </p:cBhvr>
                                    </p:animEffect>
                                  </p:childTnLst>
                                </p:cTn>
                              </p:par>
                              <p:par>
                                <p:cTn id="36" presetID="9" presetClass="emph" presetSubtype="0"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9" presetClass="emph" presetSubtype="0" nodeType="withEffect">
                                  <p:stCondLst>
                                    <p:cond delay="0"/>
                                  </p:stCondLst>
                                  <p:childTnLst>
                                    <p:set>
                                      <p:cBhvr rctx="PPT">
                                        <p:cTn id="40" dur="indefinite"/>
                                        <p:tgtEl>
                                          <p:spTgt spid="3">
                                            <p:txEl>
                                              <p:pRg st="2" end="2"/>
                                            </p:txEl>
                                          </p:spTgt>
                                        </p:tgtEl>
                                        <p:attrNameLst>
                                          <p:attrName>style.opacity</p:attrName>
                                        </p:attrNameLst>
                                      </p:cBhvr>
                                      <p:to>
                                        <p:strVal val="0.5"/>
                                      </p:to>
                                    </p:set>
                                    <p:animEffect filter="image" prLst="opacity: 0.5">
                                      <p:cBhvr rctx="IE">
                                        <p:cTn id="41" dur="indefinite"/>
                                        <p:tgtEl>
                                          <p:spTgt spid="3">
                                            <p:txEl>
                                              <p:pRg st="2" end="2"/>
                                            </p:txEl>
                                          </p:spTgt>
                                        </p:tgtEl>
                                      </p:cBhvr>
                                    </p:animEffect>
                                  </p:childTnLst>
                                </p:cTn>
                              </p:par>
                              <p:par>
                                <p:cTn id="42" presetID="9" presetClass="emph" presetSubtype="0" nodeType="withEffect">
                                  <p:stCondLst>
                                    <p:cond delay="0"/>
                                  </p:stCondLst>
                                  <p:childTnLst>
                                    <p:set>
                                      <p:cBhvr rctx="PPT">
                                        <p:cTn id="43" dur="indefinite"/>
                                        <p:tgtEl>
                                          <p:spTgt spid="3">
                                            <p:txEl>
                                              <p:pRg st="3" end="3"/>
                                            </p:txEl>
                                          </p:spTgt>
                                        </p:tgtEl>
                                        <p:attrNameLst>
                                          <p:attrName>style.opacity</p:attrName>
                                        </p:attrNameLst>
                                      </p:cBhvr>
                                      <p:to>
                                        <p:strVal val="0.5"/>
                                      </p:to>
                                    </p:set>
                                    <p:animEffect filter="image" prLst="opacity: 0.5">
                                      <p:cBhvr rctx="IE">
                                        <p:cTn id="44" dur="indefinite"/>
                                        <p:tgtEl>
                                          <p:spTgt spid="3">
                                            <p:txEl>
                                              <p:pRg st="3" end="3"/>
                                            </p:txEl>
                                          </p:spTgt>
                                        </p:tgtEl>
                                      </p:cBhvr>
                                    </p:animEffec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9" presetClass="emph" presetSubtype="0" nodeType="withEffect">
                                  <p:stCondLst>
                                    <p:cond delay="0"/>
                                  </p:stCondLst>
                                  <p:childTnLst>
                                    <p:set>
                                      <p:cBhvr rctx="PPT">
                                        <p:cTn id="49" dur="indefinite"/>
                                        <p:tgtEl>
                                          <p:spTgt spid="3">
                                            <p:txEl>
                                              <p:pRg st="5" end="5"/>
                                            </p:txEl>
                                          </p:spTgt>
                                        </p:tgtEl>
                                        <p:attrNameLst>
                                          <p:attrName>style.opacity</p:attrName>
                                        </p:attrNameLst>
                                      </p:cBhvr>
                                      <p:to>
                                        <p:strVal val="0.5"/>
                                      </p:to>
                                    </p:set>
                                    <p:animEffect filter="image" prLst="opacity: 0.5">
                                      <p:cBhvr rctx="IE">
                                        <p:cTn id="50" dur="indefinite"/>
                                        <p:tgtEl>
                                          <p:spTgt spid="3">
                                            <p:txEl>
                                              <p:pRg st="5" end="5"/>
                                            </p:txEl>
                                          </p:spTgt>
                                        </p:tgtEl>
                                      </p:cBhvr>
                                    </p:animEffect>
                                  </p:childTnLst>
                                </p:cTn>
                              </p:par>
                              <p:par>
                                <p:cTn id="51" presetID="9" presetClass="emph" presetSubtype="0" nodeType="withEffect">
                                  <p:stCondLst>
                                    <p:cond delay="0"/>
                                  </p:stCondLst>
                                  <p:childTnLst>
                                    <p:set>
                                      <p:cBhvr rctx="PPT">
                                        <p:cTn id="52" dur="indefinite"/>
                                        <p:tgtEl>
                                          <p:spTgt spid="3">
                                            <p:txEl>
                                              <p:pRg st="6" end="6"/>
                                            </p:txEl>
                                          </p:spTgt>
                                        </p:tgtEl>
                                        <p:attrNameLst>
                                          <p:attrName>style.opacity</p:attrName>
                                        </p:attrNameLst>
                                      </p:cBhvr>
                                      <p:to>
                                        <p:strVal val="0.5"/>
                                      </p:to>
                                    </p:set>
                                    <p:animEffect filter="image" prLst="opacity: 0.5">
                                      <p:cBhvr rctx="IE">
                                        <p:cTn id="53" dur="indefinite"/>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dirty="0"/>
              <a:t>Updated  13-Nov-2017</a:t>
            </a:r>
            <a:endParaRPr lang="en-US" dirty="0"/>
          </a:p>
        </p:txBody>
      </p:sp>
      <p:sp>
        <p:nvSpPr>
          <p:cNvPr id="2" name="Title 1"/>
          <p:cNvSpPr>
            <a:spLocks noGrp="1"/>
          </p:cNvSpPr>
          <p:nvPr>
            <p:ph type="title"/>
          </p:nvPr>
        </p:nvSpPr>
        <p:spPr>
          <a:xfrm>
            <a:off x="457200" y="381000"/>
            <a:ext cx="6096000" cy="838200"/>
          </a:xfrm>
        </p:spPr>
        <p:txBody>
          <a:bodyPr/>
          <a:lstStyle/>
          <a:p>
            <a:pPr algn="l"/>
            <a:r>
              <a:rPr sz="2800" dirty="0">
                <a:solidFill>
                  <a:srgbClr val="00FFFF"/>
                </a:solidFill>
              </a:rPr>
              <a:t>What else do we know about dice?</a:t>
            </a:r>
            <a:endParaRPr lang="en-US" sz="2800" dirty="0">
              <a:solidFill>
                <a:srgbClr val="00FFFF"/>
              </a:solidFill>
            </a:endParaRPr>
          </a:p>
        </p:txBody>
      </p:sp>
      <p:sp>
        <p:nvSpPr>
          <p:cNvPr id="3" name="Content Placeholder 2"/>
          <p:cNvSpPr>
            <a:spLocks noGrp="1"/>
          </p:cNvSpPr>
          <p:nvPr>
            <p:ph idx="1"/>
          </p:nvPr>
        </p:nvSpPr>
        <p:spPr>
          <a:xfrm>
            <a:off x="302840" y="1387562"/>
            <a:ext cx="8460160" cy="5385420"/>
          </a:xfrm>
        </p:spPr>
        <p:txBody>
          <a:bodyPr/>
          <a:lstStyle/>
          <a:p>
            <a:pPr>
              <a:spcBef>
                <a:spcPts val="600"/>
              </a:spcBef>
            </a:pPr>
            <a:r>
              <a:rPr lang="en-US" sz="2400" dirty="0" smtClean="0"/>
              <a:t>Each </a:t>
            </a:r>
            <a:r>
              <a:rPr sz="2400" dirty="0" smtClean="0"/>
              <a:t>of </a:t>
            </a:r>
            <a:r>
              <a:rPr sz="2400" dirty="0"/>
              <a:t>the six </a:t>
            </a:r>
            <a:r>
              <a:rPr sz="2400" dirty="0" smtClean="0"/>
              <a:t>faces</a:t>
            </a:r>
            <a:r>
              <a:rPr lang="en-US" sz="2400" dirty="0" smtClean="0"/>
              <a:t> of a die is usually </a:t>
            </a:r>
            <a:br>
              <a:rPr lang="en-US" sz="2400" dirty="0" smtClean="0"/>
            </a:br>
            <a:r>
              <a:rPr lang="en-US" sz="2400" dirty="0" smtClean="0"/>
              <a:t>marked</a:t>
            </a:r>
            <a:r>
              <a:rPr sz="2400" dirty="0" smtClean="0"/>
              <a:t> </a:t>
            </a:r>
            <a:r>
              <a:rPr lang="en-US" sz="2400" dirty="0" smtClean="0"/>
              <a:t>with </a:t>
            </a:r>
            <a:r>
              <a:rPr sz="2400" dirty="0" smtClean="0"/>
              <a:t>a unique number of </a:t>
            </a:r>
            <a:r>
              <a:rPr lang="en-US" sz="2400" dirty="0"/>
              <a:t>spots (1-6</a:t>
            </a:r>
            <a:r>
              <a:rPr lang="en-US" sz="2400" dirty="0" smtClean="0"/>
              <a:t>).</a:t>
            </a:r>
            <a:endParaRPr sz="2400" dirty="0" smtClean="0"/>
          </a:p>
          <a:p>
            <a:pPr marL="361950" indent="0">
              <a:spcBef>
                <a:spcPts val="0"/>
              </a:spcBef>
              <a:buNone/>
            </a:pPr>
            <a:r>
              <a:rPr sz="2400" dirty="0" smtClean="0"/>
              <a:t>(</a:t>
            </a:r>
            <a:r>
              <a:rPr sz="2400" dirty="0"/>
              <a:t>Sometimes they are actually marked with numbers -- </a:t>
            </a:r>
            <a:r>
              <a:rPr sz="2400" dirty="0">
                <a:solidFill>
                  <a:srgbClr val="00FFFF"/>
                </a:solidFill>
              </a:rPr>
              <a:t>from 1 to </a:t>
            </a:r>
            <a:r>
              <a:rPr sz="2400" dirty="0" smtClean="0">
                <a:solidFill>
                  <a:srgbClr val="00FFFF"/>
                </a:solidFill>
              </a:rPr>
              <a:t>6</a:t>
            </a:r>
            <a:r>
              <a:rPr lang="en-US" sz="2400" dirty="0" smtClean="0"/>
              <a:t>.</a:t>
            </a:r>
            <a:r>
              <a:rPr sz="2400" dirty="0" smtClean="0"/>
              <a:t>)</a:t>
            </a:r>
            <a:endParaRPr sz="2400" dirty="0"/>
          </a:p>
          <a:p>
            <a:pPr>
              <a:spcBef>
                <a:spcPts val="600"/>
              </a:spcBef>
            </a:pPr>
            <a:r>
              <a:rPr sz="2400" dirty="0"/>
              <a:t>When rolling a 'balanced' die, each face has an equal likelihood of falling face up.</a:t>
            </a:r>
            <a:endParaRPr lang="en-US" sz="2400" dirty="0"/>
          </a:p>
          <a:p>
            <a:pPr>
              <a:spcBef>
                <a:spcPts val="600"/>
              </a:spcBef>
            </a:pPr>
            <a:r>
              <a:rPr sz="2400" dirty="0"/>
              <a:t>Rolling such dice is considered the </a:t>
            </a:r>
            <a:r>
              <a:rPr sz="2400" dirty="0">
                <a:solidFill>
                  <a:schemeClr val="accent2">
                    <a:lumMod val="40000"/>
                    <a:lumOff val="60000"/>
                  </a:schemeClr>
                </a:solidFill>
              </a:rPr>
              <a:t>fair</a:t>
            </a:r>
            <a:r>
              <a:rPr sz="2000" dirty="0"/>
              <a:t> </a:t>
            </a:r>
            <a:r>
              <a:rPr sz="2400" dirty="0"/>
              <a:t>way to decide who goes first in a game, or how many steps a player must take in a board game such as Monopoly.</a:t>
            </a:r>
          </a:p>
          <a:p>
            <a:pPr>
              <a:spcBef>
                <a:spcPts val="600"/>
              </a:spcBef>
            </a:pPr>
            <a:r>
              <a:rPr sz="2400" dirty="0"/>
              <a:t>There is evidence going back </a:t>
            </a:r>
            <a:r>
              <a:rPr sz="2400" dirty="0">
                <a:solidFill>
                  <a:schemeClr val="accent5"/>
                </a:solidFill>
              </a:rPr>
              <a:t>5,000 years</a:t>
            </a:r>
            <a:r>
              <a:rPr sz="2400" dirty="0"/>
              <a:t> that people rolled dice from human bones for games of chance or for making decisions.</a:t>
            </a:r>
            <a:endParaRPr lang="he-IL" sz="2400" dirty="0"/>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85750"/>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5</a:t>
            </a:fld>
            <a:endParaRPr lang="en-US"/>
          </a:p>
        </p:txBody>
      </p:sp>
    </p:spTree>
    <p:extLst>
      <p:ext uri="{BB962C8B-B14F-4D97-AF65-F5344CB8AC3E}">
        <p14:creationId xmlns:p14="http://schemas.microsoft.com/office/powerpoint/2010/main" val="328876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3" end="3"/>
                                            </p:txEl>
                                          </p:spTgt>
                                        </p:tgtEl>
                                        <p:attrNameLst>
                                          <p:attrName>style.opacity</p:attrName>
                                        </p:attrNameLst>
                                      </p:cBhvr>
                                      <p:to>
                                        <p:strVal val="0.5"/>
                                      </p:to>
                                    </p:set>
                                    <p:animEffect filter="image" prLst="opacity: 0.5">
                                      <p:cBhvr rctx="IE">
                                        <p:cTn id="31" dur="indefinite"/>
                                        <p:tgtEl>
                                          <p:spTgt spid="3">
                                            <p:txEl>
                                              <p:pRg st="3" end="3"/>
                                            </p:txEl>
                                          </p:spTgt>
                                        </p:tgtEl>
                                      </p:cBhvr>
                                    </p:animEffect>
                                  </p:childTnLst>
                                </p:cTn>
                              </p:par>
                              <p:par>
                                <p:cTn id="32" presetID="9" presetClass="emph" presetSubtype="0" nodeType="withEffect">
                                  <p:stCondLst>
                                    <p:cond delay="0"/>
                                  </p:stCondLst>
                                  <p:childTnLst>
                                    <p:set>
                                      <p:cBhvr rctx="PPT">
                                        <p:cTn id="33" dur="indefinite"/>
                                        <p:tgtEl>
                                          <p:spTgt spid="3">
                                            <p:txEl>
                                              <p:pRg st="2" end="2"/>
                                            </p:txEl>
                                          </p:spTgt>
                                        </p:tgtEl>
                                        <p:attrNameLst>
                                          <p:attrName>style.opacity</p:attrName>
                                        </p:attrNameLst>
                                      </p:cBhvr>
                                      <p:to>
                                        <p:strVal val="0.5"/>
                                      </p:to>
                                    </p:set>
                                    <p:animEffect filter="image" prLst="opacity: 0.5">
                                      <p:cBhvr rctx="IE">
                                        <p:cTn id="34"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a:solidFill>
                  <a:srgbClr val="00FFFF"/>
                </a:solidFill>
              </a:rPr>
              <a:t>A sample game of dice</a:t>
            </a:r>
            <a:endParaRPr lang="en-US" dirty="0">
              <a:solidFill>
                <a:srgbClr val="00FFFF"/>
              </a:solidFill>
            </a:endParaRPr>
          </a:p>
        </p:txBody>
      </p:sp>
      <p:sp>
        <p:nvSpPr>
          <p:cNvPr id="3" name="Content Placeholder 2"/>
          <p:cNvSpPr>
            <a:spLocks noGrp="1"/>
          </p:cNvSpPr>
          <p:nvPr>
            <p:ph idx="1"/>
          </p:nvPr>
        </p:nvSpPr>
        <p:spPr>
          <a:xfrm>
            <a:off x="457200" y="990600"/>
            <a:ext cx="8307760" cy="5385420"/>
          </a:xfrm>
        </p:spPr>
        <p:txBody>
          <a:bodyPr/>
          <a:lstStyle/>
          <a:p>
            <a:pPr marL="0" indent="0">
              <a:buNone/>
            </a:pPr>
            <a:r>
              <a:rPr sz="1800" dirty="0"/>
              <a:t>Here's a game for </a:t>
            </a:r>
            <a:r>
              <a:rPr sz="1800" dirty="0">
                <a:solidFill>
                  <a:srgbClr val="00FFFF"/>
                </a:solidFill>
              </a:rPr>
              <a:t>two players</a:t>
            </a:r>
            <a:r>
              <a:rPr sz="1800" dirty="0"/>
              <a:t>, </a:t>
            </a:r>
            <a:r>
              <a:rPr sz="1800" dirty="0">
                <a:solidFill>
                  <a:schemeClr val="accent2">
                    <a:lumMod val="60000"/>
                    <a:lumOff val="40000"/>
                  </a:schemeClr>
                </a:solidFill>
              </a:rPr>
              <a:t>A</a:t>
            </a:r>
            <a:r>
              <a:rPr sz="1800" dirty="0"/>
              <a:t> and </a:t>
            </a:r>
            <a:r>
              <a:rPr sz="1800" dirty="0">
                <a:solidFill>
                  <a:srgbClr val="00B0F0"/>
                </a:solidFill>
              </a:rPr>
              <a:t>B</a:t>
            </a:r>
            <a:r>
              <a:rPr sz="1800" dirty="0"/>
              <a:t>.</a:t>
            </a:r>
            <a:endParaRPr lang="he-IL" sz="1800" dirty="0" smtClean="0"/>
          </a:p>
          <a:p>
            <a:pPr marL="234950" indent="-234950"/>
            <a:r>
              <a:rPr sz="1800" dirty="0"/>
              <a:t>Each player rolls a die. The </a:t>
            </a:r>
            <a:r>
              <a:rPr sz="1800" dirty="0">
                <a:solidFill>
                  <a:srgbClr val="00FFFF"/>
                </a:solidFill>
              </a:rPr>
              <a:t>winner </a:t>
            </a:r>
            <a:r>
              <a:rPr sz="1800" dirty="0"/>
              <a:t>is the one whose die shows the </a:t>
            </a:r>
            <a:r>
              <a:rPr sz="1800" dirty="0">
                <a:solidFill>
                  <a:srgbClr val="00FFFF"/>
                </a:solidFill>
              </a:rPr>
              <a:t>higher number.</a:t>
            </a:r>
            <a:endParaRPr lang="he-IL" sz="1800" dirty="0" smtClean="0"/>
          </a:p>
          <a:p>
            <a:pPr marL="234950" indent="-234950"/>
            <a:r>
              <a:rPr sz="1800" dirty="0"/>
              <a:t>If both roll the same number, there is no </a:t>
            </a:r>
            <a:r>
              <a:rPr sz="1800" dirty="0" smtClean="0"/>
              <a:t>winner</a:t>
            </a:r>
            <a:r>
              <a:rPr lang="en-US" sz="1800" dirty="0"/>
              <a:t> </a:t>
            </a:r>
            <a:r>
              <a:rPr lang="en-US" sz="1800" dirty="0" smtClean="0"/>
              <a:t>-- t</a:t>
            </a:r>
            <a:r>
              <a:rPr sz="1800" dirty="0" smtClean="0"/>
              <a:t>his </a:t>
            </a:r>
            <a:r>
              <a:rPr sz="1800" dirty="0"/>
              <a:t>would be a 'tie'.</a:t>
            </a:r>
          </a:p>
          <a:p>
            <a:pPr marL="234950" indent="-234950">
              <a:spcBef>
                <a:spcPts val="0"/>
              </a:spcBef>
            </a:pPr>
            <a:r>
              <a:rPr sz="1800" spc="-20" dirty="0"/>
              <a:t>To determine whether this is a </a:t>
            </a:r>
            <a:r>
              <a:rPr sz="1800" spc="-20" dirty="0">
                <a:solidFill>
                  <a:srgbClr val="00FFFF"/>
                </a:solidFill>
              </a:rPr>
              <a:t>fair game</a:t>
            </a:r>
          </a:p>
          <a:p>
            <a:pPr marL="266700" indent="0">
              <a:spcBef>
                <a:spcPts val="0"/>
              </a:spcBef>
              <a:buNone/>
            </a:pPr>
            <a:r>
              <a:rPr sz="1800" dirty="0"/>
              <a:t>let us construct a table and in the margins </a:t>
            </a:r>
            <a:r>
              <a:rPr sz="1800" dirty="0" smtClean="0"/>
              <a:t>indicate</a:t>
            </a:r>
            <a:endParaRPr sz="1800" dirty="0"/>
          </a:p>
          <a:p>
            <a:pPr marL="266700" indent="0">
              <a:spcBef>
                <a:spcPts val="0"/>
              </a:spcBef>
              <a:buNone/>
            </a:pPr>
            <a:r>
              <a:rPr sz="1800" dirty="0"/>
              <a:t>the possible outcomes of</a:t>
            </a:r>
          </a:p>
          <a:p>
            <a:pPr marL="266700" indent="0">
              <a:spcBef>
                <a:spcPts val="0"/>
              </a:spcBef>
              <a:buNone/>
            </a:pPr>
            <a:r>
              <a:rPr sz="1800" dirty="0"/>
              <a:t>each of the players:</a:t>
            </a:r>
          </a:p>
          <a:p>
            <a:pPr marL="234950" indent="-234950">
              <a:spcBef>
                <a:spcPts val="0"/>
              </a:spcBef>
            </a:pPr>
            <a:r>
              <a:rPr sz="1800" dirty="0"/>
              <a:t>In the table itself we will </a:t>
            </a:r>
            <a:r>
              <a:rPr lang="en-US" sz="1800" dirty="0" smtClean="0"/>
              <a:t>indicate</a:t>
            </a:r>
            <a:endParaRPr sz="1800" dirty="0"/>
          </a:p>
          <a:p>
            <a:pPr marL="0" indent="0">
              <a:spcBef>
                <a:spcPts val="0"/>
              </a:spcBef>
              <a:buNone/>
            </a:pPr>
            <a:r>
              <a:rPr sz="1800" dirty="0"/>
              <a:t>the winner </a:t>
            </a:r>
            <a:r>
              <a:rPr sz="1800" dirty="0" smtClean="0"/>
              <a:t>like this --</a:t>
            </a:r>
            <a:endParaRPr sz="1800" dirty="0"/>
          </a:p>
        </p:txBody>
      </p:sp>
      <p:sp>
        <p:nvSpPr>
          <p:cNvPr id="4" name="Date Placeholder 3"/>
          <p:cNvSpPr>
            <a:spLocks noGrp="1"/>
          </p:cNvSpPr>
          <p:nvPr>
            <p:ph type="dt" sz="half" idx="10"/>
          </p:nvPr>
        </p:nvSpPr>
        <p:spPr/>
        <p:txBody>
          <a:bodyPr/>
          <a:lstStyle/>
          <a:p>
            <a:r>
              <a:t>Updated  13-Nov-2017</a:t>
            </a:r>
            <a:endParaRPr lang="en-US" dirty="0"/>
          </a:p>
        </p:txBody>
      </p:sp>
      <p:sp>
        <p:nvSpPr>
          <p:cNvPr id="9" name="Rectangle 3"/>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22305424"/>
              </p:ext>
            </p:extLst>
          </p:nvPr>
        </p:nvGraphicFramePr>
        <p:xfrm>
          <a:off x="4648197" y="3156998"/>
          <a:ext cx="4114803" cy="3219022"/>
        </p:xfrm>
        <a:graphic>
          <a:graphicData uri="http://schemas.openxmlformats.org/drawingml/2006/table">
            <a:tbl>
              <a:tblPr rtl="1" firstRow="1" bandRow="1">
                <a:tableStyleId>{5C22544A-7EE6-4342-B048-85BDC9FD1C3A}</a:tableStyleId>
              </a:tblPr>
              <a:tblGrid>
                <a:gridCol w="505482"/>
                <a:gridCol w="505482"/>
                <a:gridCol w="506074"/>
                <a:gridCol w="506074"/>
                <a:gridCol w="506074"/>
                <a:gridCol w="506074"/>
                <a:gridCol w="502525"/>
                <a:gridCol w="577018"/>
              </a:tblGrid>
              <a:tr h="457200">
                <a:tc gridSpan="7">
                  <a:txBody>
                    <a:bodyPr/>
                    <a:lstStyle/>
                    <a:p>
                      <a:pPr marL="0" marR="0" algn="ctr" rtl="1">
                        <a:lnSpc>
                          <a:spcPct val="115000"/>
                        </a:lnSpc>
                        <a:spcBef>
                          <a:spcPts val="0"/>
                        </a:spcBef>
                        <a:spcAft>
                          <a:spcPts val="1000"/>
                        </a:spcAft>
                      </a:pPr>
                      <a:r>
                        <a:rPr sz="2000">
                          <a:solidFill>
                            <a:schemeClr val="bg1"/>
                          </a:solidFill>
                          <a:effectLst/>
                        </a:rPr>
                        <a:t>B's die showed ...</a:t>
                      </a:r>
                      <a:endParaRPr lang="en-US" sz="2000" dirty="0">
                        <a:solidFill>
                          <a:schemeClr val="bg1"/>
                        </a:solidFill>
                        <a:effectLst/>
                        <a:latin typeface="Calibri"/>
                        <a:ea typeface="Calibri"/>
                        <a:cs typeface="Arial"/>
                      </a:endParaRPr>
                    </a:p>
                  </a:txBody>
                  <a:tcPr marL="44027" marR="44027" marT="22013" marB="22013"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1200" dirty="0">
                        <a:effectLst/>
                        <a:latin typeface="Calibri"/>
                      </a:endParaRPr>
                    </a:p>
                  </a:txBody>
                  <a:tcPr marL="44027" marR="44027" marT="22013" marB="22013" anchor="ctr">
                    <a:solidFill>
                      <a:schemeClr val="tx1"/>
                    </a:solidFill>
                  </a:tcPr>
                </a:tc>
              </a:tr>
              <a:tr h="333892">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6</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rtl="1">
                        <a:lnSpc>
                          <a:spcPct val="115000"/>
                        </a:lnSpc>
                      </a:pPr>
                      <a:endParaRPr lang="en-US" sz="1200" dirty="0">
                        <a:solidFill>
                          <a:schemeClr val="bg1"/>
                        </a:solidFill>
                        <a:effectLst/>
                        <a:latin typeface="Calibri"/>
                      </a:endParaRPr>
                    </a:p>
                  </a:txBody>
                  <a:tcPr marL="44027" marR="44027" marT="22013" marB="22013" anchor="ctr">
                    <a:solidFill>
                      <a:schemeClr val="tx2"/>
                    </a:solidFill>
                  </a:tcPr>
                </a:tc>
                <a:tc rowSpan="7">
                  <a:txBody>
                    <a:bodyPr/>
                    <a:lstStyle/>
                    <a:p>
                      <a:pPr marL="0" marR="0" algn="ctr" rtl="1">
                        <a:lnSpc>
                          <a:spcPct val="115000"/>
                        </a:lnSpc>
                        <a:spcBef>
                          <a:spcPts val="0"/>
                        </a:spcBef>
                        <a:spcAft>
                          <a:spcPts val="1000"/>
                        </a:spcAft>
                      </a:pPr>
                      <a:r>
                        <a:rPr sz="2000" b="1">
                          <a:solidFill>
                            <a:schemeClr val="bg1"/>
                          </a:solidFill>
                          <a:effectLst/>
                        </a:rPr>
                        <a:t>A's die showed ...</a:t>
                      </a:r>
                      <a:endParaRPr lang="en-US" sz="1200" dirty="0">
                        <a:solidFill>
                          <a:schemeClr val="bg1"/>
                        </a:solidFill>
                        <a:effectLst/>
                        <a:latin typeface="Calibri"/>
                        <a:ea typeface="Calibri"/>
                        <a:cs typeface="Arial"/>
                      </a:endParaRPr>
                    </a:p>
                  </a:txBody>
                  <a:tcPr marL="44027" marR="44027" marT="22013" marB="22013" vert="vert270" anchor="ctr">
                    <a:solidFill>
                      <a:schemeClr val="accent2">
                        <a:lumMod val="60000"/>
                        <a:lumOff val="40000"/>
                      </a:schemeClr>
                    </a:solidFill>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5</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sz="2000" b="1" dirty="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bl>
          </a:graphicData>
        </a:graphic>
      </p:graphicFrame>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6</a:t>
            </a:fld>
            <a:endParaRPr lang="en-US"/>
          </a:p>
        </p:txBody>
      </p:sp>
    </p:spTree>
    <p:extLst>
      <p:ext uri="{BB962C8B-B14F-4D97-AF65-F5344CB8AC3E}">
        <p14:creationId xmlns:p14="http://schemas.microsoft.com/office/powerpoint/2010/main" val="418098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H="1">
            <a:off x="2971800" y="3256597"/>
            <a:ext cx="3048000" cy="381000"/>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18" name="Straight Arrow Connector 17"/>
          <p:cNvCxnSpPr>
            <a:endCxn id="17" idx="5"/>
          </p:cNvCxnSpPr>
          <p:nvPr/>
        </p:nvCxnSpPr>
        <p:spPr bwMode="auto">
          <a:xfrm flipH="1" flipV="1">
            <a:off x="4409524" y="2117944"/>
            <a:ext cx="1229276" cy="1539656"/>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21" name="Oval Callout 20"/>
          <p:cNvSpPr/>
          <p:nvPr/>
        </p:nvSpPr>
        <p:spPr bwMode="auto">
          <a:xfrm>
            <a:off x="3840480" y="3405187"/>
            <a:ext cx="746760" cy="504825"/>
          </a:xfrm>
          <a:prstGeom prst="wedgeEllipseCallout">
            <a:avLst>
              <a:gd name="adj1" fmla="val -157567"/>
              <a:gd name="adj2" fmla="val 172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22" name="Oval Callout 21"/>
          <p:cNvSpPr/>
          <p:nvPr/>
        </p:nvSpPr>
        <p:spPr bwMode="auto">
          <a:xfrm>
            <a:off x="3840480" y="3406141"/>
            <a:ext cx="731520" cy="503871"/>
          </a:xfrm>
          <a:prstGeom prst="wedgeEllipseCallout">
            <a:avLst>
              <a:gd name="adj1" fmla="val -10628"/>
              <a:gd name="adj2" fmla="val -3177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905825869"/>
              </p:ext>
            </p:extLst>
          </p:nvPr>
        </p:nvGraphicFramePr>
        <p:xfrm>
          <a:off x="1524000" y="1066800"/>
          <a:ext cx="6172202" cy="4577080"/>
        </p:xfrm>
        <a:graphic>
          <a:graphicData uri="http://schemas.openxmlformats.org/drawingml/2006/table">
            <a:tbl>
              <a:tblPr rtl="1" firstRow="1" bandRow="1">
                <a:tableStyleId>{5C22544A-7EE6-4342-B048-85BDC9FD1C3A}</a:tableStyleId>
              </a:tblPr>
              <a:tblGrid>
                <a:gridCol w="758223"/>
                <a:gridCol w="758223"/>
                <a:gridCol w="759110"/>
                <a:gridCol w="759110"/>
                <a:gridCol w="759110"/>
                <a:gridCol w="759110"/>
                <a:gridCol w="753789"/>
                <a:gridCol w="865527"/>
              </a:tblGrid>
              <a:tr h="620631">
                <a:tc gridSpan="7">
                  <a:txBody>
                    <a:bodyPr/>
                    <a:lstStyle/>
                    <a:p>
                      <a:pPr marL="0" marR="0" algn="ctr" rtl="1">
                        <a:lnSpc>
                          <a:spcPct val="115000"/>
                        </a:lnSpc>
                        <a:spcBef>
                          <a:spcPts val="0"/>
                        </a:spcBef>
                        <a:spcAft>
                          <a:spcPts val="1000"/>
                        </a:spcAft>
                      </a:pPr>
                      <a:r>
                        <a:rPr sz="2400">
                          <a:solidFill>
                            <a:schemeClr val="bg1"/>
                          </a:solidFill>
                          <a:effectLst/>
                        </a:rPr>
                        <a:t>B's die showed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tr>
              <a:tr h="565207">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6</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sz="2400" b="1">
                          <a:solidFill>
                            <a:schemeClr val="bg1"/>
                          </a:solidFill>
                          <a:effectLst/>
                        </a:rPr>
                        <a:t>A's die showed ...</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tr>
              <a:tr h="565207">
                <a:tc>
                  <a:txBody>
                    <a:bodyPr/>
                    <a:lstStyle/>
                    <a:p>
                      <a:endParaRPr lang="he-IL" dirty="0"/>
                    </a:p>
                  </a:txBody>
                  <a:tcPr anchor="ctr"/>
                </a:tc>
                <a:tc>
                  <a:txBody>
                    <a:bodyPr/>
                    <a:lstStyle/>
                    <a:p>
                      <a:endParaRPr lang="he-IL"/>
                    </a:p>
                  </a:txBody>
                  <a:tcPr anchor="ctr"/>
                </a:tc>
                <a:tc>
                  <a:txBody>
                    <a:bodyPr/>
                    <a:lstStyle/>
                    <a:p>
                      <a:endParaRPr lang="he-IL"/>
                    </a:p>
                  </a:txBody>
                  <a:tcPr anchor="ctr"/>
                </a:tc>
                <a:tc>
                  <a:txBody>
                    <a:bodyPr/>
                    <a:lstStyle/>
                    <a:p>
                      <a:endParaRPr lang="he-IL"/>
                    </a:p>
                  </a:txBody>
                  <a:tcPr anchor="ctr"/>
                </a:tc>
                <a:tc>
                  <a:txBody>
                    <a:bodyPr/>
                    <a:lstStyle/>
                    <a:p>
                      <a:endParaRPr lang="he-IL"/>
                    </a:p>
                  </a:txBody>
                  <a:tcPr anchor="ctr"/>
                </a:tc>
                <a:tc>
                  <a:txBody>
                    <a:bodyPr/>
                    <a:lstStyle/>
                    <a:p>
                      <a:endParaRPr lang="he-IL" dirty="0"/>
                    </a:p>
                  </a:txBody>
                  <a:tcPr anchor="ct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5</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bl>
          </a:graphicData>
        </a:graphic>
      </p:graphicFrame>
      <p:sp>
        <p:nvSpPr>
          <p:cNvPr id="3" name="Content Placeholder 2"/>
          <p:cNvSpPr>
            <a:spLocks noGrp="1"/>
          </p:cNvSpPr>
          <p:nvPr>
            <p:ph idx="1"/>
          </p:nvPr>
        </p:nvSpPr>
        <p:spPr>
          <a:xfrm>
            <a:off x="341920" y="1193490"/>
            <a:ext cx="8460160" cy="5385420"/>
          </a:xfrm>
        </p:spPr>
        <p:txBody>
          <a:bodyPr/>
          <a:lstStyle/>
          <a:p>
            <a:pPr marL="0" indent="0">
              <a:buNone/>
            </a:pPr>
            <a:r>
              <a:rPr spc="-80" dirty="0"/>
              <a:t> </a:t>
            </a:r>
          </a:p>
          <a:p>
            <a:pPr marL="0" indent="0">
              <a:spcBef>
                <a:spcPts val="672"/>
              </a:spcBef>
              <a:buNone/>
            </a:pPr>
            <a:endParaRPr lang="he-IL" spc="-80" dirty="0" smtClean="0"/>
          </a:p>
          <a:p>
            <a:pPr marL="1036638" indent="0">
              <a:spcBef>
                <a:spcPts val="672"/>
              </a:spcBef>
              <a:buNone/>
            </a:pPr>
            <a:endParaRPr lang="he-IL" dirty="0" smtClean="0"/>
          </a:p>
          <a:p>
            <a:pPr marL="1203325" indent="0">
              <a:spcBef>
                <a:spcPts val="672"/>
              </a:spcBef>
              <a:buNone/>
            </a:pPr>
            <a:r>
              <a:rPr dirty="0" smtClean="0">
                <a:solidFill>
                  <a:schemeClr val="bg1"/>
                </a:solidFill>
              </a:rPr>
              <a:t>If </a:t>
            </a:r>
            <a:r>
              <a:rPr dirty="0" smtClean="0">
                <a:solidFill>
                  <a:schemeClr val="accent2">
                    <a:lumMod val="75000"/>
                  </a:schemeClr>
                </a:solidFill>
              </a:rPr>
              <a:t>A</a:t>
            </a:r>
            <a:r>
              <a:rPr dirty="0" smtClean="0">
                <a:solidFill>
                  <a:schemeClr val="bg1"/>
                </a:solidFill>
              </a:rPr>
              <a:t>'s die</a:t>
            </a:r>
            <a:r>
              <a:rPr dirty="0">
                <a:solidFill>
                  <a:schemeClr val="bg1"/>
                </a:solidFill>
              </a:rPr>
              <a:t/>
            </a:r>
            <a:br>
              <a:rPr dirty="0">
                <a:solidFill>
                  <a:schemeClr val="bg1"/>
                </a:solidFill>
              </a:rPr>
            </a:br>
            <a:r>
              <a:rPr dirty="0">
                <a:solidFill>
                  <a:schemeClr val="bg1"/>
                </a:solidFill>
              </a:rPr>
              <a:t>shows 3</a:t>
            </a:r>
            <a:endParaRPr lang="he-IL" dirty="0" smtClean="0"/>
          </a:p>
          <a:p>
            <a:pPr marL="0" indent="0">
              <a:spcBef>
                <a:spcPts val="3000"/>
              </a:spcBef>
              <a:buNone/>
            </a:pPr>
            <a:endParaRPr lang="he-IL" dirty="0"/>
          </a:p>
          <a:p>
            <a:pPr marL="0" indent="0">
              <a:spcBef>
                <a:spcPts val="672"/>
              </a:spcBef>
              <a:buNone/>
            </a:pPr>
            <a:endParaRPr lang="he-IL" dirty="0" smtClean="0"/>
          </a:p>
        </p:txBody>
      </p:sp>
      <p:sp>
        <p:nvSpPr>
          <p:cNvPr id="16" name="Oval 15"/>
          <p:cNvSpPr/>
          <p:nvPr/>
        </p:nvSpPr>
        <p:spPr bwMode="auto">
          <a:xfrm>
            <a:off x="2590800" y="3467100"/>
            <a:ext cx="381000" cy="419100"/>
          </a:xfrm>
          <a:prstGeom prst="ellipse">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17" name="Oval 16"/>
          <p:cNvSpPr/>
          <p:nvPr/>
        </p:nvSpPr>
        <p:spPr bwMode="auto">
          <a:xfrm>
            <a:off x="4084320" y="1760220"/>
            <a:ext cx="381000" cy="419100"/>
          </a:xfrm>
          <a:prstGeom prst="ellipse">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cxnSp>
        <p:nvCxnSpPr>
          <p:cNvPr id="26" name="Straight Arrow Connector 25"/>
          <p:cNvCxnSpPr/>
          <p:nvPr/>
        </p:nvCxnSpPr>
        <p:spPr bwMode="auto">
          <a:xfrm flipH="1">
            <a:off x="2971800" y="3048000"/>
            <a:ext cx="2052362" cy="589597"/>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28" name="Straight Arrow Connector 27"/>
          <p:cNvCxnSpPr/>
          <p:nvPr/>
        </p:nvCxnSpPr>
        <p:spPr bwMode="auto">
          <a:xfrm flipH="1" flipV="1">
            <a:off x="4409524" y="2179320"/>
            <a:ext cx="1076876" cy="1706880"/>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31" name="Oval Callout 30"/>
          <p:cNvSpPr/>
          <p:nvPr/>
        </p:nvSpPr>
        <p:spPr bwMode="auto">
          <a:xfrm>
            <a:off x="3810000" y="3467100"/>
            <a:ext cx="777240" cy="442912"/>
          </a:xfrm>
          <a:prstGeom prst="wedgeEllipseCallout">
            <a:avLst>
              <a:gd name="adj1" fmla="val -158088"/>
              <a:gd name="adj2" fmla="val -287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33" name="Oval Callout 32"/>
          <p:cNvSpPr/>
          <p:nvPr/>
        </p:nvSpPr>
        <p:spPr bwMode="auto">
          <a:xfrm>
            <a:off x="3810000" y="3455194"/>
            <a:ext cx="777240" cy="442912"/>
          </a:xfrm>
          <a:prstGeom prst="wedgeEllipseCallout">
            <a:avLst>
              <a:gd name="adj1" fmla="val 735"/>
              <a:gd name="adj2" fmla="val -336641"/>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 name="TextBox 4"/>
          <p:cNvSpPr txBox="1"/>
          <p:nvPr/>
        </p:nvSpPr>
        <p:spPr>
          <a:xfrm>
            <a:off x="3901440" y="3429000"/>
            <a:ext cx="609600" cy="461665"/>
          </a:xfrm>
          <a:prstGeom prst="rect">
            <a:avLst/>
          </a:prstGeom>
          <a:noFill/>
        </p:spPr>
        <p:txBody>
          <a:bodyPr wrap="square" rtlCol="1">
            <a:spAutoFit/>
          </a:bodyPr>
          <a:lstStyle/>
          <a:p>
            <a:pPr algn="ctr"/>
            <a:r>
              <a:rPr sz="2400" b="1">
                <a:solidFill>
                  <a:schemeClr val="accent2">
                    <a:lumMod val="75000"/>
                  </a:schemeClr>
                </a:solidFill>
              </a:rPr>
              <a:t>A</a:t>
            </a:r>
            <a:endParaRPr lang="he-IL" sz="2400" b="1" dirty="0">
              <a:solidFill>
                <a:schemeClr val="accent2">
                  <a:lumMod val="75000"/>
                </a:schemeClr>
              </a:solidFill>
            </a:endParaRPr>
          </a:p>
        </p:txBody>
      </p:sp>
      <p:sp>
        <p:nvSpPr>
          <p:cNvPr id="34" name="TextBox 33"/>
          <p:cNvSpPr txBox="1"/>
          <p:nvPr/>
        </p:nvSpPr>
        <p:spPr>
          <a:xfrm>
            <a:off x="4724400" y="3692366"/>
            <a:ext cx="2887980" cy="954107"/>
          </a:xfrm>
          <a:prstGeom prst="rect">
            <a:avLst/>
          </a:prstGeom>
          <a:noFill/>
        </p:spPr>
        <p:txBody>
          <a:bodyPr wrap="square" rtlCol="1">
            <a:spAutoFit/>
          </a:bodyPr>
          <a:lstStyle/>
          <a:p>
            <a:pPr algn="r" rtl="1"/>
            <a:r>
              <a:rPr sz="2800" dirty="0">
                <a:solidFill>
                  <a:schemeClr val="bg1"/>
                </a:solidFill>
              </a:rPr>
              <a:t>and </a:t>
            </a:r>
            <a:r>
              <a:rPr sz="2800" spc="-70" dirty="0">
                <a:solidFill>
                  <a:schemeClr val="accent5">
                    <a:lumMod val="50000"/>
                  </a:schemeClr>
                </a:solidFill>
              </a:rPr>
              <a:t>B</a:t>
            </a:r>
            <a:r>
              <a:rPr sz="2800" dirty="0">
                <a:solidFill>
                  <a:schemeClr val="bg1"/>
                </a:solidFill>
              </a:rPr>
              <a:t>'s die</a:t>
            </a:r>
            <a:br>
              <a:rPr sz="2800" dirty="0">
                <a:solidFill>
                  <a:schemeClr val="bg1"/>
                </a:solidFill>
              </a:rPr>
            </a:br>
            <a:r>
              <a:rPr sz="2800" dirty="0">
                <a:solidFill>
                  <a:schemeClr val="bg1"/>
                </a:solidFill>
              </a:rPr>
              <a:t>shows 2,</a:t>
            </a:r>
            <a:endParaRPr lang="he-IL" dirty="0"/>
          </a:p>
        </p:txBody>
      </p:sp>
      <p:sp>
        <p:nvSpPr>
          <p:cNvPr id="35" name="TextBox 34"/>
          <p:cNvSpPr txBox="1"/>
          <p:nvPr/>
        </p:nvSpPr>
        <p:spPr>
          <a:xfrm>
            <a:off x="4709160" y="4495800"/>
            <a:ext cx="2819400" cy="800219"/>
          </a:xfrm>
          <a:prstGeom prst="rect">
            <a:avLst/>
          </a:prstGeom>
          <a:noFill/>
        </p:spPr>
        <p:txBody>
          <a:bodyPr wrap="square" rtlCol="1">
            <a:spAutoFit/>
          </a:bodyPr>
          <a:lstStyle/>
          <a:p>
            <a:pPr algn="r" rtl="1"/>
            <a:r>
              <a:rPr sz="2800" dirty="0">
                <a:solidFill>
                  <a:schemeClr val="accent2">
                    <a:lumMod val="75000"/>
                  </a:schemeClr>
                </a:solidFill>
              </a:rPr>
              <a:t>A</a:t>
            </a:r>
            <a:r>
              <a:rPr sz="2800" dirty="0">
                <a:solidFill>
                  <a:schemeClr val="bg1"/>
                </a:solidFill>
              </a:rPr>
              <a:t> wins</a:t>
            </a:r>
          </a:p>
          <a:p>
            <a:endParaRPr lang="he-IL" dirty="0"/>
          </a:p>
        </p:txBody>
      </p:sp>
      <p:sp>
        <p:nvSpPr>
          <p:cNvPr id="23" name="Title 1"/>
          <p:cNvSpPr>
            <a:spLocks noGrp="1"/>
          </p:cNvSpPr>
          <p:nvPr>
            <p:ph type="title"/>
          </p:nvPr>
        </p:nvSpPr>
        <p:spPr>
          <a:xfrm>
            <a:off x="381000" y="381000"/>
            <a:ext cx="8382000" cy="838200"/>
          </a:xfrm>
        </p:spPr>
        <p:txBody>
          <a:bodyPr/>
          <a:lstStyle/>
          <a:p>
            <a:r>
              <a:rPr sz="3200" spc="-70" dirty="0"/>
              <a:t>In the table we </a:t>
            </a:r>
            <a:r>
              <a:rPr lang="en-US" sz="3200" spc="-70" dirty="0" smtClean="0"/>
              <a:t>indicate </a:t>
            </a:r>
            <a:r>
              <a:rPr sz="3200" spc="-70" dirty="0" smtClean="0"/>
              <a:t>the </a:t>
            </a:r>
            <a:r>
              <a:rPr sz="3200" spc="-70" dirty="0"/>
              <a:t>winner like this:</a:t>
            </a:r>
            <a:endParaRPr lang="en-US" sz="3200" dirty="0">
              <a:solidFill>
                <a:srgbClr val="00FFFF"/>
              </a:solidFill>
            </a:endParaRPr>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7</a:t>
            </a:fld>
            <a:endParaRPr lang="en-US"/>
          </a:p>
        </p:txBody>
      </p:sp>
    </p:spTree>
    <p:extLst>
      <p:ext uri="{BB962C8B-B14F-4D97-AF65-F5344CB8AC3E}">
        <p14:creationId xmlns:p14="http://schemas.microsoft.com/office/powerpoint/2010/main" val="81712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1000"/>
                                        <p:tgtEl>
                                          <p:spTgt spid="24"/>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22" presetClass="entr" presetSubtype="8"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1"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16" grpId="0" animBg="1"/>
      <p:bldP spid="17" grpId="1" animBg="1"/>
      <p:bldP spid="31" grpId="1" animBg="1"/>
      <p:bldP spid="33" grpId="1" animBg="1"/>
      <p:bldP spid="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spc="-70" dirty="0"/>
              <a:t>Game outcome </a:t>
            </a:r>
            <a:r>
              <a:rPr sz="3200" spc="-70" dirty="0">
                <a:solidFill>
                  <a:srgbClr val="00FFFF"/>
                </a:solidFill>
              </a:rPr>
              <a:t>for two players</a:t>
            </a:r>
            <a:r>
              <a:rPr sz="3200" spc="-70" dirty="0"/>
              <a:t>, </a:t>
            </a:r>
            <a:r>
              <a:rPr sz="3200" spc="-70" dirty="0">
                <a:solidFill>
                  <a:schemeClr val="accent2">
                    <a:lumMod val="60000"/>
                    <a:lumOff val="40000"/>
                  </a:schemeClr>
                </a:solidFill>
              </a:rPr>
              <a:t>A</a:t>
            </a:r>
            <a:r>
              <a:rPr sz="3200" spc="-70" dirty="0"/>
              <a:t> and </a:t>
            </a:r>
            <a:r>
              <a:rPr sz="3200" spc="-70" dirty="0">
                <a:solidFill>
                  <a:srgbClr val="00B0F0"/>
                </a:solidFill>
              </a:rPr>
              <a:t>B</a:t>
            </a:r>
            <a:endParaRPr lang="en-US" sz="3200" dirty="0">
              <a:solidFill>
                <a:srgbClr val="00FFFF"/>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H="1">
            <a:off x="2971800" y="3256597"/>
            <a:ext cx="3048000" cy="381000"/>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18" name="Straight Arrow Connector 17"/>
          <p:cNvCxnSpPr/>
          <p:nvPr/>
        </p:nvCxnSpPr>
        <p:spPr bwMode="auto">
          <a:xfrm flipH="1" flipV="1">
            <a:off x="4409524" y="2117944"/>
            <a:ext cx="1229276" cy="1539656"/>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21" name="Oval Callout 20"/>
          <p:cNvSpPr/>
          <p:nvPr/>
        </p:nvSpPr>
        <p:spPr bwMode="auto">
          <a:xfrm>
            <a:off x="3840480" y="3405187"/>
            <a:ext cx="746760" cy="504825"/>
          </a:xfrm>
          <a:prstGeom prst="wedgeEllipseCallout">
            <a:avLst>
              <a:gd name="adj1" fmla="val -157567"/>
              <a:gd name="adj2" fmla="val 172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22" name="Oval Callout 21"/>
          <p:cNvSpPr/>
          <p:nvPr/>
        </p:nvSpPr>
        <p:spPr bwMode="auto">
          <a:xfrm>
            <a:off x="3840480" y="3406141"/>
            <a:ext cx="731520" cy="503871"/>
          </a:xfrm>
          <a:prstGeom prst="wedgeEllipseCallout">
            <a:avLst>
              <a:gd name="adj1" fmla="val -10628"/>
              <a:gd name="adj2" fmla="val -3177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3" name="Content Placeholder 2"/>
          <p:cNvSpPr>
            <a:spLocks noGrp="1"/>
          </p:cNvSpPr>
          <p:nvPr>
            <p:ph idx="1"/>
          </p:nvPr>
        </p:nvSpPr>
        <p:spPr>
          <a:xfrm>
            <a:off x="341920" y="914400"/>
            <a:ext cx="8460160" cy="5385420"/>
          </a:xfrm>
        </p:spPr>
        <p:txBody>
          <a:bodyPr/>
          <a:lstStyle/>
          <a:p>
            <a:pPr marL="0" indent="0">
              <a:buNone/>
            </a:pPr>
            <a:r>
              <a:rPr sz="2000" spc="-80" dirty="0"/>
              <a:t> </a:t>
            </a:r>
          </a:p>
          <a:p>
            <a:pPr marL="0" indent="0">
              <a:spcBef>
                <a:spcPts val="672"/>
              </a:spcBef>
              <a:buNone/>
            </a:pPr>
            <a:endParaRPr lang="he-IL" sz="2000" spc="-80" dirty="0" smtClean="0"/>
          </a:p>
          <a:p>
            <a:pPr marL="0" indent="0">
              <a:spcBef>
                <a:spcPts val="3000"/>
              </a:spcBef>
              <a:buNone/>
            </a:pPr>
            <a:endParaRPr lang="he-IL" sz="2000" dirty="0"/>
          </a:p>
          <a:p>
            <a:pPr marL="0" indent="0">
              <a:spcBef>
                <a:spcPts val="672"/>
              </a:spcBef>
              <a:buNone/>
            </a:pPr>
            <a:endParaRPr lang="he-IL" sz="2000" dirty="0" smtClean="0"/>
          </a:p>
          <a:p>
            <a:pPr marL="0" indent="0">
              <a:spcBef>
                <a:spcPts val="2400"/>
              </a:spcBef>
              <a:buNone/>
            </a:pPr>
            <a:endParaRPr lang="he-IL" sz="2000" dirty="0"/>
          </a:p>
          <a:p>
            <a:pPr marL="0" indent="0">
              <a:spcBef>
                <a:spcPts val="2400"/>
              </a:spcBef>
              <a:buNone/>
            </a:pPr>
            <a:endParaRPr lang="he-IL" sz="2000" dirty="0" smtClean="0"/>
          </a:p>
          <a:p>
            <a:pPr marL="173038" indent="0">
              <a:spcBef>
                <a:spcPts val="4800"/>
              </a:spcBef>
              <a:buNone/>
            </a:pPr>
            <a:endParaRPr lang="en-US" sz="2000" dirty="0" smtClean="0"/>
          </a:p>
          <a:p>
            <a:pPr marL="173038" indent="0">
              <a:spcBef>
                <a:spcPts val="4800"/>
              </a:spcBef>
              <a:buNone/>
            </a:pPr>
            <a:r>
              <a:rPr sz="2000" dirty="0" smtClean="0"/>
              <a:t>Can </a:t>
            </a:r>
            <a:r>
              <a:rPr sz="2000" dirty="0"/>
              <a:t>we call this a </a:t>
            </a:r>
            <a:r>
              <a:rPr sz="2000" dirty="0">
                <a:solidFill>
                  <a:srgbClr val="00FFFF"/>
                </a:solidFill>
              </a:rPr>
              <a:t>fair game</a:t>
            </a:r>
            <a:r>
              <a:rPr sz="2000" dirty="0"/>
              <a:t>?</a:t>
            </a:r>
          </a:p>
          <a:p>
            <a:pPr marL="173038" indent="0">
              <a:spcBef>
                <a:spcPts val="0"/>
              </a:spcBef>
              <a:buNone/>
            </a:pPr>
            <a:r>
              <a:rPr sz="2000" dirty="0"/>
              <a:t>- Yes, because each player wins in the same number of cases.</a:t>
            </a:r>
            <a:endParaRPr lang="he-IL" sz="2000" dirty="0">
              <a:solidFill>
                <a:srgbClr val="00FFFF"/>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687719816"/>
              </p:ext>
            </p:extLst>
          </p:nvPr>
        </p:nvGraphicFramePr>
        <p:xfrm>
          <a:off x="1524000" y="1074877"/>
          <a:ext cx="6172202" cy="4296764"/>
        </p:xfrm>
        <a:graphic>
          <a:graphicData uri="http://schemas.openxmlformats.org/drawingml/2006/table">
            <a:tbl>
              <a:tblPr rtl="1" firstRow="1" bandRow="1">
                <a:tableStyleId>{5C22544A-7EE6-4342-B048-85BDC9FD1C3A}</a:tableStyleId>
              </a:tblPr>
              <a:tblGrid>
                <a:gridCol w="758223"/>
                <a:gridCol w="758223"/>
                <a:gridCol w="759110"/>
                <a:gridCol w="759110"/>
                <a:gridCol w="759110"/>
                <a:gridCol w="759110"/>
                <a:gridCol w="753789"/>
                <a:gridCol w="865527"/>
              </a:tblGrid>
              <a:tr h="484708">
                <a:tc gridSpan="7">
                  <a:txBody>
                    <a:bodyPr/>
                    <a:lstStyle/>
                    <a:p>
                      <a:pPr marL="0" marR="0" algn="ctr" rtl="1">
                        <a:lnSpc>
                          <a:spcPct val="115000"/>
                        </a:lnSpc>
                        <a:spcBef>
                          <a:spcPts val="0"/>
                        </a:spcBef>
                        <a:spcAft>
                          <a:spcPts val="1000"/>
                        </a:spcAft>
                      </a:pPr>
                      <a:r>
                        <a:rPr sz="2400">
                          <a:solidFill>
                            <a:schemeClr val="bg1"/>
                          </a:solidFill>
                          <a:effectLst/>
                        </a:rPr>
                        <a:t>B's die showed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tr>
              <a:tr h="562127">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6</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sz="2400" b="1">
                          <a:solidFill>
                            <a:schemeClr val="bg1"/>
                          </a:solidFill>
                          <a:effectLst/>
                        </a:rPr>
                        <a:t>A's die showed ...</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tr>
              <a:tr h="474510">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46697">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2127">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390157">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2127">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5</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2127">
                <a:tc>
                  <a:txBody>
                    <a:bodyPr/>
                    <a:lstStyle/>
                    <a:p>
                      <a:pPr marL="0" marR="0" algn="ctr" rtl="1">
                        <a:lnSpc>
                          <a:spcPct val="115000"/>
                        </a:lnSpc>
                        <a:spcBef>
                          <a:spcPts val="0"/>
                        </a:spcBef>
                        <a:spcAft>
                          <a:spcPts val="1000"/>
                        </a:spcAft>
                      </a:pPr>
                      <a:r>
                        <a:rPr sz="2400" b="1">
                          <a:solidFill>
                            <a:schemeClr val="bg1"/>
                          </a:solidFill>
                          <a:effectLst/>
                        </a:rPr>
                        <a:t>Tie</a:t>
                      </a: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bl>
          </a:graphicData>
        </a:graphic>
      </p:graphicFrame>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8</a:t>
            </a:fld>
            <a:endParaRPr lang="en-US" dirty="0"/>
          </a:p>
        </p:txBody>
      </p:sp>
    </p:spTree>
    <p:extLst>
      <p:ext uri="{BB962C8B-B14F-4D97-AF65-F5344CB8AC3E}">
        <p14:creationId xmlns:p14="http://schemas.microsoft.com/office/powerpoint/2010/main" val="341305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12" name="Title 1"/>
          <p:cNvSpPr>
            <a:spLocks noGrp="1"/>
          </p:cNvSpPr>
          <p:nvPr>
            <p:ph type="title"/>
          </p:nvPr>
        </p:nvSpPr>
        <p:spPr>
          <a:xfrm>
            <a:off x="381000" y="381000"/>
            <a:ext cx="8382000" cy="838200"/>
          </a:xfrm>
        </p:spPr>
        <p:txBody>
          <a:bodyPr/>
          <a:lstStyle/>
          <a:p>
            <a:r>
              <a:rPr sz="2800" dirty="0">
                <a:solidFill>
                  <a:srgbClr val="00FFFF"/>
                </a:solidFill>
              </a:rPr>
              <a:t>We now return to our game -- but with different dice</a:t>
            </a:r>
            <a:endParaRPr lang="en-US" sz="2800" dirty="0">
              <a:solidFill>
                <a:srgbClr val="00FFFF"/>
              </a:solidFill>
            </a:endParaRPr>
          </a:p>
        </p:txBody>
      </p:sp>
      <p:sp>
        <p:nvSpPr>
          <p:cNvPr id="13" name="Content Placeholder 2"/>
          <p:cNvSpPr>
            <a:spLocks noGrp="1"/>
          </p:cNvSpPr>
          <p:nvPr>
            <p:ph idx="1"/>
          </p:nvPr>
        </p:nvSpPr>
        <p:spPr>
          <a:xfrm>
            <a:off x="304800" y="1066800"/>
            <a:ext cx="8460160" cy="5385420"/>
          </a:xfrm>
        </p:spPr>
        <p:txBody>
          <a:bodyPr/>
          <a:lstStyle/>
          <a:p>
            <a:pPr>
              <a:spcBef>
                <a:spcPts val="0"/>
              </a:spcBef>
            </a:pPr>
            <a:r>
              <a:rPr sz="2000" dirty="0"/>
              <a:t>On </a:t>
            </a:r>
            <a:r>
              <a:rPr sz="2000" dirty="0">
                <a:solidFill>
                  <a:schemeClr val="accent6">
                    <a:lumMod val="40000"/>
                    <a:lumOff val="60000"/>
                  </a:schemeClr>
                </a:solidFill>
              </a:rPr>
              <a:t>A's dice </a:t>
            </a:r>
            <a:r>
              <a:rPr sz="2000" dirty="0"/>
              <a:t>the numbers 2, 4, 6 appear -- twice each</a:t>
            </a:r>
          </a:p>
          <a:p>
            <a:pPr>
              <a:spcBef>
                <a:spcPts val="0"/>
              </a:spcBef>
            </a:pPr>
            <a:r>
              <a:rPr sz="2000" dirty="0"/>
              <a:t>On </a:t>
            </a:r>
            <a:r>
              <a:rPr sz="2000" dirty="0">
                <a:solidFill>
                  <a:srgbClr val="00B0F0"/>
                </a:solidFill>
              </a:rPr>
              <a:t>B's dice</a:t>
            </a:r>
            <a:r>
              <a:rPr sz="2000" dirty="0"/>
              <a:t> the numbers 1, 3, 5 appear -- twice each</a:t>
            </a:r>
          </a:p>
          <a:p>
            <a:pPr>
              <a:spcBef>
                <a:spcPts val="0"/>
              </a:spcBef>
            </a:pPr>
            <a:r>
              <a:rPr sz="2000" dirty="0"/>
              <a:t>Is the game still fair?</a:t>
            </a:r>
          </a:p>
          <a:p>
            <a:pPr marL="339725" indent="0">
              <a:spcBef>
                <a:spcPts val="0"/>
              </a:spcBef>
              <a:buNone/>
            </a:pPr>
            <a:r>
              <a:rPr sz="2000" dirty="0"/>
              <a:t>- Again let us construct a table, and in the margins let us indicate the possible outcomes</a:t>
            </a:r>
          </a:p>
          <a:p>
            <a:pPr marL="339725" indent="0">
              <a:buNone/>
            </a:pPr>
            <a:endParaRPr lang="he-IL" sz="2000" dirty="0"/>
          </a:p>
          <a:p>
            <a:pPr lvl="2"/>
            <a:r>
              <a:rPr sz="1800" dirty="0"/>
              <a:t>				</a:t>
            </a:r>
          </a:p>
        </p:txBody>
      </p:sp>
      <p:graphicFrame>
        <p:nvGraphicFramePr>
          <p:cNvPr id="17" name="Table 16"/>
          <p:cNvGraphicFramePr>
            <a:graphicFrameLocks noGrp="1"/>
          </p:cNvGraphicFramePr>
          <p:nvPr>
            <p:extLst>
              <p:ext uri="{D42A27DB-BD31-4B8C-83A1-F6EECF244321}">
                <p14:modId xmlns:p14="http://schemas.microsoft.com/office/powerpoint/2010/main" val="3825068920"/>
              </p:ext>
            </p:extLst>
          </p:nvPr>
        </p:nvGraphicFramePr>
        <p:xfrm>
          <a:off x="2362200" y="2895600"/>
          <a:ext cx="4343400" cy="3219022"/>
        </p:xfrm>
        <a:graphic>
          <a:graphicData uri="http://schemas.openxmlformats.org/drawingml/2006/table">
            <a:tbl>
              <a:tblPr rtl="1" firstRow="1" bandRow="1">
                <a:tableStyleId>{5C22544A-7EE6-4342-B048-85BDC9FD1C3A}</a:tableStyleId>
              </a:tblPr>
              <a:tblGrid>
                <a:gridCol w="533563"/>
                <a:gridCol w="533563"/>
                <a:gridCol w="534189"/>
                <a:gridCol w="534189"/>
                <a:gridCol w="534189"/>
                <a:gridCol w="534189"/>
                <a:gridCol w="530444"/>
                <a:gridCol w="609074"/>
              </a:tblGrid>
              <a:tr h="457200">
                <a:tc gridSpan="7">
                  <a:txBody>
                    <a:bodyPr/>
                    <a:lstStyle/>
                    <a:p>
                      <a:pPr marL="0" marR="0" algn="ctr" rtl="1">
                        <a:lnSpc>
                          <a:spcPct val="115000"/>
                        </a:lnSpc>
                        <a:spcBef>
                          <a:spcPts val="0"/>
                        </a:spcBef>
                        <a:spcAft>
                          <a:spcPts val="1000"/>
                        </a:spcAft>
                      </a:pPr>
                      <a:r>
                        <a:rPr sz="2000">
                          <a:solidFill>
                            <a:schemeClr val="bg1"/>
                          </a:solidFill>
                          <a:effectLst/>
                        </a:rPr>
                        <a:t>B's die showed ...</a:t>
                      </a:r>
                      <a:endParaRPr lang="en-US" sz="2000" dirty="0">
                        <a:solidFill>
                          <a:schemeClr val="bg1"/>
                        </a:solidFill>
                        <a:effectLst/>
                        <a:latin typeface="Calibri"/>
                        <a:ea typeface="Calibri"/>
                        <a:cs typeface="Arial"/>
                      </a:endParaRPr>
                    </a:p>
                  </a:txBody>
                  <a:tcPr marL="44027" marR="44027" marT="22013" marB="22013"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1200" dirty="0">
                        <a:effectLst/>
                        <a:latin typeface="Calibri"/>
                      </a:endParaRPr>
                    </a:p>
                  </a:txBody>
                  <a:tcPr marL="44027" marR="44027" marT="22013" marB="22013" anchor="ctr">
                    <a:solidFill>
                      <a:schemeClr val="tx1"/>
                    </a:solidFill>
                  </a:tcPr>
                </a:tc>
              </a:tr>
              <a:tr h="341307">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rtl="1">
                        <a:lnSpc>
                          <a:spcPct val="115000"/>
                        </a:lnSpc>
                      </a:pPr>
                      <a:endParaRPr lang="en-US" sz="1200" dirty="0">
                        <a:solidFill>
                          <a:schemeClr val="bg1"/>
                        </a:solidFill>
                        <a:effectLst/>
                        <a:latin typeface="Calibri"/>
                      </a:endParaRPr>
                    </a:p>
                  </a:txBody>
                  <a:tcPr marL="44027" marR="44027" marT="22013" marB="22013" anchor="ctr">
                    <a:solidFill>
                      <a:schemeClr val="tx2"/>
                    </a:solidFill>
                  </a:tcPr>
                </a:tc>
                <a:tc rowSpan="7">
                  <a:txBody>
                    <a:bodyPr/>
                    <a:lstStyle/>
                    <a:p>
                      <a:pPr marL="0" marR="0" algn="ctr" rtl="1">
                        <a:lnSpc>
                          <a:spcPct val="115000"/>
                        </a:lnSpc>
                        <a:spcBef>
                          <a:spcPts val="0"/>
                        </a:spcBef>
                        <a:spcAft>
                          <a:spcPts val="1000"/>
                        </a:spcAft>
                      </a:pPr>
                      <a:r>
                        <a:rPr sz="2000" b="1">
                          <a:solidFill>
                            <a:schemeClr val="bg1"/>
                          </a:solidFill>
                          <a:effectLst/>
                        </a:rPr>
                        <a:t>A's die showed ...</a:t>
                      </a:r>
                      <a:endParaRPr lang="en-US" sz="2000" dirty="0">
                        <a:solidFill>
                          <a:schemeClr val="bg1"/>
                        </a:solidFill>
                        <a:effectLst/>
                        <a:latin typeface="Calibri"/>
                        <a:ea typeface="Calibri"/>
                        <a:cs typeface="Arial"/>
                      </a:endParaRPr>
                    </a:p>
                  </a:txBody>
                  <a:tcPr marL="44027" marR="44027" marT="22013" marB="22013" vert="vert270" anchor="ctr">
                    <a:solidFill>
                      <a:schemeClr val="accent2">
                        <a:lumMod val="60000"/>
                        <a:lumOff val="40000"/>
                      </a:schemeClr>
                    </a:solidFill>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pPr algn="ctr"/>
                      <a:endParaRPr lang="he-IL" sz="900" dirty="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sz="2000" b="1" dirty="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bl>
          </a:graphicData>
        </a:graphic>
      </p:graphicFrame>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9</a:t>
            </a:fld>
            <a:endParaRPr lang="en-US"/>
          </a:p>
        </p:txBody>
      </p:sp>
    </p:spTree>
    <p:extLst>
      <p:ext uri="{BB962C8B-B14F-4D97-AF65-F5344CB8AC3E}">
        <p14:creationId xmlns:p14="http://schemas.microsoft.com/office/powerpoint/2010/main" val="22017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par>
                          <p:cTn id="19" fill="hold">
                            <p:stCondLst>
                              <p:cond delay="0"/>
                            </p:stCondLst>
                            <p:childTnLst>
                              <p:par>
                                <p:cTn id="20" presetID="4" presetClass="entr" presetSubtype="3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Theme1">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72074</TotalTime>
  <Words>4266</Words>
  <Application>Microsoft Office PowerPoint</Application>
  <PresentationFormat>On-screen Show (4:3)</PresentationFormat>
  <Paragraphs>821</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Cambria Math</vt:lpstr>
      <vt:lpstr>Tahoma</vt:lpstr>
      <vt:lpstr>Tiger</vt:lpstr>
      <vt:lpstr>Times New Roman</vt:lpstr>
      <vt:lpstr>Wingdings</vt:lpstr>
      <vt:lpstr>Wingdings 2</vt:lpstr>
      <vt:lpstr>Theme1</vt:lpstr>
      <vt:lpstr>PowerPoint Presentation</vt:lpstr>
      <vt:lpstr>Development Team Statement on Presentation Use</vt:lpstr>
      <vt:lpstr>May the Best Person Win</vt:lpstr>
      <vt:lpstr>Let's begin with a short game</vt:lpstr>
      <vt:lpstr>What else do we know about dice?</vt:lpstr>
      <vt:lpstr>A sample game of dice</vt:lpstr>
      <vt:lpstr>In the table we indicate the winner like this:</vt:lpstr>
      <vt:lpstr>Game outcome for two players, A and B</vt:lpstr>
      <vt:lpstr>We now return to our game -- but with different dice</vt:lpstr>
      <vt:lpstr>In how many outcomes does A win? and in how many does B?</vt:lpstr>
      <vt:lpstr>We will now learn about a special set of dice</vt:lpstr>
      <vt:lpstr>Which die should we choose?</vt:lpstr>
      <vt:lpstr>Which die should we choose?</vt:lpstr>
      <vt:lpstr>Here is the table for the game between C and D  </vt:lpstr>
      <vt:lpstr>So -- which die should we choose?</vt:lpstr>
      <vt:lpstr>This is certainly a surprise!</vt:lpstr>
      <vt:lpstr>This is certainly a surprise!</vt:lpstr>
      <vt:lpstr>Surprise, surprise!</vt:lpstr>
      <vt:lpstr>When playing the game using these special dice, after the first player chooses a die (no matter which)</vt:lpstr>
      <vt:lpstr>In this game it doesn't pay to be first!</vt:lpstr>
      <vt:lpstr>Who invented this special set of dice?</vt:lpstr>
      <vt:lpstr>Rock-Paper-Scissors</vt:lpstr>
      <vt:lpstr>Rock-Paper-Scissors</vt:lpstr>
      <vt:lpstr>But the circularity is not always visible</vt:lpstr>
      <vt:lpstr>Let's compare the contestants pairwise</vt:lpstr>
      <vt:lpstr>This approach also ends up with no definitive resolution!</vt:lpstr>
      <vt:lpstr>PowerPoint Presentation</vt:lpstr>
      <vt:lpstr>And what came after Efron's discovery?</vt:lpstr>
      <vt:lpstr>PowerPoint Presentation</vt:lpstr>
      <vt:lpstr>Recommended sources for additional reading (books, articles and websites)</vt:lpstr>
      <vt:lpstr>Recommended sources for additional reading (books, articles and websites)</vt:lpstr>
      <vt:lpstr>Recommended sources for additional reading (books, articles and websites)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Yael Bier</cp:lastModifiedBy>
  <cp:revision>1450</cp:revision>
  <dcterms:created xsi:type="dcterms:W3CDTF">2012-09-01T06:51:48Z</dcterms:created>
  <dcterms:modified xsi:type="dcterms:W3CDTF">2017-12-10T10:36:47Z</dcterms:modified>
</cp:coreProperties>
</file>