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2.xml" ContentType="application/vnd.openxmlformats-officedocument.presentationml.notesSlide+xml"/>
  <Override PartName="/ppt/comments/comment3.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4.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5.xml" ContentType="application/vnd.openxmlformats-officedocument.presentationml.comments+xml"/>
  <Override PartName="/ppt/notesSlides/notesSlide7.xml" ContentType="application/vnd.openxmlformats-officedocument.presentationml.notesSlide+xml"/>
  <Override PartName="/ppt/comments/comment6.xml" ContentType="application/vnd.openxmlformats-officedocument.presentationml.comments+xml"/>
  <Override PartName="/ppt/notesSlides/notesSlide8.xml" ContentType="application/vnd.openxmlformats-officedocument.presentationml.notesSlide+xml"/>
  <Override PartName="/ppt/comments/comment7.xml" ContentType="application/vnd.openxmlformats-officedocument.presentationml.comments+xml"/>
  <Override PartName="/ppt/tags/tag1.xml" ContentType="application/vnd.openxmlformats-officedocument.presentationml.tags+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ppt/tags/tag5.xml" ContentType="application/vnd.openxmlformats-officedocument.presentationml.tags+xml"/>
  <Override PartName="/ppt/notesSlides/notesSlide13.xml" ContentType="application/vnd.openxmlformats-officedocument.presentationml.notesSlide+xml"/>
  <Override PartName="/ppt/comments/comment8.xml" ContentType="application/vnd.openxmlformats-officedocument.presentationml.comments+xml"/>
  <Override PartName="/ppt/tags/tag6.xml" ContentType="application/vnd.openxmlformats-officedocument.presentationml.tags+xml"/>
  <Override PartName="/ppt/notesSlides/notesSlide14.xml" ContentType="application/vnd.openxmlformats-officedocument.presentationml.notesSlide+xml"/>
  <Override PartName="/ppt/tags/tag7.xml" ContentType="application/vnd.openxmlformats-officedocument.presentationml.tags+xml"/>
  <Override PartName="/ppt/notesSlides/notesSlide15.xml" ContentType="application/vnd.openxmlformats-officedocument.presentationml.notesSlide+xml"/>
  <Override PartName="/ppt/tags/tag8.xml" ContentType="application/vnd.openxmlformats-officedocument.presentationml.tags+xml"/>
  <Override PartName="/ppt/notesSlides/notesSlide16.xml" ContentType="application/vnd.openxmlformats-officedocument.presentationml.notesSlide+xml"/>
  <Override PartName="/ppt/comments/comment9.xml" ContentType="application/vnd.openxmlformats-officedocument.presentationml.comments+xml"/>
  <Override PartName="/ppt/theme/themeOverride1.xml" ContentType="application/vnd.openxmlformats-officedocument.themeOverride+xml"/>
  <Override PartName="/ppt/tags/tag9.xml" ContentType="application/vnd.openxmlformats-officedocument.presentationml.tags+xml"/>
  <Override PartName="/ppt/notesSlides/notesSlide17.xml" ContentType="application/vnd.openxmlformats-officedocument.presentationml.notesSlide+xml"/>
  <Override PartName="/ppt/comments/comment10.xml" ContentType="application/vnd.openxmlformats-officedocument.presentationml.comments+xml"/>
  <Override PartName="/ppt/notesSlides/notesSlide18.xml" ContentType="application/vnd.openxmlformats-officedocument.presentationml.notesSlide+xml"/>
  <Override PartName="/ppt/comments/comment11.xml" ContentType="application/vnd.openxmlformats-officedocument.presentationml.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comment12.xml" ContentType="application/vnd.openxmlformats-officedocument.presentationml.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omments/comment13.xml" ContentType="application/vnd.openxmlformats-officedocument.presentationml.comments+xml"/>
  <Override PartName="/ppt/notesSlides/notesSlide25.xml" ContentType="application/vnd.openxmlformats-officedocument.presentationml.notesSlide+xml"/>
  <Override PartName="/ppt/comments/comment14.xml" ContentType="application/vnd.openxmlformats-officedocument.presentationml.comments+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63" r:id="rId2"/>
    <p:sldMasterId id="2147483665" r:id="rId3"/>
    <p:sldMasterId id="2147483690" r:id="rId4"/>
  </p:sldMasterIdLst>
  <p:notesMasterIdLst>
    <p:notesMasterId r:id="rId36"/>
  </p:notesMasterIdLst>
  <p:sldIdLst>
    <p:sldId id="293" r:id="rId5"/>
    <p:sldId id="294" r:id="rId6"/>
    <p:sldId id="310" r:id="rId7"/>
    <p:sldId id="258" r:id="rId8"/>
    <p:sldId id="291" r:id="rId9"/>
    <p:sldId id="260" r:id="rId10"/>
    <p:sldId id="259" r:id="rId11"/>
    <p:sldId id="261" r:id="rId12"/>
    <p:sldId id="262" r:id="rId13"/>
    <p:sldId id="312" r:id="rId14"/>
    <p:sldId id="296" r:id="rId15"/>
    <p:sldId id="269" r:id="rId16"/>
    <p:sldId id="270" r:id="rId17"/>
    <p:sldId id="271" r:id="rId18"/>
    <p:sldId id="272" r:id="rId19"/>
    <p:sldId id="273" r:id="rId20"/>
    <p:sldId id="274" r:id="rId21"/>
    <p:sldId id="275" r:id="rId22"/>
    <p:sldId id="297" r:id="rId23"/>
    <p:sldId id="298" r:id="rId24"/>
    <p:sldId id="299" r:id="rId25"/>
    <p:sldId id="300" r:id="rId26"/>
    <p:sldId id="301" r:id="rId27"/>
    <p:sldId id="302" r:id="rId28"/>
    <p:sldId id="303" r:id="rId29"/>
    <p:sldId id="304" r:id="rId30"/>
    <p:sldId id="305" r:id="rId31"/>
    <p:sldId id="286" r:id="rId32"/>
    <p:sldId id="307" r:id="rId33"/>
    <p:sldId id="288" r:id="rId34"/>
    <p:sldId id="287"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riki Atara" initials="SA" lastIdx="36" clrIdx="0"/>
  <p:cmAuthor id="1" name="Nitsa Movshovitz-Hadar" initials="NMH" lastIdx="49" clrIdx="1"/>
  <p:cmAuthor id="2" name="Clara" initials="C" lastIdx="47" clrIdx="2"/>
  <p:cmAuthor id="3" name="Yael Bier" initials="YB" lastIdx="21" clrIdx="3">
    <p:extLst>
      <p:ext uri="{19B8F6BF-5375-455C-9EA6-DF929625EA0E}">
        <p15:presenceInfo xmlns:p15="http://schemas.microsoft.com/office/powerpoint/2012/main" userId="Yael Bi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FFFF"/>
    <a:srgbClr val="FF2D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69" autoAdjust="0"/>
    <p:restoredTop sz="80092" autoAdjust="0"/>
  </p:normalViewPr>
  <p:slideViewPr>
    <p:cSldViewPr>
      <p:cViewPr varScale="1">
        <p:scale>
          <a:sx n="93" d="100"/>
          <a:sy n="93" d="100"/>
        </p:scale>
        <p:origin x="1146"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40" d="100"/>
          <a:sy n="40" d="100"/>
        </p:scale>
        <p:origin x="-1373"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17-01-30T13:58:27.437" idx="17">
    <p:pos x="2984" y="621"/>
    <p:text>description of קשר חם must be inserted here' after author's decisions regarding logos and titles</p:text>
    <p:extLst>
      <p:ext uri="{C676402C-5697-4E1C-873F-D02D1690AC5C}">
        <p15:threadingInfo xmlns:p15="http://schemas.microsoft.com/office/powerpoint/2012/main" timeZoneBias="-12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3" dt="2017-01-26T14:22:54.184" idx="12">
    <p:pos x="10" y="10"/>
    <p:text>**picture: https://books.google.co.il/books?id=M-qK8anbZmwC&amp;pg=PA222&amp;lpg=PA222&amp;dq=steve+fisk+mathematician+tehran&amp;source=bl&amp;ots=wzPSOxSzdF&amp;sig=VxwKc8mZP1YHo_bkWQTrR17bI4s&amp;hl=iw&amp;sa=X&amp;ved=0ahUKEwjqxb-i69XRAhWJOsAKHaeLA4wQ6AEIJTAB#v=onepage&amp;q=steve%20fisk%20mathematician%20tehran&amp;f=false</p:text>
    <p:extLst>
      <p:ext uri="{C676402C-5697-4E1C-873F-D02D1690AC5C}">
        <p15:threadingInfo xmlns:p15="http://schemas.microsoft.com/office/powerpoint/2012/main" timeZoneBias="-12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3" dt="2017-01-26T14:38:07.304" idx="13">
    <p:pos x="10" y="10"/>
    <p:text>**זרים is 'disjoint' but my understanding is that the definition of disjoint is that they share no elements, thus I used the non-mathematical term 'distinct'**</p:text>
    <p:extLst>
      <p:ext uri="{C676402C-5697-4E1C-873F-D02D1690AC5C}">
        <p15:threadingInfo xmlns:p15="http://schemas.microsoft.com/office/powerpoint/2012/main" timeZoneBias="-12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3" dt="2017-01-26T15:09:44.576" idx="14">
    <p:pos x="10" y="10"/>
    <p:text>"The title uses the word "dodecagon". ***how do you want this treated? we can use "dodecagon", and we can use "12-gon", or "12-sided polygon". What do you prefer in the slides, and what do you want indicated in the teacher's note?</p:text>
    <p:extLst mod="1">
      <p:ext uri="{C676402C-5697-4E1C-873F-D02D1690AC5C}">
        <p15:threadingInfo xmlns:p15="http://schemas.microsoft.com/office/powerpoint/2012/main" timeZoneBias="-120"/>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3" dt="2017-01-26T15:22:02.401" idx="15">
    <p:pos x="673" y="1243"/>
    <p:text>השמטתי את ההפניות לחומר בעברית, גם בשקף וגם בהערות למורה</p:text>
    <p:extLst>
      <p:ext uri="{C676402C-5697-4E1C-873F-D02D1690AC5C}">
        <p15:threadingInfo xmlns:p15="http://schemas.microsoft.com/office/powerpoint/2012/main" timeZoneBias="-120"/>
      </p:ext>
    </p:extLst>
  </p:cm>
</p:cmLst>
</file>

<file path=ppt/comments/comment14.xml><?xml version="1.0" encoding="utf-8"?>
<p:cmLst xmlns:a="http://schemas.openxmlformats.org/drawingml/2006/main" xmlns:r="http://schemas.openxmlformats.org/officeDocument/2006/relationships" xmlns:p="http://schemas.openxmlformats.org/presentationml/2006/main">
  <p:cm authorId="3" dt="2017-01-26T15:23:04.456" idx="16">
    <p:pos x="2835" y="1204"/>
    <p:text>404 error -- bad link -- this appears in the teachers' notes as well as in the slide itself. Please note: I have not double checked every link. Those I checked and found problematic are indicated in my notes to you.</p:text>
    <p:extLst mod="1">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3" dt="2017-01-30T13:59:06.842" idx="18">
    <p:pos x="5372" y="265"/>
    <p:text>reminder of previous suggestions for alternative title: Authorization or License for Use</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3" dt="2017-01-26T11:14:03.984" idx="2">
    <p:pos x="10" y="10"/>
    <p:text>רמזור - Is this applicable to the Hebrew only -- or will you have an equivalent English one?</p:text>
    <p:extLst mod="1">
      <p:ext uri="{C676402C-5697-4E1C-873F-D02D1690AC5C}">
        <p15:threadingInfo xmlns:p15="http://schemas.microsoft.com/office/powerpoint/2012/main" timeZoneBias="-1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3" dt="2017-01-25T15:57:31.727" idx="1">
    <p:pos x="4789" y="2498"/>
    <p:text>bad link</p:text>
    <p:extLst>
      <p:ext uri="{C676402C-5697-4E1C-873F-D02D1690AC5C}">
        <p15:threadingInfo xmlns:p15="http://schemas.microsoft.com/office/powerpoint/2012/main" timeZoneBias="-1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3" dt="2017-01-26T11:23:40.659" idx="3">
    <p:pos x="10" y="10"/>
    <p:text>omitted the notes referring to English terminology, so that's all that's left is this one little parenthetic note. (I removed the parentheses).</p:text>
    <p:extLst mod="1">
      <p:ext uri="{C676402C-5697-4E1C-873F-D02D1690AC5C}">
        <p15:threadingInfo xmlns:p15="http://schemas.microsoft.com/office/powerpoint/2012/main" timeZoneBias="-1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3" dt="2017-01-26T11:37:18.479" idx="4">
    <p:pos x="10" y="10"/>
    <p:text>perhaps you meant property 5 and not property 4 (in Teacher's Note 3)?</p:text>
    <p:extLst mod="1">
      <p:ext uri="{C676402C-5697-4E1C-873F-D02D1690AC5C}">
        <p15:threadingInfo xmlns:p15="http://schemas.microsoft.com/office/powerpoint/2012/main" timeZoneBias="-12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3" dt="2017-01-26T11:59:36.224" idx="5">
    <p:pos x="10" y="10"/>
    <p:text>**hebrew error: במד instead of בצד**</p:text>
    <p:extLst>
      <p:ext uri="{C676402C-5697-4E1C-873F-D02D1690AC5C}">
        <p15:threadingInfo xmlns:p15="http://schemas.microsoft.com/office/powerpoint/2012/main" timeZoneBias="-120"/>
      </p:ext>
    </p:extLst>
  </p:cm>
  <p:cm authorId="3" dt="2017-01-26T11:59:51.879" idx="6">
    <p:pos x="2012" y="2456"/>
    <p:text>did not swap the figure with the text b/c I couldn't do it simply without breaking the animations. This applies to all slides.</p:text>
    <p:extLst mod="1">
      <p:ext uri="{C676402C-5697-4E1C-873F-D02D1690AC5C}">
        <p15:threadingInfo xmlns:p15="http://schemas.microsoft.com/office/powerpoint/2012/main" timeZoneBias="-120"/>
      </p:ext>
    </p:extLst>
  </p:cm>
  <p:cm authorId="3" dt="2017-01-31T12:32:25.284" idx="21">
    <p:pos x="106" y="106"/>
    <p:text>Note that there is a small triangular dead zone on the upper right, and in the subsequent animation (on the next page where you construct the "wall"), either the dead zone should be pointed out, or it should be gotten rid of, in my opinion, other wise part of the point may be missed or misunderstood.</p:text>
    <p:extLst>
      <p:ext uri="{C676402C-5697-4E1C-873F-D02D1690AC5C}">
        <p15:threadingInfo xmlns:p15="http://schemas.microsoft.com/office/powerpoint/2012/main" timeZoneBias="-12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3" dt="2017-01-26T13:03:08.930" idx="7">
    <p:pos x="10" y="10"/>
    <p:text>"אחרי החלק הראשון" -- do you mean after item 1? Not clear what you mean.</p:text>
    <p:extLst mod="1">
      <p:ext uri="{C676402C-5697-4E1C-873F-D02D1690AC5C}">
        <p15:threadingInfo xmlns:p15="http://schemas.microsoft.com/office/powerpoint/2012/main" timeZoneBias="-120"/>
      </p:ext>
    </p:extLst>
  </p:cm>
  <p:cm authorId="3" dt="2017-01-26T13:03:27.888" idx="8">
    <p:pos x="106" y="106"/>
    <p:text>בעברית בהערות למורה כתוב "גולות" במקום "סגולות". (לקח לי המון זמן לפענח :-()</p:text>
    <p:extLst mod="1">
      <p:ext uri="{C676402C-5697-4E1C-873F-D02D1690AC5C}">
        <p15:threadingInfo xmlns:p15="http://schemas.microsoft.com/office/powerpoint/2012/main" timeZoneBias="-12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3" dt="2017-01-26T13:44:49.204" idx="11">
    <p:pos x="10" y="10"/>
    <p:text>I blv this should be "less than or equal to", or "not greater than"; the Hebrew indicating "less than" is incorrect.</p:text>
    <p:extLst>
      <p:ext uri="{C676402C-5697-4E1C-873F-D02D1690AC5C}">
        <p15:threadingInfo xmlns:p15="http://schemas.microsoft.com/office/powerpoint/2012/main" timeZoneBias="-120"/>
      </p:ext>
    </p:extLst>
  </p:cm>
</p:cmLst>
</file>

<file path=ppt/drawings/_rels/vmlDrawing1.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rtl="0"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rtl="0" fontAlgn="auto">
              <a:spcBef>
                <a:spcPts val="0"/>
              </a:spcBef>
              <a:spcAft>
                <a:spcPts val="0"/>
              </a:spcAft>
              <a:defRPr sz="1200">
                <a:latin typeface="+mn-lt"/>
                <a:cs typeface="+mn-cs"/>
              </a:defRPr>
            </a:lvl1pPr>
          </a:lstStyle>
          <a:p>
            <a:pPr>
              <a:defRPr/>
            </a:pPr>
            <a:fld id="{4354660C-B842-4A21-905C-A4D7FF9349C0}" type="datetimeFigureOut">
              <a:rPr lang="en-US"/>
              <a:pPr>
                <a:defRPr/>
              </a:pPr>
              <a:t>1/31/2017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fontAlgn="auto">
              <a:spcBef>
                <a:spcPts val="0"/>
              </a:spcBef>
              <a:spcAft>
                <a:spcPts val="0"/>
              </a:spcAft>
              <a:defRPr sz="1200">
                <a:latin typeface="+mn-lt"/>
                <a:cs typeface="+mn-cs"/>
              </a:defRPr>
            </a:lvl1pPr>
          </a:lstStyle>
          <a:p>
            <a:pPr>
              <a:defRPr/>
            </a:pPr>
            <a:fld id="{513BC059-AADE-4C60-A490-5ECD731F7AF5}" type="slidenum">
              <a:rPr lang="en-US"/>
              <a:pPr>
                <a:defRPr/>
              </a:pPr>
              <a:t>‹#›</a:t>
            </a:fld>
            <a:endParaRPr lang="en-US"/>
          </a:p>
        </p:txBody>
      </p:sp>
    </p:spTree>
    <p:extLst>
      <p:ext uri="{BB962C8B-B14F-4D97-AF65-F5344CB8AC3E}">
        <p14:creationId xmlns:p14="http://schemas.microsoft.com/office/powerpoint/2010/main" val="36953434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8" Type="http://schemas.openxmlformats.org/officeDocument/2006/relationships/hyperlink" Target="http://en.wikipedia.org/wiki/Mathematical_Reviews" TargetMode="External"/><Relationship Id="rId3" Type="http://schemas.openxmlformats.org/officeDocument/2006/relationships/hyperlink" Target="http://en.wikipedia.org/wiki/Digital_object_identifier" TargetMode="External"/><Relationship Id="rId7" Type="http://schemas.openxmlformats.org/officeDocument/2006/relationships/hyperlink" Target="http://en.wikipedia.org/wiki/Special:BookSources/0-7167-1045-5"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en.wikipedia.org/wiki/International_Standard_Book_Number" TargetMode="External"/><Relationship Id="rId5" Type="http://schemas.openxmlformats.org/officeDocument/2006/relationships/hyperlink" Target="http://dx.doi.org/10.1016/0095-8956(78)90059-X" TargetMode="External"/><Relationship Id="rId4" Type="http://schemas.openxmlformats.org/officeDocument/2006/relationships/hyperlink" Target="http://dx.doi.org/10.1016/0095-8956(75)90061-1" TargetMode="External"/><Relationship Id="rId9" Type="http://schemas.openxmlformats.org/officeDocument/2006/relationships/hyperlink" Target="http://www.ams.org/mathscinet-getitem?mr=519066"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en.wikipedia.org/wiki/International_Standard_Book_Number"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dimacs.rutgers.edu/~cristofa/Xfiles/art.html" TargetMode="External"/><Relationship Id="rId5" Type="http://schemas.openxmlformats.org/officeDocument/2006/relationships/hyperlink" Target="http://maven.smith.edu/~orourke/" TargetMode="External"/><Relationship Id="rId4" Type="http://schemas.openxmlformats.org/officeDocument/2006/relationships/hyperlink" Target="http://cs.smith.edu/~orourke/books/ArtGalleryTheorems/art.html"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amazon.com/exec/obidos/ASIN/0521649765/ref=nosim/weisstein-20"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mathworld.wolfram.com/ArtGalleryTheorem.html" TargetMode="External"/><Relationship Id="rId5" Type="http://schemas.openxmlformats.org/officeDocument/2006/relationships/hyperlink" Target="http://www.amazon.com/exec/obidos/ASIN/0140118136/ref=nosim/weisstein-20" TargetMode="External"/><Relationship Id="rId4" Type="http://schemas.openxmlformats.org/officeDocument/2006/relationships/hyperlink" Target="http://www.amazon.com/exec/obidos/ASIN/0387753664/ref=nosim/weisstein-20"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en.wikipedia.org/wiki/Digital_object_identifier"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http://www.amazon.com/exec/obidos/ASIN/0444825371/ref=nosim/weisstein-20" TargetMode="External"/><Relationship Id="rId5" Type="http://schemas.openxmlformats.org/officeDocument/2006/relationships/hyperlink" Target="http://www.ic.unicamp.br/~cid/Problem-instances/Art-Gallery/" TargetMode="External"/><Relationship Id="rId4" Type="http://schemas.openxmlformats.org/officeDocument/2006/relationships/hyperlink" Target="http://dx.doi.org/10.1111/j.1475-3995.2011.00804.x"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upload.wikimedia.org/wikipedia/commons/6/64/Ancientlibraryalex.jp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pPr>
              <a:defRPr/>
            </a:pPr>
            <a:fld id="{513BC059-AADE-4C60-A490-5ECD731F7AF5}" type="slidenum">
              <a:rPr lang="en-US" smtClean="0"/>
              <a:pPr>
                <a:defRPr/>
              </a:pPr>
              <a:t>1</a:t>
            </a:fld>
            <a:endParaRPr lang="en-US"/>
          </a:p>
        </p:txBody>
      </p:sp>
    </p:spTree>
    <p:extLst>
      <p:ext uri="{BB962C8B-B14F-4D97-AF65-F5344CB8AC3E}">
        <p14:creationId xmlns:p14="http://schemas.microsoft.com/office/powerpoint/2010/main" val="3109552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dirty="0"/>
              <a:t>To the teacher: </a:t>
            </a:r>
            <a:r>
              <a:rPr lang="en-US" dirty="0" smtClean="0"/>
              <a:t/>
            </a:r>
            <a:br>
              <a:rPr lang="en-US" dirty="0" smtClean="0"/>
            </a:br>
            <a:r>
              <a:rPr dirty="0" smtClean="0"/>
              <a:t>We </a:t>
            </a:r>
            <a:r>
              <a:rPr dirty="0"/>
              <a:t>assume that the students </a:t>
            </a:r>
            <a:r>
              <a:rPr lang="en-US" dirty="0" smtClean="0"/>
              <a:t>can </a:t>
            </a:r>
            <a:r>
              <a:rPr dirty="0" smtClean="0"/>
              <a:t>distinguish </a:t>
            </a:r>
            <a:r>
              <a:rPr dirty="0"/>
              <a:t>between a convex </a:t>
            </a:r>
            <a:r>
              <a:rPr lang="en-US" dirty="0" smtClean="0"/>
              <a:t>and a </a:t>
            </a:r>
            <a:r>
              <a:rPr dirty="0" smtClean="0"/>
              <a:t>concave </a:t>
            </a:r>
            <a:r>
              <a:rPr lang="en-US" dirty="0" smtClean="0"/>
              <a:t>polygon</a:t>
            </a:r>
            <a:r>
              <a:rPr dirty="0" smtClean="0"/>
              <a:t>. </a:t>
            </a:r>
            <a:r>
              <a:rPr lang="en-US" dirty="0" smtClean="0"/>
              <a:t>E</a:t>
            </a:r>
            <a:r>
              <a:rPr dirty="0" smtClean="0"/>
              <a:t>ven </a:t>
            </a:r>
            <a:r>
              <a:rPr dirty="0"/>
              <a:t>if they </a:t>
            </a:r>
            <a:r>
              <a:rPr lang="en-US" dirty="0" smtClean="0"/>
              <a:t>can’t</a:t>
            </a:r>
            <a:r>
              <a:rPr dirty="0" smtClean="0"/>
              <a:t>, </a:t>
            </a:r>
            <a:r>
              <a:rPr lang="en-US" dirty="0" smtClean="0"/>
              <a:t>however, </a:t>
            </a:r>
            <a:r>
              <a:rPr dirty="0" smtClean="0"/>
              <a:t>the diagram should </a:t>
            </a:r>
            <a:r>
              <a:rPr dirty="0"/>
              <a:t>speak for itself</a:t>
            </a:r>
            <a:r>
              <a:rPr dirty="0" smtClean="0"/>
              <a:t>.</a:t>
            </a:r>
            <a:endParaRPr dirty="0"/>
          </a:p>
          <a:p>
            <a:pPr algn="l" rtl="0"/>
            <a:r>
              <a:rPr lang="en-US" dirty="0" smtClean="0"/>
              <a:t>Please note that although the problem is addressed on the planar level, the solution solves the spatial problem; we’ve already seen that to solve the spatial problem it suffices to solve the planar one. </a:t>
            </a:r>
            <a:r>
              <a:rPr baseline="0" dirty="0" smtClean="0"/>
              <a:t>"I</a:t>
            </a:r>
            <a:r>
              <a:rPr lang="en-US" baseline="0" dirty="0" smtClean="0"/>
              <a:t>t</a:t>
            </a:r>
            <a:r>
              <a:rPr baseline="0" dirty="0" smtClean="0"/>
              <a:t> </a:t>
            </a:r>
            <a:r>
              <a:rPr baseline="0" dirty="0"/>
              <a:t>suffices to solve the planar problem" means that its solution solves the spatial one.</a:t>
            </a:r>
            <a:endParaRPr lang="en-US" dirty="0"/>
          </a:p>
        </p:txBody>
      </p:sp>
      <p:sp>
        <p:nvSpPr>
          <p:cNvPr id="4" name="Slide Number Placeholder 3"/>
          <p:cNvSpPr>
            <a:spLocks noGrp="1"/>
          </p:cNvSpPr>
          <p:nvPr>
            <p:ph type="sldNum" sz="quarter" idx="10"/>
          </p:nvPr>
        </p:nvSpPr>
        <p:spPr/>
        <p:txBody>
          <a:bodyPr/>
          <a:lstStyle/>
          <a:p>
            <a:pPr>
              <a:defRPr/>
            </a:pPr>
            <a:fld id="{513BC059-AADE-4C60-A490-5ECD731F7AF5}" type="slidenum">
              <a:rPr lang="en-US" smtClean="0"/>
              <a:pPr>
                <a:defRPr/>
              </a:pPr>
              <a:t>12</a:t>
            </a:fld>
            <a:endParaRPr lang="en-US"/>
          </a:p>
        </p:txBody>
      </p:sp>
    </p:spTree>
    <p:extLst>
      <p:ext uri="{BB962C8B-B14F-4D97-AF65-F5344CB8AC3E}">
        <p14:creationId xmlns:p14="http://schemas.microsoft.com/office/powerpoint/2010/main" val="885497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r" rtl="1" eaLnBrk="1" hangingPunct="1">
              <a:spcBef>
                <a:spcPct val="0"/>
              </a:spcBef>
            </a:pPr>
            <a:endParaRPr lang="he-IL" altLang="en-US" dirty="0" smtClean="0"/>
          </a:p>
        </p:txBody>
      </p:sp>
      <p:sp>
        <p:nvSpPr>
          <p:cNvPr id="46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133080-CE28-4974-91E5-2CBE30023E3E}" type="slidenum">
              <a:rPr lang="en-US" smtClean="0">
                <a:cs typeface="Arial" pitchFamily="34" charset="0"/>
              </a:rPr>
              <a:pPr fontAlgn="base">
                <a:spcBef>
                  <a:spcPct val="0"/>
                </a:spcBef>
                <a:spcAft>
                  <a:spcPct val="0"/>
                </a:spcAft>
                <a:defRPr/>
              </a:pPr>
              <a:t>13</a:t>
            </a:fld>
            <a:endParaRPr lang="en-US" smtClean="0">
              <a:cs typeface="Arial" pitchFamily="34" charset="0"/>
            </a:endParaRPr>
          </a:p>
        </p:txBody>
      </p:sp>
    </p:spTree>
    <p:extLst>
      <p:ext uri="{BB962C8B-B14F-4D97-AF65-F5344CB8AC3E}">
        <p14:creationId xmlns:p14="http://schemas.microsoft.com/office/powerpoint/2010/main" val="1980599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13BC059-AADE-4C60-A490-5ECD731F7AF5}" type="slidenum">
              <a:rPr lang="en-US" smtClean="0"/>
              <a:pPr>
                <a:defRPr/>
              </a:pPr>
              <a:t>14</a:t>
            </a:fld>
            <a:endParaRPr lang="en-US"/>
          </a:p>
        </p:txBody>
      </p:sp>
    </p:spTree>
    <p:extLst>
      <p:ext uri="{BB962C8B-B14F-4D97-AF65-F5344CB8AC3E}">
        <p14:creationId xmlns:p14="http://schemas.microsoft.com/office/powerpoint/2010/main" val="11826779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eaLnBrk="1" hangingPunct="1">
              <a:spcBef>
                <a:spcPct val="0"/>
              </a:spcBef>
            </a:pPr>
            <a:r>
              <a:rPr dirty="0"/>
              <a:t>To the teacher:</a:t>
            </a:r>
          </a:p>
          <a:p>
            <a:pPr algn="l" rtl="0" eaLnBrk="1" hangingPunct="1">
              <a:spcBef>
                <a:spcPct val="0"/>
              </a:spcBef>
            </a:pPr>
            <a:r>
              <a:rPr dirty="0"/>
              <a:t>Recommended guidelines for this slide:</a:t>
            </a:r>
          </a:p>
          <a:p>
            <a:pPr algn="l" rtl="0" eaLnBrk="1" hangingPunct="1">
              <a:spcBef>
                <a:spcPct val="0"/>
              </a:spcBef>
            </a:pPr>
            <a:r>
              <a:rPr dirty="0"/>
              <a:t>1. Count the sides in the </a:t>
            </a:r>
            <a:r>
              <a:rPr dirty="0" smtClean="0"/>
              <a:t>diagram</a:t>
            </a:r>
            <a:r>
              <a:rPr lang="en-US" dirty="0" smtClean="0"/>
              <a:t>s</a:t>
            </a:r>
            <a:r>
              <a:rPr dirty="0" smtClean="0"/>
              <a:t> </a:t>
            </a:r>
            <a:r>
              <a:rPr dirty="0"/>
              <a:t>out loud to make it clear that there are in fact 15 sides </a:t>
            </a:r>
            <a:r>
              <a:rPr lang="en-US" dirty="0" smtClean="0"/>
              <a:t>in </a:t>
            </a:r>
            <a:r>
              <a:rPr dirty="0" smtClean="0"/>
              <a:t>each</a:t>
            </a:r>
            <a:r>
              <a:rPr dirty="0"/>
              <a:t>.</a:t>
            </a:r>
          </a:p>
          <a:p>
            <a:pPr algn="l" rtl="0" eaLnBrk="1" hangingPunct="1">
              <a:spcBef>
                <a:spcPct val="0"/>
              </a:spcBef>
            </a:pPr>
            <a:r>
              <a:rPr dirty="0"/>
              <a:t>2. After the first part**??** go over all the </a:t>
            </a:r>
            <a:r>
              <a:rPr dirty="0" smtClean="0"/>
              <a:t>possib</a:t>
            </a:r>
            <a:r>
              <a:rPr lang="en-US" dirty="0" smtClean="0"/>
              <a:t>le</a:t>
            </a:r>
            <a:r>
              <a:rPr lang="en-US" baseline="0" dirty="0" smtClean="0"/>
              <a:t> combinations </a:t>
            </a:r>
            <a:r>
              <a:rPr dirty="0" smtClean="0"/>
              <a:t>of </a:t>
            </a:r>
            <a:r>
              <a:rPr dirty="0"/>
              <a:t>two </a:t>
            </a:r>
            <a:r>
              <a:rPr lang="en-US" dirty="0" smtClean="0"/>
              <a:t>purple</a:t>
            </a:r>
            <a:r>
              <a:rPr lang="en-US" baseline="0" dirty="0" smtClean="0"/>
              <a:t> </a:t>
            </a:r>
            <a:r>
              <a:rPr dirty="0" smtClean="0"/>
              <a:t>points </a:t>
            </a:r>
            <a:r>
              <a:rPr lang="en-US" dirty="0" smtClean="0"/>
              <a:t>so that it’s clear </a:t>
            </a:r>
            <a:r>
              <a:rPr dirty="0" smtClean="0"/>
              <a:t>that </a:t>
            </a:r>
            <a:r>
              <a:rPr dirty="0"/>
              <a:t>no two can be viewed simultaneously.</a:t>
            </a:r>
            <a:endParaRPr lang="he-IL" altLang="en-US" dirty="0" smtClean="0"/>
          </a:p>
          <a:p>
            <a:pPr algn="l" rtl="0" eaLnBrk="1" hangingPunct="1">
              <a:spcBef>
                <a:spcPct val="0"/>
              </a:spcBef>
            </a:pPr>
            <a:r>
              <a:rPr dirty="0"/>
              <a:t>3. Emphasize that three guards for the spiral museum are both necessary and sufficient. For the comb museum five are </a:t>
            </a:r>
            <a:r>
              <a:rPr dirty="0" smtClean="0"/>
              <a:t>necessary</a:t>
            </a:r>
            <a:r>
              <a:rPr lang="en-US" baseline="0" dirty="0" smtClean="0"/>
              <a:t> as well as</a:t>
            </a:r>
            <a:r>
              <a:rPr lang="en-US" dirty="0" smtClean="0"/>
              <a:t> </a:t>
            </a:r>
            <a:r>
              <a:rPr dirty="0" smtClean="0"/>
              <a:t>sufficient.</a:t>
            </a:r>
            <a:endParaRPr dirty="0"/>
          </a:p>
          <a:p>
            <a:pPr algn="l" rtl="0" eaLnBrk="1" hangingPunct="1">
              <a:spcBef>
                <a:spcPct val="0"/>
              </a:spcBef>
            </a:pPr>
            <a:r>
              <a:rPr dirty="0"/>
              <a:t>5. Point out that although three guards suffice for the spiral museum, </a:t>
            </a:r>
            <a:r>
              <a:rPr lang="en-US" dirty="0" smtClean="0"/>
              <a:t>they must be positioned </a:t>
            </a:r>
            <a:r>
              <a:rPr dirty="0" smtClean="0"/>
              <a:t>properly</a:t>
            </a:r>
            <a:r>
              <a:rPr dirty="0"/>
              <a:t>.</a:t>
            </a:r>
            <a:r>
              <a:rPr baseline="0" dirty="0"/>
              <a:t> </a:t>
            </a:r>
            <a:r>
              <a:rPr dirty="0"/>
              <a:t>This may be demonstrated by positioning guards on the three purple points, and showing that although there are three guards, </a:t>
            </a:r>
            <a:r>
              <a:rPr dirty="0" smtClean="0"/>
              <a:t>dead </a:t>
            </a:r>
            <a:r>
              <a:rPr dirty="0"/>
              <a:t>zones </a:t>
            </a:r>
            <a:r>
              <a:rPr lang="en-US" dirty="0" smtClean="0"/>
              <a:t>remain.</a:t>
            </a:r>
            <a:r>
              <a:rPr lang="en-US" baseline="0" dirty="0" smtClean="0"/>
              <a:t> </a:t>
            </a:r>
            <a:r>
              <a:rPr dirty="0" smtClean="0"/>
              <a:t>This </a:t>
            </a:r>
            <a:r>
              <a:rPr dirty="0"/>
              <a:t>can be taken a step further by adding "beams" of regions that can be viewed from each point, in order to show that positioning guards at the purple points does not suffice, but guards at the white points do.</a:t>
            </a:r>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AE946E4-97EA-4A4C-BCDF-8C8B821C380F}" type="slidenum">
              <a:rPr lang="en-US" smtClean="0">
                <a:cs typeface="Arial" pitchFamily="34" charset="0"/>
              </a:rPr>
              <a:pPr fontAlgn="base">
                <a:spcBef>
                  <a:spcPct val="0"/>
                </a:spcBef>
                <a:spcAft>
                  <a:spcPct val="0"/>
                </a:spcAft>
                <a:defRPr/>
              </a:pPr>
              <a:t>15</a:t>
            </a:fld>
            <a:endParaRPr lang="en-US" smtClean="0">
              <a:cs typeface="Arial" pitchFamily="34" charset="0"/>
            </a:endParaRPr>
          </a:p>
        </p:txBody>
      </p:sp>
    </p:spTree>
    <p:extLst>
      <p:ext uri="{BB962C8B-B14F-4D97-AF65-F5344CB8AC3E}">
        <p14:creationId xmlns:p14="http://schemas.microsoft.com/office/powerpoint/2010/main" val="13515527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dirty="0"/>
              <a:t>To the teacher: Here the students </a:t>
            </a:r>
            <a:r>
              <a:rPr lang="en-US" dirty="0" smtClean="0"/>
              <a:t>grasp </a:t>
            </a:r>
            <a:r>
              <a:rPr dirty="0" smtClean="0"/>
              <a:t>the </a:t>
            </a:r>
            <a:r>
              <a:rPr dirty="0"/>
              <a:t>important distinction between necessary and sufficient conditions.</a:t>
            </a:r>
            <a:endParaRPr lang="en-US" dirty="0"/>
          </a:p>
        </p:txBody>
      </p:sp>
      <p:sp>
        <p:nvSpPr>
          <p:cNvPr id="4" name="Slide Number Placeholder 3"/>
          <p:cNvSpPr>
            <a:spLocks noGrp="1"/>
          </p:cNvSpPr>
          <p:nvPr>
            <p:ph type="sldNum" sz="quarter" idx="10"/>
          </p:nvPr>
        </p:nvSpPr>
        <p:spPr/>
        <p:txBody>
          <a:bodyPr/>
          <a:lstStyle/>
          <a:p>
            <a:pPr>
              <a:defRPr/>
            </a:pPr>
            <a:fld id="{513BC059-AADE-4C60-A490-5ECD731F7AF5}" type="slidenum">
              <a:rPr lang="en-US" smtClean="0"/>
              <a:pPr>
                <a:defRPr/>
              </a:pPr>
              <a:t>16</a:t>
            </a:fld>
            <a:endParaRPr lang="en-US"/>
          </a:p>
        </p:txBody>
      </p:sp>
    </p:spTree>
    <p:extLst>
      <p:ext uri="{BB962C8B-B14F-4D97-AF65-F5344CB8AC3E}">
        <p14:creationId xmlns:p14="http://schemas.microsoft.com/office/powerpoint/2010/main" val="10072907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eaLnBrk="1" hangingPunct="1">
              <a:spcBef>
                <a:spcPct val="0"/>
              </a:spcBef>
            </a:pPr>
            <a:r>
              <a:rPr dirty="0"/>
              <a:t>To the teacher: At the end you may add the question "What is the </a:t>
            </a:r>
            <a:r>
              <a:rPr lang="en-US" dirty="0" smtClean="0"/>
              <a:t>floor</a:t>
            </a:r>
            <a:r>
              <a:rPr dirty="0" smtClean="0"/>
              <a:t> </a:t>
            </a:r>
            <a:r>
              <a:rPr dirty="0"/>
              <a:t>of </a:t>
            </a:r>
            <a:r>
              <a:rPr dirty="0" smtClean="0"/>
              <a:t>3/18</a:t>
            </a:r>
            <a:r>
              <a:rPr lang="en-US" dirty="0" smtClean="0"/>
              <a:t>?</a:t>
            </a:r>
            <a:r>
              <a:rPr lang="en-US" baseline="0" dirty="0" smtClean="0"/>
              <a:t> </a:t>
            </a:r>
            <a:r>
              <a:rPr dirty="0" smtClean="0"/>
              <a:t>of </a:t>
            </a:r>
            <a:r>
              <a:rPr dirty="0"/>
              <a:t>3/19?", in order to clarify the concept of </a:t>
            </a:r>
            <a:r>
              <a:rPr dirty="0" smtClean="0"/>
              <a:t>"</a:t>
            </a:r>
            <a:r>
              <a:rPr lang="en-US" dirty="0" smtClean="0"/>
              <a:t>floor</a:t>
            </a:r>
            <a:r>
              <a:rPr dirty="0" smtClean="0"/>
              <a:t>".</a:t>
            </a:r>
            <a:endParaRPr lang="he-IL" altLang="en-US" dirty="0" smtClean="0"/>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3472F7-B33D-4B92-835D-F450D1842465}" type="slidenum">
              <a:rPr lang="en-US" smtClean="0">
                <a:cs typeface="Arial" pitchFamily="34" charset="0"/>
              </a:rPr>
              <a:pPr fontAlgn="base">
                <a:spcBef>
                  <a:spcPct val="0"/>
                </a:spcBef>
                <a:spcAft>
                  <a:spcPct val="0"/>
                </a:spcAft>
                <a:defRPr/>
              </a:pPr>
              <a:t>17</a:t>
            </a:fld>
            <a:endParaRPr lang="en-US" smtClean="0">
              <a:cs typeface="Arial" pitchFamily="34" charset="0"/>
            </a:endParaRPr>
          </a:p>
        </p:txBody>
      </p:sp>
    </p:spTree>
    <p:extLst>
      <p:ext uri="{BB962C8B-B14F-4D97-AF65-F5344CB8AC3E}">
        <p14:creationId xmlns:p14="http://schemas.microsoft.com/office/powerpoint/2010/main" val="3210424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sz="1200" dirty="0"/>
              <a:t>To the teacher:</a:t>
            </a:r>
          </a:p>
          <a:p>
            <a:pPr marL="0" marR="0" indent="0" algn="l" defTabSz="914400" rtl="0" eaLnBrk="1" fontAlgn="base" latinLnBrk="0" hangingPunct="1">
              <a:lnSpc>
                <a:spcPct val="100000"/>
              </a:lnSpc>
              <a:spcBef>
                <a:spcPct val="0"/>
              </a:spcBef>
              <a:spcAft>
                <a:spcPct val="0"/>
              </a:spcAft>
              <a:buClrTx/>
              <a:buSzTx/>
              <a:buFontTx/>
              <a:buNone/>
              <a:tabLst/>
              <a:defRPr/>
            </a:pPr>
            <a:r>
              <a:rPr sz="1200" baseline="0" dirty="0"/>
              <a:t>1. </a:t>
            </a:r>
            <a:r>
              <a:rPr lang="en-US" dirty="0" smtClean="0"/>
              <a:t>As far as the floor of n/3, you may add that it refers to the largest number that is less than or equal to n/3.</a:t>
            </a:r>
            <a:endParaRPr lang="he-IL" sz="1200" baseline="0" dirty="0" smtClean="0"/>
          </a:p>
          <a:p>
            <a:pPr marL="0" marR="0" indent="0" algn="l" defTabSz="914400" rtl="0" eaLnBrk="1" fontAlgn="base" latinLnBrk="0" hangingPunct="1">
              <a:lnSpc>
                <a:spcPct val="100000"/>
              </a:lnSpc>
              <a:spcBef>
                <a:spcPct val="0"/>
              </a:spcBef>
              <a:spcAft>
                <a:spcPct val="0"/>
              </a:spcAft>
              <a:buClrTx/>
              <a:buSzTx/>
              <a:buFontTx/>
              <a:buNone/>
              <a:tabLst/>
              <a:defRPr/>
            </a:pPr>
            <a:r>
              <a:rPr sz="1200" baseline="0" dirty="0" smtClean="0"/>
              <a:t>2. More on the </a:t>
            </a:r>
            <a:r>
              <a:rPr lang="en-US" sz="1200" baseline="0" dirty="0" smtClean="0"/>
              <a:t>last bullet</a:t>
            </a:r>
            <a:r>
              <a:rPr sz="1200" baseline="0" dirty="0" smtClean="0"/>
              <a:t>: The new </a:t>
            </a:r>
            <a:r>
              <a:rPr lang="en-US" sz="1200" baseline="0" dirty="0" smtClean="0"/>
              <a:t>area is </a:t>
            </a:r>
            <a:r>
              <a:rPr sz="1200" baseline="0" dirty="0" smtClean="0"/>
              <a:t>mentioned in </a:t>
            </a:r>
            <a:r>
              <a:rPr lang="en-US" sz="1200" baseline="0" dirty="0" smtClean="0"/>
              <a:t>s</a:t>
            </a:r>
            <a:r>
              <a:rPr sz="1200" baseline="0" dirty="0" smtClean="0"/>
              <a:t>lide 8 </a:t>
            </a:r>
            <a:r>
              <a:rPr lang="en-US" sz="1200" baseline="0" dirty="0" smtClean="0"/>
              <a:t>and it is computational geometry,</a:t>
            </a:r>
            <a:r>
              <a:rPr sz="1200" baseline="0" dirty="0" smtClean="0"/>
              <a:t> which became particularly useful with</a:t>
            </a:r>
            <a:r>
              <a:rPr lang="en-US" sz="1200" baseline="0" dirty="0" smtClean="0"/>
              <a:t> the</a:t>
            </a:r>
            <a:r>
              <a:rPr sz="1200" baseline="0" dirty="0" smtClean="0"/>
              <a:t> development of computer-aided design and manufacturing!</a:t>
            </a:r>
          </a:p>
          <a:p>
            <a:pPr marL="0" marR="0" indent="0" algn="l" defTabSz="914400" rtl="0" eaLnBrk="1" fontAlgn="base" latinLnBrk="0" hangingPunct="1">
              <a:lnSpc>
                <a:spcPct val="100000"/>
              </a:lnSpc>
              <a:spcBef>
                <a:spcPct val="0"/>
              </a:spcBef>
              <a:spcAft>
                <a:spcPct val="0"/>
              </a:spcAft>
              <a:buClrTx/>
              <a:buSzTx/>
              <a:buFontTx/>
              <a:buNone/>
              <a:tabLst/>
              <a:defRPr/>
            </a:pPr>
            <a:r>
              <a:rPr sz="1200" baseline="0" dirty="0" smtClean="0"/>
              <a:t>3</a:t>
            </a:r>
            <a:r>
              <a:rPr sz="1200" baseline="0" dirty="0"/>
              <a:t>. The presentation of this MNS may end here, or you may continue </a:t>
            </a:r>
            <a:r>
              <a:rPr lang="en-US" sz="1200" baseline="0" dirty="0" smtClean="0"/>
              <a:t>on </a:t>
            </a:r>
            <a:r>
              <a:rPr sz="1200" baseline="0" dirty="0" smtClean="0"/>
              <a:t>and </a:t>
            </a:r>
            <a:r>
              <a:rPr sz="1200" baseline="0" dirty="0"/>
              <a:t>spend a bit more time on this topic than in </a:t>
            </a:r>
            <a:r>
              <a:rPr sz="1200" baseline="0" dirty="0" smtClean="0"/>
              <a:t>most</a:t>
            </a:r>
            <a:r>
              <a:rPr lang="en-US" sz="1200" baseline="0" dirty="0" smtClean="0"/>
              <a:t> other MNS’</a:t>
            </a:r>
            <a:r>
              <a:rPr sz="1200" baseline="0" dirty="0" smtClean="0"/>
              <a:t>.</a:t>
            </a:r>
            <a:endParaRPr lang="he-IL" sz="1200" dirty="0" smtClean="0"/>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BCBE8C-916C-417B-A44D-82748EF93AF5}" type="slidenum">
              <a:rPr lang="en-US" smtClean="0">
                <a:cs typeface="Arial" pitchFamily="34" charset="0"/>
              </a:rPr>
              <a:pPr fontAlgn="base">
                <a:spcBef>
                  <a:spcPct val="0"/>
                </a:spcBef>
                <a:spcAft>
                  <a:spcPct val="0"/>
                </a:spcAft>
                <a:defRPr/>
              </a:pPr>
              <a:t>18</a:t>
            </a:fld>
            <a:endParaRPr lang="en-US" smtClean="0">
              <a:cs typeface="Arial" pitchFamily="34" charset="0"/>
            </a:endParaRPr>
          </a:p>
        </p:txBody>
      </p:sp>
    </p:spTree>
    <p:extLst>
      <p:ext uri="{BB962C8B-B14F-4D97-AF65-F5344CB8AC3E}">
        <p14:creationId xmlns:p14="http://schemas.microsoft.com/office/powerpoint/2010/main" val="5649791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dirty="0"/>
              <a:t>To the teacher:</a:t>
            </a:r>
            <a:endParaRPr lang="he-IL" b="0" dirty="0" smtClean="0"/>
          </a:p>
          <a:p>
            <a:pPr algn="l" rtl="0"/>
            <a:r>
              <a:rPr b="0" dirty="0"/>
              <a:t>No picture of Fisk was found on the internet. **picture: https://books.google.co.il/books?id=M-qK8anbZmwC&amp;pg=PA222&amp;lpg=PA222&amp;dq=steve+fisk+mathematician+tehran&amp;source=bl&amp;ots=wzPSOxSzdF&amp;sig=VxwKc8mZP1YHo_bkWQTrR17bI4s&amp;hl=iw&amp;sa=X&amp;ved=0ahUKEwjqxb-i69XRAhWJOsAKHaeLA4wQ6AEIJTAB#v=onepage&amp;q=steve%20fisk%20mathematician%20tehran&amp;f=false  He died after a 10-year battle with a serious illness, and donated his body to science.</a:t>
            </a:r>
            <a:r>
              <a:rPr b="0" baseline="0" dirty="0"/>
              <a:t> </a:t>
            </a:r>
            <a:r>
              <a:rPr lang="en-US" b="0" baseline="0" dirty="0" smtClean="0"/>
              <a:t>Interested s</a:t>
            </a:r>
            <a:r>
              <a:rPr b="0" baseline="0" dirty="0" smtClean="0"/>
              <a:t>tudents may </a:t>
            </a:r>
            <a:r>
              <a:rPr b="0" baseline="0" dirty="0"/>
              <a:t>be asked to search for additional biographical details about Fisk, and to present them to the class </a:t>
            </a:r>
            <a:r>
              <a:rPr b="0" baseline="0" dirty="0" smtClean="0"/>
              <a:t>in </a:t>
            </a:r>
            <a:r>
              <a:rPr b="0" baseline="0" dirty="0"/>
              <a:t>the next lesson. </a:t>
            </a:r>
            <a:r>
              <a:rPr lang="en-US" b="0" baseline="0" dirty="0" smtClean="0"/>
              <a:t>F</a:t>
            </a:r>
            <a:r>
              <a:rPr b="0" baseline="0" dirty="0" smtClean="0"/>
              <a:t>or </a:t>
            </a:r>
            <a:r>
              <a:rPr b="0" baseline="0" dirty="0"/>
              <a:t>example: http://bowdoinorient.com/article/</a:t>
            </a:r>
          </a:p>
          <a:p>
            <a:pPr algn="l" rtl="0"/>
            <a:r>
              <a:rPr sz="1200" b="0" kern="1200" dirty="0">
                <a:solidFill>
                  <a:schemeClr val="tx1"/>
                </a:solidFill>
                <a:effectLst/>
                <a:latin typeface="+mn-lt"/>
                <a:ea typeface="+mn-ea"/>
                <a:cs typeface="+mn-cs"/>
              </a:rPr>
              <a:t>Fisk loved math and his mathematical abilities stood out </a:t>
            </a:r>
            <a:r>
              <a:rPr lang="en-US" sz="1200" b="0" kern="1200" dirty="0" smtClean="0">
                <a:solidFill>
                  <a:schemeClr val="tx1"/>
                </a:solidFill>
                <a:effectLst/>
                <a:latin typeface="+mn-lt"/>
                <a:ea typeface="+mn-ea"/>
                <a:cs typeface="+mn-cs"/>
              </a:rPr>
              <a:t>as early as his high school days</a:t>
            </a:r>
            <a:r>
              <a:rPr sz="1200" b="0" kern="1200" dirty="0" smtClean="0">
                <a:solidFill>
                  <a:schemeClr val="tx1"/>
                </a:solidFill>
                <a:effectLst/>
                <a:latin typeface="+mn-lt"/>
                <a:ea typeface="+mn-ea"/>
                <a:cs typeface="+mn-cs"/>
              </a:rPr>
              <a:t>. </a:t>
            </a:r>
            <a:r>
              <a:rPr sz="1200" b="0" kern="1200" dirty="0">
                <a:solidFill>
                  <a:schemeClr val="tx1"/>
                </a:solidFill>
                <a:effectLst/>
                <a:latin typeface="+mn-lt"/>
                <a:ea typeface="+mn-ea"/>
                <a:cs typeface="+mn-cs"/>
              </a:rPr>
              <a:t>His curiosity led him to discoveries, the climax of which was in 1978 when he proved the </a:t>
            </a:r>
            <a:r>
              <a:rPr lang="en-US" sz="1200" b="0" kern="1200" dirty="0" smtClean="0">
                <a:solidFill>
                  <a:schemeClr val="tx1"/>
                </a:solidFill>
                <a:effectLst/>
                <a:latin typeface="+mn-lt"/>
                <a:ea typeface="+mn-ea"/>
                <a:cs typeface="+mn-cs"/>
              </a:rPr>
              <a:t>art gallery problem</a:t>
            </a:r>
            <a:r>
              <a:rPr sz="1200" b="0" kern="1200" dirty="0" smtClean="0">
                <a:solidFill>
                  <a:schemeClr val="tx1"/>
                </a:solidFill>
                <a:effectLst/>
                <a:latin typeface="+mn-lt"/>
                <a:ea typeface="+mn-ea"/>
                <a:cs typeface="+mn-cs"/>
              </a:rPr>
              <a:t>.</a:t>
            </a:r>
            <a:endParaRPr lang="en-US" sz="1200" b="0" kern="1200" dirty="0" smtClean="0">
              <a:solidFill>
                <a:schemeClr val="tx1"/>
              </a:solidFill>
              <a:effectLst/>
              <a:latin typeface="+mn-lt"/>
              <a:ea typeface="+mn-ea"/>
              <a:cs typeface="+mn-cs"/>
            </a:endParaRPr>
          </a:p>
          <a:p>
            <a:pPr algn="l" rtl="0"/>
            <a:r>
              <a:rPr lang="en-US" dirty="0" smtClean="0"/>
              <a:t>But Fisk's curiosity took him in many directions beyond mathematics:</a:t>
            </a:r>
          </a:p>
          <a:p>
            <a:pPr algn="l" rtl="0"/>
            <a:r>
              <a:rPr lang="en-US" dirty="0" smtClean="0"/>
              <a:t>Ancient cultures, Buddhist meditation practice, the arts, especially the performing arts, travel inside and outside the United States, experiencing the outdoors, learning to get by, and occasionally getting into trouble, in many languages, solving crossword puzzles (together with his wife) and cats!</a:t>
            </a:r>
            <a:endParaRPr lang="en-US" dirty="0"/>
          </a:p>
        </p:txBody>
      </p:sp>
      <p:sp>
        <p:nvSpPr>
          <p:cNvPr id="4" name="Slide Number Placeholder 3"/>
          <p:cNvSpPr>
            <a:spLocks noGrp="1"/>
          </p:cNvSpPr>
          <p:nvPr>
            <p:ph type="sldNum" sz="quarter" idx="10"/>
          </p:nvPr>
        </p:nvSpPr>
        <p:spPr/>
        <p:txBody>
          <a:bodyPr/>
          <a:lstStyle/>
          <a:p>
            <a:pPr>
              <a:defRPr/>
            </a:pPr>
            <a:fld id="{513BC059-AADE-4C60-A490-5ECD731F7AF5}" type="slidenum">
              <a:rPr lang="en-US" smtClean="0"/>
              <a:pPr>
                <a:defRPr/>
              </a:pPr>
              <a:t>20</a:t>
            </a:fld>
            <a:endParaRPr lang="en-US"/>
          </a:p>
        </p:txBody>
      </p:sp>
    </p:spTree>
    <p:extLst>
      <p:ext uri="{BB962C8B-B14F-4D97-AF65-F5344CB8AC3E}">
        <p14:creationId xmlns:p14="http://schemas.microsoft.com/office/powerpoint/2010/main" val="4949912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lgn="l" rtl="0"/>
            <a:r>
              <a:rPr dirty="0"/>
              <a:t>To the teacher: The proof by induction is:</a:t>
            </a:r>
          </a:p>
          <a:p>
            <a:pPr algn="l" rtl="0">
              <a:spcBef>
                <a:spcPts val="0"/>
              </a:spcBef>
              <a:buNone/>
            </a:pPr>
            <a:r>
              <a:rPr sz="1200" u="sng" dirty="0"/>
              <a:t>Proof</a:t>
            </a:r>
            <a:r>
              <a:rPr sz="1200" dirty="0"/>
              <a:t> (by induction </a:t>
            </a:r>
            <a:r>
              <a:rPr lang="en-US" sz="1200" dirty="0" smtClean="0"/>
              <a:t>for</a:t>
            </a:r>
            <a:r>
              <a:rPr lang="en-US" sz="1200" baseline="0" dirty="0" smtClean="0"/>
              <a:t> </a:t>
            </a:r>
            <a:r>
              <a:rPr sz="1200" dirty="0" smtClean="0"/>
              <a:t>number </a:t>
            </a:r>
            <a:r>
              <a:rPr sz="1200" dirty="0"/>
              <a:t>of sides </a:t>
            </a:r>
            <a:r>
              <a:rPr sz="1200" i="1" dirty="0"/>
              <a:t>n </a:t>
            </a:r>
            <a:r>
              <a:rPr sz="1200" dirty="0">
                <a:sym typeface="Symbol" charset="2"/>
              </a:rPr>
              <a:t></a:t>
            </a:r>
            <a:r>
              <a:rPr sz="1200" i="1" dirty="0"/>
              <a:t> </a:t>
            </a:r>
            <a:r>
              <a:rPr sz="1200" dirty="0"/>
              <a:t>3).</a:t>
            </a:r>
            <a:endParaRPr lang="en-US" sz="1200" dirty="0" smtClean="0"/>
          </a:p>
          <a:p>
            <a:pPr algn="l" rtl="0">
              <a:spcBef>
                <a:spcPts val="0"/>
              </a:spcBef>
            </a:pPr>
            <a:r>
              <a:rPr sz="1200" dirty="0"/>
              <a:t>Basis: </a:t>
            </a:r>
            <a:r>
              <a:rPr sz="1200" dirty="0">
                <a:solidFill>
                  <a:schemeClr val="accent6">
                    <a:lumMod val="60000"/>
                    <a:lumOff val="40000"/>
                  </a:schemeClr>
                </a:solidFill>
              </a:rPr>
              <a:t>For</a:t>
            </a:r>
            <a:r>
              <a:rPr sz="1200" dirty="0"/>
              <a:t> </a:t>
            </a:r>
            <a:r>
              <a:rPr sz="1200" i="1" dirty="0"/>
              <a:t>n=</a:t>
            </a:r>
            <a:r>
              <a:rPr sz="1200" dirty="0"/>
              <a:t>3 the assertion is </a:t>
            </a:r>
            <a:r>
              <a:rPr sz="1200" dirty="0" smtClean="0"/>
              <a:t>true</a:t>
            </a:r>
            <a:r>
              <a:rPr lang="en-US" sz="1200" dirty="0" smtClean="0"/>
              <a:t> </a:t>
            </a:r>
            <a:r>
              <a:rPr sz="1200" dirty="0" smtClean="0"/>
              <a:t>by </a:t>
            </a:r>
            <a:r>
              <a:rPr sz="1200" dirty="0"/>
              <a:t>the </a:t>
            </a:r>
            <a:r>
              <a:rPr lang="en-US" sz="1200" dirty="0" smtClean="0"/>
              <a:t>trivial </a:t>
            </a:r>
            <a:r>
              <a:rPr sz="1200" dirty="0" smtClean="0"/>
              <a:t>case</a:t>
            </a:r>
            <a:r>
              <a:rPr lang="en-US" sz="1200" dirty="0" smtClean="0"/>
              <a:t>.</a:t>
            </a:r>
            <a:endParaRPr sz="1200" dirty="0"/>
          </a:p>
          <a:p>
            <a:pPr algn="l" rtl="0">
              <a:spcBef>
                <a:spcPts val="0"/>
              </a:spcBef>
              <a:buNone/>
            </a:pPr>
            <a:r>
              <a:rPr sz="1200" dirty="0"/>
              <a:t>	Triangulation of a triangle is the triangle itself.</a:t>
            </a:r>
          </a:p>
          <a:p>
            <a:pPr algn="l" rtl="0">
              <a:spcBef>
                <a:spcPts val="600"/>
              </a:spcBef>
            </a:pPr>
            <a:r>
              <a:rPr sz="1200" dirty="0">
                <a:solidFill>
                  <a:schemeClr val="accent6">
                    <a:lumMod val="60000"/>
                    <a:lumOff val="40000"/>
                  </a:schemeClr>
                </a:solidFill>
              </a:rPr>
              <a:t>Inductive hypothesis:</a:t>
            </a:r>
          </a:p>
          <a:p>
            <a:pPr algn="l" rtl="0">
              <a:spcBef>
                <a:spcPts val="600"/>
              </a:spcBef>
              <a:buNone/>
            </a:pPr>
            <a:r>
              <a:rPr sz="1200" dirty="0"/>
              <a:t>	Let </a:t>
            </a:r>
            <a:r>
              <a:rPr sz="1200" i="1" dirty="0"/>
              <a:t>k</a:t>
            </a:r>
            <a:r>
              <a:rPr sz="1200" dirty="0"/>
              <a:t> be a natural number not less than three (</a:t>
            </a:r>
            <a:r>
              <a:rPr sz="1200" i="1" dirty="0"/>
              <a:t>k </a:t>
            </a:r>
            <a:r>
              <a:rPr sz="1200" dirty="0">
                <a:sym typeface="Symbol" charset="2"/>
              </a:rPr>
              <a:t></a:t>
            </a:r>
            <a:r>
              <a:rPr sz="1200" i="1" dirty="0"/>
              <a:t> </a:t>
            </a:r>
            <a:r>
              <a:rPr sz="1200" dirty="0"/>
              <a:t>3)  and let us assume that every polygon whose number of sides is between 3 and </a:t>
            </a:r>
            <a:r>
              <a:rPr sz="1200" i="1" dirty="0"/>
              <a:t>k</a:t>
            </a:r>
            <a:r>
              <a:rPr sz="1200" dirty="0"/>
              <a:t> may be triangulated. </a:t>
            </a:r>
          </a:p>
          <a:p>
            <a:pPr algn="l" rtl="0">
              <a:spcBef>
                <a:spcPts val="600"/>
              </a:spcBef>
            </a:pPr>
            <a:r>
              <a:rPr sz="1200" dirty="0">
                <a:solidFill>
                  <a:schemeClr val="accent6">
                    <a:lumMod val="60000"/>
                    <a:lumOff val="40000"/>
                  </a:schemeClr>
                </a:solidFill>
              </a:rPr>
              <a:t>The inductive step:</a:t>
            </a:r>
          </a:p>
          <a:p>
            <a:pPr algn="l" rtl="0">
              <a:spcBef>
                <a:spcPts val="600"/>
              </a:spcBef>
              <a:buNone/>
            </a:pPr>
            <a:r>
              <a:rPr sz="1200" dirty="0"/>
              <a:t>	If we can prove for all k that this hypothesis </a:t>
            </a:r>
            <a:r>
              <a:rPr lang="en-US" sz="1200" dirty="0" smtClean="0"/>
              <a:t>leads to </a:t>
            </a:r>
            <a:r>
              <a:rPr sz="1200" dirty="0" smtClean="0"/>
              <a:t>the </a:t>
            </a:r>
            <a:r>
              <a:rPr sz="1200" dirty="0"/>
              <a:t>validity of the assertion for polygons with k+1 sides, then we can </a:t>
            </a:r>
            <a:r>
              <a:rPr lang="en-US" sz="1200" dirty="0" smtClean="0"/>
              <a:t>infer </a:t>
            </a:r>
            <a:r>
              <a:rPr sz="1200" dirty="0" smtClean="0"/>
              <a:t>from </a:t>
            </a:r>
            <a:r>
              <a:rPr sz="1200" dirty="0"/>
              <a:t>this that the assertion is true for a polygon of any integral number of sides, n.</a:t>
            </a:r>
            <a:r>
              <a:rPr sz="1200" i="1" dirty="0"/>
              <a:t> </a:t>
            </a:r>
            <a:r>
              <a:rPr sz="1200" dirty="0"/>
              <a:t>[Why?]</a:t>
            </a:r>
          </a:p>
          <a:p>
            <a:pPr algn="l" rtl="0">
              <a:spcBef>
                <a:spcPts val="600"/>
              </a:spcBef>
            </a:pPr>
            <a:r>
              <a:rPr lang="en-US" sz="1200" dirty="0" smtClean="0"/>
              <a:t>L</a:t>
            </a:r>
            <a:r>
              <a:rPr sz="1200" dirty="0" smtClean="0"/>
              <a:t>et </a:t>
            </a:r>
            <a:r>
              <a:rPr sz="1200" dirty="0"/>
              <a:t>us imagine a polygon with k+1 sides, convex or concave. </a:t>
            </a:r>
          </a:p>
          <a:p>
            <a:pPr algn="l" rtl="0">
              <a:spcBef>
                <a:spcPts val="600"/>
              </a:spcBef>
              <a:buNone/>
            </a:pPr>
            <a:r>
              <a:rPr sz="1200" dirty="0"/>
              <a:t>	</a:t>
            </a:r>
            <a:r>
              <a:rPr lang="en-US" sz="1200" dirty="0" smtClean="0"/>
              <a:t>Clearly </a:t>
            </a:r>
            <a:r>
              <a:rPr sz="1200" dirty="0" smtClean="0"/>
              <a:t>it </a:t>
            </a:r>
            <a:r>
              <a:rPr sz="1200" dirty="0"/>
              <a:t>has at least one internal diagonal.</a:t>
            </a:r>
          </a:p>
          <a:p>
            <a:pPr algn="l" rtl="0">
              <a:spcBef>
                <a:spcPts val="600"/>
              </a:spcBef>
              <a:buNone/>
            </a:pPr>
            <a:r>
              <a:rPr sz="1200" dirty="0"/>
              <a:t>	By drawing an internal diagonal, we divide it into two distinct polygons with at least one common side. </a:t>
            </a:r>
            <a:r>
              <a:rPr sz="1200" dirty="0" smtClean="0"/>
              <a:t>**</a:t>
            </a:r>
            <a:r>
              <a:rPr sz="1200" dirty="0" err="1" smtClean="0"/>
              <a:t>זרים</a:t>
            </a:r>
            <a:r>
              <a:rPr sz="1200" dirty="0" smtClean="0"/>
              <a:t> </a:t>
            </a:r>
            <a:r>
              <a:rPr sz="1200" dirty="0"/>
              <a:t>is 'disjoint' but my understanding is that the definition of disjoint is that they share no elements, thus I used the non-mathematical term 'distinct'**.</a:t>
            </a:r>
          </a:p>
          <a:p>
            <a:pPr algn="l" rtl="0">
              <a:spcBef>
                <a:spcPts val="0"/>
              </a:spcBef>
              <a:buNone/>
            </a:pPr>
            <a:r>
              <a:rPr sz="1200" dirty="0"/>
              <a:t>	The number of sides in each is less than or equal to k. </a:t>
            </a:r>
          </a:p>
          <a:p>
            <a:pPr algn="l" rtl="0">
              <a:spcBef>
                <a:spcPts val="0"/>
              </a:spcBef>
              <a:buNone/>
            </a:pPr>
            <a:r>
              <a:rPr sz="1200" dirty="0"/>
              <a:t>	Thus the induction hypothesis holds for them; that is, each of the two sub-polygons may be triangulated. </a:t>
            </a:r>
          </a:p>
          <a:p>
            <a:pPr algn="l" rtl="0">
              <a:spcBef>
                <a:spcPts val="0"/>
              </a:spcBef>
              <a:buNone/>
            </a:pPr>
            <a:r>
              <a:rPr sz="1200" dirty="0"/>
              <a:t>	The union of the triangulation of each of the distinct sub-polygons yields the triangulation of the original polygon of k+1 </a:t>
            </a:r>
            <a:r>
              <a:rPr sz="1200" dirty="0" smtClean="0"/>
              <a:t>sides.</a:t>
            </a:r>
            <a:r>
              <a:rPr lang="en-US" sz="1200" baseline="0" dirty="0" smtClean="0"/>
              <a:t> </a:t>
            </a:r>
            <a:r>
              <a:rPr sz="1200" dirty="0" smtClean="0"/>
              <a:t>From </a:t>
            </a:r>
            <a:r>
              <a:rPr sz="1200" dirty="0"/>
              <a:t>here it follows (based on the axiom of induction!) that the assertion is true for all polygons</a:t>
            </a:r>
            <a:r>
              <a:rPr sz="1200" i="1" dirty="0"/>
              <a:t>, no matter how many sides they have</a:t>
            </a:r>
            <a:r>
              <a:rPr sz="1200" dirty="0"/>
              <a:t>.</a:t>
            </a:r>
            <a:r>
              <a:rPr sz="1200" i="1" dirty="0"/>
              <a:t> </a:t>
            </a:r>
            <a:r>
              <a:rPr sz="1200" dirty="0"/>
              <a:t>                        </a:t>
            </a:r>
          </a:p>
          <a:p>
            <a:pPr algn="l" rtl="0">
              <a:spcBef>
                <a:spcPts val="0"/>
              </a:spcBef>
            </a:pPr>
            <a:r>
              <a:rPr sz="1200" dirty="0"/>
              <a:t>Q.E.D.</a:t>
            </a:r>
            <a:endParaRPr lang="en-US" sz="1200" dirty="0" smtClean="0"/>
          </a:p>
          <a:p>
            <a:pPr algn="l" rtl="0"/>
            <a:endParaRPr lang="he-IL" dirty="0" smtClean="0"/>
          </a:p>
          <a:p>
            <a:pPr algn="l" rtl="0"/>
            <a:endParaRPr lang="he-IL" dirty="0"/>
          </a:p>
        </p:txBody>
      </p:sp>
      <p:sp>
        <p:nvSpPr>
          <p:cNvPr id="4" name="Slide Number Placeholder 3"/>
          <p:cNvSpPr>
            <a:spLocks noGrp="1"/>
          </p:cNvSpPr>
          <p:nvPr>
            <p:ph type="sldNum" sz="quarter" idx="10"/>
          </p:nvPr>
        </p:nvSpPr>
        <p:spPr/>
        <p:txBody>
          <a:bodyPr/>
          <a:lstStyle/>
          <a:p>
            <a:fld id="{E37A9A3A-C1B1-4827-AAB9-59511914A05A}" type="slidenum">
              <a:rPr lang="en-US" smtClean="0"/>
              <a:pPr/>
              <a:t>21</a:t>
            </a:fld>
            <a:endParaRPr lang="en-US"/>
          </a:p>
        </p:txBody>
      </p:sp>
    </p:spTree>
    <p:extLst>
      <p:ext uri="{BB962C8B-B14F-4D97-AF65-F5344CB8AC3E}">
        <p14:creationId xmlns:p14="http://schemas.microsoft.com/office/powerpoint/2010/main" val="11633042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dirty="0"/>
              <a:t>To the teacher:</a:t>
            </a:r>
          </a:p>
          <a:p>
            <a:pPr algn="l" rtl="0"/>
            <a:r>
              <a:rPr dirty="0"/>
              <a:t>The assertion appears as a reminder. It is not necessary to repeat it on each slide, unless you wish to </a:t>
            </a:r>
            <a:r>
              <a:rPr lang="en-US" dirty="0" smtClean="0"/>
              <a:t>mention it to </a:t>
            </a:r>
            <a:r>
              <a:rPr dirty="0" smtClean="0"/>
              <a:t>the </a:t>
            </a:r>
            <a:r>
              <a:rPr dirty="0"/>
              <a:t>class </a:t>
            </a:r>
            <a:r>
              <a:rPr lang="en-US" dirty="0" smtClean="0"/>
              <a:t>once again</a:t>
            </a:r>
            <a:r>
              <a:rPr dirty="0" smtClean="0"/>
              <a:t>.</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513BC059-AADE-4C60-A490-5ECD731F7AF5}" type="slidenum">
              <a:rPr lang="en-US" smtClean="0"/>
              <a:pPr>
                <a:defRPr/>
              </a:pPr>
              <a:t>22</a:t>
            </a:fld>
            <a:endParaRPr lang="en-US"/>
          </a:p>
        </p:txBody>
      </p:sp>
    </p:spTree>
    <p:extLst>
      <p:ext uri="{BB962C8B-B14F-4D97-AF65-F5344CB8AC3E}">
        <p14:creationId xmlns:p14="http://schemas.microsoft.com/office/powerpoint/2010/main" val="2985801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dirty="0"/>
              <a:t>To the teacher:</a:t>
            </a:r>
          </a:p>
          <a:p>
            <a:pPr algn="l" rtl="0"/>
            <a:r>
              <a:rPr dirty="0"/>
              <a:t>1. Before introducing this MNS to the students, make </a:t>
            </a:r>
            <a:r>
              <a:rPr dirty="0" smtClean="0"/>
              <a:t>sure </a:t>
            </a:r>
            <a:r>
              <a:rPr dirty="0"/>
              <a:t>they are familiar with the </a:t>
            </a:r>
            <a:r>
              <a:rPr dirty="0" smtClean="0"/>
              <a:t>concepts </a:t>
            </a:r>
            <a:r>
              <a:rPr dirty="0"/>
              <a:t>convex polygon, concave </a:t>
            </a:r>
            <a:r>
              <a:rPr dirty="0" smtClean="0"/>
              <a:t>polygon</a:t>
            </a:r>
            <a:r>
              <a:rPr lang="en-US" baseline="0" dirty="0" smtClean="0"/>
              <a:t> and</a:t>
            </a:r>
            <a:r>
              <a:rPr dirty="0" smtClean="0"/>
              <a:t> </a:t>
            </a:r>
            <a:r>
              <a:rPr dirty="0"/>
              <a:t>prism. </a:t>
            </a:r>
          </a:p>
          <a:p>
            <a:pPr algn="l" rtl="0"/>
            <a:r>
              <a:rPr lang="en-US" dirty="0" smtClean="0"/>
              <a:t>**</a:t>
            </a:r>
            <a:r>
              <a:rPr dirty="0" smtClean="0"/>
              <a:t>2</a:t>
            </a:r>
            <a:r>
              <a:rPr dirty="0"/>
              <a:t>. </a:t>
            </a:r>
            <a:r>
              <a:rPr lang="en-US" dirty="0" smtClean="0"/>
              <a:t>We recommend checking </a:t>
            </a:r>
            <a:r>
              <a:rPr dirty="0" smtClean="0"/>
              <a:t>the </a:t>
            </a:r>
            <a:r>
              <a:rPr dirty="0" err="1"/>
              <a:t>Ramzor</a:t>
            </a:r>
            <a:r>
              <a:rPr dirty="0"/>
              <a:t> </a:t>
            </a:r>
            <a:r>
              <a:rPr dirty="0" smtClean="0"/>
              <a:t>program</a:t>
            </a:r>
            <a:r>
              <a:rPr lang="he-IL" dirty="0" smtClean="0"/>
              <a:t> </a:t>
            </a:r>
            <a:r>
              <a:rPr dirty="0" smtClean="0"/>
              <a:t>to</a:t>
            </a:r>
            <a:r>
              <a:rPr lang="en-US" baseline="0" dirty="0" smtClean="0"/>
              <a:t> read the feedback of </a:t>
            </a:r>
            <a:r>
              <a:rPr dirty="0" smtClean="0"/>
              <a:t>teachers</a:t>
            </a:r>
            <a:r>
              <a:rPr lang="en-US" baseline="0" dirty="0" smtClean="0"/>
              <a:t> </a:t>
            </a:r>
            <a:r>
              <a:rPr lang="en-US" dirty="0" smtClean="0"/>
              <a:t>who have already </a:t>
            </a:r>
            <a:r>
              <a:rPr dirty="0" smtClean="0"/>
              <a:t>introduced </a:t>
            </a:r>
            <a:r>
              <a:rPr dirty="0"/>
              <a:t>the MNS into their classrooms. </a:t>
            </a:r>
            <a:r>
              <a:rPr dirty="0" smtClean="0"/>
              <a:t>Add </a:t>
            </a:r>
            <a:r>
              <a:rPr dirty="0"/>
              <a:t>your own </a:t>
            </a:r>
            <a:r>
              <a:rPr lang="en-US" dirty="0" smtClean="0"/>
              <a:t>comments</a:t>
            </a:r>
            <a:r>
              <a:rPr lang="en-US" baseline="0" dirty="0" smtClean="0"/>
              <a:t> </a:t>
            </a:r>
            <a:r>
              <a:rPr dirty="0" smtClean="0"/>
              <a:t>after </a:t>
            </a:r>
            <a:r>
              <a:rPr dirty="0"/>
              <a:t>you have introduced it so that others can gain from your experiences. </a:t>
            </a:r>
            <a:r>
              <a:rPr lang="en-US" dirty="0" smtClean="0"/>
              <a:t>** relevant</a:t>
            </a:r>
            <a:r>
              <a:rPr lang="en-US" baseline="0" dirty="0" smtClean="0"/>
              <a:t> in English version?**</a:t>
            </a:r>
            <a:endParaRPr dirty="0"/>
          </a:p>
          <a:p>
            <a:pPr algn="l" rtl="0"/>
            <a:r>
              <a:rPr dirty="0"/>
              <a:t>3. It suffices to present slides 1 through 18.</a:t>
            </a:r>
            <a:r>
              <a:rPr sz="1200" dirty="0"/>
              <a:t> We recommend proceeding until the end, of course, if time allows.</a:t>
            </a:r>
            <a:endParaRPr lang="en-US" sz="1200" dirty="0" smtClean="0"/>
          </a:p>
          <a:p>
            <a:pPr algn="l" rtl="0"/>
            <a:r>
              <a:rPr sz="1200" baseline="0" dirty="0"/>
              <a:t>4. In preparation for the MNS, if time </a:t>
            </a:r>
            <a:r>
              <a:rPr lang="en-US" sz="1200" baseline="0" dirty="0" smtClean="0"/>
              <a:t>permits</a:t>
            </a:r>
            <a:r>
              <a:rPr sz="1200" baseline="0" dirty="0" smtClean="0"/>
              <a:t>, </a:t>
            </a:r>
            <a:r>
              <a:rPr sz="1200" baseline="0" dirty="0"/>
              <a:t>we recommend introducing the concept of polygon triangulation -- the decomposition of a polygon into a set of triangles by drawing </a:t>
            </a:r>
            <a:r>
              <a:rPr sz="1200" baseline="0" dirty="0" smtClean="0"/>
              <a:t>non</a:t>
            </a:r>
            <a:r>
              <a:rPr lang="he-IL" sz="1200" baseline="0" dirty="0" smtClean="0"/>
              <a:t>-</a:t>
            </a:r>
            <a:r>
              <a:rPr sz="1200" baseline="0" dirty="0" smtClean="0"/>
              <a:t>crossing diagonals</a:t>
            </a:r>
            <a:r>
              <a:rPr sz="1200" baseline="0" dirty="0"/>
              <a:t>. In polygon triangulation each triangle consists of three vertices of the original polygon. It can be proven by induction that </a:t>
            </a:r>
            <a:r>
              <a:rPr lang="en-US" sz="1200" baseline="0" dirty="0" smtClean="0"/>
              <a:t>any </a:t>
            </a:r>
            <a:r>
              <a:rPr sz="1200" baseline="0" dirty="0" smtClean="0"/>
              <a:t>polygon </a:t>
            </a:r>
            <a:r>
              <a:rPr sz="1200" baseline="0" dirty="0"/>
              <a:t>triangulation is constructed from 3n diagonals and is composed of 2n triangles (for details, see, for example: http://mathforum.org/mathimages/index.php/Art_Gallery_Theorem)</a:t>
            </a:r>
            <a:endParaRPr lang="he-IL" dirty="0" smtClean="0"/>
          </a:p>
          <a:p>
            <a:pPr algn="l" rtl="0"/>
            <a:endParaRPr lang="he-IL" dirty="0" smtClean="0"/>
          </a:p>
          <a:p>
            <a:pPr rtl="0" eaLnBrk="1" hangingPunct="1">
              <a:spcBef>
                <a:spcPct val="0"/>
              </a:spcBef>
            </a:pPr>
            <a:endParaRPr lang="he-IL" altLang="en-US" dirty="0" smtClean="0"/>
          </a:p>
        </p:txBody>
      </p:sp>
      <p:sp>
        <p:nvSpPr>
          <p:cNvPr id="4" name="Slide Number Placeholder 3"/>
          <p:cNvSpPr>
            <a:spLocks noGrp="1"/>
          </p:cNvSpPr>
          <p:nvPr>
            <p:ph type="sldNum" sz="quarter" idx="10"/>
          </p:nvPr>
        </p:nvSpPr>
        <p:spPr/>
        <p:txBody>
          <a:bodyPr/>
          <a:lstStyle/>
          <a:p>
            <a:pPr>
              <a:defRPr/>
            </a:pPr>
            <a:fld id="{D075AA81-2B0C-4C22-8401-BB85D57627BC}" type="slidenum">
              <a:rPr lang="he-IL" smtClean="0">
                <a:solidFill>
                  <a:prstClr val="black"/>
                </a:solidFill>
              </a:rPr>
              <a:pPr>
                <a:defRPr/>
              </a:pPr>
              <a:t>3</a:t>
            </a:fld>
            <a:endParaRPr lang="he-IL">
              <a:solidFill>
                <a:prstClr val="black"/>
              </a:solidFill>
            </a:endParaRPr>
          </a:p>
        </p:txBody>
      </p:sp>
    </p:spTree>
    <p:extLst>
      <p:ext uri="{BB962C8B-B14F-4D97-AF65-F5344CB8AC3E}">
        <p14:creationId xmlns:p14="http://schemas.microsoft.com/office/powerpoint/2010/main" val="14190622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l" rtl="0"/>
            <a:r>
              <a:rPr dirty="0"/>
              <a:t>To the teacher:</a:t>
            </a:r>
          </a:p>
          <a:p>
            <a:pPr algn="l" rtl="0"/>
            <a:r>
              <a:rPr dirty="0"/>
              <a:t>In classes that have not yet learned </a:t>
            </a:r>
            <a:r>
              <a:rPr dirty="0" smtClean="0"/>
              <a:t>proof </a:t>
            </a:r>
            <a:r>
              <a:rPr dirty="0"/>
              <a:t>by induction, the students should at least become familiar with its existence</a:t>
            </a:r>
            <a:r>
              <a:rPr dirty="0" smtClean="0"/>
              <a:t>. </a:t>
            </a:r>
            <a:r>
              <a:rPr dirty="0"/>
              <a:t>In classes where students have already learned the method, they may be encouraged </a:t>
            </a:r>
            <a:r>
              <a:rPr dirty="0" smtClean="0"/>
              <a:t>to </a:t>
            </a:r>
            <a:r>
              <a:rPr dirty="0"/>
              <a:t>practice the proof as an exercise, if time permits.</a:t>
            </a:r>
            <a:endParaRPr lang="he-IL" dirty="0" smtClean="0"/>
          </a:p>
          <a:p>
            <a:pPr algn="l" rtl="0"/>
            <a:r>
              <a:rPr dirty="0"/>
              <a:t>Proof:</a:t>
            </a:r>
          </a:p>
          <a:p>
            <a:pPr marL="3175" indent="-3175" algn="l" rtl="0">
              <a:buNone/>
            </a:pPr>
            <a:r>
              <a:rPr sz="1200" u="sng" dirty="0"/>
              <a:t>Proof</a:t>
            </a:r>
            <a:r>
              <a:rPr sz="1200" dirty="0"/>
              <a:t> by induction on the </a:t>
            </a:r>
            <a:r>
              <a:rPr sz="1200" dirty="0" smtClean="0"/>
              <a:t>number </a:t>
            </a:r>
            <a:r>
              <a:rPr sz="1200" dirty="0"/>
              <a:t>n of polygonal sides. </a:t>
            </a:r>
            <a:endParaRPr lang="en-US" sz="1200" dirty="0" smtClean="0"/>
          </a:p>
          <a:p>
            <a:pPr algn="l" rtl="0"/>
            <a:r>
              <a:rPr sz="1200" dirty="0">
                <a:solidFill>
                  <a:schemeClr val="accent6">
                    <a:lumMod val="60000"/>
                    <a:lumOff val="40000"/>
                  </a:schemeClr>
                </a:solidFill>
              </a:rPr>
              <a:t>Basis:</a:t>
            </a:r>
          </a:p>
          <a:p>
            <a:pPr algn="l" rtl="0">
              <a:spcBef>
                <a:spcPts val="0"/>
              </a:spcBef>
              <a:buNone/>
            </a:pPr>
            <a:r>
              <a:rPr sz="1200" dirty="0"/>
              <a:t>	For a single triangle (n=3) the assertion is true by </a:t>
            </a:r>
            <a:r>
              <a:rPr lang="en-US" sz="1200" dirty="0" smtClean="0"/>
              <a:t>the trivial case.</a:t>
            </a:r>
            <a:r>
              <a:rPr sz="1200" dirty="0" smtClean="0"/>
              <a:t> </a:t>
            </a:r>
            <a:endParaRPr sz="1200" dirty="0"/>
          </a:p>
          <a:p>
            <a:pPr algn="l" rtl="0"/>
            <a:r>
              <a:rPr sz="1200" dirty="0">
                <a:solidFill>
                  <a:schemeClr val="accent6">
                    <a:lumMod val="60000"/>
                    <a:lumOff val="40000"/>
                  </a:schemeClr>
                </a:solidFill>
                <a:latin typeface="Arial"/>
                <a:cs typeface="Arial"/>
              </a:rPr>
              <a:t>Induction hypothesis:</a:t>
            </a:r>
          </a:p>
          <a:p>
            <a:pPr algn="l" rtl="0">
              <a:spcBef>
                <a:spcPts val="0"/>
              </a:spcBef>
              <a:buNone/>
            </a:pPr>
            <a:r>
              <a:rPr sz="1200" dirty="0"/>
              <a:t>	Let k be a natural number not less than 3 (</a:t>
            </a:r>
            <a:r>
              <a:rPr sz="1200" i="1" dirty="0"/>
              <a:t>k </a:t>
            </a:r>
            <a:r>
              <a:rPr sz="1200" dirty="0">
                <a:sym typeface="Symbol" charset="2"/>
              </a:rPr>
              <a:t></a:t>
            </a:r>
            <a:r>
              <a:rPr sz="1200" i="1" dirty="0"/>
              <a:t> </a:t>
            </a:r>
            <a:r>
              <a:rPr sz="1200" dirty="0"/>
              <a:t>3</a:t>
            </a:r>
            <a:r>
              <a:rPr sz="1200" dirty="0" smtClean="0"/>
              <a:t>). </a:t>
            </a:r>
            <a:endParaRPr sz="1200" dirty="0"/>
          </a:p>
          <a:p>
            <a:pPr algn="l" rtl="0">
              <a:spcBef>
                <a:spcPts val="0"/>
              </a:spcBef>
              <a:buNone/>
            </a:pPr>
            <a:r>
              <a:rPr sz="1200" dirty="0">
                <a:latin typeface="Arial"/>
                <a:cs typeface="Arial"/>
              </a:rPr>
              <a:t>	Now let us assume that we can properly color all vertices of every triangulation of every 3-sided to k-sided polygon. </a:t>
            </a:r>
          </a:p>
          <a:p>
            <a:pPr algn="l" rtl="0"/>
            <a:r>
              <a:rPr sz="1200" dirty="0"/>
              <a:t>Induction step: If we can prove for all k that the assertion </a:t>
            </a:r>
            <a:r>
              <a:rPr lang="en-US" sz="1200" dirty="0" smtClean="0"/>
              <a:t>leads to </a:t>
            </a:r>
            <a:r>
              <a:rPr sz="1200" dirty="0" smtClean="0"/>
              <a:t>the validity </a:t>
            </a:r>
            <a:r>
              <a:rPr sz="1200" dirty="0"/>
              <a:t>of the assertion for k+1-sided polygons, then </a:t>
            </a:r>
            <a:r>
              <a:rPr sz="1200" dirty="0" smtClean="0"/>
              <a:t>we</a:t>
            </a:r>
            <a:r>
              <a:rPr lang="en-US" sz="1200" dirty="0" smtClean="0"/>
              <a:t> can</a:t>
            </a:r>
            <a:r>
              <a:rPr sz="1200" dirty="0" smtClean="0"/>
              <a:t> infer </a:t>
            </a:r>
            <a:r>
              <a:rPr sz="1200" dirty="0"/>
              <a:t>that the statement is true for every n-sided polygon, where n is an integer.</a:t>
            </a:r>
            <a:r>
              <a:rPr sz="1200" i="1" dirty="0"/>
              <a:t> </a:t>
            </a:r>
            <a:r>
              <a:rPr sz="1200" dirty="0" smtClean="0"/>
              <a:t>Imagine </a:t>
            </a:r>
            <a:r>
              <a:rPr sz="1200" dirty="0"/>
              <a:t>any k+1-sided polygon which has been </a:t>
            </a:r>
            <a:r>
              <a:rPr sz="1200" dirty="0" smtClean="0"/>
              <a:t>triangulated. </a:t>
            </a:r>
            <a:endParaRPr sz="1200" dirty="0"/>
          </a:p>
          <a:p>
            <a:pPr algn="l" rtl="0"/>
            <a:r>
              <a:rPr sz="1200" dirty="0"/>
              <a:t>Let us </a:t>
            </a:r>
            <a:r>
              <a:rPr sz="1200" dirty="0" smtClean="0"/>
              <a:t>remove </a:t>
            </a:r>
            <a:r>
              <a:rPr sz="1200" dirty="0"/>
              <a:t>a triangle for which two of its sides are congruent to two sides of the polygon (in every triangulation of every polygon there exists </a:t>
            </a:r>
          </a:p>
          <a:p>
            <a:pPr algn="l" rtl="0">
              <a:spcBef>
                <a:spcPts val="0"/>
              </a:spcBef>
              <a:buNone/>
            </a:pPr>
            <a:r>
              <a:rPr sz="1200" dirty="0"/>
              <a:t>	at least one such triangle</a:t>
            </a:r>
            <a:r>
              <a:rPr sz="1200" dirty="0" smtClean="0"/>
              <a:t>)</a:t>
            </a:r>
            <a:r>
              <a:rPr lang="en-US" sz="1200" dirty="0" smtClean="0"/>
              <a:t>.</a:t>
            </a:r>
            <a:endParaRPr sz="1200" dirty="0"/>
          </a:p>
          <a:p>
            <a:pPr algn="l" rtl="0"/>
            <a:r>
              <a:rPr sz="1200" dirty="0"/>
              <a:t>We remain with a k-sided polygon, because</a:t>
            </a:r>
          </a:p>
          <a:p>
            <a:pPr algn="l" rtl="0">
              <a:buNone/>
            </a:pPr>
            <a:r>
              <a:rPr sz="1200" dirty="0"/>
              <a:t>                      (</a:t>
            </a:r>
            <a:r>
              <a:rPr sz="1200" i="1" dirty="0"/>
              <a:t>k+</a:t>
            </a:r>
            <a:r>
              <a:rPr sz="1200" dirty="0"/>
              <a:t>1)</a:t>
            </a:r>
            <a:r>
              <a:rPr sz="1200" dirty="0">
                <a:sym typeface="Symbol" charset="2"/>
              </a:rPr>
              <a:t></a:t>
            </a:r>
            <a:r>
              <a:rPr sz="1200" dirty="0"/>
              <a:t>2+1=</a:t>
            </a:r>
            <a:r>
              <a:rPr sz="1200" i="1" dirty="0"/>
              <a:t>k</a:t>
            </a:r>
            <a:endParaRPr lang="he-IL" sz="1200" dirty="0" smtClean="0"/>
          </a:p>
          <a:p>
            <a:pPr algn="l" rtl="0"/>
            <a:r>
              <a:rPr sz="1200" dirty="0"/>
              <a:t>Based on the induction hypothesis, we can properly color the vertices.</a:t>
            </a:r>
          </a:p>
          <a:p>
            <a:pPr algn="l" rtl="0"/>
            <a:r>
              <a:rPr sz="1200" dirty="0"/>
              <a:t>Two of the vertices in the </a:t>
            </a:r>
            <a:r>
              <a:rPr sz="1200" dirty="0" smtClean="0"/>
              <a:t>removed </a:t>
            </a:r>
            <a:r>
              <a:rPr sz="1200" dirty="0"/>
              <a:t>triangle are congruent to the colored vertices and have already been colored in two different colors. </a:t>
            </a:r>
          </a:p>
          <a:p>
            <a:pPr algn="l" rtl="0"/>
            <a:r>
              <a:rPr sz="1200" dirty="0"/>
              <a:t>Let us color the third vertex in the third color. At this point all vertices in the k+1-sided polygon are properly colored.     - - -  Q.E.D. </a:t>
            </a:r>
          </a:p>
          <a:p>
            <a:pPr algn="l" rtl="0"/>
            <a:r>
              <a:rPr dirty="0"/>
              <a:t>This can also be proven without induction. The following is from</a:t>
            </a:r>
          </a:p>
          <a:p>
            <a:pPr algn="l" rtl="0"/>
            <a:r>
              <a:rPr dirty="0"/>
              <a:t>http://www.cut-the-knot.org/Curriculum/Combinatorics/Chvatal.shtml</a:t>
            </a:r>
            <a:endParaRPr lang="he-IL" dirty="0" smtClean="0"/>
          </a:p>
          <a:p>
            <a:pPr algn="l" rtl="0"/>
            <a:r>
              <a:rPr dirty="0"/>
              <a:t>"given a diagonal triangulation, how do we color the vertices to satisfy #2? Observe that, in a diagonal triangulation, the sides of any triangle are either sides or the diagonals of the polygon, and at most 2 may be of the latter kind. The triangles could only abut each other at the diagonals, </a:t>
            </a:r>
            <a:r>
              <a:rPr dirty="0" smtClean="0"/>
              <a:t>not</a:t>
            </a:r>
            <a:r>
              <a:rPr lang="en-US" dirty="0" smtClean="0"/>
              <a:t> at</a:t>
            </a:r>
            <a:r>
              <a:rPr dirty="0" smtClean="0"/>
              <a:t> </a:t>
            </a:r>
            <a:r>
              <a:rPr dirty="0"/>
              <a:t>the sides of the polygon. Furthermore, only two triangles in a triangulation may share the same diagonal. It follows that each triangle in a triangulation is adjacent to 1 or 2 other triangles. The neighboring triangles share a side and, consequently, two vertices.</a:t>
            </a:r>
          </a:p>
          <a:p>
            <a:pPr algn="l" rtl="0"/>
            <a:r>
              <a:rPr dirty="0"/>
              <a:t>Start with any triangle of the triangulation and color its vertices with three colors in a random fashion. Its neighbor triangles already have two vertices assigned two different colors; the requirements of #2 force a unique color on the remaining vertex. Continue in this manner with 1 or, as the case may be, 2 adjacent triangles until all vertices have been assigned a color. The process stops when on either end we run into a triangle composed of 2 sides and 1 diagonal of the polygon.”</a:t>
            </a:r>
          </a:p>
          <a:p>
            <a:pPr algn="l" rtl="0"/>
            <a:endParaRPr lang="he-IL" sz="1200" i="1" dirty="0" smtClean="0"/>
          </a:p>
          <a:p>
            <a:pPr algn="l" rtl="0"/>
            <a:endParaRPr lang="en-US" dirty="0" smtClean="0"/>
          </a:p>
        </p:txBody>
      </p:sp>
      <p:sp>
        <p:nvSpPr>
          <p:cNvPr id="4" name="Slide Number Placeholder 3"/>
          <p:cNvSpPr>
            <a:spLocks noGrp="1"/>
          </p:cNvSpPr>
          <p:nvPr>
            <p:ph type="sldNum" sz="quarter" idx="10"/>
          </p:nvPr>
        </p:nvSpPr>
        <p:spPr/>
        <p:txBody>
          <a:bodyPr/>
          <a:lstStyle/>
          <a:p>
            <a:fld id="{E37A9A3A-C1B1-4827-AAB9-59511914A05A}" type="slidenum">
              <a:rPr lang="en-US" smtClean="0"/>
              <a:pPr/>
              <a:t>23</a:t>
            </a:fld>
            <a:endParaRPr lang="en-US"/>
          </a:p>
        </p:txBody>
      </p:sp>
    </p:spTree>
    <p:extLst>
      <p:ext uri="{BB962C8B-B14F-4D97-AF65-F5344CB8AC3E}">
        <p14:creationId xmlns:p14="http://schemas.microsoft.com/office/powerpoint/2010/main" val="22480474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dirty="0"/>
              <a:t>To the teacher: Here, too, it is not necessary to repeat the assertion and the two previous steps. They appear as a reminder, and you may quickly </a:t>
            </a:r>
            <a:r>
              <a:rPr lang="en-US" dirty="0" smtClean="0"/>
              <a:t>move </a:t>
            </a:r>
            <a:r>
              <a:rPr dirty="0" smtClean="0"/>
              <a:t>on </a:t>
            </a:r>
            <a:r>
              <a:rPr dirty="0"/>
              <a:t>to the </a:t>
            </a:r>
            <a:r>
              <a:rPr dirty="0" smtClean="0"/>
              <a:t>third</a:t>
            </a:r>
            <a:r>
              <a:rPr lang="en-US" dirty="0" smtClean="0"/>
              <a:t> bullet</a:t>
            </a:r>
            <a:r>
              <a:rPr dirty="0" smtClean="0"/>
              <a:t>.</a:t>
            </a:r>
            <a:endParaRPr lang="en-US" dirty="0"/>
          </a:p>
        </p:txBody>
      </p:sp>
      <p:sp>
        <p:nvSpPr>
          <p:cNvPr id="4" name="Slide Number Placeholder 3"/>
          <p:cNvSpPr>
            <a:spLocks noGrp="1"/>
          </p:cNvSpPr>
          <p:nvPr>
            <p:ph type="sldNum" sz="quarter" idx="10"/>
          </p:nvPr>
        </p:nvSpPr>
        <p:spPr/>
        <p:txBody>
          <a:bodyPr/>
          <a:lstStyle/>
          <a:p>
            <a:pPr>
              <a:defRPr/>
            </a:pPr>
            <a:fld id="{513BC059-AADE-4C60-A490-5ECD731F7AF5}" type="slidenum">
              <a:rPr lang="en-US" smtClean="0"/>
              <a:pPr>
                <a:defRPr/>
              </a:pPr>
              <a:t>24</a:t>
            </a:fld>
            <a:endParaRPr lang="en-US"/>
          </a:p>
        </p:txBody>
      </p:sp>
    </p:spTree>
    <p:extLst>
      <p:ext uri="{BB962C8B-B14F-4D97-AF65-F5344CB8AC3E}">
        <p14:creationId xmlns:p14="http://schemas.microsoft.com/office/powerpoint/2010/main" val="29167206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dirty="0"/>
              <a:t>To the teacher:</a:t>
            </a:r>
          </a:p>
          <a:p>
            <a:pPr marL="228600" indent="-228600" algn="l" rtl="0">
              <a:buFont typeface="+mj-lt"/>
              <a:buAutoNum type="arabicPeriod"/>
            </a:pPr>
            <a:r>
              <a:rPr baseline="0" dirty="0"/>
              <a:t>The title uses the word "dodecagon". ***how do you want this treated? we can use "dodecagon", and we can use "12-gon", or "12-sided polygon". What do you prefer in the slides, and what do you want indicated in the teacher's note?</a:t>
            </a:r>
          </a:p>
          <a:p>
            <a:pPr marL="228600" indent="-228600" algn="l" rtl="0">
              <a:buFont typeface="+mj-lt"/>
              <a:buAutoNum type="arabicPeriod"/>
            </a:pPr>
            <a:r>
              <a:rPr baseline="0" dirty="0"/>
              <a:t>The explanation in the first bullet is very important, and it should be </a:t>
            </a:r>
            <a:r>
              <a:rPr lang="en-US" baseline="0" dirty="0" smtClean="0"/>
              <a:t>reviewed </a:t>
            </a:r>
            <a:r>
              <a:rPr baseline="0" dirty="0" smtClean="0"/>
              <a:t>slowly </a:t>
            </a:r>
            <a:r>
              <a:rPr baseline="0" dirty="0"/>
              <a:t>and carefully, </a:t>
            </a:r>
            <a:r>
              <a:rPr baseline="0" dirty="0" smtClean="0"/>
              <a:t>coloring </a:t>
            </a:r>
            <a:r>
              <a:rPr baseline="0" dirty="0"/>
              <a:t>the </a:t>
            </a:r>
            <a:r>
              <a:rPr baseline="0" dirty="0" smtClean="0"/>
              <a:t>diagram </a:t>
            </a:r>
            <a:r>
              <a:rPr baseline="0" dirty="0"/>
              <a:t>where appropriate. After the students </a:t>
            </a:r>
            <a:r>
              <a:rPr lang="en-US" baseline="0" dirty="0" smtClean="0"/>
              <a:t>have </a:t>
            </a:r>
            <a:r>
              <a:rPr baseline="0" dirty="0" smtClean="0"/>
              <a:t>underst</a:t>
            </a:r>
            <a:r>
              <a:rPr lang="en-US" baseline="0" dirty="0" smtClean="0"/>
              <a:t>oo</a:t>
            </a:r>
            <a:r>
              <a:rPr baseline="0" dirty="0" smtClean="0"/>
              <a:t>d </a:t>
            </a:r>
            <a:r>
              <a:rPr lang="en-US" baseline="0" dirty="0" smtClean="0"/>
              <a:t>it</a:t>
            </a:r>
            <a:r>
              <a:rPr baseline="0" dirty="0" smtClean="0"/>
              <a:t>, </a:t>
            </a:r>
            <a:r>
              <a:rPr baseline="0" dirty="0"/>
              <a:t>they should </a:t>
            </a:r>
            <a:r>
              <a:rPr baseline="0" dirty="0" smtClean="0"/>
              <a:t>have </a:t>
            </a:r>
            <a:r>
              <a:rPr lang="en-US" baseline="0" dirty="0" smtClean="0"/>
              <a:t>no</a:t>
            </a:r>
            <a:r>
              <a:rPr baseline="0" dirty="0" smtClean="0"/>
              <a:t> </a:t>
            </a:r>
            <a:r>
              <a:rPr baseline="0" dirty="0"/>
              <a:t>difficulty grasping the second bullet.</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baseline="0" dirty="0"/>
              <a:t>The "worst case" described in the last bullet is that there are exactly 4 vertices of every color, since if there would be more than 4 vertices of a particular color, there would need to be less than 4 of a different color (as we saw in one of the examples). Therefore 4 is the largest possible number. </a:t>
            </a:r>
            <a:endParaRPr lang="he-IL" dirty="0"/>
          </a:p>
        </p:txBody>
      </p:sp>
      <p:sp>
        <p:nvSpPr>
          <p:cNvPr id="4" name="Slide Number Placeholder 3"/>
          <p:cNvSpPr>
            <a:spLocks noGrp="1"/>
          </p:cNvSpPr>
          <p:nvPr>
            <p:ph type="sldNum" sz="quarter" idx="10"/>
          </p:nvPr>
        </p:nvSpPr>
        <p:spPr/>
        <p:txBody>
          <a:bodyPr/>
          <a:lstStyle/>
          <a:p>
            <a:fld id="{E37A9A3A-C1B1-4827-AAB9-59511914A05A}" type="slidenum">
              <a:rPr lang="en-US" smtClean="0"/>
              <a:pPr/>
              <a:t>25</a:t>
            </a:fld>
            <a:endParaRPr lang="en-US"/>
          </a:p>
        </p:txBody>
      </p:sp>
    </p:spTree>
    <p:extLst>
      <p:ext uri="{BB962C8B-B14F-4D97-AF65-F5344CB8AC3E}">
        <p14:creationId xmlns:p14="http://schemas.microsoft.com/office/powerpoint/2010/main" val="25496428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dirty="0"/>
              <a:t>To the teacher:</a:t>
            </a:r>
          </a:p>
          <a:p>
            <a:pPr algn="l" rtl="0"/>
            <a:r>
              <a:rPr dirty="0"/>
              <a:t>Here is a more "formal" proof </a:t>
            </a:r>
            <a:r>
              <a:rPr lang="en-US" dirty="0" smtClean="0"/>
              <a:t>for </a:t>
            </a:r>
            <a:r>
              <a:rPr dirty="0" smtClean="0"/>
              <a:t>Step </a:t>
            </a:r>
            <a:r>
              <a:rPr dirty="0"/>
              <a:t>2, taken from</a:t>
            </a:r>
          </a:p>
          <a:p>
            <a:pPr algn="l" rtl="0"/>
            <a:r>
              <a:rPr dirty="0"/>
              <a:t>http://www.cut-the-knot.org/Curriculum/Combinatorics/Chvatal.shtml</a:t>
            </a:r>
          </a:p>
          <a:p>
            <a:pPr algn="l" rtl="0"/>
            <a:r>
              <a:rPr dirty="0"/>
              <a:t>“For example, assume there are B blue vertices, R red vertices and G green vertices. Then obviously B + R + G = n. One of the </a:t>
            </a:r>
            <a:r>
              <a:rPr dirty="0" smtClean="0"/>
              <a:t>numbers </a:t>
            </a:r>
            <a:r>
              <a:rPr dirty="0"/>
              <a:t>does not exceed the other two. Without loss of generality we may assume that</a:t>
            </a:r>
          </a:p>
          <a:p>
            <a:pPr algn="l" rtl="0"/>
            <a:r>
              <a:rPr dirty="0"/>
              <a:t>B ≤ R and B ≤ G. </a:t>
            </a:r>
          </a:p>
          <a:p>
            <a:pPr algn="l" rtl="0"/>
            <a:r>
              <a:rPr dirty="0"/>
              <a:t>Then</a:t>
            </a:r>
          </a:p>
          <a:p>
            <a:pPr algn="l" rtl="0"/>
            <a:r>
              <a:rPr dirty="0"/>
              <a:t>3·B ≤ B + R + G = n, </a:t>
            </a:r>
          </a:p>
          <a:p>
            <a:pPr algn="l" rtl="0"/>
            <a:r>
              <a:rPr dirty="0"/>
              <a:t>so that B ≤ n/3, and, since B is a whole number,</a:t>
            </a:r>
          </a:p>
          <a:p>
            <a:pPr algn="l" rtl="0"/>
            <a:r>
              <a:rPr dirty="0"/>
              <a:t>B ≤ [n/3]. “</a:t>
            </a:r>
            <a:endParaRPr lang="he-IL" dirty="0"/>
          </a:p>
        </p:txBody>
      </p:sp>
      <p:sp>
        <p:nvSpPr>
          <p:cNvPr id="4" name="Slide Number Placeholder 3"/>
          <p:cNvSpPr>
            <a:spLocks noGrp="1"/>
          </p:cNvSpPr>
          <p:nvPr>
            <p:ph type="sldNum" sz="quarter" idx="10"/>
          </p:nvPr>
        </p:nvSpPr>
        <p:spPr/>
        <p:txBody>
          <a:bodyPr/>
          <a:lstStyle/>
          <a:p>
            <a:fld id="{E37A9A3A-C1B1-4827-AAB9-59511914A05A}" type="slidenum">
              <a:rPr lang="en-US" smtClean="0"/>
              <a:pPr/>
              <a:t>26</a:t>
            </a:fld>
            <a:endParaRPr lang="en-US"/>
          </a:p>
        </p:txBody>
      </p:sp>
    </p:spTree>
    <p:extLst>
      <p:ext uri="{BB962C8B-B14F-4D97-AF65-F5344CB8AC3E}">
        <p14:creationId xmlns:p14="http://schemas.microsoft.com/office/powerpoint/2010/main" val="40024075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eaLnBrk="1" hangingPunct="1"/>
            <a:r>
              <a:rPr sz="1200" dirty="0">
                <a:solidFill>
                  <a:srgbClr val="00FFFF"/>
                </a:solidFill>
              </a:rPr>
              <a:t>Recommended sources for additional reading (books, articles and websites)</a:t>
            </a:r>
            <a:endParaRPr lang="he-IL" altLang="en-US" sz="1200" dirty="0" smtClean="0"/>
          </a:p>
          <a:p>
            <a:pPr algn="l" rtl="0" eaLnBrk="1" hangingPunct="1"/>
            <a:r>
              <a:rPr sz="1200" dirty="0" err="1"/>
              <a:t>Chvátal</a:t>
            </a:r>
            <a:r>
              <a:rPr sz="1200" dirty="0"/>
              <a:t>, V., (1975). "A combinatorial theorem in plane geometry", </a:t>
            </a:r>
            <a:r>
              <a:rPr sz="1200" i="1" dirty="0"/>
              <a:t>Journal of Combinatorial Theory, </a:t>
            </a:r>
            <a:r>
              <a:rPr sz="1200" b="1" dirty="0"/>
              <a:t>Series B</a:t>
            </a:r>
            <a:r>
              <a:rPr sz="1200" dirty="0"/>
              <a:t> Volume 18, Issue 1, February 1975, Pages 39-41 , </a:t>
            </a:r>
            <a:r>
              <a:rPr sz="1200" dirty="0">
                <a:hlinkClick r:id="rId3" action="ppaction://hlinkfile" tooltip="Digital object identifier"/>
              </a:rPr>
              <a:t>doi</a:t>
            </a:r>
            <a:r>
              <a:rPr sz="1200" dirty="0"/>
              <a:t>:</a:t>
            </a:r>
            <a:r>
              <a:rPr sz="1200" dirty="0">
                <a:hlinkClick r:id="rId4"/>
              </a:rPr>
              <a:t>10.1016/0095-8956(75)90061-1</a:t>
            </a:r>
            <a:endParaRPr lang="en-US" altLang="en-US" sz="1200" dirty="0" smtClean="0"/>
          </a:p>
          <a:p>
            <a:pPr algn="l" rtl="0" eaLnBrk="1" hangingPunct="1"/>
            <a:r>
              <a:rPr sz="1200" dirty="0" smtClean="0"/>
              <a:t>Fisk</a:t>
            </a:r>
            <a:r>
              <a:rPr sz="1200" dirty="0"/>
              <a:t>, S., (1978). "A short proof of </a:t>
            </a:r>
            <a:r>
              <a:rPr sz="1200" dirty="0" err="1"/>
              <a:t>Chvátal's</a:t>
            </a:r>
            <a:r>
              <a:rPr sz="1200" dirty="0"/>
              <a:t> watchman theorem", </a:t>
            </a:r>
            <a:r>
              <a:rPr sz="1200" i="1" dirty="0"/>
              <a:t>Journal of Combinatorial Theory, Series B</a:t>
            </a:r>
            <a:r>
              <a:rPr sz="1200" dirty="0"/>
              <a:t> </a:t>
            </a:r>
            <a:r>
              <a:rPr sz="1200" b="1" dirty="0"/>
              <a:t>24</a:t>
            </a:r>
            <a:r>
              <a:rPr sz="1200" dirty="0"/>
              <a:t> (3): 374, </a:t>
            </a:r>
            <a:r>
              <a:rPr sz="1200" dirty="0">
                <a:hlinkClick r:id="rId3" action="ppaction://hlinkfile" tooltip="Digital object identifier"/>
              </a:rPr>
              <a:t>doi</a:t>
            </a:r>
            <a:r>
              <a:rPr sz="1200" dirty="0"/>
              <a:t>:</a:t>
            </a:r>
            <a:r>
              <a:rPr sz="1200" dirty="0">
                <a:hlinkClick r:id="rId5"/>
              </a:rPr>
              <a:t>10.1016/0095-8956(78)90059-X</a:t>
            </a:r>
            <a:r>
              <a:rPr sz="1200" dirty="0"/>
              <a:t> </a:t>
            </a:r>
            <a:endParaRPr lang="en-US" altLang="en-US" sz="1200" dirty="0" smtClean="0"/>
          </a:p>
          <a:p>
            <a:pPr algn="l" rtl="0" eaLnBrk="1" hangingPunct="1"/>
            <a:r>
              <a:rPr sz="1200" dirty="0" err="1"/>
              <a:t>Honsberger</a:t>
            </a:r>
            <a:r>
              <a:rPr sz="1200" dirty="0"/>
              <a:t>, R., (1976). “</a:t>
            </a:r>
            <a:r>
              <a:rPr sz="1200" dirty="0" err="1"/>
              <a:t>Chvatal’s</a:t>
            </a:r>
            <a:r>
              <a:rPr sz="1200" dirty="0"/>
              <a:t> Art Gallery Theorem.” </a:t>
            </a:r>
            <a:r>
              <a:rPr sz="1200" i="1" dirty="0"/>
              <a:t>Mathematical Gems II, Chapter 11, 104-110,  MAA Inc. </a:t>
            </a:r>
            <a:r>
              <a:rPr sz="1200" dirty="0"/>
              <a:t>1976 </a:t>
            </a:r>
          </a:p>
          <a:p>
            <a:pPr algn="l" rtl="0" eaLnBrk="1" hangingPunct="1"/>
            <a:r>
              <a:rPr sz="1200" dirty="0" err="1"/>
              <a:t>Garey</a:t>
            </a:r>
            <a:r>
              <a:rPr sz="1200" dirty="0"/>
              <a:t>, Michael R.; Johnson, D. S. (1979). Victor Klee. ed. </a:t>
            </a:r>
            <a:r>
              <a:rPr sz="1200" i="1" dirty="0"/>
              <a:t>Computers and Intractability: A Guide to the Theory of NP-Completeness</a:t>
            </a:r>
            <a:r>
              <a:rPr sz="1200" dirty="0"/>
              <a:t>. A Series of Books in the Mathematical Sciences. W. H. Freeman and Co.. pp. x+338. </a:t>
            </a:r>
            <a:r>
              <a:rPr sz="1200" dirty="0">
                <a:hlinkClick r:id="rId6" action="ppaction://hlinkfile" tooltip="International Standard Book Number"/>
              </a:rPr>
              <a:t>ISBN</a:t>
            </a:r>
            <a:r>
              <a:rPr sz="1200" dirty="0"/>
              <a:t> </a:t>
            </a:r>
            <a:r>
              <a:rPr sz="1200" dirty="0">
                <a:hlinkClick r:id="rId7" action="ppaction://hlinkfile" tooltip="Special:BookSources/0-7167-1045-5"/>
              </a:rPr>
              <a:t>0-7167-1045-5</a:t>
            </a:r>
            <a:r>
              <a:rPr sz="1200" dirty="0"/>
              <a:t>. </a:t>
            </a:r>
            <a:r>
              <a:rPr sz="1200" dirty="0">
                <a:hlinkClick r:id="rId8" action="ppaction://hlinkfile" tooltip="Mathematical Reviews"/>
              </a:rPr>
              <a:t>MR</a:t>
            </a:r>
            <a:r>
              <a:rPr sz="1200" dirty="0">
                <a:hlinkClick r:id="rId9"/>
              </a:rPr>
              <a:t>519066</a:t>
            </a:r>
            <a:r>
              <a:rPr sz="1200" dirty="0"/>
              <a:t>.</a:t>
            </a:r>
          </a:p>
          <a:p>
            <a:pPr algn="l" rtl="0"/>
            <a:endParaRPr lang="he-IL" dirty="0" smtClean="0"/>
          </a:p>
          <a:p>
            <a:pPr algn="l" rtl="0"/>
            <a:endParaRPr lang="en-US" dirty="0"/>
          </a:p>
        </p:txBody>
      </p:sp>
      <p:sp>
        <p:nvSpPr>
          <p:cNvPr id="4" name="Slide Number Placeholder 3"/>
          <p:cNvSpPr>
            <a:spLocks noGrp="1"/>
          </p:cNvSpPr>
          <p:nvPr>
            <p:ph type="sldNum" sz="quarter" idx="10"/>
          </p:nvPr>
        </p:nvSpPr>
        <p:spPr/>
        <p:txBody>
          <a:bodyPr/>
          <a:lstStyle/>
          <a:p>
            <a:pPr>
              <a:defRPr/>
            </a:pPr>
            <a:fld id="{513BC059-AADE-4C60-A490-5ECD731F7AF5}" type="slidenum">
              <a:rPr lang="en-US" smtClean="0"/>
              <a:pPr>
                <a:defRPr/>
              </a:pPr>
              <a:t>28</a:t>
            </a:fld>
            <a:endParaRPr lang="en-US"/>
          </a:p>
        </p:txBody>
      </p:sp>
    </p:spTree>
    <p:extLst>
      <p:ext uri="{BB962C8B-B14F-4D97-AF65-F5344CB8AC3E}">
        <p14:creationId xmlns:p14="http://schemas.microsoft.com/office/powerpoint/2010/main" val="39422139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eaLnBrk="1" hangingPunct="1"/>
            <a:r>
              <a:rPr sz="1200" dirty="0">
                <a:solidFill>
                  <a:srgbClr val="00FFFF"/>
                </a:solidFill>
              </a:rPr>
              <a:t>Recommended reading (continued)</a:t>
            </a:r>
            <a:endParaRPr lang="he-IL" altLang="en-US" sz="1200" dirty="0" smtClean="0"/>
          </a:p>
          <a:p>
            <a:pPr algn="l" rtl="0" eaLnBrk="1" hangingPunct="1"/>
            <a:r>
              <a:rPr sz="1200" dirty="0"/>
              <a:t>O'Rourke, Joseph (1987). </a:t>
            </a:r>
            <a:r>
              <a:rPr sz="1200" i="1" dirty="0"/>
              <a:t>Art Gallery Theorems and Algorithms</a:t>
            </a:r>
            <a:r>
              <a:rPr sz="1200" dirty="0"/>
              <a:t>, Oxford University Press, </a:t>
            </a:r>
            <a:r>
              <a:rPr sz="1200" dirty="0">
                <a:hlinkClick r:id="rId3" action="ppaction://hlinkfile" tooltip="International Standard Book Number"/>
              </a:rPr>
              <a:t>ISBN</a:t>
            </a:r>
            <a:r>
              <a:rPr sz="1200" dirty="0"/>
              <a:t> 0-19-503965-3, </a:t>
            </a:r>
            <a:r>
              <a:rPr sz="1200" dirty="0">
                <a:hlinkClick r:id="rId4"/>
              </a:rPr>
              <a:t>http://cs.smith.edu/~orourke/books/ArtGalleryTheorems/art.html</a:t>
            </a:r>
            <a:endParaRPr lang="en-US" altLang="en-US" sz="1200" dirty="0" smtClean="0"/>
          </a:p>
          <a:p>
            <a:pPr algn="l" rtl="0" eaLnBrk="1" hangingPunct="1"/>
            <a:r>
              <a:rPr sz="1200" dirty="0">
                <a:hlinkClick r:id="rId5"/>
              </a:rPr>
              <a:t>http://maven.smith.edu/~orourke/</a:t>
            </a:r>
            <a:r>
              <a:rPr sz="1200" dirty="0"/>
              <a:t>          </a:t>
            </a:r>
            <a:endParaRPr lang="he-IL" altLang="en-US" sz="1200" dirty="0" smtClean="0"/>
          </a:p>
          <a:p>
            <a:pPr algn="l" rtl="0" eaLnBrk="1" hangingPunct="1"/>
            <a:r>
              <a:rPr sz="1200" dirty="0"/>
              <a:t>http://maven.smith.edu/~orourke/ The problem of securing a fortress appears in Chapter 6 of this book. ***404 error -- page not found*** </a:t>
            </a:r>
          </a:p>
          <a:p>
            <a:pPr algn="l" rtl="0" eaLnBrk="1" hangingPunct="1">
              <a:buFontTx/>
              <a:buNone/>
            </a:pPr>
            <a:r>
              <a:rPr sz="1200" dirty="0"/>
              <a:t>	 Proof that the </a:t>
            </a:r>
            <a:r>
              <a:rPr lang="en-US" sz="1200" dirty="0" smtClean="0"/>
              <a:t>art gallery</a:t>
            </a:r>
            <a:r>
              <a:rPr sz="1200" dirty="0" smtClean="0"/>
              <a:t> </a:t>
            </a:r>
            <a:r>
              <a:rPr sz="1200" dirty="0"/>
              <a:t>problem is NP-complete appears on pages 239-242.</a:t>
            </a:r>
          </a:p>
          <a:p>
            <a:pPr algn="l" rtl="0" eaLnBrk="1" hangingPunct="1">
              <a:buFontTx/>
              <a:buNone/>
            </a:pPr>
            <a:r>
              <a:rPr sz="1200" dirty="0"/>
              <a:t> The difficult problem </a:t>
            </a:r>
            <a:r>
              <a:rPr sz="1200" dirty="0" smtClean="0"/>
              <a:t>of </a:t>
            </a:r>
            <a:r>
              <a:rPr sz="1200" dirty="0"/>
              <a:t>securing a polyhedral museum (the three-dimensional problem) is addressed in Chapter 10. An example of a polyhedral non-prismatic museum whose interior space is not visible from the corners appears on page 255. </a:t>
            </a:r>
          </a:p>
          <a:p>
            <a:pPr algn="l" rtl="0" eaLnBrk="1" hangingPunct="1">
              <a:defRPr/>
            </a:pPr>
            <a:r>
              <a:rPr sz="1200" dirty="0" err="1"/>
              <a:t>Bjorling</a:t>
            </a:r>
            <a:r>
              <a:rPr sz="1200" dirty="0"/>
              <a:t>-Sachs, I. and </a:t>
            </a:r>
            <a:r>
              <a:rPr sz="1200" dirty="0" err="1"/>
              <a:t>Souvaine</a:t>
            </a:r>
            <a:r>
              <a:rPr sz="1200" dirty="0"/>
              <a:t>, D. L. "A Tight Bound for Guarding Polygons with Holes." Report LCSR-TR-165. New Brunswick, NJ: Lab. </a:t>
            </a:r>
            <a:r>
              <a:rPr sz="1200" dirty="0" err="1"/>
              <a:t>Comput</a:t>
            </a:r>
            <a:r>
              <a:rPr sz="1200" dirty="0"/>
              <a:t>. Sci. Res., Rutgers Univ., 1991.</a:t>
            </a:r>
          </a:p>
          <a:p>
            <a:pPr algn="l" rtl="0" eaLnBrk="1" hangingPunct="1">
              <a:defRPr/>
            </a:pPr>
            <a:r>
              <a:rPr sz="1200" dirty="0" err="1"/>
              <a:t>Bjorling</a:t>
            </a:r>
            <a:r>
              <a:rPr sz="1200" dirty="0"/>
              <a:t>-Sachs, I. and </a:t>
            </a:r>
            <a:r>
              <a:rPr sz="1200" dirty="0" err="1"/>
              <a:t>Souvaine</a:t>
            </a:r>
            <a:r>
              <a:rPr sz="1200" dirty="0"/>
              <a:t>, D. L. "An Efficient Algorithm for Guard Placement in Polygons with Holes." </a:t>
            </a:r>
            <a:r>
              <a:rPr sz="1200" i="1" dirty="0"/>
              <a:t>Disc. </a:t>
            </a:r>
            <a:r>
              <a:rPr sz="1200" i="1" dirty="0" err="1"/>
              <a:t>Comput</a:t>
            </a:r>
            <a:r>
              <a:rPr sz="1200" i="1" dirty="0"/>
              <a:t>. Geom.</a:t>
            </a:r>
            <a:r>
              <a:rPr sz="1200" dirty="0"/>
              <a:t> </a:t>
            </a:r>
            <a:r>
              <a:rPr sz="1200" b="1" dirty="0"/>
              <a:t>13</a:t>
            </a:r>
            <a:r>
              <a:rPr sz="1200" dirty="0"/>
              <a:t>, 77-109, 1995.</a:t>
            </a:r>
          </a:p>
          <a:p>
            <a:pPr algn="l" rtl="0" eaLnBrk="1" hangingPunct="1">
              <a:defRPr/>
            </a:pPr>
            <a:r>
              <a:rPr sz="1200" dirty="0"/>
              <a:t>DIMACS Research and Education Institute. "Art Gallery Problems." </a:t>
            </a:r>
            <a:r>
              <a:rPr sz="1200" dirty="0">
                <a:hlinkClick r:id="rId6"/>
              </a:rPr>
              <a:t>http://dimacs.rutgers.edu/~cristofa/Xfiles/art.html</a:t>
            </a:r>
            <a:endParaRPr lang="en-US" sz="1200" dirty="0" smtClean="0"/>
          </a:p>
          <a:p>
            <a:pPr algn="l" rtl="0"/>
            <a:endParaRPr lang="en-US" dirty="0"/>
          </a:p>
        </p:txBody>
      </p:sp>
      <p:sp>
        <p:nvSpPr>
          <p:cNvPr id="4" name="Slide Number Placeholder 3"/>
          <p:cNvSpPr>
            <a:spLocks noGrp="1"/>
          </p:cNvSpPr>
          <p:nvPr>
            <p:ph type="sldNum" sz="quarter" idx="10"/>
          </p:nvPr>
        </p:nvSpPr>
        <p:spPr/>
        <p:txBody>
          <a:bodyPr/>
          <a:lstStyle/>
          <a:p>
            <a:pPr>
              <a:defRPr/>
            </a:pPr>
            <a:fld id="{513BC059-AADE-4C60-A490-5ECD731F7AF5}" type="slidenum">
              <a:rPr lang="en-US" smtClean="0"/>
              <a:pPr>
                <a:defRPr/>
              </a:pPr>
              <a:t>29</a:t>
            </a:fld>
            <a:endParaRPr lang="en-US"/>
          </a:p>
        </p:txBody>
      </p:sp>
    </p:spTree>
    <p:extLst>
      <p:ext uri="{BB962C8B-B14F-4D97-AF65-F5344CB8AC3E}">
        <p14:creationId xmlns:p14="http://schemas.microsoft.com/office/powerpoint/2010/main" val="6583689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eaLnBrk="1" hangingPunct="1">
              <a:defRPr/>
            </a:pPr>
            <a:r>
              <a:rPr sz="1400" dirty="0">
                <a:solidFill>
                  <a:srgbClr val="00FFFF"/>
                </a:solidFill>
              </a:rPr>
              <a:t>Recommended sources for additional reading (continued)</a:t>
            </a:r>
            <a:endParaRPr lang="he-IL" sz="1400" dirty="0" smtClean="0"/>
          </a:p>
          <a:p>
            <a:pPr algn="l" rtl="0" eaLnBrk="1" hangingPunct="1">
              <a:defRPr/>
            </a:pPr>
            <a:r>
              <a:rPr sz="1400" dirty="0" err="1"/>
              <a:t>Garey</a:t>
            </a:r>
            <a:r>
              <a:rPr sz="1400" dirty="0"/>
              <a:t>, M.  R.; Johnson, D. S.; </a:t>
            </a:r>
            <a:r>
              <a:rPr sz="1400" dirty="0" err="1"/>
              <a:t>Preparata</a:t>
            </a:r>
            <a:r>
              <a:rPr sz="1400" dirty="0"/>
              <a:t>, F. P.; and </a:t>
            </a:r>
            <a:r>
              <a:rPr sz="1400" dirty="0" err="1"/>
              <a:t>Tarjan</a:t>
            </a:r>
            <a:r>
              <a:rPr sz="1400" dirty="0"/>
              <a:t>, R. E. "Triangulating a Simple Polygon." </a:t>
            </a:r>
            <a:r>
              <a:rPr sz="1400" i="1" dirty="0"/>
              <a:t>Inform. Process. Lett.</a:t>
            </a:r>
            <a:r>
              <a:rPr sz="1400" dirty="0"/>
              <a:t> </a:t>
            </a:r>
            <a:r>
              <a:rPr sz="1400" b="1" dirty="0"/>
              <a:t>7</a:t>
            </a:r>
            <a:r>
              <a:rPr sz="1400" dirty="0"/>
              <a:t>, 175-179, 1978.</a:t>
            </a:r>
          </a:p>
          <a:p>
            <a:pPr algn="l" rtl="0" eaLnBrk="1" hangingPunct="1">
              <a:defRPr/>
            </a:pPr>
            <a:r>
              <a:rPr sz="1400" dirty="0"/>
              <a:t>Hoffmann, F.; Kaufmann, M.; and </a:t>
            </a:r>
            <a:r>
              <a:rPr sz="1400" dirty="0" err="1"/>
              <a:t>Kriegel</a:t>
            </a:r>
            <a:r>
              <a:rPr sz="1400" dirty="0"/>
              <a:t>, K. "The Art Gallery Theorem for Polygons with Holes." </a:t>
            </a:r>
            <a:r>
              <a:rPr sz="1400" i="1" dirty="0"/>
              <a:t>Proc. 32nd Annual IEEE </a:t>
            </a:r>
            <a:r>
              <a:rPr sz="1400" i="1" dirty="0" err="1"/>
              <a:t>Sympos</a:t>
            </a:r>
            <a:r>
              <a:rPr sz="1400" i="1" dirty="0"/>
              <a:t>. Found. </a:t>
            </a:r>
            <a:r>
              <a:rPr sz="1400" i="1" dirty="0" err="1"/>
              <a:t>Comput</a:t>
            </a:r>
            <a:r>
              <a:rPr sz="1400" i="1" dirty="0"/>
              <a:t>. Sci.</a:t>
            </a:r>
            <a:r>
              <a:rPr sz="1400" dirty="0"/>
              <a:t>, 39-48, 1991.</a:t>
            </a:r>
          </a:p>
          <a:p>
            <a:pPr algn="l" rtl="0" eaLnBrk="1" hangingPunct="1">
              <a:defRPr/>
            </a:pPr>
            <a:r>
              <a:rPr sz="1400" dirty="0"/>
              <a:t>Kahn, J.; </a:t>
            </a:r>
            <a:r>
              <a:rPr sz="1400" dirty="0" err="1"/>
              <a:t>Klawe</a:t>
            </a:r>
            <a:r>
              <a:rPr sz="1400" dirty="0"/>
              <a:t>, M.; and </a:t>
            </a:r>
            <a:r>
              <a:rPr sz="1400" dirty="0" err="1"/>
              <a:t>Kleitman</a:t>
            </a:r>
            <a:r>
              <a:rPr sz="1400" dirty="0"/>
              <a:t>, D. "Traditional Galleries Require Fewer Watchmen." </a:t>
            </a:r>
            <a:r>
              <a:rPr sz="1400" i="1" dirty="0"/>
              <a:t>SIAM J. Alg. Disc. Math.</a:t>
            </a:r>
            <a:r>
              <a:rPr sz="1400" dirty="0"/>
              <a:t> </a:t>
            </a:r>
            <a:r>
              <a:rPr sz="1400" b="1" dirty="0"/>
              <a:t>4</a:t>
            </a:r>
            <a:r>
              <a:rPr sz="1400" dirty="0"/>
              <a:t>, 194-206, 1993.</a:t>
            </a:r>
          </a:p>
          <a:p>
            <a:pPr algn="l" rtl="0" eaLnBrk="1" hangingPunct="1">
              <a:defRPr/>
            </a:pPr>
            <a:r>
              <a:rPr sz="1400" dirty="0"/>
              <a:t>Klee, V. "On the Complexity of -Dimensional </a:t>
            </a:r>
            <a:r>
              <a:rPr sz="1400" dirty="0" err="1"/>
              <a:t>Voronoi</a:t>
            </a:r>
            <a:r>
              <a:rPr sz="1400" dirty="0"/>
              <a:t> Diagrams." </a:t>
            </a:r>
            <a:r>
              <a:rPr sz="1400" i="1" dirty="0" err="1"/>
              <a:t>Archiv</a:t>
            </a:r>
            <a:r>
              <a:rPr sz="1400" i="1" dirty="0"/>
              <a:t>. Math.</a:t>
            </a:r>
            <a:r>
              <a:rPr sz="1400" dirty="0"/>
              <a:t> </a:t>
            </a:r>
            <a:r>
              <a:rPr sz="1400" b="1" dirty="0"/>
              <a:t>34</a:t>
            </a:r>
            <a:r>
              <a:rPr sz="1400" dirty="0"/>
              <a:t>, 75-80, 1980.</a:t>
            </a:r>
          </a:p>
          <a:p>
            <a:pPr algn="l" rtl="0" eaLnBrk="1" hangingPunct="1">
              <a:defRPr/>
            </a:pPr>
            <a:r>
              <a:rPr sz="1400" dirty="0"/>
              <a:t>O'Rourke, J. §2.3 in </a:t>
            </a:r>
            <a:r>
              <a:rPr sz="1400" i="1" dirty="0">
                <a:hlinkClick r:id="rId3"/>
              </a:rPr>
              <a:t>Computational Geometry in C, 2nd ed.</a:t>
            </a:r>
            <a:r>
              <a:rPr sz="1400" dirty="0"/>
              <a:t> Cambridge, England: Cambridge University Press, 1998.</a:t>
            </a:r>
          </a:p>
          <a:p>
            <a:pPr algn="l" rtl="0" eaLnBrk="1" hangingPunct="1">
              <a:defRPr/>
            </a:pPr>
            <a:r>
              <a:rPr sz="1400" dirty="0"/>
              <a:t>Stewart, I. "How Many Guards in the Gallery?" </a:t>
            </a:r>
            <a:r>
              <a:rPr sz="1400" i="1" dirty="0"/>
              <a:t>Sci. Amer.</a:t>
            </a:r>
            <a:r>
              <a:rPr sz="1400" dirty="0"/>
              <a:t> </a:t>
            </a:r>
            <a:r>
              <a:rPr sz="1400" b="1" dirty="0"/>
              <a:t>270</a:t>
            </a:r>
            <a:r>
              <a:rPr sz="1400" dirty="0"/>
              <a:t>, 118-120, May 1994.</a:t>
            </a:r>
          </a:p>
          <a:p>
            <a:pPr algn="l" rtl="0" eaLnBrk="1" hangingPunct="1">
              <a:defRPr/>
            </a:pPr>
            <a:r>
              <a:rPr sz="1400" dirty="0"/>
              <a:t>Tucker, A. "The Art Gallery Problem." </a:t>
            </a:r>
            <a:r>
              <a:rPr sz="1400" i="1" dirty="0"/>
              <a:t>Math Horizons</a:t>
            </a:r>
            <a:r>
              <a:rPr sz="1400" dirty="0"/>
              <a:t> </a:t>
            </a:r>
            <a:r>
              <a:rPr sz="1400" b="1" dirty="0"/>
              <a:t>1</a:t>
            </a:r>
            <a:r>
              <a:rPr sz="1400" dirty="0"/>
              <a:t>, 24-26, Spring 1994.</a:t>
            </a:r>
          </a:p>
          <a:p>
            <a:pPr algn="l" rtl="0" eaLnBrk="1" hangingPunct="1">
              <a:defRPr/>
            </a:pPr>
            <a:r>
              <a:rPr sz="1400" dirty="0"/>
              <a:t>Wagon, S. "The Art Gallery Theorem." §10.3 in </a:t>
            </a:r>
            <a:r>
              <a:rPr sz="1400" i="1" dirty="0">
                <a:hlinkClick r:id="rId4"/>
              </a:rPr>
              <a:t>Mathematica in Action.</a:t>
            </a:r>
            <a:r>
              <a:rPr sz="1400" dirty="0"/>
              <a:t> New York: W. H. Freeman, pp. 333-345, 1991.</a:t>
            </a:r>
          </a:p>
          <a:p>
            <a:pPr algn="l" rtl="0" eaLnBrk="1" hangingPunct="1">
              <a:defRPr/>
            </a:pPr>
            <a:r>
              <a:rPr sz="1400" dirty="0"/>
              <a:t>Wells, D. </a:t>
            </a:r>
            <a:r>
              <a:rPr sz="1400" i="1" dirty="0">
                <a:hlinkClick r:id="rId5"/>
              </a:rPr>
              <a:t>The Penguin Dictionary of Curious and Interesting Geometry.</a:t>
            </a:r>
            <a:r>
              <a:rPr sz="1400" dirty="0"/>
              <a:t> London</a:t>
            </a:r>
            <a:r>
              <a:rPr sz="1200" dirty="0"/>
              <a:t>: Penguin, p. 9, 1991.</a:t>
            </a:r>
          </a:p>
          <a:p>
            <a:pPr marL="0" lvl="1" indent="0" algn="l" rtl="0" eaLnBrk="1" hangingPunct="1">
              <a:buClr>
                <a:schemeClr val="accent1"/>
              </a:buClr>
              <a:buFontTx/>
              <a:buNone/>
              <a:defRPr/>
            </a:pPr>
            <a:r>
              <a:rPr sz="1400" dirty="0"/>
              <a:t>For proof of the theorem as well as updates and new proofs from 1991 and 1995, see the math website:</a:t>
            </a:r>
          </a:p>
          <a:p>
            <a:pPr marL="0" lvl="1" indent="0" algn="l" rtl="0" eaLnBrk="1" hangingPunct="1">
              <a:buClr>
                <a:schemeClr val="accent1"/>
              </a:buClr>
              <a:buFontTx/>
              <a:buNone/>
              <a:defRPr/>
            </a:pPr>
            <a:r>
              <a:rPr sz="1400" dirty="0">
                <a:hlinkClick r:id="rId6"/>
              </a:rPr>
              <a:t>http://mathworld.wolfram.com/ArtGalleryTheorem.html</a:t>
            </a:r>
            <a:r>
              <a:rPr sz="1600" dirty="0"/>
              <a:t>  </a:t>
            </a:r>
            <a:endParaRPr lang="en-US" sz="1600" dirty="0"/>
          </a:p>
        </p:txBody>
      </p:sp>
      <p:sp>
        <p:nvSpPr>
          <p:cNvPr id="4" name="Slide Number Placeholder 3"/>
          <p:cNvSpPr>
            <a:spLocks noGrp="1"/>
          </p:cNvSpPr>
          <p:nvPr>
            <p:ph type="sldNum" sz="quarter" idx="10"/>
          </p:nvPr>
        </p:nvSpPr>
        <p:spPr/>
        <p:txBody>
          <a:bodyPr/>
          <a:lstStyle/>
          <a:p>
            <a:pPr>
              <a:defRPr/>
            </a:pPr>
            <a:fld id="{513BC059-AADE-4C60-A490-5ECD731F7AF5}" type="slidenum">
              <a:rPr lang="en-US" smtClean="0"/>
              <a:pPr>
                <a:defRPr/>
              </a:pPr>
              <a:t>30</a:t>
            </a:fld>
            <a:endParaRPr lang="en-US"/>
          </a:p>
        </p:txBody>
      </p:sp>
    </p:spTree>
    <p:extLst>
      <p:ext uri="{BB962C8B-B14F-4D97-AF65-F5344CB8AC3E}">
        <p14:creationId xmlns:p14="http://schemas.microsoft.com/office/powerpoint/2010/main" val="23946222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sz="1200" dirty="0">
                <a:solidFill>
                  <a:srgbClr val="00FFFF"/>
                </a:solidFill>
              </a:rPr>
              <a:t>Recommended sources for additional reading (continued)</a:t>
            </a:r>
          </a:p>
          <a:p>
            <a:pPr algn="l" rtl="0" eaLnBrk="1" hangingPunct="1"/>
            <a:r>
              <a:rPr sz="1200" dirty="0"/>
              <a:t>C. D. </a:t>
            </a:r>
            <a:r>
              <a:rPr sz="1200" dirty="0" err="1"/>
              <a:t>Tóth</a:t>
            </a:r>
            <a:r>
              <a:rPr sz="1200" dirty="0"/>
              <a:t> (2000), Art Gallery problem with guards whose range of vision is 180</a:t>
            </a:r>
            <a:r>
              <a:rPr sz="1200" dirty="0">
                <a:sym typeface="Symbol" charset="2"/>
              </a:rPr>
              <a:t></a:t>
            </a:r>
            <a:r>
              <a:rPr sz="1200" dirty="0"/>
              <a:t>. </a:t>
            </a:r>
            <a:r>
              <a:rPr sz="1200" i="1" dirty="0"/>
              <a:t>Computational Geometry, 17, </a:t>
            </a:r>
            <a:r>
              <a:rPr sz="1200" dirty="0"/>
              <a:t>121-134. doi:10.1016/s0925-7721(00)00023-7  </a:t>
            </a:r>
            <a:r>
              <a:rPr sz="1200" i="1" dirty="0"/>
              <a:t> </a:t>
            </a:r>
            <a:endParaRPr lang="he-IL" altLang="en-US" sz="1200" dirty="0" smtClean="0"/>
          </a:p>
          <a:p>
            <a:pPr algn="l" rtl="0" eaLnBrk="1" hangingPunct="1"/>
            <a:r>
              <a:rPr sz="1200" dirty="0"/>
              <a:t>T. S. Michael (2009), </a:t>
            </a:r>
            <a:r>
              <a:rPr sz="1200" i="1" dirty="0"/>
              <a:t>How to Guard an Art Gallery and Other Discrete Mathematical Adventures, </a:t>
            </a:r>
            <a:r>
              <a:rPr sz="1200" dirty="0"/>
              <a:t> John Hopkins Univ. Press, Baltimore , Chapter 3: How to guard an Art Gallery. pp. 73-113</a:t>
            </a:r>
          </a:p>
          <a:p>
            <a:pPr algn="l" rtl="0" eaLnBrk="1" hangingPunct="1"/>
            <a:r>
              <a:rPr sz="1200" dirty="0"/>
              <a:t>Joseph O'Rourke (2011) </a:t>
            </a:r>
            <a:r>
              <a:rPr sz="1200" i="1" dirty="0"/>
              <a:t>Computational Geometry in C </a:t>
            </a:r>
            <a:r>
              <a:rPr sz="1200" b="1" dirty="0"/>
              <a:t>(</a:t>
            </a:r>
            <a:r>
              <a:rPr sz="1200" b="1" i="1" dirty="0"/>
              <a:t>Cambridge Tracts in Theoretical Computer Science</a:t>
            </a:r>
            <a:r>
              <a:rPr sz="1200" b="1" dirty="0"/>
              <a:t>), </a:t>
            </a:r>
            <a:r>
              <a:rPr sz="1200" dirty="0"/>
              <a:t>2</a:t>
            </a:r>
            <a:r>
              <a:rPr sz="1200" baseline="30000" dirty="0"/>
              <a:t>nd</a:t>
            </a:r>
            <a:r>
              <a:rPr sz="1200" dirty="0"/>
              <a:t>  edition, Cambridge University Press; </a:t>
            </a:r>
            <a:r>
              <a:rPr sz="1200" b="1" dirty="0"/>
              <a:t>ISBN-13:</a:t>
            </a:r>
            <a:r>
              <a:rPr sz="1200" dirty="0"/>
              <a:t> 978-0521649766 </a:t>
            </a:r>
          </a:p>
          <a:p>
            <a:pPr algn="l" rtl="0" eaLnBrk="1" hangingPunct="1"/>
            <a:r>
              <a:rPr sz="1200" dirty="0"/>
              <a:t>Couto, M.; de </a:t>
            </a:r>
            <a:r>
              <a:rPr sz="1200" dirty="0" err="1"/>
              <a:t>Rezende</a:t>
            </a:r>
            <a:r>
              <a:rPr sz="1200" dirty="0"/>
              <a:t>, P.; de Souza, C. (2011), "An exact algorithm for minimizing vertex guards on art galleries", </a:t>
            </a:r>
            <a:r>
              <a:rPr sz="1200" i="1" dirty="0"/>
              <a:t>International Transactions in Operational Research</a:t>
            </a:r>
            <a:r>
              <a:rPr sz="1200" dirty="0"/>
              <a:t>: no–no, </a:t>
            </a:r>
            <a:r>
              <a:rPr sz="1200" dirty="0">
                <a:hlinkClick r:id="rId3" action="ppaction://hlinkfile" tooltip="Digital object identifier"/>
              </a:rPr>
              <a:t>doi</a:t>
            </a:r>
            <a:r>
              <a:rPr sz="1200" dirty="0"/>
              <a:t>:</a:t>
            </a:r>
            <a:r>
              <a:rPr sz="1200" dirty="0">
                <a:hlinkClick r:id="rId4"/>
              </a:rPr>
              <a:t>10.1111/j.1475-3995.2011.00804.x</a:t>
            </a:r>
            <a:r>
              <a:rPr sz="1200" dirty="0"/>
              <a:t> .</a:t>
            </a:r>
          </a:p>
          <a:p>
            <a:pPr algn="l" rtl="0" eaLnBrk="1" hangingPunct="1"/>
            <a:r>
              <a:rPr sz="1200" dirty="0"/>
              <a:t>Couto, M.; de </a:t>
            </a:r>
            <a:r>
              <a:rPr sz="1200" dirty="0" err="1"/>
              <a:t>Rezende</a:t>
            </a:r>
            <a:r>
              <a:rPr sz="1200" dirty="0"/>
              <a:t>, P.; de Souza, C. (2011), </a:t>
            </a:r>
            <a:r>
              <a:rPr sz="1200" i="1" dirty="0"/>
              <a:t>Benchmark instances for the art gallery problem with vertex guards</a:t>
            </a:r>
            <a:r>
              <a:rPr sz="1200" dirty="0"/>
              <a:t>, AGPLIB - Art Gallery Problem Library,  </a:t>
            </a:r>
            <a:r>
              <a:rPr sz="1200" dirty="0">
                <a:hlinkClick r:id="rId5"/>
              </a:rPr>
              <a:t>http://www.ic.unicamp.br/~cid/Problem-instances/Art-Gallery/</a:t>
            </a:r>
            <a:r>
              <a:rPr sz="1200" dirty="0"/>
              <a:t> </a:t>
            </a:r>
          </a:p>
          <a:p>
            <a:pPr algn="l" rtl="0" eaLnBrk="1" hangingPunct="1"/>
            <a:r>
              <a:rPr sz="1200" dirty="0"/>
              <a:t>T. S. Michael (2011) Guards, Galleries, Fortresses and the </a:t>
            </a:r>
            <a:r>
              <a:rPr sz="1200" dirty="0" err="1"/>
              <a:t>Octoplex</a:t>
            </a:r>
            <a:r>
              <a:rPr sz="1200" dirty="0"/>
              <a:t>. </a:t>
            </a:r>
            <a:r>
              <a:rPr sz="1200" i="1" dirty="0"/>
              <a:t> College Mathematics Journal, Vol . 42</a:t>
            </a:r>
            <a:r>
              <a:rPr sz="1200" dirty="0"/>
              <a:t> No. 3.,  pp. 191-200.</a:t>
            </a:r>
            <a:endParaRPr lang="he-IL" altLang="en-US" sz="1200" dirty="0" smtClean="0"/>
          </a:p>
          <a:p>
            <a:pPr algn="l" rtl="0" eaLnBrk="1" hangingPunct="1"/>
            <a:r>
              <a:rPr sz="1200" dirty="0" err="1"/>
              <a:t>Urrutia</a:t>
            </a:r>
            <a:r>
              <a:rPr sz="1200" dirty="0"/>
              <a:t>, J. "Art Gallery and Illumination Problems." Ch. 22 in </a:t>
            </a:r>
            <a:r>
              <a:rPr sz="1200" i="1" dirty="0">
                <a:hlinkClick r:id="rId6"/>
              </a:rPr>
              <a:t>Handbook of Computational Geometry</a:t>
            </a:r>
            <a:r>
              <a:rPr sz="1200" dirty="0"/>
              <a:t> (Ed. J.-R. Sack and J. </a:t>
            </a:r>
            <a:r>
              <a:rPr sz="1200" dirty="0" err="1"/>
              <a:t>Urrutia</a:t>
            </a:r>
            <a:r>
              <a:rPr sz="1200" dirty="0"/>
              <a:t>). Amsterdam, Netherlands: North-Holland, pp. 973-1027, 2000.</a:t>
            </a:r>
          </a:p>
          <a:p>
            <a:pPr algn="l" rtl="0"/>
            <a:endParaRPr lang="en-US" dirty="0"/>
          </a:p>
        </p:txBody>
      </p:sp>
      <p:sp>
        <p:nvSpPr>
          <p:cNvPr id="4" name="Slide Number Placeholder 3"/>
          <p:cNvSpPr>
            <a:spLocks noGrp="1"/>
          </p:cNvSpPr>
          <p:nvPr>
            <p:ph type="sldNum" sz="quarter" idx="10"/>
          </p:nvPr>
        </p:nvSpPr>
        <p:spPr/>
        <p:txBody>
          <a:bodyPr/>
          <a:lstStyle/>
          <a:p>
            <a:pPr>
              <a:defRPr/>
            </a:pPr>
            <a:fld id="{513BC059-AADE-4C60-A490-5ECD731F7AF5}" type="slidenum">
              <a:rPr lang="en-US" smtClean="0"/>
              <a:pPr>
                <a:defRPr/>
              </a:pPr>
              <a:t>31</a:t>
            </a:fld>
            <a:endParaRPr lang="en-US"/>
          </a:p>
        </p:txBody>
      </p:sp>
    </p:spTree>
    <p:extLst>
      <p:ext uri="{BB962C8B-B14F-4D97-AF65-F5344CB8AC3E}">
        <p14:creationId xmlns:p14="http://schemas.microsoft.com/office/powerpoint/2010/main" val="1645918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solidFill>
                <a:srgbClr val="00FFFF"/>
              </a:solidFill>
            </a:endParaRPr>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EA85B1-8BE5-4229-AFED-D5D482F6CB81}" type="slidenum">
              <a:rPr lang="en-US" smtClean="0">
                <a:cs typeface="Arial" pitchFamily="34" charset="0"/>
              </a:rPr>
              <a:pPr fontAlgn="base">
                <a:spcBef>
                  <a:spcPct val="0"/>
                </a:spcBef>
                <a:spcAft>
                  <a:spcPct val="0"/>
                </a:spcAft>
                <a:defRPr/>
              </a:pPr>
              <a:t>4</a:t>
            </a:fld>
            <a:endParaRPr lang="en-US" smtClean="0">
              <a:cs typeface="Arial" pitchFamily="34" charset="0"/>
            </a:endParaRPr>
          </a:p>
        </p:txBody>
      </p:sp>
    </p:spTree>
    <p:extLst>
      <p:ext uri="{BB962C8B-B14F-4D97-AF65-F5344CB8AC3E}">
        <p14:creationId xmlns:p14="http://schemas.microsoft.com/office/powerpoint/2010/main" val="3249083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a:r>
              <a:rPr dirty="0">
                <a:hlinkClick r:id="rId3"/>
              </a:rPr>
              <a:t>Image from</a:t>
            </a:r>
          </a:p>
          <a:p>
            <a:pPr algn="l" rtl="0"/>
            <a:r>
              <a:rPr dirty="0">
                <a:hlinkClick r:id="rId3"/>
              </a:rPr>
              <a:t>http://upload.wikimedia.org/wikipedia/commons/6/64/Ancientlibraryalex.jpg</a:t>
            </a:r>
            <a:endParaRPr lang="he-IL" altLang="en-US" dirty="0" smtClean="0"/>
          </a:p>
          <a:p>
            <a:pPr algn="l" rtl="0"/>
            <a:endParaRPr lang="en-US" altLang="en-US" dirty="0" smtClean="0"/>
          </a:p>
        </p:txBody>
      </p:sp>
      <p:sp>
        <p:nvSpPr>
          <p:cNvPr id="4" name="Slide Number Placeholder 3"/>
          <p:cNvSpPr>
            <a:spLocks noGrp="1"/>
          </p:cNvSpPr>
          <p:nvPr>
            <p:ph type="sldNum" sz="quarter" idx="5"/>
          </p:nvPr>
        </p:nvSpPr>
        <p:spPr/>
        <p:txBody>
          <a:bodyPr/>
          <a:lstStyle/>
          <a:p>
            <a:pPr>
              <a:defRPr/>
            </a:pPr>
            <a:fld id="{63287460-114B-48EE-BC46-DD1752308D1A}" type="slidenum">
              <a:rPr lang="en-US" smtClean="0"/>
              <a:pPr>
                <a:defRPr/>
              </a:pPr>
              <a:t>5</a:t>
            </a:fld>
            <a:endParaRPr lang="en-US"/>
          </a:p>
        </p:txBody>
      </p:sp>
    </p:spTree>
    <p:extLst>
      <p:ext uri="{BB962C8B-B14F-4D97-AF65-F5344CB8AC3E}">
        <p14:creationId xmlns:p14="http://schemas.microsoft.com/office/powerpoint/2010/main" val="1694937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10"/>
          </p:nvPr>
        </p:nvSpPr>
        <p:spPr/>
        <p:txBody>
          <a:bodyPr/>
          <a:lstStyle/>
          <a:p>
            <a:pPr>
              <a:defRPr/>
            </a:pPr>
            <a:fld id="{513BC059-AADE-4C60-A490-5ECD731F7AF5}" type="slidenum">
              <a:rPr lang="en-US" smtClean="0"/>
              <a:pPr>
                <a:defRPr/>
              </a:pPr>
              <a:t>7</a:t>
            </a:fld>
            <a:endParaRPr lang="en-US"/>
          </a:p>
        </p:txBody>
      </p:sp>
    </p:spTree>
    <p:extLst>
      <p:ext uri="{BB962C8B-B14F-4D97-AF65-F5344CB8AC3E}">
        <p14:creationId xmlns:p14="http://schemas.microsoft.com/office/powerpoint/2010/main" val="3113246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eaLnBrk="1" hangingPunct="1">
              <a:spcBef>
                <a:spcPct val="0"/>
              </a:spcBef>
            </a:pPr>
            <a:r>
              <a:rPr baseline="0" dirty="0"/>
              <a:t>To the teacher:</a:t>
            </a:r>
          </a:p>
          <a:p>
            <a:pPr marL="0" indent="0" algn="l" rtl="0" eaLnBrk="1" hangingPunct="1">
              <a:spcBef>
                <a:spcPct val="0"/>
              </a:spcBef>
              <a:buNone/>
            </a:pPr>
            <a:r>
              <a:rPr lang="en-US" baseline="0" dirty="0" smtClean="0"/>
              <a:t>Please note that c</a:t>
            </a:r>
            <a:r>
              <a:rPr sz="1200" kern="1200" dirty="0" smtClean="0">
                <a:solidFill>
                  <a:schemeClr val="tx1"/>
                </a:solidFill>
                <a:effectLst/>
                <a:latin typeface="+mn-lt"/>
                <a:ea typeface="+mn-ea"/>
                <a:cs typeface="+mn-cs"/>
              </a:rPr>
              <a:t>omputational </a:t>
            </a:r>
            <a:r>
              <a:rPr sz="1200" kern="1200" dirty="0">
                <a:solidFill>
                  <a:schemeClr val="tx1"/>
                </a:solidFill>
                <a:effectLst/>
                <a:latin typeface="+mn-lt"/>
                <a:ea typeface="+mn-ea"/>
                <a:cs typeface="+mn-cs"/>
              </a:rPr>
              <a:t>geometry does not refer to </a:t>
            </a:r>
            <a:r>
              <a:rPr lang="en-US" sz="1200" kern="1200" dirty="0" smtClean="0">
                <a:solidFill>
                  <a:schemeClr val="tx1"/>
                </a:solidFill>
                <a:effectLst/>
                <a:latin typeface="+mn-lt"/>
                <a:ea typeface="+mn-ea"/>
                <a:cs typeface="+mn-cs"/>
              </a:rPr>
              <a:t>computations in geometry</a:t>
            </a:r>
            <a:r>
              <a:rPr lang="en-US" sz="1200" kern="1200" baseline="0" dirty="0" smtClean="0">
                <a:solidFill>
                  <a:schemeClr val="tx1"/>
                </a:solidFill>
                <a:effectLst/>
                <a:latin typeface="+mn-lt"/>
                <a:ea typeface="+mn-ea"/>
                <a:cs typeface="+mn-cs"/>
              </a:rPr>
              <a:t> performed </a:t>
            </a:r>
            <a:r>
              <a:rPr sz="1200" kern="1200" dirty="0" smtClean="0">
                <a:solidFill>
                  <a:schemeClr val="tx1"/>
                </a:solidFill>
                <a:effectLst/>
                <a:latin typeface="+mn-lt"/>
                <a:ea typeface="+mn-ea"/>
                <a:cs typeface="+mn-cs"/>
              </a:rPr>
              <a:t>in school</a:t>
            </a:r>
            <a:r>
              <a:rPr lang="en-US" sz="1200" kern="1200" dirty="0" smtClean="0">
                <a:solidFill>
                  <a:schemeClr val="tx1"/>
                </a:solidFill>
                <a:effectLst/>
                <a:latin typeface="+mn-lt"/>
                <a:ea typeface="+mn-ea"/>
                <a:cs typeface="+mn-cs"/>
              </a:rPr>
              <a:t>!</a:t>
            </a:r>
            <a:endParaRPr sz="1200" kern="1200" dirty="0">
              <a:solidFill>
                <a:schemeClr val="tx1"/>
              </a:solidFill>
              <a:effectLst/>
              <a:latin typeface="+mn-lt"/>
              <a:ea typeface="+mn-ea"/>
              <a:cs typeface="+mn-cs"/>
            </a:endParaRPr>
          </a:p>
          <a:p>
            <a:pPr algn="l" rtl="0" eaLnBrk="1" hangingPunct="1">
              <a:spcBef>
                <a:spcPct val="0"/>
              </a:spcBef>
            </a:pPr>
            <a:r>
              <a:rPr dirty="0" smtClean="0"/>
              <a:t> </a:t>
            </a:r>
            <a:endParaRPr lang="en-US" altLang="en-US" dirty="0" smtClean="0"/>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CDD4119-EABD-48AA-A19F-AC371185511F}" type="slidenum">
              <a:rPr lang="en-US" smtClean="0">
                <a:cs typeface="Arial" pitchFamily="34" charset="0"/>
              </a:rPr>
              <a:pPr fontAlgn="base">
                <a:spcBef>
                  <a:spcPct val="0"/>
                </a:spcBef>
                <a:spcAft>
                  <a:spcPct val="0"/>
                </a:spcAft>
                <a:defRPr/>
              </a:pPr>
              <a:t>8</a:t>
            </a:fld>
            <a:endParaRPr lang="en-US" smtClean="0">
              <a:cs typeface="Arial" pitchFamily="34" charset="0"/>
            </a:endParaRPr>
          </a:p>
        </p:txBody>
      </p:sp>
    </p:spTree>
    <p:extLst>
      <p:ext uri="{BB962C8B-B14F-4D97-AF65-F5344CB8AC3E}">
        <p14:creationId xmlns:p14="http://schemas.microsoft.com/office/powerpoint/2010/main" val="2133657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eaLnBrk="1" hangingPunct="1">
              <a:spcBef>
                <a:spcPct val="0"/>
              </a:spcBef>
            </a:pPr>
            <a:r>
              <a:rPr dirty="0"/>
              <a:t>To the teacher: A few comments on </a:t>
            </a:r>
            <a:r>
              <a:rPr lang="en-US" dirty="0" smtClean="0"/>
              <a:t>property </a:t>
            </a:r>
            <a:r>
              <a:rPr lang="en-US" baseline="0" dirty="0" smtClean="0"/>
              <a:t>5</a:t>
            </a:r>
            <a:r>
              <a:rPr dirty="0" smtClean="0"/>
              <a:t>:</a:t>
            </a:r>
            <a:endParaRPr dirty="0"/>
          </a:p>
          <a:p>
            <a:pPr algn="l" rtl="0" eaLnBrk="1" hangingPunct="1">
              <a:spcBef>
                <a:spcPct val="0"/>
              </a:spcBef>
            </a:pPr>
            <a:r>
              <a:rPr dirty="0"/>
              <a:t>1. Further explanation will be provided in the next slide. But </a:t>
            </a:r>
            <a:r>
              <a:rPr dirty="0" smtClean="0"/>
              <a:t>you </a:t>
            </a:r>
            <a:r>
              <a:rPr dirty="0"/>
              <a:t>may already point out the </a:t>
            </a:r>
            <a:r>
              <a:rPr dirty="0" smtClean="0"/>
              <a:t>floor </a:t>
            </a:r>
            <a:r>
              <a:rPr dirty="0"/>
              <a:t>of the concave prism in the left sketch. If the guard stands at one of the two vertices that are on either side of the concave vertex, he can see everything except </a:t>
            </a:r>
            <a:r>
              <a:rPr lang="en-US" dirty="0" smtClean="0"/>
              <a:t>those </a:t>
            </a:r>
            <a:r>
              <a:rPr dirty="0" smtClean="0"/>
              <a:t>things </a:t>
            </a:r>
            <a:r>
              <a:rPr dirty="0"/>
              <a:t>that are blocked by the wall that is on the other side of the concave corner (because the wall blocks them). You may already begin to discuss the "field of view" that is </a:t>
            </a:r>
            <a:r>
              <a:rPr dirty="0" smtClean="0"/>
              <a:t>between</a:t>
            </a:r>
            <a:r>
              <a:rPr lang="en-US" dirty="0" smtClean="0"/>
              <a:t> the</a:t>
            </a:r>
            <a:r>
              <a:rPr dirty="0" smtClean="0"/>
              <a:t> </a:t>
            </a:r>
            <a:r>
              <a:rPr dirty="0"/>
              <a:t>"lines of sight</a:t>
            </a:r>
            <a:r>
              <a:rPr dirty="0" smtClean="0"/>
              <a:t>".</a:t>
            </a:r>
            <a:endParaRPr dirty="0"/>
          </a:p>
          <a:p>
            <a:pPr algn="l" rtl="0" eaLnBrk="1" hangingPunct="1">
              <a:spcBef>
                <a:spcPct val="0"/>
              </a:spcBef>
            </a:pPr>
            <a:r>
              <a:rPr dirty="0"/>
              <a:t>2. Furthermore, at this point we are talking about the guard because it more </a:t>
            </a:r>
            <a:r>
              <a:rPr dirty="0" smtClean="0"/>
              <a:t>tangible</a:t>
            </a:r>
            <a:r>
              <a:rPr lang="en-US" dirty="0" smtClean="0"/>
              <a:t>;</a:t>
            </a:r>
            <a:r>
              <a:rPr lang="en-US" baseline="0" dirty="0" smtClean="0"/>
              <a:t> </a:t>
            </a:r>
            <a:r>
              <a:rPr dirty="0" smtClean="0"/>
              <a:t>later </a:t>
            </a:r>
            <a:r>
              <a:rPr dirty="0"/>
              <a:t>on we will move over to cameras (an electronic eye instead of a human eye).</a:t>
            </a:r>
            <a:r>
              <a:rPr baseline="0" dirty="0"/>
              <a:t> </a:t>
            </a:r>
            <a:r>
              <a:rPr dirty="0"/>
              <a:t>You may explain that </a:t>
            </a:r>
            <a:r>
              <a:rPr lang="en-US" dirty="0" smtClean="0"/>
              <a:t>this </a:t>
            </a:r>
            <a:r>
              <a:rPr dirty="0" smtClean="0"/>
              <a:t>makes </a:t>
            </a:r>
            <a:r>
              <a:rPr dirty="0"/>
              <a:t>no difference in terms of mathematical thinking </a:t>
            </a:r>
            <a:r>
              <a:rPr dirty="0" smtClean="0"/>
              <a:t>(</a:t>
            </a:r>
            <a:r>
              <a:rPr dirty="0"/>
              <a:t>it is only more </a:t>
            </a:r>
            <a:r>
              <a:rPr lang="en-US" dirty="0" smtClean="0"/>
              <a:t>efficient and up-to-date)</a:t>
            </a:r>
            <a:r>
              <a:rPr dirty="0" smtClean="0"/>
              <a:t>. </a:t>
            </a:r>
            <a:endParaRPr dirty="0"/>
          </a:p>
          <a:p>
            <a:pPr algn="l" rtl="0" eaLnBrk="1" hangingPunct="1">
              <a:spcBef>
                <a:spcPct val="0"/>
              </a:spcBef>
            </a:pPr>
            <a:r>
              <a:rPr dirty="0"/>
              <a:t>3. Note that there are exhibits on the walls and on the floor but not on the ceiling... so that the security is as </a:t>
            </a:r>
            <a:r>
              <a:rPr lang="en-US" dirty="0" smtClean="0"/>
              <a:t>described</a:t>
            </a:r>
            <a:r>
              <a:rPr dirty="0" smtClean="0"/>
              <a:t> </a:t>
            </a:r>
            <a:r>
              <a:rPr dirty="0"/>
              <a:t>in </a:t>
            </a:r>
            <a:r>
              <a:rPr lang="en-US" dirty="0" smtClean="0"/>
              <a:t>property </a:t>
            </a:r>
            <a:r>
              <a:rPr dirty="0" smtClean="0"/>
              <a:t>4</a:t>
            </a:r>
            <a:endParaRPr dirty="0"/>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D99E7B-12EF-4163-AEE2-1D9F2B74EF19}" type="slidenum">
              <a:rPr lang="en-US" smtClean="0">
                <a:cs typeface="Arial" pitchFamily="34" charset="0"/>
              </a:rPr>
              <a:pPr fontAlgn="base">
                <a:spcBef>
                  <a:spcPct val="0"/>
                </a:spcBef>
                <a:spcAft>
                  <a:spcPct val="0"/>
                </a:spcAft>
                <a:defRPr/>
              </a:pPr>
              <a:t>9</a:t>
            </a:fld>
            <a:endParaRPr lang="en-US" smtClean="0">
              <a:cs typeface="Arial" pitchFamily="34" charset="0"/>
            </a:endParaRPr>
          </a:p>
        </p:txBody>
      </p:sp>
    </p:spTree>
    <p:extLst>
      <p:ext uri="{BB962C8B-B14F-4D97-AF65-F5344CB8AC3E}">
        <p14:creationId xmlns:p14="http://schemas.microsoft.com/office/powerpoint/2010/main" val="381668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eaLnBrk="1" hangingPunct="1">
              <a:spcBef>
                <a:spcPct val="0"/>
              </a:spcBef>
            </a:pPr>
            <a:r>
              <a:rPr dirty="0"/>
              <a:t>To the teacher: </a:t>
            </a:r>
            <a:endParaRPr lang="en-US" dirty="0" smtClean="0"/>
          </a:p>
          <a:p>
            <a:pPr algn="l" rtl="0" eaLnBrk="1" hangingPunct="1">
              <a:spcBef>
                <a:spcPct val="0"/>
              </a:spcBef>
            </a:pPr>
            <a:r>
              <a:rPr dirty="0" smtClean="0"/>
              <a:t>The </a:t>
            </a:r>
            <a:r>
              <a:rPr dirty="0"/>
              <a:t>purple lines in the animation indicate lines of </a:t>
            </a:r>
            <a:r>
              <a:rPr dirty="0" smtClean="0"/>
              <a:t>sight. </a:t>
            </a:r>
            <a:r>
              <a:rPr dirty="0"/>
              <a:t>At the end of the animation, it is important to point out the "dead zones" in which the camera at the indicated point could not see what is happening (for example, the entire upper left, and parts of the lower right). </a:t>
            </a:r>
            <a:endParaRPr lang="he-IL" altLang="en-US" dirty="0"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66F1A8-723B-4B3B-BFE2-AFE6095D39A0}" type="slidenum">
              <a:rPr lang="en-US" smtClean="0">
                <a:cs typeface="Arial" pitchFamily="34" charset="0"/>
              </a:rPr>
              <a:pPr fontAlgn="base">
                <a:spcBef>
                  <a:spcPct val="0"/>
                </a:spcBef>
                <a:spcAft>
                  <a:spcPct val="0"/>
                </a:spcAft>
                <a:defRPr/>
              </a:pPr>
              <a:t>10</a:t>
            </a:fld>
            <a:endParaRPr lang="en-US" smtClean="0">
              <a:cs typeface="Arial" pitchFamily="34" charset="0"/>
            </a:endParaRPr>
          </a:p>
        </p:txBody>
      </p:sp>
    </p:spTree>
    <p:extLst>
      <p:ext uri="{BB962C8B-B14F-4D97-AF65-F5344CB8AC3E}">
        <p14:creationId xmlns:p14="http://schemas.microsoft.com/office/powerpoint/2010/main" val="3662274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13BC059-AADE-4C60-A490-5ECD731F7AF5}" type="slidenum">
              <a:rPr lang="en-US" smtClean="0"/>
              <a:pPr>
                <a:defRPr/>
              </a:pPr>
              <a:t>11</a:t>
            </a:fld>
            <a:endParaRPr lang="en-US"/>
          </a:p>
        </p:txBody>
      </p:sp>
    </p:spTree>
    <p:extLst>
      <p:ext uri="{BB962C8B-B14F-4D97-AF65-F5344CB8AC3E}">
        <p14:creationId xmlns:p14="http://schemas.microsoft.com/office/powerpoint/2010/main" val="4226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grpSp>
        <p:nvGrpSpPr>
          <p:cNvPr id="4" name="Group 4"/>
          <p:cNvGrpSpPr>
            <a:grpSpLocks/>
          </p:cNvGrpSpPr>
          <p:nvPr/>
        </p:nvGrpSpPr>
        <p:grpSpPr bwMode="auto">
          <a:xfrm>
            <a:off x="177800" y="230188"/>
            <a:ext cx="203200" cy="6503987"/>
            <a:chOff x="112" y="145"/>
            <a:chExt cx="128" cy="4097"/>
          </a:xfrm>
        </p:grpSpPr>
        <p:sp>
          <p:nvSpPr>
            <p:cNvPr id="5" name="Rectangle 5"/>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he-IL" altLang="en-US">
                <a:solidFill>
                  <a:srgbClr val="F8F8F8"/>
                </a:solidFill>
                <a:latin typeface="Tahoma" pitchFamily="34" charset="0"/>
              </a:endParaRPr>
            </a:p>
          </p:txBody>
        </p:sp>
        <p:sp>
          <p:nvSpPr>
            <p:cNvPr id="6" name="Rectangle 6"/>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he-IL" altLang="en-US">
                <a:solidFill>
                  <a:srgbClr val="F8F8F8"/>
                </a:solidFill>
                <a:latin typeface="Tahoma" pitchFamily="34" charset="0"/>
              </a:endParaRPr>
            </a:p>
          </p:txBody>
        </p:sp>
      </p:grpSp>
      <p:grpSp>
        <p:nvGrpSpPr>
          <p:cNvPr id="7" name="Group 7"/>
          <p:cNvGrpSpPr>
            <a:grpSpLocks/>
          </p:cNvGrpSpPr>
          <p:nvPr/>
        </p:nvGrpSpPr>
        <p:grpSpPr bwMode="auto">
          <a:xfrm>
            <a:off x="8793163" y="220663"/>
            <a:ext cx="198437" cy="6408737"/>
            <a:chOff x="5539" y="139"/>
            <a:chExt cx="125" cy="4037"/>
          </a:xfrm>
        </p:grpSpPr>
        <p:sp>
          <p:nvSpPr>
            <p:cNvPr id="8" name="Rectangle 8"/>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he-IL" altLang="en-US">
                <a:solidFill>
                  <a:srgbClr val="F8F8F8"/>
                </a:solidFill>
                <a:latin typeface="Tahoma" pitchFamily="34" charset="0"/>
              </a:endParaRPr>
            </a:p>
          </p:txBody>
        </p:sp>
        <p:sp>
          <p:nvSpPr>
            <p:cNvPr id="9" name="Rectangle 9"/>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he-IL" altLang="en-US">
                <a:solidFill>
                  <a:srgbClr val="F8F8F8"/>
                </a:solidFill>
                <a:latin typeface="Tahoma" pitchFamily="34" charset="0"/>
              </a:endParaRPr>
            </a:p>
          </p:txBody>
        </p:sp>
      </p:grpSp>
      <p:grpSp>
        <p:nvGrpSpPr>
          <p:cNvPr id="10" name="Group 10"/>
          <p:cNvGrpSpPr>
            <a:grpSpLocks/>
          </p:cNvGrpSpPr>
          <p:nvPr/>
        </p:nvGrpSpPr>
        <p:grpSpPr bwMode="auto">
          <a:xfrm>
            <a:off x="412750" y="6477000"/>
            <a:ext cx="8686800" cy="228600"/>
            <a:chOff x="260" y="4080"/>
            <a:chExt cx="5472" cy="144"/>
          </a:xfrm>
        </p:grpSpPr>
        <p:sp>
          <p:nvSpPr>
            <p:cNvPr id="11" name="Rectangle 11"/>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he-IL" altLang="en-US">
                <a:solidFill>
                  <a:srgbClr val="F8F8F8"/>
                </a:solidFill>
                <a:latin typeface="Tahoma" pitchFamily="34" charset="0"/>
              </a:endParaRPr>
            </a:p>
          </p:txBody>
        </p:sp>
        <p:sp>
          <p:nvSpPr>
            <p:cNvPr id="12" name="Rectangle 12"/>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he-IL" altLang="en-US">
                <a:solidFill>
                  <a:srgbClr val="F8F8F8"/>
                </a:solidFill>
                <a:latin typeface="Tahoma" pitchFamily="34" charset="0"/>
              </a:endParaRPr>
            </a:p>
          </p:txBody>
        </p:sp>
      </p:grpSp>
      <p:grpSp>
        <p:nvGrpSpPr>
          <p:cNvPr id="13" name="Group 13"/>
          <p:cNvGrpSpPr>
            <a:grpSpLocks/>
          </p:cNvGrpSpPr>
          <p:nvPr/>
        </p:nvGrpSpPr>
        <p:grpSpPr bwMode="auto">
          <a:xfrm>
            <a:off x="76200" y="176213"/>
            <a:ext cx="8745538" cy="161925"/>
            <a:chOff x="48" y="111"/>
            <a:chExt cx="5509" cy="102"/>
          </a:xfrm>
        </p:grpSpPr>
        <p:sp>
          <p:nvSpPr>
            <p:cNvPr id="14" name="Rectangle 14"/>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he-IL" altLang="en-US">
                <a:solidFill>
                  <a:srgbClr val="F8F8F8"/>
                </a:solidFill>
                <a:latin typeface="Tahoma" pitchFamily="34" charset="0"/>
              </a:endParaRPr>
            </a:p>
          </p:txBody>
        </p:sp>
        <p:sp>
          <p:nvSpPr>
            <p:cNvPr id="15" name="Rectangle 15"/>
            <p:cNvSpPr>
              <a:spLocks noChangeArrowheads="1"/>
            </p:cNvSpPr>
            <p:nvPr/>
          </p:nvSpPr>
          <p:spPr bwMode="auto">
            <a:xfrm rot="5400000" flipV="1">
              <a:off x="2783" y="-2624"/>
              <a:ext cx="38" cy="5509"/>
            </a:xfrm>
            <a:prstGeom prst="rect">
              <a:avLst/>
            </a:prstGeom>
            <a:gradFill rotWithShape="0">
              <a:gsLst>
                <a:gs pos="0">
                  <a:schemeClr val="accent1"/>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he-IL" altLang="en-US">
                <a:solidFill>
                  <a:srgbClr val="F8F8F8"/>
                </a:solidFill>
                <a:latin typeface="Tahoma" pitchFamily="34" charset="0"/>
              </a:endParaRPr>
            </a:p>
          </p:txBody>
        </p:sp>
      </p:grpSp>
      <p:sp>
        <p:nvSpPr>
          <p:cNvPr id="177154" name="Rectangle 2"/>
          <p:cNvSpPr>
            <a:spLocks noGrp="1" noChangeArrowheads="1"/>
          </p:cNvSpPr>
          <p:nvPr>
            <p:ph type="ctrTitle"/>
          </p:nvPr>
        </p:nvSpPr>
        <p:spPr>
          <a:xfrm>
            <a:off x="685800" y="1219200"/>
            <a:ext cx="7772400" cy="1143000"/>
          </a:xfrm>
        </p:spPr>
        <p:txBody>
          <a:bodyPr anchorCtr="1"/>
          <a:lstStyle>
            <a:lvl1pPr>
              <a:defRPr sz="4000">
                <a:solidFill>
                  <a:schemeClr val="tx1"/>
                </a:solidFill>
              </a:defRPr>
            </a:lvl1pPr>
          </a:lstStyle>
          <a:p>
            <a:r>
              <a:rPr lang="en-US" dirty="0" smtClean="0"/>
              <a:t>Click to edit Master title style</a:t>
            </a:r>
            <a:endParaRPr lang="en-US" dirty="0"/>
          </a:p>
        </p:txBody>
      </p:sp>
      <p:sp>
        <p:nvSpPr>
          <p:cNvPr id="177155" name="Rectangle 3"/>
          <p:cNvSpPr>
            <a:spLocks noGrp="1" noChangeArrowheads="1"/>
          </p:cNvSpPr>
          <p:nvPr>
            <p:ph type="subTitle" idx="1"/>
          </p:nvPr>
        </p:nvSpPr>
        <p:spPr>
          <a:xfrm>
            <a:off x="1371600" y="2667000"/>
            <a:ext cx="6400800" cy="1752600"/>
          </a:xfrm>
        </p:spPr>
        <p:txBody>
          <a:bodyPr/>
          <a:lstStyle>
            <a:lvl1pPr marL="0" indent="0" algn="ctr">
              <a:buFontTx/>
              <a:buNone/>
              <a:defRPr sz="2800"/>
            </a:lvl1pPr>
          </a:lstStyle>
          <a:p>
            <a:r>
              <a:rPr lang="en-US" dirty="0" smtClean="0"/>
              <a:t>Click to edit Master subtitle style</a:t>
            </a:r>
            <a:endParaRPr lang="en-US" dirty="0"/>
          </a:p>
        </p:txBody>
      </p:sp>
      <p:sp>
        <p:nvSpPr>
          <p:cNvPr id="16" name="Rectangle 16"/>
          <p:cNvSpPr>
            <a:spLocks noGrp="1" noChangeArrowheads="1"/>
          </p:cNvSpPr>
          <p:nvPr>
            <p:ph type="dt" sz="half" idx="10"/>
          </p:nvPr>
        </p:nvSpPr>
        <p:spPr/>
        <p:txBody>
          <a:bodyPr/>
          <a:lstStyle>
            <a:lvl1pPr rtl="1" fontAlgn="base">
              <a:spcBef>
                <a:spcPct val="0"/>
              </a:spcBef>
              <a:spcAft>
                <a:spcPct val="0"/>
              </a:spcAft>
              <a:defRPr sz="1200" smtClean="0">
                <a:cs typeface="Arial" pitchFamily="34" charset="0"/>
              </a:defRPr>
            </a:lvl1pPr>
          </a:lstStyle>
          <a:p>
            <a:pPr>
              <a:defRPr/>
            </a:pPr>
            <a:r>
              <a:rPr lang="en-US" dirty="0" smtClean="0"/>
              <a:t>Updated 13-Oct-2016</a:t>
            </a:r>
            <a:endParaRPr lang="en-US" dirty="0"/>
          </a:p>
        </p:txBody>
      </p:sp>
      <p:sp>
        <p:nvSpPr>
          <p:cNvPr id="17" name="Rectangle 17"/>
          <p:cNvSpPr>
            <a:spLocks noGrp="1" noChangeArrowheads="1"/>
          </p:cNvSpPr>
          <p:nvPr>
            <p:ph type="ftr" sz="quarter" idx="11"/>
          </p:nvPr>
        </p:nvSpPr>
        <p:spPr>
          <a:xfrm>
            <a:off x="2387599" y="5995988"/>
            <a:ext cx="4362451" cy="457200"/>
          </a:xfrm>
        </p:spPr>
        <p:txBody>
          <a:bodyPr/>
          <a:lstStyle>
            <a:lvl1pPr algn="ctr" fontAlgn="base">
              <a:spcBef>
                <a:spcPct val="0"/>
              </a:spcBef>
              <a:spcAft>
                <a:spcPct val="0"/>
              </a:spcAft>
              <a:defRPr sz="1200" smtClean="0">
                <a:solidFill>
                  <a:srgbClr val="F8F8F8"/>
                </a:solidFill>
                <a:latin typeface="+mn-lt"/>
                <a:cs typeface="Arial" pitchFamily="34" charset="0"/>
              </a:defRPr>
            </a:lvl1pPr>
          </a:lstStyle>
          <a:p>
            <a:pPr>
              <a:defRPr/>
            </a:pPr>
            <a:r>
              <a:rPr lang="en-US" dirty="0" smtClean="0"/>
              <a:t>The Art Gallery Problem </a:t>
            </a:r>
            <a:r>
              <a:rPr lang="he-IL" dirty="0" smtClean="0"/>
              <a:t>© </a:t>
            </a:r>
            <a:r>
              <a:rPr lang="en-US" dirty="0" smtClean="0"/>
              <a:t>All Rights Reserved</a:t>
            </a:r>
            <a:endParaRPr lang="en-US" dirty="0"/>
          </a:p>
        </p:txBody>
      </p:sp>
      <p:sp>
        <p:nvSpPr>
          <p:cNvPr id="18" name="Rectangle 18"/>
          <p:cNvSpPr>
            <a:spLocks noGrp="1" noChangeArrowheads="1"/>
          </p:cNvSpPr>
          <p:nvPr>
            <p:ph type="sldNum" sz="quarter" idx="12"/>
          </p:nvPr>
        </p:nvSpPr>
        <p:spPr/>
        <p:txBody>
          <a:bodyPr/>
          <a:lstStyle>
            <a:lvl1pPr rtl="1" fontAlgn="base">
              <a:spcBef>
                <a:spcPct val="0"/>
              </a:spcBef>
              <a:spcAft>
                <a:spcPct val="0"/>
              </a:spcAft>
              <a:defRPr>
                <a:solidFill>
                  <a:srgbClr val="F8F8F8"/>
                </a:solidFill>
                <a:cs typeface="Arial" pitchFamily="34" charset="0"/>
              </a:defRPr>
            </a:lvl1pPr>
          </a:lstStyle>
          <a:p>
            <a:pPr>
              <a:defRPr/>
            </a:pPr>
            <a:fld id="{BAE46A04-49A3-4E10-807C-821FA8348B7B}" type="slidenum">
              <a:rPr lang="en-US"/>
              <a:pPr>
                <a:defRPr/>
              </a:pPr>
              <a:t>‹#›</a:t>
            </a:fld>
            <a:endParaRPr lang="en-US"/>
          </a:p>
        </p:txBody>
      </p:sp>
    </p:spTree>
    <p:extLst>
      <p:ext uri="{BB962C8B-B14F-4D97-AF65-F5344CB8AC3E}">
        <p14:creationId xmlns:p14="http://schemas.microsoft.com/office/powerpoint/2010/main" val="463046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stCondLst>
                                            <p:cond delay="0"/>
                                          </p:stCondLst>
                                        </p:cTn>
                                        <p:tgtEl>
                                          <p:spTgt spid="4"/>
                                        </p:tgtEl>
                                        <p:attrNameLst>
                                          <p:attrName>ppt_x</p:attrName>
                                        </p:attrNameLst>
                                      </p:cBhvr>
                                      <p:tavLst>
                                        <p:tav tm="0">
                                          <p:val>
                                            <p:strVal val="#ppt_x"/>
                                          </p:val>
                                        </p:tav>
                                        <p:tav tm="100000">
                                          <p:val>
                                            <p:strVal val="#ppt_x"/>
                                          </p:val>
                                        </p:tav>
                                      </p:tavLst>
                                    </p:anim>
                                    <p:anim calcmode="lin" valueType="num">
                                      <p:cBhvr additive="base">
                                        <p:cTn id="8" dur="500" fill="hold">
                                          <p:stCondLst>
                                            <p:cond delay="0"/>
                                          </p:stCondLst>
                                        </p:cTn>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stCondLst>
                                            <p:cond delay="0"/>
                                          </p:stCondLst>
                                        </p:cTn>
                                        <p:tgtEl>
                                          <p:spTgt spid="10"/>
                                        </p:tgtEl>
                                        <p:attrNameLst>
                                          <p:attrName>ppt_x</p:attrName>
                                        </p:attrNameLst>
                                      </p:cBhvr>
                                      <p:tavLst>
                                        <p:tav tm="0">
                                          <p:val>
                                            <p:strVal val="0-#ppt_w/2"/>
                                          </p:val>
                                        </p:tav>
                                        <p:tav tm="100000">
                                          <p:val>
                                            <p:strVal val="#ppt_x"/>
                                          </p:val>
                                        </p:tav>
                                      </p:tavLst>
                                    </p:anim>
                                    <p:anim calcmode="lin" valueType="num">
                                      <p:cBhvr additive="base">
                                        <p:cTn id="13" dur="500" fill="hold">
                                          <p:stCondLst>
                                            <p:cond delay="0"/>
                                          </p:stCondLst>
                                        </p:cTn>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stCondLst>
                                            <p:cond delay="0"/>
                                          </p:stCondLst>
                                        </p:cTn>
                                        <p:tgtEl>
                                          <p:spTgt spid="7"/>
                                        </p:tgtEl>
                                        <p:attrNameLst>
                                          <p:attrName>ppt_x</p:attrName>
                                        </p:attrNameLst>
                                      </p:cBhvr>
                                      <p:tavLst>
                                        <p:tav tm="0">
                                          <p:val>
                                            <p:strVal val="#ppt_x"/>
                                          </p:val>
                                        </p:tav>
                                        <p:tav tm="100000">
                                          <p:val>
                                            <p:strVal val="#ppt_x"/>
                                          </p:val>
                                        </p:tav>
                                      </p:tavLst>
                                    </p:anim>
                                    <p:anim calcmode="lin" valueType="num">
                                      <p:cBhvr additive="base">
                                        <p:cTn id="18" dur="500" fill="hold">
                                          <p:stCondLst>
                                            <p:cond delay="0"/>
                                          </p:stCondLst>
                                        </p:cTn>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stCondLst>
                                            <p:cond delay="0"/>
                                          </p:stCondLst>
                                        </p:cTn>
                                        <p:tgtEl>
                                          <p:spTgt spid="13"/>
                                        </p:tgtEl>
                                        <p:attrNameLst>
                                          <p:attrName>ppt_x</p:attrName>
                                        </p:attrNameLst>
                                      </p:cBhvr>
                                      <p:tavLst>
                                        <p:tav tm="0">
                                          <p:val>
                                            <p:strVal val="1+#ppt_w/2"/>
                                          </p:val>
                                        </p:tav>
                                        <p:tav tm="100000">
                                          <p:val>
                                            <p:strVal val="#ppt_x"/>
                                          </p:val>
                                        </p:tav>
                                      </p:tavLst>
                                    </p:anim>
                                    <p:anim calcmode="lin" valueType="num">
                                      <p:cBhvr additive="base">
                                        <p:cTn id="23" dur="500" fill="hold">
                                          <p:stCondLst>
                                            <p:cond delay="0"/>
                                          </p:stCondLst>
                                        </p:cTn>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rtl="0">
              <a:defRPr sz="4000"/>
            </a:lvl1pPr>
          </a:lstStyle>
          <a:p>
            <a:r>
              <a:rPr lang="en-US" smtClean="0"/>
              <a:t>Click to edit Master title style</a:t>
            </a:r>
            <a:endParaRPr lang="he-IL" dirty="0"/>
          </a:p>
        </p:txBody>
      </p:sp>
      <p:sp>
        <p:nvSpPr>
          <p:cNvPr id="3" name="Content Placeholder 2"/>
          <p:cNvSpPr>
            <a:spLocks noGrp="1"/>
          </p:cNvSpPr>
          <p:nvPr>
            <p:ph idx="1"/>
          </p:nvPr>
        </p:nvSpPr>
        <p:spPr>
          <a:xfrm>
            <a:off x="611560" y="1268760"/>
            <a:ext cx="7772400" cy="4648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
        <p:nvSpPr>
          <p:cNvPr id="4" name="Rectangle 4"/>
          <p:cNvSpPr>
            <a:spLocks noGrp="1" noChangeArrowheads="1"/>
          </p:cNvSpPr>
          <p:nvPr>
            <p:ph type="dt" sz="half" idx="10"/>
          </p:nvPr>
        </p:nvSpPr>
        <p:spPr/>
        <p:txBody>
          <a:bodyPr/>
          <a:lstStyle>
            <a:lvl1pPr algn="l">
              <a:defRPr sz="1200" smtClean="0"/>
            </a:lvl1pPr>
          </a:lstStyle>
          <a:p>
            <a:pPr>
              <a:defRPr/>
            </a:pPr>
            <a:r>
              <a:rPr dirty="0"/>
              <a:t>Updated 13-Oct-2016</a:t>
            </a:r>
            <a:endParaRPr lang="en-US" dirty="0"/>
          </a:p>
        </p:txBody>
      </p:sp>
      <p:sp>
        <p:nvSpPr>
          <p:cNvPr id="5" name="Rectangle 5"/>
          <p:cNvSpPr>
            <a:spLocks noGrp="1" noChangeArrowheads="1"/>
          </p:cNvSpPr>
          <p:nvPr>
            <p:ph type="ftr" sz="quarter" idx="11"/>
          </p:nvPr>
        </p:nvSpPr>
        <p:spPr>
          <a:xfrm>
            <a:off x="2667000" y="5995988"/>
            <a:ext cx="3560763" cy="457200"/>
          </a:xfrm>
        </p:spPr>
        <p:txBody>
          <a:bodyPr/>
          <a:lstStyle>
            <a:lvl1pPr rtl="0">
              <a:defRPr sz="1100" smtClean="0"/>
            </a:lvl1pPr>
          </a:lstStyle>
          <a:p>
            <a:pPr fontAlgn="base">
              <a:spcBef>
                <a:spcPct val="0"/>
              </a:spcBef>
              <a:spcAft>
                <a:spcPct val="0"/>
              </a:spcAft>
            </a:pPr>
            <a:r>
              <a:rPr lang="en-US" dirty="0" smtClean="0"/>
              <a:t>The Art Gallery Problem © All Rights Reserved </a:t>
            </a:r>
            <a:endParaRPr lang="en-US" altLang="en-US" dirty="0">
              <a:latin typeface="Tahoma" pitchFamily="34" charset="0"/>
            </a:endParaRPr>
          </a:p>
        </p:txBody>
      </p:sp>
      <p:sp>
        <p:nvSpPr>
          <p:cNvPr id="6" name="Rectangle 6"/>
          <p:cNvSpPr>
            <a:spLocks noGrp="1" noChangeArrowheads="1"/>
          </p:cNvSpPr>
          <p:nvPr>
            <p:ph type="sldNum" sz="quarter" idx="12"/>
          </p:nvPr>
        </p:nvSpPr>
        <p:spPr/>
        <p:txBody>
          <a:bodyPr/>
          <a:lstStyle>
            <a:lvl1pPr>
              <a:defRPr/>
            </a:lvl1pPr>
          </a:lstStyle>
          <a:p>
            <a:pPr>
              <a:defRPr/>
            </a:pPr>
            <a:fld id="{28C99590-D653-46AC-97D3-FFD34B05AF04}" type="slidenum">
              <a:rPr lang="en-US"/>
              <a:pPr>
                <a:defRPr/>
              </a:pPr>
              <a:t>‹#›</a:t>
            </a:fld>
            <a:endParaRPr lang="en-US"/>
          </a:p>
        </p:txBody>
      </p:sp>
    </p:spTree>
    <p:extLst>
      <p:ext uri="{BB962C8B-B14F-4D97-AF65-F5344CB8AC3E}">
        <p14:creationId xmlns:p14="http://schemas.microsoft.com/office/powerpoint/2010/main" val="1615173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rtl="0">
              <a:defRPr sz="4000"/>
            </a:lvl1pPr>
          </a:lstStyle>
          <a:p>
            <a:r>
              <a:rPr lang="en-US" smtClean="0"/>
              <a:t>Click to edit Master title style</a:t>
            </a:r>
            <a:endParaRPr lang="he-IL"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
        <p:nvSpPr>
          <p:cNvPr id="4" name="Date Placeholder 3"/>
          <p:cNvSpPr>
            <a:spLocks noGrp="1"/>
          </p:cNvSpPr>
          <p:nvPr>
            <p:ph type="dt" sz="half" idx="10"/>
          </p:nvPr>
        </p:nvSpPr>
        <p:spPr/>
        <p:txBody>
          <a:bodyPr/>
          <a:lstStyle>
            <a:lvl1pPr rtl="1" fontAlgn="base">
              <a:spcBef>
                <a:spcPct val="0"/>
              </a:spcBef>
              <a:spcAft>
                <a:spcPct val="0"/>
              </a:spcAft>
              <a:defRPr smtClean="0">
                <a:cs typeface="Arial" pitchFamily="34" charset="0"/>
              </a:defRPr>
            </a:lvl1pPr>
          </a:lstStyle>
          <a:p>
            <a:pPr>
              <a:defRPr/>
            </a:pPr>
            <a:r>
              <a:t>Updated 13-Oct-2016</a:t>
            </a:r>
            <a:endParaRPr lang="he-IL" dirty="0"/>
          </a:p>
        </p:txBody>
      </p:sp>
      <p:sp>
        <p:nvSpPr>
          <p:cNvPr id="5" name="Footer Placeholder 4"/>
          <p:cNvSpPr>
            <a:spLocks noGrp="1"/>
          </p:cNvSpPr>
          <p:nvPr>
            <p:ph type="ftr" sz="quarter" idx="11"/>
          </p:nvPr>
        </p:nvSpPr>
        <p:spPr>
          <a:xfrm>
            <a:off x="2743200" y="6002338"/>
            <a:ext cx="3810000" cy="457200"/>
          </a:xfrm>
        </p:spPr>
        <p:txBody>
          <a:bodyPr/>
          <a:lstStyle>
            <a:lvl1pPr rtl="0" fontAlgn="base">
              <a:spcBef>
                <a:spcPct val="0"/>
              </a:spcBef>
              <a:spcAft>
                <a:spcPct val="0"/>
              </a:spcAft>
              <a:defRPr sz="1100" smtClean="0">
                <a:latin typeface="Arial" pitchFamily="34" charset="0"/>
                <a:cs typeface="Arial" pitchFamily="34" charset="0"/>
              </a:defRPr>
            </a:lvl1pPr>
          </a:lstStyle>
          <a:p>
            <a:r>
              <a:rPr lang="en-US" dirty="0" smtClean="0"/>
              <a:t>The Art Gallery Problem © All Rights Reserved </a:t>
            </a:r>
            <a:endParaRPr lang="en-US" altLang="en-US" dirty="0">
              <a:latin typeface="Tahoma" pitchFamily="34" charset="0"/>
            </a:endParaRPr>
          </a:p>
        </p:txBody>
      </p:sp>
      <p:sp>
        <p:nvSpPr>
          <p:cNvPr id="6" name="Slide Number Placeholder 5"/>
          <p:cNvSpPr>
            <a:spLocks noGrp="1"/>
          </p:cNvSpPr>
          <p:nvPr>
            <p:ph type="sldNum" sz="quarter" idx="12"/>
          </p:nvPr>
        </p:nvSpPr>
        <p:spPr/>
        <p:txBody>
          <a:bodyPr/>
          <a:lstStyle>
            <a:lvl1pPr rtl="1" fontAlgn="base">
              <a:spcBef>
                <a:spcPct val="0"/>
              </a:spcBef>
              <a:spcAft>
                <a:spcPct val="0"/>
              </a:spcAft>
              <a:defRPr>
                <a:cs typeface="Arial" pitchFamily="34" charset="0"/>
              </a:defRPr>
            </a:lvl1pPr>
          </a:lstStyle>
          <a:p>
            <a:pPr>
              <a:defRPr/>
            </a:pPr>
            <a:fld id="{D412F36F-1592-435E-B099-202953ED8608}" type="slidenum">
              <a:rPr lang="he-IL"/>
              <a:pPr>
                <a:defRPr/>
              </a:pPr>
              <a:t>‹#›</a:t>
            </a:fld>
            <a:endParaRPr lang="he-IL"/>
          </a:p>
        </p:txBody>
      </p:sp>
    </p:spTree>
    <p:extLst>
      <p:ext uri="{BB962C8B-B14F-4D97-AF65-F5344CB8AC3E}">
        <p14:creationId xmlns:p14="http://schemas.microsoft.com/office/powerpoint/2010/main" val="3705486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rtl="0">
              <a:defRPr sz="4000"/>
            </a:lvl1pPr>
          </a:lstStyle>
          <a:p>
            <a:r>
              <a:rPr lang="en-US" dirty="0" smtClean="0"/>
              <a:t>Click to edit Master title style</a:t>
            </a:r>
            <a:endParaRPr lang="he-IL" dirty="0"/>
          </a:p>
        </p:txBody>
      </p:sp>
      <p:sp>
        <p:nvSpPr>
          <p:cNvPr id="3" name="Content Placeholder 2"/>
          <p:cNvSpPr>
            <a:spLocks noGrp="1"/>
          </p:cNvSpPr>
          <p:nvPr>
            <p:ph idx="1"/>
          </p:nvPr>
        </p:nvSpPr>
        <p:spPr/>
        <p:txBody>
          <a:bodyPr/>
          <a:lstStyle>
            <a:lvl1pPr rtl="0">
              <a:defRPr/>
            </a:lvl1pPr>
            <a:lvl2pPr rtl="0">
              <a:defRPr/>
            </a:lvl2pPr>
            <a:lvl3pPr rtl="0">
              <a:defRPr/>
            </a:lvl3pPr>
            <a:lvl4pPr rtl="0">
              <a:defRPr/>
            </a:lvl4pPr>
            <a:lvl5pPr rtl="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
        <p:nvSpPr>
          <p:cNvPr id="4" name="Date Placeholder 3"/>
          <p:cNvSpPr>
            <a:spLocks noGrp="1"/>
          </p:cNvSpPr>
          <p:nvPr>
            <p:ph type="dt" sz="half" idx="10"/>
          </p:nvPr>
        </p:nvSpPr>
        <p:spPr/>
        <p:txBody>
          <a:bodyPr/>
          <a:lstStyle>
            <a:lvl1pPr rtl="1">
              <a:defRPr>
                <a:solidFill>
                  <a:schemeClr val="tx1"/>
                </a:solidFill>
              </a:defRPr>
            </a:lvl1pPr>
          </a:lstStyle>
          <a:p>
            <a:pPr>
              <a:defRPr/>
            </a:pPr>
            <a:r>
              <a:rPr>
                <a:solidFill>
                  <a:srgbClr val="F8F8F8"/>
                </a:solidFill>
              </a:rPr>
              <a:t>Updated 13-Oct-2016</a:t>
            </a:r>
            <a:endParaRPr lang="he-IL" dirty="0">
              <a:solidFill>
                <a:srgbClr val="F8F8F8"/>
              </a:solidFill>
            </a:endParaRPr>
          </a:p>
        </p:txBody>
      </p:sp>
      <p:sp>
        <p:nvSpPr>
          <p:cNvPr id="5" name="Footer Placeholder 4"/>
          <p:cNvSpPr>
            <a:spLocks noGrp="1"/>
          </p:cNvSpPr>
          <p:nvPr>
            <p:ph type="ftr" sz="quarter" idx="11"/>
          </p:nvPr>
        </p:nvSpPr>
        <p:spPr>
          <a:xfrm>
            <a:off x="2819400" y="6002338"/>
            <a:ext cx="3581400" cy="457200"/>
          </a:xfrm>
        </p:spPr>
        <p:txBody>
          <a:bodyPr/>
          <a:lstStyle>
            <a:lvl1pPr rtl="0">
              <a:defRPr sz="1100"/>
            </a:lvl1pPr>
          </a:lstStyle>
          <a:p>
            <a:pPr fontAlgn="base">
              <a:spcBef>
                <a:spcPct val="0"/>
              </a:spcBef>
              <a:spcAft>
                <a:spcPct val="0"/>
              </a:spcAft>
            </a:pPr>
            <a:r>
              <a:rPr lang="en-US" dirty="0" smtClean="0"/>
              <a:t>The Museum Security Problem © All Rights Reserved </a:t>
            </a:r>
            <a:endParaRPr lang="en-US" altLang="en-US" dirty="0"/>
          </a:p>
        </p:txBody>
      </p:sp>
      <p:sp>
        <p:nvSpPr>
          <p:cNvPr id="6" name="Slide Number Placeholder 5"/>
          <p:cNvSpPr>
            <a:spLocks noGrp="1"/>
          </p:cNvSpPr>
          <p:nvPr>
            <p:ph type="sldNum" sz="quarter" idx="12"/>
          </p:nvPr>
        </p:nvSpPr>
        <p:spPr/>
        <p:txBody>
          <a:bodyPr/>
          <a:lstStyle>
            <a:lvl1pPr rtl="1">
              <a:defRPr>
                <a:solidFill>
                  <a:schemeClr val="tx1"/>
                </a:solidFill>
              </a:defRPr>
            </a:lvl1pPr>
          </a:lstStyle>
          <a:p>
            <a:pPr>
              <a:defRPr/>
            </a:pPr>
            <a:fld id="{A5664262-78D8-45CD-ABDA-972E9428174D}" type="slidenum">
              <a:rPr lang="he-IL">
                <a:solidFill>
                  <a:srgbClr val="F8F8F8"/>
                </a:solidFill>
              </a:rPr>
              <a:pPr>
                <a:defRPr/>
              </a:pPr>
              <a:t>‹#›</a:t>
            </a:fld>
            <a:endParaRPr lang="he-IL" dirty="0">
              <a:solidFill>
                <a:srgbClr val="F8F8F8"/>
              </a:solidFill>
            </a:endParaRPr>
          </a:p>
        </p:txBody>
      </p:sp>
    </p:spTree>
    <p:extLst>
      <p:ext uri="{BB962C8B-B14F-4D97-AF65-F5344CB8AC3E}">
        <p14:creationId xmlns:p14="http://schemas.microsoft.com/office/powerpoint/2010/main" val="38832709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381000"/>
            <a:ext cx="8001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1027" name="Rectangle 3"/>
          <p:cNvSpPr>
            <a:spLocks noGrp="1" noChangeArrowheads="1"/>
          </p:cNvSpPr>
          <p:nvPr>
            <p:ph type="body" idx="1"/>
          </p:nvPr>
        </p:nvSpPr>
        <p:spPr bwMode="auto">
          <a:xfrm>
            <a:off x="685800" y="1295400"/>
            <a:ext cx="7772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76132" name="Rectangle 4"/>
          <p:cNvSpPr>
            <a:spLocks noGrp="1" noChangeArrowheads="1"/>
          </p:cNvSpPr>
          <p:nvPr>
            <p:ph type="dt" sz="half" idx="2"/>
          </p:nvPr>
        </p:nvSpPr>
        <p:spPr bwMode="auto">
          <a:xfrm>
            <a:off x="381000" y="60150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fontAlgn="auto">
              <a:spcBef>
                <a:spcPts val="0"/>
              </a:spcBef>
              <a:spcAft>
                <a:spcPts val="0"/>
              </a:spcAft>
              <a:defRPr kumimoji="0" sz="1400" smtClean="0">
                <a:solidFill>
                  <a:srgbClr val="F8F8F8"/>
                </a:solidFill>
                <a:latin typeface="+mn-lt"/>
                <a:cs typeface="Arial"/>
              </a:defRPr>
            </a:lvl1pPr>
          </a:lstStyle>
          <a:p>
            <a:pPr>
              <a:defRPr/>
            </a:pPr>
            <a:r>
              <a:t>Updated 13-Oct-2016</a:t>
            </a:r>
            <a:endParaRPr lang="en-US" dirty="0"/>
          </a:p>
        </p:txBody>
      </p:sp>
      <p:sp>
        <p:nvSpPr>
          <p:cNvPr id="176133" name="Rectangle 5"/>
          <p:cNvSpPr>
            <a:spLocks noGrp="1" noChangeArrowheads="1"/>
          </p:cNvSpPr>
          <p:nvPr>
            <p:ph type="ftr" sz="quarter" idx="3"/>
          </p:nvPr>
        </p:nvSpPr>
        <p:spPr bwMode="auto">
          <a:xfrm>
            <a:off x="2971800" y="5995988"/>
            <a:ext cx="3505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fontAlgn="auto">
              <a:spcBef>
                <a:spcPts val="0"/>
              </a:spcBef>
              <a:spcAft>
                <a:spcPts val="0"/>
              </a:spcAft>
              <a:defRPr sz="1100" smtClean="0">
                <a:solidFill>
                  <a:srgbClr val="F8F8F8"/>
                </a:solidFill>
                <a:latin typeface="Tahoma"/>
                <a:cs typeface="Arial"/>
              </a:defRPr>
            </a:lvl1pPr>
            <a:lvl5pPr lvl="4" algn="ctr">
              <a:defRPr/>
            </a:lvl5pPr>
          </a:lstStyle>
          <a:p>
            <a:pPr fontAlgn="base">
              <a:spcBef>
                <a:spcPct val="0"/>
              </a:spcBef>
              <a:spcAft>
                <a:spcPct val="0"/>
              </a:spcAft>
            </a:pPr>
            <a:r>
              <a:rPr lang="en-US" dirty="0" smtClean="0"/>
              <a:t>The Art Gallery Problem © All Rights Reserved </a:t>
            </a:r>
            <a:endParaRPr lang="en-US" altLang="en-US" dirty="0">
              <a:latin typeface="Tahoma" pitchFamily="34" charset="0"/>
            </a:endParaRPr>
          </a:p>
        </p:txBody>
      </p:sp>
      <p:sp>
        <p:nvSpPr>
          <p:cNvPr id="176134" name="Rectangle 6"/>
          <p:cNvSpPr>
            <a:spLocks noGrp="1" noChangeArrowheads="1"/>
          </p:cNvSpPr>
          <p:nvPr>
            <p:ph type="sldNum" sz="quarter" idx="4"/>
          </p:nvPr>
        </p:nvSpPr>
        <p:spPr bwMode="auto">
          <a:xfrm>
            <a:off x="6858000" y="60150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0" fontAlgn="auto">
              <a:spcBef>
                <a:spcPts val="0"/>
              </a:spcBef>
              <a:spcAft>
                <a:spcPts val="0"/>
              </a:spcAft>
              <a:defRPr kumimoji="0" sz="1400">
                <a:solidFill>
                  <a:srgbClr val="F8F8F8"/>
                </a:solidFill>
                <a:latin typeface="+mn-lt"/>
                <a:cs typeface="Arial"/>
              </a:defRPr>
            </a:lvl1pPr>
          </a:lstStyle>
          <a:p>
            <a:pPr>
              <a:defRPr/>
            </a:pPr>
            <a:fld id="{962D4E31-721B-41ED-8AD9-249373CF0FA5}" type="slidenum">
              <a:rPr lang="en-US"/>
              <a:pPr>
                <a:defRPr/>
              </a:pPr>
              <a:t>‹#›</a:t>
            </a:fld>
            <a:endParaRPr lang="en-US"/>
          </a:p>
        </p:txBody>
      </p:sp>
      <p:grpSp>
        <p:nvGrpSpPr>
          <p:cNvPr id="1031" name="Group 7"/>
          <p:cNvGrpSpPr>
            <a:grpSpLocks/>
          </p:cNvGrpSpPr>
          <p:nvPr/>
        </p:nvGrpSpPr>
        <p:grpSpPr bwMode="auto">
          <a:xfrm>
            <a:off x="177800" y="230188"/>
            <a:ext cx="203200" cy="6503987"/>
            <a:chOff x="112" y="145"/>
            <a:chExt cx="128" cy="4097"/>
          </a:xfrm>
        </p:grpSpPr>
        <p:sp>
          <p:nvSpPr>
            <p:cNvPr id="1044" name="Rectangle 8"/>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he-IL" altLang="en-US">
                <a:solidFill>
                  <a:srgbClr val="F8F8F8"/>
                </a:solidFill>
                <a:latin typeface="Tahoma" pitchFamily="34" charset="0"/>
              </a:endParaRPr>
            </a:p>
          </p:txBody>
        </p:sp>
        <p:sp>
          <p:nvSpPr>
            <p:cNvPr id="1045" name="Rectangle 9"/>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he-IL" altLang="en-US">
                <a:solidFill>
                  <a:srgbClr val="F8F8F8"/>
                </a:solidFill>
                <a:latin typeface="Tahoma" pitchFamily="34" charset="0"/>
              </a:endParaRPr>
            </a:p>
          </p:txBody>
        </p:sp>
      </p:grpSp>
      <p:grpSp>
        <p:nvGrpSpPr>
          <p:cNvPr id="1032" name="Group 10"/>
          <p:cNvGrpSpPr>
            <a:grpSpLocks/>
          </p:cNvGrpSpPr>
          <p:nvPr/>
        </p:nvGrpSpPr>
        <p:grpSpPr bwMode="auto">
          <a:xfrm>
            <a:off x="8793163" y="220663"/>
            <a:ext cx="198437" cy="6408737"/>
            <a:chOff x="5539" y="139"/>
            <a:chExt cx="125" cy="4037"/>
          </a:xfrm>
        </p:grpSpPr>
        <p:sp>
          <p:nvSpPr>
            <p:cNvPr id="1042" name="Rectangle 11"/>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he-IL" altLang="en-US">
                <a:solidFill>
                  <a:srgbClr val="F8F8F8"/>
                </a:solidFill>
                <a:latin typeface="Tahoma" pitchFamily="34" charset="0"/>
              </a:endParaRPr>
            </a:p>
          </p:txBody>
        </p:sp>
        <p:sp>
          <p:nvSpPr>
            <p:cNvPr id="1043" name="Rectangle 12"/>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he-IL" altLang="en-US">
                <a:solidFill>
                  <a:srgbClr val="F8F8F8"/>
                </a:solidFill>
                <a:latin typeface="Tahoma" pitchFamily="34" charset="0"/>
              </a:endParaRPr>
            </a:p>
          </p:txBody>
        </p:sp>
      </p:grpSp>
      <p:grpSp>
        <p:nvGrpSpPr>
          <p:cNvPr id="1033" name="Group 13"/>
          <p:cNvGrpSpPr>
            <a:grpSpLocks/>
          </p:cNvGrpSpPr>
          <p:nvPr/>
        </p:nvGrpSpPr>
        <p:grpSpPr bwMode="auto">
          <a:xfrm>
            <a:off x="412750" y="6477000"/>
            <a:ext cx="8686800" cy="228600"/>
            <a:chOff x="260" y="4080"/>
            <a:chExt cx="5472" cy="144"/>
          </a:xfrm>
        </p:grpSpPr>
        <p:sp>
          <p:nvSpPr>
            <p:cNvPr id="1040" name="Rectangle 14"/>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he-IL" altLang="en-US">
                <a:solidFill>
                  <a:srgbClr val="F8F8F8"/>
                </a:solidFill>
                <a:latin typeface="Tahoma" pitchFamily="34" charset="0"/>
              </a:endParaRPr>
            </a:p>
          </p:txBody>
        </p:sp>
        <p:sp>
          <p:nvSpPr>
            <p:cNvPr id="1041" name="Rectangle 15"/>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he-IL" altLang="en-US">
                <a:solidFill>
                  <a:srgbClr val="F8F8F8"/>
                </a:solidFill>
                <a:latin typeface="Tahoma" pitchFamily="34" charset="0"/>
              </a:endParaRPr>
            </a:p>
          </p:txBody>
        </p:sp>
      </p:grpSp>
      <p:grpSp>
        <p:nvGrpSpPr>
          <p:cNvPr id="1034" name="Group 16"/>
          <p:cNvGrpSpPr>
            <a:grpSpLocks/>
          </p:cNvGrpSpPr>
          <p:nvPr/>
        </p:nvGrpSpPr>
        <p:grpSpPr bwMode="auto">
          <a:xfrm>
            <a:off x="76200" y="176213"/>
            <a:ext cx="8745538" cy="161925"/>
            <a:chOff x="48" y="111"/>
            <a:chExt cx="5509" cy="102"/>
          </a:xfrm>
        </p:grpSpPr>
        <p:sp>
          <p:nvSpPr>
            <p:cNvPr id="1038" name="Rectangle 17"/>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he-IL" altLang="en-US">
                <a:solidFill>
                  <a:srgbClr val="F8F8F8"/>
                </a:solidFill>
                <a:latin typeface="Tahoma" pitchFamily="34" charset="0"/>
              </a:endParaRPr>
            </a:p>
          </p:txBody>
        </p:sp>
        <p:sp>
          <p:nvSpPr>
            <p:cNvPr id="1039" name="Rectangle 18"/>
            <p:cNvSpPr>
              <a:spLocks noChangeArrowheads="1"/>
            </p:cNvSpPr>
            <p:nvPr/>
          </p:nvSpPr>
          <p:spPr bwMode="auto">
            <a:xfrm rot="5400000" flipV="1">
              <a:off x="2783" y="-2624"/>
              <a:ext cx="38" cy="5509"/>
            </a:xfrm>
            <a:prstGeom prst="rect">
              <a:avLst/>
            </a:prstGeom>
            <a:gradFill rotWithShape="0">
              <a:gsLst>
                <a:gs pos="0">
                  <a:schemeClr val="accent1"/>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he-IL" altLang="en-US">
                <a:solidFill>
                  <a:srgbClr val="F8F8F8"/>
                </a:solidFill>
                <a:latin typeface="Tahoma" pitchFamily="34" charset="0"/>
              </a:endParaRPr>
            </a:p>
          </p:txBody>
        </p:sp>
      </p:grpSp>
      <p:grpSp>
        <p:nvGrpSpPr>
          <p:cNvPr id="6" name="Group 19"/>
          <p:cNvGrpSpPr>
            <a:grpSpLocks/>
          </p:cNvGrpSpPr>
          <p:nvPr/>
        </p:nvGrpSpPr>
        <p:grpSpPr bwMode="auto">
          <a:xfrm>
            <a:off x="71438" y="176213"/>
            <a:ext cx="8745537" cy="161925"/>
            <a:chOff x="48" y="111"/>
            <a:chExt cx="5509" cy="102"/>
          </a:xfrm>
        </p:grpSpPr>
        <p:sp>
          <p:nvSpPr>
            <p:cNvPr id="1036" name="Rectangle 20"/>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he-IL" altLang="en-US">
                <a:solidFill>
                  <a:srgbClr val="F8F8F8"/>
                </a:solidFill>
                <a:latin typeface="Tahoma" pitchFamily="34" charset="0"/>
              </a:endParaRPr>
            </a:p>
          </p:txBody>
        </p:sp>
        <p:sp>
          <p:nvSpPr>
            <p:cNvPr id="1037" name="Rectangle 21"/>
            <p:cNvSpPr>
              <a:spLocks noChangeArrowheads="1"/>
            </p:cNvSpPr>
            <p:nvPr/>
          </p:nvSpPr>
          <p:spPr bwMode="auto">
            <a:xfrm rot="5400000" flipV="1">
              <a:off x="2784" y="-2625"/>
              <a:ext cx="38" cy="5509"/>
            </a:xfrm>
            <a:prstGeom prst="rect">
              <a:avLst/>
            </a:prstGeom>
            <a:gradFill rotWithShape="0">
              <a:gsLst>
                <a:gs pos="0">
                  <a:schemeClr val="accent1"/>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he-IL" altLang="en-US">
                <a:solidFill>
                  <a:srgbClr val="F8F8F8"/>
                </a:solidFill>
                <a:latin typeface="Tahoma" pitchFamily="34" charset="0"/>
              </a:endParaRPr>
            </a:p>
          </p:txBody>
        </p:sp>
      </p:grpSp>
    </p:spTree>
  </p:cSld>
  <p:clrMap bg1="dk2" tx1="lt1" bg2="dk1" tx2="lt2" accent1="accent1" accent2="accent2" accent3="accent3" accent4="accent4" accent5="accent5" accent6="accent6" hlink="hlink" folHlink="folHlink"/>
  <p:sldLayoutIdLst>
    <p:sldLayoutId id="2147483687" r:id="rId1"/>
    <p:sldLayoutId id="2147483688" r:id="rId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stCondLst>
                                            <p:cond delay="0"/>
                                          </p:stCondLst>
                                        </p:cTn>
                                        <p:tgtEl>
                                          <p:spTgt spid="6"/>
                                        </p:tgtEl>
                                        <p:attrNameLst>
                                          <p:attrName>ppt_x</p:attrName>
                                        </p:attrNameLst>
                                      </p:cBhvr>
                                      <p:tavLst>
                                        <p:tav tm="0">
                                          <p:val>
                                            <p:strVal val="1+#ppt_w/2"/>
                                          </p:val>
                                        </p:tav>
                                        <p:tav tm="100000">
                                          <p:val>
                                            <p:strVal val="#ppt_x"/>
                                          </p:val>
                                        </p:tav>
                                      </p:tavLst>
                                    </p:anim>
                                    <p:anim calcmode="lin" valueType="num">
                                      <p:cBhvr additive="base">
                                        <p:cTn id="8" dur="500" fill="hold">
                                          <p:stCondLst>
                                            <p:cond delay="0"/>
                                          </p:stCondLst>
                                        </p:cTn>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1" eaLnBrk="0" fontAlgn="base" hangingPunct="0">
        <a:spcBef>
          <a:spcPct val="0"/>
        </a:spcBef>
        <a:spcAft>
          <a:spcPct val="0"/>
        </a:spcAft>
        <a:defRPr sz="3600">
          <a:solidFill>
            <a:schemeClr val="tx2"/>
          </a:solidFill>
          <a:latin typeface="Tahoma" pitchFamily="34" charset="0"/>
          <a:cs typeface="Arial" pitchFamily="34" charset="0"/>
        </a:defRPr>
      </a:lvl2pPr>
      <a:lvl3pPr algn="l" rtl="1" eaLnBrk="0" fontAlgn="base" hangingPunct="0">
        <a:spcBef>
          <a:spcPct val="0"/>
        </a:spcBef>
        <a:spcAft>
          <a:spcPct val="0"/>
        </a:spcAft>
        <a:defRPr sz="3600">
          <a:solidFill>
            <a:schemeClr val="tx2"/>
          </a:solidFill>
          <a:latin typeface="Tahoma" pitchFamily="34" charset="0"/>
          <a:cs typeface="Arial" pitchFamily="34" charset="0"/>
        </a:defRPr>
      </a:lvl3pPr>
      <a:lvl4pPr algn="l" rtl="1" eaLnBrk="0" fontAlgn="base" hangingPunct="0">
        <a:spcBef>
          <a:spcPct val="0"/>
        </a:spcBef>
        <a:spcAft>
          <a:spcPct val="0"/>
        </a:spcAft>
        <a:defRPr sz="3600">
          <a:solidFill>
            <a:schemeClr val="tx2"/>
          </a:solidFill>
          <a:latin typeface="Tahoma" pitchFamily="34" charset="0"/>
          <a:cs typeface="Arial" pitchFamily="34" charset="0"/>
        </a:defRPr>
      </a:lvl4pPr>
      <a:lvl5pPr algn="l" rtl="1" eaLnBrk="0" fontAlgn="base" hangingPunct="0">
        <a:spcBef>
          <a:spcPct val="0"/>
        </a:spcBef>
        <a:spcAft>
          <a:spcPct val="0"/>
        </a:spcAft>
        <a:defRPr sz="3600">
          <a:solidFill>
            <a:schemeClr val="tx2"/>
          </a:solidFill>
          <a:latin typeface="Tahoma" pitchFamily="34" charset="0"/>
          <a:cs typeface="Arial" pitchFamily="34" charset="0"/>
        </a:defRPr>
      </a:lvl5pPr>
      <a:lvl6pPr marL="457200" algn="l" rtl="1" eaLnBrk="1" fontAlgn="base" hangingPunct="1">
        <a:spcBef>
          <a:spcPct val="0"/>
        </a:spcBef>
        <a:spcAft>
          <a:spcPct val="0"/>
        </a:spcAft>
        <a:defRPr sz="3600">
          <a:solidFill>
            <a:schemeClr val="tx2"/>
          </a:solidFill>
          <a:latin typeface="Tahoma" pitchFamily="34" charset="0"/>
          <a:cs typeface="Arial" pitchFamily="34" charset="0"/>
        </a:defRPr>
      </a:lvl6pPr>
      <a:lvl7pPr marL="914400" algn="l" rtl="1" eaLnBrk="1" fontAlgn="base" hangingPunct="1">
        <a:spcBef>
          <a:spcPct val="0"/>
        </a:spcBef>
        <a:spcAft>
          <a:spcPct val="0"/>
        </a:spcAft>
        <a:defRPr sz="3600">
          <a:solidFill>
            <a:schemeClr val="tx2"/>
          </a:solidFill>
          <a:latin typeface="Tahoma" pitchFamily="34" charset="0"/>
          <a:cs typeface="Arial" pitchFamily="34" charset="0"/>
        </a:defRPr>
      </a:lvl7pPr>
      <a:lvl8pPr marL="1371600" algn="l" rtl="1" eaLnBrk="1" fontAlgn="base" hangingPunct="1">
        <a:spcBef>
          <a:spcPct val="0"/>
        </a:spcBef>
        <a:spcAft>
          <a:spcPct val="0"/>
        </a:spcAft>
        <a:defRPr sz="3600">
          <a:solidFill>
            <a:schemeClr val="tx2"/>
          </a:solidFill>
          <a:latin typeface="Tahoma" pitchFamily="34" charset="0"/>
          <a:cs typeface="Arial" pitchFamily="34" charset="0"/>
        </a:defRPr>
      </a:lvl8pPr>
      <a:lvl9pPr marL="1828800" algn="l" rtl="1" eaLnBrk="1" fontAlgn="base" hangingPunct="1">
        <a:spcBef>
          <a:spcPct val="0"/>
        </a:spcBef>
        <a:spcAft>
          <a:spcPct val="0"/>
        </a:spcAft>
        <a:defRPr sz="3600">
          <a:solidFill>
            <a:schemeClr val="tx2"/>
          </a:solidFill>
          <a:latin typeface="Tahoma" pitchFamily="34" charset="0"/>
          <a:cs typeface="Arial" pitchFamily="34" charset="0"/>
        </a:defRPr>
      </a:lvl9pPr>
    </p:titleStyle>
    <p:bodyStyle>
      <a:lvl1pPr marL="342900" indent="-342900" algn="l" rtl="0" eaLnBrk="0" fontAlgn="base" hangingPunct="0">
        <a:spcBef>
          <a:spcPct val="20000"/>
        </a:spcBef>
        <a:spcAft>
          <a:spcPct val="0"/>
        </a:spcAft>
        <a:buClr>
          <a:schemeClr val="accent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accent1"/>
        </a:buClr>
        <a:buChar char="•"/>
        <a:defRPr sz="2400">
          <a:solidFill>
            <a:schemeClr val="tx1"/>
          </a:solidFill>
          <a:latin typeface="+mn-lt"/>
          <a:cs typeface="+mn-cs"/>
        </a:defRPr>
      </a:lvl3pPr>
      <a:lvl4pPr marL="1600200" indent="-228600" algn="l" rtl="0" eaLnBrk="0" fontAlgn="base" hangingPunct="0">
        <a:spcBef>
          <a:spcPct val="20000"/>
        </a:spcBef>
        <a:spcAft>
          <a:spcPct val="0"/>
        </a:spcAft>
        <a:buClr>
          <a:schemeClr val="folHlink"/>
        </a:buClr>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cs typeface="+mn-cs"/>
        </a:defRPr>
      </a:lvl5pPr>
      <a:lvl6pPr marL="2514600" indent="-228600" algn="r" rtl="1" eaLnBrk="1" fontAlgn="base" hangingPunct="1">
        <a:spcBef>
          <a:spcPct val="20000"/>
        </a:spcBef>
        <a:spcAft>
          <a:spcPct val="0"/>
        </a:spcAft>
        <a:buClr>
          <a:schemeClr val="accent1"/>
        </a:buClr>
        <a:buChar char="»"/>
        <a:defRPr sz="2000">
          <a:solidFill>
            <a:schemeClr val="tx1"/>
          </a:solidFill>
          <a:latin typeface="+mn-lt"/>
          <a:cs typeface="+mn-cs"/>
        </a:defRPr>
      </a:lvl6pPr>
      <a:lvl7pPr marL="2971800" indent="-228600" algn="r" rtl="1" eaLnBrk="1" fontAlgn="base" hangingPunct="1">
        <a:spcBef>
          <a:spcPct val="20000"/>
        </a:spcBef>
        <a:spcAft>
          <a:spcPct val="0"/>
        </a:spcAft>
        <a:buClr>
          <a:schemeClr val="accent1"/>
        </a:buClr>
        <a:buChar char="»"/>
        <a:defRPr sz="2000">
          <a:solidFill>
            <a:schemeClr val="tx1"/>
          </a:solidFill>
          <a:latin typeface="+mn-lt"/>
          <a:cs typeface="+mn-cs"/>
        </a:defRPr>
      </a:lvl7pPr>
      <a:lvl8pPr marL="3429000" indent="-228600" algn="r" rtl="1" eaLnBrk="1" fontAlgn="base" hangingPunct="1">
        <a:spcBef>
          <a:spcPct val="20000"/>
        </a:spcBef>
        <a:spcAft>
          <a:spcPct val="0"/>
        </a:spcAft>
        <a:buClr>
          <a:schemeClr val="accent1"/>
        </a:buClr>
        <a:buChar char="»"/>
        <a:defRPr sz="2000">
          <a:solidFill>
            <a:schemeClr val="tx1"/>
          </a:solidFill>
          <a:latin typeface="+mn-lt"/>
          <a:cs typeface="+mn-cs"/>
        </a:defRPr>
      </a:lvl8pPr>
      <a:lvl9pPr marL="3886200" indent="-228600" algn="r" rtl="1" eaLnBrk="1" fontAlgn="base" hangingPunct="1">
        <a:spcBef>
          <a:spcPct val="20000"/>
        </a:spcBef>
        <a:spcAft>
          <a:spcPct val="0"/>
        </a:spcAft>
        <a:buClr>
          <a:schemeClr val="accent1"/>
        </a:buClr>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81000" y="381000"/>
            <a:ext cx="8001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2051" name="Rectangle 3"/>
          <p:cNvSpPr>
            <a:spLocks noGrp="1" noChangeArrowheads="1"/>
          </p:cNvSpPr>
          <p:nvPr>
            <p:ph type="body" idx="1"/>
          </p:nvPr>
        </p:nvSpPr>
        <p:spPr bwMode="auto">
          <a:xfrm>
            <a:off x="685800" y="1295400"/>
            <a:ext cx="7772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76132" name="Rectangle 4"/>
          <p:cNvSpPr>
            <a:spLocks noGrp="1" noChangeArrowheads="1"/>
          </p:cNvSpPr>
          <p:nvPr>
            <p:ph type="dt" sz="half" idx="2"/>
          </p:nvPr>
        </p:nvSpPr>
        <p:spPr bwMode="auto">
          <a:xfrm>
            <a:off x="381000" y="60150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fontAlgn="auto">
              <a:spcBef>
                <a:spcPts val="0"/>
              </a:spcBef>
              <a:spcAft>
                <a:spcPts val="0"/>
              </a:spcAft>
              <a:defRPr kumimoji="0" sz="1400" smtClean="0">
                <a:solidFill>
                  <a:srgbClr val="F8F8F8"/>
                </a:solidFill>
                <a:latin typeface="+mn-lt"/>
                <a:cs typeface="Arial"/>
              </a:defRPr>
            </a:lvl1pPr>
          </a:lstStyle>
          <a:p>
            <a:pPr>
              <a:defRPr/>
            </a:pPr>
            <a:r>
              <a:t>Updated 13-Oct-2016</a:t>
            </a:r>
            <a:endParaRPr lang="he-IL" dirty="0"/>
          </a:p>
        </p:txBody>
      </p:sp>
      <p:sp>
        <p:nvSpPr>
          <p:cNvPr id="176133" name="Rectangle 5"/>
          <p:cNvSpPr>
            <a:spLocks noGrp="1" noChangeArrowheads="1"/>
          </p:cNvSpPr>
          <p:nvPr>
            <p:ph type="ftr" sz="quarter" idx="3"/>
          </p:nvPr>
        </p:nvSpPr>
        <p:spPr bwMode="auto">
          <a:xfrm>
            <a:off x="2697162" y="5995988"/>
            <a:ext cx="3779837"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fontAlgn="auto">
              <a:spcBef>
                <a:spcPts val="0"/>
              </a:spcBef>
              <a:spcAft>
                <a:spcPts val="0"/>
              </a:spcAft>
              <a:defRPr sz="1100" smtClean="0">
                <a:solidFill>
                  <a:srgbClr val="F8F8F8"/>
                </a:solidFill>
                <a:latin typeface="Tahoma"/>
                <a:cs typeface="Arial"/>
              </a:defRPr>
            </a:lvl1pPr>
            <a:lvl5pPr lvl="4" algn="ctr">
              <a:defRPr/>
            </a:lvl5pPr>
          </a:lstStyle>
          <a:p>
            <a:pPr fontAlgn="base">
              <a:spcBef>
                <a:spcPct val="0"/>
              </a:spcBef>
              <a:spcAft>
                <a:spcPct val="0"/>
              </a:spcAft>
            </a:pPr>
            <a:r>
              <a:rPr lang="en-US" dirty="0" smtClean="0"/>
              <a:t>The Art Gallery Problem © All Rights Reserved </a:t>
            </a:r>
            <a:endParaRPr lang="en-US" altLang="en-US" dirty="0">
              <a:latin typeface="Tahoma" pitchFamily="34" charset="0"/>
            </a:endParaRPr>
          </a:p>
        </p:txBody>
      </p:sp>
      <p:sp>
        <p:nvSpPr>
          <p:cNvPr id="176134" name="Rectangle 6"/>
          <p:cNvSpPr>
            <a:spLocks noGrp="1" noChangeArrowheads="1"/>
          </p:cNvSpPr>
          <p:nvPr>
            <p:ph type="sldNum" sz="quarter" idx="4"/>
          </p:nvPr>
        </p:nvSpPr>
        <p:spPr bwMode="auto">
          <a:xfrm>
            <a:off x="6858000" y="60150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0" fontAlgn="auto">
              <a:spcBef>
                <a:spcPts val="0"/>
              </a:spcBef>
              <a:spcAft>
                <a:spcPts val="0"/>
              </a:spcAft>
              <a:defRPr kumimoji="0" sz="1400">
                <a:solidFill>
                  <a:srgbClr val="F8F8F8"/>
                </a:solidFill>
                <a:latin typeface="+mn-lt"/>
                <a:cs typeface="Arial"/>
              </a:defRPr>
            </a:lvl1pPr>
          </a:lstStyle>
          <a:p>
            <a:pPr>
              <a:defRPr/>
            </a:pPr>
            <a:fld id="{CADF7240-42B8-4A96-BF79-B8A082753748}" type="slidenum">
              <a:rPr lang="he-IL"/>
              <a:pPr>
                <a:defRPr/>
              </a:pPr>
              <a:t>‹#›</a:t>
            </a:fld>
            <a:endParaRPr lang="he-IL"/>
          </a:p>
        </p:txBody>
      </p:sp>
      <p:grpSp>
        <p:nvGrpSpPr>
          <p:cNvPr id="2055" name="Group 7"/>
          <p:cNvGrpSpPr>
            <a:grpSpLocks/>
          </p:cNvGrpSpPr>
          <p:nvPr/>
        </p:nvGrpSpPr>
        <p:grpSpPr bwMode="auto">
          <a:xfrm>
            <a:off x="177800" y="230188"/>
            <a:ext cx="203200" cy="6503987"/>
            <a:chOff x="112" y="145"/>
            <a:chExt cx="128" cy="4097"/>
          </a:xfrm>
        </p:grpSpPr>
        <p:sp>
          <p:nvSpPr>
            <p:cNvPr id="2068" name="Rectangle 8"/>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he-IL" altLang="en-US">
                <a:solidFill>
                  <a:srgbClr val="F8F8F8"/>
                </a:solidFill>
                <a:latin typeface="Tahoma" pitchFamily="34" charset="0"/>
              </a:endParaRPr>
            </a:p>
          </p:txBody>
        </p:sp>
        <p:sp>
          <p:nvSpPr>
            <p:cNvPr id="2069" name="Rectangle 9"/>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he-IL" altLang="en-US">
                <a:solidFill>
                  <a:srgbClr val="F8F8F8"/>
                </a:solidFill>
                <a:latin typeface="Tahoma" pitchFamily="34" charset="0"/>
              </a:endParaRPr>
            </a:p>
          </p:txBody>
        </p:sp>
      </p:grpSp>
      <p:grpSp>
        <p:nvGrpSpPr>
          <p:cNvPr id="2056" name="Group 10"/>
          <p:cNvGrpSpPr>
            <a:grpSpLocks/>
          </p:cNvGrpSpPr>
          <p:nvPr/>
        </p:nvGrpSpPr>
        <p:grpSpPr bwMode="auto">
          <a:xfrm>
            <a:off x="8793163" y="220663"/>
            <a:ext cx="198437" cy="6408737"/>
            <a:chOff x="5539" y="139"/>
            <a:chExt cx="125" cy="4037"/>
          </a:xfrm>
        </p:grpSpPr>
        <p:sp>
          <p:nvSpPr>
            <p:cNvPr id="2066" name="Rectangle 11"/>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he-IL" altLang="en-US">
                <a:solidFill>
                  <a:srgbClr val="F8F8F8"/>
                </a:solidFill>
                <a:latin typeface="Tahoma" pitchFamily="34" charset="0"/>
              </a:endParaRPr>
            </a:p>
          </p:txBody>
        </p:sp>
        <p:sp>
          <p:nvSpPr>
            <p:cNvPr id="2067" name="Rectangle 12"/>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he-IL" altLang="en-US">
                <a:solidFill>
                  <a:srgbClr val="F8F8F8"/>
                </a:solidFill>
                <a:latin typeface="Tahoma" pitchFamily="34" charset="0"/>
              </a:endParaRPr>
            </a:p>
          </p:txBody>
        </p:sp>
      </p:grpSp>
      <p:grpSp>
        <p:nvGrpSpPr>
          <p:cNvPr id="2057" name="Group 13"/>
          <p:cNvGrpSpPr>
            <a:grpSpLocks/>
          </p:cNvGrpSpPr>
          <p:nvPr/>
        </p:nvGrpSpPr>
        <p:grpSpPr bwMode="auto">
          <a:xfrm>
            <a:off x="412750" y="6477000"/>
            <a:ext cx="8686800" cy="228600"/>
            <a:chOff x="260" y="4080"/>
            <a:chExt cx="5472" cy="144"/>
          </a:xfrm>
        </p:grpSpPr>
        <p:sp>
          <p:nvSpPr>
            <p:cNvPr id="2064" name="Rectangle 14"/>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he-IL" altLang="en-US">
                <a:solidFill>
                  <a:srgbClr val="F8F8F8"/>
                </a:solidFill>
                <a:latin typeface="Tahoma" pitchFamily="34" charset="0"/>
              </a:endParaRPr>
            </a:p>
          </p:txBody>
        </p:sp>
        <p:sp>
          <p:nvSpPr>
            <p:cNvPr id="2065" name="Rectangle 15"/>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he-IL" altLang="en-US">
                <a:solidFill>
                  <a:srgbClr val="F8F8F8"/>
                </a:solidFill>
                <a:latin typeface="Tahoma" pitchFamily="34" charset="0"/>
              </a:endParaRPr>
            </a:p>
          </p:txBody>
        </p:sp>
      </p:grpSp>
      <p:grpSp>
        <p:nvGrpSpPr>
          <p:cNvPr id="2058" name="Group 16"/>
          <p:cNvGrpSpPr>
            <a:grpSpLocks/>
          </p:cNvGrpSpPr>
          <p:nvPr/>
        </p:nvGrpSpPr>
        <p:grpSpPr bwMode="auto">
          <a:xfrm>
            <a:off x="76200" y="176213"/>
            <a:ext cx="8745538" cy="161925"/>
            <a:chOff x="48" y="111"/>
            <a:chExt cx="5509" cy="102"/>
          </a:xfrm>
        </p:grpSpPr>
        <p:sp>
          <p:nvSpPr>
            <p:cNvPr id="2062" name="Rectangle 17"/>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he-IL" altLang="en-US">
                <a:solidFill>
                  <a:srgbClr val="F8F8F8"/>
                </a:solidFill>
                <a:latin typeface="Tahoma" pitchFamily="34" charset="0"/>
              </a:endParaRPr>
            </a:p>
          </p:txBody>
        </p:sp>
        <p:sp>
          <p:nvSpPr>
            <p:cNvPr id="2063" name="Rectangle 18"/>
            <p:cNvSpPr>
              <a:spLocks noChangeArrowheads="1"/>
            </p:cNvSpPr>
            <p:nvPr/>
          </p:nvSpPr>
          <p:spPr bwMode="auto">
            <a:xfrm rot="5400000" flipV="1">
              <a:off x="2783" y="-2624"/>
              <a:ext cx="38" cy="5509"/>
            </a:xfrm>
            <a:prstGeom prst="rect">
              <a:avLst/>
            </a:prstGeom>
            <a:gradFill rotWithShape="0">
              <a:gsLst>
                <a:gs pos="0">
                  <a:schemeClr val="accent1"/>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he-IL" altLang="en-US">
                <a:solidFill>
                  <a:srgbClr val="F8F8F8"/>
                </a:solidFill>
                <a:latin typeface="Tahoma" pitchFamily="34" charset="0"/>
              </a:endParaRPr>
            </a:p>
          </p:txBody>
        </p:sp>
      </p:grpSp>
      <p:grpSp>
        <p:nvGrpSpPr>
          <p:cNvPr id="6" name="Group 19"/>
          <p:cNvGrpSpPr>
            <a:grpSpLocks/>
          </p:cNvGrpSpPr>
          <p:nvPr/>
        </p:nvGrpSpPr>
        <p:grpSpPr bwMode="auto">
          <a:xfrm>
            <a:off x="71438" y="176213"/>
            <a:ext cx="8745537" cy="161925"/>
            <a:chOff x="48" y="111"/>
            <a:chExt cx="5509" cy="102"/>
          </a:xfrm>
        </p:grpSpPr>
        <p:sp>
          <p:nvSpPr>
            <p:cNvPr id="2060" name="Rectangle 20"/>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he-IL" altLang="en-US">
                <a:solidFill>
                  <a:srgbClr val="F8F8F8"/>
                </a:solidFill>
                <a:latin typeface="Tahoma" pitchFamily="34" charset="0"/>
              </a:endParaRPr>
            </a:p>
          </p:txBody>
        </p:sp>
        <p:sp>
          <p:nvSpPr>
            <p:cNvPr id="2061" name="Rectangle 21"/>
            <p:cNvSpPr>
              <a:spLocks noChangeArrowheads="1"/>
            </p:cNvSpPr>
            <p:nvPr/>
          </p:nvSpPr>
          <p:spPr bwMode="auto">
            <a:xfrm rot="5400000" flipV="1">
              <a:off x="2784" y="-2625"/>
              <a:ext cx="38" cy="5509"/>
            </a:xfrm>
            <a:prstGeom prst="rect">
              <a:avLst/>
            </a:prstGeom>
            <a:gradFill rotWithShape="0">
              <a:gsLst>
                <a:gs pos="0">
                  <a:schemeClr val="accent1"/>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he-IL" altLang="en-US">
                <a:solidFill>
                  <a:srgbClr val="F8F8F8"/>
                </a:solidFill>
                <a:latin typeface="Tahoma" pitchFamily="34" charset="0"/>
              </a:endParaRPr>
            </a:p>
          </p:txBody>
        </p:sp>
      </p:grpSp>
    </p:spTree>
  </p:cSld>
  <p:clrMap bg1="dk2" tx1="lt1" bg2="dk1" tx2="lt2" accent1="accent1" accent2="accent2" accent3="accent3" accent4="accent4" accent5="accent5" accent6="accent6" hlink="hlink" folHlink="folHlink"/>
  <p:sldLayoutIdLst>
    <p:sldLayoutId id="2147483689"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stCondLst>
                                            <p:cond delay="0"/>
                                          </p:stCondLst>
                                        </p:cTn>
                                        <p:tgtEl>
                                          <p:spTgt spid="6"/>
                                        </p:tgtEl>
                                        <p:attrNameLst>
                                          <p:attrName>ppt_x</p:attrName>
                                        </p:attrNameLst>
                                      </p:cBhvr>
                                      <p:tavLst>
                                        <p:tav tm="0">
                                          <p:val>
                                            <p:strVal val="1+#ppt_w/2"/>
                                          </p:val>
                                        </p:tav>
                                        <p:tav tm="100000">
                                          <p:val>
                                            <p:strVal val="#ppt_x"/>
                                          </p:val>
                                        </p:tav>
                                      </p:tavLst>
                                    </p:anim>
                                    <p:anim calcmode="lin" valueType="num">
                                      <p:cBhvr additive="base">
                                        <p:cTn id="8" dur="500" fill="hold">
                                          <p:stCondLst>
                                            <p:cond delay="0"/>
                                          </p:stCondLst>
                                        </p:cTn>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1" eaLnBrk="0" fontAlgn="base" hangingPunct="0">
        <a:spcBef>
          <a:spcPct val="0"/>
        </a:spcBef>
        <a:spcAft>
          <a:spcPct val="0"/>
        </a:spcAft>
        <a:defRPr sz="3600">
          <a:solidFill>
            <a:schemeClr val="tx2"/>
          </a:solidFill>
          <a:latin typeface="Tahoma" pitchFamily="34" charset="0"/>
          <a:cs typeface="Arial" pitchFamily="34" charset="0"/>
        </a:defRPr>
      </a:lvl2pPr>
      <a:lvl3pPr algn="l" rtl="1" eaLnBrk="0" fontAlgn="base" hangingPunct="0">
        <a:spcBef>
          <a:spcPct val="0"/>
        </a:spcBef>
        <a:spcAft>
          <a:spcPct val="0"/>
        </a:spcAft>
        <a:defRPr sz="3600">
          <a:solidFill>
            <a:schemeClr val="tx2"/>
          </a:solidFill>
          <a:latin typeface="Tahoma" pitchFamily="34" charset="0"/>
          <a:cs typeface="Arial" pitchFamily="34" charset="0"/>
        </a:defRPr>
      </a:lvl3pPr>
      <a:lvl4pPr algn="l" rtl="1" eaLnBrk="0" fontAlgn="base" hangingPunct="0">
        <a:spcBef>
          <a:spcPct val="0"/>
        </a:spcBef>
        <a:spcAft>
          <a:spcPct val="0"/>
        </a:spcAft>
        <a:defRPr sz="3600">
          <a:solidFill>
            <a:schemeClr val="tx2"/>
          </a:solidFill>
          <a:latin typeface="Tahoma" pitchFamily="34" charset="0"/>
          <a:cs typeface="Arial" pitchFamily="34" charset="0"/>
        </a:defRPr>
      </a:lvl4pPr>
      <a:lvl5pPr algn="l" rtl="1" eaLnBrk="0" fontAlgn="base" hangingPunct="0">
        <a:spcBef>
          <a:spcPct val="0"/>
        </a:spcBef>
        <a:spcAft>
          <a:spcPct val="0"/>
        </a:spcAft>
        <a:defRPr sz="3600">
          <a:solidFill>
            <a:schemeClr val="tx2"/>
          </a:solidFill>
          <a:latin typeface="Tahoma" pitchFamily="34" charset="0"/>
          <a:cs typeface="Arial" pitchFamily="34" charset="0"/>
        </a:defRPr>
      </a:lvl5pPr>
      <a:lvl6pPr marL="457200" algn="l" rtl="1" eaLnBrk="1" fontAlgn="base" hangingPunct="1">
        <a:spcBef>
          <a:spcPct val="0"/>
        </a:spcBef>
        <a:spcAft>
          <a:spcPct val="0"/>
        </a:spcAft>
        <a:defRPr sz="3600">
          <a:solidFill>
            <a:schemeClr val="tx2"/>
          </a:solidFill>
          <a:latin typeface="Tahoma" pitchFamily="34" charset="0"/>
          <a:cs typeface="Arial" pitchFamily="34" charset="0"/>
        </a:defRPr>
      </a:lvl6pPr>
      <a:lvl7pPr marL="914400" algn="l" rtl="1" eaLnBrk="1" fontAlgn="base" hangingPunct="1">
        <a:spcBef>
          <a:spcPct val="0"/>
        </a:spcBef>
        <a:spcAft>
          <a:spcPct val="0"/>
        </a:spcAft>
        <a:defRPr sz="3600">
          <a:solidFill>
            <a:schemeClr val="tx2"/>
          </a:solidFill>
          <a:latin typeface="Tahoma" pitchFamily="34" charset="0"/>
          <a:cs typeface="Arial" pitchFamily="34" charset="0"/>
        </a:defRPr>
      </a:lvl7pPr>
      <a:lvl8pPr marL="1371600" algn="l" rtl="1" eaLnBrk="1" fontAlgn="base" hangingPunct="1">
        <a:spcBef>
          <a:spcPct val="0"/>
        </a:spcBef>
        <a:spcAft>
          <a:spcPct val="0"/>
        </a:spcAft>
        <a:defRPr sz="3600">
          <a:solidFill>
            <a:schemeClr val="tx2"/>
          </a:solidFill>
          <a:latin typeface="Tahoma" pitchFamily="34" charset="0"/>
          <a:cs typeface="Arial" pitchFamily="34" charset="0"/>
        </a:defRPr>
      </a:lvl8pPr>
      <a:lvl9pPr marL="1828800" algn="l" rtl="1" eaLnBrk="1" fontAlgn="base" hangingPunct="1">
        <a:spcBef>
          <a:spcPct val="0"/>
        </a:spcBef>
        <a:spcAft>
          <a:spcPct val="0"/>
        </a:spcAft>
        <a:defRPr sz="3600">
          <a:solidFill>
            <a:schemeClr val="tx2"/>
          </a:solidFill>
          <a:latin typeface="Tahoma" pitchFamily="34" charset="0"/>
          <a:cs typeface="Arial" pitchFamily="34" charset="0"/>
        </a:defRPr>
      </a:lvl9pPr>
    </p:titleStyle>
    <p:bodyStyle>
      <a:lvl1pPr marL="342900" indent="-342900" algn="l" rtl="0" eaLnBrk="0" fontAlgn="base" hangingPunct="0">
        <a:spcBef>
          <a:spcPct val="20000"/>
        </a:spcBef>
        <a:spcAft>
          <a:spcPct val="0"/>
        </a:spcAft>
        <a:buClr>
          <a:schemeClr val="accent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accent1"/>
        </a:buClr>
        <a:buChar char="•"/>
        <a:defRPr sz="2400">
          <a:solidFill>
            <a:schemeClr val="tx1"/>
          </a:solidFill>
          <a:latin typeface="+mn-lt"/>
          <a:cs typeface="+mn-cs"/>
        </a:defRPr>
      </a:lvl3pPr>
      <a:lvl4pPr marL="1600200" indent="-228600" algn="l" rtl="0" eaLnBrk="0" fontAlgn="base" hangingPunct="0">
        <a:spcBef>
          <a:spcPct val="20000"/>
        </a:spcBef>
        <a:spcAft>
          <a:spcPct val="0"/>
        </a:spcAft>
        <a:buClr>
          <a:schemeClr val="folHlink"/>
        </a:buClr>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cs typeface="+mn-cs"/>
        </a:defRPr>
      </a:lvl5pPr>
      <a:lvl6pPr marL="2514600" indent="-228600" algn="r" rtl="1" eaLnBrk="1" fontAlgn="base" hangingPunct="1">
        <a:spcBef>
          <a:spcPct val="20000"/>
        </a:spcBef>
        <a:spcAft>
          <a:spcPct val="0"/>
        </a:spcAft>
        <a:buClr>
          <a:schemeClr val="accent1"/>
        </a:buClr>
        <a:buChar char="»"/>
        <a:defRPr sz="2000">
          <a:solidFill>
            <a:schemeClr val="tx1"/>
          </a:solidFill>
          <a:latin typeface="+mn-lt"/>
          <a:cs typeface="+mn-cs"/>
        </a:defRPr>
      </a:lvl6pPr>
      <a:lvl7pPr marL="2971800" indent="-228600" algn="r" rtl="1" eaLnBrk="1" fontAlgn="base" hangingPunct="1">
        <a:spcBef>
          <a:spcPct val="20000"/>
        </a:spcBef>
        <a:spcAft>
          <a:spcPct val="0"/>
        </a:spcAft>
        <a:buClr>
          <a:schemeClr val="accent1"/>
        </a:buClr>
        <a:buChar char="»"/>
        <a:defRPr sz="2000">
          <a:solidFill>
            <a:schemeClr val="tx1"/>
          </a:solidFill>
          <a:latin typeface="+mn-lt"/>
          <a:cs typeface="+mn-cs"/>
        </a:defRPr>
      </a:lvl7pPr>
      <a:lvl8pPr marL="3429000" indent="-228600" algn="r" rtl="1" eaLnBrk="1" fontAlgn="base" hangingPunct="1">
        <a:spcBef>
          <a:spcPct val="20000"/>
        </a:spcBef>
        <a:spcAft>
          <a:spcPct val="0"/>
        </a:spcAft>
        <a:buClr>
          <a:schemeClr val="accent1"/>
        </a:buClr>
        <a:buChar char="»"/>
        <a:defRPr sz="2000">
          <a:solidFill>
            <a:schemeClr val="tx1"/>
          </a:solidFill>
          <a:latin typeface="+mn-lt"/>
          <a:cs typeface="+mn-cs"/>
        </a:defRPr>
      </a:lvl8pPr>
      <a:lvl9pPr marL="3886200" indent="-228600" algn="r" rtl="1" eaLnBrk="1" fontAlgn="base" hangingPunct="1">
        <a:spcBef>
          <a:spcPct val="20000"/>
        </a:spcBef>
        <a:spcAft>
          <a:spcPct val="0"/>
        </a:spcAft>
        <a:buClr>
          <a:schemeClr val="accent1"/>
        </a:buClr>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381000" y="381000"/>
            <a:ext cx="8001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3075" name="Rectangle 3"/>
          <p:cNvSpPr>
            <a:spLocks noGrp="1" noChangeArrowheads="1"/>
          </p:cNvSpPr>
          <p:nvPr>
            <p:ph type="body" idx="1"/>
          </p:nvPr>
        </p:nvSpPr>
        <p:spPr bwMode="auto">
          <a:xfrm>
            <a:off x="685800" y="1295400"/>
            <a:ext cx="7772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76132" name="Rectangle 4"/>
          <p:cNvSpPr>
            <a:spLocks noGrp="1" noChangeArrowheads="1"/>
          </p:cNvSpPr>
          <p:nvPr>
            <p:ph type="dt" sz="half" idx="2"/>
          </p:nvPr>
        </p:nvSpPr>
        <p:spPr bwMode="auto">
          <a:xfrm>
            <a:off x="381000" y="60150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fontAlgn="auto">
              <a:spcBef>
                <a:spcPts val="0"/>
              </a:spcBef>
              <a:spcAft>
                <a:spcPts val="0"/>
              </a:spcAft>
              <a:defRPr kumimoji="0" sz="1400" smtClean="0">
                <a:solidFill>
                  <a:srgbClr val="F8F8F8"/>
                </a:solidFill>
                <a:latin typeface="+mn-lt"/>
                <a:cs typeface="Arial"/>
              </a:defRPr>
            </a:lvl1pPr>
          </a:lstStyle>
          <a:p>
            <a:pPr>
              <a:defRPr/>
            </a:pPr>
            <a:r>
              <a:t>Updated 13-Oct-2016</a:t>
            </a:r>
            <a:endParaRPr lang="he-IL" dirty="0"/>
          </a:p>
        </p:txBody>
      </p:sp>
      <p:sp>
        <p:nvSpPr>
          <p:cNvPr id="176133" name="Rectangle 5"/>
          <p:cNvSpPr>
            <a:spLocks noGrp="1" noChangeArrowheads="1"/>
          </p:cNvSpPr>
          <p:nvPr>
            <p:ph type="ftr" sz="quarter" idx="3"/>
          </p:nvPr>
        </p:nvSpPr>
        <p:spPr bwMode="auto">
          <a:xfrm>
            <a:off x="2620964" y="5995988"/>
            <a:ext cx="3703636"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fontAlgn="auto">
              <a:spcBef>
                <a:spcPts val="0"/>
              </a:spcBef>
              <a:spcAft>
                <a:spcPts val="0"/>
              </a:spcAft>
              <a:defRPr sz="1100" smtClean="0">
                <a:solidFill>
                  <a:srgbClr val="F8F8F8"/>
                </a:solidFill>
                <a:latin typeface="Tahoma"/>
                <a:cs typeface="Arial"/>
              </a:defRPr>
            </a:lvl1pPr>
            <a:lvl5pPr lvl="4" algn="ctr">
              <a:defRPr/>
            </a:lvl5pPr>
          </a:lstStyle>
          <a:p>
            <a:pPr fontAlgn="base">
              <a:spcBef>
                <a:spcPct val="0"/>
              </a:spcBef>
              <a:spcAft>
                <a:spcPct val="0"/>
              </a:spcAft>
            </a:pPr>
            <a:r>
              <a:rPr lang="en-US" dirty="0" smtClean="0"/>
              <a:t>The Art Gallery Problem © All Rights Reserved </a:t>
            </a:r>
            <a:endParaRPr lang="en-US" altLang="en-US" dirty="0">
              <a:latin typeface="Tahoma" pitchFamily="34" charset="0"/>
            </a:endParaRPr>
          </a:p>
        </p:txBody>
      </p:sp>
      <p:sp>
        <p:nvSpPr>
          <p:cNvPr id="176134" name="Rectangle 6"/>
          <p:cNvSpPr>
            <a:spLocks noGrp="1" noChangeArrowheads="1"/>
          </p:cNvSpPr>
          <p:nvPr>
            <p:ph type="sldNum" sz="quarter" idx="4"/>
          </p:nvPr>
        </p:nvSpPr>
        <p:spPr bwMode="auto">
          <a:xfrm>
            <a:off x="6858000" y="60150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0" fontAlgn="auto">
              <a:spcBef>
                <a:spcPts val="0"/>
              </a:spcBef>
              <a:spcAft>
                <a:spcPts val="0"/>
              </a:spcAft>
              <a:defRPr kumimoji="0" sz="1400">
                <a:solidFill>
                  <a:srgbClr val="F8F8F8"/>
                </a:solidFill>
                <a:latin typeface="+mn-lt"/>
                <a:cs typeface="Arial"/>
              </a:defRPr>
            </a:lvl1pPr>
          </a:lstStyle>
          <a:p>
            <a:pPr>
              <a:defRPr/>
            </a:pPr>
            <a:fld id="{6A3BA29B-FC44-4C90-9A4C-0630197A17E5}" type="slidenum">
              <a:rPr lang="he-IL"/>
              <a:pPr>
                <a:defRPr/>
              </a:pPr>
              <a:t>‹#›</a:t>
            </a:fld>
            <a:endParaRPr lang="he-IL" dirty="0"/>
          </a:p>
        </p:txBody>
      </p:sp>
      <p:grpSp>
        <p:nvGrpSpPr>
          <p:cNvPr id="3079" name="Group 7"/>
          <p:cNvGrpSpPr>
            <a:grpSpLocks/>
          </p:cNvGrpSpPr>
          <p:nvPr/>
        </p:nvGrpSpPr>
        <p:grpSpPr bwMode="auto">
          <a:xfrm>
            <a:off x="177800" y="230188"/>
            <a:ext cx="203200" cy="6503987"/>
            <a:chOff x="112" y="145"/>
            <a:chExt cx="128" cy="4097"/>
          </a:xfrm>
        </p:grpSpPr>
        <p:sp>
          <p:nvSpPr>
            <p:cNvPr id="3092" name="Rectangle 8"/>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he-IL" altLang="en-US">
                <a:solidFill>
                  <a:srgbClr val="F8F8F8"/>
                </a:solidFill>
                <a:latin typeface="Tahoma" pitchFamily="34" charset="0"/>
              </a:endParaRPr>
            </a:p>
          </p:txBody>
        </p:sp>
        <p:sp>
          <p:nvSpPr>
            <p:cNvPr id="3093" name="Rectangle 9"/>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he-IL" altLang="en-US">
                <a:solidFill>
                  <a:srgbClr val="F8F8F8"/>
                </a:solidFill>
                <a:latin typeface="Tahoma" pitchFamily="34" charset="0"/>
              </a:endParaRPr>
            </a:p>
          </p:txBody>
        </p:sp>
      </p:grpSp>
      <p:grpSp>
        <p:nvGrpSpPr>
          <p:cNvPr id="3080" name="Group 10"/>
          <p:cNvGrpSpPr>
            <a:grpSpLocks/>
          </p:cNvGrpSpPr>
          <p:nvPr/>
        </p:nvGrpSpPr>
        <p:grpSpPr bwMode="auto">
          <a:xfrm>
            <a:off x="8793163" y="220663"/>
            <a:ext cx="198437" cy="6408737"/>
            <a:chOff x="5539" y="139"/>
            <a:chExt cx="125" cy="4037"/>
          </a:xfrm>
        </p:grpSpPr>
        <p:sp>
          <p:nvSpPr>
            <p:cNvPr id="3090" name="Rectangle 11"/>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he-IL" altLang="en-US">
                <a:solidFill>
                  <a:srgbClr val="F8F8F8"/>
                </a:solidFill>
                <a:latin typeface="Tahoma" pitchFamily="34" charset="0"/>
              </a:endParaRPr>
            </a:p>
          </p:txBody>
        </p:sp>
        <p:sp>
          <p:nvSpPr>
            <p:cNvPr id="3091" name="Rectangle 12"/>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he-IL" altLang="en-US">
                <a:solidFill>
                  <a:srgbClr val="F8F8F8"/>
                </a:solidFill>
                <a:latin typeface="Tahoma" pitchFamily="34" charset="0"/>
              </a:endParaRPr>
            </a:p>
          </p:txBody>
        </p:sp>
      </p:grpSp>
      <p:grpSp>
        <p:nvGrpSpPr>
          <p:cNvPr id="3081" name="Group 13"/>
          <p:cNvGrpSpPr>
            <a:grpSpLocks/>
          </p:cNvGrpSpPr>
          <p:nvPr/>
        </p:nvGrpSpPr>
        <p:grpSpPr bwMode="auto">
          <a:xfrm>
            <a:off x="412750" y="6477000"/>
            <a:ext cx="8686800" cy="228600"/>
            <a:chOff x="260" y="4080"/>
            <a:chExt cx="5472" cy="144"/>
          </a:xfrm>
        </p:grpSpPr>
        <p:sp>
          <p:nvSpPr>
            <p:cNvPr id="3088" name="Rectangle 14"/>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he-IL" altLang="en-US">
                <a:solidFill>
                  <a:srgbClr val="F8F8F8"/>
                </a:solidFill>
                <a:latin typeface="Tahoma" pitchFamily="34" charset="0"/>
              </a:endParaRPr>
            </a:p>
          </p:txBody>
        </p:sp>
        <p:sp>
          <p:nvSpPr>
            <p:cNvPr id="3089" name="Rectangle 15"/>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he-IL" altLang="en-US">
                <a:solidFill>
                  <a:srgbClr val="F8F8F8"/>
                </a:solidFill>
                <a:latin typeface="Tahoma" pitchFamily="34" charset="0"/>
              </a:endParaRPr>
            </a:p>
          </p:txBody>
        </p:sp>
      </p:grpSp>
      <p:grpSp>
        <p:nvGrpSpPr>
          <p:cNvPr id="3082" name="Group 16"/>
          <p:cNvGrpSpPr>
            <a:grpSpLocks/>
          </p:cNvGrpSpPr>
          <p:nvPr/>
        </p:nvGrpSpPr>
        <p:grpSpPr bwMode="auto">
          <a:xfrm>
            <a:off x="76200" y="176213"/>
            <a:ext cx="8745538" cy="161925"/>
            <a:chOff x="48" y="111"/>
            <a:chExt cx="5509" cy="102"/>
          </a:xfrm>
        </p:grpSpPr>
        <p:sp>
          <p:nvSpPr>
            <p:cNvPr id="3086" name="Rectangle 17"/>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he-IL" altLang="en-US">
                <a:solidFill>
                  <a:srgbClr val="F8F8F8"/>
                </a:solidFill>
                <a:latin typeface="Tahoma" pitchFamily="34" charset="0"/>
              </a:endParaRPr>
            </a:p>
          </p:txBody>
        </p:sp>
        <p:sp>
          <p:nvSpPr>
            <p:cNvPr id="3087" name="Rectangle 18"/>
            <p:cNvSpPr>
              <a:spLocks noChangeArrowheads="1"/>
            </p:cNvSpPr>
            <p:nvPr/>
          </p:nvSpPr>
          <p:spPr bwMode="auto">
            <a:xfrm rot="5400000" flipV="1">
              <a:off x="2783" y="-2624"/>
              <a:ext cx="38" cy="5509"/>
            </a:xfrm>
            <a:prstGeom prst="rect">
              <a:avLst/>
            </a:prstGeom>
            <a:gradFill rotWithShape="0">
              <a:gsLst>
                <a:gs pos="0">
                  <a:schemeClr val="accent1"/>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he-IL" altLang="en-US">
                <a:solidFill>
                  <a:srgbClr val="F8F8F8"/>
                </a:solidFill>
                <a:latin typeface="Tahoma" pitchFamily="34" charset="0"/>
              </a:endParaRPr>
            </a:p>
          </p:txBody>
        </p:sp>
      </p:grpSp>
      <p:grpSp>
        <p:nvGrpSpPr>
          <p:cNvPr id="6" name="Group 19"/>
          <p:cNvGrpSpPr>
            <a:grpSpLocks/>
          </p:cNvGrpSpPr>
          <p:nvPr/>
        </p:nvGrpSpPr>
        <p:grpSpPr bwMode="auto">
          <a:xfrm>
            <a:off x="71438" y="176213"/>
            <a:ext cx="8745537" cy="161925"/>
            <a:chOff x="48" y="111"/>
            <a:chExt cx="5509" cy="102"/>
          </a:xfrm>
        </p:grpSpPr>
        <p:sp>
          <p:nvSpPr>
            <p:cNvPr id="3084" name="Rectangle 20"/>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he-IL" altLang="en-US">
                <a:solidFill>
                  <a:srgbClr val="F8F8F8"/>
                </a:solidFill>
                <a:latin typeface="Tahoma" pitchFamily="34" charset="0"/>
              </a:endParaRPr>
            </a:p>
          </p:txBody>
        </p:sp>
        <p:sp>
          <p:nvSpPr>
            <p:cNvPr id="3085" name="Rectangle 21"/>
            <p:cNvSpPr>
              <a:spLocks noChangeArrowheads="1"/>
            </p:cNvSpPr>
            <p:nvPr/>
          </p:nvSpPr>
          <p:spPr bwMode="auto">
            <a:xfrm rot="5400000" flipV="1">
              <a:off x="2784" y="-2625"/>
              <a:ext cx="38" cy="5509"/>
            </a:xfrm>
            <a:prstGeom prst="rect">
              <a:avLst/>
            </a:prstGeom>
            <a:gradFill rotWithShape="0">
              <a:gsLst>
                <a:gs pos="0">
                  <a:schemeClr val="accent1"/>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he-IL" altLang="en-US">
                <a:solidFill>
                  <a:srgbClr val="F8F8F8"/>
                </a:solidFill>
                <a:latin typeface="Tahoma" pitchFamily="34" charset="0"/>
              </a:endParaRPr>
            </a:p>
          </p:txBody>
        </p:sp>
      </p:grpSp>
    </p:spTree>
  </p:cSld>
  <p:clrMap bg1="dk2" tx1="lt1" bg2="dk1" tx2="lt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stCondLst>
                                            <p:cond delay="0"/>
                                          </p:stCondLst>
                                        </p:cTn>
                                        <p:tgtEl>
                                          <p:spTgt spid="6"/>
                                        </p:tgtEl>
                                        <p:attrNameLst>
                                          <p:attrName>ppt_x</p:attrName>
                                        </p:attrNameLst>
                                      </p:cBhvr>
                                      <p:tavLst>
                                        <p:tav tm="0">
                                          <p:val>
                                            <p:strVal val="1+#ppt_w/2"/>
                                          </p:val>
                                        </p:tav>
                                        <p:tav tm="100000">
                                          <p:val>
                                            <p:strVal val="#ppt_x"/>
                                          </p:val>
                                        </p:tav>
                                      </p:tavLst>
                                    </p:anim>
                                    <p:anim calcmode="lin" valueType="num">
                                      <p:cBhvr additive="base">
                                        <p:cTn id="8" dur="500" fill="hold">
                                          <p:stCondLst>
                                            <p:cond delay="0"/>
                                          </p:stCondLst>
                                        </p:cTn>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1" eaLnBrk="0" fontAlgn="base" hangingPunct="0">
        <a:spcBef>
          <a:spcPct val="0"/>
        </a:spcBef>
        <a:spcAft>
          <a:spcPct val="0"/>
        </a:spcAft>
        <a:defRPr sz="3600">
          <a:solidFill>
            <a:schemeClr val="tx2"/>
          </a:solidFill>
          <a:latin typeface="Tahoma" pitchFamily="34" charset="0"/>
          <a:cs typeface="Arial" pitchFamily="34" charset="0"/>
        </a:defRPr>
      </a:lvl2pPr>
      <a:lvl3pPr algn="l" rtl="1" eaLnBrk="0" fontAlgn="base" hangingPunct="0">
        <a:spcBef>
          <a:spcPct val="0"/>
        </a:spcBef>
        <a:spcAft>
          <a:spcPct val="0"/>
        </a:spcAft>
        <a:defRPr sz="3600">
          <a:solidFill>
            <a:schemeClr val="tx2"/>
          </a:solidFill>
          <a:latin typeface="Tahoma" pitchFamily="34" charset="0"/>
          <a:cs typeface="Arial" pitchFamily="34" charset="0"/>
        </a:defRPr>
      </a:lvl3pPr>
      <a:lvl4pPr algn="l" rtl="1" eaLnBrk="0" fontAlgn="base" hangingPunct="0">
        <a:spcBef>
          <a:spcPct val="0"/>
        </a:spcBef>
        <a:spcAft>
          <a:spcPct val="0"/>
        </a:spcAft>
        <a:defRPr sz="3600">
          <a:solidFill>
            <a:schemeClr val="tx2"/>
          </a:solidFill>
          <a:latin typeface="Tahoma" pitchFamily="34" charset="0"/>
          <a:cs typeface="Arial" pitchFamily="34" charset="0"/>
        </a:defRPr>
      </a:lvl4pPr>
      <a:lvl5pPr algn="l" rtl="1" eaLnBrk="0" fontAlgn="base" hangingPunct="0">
        <a:spcBef>
          <a:spcPct val="0"/>
        </a:spcBef>
        <a:spcAft>
          <a:spcPct val="0"/>
        </a:spcAft>
        <a:defRPr sz="3600">
          <a:solidFill>
            <a:schemeClr val="tx2"/>
          </a:solidFill>
          <a:latin typeface="Tahoma" pitchFamily="34" charset="0"/>
          <a:cs typeface="Arial" pitchFamily="34" charset="0"/>
        </a:defRPr>
      </a:lvl5pPr>
      <a:lvl6pPr marL="457200" algn="l" rtl="1" eaLnBrk="1" fontAlgn="base" hangingPunct="1">
        <a:spcBef>
          <a:spcPct val="0"/>
        </a:spcBef>
        <a:spcAft>
          <a:spcPct val="0"/>
        </a:spcAft>
        <a:defRPr sz="3600">
          <a:solidFill>
            <a:schemeClr val="tx2"/>
          </a:solidFill>
          <a:latin typeface="Tahoma" pitchFamily="34" charset="0"/>
          <a:cs typeface="Arial" pitchFamily="34" charset="0"/>
        </a:defRPr>
      </a:lvl6pPr>
      <a:lvl7pPr marL="914400" algn="l" rtl="1" eaLnBrk="1" fontAlgn="base" hangingPunct="1">
        <a:spcBef>
          <a:spcPct val="0"/>
        </a:spcBef>
        <a:spcAft>
          <a:spcPct val="0"/>
        </a:spcAft>
        <a:defRPr sz="3600">
          <a:solidFill>
            <a:schemeClr val="tx2"/>
          </a:solidFill>
          <a:latin typeface="Tahoma" pitchFamily="34" charset="0"/>
          <a:cs typeface="Arial" pitchFamily="34" charset="0"/>
        </a:defRPr>
      </a:lvl7pPr>
      <a:lvl8pPr marL="1371600" algn="l" rtl="1" eaLnBrk="1" fontAlgn="base" hangingPunct="1">
        <a:spcBef>
          <a:spcPct val="0"/>
        </a:spcBef>
        <a:spcAft>
          <a:spcPct val="0"/>
        </a:spcAft>
        <a:defRPr sz="3600">
          <a:solidFill>
            <a:schemeClr val="tx2"/>
          </a:solidFill>
          <a:latin typeface="Tahoma" pitchFamily="34" charset="0"/>
          <a:cs typeface="Arial" pitchFamily="34" charset="0"/>
        </a:defRPr>
      </a:lvl8pPr>
      <a:lvl9pPr marL="1828800" algn="l" rtl="1" eaLnBrk="1" fontAlgn="base" hangingPunct="1">
        <a:spcBef>
          <a:spcPct val="0"/>
        </a:spcBef>
        <a:spcAft>
          <a:spcPct val="0"/>
        </a:spcAft>
        <a:defRPr sz="3600">
          <a:solidFill>
            <a:schemeClr val="tx2"/>
          </a:solidFill>
          <a:latin typeface="Tahoma" pitchFamily="34" charset="0"/>
          <a:cs typeface="Arial" pitchFamily="34" charset="0"/>
        </a:defRPr>
      </a:lvl9pPr>
    </p:titleStyle>
    <p:bodyStyle>
      <a:lvl1pPr marL="342900" indent="-342900" algn="l" rtl="0" eaLnBrk="0" fontAlgn="base" hangingPunct="0">
        <a:spcBef>
          <a:spcPct val="20000"/>
        </a:spcBef>
        <a:spcAft>
          <a:spcPct val="0"/>
        </a:spcAft>
        <a:buClr>
          <a:srgbClr val="C285FF"/>
        </a:buClr>
        <a:buSzPct val="75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C285FF"/>
        </a:buClr>
        <a:buSzPct val="75000"/>
        <a:buChar char="–"/>
        <a:defRPr sz="2800">
          <a:solidFill>
            <a:schemeClr val="tx1"/>
          </a:solidFill>
          <a:latin typeface="+mn-lt"/>
          <a:cs typeface="+mn-cs"/>
        </a:defRPr>
      </a:lvl2pPr>
      <a:lvl3pPr marL="1143000" indent="-228600" algn="l" rtl="0" eaLnBrk="0" fontAlgn="base" hangingPunct="0">
        <a:spcBef>
          <a:spcPct val="20000"/>
        </a:spcBef>
        <a:spcAft>
          <a:spcPct val="0"/>
        </a:spcAft>
        <a:buClr>
          <a:srgbClr val="C285FF"/>
        </a:buClr>
        <a:buSzPct val="75000"/>
        <a:buChar char="•"/>
        <a:defRPr sz="2400">
          <a:solidFill>
            <a:schemeClr val="tx1"/>
          </a:solidFill>
          <a:latin typeface="+mn-lt"/>
          <a:cs typeface="+mn-cs"/>
        </a:defRPr>
      </a:lvl3pPr>
      <a:lvl4pPr marL="1600200" indent="-228600" algn="l" rtl="0" eaLnBrk="0" fontAlgn="base" hangingPunct="0">
        <a:spcBef>
          <a:spcPct val="20000"/>
        </a:spcBef>
        <a:spcAft>
          <a:spcPct val="0"/>
        </a:spcAft>
        <a:buClr>
          <a:srgbClr val="C285FF"/>
        </a:buClr>
        <a:buSzPct val="75000"/>
        <a:buChar char="–"/>
        <a:defRPr sz="2000">
          <a:solidFill>
            <a:schemeClr val="tx1"/>
          </a:solidFill>
          <a:latin typeface="+mn-lt"/>
          <a:cs typeface="+mn-cs"/>
        </a:defRPr>
      </a:lvl4pPr>
      <a:lvl5pPr marL="2057400" indent="-228600" algn="l" rtl="0" eaLnBrk="0" fontAlgn="base" hangingPunct="0">
        <a:spcBef>
          <a:spcPct val="20000"/>
        </a:spcBef>
        <a:spcAft>
          <a:spcPct val="0"/>
        </a:spcAft>
        <a:buClr>
          <a:srgbClr val="C285FF"/>
        </a:buClr>
        <a:buSzPct val="75000"/>
        <a:buChar char="»"/>
        <a:defRPr sz="2000">
          <a:solidFill>
            <a:schemeClr val="tx1"/>
          </a:solidFill>
          <a:latin typeface="+mn-lt"/>
          <a:cs typeface="+mn-cs"/>
        </a:defRPr>
      </a:lvl5pPr>
      <a:lvl6pPr marL="2514600" indent="-228600" algn="r" rtl="1" eaLnBrk="1" fontAlgn="base" hangingPunct="1">
        <a:spcBef>
          <a:spcPct val="20000"/>
        </a:spcBef>
        <a:spcAft>
          <a:spcPct val="0"/>
        </a:spcAft>
        <a:buClr>
          <a:schemeClr val="accent1"/>
        </a:buClr>
        <a:buChar char="»"/>
        <a:defRPr sz="2000">
          <a:solidFill>
            <a:schemeClr val="tx1"/>
          </a:solidFill>
          <a:latin typeface="+mn-lt"/>
          <a:cs typeface="+mn-cs"/>
        </a:defRPr>
      </a:lvl6pPr>
      <a:lvl7pPr marL="2971800" indent="-228600" algn="r" rtl="1" eaLnBrk="1" fontAlgn="base" hangingPunct="1">
        <a:spcBef>
          <a:spcPct val="20000"/>
        </a:spcBef>
        <a:spcAft>
          <a:spcPct val="0"/>
        </a:spcAft>
        <a:buClr>
          <a:schemeClr val="accent1"/>
        </a:buClr>
        <a:buChar char="»"/>
        <a:defRPr sz="2000">
          <a:solidFill>
            <a:schemeClr val="tx1"/>
          </a:solidFill>
          <a:latin typeface="+mn-lt"/>
          <a:cs typeface="+mn-cs"/>
        </a:defRPr>
      </a:lvl7pPr>
      <a:lvl8pPr marL="3429000" indent="-228600" algn="r" rtl="1" eaLnBrk="1" fontAlgn="base" hangingPunct="1">
        <a:spcBef>
          <a:spcPct val="20000"/>
        </a:spcBef>
        <a:spcAft>
          <a:spcPct val="0"/>
        </a:spcAft>
        <a:buClr>
          <a:schemeClr val="accent1"/>
        </a:buClr>
        <a:buChar char="»"/>
        <a:defRPr sz="2000">
          <a:solidFill>
            <a:schemeClr val="tx1"/>
          </a:solidFill>
          <a:latin typeface="+mn-lt"/>
          <a:cs typeface="+mn-cs"/>
        </a:defRPr>
      </a:lvl8pPr>
      <a:lvl9pPr marL="3886200" indent="-228600" algn="r" rtl="1" eaLnBrk="1" fontAlgn="base" hangingPunct="1">
        <a:spcBef>
          <a:spcPct val="20000"/>
        </a:spcBef>
        <a:spcAft>
          <a:spcPct val="0"/>
        </a:spcAft>
        <a:buClr>
          <a:schemeClr val="accent1"/>
        </a:buClr>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381000"/>
            <a:ext cx="8001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1027" name="Rectangle 3"/>
          <p:cNvSpPr>
            <a:spLocks noGrp="1" noChangeArrowheads="1"/>
          </p:cNvSpPr>
          <p:nvPr>
            <p:ph type="body" idx="1"/>
          </p:nvPr>
        </p:nvSpPr>
        <p:spPr bwMode="auto">
          <a:xfrm>
            <a:off x="685800" y="1295400"/>
            <a:ext cx="7772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76132" name="Rectangle 4"/>
          <p:cNvSpPr>
            <a:spLocks noGrp="1" noChangeArrowheads="1"/>
          </p:cNvSpPr>
          <p:nvPr>
            <p:ph type="dt" sz="half" idx="2"/>
          </p:nvPr>
        </p:nvSpPr>
        <p:spPr bwMode="auto">
          <a:xfrm>
            <a:off x="381000" y="60150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fontAlgn="auto">
              <a:spcBef>
                <a:spcPts val="0"/>
              </a:spcBef>
              <a:spcAft>
                <a:spcPts val="0"/>
              </a:spcAft>
              <a:defRPr kumimoji="0" sz="1400">
                <a:solidFill>
                  <a:srgbClr val="F8F8F8"/>
                </a:solidFill>
                <a:latin typeface="+mn-lt"/>
                <a:cs typeface="+mn-cs"/>
              </a:defRPr>
            </a:lvl1pPr>
          </a:lstStyle>
          <a:p>
            <a:pPr>
              <a:defRPr/>
            </a:pPr>
            <a:r>
              <a:t>Updated 13-Oct-2016</a:t>
            </a:r>
            <a:endParaRPr lang="he-IL" dirty="0"/>
          </a:p>
        </p:txBody>
      </p:sp>
      <p:sp>
        <p:nvSpPr>
          <p:cNvPr id="176133" name="Rectangle 5"/>
          <p:cNvSpPr>
            <a:spLocks noGrp="1" noChangeArrowheads="1"/>
          </p:cNvSpPr>
          <p:nvPr>
            <p:ph type="ftr" sz="quarter" idx="3"/>
          </p:nvPr>
        </p:nvSpPr>
        <p:spPr bwMode="auto">
          <a:xfrm>
            <a:off x="2895600" y="5995988"/>
            <a:ext cx="35052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fontAlgn="auto">
              <a:spcBef>
                <a:spcPts val="0"/>
              </a:spcBef>
              <a:spcAft>
                <a:spcPts val="0"/>
              </a:spcAft>
              <a:defRPr sz="1100">
                <a:solidFill>
                  <a:srgbClr val="F8F8F8"/>
                </a:solidFill>
                <a:latin typeface="+mn-lt"/>
                <a:cs typeface="+mn-cs"/>
              </a:defRPr>
            </a:lvl1pPr>
            <a:lvl5pPr lvl="4" algn="ctr">
              <a:defRPr/>
            </a:lvl5pPr>
          </a:lstStyle>
          <a:p>
            <a:pPr fontAlgn="base">
              <a:spcBef>
                <a:spcPct val="0"/>
              </a:spcBef>
              <a:spcAft>
                <a:spcPct val="0"/>
              </a:spcAft>
            </a:pPr>
            <a:r>
              <a:rPr lang="en-US" dirty="0" smtClean="0"/>
              <a:t>The Art Gallery Problem © All Rights Reserved </a:t>
            </a:r>
            <a:endParaRPr lang="en-US" altLang="en-US" dirty="0"/>
          </a:p>
        </p:txBody>
      </p:sp>
      <p:sp>
        <p:nvSpPr>
          <p:cNvPr id="176134" name="Rectangle 6"/>
          <p:cNvSpPr>
            <a:spLocks noGrp="1" noChangeArrowheads="1"/>
          </p:cNvSpPr>
          <p:nvPr>
            <p:ph type="sldNum" sz="quarter" idx="4"/>
          </p:nvPr>
        </p:nvSpPr>
        <p:spPr bwMode="auto">
          <a:xfrm>
            <a:off x="6858000" y="60150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0" fontAlgn="auto">
              <a:spcBef>
                <a:spcPts val="0"/>
              </a:spcBef>
              <a:spcAft>
                <a:spcPts val="0"/>
              </a:spcAft>
              <a:defRPr kumimoji="0" sz="1400">
                <a:solidFill>
                  <a:srgbClr val="F8F8F8"/>
                </a:solidFill>
                <a:latin typeface="+mn-lt"/>
                <a:cs typeface="+mn-cs"/>
              </a:defRPr>
            </a:lvl1pPr>
          </a:lstStyle>
          <a:p>
            <a:pPr>
              <a:defRPr/>
            </a:pPr>
            <a:fld id="{E5879B02-B718-461D-97F8-679E33742896}" type="slidenum">
              <a:rPr lang="he-IL"/>
              <a:pPr>
                <a:defRPr/>
              </a:pPr>
              <a:t>‹#›</a:t>
            </a:fld>
            <a:endParaRPr lang="he-IL" dirty="0"/>
          </a:p>
        </p:txBody>
      </p:sp>
      <p:grpSp>
        <p:nvGrpSpPr>
          <p:cNvPr id="1031" name="Group 7"/>
          <p:cNvGrpSpPr>
            <a:grpSpLocks/>
          </p:cNvGrpSpPr>
          <p:nvPr/>
        </p:nvGrpSpPr>
        <p:grpSpPr bwMode="auto">
          <a:xfrm>
            <a:off x="177800" y="230188"/>
            <a:ext cx="203200" cy="6503987"/>
            <a:chOff x="112" y="145"/>
            <a:chExt cx="128" cy="4097"/>
          </a:xfrm>
        </p:grpSpPr>
        <p:sp>
          <p:nvSpPr>
            <p:cNvPr id="1044" name="Rectangle 8"/>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he-IL" altLang="en-US" smtClean="0">
                <a:solidFill>
                  <a:srgbClr val="F8F8F8"/>
                </a:solidFill>
                <a:latin typeface="Tahoma" pitchFamily="34" charset="0"/>
              </a:endParaRPr>
            </a:p>
          </p:txBody>
        </p:sp>
        <p:sp>
          <p:nvSpPr>
            <p:cNvPr id="1045" name="Rectangle 9"/>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he-IL" altLang="en-US" smtClean="0">
                <a:solidFill>
                  <a:srgbClr val="F8F8F8"/>
                </a:solidFill>
                <a:latin typeface="Tahoma" pitchFamily="34" charset="0"/>
              </a:endParaRPr>
            </a:p>
          </p:txBody>
        </p:sp>
      </p:grpSp>
      <p:grpSp>
        <p:nvGrpSpPr>
          <p:cNvPr id="1032" name="Group 10"/>
          <p:cNvGrpSpPr>
            <a:grpSpLocks/>
          </p:cNvGrpSpPr>
          <p:nvPr/>
        </p:nvGrpSpPr>
        <p:grpSpPr bwMode="auto">
          <a:xfrm>
            <a:off x="8793163" y="220663"/>
            <a:ext cx="198437" cy="6408737"/>
            <a:chOff x="5539" y="139"/>
            <a:chExt cx="125" cy="4037"/>
          </a:xfrm>
        </p:grpSpPr>
        <p:sp>
          <p:nvSpPr>
            <p:cNvPr id="1042" name="Rectangle 11"/>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he-IL" altLang="en-US" smtClean="0">
                <a:solidFill>
                  <a:srgbClr val="F8F8F8"/>
                </a:solidFill>
                <a:latin typeface="Tahoma" pitchFamily="34" charset="0"/>
              </a:endParaRPr>
            </a:p>
          </p:txBody>
        </p:sp>
        <p:sp>
          <p:nvSpPr>
            <p:cNvPr id="1043" name="Rectangle 12"/>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he-IL" altLang="en-US" smtClean="0">
                <a:solidFill>
                  <a:srgbClr val="F8F8F8"/>
                </a:solidFill>
                <a:latin typeface="Tahoma" pitchFamily="34" charset="0"/>
              </a:endParaRPr>
            </a:p>
          </p:txBody>
        </p:sp>
      </p:grpSp>
      <p:grpSp>
        <p:nvGrpSpPr>
          <p:cNvPr id="1033" name="Group 13"/>
          <p:cNvGrpSpPr>
            <a:grpSpLocks/>
          </p:cNvGrpSpPr>
          <p:nvPr/>
        </p:nvGrpSpPr>
        <p:grpSpPr bwMode="auto">
          <a:xfrm>
            <a:off x="412750" y="6477000"/>
            <a:ext cx="8686800" cy="228600"/>
            <a:chOff x="260" y="4080"/>
            <a:chExt cx="5472" cy="144"/>
          </a:xfrm>
        </p:grpSpPr>
        <p:sp>
          <p:nvSpPr>
            <p:cNvPr id="1040" name="Rectangle 14"/>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he-IL" altLang="en-US" smtClean="0">
                <a:solidFill>
                  <a:srgbClr val="F8F8F8"/>
                </a:solidFill>
                <a:latin typeface="Tahoma" pitchFamily="34" charset="0"/>
              </a:endParaRPr>
            </a:p>
          </p:txBody>
        </p:sp>
        <p:sp>
          <p:nvSpPr>
            <p:cNvPr id="1041" name="Rectangle 15"/>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he-IL" altLang="en-US" smtClean="0">
                <a:solidFill>
                  <a:srgbClr val="F8F8F8"/>
                </a:solidFill>
                <a:latin typeface="Tahoma" pitchFamily="34" charset="0"/>
              </a:endParaRPr>
            </a:p>
          </p:txBody>
        </p:sp>
      </p:grpSp>
      <p:grpSp>
        <p:nvGrpSpPr>
          <p:cNvPr id="1034" name="Group 16"/>
          <p:cNvGrpSpPr>
            <a:grpSpLocks/>
          </p:cNvGrpSpPr>
          <p:nvPr/>
        </p:nvGrpSpPr>
        <p:grpSpPr bwMode="auto">
          <a:xfrm>
            <a:off x="76200" y="176213"/>
            <a:ext cx="8745538" cy="161925"/>
            <a:chOff x="48" y="111"/>
            <a:chExt cx="5509" cy="102"/>
          </a:xfrm>
        </p:grpSpPr>
        <p:sp>
          <p:nvSpPr>
            <p:cNvPr id="1038" name="Rectangle 17"/>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he-IL" altLang="en-US" smtClean="0">
                <a:solidFill>
                  <a:srgbClr val="F8F8F8"/>
                </a:solidFill>
                <a:latin typeface="Tahoma" pitchFamily="34" charset="0"/>
              </a:endParaRPr>
            </a:p>
          </p:txBody>
        </p:sp>
        <p:sp>
          <p:nvSpPr>
            <p:cNvPr id="1039" name="Rectangle 18"/>
            <p:cNvSpPr>
              <a:spLocks noChangeArrowheads="1"/>
            </p:cNvSpPr>
            <p:nvPr/>
          </p:nvSpPr>
          <p:spPr bwMode="auto">
            <a:xfrm rot="5400000" flipV="1">
              <a:off x="2783" y="-2624"/>
              <a:ext cx="38" cy="5509"/>
            </a:xfrm>
            <a:prstGeom prst="rect">
              <a:avLst/>
            </a:prstGeom>
            <a:gradFill rotWithShape="0">
              <a:gsLst>
                <a:gs pos="0">
                  <a:schemeClr val="accent1"/>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he-IL" altLang="en-US" smtClean="0">
                <a:solidFill>
                  <a:srgbClr val="F8F8F8"/>
                </a:solidFill>
                <a:latin typeface="Tahoma" pitchFamily="34" charset="0"/>
              </a:endParaRPr>
            </a:p>
          </p:txBody>
        </p:sp>
      </p:grpSp>
      <p:grpSp>
        <p:nvGrpSpPr>
          <p:cNvPr id="6" name="Group 19"/>
          <p:cNvGrpSpPr>
            <a:grpSpLocks/>
          </p:cNvGrpSpPr>
          <p:nvPr/>
        </p:nvGrpSpPr>
        <p:grpSpPr bwMode="auto">
          <a:xfrm>
            <a:off x="71438" y="176213"/>
            <a:ext cx="8745537" cy="161925"/>
            <a:chOff x="48" y="111"/>
            <a:chExt cx="5509" cy="102"/>
          </a:xfrm>
        </p:grpSpPr>
        <p:sp>
          <p:nvSpPr>
            <p:cNvPr id="1036" name="Rectangle 20"/>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he-IL" altLang="en-US" smtClean="0">
                <a:solidFill>
                  <a:srgbClr val="F8F8F8"/>
                </a:solidFill>
                <a:latin typeface="Tahoma" pitchFamily="34" charset="0"/>
              </a:endParaRPr>
            </a:p>
          </p:txBody>
        </p:sp>
        <p:sp>
          <p:nvSpPr>
            <p:cNvPr id="1037" name="Rectangle 21"/>
            <p:cNvSpPr>
              <a:spLocks noChangeArrowheads="1"/>
            </p:cNvSpPr>
            <p:nvPr/>
          </p:nvSpPr>
          <p:spPr bwMode="auto">
            <a:xfrm rot="5400000" flipV="1">
              <a:off x="2784" y="-2625"/>
              <a:ext cx="38" cy="5509"/>
            </a:xfrm>
            <a:prstGeom prst="rect">
              <a:avLst/>
            </a:prstGeom>
            <a:gradFill rotWithShape="0">
              <a:gsLst>
                <a:gs pos="0">
                  <a:schemeClr val="accent1"/>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he-IL" altLang="en-US" smtClean="0">
                <a:solidFill>
                  <a:srgbClr val="F8F8F8"/>
                </a:solidFill>
                <a:latin typeface="Tahoma" pitchFamily="34" charset="0"/>
              </a:endParaRPr>
            </a:p>
          </p:txBody>
        </p:sp>
      </p:grpSp>
    </p:spTree>
    <p:extLst>
      <p:ext uri="{BB962C8B-B14F-4D97-AF65-F5344CB8AC3E}">
        <p14:creationId xmlns:p14="http://schemas.microsoft.com/office/powerpoint/2010/main" val="4160134736"/>
      </p:ext>
    </p:extLst>
  </p:cSld>
  <p:clrMap bg1="dk2" tx1="lt1" bg2="dk1" tx2="lt2" accent1="accent1" accent2="accent2" accent3="accent3" accent4="accent4" accent5="accent5" accent6="accent6" hlink="hlink" folHlink="folHlink"/>
  <p:sldLayoutIdLst>
    <p:sldLayoutId id="2147483692"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stCondLst>
                                            <p:cond delay="0"/>
                                          </p:stCondLst>
                                        </p:cTn>
                                        <p:tgtEl>
                                          <p:spTgt spid="6"/>
                                        </p:tgtEl>
                                        <p:attrNameLst>
                                          <p:attrName>ppt_x</p:attrName>
                                        </p:attrNameLst>
                                      </p:cBhvr>
                                      <p:tavLst>
                                        <p:tav tm="0">
                                          <p:val>
                                            <p:strVal val="1+#ppt_w/2"/>
                                          </p:val>
                                        </p:tav>
                                        <p:tav tm="100000">
                                          <p:val>
                                            <p:strVal val="#ppt_x"/>
                                          </p:val>
                                        </p:tav>
                                      </p:tavLst>
                                    </p:anim>
                                    <p:anim calcmode="lin" valueType="num">
                                      <p:cBhvr additive="base">
                                        <p:cTn id="8" dur="500" fill="hold">
                                          <p:stCondLst>
                                            <p:cond delay="0"/>
                                          </p:stCondLst>
                                        </p:cTn>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1" eaLnBrk="0" fontAlgn="base" hangingPunct="0">
        <a:spcBef>
          <a:spcPct val="0"/>
        </a:spcBef>
        <a:spcAft>
          <a:spcPct val="0"/>
        </a:spcAft>
        <a:defRPr sz="3600">
          <a:solidFill>
            <a:schemeClr val="tx2"/>
          </a:solidFill>
          <a:latin typeface="Tahoma" pitchFamily="34" charset="0"/>
          <a:cs typeface="Arial" pitchFamily="34" charset="0"/>
        </a:defRPr>
      </a:lvl2pPr>
      <a:lvl3pPr algn="l" rtl="1" eaLnBrk="0" fontAlgn="base" hangingPunct="0">
        <a:spcBef>
          <a:spcPct val="0"/>
        </a:spcBef>
        <a:spcAft>
          <a:spcPct val="0"/>
        </a:spcAft>
        <a:defRPr sz="3600">
          <a:solidFill>
            <a:schemeClr val="tx2"/>
          </a:solidFill>
          <a:latin typeface="Tahoma" pitchFamily="34" charset="0"/>
          <a:cs typeface="Arial" pitchFamily="34" charset="0"/>
        </a:defRPr>
      </a:lvl3pPr>
      <a:lvl4pPr algn="l" rtl="1" eaLnBrk="0" fontAlgn="base" hangingPunct="0">
        <a:spcBef>
          <a:spcPct val="0"/>
        </a:spcBef>
        <a:spcAft>
          <a:spcPct val="0"/>
        </a:spcAft>
        <a:defRPr sz="3600">
          <a:solidFill>
            <a:schemeClr val="tx2"/>
          </a:solidFill>
          <a:latin typeface="Tahoma" pitchFamily="34" charset="0"/>
          <a:cs typeface="Arial" pitchFamily="34" charset="0"/>
        </a:defRPr>
      </a:lvl4pPr>
      <a:lvl5pPr algn="l" rtl="1" eaLnBrk="0" fontAlgn="base" hangingPunct="0">
        <a:spcBef>
          <a:spcPct val="0"/>
        </a:spcBef>
        <a:spcAft>
          <a:spcPct val="0"/>
        </a:spcAft>
        <a:defRPr sz="3600">
          <a:solidFill>
            <a:schemeClr val="tx2"/>
          </a:solidFill>
          <a:latin typeface="Tahoma" pitchFamily="34" charset="0"/>
          <a:cs typeface="Arial" pitchFamily="34" charset="0"/>
        </a:defRPr>
      </a:lvl5pPr>
      <a:lvl6pPr marL="457200" algn="l" rtl="1" eaLnBrk="1" fontAlgn="base" hangingPunct="1">
        <a:spcBef>
          <a:spcPct val="0"/>
        </a:spcBef>
        <a:spcAft>
          <a:spcPct val="0"/>
        </a:spcAft>
        <a:defRPr sz="3600">
          <a:solidFill>
            <a:schemeClr val="tx2"/>
          </a:solidFill>
          <a:latin typeface="Tahoma" pitchFamily="34" charset="0"/>
          <a:cs typeface="Arial" pitchFamily="34" charset="0"/>
        </a:defRPr>
      </a:lvl6pPr>
      <a:lvl7pPr marL="914400" algn="l" rtl="1" eaLnBrk="1" fontAlgn="base" hangingPunct="1">
        <a:spcBef>
          <a:spcPct val="0"/>
        </a:spcBef>
        <a:spcAft>
          <a:spcPct val="0"/>
        </a:spcAft>
        <a:defRPr sz="3600">
          <a:solidFill>
            <a:schemeClr val="tx2"/>
          </a:solidFill>
          <a:latin typeface="Tahoma" pitchFamily="34" charset="0"/>
          <a:cs typeface="Arial" pitchFamily="34" charset="0"/>
        </a:defRPr>
      </a:lvl7pPr>
      <a:lvl8pPr marL="1371600" algn="l" rtl="1" eaLnBrk="1" fontAlgn="base" hangingPunct="1">
        <a:spcBef>
          <a:spcPct val="0"/>
        </a:spcBef>
        <a:spcAft>
          <a:spcPct val="0"/>
        </a:spcAft>
        <a:defRPr sz="3600">
          <a:solidFill>
            <a:schemeClr val="tx2"/>
          </a:solidFill>
          <a:latin typeface="Tahoma" pitchFamily="34" charset="0"/>
          <a:cs typeface="Arial" pitchFamily="34" charset="0"/>
        </a:defRPr>
      </a:lvl8pPr>
      <a:lvl9pPr marL="1828800" algn="l" rtl="1" eaLnBrk="1" fontAlgn="base" hangingPunct="1">
        <a:spcBef>
          <a:spcPct val="0"/>
        </a:spcBef>
        <a:spcAft>
          <a:spcPct val="0"/>
        </a:spcAft>
        <a:defRPr sz="3600">
          <a:solidFill>
            <a:schemeClr val="tx2"/>
          </a:solidFill>
          <a:latin typeface="Tahoma" pitchFamily="34" charset="0"/>
          <a:cs typeface="Arial" pitchFamily="34" charset="0"/>
        </a:defRPr>
      </a:lvl9pPr>
    </p:titleStyle>
    <p:bodyStyle>
      <a:lvl1pPr marL="342900" indent="-342900" algn="l" rtl="0" eaLnBrk="0" fontAlgn="base" hangingPunct="0">
        <a:spcBef>
          <a:spcPct val="20000"/>
        </a:spcBef>
        <a:spcAft>
          <a:spcPct val="0"/>
        </a:spcAft>
        <a:buClr>
          <a:schemeClr val="accent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accent1"/>
        </a:buClr>
        <a:buChar char="•"/>
        <a:defRPr sz="2400">
          <a:solidFill>
            <a:schemeClr val="tx1"/>
          </a:solidFill>
          <a:latin typeface="+mn-lt"/>
          <a:cs typeface="+mn-cs"/>
        </a:defRPr>
      </a:lvl3pPr>
      <a:lvl4pPr marL="1600200" indent="-228600" algn="l" rtl="0" eaLnBrk="0" fontAlgn="base" hangingPunct="0">
        <a:spcBef>
          <a:spcPct val="20000"/>
        </a:spcBef>
        <a:spcAft>
          <a:spcPct val="0"/>
        </a:spcAft>
        <a:buClr>
          <a:schemeClr val="folHlink"/>
        </a:buClr>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cs typeface="+mn-cs"/>
        </a:defRPr>
      </a:lvl5pPr>
      <a:lvl6pPr marL="2514600" indent="-228600" algn="r" rtl="1" eaLnBrk="1" fontAlgn="base" hangingPunct="1">
        <a:spcBef>
          <a:spcPct val="20000"/>
        </a:spcBef>
        <a:spcAft>
          <a:spcPct val="0"/>
        </a:spcAft>
        <a:buClr>
          <a:schemeClr val="accent1"/>
        </a:buClr>
        <a:buChar char="»"/>
        <a:defRPr sz="2000">
          <a:solidFill>
            <a:schemeClr val="tx1"/>
          </a:solidFill>
          <a:latin typeface="+mn-lt"/>
          <a:cs typeface="+mn-cs"/>
        </a:defRPr>
      </a:lvl6pPr>
      <a:lvl7pPr marL="2971800" indent="-228600" algn="r" rtl="1" eaLnBrk="1" fontAlgn="base" hangingPunct="1">
        <a:spcBef>
          <a:spcPct val="20000"/>
        </a:spcBef>
        <a:spcAft>
          <a:spcPct val="0"/>
        </a:spcAft>
        <a:buClr>
          <a:schemeClr val="accent1"/>
        </a:buClr>
        <a:buChar char="»"/>
        <a:defRPr sz="2000">
          <a:solidFill>
            <a:schemeClr val="tx1"/>
          </a:solidFill>
          <a:latin typeface="+mn-lt"/>
          <a:cs typeface="+mn-cs"/>
        </a:defRPr>
      </a:lvl7pPr>
      <a:lvl8pPr marL="3429000" indent="-228600" algn="r" rtl="1" eaLnBrk="1" fontAlgn="base" hangingPunct="1">
        <a:spcBef>
          <a:spcPct val="20000"/>
        </a:spcBef>
        <a:spcAft>
          <a:spcPct val="0"/>
        </a:spcAft>
        <a:buClr>
          <a:schemeClr val="accent1"/>
        </a:buClr>
        <a:buChar char="»"/>
        <a:defRPr sz="2000">
          <a:solidFill>
            <a:schemeClr val="tx1"/>
          </a:solidFill>
          <a:latin typeface="+mn-lt"/>
          <a:cs typeface="+mn-cs"/>
        </a:defRPr>
      </a:lvl8pPr>
      <a:lvl9pPr marL="3886200" indent="-228600" algn="r" rtl="1" eaLnBrk="1" fontAlgn="base" hangingPunct="1">
        <a:spcBef>
          <a:spcPct val="20000"/>
        </a:spcBef>
        <a:spcAft>
          <a:spcPct val="0"/>
        </a:spcAft>
        <a:buClr>
          <a:schemeClr val="accent1"/>
        </a:buClr>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comments" Target="../comments/comment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7.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slideLayout" Target="../slideLayouts/slideLayout2.xml"/><Relationship Id="rId7" Type="http://schemas.openxmlformats.org/officeDocument/2006/relationships/oleObject" Target="../embeddings/oleObject2.bin"/><Relationship Id="rId2" Type="http://schemas.openxmlformats.org/officeDocument/2006/relationships/tags" Target="../tags/tag7.xml"/><Relationship Id="rId1" Type="http://schemas.openxmlformats.org/officeDocument/2006/relationships/vmlDrawing" Target="../drawings/vmlDrawing1.vml"/><Relationship Id="rId6" Type="http://schemas.openxmlformats.org/officeDocument/2006/relationships/image" Target="../media/image11.wmf"/><Relationship Id="rId5" Type="http://schemas.openxmlformats.org/officeDocument/2006/relationships/oleObject" Target="../embeddings/oleObject1.bin"/><Relationship Id="rId4"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slideLayout" Target="../slideLayouts/slideLayout2.xml"/><Relationship Id="rId7" Type="http://schemas.openxmlformats.org/officeDocument/2006/relationships/oleObject" Target="../embeddings/oleObject4.bin"/><Relationship Id="rId2" Type="http://schemas.openxmlformats.org/officeDocument/2006/relationships/tags" Target="../tags/tag8.xml"/><Relationship Id="rId1" Type="http://schemas.openxmlformats.org/officeDocument/2006/relationships/vmlDrawing" Target="../drawings/vmlDrawing2.vml"/><Relationship Id="rId6" Type="http://schemas.openxmlformats.org/officeDocument/2006/relationships/image" Target="../media/image13.wmf"/><Relationship Id="rId5" Type="http://schemas.openxmlformats.org/officeDocument/2006/relationships/oleObject" Target="../embeddings/oleObject3.bin"/><Relationship Id="rId4" Type="http://schemas.openxmlformats.org/officeDocument/2006/relationships/notesSlide" Target="../notesSlides/notesSlide16.xml"/><Relationship Id="rId9" Type="http://schemas.openxmlformats.org/officeDocument/2006/relationships/comments" Target="../comments/commen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keshercham.technion@gmail.com" TargetMode="External"/><Relationship Id="rId1" Type="http://schemas.openxmlformats.org/officeDocument/2006/relationships/slideLayout" Target="../slideLayouts/slideLayout2.xml"/><Relationship Id="rId5" Type="http://schemas.openxmlformats.org/officeDocument/2006/relationships/comments" Target="../comments/commen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hemeOverride" Target="../theme/themeOverride1.xml"/><Relationship Id="rId5" Type="http://schemas.openxmlformats.org/officeDocument/2006/relationships/comments" Target="../comments/comment10.xml"/><Relationship Id="rId4"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3" Type="http://schemas.openxmlformats.org/officeDocument/2006/relationships/comments" Target="../comments/comment11.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omments" Target="../comments/comment12.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en.wikipedia.org/wiki/Mathematical_Reviews" TargetMode="External"/><Relationship Id="rId3" Type="http://schemas.openxmlformats.org/officeDocument/2006/relationships/hyperlink" Target="http://en.wikipedia.org/wiki/Digital_object_identifier" TargetMode="External"/><Relationship Id="rId7" Type="http://schemas.openxmlformats.org/officeDocument/2006/relationships/hyperlink" Target="http://en.wikipedia.org/wiki/Special:BookSources/0-7167-1045-5"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en.wikipedia.org/wiki/International_Standard_Book_Number" TargetMode="External"/><Relationship Id="rId5" Type="http://schemas.openxmlformats.org/officeDocument/2006/relationships/hyperlink" Target="http://dx.doi.org/10.1016/0095-8956(78)90059-X" TargetMode="External"/><Relationship Id="rId10" Type="http://schemas.openxmlformats.org/officeDocument/2006/relationships/comments" Target="../comments/comment13.xml"/><Relationship Id="rId4" Type="http://schemas.openxmlformats.org/officeDocument/2006/relationships/hyperlink" Target="http://dx.doi.org/10.1016/0095-8956(75)90061-1" TargetMode="External"/><Relationship Id="rId9" Type="http://schemas.openxmlformats.org/officeDocument/2006/relationships/hyperlink" Target="http://www.ams.org/mathscinet-getitem?mr=519066" TargetMode="External"/></Relationships>
</file>

<file path=ppt/slides/_rels/slide29.xml.rels><?xml version="1.0" encoding="UTF-8" standalone="yes"?>
<Relationships xmlns="http://schemas.openxmlformats.org/package/2006/relationships"><Relationship Id="rId8" Type="http://schemas.openxmlformats.org/officeDocument/2006/relationships/comments" Target="../comments/comment14.xml"/><Relationship Id="rId3" Type="http://schemas.openxmlformats.org/officeDocument/2006/relationships/hyperlink" Target="http://en.wikipedia.org/wiki/International_Standard_Book_Number" TargetMode="External"/><Relationship Id="rId7" Type="http://schemas.openxmlformats.org/officeDocument/2006/relationships/hyperlink" Target="http://mathforum.org/mathimages/index.php/Art_Gallery_Theorem"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dimacs.rutgers.edu/~cristofa/Xfiles/art.html" TargetMode="External"/><Relationship Id="rId5" Type="http://schemas.openxmlformats.org/officeDocument/2006/relationships/hyperlink" Target="http://maven.smith.edu/~orourke/" TargetMode="External"/><Relationship Id="rId4" Type="http://schemas.openxmlformats.org/officeDocument/2006/relationships/hyperlink" Target="http://cs.smith.edu/~orourke/books/ArtGalleryTheorems/art.html" TargetMode="External"/></Relationships>
</file>

<file path=ppt/slides/_rels/slide3.xml.rels><?xml version="1.0" encoding="UTF-8" standalone="yes"?>
<Relationships xmlns="http://schemas.openxmlformats.org/package/2006/relationships"><Relationship Id="rId8" Type="http://schemas.openxmlformats.org/officeDocument/2006/relationships/comments" Target="../comments/comment3.xml"/><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gif"/></Relationships>
</file>

<file path=ppt/slides/_rels/slide30.xml.rels><?xml version="1.0" encoding="UTF-8" standalone="yes"?>
<Relationships xmlns="http://schemas.openxmlformats.org/package/2006/relationships"><Relationship Id="rId3" Type="http://schemas.openxmlformats.org/officeDocument/2006/relationships/hyperlink" Target="http://www.amazon.com/exec/obidos/ASIN/0521649765/ref=nosim/weisstein-20"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www.amazon.com/exec/obidos/ASIN/0140118136/ref=nosim/weisstein-20" TargetMode="External"/><Relationship Id="rId4" Type="http://schemas.openxmlformats.org/officeDocument/2006/relationships/hyperlink" Target="http://www.amazon.com/exec/obidos/ASIN/0387753664/ref=nosim/weisstein-20"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en.wikipedia.org/wiki/Digital_object_identifier"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www.amazon.com/exec/obidos/ASIN/0444825371/ref=nosim/weisstein-20" TargetMode="External"/><Relationship Id="rId5" Type="http://schemas.openxmlformats.org/officeDocument/2006/relationships/hyperlink" Target="http://www.ic.unicamp.br/~cid/Problem-instances/Art-Gallery/" TargetMode="External"/><Relationship Id="rId4" Type="http://schemas.openxmlformats.org/officeDocument/2006/relationships/hyperlink" Target="http://dx.doi.org/10.1111/j.1475-3995.2011.00804.x"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hyperlink" Target="http://www.artsandcollections.com/index.php?/coll_item/lost_ar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omments" Target="../comments/comment5.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881992"/>
            <a:ext cx="8424936" cy="4283312"/>
          </a:xfrm>
        </p:spPr>
        <p:txBody>
          <a:bodyPr/>
          <a:lstStyle/>
          <a:p>
            <a:pPr algn="ctr"/>
            <a:r>
              <a:rPr sz="2800" dirty="0"/>
              <a:t>This Math News Snapshot was created by Nitsa </a:t>
            </a:r>
            <a:r>
              <a:rPr sz="2800" dirty="0" err="1"/>
              <a:t>Movshovitz-Hadar</a:t>
            </a:r>
            <a:r>
              <a:rPr sz="2800" dirty="0"/>
              <a:t/>
            </a:r>
            <a:br>
              <a:rPr sz="2800" dirty="0"/>
            </a:br>
            <a:r>
              <a:rPr sz="2800" dirty="0"/>
              <a:t>in collaboration with </a:t>
            </a:r>
            <a:r>
              <a:rPr sz="2800" dirty="0" err="1"/>
              <a:t>Batya</a:t>
            </a:r>
            <a:r>
              <a:rPr sz="2800" dirty="0"/>
              <a:t> Amit,</a:t>
            </a:r>
            <a:br>
              <a:rPr sz="2800" dirty="0"/>
            </a:br>
            <a:r>
              <a:rPr sz="2800" dirty="0"/>
              <a:t> with later enhancements contributed </a:t>
            </a:r>
            <a:r>
              <a:rPr sz="2800" dirty="0" smtClean="0"/>
              <a:t>by</a:t>
            </a:r>
            <a:r>
              <a:rPr sz="2800" dirty="0"/>
              <a:t/>
            </a:r>
            <a:br>
              <a:rPr sz="2800" dirty="0"/>
            </a:br>
            <a:r>
              <a:rPr lang="en-US" sz="2800" dirty="0" err="1"/>
              <a:t>Shlomo</a:t>
            </a:r>
            <a:r>
              <a:rPr lang="en-US" sz="2800" dirty="0"/>
              <a:t> </a:t>
            </a:r>
            <a:r>
              <a:rPr lang="en-US" sz="2800" dirty="0" err="1"/>
              <a:t>Feder</a:t>
            </a:r>
            <a:r>
              <a:rPr lang="en-US" sz="2800" dirty="0"/>
              <a:t>, </a:t>
            </a:r>
            <a:r>
              <a:rPr lang="en-US" sz="2800" dirty="0" err="1"/>
              <a:t>Atara</a:t>
            </a:r>
            <a:r>
              <a:rPr lang="en-US" sz="2800" dirty="0"/>
              <a:t> </a:t>
            </a:r>
            <a:r>
              <a:rPr lang="en-US" sz="2800" dirty="0" err="1" smtClean="0"/>
              <a:t>Shriki</a:t>
            </a:r>
            <a:r>
              <a:rPr lang="en-US" sz="2800" dirty="0" smtClean="0"/>
              <a:t>, </a:t>
            </a:r>
            <a:r>
              <a:rPr sz="2800" dirty="0" smtClean="0"/>
              <a:t>Varda </a:t>
            </a:r>
            <a:r>
              <a:rPr sz="2800" dirty="0" err="1" smtClean="0"/>
              <a:t>Zigerson</a:t>
            </a:r>
            <a:r>
              <a:rPr lang="en-US" sz="2800" dirty="0"/>
              <a:t> </a:t>
            </a:r>
            <a:r>
              <a:rPr lang="en-US" sz="2800" dirty="0" smtClean="0"/>
              <a:t>and</a:t>
            </a:r>
            <a:r>
              <a:rPr sz="2800" dirty="0" smtClean="0"/>
              <a:t> Clara </a:t>
            </a:r>
            <a:r>
              <a:rPr sz="2800" dirty="0" err="1" smtClean="0"/>
              <a:t>Zisken</a:t>
            </a:r>
            <a:r>
              <a:rPr sz="2800" dirty="0" smtClean="0"/>
              <a:t> (</a:t>
            </a:r>
            <a:r>
              <a:rPr sz="2800" dirty="0"/>
              <a:t>listed alphabetically)</a:t>
            </a:r>
            <a:br>
              <a:rPr sz="2800" dirty="0"/>
            </a:br>
            <a:r>
              <a:rPr sz="2800" dirty="0"/>
              <a:t/>
            </a:r>
            <a:br>
              <a:rPr sz="2800" dirty="0"/>
            </a:br>
            <a:r>
              <a:rPr sz="2800" dirty="0"/>
              <a:t>Last updated on 13-Oct-2016</a:t>
            </a:r>
            <a:br>
              <a:rPr sz="2800" dirty="0"/>
            </a:br>
            <a:r>
              <a:rPr sz="2800" dirty="0"/>
              <a:t>Slides </a:t>
            </a:r>
            <a:r>
              <a:rPr lang="en-US" sz="2800" dirty="0" smtClean="0"/>
              <a:t>tha</a:t>
            </a:r>
            <a:r>
              <a:rPr lang="en-US" sz="2800" dirty="0" smtClean="0"/>
              <a:t>t may </a:t>
            </a:r>
            <a:r>
              <a:rPr sz="2800" dirty="0" smtClean="0"/>
              <a:t>requir</a:t>
            </a:r>
            <a:r>
              <a:rPr lang="en-US" sz="2800" dirty="0" smtClean="0"/>
              <a:t>e </a:t>
            </a:r>
            <a:r>
              <a:rPr sz="2800" dirty="0" smtClean="0"/>
              <a:t>update</a:t>
            </a:r>
            <a:r>
              <a:rPr sz="2800" dirty="0"/>
              <a:t>: 8, 18 </a:t>
            </a:r>
            <a:r>
              <a:rPr sz="2800" dirty="0" smtClean="0"/>
              <a:t>(</a:t>
            </a:r>
            <a:r>
              <a:rPr lang="en-US" sz="2800" dirty="0" smtClean="0"/>
              <a:t>"</a:t>
            </a:r>
            <a:r>
              <a:rPr sz="2800" dirty="0" smtClean="0"/>
              <a:t>40 years</a:t>
            </a:r>
            <a:r>
              <a:rPr lang="en-US" sz="2800" dirty="0" smtClean="0"/>
              <a:t>"</a:t>
            </a:r>
            <a:r>
              <a:rPr sz="2800" dirty="0" smtClean="0"/>
              <a:t>)</a:t>
            </a:r>
            <a:r>
              <a:rPr sz="2800" dirty="0"/>
              <a:t/>
            </a:r>
            <a:br>
              <a:rPr sz="2800" dirty="0"/>
            </a:br>
            <a:r>
              <a:rPr sz="2800" dirty="0"/>
              <a:t/>
            </a:r>
            <a:br>
              <a:rPr sz="2800" dirty="0"/>
            </a:br>
            <a:r>
              <a:rPr sz="2800" dirty="0"/>
              <a:t/>
            </a:r>
            <a:br>
              <a:rPr sz="2800" dirty="0"/>
            </a:br>
            <a:endParaRPr lang="en-US" sz="2800" dirty="0"/>
          </a:p>
        </p:txBody>
      </p:sp>
      <p:grpSp>
        <p:nvGrpSpPr>
          <p:cNvPr id="3" name="Group 2"/>
          <p:cNvGrpSpPr/>
          <p:nvPr/>
        </p:nvGrpSpPr>
        <p:grpSpPr>
          <a:xfrm>
            <a:off x="1925427" y="404664"/>
            <a:ext cx="5166853" cy="1296144"/>
            <a:chOff x="1205347" y="267053"/>
            <a:chExt cx="5166853" cy="1296144"/>
          </a:xfrm>
        </p:grpSpPr>
        <p:grpSp>
          <p:nvGrpSpPr>
            <p:cNvPr id="4" name="Group 3"/>
            <p:cNvGrpSpPr/>
            <p:nvPr/>
          </p:nvGrpSpPr>
          <p:grpSpPr>
            <a:xfrm>
              <a:off x="2269257" y="267053"/>
              <a:ext cx="4102943" cy="1200329"/>
              <a:chOff x="4138364" y="-59915"/>
              <a:chExt cx="4102943" cy="1200329"/>
            </a:xfrm>
          </p:grpSpPr>
          <p:sp>
            <p:nvSpPr>
              <p:cNvPr id="6" name="Rectangle 6"/>
              <p:cNvSpPr>
                <a:spLocks noChangeArrowheads="1"/>
              </p:cNvSpPr>
              <p:nvPr/>
            </p:nvSpPr>
            <p:spPr bwMode="auto">
              <a:xfrm>
                <a:off x="4138364" y="-59915"/>
                <a:ext cx="35638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Char char="•"/>
                  <a:defRPr sz="3200">
                    <a:solidFill>
                      <a:schemeClr val="tx1"/>
                    </a:solidFill>
                    <a:latin typeface="Tahoma" pitchFamily="34" charset="0"/>
                    <a:cs typeface="Arial" charset="0"/>
                  </a:defRPr>
                </a:lvl1pPr>
                <a:lvl2pPr marL="742950" indent="-285750" eaLnBrk="0" hangingPunct="0">
                  <a:spcBef>
                    <a:spcPct val="20000"/>
                  </a:spcBef>
                  <a:buClr>
                    <a:schemeClr val="hlink"/>
                  </a:buClr>
                  <a:buChar char="–"/>
                  <a:defRPr sz="2800">
                    <a:solidFill>
                      <a:schemeClr val="tx1"/>
                    </a:solidFill>
                    <a:latin typeface="Tahoma" pitchFamily="34" charset="0"/>
                    <a:cs typeface="Arial" charset="0"/>
                  </a:defRPr>
                </a:lvl2pPr>
                <a:lvl3pPr marL="1143000" indent="-228600" eaLnBrk="0" hangingPunct="0">
                  <a:spcBef>
                    <a:spcPct val="20000"/>
                  </a:spcBef>
                  <a:buClr>
                    <a:schemeClr val="accent1"/>
                  </a:buClr>
                  <a:buChar char="•"/>
                  <a:defRPr sz="2400">
                    <a:solidFill>
                      <a:schemeClr val="tx1"/>
                    </a:solidFill>
                    <a:latin typeface="Tahoma" pitchFamily="34" charset="0"/>
                    <a:cs typeface="Arial" charset="0"/>
                  </a:defRPr>
                </a:lvl3pPr>
                <a:lvl4pPr marL="1600200" indent="-228600" eaLnBrk="0" hangingPunct="0">
                  <a:spcBef>
                    <a:spcPct val="20000"/>
                  </a:spcBef>
                  <a:buClr>
                    <a:schemeClr val="folHlink"/>
                  </a:buClr>
                  <a:buChar char="–"/>
                  <a:defRPr sz="2000">
                    <a:solidFill>
                      <a:schemeClr val="tx1"/>
                    </a:solidFill>
                    <a:latin typeface="Tahoma" pitchFamily="34" charset="0"/>
                    <a:cs typeface="Arial" charset="0"/>
                  </a:defRPr>
                </a:lvl4pPr>
                <a:lvl5pPr marL="2057400" indent="-228600" eaLnBrk="0" hangingPunct="0">
                  <a:spcBef>
                    <a:spcPct val="20000"/>
                  </a:spcBef>
                  <a:buClr>
                    <a:schemeClr val="accent1"/>
                  </a:buClr>
                  <a:buChar char="»"/>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9pPr>
              </a:lstStyle>
              <a:p>
                <a:pPr algn="ctr" rtl="1" eaLnBrk="1" hangingPunct="1">
                  <a:spcBef>
                    <a:spcPct val="0"/>
                  </a:spcBef>
                  <a:buClrTx/>
                  <a:buFontTx/>
                  <a:buNone/>
                </a:pPr>
                <a:r>
                  <a:rPr sz="1800" b="1" spc="50" dirty="0">
                    <a:solidFill>
                      <a:srgbClr val="F8F8F8"/>
                    </a:solidFill>
                    <a:latin typeface="Arial"/>
                  </a:rPr>
                  <a:t> Technion – Israel Institute of Technology</a:t>
                </a:r>
              </a:p>
              <a:p>
                <a:pPr algn="ctr" rtl="1" eaLnBrk="1" hangingPunct="1">
                  <a:spcBef>
                    <a:spcPct val="0"/>
                  </a:spcBef>
                  <a:buClrTx/>
                  <a:buFontTx/>
                  <a:buNone/>
                </a:pPr>
                <a:endParaRPr sz="1800" b="1" spc="50" dirty="0">
                  <a:solidFill>
                    <a:srgbClr val="F8F8F8"/>
                  </a:solidFill>
                  <a:latin typeface="Arial"/>
                </a:endParaRPr>
              </a:p>
              <a:p>
                <a:pPr algn="ctr" eaLnBrk="1" hangingPunct="1">
                  <a:spcBef>
                    <a:spcPct val="0"/>
                  </a:spcBef>
                  <a:buClrTx/>
                  <a:buFontTx/>
                  <a:buNone/>
                </a:pPr>
                <a:r>
                  <a:rPr lang="en-US" altLang="en-US" sz="1600" b="1" dirty="0" smtClean="0">
                    <a:solidFill>
                      <a:srgbClr val="F8F8F8"/>
                    </a:solidFill>
                    <a:latin typeface="Arial" charset="0"/>
                  </a:rPr>
                  <a:t>Technion R&amp;D Foundation Ltd.</a:t>
                </a:r>
                <a:endParaRPr lang="he-IL" altLang="en-US" sz="1600" b="1" dirty="0">
                  <a:solidFill>
                    <a:srgbClr val="F8F8F8"/>
                  </a:solidFill>
                  <a:latin typeface="Arial" charset="0"/>
                </a:endParaRPr>
              </a:p>
            </p:txBody>
          </p:sp>
          <p:pic>
            <p:nvPicPr>
              <p:cNvPr id="7" name="Picture 11" descr="Technion animated log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488832" y="39245"/>
                <a:ext cx="75247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5347" y="332656"/>
              <a:ext cx="1206413" cy="1230541"/>
            </a:xfrm>
            <a:prstGeom prst="rect">
              <a:avLst/>
            </a:prstGeom>
          </p:spPr>
        </p:pic>
      </p:grpSp>
    </p:spTree>
    <p:extLst>
      <p:ext uri="{BB962C8B-B14F-4D97-AF65-F5344CB8AC3E}">
        <p14:creationId xmlns:p14="http://schemas.microsoft.com/office/powerpoint/2010/main" val="3025372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81000" y="228600"/>
            <a:ext cx="8001000" cy="838200"/>
          </a:xfrm>
        </p:spPr>
        <p:txBody>
          <a:bodyPr/>
          <a:lstStyle/>
          <a:p>
            <a:pPr algn="ctr" eaLnBrk="1" hangingPunct="1"/>
            <a:r>
              <a:rPr sz="2800" dirty="0">
                <a:solidFill>
                  <a:srgbClr val="00FFFF"/>
                </a:solidFill>
              </a:rPr>
              <a:t>Phrasing the problem for a simple </a:t>
            </a:r>
            <a:r>
              <a:rPr sz="2800" dirty="0" smtClean="0">
                <a:solidFill>
                  <a:srgbClr val="00FFFF"/>
                </a:solidFill>
              </a:rPr>
              <a:t>structure</a:t>
            </a:r>
            <a:endParaRPr lang="en-US" altLang="en-US" sz="2800" dirty="0" smtClean="0">
              <a:solidFill>
                <a:srgbClr val="00FFFF"/>
              </a:solidFill>
            </a:endParaRPr>
          </a:p>
        </p:txBody>
      </p:sp>
      <p:sp>
        <p:nvSpPr>
          <p:cNvPr id="3" name="Content Placeholder 2"/>
          <p:cNvSpPr>
            <a:spLocks noGrp="1"/>
          </p:cNvSpPr>
          <p:nvPr>
            <p:ph idx="1"/>
          </p:nvPr>
        </p:nvSpPr>
        <p:spPr>
          <a:xfrm>
            <a:off x="304800" y="762000"/>
            <a:ext cx="8458200" cy="2362200"/>
          </a:xfrm>
        </p:spPr>
        <p:txBody>
          <a:bodyPr/>
          <a:lstStyle/>
          <a:p>
            <a:pPr marL="361950" indent="-361950" eaLnBrk="1" hangingPunct="1">
              <a:spcBef>
                <a:spcPts val="0"/>
              </a:spcBef>
              <a:buSzPct val="95000"/>
              <a:defRPr/>
            </a:pPr>
            <a:r>
              <a:rPr sz="2000" dirty="0"/>
              <a:t>What is the minimum number of guards (or cameras) necessary for simultaneously </a:t>
            </a:r>
            <a:r>
              <a:rPr lang="en-US" sz="2000" dirty="0" smtClean="0"/>
              <a:t>safeguarding </a:t>
            </a:r>
            <a:r>
              <a:rPr sz="2000" dirty="0" smtClean="0"/>
              <a:t>all </a:t>
            </a:r>
            <a:r>
              <a:rPr sz="2000" dirty="0"/>
              <a:t>the exhibits in a museum with a simple structure (having the five properties </a:t>
            </a:r>
            <a:r>
              <a:rPr lang="en-US" sz="2000" dirty="0" smtClean="0"/>
              <a:t>listed </a:t>
            </a:r>
            <a:r>
              <a:rPr sz="2000" dirty="0" smtClean="0"/>
              <a:t>above</a:t>
            </a:r>
            <a:r>
              <a:rPr sz="2000" dirty="0"/>
              <a:t>)?</a:t>
            </a:r>
            <a:endParaRPr lang="he-IL" sz="2000" dirty="0"/>
          </a:p>
          <a:p>
            <a:pPr marL="361950" indent="-352425" eaLnBrk="1" hangingPunct="1">
              <a:spcBef>
                <a:spcPts val="600"/>
              </a:spcBef>
              <a:buSzPct val="84000"/>
              <a:defRPr/>
            </a:pPr>
            <a:r>
              <a:rPr sz="2000" kern="1200" dirty="0"/>
              <a:t>Notice -- a "simple" structure </a:t>
            </a:r>
            <a:r>
              <a:rPr sz="2000" kern="1200" dirty="0" smtClean="0"/>
              <a:t>can </a:t>
            </a:r>
            <a:r>
              <a:rPr sz="2000" kern="1200" dirty="0"/>
              <a:t>also be quite complex. </a:t>
            </a:r>
          </a:p>
          <a:p>
            <a:pPr marL="361950" indent="-352425" eaLnBrk="1" hangingPunct="1">
              <a:spcBef>
                <a:spcPts val="0"/>
              </a:spcBef>
              <a:buSzPct val="84000"/>
              <a:defRPr/>
            </a:pPr>
            <a:r>
              <a:rPr sz="2000" kern="1200" spc="-30" dirty="0"/>
              <a:t>Consider, for example, a prism-shaped museum whose floor </a:t>
            </a:r>
            <a:r>
              <a:rPr lang="en-US" sz="2000" kern="1200" spc="-30" dirty="0" smtClean="0"/>
              <a:t>plan </a:t>
            </a:r>
            <a:r>
              <a:rPr sz="2000" kern="1200" spc="-30" dirty="0" smtClean="0"/>
              <a:t>looks </a:t>
            </a:r>
            <a:r>
              <a:rPr lang="en-US" sz="2000" kern="1200" spc="-30" dirty="0" smtClean="0"/>
              <a:t>as follows</a:t>
            </a:r>
            <a:r>
              <a:rPr sz="2000" kern="1200" spc="-30" dirty="0" smtClean="0"/>
              <a:t>: </a:t>
            </a:r>
            <a:r>
              <a:rPr sz="2000" kern="1200" spc="-30" dirty="0"/>
              <a:t>	</a:t>
            </a:r>
          </a:p>
          <a:p>
            <a:pPr marL="0" indent="0" eaLnBrk="1" hangingPunct="1">
              <a:spcBef>
                <a:spcPts val="0"/>
              </a:spcBef>
              <a:buFontTx/>
              <a:buNone/>
              <a:defRPr/>
            </a:pPr>
            <a:endParaRPr lang="en-US" sz="2000" dirty="0"/>
          </a:p>
        </p:txBody>
      </p:sp>
      <p:sp>
        <p:nvSpPr>
          <p:cNvPr id="14341" name="Date Placehold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a:solidFill>
                  <a:srgbClr val="F8F8F8"/>
                </a:solidFill>
                <a:latin typeface="Tahoma"/>
              </a:rPr>
              <a:t>Updated 13-Oct-2016</a:t>
            </a:r>
            <a:endParaRPr lang="en-US" altLang="en-US">
              <a:solidFill>
                <a:srgbClr val="F8F8F8"/>
              </a:solidFill>
              <a:latin typeface="Tahoma" pitchFamily="34" charset="0"/>
            </a:endParaRPr>
          </a:p>
        </p:txBody>
      </p:sp>
      <p:sp>
        <p:nvSpPr>
          <p:cNvPr id="14342" name="Footer Placeholder 7"/>
          <p:cNvSpPr>
            <a:spLocks noGrp="1"/>
          </p:cNvSpPr>
          <p:nvPr>
            <p:ph type="ftr" sz="quarter" idx="11"/>
          </p:nvPr>
        </p:nvSpPr>
        <p:spPr>
          <a:xfrm>
            <a:off x="2667000" y="5995988"/>
            <a:ext cx="4668838"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fontAlgn="base" hangingPunct="1">
              <a:spcBef>
                <a:spcPct val="0"/>
              </a:spcBef>
              <a:spcAft>
                <a:spcPct val="0"/>
              </a:spcAft>
            </a:pPr>
            <a:r>
              <a:rPr lang="en-US" dirty="0" smtClean="0">
                <a:solidFill>
                  <a:srgbClr val="F8F8F8"/>
                </a:solidFill>
                <a:latin typeface="Tahoma"/>
              </a:rPr>
              <a:t>The Art Gallery Problem</a:t>
            </a:r>
            <a:r>
              <a:rPr dirty="0" smtClean="0">
                <a:solidFill>
                  <a:srgbClr val="F8F8F8"/>
                </a:solidFill>
                <a:latin typeface="Tahoma"/>
              </a:rPr>
              <a:t> </a:t>
            </a:r>
            <a:r>
              <a:rPr dirty="0">
                <a:solidFill>
                  <a:srgbClr val="F8F8F8"/>
                </a:solidFill>
                <a:latin typeface="Tahoma"/>
              </a:rPr>
              <a:t>© All Rights Reserved </a:t>
            </a:r>
            <a:endParaRPr lang="en-US" altLang="en-US" dirty="0">
              <a:solidFill>
                <a:srgbClr val="F8F8F8"/>
              </a:solidFill>
              <a:latin typeface="Tahoma" pitchFamily="34" charset="0"/>
            </a:endParaRPr>
          </a:p>
        </p:txBody>
      </p:sp>
      <p:sp>
        <p:nvSpPr>
          <p:cNvPr id="4" name="Rectangle 3"/>
          <p:cNvSpPr/>
          <p:nvPr/>
        </p:nvSpPr>
        <p:spPr>
          <a:xfrm>
            <a:off x="4523460" y="3087688"/>
            <a:ext cx="4239539" cy="2246769"/>
          </a:xfrm>
          <a:prstGeom prst="rect">
            <a:avLst/>
          </a:prstGeom>
        </p:spPr>
        <p:txBody>
          <a:bodyPr wrap="square">
            <a:spAutoFit/>
          </a:bodyPr>
          <a:lstStyle/>
          <a:p>
            <a:pPr marL="361950" indent="-361950" algn="l" fontAlgn="auto">
              <a:spcBef>
                <a:spcPts val="0"/>
              </a:spcBef>
              <a:spcAft>
                <a:spcPts val="0"/>
              </a:spcAft>
              <a:buClr>
                <a:schemeClr val="accent1"/>
              </a:buClr>
              <a:buSzPct val="120000"/>
              <a:buFont typeface="Arial" pitchFamily="34" charset="0"/>
              <a:buChar char="•"/>
              <a:defRPr/>
            </a:pPr>
            <a:r>
              <a:rPr sz="2000" dirty="0">
                <a:latin typeface="+mn-lt"/>
                <a:cs typeface="+mn-cs"/>
              </a:rPr>
              <a:t>A camera located in any corner of the building ( ) can "see" </a:t>
            </a:r>
            <a:r>
              <a:rPr lang="en-US" sz="2000" dirty="0" smtClean="0">
                <a:latin typeface="+mn-lt"/>
                <a:cs typeface="+mn-cs"/>
              </a:rPr>
              <a:t>every </a:t>
            </a:r>
            <a:r>
              <a:rPr sz="2000" dirty="0" smtClean="0">
                <a:latin typeface="+mn-lt"/>
                <a:cs typeface="+mn-cs"/>
              </a:rPr>
              <a:t>point </a:t>
            </a:r>
            <a:r>
              <a:rPr sz="2000" dirty="0">
                <a:latin typeface="+mn-lt"/>
                <a:cs typeface="+mn-cs"/>
              </a:rPr>
              <a:t>on </a:t>
            </a:r>
            <a:r>
              <a:rPr sz="2000" dirty="0" smtClean="0">
                <a:latin typeface="+mn-lt"/>
                <a:cs typeface="+mn-cs"/>
              </a:rPr>
              <a:t>any </a:t>
            </a:r>
            <a:r>
              <a:rPr sz="2000" dirty="0">
                <a:latin typeface="+mn-lt"/>
                <a:cs typeface="+mn-cs"/>
              </a:rPr>
              <a:t>wall, on </a:t>
            </a:r>
            <a:r>
              <a:rPr sz="2000" dirty="0" smtClean="0">
                <a:latin typeface="+mn-lt"/>
                <a:cs typeface="+mn-cs"/>
              </a:rPr>
              <a:t>condition </a:t>
            </a:r>
            <a:r>
              <a:rPr sz="2000" dirty="0">
                <a:latin typeface="+mn-lt"/>
                <a:cs typeface="+mn-cs"/>
              </a:rPr>
              <a:t>that </a:t>
            </a:r>
            <a:r>
              <a:rPr lang="en-US" sz="2000" dirty="0" smtClean="0">
                <a:latin typeface="+mn-lt"/>
                <a:cs typeface="+mn-cs"/>
              </a:rPr>
              <a:t>its </a:t>
            </a:r>
            <a:r>
              <a:rPr sz="2000" dirty="0" smtClean="0">
                <a:latin typeface="+mn-lt"/>
                <a:cs typeface="+mn-cs"/>
              </a:rPr>
              <a:t>line </a:t>
            </a:r>
            <a:r>
              <a:rPr sz="2000" dirty="0">
                <a:latin typeface="+mn-lt"/>
                <a:cs typeface="+mn-cs"/>
              </a:rPr>
              <a:t>of </a:t>
            </a:r>
            <a:r>
              <a:rPr sz="2000" dirty="0" smtClean="0">
                <a:latin typeface="+mn-lt"/>
                <a:cs typeface="+mn-cs"/>
              </a:rPr>
              <a:t>sight </a:t>
            </a:r>
            <a:r>
              <a:rPr sz="2000" dirty="0">
                <a:latin typeface="+mn-lt"/>
                <a:cs typeface="+mn-cs"/>
              </a:rPr>
              <a:t>does not "hit" any other wall, because that would form a "dead zone". </a:t>
            </a:r>
          </a:p>
        </p:txBody>
      </p:sp>
      <p:sp>
        <p:nvSpPr>
          <p:cNvPr id="20" name="Oval 19"/>
          <p:cNvSpPr>
            <a:spLocks noChangeArrowheads="1"/>
          </p:cNvSpPr>
          <p:nvPr/>
        </p:nvSpPr>
        <p:spPr bwMode="auto">
          <a:xfrm>
            <a:off x="6714000" y="3529390"/>
            <a:ext cx="144000" cy="144000"/>
          </a:xfrm>
          <a:prstGeom prst="ellipse">
            <a:avLst/>
          </a:prstGeom>
          <a:solidFill>
            <a:schemeClr val="accent1"/>
          </a:solidFill>
          <a:ln w="9525" algn="ctr">
            <a:solidFill>
              <a:schemeClr val="tx1"/>
            </a:solidFill>
            <a:round/>
            <a:headEnd type="none" w="sm" len="sm"/>
            <a:tailEnd type="none" w="sm" len="sm"/>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kumimoji="1" lang="en-US" altLang="en-US" sz="2400">
              <a:latin typeface="Times New Roman" pitchFamily="18" charset="0"/>
            </a:endParaRPr>
          </a:p>
        </p:txBody>
      </p:sp>
      <p:grpSp>
        <p:nvGrpSpPr>
          <p:cNvPr id="82" name="Group 2"/>
          <p:cNvGrpSpPr>
            <a:grpSpLocks/>
          </p:cNvGrpSpPr>
          <p:nvPr/>
        </p:nvGrpSpPr>
        <p:grpSpPr bwMode="auto">
          <a:xfrm>
            <a:off x="457200" y="2990428"/>
            <a:ext cx="4237112" cy="3030860"/>
            <a:chOff x="1728" y="3456"/>
            <a:chExt cx="8928" cy="5760"/>
          </a:xfrm>
          <a:effectLst>
            <a:outerShdw blurRad="50800" dist="50800" dir="5400000" algn="ctr" rotWithShape="0">
              <a:srgbClr val="000000">
                <a:alpha val="55000"/>
              </a:srgbClr>
            </a:outerShdw>
          </a:effectLst>
        </p:grpSpPr>
        <p:sp>
          <p:nvSpPr>
            <p:cNvPr id="83" name="Line 3"/>
            <p:cNvSpPr>
              <a:spLocks noChangeShapeType="1"/>
            </p:cNvSpPr>
            <p:nvPr/>
          </p:nvSpPr>
          <p:spPr bwMode="auto">
            <a:xfrm>
              <a:off x="3312" y="9216"/>
              <a:ext cx="6048"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84" name="Line 4"/>
            <p:cNvSpPr>
              <a:spLocks noChangeShapeType="1"/>
            </p:cNvSpPr>
            <p:nvPr/>
          </p:nvSpPr>
          <p:spPr bwMode="auto">
            <a:xfrm flipV="1">
              <a:off x="9360" y="8784"/>
              <a:ext cx="864" cy="432"/>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85" name="Line 5"/>
            <p:cNvSpPr>
              <a:spLocks noChangeShapeType="1"/>
            </p:cNvSpPr>
            <p:nvPr/>
          </p:nvSpPr>
          <p:spPr bwMode="auto">
            <a:xfrm flipH="1" flipV="1">
              <a:off x="9936" y="8208"/>
              <a:ext cx="288" cy="576"/>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86" name="Line 6"/>
            <p:cNvSpPr>
              <a:spLocks noChangeShapeType="1"/>
            </p:cNvSpPr>
            <p:nvPr/>
          </p:nvSpPr>
          <p:spPr bwMode="auto">
            <a:xfrm flipH="1">
              <a:off x="9504" y="8208"/>
              <a:ext cx="432"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87" name="Line 7"/>
            <p:cNvSpPr>
              <a:spLocks noChangeShapeType="1"/>
            </p:cNvSpPr>
            <p:nvPr/>
          </p:nvSpPr>
          <p:spPr bwMode="auto">
            <a:xfrm>
              <a:off x="9504" y="8208"/>
              <a:ext cx="0" cy="288"/>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88" name="Line 8"/>
            <p:cNvSpPr>
              <a:spLocks noChangeShapeType="1"/>
            </p:cNvSpPr>
            <p:nvPr/>
          </p:nvSpPr>
          <p:spPr bwMode="auto">
            <a:xfrm flipH="1">
              <a:off x="7488" y="8496"/>
              <a:ext cx="2016"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89" name="Line 9"/>
            <p:cNvSpPr>
              <a:spLocks noChangeShapeType="1"/>
            </p:cNvSpPr>
            <p:nvPr/>
          </p:nvSpPr>
          <p:spPr bwMode="auto">
            <a:xfrm flipV="1">
              <a:off x="7488" y="7776"/>
              <a:ext cx="1728" cy="72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90" name="Line 10"/>
            <p:cNvSpPr>
              <a:spLocks noChangeShapeType="1"/>
            </p:cNvSpPr>
            <p:nvPr/>
          </p:nvSpPr>
          <p:spPr bwMode="auto">
            <a:xfrm>
              <a:off x="9216" y="7776"/>
              <a:ext cx="1008"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91" name="Line 11"/>
            <p:cNvSpPr>
              <a:spLocks noChangeShapeType="1"/>
            </p:cNvSpPr>
            <p:nvPr/>
          </p:nvSpPr>
          <p:spPr bwMode="auto">
            <a:xfrm>
              <a:off x="10224" y="7776"/>
              <a:ext cx="0" cy="288"/>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92" name="Line 12"/>
            <p:cNvSpPr>
              <a:spLocks noChangeShapeType="1"/>
            </p:cNvSpPr>
            <p:nvPr/>
          </p:nvSpPr>
          <p:spPr bwMode="auto">
            <a:xfrm>
              <a:off x="10224" y="8064"/>
              <a:ext cx="432"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93" name="Line 13"/>
            <p:cNvSpPr>
              <a:spLocks noChangeShapeType="1"/>
            </p:cNvSpPr>
            <p:nvPr/>
          </p:nvSpPr>
          <p:spPr bwMode="auto">
            <a:xfrm flipV="1">
              <a:off x="10656" y="6624"/>
              <a:ext cx="0" cy="144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94" name="Line 14"/>
            <p:cNvSpPr>
              <a:spLocks noChangeShapeType="1"/>
            </p:cNvSpPr>
            <p:nvPr/>
          </p:nvSpPr>
          <p:spPr bwMode="auto">
            <a:xfrm flipH="1">
              <a:off x="9936" y="6624"/>
              <a:ext cx="720"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95" name="Line 15"/>
            <p:cNvSpPr>
              <a:spLocks noChangeShapeType="1"/>
            </p:cNvSpPr>
            <p:nvPr/>
          </p:nvSpPr>
          <p:spPr bwMode="auto">
            <a:xfrm flipV="1">
              <a:off x="9936" y="5184"/>
              <a:ext cx="0" cy="144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96" name="Line 16"/>
            <p:cNvSpPr>
              <a:spLocks noChangeShapeType="1"/>
            </p:cNvSpPr>
            <p:nvPr/>
          </p:nvSpPr>
          <p:spPr bwMode="auto">
            <a:xfrm flipH="1">
              <a:off x="9360" y="5184"/>
              <a:ext cx="576"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97" name="Line 17"/>
            <p:cNvSpPr>
              <a:spLocks noChangeShapeType="1"/>
            </p:cNvSpPr>
            <p:nvPr/>
          </p:nvSpPr>
          <p:spPr bwMode="auto">
            <a:xfrm>
              <a:off x="9360" y="5184"/>
              <a:ext cx="0" cy="144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98" name="Line 18"/>
            <p:cNvSpPr>
              <a:spLocks noChangeShapeType="1"/>
            </p:cNvSpPr>
            <p:nvPr/>
          </p:nvSpPr>
          <p:spPr bwMode="auto">
            <a:xfrm flipH="1">
              <a:off x="8496" y="6624"/>
              <a:ext cx="864"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99" name="Line 19"/>
            <p:cNvSpPr>
              <a:spLocks noChangeShapeType="1"/>
            </p:cNvSpPr>
            <p:nvPr/>
          </p:nvSpPr>
          <p:spPr bwMode="auto">
            <a:xfrm flipV="1">
              <a:off x="8496" y="5328"/>
              <a:ext cx="0" cy="1296"/>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00" name="Line 20"/>
            <p:cNvSpPr>
              <a:spLocks noChangeShapeType="1"/>
            </p:cNvSpPr>
            <p:nvPr/>
          </p:nvSpPr>
          <p:spPr bwMode="auto">
            <a:xfrm flipV="1">
              <a:off x="8496" y="4320"/>
              <a:ext cx="1296" cy="1008"/>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01" name="Line 21"/>
            <p:cNvSpPr>
              <a:spLocks noChangeShapeType="1"/>
            </p:cNvSpPr>
            <p:nvPr/>
          </p:nvSpPr>
          <p:spPr bwMode="auto">
            <a:xfrm>
              <a:off x="9792" y="4320"/>
              <a:ext cx="576" cy="144"/>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02" name="Line 22"/>
            <p:cNvSpPr>
              <a:spLocks noChangeShapeType="1"/>
            </p:cNvSpPr>
            <p:nvPr/>
          </p:nvSpPr>
          <p:spPr bwMode="auto">
            <a:xfrm flipH="1" flipV="1">
              <a:off x="9668" y="3456"/>
              <a:ext cx="720" cy="1008"/>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03" name="Line 23"/>
            <p:cNvSpPr>
              <a:spLocks noChangeShapeType="1"/>
            </p:cNvSpPr>
            <p:nvPr/>
          </p:nvSpPr>
          <p:spPr bwMode="auto">
            <a:xfrm flipH="1">
              <a:off x="7200" y="3456"/>
              <a:ext cx="2448"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04" name="Line 24"/>
            <p:cNvSpPr>
              <a:spLocks noChangeShapeType="1"/>
            </p:cNvSpPr>
            <p:nvPr/>
          </p:nvSpPr>
          <p:spPr bwMode="auto">
            <a:xfrm>
              <a:off x="7200" y="3456"/>
              <a:ext cx="0" cy="1728"/>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05" name="Line 25"/>
            <p:cNvSpPr>
              <a:spLocks noChangeShapeType="1"/>
            </p:cNvSpPr>
            <p:nvPr/>
          </p:nvSpPr>
          <p:spPr bwMode="auto">
            <a:xfrm flipH="1">
              <a:off x="6192" y="5184"/>
              <a:ext cx="1008" cy="576"/>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06" name="Line 26"/>
            <p:cNvSpPr>
              <a:spLocks noChangeShapeType="1"/>
            </p:cNvSpPr>
            <p:nvPr/>
          </p:nvSpPr>
          <p:spPr bwMode="auto">
            <a:xfrm flipH="1" flipV="1">
              <a:off x="5184" y="5184"/>
              <a:ext cx="1008" cy="576"/>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07" name="Line 27"/>
            <p:cNvSpPr>
              <a:spLocks noChangeShapeType="1"/>
            </p:cNvSpPr>
            <p:nvPr/>
          </p:nvSpPr>
          <p:spPr bwMode="auto">
            <a:xfrm flipV="1">
              <a:off x="5184" y="3456"/>
              <a:ext cx="0" cy="1728"/>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08" name="Line 28"/>
            <p:cNvSpPr>
              <a:spLocks noChangeShapeType="1"/>
            </p:cNvSpPr>
            <p:nvPr/>
          </p:nvSpPr>
          <p:spPr bwMode="auto">
            <a:xfrm flipH="1">
              <a:off x="2304" y="3456"/>
              <a:ext cx="2880"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09" name="Line 29"/>
            <p:cNvSpPr>
              <a:spLocks noChangeShapeType="1"/>
            </p:cNvSpPr>
            <p:nvPr/>
          </p:nvSpPr>
          <p:spPr bwMode="auto">
            <a:xfrm flipH="1">
              <a:off x="1728" y="3456"/>
              <a:ext cx="576" cy="1008"/>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10" name="Line 30"/>
            <p:cNvSpPr>
              <a:spLocks noChangeShapeType="1"/>
            </p:cNvSpPr>
            <p:nvPr/>
          </p:nvSpPr>
          <p:spPr bwMode="auto">
            <a:xfrm flipV="1">
              <a:off x="1728" y="4176"/>
              <a:ext cx="576" cy="288"/>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11" name="Line 31"/>
            <p:cNvSpPr>
              <a:spLocks noChangeShapeType="1"/>
            </p:cNvSpPr>
            <p:nvPr/>
          </p:nvSpPr>
          <p:spPr bwMode="auto">
            <a:xfrm>
              <a:off x="2304" y="4176"/>
              <a:ext cx="1296" cy="1008"/>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12" name="Line 32"/>
            <p:cNvSpPr>
              <a:spLocks noChangeShapeType="1"/>
            </p:cNvSpPr>
            <p:nvPr/>
          </p:nvSpPr>
          <p:spPr bwMode="auto">
            <a:xfrm>
              <a:off x="3600" y="5184"/>
              <a:ext cx="0" cy="432"/>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13" name="Line 33"/>
            <p:cNvSpPr>
              <a:spLocks noChangeShapeType="1"/>
            </p:cNvSpPr>
            <p:nvPr/>
          </p:nvSpPr>
          <p:spPr bwMode="auto">
            <a:xfrm flipH="1">
              <a:off x="2016" y="5616"/>
              <a:ext cx="1584"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14" name="Line 34"/>
            <p:cNvSpPr>
              <a:spLocks noChangeShapeType="1"/>
            </p:cNvSpPr>
            <p:nvPr/>
          </p:nvSpPr>
          <p:spPr bwMode="auto">
            <a:xfrm>
              <a:off x="2016" y="5616"/>
              <a:ext cx="0" cy="576"/>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15" name="Line 35"/>
            <p:cNvSpPr>
              <a:spLocks noChangeShapeType="1"/>
            </p:cNvSpPr>
            <p:nvPr/>
          </p:nvSpPr>
          <p:spPr bwMode="auto">
            <a:xfrm>
              <a:off x="2016" y="6192"/>
              <a:ext cx="1296"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16" name="Line 36"/>
            <p:cNvSpPr>
              <a:spLocks noChangeShapeType="1"/>
            </p:cNvSpPr>
            <p:nvPr/>
          </p:nvSpPr>
          <p:spPr bwMode="auto">
            <a:xfrm>
              <a:off x="3312" y="6192"/>
              <a:ext cx="432" cy="288"/>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17" name="Line 37"/>
            <p:cNvSpPr>
              <a:spLocks noChangeShapeType="1"/>
            </p:cNvSpPr>
            <p:nvPr/>
          </p:nvSpPr>
          <p:spPr bwMode="auto">
            <a:xfrm>
              <a:off x="3744" y="6480"/>
              <a:ext cx="144" cy="576"/>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18" name="Line 38"/>
            <p:cNvSpPr>
              <a:spLocks noChangeShapeType="1"/>
            </p:cNvSpPr>
            <p:nvPr/>
          </p:nvSpPr>
          <p:spPr bwMode="auto">
            <a:xfrm flipH="1">
              <a:off x="3168" y="7056"/>
              <a:ext cx="720" cy="576"/>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19" name="Line 39"/>
            <p:cNvSpPr>
              <a:spLocks noChangeShapeType="1"/>
            </p:cNvSpPr>
            <p:nvPr/>
          </p:nvSpPr>
          <p:spPr bwMode="auto">
            <a:xfrm flipH="1">
              <a:off x="2160" y="7632"/>
              <a:ext cx="1008"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20" name="Line 40"/>
            <p:cNvSpPr>
              <a:spLocks noChangeShapeType="1"/>
            </p:cNvSpPr>
            <p:nvPr/>
          </p:nvSpPr>
          <p:spPr bwMode="auto">
            <a:xfrm flipH="1">
              <a:off x="1872" y="7632"/>
              <a:ext cx="288" cy="1008"/>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21" name="Line 41"/>
            <p:cNvSpPr>
              <a:spLocks noChangeShapeType="1"/>
            </p:cNvSpPr>
            <p:nvPr/>
          </p:nvSpPr>
          <p:spPr bwMode="auto">
            <a:xfrm>
              <a:off x="1872" y="8640"/>
              <a:ext cx="720" cy="576"/>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22" name="Line 42"/>
            <p:cNvSpPr>
              <a:spLocks noChangeShapeType="1"/>
            </p:cNvSpPr>
            <p:nvPr/>
          </p:nvSpPr>
          <p:spPr bwMode="auto">
            <a:xfrm flipV="1">
              <a:off x="2592" y="8784"/>
              <a:ext cx="432" cy="432"/>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23" name="Line 43"/>
            <p:cNvSpPr>
              <a:spLocks noChangeShapeType="1"/>
            </p:cNvSpPr>
            <p:nvPr/>
          </p:nvSpPr>
          <p:spPr bwMode="auto">
            <a:xfrm flipH="1" flipV="1">
              <a:off x="2736" y="8640"/>
              <a:ext cx="288" cy="144"/>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24" name="Line 44"/>
            <p:cNvSpPr>
              <a:spLocks noChangeShapeType="1"/>
            </p:cNvSpPr>
            <p:nvPr/>
          </p:nvSpPr>
          <p:spPr bwMode="auto">
            <a:xfrm flipH="1" flipV="1">
              <a:off x="2592" y="8352"/>
              <a:ext cx="144" cy="288"/>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25" name="Line 45"/>
            <p:cNvSpPr>
              <a:spLocks noChangeShapeType="1"/>
            </p:cNvSpPr>
            <p:nvPr/>
          </p:nvSpPr>
          <p:spPr bwMode="auto">
            <a:xfrm>
              <a:off x="2592" y="8352"/>
              <a:ext cx="576"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26" name="Line 46"/>
            <p:cNvSpPr>
              <a:spLocks noChangeShapeType="1"/>
            </p:cNvSpPr>
            <p:nvPr/>
          </p:nvSpPr>
          <p:spPr bwMode="auto">
            <a:xfrm flipV="1">
              <a:off x="3168" y="7632"/>
              <a:ext cx="864" cy="72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27" name="Line 47"/>
            <p:cNvSpPr>
              <a:spLocks noChangeShapeType="1"/>
            </p:cNvSpPr>
            <p:nvPr/>
          </p:nvSpPr>
          <p:spPr bwMode="auto">
            <a:xfrm>
              <a:off x="4032" y="7632"/>
              <a:ext cx="576" cy="432"/>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28" name="Line 48"/>
            <p:cNvSpPr>
              <a:spLocks noChangeShapeType="1"/>
            </p:cNvSpPr>
            <p:nvPr/>
          </p:nvSpPr>
          <p:spPr bwMode="auto">
            <a:xfrm flipH="1">
              <a:off x="3312" y="8064"/>
              <a:ext cx="1296" cy="1152"/>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29" name="Line 49"/>
            <p:cNvSpPr>
              <a:spLocks noChangeShapeType="1"/>
            </p:cNvSpPr>
            <p:nvPr/>
          </p:nvSpPr>
          <p:spPr bwMode="auto">
            <a:xfrm>
              <a:off x="9648" y="6192"/>
              <a:ext cx="0"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grpSp>
      <p:cxnSp>
        <p:nvCxnSpPr>
          <p:cNvPr id="130" name="Straight Connector 129"/>
          <p:cNvCxnSpPr/>
          <p:nvPr/>
        </p:nvCxnSpPr>
        <p:spPr>
          <a:xfrm>
            <a:off x="3038855" y="3911790"/>
            <a:ext cx="639655" cy="83749"/>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3080419" y="3891008"/>
            <a:ext cx="972052" cy="1351783"/>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V="1">
            <a:off x="3065397" y="3442126"/>
            <a:ext cx="1235868" cy="436778"/>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3054140" y="2996952"/>
            <a:ext cx="1147476" cy="902734"/>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3054140" y="3899686"/>
            <a:ext cx="139364" cy="2121602"/>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H="1">
            <a:off x="1471675" y="3917500"/>
            <a:ext cx="1571832" cy="951660"/>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flipH="1">
            <a:off x="1064679" y="3878420"/>
            <a:ext cx="2020876" cy="1689554"/>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a:off x="1372522" y="3878904"/>
            <a:ext cx="1660836" cy="2121602"/>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H="1">
            <a:off x="579950" y="3922423"/>
            <a:ext cx="2448272" cy="1689554"/>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flipV="1">
            <a:off x="3054141" y="2987427"/>
            <a:ext cx="136680" cy="912259"/>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1" name="Oval 80"/>
          <p:cNvSpPr>
            <a:spLocks noChangeArrowheads="1"/>
          </p:cNvSpPr>
          <p:nvPr/>
        </p:nvSpPr>
        <p:spPr bwMode="auto">
          <a:xfrm>
            <a:off x="2993066" y="3809999"/>
            <a:ext cx="144000" cy="144000"/>
          </a:xfrm>
          <a:prstGeom prst="ellipse">
            <a:avLst/>
          </a:prstGeom>
          <a:solidFill>
            <a:schemeClr val="accent1"/>
          </a:solidFill>
          <a:ln w="9525" algn="ctr">
            <a:solidFill>
              <a:schemeClr val="tx1"/>
            </a:solidFill>
            <a:round/>
            <a:headEnd type="none" w="sm" len="sm"/>
            <a:tailEnd type="none" w="sm" len="sm"/>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kumimoji="1" lang="en-US" altLang="en-US" sz="2400">
              <a:latin typeface="Times New Roman" pitchFamily="18" charset="0"/>
            </a:endParaRPr>
          </a:p>
        </p:txBody>
      </p:sp>
      <p:sp>
        <p:nvSpPr>
          <p:cNvPr id="2" name="Slide Number Placeholder 1"/>
          <p:cNvSpPr>
            <a:spLocks noGrp="1"/>
          </p:cNvSpPr>
          <p:nvPr>
            <p:ph type="sldNum" sz="quarter" idx="12"/>
          </p:nvPr>
        </p:nvSpPr>
        <p:spPr/>
        <p:txBody>
          <a:bodyPr/>
          <a:lstStyle/>
          <a:p>
            <a:pPr>
              <a:defRPr/>
            </a:pPr>
            <a:fld id="{28C99590-D653-46AC-97D3-FFD34B05AF04}" type="slidenum">
              <a:rPr lang="en-US" smtClean="0"/>
              <a:pPr>
                <a:defRPr/>
              </a:pPr>
              <a:t>10</a:t>
            </a:fld>
            <a:endParaRPr lang="en-US"/>
          </a:p>
        </p:txBody>
      </p:sp>
    </p:spTree>
    <p:extLst>
      <p:ext uri="{BB962C8B-B14F-4D97-AF65-F5344CB8AC3E}">
        <p14:creationId xmlns:p14="http://schemas.microsoft.com/office/powerpoint/2010/main" val="20790039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fade">
                                      <p:cBhvr>
                                        <p:cTn id="17" dur="500"/>
                                        <p:tgtEl>
                                          <p:spTgt spid="8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par>
                          <p:cTn id="25" fill="hold">
                            <p:stCondLst>
                              <p:cond delay="0"/>
                            </p:stCondLst>
                            <p:childTnLst>
                              <p:par>
                                <p:cTn id="26" presetID="10" presetClass="entr" presetSubtype="0" fill="hold" grpId="0" nodeType="afterEffect">
                                  <p:stCondLst>
                                    <p:cond delay="0"/>
                                  </p:stCondLst>
                                  <p:childTnLst>
                                    <p:set>
                                      <p:cBhvr>
                                        <p:cTn id="27" dur="1" fill="hold">
                                          <p:stCondLst>
                                            <p:cond delay="0"/>
                                          </p:stCondLst>
                                        </p:cTn>
                                        <p:tgtEl>
                                          <p:spTgt spid="81"/>
                                        </p:tgtEl>
                                        <p:attrNameLst>
                                          <p:attrName>style.visibility</p:attrName>
                                        </p:attrNameLst>
                                      </p:cBhvr>
                                      <p:to>
                                        <p:strVal val="visible"/>
                                      </p:to>
                                    </p:set>
                                    <p:animEffect transition="in" filter="fade">
                                      <p:cBhvr>
                                        <p:cTn id="28" dur="500"/>
                                        <p:tgtEl>
                                          <p:spTgt spid="81"/>
                                        </p:tgtEl>
                                      </p:cBhvr>
                                    </p:animEffect>
                                  </p:childTnLst>
                                </p:cTn>
                              </p:par>
                              <p:par>
                                <p:cTn id="29" presetID="9" presetClass="emph" presetSubtype="0" nodeType="withEffect">
                                  <p:stCondLst>
                                    <p:cond delay="0"/>
                                  </p:stCondLst>
                                  <p:childTnLst>
                                    <p:set>
                                      <p:cBhvr rctx="PPT">
                                        <p:cTn id="30" dur="indefinite"/>
                                        <p:tgtEl>
                                          <p:spTgt spid="3">
                                            <p:txEl>
                                              <p:pRg st="0" end="0"/>
                                            </p:txEl>
                                          </p:spTgt>
                                        </p:tgtEl>
                                        <p:attrNameLst>
                                          <p:attrName>style.opacity</p:attrName>
                                        </p:attrNameLst>
                                      </p:cBhvr>
                                      <p:to>
                                        <p:strVal val="0.5"/>
                                      </p:to>
                                    </p:set>
                                    <p:animEffect filter="image" prLst="opacity: 0.5">
                                      <p:cBhvr rctx="IE">
                                        <p:cTn id="31" dur="indefinite"/>
                                        <p:tgtEl>
                                          <p:spTgt spid="3">
                                            <p:txEl>
                                              <p:pRg st="0" end="0"/>
                                            </p:txEl>
                                          </p:spTgt>
                                        </p:tgtEl>
                                      </p:cBhvr>
                                    </p:animEffect>
                                  </p:childTnLst>
                                </p:cTn>
                              </p:par>
                              <p:par>
                                <p:cTn id="32" presetID="9" presetClass="emph" presetSubtype="0" nodeType="withEffect">
                                  <p:stCondLst>
                                    <p:cond delay="0"/>
                                  </p:stCondLst>
                                  <p:childTnLst>
                                    <p:set>
                                      <p:cBhvr rctx="PPT">
                                        <p:cTn id="33" dur="indefinite"/>
                                        <p:tgtEl>
                                          <p:spTgt spid="3">
                                            <p:txEl>
                                              <p:pRg st="1" end="1"/>
                                            </p:txEl>
                                          </p:spTgt>
                                        </p:tgtEl>
                                        <p:attrNameLst>
                                          <p:attrName>style.opacity</p:attrName>
                                        </p:attrNameLst>
                                      </p:cBhvr>
                                      <p:to>
                                        <p:strVal val="0.5"/>
                                      </p:to>
                                    </p:set>
                                    <p:animEffect filter="image" prLst="opacity: 0.5">
                                      <p:cBhvr rctx="IE">
                                        <p:cTn id="34" dur="indefinite"/>
                                        <p:tgtEl>
                                          <p:spTgt spid="3">
                                            <p:txEl>
                                              <p:pRg st="1" end="1"/>
                                            </p:txEl>
                                          </p:spTgt>
                                        </p:tgtEl>
                                      </p:cBhvr>
                                    </p:animEffect>
                                  </p:childTnLst>
                                </p:cTn>
                              </p:par>
                              <p:par>
                                <p:cTn id="35" presetID="9" presetClass="emph" presetSubtype="0" nodeType="withEffect">
                                  <p:stCondLst>
                                    <p:cond delay="0"/>
                                  </p:stCondLst>
                                  <p:childTnLst>
                                    <p:set>
                                      <p:cBhvr rctx="PPT">
                                        <p:cTn id="36" dur="indefinite"/>
                                        <p:tgtEl>
                                          <p:spTgt spid="3">
                                            <p:txEl>
                                              <p:pRg st="2" end="2"/>
                                            </p:txEl>
                                          </p:spTgt>
                                        </p:tgtEl>
                                        <p:attrNameLst>
                                          <p:attrName>style.opacity</p:attrName>
                                        </p:attrNameLst>
                                      </p:cBhvr>
                                      <p:to>
                                        <p:strVal val="0.5"/>
                                      </p:to>
                                    </p:set>
                                    <p:animEffect filter="image" prLst="opacity: 0.5">
                                      <p:cBhvr rctx="IE">
                                        <p:cTn id="37" dur="indefinite"/>
                                        <p:tgtEl>
                                          <p:spTgt spid="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39"/>
                                        </p:tgtEl>
                                        <p:attrNameLst>
                                          <p:attrName>style.visibility</p:attrName>
                                        </p:attrNameLst>
                                      </p:cBhvr>
                                      <p:to>
                                        <p:strVal val="visible"/>
                                      </p:to>
                                    </p:set>
                                    <p:animEffect transition="in" filter="wipe(down)">
                                      <p:cBhvr>
                                        <p:cTn id="42" dur="500"/>
                                        <p:tgtEl>
                                          <p:spTgt spid="139"/>
                                        </p:tgtEl>
                                      </p:cBhvr>
                                    </p:animEffect>
                                  </p:childTnLst>
                                </p:cTn>
                              </p:par>
                            </p:childTnLst>
                          </p:cTn>
                        </p:par>
                        <p:par>
                          <p:cTn id="43" fill="hold">
                            <p:stCondLst>
                              <p:cond delay="500"/>
                            </p:stCondLst>
                            <p:childTnLst>
                              <p:par>
                                <p:cTn id="44" presetID="22" presetClass="entr" presetSubtype="4" fill="hold" nodeType="afterEffect">
                                  <p:stCondLst>
                                    <p:cond delay="0"/>
                                  </p:stCondLst>
                                  <p:childTnLst>
                                    <p:set>
                                      <p:cBhvr>
                                        <p:cTn id="45" dur="1" fill="hold">
                                          <p:stCondLst>
                                            <p:cond delay="0"/>
                                          </p:stCondLst>
                                        </p:cTn>
                                        <p:tgtEl>
                                          <p:spTgt spid="133"/>
                                        </p:tgtEl>
                                        <p:attrNameLst>
                                          <p:attrName>style.visibility</p:attrName>
                                        </p:attrNameLst>
                                      </p:cBhvr>
                                      <p:to>
                                        <p:strVal val="visible"/>
                                      </p:to>
                                    </p:set>
                                    <p:animEffect transition="in" filter="wipe(down)">
                                      <p:cBhvr>
                                        <p:cTn id="46" dur="500"/>
                                        <p:tgtEl>
                                          <p:spTgt spid="133"/>
                                        </p:tgtEl>
                                      </p:cBhvr>
                                    </p:animEffect>
                                  </p:childTnLst>
                                </p:cTn>
                              </p:par>
                            </p:childTnLst>
                          </p:cTn>
                        </p:par>
                        <p:par>
                          <p:cTn id="47" fill="hold">
                            <p:stCondLst>
                              <p:cond delay="1000"/>
                            </p:stCondLst>
                            <p:childTnLst>
                              <p:par>
                                <p:cTn id="48" presetID="22" presetClass="entr" presetSubtype="4" fill="hold" nodeType="afterEffect">
                                  <p:stCondLst>
                                    <p:cond delay="0"/>
                                  </p:stCondLst>
                                  <p:childTnLst>
                                    <p:set>
                                      <p:cBhvr>
                                        <p:cTn id="49" dur="1" fill="hold">
                                          <p:stCondLst>
                                            <p:cond delay="0"/>
                                          </p:stCondLst>
                                        </p:cTn>
                                        <p:tgtEl>
                                          <p:spTgt spid="132"/>
                                        </p:tgtEl>
                                        <p:attrNameLst>
                                          <p:attrName>style.visibility</p:attrName>
                                        </p:attrNameLst>
                                      </p:cBhvr>
                                      <p:to>
                                        <p:strVal val="visible"/>
                                      </p:to>
                                    </p:set>
                                    <p:animEffect transition="in" filter="wipe(down)">
                                      <p:cBhvr>
                                        <p:cTn id="50" dur="500"/>
                                        <p:tgtEl>
                                          <p:spTgt spid="132"/>
                                        </p:tgtEl>
                                      </p:cBhvr>
                                    </p:animEffect>
                                  </p:childTnLst>
                                </p:cTn>
                              </p:par>
                            </p:childTnLst>
                          </p:cTn>
                        </p:par>
                        <p:par>
                          <p:cTn id="51" fill="hold">
                            <p:stCondLst>
                              <p:cond delay="1500"/>
                            </p:stCondLst>
                            <p:childTnLst>
                              <p:par>
                                <p:cTn id="52" presetID="22" presetClass="entr" presetSubtype="8" fill="hold" nodeType="afterEffect">
                                  <p:stCondLst>
                                    <p:cond delay="0"/>
                                  </p:stCondLst>
                                  <p:childTnLst>
                                    <p:set>
                                      <p:cBhvr>
                                        <p:cTn id="53" dur="1" fill="hold">
                                          <p:stCondLst>
                                            <p:cond delay="0"/>
                                          </p:stCondLst>
                                        </p:cTn>
                                        <p:tgtEl>
                                          <p:spTgt spid="130"/>
                                        </p:tgtEl>
                                        <p:attrNameLst>
                                          <p:attrName>style.visibility</p:attrName>
                                        </p:attrNameLst>
                                      </p:cBhvr>
                                      <p:to>
                                        <p:strVal val="visible"/>
                                      </p:to>
                                    </p:set>
                                    <p:animEffect transition="in" filter="wipe(left)">
                                      <p:cBhvr>
                                        <p:cTn id="54" dur="500"/>
                                        <p:tgtEl>
                                          <p:spTgt spid="130"/>
                                        </p:tgtEl>
                                      </p:cBhvr>
                                    </p:animEffect>
                                  </p:childTnLst>
                                </p:cTn>
                              </p:par>
                            </p:childTnLst>
                          </p:cTn>
                        </p:par>
                        <p:par>
                          <p:cTn id="55" fill="hold">
                            <p:stCondLst>
                              <p:cond delay="2000"/>
                            </p:stCondLst>
                            <p:childTnLst>
                              <p:par>
                                <p:cTn id="56" presetID="22" presetClass="entr" presetSubtype="1" fill="hold" nodeType="afterEffect">
                                  <p:stCondLst>
                                    <p:cond delay="0"/>
                                  </p:stCondLst>
                                  <p:childTnLst>
                                    <p:set>
                                      <p:cBhvr>
                                        <p:cTn id="57" dur="1" fill="hold">
                                          <p:stCondLst>
                                            <p:cond delay="0"/>
                                          </p:stCondLst>
                                        </p:cTn>
                                        <p:tgtEl>
                                          <p:spTgt spid="131"/>
                                        </p:tgtEl>
                                        <p:attrNameLst>
                                          <p:attrName>style.visibility</p:attrName>
                                        </p:attrNameLst>
                                      </p:cBhvr>
                                      <p:to>
                                        <p:strVal val="visible"/>
                                      </p:to>
                                    </p:set>
                                    <p:animEffect transition="in" filter="wipe(up)">
                                      <p:cBhvr>
                                        <p:cTn id="58" dur="500"/>
                                        <p:tgtEl>
                                          <p:spTgt spid="131"/>
                                        </p:tgtEl>
                                      </p:cBhvr>
                                    </p:animEffect>
                                  </p:childTnLst>
                                </p:cTn>
                              </p:par>
                            </p:childTnLst>
                          </p:cTn>
                        </p:par>
                        <p:par>
                          <p:cTn id="59" fill="hold">
                            <p:stCondLst>
                              <p:cond delay="2500"/>
                            </p:stCondLst>
                            <p:childTnLst>
                              <p:par>
                                <p:cTn id="60" presetID="22" presetClass="entr" presetSubtype="1" fill="hold" nodeType="afterEffect">
                                  <p:stCondLst>
                                    <p:cond delay="0"/>
                                  </p:stCondLst>
                                  <p:childTnLst>
                                    <p:set>
                                      <p:cBhvr>
                                        <p:cTn id="61" dur="1" fill="hold">
                                          <p:stCondLst>
                                            <p:cond delay="0"/>
                                          </p:stCondLst>
                                        </p:cTn>
                                        <p:tgtEl>
                                          <p:spTgt spid="134"/>
                                        </p:tgtEl>
                                        <p:attrNameLst>
                                          <p:attrName>style.visibility</p:attrName>
                                        </p:attrNameLst>
                                      </p:cBhvr>
                                      <p:to>
                                        <p:strVal val="visible"/>
                                      </p:to>
                                    </p:set>
                                    <p:animEffect transition="in" filter="wipe(up)">
                                      <p:cBhvr>
                                        <p:cTn id="62" dur="500"/>
                                        <p:tgtEl>
                                          <p:spTgt spid="134"/>
                                        </p:tgtEl>
                                      </p:cBhvr>
                                    </p:animEffect>
                                  </p:childTnLst>
                                </p:cTn>
                              </p:par>
                            </p:childTnLst>
                          </p:cTn>
                        </p:par>
                        <p:par>
                          <p:cTn id="63" fill="hold">
                            <p:stCondLst>
                              <p:cond delay="3000"/>
                            </p:stCondLst>
                            <p:childTnLst>
                              <p:par>
                                <p:cTn id="64" presetID="22" presetClass="entr" presetSubtype="1" fill="hold" nodeType="afterEffect">
                                  <p:stCondLst>
                                    <p:cond delay="0"/>
                                  </p:stCondLst>
                                  <p:childTnLst>
                                    <p:set>
                                      <p:cBhvr>
                                        <p:cTn id="65" dur="1" fill="hold">
                                          <p:stCondLst>
                                            <p:cond delay="0"/>
                                          </p:stCondLst>
                                        </p:cTn>
                                        <p:tgtEl>
                                          <p:spTgt spid="137"/>
                                        </p:tgtEl>
                                        <p:attrNameLst>
                                          <p:attrName>style.visibility</p:attrName>
                                        </p:attrNameLst>
                                      </p:cBhvr>
                                      <p:to>
                                        <p:strVal val="visible"/>
                                      </p:to>
                                    </p:set>
                                    <p:animEffect transition="in" filter="wipe(up)">
                                      <p:cBhvr>
                                        <p:cTn id="66" dur="500"/>
                                        <p:tgtEl>
                                          <p:spTgt spid="137"/>
                                        </p:tgtEl>
                                      </p:cBhvr>
                                    </p:animEffect>
                                  </p:childTnLst>
                                </p:cTn>
                              </p:par>
                            </p:childTnLst>
                          </p:cTn>
                        </p:par>
                        <p:par>
                          <p:cTn id="67" fill="hold">
                            <p:stCondLst>
                              <p:cond delay="3500"/>
                            </p:stCondLst>
                            <p:childTnLst>
                              <p:par>
                                <p:cTn id="68" presetID="22" presetClass="entr" presetSubtype="1" fill="hold"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wipe(up)">
                                      <p:cBhvr>
                                        <p:cTn id="70" dur="500"/>
                                        <p:tgtEl>
                                          <p:spTgt spid="136"/>
                                        </p:tgtEl>
                                      </p:cBhvr>
                                    </p:animEffect>
                                  </p:childTnLst>
                                </p:cTn>
                              </p:par>
                            </p:childTnLst>
                          </p:cTn>
                        </p:par>
                        <p:par>
                          <p:cTn id="71" fill="hold">
                            <p:stCondLst>
                              <p:cond delay="4000"/>
                            </p:stCondLst>
                            <p:childTnLst>
                              <p:par>
                                <p:cTn id="72" presetID="22" presetClass="entr" presetSubtype="1" fill="hold" nodeType="afterEffect">
                                  <p:stCondLst>
                                    <p:cond delay="0"/>
                                  </p:stCondLst>
                                  <p:childTnLst>
                                    <p:set>
                                      <p:cBhvr>
                                        <p:cTn id="73" dur="1" fill="hold">
                                          <p:stCondLst>
                                            <p:cond delay="0"/>
                                          </p:stCondLst>
                                        </p:cTn>
                                        <p:tgtEl>
                                          <p:spTgt spid="138"/>
                                        </p:tgtEl>
                                        <p:attrNameLst>
                                          <p:attrName>style.visibility</p:attrName>
                                        </p:attrNameLst>
                                      </p:cBhvr>
                                      <p:to>
                                        <p:strVal val="visible"/>
                                      </p:to>
                                    </p:set>
                                    <p:animEffect transition="in" filter="wipe(up)">
                                      <p:cBhvr>
                                        <p:cTn id="74" dur="500"/>
                                        <p:tgtEl>
                                          <p:spTgt spid="138"/>
                                        </p:tgtEl>
                                      </p:cBhvr>
                                    </p:animEffect>
                                  </p:childTnLst>
                                </p:cTn>
                              </p:par>
                            </p:childTnLst>
                          </p:cTn>
                        </p:par>
                        <p:par>
                          <p:cTn id="75" fill="hold">
                            <p:stCondLst>
                              <p:cond delay="4500"/>
                            </p:stCondLst>
                            <p:childTnLst>
                              <p:par>
                                <p:cTn id="76" presetID="22" presetClass="entr" presetSubtype="1" fill="hold"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up)">
                                      <p:cBhvr>
                                        <p:cTn id="78"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20" grpId="0" animBg="1"/>
      <p:bldP spid="8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001000" cy="838200"/>
          </a:xfrm>
        </p:spPr>
        <p:txBody>
          <a:bodyPr>
            <a:noAutofit/>
          </a:bodyPr>
          <a:lstStyle/>
          <a:p>
            <a:pPr algn="ctr" rtl="1"/>
            <a:r>
              <a:rPr sz="3600" dirty="0">
                <a:solidFill>
                  <a:srgbClr val="00FFFF"/>
                </a:solidFill>
              </a:rPr>
              <a:t>Let's simplify the problem</a:t>
            </a:r>
            <a:endParaRPr lang="he-IL" sz="3600" dirty="0"/>
          </a:p>
        </p:txBody>
      </p:sp>
      <p:sp>
        <p:nvSpPr>
          <p:cNvPr id="3" name="Content Placeholder 2"/>
          <p:cNvSpPr>
            <a:spLocks noGrp="1"/>
          </p:cNvSpPr>
          <p:nvPr>
            <p:ph idx="1"/>
          </p:nvPr>
        </p:nvSpPr>
        <p:spPr>
          <a:xfrm>
            <a:off x="4419600" y="1752600"/>
            <a:ext cx="4414192" cy="4525963"/>
          </a:xfrm>
        </p:spPr>
        <p:txBody>
          <a:bodyPr>
            <a:noAutofit/>
          </a:bodyPr>
          <a:lstStyle/>
          <a:p>
            <a:pPr>
              <a:spcBef>
                <a:spcPts val="0"/>
              </a:spcBef>
            </a:pPr>
            <a:r>
              <a:rPr sz="2000" kern="1200" dirty="0">
                <a:latin typeface="Arial" charset="0"/>
                <a:cs typeface="Arial" charset="0"/>
              </a:rPr>
              <a:t>The spatial problem can now be "thrown" on the floor; it suffices to find a solution to the following planar problem:</a:t>
            </a:r>
            <a:endParaRPr lang="en-US" sz="2000" kern="1200" dirty="0">
              <a:latin typeface="Arial" charset="0"/>
              <a:cs typeface="Arial" charset="0"/>
            </a:endParaRPr>
          </a:p>
          <a:p>
            <a:pPr>
              <a:spcBef>
                <a:spcPts val="0"/>
              </a:spcBef>
              <a:buNone/>
            </a:pPr>
            <a:r>
              <a:rPr lang="en-US" sz="2000" kern="1200" dirty="0">
                <a:latin typeface="Arial" charset="0"/>
                <a:cs typeface="Arial" charset="0"/>
              </a:rPr>
              <a:t>	</a:t>
            </a:r>
            <a:r>
              <a:rPr sz="2000" kern="1200" dirty="0">
                <a:latin typeface="Arial" charset="0"/>
                <a:cs typeface="Arial" charset="0"/>
              </a:rPr>
              <a:t>What is the minimum number of corners at which guards (or cameras) must be positioned in order to guarantee that every </a:t>
            </a:r>
            <a:r>
              <a:rPr lang="en-US" sz="2000" kern="1200" dirty="0" smtClean="0">
                <a:latin typeface="Arial" charset="0"/>
                <a:cs typeface="Arial" charset="0"/>
              </a:rPr>
              <a:t>spot </a:t>
            </a:r>
            <a:r>
              <a:rPr sz="2000" kern="1200" dirty="0" smtClean="0">
                <a:latin typeface="Arial" charset="0"/>
                <a:cs typeface="Arial" charset="0"/>
              </a:rPr>
              <a:t>on </a:t>
            </a:r>
            <a:r>
              <a:rPr sz="2000" kern="1200" dirty="0">
                <a:latin typeface="Arial" charset="0"/>
                <a:cs typeface="Arial" charset="0"/>
              </a:rPr>
              <a:t>the floor of the museum is visible to a</a:t>
            </a:r>
            <a:r>
              <a:rPr lang="en-US" sz="2000" kern="1200" dirty="0">
                <a:latin typeface="Arial" charset="0"/>
                <a:cs typeface="Arial" charset="0"/>
              </a:rPr>
              <a:t>t least one</a:t>
            </a:r>
            <a:r>
              <a:rPr sz="2000" kern="1200" dirty="0">
                <a:latin typeface="Arial" charset="0"/>
                <a:cs typeface="Arial" charset="0"/>
              </a:rPr>
              <a:t> guard? </a:t>
            </a:r>
            <a:endParaRPr lang="en-US" sz="2000" kern="1200" dirty="0">
              <a:latin typeface="Arial" charset="0"/>
              <a:cs typeface="Arial" charset="0"/>
            </a:endParaRPr>
          </a:p>
        </p:txBody>
      </p:sp>
      <p:grpSp>
        <p:nvGrpSpPr>
          <p:cNvPr id="8" name="Group 2"/>
          <p:cNvGrpSpPr>
            <a:grpSpLocks/>
          </p:cNvGrpSpPr>
          <p:nvPr/>
        </p:nvGrpSpPr>
        <p:grpSpPr bwMode="auto">
          <a:xfrm>
            <a:off x="457200" y="2990428"/>
            <a:ext cx="4237112" cy="3030860"/>
            <a:chOff x="1728" y="3456"/>
            <a:chExt cx="8928" cy="5760"/>
          </a:xfrm>
          <a:effectLst>
            <a:outerShdw blurRad="50800" dist="50800" dir="5400000" algn="ctr" rotWithShape="0">
              <a:srgbClr val="000000">
                <a:alpha val="55000"/>
              </a:srgbClr>
            </a:outerShdw>
          </a:effectLst>
        </p:grpSpPr>
        <p:sp>
          <p:nvSpPr>
            <p:cNvPr id="104" name="Line 3"/>
            <p:cNvSpPr>
              <a:spLocks noChangeShapeType="1"/>
            </p:cNvSpPr>
            <p:nvPr/>
          </p:nvSpPr>
          <p:spPr bwMode="auto">
            <a:xfrm>
              <a:off x="3312" y="9216"/>
              <a:ext cx="6048"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05" name="Line 4"/>
            <p:cNvSpPr>
              <a:spLocks noChangeShapeType="1"/>
            </p:cNvSpPr>
            <p:nvPr/>
          </p:nvSpPr>
          <p:spPr bwMode="auto">
            <a:xfrm flipV="1">
              <a:off x="9360" y="8784"/>
              <a:ext cx="864" cy="432"/>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06" name="Line 5"/>
            <p:cNvSpPr>
              <a:spLocks noChangeShapeType="1"/>
            </p:cNvSpPr>
            <p:nvPr/>
          </p:nvSpPr>
          <p:spPr bwMode="auto">
            <a:xfrm flipH="1" flipV="1">
              <a:off x="9936" y="8208"/>
              <a:ext cx="288" cy="576"/>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07" name="Line 6"/>
            <p:cNvSpPr>
              <a:spLocks noChangeShapeType="1"/>
            </p:cNvSpPr>
            <p:nvPr/>
          </p:nvSpPr>
          <p:spPr bwMode="auto">
            <a:xfrm flipH="1">
              <a:off x="9504" y="8208"/>
              <a:ext cx="432"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08" name="Line 7"/>
            <p:cNvSpPr>
              <a:spLocks noChangeShapeType="1"/>
            </p:cNvSpPr>
            <p:nvPr/>
          </p:nvSpPr>
          <p:spPr bwMode="auto">
            <a:xfrm>
              <a:off x="9504" y="8208"/>
              <a:ext cx="0" cy="288"/>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09" name="Line 8"/>
            <p:cNvSpPr>
              <a:spLocks noChangeShapeType="1"/>
            </p:cNvSpPr>
            <p:nvPr/>
          </p:nvSpPr>
          <p:spPr bwMode="auto">
            <a:xfrm flipH="1">
              <a:off x="7488" y="8496"/>
              <a:ext cx="2016"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10" name="Line 9"/>
            <p:cNvSpPr>
              <a:spLocks noChangeShapeType="1"/>
            </p:cNvSpPr>
            <p:nvPr/>
          </p:nvSpPr>
          <p:spPr bwMode="auto">
            <a:xfrm flipV="1">
              <a:off x="7488" y="7776"/>
              <a:ext cx="1728" cy="72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11" name="Line 10"/>
            <p:cNvSpPr>
              <a:spLocks noChangeShapeType="1"/>
            </p:cNvSpPr>
            <p:nvPr/>
          </p:nvSpPr>
          <p:spPr bwMode="auto">
            <a:xfrm>
              <a:off x="9216" y="7776"/>
              <a:ext cx="1008"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12" name="Line 11"/>
            <p:cNvSpPr>
              <a:spLocks noChangeShapeType="1"/>
            </p:cNvSpPr>
            <p:nvPr/>
          </p:nvSpPr>
          <p:spPr bwMode="auto">
            <a:xfrm>
              <a:off x="10224" y="7776"/>
              <a:ext cx="0" cy="288"/>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13" name="Line 12"/>
            <p:cNvSpPr>
              <a:spLocks noChangeShapeType="1"/>
            </p:cNvSpPr>
            <p:nvPr/>
          </p:nvSpPr>
          <p:spPr bwMode="auto">
            <a:xfrm>
              <a:off x="10224" y="8064"/>
              <a:ext cx="432"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14" name="Line 13"/>
            <p:cNvSpPr>
              <a:spLocks noChangeShapeType="1"/>
            </p:cNvSpPr>
            <p:nvPr/>
          </p:nvSpPr>
          <p:spPr bwMode="auto">
            <a:xfrm flipV="1">
              <a:off x="10656" y="6624"/>
              <a:ext cx="0" cy="144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15" name="Line 14"/>
            <p:cNvSpPr>
              <a:spLocks noChangeShapeType="1"/>
            </p:cNvSpPr>
            <p:nvPr/>
          </p:nvSpPr>
          <p:spPr bwMode="auto">
            <a:xfrm flipH="1">
              <a:off x="9936" y="6624"/>
              <a:ext cx="720"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16" name="Line 15"/>
            <p:cNvSpPr>
              <a:spLocks noChangeShapeType="1"/>
            </p:cNvSpPr>
            <p:nvPr/>
          </p:nvSpPr>
          <p:spPr bwMode="auto">
            <a:xfrm flipV="1">
              <a:off x="9936" y="5184"/>
              <a:ext cx="0" cy="144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17" name="Line 16"/>
            <p:cNvSpPr>
              <a:spLocks noChangeShapeType="1"/>
            </p:cNvSpPr>
            <p:nvPr/>
          </p:nvSpPr>
          <p:spPr bwMode="auto">
            <a:xfrm flipH="1">
              <a:off x="9360" y="5184"/>
              <a:ext cx="576"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18" name="Line 17"/>
            <p:cNvSpPr>
              <a:spLocks noChangeShapeType="1"/>
            </p:cNvSpPr>
            <p:nvPr/>
          </p:nvSpPr>
          <p:spPr bwMode="auto">
            <a:xfrm>
              <a:off x="9360" y="5184"/>
              <a:ext cx="0" cy="144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19" name="Line 18"/>
            <p:cNvSpPr>
              <a:spLocks noChangeShapeType="1"/>
            </p:cNvSpPr>
            <p:nvPr/>
          </p:nvSpPr>
          <p:spPr bwMode="auto">
            <a:xfrm flipH="1">
              <a:off x="8496" y="6624"/>
              <a:ext cx="864"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20" name="Line 19"/>
            <p:cNvSpPr>
              <a:spLocks noChangeShapeType="1"/>
            </p:cNvSpPr>
            <p:nvPr/>
          </p:nvSpPr>
          <p:spPr bwMode="auto">
            <a:xfrm flipV="1">
              <a:off x="8496" y="5328"/>
              <a:ext cx="0" cy="1296"/>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21" name="Line 20"/>
            <p:cNvSpPr>
              <a:spLocks noChangeShapeType="1"/>
            </p:cNvSpPr>
            <p:nvPr/>
          </p:nvSpPr>
          <p:spPr bwMode="auto">
            <a:xfrm flipV="1">
              <a:off x="8496" y="4320"/>
              <a:ext cx="1296" cy="1008"/>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22" name="Line 21"/>
            <p:cNvSpPr>
              <a:spLocks noChangeShapeType="1"/>
            </p:cNvSpPr>
            <p:nvPr/>
          </p:nvSpPr>
          <p:spPr bwMode="auto">
            <a:xfrm>
              <a:off x="9792" y="4320"/>
              <a:ext cx="576" cy="144"/>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23" name="Line 22"/>
            <p:cNvSpPr>
              <a:spLocks noChangeShapeType="1"/>
            </p:cNvSpPr>
            <p:nvPr/>
          </p:nvSpPr>
          <p:spPr bwMode="auto">
            <a:xfrm flipH="1" flipV="1">
              <a:off x="9668" y="3456"/>
              <a:ext cx="720" cy="1008"/>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24" name="Line 23"/>
            <p:cNvSpPr>
              <a:spLocks noChangeShapeType="1"/>
            </p:cNvSpPr>
            <p:nvPr/>
          </p:nvSpPr>
          <p:spPr bwMode="auto">
            <a:xfrm flipH="1">
              <a:off x="7200" y="3456"/>
              <a:ext cx="2448"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25" name="Line 24"/>
            <p:cNvSpPr>
              <a:spLocks noChangeShapeType="1"/>
            </p:cNvSpPr>
            <p:nvPr/>
          </p:nvSpPr>
          <p:spPr bwMode="auto">
            <a:xfrm>
              <a:off x="7200" y="3456"/>
              <a:ext cx="0" cy="1728"/>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26" name="Line 25"/>
            <p:cNvSpPr>
              <a:spLocks noChangeShapeType="1"/>
            </p:cNvSpPr>
            <p:nvPr/>
          </p:nvSpPr>
          <p:spPr bwMode="auto">
            <a:xfrm flipH="1">
              <a:off x="6192" y="5184"/>
              <a:ext cx="1008" cy="576"/>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27" name="Line 26"/>
            <p:cNvSpPr>
              <a:spLocks noChangeShapeType="1"/>
            </p:cNvSpPr>
            <p:nvPr/>
          </p:nvSpPr>
          <p:spPr bwMode="auto">
            <a:xfrm flipH="1" flipV="1">
              <a:off x="5184" y="5184"/>
              <a:ext cx="1008" cy="576"/>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28" name="Line 27"/>
            <p:cNvSpPr>
              <a:spLocks noChangeShapeType="1"/>
            </p:cNvSpPr>
            <p:nvPr/>
          </p:nvSpPr>
          <p:spPr bwMode="auto">
            <a:xfrm flipV="1">
              <a:off x="5184" y="3456"/>
              <a:ext cx="0" cy="1728"/>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29" name="Line 28"/>
            <p:cNvSpPr>
              <a:spLocks noChangeShapeType="1"/>
            </p:cNvSpPr>
            <p:nvPr/>
          </p:nvSpPr>
          <p:spPr bwMode="auto">
            <a:xfrm flipH="1">
              <a:off x="2304" y="3456"/>
              <a:ext cx="2880"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30" name="Line 29"/>
            <p:cNvSpPr>
              <a:spLocks noChangeShapeType="1"/>
            </p:cNvSpPr>
            <p:nvPr/>
          </p:nvSpPr>
          <p:spPr bwMode="auto">
            <a:xfrm flipH="1">
              <a:off x="1728" y="3456"/>
              <a:ext cx="576" cy="1008"/>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31" name="Line 30"/>
            <p:cNvSpPr>
              <a:spLocks noChangeShapeType="1"/>
            </p:cNvSpPr>
            <p:nvPr/>
          </p:nvSpPr>
          <p:spPr bwMode="auto">
            <a:xfrm flipV="1">
              <a:off x="1728" y="4176"/>
              <a:ext cx="576" cy="288"/>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32" name="Line 31"/>
            <p:cNvSpPr>
              <a:spLocks noChangeShapeType="1"/>
            </p:cNvSpPr>
            <p:nvPr/>
          </p:nvSpPr>
          <p:spPr bwMode="auto">
            <a:xfrm>
              <a:off x="2304" y="4176"/>
              <a:ext cx="1296" cy="1008"/>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33" name="Line 32"/>
            <p:cNvSpPr>
              <a:spLocks noChangeShapeType="1"/>
            </p:cNvSpPr>
            <p:nvPr/>
          </p:nvSpPr>
          <p:spPr bwMode="auto">
            <a:xfrm>
              <a:off x="3600" y="5184"/>
              <a:ext cx="0" cy="432"/>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34" name="Line 33"/>
            <p:cNvSpPr>
              <a:spLocks noChangeShapeType="1"/>
            </p:cNvSpPr>
            <p:nvPr/>
          </p:nvSpPr>
          <p:spPr bwMode="auto">
            <a:xfrm flipH="1">
              <a:off x="2016" y="5616"/>
              <a:ext cx="1584"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35" name="Line 34"/>
            <p:cNvSpPr>
              <a:spLocks noChangeShapeType="1"/>
            </p:cNvSpPr>
            <p:nvPr/>
          </p:nvSpPr>
          <p:spPr bwMode="auto">
            <a:xfrm>
              <a:off x="2016" y="5616"/>
              <a:ext cx="0" cy="576"/>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36" name="Line 35"/>
            <p:cNvSpPr>
              <a:spLocks noChangeShapeType="1"/>
            </p:cNvSpPr>
            <p:nvPr/>
          </p:nvSpPr>
          <p:spPr bwMode="auto">
            <a:xfrm>
              <a:off x="2016" y="6192"/>
              <a:ext cx="1296"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37" name="Line 36"/>
            <p:cNvSpPr>
              <a:spLocks noChangeShapeType="1"/>
            </p:cNvSpPr>
            <p:nvPr/>
          </p:nvSpPr>
          <p:spPr bwMode="auto">
            <a:xfrm>
              <a:off x="3312" y="6192"/>
              <a:ext cx="432" cy="288"/>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38" name="Line 37"/>
            <p:cNvSpPr>
              <a:spLocks noChangeShapeType="1"/>
            </p:cNvSpPr>
            <p:nvPr/>
          </p:nvSpPr>
          <p:spPr bwMode="auto">
            <a:xfrm>
              <a:off x="3744" y="6480"/>
              <a:ext cx="144" cy="576"/>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39" name="Line 38"/>
            <p:cNvSpPr>
              <a:spLocks noChangeShapeType="1"/>
            </p:cNvSpPr>
            <p:nvPr/>
          </p:nvSpPr>
          <p:spPr bwMode="auto">
            <a:xfrm flipH="1">
              <a:off x="3168" y="7056"/>
              <a:ext cx="720" cy="576"/>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40" name="Line 39"/>
            <p:cNvSpPr>
              <a:spLocks noChangeShapeType="1"/>
            </p:cNvSpPr>
            <p:nvPr/>
          </p:nvSpPr>
          <p:spPr bwMode="auto">
            <a:xfrm flipH="1">
              <a:off x="2160" y="7632"/>
              <a:ext cx="1008"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41" name="Line 40"/>
            <p:cNvSpPr>
              <a:spLocks noChangeShapeType="1"/>
            </p:cNvSpPr>
            <p:nvPr/>
          </p:nvSpPr>
          <p:spPr bwMode="auto">
            <a:xfrm flipH="1">
              <a:off x="1872" y="7632"/>
              <a:ext cx="288" cy="1008"/>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42" name="Line 41"/>
            <p:cNvSpPr>
              <a:spLocks noChangeShapeType="1"/>
            </p:cNvSpPr>
            <p:nvPr/>
          </p:nvSpPr>
          <p:spPr bwMode="auto">
            <a:xfrm>
              <a:off x="1872" y="8640"/>
              <a:ext cx="720" cy="576"/>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43" name="Line 42"/>
            <p:cNvSpPr>
              <a:spLocks noChangeShapeType="1"/>
            </p:cNvSpPr>
            <p:nvPr/>
          </p:nvSpPr>
          <p:spPr bwMode="auto">
            <a:xfrm flipV="1">
              <a:off x="2592" y="8784"/>
              <a:ext cx="432" cy="432"/>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44" name="Line 43"/>
            <p:cNvSpPr>
              <a:spLocks noChangeShapeType="1"/>
            </p:cNvSpPr>
            <p:nvPr/>
          </p:nvSpPr>
          <p:spPr bwMode="auto">
            <a:xfrm flipH="1" flipV="1">
              <a:off x="2736" y="8640"/>
              <a:ext cx="288" cy="144"/>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45" name="Line 44"/>
            <p:cNvSpPr>
              <a:spLocks noChangeShapeType="1"/>
            </p:cNvSpPr>
            <p:nvPr/>
          </p:nvSpPr>
          <p:spPr bwMode="auto">
            <a:xfrm flipH="1" flipV="1">
              <a:off x="2592" y="8352"/>
              <a:ext cx="144" cy="288"/>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46" name="Line 45"/>
            <p:cNvSpPr>
              <a:spLocks noChangeShapeType="1"/>
            </p:cNvSpPr>
            <p:nvPr/>
          </p:nvSpPr>
          <p:spPr bwMode="auto">
            <a:xfrm>
              <a:off x="2592" y="8352"/>
              <a:ext cx="576"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47" name="Line 46"/>
            <p:cNvSpPr>
              <a:spLocks noChangeShapeType="1"/>
            </p:cNvSpPr>
            <p:nvPr/>
          </p:nvSpPr>
          <p:spPr bwMode="auto">
            <a:xfrm flipV="1">
              <a:off x="3168" y="7632"/>
              <a:ext cx="864" cy="72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48" name="Line 47"/>
            <p:cNvSpPr>
              <a:spLocks noChangeShapeType="1"/>
            </p:cNvSpPr>
            <p:nvPr/>
          </p:nvSpPr>
          <p:spPr bwMode="auto">
            <a:xfrm>
              <a:off x="4032" y="7632"/>
              <a:ext cx="576" cy="432"/>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49" name="Line 48"/>
            <p:cNvSpPr>
              <a:spLocks noChangeShapeType="1"/>
            </p:cNvSpPr>
            <p:nvPr/>
          </p:nvSpPr>
          <p:spPr bwMode="auto">
            <a:xfrm flipH="1">
              <a:off x="3312" y="8064"/>
              <a:ext cx="1296" cy="1152"/>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sp>
          <p:nvSpPr>
            <p:cNvPr id="150" name="Line 49"/>
            <p:cNvSpPr>
              <a:spLocks noChangeShapeType="1"/>
            </p:cNvSpPr>
            <p:nvPr/>
          </p:nvSpPr>
          <p:spPr bwMode="auto">
            <a:xfrm>
              <a:off x="9648" y="6192"/>
              <a:ext cx="0" cy="0"/>
            </a:xfrm>
            <a:prstGeom prst="line">
              <a:avLst/>
            </a:prstGeom>
            <a:noFill/>
            <a:ln w="19050">
              <a:solidFill>
                <a:schemeClr val="tx1"/>
              </a:solidFill>
              <a:round/>
              <a:headEnd/>
              <a:tailEnd/>
            </a:ln>
          </p:spPr>
          <p:txBody>
            <a:bodyPr vert="horz" wrap="square" lIns="91440" tIns="45720" rIns="91440" bIns="45720" numCol="1" anchor="t" anchorCtr="0" compatLnSpc="1">
              <a:prstTxWarp prst="textNoShape">
                <a:avLst/>
              </a:prstTxWarp>
            </a:bodyPr>
            <a:lstStyle/>
            <a:p>
              <a:pPr algn="ctr" rtl="1"/>
              <a:endParaRPr lang="he-IL"/>
            </a:p>
          </p:txBody>
        </p:sp>
      </p:grpSp>
      <p:cxnSp>
        <p:nvCxnSpPr>
          <p:cNvPr id="151" name="Straight Connector 150"/>
          <p:cNvCxnSpPr>
            <a:endCxn id="287" idx="0"/>
          </p:cNvCxnSpPr>
          <p:nvPr/>
        </p:nvCxnSpPr>
        <p:spPr>
          <a:xfrm>
            <a:off x="3038855" y="3911790"/>
            <a:ext cx="639655" cy="83749"/>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3080419" y="3891008"/>
            <a:ext cx="972052" cy="1351783"/>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flipV="1">
            <a:off x="3065397" y="3442126"/>
            <a:ext cx="1235868" cy="436778"/>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a:stCxn id="125" idx="1"/>
          </p:cNvCxnSpPr>
          <p:nvPr/>
        </p:nvCxnSpPr>
        <p:spPr>
          <a:xfrm flipV="1">
            <a:off x="3054140" y="2996952"/>
            <a:ext cx="1147476" cy="902734"/>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a:stCxn id="125" idx="1"/>
          </p:cNvCxnSpPr>
          <p:nvPr/>
        </p:nvCxnSpPr>
        <p:spPr>
          <a:xfrm>
            <a:off x="3054140" y="3899686"/>
            <a:ext cx="139364" cy="2121602"/>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flipH="1">
            <a:off x="1471675" y="3917500"/>
            <a:ext cx="1571832" cy="951660"/>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flipH="1">
            <a:off x="1064679" y="3878420"/>
            <a:ext cx="2020876" cy="1689554"/>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H="1">
            <a:off x="1372522" y="3878904"/>
            <a:ext cx="1660836" cy="2121602"/>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flipH="1">
            <a:off x="579950" y="3922423"/>
            <a:ext cx="2448272" cy="1689554"/>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a:stCxn id="125" idx="1"/>
          </p:cNvCxnSpPr>
          <p:nvPr/>
        </p:nvCxnSpPr>
        <p:spPr>
          <a:xfrm flipV="1">
            <a:off x="3054141" y="2987427"/>
            <a:ext cx="136680" cy="912259"/>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84" name="Parallelogram 283"/>
          <p:cNvSpPr/>
          <p:nvPr/>
        </p:nvSpPr>
        <p:spPr>
          <a:xfrm>
            <a:off x="3059013" y="1998365"/>
            <a:ext cx="1430635" cy="989062"/>
          </a:xfrm>
          <a:prstGeom prst="parallelogram">
            <a:avLst/>
          </a:prstGeom>
          <a:solidFill>
            <a:schemeClr val="accent1">
              <a:alpha val="69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5" name="Freeform 284"/>
          <p:cNvSpPr/>
          <p:nvPr/>
        </p:nvSpPr>
        <p:spPr>
          <a:xfrm>
            <a:off x="4249241" y="1998365"/>
            <a:ext cx="590922" cy="1502643"/>
          </a:xfrm>
          <a:custGeom>
            <a:avLst/>
            <a:gdLst>
              <a:gd name="connsiteX0" fmla="*/ 0 w 917054"/>
              <a:gd name="connsiteY0" fmla="*/ 1008112 h 1008112"/>
              <a:gd name="connsiteX1" fmla="*/ 229264 w 917054"/>
              <a:gd name="connsiteY1" fmla="*/ 0 h 1008112"/>
              <a:gd name="connsiteX2" fmla="*/ 917054 w 917054"/>
              <a:gd name="connsiteY2" fmla="*/ 0 h 1008112"/>
              <a:gd name="connsiteX3" fmla="*/ 687791 w 917054"/>
              <a:gd name="connsiteY3" fmla="*/ 1008112 h 1008112"/>
              <a:gd name="connsiteX4" fmla="*/ 0 w 917054"/>
              <a:gd name="connsiteY4" fmla="*/ 1008112 h 1008112"/>
              <a:gd name="connsiteX0" fmla="*/ 0 w 917054"/>
              <a:gd name="connsiteY0" fmla="*/ 1008112 h 1512168"/>
              <a:gd name="connsiteX1" fmla="*/ 229264 w 917054"/>
              <a:gd name="connsiteY1" fmla="*/ 0 h 1512168"/>
              <a:gd name="connsiteX2" fmla="*/ 917054 w 917054"/>
              <a:gd name="connsiteY2" fmla="*/ 0 h 1512168"/>
              <a:gd name="connsiteX3" fmla="*/ 321940 w 917054"/>
              <a:gd name="connsiteY3" fmla="*/ 1512168 h 1512168"/>
              <a:gd name="connsiteX4" fmla="*/ 0 w 917054"/>
              <a:gd name="connsiteY4" fmla="*/ 1008112 h 1512168"/>
              <a:gd name="connsiteX0" fmla="*/ 0 w 609972"/>
              <a:gd name="connsiteY0" fmla="*/ 1008112 h 1512168"/>
              <a:gd name="connsiteX1" fmla="*/ 229264 w 609972"/>
              <a:gd name="connsiteY1" fmla="*/ 0 h 1512168"/>
              <a:gd name="connsiteX2" fmla="*/ 609972 w 609972"/>
              <a:gd name="connsiteY2" fmla="*/ 360040 h 1512168"/>
              <a:gd name="connsiteX3" fmla="*/ 321940 w 609972"/>
              <a:gd name="connsiteY3" fmla="*/ 1512168 h 1512168"/>
              <a:gd name="connsiteX4" fmla="*/ 0 w 609972"/>
              <a:gd name="connsiteY4" fmla="*/ 1008112 h 1512168"/>
              <a:gd name="connsiteX0" fmla="*/ 0 w 600447"/>
              <a:gd name="connsiteY0" fmla="*/ 1008112 h 1512168"/>
              <a:gd name="connsiteX1" fmla="*/ 229264 w 600447"/>
              <a:gd name="connsiteY1" fmla="*/ 0 h 1512168"/>
              <a:gd name="connsiteX2" fmla="*/ 600447 w 600447"/>
              <a:gd name="connsiteY2" fmla="*/ 429344 h 1512168"/>
              <a:gd name="connsiteX3" fmla="*/ 321940 w 600447"/>
              <a:gd name="connsiteY3" fmla="*/ 1512168 h 1512168"/>
              <a:gd name="connsiteX4" fmla="*/ 0 w 600447"/>
              <a:gd name="connsiteY4" fmla="*/ 1008112 h 1512168"/>
              <a:gd name="connsiteX0" fmla="*/ 0 w 600448"/>
              <a:gd name="connsiteY0" fmla="*/ 1008112 h 1512168"/>
              <a:gd name="connsiteX1" fmla="*/ 229264 w 600448"/>
              <a:gd name="connsiteY1" fmla="*/ 0 h 1512168"/>
              <a:gd name="connsiteX2" fmla="*/ 600448 w 600448"/>
              <a:gd name="connsiteY2" fmla="*/ 500901 h 1512168"/>
              <a:gd name="connsiteX3" fmla="*/ 321940 w 600448"/>
              <a:gd name="connsiteY3" fmla="*/ 1512168 h 1512168"/>
              <a:gd name="connsiteX4" fmla="*/ 0 w 600448"/>
              <a:gd name="connsiteY4" fmla="*/ 1008112 h 1512168"/>
              <a:gd name="connsiteX0" fmla="*/ 0 w 600448"/>
              <a:gd name="connsiteY0" fmla="*/ 1008112 h 1512168"/>
              <a:gd name="connsiteX1" fmla="*/ 240407 w 600448"/>
              <a:gd name="connsiteY1" fmla="*/ 0 h 1512168"/>
              <a:gd name="connsiteX2" fmla="*/ 600448 w 600448"/>
              <a:gd name="connsiteY2" fmla="*/ 500901 h 1512168"/>
              <a:gd name="connsiteX3" fmla="*/ 321940 w 600448"/>
              <a:gd name="connsiteY3" fmla="*/ 1512168 h 1512168"/>
              <a:gd name="connsiteX4" fmla="*/ 0 w 600448"/>
              <a:gd name="connsiteY4" fmla="*/ 1008112 h 1512168"/>
              <a:gd name="connsiteX0" fmla="*/ 0 w 600447"/>
              <a:gd name="connsiteY0" fmla="*/ 1008112 h 1512168"/>
              <a:gd name="connsiteX1" fmla="*/ 240407 w 600447"/>
              <a:gd name="connsiteY1" fmla="*/ 0 h 1512168"/>
              <a:gd name="connsiteX2" fmla="*/ 600447 w 600447"/>
              <a:gd name="connsiteY2" fmla="*/ 510366 h 1512168"/>
              <a:gd name="connsiteX3" fmla="*/ 321940 w 600447"/>
              <a:gd name="connsiteY3" fmla="*/ 1512168 h 1512168"/>
              <a:gd name="connsiteX4" fmla="*/ 0 w 600447"/>
              <a:gd name="connsiteY4" fmla="*/ 1008112 h 1512168"/>
              <a:gd name="connsiteX0" fmla="*/ 0 w 600448"/>
              <a:gd name="connsiteY0" fmla="*/ 1008112 h 1512168"/>
              <a:gd name="connsiteX1" fmla="*/ 240407 w 600448"/>
              <a:gd name="connsiteY1" fmla="*/ 0 h 1512168"/>
              <a:gd name="connsiteX2" fmla="*/ 600448 w 600448"/>
              <a:gd name="connsiteY2" fmla="*/ 581924 h 1512168"/>
              <a:gd name="connsiteX3" fmla="*/ 321940 w 600448"/>
              <a:gd name="connsiteY3" fmla="*/ 1512168 h 1512168"/>
              <a:gd name="connsiteX4" fmla="*/ 0 w 600448"/>
              <a:gd name="connsiteY4" fmla="*/ 1008112 h 1512168"/>
              <a:gd name="connsiteX0" fmla="*/ 0 w 600447"/>
              <a:gd name="connsiteY0" fmla="*/ 1008112 h 1512168"/>
              <a:gd name="connsiteX1" fmla="*/ 240407 w 600447"/>
              <a:gd name="connsiteY1" fmla="*/ 0 h 1512168"/>
              <a:gd name="connsiteX2" fmla="*/ 600447 w 600447"/>
              <a:gd name="connsiteY2" fmla="*/ 510366 h 1512168"/>
              <a:gd name="connsiteX3" fmla="*/ 321940 w 600447"/>
              <a:gd name="connsiteY3" fmla="*/ 1512168 h 1512168"/>
              <a:gd name="connsiteX4" fmla="*/ 0 w 600447"/>
              <a:gd name="connsiteY4" fmla="*/ 1008112 h 1512168"/>
              <a:gd name="connsiteX0" fmla="*/ 0 w 600448"/>
              <a:gd name="connsiteY0" fmla="*/ 1008112 h 1512168"/>
              <a:gd name="connsiteX1" fmla="*/ 240407 w 600448"/>
              <a:gd name="connsiteY1" fmla="*/ 0 h 1512168"/>
              <a:gd name="connsiteX2" fmla="*/ 600448 w 600448"/>
              <a:gd name="connsiteY2" fmla="*/ 581924 h 1512168"/>
              <a:gd name="connsiteX3" fmla="*/ 321940 w 600448"/>
              <a:gd name="connsiteY3" fmla="*/ 1512168 h 1512168"/>
              <a:gd name="connsiteX4" fmla="*/ 0 w 600448"/>
              <a:gd name="connsiteY4" fmla="*/ 1008112 h 1512168"/>
              <a:gd name="connsiteX0" fmla="*/ 0 w 600448"/>
              <a:gd name="connsiteY0" fmla="*/ 1008112 h 1583725"/>
              <a:gd name="connsiteX1" fmla="*/ 240407 w 600448"/>
              <a:gd name="connsiteY1" fmla="*/ 0 h 1583725"/>
              <a:gd name="connsiteX2" fmla="*/ 600448 w 600448"/>
              <a:gd name="connsiteY2" fmla="*/ 581924 h 1583725"/>
              <a:gd name="connsiteX3" fmla="*/ 312415 w 600448"/>
              <a:gd name="connsiteY3" fmla="*/ 1583725 h 1583725"/>
              <a:gd name="connsiteX4" fmla="*/ 0 w 600448"/>
              <a:gd name="connsiteY4" fmla="*/ 1008112 h 1583725"/>
              <a:gd name="connsiteX0" fmla="*/ 0 w 600448"/>
              <a:gd name="connsiteY0" fmla="*/ 1008112 h 1564794"/>
              <a:gd name="connsiteX1" fmla="*/ 240407 w 600448"/>
              <a:gd name="connsiteY1" fmla="*/ 0 h 1564794"/>
              <a:gd name="connsiteX2" fmla="*/ 600448 w 600448"/>
              <a:gd name="connsiteY2" fmla="*/ 581924 h 1564794"/>
              <a:gd name="connsiteX3" fmla="*/ 302890 w 600448"/>
              <a:gd name="connsiteY3" fmla="*/ 1564794 h 1564794"/>
              <a:gd name="connsiteX4" fmla="*/ 0 w 600448"/>
              <a:gd name="connsiteY4" fmla="*/ 1008112 h 1564794"/>
              <a:gd name="connsiteX0" fmla="*/ 0 w 600448"/>
              <a:gd name="connsiteY0" fmla="*/ 1008112 h 1493237"/>
              <a:gd name="connsiteX1" fmla="*/ 240407 w 600448"/>
              <a:gd name="connsiteY1" fmla="*/ 0 h 1493237"/>
              <a:gd name="connsiteX2" fmla="*/ 600448 w 600448"/>
              <a:gd name="connsiteY2" fmla="*/ 581924 h 1493237"/>
              <a:gd name="connsiteX3" fmla="*/ 302890 w 600448"/>
              <a:gd name="connsiteY3" fmla="*/ 1493237 h 1493237"/>
              <a:gd name="connsiteX4" fmla="*/ 0 w 600448"/>
              <a:gd name="connsiteY4" fmla="*/ 1008112 h 1493237"/>
              <a:gd name="connsiteX0" fmla="*/ 0 w 590922"/>
              <a:gd name="connsiteY0" fmla="*/ 1008112 h 1493237"/>
              <a:gd name="connsiteX1" fmla="*/ 240407 w 590922"/>
              <a:gd name="connsiteY1" fmla="*/ 0 h 1493237"/>
              <a:gd name="connsiteX2" fmla="*/ 590922 w 590922"/>
              <a:gd name="connsiteY2" fmla="*/ 562993 h 1493237"/>
              <a:gd name="connsiteX3" fmla="*/ 302890 w 590922"/>
              <a:gd name="connsiteY3" fmla="*/ 1493237 h 1493237"/>
              <a:gd name="connsiteX4" fmla="*/ 0 w 590922"/>
              <a:gd name="connsiteY4" fmla="*/ 1008112 h 1493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922" h="1493237">
                <a:moveTo>
                  <a:pt x="0" y="1008112"/>
                </a:moveTo>
                <a:lnTo>
                  <a:pt x="240407" y="0"/>
                </a:lnTo>
                <a:lnTo>
                  <a:pt x="590922" y="562993"/>
                </a:lnTo>
                <a:lnTo>
                  <a:pt x="302890" y="1493237"/>
                </a:lnTo>
                <a:lnTo>
                  <a:pt x="0" y="1008112"/>
                </a:lnTo>
                <a:close/>
              </a:path>
            </a:pathLst>
          </a:custGeom>
          <a:solidFill>
            <a:schemeClr val="accent1">
              <a:alpha val="69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6" name="Freeform 285"/>
          <p:cNvSpPr/>
          <p:nvPr/>
        </p:nvSpPr>
        <p:spPr>
          <a:xfrm rot="883366">
            <a:off x="4415872" y="2498077"/>
            <a:ext cx="294144" cy="1014892"/>
          </a:xfrm>
          <a:custGeom>
            <a:avLst/>
            <a:gdLst>
              <a:gd name="connsiteX0" fmla="*/ 0 w 295961"/>
              <a:gd name="connsiteY0" fmla="*/ 1200959 h 1200959"/>
              <a:gd name="connsiteX1" fmla="*/ 0 w 295961"/>
              <a:gd name="connsiteY1" fmla="*/ 0 h 1200959"/>
              <a:gd name="connsiteX2" fmla="*/ 295961 w 295961"/>
              <a:gd name="connsiteY2" fmla="*/ 0 h 1200959"/>
              <a:gd name="connsiteX3" fmla="*/ 295961 w 295961"/>
              <a:gd name="connsiteY3" fmla="*/ 1200959 h 1200959"/>
              <a:gd name="connsiteX4" fmla="*/ 0 w 295961"/>
              <a:gd name="connsiteY4" fmla="*/ 1200959 h 1200959"/>
              <a:gd name="connsiteX0" fmla="*/ 0 w 305193"/>
              <a:gd name="connsiteY0" fmla="*/ 1200959 h 1200959"/>
              <a:gd name="connsiteX1" fmla="*/ 0 w 305193"/>
              <a:gd name="connsiteY1" fmla="*/ 0 h 1200959"/>
              <a:gd name="connsiteX2" fmla="*/ 305193 w 305193"/>
              <a:gd name="connsiteY2" fmla="*/ 133184 h 1200959"/>
              <a:gd name="connsiteX3" fmla="*/ 295961 w 305193"/>
              <a:gd name="connsiteY3" fmla="*/ 1200959 h 1200959"/>
              <a:gd name="connsiteX4" fmla="*/ 0 w 305193"/>
              <a:gd name="connsiteY4" fmla="*/ 1200959 h 1200959"/>
              <a:gd name="connsiteX0" fmla="*/ 0 w 305193"/>
              <a:gd name="connsiteY0" fmla="*/ 1067775 h 1067775"/>
              <a:gd name="connsiteX1" fmla="*/ 8318 w 305193"/>
              <a:gd name="connsiteY1" fmla="*/ 3557 h 1067775"/>
              <a:gd name="connsiteX2" fmla="*/ 305193 w 305193"/>
              <a:gd name="connsiteY2" fmla="*/ 0 h 1067775"/>
              <a:gd name="connsiteX3" fmla="*/ 295961 w 305193"/>
              <a:gd name="connsiteY3" fmla="*/ 1067775 h 1067775"/>
              <a:gd name="connsiteX4" fmla="*/ 0 w 305193"/>
              <a:gd name="connsiteY4" fmla="*/ 1067775 h 1067775"/>
              <a:gd name="connsiteX0" fmla="*/ 0 w 305193"/>
              <a:gd name="connsiteY0" fmla="*/ 1067775 h 1067775"/>
              <a:gd name="connsiteX1" fmla="*/ 26619 w 305193"/>
              <a:gd name="connsiteY1" fmla="*/ 73200 h 1067775"/>
              <a:gd name="connsiteX2" fmla="*/ 305193 w 305193"/>
              <a:gd name="connsiteY2" fmla="*/ 0 h 1067775"/>
              <a:gd name="connsiteX3" fmla="*/ 295961 w 305193"/>
              <a:gd name="connsiteY3" fmla="*/ 1067775 h 1067775"/>
              <a:gd name="connsiteX4" fmla="*/ 0 w 305193"/>
              <a:gd name="connsiteY4" fmla="*/ 1067775 h 1067775"/>
              <a:gd name="connsiteX0" fmla="*/ 0 w 305193"/>
              <a:gd name="connsiteY0" fmla="*/ 1067775 h 1067775"/>
              <a:gd name="connsiteX1" fmla="*/ 26619 w 305193"/>
              <a:gd name="connsiteY1" fmla="*/ 73200 h 1067775"/>
              <a:gd name="connsiteX2" fmla="*/ 305193 w 305193"/>
              <a:gd name="connsiteY2" fmla="*/ 0 h 1067775"/>
              <a:gd name="connsiteX3" fmla="*/ 295961 w 305193"/>
              <a:gd name="connsiteY3" fmla="*/ 1067775 h 1067775"/>
              <a:gd name="connsiteX4" fmla="*/ 0 w 305193"/>
              <a:gd name="connsiteY4" fmla="*/ 1067775 h 1067775"/>
              <a:gd name="connsiteX0" fmla="*/ 0 w 323494"/>
              <a:gd name="connsiteY0" fmla="*/ 998132 h 998132"/>
              <a:gd name="connsiteX1" fmla="*/ 26619 w 323494"/>
              <a:gd name="connsiteY1" fmla="*/ 3557 h 998132"/>
              <a:gd name="connsiteX2" fmla="*/ 323494 w 323494"/>
              <a:gd name="connsiteY2" fmla="*/ 0 h 998132"/>
              <a:gd name="connsiteX3" fmla="*/ 295961 w 323494"/>
              <a:gd name="connsiteY3" fmla="*/ 998132 h 998132"/>
              <a:gd name="connsiteX4" fmla="*/ 0 w 323494"/>
              <a:gd name="connsiteY4" fmla="*/ 998132 h 998132"/>
              <a:gd name="connsiteX0" fmla="*/ 0 w 323494"/>
              <a:gd name="connsiteY0" fmla="*/ 998133 h 998133"/>
              <a:gd name="connsiteX1" fmla="*/ 26619 w 323494"/>
              <a:gd name="connsiteY1" fmla="*/ 3558 h 998133"/>
              <a:gd name="connsiteX2" fmla="*/ 323494 w 323494"/>
              <a:gd name="connsiteY2" fmla="*/ 0 h 998133"/>
              <a:gd name="connsiteX3" fmla="*/ 295961 w 323494"/>
              <a:gd name="connsiteY3" fmla="*/ 998133 h 998133"/>
              <a:gd name="connsiteX4" fmla="*/ 0 w 323494"/>
              <a:gd name="connsiteY4" fmla="*/ 998133 h 998133"/>
              <a:gd name="connsiteX0" fmla="*/ 0 w 323494"/>
              <a:gd name="connsiteY0" fmla="*/ 998133 h 998133"/>
              <a:gd name="connsiteX1" fmla="*/ 26619 w 323494"/>
              <a:gd name="connsiteY1" fmla="*/ 3558 h 998133"/>
              <a:gd name="connsiteX2" fmla="*/ 323494 w 323494"/>
              <a:gd name="connsiteY2" fmla="*/ 0 h 998133"/>
              <a:gd name="connsiteX3" fmla="*/ 295961 w 323494"/>
              <a:gd name="connsiteY3" fmla="*/ 998133 h 998133"/>
              <a:gd name="connsiteX4" fmla="*/ 0 w 323494"/>
              <a:gd name="connsiteY4" fmla="*/ 998133 h 998133"/>
              <a:gd name="connsiteX0" fmla="*/ 45798 w 369292"/>
              <a:gd name="connsiteY0" fmla="*/ 998133 h 998133"/>
              <a:gd name="connsiteX1" fmla="*/ 2773 w 369292"/>
              <a:gd name="connsiteY1" fmla="*/ 21858 h 998133"/>
              <a:gd name="connsiteX2" fmla="*/ 369292 w 369292"/>
              <a:gd name="connsiteY2" fmla="*/ 0 h 998133"/>
              <a:gd name="connsiteX3" fmla="*/ 341759 w 369292"/>
              <a:gd name="connsiteY3" fmla="*/ 998133 h 998133"/>
              <a:gd name="connsiteX4" fmla="*/ 45798 w 369292"/>
              <a:gd name="connsiteY4" fmla="*/ 998133 h 998133"/>
              <a:gd name="connsiteX0" fmla="*/ 45798 w 344836"/>
              <a:gd name="connsiteY0" fmla="*/ 979832 h 979832"/>
              <a:gd name="connsiteX1" fmla="*/ 2773 w 344836"/>
              <a:gd name="connsiteY1" fmla="*/ 3557 h 979832"/>
              <a:gd name="connsiteX2" fmla="*/ 299648 w 344836"/>
              <a:gd name="connsiteY2" fmla="*/ 0 h 979832"/>
              <a:gd name="connsiteX3" fmla="*/ 341759 w 344836"/>
              <a:gd name="connsiteY3" fmla="*/ 979832 h 979832"/>
              <a:gd name="connsiteX4" fmla="*/ 45798 w 344836"/>
              <a:gd name="connsiteY4" fmla="*/ 979832 h 979832"/>
              <a:gd name="connsiteX0" fmla="*/ 45798 w 352269"/>
              <a:gd name="connsiteY0" fmla="*/ 1063984 h 1063984"/>
              <a:gd name="connsiteX1" fmla="*/ 2773 w 352269"/>
              <a:gd name="connsiteY1" fmla="*/ 87709 h 1063984"/>
              <a:gd name="connsiteX2" fmla="*/ 352269 w 352269"/>
              <a:gd name="connsiteY2" fmla="*/ 0 h 1063984"/>
              <a:gd name="connsiteX3" fmla="*/ 341759 w 352269"/>
              <a:gd name="connsiteY3" fmla="*/ 1063984 h 1063984"/>
              <a:gd name="connsiteX4" fmla="*/ 45798 w 352269"/>
              <a:gd name="connsiteY4" fmla="*/ 1063984 h 1063984"/>
              <a:gd name="connsiteX0" fmla="*/ 0 w 306471"/>
              <a:gd name="connsiteY0" fmla="*/ 1063984 h 1063984"/>
              <a:gd name="connsiteX1" fmla="*/ 27897 w 306471"/>
              <a:gd name="connsiteY1" fmla="*/ 73201 h 1063984"/>
              <a:gd name="connsiteX2" fmla="*/ 306471 w 306471"/>
              <a:gd name="connsiteY2" fmla="*/ 0 h 1063984"/>
              <a:gd name="connsiteX3" fmla="*/ 295961 w 306471"/>
              <a:gd name="connsiteY3" fmla="*/ 1063984 h 1063984"/>
              <a:gd name="connsiteX4" fmla="*/ 0 w 306471"/>
              <a:gd name="connsiteY4" fmla="*/ 1063984 h 1063984"/>
              <a:gd name="connsiteX0" fmla="*/ 0 w 306471"/>
              <a:gd name="connsiteY0" fmla="*/ 1063984 h 1063984"/>
              <a:gd name="connsiteX1" fmla="*/ 9597 w 306471"/>
              <a:gd name="connsiteY1" fmla="*/ 3556 h 1063984"/>
              <a:gd name="connsiteX2" fmla="*/ 306471 w 306471"/>
              <a:gd name="connsiteY2" fmla="*/ 0 h 1063984"/>
              <a:gd name="connsiteX3" fmla="*/ 295961 w 306471"/>
              <a:gd name="connsiteY3" fmla="*/ 1063984 h 1063984"/>
              <a:gd name="connsiteX4" fmla="*/ 0 w 306471"/>
              <a:gd name="connsiteY4" fmla="*/ 1063984 h 1063984"/>
              <a:gd name="connsiteX0" fmla="*/ 30520 w 336991"/>
              <a:gd name="connsiteY0" fmla="*/ 1063984 h 1063984"/>
              <a:gd name="connsiteX1" fmla="*/ 40117 w 336991"/>
              <a:gd name="connsiteY1" fmla="*/ 3556 h 1063984"/>
              <a:gd name="connsiteX2" fmla="*/ 336991 w 336991"/>
              <a:gd name="connsiteY2" fmla="*/ 0 h 1063984"/>
              <a:gd name="connsiteX3" fmla="*/ 326481 w 336991"/>
              <a:gd name="connsiteY3" fmla="*/ 1063984 h 1063984"/>
              <a:gd name="connsiteX4" fmla="*/ 30520 w 336991"/>
              <a:gd name="connsiteY4" fmla="*/ 1063984 h 1063984"/>
              <a:gd name="connsiteX0" fmla="*/ 76543 w 383014"/>
              <a:gd name="connsiteY0" fmla="*/ 1063984 h 1063984"/>
              <a:gd name="connsiteX1" fmla="*/ 40117 w 383014"/>
              <a:gd name="connsiteY1" fmla="*/ 77830 h 1063984"/>
              <a:gd name="connsiteX2" fmla="*/ 383014 w 383014"/>
              <a:gd name="connsiteY2" fmla="*/ 0 h 1063984"/>
              <a:gd name="connsiteX3" fmla="*/ 372504 w 383014"/>
              <a:gd name="connsiteY3" fmla="*/ 1063984 h 1063984"/>
              <a:gd name="connsiteX4" fmla="*/ 76543 w 383014"/>
              <a:gd name="connsiteY4" fmla="*/ 1063984 h 1063984"/>
              <a:gd name="connsiteX0" fmla="*/ 36426 w 342897"/>
              <a:gd name="connsiteY0" fmla="*/ 1063984 h 1063984"/>
              <a:gd name="connsiteX1" fmla="*/ 0 w 342897"/>
              <a:gd name="connsiteY1" fmla="*/ 77830 h 1063984"/>
              <a:gd name="connsiteX2" fmla="*/ 342897 w 342897"/>
              <a:gd name="connsiteY2" fmla="*/ 0 h 1063984"/>
              <a:gd name="connsiteX3" fmla="*/ 332387 w 342897"/>
              <a:gd name="connsiteY3" fmla="*/ 1063984 h 1063984"/>
              <a:gd name="connsiteX4" fmla="*/ 36426 w 342897"/>
              <a:gd name="connsiteY4" fmla="*/ 1063984 h 1063984"/>
              <a:gd name="connsiteX0" fmla="*/ 36426 w 342897"/>
              <a:gd name="connsiteY0" fmla="*/ 1063984 h 1063984"/>
              <a:gd name="connsiteX1" fmla="*/ 0 w 342897"/>
              <a:gd name="connsiteY1" fmla="*/ 77830 h 1063984"/>
              <a:gd name="connsiteX2" fmla="*/ 342897 w 342897"/>
              <a:gd name="connsiteY2" fmla="*/ 0 h 1063984"/>
              <a:gd name="connsiteX3" fmla="*/ 307548 w 342897"/>
              <a:gd name="connsiteY3" fmla="*/ 996499 h 1063984"/>
              <a:gd name="connsiteX4" fmla="*/ 36426 w 342897"/>
              <a:gd name="connsiteY4" fmla="*/ 1063984 h 1063984"/>
              <a:gd name="connsiteX0" fmla="*/ 80316 w 342897"/>
              <a:gd name="connsiteY0" fmla="*/ 981231 h 996499"/>
              <a:gd name="connsiteX1" fmla="*/ 0 w 342897"/>
              <a:gd name="connsiteY1" fmla="*/ 77830 h 996499"/>
              <a:gd name="connsiteX2" fmla="*/ 342897 w 342897"/>
              <a:gd name="connsiteY2" fmla="*/ 0 h 996499"/>
              <a:gd name="connsiteX3" fmla="*/ 307548 w 342897"/>
              <a:gd name="connsiteY3" fmla="*/ 996499 h 996499"/>
              <a:gd name="connsiteX4" fmla="*/ 80316 w 342897"/>
              <a:gd name="connsiteY4" fmla="*/ 981231 h 996499"/>
              <a:gd name="connsiteX0" fmla="*/ 10673 w 342897"/>
              <a:gd name="connsiteY0" fmla="*/ 1000183 h 1000183"/>
              <a:gd name="connsiteX1" fmla="*/ 0 w 342897"/>
              <a:gd name="connsiteY1" fmla="*/ 77830 h 1000183"/>
              <a:gd name="connsiteX2" fmla="*/ 342897 w 342897"/>
              <a:gd name="connsiteY2" fmla="*/ 0 h 1000183"/>
              <a:gd name="connsiteX3" fmla="*/ 307548 w 342897"/>
              <a:gd name="connsiteY3" fmla="*/ 996499 h 1000183"/>
              <a:gd name="connsiteX4" fmla="*/ 10673 w 342897"/>
              <a:gd name="connsiteY4" fmla="*/ 1000183 h 1000183"/>
              <a:gd name="connsiteX0" fmla="*/ 28973 w 361197"/>
              <a:gd name="connsiteY0" fmla="*/ 1000183 h 1000183"/>
              <a:gd name="connsiteX1" fmla="*/ 0 w 361197"/>
              <a:gd name="connsiteY1" fmla="*/ 5704 h 1000183"/>
              <a:gd name="connsiteX2" fmla="*/ 361197 w 361197"/>
              <a:gd name="connsiteY2" fmla="*/ 0 h 1000183"/>
              <a:gd name="connsiteX3" fmla="*/ 325848 w 361197"/>
              <a:gd name="connsiteY3" fmla="*/ 996499 h 1000183"/>
              <a:gd name="connsiteX4" fmla="*/ 28973 w 361197"/>
              <a:gd name="connsiteY4" fmla="*/ 1000183 h 1000183"/>
              <a:gd name="connsiteX0" fmla="*/ 20378 w 352602"/>
              <a:gd name="connsiteY0" fmla="*/ 1000183 h 1000183"/>
              <a:gd name="connsiteX1" fmla="*/ 0 w 352602"/>
              <a:gd name="connsiteY1" fmla="*/ 760 h 1000183"/>
              <a:gd name="connsiteX2" fmla="*/ 352602 w 352602"/>
              <a:gd name="connsiteY2" fmla="*/ 0 h 1000183"/>
              <a:gd name="connsiteX3" fmla="*/ 317253 w 352602"/>
              <a:gd name="connsiteY3" fmla="*/ 996499 h 1000183"/>
              <a:gd name="connsiteX4" fmla="*/ 20378 w 352602"/>
              <a:gd name="connsiteY4" fmla="*/ 1000183 h 1000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602" h="1000183">
                <a:moveTo>
                  <a:pt x="20378" y="1000183"/>
                </a:moveTo>
                <a:cubicBezTo>
                  <a:pt x="23151" y="645444"/>
                  <a:pt x="8213" y="441410"/>
                  <a:pt x="0" y="760"/>
                </a:cubicBezTo>
                <a:lnTo>
                  <a:pt x="352602" y="0"/>
                </a:lnTo>
                <a:cubicBezTo>
                  <a:pt x="349525" y="355925"/>
                  <a:pt x="320330" y="640574"/>
                  <a:pt x="317253" y="996499"/>
                </a:cubicBezTo>
                <a:lnTo>
                  <a:pt x="20378" y="1000183"/>
                </a:lnTo>
                <a:close/>
              </a:path>
            </a:pathLst>
          </a:custGeom>
          <a:solidFill>
            <a:schemeClr val="accent1">
              <a:alpha val="69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87" name="Freeform 286"/>
          <p:cNvSpPr/>
          <p:nvPr/>
        </p:nvSpPr>
        <p:spPr>
          <a:xfrm>
            <a:off x="3678510" y="2473846"/>
            <a:ext cx="858763" cy="1521693"/>
          </a:xfrm>
          <a:custGeom>
            <a:avLst/>
            <a:gdLst>
              <a:gd name="connsiteX0" fmla="*/ 0 w 1430635"/>
              <a:gd name="connsiteY0" fmla="*/ 989062 h 989062"/>
              <a:gd name="connsiteX1" fmla="*/ 247266 w 1430635"/>
              <a:gd name="connsiteY1" fmla="*/ 0 h 989062"/>
              <a:gd name="connsiteX2" fmla="*/ 1430635 w 1430635"/>
              <a:gd name="connsiteY2" fmla="*/ 0 h 989062"/>
              <a:gd name="connsiteX3" fmla="*/ 1183370 w 1430635"/>
              <a:gd name="connsiteY3" fmla="*/ 989062 h 989062"/>
              <a:gd name="connsiteX4" fmla="*/ 0 w 1430635"/>
              <a:gd name="connsiteY4" fmla="*/ 989062 h 989062"/>
              <a:gd name="connsiteX0" fmla="*/ 324606 w 1183369"/>
              <a:gd name="connsiteY0" fmla="*/ 1521693 h 1521693"/>
              <a:gd name="connsiteX1" fmla="*/ 0 w 1183369"/>
              <a:gd name="connsiteY1" fmla="*/ 0 h 1521693"/>
              <a:gd name="connsiteX2" fmla="*/ 1183369 w 1183369"/>
              <a:gd name="connsiteY2" fmla="*/ 0 h 1521693"/>
              <a:gd name="connsiteX3" fmla="*/ 936104 w 1183369"/>
              <a:gd name="connsiteY3" fmla="*/ 989062 h 1521693"/>
              <a:gd name="connsiteX4" fmla="*/ 324606 w 1183369"/>
              <a:gd name="connsiteY4" fmla="*/ 1521693 h 1521693"/>
              <a:gd name="connsiteX0" fmla="*/ 0 w 858763"/>
              <a:gd name="connsiteY0" fmla="*/ 1521693 h 1521693"/>
              <a:gd name="connsiteX1" fmla="*/ 216024 w 858763"/>
              <a:gd name="connsiteY1" fmla="*/ 297557 h 1521693"/>
              <a:gd name="connsiteX2" fmla="*/ 858763 w 858763"/>
              <a:gd name="connsiteY2" fmla="*/ 0 h 1521693"/>
              <a:gd name="connsiteX3" fmla="*/ 611498 w 858763"/>
              <a:gd name="connsiteY3" fmla="*/ 989062 h 1521693"/>
              <a:gd name="connsiteX4" fmla="*/ 0 w 858763"/>
              <a:gd name="connsiteY4" fmla="*/ 1521693 h 1521693"/>
              <a:gd name="connsiteX0" fmla="*/ 0 w 858763"/>
              <a:gd name="connsiteY0" fmla="*/ 1521693 h 1521693"/>
              <a:gd name="connsiteX1" fmla="*/ 163066 w 858763"/>
              <a:gd name="connsiteY1" fmla="*/ 379090 h 1521693"/>
              <a:gd name="connsiteX2" fmla="*/ 858763 w 858763"/>
              <a:gd name="connsiteY2" fmla="*/ 0 h 1521693"/>
              <a:gd name="connsiteX3" fmla="*/ 611498 w 858763"/>
              <a:gd name="connsiteY3" fmla="*/ 989062 h 1521693"/>
              <a:gd name="connsiteX4" fmla="*/ 0 w 858763"/>
              <a:gd name="connsiteY4" fmla="*/ 1521693 h 1521693"/>
              <a:gd name="connsiteX0" fmla="*/ 0 w 858763"/>
              <a:gd name="connsiteY0" fmla="*/ 1521693 h 1521693"/>
              <a:gd name="connsiteX1" fmla="*/ 163066 w 858763"/>
              <a:gd name="connsiteY1" fmla="*/ 379090 h 1521693"/>
              <a:gd name="connsiteX2" fmla="*/ 858763 w 858763"/>
              <a:gd name="connsiteY2" fmla="*/ 0 h 1521693"/>
              <a:gd name="connsiteX3" fmla="*/ 611498 w 858763"/>
              <a:gd name="connsiteY3" fmla="*/ 989062 h 1521693"/>
              <a:gd name="connsiteX4" fmla="*/ 0 w 858763"/>
              <a:gd name="connsiteY4" fmla="*/ 1521693 h 1521693"/>
              <a:gd name="connsiteX0" fmla="*/ 0 w 858763"/>
              <a:gd name="connsiteY0" fmla="*/ 1521693 h 1521693"/>
              <a:gd name="connsiteX1" fmla="*/ 235074 w 858763"/>
              <a:gd name="connsiteY1" fmla="*/ 379090 h 1521693"/>
              <a:gd name="connsiteX2" fmla="*/ 858763 w 858763"/>
              <a:gd name="connsiteY2" fmla="*/ 0 h 1521693"/>
              <a:gd name="connsiteX3" fmla="*/ 611498 w 858763"/>
              <a:gd name="connsiteY3" fmla="*/ 989062 h 1521693"/>
              <a:gd name="connsiteX4" fmla="*/ 0 w 858763"/>
              <a:gd name="connsiteY4" fmla="*/ 1521693 h 1521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763" h="1521693">
                <a:moveTo>
                  <a:pt x="0" y="1521693"/>
                </a:moveTo>
                <a:lnTo>
                  <a:pt x="235074" y="379090"/>
                </a:lnTo>
                <a:lnTo>
                  <a:pt x="858763" y="0"/>
                </a:lnTo>
                <a:lnTo>
                  <a:pt x="611498" y="989062"/>
                </a:lnTo>
                <a:lnTo>
                  <a:pt x="0" y="1521693"/>
                </a:lnTo>
                <a:close/>
              </a:path>
            </a:pathLst>
          </a:custGeom>
          <a:solidFill>
            <a:schemeClr val="accent1">
              <a:alpha val="6900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Rectangle 6"/>
          <p:cNvSpPr/>
          <p:nvPr/>
        </p:nvSpPr>
        <p:spPr>
          <a:xfrm>
            <a:off x="381000" y="914400"/>
            <a:ext cx="8382000" cy="707886"/>
          </a:xfrm>
          <a:prstGeom prst="rect">
            <a:avLst/>
          </a:prstGeom>
        </p:spPr>
        <p:txBody>
          <a:bodyPr wrap="square">
            <a:spAutoFit/>
          </a:bodyPr>
          <a:lstStyle/>
          <a:p>
            <a:pPr algn="l">
              <a:spcBef>
                <a:spcPts val="0"/>
              </a:spcBef>
            </a:pPr>
            <a:r>
              <a:rPr sz="2000" dirty="0"/>
              <a:t>If the eye of the guard (or camera) </a:t>
            </a:r>
            <a:r>
              <a:rPr lang="en-US" sz="2000" dirty="0" smtClean="0"/>
              <a:t>can see an </a:t>
            </a:r>
            <a:r>
              <a:rPr lang="en-US" sz="2000" dirty="0" smtClean="0"/>
              <a:t>edge </a:t>
            </a:r>
            <a:r>
              <a:rPr sz="2000" dirty="0" smtClean="0"/>
              <a:t>of </a:t>
            </a:r>
            <a:r>
              <a:rPr sz="2000" dirty="0"/>
              <a:t>the </a:t>
            </a:r>
            <a:r>
              <a:rPr lang="en-US" sz="2000" dirty="0" smtClean="0"/>
              <a:t>building’s </a:t>
            </a:r>
            <a:r>
              <a:rPr sz="2000" dirty="0" smtClean="0"/>
              <a:t>floor</a:t>
            </a:r>
            <a:r>
              <a:rPr lang="en-US" sz="2000" dirty="0" smtClean="0"/>
              <a:t>,</a:t>
            </a:r>
            <a:r>
              <a:rPr sz="2000" dirty="0" smtClean="0"/>
              <a:t> </a:t>
            </a:r>
            <a:r>
              <a:rPr sz="2000" dirty="0"/>
              <a:t>or a part of that </a:t>
            </a:r>
            <a:r>
              <a:rPr lang="en-US" sz="2000" dirty="0" smtClean="0"/>
              <a:t>edge</a:t>
            </a:r>
            <a:r>
              <a:rPr sz="2000" dirty="0" smtClean="0"/>
              <a:t>, </a:t>
            </a:r>
            <a:r>
              <a:rPr sz="2000" dirty="0"/>
              <a:t>then it can also see the wall above it. </a:t>
            </a:r>
          </a:p>
        </p:txBody>
      </p:sp>
      <p:sp>
        <p:nvSpPr>
          <p:cNvPr id="71" name="Date Placeholder 6"/>
          <p:cNvSpPr>
            <a:spLocks noGrp="1"/>
          </p:cNvSpPr>
          <p:nvPr>
            <p:ph type="dt" sz="quarter" idx="10"/>
          </p:nvPr>
        </p:nvSpPr>
        <p:spPr>
          <a:xfrm>
            <a:off x="381000" y="6015038"/>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a:solidFill>
                  <a:srgbClr val="F8F8F8"/>
                </a:solidFill>
                <a:latin typeface="Tahoma"/>
              </a:rPr>
              <a:t>Updated 13-Oct-2016</a:t>
            </a:r>
            <a:endParaRPr lang="en-US" altLang="en-US">
              <a:solidFill>
                <a:srgbClr val="F8F8F8"/>
              </a:solidFill>
              <a:latin typeface="Tahoma" pitchFamily="34" charset="0"/>
            </a:endParaRPr>
          </a:p>
        </p:txBody>
      </p:sp>
      <p:sp>
        <p:nvSpPr>
          <p:cNvPr id="72" name="Footer Placeholder 7"/>
          <p:cNvSpPr>
            <a:spLocks noGrp="1"/>
          </p:cNvSpPr>
          <p:nvPr>
            <p:ph type="ftr" sz="quarter" idx="11"/>
          </p:nvPr>
        </p:nvSpPr>
        <p:spPr>
          <a:xfrm>
            <a:off x="2667000" y="5995988"/>
            <a:ext cx="4668838"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fontAlgn="base" hangingPunct="1">
              <a:spcBef>
                <a:spcPct val="0"/>
              </a:spcBef>
              <a:spcAft>
                <a:spcPct val="0"/>
              </a:spcAft>
            </a:pPr>
            <a:r>
              <a:rPr lang="en-US" dirty="0" smtClean="0">
                <a:solidFill>
                  <a:srgbClr val="F8F8F8"/>
                </a:solidFill>
                <a:latin typeface="Tahoma"/>
              </a:rPr>
              <a:t>The Art Gallery Problem</a:t>
            </a:r>
            <a:r>
              <a:rPr dirty="0" smtClean="0">
                <a:solidFill>
                  <a:srgbClr val="F8F8F8"/>
                </a:solidFill>
                <a:latin typeface="Tahoma"/>
              </a:rPr>
              <a:t> </a:t>
            </a:r>
            <a:r>
              <a:rPr dirty="0">
                <a:solidFill>
                  <a:srgbClr val="F8F8F8"/>
                </a:solidFill>
                <a:latin typeface="Tahoma"/>
              </a:rPr>
              <a:t>© All Rights Reserved </a:t>
            </a:r>
            <a:endParaRPr lang="en-US" altLang="en-US" dirty="0">
              <a:solidFill>
                <a:srgbClr val="F8F8F8"/>
              </a:solidFill>
              <a:latin typeface="Tahoma" pitchFamily="34" charset="0"/>
            </a:endParaRPr>
          </a:p>
        </p:txBody>
      </p:sp>
      <p:sp>
        <p:nvSpPr>
          <p:cNvPr id="75" name="Oval 74"/>
          <p:cNvSpPr>
            <a:spLocks noChangeArrowheads="1"/>
          </p:cNvSpPr>
          <p:nvPr/>
        </p:nvSpPr>
        <p:spPr bwMode="auto">
          <a:xfrm>
            <a:off x="2993066" y="3810000"/>
            <a:ext cx="144000" cy="144000"/>
          </a:xfrm>
          <a:prstGeom prst="ellipse">
            <a:avLst/>
          </a:prstGeom>
          <a:solidFill>
            <a:schemeClr val="accent1"/>
          </a:solidFill>
          <a:ln w="9525" algn="ctr">
            <a:solidFill>
              <a:schemeClr val="tx1"/>
            </a:solidFill>
            <a:round/>
            <a:headEnd type="none" w="sm" len="sm"/>
            <a:tailEnd type="none" w="sm" len="sm"/>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kumimoji="1" lang="en-US" altLang="en-US" sz="2400">
              <a:latin typeface="Times New Roman" pitchFamily="18" charset="0"/>
            </a:endParaRPr>
          </a:p>
        </p:txBody>
      </p:sp>
      <p:sp>
        <p:nvSpPr>
          <p:cNvPr id="4" name="Slide Number Placeholder 3"/>
          <p:cNvSpPr>
            <a:spLocks noGrp="1"/>
          </p:cNvSpPr>
          <p:nvPr>
            <p:ph type="sldNum" sz="quarter" idx="12"/>
          </p:nvPr>
        </p:nvSpPr>
        <p:spPr/>
        <p:txBody>
          <a:bodyPr/>
          <a:lstStyle/>
          <a:p>
            <a:pPr>
              <a:defRPr/>
            </a:pPr>
            <a:fld id="{28C99590-D653-46AC-97D3-FFD34B05AF04}" type="slidenum">
              <a:rPr lang="en-US" smtClean="0"/>
              <a:pPr>
                <a:defRPr/>
              </a:pPr>
              <a:t>11</a:t>
            </a:fld>
            <a:endParaRPr lang="en-US"/>
          </a:p>
        </p:txBody>
      </p:sp>
    </p:spTree>
    <p:custDataLst>
      <p:tags r:id="rId1"/>
    </p:custDataLst>
  </p:cSld>
  <p:clrMapOvr>
    <a:masterClrMapping/>
  </p:clrMapOvr>
  <p:transition advTm="7380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284"/>
                                        </p:tgtEl>
                                        <p:attrNameLst>
                                          <p:attrName>style.visibility</p:attrName>
                                        </p:attrNameLst>
                                      </p:cBhvr>
                                      <p:to>
                                        <p:strVal val="visible"/>
                                      </p:to>
                                    </p:set>
                                    <p:animEffect transition="in" filter="wipe(down)">
                                      <p:cBhvr>
                                        <p:cTn id="11" dur="500"/>
                                        <p:tgtEl>
                                          <p:spTgt spid="284"/>
                                        </p:tgtEl>
                                      </p:cBhvr>
                                    </p:animEffect>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285"/>
                                        </p:tgtEl>
                                        <p:attrNameLst>
                                          <p:attrName>style.visibility</p:attrName>
                                        </p:attrNameLst>
                                      </p:cBhvr>
                                      <p:to>
                                        <p:strVal val="visible"/>
                                      </p:to>
                                    </p:set>
                                    <p:animEffect transition="in" filter="wipe(down)">
                                      <p:cBhvr>
                                        <p:cTn id="15" dur="500"/>
                                        <p:tgtEl>
                                          <p:spTgt spid="285"/>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286"/>
                                        </p:tgtEl>
                                        <p:attrNameLst>
                                          <p:attrName>style.visibility</p:attrName>
                                        </p:attrNameLst>
                                      </p:cBhvr>
                                      <p:to>
                                        <p:strVal val="visible"/>
                                      </p:to>
                                    </p:set>
                                    <p:animEffect transition="in" filter="wipe(down)">
                                      <p:cBhvr>
                                        <p:cTn id="19" dur="500"/>
                                        <p:tgtEl>
                                          <p:spTgt spid="286"/>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287"/>
                                        </p:tgtEl>
                                        <p:attrNameLst>
                                          <p:attrName>style.visibility</p:attrName>
                                        </p:attrNameLst>
                                      </p:cBhvr>
                                      <p:to>
                                        <p:strVal val="visible"/>
                                      </p:to>
                                    </p:set>
                                    <p:animEffect transition="in" filter="wipe(down)">
                                      <p:cBhvr>
                                        <p:cTn id="23" dur="500"/>
                                        <p:tgtEl>
                                          <p:spTgt spid="287"/>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childTnLst>
                                </p:cTn>
                              </p:par>
                              <p:par>
                                <p:cTn id="28" presetID="22" presetClass="exit" presetSubtype="1" fill="hold" grpId="1" nodeType="withEffect">
                                  <p:stCondLst>
                                    <p:cond delay="0"/>
                                  </p:stCondLst>
                                  <p:childTnLst>
                                    <p:animEffect transition="out" filter="wipe(up)">
                                      <p:cBhvr>
                                        <p:cTn id="29" dur="1000"/>
                                        <p:tgtEl>
                                          <p:spTgt spid="284"/>
                                        </p:tgtEl>
                                      </p:cBhvr>
                                    </p:animEffect>
                                    <p:set>
                                      <p:cBhvr>
                                        <p:cTn id="30" dur="1" fill="hold">
                                          <p:stCondLst>
                                            <p:cond delay="999"/>
                                          </p:stCondLst>
                                        </p:cTn>
                                        <p:tgtEl>
                                          <p:spTgt spid="284"/>
                                        </p:tgtEl>
                                        <p:attrNameLst>
                                          <p:attrName>style.visibility</p:attrName>
                                        </p:attrNameLst>
                                      </p:cBhvr>
                                      <p:to>
                                        <p:strVal val="hidden"/>
                                      </p:to>
                                    </p:set>
                                  </p:childTnLst>
                                </p:cTn>
                              </p:par>
                              <p:par>
                                <p:cTn id="31" presetID="22" presetClass="exit" presetSubtype="1" fill="hold" grpId="1" nodeType="withEffect">
                                  <p:stCondLst>
                                    <p:cond delay="0"/>
                                  </p:stCondLst>
                                  <p:childTnLst>
                                    <p:animEffect transition="out" filter="wipe(up)">
                                      <p:cBhvr>
                                        <p:cTn id="32" dur="1000"/>
                                        <p:tgtEl>
                                          <p:spTgt spid="285"/>
                                        </p:tgtEl>
                                      </p:cBhvr>
                                    </p:animEffect>
                                    <p:set>
                                      <p:cBhvr>
                                        <p:cTn id="33" dur="1" fill="hold">
                                          <p:stCondLst>
                                            <p:cond delay="999"/>
                                          </p:stCondLst>
                                        </p:cTn>
                                        <p:tgtEl>
                                          <p:spTgt spid="285"/>
                                        </p:tgtEl>
                                        <p:attrNameLst>
                                          <p:attrName>style.visibility</p:attrName>
                                        </p:attrNameLst>
                                      </p:cBhvr>
                                      <p:to>
                                        <p:strVal val="hidden"/>
                                      </p:to>
                                    </p:set>
                                  </p:childTnLst>
                                </p:cTn>
                              </p:par>
                              <p:par>
                                <p:cTn id="34" presetID="22" presetClass="exit" presetSubtype="1" fill="hold" grpId="1" nodeType="withEffect">
                                  <p:stCondLst>
                                    <p:cond delay="0"/>
                                  </p:stCondLst>
                                  <p:childTnLst>
                                    <p:animEffect transition="out" filter="wipe(up)">
                                      <p:cBhvr>
                                        <p:cTn id="35" dur="1000"/>
                                        <p:tgtEl>
                                          <p:spTgt spid="286"/>
                                        </p:tgtEl>
                                      </p:cBhvr>
                                    </p:animEffect>
                                    <p:set>
                                      <p:cBhvr>
                                        <p:cTn id="36" dur="1" fill="hold">
                                          <p:stCondLst>
                                            <p:cond delay="999"/>
                                          </p:stCondLst>
                                        </p:cTn>
                                        <p:tgtEl>
                                          <p:spTgt spid="286"/>
                                        </p:tgtEl>
                                        <p:attrNameLst>
                                          <p:attrName>style.visibility</p:attrName>
                                        </p:attrNameLst>
                                      </p:cBhvr>
                                      <p:to>
                                        <p:strVal val="hidden"/>
                                      </p:to>
                                    </p:set>
                                  </p:childTnLst>
                                </p:cTn>
                              </p:par>
                              <p:par>
                                <p:cTn id="37" presetID="22" presetClass="exit" presetSubtype="1" fill="hold" grpId="1" nodeType="withEffect">
                                  <p:stCondLst>
                                    <p:cond delay="0"/>
                                  </p:stCondLst>
                                  <p:childTnLst>
                                    <p:animEffect transition="out" filter="wipe(up)">
                                      <p:cBhvr>
                                        <p:cTn id="38" dur="1000"/>
                                        <p:tgtEl>
                                          <p:spTgt spid="287"/>
                                        </p:tgtEl>
                                      </p:cBhvr>
                                    </p:animEffect>
                                    <p:set>
                                      <p:cBhvr>
                                        <p:cTn id="39" dur="1" fill="hold">
                                          <p:stCondLst>
                                            <p:cond delay="999"/>
                                          </p:stCondLst>
                                        </p:cTn>
                                        <p:tgtEl>
                                          <p:spTgt spid="287"/>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
                                            <p:txEl>
                                              <p:pRg st="1" end="1"/>
                                            </p:txEl>
                                          </p:spTgt>
                                        </p:tgtEl>
                                        <p:attrNameLst>
                                          <p:attrName>style.visibility</p:attrName>
                                        </p:attrNameLst>
                                      </p:cBhvr>
                                      <p:to>
                                        <p:strVal val="visible"/>
                                      </p:to>
                                    </p:set>
                                  </p:childTnLst>
                                </p:cTn>
                              </p:par>
                              <p:par>
                                <p:cTn id="44" presetID="9" presetClass="emph" presetSubtype="0" nodeType="withEffect">
                                  <p:stCondLst>
                                    <p:cond delay="0"/>
                                  </p:stCondLst>
                                  <p:childTnLst>
                                    <p:set>
                                      <p:cBhvr rctx="PPT">
                                        <p:cTn id="45" dur="indefinite"/>
                                        <p:tgtEl>
                                          <p:spTgt spid="7">
                                            <p:txEl>
                                              <p:pRg st="0" end="0"/>
                                            </p:txEl>
                                          </p:spTgt>
                                        </p:tgtEl>
                                        <p:attrNameLst>
                                          <p:attrName>style.opacity</p:attrName>
                                        </p:attrNameLst>
                                      </p:cBhvr>
                                      <p:to>
                                        <p:strVal val="0.5"/>
                                      </p:to>
                                    </p:set>
                                    <p:animEffect filter="image" prLst="opacity: 0.5">
                                      <p:cBhvr rctx="IE">
                                        <p:cTn id="46" dur="indefinite"/>
                                        <p:tgtEl>
                                          <p:spTgt spid="7">
                                            <p:txEl>
                                              <p:pRg st="0" end="0"/>
                                            </p:txEl>
                                          </p:spTgt>
                                        </p:tgtEl>
                                      </p:cBhvr>
                                    </p:animEffect>
                                  </p:childTnLst>
                                </p:cTn>
                              </p:par>
                              <p:par>
                                <p:cTn id="47" presetID="9" presetClass="emph" presetSubtype="0" nodeType="withEffect">
                                  <p:stCondLst>
                                    <p:cond delay="0"/>
                                  </p:stCondLst>
                                  <p:childTnLst>
                                    <p:set>
                                      <p:cBhvr rctx="PPT">
                                        <p:cTn id="48" dur="indefinite"/>
                                        <p:tgtEl>
                                          <p:spTgt spid="3">
                                            <p:txEl>
                                              <p:pRg st="0" end="0"/>
                                            </p:txEl>
                                          </p:spTgt>
                                        </p:tgtEl>
                                        <p:attrNameLst>
                                          <p:attrName>style.opacity</p:attrName>
                                        </p:attrNameLst>
                                      </p:cBhvr>
                                      <p:to>
                                        <p:strVal val="0.5"/>
                                      </p:to>
                                    </p:set>
                                    <p:animEffect filter="image" prLst="opacity: 0.5">
                                      <p:cBhvr rctx="IE">
                                        <p:cTn id="49" dur="indefinite"/>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84" grpId="0" uiExpand="1" animBg="1"/>
      <p:bldP spid="284" grpId="1" uiExpand="1" animBg="1"/>
      <p:bldP spid="285" grpId="0" uiExpand="1" animBg="1"/>
      <p:bldP spid="285" grpId="1" uiExpand="1" animBg="1"/>
      <p:bldP spid="286" grpId="0" uiExpand="1" animBg="1"/>
      <p:bldP spid="286" grpId="1" uiExpand="1" animBg="1"/>
      <p:bldP spid="287" grpId="0" uiExpand="1" animBg="1"/>
      <p:bldP spid="287" grpId="1" uiExpand="1"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81000" y="381000"/>
            <a:ext cx="8382000" cy="838200"/>
          </a:xfrm>
        </p:spPr>
        <p:txBody>
          <a:bodyPr/>
          <a:lstStyle/>
          <a:p>
            <a:pPr algn="ctr" rtl="1" eaLnBrk="1" hangingPunct="1"/>
            <a:r>
              <a:rPr sz="2400" dirty="0">
                <a:solidFill>
                  <a:srgbClr val="00FFFF"/>
                </a:solidFill>
              </a:rPr>
              <a:t>The simplest case: a space whose </a:t>
            </a:r>
            <a:r>
              <a:rPr sz="2400" dirty="0" smtClean="0">
                <a:solidFill>
                  <a:srgbClr val="00FFFF"/>
                </a:solidFill>
              </a:rPr>
              <a:t>floor</a:t>
            </a:r>
            <a:r>
              <a:rPr lang="en-US" sz="2400" dirty="0" smtClean="0">
                <a:solidFill>
                  <a:srgbClr val="00FFFF"/>
                </a:solidFill>
              </a:rPr>
              <a:t> plan</a:t>
            </a:r>
            <a:r>
              <a:rPr sz="2400" dirty="0" smtClean="0">
                <a:solidFill>
                  <a:srgbClr val="00FFFF"/>
                </a:solidFill>
              </a:rPr>
              <a:t> </a:t>
            </a:r>
            <a:r>
              <a:rPr sz="2400" dirty="0">
                <a:solidFill>
                  <a:srgbClr val="00FFFF"/>
                </a:solidFill>
              </a:rPr>
              <a:t>is a convex polygon</a:t>
            </a:r>
          </a:p>
        </p:txBody>
      </p:sp>
      <p:sp>
        <p:nvSpPr>
          <p:cNvPr id="3" name="Content Placeholder 2"/>
          <p:cNvSpPr>
            <a:spLocks noGrp="1"/>
          </p:cNvSpPr>
          <p:nvPr>
            <p:ph idx="1"/>
          </p:nvPr>
        </p:nvSpPr>
        <p:spPr>
          <a:xfrm>
            <a:off x="304800" y="1066800"/>
            <a:ext cx="8507413" cy="5389563"/>
          </a:xfrm>
        </p:spPr>
        <p:txBody>
          <a:bodyPr>
            <a:noAutofit/>
          </a:bodyPr>
          <a:lstStyle/>
          <a:p>
            <a:pPr eaLnBrk="1" hangingPunct="1">
              <a:defRPr/>
            </a:pPr>
            <a:r>
              <a:rPr lang="en-US" sz="2400" dirty="0" smtClean="0"/>
              <a:t>If the </a:t>
            </a:r>
            <a:r>
              <a:rPr sz="2400" dirty="0" smtClean="0"/>
              <a:t>floor</a:t>
            </a:r>
            <a:r>
              <a:rPr lang="en-US" sz="2400" dirty="0" smtClean="0"/>
              <a:t> plan</a:t>
            </a:r>
            <a:r>
              <a:rPr sz="2400" dirty="0" smtClean="0"/>
              <a:t> </a:t>
            </a:r>
            <a:r>
              <a:rPr sz="2400" dirty="0"/>
              <a:t>of the museum is a convex polygon, it suffices to position a single camera at one of the vertices.</a:t>
            </a:r>
          </a:p>
          <a:p>
            <a:pPr eaLnBrk="1" hangingPunct="1">
              <a:spcBef>
                <a:spcPts val="1200"/>
              </a:spcBef>
              <a:defRPr/>
            </a:pPr>
            <a:r>
              <a:rPr sz="2400" dirty="0"/>
              <a:t>In this case, the solution</a:t>
            </a:r>
          </a:p>
          <a:p>
            <a:pPr eaLnBrk="1" hangingPunct="1">
              <a:spcBef>
                <a:spcPts val="0"/>
              </a:spcBef>
              <a:buFontTx/>
              <a:buNone/>
              <a:defRPr/>
            </a:pPr>
            <a:r>
              <a:rPr sz="2400" dirty="0"/>
              <a:t>	does not depend on the number of walls,</a:t>
            </a:r>
          </a:p>
          <a:p>
            <a:pPr eaLnBrk="1" hangingPunct="1">
              <a:spcBef>
                <a:spcPts val="0"/>
              </a:spcBef>
              <a:buFontTx/>
              <a:buNone/>
              <a:defRPr/>
            </a:pPr>
            <a:r>
              <a:rPr sz="2400" dirty="0"/>
              <a:t>	</a:t>
            </a:r>
            <a:r>
              <a:rPr sz="2400" dirty="0" smtClean="0"/>
              <a:t>their dimensions</a:t>
            </a:r>
            <a:r>
              <a:rPr lang="en-US" sz="2400" dirty="0" smtClean="0"/>
              <a:t>,</a:t>
            </a:r>
            <a:endParaRPr sz="2400" dirty="0"/>
          </a:p>
          <a:p>
            <a:pPr eaLnBrk="1" hangingPunct="1">
              <a:spcBef>
                <a:spcPts val="0"/>
              </a:spcBef>
              <a:buFontTx/>
              <a:buNone/>
              <a:defRPr/>
            </a:pPr>
            <a:r>
              <a:rPr sz="2400" dirty="0"/>
              <a:t>	</a:t>
            </a:r>
            <a:r>
              <a:rPr lang="en-US" sz="2400" dirty="0" smtClean="0"/>
              <a:t>nor</a:t>
            </a:r>
            <a:r>
              <a:rPr sz="2400" dirty="0" smtClean="0"/>
              <a:t> </a:t>
            </a:r>
            <a:r>
              <a:rPr sz="2400" dirty="0"/>
              <a:t>the angles between them.</a:t>
            </a:r>
          </a:p>
          <a:p>
            <a:pPr eaLnBrk="1" hangingPunct="1">
              <a:defRPr/>
            </a:pPr>
            <a:r>
              <a:rPr sz="2400" dirty="0"/>
              <a:t>Thus, positioning a single </a:t>
            </a:r>
            <a:r>
              <a:rPr sz="2400" dirty="0" smtClean="0"/>
              <a:t>camera</a:t>
            </a:r>
            <a:endParaRPr sz="2400" dirty="0"/>
          </a:p>
          <a:p>
            <a:pPr marL="361950" indent="0" eaLnBrk="1" hangingPunct="1">
              <a:spcBef>
                <a:spcPts val="0"/>
              </a:spcBef>
              <a:buNone/>
              <a:defRPr/>
            </a:pPr>
            <a:r>
              <a:rPr sz="2400" dirty="0"/>
              <a:t>at one of the </a:t>
            </a:r>
            <a:r>
              <a:rPr sz="2400" dirty="0" smtClean="0"/>
              <a:t>vertices </a:t>
            </a:r>
            <a:r>
              <a:rPr sz="2400" dirty="0"/>
              <a:t>is the solution to the security</a:t>
            </a:r>
            <a:endParaRPr lang="he-IL" sz="2400" dirty="0" smtClean="0">
              <a:solidFill>
                <a:schemeClr val="accent6">
                  <a:lumMod val="60000"/>
                  <a:lumOff val="40000"/>
                </a:schemeClr>
              </a:solidFill>
            </a:endParaRPr>
          </a:p>
          <a:p>
            <a:pPr indent="19050" eaLnBrk="1" hangingPunct="1">
              <a:spcBef>
                <a:spcPts val="0"/>
              </a:spcBef>
              <a:buFontTx/>
              <a:buNone/>
              <a:defRPr/>
            </a:pPr>
            <a:r>
              <a:rPr sz="2400" dirty="0"/>
              <a:t>problem of the entire space of a prism with a polygonal </a:t>
            </a:r>
            <a:r>
              <a:rPr sz="2400" dirty="0" smtClean="0"/>
              <a:t>floor</a:t>
            </a:r>
            <a:r>
              <a:rPr lang="en-US" sz="2400" dirty="0" smtClean="0"/>
              <a:t> plan</a:t>
            </a:r>
            <a:r>
              <a:rPr sz="2400" dirty="0" smtClean="0"/>
              <a:t>. </a:t>
            </a:r>
            <a:endParaRPr sz="2400" dirty="0"/>
          </a:p>
          <a:p>
            <a:pPr eaLnBrk="1" hangingPunct="1">
              <a:spcBef>
                <a:spcPts val="0"/>
              </a:spcBef>
              <a:defRPr/>
            </a:pPr>
            <a:r>
              <a:rPr sz="2400" dirty="0"/>
              <a:t>This is really </a:t>
            </a:r>
            <a:r>
              <a:rPr lang="en-US" sz="2400" dirty="0" smtClean="0"/>
              <a:t>quite </a:t>
            </a:r>
            <a:r>
              <a:rPr sz="2400" dirty="0" smtClean="0"/>
              <a:t>simple</a:t>
            </a:r>
            <a:r>
              <a:rPr sz="2400" dirty="0"/>
              <a:t>, but what if the museum space is a bit more complex?</a:t>
            </a:r>
            <a:endParaRPr lang="he-IL" sz="2400" dirty="0"/>
          </a:p>
        </p:txBody>
      </p:sp>
      <p:pic>
        <p:nvPicPr>
          <p:cNvPr id="119811" name="Picture 3" descr="C:\Users\nitsa.TD-ED\AppData\Local\Microsoft\Windows\Temporary Internet Files\Content.IE5\UWKHDBWN\MC90043486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789625"/>
            <a:ext cx="8636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5" name="Straight Connector 34"/>
          <p:cNvCxnSpPr/>
          <p:nvPr/>
        </p:nvCxnSpPr>
        <p:spPr>
          <a:xfrm rot="19201100">
            <a:off x="1561648" y="3010628"/>
            <a:ext cx="2146300" cy="1655763"/>
          </a:xfrm>
          <a:prstGeom prst="line">
            <a:avLst/>
          </a:prstGeom>
          <a:ln>
            <a:solidFill>
              <a:schemeClr val="accent6">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9201100">
            <a:off x="1648961" y="3293203"/>
            <a:ext cx="1238250" cy="1655763"/>
          </a:xfrm>
          <a:prstGeom prst="line">
            <a:avLst/>
          </a:prstGeom>
          <a:ln>
            <a:solidFill>
              <a:schemeClr val="accent6">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9201100">
            <a:off x="1644799" y="3578967"/>
            <a:ext cx="452438" cy="1333500"/>
          </a:xfrm>
          <a:prstGeom prst="line">
            <a:avLst/>
          </a:prstGeom>
          <a:ln>
            <a:solidFill>
              <a:schemeClr val="accent6">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Dodecagon 37"/>
          <p:cNvSpPr/>
          <p:nvPr/>
        </p:nvSpPr>
        <p:spPr>
          <a:xfrm rot="19201100">
            <a:off x="1112838" y="1741750"/>
            <a:ext cx="3384550" cy="2663825"/>
          </a:xfrm>
          <a:prstGeom prst="dodecagon">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cxnSp>
        <p:nvCxnSpPr>
          <p:cNvPr id="39" name="Straight Connector 38"/>
          <p:cNvCxnSpPr/>
          <p:nvPr/>
        </p:nvCxnSpPr>
        <p:spPr>
          <a:xfrm rot="19201100">
            <a:off x="1343654" y="2803788"/>
            <a:ext cx="2932112" cy="1331912"/>
          </a:xfrm>
          <a:prstGeom prst="line">
            <a:avLst/>
          </a:prstGeom>
          <a:ln>
            <a:solidFill>
              <a:schemeClr val="accent6">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9201100">
            <a:off x="1104155" y="2730763"/>
            <a:ext cx="3384550" cy="712787"/>
          </a:xfrm>
          <a:prstGeom prst="line">
            <a:avLst/>
          </a:prstGeom>
          <a:ln>
            <a:solidFill>
              <a:schemeClr val="accent6">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9201100">
            <a:off x="853116" y="2813313"/>
            <a:ext cx="3384550" cy="0"/>
          </a:xfrm>
          <a:prstGeom prst="line">
            <a:avLst/>
          </a:prstGeom>
          <a:ln>
            <a:solidFill>
              <a:schemeClr val="accent6">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9201100" flipV="1">
            <a:off x="728905" y="2413263"/>
            <a:ext cx="2930525" cy="619125"/>
          </a:xfrm>
          <a:prstGeom prst="line">
            <a:avLst/>
          </a:prstGeom>
          <a:ln>
            <a:solidFill>
              <a:schemeClr val="accent6">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9201100" flipV="1">
            <a:off x="705092" y="2351350"/>
            <a:ext cx="2146300" cy="974725"/>
          </a:xfrm>
          <a:prstGeom prst="line">
            <a:avLst/>
          </a:prstGeom>
          <a:ln>
            <a:solidFill>
              <a:schemeClr val="accent6">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9201100" flipV="1">
            <a:off x="823103" y="2641863"/>
            <a:ext cx="1238250" cy="974725"/>
          </a:xfrm>
          <a:prstGeom prst="line">
            <a:avLst/>
          </a:prstGeom>
          <a:ln>
            <a:solidFill>
              <a:schemeClr val="accent6">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16399" name="Date Placehold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a:solidFill>
                  <a:srgbClr val="F8F8F8"/>
                </a:solidFill>
                <a:latin typeface="Tahoma"/>
              </a:rPr>
              <a:t>Updated 13-Oct-2016</a:t>
            </a:r>
            <a:endParaRPr lang="en-US" altLang="en-US">
              <a:solidFill>
                <a:srgbClr val="F8F8F8"/>
              </a:solidFill>
              <a:latin typeface="Tahoma" pitchFamily="34" charset="0"/>
            </a:endParaRPr>
          </a:p>
        </p:txBody>
      </p:sp>
      <p:sp>
        <p:nvSpPr>
          <p:cNvPr id="16400" name="Footer Placeholder 7"/>
          <p:cNvSpPr>
            <a:spLocks noGrp="1"/>
          </p:cNvSpPr>
          <p:nvPr>
            <p:ph type="ftr" sz="quarter" idx="11"/>
          </p:nvPr>
        </p:nvSpPr>
        <p:spPr>
          <a:xfrm>
            <a:off x="2667000" y="5995988"/>
            <a:ext cx="4287838"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fontAlgn="base" hangingPunct="1">
              <a:spcBef>
                <a:spcPct val="0"/>
              </a:spcBef>
              <a:spcAft>
                <a:spcPct val="0"/>
              </a:spcAft>
            </a:pPr>
            <a:r>
              <a:rPr lang="en-US" dirty="0" smtClean="0">
                <a:solidFill>
                  <a:srgbClr val="F8F8F8"/>
                </a:solidFill>
                <a:latin typeface="Tahoma"/>
              </a:rPr>
              <a:t>The Art Gallery Problem</a:t>
            </a:r>
            <a:r>
              <a:rPr dirty="0" smtClean="0">
                <a:solidFill>
                  <a:srgbClr val="F8F8F8"/>
                </a:solidFill>
                <a:latin typeface="Tahoma"/>
              </a:rPr>
              <a:t> </a:t>
            </a:r>
            <a:r>
              <a:rPr dirty="0">
                <a:solidFill>
                  <a:srgbClr val="F8F8F8"/>
                </a:solidFill>
                <a:latin typeface="Tahoma"/>
              </a:rPr>
              <a:t>© All Rights Reserved </a:t>
            </a:r>
            <a:endParaRPr lang="en-US" altLang="en-US" dirty="0">
              <a:solidFill>
                <a:srgbClr val="F8F8F8"/>
              </a:solidFill>
              <a:latin typeface="Tahoma" pitchFamily="34" charset="0"/>
            </a:endParaRPr>
          </a:p>
        </p:txBody>
      </p:sp>
      <p:sp>
        <p:nvSpPr>
          <p:cNvPr id="2" name="Slide Number Placeholder 1"/>
          <p:cNvSpPr>
            <a:spLocks noGrp="1"/>
          </p:cNvSpPr>
          <p:nvPr>
            <p:ph type="sldNum" sz="quarter" idx="12"/>
          </p:nvPr>
        </p:nvSpPr>
        <p:spPr/>
        <p:txBody>
          <a:bodyPr/>
          <a:lstStyle/>
          <a:p>
            <a:pPr>
              <a:defRPr/>
            </a:pPr>
            <a:fld id="{28C99590-D653-46AC-97D3-FFD34B05AF04}" type="slidenum">
              <a:rPr lang="en-US" smtClean="0"/>
              <a:pPr>
                <a:defRPr/>
              </a:pPr>
              <a:t>12</a:t>
            </a:fld>
            <a:endParaRPr lang="en-US"/>
          </a:p>
        </p:txBody>
      </p:sp>
    </p:spTree>
    <p:custDataLst>
      <p:tags r:id="rId1"/>
    </p:custDataLst>
  </p:cSld>
  <p:clrMapOvr>
    <a:masterClrMapping/>
  </p:clrMapOvr>
  <p:transition advTm="5269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0" presetClass="entr" presetSubtype="0" fill="hold" nodeType="afterEffect">
                                  <p:stCondLst>
                                    <p:cond delay="100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2000"/>
                                        <p:tgtEl>
                                          <p:spTgt spid="38"/>
                                        </p:tgtEl>
                                      </p:cBhvr>
                                    </p:animEffect>
                                  </p:childTnLst>
                                </p:cTn>
                              </p:par>
                            </p:childTnLst>
                          </p:cTn>
                        </p:par>
                        <p:par>
                          <p:cTn id="11" fill="hold" nodeType="afterGroup">
                            <p:stCondLst>
                              <p:cond delay="3000"/>
                            </p:stCondLst>
                            <p:childTnLst>
                              <p:par>
                                <p:cTn id="12" presetID="10" presetClass="entr" presetSubtype="0" fill="hold" nodeType="afterEffect">
                                  <p:stCondLst>
                                    <p:cond delay="1000"/>
                                  </p:stCondLst>
                                  <p:childTnLst>
                                    <p:set>
                                      <p:cBhvr>
                                        <p:cTn id="13" dur="1" fill="hold">
                                          <p:stCondLst>
                                            <p:cond delay="0"/>
                                          </p:stCondLst>
                                        </p:cTn>
                                        <p:tgtEl>
                                          <p:spTgt spid="119811"/>
                                        </p:tgtEl>
                                        <p:attrNameLst>
                                          <p:attrName>style.visibility</p:attrName>
                                        </p:attrNameLst>
                                      </p:cBhvr>
                                      <p:to>
                                        <p:strVal val="visible"/>
                                      </p:to>
                                    </p:set>
                                    <p:animEffect transition="in" filter="fade">
                                      <p:cBhvr>
                                        <p:cTn id="14" dur="1000"/>
                                        <p:tgtEl>
                                          <p:spTgt spid="119811"/>
                                        </p:tgtEl>
                                      </p:cBhvr>
                                    </p:animEffect>
                                  </p:childTnLst>
                                </p:cTn>
                              </p:par>
                            </p:childTnLst>
                          </p:cTn>
                        </p:par>
                        <p:par>
                          <p:cTn id="15" fill="hold" nodeType="afterGroup">
                            <p:stCondLst>
                              <p:cond delay="5000"/>
                            </p:stCondLst>
                            <p:childTnLst>
                              <p:par>
                                <p:cTn id="16" presetID="22" presetClass="entr" presetSubtype="8" fill="hold"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wipe(left)">
                                      <p:cBhvr>
                                        <p:cTn id="18" dur="1000"/>
                                        <p:tgtEl>
                                          <p:spTgt spid="37"/>
                                        </p:tgtEl>
                                      </p:cBhvr>
                                    </p:animEffect>
                                  </p:childTnLst>
                                </p:cTn>
                              </p:par>
                              <p:par>
                                <p:cTn id="19" presetID="22" presetClass="entr" presetSubtype="8"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left)">
                                      <p:cBhvr>
                                        <p:cTn id="21" dur="1000"/>
                                        <p:tgtEl>
                                          <p:spTgt spid="36"/>
                                        </p:tgtEl>
                                      </p:cBhvr>
                                    </p:animEffect>
                                  </p:childTnLst>
                                </p:cTn>
                              </p:par>
                              <p:par>
                                <p:cTn id="22" presetID="22" presetClass="entr" presetSubtype="4" fill="hold"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wipe(down)">
                                      <p:cBhvr>
                                        <p:cTn id="24" dur="1000"/>
                                        <p:tgtEl>
                                          <p:spTgt spid="35"/>
                                        </p:tgtEl>
                                      </p:cBhvr>
                                    </p:animEffect>
                                  </p:childTnLst>
                                </p:cTn>
                              </p:par>
                              <p:par>
                                <p:cTn id="25" presetID="22" presetClass="entr" presetSubtype="4"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down)">
                                      <p:cBhvr>
                                        <p:cTn id="27" dur="1000"/>
                                        <p:tgtEl>
                                          <p:spTgt spid="39"/>
                                        </p:tgtEl>
                                      </p:cBhvr>
                                    </p:animEffect>
                                  </p:childTnLst>
                                </p:cTn>
                              </p:par>
                              <p:par>
                                <p:cTn id="28" presetID="22" presetClass="entr" presetSubtype="4" fill="hold" nodeType="with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down)">
                                      <p:cBhvr>
                                        <p:cTn id="30" dur="1000"/>
                                        <p:tgtEl>
                                          <p:spTgt spid="40"/>
                                        </p:tgtEl>
                                      </p:cBhvr>
                                    </p:animEffect>
                                  </p:childTnLst>
                                </p:cTn>
                              </p:par>
                              <p:par>
                                <p:cTn id="31" presetID="22" presetClass="entr" presetSubtype="4" fill="hold" nodeType="with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wipe(down)">
                                      <p:cBhvr>
                                        <p:cTn id="33" dur="1000"/>
                                        <p:tgtEl>
                                          <p:spTgt spid="41"/>
                                        </p:tgtEl>
                                      </p:cBhvr>
                                    </p:animEffect>
                                  </p:childTnLst>
                                </p:cTn>
                              </p:par>
                              <p:par>
                                <p:cTn id="34" presetID="22" presetClass="entr" presetSubtype="4" fill="hold" nodeType="with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wipe(down)">
                                      <p:cBhvr>
                                        <p:cTn id="36" dur="1000"/>
                                        <p:tgtEl>
                                          <p:spTgt spid="42"/>
                                        </p:tgtEl>
                                      </p:cBhvr>
                                    </p:animEffect>
                                  </p:childTnLst>
                                </p:cTn>
                              </p:par>
                              <p:par>
                                <p:cTn id="37" presetID="22" presetClass="entr" presetSubtype="4" fill="hold"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down)">
                                      <p:cBhvr>
                                        <p:cTn id="39" dur="1000"/>
                                        <p:tgtEl>
                                          <p:spTgt spid="43"/>
                                        </p:tgtEl>
                                      </p:cBhvr>
                                    </p:animEffect>
                                  </p:childTnLst>
                                </p:cTn>
                              </p:par>
                              <p:par>
                                <p:cTn id="40" presetID="22" presetClass="entr" presetSubtype="4" fill="hold" nodeType="with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wipe(down)">
                                      <p:cBhvr>
                                        <p:cTn id="42" dur="1000"/>
                                        <p:tgtEl>
                                          <p:spTgt spid="4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 end="1"/>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2" end="2"/>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3">
                                            <p:txEl>
                                              <p:pRg st="5" end="5"/>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
                                            <p:txEl>
                                              <p:pRg st="6" end="6"/>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childTnLst>
                                </p:cTn>
                              </p:par>
                              <p:par>
                                <p:cTn id="61" presetID="9" presetClass="emph" presetSubtype="0" nodeType="withEffect">
                                  <p:stCondLst>
                                    <p:cond delay="0"/>
                                  </p:stCondLst>
                                  <p:childTnLst>
                                    <p:set>
                                      <p:cBhvr rctx="PPT">
                                        <p:cTn id="62" dur="indefinite"/>
                                        <p:tgtEl>
                                          <p:spTgt spid="3">
                                            <p:txEl>
                                              <p:pRg st="0" end="0"/>
                                            </p:txEl>
                                          </p:spTgt>
                                        </p:tgtEl>
                                        <p:attrNameLst>
                                          <p:attrName>style.opacity</p:attrName>
                                        </p:attrNameLst>
                                      </p:cBhvr>
                                      <p:to>
                                        <p:strVal val="0.5"/>
                                      </p:to>
                                    </p:set>
                                    <p:animEffect filter="image" prLst="opacity: 0.5">
                                      <p:cBhvr rctx="IE">
                                        <p:cTn id="63" dur="indefinite"/>
                                        <p:tgtEl>
                                          <p:spTgt spid="3">
                                            <p:txEl>
                                              <p:pRg st="0" end="0"/>
                                            </p:txEl>
                                          </p:spTgt>
                                        </p:tgtEl>
                                      </p:cBhvr>
                                    </p:animEffect>
                                  </p:childTnLst>
                                </p:cTn>
                              </p:par>
                              <p:par>
                                <p:cTn id="64" presetID="9" presetClass="emph" presetSubtype="0" nodeType="withEffect">
                                  <p:stCondLst>
                                    <p:cond delay="0"/>
                                  </p:stCondLst>
                                  <p:childTnLst>
                                    <p:set>
                                      <p:cBhvr rctx="PPT">
                                        <p:cTn id="65" dur="indefinite"/>
                                        <p:tgtEl>
                                          <p:spTgt spid="3">
                                            <p:txEl>
                                              <p:pRg st="1" end="1"/>
                                            </p:txEl>
                                          </p:spTgt>
                                        </p:tgtEl>
                                        <p:attrNameLst>
                                          <p:attrName>style.opacity</p:attrName>
                                        </p:attrNameLst>
                                      </p:cBhvr>
                                      <p:to>
                                        <p:strVal val="0.5"/>
                                      </p:to>
                                    </p:set>
                                    <p:animEffect filter="image" prLst="opacity: 0.5">
                                      <p:cBhvr rctx="IE">
                                        <p:cTn id="66" dur="indefinite"/>
                                        <p:tgtEl>
                                          <p:spTgt spid="3">
                                            <p:txEl>
                                              <p:pRg st="1" end="1"/>
                                            </p:txEl>
                                          </p:spTgt>
                                        </p:tgtEl>
                                      </p:cBhvr>
                                    </p:animEffect>
                                  </p:childTnLst>
                                </p:cTn>
                              </p:par>
                              <p:par>
                                <p:cTn id="67" presetID="9" presetClass="emph" presetSubtype="0" nodeType="withEffect">
                                  <p:stCondLst>
                                    <p:cond delay="0"/>
                                  </p:stCondLst>
                                  <p:childTnLst>
                                    <p:set>
                                      <p:cBhvr rctx="PPT">
                                        <p:cTn id="68" dur="indefinite"/>
                                        <p:tgtEl>
                                          <p:spTgt spid="3">
                                            <p:txEl>
                                              <p:pRg st="2" end="2"/>
                                            </p:txEl>
                                          </p:spTgt>
                                        </p:tgtEl>
                                        <p:attrNameLst>
                                          <p:attrName>style.opacity</p:attrName>
                                        </p:attrNameLst>
                                      </p:cBhvr>
                                      <p:to>
                                        <p:strVal val="0.5"/>
                                      </p:to>
                                    </p:set>
                                    <p:animEffect filter="image" prLst="opacity: 0.5">
                                      <p:cBhvr rctx="IE">
                                        <p:cTn id="69" dur="indefinite"/>
                                        <p:tgtEl>
                                          <p:spTgt spid="3">
                                            <p:txEl>
                                              <p:pRg st="2" end="2"/>
                                            </p:txEl>
                                          </p:spTgt>
                                        </p:tgtEl>
                                      </p:cBhvr>
                                    </p:animEffect>
                                  </p:childTnLst>
                                </p:cTn>
                              </p:par>
                              <p:par>
                                <p:cTn id="70" presetID="9" presetClass="emph" presetSubtype="0" nodeType="withEffect">
                                  <p:stCondLst>
                                    <p:cond delay="0"/>
                                  </p:stCondLst>
                                  <p:childTnLst>
                                    <p:set>
                                      <p:cBhvr rctx="PPT">
                                        <p:cTn id="71" dur="indefinite"/>
                                        <p:tgtEl>
                                          <p:spTgt spid="3">
                                            <p:txEl>
                                              <p:pRg st="3" end="3"/>
                                            </p:txEl>
                                          </p:spTgt>
                                        </p:tgtEl>
                                        <p:attrNameLst>
                                          <p:attrName>style.opacity</p:attrName>
                                        </p:attrNameLst>
                                      </p:cBhvr>
                                      <p:to>
                                        <p:strVal val="0.5"/>
                                      </p:to>
                                    </p:set>
                                    <p:animEffect filter="image" prLst="opacity: 0.5">
                                      <p:cBhvr rctx="IE">
                                        <p:cTn id="72" dur="indefinite"/>
                                        <p:tgtEl>
                                          <p:spTgt spid="3">
                                            <p:txEl>
                                              <p:pRg st="3" end="3"/>
                                            </p:txEl>
                                          </p:spTgt>
                                        </p:tgtEl>
                                      </p:cBhvr>
                                    </p:animEffect>
                                  </p:childTnLst>
                                </p:cTn>
                              </p:par>
                              <p:par>
                                <p:cTn id="73" presetID="9" presetClass="emph" presetSubtype="0" nodeType="withEffect">
                                  <p:stCondLst>
                                    <p:cond delay="0"/>
                                  </p:stCondLst>
                                  <p:childTnLst>
                                    <p:set>
                                      <p:cBhvr rctx="PPT">
                                        <p:cTn id="74" dur="indefinite"/>
                                        <p:tgtEl>
                                          <p:spTgt spid="3">
                                            <p:txEl>
                                              <p:pRg st="4" end="4"/>
                                            </p:txEl>
                                          </p:spTgt>
                                        </p:tgtEl>
                                        <p:attrNameLst>
                                          <p:attrName>style.opacity</p:attrName>
                                        </p:attrNameLst>
                                      </p:cBhvr>
                                      <p:to>
                                        <p:strVal val="0.5"/>
                                      </p:to>
                                    </p:set>
                                    <p:animEffect filter="image" prLst="opacity: 0.5">
                                      <p:cBhvr rctx="IE">
                                        <p:cTn id="75" dur="indefinite"/>
                                        <p:tgtEl>
                                          <p:spTgt spid="3">
                                            <p:txEl>
                                              <p:pRg st="4" end="4"/>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3">
                                            <p:txEl>
                                              <p:pRg st="8" end="8"/>
                                            </p:txEl>
                                          </p:spTgt>
                                        </p:tgtEl>
                                        <p:attrNameLst>
                                          <p:attrName>style.visibility</p:attrName>
                                        </p:attrNameLst>
                                      </p:cBhvr>
                                      <p:to>
                                        <p:strVal val="visible"/>
                                      </p:to>
                                    </p:set>
                                  </p:childTnLst>
                                </p:cTn>
                              </p:par>
                              <p:par>
                                <p:cTn id="80" presetID="9" presetClass="emph" presetSubtype="0" nodeType="withEffect">
                                  <p:stCondLst>
                                    <p:cond delay="0"/>
                                  </p:stCondLst>
                                  <p:childTnLst>
                                    <p:set>
                                      <p:cBhvr rctx="PPT">
                                        <p:cTn id="81" dur="indefinite"/>
                                        <p:tgtEl>
                                          <p:spTgt spid="3">
                                            <p:txEl>
                                              <p:pRg st="5" end="5"/>
                                            </p:txEl>
                                          </p:spTgt>
                                        </p:tgtEl>
                                        <p:attrNameLst>
                                          <p:attrName>style.opacity</p:attrName>
                                        </p:attrNameLst>
                                      </p:cBhvr>
                                      <p:to>
                                        <p:strVal val="0.5"/>
                                      </p:to>
                                    </p:set>
                                    <p:animEffect filter="image" prLst="opacity: 0.5">
                                      <p:cBhvr rctx="IE">
                                        <p:cTn id="82" dur="indefinite"/>
                                        <p:tgtEl>
                                          <p:spTgt spid="3">
                                            <p:txEl>
                                              <p:pRg st="5" end="5"/>
                                            </p:txEl>
                                          </p:spTgt>
                                        </p:tgtEl>
                                      </p:cBhvr>
                                    </p:animEffect>
                                  </p:childTnLst>
                                </p:cTn>
                              </p:par>
                              <p:par>
                                <p:cTn id="83" presetID="9" presetClass="emph" presetSubtype="0" nodeType="withEffect">
                                  <p:stCondLst>
                                    <p:cond delay="0"/>
                                  </p:stCondLst>
                                  <p:childTnLst>
                                    <p:set>
                                      <p:cBhvr rctx="PPT">
                                        <p:cTn id="84" dur="indefinite"/>
                                        <p:tgtEl>
                                          <p:spTgt spid="3">
                                            <p:txEl>
                                              <p:pRg st="6" end="6"/>
                                            </p:txEl>
                                          </p:spTgt>
                                        </p:tgtEl>
                                        <p:attrNameLst>
                                          <p:attrName>style.opacity</p:attrName>
                                        </p:attrNameLst>
                                      </p:cBhvr>
                                      <p:to>
                                        <p:strVal val="0.5"/>
                                      </p:to>
                                    </p:set>
                                    <p:animEffect filter="image" prLst="opacity: 0.5">
                                      <p:cBhvr rctx="IE">
                                        <p:cTn id="85" dur="indefinite"/>
                                        <p:tgtEl>
                                          <p:spTgt spid="3">
                                            <p:txEl>
                                              <p:pRg st="6" end="6"/>
                                            </p:txEl>
                                          </p:spTgt>
                                        </p:tgtEl>
                                      </p:cBhvr>
                                    </p:animEffect>
                                  </p:childTnLst>
                                </p:cTn>
                              </p:par>
                              <p:par>
                                <p:cTn id="86" presetID="9" presetClass="emph" presetSubtype="0" nodeType="withEffect">
                                  <p:stCondLst>
                                    <p:cond delay="0"/>
                                  </p:stCondLst>
                                  <p:childTnLst>
                                    <p:set>
                                      <p:cBhvr rctx="PPT">
                                        <p:cTn id="87" dur="indefinite"/>
                                        <p:tgtEl>
                                          <p:spTgt spid="3">
                                            <p:txEl>
                                              <p:pRg st="7" end="7"/>
                                            </p:txEl>
                                          </p:spTgt>
                                        </p:tgtEl>
                                        <p:attrNameLst>
                                          <p:attrName>style.opacity</p:attrName>
                                        </p:attrNameLst>
                                      </p:cBhvr>
                                      <p:to>
                                        <p:strVal val="0.5"/>
                                      </p:to>
                                    </p:set>
                                    <p:animEffect filter="image" prLst="opacity: 0.5">
                                      <p:cBhvr rctx="IE">
                                        <p:cTn id="88" dur="indefinite"/>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81000" y="228600"/>
            <a:ext cx="8001000" cy="838200"/>
          </a:xfrm>
        </p:spPr>
        <p:txBody>
          <a:bodyPr/>
          <a:lstStyle/>
          <a:p>
            <a:pPr algn="ctr" eaLnBrk="1" hangingPunct="1"/>
            <a:r>
              <a:rPr sz="2400" dirty="0">
                <a:solidFill>
                  <a:srgbClr val="00FFFF"/>
                </a:solidFill>
              </a:rPr>
              <a:t>What </a:t>
            </a:r>
            <a:r>
              <a:rPr lang="en-US" sz="2400" dirty="0" smtClean="0">
                <a:solidFill>
                  <a:srgbClr val="00FFFF"/>
                </a:solidFill>
              </a:rPr>
              <a:t>if </a:t>
            </a:r>
            <a:r>
              <a:rPr sz="2400" dirty="0" smtClean="0">
                <a:solidFill>
                  <a:srgbClr val="00FFFF"/>
                </a:solidFill>
              </a:rPr>
              <a:t>the </a:t>
            </a:r>
            <a:r>
              <a:rPr sz="2400" dirty="0">
                <a:solidFill>
                  <a:srgbClr val="00FFFF"/>
                </a:solidFill>
              </a:rPr>
              <a:t>museum </a:t>
            </a:r>
            <a:r>
              <a:rPr sz="2400" dirty="0" smtClean="0">
                <a:solidFill>
                  <a:srgbClr val="00FFFF"/>
                </a:solidFill>
              </a:rPr>
              <a:t>floor</a:t>
            </a:r>
            <a:r>
              <a:rPr lang="en-US" sz="2400" dirty="0" smtClean="0">
                <a:solidFill>
                  <a:srgbClr val="00FFFF"/>
                </a:solidFill>
              </a:rPr>
              <a:t> plan</a:t>
            </a:r>
            <a:r>
              <a:rPr sz="2400" dirty="0" smtClean="0">
                <a:solidFill>
                  <a:srgbClr val="00FFFF"/>
                </a:solidFill>
              </a:rPr>
              <a:t> </a:t>
            </a:r>
            <a:r>
              <a:rPr sz="2400" dirty="0">
                <a:solidFill>
                  <a:srgbClr val="00FFFF"/>
                </a:solidFill>
              </a:rPr>
              <a:t>is a concave </a:t>
            </a:r>
            <a:r>
              <a:rPr sz="2400" dirty="0" smtClean="0">
                <a:solidFill>
                  <a:srgbClr val="00FFFF"/>
                </a:solidFill>
              </a:rPr>
              <a:t>polygon</a:t>
            </a:r>
            <a:r>
              <a:rPr lang="en-US" sz="2400" dirty="0" smtClean="0">
                <a:solidFill>
                  <a:srgbClr val="00FFFF"/>
                </a:solidFill>
              </a:rPr>
              <a:t>?</a:t>
            </a:r>
            <a:endParaRPr sz="2400" dirty="0">
              <a:solidFill>
                <a:srgbClr val="00FFFF"/>
              </a:solidFill>
            </a:endParaRPr>
          </a:p>
        </p:txBody>
      </p:sp>
      <p:sp>
        <p:nvSpPr>
          <p:cNvPr id="3" name="Content Placeholder 2"/>
          <p:cNvSpPr>
            <a:spLocks noGrp="1"/>
          </p:cNvSpPr>
          <p:nvPr>
            <p:ph idx="1"/>
          </p:nvPr>
        </p:nvSpPr>
        <p:spPr>
          <a:xfrm>
            <a:off x="381001" y="838199"/>
            <a:ext cx="8382000" cy="5825977"/>
          </a:xfrm>
        </p:spPr>
        <p:txBody>
          <a:bodyPr>
            <a:noAutofit/>
          </a:bodyPr>
          <a:lstStyle/>
          <a:p>
            <a:pPr eaLnBrk="1" hangingPunct="1">
              <a:spcBef>
                <a:spcPts val="0"/>
              </a:spcBef>
              <a:defRPr/>
            </a:pPr>
            <a:r>
              <a:rPr sz="2000" dirty="0"/>
              <a:t>One of the solutions </a:t>
            </a:r>
            <a:r>
              <a:rPr lang="en-US" sz="2000" dirty="0" smtClean="0"/>
              <a:t>would be </a:t>
            </a:r>
            <a:r>
              <a:rPr sz="2000" dirty="0" smtClean="0"/>
              <a:t>to </a:t>
            </a:r>
            <a:r>
              <a:rPr sz="2000" dirty="0"/>
              <a:t>position a camera at every vertex, thus providing security for the entire space, no matter how complex it is.</a:t>
            </a:r>
          </a:p>
          <a:p>
            <a:pPr eaLnBrk="1" hangingPunct="1">
              <a:spcBef>
                <a:spcPts val="0"/>
              </a:spcBef>
              <a:defRPr/>
            </a:pPr>
            <a:r>
              <a:rPr sz="2000" dirty="0"/>
              <a:t>This is the easiest solution, of course, but cameras are expensive. </a:t>
            </a:r>
          </a:p>
          <a:p>
            <a:pPr eaLnBrk="1" hangingPunct="1">
              <a:spcBef>
                <a:spcPts val="0"/>
              </a:spcBef>
              <a:buFontTx/>
              <a:buNone/>
              <a:defRPr/>
            </a:pPr>
            <a:r>
              <a:rPr sz="2000" dirty="0"/>
              <a:t>	How many </a:t>
            </a:r>
            <a:r>
              <a:rPr lang="en-US" sz="2000" dirty="0" smtClean="0"/>
              <a:t>of them would </a:t>
            </a:r>
            <a:r>
              <a:rPr sz="2000" dirty="0" smtClean="0"/>
              <a:t>suffice</a:t>
            </a:r>
            <a:r>
              <a:rPr sz="2000" dirty="0"/>
              <a:t>? </a:t>
            </a:r>
            <a:r>
              <a:rPr lang="en-US" sz="2000" dirty="0" smtClean="0"/>
              <a:t>W</a:t>
            </a:r>
            <a:r>
              <a:rPr sz="2000" dirty="0" smtClean="0"/>
              <a:t>hich </a:t>
            </a:r>
            <a:r>
              <a:rPr sz="2000" dirty="0"/>
              <a:t>of them </a:t>
            </a:r>
            <a:r>
              <a:rPr sz="2000" dirty="0" smtClean="0"/>
              <a:t>are</a:t>
            </a:r>
            <a:r>
              <a:rPr lang="en-US" sz="2000" dirty="0" smtClean="0"/>
              <a:t> </a:t>
            </a:r>
            <a:r>
              <a:rPr sz="2000" dirty="0" smtClean="0"/>
              <a:t>unnecessary? </a:t>
            </a:r>
            <a:endParaRPr lang="he-IL" sz="2000" dirty="0"/>
          </a:p>
        </p:txBody>
      </p:sp>
      <p:grpSp>
        <p:nvGrpSpPr>
          <p:cNvPr id="2" name="Group 8"/>
          <p:cNvGrpSpPr/>
          <p:nvPr/>
        </p:nvGrpSpPr>
        <p:grpSpPr>
          <a:xfrm>
            <a:off x="1715261" y="2641758"/>
            <a:ext cx="4980850" cy="2459158"/>
            <a:chOff x="1666494" y="2386508"/>
            <a:chExt cx="4980850" cy="2459158"/>
          </a:xfrm>
          <a:solidFill>
            <a:schemeClr val="accent3">
              <a:lumMod val="60000"/>
              <a:lumOff val="40000"/>
            </a:schemeClr>
          </a:solidFill>
        </p:grpSpPr>
        <p:sp>
          <p:nvSpPr>
            <p:cNvPr id="7" name="L-Shape 6"/>
            <p:cNvSpPr/>
            <p:nvPr/>
          </p:nvSpPr>
          <p:spPr>
            <a:xfrm rot="18681271">
              <a:off x="1688354" y="2375534"/>
              <a:ext cx="2448272" cy="2491991"/>
            </a:xfrm>
            <a:prstGeom prst="corner">
              <a:avLst>
                <a:gd name="adj1" fmla="val 32550"/>
                <a:gd name="adj2" fmla="val 3255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8" name="L-Shape 7"/>
            <p:cNvSpPr/>
            <p:nvPr/>
          </p:nvSpPr>
          <p:spPr>
            <a:xfrm rot="18681271">
              <a:off x="4177213" y="2364648"/>
              <a:ext cx="2448272" cy="2491991"/>
            </a:xfrm>
            <a:prstGeom prst="corner">
              <a:avLst>
                <a:gd name="adj1" fmla="val 32550"/>
                <a:gd name="adj2" fmla="val 3255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grpSp>
      <p:grpSp>
        <p:nvGrpSpPr>
          <p:cNvPr id="4" name="Group 22"/>
          <p:cNvGrpSpPr>
            <a:grpSpLocks/>
          </p:cNvGrpSpPr>
          <p:nvPr/>
        </p:nvGrpSpPr>
        <p:grpSpPr bwMode="auto">
          <a:xfrm>
            <a:off x="357188" y="2400300"/>
            <a:ext cx="7721600" cy="4095750"/>
            <a:chOff x="357702" y="2326174"/>
            <a:chExt cx="7720594" cy="4095129"/>
          </a:xfrm>
        </p:grpSpPr>
        <p:pic>
          <p:nvPicPr>
            <p:cNvPr id="17420" name="Picture 3" descr="C:\Users\nitsa.TD-ED\AppData\Local\Microsoft\Windows\Temporary Internet Files\Content.IE5\UWKHDBWN\MC90043486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872647">
              <a:off x="357702" y="3441908"/>
              <a:ext cx="864096"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1" name="Picture 3" descr="C:\Users\nitsa.TD-ED\AppData\Local\Microsoft\Windows\Temporary Internet Files\Content.IE5\UWKHDBWN\MC90043486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364230">
              <a:off x="2606384" y="5557207"/>
              <a:ext cx="864096"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2" name="Picture 3" descr="C:\Users\nitsa.TD-ED\AppData\Local\Microsoft\Windows\Temporary Internet Files\Content.IE5\UWKHDBWN\MC90043486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907646">
              <a:off x="1218540" y="2448924"/>
              <a:ext cx="864096"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3" name="Picture 3" descr="C:\Users\nitsa.TD-ED\AppData\Local\Microsoft\Windows\Temporary Internet Files\Content.IE5\UWKHDBWN\MC90043486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364230">
              <a:off x="5046714" y="5549265"/>
              <a:ext cx="864096"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4" name="Picture 3" descr="C:\Users\nitsa.TD-ED\AppData\Local\Microsoft\Windows\Temporary Internet Files\Content.IE5\UWKHDBWN\MC90043486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907646">
              <a:off x="3602557" y="2326174"/>
              <a:ext cx="864096"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5" name="Picture 3" descr="C:\Users\nitsa.TD-ED\AppData\Local\Microsoft\Windows\Temporary Internet Files\Content.IE5\UWKHDBWN\MC90043486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907646">
              <a:off x="6096241" y="2326174"/>
              <a:ext cx="864096"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6" name="Picture 3" descr="C:\Users\nitsa.TD-ED\AppData\Local\Microsoft\Windows\Temporary Internet Files\Content.IE5\UWKHDBWN\MC90043486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907646">
              <a:off x="2517107" y="3481182"/>
              <a:ext cx="864096"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7" name="Picture 3" descr="C:\Users\nitsa.TD-ED\AppData\Local\Microsoft\Windows\Temporary Internet Files\Content.IE5\UWKHDBWN\MC90043486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907646">
              <a:off x="4994855" y="3446403"/>
              <a:ext cx="864096"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 descr="C:\Users\nitsa.TD-ED\AppData\Local\Microsoft\Windows\Temporary Internet Files\Content.IE5\UWKHDBWN\MC900434860[1].png"/>
            <p:cNvPicPr>
              <a:picLocks noChangeAspect="1" noChangeArrowheads="1"/>
            </p:cNvPicPr>
            <p:nvPr/>
          </p:nvPicPr>
          <p:blipFill>
            <a:blip r:embed="rId4" cstate="print"/>
            <a:srcRect/>
            <a:stretch>
              <a:fillRect/>
            </a:stretch>
          </p:blipFill>
          <p:spPr bwMode="auto">
            <a:xfrm rot="18740307">
              <a:off x="7214200" y="3225996"/>
              <a:ext cx="864096" cy="864096"/>
            </a:xfrm>
            <a:prstGeom prst="rect">
              <a:avLst/>
            </a:prstGeom>
            <a:noFill/>
            <a:scene3d>
              <a:camera prst="orthographicFront">
                <a:rot lat="0" lon="10800000" rev="0"/>
              </a:camera>
              <a:lightRig rig="threePt" dir="t"/>
            </a:scene3d>
          </p:spPr>
        </p:pic>
        <p:pic>
          <p:nvPicPr>
            <p:cNvPr id="17429" name="Picture 3" descr="C:\Users\nitsa.TD-ED\AppData\Local\Microsoft\Windows\Temporary Internet Files\Content.IE5\UWKHDBWN\MC90043486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364230">
              <a:off x="3678562" y="4433021"/>
              <a:ext cx="864096"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6" name="Picture 3" descr="C:\Users\nitsa.TD-ED\AppData\Local\Microsoft\Windows\Temporary Internet Files\Content.IE5\UWKHDBWN\MC90043486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364230">
            <a:off x="2587625" y="5641975"/>
            <a:ext cx="86360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3" descr="C:\Users\nitsa.TD-ED\AppData\Local\Microsoft\Windows\Temporary Internet Files\Content.IE5\UWKHDBWN\MC90043486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364230">
            <a:off x="5035550" y="5622925"/>
            <a:ext cx="865188"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7" name="Date Placeholder 9"/>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a:solidFill>
                  <a:srgbClr val="F8F8F8"/>
                </a:solidFill>
                <a:latin typeface="Tahoma"/>
              </a:rPr>
              <a:t>Updated 13-Oct-2016</a:t>
            </a:r>
            <a:endParaRPr lang="en-US" altLang="en-US">
              <a:solidFill>
                <a:srgbClr val="F8F8F8"/>
              </a:solidFill>
              <a:latin typeface="Tahoma" pitchFamily="34" charset="0"/>
            </a:endParaRPr>
          </a:p>
        </p:txBody>
      </p:sp>
      <p:sp>
        <p:nvSpPr>
          <p:cNvPr id="17419" name="Footer Placeholder 4"/>
          <p:cNvSpPr>
            <a:spLocks noGrp="1"/>
          </p:cNvSpPr>
          <p:nvPr>
            <p:ph type="ftr" sz="quarter" idx="11"/>
          </p:nvPr>
        </p:nvSpPr>
        <p:spPr>
          <a:xfrm>
            <a:off x="2430086" y="5995988"/>
            <a:ext cx="3797677"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dirty="0" smtClean="0">
                <a:solidFill>
                  <a:srgbClr val="F8F8F8"/>
                </a:solidFill>
                <a:latin typeface="Tahoma"/>
              </a:rPr>
              <a:t>The Art Gallery Problem</a:t>
            </a:r>
            <a:r>
              <a:rPr dirty="0" smtClean="0">
                <a:solidFill>
                  <a:srgbClr val="F8F8F8"/>
                </a:solidFill>
                <a:latin typeface="Tahoma"/>
              </a:rPr>
              <a:t> </a:t>
            </a:r>
            <a:r>
              <a:rPr dirty="0">
                <a:solidFill>
                  <a:srgbClr val="F8F8F8"/>
                </a:solidFill>
                <a:latin typeface="Tahoma"/>
              </a:rPr>
              <a:t>© All Rights Reserved </a:t>
            </a:r>
            <a:endParaRPr lang="en-US" altLang="en-US" dirty="0">
              <a:solidFill>
                <a:srgbClr val="F8F8F8"/>
              </a:solidFill>
              <a:latin typeface="Tahoma" pitchFamily="34" charset="0"/>
            </a:endParaRPr>
          </a:p>
        </p:txBody>
      </p:sp>
      <p:cxnSp>
        <p:nvCxnSpPr>
          <p:cNvPr id="6" name="Straight Connector 5"/>
          <p:cNvCxnSpPr/>
          <p:nvPr/>
        </p:nvCxnSpPr>
        <p:spPr bwMode="auto">
          <a:xfrm flipH="1" flipV="1">
            <a:off x="1736177" y="3378105"/>
            <a:ext cx="1341824" cy="2229919"/>
          </a:xfrm>
          <a:prstGeom prst="line">
            <a:avLst/>
          </a:prstGeom>
          <a:ln>
            <a:prstDash val="dash"/>
            <a:headEnd type="none" w="sm" len="sm"/>
            <a:tailEnd type="none" w="sm" len="sm"/>
          </a:ln>
        </p:spPr>
        <p:style>
          <a:lnRef idx="1">
            <a:schemeClr val="accent2"/>
          </a:lnRef>
          <a:fillRef idx="0">
            <a:schemeClr val="accent2"/>
          </a:fillRef>
          <a:effectRef idx="0">
            <a:schemeClr val="accent2"/>
          </a:effectRef>
          <a:fontRef idx="minor">
            <a:schemeClr val="tx1"/>
          </a:fontRef>
        </p:style>
      </p:cxnSp>
      <p:cxnSp>
        <p:nvCxnSpPr>
          <p:cNvPr id="31" name="Straight Connector 30"/>
          <p:cNvCxnSpPr/>
          <p:nvPr/>
        </p:nvCxnSpPr>
        <p:spPr bwMode="auto">
          <a:xfrm flipV="1">
            <a:off x="3078001" y="3280582"/>
            <a:ext cx="1032584" cy="2301564"/>
          </a:xfrm>
          <a:prstGeom prst="line">
            <a:avLst/>
          </a:prstGeom>
          <a:ln>
            <a:prstDash val="dash"/>
            <a:headEnd type="none" w="sm" len="sm"/>
            <a:tailEnd type="none" w="sm" len="sm"/>
          </a:ln>
        </p:spPr>
        <p:style>
          <a:lnRef idx="1">
            <a:schemeClr val="accent2"/>
          </a:lnRef>
          <a:fillRef idx="0">
            <a:schemeClr val="accent2"/>
          </a:fillRef>
          <a:effectRef idx="0">
            <a:schemeClr val="accent2"/>
          </a:effectRef>
          <a:fontRef idx="minor">
            <a:schemeClr val="tx1"/>
          </a:fontRef>
        </p:style>
      </p:cxnSp>
      <p:cxnSp>
        <p:nvCxnSpPr>
          <p:cNvPr id="37" name="Straight Connector 36"/>
          <p:cNvCxnSpPr/>
          <p:nvPr/>
        </p:nvCxnSpPr>
        <p:spPr bwMode="auto">
          <a:xfrm flipH="1" flipV="1">
            <a:off x="4119310" y="3289210"/>
            <a:ext cx="1443290" cy="2301562"/>
          </a:xfrm>
          <a:prstGeom prst="line">
            <a:avLst/>
          </a:prstGeom>
          <a:ln>
            <a:prstDash val="dash"/>
            <a:headEnd type="none" w="sm" len="sm"/>
            <a:tailEnd type="none" w="sm" len="sm"/>
          </a:ln>
        </p:spPr>
        <p:style>
          <a:lnRef idx="1">
            <a:schemeClr val="accent2"/>
          </a:lnRef>
          <a:fillRef idx="0">
            <a:schemeClr val="accent2"/>
          </a:fillRef>
          <a:effectRef idx="0">
            <a:schemeClr val="accent2"/>
          </a:effectRef>
          <a:fontRef idx="minor">
            <a:schemeClr val="tx1"/>
          </a:fontRef>
        </p:style>
      </p:cxnSp>
      <p:cxnSp>
        <p:nvCxnSpPr>
          <p:cNvPr id="39" name="Straight Connector 38"/>
          <p:cNvCxnSpPr/>
          <p:nvPr/>
        </p:nvCxnSpPr>
        <p:spPr bwMode="auto">
          <a:xfrm flipV="1">
            <a:off x="5592247" y="3208890"/>
            <a:ext cx="1011521" cy="2347884"/>
          </a:xfrm>
          <a:prstGeom prst="line">
            <a:avLst/>
          </a:prstGeom>
          <a:ln>
            <a:prstDash val="dash"/>
            <a:headEnd type="none" w="sm" len="sm"/>
            <a:tailEnd type="none" w="sm" len="sm"/>
          </a:ln>
        </p:spPr>
        <p:style>
          <a:lnRef idx="1">
            <a:schemeClr val="accent2"/>
          </a:lnRef>
          <a:fillRef idx="0">
            <a:schemeClr val="accent2"/>
          </a:fillRef>
          <a:effectRef idx="0">
            <a:schemeClr val="accent2"/>
          </a:effectRef>
          <a:fontRef idx="minor">
            <a:schemeClr val="tx1"/>
          </a:fontRef>
        </p:style>
      </p:cxnSp>
      <p:sp>
        <p:nvSpPr>
          <p:cNvPr id="5" name="Slide Number Placeholder 4"/>
          <p:cNvSpPr>
            <a:spLocks noGrp="1"/>
          </p:cNvSpPr>
          <p:nvPr>
            <p:ph type="sldNum" sz="quarter" idx="12"/>
          </p:nvPr>
        </p:nvSpPr>
        <p:spPr/>
        <p:txBody>
          <a:bodyPr/>
          <a:lstStyle/>
          <a:p>
            <a:pPr>
              <a:defRPr/>
            </a:pPr>
            <a:fld id="{28C99590-D653-46AC-97D3-FFD34B05AF04}" type="slidenum">
              <a:rPr lang="en-US" smtClean="0"/>
              <a:pPr>
                <a:defRPr/>
              </a:pPr>
              <a:t>13</a:t>
            </a:fld>
            <a:endParaRPr lang="en-US"/>
          </a:p>
        </p:txBody>
      </p:sp>
    </p:spTree>
    <p:custDataLst>
      <p:tags r:id="rId1"/>
    </p:custDataLst>
  </p:cSld>
  <p:clrMapOvr>
    <a:masterClrMapping/>
  </p:clrMapOvr>
  <p:transition advTm="5352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2000"/>
                                        <p:tgtEl>
                                          <p:spTgt spid="4"/>
                                        </p:tgtEl>
                                      </p:cBhvr>
                                    </p:animEffect>
                                  </p:childTnLst>
                                </p:cTn>
                              </p:par>
                              <p:par>
                                <p:cTn id="10" presetID="10" presetClass="exit" presetSubtype="0" fill="hold" grpId="0" nodeType="withEffect">
                                  <p:stCondLst>
                                    <p:cond delay="0"/>
                                  </p:stCondLst>
                                  <p:childTnLst>
                                    <p:animEffect transition="out" filter="fade">
                                      <p:cBhvr>
                                        <p:cTn id="11" dur="500"/>
                                        <p:tgtEl>
                                          <p:spTgt spid="17419"/>
                                        </p:tgtEl>
                                      </p:cBhvr>
                                    </p:animEffect>
                                    <p:set>
                                      <p:cBhvr>
                                        <p:cTn id="12" dur="1" fill="hold">
                                          <p:stCondLst>
                                            <p:cond delay="499"/>
                                          </p:stCondLst>
                                        </p:cTn>
                                        <p:tgtEl>
                                          <p:spTgt spid="1741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9" presetClass="emph" presetSubtype="0" nodeType="withEffect">
                                  <p:stCondLst>
                                    <p:cond delay="0"/>
                                  </p:stCondLst>
                                  <p:childTnLst>
                                    <p:set>
                                      <p:cBhvr rctx="PPT">
                                        <p:cTn id="22" dur="indefinite"/>
                                        <p:tgtEl>
                                          <p:spTgt spid="3">
                                            <p:txEl>
                                              <p:pRg st="0" end="0"/>
                                            </p:txEl>
                                          </p:spTgt>
                                        </p:tgtEl>
                                        <p:attrNameLst>
                                          <p:attrName>style.opacity</p:attrName>
                                        </p:attrNameLst>
                                      </p:cBhvr>
                                      <p:to>
                                        <p:strVal val="0.5"/>
                                      </p:to>
                                    </p:set>
                                    <p:animEffect filter="image" prLst="opacity: 0.5">
                                      <p:cBhvr rctx="IE">
                                        <p:cTn id="23" dur="indefinite"/>
                                        <p:tgtEl>
                                          <p:spTgt spid="3">
                                            <p:txEl>
                                              <p:pRg st="0" end="0"/>
                                            </p:txEl>
                                          </p:spTgt>
                                        </p:tgtEl>
                                      </p:cBhvr>
                                    </p:animEffect>
                                  </p:childTnLst>
                                </p:cTn>
                              </p:par>
                              <p:par>
                                <p:cTn id="24" presetID="9" presetClass="emph" presetSubtype="0" nodeType="withEffect">
                                  <p:stCondLst>
                                    <p:cond delay="0"/>
                                  </p:stCondLst>
                                  <p:childTnLst>
                                    <p:set>
                                      <p:cBhvr rctx="PPT">
                                        <p:cTn id="25" dur="indefinite"/>
                                        <p:tgtEl>
                                          <p:spTgt spid="3">
                                            <p:txEl>
                                              <p:pRg st="1" end="1"/>
                                            </p:txEl>
                                          </p:spTgt>
                                        </p:tgtEl>
                                        <p:attrNameLst>
                                          <p:attrName>style.opacity</p:attrName>
                                        </p:attrNameLst>
                                      </p:cBhvr>
                                      <p:to>
                                        <p:strVal val="0.5"/>
                                      </p:to>
                                    </p:set>
                                    <p:animEffect filter="image" prLst="opacity: 0.5">
                                      <p:cBhvr rctx="IE">
                                        <p:cTn id="26" dur="indefinite"/>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1000"/>
                                        <p:tgtEl>
                                          <p:spTgt spid="4"/>
                                        </p:tgtEl>
                                      </p:cBhvr>
                                    </p:animEffect>
                                    <p:set>
                                      <p:cBhvr>
                                        <p:cTn id="31" dur="1" fill="hold">
                                          <p:stCondLst>
                                            <p:cond delay="999"/>
                                          </p:stCondLst>
                                        </p:cTn>
                                        <p:tgtEl>
                                          <p:spTgt spid="4"/>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2000"/>
                                        <p:tgtEl>
                                          <p:spTgt spid="26"/>
                                        </p:tgtEl>
                                      </p:cBhvr>
                                    </p:animEffect>
                                  </p:childTnLst>
                                </p:cTn>
                              </p:par>
                              <p:par>
                                <p:cTn id="35" presetID="10"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2000"/>
                                        <p:tgtEl>
                                          <p:spTgt spid="27"/>
                                        </p:tgtEl>
                                      </p:cBhvr>
                                    </p:animEffect>
                                  </p:childTnLst>
                                </p:cTn>
                              </p:par>
                            </p:childTnLst>
                          </p:cTn>
                        </p:par>
                        <p:par>
                          <p:cTn id="38" fill="hold">
                            <p:stCondLst>
                              <p:cond delay="2000"/>
                            </p:stCondLst>
                            <p:childTnLst>
                              <p:par>
                                <p:cTn id="39" presetID="22" presetClass="entr" presetSubtype="4" fill="hold" nodeType="after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ipe(down)">
                                      <p:cBhvr>
                                        <p:cTn id="41" dur="500"/>
                                        <p:tgtEl>
                                          <p:spTgt spid="31"/>
                                        </p:tgtEl>
                                      </p:cBhvr>
                                    </p:animEffect>
                                  </p:childTnLst>
                                </p:cTn>
                              </p:par>
                              <p:par>
                                <p:cTn id="42" presetID="22" presetClass="entr" presetSubtype="4" fill="hold" nodeType="with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wipe(down)">
                                      <p:cBhvr>
                                        <p:cTn id="44" dur="500"/>
                                        <p:tgtEl>
                                          <p:spTgt spid="37"/>
                                        </p:tgtEl>
                                      </p:cBhvr>
                                    </p:animEffect>
                                  </p:childTnLst>
                                </p:cTn>
                              </p:par>
                              <p:par>
                                <p:cTn id="45" presetID="22" presetClass="entr" presetSubtype="4" fill="hold" nodeType="with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down)">
                                      <p:cBhvr>
                                        <p:cTn id="47" dur="500"/>
                                        <p:tgtEl>
                                          <p:spTgt spid="39"/>
                                        </p:tgtEl>
                                      </p:cBhvr>
                                    </p:animEffect>
                                  </p:childTnLst>
                                </p:cTn>
                              </p:par>
                              <p:par>
                                <p:cTn id="48" presetID="22" presetClass="entr" presetSubtype="4" fill="hold" nodeType="with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74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pPr algn="ctr" eaLnBrk="1" hangingPunct="1"/>
            <a:r>
              <a:rPr sz="3200" dirty="0">
                <a:solidFill>
                  <a:srgbClr val="00FFFF"/>
                </a:solidFill>
              </a:rPr>
              <a:t>The </a:t>
            </a:r>
            <a:r>
              <a:rPr sz="3200" i="1" dirty="0">
                <a:solidFill>
                  <a:srgbClr val="00FFFF"/>
                </a:solidFill>
              </a:rPr>
              <a:t>general</a:t>
            </a:r>
            <a:r>
              <a:rPr sz="3200" dirty="0">
                <a:solidFill>
                  <a:srgbClr val="00FFFF"/>
                </a:solidFill>
              </a:rPr>
              <a:t> </a:t>
            </a:r>
            <a:r>
              <a:rPr lang="en-US" sz="3200" dirty="0" smtClean="0">
                <a:solidFill>
                  <a:srgbClr val="00FFFF"/>
                </a:solidFill>
              </a:rPr>
              <a:t>art gallery problem</a:t>
            </a:r>
            <a:endParaRPr sz="3200" dirty="0">
              <a:solidFill>
                <a:srgbClr val="00FFFF"/>
              </a:solidFill>
            </a:endParaRPr>
          </a:p>
        </p:txBody>
      </p:sp>
      <p:sp>
        <p:nvSpPr>
          <p:cNvPr id="3" name="Content Placeholder 2"/>
          <p:cNvSpPr>
            <a:spLocks noGrp="1"/>
          </p:cNvSpPr>
          <p:nvPr>
            <p:ph idx="1"/>
          </p:nvPr>
        </p:nvSpPr>
        <p:spPr>
          <a:xfrm>
            <a:off x="304800" y="762000"/>
            <a:ext cx="8458200" cy="4525962"/>
          </a:xfrm>
        </p:spPr>
        <p:txBody>
          <a:bodyPr>
            <a:noAutofit/>
          </a:bodyPr>
          <a:lstStyle/>
          <a:p>
            <a:pPr eaLnBrk="1" hangingPunct="1">
              <a:spcBef>
                <a:spcPts val="0"/>
              </a:spcBef>
              <a:defRPr/>
            </a:pPr>
            <a:r>
              <a:rPr sz="2000" dirty="0"/>
              <a:t>Finding the minimum number of cameras necessary to secure a particular museum with a specific floor </a:t>
            </a:r>
            <a:r>
              <a:rPr lang="en-US" sz="2000" dirty="0" smtClean="0"/>
              <a:t>plan </a:t>
            </a:r>
            <a:r>
              <a:rPr sz="2000" dirty="0" smtClean="0"/>
              <a:t>is </a:t>
            </a:r>
            <a:r>
              <a:rPr sz="2000" dirty="0"/>
              <a:t>not simple.</a:t>
            </a:r>
          </a:p>
          <a:p>
            <a:pPr eaLnBrk="1" hangingPunct="1">
              <a:spcBef>
                <a:spcPts val="600"/>
              </a:spcBef>
              <a:defRPr/>
            </a:pPr>
            <a:r>
              <a:rPr sz="2000" dirty="0"/>
              <a:t>The problem that young </a:t>
            </a:r>
            <a:r>
              <a:rPr sz="2000" dirty="0" err="1"/>
              <a:t>Chvátal</a:t>
            </a:r>
            <a:r>
              <a:rPr sz="2000" dirty="0"/>
              <a:t> was </a:t>
            </a:r>
            <a:r>
              <a:rPr lang="en-US" sz="2000" dirty="0" smtClean="0"/>
              <a:t>challenged with </a:t>
            </a:r>
            <a:r>
              <a:rPr sz="2000" dirty="0" smtClean="0"/>
              <a:t>by his </a:t>
            </a:r>
            <a:r>
              <a:rPr lang="en-US" sz="2000" dirty="0" smtClean="0"/>
              <a:t>renowned </a:t>
            </a:r>
            <a:r>
              <a:rPr sz="2000" dirty="0" smtClean="0"/>
              <a:t>colleague </a:t>
            </a:r>
            <a:r>
              <a:rPr sz="2000" dirty="0"/>
              <a:t>Klee at the 1973 conference was </a:t>
            </a:r>
            <a:r>
              <a:rPr lang="en-US" sz="2000" dirty="0" smtClean="0"/>
              <a:t>even tougher</a:t>
            </a:r>
            <a:r>
              <a:rPr lang="en-US" sz="2000" dirty="0"/>
              <a:t>:</a:t>
            </a:r>
            <a:endParaRPr sz="2000" dirty="0"/>
          </a:p>
          <a:p>
            <a:pPr eaLnBrk="1" hangingPunct="1">
              <a:spcBef>
                <a:spcPts val="0"/>
              </a:spcBef>
              <a:buFontTx/>
              <a:buNone/>
              <a:defRPr/>
            </a:pPr>
            <a:r>
              <a:rPr sz="2000" dirty="0"/>
              <a:t>	What is the number of cameras that </a:t>
            </a:r>
            <a:r>
              <a:rPr sz="2000" dirty="0" smtClean="0"/>
              <a:t>suffice </a:t>
            </a:r>
            <a:r>
              <a:rPr sz="2000" dirty="0"/>
              <a:t>to </a:t>
            </a:r>
            <a:r>
              <a:rPr sz="2000" dirty="0" smtClean="0"/>
              <a:t>secure </a:t>
            </a:r>
            <a:r>
              <a:rPr sz="2000" dirty="0"/>
              <a:t>any museum with </a:t>
            </a:r>
            <a:r>
              <a:rPr sz="2000" dirty="0" smtClean="0"/>
              <a:t>a</a:t>
            </a:r>
            <a:r>
              <a:rPr lang="en-US" sz="2000" dirty="0" smtClean="0"/>
              <a:t>n </a:t>
            </a:r>
            <a:r>
              <a:rPr lang="en-US" sz="2000" i="1" dirty="0" smtClean="0">
                <a:solidFill>
                  <a:schemeClr val="accent2">
                    <a:lumMod val="40000"/>
                    <a:lumOff val="60000"/>
                  </a:schemeClr>
                </a:solidFill>
              </a:rPr>
              <a:t>n</a:t>
            </a:r>
            <a:r>
              <a:rPr lang="en-US" sz="2000" dirty="0" smtClean="0"/>
              <a:t>-sided</a:t>
            </a:r>
            <a:r>
              <a:rPr sz="2000" dirty="0" smtClean="0"/>
              <a:t> </a:t>
            </a:r>
            <a:r>
              <a:rPr sz="2000" dirty="0"/>
              <a:t>polygonal floor </a:t>
            </a:r>
            <a:r>
              <a:rPr lang="en-US" sz="2000" dirty="0" smtClean="0"/>
              <a:t>plan</a:t>
            </a:r>
            <a:r>
              <a:rPr sz="2000" dirty="0" smtClean="0"/>
              <a:t> -- </a:t>
            </a:r>
            <a:r>
              <a:rPr sz="2000" dirty="0"/>
              <a:t>no matter what </a:t>
            </a:r>
            <a:r>
              <a:rPr lang="en-US" sz="2000" dirty="0" smtClean="0"/>
              <a:t>its (polygonal) </a:t>
            </a:r>
            <a:r>
              <a:rPr sz="2000" dirty="0" smtClean="0"/>
              <a:t>shape</a:t>
            </a:r>
            <a:r>
              <a:rPr lang="en-US" sz="2000" dirty="0" smtClean="0"/>
              <a:t> is</a:t>
            </a:r>
            <a:r>
              <a:rPr sz="2000" dirty="0" smtClean="0"/>
              <a:t>! </a:t>
            </a:r>
            <a:endParaRPr sz="2000" dirty="0"/>
          </a:p>
          <a:p>
            <a:pPr marL="0" indent="0" eaLnBrk="1" hangingPunct="1">
              <a:spcBef>
                <a:spcPts val="0"/>
              </a:spcBef>
              <a:buNone/>
              <a:defRPr/>
            </a:pPr>
            <a:r>
              <a:rPr sz="2000" dirty="0"/>
              <a:t>	This problem is called the </a:t>
            </a:r>
            <a:r>
              <a:rPr sz="2000" i="1" dirty="0">
                <a:solidFill>
                  <a:srgbClr val="00FFFF"/>
                </a:solidFill>
              </a:rPr>
              <a:t>general</a:t>
            </a:r>
            <a:r>
              <a:rPr sz="2000" dirty="0"/>
              <a:t> </a:t>
            </a:r>
            <a:r>
              <a:rPr lang="en-US" sz="2000" dirty="0" smtClean="0"/>
              <a:t>art gallery problem</a:t>
            </a:r>
            <a:r>
              <a:rPr sz="2000" dirty="0" smtClean="0"/>
              <a:t>.</a:t>
            </a:r>
            <a:endParaRPr sz="2000" dirty="0"/>
          </a:p>
          <a:p>
            <a:pPr eaLnBrk="1" hangingPunct="1">
              <a:spcBef>
                <a:spcPts val="600"/>
              </a:spcBef>
              <a:defRPr/>
            </a:pPr>
            <a:r>
              <a:rPr sz="2000" dirty="0"/>
              <a:t>That is, if </a:t>
            </a:r>
            <a:r>
              <a:rPr lang="en-US" sz="2000" dirty="0" smtClean="0"/>
              <a:t>a </a:t>
            </a:r>
            <a:r>
              <a:rPr sz="2000" dirty="0" smtClean="0"/>
              <a:t>museum </a:t>
            </a:r>
            <a:r>
              <a:rPr sz="2000" dirty="0"/>
              <a:t>director contacts a security company and indicates only the number of walls in the museum, what is the minimum number of cameras that </a:t>
            </a:r>
            <a:r>
              <a:rPr lang="en-US" sz="2000" dirty="0"/>
              <a:t>m</a:t>
            </a:r>
            <a:r>
              <a:rPr sz="2000" dirty="0" smtClean="0"/>
              <a:t>ust </a:t>
            </a:r>
            <a:r>
              <a:rPr lang="en-US" sz="2000" dirty="0" smtClean="0"/>
              <a:t>be </a:t>
            </a:r>
            <a:r>
              <a:rPr sz="2000" dirty="0" smtClean="0"/>
              <a:t>sen</a:t>
            </a:r>
            <a:r>
              <a:rPr lang="en-US" sz="2000" dirty="0" smtClean="0"/>
              <a:t>t</a:t>
            </a:r>
            <a:r>
              <a:rPr sz="2000" dirty="0" smtClean="0"/>
              <a:t> </a:t>
            </a:r>
            <a:r>
              <a:rPr sz="2000" dirty="0"/>
              <a:t>to the museum in order to </a:t>
            </a:r>
            <a:r>
              <a:rPr lang="en-US" sz="2000" dirty="0" smtClean="0"/>
              <a:t>properly </a:t>
            </a:r>
            <a:r>
              <a:rPr sz="2000" dirty="0" smtClean="0"/>
              <a:t>safeguard i</a:t>
            </a:r>
            <a:r>
              <a:rPr lang="en-US" sz="2000" dirty="0" smtClean="0"/>
              <a:t>t</a:t>
            </a:r>
            <a:r>
              <a:rPr sz="2000" dirty="0" smtClean="0"/>
              <a:t>? </a:t>
            </a:r>
            <a:endParaRPr sz="2000" dirty="0"/>
          </a:p>
          <a:p>
            <a:pPr eaLnBrk="1" hangingPunct="1">
              <a:spcBef>
                <a:spcPts val="600"/>
              </a:spcBef>
              <a:defRPr/>
            </a:pPr>
            <a:r>
              <a:rPr sz="2000" dirty="0"/>
              <a:t>We will address this question using two examples:</a:t>
            </a:r>
          </a:p>
          <a:p>
            <a:pPr eaLnBrk="1" hangingPunct="1">
              <a:spcBef>
                <a:spcPts val="0"/>
              </a:spcBef>
              <a:buFontTx/>
              <a:buNone/>
              <a:defRPr/>
            </a:pPr>
            <a:r>
              <a:rPr sz="2000" dirty="0"/>
              <a:t>	</a:t>
            </a:r>
          </a:p>
        </p:txBody>
      </p:sp>
      <p:sp>
        <p:nvSpPr>
          <p:cNvPr id="18436" name="Date Placehold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a:solidFill>
                  <a:srgbClr val="F8F8F8"/>
                </a:solidFill>
                <a:latin typeface="Tahoma"/>
              </a:rPr>
              <a:t>Updated 13-Oct-2016</a:t>
            </a:r>
            <a:endParaRPr lang="en-US" altLang="en-US">
              <a:solidFill>
                <a:srgbClr val="F8F8F8"/>
              </a:solidFill>
              <a:latin typeface="Tahoma" pitchFamily="34" charset="0"/>
            </a:endParaRPr>
          </a:p>
        </p:txBody>
      </p:sp>
      <p:sp>
        <p:nvSpPr>
          <p:cNvPr id="18437" name="Footer Placeholder 7"/>
          <p:cNvSpPr>
            <a:spLocks noGrp="1"/>
          </p:cNvSpPr>
          <p:nvPr>
            <p:ph type="ftr" sz="quarter" idx="11"/>
          </p:nvPr>
        </p:nvSpPr>
        <p:spPr>
          <a:xfrm>
            <a:off x="2286000" y="5995988"/>
            <a:ext cx="46482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fontAlgn="base" hangingPunct="1">
              <a:spcBef>
                <a:spcPct val="0"/>
              </a:spcBef>
              <a:spcAft>
                <a:spcPct val="0"/>
              </a:spcAft>
            </a:pPr>
            <a:r>
              <a:rPr lang="en-US" dirty="0" smtClean="0">
                <a:solidFill>
                  <a:srgbClr val="F8F8F8"/>
                </a:solidFill>
                <a:latin typeface="Tahoma"/>
              </a:rPr>
              <a:t>The Art Gallery Problem</a:t>
            </a:r>
            <a:r>
              <a:rPr dirty="0" smtClean="0">
                <a:solidFill>
                  <a:srgbClr val="F8F8F8"/>
                </a:solidFill>
                <a:latin typeface="Tahoma"/>
              </a:rPr>
              <a:t> </a:t>
            </a:r>
            <a:r>
              <a:rPr dirty="0">
                <a:solidFill>
                  <a:srgbClr val="F8F8F8"/>
                </a:solidFill>
                <a:latin typeface="Tahoma"/>
              </a:rPr>
              <a:t>© All Rights Reserved </a:t>
            </a:r>
            <a:endParaRPr lang="en-US" altLang="en-US" dirty="0">
              <a:solidFill>
                <a:srgbClr val="F8F8F8"/>
              </a:solidFill>
              <a:latin typeface="Tahoma" pitchFamily="34" charset="0"/>
            </a:endParaRPr>
          </a:p>
        </p:txBody>
      </p:sp>
      <p:sp>
        <p:nvSpPr>
          <p:cNvPr id="4" name="Slide Number Placeholder 3"/>
          <p:cNvSpPr>
            <a:spLocks noGrp="1"/>
          </p:cNvSpPr>
          <p:nvPr>
            <p:ph type="sldNum" sz="quarter" idx="12"/>
          </p:nvPr>
        </p:nvSpPr>
        <p:spPr/>
        <p:txBody>
          <a:bodyPr/>
          <a:lstStyle/>
          <a:p>
            <a:pPr>
              <a:defRPr/>
            </a:pPr>
            <a:fld id="{28C99590-D653-46AC-97D3-FFD34B05AF04}" type="slidenum">
              <a:rPr lang="en-US" smtClean="0"/>
              <a:pPr>
                <a:defRPr/>
              </a:pPr>
              <a:t>14</a:t>
            </a:fld>
            <a:endParaRPr lang="en-US"/>
          </a:p>
        </p:txBody>
      </p:sp>
    </p:spTree>
    <p:custDataLst>
      <p:tags r:id="rId1"/>
    </p:custDataLst>
  </p:cSld>
  <p:clrMapOvr>
    <a:masterClrMapping/>
  </p:clrMapOvr>
  <p:transition advTm="110292"/>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9" presetClass="emph" presetSubtype="0" nodeType="withEffect">
                                  <p:stCondLst>
                                    <p:cond delay="0"/>
                                  </p:stCondLst>
                                  <p:childTnLst>
                                    <p:set>
                                      <p:cBhvr rctx="PPT">
                                        <p:cTn id="12" dur="indefinite"/>
                                        <p:tgtEl>
                                          <p:spTgt spid="3">
                                            <p:txEl>
                                              <p:pRg st="0" end="0"/>
                                            </p:txEl>
                                          </p:spTgt>
                                        </p:tgtEl>
                                        <p:attrNameLst>
                                          <p:attrName>style.opacity</p:attrName>
                                        </p:attrNameLst>
                                      </p:cBhvr>
                                      <p:to>
                                        <p:strVal val="0.5"/>
                                      </p:to>
                                    </p:set>
                                    <p:animEffect filter="image" prLst="opacity: 0.5">
                                      <p:cBhvr rctx="IE">
                                        <p:cTn id="13" dur="indefinite"/>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par>
                                <p:cTn id="18" presetID="9" presetClass="emph" presetSubtype="0" nodeType="withEffect">
                                  <p:stCondLst>
                                    <p:cond delay="0"/>
                                  </p:stCondLst>
                                  <p:childTnLst>
                                    <p:set>
                                      <p:cBhvr rctx="PPT">
                                        <p:cTn id="19" dur="indefinite"/>
                                        <p:tgtEl>
                                          <p:spTgt spid="3">
                                            <p:txEl>
                                              <p:pRg st="1" end="1"/>
                                            </p:txEl>
                                          </p:spTgt>
                                        </p:tgtEl>
                                        <p:attrNameLst>
                                          <p:attrName>style.opacity</p:attrName>
                                        </p:attrNameLst>
                                      </p:cBhvr>
                                      <p:to>
                                        <p:strVal val="0.5"/>
                                      </p:to>
                                    </p:set>
                                    <p:animEffect filter="image" prLst="opacity: 0.5">
                                      <p:cBhvr rctx="IE">
                                        <p:cTn id="20" dur="indefinite"/>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49" presetClass="entr" presetSubtype="0" decel="10000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1000" fill="hold"/>
                                        <p:tgtEl>
                                          <p:spTgt spid="2"/>
                                        </p:tgtEl>
                                        <p:attrNameLst>
                                          <p:attrName>ppt_w</p:attrName>
                                        </p:attrNameLst>
                                      </p:cBhvr>
                                      <p:tavLst>
                                        <p:tav tm="0">
                                          <p:val>
                                            <p:fltVal val="0"/>
                                          </p:val>
                                        </p:tav>
                                        <p:tav tm="100000">
                                          <p:val>
                                            <p:strVal val="#ppt_w"/>
                                          </p:val>
                                        </p:tav>
                                      </p:tavLst>
                                    </p:anim>
                                    <p:anim calcmode="lin" valueType="num">
                                      <p:cBhvr>
                                        <p:cTn id="28" dur="1000" fill="hold"/>
                                        <p:tgtEl>
                                          <p:spTgt spid="2"/>
                                        </p:tgtEl>
                                        <p:attrNameLst>
                                          <p:attrName>ppt_h</p:attrName>
                                        </p:attrNameLst>
                                      </p:cBhvr>
                                      <p:tavLst>
                                        <p:tav tm="0">
                                          <p:val>
                                            <p:fltVal val="0"/>
                                          </p:val>
                                        </p:tav>
                                        <p:tav tm="100000">
                                          <p:val>
                                            <p:strVal val="#ppt_h"/>
                                          </p:val>
                                        </p:tav>
                                      </p:tavLst>
                                    </p:anim>
                                    <p:anim calcmode="lin" valueType="num">
                                      <p:cBhvr>
                                        <p:cTn id="29" dur="1000" fill="hold"/>
                                        <p:tgtEl>
                                          <p:spTgt spid="2"/>
                                        </p:tgtEl>
                                        <p:attrNameLst>
                                          <p:attrName>style.rotation</p:attrName>
                                        </p:attrNameLst>
                                      </p:cBhvr>
                                      <p:tavLst>
                                        <p:tav tm="0">
                                          <p:val>
                                            <p:fltVal val="360"/>
                                          </p:val>
                                        </p:tav>
                                        <p:tav tm="100000">
                                          <p:val>
                                            <p:fltVal val="0"/>
                                          </p:val>
                                        </p:tav>
                                      </p:tavLst>
                                    </p:anim>
                                    <p:animEffect transition="in" filter="fade">
                                      <p:cBhvr>
                                        <p:cTn id="30" dur="10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par>
                                <p:cTn id="35" presetID="9" presetClass="emph" presetSubtype="0" nodeType="withEffect">
                                  <p:stCondLst>
                                    <p:cond delay="0"/>
                                  </p:stCondLst>
                                  <p:childTnLst>
                                    <p:set>
                                      <p:cBhvr rctx="PPT">
                                        <p:cTn id="36" dur="indefinite"/>
                                        <p:tgtEl>
                                          <p:spTgt spid="3">
                                            <p:txEl>
                                              <p:pRg st="2" end="2"/>
                                            </p:txEl>
                                          </p:spTgt>
                                        </p:tgtEl>
                                        <p:attrNameLst>
                                          <p:attrName>style.opacity</p:attrName>
                                        </p:attrNameLst>
                                      </p:cBhvr>
                                      <p:to>
                                        <p:strVal val="0.5"/>
                                      </p:to>
                                    </p:set>
                                    <p:animEffect filter="image" prLst="opacity: 0.5">
                                      <p:cBhvr rctx="IE">
                                        <p:cTn id="37" dur="indefinite"/>
                                        <p:tgtEl>
                                          <p:spTgt spid="3">
                                            <p:txEl>
                                              <p:pRg st="2" end="2"/>
                                            </p:txEl>
                                          </p:spTgt>
                                        </p:tgtEl>
                                      </p:cBhvr>
                                    </p:animEffect>
                                  </p:childTnLst>
                                </p:cTn>
                              </p:par>
                              <p:par>
                                <p:cTn id="38" presetID="9" presetClass="emph" presetSubtype="0" nodeType="withEffect">
                                  <p:stCondLst>
                                    <p:cond delay="0"/>
                                  </p:stCondLst>
                                  <p:childTnLst>
                                    <p:set>
                                      <p:cBhvr rctx="PPT">
                                        <p:cTn id="39" dur="indefinite"/>
                                        <p:tgtEl>
                                          <p:spTgt spid="3">
                                            <p:txEl>
                                              <p:pRg st="3" end="3"/>
                                            </p:txEl>
                                          </p:spTgt>
                                        </p:tgtEl>
                                        <p:attrNameLst>
                                          <p:attrName>style.opacity</p:attrName>
                                        </p:attrNameLst>
                                      </p:cBhvr>
                                      <p:to>
                                        <p:strVal val="0.5"/>
                                      </p:to>
                                    </p:set>
                                    <p:animEffect filter="image" prLst="opacity: 0.5">
                                      <p:cBhvr rctx="IE">
                                        <p:cTn id="40" dur="indefinite"/>
                                        <p:tgtEl>
                                          <p:spTgt spid="3">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childTnLst>
                                </p:cTn>
                              </p:par>
                              <p:par>
                                <p:cTn id="45" presetID="9" presetClass="emph" presetSubtype="0" nodeType="withEffect">
                                  <p:stCondLst>
                                    <p:cond delay="0"/>
                                  </p:stCondLst>
                                  <p:childTnLst>
                                    <p:set>
                                      <p:cBhvr rctx="PPT">
                                        <p:cTn id="46" dur="indefinite"/>
                                        <p:tgtEl>
                                          <p:spTgt spid="3">
                                            <p:txEl>
                                              <p:pRg st="4" end="4"/>
                                            </p:txEl>
                                          </p:spTgt>
                                        </p:tgtEl>
                                        <p:attrNameLst>
                                          <p:attrName>style.opacity</p:attrName>
                                        </p:attrNameLst>
                                      </p:cBhvr>
                                      <p:to>
                                        <p:strVal val="0.5"/>
                                      </p:to>
                                    </p:set>
                                    <p:animEffect filter="image" prLst="opacity: 0.5">
                                      <p:cBhvr rctx="IE">
                                        <p:cTn id="47" dur="indefinite"/>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81000" y="381000"/>
            <a:ext cx="8382000" cy="838200"/>
          </a:xfrm>
        </p:spPr>
        <p:txBody>
          <a:bodyPr/>
          <a:lstStyle/>
          <a:p>
            <a:pPr algn="ctr" eaLnBrk="1" hangingPunct="1"/>
            <a:r>
              <a:rPr lang="en-US" sz="2800" dirty="0" smtClean="0">
                <a:solidFill>
                  <a:srgbClr val="00FFFF"/>
                </a:solidFill>
              </a:rPr>
              <a:t>Let us </a:t>
            </a:r>
            <a:r>
              <a:rPr sz="2800" dirty="0" smtClean="0">
                <a:solidFill>
                  <a:srgbClr val="00FFFF"/>
                </a:solidFill>
              </a:rPr>
              <a:t>examine </a:t>
            </a:r>
            <a:r>
              <a:rPr sz="2800" dirty="0">
                <a:solidFill>
                  <a:srgbClr val="00FFFF"/>
                </a:solidFill>
              </a:rPr>
              <a:t>two different museums </a:t>
            </a:r>
            <a:r>
              <a:rPr sz="2800" dirty="0" smtClean="0">
                <a:solidFill>
                  <a:srgbClr val="00FFFF"/>
                </a:solidFill>
              </a:rPr>
              <a:t>having </a:t>
            </a:r>
            <a:r>
              <a:rPr sz="2800" dirty="0">
                <a:solidFill>
                  <a:srgbClr val="00FFFF"/>
                </a:solidFill>
              </a:rPr>
              <a:t>15 </a:t>
            </a:r>
            <a:r>
              <a:rPr sz="2800" dirty="0" smtClean="0">
                <a:solidFill>
                  <a:srgbClr val="00FFFF"/>
                </a:solidFill>
              </a:rPr>
              <a:t>walls</a:t>
            </a:r>
            <a:r>
              <a:rPr lang="en-US" sz="2800" dirty="0" smtClean="0">
                <a:solidFill>
                  <a:srgbClr val="00FFFF"/>
                </a:solidFill>
              </a:rPr>
              <a:t> each</a:t>
            </a:r>
            <a:endParaRPr sz="2800" dirty="0">
              <a:solidFill>
                <a:srgbClr val="00FFFF"/>
              </a:solidFill>
            </a:endParaRPr>
          </a:p>
        </p:txBody>
      </p:sp>
      <p:sp>
        <p:nvSpPr>
          <p:cNvPr id="84" name="Oval 83"/>
          <p:cNvSpPr/>
          <p:nvPr/>
        </p:nvSpPr>
        <p:spPr>
          <a:xfrm>
            <a:off x="5225901" y="5760889"/>
            <a:ext cx="144000" cy="144000"/>
          </a:xfrm>
          <a:prstGeom prst="ellipse">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85" name="Oval 84"/>
          <p:cNvSpPr/>
          <p:nvPr/>
        </p:nvSpPr>
        <p:spPr>
          <a:xfrm>
            <a:off x="554666" y="5771522"/>
            <a:ext cx="144000" cy="144000"/>
          </a:xfrm>
          <a:prstGeom prst="ellipse">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86" name="Oval 85"/>
          <p:cNvSpPr/>
          <p:nvPr/>
        </p:nvSpPr>
        <p:spPr>
          <a:xfrm>
            <a:off x="3789362" y="5410200"/>
            <a:ext cx="144000" cy="144000"/>
          </a:xfrm>
          <a:prstGeom prst="ellipse">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87" name="Oval 86"/>
          <p:cNvSpPr/>
          <p:nvPr/>
        </p:nvSpPr>
        <p:spPr>
          <a:xfrm>
            <a:off x="2667000" y="5402263"/>
            <a:ext cx="144000" cy="144000"/>
          </a:xfrm>
          <a:prstGeom prst="ellipse">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88" name="Oval 87"/>
          <p:cNvSpPr/>
          <p:nvPr/>
        </p:nvSpPr>
        <p:spPr>
          <a:xfrm>
            <a:off x="1511300" y="5426075"/>
            <a:ext cx="144000" cy="144000"/>
          </a:xfrm>
          <a:prstGeom prst="ellipse">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52" name="Oval 51"/>
          <p:cNvSpPr/>
          <p:nvPr/>
        </p:nvSpPr>
        <p:spPr>
          <a:xfrm>
            <a:off x="1358272" y="1226658"/>
            <a:ext cx="144462" cy="142875"/>
          </a:xfrm>
          <a:prstGeom prst="ellipse">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53" name="Oval 52"/>
          <p:cNvSpPr/>
          <p:nvPr/>
        </p:nvSpPr>
        <p:spPr>
          <a:xfrm>
            <a:off x="2903538" y="1208088"/>
            <a:ext cx="144462" cy="142875"/>
          </a:xfrm>
          <a:prstGeom prst="ellipse">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56" name="Oval 55"/>
          <p:cNvSpPr/>
          <p:nvPr/>
        </p:nvSpPr>
        <p:spPr>
          <a:xfrm>
            <a:off x="541338" y="3048000"/>
            <a:ext cx="144462" cy="144463"/>
          </a:xfrm>
          <a:prstGeom prst="ellipse">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grpSp>
        <p:nvGrpSpPr>
          <p:cNvPr id="19476" name="Group 47"/>
          <p:cNvGrpSpPr>
            <a:grpSpLocks/>
          </p:cNvGrpSpPr>
          <p:nvPr/>
        </p:nvGrpSpPr>
        <p:grpSpPr bwMode="auto">
          <a:xfrm>
            <a:off x="517525" y="1196975"/>
            <a:ext cx="2530475" cy="2016125"/>
            <a:chOff x="1547664" y="1628800"/>
            <a:chExt cx="2530913" cy="2016224"/>
          </a:xfrm>
        </p:grpSpPr>
        <p:cxnSp>
          <p:nvCxnSpPr>
            <p:cNvPr id="8" name="Straight Connector 7"/>
            <p:cNvCxnSpPr/>
            <p:nvPr/>
          </p:nvCxnSpPr>
          <p:spPr>
            <a:xfrm>
              <a:off x="2268514" y="2276532"/>
              <a:ext cx="287388"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2555901" y="1628800"/>
              <a:ext cx="0" cy="65567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flipV="1">
              <a:off x="2268514" y="1916152"/>
              <a:ext cx="7939" cy="36831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547664" y="1628800"/>
              <a:ext cx="1008237"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908089" y="1916152"/>
              <a:ext cx="360424"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1547664" y="1628800"/>
              <a:ext cx="0" cy="2016224"/>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1896974" y="1908214"/>
              <a:ext cx="20642" cy="1233549"/>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558779" y="3645024"/>
              <a:ext cx="1644935"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908089" y="3141762"/>
              <a:ext cx="863749"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059226" y="1628800"/>
              <a:ext cx="1008237"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4078577" y="1628800"/>
              <a:ext cx="0" cy="1152582"/>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059226" y="1628800"/>
              <a:ext cx="288975" cy="431821"/>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851526" y="2421002"/>
              <a:ext cx="215937" cy="36038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2771839" y="2060621"/>
              <a:ext cx="576362" cy="1081141"/>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3203714" y="2421002"/>
              <a:ext cx="647812" cy="1224022"/>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19477" name="TextBox 89"/>
          <p:cNvSpPr txBox="1">
            <a:spLocks noChangeArrowheads="1"/>
          </p:cNvSpPr>
          <p:nvPr/>
        </p:nvSpPr>
        <p:spPr bwMode="auto">
          <a:xfrm>
            <a:off x="434975" y="3197423"/>
            <a:ext cx="22320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eaLnBrk="1" hangingPunct="1"/>
            <a:r>
              <a:rPr sz="1400" dirty="0">
                <a:latin typeface="Tahoma"/>
              </a:rPr>
              <a:t>The spiral-layout museum</a:t>
            </a:r>
          </a:p>
        </p:txBody>
      </p:sp>
      <p:sp>
        <p:nvSpPr>
          <p:cNvPr id="92" name="TextBox 91"/>
          <p:cNvSpPr txBox="1"/>
          <p:nvPr/>
        </p:nvSpPr>
        <p:spPr>
          <a:xfrm>
            <a:off x="2959100" y="1196975"/>
            <a:ext cx="5880100" cy="1938992"/>
          </a:xfrm>
          <a:prstGeom prst="rect">
            <a:avLst/>
          </a:prstGeom>
          <a:noFill/>
        </p:spPr>
        <p:txBody>
          <a:bodyPr wrap="square" rtlCol="1">
            <a:spAutoFit/>
          </a:bodyPr>
          <a:lstStyle/>
          <a:p>
            <a:pPr fontAlgn="auto">
              <a:spcBef>
                <a:spcPts val="0"/>
              </a:spcBef>
              <a:spcAft>
                <a:spcPts val="0"/>
              </a:spcAft>
              <a:defRPr/>
            </a:pPr>
            <a:r>
              <a:rPr sz="2000" dirty="0">
                <a:latin typeface="+mn-lt"/>
                <a:cs typeface="+mn-cs"/>
              </a:rPr>
              <a:t>For a museum with a spiral layout, three </a:t>
            </a:r>
            <a:r>
              <a:rPr sz="2000" dirty="0" smtClean="0">
                <a:latin typeface="+mn-lt"/>
                <a:cs typeface="+mn-cs"/>
              </a:rPr>
              <a:t>cameras</a:t>
            </a:r>
            <a:r>
              <a:rPr lang="en-US" sz="2000" dirty="0" smtClean="0">
                <a:latin typeface="+mn-lt"/>
                <a:cs typeface="+mn-cs"/>
              </a:rPr>
              <a:t> would</a:t>
            </a:r>
            <a:r>
              <a:rPr sz="2000" dirty="0" smtClean="0">
                <a:latin typeface="+mn-lt"/>
                <a:cs typeface="+mn-cs"/>
              </a:rPr>
              <a:t> </a:t>
            </a:r>
            <a:r>
              <a:rPr sz="2000" dirty="0">
                <a:latin typeface="+mn-lt"/>
                <a:cs typeface="+mn-cs"/>
              </a:rPr>
              <a:t>suffice (  ).</a:t>
            </a:r>
            <a:endParaRPr lang="he-IL" dirty="0">
              <a:latin typeface="+mn-lt"/>
              <a:cs typeface="+mn-cs"/>
            </a:endParaRPr>
          </a:p>
          <a:p>
            <a:pPr fontAlgn="auto">
              <a:spcBef>
                <a:spcPts val="0"/>
              </a:spcBef>
              <a:spcAft>
                <a:spcPts val="0"/>
              </a:spcAft>
              <a:defRPr/>
            </a:pPr>
            <a:r>
              <a:rPr sz="2000" dirty="0">
                <a:latin typeface="+mn-lt"/>
                <a:cs typeface="+mn-cs"/>
              </a:rPr>
              <a:t>Three cameras are also necessary, since each one of the purple points requires a </a:t>
            </a:r>
            <a:r>
              <a:rPr sz="2000" dirty="0" smtClean="0">
                <a:latin typeface="+mn-lt"/>
                <a:cs typeface="+mn-cs"/>
              </a:rPr>
              <a:t>separate camera</a:t>
            </a:r>
            <a:r>
              <a:rPr lang="en-US" sz="2000" dirty="0" smtClean="0">
                <a:latin typeface="+mn-lt"/>
                <a:cs typeface="+mn-cs"/>
              </a:rPr>
              <a:t>; t</a:t>
            </a:r>
            <a:r>
              <a:rPr sz="2000" dirty="0" smtClean="0">
                <a:latin typeface="+mn-lt"/>
                <a:cs typeface="+mn-cs"/>
              </a:rPr>
              <a:t>here </a:t>
            </a:r>
            <a:r>
              <a:rPr sz="2000" dirty="0">
                <a:latin typeface="+mn-lt"/>
                <a:cs typeface="+mn-cs"/>
              </a:rPr>
              <a:t>is no </a:t>
            </a:r>
            <a:r>
              <a:rPr lang="en-US" sz="2000" dirty="0" smtClean="0">
                <a:latin typeface="+mn-lt"/>
                <a:cs typeface="+mn-cs"/>
              </a:rPr>
              <a:t>spot from </a:t>
            </a:r>
            <a:r>
              <a:rPr sz="2000" dirty="0" smtClean="0">
                <a:latin typeface="+mn-lt"/>
                <a:cs typeface="+mn-cs"/>
              </a:rPr>
              <a:t>which </a:t>
            </a:r>
            <a:r>
              <a:rPr sz="2000" dirty="0">
                <a:latin typeface="+mn-lt"/>
                <a:cs typeface="+mn-cs"/>
              </a:rPr>
              <a:t>two of them </a:t>
            </a:r>
            <a:r>
              <a:rPr lang="en-US" sz="2000" dirty="0" smtClean="0">
                <a:latin typeface="+mn-lt"/>
                <a:cs typeface="+mn-cs"/>
              </a:rPr>
              <a:t>would be </a:t>
            </a:r>
            <a:r>
              <a:rPr sz="2000" dirty="0" smtClean="0">
                <a:latin typeface="+mn-lt"/>
                <a:cs typeface="+mn-cs"/>
              </a:rPr>
              <a:t>visible</a:t>
            </a:r>
            <a:r>
              <a:rPr sz="2000" dirty="0">
                <a:latin typeface="+mn-lt"/>
                <a:cs typeface="+mn-cs"/>
              </a:rPr>
              <a:t>.</a:t>
            </a:r>
            <a:endParaRPr lang="he-IL" sz="2000" dirty="0">
              <a:latin typeface="+mn-lt"/>
              <a:cs typeface="+mn-cs"/>
            </a:endParaRPr>
          </a:p>
        </p:txBody>
      </p:sp>
      <p:sp>
        <p:nvSpPr>
          <p:cNvPr id="95" name="TextBox 94"/>
          <p:cNvSpPr txBox="1"/>
          <p:nvPr/>
        </p:nvSpPr>
        <p:spPr>
          <a:xfrm>
            <a:off x="5214589" y="3505200"/>
            <a:ext cx="3548411" cy="2031325"/>
          </a:xfrm>
          <a:prstGeom prst="rect">
            <a:avLst/>
          </a:prstGeom>
          <a:noFill/>
        </p:spPr>
        <p:txBody>
          <a:bodyPr wrap="square" rtlCol="1">
            <a:spAutoFit/>
          </a:bodyPr>
          <a:lstStyle/>
          <a:p>
            <a:pPr fontAlgn="auto">
              <a:spcBef>
                <a:spcPts val="0"/>
              </a:spcBef>
              <a:spcAft>
                <a:spcPts val="0"/>
              </a:spcAft>
              <a:defRPr/>
            </a:pPr>
            <a:r>
              <a:rPr lang="en-US" dirty="0" smtClean="0">
                <a:solidFill>
                  <a:srgbClr val="00FFFF"/>
                </a:solidFill>
                <a:latin typeface="+mn-lt"/>
                <a:cs typeface="+mn-cs"/>
              </a:rPr>
              <a:t>Fewer than </a:t>
            </a:r>
            <a:r>
              <a:rPr dirty="0" smtClean="0">
                <a:solidFill>
                  <a:srgbClr val="00FFFF"/>
                </a:solidFill>
                <a:latin typeface="+mn-lt"/>
                <a:cs typeface="+mn-cs"/>
              </a:rPr>
              <a:t>5 </a:t>
            </a:r>
            <a:r>
              <a:rPr dirty="0">
                <a:solidFill>
                  <a:srgbClr val="00FFFF"/>
                </a:solidFill>
                <a:latin typeface="+mn-lt"/>
                <a:cs typeface="+mn-cs"/>
              </a:rPr>
              <a:t>would not suffice,</a:t>
            </a:r>
            <a:endParaRPr lang="he-IL" dirty="0">
              <a:latin typeface="+mn-lt"/>
              <a:cs typeface="+mn-cs"/>
            </a:endParaRPr>
          </a:p>
          <a:p>
            <a:pPr fontAlgn="auto">
              <a:spcBef>
                <a:spcPts val="0"/>
              </a:spcBef>
              <a:spcAft>
                <a:spcPts val="0"/>
              </a:spcAft>
              <a:defRPr/>
            </a:pPr>
            <a:r>
              <a:rPr dirty="0">
                <a:latin typeface="+mn-lt"/>
                <a:cs typeface="+mn-cs"/>
              </a:rPr>
              <a:t>because </a:t>
            </a:r>
            <a:r>
              <a:rPr dirty="0" smtClean="0">
                <a:latin typeface="+mn-lt"/>
                <a:cs typeface="+mn-cs"/>
              </a:rPr>
              <a:t>view</a:t>
            </a:r>
            <a:r>
              <a:rPr lang="en-US" dirty="0" smtClean="0">
                <a:latin typeface="+mn-lt"/>
                <a:cs typeface="+mn-cs"/>
              </a:rPr>
              <a:t>ing</a:t>
            </a:r>
            <a:r>
              <a:rPr dirty="0" smtClean="0">
                <a:latin typeface="+mn-lt"/>
                <a:cs typeface="+mn-cs"/>
              </a:rPr>
              <a:t> </a:t>
            </a:r>
            <a:r>
              <a:rPr dirty="0">
                <a:latin typeface="+mn-lt"/>
                <a:cs typeface="+mn-cs"/>
              </a:rPr>
              <a:t>each </a:t>
            </a:r>
            <a:r>
              <a:rPr lang="en-US" dirty="0" smtClean="0">
                <a:latin typeface="+mn-lt"/>
                <a:cs typeface="+mn-cs"/>
              </a:rPr>
              <a:t>one </a:t>
            </a:r>
            <a:r>
              <a:rPr dirty="0" smtClean="0">
                <a:latin typeface="+mn-lt"/>
                <a:cs typeface="+mn-cs"/>
              </a:rPr>
              <a:t>of </a:t>
            </a:r>
            <a:r>
              <a:rPr dirty="0">
                <a:latin typeface="+mn-lt"/>
                <a:cs typeface="+mn-cs"/>
              </a:rPr>
              <a:t>the 5 purple points </a:t>
            </a:r>
            <a:r>
              <a:rPr lang="en-US" dirty="0" smtClean="0">
                <a:latin typeface="+mn-lt"/>
                <a:cs typeface="+mn-cs"/>
              </a:rPr>
              <a:t>requires a</a:t>
            </a:r>
            <a:r>
              <a:rPr dirty="0" smtClean="0">
                <a:latin typeface="+mn-lt"/>
                <a:cs typeface="+mn-cs"/>
              </a:rPr>
              <a:t> </a:t>
            </a:r>
            <a:r>
              <a:rPr dirty="0">
                <a:latin typeface="+mn-lt"/>
                <a:cs typeface="+mn-cs"/>
              </a:rPr>
              <a:t>distinct </a:t>
            </a:r>
            <a:r>
              <a:rPr dirty="0" smtClean="0">
                <a:latin typeface="+mn-lt"/>
                <a:cs typeface="+mn-cs"/>
              </a:rPr>
              <a:t>camer</a:t>
            </a:r>
            <a:r>
              <a:rPr lang="en-US" dirty="0" smtClean="0">
                <a:latin typeface="+mn-lt"/>
                <a:cs typeface="+mn-cs"/>
              </a:rPr>
              <a:t>a; t</a:t>
            </a:r>
            <a:r>
              <a:rPr dirty="0" smtClean="0">
                <a:latin typeface="+mn-lt"/>
                <a:cs typeface="+mn-cs"/>
              </a:rPr>
              <a:t>here </a:t>
            </a:r>
            <a:r>
              <a:rPr dirty="0">
                <a:latin typeface="+mn-lt"/>
                <a:cs typeface="+mn-cs"/>
              </a:rPr>
              <a:t>is no </a:t>
            </a:r>
            <a:r>
              <a:rPr lang="en-US" dirty="0" smtClean="0">
                <a:latin typeface="+mn-lt"/>
                <a:cs typeface="+mn-cs"/>
              </a:rPr>
              <a:t>point in the space </a:t>
            </a:r>
            <a:r>
              <a:rPr dirty="0" smtClean="0">
                <a:latin typeface="+mn-lt"/>
                <a:cs typeface="+mn-cs"/>
              </a:rPr>
              <a:t>from </a:t>
            </a:r>
            <a:r>
              <a:rPr dirty="0">
                <a:latin typeface="+mn-lt"/>
                <a:cs typeface="+mn-cs"/>
              </a:rPr>
              <a:t>which two of them may be viewed simultaneously.</a:t>
            </a:r>
            <a:endParaRPr lang="he-IL" dirty="0">
              <a:solidFill>
                <a:schemeClr val="tx2"/>
              </a:solidFill>
              <a:latin typeface="+mn-lt"/>
              <a:cs typeface="+mn-cs"/>
            </a:endParaRPr>
          </a:p>
        </p:txBody>
      </p:sp>
      <p:sp>
        <p:nvSpPr>
          <p:cNvPr id="96" name="Oval 95"/>
          <p:cNvSpPr/>
          <p:nvPr/>
        </p:nvSpPr>
        <p:spPr>
          <a:xfrm>
            <a:off x="5279066" y="3854301"/>
            <a:ext cx="144000" cy="144000"/>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97" name="Oval 96"/>
          <p:cNvSpPr/>
          <p:nvPr/>
        </p:nvSpPr>
        <p:spPr>
          <a:xfrm>
            <a:off x="4013498" y="3864934"/>
            <a:ext cx="144000" cy="144000"/>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98" name="Oval 97"/>
          <p:cNvSpPr/>
          <p:nvPr/>
        </p:nvSpPr>
        <p:spPr>
          <a:xfrm>
            <a:off x="2917494" y="3844296"/>
            <a:ext cx="144000" cy="144000"/>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99" name="Oval 98"/>
          <p:cNvSpPr/>
          <p:nvPr/>
        </p:nvSpPr>
        <p:spPr>
          <a:xfrm>
            <a:off x="1795132" y="3858584"/>
            <a:ext cx="144000" cy="144000"/>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100" name="Oval 99"/>
          <p:cNvSpPr/>
          <p:nvPr/>
        </p:nvSpPr>
        <p:spPr>
          <a:xfrm>
            <a:off x="465600" y="3858584"/>
            <a:ext cx="144000" cy="144000"/>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49" name="Oval 48"/>
          <p:cNvSpPr/>
          <p:nvPr/>
        </p:nvSpPr>
        <p:spPr>
          <a:xfrm>
            <a:off x="1259037" y="1676400"/>
            <a:ext cx="144462" cy="142875"/>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50" name="Oval 49"/>
          <p:cNvSpPr/>
          <p:nvPr/>
        </p:nvSpPr>
        <p:spPr>
          <a:xfrm>
            <a:off x="739808" y="2696203"/>
            <a:ext cx="144462" cy="144463"/>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51" name="Oval 50"/>
          <p:cNvSpPr/>
          <p:nvPr/>
        </p:nvSpPr>
        <p:spPr>
          <a:xfrm>
            <a:off x="2938132" y="2154866"/>
            <a:ext cx="144462" cy="144463"/>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58" name="Rectangle 57"/>
          <p:cNvSpPr/>
          <p:nvPr/>
        </p:nvSpPr>
        <p:spPr>
          <a:xfrm>
            <a:off x="2538413" y="3048000"/>
            <a:ext cx="6300787" cy="707886"/>
          </a:xfrm>
          <a:prstGeom prst="rect">
            <a:avLst/>
          </a:prstGeom>
        </p:spPr>
        <p:txBody>
          <a:bodyPr>
            <a:spAutoFit/>
          </a:bodyPr>
          <a:lstStyle/>
          <a:p>
            <a:pPr fontAlgn="auto">
              <a:spcBef>
                <a:spcPts val="0"/>
              </a:spcBef>
              <a:spcAft>
                <a:spcPts val="0"/>
              </a:spcAft>
              <a:defRPr/>
            </a:pPr>
            <a:r>
              <a:rPr sz="2000" dirty="0" smtClean="0">
                <a:latin typeface="+mn-lt"/>
                <a:cs typeface="+mn-cs"/>
              </a:rPr>
              <a:t>For </a:t>
            </a:r>
            <a:r>
              <a:rPr sz="2000" dirty="0">
                <a:latin typeface="+mn-lt"/>
                <a:cs typeface="+mn-cs"/>
              </a:rPr>
              <a:t>the museum with a comb </a:t>
            </a:r>
            <a:r>
              <a:rPr sz="2000" dirty="0" smtClean="0">
                <a:latin typeface="+mn-lt"/>
                <a:cs typeface="+mn-cs"/>
              </a:rPr>
              <a:t>layout</a:t>
            </a:r>
            <a:r>
              <a:rPr lang="en-US" sz="2000" dirty="0" smtClean="0">
                <a:latin typeface="+mn-lt"/>
                <a:cs typeface="+mn-cs"/>
              </a:rPr>
              <a:t>,</a:t>
            </a:r>
            <a:r>
              <a:rPr sz="2000" dirty="0" smtClean="0">
                <a:latin typeface="+mn-lt"/>
                <a:cs typeface="+mn-cs"/>
              </a:rPr>
              <a:t> </a:t>
            </a:r>
            <a:r>
              <a:rPr sz="2000" dirty="0">
                <a:latin typeface="+mn-lt"/>
                <a:cs typeface="+mn-cs"/>
              </a:rPr>
              <a:t>5 </a:t>
            </a:r>
            <a:r>
              <a:rPr sz="2000" dirty="0" smtClean="0">
                <a:latin typeface="+mn-lt"/>
                <a:cs typeface="+mn-cs"/>
              </a:rPr>
              <a:t>cameras</a:t>
            </a:r>
            <a:r>
              <a:rPr lang="en-US" sz="2000" dirty="0" smtClean="0">
                <a:latin typeface="+mn-lt"/>
                <a:cs typeface="+mn-cs"/>
              </a:rPr>
              <a:t> would</a:t>
            </a:r>
            <a:r>
              <a:rPr sz="2000" dirty="0" smtClean="0">
                <a:latin typeface="+mn-lt"/>
                <a:cs typeface="+mn-cs"/>
              </a:rPr>
              <a:t> suffice</a:t>
            </a:r>
            <a:r>
              <a:rPr lang="en-US" sz="2000" dirty="0" smtClean="0">
                <a:latin typeface="+mn-lt"/>
                <a:cs typeface="+mn-cs"/>
              </a:rPr>
              <a:t>.</a:t>
            </a:r>
            <a:endParaRPr sz="2000" dirty="0">
              <a:latin typeface="+mn-lt"/>
              <a:cs typeface="+mn-cs"/>
            </a:endParaRPr>
          </a:p>
        </p:txBody>
      </p:sp>
      <p:sp>
        <p:nvSpPr>
          <p:cNvPr id="19489" name="Date Placeholder 2"/>
          <p:cNvSpPr>
            <a:spLocks noGrp="1"/>
          </p:cNvSpPr>
          <p:nvPr>
            <p:ph type="dt" sz="quarter" idx="10"/>
          </p:nvPr>
        </p:nvSpPr>
        <p:spPr>
          <a:xfrm>
            <a:off x="285750" y="60198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a:solidFill>
                  <a:srgbClr val="F8F8F8"/>
                </a:solidFill>
                <a:latin typeface="Tahoma"/>
              </a:rPr>
              <a:t>Updated 13-Oct-2016</a:t>
            </a:r>
            <a:endParaRPr lang="en-US" altLang="en-US" dirty="0">
              <a:solidFill>
                <a:srgbClr val="F8F8F8"/>
              </a:solidFill>
              <a:latin typeface="Tahoma" pitchFamily="34" charset="0"/>
            </a:endParaRPr>
          </a:p>
        </p:txBody>
      </p:sp>
      <p:sp>
        <p:nvSpPr>
          <p:cNvPr id="19491" name="Footer Placeholder 3"/>
          <p:cNvSpPr>
            <a:spLocks noGrp="1"/>
          </p:cNvSpPr>
          <p:nvPr>
            <p:ph type="ftr" sz="quarter" idx="11"/>
          </p:nvPr>
        </p:nvSpPr>
        <p:spPr>
          <a:xfrm>
            <a:off x="3408363" y="6019800"/>
            <a:ext cx="4135437"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dirty="0" smtClean="0">
                <a:solidFill>
                  <a:srgbClr val="F8F8F8"/>
                </a:solidFill>
                <a:latin typeface="Tahoma"/>
              </a:rPr>
              <a:t>The Art Gallery Problem</a:t>
            </a:r>
            <a:r>
              <a:rPr dirty="0" smtClean="0">
                <a:solidFill>
                  <a:srgbClr val="F8F8F8"/>
                </a:solidFill>
                <a:latin typeface="Tahoma"/>
              </a:rPr>
              <a:t> </a:t>
            </a:r>
            <a:r>
              <a:rPr dirty="0">
                <a:solidFill>
                  <a:srgbClr val="F8F8F8"/>
                </a:solidFill>
                <a:latin typeface="Tahoma"/>
              </a:rPr>
              <a:t>© All Rights Reserved </a:t>
            </a:r>
            <a:endParaRPr lang="en-US" altLang="en-US" dirty="0">
              <a:solidFill>
                <a:srgbClr val="F8F8F8"/>
              </a:solidFill>
              <a:latin typeface="Tahoma" pitchFamily="34" charset="0"/>
            </a:endParaRPr>
          </a:p>
        </p:txBody>
      </p:sp>
      <p:sp>
        <p:nvSpPr>
          <p:cNvPr id="19492" name="Flowchart: Connector 4"/>
          <p:cNvSpPr>
            <a:spLocks noChangeArrowheads="1"/>
          </p:cNvSpPr>
          <p:nvPr/>
        </p:nvSpPr>
        <p:spPr bwMode="auto">
          <a:xfrm>
            <a:off x="4721224" y="1666268"/>
            <a:ext cx="144000" cy="144000"/>
          </a:xfrm>
          <a:prstGeom prst="flowChartConnector">
            <a:avLst/>
          </a:prstGeom>
          <a:solidFill>
            <a:srgbClr val="00FFFF"/>
          </a:solidFill>
          <a:ln w="38100" algn="ctr">
            <a:solidFill>
              <a:schemeClr val="tx2"/>
            </a:solidFill>
            <a:round/>
            <a:headEnd type="none" w="sm" len="sm"/>
            <a:tailEnd type="none" w="sm" len="sm"/>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kumimoji="1" lang="he-IL" altLang="en-US" sz="2400">
              <a:latin typeface="Times New Roman" pitchFamily="18" charset="0"/>
            </a:endParaRPr>
          </a:p>
        </p:txBody>
      </p:sp>
      <p:grpSp>
        <p:nvGrpSpPr>
          <p:cNvPr id="63" name="Group 3"/>
          <p:cNvGrpSpPr>
            <a:grpSpLocks/>
          </p:cNvGrpSpPr>
          <p:nvPr/>
        </p:nvGrpSpPr>
        <p:grpSpPr bwMode="auto">
          <a:xfrm>
            <a:off x="533400" y="3903663"/>
            <a:ext cx="4843942" cy="2027237"/>
            <a:chOff x="251520" y="3903439"/>
            <a:chExt cx="4843249" cy="2026857"/>
          </a:xfrm>
        </p:grpSpPr>
        <p:cxnSp>
          <p:nvCxnSpPr>
            <p:cNvPr id="64" name="Straight Connector 63"/>
            <p:cNvCxnSpPr/>
            <p:nvPr/>
          </p:nvCxnSpPr>
          <p:spPr>
            <a:xfrm>
              <a:off x="262151" y="5919665"/>
              <a:ext cx="4825309"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251520" y="3903439"/>
              <a:ext cx="0" cy="201574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5094769" y="3914549"/>
              <a:ext cx="0" cy="201574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flipV="1">
              <a:off x="251520" y="3914549"/>
              <a:ext cx="287297" cy="151101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538817" y="5425566"/>
              <a:ext cx="720622"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867993" y="5425566"/>
              <a:ext cx="539923"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2987978" y="5425566"/>
              <a:ext cx="503166"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4089545" y="5425566"/>
              <a:ext cx="6984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flipV="1">
              <a:off x="1580068" y="3914549"/>
              <a:ext cx="287296" cy="151101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flipV="1">
              <a:off x="2699095" y="3914549"/>
              <a:ext cx="288884" cy="151101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795900" y="3914549"/>
              <a:ext cx="287296" cy="151101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flipV="1">
              <a:off x="1275111" y="3914072"/>
              <a:ext cx="288032" cy="1512169"/>
            </a:xfrm>
            <a:prstGeom prst="line">
              <a:avLst/>
            </a:prstGeom>
            <a:ln w="19050">
              <a:solidFill>
                <a:srgbClr val="FFC000"/>
              </a:solidFill>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flipV="1">
              <a:off x="2411760" y="3914072"/>
              <a:ext cx="288032" cy="1512169"/>
            </a:xfrm>
            <a:prstGeom prst="line">
              <a:avLst/>
            </a:prstGeom>
            <a:ln w="19050">
              <a:solidFill>
                <a:srgbClr val="FFC000"/>
              </a:solidFill>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flipV="1">
              <a:off x="3496728" y="3914072"/>
              <a:ext cx="288032" cy="1512169"/>
            </a:xfrm>
            <a:prstGeom prst="line">
              <a:avLst/>
            </a:prstGeom>
            <a:ln w="19050">
              <a:solidFill>
                <a:srgbClr val="FFC000"/>
              </a:solidFill>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flipV="1">
              <a:off x="4788024" y="3914072"/>
              <a:ext cx="288032" cy="1512169"/>
            </a:xfrm>
            <a:prstGeom prst="line">
              <a:avLst/>
            </a:prstGeom>
            <a:ln w="19050">
              <a:solidFill>
                <a:srgbClr val="FFC000"/>
              </a:solidFill>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grpSp>
      <p:sp>
        <p:nvSpPr>
          <p:cNvPr id="102" name="TextBox 88"/>
          <p:cNvSpPr txBox="1">
            <a:spLocks noChangeArrowheads="1"/>
          </p:cNvSpPr>
          <p:nvPr/>
        </p:nvSpPr>
        <p:spPr bwMode="auto">
          <a:xfrm>
            <a:off x="1403350" y="5848350"/>
            <a:ext cx="22320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eaLnBrk="1" hangingPunct="1"/>
            <a:r>
              <a:rPr sz="1400" dirty="0">
                <a:latin typeface="Tahoma"/>
              </a:rPr>
              <a:t>The comb-layout museum</a:t>
            </a:r>
          </a:p>
        </p:txBody>
      </p:sp>
      <p:sp>
        <p:nvSpPr>
          <p:cNvPr id="2" name="Slide Number Placeholder 1"/>
          <p:cNvSpPr>
            <a:spLocks noGrp="1"/>
          </p:cNvSpPr>
          <p:nvPr>
            <p:ph type="sldNum" sz="quarter" idx="12"/>
          </p:nvPr>
        </p:nvSpPr>
        <p:spPr/>
        <p:txBody>
          <a:bodyPr/>
          <a:lstStyle/>
          <a:p>
            <a:pPr>
              <a:defRPr/>
            </a:pPr>
            <a:fld id="{28C99590-D653-46AC-97D3-FFD34B05AF04}" type="slidenum">
              <a:rPr lang="en-US" smtClean="0"/>
              <a:pPr>
                <a:defRPr/>
              </a:pPr>
              <a:t>15</a:t>
            </a:fld>
            <a:endParaRPr lang="en-US"/>
          </a:p>
        </p:txBody>
      </p:sp>
    </p:spTree>
    <p:custDataLst>
      <p:tags r:id="rId1"/>
    </p:custDataLst>
  </p:cSld>
  <p:clrMapOvr>
    <a:masterClrMapping/>
  </p:clrMapOvr>
  <p:transition advTm="20551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
                                            <p:txEl>
                                              <p:pRg st="0" end="0"/>
                                            </p:txEl>
                                          </p:spTgt>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9492"/>
                                        </p:tgtEl>
                                        <p:attrNameLst>
                                          <p:attrName>style.visibility</p:attrName>
                                        </p:attrNameLst>
                                      </p:cBhvr>
                                      <p:to>
                                        <p:strVal val="visible"/>
                                      </p:to>
                                    </p:set>
                                    <p:animEffect transition="in" filter="fade">
                                      <p:cBhvr>
                                        <p:cTn id="9" dur="500"/>
                                        <p:tgtEl>
                                          <p:spTgt spid="19492"/>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2000"/>
                                        <p:tgtEl>
                                          <p:spTgt spid="5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fade">
                                      <p:cBhvr>
                                        <p:cTn id="15" dur="2000"/>
                                        <p:tgtEl>
                                          <p:spTgt spid="5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2000"/>
                                        <p:tgtEl>
                                          <p:spTgt spid="5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2">
                                            <p:txEl>
                                              <p:pRg st="1" end="1"/>
                                            </p:txEl>
                                          </p:spTgt>
                                        </p:tgtEl>
                                        <p:attrNameLst>
                                          <p:attrName>style.visibility</p:attrName>
                                        </p:attrNameLst>
                                      </p:cBhvr>
                                      <p:to>
                                        <p:strVal val="visible"/>
                                      </p:to>
                                    </p:set>
                                  </p:childTnLst>
                                </p:cTn>
                              </p:par>
                              <p:par>
                                <p:cTn id="23" presetID="10" presetClass="entr" presetSubtype="0"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2000"/>
                                        <p:tgtEl>
                                          <p:spTgt spid="4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2000"/>
                                        <p:tgtEl>
                                          <p:spTgt spid="5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fade">
                                      <p:cBhvr>
                                        <p:cTn id="31" dur="2000"/>
                                        <p:tgtEl>
                                          <p:spTgt spid="51"/>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58"/>
                                        </p:tgtEl>
                                        <p:attrNameLst>
                                          <p:attrName>style.visibility</p:attrName>
                                        </p:attrNameLst>
                                      </p:cBhvr>
                                      <p:to>
                                        <p:strVal val="visible"/>
                                      </p:to>
                                    </p:set>
                                  </p:childTnLst>
                                </p:cTn>
                              </p:par>
                              <p:par>
                                <p:cTn id="36" presetID="10" presetClass="exit" presetSubtype="0" fill="hold" grpId="1" nodeType="withEffect">
                                  <p:stCondLst>
                                    <p:cond delay="0"/>
                                  </p:stCondLst>
                                  <p:childTnLst>
                                    <p:animEffect transition="out" filter="fade">
                                      <p:cBhvr>
                                        <p:cTn id="37" dur="2000"/>
                                        <p:tgtEl>
                                          <p:spTgt spid="50"/>
                                        </p:tgtEl>
                                      </p:cBhvr>
                                    </p:animEffect>
                                    <p:set>
                                      <p:cBhvr>
                                        <p:cTn id="38" dur="1" fill="hold">
                                          <p:stCondLst>
                                            <p:cond delay="1999"/>
                                          </p:stCondLst>
                                        </p:cTn>
                                        <p:tgtEl>
                                          <p:spTgt spid="50"/>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2000"/>
                                        <p:tgtEl>
                                          <p:spTgt spid="49"/>
                                        </p:tgtEl>
                                      </p:cBhvr>
                                    </p:animEffect>
                                    <p:set>
                                      <p:cBhvr>
                                        <p:cTn id="41" dur="1" fill="hold">
                                          <p:stCondLst>
                                            <p:cond delay="1999"/>
                                          </p:stCondLst>
                                        </p:cTn>
                                        <p:tgtEl>
                                          <p:spTgt spid="49"/>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2000"/>
                                        <p:tgtEl>
                                          <p:spTgt spid="51"/>
                                        </p:tgtEl>
                                      </p:cBhvr>
                                    </p:animEffect>
                                    <p:set>
                                      <p:cBhvr>
                                        <p:cTn id="44" dur="1" fill="hold">
                                          <p:stCondLst>
                                            <p:cond delay="1999"/>
                                          </p:stCondLst>
                                        </p:cTn>
                                        <p:tgtEl>
                                          <p:spTgt spid="51"/>
                                        </p:tgtEl>
                                        <p:attrNameLst>
                                          <p:attrName>style.visibility</p:attrName>
                                        </p:attrNameLst>
                                      </p:cBhvr>
                                      <p:to>
                                        <p:strVal val="hidden"/>
                                      </p:to>
                                    </p:set>
                                  </p:childTnLst>
                                </p:cTn>
                              </p:par>
                              <p:par>
                                <p:cTn id="45" presetID="9" presetClass="emph" presetSubtype="0" nodeType="withEffect">
                                  <p:stCondLst>
                                    <p:cond delay="0"/>
                                  </p:stCondLst>
                                  <p:childTnLst>
                                    <p:set>
                                      <p:cBhvr rctx="PPT">
                                        <p:cTn id="46" dur="indefinite"/>
                                        <p:tgtEl>
                                          <p:spTgt spid="92">
                                            <p:txEl>
                                              <p:pRg st="1" end="1"/>
                                            </p:txEl>
                                          </p:spTgt>
                                        </p:tgtEl>
                                        <p:attrNameLst>
                                          <p:attrName>style.opacity</p:attrName>
                                        </p:attrNameLst>
                                      </p:cBhvr>
                                      <p:to>
                                        <p:strVal val="0.5"/>
                                      </p:to>
                                    </p:set>
                                    <p:animEffect filter="image" prLst="opacity: 0.5">
                                      <p:cBhvr rctx="IE">
                                        <p:cTn id="47" dur="indefinite"/>
                                        <p:tgtEl>
                                          <p:spTgt spid="92">
                                            <p:txEl>
                                              <p:pRg st="1" end="1"/>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85"/>
                                        </p:tgtEl>
                                        <p:attrNameLst>
                                          <p:attrName>style.visibility</p:attrName>
                                        </p:attrNameLst>
                                      </p:cBhvr>
                                      <p:to>
                                        <p:strVal val="visible"/>
                                      </p:to>
                                    </p:set>
                                    <p:animEffect transition="in" filter="fade">
                                      <p:cBhvr>
                                        <p:cTn id="50" dur="2000"/>
                                        <p:tgtEl>
                                          <p:spTgt spid="8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88"/>
                                        </p:tgtEl>
                                        <p:attrNameLst>
                                          <p:attrName>style.visibility</p:attrName>
                                        </p:attrNameLst>
                                      </p:cBhvr>
                                      <p:to>
                                        <p:strVal val="visible"/>
                                      </p:to>
                                    </p:set>
                                    <p:animEffect transition="in" filter="fade">
                                      <p:cBhvr>
                                        <p:cTn id="53" dur="2000"/>
                                        <p:tgtEl>
                                          <p:spTgt spid="8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87"/>
                                        </p:tgtEl>
                                        <p:attrNameLst>
                                          <p:attrName>style.visibility</p:attrName>
                                        </p:attrNameLst>
                                      </p:cBhvr>
                                      <p:to>
                                        <p:strVal val="visible"/>
                                      </p:to>
                                    </p:set>
                                    <p:animEffect transition="in" filter="fade">
                                      <p:cBhvr>
                                        <p:cTn id="56" dur="2000"/>
                                        <p:tgtEl>
                                          <p:spTgt spid="8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86"/>
                                        </p:tgtEl>
                                        <p:attrNameLst>
                                          <p:attrName>style.visibility</p:attrName>
                                        </p:attrNameLst>
                                      </p:cBhvr>
                                      <p:to>
                                        <p:strVal val="visible"/>
                                      </p:to>
                                    </p:set>
                                    <p:animEffect transition="in" filter="fade">
                                      <p:cBhvr>
                                        <p:cTn id="59" dur="2000"/>
                                        <p:tgtEl>
                                          <p:spTgt spid="8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2000"/>
                                        <p:tgtEl>
                                          <p:spTgt spid="84"/>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95">
                                            <p:txEl>
                                              <p:pRg st="0" end="0"/>
                                            </p:txEl>
                                          </p:spTgt>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95">
                                            <p:txEl>
                                              <p:pRg st="1" end="1"/>
                                            </p:txEl>
                                          </p:spTgt>
                                        </p:tgtEl>
                                        <p:attrNameLst>
                                          <p:attrName>style.visibility</p:attrName>
                                        </p:attrNameLst>
                                      </p:cBhvr>
                                      <p:to>
                                        <p:strVal val="visible"/>
                                      </p:to>
                                    </p:set>
                                  </p:childTnLst>
                                </p:cTn>
                              </p:par>
                              <p:par>
                                <p:cTn id="69" presetID="10" presetClass="entr" presetSubtype="0" fill="hold" grpId="0" nodeType="withEffect">
                                  <p:stCondLst>
                                    <p:cond delay="0"/>
                                  </p:stCondLst>
                                  <p:childTnLst>
                                    <p:set>
                                      <p:cBhvr>
                                        <p:cTn id="70" dur="1" fill="hold">
                                          <p:stCondLst>
                                            <p:cond delay="0"/>
                                          </p:stCondLst>
                                        </p:cTn>
                                        <p:tgtEl>
                                          <p:spTgt spid="100"/>
                                        </p:tgtEl>
                                        <p:attrNameLst>
                                          <p:attrName>style.visibility</p:attrName>
                                        </p:attrNameLst>
                                      </p:cBhvr>
                                      <p:to>
                                        <p:strVal val="visible"/>
                                      </p:to>
                                    </p:set>
                                    <p:animEffect transition="in" filter="fade">
                                      <p:cBhvr>
                                        <p:cTn id="71" dur="2000"/>
                                        <p:tgtEl>
                                          <p:spTgt spid="100"/>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98"/>
                                        </p:tgtEl>
                                        <p:attrNameLst>
                                          <p:attrName>style.visibility</p:attrName>
                                        </p:attrNameLst>
                                      </p:cBhvr>
                                      <p:to>
                                        <p:strVal val="visible"/>
                                      </p:to>
                                    </p:set>
                                    <p:animEffect transition="in" filter="fade">
                                      <p:cBhvr>
                                        <p:cTn id="77" dur="2000"/>
                                        <p:tgtEl>
                                          <p:spTgt spid="98"/>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97"/>
                                        </p:tgtEl>
                                        <p:attrNameLst>
                                          <p:attrName>style.visibility</p:attrName>
                                        </p:attrNameLst>
                                      </p:cBhvr>
                                      <p:to>
                                        <p:strVal val="visible"/>
                                      </p:to>
                                    </p:set>
                                    <p:animEffect transition="in" filter="fade">
                                      <p:cBhvr>
                                        <p:cTn id="80" dur="2000"/>
                                        <p:tgtEl>
                                          <p:spTgt spid="97"/>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96"/>
                                        </p:tgtEl>
                                        <p:attrNameLst>
                                          <p:attrName>style.visibility</p:attrName>
                                        </p:attrNameLst>
                                      </p:cBhvr>
                                      <p:to>
                                        <p:strVal val="visible"/>
                                      </p:to>
                                    </p:set>
                                    <p:animEffect transition="in" filter="fade">
                                      <p:cBhvr>
                                        <p:cTn id="83" dur="20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animBg="1"/>
      <p:bldP spid="86" grpId="0" animBg="1"/>
      <p:bldP spid="87" grpId="0" animBg="1"/>
      <p:bldP spid="88" grpId="0" animBg="1"/>
      <p:bldP spid="52" grpId="0" uiExpand="1" animBg="1"/>
      <p:bldP spid="53" grpId="0" uiExpand="1" animBg="1"/>
      <p:bldP spid="56" grpId="0" uiExpand="1" animBg="1"/>
      <p:bldP spid="92" grpId="0" uiExpand="1" build="p"/>
      <p:bldP spid="95" grpId="0" build="p"/>
      <p:bldP spid="96" grpId="0" animBg="1"/>
      <p:bldP spid="97" grpId="0" animBg="1"/>
      <p:bldP spid="98" grpId="0" animBg="1"/>
      <p:bldP spid="99" grpId="0" animBg="1"/>
      <p:bldP spid="100" grpId="0" animBg="1"/>
      <p:bldP spid="49" grpId="0" animBg="1"/>
      <p:bldP spid="49" grpId="1" animBg="1"/>
      <p:bldP spid="50" grpId="0" animBg="1"/>
      <p:bldP spid="50" grpId="1" animBg="1"/>
      <p:bldP spid="51" grpId="0" animBg="1"/>
      <p:bldP spid="51" grpId="1" animBg="1"/>
      <p:bldP spid="58" grpId="0"/>
      <p:bldP spid="1949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09600" y="304800"/>
            <a:ext cx="8001000" cy="838200"/>
          </a:xfrm>
        </p:spPr>
        <p:txBody>
          <a:bodyPr/>
          <a:lstStyle/>
          <a:p>
            <a:pPr algn="ctr" rtl="1" eaLnBrk="1" hangingPunct="1"/>
            <a:r>
              <a:rPr sz="3200" dirty="0">
                <a:solidFill>
                  <a:srgbClr val="00FFFF"/>
                </a:solidFill>
              </a:rPr>
              <a:t>What did </a:t>
            </a:r>
            <a:r>
              <a:rPr sz="3200" dirty="0" err="1">
                <a:solidFill>
                  <a:srgbClr val="00FFFF"/>
                </a:solidFill>
              </a:rPr>
              <a:t>Chvátal</a:t>
            </a:r>
            <a:r>
              <a:rPr sz="3200" dirty="0">
                <a:solidFill>
                  <a:srgbClr val="00FFFF"/>
                </a:solidFill>
              </a:rPr>
              <a:t> prove in 1973?</a:t>
            </a:r>
            <a:endParaRPr lang="he-IL" altLang="en-US" sz="3200" dirty="0" smtClean="0">
              <a:solidFill>
                <a:srgbClr val="00FFFF"/>
              </a:solidFill>
            </a:endParaRPr>
          </a:p>
        </p:txBody>
      </p:sp>
      <p:sp>
        <p:nvSpPr>
          <p:cNvPr id="84" name="Oval 83"/>
          <p:cNvSpPr/>
          <p:nvPr/>
        </p:nvSpPr>
        <p:spPr>
          <a:xfrm>
            <a:off x="5233839" y="5777872"/>
            <a:ext cx="144462" cy="1444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85" name="Oval 84"/>
          <p:cNvSpPr/>
          <p:nvPr/>
        </p:nvSpPr>
        <p:spPr>
          <a:xfrm>
            <a:off x="541338" y="5767239"/>
            <a:ext cx="144462" cy="1444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86" name="Oval 85"/>
          <p:cNvSpPr/>
          <p:nvPr/>
        </p:nvSpPr>
        <p:spPr>
          <a:xfrm>
            <a:off x="3741738" y="5426075"/>
            <a:ext cx="144462" cy="14446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87" name="Oval 86"/>
          <p:cNvSpPr/>
          <p:nvPr/>
        </p:nvSpPr>
        <p:spPr>
          <a:xfrm>
            <a:off x="2674938" y="5426075"/>
            <a:ext cx="144462" cy="14446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88" name="Oval 87"/>
          <p:cNvSpPr/>
          <p:nvPr/>
        </p:nvSpPr>
        <p:spPr>
          <a:xfrm>
            <a:off x="1531938" y="5426075"/>
            <a:ext cx="144462" cy="14446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20489" name="TextBox 88"/>
          <p:cNvSpPr txBox="1">
            <a:spLocks noChangeArrowheads="1"/>
          </p:cNvSpPr>
          <p:nvPr/>
        </p:nvSpPr>
        <p:spPr bwMode="auto">
          <a:xfrm>
            <a:off x="1403350" y="5848350"/>
            <a:ext cx="22320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eaLnBrk="1" hangingPunct="1"/>
            <a:r>
              <a:rPr sz="1400" dirty="0">
                <a:latin typeface="Tahoma"/>
              </a:rPr>
              <a:t>The comb-layout museum</a:t>
            </a:r>
          </a:p>
        </p:txBody>
      </p:sp>
      <p:grpSp>
        <p:nvGrpSpPr>
          <p:cNvPr id="20490" name="Group 47"/>
          <p:cNvGrpSpPr>
            <a:grpSpLocks/>
          </p:cNvGrpSpPr>
          <p:nvPr/>
        </p:nvGrpSpPr>
        <p:grpSpPr bwMode="auto">
          <a:xfrm>
            <a:off x="517525" y="1196975"/>
            <a:ext cx="2530475" cy="2016125"/>
            <a:chOff x="1547664" y="1628800"/>
            <a:chExt cx="2530913" cy="2016224"/>
          </a:xfrm>
        </p:grpSpPr>
        <p:cxnSp>
          <p:nvCxnSpPr>
            <p:cNvPr id="8" name="Straight Connector 7"/>
            <p:cNvCxnSpPr/>
            <p:nvPr/>
          </p:nvCxnSpPr>
          <p:spPr>
            <a:xfrm>
              <a:off x="2268514" y="2276532"/>
              <a:ext cx="287388"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2555901" y="1628800"/>
              <a:ext cx="0" cy="65567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flipV="1">
              <a:off x="2268514" y="1916152"/>
              <a:ext cx="7939" cy="368318"/>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547664" y="1628800"/>
              <a:ext cx="1008237"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908089" y="1916152"/>
              <a:ext cx="360424"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1547664" y="1628800"/>
              <a:ext cx="0" cy="2016224"/>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1896974" y="1908214"/>
              <a:ext cx="20642" cy="1233549"/>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558779" y="3645024"/>
              <a:ext cx="1644935"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908089" y="3141762"/>
              <a:ext cx="863749"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059226" y="1628800"/>
              <a:ext cx="1008237"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4078577" y="1628800"/>
              <a:ext cx="0" cy="1152582"/>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059226" y="1628800"/>
              <a:ext cx="288975" cy="431821"/>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851526" y="2421002"/>
              <a:ext cx="215937" cy="36038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2771839" y="2060621"/>
              <a:ext cx="576362" cy="1081141"/>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3203714" y="2421002"/>
              <a:ext cx="647812" cy="1224022"/>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52" name="Oval 51"/>
          <p:cNvSpPr/>
          <p:nvPr/>
        </p:nvSpPr>
        <p:spPr>
          <a:xfrm>
            <a:off x="1379538" y="1216025"/>
            <a:ext cx="144462" cy="14287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53" name="Oval 52"/>
          <p:cNvSpPr/>
          <p:nvPr/>
        </p:nvSpPr>
        <p:spPr>
          <a:xfrm>
            <a:off x="2903538" y="1208088"/>
            <a:ext cx="144462" cy="14287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56" name="Oval 55"/>
          <p:cNvSpPr/>
          <p:nvPr/>
        </p:nvSpPr>
        <p:spPr>
          <a:xfrm>
            <a:off x="541338" y="3059113"/>
            <a:ext cx="144462" cy="14287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20494" name="TextBox 89"/>
          <p:cNvSpPr txBox="1">
            <a:spLocks noChangeArrowheads="1"/>
          </p:cNvSpPr>
          <p:nvPr/>
        </p:nvSpPr>
        <p:spPr bwMode="auto">
          <a:xfrm>
            <a:off x="206375" y="3141663"/>
            <a:ext cx="22320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1" eaLnBrk="1" hangingPunct="1"/>
            <a:r>
              <a:rPr sz="1400" dirty="0">
                <a:latin typeface="Tahoma"/>
              </a:rPr>
              <a:t>The spiral-layout museum</a:t>
            </a:r>
          </a:p>
        </p:txBody>
      </p:sp>
      <p:sp>
        <p:nvSpPr>
          <p:cNvPr id="58" name="TextBox 57"/>
          <p:cNvSpPr txBox="1"/>
          <p:nvPr/>
        </p:nvSpPr>
        <p:spPr>
          <a:xfrm>
            <a:off x="2438400" y="838200"/>
            <a:ext cx="6400800" cy="4401205"/>
          </a:xfrm>
          <a:prstGeom prst="rect">
            <a:avLst/>
          </a:prstGeom>
          <a:noFill/>
        </p:spPr>
        <p:txBody>
          <a:bodyPr wrap="square" rtlCol="1">
            <a:spAutoFit/>
          </a:bodyPr>
          <a:lstStyle/>
          <a:p>
            <a:pPr marL="371475" indent="-371475" fontAlgn="auto">
              <a:spcBef>
                <a:spcPts val="0"/>
              </a:spcBef>
              <a:spcAft>
                <a:spcPts val="0"/>
              </a:spcAft>
              <a:buClr>
                <a:schemeClr val="accent5">
                  <a:lumMod val="75000"/>
                </a:schemeClr>
              </a:buClr>
              <a:buFont typeface="Arial" pitchFamily="34" charset="0"/>
              <a:buChar char="•"/>
              <a:defRPr/>
            </a:pPr>
            <a:r>
              <a:rPr sz="2000" dirty="0" err="1">
                <a:latin typeface="+mn-lt"/>
                <a:cs typeface="+mn-cs"/>
              </a:rPr>
              <a:t>Chvátal</a:t>
            </a:r>
            <a:r>
              <a:rPr sz="2000" dirty="0">
                <a:latin typeface="+mn-lt"/>
                <a:cs typeface="+mn-cs"/>
              </a:rPr>
              <a:t> proved (among other things) that the number of cameras that suffice for all "simple" museums -- those with a </a:t>
            </a:r>
            <a:r>
              <a:rPr lang="en-US" sz="2000" dirty="0" smtClean="0">
                <a:latin typeface="+mn-lt"/>
                <a:cs typeface="+mn-cs"/>
              </a:rPr>
              <a:t>15-sided </a:t>
            </a:r>
            <a:r>
              <a:rPr sz="2000" dirty="0" smtClean="0">
                <a:latin typeface="+mn-lt"/>
                <a:cs typeface="+mn-cs"/>
              </a:rPr>
              <a:t>polygonal </a:t>
            </a:r>
            <a:r>
              <a:rPr sz="2000" dirty="0">
                <a:latin typeface="+mn-lt"/>
                <a:cs typeface="+mn-cs"/>
              </a:rPr>
              <a:t>floor </a:t>
            </a:r>
            <a:r>
              <a:rPr sz="2000" dirty="0" smtClean="0">
                <a:latin typeface="+mn-lt"/>
                <a:cs typeface="+mn-cs"/>
              </a:rPr>
              <a:t>plan and </a:t>
            </a:r>
            <a:r>
              <a:rPr sz="2000" dirty="0">
                <a:latin typeface="+mn-lt"/>
                <a:cs typeface="+mn-cs"/>
              </a:rPr>
              <a:t>walls perpendicular to the floor -- is 5.</a:t>
            </a:r>
            <a:endParaRPr lang="he-IL" sz="2000" dirty="0">
              <a:solidFill>
                <a:srgbClr val="00FFFF"/>
              </a:solidFill>
              <a:latin typeface="+mn-lt"/>
              <a:cs typeface="+mn-cs"/>
            </a:endParaRPr>
          </a:p>
          <a:p>
            <a:pPr marL="371475" indent="-371475" fontAlgn="auto">
              <a:spcBef>
                <a:spcPts val="0"/>
              </a:spcBef>
              <a:spcAft>
                <a:spcPts val="0"/>
              </a:spcAft>
              <a:buClr>
                <a:schemeClr val="accent5">
                  <a:lumMod val="75000"/>
                </a:schemeClr>
              </a:buClr>
              <a:buFont typeface="Arial" pitchFamily="34" charset="0"/>
              <a:buChar char="•"/>
              <a:defRPr/>
            </a:pPr>
            <a:r>
              <a:rPr sz="2000" dirty="0">
                <a:latin typeface="+mn-lt"/>
                <a:cs typeface="+mn-cs"/>
              </a:rPr>
              <a:t>More guards would certainly not be necessary for any such </a:t>
            </a:r>
            <a:r>
              <a:rPr sz="2000" dirty="0" smtClean="0">
                <a:latin typeface="+mn-lt"/>
                <a:cs typeface="+mn-cs"/>
              </a:rPr>
              <a:t>space</a:t>
            </a:r>
            <a:r>
              <a:rPr lang="en-US" sz="2000" dirty="0" smtClean="0">
                <a:latin typeface="+mn-lt"/>
                <a:cs typeface="+mn-cs"/>
              </a:rPr>
              <a:t>. T</a:t>
            </a:r>
            <a:r>
              <a:rPr sz="2000" dirty="0" smtClean="0">
                <a:latin typeface="+mn-lt"/>
                <a:cs typeface="+mn-cs"/>
              </a:rPr>
              <a:t>here </a:t>
            </a:r>
            <a:r>
              <a:rPr sz="2000" dirty="0">
                <a:latin typeface="+mn-lt"/>
                <a:cs typeface="+mn-cs"/>
              </a:rPr>
              <a:t>are </a:t>
            </a:r>
            <a:r>
              <a:rPr lang="en-US" sz="2000" dirty="0" smtClean="0">
                <a:latin typeface="+mn-lt"/>
                <a:cs typeface="+mn-cs"/>
              </a:rPr>
              <a:t>also </a:t>
            </a:r>
            <a:r>
              <a:rPr sz="2000" dirty="0" smtClean="0">
                <a:latin typeface="+mn-lt"/>
                <a:cs typeface="+mn-cs"/>
              </a:rPr>
              <a:t>cases</a:t>
            </a:r>
            <a:r>
              <a:rPr lang="en-US" sz="2000" dirty="0" smtClean="0">
                <a:latin typeface="+mn-lt"/>
                <a:cs typeface="+mn-cs"/>
              </a:rPr>
              <a:t>, however,</a:t>
            </a:r>
            <a:r>
              <a:rPr sz="2000" dirty="0" smtClean="0">
                <a:latin typeface="+mn-lt"/>
                <a:cs typeface="+mn-cs"/>
              </a:rPr>
              <a:t> </a:t>
            </a:r>
            <a:r>
              <a:rPr sz="2000" dirty="0">
                <a:latin typeface="+mn-lt"/>
                <a:cs typeface="+mn-cs"/>
              </a:rPr>
              <a:t>where fewer than 5 would </a:t>
            </a:r>
            <a:r>
              <a:rPr sz="2000" dirty="0" smtClean="0">
                <a:latin typeface="+mn-lt"/>
                <a:cs typeface="+mn-cs"/>
              </a:rPr>
              <a:t>not </a:t>
            </a:r>
            <a:r>
              <a:rPr sz="2000" dirty="0">
                <a:latin typeface="+mn-lt"/>
                <a:cs typeface="+mn-cs"/>
              </a:rPr>
              <a:t>suffice.</a:t>
            </a:r>
          </a:p>
          <a:p>
            <a:pPr marL="371475" indent="-371475" fontAlgn="auto">
              <a:spcBef>
                <a:spcPts val="0"/>
              </a:spcBef>
              <a:spcAft>
                <a:spcPts val="0"/>
              </a:spcAft>
              <a:buClr>
                <a:schemeClr val="accent5">
                  <a:lumMod val="75000"/>
                </a:schemeClr>
              </a:buClr>
              <a:buFont typeface="Arial" pitchFamily="34" charset="0"/>
              <a:buChar char="•"/>
              <a:defRPr/>
            </a:pPr>
            <a:r>
              <a:rPr sz="2000" dirty="0">
                <a:latin typeface="+mn-lt"/>
                <a:cs typeface="+mn-cs"/>
              </a:rPr>
              <a:t>So, for example, in a museum with a comb </a:t>
            </a:r>
            <a:r>
              <a:rPr sz="2000" dirty="0" smtClean="0">
                <a:latin typeface="+mn-lt"/>
                <a:cs typeface="+mn-cs"/>
              </a:rPr>
              <a:t>floor plan</a:t>
            </a:r>
            <a:r>
              <a:rPr lang="en-US" sz="2000" dirty="0">
                <a:latin typeface="+mn-lt"/>
                <a:cs typeface="+mn-cs"/>
              </a:rPr>
              <a:t>,</a:t>
            </a:r>
            <a:r>
              <a:rPr sz="2000" dirty="0" smtClean="0">
                <a:latin typeface="+mn-lt"/>
                <a:cs typeface="+mn-cs"/>
              </a:rPr>
              <a:t> </a:t>
            </a:r>
            <a:r>
              <a:rPr lang="en-US" sz="2000" dirty="0" smtClean="0">
                <a:latin typeface="+mn-lt"/>
                <a:cs typeface="+mn-cs"/>
              </a:rPr>
              <a:t>5 </a:t>
            </a:r>
            <a:r>
              <a:rPr sz="2000" dirty="0" smtClean="0">
                <a:latin typeface="+mn-lt"/>
                <a:cs typeface="+mn-cs"/>
              </a:rPr>
              <a:t>is </a:t>
            </a:r>
            <a:r>
              <a:rPr sz="2000" dirty="0">
                <a:latin typeface="+mn-lt"/>
                <a:cs typeface="+mn-cs"/>
              </a:rPr>
              <a:t>also the number of cameras</a:t>
            </a:r>
            <a:r>
              <a:rPr lang="en-US" sz="2000" dirty="0">
                <a:latin typeface="+mn-lt"/>
                <a:cs typeface="+mn-cs"/>
              </a:rPr>
              <a:t> necessary </a:t>
            </a:r>
            <a:endParaRPr sz="2000" dirty="0">
              <a:latin typeface="+mn-lt"/>
              <a:cs typeface="+mn-cs"/>
            </a:endParaRPr>
          </a:p>
          <a:p>
            <a:pPr marL="361950" fontAlgn="auto">
              <a:spcBef>
                <a:spcPts val="0"/>
              </a:spcBef>
              <a:spcAft>
                <a:spcPts val="0"/>
              </a:spcAft>
              <a:buClr>
                <a:schemeClr val="accent5">
                  <a:lumMod val="75000"/>
                </a:schemeClr>
              </a:buClr>
              <a:defRPr/>
            </a:pPr>
            <a:r>
              <a:rPr lang="en-US" sz="2000" dirty="0">
                <a:latin typeface="+mn-lt"/>
                <a:cs typeface="+mn-cs"/>
              </a:rPr>
              <a:t>f</a:t>
            </a:r>
            <a:r>
              <a:rPr lang="en-US" sz="2000" dirty="0" smtClean="0">
                <a:latin typeface="+mn-lt"/>
                <a:cs typeface="+mn-cs"/>
              </a:rPr>
              <a:t>or securing </a:t>
            </a:r>
            <a:r>
              <a:rPr sz="2000" dirty="0" smtClean="0">
                <a:latin typeface="+mn-lt"/>
                <a:cs typeface="+mn-cs"/>
              </a:rPr>
              <a:t>it</a:t>
            </a:r>
            <a:r>
              <a:rPr sz="2000" dirty="0">
                <a:latin typeface="+mn-lt"/>
                <a:cs typeface="+mn-cs"/>
              </a:rPr>
              <a:t>. </a:t>
            </a:r>
          </a:p>
          <a:p>
            <a:pPr marL="361950" fontAlgn="auto">
              <a:spcBef>
                <a:spcPts val="0"/>
              </a:spcBef>
              <a:spcAft>
                <a:spcPts val="0"/>
              </a:spcAft>
              <a:buClr>
                <a:schemeClr val="accent5">
                  <a:lumMod val="75000"/>
                </a:schemeClr>
              </a:buClr>
              <a:defRPr/>
            </a:pPr>
            <a:r>
              <a:rPr sz="2000" dirty="0">
                <a:latin typeface="+mn-lt"/>
                <a:cs typeface="+mn-cs"/>
              </a:rPr>
              <a:t>But the </a:t>
            </a:r>
            <a:r>
              <a:rPr sz="2000" dirty="0">
                <a:solidFill>
                  <a:schemeClr val="accent2">
                    <a:lumMod val="60000"/>
                    <a:lumOff val="40000"/>
                  </a:schemeClr>
                </a:solidFill>
                <a:latin typeface="+mn-lt"/>
                <a:cs typeface="+mn-cs"/>
              </a:rPr>
              <a:t>spiral museum</a:t>
            </a:r>
          </a:p>
          <a:p>
            <a:pPr marL="361950" fontAlgn="auto">
              <a:spcBef>
                <a:spcPts val="0"/>
              </a:spcBef>
              <a:spcAft>
                <a:spcPts val="0"/>
              </a:spcAft>
              <a:buClr>
                <a:schemeClr val="accent5">
                  <a:lumMod val="75000"/>
                </a:schemeClr>
              </a:buClr>
              <a:defRPr/>
            </a:pPr>
            <a:r>
              <a:rPr sz="2000" dirty="0">
                <a:latin typeface="+mn-lt"/>
                <a:cs typeface="+mn-cs"/>
              </a:rPr>
              <a:t>could </a:t>
            </a:r>
            <a:r>
              <a:rPr lang="en-US" sz="2000" dirty="0">
                <a:latin typeface="+mn-lt"/>
                <a:cs typeface="+mn-cs"/>
              </a:rPr>
              <a:t>make do </a:t>
            </a:r>
            <a:r>
              <a:rPr sz="2000" dirty="0">
                <a:latin typeface="+mn-lt"/>
                <a:cs typeface="+mn-cs"/>
              </a:rPr>
              <a:t>with fewer,</a:t>
            </a:r>
          </a:p>
          <a:p>
            <a:pPr marL="361950" fontAlgn="auto">
              <a:spcBef>
                <a:spcPts val="0"/>
              </a:spcBef>
              <a:spcAft>
                <a:spcPts val="0"/>
              </a:spcAft>
              <a:buClr>
                <a:schemeClr val="accent5">
                  <a:lumMod val="75000"/>
                </a:schemeClr>
              </a:buClr>
              <a:defRPr/>
            </a:pPr>
            <a:r>
              <a:rPr sz="2000" dirty="0">
                <a:latin typeface="+mn-lt"/>
                <a:cs typeface="+mn-cs"/>
              </a:rPr>
              <a:t>as we saw</a:t>
            </a:r>
            <a:r>
              <a:rPr lang="en-US" sz="2000" dirty="0">
                <a:latin typeface="+mn-lt"/>
                <a:cs typeface="+mn-cs"/>
              </a:rPr>
              <a:t> above.</a:t>
            </a:r>
            <a:endParaRPr lang="he-IL" sz="2000" dirty="0">
              <a:latin typeface="+mn-lt"/>
              <a:cs typeface="+mn-cs"/>
            </a:endParaRPr>
          </a:p>
          <a:p>
            <a:pPr fontAlgn="auto">
              <a:spcBef>
                <a:spcPts val="0"/>
              </a:spcBef>
              <a:spcAft>
                <a:spcPts val="0"/>
              </a:spcAft>
              <a:defRPr/>
            </a:pPr>
            <a:endParaRPr lang="he-IL" sz="2000" dirty="0">
              <a:solidFill>
                <a:schemeClr val="accent6">
                  <a:lumMod val="60000"/>
                  <a:lumOff val="40000"/>
                </a:schemeClr>
              </a:solidFill>
              <a:latin typeface="+mn-lt"/>
              <a:cs typeface="+mn-cs"/>
            </a:endParaRPr>
          </a:p>
        </p:txBody>
      </p:sp>
      <p:sp>
        <p:nvSpPr>
          <p:cNvPr id="20496" name="Date Placehold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a:solidFill>
                  <a:srgbClr val="F8F8F8"/>
                </a:solidFill>
                <a:latin typeface="Tahoma"/>
              </a:rPr>
              <a:t>Updated 13-Oct-2016</a:t>
            </a:r>
            <a:endParaRPr lang="en-US" altLang="en-US">
              <a:solidFill>
                <a:srgbClr val="F8F8F8"/>
              </a:solidFill>
              <a:latin typeface="Tahoma" pitchFamily="34" charset="0"/>
            </a:endParaRPr>
          </a:p>
        </p:txBody>
      </p:sp>
      <p:sp>
        <p:nvSpPr>
          <p:cNvPr id="20497" name="Footer Placeholder 9"/>
          <p:cNvSpPr>
            <a:spLocks noGrp="1"/>
          </p:cNvSpPr>
          <p:nvPr>
            <p:ph type="ftr" sz="quarter" idx="11"/>
          </p:nvPr>
        </p:nvSpPr>
        <p:spPr>
          <a:xfrm>
            <a:off x="3332163" y="5995988"/>
            <a:ext cx="3983037"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fontAlgn="base" hangingPunct="1">
              <a:spcBef>
                <a:spcPct val="0"/>
              </a:spcBef>
              <a:spcAft>
                <a:spcPct val="0"/>
              </a:spcAft>
            </a:pPr>
            <a:r>
              <a:rPr lang="en-US" dirty="0" smtClean="0">
                <a:solidFill>
                  <a:srgbClr val="F8F8F8"/>
                </a:solidFill>
                <a:latin typeface="Tahoma"/>
              </a:rPr>
              <a:t>The Art Gallery Problem</a:t>
            </a:r>
            <a:r>
              <a:rPr dirty="0" smtClean="0">
                <a:solidFill>
                  <a:srgbClr val="F8F8F8"/>
                </a:solidFill>
                <a:latin typeface="Tahoma"/>
              </a:rPr>
              <a:t> </a:t>
            </a:r>
            <a:r>
              <a:rPr dirty="0">
                <a:solidFill>
                  <a:srgbClr val="F8F8F8"/>
                </a:solidFill>
                <a:latin typeface="Tahoma"/>
              </a:rPr>
              <a:t>© All Rights Reserved </a:t>
            </a:r>
            <a:endParaRPr lang="en-US" altLang="en-US" dirty="0">
              <a:solidFill>
                <a:srgbClr val="F8F8F8"/>
              </a:solidFill>
              <a:latin typeface="Tahoma" pitchFamily="34" charset="0"/>
            </a:endParaRPr>
          </a:p>
        </p:txBody>
      </p:sp>
      <p:grpSp>
        <p:nvGrpSpPr>
          <p:cNvPr id="49" name="Group 3"/>
          <p:cNvGrpSpPr>
            <a:grpSpLocks/>
          </p:cNvGrpSpPr>
          <p:nvPr/>
        </p:nvGrpSpPr>
        <p:grpSpPr bwMode="auto">
          <a:xfrm>
            <a:off x="533400" y="3905655"/>
            <a:ext cx="4843942" cy="2027237"/>
            <a:chOff x="251520" y="3903439"/>
            <a:chExt cx="4843249" cy="2026857"/>
          </a:xfrm>
        </p:grpSpPr>
        <p:cxnSp>
          <p:nvCxnSpPr>
            <p:cNvPr id="50" name="Straight Connector 49"/>
            <p:cNvCxnSpPr/>
            <p:nvPr/>
          </p:nvCxnSpPr>
          <p:spPr>
            <a:xfrm>
              <a:off x="262151" y="5919665"/>
              <a:ext cx="4825309"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251520" y="3903439"/>
              <a:ext cx="0" cy="201574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5094769" y="3914549"/>
              <a:ext cx="0" cy="201574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flipV="1">
              <a:off x="251520" y="3914549"/>
              <a:ext cx="287297" cy="151101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538817" y="5425566"/>
              <a:ext cx="720622"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867993" y="5425566"/>
              <a:ext cx="539923"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987978" y="5425566"/>
              <a:ext cx="503166"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089545" y="5425566"/>
              <a:ext cx="69840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flipV="1">
              <a:off x="1580068" y="3914549"/>
              <a:ext cx="287296" cy="151101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flipV="1">
              <a:off x="2699095" y="3914549"/>
              <a:ext cx="288884" cy="151101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flipV="1">
              <a:off x="3795900" y="3914549"/>
              <a:ext cx="287296" cy="151101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flipV="1">
              <a:off x="1275111" y="3914072"/>
              <a:ext cx="288032" cy="1512169"/>
            </a:xfrm>
            <a:prstGeom prst="line">
              <a:avLst/>
            </a:prstGeom>
            <a:ln w="19050">
              <a:solidFill>
                <a:srgbClr val="FFC000"/>
              </a:solidFill>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2411760" y="3914072"/>
              <a:ext cx="288032" cy="1512169"/>
            </a:xfrm>
            <a:prstGeom prst="line">
              <a:avLst/>
            </a:prstGeom>
            <a:ln w="19050">
              <a:solidFill>
                <a:srgbClr val="FFC000"/>
              </a:solidFill>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flipV="1">
              <a:off x="3496728" y="3914072"/>
              <a:ext cx="288032" cy="1512169"/>
            </a:xfrm>
            <a:prstGeom prst="line">
              <a:avLst/>
            </a:prstGeom>
            <a:ln w="19050">
              <a:solidFill>
                <a:srgbClr val="FFC000"/>
              </a:solidFill>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flipV="1">
              <a:off x="4788024" y="3914072"/>
              <a:ext cx="288032" cy="1512169"/>
            </a:xfrm>
            <a:prstGeom prst="line">
              <a:avLst/>
            </a:prstGeom>
            <a:ln w="19050">
              <a:solidFill>
                <a:srgbClr val="FFC000"/>
              </a:solidFill>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grpSp>
      <p:sp>
        <p:nvSpPr>
          <p:cNvPr id="2" name="Slide Number Placeholder 1"/>
          <p:cNvSpPr>
            <a:spLocks noGrp="1"/>
          </p:cNvSpPr>
          <p:nvPr>
            <p:ph type="sldNum" sz="quarter" idx="12"/>
          </p:nvPr>
        </p:nvSpPr>
        <p:spPr/>
        <p:txBody>
          <a:bodyPr/>
          <a:lstStyle/>
          <a:p>
            <a:pPr>
              <a:defRPr/>
            </a:pPr>
            <a:fld id="{28C99590-D653-46AC-97D3-FFD34B05AF04}" type="slidenum">
              <a:rPr lang="en-US" smtClean="0"/>
              <a:pPr>
                <a:defRPr/>
              </a:pPr>
              <a:t>16</a:t>
            </a:fld>
            <a:endParaRPr lang="en-US"/>
          </a:p>
        </p:txBody>
      </p:sp>
    </p:spTree>
    <p:custDataLst>
      <p:tags r:id="rId1"/>
    </p:custDataLst>
  </p:cSld>
  <p:clrMapOvr>
    <a:masterClrMapping/>
  </p:clrMapOvr>
  <p:transition advTm="3162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
                                            <p:txEl>
                                              <p:pRg st="1" end="1"/>
                                            </p:txEl>
                                          </p:spTgt>
                                        </p:tgtEl>
                                        <p:attrNameLst>
                                          <p:attrName>style.visibility</p:attrName>
                                        </p:attrNameLst>
                                      </p:cBhvr>
                                      <p:to>
                                        <p:strVal val="visible"/>
                                      </p:to>
                                    </p:set>
                                  </p:childTnLst>
                                </p:cTn>
                              </p:par>
                              <p:par>
                                <p:cTn id="11" presetID="9" presetClass="emph" presetSubtype="0" nodeType="withEffect">
                                  <p:stCondLst>
                                    <p:cond delay="0"/>
                                  </p:stCondLst>
                                  <p:childTnLst>
                                    <p:set>
                                      <p:cBhvr rctx="PPT">
                                        <p:cTn id="12" dur="indefinite"/>
                                        <p:tgtEl>
                                          <p:spTgt spid="58">
                                            <p:txEl>
                                              <p:pRg st="0" end="0"/>
                                            </p:txEl>
                                          </p:spTgt>
                                        </p:tgtEl>
                                        <p:attrNameLst>
                                          <p:attrName>style.opacity</p:attrName>
                                        </p:attrNameLst>
                                      </p:cBhvr>
                                      <p:to>
                                        <p:strVal val="0.5"/>
                                      </p:to>
                                    </p:set>
                                    <p:animEffect filter="image" prLst="opacity: 0.5">
                                      <p:cBhvr rctx="IE">
                                        <p:cTn id="13" dur="indefinite"/>
                                        <p:tgtEl>
                                          <p:spTgt spid="5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8">
                                            <p:txEl>
                                              <p:pRg st="2" end="2"/>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58">
                                            <p:txEl>
                                              <p:pRg st="3" end="3"/>
                                            </p:txEl>
                                          </p:spTgt>
                                        </p:tgtEl>
                                        <p:attrNameLst>
                                          <p:attrName>style.visibility</p:attrName>
                                        </p:attrNameLst>
                                      </p:cBhvr>
                                      <p:to>
                                        <p:strVal val="visible"/>
                                      </p:to>
                                    </p:set>
                                  </p:childTnLst>
                                </p:cTn>
                              </p:par>
                              <p:par>
                                <p:cTn id="20" presetID="9" presetClass="emph" presetSubtype="0" nodeType="withEffect">
                                  <p:stCondLst>
                                    <p:cond delay="0"/>
                                  </p:stCondLst>
                                  <p:childTnLst>
                                    <p:set>
                                      <p:cBhvr rctx="PPT">
                                        <p:cTn id="21" dur="indefinite"/>
                                        <p:tgtEl>
                                          <p:spTgt spid="58">
                                            <p:txEl>
                                              <p:pRg st="1" end="1"/>
                                            </p:txEl>
                                          </p:spTgt>
                                        </p:tgtEl>
                                        <p:attrNameLst>
                                          <p:attrName>style.opacity</p:attrName>
                                        </p:attrNameLst>
                                      </p:cBhvr>
                                      <p:to>
                                        <p:strVal val="0.5"/>
                                      </p:to>
                                    </p:set>
                                    <p:animEffect filter="image" prLst="opacity: 0.5">
                                      <p:cBhvr rctx="IE">
                                        <p:cTn id="22" dur="indefinite"/>
                                        <p:tgtEl>
                                          <p:spTgt spid="5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8">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8">
                                            <p:txEl>
                                              <p:pRg st="5" end="5"/>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8">
                                            <p:txEl>
                                              <p:pRg st="6" end="6"/>
                                            </p:txEl>
                                          </p:spTgt>
                                        </p:tgtEl>
                                        <p:attrNameLst>
                                          <p:attrName>style.visibility</p:attrName>
                                        </p:attrNameLst>
                                      </p:cBhvr>
                                      <p:to>
                                        <p:strVal val="visible"/>
                                      </p:to>
                                    </p:set>
                                  </p:childTnLst>
                                </p:cTn>
                              </p:par>
                              <p:par>
                                <p:cTn id="31" presetID="9" presetClass="emph" presetSubtype="0" nodeType="withEffect">
                                  <p:stCondLst>
                                    <p:cond delay="0"/>
                                  </p:stCondLst>
                                  <p:childTnLst>
                                    <p:set>
                                      <p:cBhvr rctx="PPT">
                                        <p:cTn id="32" dur="indefinite"/>
                                        <p:tgtEl>
                                          <p:spTgt spid="58">
                                            <p:txEl>
                                              <p:pRg st="2" end="2"/>
                                            </p:txEl>
                                          </p:spTgt>
                                        </p:tgtEl>
                                        <p:attrNameLst>
                                          <p:attrName>style.opacity</p:attrName>
                                        </p:attrNameLst>
                                      </p:cBhvr>
                                      <p:to>
                                        <p:strVal val="0.5"/>
                                      </p:to>
                                    </p:set>
                                    <p:animEffect filter="image" prLst="opacity: 0.5">
                                      <p:cBhvr rctx="IE">
                                        <p:cTn id="33" dur="indefinite"/>
                                        <p:tgtEl>
                                          <p:spTgt spid="58">
                                            <p:txEl>
                                              <p:pRg st="2" end="2"/>
                                            </p:txEl>
                                          </p:spTgt>
                                        </p:tgtEl>
                                      </p:cBhvr>
                                    </p:animEffect>
                                  </p:childTnLst>
                                </p:cTn>
                              </p:par>
                              <p:par>
                                <p:cTn id="34" presetID="9" presetClass="emph" presetSubtype="0" nodeType="withEffect">
                                  <p:stCondLst>
                                    <p:cond delay="0"/>
                                  </p:stCondLst>
                                  <p:childTnLst>
                                    <p:set>
                                      <p:cBhvr rctx="PPT">
                                        <p:cTn id="35" dur="indefinite"/>
                                        <p:tgtEl>
                                          <p:spTgt spid="58">
                                            <p:txEl>
                                              <p:pRg st="3" end="3"/>
                                            </p:txEl>
                                          </p:spTgt>
                                        </p:tgtEl>
                                        <p:attrNameLst>
                                          <p:attrName>style.opacity</p:attrName>
                                        </p:attrNameLst>
                                      </p:cBhvr>
                                      <p:to>
                                        <p:strVal val="0.5"/>
                                      </p:to>
                                    </p:set>
                                    <p:animEffect filter="image" prLst="opacity: 0.5">
                                      <p:cBhvr rctx="IE">
                                        <p:cTn id="36" dur="indefinite"/>
                                        <p:tgtEl>
                                          <p:spTgt spid="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0" y="304800"/>
            <a:ext cx="9144000" cy="1143000"/>
          </a:xfrm>
        </p:spPr>
        <p:txBody>
          <a:bodyPr/>
          <a:lstStyle/>
          <a:p>
            <a:pPr algn="ctr" eaLnBrk="1" hangingPunct="1"/>
            <a:r>
              <a:rPr sz="3600" dirty="0">
                <a:solidFill>
                  <a:srgbClr val="00FFFF"/>
                </a:solidFill>
              </a:rPr>
              <a:t>A comb museum with 16 or 17 sides</a:t>
            </a:r>
          </a:p>
        </p:txBody>
      </p:sp>
      <p:grpSp>
        <p:nvGrpSpPr>
          <p:cNvPr id="2" name="Group 112"/>
          <p:cNvGrpSpPr>
            <a:grpSpLocks/>
          </p:cNvGrpSpPr>
          <p:nvPr/>
        </p:nvGrpSpPr>
        <p:grpSpPr bwMode="auto">
          <a:xfrm>
            <a:off x="461963" y="990600"/>
            <a:ext cx="4471987" cy="4876756"/>
            <a:chOff x="107504" y="1268760"/>
            <a:chExt cx="4896544" cy="4876175"/>
          </a:xfrm>
        </p:grpSpPr>
        <p:cxnSp>
          <p:nvCxnSpPr>
            <p:cNvPr id="33" name="Straight Connector 32"/>
            <p:cNvCxnSpPr/>
            <p:nvPr/>
          </p:nvCxnSpPr>
          <p:spPr>
            <a:xfrm flipV="1">
              <a:off x="178770" y="3284645"/>
              <a:ext cx="4321196" cy="11112"/>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178770" y="1268760"/>
              <a:ext cx="0" cy="2015885"/>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5004048" y="1279872"/>
              <a:ext cx="0" cy="1788899"/>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flipV="1">
              <a:off x="178770" y="1279872"/>
              <a:ext cx="288543" cy="151112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67313" y="2790992"/>
              <a:ext cx="71962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774449" y="2790992"/>
              <a:ext cx="585778"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916455" y="2790992"/>
              <a:ext cx="504082"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016743" y="2790992"/>
              <a:ext cx="698761"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flipV="1">
              <a:off x="1506764" y="1279872"/>
              <a:ext cx="288543" cy="151112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flipV="1">
              <a:off x="2627912" y="1279872"/>
              <a:ext cx="288543" cy="151112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flipV="1">
              <a:off x="3722986" y="1279872"/>
              <a:ext cx="288543" cy="151112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flipV="1">
              <a:off x="1203103" y="1279393"/>
              <a:ext cx="288032" cy="1512169"/>
            </a:xfrm>
            <a:prstGeom prst="line">
              <a:avLst/>
            </a:prstGeom>
            <a:ln w="19050">
              <a:solidFill>
                <a:srgbClr val="FFC000"/>
              </a:solidFill>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2339752" y="1279393"/>
              <a:ext cx="288032" cy="1512169"/>
            </a:xfrm>
            <a:prstGeom prst="line">
              <a:avLst/>
            </a:prstGeom>
            <a:ln w="19050">
              <a:solidFill>
                <a:srgbClr val="FFC000"/>
              </a:solidFill>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flipV="1">
              <a:off x="3435351" y="1279393"/>
              <a:ext cx="288032" cy="1512169"/>
            </a:xfrm>
            <a:prstGeom prst="line">
              <a:avLst/>
            </a:prstGeom>
            <a:ln w="19050">
              <a:solidFill>
                <a:srgbClr val="FFC000"/>
              </a:solidFill>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flipV="1">
              <a:off x="4716016" y="1279393"/>
              <a:ext cx="288032" cy="1512169"/>
            </a:xfrm>
            <a:prstGeom prst="line">
              <a:avLst/>
            </a:prstGeom>
            <a:ln w="19050">
              <a:solidFill>
                <a:srgbClr val="FFC000"/>
              </a:solidFill>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4830227" y="2933850"/>
              <a:ext cx="144272" cy="142858"/>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he-IL" dirty="0"/>
            </a:p>
          </p:txBody>
        </p:sp>
        <p:sp>
          <p:nvSpPr>
            <p:cNvPr id="49" name="Oval 48"/>
            <p:cNvSpPr/>
            <p:nvPr/>
          </p:nvSpPr>
          <p:spPr>
            <a:xfrm>
              <a:off x="211797" y="3090993"/>
              <a:ext cx="144271" cy="142858"/>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50" name="Oval 49"/>
            <p:cNvSpPr/>
            <p:nvPr/>
          </p:nvSpPr>
          <p:spPr>
            <a:xfrm>
              <a:off x="3451825" y="2790992"/>
              <a:ext cx="144271" cy="144445"/>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51" name="Oval 50"/>
            <p:cNvSpPr/>
            <p:nvPr/>
          </p:nvSpPr>
          <p:spPr>
            <a:xfrm>
              <a:off x="2372394" y="2790992"/>
              <a:ext cx="142533" cy="144445"/>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52" name="Oval 51"/>
            <p:cNvSpPr/>
            <p:nvPr/>
          </p:nvSpPr>
          <p:spPr>
            <a:xfrm>
              <a:off x="1239080" y="2790992"/>
              <a:ext cx="142533" cy="144445"/>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21533" name="TextBox 52"/>
            <p:cNvSpPr txBox="1">
              <a:spLocks noChangeArrowheads="1"/>
            </p:cNvSpPr>
            <p:nvPr/>
          </p:nvSpPr>
          <p:spPr bwMode="auto">
            <a:xfrm>
              <a:off x="381000" y="3212976"/>
              <a:ext cx="3486257" cy="36928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dirty="0">
                  <a:latin typeface="Tahoma"/>
                </a:rPr>
                <a:t>A comb museum (16 sides)</a:t>
              </a:r>
            </a:p>
          </p:txBody>
        </p:sp>
        <p:cxnSp>
          <p:nvCxnSpPr>
            <p:cNvPr id="61" name="Straight Connector 60"/>
            <p:cNvCxnSpPr/>
            <p:nvPr/>
          </p:nvCxnSpPr>
          <p:spPr>
            <a:xfrm flipV="1">
              <a:off x="4499966" y="3068771"/>
              <a:ext cx="504082" cy="215874"/>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396047" y="5848152"/>
              <a:ext cx="4032653" cy="28572"/>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107504" y="3830680"/>
              <a:ext cx="0" cy="183017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4932782" y="3841791"/>
              <a:ext cx="0" cy="179048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flipV="1">
              <a:off x="107504" y="3841791"/>
              <a:ext cx="288543" cy="151270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396047" y="5354498"/>
              <a:ext cx="71962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1701444" y="5354498"/>
              <a:ext cx="587516"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2843450" y="5354498"/>
              <a:ext cx="504082"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3945477" y="5354498"/>
              <a:ext cx="698761"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flipV="1">
              <a:off x="1435498" y="3841791"/>
              <a:ext cx="288543" cy="151270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flipV="1">
              <a:off x="2556645" y="3841791"/>
              <a:ext cx="286806" cy="151270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flipV="1">
              <a:off x="3651719" y="3841791"/>
              <a:ext cx="288543" cy="151270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flipV="1">
              <a:off x="1131095" y="3842064"/>
              <a:ext cx="288032" cy="1512169"/>
            </a:xfrm>
            <a:prstGeom prst="line">
              <a:avLst/>
            </a:prstGeom>
            <a:ln w="19050">
              <a:solidFill>
                <a:srgbClr val="FFC000"/>
              </a:solidFill>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flipV="1">
              <a:off x="2267744" y="3842064"/>
              <a:ext cx="288032" cy="1512169"/>
            </a:xfrm>
            <a:prstGeom prst="line">
              <a:avLst/>
            </a:prstGeom>
            <a:ln w="19050">
              <a:solidFill>
                <a:srgbClr val="FFC000"/>
              </a:solidFill>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flipV="1">
              <a:off x="3363343" y="3842064"/>
              <a:ext cx="288032" cy="1512169"/>
            </a:xfrm>
            <a:prstGeom prst="line">
              <a:avLst/>
            </a:prstGeom>
            <a:ln w="19050">
              <a:solidFill>
                <a:srgbClr val="FFC000"/>
              </a:solidFill>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flipV="1">
              <a:off x="4644008" y="3842064"/>
              <a:ext cx="288032" cy="1512169"/>
            </a:xfrm>
            <a:prstGeom prst="line">
              <a:avLst/>
            </a:prstGeom>
            <a:ln w="19050">
              <a:solidFill>
                <a:srgbClr val="FFC000"/>
              </a:solidFill>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sp>
          <p:nvSpPr>
            <p:cNvPr id="80" name="Oval 79"/>
            <p:cNvSpPr/>
            <p:nvPr/>
          </p:nvSpPr>
          <p:spPr>
            <a:xfrm>
              <a:off x="4758961" y="5495769"/>
              <a:ext cx="144271" cy="144445"/>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he-IL" dirty="0"/>
            </a:p>
          </p:txBody>
        </p:sp>
        <p:sp>
          <p:nvSpPr>
            <p:cNvPr id="81" name="Oval 80"/>
            <p:cNvSpPr/>
            <p:nvPr/>
          </p:nvSpPr>
          <p:spPr>
            <a:xfrm>
              <a:off x="137053" y="5527516"/>
              <a:ext cx="144272" cy="144445"/>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82" name="Oval 81"/>
            <p:cNvSpPr/>
            <p:nvPr/>
          </p:nvSpPr>
          <p:spPr>
            <a:xfrm>
              <a:off x="3380558" y="5354498"/>
              <a:ext cx="142533" cy="14444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83" name="Oval 82"/>
            <p:cNvSpPr/>
            <p:nvPr/>
          </p:nvSpPr>
          <p:spPr>
            <a:xfrm>
              <a:off x="2299389" y="5354498"/>
              <a:ext cx="144272" cy="14444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84" name="Oval 83"/>
            <p:cNvSpPr/>
            <p:nvPr/>
          </p:nvSpPr>
          <p:spPr>
            <a:xfrm>
              <a:off x="1166075" y="5354498"/>
              <a:ext cx="144272" cy="14444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21555" name="TextBox 84"/>
            <p:cNvSpPr txBox="1">
              <a:spLocks noChangeArrowheads="1"/>
            </p:cNvSpPr>
            <p:nvPr/>
          </p:nvSpPr>
          <p:spPr bwMode="auto">
            <a:xfrm>
              <a:off x="152400" y="5775647"/>
              <a:ext cx="3960440" cy="36928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dirty="0">
                  <a:latin typeface="Tahoma"/>
                </a:rPr>
                <a:t>A comb museum (17 sides)</a:t>
              </a:r>
            </a:p>
          </p:txBody>
        </p:sp>
        <p:cxnSp>
          <p:nvCxnSpPr>
            <p:cNvPr id="86" name="Straight Connector 85"/>
            <p:cNvCxnSpPr/>
            <p:nvPr/>
          </p:nvCxnSpPr>
          <p:spPr>
            <a:xfrm flipV="1">
              <a:off x="4428700" y="5632278"/>
              <a:ext cx="504082" cy="215874"/>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07504" y="5660850"/>
              <a:ext cx="288543" cy="215874"/>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99" name="TextBox 98"/>
          <p:cNvSpPr txBox="1">
            <a:spLocks noChangeArrowheads="1"/>
          </p:cNvSpPr>
          <p:nvPr/>
        </p:nvSpPr>
        <p:spPr bwMode="auto">
          <a:xfrm>
            <a:off x="4852194" y="838200"/>
            <a:ext cx="391080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sz="2000" dirty="0">
                <a:latin typeface="Tahoma"/>
              </a:rPr>
              <a:t>It turns out that </a:t>
            </a:r>
            <a:r>
              <a:rPr lang="en-US" sz="2000" dirty="0" smtClean="0">
                <a:latin typeface="Tahoma"/>
              </a:rPr>
              <a:t>f</a:t>
            </a:r>
            <a:r>
              <a:rPr sz="2000" dirty="0" smtClean="0">
                <a:latin typeface="Tahoma"/>
              </a:rPr>
              <a:t>or </a:t>
            </a:r>
            <a:r>
              <a:rPr lang="en-US" sz="2000" dirty="0" smtClean="0">
                <a:latin typeface="Tahoma"/>
              </a:rPr>
              <a:t>securing </a:t>
            </a:r>
            <a:r>
              <a:rPr sz="2000" dirty="0" smtClean="0">
                <a:latin typeface="Tahoma"/>
              </a:rPr>
              <a:t>a 16</a:t>
            </a:r>
            <a:r>
              <a:rPr lang="en-US" sz="2000" dirty="0" smtClean="0">
                <a:latin typeface="Tahoma"/>
              </a:rPr>
              <a:t>-</a:t>
            </a:r>
            <a:r>
              <a:rPr sz="2000" dirty="0" smtClean="0">
                <a:latin typeface="Tahoma"/>
              </a:rPr>
              <a:t> </a:t>
            </a:r>
            <a:r>
              <a:rPr sz="2000" dirty="0">
                <a:latin typeface="Tahoma"/>
              </a:rPr>
              <a:t>or 17-sided comb </a:t>
            </a:r>
            <a:r>
              <a:rPr sz="2000" dirty="0" smtClean="0">
                <a:latin typeface="Tahoma"/>
              </a:rPr>
              <a:t>museum</a:t>
            </a:r>
            <a:r>
              <a:rPr lang="en-US" sz="2000" dirty="0" smtClean="0">
                <a:latin typeface="Tahoma"/>
              </a:rPr>
              <a:t>,</a:t>
            </a:r>
            <a:r>
              <a:rPr sz="2000" dirty="0" smtClean="0">
                <a:latin typeface="Tahoma"/>
              </a:rPr>
              <a:t> </a:t>
            </a:r>
            <a:r>
              <a:rPr sz="2000" dirty="0">
                <a:latin typeface="Tahoma"/>
              </a:rPr>
              <a:t>5 cameras are necessary </a:t>
            </a:r>
            <a:r>
              <a:rPr lang="en-US" sz="2000" dirty="0" smtClean="0">
                <a:latin typeface="Tahoma"/>
              </a:rPr>
              <a:t>as well.</a:t>
            </a:r>
            <a:endParaRPr sz="2000" dirty="0">
              <a:latin typeface="Tahoma"/>
            </a:endParaRPr>
          </a:p>
        </p:txBody>
      </p:sp>
      <p:sp>
        <p:nvSpPr>
          <p:cNvPr id="100" name="TextBox 99"/>
          <p:cNvSpPr txBox="1"/>
          <p:nvPr/>
        </p:nvSpPr>
        <p:spPr>
          <a:xfrm>
            <a:off x="3830637" y="2223195"/>
            <a:ext cx="4932363" cy="2462213"/>
          </a:xfrm>
          <a:prstGeom prst="rect">
            <a:avLst/>
          </a:prstGeom>
          <a:noFill/>
        </p:spPr>
        <p:txBody>
          <a:bodyPr wrap="square" rtlCol="1">
            <a:spAutoFit/>
          </a:bodyPr>
          <a:lstStyle/>
          <a:p>
            <a:pPr fontAlgn="auto">
              <a:spcBef>
                <a:spcPts val="0"/>
              </a:spcBef>
              <a:spcAft>
                <a:spcPts val="0"/>
              </a:spcAft>
              <a:defRPr/>
            </a:pPr>
            <a:r>
              <a:rPr dirty="0" err="1">
                <a:latin typeface="+mn-lt"/>
                <a:cs typeface="+mn-cs"/>
              </a:rPr>
              <a:t>Chvátal</a:t>
            </a:r>
            <a:r>
              <a:rPr dirty="0">
                <a:latin typeface="+mn-lt"/>
                <a:cs typeface="+mn-cs"/>
              </a:rPr>
              <a:t> further proved that </a:t>
            </a:r>
            <a:endParaRPr lang="he-IL" dirty="0" smtClean="0">
              <a:latin typeface="+mn-lt"/>
              <a:cs typeface="+mn-cs"/>
            </a:endParaRPr>
          </a:p>
          <a:p>
            <a:pPr fontAlgn="auto">
              <a:spcBef>
                <a:spcPts val="0"/>
              </a:spcBef>
              <a:spcAft>
                <a:spcPts val="0"/>
              </a:spcAft>
              <a:defRPr/>
            </a:pPr>
            <a:r>
              <a:rPr dirty="0">
                <a:latin typeface="+mn-lt"/>
                <a:cs typeface="+mn-cs"/>
              </a:rPr>
              <a:t>the number of guards that suffice </a:t>
            </a:r>
            <a:endParaRPr lang="he-IL" dirty="0">
              <a:solidFill>
                <a:schemeClr val="accent6">
                  <a:lumMod val="60000"/>
                  <a:lumOff val="40000"/>
                </a:schemeClr>
              </a:solidFill>
              <a:latin typeface="+mn-lt"/>
              <a:cs typeface="+mn-cs"/>
            </a:endParaRPr>
          </a:p>
          <a:p>
            <a:pPr fontAlgn="auto">
              <a:spcBef>
                <a:spcPts val="0"/>
              </a:spcBef>
              <a:spcAft>
                <a:spcPts val="0"/>
              </a:spcAft>
              <a:defRPr/>
            </a:pPr>
            <a:r>
              <a:rPr dirty="0">
                <a:latin typeface="+mn-lt"/>
                <a:cs typeface="+mn-cs"/>
              </a:rPr>
              <a:t>for any space with a </a:t>
            </a:r>
            <a:r>
              <a:rPr dirty="0" smtClean="0">
                <a:latin typeface="+mn-lt"/>
                <a:cs typeface="+mn-cs"/>
              </a:rPr>
              <a:t>15</a:t>
            </a:r>
            <a:r>
              <a:rPr lang="en-US" dirty="0" smtClean="0">
                <a:latin typeface="+mn-lt"/>
                <a:cs typeface="+mn-cs"/>
              </a:rPr>
              <a:t>-</a:t>
            </a:r>
            <a:r>
              <a:rPr dirty="0" smtClean="0">
                <a:latin typeface="+mn-lt"/>
                <a:cs typeface="+mn-cs"/>
              </a:rPr>
              <a:t>, 16</a:t>
            </a:r>
            <a:r>
              <a:rPr lang="en-US" dirty="0" smtClean="0">
                <a:latin typeface="+mn-lt"/>
                <a:cs typeface="+mn-cs"/>
              </a:rPr>
              <a:t>-</a:t>
            </a:r>
            <a:r>
              <a:rPr dirty="0" smtClean="0">
                <a:latin typeface="+mn-lt"/>
                <a:cs typeface="+mn-cs"/>
              </a:rPr>
              <a:t> </a:t>
            </a:r>
            <a:r>
              <a:rPr dirty="0">
                <a:latin typeface="+mn-lt"/>
                <a:cs typeface="+mn-cs"/>
              </a:rPr>
              <a:t>or 17-sided polygonal floor plan whose floor and walls are perpendicular, </a:t>
            </a:r>
            <a:endParaRPr lang="he-IL" dirty="0" smtClean="0">
              <a:latin typeface="+mn-lt"/>
              <a:cs typeface="+mn-cs"/>
            </a:endParaRPr>
          </a:p>
          <a:p>
            <a:pPr fontAlgn="auto">
              <a:spcBef>
                <a:spcPts val="0"/>
              </a:spcBef>
              <a:spcAft>
                <a:spcPts val="0"/>
              </a:spcAft>
              <a:defRPr/>
            </a:pPr>
            <a:r>
              <a:rPr dirty="0">
                <a:latin typeface="+mn-lt"/>
                <a:cs typeface="+mn-cs"/>
              </a:rPr>
              <a:t>is at </a:t>
            </a:r>
            <a:r>
              <a:rPr dirty="0" smtClean="0">
                <a:latin typeface="+mn-lt"/>
                <a:cs typeface="+mn-cs"/>
              </a:rPr>
              <a:t>most </a:t>
            </a:r>
            <a:r>
              <a:rPr dirty="0">
                <a:solidFill>
                  <a:srgbClr val="FFC000"/>
                </a:solidFill>
                <a:latin typeface="+mn-lt"/>
                <a:cs typeface="+mn-cs"/>
              </a:rPr>
              <a:t>5</a:t>
            </a:r>
            <a:r>
              <a:rPr dirty="0">
                <a:latin typeface="+mn-lt"/>
                <a:cs typeface="+mn-cs"/>
              </a:rPr>
              <a:t>.</a:t>
            </a:r>
          </a:p>
          <a:p>
            <a:pPr fontAlgn="auto">
              <a:spcBef>
                <a:spcPts val="600"/>
              </a:spcBef>
              <a:spcAft>
                <a:spcPts val="0"/>
              </a:spcAft>
              <a:defRPr/>
            </a:pPr>
            <a:r>
              <a:rPr spc="-150" dirty="0">
                <a:solidFill>
                  <a:srgbClr val="FFC000"/>
                </a:solidFill>
                <a:latin typeface="+mn-lt"/>
                <a:cs typeface="+mn-cs"/>
              </a:rPr>
              <a:t>5</a:t>
            </a:r>
            <a:r>
              <a:rPr spc="-150" dirty="0">
                <a:solidFill>
                  <a:srgbClr val="00FFFF"/>
                </a:solidFill>
                <a:latin typeface="+mn-lt"/>
                <a:cs typeface="+mn-cs"/>
              </a:rPr>
              <a:t> </a:t>
            </a:r>
            <a:r>
              <a:rPr spc="-150" dirty="0">
                <a:latin typeface="+mn-lt"/>
                <a:cs typeface="+mn-cs"/>
              </a:rPr>
              <a:t>is</a:t>
            </a:r>
            <a:r>
              <a:rPr spc="-150" dirty="0">
                <a:solidFill>
                  <a:srgbClr val="00FFFF"/>
                </a:solidFill>
                <a:latin typeface="+mn-lt"/>
                <a:cs typeface="+mn-cs"/>
              </a:rPr>
              <a:t> the </a:t>
            </a:r>
            <a:r>
              <a:rPr lang="en-US" spc="-150" dirty="0" smtClean="0">
                <a:solidFill>
                  <a:srgbClr val="00FFFF"/>
                </a:solidFill>
                <a:latin typeface="+mn-lt"/>
                <a:cs typeface="+mn-cs"/>
              </a:rPr>
              <a:t>floor </a:t>
            </a:r>
            <a:r>
              <a:rPr dirty="0" smtClean="0">
                <a:solidFill>
                  <a:schemeClr val="tx2"/>
                </a:solidFill>
                <a:latin typeface="+mn-lt"/>
                <a:cs typeface="+mn-cs"/>
              </a:rPr>
              <a:t>of</a:t>
            </a:r>
            <a:r>
              <a:rPr spc="-150" dirty="0" smtClean="0">
                <a:latin typeface="+mn-lt"/>
                <a:cs typeface="+mn-cs"/>
              </a:rPr>
              <a:t> </a:t>
            </a:r>
            <a:r>
              <a:rPr spc="-150" dirty="0">
                <a:solidFill>
                  <a:schemeClr val="accent6">
                    <a:lumMod val="60000"/>
                    <a:lumOff val="40000"/>
                  </a:schemeClr>
                </a:solidFill>
                <a:latin typeface="+mn-lt"/>
                <a:cs typeface="+mn-cs"/>
              </a:rPr>
              <a:t>15/3=</a:t>
            </a:r>
            <a:r>
              <a:rPr spc="-150" dirty="0">
                <a:solidFill>
                  <a:srgbClr val="FFC000"/>
                </a:solidFill>
                <a:latin typeface="+mn-lt"/>
                <a:cs typeface="+mn-cs"/>
              </a:rPr>
              <a:t>5</a:t>
            </a:r>
            <a:r>
              <a:rPr dirty="0">
                <a:solidFill>
                  <a:schemeClr val="tx2"/>
                </a:solidFill>
                <a:latin typeface="+mn-lt"/>
                <a:cs typeface="+mn-cs"/>
              </a:rPr>
              <a:t>,</a:t>
            </a:r>
          </a:p>
          <a:p>
            <a:pPr fontAlgn="auto">
              <a:spcBef>
                <a:spcPts val="600"/>
              </a:spcBef>
              <a:spcAft>
                <a:spcPts val="0"/>
              </a:spcAft>
              <a:defRPr/>
            </a:pPr>
            <a:r>
              <a:rPr dirty="0">
                <a:latin typeface="+mn-lt"/>
                <a:cs typeface="+mn-cs"/>
              </a:rPr>
              <a:t>of </a:t>
            </a:r>
            <a:r>
              <a:rPr dirty="0" smtClean="0">
                <a:solidFill>
                  <a:schemeClr val="accent6">
                    <a:lumMod val="60000"/>
                    <a:lumOff val="40000"/>
                  </a:schemeClr>
                </a:solidFill>
                <a:latin typeface="+mn-lt"/>
                <a:cs typeface="+mn-cs"/>
              </a:rPr>
              <a:t>16/3</a:t>
            </a:r>
            <a:r>
              <a:rPr dirty="0" smtClean="0">
                <a:latin typeface="+mn-lt"/>
                <a:cs typeface="+mn-cs"/>
              </a:rPr>
              <a:t>=</a:t>
            </a:r>
            <a:r>
              <a:rPr dirty="0" smtClean="0">
                <a:solidFill>
                  <a:srgbClr val="FFC000"/>
                </a:solidFill>
                <a:latin typeface="+mn-lt"/>
                <a:cs typeface="+mn-cs"/>
              </a:rPr>
              <a:t>5</a:t>
            </a:r>
            <a:r>
              <a:rPr lang="en-US" dirty="0" smtClean="0">
                <a:solidFill>
                  <a:srgbClr val="FFC000"/>
                </a:solidFill>
                <a:latin typeface="+mn-lt"/>
                <a:cs typeface="+mn-cs"/>
              </a:rPr>
              <a:t>   </a:t>
            </a:r>
            <a:r>
              <a:rPr dirty="0" smtClean="0">
                <a:solidFill>
                  <a:schemeClr val="accent6">
                    <a:lumMod val="60000"/>
                    <a:lumOff val="40000"/>
                  </a:schemeClr>
                </a:solidFill>
                <a:latin typeface="+mn-lt"/>
                <a:cs typeface="+mn-cs"/>
              </a:rPr>
              <a:t> </a:t>
            </a:r>
            <a:r>
              <a:rPr dirty="0">
                <a:latin typeface="+mn-lt"/>
                <a:cs typeface="+mn-cs"/>
              </a:rPr>
              <a:t>and of </a:t>
            </a:r>
            <a:r>
              <a:rPr dirty="0" smtClean="0">
                <a:solidFill>
                  <a:schemeClr val="accent6">
                    <a:lumMod val="60000"/>
                    <a:lumOff val="40000"/>
                  </a:schemeClr>
                </a:solidFill>
                <a:latin typeface="+mn-lt"/>
                <a:cs typeface="+mn-cs"/>
              </a:rPr>
              <a:t>17/3</a:t>
            </a:r>
            <a:r>
              <a:rPr dirty="0" smtClean="0">
                <a:latin typeface="+mn-lt"/>
                <a:cs typeface="+mn-cs"/>
              </a:rPr>
              <a:t>=</a:t>
            </a:r>
            <a:r>
              <a:rPr dirty="0" smtClean="0">
                <a:solidFill>
                  <a:srgbClr val="FFC000"/>
                </a:solidFill>
                <a:latin typeface="+mn-lt"/>
                <a:cs typeface="+mn-cs"/>
              </a:rPr>
              <a:t>5</a:t>
            </a:r>
            <a:r>
              <a:rPr lang="en-US" dirty="0" smtClean="0">
                <a:solidFill>
                  <a:srgbClr val="FFC000"/>
                </a:solidFill>
                <a:latin typeface="+mn-lt"/>
                <a:cs typeface="+mn-cs"/>
              </a:rPr>
              <a:t>     </a:t>
            </a:r>
            <a:r>
              <a:rPr dirty="0" smtClean="0">
                <a:solidFill>
                  <a:schemeClr val="tx2"/>
                </a:solidFill>
                <a:latin typeface="+mn-lt"/>
                <a:cs typeface="+mn-cs"/>
              </a:rPr>
              <a:t>.</a:t>
            </a:r>
            <a:endParaRPr lang="he-IL" dirty="0">
              <a:solidFill>
                <a:schemeClr val="tx2"/>
              </a:solidFill>
              <a:latin typeface="+mn-lt"/>
              <a:cs typeface="+mn-cs"/>
            </a:endParaRPr>
          </a:p>
        </p:txBody>
      </p:sp>
      <p:sp>
        <p:nvSpPr>
          <p:cNvPr id="21510" name="Date Placeholder 2"/>
          <p:cNvSpPr>
            <a:spLocks noGrp="1"/>
          </p:cNvSpPr>
          <p:nvPr>
            <p:ph type="dt" sz="quarter" idx="10"/>
          </p:nvPr>
        </p:nvSpPr>
        <p:spPr>
          <a:xfrm>
            <a:off x="381000" y="60198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eaLnBrk="1" fontAlgn="base" hangingPunct="1">
              <a:spcBef>
                <a:spcPct val="0"/>
              </a:spcBef>
              <a:spcAft>
                <a:spcPct val="0"/>
              </a:spcAft>
            </a:pPr>
            <a:r>
              <a:rPr>
                <a:solidFill>
                  <a:srgbClr val="F8F8F8"/>
                </a:solidFill>
                <a:latin typeface="Tahoma"/>
              </a:rPr>
              <a:t>Updated 13-Oct-2016</a:t>
            </a:r>
            <a:endParaRPr lang="en-US" altLang="en-US" dirty="0">
              <a:solidFill>
                <a:srgbClr val="F8F8F8"/>
              </a:solidFill>
              <a:latin typeface="Tahoma" pitchFamily="34" charset="0"/>
            </a:endParaRPr>
          </a:p>
        </p:txBody>
      </p:sp>
      <p:sp>
        <p:nvSpPr>
          <p:cNvPr id="21511" name="Footer Placeholder 6"/>
          <p:cNvSpPr>
            <a:spLocks noGrp="1"/>
          </p:cNvSpPr>
          <p:nvPr>
            <p:ph type="ftr" sz="quarter" idx="11"/>
          </p:nvPr>
        </p:nvSpPr>
        <p:spPr>
          <a:xfrm>
            <a:off x="2311400" y="6019800"/>
            <a:ext cx="3916363"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fontAlgn="base" hangingPunct="1">
              <a:spcBef>
                <a:spcPct val="0"/>
              </a:spcBef>
              <a:spcAft>
                <a:spcPct val="0"/>
              </a:spcAft>
            </a:pPr>
            <a:r>
              <a:rPr lang="en-US" dirty="0" smtClean="0">
                <a:solidFill>
                  <a:srgbClr val="F8F8F8"/>
                </a:solidFill>
                <a:latin typeface="Tahoma"/>
              </a:rPr>
              <a:t>The Art Gallery Problem</a:t>
            </a:r>
            <a:r>
              <a:rPr dirty="0" smtClean="0">
                <a:solidFill>
                  <a:srgbClr val="F8F8F8"/>
                </a:solidFill>
                <a:latin typeface="Tahoma"/>
              </a:rPr>
              <a:t> </a:t>
            </a:r>
            <a:r>
              <a:rPr dirty="0">
                <a:solidFill>
                  <a:srgbClr val="F8F8F8"/>
                </a:solidFill>
                <a:latin typeface="Tahoma"/>
              </a:rPr>
              <a:t>© All Rights Reserved </a:t>
            </a:r>
            <a:endParaRPr lang="en-US" altLang="en-US" dirty="0">
              <a:solidFill>
                <a:srgbClr val="F8F8F8"/>
              </a:solidFill>
              <a:latin typeface="Tahoma"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779654417"/>
              </p:ext>
            </p:extLst>
          </p:nvPr>
        </p:nvGraphicFramePr>
        <p:xfrm>
          <a:off x="4929563" y="4305607"/>
          <a:ext cx="320300" cy="307362"/>
        </p:xfrm>
        <a:graphic>
          <a:graphicData uri="http://schemas.openxmlformats.org/presentationml/2006/ole">
            <mc:AlternateContent xmlns:mc="http://schemas.openxmlformats.org/markup-compatibility/2006">
              <mc:Choice xmlns:v="urn:schemas-microsoft-com:vml" Requires="v">
                <p:oleObj spid="_x0000_s30135" name="Equation" r:id="rId5" imgW="228600" imgH="304560" progId="Equation.DSMT4">
                  <p:embed/>
                </p:oleObj>
              </mc:Choice>
              <mc:Fallback>
                <p:oleObj name="Equation" r:id="rId5" imgW="228600" imgH="304560" progId="Equation.DSMT4">
                  <p:embed/>
                  <p:pic>
                    <p:nvPicPr>
                      <p:cNvPr id="0" name=""/>
                      <p:cNvPicPr/>
                      <p:nvPr/>
                    </p:nvPicPr>
                    <p:blipFill>
                      <a:blip r:embed="rId6"/>
                      <a:stretch>
                        <a:fillRect/>
                      </a:stretch>
                    </p:blipFill>
                    <p:spPr>
                      <a:xfrm>
                        <a:off x="4929563" y="4305607"/>
                        <a:ext cx="320300" cy="307362"/>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264223549"/>
              </p:ext>
            </p:extLst>
          </p:nvPr>
        </p:nvGraphicFramePr>
        <p:xfrm>
          <a:off x="6705600" y="4343400"/>
          <a:ext cx="297923" cy="275165"/>
        </p:xfrm>
        <a:graphic>
          <a:graphicData uri="http://schemas.openxmlformats.org/presentationml/2006/ole">
            <mc:AlternateContent xmlns:mc="http://schemas.openxmlformats.org/markup-compatibility/2006">
              <mc:Choice xmlns:v="urn:schemas-microsoft-com:vml" Requires="v">
                <p:oleObj spid="_x0000_s30136" name="Equation" r:id="rId7" imgW="228600" imgH="304560" progId="Equation.DSMT4">
                  <p:embed/>
                </p:oleObj>
              </mc:Choice>
              <mc:Fallback>
                <p:oleObj name="Equation" r:id="rId7" imgW="228600" imgH="304560" progId="Equation.DSMT4">
                  <p:embed/>
                  <p:pic>
                    <p:nvPicPr>
                      <p:cNvPr id="0" name="Object 2"/>
                      <p:cNvPicPr>
                        <a:picLocks noChangeAspect="1" noChangeArrowheads="1"/>
                      </p:cNvPicPr>
                      <p:nvPr/>
                    </p:nvPicPr>
                    <p:blipFill>
                      <a:blip r:embed="rId8"/>
                      <a:srcRect/>
                      <a:stretch>
                        <a:fillRect/>
                      </a:stretch>
                    </p:blipFill>
                    <p:spPr bwMode="auto">
                      <a:xfrm>
                        <a:off x="6705600" y="4343400"/>
                        <a:ext cx="297923" cy="275165"/>
                      </a:xfrm>
                      <a:prstGeom prst="rect">
                        <a:avLst/>
                      </a:prstGeom>
                      <a:noFill/>
                      <a:ln>
                        <a:noFill/>
                      </a:ln>
                      <a:extLst/>
                    </p:spPr>
                  </p:pic>
                </p:oleObj>
              </mc:Fallback>
            </mc:AlternateContent>
          </a:graphicData>
        </a:graphic>
      </p:graphicFrame>
      <p:sp>
        <p:nvSpPr>
          <p:cNvPr id="4" name="Slide Number Placeholder 3"/>
          <p:cNvSpPr>
            <a:spLocks noGrp="1"/>
          </p:cNvSpPr>
          <p:nvPr>
            <p:ph type="sldNum" sz="quarter" idx="12"/>
          </p:nvPr>
        </p:nvSpPr>
        <p:spPr/>
        <p:txBody>
          <a:bodyPr/>
          <a:lstStyle/>
          <a:p>
            <a:pPr>
              <a:defRPr/>
            </a:pPr>
            <a:fld id="{28C99590-D653-46AC-97D3-FFD34B05AF04}" type="slidenum">
              <a:rPr lang="en-US" smtClean="0"/>
              <a:pPr>
                <a:defRPr/>
              </a:pPr>
              <a:t>17</a:t>
            </a:fld>
            <a:endParaRPr lang="en-US"/>
          </a:p>
        </p:txBody>
      </p:sp>
    </p:spTree>
    <p:custDataLst>
      <p:tags r:id="rId2"/>
    </p:custDataLst>
  </p:cSld>
  <p:clrMapOvr>
    <a:masterClrMapping/>
  </p:clrMapOvr>
  <p:transition advTm="34383"/>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9">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0">
                                            <p:txEl>
                                              <p:pRg st="0" end="0"/>
                                            </p:txEl>
                                          </p:spTgt>
                                        </p:tgtEl>
                                        <p:attrNameLst>
                                          <p:attrName>style.visibility</p:attrName>
                                        </p:attrNameLst>
                                      </p:cBhvr>
                                      <p:to>
                                        <p:strVal val="visible"/>
                                      </p:to>
                                    </p:set>
                                  </p:childTnLst>
                                </p:cTn>
                              </p:par>
                              <p:par>
                                <p:cTn id="15" presetID="9" presetClass="emph" presetSubtype="0" nodeType="withEffect">
                                  <p:stCondLst>
                                    <p:cond delay="0"/>
                                  </p:stCondLst>
                                  <p:childTnLst>
                                    <p:set>
                                      <p:cBhvr rctx="PPT">
                                        <p:cTn id="16" dur="indefinite"/>
                                        <p:tgtEl>
                                          <p:spTgt spid="99">
                                            <p:txEl>
                                              <p:pRg st="0" end="0"/>
                                            </p:txEl>
                                          </p:spTgt>
                                        </p:tgtEl>
                                        <p:attrNameLst>
                                          <p:attrName>style.opacity</p:attrName>
                                        </p:attrNameLst>
                                      </p:cBhvr>
                                      <p:to>
                                        <p:strVal val="0.5"/>
                                      </p:to>
                                    </p:set>
                                    <p:animEffect filter="image" prLst="opacity: 0.5">
                                      <p:cBhvr rctx="IE">
                                        <p:cTn id="17" dur="indefinite"/>
                                        <p:tgtEl>
                                          <p:spTgt spid="99">
                                            <p:txEl>
                                              <p:pRg st="0" end="0"/>
                                            </p:txEl>
                                          </p:spTgt>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100">
                                            <p:txEl>
                                              <p:pRg st="1" end="1"/>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00">
                                            <p:txEl>
                                              <p:pRg st="2" end="2"/>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00">
                                            <p:txEl>
                                              <p:pRg st="3" end="3"/>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00">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00">
                                            <p:txEl>
                                              <p:pRg st="5" end="5"/>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build="p"/>
      <p:bldP spid="100"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762000"/>
          </a:xfrm>
        </p:spPr>
        <p:txBody>
          <a:bodyPr/>
          <a:lstStyle/>
          <a:p>
            <a:pPr algn="ctr" rtl="1" eaLnBrk="1" hangingPunct="1"/>
            <a:r>
              <a:rPr sz="3200">
                <a:solidFill>
                  <a:srgbClr val="00FFFF"/>
                </a:solidFill>
              </a:rPr>
              <a:t>The Art Gallery Theorem</a:t>
            </a:r>
          </a:p>
        </p:txBody>
      </p:sp>
      <p:sp>
        <p:nvSpPr>
          <p:cNvPr id="3" name="Content Placeholder 2"/>
          <p:cNvSpPr>
            <a:spLocks noGrp="1"/>
          </p:cNvSpPr>
          <p:nvPr>
            <p:ph idx="1"/>
          </p:nvPr>
        </p:nvSpPr>
        <p:spPr>
          <a:xfrm>
            <a:off x="304800" y="914400"/>
            <a:ext cx="8483600" cy="5256213"/>
          </a:xfrm>
        </p:spPr>
        <p:txBody>
          <a:bodyPr>
            <a:noAutofit/>
          </a:bodyPr>
          <a:lstStyle/>
          <a:p>
            <a:pPr eaLnBrk="1" hangingPunct="1">
              <a:defRPr/>
            </a:pPr>
            <a:r>
              <a:rPr sz="2000" dirty="0" err="1"/>
              <a:t>Chvátal</a:t>
            </a:r>
            <a:r>
              <a:rPr sz="2000" dirty="0"/>
              <a:t> in effect proved that in general, for any number of sides </a:t>
            </a:r>
            <a:r>
              <a:rPr sz="2000" dirty="0" smtClean="0"/>
              <a:t>n</a:t>
            </a:r>
            <a:r>
              <a:rPr sz="2000" dirty="0"/>
              <a:t>,  </a:t>
            </a:r>
          </a:p>
          <a:p>
            <a:pPr eaLnBrk="1" hangingPunct="1">
              <a:spcBef>
                <a:spcPts val="0"/>
              </a:spcBef>
              <a:buFontTx/>
              <a:buNone/>
              <a:defRPr/>
            </a:pPr>
            <a:r>
              <a:rPr sz="2000" dirty="0"/>
              <a:t>	the number of guards sufficient for safeguarding a museum whose structure is a right prism, and whose floor plan is </a:t>
            </a:r>
            <a:r>
              <a:rPr sz="2000" dirty="0" smtClean="0"/>
              <a:t>a</a:t>
            </a:r>
            <a:r>
              <a:rPr lang="en-US" sz="2000" dirty="0" smtClean="0"/>
              <a:t>n</a:t>
            </a:r>
            <a:r>
              <a:rPr sz="2000" dirty="0" smtClean="0"/>
              <a:t> </a:t>
            </a:r>
            <a:r>
              <a:rPr sz="2000" dirty="0"/>
              <a:t>n-sided polygon (convex or </a:t>
            </a:r>
            <a:r>
              <a:rPr sz="2000" dirty="0" smtClean="0"/>
              <a:t>concave </a:t>
            </a:r>
            <a:r>
              <a:rPr sz="2000" dirty="0"/>
              <a:t>of any shape or form!) is:</a:t>
            </a:r>
          </a:p>
          <a:p>
            <a:pPr eaLnBrk="1" hangingPunct="1">
              <a:spcBef>
                <a:spcPts val="0"/>
              </a:spcBef>
              <a:buFontTx/>
              <a:buNone/>
              <a:defRPr/>
            </a:pPr>
            <a:r>
              <a:rPr sz="2000" dirty="0">
                <a:solidFill>
                  <a:schemeClr val="accent6">
                    <a:lumMod val="60000"/>
                    <a:lumOff val="40000"/>
                  </a:schemeClr>
                </a:solidFill>
              </a:rPr>
              <a:t>    </a:t>
            </a:r>
            <a:r>
              <a:rPr sz="2000" dirty="0">
                <a:solidFill>
                  <a:srgbClr val="FFC000"/>
                </a:solidFill>
              </a:rPr>
              <a:t>the </a:t>
            </a:r>
            <a:r>
              <a:rPr lang="en-US" sz="2000" dirty="0" smtClean="0">
                <a:solidFill>
                  <a:srgbClr val="FFC000"/>
                </a:solidFill>
              </a:rPr>
              <a:t>floor </a:t>
            </a:r>
            <a:r>
              <a:rPr sz="2000" dirty="0" smtClean="0">
                <a:solidFill>
                  <a:srgbClr val="FFC000"/>
                </a:solidFill>
              </a:rPr>
              <a:t>of</a:t>
            </a:r>
            <a:r>
              <a:rPr sz="2000" dirty="0" smtClean="0">
                <a:solidFill>
                  <a:schemeClr val="accent6">
                    <a:lumMod val="60000"/>
                    <a:lumOff val="40000"/>
                  </a:schemeClr>
                </a:solidFill>
              </a:rPr>
              <a:t>      </a:t>
            </a:r>
            <a:r>
              <a:rPr sz="2000" dirty="0">
                <a:solidFill>
                  <a:srgbClr val="FFC000"/>
                </a:solidFill>
              </a:rPr>
              <a:t>, </a:t>
            </a:r>
            <a:r>
              <a:rPr lang="en-US" sz="2000" dirty="0" smtClean="0"/>
              <a:t>denoted</a:t>
            </a:r>
            <a:r>
              <a:rPr sz="2000" dirty="0" smtClean="0"/>
              <a:t>: </a:t>
            </a:r>
            <a:r>
              <a:rPr sz="2000" dirty="0">
                <a:solidFill>
                  <a:srgbClr val="FFC000"/>
                </a:solidFill>
                <a:sym typeface="Symbol" charset="2"/>
              </a:rPr>
              <a:t></a:t>
            </a:r>
            <a:r>
              <a:rPr sz="2000" dirty="0">
                <a:solidFill>
                  <a:schemeClr val="accent6">
                    <a:lumMod val="60000"/>
                    <a:lumOff val="40000"/>
                  </a:schemeClr>
                </a:solidFill>
              </a:rPr>
              <a:t>     </a:t>
            </a:r>
            <a:r>
              <a:rPr sz="2000" dirty="0">
                <a:solidFill>
                  <a:srgbClr val="FFC000"/>
                </a:solidFill>
                <a:sym typeface="Symbol" charset="2"/>
              </a:rPr>
              <a:t></a:t>
            </a:r>
            <a:r>
              <a:rPr sz="2000" dirty="0">
                <a:solidFill>
                  <a:schemeClr val="accent6">
                    <a:lumMod val="60000"/>
                    <a:lumOff val="40000"/>
                  </a:schemeClr>
                </a:solidFill>
              </a:rPr>
              <a:t> </a:t>
            </a:r>
            <a:r>
              <a:rPr sz="2000" dirty="0">
                <a:solidFill>
                  <a:schemeClr val="tx2"/>
                </a:solidFill>
              </a:rPr>
              <a:t>.</a:t>
            </a:r>
            <a:endParaRPr lang="he-IL" sz="2000" i="1" dirty="0" smtClean="0">
              <a:solidFill>
                <a:schemeClr val="tx2"/>
              </a:solidFill>
            </a:endParaRPr>
          </a:p>
          <a:p>
            <a:pPr eaLnBrk="1" hangingPunct="1">
              <a:spcBef>
                <a:spcPts val="0"/>
              </a:spcBef>
              <a:buFontTx/>
              <a:buNone/>
              <a:defRPr/>
            </a:pPr>
            <a:r>
              <a:rPr sz="2000" dirty="0"/>
              <a:t>	</a:t>
            </a:r>
            <a:r>
              <a:rPr lang="en-US" sz="2000" dirty="0" smtClean="0"/>
              <a:t>I</a:t>
            </a:r>
            <a:r>
              <a:rPr sz="2000" dirty="0" smtClean="0"/>
              <a:t>n </a:t>
            </a:r>
            <a:r>
              <a:rPr sz="2000" dirty="0"/>
              <a:t>certain cases, this is also the necessary number. </a:t>
            </a:r>
          </a:p>
          <a:p>
            <a:pPr eaLnBrk="1" hangingPunct="1">
              <a:defRPr/>
            </a:pPr>
            <a:r>
              <a:rPr sz="2000" dirty="0"/>
              <a:t>The theorem has since been known as</a:t>
            </a:r>
          </a:p>
          <a:p>
            <a:pPr algn="ctr" eaLnBrk="1" hangingPunct="1">
              <a:spcBef>
                <a:spcPts val="0"/>
              </a:spcBef>
              <a:buFontTx/>
              <a:buNone/>
              <a:defRPr/>
            </a:pPr>
            <a:r>
              <a:rPr sz="2000" dirty="0"/>
              <a:t> </a:t>
            </a:r>
            <a:r>
              <a:rPr sz="2000" dirty="0">
                <a:solidFill>
                  <a:srgbClr val="00FFFF"/>
                </a:solidFill>
              </a:rPr>
              <a:t>The Art Gallery Theorem</a:t>
            </a:r>
            <a:endParaRPr lang="he-IL" sz="2000" dirty="0" smtClean="0">
              <a:solidFill>
                <a:srgbClr val="00FFFF"/>
              </a:solidFill>
            </a:endParaRPr>
          </a:p>
          <a:p>
            <a:pPr indent="19050" eaLnBrk="1" hangingPunct="1">
              <a:spcBef>
                <a:spcPts val="0"/>
              </a:spcBef>
              <a:buFontTx/>
              <a:buNone/>
              <a:defRPr/>
            </a:pPr>
            <a:r>
              <a:rPr sz="2000" spc="-60" dirty="0" err="1"/>
              <a:t>Chvátal</a:t>
            </a:r>
            <a:r>
              <a:rPr sz="2000" spc="-60" dirty="0"/>
              <a:t> thus established an upper bound (that is, a maximal number) for the solution </a:t>
            </a:r>
            <a:r>
              <a:rPr lang="en-US" sz="2000" spc="-60" dirty="0" smtClean="0"/>
              <a:t>to </a:t>
            </a:r>
            <a:r>
              <a:rPr sz="2000" spc="-60" dirty="0" smtClean="0"/>
              <a:t>the </a:t>
            </a:r>
            <a:r>
              <a:rPr lang="en-US" sz="2000" spc="-60" dirty="0" smtClean="0"/>
              <a:t>art gallery problem</a:t>
            </a:r>
            <a:r>
              <a:rPr sz="2000" spc="-60" dirty="0" smtClean="0"/>
              <a:t> </a:t>
            </a:r>
            <a:r>
              <a:rPr lang="en-US" sz="2000" spc="-60" dirty="0" smtClean="0"/>
              <a:t>for</a:t>
            </a:r>
            <a:r>
              <a:rPr sz="2000" spc="-60" dirty="0" smtClean="0"/>
              <a:t> </a:t>
            </a:r>
            <a:r>
              <a:rPr sz="2000" spc="-60" dirty="0"/>
              <a:t>a museum with a simple structure.</a:t>
            </a:r>
          </a:p>
          <a:p>
            <a:pPr marL="365125" indent="-365125" eaLnBrk="1" hangingPunct="1">
              <a:defRPr/>
            </a:pPr>
            <a:r>
              <a:rPr sz="2000" dirty="0"/>
              <a:t>As we </a:t>
            </a:r>
            <a:r>
              <a:rPr lang="en-US" sz="2000" dirty="0" smtClean="0"/>
              <a:t>mentioned </a:t>
            </a:r>
            <a:r>
              <a:rPr sz="2000" dirty="0" smtClean="0"/>
              <a:t>earlier</a:t>
            </a:r>
            <a:r>
              <a:rPr sz="2000" dirty="0"/>
              <a:t>, this solution brought </a:t>
            </a:r>
            <a:r>
              <a:rPr sz="2000" dirty="0" smtClean="0"/>
              <a:t>about </a:t>
            </a:r>
            <a:r>
              <a:rPr sz="2000" dirty="0"/>
              <a:t>a flurry of </a:t>
            </a:r>
            <a:r>
              <a:rPr lang="en-US" sz="2000" dirty="0" smtClean="0"/>
              <a:t>new </a:t>
            </a:r>
            <a:r>
              <a:rPr sz="2000" dirty="0" smtClean="0"/>
              <a:t>mathematical </a:t>
            </a:r>
            <a:r>
              <a:rPr lang="en-US" sz="2000" dirty="0" smtClean="0"/>
              <a:t>development </a:t>
            </a:r>
            <a:r>
              <a:rPr sz="2000" dirty="0" smtClean="0"/>
              <a:t>in </a:t>
            </a:r>
            <a:r>
              <a:rPr sz="2000" dirty="0"/>
              <a:t>the last 40 years.</a:t>
            </a:r>
          </a:p>
          <a:p>
            <a:pPr indent="19050" eaLnBrk="1" hangingPunct="1">
              <a:buFontTx/>
              <a:buNone/>
              <a:defRPr/>
            </a:pPr>
            <a:endParaRPr lang="he-IL" sz="2000" dirty="0" smtClean="0"/>
          </a:p>
          <a:p>
            <a:pPr algn="ctr" eaLnBrk="1" hangingPunct="1">
              <a:buFontTx/>
              <a:buNone/>
              <a:defRPr/>
            </a:pPr>
            <a:r>
              <a:rPr sz="2000" dirty="0"/>
              <a:t>	</a:t>
            </a:r>
            <a:endParaRPr lang="he-IL" sz="2000" dirty="0" smtClean="0">
              <a:solidFill>
                <a:schemeClr val="accent6">
                  <a:lumMod val="60000"/>
                  <a:lumOff val="40000"/>
                </a:schemeClr>
              </a:solidFill>
            </a:endParaRPr>
          </a:p>
        </p:txBody>
      </p:sp>
      <p:sp>
        <p:nvSpPr>
          <p:cNvPr id="23556" name="Date Placehold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a:solidFill>
                  <a:srgbClr val="F8F8F8"/>
                </a:solidFill>
                <a:latin typeface="Tahoma"/>
              </a:rPr>
              <a:t>Updated 13-Oct-2016</a:t>
            </a:r>
            <a:endParaRPr lang="en-US" altLang="en-US">
              <a:solidFill>
                <a:srgbClr val="F8F8F8"/>
              </a:solidFill>
              <a:latin typeface="Tahoma" pitchFamily="34" charset="0"/>
            </a:endParaRPr>
          </a:p>
        </p:txBody>
      </p:sp>
      <p:sp>
        <p:nvSpPr>
          <p:cNvPr id="23557" name="Footer Placeholder 7"/>
          <p:cNvSpPr>
            <a:spLocks noGrp="1"/>
          </p:cNvSpPr>
          <p:nvPr>
            <p:ph type="ftr" sz="quarter" idx="11"/>
          </p:nvPr>
        </p:nvSpPr>
        <p:spPr>
          <a:xfrm>
            <a:off x="2209800" y="5995988"/>
            <a:ext cx="4876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fontAlgn="base" hangingPunct="1">
              <a:spcBef>
                <a:spcPct val="0"/>
              </a:spcBef>
              <a:spcAft>
                <a:spcPct val="0"/>
              </a:spcAft>
            </a:pPr>
            <a:r>
              <a:rPr lang="en-US" dirty="0" smtClean="0">
                <a:solidFill>
                  <a:srgbClr val="F8F8F8"/>
                </a:solidFill>
                <a:latin typeface="Tahoma"/>
              </a:rPr>
              <a:t>The Art Gallery Problem</a:t>
            </a:r>
            <a:r>
              <a:rPr dirty="0" smtClean="0">
                <a:solidFill>
                  <a:srgbClr val="F8F8F8"/>
                </a:solidFill>
                <a:latin typeface="Tahoma"/>
              </a:rPr>
              <a:t> </a:t>
            </a:r>
            <a:r>
              <a:rPr dirty="0">
                <a:solidFill>
                  <a:srgbClr val="F8F8F8"/>
                </a:solidFill>
                <a:latin typeface="Tahoma"/>
              </a:rPr>
              <a:t>© All Rights Reserved </a:t>
            </a:r>
            <a:endParaRPr lang="en-US" altLang="en-US" dirty="0">
              <a:solidFill>
                <a:srgbClr val="F8F8F8"/>
              </a:solidFill>
              <a:latin typeface="Tahoma" pitchFamily="34" charset="0"/>
            </a:endParaRPr>
          </a:p>
        </p:txBody>
      </p:sp>
      <p:graphicFrame>
        <p:nvGraphicFramePr>
          <p:cNvPr id="23559" name="Object 3"/>
          <p:cNvGraphicFramePr>
            <a:graphicFrameLocks noChangeAspect="1"/>
          </p:cNvGraphicFramePr>
          <p:nvPr>
            <p:extLst>
              <p:ext uri="{D42A27DB-BD31-4B8C-83A1-F6EECF244321}">
                <p14:modId xmlns:p14="http://schemas.microsoft.com/office/powerpoint/2010/main" val="3757230689"/>
              </p:ext>
            </p:extLst>
          </p:nvPr>
        </p:nvGraphicFramePr>
        <p:xfrm>
          <a:off x="3810000" y="2066583"/>
          <a:ext cx="304327" cy="524217"/>
        </p:xfrm>
        <a:graphic>
          <a:graphicData uri="http://schemas.openxmlformats.org/presentationml/2006/ole">
            <mc:AlternateContent xmlns:mc="http://schemas.openxmlformats.org/markup-compatibility/2006">
              <mc:Choice xmlns:v="urn:schemas-microsoft-com:vml" Requires="v">
                <p:oleObj spid="_x0000_s24085" name="Equation" r:id="rId5" imgW="152280" imgH="393480" progId="Equation.DSMT4">
                  <p:embed/>
                </p:oleObj>
              </mc:Choice>
              <mc:Fallback>
                <p:oleObj name="Equation" r:id="rId5" imgW="152280" imgH="393480" progId="Equation.DSMT4">
                  <p:embed/>
                  <p:pic>
                    <p:nvPicPr>
                      <p:cNvPr id="0" name="Object 3"/>
                      <p:cNvPicPr>
                        <a:picLocks noChangeAspect="1" noChangeArrowheads="1"/>
                      </p:cNvPicPr>
                      <p:nvPr/>
                    </p:nvPicPr>
                    <p:blipFill>
                      <a:blip r:embed="rId6"/>
                      <a:srcRect/>
                      <a:stretch>
                        <a:fillRect/>
                      </a:stretch>
                    </p:blipFill>
                    <p:spPr bwMode="auto">
                      <a:xfrm>
                        <a:off x="3810000" y="2066583"/>
                        <a:ext cx="304327" cy="524217"/>
                      </a:xfrm>
                      <a:prstGeom prst="rect">
                        <a:avLst/>
                      </a:prstGeom>
                      <a:noFill/>
                      <a:ln>
                        <a:noFill/>
                      </a:ln>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995794999"/>
              </p:ext>
            </p:extLst>
          </p:nvPr>
        </p:nvGraphicFramePr>
        <p:xfrm>
          <a:off x="2057400" y="2066583"/>
          <a:ext cx="304800" cy="524217"/>
        </p:xfrm>
        <a:graphic>
          <a:graphicData uri="http://schemas.openxmlformats.org/presentationml/2006/ole">
            <mc:AlternateContent xmlns:mc="http://schemas.openxmlformats.org/markup-compatibility/2006">
              <mc:Choice xmlns:v="urn:schemas-microsoft-com:vml" Requires="v">
                <p:oleObj spid="_x0000_s24086" name="Equation" r:id="rId7" imgW="152280" imgH="393480" progId="Equation.DSMT4">
                  <p:embed/>
                </p:oleObj>
              </mc:Choice>
              <mc:Fallback>
                <p:oleObj name="Equation" r:id="rId7" imgW="152280" imgH="393480" progId="Equation.DSMT4">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7400" y="2066583"/>
                        <a:ext cx="304800" cy="524217"/>
                      </a:xfrm>
                      <a:prstGeom prst="rect">
                        <a:avLst/>
                      </a:prstGeom>
                      <a:noFill/>
                      <a:ln>
                        <a:noFill/>
                      </a:ln>
                      <a:extLst/>
                    </p:spPr>
                  </p:pic>
                </p:oleObj>
              </mc:Fallback>
            </mc:AlternateContent>
          </a:graphicData>
        </a:graphic>
      </p:graphicFrame>
      <p:sp>
        <p:nvSpPr>
          <p:cNvPr id="5" name="Slide Number Placeholder 4"/>
          <p:cNvSpPr>
            <a:spLocks noGrp="1"/>
          </p:cNvSpPr>
          <p:nvPr>
            <p:ph type="sldNum" sz="quarter" idx="12"/>
          </p:nvPr>
        </p:nvSpPr>
        <p:spPr/>
        <p:txBody>
          <a:bodyPr/>
          <a:lstStyle/>
          <a:p>
            <a:pPr>
              <a:defRPr/>
            </a:pPr>
            <a:fld id="{28C99590-D653-46AC-97D3-FFD34B05AF04}" type="slidenum">
              <a:rPr lang="en-US" smtClean="0"/>
              <a:pPr>
                <a:defRPr/>
              </a:pPr>
              <a:t>18</a:t>
            </a:fld>
            <a:endParaRPr lang="en-US"/>
          </a:p>
        </p:txBody>
      </p:sp>
    </p:spTree>
    <p:custDataLst>
      <p:tags r:id="rId2"/>
    </p:custDataLst>
  </p:cSld>
  <p:clrMapOvr>
    <a:masterClrMapping/>
  </p:clrMapOvr>
  <p:transition advTm="61637"/>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55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2" presetClass="entr" presetSubtype="4"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1750" fill="hold"/>
                                        <p:tgtEl>
                                          <p:spTgt spid="2"/>
                                        </p:tgtEl>
                                        <p:attrNameLst>
                                          <p:attrName>ppt_x</p:attrName>
                                        </p:attrNameLst>
                                      </p:cBhvr>
                                      <p:tavLst>
                                        <p:tav tm="0">
                                          <p:val>
                                            <p:strVal val="#ppt_x"/>
                                          </p:val>
                                        </p:tav>
                                        <p:tav tm="100000">
                                          <p:val>
                                            <p:strVal val="#ppt_x"/>
                                          </p:val>
                                        </p:tav>
                                      </p:tavLst>
                                    </p:anim>
                                    <p:anim calcmode="lin" valueType="num">
                                      <p:cBhvr additive="base">
                                        <p:cTn id="30" dur="175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sz="2400" dirty="0">
                <a:solidFill>
                  <a:srgbClr val="00FFFF"/>
                </a:solidFill>
              </a:rPr>
              <a:t>The </a:t>
            </a:r>
            <a:r>
              <a:rPr lang="en-US" sz="2400" dirty="0" smtClean="0">
                <a:solidFill>
                  <a:srgbClr val="00FFFF"/>
                </a:solidFill>
              </a:rPr>
              <a:t>proof of the </a:t>
            </a:r>
            <a:r>
              <a:rPr sz="2400" dirty="0" smtClean="0">
                <a:solidFill>
                  <a:srgbClr val="00FFFF"/>
                </a:solidFill>
              </a:rPr>
              <a:t>Art </a:t>
            </a:r>
            <a:r>
              <a:rPr sz="2400" dirty="0">
                <a:solidFill>
                  <a:srgbClr val="00FFFF"/>
                </a:solidFill>
              </a:rPr>
              <a:t>Gallery </a:t>
            </a:r>
            <a:r>
              <a:rPr sz="2400" dirty="0" smtClean="0">
                <a:solidFill>
                  <a:srgbClr val="00FFFF"/>
                </a:solidFill>
              </a:rPr>
              <a:t>Theorem</a:t>
            </a:r>
            <a:endParaRPr lang="he-IL" sz="2400" dirty="0">
              <a:solidFill>
                <a:srgbClr val="00FFFF"/>
              </a:solidFill>
            </a:endParaRPr>
          </a:p>
        </p:txBody>
      </p:sp>
      <p:sp>
        <p:nvSpPr>
          <p:cNvPr id="3" name="Content Placeholder 2"/>
          <p:cNvSpPr>
            <a:spLocks noGrp="1"/>
          </p:cNvSpPr>
          <p:nvPr>
            <p:ph idx="1"/>
          </p:nvPr>
        </p:nvSpPr>
        <p:spPr>
          <a:xfrm>
            <a:off x="381000" y="1196752"/>
            <a:ext cx="8229600" cy="4525963"/>
          </a:xfrm>
        </p:spPr>
        <p:txBody>
          <a:bodyPr>
            <a:noAutofit/>
          </a:bodyPr>
          <a:lstStyle/>
          <a:p>
            <a:r>
              <a:rPr lang="en-US" sz="2000" dirty="0" smtClean="0"/>
              <a:t>In mathematics we often find that</a:t>
            </a:r>
            <a:r>
              <a:rPr sz="2000" dirty="0" smtClean="0"/>
              <a:t> </a:t>
            </a:r>
            <a:r>
              <a:rPr lang="en-US" sz="2000" dirty="0" smtClean="0"/>
              <a:t>a </a:t>
            </a:r>
            <a:r>
              <a:rPr sz="2000" dirty="0" smtClean="0"/>
              <a:t>first </a:t>
            </a:r>
            <a:r>
              <a:rPr sz="2000" dirty="0"/>
              <a:t>proof for a difficult problem is </a:t>
            </a:r>
            <a:r>
              <a:rPr lang="en-US" sz="2000" dirty="0" smtClean="0"/>
              <a:t>quite </a:t>
            </a:r>
            <a:r>
              <a:rPr sz="2000" dirty="0" smtClean="0"/>
              <a:t>cumbersome. </a:t>
            </a:r>
            <a:endParaRPr sz="2000" dirty="0"/>
          </a:p>
          <a:p>
            <a:pPr>
              <a:buNone/>
            </a:pPr>
            <a:r>
              <a:rPr sz="2000" dirty="0"/>
              <a:t>	</a:t>
            </a:r>
            <a:r>
              <a:rPr sz="2000" dirty="0" err="1" smtClean="0"/>
              <a:t>Chvátal</a:t>
            </a:r>
            <a:r>
              <a:rPr lang="en-US" sz="2000" dirty="0" err="1" smtClean="0"/>
              <a:t>’s</a:t>
            </a:r>
            <a:r>
              <a:rPr sz="2000" dirty="0" smtClean="0"/>
              <a:t> </a:t>
            </a:r>
            <a:r>
              <a:rPr sz="2000" dirty="0"/>
              <a:t>proof </a:t>
            </a:r>
            <a:r>
              <a:rPr sz="2000" dirty="0" smtClean="0"/>
              <a:t>was</a:t>
            </a:r>
            <a:r>
              <a:rPr lang="en-US" sz="2000" dirty="0" smtClean="0"/>
              <a:t>, in fact, quite</a:t>
            </a:r>
            <a:r>
              <a:rPr sz="2000" dirty="0" smtClean="0"/>
              <a:t> </a:t>
            </a:r>
            <a:r>
              <a:rPr lang="en-US" sz="2000" dirty="0" smtClean="0"/>
              <a:t>“a pain in the neck”.</a:t>
            </a:r>
            <a:endParaRPr sz="2000" dirty="0"/>
          </a:p>
          <a:p>
            <a:pPr>
              <a:spcBef>
                <a:spcPts val="0"/>
              </a:spcBef>
              <a:buNone/>
            </a:pPr>
            <a:r>
              <a:rPr sz="2000" dirty="0"/>
              <a:t>	It is a proof by </a:t>
            </a:r>
            <a:r>
              <a:rPr sz="2000" dirty="0" smtClean="0"/>
              <a:t>exhaustion</a:t>
            </a:r>
            <a:r>
              <a:rPr lang="en-US" sz="2000" dirty="0" smtClean="0"/>
              <a:t>.</a:t>
            </a:r>
            <a:endParaRPr sz="2000" dirty="0" smtClean="0"/>
          </a:p>
          <a:p>
            <a:r>
              <a:rPr sz="2000" dirty="0" smtClean="0"/>
              <a:t>Mathem</a:t>
            </a:r>
            <a:r>
              <a:rPr lang="en-US" sz="2000" dirty="0" smtClean="0"/>
              <a:t>a</a:t>
            </a:r>
            <a:r>
              <a:rPr sz="2000" dirty="0" smtClean="0"/>
              <a:t>ticians not only like to prove new things</a:t>
            </a:r>
            <a:r>
              <a:rPr lang="en-US" sz="2000" dirty="0" smtClean="0"/>
              <a:t>;</a:t>
            </a:r>
            <a:r>
              <a:rPr sz="2000" dirty="0" smtClean="0"/>
              <a:t> they also like to find new</a:t>
            </a:r>
            <a:r>
              <a:rPr lang="en-US" sz="2000" dirty="0" smtClean="0"/>
              <a:t>er</a:t>
            </a:r>
            <a:r>
              <a:rPr sz="2000" dirty="0" smtClean="0"/>
              <a:t> and simpler proofs to theorems that have already been proven.</a:t>
            </a:r>
          </a:p>
          <a:p>
            <a:r>
              <a:rPr sz="2000" dirty="0" smtClean="0"/>
              <a:t>The </a:t>
            </a:r>
            <a:r>
              <a:rPr sz="2000" dirty="0"/>
              <a:t>discovery of a proof is an ongoing </a:t>
            </a:r>
            <a:r>
              <a:rPr lang="en-US" sz="2000" dirty="0" smtClean="0"/>
              <a:t>thought </a:t>
            </a:r>
            <a:r>
              <a:rPr sz="2000" dirty="0" smtClean="0"/>
              <a:t>process </a:t>
            </a:r>
            <a:r>
              <a:rPr sz="2000" dirty="0"/>
              <a:t>that often takes place under unexpected circumstances --</a:t>
            </a:r>
          </a:p>
          <a:p>
            <a:pPr>
              <a:buNone/>
            </a:pPr>
            <a:endParaRPr lang="he-IL" sz="2000" dirty="0"/>
          </a:p>
        </p:txBody>
      </p:sp>
      <p:sp>
        <p:nvSpPr>
          <p:cNvPr id="4" name="Date Placeholder 3"/>
          <p:cNvSpPr>
            <a:spLocks noGrp="1"/>
          </p:cNvSpPr>
          <p:nvPr>
            <p:ph type="dt" sz="half" idx="10"/>
          </p:nvPr>
        </p:nvSpPr>
        <p:spPr/>
        <p:txBody>
          <a:bodyPr/>
          <a:lstStyle/>
          <a:p>
            <a:r>
              <a:t>Updated 13-Oct-2016</a:t>
            </a:r>
            <a:endParaRPr lang="en-US" dirty="0"/>
          </a:p>
        </p:txBody>
      </p:sp>
      <p:sp>
        <p:nvSpPr>
          <p:cNvPr id="7" name="Footer Placeholder 7"/>
          <p:cNvSpPr>
            <a:spLocks noGrp="1"/>
          </p:cNvSpPr>
          <p:nvPr>
            <p:ph type="ftr" sz="quarter" idx="11"/>
          </p:nvPr>
        </p:nvSpPr>
        <p:spPr>
          <a:xfrm>
            <a:off x="2209800" y="5995988"/>
            <a:ext cx="4876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fontAlgn="base" hangingPunct="1">
              <a:spcBef>
                <a:spcPct val="0"/>
              </a:spcBef>
              <a:spcAft>
                <a:spcPct val="0"/>
              </a:spcAft>
            </a:pPr>
            <a:r>
              <a:rPr lang="en-US" dirty="0" smtClean="0">
                <a:solidFill>
                  <a:srgbClr val="F8F8F8"/>
                </a:solidFill>
                <a:latin typeface="Tahoma"/>
              </a:rPr>
              <a:t>The Art Gallery Problem</a:t>
            </a:r>
            <a:r>
              <a:rPr dirty="0" smtClean="0">
                <a:solidFill>
                  <a:srgbClr val="F8F8F8"/>
                </a:solidFill>
                <a:latin typeface="Tahoma"/>
              </a:rPr>
              <a:t> </a:t>
            </a:r>
            <a:r>
              <a:rPr dirty="0">
                <a:solidFill>
                  <a:srgbClr val="F8F8F8"/>
                </a:solidFill>
                <a:latin typeface="Tahoma"/>
              </a:rPr>
              <a:t>© All Rights Reserved </a:t>
            </a:r>
            <a:endParaRPr lang="en-US" altLang="en-US" dirty="0">
              <a:solidFill>
                <a:srgbClr val="F8F8F8"/>
              </a:solidFill>
              <a:latin typeface="Tahoma" pitchFamily="34" charset="0"/>
            </a:endParaRPr>
          </a:p>
        </p:txBody>
      </p:sp>
      <p:sp>
        <p:nvSpPr>
          <p:cNvPr id="5" name="Slide Number Placeholder 4"/>
          <p:cNvSpPr>
            <a:spLocks noGrp="1"/>
          </p:cNvSpPr>
          <p:nvPr>
            <p:ph type="sldNum" sz="quarter" idx="12"/>
          </p:nvPr>
        </p:nvSpPr>
        <p:spPr/>
        <p:txBody>
          <a:bodyPr/>
          <a:lstStyle/>
          <a:p>
            <a:pPr>
              <a:defRPr/>
            </a:pPr>
            <a:fld id="{28C99590-D653-46AC-97D3-FFD34B05AF04}" type="slidenum">
              <a:rPr lang="en-US" smtClean="0"/>
              <a:pPr>
                <a:defRPr/>
              </a:pPr>
              <a:t>19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par>
                                <p:cTn id="24" presetID="9" presetClass="emph" presetSubtype="0" nodeType="withEffect">
                                  <p:stCondLst>
                                    <p:cond delay="0"/>
                                  </p:stCondLst>
                                  <p:childTnLst>
                                    <p:set>
                                      <p:cBhvr rctx="PPT">
                                        <p:cTn id="25" dur="indefinite"/>
                                        <p:tgtEl>
                                          <p:spTgt spid="3">
                                            <p:txEl>
                                              <p:pRg st="0" end="0"/>
                                            </p:txEl>
                                          </p:spTgt>
                                        </p:tgtEl>
                                        <p:attrNameLst>
                                          <p:attrName>style.opacity</p:attrName>
                                        </p:attrNameLst>
                                      </p:cBhvr>
                                      <p:to>
                                        <p:strVal val="0.5"/>
                                      </p:to>
                                    </p:set>
                                    <p:animEffect filter="image" prLst="opacity: 0.5">
                                      <p:cBhvr rctx="IE">
                                        <p:cTn id="26" dur="indefinite"/>
                                        <p:tgtEl>
                                          <p:spTgt spid="3">
                                            <p:txEl>
                                              <p:pRg st="0" end="0"/>
                                            </p:txEl>
                                          </p:spTgt>
                                        </p:tgtEl>
                                      </p:cBhvr>
                                    </p:animEffect>
                                  </p:childTnLst>
                                </p:cTn>
                              </p:par>
                              <p:par>
                                <p:cTn id="27" presetID="9" presetClass="emph" presetSubtype="0" nodeType="withEffect">
                                  <p:stCondLst>
                                    <p:cond delay="0"/>
                                  </p:stCondLst>
                                  <p:childTnLst>
                                    <p:set>
                                      <p:cBhvr rctx="PPT">
                                        <p:cTn id="28" dur="indefinite"/>
                                        <p:tgtEl>
                                          <p:spTgt spid="3">
                                            <p:txEl>
                                              <p:pRg st="1" end="1"/>
                                            </p:txEl>
                                          </p:spTgt>
                                        </p:tgtEl>
                                        <p:attrNameLst>
                                          <p:attrName>style.opacity</p:attrName>
                                        </p:attrNameLst>
                                      </p:cBhvr>
                                      <p:to>
                                        <p:strVal val="0.5"/>
                                      </p:to>
                                    </p:set>
                                    <p:animEffect filter="image" prLst="opacity: 0.5">
                                      <p:cBhvr rctx="IE">
                                        <p:cTn id="29" dur="indefinite"/>
                                        <p:tgtEl>
                                          <p:spTgt spid="3">
                                            <p:txEl>
                                              <p:pRg st="1" end="1"/>
                                            </p:txEl>
                                          </p:spTgt>
                                        </p:tgtEl>
                                      </p:cBhvr>
                                    </p:animEffect>
                                  </p:childTnLst>
                                </p:cTn>
                              </p:par>
                              <p:par>
                                <p:cTn id="30" presetID="9" presetClass="emph" presetSubtype="0" nodeType="withEffect">
                                  <p:stCondLst>
                                    <p:cond delay="0"/>
                                  </p:stCondLst>
                                  <p:childTnLst>
                                    <p:set>
                                      <p:cBhvr rctx="PPT">
                                        <p:cTn id="31" dur="indefinite"/>
                                        <p:tgtEl>
                                          <p:spTgt spid="3">
                                            <p:txEl>
                                              <p:pRg st="2" end="2"/>
                                            </p:txEl>
                                          </p:spTgt>
                                        </p:tgtEl>
                                        <p:attrNameLst>
                                          <p:attrName>style.opacity</p:attrName>
                                        </p:attrNameLst>
                                      </p:cBhvr>
                                      <p:to>
                                        <p:strVal val="0.5"/>
                                      </p:to>
                                    </p:set>
                                    <p:animEffect filter="image" prLst="opacity: 0.5">
                                      <p:cBhvr rctx="IE">
                                        <p:cTn id="32" dur="indefinite"/>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childTnLst>
                                </p:cTn>
                              </p:par>
                              <p:par>
                                <p:cTn id="37" presetID="9" presetClass="emph" presetSubtype="0" nodeType="withEffect">
                                  <p:stCondLst>
                                    <p:cond delay="0"/>
                                  </p:stCondLst>
                                  <p:childTnLst>
                                    <p:set>
                                      <p:cBhvr rctx="PPT">
                                        <p:cTn id="38" dur="indefinite"/>
                                        <p:tgtEl>
                                          <p:spTgt spid="3">
                                            <p:txEl>
                                              <p:pRg st="3" end="3"/>
                                            </p:txEl>
                                          </p:spTgt>
                                        </p:tgtEl>
                                        <p:attrNameLst>
                                          <p:attrName>style.opacity</p:attrName>
                                        </p:attrNameLst>
                                      </p:cBhvr>
                                      <p:to>
                                        <p:strVal val="0.5"/>
                                      </p:to>
                                    </p:set>
                                    <p:animEffect filter="image" prLst="opacity: 0.5">
                                      <p:cBhvr rctx="IE">
                                        <p:cTn id="39" dur="indefinite"/>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448" y="381000"/>
            <a:ext cx="8001000" cy="838200"/>
          </a:xfrm>
        </p:spPr>
        <p:txBody>
          <a:bodyPr/>
          <a:lstStyle/>
          <a:p>
            <a:pPr algn="ctr"/>
            <a:r>
              <a:rPr dirty="0">
                <a:solidFill>
                  <a:srgbClr val="00FFCC"/>
                </a:solidFill>
              </a:rPr>
              <a:t>Development Team Statement on Presentation Use</a:t>
            </a:r>
            <a:endParaRPr lang="en-US" dirty="0">
              <a:solidFill>
                <a:srgbClr val="00FFCC"/>
              </a:solidFill>
            </a:endParaRPr>
          </a:p>
        </p:txBody>
      </p:sp>
      <p:sp>
        <p:nvSpPr>
          <p:cNvPr id="3" name="Content Placeholder 2"/>
          <p:cNvSpPr>
            <a:spLocks noGrp="1"/>
          </p:cNvSpPr>
          <p:nvPr>
            <p:ph idx="1"/>
          </p:nvPr>
        </p:nvSpPr>
        <p:spPr>
          <a:xfrm>
            <a:off x="683568" y="1447800"/>
            <a:ext cx="8136904" cy="4648200"/>
          </a:xfrm>
        </p:spPr>
        <p:txBody>
          <a:bodyPr/>
          <a:lstStyle/>
          <a:p>
            <a:r>
              <a:rPr sz="2000" dirty="0"/>
              <a:t>This presentation has been developed for research experimentation purposes and may only be used with written permission from the Technion research team. </a:t>
            </a:r>
          </a:p>
          <a:p>
            <a:r>
              <a:rPr sz="2000" dirty="0"/>
              <a:t>The presentation may not be transferred to a third party nor may any use be made of it without written permission from the research team.</a:t>
            </a:r>
          </a:p>
          <a:p>
            <a:r>
              <a:rPr sz="2000" dirty="0"/>
              <a:t>Permission requests may be submitted via email to:</a:t>
            </a:r>
          </a:p>
          <a:p>
            <a:pPr marL="0" indent="0" algn="ctr" rtl="0">
              <a:buNone/>
            </a:pPr>
            <a:r>
              <a:rPr sz="2000" dirty="0">
                <a:hlinkClick r:id="rId2"/>
              </a:rPr>
              <a:t>keshercham.technion@gmail.com</a:t>
            </a:r>
            <a:endParaRPr lang="he-IL" sz="2000" dirty="0" smtClean="0"/>
          </a:p>
          <a:p>
            <a:pPr marL="361950" indent="0">
              <a:spcBef>
                <a:spcPts val="0"/>
              </a:spcBef>
              <a:buNone/>
            </a:pPr>
            <a:r>
              <a:rPr sz="2000" dirty="0"/>
              <a:t> indicating the following on the subject line: permission for [MNS name] MNS use</a:t>
            </a:r>
            <a:endParaRPr lang="en-US" sz="2000" dirty="0" smtClean="0"/>
          </a:p>
        </p:txBody>
      </p:sp>
      <p:sp>
        <p:nvSpPr>
          <p:cNvPr id="4" name="Date Placeholder 3"/>
          <p:cNvSpPr>
            <a:spLocks noGrp="1"/>
          </p:cNvSpPr>
          <p:nvPr>
            <p:ph type="dt" sz="half" idx="10"/>
          </p:nvPr>
        </p:nvSpPr>
        <p:spPr/>
        <p:txBody>
          <a:bodyPr/>
          <a:lstStyle/>
          <a:p>
            <a:pPr>
              <a:defRPr/>
            </a:pPr>
            <a:r>
              <a:t>Updated 13-Oct-2016</a:t>
            </a:r>
            <a:endParaRPr lang="he-IL" dirty="0"/>
          </a:p>
        </p:txBody>
      </p:sp>
      <p:sp>
        <p:nvSpPr>
          <p:cNvPr id="5" name="Footer Placeholder 4"/>
          <p:cNvSpPr>
            <a:spLocks noGrp="1"/>
          </p:cNvSpPr>
          <p:nvPr>
            <p:ph type="ftr" sz="quarter" idx="11"/>
          </p:nvPr>
        </p:nvSpPr>
        <p:spPr>
          <a:xfrm>
            <a:off x="2286000" y="5995988"/>
            <a:ext cx="3941763" cy="457200"/>
          </a:xfrm>
        </p:spPr>
        <p:txBody>
          <a:bodyPr/>
          <a:lstStyle/>
          <a:p>
            <a:pPr>
              <a:defRPr/>
            </a:pPr>
            <a:r>
              <a:rPr lang="en-US" dirty="0" smtClean="0"/>
              <a:t>The Art Gallery Problem </a:t>
            </a:r>
            <a:r>
              <a:rPr lang="he-IL" dirty="0" smtClean="0"/>
              <a:t> © </a:t>
            </a:r>
            <a:r>
              <a:rPr lang="en-US" dirty="0"/>
              <a:t> </a:t>
            </a:r>
            <a:r>
              <a:rPr lang="en-US" dirty="0" smtClean="0"/>
              <a:t>All Rights Reserved</a:t>
            </a:r>
            <a:endParaRPr lang="en-US" dirty="0"/>
          </a:p>
        </p:txBody>
      </p:sp>
      <p:sp>
        <p:nvSpPr>
          <p:cNvPr id="6" name="Slide Number Placeholder 5"/>
          <p:cNvSpPr>
            <a:spLocks noGrp="1"/>
          </p:cNvSpPr>
          <p:nvPr>
            <p:ph type="sldNum" sz="quarter" idx="12"/>
          </p:nvPr>
        </p:nvSpPr>
        <p:spPr/>
        <p:txBody>
          <a:bodyPr/>
          <a:lstStyle/>
          <a:p>
            <a:pPr>
              <a:defRPr/>
            </a:pPr>
            <a:fld id="{28C99590-D653-46AC-97D3-FFD34B05AF04}" type="slidenum">
              <a:rPr lang="en-US" smtClean="0"/>
              <a:pPr>
                <a:defRPr/>
              </a:pPr>
              <a:t>2</a:t>
            </a:fld>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7056" y="4851000"/>
            <a:ext cx="3313416" cy="864000"/>
          </a:xfrm>
          <a:prstGeom prst="rect">
            <a:avLst/>
          </a:prstGeom>
        </p:spPr>
      </p:pic>
      <p:grpSp>
        <p:nvGrpSpPr>
          <p:cNvPr id="11" name="Group 10"/>
          <p:cNvGrpSpPr/>
          <p:nvPr/>
        </p:nvGrpSpPr>
        <p:grpSpPr>
          <a:xfrm>
            <a:off x="571555" y="4650685"/>
            <a:ext cx="2095445" cy="1216715"/>
            <a:chOff x="467544" y="4978455"/>
            <a:chExt cx="2095445" cy="1216715"/>
          </a:xfrm>
        </p:grpSpPr>
        <p:sp>
          <p:nvSpPr>
            <p:cNvPr id="12" name="Rectangle 5"/>
            <p:cNvSpPr>
              <a:spLocks noChangeArrowheads="1"/>
            </p:cNvSpPr>
            <p:nvPr/>
          </p:nvSpPr>
          <p:spPr bwMode="auto">
            <a:xfrm>
              <a:off x="467544" y="5825838"/>
              <a:ext cx="20954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Char char="•"/>
                <a:defRPr sz="3200">
                  <a:solidFill>
                    <a:schemeClr val="tx1"/>
                  </a:solidFill>
                  <a:latin typeface="Tahoma" pitchFamily="34" charset="0"/>
                  <a:cs typeface="Arial" charset="0"/>
                </a:defRPr>
              </a:lvl1pPr>
              <a:lvl2pPr marL="742950" indent="-285750" eaLnBrk="0" hangingPunct="0">
                <a:spcBef>
                  <a:spcPct val="20000"/>
                </a:spcBef>
                <a:buClr>
                  <a:schemeClr val="hlink"/>
                </a:buClr>
                <a:buChar char="–"/>
                <a:defRPr sz="2800">
                  <a:solidFill>
                    <a:schemeClr val="tx1"/>
                  </a:solidFill>
                  <a:latin typeface="Tahoma" pitchFamily="34" charset="0"/>
                  <a:cs typeface="Arial" charset="0"/>
                </a:defRPr>
              </a:lvl2pPr>
              <a:lvl3pPr marL="1143000" indent="-228600" eaLnBrk="0" hangingPunct="0">
                <a:spcBef>
                  <a:spcPct val="20000"/>
                </a:spcBef>
                <a:buClr>
                  <a:schemeClr val="accent1"/>
                </a:buClr>
                <a:buChar char="•"/>
                <a:defRPr sz="2400">
                  <a:solidFill>
                    <a:schemeClr val="tx1"/>
                  </a:solidFill>
                  <a:latin typeface="Tahoma" pitchFamily="34" charset="0"/>
                  <a:cs typeface="Arial" charset="0"/>
                </a:defRPr>
              </a:lvl3pPr>
              <a:lvl4pPr marL="1600200" indent="-228600" eaLnBrk="0" hangingPunct="0">
                <a:spcBef>
                  <a:spcPct val="20000"/>
                </a:spcBef>
                <a:buClr>
                  <a:schemeClr val="folHlink"/>
                </a:buClr>
                <a:buChar char="–"/>
                <a:defRPr sz="2000">
                  <a:solidFill>
                    <a:schemeClr val="tx1"/>
                  </a:solidFill>
                  <a:latin typeface="Tahoma" pitchFamily="34" charset="0"/>
                  <a:cs typeface="Arial" charset="0"/>
                </a:defRPr>
              </a:lvl4pPr>
              <a:lvl5pPr marL="2057400" indent="-228600" eaLnBrk="0" hangingPunct="0">
                <a:spcBef>
                  <a:spcPct val="20000"/>
                </a:spcBef>
                <a:buClr>
                  <a:schemeClr val="accent1"/>
                </a:buClr>
                <a:buChar char="»"/>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9pPr>
            </a:lstStyle>
            <a:p>
              <a:pPr algn="l" rtl="0" eaLnBrk="1" hangingPunct="1">
                <a:spcBef>
                  <a:spcPct val="0"/>
                </a:spcBef>
                <a:buClrTx/>
                <a:buFontTx/>
                <a:buNone/>
              </a:pPr>
              <a:r>
                <a:rPr sz="1800" b="1">
                  <a:solidFill>
                    <a:srgbClr val="6699FF">
                      <a:lumMod val="40000"/>
                      <a:lumOff val="60000"/>
                    </a:srgbClr>
                  </a:solidFill>
                </a:rPr>
                <a:t>Israel Science Foundation</a:t>
              </a:r>
            </a:p>
          </p:txBody>
        </p:sp>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33922" y="4978455"/>
              <a:ext cx="915988" cy="958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8194766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lstStyle/>
          <a:p>
            <a:pPr algn="ctr" rtl="1"/>
            <a:r>
              <a:rPr sz="2800" dirty="0">
                <a:solidFill>
                  <a:srgbClr val="00FFFF"/>
                </a:solidFill>
              </a:rPr>
              <a:t>How is a proof "born"?</a:t>
            </a:r>
          </a:p>
        </p:txBody>
      </p:sp>
      <p:sp>
        <p:nvSpPr>
          <p:cNvPr id="3" name="Content Placeholder 2"/>
          <p:cNvSpPr>
            <a:spLocks noGrp="1"/>
          </p:cNvSpPr>
          <p:nvPr>
            <p:ph idx="1"/>
          </p:nvPr>
        </p:nvSpPr>
        <p:spPr>
          <a:xfrm>
            <a:off x="304800" y="980728"/>
            <a:ext cx="8767192" cy="4525963"/>
          </a:xfrm>
        </p:spPr>
        <p:txBody>
          <a:bodyPr>
            <a:noAutofit/>
          </a:bodyPr>
          <a:lstStyle/>
          <a:p>
            <a:r>
              <a:rPr sz="2400" dirty="0"/>
              <a:t>Steve </a:t>
            </a:r>
            <a:r>
              <a:rPr sz="2400" dirty="0" smtClean="0"/>
              <a:t>Fisk</a:t>
            </a:r>
            <a:r>
              <a:rPr lang="en-US" sz="2400" dirty="0"/>
              <a:t> (1946-2010</a:t>
            </a:r>
            <a:r>
              <a:rPr lang="en-US" sz="2400" dirty="0" smtClean="0"/>
              <a:t>)</a:t>
            </a:r>
            <a:r>
              <a:rPr sz="2400" dirty="0" smtClean="0"/>
              <a:t>, a</a:t>
            </a:r>
            <a:r>
              <a:rPr lang="en-US" sz="2400" dirty="0" smtClean="0"/>
              <a:t> </a:t>
            </a:r>
            <a:r>
              <a:rPr sz="2400" dirty="0" smtClean="0"/>
              <a:t>mathem</a:t>
            </a:r>
            <a:r>
              <a:rPr lang="en-US" sz="2400" dirty="0" smtClean="0"/>
              <a:t>a</a:t>
            </a:r>
            <a:r>
              <a:rPr sz="2400" dirty="0" smtClean="0"/>
              <a:t>tician </a:t>
            </a:r>
            <a:r>
              <a:rPr sz="2400" dirty="0"/>
              <a:t>born in San </a:t>
            </a:r>
            <a:r>
              <a:rPr sz="2400" dirty="0" smtClean="0"/>
              <a:t>Francisco</a:t>
            </a:r>
            <a:r>
              <a:rPr lang="en-US" sz="2400" dirty="0" smtClean="0"/>
              <a:t>,</a:t>
            </a:r>
            <a:r>
              <a:rPr sz="2400" dirty="0" smtClean="0"/>
              <a:t> saw </a:t>
            </a:r>
            <a:r>
              <a:rPr sz="2400" dirty="0" err="1"/>
              <a:t>Chvátal's</a:t>
            </a:r>
            <a:r>
              <a:rPr sz="2400" dirty="0"/>
              <a:t> paper in the math library of the University of Tehran </a:t>
            </a:r>
            <a:r>
              <a:rPr sz="2400" dirty="0" smtClean="0"/>
              <a:t>about </a:t>
            </a:r>
            <a:r>
              <a:rPr sz="2400" dirty="0"/>
              <a:t>a year after its </a:t>
            </a:r>
            <a:r>
              <a:rPr sz="2400" dirty="0" smtClean="0"/>
              <a:t>publication</a:t>
            </a:r>
            <a:r>
              <a:rPr lang="en-US" sz="2400" dirty="0"/>
              <a:t>, </a:t>
            </a:r>
            <a:r>
              <a:rPr lang="en-US" sz="2400" dirty="0" smtClean="0"/>
              <a:t>on a visit to Iran.</a:t>
            </a:r>
            <a:endParaRPr sz="2400" dirty="0"/>
          </a:p>
          <a:p>
            <a:r>
              <a:rPr sz="2400" dirty="0"/>
              <a:t>The problem and </a:t>
            </a:r>
            <a:r>
              <a:rPr lang="en-US" sz="2400" dirty="0" smtClean="0"/>
              <a:t>its </a:t>
            </a:r>
            <a:r>
              <a:rPr sz="2400" dirty="0" smtClean="0"/>
              <a:t>solution </a:t>
            </a:r>
            <a:r>
              <a:rPr lang="en-US" sz="2400" dirty="0" smtClean="0"/>
              <a:t>piqued </a:t>
            </a:r>
            <a:r>
              <a:rPr sz="2400" dirty="0" smtClean="0"/>
              <a:t>his </a:t>
            </a:r>
            <a:r>
              <a:rPr sz="2400" dirty="0"/>
              <a:t>interest, but he </a:t>
            </a:r>
            <a:r>
              <a:rPr lang="en-US" sz="2400" dirty="0" smtClean="0"/>
              <a:t>did not have the </a:t>
            </a:r>
            <a:r>
              <a:rPr sz="2400" dirty="0" smtClean="0"/>
              <a:t>patience </a:t>
            </a:r>
            <a:r>
              <a:rPr sz="2400" dirty="0"/>
              <a:t>to sit in the library and read the complex proof.</a:t>
            </a:r>
          </a:p>
          <a:p>
            <a:r>
              <a:rPr sz="2400" dirty="0"/>
              <a:t>In his own words, "A few weeks later we were traveling on a bus between Herat and Kandahar in Afghanistan. It was hot, dusty and noisy with squawking chickens on the roof. I was thinking about it -- well I was probably dozing off actually -- and I thought of the proof." Fisk's proof was simple and elegant. </a:t>
            </a:r>
            <a:endParaRPr lang="he-IL" sz="2400" dirty="0"/>
          </a:p>
        </p:txBody>
      </p:sp>
      <p:sp>
        <p:nvSpPr>
          <p:cNvPr id="4" name="Date Placeholder 3"/>
          <p:cNvSpPr>
            <a:spLocks noGrp="1"/>
          </p:cNvSpPr>
          <p:nvPr>
            <p:ph type="dt" sz="half" idx="10"/>
          </p:nvPr>
        </p:nvSpPr>
        <p:spPr/>
        <p:txBody>
          <a:bodyPr/>
          <a:lstStyle/>
          <a:p>
            <a:r>
              <a:t>Updated 13-Oct-2016</a:t>
            </a:r>
            <a:endParaRPr lang="en-US" dirty="0"/>
          </a:p>
        </p:txBody>
      </p:sp>
      <p:sp>
        <p:nvSpPr>
          <p:cNvPr id="7" name="Footer Placeholder 7"/>
          <p:cNvSpPr>
            <a:spLocks noGrp="1"/>
          </p:cNvSpPr>
          <p:nvPr>
            <p:ph type="ftr" sz="quarter" idx="11"/>
          </p:nvPr>
        </p:nvSpPr>
        <p:spPr>
          <a:xfrm>
            <a:off x="2209800" y="5995988"/>
            <a:ext cx="4876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fontAlgn="base" hangingPunct="1">
              <a:spcBef>
                <a:spcPct val="0"/>
              </a:spcBef>
              <a:spcAft>
                <a:spcPct val="0"/>
              </a:spcAft>
            </a:pPr>
            <a:r>
              <a:rPr lang="en-US" dirty="0" smtClean="0">
                <a:solidFill>
                  <a:srgbClr val="F8F8F8"/>
                </a:solidFill>
                <a:latin typeface="Tahoma"/>
              </a:rPr>
              <a:t>The Art Gallery Problem</a:t>
            </a:r>
            <a:r>
              <a:rPr dirty="0" smtClean="0">
                <a:solidFill>
                  <a:srgbClr val="F8F8F8"/>
                </a:solidFill>
                <a:latin typeface="Tahoma"/>
              </a:rPr>
              <a:t> </a:t>
            </a:r>
            <a:r>
              <a:rPr dirty="0">
                <a:solidFill>
                  <a:srgbClr val="F8F8F8"/>
                </a:solidFill>
                <a:latin typeface="Tahoma"/>
              </a:rPr>
              <a:t>© All Rights Reserved </a:t>
            </a:r>
            <a:endParaRPr lang="en-US" altLang="en-US" dirty="0">
              <a:solidFill>
                <a:srgbClr val="F8F8F8"/>
              </a:solidFill>
              <a:latin typeface="Tahoma" pitchFamily="34" charset="0"/>
            </a:endParaRPr>
          </a:p>
        </p:txBody>
      </p:sp>
      <p:sp>
        <p:nvSpPr>
          <p:cNvPr id="5" name="Slide Number Placeholder 4"/>
          <p:cNvSpPr>
            <a:spLocks noGrp="1"/>
          </p:cNvSpPr>
          <p:nvPr>
            <p:ph type="sldNum" sz="quarter" idx="12"/>
          </p:nvPr>
        </p:nvSpPr>
        <p:spPr/>
        <p:txBody>
          <a:bodyPr/>
          <a:lstStyle/>
          <a:p>
            <a:pPr>
              <a:defRPr/>
            </a:pPr>
            <a:fld id="{28C99590-D653-46AC-97D3-FFD34B05AF04}" type="slidenum">
              <a:rPr lang="en-US" smtClean="0"/>
              <a:pPr>
                <a:defRPr/>
              </a:pPr>
              <a:t>20</a:t>
            </a:fld>
            <a:endParaRPr lang="en-US"/>
          </a:p>
        </p:txBody>
      </p:sp>
    </p:spTree>
    <p:custDataLst>
      <p:tags r:id="rId2"/>
    </p:custDataLst>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9" presetClass="emph" presetSubtype="0" nodeType="withEffect">
                                  <p:stCondLst>
                                    <p:cond delay="0"/>
                                  </p:stCondLst>
                                  <p:childTnLst>
                                    <p:set>
                                      <p:cBhvr rctx="PPT">
                                        <p:cTn id="12" dur="indefinite"/>
                                        <p:tgtEl>
                                          <p:spTgt spid="3">
                                            <p:txEl>
                                              <p:pRg st="0" end="0"/>
                                            </p:txEl>
                                          </p:spTgt>
                                        </p:tgtEl>
                                        <p:attrNameLst>
                                          <p:attrName>style.opacity</p:attrName>
                                        </p:attrNameLst>
                                      </p:cBhvr>
                                      <p:to>
                                        <p:strVal val="0.5"/>
                                      </p:to>
                                    </p:set>
                                    <p:animEffect filter="image" prLst="opacity: 0.5">
                                      <p:cBhvr rctx="IE">
                                        <p:cTn id="13" dur="indefinite"/>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par>
                                <p:cTn id="18" presetID="9" presetClass="emph" presetSubtype="0" nodeType="withEffect">
                                  <p:stCondLst>
                                    <p:cond delay="0"/>
                                  </p:stCondLst>
                                  <p:childTnLst>
                                    <p:set>
                                      <p:cBhvr rctx="PPT">
                                        <p:cTn id="19" dur="indefinite"/>
                                        <p:tgtEl>
                                          <p:spTgt spid="3">
                                            <p:txEl>
                                              <p:pRg st="1" end="1"/>
                                            </p:txEl>
                                          </p:spTgt>
                                        </p:tgtEl>
                                        <p:attrNameLst>
                                          <p:attrName>style.opacity</p:attrName>
                                        </p:attrNameLst>
                                      </p:cBhvr>
                                      <p:to>
                                        <p:strVal val="0.5"/>
                                      </p:to>
                                    </p:set>
                                    <p:animEffect filter="image" prLst="opacity: 0.5">
                                      <p:cBhvr rctx="IE">
                                        <p:cTn id="20" dur="indefinite"/>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634"/>
            <a:ext cx="9144000" cy="1143000"/>
          </a:xfrm>
        </p:spPr>
        <p:txBody>
          <a:bodyPr/>
          <a:lstStyle/>
          <a:p>
            <a:pPr algn="ctr" rtl="1"/>
            <a:r>
              <a:rPr sz="3200" dirty="0">
                <a:solidFill>
                  <a:srgbClr val="00FFFF"/>
                </a:solidFill>
              </a:rPr>
              <a:t/>
            </a:r>
            <a:br>
              <a:rPr sz="3200" dirty="0">
                <a:solidFill>
                  <a:srgbClr val="00FFFF"/>
                </a:solidFill>
              </a:rPr>
            </a:br>
            <a:r>
              <a:rPr sz="3200" dirty="0">
                <a:solidFill>
                  <a:srgbClr val="00FFFF"/>
                </a:solidFill>
              </a:rPr>
              <a:t>Fisk's brilliant proof (1978)</a:t>
            </a:r>
          </a:p>
        </p:txBody>
      </p:sp>
      <p:sp>
        <p:nvSpPr>
          <p:cNvPr id="3" name="Content Placeholder 2"/>
          <p:cNvSpPr>
            <a:spLocks noGrp="1"/>
          </p:cNvSpPr>
          <p:nvPr>
            <p:ph idx="1"/>
          </p:nvPr>
        </p:nvSpPr>
        <p:spPr>
          <a:xfrm>
            <a:off x="107504" y="908720"/>
            <a:ext cx="8655496" cy="4525963"/>
          </a:xfrm>
        </p:spPr>
        <p:txBody>
          <a:bodyPr>
            <a:noAutofit/>
          </a:bodyPr>
          <a:lstStyle/>
          <a:p>
            <a:pPr marL="3175" indent="-3175">
              <a:buNone/>
            </a:pPr>
            <a:r>
              <a:rPr sz="2400" dirty="0">
                <a:solidFill>
                  <a:schemeClr val="accent6">
                    <a:lumMod val="60000"/>
                    <a:lumOff val="40000"/>
                  </a:schemeClr>
                </a:solidFill>
              </a:rPr>
              <a:t>The assertion: To </a:t>
            </a:r>
            <a:r>
              <a:rPr lang="en-US" sz="2400" dirty="0" smtClean="0">
                <a:solidFill>
                  <a:schemeClr val="accent6">
                    <a:lumMod val="60000"/>
                    <a:lumOff val="40000"/>
                  </a:schemeClr>
                </a:solidFill>
              </a:rPr>
              <a:t>secure </a:t>
            </a:r>
            <a:r>
              <a:rPr sz="2400" dirty="0" smtClean="0">
                <a:solidFill>
                  <a:schemeClr val="accent6">
                    <a:lumMod val="60000"/>
                    <a:lumOff val="40000"/>
                  </a:schemeClr>
                </a:solidFill>
              </a:rPr>
              <a:t>a </a:t>
            </a:r>
            <a:r>
              <a:rPr sz="2400" dirty="0">
                <a:solidFill>
                  <a:schemeClr val="accent6">
                    <a:lumMod val="60000"/>
                    <a:lumOff val="40000"/>
                  </a:schemeClr>
                </a:solidFill>
              </a:rPr>
              <a:t>prism-shaped museum with any n-sided polygonal floor plan, it suffices to position</a:t>
            </a:r>
            <a:r>
              <a:rPr sz="2400" i="1" dirty="0"/>
              <a:t> </a:t>
            </a:r>
            <a:r>
              <a:rPr sz="2400" dirty="0">
                <a:solidFill>
                  <a:schemeClr val="accent6">
                    <a:lumMod val="60000"/>
                    <a:lumOff val="40000"/>
                  </a:schemeClr>
                </a:solidFill>
                <a:sym typeface="Symbol" charset="2"/>
              </a:rPr>
              <a:t></a:t>
            </a:r>
            <a:r>
              <a:rPr sz="2400" i="1" dirty="0">
                <a:solidFill>
                  <a:schemeClr val="accent6">
                    <a:lumMod val="60000"/>
                    <a:lumOff val="40000"/>
                  </a:schemeClr>
                </a:solidFill>
              </a:rPr>
              <a:t>n</a:t>
            </a:r>
            <a:r>
              <a:rPr sz="2400" dirty="0">
                <a:solidFill>
                  <a:schemeClr val="accent6">
                    <a:lumMod val="60000"/>
                    <a:lumOff val="40000"/>
                  </a:schemeClr>
                </a:solidFill>
              </a:rPr>
              <a:t>/3</a:t>
            </a:r>
            <a:r>
              <a:rPr sz="2400" dirty="0">
                <a:solidFill>
                  <a:schemeClr val="accent6">
                    <a:lumMod val="60000"/>
                    <a:lumOff val="40000"/>
                  </a:schemeClr>
                </a:solidFill>
                <a:sym typeface="Symbol" charset="2"/>
              </a:rPr>
              <a:t></a:t>
            </a:r>
            <a:r>
              <a:rPr sz="2400" dirty="0">
                <a:solidFill>
                  <a:schemeClr val="accent6">
                    <a:lumMod val="60000"/>
                    <a:lumOff val="40000"/>
                  </a:schemeClr>
                </a:solidFill>
              </a:rPr>
              <a:t> guards at its vertices.</a:t>
            </a:r>
          </a:p>
          <a:p>
            <a:r>
              <a:rPr sz="2400" dirty="0"/>
              <a:t>Step 1: Divide the polygon into triangles. </a:t>
            </a:r>
            <a:r>
              <a:rPr sz="2400" dirty="0">
                <a:solidFill>
                  <a:schemeClr val="accent6">
                    <a:lumMod val="60000"/>
                    <a:lumOff val="40000"/>
                  </a:schemeClr>
                </a:solidFill>
              </a:rPr>
              <a:t>This is called triangulation. </a:t>
            </a:r>
            <a:r>
              <a:rPr lang="en-US" sz="2400" dirty="0" smtClean="0"/>
              <a:t>A polygon can be triangulated in multiple ways</a:t>
            </a:r>
            <a:r>
              <a:rPr sz="2400" dirty="0" smtClean="0"/>
              <a:t>.</a:t>
            </a:r>
            <a:endParaRPr sz="2400" dirty="0"/>
          </a:p>
          <a:p>
            <a:pPr>
              <a:buNone/>
            </a:pPr>
            <a:endParaRPr lang="he-IL" sz="2400" dirty="0" smtClean="0"/>
          </a:p>
          <a:p>
            <a:pPr>
              <a:buNone/>
            </a:pPr>
            <a:endParaRPr lang="he-IL" sz="2400" dirty="0" smtClean="0"/>
          </a:p>
          <a:p>
            <a:pPr>
              <a:spcBef>
                <a:spcPts val="0"/>
              </a:spcBef>
              <a:buNone/>
            </a:pPr>
            <a:endParaRPr lang="he-IL" sz="2400" dirty="0" smtClean="0"/>
          </a:p>
          <a:p>
            <a:pPr>
              <a:spcBef>
                <a:spcPts val="0"/>
              </a:spcBef>
              <a:buNone/>
            </a:pPr>
            <a:r>
              <a:rPr sz="2400" dirty="0"/>
              <a:t>	</a:t>
            </a:r>
          </a:p>
          <a:p>
            <a:pPr>
              <a:spcBef>
                <a:spcPts val="0"/>
              </a:spcBef>
              <a:buNone/>
            </a:pPr>
            <a:r>
              <a:rPr sz="2400" dirty="0"/>
              <a:t>But, can every polygon be triangulated? </a:t>
            </a:r>
            <a:r>
              <a:rPr lang="en-US" sz="2400" dirty="0"/>
              <a:t>i</a:t>
            </a:r>
            <a:r>
              <a:rPr lang="en-US" sz="2400" dirty="0" smtClean="0"/>
              <a:t>n </a:t>
            </a:r>
            <a:r>
              <a:rPr sz="2400" dirty="0" smtClean="0"/>
              <a:t>at </a:t>
            </a:r>
            <a:r>
              <a:rPr sz="2400" dirty="0"/>
              <a:t>least one way? </a:t>
            </a:r>
          </a:p>
          <a:p>
            <a:pPr>
              <a:spcBef>
                <a:spcPts val="0"/>
              </a:spcBef>
              <a:buNone/>
            </a:pPr>
            <a:r>
              <a:rPr sz="2400" dirty="0"/>
              <a:t>	-- Fisk knew that the answer is positive (the proof is by induction, which we will </a:t>
            </a:r>
            <a:r>
              <a:rPr sz="2400" dirty="0" smtClean="0"/>
              <a:t>forego </a:t>
            </a:r>
            <a:r>
              <a:rPr sz="2400" dirty="0"/>
              <a:t>for today</a:t>
            </a:r>
            <a:r>
              <a:rPr sz="2400" dirty="0" smtClean="0"/>
              <a:t>).</a:t>
            </a:r>
            <a:endParaRPr lang="he-IL" sz="2400" dirty="0" smtClean="0">
              <a:solidFill>
                <a:schemeClr val="accent6">
                  <a:lumMod val="60000"/>
                  <a:lumOff val="40000"/>
                </a:schemeClr>
              </a:solidFill>
            </a:endParaRPr>
          </a:p>
        </p:txBody>
      </p:sp>
      <p:sp>
        <p:nvSpPr>
          <p:cNvPr id="4" name="Date Placeholder 3"/>
          <p:cNvSpPr>
            <a:spLocks noGrp="1"/>
          </p:cNvSpPr>
          <p:nvPr>
            <p:ph type="dt" sz="half" idx="10"/>
          </p:nvPr>
        </p:nvSpPr>
        <p:spPr/>
        <p:txBody>
          <a:bodyPr/>
          <a:lstStyle/>
          <a:p>
            <a:r>
              <a:rPr dirty="0"/>
              <a:t>Updated 13-Oct-2016</a:t>
            </a:r>
            <a:endParaRPr lang="en-US" dirty="0"/>
          </a:p>
        </p:txBody>
      </p:sp>
      <p:sp>
        <p:nvSpPr>
          <p:cNvPr id="12" name="Rectangle 11"/>
          <p:cNvSpPr/>
          <p:nvPr/>
        </p:nvSpPr>
        <p:spPr>
          <a:xfrm>
            <a:off x="9581025" y="5824022"/>
            <a:ext cx="856325" cy="369332"/>
          </a:xfrm>
          <a:prstGeom prst="rect">
            <a:avLst/>
          </a:prstGeom>
        </p:spPr>
        <p:txBody>
          <a:bodyPr wrap="none">
            <a:spAutoFit/>
          </a:bodyPr>
          <a:lstStyle/>
          <a:p>
            <a:r>
              <a:t>Assertion 5</a:t>
            </a:r>
            <a:endParaRPr lang="he-IL" dirty="0"/>
          </a:p>
        </p:txBody>
      </p:sp>
      <p:grpSp>
        <p:nvGrpSpPr>
          <p:cNvPr id="36" name="Group 35"/>
          <p:cNvGrpSpPr/>
          <p:nvPr/>
        </p:nvGrpSpPr>
        <p:grpSpPr>
          <a:xfrm>
            <a:off x="5044478" y="2790817"/>
            <a:ext cx="2191818" cy="1933035"/>
            <a:chOff x="5044478" y="3212976"/>
            <a:chExt cx="2191818" cy="1933035"/>
          </a:xfrm>
        </p:grpSpPr>
        <p:grpSp>
          <p:nvGrpSpPr>
            <p:cNvPr id="7" name="Group 32"/>
            <p:cNvGrpSpPr/>
            <p:nvPr/>
          </p:nvGrpSpPr>
          <p:grpSpPr>
            <a:xfrm>
              <a:off x="5044478" y="3212976"/>
              <a:ext cx="2191818" cy="1933035"/>
              <a:chOff x="3954021" y="2722938"/>
              <a:chExt cx="2346171" cy="2372206"/>
            </a:xfrm>
          </p:grpSpPr>
          <p:sp>
            <p:nvSpPr>
              <p:cNvPr id="29" name="Freeform 28"/>
              <p:cNvSpPr/>
              <p:nvPr/>
            </p:nvSpPr>
            <p:spPr>
              <a:xfrm rot="1422151">
                <a:off x="4310214" y="3234442"/>
                <a:ext cx="1842628" cy="1233770"/>
              </a:xfrm>
              <a:custGeom>
                <a:avLst/>
                <a:gdLst>
                  <a:gd name="connsiteX0" fmla="*/ 0 w 1656184"/>
                  <a:gd name="connsiteY0" fmla="*/ 612068 h 1224136"/>
                  <a:gd name="connsiteX1" fmla="*/ 306034 w 1656184"/>
                  <a:gd name="connsiteY1" fmla="*/ 0 h 1224136"/>
                  <a:gd name="connsiteX2" fmla="*/ 1350150 w 1656184"/>
                  <a:gd name="connsiteY2" fmla="*/ 0 h 1224136"/>
                  <a:gd name="connsiteX3" fmla="*/ 1656184 w 1656184"/>
                  <a:gd name="connsiteY3" fmla="*/ 612068 h 1224136"/>
                  <a:gd name="connsiteX4" fmla="*/ 1350150 w 1656184"/>
                  <a:gd name="connsiteY4" fmla="*/ 1224136 h 1224136"/>
                  <a:gd name="connsiteX5" fmla="*/ 306034 w 1656184"/>
                  <a:gd name="connsiteY5" fmla="*/ 1224136 h 1224136"/>
                  <a:gd name="connsiteX6" fmla="*/ 0 w 1656184"/>
                  <a:gd name="connsiteY6" fmla="*/ 612068 h 1224136"/>
                  <a:gd name="connsiteX0" fmla="*/ 0 w 1656184"/>
                  <a:gd name="connsiteY0" fmla="*/ 621702 h 1233770"/>
                  <a:gd name="connsiteX1" fmla="*/ 559334 w 1656184"/>
                  <a:gd name="connsiteY1" fmla="*/ 0 h 1233770"/>
                  <a:gd name="connsiteX2" fmla="*/ 1350150 w 1656184"/>
                  <a:gd name="connsiteY2" fmla="*/ 9634 h 1233770"/>
                  <a:gd name="connsiteX3" fmla="*/ 1656184 w 1656184"/>
                  <a:gd name="connsiteY3" fmla="*/ 621702 h 1233770"/>
                  <a:gd name="connsiteX4" fmla="*/ 1350150 w 1656184"/>
                  <a:gd name="connsiteY4" fmla="*/ 1233770 h 1233770"/>
                  <a:gd name="connsiteX5" fmla="*/ 306034 w 1656184"/>
                  <a:gd name="connsiteY5" fmla="*/ 1233770 h 1233770"/>
                  <a:gd name="connsiteX6" fmla="*/ 0 w 1656184"/>
                  <a:gd name="connsiteY6" fmla="*/ 621702 h 1233770"/>
                  <a:gd name="connsiteX0" fmla="*/ 0 w 1916602"/>
                  <a:gd name="connsiteY0" fmla="*/ 621702 h 1233770"/>
                  <a:gd name="connsiteX1" fmla="*/ 559334 w 1916602"/>
                  <a:gd name="connsiteY1" fmla="*/ 0 h 1233770"/>
                  <a:gd name="connsiteX2" fmla="*/ 1350150 w 1916602"/>
                  <a:gd name="connsiteY2" fmla="*/ 9634 h 1233770"/>
                  <a:gd name="connsiteX3" fmla="*/ 1916602 w 1916602"/>
                  <a:gd name="connsiteY3" fmla="*/ 583756 h 1233770"/>
                  <a:gd name="connsiteX4" fmla="*/ 1350150 w 1916602"/>
                  <a:gd name="connsiteY4" fmla="*/ 1233770 h 1233770"/>
                  <a:gd name="connsiteX5" fmla="*/ 306034 w 1916602"/>
                  <a:gd name="connsiteY5" fmla="*/ 1233770 h 1233770"/>
                  <a:gd name="connsiteX6" fmla="*/ 0 w 1916602"/>
                  <a:gd name="connsiteY6" fmla="*/ 621702 h 1233770"/>
                  <a:gd name="connsiteX0" fmla="*/ 0 w 1842628"/>
                  <a:gd name="connsiteY0" fmla="*/ 621702 h 1233770"/>
                  <a:gd name="connsiteX1" fmla="*/ 559334 w 1842628"/>
                  <a:gd name="connsiteY1" fmla="*/ 0 h 1233770"/>
                  <a:gd name="connsiteX2" fmla="*/ 1350150 w 1842628"/>
                  <a:gd name="connsiteY2" fmla="*/ 9634 h 1233770"/>
                  <a:gd name="connsiteX3" fmla="*/ 1842628 w 1842628"/>
                  <a:gd name="connsiteY3" fmla="*/ 773518 h 1233770"/>
                  <a:gd name="connsiteX4" fmla="*/ 1350150 w 1842628"/>
                  <a:gd name="connsiteY4" fmla="*/ 1233770 h 1233770"/>
                  <a:gd name="connsiteX5" fmla="*/ 306034 w 1842628"/>
                  <a:gd name="connsiteY5" fmla="*/ 1233770 h 1233770"/>
                  <a:gd name="connsiteX6" fmla="*/ 0 w 1842628"/>
                  <a:gd name="connsiteY6" fmla="*/ 621702 h 1233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628" h="1233770">
                    <a:moveTo>
                      <a:pt x="0" y="621702"/>
                    </a:moveTo>
                    <a:lnTo>
                      <a:pt x="559334" y="0"/>
                    </a:lnTo>
                    <a:lnTo>
                      <a:pt x="1350150" y="9634"/>
                    </a:lnTo>
                    <a:lnTo>
                      <a:pt x="1842628" y="773518"/>
                    </a:lnTo>
                    <a:lnTo>
                      <a:pt x="1350150" y="1233770"/>
                    </a:lnTo>
                    <a:lnTo>
                      <a:pt x="306034" y="1233770"/>
                    </a:lnTo>
                    <a:lnTo>
                      <a:pt x="0" y="621702"/>
                    </a:lnTo>
                    <a:close/>
                  </a:path>
                </a:pathLst>
              </a:cu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0" name="Text Box 31"/>
              <p:cNvSpPr txBox="1">
                <a:spLocks noChangeArrowheads="1"/>
              </p:cNvSpPr>
              <p:nvPr/>
            </p:nvSpPr>
            <p:spPr bwMode="auto">
              <a:xfrm>
                <a:off x="3954021" y="3212976"/>
                <a:ext cx="473963" cy="6048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sz="2400" b="0" i="0" u="none" strike="noStrike" cap="none" normalizeH="0" baseline="0">
                    <a:ln>
                      <a:noFill/>
                    </a:ln>
                    <a:solidFill>
                      <a:schemeClr val="tx1"/>
                    </a:solidFill>
                    <a:effectLst/>
                    <a:latin typeface="Calibri"/>
                    <a:ea typeface="Arial"/>
                    <a:cs typeface="Arial"/>
                  </a:rPr>
                  <a:t>A</a:t>
                </a:r>
                <a:endParaRPr kumimoji="0" lang="he-IL"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31" name="Text Box 32"/>
              <p:cNvSpPr txBox="1">
                <a:spLocks noChangeArrowheads="1"/>
              </p:cNvSpPr>
              <p:nvPr/>
            </p:nvSpPr>
            <p:spPr bwMode="auto">
              <a:xfrm>
                <a:off x="4860032" y="2722938"/>
                <a:ext cx="473963" cy="6048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sz="2400" b="0" i="0" u="none" strike="noStrike" cap="none" normalizeH="0" baseline="0">
                    <a:ln>
                      <a:noFill/>
                    </a:ln>
                    <a:solidFill>
                      <a:schemeClr val="tx1"/>
                    </a:solidFill>
                    <a:effectLst/>
                    <a:latin typeface="Calibri"/>
                    <a:ea typeface="Arial"/>
                    <a:cs typeface="Arial"/>
                  </a:rPr>
                  <a:t>B</a:t>
                </a:r>
                <a:endParaRPr kumimoji="0" lang="he-IL"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32" name="Text Box 33"/>
              <p:cNvSpPr txBox="1">
                <a:spLocks noChangeArrowheads="1"/>
              </p:cNvSpPr>
              <p:nvPr/>
            </p:nvSpPr>
            <p:spPr bwMode="auto">
              <a:xfrm>
                <a:off x="5652120" y="3140968"/>
                <a:ext cx="473963" cy="6048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sz="2400" b="0" i="0" u="none" strike="noStrike" cap="none" normalizeH="0" baseline="0">
                    <a:ln>
                      <a:noFill/>
                    </a:ln>
                    <a:solidFill>
                      <a:schemeClr val="tx1"/>
                    </a:solidFill>
                    <a:effectLst/>
                    <a:latin typeface="Calibri"/>
                    <a:ea typeface="Arial"/>
                    <a:cs typeface="Arial"/>
                  </a:rPr>
                  <a:t>C</a:t>
                </a:r>
                <a:endParaRPr kumimoji="0" lang="he-IL"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33" name="Text Box 34"/>
              <p:cNvSpPr txBox="1">
                <a:spLocks noChangeArrowheads="1"/>
              </p:cNvSpPr>
              <p:nvPr/>
            </p:nvSpPr>
            <p:spPr bwMode="auto">
              <a:xfrm>
                <a:off x="5826229" y="4119604"/>
                <a:ext cx="473963" cy="6048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sz="2400" b="0" i="0" u="none" strike="noStrike" cap="none" normalizeH="0" baseline="0">
                    <a:ln>
                      <a:noFill/>
                    </a:ln>
                    <a:solidFill>
                      <a:schemeClr val="tx1"/>
                    </a:solidFill>
                    <a:effectLst/>
                    <a:latin typeface="Calibri"/>
                    <a:ea typeface="Arial"/>
                    <a:cs typeface="Arial"/>
                  </a:rPr>
                  <a:t>D</a:t>
                </a:r>
                <a:endParaRPr kumimoji="0" lang="he-IL"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34" name="Text Box 35"/>
              <p:cNvSpPr txBox="1">
                <a:spLocks noChangeArrowheads="1"/>
              </p:cNvSpPr>
              <p:nvPr/>
            </p:nvSpPr>
            <p:spPr bwMode="auto">
              <a:xfrm>
                <a:off x="5076056" y="4490277"/>
                <a:ext cx="473963" cy="6048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sz="2400" b="0" i="0" u="none" strike="noStrike" cap="none" normalizeH="0" baseline="0">
                    <a:ln>
                      <a:noFill/>
                    </a:ln>
                    <a:solidFill>
                      <a:schemeClr val="tx1"/>
                    </a:solidFill>
                    <a:effectLst/>
                    <a:latin typeface="Calibri"/>
                    <a:ea typeface="Arial"/>
                    <a:cs typeface="Arial"/>
                  </a:rPr>
                  <a:t>E</a:t>
                </a:r>
                <a:endParaRPr kumimoji="0" lang="he-IL"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35" name="Text Box 36"/>
              <p:cNvSpPr txBox="1">
                <a:spLocks noChangeArrowheads="1"/>
              </p:cNvSpPr>
              <p:nvPr/>
            </p:nvSpPr>
            <p:spPr bwMode="auto">
              <a:xfrm>
                <a:off x="3975287" y="4005064"/>
                <a:ext cx="473963" cy="6048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sz="2400" b="0" i="0" u="none" strike="noStrike" cap="none" normalizeH="0" baseline="0">
                    <a:ln>
                      <a:noFill/>
                    </a:ln>
                    <a:solidFill>
                      <a:schemeClr val="tx1"/>
                    </a:solidFill>
                    <a:effectLst/>
                    <a:latin typeface="Calibri"/>
                    <a:ea typeface="Arial"/>
                    <a:cs typeface="Arial"/>
                  </a:rPr>
                  <a:t>F</a:t>
                </a:r>
                <a:endParaRPr kumimoji="0" lang="he-IL" sz="2400" b="0" i="0" u="none" strike="noStrike" cap="none" normalizeH="0" baseline="0" dirty="0" smtClean="0">
                  <a:ln>
                    <a:noFill/>
                  </a:ln>
                  <a:solidFill>
                    <a:schemeClr val="tx1"/>
                  </a:solidFill>
                  <a:effectLst/>
                  <a:latin typeface="Arial" pitchFamily="34" charset="0"/>
                  <a:cs typeface="Arial" pitchFamily="34" charset="0"/>
                </a:endParaRPr>
              </a:p>
            </p:txBody>
          </p:sp>
        </p:grpSp>
        <p:cxnSp>
          <p:nvCxnSpPr>
            <p:cNvPr id="16" name="Straight Connector 15"/>
            <p:cNvCxnSpPr>
              <a:stCxn id="29" idx="0"/>
              <a:endCxn id="29" idx="2"/>
            </p:cNvCxnSpPr>
            <p:nvPr/>
          </p:nvCxnSpPr>
          <p:spPr>
            <a:xfrm>
              <a:off x="5448264" y="3790067"/>
              <a:ext cx="1355419" cy="50355"/>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29" idx="0"/>
              <a:endCxn id="29" idx="3"/>
            </p:cNvCxnSpPr>
            <p:nvPr/>
          </p:nvCxnSpPr>
          <p:spPr>
            <a:xfrm>
              <a:off x="5448264" y="3790067"/>
              <a:ext cx="1526464" cy="805258"/>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29" idx="0"/>
            </p:cNvCxnSpPr>
            <p:nvPr/>
          </p:nvCxnSpPr>
          <p:spPr>
            <a:xfrm>
              <a:off x="5448264" y="3790067"/>
              <a:ext cx="913514" cy="937089"/>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2123728" y="2791365"/>
            <a:ext cx="2213084" cy="1933035"/>
            <a:chOff x="2123728" y="3213524"/>
            <a:chExt cx="2213084" cy="1933035"/>
          </a:xfrm>
        </p:grpSpPr>
        <p:grpSp>
          <p:nvGrpSpPr>
            <p:cNvPr id="8" name="Group 33"/>
            <p:cNvGrpSpPr/>
            <p:nvPr/>
          </p:nvGrpSpPr>
          <p:grpSpPr>
            <a:xfrm>
              <a:off x="2123728" y="3213524"/>
              <a:ext cx="2213084" cy="1933035"/>
              <a:chOff x="3954021" y="2722938"/>
              <a:chExt cx="2368935" cy="2372206"/>
            </a:xfrm>
          </p:grpSpPr>
          <p:sp>
            <p:nvSpPr>
              <p:cNvPr id="22" name="Freeform 21"/>
              <p:cNvSpPr/>
              <p:nvPr/>
            </p:nvSpPr>
            <p:spPr>
              <a:xfrm rot="1422151">
                <a:off x="4310214" y="3234442"/>
                <a:ext cx="1842628" cy="1233770"/>
              </a:xfrm>
              <a:custGeom>
                <a:avLst/>
                <a:gdLst>
                  <a:gd name="connsiteX0" fmla="*/ 0 w 1656184"/>
                  <a:gd name="connsiteY0" fmla="*/ 612068 h 1224136"/>
                  <a:gd name="connsiteX1" fmla="*/ 306034 w 1656184"/>
                  <a:gd name="connsiteY1" fmla="*/ 0 h 1224136"/>
                  <a:gd name="connsiteX2" fmla="*/ 1350150 w 1656184"/>
                  <a:gd name="connsiteY2" fmla="*/ 0 h 1224136"/>
                  <a:gd name="connsiteX3" fmla="*/ 1656184 w 1656184"/>
                  <a:gd name="connsiteY3" fmla="*/ 612068 h 1224136"/>
                  <a:gd name="connsiteX4" fmla="*/ 1350150 w 1656184"/>
                  <a:gd name="connsiteY4" fmla="*/ 1224136 h 1224136"/>
                  <a:gd name="connsiteX5" fmla="*/ 306034 w 1656184"/>
                  <a:gd name="connsiteY5" fmla="*/ 1224136 h 1224136"/>
                  <a:gd name="connsiteX6" fmla="*/ 0 w 1656184"/>
                  <a:gd name="connsiteY6" fmla="*/ 612068 h 1224136"/>
                  <a:gd name="connsiteX0" fmla="*/ 0 w 1656184"/>
                  <a:gd name="connsiteY0" fmla="*/ 621702 h 1233770"/>
                  <a:gd name="connsiteX1" fmla="*/ 559334 w 1656184"/>
                  <a:gd name="connsiteY1" fmla="*/ 0 h 1233770"/>
                  <a:gd name="connsiteX2" fmla="*/ 1350150 w 1656184"/>
                  <a:gd name="connsiteY2" fmla="*/ 9634 h 1233770"/>
                  <a:gd name="connsiteX3" fmla="*/ 1656184 w 1656184"/>
                  <a:gd name="connsiteY3" fmla="*/ 621702 h 1233770"/>
                  <a:gd name="connsiteX4" fmla="*/ 1350150 w 1656184"/>
                  <a:gd name="connsiteY4" fmla="*/ 1233770 h 1233770"/>
                  <a:gd name="connsiteX5" fmla="*/ 306034 w 1656184"/>
                  <a:gd name="connsiteY5" fmla="*/ 1233770 h 1233770"/>
                  <a:gd name="connsiteX6" fmla="*/ 0 w 1656184"/>
                  <a:gd name="connsiteY6" fmla="*/ 621702 h 1233770"/>
                  <a:gd name="connsiteX0" fmla="*/ 0 w 1916602"/>
                  <a:gd name="connsiteY0" fmla="*/ 621702 h 1233770"/>
                  <a:gd name="connsiteX1" fmla="*/ 559334 w 1916602"/>
                  <a:gd name="connsiteY1" fmla="*/ 0 h 1233770"/>
                  <a:gd name="connsiteX2" fmla="*/ 1350150 w 1916602"/>
                  <a:gd name="connsiteY2" fmla="*/ 9634 h 1233770"/>
                  <a:gd name="connsiteX3" fmla="*/ 1916602 w 1916602"/>
                  <a:gd name="connsiteY3" fmla="*/ 583756 h 1233770"/>
                  <a:gd name="connsiteX4" fmla="*/ 1350150 w 1916602"/>
                  <a:gd name="connsiteY4" fmla="*/ 1233770 h 1233770"/>
                  <a:gd name="connsiteX5" fmla="*/ 306034 w 1916602"/>
                  <a:gd name="connsiteY5" fmla="*/ 1233770 h 1233770"/>
                  <a:gd name="connsiteX6" fmla="*/ 0 w 1916602"/>
                  <a:gd name="connsiteY6" fmla="*/ 621702 h 1233770"/>
                  <a:gd name="connsiteX0" fmla="*/ 0 w 1842628"/>
                  <a:gd name="connsiteY0" fmla="*/ 621702 h 1233770"/>
                  <a:gd name="connsiteX1" fmla="*/ 559334 w 1842628"/>
                  <a:gd name="connsiteY1" fmla="*/ 0 h 1233770"/>
                  <a:gd name="connsiteX2" fmla="*/ 1350150 w 1842628"/>
                  <a:gd name="connsiteY2" fmla="*/ 9634 h 1233770"/>
                  <a:gd name="connsiteX3" fmla="*/ 1842628 w 1842628"/>
                  <a:gd name="connsiteY3" fmla="*/ 773518 h 1233770"/>
                  <a:gd name="connsiteX4" fmla="*/ 1350150 w 1842628"/>
                  <a:gd name="connsiteY4" fmla="*/ 1233770 h 1233770"/>
                  <a:gd name="connsiteX5" fmla="*/ 306034 w 1842628"/>
                  <a:gd name="connsiteY5" fmla="*/ 1233770 h 1233770"/>
                  <a:gd name="connsiteX6" fmla="*/ 0 w 1842628"/>
                  <a:gd name="connsiteY6" fmla="*/ 621702 h 1233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628" h="1233770">
                    <a:moveTo>
                      <a:pt x="0" y="621702"/>
                    </a:moveTo>
                    <a:lnTo>
                      <a:pt x="559334" y="0"/>
                    </a:lnTo>
                    <a:lnTo>
                      <a:pt x="1350150" y="9634"/>
                    </a:lnTo>
                    <a:lnTo>
                      <a:pt x="1842628" y="773518"/>
                    </a:lnTo>
                    <a:lnTo>
                      <a:pt x="1350150" y="1233770"/>
                    </a:lnTo>
                    <a:lnTo>
                      <a:pt x="306034" y="1233770"/>
                    </a:lnTo>
                    <a:lnTo>
                      <a:pt x="0" y="621702"/>
                    </a:lnTo>
                    <a:close/>
                  </a:path>
                </a:pathLst>
              </a:cu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Text Box 31"/>
              <p:cNvSpPr txBox="1">
                <a:spLocks noChangeArrowheads="1"/>
              </p:cNvSpPr>
              <p:nvPr/>
            </p:nvSpPr>
            <p:spPr bwMode="auto">
              <a:xfrm>
                <a:off x="3954021" y="3212976"/>
                <a:ext cx="473963" cy="6048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sz="2400" b="0" i="0" u="none" strike="noStrike" cap="none" normalizeH="0" baseline="0">
                    <a:ln>
                      <a:noFill/>
                    </a:ln>
                    <a:solidFill>
                      <a:schemeClr val="tx1"/>
                    </a:solidFill>
                    <a:effectLst/>
                    <a:latin typeface="Calibri"/>
                    <a:ea typeface="Arial"/>
                    <a:cs typeface="Arial"/>
                  </a:rPr>
                  <a:t>A</a:t>
                </a:r>
                <a:endParaRPr kumimoji="0" lang="he-IL"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24" name="Text Box 32"/>
              <p:cNvSpPr txBox="1">
                <a:spLocks noChangeArrowheads="1"/>
              </p:cNvSpPr>
              <p:nvPr/>
            </p:nvSpPr>
            <p:spPr bwMode="auto">
              <a:xfrm>
                <a:off x="4860032" y="2722938"/>
                <a:ext cx="473963" cy="6048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sz="2400" b="0" i="0" u="none" strike="noStrike" cap="none" normalizeH="0" baseline="0">
                    <a:ln>
                      <a:noFill/>
                    </a:ln>
                    <a:solidFill>
                      <a:schemeClr val="tx1"/>
                    </a:solidFill>
                    <a:effectLst/>
                    <a:latin typeface="Calibri"/>
                    <a:ea typeface="Arial"/>
                    <a:cs typeface="Arial"/>
                  </a:rPr>
                  <a:t>B</a:t>
                </a:r>
                <a:endParaRPr kumimoji="0" lang="he-IL"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Text Box 33"/>
              <p:cNvSpPr txBox="1">
                <a:spLocks noChangeArrowheads="1"/>
              </p:cNvSpPr>
              <p:nvPr/>
            </p:nvSpPr>
            <p:spPr bwMode="auto">
              <a:xfrm>
                <a:off x="5652120" y="3140968"/>
                <a:ext cx="473963" cy="6048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sz="2400" b="0" i="0" u="none" strike="noStrike" cap="none" normalizeH="0" baseline="0">
                    <a:ln>
                      <a:noFill/>
                    </a:ln>
                    <a:solidFill>
                      <a:schemeClr val="tx1"/>
                    </a:solidFill>
                    <a:effectLst/>
                    <a:latin typeface="Calibri"/>
                    <a:ea typeface="Arial"/>
                    <a:cs typeface="Arial"/>
                  </a:rPr>
                  <a:t>C</a:t>
                </a:r>
                <a:endParaRPr kumimoji="0" lang="he-IL"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26" name="Text Box 34"/>
              <p:cNvSpPr txBox="1">
                <a:spLocks noChangeArrowheads="1"/>
              </p:cNvSpPr>
              <p:nvPr/>
            </p:nvSpPr>
            <p:spPr bwMode="auto">
              <a:xfrm>
                <a:off x="5848993" y="4119605"/>
                <a:ext cx="473963" cy="6048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sz="2400" b="0" i="0" u="none" strike="noStrike" cap="none" normalizeH="0" baseline="0">
                    <a:ln>
                      <a:noFill/>
                    </a:ln>
                    <a:solidFill>
                      <a:schemeClr val="tx1"/>
                    </a:solidFill>
                    <a:effectLst/>
                    <a:latin typeface="Calibri"/>
                    <a:ea typeface="Arial"/>
                    <a:cs typeface="Arial"/>
                  </a:rPr>
                  <a:t>D</a:t>
                </a:r>
                <a:endParaRPr kumimoji="0" lang="he-IL"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27" name="Text Box 35"/>
              <p:cNvSpPr txBox="1">
                <a:spLocks noChangeArrowheads="1"/>
              </p:cNvSpPr>
              <p:nvPr/>
            </p:nvSpPr>
            <p:spPr bwMode="auto">
              <a:xfrm>
                <a:off x="5076056" y="4490277"/>
                <a:ext cx="473963" cy="6048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sz="2400" b="0" i="0" u="none" strike="noStrike" cap="none" normalizeH="0" baseline="0">
                    <a:ln>
                      <a:noFill/>
                    </a:ln>
                    <a:solidFill>
                      <a:schemeClr val="tx1"/>
                    </a:solidFill>
                    <a:effectLst/>
                    <a:latin typeface="Calibri"/>
                    <a:ea typeface="Arial"/>
                    <a:cs typeface="Arial"/>
                  </a:rPr>
                  <a:t>E</a:t>
                </a:r>
                <a:endParaRPr kumimoji="0" lang="he-IL"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28" name="Text Box 36"/>
              <p:cNvSpPr txBox="1">
                <a:spLocks noChangeArrowheads="1"/>
              </p:cNvSpPr>
              <p:nvPr/>
            </p:nvSpPr>
            <p:spPr bwMode="auto">
              <a:xfrm>
                <a:off x="3975287" y="4005064"/>
                <a:ext cx="473963" cy="6048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sz="2400" b="0" i="0" u="none" strike="noStrike" cap="none" normalizeH="0" baseline="0">
                    <a:ln>
                      <a:noFill/>
                    </a:ln>
                    <a:solidFill>
                      <a:schemeClr val="tx1"/>
                    </a:solidFill>
                    <a:effectLst/>
                    <a:latin typeface="Calibri"/>
                    <a:ea typeface="Arial"/>
                    <a:cs typeface="Arial"/>
                  </a:rPr>
                  <a:t>F</a:t>
                </a:r>
                <a:endParaRPr kumimoji="0" lang="he-IL" sz="2400" b="0" i="0" u="none" strike="noStrike" cap="none" normalizeH="0" baseline="0" dirty="0" smtClean="0">
                  <a:ln>
                    <a:noFill/>
                  </a:ln>
                  <a:solidFill>
                    <a:schemeClr val="tx1"/>
                  </a:solidFill>
                  <a:effectLst/>
                  <a:latin typeface="Arial" pitchFamily="34" charset="0"/>
                  <a:cs typeface="Arial" pitchFamily="34" charset="0"/>
                </a:endParaRPr>
              </a:p>
            </p:txBody>
          </p:sp>
        </p:grpSp>
        <p:cxnSp>
          <p:nvCxnSpPr>
            <p:cNvPr id="19" name="Straight Connector 18"/>
            <p:cNvCxnSpPr/>
            <p:nvPr/>
          </p:nvCxnSpPr>
          <p:spPr>
            <a:xfrm>
              <a:off x="3221954" y="3556552"/>
              <a:ext cx="814091" cy="982045"/>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555776" y="3562384"/>
              <a:ext cx="648072" cy="792088"/>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22" idx="5"/>
            </p:cNvCxnSpPr>
            <p:nvPr/>
          </p:nvCxnSpPr>
          <p:spPr>
            <a:xfrm>
              <a:off x="2588803" y="4362226"/>
              <a:ext cx="1479141" cy="20827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8" name="Footer Placeholder 7"/>
          <p:cNvSpPr>
            <a:spLocks noGrp="1"/>
          </p:cNvSpPr>
          <p:nvPr>
            <p:ph type="ftr" sz="quarter" idx="11"/>
          </p:nvPr>
        </p:nvSpPr>
        <p:spPr>
          <a:xfrm>
            <a:off x="2209800" y="5995988"/>
            <a:ext cx="4876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fontAlgn="base" hangingPunct="1">
              <a:spcBef>
                <a:spcPct val="0"/>
              </a:spcBef>
              <a:spcAft>
                <a:spcPct val="0"/>
              </a:spcAft>
            </a:pPr>
            <a:r>
              <a:rPr lang="en-US" dirty="0" smtClean="0">
                <a:solidFill>
                  <a:srgbClr val="F8F8F8"/>
                </a:solidFill>
                <a:latin typeface="Tahoma"/>
              </a:rPr>
              <a:t>The Art Gallery Problem</a:t>
            </a:r>
            <a:r>
              <a:rPr dirty="0" smtClean="0">
                <a:solidFill>
                  <a:srgbClr val="F8F8F8"/>
                </a:solidFill>
                <a:latin typeface="Tahoma"/>
              </a:rPr>
              <a:t> </a:t>
            </a:r>
            <a:r>
              <a:rPr dirty="0">
                <a:solidFill>
                  <a:srgbClr val="F8F8F8"/>
                </a:solidFill>
                <a:latin typeface="Tahoma"/>
              </a:rPr>
              <a:t>© All Rights Reserved </a:t>
            </a:r>
            <a:endParaRPr lang="en-US" altLang="en-US" dirty="0">
              <a:solidFill>
                <a:srgbClr val="F8F8F8"/>
              </a:solidFill>
              <a:latin typeface="Tahoma" pitchFamily="34" charset="0"/>
            </a:endParaRPr>
          </a:p>
        </p:txBody>
      </p:sp>
      <p:sp>
        <p:nvSpPr>
          <p:cNvPr id="5" name="Slide Number Placeholder 4"/>
          <p:cNvSpPr>
            <a:spLocks noGrp="1"/>
          </p:cNvSpPr>
          <p:nvPr>
            <p:ph type="sldNum" sz="quarter" idx="12"/>
          </p:nvPr>
        </p:nvSpPr>
        <p:spPr/>
        <p:txBody>
          <a:bodyPr/>
          <a:lstStyle/>
          <a:p>
            <a:pPr>
              <a:defRPr/>
            </a:pPr>
            <a:fld id="{28C99590-D653-46AC-97D3-FFD34B05AF04}" type="slidenum">
              <a:rPr lang="en-US" smtClean="0"/>
              <a:pPr>
                <a:defRPr/>
              </a:pPr>
              <a:t>21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animEffect transition="in" filter="fade">
                                      <p:cBhvr>
                                        <p:cTn id="9" dur="2000"/>
                                        <p:tgtEl>
                                          <p:spTgt spid="37"/>
                                        </p:tgtEl>
                                      </p:cBhvr>
                                    </p:animEffect>
                                  </p:childTnLst>
                                </p:cTn>
                              </p:par>
                              <p:par>
                                <p:cTn id="10" presetID="10" presetClass="entr" presetSubtype="0"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20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pPr algn="ctr" rtl="1"/>
            <a:r>
              <a:rPr sz="3200">
                <a:solidFill>
                  <a:srgbClr val="00FFFF"/>
                </a:solidFill>
              </a:rPr>
              <a:t/>
            </a:r>
            <a:br>
              <a:rPr sz="3200">
                <a:solidFill>
                  <a:srgbClr val="00FFFF"/>
                </a:solidFill>
              </a:rPr>
            </a:br>
            <a:r>
              <a:rPr sz="3200">
                <a:solidFill>
                  <a:srgbClr val="00FFFF"/>
                </a:solidFill>
              </a:rPr>
              <a:t>Fisk's brilliant proof (1978)</a:t>
            </a:r>
          </a:p>
        </p:txBody>
      </p:sp>
      <p:sp>
        <p:nvSpPr>
          <p:cNvPr id="3" name="Content Placeholder 2"/>
          <p:cNvSpPr>
            <a:spLocks noGrp="1"/>
          </p:cNvSpPr>
          <p:nvPr>
            <p:ph idx="1"/>
          </p:nvPr>
        </p:nvSpPr>
        <p:spPr>
          <a:xfrm>
            <a:off x="381000" y="914400"/>
            <a:ext cx="8382000" cy="5544616"/>
          </a:xfrm>
        </p:spPr>
        <p:txBody>
          <a:bodyPr>
            <a:noAutofit/>
          </a:bodyPr>
          <a:lstStyle/>
          <a:p>
            <a:pPr marL="3175" indent="-3175">
              <a:buNone/>
            </a:pPr>
            <a:r>
              <a:rPr sz="2800" dirty="0">
                <a:solidFill>
                  <a:schemeClr val="accent6">
                    <a:lumMod val="60000"/>
                    <a:lumOff val="40000"/>
                  </a:schemeClr>
                </a:solidFill>
              </a:rPr>
              <a:t>The assertion: To </a:t>
            </a:r>
            <a:r>
              <a:rPr lang="en-US" sz="2800" dirty="0" smtClean="0">
                <a:solidFill>
                  <a:schemeClr val="accent6">
                    <a:lumMod val="60000"/>
                    <a:lumOff val="40000"/>
                  </a:schemeClr>
                </a:solidFill>
              </a:rPr>
              <a:t>secure </a:t>
            </a:r>
            <a:r>
              <a:rPr sz="2800" dirty="0" smtClean="0">
                <a:solidFill>
                  <a:schemeClr val="accent6">
                    <a:lumMod val="60000"/>
                    <a:lumOff val="40000"/>
                  </a:schemeClr>
                </a:solidFill>
              </a:rPr>
              <a:t>a </a:t>
            </a:r>
            <a:r>
              <a:rPr sz="2800" dirty="0">
                <a:solidFill>
                  <a:schemeClr val="accent6">
                    <a:lumMod val="60000"/>
                    <a:lumOff val="40000"/>
                  </a:schemeClr>
                </a:solidFill>
              </a:rPr>
              <a:t>prism-shaped museum with any n-sided polygonal floor plan, it suffices to position</a:t>
            </a:r>
            <a:r>
              <a:rPr sz="2800" i="1" dirty="0"/>
              <a:t> </a:t>
            </a:r>
            <a:r>
              <a:rPr sz="2800" dirty="0">
                <a:solidFill>
                  <a:schemeClr val="accent6">
                    <a:lumMod val="60000"/>
                    <a:lumOff val="40000"/>
                  </a:schemeClr>
                </a:solidFill>
                <a:sym typeface="Symbol" charset="2"/>
              </a:rPr>
              <a:t></a:t>
            </a:r>
            <a:r>
              <a:rPr sz="2800" i="1" dirty="0">
                <a:solidFill>
                  <a:schemeClr val="accent6">
                    <a:lumMod val="60000"/>
                    <a:lumOff val="40000"/>
                  </a:schemeClr>
                </a:solidFill>
              </a:rPr>
              <a:t>n</a:t>
            </a:r>
            <a:r>
              <a:rPr sz="2800" dirty="0">
                <a:solidFill>
                  <a:schemeClr val="accent6">
                    <a:lumMod val="60000"/>
                    <a:lumOff val="40000"/>
                  </a:schemeClr>
                </a:solidFill>
              </a:rPr>
              <a:t>/3</a:t>
            </a:r>
            <a:r>
              <a:rPr sz="2800" dirty="0">
                <a:solidFill>
                  <a:schemeClr val="accent6">
                    <a:lumMod val="60000"/>
                    <a:lumOff val="40000"/>
                  </a:schemeClr>
                </a:solidFill>
                <a:sym typeface="Symbol" charset="2"/>
              </a:rPr>
              <a:t></a:t>
            </a:r>
            <a:r>
              <a:rPr sz="2800" dirty="0">
                <a:solidFill>
                  <a:schemeClr val="accent6">
                    <a:lumMod val="60000"/>
                    <a:lumOff val="40000"/>
                  </a:schemeClr>
                </a:solidFill>
              </a:rPr>
              <a:t> guards at its vertices.</a:t>
            </a:r>
          </a:p>
          <a:p>
            <a:r>
              <a:rPr lang="en-US" sz="2800" dirty="0" smtClean="0"/>
              <a:t>S</a:t>
            </a:r>
            <a:r>
              <a:rPr sz="2800" dirty="0" smtClean="0"/>
              <a:t>tep </a:t>
            </a:r>
            <a:r>
              <a:rPr sz="2800" dirty="0"/>
              <a:t>1: Carry out any triangulation of the polygon without adding or removing any vertices. </a:t>
            </a:r>
          </a:p>
          <a:p>
            <a:r>
              <a:rPr sz="2800" dirty="0"/>
              <a:t>Step 2: Color the three vertices of every triangulated triangle in three different colors. </a:t>
            </a:r>
          </a:p>
          <a:p>
            <a:r>
              <a:rPr sz="2800" dirty="0"/>
              <a:t>For example like this:</a:t>
            </a:r>
            <a:endParaRPr lang="he-IL" sz="2800" dirty="0" smtClean="0"/>
          </a:p>
          <a:p>
            <a:endParaRPr lang="he-IL" sz="2800" dirty="0" smtClean="0"/>
          </a:p>
          <a:p>
            <a:endParaRPr lang="he-IL" sz="2800" dirty="0" smtClean="0"/>
          </a:p>
          <a:p>
            <a:pPr>
              <a:buNone/>
            </a:pPr>
            <a:r>
              <a:rPr sz="2800" dirty="0"/>
              <a:t>	</a:t>
            </a:r>
          </a:p>
          <a:p>
            <a:pPr>
              <a:buNone/>
            </a:pPr>
            <a:r>
              <a:rPr sz="2800" dirty="0"/>
              <a:t>	</a:t>
            </a:r>
          </a:p>
          <a:p>
            <a:pPr>
              <a:buNone/>
            </a:pPr>
            <a:r>
              <a:rPr sz="2800" dirty="0"/>
              <a:t>	 </a:t>
            </a:r>
            <a:endParaRPr lang="he-IL" sz="2800" dirty="0"/>
          </a:p>
        </p:txBody>
      </p:sp>
      <p:sp>
        <p:nvSpPr>
          <p:cNvPr id="4" name="Date Placeholder 3"/>
          <p:cNvSpPr>
            <a:spLocks noGrp="1"/>
          </p:cNvSpPr>
          <p:nvPr>
            <p:ph type="dt" sz="half" idx="10"/>
          </p:nvPr>
        </p:nvSpPr>
        <p:spPr/>
        <p:txBody>
          <a:bodyPr/>
          <a:lstStyle/>
          <a:p>
            <a:r>
              <a:t>Updated 13-Oct-2016</a:t>
            </a:r>
            <a:endParaRPr lang="en-US" dirty="0"/>
          </a:p>
        </p:txBody>
      </p:sp>
      <p:grpSp>
        <p:nvGrpSpPr>
          <p:cNvPr id="13" name="Group 12"/>
          <p:cNvGrpSpPr/>
          <p:nvPr/>
        </p:nvGrpSpPr>
        <p:grpSpPr>
          <a:xfrm>
            <a:off x="3801178" y="4067026"/>
            <a:ext cx="1850942" cy="1647974"/>
            <a:chOff x="3513146" y="3181077"/>
            <a:chExt cx="1624285" cy="1359942"/>
          </a:xfrm>
        </p:grpSpPr>
        <p:grpSp>
          <p:nvGrpSpPr>
            <p:cNvPr id="14" name="Group 10"/>
            <p:cNvGrpSpPr/>
            <p:nvPr/>
          </p:nvGrpSpPr>
          <p:grpSpPr>
            <a:xfrm>
              <a:off x="3563888" y="3181077"/>
              <a:ext cx="1512168" cy="1328043"/>
              <a:chOff x="395536" y="1452885"/>
              <a:chExt cx="1512168" cy="1328043"/>
            </a:xfrm>
            <a:noFill/>
          </p:grpSpPr>
          <p:sp>
            <p:nvSpPr>
              <p:cNvPr id="17" name="Freeform 16"/>
              <p:cNvSpPr/>
              <p:nvPr/>
            </p:nvSpPr>
            <p:spPr>
              <a:xfrm>
                <a:off x="395536" y="1484784"/>
                <a:ext cx="1512168" cy="1296144"/>
              </a:xfrm>
              <a:custGeom>
                <a:avLst/>
                <a:gdLst>
                  <a:gd name="connsiteX0" fmla="*/ 0 w 1512168"/>
                  <a:gd name="connsiteY0" fmla="*/ 1296144 h 1296144"/>
                  <a:gd name="connsiteX1" fmla="*/ 756084 w 1512168"/>
                  <a:gd name="connsiteY1" fmla="*/ 0 h 1296144"/>
                  <a:gd name="connsiteX2" fmla="*/ 1512168 w 1512168"/>
                  <a:gd name="connsiteY2" fmla="*/ 1296144 h 1296144"/>
                  <a:gd name="connsiteX3" fmla="*/ 0 w 1512168"/>
                  <a:gd name="connsiteY3" fmla="*/ 1296144 h 1296144"/>
                  <a:gd name="connsiteX0" fmla="*/ 0 w 1152128"/>
                  <a:gd name="connsiteY0" fmla="*/ 1296144 h 1584176"/>
                  <a:gd name="connsiteX1" fmla="*/ 756084 w 1152128"/>
                  <a:gd name="connsiteY1" fmla="*/ 0 h 1584176"/>
                  <a:gd name="connsiteX2" fmla="*/ 1152128 w 1152128"/>
                  <a:gd name="connsiteY2" fmla="*/ 1584176 h 1584176"/>
                  <a:gd name="connsiteX3" fmla="*/ 0 w 1152128"/>
                  <a:gd name="connsiteY3" fmla="*/ 1296144 h 1584176"/>
                  <a:gd name="connsiteX0" fmla="*/ 0 w 1512168"/>
                  <a:gd name="connsiteY0" fmla="*/ 1296144 h 1296144"/>
                  <a:gd name="connsiteX1" fmla="*/ 756084 w 1512168"/>
                  <a:gd name="connsiteY1" fmla="*/ 0 h 1296144"/>
                  <a:gd name="connsiteX2" fmla="*/ 1512168 w 1512168"/>
                  <a:gd name="connsiteY2" fmla="*/ 1008112 h 1296144"/>
                  <a:gd name="connsiteX3" fmla="*/ 0 w 1512168"/>
                  <a:gd name="connsiteY3" fmla="*/ 1296144 h 1296144"/>
                </a:gdLst>
                <a:ahLst/>
                <a:cxnLst>
                  <a:cxn ang="0">
                    <a:pos x="connsiteX0" y="connsiteY0"/>
                  </a:cxn>
                  <a:cxn ang="0">
                    <a:pos x="connsiteX1" y="connsiteY1"/>
                  </a:cxn>
                  <a:cxn ang="0">
                    <a:pos x="connsiteX2" y="connsiteY2"/>
                  </a:cxn>
                  <a:cxn ang="0">
                    <a:pos x="connsiteX3" y="connsiteY3"/>
                  </a:cxn>
                </a:cxnLst>
                <a:rect l="l" t="t" r="r" b="b"/>
                <a:pathLst>
                  <a:path w="1512168" h="1296144">
                    <a:moveTo>
                      <a:pt x="0" y="1296144"/>
                    </a:moveTo>
                    <a:lnTo>
                      <a:pt x="756084" y="0"/>
                    </a:lnTo>
                    <a:lnTo>
                      <a:pt x="1512168" y="1008112"/>
                    </a:lnTo>
                    <a:lnTo>
                      <a:pt x="0" y="1296144"/>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Oval 17"/>
              <p:cNvSpPr/>
              <p:nvPr/>
            </p:nvSpPr>
            <p:spPr>
              <a:xfrm>
                <a:off x="1075507" y="1452885"/>
                <a:ext cx="114540" cy="103907"/>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15" name="Oval 14"/>
            <p:cNvSpPr/>
            <p:nvPr/>
          </p:nvSpPr>
          <p:spPr>
            <a:xfrm>
              <a:off x="5022891" y="4167923"/>
              <a:ext cx="114540" cy="10390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Oval 15"/>
            <p:cNvSpPr/>
            <p:nvPr/>
          </p:nvSpPr>
          <p:spPr>
            <a:xfrm>
              <a:off x="3513146" y="4437112"/>
              <a:ext cx="114540" cy="103907"/>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19" name="Footer Placeholder 7"/>
          <p:cNvSpPr>
            <a:spLocks noGrp="1"/>
          </p:cNvSpPr>
          <p:nvPr>
            <p:ph type="ftr" sz="quarter" idx="11"/>
          </p:nvPr>
        </p:nvSpPr>
        <p:spPr>
          <a:xfrm>
            <a:off x="2209800" y="5995988"/>
            <a:ext cx="4876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fontAlgn="base" hangingPunct="1">
              <a:spcBef>
                <a:spcPct val="0"/>
              </a:spcBef>
              <a:spcAft>
                <a:spcPct val="0"/>
              </a:spcAft>
            </a:pPr>
            <a:r>
              <a:rPr lang="en-US" dirty="0" smtClean="0">
                <a:solidFill>
                  <a:srgbClr val="F8F8F8"/>
                </a:solidFill>
                <a:latin typeface="Tahoma"/>
              </a:rPr>
              <a:t>The Art Gallery Problem</a:t>
            </a:r>
            <a:r>
              <a:rPr dirty="0" smtClean="0">
                <a:solidFill>
                  <a:srgbClr val="F8F8F8"/>
                </a:solidFill>
                <a:latin typeface="Tahoma"/>
              </a:rPr>
              <a:t> </a:t>
            </a:r>
            <a:r>
              <a:rPr dirty="0">
                <a:solidFill>
                  <a:srgbClr val="F8F8F8"/>
                </a:solidFill>
                <a:latin typeface="Tahoma"/>
              </a:rPr>
              <a:t>© All Rights Reserved </a:t>
            </a:r>
            <a:endParaRPr lang="en-US" altLang="en-US" dirty="0">
              <a:solidFill>
                <a:srgbClr val="F8F8F8"/>
              </a:solidFill>
              <a:latin typeface="Tahoma" pitchFamily="34" charset="0"/>
            </a:endParaRPr>
          </a:p>
        </p:txBody>
      </p:sp>
      <p:sp>
        <p:nvSpPr>
          <p:cNvPr id="5" name="Slide Number Placeholder 4"/>
          <p:cNvSpPr>
            <a:spLocks noGrp="1"/>
          </p:cNvSpPr>
          <p:nvPr>
            <p:ph type="sldNum" sz="quarter" idx="12"/>
          </p:nvPr>
        </p:nvSpPr>
        <p:spPr/>
        <p:txBody>
          <a:bodyPr/>
          <a:lstStyle/>
          <a:p>
            <a:pPr>
              <a:defRPr/>
            </a:pPr>
            <a:fld id="{28C99590-D653-46AC-97D3-FFD34B05AF04}" type="slidenum">
              <a:rPr lang="en-US" smtClean="0"/>
              <a:pPr>
                <a:defRPr/>
              </a:pPr>
              <a:t>22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right)">
                                      <p:cBhvr>
                                        <p:cTn id="7" dur="500"/>
                                        <p:tgtEl>
                                          <p:spTgt spid="3">
                                            <p:txEl>
                                              <p:pRg st="1" end="1"/>
                                            </p:txEl>
                                          </p:spTgt>
                                        </p:tgtEl>
                                      </p:cBhvr>
                                    </p:animEffect>
                                  </p:childTnLst>
                                </p:cTn>
                              </p:par>
                              <p:par>
                                <p:cTn id="8" presetID="9" presetClass="emph" presetSubtype="0" nodeType="withEffect">
                                  <p:stCondLst>
                                    <p:cond delay="0"/>
                                  </p:stCondLst>
                                  <p:childTnLst>
                                    <p:set>
                                      <p:cBhvr rctx="PPT">
                                        <p:cTn id="9" dur="indefinite"/>
                                        <p:tgtEl>
                                          <p:spTgt spid="3">
                                            <p:txEl>
                                              <p:pRg st="0" end="0"/>
                                            </p:txEl>
                                          </p:spTgt>
                                        </p:tgtEl>
                                        <p:attrNameLst>
                                          <p:attrName>style.opacity</p:attrName>
                                        </p:attrNameLst>
                                      </p:cBhvr>
                                      <p:to>
                                        <p:strVal val="0.5"/>
                                      </p:to>
                                    </p:set>
                                    <p:animEffect filter="image" prLst="opacity: 0.5">
                                      <p:cBhvr rctx="IE">
                                        <p:cTn id="10" dur="indefinite"/>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par>
                                <p:cTn id="20" presetID="10"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80728"/>
            <a:ext cx="8534400" cy="5544616"/>
          </a:xfrm>
        </p:spPr>
        <p:txBody>
          <a:bodyPr>
            <a:noAutofit/>
          </a:bodyPr>
          <a:lstStyle/>
          <a:p>
            <a:endParaRPr lang="he-IL" sz="2400" dirty="0" smtClean="0">
              <a:solidFill>
                <a:schemeClr val="accent6">
                  <a:lumMod val="60000"/>
                  <a:lumOff val="40000"/>
                </a:schemeClr>
              </a:solidFill>
            </a:endParaRPr>
          </a:p>
          <a:p>
            <a:r>
              <a:rPr sz="2400" dirty="0"/>
              <a:t>Let us choose a triangulation</a:t>
            </a:r>
          </a:p>
          <a:p>
            <a:r>
              <a:rPr sz="2400" dirty="0"/>
              <a:t>Let us choose a triangle</a:t>
            </a:r>
          </a:p>
          <a:p>
            <a:pPr>
              <a:buNone/>
            </a:pPr>
            <a:endParaRPr lang="he-IL" sz="2400" dirty="0" smtClean="0"/>
          </a:p>
          <a:p>
            <a:endParaRPr lang="he-IL" sz="2400" dirty="0" smtClean="0"/>
          </a:p>
          <a:p>
            <a:pPr>
              <a:buNone/>
            </a:pPr>
            <a:endParaRPr lang="he-IL" sz="2400" dirty="0" smtClean="0"/>
          </a:p>
          <a:p>
            <a:pPr>
              <a:spcBef>
                <a:spcPts val="600"/>
              </a:spcBef>
            </a:pPr>
            <a:r>
              <a:rPr sz="2400" dirty="0"/>
              <a:t>From this point on, the color of every other vertex is uniquely defined.</a:t>
            </a:r>
            <a:endParaRPr lang="he-IL" sz="2400" dirty="0" smtClean="0">
              <a:solidFill>
                <a:schemeClr val="accent6">
                  <a:lumMod val="60000"/>
                  <a:lumOff val="40000"/>
                </a:schemeClr>
              </a:solidFill>
            </a:endParaRPr>
          </a:p>
          <a:p>
            <a:r>
              <a:rPr sz="2400" dirty="0"/>
              <a:t>Fisk proved (also by induction) that the process </a:t>
            </a:r>
            <a:r>
              <a:rPr sz="2400" dirty="0" smtClean="0"/>
              <a:t>works </a:t>
            </a:r>
            <a:r>
              <a:rPr sz="2400" dirty="0"/>
              <a:t>for every triangulation of every polygon, and </a:t>
            </a:r>
            <a:r>
              <a:rPr sz="2400" dirty="0" smtClean="0"/>
              <a:t>call</a:t>
            </a:r>
            <a:r>
              <a:rPr lang="en-US" sz="2400" dirty="0" smtClean="0"/>
              <a:t>ed</a:t>
            </a:r>
            <a:r>
              <a:rPr sz="2400" dirty="0" smtClean="0"/>
              <a:t> </a:t>
            </a:r>
            <a:r>
              <a:rPr sz="2400" dirty="0"/>
              <a:t>this coloring a 'proper 3-coloring'.</a:t>
            </a:r>
          </a:p>
          <a:p>
            <a:pPr>
              <a:buNone/>
            </a:pPr>
            <a:r>
              <a:rPr sz="2400" dirty="0"/>
              <a:t>	 </a:t>
            </a:r>
            <a:endParaRPr lang="he-IL" sz="2400" dirty="0"/>
          </a:p>
        </p:txBody>
      </p:sp>
      <p:sp>
        <p:nvSpPr>
          <p:cNvPr id="32" name="Freeform 31"/>
          <p:cNvSpPr/>
          <p:nvPr/>
        </p:nvSpPr>
        <p:spPr>
          <a:xfrm>
            <a:off x="2411760" y="904838"/>
            <a:ext cx="4122859" cy="3108436"/>
          </a:xfrm>
          <a:custGeom>
            <a:avLst/>
            <a:gdLst>
              <a:gd name="connsiteX0" fmla="*/ 0 w 2808312"/>
              <a:gd name="connsiteY0" fmla="*/ 922469 h 2520280"/>
              <a:gd name="connsiteX1" fmla="*/ 376262 w 2808312"/>
              <a:gd name="connsiteY1" fmla="*/ 337671 h 2520280"/>
              <a:gd name="connsiteX2" fmla="*/ 1027894 w 2808312"/>
              <a:gd name="connsiteY2" fmla="*/ 0 h 2520280"/>
              <a:gd name="connsiteX3" fmla="*/ 1780418 w 2808312"/>
              <a:gd name="connsiteY3" fmla="*/ 0 h 2520280"/>
              <a:gd name="connsiteX4" fmla="*/ 2432050 w 2808312"/>
              <a:gd name="connsiteY4" fmla="*/ 337671 h 2520280"/>
              <a:gd name="connsiteX5" fmla="*/ 2808312 w 2808312"/>
              <a:gd name="connsiteY5" fmla="*/ 922469 h 2520280"/>
              <a:gd name="connsiteX6" fmla="*/ 2808312 w 2808312"/>
              <a:gd name="connsiteY6" fmla="*/ 1597811 h 2520280"/>
              <a:gd name="connsiteX7" fmla="*/ 2432050 w 2808312"/>
              <a:gd name="connsiteY7" fmla="*/ 2182609 h 2520280"/>
              <a:gd name="connsiteX8" fmla="*/ 1780418 w 2808312"/>
              <a:gd name="connsiteY8" fmla="*/ 2520280 h 2520280"/>
              <a:gd name="connsiteX9" fmla="*/ 1027894 w 2808312"/>
              <a:gd name="connsiteY9" fmla="*/ 2520280 h 2520280"/>
              <a:gd name="connsiteX10" fmla="*/ 376262 w 2808312"/>
              <a:gd name="connsiteY10" fmla="*/ 2182609 h 2520280"/>
              <a:gd name="connsiteX11" fmla="*/ 0 w 2808312"/>
              <a:gd name="connsiteY11" fmla="*/ 1597811 h 2520280"/>
              <a:gd name="connsiteX12" fmla="*/ 0 w 2808312"/>
              <a:gd name="connsiteY12" fmla="*/ 922469 h 2520280"/>
              <a:gd name="connsiteX0" fmla="*/ 0 w 3240360"/>
              <a:gd name="connsiteY0" fmla="*/ 936104 h 2520280"/>
              <a:gd name="connsiteX1" fmla="*/ 808310 w 3240360"/>
              <a:gd name="connsiteY1" fmla="*/ 337671 h 2520280"/>
              <a:gd name="connsiteX2" fmla="*/ 1459942 w 3240360"/>
              <a:gd name="connsiteY2" fmla="*/ 0 h 2520280"/>
              <a:gd name="connsiteX3" fmla="*/ 2212466 w 3240360"/>
              <a:gd name="connsiteY3" fmla="*/ 0 h 2520280"/>
              <a:gd name="connsiteX4" fmla="*/ 2864098 w 3240360"/>
              <a:gd name="connsiteY4" fmla="*/ 337671 h 2520280"/>
              <a:gd name="connsiteX5" fmla="*/ 3240360 w 3240360"/>
              <a:gd name="connsiteY5" fmla="*/ 922469 h 2520280"/>
              <a:gd name="connsiteX6" fmla="*/ 3240360 w 3240360"/>
              <a:gd name="connsiteY6" fmla="*/ 1597811 h 2520280"/>
              <a:gd name="connsiteX7" fmla="*/ 2864098 w 3240360"/>
              <a:gd name="connsiteY7" fmla="*/ 2182609 h 2520280"/>
              <a:gd name="connsiteX8" fmla="*/ 2212466 w 3240360"/>
              <a:gd name="connsiteY8" fmla="*/ 2520280 h 2520280"/>
              <a:gd name="connsiteX9" fmla="*/ 1459942 w 3240360"/>
              <a:gd name="connsiteY9" fmla="*/ 2520280 h 2520280"/>
              <a:gd name="connsiteX10" fmla="*/ 808310 w 3240360"/>
              <a:gd name="connsiteY10" fmla="*/ 2182609 h 2520280"/>
              <a:gd name="connsiteX11" fmla="*/ 432048 w 3240360"/>
              <a:gd name="connsiteY11" fmla="*/ 1597811 h 2520280"/>
              <a:gd name="connsiteX12" fmla="*/ 0 w 3240360"/>
              <a:gd name="connsiteY12" fmla="*/ 936104 h 2520280"/>
              <a:gd name="connsiteX0" fmla="*/ 0 w 3240360"/>
              <a:gd name="connsiteY0" fmla="*/ 1368152 h 2952328"/>
              <a:gd name="connsiteX1" fmla="*/ 864096 w 3240360"/>
              <a:gd name="connsiteY1" fmla="*/ 0 h 2952328"/>
              <a:gd name="connsiteX2" fmla="*/ 1459942 w 3240360"/>
              <a:gd name="connsiteY2" fmla="*/ 432048 h 2952328"/>
              <a:gd name="connsiteX3" fmla="*/ 2212466 w 3240360"/>
              <a:gd name="connsiteY3" fmla="*/ 432048 h 2952328"/>
              <a:gd name="connsiteX4" fmla="*/ 2864098 w 3240360"/>
              <a:gd name="connsiteY4" fmla="*/ 769719 h 2952328"/>
              <a:gd name="connsiteX5" fmla="*/ 3240360 w 3240360"/>
              <a:gd name="connsiteY5" fmla="*/ 1354517 h 2952328"/>
              <a:gd name="connsiteX6" fmla="*/ 3240360 w 3240360"/>
              <a:gd name="connsiteY6" fmla="*/ 2029859 h 2952328"/>
              <a:gd name="connsiteX7" fmla="*/ 2864098 w 3240360"/>
              <a:gd name="connsiteY7" fmla="*/ 2614657 h 2952328"/>
              <a:gd name="connsiteX8" fmla="*/ 2212466 w 3240360"/>
              <a:gd name="connsiteY8" fmla="*/ 2952328 h 2952328"/>
              <a:gd name="connsiteX9" fmla="*/ 1459942 w 3240360"/>
              <a:gd name="connsiteY9" fmla="*/ 2952328 h 2952328"/>
              <a:gd name="connsiteX10" fmla="*/ 808310 w 3240360"/>
              <a:gd name="connsiteY10" fmla="*/ 2614657 h 2952328"/>
              <a:gd name="connsiteX11" fmla="*/ 432048 w 3240360"/>
              <a:gd name="connsiteY11" fmla="*/ 2029859 h 2952328"/>
              <a:gd name="connsiteX12" fmla="*/ 0 w 3240360"/>
              <a:gd name="connsiteY12" fmla="*/ 1368152 h 2952328"/>
              <a:gd name="connsiteX0" fmla="*/ 0 w 3240360"/>
              <a:gd name="connsiteY0" fmla="*/ 1368152 h 2952328"/>
              <a:gd name="connsiteX1" fmla="*/ 864096 w 3240360"/>
              <a:gd name="connsiteY1" fmla="*/ 0 h 2952328"/>
              <a:gd name="connsiteX2" fmla="*/ 1459942 w 3240360"/>
              <a:gd name="connsiteY2" fmla="*/ 432048 h 2952328"/>
              <a:gd name="connsiteX3" fmla="*/ 2880320 w 3240360"/>
              <a:gd name="connsiteY3" fmla="*/ 432048 h 2952328"/>
              <a:gd name="connsiteX4" fmla="*/ 2864098 w 3240360"/>
              <a:gd name="connsiteY4" fmla="*/ 769719 h 2952328"/>
              <a:gd name="connsiteX5" fmla="*/ 3240360 w 3240360"/>
              <a:gd name="connsiteY5" fmla="*/ 1354517 h 2952328"/>
              <a:gd name="connsiteX6" fmla="*/ 3240360 w 3240360"/>
              <a:gd name="connsiteY6" fmla="*/ 2029859 h 2952328"/>
              <a:gd name="connsiteX7" fmla="*/ 2864098 w 3240360"/>
              <a:gd name="connsiteY7" fmla="*/ 2614657 h 2952328"/>
              <a:gd name="connsiteX8" fmla="*/ 2212466 w 3240360"/>
              <a:gd name="connsiteY8" fmla="*/ 2952328 h 2952328"/>
              <a:gd name="connsiteX9" fmla="*/ 1459942 w 3240360"/>
              <a:gd name="connsiteY9" fmla="*/ 2952328 h 2952328"/>
              <a:gd name="connsiteX10" fmla="*/ 808310 w 3240360"/>
              <a:gd name="connsiteY10" fmla="*/ 2614657 h 2952328"/>
              <a:gd name="connsiteX11" fmla="*/ 432048 w 3240360"/>
              <a:gd name="connsiteY11" fmla="*/ 2029859 h 2952328"/>
              <a:gd name="connsiteX12" fmla="*/ 0 w 3240360"/>
              <a:gd name="connsiteY12" fmla="*/ 1368152 h 2952328"/>
              <a:gd name="connsiteX0" fmla="*/ 0 w 3240360"/>
              <a:gd name="connsiteY0" fmla="*/ 1368152 h 2952328"/>
              <a:gd name="connsiteX1" fmla="*/ 864096 w 3240360"/>
              <a:gd name="connsiteY1" fmla="*/ 0 h 2952328"/>
              <a:gd name="connsiteX2" fmla="*/ 1459942 w 3240360"/>
              <a:gd name="connsiteY2" fmla="*/ 432048 h 2952328"/>
              <a:gd name="connsiteX3" fmla="*/ 2880320 w 3240360"/>
              <a:gd name="connsiteY3" fmla="*/ 432048 h 2952328"/>
              <a:gd name="connsiteX4" fmla="*/ 3240360 w 3240360"/>
              <a:gd name="connsiteY4" fmla="*/ 216024 h 2952328"/>
              <a:gd name="connsiteX5" fmla="*/ 3240360 w 3240360"/>
              <a:gd name="connsiteY5" fmla="*/ 1354517 h 2952328"/>
              <a:gd name="connsiteX6" fmla="*/ 3240360 w 3240360"/>
              <a:gd name="connsiteY6" fmla="*/ 2029859 h 2952328"/>
              <a:gd name="connsiteX7" fmla="*/ 2864098 w 3240360"/>
              <a:gd name="connsiteY7" fmla="*/ 2614657 h 2952328"/>
              <a:gd name="connsiteX8" fmla="*/ 2212466 w 3240360"/>
              <a:gd name="connsiteY8" fmla="*/ 2952328 h 2952328"/>
              <a:gd name="connsiteX9" fmla="*/ 1459942 w 3240360"/>
              <a:gd name="connsiteY9" fmla="*/ 2952328 h 2952328"/>
              <a:gd name="connsiteX10" fmla="*/ 808310 w 3240360"/>
              <a:gd name="connsiteY10" fmla="*/ 2614657 h 2952328"/>
              <a:gd name="connsiteX11" fmla="*/ 432048 w 3240360"/>
              <a:gd name="connsiteY11" fmla="*/ 2029859 h 2952328"/>
              <a:gd name="connsiteX12" fmla="*/ 0 w 3240360"/>
              <a:gd name="connsiteY12" fmla="*/ 1368152 h 2952328"/>
              <a:gd name="connsiteX0" fmla="*/ 0 w 3816424"/>
              <a:gd name="connsiteY0" fmla="*/ 1368152 h 2952328"/>
              <a:gd name="connsiteX1" fmla="*/ 864096 w 3816424"/>
              <a:gd name="connsiteY1" fmla="*/ 0 h 2952328"/>
              <a:gd name="connsiteX2" fmla="*/ 1459942 w 3816424"/>
              <a:gd name="connsiteY2" fmla="*/ 432048 h 2952328"/>
              <a:gd name="connsiteX3" fmla="*/ 2880320 w 3816424"/>
              <a:gd name="connsiteY3" fmla="*/ 432048 h 2952328"/>
              <a:gd name="connsiteX4" fmla="*/ 3240360 w 3816424"/>
              <a:gd name="connsiteY4" fmla="*/ 216024 h 2952328"/>
              <a:gd name="connsiteX5" fmla="*/ 3816424 w 3816424"/>
              <a:gd name="connsiteY5" fmla="*/ 216024 h 2952328"/>
              <a:gd name="connsiteX6" fmla="*/ 3240360 w 3816424"/>
              <a:gd name="connsiteY6" fmla="*/ 2029859 h 2952328"/>
              <a:gd name="connsiteX7" fmla="*/ 2864098 w 3816424"/>
              <a:gd name="connsiteY7" fmla="*/ 2614657 h 2952328"/>
              <a:gd name="connsiteX8" fmla="*/ 2212466 w 3816424"/>
              <a:gd name="connsiteY8" fmla="*/ 2952328 h 2952328"/>
              <a:gd name="connsiteX9" fmla="*/ 1459942 w 3816424"/>
              <a:gd name="connsiteY9" fmla="*/ 2952328 h 2952328"/>
              <a:gd name="connsiteX10" fmla="*/ 808310 w 3816424"/>
              <a:gd name="connsiteY10" fmla="*/ 2614657 h 2952328"/>
              <a:gd name="connsiteX11" fmla="*/ 432048 w 3816424"/>
              <a:gd name="connsiteY11" fmla="*/ 2029859 h 2952328"/>
              <a:gd name="connsiteX12" fmla="*/ 0 w 3816424"/>
              <a:gd name="connsiteY12" fmla="*/ 1368152 h 2952328"/>
              <a:gd name="connsiteX0" fmla="*/ 0 w 3816424"/>
              <a:gd name="connsiteY0" fmla="*/ 1368152 h 2952328"/>
              <a:gd name="connsiteX1" fmla="*/ 864096 w 3816424"/>
              <a:gd name="connsiteY1" fmla="*/ 0 h 2952328"/>
              <a:gd name="connsiteX2" fmla="*/ 1459942 w 3816424"/>
              <a:gd name="connsiteY2" fmla="*/ 432048 h 2952328"/>
              <a:gd name="connsiteX3" fmla="*/ 2880320 w 3816424"/>
              <a:gd name="connsiteY3" fmla="*/ 432048 h 2952328"/>
              <a:gd name="connsiteX4" fmla="*/ 3240360 w 3816424"/>
              <a:gd name="connsiteY4" fmla="*/ 216024 h 2952328"/>
              <a:gd name="connsiteX5" fmla="*/ 3816424 w 3816424"/>
              <a:gd name="connsiteY5" fmla="*/ 216024 h 2952328"/>
              <a:gd name="connsiteX6" fmla="*/ 3816424 w 3816424"/>
              <a:gd name="connsiteY6" fmla="*/ 864096 h 2952328"/>
              <a:gd name="connsiteX7" fmla="*/ 2864098 w 3816424"/>
              <a:gd name="connsiteY7" fmla="*/ 2614657 h 2952328"/>
              <a:gd name="connsiteX8" fmla="*/ 2212466 w 3816424"/>
              <a:gd name="connsiteY8" fmla="*/ 2952328 h 2952328"/>
              <a:gd name="connsiteX9" fmla="*/ 1459942 w 3816424"/>
              <a:gd name="connsiteY9" fmla="*/ 2952328 h 2952328"/>
              <a:gd name="connsiteX10" fmla="*/ 808310 w 3816424"/>
              <a:gd name="connsiteY10" fmla="*/ 2614657 h 2952328"/>
              <a:gd name="connsiteX11" fmla="*/ 432048 w 3816424"/>
              <a:gd name="connsiteY11" fmla="*/ 2029859 h 2952328"/>
              <a:gd name="connsiteX12" fmla="*/ 0 w 3816424"/>
              <a:gd name="connsiteY12" fmla="*/ 1368152 h 2952328"/>
              <a:gd name="connsiteX0" fmla="*/ 0 w 3816424"/>
              <a:gd name="connsiteY0" fmla="*/ 1368152 h 2952328"/>
              <a:gd name="connsiteX1" fmla="*/ 864096 w 3816424"/>
              <a:gd name="connsiteY1" fmla="*/ 0 h 2952328"/>
              <a:gd name="connsiteX2" fmla="*/ 1459942 w 3816424"/>
              <a:gd name="connsiteY2" fmla="*/ 432048 h 2952328"/>
              <a:gd name="connsiteX3" fmla="*/ 2880320 w 3816424"/>
              <a:gd name="connsiteY3" fmla="*/ 432048 h 2952328"/>
              <a:gd name="connsiteX4" fmla="*/ 3240360 w 3816424"/>
              <a:gd name="connsiteY4" fmla="*/ 216024 h 2952328"/>
              <a:gd name="connsiteX5" fmla="*/ 3816424 w 3816424"/>
              <a:gd name="connsiteY5" fmla="*/ 216024 h 2952328"/>
              <a:gd name="connsiteX6" fmla="*/ 3816424 w 3816424"/>
              <a:gd name="connsiteY6" fmla="*/ 864096 h 2952328"/>
              <a:gd name="connsiteX7" fmla="*/ 3312368 w 3816424"/>
              <a:gd name="connsiteY7" fmla="*/ 2232248 h 2952328"/>
              <a:gd name="connsiteX8" fmla="*/ 2212466 w 3816424"/>
              <a:gd name="connsiteY8" fmla="*/ 2952328 h 2952328"/>
              <a:gd name="connsiteX9" fmla="*/ 1459942 w 3816424"/>
              <a:gd name="connsiteY9" fmla="*/ 2952328 h 2952328"/>
              <a:gd name="connsiteX10" fmla="*/ 808310 w 3816424"/>
              <a:gd name="connsiteY10" fmla="*/ 2614657 h 2952328"/>
              <a:gd name="connsiteX11" fmla="*/ 432048 w 3816424"/>
              <a:gd name="connsiteY11" fmla="*/ 2029859 h 2952328"/>
              <a:gd name="connsiteX12" fmla="*/ 0 w 3816424"/>
              <a:gd name="connsiteY12" fmla="*/ 1368152 h 2952328"/>
              <a:gd name="connsiteX0" fmla="*/ 0 w 3816424"/>
              <a:gd name="connsiteY0" fmla="*/ 1368152 h 2952328"/>
              <a:gd name="connsiteX1" fmla="*/ 864096 w 3816424"/>
              <a:gd name="connsiteY1" fmla="*/ 0 h 2952328"/>
              <a:gd name="connsiteX2" fmla="*/ 1459942 w 3816424"/>
              <a:gd name="connsiteY2" fmla="*/ 432048 h 2952328"/>
              <a:gd name="connsiteX3" fmla="*/ 2880320 w 3816424"/>
              <a:gd name="connsiteY3" fmla="*/ 432048 h 2952328"/>
              <a:gd name="connsiteX4" fmla="*/ 3240360 w 3816424"/>
              <a:gd name="connsiteY4" fmla="*/ 216024 h 2952328"/>
              <a:gd name="connsiteX5" fmla="*/ 3816424 w 3816424"/>
              <a:gd name="connsiteY5" fmla="*/ 216024 h 2952328"/>
              <a:gd name="connsiteX6" fmla="*/ 3816424 w 3816424"/>
              <a:gd name="connsiteY6" fmla="*/ 864096 h 2952328"/>
              <a:gd name="connsiteX7" fmla="*/ 3312368 w 3816424"/>
              <a:gd name="connsiteY7" fmla="*/ 2232248 h 2952328"/>
              <a:gd name="connsiteX8" fmla="*/ 2304256 w 3816424"/>
              <a:gd name="connsiteY8" fmla="*/ 1512168 h 2952328"/>
              <a:gd name="connsiteX9" fmla="*/ 1459942 w 3816424"/>
              <a:gd name="connsiteY9" fmla="*/ 2952328 h 2952328"/>
              <a:gd name="connsiteX10" fmla="*/ 808310 w 3816424"/>
              <a:gd name="connsiteY10" fmla="*/ 2614657 h 2952328"/>
              <a:gd name="connsiteX11" fmla="*/ 432048 w 3816424"/>
              <a:gd name="connsiteY11" fmla="*/ 2029859 h 2952328"/>
              <a:gd name="connsiteX12" fmla="*/ 0 w 3816424"/>
              <a:gd name="connsiteY12" fmla="*/ 1368152 h 2952328"/>
              <a:gd name="connsiteX0" fmla="*/ 0 w 3816424"/>
              <a:gd name="connsiteY0" fmla="*/ 1368152 h 2808312"/>
              <a:gd name="connsiteX1" fmla="*/ 864096 w 3816424"/>
              <a:gd name="connsiteY1" fmla="*/ 0 h 2808312"/>
              <a:gd name="connsiteX2" fmla="*/ 1459942 w 3816424"/>
              <a:gd name="connsiteY2" fmla="*/ 432048 h 2808312"/>
              <a:gd name="connsiteX3" fmla="*/ 2880320 w 3816424"/>
              <a:gd name="connsiteY3" fmla="*/ 432048 h 2808312"/>
              <a:gd name="connsiteX4" fmla="*/ 3240360 w 3816424"/>
              <a:gd name="connsiteY4" fmla="*/ 216024 h 2808312"/>
              <a:gd name="connsiteX5" fmla="*/ 3816424 w 3816424"/>
              <a:gd name="connsiteY5" fmla="*/ 216024 h 2808312"/>
              <a:gd name="connsiteX6" fmla="*/ 3816424 w 3816424"/>
              <a:gd name="connsiteY6" fmla="*/ 864096 h 2808312"/>
              <a:gd name="connsiteX7" fmla="*/ 3312368 w 3816424"/>
              <a:gd name="connsiteY7" fmla="*/ 2232248 h 2808312"/>
              <a:gd name="connsiteX8" fmla="*/ 2304256 w 3816424"/>
              <a:gd name="connsiteY8" fmla="*/ 1512168 h 2808312"/>
              <a:gd name="connsiteX9" fmla="*/ 2304256 w 3816424"/>
              <a:gd name="connsiteY9" fmla="*/ 2808312 h 2808312"/>
              <a:gd name="connsiteX10" fmla="*/ 808310 w 3816424"/>
              <a:gd name="connsiteY10" fmla="*/ 2614657 h 2808312"/>
              <a:gd name="connsiteX11" fmla="*/ 432048 w 3816424"/>
              <a:gd name="connsiteY11" fmla="*/ 2029859 h 2808312"/>
              <a:gd name="connsiteX12" fmla="*/ 0 w 3816424"/>
              <a:gd name="connsiteY12" fmla="*/ 1368152 h 2808312"/>
              <a:gd name="connsiteX0" fmla="*/ 0 w 3816424"/>
              <a:gd name="connsiteY0" fmla="*/ 1368152 h 2808312"/>
              <a:gd name="connsiteX1" fmla="*/ 864096 w 3816424"/>
              <a:gd name="connsiteY1" fmla="*/ 0 h 2808312"/>
              <a:gd name="connsiteX2" fmla="*/ 1459942 w 3816424"/>
              <a:gd name="connsiteY2" fmla="*/ 432048 h 2808312"/>
              <a:gd name="connsiteX3" fmla="*/ 2880320 w 3816424"/>
              <a:gd name="connsiteY3" fmla="*/ 432048 h 2808312"/>
              <a:gd name="connsiteX4" fmla="*/ 3240360 w 3816424"/>
              <a:gd name="connsiteY4" fmla="*/ 216024 h 2808312"/>
              <a:gd name="connsiteX5" fmla="*/ 3816424 w 3816424"/>
              <a:gd name="connsiteY5" fmla="*/ 216024 h 2808312"/>
              <a:gd name="connsiteX6" fmla="*/ 3816424 w 3816424"/>
              <a:gd name="connsiteY6" fmla="*/ 864096 h 2808312"/>
              <a:gd name="connsiteX7" fmla="*/ 3312368 w 3816424"/>
              <a:gd name="connsiteY7" fmla="*/ 2232248 h 2808312"/>
              <a:gd name="connsiteX8" fmla="*/ 2304256 w 3816424"/>
              <a:gd name="connsiteY8" fmla="*/ 1512168 h 2808312"/>
              <a:gd name="connsiteX9" fmla="*/ 2304256 w 3816424"/>
              <a:gd name="connsiteY9" fmla="*/ 2808312 h 2808312"/>
              <a:gd name="connsiteX10" fmla="*/ 1152128 w 3816424"/>
              <a:gd name="connsiteY10" fmla="*/ 1800200 h 2808312"/>
              <a:gd name="connsiteX11" fmla="*/ 432048 w 3816424"/>
              <a:gd name="connsiteY11" fmla="*/ 2029859 h 2808312"/>
              <a:gd name="connsiteX12" fmla="*/ 0 w 3816424"/>
              <a:gd name="connsiteY12" fmla="*/ 1368152 h 2808312"/>
              <a:gd name="connsiteX0" fmla="*/ 0 w 3816424"/>
              <a:gd name="connsiteY0" fmla="*/ 1418894 h 2859054"/>
              <a:gd name="connsiteX1" fmla="*/ 1069487 w 3816424"/>
              <a:gd name="connsiteY1" fmla="*/ 0 h 2859054"/>
              <a:gd name="connsiteX2" fmla="*/ 1459942 w 3816424"/>
              <a:gd name="connsiteY2" fmla="*/ 482790 h 2859054"/>
              <a:gd name="connsiteX3" fmla="*/ 2880320 w 3816424"/>
              <a:gd name="connsiteY3" fmla="*/ 482790 h 2859054"/>
              <a:gd name="connsiteX4" fmla="*/ 3240360 w 3816424"/>
              <a:gd name="connsiteY4" fmla="*/ 266766 h 2859054"/>
              <a:gd name="connsiteX5" fmla="*/ 3816424 w 3816424"/>
              <a:gd name="connsiteY5" fmla="*/ 266766 h 2859054"/>
              <a:gd name="connsiteX6" fmla="*/ 3816424 w 3816424"/>
              <a:gd name="connsiteY6" fmla="*/ 914838 h 2859054"/>
              <a:gd name="connsiteX7" fmla="*/ 3312368 w 3816424"/>
              <a:gd name="connsiteY7" fmla="*/ 2282990 h 2859054"/>
              <a:gd name="connsiteX8" fmla="*/ 2304256 w 3816424"/>
              <a:gd name="connsiteY8" fmla="*/ 1562910 h 2859054"/>
              <a:gd name="connsiteX9" fmla="*/ 2304256 w 3816424"/>
              <a:gd name="connsiteY9" fmla="*/ 2859054 h 2859054"/>
              <a:gd name="connsiteX10" fmla="*/ 1152128 w 3816424"/>
              <a:gd name="connsiteY10" fmla="*/ 1850942 h 2859054"/>
              <a:gd name="connsiteX11" fmla="*/ 432048 w 3816424"/>
              <a:gd name="connsiteY11" fmla="*/ 2080601 h 2859054"/>
              <a:gd name="connsiteX12" fmla="*/ 0 w 3816424"/>
              <a:gd name="connsiteY12" fmla="*/ 1418894 h 2859054"/>
              <a:gd name="connsiteX0" fmla="*/ 0 w 3816424"/>
              <a:gd name="connsiteY0" fmla="*/ 1418894 h 2859054"/>
              <a:gd name="connsiteX1" fmla="*/ 1069487 w 3816424"/>
              <a:gd name="connsiteY1" fmla="*/ 0 h 2859054"/>
              <a:gd name="connsiteX2" fmla="*/ 1459942 w 3816424"/>
              <a:gd name="connsiteY2" fmla="*/ 482790 h 2859054"/>
              <a:gd name="connsiteX3" fmla="*/ 2880320 w 3816424"/>
              <a:gd name="connsiteY3" fmla="*/ 482790 h 2859054"/>
              <a:gd name="connsiteX4" fmla="*/ 3240360 w 3816424"/>
              <a:gd name="connsiteY4" fmla="*/ 266766 h 2859054"/>
              <a:gd name="connsiteX5" fmla="*/ 3816424 w 3816424"/>
              <a:gd name="connsiteY5" fmla="*/ 266766 h 2859054"/>
              <a:gd name="connsiteX6" fmla="*/ 3816424 w 3816424"/>
              <a:gd name="connsiteY6" fmla="*/ 914838 h 2859054"/>
              <a:gd name="connsiteX7" fmla="*/ 3312368 w 3816424"/>
              <a:gd name="connsiteY7" fmla="*/ 2282990 h 2859054"/>
              <a:gd name="connsiteX8" fmla="*/ 2437639 w 3816424"/>
              <a:gd name="connsiteY8" fmla="*/ 1800200 h 2859054"/>
              <a:gd name="connsiteX9" fmla="*/ 2304256 w 3816424"/>
              <a:gd name="connsiteY9" fmla="*/ 2859054 h 2859054"/>
              <a:gd name="connsiteX10" fmla="*/ 1152128 w 3816424"/>
              <a:gd name="connsiteY10" fmla="*/ 1850942 h 2859054"/>
              <a:gd name="connsiteX11" fmla="*/ 432048 w 3816424"/>
              <a:gd name="connsiteY11" fmla="*/ 2080601 h 2859054"/>
              <a:gd name="connsiteX12" fmla="*/ 0 w 3816424"/>
              <a:gd name="connsiteY12" fmla="*/ 1418894 h 2859054"/>
              <a:gd name="connsiteX0" fmla="*/ 0 w 3816424"/>
              <a:gd name="connsiteY0" fmla="*/ 1418894 h 2859054"/>
              <a:gd name="connsiteX1" fmla="*/ 1069487 w 3816424"/>
              <a:gd name="connsiteY1" fmla="*/ 0 h 2859054"/>
              <a:gd name="connsiteX2" fmla="*/ 1459942 w 3816424"/>
              <a:gd name="connsiteY2" fmla="*/ 482790 h 2859054"/>
              <a:gd name="connsiteX3" fmla="*/ 2880320 w 3816424"/>
              <a:gd name="connsiteY3" fmla="*/ 482790 h 2859054"/>
              <a:gd name="connsiteX4" fmla="*/ 3240360 w 3816424"/>
              <a:gd name="connsiteY4" fmla="*/ 266766 h 2859054"/>
              <a:gd name="connsiteX5" fmla="*/ 3816424 w 3816424"/>
              <a:gd name="connsiteY5" fmla="*/ 266766 h 2859054"/>
              <a:gd name="connsiteX6" fmla="*/ 3816424 w 3816424"/>
              <a:gd name="connsiteY6" fmla="*/ 914838 h 2859054"/>
              <a:gd name="connsiteX7" fmla="*/ 3312368 w 3816424"/>
              <a:gd name="connsiteY7" fmla="*/ 2282990 h 2859054"/>
              <a:gd name="connsiteX8" fmla="*/ 2437639 w 3816424"/>
              <a:gd name="connsiteY8" fmla="*/ 1800200 h 2859054"/>
              <a:gd name="connsiteX9" fmla="*/ 2304256 w 3816424"/>
              <a:gd name="connsiteY9" fmla="*/ 2859054 h 2859054"/>
              <a:gd name="connsiteX10" fmla="*/ 1357519 w 3816424"/>
              <a:gd name="connsiteY10" fmla="*/ 1656184 h 2859054"/>
              <a:gd name="connsiteX11" fmla="*/ 432048 w 3816424"/>
              <a:gd name="connsiteY11" fmla="*/ 2080601 h 2859054"/>
              <a:gd name="connsiteX12" fmla="*/ 0 w 3816424"/>
              <a:gd name="connsiteY12" fmla="*/ 1418894 h 2859054"/>
              <a:gd name="connsiteX0" fmla="*/ 0 w 3816424"/>
              <a:gd name="connsiteY0" fmla="*/ 1439676 h 2879836"/>
              <a:gd name="connsiteX1" fmla="*/ 1526687 w 3816424"/>
              <a:gd name="connsiteY1" fmla="*/ 0 h 2879836"/>
              <a:gd name="connsiteX2" fmla="*/ 1459942 w 3816424"/>
              <a:gd name="connsiteY2" fmla="*/ 503572 h 2879836"/>
              <a:gd name="connsiteX3" fmla="*/ 2880320 w 3816424"/>
              <a:gd name="connsiteY3" fmla="*/ 503572 h 2879836"/>
              <a:gd name="connsiteX4" fmla="*/ 3240360 w 3816424"/>
              <a:gd name="connsiteY4" fmla="*/ 287548 h 2879836"/>
              <a:gd name="connsiteX5" fmla="*/ 3816424 w 3816424"/>
              <a:gd name="connsiteY5" fmla="*/ 287548 h 2879836"/>
              <a:gd name="connsiteX6" fmla="*/ 3816424 w 3816424"/>
              <a:gd name="connsiteY6" fmla="*/ 935620 h 2879836"/>
              <a:gd name="connsiteX7" fmla="*/ 3312368 w 3816424"/>
              <a:gd name="connsiteY7" fmla="*/ 2303772 h 2879836"/>
              <a:gd name="connsiteX8" fmla="*/ 2437639 w 3816424"/>
              <a:gd name="connsiteY8" fmla="*/ 1820982 h 2879836"/>
              <a:gd name="connsiteX9" fmla="*/ 2304256 w 3816424"/>
              <a:gd name="connsiteY9" fmla="*/ 2879836 h 2879836"/>
              <a:gd name="connsiteX10" fmla="*/ 1357519 w 3816424"/>
              <a:gd name="connsiteY10" fmla="*/ 1676966 h 2879836"/>
              <a:gd name="connsiteX11" fmla="*/ 432048 w 3816424"/>
              <a:gd name="connsiteY11" fmla="*/ 2101383 h 2879836"/>
              <a:gd name="connsiteX12" fmla="*/ 0 w 3816424"/>
              <a:gd name="connsiteY12" fmla="*/ 1439676 h 2879836"/>
              <a:gd name="connsiteX0" fmla="*/ 0 w 3816424"/>
              <a:gd name="connsiteY0" fmla="*/ 1668276 h 3108436"/>
              <a:gd name="connsiteX1" fmla="*/ 1630596 w 3816424"/>
              <a:gd name="connsiteY1" fmla="*/ 0 h 3108436"/>
              <a:gd name="connsiteX2" fmla="*/ 1459942 w 3816424"/>
              <a:gd name="connsiteY2" fmla="*/ 732172 h 3108436"/>
              <a:gd name="connsiteX3" fmla="*/ 2880320 w 3816424"/>
              <a:gd name="connsiteY3" fmla="*/ 732172 h 3108436"/>
              <a:gd name="connsiteX4" fmla="*/ 3240360 w 3816424"/>
              <a:gd name="connsiteY4" fmla="*/ 516148 h 3108436"/>
              <a:gd name="connsiteX5" fmla="*/ 3816424 w 3816424"/>
              <a:gd name="connsiteY5" fmla="*/ 516148 h 3108436"/>
              <a:gd name="connsiteX6" fmla="*/ 3816424 w 3816424"/>
              <a:gd name="connsiteY6" fmla="*/ 1164220 h 3108436"/>
              <a:gd name="connsiteX7" fmla="*/ 3312368 w 3816424"/>
              <a:gd name="connsiteY7" fmla="*/ 2532372 h 3108436"/>
              <a:gd name="connsiteX8" fmla="*/ 2437639 w 3816424"/>
              <a:gd name="connsiteY8" fmla="*/ 2049582 h 3108436"/>
              <a:gd name="connsiteX9" fmla="*/ 2304256 w 3816424"/>
              <a:gd name="connsiteY9" fmla="*/ 3108436 h 3108436"/>
              <a:gd name="connsiteX10" fmla="*/ 1357519 w 3816424"/>
              <a:gd name="connsiteY10" fmla="*/ 1905566 h 3108436"/>
              <a:gd name="connsiteX11" fmla="*/ 432048 w 3816424"/>
              <a:gd name="connsiteY11" fmla="*/ 2329983 h 3108436"/>
              <a:gd name="connsiteX12" fmla="*/ 0 w 3816424"/>
              <a:gd name="connsiteY12" fmla="*/ 1668276 h 3108436"/>
              <a:gd name="connsiteX0" fmla="*/ 0 w 3816424"/>
              <a:gd name="connsiteY0" fmla="*/ 1668276 h 3108436"/>
              <a:gd name="connsiteX1" fmla="*/ 1630596 w 3816424"/>
              <a:gd name="connsiteY1" fmla="*/ 0 h 3108436"/>
              <a:gd name="connsiteX2" fmla="*/ 1459942 w 3816424"/>
              <a:gd name="connsiteY2" fmla="*/ 732172 h 3108436"/>
              <a:gd name="connsiteX3" fmla="*/ 2880320 w 3816424"/>
              <a:gd name="connsiteY3" fmla="*/ 732172 h 3108436"/>
              <a:gd name="connsiteX4" fmla="*/ 2512996 w 3816424"/>
              <a:gd name="connsiteY4" fmla="*/ 162857 h 3108436"/>
              <a:gd name="connsiteX5" fmla="*/ 3816424 w 3816424"/>
              <a:gd name="connsiteY5" fmla="*/ 516148 h 3108436"/>
              <a:gd name="connsiteX6" fmla="*/ 3816424 w 3816424"/>
              <a:gd name="connsiteY6" fmla="*/ 1164220 h 3108436"/>
              <a:gd name="connsiteX7" fmla="*/ 3312368 w 3816424"/>
              <a:gd name="connsiteY7" fmla="*/ 2532372 h 3108436"/>
              <a:gd name="connsiteX8" fmla="*/ 2437639 w 3816424"/>
              <a:gd name="connsiteY8" fmla="*/ 2049582 h 3108436"/>
              <a:gd name="connsiteX9" fmla="*/ 2304256 w 3816424"/>
              <a:gd name="connsiteY9" fmla="*/ 3108436 h 3108436"/>
              <a:gd name="connsiteX10" fmla="*/ 1357519 w 3816424"/>
              <a:gd name="connsiteY10" fmla="*/ 1905566 h 3108436"/>
              <a:gd name="connsiteX11" fmla="*/ 432048 w 3816424"/>
              <a:gd name="connsiteY11" fmla="*/ 2329983 h 3108436"/>
              <a:gd name="connsiteX12" fmla="*/ 0 w 3816424"/>
              <a:gd name="connsiteY12" fmla="*/ 1668276 h 3108436"/>
              <a:gd name="connsiteX0" fmla="*/ 0 w 4122859"/>
              <a:gd name="connsiteY0" fmla="*/ 1668276 h 3108436"/>
              <a:gd name="connsiteX1" fmla="*/ 1630596 w 4122859"/>
              <a:gd name="connsiteY1" fmla="*/ 0 h 3108436"/>
              <a:gd name="connsiteX2" fmla="*/ 1459942 w 4122859"/>
              <a:gd name="connsiteY2" fmla="*/ 732172 h 3108436"/>
              <a:gd name="connsiteX3" fmla="*/ 2880320 w 4122859"/>
              <a:gd name="connsiteY3" fmla="*/ 732172 h 3108436"/>
              <a:gd name="connsiteX4" fmla="*/ 2512996 w 4122859"/>
              <a:gd name="connsiteY4" fmla="*/ 162857 h 3108436"/>
              <a:gd name="connsiteX5" fmla="*/ 3816424 w 4122859"/>
              <a:gd name="connsiteY5" fmla="*/ 516148 h 3108436"/>
              <a:gd name="connsiteX6" fmla="*/ 3816424 w 4122859"/>
              <a:gd name="connsiteY6" fmla="*/ 1164220 h 3108436"/>
              <a:gd name="connsiteX7" fmla="*/ 4122859 w 4122859"/>
              <a:gd name="connsiteY7" fmla="*/ 2303772 h 3108436"/>
              <a:gd name="connsiteX8" fmla="*/ 2437639 w 4122859"/>
              <a:gd name="connsiteY8" fmla="*/ 2049582 h 3108436"/>
              <a:gd name="connsiteX9" fmla="*/ 2304256 w 4122859"/>
              <a:gd name="connsiteY9" fmla="*/ 3108436 h 3108436"/>
              <a:gd name="connsiteX10" fmla="*/ 1357519 w 4122859"/>
              <a:gd name="connsiteY10" fmla="*/ 1905566 h 3108436"/>
              <a:gd name="connsiteX11" fmla="*/ 432048 w 4122859"/>
              <a:gd name="connsiteY11" fmla="*/ 2329983 h 3108436"/>
              <a:gd name="connsiteX12" fmla="*/ 0 w 4122859"/>
              <a:gd name="connsiteY12" fmla="*/ 1668276 h 3108436"/>
              <a:gd name="connsiteX0" fmla="*/ 0 w 4122859"/>
              <a:gd name="connsiteY0" fmla="*/ 1668276 h 3108436"/>
              <a:gd name="connsiteX1" fmla="*/ 1630596 w 4122859"/>
              <a:gd name="connsiteY1" fmla="*/ 0 h 3108436"/>
              <a:gd name="connsiteX2" fmla="*/ 1459942 w 4122859"/>
              <a:gd name="connsiteY2" fmla="*/ 732172 h 3108436"/>
              <a:gd name="connsiteX3" fmla="*/ 2693283 w 4122859"/>
              <a:gd name="connsiteY3" fmla="*/ 794518 h 3108436"/>
              <a:gd name="connsiteX4" fmla="*/ 2512996 w 4122859"/>
              <a:gd name="connsiteY4" fmla="*/ 162857 h 3108436"/>
              <a:gd name="connsiteX5" fmla="*/ 3816424 w 4122859"/>
              <a:gd name="connsiteY5" fmla="*/ 516148 h 3108436"/>
              <a:gd name="connsiteX6" fmla="*/ 3816424 w 4122859"/>
              <a:gd name="connsiteY6" fmla="*/ 1164220 h 3108436"/>
              <a:gd name="connsiteX7" fmla="*/ 4122859 w 4122859"/>
              <a:gd name="connsiteY7" fmla="*/ 2303772 h 3108436"/>
              <a:gd name="connsiteX8" fmla="*/ 2437639 w 4122859"/>
              <a:gd name="connsiteY8" fmla="*/ 2049582 h 3108436"/>
              <a:gd name="connsiteX9" fmla="*/ 2304256 w 4122859"/>
              <a:gd name="connsiteY9" fmla="*/ 3108436 h 3108436"/>
              <a:gd name="connsiteX10" fmla="*/ 1357519 w 4122859"/>
              <a:gd name="connsiteY10" fmla="*/ 1905566 h 3108436"/>
              <a:gd name="connsiteX11" fmla="*/ 432048 w 4122859"/>
              <a:gd name="connsiteY11" fmla="*/ 2329983 h 3108436"/>
              <a:gd name="connsiteX12" fmla="*/ 0 w 4122859"/>
              <a:gd name="connsiteY12" fmla="*/ 1668276 h 310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22859" h="3108436">
                <a:moveTo>
                  <a:pt x="0" y="1668276"/>
                </a:moveTo>
                <a:lnTo>
                  <a:pt x="1630596" y="0"/>
                </a:lnTo>
                <a:lnTo>
                  <a:pt x="1459942" y="732172"/>
                </a:lnTo>
                <a:lnTo>
                  <a:pt x="2693283" y="794518"/>
                </a:lnTo>
                <a:lnTo>
                  <a:pt x="2512996" y="162857"/>
                </a:lnTo>
                <a:lnTo>
                  <a:pt x="3816424" y="516148"/>
                </a:lnTo>
                <a:lnTo>
                  <a:pt x="3816424" y="1164220"/>
                </a:lnTo>
                <a:lnTo>
                  <a:pt x="4122859" y="2303772"/>
                </a:lnTo>
                <a:lnTo>
                  <a:pt x="2437639" y="2049582"/>
                </a:lnTo>
                <a:lnTo>
                  <a:pt x="2304256" y="3108436"/>
                </a:lnTo>
                <a:lnTo>
                  <a:pt x="1357519" y="1905566"/>
                </a:lnTo>
                <a:lnTo>
                  <a:pt x="432048" y="2329983"/>
                </a:lnTo>
                <a:lnTo>
                  <a:pt x="0" y="1668276"/>
                </a:lnTo>
                <a:close/>
              </a:path>
            </a:pathLst>
          </a:cu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Title 1"/>
          <p:cNvSpPr>
            <a:spLocks noGrp="1"/>
          </p:cNvSpPr>
          <p:nvPr>
            <p:ph type="title"/>
          </p:nvPr>
        </p:nvSpPr>
        <p:spPr>
          <a:xfrm>
            <a:off x="0" y="353616"/>
            <a:ext cx="9144000" cy="789384"/>
          </a:xfrm>
        </p:spPr>
        <p:txBody>
          <a:bodyPr/>
          <a:lstStyle/>
          <a:p>
            <a:pPr algn="ctr" rtl="1"/>
            <a:r>
              <a:rPr sz="2800" dirty="0">
                <a:solidFill>
                  <a:srgbClr val="00FFFF"/>
                </a:solidFill>
              </a:rPr>
              <a:t>Coloring the vertices of a 12-sided polygon in 3 colors</a:t>
            </a:r>
          </a:p>
        </p:txBody>
      </p:sp>
      <p:sp>
        <p:nvSpPr>
          <p:cNvPr id="4" name="Date Placeholder 3"/>
          <p:cNvSpPr>
            <a:spLocks noGrp="1"/>
          </p:cNvSpPr>
          <p:nvPr>
            <p:ph type="dt" sz="half" idx="10"/>
          </p:nvPr>
        </p:nvSpPr>
        <p:spPr/>
        <p:txBody>
          <a:bodyPr/>
          <a:lstStyle/>
          <a:p>
            <a:r>
              <a:t>Updated 13-Oct-2016</a:t>
            </a:r>
            <a:endParaRPr lang="en-US" dirty="0"/>
          </a:p>
        </p:txBody>
      </p:sp>
      <p:grpSp>
        <p:nvGrpSpPr>
          <p:cNvPr id="75" name="Group 74"/>
          <p:cNvGrpSpPr/>
          <p:nvPr/>
        </p:nvGrpSpPr>
        <p:grpSpPr>
          <a:xfrm>
            <a:off x="2843799" y="926368"/>
            <a:ext cx="3690820" cy="2304000"/>
            <a:chOff x="2843799" y="968900"/>
            <a:chExt cx="3690820" cy="2304000"/>
          </a:xfrm>
        </p:grpSpPr>
        <p:cxnSp>
          <p:nvCxnSpPr>
            <p:cNvPr id="36" name="Straight Connector 35"/>
            <p:cNvCxnSpPr/>
            <p:nvPr/>
          </p:nvCxnSpPr>
          <p:spPr>
            <a:xfrm flipH="1" flipV="1">
              <a:off x="3779912" y="2852936"/>
              <a:ext cx="1080120" cy="144016"/>
            </a:xfrm>
            <a:prstGeom prst="line">
              <a:avLst/>
            </a:prstGeom>
            <a:ln cap="rnd">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2843799" y="968900"/>
              <a:ext cx="3690820" cy="2304000"/>
              <a:chOff x="2843799" y="968900"/>
              <a:chExt cx="3690820" cy="2304000"/>
            </a:xfrm>
          </p:grpSpPr>
          <p:cxnSp>
            <p:nvCxnSpPr>
              <p:cNvPr id="20" name="Straight Connector 19"/>
              <p:cNvCxnSpPr/>
              <p:nvPr/>
            </p:nvCxnSpPr>
            <p:spPr>
              <a:xfrm flipV="1">
                <a:off x="2843799" y="968900"/>
                <a:ext cx="1173078" cy="2304000"/>
              </a:xfrm>
              <a:prstGeom prst="line">
                <a:avLst/>
              </a:prstGeom>
              <a:ln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2843808" y="1666391"/>
                <a:ext cx="1027894" cy="1597811"/>
              </a:xfrm>
              <a:prstGeom prst="line">
                <a:avLst/>
              </a:prstGeom>
              <a:ln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3779912" y="1639433"/>
                <a:ext cx="91790" cy="1234769"/>
              </a:xfrm>
              <a:prstGeom prst="line">
                <a:avLst/>
              </a:prstGeom>
              <a:ln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flipV="1">
                <a:off x="3923928" y="1700808"/>
                <a:ext cx="916322" cy="1296146"/>
              </a:xfrm>
              <a:prstGeom prst="line">
                <a:avLst/>
              </a:prstGeom>
              <a:ln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endCxn id="32" idx="3"/>
              </p:cNvCxnSpPr>
              <p:nvPr/>
            </p:nvCxnSpPr>
            <p:spPr>
              <a:xfrm flipV="1">
                <a:off x="4860032" y="1741888"/>
                <a:ext cx="245011" cy="1255065"/>
              </a:xfrm>
              <a:prstGeom prst="line">
                <a:avLst/>
              </a:prstGeom>
              <a:ln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5076056" y="1695627"/>
                <a:ext cx="1458563" cy="1513951"/>
              </a:xfrm>
              <a:prstGeom prst="line">
                <a:avLst/>
              </a:prstGeom>
              <a:ln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4963457" y="1164752"/>
                <a:ext cx="1555412" cy="2023068"/>
              </a:xfrm>
              <a:prstGeom prst="line">
                <a:avLst/>
              </a:prstGeom>
              <a:ln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4959242" y="1140966"/>
                <a:ext cx="1229293" cy="914998"/>
              </a:xfrm>
              <a:prstGeom prst="line">
                <a:avLst/>
              </a:prstGeom>
              <a:ln cap="rnd">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55" name="Oval 54"/>
          <p:cNvSpPr/>
          <p:nvPr/>
        </p:nvSpPr>
        <p:spPr>
          <a:xfrm>
            <a:off x="5010793" y="1568745"/>
            <a:ext cx="144000" cy="144000"/>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6" name="Oval 55"/>
          <p:cNvSpPr/>
          <p:nvPr/>
        </p:nvSpPr>
        <p:spPr>
          <a:xfrm>
            <a:off x="6138658" y="1966122"/>
            <a:ext cx="144000" cy="144000"/>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0" name="Oval 59"/>
          <p:cNvSpPr/>
          <p:nvPr/>
        </p:nvSpPr>
        <p:spPr>
          <a:xfrm>
            <a:off x="4665273" y="3919259"/>
            <a:ext cx="144000" cy="144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1" name="Oval 60"/>
          <p:cNvSpPr/>
          <p:nvPr/>
        </p:nvSpPr>
        <p:spPr>
          <a:xfrm>
            <a:off x="6476999" y="3124200"/>
            <a:ext cx="144000" cy="144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2" name="Oval 61"/>
          <p:cNvSpPr/>
          <p:nvPr/>
        </p:nvSpPr>
        <p:spPr>
          <a:xfrm>
            <a:off x="6165566" y="1363354"/>
            <a:ext cx="144000" cy="144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3" name="Oval 62"/>
          <p:cNvSpPr/>
          <p:nvPr/>
        </p:nvSpPr>
        <p:spPr>
          <a:xfrm>
            <a:off x="4857112" y="1017086"/>
            <a:ext cx="144000" cy="144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8" name="Group 67"/>
          <p:cNvGrpSpPr/>
          <p:nvPr/>
        </p:nvGrpSpPr>
        <p:grpSpPr>
          <a:xfrm>
            <a:off x="3732029" y="1565002"/>
            <a:ext cx="1224120" cy="1472043"/>
            <a:chOff x="3721396" y="1769652"/>
            <a:chExt cx="1224120" cy="1472043"/>
          </a:xfrm>
        </p:grpSpPr>
        <p:sp>
          <p:nvSpPr>
            <p:cNvPr id="57" name="Oval 56"/>
            <p:cNvSpPr/>
            <p:nvPr/>
          </p:nvSpPr>
          <p:spPr>
            <a:xfrm>
              <a:off x="3721396" y="2967476"/>
              <a:ext cx="144000" cy="144000"/>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9" name="Oval 58"/>
            <p:cNvSpPr/>
            <p:nvPr/>
          </p:nvSpPr>
          <p:spPr>
            <a:xfrm>
              <a:off x="3804037" y="1769652"/>
              <a:ext cx="144000" cy="144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4" name="Oval 63"/>
            <p:cNvSpPr/>
            <p:nvPr/>
          </p:nvSpPr>
          <p:spPr>
            <a:xfrm>
              <a:off x="4801516" y="3097695"/>
              <a:ext cx="144000" cy="144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18" name="Oval 17"/>
          <p:cNvSpPr/>
          <p:nvPr/>
        </p:nvSpPr>
        <p:spPr>
          <a:xfrm>
            <a:off x="3977093" y="803455"/>
            <a:ext cx="144000" cy="144000"/>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8" name="Oval 57"/>
          <p:cNvSpPr/>
          <p:nvPr/>
        </p:nvSpPr>
        <p:spPr>
          <a:xfrm>
            <a:off x="2339751" y="2511739"/>
            <a:ext cx="144000" cy="144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5" name="Oval 64"/>
          <p:cNvSpPr/>
          <p:nvPr/>
        </p:nvSpPr>
        <p:spPr>
          <a:xfrm>
            <a:off x="2771799" y="3148437"/>
            <a:ext cx="144000" cy="144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4" name="Footer Placeholder 7"/>
          <p:cNvSpPr>
            <a:spLocks noGrp="1"/>
          </p:cNvSpPr>
          <p:nvPr>
            <p:ph type="ftr" sz="quarter" idx="11"/>
          </p:nvPr>
        </p:nvSpPr>
        <p:spPr>
          <a:xfrm>
            <a:off x="2209800" y="5995988"/>
            <a:ext cx="4876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fontAlgn="base" hangingPunct="1">
              <a:spcBef>
                <a:spcPct val="0"/>
              </a:spcBef>
              <a:spcAft>
                <a:spcPct val="0"/>
              </a:spcAft>
            </a:pPr>
            <a:r>
              <a:rPr lang="en-US" dirty="0" smtClean="0">
                <a:solidFill>
                  <a:srgbClr val="F8F8F8"/>
                </a:solidFill>
                <a:latin typeface="Tahoma"/>
              </a:rPr>
              <a:t>The Art Gallery Problem</a:t>
            </a:r>
            <a:r>
              <a:rPr dirty="0" smtClean="0">
                <a:solidFill>
                  <a:srgbClr val="F8F8F8"/>
                </a:solidFill>
                <a:latin typeface="Tahoma"/>
              </a:rPr>
              <a:t> </a:t>
            </a:r>
            <a:r>
              <a:rPr dirty="0">
                <a:solidFill>
                  <a:srgbClr val="F8F8F8"/>
                </a:solidFill>
                <a:latin typeface="Tahoma"/>
              </a:rPr>
              <a:t>© All Rights Reserved </a:t>
            </a:r>
            <a:endParaRPr lang="en-US" altLang="en-US" dirty="0">
              <a:solidFill>
                <a:srgbClr val="F8F8F8"/>
              </a:solidFill>
              <a:latin typeface="Tahoma" pitchFamily="34" charset="0"/>
            </a:endParaRPr>
          </a:p>
        </p:txBody>
      </p:sp>
      <p:sp>
        <p:nvSpPr>
          <p:cNvPr id="5" name="Slide Number Placeholder 4"/>
          <p:cNvSpPr>
            <a:spLocks noGrp="1"/>
          </p:cNvSpPr>
          <p:nvPr>
            <p:ph type="sldNum" sz="quarter" idx="12"/>
          </p:nvPr>
        </p:nvSpPr>
        <p:spPr/>
        <p:txBody>
          <a:bodyPr/>
          <a:lstStyle/>
          <a:p>
            <a:pPr>
              <a:defRPr/>
            </a:pPr>
            <a:fld id="{28C99590-D653-46AC-97D3-FFD34B05AF04}" type="slidenum">
              <a:rPr lang="en-US" smtClean="0"/>
              <a:pPr>
                <a:defRPr/>
              </a:pPr>
              <a:t>23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5"/>
                                        </p:tgtEl>
                                        <p:attrNameLst>
                                          <p:attrName>style.visibility</p:attrName>
                                        </p:attrNameLst>
                                      </p:cBhvr>
                                      <p:to>
                                        <p:strVal val="visible"/>
                                      </p:to>
                                    </p:set>
                                    <p:animEffect transition="in" filter="fade">
                                      <p:cBhvr>
                                        <p:cTn id="9" dur="1000"/>
                                        <p:tgtEl>
                                          <p:spTgt spid="7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65"/>
                                        </p:tgtEl>
                                        <p:attrNameLst>
                                          <p:attrName>style.visibility</p:attrName>
                                        </p:attrNameLst>
                                      </p:cBhvr>
                                      <p:to>
                                        <p:strVal val="visible"/>
                                      </p:to>
                                    </p:set>
                                    <p:anim calcmode="lin" valueType="num">
                                      <p:cBhvr additive="base">
                                        <p:cTn id="25" dur="500" fill="hold"/>
                                        <p:tgtEl>
                                          <p:spTgt spid="65"/>
                                        </p:tgtEl>
                                        <p:attrNameLst>
                                          <p:attrName>ppt_x</p:attrName>
                                        </p:attrNameLst>
                                      </p:cBhvr>
                                      <p:tavLst>
                                        <p:tav tm="0">
                                          <p:val>
                                            <p:strVal val="0-#ppt_w/2"/>
                                          </p:val>
                                        </p:tav>
                                        <p:tav tm="100000">
                                          <p:val>
                                            <p:strVal val="#ppt_x"/>
                                          </p:val>
                                        </p:tav>
                                      </p:tavLst>
                                    </p:anim>
                                    <p:anim calcmode="lin" valueType="num">
                                      <p:cBhvr additive="base">
                                        <p:cTn id="26"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0-#ppt_w/2"/>
                                          </p:val>
                                        </p:tav>
                                        <p:tav tm="100000">
                                          <p:val>
                                            <p:strVal val="#ppt_x"/>
                                          </p:val>
                                        </p:tav>
                                      </p:tavLst>
                                    </p:anim>
                                    <p:anim calcmode="lin" valueType="num">
                                      <p:cBhvr additive="base">
                                        <p:cTn id="32"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0-#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0"/>
                                        </p:tgtEl>
                                        <p:attrNameLst>
                                          <p:attrName>style.visibility</p:attrName>
                                        </p:attrNameLst>
                                      </p:cBhvr>
                                      <p:to>
                                        <p:strVal val="visible"/>
                                      </p:to>
                                    </p:set>
                                    <p:anim calcmode="lin" valueType="num">
                                      <p:cBhvr additive="base">
                                        <p:cTn id="43" dur="500" fill="hold"/>
                                        <p:tgtEl>
                                          <p:spTgt spid="60"/>
                                        </p:tgtEl>
                                        <p:attrNameLst>
                                          <p:attrName>ppt_x</p:attrName>
                                        </p:attrNameLst>
                                      </p:cBhvr>
                                      <p:tavLst>
                                        <p:tav tm="0">
                                          <p:val>
                                            <p:strVal val="#ppt_x"/>
                                          </p:val>
                                        </p:tav>
                                        <p:tav tm="100000">
                                          <p:val>
                                            <p:strVal val="#ppt_x"/>
                                          </p:val>
                                        </p:tav>
                                      </p:tavLst>
                                    </p:anim>
                                    <p:anim calcmode="lin" valueType="num">
                                      <p:cBhvr additive="base">
                                        <p:cTn id="44"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grpId="0" nodeType="click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additive="base">
                                        <p:cTn id="49" dur="500" fill="hold"/>
                                        <p:tgtEl>
                                          <p:spTgt spid="55"/>
                                        </p:tgtEl>
                                        <p:attrNameLst>
                                          <p:attrName>ppt_x</p:attrName>
                                        </p:attrNameLst>
                                      </p:cBhvr>
                                      <p:tavLst>
                                        <p:tav tm="0">
                                          <p:val>
                                            <p:strVal val="#ppt_x"/>
                                          </p:val>
                                        </p:tav>
                                        <p:tav tm="100000">
                                          <p:val>
                                            <p:strVal val="#ppt_x"/>
                                          </p:val>
                                        </p:tav>
                                      </p:tavLst>
                                    </p:anim>
                                    <p:anim calcmode="lin" valueType="num">
                                      <p:cBhvr additive="base">
                                        <p:cTn id="50" dur="500" fill="hold"/>
                                        <p:tgtEl>
                                          <p:spTgt spid="55"/>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6" fill="hold" grpId="0" nodeType="click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additive="base">
                                        <p:cTn id="55" dur="500" fill="hold"/>
                                        <p:tgtEl>
                                          <p:spTgt spid="61"/>
                                        </p:tgtEl>
                                        <p:attrNameLst>
                                          <p:attrName>ppt_x</p:attrName>
                                        </p:attrNameLst>
                                      </p:cBhvr>
                                      <p:tavLst>
                                        <p:tav tm="0">
                                          <p:val>
                                            <p:strVal val="1+#ppt_w/2"/>
                                          </p:val>
                                        </p:tav>
                                        <p:tav tm="100000">
                                          <p:val>
                                            <p:strVal val="#ppt_x"/>
                                          </p:val>
                                        </p:tav>
                                      </p:tavLst>
                                    </p:anim>
                                    <p:anim calcmode="lin" valueType="num">
                                      <p:cBhvr additive="base">
                                        <p:cTn id="56"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1" fill="hold" grpId="0" nodeType="click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500" fill="hold"/>
                                        <p:tgtEl>
                                          <p:spTgt spid="63"/>
                                        </p:tgtEl>
                                        <p:attrNameLst>
                                          <p:attrName>ppt_x</p:attrName>
                                        </p:attrNameLst>
                                      </p:cBhvr>
                                      <p:tavLst>
                                        <p:tav tm="0">
                                          <p:val>
                                            <p:strVal val="#ppt_x"/>
                                          </p:val>
                                        </p:tav>
                                        <p:tav tm="100000">
                                          <p:val>
                                            <p:strVal val="#ppt_x"/>
                                          </p:val>
                                        </p:tav>
                                      </p:tavLst>
                                    </p:anim>
                                    <p:anim calcmode="lin" valueType="num">
                                      <p:cBhvr additive="base">
                                        <p:cTn id="62" dur="500" fill="hold"/>
                                        <p:tgtEl>
                                          <p:spTgt spid="63"/>
                                        </p:tgtEl>
                                        <p:attrNameLst>
                                          <p:attrName>ppt_y</p:attrName>
                                        </p:attrNameLst>
                                      </p:cBhvr>
                                      <p:tavLst>
                                        <p:tav tm="0">
                                          <p:val>
                                            <p:strVal val="0-#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6" fill="hold" grpId="0" nodeType="clickEffect">
                                  <p:stCondLst>
                                    <p:cond delay="0"/>
                                  </p:stCondLst>
                                  <p:childTnLst>
                                    <p:set>
                                      <p:cBhvr>
                                        <p:cTn id="66" dur="1" fill="hold">
                                          <p:stCondLst>
                                            <p:cond delay="0"/>
                                          </p:stCondLst>
                                        </p:cTn>
                                        <p:tgtEl>
                                          <p:spTgt spid="56"/>
                                        </p:tgtEl>
                                        <p:attrNameLst>
                                          <p:attrName>style.visibility</p:attrName>
                                        </p:attrNameLst>
                                      </p:cBhvr>
                                      <p:to>
                                        <p:strVal val="visible"/>
                                      </p:to>
                                    </p:set>
                                    <p:anim calcmode="lin" valueType="num">
                                      <p:cBhvr additive="base">
                                        <p:cTn id="67" dur="500" fill="hold"/>
                                        <p:tgtEl>
                                          <p:spTgt spid="56"/>
                                        </p:tgtEl>
                                        <p:attrNameLst>
                                          <p:attrName>ppt_x</p:attrName>
                                        </p:attrNameLst>
                                      </p:cBhvr>
                                      <p:tavLst>
                                        <p:tav tm="0">
                                          <p:val>
                                            <p:strVal val="1+#ppt_w/2"/>
                                          </p:val>
                                        </p:tav>
                                        <p:tav tm="100000">
                                          <p:val>
                                            <p:strVal val="#ppt_x"/>
                                          </p:val>
                                        </p:tav>
                                      </p:tavLst>
                                    </p:anim>
                                    <p:anim calcmode="lin" valueType="num">
                                      <p:cBhvr additive="base">
                                        <p:cTn id="68"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3" fill="hold" grpId="0" nodeType="clickEffect">
                                  <p:stCondLst>
                                    <p:cond delay="0"/>
                                  </p:stCondLst>
                                  <p:childTnLst>
                                    <p:set>
                                      <p:cBhvr>
                                        <p:cTn id="72" dur="1" fill="hold">
                                          <p:stCondLst>
                                            <p:cond delay="0"/>
                                          </p:stCondLst>
                                        </p:cTn>
                                        <p:tgtEl>
                                          <p:spTgt spid="62"/>
                                        </p:tgtEl>
                                        <p:attrNameLst>
                                          <p:attrName>style.visibility</p:attrName>
                                        </p:attrNameLst>
                                      </p:cBhvr>
                                      <p:to>
                                        <p:strVal val="visible"/>
                                      </p:to>
                                    </p:set>
                                    <p:anim calcmode="lin" valueType="num">
                                      <p:cBhvr additive="base">
                                        <p:cTn id="73" dur="500" fill="hold"/>
                                        <p:tgtEl>
                                          <p:spTgt spid="62"/>
                                        </p:tgtEl>
                                        <p:attrNameLst>
                                          <p:attrName>ppt_x</p:attrName>
                                        </p:attrNameLst>
                                      </p:cBhvr>
                                      <p:tavLst>
                                        <p:tav tm="0">
                                          <p:val>
                                            <p:strVal val="1+#ppt_w/2"/>
                                          </p:val>
                                        </p:tav>
                                        <p:tav tm="100000">
                                          <p:val>
                                            <p:strVal val="#ppt_x"/>
                                          </p:val>
                                        </p:tav>
                                      </p:tavLst>
                                    </p:anim>
                                    <p:anim calcmode="lin" valueType="num">
                                      <p:cBhvr additive="base">
                                        <p:cTn id="74" dur="500" fill="hold"/>
                                        <p:tgtEl>
                                          <p:spTgt spid="62"/>
                                        </p:tgtEl>
                                        <p:attrNameLst>
                                          <p:attrName>ppt_y</p:attrName>
                                        </p:attrNameLst>
                                      </p:cBhvr>
                                      <p:tavLst>
                                        <p:tav tm="0">
                                          <p:val>
                                            <p:strVal val="0-#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5" grpId="0" uiExpand="1" animBg="1"/>
      <p:bldP spid="56" grpId="0" animBg="1"/>
      <p:bldP spid="60" grpId="0" uiExpand="1" animBg="1"/>
      <p:bldP spid="61" grpId="0" uiExpand="1" animBg="1"/>
      <p:bldP spid="62" grpId="0" animBg="1"/>
      <p:bldP spid="63" grpId="0" uiExpand="1" animBg="1"/>
      <p:bldP spid="18" grpId="0" uiExpand="1" animBg="1"/>
      <p:bldP spid="58" grpId="0" uiExpand="1" animBg="1"/>
      <p:bldP spid="65" grpId="0" uiExpan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7416"/>
            <a:ext cx="9144000" cy="789384"/>
          </a:xfrm>
        </p:spPr>
        <p:txBody>
          <a:bodyPr/>
          <a:lstStyle/>
          <a:p>
            <a:pPr algn="ctr" rtl="1"/>
            <a:r>
              <a:rPr sz="2800" dirty="0">
                <a:solidFill>
                  <a:srgbClr val="00FFFF"/>
                </a:solidFill>
              </a:rPr>
              <a:t>We now continue with Fisk's brilliant proof (1978)</a:t>
            </a:r>
          </a:p>
        </p:txBody>
      </p:sp>
      <p:sp>
        <p:nvSpPr>
          <p:cNvPr id="3" name="Content Placeholder 2"/>
          <p:cNvSpPr>
            <a:spLocks noGrp="1"/>
          </p:cNvSpPr>
          <p:nvPr>
            <p:ph idx="1"/>
          </p:nvPr>
        </p:nvSpPr>
        <p:spPr>
          <a:xfrm>
            <a:off x="251520" y="838200"/>
            <a:ext cx="8587680" cy="5534744"/>
          </a:xfrm>
        </p:spPr>
        <p:txBody>
          <a:bodyPr>
            <a:noAutofit/>
          </a:bodyPr>
          <a:lstStyle/>
          <a:p>
            <a:pPr marL="3175" indent="-3175">
              <a:buNone/>
            </a:pPr>
            <a:r>
              <a:rPr sz="2400" i="1" dirty="0" smtClean="0">
                <a:solidFill>
                  <a:schemeClr val="accent6">
                    <a:lumMod val="60000"/>
                    <a:lumOff val="40000"/>
                  </a:schemeClr>
                </a:solidFill>
              </a:rPr>
              <a:t>The assertion:</a:t>
            </a:r>
            <a:r>
              <a:rPr sz="2400" dirty="0" smtClean="0">
                <a:solidFill>
                  <a:schemeClr val="accent6">
                    <a:lumMod val="60000"/>
                    <a:lumOff val="40000"/>
                  </a:schemeClr>
                </a:solidFill>
              </a:rPr>
              <a:t> </a:t>
            </a:r>
            <a:r>
              <a:rPr sz="2400" i="1" dirty="0" smtClean="0"/>
              <a:t>To </a:t>
            </a:r>
            <a:r>
              <a:rPr lang="en-US" sz="2400" i="1" dirty="0" smtClean="0"/>
              <a:t>secure </a:t>
            </a:r>
            <a:r>
              <a:rPr sz="2400" i="1" dirty="0" smtClean="0"/>
              <a:t>a prism</a:t>
            </a:r>
            <a:r>
              <a:rPr lang="en-US" sz="2400" i="1" dirty="0" smtClean="0"/>
              <a:t>-shaped</a:t>
            </a:r>
            <a:r>
              <a:rPr sz="2400" i="1" dirty="0" smtClean="0"/>
              <a:t> museum </a:t>
            </a:r>
            <a:r>
              <a:rPr lang="en-US" sz="2400" i="1" dirty="0" smtClean="0"/>
              <a:t>with </a:t>
            </a:r>
            <a:r>
              <a:rPr sz="2400" i="1" dirty="0" smtClean="0">
                <a:solidFill>
                  <a:schemeClr val="accent6">
                    <a:lumMod val="60000"/>
                    <a:lumOff val="40000"/>
                  </a:schemeClr>
                </a:solidFill>
              </a:rPr>
              <a:t>any</a:t>
            </a:r>
            <a:r>
              <a:rPr sz="2400" i="1" dirty="0" smtClean="0"/>
              <a:t> n-sided polygon</a:t>
            </a:r>
            <a:r>
              <a:rPr lang="en-US" sz="2400" i="1" dirty="0" smtClean="0"/>
              <a:t>al floor plan</a:t>
            </a:r>
            <a:r>
              <a:rPr sz="2400" dirty="0" smtClean="0">
                <a:solidFill>
                  <a:schemeClr val="accent6">
                    <a:lumMod val="60000"/>
                    <a:lumOff val="40000"/>
                  </a:schemeClr>
                </a:solidFill>
              </a:rPr>
              <a:t>,</a:t>
            </a:r>
            <a:r>
              <a:rPr lang="en-US" sz="2400" dirty="0" smtClean="0">
                <a:solidFill>
                  <a:schemeClr val="accent6">
                    <a:lumMod val="60000"/>
                    <a:lumOff val="40000"/>
                  </a:schemeClr>
                </a:solidFill>
              </a:rPr>
              <a:t> it suffices to position</a:t>
            </a:r>
            <a:r>
              <a:rPr sz="2400" dirty="0" smtClean="0">
                <a:solidFill>
                  <a:schemeClr val="accent6">
                    <a:lumMod val="60000"/>
                    <a:lumOff val="40000"/>
                  </a:schemeClr>
                </a:solidFill>
              </a:rPr>
              <a:t> </a:t>
            </a:r>
            <a:r>
              <a:rPr sz="2400" dirty="0" smtClean="0">
                <a:solidFill>
                  <a:schemeClr val="accent6">
                    <a:lumMod val="60000"/>
                    <a:lumOff val="40000"/>
                  </a:schemeClr>
                </a:solidFill>
                <a:sym typeface="Symbol" charset="2"/>
              </a:rPr>
              <a:t></a:t>
            </a:r>
            <a:r>
              <a:rPr sz="2400" i="1" dirty="0" smtClean="0">
                <a:solidFill>
                  <a:schemeClr val="accent6">
                    <a:lumMod val="60000"/>
                    <a:lumOff val="40000"/>
                  </a:schemeClr>
                </a:solidFill>
              </a:rPr>
              <a:t>n</a:t>
            </a:r>
            <a:r>
              <a:rPr sz="2400" dirty="0" smtClean="0">
                <a:solidFill>
                  <a:schemeClr val="accent6">
                    <a:lumMod val="60000"/>
                    <a:lumOff val="40000"/>
                  </a:schemeClr>
                </a:solidFill>
              </a:rPr>
              <a:t>/3</a:t>
            </a:r>
            <a:r>
              <a:rPr sz="2400" dirty="0" smtClean="0">
                <a:solidFill>
                  <a:schemeClr val="accent6">
                    <a:lumMod val="60000"/>
                    <a:lumOff val="40000"/>
                  </a:schemeClr>
                </a:solidFill>
                <a:sym typeface="Symbol" charset="2"/>
              </a:rPr>
              <a:t></a:t>
            </a:r>
            <a:r>
              <a:rPr sz="2400" dirty="0" smtClean="0">
                <a:solidFill>
                  <a:schemeClr val="accent6">
                    <a:lumMod val="60000"/>
                    <a:lumOff val="40000"/>
                  </a:schemeClr>
                </a:solidFill>
              </a:rPr>
              <a:t> </a:t>
            </a:r>
            <a:r>
              <a:rPr sz="2400" i="1" dirty="0" smtClean="0"/>
              <a:t>guards at the vertices</a:t>
            </a:r>
            <a:r>
              <a:rPr sz="2400" dirty="0" smtClean="0">
                <a:solidFill>
                  <a:schemeClr val="accent6">
                    <a:lumMod val="60000"/>
                    <a:lumOff val="40000"/>
                  </a:schemeClr>
                </a:solidFill>
              </a:rPr>
              <a:t>.</a:t>
            </a:r>
          </a:p>
          <a:p>
            <a:r>
              <a:rPr sz="2400" dirty="0" smtClean="0"/>
              <a:t>Step 1: Carry out any triangulation of the polygon without adding or removing any vertices. </a:t>
            </a:r>
          </a:p>
          <a:p>
            <a:r>
              <a:rPr sz="2400" dirty="0" smtClean="0"/>
              <a:t>Step 2: Properly color the three vertices of every triangulated triangle in three different colors.</a:t>
            </a:r>
            <a:r>
              <a:rPr sz="2400" spc="-40" dirty="0" smtClean="0"/>
              <a:t> </a:t>
            </a:r>
          </a:p>
          <a:p>
            <a:r>
              <a:rPr sz="2400" dirty="0" smtClean="0"/>
              <a:t>In our example, the result is:</a:t>
            </a:r>
          </a:p>
          <a:p>
            <a:pPr>
              <a:spcBef>
                <a:spcPts val="0"/>
              </a:spcBef>
              <a:buNone/>
            </a:pPr>
            <a:r>
              <a:rPr sz="2400" dirty="0" smtClean="0"/>
              <a:t>	</a:t>
            </a:r>
            <a:r>
              <a:rPr sz="2400" dirty="0" smtClean="0">
                <a:solidFill>
                  <a:srgbClr val="FF5B5B"/>
                </a:solidFill>
              </a:rPr>
              <a:t>3</a:t>
            </a:r>
            <a:r>
              <a:rPr sz="2400" dirty="0" smtClean="0"/>
              <a:t> red vertices</a:t>
            </a:r>
          </a:p>
          <a:p>
            <a:pPr>
              <a:spcBef>
                <a:spcPts val="0"/>
              </a:spcBef>
              <a:buNone/>
            </a:pPr>
            <a:r>
              <a:rPr sz="2400" dirty="0" smtClean="0"/>
              <a:t>	</a:t>
            </a:r>
            <a:r>
              <a:rPr sz="2400" dirty="0" smtClean="0">
                <a:solidFill>
                  <a:schemeClr val="accent1">
                    <a:lumMod val="75000"/>
                  </a:schemeClr>
                </a:solidFill>
              </a:rPr>
              <a:t>4</a:t>
            </a:r>
            <a:r>
              <a:rPr sz="2400" dirty="0" smtClean="0"/>
              <a:t> blue ones</a:t>
            </a:r>
          </a:p>
          <a:p>
            <a:pPr>
              <a:spcBef>
                <a:spcPts val="0"/>
              </a:spcBef>
              <a:buNone/>
            </a:pPr>
            <a:r>
              <a:rPr sz="2400" dirty="0" smtClean="0"/>
              <a:t> 	and </a:t>
            </a:r>
            <a:r>
              <a:rPr sz="2400" dirty="0" smtClean="0">
                <a:solidFill>
                  <a:srgbClr val="92D050"/>
                </a:solidFill>
              </a:rPr>
              <a:t>5</a:t>
            </a:r>
            <a:r>
              <a:rPr sz="2400" dirty="0" smtClean="0"/>
              <a:t> green ones</a:t>
            </a:r>
          </a:p>
          <a:p>
            <a:pPr>
              <a:spcBef>
                <a:spcPts val="0"/>
              </a:spcBef>
            </a:pPr>
            <a:r>
              <a:rPr sz="2400" dirty="0" smtClean="0"/>
              <a:t>Each triangle in the triangulation has a green vertex, therefore --	 </a:t>
            </a:r>
            <a:endParaRPr lang="he-IL" sz="2400" dirty="0"/>
          </a:p>
        </p:txBody>
      </p:sp>
      <p:sp>
        <p:nvSpPr>
          <p:cNvPr id="4" name="Date Placeholder 3"/>
          <p:cNvSpPr>
            <a:spLocks noGrp="1"/>
          </p:cNvSpPr>
          <p:nvPr>
            <p:ph type="dt" sz="half" idx="10"/>
          </p:nvPr>
        </p:nvSpPr>
        <p:spPr/>
        <p:txBody>
          <a:bodyPr/>
          <a:lstStyle/>
          <a:p>
            <a:r>
              <a:rPr dirty="0"/>
              <a:t>Updated 13-Oct-2016</a:t>
            </a:r>
            <a:endParaRPr lang="en-US" dirty="0"/>
          </a:p>
        </p:txBody>
      </p:sp>
      <p:sp>
        <p:nvSpPr>
          <p:cNvPr id="33" name="Footer Placeholder 7"/>
          <p:cNvSpPr>
            <a:spLocks noGrp="1"/>
          </p:cNvSpPr>
          <p:nvPr>
            <p:ph type="ftr" sz="quarter" idx="11"/>
          </p:nvPr>
        </p:nvSpPr>
        <p:spPr>
          <a:xfrm>
            <a:off x="2209800" y="5995988"/>
            <a:ext cx="4876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fontAlgn="base" hangingPunct="1">
              <a:spcBef>
                <a:spcPct val="0"/>
              </a:spcBef>
              <a:spcAft>
                <a:spcPct val="0"/>
              </a:spcAft>
            </a:pPr>
            <a:r>
              <a:rPr lang="en-US" dirty="0" smtClean="0">
                <a:solidFill>
                  <a:srgbClr val="F8F8F8"/>
                </a:solidFill>
                <a:latin typeface="Tahoma"/>
              </a:rPr>
              <a:t>The Art Gallery Problem</a:t>
            </a:r>
            <a:r>
              <a:rPr dirty="0" smtClean="0">
                <a:solidFill>
                  <a:srgbClr val="F8F8F8"/>
                </a:solidFill>
                <a:latin typeface="Tahoma"/>
              </a:rPr>
              <a:t> </a:t>
            </a:r>
            <a:r>
              <a:rPr dirty="0">
                <a:solidFill>
                  <a:srgbClr val="F8F8F8"/>
                </a:solidFill>
                <a:latin typeface="Tahoma"/>
              </a:rPr>
              <a:t>© All Rights Reserved </a:t>
            </a:r>
            <a:endParaRPr lang="en-US" altLang="en-US" dirty="0">
              <a:solidFill>
                <a:srgbClr val="F8F8F8"/>
              </a:solidFill>
              <a:latin typeface="Tahoma" pitchFamily="34" charset="0"/>
            </a:endParaRPr>
          </a:p>
        </p:txBody>
      </p:sp>
      <p:grpSp>
        <p:nvGrpSpPr>
          <p:cNvPr id="5" name="Group 4"/>
          <p:cNvGrpSpPr/>
          <p:nvPr/>
        </p:nvGrpSpPr>
        <p:grpSpPr>
          <a:xfrm>
            <a:off x="381000" y="3200400"/>
            <a:ext cx="4137248" cy="2974173"/>
            <a:chOff x="2339751" y="803455"/>
            <a:chExt cx="4281248" cy="3259804"/>
          </a:xfrm>
        </p:grpSpPr>
        <p:sp>
          <p:nvSpPr>
            <p:cNvPr id="34" name="Freeform 33"/>
            <p:cNvSpPr/>
            <p:nvPr/>
          </p:nvSpPr>
          <p:spPr>
            <a:xfrm>
              <a:off x="2411760" y="904838"/>
              <a:ext cx="4122859" cy="3108436"/>
            </a:xfrm>
            <a:custGeom>
              <a:avLst/>
              <a:gdLst>
                <a:gd name="connsiteX0" fmla="*/ 0 w 2808312"/>
                <a:gd name="connsiteY0" fmla="*/ 922469 h 2520280"/>
                <a:gd name="connsiteX1" fmla="*/ 376262 w 2808312"/>
                <a:gd name="connsiteY1" fmla="*/ 337671 h 2520280"/>
                <a:gd name="connsiteX2" fmla="*/ 1027894 w 2808312"/>
                <a:gd name="connsiteY2" fmla="*/ 0 h 2520280"/>
                <a:gd name="connsiteX3" fmla="*/ 1780418 w 2808312"/>
                <a:gd name="connsiteY3" fmla="*/ 0 h 2520280"/>
                <a:gd name="connsiteX4" fmla="*/ 2432050 w 2808312"/>
                <a:gd name="connsiteY4" fmla="*/ 337671 h 2520280"/>
                <a:gd name="connsiteX5" fmla="*/ 2808312 w 2808312"/>
                <a:gd name="connsiteY5" fmla="*/ 922469 h 2520280"/>
                <a:gd name="connsiteX6" fmla="*/ 2808312 w 2808312"/>
                <a:gd name="connsiteY6" fmla="*/ 1597811 h 2520280"/>
                <a:gd name="connsiteX7" fmla="*/ 2432050 w 2808312"/>
                <a:gd name="connsiteY7" fmla="*/ 2182609 h 2520280"/>
                <a:gd name="connsiteX8" fmla="*/ 1780418 w 2808312"/>
                <a:gd name="connsiteY8" fmla="*/ 2520280 h 2520280"/>
                <a:gd name="connsiteX9" fmla="*/ 1027894 w 2808312"/>
                <a:gd name="connsiteY9" fmla="*/ 2520280 h 2520280"/>
                <a:gd name="connsiteX10" fmla="*/ 376262 w 2808312"/>
                <a:gd name="connsiteY10" fmla="*/ 2182609 h 2520280"/>
                <a:gd name="connsiteX11" fmla="*/ 0 w 2808312"/>
                <a:gd name="connsiteY11" fmla="*/ 1597811 h 2520280"/>
                <a:gd name="connsiteX12" fmla="*/ 0 w 2808312"/>
                <a:gd name="connsiteY12" fmla="*/ 922469 h 2520280"/>
                <a:gd name="connsiteX0" fmla="*/ 0 w 3240360"/>
                <a:gd name="connsiteY0" fmla="*/ 936104 h 2520280"/>
                <a:gd name="connsiteX1" fmla="*/ 808310 w 3240360"/>
                <a:gd name="connsiteY1" fmla="*/ 337671 h 2520280"/>
                <a:gd name="connsiteX2" fmla="*/ 1459942 w 3240360"/>
                <a:gd name="connsiteY2" fmla="*/ 0 h 2520280"/>
                <a:gd name="connsiteX3" fmla="*/ 2212466 w 3240360"/>
                <a:gd name="connsiteY3" fmla="*/ 0 h 2520280"/>
                <a:gd name="connsiteX4" fmla="*/ 2864098 w 3240360"/>
                <a:gd name="connsiteY4" fmla="*/ 337671 h 2520280"/>
                <a:gd name="connsiteX5" fmla="*/ 3240360 w 3240360"/>
                <a:gd name="connsiteY5" fmla="*/ 922469 h 2520280"/>
                <a:gd name="connsiteX6" fmla="*/ 3240360 w 3240360"/>
                <a:gd name="connsiteY6" fmla="*/ 1597811 h 2520280"/>
                <a:gd name="connsiteX7" fmla="*/ 2864098 w 3240360"/>
                <a:gd name="connsiteY7" fmla="*/ 2182609 h 2520280"/>
                <a:gd name="connsiteX8" fmla="*/ 2212466 w 3240360"/>
                <a:gd name="connsiteY8" fmla="*/ 2520280 h 2520280"/>
                <a:gd name="connsiteX9" fmla="*/ 1459942 w 3240360"/>
                <a:gd name="connsiteY9" fmla="*/ 2520280 h 2520280"/>
                <a:gd name="connsiteX10" fmla="*/ 808310 w 3240360"/>
                <a:gd name="connsiteY10" fmla="*/ 2182609 h 2520280"/>
                <a:gd name="connsiteX11" fmla="*/ 432048 w 3240360"/>
                <a:gd name="connsiteY11" fmla="*/ 1597811 h 2520280"/>
                <a:gd name="connsiteX12" fmla="*/ 0 w 3240360"/>
                <a:gd name="connsiteY12" fmla="*/ 936104 h 2520280"/>
                <a:gd name="connsiteX0" fmla="*/ 0 w 3240360"/>
                <a:gd name="connsiteY0" fmla="*/ 1368152 h 2952328"/>
                <a:gd name="connsiteX1" fmla="*/ 864096 w 3240360"/>
                <a:gd name="connsiteY1" fmla="*/ 0 h 2952328"/>
                <a:gd name="connsiteX2" fmla="*/ 1459942 w 3240360"/>
                <a:gd name="connsiteY2" fmla="*/ 432048 h 2952328"/>
                <a:gd name="connsiteX3" fmla="*/ 2212466 w 3240360"/>
                <a:gd name="connsiteY3" fmla="*/ 432048 h 2952328"/>
                <a:gd name="connsiteX4" fmla="*/ 2864098 w 3240360"/>
                <a:gd name="connsiteY4" fmla="*/ 769719 h 2952328"/>
                <a:gd name="connsiteX5" fmla="*/ 3240360 w 3240360"/>
                <a:gd name="connsiteY5" fmla="*/ 1354517 h 2952328"/>
                <a:gd name="connsiteX6" fmla="*/ 3240360 w 3240360"/>
                <a:gd name="connsiteY6" fmla="*/ 2029859 h 2952328"/>
                <a:gd name="connsiteX7" fmla="*/ 2864098 w 3240360"/>
                <a:gd name="connsiteY7" fmla="*/ 2614657 h 2952328"/>
                <a:gd name="connsiteX8" fmla="*/ 2212466 w 3240360"/>
                <a:gd name="connsiteY8" fmla="*/ 2952328 h 2952328"/>
                <a:gd name="connsiteX9" fmla="*/ 1459942 w 3240360"/>
                <a:gd name="connsiteY9" fmla="*/ 2952328 h 2952328"/>
                <a:gd name="connsiteX10" fmla="*/ 808310 w 3240360"/>
                <a:gd name="connsiteY10" fmla="*/ 2614657 h 2952328"/>
                <a:gd name="connsiteX11" fmla="*/ 432048 w 3240360"/>
                <a:gd name="connsiteY11" fmla="*/ 2029859 h 2952328"/>
                <a:gd name="connsiteX12" fmla="*/ 0 w 3240360"/>
                <a:gd name="connsiteY12" fmla="*/ 1368152 h 2952328"/>
                <a:gd name="connsiteX0" fmla="*/ 0 w 3240360"/>
                <a:gd name="connsiteY0" fmla="*/ 1368152 h 2952328"/>
                <a:gd name="connsiteX1" fmla="*/ 864096 w 3240360"/>
                <a:gd name="connsiteY1" fmla="*/ 0 h 2952328"/>
                <a:gd name="connsiteX2" fmla="*/ 1459942 w 3240360"/>
                <a:gd name="connsiteY2" fmla="*/ 432048 h 2952328"/>
                <a:gd name="connsiteX3" fmla="*/ 2880320 w 3240360"/>
                <a:gd name="connsiteY3" fmla="*/ 432048 h 2952328"/>
                <a:gd name="connsiteX4" fmla="*/ 2864098 w 3240360"/>
                <a:gd name="connsiteY4" fmla="*/ 769719 h 2952328"/>
                <a:gd name="connsiteX5" fmla="*/ 3240360 w 3240360"/>
                <a:gd name="connsiteY5" fmla="*/ 1354517 h 2952328"/>
                <a:gd name="connsiteX6" fmla="*/ 3240360 w 3240360"/>
                <a:gd name="connsiteY6" fmla="*/ 2029859 h 2952328"/>
                <a:gd name="connsiteX7" fmla="*/ 2864098 w 3240360"/>
                <a:gd name="connsiteY7" fmla="*/ 2614657 h 2952328"/>
                <a:gd name="connsiteX8" fmla="*/ 2212466 w 3240360"/>
                <a:gd name="connsiteY8" fmla="*/ 2952328 h 2952328"/>
                <a:gd name="connsiteX9" fmla="*/ 1459942 w 3240360"/>
                <a:gd name="connsiteY9" fmla="*/ 2952328 h 2952328"/>
                <a:gd name="connsiteX10" fmla="*/ 808310 w 3240360"/>
                <a:gd name="connsiteY10" fmla="*/ 2614657 h 2952328"/>
                <a:gd name="connsiteX11" fmla="*/ 432048 w 3240360"/>
                <a:gd name="connsiteY11" fmla="*/ 2029859 h 2952328"/>
                <a:gd name="connsiteX12" fmla="*/ 0 w 3240360"/>
                <a:gd name="connsiteY12" fmla="*/ 1368152 h 2952328"/>
                <a:gd name="connsiteX0" fmla="*/ 0 w 3240360"/>
                <a:gd name="connsiteY0" fmla="*/ 1368152 h 2952328"/>
                <a:gd name="connsiteX1" fmla="*/ 864096 w 3240360"/>
                <a:gd name="connsiteY1" fmla="*/ 0 h 2952328"/>
                <a:gd name="connsiteX2" fmla="*/ 1459942 w 3240360"/>
                <a:gd name="connsiteY2" fmla="*/ 432048 h 2952328"/>
                <a:gd name="connsiteX3" fmla="*/ 2880320 w 3240360"/>
                <a:gd name="connsiteY3" fmla="*/ 432048 h 2952328"/>
                <a:gd name="connsiteX4" fmla="*/ 3240360 w 3240360"/>
                <a:gd name="connsiteY4" fmla="*/ 216024 h 2952328"/>
                <a:gd name="connsiteX5" fmla="*/ 3240360 w 3240360"/>
                <a:gd name="connsiteY5" fmla="*/ 1354517 h 2952328"/>
                <a:gd name="connsiteX6" fmla="*/ 3240360 w 3240360"/>
                <a:gd name="connsiteY6" fmla="*/ 2029859 h 2952328"/>
                <a:gd name="connsiteX7" fmla="*/ 2864098 w 3240360"/>
                <a:gd name="connsiteY7" fmla="*/ 2614657 h 2952328"/>
                <a:gd name="connsiteX8" fmla="*/ 2212466 w 3240360"/>
                <a:gd name="connsiteY8" fmla="*/ 2952328 h 2952328"/>
                <a:gd name="connsiteX9" fmla="*/ 1459942 w 3240360"/>
                <a:gd name="connsiteY9" fmla="*/ 2952328 h 2952328"/>
                <a:gd name="connsiteX10" fmla="*/ 808310 w 3240360"/>
                <a:gd name="connsiteY10" fmla="*/ 2614657 h 2952328"/>
                <a:gd name="connsiteX11" fmla="*/ 432048 w 3240360"/>
                <a:gd name="connsiteY11" fmla="*/ 2029859 h 2952328"/>
                <a:gd name="connsiteX12" fmla="*/ 0 w 3240360"/>
                <a:gd name="connsiteY12" fmla="*/ 1368152 h 2952328"/>
                <a:gd name="connsiteX0" fmla="*/ 0 w 3816424"/>
                <a:gd name="connsiteY0" fmla="*/ 1368152 h 2952328"/>
                <a:gd name="connsiteX1" fmla="*/ 864096 w 3816424"/>
                <a:gd name="connsiteY1" fmla="*/ 0 h 2952328"/>
                <a:gd name="connsiteX2" fmla="*/ 1459942 w 3816424"/>
                <a:gd name="connsiteY2" fmla="*/ 432048 h 2952328"/>
                <a:gd name="connsiteX3" fmla="*/ 2880320 w 3816424"/>
                <a:gd name="connsiteY3" fmla="*/ 432048 h 2952328"/>
                <a:gd name="connsiteX4" fmla="*/ 3240360 w 3816424"/>
                <a:gd name="connsiteY4" fmla="*/ 216024 h 2952328"/>
                <a:gd name="connsiteX5" fmla="*/ 3816424 w 3816424"/>
                <a:gd name="connsiteY5" fmla="*/ 216024 h 2952328"/>
                <a:gd name="connsiteX6" fmla="*/ 3240360 w 3816424"/>
                <a:gd name="connsiteY6" fmla="*/ 2029859 h 2952328"/>
                <a:gd name="connsiteX7" fmla="*/ 2864098 w 3816424"/>
                <a:gd name="connsiteY7" fmla="*/ 2614657 h 2952328"/>
                <a:gd name="connsiteX8" fmla="*/ 2212466 w 3816424"/>
                <a:gd name="connsiteY8" fmla="*/ 2952328 h 2952328"/>
                <a:gd name="connsiteX9" fmla="*/ 1459942 w 3816424"/>
                <a:gd name="connsiteY9" fmla="*/ 2952328 h 2952328"/>
                <a:gd name="connsiteX10" fmla="*/ 808310 w 3816424"/>
                <a:gd name="connsiteY10" fmla="*/ 2614657 h 2952328"/>
                <a:gd name="connsiteX11" fmla="*/ 432048 w 3816424"/>
                <a:gd name="connsiteY11" fmla="*/ 2029859 h 2952328"/>
                <a:gd name="connsiteX12" fmla="*/ 0 w 3816424"/>
                <a:gd name="connsiteY12" fmla="*/ 1368152 h 2952328"/>
                <a:gd name="connsiteX0" fmla="*/ 0 w 3816424"/>
                <a:gd name="connsiteY0" fmla="*/ 1368152 h 2952328"/>
                <a:gd name="connsiteX1" fmla="*/ 864096 w 3816424"/>
                <a:gd name="connsiteY1" fmla="*/ 0 h 2952328"/>
                <a:gd name="connsiteX2" fmla="*/ 1459942 w 3816424"/>
                <a:gd name="connsiteY2" fmla="*/ 432048 h 2952328"/>
                <a:gd name="connsiteX3" fmla="*/ 2880320 w 3816424"/>
                <a:gd name="connsiteY3" fmla="*/ 432048 h 2952328"/>
                <a:gd name="connsiteX4" fmla="*/ 3240360 w 3816424"/>
                <a:gd name="connsiteY4" fmla="*/ 216024 h 2952328"/>
                <a:gd name="connsiteX5" fmla="*/ 3816424 w 3816424"/>
                <a:gd name="connsiteY5" fmla="*/ 216024 h 2952328"/>
                <a:gd name="connsiteX6" fmla="*/ 3816424 w 3816424"/>
                <a:gd name="connsiteY6" fmla="*/ 864096 h 2952328"/>
                <a:gd name="connsiteX7" fmla="*/ 2864098 w 3816424"/>
                <a:gd name="connsiteY7" fmla="*/ 2614657 h 2952328"/>
                <a:gd name="connsiteX8" fmla="*/ 2212466 w 3816424"/>
                <a:gd name="connsiteY8" fmla="*/ 2952328 h 2952328"/>
                <a:gd name="connsiteX9" fmla="*/ 1459942 w 3816424"/>
                <a:gd name="connsiteY9" fmla="*/ 2952328 h 2952328"/>
                <a:gd name="connsiteX10" fmla="*/ 808310 w 3816424"/>
                <a:gd name="connsiteY10" fmla="*/ 2614657 h 2952328"/>
                <a:gd name="connsiteX11" fmla="*/ 432048 w 3816424"/>
                <a:gd name="connsiteY11" fmla="*/ 2029859 h 2952328"/>
                <a:gd name="connsiteX12" fmla="*/ 0 w 3816424"/>
                <a:gd name="connsiteY12" fmla="*/ 1368152 h 2952328"/>
                <a:gd name="connsiteX0" fmla="*/ 0 w 3816424"/>
                <a:gd name="connsiteY0" fmla="*/ 1368152 h 2952328"/>
                <a:gd name="connsiteX1" fmla="*/ 864096 w 3816424"/>
                <a:gd name="connsiteY1" fmla="*/ 0 h 2952328"/>
                <a:gd name="connsiteX2" fmla="*/ 1459942 w 3816424"/>
                <a:gd name="connsiteY2" fmla="*/ 432048 h 2952328"/>
                <a:gd name="connsiteX3" fmla="*/ 2880320 w 3816424"/>
                <a:gd name="connsiteY3" fmla="*/ 432048 h 2952328"/>
                <a:gd name="connsiteX4" fmla="*/ 3240360 w 3816424"/>
                <a:gd name="connsiteY4" fmla="*/ 216024 h 2952328"/>
                <a:gd name="connsiteX5" fmla="*/ 3816424 w 3816424"/>
                <a:gd name="connsiteY5" fmla="*/ 216024 h 2952328"/>
                <a:gd name="connsiteX6" fmla="*/ 3816424 w 3816424"/>
                <a:gd name="connsiteY6" fmla="*/ 864096 h 2952328"/>
                <a:gd name="connsiteX7" fmla="*/ 3312368 w 3816424"/>
                <a:gd name="connsiteY7" fmla="*/ 2232248 h 2952328"/>
                <a:gd name="connsiteX8" fmla="*/ 2212466 w 3816424"/>
                <a:gd name="connsiteY8" fmla="*/ 2952328 h 2952328"/>
                <a:gd name="connsiteX9" fmla="*/ 1459942 w 3816424"/>
                <a:gd name="connsiteY9" fmla="*/ 2952328 h 2952328"/>
                <a:gd name="connsiteX10" fmla="*/ 808310 w 3816424"/>
                <a:gd name="connsiteY10" fmla="*/ 2614657 h 2952328"/>
                <a:gd name="connsiteX11" fmla="*/ 432048 w 3816424"/>
                <a:gd name="connsiteY11" fmla="*/ 2029859 h 2952328"/>
                <a:gd name="connsiteX12" fmla="*/ 0 w 3816424"/>
                <a:gd name="connsiteY12" fmla="*/ 1368152 h 2952328"/>
                <a:gd name="connsiteX0" fmla="*/ 0 w 3816424"/>
                <a:gd name="connsiteY0" fmla="*/ 1368152 h 2952328"/>
                <a:gd name="connsiteX1" fmla="*/ 864096 w 3816424"/>
                <a:gd name="connsiteY1" fmla="*/ 0 h 2952328"/>
                <a:gd name="connsiteX2" fmla="*/ 1459942 w 3816424"/>
                <a:gd name="connsiteY2" fmla="*/ 432048 h 2952328"/>
                <a:gd name="connsiteX3" fmla="*/ 2880320 w 3816424"/>
                <a:gd name="connsiteY3" fmla="*/ 432048 h 2952328"/>
                <a:gd name="connsiteX4" fmla="*/ 3240360 w 3816424"/>
                <a:gd name="connsiteY4" fmla="*/ 216024 h 2952328"/>
                <a:gd name="connsiteX5" fmla="*/ 3816424 w 3816424"/>
                <a:gd name="connsiteY5" fmla="*/ 216024 h 2952328"/>
                <a:gd name="connsiteX6" fmla="*/ 3816424 w 3816424"/>
                <a:gd name="connsiteY6" fmla="*/ 864096 h 2952328"/>
                <a:gd name="connsiteX7" fmla="*/ 3312368 w 3816424"/>
                <a:gd name="connsiteY7" fmla="*/ 2232248 h 2952328"/>
                <a:gd name="connsiteX8" fmla="*/ 2304256 w 3816424"/>
                <a:gd name="connsiteY8" fmla="*/ 1512168 h 2952328"/>
                <a:gd name="connsiteX9" fmla="*/ 1459942 w 3816424"/>
                <a:gd name="connsiteY9" fmla="*/ 2952328 h 2952328"/>
                <a:gd name="connsiteX10" fmla="*/ 808310 w 3816424"/>
                <a:gd name="connsiteY10" fmla="*/ 2614657 h 2952328"/>
                <a:gd name="connsiteX11" fmla="*/ 432048 w 3816424"/>
                <a:gd name="connsiteY11" fmla="*/ 2029859 h 2952328"/>
                <a:gd name="connsiteX12" fmla="*/ 0 w 3816424"/>
                <a:gd name="connsiteY12" fmla="*/ 1368152 h 2952328"/>
                <a:gd name="connsiteX0" fmla="*/ 0 w 3816424"/>
                <a:gd name="connsiteY0" fmla="*/ 1368152 h 2808312"/>
                <a:gd name="connsiteX1" fmla="*/ 864096 w 3816424"/>
                <a:gd name="connsiteY1" fmla="*/ 0 h 2808312"/>
                <a:gd name="connsiteX2" fmla="*/ 1459942 w 3816424"/>
                <a:gd name="connsiteY2" fmla="*/ 432048 h 2808312"/>
                <a:gd name="connsiteX3" fmla="*/ 2880320 w 3816424"/>
                <a:gd name="connsiteY3" fmla="*/ 432048 h 2808312"/>
                <a:gd name="connsiteX4" fmla="*/ 3240360 w 3816424"/>
                <a:gd name="connsiteY4" fmla="*/ 216024 h 2808312"/>
                <a:gd name="connsiteX5" fmla="*/ 3816424 w 3816424"/>
                <a:gd name="connsiteY5" fmla="*/ 216024 h 2808312"/>
                <a:gd name="connsiteX6" fmla="*/ 3816424 w 3816424"/>
                <a:gd name="connsiteY6" fmla="*/ 864096 h 2808312"/>
                <a:gd name="connsiteX7" fmla="*/ 3312368 w 3816424"/>
                <a:gd name="connsiteY7" fmla="*/ 2232248 h 2808312"/>
                <a:gd name="connsiteX8" fmla="*/ 2304256 w 3816424"/>
                <a:gd name="connsiteY8" fmla="*/ 1512168 h 2808312"/>
                <a:gd name="connsiteX9" fmla="*/ 2304256 w 3816424"/>
                <a:gd name="connsiteY9" fmla="*/ 2808312 h 2808312"/>
                <a:gd name="connsiteX10" fmla="*/ 808310 w 3816424"/>
                <a:gd name="connsiteY10" fmla="*/ 2614657 h 2808312"/>
                <a:gd name="connsiteX11" fmla="*/ 432048 w 3816424"/>
                <a:gd name="connsiteY11" fmla="*/ 2029859 h 2808312"/>
                <a:gd name="connsiteX12" fmla="*/ 0 w 3816424"/>
                <a:gd name="connsiteY12" fmla="*/ 1368152 h 2808312"/>
                <a:gd name="connsiteX0" fmla="*/ 0 w 3816424"/>
                <a:gd name="connsiteY0" fmla="*/ 1368152 h 2808312"/>
                <a:gd name="connsiteX1" fmla="*/ 864096 w 3816424"/>
                <a:gd name="connsiteY1" fmla="*/ 0 h 2808312"/>
                <a:gd name="connsiteX2" fmla="*/ 1459942 w 3816424"/>
                <a:gd name="connsiteY2" fmla="*/ 432048 h 2808312"/>
                <a:gd name="connsiteX3" fmla="*/ 2880320 w 3816424"/>
                <a:gd name="connsiteY3" fmla="*/ 432048 h 2808312"/>
                <a:gd name="connsiteX4" fmla="*/ 3240360 w 3816424"/>
                <a:gd name="connsiteY4" fmla="*/ 216024 h 2808312"/>
                <a:gd name="connsiteX5" fmla="*/ 3816424 w 3816424"/>
                <a:gd name="connsiteY5" fmla="*/ 216024 h 2808312"/>
                <a:gd name="connsiteX6" fmla="*/ 3816424 w 3816424"/>
                <a:gd name="connsiteY6" fmla="*/ 864096 h 2808312"/>
                <a:gd name="connsiteX7" fmla="*/ 3312368 w 3816424"/>
                <a:gd name="connsiteY7" fmla="*/ 2232248 h 2808312"/>
                <a:gd name="connsiteX8" fmla="*/ 2304256 w 3816424"/>
                <a:gd name="connsiteY8" fmla="*/ 1512168 h 2808312"/>
                <a:gd name="connsiteX9" fmla="*/ 2304256 w 3816424"/>
                <a:gd name="connsiteY9" fmla="*/ 2808312 h 2808312"/>
                <a:gd name="connsiteX10" fmla="*/ 1152128 w 3816424"/>
                <a:gd name="connsiteY10" fmla="*/ 1800200 h 2808312"/>
                <a:gd name="connsiteX11" fmla="*/ 432048 w 3816424"/>
                <a:gd name="connsiteY11" fmla="*/ 2029859 h 2808312"/>
                <a:gd name="connsiteX12" fmla="*/ 0 w 3816424"/>
                <a:gd name="connsiteY12" fmla="*/ 1368152 h 2808312"/>
                <a:gd name="connsiteX0" fmla="*/ 0 w 3816424"/>
                <a:gd name="connsiteY0" fmla="*/ 1418894 h 2859054"/>
                <a:gd name="connsiteX1" fmla="*/ 1069487 w 3816424"/>
                <a:gd name="connsiteY1" fmla="*/ 0 h 2859054"/>
                <a:gd name="connsiteX2" fmla="*/ 1459942 w 3816424"/>
                <a:gd name="connsiteY2" fmla="*/ 482790 h 2859054"/>
                <a:gd name="connsiteX3" fmla="*/ 2880320 w 3816424"/>
                <a:gd name="connsiteY3" fmla="*/ 482790 h 2859054"/>
                <a:gd name="connsiteX4" fmla="*/ 3240360 w 3816424"/>
                <a:gd name="connsiteY4" fmla="*/ 266766 h 2859054"/>
                <a:gd name="connsiteX5" fmla="*/ 3816424 w 3816424"/>
                <a:gd name="connsiteY5" fmla="*/ 266766 h 2859054"/>
                <a:gd name="connsiteX6" fmla="*/ 3816424 w 3816424"/>
                <a:gd name="connsiteY6" fmla="*/ 914838 h 2859054"/>
                <a:gd name="connsiteX7" fmla="*/ 3312368 w 3816424"/>
                <a:gd name="connsiteY7" fmla="*/ 2282990 h 2859054"/>
                <a:gd name="connsiteX8" fmla="*/ 2304256 w 3816424"/>
                <a:gd name="connsiteY8" fmla="*/ 1562910 h 2859054"/>
                <a:gd name="connsiteX9" fmla="*/ 2304256 w 3816424"/>
                <a:gd name="connsiteY9" fmla="*/ 2859054 h 2859054"/>
                <a:gd name="connsiteX10" fmla="*/ 1152128 w 3816424"/>
                <a:gd name="connsiteY10" fmla="*/ 1850942 h 2859054"/>
                <a:gd name="connsiteX11" fmla="*/ 432048 w 3816424"/>
                <a:gd name="connsiteY11" fmla="*/ 2080601 h 2859054"/>
                <a:gd name="connsiteX12" fmla="*/ 0 w 3816424"/>
                <a:gd name="connsiteY12" fmla="*/ 1418894 h 2859054"/>
                <a:gd name="connsiteX0" fmla="*/ 0 w 3816424"/>
                <a:gd name="connsiteY0" fmla="*/ 1418894 h 2859054"/>
                <a:gd name="connsiteX1" fmla="*/ 1069487 w 3816424"/>
                <a:gd name="connsiteY1" fmla="*/ 0 h 2859054"/>
                <a:gd name="connsiteX2" fmla="*/ 1459942 w 3816424"/>
                <a:gd name="connsiteY2" fmla="*/ 482790 h 2859054"/>
                <a:gd name="connsiteX3" fmla="*/ 2880320 w 3816424"/>
                <a:gd name="connsiteY3" fmla="*/ 482790 h 2859054"/>
                <a:gd name="connsiteX4" fmla="*/ 3240360 w 3816424"/>
                <a:gd name="connsiteY4" fmla="*/ 266766 h 2859054"/>
                <a:gd name="connsiteX5" fmla="*/ 3816424 w 3816424"/>
                <a:gd name="connsiteY5" fmla="*/ 266766 h 2859054"/>
                <a:gd name="connsiteX6" fmla="*/ 3816424 w 3816424"/>
                <a:gd name="connsiteY6" fmla="*/ 914838 h 2859054"/>
                <a:gd name="connsiteX7" fmla="*/ 3312368 w 3816424"/>
                <a:gd name="connsiteY7" fmla="*/ 2282990 h 2859054"/>
                <a:gd name="connsiteX8" fmla="*/ 2437639 w 3816424"/>
                <a:gd name="connsiteY8" fmla="*/ 1800200 h 2859054"/>
                <a:gd name="connsiteX9" fmla="*/ 2304256 w 3816424"/>
                <a:gd name="connsiteY9" fmla="*/ 2859054 h 2859054"/>
                <a:gd name="connsiteX10" fmla="*/ 1152128 w 3816424"/>
                <a:gd name="connsiteY10" fmla="*/ 1850942 h 2859054"/>
                <a:gd name="connsiteX11" fmla="*/ 432048 w 3816424"/>
                <a:gd name="connsiteY11" fmla="*/ 2080601 h 2859054"/>
                <a:gd name="connsiteX12" fmla="*/ 0 w 3816424"/>
                <a:gd name="connsiteY12" fmla="*/ 1418894 h 2859054"/>
                <a:gd name="connsiteX0" fmla="*/ 0 w 3816424"/>
                <a:gd name="connsiteY0" fmla="*/ 1418894 h 2859054"/>
                <a:gd name="connsiteX1" fmla="*/ 1069487 w 3816424"/>
                <a:gd name="connsiteY1" fmla="*/ 0 h 2859054"/>
                <a:gd name="connsiteX2" fmla="*/ 1459942 w 3816424"/>
                <a:gd name="connsiteY2" fmla="*/ 482790 h 2859054"/>
                <a:gd name="connsiteX3" fmla="*/ 2880320 w 3816424"/>
                <a:gd name="connsiteY3" fmla="*/ 482790 h 2859054"/>
                <a:gd name="connsiteX4" fmla="*/ 3240360 w 3816424"/>
                <a:gd name="connsiteY4" fmla="*/ 266766 h 2859054"/>
                <a:gd name="connsiteX5" fmla="*/ 3816424 w 3816424"/>
                <a:gd name="connsiteY5" fmla="*/ 266766 h 2859054"/>
                <a:gd name="connsiteX6" fmla="*/ 3816424 w 3816424"/>
                <a:gd name="connsiteY6" fmla="*/ 914838 h 2859054"/>
                <a:gd name="connsiteX7" fmla="*/ 3312368 w 3816424"/>
                <a:gd name="connsiteY7" fmla="*/ 2282990 h 2859054"/>
                <a:gd name="connsiteX8" fmla="*/ 2437639 w 3816424"/>
                <a:gd name="connsiteY8" fmla="*/ 1800200 h 2859054"/>
                <a:gd name="connsiteX9" fmla="*/ 2304256 w 3816424"/>
                <a:gd name="connsiteY9" fmla="*/ 2859054 h 2859054"/>
                <a:gd name="connsiteX10" fmla="*/ 1357519 w 3816424"/>
                <a:gd name="connsiteY10" fmla="*/ 1656184 h 2859054"/>
                <a:gd name="connsiteX11" fmla="*/ 432048 w 3816424"/>
                <a:gd name="connsiteY11" fmla="*/ 2080601 h 2859054"/>
                <a:gd name="connsiteX12" fmla="*/ 0 w 3816424"/>
                <a:gd name="connsiteY12" fmla="*/ 1418894 h 2859054"/>
                <a:gd name="connsiteX0" fmla="*/ 0 w 3816424"/>
                <a:gd name="connsiteY0" fmla="*/ 1439676 h 2879836"/>
                <a:gd name="connsiteX1" fmla="*/ 1526687 w 3816424"/>
                <a:gd name="connsiteY1" fmla="*/ 0 h 2879836"/>
                <a:gd name="connsiteX2" fmla="*/ 1459942 w 3816424"/>
                <a:gd name="connsiteY2" fmla="*/ 503572 h 2879836"/>
                <a:gd name="connsiteX3" fmla="*/ 2880320 w 3816424"/>
                <a:gd name="connsiteY3" fmla="*/ 503572 h 2879836"/>
                <a:gd name="connsiteX4" fmla="*/ 3240360 w 3816424"/>
                <a:gd name="connsiteY4" fmla="*/ 287548 h 2879836"/>
                <a:gd name="connsiteX5" fmla="*/ 3816424 w 3816424"/>
                <a:gd name="connsiteY5" fmla="*/ 287548 h 2879836"/>
                <a:gd name="connsiteX6" fmla="*/ 3816424 w 3816424"/>
                <a:gd name="connsiteY6" fmla="*/ 935620 h 2879836"/>
                <a:gd name="connsiteX7" fmla="*/ 3312368 w 3816424"/>
                <a:gd name="connsiteY7" fmla="*/ 2303772 h 2879836"/>
                <a:gd name="connsiteX8" fmla="*/ 2437639 w 3816424"/>
                <a:gd name="connsiteY8" fmla="*/ 1820982 h 2879836"/>
                <a:gd name="connsiteX9" fmla="*/ 2304256 w 3816424"/>
                <a:gd name="connsiteY9" fmla="*/ 2879836 h 2879836"/>
                <a:gd name="connsiteX10" fmla="*/ 1357519 w 3816424"/>
                <a:gd name="connsiteY10" fmla="*/ 1676966 h 2879836"/>
                <a:gd name="connsiteX11" fmla="*/ 432048 w 3816424"/>
                <a:gd name="connsiteY11" fmla="*/ 2101383 h 2879836"/>
                <a:gd name="connsiteX12" fmla="*/ 0 w 3816424"/>
                <a:gd name="connsiteY12" fmla="*/ 1439676 h 2879836"/>
                <a:gd name="connsiteX0" fmla="*/ 0 w 3816424"/>
                <a:gd name="connsiteY0" fmla="*/ 1668276 h 3108436"/>
                <a:gd name="connsiteX1" fmla="*/ 1630596 w 3816424"/>
                <a:gd name="connsiteY1" fmla="*/ 0 h 3108436"/>
                <a:gd name="connsiteX2" fmla="*/ 1459942 w 3816424"/>
                <a:gd name="connsiteY2" fmla="*/ 732172 h 3108436"/>
                <a:gd name="connsiteX3" fmla="*/ 2880320 w 3816424"/>
                <a:gd name="connsiteY3" fmla="*/ 732172 h 3108436"/>
                <a:gd name="connsiteX4" fmla="*/ 3240360 w 3816424"/>
                <a:gd name="connsiteY4" fmla="*/ 516148 h 3108436"/>
                <a:gd name="connsiteX5" fmla="*/ 3816424 w 3816424"/>
                <a:gd name="connsiteY5" fmla="*/ 516148 h 3108436"/>
                <a:gd name="connsiteX6" fmla="*/ 3816424 w 3816424"/>
                <a:gd name="connsiteY6" fmla="*/ 1164220 h 3108436"/>
                <a:gd name="connsiteX7" fmla="*/ 3312368 w 3816424"/>
                <a:gd name="connsiteY7" fmla="*/ 2532372 h 3108436"/>
                <a:gd name="connsiteX8" fmla="*/ 2437639 w 3816424"/>
                <a:gd name="connsiteY8" fmla="*/ 2049582 h 3108436"/>
                <a:gd name="connsiteX9" fmla="*/ 2304256 w 3816424"/>
                <a:gd name="connsiteY9" fmla="*/ 3108436 h 3108436"/>
                <a:gd name="connsiteX10" fmla="*/ 1357519 w 3816424"/>
                <a:gd name="connsiteY10" fmla="*/ 1905566 h 3108436"/>
                <a:gd name="connsiteX11" fmla="*/ 432048 w 3816424"/>
                <a:gd name="connsiteY11" fmla="*/ 2329983 h 3108436"/>
                <a:gd name="connsiteX12" fmla="*/ 0 w 3816424"/>
                <a:gd name="connsiteY12" fmla="*/ 1668276 h 3108436"/>
                <a:gd name="connsiteX0" fmla="*/ 0 w 3816424"/>
                <a:gd name="connsiteY0" fmla="*/ 1668276 h 3108436"/>
                <a:gd name="connsiteX1" fmla="*/ 1630596 w 3816424"/>
                <a:gd name="connsiteY1" fmla="*/ 0 h 3108436"/>
                <a:gd name="connsiteX2" fmla="*/ 1459942 w 3816424"/>
                <a:gd name="connsiteY2" fmla="*/ 732172 h 3108436"/>
                <a:gd name="connsiteX3" fmla="*/ 2880320 w 3816424"/>
                <a:gd name="connsiteY3" fmla="*/ 732172 h 3108436"/>
                <a:gd name="connsiteX4" fmla="*/ 2512996 w 3816424"/>
                <a:gd name="connsiteY4" fmla="*/ 162857 h 3108436"/>
                <a:gd name="connsiteX5" fmla="*/ 3816424 w 3816424"/>
                <a:gd name="connsiteY5" fmla="*/ 516148 h 3108436"/>
                <a:gd name="connsiteX6" fmla="*/ 3816424 w 3816424"/>
                <a:gd name="connsiteY6" fmla="*/ 1164220 h 3108436"/>
                <a:gd name="connsiteX7" fmla="*/ 3312368 w 3816424"/>
                <a:gd name="connsiteY7" fmla="*/ 2532372 h 3108436"/>
                <a:gd name="connsiteX8" fmla="*/ 2437639 w 3816424"/>
                <a:gd name="connsiteY8" fmla="*/ 2049582 h 3108436"/>
                <a:gd name="connsiteX9" fmla="*/ 2304256 w 3816424"/>
                <a:gd name="connsiteY9" fmla="*/ 3108436 h 3108436"/>
                <a:gd name="connsiteX10" fmla="*/ 1357519 w 3816424"/>
                <a:gd name="connsiteY10" fmla="*/ 1905566 h 3108436"/>
                <a:gd name="connsiteX11" fmla="*/ 432048 w 3816424"/>
                <a:gd name="connsiteY11" fmla="*/ 2329983 h 3108436"/>
                <a:gd name="connsiteX12" fmla="*/ 0 w 3816424"/>
                <a:gd name="connsiteY12" fmla="*/ 1668276 h 3108436"/>
                <a:gd name="connsiteX0" fmla="*/ 0 w 4122859"/>
                <a:gd name="connsiteY0" fmla="*/ 1668276 h 3108436"/>
                <a:gd name="connsiteX1" fmla="*/ 1630596 w 4122859"/>
                <a:gd name="connsiteY1" fmla="*/ 0 h 3108436"/>
                <a:gd name="connsiteX2" fmla="*/ 1459942 w 4122859"/>
                <a:gd name="connsiteY2" fmla="*/ 732172 h 3108436"/>
                <a:gd name="connsiteX3" fmla="*/ 2880320 w 4122859"/>
                <a:gd name="connsiteY3" fmla="*/ 732172 h 3108436"/>
                <a:gd name="connsiteX4" fmla="*/ 2512996 w 4122859"/>
                <a:gd name="connsiteY4" fmla="*/ 162857 h 3108436"/>
                <a:gd name="connsiteX5" fmla="*/ 3816424 w 4122859"/>
                <a:gd name="connsiteY5" fmla="*/ 516148 h 3108436"/>
                <a:gd name="connsiteX6" fmla="*/ 3816424 w 4122859"/>
                <a:gd name="connsiteY6" fmla="*/ 1164220 h 3108436"/>
                <a:gd name="connsiteX7" fmla="*/ 4122859 w 4122859"/>
                <a:gd name="connsiteY7" fmla="*/ 2303772 h 3108436"/>
                <a:gd name="connsiteX8" fmla="*/ 2437639 w 4122859"/>
                <a:gd name="connsiteY8" fmla="*/ 2049582 h 3108436"/>
                <a:gd name="connsiteX9" fmla="*/ 2304256 w 4122859"/>
                <a:gd name="connsiteY9" fmla="*/ 3108436 h 3108436"/>
                <a:gd name="connsiteX10" fmla="*/ 1357519 w 4122859"/>
                <a:gd name="connsiteY10" fmla="*/ 1905566 h 3108436"/>
                <a:gd name="connsiteX11" fmla="*/ 432048 w 4122859"/>
                <a:gd name="connsiteY11" fmla="*/ 2329983 h 3108436"/>
                <a:gd name="connsiteX12" fmla="*/ 0 w 4122859"/>
                <a:gd name="connsiteY12" fmla="*/ 1668276 h 3108436"/>
                <a:gd name="connsiteX0" fmla="*/ 0 w 4122859"/>
                <a:gd name="connsiteY0" fmla="*/ 1668276 h 3108436"/>
                <a:gd name="connsiteX1" fmla="*/ 1630596 w 4122859"/>
                <a:gd name="connsiteY1" fmla="*/ 0 h 3108436"/>
                <a:gd name="connsiteX2" fmla="*/ 1459942 w 4122859"/>
                <a:gd name="connsiteY2" fmla="*/ 732172 h 3108436"/>
                <a:gd name="connsiteX3" fmla="*/ 2693283 w 4122859"/>
                <a:gd name="connsiteY3" fmla="*/ 794518 h 3108436"/>
                <a:gd name="connsiteX4" fmla="*/ 2512996 w 4122859"/>
                <a:gd name="connsiteY4" fmla="*/ 162857 h 3108436"/>
                <a:gd name="connsiteX5" fmla="*/ 3816424 w 4122859"/>
                <a:gd name="connsiteY5" fmla="*/ 516148 h 3108436"/>
                <a:gd name="connsiteX6" fmla="*/ 3816424 w 4122859"/>
                <a:gd name="connsiteY6" fmla="*/ 1164220 h 3108436"/>
                <a:gd name="connsiteX7" fmla="*/ 4122859 w 4122859"/>
                <a:gd name="connsiteY7" fmla="*/ 2303772 h 3108436"/>
                <a:gd name="connsiteX8" fmla="*/ 2437639 w 4122859"/>
                <a:gd name="connsiteY8" fmla="*/ 2049582 h 3108436"/>
                <a:gd name="connsiteX9" fmla="*/ 2304256 w 4122859"/>
                <a:gd name="connsiteY9" fmla="*/ 3108436 h 3108436"/>
                <a:gd name="connsiteX10" fmla="*/ 1357519 w 4122859"/>
                <a:gd name="connsiteY10" fmla="*/ 1905566 h 3108436"/>
                <a:gd name="connsiteX11" fmla="*/ 432048 w 4122859"/>
                <a:gd name="connsiteY11" fmla="*/ 2329983 h 3108436"/>
                <a:gd name="connsiteX12" fmla="*/ 0 w 4122859"/>
                <a:gd name="connsiteY12" fmla="*/ 1668276 h 310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22859" h="3108436">
                  <a:moveTo>
                    <a:pt x="0" y="1668276"/>
                  </a:moveTo>
                  <a:lnTo>
                    <a:pt x="1630596" y="0"/>
                  </a:lnTo>
                  <a:lnTo>
                    <a:pt x="1459942" y="732172"/>
                  </a:lnTo>
                  <a:lnTo>
                    <a:pt x="2693283" y="794518"/>
                  </a:lnTo>
                  <a:lnTo>
                    <a:pt x="2512996" y="162857"/>
                  </a:lnTo>
                  <a:lnTo>
                    <a:pt x="3816424" y="516148"/>
                  </a:lnTo>
                  <a:lnTo>
                    <a:pt x="3816424" y="1164220"/>
                  </a:lnTo>
                  <a:lnTo>
                    <a:pt x="4122859" y="2303772"/>
                  </a:lnTo>
                  <a:lnTo>
                    <a:pt x="2437639" y="2049582"/>
                  </a:lnTo>
                  <a:lnTo>
                    <a:pt x="2304256" y="3108436"/>
                  </a:lnTo>
                  <a:lnTo>
                    <a:pt x="1357519" y="1905566"/>
                  </a:lnTo>
                  <a:lnTo>
                    <a:pt x="432048" y="2329983"/>
                  </a:lnTo>
                  <a:lnTo>
                    <a:pt x="0" y="1668276"/>
                  </a:lnTo>
                  <a:close/>
                </a:path>
              </a:pathLst>
            </a:cu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35" name="Group 34"/>
            <p:cNvGrpSpPr/>
            <p:nvPr/>
          </p:nvGrpSpPr>
          <p:grpSpPr>
            <a:xfrm>
              <a:off x="2843799" y="926368"/>
              <a:ext cx="3690820" cy="2304000"/>
              <a:chOff x="2843799" y="968900"/>
              <a:chExt cx="3690820" cy="2304000"/>
            </a:xfrm>
          </p:grpSpPr>
          <p:cxnSp>
            <p:nvCxnSpPr>
              <p:cNvPr id="36" name="Straight Connector 35"/>
              <p:cNvCxnSpPr/>
              <p:nvPr/>
            </p:nvCxnSpPr>
            <p:spPr>
              <a:xfrm flipH="1" flipV="1">
                <a:off x="3779912" y="2852936"/>
                <a:ext cx="1080120" cy="144016"/>
              </a:xfrm>
              <a:prstGeom prst="line">
                <a:avLst/>
              </a:prstGeom>
              <a:ln cap="rnd">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7" name="Group 36"/>
              <p:cNvGrpSpPr/>
              <p:nvPr/>
            </p:nvGrpSpPr>
            <p:grpSpPr>
              <a:xfrm>
                <a:off x="2843799" y="968900"/>
                <a:ext cx="3690820" cy="2304000"/>
                <a:chOff x="2843799" y="968900"/>
                <a:chExt cx="3690820" cy="2304000"/>
              </a:xfrm>
            </p:grpSpPr>
            <p:cxnSp>
              <p:nvCxnSpPr>
                <p:cNvPr id="38" name="Straight Connector 37"/>
                <p:cNvCxnSpPr/>
                <p:nvPr/>
              </p:nvCxnSpPr>
              <p:spPr>
                <a:xfrm flipV="1">
                  <a:off x="2843799" y="968900"/>
                  <a:ext cx="1173078" cy="2304000"/>
                </a:xfrm>
                <a:prstGeom prst="line">
                  <a:avLst/>
                </a:prstGeom>
                <a:ln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2843808" y="1666391"/>
                  <a:ext cx="1027894" cy="1597811"/>
                </a:xfrm>
                <a:prstGeom prst="line">
                  <a:avLst/>
                </a:prstGeom>
                <a:ln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3779912" y="1639433"/>
                  <a:ext cx="91790" cy="1234769"/>
                </a:xfrm>
                <a:prstGeom prst="line">
                  <a:avLst/>
                </a:prstGeom>
                <a:ln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flipV="1">
                  <a:off x="3923928" y="1700808"/>
                  <a:ext cx="916322" cy="1296146"/>
                </a:xfrm>
                <a:prstGeom prst="line">
                  <a:avLst/>
                </a:prstGeom>
                <a:ln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endCxn id="34" idx="3"/>
                </p:cNvCxnSpPr>
                <p:nvPr/>
              </p:nvCxnSpPr>
              <p:spPr>
                <a:xfrm flipV="1">
                  <a:off x="4860032" y="1741888"/>
                  <a:ext cx="245011" cy="1255065"/>
                </a:xfrm>
                <a:prstGeom prst="line">
                  <a:avLst/>
                </a:prstGeom>
                <a:ln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flipV="1">
                  <a:off x="5076056" y="1695627"/>
                  <a:ext cx="1458563" cy="1513951"/>
                </a:xfrm>
                <a:prstGeom prst="line">
                  <a:avLst/>
                </a:prstGeom>
                <a:ln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flipV="1">
                  <a:off x="4963457" y="1164752"/>
                  <a:ext cx="1555412" cy="2023068"/>
                </a:xfrm>
                <a:prstGeom prst="line">
                  <a:avLst/>
                </a:prstGeom>
                <a:ln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flipV="1">
                  <a:off x="4959242" y="1140966"/>
                  <a:ext cx="1229293" cy="914998"/>
                </a:xfrm>
                <a:prstGeom prst="line">
                  <a:avLst/>
                </a:prstGeom>
                <a:ln cap="rnd">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72" name="Oval 71"/>
            <p:cNvSpPr/>
            <p:nvPr/>
          </p:nvSpPr>
          <p:spPr>
            <a:xfrm>
              <a:off x="5010793" y="1568745"/>
              <a:ext cx="144000" cy="144000"/>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3" name="Oval 72"/>
            <p:cNvSpPr/>
            <p:nvPr/>
          </p:nvSpPr>
          <p:spPr>
            <a:xfrm>
              <a:off x="6138658" y="1966122"/>
              <a:ext cx="144000" cy="144000"/>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4" name="Oval 73"/>
            <p:cNvSpPr/>
            <p:nvPr/>
          </p:nvSpPr>
          <p:spPr>
            <a:xfrm>
              <a:off x="4665273" y="3919259"/>
              <a:ext cx="144000" cy="144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5" name="Oval 74"/>
            <p:cNvSpPr/>
            <p:nvPr/>
          </p:nvSpPr>
          <p:spPr>
            <a:xfrm>
              <a:off x="6476999" y="3124200"/>
              <a:ext cx="144000" cy="144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6" name="Oval 75"/>
            <p:cNvSpPr/>
            <p:nvPr/>
          </p:nvSpPr>
          <p:spPr>
            <a:xfrm>
              <a:off x="6165566" y="1363354"/>
              <a:ext cx="144000" cy="144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7" name="Oval 76"/>
            <p:cNvSpPr/>
            <p:nvPr/>
          </p:nvSpPr>
          <p:spPr>
            <a:xfrm>
              <a:off x="4857112" y="1017086"/>
              <a:ext cx="144000" cy="144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78" name="Group 67"/>
            <p:cNvGrpSpPr/>
            <p:nvPr/>
          </p:nvGrpSpPr>
          <p:grpSpPr>
            <a:xfrm>
              <a:off x="3732029" y="1565002"/>
              <a:ext cx="1224120" cy="1472043"/>
              <a:chOff x="3721396" y="1769652"/>
              <a:chExt cx="1224120" cy="1472043"/>
            </a:xfrm>
          </p:grpSpPr>
          <p:sp>
            <p:nvSpPr>
              <p:cNvPr id="79" name="Oval 78"/>
              <p:cNvSpPr/>
              <p:nvPr/>
            </p:nvSpPr>
            <p:spPr>
              <a:xfrm>
                <a:off x="3721396" y="2967476"/>
                <a:ext cx="144000" cy="144000"/>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0" name="Oval 79"/>
              <p:cNvSpPr/>
              <p:nvPr/>
            </p:nvSpPr>
            <p:spPr>
              <a:xfrm>
                <a:off x="3804037" y="1769652"/>
                <a:ext cx="144000" cy="144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1" name="Oval 80"/>
              <p:cNvSpPr/>
              <p:nvPr/>
            </p:nvSpPr>
            <p:spPr>
              <a:xfrm>
                <a:off x="4801516" y="3097695"/>
                <a:ext cx="144000" cy="144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82" name="Oval 81"/>
            <p:cNvSpPr/>
            <p:nvPr/>
          </p:nvSpPr>
          <p:spPr>
            <a:xfrm>
              <a:off x="3977093" y="803455"/>
              <a:ext cx="144000" cy="144000"/>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3" name="Oval 82"/>
            <p:cNvSpPr/>
            <p:nvPr/>
          </p:nvSpPr>
          <p:spPr>
            <a:xfrm>
              <a:off x="2339751" y="2511739"/>
              <a:ext cx="144000" cy="144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4" name="Oval 83"/>
            <p:cNvSpPr/>
            <p:nvPr/>
          </p:nvSpPr>
          <p:spPr>
            <a:xfrm>
              <a:off x="2771799" y="3148437"/>
              <a:ext cx="144000" cy="144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6" name="Slide Number Placeholder 5"/>
          <p:cNvSpPr>
            <a:spLocks noGrp="1"/>
          </p:cNvSpPr>
          <p:nvPr>
            <p:ph type="sldNum" sz="quarter" idx="12"/>
          </p:nvPr>
        </p:nvSpPr>
        <p:spPr/>
        <p:txBody>
          <a:bodyPr/>
          <a:lstStyle/>
          <a:p>
            <a:pPr>
              <a:defRPr/>
            </a:pPr>
            <a:fld id="{28C99590-D653-46AC-97D3-FFD34B05AF04}" type="slidenum">
              <a:rPr lang="en-US" smtClean="0"/>
              <a:pPr>
                <a:defRPr/>
              </a:pPr>
              <a:t>24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9" presetClass="emph" presetSubtype="0" nodeType="withEffect">
                                  <p:stCondLst>
                                    <p:cond delay="0"/>
                                  </p:stCondLst>
                                  <p:childTnLst>
                                    <p:set>
                                      <p:cBhvr rctx="PPT">
                                        <p:cTn id="15" dur="indefinite"/>
                                        <p:tgtEl>
                                          <p:spTgt spid="3">
                                            <p:txEl>
                                              <p:pRg st="0" end="0"/>
                                            </p:txEl>
                                          </p:spTgt>
                                        </p:tgtEl>
                                        <p:attrNameLst>
                                          <p:attrName>style.opacity</p:attrName>
                                        </p:attrNameLst>
                                      </p:cBhvr>
                                      <p:to>
                                        <p:strVal val="0.5"/>
                                      </p:to>
                                    </p:set>
                                    <p:animEffect filter="image" prLst="opacity: 0.5">
                                      <p:cBhvr rctx="IE">
                                        <p:cTn id="16" dur="indefinite"/>
                                        <p:tgtEl>
                                          <p:spTgt spid="3">
                                            <p:txEl>
                                              <p:pRg st="0" end="0"/>
                                            </p:txEl>
                                          </p:spTgt>
                                        </p:tgtEl>
                                      </p:cBhvr>
                                    </p:animEffect>
                                  </p:childTnLst>
                                </p:cTn>
                              </p:par>
                              <p:par>
                                <p:cTn id="17" presetID="9" presetClass="emph" presetSubtype="0" nodeType="withEffect">
                                  <p:stCondLst>
                                    <p:cond delay="0"/>
                                  </p:stCondLst>
                                  <p:childTnLst>
                                    <p:set>
                                      <p:cBhvr rctx="PPT">
                                        <p:cTn id="18" dur="indefinite"/>
                                        <p:tgtEl>
                                          <p:spTgt spid="3">
                                            <p:txEl>
                                              <p:pRg st="1" end="1"/>
                                            </p:txEl>
                                          </p:spTgt>
                                        </p:tgtEl>
                                        <p:attrNameLst>
                                          <p:attrName>style.opacity</p:attrName>
                                        </p:attrNameLst>
                                      </p:cBhvr>
                                      <p:to>
                                        <p:strVal val="0.5"/>
                                      </p:to>
                                    </p:set>
                                    <p:animEffect filter="image" prLst="opacity: 0.5">
                                      <p:cBhvr rctx="IE">
                                        <p:cTn id="19" dur="indefinite"/>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7416"/>
            <a:ext cx="9144000" cy="789384"/>
          </a:xfrm>
        </p:spPr>
        <p:txBody>
          <a:bodyPr/>
          <a:lstStyle/>
          <a:p>
            <a:pPr algn="ctr" rtl="1"/>
            <a:r>
              <a:rPr sz="2400" dirty="0">
                <a:solidFill>
                  <a:srgbClr val="00FFFF"/>
                </a:solidFill>
              </a:rPr>
              <a:t>Solution to the </a:t>
            </a:r>
            <a:r>
              <a:rPr lang="en-US" sz="2400" dirty="0" smtClean="0">
                <a:solidFill>
                  <a:srgbClr val="00FFFF"/>
                </a:solidFill>
              </a:rPr>
              <a:t>art gallery problem</a:t>
            </a:r>
            <a:r>
              <a:rPr sz="2400" dirty="0" smtClean="0">
                <a:solidFill>
                  <a:srgbClr val="00FFFF"/>
                </a:solidFill>
              </a:rPr>
              <a:t> </a:t>
            </a:r>
            <a:r>
              <a:rPr sz="2400" dirty="0">
                <a:solidFill>
                  <a:srgbClr val="00FFFF"/>
                </a:solidFill>
              </a:rPr>
              <a:t>for a given polygon</a:t>
            </a:r>
            <a:endParaRPr lang="he-IL" sz="2400" dirty="0">
              <a:solidFill>
                <a:srgbClr val="00FFFF"/>
              </a:solidFill>
            </a:endParaRPr>
          </a:p>
        </p:txBody>
      </p:sp>
      <p:sp>
        <p:nvSpPr>
          <p:cNvPr id="3" name="Content Placeholder 2"/>
          <p:cNvSpPr>
            <a:spLocks noGrp="1"/>
          </p:cNvSpPr>
          <p:nvPr>
            <p:ph idx="1"/>
          </p:nvPr>
        </p:nvSpPr>
        <p:spPr>
          <a:xfrm>
            <a:off x="375187" y="762000"/>
            <a:ext cx="8387813" cy="5562600"/>
          </a:xfrm>
        </p:spPr>
        <p:txBody>
          <a:bodyPr>
            <a:noAutofit/>
          </a:bodyPr>
          <a:lstStyle/>
          <a:p>
            <a:r>
              <a:rPr sz="2000" dirty="0"/>
              <a:t>If a guard is placed at each of the 5 green vertices, the dodecagonal (</a:t>
            </a:r>
            <a:r>
              <a:rPr sz="2000" dirty="0" smtClean="0"/>
              <a:t>12-gon</a:t>
            </a:r>
            <a:r>
              <a:rPr lang="en-US" sz="2000" dirty="0" smtClean="0"/>
              <a:t>al</a:t>
            </a:r>
            <a:r>
              <a:rPr sz="2000" dirty="0" smtClean="0"/>
              <a:t>) </a:t>
            </a:r>
            <a:r>
              <a:rPr sz="2000" dirty="0"/>
              <a:t>museum is well-secured, because every spot in the museum is in one of the triangles and can be viewed from any of its vertices. Each triangle has a green vertex, thus each </a:t>
            </a:r>
            <a:r>
              <a:rPr lang="en-US" sz="2000" dirty="0" smtClean="0"/>
              <a:t>spot </a:t>
            </a:r>
            <a:r>
              <a:rPr sz="2000" dirty="0" smtClean="0"/>
              <a:t>may </a:t>
            </a:r>
            <a:r>
              <a:rPr sz="2000" dirty="0"/>
              <a:t>be viewed from one of the green vertices. </a:t>
            </a:r>
            <a:endParaRPr lang="he-IL" sz="2000" dirty="0" smtClean="0"/>
          </a:p>
          <a:p>
            <a:pPr>
              <a:spcBef>
                <a:spcPts val="0"/>
              </a:spcBef>
            </a:pPr>
            <a:r>
              <a:rPr sz="2000" dirty="0"/>
              <a:t>The same holds </a:t>
            </a:r>
            <a:r>
              <a:rPr lang="en-US" sz="2000" dirty="0" smtClean="0"/>
              <a:t>true </a:t>
            </a:r>
            <a:r>
              <a:rPr sz="2000" dirty="0" smtClean="0"/>
              <a:t>for </a:t>
            </a:r>
            <a:r>
              <a:rPr sz="2000" dirty="0"/>
              <a:t>the 4 blue vertices, and for the 3 red ones.</a:t>
            </a:r>
            <a:endParaRPr lang="he-IL" sz="2000" dirty="0" smtClean="0">
              <a:solidFill>
                <a:srgbClr val="FF2D2D"/>
              </a:solidFill>
            </a:endParaRPr>
          </a:p>
          <a:p>
            <a:pPr>
              <a:spcBef>
                <a:spcPts val="0"/>
              </a:spcBef>
            </a:pPr>
            <a:r>
              <a:rPr sz="2000" spc="-40" dirty="0"/>
              <a:t>Thus, according to Fisk, 3 guards suffice in this case.</a:t>
            </a:r>
          </a:p>
          <a:p>
            <a:pPr>
              <a:spcBef>
                <a:spcPts val="0"/>
              </a:spcBef>
            </a:pPr>
            <a:r>
              <a:rPr sz="2000" dirty="0"/>
              <a:t>It is possible that a different dodecagonal </a:t>
            </a:r>
            <a:r>
              <a:rPr lang="en-US" sz="2000" dirty="0" smtClean="0"/>
              <a:t>prism-shaped </a:t>
            </a:r>
            <a:r>
              <a:rPr sz="2000" dirty="0" smtClean="0"/>
              <a:t>museum </a:t>
            </a:r>
            <a:r>
              <a:rPr sz="2000" dirty="0"/>
              <a:t>will require </a:t>
            </a:r>
            <a:r>
              <a:rPr lang="en-US" sz="2000" dirty="0" smtClean="0"/>
              <a:t>fewer </a:t>
            </a:r>
            <a:r>
              <a:rPr sz="2000" dirty="0" smtClean="0"/>
              <a:t>than </a:t>
            </a:r>
            <a:r>
              <a:rPr sz="2000" dirty="0"/>
              <a:t>3 guards </a:t>
            </a:r>
            <a:r>
              <a:rPr sz="2000" dirty="0" smtClean="0"/>
              <a:t>(for </a:t>
            </a:r>
            <a:r>
              <a:rPr sz="2000" dirty="0"/>
              <a:t>example</a:t>
            </a:r>
            <a:r>
              <a:rPr sz="2000" dirty="0" smtClean="0"/>
              <a:t>,</a:t>
            </a:r>
            <a:r>
              <a:rPr lang="en-US" sz="2000" dirty="0" smtClean="0"/>
              <a:t> if</a:t>
            </a:r>
            <a:r>
              <a:rPr sz="2000" dirty="0" smtClean="0"/>
              <a:t> </a:t>
            </a:r>
            <a:r>
              <a:rPr lang="en-US" sz="2000" dirty="0" smtClean="0"/>
              <a:t>its </a:t>
            </a:r>
            <a:r>
              <a:rPr sz="2000" dirty="0" smtClean="0"/>
              <a:t>floor</a:t>
            </a:r>
            <a:r>
              <a:rPr lang="en-US" sz="2000" dirty="0" smtClean="0"/>
              <a:t> plan</a:t>
            </a:r>
            <a:r>
              <a:rPr sz="2000" dirty="0" smtClean="0"/>
              <a:t> </a:t>
            </a:r>
            <a:r>
              <a:rPr sz="2000" dirty="0"/>
              <a:t>is convex, a single guard will suffice).</a:t>
            </a:r>
          </a:p>
          <a:p>
            <a:pPr>
              <a:spcBef>
                <a:spcPts val="600"/>
              </a:spcBef>
            </a:pPr>
            <a:r>
              <a:rPr sz="2000" dirty="0"/>
              <a:t>But no dodecagonal museum will require more than 4 guards </a:t>
            </a:r>
            <a:r>
              <a:rPr sz="2000" dirty="0" smtClean="0"/>
              <a:t>(</a:t>
            </a:r>
            <a:r>
              <a:rPr lang="en-US" sz="2000" dirty="0" smtClean="0"/>
              <a:t>12/3</a:t>
            </a:r>
            <a:r>
              <a:rPr sz="2000" dirty="0" smtClean="0"/>
              <a:t>). </a:t>
            </a:r>
            <a:r>
              <a:rPr sz="2000" dirty="0"/>
              <a:t>Because when there are 12 vertices in 3 colors, in the worst case there are exactly 4 vertices of each color (why?).</a:t>
            </a:r>
          </a:p>
        </p:txBody>
      </p:sp>
      <p:sp>
        <p:nvSpPr>
          <p:cNvPr id="4" name="Date Placeholder 3"/>
          <p:cNvSpPr>
            <a:spLocks noGrp="1"/>
          </p:cNvSpPr>
          <p:nvPr>
            <p:ph type="dt" sz="half" idx="10"/>
          </p:nvPr>
        </p:nvSpPr>
        <p:spPr/>
        <p:txBody>
          <a:bodyPr/>
          <a:lstStyle/>
          <a:p>
            <a:r>
              <a:t>Updated 13-Oct-2016</a:t>
            </a:r>
            <a:endParaRPr lang="en-US" dirty="0"/>
          </a:p>
        </p:txBody>
      </p:sp>
      <p:sp>
        <p:nvSpPr>
          <p:cNvPr id="33" name="Footer Placeholder 7"/>
          <p:cNvSpPr>
            <a:spLocks noGrp="1"/>
          </p:cNvSpPr>
          <p:nvPr>
            <p:ph type="ftr" sz="quarter" idx="11"/>
          </p:nvPr>
        </p:nvSpPr>
        <p:spPr>
          <a:xfrm>
            <a:off x="2209800" y="5995988"/>
            <a:ext cx="4876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fontAlgn="base" hangingPunct="1">
              <a:spcBef>
                <a:spcPct val="0"/>
              </a:spcBef>
              <a:spcAft>
                <a:spcPct val="0"/>
              </a:spcAft>
            </a:pPr>
            <a:r>
              <a:rPr lang="en-US" dirty="0" smtClean="0">
                <a:solidFill>
                  <a:srgbClr val="F8F8F8"/>
                </a:solidFill>
                <a:latin typeface="Tahoma"/>
              </a:rPr>
              <a:t>The Art Gallery Problem</a:t>
            </a:r>
            <a:r>
              <a:rPr dirty="0" smtClean="0">
                <a:solidFill>
                  <a:srgbClr val="F8F8F8"/>
                </a:solidFill>
                <a:latin typeface="Tahoma"/>
              </a:rPr>
              <a:t> </a:t>
            </a:r>
            <a:r>
              <a:rPr dirty="0">
                <a:solidFill>
                  <a:srgbClr val="F8F8F8"/>
                </a:solidFill>
                <a:latin typeface="Tahoma"/>
              </a:rPr>
              <a:t>© All Rights Reserved </a:t>
            </a:r>
            <a:endParaRPr lang="en-US" altLang="en-US" dirty="0">
              <a:solidFill>
                <a:srgbClr val="F8F8F8"/>
              </a:solidFill>
              <a:latin typeface="Tahoma" pitchFamily="34" charset="0"/>
            </a:endParaRPr>
          </a:p>
        </p:txBody>
      </p:sp>
      <p:grpSp>
        <p:nvGrpSpPr>
          <p:cNvPr id="60" name="Group 59"/>
          <p:cNvGrpSpPr/>
          <p:nvPr/>
        </p:nvGrpSpPr>
        <p:grpSpPr>
          <a:xfrm>
            <a:off x="381000" y="3200400"/>
            <a:ext cx="4137248" cy="2974173"/>
            <a:chOff x="2339751" y="803455"/>
            <a:chExt cx="4281248" cy="3259804"/>
          </a:xfrm>
        </p:grpSpPr>
        <p:sp>
          <p:nvSpPr>
            <p:cNvPr id="61" name="Freeform 60"/>
            <p:cNvSpPr/>
            <p:nvPr/>
          </p:nvSpPr>
          <p:spPr>
            <a:xfrm>
              <a:off x="2411760" y="904838"/>
              <a:ext cx="4122859" cy="3108436"/>
            </a:xfrm>
            <a:custGeom>
              <a:avLst/>
              <a:gdLst>
                <a:gd name="connsiteX0" fmla="*/ 0 w 2808312"/>
                <a:gd name="connsiteY0" fmla="*/ 922469 h 2520280"/>
                <a:gd name="connsiteX1" fmla="*/ 376262 w 2808312"/>
                <a:gd name="connsiteY1" fmla="*/ 337671 h 2520280"/>
                <a:gd name="connsiteX2" fmla="*/ 1027894 w 2808312"/>
                <a:gd name="connsiteY2" fmla="*/ 0 h 2520280"/>
                <a:gd name="connsiteX3" fmla="*/ 1780418 w 2808312"/>
                <a:gd name="connsiteY3" fmla="*/ 0 h 2520280"/>
                <a:gd name="connsiteX4" fmla="*/ 2432050 w 2808312"/>
                <a:gd name="connsiteY4" fmla="*/ 337671 h 2520280"/>
                <a:gd name="connsiteX5" fmla="*/ 2808312 w 2808312"/>
                <a:gd name="connsiteY5" fmla="*/ 922469 h 2520280"/>
                <a:gd name="connsiteX6" fmla="*/ 2808312 w 2808312"/>
                <a:gd name="connsiteY6" fmla="*/ 1597811 h 2520280"/>
                <a:gd name="connsiteX7" fmla="*/ 2432050 w 2808312"/>
                <a:gd name="connsiteY7" fmla="*/ 2182609 h 2520280"/>
                <a:gd name="connsiteX8" fmla="*/ 1780418 w 2808312"/>
                <a:gd name="connsiteY8" fmla="*/ 2520280 h 2520280"/>
                <a:gd name="connsiteX9" fmla="*/ 1027894 w 2808312"/>
                <a:gd name="connsiteY9" fmla="*/ 2520280 h 2520280"/>
                <a:gd name="connsiteX10" fmla="*/ 376262 w 2808312"/>
                <a:gd name="connsiteY10" fmla="*/ 2182609 h 2520280"/>
                <a:gd name="connsiteX11" fmla="*/ 0 w 2808312"/>
                <a:gd name="connsiteY11" fmla="*/ 1597811 h 2520280"/>
                <a:gd name="connsiteX12" fmla="*/ 0 w 2808312"/>
                <a:gd name="connsiteY12" fmla="*/ 922469 h 2520280"/>
                <a:gd name="connsiteX0" fmla="*/ 0 w 3240360"/>
                <a:gd name="connsiteY0" fmla="*/ 936104 h 2520280"/>
                <a:gd name="connsiteX1" fmla="*/ 808310 w 3240360"/>
                <a:gd name="connsiteY1" fmla="*/ 337671 h 2520280"/>
                <a:gd name="connsiteX2" fmla="*/ 1459942 w 3240360"/>
                <a:gd name="connsiteY2" fmla="*/ 0 h 2520280"/>
                <a:gd name="connsiteX3" fmla="*/ 2212466 w 3240360"/>
                <a:gd name="connsiteY3" fmla="*/ 0 h 2520280"/>
                <a:gd name="connsiteX4" fmla="*/ 2864098 w 3240360"/>
                <a:gd name="connsiteY4" fmla="*/ 337671 h 2520280"/>
                <a:gd name="connsiteX5" fmla="*/ 3240360 w 3240360"/>
                <a:gd name="connsiteY5" fmla="*/ 922469 h 2520280"/>
                <a:gd name="connsiteX6" fmla="*/ 3240360 w 3240360"/>
                <a:gd name="connsiteY6" fmla="*/ 1597811 h 2520280"/>
                <a:gd name="connsiteX7" fmla="*/ 2864098 w 3240360"/>
                <a:gd name="connsiteY7" fmla="*/ 2182609 h 2520280"/>
                <a:gd name="connsiteX8" fmla="*/ 2212466 w 3240360"/>
                <a:gd name="connsiteY8" fmla="*/ 2520280 h 2520280"/>
                <a:gd name="connsiteX9" fmla="*/ 1459942 w 3240360"/>
                <a:gd name="connsiteY9" fmla="*/ 2520280 h 2520280"/>
                <a:gd name="connsiteX10" fmla="*/ 808310 w 3240360"/>
                <a:gd name="connsiteY10" fmla="*/ 2182609 h 2520280"/>
                <a:gd name="connsiteX11" fmla="*/ 432048 w 3240360"/>
                <a:gd name="connsiteY11" fmla="*/ 1597811 h 2520280"/>
                <a:gd name="connsiteX12" fmla="*/ 0 w 3240360"/>
                <a:gd name="connsiteY12" fmla="*/ 936104 h 2520280"/>
                <a:gd name="connsiteX0" fmla="*/ 0 w 3240360"/>
                <a:gd name="connsiteY0" fmla="*/ 1368152 h 2952328"/>
                <a:gd name="connsiteX1" fmla="*/ 864096 w 3240360"/>
                <a:gd name="connsiteY1" fmla="*/ 0 h 2952328"/>
                <a:gd name="connsiteX2" fmla="*/ 1459942 w 3240360"/>
                <a:gd name="connsiteY2" fmla="*/ 432048 h 2952328"/>
                <a:gd name="connsiteX3" fmla="*/ 2212466 w 3240360"/>
                <a:gd name="connsiteY3" fmla="*/ 432048 h 2952328"/>
                <a:gd name="connsiteX4" fmla="*/ 2864098 w 3240360"/>
                <a:gd name="connsiteY4" fmla="*/ 769719 h 2952328"/>
                <a:gd name="connsiteX5" fmla="*/ 3240360 w 3240360"/>
                <a:gd name="connsiteY5" fmla="*/ 1354517 h 2952328"/>
                <a:gd name="connsiteX6" fmla="*/ 3240360 w 3240360"/>
                <a:gd name="connsiteY6" fmla="*/ 2029859 h 2952328"/>
                <a:gd name="connsiteX7" fmla="*/ 2864098 w 3240360"/>
                <a:gd name="connsiteY7" fmla="*/ 2614657 h 2952328"/>
                <a:gd name="connsiteX8" fmla="*/ 2212466 w 3240360"/>
                <a:gd name="connsiteY8" fmla="*/ 2952328 h 2952328"/>
                <a:gd name="connsiteX9" fmla="*/ 1459942 w 3240360"/>
                <a:gd name="connsiteY9" fmla="*/ 2952328 h 2952328"/>
                <a:gd name="connsiteX10" fmla="*/ 808310 w 3240360"/>
                <a:gd name="connsiteY10" fmla="*/ 2614657 h 2952328"/>
                <a:gd name="connsiteX11" fmla="*/ 432048 w 3240360"/>
                <a:gd name="connsiteY11" fmla="*/ 2029859 h 2952328"/>
                <a:gd name="connsiteX12" fmla="*/ 0 w 3240360"/>
                <a:gd name="connsiteY12" fmla="*/ 1368152 h 2952328"/>
                <a:gd name="connsiteX0" fmla="*/ 0 w 3240360"/>
                <a:gd name="connsiteY0" fmla="*/ 1368152 h 2952328"/>
                <a:gd name="connsiteX1" fmla="*/ 864096 w 3240360"/>
                <a:gd name="connsiteY1" fmla="*/ 0 h 2952328"/>
                <a:gd name="connsiteX2" fmla="*/ 1459942 w 3240360"/>
                <a:gd name="connsiteY2" fmla="*/ 432048 h 2952328"/>
                <a:gd name="connsiteX3" fmla="*/ 2880320 w 3240360"/>
                <a:gd name="connsiteY3" fmla="*/ 432048 h 2952328"/>
                <a:gd name="connsiteX4" fmla="*/ 2864098 w 3240360"/>
                <a:gd name="connsiteY4" fmla="*/ 769719 h 2952328"/>
                <a:gd name="connsiteX5" fmla="*/ 3240360 w 3240360"/>
                <a:gd name="connsiteY5" fmla="*/ 1354517 h 2952328"/>
                <a:gd name="connsiteX6" fmla="*/ 3240360 w 3240360"/>
                <a:gd name="connsiteY6" fmla="*/ 2029859 h 2952328"/>
                <a:gd name="connsiteX7" fmla="*/ 2864098 w 3240360"/>
                <a:gd name="connsiteY7" fmla="*/ 2614657 h 2952328"/>
                <a:gd name="connsiteX8" fmla="*/ 2212466 w 3240360"/>
                <a:gd name="connsiteY8" fmla="*/ 2952328 h 2952328"/>
                <a:gd name="connsiteX9" fmla="*/ 1459942 w 3240360"/>
                <a:gd name="connsiteY9" fmla="*/ 2952328 h 2952328"/>
                <a:gd name="connsiteX10" fmla="*/ 808310 w 3240360"/>
                <a:gd name="connsiteY10" fmla="*/ 2614657 h 2952328"/>
                <a:gd name="connsiteX11" fmla="*/ 432048 w 3240360"/>
                <a:gd name="connsiteY11" fmla="*/ 2029859 h 2952328"/>
                <a:gd name="connsiteX12" fmla="*/ 0 w 3240360"/>
                <a:gd name="connsiteY12" fmla="*/ 1368152 h 2952328"/>
                <a:gd name="connsiteX0" fmla="*/ 0 w 3240360"/>
                <a:gd name="connsiteY0" fmla="*/ 1368152 h 2952328"/>
                <a:gd name="connsiteX1" fmla="*/ 864096 w 3240360"/>
                <a:gd name="connsiteY1" fmla="*/ 0 h 2952328"/>
                <a:gd name="connsiteX2" fmla="*/ 1459942 w 3240360"/>
                <a:gd name="connsiteY2" fmla="*/ 432048 h 2952328"/>
                <a:gd name="connsiteX3" fmla="*/ 2880320 w 3240360"/>
                <a:gd name="connsiteY3" fmla="*/ 432048 h 2952328"/>
                <a:gd name="connsiteX4" fmla="*/ 3240360 w 3240360"/>
                <a:gd name="connsiteY4" fmla="*/ 216024 h 2952328"/>
                <a:gd name="connsiteX5" fmla="*/ 3240360 w 3240360"/>
                <a:gd name="connsiteY5" fmla="*/ 1354517 h 2952328"/>
                <a:gd name="connsiteX6" fmla="*/ 3240360 w 3240360"/>
                <a:gd name="connsiteY6" fmla="*/ 2029859 h 2952328"/>
                <a:gd name="connsiteX7" fmla="*/ 2864098 w 3240360"/>
                <a:gd name="connsiteY7" fmla="*/ 2614657 h 2952328"/>
                <a:gd name="connsiteX8" fmla="*/ 2212466 w 3240360"/>
                <a:gd name="connsiteY8" fmla="*/ 2952328 h 2952328"/>
                <a:gd name="connsiteX9" fmla="*/ 1459942 w 3240360"/>
                <a:gd name="connsiteY9" fmla="*/ 2952328 h 2952328"/>
                <a:gd name="connsiteX10" fmla="*/ 808310 w 3240360"/>
                <a:gd name="connsiteY10" fmla="*/ 2614657 h 2952328"/>
                <a:gd name="connsiteX11" fmla="*/ 432048 w 3240360"/>
                <a:gd name="connsiteY11" fmla="*/ 2029859 h 2952328"/>
                <a:gd name="connsiteX12" fmla="*/ 0 w 3240360"/>
                <a:gd name="connsiteY12" fmla="*/ 1368152 h 2952328"/>
                <a:gd name="connsiteX0" fmla="*/ 0 w 3816424"/>
                <a:gd name="connsiteY0" fmla="*/ 1368152 h 2952328"/>
                <a:gd name="connsiteX1" fmla="*/ 864096 w 3816424"/>
                <a:gd name="connsiteY1" fmla="*/ 0 h 2952328"/>
                <a:gd name="connsiteX2" fmla="*/ 1459942 w 3816424"/>
                <a:gd name="connsiteY2" fmla="*/ 432048 h 2952328"/>
                <a:gd name="connsiteX3" fmla="*/ 2880320 w 3816424"/>
                <a:gd name="connsiteY3" fmla="*/ 432048 h 2952328"/>
                <a:gd name="connsiteX4" fmla="*/ 3240360 w 3816424"/>
                <a:gd name="connsiteY4" fmla="*/ 216024 h 2952328"/>
                <a:gd name="connsiteX5" fmla="*/ 3816424 w 3816424"/>
                <a:gd name="connsiteY5" fmla="*/ 216024 h 2952328"/>
                <a:gd name="connsiteX6" fmla="*/ 3240360 w 3816424"/>
                <a:gd name="connsiteY6" fmla="*/ 2029859 h 2952328"/>
                <a:gd name="connsiteX7" fmla="*/ 2864098 w 3816424"/>
                <a:gd name="connsiteY7" fmla="*/ 2614657 h 2952328"/>
                <a:gd name="connsiteX8" fmla="*/ 2212466 w 3816424"/>
                <a:gd name="connsiteY8" fmla="*/ 2952328 h 2952328"/>
                <a:gd name="connsiteX9" fmla="*/ 1459942 w 3816424"/>
                <a:gd name="connsiteY9" fmla="*/ 2952328 h 2952328"/>
                <a:gd name="connsiteX10" fmla="*/ 808310 w 3816424"/>
                <a:gd name="connsiteY10" fmla="*/ 2614657 h 2952328"/>
                <a:gd name="connsiteX11" fmla="*/ 432048 w 3816424"/>
                <a:gd name="connsiteY11" fmla="*/ 2029859 h 2952328"/>
                <a:gd name="connsiteX12" fmla="*/ 0 w 3816424"/>
                <a:gd name="connsiteY12" fmla="*/ 1368152 h 2952328"/>
                <a:gd name="connsiteX0" fmla="*/ 0 w 3816424"/>
                <a:gd name="connsiteY0" fmla="*/ 1368152 h 2952328"/>
                <a:gd name="connsiteX1" fmla="*/ 864096 w 3816424"/>
                <a:gd name="connsiteY1" fmla="*/ 0 h 2952328"/>
                <a:gd name="connsiteX2" fmla="*/ 1459942 w 3816424"/>
                <a:gd name="connsiteY2" fmla="*/ 432048 h 2952328"/>
                <a:gd name="connsiteX3" fmla="*/ 2880320 w 3816424"/>
                <a:gd name="connsiteY3" fmla="*/ 432048 h 2952328"/>
                <a:gd name="connsiteX4" fmla="*/ 3240360 w 3816424"/>
                <a:gd name="connsiteY4" fmla="*/ 216024 h 2952328"/>
                <a:gd name="connsiteX5" fmla="*/ 3816424 w 3816424"/>
                <a:gd name="connsiteY5" fmla="*/ 216024 h 2952328"/>
                <a:gd name="connsiteX6" fmla="*/ 3816424 w 3816424"/>
                <a:gd name="connsiteY6" fmla="*/ 864096 h 2952328"/>
                <a:gd name="connsiteX7" fmla="*/ 2864098 w 3816424"/>
                <a:gd name="connsiteY7" fmla="*/ 2614657 h 2952328"/>
                <a:gd name="connsiteX8" fmla="*/ 2212466 w 3816424"/>
                <a:gd name="connsiteY8" fmla="*/ 2952328 h 2952328"/>
                <a:gd name="connsiteX9" fmla="*/ 1459942 w 3816424"/>
                <a:gd name="connsiteY9" fmla="*/ 2952328 h 2952328"/>
                <a:gd name="connsiteX10" fmla="*/ 808310 w 3816424"/>
                <a:gd name="connsiteY10" fmla="*/ 2614657 h 2952328"/>
                <a:gd name="connsiteX11" fmla="*/ 432048 w 3816424"/>
                <a:gd name="connsiteY11" fmla="*/ 2029859 h 2952328"/>
                <a:gd name="connsiteX12" fmla="*/ 0 w 3816424"/>
                <a:gd name="connsiteY12" fmla="*/ 1368152 h 2952328"/>
                <a:gd name="connsiteX0" fmla="*/ 0 w 3816424"/>
                <a:gd name="connsiteY0" fmla="*/ 1368152 h 2952328"/>
                <a:gd name="connsiteX1" fmla="*/ 864096 w 3816424"/>
                <a:gd name="connsiteY1" fmla="*/ 0 h 2952328"/>
                <a:gd name="connsiteX2" fmla="*/ 1459942 w 3816424"/>
                <a:gd name="connsiteY2" fmla="*/ 432048 h 2952328"/>
                <a:gd name="connsiteX3" fmla="*/ 2880320 w 3816424"/>
                <a:gd name="connsiteY3" fmla="*/ 432048 h 2952328"/>
                <a:gd name="connsiteX4" fmla="*/ 3240360 w 3816424"/>
                <a:gd name="connsiteY4" fmla="*/ 216024 h 2952328"/>
                <a:gd name="connsiteX5" fmla="*/ 3816424 w 3816424"/>
                <a:gd name="connsiteY5" fmla="*/ 216024 h 2952328"/>
                <a:gd name="connsiteX6" fmla="*/ 3816424 w 3816424"/>
                <a:gd name="connsiteY6" fmla="*/ 864096 h 2952328"/>
                <a:gd name="connsiteX7" fmla="*/ 3312368 w 3816424"/>
                <a:gd name="connsiteY7" fmla="*/ 2232248 h 2952328"/>
                <a:gd name="connsiteX8" fmla="*/ 2212466 w 3816424"/>
                <a:gd name="connsiteY8" fmla="*/ 2952328 h 2952328"/>
                <a:gd name="connsiteX9" fmla="*/ 1459942 w 3816424"/>
                <a:gd name="connsiteY9" fmla="*/ 2952328 h 2952328"/>
                <a:gd name="connsiteX10" fmla="*/ 808310 w 3816424"/>
                <a:gd name="connsiteY10" fmla="*/ 2614657 h 2952328"/>
                <a:gd name="connsiteX11" fmla="*/ 432048 w 3816424"/>
                <a:gd name="connsiteY11" fmla="*/ 2029859 h 2952328"/>
                <a:gd name="connsiteX12" fmla="*/ 0 w 3816424"/>
                <a:gd name="connsiteY12" fmla="*/ 1368152 h 2952328"/>
                <a:gd name="connsiteX0" fmla="*/ 0 w 3816424"/>
                <a:gd name="connsiteY0" fmla="*/ 1368152 h 2952328"/>
                <a:gd name="connsiteX1" fmla="*/ 864096 w 3816424"/>
                <a:gd name="connsiteY1" fmla="*/ 0 h 2952328"/>
                <a:gd name="connsiteX2" fmla="*/ 1459942 w 3816424"/>
                <a:gd name="connsiteY2" fmla="*/ 432048 h 2952328"/>
                <a:gd name="connsiteX3" fmla="*/ 2880320 w 3816424"/>
                <a:gd name="connsiteY3" fmla="*/ 432048 h 2952328"/>
                <a:gd name="connsiteX4" fmla="*/ 3240360 w 3816424"/>
                <a:gd name="connsiteY4" fmla="*/ 216024 h 2952328"/>
                <a:gd name="connsiteX5" fmla="*/ 3816424 w 3816424"/>
                <a:gd name="connsiteY5" fmla="*/ 216024 h 2952328"/>
                <a:gd name="connsiteX6" fmla="*/ 3816424 w 3816424"/>
                <a:gd name="connsiteY6" fmla="*/ 864096 h 2952328"/>
                <a:gd name="connsiteX7" fmla="*/ 3312368 w 3816424"/>
                <a:gd name="connsiteY7" fmla="*/ 2232248 h 2952328"/>
                <a:gd name="connsiteX8" fmla="*/ 2304256 w 3816424"/>
                <a:gd name="connsiteY8" fmla="*/ 1512168 h 2952328"/>
                <a:gd name="connsiteX9" fmla="*/ 1459942 w 3816424"/>
                <a:gd name="connsiteY9" fmla="*/ 2952328 h 2952328"/>
                <a:gd name="connsiteX10" fmla="*/ 808310 w 3816424"/>
                <a:gd name="connsiteY10" fmla="*/ 2614657 h 2952328"/>
                <a:gd name="connsiteX11" fmla="*/ 432048 w 3816424"/>
                <a:gd name="connsiteY11" fmla="*/ 2029859 h 2952328"/>
                <a:gd name="connsiteX12" fmla="*/ 0 w 3816424"/>
                <a:gd name="connsiteY12" fmla="*/ 1368152 h 2952328"/>
                <a:gd name="connsiteX0" fmla="*/ 0 w 3816424"/>
                <a:gd name="connsiteY0" fmla="*/ 1368152 h 2808312"/>
                <a:gd name="connsiteX1" fmla="*/ 864096 w 3816424"/>
                <a:gd name="connsiteY1" fmla="*/ 0 h 2808312"/>
                <a:gd name="connsiteX2" fmla="*/ 1459942 w 3816424"/>
                <a:gd name="connsiteY2" fmla="*/ 432048 h 2808312"/>
                <a:gd name="connsiteX3" fmla="*/ 2880320 w 3816424"/>
                <a:gd name="connsiteY3" fmla="*/ 432048 h 2808312"/>
                <a:gd name="connsiteX4" fmla="*/ 3240360 w 3816424"/>
                <a:gd name="connsiteY4" fmla="*/ 216024 h 2808312"/>
                <a:gd name="connsiteX5" fmla="*/ 3816424 w 3816424"/>
                <a:gd name="connsiteY5" fmla="*/ 216024 h 2808312"/>
                <a:gd name="connsiteX6" fmla="*/ 3816424 w 3816424"/>
                <a:gd name="connsiteY6" fmla="*/ 864096 h 2808312"/>
                <a:gd name="connsiteX7" fmla="*/ 3312368 w 3816424"/>
                <a:gd name="connsiteY7" fmla="*/ 2232248 h 2808312"/>
                <a:gd name="connsiteX8" fmla="*/ 2304256 w 3816424"/>
                <a:gd name="connsiteY8" fmla="*/ 1512168 h 2808312"/>
                <a:gd name="connsiteX9" fmla="*/ 2304256 w 3816424"/>
                <a:gd name="connsiteY9" fmla="*/ 2808312 h 2808312"/>
                <a:gd name="connsiteX10" fmla="*/ 808310 w 3816424"/>
                <a:gd name="connsiteY10" fmla="*/ 2614657 h 2808312"/>
                <a:gd name="connsiteX11" fmla="*/ 432048 w 3816424"/>
                <a:gd name="connsiteY11" fmla="*/ 2029859 h 2808312"/>
                <a:gd name="connsiteX12" fmla="*/ 0 w 3816424"/>
                <a:gd name="connsiteY12" fmla="*/ 1368152 h 2808312"/>
                <a:gd name="connsiteX0" fmla="*/ 0 w 3816424"/>
                <a:gd name="connsiteY0" fmla="*/ 1368152 h 2808312"/>
                <a:gd name="connsiteX1" fmla="*/ 864096 w 3816424"/>
                <a:gd name="connsiteY1" fmla="*/ 0 h 2808312"/>
                <a:gd name="connsiteX2" fmla="*/ 1459942 w 3816424"/>
                <a:gd name="connsiteY2" fmla="*/ 432048 h 2808312"/>
                <a:gd name="connsiteX3" fmla="*/ 2880320 w 3816424"/>
                <a:gd name="connsiteY3" fmla="*/ 432048 h 2808312"/>
                <a:gd name="connsiteX4" fmla="*/ 3240360 w 3816424"/>
                <a:gd name="connsiteY4" fmla="*/ 216024 h 2808312"/>
                <a:gd name="connsiteX5" fmla="*/ 3816424 w 3816424"/>
                <a:gd name="connsiteY5" fmla="*/ 216024 h 2808312"/>
                <a:gd name="connsiteX6" fmla="*/ 3816424 w 3816424"/>
                <a:gd name="connsiteY6" fmla="*/ 864096 h 2808312"/>
                <a:gd name="connsiteX7" fmla="*/ 3312368 w 3816424"/>
                <a:gd name="connsiteY7" fmla="*/ 2232248 h 2808312"/>
                <a:gd name="connsiteX8" fmla="*/ 2304256 w 3816424"/>
                <a:gd name="connsiteY8" fmla="*/ 1512168 h 2808312"/>
                <a:gd name="connsiteX9" fmla="*/ 2304256 w 3816424"/>
                <a:gd name="connsiteY9" fmla="*/ 2808312 h 2808312"/>
                <a:gd name="connsiteX10" fmla="*/ 1152128 w 3816424"/>
                <a:gd name="connsiteY10" fmla="*/ 1800200 h 2808312"/>
                <a:gd name="connsiteX11" fmla="*/ 432048 w 3816424"/>
                <a:gd name="connsiteY11" fmla="*/ 2029859 h 2808312"/>
                <a:gd name="connsiteX12" fmla="*/ 0 w 3816424"/>
                <a:gd name="connsiteY12" fmla="*/ 1368152 h 2808312"/>
                <a:gd name="connsiteX0" fmla="*/ 0 w 3816424"/>
                <a:gd name="connsiteY0" fmla="*/ 1418894 h 2859054"/>
                <a:gd name="connsiteX1" fmla="*/ 1069487 w 3816424"/>
                <a:gd name="connsiteY1" fmla="*/ 0 h 2859054"/>
                <a:gd name="connsiteX2" fmla="*/ 1459942 w 3816424"/>
                <a:gd name="connsiteY2" fmla="*/ 482790 h 2859054"/>
                <a:gd name="connsiteX3" fmla="*/ 2880320 w 3816424"/>
                <a:gd name="connsiteY3" fmla="*/ 482790 h 2859054"/>
                <a:gd name="connsiteX4" fmla="*/ 3240360 w 3816424"/>
                <a:gd name="connsiteY4" fmla="*/ 266766 h 2859054"/>
                <a:gd name="connsiteX5" fmla="*/ 3816424 w 3816424"/>
                <a:gd name="connsiteY5" fmla="*/ 266766 h 2859054"/>
                <a:gd name="connsiteX6" fmla="*/ 3816424 w 3816424"/>
                <a:gd name="connsiteY6" fmla="*/ 914838 h 2859054"/>
                <a:gd name="connsiteX7" fmla="*/ 3312368 w 3816424"/>
                <a:gd name="connsiteY7" fmla="*/ 2282990 h 2859054"/>
                <a:gd name="connsiteX8" fmla="*/ 2304256 w 3816424"/>
                <a:gd name="connsiteY8" fmla="*/ 1562910 h 2859054"/>
                <a:gd name="connsiteX9" fmla="*/ 2304256 w 3816424"/>
                <a:gd name="connsiteY9" fmla="*/ 2859054 h 2859054"/>
                <a:gd name="connsiteX10" fmla="*/ 1152128 w 3816424"/>
                <a:gd name="connsiteY10" fmla="*/ 1850942 h 2859054"/>
                <a:gd name="connsiteX11" fmla="*/ 432048 w 3816424"/>
                <a:gd name="connsiteY11" fmla="*/ 2080601 h 2859054"/>
                <a:gd name="connsiteX12" fmla="*/ 0 w 3816424"/>
                <a:gd name="connsiteY12" fmla="*/ 1418894 h 2859054"/>
                <a:gd name="connsiteX0" fmla="*/ 0 w 3816424"/>
                <a:gd name="connsiteY0" fmla="*/ 1418894 h 2859054"/>
                <a:gd name="connsiteX1" fmla="*/ 1069487 w 3816424"/>
                <a:gd name="connsiteY1" fmla="*/ 0 h 2859054"/>
                <a:gd name="connsiteX2" fmla="*/ 1459942 w 3816424"/>
                <a:gd name="connsiteY2" fmla="*/ 482790 h 2859054"/>
                <a:gd name="connsiteX3" fmla="*/ 2880320 w 3816424"/>
                <a:gd name="connsiteY3" fmla="*/ 482790 h 2859054"/>
                <a:gd name="connsiteX4" fmla="*/ 3240360 w 3816424"/>
                <a:gd name="connsiteY4" fmla="*/ 266766 h 2859054"/>
                <a:gd name="connsiteX5" fmla="*/ 3816424 w 3816424"/>
                <a:gd name="connsiteY5" fmla="*/ 266766 h 2859054"/>
                <a:gd name="connsiteX6" fmla="*/ 3816424 w 3816424"/>
                <a:gd name="connsiteY6" fmla="*/ 914838 h 2859054"/>
                <a:gd name="connsiteX7" fmla="*/ 3312368 w 3816424"/>
                <a:gd name="connsiteY7" fmla="*/ 2282990 h 2859054"/>
                <a:gd name="connsiteX8" fmla="*/ 2437639 w 3816424"/>
                <a:gd name="connsiteY8" fmla="*/ 1800200 h 2859054"/>
                <a:gd name="connsiteX9" fmla="*/ 2304256 w 3816424"/>
                <a:gd name="connsiteY9" fmla="*/ 2859054 h 2859054"/>
                <a:gd name="connsiteX10" fmla="*/ 1152128 w 3816424"/>
                <a:gd name="connsiteY10" fmla="*/ 1850942 h 2859054"/>
                <a:gd name="connsiteX11" fmla="*/ 432048 w 3816424"/>
                <a:gd name="connsiteY11" fmla="*/ 2080601 h 2859054"/>
                <a:gd name="connsiteX12" fmla="*/ 0 w 3816424"/>
                <a:gd name="connsiteY12" fmla="*/ 1418894 h 2859054"/>
                <a:gd name="connsiteX0" fmla="*/ 0 w 3816424"/>
                <a:gd name="connsiteY0" fmla="*/ 1418894 h 2859054"/>
                <a:gd name="connsiteX1" fmla="*/ 1069487 w 3816424"/>
                <a:gd name="connsiteY1" fmla="*/ 0 h 2859054"/>
                <a:gd name="connsiteX2" fmla="*/ 1459942 w 3816424"/>
                <a:gd name="connsiteY2" fmla="*/ 482790 h 2859054"/>
                <a:gd name="connsiteX3" fmla="*/ 2880320 w 3816424"/>
                <a:gd name="connsiteY3" fmla="*/ 482790 h 2859054"/>
                <a:gd name="connsiteX4" fmla="*/ 3240360 w 3816424"/>
                <a:gd name="connsiteY4" fmla="*/ 266766 h 2859054"/>
                <a:gd name="connsiteX5" fmla="*/ 3816424 w 3816424"/>
                <a:gd name="connsiteY5" fmla="*/ 266766 h 2859054"/>
                <a:gd name="connsiteX6" fmla="*/ 3816424 w 3816424"/>
                <a:gd name="connsiteY6" fmla="*/ 914838 h 2859054"/>
                <a:gd name="connsiteX7" fmla="*/ 3312368 w 3816424"/>
                <a:gd name="connsiteY7" fmla="*/ 2282990 h 2859054"/>
                <a:gd name="connsiteX8" fmla="*/ 2437639 w 3816424"/>
                <a:gd name="connsiteY8" fmla="*/ 1800200 h 2859054"/>
                <a:gd name="connsiteX9" fmla="*/ 2304256 w 3816424"/>
                <a:gd name="connsiteY9" fmla="*/ 2859054 h 2859054"/>
                <a:gd name="connsiteX10" fmla="*/ 1357519 w 3816424"/>
                <a:gd name="connsiteY10" fmla="*/ 1656184 h 2859054"/>
                <a:gd name="connsiteX11" fmla="*/ 432048 w 3816424"/>
                <a:gd name="connsiteY11" fmla="*/ 2080601 h 2859054"/>
                <a:gd name="connsiteX12" fmla="*/ 0 w 3816424"/>
                <a:gd name="connsiteY12" fmla="*/ 1418894 h 2859054"/>
                <a:gd name="connsiteX0" fmla="*/ 0 w 3816424"/>
                <a:gd name="connsiteY0" fmla="*/ 1439676 h 2879836"/>
                <a:gd name="connsiteX1" fmla="*/ 1526687 w 3816424"/>
                <a:gd name="connsiteY1" fmla="*/ 0 h 2879836"/>
                <a:gd name="connsiteX2" fmla="*/ 1459942 w 3816424"/>
                <a:gd name="connsiteY2" fmla="*/ 503572 h 2879836"/>
                <a:gd name="connsiteX3" fmla="*/ 2880320 w 3816424"/>
                <a:gd name="connsiteY3" fmla="*/ 503572 h 2879836"/>
                <a:gd name="connsiteX4" fmla="*/ 3240360 w 3816424"/>
                <a:gd name="connsiteY4" fmla="*/ 287548 h 2879836"/>
                <a:gd name="connsiteX5" fmla="*/ 3816424 w 3816424"/>
                <a:gd name="connsiteY5" fmla="*/ 287548 h 2879836"/>
                <a:gd name="connsiteX6" fmla="*/ 3816424 w 3816424"/>
                <a:gd name="connsiteY6" fmla="*/ 935620 h 2879836"/>
                <a:gd name="connsiteX7" fmla="*/ 3312368 w 3816424"/>
                <a:gd name="connsiteY7" fmla="*/ 2303772 h 2879836"/>
                <a:gd name="connsiteX8" fmla="*/ 2437639 w 3816424"/>
                <a:gd name="connsiteY8" fmla="*/ 1820982 h 2879836"/>
                <a:gd name="connsiteX9" fmla="*/ 2304256 w 3816424"/>
                <a:gd name="connsiteY9" fmla="*/ 2879836 h 2879836"/>
                <a:gd name="connsiteX10" fmla="*/ 1357519 w 3816424"/>
                <a:gd name="connsiteY10" fmla="*/ 1676966 h 2879836"/>
                <a:gd name="connsiteX11" fmla="*/ 432048 w 3816424"/>
                <a:gd name="connsiteY11" fmla="*/ 2101383 h 2879836"/>
                <a:gd name="connsiteX12" fmla="*/ 0 w 3816424"/>
                <a:gd name="connsiteY12" fmla="*/ 1439676 h 2879836"/>
                <a:gd name="connsiteX0" fmla="*/ 0 w 3816424"/>
                <a:gd name="connsiteY0" fmla="*/ 1668276 h 3108436"/>
                <a:gd name="connsiteX1" fmla="*/ 1630596 w 3816424"/>
                <a:gd name="connsiteY1" fmla="*/ 0 h 3108436"/>
                <a:gd name="connsiteX2" fmla="*/ 1459942 w 3816424"/>
                <a:gd name="connsiteY2" fmla="*/ 732172 h 3108436"/>
                <a:gd name="connsiteX3" fmla="*/ 2880320 w 3816424"/>
                <a:gd name="connsiteY3" fmla="*/ 732172 h 3108436"/>
                <a:gd name="connsiteX4" fmla="*/ 3240360 w 3816424"/>
                <a:gd name="connsiteY4" fmla="*/ 516148 h 3108436"/>
                <a:gd name="connsiteX5" fmla="*/ 3816424 w 3816424"/>
                <a:gd name="connsiteY5" fmla="*/ 516148 h 3108436"/>
                <a:gd name="connsiteX6" fmla="*/ 3816424 w 3816424"/>
                <a:gd name="connsiteY6" fmla="*/ 1164220 h 3108436"/>
                <a:gd name="connsiteX7" fmla="*/ 3312368 w 3816424"/>
                <a:gd name="connsiteY7" fmla="*/ 2532372 h 3108436"/>
                <a:gd name="connsiteX8" fmla="*/ 2437639 w 3816424"/>
                <a:gd name="connsiteY8" fmla="*/ 2049582 h 3108436"/>
                <a:gd name="connsiteX9" fmla="*/ 2304256 w 3816424"/>
                <a:gd name="connsiteY9" fmla="*/ 3108436 h 3108436"/>
                <a:gd name="connsiteX10" fmla="*/ 1357519 w 3816424"/>
                <a:gd name="connsiteY10" fmla="*/ 1905566 h 3108436"/>
                <a:gd name="connsiteX11" fmla="*/ 432048 w 3816424"/>
                <a:gd name="connsiteY11" fmla="*/ 2329983 h 3108436"/>
                <a:gd name="connsiteX12" fmla="*/ 0 w 3816424"/>
                <a:gd name="connsiteY12" fmla="*/ 1668276 h 3108436"/>
                <a:gd name="connsiteX0" fmla="*/ 0 w 3816424"/>
                <a:gd name="connsiteY0" fmla="*/ 1668276 h 3108436"/>
                <a:gd name="connsiteX1" fmla="*/ 1630596 w 3816424"/>
                <a:gd name="connsiteY1" fmla="*/ 0 h 3108436"/>
                <a:gd name="connsiteX2" fmla="*/ 1459942 w 3816424"/>
                <a:gd name="connsiteY2" fmla="*/ 732172 h 3108436"/>
                <a:gd name="connsiteX3" fmla="*/ 2880320 w 3816424"/>
                <a:gd name="connsiteY3" fmla="*/ 732172 h 3108436"/>
                <a:gd name="connsiteX4" fmla="*/ 2512996 w 3816424"/>
                <a:gd name="connsiteY4" fmla="*/ 162857 h 3108436"/>
                <a:gd name="connsiteX5" fmla="*/ 3816424 w 3816424"/>
                <a:gd name="connsiteY5" fmla="*/ 516148 h 3108436"/>
                <a:gd name="connsiteX6" fmla="*/ 3816424 w 3816424"/>
                <a:gd name="connsiteY6" fmla="*/ 1164220 h 3108436"/>
                <a:gd name="connsiteX7" fmla="*/ 3312368 w 3816424"/>
                <a:gd name="connsiteY7" fmla="*/ 2532372 h 3108436"/>
                <a:gd name="connsiteX8" fmla="*/ 2437639 w 3816424"/>
                <a:gd name="connsiteY8" fmla="*/ 2049582 h 3108436"/>
                <a:gd name="connsiteX9" fmla="*/ 2304256 w 3816424"/>
                <a:gd name="connsiteY9" fmla="*/ 3108436 h 3108436"/>
                <a:gd name="connsiteX10" fmla="*/ 1357519 w 3816424"/>
                <a:gd name="connsiteY10" fmla="*/ 1905566 h 3108436"/>
                <a:gd name="connsiteX11" fmla="*/ 432048 w 3816424"/>
                <a:gd name="connsiteY11" fmla="*/ 2329983 h 3108436"/>
                <a:gd name="connsiteX12" fmla="*/ 0 w 3816424"/>
                <a:gd name="connsiteY12" fmla="*/ 1668276 h 3108436"/>
                <a:gd name="connsiteX0" fmla="*/ 0 w 4122859"/>
                <a:gd name="connsiteY0" fmla="*/ 1668276 h 3108436"/>
                <a:gd name="connsiteX1" fmla="*/ 1630596 w 4122859"/>
                <a:gd name="connsiteY1" fmla="*/ 0 h 3108436"/>
                <a:gd name="connsiteX2" fmla="*/ 1459942 w 4122859"/>
                <a:gd name="connsiteY2" fmla="*/ 732172 h 3108436"/>
                <a:gd name="connsiteX3" fmla="*/ 2880320 w 4122859"/>
                <a:gd name="connsiteY3" fmla="*/ 732172 h 3108436"/>
                <a:gd name="connsiteX4" fmla="*/ 2512996 w 4122859"/>
                <a:gd name="connsiteY4" fmla="*/ 162857 h 3108436"/>
                <a:gd name="connsiteX5" fmla="*/ 3816424 w 4122859"/>
                <a:gd name="connsiteY5" fmla="*/ 516148 h 3108436"/>
                <a:gd name="connsiteX6" fmla="*/ 3816424 w 4122859"/>
                <a:gd name="connsiteY6" fmla="*/ 1164220 h 3108436"/>
                <a:gd name="connsiteX7" fmla="*/ 4122859 w 4122859"/>
                <a:gd name="connsiteY7" fmla="*/ 2303772 h 3108436"/>
                <a:gd name="connsiteX8" fmla="*/ 2437639 w 4122859"/>
                <a:gd name="connsiteY8" fmla="*/ 2049582 h 3108436"/>
                <a:gd name="connsiteX9" fmla="*/ 2304256 w 4122859"/>
                <a:gd name="connsiteY9" fmla="*/ 3108436 h 3108436"/>
                <a:gd name="connsiteX10" fmla="*/ 1357519 w 4122859"/>
                <a:gd name="connsiteY10" fmla="*/ 1905566 h 3108436"/>
                <a:gd name="connsiteX11" fmla="*/ 432048 w 4122859"/>
                <a:gd name="connsiteY11" fmla="*/ 2329983 h 3108436"/>
                <a:gd name="connsiteX12" fmla="*/ 0 w 4122859"/>
                <a:gd name="connsiteY12" fmla="*/ 1668276 h 3108436"/>
                <a:gd name="connsiteX0" fmla="*/ 0 w 4122859"/>
                <a:gd name="connsiteY0" fmla="*/ 1668276 h 3108436"/>
                <a:gd name="connsiteX1" fmla="*/ 1630596 w 4122859"/>
                <a:gd name="connsiteY1" fmla="*/ 0 h 3108436"/>
                <a:gd name="connsiteX2" fmla="*/ 1459942 w 4122859"/>
                <a:gd name="connsiteY2" fmla="*/ 732172 h 3108436"/>
                <a:gd name="connsiteX3" fmla="*/ 2693283 w 4122859"/>
                <a:gd name="connsiteY3" fmla="*/ 794518 h 3108436"/>
                <a:gd name="connsiteX4" fmla="*/ 2512996 w 4122859"/>
                <a:gd name="connsiteY4" fmla="*/ 162857 h 3108436"/>
                <a:gd name="connsiteX5" fmla="*/ 3816424 w 4122859"/>
                <a:gd name="connsiteY5" fmla="*/ 516148 h 3108436"/>
                <a:gd name="connsiteX6" fmla="*/ 3816424 w 4122859"/>
                <a:gd name="connsiteY6" fmla="*/ 1164220 h 3108436"/>
                <a:gd name="connsiteX7" fmla="*/ 4122859 w 4122859"/>
                <a:gd name="connsiteY7" fmla="*/ 2303772 h 3108436"/>
                <a:gd name="connsiteX8" fmla="*/ 2437639 w 4122859"/>
                <a:gd name="connsiteY8" fmla="*/ 2049582 h 3108436"/>
                <a:gd name="connsiteX9" fmla="*/ 2304256 w 4122859"/>
                <a:gd name="connsiteY9" fmla="*/ 3108436 h 3108436"/>
                <a:gd name="connsiteX10" fmla="*/ 1357519 w 4122859"/>
                <a:gd name="connsiteY10" fmla="*/ 1905566 h 3108436"/>
                <a:gd name="connsiteX11" fmla="*/ 432048 w 4122859"/>
                <a:gd name="connsiteY11" fmla="*/ 2329983 h 3108436"/>
                <a:gd name="connsiteX12" fmla="*/ 0 w 4122859"/>
                <a:gd name="connsiteY12" fmla="*/ 1668276 h 310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22859" h="3108436">
                  <a:moveTo>
                    <a:pt x="0" y="1668276"/>
                  </a:moveTo>
                  <a:lnTo>
                    <a:pt x="1630596" y="0"/>
                  </a:lnTo>
                  <a:lnTo>
                    <a:pt x="1459942" y="732172"/>
                  </a:lnTo>
                  <a:lnTo>
                    <a:pt x="2693283" y="794518"/>
                  </a:lnTo>
                  <a:lnTo>
                    <a:pt x="2512996" y="162857"/>
                  </a:lnTo>
                  <a:lnTo>
                    <a:pt x="3816424" y="516148"/>
                  </a:lnTo>
                  <a:lnTo>
                    <a:pt x="3816424" y="1164220"/>
                  </a:lnTo>
                  <a:lnTo>
                    <a:pt x="4122859" y="2303772"/>
                  </a:lnTo>
                  <a:lnTo>
                    <a:pt x="2437639" y="2049582"/>
                  </a:lnTo>
                  <a:lnTo>
                    <a:pt x="2304256" y="3108436"/>
                  </a:lnTo>
                  <a:lnTo>
                    <a:pt x="1357519" y="1905566"/>
                  </a:lnTo>
                  <a:lnTo>
                    <a:pt x="432048" y="2329983"/>
                  </a:lnTo>
                  <a:lnTo>
                    <a:pt x="0" y="1668276"/>
                  </a:lnTo>
                  <a:close/>
                </a:path>
              </a:pathLst>
            </a:cu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62" name="Group 61"/>
            <p:cNvGrpSpPr/>
            <p:nvPr/>
          </p:nvGrpSpPr>
          <p:grpSpPr>
            <a:xfrm>
              <a:off x="2843799" y="926368"/>
              <a:ext cx="3690820" cy="2304000"/>
              <a:chOff x="2843799" y="968900"/>
              <a:chExt cx="3690820" cy="2304000"/>
            </a:xfrm>
          </p:grpSpPr>
          <p:cxnSp>
            <p:nvCxnSpPr>
              <p:cNvPr id="76" name="Straight Connector 75"/>
              <p:cNvCxnSpPr/>
              <p:nvPr/>
            </p:nvCxnSpPr>
            <p:spPr>
              <a:xfrm flipH="1" flipV="1">
                <a:off x="3779912" y="2852936"/>
                <a:ext cx="1080120" cy="144016"/>
              </a:xfrm>
              <a:prstGeom prst="line">
                <a:avLst/>
              </a:prstGeom>
              <a:ln cap="rnd">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7" name="Group 76"/>
              <p:cNvGrpSpPr/>
              <p:nvPr/>
            </p:nvGrpSpPr>
            <p:grpSpPr>
              <a:xfrm>
                <a:off x="2843799" y="968900"/>
                <a:ext cx="3690820" cy="2304000"/>
                <a:chOff x="2843799" y="968900"/>
                <a:chExt cx="3690820" cy="2304000"/>
              </a:xfrm>
            </p:grpSpPr>
            <p:cxnSp>
              <p:nvCxnSpPr>
                <p:cNvPr id="78" name="Straight Connector 77"/>
                <p:cNvCxnSpPr/>
                <p:nvPr/>
              </p:nvCxnSpPr>
              <p:spPr>
                <a:xfrm flipV="1">
                  <a:off x="2843799" y="968900"/>
                  <a:ext cx="1173078" cy="2304000"/>
                </a:xfrm>
                <a:prstGeom prst="line">
                  <a:avLst/>
                </a:prstGeom>
                <a:ln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2843808" y="1666391"/>
                  <a:ext cx="1027894" cy="1597811"/>
                </a:xfrm>
                <a:prstGeom prst="line">
                  <a:avLst/>
                </a:prstGeom>
                <a:ln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V="1">
                  <a:off x="3779912" y="1639433"/>
                  <a:ext cx="91790" cy="1234769"/>
                </a:xfrm>
                <a:prstGeom prst="line">
                  <a:avLst/>
                </a:prstGeom>
                <a:ln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923928" y="1700808"/>
                  <a:ext cx="916322" cy="1296146"/>
                </a:xfrm>
                <a:prstGeom prst="line">
                  <a:avLst/>
                </a:prstGeom>
                <a:ln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endCxn id="61" idx="3"/>
                </p:cNvCxnSpPr>
                <p:nvPr/>
              </p:nvCxnSpPr>
              <p:spPr>
                <a:xfrm flipV="1">
                  <a:off x="4860032" y="1741888"/>
                  <a:ext cx="245011" cy="1255065"/>
                </a:xfrm>
                <a:prstGeom prst="line">
                  <a:avLst/>
                </a:prstGeom>
                <a:ln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flipV="1">
                  <a:off x="5076056" y="1695627"/>
                  <a:ext cx="1458563" cy="1513951"/>
                </a:xfrm>
                <a:prstGeom prst="line">
                  <a:avLst/>
                </a:prstGeom>
                <a:ln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flipV="1">
                  <a:off x="4963457" y="1164752"/>
                  <a:ext cx="1555412" cy="2023068"/>
                </a:xfrm>
                <a:prstGeom prst="line">
                  <a:avLst/>
                </a:prstGeom>
                <a:ln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flipV="1">
                  <a:off x="4959242" y="1140966"/>
                  <a:ext cx="1229293" cy="914998"/>
                </a:xfrm>
                <a:prstGeom prst="line">
                  <a:avLst/>
                </a:prstGeom>
                <a:ln cap="rnd">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63" name="Oval 62"/>
            <p:cNvSpPr/>
            <p:nvPr/>
          </p:nvSpPr>
          <p:spPr>
            <a:xfrm>
              <a:off x="5010793" y="1568745"/>
              <a:ext cx="144000" cy="144000"/>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4" name="Oval 63"/>
            <p:cNvSpPr/>
            <p:nvPr/>
          </p:nvSpPr>
          <p:spPr>
            <a:xfrm>
              <a:off x="6138658" y="1966122"/>
              <a:ext cx="144000" cy="144000"/>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5" name="Oval 64"/>
            <p:cNvSpPr/>
            <p:nvPr/>
          </p:nvSpPr>
          <p:spPr>
            <a:xfrm>
              <a:off x="4665273" y="3919259"/>
              <a:ext cx="144000" cy="144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6" name="Oval 65"/>
            <p:cNvSpPr/>
            <p:nvPr/>
          </p:nvSpPr>
          <p:spPr>
            <a:xfrm>
              <a:off x="6476999" y="3124200"/>
              <a:ext cx="144000" cy="144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7" name="Oval 66"/>
            <p:cNvSpPr/>
            <p:nvPr/>
          </p:nvSpPr>
          <p:spPr>
            <a:xfrm>
              <a:off x="6165566" y="1363354"/>
              <a:ext cx="144000" cy="144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8" name="Oval 67"/>
            <p:cNvSpPr/>
            <p:nvPr/>
          </p:nvSpPr>
          <p:spPr>
            <a:xfrm>
              <a:off x="4857112" y="1017086"/>
              <a:ext cx="144000" cy="144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69" name="Group 67"/>
            <p:cNvGrpSpPr/>
            <p:nvPr/>
          </p:nvGrpSpPr>
          <p:grpSpPr>
            <a:xfrm>
              <a:off x="3732029" y="1565002"/>
              <a:ext cx="1224120" cy="1472043"/>
              <a:chOff x="3721396" y="1769652"/>
              <a:chExt cx="1224120" cy="1472043"/>
            </a:xfrm>
          </p:grpSpPr>
          <p:sp>
            <p:nvSpPr>
              <p:cNvPr id="73" name="Oval 72"/>
              <p:cNvSpPr/>
              <p:nvPr/>
            </p:nvSpPr>
            <p:spPr>
              <a:xfrm>
                <a:off x="3721396" y="2967476"/>
                <a:ext cx="144000" cy="144000"/>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4" name="Oval 73"/>
              <p:cNvSpPr/>
              <p:nvPr/>
            </p:nvSpPr>
            <p:spPr>
              <a:xfrm>
                <a:off x="3804037" y="1769652"/>
                <a:ext cx="144000" cy="144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5" name="Oval 74"/>
              <p:cNvSpPr/>
              <p:nvPr/>
            </p:nvSpPr>
            <p:spPr>
              <a:xfrm>
                <a:off x="4801516" y="3097695"/>
                <a:ext cx="144000" cy="144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70" name="Oval 69"/>
            <p:cNvSpPr/>
            <p:nvPr/>
          </p:nvSpPr>
          <p:spPr>
            <a:xfrm>
              <a:off x="3977093" y="803455"/>
              <a:ext cx="144000" cy="144000"/>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1" name="Oval 70"/>
            <p:cNvSpPr/>
            <p:nvPr/>
          </p:nvSpPr>
          <p:spPr>
            <a:xfrm>
              <a:off x="2339751" y="2511739"/>
              <a:ext cx="144000" cy="1440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2" name="Oval 71"/>
            <p:cNvSpPr/>
            <p:nvPr/>
          </p:nvSpPr>
          <p:spPr>
            <a:xfrm>
              <a:off x="2771799" y="3148437"/>
              <a:ext cx="144000" cy="144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5" name="Slide Number Placeholder 4"/>
          <p:cNvSpPr>
            <a:spLocks noGrp="1"/>
          </p:cNvSpPr>
          <p:nvPr>
            <p:ph type="sldNum" sz="quarter" idx="12"/>
          </p:nvPr>
        </p:nvSpPr>
        <p:spPr/>
        <p:txBody>
          <a:bodyPr/>
          <a:lstStyle/>
          <a:p>
            <a:pPr>
              <a:defRPr/>
            </a:pPr>
            <a:fld id="{28C99590-D653-46AC-97D3-FFD34B05AF04}" type="slidenum">
              <a:rPr lang="en-US" smtClean="0"/>
              <a:pPr>
                <a:defRPr/>
              </a:pPr>
              <a:t>25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0" presetClass="exit" presetSubtype="0" fill="hold" nodeType="withEffect">
                                  <p:stCondLst>
                                    <p:cond delay="0"/>
                                  </p:stCondLst>
                                  <p:childTnLst>
                                    <p:animEffect transition="out" filter="fade">
                                      <p:cBhvr>
                                        <p:cTn id="18" dur="500"/>
                                        <p:tgtEl>
                                          <p:spTgt spid="60"/>
                                        </p:tgtEl>
                                      </p:cBhvr>
                                    </p:animEffect>
                                    <p:set>
                                      <p:cBhvr>
                                        <p:cTn id="19" dur="1" fill="hold">
                                          <p:stCondLst>
                                            <p:cond delay="499"/>
                                          </p:stCondLst>
                                        </p:cTn>
                                        <p:tgtEl>
                                          <p:spTgt spid="60"/>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par>
                                <p:cTn id="24" presetID="9" presetClass="emph" presetSubtype="0" nodeType="withEffect">
                                  <p:stCondLst>
                                    <p:cond delay="0"/>
                                  </p:stCondLst>
                                  <p:childTnLst>
                                    <p:set>
                                      <p:cBhvr rctx="PPT">
                                        <p:cTn id="25" dur="indefinite"/>
                                        <p:tgtEl>
                                          <p:spTgt spid="3">
                                            <p:txEl>
                                              <p:pRg st="0" end="0"/>
                                            </p:txEl>
                                          </p:spTgt>
                                        </p:tgtEl>
                                        <p:attrNameLst>
                                          <p:attrName>style.opacity</p:attrName>
                                        </p:attrNameLst>
                                      </p:cBhvr>
                                      <p:to>
                                        <p:strVal val="0.5"/>
                                      </p:to>
                                    </p:set>
                                    <p:animEffect filter="image" prLst="opacity: 0.5">
                                      <p:cBhvr rctx="IE">
                                        <p:cTn id="26" dur="indefinite"/>
                                        <p:tgtEl>
                                          <p:spTgt spid="3">
                                            <p:txEl>
                                              <p:pRg st="0" end="0"/>
                                            </p:txEl>
                                          </p:spTgt>
                                        </p:tgtEl>
                                      </p:cBhvr>
                                    </p:animEffect>
                                  </p:childTnLst>
                                </p:cTn>
                              </p:par>
                              <p:par>
                                <p:cTn id="27" presetID="9" presetClass="emph" presetSubtype="0" nodeType="withEffect">
                                  <p:stCondLst>
                                    <p:cond delay="0"/>
                                  </p:stCondLst>
                                  <p:childTnLst>
                                    <p:set>
                                      <p:cBhvr rctx="PPT">
                                        <p:cTn id="28" dur="indefinite"/>
                                        <p:tgtEl>
                                          <p:spTgt spid="3">
                                            <p:txEl>
                                              <p:pRg st="1" end="1"/>
                                            </p:txEl>
                                          </p:spTgt>
                                        </p:tgtEl>
                                        <p:attrNameLst>
                                          <p:attrName>style.opacity</p:attrName>
                                        </p:attrNameLst>
                                      </p:cBhvr>
                                      <p:to>
                                        <p:strVal val="0.5"/>
                                      </p:to>
                                    </p:set>
                                    <p:animEffect filter="image" prLst="opacity: 0.5">
                                      <p:cBhvr rctx="IE">
                                        <p:cTn id="29" dur="indefinite"/>
                                        <p:tgtEl>
                                          <p:spTgt spid="3">
                                            <p:txEl>
                                              <p:pRg st="1" end="1"/>
                                            </p:txEl>
                                          </p:spTgt>
                                        </p:tgtEl>
                                      </p:cBhvr>
                                    </p:animEffect>
                                  </p:childTnLst>
                                </p:cTn>
                              </p:par>
                              <p:par>
                                <p:cTn id="30" presetID="9" presetClass="emph" presetSubtype="0" nodeType="withEffect">
                                  <p:stCondLst>
                                    <p:cond delay="0"/>
                                  </p:stCondLst>
                                  <p:childTnLst>
                                    <p:set>
                                      <p:cBhvr rctx="PPT">
                                        <p:cTn id="31" dur="indefinite"/>
                                        <p:tgtEl>
                                          <p:spTgt spid="3">
                                            <p:txEl>
                                              <p:pRg st="2" end="2"/>
                                            </p:txEl>
                                          </p:spTgt>
                                        </p:tgtEl>
                                        <p:attrNameLst>
                                          <p:attrName>style.opacity</p:attrName>
                                        </p:attrNameLst>
                                      </p:cBhvr>
                                      <p:to>
                                        <p:strVal val="0.5"/>
                                      </p:to>
                                    </p:set>
                                    <p:animEffect filter="image" prLst="opacity: 0.5">
                                      <p:cBhvr rctx="IE">
                                        <p:cTn id="32" dur="indefinite"/>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childTnLst>
                                </p:cTn>
                              </p:par>
                              <p:par>
                                <p:cTn id="37" presetID="9" presetClass="emph" presetSubtype="0" nodeType="withEffect">
                                  <p:stCondLst>
                                    <p:cond delay="0"/>
                                  </p:stCondLst>
                                  <p:childTnLst>
                                    <p:set>
                                      <p:cBhvr rctx="PPT">
                                        <p:cTn id="38" dur="indefinite"/>
                                        <p:tgtEl>
                                          <p:spTgt spid="3">
                                            <p:txEl>
                                              <p:pRg st="3" end="3"/>
                                            </p:txEl>
                                          </p:spTgt>
                                        </p:tgtEl>
                                        <p:attrNameLst>
                                          <p:attrName>style.opacity</p:attrName>
                                        </p:attrNameLst>
                                      </p:cBhvr>
                                      <p:to>
                                        <p:strVal val="0.5"/>
                                      </p:to>
                                    </p:set>
                                    <p:animEffect filter="image" prLst="opacity: 0.5">
                                      <p:cBhvr rctx="IE">
                                        <p:cTn id="39" dur="indefinite"/>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9600"/>
            <a:ext cx="9144000" cy="781000"/>
          </a:xfrm>
        </p:spPr>
        <p:txBody>
          <a:bodyPr/>
          <a:lstStyle/>
          <a:p>
            <a:pPr algn="ctr" rtl="1"/>
            <a:r>
              <a:rPr sz="3200">
                <a:solidFill>
                  <a:srgbClr val="00FFFF"/>
                </a:solidFill>
              </a:rPr>
              <a:t>We now return to Fisk's brilliant proof (1978)</a:t>
            </a:r>
          </a:p>
        </p:txBody>
      </p:sp>
      <p:sp>
        <p:nvSpPr>
          <p:cNvPr id="3" name="Content Placeholder 2"/>
          <p:cNvSpPr>
            <a:spLocks noGrp="1"/>
          </p:cNvSpPr>
          <p:nvPr>
            <p:ph idx="1"/>
          </p:nvPr>
        </p:nvSpPr>
        <p:spPr>
          <a:xfrm>
            <a:off x="228600" y="764704"/>
            <a:ext cx="8610600" cy="5544616"/>
          </a:xfrm>
        </p:spPr>
        <p:txBody>
          <a:bodyPr>
            <a:noAutofit/>
          </a:bodyPr>
          <a:lstStyle/>
          <a:p>
            <a:pPr marL="3175" indent="-3175">
              <a:buNone/>
            </a:pPr>
            <a:r>
              <a:rPr lang="en-US" sz="2000" i="1" dirty="0">
                <a:solidFill>
                  <a:schemeClr val="accent6">
                    <a:lumMod val="60000"/>
                    <a:lumOff val="40000"/>
                  </a:schemeClr>
                </a:solidFill>
              </a:rPr>
              <a:t>The assertion:</a:t>
            </a:r>
            <a:r>
              <a:rPr lang="en-US" sz="2000" dirty="0">
                <a:solidFill>
                  <a:schemeClr val="accent6">
                    <a:lumMod val="60000"/>
                    <a:lumOff val="40000"/>
                  </a:schemeClr>
                </a:solidFill>
              </a:rPr>
              <a:t> </a:t>
            </a:r>
            <a:r>
              <a:rPr lang="en-US" sz="2000" i="1" dirty="0"/>
              <a:t>To secure a prism-shaped museum with </a:t>
            </a:r>
            <a:r>
              <a:rPr lang="en-US" sz="2000" i="1" dirty="0">
                <a:solidFill>
                  <a:schemeClr val="accent6">
                    <a:lumMod val="60000"/>
                    <a:lumOff val="40000"/>
                  </a:schemeClr>
                </a:solidFill>
              </a:rPr>
              <a:t>any</a:t>
            </a:r>
            <a:r>
              <a:rPr lang="en-US" sz="2000" i="1" dirty="0"/>
              <a:t> n-sided polygonal floor plan</a:t>
            </a:r>
            <a:r>
              <a:rPr lang="en-US" sz="2000" dirty="0">
                <a:solidFill>
                  <a:schemeClr val="accent6">
                    <a:lumMod val="60000"/>
                    <a:lumOff val="40000"/>
                  </a:schemeClr>
                </a:solidFill>
              </a:rPr>
              <a:t>, it suffices to position </a:t>
            </a:r>
            <a:r>
              <a:rPr lang="en-US" sz="2000" dirty="0">
                <a:solidFill>
                  <a:schemeClr val="accent6">
                    <a:lumMod val="60000"/>
                    <a:lumOff val="40000"/>
                  </a:schemeClr>
                </a:solidFill>
                <a:sym typeface="Symbol" charset="2"/>
              </a:rPr>
              <a:t></a:t>
            </a:r>
            <a:r>
              <a:rPr lang="en-US" sz="2000" i="1" dirty="0">
                <a:solidFill>
                  <a:schemeClr val="accent6">
                    <a:lumMod val="60000"/>
                    <a:lumOff val="40000"/>
                  </a:schemeClr>
                </a:solidFill>
              </a:rPr>
              <a:t>n</a:t>
            </a:r>
            <a:r>
              <a:rPr lang="en-US" sz="2000" dirty="0">
                <a:solidFill>
                  <a:schemeClr val="accent6">
                    <a:lumMod val="60000"/>
                    <a:lumOff val="40000"/>
                  </a:schemeClr>
                </a:solidFill>
              </a:rPr>
              <a:t>/3</a:t>
            </a:r>
            <a:r>
              <a:rPr lang="en-US" sz="2000" dirty="0">
                <a:solidFill>
                  <a:schemeClr val="accent6">
                    <a:lumMod val="60000"/>
                    <a:lumOff val="40000"/>
                  </a:schemeClr>
                </a:solidFill>
                <a:sym typeface="Symbol" charset="2"/>
              </a:rPr>
              <a:t></a:t>
            </a:r>
            <a:r>
              <a:rPr lang="en-US" sz="2000" dirty="0">
                <a:solidFill>
                  <a:schemeClr val="accent6">
                    <a:lumMod val="60000"/>
                    <a:lumOff val="40000"/>
                  </a:schemeClr>
                </a:solidFill>
              </a:rPr>
              <a:t> </a:t>
            </a:r>
            <a:r>
              <a:rPr lang="en-US" sz="2000" i="1" dirty="0"/>
              <a:t>guards at the vertices</a:t>
            </a:r>
            <a:r>
              <a:rPr lang="en-US" sz="2000" dirty="0">
                <a:solidFill>
                  <a:schemeClr val="accent6">
                    <a:lumMod val="60000"/>
                    <a:lumOff val="40000"/>
                  </a:schemeClr>
                </a:solidFill>
              </a:rPr>
              <a:t>.</a:t>
            </a:r>
          </a:p>
          <a:p>
            <a:r>
              <a:rPr sz="2000" dirty="0" smtClean="0"/>
              <a:t>Step </a:t>
            </a:r>
            <a:r>
              <a:rPr sz="2000" dirty="0"/>
              <a:t>1: Carry out any triangulation of the polygon, </a:t>
            </a:r>
          </a:p>
          <a:p>
            <a:pPr marL="1517650" indent="0">
              <a:spcBef>
                <a:spcPts val="0"/>
              </a:spcBef>
              <a:buNone/>
            </a:pPr>
            <a:r>
              <a:rPr sz="2000" dirty="0"/>
              <a:t>without adding or removing any vertices. </a:t>
            </a:r>
          </a:p>
          <a:p>
            <a:pPr>
              <a:spcBef>
                <a:spcPts val="0"/>
              </a:spcBef>
            </a:pPr>
            <a:r>
              <a:rPr sz="2000" dirty="0"/>
              <a:t>Step 2: Properly color the three vertices of every triangulated triangle,</a:t>
            </a:r>
          </a:p>
          <a:p>
            <a:pPr marL="1439863" indent="0">
              <a:spcBef>
                <a:spcPts val="0"/>
              </a:spcBef>
              <a:buNone/>
            </a:pPr>
            <a:r>
              <a:rPr sz="2000" spc="-90" dirty="0"/>
              <a:t> </a:t>
            </a:r>
            <a:r>
              <a:rPr sz="2000" dirty="0"/>
              <a:t>in three different colors. The </a:t>
            </a:r>
            <a:r>
              <a:rPr lang="en-US" sz="2000" dirty="0"/>
              <a:t>outcome</a:t>
            </a:r>
            <a:r>
              <a:rPr sz="2000" spc="-60" dirty="0" smtClean="0"/>
              <a:t>: </a:t>
            </a:r>
            <a:r>
              <a:rPr sz="2000" spc="-90" dirty="0">
                <a:solidFill>
                  <a:schemeClr val="accent6">
                    <a:lumMod val="60000"/>
                    <a:lumOff val="40000"/>
                  </a:schemeClr>
                </a:solidFill>
              </a:rPr>
              <a:t>When there are n vertices</a:t>
            </a:r>
            <a:r>
              <a:rPr sz="2000" spc="-60" dirty="0"/>
              <a:t>, there could not be </a:t>
            </a:r>
            <a:r>
              <a:rPr sz="2000" spc="-90" dirty="0">
                <a:solidFill>
                  <a:schemeClr val="accent6">
                    <a:lumMod val="60000"/>
                    <a:lumOff val="40000"/>
                  </a:schemeClr>
                </a:solidFill>
              </a:rPr>
              <a:t>more</a:t>
            </a:r>
            <a:r>
              <a:rPr sz="2000" spc="-60" dirty="0"/>
              <a:t> than </a:t>
            </a:r>
            <a:r>
              <a:rPr sz="2000" i="1" spc="-90" dirty="0" smtClean="0">
                <a:solidFill>
                  <a:schemeClr val="accent6">
                    <a:lumMod val="60000"/>
                    <a:lumOff val="40000"/>
                  </a:schemeClr>
                </a:solidFill>
              </a:rPr>
              <a:t>n</a:t>
            </a:r>
            <a:r>
              <a:rPr lang="en-US" sz="2000" i="1" spc="-90" dirty="0" smtClean="0">
                <a:solidFill>
                  <a:schemeClr val="accent6">
                    <a:lumMod val="60000"/>
                    <a:lumOff val="40000"/>
                  </a:schemeClr>
                </a:solidFill>
              </a:rPr>
              <a:t>/3</a:t>
            </a:r>
            <a:r>
              <a:rPr sz="2000" spc="-60" dirty="0" smtClean="0"/>
              <a:t> </a:t>
            </a:r>
            <a:r>
              <a:rPr sz="2000" spc="-60" dirty="0"/>
              <a:t>vertices of </a:t>
            </a:r>
            <a:r>
              <a:rPr sz="2000" spc="-90" dirty="0">
                <a:solidFill>
                  <a:schemeClr val="accent6">
                    <a:lumMod val="60000"/>
                    <a:lumOff val="40000"/>
                  </a:schemeClr>
                </a:solidFill>
              </a:rPr>
              <a:t>each</a:t>
            </a:r>
            <a:r>
              <a:rPr sz="2000" spc="-60" dirty="0"/>
              <a:t> color.</a:t>
            </a:r>
          </a:p>
          <a:p>
            <a:pPr>
              <a:spcBef>
                <a:spcPts val="0"/>
              </a:spcBef>
              <a:buNone/>
            </a:pPr>
            <a:r>
              <a:rPr sz="2000" spc="-50" dirty="0"/>
              <a:t>	Therefore there exists (at least) one color that appears in </a:t>
            </a:r>
            <a:r>
              <a:rPr sz="2000" spc="-50" dirty="0">
                <a:solidFill>
                  <a:schemeClr val="accent6">
                    <a:lumMod val="60000"/>
                    <a:lumOff val="40000"/>
                  </a:schemeClr>
                </a:solidFill>
                <a:sym typeface="Symbol" charset="2"/>
              </a:rPr>
              <a:t></a:t>
            </a:r>
            <a:r>
              <a:rPr sz="2000" i="1" spc="-50" dirty="0">
                <a:solidFill>
                  <a:schemeClr val="accent6">
                    <a:lumMod val="60000"/>
                    <a:lumOff val="40000"/>
                  </a:schemeClr>
                </a:solidFill>
              </a:rPr>
              <a:t>n</a:t>
            </a:r>
            <a:r>
              <a:rPr sz="2000" spc="-50" dirty="0">
                <a:solidFill>
                  <a:schemeClr val="accent6">
                    <a:lumMod val="60000"/>
                    <a:lumOff val="40000"/>
                  </a:schemeClr>
                </a:solidFill>
              </a:rPr>
              <a:t>/3</a:t>
            </a:r>
            <a:r>
              <a:rPr sz="2000" spc="-50" dirty="0">
                <a:solidFill>
                  <a:schemeClr val="accent6">
                    <a:lumMod val="60000"/>
                    <a:lumOff val="40000"/>
                  </a:schemeClr>
                </a:solidFill>
                <a:sym typeface="Symbol" charset="2"/>
              </a:rPr>
              <a:t></a:t>
            </a:r>
            <a:r>
              <a:rPr sz="2000" spc="-50" dirty="0"/>
              <a:t> </a:t>
            </a:r>
            <a:r>
              <a:rPr lang="en-US" sz="2000" spc="-50" dirty="0" smtClean="0"/>
              <a:t>vertices </a:t>
            </a:r>
            <a:r>
              <a:rPr sz="2000" spc="-50" dirty="0" smtClean="0"/>
              <a:t>or </a:t>
            </a:r>
            <a:r>
              <a:rPr sz="2000" spc="-50" dirty="0"/>
              <a:t>fewer. </a:t>
            </a:r>
          </a:p>
          <a:p>
            <a:pPr>
              <a:spcBef>
                <a:spcPts val="0"/>
              </a:spcBef>
            </a:pPr>
            <a:r>
              <a:rPr sz="2000" dirty="0"/>
              <a:t>Step 3: Each triangulated triangle has one vertex in this color,</a:t>
            </a:r>
          </a:p>
          <a:p>
            <a:pPr marL="0" indent="0">
              <a:spcBef>
                <a:spcPts val="0"/>
              </a:spcBef>
              <a:buNone/>
            </a:pPr>
            <a:r>
              <a:rPr sz="2000" dirty="0"/>
              <a:t>              and every </a:t>
            </a:r>
            <a:r>
              <a:rPr lang="en-US" sz="2000" dirty="0" smtClean="0"/>
              <a:t>spot </a:t>
            </a:r>
            <a:r>
              <a:rPr sz="2000" dirty="0" smtClean="0"/>
              <a:t>in </a:t>
            </a:r>
            <a:r>
              <a:rPr sz="2000" dirty="0"/>
              <a:t>a triangle may be viewed from that vertex. </a:t>
            </a:r>
          </a:p>
          <a:p>
            <a:pPr>
              <a:spcBef>
                <a:spcPts val="0"/>
              </a:spcBef>
              <a:buNone/>
            </a:pPr>
            <a:r>
              <a:rPr sz="2000" spc="-100" dirty="0"/>
              <a:t>	</a:t>
            </a:r>
            <a:r>
              <a:rPr sz="2000" dirty="0"/>
              <a:t>It therefore suffices to position guards at the vertices of this color in order for every </a:t>
            </a:r>
            <a:r>
              <a:rPr lang="en-US" sz="2000" dirty="0"/>
              <a:t>spot </a:t>
            </a:r>
            <a:r>
              <a:rPr sz="2000" dirty="0"/>
              <a:t>in the museum to be under the watchful eye of one of the guards.</a:t>
            </a:r>
          </a:p>
          <a:p>
            <a:pPr>
              <a:spcBef>
                <a:spcPts val="0"/>
              </a:spcBef>
              <a:buNone/>
            </a:pPr>
            <a:r>
              <a:rPr sz="2000" dirty="0"/>
              <a:t>    Q.E.D.</a:t>
            </a:r>
            <a:endParaRPr lang="he-IL" sz="2000" dirty="0"/>
          </a:p>
          <a:p>
            <a:pPr>
              <a:buNone/>
            </a:pPr>
            <a:r>
              <a:rPr sz="2000" dirty="0"/>
              <a:t>	 </a:t>
            </a:r>
            <a:endParaRPr lang="he-IL" sz="2000" dirty="0"/>
          </a:p>
        </p:txBody>
      </p:sp>
      <p:sp>
        <p:nvSpPr>
          <p:cNvPr id="4" name="Date Placeholder 3"/>
          <p:cNvSpPr>
            <a:spLocks noGrp="1"/>
          </p:cNvSpPr>
          <p:nvPr>
            <p:ph type="dt" sz="half" idx="10"/>
          </p:nvPr>
        </p:nvSpPr>
        <p:spPr/>
        <p:txBody>
          <a:bodyPr/>
          <a:lstStyle/>
          <a:p>
            <a:r>
              <a:t>Updated 13-Oct-2016</a:t>
            </a:r>
            <a:endParaRPr lang="en-US" dirty="0"/>
          </a:p>
        </p:txBody>
      </p:sp>
      <p:sp>
        <p:nvSpPr>
          <p:cNvPr id="7" name="Footer Placeholder 7"/>
          <p:cNvSpPr>
            <a:spLocks noGrp="1"/>
          </p:cNvSpPr>
          <p:nvPr>
            <p:ph type="ftr" sz="quarter" idx="11"/>
          </p:nvPr>
        </p:nvSpPr>
        <p:spPr>
          <a:xfrm>
            <a:off x="2209800" y="5995988"/>
            <a:ext cx="4876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fontAlgn="base" hangingPunct="1">
              <a:spcBef>
                <a:spcPct val="0"/>
              </a:spcBef>
              <a:spcAft>
                <a:spcPct val="0"/>
              </a:spcAft>
            </a:pPr>
            <a:r>
              <a:rPr lang="en-US" dirty="0" smtClean="0">
                <a:solidFill>
                  <a:srgbClr val="F8F8F8"/>
                </a:solidFill>
                <a:latin typeface="Tahoma"/>
              </a:rPr>
              <a:t>The Art Gallery Problem</a:t>
            </a:r>
            <a:r>
              <a:rPr dirty="0" smtClean="0">
                <a:solidFill>
                  <a:srgbClr val="F8F8F8"/>
                </a:solidFill>
                <a:latin typeface="Tahoma"/>
              </a:rPr>
              <a:t> </a:t>
            </a:r>
            <a:r>
              <a:rPr dirty="0">
                <a:solidFill>
                  <a:srgbClr val="F8F8F8"/>
                </a:solidFill>
                <a:latin typeface="Tahoma"/>
              </a:rPr>
              <a:t>© All Rights Reserved </a:t>
            </a:r>
            <a:endParaRPr lang="en-US" altLang="en-US" dirty="0">
              <a:solidFill>
                <a:srgbClr val="F8F8F8"/>
              </a:solidFill>
              <a:latin typeface="Tahoma" pitchFamily="34" charset="0"/>
            </a:endParaRPr>
          </a:p>
        </p:txBody>
      </p:sp>
      <p:sp>
        <p:nvSpPr>
          <p:cNvPr id="5" name="Slide Number Placeholder 4"/>
          <p:cNvSpPr>
            <a:spLocks noGrp="1"/>
          </p:cNvSpPr>
          <p:nvPr>
            <p:ph type="sldNum" sz="quarter" idx="12"/>
          </p:nvPr>
        </p:nvSpPr>
        <p:spPr/>
        <p:txBody>
          <a:bodyPr/>
          <a:lstStyle/>
          <a:p>
            <a:pPr>
              <a:defRPr/>
            </a:pPr>
            <a:fld id="{28C99590-D653-46AC-97D3-FFD34B05AF04}" type="slidenum">
              <a:rPr lang="en-US" smtClean="0"/>
              <a:pPr>
                <a:defRPr/>
              </a:pPr>
              <a:t>26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9" presetClass="emph" presetSubtype="0" nodeType="withEffect">
                                  <p:stCondLst>
                                    <p:cond delay="0"/>
                                  </p:stCondLst>
                                  <p:childTnLst>
                                    <p:set>
                                      <p:cBhvr rctx="PPT">
                                        <p:cTn id="18" dur="indefinite"/>
                                        <p:tgtEl>
                                          <p:spTgt spid="3">
                                            <p:txEl>
                                              <p:pRg st="0" end="0"/>
                                            </p:txEl>
                                          </p:spTgt>
                                        </p:tgtEl>
                                        <p:attrNameLst>
                                          <p:attrName>style.opacity</p:attrName>
                                        </p:attrNameLst>
                                      </p:cBhvr>
                                      <p:to>
                                        <p:strVal val="0.5"/>
                                      </p:to>
                                    </p:set>
                                    <p:animEffect filter="image" prLst="opacity: 0.5">
                                      <p:cBhvr rctx="IE">
                                        <p:cTn id="19" dur="indefinite"/>
                                        <p:tgtEl>
                                          <p:spTgt spid="3">
                                            <p:txEl>
                                              <p:pRg st="0" end="0"/>
                                            </p:txEl>
                                          </p:spTgt>
                                        </p:tgtEl>
                                      </p:cBhvr>
                                    </p:animEffect>
                                  </p:childTnLst>
                                </p:cTn>
                              </p:par>
                              <p:par>
                                <p:cTn id="20" presetID="9" presetClass="emph" presetSubtype="0" nodeType="withEffect">
                                  <p:stCondLst>
                                    <p:cond delay="0"/>
                                  </p:stCondLst>
                                  <p:childTnLst>
                                    <p:set>
                                      <p:cBhvr rctx="PPT">
                                        <p:cTn id="21" dur="indefinite"/>
                                        <p:tgtEl>
                                          <p:spTgt spid="3">
                                            <p:txEl>
                                              <p:pRg st="1" end="1"/>
                                            </p:txEl>
                                          </p:spTgt>
                                        </p:tgtEl>
                                        <p:attrNameLst>
                                          <p:attrName>style.opacity</p:attrName>
                                        </p:attrNameLst>
                                      </p:cBhvr>
                                      <p:to>
                                        <p:strVal val="0.5"/>
                                      </p:to>
                                    </p:set>
                                    <p:animEffect filter="image" prLst="opacity: 0.5">
                                      <p:cBhvr rctx="IE">
                                        <p:cTn id="22" dur="indefinite"/>
                                        <p:tgtEl>
                                          <p:spTgt spid="3">
                                            <p:txEl>
                                              <p:pRg st="1" end="1"/>
                                            </p:txEl>
                                          </p:spTgt>
                                        </p:tgtEl>
                                      </p:cBhvr>
                                    </p:animEffect>
                                  </p:childTnLst>
                                </p:cTn>
                              </p:par>
                              <p:par>
                                <p:cTn id="23" presetID="9" presetClass="emph" presetSubtype="0" nodeType="withEffect">
                                  <p:stCondLst>
                                    <p:cond delay="0"/>
                                  </p:stCondLst>
                                  <p:childTnLst>
                                    <p:set>
                                      <p:cBhvr rctx="PPT">
                                        <p:cTn id="24" dur="indefinite"/>
                                        <p:tgtEl>
                                          <p:spTgt spid="3">
                                            <p:txEl>
                                              <p:pRg st="2" end="2"/>
                                            </p:txEl>
                                          </p:spTgt>
                                        </p:tgtEl>
                                        <p:attrNameLst>
                                          <p:attrName>style.opacity</p:attrName>
                                        </p:attrNameLst>
                                      </p:cBhvr>
                                      <p:to>
                                        <p:strVal val="0.5"/>
                                      </p:to>
                                    </p:set>
                                    <p:animEffect filter="image" prLst="opacity: 0.5">
                                      <p:cBhvr rctx="IE">
                                        <p:cTn id="25" dur="indefinite"/>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childTnLst>
                                </p:cTn>
                              </p:par>
                              <p:par>
                                <p:cTn id="30" presetID="9" presetClass="emph" presetSubtype="0" nodeType="withEffect">
                                  <p:stCondLst>
                                    <p:cond delay="0"/>
                                  </p:stCondLst>
                                  <p:childTnLst>
                                    <p:set>
                                      <p:cBhvr rctx="PPT">
                                        <p:cTn id="31" dur="indefinite"/>
                                        <p:tgtEl>
                                          <p:spTgt spid="3">
                                            <p:txEl>
                                              <p:pRg st="3" end="3"/>
                                            </p:txEl>
                                          </p:spTgt>
                                        </p:tgtEl>
                                        <p:attrNameLst>
                                          <p:attrName>style.opacity</p:attrName>
                                        </p:attrNameLst>
                                      </p:cBhvr>
                                      <p:to>
                                        <p:strVal val="0.5"/>
                                      </p:to>
                                    </p:set>
                                    <p:animEffect filter="image" prLst="opacity: 0.5">
                                      <p:cBhvr rctx="IE">
                                        <p:cTn id="32" dur="indefinite"/>
                                        <p:tgtEl>
                                          <p:spTgt spid="3">
                                            <p:txEl>
                                              <p:pRg st="3" end="3"/>
                                            </p:txEl>
                                          </p:spTgt>
                                        </p:tgtEl>
                                      </p:cBhvr>
                                    </p:animEffect>
                                  </p:childTnLst>
                                </p:cTn>
                              </p:par>
                              <p:par>
                                <p:cTn id="33" presetID="9" presetClass="emph" presetSubtype="0" nodeType="withEffect">
                                  <p:stCondLst>
                                    <p:cond delay="0"/>
                                  </p:stCondLst>
                                  <p:childTnLst>
                                    <p:set>
                                      <p:cBhvr rctx="PPT">
                                        <p:cTn id="34" dur="indefinite"/>
                                        <p:tgtEl>
                                          <p:spTgt spid="3">
                                            <p:txEl>
                                              <p:pRg st="4" end="4"/>
                                            </p:txEl>
                                          </p:spTgt>
                                        </p:tgtEl>
                                        <p:attrNameLst>
                                          <p:attrName>style.opacity</p:attrName>
                                        </p:attrNameLst>
                                      </p:cBhvr>
                                      <p:to>
                                        <p:strVal val="0.5"/>
                                      </p:to>
                                    </p:set>
                                    <p:animEffect filter="image" prLst="opacity: 0.5">
                                      <p:cBhvr rctx="IE">
                                        <p:cTn id="35" dur="indefinite"/>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7416"/>
            <a:ext cx="9144000" cy="941784"/>
          </a:xfrm>
        </p:spPr>
        <p:txBody>
          <a:bodyPr>
            <a:normAutofit fontScale="90000"/>
          </a:bodyPr>
          <a:lstStyle/>
          <a:p>
            <a:pPr algn="ctr" rtl="1"/>
            <a:r>
              <a:rPr sz="3600">
                <a:solidFill>
                  <a:srgbClr val="00FFFF"/>
                </a:solidFill>
              </a:rPr>
              <a:t>Fisk's proof is elegant</a:t>
            </a:r>
            <a:br>
              <a:rPr sz="3600">
                <a:solidFill>
                  <a:srgbClr val="00FFFF"/>
                </a:solidFill>
              </a:rPr>
            </a:br>
            <a:endParaRPr lang="he-IL" sz="4000" dirty="0"/>
          </a:p>
        </p:txBody>
      </p:sp>
      <p:sp>
        <p:nvSpPr>
          <p:cNvPr id="3" name="Content Placeholder 2"/>
          <p:cNvSpPr>
            <a:spLocks noGrp="1"/>
          </p:cNvSpPr>
          <p:nvPr>
            <p:ph idx="1"/>
          </p:nvPr>
        </p:nvSpPr>
        <p:spPr>
          <a:xfrm>
            <a:off x="381000" y="908720"/>
            <a:ext cx="8610600" cy="4824536"/>
          </a:xfrm>
        </p:spPr>
        <p:txBody>
          <a:bodyPr>
            <a:noAutofit/>
          </a:bodyPr>
          <a:lstStyle/>
          <a:p>
            <a:pPr indent="-161925">
              <a:spcBef>
                <a:spcPts val="0"/>
              </a:spcBef>
              <a:buNone/>
            </a:pPr>
            <a:r>
              <a:rPr sz="2400" dirty="0"/>
              <a:t>	it is simple</a:t>
            </a:r>
          </a:p>
          <a:p>
            <a:pPr>
              <a:spcBef>
                <a:spcPts val="0"/>
              </a:spcBef>
              <a:buNone/>
            </a:pPr>
            <a:r>
              <a:rPr sz="2400" dirty="0"/>
              <a:t>	it is short</a:t>
            </a:r>
          </a:p>
          <a:p>
            <a:pPr>
              <a:spcBef>
                <a:spcPts val="0"/>
              </a:spcBef>
              <a:buNone/>
            </a:pPr>
            <a:r>
              <a:rPr sz="2400" dirty="0"/>
              <a:t>	and it is practical! </a:t>
            </a:r>
            <a:r>
              <a:rPr lang="en-US" sz="2400" dirty="0" smtClean="0"/>
              <a:t>B</a:t>
            </a:r>
            <a:r>
              <a:rPr sz="2400" dirty="0" smtClean="0"/>
              <a:t>ecause </a:t>
            </a:r>
            <a:r>
              <a:rPr lang="en-US" sz="2400" dirty="0" smtClean="0"/>
              <a:t>from it we derive a </a:t>
            </a:r>
            <a:r>
              <a:rPr sz="2400" dirty="0" smtClean="0"/>
              <a:t>four-step </a:t>
            </a:r>
            <a:r>
              <a:rPr sz="2400" dirty="0"/>
              <a:t>procedure </a:t>
            </a:r>
            <a:r>
              <a:rPr sz="2400" dirty="0" smtClean="0"/>
              <a:t>guaranteeing the </a:t>
            </a:r>
            <a:r>
              <a:rPr sz="2400" dirty="0"/>
              <a:t>positioning of the </a:t>
            </a:r>
            <a:r>
              <a:rPr sz="2400" dirty="0" smtClean="0"/>
              <a:t>guards</a:t>
            </a:r>
            <a:r>
              <a:rPr lang="en-US" sz="2400" dirty="0"/>
              <a:t> for any </a:t>
            </a:r>
            <a:r>
              <a:rPr lang="en-US" sz="2400" dirty="0" smtClean="0"/>
              <a:t>polygon: </a:t>
            </a:r>
          </a:p>
          <a:p>
            <a:pPr marL="714375">
              <a:spcBef>
                <a:spcPts val="0"/>
              </a:spcBef>
              <a:buNone/>
            </a:pPr>
            <a:r>
              <a:rPr sz="2400" dirty="0" smtClean="0"/>
              <a:t>A. triangulate the polygon;</a:t>
            </a:r>
          </a:p>
          <a:p>
            <a:pPr marL="714375">
              <a:spcBef>
                <a:spcPts val="0"/>
              </a:spcBef>
              <a:buNone/>
            </a:pPr>
            <a:r>
              <a:rPr sz="2400" dirty="0" smtClean="0"/>
              <a:t>B</a:t>
            </a:r>
            <a:r>
              <a:rPr sz="2400" dirty="0"/>
              <a:t>. properly color the vertices;</a:t>
            </a:r>
          </a:p>
          <a:p>
            <a:pPr marL="714375">
              <a:spcBef>
                <a:spcPts val="0"/>
              </a:spcBef>
              <a:buNone/>
            </a:pPr>
            <a:r>
              <a:rPr sz="2400" dirty="0"/>
              <a:t>C. find the color with the smallest number of vertices;</a:t>
            </a:r>
          </a:p>
          <a:p>
            <a:pPr marL="361950" indent="0">
              <a:spcBef>
                <a:spcPts val="0"/>
              </a:spcBef>
              <a:buNone/>
            </a:pPr>
            <a:r>
              <a:rPr sz="2400" dirty="0"/>
              <a:t>D. place guards at those vertices.</a:t>
            </a:r>
          </a:p>
          <a:p>
            <a:pPr marL="361950" indent="0">
              <a:spcBef>
                <a:spcPts val="0"/>
              </a:spcBef>
              <a:buNone/>
            </a:pPr>
            <a:r>
              <a:rPr sz="2400" dirty="0"/>
              <a:t>Thanks to </a:t>
            </a:r>
            <a:r>
              <a:rPr sz="2400" dirty="0" err="1"/>
              <a:t>Chvátal</a:t>
            </a:r>
            <a:r>
              <a:rPr sz="2400" dirty="0"/>
              <a:t>, we know that this number will not exceed </a:t>
            </a:r>
            <a:r>
              <a:rPr sz="2400" dirty="0">
                <a:solidFill>
                  <a:schemeClr val="accent6">
                    <a:lumMod val="60000"/>
                    <a:lumOff val="40000"/>
                  </a:schemeClr>
                </a:solidFill>
                <a:sym typeface="Symbol" charset="2"/>
              </a:rPr>
              <a:t></a:t>
            </a:r>
            <a:r>
              <a:rPr sz="2400" i="1" dirty="0">
                <a:solidFill>
                  <a:schemeClr val="accent6">
                    <a:lumMod val="60000"/>
                    <a:lumOff val="40000"/>
                  </a:schemeClr>
                </a:solidFill>
              </a:rPr>
              <a:t>n</a:t>
            </a:r>
            <a:r>
              <a:rPr sz="2400" dirty="0">
                <a:solidFill>
                  <a:schemeClr val="accent6">
                    <a:lumMod val="60000"/>
                    <a:lumOff val="40000"/>
                  </a:schemeClr>
                </a:solidFill>
              </a:rPr>
              <a:t>/3</a:t>
            </a:r>
            <a:r>
              <a:rPr sz="2400" dirty="0">
                <a:solidFill>
                  <a:schemeClr val="accent6">
                    <a:lumMod val="60000"/>
                    <a:lumOff val="40000"/>
                  </a:schemeClr>
                </a:solidFill>
                <a:sym typeface="Symbol" charset="2"/>
              </a:rPr>
              <a:t></a:t>
            </a:r>
            <a:r>
              <a:rPr sz="2400" dirty="0"/>
              <a:t>,</a:t>
            </a:r>
          </a:p>
          <a:p>
            <a:pPr marL="361950" indent="0">
              <a:spcBef>
                <a:spcPts val="0"/>
              </a:spcBef>
              <a:buNone/>
            </a:pPr>
            <a:r>
              <a:rPr sz="2400" dirty="0"/>
              <a:t>and thanks to Fisk we also know where to position them (there's an algorithm)! </a:t>
            </a:r>
          </a:p>
          <a:p>
            <a:pPr>
              <a:spcBef>
                <a:spcPts val="0"/>
              </a:spcBef>
              <a:buNone/>
            </a:pPr>
            <a:endParaRPr lang="he-IL" sz="2400" dirty="0" smtClean="0"/>
          </a:p>
          <a:p>
            <a:pPr>
              <a:spcBef>
                <a:spcPts val="0"/>
              </a:spcBef>
              <a:buNone/>
            </a:pPr>
            <a:r>
              <a:rPr sz="2400" dirty="0"/>
              <a:t> </a:t>
            </a:r>
            <a:endParaRPr lang="en-US" sz="2400" dirty="0" smtClean="0"/>
          </a:p>
          <a:p>
            <a:pPr>
              <a:spcBef>
                <a:spcPts val="0"/>
              </a:spcBef>
              <a:buNone/>
            </a:pPr>
            <a:endParaRPr lang="he-IL" sz="2400" dirty="0"/>
          </a:p>
        </p:txBody>
      </p:sp>
      <p:sp>
        <p:nvSpPr>
          <p:cNvPr id="4" name="Date Placeholder 3"/>
          <p:cNvSpPr>
            <a:spLocks noGrp="1"/>
          </p:cNvSpPr>
          <p:nvPr>
            <p:ph type="dt" sz="half" idx="10"/>
          </p:nvPr>
        </p:nvSpPr>
        <p:spPr/>
        <p:txBody>
          <a:bodyPr/>
          <a:lstStyle/>
          <a:p>
            <a:r>
              <a:t>Updated 13-Oct-2016</a:t>
            </a:r>
            <a:endParaRPr lang="en-US" dirty="0"/>
          </a:p>
        </p:txBody>
      </p:sp>
      <p:sp>
        <p:nvSpPr>
          <p:cNvPr id="7" name="Footer Placeholder 7"/>
          <p:cNvSpPr>
            <a:spLocks noGrp="1"/>
          </p:cNvSpPr>
          <p:nvPr>
            <p:ph type="ftr" sz="quarter" idx="11"/>
          </p:nvPr>
        </p:nvSpPr>
        <p:spPr>
          <a:xfrm>
            <a:off x="2209800" y="5995988"/>
            <a:ext cx="4876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fontAlgn="base" hangingPunct="1">
              <a:spcBef>
                <a:spcPct val="0"/>
              </a:spcBef>
              <a:spcAft>
                <a:spcPct val="0"/>
              </a:spcAft>
            </a:pPr>
            <a:r>
              <a:rPr lang="en-US" dirty="0" smtClean="0">
                <a:solidFill>
                  <a:srgbClr val="F8F8F8"/>
                </a:solidFill>
                <a:latin typeface="Tahoma"/>
              </a:rPr>
              <a:t>The Art Gallery Problem</a:t>
            </a:r>
            <a:r>
              <a:rPr dirty="0" smtClean="0">
                <a:solidFill>
                  <a:srgbClr val="F8F8F8"/>
                </a:solidFill>
                <a:latin typeface="Tahoma"/>
              </a:rPr>
              <a:t> </a:t>
            </a:r>
            <a:r>
              <a:rPr dirty="0">
                <a:solidFill>
                  <a:srgbClr val="F8F8F8"/>
                </a:solidFill>
                <a:latin typeface="Tahoma"/>
              </a:rPr>
              <a:t>© All Rights Reserved </a:t>
            </a:r>
            <a:endParaRPr lang="en-US" altLang="en-US" dirty="0">
              <a:solidFill>
                <a:srgbClr val="F8F8F8"/>
              </a:solidFill>
              <a:latin typeface="Tahoma" pitchFamily="34" charset="0"/>
            </a:endParaRPr>
          </a:p>
        </p:txBody>
      </p:sp>
      <p:sp>
        <p:nvSpPr>
          <p:cNvPr id="5" name="Slide Number Placeholder 4"/>
          <p:cNvSpPr>
            <a:spLocks noGrp="1"/>
          </p:cNvSpPr>
          <p:nvPr>
            <p:ph type="sldNum" sz="quarter" idx="12"/>
          </p:nvPr>
        </p:nvSpPr>
        <p:spPr/>
        <p:txBody>
          <a:bodyPr/>
          <a:lstStyle/>
          <a:p>
            <a:pPr>
              <a:defRPr/>
            </a:pPr>
            <a:fld id="{28C99590-D653-46AC-97D3-FFD34B05AF04}" type="slidenum">
              <a:rPr lang="en-US" smtClean="0"/>
              <a:pPr>
                <a:defRPr/>
              </a:pPr>
              <a:t>27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pPr algn="ctr" rtl="1" eaLnBrk="1" hangingPunct="1">
              <a:defRPr/>
            </a:pPr>
            <a:r>
              <a:rPr sz="3200">
                <a:solidFill>
                  <a:srgbClr val="00FFFF"/>
                </a:solidFill>
              </a:rPr>
              <a:t>Recommended sources for additional reading (books, articles and websites)</a:t>
            </a:r>
            <a:endParaRPr lang="en-US" sz="3200" dirty="0">
              <a:solidFill>
                <a:srgbClr val="00FFFF"/>
              </a:solidFill>
            </a:endParaRPr>
          </a:p>
        </p:txBody>
      </p:sp>
      <p:sp>
        <p:nvSpPr>
          <p:cNvPr id="33795" name="Content Placeholder 2"/>
          <p:cNvSpPr>
            <a:spLocks noGrp="1"/>
          </p:cNvSpPr>
          <p:nvPr>
            <p:ph idx="1"/>
          </p:nvPr>
        </p:nvSpPr>
        <p:spPr>
          <a:xfrm>
            <a:off x="533400" y="1196975"/>
            <a:ext cx="8077200" cy="4899025"/>
          </a:xfrm>
        </p:spPr>
        <p:txBody>
          <a:bodyPr/>
          <a:lstStyle/>
          <a:p>
            <a:pPr algn="l" rtl="0" eaLnBrk="1" hangingPunct="1"/>
            <a:r>
              <a:rPr sz="1600" dirty="0" err="1"/>
              <a:t>Chvátal</a:t>
            </a:r>
            <a:r>
              <a:rPr sz="1600" dirty="0"/>
              <a:t>, V., (1975). "A combinatorial theorem in plane geometry", </a:t>
            </a:r>
            <a:r>
              <a:rPr sz="1600" i="1" dirty="0"/>
              <a:t>Journal of Combinatorial Theory, </a:t>
            </a:r>
            <a:r>
              <a:rPr sz="1600" b="1" dirty="0"/>
              <a:t>Series B</a:t>
            </a:r>
            <a:r>
              <a:rPr sz="1600" dirty="0"/>
              <a:t> Volume 18, Issue 1, February 1975, Pages 39-41 , </a:t>
            </a:r>
            <a:r>
              <a:rPr sz="1600" dirty="0">
                <a:hlinkClick r:id="rId3" action="ppaction://hlinkfile" tooltip="Digital object identifier"/>
              </a:rPr>
              <a:t>doi</a:t>
            </a:r>
            <a:r>
              <a:rPr sz="1600" dirty="0"/>
              <a:t>:</a:t>
            </a:r>
            <a:r>
              <a:rPr sz="1600" dirty="0">
                <a:hlinkClick r:id="rId4"/>
              </a:rPr>
              <a:t>10.1016/0095-8956(75)90061-1</a:t>
            </a:r>
            <a:endParaRPr lang="en-US" altLang="en-US" sz="1600" dirty="0" smtClean="0"/>
          </a:p>
          <a:p>
            <a:pPr algn="l" rtl="0" eaLnBrk="1" hangingPunct="1"/>
            <a:r>
              <a:rPr sz="1600" dirty="0" smtClean="0"/>
              <a:t>Fisk</a:t>
            </a:r>
            <a:r>
              <a:rPr sz="1600" dirty="0"/>
              <a:t>, S., (1978). "A short proof of </a:t>
            </a:r>
            <a:r>
              <a:rPr sz="1600" dirty="0" err="1"/>
              <a:t>Chvátal's</a:t>
            </a:r>
            <a:r>
              <a:rPr sz="1600" dirty="0"/>
              <a:t> watchman theorem", </a:t>
            </a:r>
            <a:r>
              <a:rPr sz="1600" i="1" dirty="0"/>
              <a:t>Journal of Combinatorial Theory, Series B</a:t>
            </a:r>
            <a:r>
              <a:rPr sz="1600" dirty="0"/>
              <a:t> </a:t>
            </a:r>
            <a:r>
              <a:rPr sz="1600" b="1" dirty="0"/>
              <a:t>24</a:t>
            </a:r>
            <a:r>
              <a:rPr sz="1600" dirty="0"/>
              <a:t> (3): 374, </a:t>
            </a:r>
            <a:r>
              <a:rPr sz="1600" dirty="0">
                <a:hlinkClick r:id="rId3" action="ppaction://hlinkfile" tooltip="Digital object identifier"/>
              </a:rPr>
              <a:t>doi</a:t>
            </a:r>
            <a:r>
              <a:rPr sz="1600" dirty="0"/>
              <a:t>:</a:t>
            </a:r>
            <a:r>
              <a:rPr sz="1600" dirty="0">
                <a:hlinkClick r:id="rId5"/>
              </a:rPr>
              <a:t>10.1016/0095-8956(78)90059-X</a:t>
            </a:r>
            <a:r>
              <a:rPr sz="1600" dirty="0"/>
              <a:t> </a:t>
            </a:r>
            <a:endParaRPr lang="en-US" altLang="en-US" sz="1600" dirty="0" smtClean="0"/>
          </a:p>
          <a:p>
            <a:pPr algn="l" rtl="0" eaLnBrk="1" hangingPunct="1"/>
            <a:r>
              <a:rPr sz="1600" dirty="0" err="1"/>
              <a:t>Honsberger</a:t>
            </a:r>
            <a:r>
              <a:rPr sz="1600" dirty="0"/>
              <a:t>, R., (1976). “</a:t>
            </a:r>
            <a:r>
              <a:rPr sz="1600" dirty="0" err="1"/>
              <a:t>Chvatal’s</a:t>
            </a:r>
            <a:r>
              <a:rPr sz="1600" dirty="0"/>
              <a:t> Art Gallery Theorem.” </a:t>
            </a:r>
            <a:r>
              <a:rPr sz="1600" i="1" dirty="0"/>
              <a:t>Mathematical Gems II, Chapter 11, 104-110,  MAA Inc. </a:t>
            </a:r>
            <a:r>
              <a:rPr sz="1600" dirty="0"/>
              <a:t>1976 1976 </a:t>
            </a:r>
          </a:p>
          <a:p>
            <a:pPr algn="l" rtl="0" eaLnBrk="1" hangingPunct="1"/>
            <a:r>
              <a:rPr sz="1600" dirty="0" err="1"/>
              <a:t>Garey</a:t>
            </a:r>
            <a:r>
              <a:rPr sz="1600" dirty="0"/>
              <a:t>, Michael R.; Johnson, D. S. (1979). Victor Klee. ed. </a:t>
            </a:r>
            <a:r>
              <a:rPr sz="1600" i="1" dirty="0"/>
              <a:t>Computers and Intractability: A Guide to the Theory of NP-Completeness</a:t>
            </a:r>
            <a:r>
              <a:rPr sz="1600" dirty="0"/>
              <a:t>. A Series of Books in the Mathematical Sciences. W. H. Freeman and Co.. pp. x+338. </a:t>
            </a:r>
            <a:r>
              <a:rPr sz="1600" dirty="0">
                <a:hlinkClick r:id="rId6" action="ppaction://hlinkfile" tooltip="International Standard Book Number"/>
              </a:rPr>
              <a:t>ISBN</a:t>
            </a:r>
            <a:r>
              <a:rPr sz="1600" dirty="0"/>
              <a:t> </a:t>
            </a:r>
            <a:r>
              <a:rPr sz="1600" dirty="0">
                <a:hlinkClick r:id="rId7" action="ppaction://hlinkfile" tooltip="Special:BookSources/0-7167-1045-5"/>
              </a:rPr>
              <a:t>0-7167-1045-5</a:t>
            </a:r>
            <a:r>
              <a:rPr sz="1600" dirty="0"/>
              <a:t>. </a:t>
            </a:r>
            <a:r>
              <a:rPr sz="1600" dirty="0">
                <a:hlinkClick r:id="rId8" action="ppaction://hlinkfile" tooltip="Mathematical Reviews"/>
              </a:rPr>
              <a:t>MR</a:t>
            </a:r>
            <a:r>
              <a:rPr sz="1600" dirty="0">
                <a:hlinkClick r:id="rId9"/>
              </a:rPr>
              <a:t>519066</a:t>
            </a:r>
            <a:r>
              <a:rPr sz="1600" dirty="0"/>
              <a:t>.</a:t>
            </a:r>
          </a:p>
          <a:p>
            <a:pPr algn="l" eaLnBrk="1" hangingPunct="1">
              <a:buFontTx/>
              <a:buNone/>
            </a:pPr>
            <a:endParaRPr lang="en-US" altLang="en-US" sz="1600" dirty="0" smtClean="0"/>
          </a:p>
        </p:txBody>
      </p:sp>
      <p:sp>
        <p:nvSpPr>
          <p:cNvPr id="33796" name="Date Placeholder 6"/>
          <p:cNvSpPr>
            <a:spLocks noGrp="1"/>
          </p:cNvSpPr>
          <p:nvPr>
            <p:ph type="dt" sz="quarter" idx="10"/>
          </p:nvPr>
        </p:nvSpPr>
        <p:spPr>
          <a:xfrm>
            <a:off x="381000" y="60960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a:solidFill>
                  <a:srgbClr val="F8F8F8"/>
                </a:solidFill>
                <a:latin typeface="Tahoma"/>
              </a:rPr>
              <a:t>Updated 13-Oct-2016</a:t>
            </a:r>
            <a:endParaRPr lang="en-US" altLang="en-US" dirty="0">
              <a:solidFill>
                <a:srgbClr val="F8F8F8"/>
              </a:solidFill>
              <a:latin typeface="Tahoma" pitchFamily="34" charset="0"/>
            </a:endParaRPr>
          </a:p>
        </p:txBody>
      </p:sp>
      <p:sp>
        <p:nvSpPr>
          <p:cNvPr id="33798" name="Footer Placeholder 3"/>
          <p:cNvSpPr>
            <a:spLocks noGrp="1"/>
          </p:cNvSpPr>
          <p:nvPr>
            <p:ph type="ftr" sz="quarter" idx="11"/>
          </p:nvPr>
        </p:nvSpPr>
        <p:spPr>
          <a:xfrm>
            <a:off x="3352800" y="6019800"/>
            <a:ext cx="3754437"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dirty="0" smtClean="0">
                <a:solidFill>
                  <a:srgbClr val="F8F8F8"/>
                </a:solidFill>
                <a:latin typeface="Tahoma"/>
              </a:rPr>
              <a:t>The Art Gallery Problem</a:t>
            </a:r>
            <a:r>
              <a:rPr dirty="0" smtClean="0">
                <a:solidFill>
                  <a:srgbClr val="F8F8F8"/>
                </a:solidFill>
                <a:latin typeface="Tahoma"/>
              </a:rPr>
              <a:t> </a:t>
            </a:r>
            <a:r>
              <a:rPr dirty="0">
                <a:solidFill>
                  <a:srgbClr val="F8F8F8"/>
                </a:solidFill>
                <a:latin typeface="Tahoma"/>
              </a:rPr>
              <a:t>© All Rights Reserved </a:t>
            </a:r>
            <a:endParaRPr lang="en-US" altLang="en-US" dirty="0">
              <a:solidFill>
                <a:srgbClr val="F8F8F8"/>
              </a:solidFill>
              <a:latin typeface="Tahoma" pitchFamily="34" charset="0"/>
            </a:endParaRPr>
          </a:p>
        </p:txBody>
      </p:sp>
      <p:sp>
        <p:nvSpPr>
          <p:cNvPr id="3" name="Slide Number Placeholder 2"/>
          <p:cNvSpPr>
            <a:spLocks noGrp="1"/>
          </p:cNvSpPr>
          <p:nvPr>
            <p:ph type="sldNum" sz="quarter" idx="12"/>
          </p:nvPr>
        </p:nvSpPr>
        <p:spPr/>
        <p:txBody>
          <a:bodyPr/>
          <a:lstStyle/>
          <a:p>
            <a:pPr>
              <a:defRPr/>
            </a:pPr>
            <a:fld id="{28C99590-D653-46AC-97D3-FFD34B05AF04}" type="slidenum">
              <a:rPr lang="en-US" smtClean="0"/>
              <a:pPr>
                <a:defRPr/>
              </a:pPr>
              <a:t>28</a:t>
            </a:fld>
            <a:endParaRPr lang="en-US"/>
          </a:p>
        </p:txBody>
      </p:sp>
    </p:spTree>
  </p:cSld>
  <p:clrMapOvr>
    <a:masterClrMapping/>
  </p:clrMapOvr>
  <p:transition advTm="189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pPr algn="ctr" eaLnBrk="1" hangingPunct="1">
              <a:defRPr/>
            </a:pPr>
            <a:r>
              <a:rPr sz="3200">
                <a:solidFill>
                  <a:srgbClr val="00FFFF"/>
                </a:solidFill>
              </a:rPr>
              <a:t>Recommended sources for additional reading (books, articles and websites)</a:t>
            </a:r>
            <a:endParaRPr lang="en-US" sz="3200" dirty="0">
              <a:solidFill>
                <a:srgbClr val="00FFFF"/>
              </a:solidFill>
            </a:endParaRPr>
          </a:p>
        </p:txBody>
      </p:sp>
      <p:sp>
        <p:nvSpPr>
          <p:cNvPr id="33795" name="Content Placeholder 2"/>
          <p:cNvSpPr>
            <a:spLocks noGrp="1"/>
          </p:cNvSpPr>
          <p:nvPr>
            <p:ph idx="1"/>
          </p:nvPr>
        </p:nvSpPr>
        <p:spPr>
          <a:xfrm>
            <a:off x="381000" y="1143000"/>
            <a:ext cx="8382000" cy="5111750"/>
          </a:xfrm>
        </p:spPr>
        <p:txBody>
          <a:bodyPr/>
          <a:lstStyle/>
          <a:p>
            <a:pPr algn="l" rtl="0" eaLnBrk="1" hangingPunct="1"/>
            <a:r>
              <a:rPr sz="1600" dirty="0"/>
              <a:t>O'Rourke, Joseph (1987). </a:t>
            </a:r>
            <a:r>
              <a:rPr sz="1600" i="1" dirty="0"/>
              <a:t>Art Gallery Theorems and Algorithms</a:t>
            </a:r>
            <a:r>
              <a:rPr sz="1600" dirty="0"/>
              <a:t>, Oxford University Press, </a:t>
            </a:r>
            <a:r>
              <a:rPr sz="1600" dirty="0">
                <a:hlinkClick r:id="rId3" action="ppaction://hlinkfile" tooltip="International Standard Book Number"/>
              </a:rPr>
              <a:t>ISBN</a:t>
            </a:r>
            <a:r>
              <a:rPr sz="1600" dirty="0"/>
              <a:t> 0-19-503965-3, </a:t>
            </a:r>
            <a:r>
              <a:rPr sz="1600" dirty="0">
                <a:hlinkClick r:id="rId4"/>
              </a:rPr>
              <a:t>http://cs.smith.edu/~orourke/books/ArtGalleryTheorems/art.html</a:t>
            </a:r>
            <a:endParaRPr lang="en-US" altLang="en-US" sz="1600" dirty="0" smtClean="0"/>
          </a:p>
          <a:p>
            <a:pPr algn="l" rtl="0" eaLnBrk="1" hangingPunct="1"/>
            <a:r>
              <a:rPr sz="1600" dirty="0">
                <a:hlinkClick r:id="rId5"/>
              </a:rPr>
              <a:t>http://maven.smith.edu/~orourke/</a:t>
            </a:r>
            <a:r>
              <a:rPr sz="1600" dirty="0"/>
              <a:t>         The problem of securing a fortress appears in Chapter 6 of this book. ***404 error -- page not found*** </a:t>
            </a:r>
          </a:p>
          <a:p>
            <a:pPr eaLnBrk="1" hangingPunct="1">
              <a:buFontTx/>
              <a:buNone/>
            </a:pPr>
            <a:r>
              <a:rPr sz="1600" dirty="0"/>
              <a:t>	Proof that the </a:t>
            </a:r>
            <a:r>
              <a:rPr lang="en-US" sz="1600" dirty="0" smtClean="0"/>
              <a:t>art gallery problem</a:t>
            </a:r>
            <a:r>
              <a:rPr sz="1600" dirty="0" smtClean="0"/>
              <a:t> </a:t>
            </a:r>
            <a:r>
              <a:rPr sz="1600" dirty="0"/>
              <a:t>is NP-complete appears on pages 239-242.</a:t>
            </a:r>
          </a:p>
          <a:p>
            <a:pPr eaLnBrk="1" hangingPunct="1">
              <a:buFontTx/>
              <a:buNone/>
            </a:pPr>
            <a:r>
              <a:rPr sz="1600" dirty="0"/>
              <a:t>	The difficult problem </a:t>
            </a:r>
            <a:r>
              <a:rPr sz="1600" dirty="0" smtClean="0"/>
              <a:t>of </a:t>
            </a:r>
            <a:r>
              <a:rPr sz="1600" dirty="0"/>
              <a:t>securing a polyhedral museum  (the three-dimensional problem) is addressed in Chapter 10. An example of a polyhedral non-prismatic museum whose interior space is not visible from the corners is addressed on page 255. </a:t>
            </a:r>
          </a:p>
          <a:p>
            <a:pPr algn="l" rtl="0" eaLnBrk="1" hangingPunct="1">
              <a:defRPr/>
            </a:pPr>
            <a:r>
              <a:rPr sz="1600" dirty="0"/>
              <a:t> </a:t>
            </a:r>
            <a:r>
              <a:rPr sz="1600" dirty="0" err="1"/>
              <a:t>Bjorling</a:t>
            </a:r>
            <a:r>
              <a:rPr sz="1600" dirty="0"/>
              <a:t>-Sachs, I. and </a:t>
            </a:r>
            <a:r>
              <a:rPr sz="1600" dirty="0" err="1"/>
              <a:t>Souvaine</a:t>
            </a:r>
            <a:r>
              <a:rPr sz="1600" dirty="0"/>
              <a:t>, D. L. "A Tight Bound for Guarding Polygons with Holes." Report LCSR-TR-165. New Brunswick, NJ: Lab. </a:t>
            </a:r>
            <a:r>
              <a:rPr sz="1600" dirty="0" err="1"/>
              <a:t>Comput</a:t>
            </a:r>
            <a:r>
              <a:rPr sz="1600" dirty="0"/>
              <a:t>. Sci. Res., Rutgers Univ., 1991.</a:t>
            </a:r>
          </a:p>
          <a:p>
            <a:pPr algn="l" rtl="0" eaLnBrk="1" hangingPunct="1">
              <a:defRPr/>
            </a:pPr>
            <a:r>
              <a:rPr sz="1600" dirty="0" err="1"/>
              <a:t>Bjorling</a:t>
            </a:r>
            <a:r>
              <a:rPr sz="1600" dirty="0"/>
              <a:t>-Sachs, I. and </a:t>
            </a:r>
            <a:r>
              <a:rPr sz="1600" dirty="0" err="1"/>
              <a:t>Souvaine</a:t>
            </a:r>
            <a:r>
              <a:rPr sz="1600" dirty="0"/>
              <a:t>, D. L. "An Efficient Algorithm for Guard Placement in Polygons with Holes." </a:t>
            </a:r>
            <a:r>
              <a:rPr sz="1600" i="1" dirty="0"/>
              <a:t>Disc. </a:t>
            </a:r>
            <a:r>
              <a:rPr sz="1600" i="1" dirty="0" err="1"/>
              <a:t>Comput</a:t>
            </a:r>
            <a:r>
              <a:rPr sz="1600" i="1" dirty="0"/>
              <a:t>. Geom.</a:t>
            </a:r>
            <a:r>
              <a:rPr sz="1600" dirty="0"/>
              <a:t> </a:t>
            </a:r>
            <a:r>
              <a:rPr sz="1600" b="1" dirty="0"/>
              <a:t>13</a:t>
            </a:r>
            <a:r>
              <a:rPr sz="1600" dirty="0"/>
              <a:t>, 77-109, 1995.</a:t>
            </a:r>
          </a:p>
          <a:p>
            <a:pPr algn="l" rtl="0" eaLnBrk="1" hangingPunct="1">
              <a:defRPr/>
            </a:pPr>
            <a:r>
              <a:rPr sz="1600" dirty="0"/>
              <a:t>DIMACS Research and Education Institute. "Art Gallery Problems." </a:t>
            </a:r>
            <a:r>
              <a:rPr sz="1600" dirty="0">
                <a:hlinkClick r:id="rId6"/>
              </a:rPr>
              <a:t>http://dimacs.rutgers.edu/~cristofa/Xfiles/art.html</a:t>
            </a:r>
            <a:endParaRPr lang="en-US" sz="1600" dirty="0"/>
          </a:p>
          <a:p>
            <a:pPr algn="l" rtl="0" eaLnBrk="1" hangingPunct="1">
              <a:defRPr/>
            </a:pPr>
            <a:r>
              <a:rPr sz="1600" dirty="0" err="1"/>
              <a:t>MathForum</a:t>
            </a:r>
            <a:r>
              <a:rPr sz="1600" dirty="0"/>
              <a:t>: </a:t>
            </a:r>
            <a:r>
              <a:rPr sz="1600" dirty="0">
                <a:hlinkClick r:id="rId7"/>
              </a:rPr>
              <a:t>http://mathforum.org/mathimages/index.php/Art_Gallery_Theorem</a:t>
            </a:r>
            <a:r>
              <a:rPr sz="1600" dirty="0"/>
              <a:t> </a:t>
            </a:r>
          </a:p>
          <a:p>
            <a:pPr algn="l" eaLnBrk="1" hangingPunct="1">
              <a:buFontTx/>
              <a:buNone/>
            </a:pPr>
            <a:endParaRPr lang="en-US" altLang="en-US" sz="1600" dirty="0" smtClean="0"/>
          </a:p>
        </p:txBody>
      </p:sp>
      <p:sp>
        <p:nvSpPr>
          <p:cNvPr id="33796" name="Date Placeholder 6"/>
          <p:cNvSpPr>
            <a:spLocks noGrp="1"/>
          </p:cNvSpPr>
          <p:nvPr>
            <p:ph type="dt" sz="quarter" idx="10"/>
          </p:nvPr>
        </p:nvSpPr>
        <p:spPr>
          <a:xfrm>
            <a:off x="381000" y="60960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a:solidFill>
                  <a:srgbClr val="F8F8F8"/>
                </a:solidFill>
                <a:latin typeface="Tahoma"/>
              </a:rPr>
              <a:t>Updated 13-Oct-2016</a:t>
            </a:r>
            <a:endParaRPr lang="en-US" altLang="en-US" dirty="0">
              <a:solidFill>
                <a:srgbClr val="F8F8F8"/>
              </a:solidFill>
              <a:latin typeface="Tahoma" pitchFamily="34" charset="0"/>
            </a:endParaRPr>
          </a:p>
        </p:txBody>
      </p:sp>
      <p:sp>
        <p:nvSpPr>
          <p:cNvPr id="33798" name="Footer Placeholder 3"/>
          <p:cNvSpPr>
            <a:spLocks noGrp="1"/>
          </p:cNvSpPr>
          <p:nvPr>
            <p:ph type="ftr" sz="quarter" idx="11"/>
          </p:nvPr>
        </p:nvSpPr>
        <p:spPr>
          <a:xfrm>
            <a:off x="3332162" y="5995988"/>
            <a:ext cx="3754437"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dirty="0" smtClean="0">
                <a:solidFill>
                  <a:srgbClr val="F8F8F8"/>
                </a:solidFill>
                <a:latin typeface="Tahoma"/>
              </a:rPr>
              <a:t>The Art Gallery Problem</a:t>
            </a:r>
            <a:r>
              <a:rPr dirty="0" smtClean="0">
                <a:solidFill>
                  <a:srgbClr val="F8F8F8"/>
                </a:solidFill>
                <a:latin typeface="Tahoma"/>
              </a:rPr>
              <a:t> </a:t>
            </a:r>
            <a:r>
              <a:rPr dirty="0">
                <a:solidFill>
                  <a:srgbClr val="F8F8F8"/>
                </a:solidFill>
                <a:latin typeface="Tahoma"/>
              </a:rPr>
              <a:t>© All Rights Reserved </a:t>
            </a:r>
            <a:endParaRPr lang="en-US" altLang="en-US" dirty="0">
              <a:solidFill>
                <a:srgbClr val="F8F8F8"/>
              </a:solidFill>
              <a:latin typeface="Tahoma" pitchFamily="34" charset="0"/>
            </a:endParaRPr>
          </a:p>
        </p:txBody>
      </p:sp>
      <p:sp>
        <p:nvSpPr>
          <p:cNvPr id="3" name="Slide Number Placeholder 2"/>
          <p:cNvSpPr>
            <a:spLocks noGrp="1"/>
          </p:cNvSpPr>
          <p:nvPr>
            <p:ph type="sldNum" sz="quarter" idx="12"/>
          </p:nvPr>
        </p:nvSpPr>
        <p:spPr/>
        <p:txBody>
          <a:bodyPr/>
          <a:lstStyle/>
          <a:p>
            <a:pPr>
              <a:defRPr/>
            </a:pPr>
            <a:fld id="{28C99590-D653-46AC-97D3-FFD34B05AF04}" type="slidenum">
              <a:rPr lang="en-US" smtClean="0"/>
              <a:pPr>
                <a:defRPr/>
              </a:pPr>
              <a:t>29</a:t>
            </a:fld>
            <a:endParaRPr lang="en-US"/>
          </a:p>
        </p:txBody>
      </p:sp>
    </p:spTree>
    <p:extLst>
      <p:ext uri="{BB962C8B-B14F-4D97-AF65-F5344CB8AC3E}">
        <p14:creationId xmlns:p14="http://schemas.microsoft.com/office/powerpoint/2010/main" val="1551500935"/>
      </p:ext>
    </p:extLst>
  </p:cSld>
  <p:clrMapOvr>
    <a:masterClrMapping/>
  </p:clrMapOvr>
  <p:transition advTm="189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395288" y="2492375"/>
            <a:ext cx="8497887" cy="1470025"/>
          </a:xfrm>
        </p:spPr>
        <p:txBody>
          <a:bodyPr/>
          <a:lstStyle/>
          <a:p>
            <a:pPr algn="l" rtl="0" eaLnBrk="1" hangingPunct="1">
              <a:defRPr/>
            </a:pPr>
            <a:r>
              <a:rPr lang="en-US" sz="4400" dirty="0" smtClean="0">
                <a:solidFill>
                  <a:srgbClr val="F0912D"/>
                </a:solidFill>
              </a:rPr>
              <a:t>The Art Gallery Problem</a:t>
            </a:r>
            <a:endParaRPr lang="he-IL" sz="4400" dirty="0" smtClean="0">
              <a:solidFill>
                <a:srgbClr val="F0912D"/>
              </a:solidFill>
            </a:endParaRPr>
          </a:p>
        </p:txBody>
      </p:sp>
      <p:sp>
        <p:nvSpPr>
          <p:cNvPr id="17411" name="Subtitle 2"/>
          <p:cNvSpPr>
            <a:spLocks noGrp="1"/>
          </p:cNvSpPr>
          <p:nvPr>
            <p:ph type="subTitle" idx="1"/>
          </p:nvPr>
        </p:nvSpPr>
        <p:spPr>
          <a:xfrm>
            <a:off x="0" y="0"/>
            <a:ext cx="9144000" cy="2085975"/>
          </a:xfrm>
        </p:spPr>
        <p:txBody>
          <a:bodyPr/>
          <a:lstStyle/>
          <a:p>
            <a:pPr eaLnBrk="1" hangingPunct="1"/>
            <a:endParaRPr lang="he-IL" altLang="en-US" sz="3200" dirty="0" smtClean="0"/>
          </a:p>
          <a:p>
            <a:pPr eaLnBrk="1" hangingPunct="1"/>
            <a:r>
              <a:rPr sz="3200"/>
              <a:t> </a:t>
            </a:r>
          </a:p>
          <a:p>
            <a:pPr eaLnBrk="1" hangingPunct="1"/>
            <a:endParaRPr lang="he-IL" altLang="en-US" sz="3200" dirty="0" smtClean="0"/>
          </a:p>
          <a:p>
            <a:pPr eaLnBrk="1" hangingPunct="1"/>
            <a:endParaRPr lang="he-IL" altLang="en-US" sz="3200" dirty="0" smtClean="0"/>
          </a:p>
          <a:p>
            <a:pPr eaLnBrk="1" hangingPunct="1"/>
            <a:endParaRPr lang="he-IL" altLang="en-US" sz="3200" dirty="0" smtClean="0"/>
          </a:p>
        </p:txBody>
      </p:sp>
      <p:sp>
        <p:nvSpPr>
          <p:cNvPr id="17412" name="TextBox 8"/>
          <p:cNvSpPr txBox="1">
            <a:spLocks noChangeArrowheads="1"/>
          </p:cNvSpPr>
          <p:nvPr/>
        </p:nvSpPr>
        <p:spPr bwMode="auto">
          <a:xfrm>
            <a:off x="1476375" y="5516563"/>
            <a:ext cx="5975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Clr>
                <a:schemeClr val="accent1"/>
              </a:buClr>
              <a:buChar char="•"/>
              <a:defRPr sz="3200">
                <a:solidFill>
                  <a:schemeClr val="tx1"/>
                </a:solidFill>
                <a:latin typeface="Tahoma" pitchFamily="34" charset="0"/>
                <a:cs typeface="Arial" charset="0"/>
              </a:defRPr>
            </a:lvl1pPr>
            <a:lvl2pPr marL="742950" indent="-285750" algn="r" rtl="1" eaLnBrk="0" hangingPunct="0">
              <a:spcBef>
                <a:spcPct val="20000"/>
              </a:spcBef>
              <a:buClr>
                <a:schemeClr val="hlink"/>
              </a:buClr>
              <a:buChar char="–"/>
              <a:defRPr sz="2800">
                <a:solidFill>
                  <a:schemeClr val="tx1"/>
                </a:solidFill>
                <a:latin typeface="Tahoma" pitchFamily="34" charset="0"/>
                <a:cs typeface="Arial" charset="0"/>
              </a:defRPr>
            </a:lvl2pPr>
            <a:lvl3pPr marL="1143000" indent="-228600" algn="r" rtl="1" eaLnBrk="0" hangingPunct="0">
              <a:spcBef>
                <a:spcPct val="20000"/>
              </a:spcBef>
              <a:buClr>
                <a:schemeClr val="accent1"/>
              </a:buClr>
              <a:buChar char="•"/>
              <a:defRPr sz="2400">
                <a:solidFill>
                  <a:schemeClr val="tx1"/>
                </a:solidFill>
                <a:latin typeface="Tahoma" pitchFamily="34" charset="0"/>
                <a:cs typeface="Arial" charset="0"/>
              </a:defRPr>
            </a:lvl3pPr>
            <a:lvl4pPr marL="1600200" indent="-228600" algn="r" rtl="1" eaLnBrk="0" hangingPunct="0">
              <a:spcBef>
                <a:spcPct val="20000"/>
              </a:spcBef>
              <a:buClr>
                <a:schemeClr val="folHlink"/>
              </a:buClr>
              <a:buChar char="–"/>
              <a:defRPr sz="2000">
                <a:solidFill>
                  <a:schemeClr val="tx1"/>
                </a:solidFill>
                <a:latin typeface="Tahoma" pitchFamily="34" charset="0"/>
                <a:cs typeface="Arial" charset="0"/>
              </a:defRPr>
            </a:lvl4pPr>
            <a:lvl5pPr marL="2057400" indent="-228600" algn="r" rtl="1" eaLnBrk="0" hangingPunct="0">
              <a:spcBef>
                <a:spcPct val="20000"/>
              </a:spcBef>
              <a:buClr>
                <a:schemeClr val="accent1"/>
              </a:buClr>
              <a:buChar char="»"/>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9pPr>
          </a:lstStyle>
          <a:p>
            <a:pPr algn="ctr" eaLnBrk="1" hangingPunct="1">
              <a:spcBef>
                <a:spcPct val="0"/>
              </a:spcBef>
              <a:buClrTx/>
              <a:buFontTx/>
              <a:buNone/>
            </a:pPr>
            <a:r>
              <a:rPr lang="he-IL" altLang="en-US" sz="1800">
                <a:solidFill>
                  <a:srgbClr val="F8F8F8"/>
                </a:solidFill>
                <a:latin typeface="Arial" charset="0"/>
              </a:rPr>
              <a:t>© כל הזכויות שמורות  ל"קשר חם", הטכניון</a:t>
            </a:r>
          </a:p>
        </p:txBody>
      </p:sp>
      <p:grpSp>
        <p:nvGrpSpPr>
          <p:cNvPr id="2" name="Group 1"/>
          <p:cNvGrpSpPr/>
          <p:nvPr/>
        </p:nvGrpSpPr>
        <p:grpSpPr>
          <a:xfrm>
            <a:off x="323528" y="382504"/>
            <a:ext cx="2906431" cy="958264"/>
            <a:chOff x="7813675" y="400343"/>
            <a:chExt cx="2906431" cy="958264"/>
          </a:xfrm>
        </p:grpSpPr>
        <p:pic>
          <p:nvPicPr>
            <p:cNvPr id="1741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13675" y="400343"/>
              <a:ext cx="915988" cy="958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TextBox 16"/>
            <p:cNvSpPr txBox="1">
              <a:spLocks noChangeArrowheads="1"/>
            </p:cNvSpPr>
            <p:nvPr/>
          </p:nvSpPr>
          <p:spPr bwMode="auto">
            <a:xfrm>
              <a:off x="8624606" y="710535"/>
              <a:ext cx="209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eaLnBrk="0" hangingPunct="0">
                <a:spcBef>
                  <a:spcPct val="20000"/>
                </a:spcBef>
                <a:buClr>
                  <a:schemeClr val="accent1"/>
                </a:buClr>
                <a:buChar char="•"/>
                <a:defRPr sz="3200">
                  <a:solidFill>
                    <a:schemeClr val="tx1"/>
                  </a:solidFill>
                  <a:latin typeface="Tahoma" pitchFamily="34" charset="0"/>
                  <a:cs typeface="Arial" charset="0"/>
                </a:defRPr>
              </a:lvl1pPr>
              <a:lvl2pPr marL="742950" indent="-285750" algn="r" rtl="1" eaLnBrk="0" hangingPunct="0">
                <a:spcBef>
                  <a:spcPct val="20000"/>
                </a:spcBef>
                <a:buClr>
                  <a:schemeClr val="hlink"/>
                </a:buClr>
                <a:buChar char="–"/>
                <a:defRPr sz="2800">
                  <a:solidFill>
                    <a:schemeClr val="tx1"/>
                  </a:solidFill>
                  <a:latin typeface="Tahoma" pitchFamily="34" charset="0"/>
                  <a:cs typeface="Arial" charset="0"/>
                </a:defRPr>
              </a:lvl2pPr>
              <a:lvl3pPr marL="1143000" indent="-228600" algn="r" rtl="1" eaLnBrk="0" hangingPunct="0">
                <a:spcBef>
                  <a:spcPct val="20000"/>
                </a:spcBef>
                <a:buClr>
                  <a:schemeClr val="accent1"/>
                </a:buClr>
                <a:buChar char="•"/>
                <a:defRPr sz="2400">
                  <a:solidFill>
                    <a:schemeClr val="tx1"/>
                  </a:solidFill>
                  <a:latin typeface="Tahoma" pitchFamily="34" charset="0"/>
                  <a:cs typeface="Arial" charset="0"/>
                </a:defRPr>
              </a:lvl3pPr>
              <a:lvl4pPr marL="1600200" indent="-228600" algn="r" rtl="1" eaLnBrk="0" hangingPunct="0">
                <a:spcBef>
                  <a:spcPct val="20000"/>
                </a:spcBef>
                <a:buClr>
                  <a:schemeClr val="folHlink"/>
                </a:buClr>
                <a:buChar char="–"/>
                <a:defRPr sz="2000">
                  <a:solidFill>
                    <a:schemeClr val="tx1"/>
                  </a:solidFill>
                  <a:latin typeface="Tahoma" pitchFamily="34" charset="0"/>
                  <a:cs typeface="Arial" charset="0"/>
                </a:defRPr>
              </a:lvl4pPr>
              <a:lvl5pPr marL="2057400" indent="-228600" algn="r" rtl="1" eaLnBrk="0" hangingPunct="0">
                <a:spcBef>
                  <a:spcPct val="20000"/>
                </a:spcBef>
                <a:buClr>
                  <a:schemeClr val="accent1"/>
                </a:buClr>
                <a:buChar char="»"/>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9pPr>
            </a:lstStyle>
            <a:p>
              <a:pPr eaLnBrk="1" hangingPunct="1">
                <a:spcBef>
                  <a:spcPct val="0"/>
                </a:spcBef>
                <a:buClrTx/>
                <a:buFontTx/>
                <a:buNone/>
              </a:pPr>
              <a:r>
                <a:rPr sz="1800" b="1">
                  <a:solidFill>
                    <a:srgbClr val="F8F8F8"/>
                  </a:solidFill>
                  <a:latin typeface="Arial"/>
                </a:rPr>
                <a:t>Israel Science Foundation</a:t>
              </a:r>
            </a:p>
          </p:txBody>
        </p:sp>
      </p:grpSp>
      <p:grpSp>
        <p:nvGrpSpPr>
          <p:cNvPr id="4" name="Group 3"/>
          <p:cNvGrpSpPr/>
          <p:nvPr/>
        </p:nvGrpSpPr>
        <p:grpSpPr>
          <a:xfrm>
            <a:off x="2101850" y="476672"/>
            <a:ext cx="4724400" cy="1650588"/>
            <a:chOff x="-58390" y="-302008"/>
            <a:chExt cx="4724400" cy="1650588"/>
          </a:xfrm>
        </p:grpSpPr>
        <p:pic>
          <p:nvPicPr>
            <p:cNvPr id="17413" name="Picture 11" descr="Technion animated logo"/>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107530" y="-302008"/>
              <a:ext cx="75247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Rectangle 6"/>
            <p:cNvSpPr>
              <a:spLocks noChangeArrowheads="1"/>
            </p:cNvSpPr>
            <p:nvPr/>
          </p:nvSpPr>
          <p:spPr bwMode="auto">
            <a:xfrm>
              <a:off x="-58390" y="702249"/>
              <a:ext cx="4724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eaLnBrk="0" hangingPunct="0">
                <a:spcBef>
                  <a:spcPct val="20000"/>
                </a:spcBef>
                <a:buClr>
                  <a:schemeClr val="accent1"/>
                </a:buClr>
                <a:buChar char="•"/>
                <a:defRPr sz="3200">
                  <a:solidFill>
                    <a:schemeClr val="tx1"/>
                  </a:solidFill>
                  <a:latin typeface="Tahoma" pitchFamily="34" charset="0"/>
                  <a:cs typeface="Arial" charset="0"/>
                </a:defRPr>
              </a:lvl1pPr>
              <a:lvl2pPr marL="742950" indent="-285750" algn="r" rtl="1" eaLnBrk="0" hangingPunct="0">
                <a:spcBef>
                  <a:spcPct val="20000"/>
                </a:spcBef>
                <a:buClr>
                  <a:schemeClr val="hlink"/>
                </a:buClr>
                <a:buChar char="–"/>
                <a:defRPr sz="2800">
                  <a:solidFill>
                    <a:schemeClr val="tx1"/>
                  </a:solidFill>
                  <a:latin typeface="Tahoma" pitchFamily="34" charset="0"/>
                  <a:cs typeface="Arial" charset="0"/>
                </a:defRPr>
              </a:lvl2pPr>
              <a:lvl3pPr marL="1143000" indent="-228600" algn="r" rtl="1" eaLnBrk="0" hangingPunct="0">
                <a:spcBef>
                  <a:spcPct val="20000"/>
                </a:spcBef>
                <a:buClr>
                  <a:schemeClr val="accent1"/>
                </a:buClr>
                <a:buChar char="•"/>
                <a:defRPr sz="2400">
                  <a:solidFill>
                    <a:schemeClr val="tx1"/>
                  </a:solidFill>
                  <a:latin typeface="Tahoma" pitchFamily="34" charset="0"/>
                  <a:cs typeface="Arial" charset="0"/>
                </a:defRPr>
              </a:lvl3pPr>
              <a:lvl4pPr marL="1600200" indent="-228600" algn="r" rtl="1" eaLnBrk="0" hangingPunct="0">
                <a:spcBef>
                  <a:spcPct val="20000"/>
                </a:spcBef>
                <a:buClr>
                  <a:schemeClr val="folHlink"/>
                </a:buClr>
                <a:buChar char="–"/>
                <a:defRPr sz="2000">
                  <a:solidFill>
                    <a:schemeClr val="tx1"/>
                  </a:solidFill>
                  <a:latin typeface="Tahoma" pitchFamily="34" charset="0"/>
                  <a:cs typeface="Arial" charset="0"/>
                </a:defRPr>
              </a:lvl4pPr>
              <a:lvl5pPr marL="2057400" indent="-228600" algn="r" rtl="1" eaLnBrk="0" hangingPunct="0">
                <a:spcBef>
                  <a:spcPct val="20000"/>
                </a:spcBef>
                <a:buClr>
                  <a:schemeClr val="accent1"/>
                </a:buClr>
                <a:buChar char="»"/>
                <a:defRPr sz="2000">
                  <a:solidFill>
                    <a:schemeClr val="tx1"/>
                  </a:solidFill>
                  <a:latin typeface="Tahoma" pitchFamily="34" charset="0"/>
                  <a:cs typeface="Arial" charset="0"/>
                </a:defRPr>
              </a:lvl5pPr>
              <a:lvl6pPr marL="25146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6pPr>
              <a:lvl7pPr marL="29718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7pPr>
              <a:lvl8pPr marL="34290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8pPr>
              <a:lvl9pPr marL="3886200" indent="-228600" algn="r" rtl="1" eaLnBrk="0" fontAlgn="base" hangingPunct="0">
                <a:spcBef>
                  <a:spcPct val="20000"/>
                </a:spcBef>
                <a:spcAft>
                  <a:spcPct val="0"/>
                </a:spcAft>
                <a:buClr>
                  <a:schemeClr val="accent1"/>
                </a:buClr>
                <a:buChar char="»"/>
                <a:defRPr sz="2000">
                  <a:solidFill>
                    <a:schemeClr val="tx1"/>
                  </a:solidFill>
                  <a:latin typeface="Tahoma" pitchFamily="34" charset="0"/>
                  <a:cs typeface="Arial" charset="0"/>
                </a:defRPr>
              </a:lvl9pPr>
            </a:lstStyle>
            <a:p>
              <a:pPr algn="ctr" eaLnBrk="1" hangingPunct="1">
                <a:spcBef>
                  <a:spcPct val="0"/>
                </a:spcBef>
                <a:buClrTx/>
                <a:buFontTx/>
                <a:buNone/>
              </a:pPr>
              <a:r>
                <a:rPr sz="1800" b="1" dirty="0">
                  <a:solidFill>
                    <a:srgbClr val="F8F8F8"/>
                  </a:solidFill>
                  <a:latin typeface="Arial"/>
                </a:rPr>
                <a:t> Technion – Israel Institute of Technology</a:t>
              </a:r>
              <a:endParaRPr lang="en-US" altLang="en-US" sz="1800" b="1" dirty="0">
                <a:solidFill>
                  <a:srgbClr val="F8F8F8"/>
                </a:solidFill>
                <a:latin typeface="Arial" charset="0"/>
              </a:endParaRPr>
            </a:p>
            <a:p>
              <a:pPr algn="ctr" eaLnBrk="1" hangingPunct="1">
                <a:spcBef>
                  <a:spcPct val="0"/>
                </a:spcBef>
                <a:buClrTx/>
                <a:buFontTx/>
                <a:buNone/>
              </a:pPr>
              <a:r>
                <a:rPr lang="en-US" altLang="en-US" sz="1800" b="1" dirty="0" smtClean="0">
                  <a:solidFill>
                    <a:srgbClr val="F8F8F8"/>
                  </a:solidFill>
                  <a:latin typeface="Arial" charset="0"/>
                </a:rPr>
                <a:t>T</a:t>
              </a:r>
              <a:r>
                <a:rPr lang="en-US" altLang="en-US" sz="1800" b="1" dirty="0" smtClean="0">
                  <a:solidFill>
                    <a:srgbClr val="F8F8F8"/>
                  </a:solidFill>
                  <a:latin typeface="Arial" charset="0"/>
                </a:rPr>
                <a:t>echnion R&amp;D Foundation Ltd.</a:t>
              </a:r>
              <a:endParaRPr lang="he-IL" altLang="en-US" sz="1800" b="1" dirty="0" smtClean="0">
                <a:solidFill>
                  <a:srgbClr val="F8F8F8"/>
                </a:solidFill>
                <a:latin typeface="Arial" charset="0"/>
              </a:endParaRPr>
            </a:p>
          </p:txBody>
        </p:sp>
      </p:grpSp>
      <p:pic>
        <p:nvPicPr>
          <p:cNvPr id="17417" name="Picture 1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23728" y="3766452"/>
            <a:ext cx="1606040" cy="160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4122561" y="3700751"/>
            <a:ext cx="3203927" cy="167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p:cNvCxnSpPr/>
          <p:nvPr/>
        </p:nvCxnSpPr>
        <p:spPr bwMode="auto">
          <a:xfrm>
            <a:off x="3995936" y="3861048"/>
            <a:ext cx="0" cy="1440160"/>
          </a:xfrm>
          <a:prstGeom prst="line">
            <a:avLst/>
          </a:prstGeom>
          <a:solidFill>
            <a:schemeClr val="accent1"/>
          </a:solidFill>
          <a:ln w="9525" cap="flat" cmpd="sng" algn="ctr">
            <a:solidFill>
              <a:schemeClr val="tx2"/>
            </a:solidFill>
            <a:prstDash val="solid"/>
            <a:round/>
            <a:headEnd type="none" w="sm" len="sm"/>
            <a:tailEnd type="none" w="sm" len="sm"/>
          </a:ln>
          <a:effectLst/>
        </p:spPr>
      </p:cxn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66947" y="511853"/>
            <a:ext cx="3313416" cy="864000"/>
          </a:xfrm>
          <a:prstGeom prst="rect">
            <a:avLst/>
          </a:prstGeom>
        </p:spPr>
      </p:pic>
      <p:sp>
        <p:nvSpPr>
          <p:cNvPr id="5"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Technion R&amp;D Foundation Ltd. </a:t>
            </a:r>
          </a:p>
        </p:txBody>
      </p:sp>
    </p:spTree>
    <p:extLst>
      <p:ext uri="{BB962C8B-B14F-4D97-AF65-F5344CB8AC3E}">
        <p14:creationId xmlns:p14="http://schemas.microsoft.com/office/powerpoint/2010/main" val="35906330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0" y="381000"/>
            <a:ext cx="9144000" cy="1143000"/>
          </a:xfrm>
        </p:spPr>
        <p:txBody>
          <a:bodyPr/>
          <a:lstStyle/>
          <a:p>
            <a:pPr algn="ctr" rtl="1" eaLnBrk="1" hangingPunct="1"/>
            <a:r>
              <a:rPr sz="3200">
                <a:solidFill>
                  <a:srgbClr val="00FFFF"/>
                </a:solidFill>
              </a:rPr>
              <a:t>Recommended sources for additional reading</a:t>
            </a:r>
            <a:br>
              <a:rPr sz="3200">
                <a:solidFill>
                  <a:srgbClr val="00FFFF"/>
                </a:solidFill>
              </a:rPr>
            </a:br>
            <a:endParaRPr lang="en-US" altLang="en-US" sz="3200" smtClean="0">
              <a:solidFill>
                <a:srgbClr val="00FFFF"/>
              </a:solidFill>
            </a:endParaRPr>
          </a:p>
        </p:txBody>
      </p:sp>
      <p:sp>
        <p:nvSpPr>
          <p:cNvPr id="3" name="Content Placeholder 2"/>
          <p:cNvSpPr>
            <a:spLocks noGrp="1"/>
          </p:cNvSpPr>
          <p:nvPr>
            <p:ph idx="1"/>
          </p:nvPr>
        </p:nvSpPr>
        <p:spPr>
          <a:xfrm>
            <a:off x="381000" y="914400"/>
            <a:ext cx="8382000" cy="3744913"/>
          </a:xfrm>
        </p:spPr>
        <p:txBody>
          <a:bodyPr>
            <a:noAutofit/>
          </a:bodyPr>
          <a:lstStyle/>
          <a:p>
            <a:pPr algn="l" rtl="0" eaLnBrk="1" hangingPunct="1">
              <a:defRPr/>
            </a:pPr>
            <a:r>
              <a:rPr sz="1400" dirty="0" err="1"/>
              <a:t>Garey</a:t>
            </a:r>
            <a:r>
              <a:rPr sz="1400" dirty="0"/>
              <a:t>, M.  R.; Johnson, D. S.; </a:t>
            </a:r>
            <a:r>
              <a:rPr sz="1400" dirty="0" err="1"/>
              <a:t>Preparata</a:t>
            </a:r>
            <a:r>
              <a:rPr sz="1400" dirty="0"/>
              <a:t>, F. P.; and </a:t>
            </a:r>
            <a:r>
              <a:rPr sz="1400" dirty="0" err="1"/>
              <a:t>Tarjan</a:t>
            </a:r>
            <a:r>
              <a:rPr sz="1400" dirty="0"/>
              <a:t>, R. E. "Triangulating a Simple Polygon." </a:t>
            </a:r>
            <a:r>
              <a:rPr sz="1400" i="1" dirty="0"/>
              <a:t>Inform. Process. Lett.</a:t>
            </a:r>
            <a:r>
              <a:rPr sz="1400" dirty="0"/>
              <a:t> </a:t>
            </a:r>
            <a:r>
              <a:rPr sz="1400" b="1" dirty="0"/>
              <a:t>7</a:t>
            </a:r>
            <a:r>
              <a:rPr sz="1400" dirty="0"/>
              <a:t>, 175-179, 1978.</a:t>
            </a:r>
          </a:p>
          <a:p>
            <a:pPr algn="l" rtl="0" eaLnBrk="1" hangingPunct="1">
              <a:defRPr/>
            </a:pPr>
            <a:r>
              <a:rPr sz="1400" dirty="0"/>
              <a:t>Hoffmann, F.; Kaufmann, M.; and </a:t>
            </a:r>
            <a:r>
              <a:rPr sz="1400" dirty="0" err="1"/>
              <a:t>Kriegel</a:t>
            </a:r>
            <a:r>
              <a:rPr sz="1400" dirty="0"/>
              <a:t>, K. "The Art Gallery Theorem for Polygons with Holes." </a:t>
            </a:r>
            <a:r>
              <a:rPr sz="1400" i="1" dirty="0"/>
              <a:t>Proc. 32nd Annual IEEE </a:t>
            </a:r>
            <a:r>
              <a:rPr sz="1400" i="1" dirty="0" err="1"/>
              <a:t>Sympos</a:t>
            </a:r>
            <a:r>
              <a:rPr sz="1400" i="1" dirty="0"/>
              <a:t>. Found. </a:t>
            </a:r>
            <a:r>
              <a:rPr sz="1400" i="1" dirty="0" err="1"/>
              <a:t>Comput</a:t>
            </a:r>
            <a:r>
              <a:rPr sz="1400" i="1" dirty="0"/>
              <a:t>. Sci.</a:t>
            </a:r>
            <a:r>
              <a:rPr sz="1400" dirty="0"/>
              <a:t>, 39-48, 1991.</a:t>
            </a:r>
          </a:p>
          <a:p>
            <a:pPr algn="l" rtl="0" eaLnBrk="1" hangingPunct="1">
              <a:defRPr/>
            </a:pPr>
            <a:r>
              <a:rPr sz="1400" dirty="0"/>
              <a:t>Kahn, J.; </a:t>
            </a:r>
            <a:r>
              <a:rPr sz="1400" dirty="0" err="1"/>
              <a:t>Klawe</a:t>
            </a:r>
            <a:r>
              <a:rPr sz="1400" dirty="0"/>
              <a:t>, M.; and </a:t>
            </a:r>
            <a:r>
              <a:rPr sz="1400" dirty="0" err="1"/>
              <a:t>Kleitman</a:t>
            </a:r>
            <a:r>
              <a:rPr sz="1400" dirty="0"/>
              <a:t>, D. "Traditional Galleries Require Fewer Watchmen." </a:t>
            </a:r>
            <a:r>
              <a:rPr sz="1400" i="1" dirty="0"/>
              <a:t>SIAM J. Alg. Disc. Math.</a:t>
            </a:r>
            <a:r>
              <a:rPr sz="1400" dirty="0"/>
              <a:t> </a:t>
            </a:r>
            <a:r>
              <a:rPr sz="1400" b="1" dirty="0"/>
              <a:t>4</a:t>
            </a:r>
            <a:r>
              <a:rPr sz="1400" dirty="0"/>
              <a:t>, 194-206, 1993.</a:t>
            </a:r>
          </a:p>
          <a:p>
            <a:pPr algn="l" rtl="0" eaLnBrk="1" hangingPunct="1">
              <a:defRPr/>
            </a:pPr>
            <a:r>
              <a:rPr sz="1400" dirty="0"/>
              <a:t>Klee, V. "On the Complexity of -Dimensional </a:t>
            </a:r>
            <a:r>
              <a:rPr sz="1400" dirty="0" err="1"/>
              <a:t>Voronoi</a:t>
            </a:r>
            <a:r>
              <a:rPr sz="1400" dirty="0"/>
              <a:t> Diagrams." </a:t>
            </a:r>
            <a:r>
              <a:rPr sz="1400" i="1" dirty="0" err="1"/>
              <a:t>Archiv</a:t>
            </a:r>
            <a:r>
              <a:rPr sz="1400" i="1" dirty="0"/>
              <a:t>. Math.</a:t>
            </a:r>
            <a:r>
              <a:rPr sz="1400" dirty="0"/>
              <a:t> </a:t>
            </a:r>
            <a:r>
              <a:rPr sz="1400" b="1" dirty="0"/>
              <a:t>34</a:t>
            </a:r>
            <a:r>
              <a:rPr sz="1400" dirty="0"/>
              <a:t>, 75-80, 1980.</a:t>
            </a:r>
            <a:endParaRPr lang="en-US" sz="1400" dirty="0"/>
          </a:p>
          <a:p>
            <a:pPr algn="l" rtl="0" eaLnBrk="1" hangingPunct="1">
              <a:defRPr/>
            </a:pPr>
            <a:r>
              <a:rPr sz="1400" dirty="0"/>
              <a:t>O'Rourke, J. §2.3 in </a:t>
            </a:r>
            <a:r>
              <a:rPr sz="1400" i="1" dirty="0">
                <a:hlinkClick r:id="rId3"/>
              </a:rPr>
              <a:t>Computational Geometry in C, 2nd ed.</a:t>
            </a:r>
            <a:r>
              <a:rPr sz="1400" dirty="0"/>
              <a:t> Cambridge, England: Cambridge University Press, 1998.</a:t>
            </a:r>
          </a:p>
          <a:p>
            <a:pPr algn="l" rtl="0" eaLnBrk="1" hangingPunct="1">
              <a:defRPr/>
            </a:pPr>
            <a:r>
              <a:rPr sz="1400" dirty="0"/>
              <a:t>Stewart, I. "How Many Guards in the Gallery?" </a:t>
            </a:r>
            <a:r>
              <a:rPr sz="1400" i="1" dirty="0"/>
              <a:t>Sci. Amer.</a:t>
            </a:r>
            <a:r>
              <a:rPr sz="1400" dirty="0"/>
              <a:t> </a:t>
            </a:r>
            <a:r>
              <a:rPr sz="1400" b="1" dirty="0"/>
              <a:t>270</a:t>
            </a:r>
            <a:r>
              <a:rPr sz="1400" dirty="0"/>
              <a:t>, 118-120, May 1994.</a:t>
            </a:r>
          </a:p>
          <a:p>
            <a:pPr algn="l" rtl="0" eaLnBrk="1" hangingPunct="1">
              <a:defRPr/>
            </a:pPr>
            <a:r>
              <a:rPr sz="1400" dirty="0"/>
              <a:t>Tucker, A. "The Art Gallery Problem." </a:t>
            </a:r>
            <a:r>
              <a:rPr sz="1400" i="1" dirty="0"/>
              <a:t>Math Horizons</a:t>
            </a:r>
            <a:r>
              <a:rPr sz="1400" dirty="0"/>
              <a:t> </a:t>
            </a:r>
            <a:r>
              <a:rPr sz="1400" b="1" dirty="0"/>
              <a:t>1</a:t>
            </a:r>
            <a:r>
              <a:rPr sz="1400" dirty="0"/>
              <a:t>, 24-26, Spring 1994.</a:t>
            </a:r>
          </a:p>
          <a:p>
            <a:pPr algn="l" rtl="0" eaLnBrk="1" hangingPunct="1">
              <a:defRPr/>
            </a:pPr>
            <a:r>
              <a:rPr sz="1400" dirty="0"/>
              <a:t>Wagon, S. "The Art Gallery Theorem." §10.3 in </a:t>
            </a:r>
            <a:r>
              <a:rPr sz="1400" i="1" dirty="0">
                <a:hlinkClick r:id="rId4"/>
              </a:rPr>
              <a:t>Mathematica in Action.</a:t>
            </a:r>
            <a:r>
              <a:rPr sz="1400" dirty="0"/>
              <a:t> New York: W. H. Freeman, pp. 333-345, 1991.</a:t>
            </a:r>
          </a:p>
          <a:p>
            <a:pPr algn="l" rtl="0" eaLnBrk="1" hangingPunct="1">
              <a:defRPr/>
            </a:pPr>
            <a:r>
              <a:rPr sz="1400" dirty="0"/>
              <a:t>Wells, D. </a:t>
            </a:r>
            <a:r>
              <a:rPr sz="1400" i="1" dirty="0">
                <a:hlinkClick r:id="rId5"/>
              </a:rPr>
              <a:t>The Penguin Dictionary of Curious and Interesting Geometry.</a:t>
            </a:r>
            <a:r>
              <a:rPr sz="1400" dirty="0"/>
              <a:t> London</a:t>
            </a:r>
            <a:r>
              <a:rPr sz="1200" dirty="0"/>
              <a:t>: Penguin, p. 9, 1991.</a:t>
            </a:r>
          </a:p>
          <a:p>
            <a:pPr marL="342900" lvl="1" indent="-342900" algn="l" rtl="0" eaLnBrk="1" hangingPunct="1">
              <a:buClr>
                <a:schemeClr val="accent1"/>
              </a:buClr>
              <a:buFontTx/>
              <a:buChar char="•"/>
              <a:defRPr/>
            </a:pPr>
            <a:r>
              <a:rPr sz="1400" dirty="0"/>
              <a:t>For proof of the theorem as well as updates and new proofs from 1991 and 1995, see the math website:                http://mathworld.wolfram.com/ArtGalleryTheorem.html</a:t>
            </a:r>
            <a:endParaRPr lang="en-US" sz="1600" dirty="0"/>
          </a:p>
          <a:p>
            <a:pPr eaLnBrk="1" hangingPunct="1">
              <a:defRPr/>
            </a:pPr>
            <a:endParaRPr lang="en-US" sz="2000" dirty="0"/>
          </a:p>
          <a:p>
            <a:pPr marL="265113" indent="-265113" eaLnBrk="1" hangingPunct="1">
              <a:spcBef>
                <a:spcPts val="0"/>
              </a:spcBef>
              <a:buFontTx/>
              <a:buNone/>
              <a:defRPr/>
            </a:pPr>
            <a:endParaRPr lang="he-IL" sz="2000" i="1" dirty="0">
              <a:latin typeface="Times New Roman" pitchFamily="18" charset="0"/>
              <a:cs typeface="Miriam" pitchFamily="2" charset="-79"/>
            </a:endParaRPr>
          </a:p>
          <a:p>
            <a:pPr marL="265113" indent="-265113" eaLnBrk="1" hangingPunct="1">
              <a:spcBef>
                <a:spcPts val="0"/>
              </a:spcBef>
              <a:buFontTx/>
              <a:buNone/>
              <a:defRPr/>
            </a:pPr>
            <a:endParaRPr lang="he-IL" sz="1400" i="1" dirty="0" err="1" smtClean="0">
              <a:latin typeface="Times New Roman" pitchFamily="18" charset="0"/>
              <a:cs typeface="Miriam" pitchFamily="2" charset="-79"/>
            </a:endParaRPr>
          </a:p>
        </p:txBody>
      </p:sp>
      <p:sp>
        <p:nvSpPr>
          <p:cNvPr id="3482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a:solidFill>
                  <a:srgbClr val="F8F8F8"/>
                </a:solidFill>
                <a:latin typeface="Tahoma"/>
              </a:rPr>
              <a:t>Updated 13-Oct-2016</a:t>
            </a:r>
            <a:endParaRPr lang="en-US" altLang="en-US" dirty="0">
              <a:solidFill>
                <a:srgbClr val="F8F8F8"/>
              </a:solidFill>
              <a:latin typeface="Tahoma" pitchFamily="34" charset="0"/>
            </a:endParaRPr>
          </a:p>
        </p:txBody>
      </p:sp>
      <p:sp>
        <p:nvSpPr>
          <p:cNvPr id="34822" name="Footer Placeholder 4"/>
          <p:cNvSpPr>
            <a:spLocks noGrp="1"/>
          </p:cNvSpPr>
          <p:nvPr>
            <p:ph type="ftr" sz="quarter" idx="11"/>
          </p:nvPr>
        </p:nvSpPr>
        <p:spPr>
          <a:xfrm>
            <a:off x="3332162" y="5995988"/>
            <a:ext cx="3678237"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dirty="0" smtClean="0">
                <a:solidFill>
                  <a:srgbClr val="F8F8F8"/>
                </a:solidFill>
                <a:latin typeface="Tahoma"/>
              </a:rPr>
              <a:t>The Art Gallery Problem</a:t>
            </a:r>
            <a:r>
              <a:rPr dirty="0" smtClean="0">
                <a:solidFill>
                  <a:srgbClr val="F8F8F8"/>
                </a:solidFill>
                <a:latin typeface="Tahoma"/>
              </a:rPr>
              <a:t> </a:t>
            </a:r>
            <a:r>
              <a:rPr dirty="0">
                <a:solidFill>
                  <a:srgbClr val="F8F8F8"/>
                </a:solidFill>
                <a:latin typeface="Tahoma"/>
              </a:rPr>
              <a:t>© All Rights Reserved </a:t>
            </a:r>
            <a:endParaRPr lang="en-US" altLang="en-US" dirty="0">
              <a:solidFill>
                <a:srgbClr val="F8F8F8"/>
              </a:solidFill>
              <a:latin typeface="Tahoma" pitchFamily="34" charset="0"/>
            </a:endParaRPr>
          </a:p>
        </p:txBody>
      </p:sp>
      <p:sp>
        <p:nvSpPr>
          <p:cNvPr id="2" name="Slide Number Placeholder 1"/>
          <p:cNvSpPr>
            <a:spLocks noGrp="1"/>
          </p:cNvSpPr>
          <p:nvPr>
            <p:ph type="sldNum" sz="quarter" idx="12"/>
          </p:nvPr>
        </p:nvSpPr>
        <p:spPr/>
        <p:txBody>
          <a:bodyPr/>
          <a:lstStyle/>
          <a:p>
            <a:pPr>
              <a:defRPr/>
            </a:pPr>
            <a:fld id="{28C99590-D653-46AC-97D3-FFD34B05AF04}" type="slidenum">
              <a:rPr lang="en-US" smtClean="0"/>
              <a:pPr>
                <a:defRPr/>
              </a:pPr>
              <a:t>30</a:t>
            </a:fld>
            <a:endParaRPr lang="en-US"/>
          </a:p>
        </p:txBody>
      </p:sp>
    </p:spTree>
  </p:cSld>
  <p:clrMapOvr>
    <a:masterClrMapping/>
  </p:clrMapOvr>
  <p:transition advTm="189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0" y="381000"/>
            <a:ext cx="9144000" cy="1143000"/>
          </a:xfrm>
        </p:spPr>
        <p:txBody>
          <a:bodyPr/>
          <a:lstStyle/>
          <a:p>
            <a:pPr algn="ctr" rtl="1" eaLnBrk="1" hangingPunct="1"/>
            <a:r>
              <a:rPr sz="3200">
                <a:solidFill>
                  <a:srgbClr val="00FFFF"/>
                </a:solidFill>
              </a:rPr>
              <a:t>Recommended sources for additional reading (from 2000 and onward)</a:t>
            </a:r>
            <a:endParaRPr lang="en-US" altLang="en-US" sz="3200" smtClean="0">
              <a:solidFill>
                <a:srgbClr val="00FFFF"/>
              </a:solidFill>
            </a:endParaRPr>
          </a:p>
        </p:txBody>
      </p:sp>
      <p:sp>
        <p:nvSpPr>
          <p:cNvPr id="35843" name="Content Placeholder 2"/>
          <p:cNvSpPr>
            <a:spLocks noGrp="1"/>
          </p:cNvSpPr>
          <p:nvPr>
            <p:ph idx="1"/>
          </p:nvPr>
        </p:nvSpPr>
        <p:spPr>
          <a:xfrm>
            <a:off x="71438" y="1371600"/>
            <a:ext cx="8964612" cy="3744913"/>
          </a:xfrm>
        </p:spPr>
        <p:txBody>
          <a:bodyPr/>
          <a:lstStyle/>
          <a:p>
            <a:pPr algn="l" rtl="0" eaLnBrk="1" hangingPunct="1"/>
            <a:r>
              <a:rPr sz="1600" dirty="0"/>
              <a:t>C. D. </a:t>
            </a:r>
            <a:r>
              <a:rPr sz="1600" dirty="0" err="1"/>
              <a:t>Tóth</a:t>
            </a:r>
            <a:r>
              <a:rPr sz="1600" dirty="0"/>
              <a:t> (2000), Art Gallery problem with guards whose range of vision is 180</a:t>
            </a:r>
            <a:r>
              <a:rPr sz="1600" dirty="0">
                <a:sym typeface="Symbol" charset="2"/>
              </a:rPr>
              <a:t></a:t>
            </a:r>
            <a:r>
              <a:rPr sz="1600" dirty="0"/>
              <a:t>. </a:t>
            </a:r>
            <a:r>
              <a:rPr sz="1600" i="1" dirty="0"/>
              <a:t>Computational Geometry, 17, </a:t>
            </a:r>
            <a:r>
              <a:rPr sz="1600" dirty="0"/>
              <a:t>121-134. doi:10.1016/s0925-7721(00)00023-7  </a:t>
            </a:r>
            <a:r>
              <a:rPr sz="1600" i="1" dirty="0"/>
              <a:t> </a:t>
            </a:r>
            <a:endParaRPr lang="he-IL" altLang="en-US" sz="1600" dirty="0" smtClean="0"/>
          </a:p>
          <a:p>
            <a:pPr algn="l" rtl="0" eaLnBrk="1" hangingPunct="1"/>
            <a:r>
              <a:rPr sz="1600" dirty="0"/>
              <a:t>T. S. Michael (2009), </a:t>
            </a:r>
            <a:r>
              <a:rPr sz="1600" i="1" dirty="0"/>
              <a:t>How to Guard an Art Gallery and Other Discrete Mathematical Adventures, </a:t>
            </a:r>
            <a:r>
              <a:rPr sz="1600" dirty="0"/>
              <a:t> John Hopkins Univ. Press, Baltimore , Chapter 3: How to guard an Art Gallery. pp. 73-113</a:t>
            </a:r>
          </a:p>
          <a:p>
            <a:pPr algn="l" rtl="0" eaLnBrk="1" hangingPunct="1"/>
            <a:r>
              <a:rPr sz="1600" dirty="0"/>
              <a:t>Joseph O'Rourke (2011) </a:t>
            </a:r>
            <a:r>
              <a:rPr sz="1600" i="1" dirty="0"/>
              <a:t>Computational Geometry in C </a:t>
            </a:r>
            <a:r>
              <a:rPr sz="1600" b="1" dirty="0"/>
              <a:t>(</a:t>
            </a:r>
            <a:r>
              <a:rPr sz="1600" b="1" i="1" dirty="0"/>
              <a:t>Cambridge Tracts in Theoretical Computer Science</a:t>
            </a:r>
            <a:r>
              <a:rPr sz="1600" b="1" dirty="0"/>
              <a:t>), </a:t>
            </a:r>
            <a:r>
              <a:rPr sz="1600" dirty="0"/>
              <a:t>2</a:t>
            </a:r>
            <a:r>
              <a:rPr sz="1600" baseline="30000" dirty="0"/>
              <a:t>nd</a:t>
            </a:r>
            <a:r>
              <a:rPr sz="1600" dirty="0"/>
              <a:t>  edition, Cambridge University Press; </a:t>
            </a:r>
            <a:r>
              <a:rPr sz="1600" b="1" dirty="0"/>
              <a:t>ISBN-13:</a:t>
            </a:r>
            <a:r>
              <a:rPr sz="1600" dirty="0"/>
              <a:t> 978-0521649766 </a:t>
            </a:r>
          </a:p>
          <a:p>
            <a:pPr algn="l" rtl="0" eaLnBrk="1" hangingPunct="1"/>
            <a:r>
              <a:rPr sz="1600" dirty="0"/>
              <a:t>Couto, M.; de </a:t>
            </a:r>
            <a:r>
              <a:rPr sz="1600" dirty="0" err="1"/>
              <a:t>Rezende</a:t>
            </a:r>
            <a:r>
              <a:rPr sz="1600" dirty="0"/>
              <a:t>, P.; de Souza, C. (2011), "An exact algorithm for minimizing vertex guards on art galleries", </a:t>
            </a:r>
            <a:r>
              <a:rPr sz="1600" i="1" dirty="0"/>
              <a:t>International Transactions in Operational Research</a:t>
            </a:r>
            <a:r>
              <a:rPr sz="1600" dirty="0"/>
              <a:t>: no–no, </a:t>
            </a:r>
            <a:r>
              <a:rPr sz="1600" dirty="0">
                <a:hlinkClick r:id="rId3" action="ppaction://hlinkfile" tooltip="Digital object identifier"/>
              </a:rPr>
              <a:t>doi</a:t>
            </a:r>
            <a:r>
              <a:rPr sz="1600" dirty="0"/>
              <a:t>:</a:t>
            </a:r>
            <a:r>
              <a:rPr sz="1600" dirty="0">
                <a:hlinkClick r:id="rId4"/>
              </a:rPr>
              <a:t>10.1111/j.1475-3995.2011.00804.x</a:t>
            </a:r>
            <a:r>
              <a:rPr sz="1600" dirty="0"/>
              <a:t> .</a:t>
            </a:r>
          </a:p>
          <a:p>
            <a:pPr algn="l" rtl="0" eaLnBrk="1" hangingPunct="1"/>
            <a:r>
              <a:rPr sz="1600" dirty="0"/>
              <a:t>Couto, M.; de </a:t>
            </a:r>
            <a:r>
              <a:rPr sz="1600" dirty="0" err="1"/>
              <a:t>Rezende</a:t>
            </a:r>
            <a:r>
              <a:rPr sz="1600" dirty="0"/>
              <a:t>, P.; de Souza, C. (2011), </a:t>
            </a:r>
            <a:r>
              <a:rPr sz="1600" i="1" dirty="0"/>
              <a:t>Benchmark instances for the art gallery problem with vertex guards</a:t>
            </a:r>
            <a:r>
              <a:rPr sz="1600" dirty="0"/>
              <a:t>, AGPLIB - Art Gallery Problem Library,  </a:t>
            </a:r>
            <a:r>
              <a:rPr sz="1600" dirty="0">
                <a:hlinkClick r:id="rId5"/>
              </a:rPr>
              <a:t>http://www.ic.unicamp.br/~cid/Problem-instances/Art-Gallery/</a:t>
            </a:r>
            <a:r>
              <a:rPr sz="1600" dirty="0"/>
              <a:t> </a:t>
            </a:r>
          </a:p>
          <a:p>
            <a:pPr algn="l" rtl="0" eaLnBrk="1" hangingPunct="1"/>
            <a:r>
              <a:rPr sz="1600" dirty="0"/>
              <a:t>T. S. Michael (2011) Guards, Galleries, Fortresses and the </a:t>
            </a:r>
            <a:r>
              <a:rPr sz="1600" dirty="0" err="1"/>
              <a:t>Octoplex</a:t>
            </a:r>
            <a:r>
              <a:rPr sz="1600" dirty="0"/>
              <a:t>. </a:t>
            </a:r>
            <a:r>
              <a:rPr sz="1600" i="1" dirty="0"/>
              <a:t> College Mathematics Journal, Vol . 42</a:t>
            </a:r>
            <a:r>
              <a:rPr sz="1600" dirty="0"/>
              <a:t> No. 3.,  pp. 191-200.</a:t>
            </a:r>
            <a:endParaRPr lang="he-IL" altLang="en-US" sz="1600" dirty="0" smtClean="0"/>
          </a:p>
          <a:p>
            <a:pPr algn="l" rtl="0" eaLnBrk="1" hangingPunct="1"/>
            <a:r>
              <a:rPr sz="1600" dirty="0" err="1"/>
              <a:t>Urrutia</a:t>
            </a:r>
            <a:r>
              <a:rPr sz="1600" dirty="0"/>
              <a:t>, J. "Art Gallery and Illumination Problems." Ch. 22 in </a:t>
            </a:r>
            <a:r>
              <a:rPr sz="1600" i="1" dirty="0">
                <a:hlinkClick r:id="rId6"/>
              </a:rPr>
              <a:t>Handbook of Computational Geometry</a:t>
            </a:r>
            <a:r>
              <a:rPr sz="1600" dirty="0"/>
              <a:t> (Ed. J.-R. Sack and J. </a:t>
            </a:r>
            <a:r>
              <a:rPr sz="1600" dirty="0" err="1"/>
              <a:t>Urrutia</a:t>
            </a:r>
            <a:r>
              <a:rPr sz="1600" dirty="0"/>
              <a:t>). Amsterdam, Netherlands: North-Holland, pp. 973-1027, 2000.</a:t>
            </a:r>
          </a:p>
          <a:p>
            <a:pPr algn="l" rtl="0" eaLnBrk="1" hangingPunct="1"/>
            <a:endParaRPr lang="en-US" altLang="en-US" sz="1600" dirty="0" smtClean="0"/>
          </a:p>
        </p:txBody>
      </p:sp>
      <p:sp>
        <p:nvSpPr>
          <p:cNvPr id="35844" name="Date Placehold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a:solidFill>
                  <a:srgbClr val="F8F8F8"/>
                </a:solidFill>
                <a:latin typeface="Tahoma"/>
              </a:rPr>
              <a:t>Updated 13-Oct-2016</a:t>
            </a:r>
            <a:endParaRPr lang="en-US" altLang="en-US">
              <a:solidFill>
                <a:srgbClr val="F8F8F8"/>
              </a:solidFill>
              <a:latin typeface="Tahoma" pitchFamily="34" charset="0"/>
            </a:endParaRPr>
          </a:p>
        </p:txBody>
      </p:sp>
      <p:sp>
        <p:nvSpPr>
          <p:cNvPr id="35845" name="Footer Placeholder 7"/>
          <p:cNvSpPr>
            <a:spLocks noGrp="1"/>
          </p:cNvSpPr>
          <p:nvPr>
            <p:ph type="ftr" sz="quarter" idx="11"/>
          </p:nvPr>
        </p:nvSpPr>
        <p:spPr>
          <a:xfrm>
            <a:off x="3332162" y="5995988"/>
            <a:ext cx="3525838"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fontAlgn="base" hangingPunct="1">
              <a:spcBef>
                <a:spcPct val="0"/>
              </a:spcBef>
              <a:spcAft>
                <a:spcPct val="0"/>
              </a:spcAft>
            </a:pPr>
            <a:r>
              <a:rPr lang="en-US" dirty="0" smtClean="0">
                <a:solidFill>
                  <a:srgbClr val="F8F8F8"/>
                </a:solidFill>
                <a:latin typeface="Tahoma"/>
              </a:rPr>
              <a:t>The Art Gallery Problem</a:t>
            </a:r>
            <a:r>
              <a:rPr dirty="0" smtClean="0">
                <a:solidFill>
                  <a:srgbClr val="F8F8F8"/>
                </a:solidFill>
                <a:latin typeface="Tahoma"/>
              </a:rPr>
              <a:t> </a:t>
            </a:r>
            <a:r>
              <a:rPr dirty="0">
                <a:solidFill>
                  <a:srgbClr val="F8F8F8"/>
                </a:solidFill>
                <a:latin typeface="Tahoma"/>
              </a:rPr>
              <a:t>© All Rights Reserved </a:t>
            </a:r>
            <a:endParaRPr lang="en-US" altLang="en-US" dirty="0">
              <a:solidFill>
                <a:srgbClr val="F8F8F8"/>
              </a:solidFill>
              <a:latin typeface="Tahoma" pitchFamily="34" charset="0"/>
            </a:endParaRPr>
          </a:p>
        </p:txBody>
      </p:sp>
      <p:sp>
        <p:nvSpPr>
          <p:cNvPr id="2" name="Slide Number Placeholder 1"/>
          <p:cNvSpPr>
            <a:spLocks noGrp="1"/>
          </p:cNvSpPr>
          <p:nvPr>
            <p:ph type="sldNum" sz="quarter" idx="12"/>
          </p:nvPr>
        </p:nvSpPr>
        <p:spPr/>
        <p:txBody>
          <a:bodyPr/>
          <a:lstStyle/>
          <a:p>
            <a:pPr>
              <a:defRPr/>
            </a:pPr>
            <a:fld id="{28C99590-D653-46AC-97D3-FFD34B05AF04}" type="slidenum">
              <a:rPr lang="en-US" smtClean="0"/>
              <a:pPr>
                <a:defRPr/>
              </a:pPr>
              <a:t>31</a:t>
            </a:fld>
            <a:endParaRPr lang="en-US"/>
          </a:p>
        </p:txBody>
      </p:sp>
    </p:spTree>
  </p:cSld>
  <p:clrMapOvr>
    <a:masterClrMapping/>
  </p:clrMapOvr>
  <p:transition advTm="189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81000" y="304800"/>
            <a:ext cx="8382000" cy="838200"/>
          </a:xfrm>
        </p:spPr>
        <p:txBody>
          <a:bodyPr/>
          <a:lstStyle/>
          <a:p>
            <a:pPr algn="ctr" rtl="1" eaLnBrk="1" hangingPunct="1"/>
            <a:r>
              <a:rPr sz="3600" dirty="0" smtClean="0">
                <a:solidFill>
                  <a:srgbClr val="00FFFF"/>
                </a:solidFill>
              </a:rPr>
              <a:t>D</a:t>
            </a:r>
            <a:r>
              <a:rPr lang="en-US" sz="3600" dirty="0" smtClean="0">
                <a:solidFill>
                  <a:srgbClr val="00FFFF"/>
                </a:solidFill>
              </a:rPr>
              <a:t>id</a:t>
            </a:r>
            <a:r>
              <a:rPr sz="3600" dirty="0" smtClean="0">
                <a:solidFill>
                  <a:srgbClr val="00FFFF"/>
                </a:solidFill>
              </a:rPr>
              <a:t> </a:t>
            </a:r>
            <a:r>
              <a:rPr sz="3600" dirty="0">
                <a:solidFill>
                  <a:srgbClr val="00FFFF"/>
                </a:solidFill>
              </a:rPr>
              <a:t>you </a:t>
            </a:r>
            <a:r>
              <a:rPr sz="3600" dirty="0" smtClean="0">
                <a:solidFill>
                  <a:srgbClr val="00FFFF"/>
                </a:solidFill>
              </a:rPr>
              <a:t>know</a:t>
            </a:r>
            <a:r>
              <a:rPr lang="en-US" sz="3600" dirty="0" smtClean="0">
                <a:solidFill>
                  <a:srgbClr val="00FFFF"/>
                </a:solidFill>
              </a:rPr>
              <a:t> that…</a:t>
            </a:r>
            <a:endParaRPr lang="en-US" altLang="en-US" sz="3600" dirty="0" smtClean="0">
              <a:solidFill>
                <a:srgbClr val="00FFFF"/>
              </a:solidFill>
            </a:endParaRPr>
          </a:p>
        </p:txBody>
      </p:sp>
      <p:sp>
        <p:nvSpPr>
          <p:cNvPr id="3" name="Content Placeholder 2"/>
          <p:cNvSpPr>
            <a:spLocks noGrp="1"/>
          </p:cNvSpPr>
          <p:nvPr>
            <p:ph idx="1"/>
          </p:nvPr>
        </p:nvSpPr>
        <p:spPr>
          <a:xfrm>
            <a:off x="381000" y="1066800"/>
            <a:ext cx="8382000" cy="4648200"/>
          </a:xfrm>
        </p:spPr>
        <p:txBody>
          <a:bodyPr/>
          <a:lstStyle/>
          <a:p>
            <a:pPr eaLnBrk="1" hangingPunct="1">
              <a:defRPr/>
            </a:pPr>
            <a:r>
              <a:rPr sz="2000" dirty="0"/>
              <a:t>The </a:t>
            </a:r>
            <a:r>
              <a:rPr lang="en-US" sz="2000" dirty="0" smtClean="0"/>
              <a:t>first </a:t>
            </a:r>
            <a:r>
              <a:rPr sz="2000" dirty="0" smtClean="0"/>
              <a:t>museum </a:t>
            </a:r>
            <a:r>
              <a:rPr sz="2000" dirty="0"/>
              <a:t>was established in Alexandria, Egypt in the third century B.C</a:t>
            </a:r>
            <a:r>
              <a:rPr sz="2000" dirty="0" smtClean="0"/>
              <a:t>. </a:t>
            </a:r>
            <a:r>
              <a:rPr sz="2000" dirty="0"/>
              <a:t>as a center of inspiration for studies and </a:t>
            </a:r>
            <a:r>
              <a:rPr sz="2000" dirty="0" smtClean="0"/>
              <a:t>research</a:t>
            </a:r>
            <a:r>
              <a:rPr lang="he-IL" sz="2000" dirty="0" smtClean="0"/>
              <a:t>.</a:t>
            </a:r>
            <a:endParaRPr sz="2000" dirty="0"/>
          </a:p>
          <a:p>
            <a:pPr eaLnBrk="1" hangingPunct="1">
              <a:defRPr/>
            </a:pPr>
            <a:r>
              <a:rPr sz="2000" dirty="0"/>
              <a:t>The word "museum" comes from the Greek </a:t>
            </a:r>
            <a:r>
              <a:rPr sz="2000" dirty="0" err="1" smtClean="0"/>
              <a:t>Μουσεῖον</a:t>
            </a:r>
            <a:r>
              <a:rPr sz="2000" dirty="0" smtClean="0"/>
              <a:t> </a:t>
            </a:r>
            <a:r>
              <a:rPr sz="2000" dirty="0"/>
              <a:t>(</a:t>
            </a:r>
            <a:r>
              <a:rPr sz="2000" i="1" dirty="0" err="1"/>
              <a:t>Mouseion</a:t>
            </a:r>
            <a:r>
              <a:rPr sz="2000" dirty="0"/>
              <a:t>) which means </a:t>
            </a:r>
            <a:r>
              <a:rPr sz="2000" dirty="0" smtClean="0"/>
              <a:t>a </a:t>
            </a:r>
            <a:r>
              <a:rPr sz="2000" dirty="0"/>
              <a:t>place or temple dedicated to the </a:t>
            </a:r>
            <a:r>
              <a:rPr sz="2000" dirty="0" smtClean="0"/>
              <a:t>Muses</a:t>
            </a:r>
            <a:r>
              <a:rPr lang="en-US" sz="2000" dirty="0" smtClean="0"/>
              <a:t> -- </a:t>
            </a:r>
            <a:r>
              <a:rPr sz="2000" dirty="0" smtClean="0"/>
              <a:t>the </a:t>
            </a:r>
            <a:r>
              <a:rPr sz="2000" dirty="0"/>
              <a:t>patron divinities </a:t>
            </a:r>
            <a:r>
              <a:rPr sz="2000" dirty="0" smtClean="0"/>
              <a:t>of </a:t>
            </a:r>
            <a:r>
              <a:rPr sz="2000" dirty="0"/>
              <a:t>inspiration and creativity, the arts and </a:t>
            </a:r>
            <a:r>
              <a:rPr lang="en-US" sz="2000" dirty="0" smtClean="0"/>
              <a:t>the </a:t>
            </a:r>
            <a:r>
              <a:rPr sz="2000" dirty="0" smtClean="0"/>
              <a:t>sciences </a:t>
            </a:r>
            <a:r>
              <a:rPr lang="en-US" sz="2000" dirty="0" smtClean="0"/>
              <a:t>– of </a:t>
            </a:r>
            <a:r>
              <a:rPr sz="2000" dirty="0" smtClean="0"/>
              <a:t>Greek </a:t>
            </a:r>
            <a:r>
              <a:rPr sz="2000" dirty="0"/>
              <a:t>mythology.</a:t>
            </a:r>
          </a:p>
          <a:p>
            <a:pPr eaLnBrk="1" hangingPunct="1">
              <a:defRPr/>
            </a:pPr>
            <a:r>
              <a:rPr sz="2000" dirty="0"/>
              <a:t>The earliest museum in Alexandria </a:t>
            </a:r>
            <a:r>
              <a:rPr lang="en-US" sz="2000" dirty="0" smtClean="0"/>
              <a:t>conserved </a:t>
            </a:r>
            <a:r>
              <a:rPr sz="2000" dirty="0" smtClean="0"/>
              <a:t>nearly </a:t>
            </a:r>
            <a:r>
              <a:rPr sz="2000" dirty="0"/>
              <a:t>a million (!) papyrus scrolls from </a:t>
            </a:r>
            <a:r>
              <a:rPr sz="2000" dirty="0" smtClean="0"/>
              <a:t>ancient </a:t>
            </a:r>
            <a:r>
              <a:rPr sz="2000" dirty="0"/>
              <a:t>Greek </a:t>
            </a:r>
            <a:r>
              <a:rPr lang="en-US" sz="2000" dirty="0" smtClean="0"/>
              <a:t>civilization</a:t>
            </a:r>
            <a:r>
              <a:rPr sz="2000" dirty="0" smtClean="0"/>
              <a:t>.</a:t>
            </a:r>
            <a:endParaRPr sz="2000" dirty="0"/>
          </a:p>
          <a:p>
            <a:pPr eaLnBrk="1" hangingPunct="1">
              <a:defRPr/>
            </a:pPr>
            <a:r>
              <a:rPr sz="2000" spc="-50" dirty="0"/>
              <a:t>Only scientists and </a:t>
            </a:r>
            <a:r>
              <a:rPr lang="en-US" sz="2000" spc="-50" dirty="0" smtClean="0"/>
              <a:t>select </a:t>
            </a:r>
            <a:r>
              <a:rPr sz="2000" spc="-50" dirty="0" smtClean="0"/>
              <a:t>intellectuals </a:t>
            </a:r>
            <a:r>
              <a:rPr sz="2000" spc="-50" dirty="0"/>
              <a:t>were permitted to enter the Muse temple.</a:t>
            </a:r>
          </a:p>
          <a:p>
            <a:pPr eaLnBrk="1" hangingPunct="1">
              <a:defRPr/>
            </a:pPr>
            <a:r>
              <a:rPr sz="2000" dirty="0" smtClean="0"/>
              <a:t>Here</a:t>
            </a:r>
            <a:r>
              <a:rPr lang="en-US" sz="2000" dirty="0" smtClean="0"/>
              <a:t>‘s</a:t>
            </a:r>
            <a:r>
              <a:rPr sz="2000" dirty="0" smtClean="0"/>
              <a:t> a</a:t>
            </a:r>
            <a:r>
              <a:rPr lang="en-US" sz="2000" dirty="0" smtClean="0"/>
              <a:t>n illustration </a:t>
            </a:r>
            <a:r>
              <a:rPr sz="2000" dirty="0" smtClean="0"/>
              <a:t>of </a:t>
            </a:r>
            <a:r>
              <a:rPr sz="2000" dirty="0"/>
              <a:t>the </a:t>
            </a:r>
            <a:r>
              <a:rPr lang="en-US" sz="2000" dirty="0" smtClean="0"/>
              <a:t>first </a:t>
            </a:r>
            <a:r>
              <a:rPr sz="2000" dirty="0" smtClean="0"/>
              <a:t>museum</a:t>
            </a:r>
            <a:r>
              <a:rPr lang="en-US" sz="2000" dirty="0"/>
              <a:t>‘s </a:t>
            </a:r>
            <a:r>
              <a:rPr lang="en-US" sz="2000" dirty="0" smtClean="0"/>
              <a:t>library</a:t>
            </a:r>
            <a:r>
              <a:rPr sz="2000" dirty="0" smtClean="0"/>
              <a:t> </a:t>
            </a:r>
            <a:r>
              <a:rPr sz="2000" dirty="0"/>
              <a:t>--</a:t>
            </a:r>
          </a:p>
          <a:p>
            <a:pPr marL="0" indent="0" eaLnBrk="1" hangingPunct="1">
              <a:buNone/>
              <a:defRPr/>
            </a:pPr>
            <a:r>
              <a:rPr sz="2000" dirty="0"/>
              <a:t>(</a:t>
            </a:r>
            <a:r>
              <a:rPr sz="2000" dirty="0" smtClean="0"/>
              <a:t>From </a:t>
            </a:r>
            <a:r>
              <a:rPr sz="1600" dirty="0"/>
              <a:t>http://upload.wikimedia.org/wikipedia/commons/6/64/Ancientlibraryalex.jpg)</a:t>
            </a:r>
            <a:endParaRPr lang="he-IL" sz="1600" dirty="0"/>
          </a:p>
          <a:p>
            <a:pPr marL="0" indent="0" eaLnBrk="1" hangingPunct="1">
              <a:buFontTx/>
              <a:buNone/>
              <a:defRPr/>
            </a:pPr>
            <a:endParaRPr lang="he-IL" sz="2000" dirty="0"/>
          </a:p>
          <a:p>
            <a:pPr eaLnBrk="1" hangingPunct="1">
              <a:defRPr/>
            </a:pPr>
            <a:endParaRPr lang="en-US" sz="2000" dirty="0"/>
          </a:p>
        </p:txBody>
      </p:sp>
      <p:sp>
        <p:nvSpPr>
          <p:cNvPr id="8196" name="Date Placeholder 6"/>
          <p:cNvSpPr>
            <a:spLocks noGrp="1"/>
          </p:cNvSpPr>
          <p:nvPr>
            <p:ph type="dt" sz="quarter" idx="10"/>
          </p:nvPr>
        </p:nvSpPr>
        <p:spPr/>
        <p:txBody>
          <a:bodyPr/>
          <a:lstStyle/>
          <a:p>
            <a:pPr fontAlgn="base">
              <a:spcBef>
                <a:spcPct val="0"/>
              </a:spcBef>
              <a:spcAft>
                <a:spcPct val="0"/>
              </a:spcAft>
              <a:defRPr/>
            </a:pPr>
            <a:r>
              <a:rPr>
                <a:cs typeface="Arial"/>
              </a:rPr>
              <a:t>Updated 13-Oct-2016</a:t>
            </a:r>
            <a:endParaRPr lang="he-IL">
              <a:cs typeface="Arial" pitchFamily="34" charset="0"/>
            </a:endParaRPr>
          </a:p>
        </p:txBody>
      </p:sp>
      <p:sp>
        <p:nvSpPr>
          <p:cNvPr id="8197" name="Footer Placeholder 7"/>
          <p:cNvSpPr>
            <a:spLocks noGrp="1"/>
          </p:cNvSpPr>
          <p:nvPr>
            <p:ph type="ftr" sz="quarter" idx="11"/>
          </p:nvPr>
        </p:nvSpPr>
        <p:spPr>
          <a:xfrm>
            <a:off x="1676400" y="6019800"/>
            <a:ext cx="6096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dirty="0" smtClean="0">
                <a:solidFill>
                  <a:srgbClr val="F8F8F8"/>
                </a:solidFill>
                <a:latin typeface="Tahoma"/>
              </a:rPr>
              <a:t>The Art Gallery Problem</a:t>
            </a:r>
            <a:r>
              <a:rPr dirty="0" smtClean="0">
                <a:solidFill>
                  <a:srgbClr val="F8F8F8"/>
                </a:solidFill>
                <a:latin typeface="Tahoma"/>
              </a:rPr>
              <a:t> </a:t>
            </a:r>
            <a:r>
              <a:rPr dirty="0">
                <a:solidFill>
                  <a:srgbClr val="F8F8F8"/>
                </a:solidFill>
                <a:latin typeface="Tahoma"/>
              </a:rPr>
              <a:t>© All Rights Reserved </a:t>
            </a:r>
            <a:endParaRPr lang="en-US" altLang="en-US" dirty="0">
              <a:solidFill>
                <a:srgbClr val="F8F8F8"/>
              </a:solidFill>
              <a:latin typeface="Tahoma" pitchFamily="34" charset="0"/>
            </a:endParaRPr>
          </a:p>
        </p:txBody>
      </p:sp>
      <p:sp>
        <p:nvSpPr>
          <p:cNvPr id="2" name="Slide Number Placeholder 1"/>
          <p:cNvSpPr>
            <a:spLocks noGrp="1"/>
          </p:cNvSpPr>
          <p:nvPr>
            <p:ph type="sldNum" sz="quarter" idx="12"/>
          </p:nvPr>
        </p:nvSpPr>
        <p:spPr/>
        <p:txBody>
          <a:bodyPr/>
          <a:lstStyle/>
          <a:p>
            <a:pPr>
              <a:defRPr/>
            </a:pPr>
            <a:fld id="{28C99590-D653-46AC-97D3-FFD34B05AF04}" type="slidenum">
              <a:rPr lang="en-US" smtClean="0"/>
              <a:pPr>
                <a:defRPr/>
              </a:pPr>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9" presetClass="emph" presetSubtype="0" nodeType="withEffect">
                                  <p:stCondLst>
                                    <p:cond delay="0"/>
                                  </p:stCondLst>
                                  <p:childTnLst>
                                    <p:set>
                                      <p:cBhvr rctx="PPT">
                                        <p:cTn id="12" dur="indefinite"/>
                                        <p:tgtEl>
                                          <p:spTgt spid="3">
                                            <p:txEl>
                                              <p:pRg st="0" end="0"/>
                                            </p:txEl>
                                          </p:spTgt>
                                        </p:tgtEl>
                                        <p:attrNameLst>
                                          <p:attrName>style.opacity</p:attrName>
                                        </p:attrNameLst>
                                      </p:cBhvr>
                                      <p:to>
                                        <p:strVal val="0.5"/>
                                      </p:to>
                                    </p:set>
                                    <p:animEffect filter="image" prLst="opacity: 0.5">
                                      <p:cBhvr rctx="IE">
                                        <p:cTn id="13" dur="indefinite"/>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par>
                                <p:cTn id="18" presetID="9" presetClass="emph" presetSubtype="0" nodeType="withEffect">
                                  <p:stCondLst>
                                    <p:cond delay="0"/>
                                  </p:stCondLst>
                                  <p:childTnLst>
                                    <p:set>
                                      <p:cBhvr rctx="PPT">
                                        <p:cTn id="19" dur="indefinite"/>
                                        <p:tgtEl>
                                          <p:spTgt spid="3">
                                            <p:txEl>
                                              <p:pRg st="1" end="1"/>
                                            </p:txEl>
                                          </p:spTgt>
                                        </p:tgtEl>
                                        <p:attrNameLst>
                                          <p:attrName>style.opacity</p:attrName>
                                        </p:attrNameLst>
                                      </p:cBhvr>
                                      <p:to>
                                        <p:strVal val="0.5"/>
                                      </p:to>
                                    </p:set>
                                    <p:animEffect filter="image" prLst="opacity: 0.5">
                                      <p:cBhvr rctx="IE">
                                        <p:cTn id="20" dur="indefinite"/>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9" presetClass="emph" presetSubtype="0" nodeType="withEffect">
                                  <p:stCondLst>
                                    <p:cond delay="0"/>
                                  </p:stCondLst>
                                  <p:childTnLst>
                                    <p:set>
                                      <p:cBhvr rctx="PPT">
                                        <p:cTn id="26" dur="indefinite"/>
                                        <p:tgtEl>
                                          <p:spTgt spid="3">
                                            <p:txEl>
                                              <p:pRg st="2" end="2"/>
                                            </p:txEl>
                                          </p:spTgt>
                                        </p:tgtEl>
                                        <p:attrNameLst>
                                          <p:attrName>style.opacity</p:attrName>
                                        </p:attrNameLst>
                                      </p:cBhvr>
                                      <p:to>
                                        <p:strVal val="0.5"/>
                                      </p:to>
                                    </p:set>
                                    <p:animEffect filter="image" prLst="opacity: 0.5">
                                      <p:cBhvr rctx="IE">
                                        <p:cTn id="27" dur="indefinite"/>
                                        <p:tgtEl>
                                          <p:spTgt spid="3">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childTnLst>
                                </p:cTn>
                              </p:par>
                              <p:par>
                                <p:cTn id="32" presetID="10"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par>
                                <p:cTn id="35" presetID="9" presetClass="emph" presetSubtype="0" nodeType="withEffect">
                                  <p:stCondLst>
                                    <p:cond delay="0"/>
                                  </p:stCondLst>
                                  <p:childTnLst>
                                    <p:set>
                                      <p:cBhvr rctx="PPT">
                                        <p:cTn id="36" dur="indefinite"/>
                                        <p:tgtEl>
                                          <p:spTgt spid="3">
                                            <p:txEl>
                                              <p:pRg st="3" end="3"/>
                                            </p:txEl>
                                          </p:spTgt>
                                        </p:tgtEl>
                                        <p:attrNameLst>
                                          <p:attrName>style.opacity</p:attrName>
                                        </p:attrNameLst>
                                      </p:cBhvr>
                                      <p:to>
                                        <p:strVal val="0.5"/>
                                      </p:to>
                                    </p:set>
                                    <p:animEffect filter="image" prLst="opacity: 0.5">
                                      <p:cBhvr rctx="IE">
                                        <p:cTn id="37" dur="indefinite"/>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endParaRPr lang="en-US" altLang="en-US" smtClean="0"/>
          </a:p>
        </p:txBody>
      </p:sp>
      <p:sp>
        <p:nvSpPr>
          <p:cNvPr id="9219" name="Content Placeholder 2"/>
          <p:cNvSpPr>
            <a:spLocks noGrp="1"/>
          </p:cNvSpPr>
          <p:nvPr>
            <p:ph idx="1"/>
          </p:nvPr>
        </p:nvSpPr>
        <p:spPr>
          <a:xfrm>
            <a:off x="611188" y="1268413"/>
            <a:ext cx="7772400" cy="4648200"/>
          </a:xfrm>
        </p:spPr>
        <p:txBody>
          <a:bodyPr/>
          <a:lstStyle/>
          <a:p>
            <a:endParaRPr lang="en-US" altLang="en-US" smtClean="0"/>
          </a:p>
        </p:txBody>
      </p:sp>
      <p:sp>
        <p:nvSpPr>
          <p:cNvPr id="4" name="Date Placeholder 3"/>
          <p:cNvSpPr>
            <a:spLocks noGrp="1"/>
          </p:cNvSpPr>
          <p:nvPr>
            <p:ph type="dt" sz="quarter" idx="10"/>
          </p:nvPr>
        </p:nvSpPr>
        <p:spPr/>
        <p:txBody>
          <a:bodyPr/>
          <a:lstStyle/>
          <a:p>
            <a:pPr>
              <a:defRPr/>
            </a:pPr>
            <a:r>
              <a:t>Updated 13-Oct-2016</a:t>
            </a:r>
            <a:endParaRPr lang="en-US" dirty="0"/>
          </a:p>
        </p:txBody>
      </p:sp>
      <p:sp>
        <p:nvSpPr>
          <p:cNvPr id="922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dirty="0" smtClean="0">
                <a:solidFill>
                  <a:srgbClr val="F8F8F8"/>
                </a:solidFill>
                <a:latin typeface="Tahoma"/>
              </a:rPr>
              <a:t>The Art Gallery Problem</a:t>
            </a:r>
            <a:r>
              <a:rPr dirty="0" smtClean="0">
                <a:solidFill>
                  <a:srgbClr val="F8F8F8"/>
                </a:solidFill>
                <a:latin typeface="Tahoma"/>
              </a:rPr>
              <a:t> </a:t>
            </a:r>
            <a:r>
              <a:rPr dirty="0">
                <a:solidFill>
                  <a:srgbClr val="F8F8F8"/>
                </a:solidFill>
                <a:latin typeface="Tahoma"/>
              </a:rPr>
              <a:t>© All Rights Reserved </a:t>
            </a:r>
            <a:endParaRPr lang="en-US" altLang="en-US" dirty="0">
              <a:solidFill>
                <a:srgbClr val="F8F8F8"/>
              </a:solidFill>
              <a:latin typeface="Tahoma" pitchFamily="34" charset="0"/>
            </a:endParaRPr>
          </a:p>
        </p:txBody>
      </p:sp>
      <p:pic>
        <p:nvPicPr>
          <p:cNvPr id="92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210800" cy="1038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28C99590-D653-46AC-97D3-FFD34B05AF04}"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81000" y="533400"/>
            <a:ext cx="8001000" cy="838200"/>
          </a:xfrm>
        </p:spPr>
        <p:txBody>
          <a:bodyPr/>
          <a:lstStyle/>
          <a:p>
            <a:pPr algn="ctr" rtl="1" eaLnBrk="1" hangingPunct="1"/>
            <a:r>
              <a:rPr lang="en-US" altLang="en-US" sz="3600" dirty="0" smtClean="0">
                <a:solidFill>
                  <a:srgbClr val="00FFFF"/>
                </a:solidFill>
              </a:rPr>
              <a:t>Historical changes</a:t>
            </a:r>
          </a:p>
        </p:txBody>
      </p:sp>
      <p:sp>
        <p:nvSpPr>
          <p:cNvPr id="3" name="Content Placeholder 2"/>
          <p:cNvSpPr>
            <a:spLocks noGrp="1"/>
          </p:cNvSpPr>
          <p:nvPr>
            <p:ph idx="1"/>
          </p:nvPr>
        </p:nvSpPr>
        <p:spPr>
          <a:xfrm>
            <a:off x="381000" y="1219200"/>
            <a:ext cx="8382000" cy="4648200"/>
          </a:xfrm>
        </p:spPr>
        <p:txBody>
          <a:bodyPr/>
          <a:lstStyle/>
          <a:p>
            <a:pPr eaLnBrk="1" hangingPunct="1">
              <a:defRPr/>
            </a:pPr>
            <a:r>
              <a:rPr lang="en-US" sz="2400" dirty="0" smtClean="0"/>
              <a:t>Over time, </a:t>
            </a:r>
            <a:r>
              <a:rPr sz="2400" dirty="0" smtClean="0"/>
              <a:t>museums </a:t>
            </a:r>
            <a:r>
              <a:rPr lang="en-US" sz="2400" dirty="0" smtClean="0"/>
              <a:t>began to open </a:t>
            </a:r>
            <a:r>
              <a:rPr sz="2400" dirty="0" smtClean="0"/>
              <a:t>their </a:t>
            </a:r>
            <a:r>
              <a:rPr sz="2400" dirty="0"/>
              <a:t>doors to the general public, allowing easy access to the exhibits for </a:t>
            </a:r>
            <a:r>
              <a:rPr sz="2400" dirty="0" smtClean="0"/>
              <a:t>anyone</a:t>
            </a:r>
            <a:r>
              <a:rPr lang="en-US" sz="2400" dirty="0" smtClean="0"/>
              <a:t> interested</a:t>
            </a:r>
            <a:r>
              <a:rPr sz="2400" dirty="0" smtClean="0"/>
              <a:t>.</a:t>
            </a:r>
            <a:endParaRPr sz="2400" dirty="0"/>
          </a:p>
          <a:p>
            <a:pPr eaLnBrk="1" hangingPunct="1">
              <a:defRPr/>
            </a:pPr>
            <a:r>
              <a:rPr lang="en-US" sz="2400" dirty="0" smtClean="0"/>
              <a:t>This raised a new problem -- </a:t>
            </a:r>
            <a:r>
              <a:rPr sz="2400" dirty="0" smtClean="0"/>
              <a:t>protecting </a:t>
            </a:r>
            <a:r>
              <a:rPr sz="2400" dirty="0"/>
              <a:t>the valuable </a:t>
            </a:r>
            <a:r>
              <a:rPr sz="2400" dirty="0" smtClean="0"/>
              <a:t>exhib</a:t>
            </a:r>
            <a:r>
              <a:rPr lang="en-US" sz="2400" dirty="0" smtClean="0"/>
              <a:t>its</a:t>
            </a:r>
            <a:r>
              <a:rPr sz="2400" dirty="0" smtClean="0"/>
              <a:t> </a:t>
            </a:r>
            <a:r>
              <a:rPr sz="2400" dirty="0"/>
              <a:t>from damage or </a:t>
            </a:r>
            <a:r>
              <a:rPr sz="2400" dirty="0" smtClean="0"/>
              <a:t>destruction, </a:t>
            </a:r>
            <a:r>
              <a:rPr lang="en-US" sz="2400" dirty="0" smtClean="0"/>
              <a:t>and safeguarding</a:t>
            </a:r>
            <a:r>
              <a:rPr sz="2400" dirty="0" smtClean="0"/>
              <a:t> </a:t>
            </a:r>
            <a:r>
              <a:rPr sz="2400" dirty="0"/>
              <a:t>them from </a:t>
            </a:r>
            <a:r>
              <a:rPr sz="2400" dirty="0" smtClean="0"/>
              <a:t>theft</a:t>
            </a:r>
            <a:r>
              <a:rPr lang="en-US" sz="2400" dirty="0"/>
              <a:t>.</a:t>
            </a:r>
            <a:endParaRPr lang="he-IL" sz="2400" dirty="0" smtClean="0"/>
          </a:p>
          <a:p>
            <a:pPr eaLnBrk="1" hangingPunct="1">
              <a:defRPr/>
            </a:pPr>
            <a:r>
              <a:rPr sz="2400" dirty="0"/>
              <a:t>The International Council of Museums tracks theft from museums and damage to exhibits; visible on their website. </a:t>
            </a:r>
            <a:r>
              <a:rPr sz="1200" dirty="0" smtClean="0">
                <a:hlinkClick r:id="rId2"/>
              </a:rPr>
              <a:t>http</a:t>
            </a:r>
            <a:r>
              <a:rPr sz="1200" dirty="0">
                <a:hlinkClick r:id="rId2"/>
              </a:rPr>
              <a:t>://www.artsandcollections.com/index.php?/coll_item/lost_art</a:t>
            </a:r>
            <a:r>
              <a:rPr sz="1200" dirty="0" smtClean="0">
                <a:hlinkClick r:id="rId2"/>
              </a:rPr>
              <a:t>/</a:t>
            </a:r>
            <a:endParaRPr lang="he-IL" sz="2400" dirty="0"/>
          </a:p>
        </p:txBody>
      </p:sp>
      <p:sp>
        <p:nvSpPr>
          <p:cNvPr id="10244" name="Date Placehold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a:solidFill>
                  <a:srgbClr val="F8F8F8"/>
                </a:solidFill>
                <a:latin typeface="Tahoma"/>
              </a:rPr>
              <a:t>Updated 13-Oct-2016</a:t>
            </a:r>
            <a:endParaRPr lang="en-US" altLang="en-US">
              <a:solidFill>
                <a:srgbClr val="F8F8F8"/>
              </a:solidFill>
              <a:latin typeface="Tahoma" pitchFamily="34" charset="0"/>
            </a:endParaRPr>
          </a:p>
        </p:txBody>
      </p:sp>
      <p:sp>
        <p:nvSpPr>
          <p:cNvPr id="10245" name="Footer Placeholder 7"/>
          <p:cNvSpPr>
            <a:spLocks noGrp="1"/>
          </p:cNvSpPr>
          <p:nvPr>
            <p:ph type="ftr" sz="quarter" idx="11"/>
          </p:nvPr>
        </p:nvSpPr>
        <p:spPr>
          <a:xfrm>
            <a:off x="2798763" y="5995988"/>
            <a:ext cx="4287837"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fontAlgn="base" hangingPunct="1">
              <a:spcBef>
                <a:spcPct val="0"/>
              </a:spcBef>
              <a:spcAft>
                <a:spcPct val="0"/>
              </a:spcAft>
            </a:pPr>
            <a:r>
              <a:rPr lang="en-US" dirty="0" smtClean="0">
                <a:solidFill>
                  <a:srgbClr val="F8F8F8"/>
                </a:solidFill>
                <a:latin typeface="Tahoma"/>
              </a:rPr>
              <a:t>The Art Gallery Problem</a:t>
            </a:r>
            <a:r>
              <a:rPr dirty="0" smtClean="0">
                <a:solidFill>
                  <a:srgbClr val="F8F8F8"/>
                </a:solidFill>
                <a:latin typeface="Tahoma"/>
              </a:rPr>
              <a:t> </a:t>
            </a:r>
            <a:r>
              <a:rPr dirty="0">
                <a:solidFill>
                  <a:srgbClr val="F8F8F8"/>
                </a:solidFill>
                <a:latin typeface="Tahoma"/>
              </a:rPr>
              <a:t>© All Rights Reserved </a:t>
            </a:r>
            <a:endParaRPr lang="en-US" altLang="en-US" dirty="0">
              <a:solidFill>
                <a:srgbClr val="F8F8F8"/>
              </a:solidFill>
              <a:latin typeface="Tahoma" pitchFamily="34" charset="0"/>
            </a:endParaRPr>
          </a:p>
        </p:txBody>
      </p:sp>
      <p:sp>
        <p:nvSpPr>
          <p:cNvPr id="2" name="Slide Number Placeholder 1"/>
          <p:cNvSpPr>
            <a:spLocks noGrp="1"/>
          </p:cNvSpPr>
          <p:nvPr>
            <p:ph type="sldNum" sz="quarter" idx="12"/>
          </p:nvPr>
        </p:nvSpPr>
        <p:spPr/>
        <p:txBody>
          <a:bodyPr/>
          <a:lstStyle/>
          <a:p>
            <a:pPr>
              <a:defRPr/>
            </a:pPr>
            <a:fld id="{28C99590-D653-46AC-97D3-FFD34B05AF04}" type="slidenum">
              <a:rPr lang="en-US" smtClean="0"/>
              <a:pPr>
                <a:defRPr/>
              </a:pPr>
              <a:t>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9" presetClass="emph" presetSubtype="0" nodeType="withEffect">
                                  <p:stCondLst>
                                    <p:cond delay="0"/>
                                  </p:stCondLst>
                                  <p:childTnLst>
                                    <p:set>
                                      <p:cBhvr rctx="PPT">
                                        <p:cTn id="12" dur="indefinite"/>
                                        <p:tgtEl>
                                          <p:spTgt spid="3">
                                            <p:txEl>
                                              <p:pRg st="0" end="0"/>
                                            </p:txEl>
                                          </p:spTgt>
                                        </p:tgtEl>
                                        <p:attrNameLst>
                                          <p:attrName>style.opacity</p:attrName>
                                        </p:attrNameLst>
                                      </p:cBhvr>
                                      <p:to>
                                        <p:strVal val="0.5"/>
                                      </p:to>
                                    </p:set>
                                    <p:animEffect filter="image" prLst="opacity: 0.5">
                                      <p:cBhvr rctx="IE">
                                        <p:cTn id="13" dur="indefinite"/>
                                        <p:tgtEl>
                                          <p:spTgt spid="3">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par>
                                <p:cTn id="18" presetID="9" presetClass="emph" presetSubtype="0" nodeType="withEffect">
                                  <p:stCondLst>
                                    <p:cond delay="0"/>
                                  </p:stCondLst>
                                  <p:childTnLst>
                                    <p:set>
                                      <p:cBhvr rctx="PPT">
                                        <p:cTn id="19" dur="indefinite"/>
                                        <p:tgtEl>
                                          <p:spTgt spid="3">
                                            <p:txEl>
                                              <p:pRg st="1" end="1"/>
                                            </p:txEl>
                                          </p:spTgt>
                                        </p:tgtEl>
                                        <p:attrNameLst>
                                          <p:attrName>style.opacity</p:attrName>
                                        </p:attrNameLst>
                                      </p:cBhvr>
                                      <p:to>
                                        <p:strVal val="0.5"/>
                                      </p:to>
                                    </p:set>
                                    <p:animEffect filter="image" prLst="opacity: 0.5">
                                      <p:cBhvr rctx="IE">
                                        <p:cTn id="20" dur="indefinite"/>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28600" y="381000"/>
            <a:ext cx="8382000" cy="838200"/>
          </a:xfrm>
        </p:spPr>
        <p:txBody>
          <a:bodyPr/>
          <a:lstStyle/>
          <a:p>
            <a:pPr algn="ctr" rtl="1" eaLnBrk="1" hangingPunct="1"/>
            <a:r>
              <a:rPr lang="en-US" sz="3600" dirty="0" smtClean="0">
                <a:solidFill>
                  <a:srgbClr val="00FFFF"/>
                </a:solidFill>
              </a:rPr>
              <a:t>The Art Gallery Problem</a:t>
            </a:r>
            <a:endParaRPr lang="en-US" altLang="en-US" sz="3600" dirty="0" smtClean="0">
              <a:solidFill>
                <a:srgbClr val="00FFFF"/>
              </a:solidFill>
            </a:endParaRPr>
          </a:p>
        </p:txBody>
      </p:sp>
      <p:sp>
        <p:nvSpPr>
          <p:cNvPr id="3" name="Content Placeholder 2"/>
          <p:cNvSpPr>
            <a:spLocks noGrp="1"/>
          </p:cNvSpPr>
          <p:nvPr>
            <p:ph idx="1"/>
          </p:nvPr>
        </p:nvSpPr>
        <p:spPr>
          <a:xfrm>
            <a:off x="304800" y="1066800"/>
            <a:ext cx="8458200" cy="5334000"/>
          </a:xfrm>
        </p:spPr>
        <p:txBody>
          <a:bodyPr/>
          <a:lstStyle/>
          <a:p>
            <a:pPr eaLnBrk="1" hangingPunct="1">
              <a:defRPr/>
            </a:pPr>
            <a:r>
              <a:rPr sz="2000" dirty="0"/>
              <a:t>In order to address the problem of museum security, </a:t>
            </a:r>
            <a:r>
              <a:rPr sz="2000" dirty="0" smtClean="0"/>
              <a:t>guards </a:t>
            </a:r>
            <a:r>
              <a:rPr sz="2000" dirty="0"/>
              <a:t>must be </a:t>
            </a:r>
            <a:r>
              <a:rPr lang="en-US" sz="2000" dirty="0" smtClean="0"/>
              <a:t>positioned </a:t>
            </a:r>
            <a:r>
              <a:rPr sz="2000" dirty="0" smtClean="0"/>
              <a:t>inside </a:t>
            </a:r>
            <a:r>
              <a:rPr sz="2000" dirty="0"/>
              <a:t>the museum, or preferably </a:t>
            </a:r>
            <a:r>
              <a:rPr sz="2000" dirty="0" smtClean="0"/>
              <a:t>--</a:t>
            </a:r>
          </a:p>
          <a:p>
            <a:pPr marL="361950" indent="0" eaLnBrk="1" hangingPunct="1">
              <a:buNone/>
              <a:defRPr/>
            </a:pPr>
            <a:r>
              <a:rPr lang="en-US" sz="2000" dirty="0" smtClean="0"/>
              <a:t>security </a:t>
            </a:r>
            <a:r>
              <a:rPr lang="en-US" sz="2000" dirty="0"/>
              <a:t>cameras connected to an alarm system </a:t>
            </a:r>
            <a:r>
              <a:rPr lang="en-US" sz="2000" dirty="0" smtClean="0"/>
              <a:t>should be </a:t>
            </a:r>
            <a:r>
              <a:rPr sz="2000" dirty="0" smtClean="0"/>
              <a:t>strategically place</a:t>
            </a:r>
            <a:r>
              <a:rPr lang="en-US" sz="2000" dirty="0" smtClean="0"/>
              <a:t>d</a:t>
            </a:r>
            <a:r>
              <a:rPr lang="he-IL" sz="2000" dirty="0" smtClean="0"/>
              <a:t> </a:t>
            </a:r>
            <a:r>
              <a:rPr lang="en-US" sz="2000" dirty="0" smtClean="0"/>
              <a:t>so t</a:t>
            </a:r>
            <a:r>
              <a:rPr sz="2000" dirty="0" smtClean="0"/>
              <a:t>hat they can "keep an eye" on all exhibits at all times. </a:t>
            </a:r>
          </a:p>
          <a:p>
            <a:pPr eaLnBrk="1" hangingPunct="1">
              <a:defRPr/>
            </a:pPr>
            <a:r>
              <a:rPr lang="en-US" sz="2000" dirty="0" smtClean="0"/>
              <a:t>As the cost for this can run quite high, the following question arises</a:t>
            </a:r>
            <a:r>
              <a:rPr sz="2000" dirty="0" smtClean="0"/>
              <a:t>:</a:t>
            </a:r>
            <a:r>
              <a:rPr lang="en-US" sz="2000" dirty="0" smtClean="0"/>
              <a:t> </a:t>
            </a:r>
            <a:endParaRPr lang="he-IL" sz="2000" dirty="0"/>
          </a:p>
          <a:p>
            <a:pPr eaLnBrk="1" hangingPunct="1">
              <a:spcBef>
                <a:spcPts val="0"/>
              </a:spcBef>
              <a:buFontTx/>
              <a:buNone/>
              <a:defRPr/>
            </a:pPr>
            <a:r>
              <a:rPr sz="2000" dirty="0"/>
              <a:t>What is the minimum number of </a:t>
            </a:r>
            <a:r>
              <a:rPr sz="2000" dirty="0" smtClean="0"/>
              <a:t>guards </a:t>
            </a:r>
            <a:r>
              <a:rPr sz="2000" dirty="0"/>
              <a:t>or </a:t>
            </a:r>
            <a:r>
              <a:rPr sz="2000" dirty="0" smtClean="0"/>
              <a:t>cameras necessary</a:t>
            </a:r>
            <a:r>
              <a:rPr lang="en-US" sz="2000" dirty="0" smtClean="0"/>
              <a:t>,</a:t>
            </a:r>
            <a:r>
              <a:rPr sz="2000" dirty="0" smtClean="0"/>
              <a:t> </a:t>
            </a:r>
            <a:r>
              <a:rPr lang="en-US" sz="2000" dirty="0"/>
              <a:t>that </a:t>
            </a:r>
            <a:r>
              <a:rPr sz="2000" dirty="0"/>
              <a:t>suffice to </a:t>
            </a:r>
            <a:r>
              <a:rPr lang="en-US" sz="2000" dirty="0" smtClean="0"/>
              <a:t>provide </a:t>
            </a:r>
            <a:r>
              <a:rPr sz="2000" dirty="0" smtClean="0"/>
              <a:t>cover</a:t>
            </a:r>
            <a:r>
              <a:rPr lang="en-US" sz="2000" dirty="0" smtClean="0"/>
              <a:t>age of</a:t>
            </a:r>
            <a:r>
              <a:rPr sz="2000" dirty="0" smtClean="0"/>
              <a:t> </a:t>
            </a:r>
            <a:r>
              <a:rPr sz="2000" dirty="0"/>
              <a:t>every corner and every wall of the museum?</a:t>
            </a:r>
            <a:endParaRPr lang="he-IL" sz="2000" dirty="0"/>
          </a:p>
          <a:p>
            <a:pPr eaLnBrk="1" hangingPunct="1">
              <a:defRPr/>
            </a:pPr>
            <a:r>
              <a:rPr sz="2000" dirty="0"/>
              <a:t>This is a </a:t>
            </a:r>
            <a:r>
              <a:rPr sz="2000" dirty="0" smtClean="0"/>
              <a:t>question </a:t>
            </a:r>
            <a:r>
              <a:rPr lang="en-US" sz="2000" dirty="0" smtClean="0"/>
              <a:t>tailor-made </a:t>
            </a:r>
            <a:r>
              <a:rPr sz="2000" dirty="0" smtClean="0"/>
              <a:t>for </a:t>
            </a:r>
            <a:r>
              <a:rPr sz="2000" dirty="0"/>
              <a:t>mathematicians. </a:t>
            </a:r>
          </a:p>
          <a:p>
            <a:pPr eaLnBrk="1" hangingPunct="1">
              <a:defRPr/>
            </a:pPr>
            <a:r>
              <a:rPr sz="2000" dirty="0"/>
              <a:t>One of the first people </a:t>
            </a:r>
            <a:r>
              <a:rPr lang="en-US" sz="2000" dirty="0" smtClean="0"/>
              <a:t>who expressed </a:t>
            </a:r>
            <a:r>
              <a:rPr sz="2000" dirty="0" smtClean="0"/>
              <a:t>interest </a:t>
            </a:r>
            <a:r>
              <a:rPr sz="2000" dirty="0"/>
              <a:t>in this problem was the American mathematician Victor Klee. </a:t>
            </a:r>
            <a:endParaRPr lang="he-IL" sz="2000" dirty="0"/>
          </a:p>
        </p:txBody>
      </p:sp>
      <p:sp>
        <p:nvSpPr>
          <p:cNvPr id="11268" name="Date Placeholder 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dirty="0">
                <a:solidFill>
                  <a:srgbClr val="F8F8F8"/>
                </a:solidFill>
                <a:latin typeface="Tahoma"/>
              </a:rPr>
              <a:t>Updated 13-Oct-2016</a:t>
            </a:r>
            <a:endParaRPr lang="en-US" altLang="en-US" dirty="0">
              <a:solidFill>
                <a:srgbClr val="F8F8F8"/>
              </a:solidFill>
              <a:latin typeface="Tahoma" pitchFamily="34" charset="0"/>
            </a:endParaRPr>
          </a:p>
        </p:txBody>
      </p:sp>
      <p:sp>
        <p:nvSpPr>
          <p:cNvPr id="11269" name="Footer Placeholder 7"/>
          <p:cNvSpPr>
            <a:spLocks noGrp="1"/>
          </p:cNvSpPr>
          <p:nvPr>
            <p:ph type="ftr" sz="quarter" idx="11"/>
          </p:nvPr>
        </p:nvSpPr>
        <p:spPr>
          <a:xfrm>
            <a:off x="2514600" y="5995988"/>
            <a:ext cx="4572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fontAlgn="base" hangingPunct="1">
              <a:spcBef>
                <a:spcPct val="0"/>
              </a:spcBef>
              <a:spcAft>
                <a:spcPct val="0"/>
              </a:spcAft>
            </a:pPr>
            <a:r>
              <a:rPr lang="en-US" dirty="0" smtClean="0">
                <a:solidFill>
                  <a:srgbClr val="F8F8F8"/>
                </a:solidFill>
                <a:latin typeface="Tahoma"/>
              </a:rPr>
              <a:t>The Art Gallery Problem</a:t>
            </a:r>
            <a:r>
              <a:rPr dirty="0" smtClean="0">
                <a:solidFill>
                  <a:srgbClr val="F8F8F8"/>
                </a:solidFill>
                <a:latin typeface="Tahoma"/>
              </a:rPr>
              <a:t> </a:t>
            </a:r>
            <a:r>
              <a:rPr dirty="0">
                <a:solidFill>
                  <a:srgbClr val="F8F8F8"/>
                </a:solidFill>
                <a:latin typeface="Tahoma"/>
              </a:rPr>
              <a:t>© All Rights Reserved </a:t>
            </a:r>
            <a:endParaRPr lang="en-US" altLang="en-US" dirty="0">
              <a:solidFill>
                <a:srgbClr val="F8F8F8"/>
              </a:solidFill>
              <a:latin typeface="Tahoma" pitchFamily="34" charset="0"/>
            </a:endParaRPr>
          </a:p>
        </p:txBody>
      </p:sp>
      <p:sp>
        <p:nvSpPr>
          <p:cNvPr id="2" name="Slide Number Placeholder 1"/>
          <p:cNvSpPr>
            <a:spLocks noGrp="1"/>
          </p:cNvSpPr>
          <p:nvPr>
            <p:ph type="sldNum" sz="quarter" idx="12"/>
          </p:nvPr>
        </p:nvSpPr>
        <p:spPr/>
        <p:txBody>
          <a:bodyPr/>
          <a:lstStyle/>
          <a:p>
            <a:pPr>
              <a:defRPr/>
            </a:pPr>
            <a:fld id="{28C99590-D653-46AC-97D3-FFD34B05AF04}" type="slidenum">
              <a:rPr lang="en-US" smtClean="0"/>
              <a:pPr>
                <a:defRPr/>
              </a:pPr>
              <a:t>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9" presetClass="emph" presetSubtype="0" nodeType="withEffect">
                                  <p:stCondLst>
                                    <p:cond delay="0"/>
                                  </p:stCondLst>
                                  <p:childTnLst>
                                    <p:set>
                                      <p:cBhvr rctx="PPT">
                                        <p:cTn id="16" dur="indefinite"/>
                                        <p:tgtEl>
                                          <p:spTgt spid="3">
                                            <p:txEl>
                                              <p:pRg st="0" end="0"/>
                                            </p:txEl>
                                          </p:spTgt>
                                        </p:tgtEl>
                                        <p:attrNameLst>
                                          <p:attrName>style.opacity</p:attrName>
                                        </p:attrNameLst>
                                      </p:cBhvr>
                                      <p:to>
                                        <p:strVal val="0.5"/>
                                      </p:to>
                                    </p:set>
                                    <p:animEffect filter="image" prLst="opacity: 0.5">
                                      <p:cBhvr rctx="IE">
                                        <p:cTn id="17" dur="indefinite"/>
                                        <p:tgtEl>
                                          <p:spTgt spid="3">
                                            <p:txEl>
                                              <p:pRg st="0" end="0"/>
                                            </p:txEl>
                                          </p:spTgt>
                                        </p:tgtEl>
                                      </p:cBhvr>
                                    </p:animEffect>
                                  </p:childTnLst>
                                </p:cTn>
                              </p:par>
                              <p:par>
                                <p:cTn id="18" presetID="9" presetClass="emph" presetSubtype="0" nodeType="withEffect">
                                  <p:stCondLst>
                                    <p:cond delay="0"/>
                                  </p:stCondLst>
                                  <p:childTnLst>
                                    <p:set>
                                      <p:cBhvr rctx="PPT">
                                        <p:cTn id="19" dur="indefinite"/>
                                        <p:tgtEl>
                                          <p:spTgt spid="3">
                                            <p:txEl>
                                              <p:pRg st="1" end="1"/>
                                            </p:txEl>
                                          </p:spTgt>
                                        </p:tgtEl>
                                        <p:attrNameLst>
                                          <p:attrName>style.opacity</p:attrName>
                                        </p:attrNameLst>
                                      </p:cBhvr>
                                      <p:to>
                                        <p:strVal val="0.5"/>
                                      </p:to>
                                    </p:set>
                                    <p:animEffect filter="image" prLst="opacity: 0.5">
                                      <p:cBhvr rctx="IE">
                                        <p:cTn id="20" dur="indefinite"/>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par>
                                <p:cTn id="33" presetID="9" presetClass="emph" presetSubtype="0" nodeType="withEffect">
                                  <p:stCondLst>
                                    <p:cond delay="0"/>
                                  </p:stCondLst>
                                  <p:childTnLst>
                                    <p:set>
                                      <p:cBhvr rctx="PPT">
                                        <p:cTn id="34" dur="indefinite"/>
                                        <p:tgtEl>
                                          <p:spTgt spid="3">
                                            <p:txEl>
                                              <p:pRg st="2" end="2"/>
                                            </p:txEl>
                                          </p:spTgt>
                                        </p:tgtEl>
                                        <p:attrNameLst>
                                          <p:attrName>style.opacity</p:attrName>
                                        </p:attrNameLst>
                                      </p:cBhvr>
                                      <p:to>
                                        <p:strVal val="0.5"/>
                                      </p:to>
                                    </p:set>
                                    <p:animEffect filter="image" prLst="opacity: 0.5">
                                      <p:cBhvr rctx="IE">
                                        <p:cTn id="35" dur="indefinite"/>
                                        <p:tgtEl>
                                          <p:spTgt spid="3">
                                            <p:txEl>
                                              <p:pRg st="2" end="2"/>
                                            </p:txEl>
                                          </p:spTgt>
                                        </p:tgtEl>
                                      </p:cBhvr>
                                    </p:animEffect>
                                  </p:childTnLst>
                                </p:cTn>
                              </p:par>
                              <p:par>
                                <p:cTn id="36" presetID="9" presetClass="emph" presetSubtype="0" nodeType="withEffect">
                                  <p:stCondLst>
                                    <p:cond delay="0"/>
                                  </p:stCondLst>
                                  <p:childTnLst>
                                    <p:set>
                                      <p:cBhvr rctx="PPT">
                                        <p:cTn id="37" dur="indefinite"/>
                                        <p:tgtEl>
                                          <p:spTgt spid="3">
                                            <p:txEl>
                                              <p:pRg st="3" end="3"/>
                                            </p:txEl>
                                          </p:spTgt>
                                        </p:tgtEl>
                                        <p:attrNameLst>
                                          <p:attrName>style.opacity</p:attrName>
                                        </p:attrNameLst>
                                      </p:cBhvr>
                                      <p:to>
                                        <p:strVal val="0.5"/>
                                      </p:to>
                                    </p:set>
                                    <p:animEffect filter="image" prLst="opacity: 0.5">
                                      <p:cBhvr rctx="IE">
                                        <p:cTn id="38" dur="indefinite"/>
                                        <p:tgtEl>
                                          <p:spTgt spid="3">
                                            <p:txEl>
                                              <p:pRg st="3" end="3"/>
                                            </p:txEl>
                                          </p:spTgt>
                                        </p:tgtEl>
                                      </p:cBhvr>
                                    </p:animEffect>
                                  </p:childTnLst>
                                </p:cTn>
                              </p:par>
                              <p:par>
                                <p:cTn id="39" presetID="9" presetClass="emph" presetSubtype="0" nodeType="withEffect">
                                  <p:stCondLst>
                                    <p:cond delay="0"/>
                                  </p:stCondLst>
                                  <p:childTnLst>
                                    <p:set>
                                      <p:cBhvr rctx="PPT">
                                        <p:cTn id="40" dur="indefinite"/>
                                        <p:tgtEl>
                                          <p:spTgt spid="3">
                                            <p:txEl>
                                              <p:pRg st="4" end="4"/>
                                            </p:txEl>
                                          </p:spTgt>
                                        </p:tgtEl>
                                        <p:attrNameLst>
                                          <p:attrName>style.opacity</p:attrName>
                                        </p:attrNameLst>
                                      </p:cBhvr>
                                      <p:to>
                                        <p:strVal val="0.5"/>
                                      </p:to>
                                    </p:set>
                                    <p:animEffect filter="image" prLst="opacity: 0.5">
                                      <p:cBhvr rctx="IE">
                                        <p:cTn id="41" dur="indefinite"/>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709738" y="381000"/>
            <a:ext cx="5605462" cy="838200"/>
          </a:xfrm>
        </p:spPr>
        <p:txBody>
          <a:bodyPr/>
          <a:lstStyle/>
          <a:p>
            <a:pPr eaLnBrk="1" hangingPunct="1"/>
            <a:r>
              <a:rPr sz="2800" spc="-100" dirty="0" smtClean="0">
                <a:solidFill>
                  <a:srgbClr val="00FFFF"/>
                </a:solidFill>
              </a:rPr>
              <a:t>How </a:t>
            </a:r>
            <a:r>
              <a:rPr lang="en-US" sz="2800" spc="-100" dirty="0" smtClean="0">
                <a:solidFill>
                  <a:srgbClr val="00FFFF"/>
                </a:solidFill>
              </a:rPr>
              <a:t>is </a:t>
            </a:r>
            <a:r>
              <a:rPr sz="2800" spc="-100" dirty="0" smtClean="0">
                <a:solidFill>
                  <a:srgbClr val="00FFFF"/>
                </a:solidFill>
              </a:rPr>
              <a:t>the </a:t>
            </a:r>
            <a:r>
              <a:rPr sz="2800" spc="-100" dirty="0">
                <a:solidFill>
                  <a:srgbClr val="00FFFF"/>
                </a:solidFill>
              </a:rPr>
              <a:t>solution to a </a:t>
            </a:r>
            <a:r>
              <a:rPr sz="2800" spc="-100" dirty="0" smtClean="0">
                <a:solidFill>
                  <a:srgbClr val="00FFFF"/>
                </a:solidFill>
              </a:rPr>
              <a:t>math</a:t>
            </a:r>
            <a:r>
              <a:rPr lang="en-US" sz="2800" spc="-100" dirty="0" smtClean="0">
                <a:solidFill>
                  <a:srgbClr val="00FFFF"/>
                </a:solidFill>
              </a:rPr>
              <a:t> </a:t>
            </a:r>
            <a:r>
              <a:rPr sz="2800" spc="-100" dirty="0" smtClean="0">
                <a:solidFill>
                  <a:srgbClr val="00FFFF"/>
                </a:solidFill>
              </a:rPr>
              <a:t>problem </a:t>
            </a:r>
            <a:r>
              <a:rPr sz="2800" spc="-100" dirty="0">
                <a:solidFill>
                  <a:srgbClr val="00FFFF"/>
                </a:solidFill>
              </a:rPr>
              <a:t>"born</a:t>
            </a:r>
            <a:r>
              <a:rPr sz="2800" spc="-100" dirty="0" smtClean="0">
                <a:solidFill>
                  <a:srgbClr val="00FFFF"/>
                </a:solidFill>
              </a:rPr>
              <a:t>"</a:t>
            </a:r>
            <a:r>
              <a:rPr lang="en-US" sz="2800" spc="-100" dirty="0" smtClean="0">
                <a:solidFill>
                  <a:srgbClr val="00FFFF"/>
                </a:solidFill>
              </a:rPr>
              <a:t>?</a:t>
            </a:r>
            <a:endParaRPr lang="en-US" altLang="en-US" sz="2800" spc="-100" dirty="0" smtClean="0">
              <a:solidFill>
                <a:srgbClr val="00FFFF"/>
              </a:solidFill>
            </a:endParaRPr>
          </a:p>
        </p:txBody>
      </p:sp>
      <p:sp>
        <p:nvSpPr>
          <p:cNvPr id="3" name="Content Placeholder 2"/>
          <p:cNvSpPr>
            <a:spLocks noGrp="1"/>
          </p:cNvSpPr>
          <p:nvPr>
            <p:ph idx="1"/>
          </p:nvPr>
        </p:nvSpPr>
        <p:spPr>
          <a:xfrm>
            <a:off x="205654" y="2286000"/>
            <a:ext cx="8534400" cy="4648200"/>
          </a:xfrm>
        </p:spPr>
        <p:txBody>
          <a:bodyPr/>
          <a:lstStyle/>
          <a:p>
            <a:pPr marL="371475" indent="-371475" eaLnBrk="1" hangingPunct="1">
              <a:spcBef>
                <a:spcPts val="0"/>
              </a:spcBef>
              <a:defRPr/>
            </a:pPr>
            <a:r>
              <a:rPr sz="2000" dirty="0"/>
              <a:t>A brilliant young mathematician named </a:t>
            </a:r>
            <a:r>
              <a:rPr sz="2000" dirty="0" err="1"/>
              <a:t>Václav</a:t>
            </a:r>
            <a:r>
              <a:rPr sz="2000" dirty="0"/>
              <a:t> </a:t>
            </a:r>
            <a:r>
              <a:rPr sz="2000" dirty="0" err="1" smtClean="0"/>
              <a:t>Chvátal</a:t>
            </a:r>
            <a:r>
              <a:rPr lang="en-US" sz="2000" dirty="0" smtClean="0"/>
              <a:t>, who was forced to leave his Czech homeland with the 1968 Soviet invasion,</a:t>
            </a:r>
            <a:r>
              <a:rPr lang="en-GB" sz="2000" dirty="0" smtClean="0"/>
              <a:t> was in attendance at that </a:t>
            </a:r>
            <a:r>
              <a:rPr lang="en-GB" sz="2000" dirty="0"/>
              <a:t>conference too. </a:t>
            </a:r>
            <a:endParaRPr sz="2000" dirty="0"/>
          </a:p>
          <a:p>
            <a:pPr marL="342900" lvl="1" indent="-342900" eaLnBrk="1" hangingPunct="1">
              <a:spcBef>
                <a:spcPts val="0"/>
              </a:spcBef>
              <a:buClr>
                <a:srgbClr val="0070C0"/>
              </a:buClr>
              <a:buSzPct val="130000"/>
              <a:buFont typeface="Arial" pitchFamily="34" charset="0"/>
              <a:buChar char="•"/>
              <a:tabLst>
                <a:tab pos="171450" algn="l"/>
              </a:tabLst>
              <a:defRPr/>
            </a:pPr>
            <a:r>
              <a:rPr sz="2000" dirty="0"/>
              <a:t>In a discussion at the conference, </a:t>
            </a:r>
            <a:r>
              <a:rPr sz="2000" dirty="0" err="1"/>
              <a:t>Chvátal</a:t>
            </a:r>
            <a:r>
              <a:rPr sz="2000" dirty="0"/>
              <a:t> asked Klee to suggest a challenging research topic. Klee proposed that he address the </a:t>
            </a:r>
            <a:r>
              <a:rPr lang="en-US" sz="2000" dirty="0" smtClean="0"/>
              <a:t>art gallery problem.</a:t>
            </a:r>
            <a:endParaRPr sz="2000" dirty="0"/>
          </a:p>
          <a:p>
            <a:pPr marL="365125" eaLnBrk="1" hangingPunct="1">
              <a:spcBef>
                <a:spcPts val="0"/>
              </a:spcBef>
              <a:defRPr/>
            </a:pPr>
            <a:r>
              <a:rPr sz="2000" dirty="0"/>
              <a:t>Six months later, </a:t>
            </a:r>
            <a:r>
              <a:rPr sz="2000" dirty="0" err="1"/>
              <a:t>Chvátal</a:t>
            </a:r>
            <a:r>
              <a:rPr sz="2000" dirty="0"/>
              <a:t> submitted his solution for publication.</a:t>
            </a:r>
          </a:p>
          <a:p>
            <a:pPr eaLnBrk="1" hangingPunct="1">
              <a:spcBef>
                <a:spcPts val="0"/>
              </a:spcBef>
              <a:defRPr/>
            </a:pPr>
            <a:r>
              <a:rPr lang="en-US" sz="2000" dirty="0"/>
              <a:t>His </a:t>
            </a:r>
            <a:r>
              <a:rPr sz="2000" dirty="0"/>
              <a:t>surprising solution</a:t>
            </a:r>
            <a:r>
              <a:rPr lang="en-US" sz="2000" dirty="0"/>
              <a:t> 40 years ago gave rise to</a:t>
            </a:r>
            <a:r>
              <a:rPr sz="2000" dirty="0"/>
              <a:t> a new field of mathematics -- computational geometry -- which became particularly applicable with the development of computer-aided design and manufacturing (CAD/CAM).</a:t>
            </a:r>
            <a:endParaRPr lang="en-US" sz="2000" dirty="0"/>
          </a:p>
        </p:txBody>
      </p:sp>
      <p:sp>
        <p:nvSpPr>
          <p:cNvPr id="12292"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sz="1050">
                <a:solidFill>
                  <a:srgbClr val="F8F8F8"/>
                </a:solidFill>
                <a:latin typeface="Tahoma"/>
              </a:rPr>
              <a:t>Updated 13-Oct-2016</a:t>
            </a:r>
            <a:endParaRPr lang="en-US" altLang="en-US" sz="1050">
              <a:solidFill>
                <a:srgbClr val="F8F8F8"/>
              </a:solidFill>
              <a:latin typeface="Tahoma" pitchFamily="34" charset="0"/>
            </a:endParaRPr>
          </a:p>
        </p:txBody>
      </p:sp>
      <p:sp>
        <p:nvSpPr>
          <p:cNvPr id="4" name="Rectangle 3"/>
          <p:cNvSpPr/>
          <p:nvPr/>
        </p:nvSpPr>
        <p:spPr>
          <a:xfrm>
            <a:off x="1608137" y="1270337"/>
            <a:ext cx="5707063" cy="1015663"/>
          </a:xfrm>
          <a:prstGeom prst="rect">
            <a:avLst/>
          </a:prstGeom>
        </p:spPr>
        <p:txBody>
          <a:bodyPr>
            <a:spAutoFit/>
          </a:bodyPr>
          <a:lstStyle/>
          <a:p>
            <a:pPr marL="85725" algn="l" fontAlgn="auto">
              <a:spcBef>
                <a:spcPts val="0"/>
              </a:spcBef>
              <a:spcAft>
                <a:spcPts val="0"/>
              </a:spcAft>
              <a:defRPr/>
            </a:pPr>
            <a:r>
              <a:rPr sz="2000" spc="-70" dirty="0"/>
              <a:t>In </a:t>
            </a:r>
            <a:r>
              <a:rPr sz="2000" spc="-70" dirty="0" smtClean="0"/>
              <a:t>1973</a:t>
            </a:r>
            <a:r>
              <a:rPr lang="en-US" sz="2000" spc="-70" dirty="0" smtClean="0"/>
              <a:t>,</a:t>
            </a:r>
            <a:r>
              <a:rPr sz="2000" spc="-70" dirty="0" smtClean="0"/>
              <a:t> </a:t>
            </a:r>
            <a:r>
              <a:rPr sz="2000" spc="-70" dirty="0"/>
              <a:t>Victor Klee, already a well-known mathematician at that time, participated in a large conference in Stanford, California.</a:t>
            </a:r>
          </a:p>
        </p:txBody>
      </p:sp>
      <p:grpSp>
        <p:nvGrpSpPr>
          <p:cNvPr id="12295" name="Group 8"/>
          <p:cNvGrpSpPr>
            <a:grpSpLocks/>
          </p:cNvGrpSpPr>
          <p:nvPr/>
        </p:nvGrpSpPr>
        <p:grpSpPr bwMode="auto">
          <a:xfrm>
            <a:off x="7424738" y="76200"/>
            <a:ext cx="1719262" cy="2255222"/>
            <a:chOff x="7500937" y="76200"/>
            <a:chExt cx="1719263" cy="2255222"/>
          </a:xfrm>
        </p:grpSpPr>
        <p:pic>
          <p:nvPicPr>
            <p:cNvPr id="123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0937" y="76200"/>
              <a:ext cx="1719263"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1" name="TextBox 5"/>
            <p:cNvSpPr txBox="1">
              <a:spLocks noChangeArrowheads="1"/>
            </p:cNvSpPr>
            <p:nvPr/>
          </p:nvSpPr>
          <p:spPr bwMode="auto">
            <a:xfrm>
              <a:off x="7772400" y="1992868"/>
              <a:ext cx="78701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sz="1600">
                  <a:latin typeface="Tahoma"/>
                </a:rPr>
                <a:t>V. Klee</a:t>
              </a:r>
            </a:p>
          </p:txBody>
        </p:sp>
      </p:grpSp>
      <p:grpSp>
        <p:nvGrpSpPr>
          <p:cNvPr id="12296" name="Group 10"/>
          <p:cNvGrpSpPr>
            <a:grpSpLocks/>
          </p:cNvGrpSpPr>
          <p:nvPr/>
        </p:nvGrpSpPr>
        <p:grpSpPr bwMode="auto">
          <a:xfrm>
            <a:off x="-39688" y="76200"/>
            <a:ext cx="1639888" cy="2244019"/>
            <a:chOff x="-76200" y="76200"/>
            <a:chExt cx="1639887" cy="2243471"/>
          </a:xfrm>
        </p:grpSpPr>
        <p:pic>
          <p:nvPicPr>
            <p:cNvPr id="1229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76200"/>
              <a:ext cx="1639887"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9" name="TextBox 9"/>
            <p:cNvSpPr txBox="1">
              <a:spLocks noChangeArrowheads="1"/>
            </p:cNvSpPr>
            <p:nvPr/>
          </p:nvSpPr>
          <p:spPr bwMode="auto">
            <a:xfrm>
              <a:off x="169142" y="1981200"/>
              <a:ext cx="1073754" cy="338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sz="1600">
                  <a:latin typeface="Tahoma"/>
                </a:rPr>
                <a:t>V. Chvátal</a:t>
              </a:r>
              <a:endParaRPr lang="en-US" altLang="en-US" sz="1600" dirty="0">
                <a:latin typeface="Tahoma" pitchFamily="34" charset="0"/>
              </a:endParaRPr>
            </a:p>
          </p:txBody>
        </p:sp>
      </p:grpSp>
      <p:sp>
        <p:nvSpPr>
          <p:cNvPr id="12297" name="Footer Placeholder 1"/>
          <p:cNvSpPr>
            <a:spLocks noGrp="1"/>
          </p:cNvSpPr>
          <p:nvPr>
            <p:ph type="ftr" sz="quarter" idx="11"/>
          </p:nvPr>
        </p:nvSpPr>
        <p:spPr>
          <a:xfrm>
            <a:off x="2743200" y="5995988"/>
            <a:ext cx="3484563"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en-US" sz="1000" dirty="0" smtClean="0">
                <a:solidFill>
                  <a:srgbClr val="F8F8F8"/>
                </a:solidFill>
                <a:latin typeface="Tahoma"/>
              </a:rPr>
              <a:t>The Art Gallery Problem</a:t>
            </a:r>
            <a:r>
              <a:rPr sz="1000" dirty="0" smtClean="0">
                <a:solidFill>
                  <a:srgbClr val="F8F8F8"/>
                </a:solidFill>
                <a:latin typeface="Tahoma"/>
              </a:rPr>
              <a:t> </a:t>
            </a:r>
            <a:r>
              <a:rPr sz="1000" dirty="0">
                <a:solidFill>
                  <a:srgbClr val="F8F8F8"/>
                </a:solidFill>
                <a:latin typeface="Tahoma"/>
              </a:rPr>
              <a:t>© All Rights Reserved </a:t>
            </a:r>
            <a:endParaRPr lang="en-US" altLang="en-US" sz="1000" dirty="0">
              <a:solidFill>
                <a:srgbClr val="F8F8F8"/>
              </a:solidFill>
              <a:latin typeface="Tahoma" pitchFamily="34" charset="0"/>
            </a:endParaRPr>
          </a:p>
        </p:txBody>
      </p:sp>
      <p:sp>
        <p:nvSpPr>
          <p:cNvPr id="2" name="Slide Number Placeholder 1"/>
          <p:cNvSpPr>
            <a:spLocks noGrp="1"/>
          </p:cNvSpPr>
          <p:nvPr>
            <p:ph type="sldNum" sz="quarter" idx="12"/>
          </p:nvPr>
        </p:nvSpPr>
        <p:spPr/>
        <p:txBody>
          <a:bodyPr/>
          <a:lstStyle/>
          <a:p>
            <a:pPr>
              <a:defRPr/>
            </a:pPr>
            <a:fld id="{28C99590-D653-46AC-97D3-FFD34B05AF04}" type="slidenum">
              <a:rPr lang="en-US" sz="1100" smtClean="0"/>
              <a:pPr>
                <a:defRPr/>
              </a:pPr>
              <a:t>8</a:t>
            </a:fld>
            <a:endParaRPr lang="en-US" sz="11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2295"/>
                                        </p:tgtEl>
                                        <p:attrNameLst>
                                          <p:attrName>style.visibility</p:attrName>
                                        </p:attrNameLst>
                                      </p:cBhvr>
                                      <p:to>
                                        <p:strVal val="visible"/>
                                      </p:to>
                                    </p:set>
                                    <p:animEffect transition="in" filter="fade">
                                      <p:cBhvr>
                                        <p:cTn id="9" dur="500"/>
                                        <p:tgtEl>
                                          <p:spTgt spid="1229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2296"/>
                                        </p:tgtEl>
                                        <p:attrNameLst>
                                          <p:attrName>style.visibility</p:attrName>
                                        </p:attrNameLst>
                                      </p:cBhvr>
                                      <p:to>
                                        <p:strVal val="visible"/>
                                      </p:to>
                                    </p:set>
                                    <p:animEffect transition="in" filter="fade">
                                      <p:cBhvr>
                                        <p:cTn id="16" dur="500"/>
                                        <p:tgtEl>
                                          <p:spTgt spid="12296"/>
                                        </p:tgtEl>
                                      </p:cBhvr>
                                    </p:animEffect>
                                  </p:childTnLst>
                                </p:cTn>
                              </p:par>
                              <p:par>
                                <p:cTn id="17" presetID="9" presetClass="emph" presetSubtype="0" nodeType="withEffect">
                                  <p:stCondLst>
                                    <p:cond delay="0"/>
                                  </p:stCondLst>
                                  <p:childTnLst>
                                    <p:set>
                                      <p:cBhvr rctx="PPT">
                                        <p:cTn id="18" dur="indefinite"/>
                                        <p:tgtEl>
                                          <p:spTgt spid="4">
                                            <p:txEl>
                                              <p:pRg st="0" end="0"/>
                                            </p:txEl>
                                          </p:spTgt>
                                        </p:tgtEl>
                                        <p:attrNameLst>
                                          <p:attrName>style.opacity</p:attrName>
                                        </p:attrNameLst>
                                      </p:cBhvr>
                                      <p:to>
                                        <p:strVal val="0.5"/>
                                      </p:to>
                                    </p:set>
                                    <p:animEffect filter="image" prLst="opacity: 0.5">
                                      <p:cBhvr rctx="IE">
                                        <p:cTn id="19" dur="indefinite"/>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childTnLst>
                                </p:cTn>
                              </p:par>
                              <p:par>
                                <p:cTn id="24" presetID="9" presetClass="emph" presetSubtype="0" nodeType="withEffect">
                                  <p:stCondLst>
                                    <p:cond delay="0"/>
                                  </p:stCondLst>
                                  <p:childTnLst>
                                    <p:set>
                                      <p:cBhvr rctx="PPT">
                                        <p:cTn id="25" dur="indefinite"/>
                                        <p:tgtEl>
                                          <p:spTgt spid="3">
                                            <p:txEl>
                                              <p:pRg st="0" end="0"/>
                                            </p:txEl>
                                          </p:spTgt>
                                        </p:tgtEl>
                                        <p:attrNameLst>
                                          <p:attrName>style.opacity</p:attrName>
                                        </p:attrNameLst>
                                      </p:cBhvr>
                                      <p:to>
                                        <p:strVal val="0.5"/>
                                      </p:to>
                                    </p:set>
                                    <p:animEffect filter="image" prLst="opacity: 0.5">
                                      <p:cBhvr rctx="IE">
                                        <p:cTn id="26" dur="indefinite"/>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par>
                                <p:cTn id="31" presetID="9" presetClass="emph" presetSubtype="0" nodeType="withEffect">
                                  <p:stCondLst>
                                    <p:cond delay="0"/>
                                  </p:stCondLst>
                                  <p:childTnLst>
                                    <p:set>
                                      <p:cBhvr rctx="PPT">
                                        <p:cTn id="32" dur="indefinite"/>
                                        <p:tgtEl>
                                          <p:spTgt spid="3">
                                            <p:txEl>
                                              <p:pRg st="1" end="1"/>
                                            </p:txEl>
                                          </p:spTgt>
                                        </p:tgtEl>
                                        <p:attrNameLst>
                                          <p:attrName>style.opacity</p:attrName>
                                        </p:attrNameLst>
                                      </p:cBhvr>
                                      <p:to>
                                        <p:strVal val="0.5"/>
                                      </p:to>
                                    </p:set>
                                    <p:animEffect filter="image" prLst="opacity: 0.5">
                                      <p:cBhvr rctx="IE">
                                        <p:cTn id="33" dur="indefinite"/>
                                        <p:tgtEl>
                                          <p:spTgt spid="3">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childTnLst>
                                </p:cTn>
                              </p:par>
                              <p:par>
                                <p:cTn id="38" presetID="9" presetClass="emph" presetSubtype="0" nodeType="withEffect">
                                  <p:stCondLst>
                                    <p:cond delay="0"/>
                                  </p:stCondLst>
                                  <p:childTnLst>
                                    <p:set>
                                      <p:cBhvr rctx="PPT">
                                        <p:cTn id="39" dur="indefinite"/>
                                        <p:tgtEl>
                                          <p:spTgt spid="3">
                                            <p:txEl>
                                              <p:pRg st="2" end="2"/>
                                            </p:txEl>
                                          </p:spTgt>
                                        </p:tgtEl>
                                        <p:attrNameLst>
                                          <p:attrName>style.opacity</p:attrName>
                                        </p:attrNameLst>
                                      </p:cBhvr>
                                      <p:to>
                                        <p:strVal val="0.5"/>
                                      </p:to>
                                    </p:set>
                                    <p:animEffect filter="image" prLst="opacity: 0.5">
                                      <p:cBhvr rctx="IE">
                                        <p:cTn id="40" dur="indefinite"/>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81000" y="304800"/>
            <a:ext cx="8229600" cy="838200"/>
          </a:xfrm>
        </p:spPr>
        <p:txBody>
          <a:bodyPr/>
          <a:lstStyle/>
          <a:p>
            <a:pPr algn="ctr" rtl="1" eaLnBrk="1" hangingPunct="1"/>
            <a:r>
              <a:rPr sz="3600" dirty="0">
                <a:solidFill>
                  <a:srgbClr val="00FFFF"/>
                </a:solidFill>
              </a:rPr>
              <a:t>Let's </a:t>
            </a:r>
            <a:r>
              <a:rPr lang="en-US" sz="3600" dirty="0" smtClean="0">
                <a:solidFill>
                  <a:srgbClr val="00FFFF"/>
                </a:solidFill>
              </a:rPr>
              <a:t>drill down </a:t>
            </a:r>
            <a:r>
              <a:rPr lang="en-US" sz="3600" dirty="0" smtClean="0">
                <a:solidFill>
                  <a:srgbClr val="00FFFF"/>
                </a:solidFill>
              </a:rPr>
              <a:t>through </a:t>
            </a:r>
            <a:r>
              <a:rPr sz="3600" dirty="0" smtClean="0">
                <a:solidFill>
                  <a:srgbClr val="00FFFF"/>
                </a:solidFill>
              </a:rPr>
              <a:t>the </a:t>
            </a:r>
            <a:r>
              <a:rPr sz="3600" dirty="0">
                <a:solidFill>
                  <a:srgbClr val="00FFFF"/>
                </a:solidFill>
              </a:rPr>
              <a:t>problem and </a:t>
            </a:r>
            <a:r>
              <a:rPr lang="en-US" sz="3600" dirty="0" smtClean="0">
                <a:solidFill>
                  <a:srgbClr val="00FFFF"/>
                </a:solidFill>
              </a:rPr>
              <a:t>its </a:t>
            </a:r>
            <a:r>
              <a:rPr sz="3600" dirty="0" smtClean="0">
                <a:solidFill>
                  <a:srgbClr val="00FFFF"/>
                </a:solidFill>
              </a:rPr>
              <a:t>solution</a:t>
            </a:r>
            <a:endParaRPr lang="en-US" altLang="en-US" sz="3600" dirty="0" smtClean="0">
              <a:solidFill>
                <a:srgbClr val="00FFFF"/>
              </a:solidFill>
            </a:endParaRPr>
          </a:p>
        </p:txBody>
      </p:sp>
      <p:sp>
        <p:nvSpPr>
          <p:cNvPr id="3" name="Content Placeholder 2"/>
          <p:cNvSpPr>
            <a:spLocks noGrp="1"/>
          </p:cNvSpPr>
          <p:nvPr>
            <p:ph idx="1"/>
          </p:nvPr>
        </p:nvSpPr>
        <p:spPr>
          <a:xfrm>
            <a:off x="381000" y="1752600"/>
            <a:ext cx="8382000" cy="5943600"/>
          </a:xfrm>
        </p:spPr>
        <p:txBody>
          <a:bodyPr/>
          <a:lstStyle/>
          <a:p>
            <a:pPr marL="3175" indent="-3175" eaLnBrk="1" hangingPunct="1">
              <a:spcBef>
                <a:spcPts val="0"/>
              </a:spcBef>
              <a:buFontTx/>
              <a:buNone/>
              <a:defRPr/>
            </a:pPr>
            <a:r>
              <a:rPr sz="2000" dirty="0"/>
              <a:t>We begin with the case of a museum with a simple </a:t>
            </a:r>
            <a:r>
              <a:rPr sz="2000" dirty="0" smtClean="0"/>
              <a:t>structure</a:t>
            </a:r>
            <a:r>
              <a:rPr lang="en-US" sz="2000" dirty="0"/>
              <a:t> </a:t>
            </a:r>
            <a:r>
              <a:rPr lang="en-US" sz="2000" dirty="0" smtClean="0"/>
              <a:t>that has the following properties:</a:t>
            </a:r>
            <a:endParaRPr sz="2000" dirty="0"/>
          </a:p>
          <a:p>
            <a:pPr marL="3175" indent="-3175" eaLnBrk="1" hangingPunct="1">
              <a:spcBef>
                <a:spcPts val="0"/>
              </a:spcBef>
              <a:buFontTx/>
              <a:buNone/>
              <a:defRPr/>
            </a:pPr>
            <a:r>
              <a:rPr sz="2000" dirty="0"/>
              <a:t>1. The museum building is a right </a:t>
            </a:r>
            <a:r>
              <a:rPr sz="2000" dirty="0" smtClean="0"/>
              <a:t>prism</a:t>
            </a:r>
            <a:r>
              <a:rPr lang="en-US" sz="2000" dirty="0"/>
              <a:t>;</a:t>
            </a:r>
            <a:r>
              <a:rPr sz="2000" dirty="0" smtClean="0"/>
              <a:t> </a:t>
            </a:r>
            <a:r>
              <a:rPr lang="en-US" sz="2000" dirty="0" smtClean="0"/>
              <a:t>that is</a:t>
            </a:r>
            <a:r>
              <a:rPr sz="2000" dirty="0" smtClean="0"/>
              <a:t>:</a:t>
            </a:r>
            <a:endParaRPr sz="2000" dirty="0"/>
          </a:p>
          <a:p>
            <a:pPr marL="365125" indent="-3175" eaLnBrk="1" hangingPunct="1">
              <a:spcBef>
                <a:spcPts val="0"/>
              </a:spcBef>
              <a:buFontTx/>
              <a:buNone/>
              <a:defRPr/>
            </a:pPr>
            <a:r>
              <a:rPr lang="en-US" sz="2000" spc="-10" dirty="0" smtClean="0"/>
              <a:t>Its </a:t>
            </a:r>
            <a:r>
              <a:rPr sz="2000" spc="-10" dirty="0" smtClean="0"/>
              <a:t>floor </a:t>
            </a:r>
            <a:r>
              <a:rPr sz="2000" spc="-10" dirty="0"/>
              <a:t>and ceiling are parallel and congruent, their shape is </a:t>
            </a:r>
            <a:r>
              <a:rPr lang="en-US" sz="2000" spc="-10" dirty="0" smtClean="0"/>
              <a:t>an n-sided </a:t>
            </a:r>
            <a:r>
              <a:rPr sz="2000" spc="-10" dirty="0" smtClean="0"/>
              <a:t>polygon</a:t>
            </a:r>
            <a:r>
              <a:rPr lang="en-US" sz="2000" spc="-10" dirty="0" smtClean="0"/>
              <a:t> </a:t>
            </a:r>
            <a:r>
              <a:rPr sz="2000" spc="-10" dirty="0" smtClean="0"/>
              <a:t>(where </a:t>
            </a:r>
            <a:r>
              <a:rPr sz="2000" i="1" dirty="0">
                <a:solidFill>
                  <a:schemeClr val="accent2">
                    <a:lumMod val="40000"/>
                    <a:lumOff val="60000"/>
                  </a:schemeClr>
                </a:solidFill>
              </a:rPr>
              <a:t>n</a:t>
            </a:r>
            <a:r>
              <a:rPr sz="2000" dirty="0"/>
              <a:t> </a:t>
            </a:r>
            <a:r>
              <a:rPr sz="2000" dirty="0">
                <a:sym typeface="Symbol" charset="2"/>
              </a:rPr>
              <a:t></a:t>
            </a:r>
            <a:r>
              <a:rPr sz="2000" dirty="0"/>
              <a:t> 3</a:t>
            </a:r>
            <a:r>
              <a:rPr sz="2000" spc="-10" dirty="0"/>
              <a:t>), and </a:t>
            </a:r>
            <a:r>
              <a:rPr lang="en-US" sz="2000" spc="-10" dirty="0" smtClean="0"/>
              <a:t>its </a:t>
            </a:r>
            <a:r>
              <a:rPr sz="2000" spc="-10" dirty="0" smtClean="0"/>
              <a:t>walls </a:t>
            </a:r>
            <a:r>
              <a:rPr sz="2000" spc="-10" dirty="0"/>
              <a:t>are perpendicular to the floor;</a:t>
            </a:r>
          </a:p>
          <a:p>
            <a:pPr marL="365125" indent="-365125" eaLnBrk="1" hangingPunct="1">
              <a:spcBef>
                <a:spcPts val="600"/>
              </a:spcBef>
              <a:buFontTx/>
              <a:buNone/>
              <a:defRPr/>
            </a:pPr>
            <a:r>
              <a:rPr sz="2000" dirty="0"/>
              <a:t>2. The museum is </a:t>
            </a:r>
            <a:r>
              <a:rPr lang="en-US" sz="2000" dirty="0" smtClean="0"/>
              <a:t>a</a:t>
            </a:r>
            <a:r>
              <a:rPr sz="2000" dirty="0" smtClean="0"/>
              <a:t> </a:t>
            </a:r>
            <a:r>
              <a:rPr lang="en-US" sz="2000" dirty="0" smtClean="0"/>
              <a:t>single</a:t>
            </a:r>
            <a:r>
              <a:rPr sz="2000" dirty="0" smtClean="0"/>
              <a:t>-stor</a:t>
            </a:r>
            <a:r>
              <a:rPr lang="en-US" sz="2000" dirty="0" smtClean="0"/>
              <a:t>y</a:t>
            </a:r>
            <a:r>
              <a:rPr sz="2000" dirty="0" smtClean="0"/>
              <a:t> </a:t>
            </a:r>
            <a:r>
              <a:rPr sz="2000" dirty="0"/>
              <a:t>structure;</a:t>
            </a:r>
            <a:endParaRPr lang="he-IL" sz="2000" dirty="0" smtClean="0"/>
          </a:p>
          <a:p>
            <a:pPr marL="365125" indent="-365125" eaLnBrk="1" hangingPunct="1">
              <a:spcBef>
                <a:spcPts val="600"/>
              </a:spcBef>
              <a:buFontTx/>
              <a:buNone/>
              <a:defRPr/>
            </a:pPr>
            <a:r>
              <a:rPr sz="2000" dirty="0"/>
              <a:t>3. There are no interior walls;</a:t>
            </a:r>
            <a:endParaRPr lang="he-IL" sz="2000" dirty="0" smtClean="0"/>
          </a:p>
          <a:p>
            <a:pPr marL="365125" indent="-365125" eaLnBrk="1" hangingPunct="1">
              <a:spcBef>
                <a:spcPts val="600"/>
              </a:spcBef>
              <a:buFontTx/>
              <a:buNone/>
              <a:defRPr/>
            </a:pPr>
            <a:r>
              <a:rPr sz="2000" dirty="0"/>
              <a:t>4. All museum exhibits </a:t>
            </a:r>
            <a:r>
              <a:rPr lang="en-US" sz="2000" dirty="0" smtClean="0"/>
              <a:t>hang</a:t>
            </a:r>
            <a:r>
              <a:rPr sz="2000" dirty="0" smtClean="0"/>
              <a:t> </a:t>
            </a:r>
            <a:r>
              <a:rPr sz="2000" dirty="0"/>
              <a:t>on the walls or stand on the floor, such that visitors move around in the interior space of the prism;</a:t>
            </a:r>
          </a:p>
          <a:p>
            <a:pPr marL="365125" indent="-365125" eaLnBrk="1" hangingPunct="1">
              <a:spcBef>
                <a:spcPts val="600"/>
              </a:spcBef>
              <a:buFontTx/>
              <a:buNone/>
              <a:defRPr/>
            </a:pPr>
            <a:r>
              <a:rPr sz="2000" dirty="0"/>
              <a:t>5. The guard (or video camera) situated in the corner of this space sees every </a:t>
            </a:r>
            <a:r>
              <a:rPr lang="en-US" sz="2000" dirty="0" smtClean="0"/>
              <a:t>spot </a:t>
            </a:r>
            <a:r>
              <a:rPr sz="2000" dirty="0" smtClean="0"/>
              <a:t>on </a:t>
            </a:r>
            <a:r>
              <a:rPr sz="2000" dirty="0"/>
              <a:t>the floor, on the two walls adjacent to that corner, and on those opposite it if they are not blocked </a:t>
            </a:r>
            <a:r>
              <a:rPr sz="2000" dirty="0" smtClean="0"/>
              <a:t>by </a:t>
            </a:r>
            <a:r>
              <a:rPr sz="2000" dirty="0"/>
              <a:t>other walls.</a:t>
            </a:r>
            <a:endParaRPr lang="he-IL" sz="2000" dirty="0">
              <a:solidFill>
                <a:schemeClr val="accent2">
                  <a:lumMod val="40000"/>
                  <a:lumOff val="60000"/>
                </a:schemeClr>
              </a:solidFill>
            </a:endParaRPr>
          </a:p>
          <a:p>
            <a:pPr eaLnBrk="1" hangingPunct="1">
              <a:defRPr/>
            </a:pPr>
            <a:endParaRPr lang="en-US" sz="2000" dirty="0"/>
          </a:p>
        </p:txBody>
      </p:sp>
      <p:sp>
        <p:nvSpPr>
          <p:cNvPr id="13316" name="Date Placeholder 4"/>
          <p:cNvSpPr>
            <a:spLocks noGrp="1"/>
          </p:cNvSpPr>
          <p:nvPr>
            <p:ph type="dt" sz="quarter" idx="10"/>
          </p:nvPr>
        </p:nvSpPr>
        <p:spPr>
          <a:xfrm>
            <a:off x="339001" y="60960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a:solidFill>
                  <a:srgbClr val="F8F8F8"/>
                </a:solidFill>
                <a:latin typeface="Tahoma"/>
              </a:rPr>
              <a:t>Updated 13-Oct-2016</a:t>
            </a:r>
            <a:endParaRPr lang="en-US" altLang="en-US" dirty="0">
              <a:solidFill>
                <a:srgbClr val="F8F8F8"/>
              </a:solidFill>
              <a:latin typeface="Tahoma" pitchFamily="34" charset="0"/>
            </a:endParaRPr>
          </a:p>
        </p:txBody>
      </p:sp>
      <p:sp>
        <p:nvSpPr>
          <p:cNvPr id="13317" name="Footer Placeholder 7"/>
          <p:cNvSpPr>
            <a:spLocks noGrp="1"/>
          </p:cNvSpPr>
          <p:nvPr>
            <p:ph type="ftr" sz="quarter" idx="11"/>
          </p:nvPr>
        </p:nvSpPr>
        <p:spPr>
          <a:xfrm>
            <a:off x="2209800" y="6019800"/>
            <a:ext cx="4211638"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fontAlgn="base" hangingPunct="1">
              <a:spcBef>
                <a:spcPct val="0"/>
              </a:spcBef>
              <a:spcAft>
                <a:spcPct val="0"/>
              </a:spcAft>
            </a:pPr>
            <a:r>
              <a:rPr lang="en-US" dirty="0" smtClean="0">
                <a:solidFill>
                  <a:srgbClr val="F8F8F8"/>
                </a:solidFill>
                <a:latin typeface="Tahoma"/>
              </a:rPr>
              <a:t>The Art Gallery Problem</a:t>
            </a:r>
            <a:r>
              <a:rPr dirty="0" smtClean="0">
                <a:solidFill>
                  <a:srgbClr val="F8F8F8"/>
                </a:solidFill>
                <a:latin typeface="Tahoma"/>
              </a:rPr>
              <a:t> </a:t>
            </a:r>
            <a:r>
              <a:rPr dirty="0">
                <a:solidFill>
                  <a:srgbClr val="F8F8F8"/>
                </a:solidFill>
                <a:latin typeface="Tahoma"/>
              </a:rPr>
              <a:t>© All Rights Reserved </a:t>
            </a:r>
            <a:endParaRPr lang="en-US" altLang="en-US" dirty="0">
              <a:solidFill>
                <a:srgbClr val="F8F8F8"/>
              </a:solidFill>
              <a:latin typeface="Tahoma" pitchFamily="34" charset="0"/>
            </a:endParaRPr>
          </a:p>
        </p:txBody>
      </p:sp>
      <p:grpSp>
        <p:nvGrpSpPr>
          <p:cNvPr id="2" name="Group 22"/>
          <p:cNvGrpSpPr>
            <a:grpSpLocks/>
          </p:cNvGrpSpPr>
          <p:nvPr/>
        </p:nvGrpSpPr>
        <p:grpSpPr bwMode="auto">
          <a:xfrm>
            <a:off x="7467600" y="2517775"/>
            <a:ext cx="1143000" cy="1368425"/>
            <a:chOff x="1447800" y="2743200"/>
            <a:chExt cx="685800" cy="1143676"/>
          </a:xfrm>
        </p:grpSpPr>
        <p:sp>
          <p:nvSpPr>
            <p:cNvPr id="10" name="Hexagon 9"/>
            <p:cNvSpPr/>
            <p:nvPr/>
          </p:nvSpPr>
          <p:spPr bwMode="auto">
            <a:xfrm>
              <a:off x="1447800" y="2743200"/>
              <a:ext cx="685800" cy="301177"/>
            </a:xfrm>
            <a:prstGeom prst="hexagon">
              <a:avLst>
                <a:gd name="adj" fmla="val 62879"/>
                <a:gd name="vf" fmla="val 115470"/>
              </a:avLst>
            </a:prstGeom>
            <a:solidFill>
              <a:schemeClr val="accent1"/>
            </a:solidFill>
            <a:ln w="12700" cap="flat" cmpd="sng" algn="ctr">
              <a:solidFill>
                <a:schemeClr val="accent6">
                  <a:lumMod val="60000"/>
                  <a:lumOff val="40000"/>
                </a:schemeClr>
              </a:solidFill>
              <a:prstDash val="solid"/>
              <a:round/>
              <a:headEnd type="none" w="sm" len="sm"/>
              <a:tailEnd type="none" w="sm" len="sm"/>
            </a:ln>
            <a:effectLst/>
          </p:spPr>
          <p:txBody>
            <a:bodyPr wrap="none" rtlCol="1" anchor="ctr"/>
            <a:lstStyle/>
            <a:p>
              <a:pPr>
                <a:defRPr/>
              </a:pPr>
              <a:endParaRPr kumimoji="1" lang="he-IL" sz="2400">
                <a:latin typeface="Times New Roman" pitchFamily="18" charset="0"/>
                <a:cs typeface="Arial" pitchFamily="34" charset="0"/>
              </a:endParaRPr>
            </a:p>
          </p:txBody>
        </p:sp>
        <p:sp>
          <p:nvSpPr>
            <p:cNvPr id="13" name="Hexagon 12"/>
            <p:cNvSpPr/>
            <p:nvPr/>
          </p:nvSpPr>
          <p:spPr bwMode="auto">
            <a:xfrm>
              <a:off x="1447800" y="3584372"/>
              <a:ext cx="685800" cy="301177"/>
            </a:xfrm>
            <a:prstGeom prst="hexagon">
              <a:avLst>
                <a:gd name="adj" fmla="val 62879"/>
                <a:gd name="vf" fmla="val 115470"/>
              </a:avLst>
            </a:prstGeom>
            <a:solidFill>
              <a:schemeClr val="accent1">
                <a:lumMod val="60000"/>
                <a:lumOff val="40000"/>
              </a:schemeClr>
            </a:solidFill>
            <a:ln w="9525" cap="flat" cmpd="sng" algn="ctr">
              <a:solidFill>
                <a:schemeClr val="accent1">
                  <a:lumMod val="40000"/>
                  <a:lumOff val="60000"/>
                </a:schemeClr>
              </a:solidFill>
              <a:prstDash val="solid"/>
              <a:round/>
              <a:headEnd type="none" w="sm" len="sm"/>
              <a:tailEnd type="none" w="sm" len="sm"/>
            </a:ln>
            <a:effectLst/>
          </p:spPr>
          <p:txBody>
            <a:bodyPr wrap="none" rtlCol="1" anchor="ctr"/>
            <a:lstStyle/>
            <a:p>
              <a:pPr>
                <a:defRPr/>
              </a:pPr>
              <a:endParaRPr kumimoji="1" lang="he-IL" sz="2400">
                <a:latin typeface="Times New Roman" pitchFamily="18" charset="0"/>
                <a:cs typeface="Arial" pitchFamily="34" charset="0"/>
              </a:endParaRPr>
            </a:p>
          </p:txBody>
        </p:sp>
        <p:cxnSp>
          <p:nvCxnSpPr>
            <p:cNvPr id="13331" name="Straight Connector 18"/>
            <p:cNvCxnSpPr>
              <a:cxnSpLocks noChangeShapeType="1"/>
            </p:cNvCxnSpPr>
            <p:nvPr/>
          </p:nvCxnSpPr>
          <p:spPr bwMode="auto">
            <a:xfrm>
              <a:off x="1449229" y="2902483"/>
              <a:ext cx="0" cy="841248"/>
            </a:xfrm>
            <a:prstGeom prst="line">
              <a:avLst/>
            </a:prstGeom>
            <a:noFill/>
            <a:ln w="9525"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332" name="Straight Connector 19"/>
            <p:cNvCxnSpPr>
              <a:cxnSpLocks noChangeShapeType="1"/>
            </p:cNvCxnSpPr>
            <p:nvPr/>
          </p:nvCxnSpPr>
          <p:spPr bwMode="auto">
            <a:xfrm>
              <a:off x="1584960" y="3045358"/>
              <a:ext cx="0" cy="841248"/>
            </a:xfrm>
            <a:prstGeom prst="line">
              <a:avLst/>
            </a:prstGeom>
            <a:noFill/>
            <a:ln w="9525"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333" name="Straight Connector 20"/>
            <p:cNvCxnSpPr>
              <a:cxnSpLocks noChangeShapeType="1"/>
            </p:cNvCxnSpPr>
            <p:nvPr/>
          </p:nvCxnSpPr>
          <p:spPr bwMode="auto">
            <a:xfrm>
              <a:off x="1996440" y="3045628"/>
              <a:ext cx="0" cy="841248"/>
            </a:xfrm>
            <a:prstGeom prst="line">
              <a:avLst/>
            </a:prstGeom>
            <a:noFill/>
            <a:ln w="9525"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334" name="Straight Connector 21"/>
            <p:cNvCxnSpPr>
              <a:cxnSpLocks noChangeShapeType="1"/>
            </p:cNvCxnSpPr>
            <p:nvPr/>
          </p:nvCxnSpPr>
          <p:spPr bwMode="auto">
            <a:xfrm>
              <a:off x="2133600" y="2905125"/>
              <a:ext cx="0" cy="841248"/>
            </a:xfrm>
            <a:prstGeom prst="line">
              <a:avLst/>
            </a:prstGeom>
            <a:noFill/>
            <a:ln w="9525"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grpSp>
      <p:grpSp>
        <p:nvGrpSpPr>
          <p:cNvPr id="4" name="Group 31"/>
          <p:cNvGrpSpPr>
            <a:grpSpLocks/>
          </p:cNvGrpSpPr>
          <p:nvPr/>
        </p:nvGrpSpPr>
        <p:grpSpPr bwMode="auto">
          <a:xfrm>
            <a:off x="6248400" y="2517775"/>
            <a:ext cx="1030288" cy="1368425"/>
            <a:chOff x="457196" y="2667000"/>
            <a:chExt cx="1030221" cy="1368764"/>
          </a:xfrm>
        </p:grpSpPr>
        <p:grpSp>
          <p:nvGrpSpPr>
            <p:cNvPr id="13321" name="Group 23"/>
            <p:cNvGrpSpPr>
              <a:grpSpLocks/>
            </p:cNvGrpSpPr>
            <p:nvPr/>
          </p:nvGrpSpPr>
          <p:grpSpPr bwMode="auto">
            <a:xfrm>
              <a:off x="457196" y="2667004"/>
              <a:ext cx="1030221" cy="1368760"/>
              <a:chOff x="1447799" y="2743200"/>
              <a:chExt cx="618133" cy="1143673"/>
            </a:xfrm>
          </p:grpSpPr>
          <p:sp>
            <p:nvSpPr>
              <p:cNvPr id="26" name="Hexagon 25"/>
              <p:cNvSpPr/>
              <p:nvPr/>
            </p:nvSpPr>
            <p:spPr bwMode="auto">
              <a:xfrm>
                <a:off x="1447799" y="3584369"/>
                <a:ext cx="618133" cy="301177"/>
              </a:xfrm>
              <a:custGeom>
                <a:avLst/>
                <a:gdLst>
                  <a:gd name="connsiteX0" fmla="*/ 0 w 1143000"/>
                  <a:gd name="connsiteY0" fmla="*/ 180570 h 361140"/>
                  <a:gd name="connsiteX1" fmla="*/ 227081 w 1143000"/>
                  <a:gd name="connsiteY1" fmla="*/ 0 h 361140"/>
                  <a:gd name="connsiteX2" fmla="*/ 915919 w 1143000"/>
                  <a:gd name="connsiteY2" fmla="*/ 0 h 361140"/>
                  <a:gd name="connsiteX3" fmla="*/ 1143000 w 1143000"/>
                  <a:gd name="connsiteY3" fmla="*/ 180570 h 361140"/>
                  <a:gd name="connsiteX4" fmla="*/ 915919 w 1143000"/>
                  <a:gd name="connsiteY4" fmla="*/ 361140 h 361140"/>
                  <a:gd name="connsiteX5" fmla="*/ 227081 w 1143000"/>
                  <a:gd name="connsiteY5" fmla="*/ 361140 h 361140"/>
                  <a:gd name="connsiteX6" fmla="*/ 0 w 1143000"/>
                  <a:gd name="connsiteY6" fmla="*/ 180570 h 361140"/>
                  <a:gd name="connsiteX0" fmla="*/ 0 w 915919"/>
                  <a:gd name="connsiteY0" fmla="*/ 180570 h 361140"/>
                  <a:gd name="connsiteX1" fmla="*/ 227081 w 915919"/>
                  <a:gd name="connsiteY1" fmla="*/ 0 h 361140"/>
                  <a:gd name="connsiteX2" fmla="*/ 915919 w 915919"/>
                  <a:gd name="connsiteY2" fmla="*/ 0 h 361140"/>
                  <a:gd name="connsiteX3" fmla="*/ 666750 w 915919"/>
                  <a:gd name="connsiteY3" fmla="*/ 209145 h 361140"/>
                  <a:gd name="connsiteX4" fmla="*/ 915919 w 915919"/>
                  <a:gd name="connsiteY4" fmla="*/ 361140 h 361140"/>
                  <a:gd name="connsiteX5" fmla="*/ 227081 w 915919"/>
                  <a:gd name="connsiteY5" fmla="*/ 361140 h 361140"/>
                  <a:gd name="connsiteX6" fmla="*/ 0 w 915919"/>
                  <a:gd name="connsiteY6" fmla="*/ 180570 h 361140"/>
                  <a:gd name="connsiteX0" fmla="*/ 0 w 915919"/>
                  <a:gd name="connsiteY0" fmla="*/ 180570 h 361140"/>
                  <a:gd name="connsiteX1" fmla="*/ 227081 w 915919"/>
                  <a:gd name="connsiteY1" fmla="*/ 0 h 361140"/>
                  <a:gd name="connsiteX2" fmla="*/ 915919 w 915919"/>
                  <a:gd name="connsiteY2" fmla="*/ 0 h 361140"/>
                  <a:gd name="connsiteX3" fmla="*/ 638176 w 915919"/>
                  <a:gd name="connsiteY3" fmla="*/ 237720 h 361140"/>
                  <a:gd name="connsiteX4" fmla="*/ 915919 w 915919"/>
                  <a:gd name="connsiteY4" fmla="*/ 361140 h 361140"/>
                  <a:gd name="connsiteX5" fmla="*/ 227081 w 915919"/>
                  <a:gd name="connsiteY5" fmla="*/ 361140 h 361140"/>
                  <a:gd name="connsiteX6" fmla="*/ 0 w 915919"/>
                  <a:gd name="connsiteY6" fmla="*/ 180570 h 361140"/>
                  <a:gd name="connsiteX0" fmla="*/ 0 w 1030220"/>
                  <a:gd name="connsiteY0" fmla="*/ 180570 h 361140"/>
                  <a:gd name="connsiteX1" fmla="*/ 227081 w 1030220"/>
                  <a:gd name="connsiteY1" fmla="*/ 0 h 361140"/>
                  <a:gd name="connsiteX2" fmla="*/ 1030220 w 1030220"/>
                  <a:gd name="connsiteY2" fmla="*/ 0 h 361140"/>
                  <a:gd name="connsiteX3" fmla="*/ 638176 w 1030220"/>
                  <a:gd name="connsiteY3" fmla="*/ 237720 h 361140"/>
                  <a:gd name="connsiteX4" fmla="*/ 915919 w 1030220"/>
                  <a:gd name="connsiteY4" fmla="*/ 361140 h 361140"/>
                  <a:gd name="connsiteX5" fmla="*/ 227081 w 1030220"/>
                  <a:gd name="connsiteY5" fmla="*/ 361140 h 361140"/>
                  <a:gd name="connsiteX6" fmla="*/ 0 w 1030220"/>
                  <a:gd name="connsiteY6" fmla="*/ 180570 h 361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0220" h="361140">
                    <a:moveTo>
                      <a:pt x="0" y="180570"/>
                    </a:moveTo>
                    <a:lnTo>
                      <a:pt x="227081" y="0"/>
                    </a:lnTo>
                    <a:lnTo>
                      <a:pt x="1030220" y="0"/>
                    </a:lnTo>
                    <a:lnTo>
                      <a:pt x="638176" y="237720"/>
                    </a:lnTo>
                    <a:lnTo>
                      <a:pt x="915919" y="361140"/>
                    </a:lnTo>
                    <a:lnTo>
                      <a:pt x="227081" y="361140"/>
                    </a:lnTo>
                    <a:lnTo>
                      <a:pt x="0" y="180570"/>
                    </a:lnTo>
                    <a:close/>
                  </a:path>
                </a:pathLst>
              </a:custGeom>
              <a:solidFill>
                <a:schemeClr val="accent1">
                  <a:lumMod val="60000"/>
                  <a:lumOff val="40000"/>
                </a:schemeClr>
              </a:solidFill>
              <a:ln w="9525" cap="flat" cmpd="sng" algn="ctr">
                <a:solidFill>
                  <a:schemeClr val="accent1">
                    <a:lumMod val="40000"/>
                    <a:lumOff val="60000"/>
                  </a:schemeClr>
                </a:solidFill>
                <a:prstDash val="solid"/>
                <a:round/>
                <a:headEnd type="none" w="sm" len="sm"/>
                <a:tailEnd type="none" w="sm" len="sm"/>
              </a:ln>
              <a:effectLst/>
            </p:spPr>
            <p:txBody>
              <a:bodyPr wrap="none" rtlCol="1" anchor="ctr"/>
              <a:lstStyle/>
              <a:p>
                <a:pPr>
                  <a:defRPr/>
                </a:pPr>
                <a:endParaRPr kumimoji="1" lang="he-IL" sz="2400">
                  <a:latin typeface="Times New Roman" pitchFamily="18" charset="0"/>
                  <a:cs typeface="Arial" pitchFamily="34" charset="0"/>
                </a:endParaRPr>
              </a:p>
            </p:txBody>
          </p:sp>
          <p:cxnSp>
            <p:nvCxnSpPr>
              <p:cNvPr id="13324" name="Straight Connector 26"/>
              <p:cNvCxnSpPr>
                <a:cxnSpLocks noChangeShapeType="1"/>
              </p:cNvCxnSpPr>
              <p:nvPr/>
            </p:nvCxnSpPr>
            <p:spPr bwMode="auto">
              <a:xfrm>
                <a:off x="1454943" y="2894521"/>
                <a:ext cx="0" cy="841247"/>
              </a:xfrm>
              <a:prstGeom prst="line">
                <a:avLst/>
              </a:prstGeom>
              <a:noFill/>
              <a:ln w="9525"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325" name="Straight Connector 27"/>
              <p:cNvCxnSpPr>
                <a:cxnSpLocks noChangeShapeType="1"/>
              </p:cNvCxnSpPr>
              <p:nvPr/>
            </p:nvCxnSpPr>
            <p:spPr bwMode="auto">
              <a:xfrm>
                <a:off x="1584960" y="3045354"/>
                <a:ext cx="0" cy="841247"/>
              </a:xfrm>
              <a:prstGeom prst="line">
                <a:avLst/>
              </a:prstGeom>
              <a:noFill/>
              <a:ln w="9525"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326" name="Straight Connector 28"/>
              <p:cNvCxnSpPr>
                <a:cxnSpLocks noChangeShapeType="1"/>
              </p:cNvCxnSpPr>
              <p:nvPr/>
            </p:nvCxnSpPr>
            <p:spPr bwMode="auto">
              <a:xfrm>
                <a:off x="1996439" y="3045626"/>
                <a:ext cx="0" cy="841247"/>
              </a:xfrm>
              <a:prstGeom prst="line">
                <a:avLst/>
              </a:prstGeom>
              <a:noFill/>
              <a:ln w="9525"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3327" name="Straight Connector 29"/>
              <p:cNvCxnSpPr>
                <a:cxnSpLocks noChangeShapeType="1"/>
              </p:cNvCxnSpPr>
              <p:nvPr/>
            </p:nvCxnSpPr>
            <p:spPr bwMode="auto">
              <a:xfrm>
                <a:off x="1836419" y="2928616"/>
                <a:ext cx="0" cy="841247"/>
              </a:xfrm>
              <a:prstGeom prst="line">
                <a:avLst/>
              </a:prstGeom>
              <a:noFill/>
              <a:ln w="9525"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25" name="Hexagon 24"/>
              <p:cNvSpPr/>
              <p:nvPr/>
            </p:nvSpPr>
            <p:spPr bwMode="auto">
              <a:xfrm>
                <a:off x="1447799" y="2743197"/>
                <a:ext cx="606704" cy="301177"/>
              </a:xfrm>
              <a:custGeom>
                <a:avLst/>
                <a:gdLst>
                  <a:gd name="connsiteX0" fmla="*/ 0 w 1143000"/>
                  <a:gd name="connsiteY0" fmla="*/ 180570 h 361140"/>
                  <a:gd name="connsiteX1" fmla="*/ 227081 w 1143000"/>
                  <a:gd name="connsiteY1" fmla="*/ 0 h 361140"/>
                  <a:gd name="connsiteX2" fmla="*/ 915919 w 1143000"/>
                  <a:gd name="connsiteY2" fmla="*/ 0 h 361140"/>
                  <a:gd name="connsiteX3" fmla="*/ 1143000 w 1143000"/>
                  <a:gd name="connsiteY3" fmla="*/ 180570 h 361140"/>
                  <a:gd name="connsiteX4" fmla="*/ 915919 w 1143000"/>
                  <a:gd name="connsiteY4" fmla="*/ 361140 h 361140"/>
                  <a:gd name="connsiteX5" fmla="*/ 227081 w 1143000"/>
                  <a:gd name="connsiteY5" fmla="*/ 361140 h 361140"/>
                  <a:gd name="connsiteX6" fmla="*/ 0 w 1143000"/>
                  <a:gd name="connsiteY6" fmla="*/ 180570 h 361140"/>
                  <a:gd name="connsiteX0" fmla="*/ 0 w 915919"/>
                  <a:gd name="connsiteY0" fmla="*/ 180570 h 361140"/>
                  <a:gd name="connsiteX1" fmla="*/ 227081 w 915919"/>
                  <a:gd name="connsiteY1" fmla="*/ 0 h 361140"/>
                  <a:gd name="connsiteX2" fmla="*/ 915919 w 915919"/>
                  <a:gd name="connsiteY2" fmla="*/ 0 h 361140"/>
                  <a:gd name="connsiteX3" fmla="*/ 628650 w 915919"/>
                  <a:gd name="connsiteY3" fmla="*/ 218670 h 361140"/>
                  <a:gd name="connsiteX4" fmla="*/ 915919 w 915919"/>
                  <a:gd name="connsiteY4" fmla="*/ 361140 h 361140"/>
                  <a:gd name="connsiteX5" fmla="*/ 227081 w 915919"/>
                  <a:gd name="connsiteY5" fmla="*/ 361140 h 361140"/>
                  <a:gd name="connsiteX6" fmla="*/ 0 w 915919"/>
                  <a:gd name="connsiteY6" fmla="*/ 180570 h 361140"/>
                  <a:gd name="connsiteX0" fmla="*/ 0 w 1011170"/>
                  <a:gd name="connsiteY0" fmla="*/ 180570 h 361140"/>
                  <a:gd name="connsiteX1" fmla="*/ 227081 w 1011170"/>
                  <a:gd name="connsiteY1" fmla="*/ 0 h 361140"/>
                  <a:gd name="connsiteX2" fmla="*/ 1011170 w 1011170"/>
                  <a:gd name="connsiteY2" fmla="*/ 0 h 361140"/>
                  <a:gd name="connsiteX3" fmla="*/ 628650 w 1011170"/>
                  <a:gd name="connsiteY3" fmla="*/ 218670 h 361140"/>
                  <a:gd name="connsiteX4" fmla="*/ 915919 w 1011170"/>
                  <a:gd name="connsiteY4" fmla="*/ 361140 h 361140"/>
                  <a:gd name="connsiteX5" fmla="*/ 227081 w 1011170"/>
                  <a:gd name="connsiteY5" fmla="*/ 361140 h 361140"/>
                  <a:gd name="connsiteX6" fmla="*/ 0 w 1011170"/>
                  <a:gd name="connsiteY6" fmla="*/ 180570 h 361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170" h="361140">
                    <a:moveTo>
                      <a:pt x="0" y="180570"/>
                    </a:moveTo>
                    <a:lnTo>
                      <a:pt x="227081" y="0"/>
                    </a:lnTo>
                    <a:lnTo>
                      <a:pt x="1011170" y="0"/>
                    </a:lnTo>
                    <a:lnTo>
                      <a:pt x="628650" y="218670"/>
                    </a:lnTo>
                    <a:lnTo>
                      <a:pt x="915919" y="361140"/>
                    </a:lnTo>
                    <a:lnTo>
                      <a:pt x="227081" y="361140"/>
                    </a:lnTo>
                    <a:lnTo>
                      <a:pt x="0" y="180570"/>
                    </a:lnTo>
                    <a:close/>
                  </a:path>
                </a:pathLst>
              </a:custGeom>
              <a:solidFill>
                <a:schemeClr val="accent1"/>
              </a:solidFill>
              <a:ln w="12700" cap="flat" cmpd="sng" algn="ctr">
                <a:solidFill>
                  <a:schemeClr val="accent6">
                    <a:lumMod val="60000"/>
                    <a:lumOff val="40000"/>
                  </a:schemeClr>
                </a:solidFill>
                <a:prstDash val="solid"/>
                <a:round/>
                <a:headEnd type="none" w="sm" len="sm"/>
                <a:tailEnd type="none" w="sm" len="sm"/>
              </a:ln>
              <a:effectLst/>
            </p:spPr>
            <p:txBody>
              <a:bodyPr wrap="none" rtlCol="1" anchor="ctr"/>
              <a:lstStyle/>
              <a:p>
                <a:pPr>
                  <a:defRPr/>
                </a:pPr>
                <a:endParaRPr kumimoji="1" lang="he-IL" sz="2400">
                  <a:latin typeface="Times New Roman" pitchFamily="18" charset="0"/>
                  <a:cs typeface="Arial" pitchFamily="34" charset="0"/>
                </a:endParaRPr>
              </a:p>
            </p:txBody>
          </p:sp>
        </p:grpSp>
        <p:cxnSp>
          <p:nvCxnSpPr>
            <p:cNvPr id="13322" name="Straight Connector 30"/>
            <p:cNvCxnSpPr>
              <a:cxnSpLocks noChangeShapeType="1"/>
            </p:cNvCxnSpPr>
            <p:nvPr/>
          </p:nvCxnSpPr>
          <p:spPr bwMode="auto">
            <a:xfrm>
              <a:off x="1476375" y="2667000"/>
              <a:ext cx="0" cy="1006813"/>
            </a:xfrm>
            <a:prstGeom prst="line">
              <a:avLst/>
            </a:prstGeom>
            <a:noFill/>
            <a:ln w="9525"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grpSp>
      <p:sp>
        <p:nvSpPr>
          <p:cNvPr id="5" name="Slide Number Placeholder 4"/>
          <p:cNvSpPr>
            <a:spLocks noGrp="1"/>
          </p:cNvSpPr>
          <p:nvPr>
            <p:ph type="sldNum" sz="quarter" idx="12"/>
          </p:nvPr>
        </p:nvSpPr>
        <p:spPr/>
        <p:txBody>
          <a:bodyPr/>
          <a:lstStyle/>
          <a:p>
            <a:pPr>
              <a:defRPr/>
            </a:pPr>
            <a:fld id="{28C99590-D653-46AC-97D3-FFD34B05AF04}" type="slidenum">
              <a:rPr lang="en-US" smtClean="0"/>
              <a:pPr>
                <a:defRPr/>
              </a:pPr>
              <a:t>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9" presetClass="emph" presetSubtype="0" nodeType="withEffect">
                                  <p:stCondLst>
                                    <p:cond delay="0"/>
                                  </p:stCondLst>
                                  <p:childTnLst>
                                    <p:set>
                                      <p:cBhvr rctx="PPT">
                                        <p:cTn id="26" dur="indefinite"/>
                                        <p:tgtEl>
                                          <p:spTgt spid="3">
                                            <p:txEl>
                                              <p:pRg st="1" end="1"/>
                                            </p:txEl>
                                          </p:spTgt>
                                        </p:tgtEl>
                                        <p:attrNameLst>
                                          <p:attrName>style.opacity</p:attrName>
                                        </p:attrNameLst>
                                      </p:cBhvr>
                                      <p:to>
                                        <p:strVal val="0.5"/>
                                      </p:to>
                                    </p:set>
                                    <p:animEffect filter="image" prLst="opacity: 0.5">
                                      <p:cBhvr rctx="IE">
                                        <p:cTn id="27" dur="indefinite"/>
                                        <p:tgtEl>
                                          <p:spTgt spid="3">
                                            <p:txEl>
                                              <p:pRg st="1" end="1"/>
                                            </p:txEl>
                                          </p:spTgt>
                                        </p:tgtEl>
                                      </p:cBhvr>
                                    </p:animEffect>
                                  </p:childTnLst>
                                </p:cTn>
                              </p:par>
                              <p:par>
                                <p:cTn id="28" presetID="9" presetClass="emph" presetSubtype="0" nodeType="withEffect">
                                  <p:stCondLst>
                                    <p:cond delay="0"/>
                                  </p:stCondLst>
                                  <p:childTnLst>
                                    <p:set>
                                      <p:cBhvr rctx="PPT">
                                        <p:cTn id="29" dur="indefinite"/>
                                        <p:tgtEl>
                                          <p:spTgt spid="3">
                                            <p:txEl>
                                              <p:pRg st="2" end="2"/>
                                            </p:txEl>
                                          </p:spTgt>
                                        </p:tgtEl>
                                        <p:attrNameLst>
                                          <p:attrName>style.opacity</p:attrName>
                                        </p:attrNameLst>
                                      </p:cBhvr>
                                      <p:to>
                                        <p:strVal val="0.5"/>
                                      </p:to>
                                    </p:set>
                                    <p:animEffect filter="image" prLst="opacity: 0.5">
                                      <p:cBhvr rctx="IE">
                                        <p:cTn id="30" dur="indefinite"/>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par>
                                <p:cTn id="35" presetID="9" presetClass="emph" presetSubtype="0" nodeType="withEffect">
                                  <p:stCondLst>
                                    <p:cond delay="0"/>
                                  </p:stCondLst>
                                  <p:childTnLst>
                                    <p:set>
                                      <p:cBhvr rctx="PPT">
                                        <p:cTn id="36" dur="indefinite"/>
                                        <p:tgtEl>
                                          <p:spTgt spid="3">
                                            <p:txEl>
                                              <p:pRg st="3" end="3"/>
                                            </p:txEl>
                                          </p:spTgt>
                                        </p:tgtEl>
                                        <p:attrNameLst>
                                          <p:attrName>style.opacity</p:attrName>
                                        </p:attrNameLst>
                                      </p:cBhvr>
                                      <p:to>
                                        <p:strVal val="0.5"/>
                                      </p:to>
                                    </p:set>
                                    <p:animEffect filter="image" prLst="opacity: 0.5">
                                      <p:cBhvr rctx="IE">
                                        <p:cTn id="37" dur="indefinite"/>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childTnLst>
                                </p:cTn>
                              </p:par>
                              <p:par>
                                <p:cTn id="42" presetID="9" presetClass="emph" presetSubtype="0" nodeType="withEffect">
                                  <p:stCondLst>
                                    <p:cond delay="0"/>
                                  </p:stCondLst>
                                  <p:childTnLst>
                                    <p:set>
                                      <p:cBhvr rctx="PPT">
                                        <p:cTn id="43" dur="indefinite"/>
                                        <p:tgtEl>
                                          <p:spTgt spid="3">
                                            <p:txEl>
                                              <p:pRg st="4" end="4"/>
                                            </p:txEl>
                                          </p:spTgt>
                                        </p:tgtEl>
                                        <p:attrNameLst>
                                          <p:attrName>style.opacity</p:attrName>
                                        </p:attrNameLst>
                                      </p:cBhvr>
                                      <p:to>
                                        <p:strVal val="0.5"/>
                                      </p:to>
                                    </p:set>
                                    <p:animEffect filter="image" prLst="opacity: 0.5">
                                      <p:cBhvr rctx="IE">
                                        <p:cTn id="44" dur="indefinite"/>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childTnLst>
                                </p:cTn>
                              </p:par>
                              <p:par>
                                <p:cTn id="49" presetID="9" presetClass="emph" presetSubtype="0" nodeType="withEffect">
                                  <p:stCondLst>
                                    <p:cond delay="0"/>
                                  </p:stCondLst>
                                  <p:childTnLst>
                                    <p:set>
                                      <p:cBhvr rctx="PPT">
                                        <p:cTn id="50" dur="indefinite"/>
                                        <p:tgtEl>
                                          <p:spTgt spid="3">
                                            <p:txEl>
                                              <p:pRg st="5" end="5"/>
                                            </p:txEl>
                                          </p:spTgt>
                                        </p:tgtEl>
                                        <p:attrNameLst>
                                          <p:attrName>style.opacity</p:attrName>
                                        </p:attrNameLst>
                                      </p:cBhvr>
                                      <p:to>
                                        <p:strVal val="0.5"/>
                                      </p:to>
                                    </p:set>
                                    <p:animEffect filter="image" prLst="opacity: 0.5">
                                      <p:cBhvr rctx="IE">
                                        <p:cTn id="51" dur="indefinite"/>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2.8|24|12.7|9.8"/>
</p:tagLst>
</file>

<file path=ppt/tags/tag2.xml><?xml version="1.0" encoding="utf-8"?>
<p:tagLst xmlns:a="http://schemas.openxmlformats.org/drawingml/2006/main" xmlns:r="http://schemas.openxmlformats.org/officeDocument/2006/relationships" xmlns:p="http://schemas.openxmlformats.org/presentationml/2006/main">
  <p:tag name="TIMING" val="|3.5|8.8|10.9|2.5"/>
</p:tagLst>
</file>

<file path=ppt/tags/tag3.xml><?xml version="1.0" encoding="utf-8"?>
<p:tagLst xmlns:a="http://schemas.openxmlformats.org/drawingml/2006/main" xmlns:r="http://schemas.openxmlformats.org/officeDocument/2006/relationships" xmlns:p="http://schemas.openxmlformats.org/presentationml/2006/main">
  <p:tag name="TIMING" val="|6.4|6.1|26.4|3"/>
</p:tagLst>
</file>

<file path=ppt/tags/tag4.xml><?xml version="1.0" encoding="utf-8"?>
<p:tagLst xmlns:a="http://schemas.openxmlformats.org/drawingml/2006/main" xmlns:r="http://schemas.openxmlformats.org/officeDocument/2006/relationships" xmlns:p="http://schemas.openxmlformats.org/presentationml/2006/main">
  <p:tag name="TIMING" val="|20.2|6.3|16.2|6.3|15"/>
</p:tagLst>
</file>

<file path=ppt/tags/tag5.xml><?xml version="1.0" encoding="utf-8"?>
<p:tagLst xmlns:a="http://schemas.openxmlformats.org/drawingml/2006/main" xmlns:r="http://schemas.openxmlformats.org/officeDocument/2006/relationships" xmlns:p="http://schemas.openxmlformats.org/presentationml/2006/main">
  <p:tag name="TIMING" val="|5.6|37.3|27.2|8.4"/>
</p:tagLst>
</file>

<file path=ppt/tags/tag6.xml><?xml version="1.0" encoding="utf-8"?>
<p:tagLst xmlns:a="http://schemas.openxmlformats.org/drawingml/2006/main" xmlns:r="http://schemas.openxmlformats.org/officeDocument/2006/relationships" xmlns:p="http://schemas.openxmlformats.org/presentationml/2006/main">
  <p:tag name="TIMING" val="|7.1"/>
</p:tagLst>
</file>

<file path=ppt/tags/tag7.xml><?xml version="1.0" encoding="utf-8"?>
<p:tagLst xmlns:a="http://schemas.openxmlformats.org/drawingml/2006/main" xmlns:r="http://schemas.openxmlformats.org/officeDocument/2006/relationships" xmlns:p="http://schemas.openxmlformats.org/presentationml/2006/main">
  <p:tag name="TIMING" val="|2|8.1|20.1"/>
</p:tagLst>
</file>

<file path=ppt/tags/tag8.xml><?xml version="1.0" encoding="utf-8"?>
<p:tagLst xmlns:a="http://schemas.openxmlformats.org/drawingml/2006/main" xmlns:r="http://schemas.openxmlformats.org/officeDocument/2006/relationships" xmlns:p="http://schemas.openxmlformats.org/presentationml/2006/main">
  <p:tag name="TIMING" val="|5.2|6.8|15.4|11|8.3|4.9"/>
</p:tagLst>
</file>

<file path=ppt/tags/tag9.xml><?xml version="1.0" encoding="utf-8"?>
<p:tagLst xmlns:a="http://schemas.openxmlformats.org/drawingml/2006/main" xmlns:r="http://schemas.openxmlformats.org/officeDocument/2006/relationships" xmlns:p="http://schemas.openxmlformats.org/presentationml/2006/main">
  <p:tag name="TIMING" val="|0.1|0.1|0.2"/>
</p:tagLst>
</file>

<file path=ppt/theme/theme1.xml><?xml version="1.0" encoding="utf-8"?>
<a:theme xmlns:a="http://schemas.openxmlformats.org/drawingml/2006/main" name="Theme1">
  <a:themeElements>
    <a:clrScheme name="Selling a Product or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fontScheme name="Selling a Product o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cs typeface="Arial" pitchFamily="34" charset="0"/>
          </a:defRPr>
        </a:defPPr>
      </a:lstStyle>
    </a:lnDef>
  </a:objectDefaults>
  <a:extraClrSchemeLst>
    <a:extraClrScheme>
      <a:clrScheme name="Selling a Product or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Selling a Product or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Selling a Product or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Selling a Product or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6_Selling a Product or">
  <a:themeElements>
    <a:clrScheme name="Selling a Product or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fontScheme name="Selling a Product or">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cs typeface="Arial" pitchFamily="34" charset="0"/>
          </a:defRPr>
        </a:defPPr>
      </a:lstStyle>
    </a:lnDef>
  </a:objectDefaults>
  <a:extraClrSchemeLst>
    <a:extraClrScheme>
      <a:clrScheme name="Selling a Product or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Selling a Product or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Selling a Product or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Selling a Product or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7_Selling a Product or">
  <a:themeElements>
    <a:clrScheme name="Selling a Product or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fontScheme name="Selling a Product or">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cs typeface="Arial" pitchFamily="34" charset="0"/>
          </a:defRPr>
        </a:defPPr>
      </a:lstStyle>
    </a:lnDef>
  </a:objectDefaults>
  <a:extraClrSchemeLst>
    <a:extraClrScheme>
      <a:clrScheme name="Selling a Product or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Selling a Product or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Selling a Product or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Selling a Product or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8_Selling a Product or">
  <a:themeElements>
    <a:clrScheme name="Selling a Product or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fontScheme name="Selling a Product or">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cs typeface="Arial" pitchFamily="34" charset="0"/>
          </a:defRPr>
        </a:defPPr>
      </a:lstStyle>
    </a:lnDef>
  </a:objectDefaults>
  <a:extraClrSchemeLst>
    <a:extraClrScheme>
      <a:clrScheme name="Selling a Product or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Selling a Product or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Selling a Product or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Selling a Product or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elling a Product or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themeOverride>
</file>

<file path=docProps/app.xml><?xml version="1.0" encoding="utf-8"?>
<Properties xmlns="http://schemas.openxmlformats.org/officeDocument/2006/extended-properties" xmlns:vt="http://schemas.openxmlformats.org/officeDocument/2006/docPropsVTypes">
  <Template>Theme1</Template>
  <TotalTime>63104</TotalTime>
  <Words>4870</Words>
  <Application>Microsoft Office PowerPoint</Application>
  <PresentationFormat>On-screen Show (4:3)</PresentationFormat>
  <Paragraphs>484</Paragraphs>
  <Slides>31</Slides>
  <Notes>27</Notes>
  <HiddenSlides>0</HiddenSlides>
  <MMClips>0</MMClips>
  <ScaleCrop>false</ScaleCrop>
  <HeadingPairs>
    <vt:vector size="8" baseType="variant">
      <vt:variant>
        <vt:lpstr>Fonts Used</vt:lpstr>
      </vt:variant>
      <vt:variant>
        <vt:i4>6</vt:i4>
      </vt:variant>
      <vt:variant>
        <vt:lpstr>Theme</vt:lpstr>
      </vt:variant>
      <vt:variant>
        <vt:i4>4</vt:i4>
      </vt:variant>
      <vt:variant>
        <vt:lpstr>Embedded OLE Servers</vt:lpstr>
      </vt:variant>
      <vt:variant>
        <vt:i4>1</vt:i4>
      </vt:variant>
      <vt:variant>
        <vt:lpstr>Slide Titles</vt:lpstr>
      </vt:variant>
      <vt:variant>
        <vt:i4>31</vt:i4>
      </vt:variant>
    </vt:vector>
  </HeadingPairs>
  <TitlesOfParts>
    <vt:vector size="42" baseType="lpstr">
      <vt:lpstr>Arial</vt:lpstr>
      <vt:lpstr>Calibri</vt:lpstr>
      <vt:lpstr>Miriam</vt:lpstr>
      <vt:lpstr>Symbol</vt:lpstr>
      <vt:lpstr>Tahoma</vt:lpstr>
      <vt:lpstr>Times New Roman</vt:lpstr>
      <vt:lpstr>Theme1</vt:lpstr>
      <vt:lpstr>16_Selling a Product or</vt:lpstr>
      <vt:lpstr>17_Selling a Product or</vt:lpstr>
      <vt:lpstr>18_Selling a Product or</vt:lpstr>
      <vt:lpstr>Equation</vt:lpstr>
      <vt:lpstr>This Math News Snapshot was created by Nitsa Movshovitz-Hadar in collaboration with Batya Amit,  with later enhancements contributed by Shlomo Feder, Atara Shriki, Varda Zigerson and Clara Zisken (listed alphabetically)  Last updated on 13-Oct-2016 Slides that may require update: 8, 18 ("40 years")   </vt:lpstr>
      <vt:lpstr>Development Team Statement on Presentation Use</vt:lpstr>
      <vt:lpstr>The Art Gallery Problem</vt:lpstr>
      <vt:lpstr>Did you know that…</vt:lpstr>
      <vt:lpstr>PowerPoint Presentation</vt:lpstr>
      <vt:lpstr>Historical changes</vt:lpstr>
      <vt:lpstr>The Art Gallery Problem</vt:lpstr>
      <vt:lpstr>How is the solution to a math problem "born"?</vt:lpstr>
      <vt:lpstr>Let's drill down through the problem and its solution</vt:lpstr>
      <vt:lpstr>Phrasing the problem for a simple structure</vt:lpstr>
      <vt:lpstr>Let's simplify the problem</vt:lpstr>
      <vt:lpstr>The simplest case: a space whose floor plan is a convex polygon</vt:lpstr>
      <vt:lpstr>What if the museum floor plan is a concave polygon?</vt:lpstr>
      <vt:lpstr>The general art gallery problem</vt:lpstr>
      <vt:lpstr>Let us examine two different museums having 15 walls each</vt:lpstr>
      <vt:lpstr>What did Chvátal prove in 1973?</vt:lpstr>
      <vt:lpstr>A comb museum with 16 or 17 sides</vt:lpstr>
      <vt:lpstr>The Art Gallery Theorem</vt:lpstr>
      <vt:lpstr>The proof of the Art Gallery Theorem</vt:lpstr>
      <vt:lpstr>How is a proof "born"?</vt:lpstr>
      <vt:lpstr> Fisk's brilliant proof (1978)</vt:lpstr>
      <vt:lpstr> Fisk's brilliant proof (1978)</vt:lpstr>
      <vt:lpstr>Coloring the vertices of a 12-sided polygon in 3 colors</vt:lpstr>
      <vt:lpstr>We now continue with Fisk's brilliant proof (1978)</vt:lpstr>
      <vt:lpstr>Solution to the art gallery problem for a given polygon</vt:lpstr>
      <vt:lpstr>We now return to Fisk's brilliant proof (1978)</vt:lpstr>
      <vt:lpstr>Fisk's proof is elegant </vt:lpstr>
      <vt:lpstr>Recommended sources for additional reading (books, articles and websites)</vt:lpstr>
      <vt:lpstr>Recommended sources for additional reading (books, articles and websites)</vt:lpstr>
      <vt:lpstr>Recommended sources for additional reading </vt:lpstr>
      <vt:lpstr>Recommended sources for additional reading (from 2000 and onward)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Yael Bier</cp:lastModifiedBy>
  <cp:revision>742</cp:revision>
  <dcterms:created xsi:type="dcterms:W3CDTF">2012-09-01T06:51:48Z</dcterms:created>
  <dcterms:modified xsi:type="dcterms:W3CDTF">2017-01-31T11:03:10Z</dcterms:modified>
</cp:coreProperties>
</file>