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75" r:id="rId3"/>
    <p:sldId id="258" r:id="rId4"/>
    <p:sldId id="259" r:id="rId5"/>
    <p:sldId id="260" r:id="rId6"/>
    <p:sldId id="281" r:id="rId7"/>
    <p:sldId id="262" r:id="rId8"/>
    <p:sldId id="309" r:id="rId9"/>
    <p:sldId id="264" r:id="rId10"/>
    <p:sldId id="304" r:id="rId11"/>
    <p:sldId id="30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Neue Haas Grotesk Text Pro" panose="020B0504020202020204" pitchFamily="34" charset="0"/>
      <p:regular r:id="rId18"/>
      <p:bold r:id="rId19"/>
      <p:italic r:id="rId20"/>
      <p:boldItalic r:id="rId21"/>
    </p:embeddedFont>
    <p:embeddedFont>
      <p:font typeface="Prometo" panose="020B0604020202020204" charset="0"/>
      <p:regular r:id="rId22"/>
      <p:bold r:id="rId23"/>
      <p:italic r:id="rId24"/>
      <p:boldItalic r:id="rId25"/>
    </p:embeddedFont>
    <p:embeddedFont>
      <p:font typeface="Prometo Bold" panose="020B0604020202020204" charset="0"/>
      <p:bold r:id="rId26"/>
    </p:embeddedFont>
  </p:embeddedFontLst>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00DF8F"/>
    <a:srgbClr val="AC8DF7"/>
    <a:srgbClr val="F1F2F3"/>
    <a:srgbClr val="1A5F70"/>
    <a:srgbClr val="173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4310" autoAdjust="0"/>
  </p:normalViewPr>
  <p:slideViewPr>
    <p:cSldViewPr snapToGrid="0">
      <p:cViewPr varScale="1">
        <p:scale>
          <a:sx n="50" d="100"/>
          <a:sy n="50" d="100"/>
        </p:scale>
        <p:origin x="12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26B7A-88B2-476E-BD7A-1CA4BEABB8DC}" type="datetimeFigureOut">
              <a:rPr lang="en-US" smtClean="0"/>
              <a:t>12/22/2019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CD258-D478-4F2F-B08A-2BD7C8AFFD29}" type="slidenum">
              <a:rPr lang="en-US" smtClean="0"/>
              <a:t>‹#›</a:t>
            </a:fld>
            <a:endParaRPr lang="en-US"/>
          </a:p>
        </p:txBody>
      </p:sp>
    </p:spTree>
    <p:extLst>
      <p:ext uri="{BB962C8B-B14F-4D97-AF65-F5344CB8AC3E}">
        <p14:creationId xmlns:p14="http://schemas.microsoft.com/office/powerpoint/2010/main" val="26351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chemeClr val="dk1"/>
                </a:solidFill>
                <a:latin typeface="+mn-lt"/>
                <a:ea typeface="Calibri"/>
                <a:cs typeface="Calibri"/>
                <a:sym typeface="Calibri"/>
              </a:rPr>
              <a:t>Hi, my in Nathaniel </a:t>
            </a:r>
            <a:r>
              <a:rPr lang="en-US" sz="1200" b="0" i="0" dirty="0" err="1">
                <a:solidFill>
                  <a:schemeClr val="dk1"/>
                </a:solidFill>
                <a:latin typeface="+mn-lt"/>
                <a:ea typeface="Calibri"/>
                <a:cs typeface="Calibri"/>
                <a:sym typeface="Calibri"/>
              </a:rPr>
              <a:t>Meron</a:t>
            </a:r>
            <a:r>
              <a:rPr lang="en-US" sz="1200" b="0" i="0" dirty="0">
                <a:solidFill>
                  <a:schemeClr val="dk1"/>
                </a:solidFill>
                <a:latin typeface="+mn-lt"/>
                <a:ea typeface="Calibri"/>
                <a:cs typeface="Calibri"/>
                <a:sym typeface="Calibri"/>
              </a:rPr>
              <a:t> and the I'm the chief product And marketing officer for C2A Security.</a:t>
            </a:r>
            <a:br>
              <a:rPr lang="en-US" dirty="0"/>
            </a:br>
            <a:r>
              <a:rPr lang="en-US" sz="1200" b="0" i="0" dirty="0">
                <a:solidFill>
                  <a:schemeClr val="dk1"/>
                </a:solidFill>
                <a:latin typeface="+mn-lt"/>
                <a:ea typeface="Calibri"/>
                <a:cs typeface="Calibri"/>
                <a:sym typeface="Calibri"/>
              </a:rPr>
              <a:t>it’s exciting to see everyone here in Automotive World Japan, thank you for having us.</a:t>
            </a:r>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1</a:t>
            </a:fld>
            <a:endParaRPr lang="en-US"/>
          </a:p>
        </p:txBody>
      </p:sp>
    </p:spTree>
    <p:extLst>
      <p:ext uri="{BB962C8B-B14F-4D97-AF65-F5344CB8AC3E}">
        <p14:creationId xmlns:p14="http://schemas.microsoft.com/office/powerpoint/2010/main" val="34019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C2A was founded 3 years ago, dedicated to providing end to end in-vehicle cyber security protection. We gathered a unique multidisciplinary group of people, to create a new approach for automotive cyber security. Our second funding round was led by </a:t>
            </a:r>
            <a:r>
              <a:rPr lang="en-US" sz="1200" b="0" i="0" dirty="0" err="1">
                <a:solidFill>
                  <a:schemeClr val="dk1"/>
                </a:solidFill>
                <a:latin typeface="+mn-lt"/>
                <a:ea typeface="Calibri"/>
                <a:cs typeface="Calibri"/>
                <a:sym typeface="Calibri"/>
              </a:rPr>
              <a:t>Maniv</a:t>
            </a:r>
            <a:r>
              <a:rPr lang="en-US" sz="1200" b="0" i="0" dirty="0">
                <a:solidFill>
                  <a:schemeClr val="dk1"/>
                </a:solidFill>
                <a:latin typeface="+mn-lt"/>
                <a:ea typeface="Calibri"/>
                <a:cs typeface="Calibri"/>
                <a:sym typeface="Calibri"/>
              </a:rPr>
              <a:t> Mobility, the leading designated VC for automotive in Israel, who chose to invest in us after a 4 year due diligence journey with countless cyber companies.</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a:p>
            <a:pPr marL="0" lvl="0" indent="0" algn="l" rtl="0">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2</a:t>
            </a:fld>
            <a:endParaRPr lang="en-US"/>
          </a:p>
        </p:txBody>
      </p:sp>
    </p:spTree>
    <p:extLst>
      <p:ext uri="{BB962C8B-B14F-4D97-AF65-F5344CB8AC3E}">
        <p14:creationId xmlns:p14="http://schemas.microsoft.com/office/powerpoint/2010/main" val="347351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C2A leadership is comprised of both automotive and cybersecurity veterans,</a:t>
            </a:r>
            <a:br>
              <a:rPr lang="en-US" dirty="0"/>
            </a:br>
            <a:r>
              <a:rPr lang="en-US" sz="1200" b="0" i="0" dirty="0">
                <a:solidFill>
                  <a:schemeClr val="dk1"/>
                </a:solidFill>
                <a:latin typeface="+mn-lt"/>
                <a:ea typeface="Calibri"/>
                <a:cs typeface="Calibri"/>
                <a:sym typeface="Calibri"/>
              </a:rPr>
              <a:t>and is led by serial entrepreneur Michael Dick, embedded security pioneer and formerly co founder of NDS.</a:t>
            </a:r>
            <a:br>
              <a:rPr lang="en-US" dirty="0"/>
            </a:br>
            <a:r>
              <a:rPr lang="en-US" sz="1200" b="0" i="0" dirty="0">
                <a:solidFill>
                  <a:schemeClr val="dk1"/>
                </a:solidFill>
                <a:latin typeface="+mn-lt"/>
                <a:ea typeface="Calibri"/>
                <a:cs typeface="Calibri"/>
                <a:sym typeface="Calibri"/>
              </a:rPr>
              <a:t>We recently revealed our Academic task force, headed by Professor </a:t>
            </a:r>
            <a:r>
              <a:rPr lang="en-US" sz="1200" b="0" i="0" dirty="0" err="1">
                <a:solidFill>
                  <a:schemeClr val="dk1"/>
                </a:solidFill>
                <a:latin typeface="+mn-lt"/>
                <a:ea typeface="Calibri"/>
                <a:cs typeface="Calibri"/>
                <a:sym typeface="Calibri"/>
              </a:rPr>
              <a:t>Avishai</a:t>
            </a:r>
            <a:r>
              <a:rPr lang="en-US" sz="1200" b="0" i="0" dirty="0">
                <a:solidFill>
                  <a:schemeClr val="dk1"/>
                </a:solidFill>
                <a:latin typeface="+mn-lt"/>
                <a:ea typeface="Calibri"/>
                <a:cs typeface="Calibri"/>
                <a:sym typeface="Calibri"/>
              </a:rPr>
              <a:t> Wool from Tel Aviv University, who also founded </a:t>
            </a:r>
            <a:r>
              <a:rPr lang="en-US" sz="1200" b="0" i="0" dirty="0" err="1">
                <a:solidFill>
                  <a:schemeClr val="dk1"/>
                </a:solidFill>
                <a:latin typeface="+mn-lt"/>
                <a:ea typeface="Calibri"/>
                <a:cs typeface="Calibri"/>
                <a:sym typeface="Calibri"/>
              </a:rPr>
              <a:t>AlgoSec</a:t>
            </a:r>
            <a:r>
              <a:rPr lang="en-US" sz="1200" b="0" i="0" dirty="0">
                <a:solidFill>
                  <a:schemeClr val="dk1"/>
                </a:solidFill>
                <a:latin typeface="+mn-lt"/>
                <a:ea typeface="Calibri"/>
                <a:cs typeface="Calibri"/>
                <a:sym typeface="Calibri"/>
              </a:rPr>
              <a:t>.</a:t>
            </a:r>
            <a:br>
              <a:rPr lang="en-US" dirty="0"/>
            </a:br>
            <a:r>
              <a:rPr lang="en-US" sz="1200" b="0" i="0" dirty="0">
                <a:solidFill>
                  <a:schemeClr val="dk1"/>
                </a:solidFill>
                <a:latin typeface="+mn-lt"/>
                <a:ea typeface="Calibri"/>
                <a:cs typeface="Calibri"/>
                <a:sym typeface="Calibri"/>
              </a:rPr>
              <a:t>Having this unique combination of leaders allowed us to successfully tackle various automotive cybersecurity obstacles.</a:t>
            </a:r>
            <a:br>
              <a:rPr lang="en-US" dirty="0"/>
            </a:b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dirty="0"/>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Before I continue to talk about C2A, Lets understand the landscape in which we operate. </a:t>
            </a:r>
            <a:br>
              <a:rPr lang="en-US" dirty="0"/>
            </a:br>
            <a:r>
              <a:rPr lang="en-US" sz="1200" b="0" i="0" dirty="0">
                <a:solidFill>
                  <a:schemeClr val="dk1"/>
                </a:solidFill>
                <a:latin typeface="+mn-lt"/>
                <a:ea typeface="Calibri"/>
                <a:cs typeface="Calibri"/>
                <a:sym typeface="Calibri"/>
              </a:rPr>
              <a:t>So how does a vehicle cyber attack looks like? First the attacker identify his target and tries to penetrate into the vehicle through the perimeter, abusing multimedia systems, cellular connectivity or even sensors. </a:t>
            </a:r>
            <a:br>
              <a:rPr lang="en-US" dirty="0"/>
            </a:br>
            <a:r>
              <a:rPr lang="en-US" sz="1200" b="0" i="0" dirty="0">
                <a:solidFill>
                  <a:schemeClr val="dk1"/>
                </a:solidFill>
                <a:latin typeface="+mn-lt"/>
                <a:ea typeface="Calibri"/>
                <a:cs typeface="Calibri"/>
                <a:sym typeface="Calibri"/>
              </a:rPr>
              <a:t>Now, what he’s going to see is the vehicle internal networks. He can either attack them, or use them to spread to an endpoint. After taking control over his target, like breaks or gas ecu, or even the ADAS system, the attacker can either disable it, or push the gas pedal to 200.</a:t>
            </a:r>
            <a:br>
              <a:rPr lang="en-US" dirty="0"/>
            </a:br>
            <a:r>
              <a:rPr lang="en-US" sz="1200" b="0" i="0" dirty="0">
                <a:solidFill>
                  <a:schemeClr val="dk1"/>
                </a:solidFill>
                <a:latin typeface="+mn-lt"/>
                <a:ea typeface="Calibri"/>
                <a:cs typeface="Calibri"/>
                <a:sym typeface="Calibri"/>
              </a:rPr>
              <a:t>Basically do anything that he wishes to with the car.</a:t>
            </a:r>
            <a:br>
              <a:rPr lang="en-US" dirty="0"/>
            </a:br>
            <a:r>
              <a:rPr lang="en-US" sz="1200" b="0" i="0" dirty="0">
                <a:solidFill>
                  <a:schemeClr val="dk1"/>
                </a:solidFill>
                <a:latin typeface="+mn-lt"/>
                <a:ea typeface="Calibri"/>
                <a:cs typeface="Calibri"/>
                <a:sym typeface="Calibri"/>
              </a:rPr>
              <a:t>The car is no longer safe.</a:t>
            </a:r>
            <a:br>
              <a:rPr lang="en-US" dirty="0"/>
            </a:br>
            <a:r>
              <a:rPr lang="en-US" sz="1200" b="0" i="0" dirty="0">
                <a:solidFill>
                  <a:schemeClr val="dk1"/>
                </a:solidFill>
                <a:latin typeface="+mn-lt"/>
                <a:ea typeface="Calibri"/>
                <a:cs typeface="Calibri"/>
                <a:sym typeface="Calibri"/>
              </a:rPr>
              <a:t>Last but not least is maintenance related activity. Attackers can actually update themselves into the car systems, and then have full control over them.</a:t>
            </a:r>
            <a:endParaRPr lang="en-US"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dirty="0"/>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Those differences actually allowed us to create a true holistic approach for in-vehicle cyber security.</a:t>
            </a:r>
            <a:br>
              <a:rPr lang="en-US" dirty="0"/>
            </a:br>
            <a:r>
              <a:rPr lang="en-US" sz="1200" b="0" i="0" dirty="0">
                <a:solidFill>
                  <a:schemeClr val="dk1"/>
                </a:solidFill>
                <a:latin typeface="+mn-lt"/>
                <a:ea typeface="Calibri"/>
                <a:cs typeface="Calibri"/>
                <a:sym typeface="Calibri"/>
              </a:rPr>
              <a:t>We provide OEMs and their suppliers solution from the planning phase, through the on board embedded run time security, up to the ongoing management of the vehicle's Security life cycle.</a:t>
            </a:r>
            <a:br>
              <a:rPr lang="en-US" dirty="0"/>
            </a:br>
            <a:r>
              <a:rPr lang="en-US" sz="1200" b="0" i="0" dirty="0">
                <a:solidFill>
                  <a:schemeClr val="dk1"/>
                </a:solidFill>
                <a:latin typeface="+mn-lt"/>
                <a:ea typeface="Calibri"/>
                <a:cs typeface="Calibri"/>
                <a:sym typeface="Calibri"/>
              </a:rPr>
              <a:t>This unique approach is not applied in any cyber automotive venture, and is finally bringing the automotive industry a comprehensive security operating system.</a:t>
            </a:r>
            <a:br>
              <a:rPr lang="en-US" dirty="0"/>
            </a:br>
            <a:r>
              <a:rPr lang="en-US" sz="1200" b="0" i="0" dirty="0">
                <a:solidFill>
                  <a:schemeClr val="dk1"/>
                </a:solidFill>
                <a:latin typeface="+mn-lt"/>
                <a:ea typeface="Calibri"/>
                <a:cs typeface="Calibri"/>
                <a:sym typeface="Calibri"/>
              </a:rPr>
              <a:t>Having this unique approach, we created the first one stop shop for In-Vehicle Cybersecurity, allowing the car manufacturers to have a safe ride.</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6</a:t>
            </a:fld>
            <a:endParaRPr lang="en-US"/>
          </a:p>
        </p:txBody>
      </p:sp>
    </p:spTree>
    <p:extLst>
      <p:ext uri="{BB962C8B-B14F-4D97-AF65-F5344CB8AC3E}">
        <p14:creationId xmlns:p14="http://schemas.microsoft.com/office/powerpoint/2010/main" val="1764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So how do we do it?</a:t>
            </a:r>
            <a:br>
              <a:rPr lang="en-US" dirty="0"/>
            </a:br>
            <a:r>
              <a:rPr lang="en-US" sz="1200" b="0" i="0" dirty="0">
                <a:solidFill>
                  <a:schemeClr val="dk1"/>
                </a:solidFill>
                <a:latin typeface="+mn-lt"/>
                <a:ea typeface="Calibri"/>
                <a:cs typeface="Calibri"/>
                <a:sym typeface="Calibri"/>
              </a:rPr>
              <a:t>We saw that there are many different ways and steps in an automotive cyber attack, and there is no silver bullet solution to protect from all of them. </a:t>
            </a:r>
            <a:br>
              <a:rPr lang="en-US" dirty="0"/>
            </a:br>
            <a:r>
              <a:rPr lang="en-US" sz="1200" b="0" i="0" dirty="0">
                <a:solidFill>
                  <a:schemeClr val="dk1"/>
                </a:solidFill>
                <a:latin typeface="+mn-lt"/>
                <a:ea typeface="Calibri"/>
                <a:cs typeface="Calibri"/>
                <a:sym typeface="Calibri"/>
              </a:rPr>
              <a:t>So in order to protect a vehicle effectively from cyber attack, yet practically and efficiently from the automotive industry point of view, we developed a multi-layered solution suite, that is covering all in-vehicle attack scenarios.</a:t>
            </a:r>
            <a:br>
              <a:rPr lang="en-US" dirty="0"/>
            </a:br>
            <a:r>
              <a:rPr lang="en-US" sz="1200" b="0" i="0" dirty="0">
                <a:solidFill>
                  <a:schemeClr val="dk1"/>
                </a:solidFill>
                <a:latin typeface="+mn-lt"/>
                <a:ea typeface="Calibri"/>
                <a:cs typeface="Calibri"/>
                <a:sym typeface="Calibri"/>
              </a:rPr>
              <a:t>To manage all those products, and help OEMs to maintain and OWN the security lifecycle, We created the </a:t>
            </a:r>
            <a:r>
              <a:rPr lang="en-US" sz="1200" b="0" i="0" dirty="0" err="1">
                <a:solidFill>
                  <a:schemeClr val="dk1"/>
                </a:solidFill>
                <a:latin typeface="+mn-lt"/>
                <a:ea typeface="Calibri"/>
                <a:cs typeface="Calibri"/>
                <a:sym typeface="Calibri"/>
              </a:rPr>
              <a:t>AutoSec</a:t>
            </a:r>
            <a:r>
              <a:rPr lang="en-US" sz="1200" b="0" i="0" dirty="0">
                <a:solidFill>
                  <a:schemeClr val="dk1"/>
                </a:solidFill>
                <a:latin typeface="+mn-lt"/>
                <a:ea typeface="Calibri"/>
                <a:cs typeface="Calibri"/>
                <a:sym typeface="Calibri"/>
              </a:rPr>
              <a:t> platform, providing the industry one key element to control the entire security lifecycle. </a:t>
            </a:r>
            <a:br>
              <a:rPr lang="en-US" dirty="0"/>
            </a:br>
            <a:r>
              <a:rPr lang="en-US" sz="1200" b="0" i="0" dirty="0">
                <a:solidFill>
                  <a:schemeClr val="dk1"/>
                </a:solidFill>
                <a:latin typeface="+mn-lt"/>
                <a:ea typeface="Calibri"/>
                <a:cs typeface="Calibri"/>
                <a:sym typeface="Calibri"/>
              </a:rPr>
              <a:t>With </a:t>
            </a:r>
            <a:r>
              <a:rPr lang="en-US" sz="1200" b="0" i="0" dirty="0" err="1">
                <a:solidFill>
                  <a:schemeClr val="dk1"/>
                </a:solidFill>
                <a:latin typeface="+mn-lt"/>
                <a:ea typeface="Calibri"/>
                <a:cs typeface="Calibri"/>
                <a:sym typeface="Calibri"/>
              </a:rPr>
              <a:t>AutoSec</a:t>
            </a:r>
            <a:r>
              <a:rPr lang="en-US" sz="1200" b="0" i="0" dirty="0">
                <a:solidFill>
                  <a:schemeClr val="dk1"/>
                </a:solidFill>
                <a:latin typeface="+mn-lt"/>
                <a:ea typeface="Calibri"/>
                <a:cs typeface="Calibri"/>
                <a:sym typeface="Calibri"/>
              </a:rPr>
              <a:t>, OEMs can easily plan, design, consume and manage all security related activity in one place.</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8</a:t>
            </a:fld>
            <a:endParaRPr lang="en-US"/>
          </a:p>
        </p:txBody>
      </p:sp>
    </p:spTree>
    <p:extLst>
      <p:ext uri="{BB962C8B-B14F-4D97-AF65-F5344CB8AC3E}">
        <p14:creationId xmlns:p14="http://schemas.microsoft.com/office/powerpoint/2010/main" val="382743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Why C2A?</a:t>
            </a:r>
            <a:br>
              <a:rPr lang="en-US" dirty="0"/>
            </a:br>
            <a:br>
              <a:rPr lang="en-US" dirty="0"/>
            </a:br>
            <a:br>
              <a:rPr lang="en-US" dirty="0"/>
            </a:br>
            <a:r>
              <a:rPr lang="en-US" sz="1200" b="0" i="0" dirty="0">
                <a:solidFill>
                  <a:schemeClr val="dk1"/>
                </a:solidFill>
                <a:latin typeface="+mn-lt"/>
                <a:ea typeface="Calibri"/>
                <a:cs typeface="Calibri"/>
                <a:sym typeface="Calibri"/>
              </a:rPr>
              <a:t>Because we're an automotive company creating cyber security products.</a:t>
            </a:r>
            <a:br>
              <a:rPr lang="en-US" dirty="0"/>
            </a:br>
            <a:r>
              <a:rPr lang="en-US" sz="1200" b="0" i="0" dirty="0">
                <a:solidFill>
                  <a:schemeClr val="dk1"/>
                </a:solidFill>
                <a:latin typeface="+mn-lt"/>
                <a:ea typeface="Calibri"/>
                <a:cs typeface="Calibri"/>
                <a:sym typeface="Calibri"/>
              </a:rPr>
              <a:t>We're fluent in automotive.</a:t>
            </a:r>
            <a:br>
              <a:rPr lang="en-US" dirty="0"/>
            </a:br>
            <a:r>
              <a:rPr lang="en-US" sz="1200" b="0" i="0" dirty="0">
                <a:solidFill>
                  <a:schemeClr val="dk1"/>
                </a:solidFill>
                <a:latin typeface="+mn-lt"/>
                <a:ea typeface="Calibri"/>
                <a:cs typeface="Calibri"/>
                <a:sym typeface="Calibri"/>
              </a:rPr>
              <a:t>We understand automotive OEM needs, and will help you through the whole security lifecycle.</a:t>
            </a:r>
            <a:br>
              <a:rPr lang="en-US" dirty="0"/>
            </a:br>
            <a:br>
              <a:rPr lang="en-US" dirty="0"/>
            </a:br>
            <a:r>
              <a:rPr lang="en-US" sz="1200" b="0" i="0" dirty="0">
                <a:solidFill>
                  <a:schemeClr val="dk1"/>
                </a:solidFill>
                <a:latin typeface="+mn-lt"/>
                <a:ea typeface="Calibri"/>
                <a:cs typeface="Calibri"/>
                <a:sym typeface="Calibri"/>
              </a:rPr>
              <a:t>In a safety first industry reliability is critical.</a:t>
            </a:r>
            <a:br>
              <a:rPr lang="en-US" dirty="0"/>
            </a:br>
            <a:r>
              <a:rPr lang="en-US" sz="1200" b="0" i="0" dirty="0">
                <a:solidFill>
                  <a:schemeClr val="dk1"/>
                </a:solidFill>
                <a:latin typeface="+mn-lt"/>
                <a:ea typeface="Calibri"/>
                <a:cs typeface="Calibri"/>
                <a:sym typeface="Calibri"/>
              </a:rPr>
              <a:t>C2A is the only automotive cybersecurity startup with an experienced team that already delivered embedded security </a:t>
            </a:r>
            <a:r>
              <a:rPr lang="en-US" sz="1200" b="0" i="0" dirty="0" err="1">
                <a:solidFill>
                  <a:schemeClr val="dk1"/>
                </a:solidFill>
                <a:latin typeface="+mn-lt"/>
                <a:ea typeface="Calibri"/>
                <a:cs typeface="Calibri"/>
                <a:sym typeface="Calibri"/>
              </a:rPr>
              <a:t>successfuly</a:t>
            </a:r>
            <a:r>
              <a:rPr lang="en-US" sz="1200" b="0" i="0" dirty="0">
                <a:solidFill>
                  <a:schemeClr val="dk1"/>
                </a:solidFill>
                <a:latin typeface="+mn-lt"/>
                <a:ea typeface="Calibri"/>
                <a:cs typeface="Calibri"/>
                <a:sym typeface="Calibri"/>
              </a:rPr>
              <a:t> for mass markets. Fun fact - NDS digital solution, which was deployed on hundreds of millions endpoints, has never been hacked.</a:t>
            </a:r>
            <a:br>
              <a:rPr lang="en-US" dirty="0"/>
            </a:br>
            <a:br>
              <a:rPr lang="en-US" dirty="0"/>
            </a:br>
            <a:r>
              <a:rPr lang="en-US" sz="1200" b="0" i="0" dirty="0">
                <a:solidFill>
                  <a:schemeClr val="dk1"/>
                </a:solidFill>
                <a:latin typeface="+mn-lt"/>
                <a:ea typeface="Calibri"/>
                <a:cs typeface="Calibri"/>
                <a:sym typeface="Calibri"/>
              </a:rPr>
              <a:t>Being Neutral, we're happy to help and integrate our solutions with any of your supplies to secure your vehicles.</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10</a:t>
            </a:fld>
            <a:endParaRPr lang="en-US"/>
          </a:p>
        </p:txBody>
      </p:sp>
    </p:spTree>
    <p:extLst>
      <p:ext uri="{BB962C8B-B14F-4D97-AF65-F5344CB8AC3E}">
        <p14:creationId xmlns:p14="http://schemas.microsoft.com/office/powerpoint/2010/main" val="116448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73A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DB43-3D57-4AA7-B2C4-E1112F8D6BFC}"/>
              </a:ext>
            </a:extLst>
          </p:cNvPr>
          <p:cNvSpPr>
            <a:spLocks noGrp="1"/>
          </p:cNvSpPr>
          <p:nvPr>
            <p:ph type="ctrTitle"/>
          </p:nvPr>
        </p:nvSpPr>
        <p:spPr>
          <a:xfrm>
            <a:off x="1524000" y="1122363"/>
            <a:ext cx="9144000" cy="2387600"/>
          </a:xfrm>
        </p:spPr>
        <p:txBody>
          <a:bodyPr anchor="b"/>
          <a:lstStyle>
            <a:lvl1pPr algn="ctr">
              <a:defRPr sz="6000">
                <a:solidFill>
                  <a:srgbClr val="F1F2F3"/>
                </a:solidFill>
              </a:defRPr>
            </a:lvl1pPr>
          </a:lstStyle>
          <a:p>
            <a:r>
              <a:rPr lang="en-US" dirty="0"/>
              <a:t>Click to edit Master title style</a:t>
            </a:r>
            <a:endParaRPr lang="he-IL" dirty="0"/>
          </a:p>
        </p:txBody>
      </p:sp>
      <p:sp>
        <p:nvSpPr>
          <p:cNvPr id="3" name="Subtitle 2">
            <a:extLst>
              <a:ext uri="{FF2B5EF4-FFF2-40B4-BE49-F238E27FC236}">
                <a16:creationId xmlns:a16="http://schemas.microsoft.com/office/drawing/2014/main" id="{DEF4C402-4759-4D45-8068-7F3042D96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6682C288-F19A-40A6-A903-0D5030666B9E}"/>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5" name="Footer Placeholder 4">
            <a:extLst>
              <a:ext uri="{FF2B5EF4-FFF2-40B4-BE49-F238E27FC236}">
                <a16:creationId xmlns:a16="http://schemas.microsoft.com/office/drawing/2014/main" id="{1F9F1E30-C5BB-4295-8B95-BFF54B4BBA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A6DDC798-BD78-4920-9CFC-B7FB7EB32A74}"/>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85631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4257-9AC5-415E-BA7F-CEB664369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E45862E7-D71C-4D92-81A6-B28BF0958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C4AE739E-9BD2-49D1-9BBB-DAD8B81E0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6B82B-5336-48FB-BC0A-2CED75CD4D35}"/>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6" name="Footer Placeholder 5">
            <a:extLst>
              <a:ext uri="{FF2B5EF4-FFF2-40B4-BE49-F238E27FC236}">
                <a16:creationId xmlns:a16="http://schemas.microsoft.com/office/drawing/2014/main" id="{29FD39ED-A101-4C6A-B4C4-A34863CAA26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84363AB9-CF11-4EAA-9137-5FC3C75A1F6D}"/>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65576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F45F-7545-4662-AA44-9B6AA85A01C4}"/>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AEACA6D-8B76-4A44-A482-C073FA03D1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079CCB0-E725-4E8B-A7B5-2CE4FB8525F8}"/>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5" name="Footer Placeholder 4">
            <a:extLst>
              <a:ext uri="{FF2B5EF4-FFF2-40B4-BE49-F238E27FC236}">
                <a16:creationId xmlns:a16="http://schemas.microsoft.com/office/drawing/2014/main" id="{98E1E8DC-9474-43CC-8AA4-77F8120AAF92}"/>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F7ACCC3C-068C-4AD2-A831-D47720463CF2}"/>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269813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AFA84-89DB-4F4A-A9F0-37332084E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0FB0FC93-32F3-4C49-A552-D9EED0F4D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D37ED3A-CC34-4DE2-BEC5-CDE4800C35EE}"/>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5" name="Footer Placeholder 4">
            <a:extLst>
              <a:ext uri="{FF2B5EF4-FFF2-40B4-BE49-F238E27FC236}">
                <a16:creationId xmlns:a16="http://schemas.microsoft.com/office/drawing/2014/main" id="{47C3FD43-E071-4297-B7AF-527303C67E20}"/>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2E242CB4-043C-45C9-BFDB-4E5A284B9C8C}"/>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05833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4257-9AC5-415E-BA7F-CEB6643693AA}"/>
              </a:ext>
            </a:extLst>
          </p:cNvPr>
          <p:cNvSpPr>
            <a:spLocks noGrp="1"/>
          </p:cNvSpPr>
          <p:nvPr>
            <p:ph type="title"/>
          </p:nvPr>
        </p:nvSpPr>
        <p:spPr>
          <a:xfrm>
            <a:off x="839788" y="457200"/>
            <a:ext cx="5395642" cy="1342417"/>
          </a:xfrm>
        </p:spPr>
        <p:txBody>
          <a:bodyPr anchor="b">
            <a:noAutofit/>
          </a:bodyPr>
          <a:lstStyle>
            <a:lvl1pPr>
              <a:defRPr sz="4000" b="1"/>
            </a:lvl1pPr>
          </a:lstStyle>
          <a:p>
            <a:r>
              <a:rPr lang="en-US" dirty="0"/>
              <a:t>Click to edit Master title style</a:t>
            </a:r>
            <a:endParaRPr lang="he-IL" dirty="0"/>
          </a:p>
        </p:txBody>
      </p:sp>
      <p:sp>
        <p:nvSpPr>
          <p:cNvPr id="4" name="Text Placeholder 3">
            <a:extLst>
              <a:ext uri="{FF2B5EF4-FFF2-40B4-BE49-F238E27FC236}">
                <a16:creationId xmlns:a16="http://schemas.microsoft.com/office/drawing/2014/main" id="{C4AE739E-9BD2-49D1-9BBB-DAD8B81E02FE}"/>
              </a:ext>
            </a:extLst>
          </p:cNvPr>
          <p:cNvSpPr>
            <a:spLocks noGrp="1"/>
          </p:cNvSpPr>
          <p:nvPr>
            <p:ph type="body" sz="half" idx="2"/>
          </p:nvPr>
        </p:nvSpPr>
        <p:spPr>
          <a:xfrm>
            <a:off x="839788" y="2937753"/>
            <a:ext cx="3932237" cy="2931234"/>
          </a:xfrm>
        </p:spPr>
        <p:txBody>
          <a:bodyPr/>
          <a:lstStyle>
            <a:lvl1pPr marL="0" indent="0">
              <a:buNone/>
              <a:defRPr sz="1600">
                <a:solidFill>
                  <a:srgbClr val="1A5F7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F86B82B-5336-48FB-BC0A-2CED75CD4D35}"/>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6" name="Footer Placeholder 5">
            <a:extLst>
              <a:ext uri="{FF2B5EF4-FFF2-40B4-BE49-F238E27FC236}">
                <a16:creationId xmlns:a16="http://schemas.microsoft.com/office/drawing/2014/main" id="{29FD39ED-A101-4C6A-B4C4-A34863CAA26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84363AB9-CF11-4EAA-9137-5FC3C75A1F6D}"/>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pic>
        <p:nvPicPr>
          <p:cNvPr id="11" name="Picture 10" descr="A picture containing animal, fish&#10;&#10;Description automatically generated">
            <a:extLst>
              <a:ext uri="{FF2B5EF4-FFF2-40B4-BE49-F238E27FC236}">
                <a16:creationId xmlns:a16="http://schemas.microsoft.com/office/drawing/2014/main" id="{A0650224-4BBD-4F35-A953-34A2F34BA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0683" y="0"/>
            <a:ext cx="4301317" cy="6858000"/>
          </a:xfrm>
          <a:prstGeom prst="rect">
            <a:avLst/>
          </a:prstGeom>
        </p:spPr>
      </p:pic>
      <p:sp>
        <p:nvSpPr>
          <p:cNvPr id="9" name="Text Placeholder 3">
            <a:extLst>
              <a:ext uri="{FF2B5EF4-FFF2-40B4-BE49-F238E27FC236}">
                <a16:creationId xmlns:a16="http://schemas.microsoft.com/office/drawing/2014/main" id="{F40F5079-82F7-43BA-AFDC-F1A9CFD3861B}"/>
              </a:ext>
            </a:extLst>
          </p:cNvPr>
          <p:cNvSpPr>
            <a:spLocks noGrp="1"/>
          </p:cNvSpPr>
          <p:nvPr>
            <p:ph type="body" sz="half" idx="13"/>
          </p:nvPr>
        </p:nvSpPr>
        <p:spPr>
          <a:xfrm>
            <a:off x="838200" y="2450390"/>
            <a:ext cx="4998396" cy="350838"/>
          </a:xfrm>
        </p:spPr>
        <p:txBody>
          <a:bodyPr>
            <a:noAutofit/>
          </a:bodyPr>
          <a:lstStyle>
            <a:lvl1pPr marL="0" indent="0">
              <a:buNone/>
              <a:defRPr sz="2000" b="1">
                <a:solidFill>
                  <a:srgbClr val="1A5F7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5701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D527-2B7D-4DCC-BF6B-E310B62A0A6F}"/>
              </a:ext>
            </a:extLst>
          </p:cNvPr>
          <p:cNvSpPr>
            <a:spLocks noGrp="1"/>
          </p:cNvSpPr>
          <p:nvPr>
            <p:ph type="title"/>
          </p:nvPr>
        </p:nvSpPr>
        <p:spPr>
          <a:xfrm>
            <a:off x="517187" y="248393"/>
            <a:ext cx="10515600" cy="1325563"/>
          </a:xfrm>
        </p:spPr>
        <p:txBody>
          <a:bodyPr>
            <a:normAutofit/>
          </a:bodyPr>
          <a:lstStyle>
            <a:lvl1pPr>
              <a:defRPr sz="3600">
                <a:solidFill>
                  <a:srgbClr val="1A5F70"/>
                </a:solidFill>
                <a:latin typeface="Prometo Bold" panose="020B0804030203060203" pitchFamily="34" charset="0"/>
              </a:defRPr>
            </a:lvl1pPr>
          </a:lstStyle>
          <a:p>
            <a:r>
              <a:rPr lang="en-US" dirty="0"/>
              <a:t>Click to edit Master title style</a:t>
            </a:r>
            <a:endParaRPr lang="he-IL" dirty="0"/>
          </a:p>
        </p:txBody>
      </p:sp>
      <p:sp>
        <p:nvSpPr>
          <p:cNvPr id="3" name="Content Placeholder 2">
            <a:extLst>
              <a:ext uri="{FF2B5EF4-FFF2-40B4-BE49-F238E27FC236}">
                <a16:creationId xmlns:a16="http://schemas.microsoft.com/office/drawing/2014/main" id="{B288F7DE-3332-4986-ABC5-98464102FB5B}"/>
              </a:ext>
            </a:extLst>
          </p:cNvPr>
          <p:cNvSpPr>
            <a:spLocks noGrp="1"/>
          </p:cNvSpPr>
          <p:nvPr>
            <p:ph idx="1"/>
          </p:nvPr>
        </p:nvSpPr>
        <p:spPr>
          <a:xfrm>
            <a:off x="517187" y="1825625"/>
            <a:ext cx="10515600" cy="4351338"/>
          </a:xfrm>
        </p:spPr>
        <p:txBody>
          <a:bodyPr/>
          <a:lstStyle>
            <a:lvl1pPr>
              <a:defRPr>
                <a:solidFill>
                  <a:srgbClr val="1A5F70"/>
                </a:solidFill>
              </a:defRPr>
            </a:lvl1pPr>
            <a:lvl2pPr>
              <a:defRPr>
                <a:solidFill>
                  <a:srgbClr val="1A5F70"/>
                </a:solidFill>
              </a:defRPr>
            </a:lvl2pPr>
            <a:lvl3pPr>
              <a:defRPr>
                <a:solidFill>
                  <a:srgbClr val="1A5F70"/>
                </a:solidFill>
              </a:defRPr>
            </a:lvl3pPr>
            <a:lvl4pPr>
              <a:defRPr>
                <a:solidFill>
                  <a:srgbClr val="1A5F70"/>
                </a:solidFill>
              </a:defRPr>
            </a:lvl4pPr>
            <a:lvl5pPr>
              <a:defRPr>
                <a:solidFill>
                  <a:srgbClr val="1A5F70"/>
                </a:solidFill>
              </a:defRPr>
            </a:lvl5pPr>
          </a:lstStyle>
          <a:p>
            <a:pPr lvl="0"/>
            <a:r>
              <a:rPr lang="en-US" dirty="0"/>
              <a:t>Click to edit Master text styles</a:t>
            </a:r>
          </a:p>
          <a:p>
            <a:pPr lvl="1"/>
            <a:r>
              <a:rPr lang="en-US" dirty="0"/>
              <a:t>Second level</a:t>
            </a:r>
          </a:p>
          <a:p>
            <a:pPr lvl="2"/>
            <a:r>
              <a:rPr lang="en-US" dirty="0"/>
              <a:t>Third level</a:t>
            </a:r>
          </a:p>
          <a:p>
            <a:pPr lvl="3"/>
            <a:r>
              <a:rPr lang="en-US" dirty="0" err="1"/>
              <a:t>JHJHJHJFourth</a:t>
            </a:r>
            <a:r>
              <a:rPr lang="en-US" dirty="0"/>
              <a:t> level</a:t>
            </a:r>
          </a:p>
          <a:p>
            <a:pPr lvl="4"/>
            <a:r>
              <a:rPr lang="en-US" dirty="0"/>
              <a:t>Fifth level</a:t>
            </a:r>
            <a:endParaRPr lang="he-IL" dirty="0"/>
          </a:p>
        </p:txBody>
      </p:sp>
      <p:sp>
        <p:nvSpPr>
          <p:cNvPr id="4" name="Date Placeholder 3">
            <a:extLst>
              <a:ext uri="{FF2B5EF4-FFF2-40B4-BE49-F238E27FC236}">
                <a16:creationId xmlns:a16="http://schemas.microsoft.com/office/drawing/2014/main" id="{6775B86B-FF07-4E39-AAE9-ACE91D595A6B}"/>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5" name="Footer Placeholder 4">
            <a:extLst>
              <a:ext uri="{FF2B5EF4-FFF2-40B4-BE49-F238E27FC236}">
                <a16:creationId xmlns:a16="http://schemas.microsoft.com/office/drawing/2014/main" id="{1036699F-C43E-4E2C-842B-6F0D99DD652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EE3F583F-3645-4953-99EA-496605E355EB}"/>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dirty="0"/>
          </a:p>
        </p:txBody>
      </p:sp>
    </p:spTree>
    <p:extLst>
      <p:ext uri="{BB962C8B-B14F-4D97-AF65-F5344CB8AC3E}">
        <p14:creationId xmlns:p14="http://schemas.microsoft.com/office/powerpoint/2010/main" val="336622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A1B907-D28E-40E8-AF05-EA460C9A6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73" y="0"/>
            <a:ext cx="12189853" cy="6858000"/>
          </a:xfrm>
          <a:prstGeom prst="rect">
            <a:avLst/>
          </a:prstGeom>
        </p:spPr>
      </p:pic>
      <p:sp>
        <p:nvSpPr>
          <p:cNvPr id="2" name="Title 1">
            <a:extLst>
              <a:ext uri="{FF2B5EF4-FFF2-40B4-BE49-F238E27FC236}">
                <a16:creationId xmlns:a16="http://schemas.microsoft.com/office/drawing/2014/main" id="{7688D527-2B7D-4DCC-BF6B-E310B62A0A6F}"/>
              </a:ext>
            </a:extLst>
          </p:cNvPr>
          <p:cNvSpPr>
            <a:spLocks noGrp="1"/>
          </p:cNvSpPr>
          <p:nvPr>
            <p:ph type="title"/>
          </p:nvPr>
        </p:nvSpPr>
        <p:spPr>
          <a:xfrm>
            <a:off x="517187" y="248393"/>
            <a:ext cx="10515600" cy="1325563"/>
          </a:xfrm>
        </p:spPr>
        <p:txBody>
          <a:bodyPr>
            <a:normAutofit/>
          </a:bodyPr>
          <a:lstStyle>
            <a:lvl1pPr>
              <a:defRPr sz="3600">
                <a:solidFill>
                  <a:srgbClr val="F1F2F3"/>
                </a:solidFill>
                <a:latin typeface="Prometo Bold" panose="020B0804030203060203" pitchFamily="34" charset="0"/>
              </a:defRPr>
            </a:lvl1pPr>
          </a:lstStyle>
          <a:p>
            <a:r>
              <a:rPr lang="en-US" dirty="0"/>
              <a:t>Click to edit Master title style</a:t>
            </a:r>
            <a:endParaRPr lang="he-IL" dirty="0"/>
          </a:p>
        </p:txBody>
      </p:sp>
      <p:sp>
        <p:nvSpPr>
          <p:cNvPr id="3" name="Content Placeholder 2">
            <a:extLst>
              <a:ext uri="{FF2B5EF4-FFF2-40B4-BE49-F238E27FC236}">
                <a16:creationId xmlns:a16="http://schemas.microsoft.com/office/drawing/2014/main" id="{B288F7DE-3332-4986-ABC5-98464102FB5B}"/>
              </a:ext>
            </a:extLst>
          </p:cNvPr>
          <p:cNvSpPr>
            <a:spLocks noGrp="1"/>
          </p:cNvSpPr>
          <p:nvPr>
            <p:ph idx="1"/>
          </p:nvPr>
        </p:nvSpPr>
        <p:spPr>
          <a:xfrm>
            <a:off x="517187" y="1825625"/>
            <a:ext cx="10515600" cy="4351338"/>
          </a:xfrm>
        </p:spPr>
        <p:txBody>
          <a:bodyPr/>
          <a:lstStyle>
            <a:lvl1pPr>
              <a:defRPr>
                <a:solidFill>
                  <a:srgbClr val="F1F2F3"/>
                </a:solidFill>
              </a:defRPr>
            </a:lvl1pPr>
            <a:lvl2pPr>
              <a:defRPr>
                <a:solidFill>
                  <a:srgbClr val="F1F2F3"/>
                </a:solidFill>
              </a:defRPr>
            </a:lvl2pPr>
            <a:lvl3pPr>
              <a:defRPr>
                <a:solidFill>
                  <a:srgbClr val="F1F2F3"/>
                </a:solidFill>
              </a:defRPr>
            </a:lvl3pPr>
            <a:lvl4pPr>
              <a:defRPr>
                <a:solidFill>
                  <a:srgbClr val="F1F2F3"/>
                </a:solidFill>
              </a:defRPr>
            </a:lvl4pPr>
            <a:lvl5pPr>
              <a:defRPr>
                <a:solidFill>
                  <a:srgbClr val="F1F2F3"/>
                </a:solidFill>
              </a:defRPr>
            </a:lvl5pPr>
          </a:lstStyle>
          <a:p>
            <a:pPr lvl="0"/>
            <a:r>
              <a:rPr lang="en-US" dirty="0"/>
              <a:t>Click to edit Master text styles</a:t>
            </a:r>
          </a:p>
          <a:p>
            <a:pPr lvl="1"/>
            <a:r>
              <a:rPr lang="en-US" dirty="0"/>
              <a:t>Second level</a:t>
            </a:r>
          </a:p>
          <a:p>
            <a:pPr lvl="2"/>
            <a:r>
              <a:rPr lang="en-US" dirty="0"/>
              <a:t>Third level</a:t>
            </a:r>
          </a:p>
          <a:p>
            <a:pPr lvl="3"/>
            <a:r>
              <a:rPr lang="en-US" dirty="0" err="1"/>
              <a:t>JHJHJHJFourth</a:t>
            </a:r>
            <a:r>
              <a:rPr lang="en-US" dirty="0"/>
              <a:t> level</a:t>
            </a:r>
          </a:p>
          <a:p>
            <a:pPr lvl="4"/>
            <a:r>
              <a:rPr lang="en-US" dirty="0"/>
              <a:t>Fifth level</a:t>
            </a:r>
            <a:endParaRPr lang="he-IL" dirty="0"/>
          </a:p>
        </p:txBody>
      </p:sp>
      <p:sp>
        <p:nvSpPr>
          <p:cNvPr id="4" name="Date Placeholder 3">
            <a:extLst>
              <a:ext uri="{FF2B5EF4-FFF2-40B4-BE49-F238E27FC236}">
                <a16:creationId xmlns:a16="http://schemas.microsoft.com/office/drawing/2014/main" id="{6775B86B-FF07-4E39-AAE9-ACE91D595A6B}"/>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5" name="Footer Placeholder 4">
            <a:extLst>
              <a:ext uri="{FF2B5EF4-FFF2-40B4-BE49-F238E27FC236}">
                <a16:creationId xmlns:a16="http://schemas.microsoft.com/office/drawing/2014/main" id="{1036699F-C43E-4E2C-842B-6F0D99DD652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EE3F583F-3645-4953-99EA-496605E355EB}"/>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dirty="0"/>
          </a:p>
        </p:txBody>
      </p:sp>
      <p:pic>
        <p:nvPicPr>
          <p:cNvPr id="12" name="Picture 11" descr="A picture containing object, clock&#10;&#10;Description automatically generated">
            <a:extLst>
              <a:ext uri="{FF2B5EF4-FFF2-40B4-BE49-F238E27FC236}">
                <a16:creationId xmlns:a16="http://schemas.microsoft.com/office/drawing/2014/main" id="{6C81EE65-15D6-424C-8CE8-6C1E604127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4085" y="6301368"/>
            <a:ext cx="653922" cy="398624"/>
          </a:xfrm>
          <a:prstGeom prst="rect">
            <a:avLst/>
          </a:prstGeom>
        </p:spPr>
      </p:pic>
    </p:spTree>
    <p:extLst>
      <p:ext uri="{BB962C8B-B14F-4D97-AF65-F5344CB8AC3E}">
        <p14:creationId xmlns:p14="http://schemas.microsoft.com/office/powerpoint/2010/main" val="38174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7CCC4C-671F-43EB-A538-CC7B23C181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3" y="0"/>
            <a:ext cx="12189854" cy="6858000"/>
          </a:xfrm>
          <a:prstGeom prst="rect">
            <a:avLst/>
          </a:prstGeom>
        </p:spPr>
      </p:pic>
      <p:sp>
        <p:nvSpPr>
          <p:cNvPr id="2" name="Title 1">
            <a:extLst>
              <a:ext uri="{FF2B5EF4-FFF2-40B4-BE49-F238E27FC236}">
                <a16:creationId xmlns:a16="http://schemas.microsoft.com/office/drawing/2014/main" id="{9B84DFD3-7530-4A8F-A4EE-9CCF5258FE6F}"/>
              </a:ext>
            </a:extLst>
          </p:cNvPr>
          <p:cNvSpPr>
            <a:spLocks noGrp="1"/>
          </p:cNvSpPr>
          <p:nvPr>
            <p:ph type="title"/>
          </p:nvPr>
        </p:nvSpPr>
        <p:spPr>
          <a:xfrm>
            <a:off x="831850" y="1709738"/>
            <a:ext cx="10515600" cy="2852737"/>
          </a:xfrm>
        </p:spPr>
        <p:txBody>
          <a:bodyPr anchor="b">
            <a:normAutofit/>
          </a:bodyPr>
          <a:lstStyle>
            <a:lvl1pPr>
              <a:defRPr sz="4000">
                <a:solidFill>
                  <a:srgbClr val="F1F2F3"/>
                </a:solidFill>
              </a:defRPr>
            </a:lvl1pPr>
          </a:lstStyle>
          <a:p>
            <a:r>
              <a:rPr lang="en-US" dirty="0"/>
              <a:t>Click to edit Master title style</a:t>
            </a:r>
            <a:endParaRPr lang="he-IL" dirty="0"/>
          </a:p>
        </p:txBody>
      </p:sp>
      <p:sp>
        <p:nvSpPr>
          <p:cNvPr id="3" name="Text Placeholder 2">
            <a:extLst>
              <a:ext uri="{FF2B5EF4-FFF2-40B4-BE49-F238E27FC236}">
                <a16:creationId xmlns:a16="http://schemas.microsoft.com/office/drawing/2014/main" id="{68F37CE3-8CDC-4412-B049-7BDED96AD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67357-6B0E-425F-8EE1-69385198320A}"/>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5" name="Footer Placeholder 4">
            <a:extLst>
              <a:ext uri="{FF2B5EF4-FFF2-40B4-BE49-F238E27FC236}">
                <a16:creationId xmlns:a16="http://schemas.microsoft.com/office/drawing/2014/main" id="{DE5F3973-6FE1-4031-9920-A7E790BD93E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B36EF6D6-2109-4011-A499-79ADB718220F}"/>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dirty="0"/>
          </a:p>
        </p:txBody>
      </p:sp>
      <p:pic>
        <p:nvPicPr>
          <p:cNvPr id="9" name="Graphic 8">
            <a:extLst>
              <a:ext uri="{FF2B5EF4-FFF2-40B4-BE49-F238E27FC236}">
                <a16:creationId xmlns:a16="http://schemas.microsoft.com/office/drawing/2014/main" id="{2B9B5A01-BA77-4364-A23A-8E0E6CF5B0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2778" y="6385534"/>
            <a:ext cx="568222" cy="263322"/>
          </a:xfrm>
          <a:prstGeom prst="rect">
            <a:avLst/>
          </a:prstGeom>
        </p:spPr>
      </p:pic>
    </p:spTree>
    <p:extLst>
      <p:ext uri="{BB962C8B-B14F-4D97-AF65-F5344CB8AC3E}">
        <p14:creationId xmlns:p14="http://schemas.microsoft.com/office/powerpoint/2010/main" val="247942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63C7-F11C-4ACF-92B2-AD32B6292E96}"/>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3208CDF9-C6B8-419B-B491-A1D00A9FCB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5C89B84B-E4D7-4371-B17D-1D36FDC49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5FA4CBF7-33CC-4B8A-9E21-AF0C0DCE2344}"/>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6" name="Footer Placeholder 5">
            <a:extLst>
              <a:ext uri="{FF2B5EF4-FFF2-40B4-BE49-F238E27FC236}">
                <a16:creationId xmlns:a16="http://schemas.microsoft.com/office/drawing/2014/main" id="{5F2C3B82-7AD5-4457-9907-BAEAC489DF8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558C1B76-301E-4FBB-85D9-8B392D4502BA}"/>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43509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9A98-A00C-4349-99E2-4FEADC2BCF26}"/>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6D392AD-7F6E-4A84-BB01-DC2DC4705F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02C80-5161-4C9F-82B4-433F91D77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0A66EE1E-650E-49CE-B17A-490B8DFA0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548114-5135-493E-B04C-4867461226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6693EEFA-664D-485A-858C-F667FF951C38}"/>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8" name="Footer Placeholder 7">
            <a:extLst>
              <a:ext uri="{FF2B5EF4-FFF2-40B4-BE49-F238E27FC236}">
                <a16:creationId xmlns:a16="http://schemas.microsoft.com/office/drawing/2014/main" id="{E9B83FCB-CEEB-47D5-B316-432BCDB4B24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Slide Number Placeholder 8">
            <a:extLst>
              <a:ext uri="{FF2B5EF4-FFF2-40B4-BE49-F238E27FC236}">
                <a16:creationId xmlns:a16="http://schemas.microsoft.com/office/drawing/2014/main" id="{3F370E25-5BA6-4DC0-8CF6-DDE7076BD60D}"/>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313891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4566-4CDC-45BF-9C6D-E575194535F5}"/>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463D5657-15E7-4B02-A90A-30E95FAD5B05}"/>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4" name="Footer Placeholder 3">
            <a:extLst>
              <a:ext uri="{FF2B5EF4-FFF2-40B4-BE49-F238E27FC236}">
                <a16:creationId xmlns:a16="http://schemas.microsoft.com/office/drawing/2014/main" id="{FB12DD8E-41D6-44B1-8928-3DCD8598B9E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Slide Number Placeholder 4">
            <a:extLst>
              <a:ext uri="{FF2B5EF4-FFF2-40B4-BE49-F238E27FC236}">
                <a16:creationId xmlns:a16="http://schemas.microsoft.com/office/drawing/2014/main" id="{2D1CAD78-ECF8-4712-A7F5-28AB782A4531}"/>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294723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DEC25-E17A-448E-A838-8B458DE38910}"/>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3" name="Footer Placeholder 2">
            <a:extLst>
              <a:ext uri="{FF2B5EF4-FFF2-40B4-BE49-F238E27FC236}">
                <a16:creationId xmlns:a16="http://schemas.microsoft.com/office/drawing/2014/main" id="{B924E18D-2992-493D-B7F8-F3EF297A1AF6}"/>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Slide Number Placeholder 3">
            <a:extLst>
              <a:ext uri="{FF2B5EF4-FFF2-40B4-BE49-F238E27FC236}">
                <a16:creationId xmlns:a16="http://schemas.microsoft.com/office/drawing/2014/main" id="{92323C99-3BF1-429C-8B55-2E60DF469CE3}"/>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7068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7FBF-28CE-495C-8D81-9B17D409A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AABF33D0-3440-4D02-A4C3-C08443473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1DB7FD5C-244A-4009-8327-0347B1E1B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11C46-4E4D-43D1-83F8-70CA80BABBFB}"/>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כ"ד/כסלו/תש"פ</a:t>
            </a:fld>
            <a:endParaRPr lang="he-IL"/>
          </a:p>
        </p:txBody>
      </p:sp>
      <p:sp>
        <p:nvSpPr>
          <p:cNvPr id="6" name="Footer Placeholder 5">
            <a:extLst>
              <a:ext uri="{FF2B5EF4-FFF2-40B4-BE49-F238E27FC236}">
                <a16:creationId xmlns:a16="http://schemas.microsoft.com/office/drawing/2014/main" id="{5412AFD6-A548-49E3-A89D-F9F0A3D6ECF0}"/>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7E21C298-713E-460E-B0E8-11F557083F03}"/>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55881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19900-7435-4D0C-9992-892706C89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Clicfggk</a:t>
            </a:r>
            <a:r>
              <a:rPr lang="en-US" dirty="0"/>
              <a:t> to edit Master title style</a:t>
            </a:r>
            <a:endParaRPr lang="he-IL" dirty="0"/>
          </a:p>
        </p:txBody>
      </p:sp>
      <p:sp>
        <p:nvSpPr>
          <p:cNvPr id="3" name="Text Placeholder 2">
            <a:extLst>
              <a:ext uri="{FF2B5EF4-FFF2-40B4-BE49-F238E27FC236}">
                <a16:creationId xmlns:a16="http://schemas.microsoft.com/office/drawing/2014/main" id="{DD8AD0A3-9CC7-4F98-A987-1EC616209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Rectangle 7">
            <a:extLst>
              <a:ext uri="{FF2B5EF4-FFF2-40B4-BE49-F238E27FC236}">
                <a16:creationId xmlns:a16="http://schemas.microsoft.com/office/drawing/2014/main" id="{8D093F9E-763D-484D-8368-A29A1B41F2E4}"/>
              </a:ext>
            </a:extLst>
          </p:cNvPr>
          <p:cNvSpPr/>
          <p:nvPr userDrawn="1"/>
        </p:nvSpPr>
        <p:spPr>
          <a:xfrm>
            <a:off x="0" y="6176963"/>
            <a:ext cx="12192000" cy="681037"/>
          </a:xfrm>
          <a:prstGeom prst="rect">
            <a:avLst/>
          </a:prstGeom>
          <a:solidFill>
            <a:srgbClr val="17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8" descr="A picture containing object, clock&#10;&#10;Description automatically generated">
            <a:extLst>
              <a:ext uri="{FF2B5EF4-FFF2-40B4-BE49-F238E27FC236}">
                <a16:creationId xmlns:a16="http://schemas.microsoft.com/office/drawing/2014/main" id="{E3E64759-5178-4EAC-96CB-99A27E9C05AA}"/>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284085" y="6301368"/>
            <a:ext cx="653922" cy="398624"/>
          </a:xfrm>
          <a:prstGeom prst="rect">
            <a:avLst/>
          </a:prstGeom>
        </p:spPr>
      </p:pic>
    </p:spTree>
    <p:extLst>
      <p:ext uri="{BB962C8B-B14F-4D97-AF65-F5344CB8AC3E}">
        <p14:creationId xmlns:p14="http://schemas.microsoft.com/office/powerpoint/2010/main" val="194427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000" kern="1200">
          <a:solidFill>
            <a:srgbClr val="1A5F70"/>
          </a:solidFill>
          <a:latin typeface="Prometo" panose="020B0604030203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4.png"/><Relationship Id="rId7"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1.png"/><Relationship Id="rId10" Type="http://schemas.openxmlformats.org/officeDocument/2006/relationships/image" Target="../media/image27.jpg"/><Relationship Id="rId4" Type="http://schemas.openxmlformats.org/officeDocument/2006/relationships/image" Target="../media/image22.png"/><Relationship Id="rId9"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15.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14.png"/><Relationship Id="rId5" Type="http://schemas.openxmlformats.org/officeDocument/2006/relationships/image" Target="../media/image33.sv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40.jpg"/><Relationship Id="rId7" Type="http://schemas.openxmlformats.org/officeDocument/2006/relationships/image" Target="../media/image15.sv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5.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42.sv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ar&#10;&#10;Description automatically generated">
            <a:extLst>
              <a:ext uri="{FF2B5EF4-FFF2-40B4-BE49-F238E27FC236}">
                <a16:creationId xmlns:a16="http://schemas.microsoft.com/office/drawing/2014/main" id="{627BFD12-44E7-4114-B7E5-C53467CB98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1" y="0"/>
            <a:ext cx="12185597"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B832724D-8DC4-433B-8362-E5C1D45E4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387" y="3941855"/>
            <a:ext cx="2018640" cy="2018640"/>
          </a:xfrm>
          <a:prstGeom prst="rect">
            <a:avLst/>
          </a:prstGeom>
        </p:spPr>
      </p:pic>
      <p:sp>
        <p:nvSpPr>
          <p:cNvPr id="9" name="TextBox 8">
            <a:extLst>
              <a:ext uri="{FF2B5EF4-FFF2-40B4-BE49-F238E27FC236}">
                <a16:creationId xmlns:a16="http://schemas.microsoft.com/office/drawing/2014/main" id="{5C260EA3-30BF-40B3-89E9-595C53F03B61}"/>
              </a:ext>
            </a:extLst>
          </p:cNvPr>
          <p:cNvSpPr txBox="1"/>
          <p:nvPr/>
        </p:nvSpPr>
        <p:spPr>
          <a:xfrm>
            <a:off x="962526" y="1233108"/>
            <a:ext cx="5366085" cy="1569660"/>
          </a:xfrm>
          <a:prstGeom prst="rect">
            <a:avLst/>
          </a:prstGeom>
          <a:noFill/>
        </p:spPr>
        <p:txBody>
          <a:bodyPr wrap="square" rtlCol="1">
            <a:spAutoFit/>
          </a:bodyPr>
          <a:lstStyle/>
          <a:p>
            <a:r>
              <a:rPr lang="ja-JP" sz="2400" cap="all">
                <a:solidFill>
                  <a:srgbClr val="F1F2F3"/>
                </a:solidFill>
                <a:latin typeface="Neue Haas Grotesk Text Pro" panose="020B0504020202020204" pitchFamily="34" charset="0"/>
                <a:ea typeface="MS Mincho"/>
              </a:rPr>
              <a:t>車両内、エンドツーエンド</a:t>
            </a:r>
          </a:p>
          <a:p>
            <a:r>
              <a:rPr lang="ja-JP" sz="3600" cap="all">
                <a:solidFill>
                  <a:srgbClr val="F1F2F3"/>
                </a:solidFill>
                <a:latin typeface="Prometo Bold" panose="020B0804030203060203" pitchFamily="34" charset="0"/>
                <a:ea typeface="MS Mincho"/>
              </a:rPr>
              <a:t>サイバーセキュリティ </a:t>
            </a:r>
          </a:p>
          <a:p>
            <a:r>
              <a:rPr lang="ja-JP" sz="3600" cap="all">
                <a:solidFill>
                  <a:srgbClr val="F1F2F3"/>
                </a:solidFill>
                <a:latin typeface="Prometo Bold" panose="020B0804030203060203" pitchFamily="34" charset="0"/>
                <a:ea typeface="MS Mincho"/>
              </a:rPr>
              <a:t>保護</a:t>
            </a:r>
          </a:p>
        </p:txBody>
      </p:sp>
    </p:spTree>
    <p:extLst>
      <p:ext uri="{BB962C8B-B14F-4D97-AF65-F5344CB8AC3E}">
        <p14:creationId xmlns:p14="http://schemas.microsoft.com/office/powerpoint/2010/main" val="56259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AC3613-EBA6-4275-9F8A-D8624975CD73}"/>
              </a:ext>
            </a:extLst>
          </p:cNvPr>
          <p:cNvSpPr>
            <a:spLocks noGrp="1"/>
          </p:cNvSpPr>
          <p:nvPr>
            <p:ph type="title"/>
          </p:nvPr>
        </p:nvSpPr>
        <p:spPr>
          <a:xfrm>
            <a:off x="517187" y="248393"/>
            <a:ext cx="10515600" cy="1325563"/>
          </a:xfrm>
        </p:spPr>
        <p:txBody>
          <a:bodyPr/>
          <a:lstStyle/>
          <a:p>
            <a:r>
              <a:rPr lang="ja-JP"/>
              <a:t>C2Aセキュリティが選ばれる理由とは?</a:t>
            </a:r>
          </a:p>
        </p:txBody>
      </p:sp>
      <p:pic>
        <p:nvPicPr>
          <p:cNvPr id="15" name="Graphic 14">
            <a:extLst>
              <a:ext uri="{FF2B5EF4-FFF2-40B4-BE49-F238E27FC236}">
                <a16:creationId xmlns:a16="http://schemas.microsoft.com/office/drawing/2014/main" id="{F7645965-84A1-40B1-831A-9DEB6695F1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555" y="1268618"/>
            <a:ext cx="1486711" cy="79004"/>
          </a:xfrm>
          <a:prstGeom prst="rect">
            <a:avLst/>
          </a:prstGeom>
        </p:spPr>
      </p:pic>
      <p:sp>
        <p:nvSpPr>
          <p:cNvPr id="17" name="Google Shape;316;p23">
            <a:extLst>
              <a:ext uri="{FF2B5EF4-FFF2-40B4-BE49-F238E27FC236}">
                <a16:creationId xmlns:a16="http://schemas.microsoft.com/office/drawing/2014/main" id="{C171D9DE-EE97-474D-AD0B-1BED5C11BF6E}"/>
              </a:ext>
            </a:extLst>
          </p:cNvPr>
          <p:cNvSpPr txBox="1">
            <a:spLocks/>
          </p:cNvSpPr>
          <p:nvPr/>
        </p:nvSpPr>
        <p:spPr>
          <a:xfrm>
            <a:off x="575555" y="1573956"/>
            <a:ext cx="10692925" cy="45552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sz="2000" b="1"/>
              <a:t>自動車特化型アプローチ </a:t>
            </a:r>
          </a:p>
          <a:p>
            <a:pPr lvl="1"/>
            <a:r>
              <a:rPr lang="ja-JP" sz="1600"/>
              <a:t>自動車技術の専門家として</a:t>
            </a:r>
          </a:p>
          <a:p>
            <a:r>
              <a:rPr lang="ja-JP" sz="2000" b="1"/>
              <a:t>ホリスティックなソリューション </a:t>
            </a:r>
          </a:p>
          <a:p>
            <a:pPr lvl="1"/>
            <a:r>
              <a:rPr lang="ja-JP" sz="1600"/>
              <a:t>セキュリティライフサイクルを自前で管理</a:t>
            </a:r>
          </a:p>
          <a:p>
            <a:r>
              <a:rPr lang="ja-JP" sz="2000" b="1"/>
              <a:t>信頼性</a:t>
            </a:r>
            <a:r>
              <a:rPr lang="ja-JP" sz="2000"/>
              <a:t> </a:t>
            </a:r>
          </a:p>
          <a:p>
            <a:pPr lvl="1"/>
            <a:r>
              <a:rPr lang="ja-JP" sz="1600"/>
              <a:t>経験豊富なチームが、実績ある製品を提供</a:t>
            </a:r>
          </a:p>
          <a:p>
            <a:r>
              <a:rPr lang="ja-JP" sz="2000" b="1">
                <a:latin typeface="Arial"/>
                <a:ea typeface="MS Mincho"/>
                <a:cs typeface="Arial"/>
                <a:sym typeface="Arial"/>
              </a:rPr>
              <a:t>中立性</a:t>
            </a:r>
            <a:r>
              <a:rPr lang="ja-JP" sz="2000">
                <a:solidFill>
                  <a:srgbClr val="000000"/>
                </a:solidFill>
                <a:latin typeface="Arial"/>
                <a:ea typeface="MS Mincho"/>
                <a:cs typeface="Arial"/>
                <a:sym typeface="Arial"/>
              </a:rPr>
              <a:t> </a:t>
            </a:r>
          </a:p>
          <a:p>
            <a:pPr lvl="1"/>
            <a:r>
              <a:rPr lang="ja-JP" sz="1600">
                <a:sym typeface="Arial"/>
              </a:rPr>
              <a:t>製造企業とは独立。どのような業会社とも協業が可能</a:t>
            </a:r>
          </a:p>
          <a:p>
            <a:endParaRPr lang="en-US" sz="2000" dirty="0"/>
          </a:p>
          <a:p>
            <a:endParaRPr lang="en-US" sz="2000" dirty="0"/>
          </a:p>
        </p:txBody>
      </p:sp>
    </p:spTree>
    <p:extLst>
      <p:ext uri="{BB962C8B-B14F-4D97-AF65-F5344CB8AC3E}">
        <p14:creationId xmlns:p14="http://schemas.microsoft.com/office/powerpoint/2010/main" val="57566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ar&#10;&#10;Description automatically generated">
            <a:extLst>
              <a:ext uri="{FF2B5EF4-FFF2-40B4-BE49-F238E27FC236}">
                <a16:creationId xmlns:a16="http://schemas.microsoft.com/office/drawing/2014/main" id="{627BFD12-44E7-4114-B7E5-C53467CB98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1" y="0"/>
            <a:ext cx="12185597"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B832724D-8DC4-433B-8362-E5C1D45E4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387" y="3941855"/>
            <a:ext cx="2018640" cy="2018640"/>
          </a:xfrm>
          <a:prstGeom prst="rect">
            <a:avLst/>
          </a:prstGeom>
        </p:spPr>
      </p:pic>
      <p:sp>
        <p:nvSpPr>
          <p:cNvPr id="9" name="TextBox 8">
            <a:extLst>
              <a:ext uri="{FF2B5EF4-FFF2-40B4-BE49-F238E27FC236}">
                <a16:creationId xmlns:a16="http://schemas.microsoft.com/office/drawing/2014/main" id="{5C260EA3-30BF-40B3-89E9-595C53F03B61}"/>
              </a:ext>
            </a:extLst>
          </p:cNvPr>
          <p:cNvSpPr txBox="1"/>
          <p:nvPr/>
        </p:nvSpPr>
        <p:spPr>
          <a:xfrm>
            <a:off x="962526" y="1233108"/>
            <a:ext cx="5366085" cy="1754326"/>
          </a:xfrm>
          <a:prstGeom prst="rect">
            <a:avLst/>
          </a:prstGeom>
          <a:noFill/>
        </p:spPr>
        <p:txBody>
          <a:bodyPr wrap="square" rtlCol="1">
            <a:spAutoFit/>
          </a:bodyPr>
          <a:lstStyle/>
          <a:p>
            <a:r>
              <a:rPr lang="ja-JP" sz="3600" cap="all">
                <a:solidFill>
                  <a:srgbClr val="F1F2F3"/>
                </a:solidFill>
                <a:latin typeface="Prometo Bold" panose="020B0804030203060203" pitchFamily="34" charset="0"/>
                <a:ea typeface="MS Mincho"/>
              </a:rPr>
              <a:t>お気軽に</a:t>
            </a:r>
          </a:p>
          <a:p>
            <a:r>
              <a:rPr lang="ja-JP" sz="3600" cap="all">
                <a:solidFill>
                  <a:srgbClr val="F1F2F3"/>
                </a:solidFill>
                <a:latin typeface="Prometo Bold" panose="020B0804030203060203" pitchFamily="34" charset="0"/>
                <a:ea typeface="MS Mincho"/>
              </a:rPr>
              <a:t>お問い合わせください！</a:t>
            </a:r>
          </a:p>
          <a:p>
            <a:r>
              <a:rPr lang="ja-JP" sz="3600" cap="all">
                <a:solidFill>
                  <a:srgbClr val="F1F2F3"/>
                </a:solidFill>
                <a:latin typeface="Prometo Bold" panose="020B0804030203060203" pitchFamily="34" charset="0"/>
                <a:ea typeface="MS Mincho"/>
              </a:rPr>
              <a:t>nat@c2a-sec.com</a:t>
            </a:r>
          </a:p>
        </p:txBody>
      </p:sp>
    </p:spTree>
    <p:extLst>
      <p:ext uri="{BB962C8B-B14F-4D97-AF65-F5344CB8AC3E}">
        <p14:creationId xmlns:p14="http://schemas.microsoft.com/office/powerpoint/2010/main" val="345592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0D1120F-DEFE-4F7C-A3FA-E885DEF5EEBE}"/>
              </a:ext>
            </a:extLst>
          </p:cNvPr>
          <p:cNvSpPr/>
          <p:nvPr/>
        </p:nvSpPr>
        <p:spPr>
          <a:xfrm>
            <a:off x="0" y="4306225"/>
            <a:ext cx="12192000" cy="2551775"/>
          </a:xfrm>
          <a:prstGeom prst="rect">
            <a:avLst/>
          </a:prstGeom>
          <a:solidFill>
            <a:srgbClr val="1C4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6" name="Picture 35" descr="A close up of a logo&#10;&#10;Description automatically generated">
            <a:extLst>
              <a:ext uri="{FF2B5EF4-FFF2-40B4-BE49-F238E27FC236}">
                <a16:creationId xmlns:a16="http://schemas.microsoft.com/office/drawing/2014/main" id="{ACA6A03A-1714-4C88-AEFA-F2DD7C14F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1" name="Group 30">
            <a:extLst>
              <a:ext uri="{FF2B5EF4-FFF2-40B4-BE49-F238E27FC236}">
                <a16:creationId xmlns:a16="http://schemas.microsoft.com/office/drawing/2014/main" id="{3A78C24B-6688-45D5-9926-4FD4D415FB23}"/>
              </a:ext>
            </a:extLst>
          </p:cNvPr>
          <p:cNvGrpSpPr/>
          <p:nvPr/>
        </p:nvGrpSpPr>
        <p:grpSpPr>
          <a:xfrm>
            <a:off x="1011163" y="2551775"/>
            <a:ext cx="4680197" cy="3269847"/>
            <a:chOff x="6117813" y="2968514"/>
            <a:chExt cx="4680197" cy="3443716"/>
          </a:xfrm>
        </p:grpSpPr>
        <p:sp>
          <p:nvSpPr>
            <p:cNvPr id="32" name="Rectangle 31">
              <a:extLst>
                <a:ext uri="{FF2B5EF4-FFF2-40B4-BE49-F238E27FC236}">
                  <a16:creationId xmlns:a16="http://schemas.microsoft.com/office/drawing/2014/main" id="{05616671-6FBE-44B3-80B3-5E2D355091C5}"/>
                </a:ext>
              </a:extLst>
            </p:cNvPr>
            <p:cNvSpPr/>
            <p:nvPr/>
          </p:nvSpPr>
          <p:spPr>
            <a:xfrm>
              <a:off x="6117813" y="2968514"/>
              <a:ext cx="4680197" cy="3443716"/>
            </a:xfrm>
            <a:prstGeom prst="rect">
              <a:avLst/>
            </a:prstGeom>
            <a:solidFill>
              <a:srgbClr val="FFFFFF"/>
            </a:solidFill>
            <a:ln>
              <a:noFill/>
            </a:ln>
            <a:effectLst>
              <a:outerShdw blurRad="342900" dist="88900" dir="270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ja-JP" sz="700"/>
                <a:t>  </a:t>
              </a:r>
            </a:p>
          </p:txBody>
        </p:sp>
        <p:sp>
          <p:nvSpPr>
            <p:cNvPr id="33" name="Rectangle 32">
              <a:extLst>
                <a:ext uri="{FF2B5EF4-FFF2-40B4-BE49-F238E27FC236}">
                  <a16:creationId xmlns:a16="http://schemas.microsoft.com/office/drawing/2014/main" id="{203AE8C0-74D7-4ECE-8BAF-380867D792FB}"/>
                </a:ext>
              </a:extLst>
            </p:cNvPr>
            <p:cNvSpPr/>
            <p:nvPr/>
          </p:nvSpPr>
          <p:spPr>
            <a:xfrm>
              <a:off x="6117911" y="6376230"/>
              <a:ext cx="4680000" cy="36000"/>
            </a:xfrm>
            <a:prstGeom prst="rect">
              <a:avLst/>
            </a:prstGeom>
            <a:solidFill>
              <a:srgbClr val="00D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30" name="Group 29">
            <a:extLst>
              <a:ext uri="{FF2B5EF4-FFF2-40B4-BE49-F238E27FC236}">
                <a16:creationId xmlns:a16="http://schemas.microsoft.com/office/drawing/2014/main" id="{2E17A1BA-E780-4ED2-ADD2-F85573F3EF74}"/>
              </a:ext>
            </a:extLst>
          </p:cNvPr>
          <p:cNvGrpSpPr/>
          <p:nvPr/>
        </p:nvGrpSpPr>
        <p:grpSpPr>
          <a:xfrm>
            <a:off x="6117813" y="2549517"/>
            <a:ext cx="4680197" cy="3269847"/>
            <a:chOff x="6117813" y="2968514"/>
            <a:chExt cx="4680197" cy="3443716"/>
          </a:xfrm>
        </p:grpSpPr>
        <p:sp>
          <p:nvSpPr>
            <p:cNvPr id="8" name="Rectangle 7">
              <a:extLst>
                <a:ext uri="{FF2B5EF4-FFF2-40B4-BE49-F238E27FC236}">
                  <a16:creationId xmlns:a16="http://schemas.microsoft.com/office/drawing/2014/main" id="{A083FA81-750F-40E7-9C15-EEE9CAAACA01}"/>
                </a:ext>
              </a:extLst>
            </p:cNvPr>
            <p:cNvSpPr/>
            <p:nvPr/>
          </p:nvSpPr>
          <p:spPr>
            <a:xfrm>
              <a:off x="6117813" y="2968514"/>
              <a:ext cx="4680197" cy="3443716"/>
            </a:xfrm>
            <a:prstGeom prst="rect">
              <a:avLst/>
            </a:prstGeom>
            <a:solidFill>
              <a:srgbClr val="FFFFFF"/>
            </a:solidFill>
            <a:ln>
              <a:noFill/>
            </a:ln>
            <a:effectLst>
              <a:outerShdw blurRad="342900" dist="88900" dir="270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ja-JP" sz="700"/>
                <a:t>  </a:t>
              </a:r>
            </a:p>
          </p:txBody>
        </p:sp>
        <p:sp>
          <p:nvSpPr>
            <p:cNvPr id="27" name="Rectangle 26">
              <a:extLst>
                <a:ext uri="{FF2B5EF4-FFF2-40B4-BE49-F238E27FC236}">
                  <a16:creationId xmlns:a16="http://schemas.microsoft.com/office/drawing/2014/main" id="{3E6B3565-50E7-45F4-9743-FD2FF34B67DD}"/>
                </a:ext>
              </a:extLst>
            </p:cNvPr>
            <p:cNvSpPr/>
            <p:nvPr/>
          </p:nvSpPr>
          <p:spPr>
            <a:xfrm>
              <a:off x="6117911" y="6376230"/>
              <a:ext cx="4680000" cy="36000"/>
            </a:xfrm>
            <a:prstGeom prst="rect">
              <a:avLst/>
            </a:prstGeom>
            <a:solidFill>
              <a:srgbClr val="00D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4" name="Google Shape;322;p23">
            <a:extLst>
              <a:ext uri="{FF2B5EF4-FFF2-40B4-BE49-F238E27FC236}">
                <a16:creationId xmlns:a16="http://schemas.microsoft.com/office/drawing/2014/main" id="{B0475E8C-5472-4A5A-BE41-8BF8AF039FF8}"/>
              </a:ext>
            </a:extLst>
          </p:cNvPr>
          <p:cNvPicPr preferRelativeResize="0"/>
          <p:nvPr/>
        </p:nvPicPr>
        <p:blipFill rotWithShape="1">
          <a:blip r:embed="rId4">
            <a:alphaModFix amt="80000"/>
          </a:blip>
          <a:srcRect/>
          <a:stretch/>
        </p:blipFill>
        <p:spPr>
          <a:xfrm>
            <a:off x="8002680" y="4249643"/>
            <a:ext cx="1053411" cy="481839"/>
          </a:xfrm>
          <a:prstGeom prst="rect">
            <a:avLst/>
          </a:prstGeom>
          <a:noFill/>
          <a:ln>
            <a:noFill/>
          </a:ln>
        </p:spPr>
      </p:pic>
      <p:pic>
        <p:nvPicPr>
          <p:cNvPr id="5" name="Google Shape;324;p23">
            <a:extLst>
              <a:ext uri="{FF2B5EF4-FFF2-40B4-BE49-F238E27FC236}">
                <a16:creationId xmlns:a16="http://schemas.microsoft.com/office/drawing/2014/main" id="{E3AE4C78-F8AB-47DE-B5DB-CAF2312278DE}"/>
              </a:ext>
            </a:extLst>
          </p:cNvPr>
          <p:cNvPicPr preferRelativeResize="0"/>
          <p:nvPr/>
        </p:nvPicPr>
        <p:blipFill rotWithShape="1">
          <a:blip r:embed="rId5">
            <a:alphaModFix amt="66000"/>
          </a:blip>
          <a:srcRect/>
          <a:stretch/>
        </p:blipFill>
        <p:spPr>
          <a:xfrm>
            <a:off x="6579546" y="4984639"/>
            <a:ext cx="1607860" cy="270489"/>
          </a:xfrm>
          <a:prstGeom prst="rect">
            <a:avLst/>
          </a:prstGeom>
          <a:noFill/>
          <a:ln>
            <a:noFill/>
          </a:ln>
          <a:effectLst/>
        </p:spPr>
      </p:pic>
      <p:pic>
        <p:nvPicPr>
          <p:cNvPr id="6" name="Picture 5">
            <a:extLst>
              <a:ext uri="{FF2B5EF4-FFF2-40B4-BE49-F238E27FC236}">
                <a16:creationId xmlns:a16="http://schemas.microsoft.com/office/drawing/2014/main" id="{17BB3098-02AD-4714-B85F-1721B7F2D06E}"/>
              </a:ext>
            </a:extLst>
          </p:cNvPr>
          <p:cNvPicPr>
            <a:picLocks noChangeAspect="1"/>
          </p:cNvPicPr>
          <p:nvPr/>
        </p:nvPicPr>
        <p:blipFill>
          <a:blip r:embed="rId6">
            <a:alphaModFix amt="89000"/>
            <a:extLst>
              <a:ext uri="{28A0092B-C50C-407E-A947-70E740481C1C}">
                <a14:useLocalDpi xmlns:a14="http://schemas.microsoft.com/office/drawing/2010/main" val="0"/>
              </a:ext>
            </a:extLst>
          </a:blip>
          <a:stretch>
            <a:fillRect/>
          </a:stretch>
        </p:blipFill>
        <p:spPr>
          <a:xfrm>
            <a:off x="6584390" y="4271343"/>
            <a:ext cx="957890" cy="389869"/>
          </a:xfrm>
          <a:prstGeom prst="rect">
            <a:avLst/>
          </a:prstGeom>
        </p:spPr>
      </p:pic>
      <p:sp>
        <p:nvSpPr>
          <p:cNvPr id="7" name="Content Placeholder 2">
            <a:extLst>
              <a:ext uri="{FF2B5EF4-FFF2-40B4-BE49-F238E27FC236}">
                <a16:creationId xmlns:a16="http://schemas.microsoft.com/office/drawing/2014/main" id="{27E8475F-5FEA-4F99-8CD9-5CC53531CA82}"/>
              </a:ext>
            </a:extLst>
          </p:cNvPr>
          <p:cNvSpPr txBox="1">
            <a:spLocks/>
          </p:cNvSpPr>
          <p:nvPr/>
        </p:nvSpPr>
        <p:spPr>
          <a:xfrm>
            <a:off x="6410171" y="3421933"/>
            <a:ext cx="2268095" cy="595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ja-JP" sz="1200"/>
              <a:t>主要投資家からの調達額</a:t>
            </a:r>
          </a:p>
        </p:txBody>
      </p:sp>
      <p:sp>
        <p:nvSpPr>
          <p:cNvPr id="11" name="Content Placeholder 2">
            <a:extLst>
              <a:ext uri="{FF2B5EF4-FFF2-40B4-BE49-F238E27FC236}">
                <a16:creationId xmlns:a16="http://schemas.microsoft.com/office/drawing/2014/main" id="{926ADDDA-8B0D-47E1-A91A-A54DE5AC72C5}"/>
              </a:ext>
            </a:extLst>
          </p:cNvPr>
          <p:cNvSpPr txBox="1">
            <a:spLocks/>
          </p:cNvSpPr>
          <p:nvPr/>
        </p:nvSpPr>
        <p:spPr>
          <a:xfrm>
            <a:off x="1282997" y="499650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2" name="Content Placeholder 2">
            <a:extLst>
              <a:ext uri="{FF2B5EF4-FFF2-40B4-BE49-F238E27FC236}">
                <a16:creationId xmlns:a16="http://schemas.microsoft.com/office/drawing/2014/main" id="{88AA3A32-FF79-4CEC-9B64-B6FAC257A569}"/>
              </a:ext>
            </a:extLst>
          </p:cNvPr>
          <p:cNvSpPr txBox="1">
            <a:spLocks/>
          </p:cNvSpPr>
          <p:nvPr/>
        </p:nvSpPr>
        <p:spPr>
          <a:xfrm>
            <a:off x="6399518" y="3030096"/>
            <a:ext cx="2171275" cy="49050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8400" b="1"/>
              <a:t>650万ドル</a:t>
            </a:r>
          </a:p>
        </p:txBody>
      </p:sp>
      <p:sp>
        <p:nvSpPr>
          <p:cNvPr id="13" name="Rectangle 12">
            <a:extLst>
              <a:ext uri="{FF2B5EF4-FFF2-40B4-BE49-F238E27FC236}">
                <a16:creationId xmlns:a16="http://schemas.microsoft.com/office/drawing/2014/main" id="{FFBDA266-BC8A-468B-8D50-5764048EE066}"/>
              </a:ext>
            </a:extLst>
          </p:cNvPr>
          <p:cNvSpPr/>
          <p:nvPr/>
        </p:nvSpPr>
        <p:spPr>
          <a:xfrm>
            <a:off x="6007886" y="2090724"/>
            <a:ext cx="1308371" cy="400110"/>
          </a:xfrm>
          <a:prstGeom prst="rect">
            <a:avLst/>
          </a:prstGeom>
        </p:spPr>
        <p:txBody>
          <a:bodyPr wrap="none">
            <a:spAutoFit/>
          </a:bodyPr>
          <a:lstStyle/>
          <a:p>
            <a:r>
              <a:rPr lang="ja-JP" sz="2000">
                <a:solidFill>
                  <a:srgbClr val="F1F2F3"/>
                </a:solidFill>
                <a:latin typeface="Prometo Bold" panose="020B0804030203060203" pitchFamily="34" charset="0"/>
                <a:ea typeface="MS Mincho"/>
                <a:sym typeface="Open Sans"/>
              </a:rPr>
              <a:t>ファンディング</a:t>
            </a:r>
          </a:p>
        </p:txBody>
      </p:sp>
      <p:pic>
        <p:nvPicPr>
          <p:cNvPr id="14" name="Graphic 13">
            <a:extLst>
              <a:ext uri="{FF2B5EF4-FFF2-40B4-BE49-F238E27FC236}">
                <a16:creationId xmlns:a16="http://schemas.microsoft.com/office/drawing/2014/main" id="{8141B229-701F-4D75-9315-F34F71DCCA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163" y="1217736"/>
            <a:ext cx="1486711" cy="79004"/>
          </a:xfrm>
          <a:prstGeom prst="rect">
            <a:avLst/>
          </a:prstGeom>
        </p:spPr>
      </p:pic>
      <p:sp>
        <p:nvSpPr>
          <p:cNvPr id="17" name="Content Placeholder 2">
            <a:extLst>
              <a:ext uri="{FF2B5EF4-FFF2-40B4-BE49-F238E27FC236}">
                <a16:creationId xmlns:a16="http://schemas.microsoft.com/office/drawing/2014/main" id="{EF3FDF80-4168-4976-916D-0D4E23132602}"/>
              </a:ext>
            </a:extLst>
          </p:cNvPr>
          <p:cNvSpPr txBox="1">
            <a:spLocks/>
          </p:cNvSpPr>
          <p:nvPr/>
        </p:nvSpPr>
        <p:spPr>
          <a:xfrm>
            <a:off x="1365623" y="2790016"/>
            <a:ext cx="3358200" cy="455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ja-JP" sz="1400" b="1"/>
              <a:t>自動車業界のエキスパートと</a:t>
            </a:r>
          </a:p>
          <a:p>
            <a:pPr marL="0" indent="0">
              <a:lnSpc>
                <a:spcPts val="1800"/>
              </a:lnSpc>
              <a:spcBef>
                <a:spcPts val="0"/>
              </a:spcBef>
              <a:buNone/>
            </a:pPr>
            <a:r>
              <a:rPr lang="ja-JP" sz="1400" b="1"/>
              <a:t>サイバーセキュリティのプロが集結。</a:t>
            </a:r>
          </a:p>
        </p:txBody>
      </p:sp>
      <p:sp>
        <p:nvSpPr>
          <p:cNvPr id="19" name="Rectangle 18">
            <a:extLst>
              <a:ext uri="{FF2B5EF4-FFF2-40B4-BE49-F238E27FC236}">
                <a16:creationId xmlns:a16="http://schemas.microsoft.com/office/drawing/2014/main" id="{1949AE33-9ED2-45AB-B043-A93BAE937A68}"/>
              </a:ext>
            </a:extLst>
          </p:cNvPr>
          <p:cNvSpPr/>
          <p:nvPr/>
        </p:nvSpPr>
        <p:spPr>
          <a:xfrm>
            <a:off x="955484" y="2088054"/>
            <a:ext cx="914033" cy="400110"/>
          </a:xfrm>
          <a:prstGeom prst="rect">
            <a:avLst/>
          </a:prstGeom>
        </p:spPr>
        <p:txBody>
          <a:bodyPr wrap="none">
            <a:spAutoFit/>
          </a:bodyPr>
          <a:lstStyle/>
          <a:p>
            <a:r>
              <a:rPr lang="ja-JP" sz="2000">
                <a:solidFill>
                  <a:srgbClr val="F1F2F3"/>
                </a:solidFill>
                <a:latin typeface="Prometo Bold" panose="020B0804030203060203" pitchFamily="34" charset="0"/>
                <a:ea typeface="MS Mincho"/>
                <a:sym typeface="Open Sans"/>
              </a:rPr>
              <a:t>チーム</a:t>
            </a:r>
          </a:p>
        </p:txBody>
      </p:sp>
      <p:pic>
        <p:nvPicPr>
          <p:cNvPr id="21" name="Google Shape;318;p23">
            <a:extLst>
              <a:ext uri="{FF2B5EF4-FFF2-40B4-BE49-F238E27FC236}">
                <a16:creationId xmlns:a16="http://schemas.microsoft.com/office/drawing/2014/main" id="{138351F5-5E59-424F-918D-99FC351DF98C}"/>
              </a:ext>
            </a:extLst>
          </p:cNvPr>
          <p:cNvPicPr preferRelativeResize="0"/>
          <p:nvPr/>
        </p:nvPicPr>
        <p:blipFill rotWithShape="1">
          <a:blip r:embed="rId10">
            <a:alphaModFix/>
            <a:duotone>
              <a:prstClr val="black"/>
              <a:schemeClr val="tx2">
                <a:tint val="45000"/>
                <a:satMod val="400000"/>
              </a:schemeClr>
            </a:duotone>
          </a:blip>
          <a:srcRect/>
          <a:stretch/>
        </p:blipFill>
        <p:spPr>
          <a:xfrm>
            <a:off x="3988562" y="4911065"/>
            <a:ext cx="1101295" cy="468394"/>
          </a:xfrm>
          <a:prstGeom prst="rect">
            <a:avLst/>
          </a:prstGeom>
          <a:noFill/>
          <a:ln>
            <a:noFill/>
          </a:ln>
        </p:spPr>
      </p:pic>
      <p:pic>
        <p:nvPicPr>
          <p:cNvPr id="22" name="Google Shape;319;p23">
            <a:extLst>
              <a:ext uri="{FF2B5EF4-FFF2-40B4-BE49-F238E27FC236}">
                <a16:creationId xmlns:a16="http://schemas.microsoft.com/office/drawing/2014/main" id="{FA968968-1545-4BFB-8015-83985D3C0E22}"/>
              </a:ext>
            </a:extLst>
          </p:cNvPr>
          <p:cNvPicPr preferRelativeResize="0"/>
          <p:nvPr/>
        </p:nvPicPr>
        <p:blipFill rotWithShape="1">
          <a:blip r:embed="rId11">
            <a:alphaModFix amt="84000"/>
          </a:blip>
          <a:srcRect/>
          <a:stretch/>
        </p:blipFill>
        <p:spPr>
          <a:xfrm>
            <a:off x="4007924" y="4028190"/>
            <a:ext cx="1097276" cy="690922"/>
          </a:xfrm>
          <a:prstGeom prst="rect">
            <a:avLst/>
          </a:prstGeom>
          <a:noFill/>
          <a:ln>
            <a:noFill/>
          </a:ln>
        </p:spPr>
      </p:pic>
      <p:pic>
        <p:nvPicPr>
          <p:cNvPr id="23" name="Google Shape;320;p23">
            <a:extLst>
              <a:ext uri="{FF2B5EF4-FFF2-40B4-BE49-F238E27FC236}">
                <a16:creationId xmlns:a16="http://schemas.microsoft.com/office/drawing/2014/main" id="{DE540C6F-62A2-4D17-B4C6-2322BD495BE1}"/>
              </a:ext>
            </a:extLst>
          </p:cNvPr>
          <p:cNvPicPr preferRelativeResize="0"/>
          <p:nvPr/>
        </p:nvPicPr>
        <p:blipFill rotWithShape="1">
          <a:blip r:embed="rId12">
            <a:alphaModFix amt="90000"/>
          </a:blip>
          <a:srcRect/>
          <a:stretch/>
        </p:blipFill>
        <p:spPr>
          <a:xfrm>
            <a:off x="1610975" y="4194308"/>
            <a:ext cx="717239" cy="412731"/>
          </a:xfrm>
          <a:prstGeom prst="rect">
            <a:avLst/>
          </a:prstGeom>
          <a:noFill/>
          <a:ln>
            <a:noFill/>
          </a:ln>
        </p:spPr>
      </p:pic>
      <p:pic>
        <p:nvPicPr>
          <p:cNvPr id="24" name="Google Shape;321;p23">
            <a:extLst>
              <a:ext uri="{FF2B5EF4-FFF2-40B4-BE49-F238E27FC236}">
                <a16:creationId xmlns:a16="http://schemas.microsoft.com/office/drawing/2014/main" id="{41D18509-1549-4ADE-863F-5A94AFF422B8}"/>
              </a:ext>
            </a:extLst>
          </p:cNvPr>
          <p:cNvPicPr preferRelativeResize="0"/>
          <p:nvPr/>
        </p:nvPicPr>
        <p:blipFill rotWithShape="1">
          <a:blip r:embed="rId13">
            <a:alphaModFix/>
          </a:blip>
          <a:srcRect/>
          <a:stretch/>
        </p:blipFill>
        <p:spPr>
          <a:xfrm>
            <a:off x="2953282" y="4841289"/>
            <a:ext cx="743309" cy="633344"/>
          </a:xfrm>
          <a:prstGeom prst="rect">
            <a:avLst/>
          </a:prstGeom>
          <a:noFill/>
          <a:ln>
            <a:noFill/>
          </a:ln>
        </p:spPr>
      </p:pic>
      <p:pic>
        <p:nvPicPr>
          <p:cNvPr id="25" name="Picture 24">
            <a:extLst>
              <a:ext uri="{FF2B5EF4-FFF2-40B4-BE49-F238E27FC236}">
                <a16:creationId xmlns:a16="http://schemas.microsoft.com/office/drawing/2014/main" id="{1401CAAB-E678-44AD-898B-C1AF47C9F3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V="1">
            <a:off x="2994964" y="4080947"/>
            <a:ext cx="609809" cy="609809"/>
          </a:xfrm>
          <a:prstGeom prst="rect">
            <a:avLst/>
          </a:prstGeom>
        </p:spPr>
      </p:pic>
      <p:pic>
        <p:nvPicPr>
          <p:cNvPr id="26" name="Picture 25">
            <a:extLst>
              <a:ext uri="{FF2B5EF4-FFF2-40B4-BE49-F238E27FC236}">
                <a16:creationId xmlns:a16="http://schemas.microsoft.com/office/drawing/2014/main" id="{EE9C9178-096D-41CF-A5F3-78477FA3D3F5}"/>
              </a:ext>
            </a:extLst>
          </p:cNvPr>
          <p:cNvPicPr>
            <a:picLocks noChangeAspect="1"/>
          </p:cNvPicPr>
          <p:nvPr/>
        </p:nvPicPr>
        <p:blipFill>
          <a:blip r:embed="rId15">
            <a:alphaModFix amt="67000"/>
            <a:extLst>
              <a:ext uri="{28A0092B-C50C-407E-A947-70E740481C1C}">
                <a14:useLocalDpi xmlns:a14="http://schemas.microsoft.com/office/drawing/2010/main" val="0"/>
              </a:ext>
            </a:extLst>
          </a:blip>
          <a:stretch>
            <a:fillRect/>
          </a:stretch>
        </p:blipFill>
        <p:spPr>
          <a:xfrm>
            <a:off x="1507863" y="4912412"/>
            <a:ext cx="923464" cy="500470"/>
          </a:xfrm>
          <a:prstGeom prst="rect">
            <a:avLst/>
          </a:prstGeom>
          <a:effectLst/>
        </p:spPr>
      </p:pic>
      <p:sp>
        <p:nvSpPr>
          <p:cNvPr id="28" name="Content Placeholder 2">
            <a:extLst>
              <a:ext uri="{FF2B5EF4-FFF2-40B4-BE49-F238E27FC236}">
                <a16:creationId xmlns:a16="http://schemas.microsoft.com/office/drawing/2014/main" id="{A4CBAB73-4829-47D0-B281-77F92B8D1D6A}"/>
              </a:ext>
            </a:extLst>
          </p:cNvPr>
          <p:cNvSpPr txBox="1">
            <a:spLocks/>
          </p:cNvSpPr>
          <p:nvPr/>
        </p:nvSpPr>
        <p:spPr>
          <a:xfrm>
            <a:off x="1363461" y="3309145"/>
            <a:ext cx="3774339" cy="406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ja-JP" sz="1200"/>
              <a:t>NDS共同設立者のMichael Dick（マイケル・ディックが）創業、のちシスコ社に$50億ドルで事業を売却。</a:t>
            </a:r>
          </a:p>
        </p:txBody>
      </p:sp>
      <p:sp>
        <p:nvSpPr>
          <p:cNvPr id="37" name="Title 1">
            <a:extLst>
              <a:ext uri="{FF2B5EF4-FFF2-40B4-BE49-F238E27FC236}">
                <a16:creationId xmlns:a16="http://schemas.microsoft.com/office/drawing/2014/main" id="{E4EE8329-3410-434D-B550-7426FDDDE287}"/>
              </a:ext>
            </a:extLst>
          </p:cNvPr>
          <p:cNvSpPr>
            <a:spLocks noGrp="1"/>
          </p:cNvSpPr>
          <p:nvPr>
            <p:ph type="title"/>
          </p:nvPr>
        </p:nvSpPr>
        <p:spPr>
          <a:xfrm>
            <a:off x="955484" y="248393"/>
            <a:ext cx="10515600" cy="882613"/>
          </a:xfrm>
        </p:spPr>
        <p:txBody>
          <a:bodyPr>
            <a:normAutofit/>
          </a:bodyPr>
          <a:lstStyle/>
          <a:p>
            <a:r>
              <a:rPr lang="ja-JP" sz="3200">
                <a:solidFill>
                  <a:srgbClr val="F1F2F3"/>
                </a:solidFill>
              </a:rPr>
              <a:t>車両内サイバーセキュリティ</a:t>
            </a:r>
          </a:p>
        </p:txBody>
      </p:sp>
      <p:pic>
        <p:nvPicPr>
          <p:cNvPr id="38" name="Picture 37" descr="A picture containing object, clock&#10;&#10;Description automatically generated">
            <a:extLst>
              <a:ext uri="{FF2B5EF4-FFF2-40B4-BE49-F238E27FC236}">
                <a16:creationId xmlns:a16="http://schemas.microsoft.com/office/drawing/2014/main" id="{A5435EF0-2C34-45BE-9666-81EDF61C758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284085" y="6301368"/>
            <a:ext cx="653922" cy="398624"/>
          </a:xfrm>
          <a:prstGeom prst="rect">
            <a:avLst/>
          </a:prstGeom>
        </p:spPr>
      </p:pic>
    </p:spTree>
    <p:extLst>
      <p:ext uri="{BB962C8B-B14F-4D97-AF65-F5344CB8AC3E}">
        <p14:creationId xmlns:p14="http://schemas.microsoft.com/office/powerpoint/2010/main" val="256749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5F70"/>
              </a:buClr>
              <a:buSzPts val="3600"/>
              <a:buFont typeface="Arial"/>
              <a:buNone/>
            </a:pPr>
            <a:r>
              <a:rPr lang="ja-JP" sz="3200" b="1">
                <a:latin typeface="Arial"/>
                <a:ea typeface="MS Mincho"/>
                <a:cs typeface="Arial"/>
                <a:sym typeface="Arial"/>
              </a:rPr>
              <a:t>C2Aリーダーシップ</a:t>
            </a:r>
          </a:p>
        </p:txBody>
      </p:sp>
      <p:pic>
        <p:nvPicPr>
          <p:cNvPr id="145" name="Google Shape;145;p3"/>
          <p:cNvPicPr preferRelativeResize="0"/>
          <p:nvPr/>
        </p:nvPicPr>
        <p:blipFill rotWithShape="1">
          <a:blip r:embed="rId3">
            <a:alphaModFix/>
          </a:blip>
          <a:srcRect/>
          <a:stretch/>
        </p:blipFill>
        <p:spPr>
          <a:xfrm>
            <a:off x="575555" y="1268618"/>
            <a:ext cx="1486711" cy="79004"/>
          </a:xfrm>
          <a:prstGeom prst="rect">
            <a:avLst/>
          </a:prstGeom>
          <a:noFill/>
          <a:ln>
            <a:noFill/>
          </a:ln>
        </p:spPr>
      </p:pic>
      <p:sp>
        <p:nvSpPr>
          <p:cNvPr id="146" name="Google Shape;146;p3"/>
          <p:cNvSpPr txBox="1"/>
          <p:nvPr/>
        </p:nvSpPr>
        <p:spPr>
          <a:xfrm>
            <a:off x="285417" y="1666945"/>
            <a:ext cx="5520445"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ja-JP" sz="2000" b="1">
                <a:solidFill>
                  <a:srgbClr val="1A5F70"/>
                </a:solidFill>
                <a:latin typeface="Arial"/>
                <a:ea typeface="MS Mincho"/>
                <a:cs typeface="Arial"/>
                <a:sym typeface="Arial"/>
              </a:rPr>
              <a:t>マイケル・ディック</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創立者&amp; CEO</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NDSの共同創立者､30年間以上大規模なセキュリティ設備を提供</a:t>
            </a:r>
          </a:p>
          <a:p>
            <a:pPr marL="228600" marR="0" lvl="0" indent="-228600" algn="l" rtl="0">
              <a:lnSpc>
                <a:spcPct val="90000"/>
              </a:lnSpc>
              <a:spcBef>
                <a:spcPts val="1000"/>
              </a:spcBef>
              <a:spcAft>
                <a:spcPts val="0"/>
              </a:spcAft>
              <a:buClr>
                <a:srgbClr val="1A5F70"/>
              </a:buClr>
              <a:buSzPts val="2000"/>
              <a:buFont typeface="Arial"/>
              <a:buChar char="•"/>
            </a:pPr>
            <a:r>
              <a:rPr lang="ja-JP" sz="2000" b="1">
                <a:solidFill>
                  <a:srgbClr val="1A5F70"/>
                </a:solidFill>
                <a:latin typeface="Arial"/>
                <a:ea typeface="MS Mincho"/>
                <a:cs typeface="Arial"/>
                <a:sym typeface="Arial"/>
              </a:rPr>
              <a:t>アイザック･デヴィドビッチ </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研究開発副社長</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シスコで世界的な自動車セキュリティをリード</a:t>
            </a:r>
          </a:p>
          <a:p>
            <a:pPr marL="228600" marR="0" lvl="0" indent="-228600" algn="l" rtl="0">
              <a:lnSpc>
                <a:spcPct val="90000"/>
              </a:lnSpc>
              <a:spcBef>
                <a:spcPts val="1000"/>
              </a:spcBef>
              <a:spcAft>
                <a:spcPts val="0"/>
              </a:spcAft>
              <a:buClr>
                <a:srgbClr val="1A5F70"/>
              </a:buClr>
              <a:buSzPts val="2000"/>
              <a:buFont typeface="Arial"/>
              <a:buChar char="•"/>
            </a:pPr>
            <a:r>
              <a:rPr lang="ja-JP" sz="2000" b="1">
                <a:solidFill>
                  <a:srgbClr val="1A5F70"/>
                </a:solidFill>
                <a:latin typeface="Arial"/>
                <a:ea typeface="MS Mincho"/>
                <a:cs typeface="Arial"/>
                <a:sym typeface="Arial"/>
              </a:rPr>
              <a:t>ナサニエル・メロン</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製品&amp;マーケティング最高責任者</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イスラエルの情報機関でセキュリティ・プロジェクトをリード</a:t>
            </a:r>
          </a:p>
          <a:p>
            <a:pPr marL="0" marR="0" lvl="0" indent="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571500" marR="0" lvl="1" indent="0" algn="l" rtl="0">
              <a:lnSpc>
                <a:spcPct val="90000"/>
              </a:lnSpc>
              <a:spcBef>
                <a:spcPts val="500"/>
              </a:spcBef>
              <a:spcAft>
                <a:spcPts val="0"/>
              </a:spcAft>
              <a:buClr>
                <a:srgbClr val="1A5F70"/>
              </a:buClr>
              <a:buSzPts val="2000"/>
              <a:buFont typeface="Arial"/>
              <a:buNone/>
            </a:pPr>
            <a:endParaRPr sz="2000" b="0" i="0" u="none" strike="noStrike" cap="none">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br>
              <a:rPr lang="ja-JP" sz="2000">
                <a:solidFill>
                  <a:srgbClr val="1A5F70"/>
                </a:solidFill>
                <a:latin typeface="Arial"/>
                <a:ea typeface="MS Mincho"/>
                <a:cs typeface="Arial"/>
                <a:sym typeface="Arial"/>
              </a:rPr>
            </a:br>
            <a:endParaRPr lang="ja-JP" sz="2000">
              <a:solidFill>
                <a:srgbClr val="1A5F70"/>
              </a:solidFill>
              <a:latin typeface="Arial"/>
              <a:ea typeface="MS Mincho"/>
              <a:cs typeface="Arial"/>
              <a:sym typeface="Arial"/>
            </a:endParaRPr>
          </a:p>
        </p:txBody>
      </p:sp>
      <p:sp>
        <p:nvSpPr>
          <p:cNvPr id="147" name="Google Shape;147;p3"/>
          <p:cNvSpPr txBox="1"/>
          <p:nvPr/>
        </p:nvSpPr>
        <p:spPr>
          <a:xfrm>
            <a:off x="6097964" y="1689033"/>
            <a:ext cx="5520445"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ja-JP" sz="2000" b="1">
                <a:solidFill>
                  <a:srgbClr val="1A5F70"/>
                </a:solidFill>
                <a:latin typeface="Arial"/>
                <a:ea typeface="MS Mincho"/>
                <a:cs typeface="Arial"/>
                <a:sym typeface="Arial"/>
              </a:rPr>
              <a:t>アヴィシャイ･ウール教授</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学術特別対策本部長 - 先端研究リード</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世界的に有名なサイバー安全対策の専門家</a:t>
            </a:r>
          </a:p>
          <a:p>
            <a:pPr marL="228600" marR="0" lvl="0" indent="-228600" algn="l" rtl="0">
              <a:lnSpc>
                <a:spcPct val="90000"/>
              </a:lnSpc>
              <a:spcBef>
                <a:spcPts val="1000"/>
              </a:spcBef>
              <a:spcAft>
                <a:spcPts val="0"/>
              </a:spcAft>
              <a:buClr>
                <a:srgbClr val="1A5F70"/>
              </a:buClr>
              <a:buSzPts val="2000"/>
              <a:buFont typeface="Arial"/>
              <a:buChar char="•"/>
            </a:pPr>
            <a:r>
              <a:rPr lang="ja-JP" sz="2000" b="1">
                <a:solidFill>
                  <a:srgbClr val="1A5F70"/>
                </a:solidFill>
                <a:latin typeface="Arial"/>
                <a:ea typeface="MS Mincho"/>
                <a:cs typeface="Arial"/>
                <a:sym typeface="Arial"/>
              </a:rPr>
              <a:t>フランク･スピツナー</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安全とAUTOSAR責任者</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ElektrobitでAUTOSARプロジェクトおよびセキュリティ研究をリード</a:t>
            </a:r>
          </a:p>
          <a:p>
            <a:pPr marL="228600" marR="0" lvl="0" indent="-228600" algn="l" rtl="0">
              <a:lnSpc>
                <a:spcPct val="90000"/>
              </a:lnSpc>
              <a:spcBef>
                <a:spcPts val="1000"/>
              </a:spcBef>
              <a:spcAft>
                <a:spcPts val="0"/>
              </a:spcAft>
              <a:buClr>
                <a:srgbClr val="1A5F70"/>
              </a:buClr>
              <a:buSzPts val="2000"/>
              <a:buFont typeface="Arial"/>
              <a:buChar char="•"/>
            </a:pPr>
            <a:r>
              <a:rPr lang="ja-JP" sz="2000" b="1">
                <a:solidFill>
                  <a:srgbClr val="1A5F70"/>
                </a:solidFill>
                <a:latin typeface="Arial"/>
                <a:ea typeface="MS Mincho"/>
                <a:cs typeface="Arial"/>
                <a:sym typeface="Arial"/>
              </a:rPr>
              <a:t>アーロン・ネイマン博士</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アルゴリズム責任者</a:t>
            </a:r>
          </a:p>
          <a:p>
            <a:pPr marL="685800" marR="0" lvl="1" indent="-228600" algn="l" rtl="0">
              <a:lnSpc>
                <a:spcPct val="90000"/>
              </a:lnSpc>
              <a:spcBef>
                <a:spcPts val="500"/>
              </a:spcBef>
              <a:spcAft>
                <a:spcPts val="0"/>
              </a:spcAft>
              <a:buClr>
                <a:srgbClr val="1A5F70"/>
              </a:buClr>
              <a:buSzPts val="1600"/>
              <a:buFont typeface="Arial"/>
              <a:buChar char="•"/>
            </a:pPr>
            <a:r>
              <a:rPr lang="ja-JP" sz="1600" b="0" i="0" u="none" strike="noStrike" cap="none">
                <a:solidFill>
                  <a:srgbClr val="1A5F70"/>
                </a:solidFill>
                <a:latin typeface="Arial"/>
                <a:ea typeface="MS Mincho"/>
                <a:cs typeface="Arial"/>
                <a:sym typeface="Arial"/>
              </a:rPr>
              <a:t>30年以上が応用数学とRTのアルゴリズムの経験 </a:t>
            </a:r>
          </a:p>
          <a:p>
            <a:pPr marL="228600" marR="0" lvl="0" indent="-10160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571500" marR="0" lvl="1" indent="0" algn="l" rtl="0">
              <a:lnSpc>
                <a:spcPct val="90000"/>
              </a:lnSpc>
              <a:spcBef>
                <a:spcPts val="500"/>
              </a:spcBef>
              <a:spcAft>
                <a:spcPts val="0"/>
              </a:spcAft>
              <a:buClr>
                <a:srgbClr val="1A5F70"/>
              </a:buClr>
              <a:buSzPts val="2000"/>
              <a:buFont typeface="Arial"/>
              <a:buNone/>
            </a:pPr>
            <a:endParaRPr sz="2000" b="0" i="0" u="none" strike="noStrike" cap="none">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br>
              <a:rPr lang="ja-JP" sz="2000">
                <a:solidFill>
                  <a:srgbClr val="1A5F70"/>
                </a:solidFill>
                <a:latin typeface="Arial"/>
                <a:ea typeface="MS Mincho"/>
                <a:cs typeface="Arial"/>
                <a:sym typeface="Arial"/>
              </a:rPr>
            </a:br>
            <a:endParaRPr lang="ja-JP" sz="2000">
              <a:solidFill>
                <a:srgbClr val="1A5F70"/>
              </a:solidFill>
              <a:latin typeface="Arial"/>
              <a:ea typeface="MS Mincho"/>
              <a:cs typeface="Arial"/>
              <a:sym typeface="Arial"/>
            </a:endParaRPr>
          </a:p>
        </p:txBody>
      </p:sp>
      <p:sp>
        <p:nvSpPr>
          <p:cNvPr id="148" name="Google Shape;148;p3"/>
          <p:cNvSpPr/>
          <p:nvPr/>
        </p:nvSpPr>
        <p:spPr>
          <a:xfrm>
            <a:off x="0" y="4306225"/>
            <a:ext cx="12192000" cy="2551775"/>
          </a:xfrm>
          <a:prstGeom prst="rect">
            <a:avLst/>
          </a:prstGeom>
          <a:solidFill>
            <a:srgbClr val="1C484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49" name="Google Shape;149;p3" descr="A close up of a logo&#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50" name="Google Shape;150;p3"/>
          <p:cNvSpPr txBox="1"/>
          <p:nvPr/>
        </p:nvSpPr>
        <p:spPr>
          <a:xfrm>
            <a:off x="1092193" y="6492165"/>
            <a:ext cx="10515600" cy="4351338"/>
          </a:xfrm>
          <a:prstGeom prst="rect">
            <a:avLst/>
          </a:prstGeom>
          <a:noFill/>
          <a:ln>
            <a:noFill/>
          </a:ln>
        </p:spPr>
        <p:txBody>
          <a:bodyPr spcFirstLastPara="1" wrap="square" lIns="91425" tIns="45700" rIns="91425" bIns="45700" anchor="t" anchorCtr="0">
            <a:normAutofit/>
          </a:bodyPr>
          <a:lstStyle/>
          <a:p>
            <a:pPr marL="228600" marR="0" lvl="0" indent="-104140" algn="l" rtl="0">
              <a:lnSpc>
                <a:spcPct val="90000"/>
              </a:lnSpc>
              <a:spcBef>
                <a:spcPts val="0"/>
              </a:spcBef>
              <a:spcAft>
                <a:spcPts val="0"/>
              </a:spcAft>
              <a:buClr>
                <a:srgbClr val="1A5F70"/>
              </a:buClr>
              <a:buSzPts val="1960"/>
              <a:buFont typeface="Arial"/>
              <a:buNone/>
            </a:pPr>
            <a:endParaRPr sz="2800">
              <a:solidFill>
                <a:srgbClr val="1A5F70"/>
              </a:solidFill>
              <a:latin typeface="Arial"/>
              <a:ea typeface="Arial"/>
              <a:cs typeface="Arial"/>
              <a:sym typeface="Arial"/>
            </a:endParaRPr>
          </a:p>
        </p:txBody>
      </p:sp>
      <p:pic>
        <p:nvPicPr>
          <p:cNvPr id="151" name="Google Shape;151;p3"/>
          <p:cNvPicPr preferRelativeResize="0"/>
          <p:nvPr/>
        </p:nvPicPr>
        <p:blipFill rotWithShape="1">
          <a:blip r:embed="rId3">
            <a:alphaModFix/>
          </a:blip>
          <a:srcRect/>
          <a:stretch/>
        </p:blipFill>
        <p:spPr>
          <a:xfrm>
            <a:off x="497456" y="1054722"/>
            <a:ext cx="1486711" cy="79004"/>
          </a:xfrm>
          <a:prstGeom prst="rect">
            <a:avLst/>
          </a:prstGeom>
          <a:noFill/>
          <a:ln>
            <a:noFill/>
          </a:ln>
        </p:spPr>
      </p:pic>
      <p:sp>
        <p:nvSpPr>
          <p:cNvPr id="152" name="Google Shape;152;p3"/>
          <p:cNvSpPr txBox="1"/>
          <p:nvPr/>
        </p:nvSpPr>
        <p:spPr>
          <a:xfrm>
            <a:off x="369857" y="25625"/>
            <a:ext cx="10515600" cy="8826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1A5F70"/>
              </a:buClr>
              <a:buSzPts val="3600"/>
              <a:buFont typeface="Arial"/>
              <a:buNone/>
            </a:pPr>
            <a:r>
              <a:rPr lang="ja-JP" sz="3600" b="0" i="0" u="none" strike="noStrike" cap="none" dirty="0">
                <a:solidFill>
                  <a:schemeClr val="lt1"/>
                </a:solidFill>
                <a:latin typeface="Arial"/>
                <a:ea typeface="MS Mincho"/>
                <a:cs typeface="Arial"/>
                <a:sym typeface="Arial"/>
              </a:rPr>
              <a:t>リーダーシップ</a:t>
            </a:r>
          </a:p>
        </p:txBody>
      </p:sp>
      <p:pic>
        <p:nvPicPr>
          <p:cNvPr id="153" name="Google Shape;153;p3" descr="A picture containing object, clock&#10;&#10;Description automatically generated"/>
          <p:cNvPicPr preferRelativeResize="0"/>
          <p:nvPr/>
        </p:nvPicPr>
        <p:blipFill rotWithShape="1">
          <a:blip r:embed="rId5">
            <a:alphaModFix/>
          </a:blip>
          <a:srcRect/>
          <a:stretch/>
        </p:blipFill>
        <p:spPr>
          <a:xfrm>
            <a:off x="11284085" y="6301368"/>
            <a:ext cx="653922" cy="398624"/>
          </a:xfrm>
          <a:prstGeom prst="rect">
            <a:avLst/>
          </a:prstGeom>
          <a:noFill/>
          <a:ln>
            <a:noFill/>
          </a:ln>
        </p:spPr>
      </p:pic>
      <p:sp>
        <p:nvSpPr>
          <p:cNvPr id="154" name="Google Shape;154;p3"/>
          <p:cNvSpPr/>
          <p:nvPr/>
        </p:nvSpPr>
        <p:spPr>
          <a:xfrm>
            <a:off x="1540747" y="2577603"/>
            <a:ext cx="2604918" cy="867930"/>
          </a:xfrm>
          <a:prstGeom prst="rect">
            <a:avLst/>
          </a:prstGeom>
          <a:noFill/>
          <a:ln>
            <a:noFill/>
          </a:ln>
        </p:spPr>
        <p:txBody>
          <a:bodyPr spcFirstLastPara="1" wrap="square" lIns="91425" tIns="45700" rIns="91425" bIns="45700" anchor="t" anchorCtr="0">
            <a:spAutoFit/>
          </a:bodyPr>
          <a:lstStyle/>
          <a:p>
            <a:pPr marL="457200" marR="0" lvl="1" indent="0" algn="l" rtl="0">
              <a:lnSpc>
                <a:spcPct val="90000"/>
              </a:lnSpc>
              <a:spcBef>
                <a:spcPts val="0"/>
              </a:spcBef>
              <a:spcAft>
                <a:spcPts val="0"/>
              </a:spcAft>
              <a:buNone/>
            </a:pPr>
            <a:r>
              <a:rPr lang="ja-JP" sz="1800" b="0" i="0" u="none" strike="noStrike" cap="none" dirty="0">
                <a:solidFill>
                  <a:schemeClr val="lt1"/>
                </a:solidFill>
                <a:latin typeface="Calibri"/>
                <a:ea typeface="MS Mincho"/>
                <a:cs typeface="Calibri"/>
                <a:sym typeface="Calibri"/>
              </a:rPr>
              <a:t>NDSの共同創立者､30年間以上大規模なセキュリティ設備を提供</a:t>
            </a:r>
          </a:p>
        </p:txBody>
      </p:sp>
      <p:pic>
        <p:nvPicPr>
          <p:cNvPr id="155" name="Google Shape;155;p3"/>
          <p:cNvPicPr preferRelativeResize="0"/>
          <p:nvPr/>
        </p:nvPicPr>
        <p:blipFill rotWithShape="1">
          <a:blip r:embed="rId3">
            <a:alphaModFix/>
          </a:blip>
          <a:srcRect/>
          <a:stretch/>
        </p:blipFill>
        <p:spPr>
          <a:xfrm>
            <a:off x="2621294" y="2369480"/>
            <a:ext cx="733600" cy="45719"/>
          </a:xfrm>
          <a:prstGeom prst="rect">
            <a:avLst/>
          </a:prstGeom>
          <a:noFill/>
          <a:ln>
            <a:noFill/>
          </a:ln>
        </p:spPr>
      </p:pic>
      <p:sp>
        <p:nvSpPr>
          <p:cNvPr id="156" name="Google Shape;156;p3"/>
          <p:cNvSpPr txBox="1"/>
          <p:nvPr/>
        </p:nvSpPr>
        <p:spPr>
          <a:xfrm>
            <a:off x="1887779" y="1469589"/>
            <a:ext cx="2386382"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dirty="0">
                <a:solidFill>
                  <a:schemeClr val="lt1"/>
                </a:solidFill>
                <a:latin typeface="Arial"/>
                <a:ea typeface="MS Mincho"/>
                <a:cs typeface="Arial"/>
                <a:sym typeface="Arial"/>
              </a:rPr>
              <a:t>マイケル・ディック</a:t>
            </a:r>
          </a:p>
          <a:p>
            <a:pPr marL="0" marR="0" lvl="0" indent="0" algn="ctr" rtl="0">
              <a:spcBef>
                <a:spcPts val="0"/>
              </a:spcBef>
              <a:spcAft>
                <a:spcPts val="0"/>
              </a:spcAft>
              <a:buNone/>
            </a:pPr>
            <a:endParaRPr sz="1000" dirty="0">
              <a:solidFill>
                <a:schemeClr val="lt1"/>
              </a:solidFill>
              <a:latin typeface="Arial"/>
              <a:ea typeface="Arial"/>
              <a:cs typeface="Arial"/>
              <a:sym typeface="Arial"/>
            </a:endParaRPr>
          </a:p>
          <a:p>
            <a:pPr marL="0" marR="0" lvl="0" indent="0" algn="ctr" rtl="0">
              <a:spcBef>
                <a:spcPts val="0"/>
              </a:spcBef>
              <a:spcAft>
                <a:spcPts val="0"/>
              </a:spcAft>
              <a:buNone/>
            </a:pPr>
            <a:r>
              <a:rPr lang="ja-JP" dirty="0">
                <a:solidFill>
                  <a:schemeClr val="lt1"/>
                </a:solidFill>
                <a:latin typeface="Arial"/>
                <a:ea typeface="MS Mincho"/>
                <a:cs typeface="Arial"/>
                <a:sym typeface="Arial"/>
              </a:rPr>
              <a:t>創立者&amp; CEO </a:t>
            </a:r>
          </a:p>
          <a:p>
            <a:pPr marL="0" marR="0" lvl="0" indent="0" algn="l" rtl="0">
              <a:spcBef>
                <a:spcPts val="0"/>
              </a:spcBef>
              <a:spcAft>
                <a:spcPts val="0"/>
              </a:spcAft>
              <a:buNone/>
            </a:pPr>
            <a:r>
              <a:rPr lang="ja-JP" sz="1800" b="1" dirty="0">
                <a:solidFill>
                  <a:schemeClr val="lt1"/>
                </a:solidFill>
                <a:latin typeface="Arial"/>
                <a:ea typeface="MS Mincho"/>
                <a:cs typeface="Arial"/>
                <a:sym typeface="Arial"/>
              </a:rPr>
              <a:t> </a:t>
            </a:r>
          </a:p>
        </p:txBody>
      </p:sp>
      <p:pic>
        <p:nvPicPr>
          <p:cNvPr id="157" name="Google Shape;157;p3"/>
          <p:cNvPicPr preferRelativeResize="0"/>
          <p:nvPr/>
        </p:nvPicPr>
        <p:blipFill rotWithShape="1">
          <a:blip r:embed="rId3">
            <a:alphaModFix/>
          </a:blip>
          <a:srcRect/>
          <a:stretch/>
        </p:blipFill>
        <p:spPr>
          <a:xfrm>
            <a:off x="2598756" y="5244988"/>
            <a:ext cx="733600" cy="45719"/>
          </a:xfrm>
          <a:prstGeom prst="rect">
            <a:avLst/>
          </a:prstGeom>
          <a:noFill/>
          <a:ln>
            <a:noFill/>
          </a:ln>
        </p:spPr>
      </p:pic>
      <p:pic>
        <p:nvPicPr>
          <p:cNvPr id="158" name="Google Shape;158;p3"/>
          <p:cNvPicPr preferRelativeResize="0"/>
          <p:nvPr/>
        </p:nvPicPr>
        <p:blipFill rotWithShape="1">
          <a:blip r:embed="rId3">
            <a:alphaModFix/>
          </a:blip>
          <a:srcRect/>
          <a:stretch/>
        </p:blipFill>
        <p:spPr>
          <a:xfrm>
            <a:off x="10518657" y="5126383"/>
            <a:ext cx="733600" cy="45719"/>
          </a:xfrm>
          <a:prstGeom prst="rect">
            <a:avLst/>
          </a:prstGeom>
          <a:noFill/>
          <a:ln>
            <a:noFill/>
          </a:ln>
        </p:spPr>
      </p:pic>
      <p:pic>
        <p:nvPicPr>
          <p:cNvPr id="159" name="Google Shape;159;p3"/>
          <p:cNvPicPr preferRelativeResize="0"/>
          <p:nvPr/>
        </p:nvPicPr>
        <p:blipFill rotWithShape="1">
          <a:blip r:embed="rId3">
            <a:alphaModFix/>
          </a:blip>
          <a:srcRect/>
          <a:stretch/>
        </p:blipFill>
        <p:spPr>
          <a:xfrm>
            <a:off x="10206199" y="2386363"/>
            <a:ext cx="733600" cy="45719"/>
          </a:xfrm>
          <a:prstGeom prst="rect">
            <a:avLst/>
          </a:prstGeom>
          <a:noFill/>
          <a:ln>
            <a:noFill/>
          </a:ln>
        </p:spPr>
      </p:pic>
      <p:sp>
        <p:nvSpPr>
          <p:cNvPr id="160" name="Google Shape;160;p3"/>
          <p:cNvSpPr txBox="1"/>
          <p:nvPr/>
        </p:nvSpPr>
        <p:spPr>
          <a:xfrm>
            <a:off x="5694469" y="1241185"/>
            <a:ext cx="2270319"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dirty="0">
                <a:solidFill>
                  <a:schemeClr val="lt1"/>
                </a:solidFill>
                <a:latin typeface="Arial"/>
                <a:ea typeface="MS Mincho"/>
                <a:cs typeface="Arial"/>
                <a:sym typeface="Arial"/>
              </a:rPr>
              <a:t>アイザック･デヴィドビッチ</a:t>
            </a:r>
          </a:p>
          <a:p>
            <a:pPr marL="0" marR="0" lvl="0" indent="0" algn="ctr" rtl="0">
              <a:spcBef>
                <a:spcPts val="0"/>
              </a:spcBef>
              <a:spcAft>
                <a:spcPts val="0"/>
              </a:spcAft>
              <a:buNone/>
            </a:pPr>
            <a:endParaRPr sz="1000" dirty="0">
              <a:solidFill>
                <a:schemeClr val="lt1"/>
              </a:solidFill>
              <a:latin typeface="Arial"/>
              <a:ea typeface="Arial"/>
              <a:cs typeface="Arial"/>
              <a:sym typeface="Arial"/>
            </a:endParaRPr>
          </a:p>
          <a:p>
            <a:pPr marL="0" marR="0" lvl="0" indent="0" algn="ctr" rtl="0">
              <a:spcBef>
                <a:spcPts val="0"/>
              </a:spcBef>
              <a:spcAft>
                <a:spcPts val="0"/>
              </a:spcAft>
              <a:buNone/>
            </a:pPr>
            <a:r>
              <a:rPr lang="ja-JP" dirty="0">
                <a:solidFill>
                  <a:schemeClr val="lt1"/>
                </a:solidFill>
                <a:latin typeface="Arial"/>
                <a:ea typeface="MS Mincho"/>
                <a:cs typeface="Arial"/>
                <a:sym typeface="Arial"/>
              </a:rPr>
              <a:t>研究開発副社長</a:t>
            </a:r>
          </a:p>
        </p:txBody>
      </p:sp>
      <p:pic>
        <p:nvPicPr>
          <p:cNvPr id="161" name="Google Shape;161;p3" descr="תמונה שמכילה אדם, איש, חליפה, עניבה&#10;&#10;התיאור נוצר באופן אוטומטי"/>
          <p:cNvPicPr preferRelativeResize="0"/>
          <p:nvPr/>
        </p:nvPicPr>
        <p:blipFill rotWithShape="1">
          <a:blip r:embed="rId6">
            <a:alphaModFix/>
          </a:blip>
          <a:srcRect/>
          <a:stretch/>
        </p:blipFill>
        <p:spPr>
          <a:xfrm>
            <a:off x="4302743" y="4014333"/>
            <a:ext cx="1489889" cy="2033880"/>
          </a:xfrm>
          <a:prstGeom prst="rect">
            <a:avLst/>
          </a:prstGeom>
          <a:noFill/>
          <a:ln>
            <a:noFill/>
          </a:ln>
          <a:effectLst>
            <a:outerShdw blurRad="190500" algn="tl" rotWithShape="0">
              <a:srgbClr val="000000">
                <a:alpha val="69803"/>
              </a:srgbClr>
            </a:outerShdw>
          </a:effectLst>
        </p:spPr>
      </p:pic>
      <p:sp>
        <p:nvSpPr>
          <p:cNvPr id="162" name="Google Shape;162;p3"/>
          <p:cNvSpPr txBox="1"/>
          <p:nvPr/>
        </p:nvSpPr>
        <p:spPr>
          <a:xfrm>
            <a:off x="5931338" y="2510318"/>
            <a:ext cx="203334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lt1"/>
                </a:solidFill>
                <a:latin typeface="Calibri"/>
                <a:ea typeface="MS Mincho"/>
                <a:cs typeface="Calibri"/>
                <a:sym typeface="Calibri"/>
              </a:rPr>
              <a:t>シスコで世界的な自動車セキュリティをリード</a:t>
            </a: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pic>
        <p:nvPicPr>
          <p:cNvPr id="163" name="Google Shape;163;p3" descr="תמונה שמכילה איש, אדם, מקורה, מביט&#10;&#10;התיאור נוצר באופן אוטומטי"/>
          <p:cNvPicPr preferRelativeResize="0"/>
          <p:nvPr/>
        </p:nvPicPr>
        <p:blipFill rotWithShape="1">
          <a:blip r:embed="rId7">
            <a:alphaModFix/>
          </a:blip>
          <a:srcRect/>
          <a:stretch/>
        </p:blipFill>
        <p:spPr>
          <a:xfrm>
            <a:off x="528506" y="1517432"/>
            <a:ext cx="1479955" cy="1749839"/>
          </a:xfrm>
          <a:prstGeom prst="rect">
            <a:avLst/>
          </a:prstGeom>
          <a:noFill/>
          <a:ln>
            <a:noFill/>
          </a:ln>
        </p:spPr>
      </p:pic>
      <p:pic>
        <p:nvPicPr>
          <p:cNvPr id="164" name="Google Shape;164;p3" descr="תמונה שמכילה אדם, איש, מקורה, לדגמן&#10;&#10;התיאור נוצר באופן אוטומטי"/>
          <p:cNvPicPr preferRelativeResize="0"/>
          <p:nvPr/>
        </p:nvPicPr>
        <p:blipFill rotWithShape="1">
          <a:blip r:embed="rId8">
            <a:alphaModFix/>
          </a:blip>
          <a:srcRect/>
          <a:stretch/>
        </p:blipFill>
        <p:spPr>
          <a:xfrm>
            <a:off x="7920771" y="1517432"/>
            <a:ext cx="1766828" cy="1846141"/>
          </a:xfrm>
          <a:prstGeom prst="rect">
            <a:avLst/>
          </a:prstGeom>
          <a:noFill/>
          <a:ln>
            <a:noFill/>
          </a:ln>
        </p:spPr>
      </p:pic>
      <p:pic>
        <p:nvPicPr>
          <p:cNvPr id="165" name="Google Shape;165;p3" descr="תמונה שמכילה אדם, איש, אחזקה, עמידה&#10;&#10;התיאור נוצר באופן אוטומטי"/>
          <p:cNvPicPr preferRelativeResize="0"/>
          <p:nvPr/>
        </p:nvPicPr>
        <p:blipFill rotWithShape="1">
          <a:blip r:embed="rId9">
            <a:alphaModFix/>
          </a:blip>
          <a:srcRect/>
          <a:stretch/>
        </p:blipFill>
        <p:spPr>
          <a:xfrm>
            <a:off x="4145664" y="1543103"/>
            <a:ext cx="1681815" cy="1820470"/>
          </a:xfrm>
          <a:prstGeom prst="rect">
            <a:avLst/>
          </a:prstGeom>
          <a:noFill/>
          <a:ln>
            <a:noFill/>
          </a:ln>
        </p:spPr>
      </p:pic>
      <p:pic>
        <p:nvPicPr>
          <p:cNvPr id="166" name="Google Shape;166;p3" descr="תמונה שמכילה אדם, איש, בגדים, מביט&#10;&#10;התיאור נוצר באופן אוטומטי"/>
          <p:cNvPicPr preferRelativeResize="0"/>
          <p:nvPr/>
        </p:nvPicPr>
        <p:blipFill rotWithShape="1">
          <a:blip r:embed="rId10">
            <a:alphaModFix/>
          </a:blip>
          <a:srcRect/>
          <a:stretch/>
        </p:blipFill>
        <p:spPr>
          <a:xfrm>
            <a:off x="8207270" y="3972767"/>
            <a:ext cx="1489889" cy="2061013"/>
          </a:xfrm>
          <a:prstGeom prst="rect">
            <a:avLst/>
          </a:prstGeom>
          <a:noFill/>
          <a:ln>
            <a:noFill/>
          </a:ln>
        </p:spPr>
      </p:pic>
      <p:pic>
        <p:nvPicPr>
          <p:cNvPr id="167" name="Google Shape;167;p3" descr="תמונה שמכילה איש, אדם, בגדים, לובש&#10;&#10;התיאור נוצר באופן אוטומטי"/>
          <p:cNvPicPr preferRelativeResize="0"/>
          <p:nvPr/>
        </p:nvPicPr>
        <p:blipFill rotWithShape="1">
          <a:blip r:embed="rId11">
            <a:alphaModFix/>
          </a:blip>
          <a:srcRect/>
          <a:stretch/>
        </p:blipFill>
        <p:spPr>
          <a:xfrm>
            <a:off x="406349" y="4070983"/>
            <a:ext cx="1489889" cy="1952539"/>
          </a:xfrm>
          <a:prstGeom prst="rect">
            <a:avLst/>
          </a:prstGeom>
          <a:noFill/>
          <a:ln>
            <a:noFill/>
          </a:ln>
        </p:spPr>
      </p:pic>
      <p:sp>
        <p:nvSpPr>
          <p:cNvPr id="168" name="Google Shape;168;p3"/>
          <p:cNvSpPr/>
          <p:nvPr/>
        </p:nvSpPr>
        <p:spPr>
          <a:xfrm>
            <a:off x="9713863" y="1304294"/>
            <a:ext cx="2270319" cy="9684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ja-JP" dirty="0">
                <a:solidFill>
                  <a:schemeClr val="lt1"/>
                </a:solidFill>
                <a:latin typeface="Arial"/>
                <a:ea typeface="MS Mincho"/>
                <a:cs typeface="Arial"/>
                <a:sym typeface="Arial"/>
              </a:rPr>
              <a:t>ナサニエル・メロン</a:t>
            </a:r>
          </a:p>
          <a:p>
            <a:pPr marL="0" marR="0" lvl="0" indent="0" algn="ctr" rtl="0">
              <a:lnSpc>
                <a:spcPct val="90000"/>
              </a:lnSpc>
              <a:spcBef>
                <a:spcPts val="1000"/>
              </a:spcBef>
              <a:spcAft>
                <a:spcPts val="0"/>
              </a:spcAft>
              <a:buNone/>
            </a:pPr>
            <a:r>
              <a:rPr lang="ja-JP" dirty="0">
                <a:solidFill>
                  <a:schemeClr val="lt1"/>
                </a:solidFill>
                <a:latin typeface="Arial"/>
                <a:ea typeface="MS Mincho"/>
                <a:cs typeface="Arial"/>
                <a:sym typeface="Arial"/>
              </a:rPr>
              <a:t> </a:t>
            </a:r>
            <a:r>
              <a:rPr lang="ja-JP" dirty="0">
                <a:solidFill>
                  <a:schemeClr val="lt1"/>
                </a:solidFill>
                <a:latin typeface="Calibri"/>
                <a:ea typeface="MS Mincho"/>
                <a:cs typeface="Calibri"/>
                <a:sym typeface="Calibri"/>
              </a:rPr>
              <a:t>製品&amp;マーケティング最高責任者</a:t>
            </a:r>
          </a:p>
        </p:txBody>
      </p:sp>
      <p:sp>
        <p:nvSpPr>
          <p:cNvPr id="169" name="Google Shape;169;p3"/>
          <p:cNvSpPr txBox="1"/>
          <p:nvPr/>
        </p:nvSpPr>
        <p:spPr>
          <a:xfrm>
            <a:off x="9973143" y="2525025"/>
            <a:ext cx="196486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lt1"/>
                </a:solidFill>
                <a:latin typeface="Calibri"/>
                <a:ea typeface="MS Mincho"/>
                <a:cs typeface="Calibri"/>
                <a:sym typeface="Calibri"/>
              </a:rPr>
              <a:t>イスラエルの情報収集のベテラン</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70" name="Google Shape;170;p3"/>
          <p:cNvPicPr preferRelativeResize="0"/>
          <p:nvPr/>
        </p:nvPicPr>
        <p:blipFill rotWithShape="1">
          <a:blip r:embed="rId3">
            <a:alphaModFix/>
          </a:blip>
          <a:srcRect/>
          <a:stretch/>
        </p:blipFill>
        <p:spPr>
          <a:xfrm>
            <a:off x="6339231" y="2419755"/>
            <a:ext cx="733600" cy="45719"/>
          </a:xfrm>
          <a:prstGeom prst="rect">
            <a:avLst/>
          </a:prstGeom>
          <a:noFill/>
          <a:ln>
            <a:noFill/>
          </a:ln>
        </p:spPr>
      </p:pic>
      <p:sp>
        <p:nvSpPr>
          <p:cNvPr id="171" name="Google Shape;171;p3"/>
          <p:cNvSpPr txBox="1"/>
          <p:nvPr/>
        </p:nvSpPr>
        <p:spPr>
          <a:xfrm>
            <a:off x="2051818" y="3842883"/>
            <a:ext cx="2222343"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dirty="0">
                <a:solidFill>
                  <a:schemeClr val="lt1"/>
                </a:solidFill>
                <a:latin typeface="Calibri"/>
                <a:ea typeface="MS Mincho"/>
                <a:cs typeface="Calibri"/>
                <a:sym typeface="Calibri"/>
              </a:rPr>
              <a:t>アヴィシャイ･ウール教授</a:t>
            </a:r>
          </a:p>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a:p>
            <a:pPr marL="0" marR="0" lvl="0" indent="0" algn="ctr" rtl="0">
              <a:spcBef>
                <a:spcPts val="0"/>
              </a:spcBef>
              <a:spcAft>
                <a:spcPts val="0"/>
              </a:spcAft>
              <a:buNone/>
            </a:pPr>
            <a:r>
              <a:rPr lang="ja-JP" sz="1800" dirty="0">
                <a:solidFill>
                  <a:schemeClr val="lt1"/>
                </a:solidFill>
                <a:latin typeface="Calibri"/>
                <a:ea typeface="MS Mincho"/>
                <a:cs typeface="Calibri"/>
                <a:sym typeface="Calibri"/>
              </a:rPr>
              <a:t>学術特別対策本部長 </a:t>
            </a:r>
          </a:p>
        </p:txBody>
      </p:sp>
      <p:sp>
        <p:nvSpPr>
          <p:cNvPr id="172" name="Google Shape;172;p3"/>
          <p:cNvSpPr txBox="1"/>
          <p:nvPr/>
        </p:nvSpPr>
        <p:spPr>
          <a:xfrm>
            <a:off x="1604307" y="5426548"/>
            <a:ext cx="2488722" cy="695575"/>
          </a:xfrm>
          <a:prstGeom prst="rect">
            <a:avLst/>
          </a:prstGeom>
          <a:noFill/>
          <a:ln>
            <a:noFill/>
          </a:ln>
        </p:spPr>
        <p:txBody>
          <a:bodyPr spcFirstLastPara="1" wrap="square" lIns="91425" tIns="45700" rIns="91425" bIns="45700" anchor="t" anchorCtr="0">
            <a:spAutoFit/>
          </a:bodyPr>
          <a:lstStyle/>
          <a:p>
            <a:pPr marL="457200" marR="0" lvl="0" indent="0" algn="l" rtl="0">
              <a:lnSpc>
                <a:spcPct val="90000"/>
              </a:lnSpc>
              <a:spcBef>
                <a:spcPts val="0"/>
              </a:spcBef>
              <a:spcAft>
                <a:spcPts val="0"/>
              </a:spcAft>
              <a:buNone/>
            </a:pPr>
            <a:r>
              <a:rPr lang="ja-JP" sz="1800" dirty="0">
                <a:solidFill>
                  <a:schemeClr val="lt1"/>
                </a:solidFill>
                <a:latin typeface="Calibri"/>
                <a:ea typeface="MS Mincho"/>
                <a:cs typeface="Calibri"/>
                <a:sym typeface="Calibri"/>
              </a:rPr>
              <a:t>世界的に有名なサイバー安全対策の専門家</a:t>
            </a: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73" name="Google Shape;173;p3"/>
          <p:cNvSpPr txBox="1"/>
          <p:nvPr/>
        </p:nvSpPr>
        <p:spPr>
          <a:xfrm>
            <a:off x="5918228" y="3810358"/>
            <a:ext cx="2243199"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dirty="0">
                <a:solidFill>
                  <a:schemeClr val="lt1"/>
                </a:solidFill>
                <a:latin typeface="Arial"/>
                <a:ea typeface="MS Mincho"/>
                <a:cs typeface="Arial"/>
                <a:sym typeface="Arial"/>
              </a:rPr>
              <a:t>フランク･スピツナー</a:t>
            </a:r>
          </a:p>
          <a:p>
            <a:pPr marL="0" marR="0" lvl="0" indent="0" algn="ctr" rtl="0">
              <a:spcBef>
                <a:spcPts val="0"/>
              </a:spcBef>
              <a:spcAft>
                <a:spcPts val="0"/>
              </a:spcAft>
              <a:buNone/>
            </a:pPr>
            <a:endParaRPr sz="1000" dirty="0">
              <a:solidFill>
                <a:schemeClr val="lt1"/>
              </a:solidFill>
              <a:latin typeface="Arial"/>
              <a:ea typeface="Arial"/>
              <a:cs typeface="Arial"/>
              <a:sym typeface="Arial"/>
            </a:endParaRPr>
          </a:p>
          <a:p>
            <a:pPr marL="0" marR="0" lvl="0" indent="0" algn="ctr" rtl="0">
              <a:spcBef>
                <a:spcPts val="0"/>
              </a:spcBef>
              <a:spcAft>
                <a:spcPts val="0"/>
              </a:spcAft>
              <a:buNone/>
            </a:pPr>
            <a:r>
              <a:rPr lang="ja-JP" sz="1800" dirty="0">
                <a:solidFill>
                  <a:schemeClr val="lt1"/>
                </a:solidFill>
                <a:latin typeface="Arial"/>
                <a:ea typeface="MS Mincho"/>
                <a:cs typeface="Arial"/>
                <a:sym typeface="Arial"/>
              </a:rPr>
              <a:t>安全とAUTOSAR責任者</a:t>
            </a:r>
          </a:p>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pic>
        <p:nvPicPr>
          <p:cNvPr id="174" name="Google Shape;174;p3"/>
          <p:cNvPicPr preferRelativeResize="0"/>
          <p:nvPr/>
        </p:nvPicPr>
        <p:blipFill rotWithShape="1">
          <a:blip r:embed="rId3">
            <a:alphaModFix/>
          </a:blip>
          <a:srcRect/>
          <a:stretch/>
        </p:blipFill>
        <p:spPr>
          <a:xfrm>
            <a:off x="6480100" y="5174787"/>
            <a:ext cx="733600" cy="45719"/>
          </a:xfrm>
          <a:prstGeom prst="rect">
            <a:avLst/>
          </a:prstGeom>
          <a:noFill/>
          <a:ln>
            <a:noFill/>
          </a:ln>
        </p:spPr>
      </p:pic>
      <p:sp>
        <p:nvSpPr>
          <p:cNvPr id="175" name="Google Shape;175;p3"/>
          <p:cNvSpPr txBox="1"/>
          <p:nvPr/>
        </p:nvSpPr>
        <p:spPr>
          <a:xfrm>
            <a:off x="5918229" y="5268038"/>
            <a:ext cx="21308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lt1"/>
                </a:solidFill>
                <a:latin typeface="Calibri"/>
                <a:ea typeface="MS Mincho"/>
                <a:cs typeface="Calibri"/>
                <a:sym typeface="Calibri"/>
              </a:rPr>
              <a:t>ElektrobitでAUTOSARプロジェクトおよびセキュリティ研究をリード</a:t>
            </a: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76" name="Google Shape;176;p3"/>
          <p:cNvSpPr txBox="1"/>
          <p:nvPr/>
        </p:nvSpPr>
        <p:spPr>
          <a:xfrm>
            <a:off x="9839062" y="3980500"/>
            <a:ext cx="2270319"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dirty="0">
                <a:solidFill>
                  <a:schemeClr val="lt1"/>
                </a:solidFill>
                <a:latin typeface="Arial"/>
                <a:ea typeface="MS Mincho"/>
                <a:cs typeface="Arial"/>
                <a:sym typeface="Arial"/>
              </a:rPr>
              <a:t>アーロン・ネイマン博士</a:t>
            </a:r>
          </a:p>
          <a:p>
            <a:pPr marL="0" marR="0" lvl="0" indent="0" algn="ctr" rtl="0">
              <a:spcBef>
                <a:spcPts val="0"/>
              </a:spcBef>
              <a:spcAft>
                <a:spcPts val="0"/>
              </a:spcAft>
              <a:buNone/>
            </a:pPr>
            <a:endParaRPr sz="1000" dirty="0">
              <a:solidFill>
                <a:schemeClr val="lt1"/>
              </a:solidFill>
              <a:latin typeface="Arial"/>
              <a:ea typeface="Arial"/>
              <a:cs typeface="Arial"/>
              <a:sym typeface="Arial"/>
            </a:endParaRPr>
          </a:p>
          <a:p>
            <a:pPr marL="0" marR="0" lvl="0" indent="0" algn="ctr" rtl="0">
              <a:spcBef>
                <a:spcPts val="0"/>
              </a:spcBef>
              <a:spcAft>
                <a:spcPts val="0"/>
              </a:spcAft>
              <a:buNone/>
            </a:pPr>
            <a:r>
              <a:rPr lang="ja-JP" sz="1800" dirty="0">
                <a:solidFill>
                  <a:schemeClr val="lt1"/>
                </a:solidFill>
                <a:latin typeface="Calibri"/>
                <a:ea typeface="MS Mincho"/>
                <a:cs typeface="Calibri"/>
                <a:sym typeface="Calibri"/>
              </a:rPr>
              <a:t>アルゴリズム責任者</a:t>
            </a:r>
          </a:p>
          <a:p>
            <a:pPr marL="0" marR="0" lvl="0" indent="0" algn="ctr" rtl="0">
              <a:spcBef>
                <a:spcPts val="0"/>
              </a:spcBef>
              <a:spcAft>
                <a:spcPts val="0"/>
              </a:spcAft>
              <a:buNone/>
            </a:pPr>
            <a:endParaRPr lang="en-US" sz="1800" b="1" dirty="0">
              <a:solidFill>
                <a:schemeClr val="lt1"/>
              </a:solidFill>
              <a:latin typeface="Arial"/>
              <a:ea typeface="Arial"/>
              <a:cs typeface="Arial"/>
              <a:sym typeface="Arial"/>
            </a:endParaRPr>
          </a:p>
          <a:p>
            <a:pPr marL="0" marR="0" lvl="0" indent="0" algn="ctr" rtl="0">
              <a:spcBef>
                <a:spcPts val="0"/>
              </a:spcBef>
              <a:spcAft>
                <a:spcPts val="0"/>
              </a:spcAft>
              <a:buNone/>
            </a:pPr>
            <a:endParaRPr lang="en-US" sz="1800" b="1" dirty="0">
              <a:solidFill>
                <a:schemeClr val="lt1"/>
              </a:solidFill>
              <a:latin typeface="Arial"/>
              <a:ea typeface="Arial"/>
              <a:cs typeface="Arial"/>
              <a:sym typeface="Arial"/>
            </a:endParaRPr>
          </a:p>
        </p:txBody>
      </p:sp>
      <p:sp>
        <p:nvSpPr>
          <p:cNvPr id="177" name="Google Shape;177;p3"/>
          <p:cNvSpPr txBox="1"/>
          <p:nvPr/>
        </p:nvSpPr>
        <p:spPr>
          <a:xfrm>
            <a:off x="9906874" y="5314178"/>
            <a:ext cx="228512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lt1"/>
                </a:solidFill>
                <a:latin typeface="Calibri"/>
                <a:ea typeface="MS Mincho"/>
                <a:cs typeface="Calibri"/>
                <a:sym typeface="Calibri"/>
              </a:rPr>
              <a:t>30年以上が応用数学とRTのアルゴリズムの経験 </a:t>
            </a: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4"/>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ja-JP" sz="3200" b="1">
                <a:solidFill>
                  <a:schemeClr val="lt1"/>
                </a:solidFill>
              </a:rPr>
              <a:t>脆弱な車両</a:t>
            </a:r>
          </a:p>
        </p:txBody>
      </p:sp>
      <p:pic>
        <p:nvPicPr>
          <p:cNvPr id="184" name="Google Shape;184;p4"/>
          <p:cNvPicPr preferRelativeResize="0"/>
          <p:nvPr/>
        </p:nvPicPr>
        <p:blipFill rotWithShape="1">
          <a:blip r:embed="rId4">
            <a:alphaModFix/>
          </a:blip>
          <a:srcRect/>
          <a:stretch/>
        </p:blipFill>
        <p:spPr>
          <a:xfrm>
            <a:off x="575555" y="1268618"/>
            <a:ext cx="1486711" cy="79004"/>
          </a:xfrm>
          <a:prstGeom prst="rect">
            <a:avLst/>
          </a:prstGeom>
          <a:noFill/>
          <a:ln>
            <a:noFill/>
          </a:ln>
        </p:spPr>
      </p:pic>
      <p:pic>
        <p:nvPicPr>
          <p:cNvPr id="185" name="Google Shape;185;p4" descr="A picture containing object, clock&#10;&#10;Description automatically generated"/>
          <p:cNvPicPr preferRelativeResize="0"/>
          <p:nvPr/>
        </p:nvPicPr>
        <p:blipFill rotWithShape="1">
          <a:blip r:embed="rId5">
            <a:alphaModFix/>
          </a:blip>
          <a:srcRect/>
          <a:stretch/>
        </p:blipFill>
        <p:spPr>
          <a:xfrm>
            <a:off x="11284085" y="6301368"/>
            <a:ext cx="653922" cy="398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E79BB76-627B-44E2-9335-BF2553CAE18A}"/>
              </a:ext>
            </a:extLst>
          </p:cNvPr>
          <p:cNvSpPr>
            <a:spLocks noGrp="1"/>
          </p:cNvSpPr>
          <p:nvPr>
            <p:ph type="title"/>
          </p:nvPr>
        </p:nvSpPr>
        <p:spPr/>
        <p:txBody>
          <a:bodyPr/>
          <a:lstStyle/>
          <a:p>
            <a:r>
              <a:rPr lang="ja-JP"/>
              <a:t>C2A自動車へのアプローチ</a:t>
            </a:r>
          </a:p>
        </p:txBody>
      </p:sp>
      <p:sp>
        <p:nvSpPr>
          <p:cNvPr id="15" name="Content Placeholder 14">
            <a:extLst>
              <a:ext uri="{FF2B5EF4-FFF2-40B4-BE49-F238E27FC236}">
                <a16:creationId xmlns:a16="http://schemas.microsoft.com/office/drawing/2014/main" id="{C37C3C36-0620-4AFE-B7D5-ECA6D751F42F}"/>
              </a:ext>
            </a:extLst>
          </p:cNvPr>
          <p:cNvSpPr>
            <a:spLocks noGrp="1"/>
          </p:cNvSpPr>
          <p:nvPr>
            <p:ph idx="1"/>
          </p:nvPr>
        </p:nvSpPr>
        <p:spPr>
          <a:xfrm>
            <a:off x="1214699" y="2101002"/>
            <a:ext cx="3561518" cy="412249"/>
          </a:xfrm>
        </p:spPr>
        <p:txBody>
          <a:bodyPr>
            <a:normAutofit/>
          </a:bodyPr>
          <a:lstStyle/>
          <a:p>
            <a:pPr marL="0" indent="0">
              <a:buNone/>
            </a:pPr>
            <a:r>
              <a:rPr lang="ja-JP" sz="2000" b="1"/>
              <a:t>信頼性と安全性</a:t>
            </a:r>
          </a:p>
        </p:txBody>
      </p:sp>
      <p:pic>
        <p:nvPicPr>
          <p:cNvPr id="16" name="Graphic 15">
            <a:extLst>
              <a:ext uri="{FF2B5EF4-FFF2-40B4-BE49-F238E27FC236}">
                <a16:creationId xmlns:a16="http://schemas.microsoft.com/office/drawing/2014/main" id="{F9A34CD3-6A9D-4D82-8BDC-199335C914E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58357" y="4140865"/>
            <a:ext cx="434248" cy="434248"/>
          </a:xfrm>
          <a:prstGeom prst="rect">
            <a:avLst/>
          </a:prstGeom>
        </p:spPr>
      </p:pic>
      <p:pic>
        <p:nvPicPr>
          <p:cNvPr id="17" name="Graphic 16">
            <a:extLst>
              <a:ext uri="{FF2B5EF4-FFF2-40B4-BE49-F238E27FC236}">
                <a16:creationId xmlns:a16="http://schemas.microsoft.com/office/drawing/2014/main" id="{24623A67-187E-4F47-9ECD-0AF95C12C45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4759" y="2040597"/>
            <a:ext cx="378321" cy="470434"/>
          </a:xfrm>
          <a:prstGeom prst="rect">
            <a:avLst/>
          </a:prstGeom>
        </p:spPr>
      </p:pic>
      <p:pic>
        <p:nvPicPr>
          <p:cNvPr id="18" name="Graphic 17">
            <a:extLst>
              <a:ext uri="{FF2B5EF4-FFF2-40B4-BE49-F238E27FC236}">
                <a16:creationId xmlns:a16="http://schemas.microsoft.com/office/drawing/2014/main" id="{DCE7B398-5D5D-4CFE-BBDA-B5C174AFE0F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301" y="4174752"/>
            <a:ext cx="404640" cy="404640"/>
          </a:xfrm>
          <a:prstGeom prst="rect">
            <a:avLst/>
          </a:prstGeom>
        </p:spPr>
      </p:pic>
      <p:pic>
        <p:nvPicPr>
          <p:cNvPr id="19" name="Graphic 18">
            <a:extLst>
              <a:ext uri="{FF2B5EF4-FFF2-40B4-BE49-F238E27FC236}">
                <a16:creationId xmlns:a16="http://schemas.microsoft.com/office/drawing/2014/main" id="{7763B4A2-B5C8-4C5C-A442-7EC1EA0C7D4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15461" y="2029807"/>
            <a:ext cx="434248" cy="434248"/>
          </a:xfrm>
          <a:prstGeom prst="rect">
            <a:avLst/>
          </a:prstGeom>
        </p:spPr>
      </p:pic>
      <p:sp>
        <p:nvSpPr>
          <p:cNvPr id="20" name="Content Placeholder 14">
            <a:extLst>
              <a:ext uri="{FF2B5EF4-FFF2-40B4-BE49-F238E27FC236}">
                <a16:creationId xmlns:a16="http://schemas.microsoft.com/office/drawing/2014/main" id="{76B675CC-1CFD-4279-9C7A-80ECE212C1A1}"/>
              </a:ext>
            </a:extLst>
          </p:cNvPr>
          <p:cNvSpPr txBox="1">
            <a:spLocks/>
          </p:cNvSpPr>
          <p:nvPr/>
        </p:nvSpPr>
        <p:spPr>
          <a:xfrm>
            <a:off x="595008" y="2650714"/>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dirty="0"/>
              <a:t>マルチレイヤーのよるアプローチ </a:t>
            </a:r>
          </a:p>
          <a:p>
            <a:pPr marL="144000" indent="-144000">
              <a:buSzPct val="70000"/>
              <a:buBlip>
                <a:blip r:embed="rId10"/>
              </a:buBlip>
            </a:pPr>
            <a:r>
              <a:rPr lang="ja-JP" sz="1500" dirty="0"/>
              <a:t>自動車に特化した保護 </a:t>
            </a:r>
          </a:p>
          <a:p>
            <a:pPr marL="144000" indent="-144000">
              <a:buSzPct val="70000"/>
              <a:buBlip>
                <a:blip r:embed="rId10"/>
              </a:buBlip>
            </a:pPr>
            <a:r>
              <a:rPr lang="ja-JP" sz="1500" dirty="0"/>
              <a:t>各種安全機能の互換性 </a:t>
            </a:r>
          </a:p>
        </p:txBody>
      </p:sp>
      <p:sp>
        <p:nvSpPr>
          <p:cNvPr id="21" name="Content Placeholder 14">
            <a:extLst>
              <a:ext uri="{FF2B5EF4-FFF2-40B4-BE49-F238E27FC236}">
                <a16:creationId xmlns:a16="http://schemas.microsoft.com/office/drawing/2014/main" id="{21F8D730-A749-40FE-87AF-B63D0BD48DE0}"/>
              </a:ext>
            </a:extLst>
          </p:cNvPr>
          <p:cNvSpPr txBox="1">
            <a:spLocks/>
          </p:cNvSpPr>
          <p:nvPr/>
        </p:nvSpPr>
        <p:spPr>
          <a:xfrm>
            <a:off x="6178048" y="2101655"/>
            <a:ext cx="3561518" cy="41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2000" b="1"/>
              <a:t>実用的な製品</a:t>
            </a:r>
          </a:p>
        </p:txBody>
      </p:sp>
      <p:sp>
        <p:nvSpPr>
          <p:cNvPr id="23" name="Content Placeholder 14">
            <a:extLst>
              <a:ext uri="{FF2B5EF4-FFF2-40B4-BE49-F238E27FC236}">
                <a16:creationId xmlns:a16="http://schemas.microsoft.com/office/drawing/2014/main" id="{ACD960E5-0BD2-40A7-9E45-522351ED00E7}"/>
              </a:ext>
            </a:extLst>
          </p:cNvPr>
          <p:cNvSpPr txBox="1">
            <a:spLocks/>
          </p:cNvSpPr>
          <p:nvPr/>
        </p:nvSpPr>
        <p:spPr>
          <a:xfrm>
            <a:off x="5558357" y="2651367"/>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a:t>統合が容易</a:t>
            </a:r>
          </a:p>
          <a:p>
            <a:pPr marL="144000" indent="-144000">
              <a:buSzPct val="70000"/>
              <a:buBlip>
                <a:blip r:embed="rId10"/>
              </a:buBlip>
            </a:pPr>
            <a:r>
              <a:rPr lang="ja-JP" sz="1500"/>
              <a:t>性能への影響をほぼ無視できる</a:t>
            </a:r>
          </a:p>
          <a:p>
            <a:pPr marL="144000" indent="-144000">
              <a:buSzPct val="70000"/>
              <a:buBlip>
                <a:blip r:embed="rId10"/>
              </a:buBlip>
            </a:pPr>
            <a:r>
              <a:rPr lang="ja-JP" sz="1500"/>
              <a:t>コスト最適化</a:t>
            </a:r>
          </a:p>
        </p:txBody>
      </p:sp>
      <p:sp>
        <p:nvSpPr>
          <p:cNvPr id="24" name="Content Placeholder 14">
            <a:extLst>
              <a:ext uri="{FF2B5EF4-FFF2-40B4-BE49-F238E27FC236}">
                <a16:creationId xmlns:a16="http://schemas.microsoft.com/office/drawing/2014/main" id="{23F8FE14-00C4-4CB8-A8F9-B61FAED2D94F}"/>
              </a:ext>
            </a:extLst>
          </p:cNvPr>
          <p:cNvSpPr txBox="1">
            <a:spLocks/>
          </p:cNvSpPr>
          <p:nvPr/>
        </p:nvSpPr>
        <p:spPr>
          <a:xfrm>
            <a:off x="1008941" y="4221179"/>
            <a:ext cx="3561518" cy="41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2000" b="1"/>
              <a:t>ホワイトボックスアプローチ</a:t>
            </a:r>
          </a:p>
        </p:txBody>
      </p:sp>
      <p:sp>
        <p:nvSpPr>
          <p:cNvPr id="26" name="Content Placeholder 14">
            <a:extLst>
              <a:ext uri="{FF2B5EF4-FFF2-40B4-BE49-F238E27FC236}">
                <a16:creationId xmlns:a16="http://schemas.microsoft.com/office/drawing/2014/main" id="{D2B8089D-9ACF-42D1-B166-CB8B08284FF0}"/>
              </a:ext>
            </a:extLst>
          </p:cNvPr>
          <p:cNvSpPr txBox="1">
            <a:spLocks/>
          </p:cNvSpPr>
          <p:nvPr/>
        </p:nvSpPr>
        <p:spPr>
          <a:xfrm>
            <a:off x="517187" y="4770891"/>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a:t>カスタマイズされた特化ソリューション</a:t>
            </a:r>
          </a:p>
          <a:p>
            <a:pPr marL="144000" indent="-144000">
              <a:buSzPct val="70000"/>
              <a:buBlip>
                <a:blip r:embed="rId10"/>
              </a:buBlip>
            </a:pPr>
            <a:r>
              <a:rPr lang="ja-JP" sz="1500"/>
              <a:t>可視性とコントロール</a:t>
            </a:r>
          </a:p>
          <a:p>
            <a:pPr marL="144000" indent="-144000">
              <a:buSzPct val="70000"/>
              <a:buBlip>
                <a:blip r:embed="rId10"/>
              </a:buBlip>
            </a:pPr>
            <a:r>
              <a:rPr lang="ja-JP" sz="1500"/>
              <a:t>セキュリティチームの業務を強化</a:t>
            </a:r>
          </a:p>
        </p:txBody>
      </p:sp>
      <p:sp>
        <p:nvSpPr>
          <p:cNvPr id="27" name="Content Placeholder 14">
            <a:extLst>
              <a:ext uri="{FF2B5EF4-FFF2-40B4-BE49-F238E27FC236}">
                <a16:creationId xmlns:a16="http://schemas.microsoft.com/office/drawing/2014/main" id="{52C4D97F-2729-4703-B38D-D8D3BE41A8C4}"/>
              </a:ext>
            </a:extLst>
          </p:cNvPr>
          <p:cNvSpPr txBox="1">
            <a:spLocks/>
          </p:cNvSpPr>
          <p:nvPr/>
        </p:nvSpPr>
        <p:spPr>
          <a:xfrm>
            <a:off x="6001966" y="4221179"/>
            <a:ext cx="4132778" cy="4122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2000" b="1"/>
              <a:t>セキュリティライフサイクルマネジメント</a:t>
            </a:r>
          </a:p>
        </p:txBody>
      </p:sp>
      <p:sp>
        <p:nvSpPr>
          <p:cNvPr id="29" name="Content Placeholder 14">
            <a:extLst>
              <a:ext uri="{FF2B5EF4-FFF2-40B4-BE49-F238E27FC236}">
                <a16:creationId xmlns:a16="http://schemas.microsoft.com/office/drawing/2014/main" id="{0355C2FE-220A-4B67-9FD0-05C6051DB100}"/>
              </a:ext>
            </a:extLst>
          </p:cNvPr>
          <p:cNvSpPr txBox="1">
            <a:spLocks/>
          </p:cNvSpPr>
          <p:nvPr/>
        </p:nvSpPr>
        <p:spPr>
          <a:xfrm>
            <a:off x="5510212" y="4770891"/>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a:t>同時進行のリスク評価</a:t>
            </a:r>
          </a:p>
          <a:p>
            <a:pPr marL="144000" indent="-144000">
              <a:buSzPct val="70000"/>
              <a:buBlip>
                <a:blip r:embed="rId10"/>
              </a:buBlip>
            </a:pPr>
            <a:r>
              <a:rPr lang="ja-JP" sz="1500"/>
              <a:t>サイバーセキュリティのメンテナンスと配備   </a:t>
            </a:r>
          </a:p>
          <a:p>
            <a:pPr marL="144000" indent="-144000">
              <a:buSzPct val="70000"/>
              <a:buBlip>
                <a:blip r:embed="rId10"/>
              </a:buBlip>
            </a:pPr>
            <a:r>
              <a:rPr lang="ja-JP" sz="1500"/>
              <a:t>セキュリティライフサイクルを自前で管理</a:t>
            </a:r>
          </a:p>
        </p:txBody>
      </p:sp>
      <p:pic>
        <p:nvPicPr>
          <p:cNvPr id="30" name="Graphic 29">
            <a:extLst>
              <a:ext uri="{FF2B5EF4-FFF2-40B4-BE49-F238E27FC236}">
                <a16:creationId xmlns:a16="http://schemas.microsoft.com/office/drawing/2014/main" id="{F7135F06-35C6-4CA1-983F-5DB2D3AA3D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5555" y="1268618"/>
            <a:ext cx="1486711" cy="79004"/>
          </a:xfrm>
          <a:prstGeom prst="rect">
            <a:avLst/>
          </a:prstGeom>
        </p:spPr>
      </p:pic>
    </p:spTree>
    <p:extLst>
      <p:ext uri="{BB962C8B-B14F-4D97-AF65-F5344CB8AC3E}">
        <p14:creationId xmlns:p14="http://schemas.microsoft.com/office/powerpoint/2010/main" val="105358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5DF-3DE9-44DC-936A-BA5B81D45834}"/>
              </a:ext>
            </a:extLst>
          </p:cNvPr>
          <p:cNvSpPr>
            <a:spLocks noGrp="1"/>
          </p:cNvSpPr>
          <p:nvPr>
            <p:ph type="title"/>
          </p:nvPr>
        </p:nvSpPr>
        <p:spPr>
          <a:xfrm>
            <a:off x="517187" y="1451058"/>
            <a:ext cx="10515600" cy="1325563"/>
          </a:xfrm>
        </p:spPr>
        <p:txBody>
          <a:bodyPr/>
          <a:lstStyle/>
          <a:p>
            <a:r>
              <a:rPr lang="ja-JP"/>
              <a:t>C2Aホリスティックソリューション -- 3PS</a:t>
            </a:r>
          </a:p>
        </p:txBody>
      </p:sp>
      <p:sp>
        <p:nvSpPr>
          <p:cNvPr id="3" name="Content Placeholder 2">
            <a:extLst>
              <a:ext uri="{FF2B5EF4-FFF2-40B4-BE49-F238E27FC236}">
                <a16:creationId xmlns:a16="http://schemas.microsoft.com/office/drawing/2014/main" id="{9BCF1391-C0BE-4C89-B4D2-474D2FA13467}"/>
              </a:ext>
            </a:extLst>
          </p:cNvPr>
          <p:cNvSpPr>
            <a:spLocks noGrp="1"/>
          </p:cNvSpPr>
          <p:nvPr>
            <p:ph idx="1"/>
          </p:nvPr>
        </p:nvSpPr>
        <p:spPr>
          <a:xfrm>
            <a:off x="517187" y="3079414"/>
            <a:ext cx="4788739" cy="4351338"/>
          </a:xfrm>
        </p:spPr>
        <p:txBody>
          <a:bodyPr>
            <a:normAutofit/>
          </a:bodyPr>
          <a:lstStyle/>
          <a:p>
            <a:pPr marL="0" indent="0">
              <a:buNone/>
            </a:pPr>
            <a:r>
              <a:rPr lang="ja-JP" sz="2400"/>
              <a:t>セキュリティライフサイクルを</a:t>
            </a:r>
          </a:p>
          <a:p>
            <a:pPr marL="0" indent="0">
              <a:buNone/>
            </a:pPr>
            <a:r>
              <a:rPr lang="ja-JP" sz="2400"/>
              <a:t>自前で管理--</a:t>
            </a:r>
          </a:p>
          <a:p>
            <a:pPr marL="0" indent="0">
              <a:buNone/>
            </a:pPr>
            <a:r>
              <a:rPr lang="ja-JP" sz="2400"/>
              <a:t>認識、保護、維持 </a:t>
            </a:r>
          </a:p>
        </p:txBody>
      </p:sp>
      <p:pic>
        <p:nvPicPr>
          <p:cNvPr id="5" name="Graphic 4">
            <a:extLst>
              <a:ext uri="{FF2B5EF4-FFF2-40B4-BE49-F238E27FC236}">
                <a16:creationId xmlns:a16="http://schemas.microsoft.com/office/drawing/2014/main" id="{A2F77C74-A399-48CB-8DC3-3DFE3A396A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555" y="2737119"/>
            <a:ext cx="1486711" cy="79004"/>
          </a:xfrm>
          <a:prstGeom prst="rect">
            <a:avLst/>
          </a:prstGeom>
        </p:spPr>
      </p:pic>
      <p:pic>
        <p:nvPicPr>
          <p:cNvPr id="7" name="Picture 6">
            <a:extLst>
              <a:ext uri="{FF2B5EF4-FFF2-40B4-BE49-F238E27FC236}">
                <a16:creationId xmlns:a16="http://schemas.microsoft.com/office/drawing/2014/main" id="{1B6F0AE7-F89D-482A-B7B1-B4C06C72D72C}"/>
              </a:ext>
            </a:extLst>
          </p:cNvPr>
          <p:cNvPicPr>
            <a:picLocks noChangeAspect="1"/>
          </p:cNvPicPr>
          <p:nvPr/>
        </p:nvPicPr>
        <p:blipFill>
          <a:blip r:embed="rId5"/>
          <a:stretch>
            <a:fillRect/>
          </a:stretch>
        </p:blipFill>
        <p:spPr>
          <a:xfrm>
            <a:off x="4965405" y="177213"/>
            <a:ext cx="5779664" cy="5985683"/>
          </a:xfrm>
          <a:prstGeom prst="rect">
            <a:avLst/>
          </a:prstGeom>
        </p:spPr>
      </p:pic>
    </p:spTree>
    <p:extLst>
      <p:ext uri="{BB962C8B-B14F-4D97-AF65-F5344CB8AC3E}">
        <p14:creationId xmlns:p14="http://schemas.microsoft.com/office/powerpoint/2010/main" val="133411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5" name="Picture 5">
            <a:extLst>
              <a:ext uri="{FF2B5EF4-FFF2-40B4-BE49-F238E27FC236}">
                <a16:creationId xmlns:a16="http://schemas.microsoft.com/office/drawing/2014/main" id="{09D8D16B-3226-464A-9C5D-68EC85953D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096705" y="0"/>
            <a:ext cx="6095295" cy="6857999"/>
          </a:xfrm>
          <a:prstGeom prst="rect">
            <a:avLst/>
          </a:prstGeom>
        </p:spPr>
      </p:pic>
      <p:sp>
        <p:nvSpPr>
          <p:cNvPr id="184" name="Google Shape;184;p7"/>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5F70"/>
              </a:buClr>
              <a:buSzPts val="3600"/>
              <a:buFont typeface="Arial"/>
              <a:buNone/>
            </a:pPr>
            <a:r>
              <a:rPr lang="ja-JP" sz="3200" b="1" dirty="0"/>
              <a:t>センシング</a:t>
            </a:r>
          </a:p>
        </p:txBody>
      </p:sp>
      <p:pic>
        <p:nvPicPr>
          <p:cNvPr id="185" name="Google Shape;185;p7"/>
          <p:cNvPicPr preferRelativeResize="0"/>
          <p:nvPr/>
        </p:nvPicPr>
        <p:blipFill rotWithShape="1">
          <a:blip r:embed="rId4">
            <a:alphaModFix/>
          </a:blip>
          <a:srcRect/>
          <a:stretch/>
        </p:blipFill>
        <p:spPr>
          <a:xfrm>
            <a:off x="575555" y="1268618"/>
            <a:ext cx="1486711" cy="79004"/>
          </a:xfrm>
          <a:prstGeom prst="rect">
            <a:avLst/>
          </a:prstGeom>
          <a:noFill/>
          <a:ln>
            <a:noFill/>
          </a:ln>
        </p:spPr>
      </p:pic>
      <p:sp>
        <p:nvSpPr>
          <p:cNvPr id="186" name="Google Shape;186;p7"/>
          <p:cNvSpPr txBox="1"/>
          <p:nvPr/>
        </p:nvSpPr>
        <p:spPr>
          <a:xfrm>
            <a:off x="575556" y="1573956"/>
            <a:ext cx="6904032"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ja-JP" sz="2000" dirty="0">
                <a:solidFill>
                  <a:srgbClr val="1A5F70"/>
                </a:solidFill>
                <a:latin typeface="Arial"/>
                <a:ea typeface="MS Mincho"/>
                <a:cs typeface="Arial"/>
                <a:sym typeface="Arial"/>
              </a:rPr>
              <a:t>すべてのモデルを把握</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latin typeface="Arial"/>
                <a:ea typeface="MS Mincho"/>
                <a:cs typeface="Arial"/>
                <a:sym typeface="Arial"/>
              </a:rPr>
              <a:t>SWおよびHW BOMを調査</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latin typeface="Arial"/>
                <a:ea typeface="MS Mincho"/>
                <a:cs typeface="Arial"/>
                <a:sym typeface="Arial"/>
              </a:rPr>
              <a:t>システム位相および復元性 - どこが脆弱か理解</a:t>
            </a:r>
          </a:p>
          <a:p>
            <a:pPr marL="228600" marR="0" lvl="0" indent="-228600" algn="l" rtl="0">
              <a:lnSpc>
                <a:spcPct val="90000"/>
              </a:lnSpc>
              <a:spcBef>
                <a:spcPts val="1000"/>
              </a:spcBef>
              <a:spcAft>
                <a:spcPts val="0"/>
              </a:spcAft>
              <a:buClr>
                <a:srgbClr val="1A5F70"/>
              </a:buClr>
              <a:buSzPts val="2000"/>
              <a:buFont typeface="Arial"/>
              <a:buChar char="•"/>
            </a:pPr>
            <a:r>
              <a:rPr lang="ja-JP" sz="2000" dirty="0">
                <a:solidFill>
                  <a:srgbClr val="1A5F70"/>
                </a:solidFill>
                <a:latin typeface="Arial"/>
                <a:ea typeface="MS Mincho"/>
                <a:cs typeface="Arial"/>
                <a:sym typeface="Arial"/>
              </a:rPr>
              <a:t>車両の脅威モデルを分析</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highlight>
                  <a:srgbClr val="FFFFFF"/>
                </a:highlight>
                <a:latin typeface="Arial"/>
                <a:ea typeface="MS Mincho"/>
                <a:cs typeface="Arial"/>
                <a:sym typeface="Arial"/>
              </a:rPr>
              <a:t>リスク監査</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highlight>
                  <a:srgbClr val="FFFFFF"/>
                </a:highlight>
                <a:latin typeface="Arial"/>
                <a:ea typeface="MS Mincho"/>
                <a:cs typeface="Arial"/>
                <a:sym typeface="Arial"/>
              </a:rPr>
              <a:t>車両内構成部品振る舞いをシミュレート </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highlight>
                  <a:srgbClr val="FFFFFF"/>
                </a:highlight>
                <a:latin typeface="Arial"/>
                <a:ea typeface="MS Mincho"/>
                <a:cs typeface="Arial"/>
                <a:sym typeface="Arial"/>
              </a:rPr>
              <a:t>必要なセキュリティ機能を推論 </a:t>
            </a:r>
          </a:p>
          <a:p>
            <a:pPr marL="228600" marR="0" lvl="0" indent="-228600" algn="l" rtl="0">
              <a:lnSpc>
                <a:spcPct val="90000"/>
              </a:lnSpc>
              <a:spcBef>
                <a:spcPts val="1000"/>
              </a:spcBef>
              <a:spcAft>
                <a:spcPts val="0"/>
              </a:spcAft>
              <a:buClr>
                <a:srgbClr val="1A5F70"/>
              </a:buClr>
              <a:buSzPts val="2000"/>
              <a:buFont typeface="Arial"/>
              <a:buChar char="•"/>
            </a:pPr>
            <a:r>
              <a:rPr lang="ja-JP" sz="2000" dirty="0">
                <a:solidFill>
                  <a:srgbClr val="1A5F70"/>
                </a:solidFill>
                <a:latin typeface="Arial"/>
                <a:ea typeface="MS Mincho"/>
                <a:cs typeface="Arial"/>
                <a:sym typeface="Arial"/>
              </a:rPr>
              <a:t> 車両内サイバー・セキュリティを設計およびカスタマイズ </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latin typeface="Arial"/>
                <a:ea typeface="MS Mincho"/>
                <a:cs typeface="Arial"/>
                <a:sym typeface="Arial"/>
              </a:rPr>
              <a:t>本当に必要な場所で、セキュリティを展開</a:t>
            </a:r>
          </a:p>
          <a:p>
            <a:pPr marL="685800" marR="0" lvl="1" indent="-228600" algn="l" rtl="0">
              <a:lnSpc>
                <a:spcPct val="90000"/>
              </a:lnSpc>
              <a:spcBef>
                <a:spcPts val="500"/>
              </a:spcBef>
              <a:spcAft>
                <a:spcPts val="0"/>
              </a:spcAft>
              <a:buClr>
                <a:srgbClr val="1A5F70"/>
              </a:buClr>
              <a:buSzPts val="1800"/>
              <a:buFont typeface="Arial"/>
              <a:buChar char="•"/>
            </a:pPr>
            <a:r>
              <a:rPr lang="ja-JP" sz="1800" b="0" i="0" u="none" strike="noStrike" cap="none" dirty="0">
                <a:solidFill>
                  <a:srgbClr val="1A5F70"/>
                </a:solidFill>
                <a:latin typeface="Arial"/>
                <a:ea typeface="MS Mincho"/>
                <a:cs typeface="Arial"/>
                <a:sym typeface="Arial"/>
              </a:rPr>
              <a:t>セキュリティ製品の構成</a:t>
            </a:r>
          </a:p>
          <a:p>
            <a:pPr marL="685800" marR="0" lvl="1" indent="-114300" algn="l" rtl="0">
              <a:lnSpc>
                <a:spcPct val="90000"/>
              </a:lnSpc>
              <a:spcBef>
                <a:spcPts val="500"/>
              </a:spcBef>
              <a:spcAft>
                <a:spcPts val="0"/>
              </a:spcAft>
              <a:buClr>
                <a:srgbClr val="1A5F70"/>
              </a:buClr>
              <a:buSzPts val="1800"/>
              <a:buFont typeface="Arial"/>
              <a:buNone/>
            </a:pPr>
            <a:endParaRPr sz="1800" b="0" i="0" u="none" strike="noStrike" cap="none" dirty="0">
              <a:solidFill>
                <a:srgbClr val="1A5F70"/>
              </a:solidFill>
              <a:latin typeface="Arial"/>
              <a:ea typeface="Arial"/>
              <a:cs typeface="Arial"/>
              <a:sym typeface="Arial"/>
            </a:endParaRPr>
          </a:p>
          <a:p>
            <a:pPr marL="685800" marR="0" lvl="1" indent="-114300" algn="l" rtl="0">
              <a:lnSpc>
                <a:spcPct val="90000"/>
              </a:lnSpc>
              <a:spcBef>
                <a:spcPts val="500"/>
              </a:spcBef>
              <a:spcAft>
                <a:spcPts val="0"/>
              </a:spcAft>
              <a:buClr>
                <a:srgbClr val="1A5F70"/>
              </a:buClr>
              <a:buSzPts val="1800"/>
              <a:buFont typeface="Arial"/>
              <a:buNone/>
            </a:pPr>
            <a:endParaRPr sz="1800" b="0" i="0" u="none" strike="noStrike" cap="none" dirty="0">
              <a:solidFill>
                <a:srgbClr val="1A5F70"/>
              </a:solidFill>
              <a:latin typeface="Arial"/>
              <a:ea typeface="Arial"/>
              <a:cs typeface="Arial"/>
              <a:sym typeface="Arial"/>
            </a:endParaRPr>
          </a:p>
        </p:txBody>
      </p:sp>
      <p:pic>
        <p:nvPicPr>
          <p:cNvPr id="6" name="Google Shape;230;p10" descr="A picture containing object, clock&#10;&#10;Description automatically generated">
            <a:extLst>
              <a:ext uri="{FF2B5EF4-FFF2-40B4-BE49-F238E27FC236}">
                <a16:creationId xmlns:a16="http://schemas.microsoft.com/office/drawing/2014/main" id="{4B7EF1BD-2390-4558-95F7-130854077398}"/>
              </a:ext>
            </a:extLst>
          </p:cNvPr>
          <p:cNvPicPr preferRelativeResize="0"/>
          <p:nvPr/>
        </p:nvPicPr>
        <p:blipFill rotWithShape="1">
          <a:blip r:embed="rId5">
            <a:alphaModFix/>
          </a:blip>
          <a:srcRect/>
          <a:stretch/>
        </p:blipFill>
        <p:spPr>
          <a:xfrm>
            <a:off x="11284085" y="6301368"/>
            <a:ext cx="653922" cy="398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BA9C7C-ED0B-426C-9750-F0D236AB88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8" y="0"/>
            <a:ext cx="12189872" cy="6858000"/>
          </a:xfrm>
          <a:prstGeom prst="rect">
            <a:avLst/>
          </a:prstGeom>
        </p:spPr>
      </p:pic>
      <p:sp>
        <p:nvSpPr>
          <p:cNvPr id="2" name="Title 1">
            <a:extLst>
              <a:ext uri="{FF2B5EF4-FFF2-40B4-BE49-F238E27FC236}">
                <a16:creationId xmlns:a16="http://schemas.microsoft.com/office/drawing/2014/main" id="{B4AB1B0F-AF38-423E-87A0-B802574AA70A}"/>
              </a:ext>
            </a:extLst>
          </p:cNvPr>
          <p:cNvSpPr>
            <a:spLocks noGrp="1"/>
          </p:cNvSpPr>
          <p:nvPr>
            <p:ph type="title"/>
          </p:nvPr>
        </p:nvSpPr>
        <p:spPr/>
        <p:txBody>
          <a:bodyPr/>
          <a:lstStyle/>
          <a:p>
            <a:r>
              <a:rPr lang="ja-JP" cap="all">
                <a:solidFill>
                  <a:srgbClr val="F1F2F3"/>
                </a:solidFill>
              </a:rPr>
              <a:t>保護</a:t>
            </a:r>
          </a:p>
        </p:txBody>
      </p:sp>
      <p:pic>
        <p:nvPicPr>
          <p:cNvPr id="11" name="Graphic 10">
            <a:extLst>
              <a:ext uri="{FF2B5EF4-FFF2-40B4-BE49-F238E27FC236}">
                <a16:creationId xmlns:a16="http://schemas.microsoft.com/office/drawing/2014/main" id="{FA312718-17F3-4355-92BD-6EAC8C655A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2778" y="6385534"/>
            <a:ext cx="568222" cy="263322"/>
          </a:xfrm>
          <a:prstGeom prst="rect">
            <a:avLst/>
          </a:prstGeom>
        </p:spPr>
      </p:pic>
      <p:pic>
        <p:nvPicPr>
          <p:cNvPr id="12" name="Graphic 11">
            <a:extLst>
              <a:ext uri="{FF2B5EF4-FFF2-40B4-BE49-F238E27FC236}">
                <a16:creationId xmlns:a16="http://schemas.microsoft.com/office/drawing/2014/main" id="{67A43077-0CA6-4C91-8D7A-CAC963BBD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55" y="1268618"/>
            <a:ext cx="1486711" cy="79004"/>
          </a:xfrm>
          <a:prstGeom prst="rect">
            <a:avLst/>
          </a:prstGeom>
        </p:spPr>
      </p:pic>
      <p:grpSp>
        <p:nvGrpSpPr>
          <p:cNvPr id="32" name="Group 31">
            <a:extLst>
              <a:ext uri="{FF2B5EF4-FFF2-40B4-BE49-F238E27FC236}">
                <a16:creationId xmlns:a16="http://schemas.microsoft.com/office/drawing/2014/main" id="{E46B9A6D-066A-467A-A3D6-AFF9DA735850}"/>
              </a:ext>
            </a:extLst>
          </p:cNvPr>
          <p:cNvGrpSpPr/>
          <p:nvPr/>
        </p:nvGrpSpPr>
        <p:grpSpPr>
          <a:xfrm>
            <a:off x="863476" y="2239504"/>
            <a:ext cx="2881929" cy="1064945"/>
            <a:chOff x="863476" y="2239504"/>
            <a:chExt cx="2881929" cy="1064945"/>
          </a:xfrm>
        </p:grpSpPr>
        <p:sp>
          <p:nvSpPr>
            <p:cNvPr id="14" name="Content Placeholder 14">
              <a:extLst>
                <a:ext uri="{FF2B5EF4-FFF2-40B4-BE49-F238E27FC236}">
                  <a16:creationId xmlns:a16="http://schemas.microsoft.com/office/drawing/2014/main" id="{46D09A8F-B6D9-4A4F-BBE2-945EAB460A78}"/>
                </a:ext>
              </a:extLst>
            </p:cNvPr>
            <p:cNvSpPr txBox="1">
              <a:spLocks/>
            </p:cNvSpPr>
            <p:nvPr/>
          </p:nvSpPr>
          <p:spPr>
            <a:xfrm>
              <a:off x="935476" y="2556117"/>
              <a:ext cx="2552271" cy="7483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a:t>車両内とエンドツーエンドでのセキュアソフトウェア診断と</a:t>
              </a:r>
            </a:p>
            <a:p>
              <a:pPr marL="0" indent="0">
                <a:spcBef>
                  <a:spcPts val="0"/>
                </a:spcBef>
                <a:buSzPct val="70000"/>
                <a:buNone/>
              </a:pPr>
              <a:r>
                <a:rPr lang="ja-JP" sz="1400"/>
                <a:t>メンテナンスソリューション</a:t>
              </a:r>
            </a:p>
          </p:txBody>
        </p:sp>
        <p:sp>
          <p:nvSpPr>
            <p:cNvPr id="15" name="Content Placeholder 14">
              <a:extLst>
                <a:ext uri="{FF2B5EF4-FFF2-40B4-BE49-F238E27FC236}">
                  <a16:creationId xmlns:a16="http://schemas.microsoft.com/office/drawing/2014/main" id="{9FF75C2C-DCE6-4EA8-83A2-FE263F59B994}"/>
                </a:ext>
              </a:extLst>
            </p:cNvPr>
            <p:cNvSpPr txBox="1">
              <a:spLocks/>
            </p:cNvSpPr>
            <p:nvPr/>
          </p:nvSpPr>
          <p:spPr>
            <a:xfrm>
              <a:off x="935476" y="2239504"/>
              <a:ext cx="2809929" cy="37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メンテナンス</a:t>
              </a:r>
            </a:p>
          </p:txBody>
        </p:sp>
        <p:pic>
          <p:nvPicPr>
            <p:cNvPr id="16" name="Graphic 15">
              <a:extLst>
                <a:ext uri="{FF2B5EF4-FFF2-40B4-BE49-F238E27FC236}">
                  <a16:creationId xmlns:a16="http://schemas.microsoft.com/office/drawing/2014/main" id="{6F0B8A0A-668F-4FCA-B0B9-9CB915A2005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863476" y="2270117"/>
              <a:ext cx="54000" cy="900000"/>
            </a:xfrm>
            <a:prstGeom prst="rect">
              <a:avLst/>
            </a:prstGeom>
          </p:spPr>
        </p:pic>
      </p:grpSp>
      <p:sp>
        <p:nvSpPr>
          <p:cNvPr id="17" name="Content Placeholder 14">
            <a:extLst>
              <a:ext uri="{FF2B5EF4-FFF2-40B4-BE49-F238E27FC236}">
                <a16:creationId xmlns:a16="http://schemas.microsoft.com/office/drawing/2014/main" id="{31E3028D-122A-4EFD-B0B7-6D0F0DCFCBB3}"/>
              </a:ext>
            </a:extLst>
          </p:cNvPr>
          <p:cNvSpPr txBox="1">
            <a:spLocks/>
          </p:cNvSpPr>
          <p:nvPr/>
        </p:nvSpPr>
        <p:spPr>
          <a:xfrm>
            <a:off x="617108" y="3903257"/>
            <a:ext cx="232705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a:t>侵入防止、CANバスアクセスでデバイスを保護</a:t>
            </a:r>
          </a:p>
        </p:txBody>
      </p:sp>
      <p:sp>
        <p:nvSpPr>
          <p:cNvPr id="18" name="Content Placeholder 14">
            <a:extLst>
              <a:ext uri="{FF2B5EF4-FFF2-40B4-BE49-F238E27FC236}">
                <a16:creationId xmlns:a16="http://schemas.microsoft.com/office/drawing/2014/main" id="{F4CE2886-2294-41B1-A9AF-88AC59DB3116}"/>
              </a:ext>
            </a:extLst>
          </p:cNvPr>
          <p:cNvSpPr txBox="1">
            <a:spLocks/>
          </p:cNvSpPr>
          <p:nvPr/>
        </p:nvSpPr>
        <p:spPr>
          <a:xfrm>
            <a:off x="617108" y="3586644"/>
            <a:ext cx="2809929" cy="37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ペリメーター</a:t>
            </a:r>
          </a:p>
        </p:txBody>
      </p:sp>
      <p:pic>
        <p:nvPicPr>
          <p:cNvPr id="24" name="Graphic 23">
            <a:extLst>
              <a:ext uri="{FF2B5EF4-FFF2-40B4-BE49-F238E27FC236}">
                <a16:creationId xmlns:a16="http://schemas.microsoft.com/office/drawing/2014/main" id="{94959263-5CFA-472F-AB7F-6BE3A21C5E2B}"/>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559964" y="3606740"/>
            <a:ext cx="54000" cy="900000"/>
          </a:xfrm>
          <a:prstGeom prst="rect">
            <a:avLst/>
          </a:prstGeom>
        </p:spPr>
      </p:pic>
      <p:grpSp>
        <p:nvGrpSpPr>
          <p:cNvPr id="33" name="Group 32">
            <a:extLst>
              <a:ext uri="{FF2B5EF4-FFF2-40B4-BE49-F238E27FC236}">
                <a16:creationId xmlns:a16="http://schemas.microsoft.com/office/drawing/2014/main" id="{7007508C-FFA3-4C13-87B4-A2C0E0EF4B4A}"/>
              </a:ext>
            </a:extLst>
          </p:cNvPr>
          <p:cNvGrpSpPr/>
          <p:nvPr/>
        </p:nvGrpSpPr>
        <p:grpSpPr>
          <a:xfrm>
            <a:off x="8719109" y="1953250"/>
            <a:ext cx="2330203" cy="1064945"/>
            <a:chOff x="8719109" y="2352641"/>
            <a:chExt cx="2330203" cy="1064945"/>
          </a:xfrm>
        </p:grpSpPr>
        <p:sp>
          <p:nvSpPr>
            <p:cNvPr id="25" name="Content Placeholder 14">
              <a:extLst>
                <a:ext uri="{FF2B5EF4-FFF2-40B4-BE49-F238E27FC236}">
                  <a16:creationId xmlns:a16="http://schemas.microsoft.com/office/drawing/2014/main" id="{A8C5C649-52E5-4DB7-8ECB-A3A6CEE2346D}"/>
                </a:ext>
              </a:extLst>
            </p:cNvPr>
            <p:cNvSpPr txBox="1">
              <a:spLocks/>
            </p:cNvSpPr>
            <p:nvPr/>
          </p:nvSpPr>
          <p:spPr>
            <a:xfrm>
              <a:off x="8776253" y="2669254"/>
              <a:ext cx="227305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a:t>埋め込みランタイム保護、ECUでの悪意あるアクティビティを防止</a:t>
              </a:r>
            </a:p>
          </p:txBody>
        </p:sp>
        <p:sp>
          <p:nvSpPr>
            <p:cNvPr id="26" name="Content Placeholder 14">
              <a:extLst>
                <a:ext uri="{FF2B5EF4-FFF2-40B4-BE49-F238E27FC236}">
                  <a16:creationId xmlns:a16="http://schemas.microsoft.com/office/drawing/2014/main" id="{54E6AD52-CCBE-4FC0-84C9-EB833AB110DF}"/>
                </a:ext>
              </a:extLst>
            </p:cNvPr>
            <p:cNvSpPr txBox="1">
              <a:spLocks/>
            </p:cNvSpPr>
            <p:nvPr/>
          </p:nvSpPr>
          <p:spPr>
            <a:xfrm>
              <a:off x="8776254" y="2352641"/>
              <a:ext cx="1786110" cy="37653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エンドポイント </a:t>
              </a:r>
            </a:p>
          </p:txBody>
        </p:sp>
        <p:pic>
          <p:nvPicPr>
            <p:cNvPr id="27" name="Graphic 26">
              <a:extLst>
                <a:ext uri="{FF2B5EF4-FFF2-40B4-BE49-F238E27FC236}">
                  <a16:creationId xmlns:a16="http://schemas.microsoft.com/office/drawing/2014/main" id="{696D7F4F-FA2F-403D-AD1B-822B4830A5C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719109" y="2372737"/>
              <a:ext cx="54000" cy="900000"/>
            </a:xfrm>
            <a:prstGeom prst="rect">
              <a:avLst/>
            </a:prstGeom>
          </p:spPr>
        </p:pic>
      </p:grpSp>
      <p:grpSp>
        <p:nvGrpSpPr>
          <p:cNvPr id="31" name="Group 30">
            <a:extLst>
              <a:ext uri="{FF2B5EF4-FFF2-40B4-BE49-F238E27FC236}">
                <a16:creationId xmlns:a16="http://schemas.microsoft.com/office/drawing/2014/main" id="{8FAFB881-268D-40ED-9695-191EB0E70332}"/>
              </a:ext>
            </a:extLst>
          </p:cNvPr>
          <p:cNvGrpSpPr/>
          <p:nvPr/>
        </p:nvGrpSpPr>
        <p:grpSpPr>
          <a:xfrm>
            <a:off x="8176432" y="752471"/>
            <a:ext cx="2385932" cy="1064945"/>
            <a:chOff x="8465631" y="1080348"/>
            <a:chExt cx="2385932" cy="1064945"/>
          </a:xfrm>
        </p:grpSpPr>
        <p:sp>
          <p:nvSpPr>
            <p:cNvPr id="28" name="Content Placeholder 14">
              <a:extLst>
                <a:ext uri="{FF2B5EF4-FFF2-40B4-BE49-F238E27FC236}">
                  <a16:creationId xmlns:a16="http://schemas.microsoft.com/office/drawing/2014/main" id="{B0ECCB04-052A-4315-9727-CA052AEB64AA}"/>
                </a:ext>
              </a:extLst>
            </p:cNvPr>
            <p:cNvSpPr txBox="1">
              <a:spLocks/>
            </p:cNvSpPr>
            <p:nvPr/>
          </p:nvSpPr>
          <p:spPr>
            <a:xfrm>
              <a:off x="8524504" y="1396961"/>
              <a:ext cx="232705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a:t>車両内ネットワークのIDPSセーフガード</a:t>
              </a:r>
            </a:p>
          </p:txBody>
        </p:sp>
        <p:sp>
          <p:nvSpPr>
            <p:cNvPr id="29" name="Content Placeholder 14">
              <a:extLst>
                <a:ext uri="{FF2B5EF4-FFF2-40B4-BE49-F238E27FC236}">
                  <a16:creationId xmlns:a16="http://schemas.microsoft.com/office/drawing/2014/main" id="{80EA339D-012F-4215-81B3-9B1746853AFE}"/>
                </a:ext>
              </a:extLst>
            </p:cNvPr>
            <p:cNvSpPr txBox="1">
              <a:spLocks/>
            </p:cNvSpPr>
            <p:nvPr/>
          </p:nvSpPr>
          <p:spPr>
            <a:xfrm>
              <a:off x="8524505" y="1080348"/>
              <a:ext cx="1786110" cy="37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ネットワーク</a:t>
              </a:r>
            </a:p>
          </p:txBody>
        </p:sp>
        <p:pic>
          <p:nvPicPr>
            <p:cNvPr id="30" name="Graphic 29">
              <a:extLst>
                <a:ext uri="{FF2B5EF4-FFF2-40B4-BE49-F238E27FC236}">
                  <a16:creationId xmlns:a16="http://schemas.microsoft.com/office/drawing/2014/main" id="{F84ACB10-4BE0-4B13-AAEB-4E87A9971BD9}"/>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8465631" y="1138740"/>
              <a:ext cx="58872" cy="673056"/>
            </a:xfrm>
            <a:prstGeom prst="rect">
              <a:avLst/>
            </a:prstGeom>
          </p:spPr>
        </p:pic>
      </p:grpSp>
      <p:sp>
        <p:nvSpPr>
          <p:cNvPr id="45" name="Content Placeholder 14">
            <a:extLst>
              <a:ext uri="{FF2B5EF4-FFF2-40B4-BE49-F238E27FC236}">
                <a16:creationId xmlns:a16="http://schemas.microsoft.com/office/drawing/2014/main" id="{63620A5E-9FF5-4024-91A3-5CA2FEB87407}"/>
              </a:ext>
            </a:extLst>
          </p:cNvPr>
          <p:cNvSpPr txBox="1">
            <a:spLocks/>
          </p:cNvSpPr>
          <p:nvPr/>
        </p:nvSpPr>
        <p:spPr>
          <a:xfrm>
            <a:off x="8087210" y="5166690"/>
            <a:ext cx="325407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a:t>包括的な車両内サイバーセキュリティマネジメントプラットフォーム</a:t>
            </a:r>
          </a:p>
        </p:txBody>
      </p:sp>
      <p:sp>
        <p:nvSpPr>
          <p:cNvPr id="46" name="Content Placeholder 14">
            <a:extLst>
              <a:ext uri="{FF2B5EF4-FFF2-40B4-BE49-F238E27FC236}">
                <a16:creationId xmlns:a16="http://schemas.microsoft.com/office/drawing/2014/main" id="{3D33508D-9598-435E-A2BA-2E7490C4CAA3}"/>
              </a:ext>
            </a:extLst>
          </p:cNvPr>
          <p:cNvSpPr txBox="1">
            <a:spLocks/>
          </p:cNvSpPr>
          <p:nvPr/>
        </p:nvSpPr>
        <p:spPr>
          <a:xfrm>
            <a:off x="8087211" y="4110760"/>
            <a:ext cx="2872121" cy="1103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SzPct val="70000"/>
              <a:buNone/>
            </a:pPr>
            <a:r>
              <a:rPr lang="ja-JP" sz="2400" cap="all">
                <a:latin typeface="Prometo Bold" panose="020B0804030203060203" pitchFamily="34" charset="0"/>
                <a:ea typeface="MS Mincho"/>
              </a:rPr>
              <a:t>セキュリティ</a:t>
            </a:r>
          </a:p>
          <a:p>
            <a:pPr marL="0" indent="0">
              <a:lnSpc>
                <a:spcPts val="1800"/>
              </a:lnSpc>
              <a:buSzPct val="70000"/>
              <a:buNone/>
            </a:pPr>
            <a:r>
              <a:rPr lang="ja-JP" sz="2400" cap="all">
                <a:latin typeface="Prometo Bold" panose="020B0804030203060203" pitchFamily="34" charset="0"/>
                <a:ea typeface="MS Mincho"/>
              </a:rPr>
              <a:t>ライフサイクル</a:t>
            </a:r>
          </a:p>
          <a:p>
            <a:pPr marL="0" indent="0">
              <a:lnSpc>
                <a:spcPts val="1800"/>
              </a:lnSpc>
              <a:buSzPct val="70000"/>
              <a:buNone/>
            </a:pPr>
            <a:r>
              <a:rPr lang="ja-JP" sz="2400" cap="all">
                <a:latin typeface="Prometo Bold" panose="020B0804030203060203" pitchFamily="34" charset="0"/>
                <a:ea typeface="MS Mincho"/>
              </a:rPr>
              <a:t>マネジメント</a:t>
            </a:r>
          </a:p>
          <a:p>
            <a:pPr marL="0" indent="0">
              <a:lnSpc>
                <a:spcPts val="1800"/>
              </a:lnSpc>
              <a:buSzPct val="70000"/>
              <a:buNone/>
            </a:pPr>
            <a:r>
              <a:rPr lang="ja-JP" sz="2400" cap="all">
                <a:latin typeface="Prometo Bold" panose="020B0804030203060203" pitchFamily="34" charset="0"/>
                <a:ea typeface="MS Mincho"/>
              </a:rPr>
              <a:t> </a:t>
            </a:r>
          </a:p>
        </p:txBody>
      </p:sp>
    </p:spTree>
    <p:extLst>
      <p:ext uri="{BB962C8B-B14F-4D97-AF65-F5344CB8AC3E}">
        <p14:creationId xmlns:p14="http://schemas.microsoft.com/office/powerpoint/2010/main" val="292834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5F70"/>
              </a:buClr>
              <a:buSzPts val="3600"/>
              <a:buFont typeface="Arial"/>
              <a:buNone/>
            </a:pPr>
            <a:r>
              <a:rPr lang="ja-JP" sz="3200" b="1"/>
              <a:t>保全</a:t>
            </a:r>
          </a:p>
        </p:txBody>
      </p:sp>
      <p:pic>
        <p:nvPicPr>
          <p:cNvPr id="215" name="Google Shape;215;p9"/>
          <p:cNvPicPr preferRelativeResize="0"/>
          <p:nvPr/>
        </p:nvPicPr>
        <p:blipFill rotWithShape="1">
          <a:blip r:embed="rId3">
            <a:alphaModFix/>
          </a:blip>
          <a:srcRect/>
          <a:stretch/>
        </p:blipFill>
        <p:spPr>
          <a:xfrm>
            <a:off x="575555" y="1268618"/>
            <a:ext cx="1486711" cy="79004"/>
          </a:xfrm>
          <a:prstGeom prst="rect">
            <a:avLst/>
          </a:prstGeom>
          <a:noFill/>
          <a:ln>
            <a:noFill/>
          </a:ln>
        </p:spPr>
      </p:pic>
      <p:sp>
        <p:nvSpPr>
          <p:cNvPr id="216" name="Google Shape;216;p9"/>
          <p:cNvSpPr txBox="1"/>
          <p:nvPr/>
        </p:nvSpPr>
        <p:spPr>
          <a:xfrm>
            <a:off x="575556" y="1573956"/>
            <a:ext cx="6564984"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ja-JP" sz="2000">
                <a:solidFill>
                  <a:srgbClr val="1A5F70"/>
                </a:solidFill>
                <a:latin typeface="Arial"/>
                <a:ea typeface="MS Mincho"/>
                <a:cs typeface="Arial"/>
                <a:sym typeface="Arial"/>
              </a:rPr>
              <a:t>進行中のリスク・アセスメント実行､影響を受けたデバイスを識別</a:t>
            </a:r>
          </a:p>
          <a:p>
            <a:pPr marL="228600" marR="0" lvl="0" indent="-228600" algn="l" rtl="0">
              <a:lnSpc>
                <a:spcPct val="90000"/>
              </a:lnSpc>
              <a:spcBef>
                <a:spcPts val="1000"/>
              </a:spcBef>
              <a:spcAft>
                <a:spcPts val="0"/>
              </a:spcAft>
              <a:buClr>
                <a:srgbClr val="1A5F70"/>
              </a:buClr>
              <a:buSzPts val="2000"/>
              <a:buFont typeface="Arial"/>
              <a:buChar char="•"/>
            </a:pPr>
            <a:r>
              <a:rPr lang="ja-JP" sz="2000">
                <a:solidFill>
                  <a:srgbClr val="1A5F70"/>
                </a:solidFill>
                <a:latin typeface="Arial"/>
                <a:ea typeface="MS Mincho"/>
                <a:cs typeface="Arial"/>
                <a:sym typeface="Arial"/>
              </a:rPr>
              <a:t>長い製品ライフサイクルのために設計された、資産に基づく管理</a:t>
            </a:r>
          </a:p>
          <a:p>
            <a:pPr marL="228600" marR="0" lvl="0" indent="-228600" algn="l" rtl="0">
              <a:lnSpc>
                <a:spcPct val="90000"/>
              </a:lnSpc>
              <a:spcBef>
                <a:spcPts val="1000"/>
              </a:spcBef>
              <a:spcAft>
                <a:spcPts val="0"/>
              </a:spcAft>
              <a:buClr>
                <a:srgbClr val="1A5F70"/>
              </a:buClr>
              <a:buSzPts val="2000"/>
              <a:buFont typeface="Arial"/>
              <a:buChar char="•"/>
            </a:pPr>
            <a:r>
              <a:rPr lang="ja-JP" sz="2000">
                <a:solidFill>
                  <a:srgbClr val="1A5F70"/>
                </a:solidFill>
                <a:latin typeface="Arial"/>
                <a:ea typeface="MS Mincho"/>
                <a:cs typeface="Arial"/>
                <a:sym typeface="Arial"/>
              </a:rPr>
              <a:t>車両内サイバー・セキュリティを維持し展開</a:t>
            </a:r>
          </a:p>
          <a:p>
            <a:pPr marL="228600" marR="0" lvl="0" indent="-228600" algn="l" rtl="0">
              <a:lnSpc>
                <a:spcPct val="90000"/>
              </a:lnSpc>
              <a:spcBef>
                <a:spcPts val="1000"/>
              </a:spcBef>
              <a:spcAft>
                <a:spcPts val="0"/>
              </a:spcAft>
              <a:buClr>
                <a:srgbClr val="1A5F70"/>
              </a:buClr>
              <a:buSzPts val="2000"/>
              <a:buFont typeface="Arial"/>
              <a:buChar char="•"/>
            </a:pPr>
            <a:r>
              <a:rPr lang="ja-JP" sz="2000">
                <a:solidFill>
                  <a:srgbClr val="1A5F70"/>
                </a:solidFill>
                <a:latin typeface="Arial"/>
                <a:ea typeface="MS Mincho"/>
                <a:cs typeface="Arial"/>
                <a:sym typeface="Arial"/>
              </a:rPr>
              <a:t>1つの場所でセキュリティ製品をすべて管理</a:t>
            </a:r>
          </a:p>
          <a:p>
            <a:pPr marL="228600" marR="0" lvl="0" indent="-101600" algn="l" rtl="0">
              <a:lnSpc>
                <a:spcPct val="90000"/>
              </a:lnSpc>
              <a:spcBef>
                <a:spcPts val="1000"/>
              </a:spcBef>
              <a:spcAft>
                <a:spcPts val="0"/>
              </a:spcAft>
              <a:buClr>
                <a:srgbClr val="1A5F70"/>
              </a:buClr>
              <a:buSzPts val="2000"/>
              <a:buFont typeface="Arial"/>
              <a:buNone/>
            </a:pPr>
            <a:endParaRPr sz="2000" dirty="0">
              <a:solidFill>
                <a:srgbClr val="1A5F70"/>
              </a:solidFill>
              <a:latin typeface="Arial"/>
              <a:ea typeface="Arial"/>
              <a:cs typeface="Arial"/>
              <a:sym typeface="Arial"/>
            </a:endParaRPr>
          </a:p>
        </p:txBody>
      </p:sp>
      <p:pic>
        <p:nvPicPr>
          <p:cNvPr id="5" name="Picture 5">
            <a:extLst>
              <a:ext uri="{FF2B5EF4-FFF2-40B4-BE49-F238E27FC236}">
                <a16:creationId xmlns:a16="http://schemas.microsoft.com/office/drawing/2014/main" id="{FBCDB35A-12EB-480F-9426-F1E5E78256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096705" y="0"/>
            <a:ext cx="6095295" cy="6857999"/>
          </a:xfrm>
          <a:prstGeom prst="rect">
            <a:avLst/>
          </a:prstGeom>
        </p:spPr>
      </p:pic>
      <p:pic>
        <p:nvPicPr>
          <p:cNvPr id="6" name="Google Shape;230;p10" descr="A picture containing object, clock&#10;&#10;Description automatically generated">
            <a:extLst>
              <a:ext uri="{FF2B5EF4-FFF2-40B4-BE49-F238E27FC236}">
                <a16:creationId xmlns:a16="http://schemas.microsoft.com/office/drawing/2014/main" id="{ED7B1C42-800D-4C7A-A346-8B74CBDD1E95}"/>
              </a:ext>
            </a:extLst>
          </p:cNvPr>
          <p:cNvPicPr preferRelativeResize="0"/>
          <p:nvPr/>
        </p:nvPicPr>
        <p:blipFill rotWithShape="1">
          <a:blip r:embed="rId5">
            <a:alphaModFix/>
          </a:blip>
          <a:srcRect/>
          <a:stretch/>
        </p:blipFill>
        <p:spPr>
          <a:xfrm>
            <a:off x="11284085" y="6301368"/>
            <a:ext cx="653922" cy="3986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2315</Words>
  <Application>Microsoft Office PowerPoint</Application>
  <PresentationFormat>Widescreen</PresentationFormat>
  <Paragraphs>147</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Prometo Bold</vt:lpstr>
      <vt:lpstr>Prometo</vt:lpstr>
      <vt:lpstr>Neue Haas Grotesk Text Pro</vt:lpstr>
      <vt:lpstr>Calibri</vt:lpstr>
      <vt:lpstr>Arial</vt:lpstr>
      <vt:lpstr>Office Theme</vt:lpstr>
      <vt:lpstr>PowerPoint Presentation</vt:lpstr>
      <vt:lpstr>車両内サイバーセキュリティ</vt:lpstr>
      <vt:lpstr>C2Aリーダーシップ</vt:lpstr>
      <vt:lpstr>脆弱な車両</vt:lpstr>
      <vt:lpstr>C2A自動車へのアプローチ</vt:lpstr>
      <vt:lpstr>C2Aホリスティックソリューション -- 3PS</vt:lpstr>
      <vt:lpstr>センシング</vt:lpstr>
      <vt:lpstr>保護</vt:lpstr>
      <vt:lpstr>保全</vt:lpstr>
      <vt:lpstr>C2Aセキュリティが選ばれる理由とは?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nitsan rozenberg</dc:creator>
  <cp:lastModifiedBy>Liron</cp:lastModifiedBy>
  <cp:revision>63</cp:revision>
  <dcterms:created xsi:type="dcterms:W3CDTF">2019-06-06T12:41:27Z</dcterms:created>
  <dcterms:modified xsi:type="dcterms:W3CDTF">2019-12-22T10:14:30Z</dcterms:modified>
</cp:coreProperties>
</file>