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notesSlides/notesSlide6.xml" ContentType="application/vnd.openxmlformats-officedocument.presentationml.notesSlid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style9.xml" ContentType="application/vnd.ms-office.chartstyle+xml"/>
  <Override PartName="/ppt/charts/colors9.xml" ContentType="application/vnd.ms-office.chartcolorstyle+xml"/>
  <Override PartName="/ppt/charts/chart20.xml" ContentType="application/vnd.openxmlformats-officedocument.drawingml.chart+xml"/>
  <Override PartName="/ppt/charts/chart21.xml" ContentType="application/vnd.openxmlformats-officedocument.drawingml.char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0" r:id="rId1"/>
  </p:sldMasterIdLst>
  <p:notesMasterIdLst>
    <p:notesMasterId r:id="rId40"/>
  </p:notesMasterIdLst>
  <p:handoutMasterIdLst>
    <p:handoutMasterId r:id="rId41"/>
  </p:handoutMasterIdLst>
  <p:sldIdLst>
    <p:sldId id="1390" r:id="rId2"/>
    <p:sldId id="1349" r:id="rId3"/>
    <p:sldId id="1350" r:id="rId4"/>
    <p:sldId id="1400" r:id="rId5"/>
    <p:sldId id="1352" r:id="rId6"/>
    <p:sldId id="1353" r:id="rId7"/>
    <p:sldId id="1354" r:id="rId8"/>
    <p:sldId id="1355" r:id="rId9"/>
    <p:sldId id="1310" r:id="rId10"/>
    <p:sldId id="1402" r:id="rId11"/>
    <p:sldId id="1403" r:id="rId12"/>
    <p:sldId id="1410" r:id="rId13"/>
    <p:sldId id="1357" r:id="rId14"/>
    <p:sldId id="1317" r:id="rId15"/>
    <p:sldId id="1358" r:id="rId16"/>
    <p:sldId id="1359" r:id="rId17"/>
    <p:sldId id="1199" r:id="rId18"/>
    <p:sldId id="1361" r:id="rId19"/>
    <p:sldId id="1360" r:id="rId20"/>
    <p:sldId id="1200" r:id="rId21"/>
    <p:sldId id="1366" r:id="rId22"/>
    <p:sldId id="1367" r:id="rId23"/>
    <p:sldId id="1362" r:id="rId24"/>
    <p:sldId id="1391" r:id="rId25"/>
    <p:sldId id="1364" r:id="rId26"/>
    <p:sldId id="1365" r:id="rId27"/>
    <p:sldId id="1236" r:id="rId28"/>
    <p:sldId id="1237" r:id="rId29"/>
    <p:sldId id="1393" r:id="rId30"/>
    <p:sldId id="1207" r:id="rId31"/>
    <p:sldId id="1209" r:id="rId32"/>
    <p:sldId id="1221" r:id="rId33"/>
    <p:sldId id="1326" r:id="rId34"/>
    <p:sldId id="1368" r:id="rId35"/>
    <p:sldId id="1330" r:id="rId36"/>
    <p:sldId id="1331" r:id="rId37"/>
    <p:sldId id="1329" r:id="rId38"/>
    <p:sldId id="1242" r:id="rId39"/>
  </p:sldIdLst>
  <p:sldSz cx="9144000" cy="6858000" type="screen4x3"/>
  <p:notesSz cx="6797675" cy="9926638"/>
  <p:defaultTextStyle>
    <a:defPPr>
      <a:defRPr lang="he-IL"/>
    </a:defPPr>
    <a:lvl1pPr algn="ctr" rtl="1" fontAlgn="base">
      <a:spcBef>
        <a:spcPct val="0"/>
      </a:spcBef>
      <a:spcAft>
        <a:spcPct val="0"/>
      </a:spcAft>
      <a:defRPr sz="1400" kern="1200">
        <a:solidFill>
          <a:schemeClr val="bg1"/>
        </a:solidFill>
        <a:latin typeface="Times New Roman" pitchFamily="18" charset="0"/>
        <a:ea typeface="+mn-ea"/>
        <a:cs typeface="Arial" pitchFamily="34" charset="0"/>
      </a:defRPr>
    </a:lvl1pPr>
    <a:lvl2pPr marL="457200" algn="ctr" rtl="1" fontAlgn="base">
      <a:spcBef>
        <a:spcPct val="0"/>
      </a:spcBef>
      <a:spcAft>
        <a:spcPct val="0"/>
      </a:spcAft>
      <a:defRPr sz="1400" kern="1200">
        <a:solidFill>
          <a:schemeClr val="bg1"/>
        </a:solidFill>
        <a:latin typeface="Times New Roman" pitchFamily="18" charset="0"/>
        <a:ea typeface="+mn-ea"/>
        <a:cs typeface="Arial" pitchFamily="34" charset="0"/>
      </a:defRPr>
    </a:lvl2pPr>
    <a:lvl3pPr marL="914400" algn="ctr" rtl="1" fontAlgn="base">
      <a:spcBef>
        <a:spcPct val="0"/>
      </a:spcBef>
      <a:spcAft>
        <a:spcPct val="0"/>
      </a:spcAft>
      <a:defRPr sz="1400" kern="1200">
        <a:solidFill>
          <a:schemeClr val="bg1"/>
        </a:solidFill>
        <a:latin typeface="Times New Roman" pitchFamily="18" charset="0"/>
        <a:ea typeface="+mn-ea"/>
        <a:cs typeface="Arial" pitchFamily="34" charset="0"/>
      </a:defRPr>
    </a:lvl3pPr>
    <a:lvl4pPr marL="1371600" algn="ctr" rtl="1" fontAlgn="base">
      <a:spcBef>
        <a:spcPct val="0"/>
      </a:spcBef>
      <a:spcAft>
        <a:spcPct val="0"/>
      </a:spcAft>
      <a:defRPr sz="1400" kern="1200">
        <a:solidFill>
          <a:schemeClr val="bg1"/>
        </a:solidFill>
        <a:latin typeface="Times New Roman" pitchFamily="18" charset="0"/>
        <a:ea typeface="+mn-ea"/>
        <a:cs typeface="Arial" pitchFamily="34" charset="0"/>
      </a:defRPr>
    </a:lvl4pPr>
    <a:lvl5pPr marL="1828800" algn="ctr" rtl="1" fontAlgn="base">
      <a:spcBef>
        <a:spcPct val="0"/>
      </a:spcBef>
      <a:spcAft>
        <a:spcPct val="0"/>
      </a:spcAft>
      <a:defRPr sz="1400" kern="1200">
        <a:solidFill>
          <a:schemeClr val="bg1"/>
        </a:solidFill>
        <a:latin typeface="Times New Roman" pitchFamily="18" charset="0"/>
        <a:ea typeface="+mn-ea"/>
        <a:cs typeface="Arial" pitchFamily="34" charset="0"/>
      </a:defRPr>
    </a:lvl5pPr>
    <a:lvl6pPr marL="2286000" algn="r" defTabSz="914400" rtl="1" eaLnBrk="1" latinLnBrk="0" hangingPunct="1">
      <a:defRPr sz="1400" kern="1200">
        <a:solidFill>
          <a:schemeClr val="bg1"/>
        </a:solidFill>
        <a:latin typeface="Times New Roman" pitchFamily="18" charset="0"/>
        <a:ea typeface="+mn-ea"/>
        <a:cs typeface="Arial" pitchFamily="34" charset="0"/>
      </a:defRPr>
    </a:lvl6pPr>
    <a:lvl7pPr marL="2743200" algn="r" defTabSz="914400" rtl="1" eaLnBrk="1" latinLnBrk="0" hangingPunct="1">
      <a:defRPr sz="1400" kern="1200">
        <a:solidFill>
          <a:schemeClr val="bg1"/>
        </a:solidFill>
        <a:latin typeface="Times New Roman" pitchFamily="18" charset="0"/>
        <a:ea typeface="+mn-ea"/>
        <a:cs typeface="Arial" pitchFamily="34" charset="0"/>
      </a:defRPr>
    </a:lvl7pPr>
    <a:lvl8pPr marL="3200400" algn="r" defTabSz="914400" rtl="1" eaLnBrk="1" latinLnBrk="0" hangingPunct="1">
      <a:defRPr sz="1400" kern="1200">
        <a:solidFill>
          <a:schemeClr val="bg1"/>
        </a:solidFill>
        <a:latin typeface="Times New Roman" pitchFamily="18" charset="0"/>
        <a:ea typeface="+mn-ea"/>
        <a:cs typeface="Arial" pitchFamily="34" charset="0"/>
      </a:defRPr>
    </a:lvl8pPr>
    <a:lvl9pPr marL="3657600" algn="r" defTabSz="914400" rtl="1" eaLnBrk="1" latinLnBrk="0" hangingPunct="1">
      <a:defRPr sz="1400" kern="1200">
        <a:solidFill>
          <a:schemeClr val="bg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4029">
          <p15:clr>
            <a:srgbClr val="A4A3A4"/>
          </p15:clr>
        </p15:guide>
        <p15:guide id="2" orient="horz" pos="666">
          <p15:clr>
            <a:srgbClr val="A4A3A4"/>
          </p15:clr>
        </p15:guide>
        <p15:guide id="3" orient="horz" pos="1551">
          <p15:clr>
            <a:srgbClr val="A4A3A4"/>
          </p15:clr>
        </p15:guide>
        <p15:guide id="4" orient="horz" pos="2295">
          <p15:clr>
            <a:srgbClr val="A4A3A4"/>
          </p15:clr>
        </p15:guide>
        <p15:guide id="5" orient="horz" pos="3413">
          <p15:clr>
            <a:srgbClr val="A4A3A4"/>
          </p15:clr>
        </p15:guide>
        <p15:guide id="6" orient="horz" pos="4140">
          <p15:clr>
            <a:srgbClr val="A4A3A4"/>
          </p15:clr>
        </p15:guide>
        <p15:guide id="7" orient="horz" pos="3302">
          <p15:clr>
            <a:srgbClr val="A4A3A4"/>
          </p15:clr>
        </p15:guide>
        <p15:guide id="8" orient="horz" pos="2412">
          <p15:clr>
            <a:srgbClr val="A4A3A4"/>
          </p15:clr>
        </p15:guide>
        <p15:guide id="9" pos="2887">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guide id="3" orient="horz" pos="3127" userDrawn="1">
          <p15:clr>
            <a:srgbClr val="A4A3A4"/>
          </p15:clr>
        </p15:guide>
        <p15:guide id="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 id="2" name="Editor" initials="A" lastIdx="1" clrIdx="1">
    <p:extLst>
      <p:ext uri="{19B8F6BF-5375-455C-9EA6-DF929625EA0E}">
        <p15:presenceInfo xmlns:p15="http://schemas.microsoft.com/office/powerpoint/2012/main" userId="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B875"/>
    <a:srgbClr val="AA4644"/>
    <a:srgbClr val="DB843D"/>
    <a:srgbClr val="B0D893"/>
    <a:srgbClr val="4BB29E"/>
    <a:srgbClr val="2699A2"/>
    <a:srgbClr val="851E3E"/>
    <a:srgbClr val="251E3E"/>
    <a:srgbClr val="651E3E"/>
    <a:srgbClr val="451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906" autoAdjust="0"/>
    <p:restoredTop sz="86422" autoAdjust="0"/>
  </p:normalViewPr>
  <p:slideViewPr>
    <p:cSldViewPr>
      <p:cViewPr varScale="1">
        <p:scale>
          <a:sx n="85" d="100"/>
          <a:sy n="85" d="100"/>
        </p:scale>
        <p:origin x="168" y="328"/>
      </p:cViewPr>
      <p:guideLst>
        <p:guide orient="horz" pos="4029"/>
        <p:guide orient="horz" pos="666"/>
        <p:guide orient="horz" pos="1551"/>
        <p:guide orient="horz" pos="2295"/>
        <p:guide orient="horz" pos="3413"/>
        <p:guide orient="horz" pos="4140"/>
        <p:guide orient="horz" pos="3302"/>
        <p:guide orient="horz" pos="2412"/>
        <p:guide pos="2887"/>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4" d="100"/>
          <a:sy n="54" d="100"/>
        </p:scale>
        <p:origin x="-2658" y="-108"/>
      </p:cViewPr>
      <p:guideLst>
        <p:guide orient="horz" pos="2928"/>
        <p:guide pos="2209"/>
        <p:guide orient="horz" pos="3127"/>
        <p:guide pos="2142"/>
      </p:guideLst>
    </p:cSldViewPr>
  </p:notes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97676639525017"/>
          <c:y val="2.695756209873194E-2"/>
          <c:w val="0.61728368189771543"/>
          <c:h val="0.71733275662659457"/>
        </c:manualLayout>
      </c:layout>
      <c:pieChart>
        <c:varyColors val="1"/>
        <c:ser>
          <c:idx val="0"/>
          <c:order val="0"/>
          <c:tx>
            <c:strRef>
              <c:f>Sheet1!$B$1</c:f>
              <c:strCache>
                <c:ptCount val="1"/>
                <c:pt idx="0">
                  <c:v>הקצבות ציבוריות</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8A2A-4C6A-A69A-C73CC362CF98}"/>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8A2A-4C6A-A69A-C73CC362CF98}"/>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5-8A2A-4C6A-A69A-C73CC362CF98}"/>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8A2A-4C6A-A69A-C73CC362CF98}"/>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8A2A-4C6A-A69A-C73CC362CF98}"/>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B-8A2A-4C6A-A69A-C73CC362CF9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A2A-4C6A-A69A-C73CC362CF9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A2A-4C6A-A69A-C73CC362CF9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A2A-4C6A-A69A-C73CC362CF98}"/>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13-8A2A-4C6A-A69A-C73CC362CF98}"/>
              </c:ext>
            </c:extLst>
          </c:dPt>
          <c:dLbls>
            <c:dLbl>
              <c:idx val="5"/>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B-8A2A-4C6A-A69A-C73CC362CF98}"/>
                </c:ext>
              </c:extLst>
            </c:dLbl>
            <c:dLbl>
              <c:idx val="6"/>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D-8A2A-4C6A-A69A-C73CC362CF98}"/>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8A2A-4C6A-A69A-C73CC362CF9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Small Events</c:v>
                </c:pt>
                <c:pt idx="1">
                  <c:v>Large Events</c:v>
                </c:pt>
                <c:pt idx="2">
                  <c:v>Renting a hall for Shabbat</c:v>
                </c:pt>
              </c:strCache>
            </c:strRef>
          </c:cat>
          <c:val>
            <c:numRef>
              <c:f>Sheet1!$B$2:$B$4</c:f>
              <c:numCache>
                <c:formatCode>0%</c:formatCode>
                <c:ptCount val="3"/>
                <c:pt idx="0">
                  <c:v>0.3971631205673759</c:v>
                </c:pt>
                <c:pt idx="1">
                  <c:v>0.42553191489361702</c:v>
                </c:pt>
                <c:pt idx="2">
                  <c:v>0.1773049645390071</c:v>
                </c:pt>
              </c:numCache>
            </c:numRef>
          </c:val>
          <c:extLst>
            <c:ext xmlns:c16="http://schemas.microsoft.com/office/drawing/2014/chart" uri="{C3380CC4-5D6E-409C-BE32-E72D297353CC}">
              <c16:uniqueId val="{00000014-8A2A-4C6A-A69A-C73CC362CF9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5748460811593541E-2"/>
          <c:y val="0.75557085278440617"/>
          <c:w val="0.98220633404336755"/>
          <c:h val="0.189450060800825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סידרה 1</c:v>
                </c:pt>
              </c:strCache>
            </c:strRef>
          </c:tx>
          <c:spPr>
            <a:solidFill>
              <a:srgbClr val="002060"/>
            </a:solidFill>
            <a:ln>
              <a:noFill/>
            </a:ln>
          </c:spPr>
          <c:invertIfNegative val="0"/>
          <c:dPt>
            <c:idx val="0"/>
            <c:invertIfNegative val="0"/>
            <c:bubble3D val="0"/>
            <c:spPr>
              <a:solidFill>
                <a:srgbClr val="0070C0"/>
              </a:solidFill>
              <a:ln>
                <a:noFill/>
              </a:ln>
            </c:spPr>
            <c:extLst>
              <c:ext xmlns:c16="http://schemas.microsoft.com/office/drawing/2014/chart" uri="{C3380CC4-5D6E-409C-BE32-E72D297353CC}">
                <c16:uniqueId val="{00000000-F014-4662-87C0-7B5C2D862440}"/>
              </c:ext>
            </c:extLst>
          </c:dPt>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2019</c:v>
                </c:pt>
                <c:pt idx="1">
                  <c:v>2</c:v>
                </c:pt>
                <c:pt idx="2">
                  <c:v>3</c:v>
                </c:pt>
                <c:pt idx="3">
                  <c:v>4</c:v>
                </c:pt>
                <c:pt idx="4">
                  <c:v>5</c:v>
                </c:pt>
                <c:pt idx="5">
                  <c:v>6</c:v>
                </c:pt>
                <c:pt idx="6">
                  <c:v>7</c:v>
                </c:pt>
                <c:pt idx="7">
                  <c:v>8</c:v>
                </c:pt>
                <c:pt idx="8">
                  <c:v>9</c:v>
                </c:pt>
                <c:pt idx="9">
                  <c:v>10</c:v>
                </c:pt>
              </c:numCache>
            </c:numRef>
          </c:cat>
          <c:val>
            <c:numRef>
              <c:f>גיליון1!$B$2:$B$11</c:f>
              <c:numCache>
                <c:formatCode>0</c:formatCode>
                <c:ptCount val="10"/>
                <c:pt idx="0">
                  <c:v>15</c:v>
                </c:pt>
                <c:pt idx="1">
                  <c:v>21</c:v>
                </c:pt>
                <c:pt idx="2">
                  <c:v>29.399999999999995</c:v>
                </c:pt>
                <c:pt idx="3">
                  <c:v>35.279999999999994</c:v>
                </c:pt>
                <c:pt idx="4">
                  <c:v>42.335999999999991</c:v>
                </c:pt>
                <c:pt idx="5">
                  <c:v>50.80319999999999</c:v>
                </c:pt>
                <c:pt idx="6">
                  <c:v>58.610972678478923</c:v>
                </c:pt>
                <c:pt idx="7">
                  <c:v>67.618695639593625</c:v>
                </c:pt>
                <c:pt idx="8">
                  <c:v>78.010785200274881</c:v>
                </c:pt>
                <c:pt idx="9">
                  <c:v>90</c:v>
                </c:pt>
              </c:numCache>
            </c:numRef>
          </c:val>
          <c:extLst>
            <c:ext xmlns:c16="http://schemas.microsoft.com/office/drawing/2014/chart" uri="{C3380CC4-5D6E-409C-BE32-E72D297353CC}">
              <c16:uniqueId val="{00000000-CC2D-4EE6-9CF0-85429C7EE6FD}"/>
            </c:ext>
          </c:extLst>
        </c:ser>
        <c:dLbls>
          <c:showLegendKey val="0"/>
          <c:showVal val="0"/>
          <c:showCatName val="0"/>
          <c:showSerName val="0"/>
          <c:showPercent val="0"/>
          <c:showBubbleSize val="0"/>
        </c:dLbls>
        <c:gapWidth val="150"/>
        <c:axId val="519859992"/>
        <c:axId val="519864696"/>
      </c:barChart>
      <c:catAx>
        <c:axId val="519859992"/>
        <c:scaling>
          <c:orientation val="minMax"/>
        </c:scaling>
        <c:delete val="0"/>
        <c:axPos val="b"/>
        <c:numFmt formatCode="General" sourceLinked="1"/>
        <c:majorTickMark val="out"/>
        <c:minorTickMark val="none"/>
        <c:tickLblPos val="nextTo"/>
        <c:txPr>
          <a:bodyPr/>
          <a:lstStyle/>
          <a:p>
            <a:pPr>
              <a:defRPr sz="1000"/>
            </a:pPr>
            <a:endParaRPr lang="en-US"/>
          </a:p>
        </c:txPr>
        <c:crossAx val="519864696"/>
        <c:crosses val="autoZero"/>
        <c:auto val="1"/>
        <c:lblAlgn val="ctr"/>
        <c:lblOffset val="100"/>
        <c:noMultiLvlLbl val="0"/>
      </c:catAx>
      <c:valAx>
        <c:axId val="519864696"/>
        <c:scaling>
          <c:orientation val="minMax"/>
        </c:scaling>
        <c:delete val="1"/>
        <c:axPos val="l"/>
        <c:numFmt formatCode="0" sourceLinked="1"/>
        <c:majorTickMark val="out"/>
        <c:minorTickMark val="none"/>
        <c:tickLblPos val="nextTo"/>
        <c:crossAx val="5198599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4"/>
              <c:layout>
                <c:manualLayout>
                  <c:x val="-1.7830101484483368E-2"/>
                  <c:y val="-2.5063208639653473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Income from Ticket Sales</c:v>
                </c:pt>
                <c:pt idx="1">
                  <c:v>Public Allocations</c:v>
                </c:pt>
                <c:pt idx="2">
                  <c:v>Foundations and Donations</c:v>
                </c:pt>
                <c:pt idx="3">
                  <c:v>Income from Café/Restaurant</c:v>
                </c:pt>
                <c:pt idx="4">
                  <c:v>Income from Souvenir Store</c:v>
                </c:pt>
                <c:pt idx="5">
                  <c:v>Income from Events</c:v>
                </c:pt>
              </c:strCache>
            </c:strRef>
          </c:cat>
          <c:val>
            <c:numRef>
              <c:f>Sheet1!$B$2:$B$7</c:f>
              <c:numCache>
                <c:formatCode>_ * #,##0_ ;_ * \-#,##0_ ;_ * "-"??_ ;_ @_ </c:formatCode>
                <c:ptCount val="6"/>
                <c:pt idx="0">
                  <c:v>1232.3506251338272</c:v>
                </c:pt>
                <c:pt idx="1">
                  <c:v>1000</c:v>
                </c:pt>
                <c:pt idx="2">
                  <c:v>2000</c:v>
                </c:pt>
                <c:pt idx="3">
                  <c:v>300</c:v>
                </c:pt>
                <c:pt idx="4">
                  <c:v>30</c:v>
                </c:pt>
                <c:pt idx="5">
                  <c:v>1692</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2012190755534679E-2"/>
          <c:y val="4.130143980504853E-2"/>
          <c:w val="0.96798780924446537"/>
          <c:h val="0.83393352311037783"/>
        </c:manualLayout>
      </c:layout>
      <c:barChart>
        <c:barDir val="col"/>
        <c:grouping val="stacked"/>
        <c:varyColors val="0"/>
        <c:ser>
          <c:idx val="0"/>
          <c:order val="0"/>
          <c:tx>
            <c:strRef>
              <c:f>גיליון1!$B$1</c:f>
              <c:strCache>
                <c:ptCount val="1"/>
                <c:pt idx="0">
                  <c:v>Ticket Sales</c:v>
                </c:pt>
              </c:strCache>
            </c:strRef>
          </c:tx>
          <c:spPr>
            <a:solidFill>
              <a:srgbClr val="47ACB1"/>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378.75</c:v>
                </c:pt>
                <c:pt idx="1">
                  <c:v>530.25</c:v>
                </c:pt>
                <c:pt idx="2">
                  <c:v>742.34999999999991</c:v>
                </c:pt>
                <c:pt idx="3">
                  <c:v>890.81999999999982</c:v>
                </c:pt>
                <c:pt idx="4">
                  <c:v>1068.9839999999997</c:v>
                </c:pt>
                <c:pt idx="5">
                  <c:v>1282.7807999999998</c:v>
                </c:pt>
                <c:pt idx="6">
                  <c:v>1479.927060131593</c:v>
                </c:pt>
                <c:pt idx="7">
                  <c:v>1707.3720648997391</c:v>
                </c:pt>
                <c:pt idx="8">
                  <c:v>1969.7723263069408</c:v>
                </c:pt>
                <c:pt idx="9">
                  <c:v>2272.5</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Public Allocations</c:v>
                </c:pt>
              </c:strCache>
            </c:strRef>
          </c:tx>
          <c:spPr>
            <a:solidFill>
              <a:srgbClr val="ADD5D7"/>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1000</c:v>
                </c:pt>
                <c:pt idx="1">
                  <c:v>1000</c:v>
                </c:pt>
                <c:pt idx="2">
                  <c:v>1000</c:v>
                </c:pt>
                <c:pt idx="3">
                  <c:v>1000</c:v>
                </c:pt>
                <c:pt idx="4">
                  <c:v>1000</c:v>
                </c:pt>
                <c:pt idx="5">
                  <c:v>1000</c:v>
                </c:pt>
                <c:pt idx="6">
                  <c:v>1000</c:v>
                </c:pt>
                <c:pt idx="7">
                  <c:v>1000</c:v>
                </c:pt>
                <c:pt idx="8">
                  <c:v>1000</c:v>
                </c:pt>
                <c:pt idx="9">
                  <c:v>1000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Foundations and Donations</c:v>
                </c:pt>
              </c:strCache>
            </c:strRef>
          </c:tx>
          <c:spPr>
            <a:solidFill>
              <a:srgbClr val="FFE8AF"/>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2000</c:v>
                </c:pt>
                <c:pt idx="1">
                  <c:v>2000</c:v>
                </c:pt>
                <c:pt idx="2">
                  <c:v>2000</c:v>
                </c:pt>
                <c:pt idx="3">
                  <c:v>2000</c:v>
                </c:pt>
                <c:pt idx="4">
                  <c:v>2000</c:v>
                </c:pt>
                <c:pt idx="5">
                  <c:v>2000</c:v>
                </c:pt>
                <c:pt idx="6">
                  <c:v>2000</c:v>
                </c:pt>
                <c:pt idx="7">
                  <c:v>2000</c:v>
                </c:pt>
                <c:pt idx="8">
                  <c:v>2000</c:v>
                </c:pt>
                <c:pt idx="9">
                  <c:v>2000</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Café/Restaurant</c:v>
                </c:pt>
              </c:strCache>
            </c:strRef>
          </c:tx>
          <c:spPr>
            <a:solidFill>
              <a:srgbClr val="F26522"/>
            </a:solidFill>
          </c:spPr>
          <c:invertIfNegative val="0"/>
          <c:dLbls>
            <c:dLbl>
              <c:idx val="0"/>
              <c:spPr>
                <a:noFill/>
                <a:ln>
                  <a:noFill/>
                </a:ln>
                <a:effectLst/>
              </c:spPr>
              <c:txPr>
                <a:bodyPr tIns="0"/>
                <a:lstStyle/>
                <a:p>
                  <a:pPr>
                    <a:defRPr sz="1000">
                      <a:solidFill>
                        <a:schemeClr val="bg1"/>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C4BB-46A8-9C8C-69CE6FD2A5A0}"/>
                </c:ext>
              </c:extLst>
            </c:dLbl>
            <c:spPr>
              <a:noFill/>
              <a:ln>
                <a:noFill/>
              </a:ln>
              <a:effectLst/>
            </c:spPr>
            <c:txPr>
              <a:bodyPr/>
              <a:lstStyle/>
              <a:p>
                <a:pPr>
                  <a:defRPr sz="10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300</c:v>
                </c:pt>
                <c:pt idx="1">
                  <c:v>300</c:v>
                </c:pt>
                <c:pt idx="2">
                  <c:v>300</c:v>
                </c:pt>
                <c:pt idx="3">
                  <c:v>300</c:v>
                </c:pt>
                <c:pt idx="4">
                  <c:v>300</c:v>
                </c:pt>
                <c:pt idx="5">
                  <c:v>300</c:v>
                </c:pt>
                <c:pt idx="6">
                  <c:v>300</c:v>
                </c:pt>
                <c:pt idx="7">
                  <c:v>300</c:v>
                </c:pt>
                <c:pt idx="8">
                  <c:v>300</c:v>
                </c:pt>
                <c:pt idx="9">
                  <c:v>300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הכנסות מחנות מזכרות</c:v>
                </c:pt>
              </c:strCache>
            </c:strRef>
          </c:tx>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30</c:v>
                </c:pt>
                <c:pt idx="1">
                  <c:v>30</c:v>
                </c:pt>
                <c:pt idx="2">
                  <c:v>30</c:v>
                </c:pt>
                <c:pt idx="3">
                  <c:v>30</c:v>
                </c:pt>
                <c:pt idx="4">
                  <c:v>30</c:v>
                </c:pt>
                <c:pt idx="5">
                  <c:v>30</c:v>
                </c:pt>
                <c:pt idx="6">
                  <c:v>30</c:v>
                </c:pt>
                <c:pt idx="7">
                  <c:v>30</c:v>
                </c:pt>
                <c:pt idx="8">
                  <c:v>30</c:v>
                </c:pt>
                <c:pt idx="9">
                  <c:v>30</c:v>
                </c:pt>
              </c:numCache>
            </c:numRef>
          </c:val>
          <c:extLst>
            <c:ext xmlns:c16="http://schemas.microsoft.com/office/drawing/2014/chart" uri="{C3380CC4-5D6E-409C-BE32-E72D297353CC}">
              <c16:uniqueId val="{00000000-C4BB-46A8-9C8C-69CE6FD2A5A0}"/>
            </c:ext>
          </c:extLst>
        </c:ser>
        <c:ser>
          <c:idx val="5"/>
          <c:order val="5"/>
          <c:tx>
            <c:strRef>
              <c:f>גיליון1!$G$1</c:f>
              <c:strCache>
                <c:ptCount val="1"/>
                <c:pt idx="0">
                  <c:v>Events</c:v>
                </c:pt>
              </c:strCache>
            </c:strRef>
          </c:tx>
          <c:invertIfNegative val="0"/>
          <c:dLbls>
            <c:spPr>
              <a:noFill/>
              <a:ln>
                <a:noFill/>
              </a:ln>
              <a:effectLst/>
            </c:spPr>
            <c:txPr>
              <a:bodyPr wrap="square" lIns="38100" tIns="19050" rIns="38100" bIns="19050" anchor="ctr" anchorCtr="0">
                <a:spAutoFit/>
              </a:bodyPr>
              <a:lstStyle/>
              <a:p>
                <a:pPr algn="ctr">
                  <a:defRPr lang="en-US"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גיליון1!$G$2:$G$11</c:f>
              <c:numCache>
                <c:formatCode>_ * #,##0_ ;_ * \-#,##0_ ;_ * "-"??_ ;_ @_ </c:formatCode>
                <c:ptCount val="10"/>
                <c:pt idx="0">
                  <c:v>1692</c:v>
                </c:pt>
                <c:pt idx="1">
                  <c:v>1692</c:v>
                </c:pt>
                <c:pt idx="2">
                  <c:v>1692</c:v>
                </c:pt>
                <c:pt idx="3">
                  <c:v>1692</c:v>
                </c:pt>
                <c:pt idx="4">
                  <c:v>1692</c:v>
                </c:pt>
                <c:pt idx="5">
                  <c:v>1692</c:v>
                </c:pt>
                <c:pt idx="6">
                  <c:v>1692</c:v>
                </c:pt>
                <c:pt idx="7">
                  <c:v>1692</c:v>
                </c:pt>
                <c:pt idx="8">
                  <c:v>1692</c:v>
                </c:pt>
                <c:pt idx="9">
                  <c:v>1692</c:v>
                </c:pt>
              </c:numCache>
            </c:numRef>
          </c:val>
          <c:extLst>
            <c:ext xmlns:c16="http://schemas.microsoft.com/office/drawing/2014/chart" uri="{C3380CC4-5D6E-409C-BE32-E72D297353CC}">
              <c16:uniqueId val="{00000000-114E-473A-AA6B-801735792F84}"/>
            </c:ext>
          </c:extLst>
        </c:ser>
        <c:ser>
          <c:idx val="6"/>
          <c:order val="6"/>
          <c:tx>
            <c:strRef>
              <c:f>גיליון1!$H$1</c:f>
              <c:strCache>
                <c:ptCount val="1"/>
                <c:pt idx="0">
                  <c:v>סה"כ</c:v>
                </c:pt>
              </c:strCache>
            </c:strRef>
          </c:tx>
          <c:invertIfNegative val="0"/>
          <c:dLbls>
            <c:dLbl>
              <c:idx val="0"/>
              <c:tx>
                <c:rich>
                  <a:bodyPr/>
                  <a:lstStyle/>
                  <a:p>
                    <a:fld id="{FBEFF794-B76D-AD44-B045-0BE8126B180D}"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CBE8-4E34-B2A0-025FFD160A7A}"/>
                </c:ext>
              </c:extLst>
            </c:dLbl>
            <c:dLbl>
              <c:idx val="1"/>
              <c:tx>
                <c:rich>
                  <a:bodyPr/>
                  <a:lstStyle/>
                  <a:p>
                    <a:fld id="{5C701AF1-7F77-3E49-8B95-FE31FD7CE3E0}"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D617-4B31-A201-F3AEDDCFF397}"/>
                </c:ext>
              </c:extLst>
            </c:dLbl>
            <c:dLbl>
              <c:idx val="2"/>
              <c:tx>
                <c:rich>
                  <a:bodyPr/>
                  <a:lstStyle/>
                  <a:p>
                    <a:fld id="{5FFCB36C-B477-1D4D-A307-3B3E35182896}"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D617-4B31-A201-F3AEDDCFF397}"/>
                </c:ext>
              </c:extLst>
            </c:dLbl>
            <c:dLbl>
              <c:idx val="3"/>
              <c:tx>
                <c:rich>
                  <a:bodyPr/>
                  <a:lstStyle/>
                  <a:p>
                    <a:fld id="{E916284C-EF6B-8E4F-9D56-BA69CB6DE490}"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D617-4B31-A201-F3AEDDCFF397}"/>
                </c:ext>
              </c:extLst>
            </c:dLbl>
            <c:dLbl>
              <c:idx val="4"/>
              <c:tx>
                <c:rich>
                  <a:bodyPr/>
                  <a:lstStyle/>
                  <a:p>
                    <a:fld id="{982A845B-0DE0-A245-9E46-B82703E1241F}"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D617-4B31-A201-F3AEDDCFF397}"/>
                </c:ext>
              </c:extLst>
            </c:dLbl>
            <c:dLbl>
              <c:idx val="5"/>
              <c:tx>
                <c:rich>
                  <a:bodyPr/>
                  <a:lstStyle/>
                  <a:p>
                    <a:fld id="{64B08618-5461-964E-9879-B9E367C219E4}"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D617-4B31-A201-F3AEDDCFF397}"/>
                </c:ext>
              </c:extLst>
            </c:dLbl>
            <c:dLbl>
              <c:idx val="6"/>
              <c:tx>
                <c:rich>
                  <a:bodyPr/>
                  <a:lstStyle/>
                  <a:p>
                    <a:fld id="{96506FFD-3407-404E-B71D-878D2522CD04}"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D617-4B31-A201-F3AEDDCFF397}"/>
                </c:ext>
              </c:extLst>
            </c:dLbl>
            <c:dLbl>
              <c:idx val="7"/>
              <c:tx>
                <c:rich>
                  <a:bodyPr/>
                  <a:lstStyle/>
                  <a:p>
                    <a:fld id="{70D2887F-1DB7-554D-9817-9EC928888529}"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D617-4B31-A201-F3AEDDCFF397}"/>
                </c:ext>
              </c:extLst>
            </c:dLbl>
            <c:dLbl>
              <c:idx val="8"/>
              <c:tx>
                <c:rich>
                  <a:bodyPr/>
                  <a:lstStyle/>
                  <a:p>
                    <a:fld id="{B40BBC25-BE32-204B-B53D-B9CC3F041EB4}"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D617-4B31-A201-F3AEDDCFF397}"/>
                </c:ext>
              </c:extLst>
            </c:dLbl>
            <c:dLbl>
              <c:idx val="9"/>
              <c:tx>
                <c:rich>
                  <a:bodyPr/>
                  <a:lstStyle/>
                  <a:p>
                    <a:fld id="{6EB98F32-8DFB-414D-85B2-1E6D8CB311D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D617-4B31-A201-F3AEDDCFF397}"/>
                </c:ext>
              </c:extLst>
            </c:dLbl>
            <c:spPr>
              <a:noFill/>
              <a:ln>
                <a:solidFill>
                  <a:schemeClr val="tx1"/>
                </a:solidFill>
              </a:ln>
              <a:effectLst/>
            </c:spPr>
            <c:txPr>
              <a:bodyPr wrap="square" lIns="38100" tIns="19050" rIns="38100" bIns="19050" anchor="ctr" anchorCtr="0">
                <a:spAutoFit/>
              </a:bodyPr>
              <a:lstStyle/>
              <a:p>
                <a:pPr algn="ctr" rtl="0">
                  <a:defRPr lang="en-US" sz="1400" b="1" i="0" u="none" strike="noStrike" kern="1200" baseline="0">
                    <a:solidFill>
                      <a:srgbClr val="000000"/>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גיליון1!$H$2:$H$11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גיליון1!$O$2:$O$11</c15:f>
                <c15:dlblRangeCache>
                  <c:ptCount val="10"/>
                  <c:pt idx="0">
                    <c:v> 5,401 </c:v>
                  </c:pt>
                  <c:pt idx="1">
                    <c:v> 5,552 </c:v>
                  </c:pt>
                  <c:pt idx="2">
                    <c:v> 5,764 </c:v>
                  </c:pt>
                  <c:pt idx="3">
                    <c:v> 5,913 </c:v>
                  </c:pt>
                  <c:pt idx="4">
                    <c:v> 6,091 </c:v>
                  </c:pt>
                  <c:pt idx="5">
                    <c:v> 6,305 </c:v>
                  </c:pt>
                  <c:pt idx="6">
                    <c:v> 6,502 </c:v>
                  </c:pt>
                  <c:pt idx="7">
                    <c:v> 6,729 </c:v>
                  </c:pt>
                  <c:pt idx="8">
                    <c:v> 6,992 </c:v>
                  </c:pt>
                  <c:pt idx="9">
                    <c:v> 7,295 </c:v>
                  </c:pt>
                </c15:dlblRangeCache>
              </c15:datalabelsRange>
            </c:ext>
            <c:ext xmlns:c16="http://schemas.microsoft.com/office/drawing/2014/chart" uri="{C3380CC4-5D6E-409C-BE32-E72D297353CC}">
              <c16:uniqueId val="{00000000-3347-475A-A635-1926A3E72CD3}"/>
            </c:ext>
          </c:extLst>
        </c:ser>
        <c:dLbls>
          <c:showLegendKey val="0"/>
          <c:showVal val="0"/>
          <c:showCatName val="0"/>
          <c:showSerName val="0"/>
          <c:showPercent val="0"/>
          <c:showBubbleSize val="0"/>
        </c:dLbls>
        <c:gapWidth val="150"/>
        <c:overlap val="100"/>
        <c:axId val="519864304"/>
        <c:axId val="519863128"/>
      </c:barChart>
      <c:catAx>
        <c:axId val="519864304"/>
        <c:scaling>
          <c:orientation val="minMax"/>
        </c:scaling>
        <c:delete val="0"/>
        <c:axPos val="b"/>
        <c:numFmt formatCode="General" sourceLinked="1"/>
        <c:majorTickMark val="out"/>
        <c:minorTickMark val="none"/>
        <c:tickLblPos val="nextTo"/>
        <c:txPr>
          <a:bodyPr/>
          <a:lstStyle/>
          <a:p>
            <a:pPr>
              <a:defRPr sz="1000"/>
            </a:pPr>
            <a:endParaRPr lang="en-US"/>
          </a:p>
        </c:txPr>
        <c:crossAx val="519863128"/>
        <c:crosses val="autoZero"/>
        <c:auto val="1"/>
        <c:lblAlgn val="ctr"/>
        <c:lblOffset val="100"/>
        <c:noMultiLvlLbl val="0"/>
      </c:catAx>
      <c:valAx>
        <c:axId val="519863128"/>
        <c:scaling>
          <c:orientation val="minMax"/>
        </c:scaling>
        <c:delete val="1"/>
        <c:axPos val="l"/>
        <c:numFmt formatCode="_ * #,##0_ ;_ * \-#,##0_ ;_ * &quot;-&quot;??_ ;_ @_ " sourceLinked="1"/>
        <c:majorTickMark val="out"/>
        <c:minorTickMark val="none"/>
        <c:tickLblPos val="nextTo"/>
        <c:crossAx val="519864304"/>
        <c:crosses val="autoZero"/>
        <c:crossBetween val="between"/>
      </c:valAx>
    </c:plotArea>
    <c:legend>
      <c:legendPos val="b"/>
      <c:legendEntry>
        <c:idx val="4"/>
        <c:delete val="1"/>
      </c:legendEntry>
      <c:legendEntry>
        <c:idx val="6"/>
        <c:delete val="1"/>
      </c:legendEntry>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2"/>
              <c:layout>
                <c:manualLayout>
                  <c:x val="-4.5828505486808065E-2"/>
                  <c:y val="5.0764800125003787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1C7-4BA0-971D-DEDD4A030EFC}"/>
                </c:ext>
              </c:extLst>
            </c:dLbl>
            <c:dLbl>
              <c:idx val="3"/>
              <c:layout>
                <c:manualLayout>
                  <c:x val="1.7787084087516544E-2"/>
                  <c:y val="-4.0592822253553125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1C7-4BA0-971D-DEDD4A030EFC}"/>
                </c:ext>
              </c:extLst>
            </c:dLbl>
            <c:dLbl>
              <c:idx val="4"/>
              <c:layout>
                <c:manualLayout>
                  <c:x val="5.0736494409567068E-2"/>
                  <c:y val="-5.2062639646247499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Manpower</c:v>
                </c:pt>
                <c:pt idx="1">
                  <c:v>General Activities</c:v>
                </c:pt>
                <c:pt idx="2">
                  <c:v>Permanent Equipment</c:v>
                </c:pt>
                <c:pt idx="3">
                  <c:v>Management and General Expenses (not including salaries)</c:v>
                </c:pt>
                <c:pt idx="4">
                  <c:v>הוצאות גיוס כספים</c:v>
                </c:pt>
              </c:strCache>
            </c:strRef>
          </c:cat>
          <c:val>
            <c:numRef>
              <c:f>Sheet1!$B$2:$B$6</c:f>
              <c:numCache>
                <c:formatCode>_ * #,##0_ ;_ * \-#,##0_ ;_ * "-"??_ ;_ @_ </c:formatCode>
                <c:ptCount val="5"/>
                <c:pt idx="0">
                  <c:v>1766.3196</c:v>
                </c:pt>
                <c:pt idx="1">
                  <c:v>4070.3856467279024</c:v>
                </c:pt>
                <c:pt idx="2">
                  <c:v>49.14</c:v>
                </c:pt>
                <c:pt idx="3">
                  <c:v>130</c:v>
                </c:pt>
                <c:pt idx="4">
                  <c:v>150</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101991595940617E-2"/>
          <c:y val="4.6808298445721666E-2"/>
          <c:w val="0.96798780924446537"/>
          <c:h val="0.83393352311037783"/>
        </c:manualLayout>
      </c:layout>
      <c:barChart>
        <c:barDir val="col"/>
        <c:grouping val="stacked"/>
        <c:varyColors val="0"/>
        <c:ser>
          <c:idx val="0"/>
          <c:order val="0"/>
          <c:tx>
            <c:strRef>
              <c:f>גיליון1!$B$1</c:f>
              <c:strCache>
                <c:ptCount val="1"/>
                <c:pt idx="0">
                  <c:v>Manpower</c:v>
                </c:pt>
              </c:strCache>
            </c:strRef>
          </c:tx>
          <c:spPr>
            <a:solidFill>
              <a:srgbClr val="F9AA7B"/>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1342.89</c:v>
                </c:pt>
                <c:pt idx="1">
                  <c:v>1368.69</c:v>
                </c:pt>
                <c:pt idx="2">
                  <c:v>1544.3879999999999</c:v>
                </c:pt>
                <c:pt idx="3">
                  <c:v>1570.1880000000001</c:v>
                </c:pt>
                <c:pt idx="4">
                  <c:v>1595.9880000000001</c:v>
                </c:pt>
                <c:pt idx="5">
                  <c:v>1621.788</c:v>
                </c:pt>
                <c:pt idx="6">
                  <c:v>2116.116</c:v>
                </c:pt>
                <c:pt idx="7">
                  <c:v>2141.9160000000002</c:v>
                </c:pt>
                <c:pt idx="8">
                  <c:v>2167.7159999999999</c:v>
                </c:pt>
                <c:pt idx="9">
                  <c:v>2193.5160000000001</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Management and General Expenses (not including salaries)</c:v>
                </c:pt>
              </c:strCache>
            </c:strRef>
          </c:tx>
          <c:spPr>
            <a:solidFill>
              <a:srgbClr val="FFCD33"/>
            </a:solidFill>
          </c:spPr>
          <c:invertIfNegative val="0"/>
          <c:dLbls>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130</c:v>
                </c:pt>
                <c:pt idx="1">
                  <c:v>130</c:v>
                </c:pt>
                <c:pt idx="2">
                  <c:v>130</c:v>
                </c:pt>
                <c:pt idx="3">
                  <c:v>130</c:v>
                </c:pt>
                <c:pt idx="4">
                  <c:v>130</c:v>
                </c:pt>
                <c:pt idx="5">
                  <c:v>130</c:v>
                </c:pt>
                <c:pt idx="6">
                  <c:v>130</c:v>
                </c:pt>
                <c:pt idx="7">
                  <c:v>130</c:v>
                </c:pt>
                <c:pt idx="8">
                  <c:v>130</c:v>
                </c:pt>
                <c:pt idx="9">
                  <c:v>130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General Activities (including equipment renewal)</c:v>
                </c:pt>
              </c:strCache>
            </c:strRef>
          </c:tx>
          <c:spPr>
            <a:solidFill>
              <a:srgbClr val="ED979B"/>
            </a:solidFill>
          </c:spPr>
          <c:invertIfNegative val="0"/>
          <c:dLbls>
            <c:spPr>
              <a:noFill/>
              <a:ln>
                <a:noFill/>
              </a:ln>
              <a:effectLst/>
            </c:spPr>
            <c:txPr>
              <a:bodyPr/>
              <a:lstStyle/>
              <a:p>
                <a:pPr>
                  <a:defRPr sz="10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4039.4274467279038</c:v>
                </c:pt>
                <c:pt idx="1">
                  <c:v>4039.4274467279038</c:v>
                </c:pt>
                <c:pt idx="2">
                  <c:v>4204.5729467279034</c:v>
                </c:pt>
                <c:pt idx="3">
                  <c:v>4204.5729467279034</c:v>
                </c:pt>
                <c:pt idx="4">
                  <c:v>4204.5729467279034</c:v>
                </c:pt>
                <c:pt idx="5">
                  <c:v>4204.5729467279034</c:v>
                </c:pt>
                <c:pt idx="6">
                  <c:v>4074.5274467279037</c:v>
                </c:pt>
                <c:pt idx="7">
                  <c:v>4074.5274467279037</c:v>
                </c:pt>
                <c:pt idx="8">
                  <c:v>4074.5274467279037</c:v>
                </c:pt>
                <c:pt idx="9">
                  <c:v>4074.5274467279037</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Fundraising</c:v>
                </c:pt>
              </c:strCache>
            </c:strRef>
          </c:tx>
          <c:spPr>
            <a:solidFill>
              <a:srgbClr val="E14D54"/>
            </a:solidFill>
          </c:spPr>
          <c:invertIfNegative val="0"/>
          <c:dLbls>
            <c:dLbl>
              <c:idx val="0"/>
              <c:spPr>
                <a:noFill/>
                <a:ln>
                  <a:noFill/>
                </a:ln>
                <a:effectLst/>
              </c:spPr>
              <c:txPr>
                <a:bodyPr tIns="0"/>
                <a:lstStyle/>
                <a:p>
                  <a:pPr>
                    <a:defRPr sz="1000" b="0">
                      <a:solidFill>
                        <a:schemeClr val="tx1"/>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C4BB-46A8-9C8C-69CE6FD2A5A0}"/>
                </c:ext>
              </c:extLst>
            </c:dLbl>
            <c:spPr>
              <a:noFill/>
              <a:ln>
                <a:noFill/>
              </a:ln>
              <a:effectLst/>
            </c:spPr>
            <c:txPr>
              <a:bodyPr/>
              <a:lstStyle/>
              <a:p>
                <a:pPr>
                  <a:defRPr sz="1000" b="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150</c:v>
                </c:pt>
                <c:pt idx="1">
                  <c:v>150</c:v>
                </c:pt>
                <c:pt idx="2">
                  <c:v>150</c:v>
                </c:pt>
                <c:pt idx="3">
                  <c:v>150</c:v>
                </c:pt>
                <c:pt idx="4">
                  <c:v>150</c:v>
                </c:pt>
                <c:pt idx="5">
                  <c:v>150</c:v>
                </c:pt>
                <c:pt idx="6">
                  <c:v>150</c:v>
                </c:pt>
                <c:pt idx="7">
                  <c:v>150</c:v>
                </c:pt>
                <c:pt idx="8">
                  <c:v>150</c:v>
                </c:pt>
                <c:pt idx="9">
                  <c:v>150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Total </c:v>
                </c:pt>
              </c:strCache>
            </c:strRef>
          </c:tx>
          <c:invertIfNegative val="0"/>
          <c:dLbls>
            <c:dLbl>
              <c:idx val="0"/>
              <c:tx>
                <c:rich>
                  <a:bodyPr/>
                  <a:lstStyle/>
                  <a:p>
                    <a:fld id="{22AE9922-ADC2-5046-B7D6-6A39B590210D}"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57CA-4DCA-8DA7-6CE3972E49A5}"/>
                </c:ext>
              </c:extLst>
            </c:dLbl>
            <c:dLbl>
              <c:idx val="1"/>
              <c:tx>
                <c:rich>
                  <a:bodyPr/>
                  <a:lstStyle/>
                  <a:p>
                    <a:fld id="{1332F348-E52F-3C4B-AEED-FBABEAEE3916}"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9B23-45AE-81B5-A6AD462CB8C3}"/>
                </c:ext>
              </c:extLst>
            </c:dLbl>
            <c:dLbl>
              <c:idx val="2"/>
              <c:tx>
                <c:rich>
                  <a:bodyPr/>
                  <a:lstStyle/>
                  <a:p>
                    <a:fld id="{6085D74D-6DEA-C245-B9A0-C0C394376BE3}"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9B23-45AE-81B5-A6AD462CB8C3}"/>
                </c:ext>
              </c:extLst>
            </c:dLbl>
            <c:dLbl>
              <c:idx val="3"/>
              <c:tx>
                <c:rich>
                  <a:bodyPr/>
                  <a:lstStyle/>
                  <a:p>
                    <a:fld id="{A69571FE-BFF6-354D-B4B9-0F2CD569EB14}"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9B23-45AE-81B5-A6AD462CB8C3}"/>
                </c:ext>
              </c:extLst>
            </c:dLbl>
            <c:dLbl>
              <c:idx val="4"/>
              <c:tx>
                <c:rich>
                  <a:bodyPr/>
                  <a:lstStyle/>
                  <a:p>
                    <a:fld id="{1D19E3BD-85F2-B64B-B168-7CBC8757E69B}"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9B23-45AE-81B5-A6AD462CB8C3}"/>
                </c:ext>
              </c:extLst>
            </c:dLbl>
            <c:dLbl>
              <c:idx val="5"/>
              <c:tx>
                <c:rich>
                  <a:bodyPr/>
                  <a:lstStyle/>
                  <a:p>
                    <a:fld id="{7452962C-2D90-7548-BC9C-07233B4DD00A}"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9B23-45AE-81B5-A6AD462CB8C3}"/>
                </c:ext>
              </c:extLst>
            </c:dLbl>
            <c:dLbl>
              <c:idx val="6"/>
              <c:tx>
                <c:rich>
                  <a:bodyPr/>
                  <a:lstStyle/>
                  <a:p>
                    <a:fld id="{3FB271D7-529D-5345-B57C-477F521FB400}"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9B23-45AE-81B5-A6AD462CB8C3}"/>
                </c:ext>
              </c:extLst>
            </c:dLbl>
            <c:dLbl>
              <c:idx val="7"/>
              <c:tx>
                <c:rich>
                  <a:bodyPr/>
                  <a:lstStyle/>
                  <a:p>
                    <a:fld id="{231F3ECF-F799-434D-BC82-B41E58388E8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9B23-45AE-81B5-A6AD462CB8C3}"/>
                </c:ext>
              </c:extLst>
            </c:dLbl>
            <c:dLbl>
              <c:idx val="8"/>
              <c:tx>
                <c:rich>
                  <a:bodyPr/>
                  <a:lstStyle/>
                  <a:p>
                    <a:fld id="{67AA6CAC-0803-5C47-BD99-40D260344EB8}"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9B23-45AE-81B5-A6AD462CB8C3}"/>
                </c:ext>
              </c:extLst>
            </c:dLbl>
            <c:dLbl>
              <c:idx val="9"/>
              <c:tx>
                <c:rich>
                  <a:bodyPr/>
                  <a:lstStyle/>
                  <a:p>
                    <a:fld id="{9BAB20D7-9BE6-B348-9302-1A3FC4AA4537}"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9B23-45AE-81B5-A6AD462CB8C3}"/>
                </c:ext>
              </c:extLst>
            </c:dLbl>
            <c:spPr>
              <a:noFill/>
              <a:ln>
                <a:solidFill>
                  <a:schemeClr val="tx1"/>
                </a:solidFill>
              </a:ln>
              <a:effectLst/>
            </c:spPr>
            <c:txPr>
              <a:bodyPr wrap="square" lIns="38100" tIns="19050" rIns="38100" bIns="19050" anchor="ctr" anchorCtr="0">
                <a:spAutoFit/>
              </a:bodyPr>
              <a:lstStyle/>
              <a:p>
                <a:pPr algn="ctr" rtl="0">
                  <a:defRPr lang="en-US" sz="1400" b="1" i="0" u="none" strike="noStrike" kern="1200" baseline="0">
                    <a:solidFill>
                      <a:schemeClr val="tx1"/>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גיליון1!$M$2:$M$11</c15:f>
                <c15:dlblRangeCache>
                  <c:ptCount val="10"/>
                  <c:pt idx="0">
                    <c:v> 5,662 </c:v>
                  </c:pt>
                  <c:pt idx="1">
                    <c:v> 5,688 </c:v>
                  </c:pt>
                  <c:pt idx="2">
                    <c:v> 6,029 </c:v>
                  </c:pt>
                  <c:pt idx="3">
                    <c:v> 6,055 </c:v>
                  </c:pt>
                  <c:pt idx="4">
                    <c:v> 6,081 </c:v>
                  </c:pt>
                  <c:pt idx="5">
                    <c:v> 6,106 </c:v>
                  </c:pt>
                  <c:pt idx="6">
                    <c:v> 6,471 </c:v>
                  </c:pt>
                  <c:pt idx="7">
                    <c:v> 6,496 </c:v>
                  </c:pt>
                  <c:pt idx="8">
                    <c:v> 6,522 </c:v>
                  </c:pt>
                  <c:pt idx="9">
                    <c:v> 6,548 </c:v>
                  </c:pt>
                </c15:dlblRangeCache>
              </c15:datalabelsRange>
            </c:ext>
            <c:ext xmlns:c16="http://schemas.microsoft.com/office/drawing/2014/chart" uri="{C3380CC4-5D6E-409C-BE32-E72D297353CC}">
              <c16:uniqueId val="{00000000-C4BB-46A8-9C8C-69CE6FD2A5A0}"/>
            </c:ext>
          </c:extLst>
        </c:ser>
        <c:dLbls>
          <c:showLegendKey val="0"/>
          <c:showVal val="0"/>
          <c:showCatName val="0"/>
          <c:showSerName val="0"/>
          <c:showPercent val="0"/>
          <c:showBubbleSize val="0"/>
        </c:dLbls>
        <c:gapWidth val="150"/>
        <c:overlap val="100"/>
        <c:axId val="519863912"/>
        <c:axId val="516280320"/>
      </c:barChart>
      <c:catAx>
        <c:axId val="519863912"/>
        <c:scaling>
          <c:orientation val="minMax"/>
        </c:scaling>
        <c:delete val="0"/>
        <c:axPos val="b"/>
        <c:numFmt formatCode="General" sourceLinked="1"/>
        <c:majorTickMark val="out"/>
        <c:minorTickMark val="none"/>
        <c:tickLblPos val="nextTo"/>
        <c:txPr>
          <a:bodyPr/>
          <a:lstStyle/>
          <a:p>
            <a:pPr>
              <a:defRPr sz="1000"/>
            </a:pPr>
            <a:endParaRPr lang="en-US"/>
          </a:p>
        </c:txPr>
        <c:crossAx val="516280320"/>
        <c:crosses val="autoZero"/>
        <c:auto val="1"/>
        <c:lblAlgn val="ctr"/>
        <c:lblOffset val="100"/>
        <c:noMultiLvlLbl val="0"/>
      </c:catAx>
      <c:valAx>
        <c:axId val="516280320"/>
        <c:scaling>
          <c:orientation val="minMax"/>
        </c:scaling>
        <c:delete val="1"/>
        <c:axPos val="l"/>
        <c:numFmt formatCode="_ * #,##0_ ;_ * \-#,##0_ ;_ * &quot;-&quot;??_ ;_ @_ " sourceLinked="1"/>
        <c:majorTickMark val="out"/>
        <c:minorTickMark val="none"/>
        <c:tickLblPos val="nextTo"/>
        <c:crossAx val="519863912"/>
        <c:crosses val="autoZero"/>
        <c:crossBetween val="between"/>
      </c:valAx>
    </c:plotArea>
    <c:legend>
      <c:legendPos val="b"/>
      <c:legendEntry>
        <c:idx val="4"/>
        <c:delete val="1"/>
      </c:legendEntry>
      <c:layout>
        <c:manualLayout>
          <c:xMode val="edge"/>
          <c:yMode val="edge"/>
          <c:x val="0.2592165950096959"/>
          <c:y val="0.77531019440945448"/>
          <c:w val="0.48156669540583813"/>
          <c:h val="0.22468980559054555"/>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2775774310617931E-2"/>
          <c:y val="4.9896718282396106E-2"/>
          <c:w val="0.96798780924446537"/>
          <c:h val="0.77958106578972142"/>
        </c:manualLayout>
      </c:layout>
      <c:scatterChart>
        <c:scatterStyle val="lineMarker"/>
        <c:varyColors val="0"/>
        <c:ser>
          <c:idx val="1"/>
          <c:order val="1"/>
          <c:tx>
            <c:strRef>
              <c:f>גיליון1!$C$1</c:f>
              <c:strCache>
                <c:ptCount val="1"/>
                <c:pt idx="0">
                  <c:v>Costs</c:v>
                </c:pt>
              </c:strCache>
            </c:strRef>
          </c:tx>
          <c:spPr>
            <a:ln w="28575">
              <a:solidFill>
                <a:srgbClr val="E2545B"/>
              </a:solidFill>
            </a:ln>
          </c:spPr>
          <c:marker>
            <c:spPr>
              <a:solidFill>
                <a:srgbClr val="C9222B"/>
              </a:solidFill>
            </c:spPr>
          </c:marker>
          <c:dLbls>
            <c:dLbl>
              <c:idx val="1"/>
              <c:layout>
                <c:manualLayout>
                  <c:x val="4.4326241134751499E-3"/>
                  <c:y val="-2.39052073823797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227-4780-B244-A81F871D5E77}"/>
                </c:ext>
              </c:extLst>
            </c:dLbl>
            <c:dLbl>
              <c:idx val="2"/>
              <c:layout>
                <c:manualLayout>
                  <c:x val="-2.7087945548978707E-17"/>
                  <c:y val="-2.39052073823798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27-4780-B244-A81F871D5E77}"/>
                </c:ext>
              </c:extLst>
            </c:dLbl>
            <c:dLbl>
              <c:idx val="4"/>
              <c:layout>
                <c:manualLayout>
                  <c:x val="-1.7730496453900763E-2"/>
                  <c:y val="2.9881509227974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227-4780-B244-A81F871D5E77}"/>
                </c:ext>
              </c:extLst>
            </c:dLbl>
            <c:dLbl>
              <c:idx val="5"/>
              <c:layout>
                <c:manualLayout>
                  <c:x val="-4.432624113475177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4D-4E8A-B24D-FA7DCD70E286}"/>
                </c:ext>
              </c:extLst>
            </c:dLbl>
            <c:dLbl>
              <c:idx val="6"/>
              <c:layout>
                <c:manualLayout>
                  <c:x val="-1.9208037825059102E-2"/>
                  <c:y val="3.5857811073569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4D-4E8A-B24D-FA7DCD70E286}"/>
                </c:ext>
              </c:extLst>
            </c:dLbl>
            <c:dLbl>
              <c:idx val="7"/>
              <c:layout>
                <c:manualLayout>
                  <c:x val="2.9550827423166764E-3"/>
                  <c:y val="3.28696601507722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227-4780-B244-A81F871D5E77}"/>
                </c:ext>
              </c:extLst>
            </c:dLbl>
            <c:dLbl>
              <c:idx val="8"/>
              <c:layout>
                <c:manualLayout>
                  <c:x val="7.3877650267119782E-3"/>
                  <c:y val="2.3905207382379737E-2"/>
                </c:manualLayout>
              </c:layout>
              <c:showLegendKey val="0"/>
              <c:showVal val="1"/>
              <c:showCatName val="0"/>
              <c:showSerName val="0"/>
              <c:showPercent val="0"/>
              <c:showBubbleSize val="0"/>
              <c:extLst>
                <c:ext xmlns:c15="http://schemas.microsoft.com/office/drawing/2012/chart" uri="{CE6537A1-D6FC-4f65-9D91-7224C49458BB}">
                  <c15:layout>
                    <c:manualLayout>
                      <c:w val="4.994089834515366E-2"/>
                      <c:h val="4.6316339303360848E-2"/>
                    </c:manualLayout>
                  </c15:layout>
                </c:ext>
                <c:ext xmlns:c16="http://schemas.microsoft.com/office/drawing/2014/chart" uri="{C3380CC4-5D6E-409C-BE32-E72D297353CC}">
                  <c16:uniqueId val="{00000002-AE4D-4E8A-B24D-FA7DCD70E286}"/>
                </c:ext>
              </c:extLst>
            </c:dLbl>
            <c:dLbl>
              <c:idx val="9"/>
              <c:layout>
                <c:manualLayout>
                  <c:x val="-4.4326241134752861E-3"/>
                  <c:y val="2.68933583051772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E4D-4E8A-B24D-FA7DCD70E286}"/>
                </c:ext>
              </c:extLst>
            </c:dLbl>
            <c:spPr>
              <a:noFill/>
              <a:ln>
                <a:noFill/>
              </a:ln>
              <a:effectLst/>
            </c:spPr>
            <c:txPr>
              <a:bodyPr/>
              <a:lstStyle/>
              <a:p>
                <a:pPr>
                  <a:defRPr sz="10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גיליון1!$C$2:$C$11</c:f>
              <c:numCache>
                <c:formatCode>_(* #,##0_);_(* \(#,##0\);_(* "-"??_);_(@_)</c:formatCode>
                <c:ptCount val="10"/>
                <c:pt idx="0">
                  <c:v>5662.3174467279032</c:v>
                </c:pt>
                <c:pt idx="1">
                  <c:v>5688.1174467279034</c:v>
                </c:pt>
                <c:pt idx="2">
                  <c:v>6028.9609467279033</c:v>
                </c:pt>
                <c:pt idx="3">
                  <c:v>6054.7609467279035</c:v>
                </c:pt>
                <c:pt idx="4">
                  <c:v>6080.5609467279037</c:v>
                </c:pt>
                <c:pt idx="5">
                  <c:v>6106.3609467279039</c:v>
                </c:pt>
                <c:pt idx="6">
                  <c:v>6470.6434467279032</c:v>
                </c:pt>
                <c:pt idx="7">
                  <c:v>6496.4434467279034</c:v>
                </c:pt>
                <c:pt idx="8">
                  <c:v>6522.2434467279036</c:v>
                </c:pt>
                <c:pt idx="9">
                  <c:v>6548.0434467279038</c:v>
                </c:pt>
              </c:numCache>
            </c:numRef>
          </c:yVal>
          <c:smooth val="0"/>
          <c:extLst>
            <c:ext xmlns:c16="http://schemas.microsoft.com/office/drawing/2014/chart" uri="{C3380CC4-5D6E-409C-BE32-E72D297353CC}">
              <c16:uniqueId val="{00000001-822B-4E07-B7BB-9B2715F948FA}"/>
            </c:ext>
          </c:extLst>
        </c:ser>
        <c:ser>
          <c:idx val="2"/>
          <c:order val="2"/>
          <c:tx>
            <c:strRef>
              <c:f>גיליון1!$D$1</c:f>
              <c:strCache>
                <c:ptCount val="1"/>
                <c:pt idx="0">
                  <c:v>Average</c:v>
                </c:pt>
              </c:strCache>
            </c:strRef>
          </c:tx>
          <c:spPr>
            <a:ln w="28575">
              <a:noFill/>
            </a:ln>
          </c:spPr>
          <c:dLbls>
            <c:dLbl>
              <c:idx val="0"/>
              <c:tx>
                <c:rich>
                  <a:bodyPr/>
                  <a:lstStyle/>
                  <a:p>
                    <a:fld id="{9B3C315C-AE45-8147-AB2D-B98F71E4CE8E}"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EE18-43BF-8C08-A4A7043F8E56}"/>
                </c:ext>
              </c:extLst>
            </c:dLbl>
            <c:dLbl>
              <c:idx val="1"/>
              <c:layout>
                <c:manualLayout>
                  <c:x val="-4.8758865248226965E-2"/>
                  <c:y val="-8.0680074915531905E-2"/>
                </c:manualLayout>
              </c:layout>
              <c:tx>
                <c:rich>
                  <a:bodyPr/>
                  <a:lstStyle/>
                  <a:p>
                    <a:fld id="{322E8396-7AD2-1C4F-9C74-F2507788127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EB88-45AC-A38E-EDA3382C0119}"/>
                </c:ext>
              </c:extLst>
            </c:dLbl>
            <c:dLbl>
              <c:idx val="2"/>
              <c:tx>
                <c:rich>
                  <a:bodyPr/>
                  <a:lstStyle/>
                  <a:p>
                    <a:fld id="{3A3ABAC9-E988-B84E-A02D-62471A95D3CC}"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EE18-43BF-8C08-A4A7043F8E56}"/>
                </c:ext>
              </c:extLst>
            </c:dLbl>
            <c:dLbl>
              <c:idx val="3"/>
              <c:layout>
                <c:manualLayout>
                  <c:x val="2.9550827423167848E-3"/>
                  <c:y val="-6.8727471224341849E-2"/>
                </c:manualLayout>
              </c:layout>
              <c:tx>
                <c:rich>
                  <a:bodyPr/>
                  <a:lstStyle/>
                  <a:p>
                    <a:fld id="{547186C7-E9CA-D846-9ACE-216FF7464F88}"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EB88-45AC-A38E-EDA3382C0119}"/>
                </c:ext>
              </c:extLst>
            </c:dLbl>
            <c:dLbl>
              <c:idx val="4"/>
              <c:layout>
                <c:manualLayout>
                  <c:x val="2.6595744680851009E-2"/>
                  <c:y val="-1.4940754613987424E-2"/>
                </c:manualLayout>
              </c:layout>
              <c:tx>
                <c:rich>
                  <a:bodyPr/>
                  <a:lstStyle/>
                  <a:p>
                    <a:fld id="{216559DA-08A8-7F49-B122-36008118A14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EB88-45AC-A38E-EDA3382C0119}"/>
                </c:ext>
              </c:extLst>
            </c:dLbl>
            <c:dLbl>
              <c:idx val="5"/>
              <c:layout>
                <c:manualLayout>
                  <c:x val="-2.955082742316785E-2"/>
                  <c:y val="-2.988150922797474E-3"/>
                </c:manualLayout>
              </c:layout>
              <c:tx>
                <c:rich>
                  <a:bodyPr/>
                  <a:lstStyle/>
                  <a:p>
                    <a:fld id="{6601080B-7109-0E4C-B62E-0F2BD8BB68E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961B-4BF9-BF12-EB918D573BBF}"/>
                </c:ext>
              </c:extLst>
            </c:dLbl>
            <c:dLbl>
              <c:idx val="6"/>
              <c:layout>
                <c:manualLayout>
                  <c:x val="4.4326241134751775E-2"/>
                  <c:y val="-2.0917056459582316E-2"/>
                </c:manualLayout>
              </c:layout>
              <c:tx>
                <c:rich>
                  <a:bodyPr/>
                  <a:lstStyle/>
                  <a:p>
                    <a:fld id="{D4552C86-4704-7A4C-9E2A-5438EEC3D7F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961B-4BF9-BF12-EB918D573BBF}"/>
                </c:ext>
              </c:extLst>
            </c:dLbl>
            <c:dLbl>
              <c:idx val="7"/>
              <c:layout>
                <c:manualLayout>
                  <c:x val="-5.7624113475177305E-2"/>
                  <c:y val="-0.11056158414350653"/>
                </c:manualLayout>
              </c:layout>
              <c:tx>
                <c:rich>
                  <a:bodyPr/>
                  <a:lstStyle/>
                  <a:p>
                    <a:fld id="{5801BF66-C5B7-564F-AD81-D1BFD4BF8F6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583F-4488-8915-3E1C57C72B4A}"/>
                </c:ext>
              </c:extLst>
            </c:dLbl>
            <c:dLbl>
              <c:idx val="8"/>
              <c:layout>
                <c:manualLayout>
                  <c:x val="-3.3983451536643026E-2"/>
                  <c:y val="-1.1952603691189896E-2"/>
                </c:manualLayout>
              </c:layout>
              <c:tx>
                <c:rich>
                  <a:bodyPr/>
                  <a:lstStyle/>
                  <a:p>
                    <a:fld id="{030FBB1F-7B89-4545-9B7B-59C37DE0742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961B-4BF9-BF12-EB918D573BBF}"/>
                </c:ext>
              </c:extLst>
            </c:dLbl>
            <c:dLbl>
              <c:idx val="9"/>
              <c:layout>
                <c:manualLayout>
                  <c:x val="-2.216312056737578E-2"/>
                  <c:y val="2.988150922797474E-3"/>
                </c:manualLayout>
              </c:layout>
              <c:tx>
                <c:rich>
                  <a:bodyPr/>
                  <a:lstStyle/>
                  <a:p>
                    <a:fld id="{E734E75C-ABA6-4C41-989B-A59B060BFEA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EB88-45AC-A38E-EDA3382C0119}"/>
                </c:ext>
              </c:extLst>
            </c:dLbl>
            <c:spPr>
              <a:noFill/>
              <a:ln>
                <a:solidFill>
                  <a:srgbClr val="6793B2"/>
                </a:solidFill>
                <a:prstDash val="sysDash"/>
              </a:ln>
              <a:effectLst/>
            </c:spPr>
            <c:txPr>
              <a:bodyPr wrap="square" lIns="38100" tIns="19050" rIns="38100" bIns="19050" anchor="ctr">
                <a:spAutoFit/>
              </a:bodyPr>
              <a:lstStyle/>
              <a:p>
                <a:pPr>
                  <a:defRPr sz="1000" b="1">
                    <a:solidFill>
                      <a:srgbClr val="FF0000"/>
                    </a:solidFill>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גיליון1!$D$2:$D$11</c:f>
              <c:numCache>
                <c:formatCode>0</c:formatCode>
                <c:ptCount val="10"/>
                <c:pt idx="0">
                  <c:v>5531.5337233639511</c:v>
                </c:pt>
                <c:pt idx="1">
                  <c:v>5620.1837233639517</c:v>
                </c:pt>
                <c:pt idx="2">
                  <c:v>5896.6554733639514</c:v>
                </c:pt>
                <c:pt idx="3">
                  <c:v>5983.7904733639516</c:v>
                </c:pt>
                <c:pt idx="4">
                  <c:v>6085.7724733639516</c:v>
                </c:pt>
                <c:pt idx="5">
                  <c:v>6205.5708733639513</c:v>
                </c:pt>
                <c:pt idx="6">
                  <c:v>6486.2852534297481</c:v>
                </c:pt>
                <c:pt idx="7">
                  <c:v>6612.9077558138215</c:v>
                </c:pt>
                <c:pt idx="8">
                  <c:v>6757.0078865174219</c:v>
                </c:pt>
                <c:pt idx="9">
                  <c:v>6921.2717233639523</c:v>
                </c:pt>
              </c:numCache>
            </c:numRef>
          </c:yVal>
          <c:smooth val="0"/>
          <c:extLst>
            <c:ext xmlns:c15="http://schemas.microsoft.com/office/drawing/2012/chart" uri="{02D57815-91ED-43cb-92C2-25804820EDAC}">
              <c15:datalabelsRange>
                <c15:f>גיליון1!$F$2:$F$11</c15:f>
                <c15:dlblRangeCache>
                  <c:ptCount val="10"/>
                  <c:pt idx="0">
                    <c:v> -262 </c:v>
                  </c:pt>
                  <c:pt idx="1">
                    <c:v> -136 </c:v>
                  </c:pt>
                  <c:pt idx="2">
                    <c:v> -265 </c:v>
                  </c:pt>
                  <c:pt idx="3">
                    <c:v> -142 </c:v>
                  </c:pt>
                  <c:pt idx="4">
                    <c:v> 10 </c:v>
                  </c:pt>
                  <c:pt idx="5">
                    <c:v> 198 </c:v>
                  </c:pt>
                  <c:pt idx="6">
                    <c:v> 31 </c:v>
                  </c:pt>
                  <c:pt idx="7">
                    <c:v> 233 </c:v>
                  </c:pt>
                  <c:pt idx="8">
                    <c:v> 470 </c:v>
                  </c:pt>
                  <c:pt idx="9">
                    <c:v> 746 </c:v>
                  </c:pt>
                </c15:dlblRangeCache>
              </c15:datalabelsRange>
            </c:ext>
            <c:ext xmlns:c16="http://schemas.microsoft.com/office/drawing/2014/chart" uri="{C3380CC4-5D6E-409C-BE32-E72D297353CC}">
              <c16:uniqueId val="{00000002-583F-4488-8915-3E1C57C72B4A}"/>
            </c:ext>
          </c:extLst>
        </c:ser>
        <c:dLbls>
          <c:showLegendKey val="0"/>
          <c:showVal val="0"/>
          <c:showCatName val="0"/>
          <c:showSerName val="0"/>
          <c:showPercent val="0"/>
          <c:showBubbleSize val="0"/>
        </c:dLbls>
        <c:axId val="516283064"/>
        <c:axId val="516283848"/>
      </c:scatterChart>
      <c:scatterChart>
        <c:scatterStyle val="lineMarker"/>
        <c:varyColors val="0"/>
        <c:ser>
          <c:idx val="0"/>
          <c:order val="0"/>
          <c:tx>
            <c:strRef>
              <c:f>גיליון1!$B$1</c:f>
              <c:strCache>
                <c:ptCount val="1"/>
                <c:pt idx="0">
                  <c:v>Income</c:v>
                </c:pt>
              </c:strCache>
            </c:strRef>
          </c:tx>
          <c:spPr>
            <a:ln w="28575">
              <a:solidFill>
                <a:srgbClr val="286C4F"/>
              </a:solidFill>
            </a:ln>
          </c:spPr>
          <c:marker>
            <c:spPr>
              <a:solidFill>
                <a:srgbClr val="286C4F"/>
              </a:solidFill>
            </c:spPr>
          </c:marker>
          <c:dLbls>
            <c:dLbl>
              <c:idx val="4"/>
              <c:layout>
                <c:manualLayout>
                  <c:x val="-1.7730496453900763E-2"/>
                  <c:y val="-4.1834112919164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227-4780-B244-A81F871D5E77}"/>
                </c:ext>
              </c:extLst>
            </c:dLbl>
            <c:dLbl>
              <c:idx val="5"/>
              <c:layout>
                <c:manualLayout>
                  <c:x val="-2.2163120567375995E-2"/>
                  <c:y val="-4.1834112919164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227-4780-B244-A81F871D5E77}"/>
                </c:ext>
              </c:extLst>
            </c:dLbl>
            <c:dLbl>
              <c:idx val="6"/>
              <c:layout>
                <c:manualLayout>
                  <c:x val="-2.6595744680851172E-2"/>
                  <c:y val="-3.88459619963671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E4D-4E8A-B24D-FA7DCD70E286}"/>
                </c:ext>
              </c:extLst>
            </c:dLbl>
            <c:dLbl>
              <c:idx val="8"/>
              <c:layout>
                <c:manualLayout>
                  <c:x val="-1.0835178219591483E-16"/>
                  <c:y val="8.96445276839242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4D-4E8A-B24D-FA7DCD70E286}"/>
                </c:ext>
              </c:extLst>
            </c:dLbl>
            <c:dLbl>
              <c:idx val="9"/>
              <c:layout>
                <c:manualLayout>
                  <c:x val="-4.4326241134752861E-3"/>
                  <c:y val="-1.79289055367848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E4D-4E8A-B24D-FA7DCD70E286}"/>
                </c:ext>
              </c:extLst>
            </c:dLbl>
            <c:spPr>
              <a:noFill/>
              <a:ln>
                <a:noFill/>
              </a:ln>
              <a:effectLst/>
            </c:spPr>
            <c:txPr>
              <a:bodyPr/>
              <a:lstStyle/>
              <a:p>
                <a:pPr>
                  <a:defRPr sz="10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גיליון1!$B$2:$B$11</c:f>
              <c:numCache>
                <c:formatCode>_(* #,##0_);_(* \(#,##0\);_(* "-"??_);_(@_)</c:formatCode>
                <c:ptCount val="10"/>
                <c:pt idx="0">
                  <c:v>5400.75</c:v>
                </c:pt>
                <c:pt idx="1">
                  <c:v>5552.25</c:v>
                </c:pt>
                <c:pt idx="2">
                  <c:v>5764.35</c:v>
                </c:pt>
                <c:pt idx="3">
                  <c:v>5912.82</c:v>
                </c:pt>
                <c:pt idx="4">
                  <c:v>6090.9840000000004</c:v>
                </c:pt>
                <c:pt idx="5">
                  <c:v>6304.7807999999995</c:v>
                </c:pt>
                <c:pt idx="6">
                  <c:v>6501.927060131593</c:v>
                </c:pt>
                <c:pt idx="7">
                  <c:v>6729.3720648997387</c:v>
                </c:pt>
                <c:pt idx="8">
                  <c:v>6991.7723263069411</c:v>
                </c:pt>
                <c:pt idx="9">
                  <c:v>7294.5</c:v>
                </c:pt>
              </c:numCache>
            </c:numRef>
          </c:yVal>
          <c:smooth val="0"/>
          <c:extLst>
            <c:ext xmlns:c16="http://schemas.microsoft.com/office/drawing/2014/chart" uri="{C3380CC4-5D6E-409C-BE32-E72D297353CC}">
              <c16:uniqueId val="{00000000-822B-4E07-B7BB-9B2715F948FA}"/>
            </c:ext>
          </c:extLst>
        </c:ser>
        <c:dLbls>
          <c:showLegendKey val="0"/>
          <c:showVal val="0"/>
          <c:showCatName val="0"/>
          <c:showSerName val="0"/>
          <c:showPercent val="0"/>
          <c:showBubbleSize val="0"/>
        </c:dLbls>
        <c:axId val="516286200"/>
        <c:axId val="516285416"/>
      </c:scatterChart>
      <c:valAx>
        <c:axId val="516283064"/>
        <c:scaling>
          <c:orientation val="minMax"/>
          <c:max val="10.5"/>
          <c:min val="1"/>
        </c:scaling>
        <c:delete val="0"/>
        <c:axPos val="b"/>
        <c:numFmt formatCode="General" sourceLinked="1"/>
        <c:majorTickMark val="out"/>
        <c:minorTickMark val="none"/>
        <c:tickLblPos val="nextTo"/>
        <c:txPr>
          <a:bodyPr/>
          <a:lstStyle/>
          <a:p>
            <a:pPr>
              <a:defRPr sz="1000"/>
            </a:pPr>
            <a:endParaRPr lang="en-US"/>
          </a:p>
        </c:txPr>
        <c:crossAx val="516283848"/>
        <c:crosses val="autoZero"/>
        <c:crossBetween val="midCat"/>
      </c:valAx>
      <c:valAx>
        <c:axId val="516283848"/>
        <c:scaling>
          <c:orientation val="minMax"/>
          <c:min val="5000"/>
        </c:scaling>
        <c:delete val="1"/>
        <c:axPos val="l"/>
        <c:numFmt formatCode="_(* #,##0_);_(* \(#,##0\);_(* &quot;-&quot;??_);_(@_)" sourceLinked="1"/>
        <c:majorTickMark val="out"/>
        <c:minorTickMark val="none"/>
        <c:tickLblPos val="nextTo"/>
        <c:crossAx val="516283064"/>
        <c:crosses val="autoZero"/>
        <c:crossBetween val="midCat"/>
      </c:valAx>
      <c:valAx>
        <c:axId val="516285416"/>
        <c:scaling>
          <c:orientation val="minMax"/>
          <c:min val="5000"/>
        </c:scaling>
        <c:delete val="1"/>
        <c:axPos val="r"/>
        <c:numFmt formatCode="_(* #,##0_);_(* \(#,##0\);_(* &quot;-&quot;??_);_(@_)" sourceLinked="1"/>
        <c:majorTickMark val="out"/>
        <c:minorTickMark val="none"/>
        <c:tickLblPos val="nextTo"/>
        <c:crossAx val="516286200"/>
        <c:crosses val="max"/>
        <c:crossBetween val="midCat"/>
      </c:valAx>
      <c:valAx>
        <c:axId val="516286200"/>
        <c:scaling>
          <c:orientation val="minMax"/>
        </c:scaling>
        <c:delete val="1"/>
        <c:axPos val="b"/>
        <c:numFmt formatCode="General" sourceLinked="1"/>
        <c:majorTickMark val="out"/>
        <c:minorTickMark val="none"/>
        <c:tickLblPos val="nextTo"/>
        <c:crossAx val="516285416"/>
        <c:crosses val="autoZero"/>
        <c:crossBetween val="midCat"/>
      </c:valAx>
    </c:plotArea>
    <c:legend>
      <c:legendPos val="b"/>
      <c:legendEntry>
        <c:idx val="1"/>
        <c:delete val="1"/>
      </c:legendEntry>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33240464158261E-2"/>
          <c:y val="1.5936804921586528E-2"/>
          <c:w val="0.86852592631306746"/>
          <c:h val="0.89296678682013619"/>
        </c:manualLayout>
      </c:layout>
      <c:barChart>
        <c:barDir val="bar"/>
        <c:grouping val="clustered"/>
        <c:varyColors val="0"/>
        <c:ser>
          <c:idx val="0"/>
          <c:order val="0"/>
          <c:tx>
            <c:strRef>
              <c:f>Sheet1!$B$1</c:f>
              <c:strCache>
                <c:ptCount val="1"/>
                <c:pt idx="0">
                  <c:v>Series 1</c:v>
                </c:pt>
              </c:strCache>
            </c:strRef>
          </c:tx>
          <c:spPr>
            <a:solidFill>
              <a:srgbClr val="006600"/>
            </a:solidFill>
          </c:spPr>
          <c:invertIfNegative val="0"/>
          <c:cat>
            <c:numRef>
              <c:f>Sheet1!$A$2:$A$5</c:f>
              <c:numCache>
                <c:formatCode>General</c:formatCode>
                <c:ptCount val="4"/>
              </c:numCache>
            </c:numRef>
          </c:cat>
          <c:val>
            <c:numRef>
              <c:f>Sheet1!$B$2:$B$5</c:f>
              <c:numCache>
                <c:formatCode>0.0</c:formatCode>
                <c:ptCount val="4"/>
                <c:pt idx="0">
                  <c:v>4.3995256467279056</c:v>
                </c:pt>
                <c:pt idx="1">
                  <c:v>1.7663195999999979</c:v>
                </c:pt>
                <c:pt idx="2">
                  <c:v>1.2323506251338294</c:v>
                </c:pt>
                <c:pt idx="3">
                  <c:v>2</c:v>
                </c:pt>
              </c:numCache>
            </c:numRef>
          </c:val>
          <c:extLst>
            <c:ext xmlns:c16="http://schemas.microsoft.com/office/drawing/2014/chart" uri="{C3380CC4-5D6E-409C-BE32-E72D297353CC}">
              <c16:uniqueId val="{00000000-EDB7-45D0-8A05-3AEA5EC2105F}"/>
            </c:ext>
          </c:extLst>
        </c:ser>
        <c:ser>
          <c:idx val="1"/>
          <c:order val="1"/>
          <c:tx>
            <c:strRef>
              <c:f>Sheet1!$C$1</c:f>
              <c:strCache>
                <c:ptCount val="1"/>
                <c:pt idx="0">
                  <c:v>Series 2</c:v>
                </c:pt>
              </c:strCache>
            </c:strRef>
          </c:tx>
          <c:spPr>
            <a:solidFill>
              <a:srgbClr val="C00000"/>
            </a:solidFill>
          </c:spPr>
          <c:invertIfNegative val="0"/>
          <c:cat>
            <c:numRef>
              <c:f>Sheet1!$A$2:$A$5</c:f>
              <c:numCache>
                <c:formatCode>General</c:formatCode>
                <c:ptCount val="4"/>
              </c:numCache>
            </c:numRef>
          </c:cat>
          <c:val>
            <c:numRef>
              <c:f>Sheet1!$C$2:$C$5</c:f>
              <c:numCache>
                <c:formatCode>0.0</c:formatCode>
                <c:ptCount val="4"/>
                <c:pt idx="0">
                  <c:v>-4.39952564672791</c:v>
                </c:pt>
                <c:pt idx="1">
                  <c:v>-1.7663195999999977</c:v>
                </c:pt>
                <c:pt idx="2">
                  <c:v>-1.2323506251338272</c:v>
                </c:pt>
                <c:pt idx="3">
                  <c:v>-2</c:v>
                </c:pt>
              </c:numCache>
            </c:numRef>
          </c:val>
          <c:extLst>
            <c:ext xmlns:c16="http://schemas.microsoft.com/office/drawing/2014/chart" uri="{C3380CC4-5D6E-409C-BE32-E72D297353CC}">
              <c16:uniqueId val="{00000001-EDB7-45D0-8A05-3AEA5EC2105F}"/>
            </c:ext>
          </c:extLst>
        </c:ser>
        <c:ser>
          <c:idx val="2"/>
          <c:order val="2"/>
          <c:tx>
            <c:strRef>
              <c:f>Sheet1!$D$1</c:f>
              <c:strCache>
                <c:ptCount val="1"/>
              </c:strCache>
            </c:strRef>
          </c:tx>
          <c:invertIfNegative val="0"/>
          <c:cat>
            <c:numRef>
              <c:f>Sheet1!$A$2:$A$5</c:f>
              <c:numCache>
                <c:formatCode>General</c:formatCode>
                <c:ptCount val="4"/>
              </c:numCache>
            </c:numRef>
          </c:cat>
          <c:val>
            <c:numRef>
              <c:f>Sheet1!$D$2:$D$5</c:f>
              <c:numCache>
                <c:formatCode>General</c:formatCode>
                <c:ptCount val="4"/>
              </c:numCache>
            </c:numRef>
          </c:val>
          <c:extLst>
            <c:ext xmlns:c16="http://schemas.microsoft.com/office/drawing/2014/chart" uri="{C3380CC4-5D6E-409C-BE32-E72D297353CC}">
              <c16:uniqueId val="{00000002-EDB7-45D0-8A05-3AEA5EC2105F}"/>
            </c:ext>
          </c:extLst>
        </c:ser>
        <c:dLbls>
          <c:showLegendKey val="0"/>
          <c:showVal val="0"/>
          <c:showCatName val="0"/>
          <c:showSerName val="0"/>
          <c:showPercent val="0"/>
          <c:showBubbleSize val="0"/>
        </c:dLbls>
        <c:gapWidth val="0"/>
        <c:overlap val="-6"/>
        <c:axId val="516279536"/>
        <c:axId val="516278752"/>
      </c:barChart>
      <c:catAx>
        <c:axId val="516279536"/>
        <c:scaling>
          <c:orientation val="minMax"/>
        </c:scaling>
        <c:delete val="0"/>
        <c:axPos val="l"/>
        <c:numFmt formatCode="General" sourceLinked="1"/>
        <c:majorTickMark val="out"/>
        <c:minorTickMark val="none"/>
        <c:tickLblPos val="nextTo"/>
        <c:txPr>
          <a:bodyPr/>
          <a:lstStyle/>
          <a:p>
            <a:pPr>
              <a:defRPr sz="1200"/>
            </a:pPr>
            <a:endParaRPr lang="en-US"/>
          </a:p>
        </c:txPr>
        <c:crossAx val="516278752"/>
        <c:crosses val="autoZero"/>
        <c:auto val="1"/>
        <c:lblAlgn val="ctr"/>
        <c:lblOffset val="100"/>
        <c:noMultiLvlLbl val="0"/>
      </c:catAx>
      <c:valAx>
        <c:axId val="516278752"/>
        <c:scaling>
          <c:orientation val="minMax"/>
        </c:scaling>
        <c:delete val="1"/>
        <c:axPos val="b"/>
        <c:majorGridlines>
          <c:spPr>
            <a:ln>
              <a:solidFill>
                <a:schemeClr val="bg1">
                  <a:lumMod val="85000"/>
                </a:schemeClr>
              </a:solidFill>
            </a:ln>
          </c:spPr>
        </c:majorGridlines>
        <c:numFmt formatCode="0.0" sourceLinked="1"/>
        <c:majorTickMark val="out"/>
        <c:minorTickMark val="none"/>
        <c:tickLblPos val="nextTo"/>
        <c:crossAx val="516279536"/>
        <c:crosses val="autoZero"/>
        <c:crossBetween val="between"/>
        <c:majorUnit val="2"/>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043525406259939E-2"/>
          <c:y val="3.7256532427584449E-2"/>
          <c:w val="0.96591294918748016"/>
          <c:h val="0.88243283823304297"/>
        </c:manualLayout>
      </c:layout>
      <c:barChart>
        <c:barDir val="col"/>
        <c:grouping val="clustered"/>
        <c:varyColors val="0"/>
        <c:ser>
          <c:idx val="0"/>
          <c:order val="0"/>
          <c:tx>
            <c:strRef>
              <c:f>גיליון1!$B$1</c:f>
              <c:strCache>
                <c:ptCount val="1"/>
                <c:pt idx="0">
                  <c:v>סידרה 1</c:v>
                </c:pt>
              </c:strCache>
            </c:strRef>
          </c:tx>
          <c:spPr>
            <a:solidFill>
              <a:srgbClr val="002060"/>
            </a:solidFill>
            <a:ln>
              <a:noFill/>
            </a:ln>
          </c:spPr>
          <c:invertIfNegative val="0"/>
          <c:dPt>
            <c:idx val="0"/>
            <c:invertIfNegative val="0"/>
            <c:bubble3D val="0"/>
            <c:spPr>
              <a:solidFill>
                <a:srgbClr val="0070C0"/>
              </a:solidFill>
              <a:ln>
                <a:noFill/>
              </a:ln>
            </c:spPr>
            <c:extLst>
              <c:ext xmlns:c16="http://schemas.microsoft.com/office/drawing/2014/chart" uri="{C3380CC4-5D6E-409C-BE32-E72D297353CC}">
                <c16:uniqueId val="{00000001-5983-44C6-B800-4418ECB10E0C}"/>
              </c:ext>
            </c:extLst>
          </c:dPt>
          <c:dLbls>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גיליון1!$A$2:$A$11</c:f>
              <c:numCache>
                <c:formatCode>General</c:formatCode>
                <c:ptCount val="10"/>
                <c:pt idx="0">
                  <c:v>2019</c:v>
                </c:pt>
                <c:pt idx="1">
                  <c:v>2</c:v>
                </c:pt>
                <c:pt idx="2">
                  <c:v>3</c:v>
                </c:pt>
                <c:pt idx="3">
                  <c:v>4</c:v>
                </c:pt>
                <c:pt idx="4">
                  <c:v>5</c:v>
                </c:pt>
                <c:pt idx="5">
                  <c:v>6</c:v>
                </c:pt>
                <c:pt idx="6">
                  <c:v>7</c:v>
                </c:pt>
                <c:pt idx="7">
                  <c:v>8</c:v>
                </c:pt>
                <c:pt idx="8">
                  <c:v>9</c:v>
                </c:pt>
                <c:pt idx="9">
                  <c:v>10</c:v>
                </c:pt>
              </c:numCache>
            </c:numRef>
          </c:cat>
          <c:val>
            <c:numRef>
              <c:f>גיליון1!$B$2:$B$11</c:f>
              <c:numCache>
                <c:formatCode>0</c:formatCode>
                <c:ptCount val="10"/>
                <c:pt idx="0">
                  <c:v>25</c:v>
                </c:pt>
                <c:pt idx="1">
                  <c:v>35</c:v>
                </c:pt>
                <c:pt idx="2">
                  <c:v>49</c:v>
                </c:pt>
                <c:pt idx="3">
                  <c:v>58.8</c:v>
                </c:pt>
                <c:pt idx="4">
                  <c:v>70.56</c:v>
                </c:pt>
                <c:pt idx="5">
                  <c:v>84.671999999999997</c:v>
                </c:pt>
                <c:pt idx="6">
                  <c:v>94.252027589556604</c:v>
                </c:pt>
                <c:pt idx="7">
                  <c:v>104.91596637309308</c:v>
                </c:pt>
                <c:pt idx="8">
                  <c:v>116.7864531035261</c:v>
                </c:pt>
                <c:pt idx="9">
                  <c:v>130</c:v>
                </c:pt>
              </c:numCache>
            </c:numRef>
          </c:val>
          <c:extLst>
            <c:ext xmlns:c16="http://schemas.microsoft.com/office/drawing/2014/chart" uri="{C3380CC4-5D6E-409C-BE32-E72D297353CC}">
              <c16:uniqueId val="{00000002-5983-44C6-B800-4418ECB10E0C}"/>
            </c:ext>
          </c:extLst>
        </c:ser>
        <c:dLbls>
          <c:showLegendKey val="0"/>
          <c:showVal val="0"/>
          <c:showCatName val="0"/>
          <c:showSerName val="0"/>
          <c:showPercent val="0"/>
          <c:showBubbleSize val="0"/>
        </c:dLbls>
        <c:gapWidth val="150"/>
        <c:axId val="514274840"/>
        <c:axId val="514276800"/>
      </c:barChart>
      <c:catAx>
        <c:axId val="514274840"/>
        <c:scaling>
          <c:orientation val="minMax"/>
        </c:scaling>
        <c:delete val="0"/>
        <c:axPos val="b"/>
        <c:numFmt formatCode="General" sourceLinked="1"/>
        <c:majorTickMark val="out"/>
        <c:minorTickMark val="none"/>
        <c:tickLblPos val="nextTo"/>
        <c:txPr>
          <a:bodyPr/>
          <a:lstStyle/>
          <a:p>
            <a:pPr>
              <a:defRPr sz="1000"/>
            </a:pPr>
            <a:endParaRPr lang="en-US"/>
          </a:p>
        </c:txPr>
        <c:crossAx val="514276800"/>
        <c:crosses val="autoZero"/>
        <c:auto val="1"/>
        <c:lblAlgn val="ctr"/>
        <c:lblOffset val="100"/>
        <c:noMultiLvlLbl val="0"/>
      </c:catAx>
      <c:valAx>
        <c:axId val="514276800"/>
        <c:scaling>
          <c:orientation val="minMax"/>
        </c:scaling>
        <c:delete val="1"/>
        <c:axPos val="l"/>
        <c:numFmt formatCode="0" sourceLinked="1"/>
        <c:majorTickMark val="out"/>
        <c:minorTickMark val="none"/>
        <c:tickLblPos val="nextTo"/>
        <c:crossAx val="5142748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17565815923363"/>
          <c:y val="8.2580717923342831E-2"/>
          <c:w val="0.63596049383230779"/>
          <c:h val="0.69080057414149798"/>
        </c:manualLayout>
      </c:layout>
      <c:pieChart>
        <c:varyColors val="1"/>
        <c:ser>
          <c:idx val="0"/>
          <c:order val="0"/>
          <c:tx>
            <c:strRef>
              <c:f>Sheet1!$B$1</c:f>
              <c:strCache>
                <c:ptCount val="1"/>
                <c:pt idx="0">
                  <c:v>Sales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A1C7-4BA0-971D-DEDD4A030EFC}"/>
              </c:ext>
            </c:extLst>
          </c:dPt>
          <c:dPt>
            <c:idx val="1"/>
            <c:bubble3D val="0"/>
            <c:spPr>
              <a:solidFill>
                <a:srgbClr val="4298AF"/>
              </a:solidFill>
              <a:ln w="19050">
                <a:solidFill>
                  <a:schemeClr val="lt1"/>
                </a:solidFill>
              </a:ln>
              <a:effectLst/>
            </c:spPr>
            <c:extLst>
              <c:ext xmlns:c16="http://schemas.microsoft.com/office/drawing/2014/chart" uri="{C3380CC4-5D6E-409C-BE32-E72D297353CC}">
                <c16:uniqueId val="{00000003-A1C7-4BA0-971D-DEDD4A030EFC}"/>
              </c:ext>
            </c:extLst>
          </c:dPt>
          <c:dPt>
            <c:idx val="2"/>
            <c:bubble3D val="0"/>
            <c:spPr>
              <a:solidFill>
                <a:srgbClr val="AA4644"/>
              </a:solidFill>
              <a:ln w="19050">
                <a:solidFill>
                  <a:schemeClr val="lt1"/>
                </a:solidFill>
              </a:ln>
              <a:effectLst/>
            </c:spPr>
            <c:extLst>
              <c:ext xmlns:c16="http://schemas.microsoft.com/office/drawing/2014/chart" uri="{C3380CC4-5D6E-409C-BE32-E72D297353CC}">
                <c16:uniqueId val="{00000005-A1C7-4BA0-971D-DEDD4A030EFC}"/>
              </c:ext>
            </c:extLst>
          </c:dPt>
          <c:dPt>
            <c:idx val="3"/>
            <c:bubble3D val="0"/>
            <c:spPr>
              <a:solidFill>
                <a:srgbClr val="A2B875"/>
              </a:solidFill>
              <a:ln w="19050">
                <a:solidFill>
                  <a:schemeClr val="lt1"/>
                </a:solidFill>
              </a:ln>
              <a:effectLst/>
            </c:spPr>
            <c:extLst>
              <c:ext xmlns:c16="http://schemas.microsoft.com/office/drawing/2014/chart" uri="{C3380CC4-5D6E-409C-BE32-E72D297353CC}">
                <c16:uniqueId val="{00000007-A1C7-4BA0-971D-DEDD4A030EFC}"/>
              </c:ext>
            </c:extLst>
          </c:dPt>
          <c:dPt>
            <c:idx val="4"/>
            <c:bubble3D val="0"/>
            <c:spPr>
              <a:solidFill>
                <a:srgbClr val="FFC000"/>
              </a:solidFill>
            </c:spPr>
            <c:extLst>
              <c:ext xmlns:c16="http://schemas.microsoft.com/office/drawing/2014/chart" uri="{C3380CC4-5D6E-409C-BE32-E72D297353CC}">
                <c16:uniqueId val="{00000008-E459-4C19-85B1-2A9DACF8A024}"/>
              </c:ext>
            </c:extLst>
          </c:dPt>
          <c:dPt>
            <c:idx val="5"/>
            <c:bubble3D val="0"/>
            <c:spPr>
              <a:solidFill>
                <a:srgbClr val="4876AE"/>
              </a:solidFill>
            </c:spPr>
            <c:extLst>
              <c:ext xmlns:c16="http://schemas.microsoft.com/office/drawing/2014/chart" uri="{C3380CC4-5D6E-409C-BE32-E72D297353CC}">
                <c16:uniqueId val="{00000008-6743-41FC-96D8-F9779B730FEC}"/>
              </c:ext>
            </c:extLst>
          </c:dPt>
          <c:dLbls>
            <c:dLbl>
              <c:idx val="4"/>
              <c:layout>
                <c:manualLayout>
                  <c:x val="-1.7830101484483368E-2"/>
                  <c:y val="-2.5063208639653473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8-E459-4C19-85B1-2A9DACF8A0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Ticket Sales</c:v>
                </c:pt>
                <c:pt idx="1">
                  <c:v>Public Allocations</c:v>
                </c:pt>
                <c:pt idx="2">
                  <c:v>Foundations and Donations</c:v>
                </c:pt>
                <c:pt idx="3">
                  <c:v>Café/Restaurant</c:v>
                </c:pt>
                <c:pt idx="4">
                  <c:v>Souvenir Store</c:v>
                </c:pt>
                <c:pt idx="5">
                  <c:v>Events</c:v>
                </c:pt>
              </c:strCache>
            </c:strRef>
          </c:cat>
          <c:val>
            <c:numRef>
              <c:f>Sheet1!$B$2:$B$7</c:f>
              <c:numCache>
                <c:formatCode>_ * #,##0_ ;_ * \-#,##0_ ;_ * "-"??_ ;_ @_ </c:formatCode>
                <c:ptCount val="6"/>
                <c:pt idx="0">
                  <c:v>1941.6907788420938</c:v>
                </c:pt>
                <c:pt idx="1">
                  <c:v>1000</c:v>
                </c:pt>
                <c:pt idx="2">
                  <c:v>2000</c:v>
                </c:pt>
                <c:pt idx="3">
                  <c:v>300</c:v>
                </c:pt>
                <c:pt idx="4">
                  <c:v>30</c:v>
                </c:pt>
                <c:pt idx="5">
                  <c:v>1692</c:v>
                </c:pt>
              </c:numCache>
            </c:numRef>
          </c:val>
          <c:extLst>
            <c:ext xmlns:c16="http://schemas.microsoft.com/office/drawing/2014/chart" uri="{C3380CC4-5D6E-409C-BE32-E72D297353CC}">
              <c16:uniqueId val="{00000008-A1C7-4BA0-971D-DEDD4A030EF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183780745254996"/>
          <c:w val="1"/>
          <c:h val="0.1817102961344250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tx1"/>
          </a:solidFil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06969239168241"/>
          <c:y val="8.1420839429756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5570-4134-8ECE-712C5B3D7852}"/>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5570-4134-8ECE-712C5B3D7852}"/>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5-5570-4134-8ECE-712C5B3D7852}"/>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5570-4134-8ECE-712C5B3D7852}"/>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5570-4134-8ECE-712C5B3D785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DE3-4D80-AB65-8B6AFF7376E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DE3-4D80-AB65-8B6AFF7376E0}"/>
              </c:ext>
            </c:extLst>
          </c:dPt>
          <c:dPt>
            <c:idx val="7"/>
            <c:bubble3D val="0"/>
            <c:spPr>
              <a:solidFill>
                <a:srgbClr val="7E7EDE"/>
              </a:solidFill>
              <a:ln w="19050">
                <a:solidFill>
                  <a:schemeClr val="lt1"/>
                </a:solidFill>
              </a:ln>
              <a:effectLst/>
            </c:spPr>
            <c:extLst>
              <c:ext xmlns:c16="http://schemas.microsoft.com/office/drawing/2014/chart" uri="{C3380CC4-5D6E-409C-BE32-E72D297353CC}">
                <c16:uniqueId val="{0000000F-FDE3-4D80-AB65-8B6AFF7376E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DE3-4D80-AB65-8B6AFF7376E0}"/>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B-5570-4134-8ECE-712C5B3D7852}"/>
              </c:ext>
            </c:extLst>
          </c:dPt>
          <c:dPt>
            <c:idx val="10"/>
            <c:bubble3D val="0"/>
            <c:spPr>
              <a:solidFill>
                <a:srgbClr val="E2545B"/>
              </a:solidFill>
              <a:ln w="19050">
                <a:solidFill>
                  <a:schemeClr val="lt1"/>
                </a:solidFill>
              </a:ln>
              <a:effectLst/>
            </c:spPr>
            <c:extLst>
              <c:ext xmlns:c16="http://schemas.microsoft.com/office/drawing/2014/chart" uri="{C3380CC4-5D6E-409C-BE32-E72D297353CC}">
                <c16:uniqueId val="{00000015-38E4-4627-806F-C6B1AB4198C6}"/>
              </c:ext>
            </c:extLst>
          </c:dPt>
          <c:dPt>
            <c:idx val="11"/>
            <c:bubble3D val="0"/>
            <c:spPr>
              <a:solidFill>
                <a:srgbClr val="F8AB84"/>
              </a:solidFill>
              <a:ln w="19050">
                <a:solidFill>
                  <a:schemeClr val="lt1"/>
                </a:solidFill>
              </a:ln>
              <a:effectLst/>
            </c:spPr>
            <c:extLst>
              <c:ext xmlns:c16="http://schemas.microsoft.com/office/drawing/2014/chart" uri="{C3380CC4-5D6E-409C-BE32-E72D297353CC}">
                <c16:uniqueId val="{00000017-33DA-4ED2-A2F5-215AE4EC578B}"/>
              </c:ext>
            </c:extLst>
          </c:dPt>
          <c:dLbls>
            <c:dLbl>
              <c:idx val="1"/>
              <c:layout>
                <c:manualLayout>
                  <c:x val="-1.9086640084162478E-2"/>
                  <c:y val="-1.20004985199288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0-4134-8ECE-712C5B3D7852}"/>
                </c:ext>
              </c:extLst>
            </c:dLbl>
            <c:dLbl>
              <c:idx val="4"/>
              <c:layout>
                <c:manualLayout>
                  <c:x val="-2.2373452240328048E-2"/>
                  <c:y val="-6.97567698213901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0-4134-8ECE-712C5B3D7852}"/>
                </c:ext>
              </c:extLst>
            </c:dLbl>
            <c:dLbl>
              <c:idx val="5"/>
              <c:layout>
                <c:manualLayout>
                  <c:x val="-2.2725995255636757E-2"/>
                  <c:y val="-5.180188779603522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E3-4D80-AB65-8B6AFF7376E0}"/>
                </c:ext>
              </c:extLst>
            </c:dLbl>
            <c:dLbl>
              <c:idx val="11"/>
              <c:layout>
                <c:manualLayout>
                  <c:x val="6.0080910452566597E-3"/>
                  <c:y val="-6.27760500076004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3DA-4ED2-A2F5-215AE4EC578B}"/>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Manpower</c:v>
                </c:pt>
                <c:pt idx="1">
                  <c:v>Maintenance and Repairs</c:v>
                </c:pt>
                <c:pt idx="2">
                  <c:v>Management and General (without salaries)</c:v>
                </c:pt>
                <c:pt idx="3">
                  <c:v>Publicity and Public Relations</c:v>
                </c:pt>
                <c:pt idx="4">
                  <c:v>Fundraising</c:v>
                </c:pt>
                <c:pt idx="5">
                  <c:v>Communications and Computer Services</c:v>
                </c:pt>
                <c:pt idx="6">
                  <c:v>Municipal Tax</c:v>
                </c:pt>
                <c:pt idx="7">
                  <c:v>Security</c:v>
                </c:pt>
                <c:pt idx="8">
                  <c:v>Communications and Computer Services</c:v>
                </c:pt>
                <c:pt idx="9">
                  <c:v>Cleaning and Gardening</c:v>
                </c:pt>
                <c:pt idx="10">
                  <c:v>Insurance</c:v>
                </c:pt>
                <c:pt idx="11">
                  <c:v>רכש ציוד</c:v>
                </c:pt>
              </c:strCache>
            </c:strRef>
          </c:cat>
          <c:val>
            <c:numRef>
              <c:f>Sheet1!$B$2:$B$13</c:f>
              <c:numCache>
                <c:formatCode>0%</c:formatCode>
                <c:ptCount val="12"/>
                <c:pt idx="0">
                  <c:v>0.30630955135472104</c:v>
                </c:pt>
                <c:pt idx="1">
                  <c:v>2.0558377888836608E-2</c:v>
                </c:pt>
                <c:pt idx="2">
                  <c:v>7.5641760354027129E-2</c:v>
                </c:pt>
                <c:pt idx="3">
                  <c:v>4.7442410512699866E-2</c:v>
                </c:pt>
                <c:pt idx="4">
                  <c:v>2.3721205256349933E-2</c:v>
                </c:pt>
                <c:pt idx="5">
                  <c:v>2.6884032623863255E-2</c:v>
                </c:pt>
                <c:pt idx="6">
                  <c:v>0.12972581566976882</c:v>
                </c:pt>
                <c:pt idx="7">
                  <c:v>2.6735245317427003E-2</c:v>
                </c:pt>
                <c:pt idx="8">
                  <c:v>0.21593128744209164</c:v>
                </c:pt>
                <c:pt idx="9">
                  <c:v>8.7650973063101087E-2</c:v>
                </c:pt>
                <c:pt idx="10">
                  <c:v>3.1628273675133239E-2</c:v>
                </c:pt>
                <c:pt idx="11">
                  <c:v>7.7710668419802374E-3</c:v>
                </c:pt>
              </c:numCache>
            </c:numRef>
          </c:val>
          <c:extLst>
            <c:ext xmlns:c16="http://schemas.microsoft.com/office/drawing/2014/chart" uri="{C3380CC4-5D6E-409C-BE32-E72D297353CC}">
              <c16:uniqueId val="{0000000A-5570-4134-8ECE-712C5B3D785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669154424393305E-2"/>
          <c:y val="0.8032481599067508"/>
          <c:w val="0.90278022972381367"/>
          <c:h val="0.1967518400932491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כמות</c:v>
                </c:pt>
              </c:strCache>
            </c:strRef>
          </c:tx>
          <c:invertIfNegative val="0"/>
          <c:dPt>
            <c:idx val="0"/>
            <c:invertIfNegative val="0"/>
            <c:bubble3D val="0"/>
            <c:spPr>
              <a:solidFill>
                <a:srgbClr val="DB843D"/>
              </a:solidFill>
            </c:spPr>
            <c:extLst>
              <c:ext xmlns:c16="http://schemas.microsoft.com/office/drawing/2014/chart" uri="{C3380CC4-5D6E-409C-BE32-E72D297353CC}">
                <c16:uniqueId val="{00000001-9122-4478-A8A0-CB5D6736AD44}"/>
              </c:ext>
            </c:extLst>
          </c:dPt>
          <c:dPt>
            <c:idx val="1"/>
            <c:invertIfNegative val="0"/>
            <c:bubble3D val="0"/>
            <c:spPr>
              <a:solidFill>
                <a:srgbClr val="AA4644"/>
              </a:solidFill>
            </c:spPr>
            <c:extLst>
              <c:ext xmlns:c16="http://schemas.microsoft.com/office/drawing/2014/chart" uri="{C3380CC4-5D6E-409C-BE32-E72D297353CC}">
                <c16:uniqueId val="{00000003-9122-4478-A8A0-CB5D6736AD44}"/>
              </c:ext>
            </c:extLst>
          </c:dPt>
          <c:dPt>
            <c:idx val="2"/>
            <c:invertIfNegative val="0"/>
            <c:bubble3D val="0"/>
            <c:spPr>
              <a:solidFill>
                <a:srgbClr val="A2B875"/>
              </a:solidFill>
            </c:spPr>
            <c:extLst>
              <c:ext xmlns:c16="http://schemas.microsoft.com/office/drawing/2014/chart" uri="{C3380CC4-5D6E-409C-BE32-E72D297353CC}">
                <c16:uniqueId val="{00000005-9122-4478-A8A0-CB5D6736AD44}"/>
              </c:ext>
            </c:extLst>
          </c:dPt>
          <c:dPt>
            <c:idx val="3"/>
            <c:invertIfNegative val="0"/>
            <c:bubble3D val="0"/>
            <c:spPr>
              <a:solidFill>
                <a:srgbClr val="FF5733"/>
              </a:solidFill>
            </c:spPr>
            <c:extLst>
              <c:ext xmlns:c16="http://schemas.microsoft.com/office/drawing/2014/chart" uri="{C3380CC4-5D6E-409C-BE32-E72D297353CC}">
                <c16:uniqueId val="{00000007-9122-4478-A8A0-CB5D6736AD44}"/>
              </c:ext>
            </c:extLst>
          </c:dPt>
          <c:dPt>
            <c:idx val="4"/>
            <c:invertIfNegative val="0"/>
            <c:bubble3D val="0"/>
            <c:spPr>
              <a:solidFill>
                <a:srgbClr val="C70039"/>
              </a:solidFill>
            </c:spPr>
            <c:extLst>
              <c:ext xmlns:c16="http://schemas.microsoft.com/office/drawing/2014/chart" uri="{C3380CC4-5D6E-409C-BE32-E72D297353CC}">
                <c16:uniqueId val="{00000009-9122-4478-A8A0-CB5D6736AD44}"/>
              </c:ext>
            </c:extLst>
          </c:dPt>
          <c:dPt>
            <c:idx val="5"/>
            <c:invertIfNegative val="0"/>
            <c:bubble3D val="0"/>
            <c:spPr>
              <a:solidFill>
                <a:srgbClr val="8CAFC6"/>
              </a:solidFill>
            </c:spPr>
            <c:extLst>
              <c:ext xmlns:c16="http://schemas.microsoft.com/office/drawing/2014/chart" uri="{C3380CC4-5D6E-409C-BE32-E72D297353CC}">
                <c16:uniqueId val="{0000000B-9122-4478-A8A0-CB5D6736AD44}"/>
              </c:ext>
            </c:extLst>
          </c:dPt>
          <c:dPt>
            <c:idx val="8"/>
            <c:invertIfNegative val="0"/>
            <c:bubble3D val="0"/>
            <c:spPr>
              <a:solidFill>
                <a:schemeClr val="accent1">
                  <a:lumMod val="40000"/>
                  <a:lumOff val="60000"/>
                </a:schemeClr>
              </a:solidFill>
            </c:spPr>
            <c:extLst>
              <c:ext xmlns:c16="http://schemas.microsoft.com/office/drawing/2014/chart" uri="{C3380CC4-5D6E-409C-BE32-E72D297353CC}">
                <c16:uniqueId val="{0000000D-9122-4478-A8A0-CB5D6736AD44}"/>
              </c:ext>
            </c:extLst>
          </c:dPt>
          <c:dLbls>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גיליון1!$A$2:$A$4</c:f>
              <c:strCache>
                <c:ptCount val="3"/>
                <c:pt idx="0">
                  <c:v>Small Events</c:v>
                </c:pt>
                <c:pt idx="1">
                  <c:v>Large Events</c:v>
                </c:pt>
                <c:pt idx="2">
                  <c:v>Shabbats</c:v>
                </c:pt>
              </c:strCache>
            </c:strRef>
          </c:cat>
          <c:val>
            <c:numRef>
              <c:f>גיליון1!$B$2:$B$4</c:f>
              <c:numCache>
                <c:formatCode>_(* #,##0_);_(* \(#,##0\);_(* "-"??_);_(@_)</c:formatCode>
                <c:ptCount val="3"/>
                <c:pt idx="0">
                  <c:v>96</c:v>
                </c:pt>
                <c:pt idx="1">
                  <c:v>48</c:v>
                </c:pt>
                <c:pt idx="2">
                  <c:v>20</c:v>
                </c:pt>
              </c:numCache>
            </c:numRef>
          </c:val>
          <c:extLst>
            <c:ext xmlns:c16="http://schemas.microsoft.com/office/drawing/2014/chart" uri="{C3380CC4-5D6E-409C-BE32-E72D297353CC}">
              <c16:uniqueId val="{0000000E-9122-4478-A8A0-CB5D6736AD44}"/>
            </c:ext>
          </c:extLst>
        </c:ser>
        <c:dLbls>
          <c:showLegendKey val="0"/>
          <c:showVal val="0"/>
          <c:showCatName val="0"/>
          <c:showSerName val="0"/>
          <c:showPercent val="0"/>
          <c:showBubbleSize val="0"/>
        </c:dLbls>
        <c:gapWidth val="100"/>
        <c:axId val="516281104"/>
        <c:axId val="516284240"/>
      </c:barChart>
      <c:catAx>
        <c:axId val="516281104"/>
        <c:scaling>
          <c:orientation val="minMax"/>
        </c:scaling>
        <c:delete val="1"/>
        <c:axPos val="b"/>
        <c:numFmt formatCode="General" sourceLinked="1"/>
        <c:majorTickMark val="out"/>
        <c:minorTickMark val="none"/>
        <c:tickLblPos val="nextTo"/>
        <c:crossAx val="516284240"/>
        <c:crosses val="autoZero"/>
        <c:auto val="1"/>
        <c:lblAlgn val="ctr"/>
        <c:lblOffset val="100"/>
        <c:noMultiLvlLbl val="0"/>
      </c:catAx>
      <c:valAx>
        <c:axId val="516284240"/>
        <c:scaling>
          <c:orientation val="minMax"/>
        </c:scaling>
        <c:delete val="1"/>
        <c:axPos val="l"/>
        <c:numFmt formatCode="_(* #,##0_);_(* \(#,##0\);_(* &quot;-&quot;??_);_(@_)" sourceLinked="1"/>
        <c:majorTickMark val="out"/>
        <c:minorTickMark val="none"/>
        <c:tickLblPos val="nextTo"/>
        <c:crossAx val="516281104"/>
        <c:crosses val="autoZero"/>
        <c:crossBetween val="between"/>
      </c:valAx>
      <c:spPr>
        <a:noFill/>
        <a:ln w="25400">
          <a:noFill/>
        </a:ln>
      </c:spPr>
    </c:plotArea>
    <c:legend>
      <c:legendPos val="b"/>
      <c:layout>
        <c:manualLayout>
          <c:xMode val="edge"/>
          <c:yMode val="edge"/>
          <c:x val="2.3763709054219779E-2"/>
          <c:y val="0.80692875508523132"/>
          <c:w val="0.9491581114617258"/>
          <c:h val="0.17318442752586069"/>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2012190755534679E-2"/>
          <c:y val="4.130143980504853E-2"/>
          <c:w val="0.96798780924446537"/>
          <c:h val="0.83393352311037783"/>
        </c:manualLayout>
      </c:layout>
      <c:barChart>
        <c:barDir val="col"/>
        <c:grouping val="stacked"/>
        <c:varyColors val="0"/>
        <c:ser>
          <c:idx val="0"/>
          <c:order val="0"/>
          <c:tx>
            <c:strRef>
              <c:f>גיליון1!$B$1</c:f>
              <c:strCache>
                <c:ptCount val="1"/>
                <c:pt idx="0">
                  <c:v>הכנסות ממכירת כרטיסים</c:v>
                </c:pt>
              </c:strCache>
            </c:strRef>
          </c:tx>
          <c:spPr>
            <a:solidFill>
              <a:srgbClr val="E8F2D9"/>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631.25</c:v>
                </c:pt>
                <c:pt idx="1">
                  <c:v>883.75</c:v>
                </c:pt>
                <c:pt idx="2">
                  <c:v>1237.25</c:v>
                </c:pt>
                <c:pt idx="3">
                  <c:v>1484.7</c:v>
                </c:pt>
                <c:pt idx="4">
                  <c:v>1781.64</c:v>
                </c:pt>
                <c:pt idx="5">
                  <c:v>2137.9679999999998</c:v>
                </c:pt>
                <c:pt idx="6">
                  <c:v>2379.8636966363042</c:v>
                </c:pt>
                <c:pt idx="7">
                  <c:v>2649.1281509206005</c:v>
                </c:pt>
                <c:pt idx="8">
                  <c:v>2948.8579408640339</c:v>
                </c:pt>
                <c:pt idx="9">
                  <c:v>3282.5</c:v>
                </c:pt>
              </c:numCache>
            </c:numRef>
          </c:val>
          <c:extLst>
            <c:ext xmlns:c16="http://schemas.microsoft.com/office/drawing/2014/chart" uri="{C3380CC4-5D6E-409C-BE32-E72D297353CC}">
              <c16:uniqueId val="{00000000-6FF8-411D-86D0-646486DCFC38}"/>
            </c:ext>
          </c:extLst>
        </c:ser>
        <c:ser>
          <c:idx val="1"/>
          <c:order val="1"/>
          <c:tx>
            <c:strRef>
              <c:f>גיליון1!$C$1</c:f>
              <c:strCache>
                <c:ptCount val="1"/>
                <c:pt idx="0">
                  <c:v>הקצבות ציבוריות</c:v>
                </c:pt>
              </c:strCache>
            </c:strRef>
          </c:tx>
          <c:spPr>
            <a:solidFill>
              <a:srgbClr val="B7D578"/>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1000</c:v>
                </c:pt>
                <c:pt idx="1">
                  <c:v>1000</c:v>
                </c:pt>
                <c:pt idx="2">
                  <c:v>1000</c:v>
                </c:pt>
                <c:pt idx="3">
                  <c:v>1000</c:v>
                </c:pt>
                <c:pt idx="4">
                  <c:v>1000</c:v>
                </c:pt>
                <c:pt idx="5">
                  <c:v>1000</c:v>
                </c:pt>
                <c:pt idx="6">
                  <c:v>1000</c:v>
                </c:pt>
                <c:pt idx="7">
                  <c:v>1000</c:v>
                </c:pt>
                <c:pt idx="8">
                  <c:v>1000</c:v>
                </c:pt>
                <c:pt idx="9">
                  <c:v>1000</c:v>
                </c:pt>
              </c:numCache>
            </c:numRef>
          </c:val>
          <c:extLst>
            <c:ext xmlns:c16="http://schemas.microsoft.com/office/drawing/2014/chart" uri="{C3380CC4-5D6E-409C-BE32-E72D297353CC}">
              <c16:uniqueId val="{00000001-6FF8-411D-86D0-646486DCFC38}"/>
            </c:ext>
          </c:extLst>
        </c:ser>
        <c:ser>
          <c:idx val="2"/>
          <c:order val="2"/>
          <c:tx>
            <c:strRef>
              <c:f>גיליון1!$D$1</c:f>
              <c:strCache>
                <c:ptCount val="1"/>
                <c:pt idx="0">
                  <c:v>העברות מקרנות ותרומות</c:v>
                </c:pt>
              </c:strCache>
            </c:strRef>
          </c:tx>
          <c:spPr>
            <a:solidFill>
              <a:srgbClr val="95C351"/>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2000</c:v>
                </c:pt>
                <c:pt idx="1">
                  <c:v>2000</c:v>
                </c:pt>
                <c:pt idx="2">
                  <c:v>2000</c:v>
                </c:pt>
                <c:pt idx="3">
                  <c:v>2000</c:v>
                </c:pt>
                <c:pt idx="4">
                  <c:v>2000</c:v>
                </c:pt>
                <c:pt idx="5">
                  <c:v>2000</c:v>
                </c:pt>
                <c:pt idx="6">
                  <c:v>2000</c:v>
                </c:pt>
                <c:pt idx="7">
                  <c:v>2000</c:v>
                </c:pt>
                <c:pt idx="8">
                  <c:v>2000</c:v>
                </c:pt>
                <c:pt idx="9">
                  <c:v>2000</c:v>
                </c:pt>
              </c:numCache>
            </c:numRef>
          </c:val>
          <c:extLst>
            <c:ext xmlns:c16="http://schemas.microsoft.com/office/drawing/2014/chart" uri="{C3380CC4-5D6E-409C-BE32-E72D297353CC}">
              <c16:uniqueId val="{00000002-6FF8-411D-86D0-646486DCFC38}"/>
            </c:ext>
          </c:extLst>
        </c:ser>
        <c:ser>
          <c:idx val="3"/>
          <c:order val="3"/>
          <c:tx>
            <c:strRef>
              <c:f>גיליון1!$E$1</c:f>
              <c:strCache>
                <c:ptCount val="1"/>
                <c:pt idx="0">
                  <c:v>הכנסות מבית קפה/מסעדה</c:v>
                </c:pt>
              </c:strCache>
            </c:strRef>
          </c:tx>
          <c:spPr>
            <a:solidFill>
              <a:srgbClr val="7DB713"/>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300</c:v>
                </c:pt>
                <c:pt idx="1">
                  <c:v>300</c:v>
                </c:pt>
                <c:pt idx="2">
                  <c:v>300</c:v>
                </c:pt>
                <c:pt idx="3">
                  <c:v>300</c:v>
                </c:pt>
                <c:pt idx="4">
                  <c:v>300</c:v>
                </c:pt>
                <c:pt idx="5">
                  <c:v>300</c:v>
                </c:pt>
                <c:pt idx="6">
                  <c:v>300</c:v>
                </c:pt>
                <c:pt idx="7">
                  <c:v>300</c:v>
                </c:pt>
                <c:pt idx="8">
                  <c:v>300</c:v>
                </c:pt>
                <c:pt idx="9">
                  <c:v>300</c:v>
                </c:pt>
              </c:numCache>
            </c:numRef>
          </c:val>
          <c:extLst>
            <c:ext xmlns:c16="http://schemas.microsoft.com/office/drawing/2014/chart" uri="{C3380CC4-5D6E-409C-BE32-E72D297353CC}">
              <c16:uniqueId val="{00000004-6FF8-411D-86D0-646486DCFC38}"/>
            </c:ext>
          </c:extLst>
        </c:ser>
        <c:ser>
          <c:idx val="4"/>
          <c:order val="4"/>
          <c:tx>
            <c:strRef>
              <c:f>גיליון1!$F$1</c:f>
              <c:strCache>
                <c:ptCount val="1"/>
                <c:pt idx="0">
                  <c:v>הכנסות מאירועים</c:v>
                </c:pt>
              </c:strCache>
            </c:strRef>
          </c:tx>
          <c:spPr>
            <a:solidFill>
              <a:srgbClr val="72A20E"/>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1692</c:v>
                </c:pt>
                <c:pt idx="1">
                  <c:v>1692</c:v>
                </c:pt>
                <c:pt idx="2">
                  <c:v>1692</c:v>
                </c:pt>
                <c:pt idx="3">
                  <c:v>1692</c:v>
                </c:pt>
                <c:pt idx="4">
                  <c:v>1692</c:v>
                </c:pt>
                <c:pt idx="5">
                  <c:v>1692</c:v>
                </c:pt>
                <c:pt idx="6">
                  <c:v>1692</c:v>
                </c:pt>
                <c:pt idx="7">
                  <c:v>1692</c:v>
                </c:pt>
                <c:pt idx="8">
                  <c:v>1692</c:v>
                </c:pt>
                <c:pt idx="9">
                  <c:v>1692</c:v>
                </c:pt>
              </c:numCache>
            </c:numRef>
          </c:val>
          <c:extLst>
            <c:ext xmlns:c16="http://schemas.microsoft.com/office/drawing/2014/chart" uri="{C3380CC4-5D6E-409C-BE32-E72D297353CC}">
              <c16:uniqueId val="{00000005-6FF8-411D-86D0-646486DCFC38}"/>
            </c:ext>
          </c:extLst>
        </c:ser>
        <c:ser>
          <c:idx val="5"/>
          <c:order val="5"/>
          <c:tx>
            <c:strRef>
              <c:f>גיליון1!$G$1</c:f>
              <c:strCache>
                <c:ptCount val="1"/>
                <c:pt idx="0">
                  <c:v>הכנסות מחנות מזכרות</c:v>
                </c:pt>
              </c:strCache>
            </c:strRef>
          </c:tx>
          <c:spPr>
            <a:solidFill>
              <a:srgbClr val="4B7603"/>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גיליון1!$G$2:$G$11</c:f>
              <c:numCache>
                <c:formatCode>_ * #,##0_ ;_ * \-#,##0_ ;_ * "-"??_ ;_ @_ </c:formatCode>
                <c:ptCount val="10"/>
                <c:pt idx="0">
                  <c:v>30</c:v>
                </c:pt>
                <c:pt idx="1">
                  <c:v>30</c:v>
                </c:pt>
                <c:pt idx="2">
                  <c:v>30</c:v>
                </c:pt>
                <c:pt idx="3">
                  <c:v>30</c:v>
                </c:pt>
                <c:pt idx="4">
                  <c:v>30</c:v>
                </c:pt>
                <c:pt idx="5">
                  <c:v>30</c:v>
                </c:pt>
                <c:pt idx="6">
                  <c:v>30</c:v>
                </c:pt>
                <c:pt idx="7">
                  <c:v>30</c:v>
                </c:pt>
                <c:pt idx="8">
                  <c:v>30</c:v>
                </c:pt>
                <c:pt idx="9">
                  <c:v>30</c:v>
                </c:pt>
              </c:numCache>
            </c:numRef>
          </c:val>
          <c:extLst>
            <c:ext xmlns:c16="http://schemas.microsoft.com/office/drawing/2014/chart" uri="{C3380CC4-5D6E-409C-BE32-E72D297353CC}">
              <c16:uniqueId val="{00000006-6FF8-411D-86D0-646486DCFC38}"/>
            </c:ext>
          </c:extLst>
        </c:ser>
        <c:ser>
          <c:idx val="6"/>
          <c:order val="6"/>
          <c:tx>
            <c:strRef>
              <c:f>גיליון1!$H$1</c:f>
              <c:strCache>
                <c:ptCount val="1"/>
                <c:pt idx="0">
                  <c:v>סה"כ</c:v>
                </c:pt>
              </c:strCache>
            </c:strRef>
          </c:tx>
          <c:invertIfNegative val="0"/>
          <c:dLbls>
            <c:dLbl>
              <c:idx val="0"/>
              <c:layout>
                <c:manualLayout>
                  <c:x val="-2.7646892016143589E-2"/>
                  <c:y val="-2.1545476028904505E-2"/>
                </c:manualLayout>
              </c:layout>
              <c:tx>
                <c:rich>
                  <a:bodyPr/>
                  <a:lstStyle/>
                  <a:p>
                    <a:fld id="{4955DDCD-B77C-5D44-A85D-AE97069781ED}"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6FF8-411D-86D0-646486DCFC38}"/>
                </c:ext>
              </c:extLst>
            </c:dLbl>
            <c:dLbl>
              <c:idx val="1"/>
              <c:layout>
                <c:manualLayout>
                  <c:x val="-1.8916294537361402E-2"/>
                  <c:y val="-1.8792046708567933E-2"/>
                </c:manualLayout>
              </c:layout>
              <c:tx>
                <c:rich>
                  <a:bodyPr/>
                  <a:lstStyle/>
                  <a:p>
                    <a:fld id="{691C7D9B-26D1-DE4D-A547-F8138D476E2D}"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6FF8-411D-86D0-646486DCFC38}"/>
                </c:ext>
              </c:extLst>
            </c:dLbl>
            <c:dLbl>
              <c:idx val="2"/>
              <c:layout>
                <c:manualLayout>
                  <c:x val="-2.037139411715843E-2"/>
                  <c:y val="-2.4298905349241097E-2"/>
                </c:manualLayout>
              </c:layout>
              <c:tx>
                <c:rich>
                  <a:bodyPr/>
                  <a:lstStyle/>
                  <a:p>
                    <a:fld id="{178450F7-336D-0B4B-8EDB-422FB83F7C28}"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6FF8-411D-86D0-646486DCFC38}"/>
                </c:ext>
              </c:extLst>
            </c:dLbl>
            <c:dLbl>
              <c:idx val="3"/>
              <c:layout>
                <c:manualLayout>
                  <c:x val="-1.7461194957564423E-2"/>
                  <c:y val="-1.8792046708567961E-2"/>
                </c:manualLayout>
              </c:layout>
              <c:tx>
                <c:rich>
                  <a:bodyPr/>
                  <a:lstStyle/>
                  <a:p>
                    <a:fld id="{EFBB2916-2D9F-ED48-87D7-5170554F99F3}"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6FF8-411D-86D0-646486DCFC38}"/>
                </c:ext>
              </c:extLst>
            </c:dLbl>
            <c:dLbl>
              <c:idx val="4"/>
              <c:layout>
                <c:manualLayout>
                  <c:x val="-2.3281593276752548E-2"/>
                  <c:y val="-3.2559193310250777E-2"/>
                </c:manualLayout>
              </c:layout>
              <c:tx>
                <c:rich>
                  <a:bodyPr/>
                  <a:lstStyle/>
                  <a:p>
                    <a:fld id="{3F10CEE1-1D81-3D48-9810-F6FAB44654F9}"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6FF8-411D-86D0-646486DCFC38}"/>
                </c:ext>
              </c:extLst>
            </c:dLbl>
            <c:dLbl>
              <c:idx val="5"/>
              <c:layout>
                <c:manualLayout>
                  <c:x val="-1.7461194957564371E-2"/>
                  <c:y val="-2.4298905349241073E-2"/>
                </c:manualLayout>
              </c:layout>
              <c:tx>
                <c:rich>
                  <a:bodyPr/>
                  <a:lstStyle/>
                  <a:p>
                    <a:fld id="{47A98223-AB18-F44E-9E89-D1F3AC7ADAC2}"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6FF8-411D-86D0-646486DCFC38}"/>
                </c:ext>
              </c:extLst>
            </c:dLbl>
            <c:dLbl>
              <c:idx val="6"/>
              <c:tx>
                <c:rich>
                  <a:bodyPr/>
                  <a:lstStyle/>
                  <a:p>
                    <a:fld id="{9AED0A5D-6D24-FF4B-ADC4-E3CC30249288}"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2B92-42DE-9CE6-5A4C72324442}"/>
                </c:ext>
              </c:extLst>
            </c:dLbl>
            <c:dLbl>
              <c:idx val="7"/>
              <c:tx>
                <c:rich>
                  <a:bodyPr/>
                  <a:lstStyle/>
                  <a:p>
                    <a:fld id="{B8A8A2E1-9B8C-2F46-AF0F-BF7EEA00D751}"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2B92-42DE-9CE6-5A4C72324442}"/>
                </c:ext>
              </c:extLst>
            </c:dLbl>
            <c:dLbl>
              <c:idx val="8"/>
              <c:tx>
                <c:rich>
                  <a:bodyPr/>
                  <a:lstStyle/>
                  <a:p>
                    <a:fld id="{21E04A61-68EF-6E4A-B074-E929869AF97D}"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2B92-42DE-9CE6-5A4C72324442}"/>
                </c:ext>
              </c:extLst>
            </c:dLbl>
            <c:dLbl>
              <c:idx val="9"/>
              <c:tx>
                <c:rich>
                  <a:bodyPr/>
                  <a:lstStyle/>
                  <a:p>
                    <a:fld id="{3BAFC434-D3FF-6B45-942B-FA1EF9F10082}"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2B92-42DE-9CE6-5A4C72324442}"/>
                </c:ext>
              </c:extLst>
            </c:dLbl>
            <c:spPr>
              <a:noFill/>
              <a:ln>
                <a:noFill/>
              </a:ln>
              <a:effectLst/>
            </c:spPr>
            <c:txPr>
              <a:bodyPr wrap="square" lIns="38100" tIns="19050" rIns="38100" bIns="19050" anchor="ctr" anchorCtr="0">
                <a:spAutoFit/>
              </a:bodyPr>
              <a:lstStyle/>
              <a:p>
                <a:pPr algn="ctr" rtl="0">
                  <a:defRPr lang="en-US" sz="1100" b="1" i="0" u="none" strike="noStrike" kern="1200" baseline="0">
                    <a:solidFill>
                      <a:srgbClr val="4B7505"/>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גיליון1!$H$2:$H$11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גיליון1!$O$2:$O$11</c15:f>
                <c15:dlblRangeCache>
                  <c:ptCount val="10"/>
                  <c:pt idx="0">
                    <c:v> 5,623 </c:v>
                  </c:pt>
                  <c:pt idx="1">
                    <c:v> 5,876 </c:v>
                  </c:pt>
                  <c:pt idx="2">
                    <c:v> 6,229 </c:v>
                  </c:pt>
                  <c:pt idx="3">
                    <c:v> 6,477 </c:v>
                  </c:pt>
                  <c:pt idx="4">
                    <c:v> 6,774 </c:v>
                  </c:pt>
                  <c:pt idx="5">
                    <c:v> 7,130 </c:v>
                  </c:pt>
                  <c:pt idx="6">
                    <c:v> 7,372 </c:v>
                  </c:pt>
                  <c:pt idx="7">
                    <c:v> 7,641 </c:v>
                  </c:pt>
                  <c:pt idx="8">
                    <c:v> 7,941 </c:v>
                  </c:pt>
                  <c:pt idx="9">
                    <c:v> 8,275 </c:v>
                  </c:pt>
                </c15:dlblRangeCache>
              </c15:datalabelsRange>
            </c:ext>
            <c:ext xmlns:c16="http://schemas.microsoft.com/office/drawing/2014/chart" uri="{C3380CC4-5D6E-409C-BE32-E72D297353CC}">
              <c16:uniqueId val="{00000011-6FF8-411D-86D0-646486DCFC38}"/>
            </c:ext>
          </c:extLst>
        </c:ser>
        <c:dLbls>
          <c:showLegendKey val="0"/>
          <c:showVal val="0"/>
          <c:showCatName val="0"/>
          <c:showSerName val="0"/>
          <c:showPercent val="0"/>
          <c:showBubbleSize val="0"/>
        </c:dLbls>
        <c:gapWidth val="150"/>
        <c:overlap val="100"/>
        <c:axId val="522695072"/>
        <c:axId val="522689584"/>
      </c:barChart>
      <c:catAx>
        <c:axId val="522695072"/>
        <c:scaling>
          <c:orientation val="minMax"/>
        </c:scaling>
        <c:delete val="1"/>
        <c:axPos val="b"/>
        <c:numFmt formatCode="General" sourceLinked="1"/>
        <c:majorTickMark val="out"/>
        <c:minorTickMark val="none"/>
        <c:tickLblPos val="nextTo"/>
        <c:crossAx val="522689584"/>
        <c:crosses val="autoZero"/>
        <c:auto val="1"/>
        <c:lblAlgn val="ctr"/>
        <c:lblOffset val="100"/>
        <c:noMultiLvlLbl val="0"/>
      </c:catAx>
      <c:valAx>
        <c:axId val="522689584"/>
        <c:scaling>
          <c:orientation val="minMax"/>
        </c:scaling>
        <c:delete val="1"/>
        <c:axPos val="l"/>
        <c:numFmt formatCode="_ * #,##0_ ;_ * \-#,##0_ ;_ * &quot;-&quot;??_ ;_ @_ " sourceLinked="1"/>
        <c:majorTickMark val="out"/>
        <c:minorTickMark val="none"/>
        <c:tickLblPos val="nextTo"/>
        <c:crossAx val="522695072"/>
        <c:crosses val="autoZero"/>
        <c:crossBetween val="between"/>
      </c:valAx>
    </c:plotArea>
    <c:legend>
      <c:legendPos val="b"/>
      <c:legendEntry>
        <c:idx val="4"/>
        <c:delete val="1"/>
      </c:legendEntry>
      <c:legendEntry>
        <c:idx val="6"/>
        <c:delete val="1"/>
      </c:legendEntry>
      <c:layout>
        <c:manualLayout>
          <c:xMode val="edge"/>
          <c:yMode val="edge"/>
          <c:x val="5.4365270095698581E-2"/>
          <c:y val="0.94692515658774223"/>
          <c:w val="0.89999994271261496"/>
          <c:h val="5.3074843412257745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101991595940617E-2"/>
          <c:y val="4.6808298445721666E-2"/>
          <c:w val="0.96798780924446537"/>
          <c:h val="0.83393352311037783"/>
        </c:manualLayout>
      </c:layout>
      <c:barChart>
        <c:barDir val="col"/>
        <c:grouping val="stacked"/>
        <c:varyColors val="0"/>
        <c:ser>
          <c:idx val="0"/>
          <c:order val="0"/>
          <c:tx>
            <c:strRef>
              <c:f>גיליון1!$B$1</c:f>
              <c:strCache>
                <c:ptCount val="1"/>
                <c:pt idx="0">
                  <c:v>Manpower Costs</c:v>
                </c:pt>
              </c:strCache>
            </c:strRef>
          </c:tx>
          <c:spPr>
            <a:solidFill>
              <a:srgbClr val="EFA099"/>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גיליון1!$B$2:$B$11</c:f>
              <c:numCache>
                <c:formatCode>_ * #,##0_ ;_ * \-#,##0_ ;_ * "-"??_ ;_ @_ </c:formatCode>
                <c:ptCount val="10"/>
                <c:pt idx="0">
                  <c:v>1394.49</c:v>
                </c:pt>
                <c:pt idx="1">
                  <c:v>1570.1880000000001</c:v>
                </c:pt>
                <c:pt idx="2">
                  <c:v>1595.9880000000001</c:v>
                </c:pt>
                <c:pt idx="3">
                  <c:v>2116.116</c:v>
                </c:pt>
                <c:pt idx="4">
                  <c:v>2141.9160000000002</c:v>
                </c:pt>
                <c:pt idx="5">
                  <c:v>2193.5160000000001</c:v>
                </c:pt>
                <c:pt idx="6">
                  <c:v>2219.3159999999998</c:v>
                </c:pt>
                <c:pt idx="7">
                  <c:v>2245.116</c:v>
                </c:pt>
                <c:pt idx="8">
                  <c:v>2296.7159999999999</c:v>
                </c:pt>
                <c:pt idx="9">
                  <c:v>2322.5160000000001</c:v>
                </c:pt>
              </c:numCache>
            </c:numRef>
          </c:val>
          <c:extLst>
            <c:ext xmlns:c16="http://schemas.microsoft.com/office/drawing/2014/chart" uri="{C3380CC4-5D6E-409C-BE32-E72D297353CC}">
              <c16:uniqueId val="{00000000-822B-4E07-B7BB-9B2715F948FA}"/>
            </c:ext>
          </c:extLst>
        </c:ser>
        <c:ser>
          <c:idx val="1"/>
          <c:order val="1"/>
          <c:tx>
            <c:strRef>
              <c:f>גיליון1!$C$1</c:f>
              <c:strCache>
                <c:ptCount val="1"/>
                <c:pt idx="0">
                  <c:v>Management and General Expenses (not including salaries)</c:v>
                </c:pt>
              </c:strCache>
            </c:strRef>
          </c:tx>
          <c:spPr>
            <a:solidFill>
              <a:srgbClr val="EB7164"/>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גיליון1!$C$2:$C$11</c:f>
              <c:numCache>
                <c:formatCode>_ * #,##0_ ;_ * \-#,##0_ ;_ * "-"??_ ;_ @_ </c:formatCode>
                <c:ptCount val="10"/>
                <c:pt idx="0">
                  <c:v>130</c:v>
                </c:pt>
                <c:pt idx="1">
                  <c:v>130</c:v>
                </c:pt>
                <c:pt idx="2">
                  <c:v>130</c:v>
                </c:pt>
                <c:pt idx="3">
                  <c:v>130</c:v>
                </c:pt>
                <c:pt idx="4">
                  <c:v>130</c:v>
                </c:pt>
                <c:pt idx="5">
                  <c:v>130</c:v>
                </c:pt>
                <c:pt idx="6">
                  <c:v>130</c:v>
                </c:pt>
                <c:pt idx="7">
                  <c:v>130</c:v>
                </c:pt>
                <c:pt idx="8">
                  <c:v>130</c:v>
                </c:pt>
                <c:pt idx="9">
                  <c:v>130</c:v>
                </c:pt>
              </c:numCache>
            </c:numRef>
          </c:val>
          <c:extLst>
            <c:ext xmlns:c16="http://schemas.microsoft.com/office/drawing/2014/chart" uri="{C3380CC4-5D6E-409C-BE32-E72D297353CC}">
              <c16:uniqueId val="{00000001-822B-4E07-B7BB-9B2715F948FA}"/>
            </c:ext>
          </c:extLst>
        </c:ser>
        <c:ser>
          <c:idx val="2"/>
          <c:order val="2"/>
          <c:tx>
            <c:strRef>
              <c:f>גיליון1!$D$1</c:f>
              <c:strCache>
                <c:ptCount val="1"/>
                <c:pt idx="0">
                  <c:v>General Activities (including equipment renewal)</c:v>
                </c:pt>
              </c:strCache>
            </c:strRef>
          </c:tx>
          <c:spPr>
            <a:solidFill>
              <a:srgbClr val="E5443A"/>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גיליון1!$D$2:$D$11</c:f>
              <c:numCache>
                <c:formatCode>_ * #,##0_ ;_ * \-#,##0_ ;_ * "-"??_ ;_ @_ </c:formatCode>
                <c:ptCount val="10"/>
                <c:pt idx="0">
                  <c:v>4039.4274467279038</c:v>
                </c:pt>
                <c:pt idx="1">
                  <c:v>4169.4729467279039</c:v>
                </c:pt>
                <c:pt idx="2">
                  <c:v>4204.5729467279034</c:v>
                </c:pt>
                <c:pt idx="3">
                  <c:v>4074.5274467279037</c:v>
                </c:pt>
                <c:pt idx="4">
                  <c:v>4074.5274467279037</c:v>
                </c:pt>
                <c:pt idx="5">
                  <c:v>4074.5274467279037</c:v>
                </c:pt>
                <c:pt idx="6">
                  <c:v>4074.5274467279037</c:v>
                </c:pt>
                <c:pt idx="7">
                  <c:v>4074.5274467279037</c:v>
                </c:pt>
                <c:pt idx="8">
                  <c:v>4074.5274467279037</c:v>
                </c:pt>
                <c:pt idx="9">
                  <c:v>4074.5274467279037</c:v>
                </c:pt>
              </c:numCache>
            </c:numRef>
          </c:val>
          <c:extLst>
            <c:ext xmlns:c16="http://schemas.microsoft.com/office/drawing/2014/chart" uri="{C3380CC4-5D6E-409C-BE32-E72D297353CC}">
              <c16:uniqueId val="{00000002-822B-4E07-B7BB-9B2715F948FA}"/>
            </c:ext>
          </c:extLst>
        </c:ser>
        <c:ser>
          <c:idx val="3"/>
          <c:order val="3"/>
          <c:tx>
            <c:strRef>
              <c:f>גיליון1!$E$1</c:f>
              <c:strCache>
                <c:ptCount val="1"/>
                <c:pt idx="0">
                  <c:v>Fundraising Costs</c:v>
                </c:pt>
              </c:strCache>
            </c:strRef>
          </c:tx>
          <c:spPr>
            <a:solidFill>
              <a:srgbClr val="D10005"/>
            </a:solidFill>
          </c:spPr>
          <c:invertIfNegative val="0"/>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גיליון1!$E$2:$E$11</c:f>
              <c:numCache>
                <c:formatCode>_ * #,##0_ ;_ * \-#,##0_ ;_ * "-"??_ ;_ @_ </c:formatCode>
                <c:ptCount val="10"/>
                <c:pt idx="0">
                  <c:v>150</c:v>
                </c:pt>
                <c:pt idx="1">
                  <c:v>150</c:v>
                </c:pt>
                <c:pt idx="2">
                  <c:v>150</c:v>
                </c:pt>
                <c:pt idx="3">
                  <c:v>150</c:v>
                </c:pt>
                <c:pt idx="4">
                  <c:v>150</c:v>
                </c:pt>
                <c:pt idx="5">
                  <c:v>150</c:v>
                </c:pt>
                <c:pt idx="6">
                  <c:v>150</c:v>
                </c:pt>
                <c:pt idx="7">
                  <c:v>150</c:v>
                </c:pt>
                <c:pt idx="8">
                  <c:v>150</c:v>
                </c:pt>
                <c:pt idx="9">
                  <c:v>150</c:v>
                </c:pt>
              </c:numCache>
            </c:numRef>
          </c:val>
          <c:extLst>
            <c:ext xmlns:c16="http://schemas.microsoft.com/office/drawing/2014/chart" uri="{C3380CC4-5D6E-409C-BE32-E72D297353CC}">
              <c16:uniqueId val="{00000003-822B-4E07-B7BB-9B2715F948FA}"/>
            </c:ext>
          </c:extLst>
        </c:ser>
        <c:ser>
          <c:idx val="4"/>
          <c:order val="4"/>
          <c:tx>
            <c:strRef>
              <c:f>גיליון1!$F$1</c:f>
              <c:strCache>
                <c:ptCount val="1"/>
                <c:pt idx="0">
                  <c:v>Total</c:v>
                </c:pt>
              </c:strCache>
            </c:strRef>
          </c:tx>
          <c:invertIfNegative val="0"/>
          <c:dLbls>
            <c:dLbl>
              <c:idx val="0"/>
              <c:tx>
                <c:rich>
                  <a:bodyPr/>
                  <a:lstStyle/>
                  <a:p>
                    <a:fld id="{F6227D74-71C1-BF4B-BE91-FAC48B2A0E13}"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97D4-4E00-9FCB-842B90E801D1}"/>
                </c:ext>
              </c:extLst>
            </c:dLbl>
            <c:dLbl>
              <c:idx val="1"/>
              <c:tx>
                <c:rich>
                  <a:bodyPr/>
                  <a:lstStyle/>
                  <a:p>
                    <a:fld id="{75C7F3FD-C8E6-C049-B18F-C694DC8254DC}"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13B5-4303-B7CF-3A8418199303}"/>
                </c:ext>
              </c:extLst>
            </c:dLbl>
            <c:dLbl>
              <c:idx val="2"/>
              <c:tx>
                <c:rich>
                  <a:bodyPr/>
                  <a:lstStyle/>
                  <a:p>
                    <a:fld id="{1F6B507B-1DDE-014F-8418-CEA6024276BE}"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13B5-4303-B7CF-3A8418199303}"/>
                </c:ext>
              </c:extLst>
            </c:dLbl>
            <c:dLbl>
              <c:idx val="3"/>
              <c:tx>
                <c:rich>
                  <a:bodyPr/>
                  <a:lstStyle/>
                  <a:p>
                    <a:fld id="{4B033BEE-BC31-6646-BF6D-89669FAFE755}"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13B5-4303-B7CF-3A8418199303}"/>
                </c:ext>
              </c:extLst>
            </c:dLbl>
            <c:dLbl>
              <c:idx val="4"/>
              <c:tx>
                <c:rich>
                  <a:bodyPr/>
                  <a:lstStyle/>
                  <a:p>
                    <a:fld id="{106E06D8-774F-3247-96C1-14CA8DB45E63}"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13B5-4303-B7CF-3A8418199303}"/>
                </c:ext>
              </c:extLst>
            </c:dLbl>
            <c:dLbl>
              <c:idx val="5"/>
              <c:layout>
                <c:manualLayout>
                  <c:x val="2.037139411715843E-2"/>
                  <c:y val="-2.9805763989914209E-2"/>
                </c:manualLayout>
              </c:layout>
              <c:tx>
                <c:rich>
                  <a:bodyPr/>
                  <a:lstStyle/>
                  <a:p>
                    <a:fld id="{24226547-B2EF-8743-B898-0D9F80861344}"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EBDD-4722-AD50-4871D4DC4A61}"/>
                </c:ext>
              </c:extLst>
            </c:dLbl>
            <c:dLbl>
              <c:idx val="6"/>
              <c:layout>
                <c:manualLayout>
                  <c:x val="2.3281593276752385E-2"/>
                  <c:y val="-2.7052334669577641E-2"/>
                </c:manualLayout>
              </c:layout>
              <c:tx>
                <c:rich>
                  <a:bodyPr/>
                  <a:lstStyle/>
                  <a:p>
                    <a:fld id="{749A2346-7EC5-284C-AC41-36F1A8A6754B}"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EBDD-4722-AD50-4871D4DC4A61}"/>
                </c:ext>
              </c:extLst>
            </c:dLbl>
            <c:dLbl>
              <c:idx val="7"/>
              <c:layout>
                <c:manualLayout>
                  <c:x val="1.7461194957564263E-2"/>
                  <c:y val="-2.9805763989914236E-2"/>
                </c:manualLayout>
              </c:layout>
              <c:tx>
                <c:rich>
                  <a:bodyPr/>
                  <a:lstStyle/>
                  <a:p>
                    <a:fld id="{D1D48F1F-BE8B-D54B-A0E0-5AE743B5EB95}"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EBDD-4722-AD50-4871D4DC4A61}"/>
                </c:ext>
              </c:extLst>
            </c:dLbl>
            <c:dLbl>
              <c:idx val="8"/>
              <c:layout>
                <c:manualLayout>
                  <c:x val="2.1826493696955461E-2"/>
                  <c:y val="-2.7052334669577641E-2"/>
                </c:manualLayout>
              </c:layout>
              <c:tx>
                <c:rich>
                  <a:bodyPr/>
                  <a:lstStyle/>
                  <a:p>
                    <a:fld id="{0CD78BCE-E0A8-C648-A9EF-C0D98D2141BB}"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EBDD-4722-AD50-4871D4DC4A61}"/>
                </c:ext>
              </c:extLst>
            </c:dLbl>
            <c:dLbl>
              <c:idx val="9"/>
              <c:layout>
                <c:manualLayout>
                  <c:x val="1.600609537776734E-2"/>
                  <c:y val="-2.4298905349241097E-2"/>
                </c:manualLayout>
              </c:layout>
              <c:tx>
                <c:rich>
                  <a:bodyPr/>
                  <a:lstStyle/>
                  <a:p>
                    <a:fld id="{601914A5-7F0A-0244-AEBB-1BF63716F053}"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EBDD-4722-AD50-4871D4DC4A61}"/>
                </c:ext>
              </c:extLst>
            </c:dLbl>
            <c:spPr>
              <a:noFill/>
              <a:ln>
                <a:noFill/>
              </a:ln>
              <a:effectLst/>
            </c:spPr>
            <c:txPr>
              <a:bodyPr wrap="square" lIns="38100" tIns="19050" rIns="38100" bIns="19050" anchor="ctr" anchorCtr="0">
                <a:spAutoFit/>
              </a:bodyPr>
              <a:lstStyle/>
              <a:p>
                <a:pPr algn="ctr" rtl="0">
                  <a:defRPr lang="en-US" sz="1100" b="1" i="0" u="none" strike="noStrike" kern="1200" baseline="0">
                    <a:solidFill>
                      <a:srgbClr val="C00000"/>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cat>
            <c:numRef>
              <c:f>גיליון1!$A$2:$A$11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גיליון1!$F$2:$F$11</c:f>
              <c:numCache>
                <c:formatCode>_ * #,##0_ ;_ * \-#,##0_ ;_ * "-"??_ ;_ @_ </c:formatCode>
                <c:ptCount val="10"/>
                <c:pt idx="0">
                  <c:v>0</c:v>
                </c:pt>
                <c:pt idx="1">
                  <c:v>0</c:v>
                </c:pt>
                <c:pt idx="2">
                  <c:v>0</c:v>
                </c:pt>
                <c:pt idx="3">
                  <c:v>0</c:v>
                </c:pt>
                <c:pt idx="4">
                  <c:v>0</c:v>
                </c:pt>
                <c:pt idx="5">
                  <c:v>0</c:v>
                </c:pt>
                <c:pt idx="6">
                  <c:v>0</c:v>
                </c:pt>
                <c:pt idx="7">
                  <c:v>0</c:v>
                </c:pt>
                <c:pt idx="8">
                  <c:v>0</c:v>
                </c:pt>
                <c:pt idx="9">
                  <c:v>0</c:v>
                </c:pt>
              </c:numCache>
            </c:numRef>
          </c:val>
          <c:extLst>
            <c:ext xmlns:c15="http://schemas.microsoft.com/office/drawing/2012/chart" uri="{02D57815-91ED-43cb-92C2-25804820EDAC}">
              <c15:datalabelsRange>
                <c15:f>גיליון1!$M$2:$M$11</c15:f>
                <c15:dlblRangeCache>
                  <c:ptCount val="10"/>
                  <c:pt idx="0">
                    <c:v> 5,714 </c:v>
                  </c:pt>
                  <c:pt idx="1">
                    <c:v> 6,020 </c:v>
                  </c:pt>
                  <c:pt idx="2">
                    <c:v> 6,081 </c:v>
                  </c:pt>
                  <c:pt idx="3">
                    <c:v> 6,471 </c:v>
                  </c:pt>
                  <c:pt idx="4">
                    <c:v> 6,496 </c:v>
                  </c:pt>
                  <c:pt idx="5">
                    <c:v> 6,548 </c:v>
                  </c:pt>
                  <c:pt idx="6">
                    <c:v> 6,574 </c:v>
                  </c:pt>
                  <c:pt idx="7">
                    <c:v> 6,600 </c:v>
                  </c:pt>
                  <c:pt idx="8">
                    <c:v> 6,651 </c:v>
                  </c:pt>
                  <c:pt idx="9">
                    <c:v> 6,677 </c:v>
                  </c:pt>
                </c15:dlblRangeCache>
              </c15:datalabelsRange>
            </c:ext>
            <c:ext xmlns:c16="http://schemas.microsoft.com/office/drawing/2014/chart" uri="{C3380CC4-5D6E-409C-BE32-E72D297353CC}">
              <c16:uniqueId val="{00000000-C4BB-46A8-9C8C-69CE6FD2A5A0}"/>
            </c:ext>
          </c:extLst>
        </c:ser>
        <c:dLbls>
          <c:showLegendKey val="0"/>
          <c:showVal val="0"/>
          <c:showCatName val="0"/>
          <c:showSerName val="0"/>
          <c:showPercent val="0"/>
          <c:showBubbleSize val="0"/>
        </c:dLbls>
        <c:gapWidth val="150"/>
        <c:overlap val="100"/>
        <c:axId val="522689976"/>
        <c:axId val="522690760"/>
      </c:barChart>
      <c:catAx>
        <c:axId val="522689976"/>
        <c:scaling>
          <c:orientation val="minMax"/>
        </c:scaling>
        <c:delete val="0"/>
        <c:axPos val="b"/>
        <c:numFmt formatCode="General" sourceLinked="1"/>
        <c:majorTickMark val="out"/>
        <c:minorTickMark val="none"/>
        <c:tickLblPos val="nextTo"/>
        <c:txPr>
          <a:bodyPr/>
          <a:lstStyle/>
          <a:p>
            <a:pPr>
              <a:defRPr sz="1000"/>
            </a:pPr>
            <a:endParaRPr lang="en-US"/>
          </a:p>
        </c:txPr>
        <c:crossAx val="522690760"/>
        <c:crosses val="autoZero"/>
        <c:auto val="1"/>
        <c:lblAlgn val="ctr"/>
        <c:lblOffset val="100"/>
        <c:noMultiLvlLbl val="0"/>
      </c:catAx>
      <c:valAx>
        <c:axId val="522690760"/>
        <c:scaling>
          <c:orientation val="minMax"/>
          <c:max val="8000"/>
        </c:scaling>
        <c:delete val="1"/>
        <c:axPos val="l"/>
        <c:numFmt formatCode="_ * #,##0_ ;_ * \-#,##0_ ;_ * &quot;-&quot;??_ ;_ @_ " sourceLinked="1"/>
        <c:majorTickMark val="out"/>
        <c:minorTickMark val="none"/>
        <c:tickLblPos val="nextTo"/>
        <c:crossAx val="522689976"/>
        <c:crosses val="autoZero"/>
        <c:crossBetween val="between"/>
      </c:valAx>
    </c:plotArea>
    <c:legend>
      <c:legendPos val="b"/>
      <c:legendEntry>
        <c:idx val="4"/>
        <c:delete val="1"/>
      </c:legendEntry>
      <c:layout>
        <c:manualLayout>
          <c:xMode val="edge"/>
          <c:yMode val="edge"/>
          <c:x val="0"/>
          <c:y val="0.90837714610303033"/>
          <c:w val="0.96402432422368434"/>
          <c:h val="5.3074843412257745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Independent Income</c:v>
                </c:pt>
              </c:strCache>
            </c:strRef>
          </c:tx>
          <c:spPr>
            <a:solidFill>
              <a:srgbClr val="431E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Sheet1!$B$2:$B$5</c:f>
              <c:numCache>
                <c:formatCode>0%</c:formatCode>
                <c:ptCount val="4"/>
                <c:pt idx="0">
                  <c:v>0.26</c:v>
                </c:pt>
                <c:pt idx="1">
                  <c:v>0.34</c:v>
                </c:pt>
                <c:pt idx="2">
                  <c:v>0.28999999999999998</c:v>
                </c:pt>
                <c:pt idx="3">
                  <c:v>0.3</c:v>
                </c:pt>
              </c:numCache>
            </c:numRef>
          </c:val>
          <c:extLst>
            <c:ext xmlns:c16="http://schemas.microsoft.com/office/drawing/2014/chart" uri="{C3380CC4-5D6E-409C-BE32-E72D297353CC}">
              <c16:uniqueId val="{00000000-49BC-43DA-BE1B-F228C5A71095}"/>
            </c:ext>
          </c:extLst>
        </c:ser>
        <c:ser>
          <c:idx val="1"/>
          <c:order val="1"/>
          <c:tx>
            <c:strRef>
              <c:f>Sheet1!$C$1</c:f>
              <c:strCache>
                <c:ptCount val="1"/>
                <c:pt idx="0">
                  <c:v>Public Allocations</c:v>
                </c:pt>
              </c:strCache>
            </c:strRef>
          </c:tx>
          <c:spPr>
            <a:solidFill>
              <a:srgbClr val="AC7FB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Sheet1!$C$2:$C$5</c:f>
              <c:numCache>
                <c:formatCode>0%</c:formatCode>
                <c:ptCount val="4"/>
                <c:pt idx="0">
                  <c:v>0.15</c:v>
                </c:pt>
                <c:pt idx="1">
                  <c:v>0.42</c:v>
                </c:pt>
                <c:pt idx="2">
                  <c:v>0.39</c:v>
                </c:pt>
                <c:pt idx="3">
                  <c:v>0.5</c:v>
                </c:pt>
              </c:numCache>
            </c:numRef>
          </c:val>
          <c:extLst>
            <c:ext xmlns:c16="http://schemas.microsoft.com/office/drawing/2014/chart" uri="{C3380CC4-5D6E-409C-BE32-E72D297353CC}">
              <c16:uniqueId val="{00000001-49BC-43DA-BE1B-F228C5A71095}"/>
            </c:ext>
          </c:extLst>
        </c:ser>
        <c:ser>
          <c:idx val="2"/>
          <c:order val="2"/>
          <c:tx>
            <c:strRef>
              <c:f>Sheet1!$D$1</c:f>
              <c:strCache>
                <c:ptCount val="1"/>
                <c:pt idx="0">
                  <c:v>Private Sources</c:v>
                </c:pt>
              </c:strCache>
            </c:strRef>
          </c:tx>
          <c:spPr>
            <a:solidFill>
              <a:srgbClr val="999AB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Group A</c:v>
                </c:pt>
                <c:pt idx="1">
                  <c:v>Group B</c:v>
                </c:pt>
                <c:pt idx="2">
                  <c:v>Group C</c:v>
                </c:pt>
                <c:pt idx="3">
                  <c:v>Group D</c:v>
                </c:pt>
              </c:strCache>
            </c:strRef>
          </c:cat>
          <c:val>
            <c:numRef>
              <c:f>Sheet1!$D$2:$D$5</c:f>
              <c:numCache>
                <c:formatCode>0%</c:formatCode>
                <c:ptCount val="4"/>
                <c:pt idx="0">
                  <c:v>0.59</c:v>
                </c:pt>
                <c:pt idx="1">
                  <c:v>0.24</c:v>
                </c:pt>
                <c:pt idx="2">
                  <c:v>0.32</c:v>
                </c:pt>
                <c:pt idx="3">
                  <c:v>0.2</c:v>
                </c:pt>
              </c:numCache>
            </c:numRef>
          </c:val>
          <c:extLst>
            <c:ext xmlns:c16="http://schemas.microsoft.com/office/drawing/2014/chart" uri="{C3380CC4-5D6E-409C-BE32-E72D297353CC}">
              <c16:uniqueId val="{00000002-49BC-43DA-BE1B-F228C5A71095}"/>
            </c:ext>
          </c:extLst>
        </c:ser>
        <c:dLbls>
          <c:showLegendKey val="0"/>
          <c:showVal val="0"/>
          <c:showCatName val="0"/>
          <c:showSerName val="0"/>
          <c:showPercent val="0"/>
          <c:showBubbleSize val="0"/>
        </c:dLbls>
        <c:gapWidth val="150"/>
        <c:overlap val="100"/>
        <c:axId val="514277584"/>
        <c:axId val="514277976"/>
      </c:barChart>
      <c:catAx>
        <c:axId val="5142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4277976"/>
        <c:crosses val="autoZero"/>
        <c:auto val="1"/>
        <c:lblAlgn val="ctr"/>
        <c:lblOffset val="100"/>
        <c:noMultiLvlLbl val="0"/>
      </c:catAx>
      <c:valAx>
        <c:axId val="514277976"/>
        <c:scaling>
          <c:orientation val="minMax"/>
        </c:scaling>
        <c:delete val="1"/>
        <c:axPos val="l"/>
        <c:numFmt formatCode="0%" sourceLinked="1"/>
        <c:majorTickMark val="none"/>
        <c:minorTickMark val="none"/>
        <c:tickLblPos val="nextTo"/>
        <c:crossAx val="51427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97676639525017"/>
          <c:y val="2.695756209873194E-2"/>
          <c:w val="0.61728368189771543"/>
          <c:h val="0.71733275662659457"/>
        </c:manualLayout>
      </c:layout>
      <c:pieChart>
        <c:varyColors val="1"/>
        <c:ser>
          <c:idx val="0"/>
          <c:order val="0"/>
          <c:tx>
            <c:strRef>
              <c:f>Sheet1!$B$1</c:f>
              <c:strCache>
                <c:ptCount val="1"/>
                <c:pt idx="0">
                  <c:v>Public Allocations </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2-C221-44A9-945E-8DFD39A0A219}"/>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C221-44A9-945E-8DFD39A0A219}"/>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4-C221-44A9-945E-8DFD39A0A219}"/>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5-C221-44A9-945E-8DFD39A0A219}"/>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6-C221-44A9-945E-8DFD39A0A219}"/>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7-C221-44A9-945E-8DFD39A0A21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DEC-42D5-BEF9-77305970012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DDEC-42D5-BEF9-77305970012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DDEC-42D5-BEF9-773059700122}"/>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1-C221-44A9-945E-8DFD39A0A219}"/>
              </c:ext>
            </c:extLst>
          </c:dPt>
          <c:dLbls>
            <c:dLbl>
              <c:idx val="5"/>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C221-44A9-945E-8DFD39A0A219}"/>
                </c:ext>
              </c:extLst>
            </c:dLbl>
            <c:dLbl>
              <c:idx val="6"/>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D-DDEC-42D5-BEF9-773059700122}"/>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DDEC-42D5-BEF9-77305970012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Cultural Adminstration</c:v>
                </c:pt>
                <c:pt idx="1">
                  <c:v>Ministry of Education</c:v>
                </c:pt>
                <c:pt idx="2">
                  <c:v>Local Authority</c:v>
                </c:pt>
                <c:pt idx="3">
                  <c:v>Regulations for Jerusalem and the Periphery </c:v>
                </c:pt>
              </c:strCache>
            </c:strRef>
          </c:cat>
          <c:val>
            <c:numRef>
              <c:f>Sheet1!$B$2:$B$5</c:f>
              <c:numCache>
                <c:formatCode>0%</c:formatCode>
                <c:ptCount val="4"/>
                <c:pt idx="0">
                  <c:v>0.45</c:v>
                </c:pt>
                <c:pt idx="1">
                  <c:v>0.1</c:v>
                </c:pt>
                <c:pt idx="2">
                  <c:v>0.15</c:v>
                </c:pt>
                <c:pt idx="3">
                  <c:v>0.3</c:v>
                </c:pt>
              </c:numCache>
            </c:numRef>
          </c:val>
          <c:extLst>
            <c:ext xmlns:c16="http://schemas.microsoft.com/office/drawing/2014/chart" uri="{C3380CC4-5D6E-409C-BE32-E72D297353CC}">
              <c16:uniqueId val="{00000000-C221-44A9-945E-8DFD39A0A21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1.5748460811593541E-2"/>
          <c:y val="0.75557085278440617"/>
          <c:w val="0.98220633404336755"/>
          <c:h val="0.189450060800825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607344624676922"/>
          <c:y val="5.6290361404683784E-2"/>
          <c:w val="0.4652460629921259"/>
          <c:h val="0.6978690944881889"/>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2-C221-44A9-945E-8DFD39A0A219}"/>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C221-44A9-945E-8DFD39A0A219}"/>
              </c:ext>
            </c:extLst>
          </c:dPt>
          <c:dPt>
            <c:idx val="2"/>
            <c:bubble3D val="0"/>
            <c:spPr>
              <a:solidFill>
                <a:srgbClr val="A2B875"/>
              </a:solidFill>
              <a:ln w="19050">
                <a:solidFill>
                  <a:schemeClr val="lt1"/>
                </a:solidFill>
              </a:ln>
              <a:effectLst/>
            </c:spPr>
            <c:extLst>
              <c:ext xmlns:c16="http://schemas.microsoft.com/office/drawing/2014/chart" uri="{C3380CC4-5D6E-409C-BE32-E72D297353CC}">
                <c16:uniqueId val="{00000004-C221-44A9-945E-8DFD39A0A219}"/>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5-C221-44A9-945E-8DFD39A0A219}"/>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6-C221-44A9-945E-8DFD39A0A219}"/>
              </c:ext>
            </c:extLst>
          </c:dPt>
          <c:dPt>
            <c:idx val="5"/>
            <c:bubble3D val="0"/>
            <c:spPr>
              <a:solidFill>
                <a:srgbClr val="5D5DC9"/>
              </a:solidFill>
              <a:ln w="19050">
                <a:solidFill>
                  <a:schemeClr val="lt1"/>
                </a:solidFill>
              </a:ln>
              <a:effectLst/>
            </c:spPr>
            <c:extLst>
              <c:ext xmlns:c16="http://schemas.microsoft.com/office/drawing/2014/chart" uri="{C3380CC4-5D6E-409C-BE32-E72D297353CC}">
                <c16:uniqueId val="{00000007-C221-44A9-945E-8DFD39A0A21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DEC-42D5-BEF9-77305970012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DDEC-42D5-BEF9-77305970012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DDEC-42D5-BEF9-773059700122}"/>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1-C221-44A9-945E-8DFD39A0A219}"/>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4-8ED5-4C52-B5DC-72F94710EC51}"/>
              </c:ext>
            </c:extLst>
          </c:dPt>
          <c:dLbls>
            <c:dLbl>
              <c:idx val="5"/>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C221-44A9-945E-8DFD39A0A219}"/>
                </c:ext>
              </c:extLst>
            </c:dLbl>
            <c:dLbl>
              <c:idx val="6"/>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D-DDEC-42D5-BEF9-773059700122}"/>
                </c:ext>
              </c:extLst>
            </c:dLbl>
            <c:dLbl>
              <c:idx val="7"/>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F-DDEC-42D5-BEF9-773059700122}"/>
                </c:ext>
              </c:extLst>
            </c:dLbl>
            <c:dLbl>
              <c:idx val="8"/>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DDEC-42D5-BEF9-773059700122}"/>
                </c:ext>
              </c:extLst>
            </c:dLbl>
            <c:dLbl>
              <c:idx val="9"/>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C221-44A9-945E-8DFD39A0A219}"/>
                </c:ext>
              </c:extLst>
            </c:dLbl>
            <c:dLbl>
              <c:idx val="10"/>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4-8ED5-4C52-B5DC-72F94710EC51}"/>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Sheet1!$A$2:$A$12</c:f>
              <c:strCache>
                <c:ptCount val="11"/>
                <c:pt idx="0">
                  <c:v>Manpower</c:v>
                </c:pt>
                <c:pt idx="1">
                  <c:v>Operational Expenses</c:v>
                </c:pt>
                <c:pt idx="2">
                  <c:v>Production Expenses</c:v>
                </c:pt>
                <c:pt idx="3">
                  <c:v>Management and General</c:v>
                </c:pt>
                <c:pt idx="4">
                  <c:v>Publicity and Marketing</c:v>
                </c:pt>
                <c:pt idx="5">
                  <c:v>Maintenance</c:v>
                </c:pt>
                <c:pt idx="6">
                  <c:v>Securiy and Cleaning</c:v>
                </c:pt>
                <c:pt idx="7">
                  <c:v>Overseas Trips</c:v>
                </c:pt>
                <c:pt idx="8">
                  <c:v>Development Costs/One-off Rennovations</c:v>
                </c:pt>
                <c:pt idx="9">
                  <c:v>הוצאות מימון</c:v>
                </c:pt>
                <c:pt idx="10">
                  <c:v>Compensation Costs, Sick Days and Holidays</c:v>
                </c:pt>
              </c:strCache>
            </c:strRef>
          </c:cat>
          <c:val>
            <c:numRef>
              <c:f>Sheet1!$B$2:$B$12</c:f>
              <c:numCache>
                <c:formatCode>0%</c:formatCode>
                <c:ptCount val="11"/>
                <c:pt idx="0">
                  <c:v>0.41000000000000003</c:v>
                </c:pt>
                <c:pt idx="1">
                  <c:v>0.14000000000000001</c:v>
                </c:pt>
                <c:pt idx="2">
                  <c:v>0.13000000000000003</c:v>
                </c:pt>
                <c:pt idx="3">
                  <c:v>0.03</c:v>
                </c:pt>
                <c:pt idx="4">
                  <c:v>3.0000000000000002E-2</c:v>
                </c:pt>
                <c:pt idx="5">
                  <c:v>6.9999999999999979E-2</c:v>
                </c:pt>
                <c:pt idx="6">
                  <c:v>0.09</c:v>
                </c:pt>
                <c:pt idx="7">
                  <c:v>3.0000000000000001E-3</c:v>
                </c:pt>
                <c:pt idx="8">
                  <c:v>4.0000000000000001E-3</c:v>
                </c:pt>
                <c:pt idx="9">
                  <c:v>0.01</c:v>
                </c:pt>
                <c:pt idx="10">
                  <c:v>3.0000000000000001E-3</c:v>
                </c:pt>
              </c:numCache>
            </c:numRef>
          </c:val>
          <c:extLst>
            <c:ext xmlns:c16="http://schemas.microsoft.com/office/drawing/2014/chart" uri="{C3380CC4-5D6E-409C-BE32-E72D297353CC}">
              <c16:uniqueId val="{00000000-C221-44A9-945E-8DFD39A0A21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3652987393910922E-2"/>
          <c:y val="0.75084596495257183"/>
          <c:w val="0.95374234616666242"/>
          <c:h val="0.2094922961095942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900997499655581"/>
          <c:y val="9.8301442428232091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4-A4A1-41FA-B935-36CA4FF1439D}"/>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1-A4A1-41FA-B935-36CA4FF1439D}"/>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2-A4A1-41FA-B935-36CA4FF1439D}"/>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3-A4A1-41FA-B935-36CA4FF1439D}"/>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5-A4A1-41FA-B935-36CA4FF1439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Center Management</c:v>
                </c:pt>
                <c:pt idx="1">
                  <c:v>Center Director</c:v>
                </c:pt>
                <c:pt idx="2">
                  <c:v>Additional Staff</c:v>
                </c:pt>
                <c:pt idx="3">
                  <c:v>Guides</c:v>
                </c:pt>
                <c:pt idx="4">
                  <c:v>Maintenance Staff</c:v>
                </c:pt>
              </c:strCache>
            </c:strRef>
          </c:cat>
          <c:val>
            <c:numRef>
              <c:f>Sheet1!$B$2:$B$6</c:f>
              <c:numCache>
                <c:formatCode>_(* #,##0_);_(* \(#,##0\);_(* "-"??_);_(@_)</c:formatCode>
                <c:ptCount val="5"/>
                <c:pt idx="0">
                  <c:v>687.57</c:v>
                </c:pt>
                <c:pt idx="1">
                  <c:v>201.24</c:v>
                </c:pt>
                <c:pt idx="2">
                  <c:v>448.19759999999997</c:v>
                </c:pt>
                <c:pt idx="3">
                  <c:v>167.70000000000005</c:v>
                </c:pt>
                <c:pt idx="4">
                  <c:v>261.61200000000002</c:v>
                </c:pt>
              </c:numCache>
            </c:numRef>
          </c:val>
          <c:extLst>
            <c:ext xmlns:c16="http://schemas.microsoft.com/office/drawing/2014/chart" uri="{C3380CC4-5D6E-409C-BE32-E72D297353CC}">
              <c16:uniqueId val="{00000000-A4A1-41FA-B935-36CA4FF1439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6934073482381752E-2"/>
          <c:y val="0.84486156055740436"/>
          <c:w val="0.90278022972381367"/>
          <c:h val="0.12660850603864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595390313936828E-2"/>
          <c:y val="0.14844184793417889"/>
          <c:w val="0.95480921937212637"/>
          <c:h val="0.64431291400016288"/>
        </c:manualLayout>
      </c:layout>
      <c:barChart>
        <c:barDir val="col"/>
        <c:grouping val="stacked"/>
        <c:varyColors val="0"/>
        <c:ser>
          <c:idx val="0"/>
          <c:order val="0"/>
          <c:tx>
            <c:strRef>
              <c:f>Sheet1!$B$1</c:f>
              <c:strCache>
                <c:ptCount val="1"/>
                <c:pt idx="0">
                  <c:v>Joined a guided tour</c:v>
                </c:pt>
              </c:strCache>
            </c:strRef>
          </c:tx>
          <c:spPr>
            <a:solidFill>
              <a:srgbClr val="3A5E8B"/>
            </a:solidFill>
            <a:ln>
              <a:noFill/>
            </a:ln>
            <a:effectLst/>
          </c:spPr>
          <c:invertIfNegative val="0"/>
          <c:dPt>
            <c:idx val="4"/>
            <c:invertIfNegative val="0"/>
            <c:bubble3D val="0"/>
            <c:spPr>
              <a:solidFill>
                <a:srgbClr val="83A4CB"/>
              </a:solidFill>
              <a:ln>
                <a:noFill/>
              </a:ln>
              <a:effectLst/>
            </c:spPr>
            <c:extLst>
              <c:ext xmlns:c16="http://schemas.microsoft.com/office/drawing/2014/chart" uri="{C3380CC4-5D6E-409C-BE32-E72D297353CC}">
                <c16:uniqueId val="{00000001-7A86-4C0A-B0D1-F5B1CD49538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All Major Museums</c:v>
                </c:pt>
                <c:pt idx="1">
                  <c:v>Eretz Israel Museum</c:v>
                </c:pt>
                <c:pt idx="2">
                  <c:v>ANU - Museum of the Jewish People</c:v>
                </c:pt>
                <c:pt idx="3">
                  <c:v>Museum for Islamic Art</c:v>
                </c:pt>
                <c:pt idx="4">
                  <c:v>Center of Jewish Heritage</c:v>
                </c:pt>
              </c:strCache>
            </c:strRef>
          </c:cat>
          <c:val>
            <c:numRef>
              <c:f>Sheet1!$B$2:$B$6</c:f>
              <c:numCache>
                <c:formatCode>0%</c:formatCode>
                <c:ptCount val="5"/>
                <c:pt idx="0">
                  <c:v>0.52</c:v>
                </c:pt>
                <c:pt idx="1">
                  <c:v>0.55000000000000004</c:v>
                </c:pt>
                <c:pt idx="2">
                  <c:v>0.63</c:v>
                </c:pt>
                <c:pt idx="3">
                  <c:v>0.37</c:v>
                </c:pt>
                <c:pt idx="4">
                  <c:v>0.6</c:v>
                </c:pt>
              </c:numCache>
            </c:numRef>
          </c:val>
          <c:extLst>
            <c:ext xmlns:c16="http://schemas.microsoft.com/office/drawing/2014/chart" uri="{C3380CC4-5D6E-409C-BE32-E72D297353CC}">
              <c16:uniqueId val="{00000000-52CA-4BD3-8F88-9577505C6D5E}"/>
            </c:ext>
          </c:extLst>
        </c:ser>
        <c:ser>
          <c:idx val="1"/>
          <c:order val="1"/>
          <c:tx>
            <c:strRef>
              <c:f>Sheet1!$C$1</c:f>
              <c:strCache>
                <c:ptCount val="1"/>
                <c:pt idx="0">
                  <c:v>Didn't join a guided tour</c:v>
                </c:pt>
              </c:strCache>
            </c:strRef>
          </c:tx>
          <c:spPr>
            <a:solidFill>
              <a:srgbClr val="AA4644"/>
            </a:solidFill>
            <a:ln>
              <a:noFill/>
            </a:ln>
            <a:effectLst/>
          </c:spPr>
          <c:invertIfNegative val="0"/>
          <c:dPt>
            <c:idx val="4"/>
            <c:invertIfNegative val="0"/>
            <c:bubble3D val="0"/>
            <c:spPr>
              <a:solidFill>
                <a:srgbClr val="FFA3A3"/>
              </a:solidFill>
              <a:ln>
                <a:noFill/>
              </a:ln>
              <a:effectLst/>
            </c:spPr>
            <c:extLst>
              <c:ext xmlns:c16="http://schemas.microsoft.com/office/drawing/2014/chart" uri="{C3380CC4-5D6E-409C-BE32-E72D297353CC}">
                <c16:uniqueId val="{00000000-7A86-4C0A-B0D1-F5B1CD49538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All Major Museums</c:v>
                </c:pt>
                <c:pt idx="1">
                  <c:v>Eretz Israel Museum</c:v>
                </c:pt>
                <c:pt idx="2">
                  <c:v>ANU - Museum of the Jewish People</c:v>
                </c:pt>
                <c:pt idx="3">
                  <c:v>Museum for Islamic Art</c:v>
                </c:pt>
                <c:pt idx="4">
                  <c:v>Center of Jewish Heritage</c:v>
                </c:pt>
              </c:strCache>
            </c:strRef>
          </c:cat>
          <c:val>
            <c:numRef>
              <c:f>Sheet1!$C$2:$C$6</c:f>
              <c:numCache>
                <c:formatCode>0%</c:formatCode>
                <c:ptCount val="5"/>
                <c:pt idx="0">
                  <c:v>0.48</c:v>
                </c:pt>
                <c:pt idx="1">
                  <c:v>0.44999999999999996</c:v>
                </c:pt>
                <c:pt idx="2">
                  <c:v>0.37</c:v>
                </c:pt>
                <c:pt idx="3">
                  <c:v>0.63</c:v>
                </c:pt>
                <c:pt idx="4">
                  <c:v>0.4</c:v>
                </c:pt>
              </c:numCache>
            </c:numRef>
          </c:val>
          <c:extLst>
            <c:ext xmlns:c16="http://schemas.microsoft.com/office/drawing/2014/chart" uri="{C3380CC4-5D6E-409C-BE32-E72D297353CC}">
              <c16:uniqueId val="{00000001-52CA-4BD3-8F88-9577505C6D5E}"/>
            </c:ext>
          </c:extLst>
        </c:ser>
        <c:dLbls>
          <c:dLblPos val="ctr"/>
          <c:showLegendKey val="0"/>
          <c:showVal val="1"/>
          <c:showCatName val="0"/>
          <c:showSerName val="0"/>
          <c:showPercent val="0"/>
          <c:showBubbleSize val="0"/>
        </c:dLbls>
        <c:gapWidth val="79"/>
        <c:overlap val="100"/>
        <c:axId val="514279152"/>
        <c:axId val="511783432"/>
      </c:barChart>
      <c:catAx>
        <c:axId val="51427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cap="all" spc="120" normalizeH="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11783432"/>
        <c:crosses val="autoZero"/>
        <c:auto val="1"/>
        <c:lblAlgn val="ctr"/>
        <c:lblOffset val="100"/>
        <c:noMultiLvlLbl val="0"/>
      </c:catAx>
      <c:valAx>
        <c:axId val="511783432"/>
        <c:scaling>
          <c:orientation val="minMax"/>
        </c:scaling>
        <c:delete val="1"/>
        <c:axPos val="l"/>
        <c:numFmt formatCode="0%" sourceLinked="1"/>
        <c:majorTickMark val="none"/>
        <c:minorTickMark val="none"/>
        <c:tickLblPos val="nextTo"/>
        <c:crossAx val="514279152"/>
        <c:crosses val="autoZero"/>
        <c:crossBetween val="between"/>
      </c:valAx>
      <c:spPr>
        <a:noFill/>
        <a:ln>
          <a:noFill/>
        </a:ln>
        <a:effectLst/>
      </c:spPr>
    </c:plotArea>
    <c:legend>
      <c:legendPos val="t"/>
      <c:layout>
        <c:manualLayout>
          <c:xMode val="edge"/>
          <c:yMode val="edge"/>
          <c:x val="0.33211487515844679"/>
          <c:y val="0.92143700672387041"/>
          <c:w val="0.39328562692180102"/>
          <c:h val="7.209053765585798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06969239168241"/>
          <c:y val="8.1420839429756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1-5570-4134-8ECE-712C5B3D7852}"/>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3-5570-4134-8ECE-712C5B3D7852}"/>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5-5570-4134-8ECE-712C5B3D7852}"/>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7-5570-4134-8ECE-712C5B3D7852}"/>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9-5570-4134-8ECE-712C5B3D785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DE3-4D80-AB65-8B6AFF7376E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DE3-4D80-AB65-8B6AFF7376E0}"/>
              </c:ext>
            </c:extLst>
          </c:dPt>
          <c:dPt>
            <c:idx val="7"/>
            <c:bubble3D val="0"/>
            <c:spPr>
              <a:solidFill>
                <a:srgbClr val="7E7EDE"/>
              </a:solidFill>
              <a:ln w="19050">
                <a:solidFill>
                  <a:schemeClr val="lt1"/>
                </a:solidFill>
              </a:ln>
              <a:effectLst/>
            </c:spPr>
            <c:extLst>
              <c:ext xmlns:c16="http://schemas.microsoft.com/office/drawing/2014/chart" uri="{C3380CC4-5D6E-409C-BE32-E72D297353CC}">
                <c16:uniqueId val="{0000000F-FDE3-4D80-AB65-8B6AFF7376E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DE3-4D80-AB65-8B6AFF7376E0}"/>
              </c:ext>
            </c:extLst>
          </c:dPt>
          <c:dPt>
            <c:idx val="9"/>
            <c:bubble3D val="0"/>
            <c:spPr>
              <a:solidFill>
                <a:srgbClr val="AC0000"/>
              </a:solidFill>
              <a:ln w="19050">
                <a:solidFill>
                  <a:schemeClr val="lt1"/>
                </a:solidFill>
              </a:ln>
              <a:effectLst/>
            </c:spPr>
            <c:extLst>
              <c:ext xmlns:c16="http://schemas.microsoft.com/office/drawing/2014/chart" uri="{C3380CC4-5D6E-409C-BE32-E72D297353CC}">
                <c16:uniqueId val="{0000000B-5570-4134-8ECE-712C5B3D7852}"/>
              </c:ext>
            </c:extLst>
          </c:dPt>
          <c:dPt>
            <c:idx val="10"/>
            <c:bubble3D val="0"/>
            <c:spPr>
              <a:solidFill>
                <a:srgbClr val="E2545B"/>
              </a:solidFill>
              <a:ln w="19050">
                <a:solidFill>
                  <a:schemeClr val="lt1"/>
                </a:solidFill>
              </a:ln>
              <a:effectLst/>
            </c:spPr>
            <c:extLst>
              <c:ext xmlns:c16="http://schemas.microsoft.com/office/drawing/2014/chart" uri="{C3380CC4-5D6E-409C-BE32-E72D297353CC}">
                <c16:uniqueId val="{00000015-38E4-4627-806F-C6B1AB4198C6}"/>
              </c:ext>
            </c:extLst>
          </c:dPt>
          <c:dPt>
            <c:idx val="11"/>
            <c:bubble3D val="0"/>
            <c:spPr>
              <a:solidFill>
                <a:srgbClr val="F8AB84"/>
              </a:solidFill>
              <a:ln w="19050">
                <a:solidFill>
                  <a:schemeClr val="lt1"/>
                </a:solidFill>
              </a:ln>
              <a:effectLst/>
            </c:spPr>
            <c:extLst>
              <c:ext xmlns:c16="http://schemas.microsoft.com/office/drawing/2014/chart" uri="{C3380CC4-5D6E-409C-BE32-E72D297353CC}">
                <c16:uniqueId val="{00000017-33DA-4ED2-A2F5-215AE4EC578B}"/>
              </c:ext>
            </c:extLst>
          </c:dPt>
          <c:dLbls>
            <c:dLbl>
              <c:idx val="1"/>
              <c:layout>
                <c:manualLayout>
                  <c:x val="-1.9086640084162478E-2"/>
                  <c:y val="-1.20004985199288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0-4134-8ECE-712C5B3D7852}"/>
                </c:ext>
              </c:extLst>
            </c:dLbl>
            <c:dLbl>
              <c:idx val="4"/>
              <c:layout>
                <c:manualLayout>
                  <c:x val="-2.2373452240328048E-2"/>
                  <c:y val="-6.97567698213901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0-4134-8ECE-712C5B3D7852}"/>
                </c:ext>
              </c:extLst>
            </c:dLbl>
            <c:dLbl>
              <c:idx val="5"/>
              <c:layout>
                <c:manualLayout>
                  <c:x val="-2.2725995255636757E-2"/>
                  <c:y val="-5.1801887796035229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E3-4D80-AB65-8B6AFF7376E0}"/>
                </c:ext>
              </c:extLst>
            </c:dLbl>
            <c:dLbl>
              <c:idx val="11"/>
              <c:layout>
                <c:manualLayout>
                  <c:x val="6.0080910452566597E-3"/>
                  <c:y val="-6.277605000760040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3DA-4ED2-A2F5-215AE4EC578B}"/>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Manpower</c:v>
                </c:pt>
                <c:pt idx="1">
                  <c:v>Maintenance and Repairs</c:v>
                </c:pt>
                <c:pt idx="2">
                  <c:v>General Management</c:v>
                </c:pt>
                <c:pt idx="3">
                  <c:v>Publicity and Public Relations</c:v>
                </c:pt>
                <c:pt idx="4">
                  <c:v>Fundraising</c:v>
                </c:pt>
                <c:pt idx="5">
                  <c:v>Communications and Computer Services</c:v>
                </c:pt>
                <c:pt idx="6">
                  <c:v>Municipal Tax</c:v>
                </c:pt>
                <c:pt idx="7">
                  <c:v>Security</c:v>
                </c:pt>
                <c:pt idx="8">
                  <c:v>Water and Electricity</c:v>
                </c:pt>
                <c:pt idx="9">
                  <c:v>Cleaning and Gardening</c:v>
                </c:pt>
                <c:pt idx="10">
                  <c:v>Insurance</c:v>
                </c:pt>
                <c:pt idx="11">
                  <c:v>רכש ציוד</c:v>
                </c:pt>
              </c:strCache>
            </c:strRef>
          </c:cat>
          <c:val>
            <c:numRef>
              <c:f>Sheet1!$B$2:$B$13</c:f>
              <c:numCache>
                <c:formatCode>0%</c:formatCode>
                <c:ptCount val="12"/>
                <c:pt idx="0">
                  <c:v>0.27057902243198884</c:v>
                </c:pt>
                <c:pt idx="1">
                  <c:v>2.1426727505405248E-2</c:v>
                </c:pt>
                <c:pt idx="2">
                  <c:v>7.88367348775601E-2</c:v>
                </c:pt>
                <c:pt idx="3">
                  <c:v>4.9446294243242886E-2</c:v>
                </c:pt>
                <c:pt idx="4">
                  <c:v>2.4723147121621443E-2</c:v>
                </c:pt>
                <c:pt idx="5">
                  <c:v>2.8019566737837634E-2</c:v>
                </c:pt>
                <c:pt idx="6">
                  <c:v>0.13520520528430971</c:v>
                </c:pt>
                <c:pt idx="7">
                  <c:v>3.429476297605142E-2</c:v>
                </c:pt>
                <c:pt idx="8">
                  <c:v>0.22505184411584214</c:v>
                </c:pt>
                <c:pt idx="9">
                  <c:v>9.1353195546935356E-2</c:v>
                </c:pt>
                <c:pt idx="10">
                  <c:v>3.2964196162161924E-2</c:v>
                </c:pt>
                <c:pt idx="11">
                  <c:v>8.0993029970431851E-3</c:v>
                </c:pt>
              </c:numCache>
            </c:numRef>
          </c:val>
          <c:extLst>
            <c:ext xmlns:c16="http://schemas.microsoft.com/office/drawing/2014/chart" uri="{C3380CC4-5D6E-409C-BE32-E72D297353CC}">
              <c16:uniqueId val="{0000000A-5570-4134-8ECE-712C5B3D785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669154424393305E-2"/>
          <c:y val="0.8032481599067508"/>
          <c:w val="0.90278022972381367"/>
          <c:h val="0.1967518400932491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08561809890541"/>
          <c:y val="7.5839089430235096E-2"/>
          <c:w val="0.52857075857459856"/>
          <c:h val="0.74994890484061294"/>
        </c:manualLayout>
      </c:layout>
      <c:pieChart>
        <c:varyColors val="1"/>
        <c:ser>
          <c:idx val="0"/>
          <c:order val="0"/>
          <c:tx>
            <c:strRef>
              <c:f>Sheet1!$B$1</c:f>
              <c:strCache>
                <c:ptCount val="1"/>
                <c:pt idx="0">
                  <c:v>Costs</c:v>
                </c:pt>
              </c:strCache>
            </c:strRef>
          </c:tx>
          <c:dPt>
            <c:idx val="0"/>
            <c:bubble3D val="0"/>
            <c:spPr>
              <a:solidFill>
                <a:srgbClr val="DB843D"/>
              </a:solidFill>
              <a:ln w="19050">
                <a:solidFill>
                  <a:schemeClr val="lt1"/>
                </a:solidFill>
              </a:ln>
              <a:effectLst/>
            </c:spPr>
            <c:extLst>
              <c:ext xmlns:c16="http://schemas.microsoft.com/office/drawing/2014/chart" uri="{C3380CC4-5D6E-409C-BE32-E72D297353CC}">
                <c16:uniqueId val="{00000004-A4A1-41FA-B935-36CA4FF1439D}"/>
              </c:ext>
            </c:extLst>
          </c:dPt>
          <c:dPt>
            <c:idx val="1"/>
            <c:bubble3D val="0"/>
            <c:spPr>
              <a:solidFill>
                <a:srgbClr val="AA4644"/>
              </a:solidFill>
              <a:ln w="19050">
                <a:solidFill>
                  <a:schemeClr val="lt1"/>
                </a:solidFill>
              </a:ln>
              <a:effectLst/>
            </c:spPr>
            <c:extLst>
              <c:ext xmlns:c16="http://schemas.microsoft.com/office/drawing/2014/chart" uri="{C3380CC4-5D6E-409C-BE32-E72D297353CC}">
                <c16:uniqueId val="{00000001-A4A1-41FA-B935-36CA4FF1439D}"/>
              </c:ext>
            </c:extLst>
          </c:dPt>
          <c:dPt>
            <c:idx val="2"/>
            <c:bubble3D val="0"/>
            <c:spPr>
              <a:solidFill>
                <a:srgbClr val="89A550"/>
              </a:solidFill>
              <a:ln w="19050">
                <a:solidFill>
                  <a:schemeClr val="lt1"/>
                </a:solidFill>
              </a:ln>
              <a:effectLst/>
            </c:spPr>
            <c:extLst>
              <c:ext xmlns:c16="http://schemas.microsoft.com/office/drawing/2014/chart" uri="{C3380CC4-5D6E-409C-BE32-E72D297353CC}">
                <c16:uniqueId val="{00000002-A4A1-41FA-B935-36CA4FF1439D}"/>
              </c:ext>
            </c:extLst>
          </c:dPt>
          <c:dPt>
            <c:idx val="3"/>
            <c:bubble3D val="0"/>
            <c:spPr>
              <a:solidFill>
                <a:srgbClr val="4298AF"/>
              </a:solidFill>
              <a:ln w="19050">
                <a:solidFill>
                  <a:schemeClr val="lt1"/>
                </a:solidFill>
              </a:ln>
              <a:effectLst/>
            </c:spPr>
            <c:extLst>
              <c:ext xmlns:c16="http://schemas.microsoft.com/office/drawing/2014/chart" uri="{C3380CC4-5D6E-409C-BE32-E72D297353CC}">
                <c16:uniqueId val="{00000003-A4A1-41FA-B935-36CA4FF1439D}"/>
              </c:ext>
            </c:extLst>
          </c:dPt>
          <c:dPt>
            <c:idx val="4"/>
            <c:bubble3D val="0"/>
            <c:spPr>
              <a:solidFill>
                <a:srgbClr val="3A5E8B"/>
              </a:solidFill>
              <a:ln w="19050">
                <a:solidFill>
                  <a:schemeClr val="lt1"/>
                </a:solidFill>
              </a:ln>
              <a:effectLst/>
            </c:spPr>
            <c:extLst>
              <c:ext xmlns:c16="http://schemas.microsoft.com/office/drawing/2014/chart" uri="{C3380CC4-5D6E-409C-BE32-E72D297353CC}">
                <c16:uniqueId val="{00000005-A4A1-41FA-B935-36CA4FF1439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5F9-4B01-942C-8EEAE4AB3DBF}"/>
              </c:ext>
            </c:extLst>
          </c:dPt>
          <c:dLbls>
            <c:dLbl>
              <c:idx val="1"/>
              <c:layout>
                <c:manualLayout>
                  <c:x val="-0.10910541610851249"/>
                  <c:y val="-4.9853351549156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A1-41FA-B935-36CA4FF1439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Air Conditioning</c:v>
                </c:pt>
                <c:pt idx="1">
                  <c:v>Elevators</c:v>
                </c:pt>
                <c:pt idx="2">
                  <c:v>Generator</c:v>
                </c:pt>
                <c:pt idx="3">
                  <c:v>Fire Detection</c:v>
                </c:pt>
                <c:pt idx="4">
                  <c:v>Building Supervision</c:v>
                </c:pt>
                <c:pt idx="5">
                  <c:v>Unexpected Needs</c:v>
                </c:pt>
              </c:strCache>
            </c:strRef>
          </c:cat>
          <c:val>
            <c:numRef>
              <c:f>Sheet1!$B$2:$B$7</c:f>
              <c:numCache>
                <c:formatCode>0%</c:formatCode>
                <c:ptCount val="6"/>
                <c:pt idx="0">
                  <c:v>0.16374269005847952</c:v>
                </c:pt>
                <c:pt idx="1">
                  <c:v>0.35087719298245612</c:v>
                </c:pt>
                <c:pt idx="2">
                  <c:v>0.14970760233918129</c:v>
                </c:pt>
                <c:pt idx="3">
                  <c:v>0.14970760233918129</c:v>
                </c:pt>
                <c:pt idx="4">
                  <c:v>7.4853801169590645E-2</c:v>
                </c:pt>
                <c:pt idx="5">
                  <c:v>0.1111111111111111</c:v>
                </c:pt>
              </c:numCache>
            </c:numRef>
          </c:val>
          <c:extLst>
            <c:ext xmlns:c16="http://schemas.microsoft.com/office/drawing/2014/chart" uri="{C3380CC4-5D6E-409C-BE32-E72D297353CC}">
              <c16:uniqueId val="{00000000-A4A1-41FA-B935-36CA4FF1439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6934073482381752E-2"/>
          <c:y val="0.84486156055740436"/>
          <c:w val="0.90278022972381367"/>
          <c:h val="0.126608506038648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2-07-24T16:16:54.759" idx="1">
    <p:pos x="182" y="760"/>
    <p:text>Bar graph labels: Personnel Costs / General Activities Costs (Including Equipment Updates) / Administrative expenses (Not Including Wages) / Souvenir Store Income / Café/Restaurant Income / Contributions from Foundations and Donors / Public Allocations / Ticket Sales Income</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385153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43011" name="Rectangle 3"/>
          <p:cNvSpPr>
            <a:spLocks noGrp="1" noChangeArrowheads="1"/>
          </p:cNvSpPr>
          <p:nvPr>
            <p:ph type="dt" sz="quarter" idx="1"/>
          </p:nvPr>
        </p:nvSpPr>
        <p:spPr bwMode="auto">
          <a:xfrm>
            <a:off x="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defRPr sz="1200" smtClean="0">
                <a:solidFill>
                  <a:schemeClr val="tx1"/>
                </a:solidFill>
              </a:defRPr>
            </a:lvl1pPr>
          </a:lstStyle>
          <a:p>
            <a:pPr>
              <a:defRPr/>
            </a:pPr>
            <a:endParaRPr lang="en-US" dirty="0"/>
          </a:p>
        </p:txBody>
      </p:sp>
      <p:sp>
        <p:nvSpPr>
          <p:cNvPr id="43012" name="Rectangle 4"/>
          <p:cNvSpPr>
            <a:spLocks noGrp="1" noChangeArrowheads="1"/>
          </p:cNvSpPr>
          <p:nvPr>
            <p:ph type="ftr" sz="quarter" idx="2"/>
          </p:nvPr>
        </p:nvSpPr>
        <p:spPr bwMode="auto">
          <a:xfrm>
            <a:off x="385153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43013" name="Rectangle 5"/>
          <p:cNvSpPr>
            <a:spLocks noGrp="1" noChangeArrowheads="1"/>
          </p:cNvSpPr>
          <p:nvPr>
            <p:ph type="sldNum" sz="quarter" idx="3"/>
          </p:nvPr>
        </p:nvSpPr>
        <p:spPr bwMode="auto">
          <a:xfrm>
            <a:off x="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defRPr sz="1200" smtClean="0">
                <a:solidFill>
                  <a:schemeClr val="tx1"/>
                </a:solidFill>
                <a:cs typeface="Times New Roman" pitchFamily="18" charset="0"/>
              </a:defRPr>
            </a:lvl1pPr>
          </a:lstStyle>
          <a:p>
            <a:pPr>
              <a:defRPr/>
            </a:pPr>
            <a:fld id="{C3FE9D1F-CC0B-42C8-87A4-DAFCB021ED03}" type="slidenum">
              <a:rPr lang="he-IL"/>
              <a:pPr>
                <a:defRPr/>
              </a:pPr>
              <a:t>‹#›</a:t>
            </a:fld>
            <a:endParaRPr lang="en-US" dirty="0"/>
          </a:p>
        </p:txBody>
      </p:sp>
    </p:spTree>
    <p:extLst>
      <p:ext uri="{BB962C8B-B14F-4D97-AF65-F5344CB8AC3E}">
        <p14:creationId xmlns:p14="http://schemas.microsoft.com/office/powerpoint/2010/main" val="3679186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85153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18435" name="Rectangle 3"/>
          <p:cNvSpPr>
            <a:spLocks noGrp="1" noChangeArrowheads="1"/>
          </p:cNvSpPr>
          <p:nvPr>
            <p:ph type="dt" idx="1"/>
          </p:nvPr>
        </p:nvSpPr>
        <p:spPr bwMode="auto">
          <a:xfrm>
            <a:off x="2" y="1"/>
            <a:ext cx="2946145"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defRPr sz="1200" smtClean="0">
                <a:solidFill>
                  <a:schemeClr val="tx1"/>
                </a:solidFill>
              </a:defRPr>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919163"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907005" y="4714877"/>
            <a:ext cx="4983666" cy="446722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18438" name="Rectangle 6"/>
          <p:cNvSpPr>
            <a:spLocks noGrp="1" noChangeArrowheads="1"/>
          </p:cNvSpPr>
          <p:nvPr>
            <p:ph type="ftr" sz="quarter" idx="4"/>
          </p:nvPr>
        </p:nvSpPr>
        <p:spPr bwMode="auto">
          <a:xfrm>
            <a:off x="385153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smtClean="0">
                <a:solidFill>
                  <a:schemeClr val="tx1"/>
                </a:solidFill>
              </a:defRPr>
            </a:lvl1pPr>
          </a:lstStyle>
          <a:p>
            <a:pPr>
              <a:defRPr/>
            </a:pPr>
            <a:endParaRPr lang="en-US" dirty="0"/>
          </a:p>
        </p:txBody>
      </p:sp>
      <p:sp>
        <p:nvSpPr>
          <p:cNvPr id="18439" name="Rectangle 7"/>
          <p:cNvSpPr>
            <a:spLocks noGrp="1" noChangeArrowheads="1"/>
          </p:cNvSpPr>
          <p:nvPr>
            <p:ph type="sldNum" sz="quarter" idx="5"/>
          </p:nvPr>
        </p:nvSpPr>
        <p:spPr bwMode="auto">
          <a:xfrm>
            <a:off x="2" y="9429750"/>
            <a:ext cx="2946145" cy="49688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defRPr sz="1200" smtClean="0">
                <a:solidFill>
                  <a:schemeClr val="tx1"/>
                </a:solidFill>
                <a:cs typeface="Times New Roman" pitchFamily="18" charset="0"/>
              </a:defRPr>
            </a:lvl1pPr>
          </a:lstStyle>
          <a:p>
            <a:pPr>
              <a:defRPr/>
            </a:pPr>
            <a:fld id="{50E7C196-2C9C-41CE-A7DE-A6AB76B55E69}" type="slidenum">
              <a:rPr lang="he-IL"/>
              <a:pPr>
                <a:defRPr/>
              </a:pPr>
              <a:t>‹#›</a:t>
            </a:fld>
            <a:endParaRPr lang="en-US" dirty="0"/>
          </a:p>
        </p:txBody>
      </p:sp>
    </p:spTree>
    <p:extLst>
      <p:ext uri="{BB962C8B-B14F-4D97-AF65-F5344CB8AC3E}">
        <p14:creationId xmlns:p14="http://schemas.microsoft.com/office/powerpoint/2010/main" val="2466490831"/>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2</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656621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Hayim</a:t>
            </a:r>
            <a:r>
              <a:rPr lang="en-GB" dirty="0"/>
              <a:t> </a:t>
            </a:r>
            <a:endParaRPr lang="en-US" dirty="0"/>
          </a:p>
        </p:txBody>
      </p:sp>
      <p:sp>
        <p:nvSpPr>
          <p:cNvPr id="4" name="Slide Number Placeholder 3"/>
          <p:cNvSpPr>
            <a:spLocks noGrp="1"/>
          </p:cNvSpPr>
          <p:nvPr>
            <p:ph type="sldNum" sz="quarter" idx="5"/>
          </p:nvPr>
        </p:nvSpPr>
        <p:spPr/>
        <p:txBody>
          <a:bodyPr/>
          <a:lstStyle/>
          <a:p>
            <a:pPr>
              <a:defRPr/>
            </a:pPr>
            <a:fld id="{50E7C196-2C9C-41CE-A7DE-A6AB76B55E69}" type="slidenum">
              <a:rPr lang="he-IL" smtClean="0"/>
              <a:pPr>
                <a:defRPr/>
              </a:pPr>
              <a:t>4</a:t>
            </a:fld>
            <a:endParaRPr lang="en-US" dirty="0"/>
          </a:p>
        </p:txBody>
      </p:sp>
    </p:spTree>
    <p:extLst>
      <p:ext uri="{BB962C8B-B14F-4D97-AF65-F5344CB8AC3E}">
        <p14:creationId xmlns:p14="http://schemas.microsoft.com/office/powerpoint/2010/main" val="1051080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6</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719886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15</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088564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25</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737267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1863">
              <a:defRPr sz="1600" b="1">
                <a:solidFill>
                  <a:schemeClr val="tx1"/>
                </a:solidFill>
                <a:latin typeface="Arial" pitchFamily="34" charset="0"/>
                <a:cs typeface="Arial" pitchFamily="34" charset="0"/>
              </a:defRPr>
            </a:lvl1pPr>
            <a:lvl2pPr marL="742950" indent="-285750" defTabSz="931863">
              <a:defRPr sz="1600" b="1">
                <a:solidFill>
                  <a:schemeClr val="tx1"/>
                </a:solidFill>
                <a:latin typeface="Arial" pitchFamily="34" charset="0"/>
                <a:cs typeface="Arial" pitchFamily="34" charset="0"/>
              </a:defRPr>
            </a:lvl2pPr>
            <a:lvl3pPr marL="1143000" indent="-228600" defTabSz="931863">
              <a:defRPr sz="1600" b="1">
                <a:solidFill>
                  <a:schemeClr val="tx1"/>
                </a:solidFill>
                <a:latin typeface="Arial" pitchFamily="34" charset="0"/>
                <a:cs typeface="Arial" pitchFamily="34" charset="0"/>
              </a:defRPr>
            </a:lvl3pPr>
            <a:lvl4pPr marL="1600200" indent="-228600" defTabSz="931863">
              <a:defRPr sz="1600" b="1">
                <a:solidFill>
                  <a:schemeClr val="tx1"/>
                </a:solidFill>
                <a:latin typeface="Arial" pitchFamily="34" charset="0"/>
                <a:cs typeface="Arial" pitchFamily="34" charset="0"/>
              </a:defRPr>
            </a:lvl4pPr>
            <a:lvl5pPr marL="2057400" indent="-228600" defTabSz="931863">
              <a:defRPr sz="1600" b="1">
                <a:solidFill>
                  <a:schemeClr val="tx1"/>
                </a:solidFill>
                <a:latin typeface="Arial" pitchFamily="34" charset="0"/>
                <a:cs typeface="Arial" pitchFamily="34" charset="0"/>
              </a:defRPr>
            </a:lvl5pPr>
            <a:lvl6pPr marL="25146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6pPr>
            <a:lvl7pPr marL="29718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7pPr>
            <a:lvl8pPr marL="34290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8pPr>
            <a:lvl9pPr marL="3886200" indent="-228600" algn="ctr" defTabSz="931863" rtl="0" eaLnBrk="0" fontAlgn="base" hangingPunct="0">
              <a:spcBef>
                <a:spcPct val="0"/>
              </a:spcBef>
              <a:spcAft>
                <a:spcPct val="0"/>
              </a:spcAft>
              <a:defRPr sz="1600" b="1">
                <a:solidFill>
                  <a:schemeClr val="tx1"/>
                </a:solidFill>
                <a:latin typeface="Arial" pitchFamily="34" charset="0"/>
                <a:cs typeface="Arial" pitchFamily="34" charset="0"/>
              </a:defRPr>
            </a:lvl9pPr>
          </a:lstStyle>
          <a:p>
            <a:fld id="{C8C94522-D0B0-4ED0-B519-B506A3886700}" type="slidenum">
              <a:rPr lang="he-IL" sz="1200" b="0">
                <a:solidFill>
                  <a:prstClr val="black"/>
                </a:solidFill>
                <a:latin typeface="Times New Roman" pitchFamily="18" charset="0"/>
              </a:rPr>
              <a:pPr/>
              <a:t>33</a:t>
            </a:fld>
            <a:endParaRPr lang="en-US" sz="1200" b="0" dirty="0">
              <a:solidFill>
                <a:prstClr val="black"/>
              </a:solidFill>
              <a:latin typeface="Times New Roman"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289869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40"/>
          <p:cNvSpPr>
            <a:spLocks noGrp="1" noChangeArrowheads="1"/>
          </p:cNvSpPr>
          <p:nvPr>
            <p:ph type="sldNum" sz="quarter" idx="10"/>
          </p:nvPr>
        </p:nvSpPr>
        <p:spPr>
          <a:xfrm>
            <a:off x="4027224" y="6352272"/>
            <a:ext cx="1126958" cy="317500"/>
          </a:xfrm>
          <a:prstGeom prst="rect">
            <a:avLst/>
          </a:prstGeom>
          <a:ln/>
        </p:spPr>
        <p:txBody>
          <a:bodyPr/>
          <a:lstStyle>
            <a:lvl1pPr>
              <a:defRPr sz="1100" b="1">
                <a:solidFill>
                  <a:schemeClr val="tx1"/>
                </a:solidFill>
              </a:defRPr>
            </a:lvl1pPr>
          </a:lstStyle>
          <a:p>
            <a:pPr>
              <a:defRPr/>
            </a:pPr>
            <a:r>
              <a:rPr lang="he-IL"/>
              <a:t>- טיוטה לדיון -</a:t>
            </a:r>
            <a:endParaRPr lang="en-US" dirty="0"/>
          </a:p>
        </p:txBody>
      </p:sp>
    </p:spTree>
    <p:extLst>
      <p:ext uri="{BB962C8B-B14F-4D97-AF65-F5344CB8AC3E}">
        <p14:creationId xmlns:p14="http://schemas.microsoft.com/office/powerpoint/2010/main" val="213392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bwMode="auto">
          <a:xfrm>
            <a:off x="703263" y="2286000"/>
            <a:ext cx="7737475" cy="1143000"/>
          </a:xfrm>
        </p:spPr>
        <p:txBody>
          <a:bodyPr/>
          <a:lstStyle>
            <a:lvl1pPr>
              <a:defRPr/>
            </a:lvl1pPr>
          </a:lstStyle>
          <a:p>
            <a:r>
              <a:rPr lang="he-IL"/>
              <a:t>לחץ כדי לערוך סגנון כותרת של תבנית בסיס</a:t>
            </a:r>
          </a:p>
        </p:txBody>
      </p:sp>
      <p:sp>
        <p:nvSpPr>
          <p:cNvPr id="272387" name="Rectangle 3"/>
          <p:cNvSpPr>
            <a:spLocks noGrp="1" noChangeArrowheads="1"/>
          </p:cNvSpPr>
          <p:nvPr>
            <p:ph type="subTitle" idx="1"/>
          </p:nvPr>
        </p:nvSpPr>
        <p:spPr bwMode="auto">
          <a:xfrm>
            <a:off x="1406525" y="3886200"/>
            <a:ext cx="6400800" cy="1752600"/>
          </a:xfrm>
        </p:spPr>
        <p:txBody>
          <a:bodyPr/>
          <a:lstStyle>
            <a:lvl1pPr marL="0" indent="0" algn="ctr">
              <a:buFontTx/>
              <a:buNone/>
              <a:defRPr/>
            </a:lvl1pPr>
          </a:lstStyle>
          <a:p>
            <a:r>
              <a:rPr lang="he-IL"/>
              <a:t>לחץ כדי לערוך סגנון כותרת משנה של תבנית בסיס</a:t>
            </a:r>
          </a:p>
        </p:txBody>
      </p:sp>
      <p:pic>
        <p:nvPicPr>
          <p:cNvPr id="4"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5" name="Picture 4">
            <a:extLst>
              <a:ext uri="{FF2B5EF4-FFF2-40B4-BE49-F238E27FC236}">
                <a16:creationId xmlns:a16="http://schemas.microsoft.com/office/drawing/2014/main" id="{6350FD02-9D31-48F3-B40C-9B2062ACC0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1005033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828800"/>
            <a:ext cx="7772400" cy="4114800"/>
          </a:xfrm>
        </p:spPr>
        <p:txBody>
          <a:bodyPr/>
          <a:lstStyle/>
          <a:p>
            <a:pPr lvl="0"/>
            <a:endParaRPr lang="he-IL" noProof="0"/>
          </a:p>
        </p:txBody>
      </p:sp>
      <p:sp>
        <p:nvSpPr>
          <p:cNvPr id="6"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lvl1pPr>
          </a:lstStyle>
          <a:p>
            <a:pPr>
              <a:defRPr/>
            </a:pPr>
            <a:fld id="{DFB976CB-2220-4266-B271-BB7AC23F907F}" type="slidenum">
              <a:rPr lang="he-IL" smtClean="0"/>
              <a:pPr>
                <a:defRPr/>
              </a:pPr>
              <a:t>‹#›</a:t>
            </a:fld>
            <a:endParaRPr lang="en-US" dirty="0"/>
          </a:p>
        </p:txBody>
      </p:sp>
      <p:pic>
        <p:nvPicPr>
          <p:cNvPr id="4"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5" name="Picture 4">
            <a:extLst>
              <a:ext uri="{FF2B5EF4-FFF2-40B4-BE49-F238E27FC236}">
                <a16:creationId xmlns:a16="http://schemas.microsoft.com/office/drawing/2014/main" id="{6350FD02-9D31-48F3-B40C-9B2062ACC0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391592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6"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solidFill>
                  <a:schemeClr val="tx1"/>
                </a:solidFill>
              </a:defRPr>
            </a:lvl1pPr>
          </a:lstStyle>
          <a:p>
            <a:pPr>
              <a:defRPr/>
            </a:pPr>
            <a:fld id="{DFB976CB-2220-4266-B271-BB7AC23F907F}" type="slidenum">
              <a:rPr lang="he-IL" smtClean="0"/>
              <a:pPr>
                <a:defRPr/>
              </a:pPr>
              <a:t>‹#›</a:t>
            </a:fld>
            <a:endParaRPr lang="en-US" dirty="0"/>
          </a:p>
        </p:txBody>
      </p:sp>
      <p:pic>
        <p:nvPicPr>
          <p:cNvPr id="2050"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pic>
        <p:nvPicPr>
          <p:cNvPr id="7" name="Picture 6">
            <a:extLst>
              <a:ext uri="{FF2B5EF4-FFF2-40B4-BE49-F238E27FC236}">
                <a16:creationId xmlns:a16="http://schemas.microsoft.com/office/drawing/2014/main" id="{2697FFA8-C182-4AF5-AC43-7310847E5E0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147" y="6142664"/>
            <a:ext cx="738989" cy="547841"/>
          </a:xfrm>
          <a:prstGeom prst="rect">
            <a:avLst/>
          </a:prstGeom>
        </p:spPr>
      </p:pic>
    </p:spTree>
    <p:extLst>
      <p:ext uri="{BB962C8B-B14F-4D97-AF65-F5344CB8AC3E}">
        <p14:creationId xmlns:p14="http://schemas.microsoft.com/office/powerpoint/2010/main" val="253640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p:spTree>
      <p:nvGrpSpPr>
        <p:cNvPr id="1" name=""/>
        <p:cNvGrpSpPr/>
        <p:nvPr/>
      </p:nvGrpSpPr>
      <p:grpSpPr>
        <a:xfrm>
          <a:off x="0" y="0"/>
          <a:ext cx="0" cy="0"/>
          <a:chOff x="0" y="0"/>
          <a:chExt cx="0" cy="0"/>
        </a:xfrm>
      </p:grpSpPr>
      <p:sp>
        <p:nvSpPr>
          <p:cNvPr id="3" name="Rectangle 40"/>
          <p:cNvSpPr>
            <a:spLocks noGrp="1" noChangeArrowheads="1"/>
          </p:cNvSpPr>
          <p:nvPr>
            <p:ph type="sldNum" sz="quarter" idx="10"/>
          </p:nvPr>
        </p:nvSpPr>
        <p:spPr>
          <a:xfrm>
            <a:off x="4267200" y="6611938"/>
            <a:ext cx="609600" cy="381000"/>
          </a:xfrm>
          <a:prstGeom prst="rect">
            <a:avLst/>
          </a:prstGeom>
          <a:ln/>
        </p:spPr>
        <p:txBody>
          <a:bodyPr/>
          <a:lstStyle>
            <a:lvl1pPr>
              <a:defRPr sz="1000"/>
            </a:lvl1pPr>
          </a:lstStyle>
          <a:p>
            <a:pPr>
              <a:defRPr/>
            </a:pPr>
            <a:fld id="{DFB976CB-2220-4266-B271-BB7AC23F907F}" type="slidenum">
              <a:rPr lang="he-IL" smtClean="0"/>
              <a:pPr>
                <a:defRPr/>
              </a:pPr>
              <a:t>‹#›</a:t>
            </a:fld>
            <a:endParaRPr lang="en-US" dirty="0"/>
          </a:p>
        </p:txBody>
      </p:sp>
      <p:pic>
        <p:nvPicPr>
          <p:cNvPr id="5"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spTree>
    <p:extLst>
      <p:ext uri="{BB962C8B-B14F-4D97-AF65-F5344CB8AC3E}">
        <p14:creationId xmlns:p14="http://schemas.microsoft.com/office/powerpoint/2010/main" val="109810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3" name="Picture 2" descr="C:\Users\Elad\Documents\חברה\BLK\Marketing\BLK-Logo.jpg"/>
          <p:cNvPicPr>
            <a:picLocks noChangeAspect="1" noChangeArrowheads="1"/>
          </p:cNvPicPr>
          <p:nvPr userDrawn="1"/>
        </p:nvPicPr>
        <p:blipFill>
          <a:blip r:embed="rId2" cstate="print"/>
          <a:srcRect/>
          <a:stretch>
            <a:fillRect/>
          </a:stretch>
        </p:blipFill>
        <p:spPr bwMode="auto">
          <a:xfrm>
            <a:off x="321880" y="6237115"/>
            <a:ext cx="812800" cy="453390"/>
          </a:xfrm>
          <a:prstGeom prst="rect">
            <a:avLst/>
          </a:prstGeom>
          <a:noFill/>
        </p:spPr>
      </p:pic>
    </p:spTree>
    <p:extLst>
      <p:ext uri="{BB962C8B-B14F-4D97-AF65-F5344CB8AC3E}">
        <p14:creationId xmlns:p14="http://schemas.microsoft.com/office/powerpoint/2010/main" val="388328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gray">
          <a:xfrm>
            <a:off x="352425" y="215900"/>
            <a:ext cx="8497888" cy="698500"/>
          </a:xfrm>
          <a:prstGeom prst="rect">
            <a:avLst/>
          </a:prstGeom>
          <a:ln>
            <a:headEnd/>
            <a:tailEnd/>
          </a:ln>
        </p:spPr>
        <p:style>
          <a:lnRef idx="2">
            <a:schemeClr val="accent3"/>
          </a:lnRef>
          <a:fillRef idx="1">
            <a:schemeClr val="lt1"/>
          </a:fillRef>
          <a:effectRef idx="0">
            <a:schemeClr val="accent3"/>
          </a:effectRef>
          <a:fontRef idx="none"/>
        </p:style>
        <p:txBody>
          <a:bodyPr vert="horz" wrap="square" lIns="91440" tIns="45720" rIns="91440" bIns="45720" numCol="1" anchor="ctr" anchorCtr="0" compatLnSpc="1">
            <a:prstTxWarp prst="textNoShape">
              <a:avLst/>
            </a:prstTxWarp>
          </a:bodyPr>
          <a:lstStyle/>
          <a:p>
            <a:pPr rtl="1"/>
            <a:r>
              <a:rPr lang="he-IL" sz="2400" b="0" i="0" u="none" strike="noStrike" kern="1200" baseline="0" dirty="0">
                <a:solidFill>
                  <a:srgbClr val="204162"/>
                </a:solidFill>
                <a:latin typeface="Times New Roman"/>
                <a:cs typeface="Arial"/>
              </a:rPr>
              <a:t>קירוי איילון – בדיקת התכנות כלכלית</a:t>
            </a:r>
          </a:p>
        </p:txBody>
      </p:sp>
      <p:sp>
        <p:nvSpPr>
          <p:cNvPr id="3075" name="Rectangle 3"/>
          <p:cNvSpPr>
            <a:spLocks noGrp="1" noChangeArrowheads="1"/>
          </p:cNvSpPr>
          <p:nvPr>
            <p:ph type="body" idx="1"/>
          </p:nvPr>
        </p:nvSpPr>
        <p:spPr bwMode="gray">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271371" name="Rectangle 11"/>
          <p:cNvSpPr>
            <a:spLocks noChangeArrowheads="1"/>
          </p:cNvSpPr>
          <p:nvPr/>
        </p:nvSpPr>
        <p:spPr bwMode="auto">
          <a:xfrm>
            <a:off x="0" y="908050"/>
            <a:ext cx="9144000" cy="69850"/>
          </a:xfrm>
          <a:prstGeom prst="rect">
            <a:avLst/>
          </a:prstGeom>
          <a:solidFill>
            <a:srgbClr val="E1E1D9">
              <a:alpha val="50000"/>
            </a:srgbClr>
          </a:solidFill>
          <a:ln w="9525">
            <a:noFill/>
            <a:miter lim="800000"/>
            <a:headEnd/>
            <a:tailEnd/>
          </a:ln>
          <a:effectLst/>
        </p:spPr>
        <p:txBody>
          <a:bodyPr anchor="ctr">
            <a:spAutoFit/>
          </a:bodyPr>
          <a:lstStyle/>
          <a:p>
            <a:pPr>
              <a:defRPr/>
            </a:pPr>
            <a:endParaRPr lang="he-IL"/>
          </a:p>
        </p:txBody>
      </p:sp>
    </p:spTree>
  </p:cSld>
  <p:clrMap bg1="lt1" tx1="dk1" bg2="lt2" tx2="dk2" accent1="accent1" accent2="accent2" accent3="accent3" accent4="accent4" accent5="accent5" accent6="accent6" hlink="hlink" folHlink="folHlink"/>
  <p:sldLayoutIdLst>
    <p:sldLayoutId id="2147483678" r:id="rId1"/>
    <p:sldLayoutId id="2147483702" r:id="rId2"/>
    <p:sldLayoutId id="2147483688" r:id="rId3"/>
    <p:sldLayoutId id="2147483689" r:id="rId4"/>
    <p:sldLayoutId id="2147483703" r:id="rId5"/>
    <p:sldLayoutId id="2147483690" r:id="rId6"/>
  </p:sldLayoutIdLst>
  <p:hf hdr="0" ftr="0" dt="0"/>
  <p:txStyles>
    <p:titleStyle>
      <a:lvl1pPr algn="r" rtl="1" eaLnBrk="0" fontAlgn="base" hangingPunct="0">
        <a:spcBef>
          <a:spcPct val="0"/>
        </a:spcBef>
        <a:spcAft>
          <a:spcPct val="0"/>
        </a:spcAft>
        <a:defRPr sz="2400" b="1" baseline="0">
          <a:solidFill>
            <a:srgbClr val="336699"/>
          </a:solidFill>
          <a:effectLst>
            <a:outerShdw blurRad="38100" dist="38100" dir="2700000" algn="tl">
              <a:srgbClr val="C0C0C0"/>
            </a:outerShdw>
          </a:effectLst>
          <a:latin typeface="Arial" pitchFamily="34" charset="0"/>
          <a:ea typeface="+mj-ea"/>
          <a:cs typeface="Arial" pitchFamily="34" charset="0"/>
        </a:defRPr>
      </a:lvl1pPr>
      <a:lvl2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2pPr>
      <a:lvl3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3pPr>
      <a:lvl4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4pPr>
      <a:lvl5pPr algn="r" rtl="1" eaLnBrk="0" fontAlgn="base" hangingPunct="0">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5pPr>
      <a:lvl6pPr marL="4572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6pPr>
      <a:lvl7pPr marL="9144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7pPr>
      <a:lvl8pPr marL="13716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8pPr>
      <a:lvl9pPr marL="1828800" algn="r" rtl="1" fontAlgn="base">
        <a:spcBef>
          <a:spcPct val="0"/>
        </a:spcBef>
        <a:spcAft>
          <a:spcPct val="0"/>
        </a:spcAft>
        <a:defRPr sz="2400" b="1">
          <a:solidFill>
            <a:srgbClr val="336699"/>
          </a:solidFill>
          <a:effectLst>
            <a:outerShdw blurRad="38100" dist="38100" dir="2700000" algn="tl">
              <a:srgbClr val="C0C0C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1400" b="1">
          <a:solidFill>
            <a:schemeClr val="tx1"/>
          </a:solidFill>
          <a:latin typeface="+mn-lt"/>
          <a:ea typeface="+mn-ea"/>
          <a:cs typeface="+mn-cs"/>
        </a:defRPr>
      </a:lvl1pPr>
      <a:lvl2pPr marL="742950" indent="-285750" algn="r" rtl="1" eaLnBrk="0" fontAlgn="base" hangingPunct="0">
        <a:spcBef>
          <a:spcPct val="20000"/>
        </a:spcBef>
        <a:spcAft>
          <a:spcPct val="0"/>
        </a:spcAft>
        <a:buChar char="–"/>
        <a:defRPr sz="1200" b="1">
          <a:solidFill>
            <a:schemeClr val="tx1"/>
          </a:solidFill>
          <a:latin typeface="+mn-lt"/>
          <a:cs typeface="+mn-cs"/>
        </a:defRPr>
      </a:lvl2pPr>
      <a:lvl3pPr marL="1143000" indent="-228600" algn="r" rtl="1" eaLnBrk="0" fontAlgn="base" hangingPunct="0">
        <a:spcBef>
          <a:spcPct val="20000"/>
        </a:spcBef>
        <a:spcAft>
          <a:spcPct val="0"/>
        </a:spcAft>
        <a:buChar char="•"/>
        <a:defRPr sz="1000" b="1">
          <a:solidFill>
            <a:schemeClr val="tx1"/>
          </a:solidFill>
          <a:latin typeface="+mn-lt"/>
          <a:cs typeface="+mn-cs"/>
        </a:defRPr>
      </a:lvl3pPr>
      <a:lvl4pPr marL="1600200" indent="-228600" algn="r" rtl="1" eaLnBrk="0" fontAlgn="base" hangingPunct="0">
        <a:spcBef>
          <a:spcPct val="20000"/>
        </a:spcBef>
        <a:spcAft>
          <a:spcPct val="0"/>
        </a:spcAft>
        <a:buChar char="–"/>
        <a:defRPr sz="900" b="1">
          <a:solidFill>
            <a:schemeClr val="tx1"/>
          </a:solidFill>
          <a:latin typeface="+mn-lt"/>
          <a:cs typeface="+mn-cs"/>
        </a:defRPr>
      </a:lvl4pPr>
      <a:lvl5pPr marL="2057400" indent="-228600" algn="r" rtl="1" eaLnBrk="0" fontAlgn="base" hangingPunct="0">
        <a:spcBef>
          <a:spcPct val="20000"/>
        </a:spcBef>
        <a:spcAft>
          <a:spcPct val="0"/>
        </a:spcAft>
        <a:buChar char="»"/>
        <a:defRPr sz="900" b="1">
          <a:solidFill>
            <a:schemeClr val="tx1"/>
          </a:solidFill>
          <a:latin typeface="+mn-lt"/>
          <a:cs typeface="+mn-cs"/>
        </a:defRPr>
      </a:lvl5pPr>
      <a:lvl6pPr marL="2514600" indent="-228600" algn="r" rtl="1" fontAlgn="base">
        <a:spcBef>
          <a:spcPct val="20000"/>
        </a:spcBef>
        <a:spcAft>
          <a:spcPct val="0"/>
        </a:spcAft>
        <a:buChar char="»"/>
        <a:defRPr sz="900" b="1">
          <a:solidFill>
            <a:schemeClr val="tx1"/>
          </a:solidFill>
          <a:latin typeface="+mn-lt"/>
          <a:cs typeface="+mn-cs"/>
        </a:defRPr>
      </a:lvl6pPr>
      <a:lvl7pPr marL="2971800" indent="-228600" algn="r" rtl="1" fontAlgn="base">
        <a:spcBef>
          <a:spcPct val="20000"/>
        </a:spcBef>
        <a:spcAft>
          <a:spcPct val="0"/>
        </a:spcAft>
        <a:buChar char="»"/>
        <a:defRPr sz="900" b="1">
          <a:solidFill>
            <a:schemeClr val="tx1"/>
          </a:solidFill>
          <a:latin typeface="+mn-lt"/>
          <a:cs typeface="+mn-cs"/>
        </a:defRPr>
      </a:lvl7pPr>
      <a:lvl8pPr marL="3429000" indent="-228600" algn="r" rtl="1" fontAlgn="base">
        <a:spcBef>
          <a:spcPct val="20000"/>
        </a:spcBef>
        <a:spcAft>
          <a:spcPct val="0"/>
        </a:spcAft>
        <a:buChar char="»"/>
        <a:defRPr sz="900" b="1">
          <a:solidFill>
            <a:schemeClr val="tx1"/>
          </a:solidFill>
          <a:latin typeface="+mn-lt"/>
          <a:cs typeface="+mn-cs"/>
        </a:defRPr>
      </a:lvl8pPr>
      <a:lvl9pPr marL="3886200" indent="-228600" algn="r" rtl="1" fontAlgn="base">
        <a:spcBef>
          <a:spcPct val="20000"/>
        </a:spcBef>
        <a:spcAft>
          <a:spcPct val="0"/>
        </a:spcAft>
        <a:buChar char="»"/>
        <a:defRPr sz="900" b="1">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4.xml"/><Relationship Id="rId4" Type="http://schemas.openxmlformats.org/officeDocument/2006/relationships/comments" Target="../comments/commen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a:t>
            </a:fld>
            <a:endParaRPr lang="en-US" dirty="0"/>
          </a:p>
        </p:txBody>
      </p:sp>
      <p:sp>
        <p:nvSpPr>
          <p:cNvPr id="6" name="Rectangle 9"/>
          <p:cNvSpPr>
            <a:spLocks noChangeArrowheads="1"/>
          </p:cNvSpPr>
          <p:nvPr/>
        </p:nvSpPr>
        <p:spPr bwMode="auto">
          <a:xfrm>
            <a:off x="5255055" y="177800"/>
            <a:ext cx="3771469"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algn="r" eaLnBrk="0" hangingPunct="0">
              <a:defRPr/>
            </a:pPr>
            <a:r>
              <a:rPr lang="en-US" sz="2400" b="1" dirty="0">
                <a:solidFill>
                  <a:srgbClr val="204162"/>
                </a:solidFill>
                <a:latin typeface="+mj-lt"/>
                <a:ea typeface="+mj-ea"/>
                <a:cs typeface="+mj-cs"/>
              </a:rPr>
              <a:t>Table of Contents</a:t>
            </a:r>
            <a:endParaRPr lang="he-IL" sz="2400" b="1" dirty="0">
              <a:solidFill>
                <a:srgbClr val="204162"/>
              </a:solidFill>
              <a:latin typeface="+mj-lt"/>
              <a:ea typeface="+mj-ea"/>
              <a:cs typeface="+mj-cs"/>
            </a:endParaRPr>
          </a:p>
        </p:txBody>
      </p:sp>
      <p:grpSp>
        <p:nvGrpSpPr>
          <p:cNvPr id="4" name="Group 3">
            <a:extLst>
              <a:ext uri="{FF2B5EF4-FFF2-40B4-BE49-F238E27FC236}">
                <a16:creationId xmlns:a16="http://schemas.microsoft.com/office/drawing/2014/main" id="{F28A6591-DB55-43A9-8678-A2425AB8EEC0}"/>
              </a:ext>
            </a:extLst>
          </p:cNvPr>
          <p:cNvGrpSpPr/>
          <p:nvPr/>
        </p:nvGrpSpPr>
        <p:grpSpPr>
          <a:xfrm>
            <a:off x="2373794" y="1076255"/>
            <a:ext cx="4396412" cy="5388545"/>
            <a:chOff x="2225154" y="1163153"/>
            <a:chExt cx="4706019" cy="5768020"/>
          </a:xfrm>
        </p:grpSpPr>
        <p:sp>
          <p:nvSpPr>
            <p:cNvPr id="17" name="Rectangle: Top Corners Rounded 16">
              <a:extLst>
                <a:ext uri="{FF2B5EF4-FFF2-40B4-BE49-F238E27FC236}">
                  <a16:creationId xmlns:a16="http://schemas.microsoft.com/office/drawing/2014/main" id="{5D14A8BD-69BD-4EF3-BE69-AC2C77A8B663}"/>
                </a:ext>
              </a:extLst>
            </p:cNvPr>
            <p:cNvSpPr/>
            <p:nvPr/>
          </p:nvSpPr>
          <p:spPr bwMode="auto">
            <a:xfrm>
              <a:off x="2237480" y="620104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Appendixes</a:t>
              </a:r>
              <a:endParaRPr lang="he-IL" sz="2000" b="1" dirty="0">
                <a:solidFill>
                  <a:srgbClr val="204162"/>
                </a:solidFill>
                <a:latin typeface="Arial" pitchFamily="34" charset="0"/>
              </a:endParaRPr>
            </a:p>
          </p:txBody>
        </p:sp>
        <p:sp>
          <p:nvSpPr>
            <p:cNvPr id="16" name="Rectangle: Top Corners Rounded 15">
              <a:extLst>
                <a:ext uri="{FF2B5EF4-FFF2-40B4-BE49-F238E27FC236}">
                  <a16:creationId xmlns:a16="http://schemas.microsoft.com/office/drawing/2014/main" id="{8B27FEF2-025D-4F55-BD91-FB140A747930}"/>
                </a:ext>
              </a:extLst>
            </p:cNvPr>
            <p:cNvSpPr/>
            <p:nvPr/>
          </p:nvSpPr>
          <p:spPr bwMode="auto">
            <a:xfrm>
              <a:off x="2236429" y="559388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Results</a:t>
              </a:r>
              <a:endParaRPr lang="he-IL" sz="2000" b="1" dirty="0">
                <a:solidFill>
                  <a:srgbClr val="204162"/>
                </a:solidFill>
                <a:latin typeface="Arial" pitchFamily="34" charset="0"/>
              </a:endParaRPr>
            </a:p>
          </p:txBody>
        </p:sp>
        <p:sp>
          <p:nvSpPr>
            <p:cNvPr id="15" name="Rectangle: Top Corners Rounded 14">
              <a:extLst>
                <a:ext uri="{FF2B5EF4-FFF2-40B4-BE49-F238E27FC236}">
                  <a16:creationId xmlns:a16="http://schemas.microsoft.com/office/drawing/2014/main" id="{27BB24A2-2C90-4700-BFB9-C10508CFB614}"/>
                </a:ext>
              </a:extLst>
            </p:cNvPr>
            <p:cNvSpPr/>
            <p:nvPr/>
          </p:nvSpPr>
          <p:spPr bwMode="auto">
            <a:xfrm>
              <a:off x="2236429" y="4986723"/>
              <a:ext cx="4693693" cy="730130"/>
            </a:xfrm>
            <a:prstGeom prst="round2SameRect">
              <a:avLst>
                <a:gd name="adj1" fmla="val 16667"/>
                <a:gd name="adj2" fmla="val 50000"/>
              </a:avLst>
            </a:prstGeom>
            <a:solidFill>
              <a:srgbClr val="748EA9"/>
            </a:solidFill>
            <a:ln w="1905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700" b="1" dirty="0">
                  <a:latin typeface="Arial" pitchFamily="34" charset="0"/>
                </a:rPr>
                <a:t>Business Plan Assumptions and Data</a:t>
              </a:r>
              <a:endParaRPr lang="he-IL" sz="1700" b="1" dirty="0">
                <a:latin typeface="Arial" pitchFamily="34" charset="0"/>
              </a:endParaRPr>
            </a:p>
          </p:txBody>
        </p:sp>
        <p:sp>
          <p:nvSpPr>
            <p:cNvPr id="14" name="Rectangle: Top Corners Rounded 13">
              <a:extLst>
                <a:ext uri="{FF2B5EF4-FFF2-40B4-BE49-F238E27FC236}">
                  <a16:creationId xmlns:a16="http://schemas.microsoft.com/office/drawing/2014/main" id="{E808A640-A82F-4029-9FAD-DD5043B4C4AC}"/>
                </a:ext>
              </a:extLst>
            </p:cNvPr>
            <p:cNvSpPr/>
            <p:nvPr/>
          </p:nvSpPr>
          <p:spPr bwMode="auto">
            <a:xfrm>
              <a:off x="2231255" y="437956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800" b="1" dirty="0">
                  <a:solidFill>
                    <a:srgbClr val="204162"/>
                  </a:solidFill>
                  <a:latin typeface="Arial" pitchFamily="34" charset="0"/>
                </a:rPr>
                <a:t>Building, Display and Exhibition Spaces</a:t>
              </a:r>
              <a:endParaRPr lang="he-IL" sz="1800" b="1" dirty="0">
                <a:solidFill>
                  <a:srgbClr val="204162"/>
                </a:solidFill>
                <a:latin typeface="Arial" pitchFamily="34" charset="0"/>
              </a:endParaRPr>
            </a:p>
          </p:txBody>
        </p:sp>
        <p:sp>
          <p:nvSpPr>
            <p:cNvPr id="13" name="Rectangle: Top Corners Rounded 12">
              <a:extLst>
                <a:ext uri="{FF2B5EF4-FFF2-40B4-BE49-F238E27FC236}">
                  <a16:creationId xmlns:a16="http://schemas.microsoft.com/office/drawing/2014/main" id="{E58F4075-1339-4CD3-86E6-045E84DA5384}"/>
                </a:ext>
              </a:extLst>
            </p:cNvPr>
            <p:cNvSpPr/>
            <p:nvPr/>
          </p:nvSpPr>
          <p:spPr bwMode="auto">
            <a:xfrm>
              <a:off x="2231255" y="3743583"/>
              <a:ext cx="4693693" cy="635979"/>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800" b="1" dirty="0">
                  <a:solidFill>
                    <a:srgbClr val="204162"/>
                  </a:solidFill>
                  <a:latin typeface="Arial" pitchFamily="34" charset="0"/>
                </a:rPr>
                <a:t>Accessing the Facility</a:t>
              </a:r>
              <a:endParaRPr lang="en-US" sz="1800" dirty="0">
                <a:solidFill>
                  <a:srgbClr val="204162"/>
                </a:solidFill>
              </a:endParaRPr>
            </a:p>
          </p:txBody>
        </p:sp>
        <p:sp>
          <p:nvSpPr>
            <p:cNvPr id="12" name="Rectangle: Top Corners Rounded 11">
              <a:extLst>
                <a:ext uri="{FF2B5EF4-FFF2-40B4-BE49-F238E27FC236}">
                  <a16:creationId xmlns:a16="http://schemas.microsoft.com/office/drawing/2014/main" id="{782A948B-1B09-49DF-8DBE-1206E2F1CAF8}"/>
                </a:ext>
              </a:extLst>
            </p:cNvPr>
            <p:cNvSpPr/>
            <p:nvPr/>
          </p:nvSpPr>
          <p:spPr bwMode="auto">
            <a:xfrm>
              <a:off x="2225154" y="3089348"/>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1800" b="1" dirty="0">
                  <a:solidFill>
                    <a:srgbClr val="204162"/>
                  </a:solidFill>
                  <a:latin typeface="Arial" pitchFamily="34" charset="0"/>
                </a:rPr>
                <a:t>Location and Surroundings of the Center of Jewish Heritage</a:t>
              </a:r>
              <a:endParaRPr lang="en-US" sz="1800" dirty="0">
                <a:solidFill>
                  <a:srgbClr val="204162"/>
                </a:solidFill>
              </a:endParaRPr>
            </a:p>
          </p:txBody>
        </p:sp>
        <p:sp>
          <p:nvSpPr>
            <p:cNvPr id="11" name="Rectangle: Top Corners Rounded 10">
              <a:extLst>
                <a:ext uri="{FF2B5EF4-FFF2-40B4-BE49-F238E27FC236}">
                  <a16:creationId xmlns:a16="http://schemas.microsoft.com/office/drawing/2014/main" id="{56C6FE1E-2CF2-4BC8-AFFE-278A657C8EAF}"/>
                </a:ext>
              </a:extLst>
            </p:cNvPr>
            <p:cNvSpPr/>
            <p:nvPr/>
          </p:nvSpPr>
          <p:spPr bwMode="auto">
            <a:xfrm>
              <a:off x="2225155" y="2423448"/>
              <a:ext cx="4693693" cy="712975"/>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Target Audience</a:t>
              </a:r>
              <a:endParaRPr kumimoji="0" lang="en-US" sz="2000" b="0" i="0" u="none" strike="noStrike" cap="none" normalizeH="0" baseline="0" dirty="0">
                <a:ln>
                  <a:noFill/>
                </a:ln>
                <a:solidFill>
                  <a:srgbClr val="204162"/>
                </a:solidFill>
                <a:effectLst/>
              </a:endParaRPr>
            </a:p>
          </p:txBody>
        </p:sp>
        <p:sp>
          <p:nvSpPr>
            <p:cNvPr id="10" name="Rectangle: Top Corners Rounded 9">
              <a:extLst>
                <a:ext uri="{FF2B5EF4-FFF2-40B4-BE49-F238E27FC236}">
                  <a16:creationId xmlns:a16="http://schemas.microsoft.com/office/drawing/2014/main" id="{D28D21E9-1AD2-4D63-8C2F-0C5FD5A0A52F}"/>
                </a:ext>
              </a:extLst>
            </p:cNvPr>
            <p:cNvSpPr/>
            <p:nvPr/>
          </p:nvSpPr>
          <p:spPr bwMode="auto">
            <a:xfrm>
              <a:off x="2225155" y="179913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Museums – Market Survey</a:t>
              </a:r>
              <a:endParaRPr lang="he-IL" sz="2000" b="1" dirty="0">
                <a:solidFill>
                  <a:srgbClr val="204162"/>
                </a:solidFill>
                <a:latin typeface="Arial" pitchFamily="34" charset="0"/>
              </a:endParaRPr>
            </a:p>
          </p:txBody>
        </p:sp>
        <p:sp>
          <p:nvSpPr>
            <p:cNvPr id="3" name="Rectangle: Top Corners Rounded 2">
              <a:extLst>
                <a:ext uri="{FF2B5EF4-FFF2-40B4-BE49-F238E27FC236}">
                  <a16:creationId xmlns:a16="http://schemas.microsoft.com/office/drawing/2014/main" id="{81957369-3A50-4E02-9F8C-73749994D145}"/>
                </a:ext>
              </a:extLst>
            </p:cNvPr>
            <p:cNvSpPr/>
            <p:nvPr/>
          </p:nvSpPr>
          <p:spPr bwMode="auto">
            <a:xfrm>
              <a:off x="2225156" y="116315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General</a:t>
              </a:r>
              <a:endParaRPr kumimoji="0" lang="en-US" sz="2000" b="0" i="0" u="none" strike="noStrike" cap="none" normalizeH="0" baseline="0" dirty="0">
                <a:ln>
                  <a:noFill/>
                </a:ln>
                <a:solidFill>
                  <a:srgbClr val="204162"/>
                </a:solidFill>
                <a:effectLst/>
              </a:endParaRPr>
            </a:p>
          </p:txBody>
        </p:sp>
      </p:grpSp>
    </p:spTree>
    <p:extLst>
      <p:ext uri="{BB962C8B-B14F-4D97-AF65-F5344CB8AC3E}">
        <p14:creationId xmlns:p14="http://schemas.microsoft.com/office/powerpoint/2010/main" val="162854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10</a:t>
            </a:fld>
            <a:endParaRPr lang="en-US" dirty="0"/>
          </a:p>
        </p:txBody>
      </p:sp>
      <p:sp>
        <p:nvSpPr>
          <p:cNvPr id="5" name="מלבן 4"/>
          <p:cNvSpPr/>
          <p:nvPr/>
        </p:nvSpPr>
        <p:spPr>
          <a:xfrm>
            <a:off x="94195" y="943389"/>
            <a:ext cx="8955610" cy="1347186"/>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According to the initial program, part of the extra income will come from the café/restaurant and souvenir store.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model of operation for the café/restaurant and the souvenir store is based on the franchise model, identical to that of ANU – Museum of the Jewish People. This is based on monthly authorization fees or royalties (whichever is higher).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of Jewish Heritage has space for future development including the “exhibition complex.” Based on analysis of the leading museums in Israel, renting space for events is a popular way of increasing income and awareness of the museum. </a:t>
            </a: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Extra Income</a:t>
            </a:r>
            <a:endParaRPr lang="he-IL" sz="2400" b="1" dirty="0">
              <a:solidFill>
                <a:srgbClr val="204162"/>
              </a:solidFill>
              <a:latin typeface="+mj-lt"/>
              <a:ea typeface="+mj-ea"/>
              <a:cs typeface="+mj-cs"/>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292764" y="5745597"/>
            <a:ext cx="3922196" cy="646331"/>
          </a:xfrm>
          <a:prstGeom prst="rect">
            <a:avLst/>
          </a:prstGeom>
          <a:noFill/>
        </p:spPr>
        <p:txBody>
          <a:bodyPr wrap="square" rtlCol="1">
            <a:spAutoFit/>
          </a:bodyPr>
          <a:lstStyle/>
          <a:p>
            <a:pPr algn="l" rtl="0"/>
            <a:r>
              <a:rPr lang="he-IL" sz="900" dirty="0">
                <a:solidFill>
                  <a:schemeClr val="tx1"/>
                </a:solidFill>
              </a:rPr>
              <a:t>* </a:t>
            </a:r>
            <a:r>
              <a:rPr lang="en-GB" sz="900" b="1" i="1" dirty="0">
                <a:solidFill>
                  <a:schemeClr val="tx1"/>
                </a:solidFill>
              </a:rPr>
              <a:t>Sources: </a:t>
            </a:r>
            <a:r>
              <a:rPr lang="en-GB" sz="900" dirty="0">
                <a:solidFill>
                  <a:schemeClr val="tx1"/>
                </a:solidFill>
              </a:rPr>
              <a:t>ANU – Museum of the Jewish People -Financial reports from the 31</a:t>
            </a:r>
            <a:r>
              <a:rPr lang="en-GB" sz="900" baseline="30000" dirty="0">
                <a:solidFill>
                  <a:schemeClr val="tx1"/>
                </a:solidFill>
              </a:rPr>
              <a:t>st</a:t>
            </a:r>
            <a:r>
              <a:rPr lang="en-GB" sz="900" dirty="0">
                <a:solidFill>
                  <a:schemeClr val="tx1"/>
                </a:solidFill>
              </a:rPr>
              <a:t> December 2014, </a:t>
            </a:r>
            <a:r>
              <a:rPr lang="en-GB" sz="900" dirty="0" err="1">
                <a:solidFill>
                  <a:schemeClr val="tx1"/>
                </a:solidFill>
              </a:rPr>
              <a:t>Pilat</a:t>
            </a:r>
            <a:r>
              <a:rPr lang="en-GB" sz="900" dirty="0">
                <a:solidFill>
                  <a:schemeClr val="tx1"/>
                </a:solidFill>
              </a:rPr>
              <a:t> Report – Museums in Israel (Summary of Annual Activities), Museum of Italian Jewry, ANU Museum of the Jewish People management, Beit Canada (Hebrew University). </a:t>
            </a:r>
            <a:endParaRPr lang="he-IL" sz="900" dirty="0">
              <a:solidFill>
                <a:schemeClr val="tx1"/>
              </a:solidFill>
            </a:endParaRPr>
          </a:p>
        </p:txBody>
      </p:sp>
      <p:sp>
        <p:nvSpPr>
          <p:cNvPr id="8" name="TextBox 7">
            <a:extLst>
              <a:ext uri="{FF2B5EF4-FFF2-40B4-BE49-F238E27FC236}">
                <a16:creationId xmlns:a16="http://schemas.microsoft.com/office/drawing/2014/main" id="{FB137E48-1D4D-4221-8182-C2A7C6AF65C2}"/>
              </a:ext>
            </a:extLst>
          </p:cNvPr>
          <p:cNvSpPr txBox="1"/>
          <p:nvPr/>
        </p:nvSpPr>
        <p:spPr>
          <a:xfrm>
            <a:off x="473675" y="2366368"/>
            <a:ext cx="7513604" cy="861774"/>
          </a:xfrm>
          <a:prstGeom prst="rect">
            <a:avLst/>
          </a:prstGeom>
          <a:noFill/>
          <a:ln w="19050">
            <a:solidFill>
              <a:srgbClr val="3A5E8B"/>
            </a:solidFill>
            <a:prstDash val="dash"/>
          </a:ln>
        </p:spPr>
        <p:txBody>
          <a:bodyPr wrap="square" rtlCol="0">
            <a:spAutoFit/>
          </a:bodyPr>
          <a:lstStyle/>
          <a:p>
            <a:pPr marL="1200150" lvl="2" indent="-285750" algn="l" rtl="0">
              <a:buClr>
                <a:srgbClr val="83A4CB"/>
              </a:buClr>
              <a:buFont typeface="Wingdings" panose="05000000000000000000" pitchFamily="2" charset="2"/>
              <a:buChar char="§"/>
            </a:pPr>
            <a:r>
              <a:rPr lang="en-GB" sz="1000" dirty="0">
                <a:solidFill>
                  <a:schemeClr val="tx1"/>
                </a:solidFill>
              </a:rPr>
              <a:t>Due to its central location in the Schneller Compound, in addition to museum visitors, the café/restaurant is expected to draw additional patrons.</a:t>
            </a:r>
          </a:p>
          <a:p>
            <a:pPr marL="1200150" lvl="2" indent="-285750" algn="l" rtl="0">
              <a:buClr>
                <a:srgbClr val="83A4CB"/>
              </a:buClr>
              <a:buFont typeface="Wingdings" panose="05000000000000000000" pitchFamily="2" charset="2"/>
              <a:buChar char="§"/>
            </a:pPr>
            <a:r>
              <a:rPr lang="en-GB" sz="1000" dirty="0">
                <a:solidFill>
                  <a:schemeClr val="tx1"/>
                </a:solidFill>
              </a:rPr>
              <a:t>On the basis of the number of expected visitors to the Center of Jewish Heritage, the authorization fees will be NIS25,000 (the potential range of annual visitors is expected to be between 65,000 and 120,000) or 12% of the total income (whichever is higher). </a:t>
            </a:r>
            <a:endParaRPr lang="he-IL" sz="1200" dirty="0">
              <a:solidFill>
                <a:srgbClr val="FF0000"/>
              </a:solidFill>
            </a:endParaRPr>
          </a:p>
        </p:txBody>
      </p:sp>
      <p:sp>
        <p:nvSpPr>
          <p:cNvPr id="9" name="Arrow: Pentagon 8">
            <a:extLst>
              <a:ext uri="{FF2B5EF4-FFF2-40B4-BE49-F238E27FC236}">
                <a16:creationId xmlns:a16="http://schemas.microsoft.com/office/drawing/2014/main" id="{51401F7E-DE66-4EDE-AC2D-BF42A04E2BC3}"/>
              </a:ext>
            </a:extLst>
          </p:cNvPr>
          <p:cNvSpPr/>
          <p:nvPr/>
        </p:nvSpPr>
        <p:spPr bwMode="auto">
          <a:xfrm>
            <a:off x="245985" y="2298056"/>
            <a:ext cx="1138425" cy="1003959"/>
          </a:xfrm>
          <a:prstGeom prst="homePlate">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Café/</a:t>
            </a:r>
          </a:p>
          <a:p>
            <a:pPr marL="114300" marR="0" indent="-114300"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restaurant</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9" name="TextBox 18">
            <a:extLst>
              <a:ext uri="{FF2B5EF4-FFF2-40B4-BE49-F238E27FC236}">
                <a16:creationId xmlns:a16="http://schemas.microsoft.com/office/drawing/2014/main" id="{136C6F01-50ED-4953-9A7D-BE3C2818B061}"/>
              </a:ext>
            </a:extLst>
          </p:cNvPr>
          <p:cNvSpPr txBox="1"/>
          <p:nvPr/>
        </p:nvSpPr>
        <p:spPr>
          <a:xfrm>
            <a:off x="473673" y="3613318"/>
            <a:ext cx="7513604" cy="2092881"/>
          </a:xfrm>
          <a:prstGeom prst="rect">
            <a:avLst/>
          </a:prstGeom>
          <a:noFill/>
          <a:ln w="19050">
            <a:solidFill>
              <a:srgbClr val="3A5E8B"/>
            </a:solidFill>
            <a:prstDash val="dash"/>
          </a:ln>
        </p:spPr>
        <p:txBody>
          <a:bodyPr wrap="square" rtlCol="0">
            <a:spAutoFit/>
          </a:bodyPr>
          <a:lstStyle/>
          <a:p>
            <a:pPr marL="1200150" lvl="2" indent="-285750" algn="l" rtl="0">
              <a:buClr>
                <a:srgbClr val="83A4CB"/>
              </a:buClr>
              <a:buFont typeface="Wingdings" panose="05000000000000000000" pitchFamily="2" charset="2"/>
              <a:buChar char="§"/>
            </a:pPr>
            <a:r>
              <a:rPr lang="en-GB" sz="1000" dirty="0">
                <a:solidFill>
                  <a:schemeClr val="tx1"/>
                </a:solidFill>
              </a:rPr>
              <a:t>A souvenir or Judaica store that reflects the character and content of the center.</a:t>
            </a:r>
          </a:p>
          <a:p>
            <a:pPr marL="1200150" lvl="2" indent="-285750" algn="l" rtl="0">
              <a:buClr>
                <a:srgbClr val="83A4CB"/>
              </a:buClr>
              <a:buFont typeface="Wingdings" panose="05000000000000000000" pitchFamily="2" charset="2"/>
              <a:buChar char="§"/>
            </a:pPr>
            <a:r>
              <a:rPr lang="en-GB" sz="1000" dirty="0">
                <a:solidFill>
                  <a:schemeClr val="tx1"/>
                </a:solidFill>
              </a:rPr>
              <a:t>On the basis of the initial program, the store is expected to have a size of around 75 meters. </a:t>
            </a:r>
          </a:p>
          <a:p>
            <a:pPr marL="1200150" lvl="2" indent="-285750" algn="l" rtl="0">
              <a:buClr>
                <a:srgbClr val="83A4CB"/>
              </a:buClr>
              <a:buFont typeface="Wingdings" panose="05000000000000000000" pitchFamily="2" charset="2"/>
              <a:buChar char="§"/>
            </a:pPr>
            <a:r>
              <a:rPr lang="en-GB" sz="1000" dirty="0">
                <a:solidFill>
                  <a:schemeClr val="tx1"/>
                </a:solidFill>
              </a:rPr>
              <a:t>The winner of the store franchise will pay monthly authorization fees of NIS2,500 or 12% of the total store income (whichever is larger).</a:t>
            </a:r>
          </a:p>
          <a:p>
            <a:pPr marL="1200150" lvl="2" indent="-285750" algn="l" rtl="0">
              <a:buClr>
                <a:srgbClr val="83A4CB"/>
              </a:buClr>
              <a:buFont typeface="Wingdings" panose="05000000000000000000" pitchFamily="2" charset="2"/>
              <a:buChar char="§"/>
            </a:pPr>
            <a:r>
              <a:rPr lang="en-GB" sz="1000" dirty="0">
                <a:solidFill>
                  <a:schemeClr val="tx1"/>
                </a:solidFill>
              </a:rPr>
              <a:t>In addition to the income from the café/restaurant and the store, income can be increased in a number of additional ways:</a:t>
            </a:r>
          </a:p>
          <a:p>
            <a:pPr marL="1657350" lvl="3" indent="-285750" algn="l" rtl="0">
              <a:buClr>
                <a:srgbClr val="83A4CB"/>
              </a:buClr>
              <a:buFont typeface="Wingdings" panose="05000000000000000000" pitchFamily="2" charset="2"/>
              <a:buChar char="§"/>
            </a:pPr>
            <a:r>
              <a:rPr lang="en-GB" sz="1000" dirty="0">
                <a:solidFill>
                  <a:schemeClr val="tx1"/>
                </a:solidFill>
              </a:rPr>
              <a:t>The sale of restoration and preservation services.</a:t>
            </a:r>
          </a:p>
          <a:p>
            <a:pPr marL="1657350" lvl="3" indent="-285750" algn="l" rtl="0">
              <a:buClr>
                <a:srgbClr val="83A4CB"/>
              </a:buClr>
              <a:buFont typeface="Wingdings" panose="05000000000000000000" pitchFamily="2" charset="2"/>
              <a:buChar char="§"/>
            </a:pPr>
            <a:r>
              <a:rPr lang="en-GB" sz="1000" dirty="0">
                <a:solidFill>
                  <a:schemeClr val="tx1"/>
                </a:solidFill>
              </a:rPr>
              <a:t>Renting out territory to set up stalls during different periods, for example, selling the four species during the High Holiday period. </a:t>
            </a:r>
          </a:p>
          <a:p>
            <a:pPr marL="1657350" lvl="3" indent="-285750" algn="l" rtl="0">
              <a:buClr>
                <a:srgbClr val="83A4CB"/>
              </a:buClr>
              <a:buFont typeface="Wingdings" panose="05000000000000000000" pitchFamily="2" charset="2"/>
              <a:buChar char="§"/>
            </a:pPr>
            <a:endParaRPr lang="en-GB" sz="1000" dirty="0">
              <a:solidFill>
                <a:schemeClr val="tx1"/>
              </a:solidFill>
            </a:endParaRPr>
          </a:p>
          <a:p>
            <a:pPr marL="1657350" lvl="3" indent="-285750" algn="l" rtl="0">
              <a:buClr>
                <a:srgbClr val="83A4CB"/>
              </a:buClr>
              <a:buFont typeface="Wingdings" panose="05000000000000000000" pitchFamily="2" charset="2"/>
              <a:buChar char="§"/>
            </a:pPr>
            <a:endParaRPr lang="en-GB" sz="1000" dirty="0">
              <a:solidFill>
                <a:schemeClr val="tx1"/>
              </a:solidFill>
            </a:endParaRPr>
          </a:p>
          <a:p>
            <a:pPr marL="1200150" lvl="2" indent="-285750" algn="l" rtl="0">
              <a:buClr>
                <a:srgbClr val="83A4CB"/>
              </a:buClr>
              <a:buFont typeface="Wingdings" panose="05000000000000000000" pitchFamily="2" charset="2"/>
              <a:buChar char="§"/>
            </a:pPr>
            <a:endParaRPr lang="en-GB" sz="1000" dirty="0">
              <a:solidFill>
                <a:schemeClr val="tx1"/>
              </a:solidFill>
            </a:endParaRPr>
          </a:p>
          <a:p>
            <a:pPr marL="1200150" lvl="2" indent="-285750" algn="l" rtl="0">
              <a:buClr>
                <a:srgbClr val="83A4CB"/>
              </a:buClr>
              <a:buFont typeface="Wingdings" panose="05000000000000000000" pitchFamily="2" charset="2"/>
              <a:buChar char="§"/>
            </a:pPr>
            <a:endParaRPr lang="en-GB" sz="1000" dirty="0">
              <a:solidFill>
                <a:schemeClr val="tx1"/>
              </a:solidFill>
            </a:endParaRPr>
          </a:p>
        </p:txBody>
      </p:sp>
      <p:sp>
        <p:nvSpPr>
          <p:cNvPr id="29" name="Arrow: Pentagon 28">
            <a:extLst>
              <a:ext uri="{FF2B5EF4-FFF2-40B4-BE49-F238E27FC236}">
                <a16:creationId xmlns:a16="http://schemas.microsoft.com/office/drawing/2014/main" id="{F9F4077A-82AE-482D-BC21-7928615D7ADB}"/>
              </a:ext>
            </a:extLst>
          </p:cNvPr>
          <p:cNvSpPr/>
          <p:nvPr/>
        </p:nvSpPr>
        <p:spPr bwMode="auto">
          <a:xfrm>
            <a:off x="224251" y="3592089"/>
            <a:ext cx="1024581" cy="974172"/>
          </a:xfrm>
          <a:prstGeom prst="homePlate">
            <a:avLst>
              <a:gd name="adj" fmla="val 61378"/>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Store</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2" name="מלבן 4">
            <a:extLst>
              <a:ext uri="{FF2B5EF4-FFF2-40B4-BE49-F238E27FC236}">
                <a16:creationId xmlns:a16="http://schemas.microsoft.com/office/drawing/2014/main" id="{6D78F38F-5FBD-4A51-A4B2-E259966B17E5}"/>
              </a:ext>
            </a:extLst>
          </p:cNvPr>
          <p:cNvSpPr/>
          <p:nvPr/>
        </p:nvSpPr>
        <p:spPr>
          <a:xfrm>
            <a:off x="78377" y="4624758"/>
            <a:ext cx="8955610" cy="1120838"/>
          </a:xfrm>
          <a:prstGeom prst="rect">
            <a:avLst/>
          </a:prstGeom>
          <a:noFill/>
          <a:ln w="12700" algn="ctr">
            <a:noFill/>
            <a:prstDash val="dash"/>
            <a:miter lim="800000"/>
            <a:headEnd/>
            <a:tailEnd/>
          </a:ln>
        </p:spPr>
        <p:txBody>
          <a:bodyPr anchor="t"/>
          <a:lstStyle/>
          <a:p>
            <a:pPr marL="742950" lvl="1" indent="-285750" algn="r">
              <a:spcBef>
                <a:spcPts val="400"/>
              </a:spcBef>
              <a:spcAft>
                <a:spcPts val="400"/>
              </a:spcAft>
              <a:buClr>
                <a:srgbClr val="6793B2"/>
              </a:buClr>
              <a:buFont typeface="Wingdings" pitchFamily="2" charset="2"/>
              <a:buChar char="§"/>
            </a:pPr>
            <a:endParaRPr lang="en-GB" dirty="0">
              <a:solidFill>
                <a:srgbClr val="000000"/>
              </a:solidFill>
              <a:latin typeface="Arial" pitchFamily="34" charset="0"/>
            </a:endParaRPr>
          </a:p>
        </p:txBody>
      </p:sp>
    </p:spTree>
    <p:extLst>
      <p:ext uri="{BB962C8B-B14F-4D97-AF65-F5344CB8AC3E}">
        <p14:creationId xmlns:p14="http://schemas.microsoft.com/office/powerpoint/2010/main" val="3804637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11</a:t>
            </a:fld>
            <a:endParaRPr lang="en-US" dirty="0"/>
          </a:p>
        </p:txBody>
      </p:sp>
      <p:sp>
        <p:nvSpPr>
          <p:cNvPr id="5" name="מלבן 4"/>
          <p:cNvSpPr/>
          <p:nvPr/>
        </p:nvSpPr>
        <p:spPr>
          <a:xfrm>
            <a:off x="245985" y="1076255"/>
            <a:ext cx="8652029" cy="2030241"/>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of Jewish Heritage has space for future development, including the “exhibitions complex.” Based on analysis of the leading museums in Israel, renting space for events is a popular way of increasing income and awareness of the museum.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will rent out space for a variety of external events (workshops, company events, bar mitzvahs, Shabbat </a:t>
            </a:r>
            <a:r>
              <a:rPr lang="en-GB" sz="1000" dirty="0" err="1">
                <a:solidFill>
                  <a:srgbClr val="000000"/>
                </a:solidFill>
                <a:latin typeface="Arial" pitchFamily="34" charset="0"/>
              </a:rPr>
              <a:t>Chatan</a:t>
            </a:r>
            <a:r>
              <a:rPr lang="en-GB" sz="1000" dirty="0">
                <a:solidFill>
                  <a:srgbClr val="000000"/>
                </a:solidFill>
                <a:latin typeface="Arial" pitchFamily="34" charset="0"/>
              </a:rPr>
              <a:t> events, and more).</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center is expected to host around 12 events per month, up to 144 events per year (96 small events and 48 large events).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rental cost will be NIS7,000 for a small event (up to 150 people) and NIS15,000 for a large event (up to 450 people).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addition, it is assumed that, each year, 20 Shabbats will be reserved for different events such as a Shabbat </a:t>
            </a:r>
            <a:r>
              <a:rPr lang="en-GB" sz="1000" dirty="0" err="1">
                <a:solidFill>
                  <a:srgbClr val="000000"/>
                </a:solidFill>
                <a:latin typeface="Arial" pitchFamily="34" charset="0"/>
              </a:rPr>
              <a:t>Chatan</a:t>
            </a:r>
            <a:r>
              <a:rPr lang="en-GB" sz="1000" dirty="0">
                <a:solidFill>
                  <a:srgbClr val="000000"/>
                </a:solidFill>
                <a:latin typeface="Arial" pitchFamily="34" charset="0"/>
              </a:rPr>
              <a:t>, at a cost of NIS15,000 per event. </a:t>
            </a:r>
          </a:p>
          <a:p>
            <a:pPr algn="l" rtl="0">
              <a:spcBef>
                <a:spcPts val="400"/>
              </a:spcBef>
              <a:spcAft>
                <a:spcPts val="400"/>
              </a:spcAft>
              <a:buClr>
                <a:srgbClr val="6793B2"/>
              </a:buClr>
            </a:pPr>
            <a:endParaRPr lang="en-GB" dirty="0">
              <a:solidFill>
                <a:srgbClr val="000000"/>
              </a:solidFill>
              <a:latin typeface="Arial" pitchFamily="34" charset="0"/>
            </a:endParaRP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Additional Income (Events)</a:t>
            </a:r>
            <a:endParaRPr lang="he-IL" sz="2400" b="1" dirty="0">
              <a:solidFill>
                <a:srgbClr val="204162"/>
              </a:solidFill>
              <a:latin typeface="+mj-lt"/>
              <a:ea typeface="+mj-ea"/>
              <a:cs typeface="+mj-cs"/>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292764" y="5745598"/>
            <a:ext cx="4453461" cy="507831"/>
          </a:xfrm>
          <a:prstGeom prst="rect">
            <a:avLst/>
          </a:prstGeom>
          <a:noFill/>
        </p:spPr>
        <p:txBody>
          <a:bodyPr wrap="square" rtlCol="1">
            <a:spAutoFit/>
          </a:bodyPr>
          <a:lstStyle/>
          <a:p>
            <a:pPr algn="l" rtl="0"/>
            <a:r>
              <a:rPr lang="en-GB" sz="900" b="1" i="1" dirty="0">
                <a:solidFill>
                  <a:schemeClr val="tx1"/>
                </a:solidFill>
              </a:rPr>
              <a:t>Sources: </a:t>
            </a:r>
            <a:r>
              <a:rPr lang="en-GB" sz="900" dirty="0">
                <a:solidFill>
                  <a:schemeClr val="tx1"/>
                </a:solidFill>
              </a:rPr>
              <a:t>ANU – Museum of the Jewish People -Financial reports from the 31</a:t>
            </a:r>
            <a:r>
              <a:rPr lang="en-GB" sz="900" baseline="30000" dirty="0">
                <a:solidFill>
                  <a:schemeClr val="tx1"/>
                </a:solidFill>
              </a:rPr>
              <a:t>st</a:t>
            </a:r>
            <a:r>
              <a:rPr lang="en-GB" sz="900" dirty="0">
                <a:solidFill>
                  <a:schemeClr val="tx1"/>
                </a:solidFill>
              </a:rPr>
              <a:t> December 2014, </a:t>
            </a:r>
            <a:r>
              <a:rPr lang="en-GB" sz="900" dirty="0" err="1">
                <a:solidFill>
                  <a:schemeClr val="tx1"/>
                </a:solidFill>
              </a:rPr>
              <a:t>Pilat</a:t>
            </a:r>
            <a:r>
              <a:rPr lang="en-GB" sz="900" dirty="0">
                <a:solidFill>
                  <a:schemeClr val="tx1"/>
                </a:solidFill>
              </a:rPr>
              <a:t> Report – Museums in Israel (Summary of Annual Activities), Museum of Italian Jewry, ANU Museum of the Jewish People management, Beit Canada (Hebrew University).</a:t>
            </a:r>
            <a:endParaRPr lang="he-IL" sz="900" dirty="0">
              <a:solidFill>
                <a:schemeClr val="tx1"/>
              </a:solidFill>
            </a:endParaRPr>
          </a:p>
        </p:txBody>
      </p:sp>
      <p:graphicFrame>
        <p:nvGraphicFramePr>
          <p:cNvPr id="12" name="Chart 11">
            <a:extLst>
              <a:ext uri="{FF2B5EF4-FFF2-40B4-BE49-F238E27FC236}">
                <a16:creationId xmlns:a16="http://schemas.microsoft.com/office/drawing/2014/main" id="{8AED8E62-5246-49B3-A56A-15C943684C83}"/>
              </a:ext>
            </a:extLst>
          </p:cNvPr>
          <p:cNvGraphicFramePr/>
          <p:nvPr>
            <p:extLst>
              <p:ext uri="{D42A27DB-BD31-4B8C-83A1-F6EECF244321}">
                <p14:modId xmlns:p14="http://schemas.microsoft.com/office/powerpoint/2010/main" val="2251538716"/>
              </p:ext>
            </p:extLst>
          </p:nvPr>
        </p:nvGraphicFramePr>
        <p:xfrm>
          <a:off x="738577" y="3399151"/>
          <a:ext cx="2984719" cy="2568429"/>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C8B17F52-5715-48B0-BEC6-CC6B4124E70D}"/>
              </a:ext>
            </a:extLst>
          </p:cNvPr>
          <p:cNvSpPr txBox="1"/>
          <p:nvPr/>
        </p:nvSpPr>
        <p:spPr>
          <a:xfrm>
            <a:off x="899447" y="3028104"/>
            <a:ext cx="2705954" cy="276999"/>
          </a:xfrm>
          <a:prstGeom prst="rect">
            <a:avLst/>
          </a:prstGeom>
          <a:noFill/>
        </p:spPr>
        <p:txBody>
          <a:bodyPr wrap="square" rtlCol="1">
            <a:spAutoFit/>
          </a:bodyPr>
          <a:lstStyle/>
          <a:p>
            <a:r>
              <a:rPr lang="en-US" sz="1200" b="1" u="sng" dirty="0">
                <a:solidFill>
                  <a:schemeClr val="tx1"/>
                </a:solidFill>
              </a:rPr>
              <a:t>I</a:t>
            </a:r>
            <a:r>
              <a:rPr lang="en-GB" sz="1200" b="1" u="sng" dirty="0" err="1">
                <a:solidFill>
                  <a:schemeClr val="tx1"/>
                </a:solidFill>
              </a:rPr>
              <a:t>ncome</a:t>
            </a:r>
            <a:r>
              <a:rPr lang="en-GB" sz="1200" b="1" u="sng" dirty="0">
                <a:solidFill>
                  <a:schemeClr val="tx1"/>
                </a:solidFill>
              </a:rPr>
              <a:t> from Events (NIS, thousands)</a:t>
            </a:r>
            <a:endParaRPr lang="he-IL" sz="1200" b="1" u="sng" dirty="0">
              <a:solidFill>
                <a:schemeClr val="tx1"/>
              </a:solidFill>
            </a:endParaRPr>
          </a:p>
        </p:txBody>
      </p:sp>
      <p:sp>
        <p:nvSpPr>
          <p:cNvPr id="14" name="TextBox 13">
            <a:extLst>
              <a:ext uri="{FF2B5EF4-FFF2-40B4-BE49-F238E27FC236}">
                <a16:creationId xmlns:a16="http://schemas.microsoft.com/office/drawing/2014/main" id="{B84A2F17-9506-4820-AF48-22AAB18EF7FD}"/>
              </a:ext>
            </a:extLst>
          </p:cNvPr>
          <p:cNvSpPr txBox="1"/>
          <p:nvPr/>
        </p:nvSpPr>
        <p:spPr>
          <a:xfrm>
            <a:off x="1232620" y="5808326"/>
            <a:ext cx="1778864" cy="400110"/>
          </a:xfrm>
          <a:prstGeom prst="rect">
            <a:avLst/>
          </a:prstGeom>
          <a:noFill/>
        </p:spPr>
        <p:txBody>
          <a:bodyPr wrap="square" rtlCol="1">
            <a:spAutoFit/>
          </a:bodyPr>
          <a:lstStyle/>
          <a:p>
            <a:r>
              <a:rPr lang="en-GB" sz="1000" b="1" u="sng" dirty="0">
                <a:solidFill>
                  <a:schemeClr val="tx1"/>
                </a:solidFill>
              </a:rPr>
              <a:t>T</a:t>
            </a:r>
            <a:r>
              <a:rPr lang="en-US" sz="1000" b="1" u="sng" dirty="0" err="1">
                <a:solidFill>
                  <a:schemeClr val="tx1"/>
                </a:solidFill>
              </a:rPr>
              <a:t>otal</a:t>
            </a:r>
            <a:r>
              <a:rPr lang="en-US" sz="1000" b="1" u="sng" dirty="0">
                <a:solidFill>
                  <a:schemeClr val="tx1"/>
                </a:solidFill>
              </a:rPr>
              <a:t>: </a:t>
            </a:r>
            <a:r>
              <a:rPr lang="en-US" sz="1000" b="1" dirty="0">
                <a:solidFill>
                  <a:schemeClr val="tx1"/>
                </a:solidFill>
              </a:rPr>
              <a:t>Around NIS1.7 million </a:t>
            </a:r>
            <a:endParaRPr lang="he-IL" sz="1000" b="1" u="sng" dirty="0">
              <a:solidFill>
                <a:schemeClr val="tx1"/>
              </a:solidFill>
            </a:endParaRPr>
          </a:p>
        </p:txBody>
      </p:sp>
      <p:sp>
        <p:nvSpPr>
          <p:cNvPr id="15" name="Rectangle 14">
            <a:extLst>
              <a:ext uri="{FF2B5EF4-FFF2-40B4-BE49-F238E27FC236}">
                <a16:creationId xmlns:a16="http://schemas.microsoft.com/office/drawing/2014/main" id="{7FF0FEB2-7BC1-454A-8709-9B552924A7BD}"/>
              </a:ext>
            </a:extLst>
          </p:cNvPr>
          <p:cNvSpPr/>
          <p:nvPr/>
        </p:nvSpPr>
        <p:spPr bwMode="auto">
          <a:xfrm>
            <a:off x="1687990" y="6161220"/>
            <a:ext cx="5980196" cy="455368"/>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900" b="1" i="1" dirty="0">
                <a:solidFill>
                  <a:schemeClr val="tx1"/>
                </a:solidFill>
                <a:latin typeface="Arial" pitchFamily="34" charset="0"/>
              </a:rPr>
              <a:t>Income from events is fundamental to the center’s ongoing activities and constitutes around 30% of the center’s entire income.</a:t>
            </a:r>
          </a:p>
        </p:txBody>
      </p:sp>
      <p:graphicFrame>
        <p:nvGraphicFramePr>
          <p:cNvPr id="16" name="תרשים 3">
            <a:extLst>
              <a:ext uri="{FF2B5EF4-FFF2-40B4-BE49-F238E27FC236}">
                <a16:creationId xmlns:a16="http://schemas.microsoft.com/office/drawing/2014/main" id="{CF34AC55-7571-4214-9043-F22A5C537B27}"/>
              </a:ext>
            </a:extLst>
          </p:cNvPr>
          <p:cNvGraphicFramePr/>
          <p:nvPr>
            <p:extLst>
              <p:ext uri="{D42A27DB-BD31-4B8C-83A1-F6EECF244321}">
                <p14:modId xmlns:p14="http://schemas.microsoft.com/office/powerpoint/2010/main" val="41927994"/>
              </p:ext>
            </p:extLst>
          </p:nvPr>
        </p:nvGraphicFramePr>
        <p:xfrm>
          <a:off x="4676945" y="2973079"/>
          <a:ext cx="3831683" cy="255445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753483FC-3789-42F2-A64B-BC71CA8942DD}"/>
              </a:ext>
            </a:extLst>
          </p:cNvPr>
          <p:cNvSpPr txBox="1"/>
          <p:nvPr/>
        </p:nvSpPr>
        <p:spPr>
          <a:xfrm>
            <a:off x="5239810" y="3028104"/>
            <a:ext cx="2705954" cy="307777"/>
          </a:xfrm>
          <a:prstGeom prst="rect">
            <a:avLst/>
          </a:prstGeom>
          <a:noFill/>
        </p:spPr>
        <p:txBody>
          <a:bodyPr wrap="square" rtlCol="1">
            <a:spAutoFit/>
          </a:bodyPr>
          <a:lstStyle/>
          <a:p>
            <a:r>
              <a:rPr lang="en-GB" b="1" u="sng" dirty="0">
                <a:solidFill>
                  <a:schemeClr val="tx1"/>
                </a:solidFill>
              </a:rPr>
              <a:t>Number of Monthly Events</a:t>
            </a:r>
            <a:endParaRPr lang="he-IL" b="1" u="sng" dirty="0">
              <a:solidFill>
                <a:schemeClr val="tx1"/>
              </a:solidFill>
            </a:endParaRPr>
          </a:p>
        </p:txBody>
      </p:sp>
    </p:spTree>
    <p:extLst>
      <p:ext uri="{BB962C8B-B14F-4D97-AF65-F5344CB8AC3E}">
        <p14:creationId xmlns:p14="http://schemas.microsoft.com/office/powerpoint/2010/main" val="1376155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12</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Café and Event Center – Planning Considerations</a:t>
            </a:r>
            <a:endParaRPr lang="he-IL" sz="2400" b="1" dirty="0">
              <a:solidFill>
                <a:srgbClr val="204162"/>
              </a:solidFill>
              <a:latin typeface="+mj-lt"/>
              <a:ea typeface="+mj-ea"/>
              <a:cs typeface="+mj-cs"/>
            </a:endParaRPr>
          </a:p>
        </p:txBody>
      </p:sp>
      <p:sp>
        <p:nvSpPr>
          <p:cNvPr id="4" name="מלבן 3"/>
          <p:cNvSpPr/>
          <p:nvPr/>
        </p:nvSpPr>
        <p:spPr>
          <a:xfrm>
            <a:off x="892312" y="1076253"/>
            <a:ext cx="7968975" cy="500907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different functions of the center require different sized spaces in order to ensure comfortable conditions for their operation and for visitors to the center.</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order to design the main non-exhibition functions of the center, the following issues must be considered: </a:t>
            </a:r>
          </a:p>
          <a:p>
            <a:pPr marL="742950" lvl="1" indent="-285750" algn="l" rtl="0">
              <a:spcBef>
                <a:spcPts val="700"/>
              </a:spcBef>
              <a:spcAft>
                <a:spcPts val="700"/>
              </a:spcAft>
              <a:buClr>
                <a:srgbClr val="6793B2"/>
              </a:buClr>
              <a:buFont typeface="Wingdings" pitchFamily="2" charset="2"/>
              <a:buChar char="§"/>
            </a:pPr>
            <a:r>
              <a:rPr lang="en-GB" sz="1200" b="1" dirty="0">
                <a:solidFill>
                  <a:srgbClr val="000000"/>
                </a:solidFill>
                <a:latin typeface="Arial" pitchFamily="34" charset="0"/>
              </a:rPr>
              <a:t>Events Space Territory: </a:t>
            </a:r>
          </a:p>
          <a:p>
            <a:pPr marL="1200150" lvl="2"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As a rule of thumb, the amount of space required at an events space is around 1.5 meters per person.</a:t>
            </a:r>
          </a:p>
          <a:p>
            <a:pPr marL="1200150" lvl="2"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On the basis of the model’s assumptions, no less than 500 meters of territory </a:t>
            </a:r>
            <a:r>
              <a:rPr lang="en-US" sz="1000" dirty="0">
                <a:solidFill>
                  <a:srgbClr val="000000"/>
                </a:solidFill>
                <a:latin typeface="Arial" pitchFamily="34" charset="0"/>
              </a:rPr>
              <a:t>is required to contain 350 to 400 people (medium/large event) and territory of around 300 meters for an event of 150 to 200 people (small event).</a:t>
            </a:r>
          </a:p>
          <a:p>
            <a:pPr lvl="2" algn="l" rtl="0">
              <a:spcBef>
                <a:spcPts val="700"/>
              </a:spcBef>
              <a:spcAft>
                <a:spcPts val="700"/>
              </a:spcAft>
              <a:buClr>
                <a:srgbClr val="6793B2"/>
              </a:buClr>
            </a:pPr>
            <a:r>
              <a:rPr lang="en-US" sz="1000" dirty="0">
                <a:solidFill>
                  <a:srgbClr val="000000"/>
                </a:solidFill>
                <a:latin typeface="Arial" pitchFamily="34" charset="0"/>
              </a:rPr>
              <a:t> </a:t>
            </a:r>
            <a:endParaRPr lang="en-GB" sz="1000" dirty="0">
              <a:solidFill>
                <a:srgbClr val="000000"/>
              </a:solidFill>
              <a:latin typeface="Arial" pitchFamily="34" charset="0"/>
            </a:endParaRPr>
          </a:p>
          <a:p>
            <a:pPr marL="742950" lvl="1" indent="-285750" algn="l" rtl="0">
              <a:spcBef>
                <a:spcPts val="700"/>
              </a:spcBef>
              <a:spcAft>
                <a:spcPts val="700"/>
              </a:spcAft>
              <a:buClr>
                <a:srgbClr val="6793B2"/>
              </a:buClr>
              <a:buFont typeface="Wingdings" pitchFamily="2" charset="2"/>
              <a:buChar char="§"/>
            </a:pPr>
            <a:r>
              <a:rPr lang="en-US" sz="1200" b="1" dirty="0">
                <a:solidFill>
                  <a:schemeClr val="tx1"/>
                </a:solidFill>
                <a:latin typeface="Arial" pitchFamily="34" charset="0"/>
              </a:rPr>
              <a:t>Café/Restaurant:</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To ensure reasonable comfort, the café/restaurant needs a minimum space of 150 meters.</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For example, the size of the café at ANU – Museum of the Jewish People is 300 meters (not including the terrace that is under its ownership). </a:t>
            </a:r>
          </a:p>
          <a:p>
            <a:pPr marL="1200150" lvl="2"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It is important to take into account that the café/restaurant will require a kitchen, and that it is assumed it will attract people who are not coming specifically to visit the center; because of this it will require a large, spacious, and comfortable area. </a:t>
            </a:r>
          </a:p>
          <a:p>
            <a:pPr marL="742950" lvl="1" indent="-285750" algn="r">
              <a:spcBef>
                <a:spcPts val="700"/>
              </a:spcBef>
              <a:spcAft>
                <a:spcPts val="700"/>
              </a:spcAft>
              <a:buClr>
                <a:srgbClr val="6793B2"/>
              </a:buClr>
              <a:buFont typeface="Wingdings" pitchFamily="2" charset="2"/>
              <a:buChar char="§"/>
            </a:pPr>
            <a:endParaRPr lang="he-IL" sz="1600" dirty="0">
              <a:solidFill>
                <a:srgbClr val="000000"/>
              </a:solidFill>
              <a:latin typeface="Arial" pitchFamily="34" charset="0"/>
            </a:endParaRPr>
          </a:p>
        </p:txBody>
      </p:sp>
      <p:sp>
        <p:nvSpPr>
          <p:cNvPr id="5" name="Text Box 3">
            <a:extLst>
              <a:ext uri="{FF2B5EF4-FFF2-40B4-BE49-F238E27FC236}">
                <a16:creationId xmlns:a16="http://schemas.microsoft.com/office/drawing/2014/main" id="{0CD277E4-8B1F-4F29-A5DF-9DA15A58BDC8}"/>
              </a:ext>
            </a:extLst>
          </p:cNvPr>
          <p:cNvSpPr txBox="1">
            <a:spLocks noChangeArrowheads="1"/>
          </p:cNvSpPr>
          <p:nvPr/>
        </p:nvSpPr>
        <p:spPr bwMode="auto">
          <a:xfrm>
            <a:off x="1536201" y="6085324"/>
            <a:ext cx="6223390" cy="526613"/>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200" i="1" dirty="0"/>
              <a:t>Division of the different territories is critical for ensuring optimal conditions for the center’s activities and for the implementation of the work assumptions presented in the building plan. </a:t>
            </a:r>
            <a:endParaRPr lang="he-IL" sz="1200" i="1" dirty="0"/>
          </a:p>
        </p:txBody>
      </p:sp>
    </p:spTree>
    <p:extLst>
      <p:ext uri="{BB962C8B-B14F-4D97-AF65-F5344CB8AC3E}">
        <p14:creationId xmlns:p14="http://schemas.microsoft.com/office/powerpoint/2010/main" val="326661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13</a:t>
            </a:fld>
            <a:endParaRPr lang="en-US" dirty="0"/>
          </a:p>
        </p:txBody>
      </p:sp>
      <p:sp>
        <p:nvSpPr>
          <p:cNvPr id="5" name="מלבן 4"/>
          <p:cNvSpPr/>
          <p:nvPr/>
        </p:nvSpPr>
        <p:spPr>
          <a:xfrm>
            <a:off x="385701" y="828102"/>
            <a:ext cx="8426497" cy="2485612"/>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An examination of different museums and financial reports shows that most museums rely on additional public allocations and donations as part of their ongoing activities.</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assumption is that the range of annual donations required for the activities of the Center of Jewish Heritage is NIS2 million (around 30% of the center’s income). </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addition, the Ministry for Culture and Sport divides well-known museums into four categories according to </a:t>
            </a:r>
            <a:r>
              <a:rPr lang="en-GB" sz="1000" b="1" dirty="0">
                <a:solidFill>
                  <a:srgbClr val="000000"/>
                </a:solidFill>
                <a:latin typeface="Arial" pitchFamily="34" charset="0"/>
              </a:rPr>
              <a:t>exhibition space, number of visitors, </a:t>
            </a:r>
            <a:r>
              <a:rPr lang="en-GB" sz="1000" b="1" dirty="0" err="1">
                <a:solidFill>
                  <a:srgbClr val="000000"/>
                </a:solidFill>
                <a:latin typeface="Arial" pitchFamily="34" charset="0"/>
              </a:rPr>
              <a:t>labor</a:t>
            </a:r>
            <a:r>
              <a:rPr lang="en-GB" sz="1000" b="1" dirty="0">
                <a:solidFill>
                  <a:srgbClr val="000000"/>
                </a:solidFill>
                <a:latin typeface="Arial" pitchFamily="34" charset="0"/>
              </a:rPr>
              <a:t>, and areas of activities. </a:t>
            </a:r>
            <a:r>
              <a:rPr lang="en-GB" sz="1000" dirty="0">
                <a:solidFill>
                  <a:srgbClr val="000000"/>
                </a:solidFill>
                <a:latin typeface="Arial" pitchFamily="34" charset="0"/>
              </a:rPr>
              <a:t>The groups are: 	</a:t>
            </a:r>
          </a:p>
          <a:p>
            <a:pPr marL="1200150" lvl="2" indent="-285750" algn="l" rtl="0">
              <a:spcBef>
                <a:spcPts val="700"/>
              </a:spcBef>
              <a:spcAft>
                <a:spcPts val="700"/>
              </a:spcAft>
              <a:buClr>
                <a:srgbClr val="6793B2"/>
              </a:buClr>
              <a:buFont typeface="Wingdings" pitchFamily="2" charset="2"/>
              <a:buChar char="§"/>
            </a:pPr>
            <a:endParaRPr lang="en-GB" sz="1000" dirty="0">
              <a:solidFill>
                <a:srgbClr val="000000"/>
              </a:solidFill>
              <a:latin typeface="Arial" pitchFamily="34" charset="0"/>
            </a:endParaRPr>
          </a:p>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6" name="Rectangle 9"/>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latin typeface="+mj-lt"/>
                <a:ea typeface="+mj-ea"/>
                <a:cs typeface="+mj-cs"/>
              </a:rPr>
              <a:t>A</a:t>
            </a:r>
            <a:r>
              <a:rPr lang="en-GB" sz="2400" b="1" dirty="0" err="1">
                <a:solidFill>
                  <a:srgbClr val="204162"/>
                </a:solidFill>
                <a:latin typeface="+mj-lt"/>
                <a:ea typeface="+mj-ea"/>
                <a:cs typeface="+mj-cs"/>
              </a:rPr>
              <a:t>ssumptions</a:t>
            </a:r>
            <a:r>
              <a:rPr lang="en-GB" sz="2400" b="1" dirty="0">
                <a:solidFill>
                  <a:srgbClr val="204162"/>
                </a:solidFill>
                <a:latin typeface="+mj-lt"/>
                <a:ea typeface="+mj-ea"/>
                <a:cs typeface="+mj-cs"/>
              </a:rPr>
              <a:t> – Public Allocations</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61220"/>
            <a:ext cx="6177854" cy="455368"/>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US" sz="1200" b="1" i="1" dirty="0">
                <a:solidFill>
                  <a:schemeClr val="tx1"/>
                </a:solidFill>
                <a:latin typeface="Arial" pitchFamily="34" charset="0"/>
              </a:rPr>
              <a:t>The existence of all museums is clearly dependent on funds that come from donations and public allocations (around 70% of all income)</a:t>
            </a:r>
            <a:endParaRPr lang="he-IL" sz="1600" b="1" i="1" dirty="0">
              <a:solidFill>
                <a:schemeClr val="tx1"/>
              </a:solidFill>
              <a:latin typeface="Arial" pitchFamily="34" charset="0"/>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5616229" y="5629955"/>
            <a:ext cx="3195969" cy="646331"/>
          </a:xfrm>
          <a:prstGeom prst="rect">
            <a:avLst/>
          </a:prstGeom>
          <a:noFill/>
        </p:spPr>
        <p:txBody>
          <a:bodyPr wrap="square" rtlCol="1">
            <a:spAutoFit/>
          </a:bodyPr>
          <a:lstStyle/>
          <a:p>
            <a:pPr algn="l" rtl="0"/>
            <a:r>
              <a:rPr lang="en-US" sz="900" b="1" i="1" dirty="0">
                <a:solidFill>
                  <a:schemeClr val="tx1"/>
                </a:solidFill>
              </a:rPr>
              <a:t>*Sources: </a:t>
            </a:r>
            <a:r>
              <a:rPr lang="en-US" sz="900" dirty="0">
                <a:solidFill>
                  <a:schemeClr val="tx1"/>
                </a:solidFill>
              </a:rPr>
              <a:t>Ministry for Culture and Sport, </a:t>
            </a:r>
            <a:r>
              <a:rPr lang="en-US" sz="900" dirty="0" err="1">
                <a:solidFill>
                  <a:schemeClr val="tx1"/>
                </a:solidFill>
              </a:rPr>
              <a:t>Pilat</a:t>
            </a:r>
            <a:r>
              <a:rPr lang="en-US" sz="900" dirty="0">
                <a:solidFill>
                  <a:schemeClr val="tx1"/>
                </a:solidFill>
              </a:rPr>
              <a:t> Report, Museums in Israel (Summary of Annual Activity).</a:t>
            </a:r>
          </a:p>
          <a:p>
            <a:pPr algn="l" rtl="0"/>
            <a:r>
              <a:rPr lang="en-US" sz="900" b="1" i="1" dirty="0">
                <a:solidFill>
                  <a:schemeClr val="tx1"/>
                </a:solidFill>
              </a:rPr>
              <a:t>*See Appendix: </a:t>
            </a:r>
            <a:r>
              <a:rPr lang="en-US" sz="900" dirty="0">
                <a:solidFill>
                  <a:schemeClr val="tx1"/>
                </a:solidFill>
              </a:rPr>
              <a:t>Public Allocations (museums from groups C and D).</a:t>
            </a:r>
            <a:endParaRPr lang="en-US" sz="900" b="1" i="1" dirty="0">
              <a:solidFill>
                <a:schemeClr val="tx1"/>
              </a:solidFill>
            </a:endParaRPr>
          </a:p>
        </p:txBody>
      </p:sp>
      <p:graphicFrame>
        <p:nvGraphicFramePr>
          <p:cNvPr id="9" name="Chart 8">
            <a:extLst>
              <a:ext uri="{FF2B5EF4-FFF2-40B4-BE49-F238E27FC236}">
                <a16:creationId xmlns:a16="http://schemas.microsoft.com/office/drawing/2014/main" id="{DD916FAE-6762-46A7-A567-BF9516DB73FD}"/>
              </a:ext>
            </a:extLst>
          </p:cNvPr>
          <p:cNvGraphicFramePr/>
          <p:nvPr>
            <p:extLst>
              <p:ext uri="{D42A27DB-BD31-4B8C-83A1-F6EECF244321}">
                <p14:modId xmlns:p14="http://schemas.microsoft.com/office/powerpoint/2010/main" val="1443231729"/>
              </p:ext>
            </p:extLst>
          </p:nvPr>
        </p:nvGraphicFramePr>
        <p:xfrm>
          <a:off x="397775" y="2717353"/>
          <a:ext cx="5165801" cy="3443867"/>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id="{09959B5B-46B9-48C9-8093-FADC4BBB88A6}"/>
              </a:ext>
            </a:extLst>
          </p:cNvPr>
          <p:cNvSpPr/>
          <p:nvPr/>
        </p:nvSpPr>
        <p:spPr>
          <a:xfrm>
            <a:off x="5482740" y="3828761"/>
            <a:ext cx="3462948" cy="400110"/>
          </a:xfrm>
          <a:prstGeom prst="rect">
            <a:avLst/>
          </a:prstGeom>
        </p:spPr>
        <p:txBody>
          <a:bodyPr wrap="square">
            <a:spAutoFit/>
          </a:bodyPr>
          <a:lstStyle/>
          <a:p>
            <a:pPr marL="285750" indent="-285750" algn="l">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On the basis of these criteria we see that the center has the potential to be in group C or D. </a:t>
            </a:r>
          </a:p>
        </p:txBody>
      </p:sp>
      <p:sp>
        <p:nvSpPr>
          <p:cNvPr id="10" name="TextBox 9">
            <a:extLst>
              <a:ext uri="{FF2B5EF4-FFF2-40B4-BE49-F238E27FC236}">
                <a16:creationId xmlns:a16="http://schemas.microsoft.com/office/drawing/2014/main" id="{570007AA-5390-41DB-8216-765FE3012CCE}"/>
              </a:ext>
            </a:extLst>
          </p:cNvPr>
          <p:cNvSpPr txBox="1"/>
          <p:nvPr/>
        </p:nvSpPr>
        <p:spPr>
          <a:xfrm>
            <a:off x="1133142" y="2277102"/>
            <a:ext cx="3743658" cy="523220"/>
          </a:xfrm>
          <a:prstGeom prst="rect">
            <a:avLst/>
          </a:prstGeom>
          <a:noFill/>
        </p:spPr>
        <p:txBody>
          <a:bodyPr wrap="square" rtlCol="1">
            <a:spAutoFit/>
          </a:bodyPr>
          <a:lstStyle/>
          <a:p>
            <a:r>
              <a:rPr lang="en-US" b="1" u="sng" dirty="0">
                <a:solidFill>
                  <a:schemeClr val="tx1"/>
                </a:solidFill>
              </a:rPr>
              <a:t>Segmentation of income in all major museums (according to group, %)</a:t>
            </a:r>
          </a:p>
        </p:txBody>
      </p:sp>
      <p:sp>
        <p:nvSpPr>
          <p:cNvPr id="12" name="TextBox 11">
            <a:extLst>
              <a:ext uri="{FF2B5EF4-FFF2-40B4-BE49-F238E27FC236}">
                <a16:creationId xmlns:a16="http://schemas.microsoft.com/office/drawing/2014/main" id="{2C981276-66B6-4952-26ED-82DB8A80F2C9}"/>
              </a:ext>
            </a:extLst>
          </p:cNvPr>
          <p:cNvSpPr txBox="1"/>
          <p:nvPr/>
        </p:nvSpPr>
        <p:spPr>
          <a:xfrm>
            <a:off x="5686489" y="2100348"/>
            <a:ext cx="3110781" cy="1323439"/>
          </a:xfrm>
          <a:prstGeom prst="rect">
            <a:avLst/>
          </a:prstGeom>
          <a:noFill/>
        </p:spPr>
        <p:txBody>
          <a:bodyPr wrap="square" rtlCol="0">
            <a:spAutoFit/>
          </a:bodyPr>
          <a:lstStyle/>
          <a:p>
            <a:pPr algn="l" rtl="0"/>
            <a:r>
              <a:rPr lang="en-US" sz="1000" dirty="0">
                <a:solidFill>
                  <a:schemeClr val="tx1"/>
                </a:solidFill>
                <a:latin typeface="Arial" panose="020B0604020202020204" pitchFamily="34" charset="0"/>
              </a:rPr>
              <a:t>- Group A – Primary National Museums</a:t>
            </a:r>
          </a:p>
          <a:p>
            <a:pPr algn="l" rtl="0"/>
            <a:endParaRPr lang="en-US" sz="1000" dirty="0">
              <a:solidFill>
                <a:schemeClr val="tx1"/>
              </a:solidFill>
              <a:latin typeface="Arial" panose="020B0604020202020204" pitchFamily="34" charset="0"/>
            </a:endParaRPr>
          </a:p>
          <a:p>
            <a:pPr algn="l" rtl="0"/>
            <a:r>
              <a:rPr lang="en-US" sz="1000" dirty="0">
                <a:solidFill>
                  <a:schemeClr val="tx1"/>
                </a:solidFill>
                <a:latin typeface="Arial" panose="020B0604020202020204" pitchFamily="34" charset="0"/>
              </a:rPr>
              <a:t>- Group B – Secondary National Museums</a:t>
            </a:r>
          </a:p>
          <a:p>
            <a:pPr algn="l" rtl="0"/>
            <a:endParaRPr lang="en-US" sz="1000" dirty="0">
              <a:solidFill>
                <a:schemeClr val="tx1"/>
              </a:solidFill>
              <a:latin typeface="Arial" panose="020B0604020202020204" pitchFamily="34" charset="0"/>
            </a:endParaRPr>
          </a:p>
          <a:p>
            <a:pPr algn="l" rtl="0"/>
            <a:r>
              <a:rPr lang="en-US" sz="1000" dirty="0">
                <a:solidFill>
                  <a:schemeClr val="tx1"/>
                </a:solidFill>
                <a:latin typeface="Arial" panose="020B0604020202020204" pitchFamily="34" charset="0"/>
              </a:rPr>
              <a:t>- Group C – Regional Museums</a:t>
            </a:r>
          </a:p>
          <a:p>
            <a:pPr algn="l" rtl="0"/>
            <a:endParaRPr lang="en-US" sz="1000" dirty="0">
              <a:solidFill>
                <a:schemeClr val="tx1"/>
              </a:solidFill>
              <a:latin typeface="Arial" panose="020B0604020202020204" pitchFamily="34" charset="0"/>
            </a:endParaRPr>
          </a:p>
          <a:p>
            <a:pPr algn="l" rtl="0"/>
            <a:r>
              <a:rPr lang="en-US" sz="1000" dirty="0">
                <a:solidFill>
                  <a:schemeClr val="tx1"/>
                </a:solidFill>
                <a:latin typeface="Arial" panose="020B0604020202020204" pitchFamily="34" charset="0"/>
              </a:rPr>
              <a:t>- Group D – Local Museums</a:t>
            </a:r>
          </a:p>
          <a:p>
            <a:pPr algn="l" rtl="0"/>
            <a:endParaRPr lang="en-US" sz="1000" dirty="0">
              <a:solidFill>
                <a:schemeClr val="tx1"/>
              </a:solidFill>
              <a:latin typeface="Arial" panose="020B0604020202020204" pitchFamily="34" charset="0"/>
            </a:endParaRPr>
          </a:p>
        </p:txBody>
      </p:sp>
    </p:spTree>
    <p:extLst>
      <p:ext uri="{BB962C8B-B14F-4D97-AF65-F5344CB8AC3E}">
        <p14:creationId xmlns:p14="http://schemas.microsoft.com/office/powerpoint/2010/main" val="44977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14</a:t>
            </a:fld>
            <a:endParaRPr lang="en-US" dirty="0"/>
          </a:p>
        </p:txBody>
      </p:sp>
      <p:sp>
        <p:nvSpPr>
          <p:cNvPr id="5" name="מלבן 4"/>
          <p:cNvSpPr/>
          <p:nvPr/>
        </p:nvSpPr>
        <p:spPr>
          <a:xfrm>
            <a:off x="137640" y="980944"/>
            <a:ext cx="8989976" cy="2020808"/>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We examined the different allocations to museums in Jerusalem on the basis of the groups that are relevant to the museum:</a:t>
            </a:r>
          </a:p>
          <a:p>
            <a:pPr marL="742950" lvl="1"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Group C – Regional Museums</a:t>
            </a:r>
          </a:p>
          <a:p>
            <a:pPr marL="742950" lvl="1" indent="-285750" algn="l" rtl="0">
              <a:spcBef>
                <a:spcPts val="700"/>
              </a:spcBef>
              <a:spcAft>
                <a:spcPts val="700"/>
              </a:spcAft>
              <a:buClr>
                <a:srgbClr val="6793B2"/>
              </a:buClr>
              <a:buFont typeface="Wingdings" pitchFamily="2" charset="2"/>
              <a:buChar char="§"/>
            </a:pPr>
            <a:r>
              <a:rPr lang="en-US" sz="1000" dirty="0">
                <a:solidFill>
                  <a:schemeClr val="tx1"/>
                </a:solidFill>
                <a:latin typeface="Arial" pitchFamily="34" charset="0"/>
              </a:rPr>
              <a:t>Group D – Local Museums</a:t>
            </a:r>
            <a:endParaRPr lang="en-US" dirty="0">
              <a:solidFill>
                <a:schemeClr val="tx1"/>
              </a:solidFill>
              <a:latin typeface="Arial" pitchFamily="34" charset="0"/>
            </a:endParaRPr>
          </a:p>
          <a:p>
            <a:pPr marL="742950" lvl="1" indent="-285750" algn="l" rtl="0">
              <a:spcBef>
                <a:spcPts val="400"/>
              </a:spcBef>
              <a:spcAft>
                <a:spcPts val="400"/>
              </a:spcAft>
              <a:buClr>
                <a:srgbClr val="6793B2"/>
              </a:buClr>
              <a:buFont typeface="Wingdings" pitchFamily="2" charset="2"/>
              <a:buChar char="§"/>
            </a:pPr>
            <a:r>
              <a:rPr lang="en-US" sz="1000" dirty="0">
                <a:solidFill>
                  <a:schemeClr val="tx1"/>
                </a:solidFill>
                <a:latin typeface="Arial" pitchFamily="34" charset="0"/>
              </a:rPr>
              <a:t>According to the criteria of size and number of visitors at the Museum for Islamic Art (Group C) and the Museum of Italian Jewry (Group D), we can estimate the allocation for the Center of Jewish Heritage. </a:t>
            </a:r>
          </a:p>
          <a:p>
            <a:pPr lvl="1" algn="r">
              <a:spcBef>
                <a:spcPts val="400"/>
              </a:spcBef>
              <a:spcAft>
                <a:spcPts val="400"/>
              </a:spcAft>
              <a:buClr>
                <a:srgbClr val="6793B2"/>
              </a:buClr>
            </a:pPr>
            <a:r>
              <a:rPr lang="he-IL" dirty="0">
                <a:solidFill>
                  <a:schemeClr val="tx1"/>
                </a:solidFill>
                <a:latin typeface="Arial" pitchFamily="34" charset="0"/>
              </a:rPr>
              <a:t> </a:t>
            </a:r>
            <a:r>
              <a:rPr lang="he-IL" dirty="0">
                <a:solidFill>
                  <a:srgbClr val="000000"/>
                </a:solidFill>
                <a:latin typeface="Arial" pitchFamily="34" charset="0"/>
              </a:rPr>
              <a:t>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71363"/>
            <a:ext cx="6177854" cy="369332"/>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600" b="1" i="1" dirty="0">
                <a:solidFill>
                  <a:schemeClr val="tx1"/>
                </a:solidFill>
                <a:latin typeface="Arial" pitchFamily="34" charset="0"/>
              </a:rPr>
              <a:t>The rate of potential allocations is around NIS1 million.</a:t>
            </a:r>
          </a:p>
          <a:p>
            <a:pPr>
              <a:lnSpc>
                <a:spcPct val="90000"/>
              </a:lnSpc>
            </a:pPr>
            <a:r>
              <a:rPr lang="he-IL" sz="1600" b="1" i="1" dirty="0">
                <a:solidFill>
                  <a:schemeClr val="tx1"/>
                </a:solidFill>
                <a:latin typeface="Arial" pitchFamily="34" charset="0"/>
              </a:rPr>
              <a:t> </a:t>
            </a:r>
          </a:p>
        </p:txBody>
      </p:sp>
      <p:sp>
        <p:nvSpPr>
          <p:cNvPr id="7" name="TextBox 6">
            <a:extLst>
              <a:ext uri="{FF2B5EF4-FFF2-40B4-BE49-F238E27FC236}">
                <a16:creationId xmlns:a16="http://schemas.microsoft.com/office/drawing/2014/main" id="{B854EA43-E95A-410D-AF25-CA4947F8380D}"/>
              </a:ext>
            </a:extLst>
          </p:cNvPr>
          <p:cNvSpPr txBox="1"/>
          <p:nvPr/>
        </p:nvSpPr>
        <p:spPr>
          <a:xfrm>
            <a:off x="3813049" y="5708975"/>
            <a:ext cx="5126994" cy="646331"/>
          </a:xfrm>
          <a:prstGeom prst="rect">
            <a:avLst/>
          </a:prstGeom>
          <a:noFill/>
        </p:spPr>
        <p:txBody>
          <a:bodyPr wrap="square" rtlCol="1">
            <a:spAutoFit/>
          </a:bodyPr>
          <a:lstStyle/>
          <a:p>
            <a:pPr algn="l" rtl="0"/>
            <a:r>
              <a:rPr lang="en-GB" sz="900" b="1" i="1" dirty="0">
                <a:solidFill>
                  <a:schemeClr val="tx1"/>
                </a:solidFill>
              </a:rPr>
              <a:t>* Sources: </a:t>
            </a:r>
            <a:r>
              <a:rPr lang="en-GB" sz="900" dirty="0">
                <a:solidFill>
                  <a:schemeClr val="tx1"/>
                </a:solidFill>
              </a:rPr>
              <a:t>Ministry of Culture and Sport, </a:t>
            </a:r>
            <a:r>
              <a:rPr lang="en-GB" sz="900" dirty="0" err="1">
                <a:solidFill>
                  <a:schemeClr val="tx1"/>
                </a:solidFill>
              </a:rPr>
              <a:t>Pilat</a:t>
            </a:r>
            <a:r>
              <a:rPr lang="en-GB" sz="900" dirty="0">
                <a:solidFill>
                  <a:schemeClr val="tx1"/>
                </a:solidFill>
              </a:rPr>
              <a:t> Report – Museums in Israel (Summary of Annual Activities)</a:t>
            </a:r>
            <a:r>
              <a:rPr lang="en-GB" sz="900" b="1" i="1" dirty="0">
                <a:solidFill>
                  <a:schemeClr val="tx1"/>
                </a:solidFill>
              </a:rPr>
              <a:t> </a:t>
            </a:r>
          </a:p>
          <a:p>
            <a:pPr algn="l" rtl="0"/>
            <a:r>
              <a:rPr lang="en-GB" sz="900" b="1" i="1" dirty="0">
                <a:solidFill>
                  <a:schemeClr val="tx1"/>
                </a:solidFill>
              </a:rPr>
              <a:t>** See Appendix: </a:t>
            </a:r>
            <a:r>
              <a:rPr lang="en-GB" sz="900" dirty="0">
                <a:solidFill>
                  <a:schemeClr val="tx1"/>
                </a:solidFill>
              </a:rPr>
              <a:t>Public Allocations (museums from groups C and D)</a:t>
            </a:r>
            <a:endParaRPr lang="en-GB" sz="900" b="1" i="1" dirty="0">
              <a:solidFill>
                <a:schemeClr val="tx1"/>
              </a:solidFill>
            </a:endParaRPr>
          </a:p>
          <a:p>
            <a:pPr algn="l" rtl="0"/>
            <a:endParaRPr lang="en-GB" sz="900" b="1" i="1" dirty="0">
              <a:solidFill>
                <a:schemeClr val="tx1"/>
              </a:solidFill>
            </a:endParaRPr>
          </a:p>
        </p:txBody>
      </p:sp>
      <p:graphicFrame>
        <p:nvGraphicFramePr>
          <p:cNvPr id="12" name="Chart 11">
            <a:extLst>
              <a:ext uri="{FF2B5EF4-FFF2-40B4-BE49-F238E27FC236}">
                <a16:creationId xmlns:a16="http://schemas.microsoft.com/office/drawing/2014/main" id="{442384B4-BDE6-474D-84FF-C6D45310232A}"/>
              </a:ext>
            </a:extLst>
          </p:cNvPr>
          <p:cNvGraphicFramePr/>
          <p:nvPr>
            <p:extLst>
              <p:ext uri="{D42A27DB-BD31-4B8C-83A1-F6EECF244321}">
                <p14:modId xmlns:p14="http://schemas.microsoft.com/office/powerpoint/2010/main" val="1019569384"/>
              </p:ext>
            </p:extLst>
          </p:nvPr>
        </p:nvGraphicFramePr>
        <p:xfrm>
          <a:off x="137640" y="2976551"/>
          <a:ext cx="3675409" cy="3162786"/>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5551A4FF-E65C-4013-8807-98002805C997}"/>
              </a:ext>
            </a:extLst>
          </p:cNvPr>
          <p:cNvSpPr txBox="1"/>
          <p:nvPr/>
        </p:nvSpPr>
        <p:spPr>
          <a:xfrm>
            <a:off x="343601" y="2462916"/>
            <a:ext cx="3263485" cy="523220"/>
          </a:xfrm>
          <a:prstGeom prst="rect">
            <a:avLst/>
          </a:prstGeom>
          <a:noFill/>
        </p:spPr>
        <p:txBody>
          <a:bodyPr wrap="square" rtlCol="1">
            <a:spAutoFit/>
          </a:bodyPr>
          <a:lstStyle/>
          <a:p>
            <a:r>
              <a:rPr lang="en-US" b="1" u="sng" dirty="0">
                <a:solidFill>
                  <a:schemeClr val="tx1"/>
                </a:solidFill>
              </a:rPr>
              <a:t>Average distribution of public allocations (similar museums, %)</a:t>
            </a:r>
          </a:p>
        </p:txBody>
      </p:sp>
      <p:graphicFrame>
        <p:nvGraphicFramePr>
          <p:cNvPr id="16" name="Table 15">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487901452"/>
              </p:ext>
            </p:extLst>
          </p:nvPr>
        </p:nvGraphicFramePr>
        <p:xfrm>
          <a:off x="4040735" y="3496850"/>
          <a:ext cx="4748936" cy="1711806"/>
        </p:xfrm>
        <a:graphic>
          <a:graphicData uri="http://schemas.openxmlformats.org/drawingml/2006/table">
            <a:tbl>
              <a:tblPr firstRow="1" bandRow="1">
                <a:tableStyleId>{5C22544A-7EE6-4342-B048-85BDC9FD1C3A}</a:tableStyleId>
              </a:tblPr>
              <a:tblGrid>
                <a:gridCol w="544293">
                  <a:extLst>
                    <a:ext uri="{9D8B030D-6E8A-4147-A177-3AD203B41FA5}">
                      <a16:colId xmlns:a16="http://schemas.microsoft.com/office/drawing/2014/main" val="20000"/>
                    </a:ext>
                  </a:extLst>
                </a:gridCol>
                <a:gridCol w="1031750">
                  <a:extLst>
                    <a:ext uri="{9D8B030D-6E8A-4147-A177-3AD203B41FA5}">
                      <a16:colId xmlns:a16="http://schemas.microsoft.com/office/drawing/2014/main" val="20001"/>
                    </a:ext>
                  </a:extLst>
                </a:gridCol>
                <a:gridCol w="634139">
                  <a:extLst>
                    <a:ext uri="{9D8B030D-6E8A-4147-A177-3AD203B41FA5}">
                      <a16:colId xmlns:a16="http://schemas.microsoft.com/office/drawing/2014/main" val="368647323"/>
                    </a:ext>
                  </a:extLst>
                </a:gridCol>
                <a:gridCol w="574213">
                  <a:extLst>
                    <a:ext uri="{9D8B030D-6E8A-4147-A177-3AD203B41FA5}">
                      <a16:colId xmlns:a16="http://schemas.microsoft.com/office/drawing/2014/main" val="4124864044"/>
                    </a:ext>
                  </a:extLst>
                </a:gridCol>
                <a:gridCol w="519203">
                  <a:extLst>
                    <a:ext uri="{9D8B030D-6E8A-4147-A177-3AD203B41FA5}">
                      <a16:colId xmlns:a16="http://schemas.microsoft.com/office/drawing/2014/main" val="1950310391"/>
                    </a:ext>
                  </a:extLst>
                </a:gridCol>
                <a:gridCol w="749767">
                  <a:extLst>
                    <a:ext uri="{9D8B030D-6E8A-4147-A177-3AD203B41FA5}">
                      <a16:colId xmlns:a16="http://schemas.microsoft.com/office/drawing/2014/main" val="20003"/>
                    </a:ext>
                  </a:extLst>
                </a:gridCol>
                <a:gridCol w="695571">
                  <a:extLst>
                    <a:ext uri="{9D8B030D-6E8A-4147-A177-3AD203B41FA5}">
                      <a16:colId xmlns:a16="http://schemas.microsoft.com/office/drawing/2014/main" val="20006"/>
                    </a:ext>
                  </a:extLst>
                </a:gridCol>
              </a:tblGrid>
              <a:tr h="607546">
                <a:tc>
                  <a:txBody>
                    <a:bodyPr/>
                    <a:lstStyle/>
                    <a:p>
                      <a:pPr algn="ctr" rtl="1" fontAlgn="b"/>
                      <a:r>
                        <a:rPr lang="en-GB" sz="1000" b="1" i="0" u="none" strike="noStrike" dirty="0">
                          <a:solidFill>
                            <a:schemeClr val="bg1"/>
                          </a:solidFill>
                          <a:effectLst/>
                          <a:latin typeface="Arial" panose="020B0604020202020204" pitchFamily="34" charset="0"/>
                        </a:rPr>
                        <a:t>Group Classification </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Museum</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Cultural Administration</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Ministry of Education</a:t>
                      </a:r>
                      <a:endParaRPr lang="he-IL" sz="1000" b="1" i="0" u="none" strike="noStrike" dirty="0">
                        <a:solidFill>
                          <a:schemeClr val="bg1"/>
                        </a:solidFill>
                        <a:effectLst/>
                        <a:latin typeface="Arial" panose="020B0604020202020204" pitchFamily="34" charset="0"/>
                      </a:endParaRPr>
                    </a:p>
                  </a:txBody>
                  <a:tcPr marL="0" marR="0" marT="0" marB="0" anchor="ctr"/>
                </a:tc>
                <a:tc>
                  <a:txBody>
                    <a:bodyPr/>
                    <a:lstStyle/>
                    <a:p>
                      <a:pPr algn="ctr" rtl="1" fontAlgn="b"/>
                      <a:r>
                        <a:rPr lang="en-GB" sz="1000" b="1" i="0" u="none" strike="noStrike" dirty="0">
                          <a:solidFill>
                            <a:schemeClr val="bg1"/>
                          </a:solidFill>
                          <a:effectLst/>
                          <a:latin typeface="Arial" panose="020B0604020202020204" pitchFamily="34" charset="0"/>
                        </a:rPr>
                        <a:t>Local Authority</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tc>
                  <a:txBody>
                    <a:bodyPr/>
                    <a:lstStyle/>
                    <a:p>
                      <a:pPr algn="ctr" rtl="1" fontAlgn="b"/>
                      <a:r>
                        <a:rPr lang="en-GB" sz="1000" b="1" i="0" u="none" strike="noStrike" dirty="0">
                          <a:solidFill>
                            <a:schemeClr val="bg1"/>
                          </a:solidFill>
                          <a:effectLst/>
                          <a:latin typeface="Arial" panose="020B0604020202020204" pitchFamily="34" charset="0"/>
                        </a:rPr>
                        <a:t>Regulations for Jerusalem and the Periphery</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tc>
                  <a:txBody>
                    <a:bodyPr/>
                    <a:lstStyle/>
                    <a:p>
                      <a:pPr algn="ctr" rtl="1" fontAlgn="b"/>
                      <a:r>
                        <a:rPr lang="en-GB" sz="1000" b="1" i="0" u="none" strike="noStrike" dirty="0">
                          <a:solidFill>
                            <a:schemeClr val="bg1"/>
                          </a:solidFill>
                          <a:effectLst/>
                          <a:latin typeface="Arial" panose="020B0604020202020204" pitchFamily="34" charset="0"/>
                        </a:rPr>
                        <a:t>Total Public Allocations</a:t>
                      </a:r>
                      <a:endParaRPr lang="he-IL" sz="1000" b="1" i="0" u="none" strike="noStrike" dirty="0">
                        <a:solidFill>
                          <a:schemeClr val="bg1"/>
                        </a:solidFill>
                        <a:effectLst/>
                        <a:latin typeface="Arial" panose="020B0604020202020204" pitchFamily="34" charset="0"/>
                      </a:endParaRPr>
                    </a:p>
                  </a:txBody>
                  <a:tcPr marL="0" marR="0" marT="0" marB="0" anchor="ctr">
                    <a:solidFill>
                      <a:srgbClr val="00CC99"/>
                    </a:solidFill>
                  </a:tcPr>
                </a:tc>
                <a:extLst>
                  <a:ext uri="{0D108BD9-81ED-4DB2-BD59-A6C34878D82A}">
                    <a16:rowId xmlns:a16="http://schemas.microsoft.com/office/drawing/2014/main" val="1609622032"/>
                  </a:ext>
                </a:extLst>
              </a:tr>
              <a:tr h="259245">
                <a:tc>
                  <a:txBody>
                    <a:bodyPr/>
                    <a:lstStyle/>
                    <a:p>
                      <a:pPr algn="ctr" rtl="1" fontAlgn="b"/>
                      <a:r>
                        <a:rPr lang="en-GB" sz="1000" b="1" i="1" u="none" strike="noStrike" dirty="0">
                          <a:solidFill>
                            <a:srgbClr val="000000"/>
                          </a:solidFill>
                          <a:effectLst/>
                          <a:latin typeface="Arial" panose="020B0604020202020204" pitchFamily="34" charset="0"/>
                        </a:rPr>
                        <a:t>C</a:t>
                      </a:r>
                      <a:endParaRPr lang="he-IL" sz="1000" b="1" i="1"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rtl="1" fontAlgn="b"/>
                      <a:r>
                        <a:rPr lang="en-GB" sz="1000" b="0" i="0" u="none" strike="noStrike" dirty="0">
                          <a:solidFill>
                            <a:srgbClr val="000000"/>
                          </a:solidFill>
                          <a:effectLst/>
                          <a:latin typeface="Arial" panose="020B0604020202020204" pitchFamily="34" charset="0"/>
                        </a:rPr>
                        <a:t>Islamic Art</a:t>
                      </a:r>
                      <a:endParaRPr lang="he-IL" sz="1000" b="0"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584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110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212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434 </a:t>
                      </a:r>
                    </a:p>
                  </a:txBody>
                  <a:tcPr marL="0" marR="0" marT="0" marB="0" anchor="ctr">
                    <a:solidFill>
                      <a:schemeClr val="accent5">
                        <a:lumMod val="40000"/>
                        <a:lumOff val="6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1,339 </a:t>
                      </a:r>
                    </a:p>
                  </a:txBody>
                  <a:tcPr marL="0" marR="0" marT="0" marB="0" anchor="ctr">
                    <a:solidFill>
                      <a:schemeClr val="accent5">
                        <a:lumMod val="40000"/>
                        <a:lumOff val="60000"/>
                      </a:schemeClr>
                    </a:solidFill>
                  </a:tcPr>
                </a:tc>
                <a:extLst>
                  <a:ext uri="{0D108BD9-81ED-4DB2-BD59-A6C34878D82A}">
                    <a16:rowId xmlns:a16="http://schemas.microsoft.com/office/drawing/2014/main" val="3826127772"/>
                  </a:ext>
                </a:extLst>
              </a:tr>
              <a:tr h="377471">
                <a:tc>
                  <a:txBody>
                    <a:bodyPr/>
                    <a:lstStyle/>
                    <a:p>
                      <a:pPr algn="ctr" rtl="1" fontAlgn="b"/>
                      <a:r>
                        <a:rPr lang="en-GB" sz="1000" b="1" i="1" u="none" strike="noStrike" dirty="0">
                          <a:solidFill>
                            <a:srgbClr val="000000"/>
                          </a:solidFill>
                          <a:effectLst/>
                          <a:latin typeface="Arial" panose="020B0604020202020204" pitchFamily="34" charset="0"/>
                        </a:rPr>
                        <a:t>C</a:t>
                      </a:r>
                      <a:endParaRPr lang="he-IL" sz="1000" b="1" i="1"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rtl="1" fontAlgn="b"/>
                      <a:r>
                        <a:rPr lang="en-GB" sz="1000" b="0" i="0" u="none" strike="noStrike" dirty="0">
                          <a:solidFill>
                            <a:srgbClr val="000000"/>
                          </a:solidFill>
                          <a:effectLst/>
                          <a:latin typeface="Arial" panose="020B0604020202020204" pitchFamily="34" charset="0"/>
                        </a:rPr>
                        <a:t>Italian Jewry</a:t>
                      </a:r>
                      <a:endParaRPr lang="he-IL" sz="1000" b="0"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322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96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99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274 </a:t>
                      </a:r>
                    </a:p>
                  </a:txBody>
                  <a:tcPr marL="0" marR="0" marT="0" marB="0" anchor="ctr">
                    <a:solidFill>
                      <a:schemeClr val="accent5">
                        <a:lumMod val="60000"/>
                        <a:lumOff val="40000"/>
                      </a:schemeClr>
                    </a:solidFill>
                  </a:tcPr>
                </a:tc>
                <a:tc>
                  <a:txBody>
                    <a:bodyPr/>
                    <a:lstStyle/>
                    <a:p>
                      <a:pPr algn="ctr" rtl="0" fontAlgn="b"/>
                      <a:r>
                        <a:rPr lang="he-IL" sz="1000" b="0" i="0" u="none" strike="noStrike" dirty="0">
                          <a:solidFill>
                            <a:srgbClr val="000000"/>
                          </a:solidFill>
                          <a:effectLst/>
                          <a:latin typeface="Arial" panose="020B0604020202020204" pitchFamily="34" charset="0"/>
                        </a:rPr>
                        <a:t>791 </a:t>
                      </a:r>
                    </a:p>
                  </a:txBody>
                  <a:tcPr marL="0" marR="0" marT="0" marB="0" anchor="ctr">
                    <a:solidFill>
                      <a:schemeClr val="accent5">
                        <a:lumMod val="60000"/>
                        <a:lumOff val="40000"/>
                      </a:schemeClr>
                    </a:solidFill>
                  </a:tcPr>
                </a:tc>
                <a:extLst>
                  <a:ext uri="{0D108BD9-81ED-4DB2-BD59-A6C34878D82A}">
                    <a16:rowId xmlns:a16="http://schemas.microsoft.com/office/drawing/2014/main" val="10002"/>
                  </a:ext>
                </a:extLst>
              </a:tr>
              <a:tr h="313090">
                <a:tc>
                  <a:txBody>
                    <a:bodyPr/>
                    <a:lstStyle/>
                    <a:p>
                      <a:pPr algn="ctr" rtl="0" fontAlgn="b"/>
                      <a:r>
                        <a:rPr lang="he-IL" sz="1000" b="0" i="0" u="none" strike="noStrike" dirty="0">
                          <a:solidFill>
                            <a:srgbClr val="000000"/>
                          </a:solidFill>
                          <a:effectLst/>
                          <a:latin typeface="Arial" panose="020B0604020202020204" pitchFamily="34" charset="0"/>
                        </a:rPr>
                        <a:t> </a:t>
                      </a:r>
                    </a:p>
                  </a:txBody>
                  <a:tcPr marL="0" marR="0" marT="0" marB="0" anchor="ctr">
                    <a:noFill/>
                  </a:tcPr>
                </a:tc>
                <a:tc>
                  <a:txBody>
                    <a:bodyPr/>
                    <a:lstStyle/>
                    <a:p>
                      <a:pPr algn="ctr" rtl="1" fontAlgn="b"/>
                      <a:r>
                        <a:rPr lang="en-GB" sz="1000" b="0" i="0" u="none" strike="noStrike" dirty="0">
                          <a:solidFill>
                            <a:srgbClr val="000000"/>
                          </a:solidFill>
                          <a:effectLst/>
                          <a:latin typeface="Arial" panose="020B0604020202020204" pitchFamily="34" charset="0"/>
                        </a:rPr>
                        <a:t>Center of Jewish Heritage</a:t>
                      </a:r>
                      <a:endParaRPr lang="he-IL" sz="1000" b="0" i="0" u="none" strike="noStrike" dirty="0">
                        <a:solidFill>
                          <a:srgbClr val="000000"/>
                        </a:solidFill>
                        <a:effectLst/>
                        <a:latin typeface="Arial" panose="020B0604020202020204" pitchFamily="34" charset="0"/>
                      </a:endParaRP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453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103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156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354 </a:t>
                      </a:r>
                    </a:p>
                  </a:txBody>
                  <a:tcPr marL="0" marR="0" marT="0" marB="0" anchor="ctr">
                    <a:solidFill>
                      <a:srgbClr val="FFE9A3"/>
                    </a:solidFill>
                  </a:tcPr>
                </a:tc>
                <a:tc>
                  <a:txBody>
                    <a:bodyPr/>
                    <a:lstStyle/>
                    <a:p>
                      <a:pPr algn="ctr" rtl="0" fontAlgn="b"/>
                      <a:r>
                        <a:rPr lang="he-IL" sz="1000" b="0" i="0" u="none" strike="noStrike" dirty="0">
                          <a:solidFill>
                            <a:srgbClr val="000000"/>
                          </a:solidFill>
                          <a:effectLst/>
                          <a:latin typeface="Arial" panose="020B0604020202020204" pitchFamily="34" charset="0"/>
                        </a:rPr>
                        <a:t>1,065 </a:t>
                      </a:r>
                    </a:p>
                  </a:txBody>
                  <a:tcPr marL="0" marR="0" marT="0" marB="0" anchor="ctr">
                    <a:solidFill>
                      <a:srgbClr val="FFE9A3"/>
                    </a:solidFill>
                  </a:tcPr>
                </a:tc>
                <a:extLst>
                  <a:ext uri="{0D108BD9-81ED-4DB2-BD59-A6C34878D82A}">
                    <a16:rowId xmlns:a16="http://schemas.microsoft.com/office/drawing/2014/main" val="10003"/>
                  </a:ext>
                </a:extLst>
              </a:tr>
            </a:tbl>
          </a:graphicData>
        </a:graphic>
      </p:graphicFrame>
      <p:sp>
        <p:nvSpPr>
          <p:cNvPr id="18" name="TextBox 17">
            <a:extLst>
              <a:ext uri="{FF2B5EF4-FFF2-40B4-BE49-F238E27FC236}">
                <a16:creationId xmlns:a16="http://schemas.microsoft.com/office/drawing/2014/main" id="{5551A4FF-E65C-4013-8807-98002805C997}"/>
              </a:ext>
            </a:extLst>
          </p:cNvPr>
          <p:cNvSpPr txBox="1"/>
          <p:nvPr/>
        </p:nvSpPr>
        <p:spPr>
          <a:xfrm>
            <a:off x="4419600" y="2973630"/>
            <a:ext cx="3991206" cy="523220"/>
          </a:xfrm>
          <a:prstGeom prst="rect">
            <a:avLst/>
          </a:prstGeom>
          <a:noFill/>
        </p:spPr>
        <p:txBody>
          <a:bodyPr wrap="square" rtlCol="1">
            <a:spAutoFit/>
          </a:bodyPr>
          <a:lstStyle/>
          <a:p>
            <a:r>
              <a:rPr lang="en-GB" b="1" u="sng" dirty="0">
                <a:solidFill>
                  <a:schemeClr val="tx1"/>
                </a:solidFill>
              </a:rPr>
              <a:t>Distribution of public funds in selected museums (thousand NIS)</a:t>
            </a:r>
          </a:p>
        </p:txBody>
      </p:sp>
      <p:sp>
        <p:nvSpPr>
          <p:cNvPr id="15" name="Rectangle 9">
            <a:extLst>
              <a:ext uri="{FF2B5EF4-FFF2-40B4-BE49-F238E27FC236}">
                <a16:creationId xmlns:a16="http://schemas.microsoft.com/office/drawing/2014/main" id="{3F7F782A-313B-4180-BF53-CBD4701607D4}"/>
              </a:ext>
            </a:extLst>
          </p:cNvPr>
          <p:cNvSpPr>
            <a:spLocks noChangeArrowheads="1"/>
          </p:cNvSpPr>
          <p:nvPr/>
        </p:nvSpPr>
        <p:spPr bwMode="auto">
          <a:xfrm>
            <a:off x="1320155" y="137843"/>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latin typeface="+mj-lt"/>
                <a:ea typeface="+mj-ea"/>
                <a:cs typeface="+mj-cs"/>
              </a:rPr>
              <a:t>Assumptions – Public Allocations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2376174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792956" y="285750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Assumptions - Costs</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3173754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16</a:t>
            </a:fld>
            <a:endParaRPr lang="en-US" dirty="0"/>
          </a:p>
        </p:txBody>
      </p:sp>
      <p:sp>
        <p:nvSpPr>
          <p:cNvPr id="6" name="Rectangle 9"/>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Costs</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009430"/>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200" b="1" i="1" dirty="0" err="1">
                <a:solidFill>
                  <a:schemeClr val="tx1"/>
                </a:solidFill>
                <a:latin typeface="Arial" pitchFamily="34" charset="0"/>
              </a:rPr>
              <a:t>Labor</a:t>
            </a:r>
            <a:r>
              <a:rPr lang="en-GB" sz="1200" b="1" i="1" dirty="0">
                <a:solidFill>
                  <a:schemeClr val="tx1"/>
                </a:solidFill>
                <a:latin typeface="Arial" pitchFamily="34" charset="0"/>
              </a:rPr>
              <a:t> and operational expenses and maintenance costs are on average more than 60% of the general operational costs at different museums. </a:t>
            </a:r>
          </a:p>
        </p:txBody>
      </p:sp>
      <p:sp>
        <p:nvSpPr>
          <p:cNvPr id="14" name="TextBox 13">
            <a:extLst>
              <a:ext uri="{FF2B5EF4-FFF2-40B4-BE49-F238E27FC236}">
                <a16:creationId xmlns:a16="http://schemas.microsoft.com/office/drawing/2014/main" id="{60AC64EA-6A3C-4EEC-A1DF-C7CC2582EEC2}"/>
              </a:ext>
            </a:extLst>
          </p:cNvPr>
          <p:cNvSpPr txBox="1"/>
          <p:nvPr/>
        </p:nvSpPr>
        <p:spPr>
          <a:xfrm>
            <a:off x="4671175" y="5771323"/>
            <a:ext cx="4226840" cy="646331"/>
          </a:xfrm>
          <a:prstGeom prst="rect">
            <a:avLst/>
          </a:prstGeom>
          <a:noFill/>
        </p:spPr>
        <p:txBody>
          <a:bodyPr wrap="square" rtlCol="1">
            <a:spAutoFit/>
          </a:bodyPr>
          <a:lstStyle/>
          <a:p>
            <a:pPr algn="l" rtl="0"/>
            <a:r>
              <a:rPr lang="en-GB" sz="900" dirty="0">
                <a:solidFill>
                  <a:schemeClr val="tx1"/>
                </a:solidFill>
              </a:rPr>
              <a:t>* </a:t>
            </a:r>
            <a:r>
              <a:rPr lang="en-GB" sz="900" b="1" i="1" dirty="0">
                <a:solidFill>
                  <a:schemeClr val="tx1"/>
                </a:solidFill>
              </a:rPr>
              <a:t>Sources: </a:t>
            </a:r>
            <a:r>
              <a:rPr lang="en-GB" sz="900" dirty="0">
                <a:solidFill>
                  <a:schemeClr val="tx1"/>
                </a:solidFill>
              </a:rPr>
              <a:t>Ministry of Culture and Sport, </a:t>
            </a:r>
            <a:r>
              <a:rPr lang="en-GB" sz="900" dirty="0" err="1">
                <a:solidFill>
                  <a:schemeClr val="tx1"/>
                </a:solidFill>
              </a:rPr>
              <a:t>Pilat</a:t>
            </a:r>
            <a:r>
              <a:rPr lang="en-GB" sz="900" dirty="0">
                <a:solidFill>
                  <a:schemeClr val="tx1"/>
                </a:solidFill>
              </a:rPr>
              <a:t> Report – Museums in Israel (Summary of Annual Activities) </a:t>
            </a:r>
          </a:p>
          <a:p>
            <a:pPr algn="r"/>
            <a:r>
              <a:rPr lang="he-IL" sz="900" dirty="0">
                <a:solidFill>
                  <a:schemeClr val="tx1"/>
                </a:solidFill>
              </a:rPr>
              <a:t>–</a:t>
            </a:r>
            <a:endParaRPr lang="en-GB" sz="900" dirty="0">
              <a:solidFill>
                <a:schemeClr val="tx1"/>
              </a:solidFill>
            </a:endParaRPr>
          </a:p>
          <a:p>
            <a:pPr algn="r"/>
            <a:endParaRPr lang="he-IL" sz="900" dirty="0">
              <a:solidFill>
                <a:schemeClr val="tx1"/>
              </a:solidFill>
            </a:endParaRPr>
          </a:p>
        </p:txBody>
      </p:sp>
      <p:sp>
        <p:nvSpPr>
          <p:cNvPr id="7" name="TextBox 6">
            <a:extLst>
              <a:ext uri="{FF2B5EF4-FFF2-40B4-BE49-F238E27FC236}">
                <a16:creationId xmlns:a16="http://schemas.microsoft.com/office/drawing/2014/main" id="{5551A4FF-E65C-4013-8807-98002805C997}"/>
              </a:ext>
            </a:extLst>
          </p:cNvPr>
          <p:cNvSpPr txBox="1"/>
          <p:nvPr/>
        </p:nvSpPr>
        <p:spPr>
          <a:xfrm>
            <a:off x="2940256" y="1091252"/>
            <a:ext cx="3263485" cy="738664"/>
          </a:xfrm>
          <a:prstGeom prst="rect">
            <a:avLst/>
          </a:prstGeom>
          <a:noFill/>
        </p:spPr>
        <p:txBody>
          <a:bodyPr wrap="square" rtlCol="1">
            <a:spAutoFit/>
          </a:bodyPr>
          <a:lstStyle/>
          <a:p>
            <a:r>
              <a:rPr lang="en-GB" b="1" u="sng" dirty="0">
                <a:solidFill>
                  <a:schemeClr val="tx1"/>
                </a:solidFill>
              </a:rPr>
              <a:t>Division of average annual operational costs (all major museums, %)</a:t>
            </a:r>
          </a:p>
          <a:p>
            <a:endParaRPr lang="he-IL" b="1" u="sng" dirty="0">
              <a:solidFill>
                <a:schemeClr val="tx1"/>
              </a:solidFill>
            </a:endParaRPr>
          </a:p>
        </p:txBody>
      </p:sp>
      <p:graphicFrame>
        <p:nvGraphicFramePr>
          <p:cNvPr id="10" name="Chart 9">
            <a:extLst>
              <a:ext uri="{FF2B5EF4-FFF2-40B4-BE49-F238E27FC236}">
                <a16:creationId xmlns:a16="http://schemas.microsoft.com/office/drawing/2014/main" id="{442384B4-BDE6-474D-84FF-C6D45310232A}"/>
              </a:ext>
            </a:extLst>
          </p:cNvPr>
          <p:cNvGraphicFramePr/>
          <p:nvPr>
            <p:extLst>
              <p:ext uri="{D42A27DB-BD31-4B8C-83A1-F6EECF244321}">
                <p14:modId xmlns:p14="http://schemas.microsoft.com/office/powerpoint/2010/main" val="114938382"/>
              </p:ext>
            </p:extLst>
          </p:nvPr>
        </p:nvGraphicFramePr>
        <p:xfrm>
          <a:off x="1953622" y="1581421"/>
          <a:ext cx="5236755" cy="41627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7954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17</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GB" sz="2400" b="1" dirty="0">
                <a:solidFill>
                  <a:srgbClr val="204162"/>
                </a:solidFill>
              </a:rPr>
              <a:t>Assumptions (Base Scenario) – Operational Costs (</a:t>
            </a:r>
            <a:r>
              <a:rPr lang="en-GB" sz="2400" b="1" dirty="0" err="1">
                <a:solidFill>
                  <a:srgbClr val="204162"/>
                </a:solidFill>
              </a:rPr>
              <a:t>Labor</a:t>
            </a:r>
            <a:r>
              <a:rPr lang="en-GB" sz="2400" b="1" dirty="0">
                <a:solidFill>
                  <a:srgbClr val="204162"/>
                </a:solidFill>
              </a:rPr>
              <a:t>)</a:t>
            </a:r>
          </a:p>
        </p:txBody>
      </p:sp>
      <p:sp>
        <p:nvSpPr>
          <p:cNvPr id="5" name="TextBox 4"/>
          <p:cNvSpPr txBox="1"/>
          <p:nvPr/>
        </p:nvSpPr>
        <p:spPr>
          <a:xfrm>
            <a:off x="625459" y="1455730"/>
            <a:ext cx="3415275" cy="523220"/>
          </a:xfrm>
          <a:prstGeom prst="rect">
            <a:avLst/>
          </a:prstGeom>
          <a:noFill/>
        </p:spPr>
        <p:txBody>
          <a:bodyPr wrap="square" rtlCol="1">
            <a:spAutoFit/>
          </a:bodyPr>
          <a:lstStyle/>
          <a:p>
            <a:r>
              <a:rPr lang="en-GB" b="1" u="sng" dirty="0">
                <a:solidFill>
                  <a:schemeClr val="tx1"/>
                </a:solidFill>
              </a:rPr>
              <a:t>Average division of annual </a:t>
            </a:r>
            <a:r>
              <a:rPr lang="en-GB" b="1" u="sng" dirty="0" err="1">
                <a:solidFill>
                  <a:schemeClr val="tx1"/>
                </a:solidFill>
              </a:rPr>
              <a:t>labor</a:t>
            </a:r>
            <a:r>
              <a:rPr lang="en-GB" b="1" u="sng" dirty="0">
                <a:solidFill>
                  <a:schemeClr val="tx1"/>
                </a:solidFill>
              </a:rPr>
              <a:t> costs (NIS, thousands)</a:t>
            </a:r>
            <a:endParaRPr lang="he-IL" b="1" u="sng" dirty="0">
              <a:solidFill>
                <a:schemeClr val="tx1"/>
              </a:solidFill>
            </a:endParaRPr>
          </a:p>
        </p:txBody>
      </p:sp>
      <p:sp>
        <p:nvSpPr>
          <p:cNvPr id="6" name="TextBox 5"/>
          <p:cNvSpPr txBox="1"/>
          <p:nvPr/>
        </p:nvSpPr>
        <p:spPr>
          <a:xfrm>
            <a:off x="1004935" y="5022795"/>
            <a:ext cx="2656325" cy="246221"/>
          </a:xfrm>
          <a:prstGeom prst="rect">
            <a:avLst/>
          </a:prstGeom>
          <a:noFill/>
        </p:spPr>
        <p:txBody>
          <a:bodyPr wrap="square" rtlCol="1">
            <a:spAutoFit/>
          </a:bodyPr>
          <a:lstStyle/>
          <a:p>
            <a:r>
              <a:rPr lang="en-US" sz="1000" b="1" u="sng" dirty="0">
                <a:solidFill>
                  <a:schemeClr val="tx1"/>
                </a:solidFill>
              </a:rPr>
              <a:t>T</a:t>
            </a:r>
            <a:r>
              <a:rPr lang="en-GB" sz="1000" b="1" u="sng" dirty="0" err="1">
                <a:solidFill>
                  <a:schemeClr val="tx1"/>
                </a:solidFill>
              </a:rPr>
              <a:t>otal</a:t>
            </a:r>
            <a:r>
              <a:rPr lang="en-GB" sz="1000" b="1" u="sng" dirty="0">
                <a:solidFill>
                  <a:schemeClr val="tx1"/>
                </a:solidFill>
              </a:rPr>
              <a:t>: Around NIS1.8 million per year</a:t>
            </a:r>
            <a:endParaRPr lang="he-IL" sz="1000" b="1" u="sng" dirty="0">
              <a:solidFill>
                <a:schemeClr val="tx1"/>
              </a:solidFill>
            </a:endParaRPr>
          </a:p>
        </p:txBody>
      </p:sp>
      <p:sp>
        <p:nvSpPr>
          <p:cNvPr id="10" name="מלבן 9"/>
          <p:cNvSpPr/>
          <p:nvPr/>
        </p:nvSpPr>
        <p:spPr>
          <a:xfrm>
            <a:off x="4263926" y="1455730"/>
            <a:ext cx="4720617" cy="2675660"/>
          </a:xfrm>
          <a:prstGeom prst="rect">
            <a:avLst/>
          </a:prstGeom>
          <a:noFill/>
          <a:ln w="12700" algn="ctr">
            <a:noFill/>
            <a:prstDash val="dash"/>
            <a:miter lim="800000"/>
            <a:headEnd/>
            <a:tailEnd/>
          </a:ln>
        </p:spPr>
        <p:txBody>
          <a:bodyPr anchor="t"/>
          <a:lstStyle/>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The center’s management will form around 30% of the staff and around 40% of </a:t>
            </a:r>
            <a:r>
              <a:rPr lang="en-GB" sz="800" dirty="0" err="1">
                <a:solidFill>
                  <a:srgbClr val="000000"/>
                </a:solidFill>
                <a:latin typeface="Arial" pitchFamily="34" charset="0"/>
              </a:rPr>
              <a:t>labor</a:t>
            </a:r>
            <a:r>
              <a:rPr lang="en-GB" sz="800" dirty="0">
                <a:solidFill>
                  <a:srgbClr val="000000"/>
                </a:solidFill>
                <a:latin typeface="Arial" pitchFamily="34" charset="0"/>
              </a:rPr>
              <a:t> expenses.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Library staff and guides are part-time jobs that are conditional on the number of annual visitors.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We have assumed that the number of staff and the job duration is expected to rise in accordance with the rise in the number of annual visitors (around 20% per year). </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The center is expected to employ between seven and 15 staff over 10 years of activities; this is in accordance with the increase in the number of visitors.</a:t>
            </a:r>
          </a:p>
          <a:p>
            <a:pPr marL="285750" indent="-285750" algn="l" rtl="0">
              <a:lnSpc>
                <a:spcPts val="1800"/>
              </a:lnSpc>
              <a:spcBef>
                <a:spcPts val="400"/>
              </a:spcBef>
              <a:spcAft>
                <a:spcPts val="400"/>
              </a:spcAft>
              <a:buClr>
                <a:srgbClr val="6793B2"/>
              </a:buClr>
              <a:buFont typeface="Wingdings" pitchFamily="2" charset="2"/>
              <a:buChar char="§"/>
            </a:pPr>
            <a:r>
              <a:rPr lang="en-GB" sz="800" dirty="0">
                <a:solidFill>
                  <a:srgbClr val="000000"/>
                </a:solidFill>
                <a:latin typeface="Arial" pitchFamily="34" charset="0"/>
              </a:rPr>
              <a:t>Use of volunteers is expected to reduce </a:t>
            </a:r>
            <a:r>
              <a:rPr lang="en-GB" sz="800" dirty="0" err="1">
                <a:solidFill>
                  <a:srgbClr val="000000"/>
                </a:solidFill>
                <a:latin typeface="Arial" pitchFamily="34" charset="0"/>
              </a:rPr>
              <a:t>labor</a:t>
            </a:r>
            <a:r>
              <a:rPr lang="en-GB" sz="800" dirty="0">
                <a:solidFill>
                  <a:srgbClr val="000000"/>
                </a:solidFill>
                <a:latin typeface="Arial" pitchFamily="34" charset="0"/>
              </a:rPr>
              <a:t> and guide costs in particular by around NIS40,000.</a:t>
            </a:r>
          </a:p>
        </p:txBody>
      </p:sp>
      <p:sp>
        <p:nvSpPr>
          <p:cNvPr id="11" name="Text Box 3"/>
          <p:cNvSpPr txBox="1">
            <a:spLocks noChangeArrowheads="1"/>
          </p:cNvSpPr>
          <p:nvPr/>
        </p:nvSpPr>
        <p:spPr bwMode="auto">
          <a:xfrm>
            <a:off x="1253402" y="6085325"/>
            <a:ext cx="6637196" cy="562954"/>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center’s ongoing operational costs relating to </a:t>
            </a:r>
            <a:r>
              <a:rPr lang="en-GB" sz="1000" dirty="0" err="1"/>
              <a:t>labor</a:t>
            </a:r>
            <a:r>
              <a:rPr lang="en-GB" sz="1000" dirty="0"/>
              <a:t> alone stand at around NIS1.8 million on average per year and are the most costly expense.</a:t>
            </a:r>
            <a:endParaRPr lang="en-US" dirty="0"/>
          </a:p>
        </p:txBody>
      </p:sp>
      <p:graphicFrame>
        <p:nvGraphicFramePr>
          <p:cNvPr id="9" name="Chart 8">
            <a:extLst>
              <a:ext uri="{FF2B5EF4-FFF2-40B4-BE49-F238E27FC236}">
                <a16:creationId xmlns:a16="http://schemas.microsoft.com/office/drawing/2014/main" id="{A552D3E3-1CBE-4946-B685-77C5F74D3938}"/>
              </a:ext>
            </a:extLst>
          </p:cNvPr>
          <p:cNvGraphicFramePr/>
          <p:nvPr>
            <p:extLst>
              <p:ext uri="{D42A27DB-BD31-4B8C-83A1-F6EECF244321}">
                <p14:modId xmlns:p14="http://schemas.microsoft.com/office/powerpoint/2010/main" val="585660895"/>
              </p:ext>
            </p:extLst>
          </p:nvPr>
        </p:nvGraphicFramePr>
        <p:xfrm>
          <a:off x="-110825" y="1759310"/>
          <a:ext cx="4781385" cy="33699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טבלה 4">
            <a:extLst>
              <a:ext uri="{FF2B5EF4-FFF2-40B4-BE49-F238E27FC236}">
                <a16:creationId xmlns:a16="http://schemas.microsoft.com/office/drawing/2014/main" id="{A94008E6-59B0-4E79-8ECA-DA301C2B5DD8}"/>
              </a:ext>
            </a:extLst>
          </p:cNvPr>
          <p:cNvGraphicFramePr>
            <a:graphicFrameLocks noGrp="1"/>
          </p:cNvGraphicFramePr>
          <p:nvPr>
            <p:extLst>
              <p:ext uri="{D42A27DB-BD31-4B8C-83A1-F6EECF244321}">
                <p14:modId xmlns:p14="http://schemas.microsoft.com/office/powerpoint/2010/main" val="3406856613"/>
              </p:ext>
            </p:extLst>
          </p:nvPr>
        </p:nvGraphicFramePr>
        <p:xfrm>
          <a:off x="5103264" y="4237252"/>
          <a:ext cx="3448574" cy="1620388"/>
        </p:xfrm>
        <a:graphic>
          <a:graphicData uri="http://schemas.openxmlformats.org/drawingml/2006/table">
            <a:tbl>
              <a:tblPr firstRow="1" bandRow="1">
                <a:tableStyleId>{5C22544A-7EE6-4342-B048-85BDC9FD1C3A}</a:tableStyleId>
              </a:tblPr>
              <a:tblGrid>
                <a:gridCol w="1724287">
                  <a:extLst>
                    <a:ext uri="{9D8B030D-6E8A-4147-A177-3AD203B41FA5}">
                      <a16:colId xmlns:a16="http://schemas.microsoft.com/office/drawing/2014/main" val="20000"/>
                    </a:ext>
                  </a:extLst>
                </a:gridCol>
                <a:gridCol w="1724287">
                  <a:extLst>
                    <a:ext uri="{9D8B030D-6E8A-4147-A177-3AD203B41FA5}">
                      <a16:colId xmlns:a16="http://schemas.microsoft.com/office/drawing/2014/main" val="20001"/>
                    </a:ext>
                  </a:extLst>
                </a:gridCol>
              </a:tblGrid>
              <a:tr h="0">
                <a:tc>
                  <a:txBody>
                    <a:bodyPr/>
                    <a:lstStyle/>
                    <a:p>
                      <a:pPr algn="ctr" rtl="1"/>
                      <a:r>
                        <a:rPr lang="en-GB" sz="1000" b="1" dirty="0" err="1">
                          <a:solidFill>
                            <a:schemeClr val="tx1"/>
                          </a:solidFill>
                        </a:rPr>
                        <a:t>Labor</a:t>
                      </a:r>
                      <a:r>
                        <a:rPr lang="en-GB" sz="1000" b="1" dirty="0">
                          <a:solidFill>
                            <a:schemeClr val="tx1"/>
                          </a:solidFill>
                        </a:rPr>
                        <a:t>*</a:t>
                      </a:r>
                      <a:endParaRPr lang="he-IL" sz="1000" b="1" dirty="0">
                        <a:solidFill>
                          <a:schemeClr val="tx1"/>
                        </a:solidFill>
                      </a:endParaRPr>
                    </a:p>
                  </a:txBody>
                  <a:tcPr marL="79084" marR="79084" marT="39542" marB="39542">
                    <a:solidFill>
                      <a:srgbClr val="8CAFC6"/>
                    </a:solidFill>
                  </a:tcPr>
                </a:tc>
                <a:tc>
                  <a:txBody>
                    <a:bodyPr/>
                    <a:lstStyle/>
                    <a:p>
                      <a:pPr algn="ctr" rtl="1"/>
                      <a:r>
                        <a:rPr lang="en-GB" sz="1000" b="1" dirty="0">
                          <a:solidFill>
                            <a:schemeClr val="tx1"/>
                          </a:solidFill>
                        </a:rPr>
                        <a:t>Number of positions</a:t>
                      </a:r>
                      <a:endParaRPr lang="he-IL" sz="1000" b="1" dirty="0">
                        <a:solidFill>
                          <a:schemeClr val="tx1"/>
                        </a:solidFill>
                      </a:endParaRPr>
                    </a:p>
                  </a:txBody>
                  <a:tcPr marL="79084" marR="79084" marT="39542" marB="39542">
                    <a:solidFill>
                      <a:srgbClr val="8CAFC6"/>
                    </a:solidFill>
                  </a:tcPr>
                </a:tc>
                <a:extLst>
                  <a:ext uri="{0D108BD9-81ED-4DB2-BD59-A6C34878D82A}">
                    <a16:rowId xmlns:a16="http://schemas.microsoft.com/office/drawing/2014/main" val="10000"/>
                  </a:ext>
                </a:extLst>
              </a:tr>
              <a:tr h="0">
                <a:tc>
                  <a:txBody>
                    <a:bodyPr/>
                    <a:lstStyle/>
                    <a:p>
                      <a:pPr algn="ctr" rtl="1"/>
                      <a:r>
                        <a:rPr lang="en-GB" sz="1000" dirty="0"/>
                        <a:t>Center Management</a:t>
                      </a:r>
                      <a:endParaRPr lang="he-IL" sz="1000" dirty="0"/>
                    </a:p>
                  </a:txBody>
                  <a:tcPr marL="79084" marR="79084" marT="39542" marB="39542"/>
                </a:tc>
                <a:tc>
                  <a:txBody>
                    <a:bodyPr/>
                    <a:lstStyle/>
                    <a:p>
                      <a:pPr algn="ctr" rtl="1"/>
                      <a:r>
                        <a:rPr lang="he-IL" sz="1000" dirty="0"/>
                        <a:t>3</a:t>
                      </a:r>
                    </a:p>
                  </a:txBody>
                  <a:tcPr marL="79084" marR="79084" marT="39542" marB="39542"/>
                </a:tc>
                <a:extLst>
                  <a:ext uri="{0D108BD9-81ED-4DB2-BD59-A6C34878D82A}">
                    <a16:rowId xmlns:a16="http://schemas.microsoft.com/office/drawing/2014/main" val="10001"/>
                  </a:ext>
                </a:extLst>
              </a:tr>
              <a:tr h="0">
                <a:tc>
                  <a:txBody>
                    <a:bodyPr/>
                    <a:lstStyle/>
                    <a:p>
                      <a:pPr algn="ctr" rtl="1"/>
                      <a:r>
                        <a:rPr lang="en-GB" sz="1000" dirty="0"/>
                        <a:t>Center Director</a:t>
                      </a:r>
                      <a:endParaRPr lang="he-IL" sz="1000" dirty="0"/>
                    </a:p>
                  </a:txBody>
                  <a:tcPr marL="79084" marR="79084" marT="39542" marB="39542"/>
                </a:tc>
                <a:tc>
                  <a:txBody>
                    <a:bodyPr/>
                    <a:lstStyle/>
                    <a:p>
                      <a:pPr algn="ctr" rtl="1"/>
                      <a:r>
                        <a:rPr lang="he-IL" sz="1000" dirty="0"/>
                        <a:t>1</a:t>
                      </a:r>
                    </a:p>
                  </a:txBody>
                  <a:tcPr marL="79084" marR="79084" marT="39542" marB="39542"/>
                </a:tc>
                <a:extLst>
                  <a:ext uri="{0D108BD9-81ED-4DB2-BD59-A6C34878D82A}">
                    <a16:rowId xmlns:a16="http://schemas.microsoft.com/office/drawing/2014/main" val="10002"/>
                  </a:ext>
                </a:extLst>
              </a:tr>
              <a:tr h="0">
                <a:tc>
                  <a:txBody>
                    <a:bodyPr/>
                    <a:lstStyle/>
                    <a:p>
                      <a:pPr algn="ctr" rtl="1"/>
                      <a:r>
                        <a:rPr lang="en-GB" sz="1000" dirty="0"/>
                        <a:t>Maintenance Staff</a:t>
                      </a:r>
                      <a:endParaRPr lang="he-IL" sz="1000" dirty="0"/>
                    </a:p>
                  </a:txBody>
                  <a:tcPr marL="79084" marR="79084" marT="39542" marB="39542"/>
                </a:tc>
                <a:tc>
                  <a:txBody>
                    <a:bodyPr/>
                    <a:lstStyle/>
                    <a:p>
                      <a:pPr algn="ctr" rtl="1"/>
                      <a:r>
                        <a:rPr lang="he-IL" sz="1000" dirty="0"/>
                        <a:t>2</a:t>
                      </a:r>
                    </a:p>
                  </a:txBody>
                  <a:tcPr marL="79084" marR="79084" marT="39542" marB="39542"/>
                </a:tc>
                <a:extLst>
                  <a:ext uri="{0D108BD9-81ED-4DB2-BD59-A6C34878D82A}">
                    <a16:rowId xmlns:a16="http://schemas.microsoft.com/office/drawing/2014/main" val="129368579"/>
                  </a:ext>
                </a:extLst>
              </a:tr>
              <a:tr h="0">
                <a:tc>
                  <a:txBody>
                    <a:bodyPr/>
                    <a:lstStyle/>
                    <a:p>
                      <a:pPr algn="ctr" rtl="1"/>
                      <a:r>
                        <a:rPr lang="en-GB" sz="1000" dirty="0"/>
                        <a:t>Additional Staff</a:t>
                      </a:r>
                      <a:endParaRPr lang="he-IL" sz="1000" dirty="0"/>
                    </a:p>
                  </a:txBody>
                  <a:tcPr marL="79084" marR="79084" marT="39542" marB="39542"/>
                </a:tc>
                <a:tc>
                  <a:txBody>
                    <a:bodyPr/>
                    <a:lstStyle/>
                    <a:p>
                      <a:pPr algn="ctr" rtl="1"/>
                      <a:r>
                        <a:rPr lang="en-ZW" sz="1000" dirty="0"/>
                        <a:t>3</a:t>
                      </a:r>
                      <a:endParaRPr lang="he-IL" sz="1000" dirty="0"/>
                    </a:p>
                  </a:txBody>
                  <a:tcPr marL="79084" marR="79084" marT="39542" marB="39542"/>
                </a:tc>
                <a:extLst>
                  <a:ext uri="{0D108BD9-81ED-4DB2-BD59-A6C34878D82A}">
                    <a16:rowId xmlns:a16="http://schemas.microsoft.com/office/drawing/2014/main" val="3507899767"/>
                  </a:ext>
                </a:extLst>
              </a:tr>
              <a:tr h="0">
                <a:tc>
                  <a:txBody>
                    <a:bodyPr/>
                    <a:lstStyle/>
                    <a:p>
                      <a:pPr algn="ctr" rtl="1"/>
                      <a:r>
                        <a:rPr lang="en-GB" sz="1000" dirty="0"/>
                        <a:t>Guides</a:t>
                      </a:r>
                      <a:endParaRPr lang="he-IL" sz="1000" dirty="0"/>
                    </a:p>
                  </a:txBody>
                  <a:tcPr marL="79084" marR="79084" marT="39542" marB="39542"/>
                </a:tc>
                <a:tc>
                  <a:txBody>
                    <a:bodyPr/>
                    <a:lstStyle/>
                    <a:p>
                      <a:pPr algn="ctr" rtl="1"/>
                      <a:r>
                        <a:rPr lang="he-IL" sz="1000" dirty="0"/>
                        <a:t>2</a:t>
                      </a:r>
                    </a:p>
                  </a:txBody>
                  <a:tcPr marL="79084" marR="79084" marT="39542" marB="39542"/>
                </a:tc>
                <a:extLst>
                  <a:ext uri="{0D108BD9-81ED-4DB2-BD59-A6C34878D82A}">
                    <a16:rowId xmlns:a16="http://schemas.microsoft.com/office/drawing/2014/main" val="4291789653"/>
                  </a:ext>
                </a:extLst>
              </a:tr>
              <a:tr h="0">
                <a:tc>
                  <a:txBody>
                    <a:bodyPr/>
                    <a:lstStyle/>
                    <a:p>
                      <a:pPr algn="ctr" rtl="1"/>
                      <a:r>
                        <a:rPr lang="en-GB" sz="1000" b="1" dirty="0"/>
                        <a:t>Total</a:t>
                      </a:r>
                      <a:endParaRPr lang="he-IL" sz="1000" b="1" dirty="0"/>
                    </a:p>
                  </a:txBody>
                  <a:tcPr marL="79084" marR="79084" marT="39542" marB="39542"/>
                </a:tc>
                <a:tc>
                  <a:txBody>
                    <a:bodyPr/>
                    <a:lstStyle/>
                    <a:p>
                      <a:pPr algn="ctr" rtl="1"/>
                      <a:r>
                        <a:rPr lang="en-ZW" sz="1000" b="1" dirty="0"/>
                        <a:t>11</a:t>
                      </a:r>
                      <a:endParaRPr lang="he-IL" sz="1000" b="1" dirty="0"/>
                    </a:p>
                  </a:txBody>
                  <a:tcPr marL="79084" marR="79084" marT="39542" marB="39542"/>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DAFC50C8-3B11-459D-9314-6F01F8461DC8}"/>
              </a:ext>
            </a:extLst>
          </p:cNvPr>
          <p:cNvSpPr txBox="1"/>
          <p:nvPr/>
        </p:nvSpPr>
        <p:spPr>
          <a:xfrm>
            <a:off x="1406768" y="5330572"/>
            <a:ext cx="3038135" cy="246221"/>
          </a:xfrm>
          <a:prstGeom prst="rect">
            <a:avLst/>
          </a:prstGeom>
          <a:noFill/>
        </p:spPr>
        <p:txBody>
          <a:bodyPr wrap="square" rtlCol="1">
            <a:spAutoFit/>
          </a:bodyPr>
          <a:lstStyle/>
          <a:p>
            <a:pPr algn="l" rtl="0"/>
            <a:r>
              <a:rPr lang="en-GB" sz="1000" dirty="0">
                <a:solidFill>
                  <a:schemeClr val="tx1"/>
                </a:solidFill>
              </a:rPr>
              <a:t>*The costs include salary taxes incumbent upon NGOs. </a:t>
            </a:r>
          </a:p>
        </p:txBody>
      </p:sp>
      <p:sp>
        <p:nvSpPr>
          <p:cNvPr id="7" name="מלבן 6">
            <a:extLst>
              <a:ext uri="{FF2B5EF4-FFF2-40B4-BE49-F238E27FC236}">
                <a16:creationId xmlns:a16="http://schemas.microsoft.com/office/drawing/2014/main" id="{DAEBAB69-7DE2-4A93-8033-F214AB09EB33}"/>
              </a:ext>
            </a:extLst>
          </p:cNvPr>
          <p:cNvSpPr/>
          <p:nvPr/>
        </p:nvSpPr>
        <p:spPr>
          <a:xfrm>
            <a:off x="4444903" y="930129"/>
            <a:ext cx="4453111" cy="294632"/>
          </a:xfrm>
          <a:prstGeom prst="rect">
            <a:avLst/>
          </a:prstGeom>
        </p:spPr>
        <p:txBody>
          <a:bodyPr wrap="square">
            <a:spAutoFit/>
          </a:bodyPr>
          <a:lstStyle/>
          <a:p>
            <a:pPr algn="l" rtl="0">
              <a:lnSpc>
                <a:spcPts val="1800"/>
              </a:lnSpc>
              <a:spcBef>
                <a:spcPts val="700"/>
              </a:spcBef>
              <a:spcAft>
                <a:spcPts val="700"/>
              </a:spcAft>
              <a:buClr>
                <a:srgbClr val="6793B2"/>
              </a:buClr>
            </a:pPr>
            <a:r>
              <a:rPr lang="en-GB" sz="1000" b="1" i="1" u="sng" dirty="0" err="1">
                <a:solidFill>
                  <a:srgbClr val="000000"/>
                </a:solidFill>
                <a:latin typeface="Arial" pitchFamily="34" charset="0"/>
              </a:rPr>
              <a:t>Labor</a:t>
            </a:r>
            <a:r>
              <a:rPr lang="en-GB" sz="1000" b="1" i="1" u="sng" dirty="0">
                <a:solidFill>
                  <a:srgbClr val="000000"/>
                </a:solidFill>
                <a:latin typeface="Arial" pitchFamily="34" charset="0"/>
              </a:rPr>
              <a:t> costs are the center’s main operational and maintenance cost.</a:t>
            </a:r>
          </a:p>
        </p:txBody>
      </p:sp>
      <p:sp>
        <p:nvSpPr>
          <p:cNvPr id="15" name="TextBox 14">
            <a:extLst>
              <a:ext uri="{FF2B5EF4-FFF2-40B4-BE49-F238E27FC236}">
                <a16:creationId xmlns:a16="http://schemas.microsoft.com/office/drawing/2014/main" id="{D255807E-D92B-455B-9345-D79FF8C9797B}"/>
              </a:ext>
            </a:extLst>
          </p:cNvPr>
          <p:cNvSpPr txBox="1"/>
          <p:nvPr/>
        </p:nvSpPr>
        <p:spPr>
          <a:xfrm>
            <a:off x="5946408" y="5857640"/>
            <a:ext cx="3038135" cy="246221"/>
          </a:xfrm>
          <a:prstGeom prst="rect">
            <a:avLst/>
          </a:prstGeom>
          <a:noFill/>
        </p:spPr>
        <p:txBody>
          <a:bodyPr wrap="square" rtlCol="1">
            <a:spAutoFit/>
          </a:bodyPr>
          <a:lstStyle/>
          <a:p>
            <a:pPr algn="l" rtl="0"/>
            <a:r>
              <a:rPr lang="en-GB" sz="1000" b="1" i="1" dirty="0">
                <a:solidFill>
                  <a:schemeClr val="tx1"/>
                </a:solidFill>
              </a:rPr>
              <a:t>*</a:t>
            </a:r>
            <a:r>
              <a:rPr lang="en-GB" sz="1000" dirty="0">
                <a:solidFill>
                  <a:schemeClr val="tx1"/>
                </a:solidFill>
              </a:rPr>
              <a:t>Average over 10 years.</a:t>
            </a:r>
            <a:endParaRPr lang="he-IL" sz="1000" dirty="0">
              <a:solidFill>
                <a:schemeClr val="tx1"/>
              </a:solidFill>
            </a:endParaRPr>
          </a:p>
        </p:txBody>
      </p:sp>
    </p:spTree>
    <p:extLst>
      <p:ext uri="{BB962C8B-B14F-4D97-AF65-F5344CB8AC3E}">
        <p14:creationId xmlns:p14="http://schemas.microsoft.com/office/powerpoint/2010/main" val="3968871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18</a:t>
            </a:fld>
            <a:endParaRPr lang="en-US" dirty="0"/>
          </a:p>
        </p:txBody>
      </p:sp>
      <p:sp>
        <p:nvSpPr>
          <p:cNvPr id="5" name="מלבן 4"/>
          <p:cNvSpPr/>
          <p:nvPr/>
        </p:nvSpPr>
        <p:spPr>
          <a:xfrm>
            <a:off x="348271" y="1015303"/>
            <a:ext cx="8686870" cy="1903091"/>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Like other museums, visitors to the center can also enjoy a guided tour without charge.</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An analysis of all the major museums and museums similar to the Center of Jewish Heritage helps us estimate the demand for guided tours among visitors who aren’t part of organized groups.</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The percentage of visitors to ANU – Museum of the Jewish People who purchased a ticket and joined a guided tour and those who didn’t is 63% and 37% respectively.</a:t>
            </a:r>
          </a:p>
          <a:p>
            <a:pPr marL="285750" indent="-285750" algn="l" rtl="0">
              <a:spcBef>
                <a:spcPts val="700"/>
              </a:spcBef>
              <a:spcAft>
                <a:spcPts val="700"/>
              </a:spcAft>
              <a:buClr>
                <a:srgbClr val="6793B2"/>
              </a:buClr>
              <a:buFont typeface="Wingdings" pitchFamily="2" charset="2"/>
              <a:buChar char="§"/>
            </a:pPr>
            <a:r>
              <a:rPr lang="en-GB" sz="1000" dirty="0">
                <a:solidFill>
                  <a:schemeClr val="tx1"/>
                </a:solidFill>
                <a:latin typeface="Arial" pitchFamily="34" charset="0"/>
              </a:rPr>
              <a:t>The expected demand for guided tours directly influences the number of guides needed, and subsequently the center’s operational costs.</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85509" y="6069768"/>
            <a:ext cx="6177854" cy="596256"/>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percentage of visitors to the Center of Jewish Heritage who will purchase a ticket and receive a tour and those who won’t is expected to be 40% and 60% respectively.</a:t>
            </a:r>
          </a:p>
        </p:txBody>
      </p:sp>
      <p:sp>
        <p:nvSpPr>
          <p:cNvPr id="7" name="TextBox 6">
            <a:extLst>
              <a:ext uri="{FF2B5EF4-FFF2-40B4-BE49-F238E27FC236}">
                <a16:creationId xmlns:a16="http://schemas.microsoft.com/office/drawing/2014/main" id="{B854EA43-E95A-410D-AF25-CA4947F8380D}"/>
              </a:ext>
            </a:extLst>
          </p:cNvPr>
          <p:cNvSpPr txBox="1"/>
          <p:nvPr/>
        </p:nvSpPr>
        <p:spPr>
          <a:xfrm>
            <a:off x="5255056" y="5703776"/>
            <a:ext cx="3780086" cy="384721"/>
          </a:xfrm>
          <a:prstGeom prst="rect">
            <a:avLst/>
          </a:prstGeom>
          <a:noFill/>
        </p:spPr>
        <p:txBody>
          <a:bodyPr wrap="square" rtlCol="1">
            <a:spAutoFit/>
          </a:bodyPr>
          <a:lstStyle/>
          <a:p>
            <a:pPr algn="l" rtl="0"/>
            <a:r>
              <a:rPr lang="en-GB" sz="700" dirty="0">
                <a:solidFill>
                  <a:schemeClr val="tx1"/>
                </a:solidFill>
              </a:rPr>
              <a:t>* </a:t>
            </a:r>
            <a:r>
              <a:rPr lang="en-GB" sz="700" b="1" i="1" dirty="0">
                <a:solidFill>
                  <a:schemeClr val="tx1"/>
                </a:solidFill>
              </a:rPr>
              <a:t>Sources: </a:t>
            </a:r>
            <a:r>
              <a:rPr lang="en-GB" sz="700" dirty="0" err="1">
                <a:solidFill>
                  <a:schemeClr val="tx1"/>
                </a:solidFill>
              </a:rPr>
              <a:t>Pilat</a:t>
            </a:r>
            <a:r>
              <a:rPr lang="en-GB" sz="700" dirty="0">
                <a:solidFill>
                  <a:schemeClr val="tx1"/>
                </a:solidFill>
              </a:rPr>
              <a:t> Report – Museums in Israel (Summary of Annual Activity, 2015)</a:t>
            </a:r>
          </a:p>
          <a:p>
            <a:pPr algn="l" rtl="0"/>
            <a:r>
              <a:rPr lang="en-GB" sz="700" dirty="0">
                <a:solidFill>
                  <a:schemeClr val="tx1"/>
                </a:solidFill>
              </a:rPr>
              <a:t>** See Appendixes – Segmentation of Visitors in Major and Similar Museums</a:t>
            </a:r>
          </a:p>
          <a:p>
            <a:pPr algn="l" rtl="0"/>
            <a:r>
              <a:rPr lang="he-IL" sz="500" dirty="0">
                <a:solidFill>
                  <a:schemeClr val="tx1"/>
                </a:solidFill>
              </a:rPr>
              <a:t> </a:t>
            </a:r>
            <a:endParaRPr lang="he-IL" sz="900" dirty="0">
              <a:solidFill>
                <a:schemeClr val="tx1"/>
              </a:solidFill>
            </a:endParaRPr>
          </a:p>
        </p:txBody>
      </p:sp>
      <p:grpSp>
        <p:nvGrpSpPr>
          <p:cNvPr id="18" name="Group 17">
            <a:extLst>
              <a:ext uri="{FF2B5EF4-FFF2-40B4-BE49-F238E27FC236}">
                <a16:creationId xmlns:a16="http://schemas.microsoft.com/office/drawing/2014/main" id="{A7C4B288-4051-4AC4-9773-574B38D93333}"/>
              </a:ext>
            </a:extLst>
          </p:cNvPr>
          <p:cNvGrpSpPr/>
          <p:nvPr/>
        </p:nvGrpSpPr>
        <p:grpSpPr>
          <a:xfrm>
            <a:off x="1600367" y="2296317"/>
            <a:ext cx="6182677" cy="3388822"/>
            <a:chOff x="1600367" y="1821587"/>
            <a:chExt cx="6182677" cy="3388822"/>
          </a:xfrm>
        </p:grpSpPr>
        <p:graphicFrame>
          <p:nvGraphicFramePr>
            <p:cNvPr id="13" name="Chart 12"/>
            <p:cNvGraphicFramePr/>
            <p:nvPr>
              <p:extLst>
                <p:ext uri="{D42A27DB-BD31-4B8C-83A1-F6EECF244321}">
                  <p14:modId xmlns:p14="http://schemas.microsoft.com/office/powerpoint/2010/main" val="529574104"/>
                </p:ext>
              </p:extLst>
            </p:nvPr>
          </p:nvGraphicFramePr>
          <p:xfrm>
            <a:off x="1600367" y="1821587"/>
            <a:ext cx="6182677" cy="3388822"/>
          </p:xfrm>
          <a:graphic>
            <a:graphicData uri="http://schemas.openxmlformats.org/drawingml/2006/chart">
              <c:chart xmlns:c="http://schemas.openxmlformats.org/drawingml/2006/chart" xmlns:r="http://schemas.openxmlformats.org/officeDocument/2006/relationships" r:id="rId2"/>
            </a:graphicData>
          </a:graphic>
        </p:graphicFrame>
        <p:cxnSp>
          <p:nvCxnSpPr>
            <p:cNvPr id="14" name="Straight Connector 13">
              <a:extLst>
                <a:ext uri="{FF2B5EF4-FFF2-40B4-BE49-F238E27FC236}">
                  <a16:creationId xmlns:a16="http://schemas.microsoft.com/office/drawing/2014/main" id="{8ABB12CC-B262-4682-8DCF-BED30C968267}"/>
                </a:ext>
              </a:extLst>
            </p:cNvPr>
            <p:cNvCxnSpPr>
              <a:cxnSpLocks/>
            </p:cNvCxnSpPr>
            <p:nvPr/>
          </p:nvCxnSpPr>
          <p:spPr bwMode="auto">
            <a:xfrm>
              <a:off x="6511966" y="2491416"/>
              <a:ext cx="0" cy="2718993"/>
            </a:xfrm>
            <a:prstGeom prst="line">
              <a:avLst/>
            </a:prstGeom>
            <a:noFill/>
            <a:ln w="28575" cap="flat" cmpd="sng" algn="ctr">
              <a:solidFill>
                <a:srgbClr val="E9A92D"/>
              </a:solidFill>
              <a:prstDash val="dash"/>
              <a:round/>
              <a:headEnd type="none" w="med" len="med"/>
              <a:tailEnd type="none" w="med" len="med"/>
            </a:ln>
            <a:effectLst/>
          </p:spPr>
        </p:cxnSp>
      </p:grpSp>
      <p:sp>
        <p:nvSpPr>
          <p:cNvPr id="10" name="Rectangle 9">
            <a:extLst>
              <a:ext uri="{FF2B5EF4-FFF2-40B4-BE49-F238E27FC236}">
                <a16:creationId xmlns:a16="http://schemas.microsoft.com/office/drawing/2014/main" id="{DA7EBE8E-3D77-479E-9121-67ABEE4D08AA}"/>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Costs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2733766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19</a:t>
            </a:fld>
            <a:endParaRPr lang="en-US" dirty="0"/>
          </a:p>
        </p:txBody>
      </p:sp>
      <p:sp>
        <p:nvSpPr>
          <p:cNvPr id="3" name="Rectangle 2">
            <a:extLst>
              <a:ext uri="{FF2B5EF4-FFF2-40B4-BE49-F238E27FC236}">
                <a16:creationId xmlns:a16="http://schemas.microsoft.com/office/drawing/2014/main" id="{59648AAE-A9EF-41E6-A871-920FFA37247E}"/>
              </a:ext>
            </a:extLst>
          </p:cNvPr>
          <p:cNvSpPr/>
          <p:nvPr/>
        </p:nvSpPr>
        <p:spPr bwMode="auto">
          <a:xfrm>
            <a:off x="1612095" y="6080675"/>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US" sz="1000" b="1" i="1" dirty="0">
                <a:solidFill>
                  <a:schemeClr val="tx1"/>
                </a:solidFill>
                <a:latin typeface="Arial" pitchFamily="34" charset="0"/>
              </a:rPr>
              <a:t>In addition to guiding, it is assumed that the guides will fill additional roles as part of their work at the center (for example, selling tickets, running workshops etc.).</a:t>
            </a:r>
          </a:p>
        </p:txBody>
      </p:sp>
      <p:sp>
        <p:nvSpPr>
          <p:cNvPr id="9" name="Rectangle 9">
            <a:extLst>
              <a:ext uri="{FF2B5EF4-FFF2-40B4-BE49-F238E27FC236}">
                <a16:creationId xmlns:a16="http://schemas.microsoft.com/office/drawing/2014/main" id="{47A3496B-F9DA-4BCF-B33C-28FB1EFC87E4}"/>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Security and Guiding Costs</a:t>
            </a:r>
            <a:endParaRPr lang="he-IL" sz="2400" b="1" dirty="0">
              <a:solidFill>
                <a:srgbClr val="204162"/>
              </a:solidFill>
              <a:latin typeface="+mj-lt"/>
              <a:ea typeface="+mj-ea"/>
              <a:cs typeface="+mj-cs"/>
            </a:endParaRPr>
          </a:p>
        </p:txBody>
      </p:sp>
      <p:sp>
        <p:nvSpPr>
          <p:cNvPr id="4" name="Flowchart: Process 3"/>
          <p:cNvSpPr/>
          <p:nvPr/>
        </p:nvSpPr>
        <p:spPr bwMode="auto">
          <a:xfrm>
            <a:off x="628506" y="1707847"/>
            <a:ext cx="7886987" cy="1827277"/>
          </a:xfrm>
          <a:prstGeom prst="flowChartProcess">
            <a:avLst/>
          </a:prstGeom>
          <a:noFill/>
          <a:ln w="12700" cap="flat" cmpd="sng" algn="ctr">
            <a:solidFill>
              <a:srgbClr val="3366FF"/>
            </a:solidFill>
            <a:prstDash val="dash"/>
            <a:round/>
            <a:headEnd type="none" w="med" len="med"/>
            <a:tailEnd type="none" w="med" len="med"/>
          </a:ln>
          <a:effectLst/>
        </p:spPr>
        <p:txBody>
          <a:bodyPr vert="horz" wrap="square" lIns="54000" tIns="45720" rIns="91440" bIns="45720" numCol="1" rtlCol="1" anchor="ctr" anchorCtr="0" compatLnSpc="1">
            <a:prstTxWarp prst="textNoShape">
              <a:avLst/>
            </a:prstTxWarp>
          </a:bodyPr>
          <a:lstStyle/>
          <a:p>
            <a:pPr marL="742950" lvl="1" indent="-285750" algn="r">
              <a:spcBef>
                <a:spcPts val="400"/>
              </a:spcBef>
              <a:spcAft>
                <a:spcPts val="400"/>
              </a:spcAft>
              <a:buClr>
                <a:srgbClr val="6793B2"/>
              </a:buClr>
              <a:buFont typeface="Wingdings" pitchFamily="2" charset="2"/>
              <a:buChar char="§"/>
            </a:pPr>
            <a:endParaRPr lang="en-GB" dirty="0">
              <a:solidFill>
                <a:srgbClr val="000000"/>
              </a:solidFill>
              <a:latin typeface="Arial" pitchFamily="34" charset="0"/>
            </a:endParaRP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Up to around 55,000 annual visitors, the center will hire the services of a contracted security company who will supply between one and two guards.</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From 25,000 annual visitors upwards, the security team is expected to consist of two guards during opening hours.</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the base scenario it is assumed that when the number of visitors reaches 55,000 per year or more, with around 220 visitors per day, the center will hire a security and safety officer and the security team will be reduced from two guards to one.</a:t>
            </a:r>
          </a:p>
          <a:p>
            <a:pPr marL="742950" lvl="1"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 alternative of employing a security and safety officer is a continuation of the format of employing two security guards via a security company.   </a:t>
            </a:r>
          </a:p>
        </p:txBody>
      </p:sp>
      <p:sp>
        <p:nvSpPr>
          <p:cNvPr id="11" name="Arrow: Pentagon 8">
            <a:extLst>
              <a:ext uri="{FF2B5EF4-FFF2-40B4-BE49-F238E27FC236}">
                <a16:creationId xmlns:a16="http://schemas.microsoft.com/office/drawing/2014/main" id="{51401F7E-DE66-4EDE-AC2D-BF42A04E2BC3}"/>
              </a:ext>
            </a:extLst>
          </p:cNvPr>
          <p:cNvSpPr/>
          <p:nvPr/>
        </p:nvSpPr>
        <p:spPr bwMode="auto">
          <a:xfrm>
            <a:off x="0" y="1707846"/>
            <a:ext cx="1012529" cy="1827278"/>
          </a:xfrm>
          <a:prstGeom prst="homePlate">
            <a:avLst>
              <a:gd name="adj" fmla="val 24349"/>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Times New Roman" pitchFamily="18" charset="0"/>
                <a:cs typeface="Arial" pitchFamily="34" charset="0"/>
              </a:rPr>
              <a:t>Security Costs</a:t>
            </a:r>
            <a:endParaRPr kumimoji="0" lang="en-US" sz="1400" b="0" i="0" u="none" strike="noStrike" cap="none" normalizeH="0" baseline="0" dirty="0">
              <a:ln>
                <a:noFill/>
              </a:ln>
              <a:solidFill>
                <a:schemeClr val="bg1"/>
              </a:solidFill>
              <a:effectLst/>
              <a:latin typeface="Times New Roman" pitchFamily="18" charset="0"/>
              <a:cs typeface="Arial" pitchFamily="34" charset="0"/>
            </a:endParaRPr>
          </a:p>
        </p:txBody>
      </p:sp>
      <p:sp>
        <p:nvSpPr>
          <p:cNvPr id="14" name="Flowchart: Process 13"/>
          <p:cNvSpPr/>
          <p:nvPr/>
        </p:nvSpPr>
        <p:spPr bwMode="auto">
          <a:xfrm>
            <a:off x="650256" y="3602814"/>
            <a:ext cx="7886987" cy="2410170"/>
          </a:xfrm>
          <a:prstGeom prst="flowChartProcess">
            <a:avLst/>
          </a:prstGeom>
          <a:noFill/>
          <a:ln w="12700" cap="flat" cmpd="sng" algn="ctr">
            <a:solidFill>
              <a:srgbClr val="3366FF"/>
            </a:solidFill>
            <a:prstDash val="dash"/>
            <a:round/>
            <a:headEnd type="none" w="med" len="med"/>
            <a:tailEnd type="none" w="med" len="med"/>
          </a:ln>
          <a:effectLst/>
        </p:spPr>
        <p:txBody>
          <a:bodyPr vert="horz" wrap="square" lIns="54000" tIns="45720" rIns="91440" bIns="45720" numCol="1" rtlCol="1" anchor="ctr" anchorCtr="0" compatLnSpc="1">
            <a:prstTxWarp prst="textNoShape">
              <a:avLst/>
            </a:prstTxWarp>
          </a:bodyPr>
          <a:lstStyle/>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the number of potential guided visitors is around 60% of the total annual visitors to the center.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each tour will be attended by 20 participants and that each guide can guide a total of four tours per day.</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The number of guides has been calculated in accordance with the number of </a:t>
            </a:r>
            <a:r>
              <a:rPr lang="en-US" sz="1000" b="1" u="sng" dirty="0">
                <a:solidFill>
                  <a:srgbClr val="000000"/>
                </a:solidFill>
                <a:latin typeface="Arial" pitchFamily="34" charset="0"/>
              </a:rPr>
              <a:t>guided </a:t>
            </a:r>
            <a:r>
              <a:rPr lang="en-US" sz="1000" dirty="0">
                <a:solidFill>
                  <a:srgbClr val="000000"/>
                </a:solidFill>
                <a:latin typeface="Arial" pitchFamily="34" charset="0"/>
              </a:rPr>
              <a:t>visitors to the center.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It is assumed that the center will employ someone to be responsible for content and guiding (a 75% part-time job), who will guide when needed. </a:t>
            </a:r>
          </a:p>
          <a:p>
            <a:pPr marL="742950" lvl="1" indent="-285750" algn="l" rtl="0">
              <a:spcBef>
                <a:spcPts val="700"/>
              </a:spcBef>
              <a:spcAft>
                <a:spcPts val="700"/>
              </a:spcAft>
              <a:buClr>
                <a:srgbClr val="6793B2"/>
              </a:buClr>
              <a:buFont typeface="Wingdings" pitchFamily="2" charset="2"/>
              <a:buChar char="§"/>
            </a:pPr>
            <a:r>
              <a:rPr lang="en-US" sz="1000" dirty="0">
                <a:solidFill>
                  <a:srgbClr val="000000"/>
                </a:solidFill>
                <a:latin typeface="Arial" pitchFamily="34" charset="0"/>
              </a:rPr>
              <a:t>For example: if there are 15,000 visitors, two tours will be needed per day, and these will require a single guide working half-time. </a:t>
            </a:r>
            <a:endParaRPr lang="en-GB" sz="1000" dirty="0">
              <a:solidFill>
                <a:srgbClr val="000000"/>
              </a:solidFill>
              <a:latin typeface="Arial" pitchFamily="34" charset="0"/>
            </a:endParaRPr>
          </a:p>
        </p:txBody>
      </p:sp>
      <p:sp>
        <p:nvSpPr>
          <p:cNvPr id="15" name="Arrow: Pentagon 8">
            <a:extLst>
              <a:ext uri="{FF2B5EF4-FFF2-40B4-BE49-F238E27FC236}">
                <a16:creationId xmlns:a16="http://schemas.microsoft.com/office/drawing/2014/main" id="{51401F7E-DE66-4EDE-AC2D-BF42A04E2BC3}"/>
              </a:ext>
            </a:extLst>
          </p:cNvPr>
          <p:cNvSpPr/>
          <p:nvPr/>
        </p:nvSpPr>
        <p:spPr bwMode="auto">
          <a:xfrm>
            <a:off x="-1430" y="3545021"/>
            <a:ext cx="1012529" cy="2410170"/>
          </a:xfrm>
          <a:prstGeom prst="homePlate">
            <a:avLst>
              <a:gd name="adj" fmla="val 25811"/>
            </a:avLst>
          </a:prstGeom>
          <a:solidFill>
            <a:srgbClr val="3A5E8B"/>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bg1"/>
                </a:solidFill>
                <a:effectLst/>
                <a:latin typeface="Times New Roman" pitchFamily="18" charset="0"/>
                <a:cs typeface="Arial" pitchFamily="34" charset="0"/>
              </a:rPr>
              <a:t>Guiding Costs</a:t>
            </a:r>
          </a:p>
        </p:txBody>
      </p:sp>
      <p:sp>
        <p:nvSpPr>
          <p:cNvPr id="22" name="Rectangle 21"/>
          <p:cNvSpPr/>
          <p:nvPr/>
        </p:nvSpPr>
        <p:spPr>
          <a:xfrm>
            <a:off x="537432" y="1038260"/>
            <a:ext cx="8336738" cy="400110"/>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average percentage annual increase in visitor numbers stands at around 20%. The increase in the number of visitors influences the required </a:t>
            </a:r>
            <a:r>
              <a:rPr lang="en-GB" sz="1000" dirty="0" err="1">
                <a:solidFill>
                  <a:srgbClr val="000000"/>
                </a:solidFill>
                <a:latin typeface="Arial" pitchFamily="34" charset="0"/>
              </a:rPr>
              <a:t>labor</a:t>
            </a:r>
            <a:r>
              <a:rPr lang="en-GB" sz="1000" dirty="0">
                <a:solidFill>
                  <a:srgbClr val="000000"/>
                </a:solidFill>
                <a:latin typeface="Arial" pitchFamily="34" charset="0"/>
              </a:rPr>
              <a:t> costs for guides and guards at the Center of Jewish Heritage. </a:t>
            </a:r>
            <a:endParaRPr lang="he-IL" sz="1000" dirty="0">
              <a:solidFill>
                <a:srgbClr val="000000"/>
              </a:solidFill>
              <a:latin typeface="Arial" pitchFamily="34" charset="0"/>
            </a:endParaRPr>
          </a:p>
        </p:txBody>
      </p:sp>
    </p:spTree>
    <p:extLst>
      <p:ext uri="{BB962C8B-B14F-4D97-AF65-F5344CB8AC3E}">
        <p14:creationId xmlns:p14="http://schemas.microsoft.com/office/powerpoint/2010/main" val="2176325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Visitors (Anticipated Demand)</a:t>
            </a: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1501514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20</a:t>
            </a:fld>
            <a:endParaRPr lang="en-US" dirty="0"/>
          </a:p>
        </p:txBody>
      </p:sp>
      <p:sp>
        <p:nvSpPr>
          <p:cNvPr id="3" name="Rectangle 9"/>
          <p:cNvSpPr>
            <a:spLocks noChangeArrowheads="1"/>
          </p:cNvSpPr>
          <p:nvPr/>
        </p:nvSpPr>
        <p:spPr bwMode="auto">
          <a:xfrm>
            <a:off x="1790041" y="124635"/>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rPr>
              <a:t>Assumptions (Base Scenario) – Ongoing Operational Costs</a:t>
            </a:r>
          </a:p>
        </p:txBody>
      </p:sp>
      <p:sp>
        <p:nvSpPr>
          <p:cNvPr id="4" name="מלבן 3"/>
          <p:cNvSpPr/>
          <p:nvPr/>
        </p:nvSpPr>
        <p:spPr>
          <a:xfrm>
            <a:off x="4284820" y="892475"/>
            <a:ext cx="4624808" cy="683055"/>
          </a:xfrm>
          <a:prstGeom prst="rect">
            <a:avLst/>
          </a:prstGeom>
          <a:noFill/>
          <a:ln w="12700" algn="ctr">
            <a:noFill/>
            <a:prstDash val="dash"/>
            <a:miter lim="800000"/>
            <a:headEnd/>
            <a:tailEnd/>
          </a:ln>
        </p:spPr>
        <p:txBody>
          <a:bodyPr anchor="t"/>
          <a:lstStyle/>
          <a:p>
            <a:pPr algn="l" rtl="0">
              <a:spcBef>
                <a:spcPts val="700"/>
              </a:spcBef>
              <a:spcAft>
                <a:spcPts val="700"/>
              </a:spcAft>
              <a:buClr>
                <a:srgbClr val="6793B2"/>
              </a:buClr>
            </a:pPr>
            <a:r>
              <a:rPr lang="en-US" sz="1000" b="1" i="1" u="sng" dirty="0">
                <a:solidFill>
                  <a:srgbClr val="000000"/>
                </a:solidFill>
                <a:latin typeface="Arial" pitchFamily="34" charset="0"/>
              </a:rPr>
              <a:t>In addition to labor costs, the center’s ongoing operational costs include the following:</a:t>
            </a:r>
          </a:p>
        </p:txBody>
      </p:sp>
      <p:graphicFrame>
        <p:nvGraphicFramePr>
          <p:cNvPr id="5" name="טבלה 4"/>
          <p:cNvGraphicFramePr>
            <a:graphicFrameLocks noGrp="1"/>
          </p:cNvGraphicFramePr>
          <p:nvPr>
            <p:extLst>
              <p:ext uri="{D42A27DB-BD31-4B8C-83A1-F6EECF244321}">
                <p14:modId xmlns:p14="http://schemas.microsoft.com/office/powerpoint/2010/main" val="2882152744"/>
              </p:ext>
            </p:extLst>
          </p:nvPr>
        </p:nvGraphicFramePr>
        <p:xfrm>
          <a:off x="4939398" y="1465999"/>
          <a:ext cx="3908024" cy="4369947"/>
        </p:xfrm>
        <a:graphic>
          <a:graphicData uri="http://schemas.openxmlformats.org/drawingml/2006/table">
            <a:tbl>
              <a:tblPr firstRow="1" bandRow="1">
                <a:tableStyleId>{5C22544A-7EE6-4342-B048-85BDC9FD1C3A}</a:tableStyleId>
              </a:tblPr>
              <a:tblGrid>
                <a:gridCol w="2076972">
                  <a:extLst>
                    <a:ext uri="{9D8B030D-6E8A-4147-A177-3AD203B41FA5}">
                      <a16:colId xmlns:a16="http://schemas.microsoft.com/office/drawing/2014/main" val="20000"/>
                    </a:ext>
                  </a:extLst>
                </a:gridCol>
                <a:gridCol w="1831052">
                  <a:extLst>
                    <a:ext uri="{9D8B030D-6E8A-4147-A177-3AD203B41FA5}">
                      <a16:colId xmlns:a16="http://schemas.microsoft.com/office/drawing/2014/main" val="20001"/>
                    </a:ext>
                  </a:extLst>
                </a:gridCol>
              </a:tblGrid>
              <a:tr h="310359">
                <a:tc>
                  <a:txBody>
                    <a:bodyPr/>
                    <a:lstStyle/>
                    <a:p>
                      <a:pPr algn="ctr" rtl="1"/>
                      <a:r>
                        <a:rPr lang="en-GB" sz="800" b="0" dirty="0">
                          <a:solidFill>
                            <a:schemeClr val="tx1"/>
                          </a:solidFill>
                        </a:rPr>
                        <a:t>Item</a:t>
                      </a:r>
                      <a:endParaRPr lang="he-IL" sz="800" b="0" dirty="0">
                        <a:solidFill>
                          <a:schemeClr val="tx1"/>
                        </a:solidFill>
                      </a:endParaRPr>
                    </a:p>
                  </a:txBody>
                  <a:tcPr>
                    <a:solidFill>
                      <a:srgbClr val="8CAFC6"/>
                    </a:solidFill>
                  </a:tcPr>
                </a:tc>
                <a:tc>
                  <a:txBody>
                    <a:bodyPr/>
                    <a:lstStyle/>
                    <a:p>
                      <a:pPr algn="ctr" rtl="1"/>
                      <a:r>
                        <a:rPr lang="en-GB" sz="800" b="0" dirty="0">
                          <a:solidFill>
                            <a:schemeClr val="tx1"/>
                          </a:solidFill>
                        </a:rPr>
                        <a:t>Average Cost (thousand NIS)</a:t>
                      </a:r>
                      <a:endParaRPr lang="he-IL" sz="800" b="0" dirty="0">
                        <a:solidFill>
                          <a:schemeClr val="tx1"/>
                        </a:solidFill>
                      </a:endParaRPr>
                    </a:p>
                  </a:txBody>
                  <a:tcPr>
                    <a:solidFill>
                      <a:srgbClr val="8CAFC6"/>
                    </a:solidFill>
                  </a:tcPr>
                </a:tc>
                <a:extLst>
                  <a:ext uri="{0D108BD9-81ED-4DB2-BD59-A6C34878D82A}">
                    <a16:rowId xmlns:a16="http://schemas.microsoft.com/office/drawing/2014/main" val="10000"/>
                  </a:ext>
                </a:extLst>
              </a:tr>
              <a:tr h="310359">
                <a:tc>
                  <a:txBody>
                    <a:bodyPr/>
                    <a:lstStyle/>
                    <a:p>
                      <a:pPr algn="ctr" rtl="1"/>
                      <a:r>
                        <a:rPr lang="en-GB" sz="800" dirty="0"/>
                        <a:t>Wages</a:t>
                      </a:r>
                      <a:endParaRPr lang="he-IL" sz="800" dirty="0"/>
                    </a:p>
                  </a:txBody>
                  <a:tcPr>
                    <a:solidFill>
                      <a:schemeClr val="bg1">
                        <a:lumMod val="85000"/>
                      </a:schemeClr>
                    </a:solidFill>
                  </a:tcPr>
                </a:tc>
                <a:tc>
                  <a:txBody>
                    <a:bodyPr/>
                    <a:lstStyle/>
                    <a:p>
                      <a:pPr algn="ctr" rtl="1"/>
                      <a:r>
                        <a:rPr lang="he-IL" sz="800" dirty="0"/>
                        <a:t>1,766</a:t>
                      </a:r>
                    </a:p>
                  </a:txBody>
                  <a:tcPr>
                    <a:solidFill>
                      <a:schemeClr val="bg1">
                        <a:lumMod val="85000"/>
                      </a:schemeClr>
                    </a:solidFill>
                  </a:tcPr>
                </a:tc>
                <a:extLst>
                  <a:ext uri="{0D108BD9-81ED-4DB2-BD59-A6C34878D82A}">
                    <a16:rowId xmlns:a16="http://schemas.microsoft.com/office/drawing/2014/main" val="10001"/>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General Management (not including salaries)</a:t>
                      </a:r>
                      <a:endParaRPr lang="he-IL" sz="800" dirty="0"/>
                    </a:p>
                  </a:txBody>
                  <a:tcPr/>
                </a:tc>
                <a:tc>
                  <a:txBody>
                    <a:bodyPr/>
                    <a:lstStyle/>
                    <a:p>
                      <a:pPr algn="ctr" rtl="1"/>
                      <a:r>
                        <a:rPr lang="he-IL" sz="800" dirty="0"/>
                        <a:t>130</a:t>
                      </a:r>
                    </a:p>
                  </a:txBody>
                  <a:tcPr/>
                </a:tc>
                <a:extLst>
                  <a:ext uri="{0D108BD9-81ED-4DB2-BD59-A6C34878D82A}">
                    <a16:rowId xmlns:a16="http://schemas.microsoft.com/office/drawing/2014/main" val="10002"/>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Repairs and Maintenance</a:t>
                      </a:r>
                      <a:endParaRPr lang="he-IL" sz="800" dirty="0"/>
                    </a:p>
                  </a:txBody>
                  <a:tcPr/>
                </a:tc>
                <a:tc>
                  <a:txBody>
                    <a:bodyPr/>
                    <a:lstStyle/>
                    <a:p>
                      <a:pPr algn="ctr" rtl="1"/>
                      <a:r>
                        <a:rPr lang="he-IL" sz="800" dirty="0"/>
                        <a:t>478</a:t>
                      </a:r>
                    </a:p>
                  </a:txBody>
                  <a:tcPr/>
                </a:tc>
                <a:extLst>
                  <a:ext uri="{0D108BD9-81ED-4DB2-BD59-A6C34878D82A}">
                    <a16:rowId xmlns:a16="http://schemas.microsoft.com/office/drawing/2014/main" val="10003"/>
                  </a:ext>
                </a:extLst>
              </a:tr>
              <a:tr h="310359">
                <a:tc>
                  <a:txBody>
                    <a:bodyPr/>
                    <a:lstStyle/>
                    <a:p>
                      <a:pPr algn="ctr" rtl="1"/>
                      <a:r>
                        <a:rPr lang="en-GB" sz="800" dirty="0"/>
                        <a:t>Publicity and Public Relations</a:t>
                      </a:r>
                      <a:endParaRPr lang="he-IL" sz="800" dirty="0"/>
                    </a:p>
                  </a:txBody>
                  <a:tcPr/>
                </a:tc>
                <a:tc>
                  <a:txBody>
                    <a:bodyPr/>
                    <a:lstStyle/>
                    <a:p>
                      <a:pPr algn="ctr" rtl="1"/>
                      <a:r>
                        <a:rPr lang="he-IL" sz="800" dirty="0"/>
                        <a:t>300</a:t>
                      </a:r>
                    </a:p>
                  </a:txBody>
                  <a:tcPr/>
                </a:tc>
                <a:extLst>
                  <a:ext uri="{0D108BD9-81ED-4DB2-BD59-A6C34878D82A}">
                    <a16:rowId xmlns:a16="http://schemas.microsoft.com/office/drawing/2014/main" val="3989802916"/>
                  </a:ext>
                </a:extLst>
              </a:tr>
              <a:tr h="310359">
                <a:tc>
                  <a:txBody>
                    <a:bodyPr/>
                    <a:lstStyle/>
                    <a:p>
                      <a:pPr algn="ctr" rtl="1"/>
                      <a:r>
                        <a:rPr lang="en-GB" sz="800" dirty="0"/>
                        <a:t>Fundraising</a:t>
                      </a:r>
                      <a:endParaRPr lang="he-IL" sz="800" dirty="0"/>
                    </a:p>
                  </a:txBody>
                  <a:tcPr/>
                </a:tc>
                <a:tc>
                  <a:txBody>
                    <a:bodyPr/>
                    <a:lstStyle/>
                    <a:p>
                      <a:pPr algn="ctr" rtl="1"/>
                      <a:r>
                        <a:rPr lang="he-IL" sz="800" dirty="0"/>
                        <a:t>150</a:t>
                      </a:r>
                    </a:p>
                  </a:txBody>
                  <a:tcPr/>
                </a:tc>
                <a:extLst>
                  <a:ext uri="{0D108BD9-81ED-4DB2-BD59-A6C34878D82A}">
                    <a16:rowId xmlns:a16="http://schemas.microsoft.com/office/drawing/2014/main" val="1694265246"/>
                  </a:ext>
                </a:extLst>
              </a:tr>
              <a:tr h="310359">
                <a:tc>
                  <a:txBody>
                    <a:bodyPr/>
                    <a:lstStyle/>
                    <a:p>
                      <a:pPr algn="ctr" rtl="1"/>
                      <a:r>
                        <a:rPr lang="en-GB" sz="800" dirty="0"/>
                        <a:t>Communications and Computer Services</a:t>
                      </a:r>
                      <a:endParaRPr lang="he-IL" sz="800" dirty="0"/>
                    </a:p>
                  </a:txBody>
                  <a:tcPr/>
                </a:tc>
                <a:tc>
                  <a:txBody>
                    <a:bodyPr/>
                    <a:lstStyle/>
                    <a:p>
                      <a:pPr algn="ctr" rtl="1"/>
                      <a:r>
                        <a:rPr lang="he-IL" sz="800" dirty="0"/>
                        <a:t>170</a:t>
                      </a:r>
                    </a:p>
                  </a:txBody>
                  <a:tcPr/>
                </a:tc>
                <a:extLst>
                  <a:ext uri="{0D108BD9-81ED-4DB2-BD59-A6C34878D82A}">
                    <a16:rowId xmlns:a16="http://schemas.microsoft.com/office/drawing/2014/main" val="2286016716"/>
                  </a:ext>
                </a:extLst>
              </a:tr>
              <a:tr h="310359">
                <a:tc>
                  <a:txBody>
                    <a:bodyPr/>
                    <a:lstStyle/>
                    <a:p>
                      <a:pPr algn="ctr" rtl="1"/>
                      <a:r>
                        <a:rPr lang="en-GB" sz="800" dirty="0"/>
                        <a:t>Municipal Tax</a:t>
                      </a:r>
                      <a:endParaRPr lang="he-IL" sz="800" dirty="0"/>
                    </a:p>
                  </a:txBody>
                  <a:tcPr/>
                </a:tc>
                <a:tc>
                  <a:txBody>
                    <a:bodyPr/>
                    <a:lstStyle/>
                    <a:p>
                      <a:pPr algn="ctr" rtl="1"/>
                      <a:r>
                        <a:rPr lang="he-IL" sz="800" dirty="0"/>
                        <a:t>820</a:t>
                      </a:r>
                    </a:p>
                  </a:txBody>
                  <a:tcPr/>
                </a:tc>
                <a:extLst>
                  <a:ext uri="{0D108BD9-81ED-4DB2-BD59-A6C34878D82A}">
                    <a16:rowId xmlns:a16="http://schemas.microsoft.com/office/drawing/2014/main" val="2996694467"/>
                  </a:ext>
                </a:extLst>
              </a:tr>
              <a:tr h="310359">
                <a:tc>
                  <a:txBody>
                    <a:bodyPr/>
                    <a:lstStyle/>
                    <a:p>
                      <a:pPr algn="ctr" rtl="1"/>
                      <a:r>
                        <a:rPr lang="en-GB" sz="800" dirty="0"/>
                        <a:t>Security</a:t>
                      </a:r>
                      <a:endParaRPr lang="he-IL" sz="800" dirty="0"/>
                    </a:p>
                  </a:txBody>
                  <a:tcPr/>
                </a:tc>
                <a:tc>
                  <a:txBody>
                    <a:bodyPr/>
                    <a:lstStyle/>
                    <a:p>
                      <a:pPr algn="ctr" rtl="1"/>
                      <a:r>
                        <a:rPr lang="he-IL" sz="800" dirty="0"/>
                        <a:t>182</a:t>
                      </a:r>
                    </a:p>
                  </a:txBody>
                  <a:tcPr/>
                </a:tc>
                <a:extLst>
                  <a:ext uri="{0D108BD9-81ED-4DB2-BD59-A6C34878D82A}">
                    <a16:rowId xmlns:a16="http://schemas.microsoft.com/office/drawing/2014/main" val="1421462152"/>
                  </a:ext>
                </a:extLst>
              </a:tr>
              <a:tr h="310359">
                <a:tc>
                  <a:txBody>
                    <a:bodyPr/>
                    <a:lstStyle/>
                    <a:p>
                      <a:pPr algn="ctr" rtl="1"/>
                      <a:r>
                        <a:rPr lang="en-GB" sz="800" dirty="0"/>
                        <a:t>Water and Electricity</a:t>
                      </a:r>
                      <a:endParaRPr lang="he-IL" sz="800" dirty="0"/>
                    </a:p>
                  </a:txBody>
                  <a:tcPr/>
                </a:tc>
                <a:tc>
                  <a:txBody>
                    <a:bodyPr/>
                    <a:lstStyle/>
                    <a:p>
                      <a:pPr algn="ctr" rtl="1"/>
                      <a:r>
                        <a:rPr lang="he-IL" sz="800" dirty="0"/>
                        <a:t>1,365</a:t>
                      </a:r>
                    </a:p>
                  </a:txBody>
                  <a:tcPr/>
                </a:tc>
                <a:extLst>
                  <a:ext uri="{0D108BD9-81ED-4DB2-BD59-A6C34878D82A}">
                    <a16:rowId xmlns:a16="http://schemas.microsoft.com/office/drawing/2014/main" val="10004"/>
                  </a:ext>
                </a:extLst>
              </a:tr>
              <a:tr h="310359">
                <a:tc>
                  <a:txBody>
                    <a:bodyPr/>
                    <a:lstStyle/>
                    <a:p>
                      <a:pPr algn="ctr" rtl="1"/>
                      <a:r>
                        <a:rPr lang="en-GB" sz="800" dirty="0"/>
                        <a:t>Cleaning and Gardening</a:t>
                      </a:r>
                      <a:endParaRPr lang="he-IL" sz="800" dirty="0"/>
                    </a:p>
                  </a:txBody>
                  <a:tcPr/>
                </a:tc>
                <a:tc>
                  <a:txBody>
                    <a:bodyPr/>
                    <a:lstStyle/>
                    <a:p>
                      <a:pPr algn="ctr" rtl="1"/>
                      <a:r>
                        <a:rPr lang="he-IL" sz="800" dirty="0"/>
                        <a:t>554</a:t>
                      </a:r>
                    </a:p>
                  </a:txBody>
                  <a:tcPr/>
                </a:tc>
                <a:extLst>
                  <a:ext uri="{0D108BD9-81ED-4DB2-BD59-A6C34878D82A}">
                    <a16:rowId xmlns:a16="http://schemas.microsoft.com/office/drawing/2014/main" val="10005"/>
                  </a:ext>
                </a:extLst>
              </a:tr>
              <a:tr h="310359">
                <a:tc>
                  <a:txBody>
                    <a:bodyPr/>
                    <a:lstStyle/>
                    <a:p>
                      <a:pPr algn="ctr" rtl="1"/>
                      <a:r>
                        <a:rPr lang="en-GB" sz="800" dirty="0"/>
                        <a:t>Insurance</a:t>
                      </a:r>
                      <a:r>
                        <a:rPr lang="he-IL" sz="800" dirty="0"/>
                        <a:t> </a:t>
                      </a:r>
                    </a:p>
                  </a:txBody>
                  <a:tcPr/>
                </a:tc>
                <a:tc>
                  <a:txBody>
                    <a:bodyPr/>
                    <a:lstStyle/>
                    <a:p>
                      <a:pPr algn="ctr" rtl="1"/>
                      <a:r>
                        <a:rPr lang="he-IL" sz="800" dirty="0"/>
                        <a:t>200</a:t>
                      </a:r>
                    </a:p>
                  </a:txBody>
                  <a:tcPr/>
                </a:tc>
                <a:extLst>
                  <a:ext uri="{0D108BD9-81ED-4DB2-BD59-A6C34878D82A}">
                    <a16:rowId xmlns:a16="http://schemas.microsoft.com/office/drawing/2014/main" val="10007"/>
                  </a:ext>
                </a:extLst>
              </a:tr>
              <a:tr h="310359">
                <a:tc>
                  <a:txBody>
                    <a:bodyPr/>
                    <a:lstStyle/>
                    <a:p>
                      <a:pPr algn="ctr" rtl="1"/>
                      <a:r>
                        <a:rPr lang="en-GB" sz="800" dirty="0"/>
                        <a:t>Equipment</a:t>
                      </a:r>
                      <a:endParaRPr lang="he-IL" sz="800" dirty="0"/>
                    </a:p>
                  </a:txBody>
                  <a:tcPr/>
                </a:tc>
                <a:tc>
                  <a:txBody>
                    <a:bodyPr/>
                    <a:lstStyle/>
                    <a:p>
                      <a:pPr algn="ctr" rtl="1"/>
                      <a:r>
                        <a:rPr lang="he-IL" sz="800" dirty="0"/>
                        <a:t>49</a:t>
                      </a:r>
                    </a:p>
                  </a:txBody>
                  <a:tcPr/>
                </a:tc>
                <a:extLst>
                  <a:ext uri="{0D108BD9-81ED-4DB2-BD59-A6C34878D82A}">
                    <a16:rowId xmlns:a16="http://schemas.microsoft.com/office/drawing/2014/main" val="10008"/>
                  </a:ext>
                </a:extLst>
              </a:tr>
              <a:tr h="310359">
                <a:tc>
                  <a:txBody>
                    <a:bodyPr/>
                    <a:lstStyle/>
                    <a:p>
                      <a:pPr algn="ctr" rtl="1"/>
                      <a:r>
                        <a:rPr lang="en-GB" sz="800" b="1" dirty="0"/>
                        <a:t>Total</a:t>
                      </a:r>
                      <a:endParaRPr lang="he-IL" sz="800" b="1" dirty="0"/>
                    </a:p>
                  </a:txBody>
                  <a:tcPr/>
                </a:tc>
                <a:tc>
                  <a:txBody>
                    <a:bodyPr/>
                    <a:lstStyle/>
                    <a:p>
                      <a:pPr algn="ctr" rtl="1"/>
                      <a:r>
                        <a:rPr lang="he-IL" sz="800" b="1" dirty="0"/>
                        <a:t>6,166</a:t>
                      </a:r>
                    </a:p>
                  </a:txBody>
                  <a:tcPr/>
                </a:tc>
                <a:extLst>
                  <a:ext uri="{0D108BD9-81ED-4DB2-BD59-A6C34878D82A}">
                    <a16:rowId xmlns:a16="http://schemas.microsoft.com/office/drawing/2014/main" val="10009"/>
                  </a:ext>
                </a:extLst>
              </a:tr>
            </a:tbl>
          </a:graphicData>
        </a:graphic>
      </p:graphicFrame>
      <p:sp>
        <p:nvSpPr>
          <p:cNvPr id="7" name="TextBox 6"/>
          <p:cNvSpPr txBox="1"/>
          <p:nvPr/>
        </p:nvSpPr>
        <p:spPr>
          <a:xfrm>
            <a:off x="843484" y="1249255"/>
            <a:ext cx="3415275" cy="307777"/>
          </a:xfrm>
          <a:prstGeom prst="rect">
            <a:avLst/>
          </a:prstGeom>
          <a:noFill/>
        </p:spPr>
        <p:txBody>
          <a:bodyPr wrap="square" rtlCol="1">
            <a:spAutoFit/>
          </a:bodyPr>
          <a:lstStyle/>
          <a:p>
            <a:r>
              <a:rPr lang="en-GB" b="1" u="sng" dirty="0">
                <a:solidFill>
                  <a:schemeClr val="tx1"/>
                </a:solidFill>
              </a:rPr>
              <a:t>Distribution of annual operating costs (%)</a:t>
            </a:r>
            <a:endParaRPr lang="he-IL" b="1" u="sng" dirty="0">
              <a:solidFill>
                <a:schemeClr val="tx1"/>
              </a:solidFill>
            </a:endParaRPr>
          </a:p>
        </p:txBody>
      </p:sp>
      <p:sp>
        <p:nvSpPr>
          <p:cNvPr id="8" name="Text Box 3"/>
          <p:cNvSpPr txBox="1">
            <a:spLocks noChangeArrowheads="1"/>
          </p:cNvSpPr>
          <p:nvPr/>
        </p:nvSpPr>
        <p:spPr bwMode="auto">
          <a:xfrm>
            <a:off x="1536201" y="6030064"/>
            <a:ext cx="5967396" cy="621283"/>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endParaRPr lang="en-GB" sz="1000" dirty="0"/>
          </a:p>
          <a:p>
            <a:pPr rtl="0"/>
            <a:r>
              <a:rPr lang="en-GB" sz="1000" dirty="0"/>
              <a:t>The center’s ongoing operational costs are expected to be an average of around NIS6.2 million per year; </a:t>
            </a:r>
            <a:r>
              <a:rPr lang="en-GB" sz="1000"/>
              <a:t>labor </a:t>
            </a:r>
            <a:r>
              <a:rPr lang="en-GB" sz="1000" dirty="0"/>
              <a:t>costs are around 30% of the total.</a:t>
            </a:r>
          </a:p>
        </p:txBody>
      </p:sp>
      <p:graphicFrame>
        <p:nvGraphicFramePr>
          <p:cNvPr id="9" name="Chart 8">
            <a:extLst>
              <a:ext uri="{FF2B5EF4-FFF2-40B4-BE49-F238E27FC236}">
                <a16:creationId xmlns:a16="http://schemas.microsoft.com/office/drawing/2014/main" id="{5B55CC8B-F1CD-45CA-B26C-A0A5C8C3BC12}"/>
              </a:ext>
            </a:extLst>
          </p:cNvPr>
          <p:cNvGraphicFramePr/>
          <p:nvPr>
            <p:extLst>
              <p:ext uri="{D42A27DB-BD31-4B8C-83A1-F6EECF244321}">
                <p14:modId xmlns:p14="http://schemas.microsoft.com/office/powerpoint/2010/main" val="1004879976"/>
              </p:ext>
            </p:extLst>
          </p:nvPr>
        </p:nvGraphicFramePr>
        <p:xfrm>
          <a:off x="229420" y="1427658"/>
          <a:ext cx="4643405" cy="41643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6F608EB-B2A4-4096-A99A-66F7D21EEB9A}"/>
              </a:ext>
            </a:extLst>
          </p:cNvPr>
          <p:cNvSpPr txBox="1"/>
          <p:nvPr/>
        </p:nvSpPr>
        <p:spPr>
          <a:xfrm>
            <a:off x="4403809" y="5776937"/>
            <a:ext cx="4505819" cy="461665"/>
          </a:xfrm>
          <a:prstGeom prst="rect">
            <a:avLst/>
          </a:prstGeom>
          <a:noFill/>
        </p:spPr>
        <p:txBody>
          <a:bodyPr wrap="square" rtlCol="0">
            <a:spAutoFit/>
          </a:bodyPr>
          <a:lstStyle/>
          <a:p>
            <a:pPr algn="l"/>
            <a:r>
              <a:rPr lang="en-GB" sz="800" dirty="0">
                <a:solidFill>
                  <a:schemeClr val="tx1"/>
                </a:solidFill>
              </a:rPr>
              <a:t>* Maintenance and repairs – including general maintenance, computers and internet, maintenance of instruments, and a maintenance fund.</a:t>
            </a:r>
          </a:p>
          <a:p>
            <a:pPr algn="l"/>
            <a:r>
              <a:rPr lang="en-GB" sz="800" dirty="0">
                <a:solidFill>
                  <a:schemeClr val="tx1"/>
                </a:solidFill>
              </a:rPr>
              <a:t>** The costs include VAT.  </a:t>
            </a:r>
            <a:endParaRPr lang="he-IL" sz="800" dirty="0">
              <a:solidFill>
                <a:schemeClr val="tx1"/>
              </a:solidFill>
            </a:endParaRPr>
          </a:p>
        </p:txBody>
      </p:sp>
    </p:spTree>
    <p:extLst>
      <p:ext uri="{BB962C8B-B14F-4D97-AF65-F5344CB8AC3E}">
        <p14:creationId xmlns:p14="http://schemas.microsoft.com/office/powerpoint/2010/main" val="2676465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21</a:t>
            </a:fld>
            <a:endParaRPr lang="en-US" dirty="0"/>
          </a:p>
        </p:txBody>
      </p:sp>
      <p:sp>
        <p:nvSpPr>
          <p:cNvPr id="3" name="Rectangle 9"/>
          <p:cNvSpPr>
            <a:spLocks noChangeArrowheads="1"/>
          </p:cNvSpPr>
          <p:nvPr/>
        </p:nvSpPr>
        <p:spPr bwMode="auto">
          <a:xfrm>
            <a:off x="1790041" y="124635"/>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Assumptions (Base Scenario) – Cost of Maintenance Fund</a:t>
            </a:r>
            <a:endParaRPr lang="he-IL" sz="2400" b="1" dirty="0">
              <a:solidFill>
                <a:srgbClr val="204162"/>
              </a:solidFill>
              <a:latin typeface="+mj-lt"/>
              <a:ea typeface="+mj-ea"/>
              <a:cs typeface="+mj-cs"/>
            </a:endParaRPr>
          </a:p>
        </p:txBody>
      </p:sp>
      <p:sp>
        <p:nvSpPr>
          <p:cNvPr id="10" name="מלבן 9"/>
          <p:cNvSpPr/>
          <p:nvPr/>
        </p:nvSpPr>
        <p:spPr>
          <a:xfrm>
            <a:off x="182281" y="1278312"/>
            <a:ext cx="8836125" cy="1609725"/>
          </a:xfrm>
          <a:prstGeom prst="rect">
            <a:avLst/>
          </a:prstGeom>
          <a:noFill/>
          <a:ln w="12700" algn="ctr">
            <a:noFill/>
            <a:prstDash val="dash"/>
            <a:miter lim="800000"/>
            <a:headEnd/>
            <a:tailEnd/>
          </a:ln>
        </p:spPr>
        <p:txBody>
          <a:bodyPr anchor="t"/>
          <a:lstStyle/>
          <a:p>
            <a:pPr marL="742950" lvl="1" indent="-285750" algn="l" rtl="0">
              <a:lnSpc>
                <a:spcPct val="150000"/>
              </a:lnSpc>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table below presents maintenance data for the heavy systems that are expected to be installed and used in the Center of Jewish Heritage. </a:t>
            </a:r>
          </a:p>
          <a:p>
            <a:pPr marL="742950" lvl="1" indent="-285750" algn="l" rtl="0">
              <a:lnSpc>
                <a:spcPct val="150000"/>
              </a:lnSpc>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These are complicated systems that require essential maintenance on average around once every 14 years; the business plan includes the establishment of a maintenance fund that will continuously have funds allocated to it, and will be used by the center when needed. </a:t>
            </a:r>
          </a:p>
        </p:txBody>
      </p:sp>
      <p:sp>
        <p:nvSpPr>
          <p:cNvPr id="11" name="Text Box 3"/>
          <p:cNvSpPr txBox="1">
            <a:spLocks noChangeArrowheads="1"/>
          </p:cNvSpPr>
          <p:nvPr/>
        </p:nvSpPr>
        <p:spPr bwMode="auto">
          <a:xfrm>
            <a:off x="1406768" y="6009430"/>
            <a:ext cx="6387153" cy="52160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rtl="0"/>
            <a:r>
              <a:rPr lang="en-US" sz="1000" dirty="0"/>
              <a:t>The center’s ongoing operational costs related to the maintenance fund are alone expected to reach around NIS2 million per 10 years (around NIS174,000 per year not including VAT). </a:t>
            </a:r>
          </a:p>
        </p:txBody>
      </p:sp>
      <p:pic>
        <p:nvPicPr>
          <p:cNvPr id="6" name="Picture 5"/>
          <p:cNvPicPr>
            <a:picLocks noChangeAspect="1"/>
          </p:cNvPicPr>
          <p:nvPr/>
        </p:nvPicPr>
        <p:blipFill>
          <a:blip r:embed="rId2"/>
          <a:stretch>
            <a:fillRect/>
          </a:stretch>
        </p:blipFill>
        <p:spPr>
          <a:xfrm>
            <a:off x="316490" y="3201315"/>
            <a:ext cx="8567706" cy="2129751"/>
          </a:xfrm>
          <a:prstGeom prst="rect">
            <a:avLst/>
          </a:prstGeom>
        </p:spPr>
      </p:pic>
    </p:spTree>
    <p:extLst>
      <p:ext uri="{BB962C8B-B14F-4D97-AF65-F5344CB8AC3E}">
        <p14:creationId xmlns:p14="http://schemas.microsoft.com/office/powerpoint/2010/main" val="3681488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22</a:t>
            </a:fld>
            <a:endParaRPr lang="en-US" dirty="0"/>
          </a:p>
        </p:txBody>
      </p:sp>
      <p:sp>
        <p:nvSpPr>
          <p:cNvPr id="3" name="Rectangle 9"/>
          <p:cNvSpPr>
            <a:spLocks noChangeArrowheads="1"/>
          </p:cNvSpPr>
          <p:nvPr/>
        </p:nvSpPr>
        <p:spPr bwMode="auto">
          <a:xfrm>
            <a:off x="1156725" y="122102"/>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US" sz="2400" b="1" dirty="0">
                <a:solidFill>
                  <a:srgbClr val="204162"/>
                </a:solidFill>
              </a:rPr>
              <a:t>Assumptions (Base Scenario) – Maintenance Fund</a:t>
            </a:r>
            <a:endParaRPr lang="he-IL" sz="2400" b="1" dirty="0">
              <a:solidFill>
                <a:srgbClr val="204162"/>
              </a:solidFill>
              <a:latin typeface="+mj-lt"/>
              <a:ea typeface="+mj-ea"/>
              <a:cs typeface="+mj-cs"/>
            </a:endParaRPr>
          </a:p>
        </p:txBody>
      </p:sp>
      <p:sp>
        <p:nvSpPr>
          <p:cNvPr id="5" name="TextBox 4"/>
          <p:cNvSpPr txBox="1"/>
          <p:nvPr/>
        </p:nvSpPr>
        <p:spPr>
          <a:xfrm>
            <a:off x="2852571" y="1059890"/>
            <a:ext cx="3567064" cy="523220"/>
          </a:xfrm>
          <a:prstGeom prst="rect">
            <a:avLst/>
          </a:prstGeom>
          <a:noFill/>
        </p:spPr>
        <p:txBody>
          <a:bodyPr wrap="square" rtlCol="1">
            <a:spAutoFit/>
          </a:bodyPr>
          <a:lstStyle/>
          <a:p>
            <a:r>
              <a:rPr lang="en-US" b="1" u="sng" dirty="0">
                <a:solidFill>
                  <a:schemeClr val="tx1"/>
                </a:solidFill>
              </a:rPr>
              <a:t>Annual distribution of maintenance fund costs (thousand NIS)</a:t>
            </a:r>
            <a:endParaRPr lang="he-IL" b="1" u="sng" dirty="0">
              <a:solidFill>
                <a:schemeClr val="tx1"/>
              </a:solidFill>
            </a:endParaRPr>
          </a:p>
        </p:txBody>
      </p:sp>
      <p:sp>
        <p:nvSpPr>
          <p:cNvPr id="6" name="TextBox 5"/>
          <p:cNvSpPr txBox="1"/>
          <p:nvPr/>
        </p:nvSpPr>
        <p:spPr>
          <a:xfrm>
            <a:off x="3535625" y="4946900"/>
            <a:ext cx="2200955" cy="400110"/>
          </a:xfrm>
          <a:prstGeom prst="rect">
            <a:avLst/>
          </a:prstGeom>
          <a:noFill/>
        </p:spPr>
        <p:txBody>
          <a:bodyPr wrap="square" rtlCol="1">
            <a:spAutoFit/>
          </a:bodyPr>
          <a:lstStyle/>
          <a:p>
            <a:r>
              <a:rPr lang="en-GB" sz="1000" b="1" u="sng" dirty="0">
                <a:solidFill>
                  <a:schemeClr val="tx1"/>
                </a:solidFill>
              </a:rPr>
              <a:t>Total: Around NIS174,000 per year (not including VAT)</a:t>
            </a:r>
          </a:p>
        </p:txBody>
      </p:sp>
      <p:sp>
        <p:nvSpPr>
          <p:cNvPr id="11" name="Text Box 3"/>
          <p:cNvSpPr txBox="1">
            <a:spLocks noChangeArrowheads="1"/>
          </p:cNvSpPr>
          <p:nvPr/>
        </p:nvSpPr>
        <p:spPr bwMode="auto">
          <a:xfrm>
            <a:off x="1442525" y="5659257"/>
            <a:ext cx="6387153" cy="952681"/>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marL="285750" indent="-285750" algn="l" rtl="0">
              <a:buFont typeface="Arial" panose="020B0604020202020204" pitchFamily="34" charset="0"/>
              <a:buChar char="•"/>
            </a:pPr>
            <a:r>
              <a:rPr lang="en-GB" sz="1000" dirty="0"/>
              <a:t>Maintenance of the elevators is around 35% of the total fund and is expected to be carried out after 14 years.</a:t>
            </a:r>
          </a:p>
          <a:p>
            <a:pPr marL="285750" indent="-285750" algn="l" rtl="0">
              <a:buFont typeface="Arial" panose="020B0604020202020204" pitchFamily="34" charset="0"/>
              <a:buChar char="•"/>
            </a:pPr>
            <a:r>
              <a:rPr lang="en-GB" sz="1000" dirty="0"/>
              <a:t>The operational plan assumes the allocation of an average of roughly NIS174,000 including VAT.  </a:t>
            </a:r>
          </a:p>
        </p:txBody>
      </p:sp>
      <p:graphicFrame>
        <p:nvGraphicFramePr>
          <p:cNvPr id="9" name="Chart 8">
            <a:extLst>
              <a:ext uri="{FF2B5EF4-FFF2-40B4-BE49-F238E27FC236}">
                <a16:creationId xmlns:a16="http://schemas.microsoft.com/office/drawing/2014/main" id="{A552D3E3-1CBE-4946-B685-77C5F74D3938}"/>
              </a:ext>
            </a:extLst>
          </p:cNvPr>
          <p:cNvGraphicFramePr/>
          <p:nvPr>
            <p:extLst>
              <p:ext uri="{D42A27DB-BD31-4B8C-83A1-F6EECF244321}">
                <p14:modId xmlns:p14="http://schemas.microsoft.com/office/powerpoint/2010/main" val="12885545"/>
              </p:ext>
            </p:extLst>
          </p:nvPr>
        </p:nvGraphicFramePr>
        <p:xfrm>
          <a:off x="1790041" y="1236377"/>
          <a:ext cx="5502388" cy="39465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892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23</a:t>
            </a:fld>
            <a:endParaRPr lang="en-US" dirty="0"/>
          </a:p>
        </p:txBody>
      </p:sp>
      <p:sp>
        <p:nvSpPr>
          <p:cNvPr id="5" name="מלבן 4"/>
          <p:cNvSpPr/>
          <p:nvPr/>
        </p:nvSpPr>
        <p:spPr>
          <a:xfrm>
            <a:off x="245985" y="1013555"/>
            <a:ext cx="8652030" cy="187598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The Jewish Heritage Program offers regular programs run by scholars and artists throughout the year.</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The scholars will use permanent workspaces, and as part of their stay at the center they will host and deliver content while using the library facilities to develop research.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Artists will use the different studio spaces and will host visitors to the center and assist different projects in exchange for a reduction in rental fees (similar to the model of Hansen House, which offers work space to artists, creators, and scholars).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rgbClr val="000000"/>
                </a:solidFill>
                <a:latin typeface="Arial" pitchFamily="34" charset="0"/>
              </a:rPr>
              <a:t>This should result in </a:t>
            </a:r>
            <a:r>
              <a:rPr lang="en-GB" sz="1000" dirty="0" err="1">
                <a:solidFill>
                  <a:srgbClr val="000000"/>
                </a:solidFill>
                <a:latin typeface="Arial" pitchFamily="34" charset="0"/>
              </a:rPr>
              <a:t>labor</a:t>
            </a:r>
            <a:r>
              <a:rPr lang="en-GB" sz="1000" dirty="0">
                <a:solidFill>
                  <a:srgbClr val="000000"/>
                </a:solidFill>
                <a:latin typeface="Arial" pitchFamily="34" charset="0"/>
              </a:rPr>
              <a:t> cost savings for the center. </a:t>
            </a: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a:p>
            <a:pPr marL="285750" indent="-285750" algn="r">
              <a:spcBef>
                <a:spcPts val="700"/>
              </a:spcBef>
              <a:spcAft>
                <a:spcPts val="700"/>
              </a:spcAft>
              <a:buClr>
                <a:srgbClr val="6793B2"/>
              </a:buClr>
              <a:buFont typeface="Wingdings" panose="05000000000000000000" pitchFamily="2" charset="2"/>
              <a:buChar char="§"/>
            </a:pPr>
            <a:endParaRPr lang="he-IL" dirty="0">
              <a:solidFill>
                <a:srgbClr val="000000"/>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009430"/>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cost of the required equipment and raw materials for the different workshops have been taken into account as part of the center’s general operating costs. </a:t>
            </a:r>
          </a:p>
        </p:txBody>
      </p:sp>
      <p:sp>
        <p:nvSpPr>
          <p:cNvPr id="7" name="TextBox 6">
            <a:extLst>
              <a:ext uri="{FF2B5EF4-FFF2-40B4-BE49-F238E27FC236}">
                <a16:creationId xmlns:a16="http://schemas.microsoft.com/office/drawing/2014/main" id="{B854EA43-E95A-410D-AF25-CA4947F8380D}"/>
              </a:ext>
            </a:extLst>
          </p:cNvPr>
          <p:cNvSpPr txBox="1"/>
          <p:nvPr/>
        </p:nvSpPr>
        <p:spPr>
          <a:xfrm>
            <a:off x="6354055" y="5805159"/>
            <a:ext cx="2437737" cy="369332"/>
          </a:xfrm>
          <a:prstGeom prst="rect">
            <a:avLst/>
          </a:prstGeom>
          <a:noFill/>
        </p:spPr>
        <p:txBody>
          <a:bodyPr wrap="square" rtlCol="1">
            <a:spAutoFit/>
          </a:bodyPr>
          <a:lstStyle/>
          <a:p>
            <a:pPr algn="l" rtl="0"/>
            <a:r>
              <a:rPr lang="en-GB" sz="900" b="1" i="1" dirty="0">
                <a:solidFill>
                  <a:schemeClr val="tx1"/>
                </a:solidFill>
              </a:rPr>
              <a:t>* Sources: </a:t>
            </a:r>
            <a:r>
              <a:rPr lang="en-GB" sz="900" dirty="0">
                <a:solidFill>
                  <a:schemeClr val="tx1"/>
                </a:solidFill>
              </a:rPr>
              <a:t>Center of Jewish Heritage initial program.</a:t>
            </a:r>
            <a:r>
              <a:rPr lang="en-GB" sz="900" b="1" i="1" dirty="0">
                <a:solidFill>
                  <a:schemeClr val="tx1"/>
                </a:solidFill>
              </a:rPr>
              <a:t> </a:t>
            </a:r>
            <a:endParaRPr lang="he-IL" sz="900" dirty="0">
              <a:solidFill>
                <a:schemeClr val="tx1"/>
              </a:solidFill>
            </a:endParaRPr>
          </a:p>
        </p:txBody>
      </p:sp>
      <p:sp>
        <p:nvSpPr>
          <p:cNvPr id="11" name="Rectangle 10">
            <a:extLst>
              <a:ext uri="{FF2B5EF4-FFF2-40B4-BE49-F238E27FC236}">
                <a16:creationId xmlns:a16="http://schemas.microsoft.com/office/drawing/2014/main" id="{C2526E41-7524-4777-B933-78F134160A1F}"/>
              </a:ext>
            </a:extLst>
          </p:cNvPr>
          <p:cNvSpPr>
            <a:spLocks noChangeArrowheads="1"/>
          </p:cNvSpPr>
          <p:nvPr/>
        </p:nvSpPr>
        <p:spPr bwMode="auto">
          <a:xfrm>
            <a:off x="383293" y="3462441"/>
            <a:ext cx="4065736" cy="2167514"/>
          </a:xfrm>
          <a:prstGeom prst="rect">
            <a:avLst/>
          </a:prstGeom>
          <a:noFill/>
          <a:ln w="12700" algn="ctr">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t"/>
          <a:lstStyle/>
          <a:p>
            <a:pPr marL="285750" indent="-285750" algn="r">
              <a:spcBef>
                <a:spcPct val="10000"/>
              </a:spcBef>
              <a:buClr>
                <a:srgbClr val="6793B2"/>
              </a:buClr>
              <a:buFont typeface="Wingdings" pitchFamily="2" charset="2"/>
              <a:buChar char="§"/>
            </a:pPr>
            <a:endParaRPr lang="he-IL" dirty="0">
              <a:solidFill>
                <a:srgbClr val="000000"/>
              </a:solidFill>
              <a:latin typeface="Arial" pitchFamily="34" charset="0"/>
            </a:endParaRP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Creating a family tree in comics.</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Workshop on photographing and editing family materials connected to the family tree. </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Creating/copying family items of significance using different techniques. </a:t>
            </a:r>
          </a:p>
          <a:p>
            <a:pPr marL="285750" indent="-285750" algn="l" rtl="0">
              <a:lnSpc>
                <a:spcPct val="150000"/>
              </a:lnSpc>
              <a:spcBef>
                <a:spcPct val="10000"/>
              </a:spcBef>
              <a:buClr>
                <a:srgbClr val="6793B2"/>
              </a:buClr>
              <a:buFont typeface="Wingdings" pitchFamily="2" charset="2"/>
              <a:buChar char="§"/>
            </a:pPr>
            <a:endParaRPr lang="en-GB" sz="1000" dirty="0">
              <a:solidFill>
                <a:srgbClr val="000000"/>
              </a:solidFill>
              <a:latin typeface="Arial" pitchFamily="34" charset="0"/>
            </a:endParaRPr>
          </a:p>
        </p:txBody>
      </p:sp>
      <p:sp>
        <p:nvSpPr>
          <p:cNvPr id="10" name="Flowchart: Off-page Connector 9">
            <a:extLst>
              <a:ext uri="{FF2B5EF4-FFF2-40B4-BE49-F238E27FC236}">
                <a16:creationId xmlns:a16="http://schemas.microsoft.com/office/drawing/2014/main" id="{1C8EF2F9-4344-478F-B70E-B3DA8C533A3B}"/>
              </a:ext>
            </a:extLst>
          </p:cNvPr>
          <p:cNvSpPr/>
          <p:nvPr/>
        </p:nvSpPr>
        <p:spPr bwMode="auto">
          <a:xfrm>
            <a:off x="386152" y="3112568"/>
            <a:ext cx="4068689" cy="578990"/>
          </a:xfrm>
          <a:prstGeom prst="flowChartOffpageConnector">
            <a:avLst/>
          </a:prstGeom>
          <a:solidFill>
            <a:srgbClr val="6793B2"/>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b="1" dirty="0"/>
              <a:t>Design and Creativity Workshops</a:t>
            </a:r>
            <a:endParaRPr lang="he-IL" b="1" dirty="0"/>
          </a:p>
        </p:txBody>
      </p:sp>
      <p:sp>
        <p:nvSpPr>
          <p:cNvPr id="13" name="Rectangle 12">
            <a:extLst>
              <a:ext uri="{FF2B5EF4-FFF2-40B4-BE49-F238E27FC236}">
                <a16:creationId xmlns:a16="http://schemas.microsoft.com/office/drawing/2014/main" id="{C2526E41-7524-4777-B933-78F134160A1F}"/>
              </a:ext>
            </a:extLst>
          </p:cNvPr>
          <p:cNvSpPr>
            <a:spLocks noChangeArrowheads="1"/>
          </p:cNvSpPr>
          <p:nvPr/>
        </p:nvSpPr>
        <p:spPr bwMode="auto">
          <a:xfrm>
            <a:off x="4749103" y="3458554"/>
            <a:ext cx="3942204" cy="2171400"/>
          </a:xfrm>
          <a:prstGeom prst="rect">
            <a:avLst/>
          </a:prstGeom>
          <a:noFill/>
          <a:ln w="12700" algn="ctr">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t"/>
          <a:lstStyle/>
          <a:p>
            <a:pPr marL="285750" indent="-285750" algn="r">
              <a:lnSpc>
                <a:spcPct val="150000"/>
              </a:lnSpc>
              <a:spcBef>
                <a:spcPct val="10000"/>
              </a:spcBef>
              <a:buClr>
                <a:srgbClr val="6793B2"/>
              </a:buClr>
              <a:buFont typeface="Wingdings" pitchFamily="2" charset="2"/>
              <a:buChar char="§"/>
            </a:pPr>
            <a:endParaRPr lang="he-IL" dirty="0">
              <a:solidFill>
                <a:srgbClr val="000000"/>
              </a:solidFill>
              <a:latin typeface="Arial" pitchFamily="34" charset="0"/>
            </a:endParaRP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Manuscript restoration workshop.</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Genealogical research workshop, assistance with personal studies.</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Conference on Jewish heritage.</a:t>
            </a:r>
          </a:p>
          <a:p>
            <a:pPr marL="285750" indent="-285750" algn="l" rtl="0">
              <a:lnSpc>
                <a:spcPct val="150000"/>
              </a:lnSpc>
              <a:spcBef>
                <a:spcPct val="10000"/>
              </a:spcBef>
              <a:buClr>
                <a:srgbClr val="6793B2"/>
              </a:buClr>
              <a:buFont typeface="Wingdings" pitchFamily="2" charset="2"/>
              <a:buChar char="§"/>
            </a:pPr>
            <a:r>
              <a:rPr lang="en-GB" sz="1000" dirty="0">
                <a:solidFill>
                  <a:srgbClr val="000000"/>
                </a:solidFill>
                <a:latin typeface="Arial" pitchFamily="34" charset="0"/>
              </a:rPr>
              <a:t>Course on producing copies of family Judaica. </a:t>
            </a:r>
          </a:p>
        </p:txBody>
      </p:sp>
      <p:sp>
        <p:nvSpPr>
          <p:cNvPr id="12" name="Flowchart: Off-page Connector 11">
            <a:extLst>
              <a:ext uri="{FF2B5EF4-FFF2-40B4-BE49-F238E27FC236}">
                <a16:creationId xmlns:a16="http://schemas.microsoft.com/office/drawing/2014/main" id="{1C8EF2F9-4344-478F-B70E-B3DA8C533A3B}"/>
              </a:ext>
            </a:extLst>
          </p:cNvPr>
          <p:cNvSpPr/>
          <p:nvPr/>
        </p:nvSpPr>
        <p:spPr bwMode="auto">
          <a:xfrm>
            <a:off x="4746936" y="3125419"/>
            <a:ext cx="3946539" cy="578990"/>
          </a:xfrm>
          <a:prstGeom prst="flowChartOffpageConnector">
            <a:avLst/>
          </a:prstGeom>
          <a:solidFill>
            <a:srgbClr val="6793B2"/>
          </a:solidFill>
          <a:ln w="1270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b="1" dirty="0"/>
              <a:t>Research, Study Seminars, and Courses</a:t>
            </a:r>
            <a:endParaRPr lang="he-IL" b="1" dirty="0"/>
          </a:p>
        </p:txBody>
      </p:sp>
      <p:sp>
        <p:nvSpPr>
          <p:cNvPr id="14" name="Rectangle 9">
            <a:extLst>
              <a:ext uri="{FF2B5EF4-FFF2-40B4-BE49-F238E27FC236}">
                <a16:creationId xmlns:a16="http://schemas.microsoft.com/office/drawing/2014/main" id="{BA2620B5-C130-4AD0-B998-65D56FC0FB35}"/>
              </a:ext>
            </a:extLst>
          </p:cNvPr>
          <p:cNvSpPr>
            <a:spLocks noChangeArrowheads="1"/>
          </p:cNvSpPr>
          <p:nvPr/>
        </p:nvSpPr>
        <p:spPr bwMode="auto">
          <a:xfrm>
            <a:off x="1361822" y="161764"/>
            <a:ext cx="7536193"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US" sz="2400" b="1" dirty="0">
                <a:solidFill>
                  <a:srgbClr val="204162"/>
                </a:solidFill>
                <a:latin typeface="+mj-lt"/>
                <a:ea typeface="+mj-ea"/>
                <a:cs typeface="+mj-cs"/>
              </a:rPr>
              <a:t>Assumptions - Expenses</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1646017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24</a:t>
            </a:fld>
            <a:endParaRPr lang="en-US" dirty="0"/>
          </a:p>
        </p:txBody>
      </p:sp>
      <p:sp>
        <p:nvSpPr>
          <p:cNvPr id="6" name="Rectangle 9"/>
          <p:cNvSpPr>
            <a:spLocks noChangeArrowheads="1"/>
          </p:cNvSpPr>
          <p:nvPr/>
        </p:nvSpPr>
        <p:spPr bwMode="auto">
          <a:xfrm>
            <a:off x="5255055" y="177800"/>
            <a:ext cx="3771469"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Contents</a:t>
            </a:r>
            <a:endParaRPr lang="he-IL" sz="2400" b="1" dirty="0">
              <a:solidFill>
                <a:srgbClr val="204162"/>
              </a:solidFill>
              <a:latin typeface="+mj-lt"/>
              <a:ea typeface="+mj-ea"/>
              <a:cs typeface="+mj-cs"/>
            </a:endParaRPr>
          </a:p>
        </p:txBody>
      </p:sp>
      <p:grpSp>
        <p:nvGrpSpPr>
          <p:cNvPr id="4" name="Group 3">
            <a:extLst>
              <a:ext uri="{FF2B5EF4-FFF2-40B4-BE49-F238E27FC236}">
                <a16:creationId xmlns:a16="http://schemas.microsoft.com/office/drawing/2014/main" id="{F28A6591-DB55-43A9-8678-A2425AB8EEC0}"/>
              </a:ext>
            </a:extLst>
          </p:cNvPr>
          <p:cNvGrpSpPr/>
          <p:nvPr/>
        </p:nvGrpSpPr>
        <p:grpSpPr>
          <a:xfrm>
            <a:off x="2373794" y="1076255"/>
            <a:ext cx="4396412" cy="5388545"/>
            <a:chOff x="2225154" y="1163153"/>
            <a:chExt cx="4706019" cy="5768020"/>
          </a:xfrm>
        </p:grpSpPr>
        <p:sp>
          <p:nvSpPr>
            <p:cNvPr id="17" name="Rectangle: Top Corners Rounded 16">
              <a:extLst>
                <a:ext uri="{FF2B5EF4-FFF2-40B4-BE49-F238E27FC236}">
                  <a16:creationId xmlns:a16="http://schemas.microsoft.com/office/drawing/2014/main" id="{5D14A8BD-69BD-4EF3-BE69-AC2C77A8B663}"/>
                </a:ext>
              </a:extLst>
            </p:cNvPr>
            <p:cNvSpPr/>
            <p:nvPr/>
          </p:nvSpPr>
          <p:spPr bwMode="auto">
            <a:xfrm>
              <a:off x="2237480" y="6201043"/>
              <a:ext cx="4693693" cy="730130"/>
            </a:xfrm>
            <a:prstGeom prst="round2SameRect">
              <a:avLst>
                <a:gd name="adj1" fmla="val 16667"/>
                <a:gd name="adj2" fmla="val 50000"/>
              </a:avLst>
            </a:prstGeom>
            <a:solidFill>
              <a:srgbClr val="F7F7F7"/>
            </a:solidFill>
            <a:ln w="19050" cap="flat" cmpd="sng" algn="ctr">
              <a:solidFill>
                <a:schemeClr val="bg1">
                  <a:lumMod val="50000"/>
                </a:schemeClr>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Appendixes</a:t>
              </a:r>
              <a:endParaRPr lang="he-IL" sz="2000" b="1" dirty="0">
                <a:solidFill>
                  <a:srgbClr val="204162"/>
                </a:solidFill>
                <a:latin typeface="Arial" pitchFamily="34" charset="0"/>
              </a:endParaRPr>
            </a:p>
          </p:txBody>
        </p:sp>
        <p:sp>
          <p:nvSpPr>
            <p:cNvPr id="16" name="Rectangle: Top Corners Rounded 15">
              <a:extLst>
                <a:ext uri="{FF2B5EF4-FFF2-40B4-BE49-F238E27FC236}">
                  <a16:creationId xmlns:a16="http://schemas.microsoft.com/office/drawing/2014/main" id="{8B27FEF2-025D-4F55-BD91-FB140A747930}"/>
                </a:ext>
              </a:extLst>
            </p:cNvPr>
            <p:cNvSpPr/>
            <p:nvPr/>
          </p:nvSpPr>
          <p:spPr bwMode="auto">
            <a:xfrm>
              <a:off x="2236429" y="5593883"/>
              <a:ext cx="4693693" cy="730130"/>
            </a:xfrm>
            <a:prstGeom prst="round2SameRect">
              <a:avLst>
                <a:gd name="adj1" fmla="val 16667"/>
                <a:gd name="adj2" fmla="val 50000"/>
              </a:avLst>
            </a:prstGeom>
            <a:solidFill>
              <a:srgbClr val="748EA9"/>
            </a:solidFill>
            <a:ln w="19050" cap="flat" cmpd="sng" algn="ctr">
              <a:solidFill>
                <a:srgbClr val="3366F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latin typeface="Arial" pitchFamily="34" charset="0"/>
                </a:rPr>
                <a:t>Results</a:t>
              </a:r>
              <a:endParaRPr lang="he-IL" sz="2000" b="1" dirty="0">
                <a:latin typeface="Arial" pitchFamily="34" charset="0"/>
              </a:endParaRPr>
            </a:p>
          </p:txBody>
        </p:sp>
        <p:sp>
          <p:nvSpPr>
            <p:cNvPr id="15" name="Rectangle: Top Corners Rounded 14">
              <a:extLst>
                <a:ext uri="{FF2B5EF4-FFF2-40B4-BE49-F238E27FC236}">
                  <a16:creationId xmlns:a16="http://schemas.microsoft.com/office/drawing/2014/main" id="{27BB24A2-2C90-4700-BFB9-C10508CFB614}"/>
                </a:ext>
              </a:extLst>
            </p:cNvPr>
            <p:cNvSpPr/>
            <p:nvPr/>
          </p:nvSpPr>
          <p:spPr bwMode="auto">
            <a:xfrm>
              <a:off x="2236429" y="4986723"/>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Assumptions and Business Plan Data</a:t>
              </a:r>
              <a:endParaRPr lang="he-IL" sz="2000" b="1" dirty="0">
                <a:solidFill>
                  <a:srgbClr val="204162"/>
                </a:solidFill>
                <a:latin typeface="Arial" pitchFamily="34" charset="0"/>
              </a:endParaRPr>
            </a:p>
          </p:txBody>
        </p:sp>
        <p:sp>
          <p:nvSpPr>
            <p:cNvPr id="14" name="Rectangle: Top Corners Rounded 13">
              <a:extLst>
                <a:ext uri="{FF2B5EF4-FFF2-40B4-BE49-F238E27FC236}">
                  <a16:creationId xmlns:a16="http://schemas.microsoft.com/office/drawing/2014/main" id="{E808A640-A82F-4029-9FAD-DD5043B4C4AC}"/>
                </a:ext>
              </a:extLst>
            </p:cNvPr>
            <p:cNvSpPr/>
            <p:nvPr/>
          </p:nvSpPr>
          <p:spPr bwMode="auto">
            <a:xfrm>
              <a:off x="2231255" y="4331503"/>
              <a:ext cx="4693693" cy="684041"/>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Building, Display and Exhibition Space</a:t>
              </a:r>
              <a:endParaRPr lang="he-IL" sz="2000" b="1" dirty="0">
                <a:solidFill>
                  <a:srgbClr val="204162"/>
                </a:solidFill>
                <a:latin typeface="Arial" pitchFamily="34" charset="0"/>
              </a:endParaRPr>
            </a:p>
          </p:txBody>
        </p:sp>
        <p:sp>
          <p:nvSpPr>
            <p:cNvPr id="13" name="Rectangle: Top Corners Rounded 12">
              <a:extLst>
                <a:ext uri="{FF2B5EF4-FFF2-40B4-BE49-F238E27FC236}">
                  <a16:creationId xmlns:a16="http://schemas.microsoft.com/office/drawing/2014/main" id="{E58F4075-1339-4CD3-86E6-045E84DA5384}"/>
                </a:ext>
              </a:extLst>
            </p:cNvPr>
            <p:cNvSpPr/>
            <p:nvPr/>
          </p:nvSpPr>
          <p:spPr bwMode="auto">
            <a:xfrm>
              <a:off x="2231255" y="3743583"/>
              <a:ext cx="4693693" cy="560085"/>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Accessing the Facility</a:t>
              </a:r>
              <a:endParaRPr lang="en-US" sz="2000" dirty="0">
                <a:solidFill>
                  <a:srgbClr val="204162"/>
                </a:solidFill>
              </a:endParaRPr>
            </a:p>
          </p:txBody>
        </p:sp>
        <p:sp>
          <p:nvSpPr>
            <p:cNvPr id="12" name="Rectangle: Top Corners Rounded 11">
              <a:extLst>
                <a:ext uri="{FF2B5EF4-FFF2-40B4-BE49-F238E27FC236}">
                  <a16:creationId xmlns:a16="http://schemas.microsoft.com/office/drawing/2014/main" id="{782A948B-1B09-49DF-8DBE-1206E2F1CAF8}"/>
                </a:ext>
              </a:extLst>
            </p:cNvPr>
            <p:cNvSpPr/>
            <p:nvPr/>
          </p:nvSpPr>
          <p:spPr bwMode="auto">
            <a:xfrm>
              <a:off x="2225154" y="3089348"/>
              <a:ext cx="4693693" cy="730130"/>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Location and Surroundings of the Center of Jewish Heritage</a:t>
              </a:r>
              <a:endParaRPr lang="en-US" sz="2000" dirty="0">
                <a:solidFill>
                  <a:srgbClr val="204162"/>
                </a:solidFill>
              </a:endParaRPr>
            </a:p>
          </p:txBody>
        </p:sp>
        <p:sp>
          <p:nvSpPr>
            <p:cNvPr id="11" name="Rectangle: Top Corners Rounded 10">
              <a:extLst>
                <a:ext uri="{FF2B5EF4-FFF2-40B4-BE49-F238E27FC236}">
                  <a16:creationId xmlns:a16="http://schemas.microsoft.com/office/drawing/2014/main" id="{56C6FE1E-2CF2-4BC8-AFFE-278A657C8EAF}"/>
                </a:ext>
              </a:extLst>
            </p:cNvPr>
            <p:cNvSpPr/>
            <p:nvPr/>
          </p:nvSpPr>
          <p:spPr bwMode="auto">
            <a:xfrm>
              <a:off x="2225155" y="2423448"/>
              <a:ext cx="4693693" cy="712975"/>
            </a:xfrm>
            <a:prstGeom prst="round2SameRect">
              <a:avLst>
                <a:gd name="adj1" fmla="val 16667"/>
                <a:gd name="adj2" fmla="val 50000"/>
              </a:avLst>
            </a:prstGeom>
            <a:solidFill>
              <a:srgbClr val="F7F7F7"/>
            </a:solidFill>
            <a:ln w="19050" cap="flat" cmpd="sng" algn="ctr">
              <a:solidFill>
                <a:srgbClr val="868686"/>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Target Audiences</a:t>
              </a:r>
              <a:endParaRPr kumimoji="0" lang="en-US" sz="2000" b="0" i="0" u="none" strike="noStrike" cap="none" normalizeH="0" baseline="0" dirty="0">
                <a:ln>
                  <a:noFill/>
                </a:ln>
                <a:solidFill>
                  <a:srgbClr val="204162"/>
                </a:solidFill>
                <a:effectLst/>
              </a:endParaRPr>
            </a:p>
          </p:txBody>
        </p:sp>
        <p:sp>
          <p:nvSpPr>
            <p:cNvPr id="10" name="Rectangle: Top Corners Rounded 9">
              <a:extLst>
                <a:ext uri="{FF2B5EF4-FFF2-40B4-BE49-F238E27FC236}">
                  <a16:creationId xmlns:a16="http://schemas.microsoft.com/office/drawing/2014/main" id="{D28D21E9-1AD2-4D63-8C2F-0C5FD5A0A52F}"/>
                </a:ext>
              </a:extLst>
            </p:cNvPr>
            <p:cNvSpPr/>
            <p:nvPr/>
          </p:nvSpPr>
          <p:spPr bwMode="auto">
            <a:xfrm>
              <a:off x="2225155" y="179913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Museums – Market Survey</a:t>
              </a:r>
              <a:endParaRPr lang="he-IL" sz="2000" b="1" dirty="0">
                <a:solidFill>
                  <a:srgbClr val="204162"/>
                </a:solidFill>
                <a:latin typeface="Arial" pitchFamily="34" charset="0"/>
              </a:endParaRPr>
            </a:p>
          </p:txBody>
        </p:sp>
        <p:sp>
          <p:nvSpPr>
            <p:cNvPr id="3" name="Rectangle: Top Corners Rounded 2">
              <a:extLst>
                <a:ext uri="{FF2B5EF4-FFF2-40B4-BE49-F238E27FC236}">
                  <a16:creationId xmlns:a16="http://schemas.microsoft.com/office/drawing/2014/main" id="{81957369-3A50-4E02-9F8C-73749994D145}"/>
                </a:ext>
              </a:extLst>
            </p:cNvPr>
            <p:cNvSpPr/>
            <p:nvPr/>
          </p:nvSpPr>
          <p:spPr bwMode="auto">
            <a:xfrm>
              <a:off x="2225156" y="1163153"/>
              <a:ext cx="4693693" cy="730130"/>
            </a:xfrm>
            <a:prstGeom prst="round2SameRect">
              <a:avLst>
                <a:gd name="adj1" fmla="val 16667"/>
                <a:gd name="adj2" fmla="val 50000"/>
              </a:avLst>
            </a:prstGeom>
            <a:solidFill>
              <a:srgbClr val="F7F7F7"/>
            </a:solidFill>
            <a:ln w="19050" cap="flat" cmpd="sng" algn="ctr">
              <a:solidFill>
                <a:srgbClr val="7F7F7F"/>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indent="-114300"/>
              <a:r>
                <a:rPr lang="en-GB" sz="2000" b="1" dirty="0">
                  <a:solidFill>
                    <a:srgbClr val="204162"/>
                  </a:solidFill>
                  <a:latin typeface="Arial" pitchFamily="34" charset="0"/>
                </a:rPr>
                <a:t>General</a:t>
              </a:r>
              <a:endParaRPr kumimoji="0" lang="en-US" sz="2000" b="0" i="0" u="none" strike="noStrike" cap="none" normalizeH="0" baseline="0" dirty="0">
                <a:ln>
                  <a:noFill/>
                </a:ln>
                <a:solidFill>
                  <a:srgbClr val="204162"/>
                </a:solidFill>
                <a:effectLst/>
              </a:endParaRPr>
            </a:p>
          </p:txBody>
        </p:sp>
      </p:grpSp>
    </p:spTree>
    <p:extLst>
      <p:ext uri="{BB962C8B-B14F-4D97-AF65-F5344CB8AC3E}">
        <p14:creationId xmlns:p14="http://schemas.microsoft.com/office/powerpoint/2010/main" val="335254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Base Scenario </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FFFFFF"/>
              </a:solidFill>
            </a:endParaRPr>
          </a:p>
        </p:txBody>
      </p:sp>
    </p:spTree>
    <p:extLst>
      <p:ext uri="{BB962C8B-B14F-4D97-AF65-F5344CB8AC3E}">
        <p14:creationId xmlns:p14="http://schemas.microsoft.com/office/powerpoint/2010/main" val="2727829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1018244" y="102043"/>
            <a:ext cx="7426196"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Base Scenario (Conservative) – Number of Expected Visitors Over Time</a:t>
            </a:r>
          </a:p>
        </p:txBody>
      </p:sp>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26</a:t>
            </a:fld>
            <a:endParaRPr lang="en-US" dirty="0"/>
          </a:p>
        </p:txBody>
      </p:sp>
      <p:sp>
        <p:nvSpPr>
          <p:cNvPr id="4" name="Rectangle 10"/>
          <p:cNvSpPr>
            <a:spLocks noChangeArrowheads="1"/>
          </p:cNvSpPr>
          <p:nvPr/>
        </p:nvSpPr>
        <p:spPr bwMode="auto">
          <a:xfrm>
            <a:off x="1042882" y="1228045"/>
            <a:ext cx="7058235" cy="4649042"/>
          </a:xfrm>
          <a:prstGeom prst="rect">
            <a:avLst/>
          </a:prstGeom>
          <a:noFill/>
          <a:ln w="12700" algn="ctr">
            <a:noFill/>
            <a:prstDash val="dash"/>
            <a:miter lim="800000"/>
            <a:headEnd/>
            <a:tailEnd/>
          </a:ln>
        </p:spPr>
        <p:txBody>
          <a:bodyPr anchor="t"/>
          <a:lstStyle/>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graphicFrame>
        <p:nvGraphicFramePr>
          <p:cNvPr id="6" name="תרשים 2">
            <a:extLst>
              <a:ext uri="{FF2B5EF4-FFF2-40B4-BE49-F238E27FC236}">
                <a16:creationId xmlns:a16="http://schemas.microsoft.com/office/drawing/2014/main" id="{FA50E84C-8267-4288-AEFC-2CCD1E5ED95D}"/>
              </a:ext>
            </a:extLst>
          </p:cNvPr>
          <p:cNvGraphicFramePr/>
          <p:nvPr>
            <p:extLst>
              <p:ext uri="{D42A27DB-BD31-4B8C-83A1-F6EECF244321}">
                <p14:modId xmlns:p14="http://schemas.microsoft.com/office/powerpoint/2010/main" val="3616709996"/>
              </p:ext>
            </p:extLst>
          </p:nvPr>
        </p:nvGraphicFramePr>
        <p:xfrm>
          <a:off x="473670" y="2335647"/>
          <a:ext cx="8196661" cy="3749678"/>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3281785" y="2600276"/>
            <a:ext cx="1814511" cy="601039"/>
          </a:xfrm>
          <a:prstGeom prst="straightConnector1">
            <a:avLst/>
          </a:prstGeom>
          <a:noFill/>
          <a:ln w="12700" cap="flat" cmpd="sng" algn="ctr">
            <a:solidFill>
              <a:srgbClr val="002060"/>
            </a:solidFill>
            <a:prstDash val="dashDot"/>
            <a:round/>
            <a:headEnd type="none" w="med" len="med"/>
            <a:tailEnd type="triangle"/>
          </a:ln>
          <a:effectLst/>
        </p:spPr>
      </p:cxnSp>
      <p:sp>
        <p:nvSpPr>
          <p:cNvPr id="9" name="TextBox 8">
            <a:extLst>
              <a:ext uri="{FF2B5EF4-FFF2-40B4-BE49-F238E27FC236}">
                <a16:creationId xmlns:a16="http://schemas.microsoft.com/office/drawing/2014/main" id="{4B2E5174-26D7-4D30-B5EB-E8DEAA26D6A2}"/>
              </a:ext>
            </a:extLst>
          </p:cNvPr>
          <p:cNvSpPr txBox="1"/>
          <p:nvPr/>
        </p:nvSpPr>
        <p:spPr>
          <a:xfrm rot="20499062">
            <a:off x="3522590" y="2617002"/>
            <a:ext cx="1176925" cy="307777"/>
          </a:xfrm>
          <a:prstGeom prst="rect">
            <a:avLst/>
          </a:prstGeom>
          <a:noFill/>
        </p:spPr>
        <p:txBody>
          <a:bodyPr wrap="none" rtlCol="0">
            <a:spAutoFit/>
          </a:bodyPr>
          <a:lstStyle/>
          <a:p>
            <a:r>
              <a:rPr lang="en-US" b="1" dirty="0">
                <a:solidFill>
                  <a:schemeClr val="tx1"/>
                </a:solidFill>
              </a:rPr>
              <a:t>CAGR: 20%</a:t>
            </a:r>
          </a:p>
        </p:txBody>
      </p:sp>
      <p:cxnSp>
        <p:nvCxnSpPr>
          <p:cNvPr id="13" name="מחבר ישר 12">
            <a:extLst>
              <a:ext uri="{FF2B5EF4-FFF2-40B4-BE49-F238E27FC236}">
                <a16:creationId xmlns:a16="http://schemas.microsoft.com/office/drawing/2014/main" id="{0B3D9680-359E-4FAE-A109-DF82E7192D1A}"/>
              </a:ext>
            </a:extLst>
          </p:cNvPr>
          <p:cNvCxnSpPr>
            <a:cxnSpLocks/>
          </p:cNvCxnSpPr>
          <p:nvPr/>
        </p:nvCxnSpPr>
        <p:spPr bwMode="auto">
          <a:xfrm>
            <a:off x="1329781" y="2670050"/>
            <a:ext cx="0" cy="3339380"/>
          </a:xfrm>
          <a:prstGeom prst="line">
            <a:avLst/>
          </a:prstGeom>
          <a:noFill/>
          <a:ln w="12700" cap="flat" cmpd="sng" algn="ctr">
            <a:solidFill>
              <a:srgbClr val="C00000"/>
            </a:solidFill>
            <a:prstDash val="dash"/>
            <a:round/>
            <a:headEnd type="none" w="med" len="med"/>
            <a:tailEnd type="none" w="med" len="med"/>
          </a:ln>
          <a:effectLst/>
        </p:spPr>
      </p:cxnSp>
      <p:sp>
        <p:nvSpPr>
          <p:cNvPr id="15" name="מלבן 14">
            <a:extLst>
              <a:ext uri="{FF2B5EF4-FFF2-40B4-BE49-F238E27FC236}">
                <a16:creationId xmlns:a16="http://schemas.microsoft.com/office/drawing/2014/main" id="{241EB09B-A21A-4985-9FE5-09ECC78219A0}"/>
              </a:ext>
            </a:extLst>
          </p:cNvPr>
          <p:cNvSpPr/>
          <p:nvPr/>
        </p:nvSpPr>
        <p:spPr>
          <a:xfrm>
            <a:off x="1226294" y="1122004"/>
            <a:ext cx="7301012" cy="1220847"/>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We have assumed that the number of annual visitors to the center will increase gradually from 15,000 visitors per year during the first year to 65,000 visitors in the tenth year.</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Following the aforementioned assumptions we have assumed a gradual rate of increase so that in the first two years there will be 40% growth per year, in years 4–6, 20% per year, and for years 7-10, 15%. </a:t>
            </a:r>
          </a:p>
          <a:p>
            <a:pPr marL="285750" indent="-285750" algn="l" rtl="0">
              <a:spcBef>
                <a:spcPts val="700"/>
              </a:spcBef>
              <a:spcAft>
                <a:spcPts val="700"/>
              </a:spcAft>
              <a:buClr>
                <a:srgbClr val="6793B2"/>
              </a:buClr>
              <a:buFont typeface="Wingdings" pitchFamily="2" charset="2"/>
              <a:buChar char="§"/>
            </a:pPr>
            <a:endParaRPr lang="en-GB" sz="1000" dirty="0">
              <a:solidFill>
                <a:srgbClr val="000000"/>
              </a:solidFill>
              <a:latin typeface="Arial" pitchFamily="34" charset="0"/>
            </a:endParaRPr>
          </a:p>
        </p:txBody>
      </p:sp>
      <p:sp>
        <p:nvSpPr>
          <p:cNvPr id="10" name="Rectangle 9">
            <a:extLst>
              <a:ext uri="{FF2B5EF4-FFF2-40B4-BE49-F238E27FC236}">
                <a16:creationId xmlns:a16="http://schemas.microsoft.com/office/drawing/2014/main" id="{59648AAE-A9EF-41E6-A871-920FFA37247E}"/>
              </a:ext>
            </a:extLst>
          </p:cNvPr>
          <p:cNvSpPr/>
          <p:nvPr/>
        </p:nvSpPr>
        <p:spPr bwMode="auto">
          <a:xfrm>
            <a:off x="1642415" y="6058788"/>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base scenario presents a compound annual growth rate (CAGR) of around 20% over 10 years. </a:t>
            </a:r>
          </a:p>
        </p:txBody>
      </p:sp>
      <p:cxnSp>
        <p:nvCxnSpPr>
          <p:cNvPr id="11"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1612095" y="3975280"/>
            <a:ext cx="1290215" cy="668041"/>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2" name="TextBox 11">
            <a:extLst>
              <a:ext uri="{FF2B5EF4-FFF2-40B4-BE49-F238E27FC236}">
                <a16:creationId xmlns:a16="http://schemas.microsoft.com/office/drawing/2014/main" id="{4B2E5174-26D7-4D30-B5EB-E8DEAA26D6A2}"/>
              </a:ext>
            </a:extLst>
          </p:cNvPr>
          <p:cNvSpPr txBox="1"/>
          <p:nvPr/>
        </p:nvSpPr>
        <p:spPr>
          <a:xfrm rot="19940288">
            <a:off x="1914024" y="4083907"/>
            <a:ext cx="543739" cy="307777"/>
          </a:xfrm>
          <a:prstGeom prst="rect">
            <a:avLst/>
          </a:prstGeom>
          <a:noFill/>
        </p:spPr>
        <p:txBody>
          <a:bodyPr wrap="none" rtlCol="0">
            <a:spAutoFit/>
          </a:bodyPr>
          <a:lstStyle/>
          <a:p>
            <a:r>
              <a:rPr lang="en-US" b="1" dirty="0">
                <a:solidFill>
                  <a:schemeClr val="bg2"/>
                </a:solidFill>
              </a:rPr>
              <a:t>40%</a:t>
            </a:r>
          </a:p>
        </p:txBody>
      </p:sp>
      <p:cxnSp>
        <p:nvCxnSpPr>
          <p:cNvPr id="14"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2902310" y="3122919"/>
            <a:ext cx="2453203" cy="852361"/>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6" name="TextBox 15">
            <a:extLst>
              <a:ext uri="{FF2B5EF4-FFF2-40B4-BE49-F238E27FC236}">
                <a16:creationId xmlns:a16="http://schemas.microsoft.com/office/drawing/2014/main" id="{4B2E5174-26D7-4D30-B5EB-E8DEAA26D6A2}"/>
              </a:ext>
            </a:extLst>
          </p:cNvPr>
          <p:cNvSpPr txBox="1"/>
          <p:nvPr/>
        </p:nvSpPr>
        <p:spPr>
          <a:xfrm rot="20499062">
            <a:off x="3777562" y="3299790"/>
            <a:ext cx="543739" cy="307777"/>
          </a:xfrm>
          <a:prstGeom prst="rect">
            <a:avLst/>
          </a:prstGeom>
          <a:noFill/>
        </p:spPr>
        <p:txBody>
          <a:bodyPr wrap="none" rtlCol="0">
            <a:spAutoFit/>
          </a:bodyPr>
          <a:lstStyle/>
          <a:p>
            <a:r>
              <a:rPr lang="en-US" b="1" dirty="0">
                <a:solidFill>
                  <a:schemeClr val="bg2"/>
                </a:solidFill>
              </a:rPr>
              <a:t>20%</a:t>
            </a:r>
          </a:p>
        </p:txBody>
      </p:sp>
      <p:cxnSp>
        <p:nvCxnSpPr>
          <p:cNvPr id="17" name="Straight Arrow Connector 5">
            <a:extLst>
              <a:ext uri="{FF2B5EF4-FFF2-40B4-BE49-F238E27FC236}">
                <a16:creationId xmlns:a16="http://schemas.microsoft.com/office/drawing/2014/main" id="{8F40CCFD-2C5F-4E99-B99E-D109E13BA33A}"/>
              </a:ext>
            </a:extLst>
          </p:cNvPr>
          <p:cNvCxnSpPr>
            <a:cxnSpLocks/>
          </p:cNvCxnSpPr>
          <p:nvPr/>
        </p:nvCxnSpPr>
        <p:spPr bwMode="auto">
          <a:xfrm flipV="1">
            <a:off x="5338370" y="2576200"/>
            <a:ext cx="2537816" cy="542588"/>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18" name="TextBox 17">
            <a:extLst>
              <a:ext uri="{FF2B5EF4-FFF2-40B4-BE49-F238E27FC236}">
                <a16:creationId xmlns:a16="http://schemas.microsoft.com/office/drawing/2014/main" id="{4B2E5174-26D7-4D30-B5EB-E8DEAA26D6A2}"/>
              </a:ext>
            </a:extLst>
          </p:cNvPr>
          <p:cNvSpPr txBox="1"/>
          <p:nvPr/>
        </p:nvSpPr>
        <p:spPr>
          <a:xfrm rot="20934324">
            <a:off x="6452040" y="2579870"/>
            <a:ext cx="543740" cy="307777"/>
          </a:xfrm>
          <a:prstGeom prst="rect">
            <a:avLst/>
          </a:prstGeom>
          <a:noFill/>
        </p:spPr>
        <p:txBody>
          <a:bodyPr wrap="none" rtlCol="0">
            <a:spAutoFit/>
          </a:bodyPr>
          <a:lstStyle/>
          <a:p>
            <a:r>
              <a:rPr lang="en-US" b="1" dirty="0">
                <a:solidFill>
                  <a:schemeClr val="bg2"/>
                </a:solidFill>
              </a:rPr>
              <a:t>15%</a:t>
            </a:r>
          </a:p>
        </p:txBody>
      </p:sp>
    </p:spTree>
    <p:extLst>
      <p:ext uri="{BB962C8B-B14F-4D97-AF65-F5344CB8AC3E}">
        <p14:creationId xmlns:p14="http://schemas.microsoft.com/office/powerpoint/2010/main" val="2702092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27</a:t>
            </a:fld>
            <a:endParaRPr lang="en-US" dirty="0"/>
          </a:p>
        </p:txBody>
      </p:sp>
      <p:sp>
        <p:nvSpPr>
          <p:cNvPr id="3" name="Rectangle 9"/>
          <p:cNvSpPr>
            <a:spLocks noChangeArrowheads="1"/>
          </p:cNvSpPr>
          <p:nvPr/>
        </p:nvSpPr>
        <p:spPr bwMode="auto">
          <a:xfrm>
            <a:off x="868668" y="120366"/>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Income Distribution</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2251067393"/>
              </p:ext>
            </p:extLst>
          </p:nvPr>
        </p:nvGraphicFramePr>
        <p:xfrm>
          <a:off x="2005868" y="1347008"/>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46172" y="996983"/>
            <a:ext cx="3567065" cy="523220"/>
          </a:xfrm>
          <a:prstGeom prst="rect">
            <a:avLst/>
          </a:prstGeom>
          <a:noFill/>
        </p:spPr>
        <p:txBody>
          <a:bodyPr wrap="square" rtlCol="1">
            <a:spAutoFit/>
          </a:bodyPr>
          <a:lstStyle/>
          <a:p>
            <a:r>
              <a:rPr lang="en-GB" b="1" u="sng" dirty="0">
                <a:solidFill>
                  <a:schemeClr val="tx1"/>
                </a:solidFill>
              </a:rPr>
              <a:t>Business plan assumptions – average distribution of annual income</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NIS6.3 million per year</a:t>
            </a:r>
            <a:endParaRPr lang="he-IL" sz="1600" b="1" u="sng" dirty="0">
              <a:solidFill>
                <a:schemeClr val="tx1"/>
              </a:solidFill>
            </a:endParaRPr>
          </a:p>
        </p:txBody>
      </p:sp>
      <p:sp>
        <p:nvSpPr>
          <p:cNvPr id="11" name="Text Box 3"/>
          <p:cNvSpPr txBox="1">
            <a:spLocks noChangeArrowheads="1"/>
          </p:cNvSpPr>
          <p:nvPr/>
        </p:nvSpPr>
        <p:spPr bwMode="auto">
          <a:xfrm>
            <a:off x="1196240" y="5817103"/>
            <a:ext cx="6866930" cy="83912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business plan assumes that the total income from the center’s activities is expected to reach an average of around NIS6.3 million per year; income from ticket sales are only around 20% of all income, while income from public allocations, donations and foundations are around 50%. </a:t>
            </a:r>
          </a:p>
        </p:txBody>
      </p:sp>
    </p:spTree>
    <p:extLst>
      <p:ext uri="{BB962C8B-B14F-4D97-AF65-F5344CB8AC3E}">
        <p14:creationId xmlns:p14="http://schemas.microsoft.com/office/powerpoint/2010/main" val="2861853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28</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119283" y="137361"/>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Expected Income</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4247690269"/>
              </p:ext>
            </p:extLst>
          </p:nvPr>
        </p:nvGraphicFramePr>
        <p:xfrm>
          <a:off x="216991" y="1043994"/>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156725" y="6009430"/>
            <a:ext cx="6982339" cy="602508"/>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US" sz="1000" dirty="0"/>
              <a:t>T</a:t>
            </a:r>
            <a:r>
              <a:rPr lang="en-GB" sz="1000" dirty="0"/>
              <a:t>he mix of income sources is expected to produce an average annual income of around NIS6.3 million; the increase in income stems from the expected increase in the number of visitors (average of around 20% per year).</a:t>
            </a:r>
          </a:p>
        </p:txBody>
      </p:sp>
      <p:sp>
        <p:nvSpPr>
          <p:cNvPr id="6" name="מלבן 5">
            <a:extLst>
              <a:ext uri="{FF2B5EF4-FFF2-40B4-BE49-F238E27FC236}">
                <a16:creationId xmlns:a16="http://schemas.microsoft.com/office/drawing/2014/main" id="{63726F7C-3EAC-439A-AE0E-1B8293AEB4B7}"/>
              </a:ext>
            </a:extLst>
          </p:cNvPr>
          <p:cNvSpPr/>
          <p:nvPr/>
        </p:nvSpPr>
        <p:spPr>
          <a:xfrm>
            <a:off x="2957635" y="1072058"/>
            <a:ext cx="2904580" cy="523220"/>
          </a:xfrm>
          <a:prstGeom prst="rect">
            <a:avLst/>
          </a:prstGeom>
        </p:spPr>
        <p:txBody>
          <a:bodyPr wrap="square">
            <a:spAutoFit/>
          </a:bodyPr>
          <a:lstStyle/>
          <a:p>
            <a:r>
              <a:rPr lang="en-GB" b="1" u="sng" dirty="0">
                <a:solidFill>
                  <a:schemeClr val="tx2"/>
                </a:solidFill>
              </a:rPr>
              <a:t>Expected Annual Income (thousand NIS)</a:t>
            </a:r>
            <a:endParaRPr lang="he-IL" b="1" u="sng" dirty="0"/>
          </a:p>
        </p:txBody>
      </p:sp>
    </p:spTree>
    <p:extLst>
      <p:ext uri="{BB962C8B-B14F-4D97-AF65-F5344CB8AC3E}">
        <p14:creationId xmlns:p14="http://schemas.microsoft.com/office/powerpoint/2010/main" val="338793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29</a:t>
            </a:fld>
            <a:endParaRPr lang="en-US" dirty="0"/>
          </a:p>
        </p:txBody>
      </p:sp>
      <p:sp>
        <p:nvSpPr>
          <p:cNvPr id="3" name="Rectangle 9"/>
          <p:cNvSpPr>
            <a:spLocks noChangeArrowheads="1"/>
          </p:cNvSpPr>
          <p:nvPr/>
        </p:nvSpPr>
        <p:spPr bwMode="auto">
          <a:xfrm>
            <a:off x="1000260" y="168703"/>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Distribution of Costs</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1640690396"/>
              </p:ext>
            </p:extLst>
          </p:nvPr>
        </p:nvGraphicFramePr>
        <p:xfrm>
          <a:off x="2005868" y="1477813"/>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46172" y="996983"/>
            <a:ext cx="3567065" cy="461665"/>
          </a:xfrm>
          <a:prstGeom prst="rect">
            <a:avLst/>
          </a:prstGeom>
          <a:noFill/>
        </p:spPr>
        <p:txBody>
          <a:bodyPr wrap="square" rtlCol="1">
            <a:spAutoFit/>
          </a:bodyPr>
          <a:lstStyle/>
          <a:p>
            <a:r>
              <a:rPr lang="en-GB" sz="1200" b="1" u="sng" dirty="0">
                <a:solidFill>
                  <a:schemeClr val="tx1"/>
                </a:solidFill>
              </a:rPr>
              <a:t>Business plan assumptions – average distribution of annual operational costs</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NIS6.2 million per year</a:t>
            </a:r>
            <a:endParaRPr lang="he-IL" sz="1600" b="1" u="sng" dirty="0">
              <a:solidFill>
                <a:schemeClr val="tx1"/>
              </a:solidFill>
            </a:endParaRPr>
          </a:p>
        </p:txBody>
      </p:sp>
      <p:sp>
        <p:nvSpPr>
          <p:cNvPr id="11" name="Text Box 3"/>
          <p:cNvSpPr txBox="1">
            <a:spLocks noChangeArrowheads="1"/>
          </p:cNvSpPr>
          <p:nvPr/>
        </p:nvSpPr>
        <p:spPr bwMode="auto">
          <a:xfrm>
            <a:off x="1196240" y="6009430"/>
            <a:ext cx="6866930" cy="570904"/>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business plan assumes that the total cost for the center’s activities will be an average of around NIS6.2 million; around 30% of this is </a:t>
            </a:r>
            <a:r>
              <a:rPr lang="en-GB" sz="1000" dirty="0" err="1"/>
              <a:t>labor</a:t>
            </a:r>
            <a:r>
              <a:rPr lang="en-GB" sz="1000" dirty="0"/>
              <a:t> costs. </a:t>
            </a:r>
          </a:p>
        </p:txBody>
      </p:sp>
    </p:spTree>
    <p:extLst>
      <p:ext uri="{BB962C8B-B14F-4D97-AF65-F5344CB8AC3E}">
        <p14:creationId xmlns:p14="http://schemas.microsoft.com/office/powerpoint/2010/main" val="811424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a:t>
            </a:fld>
            <a:endParaRPr lang="en-US" dirty="0"/>
          </a:p>
        </p:txBody>
      </p:sp>
      <p:sp>
        <p:nvSpPr>
          <p:cNvPr id="5" name="מלבן 4"/>
          <p:cNvSpPr/>
          <p:nvPr/>
        </p:nvSpPr>
        <p:spPr>
          <a:xfrm>
            <a:off x="321880" y="1014848"/>
            <a:ext cx="8555295" cy="1965213"/>
          </a:xfrm>
          <a:prstGeom prst="rect">
            <a:avLst/>
          </a:prstGeom>
          <a:noFill/>
          <a:ln w="12700" algn="ctr">
            <a:noFill/>
            <a:prstDash val="dash"/>
            <a:miter lim="800000"/>
            <a:headEnd/>
            <a:tailEnd/>
          </a:ln>
        </p:spPr>
        <p:txBody>
          <a:bodyPr anchor="t"/>
          <a:lstStyle/>
          <a:p>
            <a:pPr marL="285750" indent="-285750" algn="l" rtl="0">
              <a:spcBef>
                <a:spcPts val="400"/>
              </a:spcBef>
              <a:spcAft>
                <a:spcPts val="400"/>
              </a:spcAft>
              <a:buClr>
                <a:srgbClr val="6793B2"/>
              </a:buClr>
              <a:buFont typeface="Wingdings" pitchFamily="2" charset="2"/>
              <a:buChar char="§"/>
            </a:pPr>
            <a:r>
              <a:rPr lang="en-GB" sz="1000" dirty="0" err="1">
                <a:solidFill>
                  <a:srgbClr val="000000"/>
                </a:solidFill>
                <a:latin typeface="Arial" pitchFamily="34" charset="0"/>
              </a:rPr>
              <a:t>Analyzing</a:t>
            </a:r>
            <a:r>
              <a:rPr lang="en-GB" sz="1000" dirty="0">
                <a:solidFill>
                  <a:srgbClr val="000000"/>
                </a:solidFill>
                <a:latin typeface="Arial" pitchFamily="34" charset="0"/>
              </a:rPr>
              <a:t> museums similar to the Center of Jewish Heritage and studying the center’s location and target audiences can determine the center’s potential number of annual visitors.</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An analysis of similar museums (both the number of visitors and the size of the museums and their content), including ANU Museum of the Jewish People and the Museum of Islamic Art, allows us to assume that the potential number of annual visitors will be between 40,000 and 60,000.</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These 60,000 visitors from the general population are determined on the basis of comparing the size the Center of Jewish Heritage and ANU Museum of the Jewish People, and on the basis of the museum’s location and its target audience. </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In addition, one can estimate the characteristics of the visitor population:</a:t>
            </a:r>
          </a:p>
          <a:p>
            <a:pPr marL="285750" indent="-285750" algn="l" rtl="0">
              <a:spcBef>
                <a:spcPts val="400"/>
              </a:spcBef>
              <a:spcAft>
                <a:spcPts val="400"/>
              </a:spcAft>
              <a:buClr>
                <a:srgbClr val="6793B2"/>
              </a:buClr>
              <a:buFont typeface="Wingdings" pitchFamily="2" charset="2"/>
              <a:buChar char="§"/>
            </a:pPr>
            <a:r>
              <a:rPr lang="en-GB" sz="1000" dirty="0">
                <a:solidFill>
                  <a:srgbClr val="000000"/>
                </a:solidFill>
                <a:latin typeface="Arial" pitchFamily="34" charset="0"/>
              </a:rPr>
              <a:t>Out of 1.6 million visitors to museums around 200,000 (roughly 11%) are tourists and around 1.4 million (roughly 89%) are Israelis. </a:t>
            </a:r>
            <a:r>
              <a:rPr lang="en-GB" sz="1200" dirty="0">
                <a:solidFill>
                  <a:srgbClr val="000000"/>
                </a:solidFill>
                <a:latin typeface="Arial" pitchFamily="34" charset="0"/>
              </a:rPr>
              <a:t> </a:t>
            </a:r>
          </a:p>
        </p:txBody>
      </p:sp>
      <p:sp>
        <p:nvSpPr>
          <p:cNvPr id="6" name="Rectangle 9"/>
          <p:cNvSpPr>
            <a:spLocks noChangeArrowheads="1"/>
          </p:cNvSpPr>
          <p:nvPr/>
        </p:nvSpPr>
        <p:spPr bwMode="auto">
          <a:xfrm>
            <a:off x="1448595" y="176996"/>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l" rtl="0" eaLnBrk="0" hangingPunct="0">
              <a:defRPr/>
            </a:pPr>
            <a:r>
              <a:rPr lang="en-GB" sz="2400" b="1" dirty="0">
                <a:solidFill>
                  <a:srgbClr val="204162"/>
                </a:solidFill>
                <a:latin typeface="+mj-lt"/>
                <a:ea typeface="+mj-ea"/>
                <a:cs typeface="+mj-cs"/>
              </a:rPr>
              <a:t>Anticipated Demand – General Population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60305" y="6009430"/>
            <a:ext cx="6200621" cy="758949"/>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The potential number of visitors from the general population is between 40,000 and 60,000 per year. Around 90% of these are Israeli residents and around 10% are tourists.</a:t>
            </a:r>
            <a:endParaRPr lang="he-IL" sz="1000" b="1" i="1" dirty="0">
              <a:solidFill>
                <a:schemeClr val="tx1"/>
              </a:solidFill>
              <a:latin typeface="Arial" pitchFamily="34" charset="0"/>
            </a:endParaRPr>
          </a:p>
        </p:txBody>
      </p:sp>
      <p:graphicFrame>
        <p:nvGraphicFramePr>
          <p:cNvPr id="8" name="Table 7">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2343670565"/>
              </p:ext>
            </p:extLst>
          </p:nvPr>
        </p:nvGraphicFramePr>
        <p:xfrm>
          <a:off x="1384410" y="3128307"/>
          <a:ext cx="6099059" cy="2661829"/>
        </p:xfrm>
        <a:graphic>
          <a:graphicData uri="http://schemas.openxmlformats.org/drawingml/2006/table">
            <a:tbl>
              <a:tblPr firstRow="1" bandRow="1">
                <a:tableStyleId>{5C22544A-7EE6-4342-B048-85BDC9FD1C3A}</a:tableStyleId>
              </a:tblPr>
              <a:tblGrid>
                <a:gridCol w="1165818">
                  <a:extLst>
                    <a:ext uri="{9D8B030D-6E8A-4147-A177-3AD203B41FA5}">
                      <a16:colId xmlns:a16="http://schemas.microsoft.com/office/drawing/2014/main" val="368647323"/>
                    </a:ext>
                  </a:extLst>
                </a:gridCol>
                <a:gridCol w="1165818">
                  <a:extLst>
                    <a:ext uri="{9D8B030D-6E8A-4147-A177-3AD203B41FA5}">
                      <a16:colId xmlns:a16="http://schemas.microsoft.com/office/drawing/2014/main" val="1160518671"/>
                    </a:ext>
                  </a:extLst>
                </a:gridCol>
                <a:gridCol w="1007744">
                  <a:extLst>
                    <a:ext uri="{9D8B030D-6E8A-4147-A177-3AD203B41FA5}">
                      <a16:colId xmlns:a16="http://schemas.microsoft.com/office/drawing/2014/main" val="1950310391"/>
                    </a:ext>
                  </a:extLst>
                </a:gridCol>
                <a:gridCol w="1276949">
                  <a:extLst>
                    <a:ext uri="{9D8B030D-6E8A-4147-A177-3AD203B41FA5}">
                      <a16:colId xmlns:a16="http://schemas.microsoft.com/office/drawing/2014/main" val="2439467978"/>
                    </a:ext>
                  </a:extLst>
                </a:gridCol>
                <a:gridCol w="1482730">
                  <a:extLst>
                    <a:ext uri="{9D8B030D-6E8A-4147-A177-3AD203B41FA5}">
                      <a16:colId xmlns:a16="http://schemas.microsoft.com/office/drawing/2014/main" val="1538906884"/>
                    </a:ext>
                  </a:extLst>
                </a:gridCol>
              </a:tblGrid>
              <a:tr h="704121">
                <a:tc>
                  <a:txBody>
                    <a:bodyPr/>
                    <a:lstStyle/>
                    <a:p>
                      <a:pPr algn="ctr"/>
                      <a:r>
                        <a:rPr lang="en-GB" sz="800" b="1" dirty="0"/>
                        <a:t>Museum</a:t>
                      </a:r>
                      <a:endParaRPr lang="en-US" sz="800" b="1" dirty="0"/>
                    </a:p>
                  </a:txBody>
                  <a:tcPr anchor="ctr"/>
                </a:tc>
                <a:tc>
                  <a:txBody>
                    <a:bodyPr/>
                    <a:lstStyle/>
                    <a:p>
                      <a:pPr algn="ctr"/>
                      <a:r>
                        <a:rPr lang="en-GB" sz="800" b="1" dirty="0"/>
                        <a:t>Number of visitors who purchased tickets</a:t>
                      </a:r>
                      <a:endParaRPr lang="en-US" sz="800" b="1" dirty="0"/>
                    </a:p>
                  </a:txBody>
                  <a:tcPr anchor="ctr">
                    <a:solidFill>
                      <a:schemeClr val="bg1">
                        <a:lumMod val="50000"/>
                      </a:schemeClr>
                    </a:solidFill>
                  </a:tcPr>
                </a:tc>
                <a:tc>
                  <a:txBody>
                    <a:bodyPr/>
                    <a:lstStyle/>
                    <a:p>
                      <a:pPr algn="ctr"/>
                      <a:r>
                        <a:rPr lang="en-GB" sz="800" b="1" dirty="0"/>
                        <a:t>Number of non-paying visitors</a:t>
                      </a:r>
                      <a:endParaRPr lang="en-US" sz="800" b="1" dirty="0"/>
                    </a:p>
                  </a:txBody>
                  <a:tcPr anchor="ctr">
                    <a:solidFill>
                      <a:schemeClr val="bg1">
                        <a:lumMod val="50000"/>
                      </a:schemeClr>
                    </a:solidFill>
                  </a:tcPr>
                </a:tc>
                <a:tc>
                  <a:txBody>
                    <a:bodyPr/>
                    <a:lstStyle/>
                    <a:p>
                      <a:pPr algn="ctr"/>
                      <a:r>
                        <a:rPr lang="en-GB" sz="800" b="1" dirty="0"/>
                        <a:t>Visitors for other activities related to the display</a:t>
                      </a:r>
                      <a:endParaRPr lang="en-US" sz="800" b="1" dirty="0"/>
                    </a:p>
                  </a:txBody>
                  <a:tcPr anchor="ctr">
                    <a:solidFill>
                      <a:schemeClr val="bg1">
                        <a:lumMod val="50000"/>
                      </a:schemeClr>
                    </a:solidFill>
                  </a:tcPr>
                </a:tc>
                <a:tc>
                  <a:txBody>
                    <a:bodyPr/>
                    <a:lstStyle/>
                    <a:p>
                      <a:pPr algn="ctr"/>
                      <a:r>
                        <a:rPr lang="en-GB" sz="800" b="1" dirty="0"/>
                        <a:t>Overall number of visitors (not including visitors for other activities not related to the display)</a:t>
                      </a:r>
                      <a:endParaRPr lang="en-US" sz="800" b="1" dirty="0"/>
                    </a:p>
                  </a:txBody>
                  <a:tcPr anchor="ctr"/>
                </a:tc>
                <a:extLst>
                  <a:ext uri="{0D108BD9-81ED-4DB2-BD59-A6C34878D82A}">
                    <a16:rowId xmlns:a16="http://schemas.microsoft.com/office/drawing/2014/main" val="1609622032"/>
                  </a:ext>
                </a:extLst>
              </a:tr>
              <a:tr h="221668">
                <a:tc>
                  <a:txBody>
                    <a:bodyPr/>
                    <a:lstStyle/>
                    <a:p>
                      <a:r>
                        <a:rPr lang="en-GB" sz="800" dirty="0"/>
                        <a:t>Tel Aviv Museum of Art</a:t>
                      </a:r>
                      <a:endParaRPr lang="en-US" sz="800" dirty="0"/>
                    </a:p>
                  </a:txBody>
                  <a:tcPr/>
                </a:tc>
                <a:tc>
                  <a:txBody>
                    <a:bodyPr/>
                    <a:lstStyle/>
                    <a:p>
                      <a:pPr algn="ctr"/>
                      <a:r>
                        <a:rPr lang="he-IL" sz="800" dirty="0"/>
                        <a:t>295</a:t>
                      </a:r>
                      <a:endParaRPr lang="en-US" sz="800" dirty="0"/>
                    </a:p>
                  </a:txBody>
                  <a:tcPr anchor="ctr">
                    <a:solidFill>
                      <a:schemeClr val="bg1">
                        <a:lumMod val="75000"/>
                      </a:schemeClr>
                    </a:solidFill>
                  </a:tcPr>
                </a:tc>
                <a:tc>
                  <a:txBody>
                    <a:bodyPr/>
                    <a:lstStyle/>
                    <a:p>
                      <a:pPr algn="ctr"/>
                      <a:r>
                        <a:rPr lang="he-IL" sz="800" dirty="0"/>
                        <a:t>130</a:t>
                      </a:r>
                      <a:endParaRPr lang="en-US" sz="800" dirty="0"/>
                    </a:p>
                  </a:txBody>
                  <a:tcPr anchor="ctr">
                    <a:solidFill>
                      <a:schemeClr val="bg1">
                        <a:lumMod val="75000"/>
                      </a:schemeClr>
                    </a:solidFill>
                  </a:tcPr>
                </a:tc>
                <a:tc>
                  <a:txBody>
                    <a:bodyPr/>
                    <a:lstStyle/>
                    <a:p>
                      <a:pPr algn="ctr"/>
                      <a:r>
                        <a:rPr lang="he-IL" sz="800" dirty="0"/>
                        <a:t>35</a:t>
                      </a:r>
                      <a:endParaRPr lang="en-US" sz="800" dirty="0"/>
                    </a:p>
                  </a:txBody>
                  <a:tcPr anchor="ctr">
                    <a:solidFill>
                      <a:schemeClr val="bg1">
                        <a:lumMod val="75000"/>
                      </a:schemeClr>
                    </a:solidFill>
                  </a:tcPr>
                </a:tc>
                <a:tc>
                  <a:txBody>
                    <a:bodyPr/>
                    <a:lstStyle/>
                    <a:p>
                      <a:pPr algn="ctr"/>
                      <a:r>
                        <a:rPr lang="he-IL" sz="800" dirty="0"/>
                        <a:t>460</a:t>
                      </a:r>
                      <a:endParaRPr lang="en-US" sz="800" dirty="0"/>
                    </a:p>
                  </a:txBody>
                  <a:tcPr anchor="ctr"/>
                </a:tc>
                <a:extLst>
                  <a:ext uri="{0D108BD9-81ED-4DB2-BD59-A6C34878D82A}">
                    <a16:rowId xmlns:a16="http://schemas.microsoft.com/office/drawing/2014/main" val="2328887613"/>
                  </a:ext>
                </a:extLst>
              </a:tr>
              <a:tr h="365100">
                <a:tc>
                  <a:txBody>
                    <a:bodyPr/>
                    <a:lstStyle/>
                    <a:p>
                      <a:r>
                        <a:rPr lang="en-GB" sz="800" dirty="0"/>
                        <a:t>Eretz Israel Museum</a:t>
                      </a:r>
                      <a:endParaRPr lang="en-US" sz="800" dirty="0"/>
                    </a:p>
                  </a:txBody>
                  <a:tcPr/>
                </a:tc>
                <a:tc>
                  <a:txBody>
                    <a:bodyPr/>
                    <a:lstStyle/>
                    <a:p>
                      <a:pPr algn="ctr"/>
                      <a:r>
                        <a:rPr lang="he-IL" sz="800" dirty="0"/>
                        <a:t>236</a:t>
                      </a:r>
                      <a:endParaRPr lang="en-US" sz="800" dirty="0"/>
                    </a:p>
                  </a:txBody>
                  <a:tcPr anchor="ctr">
                    <a:solidFill>
                      <a:schemeClr val="bg1">
                        <a:lumMod val="75000"/>
                      </a:schemeClr>
                    </a:solidFill>
                  </a:tcPr>
                </a:tc>
                <a:tc>
                  <a:txBody>
                    <a:bodyPr/>
                    <a:lstStyle/>
                    <a:p>
                      <a:pPr algn="ctr"/>
                      <a:r>
                        <a:rPr lang="he-IL" sz="800" dirty="0"/>
                        <a:t>2</a:t>
                      </a:r>
                      <a:endParaRPr lang="en-US" sz="800" dirty="0"/>
                    </a:p>
                  </a:txBody>
                  <a:tcPr anchor="ctr">
                    <a:solidFill>
                      <a:schemeClr val="bg1">
                        <a:lumMod val="75000"/>
                      </a:schemeClr>
                    </a:solidFill>
                  </a:tcPr>
                </a:tc>
                <a:tc>
                  <a:txBody>
                    <a:bodyPr/>
                    <a:lstStyle/>
                    <a:p>
                      <a:pPr algn="ctr"/>
                      <a:r>
                        <a:rPr lang="he-IL" sz="800" dirty="0"/>
                        <a:t>36</a:t>
                      </a:r>
                      <a:endParaRPr lang="en-US" sz="800" dirty="0"/>
                    </a:p>
                  </a:txBody>
                  <a:tcPr anchor="ctr">
                    <a:solidFill>
                      <a:schemeClr val="bg1">
                        <a:lumMod val="75000"/>
                      </a:schemeClr>
                    </a:solidFill>
                  </a:tcPr>
                </a:tc>
                <a:tc>
                  <a:txBody>
                    <a:bodyPr/>
                    <a:lstStyle/>
                    <a:p>
                      <a:pPr algn="ctr"/>
                      <a:r>
                        <a:rPr lang="he-IL" sz="800" dirty="0"/>
                        <a:t>274</a:t>
                      </a:r>
                      <a:endParaRPr lang="en-US" sz="800" dirty="0"/>
                    </a:p>
                  </a:txBody>
                  <a:tcPr anchor="ctr"/>
                </a:tc>
                <a:extLst>
                  <a:ext uri="{0D108BD9-81ED-4DB2-BD59-A6C34878D82A}">
                    <a16:rowId xmlns:a16="http://schemas.microsoft.com/office/drawing/2014/main" val="3367988880"/>
                  </a:ext>
                </a:extLst>
              </a:tr>
              <a:tr h="221668">
                <a:tc>
                  <a:txBody>
                    <a:bodyPr/>
                    <a:lstStyle/>
                    <a:p>
                      <a:r>
                        <a:rPr lang="en-GB" sz="800" dirty="0"/>
                        <a:t>Bible Lands Museum</a:t>
                      </a:r>
                      <a:endParaRPr lang="en-US" sz="800" dirty="0"/>
                    </a:p>
                  </a:txBody>
                  <a:tcPr/>
                </a:tc>
                <a:tc>
                  <a:txBody>
                    <a:bodyPr/>
                    <a:lstStyle/>
                    <a:p>
                      <a:pPr algn="ctr"/>
                      <a:r>
                        <a:rPr lang="he-IL" sz="800" dirty="0"/>
                        <a:t>158</a:t>
                      </a:r>
                      <a:endParaRPr lang="en-US" sz="800" dirty="0"/>
                    </a:p>
                  </a:txBody>
                  <a:tcPr anchor="ctr">
                    <a:solidFill>
                      <a:schemeClr val="bg1">
                        <a:lumMod val="75000"/>
                      </a:schemeClr>
                    </a:solidFill>
                  </a:tcPr>
                </a:tc>
                <a:tc>
                  <a:txBody>
                    <a:bodyPr/>
                    <a:lstStyle/>
                    <a:p>
                      <a:pPr algn="ctr"/>
                      <a:r>
                        <a:rPr lang="he-IL" sz="800" dirty="0"/>
                        <a:t>41</a:t>
                      </a:r>
                      <a:endParaRPr lang="en-US" sz="800" dirty="0"/>
                    </a:p>
                  </a:txBody>
                  <a:tcPr anchor="ctr">
                    <a:solidFill>
                      <a:schemeClr val="bg1">
                        <a:lumMod val="75000"/>
                      </a:schemeClr>
                    </a:solidFill>
                  </a:tcPr>
                </a:tc>
                <a:tc>
                  <a:txBody>
                    <a:bodyPr/>
                    <a:lstStyle/>
                    <a:p>
                      <a:pPr algn="ctr"/>
                      <a:r>
                        <a:rPr lang="he-IL" sz="800" dirty="0"/>
                        <a:t>46</a:t>
                      </a:r>
                      <a:endParaRPr lang="en-US" sz="800" dirty="0"/>
                    </a:p>
                  </a:txBody>
                  <a:tcPr anchor="ctr">
                    <a:solidFill>
                      <a:schemeClr val="bg1">
                        <a:lumMod val="75000"/>
                      </a:schemeClr>
                    </a:solidFill>
                  </a:tcPr>
                </a:tc>
                <a:tc>
                  <a:txBody>
                    <a:bodyPr/>
                    <a:lstStyle/>
                    <a:p>
                      <a:pPr algn="ctr"/>
                      <a:r>
                        <a:rPr lang="he-IL" sz="800" dirty="0"/>
                        <a:t>245</a:t>
                      </a:r>
                      <a:endParaRPr lang="en-US" sz="800" dirty="0"/>
                    </a:p>
                  </a:txBody>
                  <a:tcPr anchor="ctr"/>
                </a:tc>
                <a:extLst>
                  <a:ext uri="{0D108BD9-81ED-4DB2-BD59-A6C34878D82A}">
                    <a16:rowId xmlns:a16="http://schemas.microsoft.com/office/drawing/2014/main" val="3826127772"/>
                  </a:ext>
                </a:extLst>
              </a:tr>
              <a:tr h="221668">
                <a:tc>
                  <a:txBody>
                    <a:bodyPr/>
                    <a:lstStyle/>
                    <a:p>
                      <a:r>
                        <a:rPr lang="en-GB" sz="800" dirty="0"/>
                        <a:t>ANU – Museum of the Jewish People</a:t>
                      </a:r>
                      <a:endParaRPr lang="en-US" sz="800" dirty="0"/>
                    </a:p>
                  </a:txBody>
                  <a:tcPr/>
                </a:tc>
                <a:tc>
                  <a:txBody>
                    <a:bodyPr/>
                    <a:lstStyle/>
                    <a:p>
                      <a:pPr algn="ctr"/>
                      <a:r>
                        <a:rPr lang="he-IL" sz="800" dirty="0"/>
                        <a:t>82</a:t>
                      </a:r>
                      <a:endParaRPr lang="en-US" sz="800" dirty="0"/>
                    </a:p>
                  </a:txBody>
                  <a:tcPr anchor="ctr">
                    <a:solidFill>
                      <a:schemeClr val="bg1">
                        <a:lumMod val="85000"/>
                      </a:schemeClr>
                    </a:solidFill>
                  </a:tcPr>
                </a:tc>
                <a:tc>
                  <a:txBody>
                    <a:bodyPr/>
                    <a:lstStyle/>
                    <a:p>
                      <a:pPr algn="ctr"/>
                      <a:r>
                        <a:rPr lang="he-IL" sz="800" dirty="0"/>
                        <a:t>1</a:t>
                      </a:r>
                      <a:endParaRPr lang="en-US" sz="800" dirty="0"/>
                    </a:p>
                  </a:txBody>
                  <a:tcPr anchor="ctr">
                    <a:solidFill>
                      <a:schemeClr val="bg1">
                        <a:lumMod val="85000"/>
                      </a:schemeClr>
                    </a:solidFill>
                  </a:tcPr>
                </a:tc>
                <a:tc>
                  <a:txBody>
                    <a:bodyPr/>
                    <a:lstStyle/>
                    <a:p>
                      <a:pPr algn="ctr"/>
                      <a:r>
                        <a:rPr lang="he-IL" sz="800" dirty="0"/>
                        <a:t>32</a:t>
                      </a:r>
                      <a:endParaRPr lang="en-US" sz="800" dirty="0"/>
                    </a:p>
                  </a:txBody>
                  <a:tcPr anchor="ctr">
                    <a:solidFill>
                      <a:schemeClr val="bg1">
                        <a:lumMod val="85000"/>
                      </a:schemeClr>
                    </a:solidFill>
                  </a:tcPr>
                </a:tc>
                <a:tc>
                  <a:txBody>
                    <a:bodyPr/>
                    <a:lstStyle/>
                    <a:p>
                      <a:pPr algn="ctr"/>
                      <a:r>
                        <a:rPr lang="he-IL" sz="800" dirty="0"/>
                        <a:t>115</a:t>
                      </a:r>
                      <a:endParaRPr lang="en-US" sz="800" dirty="0"/>
                    </a:p>
                  </a:txBody>
                  <a:tcPr anchor="ctr"/>
                </a:tc>
                <a:extLst>
                  <a:ext uri="{0D108BD9-81ED-4DB2-BD59-A6C34878D82A}">
                    <a16:rowId xmlns:a16="http://schemas.microsoft.com/office/drawing/2014/main" val="1988414907"/>
                  </a:ext>
                </a:extLst>
              </a:tr>
              <a:tr h="234905">
                <a:tc>
                  <a:txBody>
                    <a:bodyPr/>
                    <a:lstStyle/>
                    <a:p>
                      <a:r>
                        <a:rPr lang="en-GB" sz="800" dirty="0"/>
                        <a:t>Museum of Islamic Art</a:t>
                      </a:r>
                      <a:endParaRPr lang="en-US" sz="800" dirty="0"/>
                    </a:p>
                  </a:txBody>
                  <a:tcPr/>
                </a:tc>
                <a:tc>
                  <a:txBody>
                    <a:bodyPr/>
                    <a:lstStyle/>
                    <a:p>
                      <a:pPr algn="ctr"/>
                      <a:r>
                        <a:rPr lang="he-IL" sz="800" dirty="0"/>
                        <a:t>25</a:t>
                      </a:r>
                      <a:endParaRPr lang="en-US" sz="800" dirty="0"/>
                    </a:p>
                  </a:txBody>
                  <a:tcPr anchor="ctr">
                    <a:solidFill>
                      <a:schemeClr val="bg1">
                        <a:lumMod val="75000"/>
                      </a:schemeClr>
                    </a:solidFill>
                  </a:tcPr>
                </a:tc>
                <a:tc>
                  <a:txBody>
                    <a:bodyPr/>
                    <a:lstStyle/>
                    <a:p>
                      <a:pPr algn="ctr"/>
                      <a:r>
                        <a:rPr lang="he-IL" sz="800" dirty="0"/>
                        <a:t>15</a:t>
                      </a:r>
                      <a:endParaRPr lang="en-US" sz="800" dirty="0"/>
                    </a:p>
                  </a:txBody>
                  <a:tcPr anchor="ctr">
                    <a:solidFill>
                      <a:schemeClr val="bg1">
                        <a:lumMod val="75000"/>
                      </a:schemeClr>
                    </a:solidFill>
                  </a:tcPr>
                </a:tc>
                <a:tc>
                  <a:txBody>
                    <a:bodyPr/>
                    <a:lstStyle/>
                    <a:p>
                      <a:pPr algn="ctr"/>
                      <a:r>
                        <a:rPr lang="he-IL" sz="800" dirty="0"/>
                        <a:t>14</a:t>
                      </a:r>
                      <a:endParaRPr lang="en-US" sz="800" dirty="0"/>
                    </a:p>
                  </a:txBody>
                  <a:tcPr anchor="ctr">
                    <a:solidFill>
                      <a:schemeClr val="bg1">
                        <a:lumMod val="75000"/>
                      </a:schemeClr>
                    </a:solidFill>
                  </a:tcPr>
                </a:tc>
                <a:tc>
                  <a:txBody>
                    <a:bodyPr/>
                    <a:lstStyle/>
                    <a:p>
                      <a:pPr algn="ctr"/>
                      <a:r>
                        <a:rPr lang="he-IL" sz="800" dirty="0"/>
                        <a:t>40</a:t>
                      </a:r>
                      <a:endParaRPr lang="en-US" sz="800" dirty="0"/>
                    </a:p>
                  </a:txBody>
                  <a:tcPr anchor="ctr"/>
                </a:tc>
                <a:extLst>
                  <a:ext uri="{0D108BD9-81ED-4DB2-BD59-A6C34878D82A}">
                    <a16:rowId xmlns:a16="http://schemas.microsoft.com/office/drawing/2014/main" val="808087861"/>
                  </a:ext>
                </a:extLst>
              </a:tr>
              <a:tr h="365100">
                <a:tc>
                  <a:txBody>
                    <a:bodyPr/>
                    <a:lstStyle/>
                    <a:p>
                      <a:r>
                        <a:rPr lang="en-GB" sz="800" dirty="0"/>
                        <a:t>Museum of Italian Jewish Art</a:t>
                      </a:r>
                      <a:endParaRPr lang="en-US" sz="800" dirty="0"/>
                    </a:p>
                  </a:txBody>
                  <a:tcPr/>
                </a:tc>
                <a:tc>
                  <a:txBody>
                    <a:bodyPr/>
                    <a:lstStyle/>
                    <a:p>
                      <a:pPr algn="ctr"/>
                      <a:r>
                        <a:rPr lang="he-IL" sz="800" dirty="0"/>
                        <a:t>8</a:t>
                      </a:r>
                      <a:endParaRPr lang="en-US" sz="800" dirty="0"/>
                    </a:p>
                  </a:txBody>
                  <a:tcPr anchor="ctr">
                    <a:solidFill>
                      <a:schemeClr val="bg1">
                        <a:lumMod val="85000"/>
                      </a:schemeClr>
                    </a:solidFill>
                  </a:tcPr>
                </a:tc>
                <a:tc>
                  <a:txBody>
                    <a:bodyPr/>
                    <a:lstStyle/>
                    <a:p>
                      <a:pPr algn="ctr"/>
                      <a:r>
                        <a:rPr lang="he-IL" sz="800" dirty="0"/>
                        <a:t>5</a:t>
                      </a:r>
                      <a:endParaRPr lang="en-US" sz="800" dirty="0"/>
                    </a:p>
                  </a:txBody>
                  <a:tcPr anchor="ctr">
                    <a:solidFill>
                      <a:schemeClr val="bg1">
                        <a:lumMod val="85000"/>
                      </a:schemeClr>
                    </a:solidFill>
                  </a:tcPr>
                </a:tc>
                <a:tc>
                  <a:txBody>
                    <a:bodyPr/>
                    <a:lstStyle/>
                    <a:p>
                      <a:pPr algn="ctr"/>
                      <a:r>
                        <a:rPr lang="he-IL" sz="800" dirty="0"/>
                        <a:t>5</a:t>
                      </a:r>
                      <a:endParaRPr lang="en-US" sz="800" dirty="0"/>
                    </a:p>
                  </a:txBody>
                  <a:tcPr anchor="ctr">
                    <a:solidFill>
                      <a:schemeClr val="bg1">
                        <a:lumMod val="85000"/>
                      </a:schemeClr>
                    </a:solidFill>
                  </a:tcPr>
                </a:tc>
                <a:tc>
                  <a:txBody>
                    <a:bodyPr/>
                    <a:lstStyle/>
                    <a:p>
                      <a:pPr algn="ctr"/>
                      <a:r>
                        <a:rPr lang="he-IL" sz="800" dirty="0"/>
                        <a:t>18</a:t>
                      </a:r>
                      <a:endParaRPr lang="en-US" sz="800" dirty="0"/>
                    </a:p>
                  </a:txBody>
                  <a:tcPr anchor="ctr"/>
                </a:tc>
                <a:extLst>
                  <a:ext uri="{0D108BD9-81ED-4DB2-BD59-A6C34878D82A}">
                    <a16:rowId xmlns:a16="http://schemas.microsoft.com/office/drawing/2014/main" val="3960504425"/>
                  </a:ext>
                </a:extLst>
              </a:tr>
            </a:tbl>
          </a:graphicData>
        </a:graphic>
      </p:graphicFrame>
      <p:sp>
        <p:nvSpPr>
          <p:cNvPr id="10" name="TextBox 9">
            <a:extLst>
              <a:ext uri="{FF2B5EF4-FFF2-40B4-BE49-F238E27FC236}">
                <a16:creationId xmlns:a16="http://schemas.microsoft.com/office/drawing/2014/main" id="{7749FBAF-C7EE-45CA-B5A2-612D1BB916B7}"/>
              </a:ext>
            </a:extLst>
          </p:cNvPr>
          <p:cNvSpPr txBox="1"/>
          <p:nvPr/>
        </p:nvSpPr>
        <p:spPr>
          <a:xfrm>
            <a:off x="7571632" y="4901180"/>
            <a:ext cx="1443183" cy="1200329"/>
          </a:xfrm>
          <a:prstGeom prst="rect">
            <a:avLst/>
          </a:prstGeom>
          <a:noFill/>
        </p:spPr>
        <p:txBody>
          <a:bodyPr wrap="square" rtlCol="1">
            <a:spAutoFit/>
          </a:bodyPr>
          <a:lstStyle/>
          <a:p>
            <a:pPr algn="l" rtl="0"/>
            <a:r>
              <a:rPr lang="en-GB" sz="800" b="1" dirty="0">
                <a:solidFill>
                  <a:schemeClr val="tx1"/>
                </a:solidFill>
              </a:rPr>
              <a:t>*</a:t>
            </a:r>
            <a:r>
              <a:rPr lang="en-GB" sz="800" b="1" i="1" dirty="0">
                <a:solidFill>
                  <a:schemeClr val="tx1"/>
                </a:solidFill>
              </a:rPr>
              <a:t>Sources: </a:t>
            </a:r>
            <a:r>
              <a:rPr lang="en-GB" sz="800" i="1" dirty="0">
                <a:solidFill>
                  <a:schemeClr val="tx1"/>
                </a:solidFill>
              </a:rPr>
              <a:t>The Israel Central Bureau of Statistics, Survey of Inbound Tourism (Ministry of Tourism), </a:t>
            </a:r>
            <a:r>
              <a:rPr lang="en-GB" sz="800" i="1" dirty="0" err="1">
                <a:solidFill>
                  <a:schemeClr val="tx1"/>
                </a:solidFill>
              </a:rPr>
              <a:t>Pilat</a:t>
            </a:r>
            <a:r>
              <a:rPr lang="en-GB" sz="800" i="1" dirty="0">
                <a:solidFill>
                  <a:schemeClr val="tx1"/>
                </a:solidFill>
              </a:rPr>
              <a:t> Report – Museums in Israel (Annual Summary, 2015)</a:t>
            </a:r>
          </a:p>
          <a:p>
            <a:pPr algn="l" rtl="0"/>
            <a:r>
              <a:rPr lang="en-GB" sz="800" b="1" i="1" dirty="0">
                <a:solidFill>
                  <a:schemeClr val="tx1"/>
                </a:solidFill>
              </a:rPr>
              <a:t>** See Appendix: </a:t>
            </a:r>
            <a:r>
              <a:rPr lang="en-GB" sz="800" dirty="0">
                <a:solidFill>
                  <a:schemeClr val="tx1"/>
                </a:solidFill>
              </a:rPr>
              <a:t>Visitor Segmentation – Types of Educational Sessions</a:t>
            </a:r>
            <a:endParaRPr lang="en-GB" sz="800" b="1" dirty="0">
              <a:solidFill>
                <a:schemeClr val="tx1"/>
              </a:solidFill>
            </a:endParaRPr>
          </a:p>
        </p:txBody>
      </p:sp>
      <p:sp>
        <p:nvSpPr>
          <p:cNvPr id="14" name="TextBox 13">
            <a:extLst>
              <a:ext uri="{FF2B5EF4-FFF2-40B4-BE49-F238E27FC236}">
                <a16:creationId xmlns:a16="http://schemas.microsoft.com/office/drawing/2014/main" id="{8F6C51D7-847B-453F-B98A-1AFF64745073}"/>
              </a:ext>
            </a:extLst>
          </p:cNvPr>
          <p:cNvSpPr txBox="1"/>
          <p:nvPr/>
        </p:nvSpPr>
        <p:spPr>
          <a:xfrm>
            <a:off x="2674625" y="2882086"/>
            <a:ext cx="3629323" cy="246221"/>
          </a:xfrm>
          <a:prstGeom prst="rect">
            <a:avLst/>
          </a:prstGeom>
          <a:noFill/>
        </p:spPr>
        <p:txBody>
          <a:bodyPr wrap="square" rtlCol="1">
            <a:spAutoFit/>
          </a:bodyPr>
          <a:lstStyle/>
          <a:p>
            <a:r>
              <a:rPr lang="en-GB" sz="1000" b="1" u="sng" dirty="0">
                <a:solidFill>
                  <a:schemeClr val="tx1"/>
                </a:solidFill>
              </a:rPr>
              <a:t>Visitor numbers to selected museums (2015, thousands)</a:t>
            </a:r>
            <a:endParaRPr lang="he-IL" sz="1000" b="1" u="sng" dirty="0">
              <a:solidFill>
                <a:schemeClr val="tx1"/>
              </a:solidFill>
            </a:endParaRPr>
          </a:p>
        </p:txBody>
      </p:sp>
      <p:sp>
        <p:nvSpPr>
          <p:cNvPr id="7" name="Rectangle 6">
            <a:extLst>
              <a:ext uri="{FF2B5EF4-FFF2-40B4-BE49-F238E27FC236}">
                <a16:creationId xmlns:a16="http://schemas.microsoft.com/office/drawing/2014/main" id="{00DE0929-FA88-4B47-A3D4-67A34C92F68A}"/>
              </a:ext>
            </a:extLst>
          </p:cNvPr>
          <p:cNvSpPr/>
          <p:nvPr/>
        </p:nvSpPr>
        <p:spPr bwMode="auto">
          <a:xfrm>
            <a:off x="1420908" y="4567425"/>
            <a:ext cx="6099059" cy="531265"/>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587305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30</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983702" y="155613"/>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Base Scenario (Conservative) – Expected Operational Costs </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4224817382"/>
              </p:ext>
            </p:extLst>
          </p:nvPr>
        </p:nvGraphicFramePr>
        <p:xfrm>
          <a:off x="216991" y="1043994"/>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346462" y="6103426"/>
            <a:ext cx="6564917" cy="487789"/>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200" dirty="0"/>
              <a:t>Annual operational costs are expected to be around an average of NIS6.2 million.</a:t>
            </a:r>
          </a:p>
        </p:txBody>
      </p:sp>
      <p:sp>
        <p:nvSpPr>
          <p:cNvPr id="6" name="מלבן 5">
            <a:extLst>
              <a:ext uri="{FF2B5EF4-FFF2-40B4-BE49-F238E27FC236}">
                <a16:creationId xmlns:a16="http://schemas.microsoft.com/office/drawing/2014/main" id="{63726F7C-3EAC-439A-AE0E-1B8293AEB4B7}"/>
              </a:ext>
            </a:extLst>
          </p:cNvPr>
          <p:cNvSpPr/>
          <p:nvPr/>
        </p:nvSpPr>
        <p:spPr>
          <a:xfrm>
            <a:off x="2978205" y="1072056"/>
            <a:ext cx="3103005" cy="276999"/>
          </a:xfrm>
          <a:prstGeom prst="rect">
            <a:avLst/>
          </a:prstGeom>
        </p:spPr>
        <p:txBody>
          <a:bodyPr wrap="square">
            <a:spAutoFit/>
          </a:bodyPr>
          <a:lstStyle/>
          <a:p>
            <a:pPr algn="r"/>
            <a:r>
              <a:rPr lang="en-GB" sz="1200" b="1" u="sng" dirty="0">
                <a:solidFill>
                  <a:schemeClr val="tx2"/>
                </a:solidFill>
              </a:rPr>
              <a:t>Expected operational costs (thousand NIS)</a:t>
            </a:r>
            <a:endParaRPr lang="he-IL" sz="1200" b="1" u="sng" dirty="0"/>
          </a:p>
        </p:txBody>
      </p:sp>
      <p:sp>
        <p:nvSpPr>
          <p:cNvPr id="10" name="מלבן 9">
            <a:extLst>
              <a:ext uri="{FF2B5EF4-FFF2-40B4-BE49-F238E27FC236}">
                <a16:creationId xmlns:a16="http://schemas.microsoft.com/office/drawing/2014/main" id="{CFB4AA10-DF24-47F7-9860-10417EFE1A12}"/>
              </a:ext>
            </a:extLst>
          </p:cNvPr>
          <p:cNvSpPr/>
          <p:nvPr/>
        </p:nvSpPr>
        <p:spPr>
          <a:xfrm>
            <a:off x="6969564" y="5726036"/>
            <a:ext cx="2223686" cy="246221"/>
          </a:xfrm>
          <a:prstGeom prst="rect">
            <a:avLst/>
          </a:prstGeom>
        </p:spPr>
        <p:txBody>
          <a:bodyPr wrap="none">
            <a:spAutoFit/>
          </a:bodyPr>
          <a:lstStyle/>
          <a:p>
            <a:pPr algn="l" rtl="0"/>
            <a:r>
              <a:rPr lang="en-GB" sz="1000" b="1" i="1" dirty="0">
                <a:solidFill>
                  <a:schemeClr val="tx1"/>
                </a:solidFill>
              </a:rPr>
              <a:t>* </a:t>
            </a:r>
            <a:r>
              <a:rPr lang="en-GB" sz="1000" dirty="0">
                <a:solidFill>
                  <a:schemeClr val="tx1"/>
                </a:solidFill>
              </a:rPr>
              <a:t>The costs include VAT and salary tax</a:t>
            </a:r>
            <a:endParaRPr lang="en-GB" sz="1000" b="1" i="1" dirty="0">
              <a:solidFill>
                <a:schemeClr val="tx1"/>
              </a:solidFill>
            </a:endParaRPr>
          </a:p>
        </p:txBody>
      </p:sp>
    </p:spTree>
    <p:extLst>
      <p:ext uri="{BB962C8B-B14F-4D97-AF65-F5344CB8AC3E}">
        <p14:creationId xmlns:p14="http://schemas.microsoft.com/office/powerpoint/2010/main" val="3312469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31</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877616" y="171886"/>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Base Scenario (Conservative) - Outcome</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a:graphicFrameLocks/>
          </p:cNvGraphicFramePr>
          <p:nvPr>
            <p:extLst>
              <p:ext uri="{D42A27DB-BD31-4B8C-83A1-F6EECF244321}">
                <p14:modId xmlns:p14="http://schemas.microsoft.com/office/powerpoint/2010/main" val="2233222041"/>
              </p:ext>
            </p:extLst>
          </p:nvPr>
        </p:nvGraphicFramePr>
        <p:xfrm>
          <a:off x="365760" y="1379835"/>
          <a:ext cx="8595360" cy="425012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536201" y="5933535"/>
            <a:ext cx="5877332" cy="639578"/>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marL="285750" indent="-285750" rtl="0">
              <a:buFont typeface="Arial" panose="020B0604020202020204" pitchFamily="34" charset="0"/>
              <a:buChar char="•"/>
            </a:pPr>
            <a:r>
              <a:rPr lang="en-GB" sz="1000" dirty="0"/>
              <a:t>The center’s activities are expected to produce annual profits of around NIS89,000.</a:t>
            </a:r>
          </a:p>
          <a:p>
            <a:pPr marL="285750" indent="-285750" rtl="0">
              <a:buFont typeface="Arial" panose="020B0604020202020204" pitchFamily="34" charset="0"/>
              <a:buChar char="•"/>
            </a:pPr>
            <a:r>
              <a:rPr lang="en-GB" sz="1000" dirty="0"/>
              <a:t>The first four years of operations are expected to produce an average annual deficit of around NIS200,000.</a:t>
            </a:r>
          </a:p>
        </p:txBody>
      </p:sp>
      <p:sp>
        <p:nvSpPr>
          <p:cNvPr id="6" name="מלבן 5">
            <a:extLst>
              <a:ext uri="{FF2B5EF4-FFF2-40B4-BE49-F238E27FC236}">
                <a16:creationId xmlns:a16="http://schemas.microsoft.com/office/drawing/2014/main" id="{63726F7C-3EAC-439A-AE0E-1B8293AEB4B7}"/>
              </a:ext>
            </a:extLst>
          </p:cNvPr>
          <p:cNvSpPr/>
          <p:nvPr/>
        </p:nvSpPr>
        <p:spPr>
          <a:xfrm>
            <a:off x="1536201" y="1187121"/>
            <a:ext cx="4646301" cy="307777"/>
          </a:xfrm>
          <a:prstGeom prst="rect">
            <a:avLst/>
          </a:prstGeom>
        </p:spPr>
        <p:txBody>
          <a:bodyPr wrap="square">
            <a:spAutoFit/>
          </a:bodyPr>
          <a:lstStyle/>
          <a:p>
            <a:pPr algn="r"/>
            <a:r>
              <a:rPr lang="en-GB" b="1" u="sng" dirty="0">
                <a:solidFill>
                  <a:schemeClr val="tx2"/>
                </a:solidFill>
              </a:rPr>
              <a:t>Operational income and expenses (annual, thousand NIS)</a:t>
            </a:r>
            <a:endParaRPr lang="he-IL" b="1" u="sng" dirty="0"/>
          </a:p>
        </p:txBody>
      </p:sp>
    </p:spTree>
    <p:extLst>
      <p:ext uri="{BB962C8B-B14F-4D97-AF65-F5344CB8AC3E}">
        <p14:creationId xmlns:p14="http://schemas.microsoft.com/office/powerpoint/2010/main" val="2956274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255664076"/>
              </p:ext>
            </p:extLst>
          </p:nvPr>
        </p:nvGraphicFramePr>
        <p:xfrm>
          <a:off x="966423" y="1037958"/>
          <a:ext cx="3731055" cy="478138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9"/>
          <p:cNvSpPr txBox="1">
            <a:spLocks noChangeArrowheads="1"/>
          </p:cNvSpPr>
          <p:nvPr/>
        </p:nvSpPr>
        <p:spPr bwMode="auto">
          <a:xfrm>
            <a:off x="4267200" y="1829468"/>
            <a:ext cx="1253486"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lvl1pPr eaLnBrk="0" hangingPunct="0">
              <a:defRPr sz="1400">
                <a:solidFill>
                  <a:schemeClr val="tx1"/>
                </a:solidFill>
                <a:latin typeface="Arial" pitchFamily="34" charset="0"/>
                <a:cs typeface="Arial" pitchFamily="34" charset="0"/>
              </a:defRPr>
            </a:lvl1pPr>
            <a:lvl2pPr marL="742950" indent="-285750" eaLnBrk="0" hangingPunct="0">
              <a:defRPr sz="1400">
                <a:solidFill>
                  <a:schemeClr val="tx1"/>
                </a:solidFill>
                <a:latin typeface="Arial" pitchFamily="34" charset="0"/>
                <a:cs typeface="Arial" pitchFamily="34" charset="0"/>
              </a:defRPr>
            </a:lvl2pPr>
            <a:lvl3pPr marL="1143000" indent="-228600" eaLnBrk="0" hangingPunct="0">
              <a:defRPr sz="1400">
                <a:solidFill>
                  <a:schemeClr val="tx1"/>
                </a:solidFill>
                <a:latin typeface="Arial" pitchFamily="34" charset="0"/>
                <a:cs typeface="Arial" pitchFamily="34" charset="0"/>
              </a:defRPr>
            </a:lvl3pPr>
            <a:lvl4pPr marL="1600200" indent="-228600" eaLnBrk="0" hangingPunct="0">
              <a:defRPr sz="1400">
                <a:solidFill>
                  <a:schemeClr val="tx1"/>
                </a:solidFill>
                <a:latin typeface="Arial" pitchFamily="34" charset="0"/>
                <a:cs typeface="Arial" pitchFamily="34" charset="0"/>
              </a:defRPr>
            </a:lvl4pPr>
            <a:lvl5pPr marL="2057400" indent="-228600" eaLnBrk="0" hangingPunct="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pPr eaLnBrk="1" hangingPunct="1">
              <a:spcBef>
                <a:spcPct val="50000"/>
              </a:spcBef>
            </a:pPr>
            <a:r>
              <a:rPr lang="en-GB" b="1" dirty="0">
                <a:solidFill>
                  <a:srgbClr val="000000"/>
                </a:solidFill>
              </a:rPr>
              <a:t>NIS289,000</a:t>
            </a:r>
            <a:endParaRPr lang="en-US" b="1" dirty="0">
              <a:solidFill>
                <a:srgbClr val="000000"/>
              </a:solidFill>
            </a:endParaRPr>
          </a:p>
        </p:txBody>
      </p:sp>
      <p:sp>
        <p:nvSpPr>
          <p:cNvPr id="7" name="AutoShape 10"/>
          <p:cNvSpPr>
            <a:spLocks noChangeArrowheads="1"/>
          </p:cNvSpPr>
          <p:nvPr/>
        </p:nvSpPr>
        <p:spPr bwMode="gray">
          <a:xfrm rot="10800000">
            <a:off x="7645397" y="1239931"/>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sz="1000" b="1" dirty="0">
                <a:solidFill>
                  <a:srgbClr val="FFFFFF"/>
                </a:solidFill>
              </a:rPr>
              <a:t>Donations</a:t>
            </a:r>
            <a:endParaRPr lang="en-US" sz="1000" b="1" dirty="0">
              <a:solidFill>
                <a:srgbClr val="FFFFFF"/>
              </a:solidFill>
            </a:endParaRPr>
          </a:p>
        </p:txBody>
      </p:sp>
      <p:sp>
        <p:nvSpPr>
          <p:cNvPr id="8" name="AutoShape 11"/>
          <p:cNvSpPr>
            <a:spLocks noChangeArrowheads="1"/>
          </p:cNvSpPr>
          <p:nvPr/>
        </p:nvSpPr>
        <p:spPr bwMode="gray">
          <a:xfrm rot="10800000">
            <a:off x="7645400" y="3357067"/>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b="1" dirty="0" err="1">
                <a:solidFill>
                  <a:srgbClr val="FFFFFF"/>
                </a:solidFill>
              </a:rPr>
              <a:t>Labor</a:t>
            </a:r>
            <a:r>
              <a:rPr lang="en-GB" b="1" dirty="0">
                <a:solidFill>
                  <a:srgbClr val="FFFFFF"/>
                </a:solidFill>
              </a:rPr>
              <a:t> Costs</a:t>
            </a:r>
            <a:endParaRPr lang="en-US" b="1" dirty="0">
              <a:solidFill>
                <a:srgbClr val="FFFFFF"/>
              </a:solidFill>
            </a:endParaRPr>
          </a:p>
        </p:txBody>
      </p:sp>
      <p:sp>
        <p:nvSpPr>
          <p:cNvPr id="11" name="Text Box 19"/>
          <p:cNvSpPr txBox="1">
            <a:spLocks noChangeArrowheads="1"/>
          </p:cNvSpPr>
          <p:nvPr/>
        </p:nvSpPr>
        <p:spPr bwMode="auto">
          <a:xfrm>
            <a:off x="275022" y="1485603"/>
            <a:ext cx="1212217"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NIS112,000</a:t>
            </a:r>
            <a:endParaRPr lang="en-US" dirty="0"/>
          </a:p>
        </p:txBody>
      </p:sp>
      <p:sp>
        <p:nvSpPr>
          <p:cNvPr id="18" name="TextBox 17"/>
          <p:cNvSpPr txBox="1"/>
          <p:nvPr/>
        </p:nvSpPr>
        <p:spPr>
          <a:xfrm>
            <a:off x="5968258" y="1771653"/>
            <a:ext cx="1409700" cy="307777"/>
          </a:xfrm>
          <a:prstGeom prst="rect">
            <a:avLst/>
          </a:prstGeom>
          <a:noFill/>
        </p:spPr>
        <p:txBody>
          <a:bodyPr wrap="square" rtlCol="1">
            <a:spAutoFit/>
          </a:bodyPr>
          <a:lstStyle/>
          <a:p>
            <a:pPr algn="l"/>
            <a:r>
              <a:rPr lang="en-GB" dirty="0">
                <a:solidFill>
                  <a:schemeClr val="tx1"/>
                </a:solidFill>
              </a:rPr>
              <a:t>10% increase</a:t>
            </a:r>
            <a:endParaRPr lang="he-IL" dirty="0">
              <a:solidFill>
                <a:schemeClr val="tx1"/>
              </a:solidFill>
            </a:endParaRPr>
          </a:p>
        </p:txBody>
      </p:sp>
      <p:sp>
        <p:nvSpPr>
          <p:cNvPr id="19" name="TextBox 18"/>
          <p:cNvSpPr txBox="1"/>
          <p:nvPr/>
        </p:nvSpPr>
        <p:spPr>
          <a:xfrm>
            <a:off x="5968258" y="1445374"/>
            <a:ext cx="1409700" cy="307777"/>
          </a:xfrm>
          <a:prstGeom prst="rect">
            <a:avLst/>
          </a:prstGeom>
          <a:noFill/>
        </p:spPr>
        <p:txBody>
          <a:bodyPr wrap="square" rtlCol="1">
            <a:spAutoFit/>
          </a:bodyPr>
          <a:lstStyle/>
          <a:p>
            <a:pPr algn="l"/>
            <a:r>
              <a:rPr lang="en-GB" dirty="0">
                <a:solidFill>
                  <a:schemeClr val="tx1"/>
                </a:solidFill>
              </a:rPr>
              <a:t>10% reduction</a:t>
            </a:r>
            <a:endParaRPr lang="he-IL" dirty="0">
              <a:solidFill>
                <a:schemeClr val="tx1"/>
              </a:solidFill>
            </a:endParaRPr>
          </a:p>
        </p:txBody>
      </p:sp>
      <p:sp>
        <p:nvSpPr>
          <p:cNvPr id="20" name="AutoShape 11"/>
          <p:cNvSpPr>
            <a:spLocks noChangeArrowheads="1"/>
          </p:cNvSpPr>
          <p:nvPr/>
        </p:nvSpPr>
        <p:spPr bwMode="gray">
          <a:xfrm rot="10800000">
            <a:off x="7645400" y="2298499"/>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sz="1000" b="1" dirty="0">
                <a:solidFill>
                  <a:srgbClr val="FFFFFF"/>
                </a:solidFill>
              </a:rPr>
              <a:t>Income from Tickets and the Store</a:t>
            </a:r>
            <a:endParaRPr lang="en-US" sz="1000" b="1" dirty="0">
              <a:solidFill>
                <a:srgbClr val="FFFFFF"/>
              </a:solidFill>
            </a:endParaRPr>
          </a:p>
        </p:txBody>
      </p:sp>
      <p:sp>
        <p:nvSpPr>
          <p:cNvPr id="21" name="TextBox 20"/>
          <p:cNvSpPr txBox="1"/>
          <p:nvPr/>
        </p:nvSpPr>
        <p:spPr>
          <a:xfrm>
            <a:off x="5962001" y="2888711"/>
            <a:ext cx="1409700" cy="307777"/>
          </a:xfrm>
          <a:prstGeom prst="rect">
            <a:avLst/>
          </a:prstGeom>
          <a:noFill/>
        </p:spPr>
        <p:txBody>
          <a:bodyPr wrap="square" rtlCol="1">
            <a:spAutoFit/>
          </a:bodyPr>
          <a:lstStyle/>
          <a:p>
            <a:pPr algn="l"/>
            <a:r>
              <a:rPr lang="en-GB" dirty="0">
                <a:solidFill>
                  <a:schemeClr val="tx1"/>
                </a:solidFill>
              </a:rPr>
              <a:t>10% increase</a:t>
            </a:r>
            <a:endParaRPr lang="he-IL" dirty="0">
              <a:solidFill>
                <a:schemeClr val="tx1"/>
              </a:solidFill>
            </a:endParaRPr>
          </a:p>
        </p:txBody>
      </p:sp>
      <p:sp>
        <p:nvSpPr>
          <p:cNvPr id="22" name="TextBox 21"/>
          <p:cNvSpPr txBox="1"/>
          <p:nvPr/>
        </p:nvSpPr>
        <p:spPr>
          <a:xfrm>
            <a:off x="5968258" y="2506998"/>
            <a:ext cx="1409700" cy="307777"/>
          </a:xfrm>
          <a:prstGeom prst="rect">
            <a:avLst/>
          </a:prstGeom>
          <a:noFill/>
        </p:spPr>
        <p:txBody>
          <a:bodyPr wrap="square" rtlCol="1">
            <a:spAutoFit/>
          </a:bodyPr>
          <a:lstStyle/>
          <a:p>
            <a:pPr algn="l"/>
            <a:r>
              <a:rPr lang="en-GB" dirty="0">
                <a:solidFill>
                  <a:schemeClr val="tx1"/>
                </a:solidFill>
              </a:rPr>
              <a:t>10% reduction</a:t>
            </a:r>
            <a:endParaRPr lang="he-IL" dirty="0">
              <a:solidFill>
                <a:schemeClr val="tx1"/>
              </a:solidFill>
            </a:endParaRPr>
          </a:p>
        </p:txBody>
      </p:sp>
      <p:sp>
        <p:nvSpPr>
          <p:cNvPr id="25" name="Text Box 19"/>
          <p:cNvSpPr txBox="1">
            <a:spLocks noChangeArrowheads="1"/>
          </p:cNvSpPr>
          <p:nvPr/>
        </p:nvSpPr>
        <p:spPr bwMode="auto">
          <a:xfrm>
            <a:off x="270227" y="2555000"/>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NIS35,000</a:t>
            </a:r>
            <a:endParaRPr lang="en-US" dirty="0"/>
          </a:p>
        </p:txBody>
      </p:sp>
      <p:sp>
        <p:nvSpPr>
          <p:cNvPr id="26" name="Text Box 19"/>
          <p:cNvSpPr txBox="1">
            <a:spLocks noChangeArrowheads="1"/>
          </p:cNvSpPr>
          <p:nvPr/>
        </p:nvSpPr>
        <p:spPr bwMode="auto">
          <a:xfrm>
            <a:off x="4303674" y="2890339"/>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NIS212,000</a:t>
            </a:r>
            <a:endParaRPr lang="en-US" dirty="0"/>
          </a:p>
        </p:txBody>
      </p:sp>
      <p:sp>
        <p:nvSpPr>
          <p:cNvPr id="29" name="Rectangle 9"/>
          <p:cNvSpPr>
            <a:spLocks noChangeArrowheads="1"/>
          </p:cNvSpPr>
          <p:nvPr/>
        </p:nvSpPr>
        <p:spPr bwMode="auto">
          <a:xfrm>
            <a:off x="1738797" y="272506"/>
            <a:ext cx="6276005" cy="37519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2400" b="1" dirty="0">
                <a:solidFill>
                  <a:srgbClr val="204162"/>
                </a:solidFill>
              </a:rPr>
              <a:t>Base Scenario (Conservative) – Readiness for Different Scenarios</a:t>
            </a:r>
            <a:endParaRPr lang="he-IL" sz="2400" b="1" dirty="0">
              <a:solidFill>
                <a:srgbClr val="204162"/>
              </a:solidFill>
              <a:latin typeface="+mj-lt"/>
              <a:ea typeface="+mj-ea"/>
              <a:cs typeface="+mj-cs"/>
            </a:endParaRPr>
          </a:p>
        </p:txBody>
      </p:sp>
      <p:sp>
        <p:nvSpPr>
          <p:cNvPr id="30" name="Text Box 19"/>
          <p:cNvSpPr txBox="1">
            <a:spLocks noChangeArrowheads="1"/>
          </p:cNvSpPr>
          <p:nvPr/>
        </p:nvSpPr>
        <p:spPr bwMode="auto">
          <a:xfrm>
            <a:off x="4303674" y="3997133"/>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NIS88,000</a:t>
            </a:r>
            <a:endParaRPr lang="en-US" dirty="0"/>
          </a:p>
        </p:txBody>
      </p:sp>
      <p:sp>
        <p:nvSpPr>
          <p:cNvPr id="31" name="Text Box 19"/>
          <p:cNvSpPr txBox="1">
            <a:spLocks noChangeArrowheads="1"/>
          </p:cNvSpPr>
          <p:nvPr/>
        </p:nvSpPr>
        <p:spPr bwMode="auto">
          <a:xfrm>
            <a:off x="272919" y="3657693"/>
            <a:ext cx="1214320"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NIS265,000</a:t>
            </a:r>
            <a:endParaRPr lang="en-US" dirty="0"/>
          </a:p>
        </p:txBody>
      </p:sp>
      <p:sp>
        <p:nvSpPr>
          <p:cNvPr id="34" name="Text Box 3"/>
          <p:cNvSpPr txBox="1">
            <a:spLocks noChangeArrowheads="1"/>
          </p:cNvSpPr>
          <p:nvPr/>
        </p:nvSpPr>
        <p:spPr bwMode="auto">
          <a:xfrm>
            <a:off x="1293849" y="5935716"/>
            <a:ext cx="6541636" cy="607880"/>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rtl="0"/>
            <a:r>
              <a:rPr lang="en-GB" sz="1000" i="1" dirty="0"/>
              <a:t>The main concern of the project is the ongoing operational costs; an increase of 10% will lead to an average annual deficit of around NIS350,000 (change of around NIS440,000)</a:t>
            </a:r>
          </a:p>
        </p:txBody>
      </p:sp>
      <p:sp>
        <p:nvSpPr>
          <p:cNvPr id="37" name="Slide Number Placeholder 1"/>
          <p:cNvSpPr>
            <a:spLocks noGrp="1"/>
          </p:cNvSpPr>
          <p:nvPr>
            <p:ph type="sldNum" sz="quarter" idx="10"/>
          </p:nvPr>
        </p:nvSpPr>
        <p:spPr>
          <a:xfrm>
            <a:off x="4267200" y="6539170"/>
            <a:ext cx="609600" cy="381000"/>
          </a:xfrm>
        </p:spPr>
        <p:txBody>
          <a:bodyPr/>
          <a:lstStyle/>
          <a:p>
            <a:pPr>
              <a:defRPr/>
            </a:pPr>
            <a:fld id="{DFB976CB-2220-4266-B271-BB7AC23F907F}" type="slidenum">
              <a:rPr lang="he-IL" sz="1000" smtClean="0">
                <a:solidFill>
                  <a:schemeClr val="tx1"/>
                </a:solidFill>
              </a:rPr>
              <a:pPr>
                <a:defRPr/>
              </a:pPr>
              <a:t>32</a:t>
            </a:fld>
            <a:endParaRPr lang="en-US" sz="1000" dirty="0">
              <a:solidFill>
                <a:schemeClr val="tx1"/>
              </a:solidFill>
            </a:endParaRPr>
          </a:p>
        </p:txBody>
      </p:sp>
      <p:sp>
        <p:nvSpPr>
          <p:cNvPr id="35" name="TextBox 34">
            <a:extLst>
              <a:ext uri="{FF2B5EF4-FFF2-40B4-BE49-F238E27FC236}">
                <a16:creationId xmlns:a16="http://schemas.microsoft.com/office/drawing/2014/main" id="{AD25CF92-9EC3-4F26-9433-904DF261F12F}"/>
              </a:ext>
            </a:extLst>
          </p:cNvPr>
          <p:cNvSpPr txBox="1"/>
          <p:nvPr/>
        </p:nvSpPr>
        <p:spPr>
          <a:xfrm>
            <a:off x="5959051" y="3504895"/>
            <a:ext cx="1409700" cy="307777"/>
          </a:xfrm>
          <a:prstGeom prst="rect">
            <a:avLst/>
          </a:prstGeom>
          <a:noFill/>
        </p:spPr>
        <p:txBody>
          <a:bodyPr wrap="square" rtlCol="1">
            <a:spAutoFit/>
          </a:bodyPr>
          <a:lstStyle/>
          <a:p>
            <a:pPr algn="l" rtl="0"/>
            <a:r>
              <a:rPr lang="en-GB" dirty="0">
                <a:solidFill>
                  <a:schemeClr val="tx1"/>
                </a:solidFill>
              </a:rPr>
              <a:t>10% increase</a:t>
            </a:r>
            <a:endParaRPr lang="he-IL" dirty="0">
              <a:solidFill>
                <a:schemeClr val="tx1"/>
              </a:solidFill>
            </a:endParaRPr>
          </a:p>
        </p:txBody>
      </p:sp>
      <p:sp>
        <p:nvSpPr>
          <p:cNvPr id="36" name="TextBox 35">
            <a:extLst>
              <a:ext uri="{FF2B5EF4-FFF2-40B4-BE49-F238E27FC236}">
                <a16:creationId xmlns:a16="http://schemas.microsoft.com/office/drawing/2014/main" id="{29C17252-46D9-4ED0-B863-210E15C8C238}"/>
              </a:ext>
            </a:extLst>
          </p:cNvPr>
          <p:cNvSpPr txBox="1"/>
          <p:nvPr/>
        </p:nvSpPr>
        <p:spPr>
          <a:xfrm>
            <a:off x="5959051" y="3879324"/>
            <a:ext cx="1409700" cy="307777"/>
          </a:xfrm>
          <a:prstGeom prst="rect">
            <a:avLst/>
          </a:prstGeom>
          <a:noFill/>
        </p:spPr>
        <p:txBody>
          <a:bodyPr wrap="square" rtlCol="1">
            <a:spAutoFit/>
          </a:bodyPr>
          <a:lstStyle/>
          <a:p>
            <a:pPr algn="l" rtl="0"/>
            <a:r>
              <a:rPr lang="en-GB" dirty="0">
                <a:solidFill>
                  <a:schemeClr val="tx1"/>
                </a:solidFill>
              </a:rPr>
              <a:t>10% reduction</a:t>
            </a:r>
            <a:endParaRPr lang="he-IL" dirty="0">
              <a:solidFill>
                <a:schemeClr val="tx1"/>
              </a:solidFill>
            </a:endParaRPr>
          </a:p>
        </p:txBody>
      </p:sp>
      <p:sp>
        <p:nvSpPr>
          <p:cNvPr id="38" name="Text Box 19">
            <a:extLst>
              <a:ext uri="{FF2B5EF4-FFF2-40B4-BE49-F238E27FC236}">
                <a16:creationId xmlns:a16="http://schemas.microsoft.com/office/drawing/2014/main" id="{AB246B3B-BB91-48E0-9E95-55F0D3093823}"/>
              </a:ext>
            </a:extLst>
          </p:cNvPr>
          <p:cNvSpPr txBox="1">
            <a:spLocks noChangeArrowheads="1"/>
          </p:cNvSpPr>
          <p:nvPr/>
        </p:nvSpPr>
        <p:spPr bwMode="auto">
          <a:xfrm>
            <a:off x="2196607" y="5441010"/>
            <a:ext cx="1270685" cy="340735"/>
          </a:xfrm>
          <a:prstGeom prst="rect">
            <a:avLst/>
          </a:prstGeom>
          <a:solidFill>
            <a:schemeClr val="bg1"/>
          </a:solidFill>
          <a:ln w="12700">
            <a:solidFill>
              <a:srgbClr val="000000"/>
            </a:solidFill>
            <a:miter lim="800000"/>
            <a:headEnd/>
            <a:tailEnd/>
          </a:ln>
        </p:spPr>
        <p:txBody>
          <a:bodyPr wrap="square" lIns="18000" tIns="46800" rIns="18000" bIns="46800">
            <a:spAutoFit/>
          </a:bodyPr>
          <a:lstStyle>
            <a:lvl1pPr eaLnBrk="0" hangingPunct="0">
              <a:defRPr sz="1400">
                <a:solidFill>
                  <a:schemeClr val="tx1"/>
                </a:solidFill>
                <a:latin typeface="Arial" pitchFamily="34" charset="0"/>
                <a:cs typeface="Arial" pitchFamily="34" charset="0"/>
              </a:defRPr>
            </a:lvl1pPr>
            <a:lvl2pPr marL="742950" indent="-285750" eaLnBrk="0" hangingPunct="0">
              <a:defRPr sz="1400">
                <a:solidFill>
                  <a:schemeClr val="tx1"/>
                </a:solidFill>
                <a:latin typeface="Arial" pitchFamily="34" charset="0"/>
                <a:cs typeface="Arial" pitchFamily="34" charset="0"/>
              </a:defRPr>
            </a:lvl2pPr>
            <a:lvl3pPr marL="1143000" indent="-228600" eaLnBrk="0" hangingPunct="0">
              <a:defRPr sz="1400">
                <a:solidFill>
                  <a:schemeClr val="tx1"/>
                </a:solidFill>
                <a:latin typeface="Arial" pitchFamily="34" charset="0"/>
                <a:cs typeface="Arial" pitchFamily="34" charset="0"/>
              </a:defRPr>
            </a:lvl3pPr>
            <a:lvl4pPr marL="1600200" indent="-228600" eaLnBrk="0" hangingPunct="0">
              <a:defRPr sz="1400">
                <a:solidFill>
                  <a:schemeClr val="tx1"/>
                </a:solidFill>
                <a:latin typeface="Arial" pitchFamily="34" charset="0"/>
                <a:cs typeface="Arial" pitchFamily="34" charset="0"/>
              </a:defRPr>
            </a:lvl4pPr>
            <a:lvl5pPr marL="2057400" indent="-228600" eaLnBrk="0" hangingPunct="0">
              <a:defRPr sz="14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14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14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14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1400">
                <a:solidFill>
                  <a:schemeClr val="tx1"/>
                </a:solidFill>
                <a:latin typeface="Arial" pitchFamily="34" charset="0"/>
                <a:cs typeface="Arial" pitchFamily="34" charset="0"/>
              </a:defRPr>
            </a:lvl9pPr>
          </a:lstStyle>
          <a:p>
            <a:pPr eaLnBrk="1" hangingPunct="1">
              <a:spcBef>
                <a:spcPct val="50000"/>
              </a:spcBef>
            </a:pPr>
            <a:r>
              <a:rPr lang="en-GB" sz="1600" b="1" u="sng" dirty="0"/>
              <a:t>NIS89,000</a:t>
            </a:r>
            <a:endParaRPr lang="en-US" sz="1600" b="1" u="sng" dirty="0"/>
          </a:p>
        </p:txBody>
      </p:sp>
      <p:sp>
        <p:nvSpPr>
          <p:cNvPr id="24" name="AutoShape 11">
            <a:extLst>
              <a:ext uri="{FF2B5EF4-FFF2-40B4-BE49-F238E27FC236}">
                <a16:creationId xmlns:a16="http://schemas.microsoft.com/office/drawing/2014/main" id="{05D25EFC-0098-4B0B-A2BC-46D0F5721307}"/>
              </a:ext>
            </a:extLst>
          </p:cNvPr>
          <p:cNvSpPr>
            <a:spLocks noChangeArrowheads="1"/>
          </p:cNvSpPr>
          <p:nvPr/>
        </p:nvSpPr>
        <p:spPr bwMode="gray">
          <a:xfrm rot="10800000">
            <a:off x="7683695" y="4351624"/>
            <a:ext cx="1188720" cy="822960"/>
          </a:xfrm>
          <a:prstGeom prst="homePlate">
            <a:avLst>
              <a:gd name="adj" fmla="val 61922"/>
            </a:avLst>
          </a:prstGeom>
          <a:solidFill>
            <a:srgbClr val="6793B2"/>
          </a:solidFill>
          <a:ln w="12700">
            <a:solidFill>
              <a:schemeClr val="tx1"/>
            </a:solidFill>
            <a:miter lim="800000"/>
            <a:headEnd/>
            <a:tailEnd/>
          </a:ln>
        </p:spPr>
        <p:txBody>
          <a:bodyPr rot="10800000" anchor="ctr"/>
          <a:lstStyle/>
          <a:p>
            <a:pPr eaLnBrk="0" hangingPunct="0"/>
            <a:r>
              <a:rPr lang="en-GB" b="1" dirty="0">
                <a:solidFill>
                  <a:srgbClr val="FFFFFF"/>
                </a:solidFill>
              </a:rPr>
              <a:t>Ongoing Expenses Costs</a:t>
            </a:r>
            <a:endParaRPr lang="en-US" b="1" dirty="0">
              <a:solidFill>
                <a:srgbClr val="FFFFFF"/>
              </a:solidFill>
            </a:endParaRPr>
          </a:p>
        </p:txBody>
      </p:sp>
      <p:sp>
        <p:nvSpPr>
          <p:cNvPr id="32" name="TextBox 31">
            <a:extLst>
              <a:ext uri="{FF2B5EF4-FFF2-40B4-BE49-F238E27FC236}">
                <a16:creationId xmlns:a16="http://schemas.microsoft.com/office/drawing/2014/main" id="{990EFCC7-0D5A-481C-A5DE-C539E6CA39EF}"/>
              </a:ext>
            </a:extLst>
          </p:cNvPr>
          <p:cNvSpPr txBox="1"/>
          <p:nvPr/>
        </p:nvSpPr>
        <p:spPr>
          <a:xfrm>
            <a:off x="5959051" y="4492379"/>
            <a:ext cx="1409700" cy="307777"/>
          </a:xfrm>
          <a:prstGeom prst="rect">
            <a:avLst/>
          </a:prstGeom>
          <a:noFill/>
        </p:spPr>
        <p:txBody>
          <a:bodyPr wrap="square" rtlCol="1">
            <a:spAutoFit/>
          </a:bodyPr>
          <a:lstStyle/>
          <a:p>
            <a:pPr algn="l" rtl="0"/>
            <a:r>
              <a:rPr lang="en-GB" dirty="0">
                <a:solidFill>
                  <a:schemeClr val="tx1"/>
                </a:solidFill>
              </a:rPr>
              <a:t>10% increase</a:t>
            </a:r>
            <a:endParaRPr lang="he-IL" dirty="0">
              <a:solidFill>
                <a:schemeClr val="tx1"/>
              </a:solidFill>
            </a:endParaRPr>
          </a:p>
        </p:txBody>
      </p:sp>
      <p:sp>
        <p:nvSpPr>
          <p:cNvPr id="33" name="TextBox 32">
            <a:extLst>
              <a:ext uri="{FF2B5EF4-FFF2-40B4-BE49-F238E27FC236}">
                <a16:creationId xmlns:a16="http://schemas.microsoft.com/office/drawing/2014/main" id="{AD9E48CA-AB56-41FC-86F6-51F58AEF827D}"/>
              </a:ext>
            </a:extLst>
          </p:cNvPr>
          <p:cNvSpPr txBox="1"/>
          <p:nvPr/>
        </p:nvSpPr>
        <p:spPr>
          <a:xfrm>
            <a:off x="5959051" y="4866808"/>
            <a:ext cx="1409700" cy="307777"/>
          </a:xfrm>
          <a:prstGeom prst="rect">
            <a:avLst/>
          </a:prstGeom>
          <a:noFill/>
        </p:spPr>
        <p:txBody>
          <a:bodyPr wrap="square" rtlCol="1">
            <a:spAutoFit/>
          </a:bodyPr>
          <a:lstStyle/>
          <a:p>
            <a:pPr algn="l" rtl="0"/>
            <a:r>
              <a:rPr lang="en-GB" dirty="0">
                <a:solidFill>
                  <a:schemeClr val="tx1"/>
                </a:solidFill>
              </a:rPr>
              <a:t>10% reduction</a:t>
            </a:r>
            <a:endParaRPr lang="he-IL" dirty="0">
              <a:solidFill>
                <a:schemeClr val="tx1"/>
              </a:solidFill>
            </a:endParaRPr>
          </a:p>
        </p:txBody>
      </p:sp>
      <p:sp>
        <p:nvSpPr>
          <p:cNvPr id="39" name="Text Box 19">
            <a:extLst>
              <a:ext uri="{FF2B5EF4-FFF2-40B4-BE49-F238E27FC236}">
                <a16:creationId xmlns:a16="http://schemas.microsoft.com/office/drawing/2014/main" id="{5BB1F6E0-24D4-4180-87D1-9A534E75A565}"/>
              </a:ext>
            </a:extLst>
          </p:cNvPr>
          <p:cNvSpPr txBox="1">
            <a:spLocks noChangeArrowheads="1"/>
          </p:cNvSpPr>
          <p:nvPr/>
        </p:nvSpPr>
        <p:spPr bwMode="auto">
          <a:xfrm>
            <a:off x="272919" y="4757701"/>
            <a:ext cx="1214320"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NIS352,000</a:t>
            </a:r>
            <a:endParaRPr lang="en-US" dirty="0"/>
          </a:p>
        </p:txBody>
      </p:sp>
      <p:sp>
        <p:nvSpPr>
          <p:cNvPr id="40" name="Text Box 19">
            <a:extLst>
              <a:ext uri="{FF2B5EF4-FFF2-40B4-BE49-F238E27FC236}">
                <a16:creationId xmlns:a16="http://schemas.microsoft.com/office/drawing/2014/main" id="{128A46CA-B0A0-4060-8733-2726F7FD11D0}"/>
              </a:ext>
            </a:extLst>
          </p:cNvPr>
          <p:cNvSpPr txBox="1">
            <a:spLocks noChangeArrowheads="1"/>
          </p:cNvSpPr>
          <p:nvPr/>
        </p:nvSpPr>
        <p:spPr bwMode="auto">
          <a:xfrm>
            <a:off x="4303674" y="5053453"/>
            <a:ext cx="1217012" cy="309958"/>
          </a:xfrm>
          <a:prstGeom prst="rect">
            <a:avLst/>
          </a:prstGeom>
          <a:noFill/>
          <a:ln w="31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lIns="18000" tIns="46800" rIns="18000" bIns="46800">
            <a:spAutoFit/>
          </a:bodyPr>
          <a:lstStyle>
            <a:defPPr>
              <a:defRPr lang="he-IL"/>
            </a:defPPr>
            <a:lvl1pPr eaLnBrk="1" hangingPunct="1">
              <a:spcBef>
                <a:spcPct val="50000"/>
              </a:spcBef>
              <a:defRPr b="1">
                <a:solidFill>
                  <a:srgbClr val="000000"/>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r>
              <a:rPr lang="en-GB" dirty="0"/>
              <a:t>NIS529,000</a:t>
            </a:r>
            <a:endParaRPr lang="en-US" dirty="0"/>
          </a:p>
        </p:txBody>
      </p:sp>
    </p:spTree>
    <p:extLst>
      <p:ext uri="{BB962C8B-B14F-4D97-AF65-F5344CB8AC3E}">
        <p14:creationId xmlns:p14="http://schemas.microsoft.com/office/powerpoint/2010/main" val="126170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“Optimistic” Scenario</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2838234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858901" y="130242"/>
            <a:ext cx="7426196"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“Optimistic” Scenario – Expected Number of Visitors Over Time</a:t>
            </a:r>
            <a:endParaRPr lang="he-IL" sz="2400" b="1" dirty="0">
              <a:solidFill>
                <a:srgbClr val="204162"/>
              </a:solidFill>
              <a:latin typeface="+mj-lt"/>
              <a:ea typeface="+mj-ea"/>
              <a:cs typeface="+mj-cs"/>
            </a:endParaRPr>
          </a:p>
        </p:txBody>
      </p:sp>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34</a:t>
            </a:fld>
            <a:endParaRPr lang="en-US" dirty="0"/>
          </a:p>
        </p:txBody>
      </p:sp>
      <p:sp>
        <p:nvSpPr>
          <p:cNvPr id="4" name="Rectangle 10"/>
          <p:cNvSpPr>
            <a:spLocks noChangeArrowheads="1"/>
          </p:cNvSpPr>
          <p:nvPr/>
        </p:nvSpPr>
        <p:spPr bwMode="auto">
          <a:xfrm>
            <a:off x="1042882" y="1228045"/>
            <a:ext cx="7058235" cy="4649042"/>
          </a:xfrm>
          <a:prstGeom prst="rect">
            <a:avLst/>
          </a:prstGeom>
          <a:noFill/>
          <a:ln w="12700" algn="ctr">
            <a:noFill/>
            <a:prstDash val="dash"/>
            <a:miter lim="800000"/>
            <a:headEnd/>
            <a:tailEnd/>
          </a:ln>
        </p:spPr>
        <p:txBody>
          <a:bodyPr anchor="t"/>
          <a:lstStyle/>
          <a:p>
            <a:pPr marL="285750" indent="-285750" algn="r">
              <a:spcBef>
                <a:spcPts val="700"/>
              </a:spcBef>
              <a:spcAft>
                <a:spcPts val="700"/>
              </a:spcAft>
              <a:buClr>
                <a:srgbClr val="6793B2"/>
              </a:buClr>
              <a:buFont typeface="Wingdings" pitchFamily="2" charset="2"/>
              <a:buChar char="§"/>
            </a:pPr>
            <a:endParaRPr lang="he-IL" dirty="0">
              <a:solidFill>
                <a:srgbClr val="000000"/>
              </a:solidFill>
              <a:latin typeface="Arial" pitchFamily="34" charset="0"/>
            </a:endParaRPr>
          </a:p>
        </p:txBody>
      </p:sp>
      <p:sp>
        <p:nvSpPr>
          <p:cNvPr id="15" name="מלבן 14">
            <a:extLst>
              <a:ext uri="{FF2B5EF4-FFF2-40B4-BE49-F238E27FC236}">
                <a16:creationId xmlns:a16="http://schemas.microsoft.com/office/drawing/2014/main" id="{241EB09B-A21A-4985-9FE5-09ECC78219A0}"/>
              </a:ext>
            </a:extLst>
          </p:cNvPr>
          <p:cNvSpPr/>
          <p:nvPr/>
        </p:nvSpPr>
        <p:spPr>
          <a:xfrm>
            <a:off x="1042882" y="1076255"/>
            <a:ext cx="7484424" cy="1744067"/>
          </a:xfrm>
          <a:prstGeom prst="rect">
            <a:avLst/>
          </a:prstGeom>
        </p:spPr>
        <p:txBody>
          <a:bodyPr wrap="square">
            <a:spAutoFit/>
          </a:bodyPr>
          <a:lstStyle/>
          <a:p>
            <a:pPr marL="285750" indent="-285750" algn="l" rtl="0">
              <a:spcBef>
                <a:spcPts val="700"/>
              </a:spcBef>
              <a:spcAft>
                <a:spcPts val="700"/>
              </a:spcAft>
              <a:buClr>
                <a:srgbClr val="6793B2"/>
              </a:buClr>
              <a:buFont typeface="Wingdings" pitchFamily="2" charset="2"/>
              <a:buChar char="§"/>
            </a:pPr>
            <a:r>
              <a:rPr lang="en-GB" dirty="0">
                <a:solidFill>
                  <a:srgbClr val="000000"/>
                </a:solidFill>
                <a:latin typeface="Arial" pitchFamily="34" charset="0"/>
              </a:rPr>
              <a:t>We have assumed that the number of annual visitors to the center will increase gradually from 25,000 during the first year to 120,000 in the tenth year. </a:t>
            </a:r>
          </a:p>
          <a:p>
            <a:pPr marL="285750" indent="-285750" algn="l" rtl="0">
              <a:spcBef>
                <a:spcPts val="700"/>
              </a:spcBef>
              <a:spcAft>
                <a:spcPts val="700"/>
              </a:spcAft>
              <a:buClr>
                <a:srgbClr val="6793B2"/>
              </a:buClr>
              <a:buFont typeface="Wingdings" pitchFamily="2" charset="2"/>
              <a:buChar char="§"/>
            </a:pPr>
            <a:r>
              <a:rPr lang="en-GB" dirty="0">
                <a:solidFill>
                  <a:srgbClr val="000000"/>
                </a:solidFill>
                <a:latin typeface="Arial" pitchFamily="34" charset="0"/>
              </a:rPr>
              <a:t>In accordance with the aforementioned assumption, we have assumed a gradual rate of increase so that during the first two years there will be an increase of 40% per year, in years 4-6, 20% per year, and in years 7-10, 11% per year. </a:t>
            </a:r>
          </a:p>
          <a:p>
            <a:pPr algn="r">
              <a:spcBef>
                <a:spcPts val="700"/>
              </a:spcBef>
              <a:spcAft>
                <a:spcPts val="700"/>
              </a:spcAft>
              <a:buClr>
                <a:srgbClr val="6793B2"/>
              </a:buClr>
            </a:pPr>
            <a:r>
              <a:rPr lang="he-IL" dirty="0">
                <a:solidFill>
                  <a:srgbClr val="000000"/>
                </a:solidFill>
                <a:latin typeface="Arial" pitchFamily="34" charset="0"/>
              </a:rPr>
              <a:t> </a:t>
            </a:r>
          </a:p>
        </p:txBody>
      </p:sp>
      <p:sp>
        <p:nvSpPr>
          <p:cNvPr id="19" name="Rectangle 18">
            <a:extLst>
              <a:ext uri="{FF2B5EF4-FFF2-40B4-BE49-F238E27FC236}">
                <a16:creationId xmlns:a16="http://schemas.microsoft.com/office/drawing/2014/main" id="{C2FCCA5B-81FE-4C4E-BE4F-D5FC173FA06D}"/>
              </a:ext>
            </a:extLst>
          </p:cNvPr>
          <p:cNvSpPr/>
          <p:nvPr/>
        </p:nvSpPr>
        <p:spPr bwMode="auto">
          <a:xfrm>
            <a:off x="1642415" y="6058788"/>
            <a:ext cx="6177854" cy="53126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200" b="1" i="1" dirty="0">
                <a:solidFill>
                  <a:schemeClr val="tx1"/>
                </a:solidFill>
                <a:latin typeface="Arial" pitchFamily="34" charset="0"/>
              </a:rPr>
              <a:t>The base scenario presents a compound annual growth rate (CAGR) of around 18% over 10 years. </a:t>
            </a:r>
          </a:p>
        </p:txBody>
      </p:sp>
      <p:graphicFrame>
        <p:nvGraphicFramePr>
          <p:cNvPr id="20" name="תרשים 2">
            <a:extLst>
              <a:ext uri="{FF2B5EF4-FFF2-40B4-BE49-F238E27FC236}">
                <a16:creationId xmlns:a16="http://schemas.microsoft.com/office/drawing/2014/main" id="{3BB21F22-33FE-44E0-A23B-83763D6855C0}"/>
              </a:ext>
            </a:extLst>
          </p:cNvPr>
          <p:cNvGraphicFramePr/>
          <p:nvPr>
            <p:extLst>
              <p:ext uri="{D42A27DB-BD31-4B8C-83A1-F6EECF244321}">
                <p14:modId xmlns:p14="http://schemas.microsoft.com/office/powerpoint/2010/main" val="4057045315"/>
              </p:ext>
            </p:extLst>
          </p:nvPr>
        </p:nvGraphicFramePr>
        <p:xfrm>
          <a:off x="473670" y="2335647"/>
          <a:ext cx="8196661" cy="3749678"/>
        </p:xfrm>
        <a:graphic>
          <a:graphicData uri="http://schemas.openxmlformats.org/drawingml/2006/chart">
            <c:chart xmlns:c="http://schemas.openxmlformats.org/drawingml/2006/chart" xmlns:r="http://schemas.openxmlformats.org/officeDocument/2006/relationships" r:id="rId2"/>
          </a:graphicData>
        </a:graphic>
      </p:graphicFrame>
      <p:cxnSp>
        <p:nvCxnSpPr>
          <p:cNvPr id="21" name="Straight Arrow Connector 5">
            <a:extLst>
              <a:ext uri="{FF2B5EF4-FFF2-40B4-BE49-F238E27FC236}">
                <a16:creationId xmlns:a16="http://schemas.microsoft.com/office/drawing/2014/main" id="{26143413-DD78-4384-BE84-DA0E60BB9DE3}"/>
              </a:ext>
            </a:extLst>
          </p:cNvPr>
          <p:cNvCxnSpPr>
            <a:cxnSpLocks/>
          </p:cNvCxnSpPr>
          <p:nvPr/>
        </p:nvCxnSpPr>
        <p:spPr bwMode="auto">
          <a:xfrm flipV="1">
            <a:off x="3281785" y="2754856"/>
            <a:ext cx="1814511" cy="601039"/>
          </a:xfrm>
          <a:prstGeom prst="straightConnector1">
            <a:avLst/>
          </a:prstGeom>
          <a:noFill/>
          <a:ln w="12700" cap="flat" cmpd="sng" algn="ctr">
            <a:solidFill>
              <a:srgbClr val="002060"/>
            </a:solidFill>
            <a:prstDash val="dashDot"/>
            <a:round/>
            <a:headEnd type="none" w="med" len="med"/>
            <a:tailEnd type="triangle"/>
          </a:ln>
          <a:effectLst/>
        </p:spPr>
      </p:cxnSp>
      <p:sp>
        <p:nvSpPr>
          <p:cNvPr id="22" name="TextBox 21">
            <a:extLst>
              <a:ext uri="{FF2B5EF4-FFF2-40B4-BE49-F238E27FC236}">
                <a16:creationId xmlns:a16="http://schemas.microsoft.com/office/drawing/2014/main" id="{EE3A3F4E-C8C0-407C-9A95-F5C915A1AF66}"/>
              </a:ext>
            </a:extLst>
          </p:cNvPr>
          <p:cNvSpPr txBox="1"/>
          <p:nvPr/>
        </p:nvSpPr>
        <p:spPr>
          <a:xfrm rot="20499062">
            <a:off x="3522590" y="2771582"/>
            <a:ext cx="1176925" cy="307777"/>
          </a:xfrm>
          <a:prstGeom prst="rect">
            <a:avLst/>
          </a:prstGeom>
          <a:noFill/>
        </p:spPr>
        <p:txBody>
          <a:bodyPr wrap="none" rtlCol="0">
            <a:spAutoFit/>
          </a:bodyPr>
          <a:lstStyle/>
          <a:p>
            <a:r>
              <a:rPr lang="en-US" b="1" dirty="0">
                <a:solidFill>
                  <a:schemeClr val="tx1"/>
                </a:solidFill>
              </a:rPr>
              <a:t>CAGR: 18%</a:t>
            </a:r>
          </a:p>
        </p:txBody>
      </p:sp>
      <p:cxnSp>
        <p:nvCxnSpPr>
          <p:cNvPr id="23" name="מחבר ישר 12">
            <a:extLst>
              <a:ext uri="{FF2B5EF4-FFF2-40B4-BE49-F238E27FC236}">
                <a16:creationId xmlns:a16="http://schemas.microsoft.com/office/drawing/2014/main" id="{6EE99F82-4872-4C68-8AE3-4A9D7BBB0475}"/>
              </a:ext>
            </a:extLst>
          </p:cNvPr>
          <p:cNvCxnSpPr>
            <a:cxnSpLocks/>
          </p:cNvCxnSpPr>
          <p:nvPr/>
        </p:nvCxnSpPr>
        <p:spPr bwMode="auto">
          <a:xfrm>
            <a:off x="1329781" y="2670050"/>
            <a:ext cx="0" cy="3339380"/>
          </a:xfrm>
          <a:prstGeom prst="line">
            <a:avLst/>
          </a:prstGeom>
          <a:noFill/>
          <a:ln w="12700" cap="flat" cmpd="sng" algn="ctr">
            <a:solidFill>
              <a:srgbClr val="C00000"/>
            </a:solidFill>
            <a:prstDash val="dash"/>
            <a:round/>
            <a:headEnd type="none" w="med" len="med"/>
            <a:tailEnd type="none" w="med" len="med"/>
          </a:ln>
          <a:effectLst/>
        </p:spPr>
      </p:cxnSp>
      <p:cxnSp>
        <p:nvCxnSpPr>
          <p:cNvPr id="24" name="Straight Arrow Connector 5">
            <a:extLst>
              <a:ext uri="{FF2B5EF4-FFF2-40B4-BE49-F238E27FC236}">
                <a16:creationId xmlns:a16="http://schemas.microsoft.com/office/drawing/2014/main" id="{AD2F567C-E06D-45C8-855E-30836EE8F012}"/>
              </a:ext>
            </a:extLst>
          </p:cNvPr>
          <p:cNvCxnSpPr>
            <a:cxnSpLocks/>
          </p:cNvCxnSpPr>
          <p:nvPr/>
        </p:nvCxnSpPr>
        <p:spPr bwMode="auto">
          <a:xfrm flipV="1">
            <a:off x="1612095" y="4048204"/>
            <a:ext cx="1214320" cy="749698"/>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5" name="TextBox 24">
            <a:extLst>
              <a:ext uri="{FF2B5EF4-FFF2-40B4-BE49-F238E27FC236}">
                <a16:creationId xmlns:a16="http://schemas.microsoft.com/office/drawing/2014/main" id="{60BDEC16-2E85-458B-8B8D-EE688AD84399}"/>
              </a:ext>
            </a:extLst>
          </p:cNvPr>
          <p:cNvSpPr txBox="1"/>
          <p:nvPr/>
        </p:nvSpPr>
        <p:spPr>
          <a:xfrm rot="19940288">
            <a:off x="1832814" y="4209833"/>
            <a:ext cx="543739" cy="307777"/>
          </a:xfrm>
          <a:prstGeom prst="rect">
            <a:avLst/>
          </a:prstGeom>
          <a:noFill/>
        </p:spPr>
        <p:txBody>
          <a:bodyPr wrap="none" rtlCol="0">
            <a:spAutoFit/>
          </a:bodyPr>
          <a:lstStyle/>
          <a:p>
            <a:r>
              <a:rPr lang="en-US" b="1" dirty="0">
                <a:solidFill>
                  <a:schemeClr val="bg2"/>
                </a:solidFill>
              </a:rPr>
              <a:t>40%</a:t>
            </a:r>
          </a:p>
        </p:txBody>
      </p:sp>
      <p:cxnSp>
        <p:nvCxnSpPr>
          <p:cNvPr id="26" name="Straight Arrow Connector 5">
            <a:extLst>
              <a:ext uri="{FF2B5EF4-FFF2-40B4-BE49-F238E27FC236}">
                <a16:creationId xmlns:a16="http://schemas.microsoft.com/office/drawing/2014/main" id="{915F3C89-37F8-4696-A2C3-25E0EE11F692}"/>
              </a:ext>
            </a:extLst>
          </p:cNvPr>
          <p:cNvCxnSpPr>
            <a:cxnSpLocks/>
          </p:cNvCxnSpPr>
          <p:nvPr/>
        </p:nvCxnSpPr>
        <p:spPr bwMode="auto">
          <a:xfrm flipV="1">
            <a:off x="2826415" y="3124792"/>
            <a:ext cx="2529098" cy="922509"/>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7" name="TextBox 26">
            <a:extLst>
              <a:ext uri="{FF2B5EF4-FFF2-40B4-BE49-F238E27FC236}">
                <a16:creationId xmlns:a16="http://schemas.microsoft.com/office/drawing/2014/main" id="{10C3BB02-17A3-4608-8ECB-ADDBD0F326A3}"/>
              </a:ext>
            </a:extLst>
          </p:cNvPr>
          <p:cNvSpPr txBox="1"/>
          <p:nvPr/>
        </p:nvSpPr>
        <p:spPr>
          <a:xfrm rot="20499062">
            <a:off x="3703459" y="3361406"/>
            <a:ext cx="543739" cy="307777"/>
          </a:xfrm>
          <a:prstGeom prst="rect">
            <a:avLst/>
          </a:prstGeom>
          <a:noFill/>
        </p:spPr>
        <p:txBody>
          <a:bodyPr wrap="none" rtlCol="0">
            <a:spAutoFit/>
          </a:bodyPr>
          <a:lstStyle/>
          <a:p>
            <a:r>
              <a:rPr lang="en-US" b="1" dirty="0">
                <a:solidFill>
                  <a:schemeClr val="bg2"/>
                </a:solidFill>
              </a:rPr>
              <a:t>20%</a:t>
            </a:r>
          </a:p>
        </p:txBody>
      </p:sp>
      <p:cxnSp>
        <p:nvCxnSpPr>
          <p:cNvPr id="28" name="Straight Arrow Connector 5">
            <a:extLst>
              <a:ext uri="{FF2B5EF4-FFF2-40B4-BE49-F238E27FC236}">
                <a16:creationId xmlns:a16="http://schemas.microsoft.com/office/drawing/2014/main" id="{332690EB-8EE8-4486-8357-690178D126AD}"/>
              </a:ext>
            </a:extLst>
          </p:cNvPr>
          <p:cNvCxnSpPr>
            <a:cxnSpLocks/>
          </p:cNvCxnSpPr>
          <p:nvPr/>
        </p:nvCxnSpPr>
        <p:spPr bwMode="auto">
          <a:xfrm flipV="1">
            <a:off x="5355513" y="2442367"/>
            <a:ext cx="2859447" cy="682425"/>
          </a:xfrm>
          <a:prstGeom prst="straightConnector1">
            <a:avLst/>
          </a:prstGeom>
          <a:noFill/>
          <a:ln w="12700" cap="flat" cmpd="sng" algn="ctr">
            <a:solidFill>
              <a:schemeClr val="bg2">
                <a:alpha val="27000"/>
              </a:schemeClr>
            </a:solidFill>
            <a:prstDash val="solid"/>
            <a:round/>
            <a:headEnd type="none" w="med" len="med"/>
            <a:tailEnd type="triangle"/>
          </a:ln>
          <a:effectLst/>
        </p:spPr>
      </p:cxnSp>
      <p:sp>
        <p:nvSpPr>
          <p:cNvPr id="29" name="TextBox 28">
            <a:extLst>
              <a:ext uri="{FF2B5EF4-FFF2-40B4-BE49-F238E27FC236}">
                <a16:creationId xmlns:a16="http://schemas.microsoft.com/office/drawing/2014/main" id="{2B382A57-3790-4CBC-8CC6-8CE0140D4A32}"/>
              </a:ext>
            </a:extLst>
          </p:cNvPr>
          <p:cNvSpPr txBox="1"/>
          <p:nvPr/>
        </p:nvSpPr>
        <p:spPr>
          <a:xfrm rot="20934324">
            <a:off x="6480026" y="2600968"/>
            <a:ext cx="543740" cy="307777"/>
          </a:xfrm>
          <a:prstGeom prst="rect">
            <a:avLst/>
          </a:prstGeom>
          <a:noFill/>
        </p:spPr>
        <p:txBody>
          <a:bodyPr wrap="none" rtlCol="0">
            <a:spAutoFit/>
          </a:bodyPr>
          <a:lstStyle/>
          <a:p>
            <a:r>
              <a:rPr lang="en-US" b="1" dirty="0">
                <a:solidFill>
                  <a:schemeClr val="bg2"/>
                </a:solidFill>
              </a:rPr>
              <a:t>11%</a:t>
            </a:r>
          </a:p>
        </p:txBody>
      </p:sp>
    </p:spTree>
    <p:extLst>
      <p:ext uri="{BB962C8B-B14F-4D97-AF65-F5344CB8AC3E}">
        <p14:creationId xmlns:p14="http://schemas.microsoft.com/office/powerpoint/2010/main" val="2962093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35</a:t>
            </a:fld>
            <a:endParaRPr lang="en-US" dirty="0"/>
          </a:p>
        </p:txBody>
      </p:sp>
      <p:sp>
        <p:nvSpPr>
          <p:cNvPr id="3" name="Rectangle 9"/>
          <p:cNvSpPr>
            <a:spLocks noChangeArrowheads="1"/>
          </p:cNvSpPr>
          <p:nvPr/>
        </p:nvSpPr>
        <p:spPr bwMode="auto">
          <a:xfrm>
            <a:off x="887936" y="121008"/>
            <a:ext cx="7194502" cy="73013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Income Distribution</a:t>
            </a:r>
            <a:endParaRPr lang="he-IL" sz="2400" b="1" dirty="0">
              <a:solidFill>
                <a:srgbClr val="204162"/>
              </a:solidFill>
              <a:latin typeface="+mj-lt"/>
              <a:ea typeface="+mj-ea"/>
              <a:cs typeface="+mj-cs"/>
            </a:endParaRPr>
          </a:p>
        </p:txBody>
      </p:sp>
      <p:graphicFrame>
        <p:nvGraphicFramePr>
          <p:cNvPr id="4" name="Chart 5"/>
          <p:cNvGraphicFramePr/>
          <p:nvPr>
            <p:extLst>
              <p:ext uri="{D42A27DB-BD31-4B8C-83A1-F6EECF244321}">
                <p14:modId xmlns:p14="http://schemas.microsoft.com/office/powerpoint/2010/main" val="1803128521"/>
              </p:ext>
            </p:extLst>
          </p:nvPr>
        </p:nvGraphicFramePr>
        <p:xfrm>
          <a:off x="2005868" y="1347008"/>
          <a:ext cx="5741863" cy="38910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788467" y="1085398"/>
            <a:ext cx="3567065" cy="523220"/>
          </a:xfrm>
          <a:prstGeom prst="rect">
            <a:avLst/>
          </a:prstGeom>
          <a:noFill/>
        </p:spPr>
        <p:txBody>
          <a:bodyPr wrap="square" rtlCol="1">
            <a:spAutoFit/>
          </a:bodyPr>
          <a:lstStyle/>
          <a:p>
            <a:r>
              <a:rPr lang="en-GB" b="1" u="sng" dirty="0">
                <a:solidFill>
                  <a:schemeClr val="tx1"/>
                </a:solidFill>
              </a:rPr>
              <a:t>Business plan assumptions – average distribution of annual income</a:t>
            </a:r>
          </a:p>
        </p:txBody>
      </p:sp>
      <p:sp>
        <p:nvSpPr>
          <p:cNvPr id="6" name="TextBox 5"/>
          <p:cNvSpPr txBox="1"/>
          <p:nvPr/>
        </p:nvSpPr>
        <p:spPr>
          <a:xfrm>
            <a:off x="3205890" y="5326505"/>
            <a:ext cx="2783243" cy="584775"/>
          </a:xfrm>
          <a:prstGeom prst="rect">
            <a:avLst/>
          </a:prstGeom>
          <a:noFill/>
        </p:spPr>
        <p:txBody>
          <a:bodyPr wrap="square" rtlCol="1">
            <a:spAutoFit/>
          </a:bodyPr>
          <a:lstStyle/>
          <a:p>
            <a:r>
              <a:rPr lang="en-GB" sz="1600" b="1" u="sng" dirty="0">
                <a:solidFill>
                  <a:schemeClr val="tx1"/>
                </a:solidFill>
              </a:rPr>
              <a:t>Total: Around NIS7 million per year</a:t>
            </a:r>
            <a:endParaRPr lang="he-IL" sz="1600" b="1" u="sng" dirty="0">
              <a:solidFill>
                <a:schemeClr val="tx1"/>
              </a:solidFill>
            </a:endParaRPr>
          </a:p>
        </p:txBody>
      </p:sp>
      <p:sp>
        <p:nvSpPr>
          <p:cNvPr id="11" name="Text Box 3"/>
          <p:cNvSpPr txBox="1">
            <a:spLocks noChangeArrowheads="1"/>
          </p:cNvSpPr>
          <p:nvPr/>
        </p:nvSpPr>
        <p:spPr bwMode="auto">
          <a:xfrm>
            <a:off x="1232620" y="5886459"/>
            <a:ext cx="6830550" cy="730131"/>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According to the “optimistic” scenario, the total income from the center’s activities are expected to reach an average of around NIS7 million per year; ticket sales make up around 28% of income, while income from public allocations, donations and foundations make up around 53%. </a:t>
            </a:r>
          </a:p>
        </p:txBody>
      </p:sp>
    </p:spTree>
    <p:extLst>
      <p:ext uri="{BB962C8B-B14F-4D97-AF65-F5344CB8AC3E}">
        <p14:creationId xmlns:p14="http://schemas.microsoft.com/office/powerpoint/2010/main" val="27882871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36</a:t>
            </a:fld>
            <a:endParaRPr lang="en-US" dirty="0"/>
          </a:p>
        </p:txBody>
      </p:sp>
      <p:sp>
        <p:nvSpPr>
          <p:cNvPr id="3" name="Rectangle 9"/>
          <p:cNvSpPr>
            <a:spLocks noChangeArrowheads="1"/>
          </p:cNvSpPr>
          <p:nvPr/>
        </p:nvSpPr>
        <p:spPr bwMode="auto">
          <a:xfrm>
            <a:off x="1202434" y="148172"/>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rPr>
              <a:t>“Optimistic” Scenario – Ongoing Operational Costs</a:t>
            </a:r>
            <a:endParaRPr lang="he-IL" sz="2400" b="1" dirty="0">
              <a:solidFill>
                <a:srgbClr val="204162"/>
              </a:solidFill>
              <a:latin typeface="+mj-lt"/>
              <a:ea typeface="+mj-ea"/>
              <a:cs typeface="+mj-cs"/>
            </a:endParaRPr>
          </a:p>
        </p:txBody>
      </p:sp>
      <p:sp>
        <p:nvSpPr>
          <p:cNvPr id="4" name="מלבן 3"/>
          <p:cNvSpPr/>
          <p:nvPr/>
        </p:nvSpPr>
        <p:spPr>
          <a:xfrm>
            <a:off x="4284820" y="892475"/>
            <a:ext cx="4624808" cy="683055"/>
          </a:xfrm>
          <a:prstGeom prst="rect">
            <a:avLst/>
          </a:prstGeom>
          <a:noFill/>
          <a:ln w="12700" algn="ctr">
            <a:noFill/>
            <a:prstDash val="dash"/>
            <a:miter lim="800000"/>
            <a:headEnd/>
            <a:tailEnd/>
          </a:ln>
        </p:spPr>
        <p:txBody>
          <a:bodyPr anchor="t"/>
          <a:lstStyle/>
          <a:p>
            <a:pPr algn="l" rtl="0">
              <a:spcBef>
                <a:spcPts val="700"/>
              </a:spcBef>
              <a:spcAft>
                <a:spcPts val="700"/>
              </a:spcAft>
              <a:buClr>
                <a:srgbClr val="6793B2"/>
              </a:buClr>
            </a:pPr>
            <a:r>
              <a:rPr lang="en-GB" sz="1000" b="1" i="1" u="sng" dirty="0">
                <a:solidFill>
                  <a:srgbClr val="000000"/>
                </a:solidFill>
                <a:latin typeface="Arial" pitchFamily="34" charset="0"/>
              </a:rPr>
              <a:t>In addition to </a:t>
            </a:r>
            <a:r>
              <a:rPr lang="en-GB" sz="1000" b="1" i="1" u="sng" dirty="0" err="1">
                <a:solidFill>
                  <a:srgbClr val="000000"/>
                </a:solidFill>
                <a:latin typeface="Arial" pitchFamily="34" charset="0"/>
              </a:rPr>
              <a:t>labor</a:t>
            </a:r>
            <a:r>
              <a:rPr lang="en-GB" sz="1000" b="1" i="1" u="sng" dirty="0">
                <a:solidFill>
                  <a:srgbClr val="000000"/>
                </a:solidFill>
                <a:latin typeface="Arial" pitchFamily="34" charset="0"/>
              </a:rPr>
              <a:t> costs, the center’s ongoing operational costs include the following: </a:t>
            </a:r>
          </a:p>
        </p:txBody>
      </p:sp>
      <p:graphicFrame>
        <p:nvGraphicFramePr>
          <p:cNvPr id="5" name="טבלה 4"/>
          <p:cNvGraphicFramePr>
            <a:graphicFrameLocks noGrp="1"/>
          </p:cNvGraphicFramePr>
          <p:nvPr>
            <p:extLst>
              <p:ext uri="{D42A27DB-BD31-4B8C-83A1-F6EECF244321}">
                <p14:modId xmlns:p14="http://schemas.microsoft.com/office/powerpoint/2010/main" val="365034805"/>
              </p:ext>
            </p:extLst>
          </p:nvPr>
        </p:nvGraphicFramePr>
        <p:xfrm>
          <a:off x="4939398" y="1465999"/>
          <a:ext cx="3908024" cy="4602669"/>
        </p:xfrm>
        <a:graphic>
          <a:graphicData uri="http://schemas.openxmlformats.org/drawingml/2006/table">
            <a:tbl>
              <a:tblPr firstRow="1" bandRow="1">
                <a:tableStyleId>{5C22544A-7EE6-4342-B048-85BDC9FD1C3A}</a:tableStyleId>
              </a:tblPr>
              <a:tblGrid>
                <a:gridCol w="2076972">
                  <a:extLst>
                    <a:ext uri="{9D8B030D-6E8A-4147-A177-3AD203B41FA5}">
                      <a16:colId xmlns:a16="http://schemas.microsoft.com/office/drawing/2014/main" val="20000"/>
                    </a:ext>
                  </a:extLst>
                </a:gridCol>
                <a:gridCol w="1831052">
                  <a:extLst>
                    <a:ext uri="{9D8B030D-6E8A-4147-A177-3AD203B41FA5}">
                      <a16:colId xmlns:a16="http://schemas.microsoft.com/office/drawing/2014/main" val="20001"/>
                    </a:ext>
                  </a:extLst>
                </a:gridCol>
              </a:tblGrid>
              <a:tr h="310359">
                <a:tc>
                  <a:txBody>
                    <a:bodyPr/>
                    <a:lstStyle/>
                    <a:p>
                      <a:pPr algn="ctr" rtl="1"/>
                      <a:r>
                        <a:rPr lang="en-GB" sz="1000" b="0" dirty="0">
                          <a:solidFill>
                            <a:schemeClr val="tx1"/>
                          </a:solidFill>
                        </a:rPr>
                        <a:t>Item</a:t>
                      </a:r>
                      <a:endParaRPr lang="he-IL" sz="1000" b="0" dirty="0">
                        <a:solidFill>
                          <a:schemeClr val="tx1"/>
                        </a:solidFill>
                      </a:endParaRPr>
                    </a:p>
                  </a:txBody>
                  <a:tcPr>
                    <a:solidFill>
                      <a:srgbClr val="8CAFC6"/>
                    </a:solidFill>
                  </a:tcPr>
                </a:tc>
                <a:tc>
                  <a:txBody>
                    <a:bodyPr/>
                    <a:lstStyle/>
                    <a:p>
                      <a:pPr algn="ctr" rtl="1"/>
                      <a:r>
                        <a:rPr lang="en-GB" sz="1000" b="0" dirty="0">
                          <a:solidFill>
                            <a:schemeClr val="tx1"/>
                          </a:solidFill>
                        </a:rPr>
                        <a:t>Average Cost (thousand NIS)</a:t>
                      </a:r>
                      <a:endParaRPr lang="he-IL" sz="1000" b="0" dirty="0">
                        <a:solidFill>
                          <a:schemeClr val="tx1"/>
                        </a:solidFill>
                      </a:endParaRPr>
                    </a:p>
                  </a:txBody>
                  <a:tcPr>
                    <a:solidFill>
                      <a:srgbClr val="8CAFC6"/>
                    </a:solidFill>
                  </a:tcPr>
                </a:tc>
                <a:extLst>
                  <a:ext uri="{0D108BD9-81ED-4DB2-BD59-A6C34878D82A}">
                    <a16:rowId xmlns:a16="http://schemas.microsoft.com/office/drawing/2014/main" val="10000"/>
                  </a:ext>
                </a:extLst>
              </a:tr>
              <a:tr h="310359">
                <a:tc>
                  <a:txBody>
                    <a:bodyPr/>
                    <a:lstStyle/>
                    <a:p>
                      <a:pPr algn="ctr" rtl="1"/>
                      <a:r>
                        <a:rPr lang="en-GB" sz="1000" dirty="0" err="1"/>
                        <a:t>Labor</a:t>
                      </a:r>
                      <a:endParaRPr lang="he-IL" sz="1000" dirty="0"/>
                    </a:p>
                  </a:txBody>
                  <a:tcPr>
                    <a:solidFill>
                      <a:schemeClr val="bg1">
                        <a:lumMod val="85000"/>
                      </a:schemeClr>
                    </a:solidFill>
                  </a:tcPr>
                </a:tc>
                <a:tc>
                  <a:txBody>
                    <a:bodyPr/>
                    <a:lstStyle/>
                    <a:p>
                      <a:pPr algn="ctr" rtl="1"/>
                      <a:r>
                        <a:rPr lang="he-IL" sz="1000" dirty="0"/>
                        <a:t>2,010</a:t>
                      </a:r>
                    </a:p>
                  </a:txBody>
                  <a:tcPr>
                    <a:solidFill>
                      <a:schemeClr val="bg1">
                        <a:lumMod val="85000"/>
                      </a:schemeClr>
                    </a:solidFill>
                  </a:tcPr>
                </a:tc>
                <a:extLst>
                  <a:ext uri="{0D108BD9-81ED-4DB2-BD59-A6C34878D82A}">
                    <a16:rowId xmlns:a16="http://schemas.microsoft.com/office/drawing/2014/main" val="10001"/>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Management and General (without salaries)</a:t>
                      </a:r>
                      <a:endParaRPr lang="he-IL" sz="1000" dirty="0"/>
                    </a:p>
                  </a:txBody>
                  <a:tcPr/>
                </a:tc>
                <a:tc>
                  <a:txBody>
                    <a:bodyPr/>
                    <a:lstStyle/>
                    <a:p>
                      <a:pPr algn="ctr" rtl="1"/>
                      <a:r>
                        <a:rPr lang="he-IL" sz="1000" dirty="0"/>
                        <a:t>130</a:t>
                      </a:r>
                    </a:p>
                  </a:txBody>
                  <a:tcPr/>
                </a:tc>
                <a:extLst>
                  <a:ext uri="{0D108BD9-81ED-4DB2-BD59-A6C34878D82A}">
                    <a16:rowId xmlns:a16="http://schemas.microsoft.com/office/drawing/2014/main" val="10002"/>
                  </a:ext>
                </a:extLst>
              </a:tr>
              <a:tr h="31035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Maintenance and Repairs</a:t>
                      </a:r>
                      <a:endParaRPr lang="he-IL" sz="1000" dirty="0"/>
                    </a:p>
                  </a:txBody>
                  <a:tcPr/>
                </a:tc>
                <a:tc>
                  <a:txBody>
                    <a:bodyPr/>
                    <a:lstStyle/>
                    <a:p>
                      <a:pPr algn="ctr" rtl="1"/>
                      <a:r>
                        <a:rPr lang="he-IL" sz="1000" dirty="0"/>
                        <a:t>478</a:t>
                      </a:r>
                    </a:p>
                  </a:txBody>
                  <a:tcPr/>
                </a:tc>
                <a:extLst>
                  <a:ext uri="{0D108BD9-81ED-4DB2-BD59-A6C34878D82A}">
                    <a16:rowId xmlns:a16="http://schemas.microsoft.com/office/drawing/2014/main" val="10003"/>
                  </a:ext>
                </a:extLst>
              </a:tr>
              <a:tr h="310359">
                <a:tc>
                  <a:txBody>
                    <a:bodyPr/>
                    <a:lstStyle/>
                    <a:p>
                      <a:pPr algn="ctr" rtl="1"/>
                      <a:r>
                        <a:rPr lang="en-GB" sz="1000" dirty="0"/>
                        <a:t>Publicity and Public Relations</a:t>
                      </a:r>
                      <a:endParaRPr lang="he-IL" sz="1000" dirty="0"/>
                    </a:p>
                  </a:txBody>
                  <a:tcPr/>
                </a:tc>
                <a:tc>
                  <a:txBody>
                    <a:bodyPr/>
                    <a:lstStyle/>
                    <a:p>
                      <a:pPr algn="ctr" rtl="1"/>
                      <a:r>
                        <a:rPr lang="he-IL" sz="1000" dirty="0"/>
                        <a:t>300</a:t>
                      </a:r>
                    </a:p>
                  </a:txBody>
                  <a:tcPr/>
                </a:tc>
                <a:extLst>
                  <a:ext uri="{0D108BD9-81ED-4DB2-BD59-A6C34878D82A}">
                    <a16:rowId xmlns:a16="http://schemas.microsoft.com/office/drawing/2014/main" val="3989802916"/>
                  </a:ext>
                </a:extLst>
              </a:tr>
              <a:tr h="310359">
                <a:tc>
                  <a:txBody>
                    <a:bodyPr/>
                    <a:lstStyle/>
                    <a:p>
                      <a:pPr algn="ctr" rtl="1"/>
                      <a:r>
                        <a:rPr lang="en-GB" sz="1000" dirty="0"/>
                        <a:t>Fundraising</a:t>
                      </a:r>
                      <a:endParaRPr lang="he-IL" sz="1000" dirty="0"/>
                    </a:p>
                  </a:txBody>
                  <a:tcPr/>
                </a:tc>
                <a:tc>
                  <a:txBody>
                    <a:bodyPr/>
                    <a:lstStyle/>
                    <a:p>
                      <a:pPr algn="ctr" rtl="1"/>
                      <a:r>
                        <a:rPr lang="he-IL" sz="1000" dirty="0"/>
                        <a:t>150</a:t>
                      </a:r>
                    </a:p>
                  </a:txBody>
                  <a:tcPr/>
                </a:tc>
                <a:extLst>
                  <a:ext uri="{0D108BD9-81ED-4DB2-BD59-A6C34878D82A}">
                    <a16:rowId xmlns:a16="http://schemas.microsoft.com/office/drawing/2014/main" val="1694265246"/>
                  </a:ext>
                </a:extLst>
              </a:tr>
              <a:tr h="310359">
                <a:tc>
                  <a:txBody>
                    <a:bodyPr/>
                    <a:lstStyle/>
                    <a:p>
                      <a:pPr algn="ctr" rtl="1"/>
                      <a:r>
                        <a:rPr lang="en-GB" sz="1000" dirty="0"/>
                        <a:t>Communications and Computer Services</a:t>
                      </a:r>
                      <a:endParaRPr lang="he-IL" sz="1000" dirty="0"/>
                    </a:p>
                  </a:txBody>
                  <a:tcPr/>
                </a:tc>
                <a:tc>
                  <a:txBody>
                    <a:bodyPr/>
                    <a:lstStyle/>
                    <a:p>
                      <a:pPr algn="ctr" rtl="1"/>
                      <a:r>
                        <a:rPr lang="he-IL" sz="1000" dirty="0"/>
                        <a:t>170</a:t>
                      </a:r>
                    </a:p>
                  </a:txBody>
                  <a:tcPr/>
                </a:tc>
                <a:extLst>
                  <a:ext uri="{0D108BD9-81ED-4DB2-BD59-A6C34878D82A}">
                    <a16:rowId xmlns:a16="http://schemas.microsoft.com/office/drawing/2014/main" val="2286016716"/>
                  </a:ext>
                </a:extLst>
              </a:tr>
              <a:tr h="310359">
                <a:tc>
                  <a:txBody>
                    <a:bodyPr/>
                    <a:lstStyle/>
                    <a:p>
                      <a:pPr algn="ctr" rtl="1"/>
                      <a:r>
                        <a:rPr lang="en-GB" sz="1000" dirty="0"/>
                        <a:t>Municipal Tax </a:t>
                      </a:r>
                      <a:endParaRPr lang="he-IL" sz="1000" dirty="0"/>
                    </a:p>
                  </a:txBody>
                  <a:tcPr/>
                </a:tc>
                <a:tc>
                  <a:txBody>
                    <a:bodyPr/>
                    <a:lstStyle/>
                    <a:p>
                      <a:pPr algn="ctr" rtl="1"/>
                      <a:r>
                        <a:rPr lang="he-IL" sz="1000" dirty="0"/>
                        <a:t>820</a:t>
                      </a:r>
                    </a:p>
                  </a:txBody>
                  <a:tcPr/>
                </a:tc>
                <a:extLst>
                  <a:ext uri="{0D108BD9-81ED-4DB2-BD59-A6C34878D82A}">
                    <a16:rowId xmlns:a16="http://schemas.microsoft.com/office/drawing/2014/main" val="2996694467"/>
                  </a:ext>
                </a:extLst>
              </a:tr>
              <a:tr h="310359">
                <a:tc>
                  <a:txBody>
                    <a:bodyPr/>
                    <a:lstStyle/>
                    <a:p>
                      <a:pPr algn="ctr" rtl="1"/>
                      <a:r>
                        <a:rPr lang="en-GB" sz="1000" dirty="0"/>
                        <a:t>Security</a:t>
                      </a:r>
                      <a:endParaRPr lang="he-IL" sz="1000" dirty="0"/>
                    </a:p>
                  </a:txBody>
                  <a:tcPr/>
                </a:tc>
                <a:tc>
                  <a:txBody>
                    <a:bodyPr/>
                    <a:lstStyle/>
                    <a:p>
                      <a:pPr algn="ctr" rtl="1"/>
                      <a:r>
                        <a:rPr lang="he-IL" sz="1000" dirty="0"/>
                        <a:t>156</a:t>
                      </a:r>
                    </a:p>
                  </a:txBody>
                  <a:tcPr/>
                </a:tc>
                <a:extLst>
                  <a:ext uri="{0D108BD9-81ED-4DB2-BD59-A6C34878D82A}">
                    <a16:rowId xmlns:a16="http://schemas.microsoft.com/office/drawing/2014/main" val="1421462152"/>
                  </a:ext>
                </a:extLst>
              </a:tr>
              <a:tr h="310359">
                <a:tc>
                  <a:txBody>
                    <a:bodyPr/>
                    <a:lstStyle/>
                    <a:p>
                      <a:pPr algn="ctr" rtl="1"/>
                      <a:r>
                        <a:rPr lang="en-GB" sz="1000" dirty="0"/>
                        <a:t>Water and Electricity</a:t>
                      </a:r>
                      <a:endParaRPr lang="he-IL" sz="1000" dirty="0"/>
                    </a:p>
                  </a:txBody>
                  <a:tcPr/>
                </a:tc>
                <a:tc>
                  <a:txBody>
                    <a:bodyPr/>
                    <a:lstStyle/>
                    <a:p>
                      <a:pPr algn="ctr" rtl="1"/>
                      <a:r>
                        <a:rPr lang="he-IL" sz="1000" dirty="0"/>
                        <a:t>1,365</a:t>
                      </a:r>
                    </a:p>
                  </a:txBody>
                  <a:tcPr/>
                </a:tc>
                <a:extLst>
                  <a:ext uri="{0D108BD9-81ED-4DB2-BD59-A6C34878D82A}">
                    <a16:rowId xmlns:a16="http://schemas.microsoft.com/office/drawing/2014/main" val="10004"/>
                  </a:ext>
                </a:extLst>
              </a:tr>
              <a:tr h="310359">
                <a:tc>
                  <a:txBody>
                    <a:bodyPr/>
                    <a:lstStyle/>
                    <a:p>
                      <a:pPr algn="ctr" rtl="1"/>
                      <a:r>
                        <a:rPr lang="en-GB" sz="1000" dirty="0"/>
                        <a:t>Cleaning and Gardening</a:t>
                      </a:r>
                      <a:endParaRPr lang="he-IL" sz="1000" dirty="0"/>
                    </a:p>
                  </a:txBody>
                  <a:tcPr/>
                </a:tc>
                <a:tc>
                  <a:txBody>
                    <a:bodyPr/>
                    <a:lstStyle/>
                    <a:p>
                      <a:pPr algn="ctr" rtl="1"/>
                      <a:r>
                        <a:rPr lang="he-IL" sz="1000" dirty="0"/>
                        <a:t>554</a:t>
                      </a:r>
                    </a:p>
                  </a:txBody>
                  <a:tcPr/>
                </a:tc>
                <a:extLst>
                  <a:ext uri="{0D108BD9-81ED-4DB2-BD59-A6C34878D82A}">
                    <a16:rowId xmlns:a16="http://schemas.microsoft.com/office/drawing/2014/main" val="10005"/>
                  </a:ext>
                </a:extLst>
              </a:tr>
              <a:tr h="310359">
                <a:tc>
                  <a:txBody>
                    <a:bodyPr/>
                    <a:lstStyle/>
                    <a:p>
                      <a:pPr algn="ctr" rtl="1"/>
                      <a:r>
                        <a:rPr lang="en-GB" sz="1000" dirty="0"/>
                        <a:t>Insurance</a:t>
                      </a:r>
                      <a:r>
                        <a:rPr lang="he-IL" sz="1000" dirty="0"/>
                        <a:t> </a:t>
                      </a:r>
                    </a:p>
                  </a:txBody>
                  <a:tcPr/>
                </a:tc>
                <a:tc>
                  <a:txBody>
                    <a:bodyPr/>
                    <a:lstStyle/>
                    <a:p>
                      <a:pPr algn="ctr" rtl="1"/>
                      <a:r>
                        <a:rPr lang="he-IL" sz="1000" dirty="0"/>
                        <a:t>200</a:t>
                      </a:r>
                    </a:p>
                  </a:txBody>
                  <a:tcPr/>
                </a:tc>
                <a:extLst>
                  <a:ext uri="{0D108BD9-81ED-4DB2-BD59-A6C34878D82A}">
                    <a16:rowId xmlns:a16="http://schemas.microsoft.com/office/drawing/2014/main" val="10007"/>
                  </a:ext>
                </a:extLst>
              </a:tr>
              <a:tr h="310359">
                <a:tc>
                  <a:txBody>
                    <a:bodyPr/>
                    <a:lstStyle/>
                    <a:p>
                      <a:pPr algn="ctr" rtl="1"/>
                      <a:r>
                        <a:rPr lang="en-GB" sz="1000" dirty="0"/>
                        <a:t>Equipment</a:t>
                      </a:r>
                      <a:endParaRPr lang="he-IL" sz="1000" dirty="0"/>
                    </a:p>
                  </a:txBody>
                  <a:tcPr/>
                </a:tc>
                <a:tc>
                  <a:txBody>
                    <a:bodyPr/>
                    <a:lstStyle/>
                    <a:p>
                      <a:pPr algn="ctr" rtl="1"/>
                      <a:r>
                        <a:rPr lang="he-IL" sz="1000" dirty="0"/>
                        <a:t>49</a:t>
                      </a:r>
                    </a:p>
                  </a:txBody>
                  <a:tcPr/>
                </a:tc>
                <a:extLst>
                  <a:ext uri="{0D108BD9-81ED-4DB2-BD59-A6C34878D82A}">
                    <a16:rowId xmlns:a16="http://schemas.microsoft.com/office/drawing/2014/main" val="10008"/>
                  </a:ext>
                </a:extLst>
              </a:tr>
              <a:tr h="310359">
                <a:tc>
                  <a:txBody>
                    <a:bodyPr/>
                    <a:lstStyle/>
                    <a:p>
                      <a:pPr algn="ctr" rtl="1"/>
                      <a:r>
                        <a:rPr lang="en-GB" sz="1400" b="1" dirty="0"/>
                        <a:t>Total</a:t>
                      </a:r>
                      <a:endParaRPr lang="he-IL" sz="1400" b="1" dirty="0"/>
                    </a:p>
                  </a:txBody>
                  <a:tcPr/>
                </a:tc>
                <a:tc>
                  <a:txBody>
                    <a:bodyPr/>
                    <a:lstStyle/>
                    <a:p>
                      <a:pPr algn="ctr" rtl="1"/>
                      <a:r>
                        <a:rPr lang="he-IL" sz="1400" b="1" dirty="0"/>
                        <a:t>6,383</a:t>
                      </a:r>
                    </a:p>
                  </a:txBody>
                  <a:tcPr/>
                </a:tc>
                <a:extLst>
                  <a:ext uri="{0D108BD9-81ED-4DB2-BD59-A6C34878D82A}">
                    <a16:rowId xmlns:a16="http://schemas.microsoft.com/office/drawing/2014/main" val="10009"/>
                  </a:ext>
                </a:extLst>
              </a:tr>
            </a:tbl>
          </a:graphicData>
        </a:graphic>
      </p:graphicFrame>
      <p:sp>
        <p:nvSpPr>
          <p:cNvPr id="7" name="TextBox 6"/>
          <p:cNvSpPr txBox="1"/>
          <p:nvPr/>
        </p:nvSpPr>
        <p:spPr>
          <a:xfrm>
            <a:off x="843484" y="1249255"/>
            <a:ext cx="3415275" cy="523220"/>
          </a:xfrm>
          <a:prstGeom prst="rect">
            <a:avLst/>
          </a:prstGeom>
          <a:noFill/>
        </p:spPr>
        <p:txBody>
          <a:bodyPr wrap="square" rtlCol="1">
            <a:spAutoFit/>
          </a:bodyPr>
          <a:lstStyle/>
          <a:p>
            <a:r>
              <a:rPr lang="en-GB" b="1" u="sng" dirty="0">
                <a:solidFill>
                  <a:schemeClr val="tx1"/>
                </a:solidFill>
              </a:rPr>
              <a:t>Segmentation of annual operating costs (%)</a:t>
            </a:r>
            <a:endParaRPr lang="he-IL" b="1" u="sng" dirty="0">
              <a:solidFill>
                <a:schemeClr val="tx1"/>
              </a:solidFill>
            </a:endParaRPr>
          </a:p>
        </p:txBody>
      </p:sp>
      <p:sp>
        <p:nvSpPr>
          <p:cNvPr id="8" name="Text Box 3"/>
          <p:cNvSpPr txBox="1">
            <a:spLocks noChangeArrowheads="1"/>
          </p:cNvSpPr>
          <p:nvPr/>
        </p:nvSpPr>
        <p:spPr bwMode="auto">
          <a:xfrm>
            <a:off x="1536201" y="6350461"/>
            <a:ext cx="5967396" cy="300886"/>
          </a:xfrm>
          <a:prstGeom prst="rect">
            <a:avLst/>
          </a:prstGeom>
          <a:solidFill>
            <a:srgbClr val="D3E0E9"/>
          </a:solidFill>
          <a:ln w="63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en-GB" sz="1000" dirty="0"/>
              <a:t>The center’s expected ongoing costs are an average of around NIS6.4 million per year; </a:t>
            </a:r>
            <a:r>
              <a:rPr lang="en-GB" sz="1000" dirty="0" err="1"/>
              <a:t>labor</a:t>
            </a:r>
            <a:r>
              <a:rPr lang="en-GB" sz="1000" dirty="0"/>
              <a:t> costs are around 30% of the total. </a:t>
            </a:r>
          </a:p>
        </p:txBody>
      </p:sp>
      <p:graphicFrame>
        <p:nvGraphicFramePr>
          <p:cNvPr id="9" name="Chart 8">
            <a:extLst>
              <a:ext uri="{FF2B5EF4-FFF2-40B4-BE49-F238E27FC236}">
                <a16:creationId xmlns:a16="http://schemas.microsoft.com/office/drawing/2014/main" id="{5B55CC8B-F1CD-45CA-B26C-A0A5C8C3BC12}"/>
              </a:ext>
            </a:extLst>
          </p:cNvPr>
          <p:cNvGraphicFramePr/>
          <p:nvPr>
            <p:extLst>
              <p:ext uri="{D42A27DB-BD31-4B8C-83A1-F6EECF244321}">
                <p14:modId xmlns:p14="http://schemas.microsoft.com/office/powerpoint/2010/main" val="409051445"/>
              </p:ext>
            </p:extLst>
          </p:nvPr>
        </p:nvGraphicFramePr>
        <p:xfrm>
          <a:off x="229420" y="1427658"/>
          <a:ext cx="4643405" cy="416432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6F608EB-B2A4-4096-A99A-66F7D21EEB9A}"/>
              </a:ext>
            </a:extLst>
          </p:cNvPr>
          <p:cNvSpPr txBox="1"/>
          <p:nvPr/>
        </p:nvSpPr>
        <p:spPr>
          <a:xfrm>
            <a:off x="843485" y="5776937"/>
            <a:ext cx="3956200" cy="415498"/>
          </a:xfrm>
          <a:prstGeom prst="rect">
            <a:avLst/>
          </a:prstGeom>
          <a:noFill/>
        </p:spPr>
        <p:txBody>
          <a:bodyPr wrap="square" rtlCol="0">
            <a:spAutoFit/>
          </a:bodyPr>
          <a:lstStyle/>
          <a:p>
            <a:pPr algn="l" rtl="0"/>
            <a:r>
              <a:rPr lang="en-GB" sz="700" b="1" i="1" dirty="0">
                <a:solidFill>
                  <a:schemeClr val="tx1"/>
                </a:solidFill>
              </a:rPr>
              <a:t>* </a:t>
            </a:r>
            <a:r>
              <a:rPr lang="en-GB" sz="700" dirty="0">
                <a:solidFill>
                  <a:schemeClr val="tx1"/>
                </a:solidFill>
              </a:rPr>
              <a:t>Maintenance and repairs – including general maintenance, computers and internet, maintenance of instruments and maintenance fund.</a:t>
            </a:r>
          </a:p>
          <a:p>
            <a:pPr algn="l" rtl="0"/>
            <a:r>
              <a:rPr lang="en-GB" sz="700" b="1" i="1" dirty="0">
                <a:solidFill>
                  <a:schemeClr val="tx1"/>
                </a:solidFill>
              </a:rPr>
              <a:t>** </a:t>
            </a:r>
            <a:r>
              <a:rPr lang="en-GB" sz="700" dirty="0">
                <a:solidFill>
                  <a:schemeClr val="tx1"/>
                </a:solidFill>
              </a:rPr>
              <a:t>The costs include VAT </a:t>
            </a:r>
            <a:endParaRPr lang="en-GB" sz="700" b="1" i="1" dirty="0">
              <a:solidFill>
                <a:schemeClr val="tx1"/>
              </a:solidFill>
            </a:endParaRPr>
          </a:p>
        </p:txBody>
      </p:sp>
      <p:sp>
        <p:nvSpPr>
          <p:cNvPr id="10" name="Rectangle 9">
            <a:extLst>
              <a:ext uri="{FF2B5EF4-FFF2-40B4-BE49-F238E27FC236}">
                <a16:creationId xmlns:a16="http://schemas.microsoft.com/office/drawing/2014/main" id="{74A6144E-56EE-423A-8933-7379D9E2154E}"/>
              </a:ext>
            </a:extLst>
          </p:cNvPr>
          <p:cNvSpPr/>
          <p:nvPr/>
        </p:nvSpPr>
        <p:spPr bwMode="auto">
          <a:xfrm>
            <a:off x="4946537" y="3201315"/>
            <a:ext cx="3908024" cy="316916"/>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11" name="Rectangle 10">
            <a:extLst>
              <a:ext uri="{FF2B5EF4-FFF2-40B4-BE49-F238E27FC236}">
                <a16:creationId xmlns:a16="http://schemas.microsoft.com/office/drawing/2014/main" id="{4EB0F06E-90AE-421C-AAF8-6477871BDC1F}"/>
              </a:ext>
            </a:extLst>
          </p:cNvPr>
          <p:cNvSpPr/>
          <p:nvPr/>
        </p:nvSpPr>
        <p:spPr bwMode="auto">
          <a:xfrm>
            <a:off x="4937214" y="1890465"/>
            <a:ext cx="3908024" cy="258589"/>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2647671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תרשים 3">
            <a:extLst>
              <a:ext uri="{FF2B5EF4-FFF2-40B4-BE49-F238E27FC236}">
                <a16:creationId xmlns:a16="http://schemas.microsoft.com/office/drawing/2014/main" id="{F93E917D-A72A-4643-9A5A-C15C5657EE15}"/>
              </a:ext>
            </a:extLst>
          </p:cNvPr>
          <p:cNvGraphicFramePr/>
          <p:nvPr>
            <p:extLst>
              <p:ext uri="{D42A27DB-BD31-4B8C-83A1-F6EECF244321}">
                <p14:modId xmlns:p14="http://schemas.microsoft.com/office/powerpoint/2010/main" val="3849634793"/>
              </p:ext>
            </p:extLst>
          </p:nvPr>
        </p:nvGraphicFramePr>
        <p:xfrm>
          <a:off x="18300" y="1245210"/>
          <a:ext cx="8727925" cy="4612430"/>
        </p:xfrm>
        <a:graphic>
          <a:graphicData uri="http://schemas.openxmlformats.org/drawingml/2006/chart">
            <c:chart xmlns:c="http://schemas.openxmlformats.org/drawingml/2006/chart" xmlns:r="http://schemas.openxmlformats.org/officeDocument/2006/relationships" r:id="rId2"/>
          </a:graphicData>
        </a:graphic>
      </p:graphicFrame>
      <p:sp>
        <p:nvSpPr>
          <p:cNvPr id="2" name="מציין מיקום של מספר שקופית 1">
            <a:extLst>
              <a:ext uri="{FF2B5EF4-FFF2-40B4-BE49-F238E27FC236}">
                <a16:creationId xmlns:a16="http://schemas.microsoft.com/office/drawing/2014/main" id="{45E0C341-4D9C-4384-963A-06E5ED90E9A9}"/>
              </a:ext>
            </a:extLst>
          </p:cNvPr>
          <p:cNvSpPr>
            <a:spLocks noGrp="1"/>
          </p:cNvSpPr>
          <p:nvPr>
            <p:ph type="sldNum" sz="quarter" idx="10"/>
          </p:nvPr>
        </p:nvSpPr>
        <p:spPr/>
        <p:txBody>
          <a:bodyPr/>
          <a:lstStyle/>
          <a:p>
            <a:pPr>
              <a:defRPr/>
            </a:pPr>
            <a:fld id="{DFB976CB-2220-4266-B271-BB7AC23F907F}" type="slidenum">
              <a:rPr lang="he-IL" smtClean="0"/>
              <a:pPr>
                <a:defRPr/>
              </a:pPr>
              <a:t>37</a:t>
            </a:fld>
            <a:endParaRPr lang="en-US" dirty="0"/>
          </a:p>
        </p:txBody>
      </p:sp>
      <p:sp>
        <p:nvSpPr>
          <p:cNvPr id="3" name="Rectangle 9">
            <a:extLst>
              <a:ext uri="{FF2B5EF4-FFF2-40B4-BE49-F238E27FC236}">
                <a16:creationId xmlns:a16="http://schemas.microsoft.com/office/drawing/2014/main" id="{015987D6-AF14-4050-A6EB-95FAAF6F1DD9}"/>
              </a:ext>
            </a:extLst>
          </p:cNvPr>
          <p:cNvSpPr>
            <a:spLocks noChangeArrowheads="1"/>
          </p:cNvSpPr>
          <p:nvPr/>
        </p:nvSpPr>
        <p:spPr bwMode="auto">
          <a:xfrm>
            <a:off x="1279548" y="141433"/>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GB" sz="2400" b="1" dirty="0">
                <a:solidFill>
                  <a:srgbClr val="204162"/>
                </a:solidFill>
              </a:rPr>
              <a:t>“Optimistic” Scenario – Income vs. Expenses</a:t>
            </a:r>
            <a:endParaRPr lang="he-IL" sz="2400" b="1" dirty="0">
              <a:solidFill>
                <a:srgbClr val="204162"/>
              </a:solidFill>
              <a:latin typeface="+mj-lt"/>
              <a:ea typeface="+mj-ea"/>
              <a:cs typeface="+mj-cs"/>
            </a:endParaRPr>
          </a:p>
        </p:txBody>
      </p:sp>
      <p:graphicFrame>
        <p:nvGraphicFramePr>
          <p:cNvPr id="4" name="תרשים 3">
            <a:extLst>
              <a:ext uri="{FF2B5EF4-FFF2-40B4-BE49-F238E27FC236}">
                <a16:creationId xmlns:a16="http://schemas.microsoft.com/office/drawing/2014/main" id="{CEB3D409-8EE8-4168-A472-8B8ED5076879}"/>
              </a:ext>
            </a:extLst>
          </p:cNvPr>
          <p:cNvGraphicFramePr/>
          <p:nvPr>
            <p:extLst>
              <p:ext uri="{D42A27DB-BD31-4B8C-83A1-F6EECF244321}">
                <p14:modId xmlns:p14="http://schemas.microsoft.com/office/powerpoint/2010/main" val="1684941842"/>
              </p:ext>
            </p:extLst>
          </p:nvPr>
        </p:nvGraphicFramePr>
        <p:xfrm>
          <a:off x="289183" y="1205869"/>
          <a:ext cx="8727925" cy="461243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78EB38B-B7E7-4723-8B3D-B069B006B4BD}"/>
              </a:ext>
            </a:extLst>
          </p:cNvPr>
          <p:cNvSpPr txBox="1"/>
          <p:nvPr/>
        </p:nvSpPr>
        <p:spPr>
          <a:xfrm>
            <a:off x="1346462" y="6009430"/>
            <a:ext cx="6564917" cy="629939"/>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i="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rtl="0"/>
            <a:r>
              <a:rPr lang="en-GB" sz="1000" dirty="0"/>
              <a:t>In the “optimistic” scenario, the center’s activities are expected to achieve average annual profits of around NIS581,000 (annual operating costs are expected to be around NIS6.4 million and annual average income is expected to be around NIS7 million). </a:t>
            </a:r>
            <a:endParaRPr lang="he-IL" dirty="0"/>
          </a:p>
        </p:txBody>
      </p:sp>
      <p:sp>
        <p:nvSpPr>
          <p:cNvPr id="6" name="מלבן 5">
            <a:extLst>
              <a:ext uri="{FF2B5EF4-FFF2-40B4-BE49-F238E27FC236}">
                <a16:creationId xmlns:a16="http://schemas.microsoft.com/office/drawing/2014/main" id="{63726F7C-3EAC-439A-AE0E-1B8293AEB4B7}"/>
              </a:ext>
            </a:extLst>
          </p:cNvPr>
          <p:cNvSpPr/>
          <p:nvPr/>
        </p:nvSpPr>
        <p:spPr>
          <a:xfrm>
            <a:off x="3455331" y="1093420"/>
            <a:ext cx="2842937" cy="523220"/>
          </a:xfrm>
          <a:prstGeom prst="rect">
            <a:avLst/>
          </a:prstGeom>
        </p:spPr>
        <p:txBody>
          <a:bodyPr wrap="square">
            <a:spAutoFit/>
          </a:bodyPr>
          <a:lstStyle/>
          <a:p>
            <a:r>
              <a:rPr lang="en-GB" b="1" u="sng" dirty="0">
                <a:solidFill>
                  <a:schemeClr val="tx2"/>
                </a:solidFill>
              </a:rPr>
              <a:t>Forecast of annual income vs expenses (thousand NIS)</a:t>
            </a:r>
          </a:p>
        </p:txBody>
      </p:sp>
      <p:sp>
        <p:nvSpPr>
          <p:cNvPr id="10" name="מלבן 9">
            <a:extLst>
              <a:ext uri="{FF2B5EF4-FFF2-40B4-BE49-F238E27FC236}">
                <a16:creationId xmlns:a16="http://schemas.microsoft.com/office/drawing/2014/main" id="{CFB4AA10-DF24-47F7-9860-10417EFE1A12}"/>
              </a:ext>
            </a:extLst>
          </p:cNvPr>
          <p:cNvSpPr/>
          <p:nvPr/>
        </p:nvSpPr>
        <p:spPr>
          <a:xfrm>
            <a:off x="7911379" y="5793260"/>
            <a:ext cx="1214320" cy="553998"/>
          </a:xfrm>
          <a:prstGeom prst="rect">
            <a:avLst/>
          </a:prstGeom>
        </p:spPr>
        <p:txBody>
          <a:bodyPr wrap="square">
            <a:spAutoFit/>
          </a:bodyPr>
          <a:lstStyle/>
          <a:p>
            <a:pPr algn="l" rtl="0"/>
            <a:r>
              <a:rPr lang="en-GB" sz="1000" b="1" i="1" dirty="0">
                <a:solidFill>
                  <a:schemeClr val="tx1"/>
                </a:solidFill>
              </a:rPr>
              <a:t>* </a:t>
            </a:r>
            <a:r>
              <a:rPr lang="en-GB" sz="1000" dirty="0">
                <a:solidFill>
                  <a:schemeClr val="tx1"/>
                </a:solidFill>
              </a:rPr>
              <a:t>The costs include VAT and salary tax. </a:t>
            </a:r>
            <a:endParaRPr lang="en-GB" sz="1000" b="1" i="1" dirty="0">
              <a:solidFill>
                <a:schemeClr val="tx1"/>
              </a:solidFill>
            </a:endParaRPr>
          </a:p>
        </p:txBody>
      </p:sp>
    </p:spTree>
    <p:extLst>
      <p:ext uri="{BB962C8B-B14F-4D97-AF65-F5344CB8AC3E}">
        <p14:creationId xmlns:p14="http://schemas.microsoft.com/office/powerpoint/2010/main" val="3183264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38</a:t>
            </a:fld>
            <a:endParaRPr lang="en-US" dirty="0"/>
          </a:p>
        </p:txBody>
      </p:sp>
      <p:sp>
        <p:nvSpPr>
          <p:cNvPr id="3" name="Rectangle 9"/>
          <p:cNvSpPr>
            <a:spLocks noChangeArrowheads="1"/>
          </p:cNvSpPr>
          <p:nvPr/>
        </p:nvSpPr>
        <p:spPr bwMode="auto">
          <a:xfrm>
            <a:off x="669949" y="104030"/>
            <a:ext cx="7194502"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Summary and Conclusions</a:t>
            </a:r>
            <a:endParaRPr lang="he-IL" sz="2400" b="1" dirty="0">
              <a:solidFill>
                <a:srgbClr val="204162"/>
              </a:solidFill>
              <a:latin typeface="+mj-lt"/>
              <a:ea typeface="+mj-ea"/>
              <a:cs typeface="+mj-cs"/>
            </a:endParaRPr>
          </a:p>
        </p:txBody>
      </p:sp>
      <p:sp>
        <p:nvSpPr>
          <p:cNvPr id="4" name="מלבן 3"/>
          <p:cNvSpPr/>
          <p:nvPr/>
        </p:nvSpPr>
        <p:spPr>
          <a:xfrm>
            <a:off x="1194672" y="1455730"/>
            <a:ext cx="6944422" cy="3339380"/>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In accordance with the assumptions at the core of the business plan and the initial program, the Center of Jewish Heritage is expected to bring:</a:t>
            </a:r>
          </a:p>
          <a:p>
            <a:pPr marL="742950" lvl="1"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Average annual profits of around NIS89,000 under the base scenario.</a:t>
            </a:r>
          </a:p>
          <a:p>
            <a:pPr marL="742950" lvl="1"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Average annual profits of around NIS581,000 under the “optimistic” scenario.</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potential number of annual visitors to the center is between 90,000 and 130,000. </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The more volunteers that the center is able to employ, it is assumed that the cost of guides’ salaries can be reduced by around 25% (in the base scenario around NIS40,000). </a:t>
            </a: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A maintenance fund of around NIS3 million is expected to yield income of between 150,000 and 300,000 annually (interest of around 0.5 percent to one percent per year) and to result in the project’s balancing under the base scenario. </a:t>
            </a:r>
          </a:p>
          <a:p>
            <a:pPr marL="742950" lvl="1" indent="-285750" algn="r">
              <a:spcBef>
                <a:spcPts val="700"/>
              </a:spcBef>
              <a:spcAft>
                <a:spcPts val="700"/>
              </a:spcAft>
              <a:buClr>
                <a:srgbClr val="6793B2"/>
              </a:buClr>
              <a:buFont typeface="Wingdings" pitchFamily="2" charset="2"/>
              <a:buChar char="§"/>
            </a:pPr>
            <a:endParaRPr lang="he-IL" sz="1600" dirty="0">
              <a:solidFill>
                <a:srgbClr val="000000"/>
              </a:solidFill>
              <a:latin typeface="Arial" pitchFamily="34" charset="0"/>
            </a:endParaRPr>
          </a:p>
        </p:txBody>
      </p:sp>
      <p:sp>
        <p:nvSpPr>
          <p:cNvPr id="5" name="Text Box 3">
            <a:extLst>
              <a:ext uri="{FF2B5EF4-FFF2-40B4-BE49-F238E27FC236}">
                <a16:creationId xmlns:a16="http://schemas.microsoft.com/office/drawing/2014/main" id="{0CD277E4-8B1F-4F29-A5DF-9DA15A58BDC8}"/>
              </a:ext>
            </a:extLst>
          </p:cNvPr>
          <p:cNvSpPr txBox="1">
            <a:spLocks noChangeArrowheads="1"/>
          </p:cNvSpPr>
          <p:nvPr/>
        </p:nvSpPr>
        <p:spPr bwMode="auto">
          <a:xfrm>
            <a:off x="1194672" y="5781745"/>
            <a:ext cx="6754655" cy="617900"/>
          </a:xfrm>
          <a:prstGeom prst="rect">
            <a:avLst/>
          </a:prstGeom>
          <a:solidFill>
            <a:srgbClr val="D3E0E9"/>
          </a:solidFill>
          <a:ln w="19050" algn="ctr">
            <a:solidFill>
              <a:srgbClr val="6793B2"/>
            </a:solidFill>
            <a:miter lim="800000"/>
            <a:headEnd/>
            <a:tailEnd/>
          </a:ln>
        </p:spPr>
        <p:txBody>
          <a:bodyPr anchor="ctr"/>
          <a:lstStyle>
            <a:defPPr>
              <a:defRPr lang="he-IL"/>
            </a:defPPr>
            <a:lvl1pPr eaLnBrk="1" hangingPunct="1">
              <a:lnSpc>
                <a:spcPct val="90000"/>
              </a:lnSpc>
              <a:defRPr sz="1600" b="1">
                <a:solidFill>
                  <a:schemeClr val="tx1"/>
                </a:solidFill>
                <a:latin typeface="Arial" pitchFamily="34"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pPr rtl="0"/>
            <a:r>
              <a:rPr lang="en-GB" sz="1200" i="1" dirty="0"/>
              <a:t>Donations and allocations are a substantial element of the project’s business plan; in the absence of these funds the project’s annual deficit will be around NIS2.9 million under the base scenario and around NIS2.4 million under the “optimistic” scenario.</a:t>
            </a:r>
          </a:p>
        </p:txBody>
      </p:sp>
    </p:spTree>
    <p:extLst>
      <p:ext uri="{BB962C8B-B14F-4D97-AF65-F5344CB8AC3E}">
        <p14:creationId xmlns:p14="http://schemas.microsoft.com/office/powerpoint/2010/main" val="53479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9AD663-DDB1-4B0F-956F-5E2C376FBAFD}"/>
              </a:ext>
            </a:extLst>
          </p:cNvPr>
          <p:cNvSpPr>
            <a:spLocks noGrp="1"/>
          </p:cNvSpPr>
          <p:nvPr>
            <p:ph type="sldNum" sz="quarter" idx="10"/>
          </p:nvPr>
        </p:nvSpPr>
        <p:spPr/>
        <p:txBody>
          <a:bodyPr/>
          <a:lstStyle/>
          <a:p>
            <a:pPr>
              <a:defRPr/>
            </a:pPr>
            <a:fld id="{DFB976CB-2220-4266-B271-BB7AC23F907F}" type="slidenum">
              <a:rPr lang="he-IL" smtClean="0"/>
              <a:pPr>
                <a:defRPr/>
              </a:pPr>
              <a:t>4</a:t>
            </a:fld>
            <a:endParaRPr lang="en-US" dirty="0"/>
          </a:p>
        </p:txBody>
      </p:sp>
      <p:sp>
        <p:nvSpPr>
          <p:cNvPr id="4" name="Rectangle 3">
            <a:extLst>
              <a:ext uri="{FF2B5EF4-FFF2-40B4-BE49-F238E27FC236}">
                <a16:creationId xmlns:a16="http://schemas.microsoft.com/office/drawing/2014/main" id="{7F0108B3-67C9-4703-9C7A-CB96F5529CC2}"/>
              </a:ext>
            </a:extLst>
          </p:cNvPr>
          <p:cNvSpPr/>
          <p:nvPr/>
        </p:nvSpPr>
        <p:spPr bwMode="auto">
          <a:xfrm>
            <a:off x="1156725" y="6116626"/>
            <a:ext cx="6906445" cy="507830"/>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In addition to visitors from the general population (40,000-60,000), each year around 50,000 Haredim will visit the center and take an active role in a variety of its activities. </a:t>
            </a:r>
          </a:p>
        </p:txBody>
      </p:sp>
      <p:sp>
        <p:nvSpPr>
          <p:cNvPr id="6" name="מלבן 4">
            <a:extLst>
              <a:ext uri="{FF2B5EF4-FFF2-40B4-BE49-F238E27FC236}">
                <a16:creationId xmlns:a16="http://schemas.microsoft.com/office/drawing/2014/main" id="{19C5CFD7-8FFA-4320-8BA5-6726EB3AB2F0}"/>
              </a:ext>
            </a:extLst>
          </p:cNvPr>
          <p:cNvSpPr/>
          <p:nvPr/>
        </p:nvSpPr>
        <p:spPr>
          <a:xfrm>
            <a:off x="5069816" y="1076255"/>
            <a:ext cx="3956707" cy="4595994"/>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In addition to other Jewish population groups, the center’s unique characteristics and content appeals to the Haredi public.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The Haredi population is an additional source of demand and is expected to increase the general number of people who will visit the center each year.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Work with educational institutions in Jerusalem, including Talmud Torah schools, will guarantee that at least 40,000 pupils visit each year.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Around 27,000 Haredim are expected to visit from Jerusalem (15% from </a:t>
            </a:r>
            <a:r>
              <a:rPr lang="en-GB" sz="1100" dirty="0" err="1">
                <a:solidFill>
                  <a:srgbClr val="000000"/>
                </a:solidFill>
                <a:latin typeface="Arial" pitchFamily="34" charset="0"/>
              </a:rPr>
              <a:t>neighborhoods</a:t>
            </a:r>
            <a:r>
              <a:rPr lang="en-GB" sz="1100" dirty="0">
                <a:solidFill>
                  <a:srgbClr val="000000"/>
                </a:solidFill>
                <a:latin typeface="Arial" pitchFamily="34" charset="0"/>
              </a:rPr>
              <a:t> surrounding the city center and 10% from other parts of Jerusalem).</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Around 7,400 Haredim from Jerusalem’s metropolitan area are expected to visit each year (five percent of metropolitan residents are Haredi). </a:t>
            </a:r>
          </a:p>
          <a:p>
            <a:pPr marL="285750" indent="-285750" algn="l" rtl="0">
              <a:spcBef>
                <a:spcPts val="700"/>
              </a:spcBef>
              <a:spcAft>
                <a:spcPts val="700"/>
              </a:spcAft>
              <a:buClr>
                <a:srgbClr val="6793B2"/>
              </a:buClr>
              <a:buFont typeface="Wingdings" pitchFamily="2" charset="2"/>
              <a:buChar char="§"/>
            </a:pPr>
            <a:r>
              <a:rPr lang="en-GB" sz="1100" dirty="0">
                <a:solidFill>
                  <a:srgbClr val="000000"/>
                </a:solidFill>
                <a:latin typeface="Arial" pitchFamily="34" charset="0"/>
              </a:rPr>
              <a:t>Haredi visitors from elsewhere in Israel and tourists are expected to draw a combined 16,000 Haredi visitors annually (three percent of the Haredi public are in this category). </a:t>
            </a:r>
          </a:p>
        </p:txBody>
      </p:sp>
      <p:sp>
        <p:nvSpPr>
          <p:cNvPr id="65" name="TextBox 64">
            <a:extLst>
              <a:ext uri="{FF2B5EF4-FFF2-40B4-BE49-F238E27FC236}">
                <a16:creationId xmlns:a16="http://schemas.microsoft.com/office/drawing/2014/main" id="{F1209B43-E063-4662-97DE-C572B523BD9C}"/>
              </a:ext>
            </a:extLst>
          </p:cNvPr>
          <p:cNvSpPr txBox="1"/>
          <p:nvPr/>
        </p:nvSpPr>
        <p:spPr>
          <a:xfrm>
            <a:off x="5103265" y="5323390"/>
            <a:ext cx="4067329" cy="646331"/>
          </a:xfrm>
          <a:prstGeom prst="rect">
            <a:avLst/>
          </a:prstGeom>
          <a:noFill/>
        </p:spPr>
        <p:txBody>
          <a:bodyPr wrap="square" rtlCol="1">
            <a:spAutoFit/>
          </a:bodyPr>
          <a:lstStyle/>
          <a:p>
            <a:pPr marL="171450" indent="-171450" algn="l" rtl="0">
              <a:buFont typeface="Arial" panose="020B0604020202020204" pitchFamily="34" charset="0"/>
              <a:buChar char="•"/>
            </a:pPr>
            <a:r>
              <a:rPr lang="en-GB" sz="900" b="1" i="1" dirty="0">
                <a:solidFill>
                  <a:schemeClr val="tx1"/>
                </a:solidFill>
              </a:rPr>
              <a:t>Sources: </a:t>
            </a:r>
            <a:r>
              <a:rPr lang="en-GB" sz="900" i="1" dirty="0">
                <a:solidFill>
                  <a:schemeClr val="tx1"/>
                </a:solidFill>
              </a:rPr>
              <a:t>The Haredi Middle Class in Israel </a:t>
            </a:r>
            <a:r>
              <a:rPr lang="en-GB" sz="900" dirty="0">
                <a:solidFill>
                  <a:schemeClr val="tx1"/>
                </a:solidFill>
              </a:rPr>
              <a:t>(</a:t>
            </a:r>
            <a:r>
              <a:rPr lang="en-GB" sz="900" dirty="0" err="1">
                <a:solidFill>
                  <a:schemeClr val="tx1"/>
                </a:solidFill>
              </a:rPr>
              <a:t>Hayim</a:t>
            </a:r>
            <a:r>
              <a:rPr lang="en-GB" sz="900" dirty="0">
                <a:solidFill>
                  <a:schemeClr val="tx1"/>
                </a:solidFill>
              </a:rPr>
              <a:t> </a:t>
            </a:r>
            <a:r>
              <a:rPr lang="en-GB" sz="900" dirty="0" err="1">
                <a:solidFill>
                  <a:schemeClr val="tx1"/>
                </a:solidFill>
              </a:rPr>
              <a:t>Zikherman</a:t>
            </a:r>
            <a:r>
              <a:rPr lang="en-GB" sz="900" dirty="0">
                <a:solidFill>
                  <a:schemeClr val="tx1"/>
                </a:solidFill>
              </a:rPr>
              <a:t> and </a:t>
            </a:r>
            <a:r>
              <a:rPr lang="en-US" sz="900" dirty="0">
                <a:solidFill>
                  <a:schemeClr val="tx1"/>
                </a:solidFill>
              </a:rPr>
              <a:t>L</a:t>
            </a:r>
            <a:r>
              <a:rPr lang="en-GB" sz="900" dirty="0" err="1">
                <a:solidFill>
                  <a:schemeClr val="tx1"/>
                </a:solidFill>
              </a:rPr>
              <a:t>ee</a:t>
            </a:r>
            <a:r>
              <a:rPr lang="en-GB" sz="900" dirty="0">
                <a:solidFill>
                  <a:schemeClr val="tx1"/>
                </a:solidFill>
              </a:rPr>
              <a:t> </a:t>
            </a:r>
            <a:r>
              <a:rPr lang="en-GB" sz="900" dirty="0" err="1">
                <a:solidFill>
                  <a:schemeClr val="tx1"/>
                </a:solidFill>
              </a:rPr>
              <a:t>Kahaner</a:t>
            </a:r>
            <a:r>
              <a:rPr lang="en-GB" sz="900" dirty="0">
                <a:solidFill>
                  <a:schemeClr val="tx1"/>
                </a:solidFill>
              </a:rPr>
              <a:t>), Strategic Program for Housing for the Haredi Population, 2016 (Paz Group for the Ministry of Construction and Housing) </a:t>
            </a:r>
          </a:p>
          <a:p>
            <a:pPr marL="171450" indent="-171450" algn="l" rtl="0">
              <a:buFont typeface="Arial" panose="020B0604020202020204" pitchFamily="34" charset="0"/>
              <a:buChar char="•"/>
            </a:pPr>
            <a:r>
              <a:rPr lang="en-GB" sz="900" dirty="0">
                <a:solidFill>
                  <a:schemeClr val="tx1"/>
                </a:solidFill>
              </a:rPr>
              <a:t> </a:t>
            </a:r>
            <a:endParaRPr lang="he-IL" sz="900" dirty="0">
              <a:solidFill>
                <a:schemeClr val="tx1"/>
              </a:solidFill>
            </a:endParaRPr>
          </a:p>
        </p:txBody>
      </p:sp>
      <p:grpSp>
        <p:nvGrpSpPr>
          <p:cNvPr id="35" name="Group 34">
            <a:extLst>
              <a:ext uri="{FF2B5EF4-FFF2-40B4-BE49-F238E27FC236}">
                <a16:creationId xmlns:a16="http://schemas.microsoft.com/office/drawing/2014/main" id="{28EACB25-86BA-4475-9E0C-6BD1E12B34E9}"/>
              </a:ext>
            </a:extLst>
          </p:cNvPr>
          <p:cNvGrpSpPr/>
          <p:nvPr/>
        </p:nvGrpSpPr>
        <p:grpSpPr>
          <a:xfrm>
            <a:off x="94195" y="1217008"/>
            <a:ext cx="4874661" cy="2733112"/>
            <a:chOff x="76813" y="989324"/>
            <a:chExt cx="4874661" cy="2733112"/>
          </a:xfrm>
        </p:grpSpPr>
        <p:grpSp>
          <p:nvGrpSpPr>
            <p:cNvPr id="8" name="Group 7">
              <a:extLst>
                <a:ext uri="{FF2B5EF4-FFF2-40B4-BE49-F238E27FC236}">
                  <a16:creationId xmlns:a16="http://schemas.microsoft.com/office/drawing/2014/main" id="{EC871DBA-9DAD-4FF8-B2D8-80A00B12A00D}"/>
                </a:ext>
              </a:extLst>
            </p:cNvPr>
            <p:cNvGrpSpPr/>
            <p:nvPr/>
          </p:nvGrpSpPr>
          <p:grpSpPr>
            <a:xfrm>
              <a:off x="1839779" y="1152150"/>
              <a:ext cx="3111695" cy="2504535"/>
              <a:chOff x="549565" y="1152150"/>
              <a:chExt cx="3111695" cy="2504535"/>
            </a:xfrm>
          </p:grpSpPr>
          <p:sp>
            <p:nvSpPr>
              <p:cNvPr id="3" name="Trapezoid 2">
                <a:extLst>
                  <a:ext uri="{FF2B5EF4-FFF2-40B4-BE49-F238E27FC236}">
                    <a16:creationId xmlns:a16="http://schemas.microsoft.com/office/drawing/2014/main" id="{6D45E158-8689-489F-ADB5-01055733C059}"/>
                  </a:ext>
                </a:extLst>
              </p:cNvPr>
              <p:cNvSpPr/>
              <p:nvPr/>
            </p:nvSpPr>
            <p:spPr bwMode="auto">
              <a:xfrm>
                <a:off x="549565" y="3049525"/>
                <a:ext cx="3111695" cy="607160"/>
              </a:xfrm>
              <a:prstGeom prst="trapezoid">
                <a:avLst>
                  <a:gd name="adj" fmla="val 68029"/>
                </a:avLst>
              </a:prstGeom>
              <a:solidFill>
                <a:srgbClr val="251E3E"/>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9" name="Trapezoid 8">
                <a:extLst>
                  <a:ext uri="{FF2B5EF4-FFF2-40B4-BE49-F238E27FC236}">
                    <a16:creationId xmlns:a16="http://schemas.microsoft.com/office/drawing/2014/main" id="{D3ED7A04-281E-4C39-A36B-05602D081949}"/>
                  </a:ext>
                </a:extLst>
              </p:cNvPr>
              <p:cNvSpPr/>
              <p:nvPr/>
            </p:nvSpPr>
            <p:spPr bwMode="auto">
              <a:xfrm>
                <a:off x="1004936" y="2366470"/>
                <a:ext cx="2200955" cy="607160"/>
              </a:xfrm>
              <a:prstGeom prst="trapezoid">
                <a:avLst>
                  <a:gd name="adj" fmla="val 62292"/>
                </a:avLst>
              </a:prstGeom>
              <a:solidFill>
                <a:srgbClr val="451E3E"/>
              </a:solidFill>
              <a:ln w="12700" cap="flat" cmpd="sng" algn="ctr">
                <a:solidFill>
                  <a:srgbClr val="4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10" name="Trapezoid 9">
                <a:extLst>
                  <a:ext uri="{FF2B5EF4-FFF2-40B4-BE49-F238E27FC236}">
                    <a16:creationId xmlns:a16="http://schemas.microsoft.com/office/drawing/2014/main" id="{FF5A78E2-F682-4FC8-BE5B-35BE1A9064AE}"/>
                  </a:ext>
                </a:extLst>
              </p:cNvPr>
              <p:cNvSpPr/>
              <p:nvPr/>
            </p:nvSpPr>
            <p:spPr bwMode="auto">
              <a:xfrm>
                <a:off x="1401790" y="1666880"/>
                <a:ext cx="1390041" cy="634687"/>
              </a:xfrm>
              <a:prstGeom prst="trapezoid">
                <a:avLst>
                  <a:gd name="adj" fmla="val 66163"/>
                </a:avLst>
              </a:prstGeom>
              <a:solidFill>
                <a:srgbClr val="651E3E"/>
              </a:solidFill>
              <a:ln w="12700" cap="flat" cmpd="sng" algn="ctr">
                <a:solidFill>
                  <a:srgbClr val="6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7" name="Isosceles Triangle 6">
                <a:extLst>
                  <a:ext uri="{FF2B5EF4-FFF2-40B4-BE49-F238E27FC236}">
                    <a16:creationId xmlns:a16="http://schemas.microsoft.com/office/drawing/2014/main" id="{59237821-1304-4431-8A3A-F6655DD08C8E}"/>
                  </a:ext>
                </a:extLst>
              </p:cNvPr>
              <p:cNvSpPr/>
              <p:nvPr/>
            </p:nvSpPr>
            <p:spPr bwMode="auto">
              <a:xfrm>
                <a:off x="1844278" y="1152150"/>
                <a:ext cx="528229" cy="455370"/>
              </a:xfrm>
              <a:prstGeom prst="triangle">
                <a:avLst/>
              </a:prstGeom>
              <a:solidFill>
                <a:srgbClr val="851E3E"/>
              </a:solidFill>
              <a:ln w="12700" cap="flat" cmpd="sng" algn="ctr">
                <a:solidFill>
                  <a:srgbClr val="8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a:ln>
                    <a:noFill/>
                  </a:ln>
                  <a:solidFill>
                    <a:schemeClr val="bg1"/>
                  </a:solidFill>
                  <a:effectLst/>
                  <a:latin typeface="Times New Roman" pitchFamily="18" charset="0"/>
                  <a:cs typeface="Arial" pitchFamily="34" charset="0"/>
                </a:endParaRPr>
              </a:p>
            </p:txBody>
          </p:sp>
        </p:grpSp>
        <p:cxnSp>
          <p:nvCxnSpPr>
            <p:cNvPr id="12" name="Straight Connector 11">
              <a:extLst>
                <a:ext uri="{FF2B5EF4-FFF2-40B4-BE49-F238E27FC236}">
                  <a16:creationId xmlns:a16="http://schemas.microsoft.com/office/drawing/2014/main" id="{5F482F4D-6F0A-45CB-A5D1-17D56C6B2A3E}"/>
                </a:ext>
              </a:extLst>
            </p:cNvPr>
            <p:cNvCxnSpPr>
              <a:cxnSpLocks/>
              <a:stCxn id="7" idx="1"/>
              <a:endCxn id="13" idx="3"/>
            </p:cNvCxnSpPr>
            <p:nvPr/>
          </p:nvCxnSpPr>
          <p:spPr bwMode="auto">
            <a:xfrm flipH="1">
              <a:off x="2484887" y="1379835"/>
              <a:ext cx="781662" cy="2099"/>
            </a:xfrm>
            <a:prstGeom prst="line">
              <a:avLst/>
            </a:prstGeom>
            <a:noFill/>
            <a:ln w="12700" cap="flat" cmpd="sng" algn="ctr">
              <a:solidFill>
                <a:srgbClr val="851E3E"/>
              </a:solidFill>
              <a:prstDash val="solid"/>
              <a:round/>
              <a:headEnd type="none" w="med" len="med"/>
              <a:tailEnd type="none" w="med" len="med"/>
            </a:ln>
            <a:effectLst/>
          </p:spPr>
        </p:cxnSp>
        <p:sp>
          <p:nvSpPr>
            <p:cNvPr id="13" name="TextBox 12">
              <a:extLst>
                <a:ext uri="{FF2B5EF4-FFF2-40B4-BE49-F238E27FC236}">
                  <a16:creationId xmlns:a16="http://schemas.microsoft.com/office/drawing/2014/main" id="{7C56F95B-890B-4104-BDEE-376CB96E5472}"/>
                </a:ext>
              </a:extLst>
            </p:cNvPr>
            <p:cNvSpPr txBox="1"/>
            <p:nvPr/>
          </p:nvSpPr>
          <p:spPr>
            <a:xfrm>
              <a:off x="1042884" y="1228045"/>
              <a:ext cx="1442003" cy="307777"/>
            </a:xfrm>
            <a:prstGeom prst="rect">
              <a:avLst/>
            </a:prstGeom>
            <a:noFill/>
            <a:ln>
              <a:solidFill>
                <a:srgbClr val="851E3E"/>
              </a:solidFill>
            </a:ln>
          </p:spPr>
          <p:txBody>
            <a:bodyPr wrap="square" rtlCol="0">
              <a:spAutoFit/>
            </a:bodyPr>
            <a:lstStyle/>
            <a:p>
              <a:r>
                <a:rPr lang="en-GB" dirty="0">
                  <a:solidFill>
                    <a:schemeClr val="tx1"/>
                  </a:solidFill>
                </a:rPr>
                <a:t>113,000 Haredim</a:t>
              </a:r>
              <a:endParaRPr lang="en-US" dirty="0">
                <a:solidFill>
                  <a:schemeClr val="tx1"/>
                </a:solidFill>
              </a:endParaRPr>
            </a:p>
          </p:txBody>
        </p:sp>
        <p:sp>
          <p:nvSpPr>
            <p:cNvPr id="18" name="TextBox 17">
              <a:extLst>
                <a:ext uri="{FF2B5EF4-FFF2-40B4-BE49-F238E27FC236}">
                  <a16:creationId xmlns:a16="http://schemas.microsoft.com/office/drawing/2014/main" id="{4597A91A-3C25-4925-A8A5-A5F78C58BEE5}"/>
                </a:ext>
              </a:extLst>
            </p:cNvPr>
            <p:cNvSpPr txBox="1"/>
            <p:nvPr/>
          </p:nvSpPr>
          <p:spPr>
            <a:xfrm>
              <a:off x="949607" y="989324"/>
              <a:ext cx="1628556" cy="338554"/>
            </a:xfrm>
            <a:prstGeom prst="rect">
              <a:avLst/>
            </a:prstGeom>
            <a:noFill/>
          </p:spPr>
          <p:txBody>
            <a:bodyPr wrap="square" rtlCol="0">
              <a:spAutoFit/>
            </a:bodyPr>
            <a:lstStyle/>
            <a:p>
              <a:r>
                <a:rPr lang="en-GB" sz="800" b="1" dirty="0">
                  <a:solidFill>
                    <a:schemeClr val="tx1"/>
                  </a:solidFill>
                </a:rPr>
                <a:t>Neighborhoods abutting the city center</a:t>
              </a:r>
              <a:endParaRPr lang="en-US" sz="800" b="1" dirty="0">
                <a:solidFill>
                  <a:schemeClr val="tx1"/>
                </a:solidFill>
              </a:endParaRPr>
            </a:p>
          </p:txBody>
        </p:sp>
        <p:cxnSp>
          <p:nvCxnSpPr>
            <p:cNvPr id="21" name="Straight Connector 20">
              <a:extLst>
                <a:ext uri="{FF2B5EF4-FFF2-40B4-BE49-F238E27FC236}">
                  <a16:creationId xmlns:a16="http://schemas.microsoft.com/office/drawing/2014/main" id="{5300C07D-42EA-48B5-9546-288086DE6AFD}"/>
                </a:ext>
              </a:extLst>
            </p:cNvPr>
            <p:cNvCxnSpPr>
              <a:cxnSpLocks/>
              <a:stCxn id="10" idx="1"/>
              <a:endCxn id="25" idx="3"/>
            </p:cNvCxnSpPr>
            <p:nvPr/>
          </p:nvCxnSpPr>
          <p:spPr bwMode="auto">
            <a:xfrm flipH="1">
              <a:off x="2128691" y="1984224"/>
              <a:ext cx="773277" cy="673"/>
            </a:xfrm>
            <a:prstGeom prst="line">
              <a:avLst/>
            </a:prstGeom>
            <a:noFill/>
            <a:ln w="12700" cap="flat" cmpd="sng" algn="ctr">
              <a:solidFill>
                <a:srgbClr val="651E3E"/>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992FE9AE-DFE8-4A94-B94A-3095DDBAC479}"/>
                </a:ext>
              </a:extLst>
            </p:cNvPr>
            <p:cNvSpPr txBox="1"/>
            <p:nvPr/>
          </p:nvSpPr>
          <p:spPr>
            <a:xfrm>
              <a:off x="721268" y="1831008"/>
              <a:ext cx="1407423" cy="307777"/>
            </a:xfrm>
            <a:prstGeom prst="rect">
              <a:avLst/>
            </a:prstGeom>
            <a:noFill/>
            <a:ln>
              <a:solidFill>
                <a:srgbClr val="651E3E"/>
              </a:solidFill>
            </a:ln>
          </p:spPr>
          <p:txBody>
            <a:bodyPr wrap="square" rtlCol="0">
              <a:spAutoFit/>
            </a:bodyPr>
            <a:lstStyle/>
            <a:p>
              <a:r>
                <a:rPr lang="en-GB" dirty="0">
                  <a:solidFill>
                    <a:schemeClr val="tx1"/>
                  </a:solidFill>
                </a:rPr>
                <a:t>95,000 Haredim</a:t>
              </a:r>
              <a:endParaRPr lang="en-US" dirty="0">
                <a:solidFill>
                  <a:schemeClr val="tx1"/>
                </a:solidFill>
              </a:endParaRPr>
            </a:p>
          </p:txBody>
        </p:sp>
        <p:cxnSp>
          <p:nvCxnSpPr>
            <p:cNvPr id="26" name="Straight Connector 25">
              <a:extLst>
                <a:ext uri="{FF2B5EF4-FFF2-40B4-BE49-F238E27FC236}">
                  <a16:creationId xmlns:a16="http://schemas.microsoft.com/office/drawing/2014/main" id="{16E15403-4381-4137-9565-A735545B4EF1}"/>
                </a:ext>
              </a:extLst>
            </p:cNvPr>
            <p:cNvCxnSpPr>
              <a:cxnSpLocks/>
              <a:stCxn id="9" idx="1"/>
              <a:endCxn id="30" idx="3"/>
            </p:cNvCxnSpPr>
            <p:nvPr/>
          </p:nvCxnSpPr>
          <p:spPr bwMode="auto">
            <a:xfrm flipH="1" flipV="1">
              <a:off x="1946213" y="2668808"/>
              <a:ext cx="538043" cy="1242"/>
            </a:xfrm>
            <a:prstGeom prst="line">
              <a:avLst/>
            </a:prstGeom>
            <a:noFill/>
            <a:ln w="12700" cap="flat" cmpd="sng" algn="ctr">
              <a:solidFill>
                <a:srgbClr val="451E3E"/>
              </a:solidFill>
              <a:prstDash val="solid"/>
              <a:round/>
              <a:headEnd type="none" w="med" len="med"/>
              <a:tailEnd type="none" w="med" len="med"/>
            </a:ln>
            <a:effectLst/>
          </p:spPr>
        </p:cxnSp>
        <p:sp>
          <p:nvSpPr>
            <p:cNvPr id="30" name="TextBox 29">
              <a:extLst>
                <a:ext uri="{FF2B5EF4-FFF2-40B4-BE49-F238E27FC236}">
                  <a16:creationId xmlns:a16="http://schemas.microsoft.com/office/drawing/2014/main" id="{50108AFB-47A8-4664-8483-AF800C675E0B}"/>
                </a:ext>
              </a:extLst>
            </p:cNvPr>
            <p:cNvSpPr txBox="1"/>
            <p:nvPr/>
          </p:nvSpPr>
          <p:spPr>
            <a:xfrm>
              <a:off x="410933" y="2514919"/>
              <a:ext cx="1535280" cy="307777"/>
            </a:xfrm>
            <a:prstGeom prst="rect">
              <a:avLst/>
            </a:prstGeom>
            <a:noFill/>
            <a:ln>
              <a:solidFill>
                <a:srgbClr val="451E3E"/>
              </a:solidFill>
            </a:ln>
          </p:spPr>
          <p:txBody>
            <a:bodyPr wrap="square" rtlCol="0">
              <a:spAutoFit/>
            </a:bodyPr>
            <a:lstStyle/>
            <a:p>
              <a:r>
                <a:rPr lang="en-GB" dirty="0">
                  <a:solidFill>
                    <a:schemeClr val="tx1"/>
                  </a:solidFill>
                </a:rPr>
                <a:t>147,000 Haredim</a:t>
              </a:r>
              <a:endParaRPr lang="en-US" dirty="0">
                <a:solidFill>
                  <a:schemeClr val="tx1"/>
                </a:solidFill>
              </a:endParaRPr>
            </a:p>
          </p:txBody>
        </p:sp>
        <p:cxnSp>
          <p:nvCxnSpPr>
            <p:cNvPr id="29" name="Straight Connector 28">
              <a:extLst>
                <a:ext uri="{FF2B5EF4-FFF2-40B4-BE49-F238E27FC236}">
                  <a16:creationId xmlns:a16="http://schemas.microsoft.com/office/drawing/2014/main" id="{406107D5-8799-4E55-8E4F-2743C86A20EF}"/>
                </a:ext>
              </a:extLst>
            </p:cNvPr>
            <p:cNvCxnSpPr>
              <a:cxnSpLocks/>
              <a:stCxn id="3" idx="1"/>
              <a:endCxn id="34" idx="3"/>
            </p:cNvCxnSpPr>
            <p:nvPr/>
          </p:nvCxnSpPr>
          <p:spPr bwMode="auto">
            <a:xfrm flipH="1">
              <a:off x="1612093" y="3353105"/>
              <a:ext cx="434208" cy="107721"/>
            </a:xfrm>
            <a:prstGeom prst="line">
              <a:avLst/>
            </a:prstGeom>
            <a:noFill/>
            <a:ln w="12700" cap="flat" cmpd="sng" algn="ctr">
              <a:solidFill>
                <a:srgbClr val="251E3E"/>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41CFE53D-5235-4ED2-ABC3-E77A259EE4C2}"/>
                </a:ext>
              </a:extLst>
            </p:cNvPr>
            <p:cNvSpPr txBox="1"/>
            <p:nvPr/>
          </p:nvSpPr>
          <p:spPr>
            <a:xfrm>
              <a:off x="245985" y="3199216"/>
              <a:ext cx="1366108" cy="523220"/>
            </a:xfrm>
            <a:prstGeom prst="rect">
              <a:avLst/>
            </a:prstGeom>
            <a:noFill/>
            <a:ln>
              <a:solidFill>
                <a:srgbClr val="251E3E"/>
              </a:solidFill>
            </a:ln>
          </p:spPr>
          <p:txBody>
            <a:bodyPr wrap="square" rtlCol="0">
              <a:spAutoFit/>
            </a:bodyPr>
            <a:lstStyle/>
            <a:p>
              <a:r>
                <a:rPr lang="en-GB" dirty="0">
                  <a:solidFill>
                    <a:schemeClr val="tx1"/>
                  </a:solidFill>
                </a:rPr>
                <a:t>480,000 Haredim</a:t>
              </a:r>
              <a:endParaRPr lang="en-US" dirty="0">
                <a:solidFill>
                  <a:schemeClr val="tx1"/>
                </a:solidFill>
              </a:endParaRPr>
            </a:p>
          </p:txBody>
        </p:sp>
        <p:sp>
          <p:nvSpPr>
            <p:cNvPr id="37" name="TextBox 36">
              <a:extLst>
                <a:ext uri="{FF2B5EF4-FFF2-40B4-BE49-F238E27FC236}">
                  <a16:creationId xmlns:a16="http://schemas.microsoft.com/office/drawing/2014/main" id="{516D1668-B8CC-4CB0-A321-DEB416C19E48}"/>
                </a:ext>
              </a:extLst>
            </p:cNvPr>
            <p:cNvSpPr txBox="1"/>
            <p:nvPr/>
          </p:nvSpPr>
          <p:spPr>
            <a:xfrm>
              <a:off x="721268" y="1585275"/>
              <a:ext cx="1628556" cy="215444"/>
            </a:xfrm>
            <a:prstGeom prst="rect">
              <a:avLst/>
            </a:prstGeom>
            <a:noFill/>
          </p:spPr>
          <p:txBody>
            <a:bodyPr wrap="square" rtlCol="0">
              <a:spAutoFit/>
            </a:bodyPr>
            <a:lstStyle/>
            <a:p>
              <a:r>
                <a:rPr lang="en-GB" sz="800" b="1" dirty="0">
                  <a:solidFill>
                    <a:schemeClr val="tx1"/>
                  </a:solidFill>
                </a:rPr>
                <a:t>Other parts of Jerusalem</a:t>
              </a:r>
              <a:endParaRPr lang="en-US" sz="800" b="1" dirty="0">
                <a:solidFill>
                  <a:schemeClr val="tx1"/>
                </a:solidFill>
              </a:endParaRPr>
            </a:p>
          </p:txBody>
        </p:sp>
        <p:sp>
          <p:nvSpPr>
            <p:cNvPr id="38" name="TextBox 37">
              <a:extLst>
                <a:ext uri="{FF2B5EF4-FFF2-40B4-BE49-F238E27FC236}">
                  <a16:creationId xmlns:a16="http://schemas.microsoft.com/office/drawing/2014/main" id="{83EF84A7-FD52-4BCD-A1C0-3E57B3495543}"/>
                </a:ext>
              </a:extLst>
            </p:cNvPr>
            <p:cNvSpPr txBox="1"/>
            <p:nvPr/>
          </p:nvSpPr>
          <p:spPr>
            <a:xfrm>
              <a:off x="410932" y="2290709"/>
              <a:ext cx="1628556" cy="261610"/>
            </a:xfrm>
            <a:prstGeom prst="rect">
              <a:avLst/>
            </a:prstGeom>
            <a:noFill/>
          </p:spPr>
          <p:txBody>
            <a:bodyPr wrap="square" rtlCol="0">
              <a:spAutoFit/>
            </a:bodyPr>
            <a:lstStyle/>
            <a:p>
              <a:r>
                <a:rPr lang="en-GB" sz="1100" b="1" dirty="0">
                  <a:solidFill>
                    <a:schemeClr val="tx1"/>
                  </a:solidFill>
                </a:rPr>
                <a:t>Metropolitan Jerusalem</a:t>
              </a:r>
              <a:endParaRPr lang="en-US" sz="1100" b="1" dirty="0">
                <a:solidFill>
                  <a:schemeClr val="tx1"/>
                </a:solidFill>
              </a:endParaRPr>
            </a:p>
          </p:txBody>
        </p:sp>
        <p:sp>
          <p:nvSpPr>
            <p:cNvPr id="39" name="TextBox 38">
              <a:extLst>
                <a:ext uri="{FF2B5EF4-FFF2-40B4-BE49-F238E27FC236}">
                  <a16:creationId xmlns:a16="http://schemas.microsoft.com/office/drawing/2014/main" id="{0515F700-765A-4360-93E6-505BE8A36F7A}"/>
                </a:ext>
              </a:extLst>
            </p:cNvPr>
            <p:cNvSpPr txBox="1"/>
            <p:nvPr/>
          </p:nvSpPr>
          <p:spPr>
            <a:xfrm>
              <a:off x="76813" y="2981482"/>
              <a:ext cx="1628556" cy="261610"/>
            </a:xfrm>
            <a:prstGeom prst="rect">
              <a:avLst/>
            </a:prstGeom>
            <a:noFill/>
          </p:spPr>
          <p:txBody>
            <a:bodyPr wrap="square" rtlCol="0">
              <a:spAutoFit/>
            </a:bodyPr>
            <a:lstStyle/>
            <a:p>
              <a:r>
                <a:rPr lang="en-GB" sz="1100" b="1" dirty="0">
                  <a:solidFill>
                    <a:schemeClr val="tx1"/>
                  </a:solidFill>
                </a:rPr>
                <a:t>Other parts of Israel</a:t>
              </a:r>
              <a:endParaRPr lang="en-US" sz="1100" b="1" dirty="0">
                <a:solidFill>
                  <a:schemeClr val="tx1"/>
                </a:solidFill>
              </a:endParaRPr>
            </a:p>
          </p:txBody>
        </p:sp>
      </p:grpSp>
      <p:grpSp>
        <p:nvGrpSpPr>
          <p:cNvPr id="44" name="Group 43">
            <a:extLst>
              <a:ext uri="{FF2B5EF4-FFF2-40B4-BE49-F238E27FC236}">
                <a16:creationId xmlns:a16="http://schemas.microsoft.com/office/drawing/2014/main" id="{58AE8F98-2824-4968-9257-0AC932C002ED}"/>
              </a:ext>
            </a:extLst>
          </p:cNvPr>
          <p:cNvGrpSpPr/>
          <p:nvPr/>
        </p:nvGrpSpPr>
        <p:grpSpPr>
          <a:xfrm>
            <a:off x="2524022" y="3960265"/>
            <a:ext cx="1643852" cy="1643852"/>
            <a:chOff x="2595545" y="3939581"/>
            <a:chExt cx="1643852" cy="1643852"/>
          </a:xfrm>
        </p:grpSpPr>
        <p:sp>
          <p:nvSpPr>
            <p:cNvPr id="45" name="Oval 44">
              <a:extLst>
                <a:ext uri="{FF2B5EF4-FFF2-40B4-BE49-F238E27FC236}">
                  <a16:creationId xmlns:a16="http://schemas.microsoft.com/office/drawing/2014/main" id="{1B9CD94A-D2B7-4DAB-89AF-FE0F189E32AE}"/>
                </a:ext>
              </a:extLst>
            </p:cNvPr>
            <p:cNvSpPr/>
            <p:nvPr/>
          </p:nvSpPr>
          <p:spPr bwMode="auto">
            <a:xfrm>
              <a:off x="2595545" y="3939581"/>
              <a:ext cx="1643852" cy="1643852"/>
            </a:xfrm>
            <a:prstGeom prst="ellipse">
              <a:avLst/>
            </a:prstGeom>
            <a:solidFill>
              <a:srgbClr val="851E3E"/>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41" name="Oval 40">
              <a:extLst>
                <a:ext uri="{FF2B5EF4-FFF2-40B4-BE49-F238E27FC236}">
                  <a16:creationId xmlns:a16="http://schemas.microsoft.com/office/drawing/2014/main" id="{00ECB67D-9E03-485C-9790-E9F971CB45B0}"/>
                </a:ext>
              </a:extLst>
            </p:cNvPr>
            <p:cNvSpPr/>
            <p:nvPr/>
          </p:nvSpPr>
          <p:spPr bwMode="auto">
            <a:xfrm>
              <a:off x="2731309" y="4079809"/>
              <a:ext cx="1363397" cy="1363397"/>
            </a:xfrm>
            <a:prstGeom prst="ellipse">
              <a:avLst/>
            </a:prstGeom>
            <a:solidFill>
              <a:schemeClr val="bg1"/>
            </a:solidFill>
            <a:ln w="12700" cap="flat" cmpd="sng" algn="ctr">
              <a:solidFill>
                <a:srgbClr val="251E3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48" name="TextBox 47">
              <a:extLst>
                <a:ext uri="{FF2B5EF4-FFF2-40B4-BE49-F238E27FC236}">
                  <a16:creationId xmlns:a16="http://schemas.microsoft.com/office/drawing/2014/main" id="{56572950-9F5F-4ED1-93D3-DAFE668F24F7}"/>
                </a:ext>
              </a:extLst>
            </p:cNvPr>
            <p:cNvSpPr txBox="1"/>
            <p:nvPr/>
          </p:nvSpPr>
          <p:spPr>
            <a:xfrm>
              <a:off x="2731309" y="4607618"/>
              <a:ext cx="1366108" cy="307777"/>
            </a:xfrm>
            <a:prstGeom prst="rect">
              <a:avLst/>
            </a:prstGeom>
            <a:noFill/>
            <a:ln>
              <a:noFill/>
            </a:ln>
          </p:spPr>
          <p:txBody>
            <a:bodyPr wrap="square" rtlCol="0">
              <a:spAutoFit/>
            </a:bodyPr>
            <a:lstStyle/>
            <a:p>
              <a:r>
                <a:rPr lang="en-GB" dirty="0">
                  <a:solidFill>
                    <a:schemeClr val="tx1"/>
                  </a:solidFill>
                </a:rPr>
                <a:t>38,000 Haredim</a:t>
              </a:r>
              <a:endParaRPr lang="en-US" dirty="0">
                <a:solidFill>
                  <a:schemeClr val="tx1"/>
                </a:solidFill>
              </a:endParaRPr>
            </a:p>
          </p:txBody>
        </p:sp>
      </p:grpSp>
      <p:cxnSp>
        <p:nvCxnSpPr>
          <p:cNvPr id="52" name="Straight Connector 51">
            <a:extLst>
              <a:ext uri="{FF2B5EF4-FFF2-40B4-BE49-F238E27FC236}">
                <a16:creationId xmlns:a16="http://schemas.microsoft.com/office/drawing/2014/main" id="{40B28491-6E14-4A1A-8623-15B99B612592}"/>
              </a:ext>
            </a:extLst>
          </p:cNvPr>
          <p:cNvCxnSpPr>
            <a:cxnSpLocks/>
            <a:stCxn id="48" idx="1"/>
          </p:cNvCxnSpPr>
          <p:nvPr/>
        </p:nvCxnSpPr>
        <p:spPr bwMode="auto">
          <a:xfrm flipH="1">
            <a:off x="1344833" y="4782191"/>
            <a:ext cx="1314953" cy="0"/>
          </a:xfrm>
          <a:prstGeom prst="line">
            <a:avLst/>
          </a:prstGeom>
          <a:noFill/>
          <a:ln w="12700" cap="flat" cmpd="sng" algn="ctr">
            <a:solidFill>
              <a:srgbClr val="851E3E"/>
            </a:solidFill>
            <a:prstDash val="solid"/>
            <a:round/>
            <a:headEnd type="none" w="med" len="med"/>
            <a:tailEnd type="none" w="med" len="med"/>
          </a:ln>
          <a:effectLst/>
        </p:spPr>
      </p:cxnSp>
      <p:sp>
        <p:nvSpPr>
          <p:cNvPr id="57" name="TextBox 56">
            <a:extLst>
              <a:ext uri="{FF2B5EF4-FFF2-40B4-BE49-F238E27FC236}">
                <a16:creationId xmlns:a16="http://schemas.microsoft.com/office/drawing/2014/main" id="{338984C9-C918-48F5-9F82-2B7E1F354B95}"/>
              </a:ext>
            </a:extLst>
          </p:cNvPr>
          <p:cNvSpPr txBox="1"/>
          <p:nvPr/>
        </p:nvSpPr>
        <p:spPr>
          <a:xfrm>
            <a:off x="1080830" y="4520603"/>
            <a:ext cx="1628556" cy="230832"/>
          </a:xfrm>
          <a:prstGeom prst="rect">
            <a:avLst/>
          </a:prstGeom>
          <a:noFill/>
        </p:spPr>
        <p:txBody>
          <a:bodyPr wrap="square" rtlCol="0">
            <a:spAutoFit/>
          </a:bodyPr>
          <a:lstStyle/>
          <a:p>
            <a:r>
              <a:rPr lang="en-GB" sz="900" b="1" dirty="0">
                <a:solidFill>
                  <a:schemeClr val="tx1"/>
                </a:solidFill>
              </a:rPr>
              <a:t>Haredi tourists per year</a:t>
            </a:r>
            <a:endParaRPr lang="en-US" sz="900" b="1" dirty="0">
              <a:solidFill>
                <a:schemeClr val="tx1"/>
              </a:solidFill>
            </a:endParaRPr>
          </a:p>
        </p:txBody>
      </p:sp>
      <p:sp>
        <p:nvSpPr>
          <p:cNvPr id="59" name="Rectangle 9">
            <a:extLst>
              <a:ext uri="{FF2B5EF4-FFF2-40B4-BE49-F238E27FC236}">
                <a16:creationId xmlns:a16="http://schemas.microsoft.com/office/drawing/2014/main" id="{BEA9E2A3-EE89-4E1F-B14B-8A8E4FF0C9A4}"/>
              </a:ext>
            </a:extLst>
          </p:cNvPr>
          <p:cNvSpPr>
            <a:spLocks noChangeArrowheads="1"/>
          </p:cNvSpPr>
          <p:nvPr/>
        </p:nvSpPr>
        <p:spPr bwMode="auto">
          <a:xfrm>
            <a:off x="1460305" y="177800"/>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algn="l" rtl="0" eaLnBrk="0" hangingPunct="0">
              <a:defRPr/>
            </a:pPr>
            <a:r>
              <a:rPr lang="en-GB" sz="2400" b="1" dirty="0">
                <a:solidFill>
                  <a:srgbClr val="204162"/>
                </a:solidFill>
                <a:latin typeface="+mj-lt"/>
                <a:ea typeface="+mj-ea"/>
                <a:cs typeface="+mj-cs"/>
              </a:rPr>
              <a:t>Anticipated Demand – The Haredi Public</a:t>
            </a:r>
            <a:endParaRPr lang="he-IL" sz="2400" b="1" dirty="0">
              <a:solidFill>
                <a:srgbClr val="204162"/>
              </a:solidFill>
              <a:latin typeface="+mj-lt"/>
              <a:ea typeface="+mj-ea"/>
              <a:cs typeface="+mj-cs"/>
            </a:endParaRPr>
          </a:p>
        </p:txBody>
      </p:sp>
      <p:grpSp>
        <p:nvGrpSpPr>
          <p:cNvPr id="61" name="Group 60">
            <a:extLst>
              <a:ext uri="{FF2B5EF4-FFF2-40B4-BE49-F238E27FC236}">
                <a16:creationId xmlns:a16="http://schemas.microsoft.com/office/drawing/2014/main" id="{428487DD-9C21-4BB3-8705-CC47AAC70432}"/>
              </a:ext>
            </a:extLst>
          </p:cNvPr>
          <p:cNvGrpSpPr/>
          <p:nvPr/>
        </p:nvGrpSpPr>
        <p:grpSpPr>
          <a:xfrm>
            <a:off x="4572000" y="1379834"/>
            <a:ext cx="396856" cy="2504536"/>
            <a:chOff x="4572000" y="1314976"/>
            <a:chExt cx="396856" cy="2504536"/>
          </a:xfrm>
        </p:grpSpPr>
        <p:cxnSp>
          <p:nvCxnSpPr>
            <p:cNvPr id="58" name="Straight Connector 57">
              <a:extLst>
                <a:ext uri="{FF2B5EF4-FFF2-40B4-BE49-F238E27FC236}">
                  <a16:creationId xmlns:a16="http://schemas.microsoft.com/office/drawing/2014/main" id="{710167A3-CBB8-4F19-9B1C-57C692CD93D0}"/>
                </a:ext>
              </a:extLst>
            </p:cNvPr>
            <p:cNvCxnSpPr/>
            <p:nvPr/>
          </p:nvCxnSpPr>
          <p:spPr bwMode="auto">
            <a:xfrm flipV="1">
              <a:off x="4572000" y="1314976"/>
              <a:ext cx="0" cy="1897375"/>
            </a:xfrm>
            <a:prstGeom prst="line">
              <a:avLst/>
            </a:prstGeom>
            <a:noFill/>
            <a:ln w="28575" cap="flat" cmpd="sng" algn="ctr">
              <a:solidFill>
                <a:srgbClr val="C00000"/>
              </a:solidFill>
              <a:prstDash val="dash"/>
              <a:round/>
              <a:headEnd type="none" w="med" len="med"/>
              <a:tailEnd type="none" w="med" len="med"/>
            </a:ln>
            <a:effectLst/>
          </p:spPr>
        </p:cxnSp>
        <p:cxnSp>
          <p:nvCxnSpPr>
            <p:cNvPr id="62" name="Straight Connector 61">
              <a:extLst>
                <a:ext uri="{FF2B5EF4-FFF2-40B4-BE49-F238E27FC236}">
                  <a16:creationId xmlns:a16="http://schemas.microsoft.com/office/drawing/2014/main" id="{6024EF56-B3B3-4AFD-AFF9-DEC8A0489828}"/>
                </a:ext>
              </a:extLst>
            </p:cNvPr>
            <p:cNvCxnSpPr>
              <a:cxnSpLocks/>
            </p:cNvCxnSpPr>
            <p:nvPr/>
          </p:nvCxnSpPr>
          <p:spPr bwMode="auto">
            <a:xfrm flipV="1">
              <a:off x="4968856" y="1314976"/>
              <a:ext cx="0" cy="2504536"/>
            </a:xfrm>
            <a:prstGeom prst="line">
              <a:avLst/>
            </a:prstGeom>
            <a:noFill/>
            <a:ln w="28575" cap="flat" cmpd="sng" algn="ctr">
              <a:solidFill>
                <a:srgbClr val="C00000"/>
              </a:solidFill>
              <a:prstDash val="dash"/>
              <a:round/>
              <a:headEnd type="none" w="med" len="med"/>
              <a:tailEnd type="none" w="med" len="med"/>
            </a:ln>
            <a:effectLst/>
          </p:spPr>
        </p:cxnSp>
      </p:grpSp>
      <p:sp>
        <p:nvSpPr>
          <p:cNvPr id="63" name="TextBox 62">
            <a:extLst>
              <a:ext uri="{FF2B5EF4-FFF2-40B4-BE49-F238E27FC236}">
                <a16:creationId xmlns:a16="http://schemas.microsoft.com/office/drawing/2014/main" id="{A29F57F3-63B7-4C63-A9B2-A76663999374}"/>
              </a:ext>
            </a:extLst>
          </p:cNvPr>
          <p:cNvSpPr txBox="1"/>
          <p:nvPr/>
        </p:nvSpPr>
        <p:spPr>
          <a:xfrm>
            <a:off x="4560576" y="1439556"/>
            <a:ext cx="466794" cy="261610"/>
          </a:xfrm>
          <a:prstGeom prst="rect">
            <a:avLst/>
          </a:prstGeom>
          <a:noFill/>
        </p:spPr>
        <p:txBody>
          <a:bodyPr wrap="square" rtlCol="0">
            <a:spAutoFit/>
          </a:bodyPr>
          <a:lstStyle/>
          <a:p>
            <a:r>
              <a:rPr lang="he-IL" sz="1100" b="1" dirty="0">
                <a:solidFill>
                  <a:schemeClr val="tx1"/>
                </a:solidFill>
              </a:rPr>
              <a:t>15%</a:t>
            </a:r>
            <a:endParaRPr lang="en-US" sz="1100" b="1" dirty="0">
              <a:solidFill>
                <a:schemeClr val="tx1"/>
              </a:solidFill>
            </a:endParaRPr>
          </a:p>
        </p:txBody>
      </p:sp>
      <p:sp>
        <p:nvSpPr>
          <p:cNvPr id="66" name="TextBox 65">
            <a:extLst>
              <a:ext uri="{FF2B5EF4-FFF2-40B4-BE49-F238E27FC236}">
                <a16:creationId xmlns:a16="http://schemas.microsoft.com/office/drawing/2014/main" id="{309CED03-E601-4091-BD39-4EFE87A1E8C3}"/>
              </a:ext>
            </a:extLst>
          </p:cNvPr>
          <p:cNvSpPr txBox="1"/>
          <p:nvPr/>
        </p:nvSpPr>
        <p:spPr>
          <a:xfrm>
            <a:off x="4559823" y="2081102"/>
            <a:ext cx="466794" cy="261610"/>
          </a:xfrm>
          <a:prstGeom prst="rect">
            <a:avLst/>
          </a:prstGeom>
          <a:noFill/>
        </p:spPr>
        <p:txBody>
          <a:bodyPr wrap="square" rtlCol="0">
            <a:spAutoFit/>
          </a:bodyPr>
          <a:lstStyle/>
          <a:p>
            <a:r>
              <a:rPr lang="he-IL" sz="1100" b="1" dirty="0">
                <a:solidFill>
                  <a:schemeClr val="tx1"/>
                </a:solidFill>
              </a:rPr>
              <a:t>10%</a:t>
            </a:r>
            <a:endParaRPr lang="en-US" sz="1100" b="1" dirty="0">
              <a:solidFill>
                <a:schemeClr val="tx1"/>
              </a:solidFill>
            </a:endParaRPr>
          </a:p>
        </p:txBody>
      </p:sp>
      <p:sp>
        <p:nvSpPr>
          <p:cNvPr id="67" name="TextBox 66">
            <a:extLst>
              <a:ext uri="{FF2B5EF4-FFF2-40B4-BE49-F238E27FC236}">
                <a16:creationId xmlns:a16="http://schemas.microsoft.com/office/drawing/2014/main" id="{206B7B26-BDF9-4CC2-B372-52AA5EF2C919}"/>
              </a:ext>
            </a:extLst>
          </p:cNvPr>
          <p:cNvSpPr txBox="1"/>
          <p:nvPr/>
        </p:nvSpPr>
        <p:spPr>
          <a:xfrm>
            <a:off x="4591171" y="2765686"/>
            <a:ext cx="388248" cy="261610"/>
          </a:xfrm>
          <a:prstGeom prst="rect">
            <a:avLst/>
          </a:prstGeom>
          <a:noFill/>
        </p:spPr>
        <p:txBody>
          <a:bodyPr wrap="square" rtlCol="0">
            <a:spAutoFit/>
          </a:bodyPr>
          <a:lstStyle/>
          <a:p>
            <a:r>
              <a:rPr lang="he-IL" sz="1100" b="1" dirty="0">
                <a:solidFill>
                  <a:schemeClr val="tx1"/>
                </a:solidFill>
              </a:rPr>
              <a:t>5%</a:t>
            </a:r>
            <a:endParaRPr lang="en-US" sz="1100" b="1" dirty="0">
              <a:solidFill>
                <a:schemeClr val="tx1"/>
              </a:solidFill>
            </a:endParaRPr>
          </a:p>
        </p:txBody>
      </p:sp>
      <p:sp>
        <p:nvSpPr>
          <p:cNvPr id="68" name="TextBox 67">
            <a:extLst>
              <a:ext uri="{FF2B5EF4-FFF2-40B4-BE49-F238E27FC236}">
                <a16:creationId xmlns:a16="http://schemas.microsoft.com/office/drawing/2014/main" id="{27A8DEB8-EB8D-4133-B9BA-61A4BAF21570}"/>
              </a:ext>
            </a:extLst>
          </p:cNvPr>
          <p:cNvSpPr txBox="1"/>
          <p:nvPr/>
        </p:nvSpPr>
        <p:spPr>
          <a:xfrm>
            <a:off x="4609947" y="3295995"/>
            <a:ext cx="388248" cy="261610"/>
          </a:xfrm>
          <a:prstGeom prst="rect">
            <a:avLst/>
          </a:prstGeom>
          <a:noFill/>
        </p:spPr>
        <p:txBody>
          <a:bodyPr wrap="square" rtlCol="0">
            <a:spAutoFit/>
          </a:bodyPr>
          <a:lstStyle/>
          <a:p>
            <a:r>
              <a:rPr lang="he-IL" sz="1100" b="1" dirty="0">
                <a:solidFill>
                  <a:schemeClr val="tx1"/>
                </a:solidFill>
              </a:rPr>
              <a:t>3%</a:t>
            </a:r>
            <a:endParaRPr lang="en-US" sz="1100" b="1" dirty="0">
              <a:solidFill>
                <a:schemeClr val="tx1"/>
              </a:solidFill>
            </a:endParaRPr>
          </a:p>
        </p:txBody>
      </p:sp>
      <p:sp>
        <p:nvSpPr>
          <p:cNvPr id="47" name="TextBox 46">
            <a:extLst>
              <a:ext uri="{FF2B5EF4-FFF2-40B4-BE49-F238E27FC236}">
                <a16:creationId xmlns:a16="http://schemas.microsoft.com/office/drawing/2014/main" id="{60D87CF8-2C2E-4B53-A3C0-42510E8D99AF}"/>
              </a:ext>
            </a:extLst>
          </p:cNvPr>
          <p:cNvSpPr txBox="1"/>
          <p:nvPr/>
        </p:nvSpPr>
        <p:spPr>
          <a:xfrm>
            <a:off x="1722751" y="985296"/>
            <a:ext cx="3359689" cy="461665"/>
          </a:xfrm>
          <a:prstGeom prst="rect">
            <a:avLst/>
          </a:prstGeom>
          <a:noFill/>
        </p:spPr>
        <p:txBody>
          <a:bodyPr wrap="square" rtlCol="1">
            <a:spAutoFit/>
          </a:bodyPr>
          <a:lstStyle/>
          <a:p>
            <a:r>
              <a:rPr lang="en-GB" sz="1200" b="1" u="sng" dirty="0">
                <a:solidFill>
                  <a:schemeClr val="tx1"/>
                </a:solidFill>
              </a:rPr>
              <a:t>Potential in the Haredi public (ages five and above, thousands)</a:t>
            </a:r>
            <a:endParaRPr lang="he-IL" sz="1200" b="1" u="sng" dirty="0">
              <a:solidFill>
                <a:schemeClr val="tx1"/>
              </a:solidFill>
            </a:endParaRPr>
          </a:p>
        </p:txBody>
      </p:sp>
      <p:sp>
        <p:nvSpPr>
          <p:cNvPr id="49" name="TextBox 48">
            <a:extLst>
              <a:ext uri="{FF2B5EF4-FFF2-40B4-BE49-F238E27FC236}">
                <a16:creationId xmlns:a16="http://schemas.microsoft.com/office/drawing/2014/main" id="{8F51BB40-2EDA-4A5F-8A29-F53313345F88}"/>
              </a:ext>
            </a:extLst>
          </p:cNvPr>
          <p:cNvSpPr txBox="1"/>
          <p:nvPr/>
        </p:nvSpPr>
        <p:spPr>
          <a:xfrm>
            <a:off x="2223367" y="5629539"/>
            <a:ext cx="2121127" cy="461665"/>
          </a:xfrm>
          <a:prstGeom prst="rect">
            <a:avLst/>
          </a:prstGeom>
          <a:noFill/>
        </p:spPr>
        <p:txBody>
          <a:bodyPr wrap="square" rtlCol="1">
            <a:spAutoFit/>
          </a:bodyPr>
          <a:lstStyle/>
          <a:p>
            <a:r>
              <a:rPr lang="en-GB" sz="1200" b="1" u="sng" dirty="0">
                <a:solidFill>
                  <a:schemeClr val="tx1"/>
                </a:solidFill>
              </a:rPr>
              <a:t>Total potential number of Haredi visitors: 870,000</a:t>
            </a:r>
            <a:endParaRPr lang="he-IL" sz="1200" b="1" dirty="0">
              <a:solidFill>
                <a:schemeClr val="tx1"/>
              </a:solidFill>
            </a:endParaRPr>
          </a:p>
        </p:txBody>
      </p:sp>
    </p:spTree>
    <p:extLst>
      <p:ext uri="{BB962C8B-B14F-4D97-AF65-F5344CB8AC3E}">
        <p14:creationId xmlns:p14="http://schemas.microsoft.com/office/powerpoint/2010/main" val="117584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5</a:t>
            </a:fld>
            <a:endParaRPr lang="en-US" dirty="0"/>
          </a:p>
        </p:txBody>
      </p:sp>
      <p:sp>
        <p:nvSpPr>
          <p:cNvPr id="6" name="Rectangle 9"/>
          <p:cNvSpPr>
            <a:spLocks noChangeArrowheads="1"/>
          </p:cNvSpPr>
          <p:nvPr/>
        </p:nvSpPr>
        <p:spPr bwMode="auto">
          <a:xfrm>
            <a:off x="1448595" y="176996"/>
            <a:ext cx="7566220"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Anticipated Demand – Summary </a:t>
            </a:r>
            <a:endParaRPr lang="he-IL" sz="2400" b="1" dirty="0">
              <a:solidFill>
                <a:srgbClr val="204162"/>
              </a:solidFill>
              <a:latin typeface="+mj-lt"/>
              <a:ea typeface="+mj-ea"/>
              <a:cs typeface="+mj-cs"/>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83073" y="6124318"/>
            <a:ext cx="6177854" cy="445883"/>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600" b="1" i="1" dirty="0">
                <a:solidFill>
                  <a:schemeClr val="tx1"/>
                </a:solidFill>
                <a:latin typeface="Arial" pitchFamily="34" charset="0"/>
              </a:rPr>
              <a:t>Between 90,000 and 130,000 people are expected to visit the Center of Jewish Heritage each year. </a:t>
            </a:r>
          </a:p>
        </p:txBody>
      </p:sp>
      <p:sp>
        <p:nvSpPr>
          <p:cNvPr id="5" name="מלבן 4"/>
          <p:cNvSpPr/>
          <p:nvPr/>
        </p:nvSpPr>
        <p:spPr>
          <a:xfrm>
            <a:off x="321881" y="1141269"/>
            <a:ext cx="4250120" cy="1301096"/>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itchFamily="2" charset="2"/>
              <a:buChar char="§"/>
            </a:pPr>
            <a:r>
              <a:rPr lang="en-GB" sz="1200" dirty="0">
                <a:solidFill>
                  <a:srgbClr val="000000"/>
                </a:solidFill>
                <a:latin typeface="Arial" pitchFamily="34" charset="0"/>
              </a:rPr>
              <a:t>Three different groups are expected to visit the Center of Jewish Heritage:</a:t>
            </a:r>
          </a:p>
          <a:p>
            <a:pPr marL="742950" lvl="1" indent="-285750" algn="l" rtl="0">
              <a:spcBef>
                <a:spcPts val="500"/>
              </a:spcBef>
              <a:spcAft>
                <a:spcPts val="500"/>
              </a:spcAft>
              <a:buClr>
                <a:srgbClr val="6793B2"/>
              </a:buClr>
              <a:buFont typeface="Wingdings" pitchFamily="2" charset="2"/>
              <a:buChar char="§"/>
            </a:pPr>
            <a:r>
              <a:rPr lang="en-GB" sz="1200" dirty="0">
                <a:solidFill>
                  <a:srgbClr val="000000"/>
                </a:solidFill>
                <a:latin typeface="Arial" pitchFamily="34" charset="0"/>
              </a:rPr>
              <a:t>General population (non-Haredi Israelis and tourists): 40,000 – 60,000.</a:t>
            </a:r>
          </a:p>
          <a:p>
            <a:pPr marL="742950" lvl="1" indent="-285750" algn="l" rtl="0">
              <a:spcBef>
                <a:spcPts val="500"/>
              </a:spcBef>
              <a:spcAft>
                <a:spcPts val="500"/>
              </a:spcAft>
              <a:buClr>
                <a:srgbClr val="6793B2"/>
              </a:buClr>
              <a:buFont typeface="Wingdings" pitchFamily="2" charset="2"/>
              <a:buChar char="§"/>
            </a:pPr>
            <a:r>
              <a:rPr lang="en-GB" sz="1200" dirty="0">
                <a:solidFill>
                  <a:srgbClr val="000000"/>
                </a:solidFill>
                <a:latin typeface="Arial" pitchFamily="34" charset="0"/>
              </a:rPr>
              <a:t>The Haredi public: 50,000 – 70,000.</a:t>
            </a:r>
            <a:endParaRPr lang="he-IL" sz="1200" dirty="0">
              <a:solidFill>
                <a:srgbClr val="000000"/>
              </a:solidFill>
              <a:latin typeface="Arial" pitchFamily="34" charset="0"/>
            </a:endParaRPr>
          </a:p>
        </p:txBody>
      </p:sp>
      <p:grpSp>
        <p:nvGrpSpPr>
          <p:cNvPr id="15" name="Group 14">
            <a:extLst>
              <a:ext uri="{FF2B5EF4-FFF2-40B4-BE49-F238E27FC236}">
                <a16:creationId xmlns:a16="http://schemas.microsoft.com/office/drawing/2014/main" id="{40272713-AF89-4A3C-A391-7195D9263C6A}"/>
              </a:ext>
            </a:extLst>
          </p:cNvPr>
          <p:cNvGrpSpPr/>
          <p:nvPr/>
        </p:nvGrpSpPr>
        <p:grpSpPr>
          <a:xfrm>
            <a:off x="1089835" y="3139849"/>
            <a:ext cx="6897440" cy="2856291"/>
            <a:chOff x="1089835" y="3139849"/>
            <a:chExt cx="6897440" cy="2856291"/>
          </a:xfrm>
        </p:grpSpPr>
        <p:sp>
          <p:nvSpPr>
            <p:cNvPr id="10" name="TextBox 9">
              <a:extLst>
                <a:ext uri="{FF2B5EF4-FFF2-40B4-BE49-F238E27FC236}">
                  <a16:creationId xmlns:a16="http://schemas.microsoft.com/office/drawing/2014/main" id="{7749FBAF-C7EE-45CA-B5A2-612D1BB916B7}"/>
                </a:ext>
              </a:extLst>
            </p:cNvPr>
            <p:cNvSpPr txBox="1"/>
            <p:nvPr/>
          </p:nvSpPr>
          <p:spPr>
            <a:xfrm>
              <a:off x="6343657" y="5626808"/>
              <a:ext cx="1643618" cy="369332"/>
            </a:xfrm>
            <a:prstGeom prst="rect">
              <a:avLst/>
            </a:prstGeom>
            <a:noFill/>
          </p:spPr>
          <p:txBody>
            <a:bodyPr wrap="square" rtlCol="1">
              <a:spAutoFit/>
            </a:bodyPr>
            <a:lstStyle/>
            <a:p>
              <a:pPr algn="l" rtl="0"/>
              <a:r>
                <a:rPr lang="en-GB" sz="900" dirty="0">
                  <a:solidFill>
                    <a:schemeClr val="tx1"/>
                  </a:solidFill>
                </a:rPr>
                <a:t>*The number of visitors is in the thousands.</a:t>
              </a:r>
              <a:endParaRPr lang="he-IL" sz="900" dirty="0">
                <a:solidFill>
                  <a:schemeClr val="tx1"/>
                </a:solidFill>
              </a:endParaRPr>
            </a:p>
          </p:txBody>
        </p:sp>
        <p:sp>
          <p:nvSpPr>
            <p:cNvPr id="7" name="Rectangle 6">
              <a:extLst>
                <a:ext uri="{FF2B5EF4-FFF2-40B4-BE49-F238E27FC236}">
                  <a16:creationId xmlns:a16="http://schemas.microsoft.com/office/drawing/2014/main" id="{322E5157-13EB-4A4D-B66D-3BB2063794CE}"/>
                </a:ext>
              </a:extLst>
            </p:cNvPr>
            <p:cNvSpPr/>
            <p:nvPr/>
          </p:nvSpPr>
          <p:spPr bwMode="auto">
            <a:xfrm>
              <a:off x="1102450" y="3964691"/>
              <a:ext cx="2861825" cy="1669673"/>
            </a:xfrm>
            <a:prstGeom prst="rect">
              <a:avLst/>
            </a:prstGeom>
            <a:solidFill>
              <a:srgbClr val="B0D893"/>
            </a:solidFill>
            <a:ln w="12700" cap="flat" cmpd="sng" algn="ctr">
              <a:solidFill>
                <a:srgbClr val="B0D893"/>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31" name="Rectangle 30">
              <a:extLst>
                <a:ext uri="{FF2B5EF4-FFF2-40B4-BE49-F238E27FC236}">
                  <a16:creationId xmlns:a16="http://schemas.microsoft.com/office/drawing/2014/main" id="{DF210569-3E17-4BDD-AF00-EABF0CF4FFBE}"/>
                </a:ext>
              </a:extLst>
            </p:cNvPr>
            <p:cNvSpPr/>
            <p:nvPr/>
          </p:nvSpPr>
          <p:spPr bwMode="auto">
            <a:xfrm>
              <a:off x="2808738" y="3538206"/>
              <a:ext cx="2777465" cy="2094737"/>
            </a:xfrm>
            <a:prstGeom prst="rect">
              <a:avLst/>
            </a:prstGeom>
            <a:solidFill>
              <a:srgbClr val="4BB29E"/>
            </a:solidFill>
            <a:ln w="12700" cap="flat" cmpd="sng" algn="ctr">
              <a:solidFill>
                <a:srgbClr val="4BB29E"/>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32" name="Rectangle 31">
              <a:extLst>
                <a:ext uri="{FF2B5EF4-FFF2-40B4-BE49-F238E27FC236}">
                  <a16:creationId xmlns:a16="http://schemas.microsoft.com/office/drawing/2014/main" id="{780961DF-E0B5-4C2C-AF59-585785720311}"/>
                </a:ext>
              </a:extLst>
            </p:cNvPr>
            <p:cNvSpPr/>
            <p:nvPr/>
          </p:nvSpPr>
          <p:spPr bwMode="auto">
            <a:xfrm>
              <a:off x="5023822" y="3139849"/>
              <a:ext cx="2861826" cy="2491826"/>
            </a:xfrm>
            <a:prstGeom prst="rect">
              <a:avLst/>
            </a:prstGeom>
            <a:solidFill>
              <a:srgbClr val="2699A2"/>
            </a:solidFill>
            <a:ln w="12700" cap="flat" cmpd="sng" algn="ctr">
              <a:solidFill>
                <a:srgbClr val="2699A2"/>
              </a:solidFill>
              <a:prstDash val="solid"/>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
          <p:nvSpPr>
            <p:cNvPr id="8" name="TextBox 7">
              <a:extLst>
                <a:ext uri="{FF2B5EF4-FFF2-40B4-BE49-F238E27FC236}">
                  <a16:creationId xmlns:a16="http://schemas.microsoft.com/office/drawing/2014/main" id="{FA931D41-D563-407F-8C0B-FE92E41341E0}"/>
                </a:ext>
              </a:extLst>
            </p:cNvPr>
            <p:cNvSpPr txBox="1"/>
            <p:nvPr/>
          </p:nvSpPr>
          <p:spPr>
            <a:xfrm>
              <a:off x="1089835" y="4167221"/>
              <a:ext cx="1754166" cy="646331"/>
            </a:xfrm>
            <a:prstGeom prst="rect">
              <a:avLst/>
            </a:prstGeom>
            <a:noFill/>
          </p:spPr>
          <p:txBody>
            <a:bodyPr wrap="square" rtlCol="0">
              <a:spAutoFit/>
            </a:bodyPr>
            <a:lstStyle/>
            <a:p>
              <a:r>
                <a:rPr lang="en-GB" sz="1800" b="1" dirty="0"/>
                <a:t>General Population</a:t>
              </a:r>
              <a:endParaRPr lang="en-US" sz="1800" b="1" dirty="0"/>
            </a:p>
          </p:txBody>
        </p:sp>
        <p:sp>
          <p:nvSpPr>
            <p:cNvPr id="33" name="TextBox 32">
              <a:extLst>
                <a:ext uri="{FF2B5EF4-FFF2-40B4-BE49-F238E27FC236}">
                  <a16:creationId xmlns:a16="http://schemas.microsoft.com/office/drawing/2014/main" id="{2E3E5AB7-E5E3-48D2-82BE-A1D829306D74}"/>
                </a:ext>
              </a:extLst>
            </p:cNvPr>
            <p:cNvSpPr txBox="1"/>
            <p:nvPr/>
          </p:nvSpPr>
          <p:spPr>
            <a:xfrm>
              <a:off x="1145828" y="4799527"/>
              <a:ext cx="1620957" cy="646331"/>
            </a:xfrm>
            <a:prstGeom prst="rect">
              <a:avLst/>
            </a:prstGeom>
            <a:noFill/>
          </p:spPr>
          <p:txBody>
            <a:bodyPr wrap="none" rtlCol="0">
              <a:spAutoFit/>
            </a:bodyPr>
            <a:lstStyle/>
            <a:p>
              <a:r>
                <a:rPr lang="he-IL" sz="3600" b="1" dirty="0"/>
                <a:t>60 - 40</a:t>
              </a:r>
              <a:endParaRPr lang="en-US" sz="2000" b="1" dirty="0"/>
            </a:p>
          </p:txBody>
        </p:sp>
        <p:sp>
          <p:nvSpPr>
            <p:cNvPr id="34" name="TextBox 33">
              <a:extLst>
                <a:ext uri="{FF2B5EF4-FFF2-40B4-BE49-F238E27FC236}">
                  <a16:creationId xmlns:a16="http://schemas.microsoft.com/office/drawing/2014/main" id="{74E2FD22-359E-4D5A-9AC3-A38234E2E921}"/>
                </a:ext>
              </a:extLst>
            </p:cNvPr>
            <p:cNvSpPr txBox="1"/>
            <p:nvPr/>
          </p:nvSpPr>
          <p:spPr>
            <a:xfrm>
              <a:off x="3166411" y="4404792"/>
              <a:ext cx="1620957" cy="646331"/>
            </a:xfrm>
            <a:prstGeom prst="rect">
              <a:avLst/>
            </a:prstGeom>
            <a:noFill/>
          </p:spPr>
          <p:txBody>
            <a:bodyPr wrap="none" rtlCol="0">
              <a:spAutoFit/>
            </a:bodyPr>
            <a:lstStyle/>
            <a:p>
              <a:r>
                <a:rPr lang="he-IL" sz="3600" b="1" dirty="0"/>
                <a:t>70 - 50</a:t>
              </a:r>
              <a:endParaRPr lang="en-US" sz="2000" b="1" dirty="0"/>
            </a:p>
          </p:txBody>
        </p:sp>
        <p:sp>
          <p:nvSpPr>
            <p:cNvPr id="35" name="TextBox 34">
              <a:extLst>
                <a:ext uri="{FF2B5EF4-FFF2-40B4-BE49-F238E27FC236}">
                  <a16:creationId xmlns:a16="http://schemas.microsoft.com/office/drawing/2014/main" id="{024E8358-F1C9-4EF7-A40E-B00218EC214F}"/>
                </a:ext>
              </a:extLst>
            </p:cNvPr>
            <p:cNvSpPr txBox="1"/>
            <p:nvPr/>
          </p:nvSpPr>
          <p:spPr>
            <a:xfrm>
              <a:off x="3191718" y="3797889"/>
              <a:ext cx="1578291" cy="646331"/>
            </a:xfrm>
            <a:prstGeom prst="rect">
              <a:avLst/>
            </a:prstGeom>
            <a:noFill/>
          </p:spPr>
          <p:txBody>
            <a:bodyPr wrap="square" rtlCol="0">
              <a:spAutoFit/>
            </a:bodyPr>
            <a:lstStyle/>
            <a:p>
              <a:r>
                <a:rPr lang="en-GB" sz="1800" b="1" dirty="0"/>
                <a:t>The Haredi Public</a:t>
              </a:r>
              <a:endParaRPr lang="en-US" sz="1800" b="1" dirty="0"/>
            </a:p>
          </p:txBody>
        </p:sp>
        <p:sp>
          <p:nvSpPr>
            <p:cNvPr id="36" name="TextBox 35">
              <a:extLst>
                <a:ext uri="{FF2B5EF4-FFF2-40B4-BE49-F238E27FC236}">
                  <a16:creationId xmlns:a16="http://schemas.microsoft.com/office/drawing/2014/main" id="{E2DC3924-ECAE-41B6-9B2C-7DBE3143D4C4}"/>
                </a:ext>
              </a:extLst>
            </p:cNvPr>
            <p:cNvSpPr txBox="1"/>
            <p:nvPr/>
          </p:nvSpPr>
          <p:spPr>
            <a:xfrm>
              <a:off x="5195459" y="3429000"/>
              <a:ext cx="2564131" cy="707886"/>
            </a:xfrm>
            <a:prstGeom prst="rect">
              <a:avLst/>
            </a:prstGeom>
            <a:noFill/>
          </p:spPr>
          <p:txBody>
            <a:bodyPr wrap="square" rtlCol="0">
              <a:spAutoFit/>
            </a:bodyPr>
            <a:lstStyle/>
            <a:p>
              <a:r>
                <a:rPr lang="en-GB" sz="2000" b="1" dirty="0"/>
                <a:t>Overall Potential Visitors</a:t>
              </a:r>
              <a:endParaRPr lang="en-US" sz="2000" b="1" dirty="0"/>
            </a:p>
          </p:txBody>
        </p:sp>
        <p:sp>
          <p:nvSpPr>
            <p:cNvPr id="37" name="TextBox 36">
              <a:extLst>
                <a:ext uri="{FF2B5EF4-FFF2-40B4-BE49-F238E27FC236}">
                  <a16:creationId xmlns:a16="http://schemas.microsoft.com/office/drawing/2014/main" id="{6B9C4725-E96A-4B54-BB59-E38379D62F02}"/>
                </a:ext>
              </a:extLst>
            </p:cNvPr>
            <p:cNvSpPr txBox="1"/>
            <p:nvPr/>
          </p:nvSpPr>
          <p:spPr>
            <a:xfrm>
              <a:off x="5443426" y="4020072"/>
              <a:ext cx="2068195" cy="707886"/>
            </a:xfrm>
            <a:prstGeom prst="rect">
              <a:avLst/>
            </a:prstGeom>
            <a:noFill/>
          </p:spPr>
          <p:txBody>
            <a:bodyPr wrap="none" rtlCol="0">
              <a:spAutoFit/>
            </a:bodyPr>
            <a:lstStyle/>
            <a:p>
              <a:r>
                <a:rPr lang="he-IL" sz="4000" b="1" dirty="0"/>
                <a:t>130 - 90</a:t>
              </a:r>
              <a:endParaRPr lang="en-US" sz="2400" b="1" dirty="0"/>
            </a:p>
          </p:txBody>
        </p:sp>
        <p:cxnSp>
          <p:nvCxnSpPr>
            <p:cNvPr id="11" name="Straight Connector 10">
              <a:extLst>
                <a:ext uri="{FF2B5EF4-FFF2-40B4-BE49-F238E27FC236}">
                  <a16:creationId xmlns:a16="http://schemas.microsoft.com/office/drawing/2014/main" id="{D361BCFA-4F28-44FD-A2B3-5DCF6D6536EF}"/>
                </a:ext>
              </a:extLst>
            </p:cNvPr>
            <p:cNvCxnSpPr/>
            <p:nvPr/>
          </p:nvCxnSpPr>
          <p:spPr bwMode="auto">
            <a:xfrm>
              <a:off x="3054100" y="4167221"/>
              <a:ext cx="1822700" cy="0"/>
            </a:xfrm>
            <a:prstGeom prst="line">
              <a:avLst/>
            </a:prstGeom>
            <a:noFill/>
            <a:ln w="28575" cap="flat" cmpd="sng" algn="ctr">
              <a:solidFill>
                <a:schemeClr val="bg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0CA6902D-F4C1-4F31-9DA7-1D255E46F1F5}"/>
                </a:ext>
              </a:extLst>
            </p:cNvPr>
            <p:cNvCxnSpPr>
              <a:cxnSpLocks/>
            </p:cNvCxnSpPr>
            <p:nvPr/>
          </p:nvCxnSpPr>
          <p:spPr bwMode="auto">
            <a:xfrm>
              <a:off x="5255055" y="3829110"/>
              <a:ext cx="2428640" cy="0"/>
            </a:xfrm>
            <a:prstGeom prst="line">
              <a:avLst/>
            </a:prstGeom>
            <a:noFill/>
            <a:ln w="28575" cap="flat" cmpd="sng" algn="ctr">
              <a:solidFill>
                <a:schemeClr val="bg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F0775E33-ADFA-484A-92D2-DD6885D60043}"/>
                </a:ext>
              </a:extLst>
            </p:cNvPr>
            <p:cNvCxnSpPr>
              <a:cxnSpLocks/>
            </p:cNvCxnSpPr>
            <p:nvPr/>
          </p:nvCxnSpPr>
          <p:spPr bwMode="auto">
            <a:xfrm>
              <a:off x="1231400" y="4536553"/>
              <a:ext cx="1443225" cy="0"/>
            </a:xfrm>
            <a:prstGeom prst="line">
              <a:avLst/>
            </a:prstGeom>
            <a:noFill/>
            <a:ln w="28575" cap="flat" cmpd="sng" algn="ctr">
              <a:solidFill>
                <a:schemeClr val="bg1"/>
              </a:solidFill>
              <a:prstDash val="solid"/>
              <a:round/>
              <a:headEnd type="none" w="med" len="med"/>
              <a:tailEnd type="none" w="med" len="med"/>
            </a:ln>
            <a:effectLst/>
          </p:spPr>
        </p:cxnSp>
      </p:grpSp>
    </p:spTree>
    <p:extLst>
      <p:ext uri="{BB962C8B-B14F-4D97-AF65-F5344CB8AC3E}">
        <p14:creationId xmlns:p14="http://schemas.microsoft.com/office/powerpoint/2010/main" val="85692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48850" y="5911435"/>
            <a:ext cx="1905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hangingPunct="0">
              <a:lnSpc>
                <a:spcPct val="150000"/>
              </a:lnSpc>
            </a:pPr>
            <a:endParaRPr lang="he-IL" sz="1600" b="1" dirty="0">
              <a:solidFill>
                <a:srgbClr val="000066"/>
              </a:solidFill>
              <a:latin typeface="Arial" pitchFamily="34" charset="0"/>
            </a:endParaRPr>
          </a:p>
        </p:txBody>
      </p:sp>
      <p:sp>
        <p:nvSpPr>
          <p:cNvPr id="3075" name="Rectangle 8"/>
          <p:cNvSpPr>
            <a:spLocks noChangeArrowheads="1"/>
          </p:cNvSpPr>
          <p:nvPr/>
        </p:nvSpPr>
        <p:spPr bwMode="auto">
          <a:xfrm>
            <a:off x="853145" y="2821840"/>
            <a:ext cx="7558087" cy="114300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r>
              <a:rPr lang="en-GB" sz="3200" b="1" dirty="0">
                <a:solidFill>
                  <a:srgbClr val="204162"/>
                </a:solidFill>
                <a:effectLst>
                  <a:outerShdw blurRad="38100" dist="38100" dir="2700000" algn="tl">
                    <a:srgbClr val="C0C0C0"/>
                  </a:outerShdw>
                </a:effectLst>
                <a:latin typeface="+mj-lt"/>
                <a:ea typeface="+mj-ea"/>
                <a:cs typeface="+mj-cs"/>
              </a:rPr>
              <a:t>Assumptions - Income</a:t>
            </a:r>
            <a:endParaRPr lang="he-IL" sz="3200" b="1" dirty="0">
              <a:solidFill>
                <a:srgbClr val="204162"/>
              </a:solidFill>
              <a:effectLst>
                <a:outerShdw blurRad="38100" dist="38100" dir="2700000" algn="tl">
                  <a:srgbClr val="C0C0C0"/>
                </a:outerShdw>
              </a:effectLst>
              <a:latin typeface="+mj-lt"/>
              <a:ea typeface="+mj-ea"/>
              <a:cs typeface="+mj-cs"/>
            </a:endParaRPr>
          </a:p>
        </p:txBody>
      </p:sp>
      <p:sp>
        <p:nvSpPr>
          <p:cNvPr id="1028" name="AutoShape 4"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0" name="AutoShape 6"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1032" name="AutoShape 8" descr="data:image/jpeg;base64,/9j/4AAQSkZJRgABAQAAAQABAAD/2wCEAAkGBhQSDxQUEBQRFBQQFRAVFBASFRgXEhcWFRUWFRQXFRUXHDIfGB0kGRUWHzAgIycpLCwuFx4xNTAqQSgrLCkBCQoKDgwOGg8PGikkHSU0KikvKikrMCo1LSkpNSwsLC4sLCw1NCwsLCwsLC8sLCksKSwsKSkpLCwsLC4sLCksLP/AABEIAFAAuQMBIgACEQEDEQH/xAAcAAACAwEBAQEAAAAAAAAAAAAABwEFBgMEAgj/xABKEAABAwECCQUKCgkFAAAAAAABAAIDEQQSBQYHExchMWTjIkFRo6QUJGFxc3SBkaGzIyUyNUJSVJKxsjM0RGKDwcLS4RUWJkPR/8QAGgEAAgMBAQAAAAAAAAAAAAAAAAQBAgMFBv/EACsRAAEDAgUDAwQDAAAAAAAAAAEAAgMRFAQSUVKhEyExQYGxMjNhcUKRwf/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CR12aovId3BTRqiqV2ms/Y+v4SjTbunaOEjrs1RewbuCmlVFUrdN26do4S9uBMrfdNpih7muZ54Zfz16leembFfWpEzD2qpGLhJoHcFMZChqlappCTOWb9ei83b72VOZJnLN+vRebt97KsMR9CSx32T7LAIQhc5cBCEIQhCKqyxewfDPOGWmYWeO64500pUbBr6Vqo8QrA9wZFhSIveQGtow1J2CgcNa0bGXDsmI8O6QVFP7WDRVWmMOLsljtOYmob10te3Y5rnUvCvp1eBXeMmI8VktVlifaCI7TeL5XtaM2GkCu2nOjpu7ot39/wshVC30GTuxzOuWbCcb5D8llGGuquoB1fUs3Biw8YSbYpzdcZGsL26xRwqHNrzEIMTgpdhntoqWqKrRYWxXjgwo2xvmcGOzQM5aKgyN1VbWlL1OdXc+SwQyyOtdpEVliDKTloD3lw1tDakCh1c9dVFIicVIwshJ/CwSkBa/GDENkdk7rsVo7pgHyjQXgK0vVGo0O0UBCx8sl1lec6gqPaWmhWckTmHKUSTBpoNZ9gUNL3c9PEtdiZkzNus2fE4Zy3tulhd8mmutfCr6PJs2yWqzG0SNlhkkLXcm6A66SwHXscRRT0nUqmmYU0Bp7pcxwn63tXQwnnCeWOWAoXWNwEcbXi6Ii1oab5IDWinTsWe0Sup+nb9w/+qj4JA6je63fg/SiUzmq7xI+c7L5Zi+cZcD5iWRta5pxaXUoDs1+1TiP852XyzEROqR+0iIyyUA6hfohmxfShuxSuwvRoSayzDv6LzdvvZU5Sk5lkHf0Xm7feSJfEfQkcf9k+yX9EUUueBtIC+nMIpUEV1gkEAjpFdu1c1cGhXxRFFIcDsIPiUZwdI1IqpoVf4hYCitdvZFOCWXHvLQaVLaUBPRrXjxmsrY8JTsjaGMjno1rdQABFAF2xcw8cH2zOlgc9rHNMbnXTywCDWh5qH0rw4WwoJ7TJOQG52TOXL1aawaV59i2qAwD1TeZoiA9ard5Zx3zYz+6+p8AewqpynYyQ2yeHuclwga9rn0IaS4tPJrrOxeDHHHD/AFB0TnRtjzLXt1PvVvEGpJApsWevjpHrVpJakgeCrTz1Lg3waK0xPb8Z2TziL8y2eMA/5TZ/HZvyuWCwThMQWiKYUdmZGPu1pW6a0rzK5tuOBlwizCGaAEJhBYH1bUAhoL6bTr5uZTG8BtDqrQyAR0OoK65VWE4XkDdpZZgPGWCntWgyyW0tjsdnJ2NMj/CWgMBPpLvasjhjGcWjCDbW+NooYDmb9a5sDVepz06FaWnKGyW3G0WizRyMMIg7nc8FtL169VzdtfB6VOdpzd/K06jHZxXyVcZPxdwHhAyfojn7tdh+CAdT00HoSxtG1o6Gj2rY4x4/utMIs0MUdmgFKxRmpdQ1AJAAArQ0AWStbeU09Ios5HAkAeixlkaXNa30CdmR35s/jTf0q7wrC232B4Z9IPu9IkjcR+ZtPSqTI8fi3+NL/SuOTrDPfFps7j/2zSR/fIePwKZzDK1h8HsurG4ZGtPqF48RLLJPaA+Z0jm2YVAe4kB51ACvRrPqW7seEr880Y2QiMV/eNS7+QUWPBQs7JcyKulc+Sh1cojUPFX8VX4qYJmhMpnu1lLXVDq1OutfWsYmPhLWeakkn4WjGloAS6xxgrarT4XvWaxBPxjZfLMWmx1nDbRaSeZz/wAFmMno+MbL5Zn80jhq53V3f6uZOBnH7X6NbsUqGqV312EFJ7LE3v2LyDfeSJwlKHK8O/YvID3kiVxRpGUjj/sn2WexfwyyGNrZHXQJy+QZkPL4s2GmEOI1X3DX0Xarng3CocH92SG40QmJgZeeDHM2RrWN2UuhzSSQKEbVV3UXVzhORQLjtxLgANF7sKYRE1neHSAvdLnIos2Rmmuv34xJQAjlN8HJVjaMY2UBaRLcNkMUD4rrWZuIxzVfTY4muomqoLqLqOuUXTtFfYNxlDWRR2hzpLrHl0kjL12YPYYW6heMbWxNBprN9y4W3DobGG2Z7g9joaS5sNvgMkzpAI1AvkFAddAFUXUXVNw6lFN2+lFbNwzELbFI1gbDBJM5t1vKIke94q3wF1AOYBdbDh9nwLpnOzrRZM9LmgS4wzyPdWg1kxFjfCqS6i6oE7gobinhW02Md644gOkrM1z5GCjY+6WTQjkjlUa0tp0OK9X+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Qh+67+5dBlNn+pD9139yWQwu0dJ8QXGfCkj9TBdB5+f/CzzYg/yKauHDyVYY3YdNomcBSr3XpLvyQfqj1L2YjRUwhZfLMVFZLFd27VpMTW/GNl8sxXYQHADXlIulzyN/YT+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hIfaeo4i+m5FwP2nqOImchTbRaclTZwn05KWehveuo4q9mB8lmYtEU3dF7NPa67mrtac1c4aepMBCBhogagIGDhBqG8lQ1ShCYTa//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Tree>
    <p:extLst>
      <p:ext uri="{BB962C8B-B14F-4D97-AF65-F5344CB8AC3E}">
        <p14:creationId xmlns:p14="http://schemas.microsoft.com/office/powerpoint/2010/main" val="1850353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7</a:t>
            </a:fld>
            <a:endParaRPr lang="en-US" dirty="0"/>
          </a:p>
        </p:txBody>
      </p:sp>
      <p:sp>
        <p:nvSpPr>
          <p:cNvPr id="5" name="מלבן 4"/>
          <p:cNvSpPr/>
          <p:nvPr/>
        </p:nvSpPr>
        <p:spPr>
          <a:xfrm>
            <a:off x="5030772" y="1137136"/>
            <a:ext cx="3995753" cy="4822851"/>
          </a:xfrm>
          <a:prstGeom prst="rect">
            <a:avLst/>
          </a:prstGeom>
          <a:noFill/>
          <a:ln w="12700" algn="ctr">
            <a:noFill/>
            <a:prstDash val="dash"/>
            <a:miter lim="800000"/>
            <a:headEnd/>
            <a:tailEnd/>
          </a:ln>
        </p:spPr>
        <p:txBody>
          <a:bodyPr anchor="t"/>
          <a:lstStyle/>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By comparing with similar and major museums (ANU – Museum of the Jewish People, Museum of Islamic Art, Eretz Israel Museum), the center is able to estimate the characteristics of expected visitors. </a:t>
            </a:r>
          </a:p>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Since similar museums don’t have memberships, it is assumed that the Center of Jewish Heritage won’t offer this either. </a:t>
            </a:r>
          </a:p>
          <a:p>
            <a:pPr marL="285750"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Three main categories are expected to form around 60% of the total ticket-buying visitors: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Individual adults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Senior citizens</a:t>
            </a:r>
          </a:p>
          <a:p>
            <a:pPr marL="742950" lvl="1" indent="-285750" algn="l" rtl="0">
              <a:spcBef>
                <a:spcPts val="500"/>
              </a:spcBef>
              <a:spcAft>
                <a:spcPts val="500"/>
              </a:spcAft>
              <a:buClr>
                <a:srgbClr val="6793B2"/>
              </a:buClr>
              <a:buFont typeface="Wingdings" pitchFamily="2" charset="2"/>
              <a:buChar char="§"/>
            </a:pPr>
            <a:r>
              <a:rPr lang="en-GB" sz="1000" dirty="0">
                <a:solidFill>
                  <a:srgbClr val="000000"/>
                </a:solidFill>
                <a:latin typeface="Arial" pitchFamily="34" charset="0"/>
              </a:rPr>
              <a:t>Visitors making indirect payments*</a:t>
            </a:r>
            <a:endParaRPr lang="he-IL" sz="1000" dirty="0">
              <a:solidFill>
                <a:srgbClr val="000000"/>
              </a:solidFill>
              <a:latin typeface="Arial" pitchFamily="34" charset="0"/>
            </a:endParaRPr>
          </a:p>
          <a:p>
            <a:pPr marL="285750" indent="-285750" algn="l" rtl="0">
              <a:spcBef>
                <a:spcPts val="700"/>
              </a:spcBef>
              <a:spcAft>
                <a:spcPts val="700"/>
              </a:spcAft>
              <a:buClr>
                <a:srgbClr val="6793B2"/>
              </a:buClr>
              <a:buFont typeface="Wingdings" pitchFamily="2" charset="2"/>
              <a:buChar char="§"/>
            </a:pPr>
            <a:r>
              <a:rPr lang="en-GB" sz="1000" dirty="0">
                <a:solidFill>
                  <a:srgbClr val="000000"/>
                </a:solidFill>
                <a:latin typeface="Arial" pitchFamily="34" charset="0"/>
              </a:rPr>
              <a:t>Families attending on a family ticket are expected to form around five percent of visitors (these are expected to mostly come from the Haredi community). </a:t>
            </a:r>
            <a:endParaRPr lang="he-IL" dirty="0">
              <a:solidFill>
                <a:srgbClr val="000000"/>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15538"/>
            <a:ext cx="6177854" cy="501050"/>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Adults and senior citizens constitute around 40% of museum visitors and around five percent of the expected non-paying visitors.</a:t>
            </a:r>
            <a:endParaRPr lang="he-IL" sz="1000" b="1" i="1" dirty="0">
              <a:solidFill>
                <a:schemeClr val="tx1"/>
              </a:solidFill>
              <a:latin typeface="Arial" pitchFamily="34" charset="0"/>
            </a:endParaRPr>
          </a:p>
        </p:txBody>
      </p:sp>
      <p:sp>
        <p:nvSpPr>
          <p:cNvPr id="7" name="TextBox 6">
            <a:extLst>
              <a:ext uri="{FF2B5EF4-FFF2-40B4-BE49-F238E27FC236}">
                <a16:creationId xmlns:a16="http://schemas.microsoft.com/office/drawing/2014/main" id="{B854EA43-E95A-410D-AF25-CA4947F8380D}"/>
              </a:ext>
            </a:extLst>
          </p:cNvPr>
          <p:cNvSpPr txBox="1"/>
          <p:nvPr/>
        </p:nvSpPr>
        <p:spPr>
          <a:xfrm>
            <a:off x="4192525" y="5372640"/>
            <a:ext cx="5061684" cy="784830"/>
          </a:xfrm>
          <a:prstGeom prst="rect">
            <a:avLst/>
          </a:prstGeom>
          <a:noFill/>
        </p:spPr>
        <p:txBody>
          <a:bodyPr wrap="square" rtlCol="1">
            <a:spAutoFit/>
          </a:bodyPr>
          <a:lstStyle/>
          <a:p>
            <a:pPr algn="l" rtl="0"/>
            <a:r>
              <a:rPr lang="en-GB" sz="900" b="1" i="1" dirty="0">
                <a:solidFill>
                  <a:schemeClr val="tx1"/>
                </a:solidFill>
              </a:rPr>
              <a:t>*Sources: </a:t>
            </a:r>
            <a:r>
              <a:rPr lang="en-GB" sz="900" dirty="0">
                <a:solidFill>
                  <a:schemeClr val="tx1"/>
                </a:solidFill>
              </a:rPr>
              <a:t>Israel Central Bureau of Statistics, </a:t>
            </a:r>
            <a:r>
              <a:rPr lang="en-GB" sz="900" dirty="0" err="1">
                <a:solidFill>
                  <a:schemeClr val="tx1"/>
                </a:solidFill>
              </a:rPr>
              <a:t>Pilat</a:t>
            </a:r>
            <a:r>
              <a:rPr lang="en-GB" sz="900" dirty="0">
                <a:solidFill>
                  <a:schemeClr val="tx1"/>
                </a:solidFill>
              </a:rPr>
              <a:t> Report – Museums in Israel (Summary of Annual Activities, 2015). </a:t>
            </a:r>
          </a:p>
          <a:p>
            <a:pPr algn="l" rtl="0"/>
            <a:r>
              <a:rPr lang="en-GB" sz="900" dirty="0">
                <a:solidFill>
                  <a:schemeClr val="tx1"/>
                </a:solidFill>
              </a:rPr>
              <a:t>**</a:t>
            </a:r>
            <a:r>
              <a:rPr lang="en-GB" sz="900" b="1" i="1" dirty="0">
                <a:solidFill>
                  <a:schemeClr val="tx1"/>
                </a:solidFill>
              </a:rPr>
              <a:t>Visitors making indirect payments: </a:t>
            </a:r>
            <a:r>
              <a:rPr lang="en-GB" sz="900" dirty="0">
                <a:solidFill>
                  <a:schemeClr val="tx1"/>
                </a:solidFill>
              </a:rPr>
              <a:t>Not purchasing a ticket directly from the museum (workers’ committees, credit card benefit etc). </a:t>
            </a:r>
          </a:p>
          <a:p>
            <a:pPr algn="l" rtl="0"/>
            <a:r>
              <a:rPr lang="en-GB" sz="900" dirty="0">
                <a:solidFill>
                  <a:schemeClr val="tx1"/>
                </a:solidFill>
              </a:rPr>
              <a:t>**</a:t>
            </a:r>
            <a:r>
              <a:rPr lang="en-GB" sz="900" b="1" i="1" dirty="0">
                <a:solidFill>
                  <a:schemeClr val="tx1"/>
                </a:solidFill>
              </a:rPr>
              <a:t>See Appendixes: </a:t>
            </a:r>
            <a:r>
              <a:rPr lang="en-GB" sz="900" dirty="0">
                <a:solidFill>
                  <a:schemeClr val="tx1"/>
                </a:solidFill>
              </a:rPr>
              <a:t>Segmentation of Visitors to Similar and Major Museums.</a:t>
            </a:r>
          </a:p>
        </p:txBody>
      </p:sp>
      <p:graphicFrame>
        <p:nvGraphicFramePr>
          <p:cNvPr id="25" name="Table 24">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560671561"/>
              </p:ext>
            </p:extLst>
          </p:nvPr>
        </p:nvGraphicFramePr>
        <p:xfrm>
          <a:off x="94967" y="1541709"/>
          <a:ext cx="4936235" cy="3498280"/>
        </p:xfrm>
        <a:graphic>
          <a:graphicData uri="http://schemas.openxmlformats.org/drawingml/2006/table">
            <a:tbl>
              <a:tblPr firstRow="1" bandRow="1">
                <a:tableStyleId>{5C22544A-7EE6-4342-B048-85BDC9FD1C3A}</a:tableStyleId>
              </a:tblPr>
              <a:tblGrid>
                <a:gridCol w="995842">
                  <a:extLst>
                    <a:ext uri="{9D8B030D-6E8A-4147-A177-3AD203B41FA5}">
                      <a16:colId xmlns:a16="http://schemas.microsoft.com/office/drawing/2014/main" val="368647323"/>
                    </a:ext>
                  </a:extLst>
                </a:gridCol>
                <a:gridCol w="1124513">
                  <a:extLst>
                    <a:ext uri="{9D8B030D-6E8A-4147-A177-3AD203B41FA5}">
                      <a16:colId xmlns:a16="http://schemas.microsoft.com/office/drawing/2014/main" val="4124864044"/>
                    </a:ext>
                  </a:extLst>
                </a:gridCol>
                <a:gridCol w="742285">
                  <a:extLst>
                    <a:ext uri="{9D8B030D-6E8A-4147-A177-3AD203B41FA5}">
                      <a16:colId xmlns:a16="http://schemas.microsoft.com/office/drawing/2014/main" val="1160518671"/>
                    </a:ext>
                  </a:extLst>
                </a:gridCol>
                <a:gridCol w="759853">
                  <a:extLst>
                    <a:ext uri="{9D8B030D-6E8A-4147-A177-3AD203B41FA5}">
                      <a16:colId xmlns:a16="http://schemas.microsoft.com/office/drawing/2014/main" val="1950310391"/>
                    </a:ext>
                  </a:extLst>
                </a:gridCol>
                <a:gridCol w="675961">
                  <a:extLst>
                    <a:ext uri="{9D8B030D-6E8A-4147-A177-3AD203B41FA5}">
                      <a16:colId xmlns:a16="http://schemas.microsoft.com/office/drawing/2014/main" val="20004"/>
                    </a:ext>
                  </a:extLst>
                </a:gridCol>
                <a:gridCol w="637781">
                  <a:extLst>
                    <a:ext uri="{9D8B030D-6E8A-4147-A177-3AD203B41FA5}">
                      <a16:colId xmlns:a16="http://schemas.microsoft.com/office/drawing/2014/main" val="20005"/>
                    </a:ext>
                  </a:extLst>
                </a:gridCol>
              </a:tblGrid>
              <a:tr h="627816">
                <a:tc>
                  <a:txBody>
                    <a:bodyPr/>
                    <a:lstStyle/>
                    <a:p>
                      <a:pPr algn="ctr"/>
                      <a:r>
                        <a:rPr lang="en-GB" sz="800" b="1" dirty="0">
                          <a:solidFill>
                            <a:schemeClr val="bg1"/>
                          </a:solidFill>
                        </a:rPr>
                        <a:t>Category of Visitors</a:t>
                      </a:r>
                      <a:endParaRPr lang="en-US" sz="800" b="1"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Major Museums</a:t>
                      </a:r>
                      <a:endParaRPr lang="en-US" sz="8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b="1" kern="1200" dirty="0">
                          <a:solidFill>
                            <a:schemeClr val="lt1"/>
                          </a:solidFill>
                          <a:latin typeface="+mn-lt"/>
                          <a:ea typeface="+mn-ea"/>
                          <a:cs typeface="+mn-cs"/>
                        </a:rPr>
                        <a:t>ANU – Museum of the Jewish People</a:t>
                      </a:r>
                      <a:endParaRPr lang="en-US" sz="800" b="1" kern="1200" dirty="0">
                        <a:solidFill>
                          <a:schemeClr val="lt1"/>
                        </a:solidFill>
                        <a:latin typeface="+mn-lt"/>
                        <a:ea typeface="+mn-ea"/>
                        <a:cs typeface="+mn-cs"/>
                      </a:endParaRPr>
                    </a:p>
                  </a:txBody>
                  <a:tcPr anchor="ctr">
                    <a:solidFill>
                      <a:schemeClr val="accent1"/>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Museum for Islamic Art</a:t>
                      </a:r>
                      <a:endParaRPr lang="en-US" sz="800" dirty="0"/>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Eretz Israel Museum</a:t>
                      </a:r>
                      <a:endParaRPr lang="en-US" sz="800" dirty="0"/>
                    </a:p>
                  </a:txBody>
                  <a:tcPr anchor="ctr">
                    <a:solidFill>
                      <a:srgbClr val="00CC99"/>
                    </a:solidFill>
                  </a:tcPr>
                </a:tc>
                <a:tc>
                  <a:txBody>
                    <a:bodyPr/>
                    <a:lstStyle/>
                    <a:p>
                      <a:pPr algn="ctr"/>
                      <a:r>
                        <a:rPr lang="en-GB" sz="800" b="1" dirty="0">
                          <a:solidFill>
                            <a:schemeClr val="bg1"/>
                          </a:solidFill>
                        </a:rPr>
                        <a:t>Center of Jewish Heritage</a:t>
                      </a:r>
                      <a:endParaRPr lang="en-US" sz="800" b="1" dirty="0">
                        <a:solidFill>
                          <a:schemeClr val="bg1"/>
                        </a:solidFill>
                      </a:endParaRPr>
                    </a:p>
                  </a:txBody>
                  <a:tcPr anchor="ctr">
                    <a:solidFill>
                      <a:srgbClr val="E9A92D"/>
                    </a:solidFill>
                  </a:tcPr>
                </a:tc>
                <a:extLst>
                  <a:ext uri="{0D108BD9-81ED-4DB2-BD59-A6C34878D82A}">
                    <a16:rowId xmlns:a16="http://schemas.microsoft.com/office/drawing/2014/main" val="1609622032"/>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Individual Adults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21%</a:t>
                      </a:r>
                      <a:endParaRPr lang="en-US" sz="800" dirty="0"/>
                    </a:p>
                  </a:txBody>
                  <a:tcPr anchor="ctr"/>
                </a:tc>
                <a:tc>
                  <a:txBody>
                    <a:bodyPr/>
                    <a:lstStyle/>
                    <a:p>
                      <a:pPr algn="ctr"/>
                      <a:r>
                        <a:rPr lang="he-IL" sz="800" dirty="0">
                          <a:solidFill>
                            <a:schemeClr val="tx1"/>
                          </a:solidFill>
                        </a:rPr>
                        <a:t>21%</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23%</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3826127772"/>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Adults in Groups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8%</a:t>
                      </a:r>
                      <a:endParaRPr lang="en-US" sz="800" dirty="0"/>
                    </a:p>
                  </a:txBody>
                  <a:tcPr anchor="ctr"/>
                </a:tc>
                <a:tc>
                  <a:txBody>
                    <a:bodyPr/>
                    <a:lstStyle/>
                    <a:p>
                      <a:pPr algn="ctr"/>
                      <a:r>
                        <a:rPr lang="he-IL" sz="800" dirty="0">
                          <a:solidFill>
                            <a:schemeClr val="tx1"/>
                          </a:solidFill>
                        </a:rPr>
                        <a:t>3%</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9%</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2%</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10002"/>
                  </a:ext>
                </a:extLst>
              </a:tr>
              <a:tr h="285834">
                <a:tc>
                  <a:txBody>
                    <a:bodyPr/>
                    <a:lstStyle/>
                    <a:p>
                      <a:pPr lvl="0" algn="l" rtl="0" fontAlgn="b"/>
                      <a:r>
                        <a:rPr lang="en-GB" sz="800" b="0" i="0" u="none" strike="noStrike" dirty="0">
                          <a:solidFill>
                            <a:srgbClr val="000000"/>
                          </a:solidFill>
                          <a:effectLst/>
                          <a:latin typeface="Arial" panose="020B0604020202020204" pitchFamily="34" charset="0"/>
                        </a:rPr>
                        <a:t>Children and Youth (including external day camps) </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7%</a:t>
                      </a:r>
                      <a:endParaRPr lang="en-US" sz="800" dirty="0"/>
                    </a:p>
                  </a:txBody>
                  <a:tcPr anchor="ctr"/>
                </a:tc>
                <a:tc>
                  <a:txBody>
                    <a:bodyPr/>
                    <a:lstStyle/>
                    <a:p>
                      <a:pPr algn="ctr"/>
                      <a:r>
                        <a:rPr lang="he-IL" sz="800" dirty="0">
                          <a:solidFill>
                            <a:schemeClr val="tx1"/>
                          </a:solidFill>
                        </a:rPr>
                        <a:t>1%</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18%</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10003"/>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Senior Citizens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8%</a:t>
                      </a:r>
                      <a:endParaRPr lang="en-US" sz="800" dirty="0"/>
                    </a:p>
                  </a:txBody>
                  <a:tcPr anchor="ct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26%</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11%</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10004"/>
                  </a:ext>
                </a:extLst>
              </a:tr>
              <a:tr h="229906">
                <a:tc>
                  <a:txBody>
                    <a:bodyPr/>
                    <a:lstStyle/>
                    <a:p>
                      <a:pPr lvl="0" algn="l" rtl="1" fontAlgn="b"/>
                      <a:r>
                        <a:rPr lang="en-GB" sz="800" b="0" i="0" u="none" strike="noStrike" dirty="0">
                          <a:solidFill>
                            <a:srgbClr val="000000"/>
                          </a:solidFill>
                          <a:effectLst/>
                          <a:latin typeface="Arial" panose="020B0604020202020204" pitchFamily="34" charset="0"/>
                        </a:rPr>
                        <a:t>Soldiers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3%</a:t>
                      </a:r>
                      <a:endParaRPr lang="en-US" sz="800" dirty="0"/>
                    </a:p>
                  </a:txBody>
                  <a:tcPr anchor="ctr"/>
                </a:tc>
                <a:tc>
                  <a:txBody>
                    <a:bodyPr/>
                    <a:lstStyle/>
                    <a:p>
                      <a:pPr algn="ctr"/>
                      <a:r>
                        <a:rPr lang="he-IL" sz="800" dirty="0">
                          <a:solidFill>
                            <a:schemeClr val="tx1"/>
                          </a:solidFill>
                        </a:rPr>
                        <a:t>7%</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10005"/>
                  </a:ext>
                </a:extLst>
              </a:tr>
              <a:tr h="220872">
                <a:tc>
                  <a:txBody>
                    <a:bodyPr/>
                    <a:lstStyle/>
                    <a:p>
                      <a:pPr lvl="0" algn="l" rtl="1" fontAlgn="b"/>
                      <a:r>
                        <a:rPr lang="en-GB" sz="800" b="0" i="0" u="none" strike="noStrike" dirty="0">
                          <a:solidFill>
                            <a:srgbClr val="000000"/>
                          </a:solidFill>
                          <a:effectLst/>
                          <a:latin typeface="Arial" panose="020B0604020202020204" pitchFamily="34" charset="0"/>
                        </a:rPr>
                        <a:t>Members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3%</a:t>
                      </a:r>
                      <a:endParaRPr lang="en-US" sz="800" dirty="0"/>
                    </a:p>
                  </a:txBody>
                  <a:tcPr anchor="ctr"/>
                </a:tc>
                <a:tc>
                  <a:txBody>
                    <a:bodyPr/>
                    <a:lstStyle/>
                    <a:p>
                      <a:pPr algn="ctr"/>
                      <a:r>
                        <a:rPr lang="he-IL" sz="800" dirty="0">
                          <a:solidFill>
                            <a:schemeClr val="tx1"/>
                          </a:solidFill>
                        </a:rPr>
                        <a:t>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0%</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1%</a:t>
                      </a:r>
                      <a:endParaRPr lang="en-US" sz="800" dirty="0">
                        <a:solidFill>
                          <a:schemeClr val="tx1"/>
                        </a:solidFill>
                      </a:endParaRPr>
                    </a:p>
                  </a:txBody>
                  <a:tcPr anchor="ctr">
                    <a:solidFill>
                      <a:schemeClr val="accent5">
                        <a:lumMod val="20000"/>
                        <a:lumOff val="80000"/>
                      </a:schemeClr>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3343137249"/>
                  </a:ext>
                </a:extLst>
              </a:tr>
              <a:tr h="285834">
                <a:tc>
                  <a:txBody>
                    <a:bodyPr/>
                    <a:lstStyle/>
                    <a:p>
                      <a:pPr lvl="0" algn="l" rtl="1" fontAlgn="b"/>
                      <a:r>
                        <a:rPr lang="en-GB" sz="800" b="0" i="0" u="none" strike="noStrike" dirty="0">
                          <a:solidFill>
                            <a:srgbClr val="000000"/>
                          </a:solidFill>
                          <a:effectLst/>
                          <a:latin typeface="Arial" panose="020B0604020202020204" pitchFamily="34" charset="0"/>
                        </a:rPr>
                        <a:t>Via a Family Ticket</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2%</a:t>
                      </a:r>
                      <a:endParaRPr lang="en-US" sz="800" dirty="0"/>
                    </a:p>
                  </a:txBody>
                  <a:tcPr anchor="ctr"/>
                </a:tc>
                <a:tc>
                  <a:txBody>
                    <a:bodyPr/>
                    <a:lstStyle/>
                    <a:p>
                      <a:pPr algn="ctr"/>
                      <a:r>
                        <a:rPr lang="he-IL" sz="800" dirty="0">
                          <a:solidFill>
                            <a:schemeClr val="tx1"/>
                          </a:solidFill>
                        </a:rPr>
                        <a:t>4%</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3%</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5%</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808087861"/>
                  </a:ext>
                </a:extLst>
              </a:tr>
              <a:tr h="220872">
                <a:tc>
                  <a:txBody>
                    <a:bodyPr/>
                    <a:lstStyle/>
                    <a:p>
                      <a:pPr lvl="0" algn="l" rtl="1" fontAlgn="b"/>
                      <a:r>
                        <a:rPr lang="en-GB" sz="800" b="0" i="0" u="none" strike="noStrike" dirty="0">
                          <a:solidFill>
                            <a:srgbClr val="000000"/>
                          </a:solidFill>
                          <a:effectLst/>
                          <a:latin typeface="Arial" panose="020B0604020202020204" pitchFamily="34" charset="0"/>
                        </a:rPr>
                        <a:t>Overseas Tourists</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14%</a:t>
                      </a:r>
                      <a:endParaRPr lang="en-US" sz="800" dirty="0"/>
                    </a:p>
                  </a:txBody>
                  <a:tcPr anchor="ctr">
                    <a:solidFill>
                      <a:srgbClr val="E7F6EF"/>
                    </a:solidFill>
                  </a:tcPr>
                </a:tc>
                <a:tc>
                  <a:txBody>
                    <a:bodyPr/>
                    <a:lstStyle/>
                    <a:p>
                      <a:pPr algn="ctr"/>
                      <a:r>
                        <a:rPr lang="he-IL" sz="800" dirty="0">
                          <a:solidFill>
                            <a:schemeClr val="tx1"/>
                          </a:solidFill>
                        </a:rPr>
                        <a:t>34%</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0%</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3%</a:t>
                      </a:r>
                      <a:endParaRPr lang="en-US" sz="800" dirty="0">
                        <a:solidFill>
                          <a:schemeClr val="tx1"/>
                        </a:solidFill>
                      </a:endParaRPr>
                    </a:p>
                  </a:txBody>
                  <a:tcPr anchor="ctr">
                    <a:solidFill>
                      <a:srgbClr val="E7F6EF"/>
                    </a:solidFill>
                  </a:tcPr>
                </a:tc>
                <a:tc>
                  <a:txBody>
                    <a:bodyPr/>
                    <a:lstStyle/>
                    <a:p>
                      <a:pPr algn="ctr"/>
                      <a:r>
                        <a:rPr lang="he-IL" sz="800" dirty="0">
                          <a:solidFill>
                            <a:schemeClr val="tx1"/>
                          </a:solidFill>
                        </a:rPr>
                        <a:t>10%</a:t>
                      </a:r>
                      <a:endParaRPr lang="en-US" sz="800" dirty="0">
                        <a:solidFill>
                          <a:schemeClr val="tx1"/>
                        </a:solidFill>
                      </a:endParaRPr>
                    </a:p>
                  </a:txBody>
                  <a:tcPr anchor="ctr">
                    <a:solidFill>
                      <a:srgbClr val="FFF2E5"/>
                    </a:solidFill>
                  </a:tcPr>
                </a:tc>
                <a:extLst>
                  <a:ext uri="{0D108BD9-81ED-4DB2-BD59-A6C34878D82A}">
                    <a16:rowId xmlns:a16="http://schemas.microsoft.com/office/drawing/2014/main" val="3960504425"/>
                  </a:ext>
                </a:extLst>
              </a:tr>
              <a:tr h="285834">
                <a:tc>
                  <a:txBody>
                    <a:bodyPr/>
                    <a:lstStyle/>
                    <a:p>
                      <a:pPr lvl="0" algn="l" rtl="1" fontAlgn="b"/>
                      <a:r>
                        <a:rPr lang="en-GB" sz="800" b="0" i="0" u="none" strike="noStrike" dirty="0">
                          <a:solidFill>
                            <a:srgbClr val="000000"/>
                          </a:solidFill>
                          <a:effectLst/>
                          <a:latin typeface="Arial" panose="020B0604020202020204" pitchFamily="34" charset="0"/>
                        </a:rPr>
                        <a:t>Entrance with Indirect Payment</a:t>
                      </a:r>
                      <a:endParaRPr lang="he-IL" sz="800" b="0"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dirty="0"/>
                        <a:t>16%</a:t>
                      </a:r>
                      <a:endParaRPr lang="en-US" sz="800" dirty="0"/>
                    </a:p>
                  </a:txBody>
                  <a:tcPr anchor="ctr"/>
                </a:tc>
                <a:tc>
                  <a:txBody>
                    <a:bodyPr/>
                    <a:lstStyle/>
                    <a:p>
                      <a:pPr algn="ctr"/>
                      <a:r>
                        <a:rPr lang="he-IL" sz="800" dirty="0">
                          <a:solidFill>
                            <a:schemeClr val="tx1"/>
                          </a:solidFill>
                        </a:rPr>
                        <a:t>18%</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14%</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39%</a:t>
                      </a:r>
                      <a:endParaRPr lang="en-US" sz="800" dirty="0">
                        <a:solidFill>
                          <a:schemeClr val="tx1"/>
                        </a:solidFill>
                      </a:endParaRPr>
                    </a:p>
                  </a:txBody>
                  <a:tcPr anchor="ctr">
                    <a:solidFill>
                      <a:srgbClr val="CCEEDF"/>
                    </a:solidFill>
                  </a:tcPr>
                </a:tc>
                <a:tc>
                  <a:txBody>
                    <a:bodyPr/>
                    <a:lstStyle/>
                    <a:p>
                      <a:pPr algn="ctr"/>
                      <a:r>
                        <a:rPr lang="he-IL" sz="800" dirty="0">
                          <a:solidFill>
                            <a:schemeClr val="tx1"/>
                          </a:solidFill>
                        </a:rPr>
                        <a:t>20%</a:t>
                      </a:r>
                      <a:endParaRPr lang="en-US" sz="800" dirty="0">
                        <a:solidFill>
                          <a:schemeClr val="tx1"/>
                        </a:solidFill>
                      </a:endParaRPr>
                    </a:p>
                  </a:txBody>
                  <a:tcPr anchor="ctr">
                    <a:solidFill>
                      <a:srgbClr val="F7E2B7"/>
                    </a:solidFill>
                  </a:tcPr>
                </a:tc>
                <a:extLst>
                  <a:ext uri="{0D108BD9-81ED-4DB2-BD59-A6C34878D82A}">
                    <a16:rowId xmlns:a16="http://schemas.microsoft.com/office/drawing/2014/main" val="80738194"/>
                  </a:ext>
                </a:extLst>
              </a:tr>
              <a:tr h="285834">
                <a:tc>
                  <a:txBody>
                    <a:bodyPr/>
                    <a:lstStyle/>
                    <a:p>
                      <a:pPr lvl="0" algn="l" rtl="1" fontAlgn="b"/>
                      <a:r>
                        <a:rPr lang="en-GB" sz="800" b="1" i="0" u="none" strike="noStrike" dirty="0">
                          <a:solidFill>
                            <a:srgbClr val="000000"/>
                          </a:solidFill>
                          <a:effectLst/>
                          <a:latin typeface="Arial" panose="020B0604020202020204" pitchFamily="34" charset="0"/>
                        </a:rPr>
                        <a:t>Total Paying Visitors</a:t>
                      </a:r>
                      <a:endParaRPr lang="he-IL" sz="800" b="1"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b="1" dirty="0"/>
                        <a:t>82%</a:t>
                      </a:r>
                    </a:p>
                  </a:txBody>
                  <a:tcPr anchor="ctr"/>
                </a:tc>
                <a:tc>
                  <a:txBody>
                    <a:bodyPr/>
                    <a:lstStyle/>
                    <a:p>
                      <a:pPr algn="ctr"/>
                      <a:r>
                        <a:rPr lang="he-IL" sz="800" b="1" dirty="0">
                          <a:solidFill>
                            <a:schemeClr val="tx1"/>
                          </a:solidFill>
                        </a:rPr>
                        <a:t>98%</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96%</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99%</a:t>
                      </a:r>
                      <a:endParaRPr lang="en-US" sz="800" b="1" dirty="0">
                        <a:solidFill>
                          <a:schemeClr val="tx1"/>
                        </a:solidFill>
                      </a:endParaRPr>
                    </a:p>
                  </a:txBody>
                  <a:tcPr anchor="ctr">
                    <a:solidFill>
                      <a:srgbClr val="E7F6EF"/>
                    </a:solidFill>
                  </a:tcPr>
                </a:tc>
                <a:tc>
                  <a:txBody>
                    <a:bodyPr/>
                    <a:lstStyle/>
                    <a:p>
                      <a:pPr algn="ctr"/>
                      <a:r>
                        <a:rPr lang="he-IL" sz="800" b="1" dirty="0">
                          <a:solidFill>
                            <a:schemeClr val="tx1"/>
                          </a:solidFill>
                        </a:rPr>
                        <a:t>95%</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186275833"/>
                  </a:ext>
                </a:extLst>
              </a:tr>
              <a:tr h="285834">
                <a:tc>
                  <a:txBody>
                    <a:bodyPr/>
                    <a:lstStyle/>
                    <a:p>
                      <a:pPr lvl="0" algn="l" rtl="1" fontAlgn="b"/>
                      <a:r>
                        <a:rPr lang="en-GB" sz="800" b="1" i="0" u="none" strike="noStrike" dirty="0">
                          <a:solidFill>
                            <a:srgbClr val="000000"/>
                          </a:solidFill>
                          <a:effectLst/>
                          <a:latin typeface="Arial" panose="020B0604020202020204" pitchFamily="34" charset="0"/>
                        </a:rPr>
                        <a:t>Visit without Payment</a:t>
                      </a:r>
                      <a:endParaRPr lang="he-IL" sz="800" b="1" i="0" u="none" strike="noStrike" dirty="0">
                        <a:solidFill>
                          <a:srgbClr val="000000"/>
                        </a:solidFill>
                        <a:effectLst/>
                        <a:latin typeface="Arial" panose="020B0604020202020204" pitchFamily="34" charset="0"/>
                      </a:endParaRPr>
                    </a:p>
                  </a:txBody>
                  <a:tcPr marL="0" marR="0" marT="0" marB="0" anchor="ctr"/>
                </a:tc>
                <a:tc>
                  <a:txBody>
                    <a:bodyPr/>
                    <a:lstStyle/>
                    <a:p>
                      <a:pPr algn="ctr"/>
                      <a:r>
                        <a:rPr lang="he-IL" sz="800" b="1" dirty="0"/>
                        <a:t>18%</a:t>
                      </a:r>
                      <a:endParaRPr lang="en-US" sz="800" b="1" dirty="0"/>
                    </a:p>
                  </a:txBody>
                  <a:tcPr anchor="ctr"/>
                </a:tc>
                <a:tc>
                  <a:txBody>
                    <a:bodyPr/>
                    <a:lstStyle/>
                    <a:p>
                      <a:pPr algn="ctr"/>
                      <a:r>
                        <a:rPr lang="he-IL" sz="800" b="1" dirty="0">
                          <a:solidFill>
                            <a:schemeClr val="tx1"/>
                          </a:solidFill>
                        </a:rPr>
                        <a:t>2%</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4%</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1%</a:t>
                      </a:r>
                      <a:endParaRPr lang="en-US" sz="800" b="1"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5%</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10011"/>
                  </a:ext>
                </a:extLst>
              </a:tr>
            </a:tbl>
          </a:graphicData>
        </a:graphic>
      </p:graphicFrame>
      <p:sp>
        <p:nvSpPr>
          <p:cNvPr id="9" name="TextBox 8">
            <a:extLst>
              <a:ext uri="{FF2B5EF4-FFF2-40B4-BE49-F238E27FC236}">
                <a16:creationId xmlns:a16="http://schemas.microsoft.com/office/drawing/2014/main" id="{99870F82-06A3-4A2C-A363-8D6650211A4E}"/>
              </a:ext>
            </a:extLst>
          </p:cNvPr>
          <p:cNvSpPr txBox="1"/>
          <p:nvPr/>
        </p:nvSpPr>
        <p:spPr>
          <a:xfrm>
            <a:off x="883239" y="1221035"/>
            <a:ext cx="3359689" cy="230832"/>
          </a:xfrm>
          <a:prstGeom prst="rect">
            <a:avLst/>
          </a:prstGeom>
          <a:noFill/>
        </p:spPr>
        <p:txBody>
          <a:bodyPr wrap="square" rtlCol="1">
            <a:spAutoFit/>
          </a:bodyPr>
          <a:lstStyle/>
          <a:p>
            <a:r>
              <a:rPr lang="en-GB" sz="900" b="1" u="sng" dirty="0">
                <a:solidFill>
                  <a:schemeClr val="tx1"/>
                </a:solidFill>
              </a:rPr>
              <a:t>Segmentation of visitors (on the basis of paying for tickets, %)</a:t>
            </a:r>
          </a:p>
        </p:txBody>
      </p:sp>
      <p:sp>
        <p:nvSpPr>
          <p:cNvPr id="11" name="Rectangle 9">
            <a:extLst>
              <a:ext uri="{FF2B5EF4-FFF2-40B4-BE49-F238E27FC236}">
                <a16:creationId xmlns:a16="http://schemas.microsoft.com/office/drawing/2014/main" id="{E8EBFEEE-E5C5-4457-8986-19C48A6F570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rtl="0"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sp>
        <p:nvSpPr>
          <p:cNvPr id="12" name="Rectangle 11">
            <a:extLst>
              <a:ext uri="{FF2B5EF4-FFF2-40B4-BE49-F238E27FC236}">
                <a16:creationId xmlns:a16="http://schemas.microsoft.com/office/drawing/2014/main" id="{50E30881-C47D-4FDB-909D-D26474672A80}"/>
              </a:ext>
            </a:extLst>
          </p:cNvPr>
          <p:cNvSpPr/>
          <p:nvPr/>
        </p:nvSpPr>
        <p:spPr bwMode="auto">
          <a:xfrm>
            <a:off x="4419673" y="1559881"/>
            <a:ext cx="611099" cy="3436409"/>
          </a:xfrm>
          <a:prstGeom prst="rect">
            <a:avLst/>
          </a:prstGeom>
          <a:noFill/>
          <a:ln w="28575" cap="flat" cmpd="sng" algn="ctr">
            <a:solidFill>
              <a:srgbClr val="FF0000"/>
            </a:solidFill>
            <a:prstDash val="dash"/>
            <a:round/>
            <a:headEnd type="none" w="med" len="med"/>
            <a:tailEnd type="none" w="med" len="med"/>
          </a:ln>
          <a:effectLst/>
        </p:spPr>
        <p:txBody>
          <a:bodyPr vert="horz" wrap="square" lIns="54000" tIns="45720" rIns="91440" bIns="45720" numCol="1" rtlCol="0" anchor="ctr" anchorCtr="0" compatLnSpc="1">
            <a:prstTxWarp prst="textNoShape">
              <a:avLst/>
            </a:prstTxWarp>
          </a:bodyPr>
          <a:lstStyle/>
          <a:p>
            <a:pPr marL="114300" marR="0" indent="-11430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bg1"/>
              </a:solidFill>
              <a:effectLst/>
              <a:latin typeface="Times New Roman" pitchFamily="18" charset="0"/>
              <a:cs typeface="Arial" pitchFamily="34" charset="0"/>
            </a:endParaRPr>
          </a:p>
        </p:txBody>
      </p:sp>
    </p:spTree>
    <p:extLst>
      <p:ext uri="{BB962C8B-B14F-4D97-AF65-F5344CB8AC3E}">
        <p14:creationId xmlns:p14="http://schemas.microsoft.com/office/powerpoint/2010/main" val="64782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8</a:t>
            </a:fld>
            <a:endParaRPr lang="en-US" dirty="0"/>
          </a:p>
        </p:txBody>
      </p:sp>
      <p:sp>
        <p:nvSpPr>
          <p:cNvPr id="5" name="מלבן 4"/>
          <p:cNvSpPr/>
          <p:nvPr/>
        </p:nvSpPr>
        <p:spPr>
          <a:xfrm>
            <a:off x="1132208" y="1139879"/>
            <a:ext cx="7817185" cy="1199085"/>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dirty="0">
                <a:solidFill>
                  <a:schemeClr val="tx1"/>
                </a:solidFill>
                <a:latin typeface="Arial" pitchFamily="34" charset="0"/>
              </a:rPr>
              <a:t>In order to understand the cost of museum tickets in Jerusalem, we analyzed the city’s leading museums and calculated the average ticket cost for each type of visitor. </a:t>
            </a:r>
          </a:p>
          <a:p>
            <a:pPr marL="285750" indent="-285750" algn="l" rtl="0">
              <a:spcBef>
                <a:spcPts val="700"/>
              </a:spcBef>
              <a:spcAft>
                <a:spcPts val="700"/>
              </a:spcAft>
              <a:buClr>
                <a:srgbClr val="6793B2"/>
              </a:buClr>
              <a:buFont typeface="Wingdings" panose="05000000000000000000" pitchFamily="2" charset="2"/>
              <a:buChar char="§"/>
            </a:pPr>
            <a:r>
              <a:rPr lang="en-GB" dirty="0">
                <a:solidFill>
                  <a:schemeClr val="tx1"/>
                </a:solidFill>
                <a:latin typeface="Arial" pitchFamily="34" charset="0"/>
              </a:rPr>
              <a:t>The table below presents the main museums in Jerusalem and the ticket costs segmented according to different types of visitors. </a:t>
            </a: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35254"/>
            <a:ext cx="6177854" cy="481334"/>
          </a:xfrm>
          <a:prstGeom prst="rect">
            <a:avLst/>
          </a:prstGeom>
          <a:solidFill>
            <a:srgbClr val="D3E0E9"/>
          </a:solidFill>
          <a:ln w="6350" algn="ctr">
            <a:solidFill>
              <a:srgbClr val="6793B2"/>
            </a:solidFill>
            <a:miter lim="800000"/>
            <a:headEnd/>
            <a:tailEnd/>
          </a:ln>
        </p:spPr>
        <p:txBody>
          <a:bodyPr anchor="ctr"/>
          <a:lstStyle/>
          <a:p>
            <a:pPr>
              <a:lnSpc>
                <a:spcPct val="90000"/>
              </a:lnSpc>
            </a:pPr>
            <a:r>
              <a:rPr lang="en-GB" sz="1000" b="1" i="1" dirty="0">
                <a:solidFill>
                  <a:schemeClr val="tx1"/>
                </a:solidFill>
                <a:latin typeface="Arial" pitchFamily="34" charset="0"/>
              </a:rPr>
              <a:t>Ticket costs for Jerusalem museums are between NIS21 and NIS36, depending on the ticket type.</a:t>
            </a:r>
          </a:p>
        </p:txBody>
      </p:sp>
      <p:sp>
        <p:nvSpPr>
          <p:cNvPr id="7" name="TextBox 6">
            <a:extLst>
              <a:ext uri="{FF2B5EF4-FFF2-40B4-BE49-F238E27FC236}">
                <a16:creationId xmlns:a16="http://schemas.microsoft.com/office/drawing/2014/main" id="{B854EA43-E95A-410D-AF25-CA4947F8380D}"/>
              </a:ext>
            </a:extLst>
          </p:cNvPr>
          <p:cNvSpPr txBox="1"/>
          <p:nvPr/>
        </p:nvSpPr>
        <p:spPr>
          <a:xfrm>
            <a:off x="6697060" y="5590562"/>
            <a:ext cx="2248547" cy="646331"/>
          </a:xfrm>
          <a:prstGeom prst="rect">
            <a:avLst/>
          </a:prstGeom>
          <a:noFill/>
        </p:spPr>
        <p:txBody>
          <a:bodyPr wrap="square" rtlCol="1">
            <a:spAutoFit/>
          </a:bodyPr>
          <a:lstStyle/>
          <a:p>
            <a:pPr algn="l" rtl="0"/>
            <a:r>
              <a:rPr lang="en-GB" sz="900" dirty="0">
                <a:solidFill>
                  <a:schemeClr val="tx1"/>
                </a:solidFill>
              </a:rPr>
              <a:t>*</a:t>
            </a:r>
            <a:r>
              <a:rPr lang="en-GB" sz="900" b="1" i="1" dirty="0">
                <a:solidFill>
                  <a:schemeClr val="tx1"/>
                </a:solidFill>
              </a:rPr>
              <a:t>Sources: </a:t>
            </a:r>
            <a:r>
              <a:rPr lang="en-GB" sz="900" dirty="0">
                <a:solidFill>
                  <a:schemeClr val="tx1"/>
                </a:solidFill>
              </a:rPr>
              <a:t>Museum websites</a:t>
            </a:r>
          </a:p>
          <a:p>
            <a:pPr algn="l" rtl="0"/>
            <a:r>
              <a:rPr lang="en-GB" sz="900" dirty="0">
                <a:solidFill>
                  <a:schemeClr val="tx1"/>
                </a:solidFill>
              </a:rPr>
              <a:t>**</a:t>
            </a:r>
            <a:r>
              <a:rPr lang="en-GB" sz="900" b="1" i="1" dirty="0">
                <a:solidFill>
                  <a:schemeClr val="tx1"/>
                </a:solidFill>
              </a:rPr>
              <a:t>See Appendix: </a:t>
            </a:r>
            <a:r>
              <a:rPr lang="en-GB" sz="900" dirty="0">
                <a:solidFill>
                  <a:schemeClr val="tx1"/>
                </a:solidFill>
              </a:rPr>
              <a:t>Ticket prices – Jerusalem Museums</a:t>
            </a:r>
          </a:p>
          <a:p>
            <a:pPr algn="r"/>
            <a:endParaRPr lang="he-IL" sz="900" dirty="0">
              <a:solidFill>
                <a:schemeClr val="tx1"/>
              </a:solidFill>
            </a:endParaRPr>
          </a:p>
        </p:txBody>
      </p:sp>
      <p:sp>
        <p:nvSpPr>
          <p:cNvPr id="11" name="Rectangle 9">
            <a:extLst>
              <a:ext uri="{FF2B5EF4-FFF2-40B4-BE49-F238E27FC236}">
                <a16:creationId xmlns:a16="http://schemas.microsoft.com/office/drawing/2014/main" id="{DF1FFB8D-CB66-4AC1-A586-74821A71627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graphicFrame>
        <p:nvGraphicFramePr>
          <p:cNvPr id="12" name="Table 11">
            <a:extLst>
              <a:ext uri="{FF2B5EF4-FFF2-40B4-BE49-F238E27FC236}">
                <a16:creationId xmlns:a16="http://schemas.microsoft.com/office/drawing/2014/main" id="{95F41A4B-8078-4BEF-AB34-1BB68698E1DA}"/>
              </a:ext>
            </a:extLst>
          </p:cNvPr>
          <p:cNvGraphicFramePr>
            <a:graphicFrameLocks noGrp="1"/>
          </p:cNvGraphicFramePr>
          <p:nvPr>
            <p:extLst>
              <p:ext uri="{D42A27DB-BD31-4B8C-83A1-F6EECF244321}">
                <p14:modId xmlns:p14="http://schemas.microsoft.com/office/powerpoint/2010/main" val="4001179489"/>
              </p:ext>
            </p:extLst>
          </p:nvPr>
        </p:nvGraphicFramePr>
        <p:xfrm>
          <a:off x="198393" y="2290575"/>
          <a:ext cx="8747214" cy="3035801"/>
        </p:xfrm>
        <a:graphic>
          <a:graphicData uri="http://schemas.openxmlformats.org/drawingml/2006/table">
            <a:tbl>
              <a:tblPr firstRow="1" bandRow="1">
                <a:tableStyleId>{5C22544A-7EE6-4342-B048-85BDC9FD1C3A}</a:tableStyleId>
              </a:tblPr>
              <a:tblGrid>
                <a:gridCol w="701063">
                  <a:extLst>
                    <a:ext uri="{9D8B030D-6E8A-4147-A177-3AD203B41FA5}">
                      <a16:colId xmlns:a16="http://schemas.microsoft.com/office/drawing/2014/main" val="368647323"/>
                    </a:ext>
                  </a:extLst>
                </a:gridCol>
                <a:gridCol w="577204">
                  <a:extLst>
                    <a:ext uri="{9D8B030D-6E8A-4147-A177-3AD203B41FA5}">
                      <a16:colId xmlns:a16="http://schemas.microsoft.com/office/drawing/2014/main" val="4124864044"/>
                    </a:ext>
                  </a:extLst>
                </a:gridCol>
                <a:gridCol w="594624">
                  <a:extLst>
                    <a:ext uri="{9D8B030D-6E8A-4147-A177-3AD203B41FA5}">
                      <a16:colId xmlns:a16="http://schemas.microsoft.com/office/drawing/2014/main" val="1950310391"/>
                    </a:ext>
                  </a:extLst>
                </a:gridCol>
                <a:gridCol w="710317">
                  <a:extLst>
                    <a:ext uri="{9D8B030D-6E8A-4147-A177-3AD203B41FA5}">
                      <a16:colId xmlns:a16="http://schemas.microsoft.com/office/drawing/2014/main" val="20003"/>
                    </a:ext>
                  </a:extLst>
                </a:gridCol>
                <a:gridCol w="629456">
                  <a:extLst>
                    <a:ext uri="{9D8B030D-6E8A-4147-A177-3AD203B41FA5}">
                      <a16:colId xmlns:a16="http://schemas.microsoft.com/office/drawing/2014/main" val="1303686760"/>
                    </a:ext>
                  </a:extLst>
                </a:gridCol>
                <a:gridCol w="566015">
                  <a:extLst>
                    <a:ext uri="{9D8B030D-6E8A-4147-A177-3AD203B41FA5}">
                      <a16:colId xmlns:a16="http://schemas.microsoft.com/office/drawing/2014/main" val="4107111045"/>
                    </a:ext>
                  </a:extLst>
                </a:gridCol>
                <a:gridCol w="605813">
                  <a:extLst>
                    <a:ext uri="{9D8B030D-6E8A-4147-A177-3AD203B41FA5}">
                      <a16:colId xmlns:a16="http://schemas.microsoft.com/office/drawing/2014/main" val="598404285"/>
                    </a:ext>
                  </a:extLst>
                </a:gridCol>
                <a:gridCol w="583433">
                  <a:extLst>
                    <a:ext uri="{9D8B030D-6E8A-4147-A177-3AD203B41FA5}">
                      <a16:colId xmlns:a16="http://schemas.microsoft.com/office/drawing/2014/main" val="763543604"/>
                    </a:ext>
                  </a:extLst>
                </a:gridCol>
                <a:gridCol w="738924">
                  <a:extLst>
                    <a:ext uri="{9D8B030D-6E8A-4147-A177-3AD203B41FA5}">
                      <a16:colId xmlns:a16="http://schemas.microsoft.com/office/drawing/2014/main" val="2544162397"/>
                    </a:ext>
                  </a:extLst>
                </a:gridCol>
                <a:gridCol w="773758">
                  <a:extLst>
                    <a:ext uri="{9D8B030D-6E8A-4147-A177-3AD203B41FA5}">
                      <a16:colId xmlns:a16="http://schemas.microsoft.com/office/drawing/2014/main" val="831308803"/>
                    </a:ext>
                  </a:extLst>
                </a:gridCol>
                <a:gridCol w="577206">
                  <a:extLst>
                    <a:ext uri="{9D8B030D-6E8A-4147-A177-3AD203B41FA5}">
                      <a16:colId xmlns:a16="http://schemas.microsoft.com/office/drawing/2014/main" val="2970799200"/>
                    </a:ext>
                  </a:extLst>
                </a:gridCol>
                <a:gridCol w="531181">
                  <a:extLst>
                    <a:ext uri="{9D8B030D-6E8A-4147-A177-3AD203B41FA5}">
                      <a16:colId xmlns:a16="http://schemas.microsoft.com/office/drawing/2014/main" val="1761017121"/>
                    </a:ext>
                  </a:extLst>
                </a:gridCol>
                <a:gridCol w="594624">
                  <a:extLst>
                    <a:ext uri="{9D8B030D-6E8A-4147-A177-3AD203B41FA5}">
                      <a16:colId xmlns:a16="http://schemas.microsoft.com/office/drawing/2014/main" val="3822565747"/>
                    </a:ext>
                  </a:extLst>
                </a:gridCol>
                <a:gridCol w="563596">
                  <a:extLst>
                    <a:ext uri="{9D8B030D-6E8A-4147-A177-3AD203B41FA5}">
                      <a16:colId xmlns:a16="http://schemas.microsoft.com/office/drawing/2014/main" val="493743012"/>
                    </a:ext>
                  </a:extLst>
                </a:gridCol>
              </a:tblGrid>
              <a:tr h="1076801">
                <a:tc>
                  <a:txBody>
                    <a:bodyPr/>
                    <a:lstStyle/>
                    <a:p>
                      <a:pPr algn="ctr"/>
                      <a:r>
                        <a:rPr lang="en-GB" sz="800" b="1" dirty="0"/>
                        <a:t>Type of ticket</a:t>
                      </a:r>
                      <a:endParaRPr lang="en-US" sz="800" b="1" dirty="0"/>
                    </a:p>
                  </a:txBody>
                  <a:tcPr anchor="ctr">
                    <a:solidFill>
                      <a:schemeClr val="bg1">
                        <a:lumMod val="65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Israel Museum</a:t>
                      </a:r>
                      <a:endParaRPr lang="en-US" sz="8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Tower of David Museum</a:t>
                      </a:r>
                      <a:endParaRPr lang="en-US" sz="800" dirty="0"/>
                    </a:p>
                  </a:txBody>
                  <a:tcPr anchor="ctr">
                    <a:solidFill>
                      <a:srgbClr val="00CC99"/>
                    </a:solidFill>
                  </a:tcPr>
                </a:tc>
                <a:tc>
                  <a:txBody>
                    <a:bodyPr/>
                    <a:lstStyle/>
                    <a:p>
                      <a:pPr algn="ctr"/>
                      <a:r>
                        <a:rPr lang="en-GB" sz="800" b="1" dirty="0">
                          <a:solidFill>
                            <a:schemeClr val="bg1"/>
                          </a:solidFill>
                        </a:rPr>
                        <a:t>Museum for Islamic Art</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Bible Lands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Science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Friends of Zion Museum (FOZ)</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Menachem Begin Heritage Center</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Hebrew Music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Underground Prisoners Museum</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Museum of Natural History</a:t>
                      </a:r>
                      <a:endParaRPr lang="en-US" sz="800" b="1" dirty="0">
                        <a:solidFill>
                          <a:schemeClr val="bg1"/>
                        </a:solidFill>
                      </a:endParaRPr>
                    </a:p>
                  </a:txBody>
                  <a:tcPr anchor="ctr">
                    <a:solidFill>
                      <a:srgbClr val="00CC99"/>
                    </a:solidFill>
                  </a:tcPr>
                </a:tc>
                <a:tc>
                  <a:txBody>
                    <a:bodyPr/>
                    <a:lstStyle/>
                    <a:p>
                      <a:pPr algn="ctr"/>
                      <a:r>
                        <a:rPr lang="en-GB" sz="800" b="1" dirty="0" err="1">
                          <a:solidFill>
                            <a:schemeClr val="bg1"/>
                          </a:solidFill>
                        </a:rPr>
                        <a:t>Heichal</a:t>
                      </a:r>
                      <a:r>
                        <a:rPr lang="en-GB" sz="800" b="1" dirty="0">
                          <a:solidFill>
                            <a:schemeClr val="bg1"/>
                          </a:solidFill>
                        </a:rPr>
                        <a:t> </a:t>
                      </a:r>
                      <a:r>
                        <a:rPr lang="en-GB" sz="800" b="1" dirty="0" err="1">
                          <a:solidFill>
                            <a:schemeClr val="bg1"/>
                          </a:solidFill>
                        </a:rPr>
                        <a:t>Shlomo</a:t>
                      </a:r>
                      <a:endParaRPr lang="en-US" sz="800" b="1" dirty="0">
                        <a:solidFill>
                          <a:schemeClr val="bg1"/>
                        </a:solidFill>
                      </a:endParaRPr>
                    </a:p>
                  </a:txBody>
                  <a:tcPr anchor="ctr">
                    <a:solidFill>
                      <a:srgbClr val="00CC99"/>
                    </a:solidFill>
                  </a:tcPr>
                </a:tc>
                <a:tc>
                  <a:txBody>
                    <a:bodyPr/>
                    <a:lstStyle/>
                    <a:p>
                      <a:pPr algn="ctr"/>
                      <a:r>
                        <a:rPr lang="en-GB" sz="800" b="1" dirty="0">
                          <a:solidFill>
                            <a:schemeClr val="bg1"/>
                          </a:solidFill>
                        </a:rPr>
                        <a:t>Museum on the Seam</a:t>
                      </a:r>
                      <a:endParaRPr lang="en-US" sz="800" b="1" dirty="0">
                        <a:solidFill>
                          <a:schemeClr val="bg1"/>
                        </a:solidFill>
                      </a:endParaRPr>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800" dirty="0"/>
                        <a:t>Average</a:t>
                      </a:r>
                      <a:endParaRPr lang="en-US" sz="800" dirty="0"/>
                    </a:p>
                  </a:txBody>
                  <a:tcPr anchor="ctr">
                    <a:solidFill>
                      <a:srgbClr val="E9A92D"/>
                    </a:solidFill>
                  </a:tcPr>
                </a:tc>
                <a:extLst>
                  <a:ext uri="{0D108BD9-81ED-4DB2-BD59-A6C34878D82A}">
                    <a16:rowId xmlns:a16="http://schemas.microsoft.com/office/drawing/2014/main" val="1609622032"/>
                  </a:ext>
                </a:extLst>
              </a:tr>
              <a:tr h="259470">
                <a:tc>
                  <a:txBody>
                    <a:bodyPr/>
                    <a:lstStyle/>
                    <a:p>
                      <a:pPr algn="ctr" rtl="1" fontAlgn="ctr"/>
                      <a:r>
                        <a:rPr lang="en-GB" sz="800" b="1" i="0" u="none" strike="noStrike" dirty="0">
                          <a:solidFill>
                            <a:srgbClr val="000000"/>
                          </a:solidFill>
                          <a:effectLst/>
                          <a:latin typeface="Arial" panose="020B0604020202020204" pitchFamily="34" charset="0"/>
                        </a:rPr>
                        <a:t>Children (5-17)</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27</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18</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33</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24</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3826127772"/>
                  </a:ext>
                </a:extLst>
              </a:tr>
              <a:tr h="778410">
                <a:tc>
                  <a:txBody>
                    <a:bodyPr/>
                    <a:lstStyle/>
                    <a:p>
                      <a:pPr algn="ctr" rtl="1" fontAlgn="ctr"/>
                      <a:r>
                        <a:rPr lang="en-GB" sz="800" b="1" i="0" u="none" strike="noStrike" dirty="0">
                          <a:solidFill>
                            <a:srgbClr val="000000"/>
                          </a:solidFill>
                          <a:effectLst/>
                          <a:latin typeface="Arial" panose="020B0604020202020204" pitchFamily="34" charset="0"/>
                        </a:rPr>
                        <a:t>IDF Soldiers and National Service Volunteers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a:t>
                      </a:r>
                      <a:endParaRPr lang="en-US" sz="800" dirty="0"/>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37</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22</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30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20</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15</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kern="1200" dirty="0">
                          <a:solidFill>
                            <a:schemeClr val="tx1"/>
                          </a:solidFill>
                          <a:latin typeface="+mn-lt"/>
                          <a:ea typeface="+mn-ea"/>
                          <a:cs typeface="+mn-cs"/>
                        </a:rPr>
                        <a:t>25</a:t>
                      </a:r>
                      <a:endParaRPr lang="en-US" sz="8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800" b="1" kern="1200" dirty="0">
                          <a:solidFill>
                            <a:schemeClr val="tx1"/>
                          </a:solidFill>
                          <a:latin typeface="+mn-lt"/>
                          <a:ea typeface="+mn-ea"/>
                          <a:cs typeface="+mn-cs"/>
                        </a:rPr>
                        <a:t>24</a:t>
                      </a:r>
                      <a:endParaRPr lang="en-US" sz="800" b="1" kern="1200" dirty="0">
                        <a:solidFill>
                          <a:schemeClr val="tx1"/>
                        </a:solidFill>
                        <a:latin typeface="+mn-lt"/>
                        <a:ea typeface="+mn-ea"/>
                        <a:cs typeface="+mn-cs"/>
                      </a:endParaRPr>
                    </a:p>
                  </a:txBody>
                  <a:tcPr anchor="ctr">
                    <a:solidFill>
                      <a:srgbClr val="F7E2B7"/>
                    </a:solidFill>
                  </a:tcPr>
                </a:tc>
                <a:extLst>
                  <a:ext uri="{0D108BD9-81ED-4DB2-BD59-A6C34878D82A}">
                    <a16:rowId xmlns:a16="http://schemas.microsoft.com/office/drawing/2014/main" val="10002"/>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Students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39</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33</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35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25</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0003"/>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Adults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54</a:t>
                      </a:r>
                      <a:endParaRPr lang="en-US" sz="800" dirty="0"/>
                    </a:p>
                  </a:txBody>
                  <a:tcPr anchor="ctr">
                    <a:solidFill>
                      <a:schemeClr val="accent5">
                        <a:lumMod val="60000"/>
                        <a:lumOff val="4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44</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50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30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36</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10004"/>
                  </a:ext>
                </a:extLst>
              </a:tr>
              <a:tr h="259470">
                <a:tc>
                  <a:txBody>
                    <a:bodyPr/>
                    <a:lstStyle/>
                    <a:p>
                      <a:pPr algn="ctr" rtl="1" fontAlgn="ctr"/>
                      <a:r>
                        <a:rPr lang="en-GB" sz="800" b="1" i="0" u="none" strike="noStrike" dirty="0">
                          <a:solidFill>
                            <a:srgbClr val="000000"/>
                          </a:solidFill>
                          <a:effectLst/>
                          <a:latin typeface="Arial" panose="020B0604020202020204" pitchFamily="34" charset="0"/>
                        </a:rPr>
                        <a:t>Senior Citizens</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85000"/>
                      </a:schemeClr>
                    </a:solidFill>
                  </a:tcPr>
                </a:tc>
                <a:tc>
                  <a:txBody>
                    <a:bodyPr/>
                    <a:lstStyle/>
                    <a:p>
                      <a:pPr algn="ctr"/>
                      <a:r>
                        <a:rPr lang="he-IL" sz="800" dirty="0"/>
                        <a:t>27</a:t>
                      </a:r>
                      <a:endParaRPr lang="en-US" sz="800" dirty="0"/>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40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10</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dirty="0">
                          <a:solidFill>
                            <a:schemeClr val="tx1"/>
                          </a:solidFill>
                        </a:rPr>
                        <a:t>25</a:t>
                      </a:r>
                      <a:endParaRPr lang="en-US" sz="800" dirty="0">
                        <a:solidFill>
                          <a:schemeClr val="tx1"/>
                        </a:solidFill>
                      </a:endParaRPr>
                    </a:p>
                  </a:txBody>
                  <a:tcPr anchor="ctr">
                    <a:solidFill>
                      <a:schemeClr val="accent5">
                        <a:lumMod val="40000"/>
                        <a:lumOff val="60000"/>
                      </a:schemeClr>
                    </a:solidFill>
                  </a:tcPr>
                </a:tc>
                <a:tc>
                  <a:txBody>
                    <a:bodyPr/>
                    <a:lstStyle/>
                    <a:p>
                      <a:pPr algn="ctr"/>
                      <a:r>
                        <a:rPr lang="he-IL" sz="800" b="1" dirty="0">
                          <a:solidFill>
                            <a:schemeClr val="tx1"/>
                          </a:solidFill>
                        </a:rPr>
                        <a:t>21</a:t>
                      </a:r>
                      <a:endParaRPr lang="en-US" sz="800" b="1" dirty="0">
                        <a:solidFill>
                          <a:schemeClr val="tx1"/>
                        </a:solidFill>
                      </a:endParaRPr>
                    </a:p>
                  </a:txBody>
                  <a:tcPr anchor="ctr">
                    <a:solidFill>
                      <a:srgbClr val="FFF2E5"/>
                    </a:solidFill>
                  </a:tcPr>
                </a:tc>
                <a:extLst>
                  <a:ext uri="{0D108BD9-81ED-4DB2-BD59-A6C34878D82A}">
                    <a16:rowId xmlns:a16="http://schemas.microsoft.com/office/drawing/2014/main" val="10005"/>
                  </a:ext>
                </a:extLst>
              </a:tr>
              <a:tr h="220550">
                <a:tc>
                  <a:txBody>
                    <a:bodyPr/>
                    <a:lstStyle/>
                    <a:p>
                      <a:pPr algn="ctr" rtl="1" fontAlgn="ctr"/>
                      <a:r>
                        <a:rPr lang="en-GB" sz="800" b="1" i="0" u="none" strike="noStrike" dirty="0">
                          <a:solidFill>
                            <a:srgbClr val="000000"/>
                          </a:solidFill>
                          <a:effectLst/>
                          <a:latin typeface="Arial" panose="020B0604020202020204" pitchFamily="34" charset="0"/>
                        </a:rPr>
                        <a:t>Disabled</a:t>
                      </a:r>
                      <a:endParaRPr lang="he-IL" sz="800" b="1" i="0" u="none" strike="noStrike" dirty="0">
                        <a:solidFill>
                          <a:srgbClr val="000000"/>
                        </a:solidFill>
                        <a:effectLst/>
                        <a:latin typeface="Arial" panose="020B0604020202020204" pitchFamily="34" charset="0"/>
                      </a:endParaRPr>
                    </a:p>
                  </a:txBody>
                  <a:tcPr marL="0" marR="0" marT="0" marB="0" anchor="ctr">
                    <a:solidFill>
                      <a:schemeClr val="bg1">
                        <a:lumMod val="75000"/>
                      </a:schemeClr>
                    </a:solidFill>
                  </a:tcPr>
                </a:tc>
                <a:tc>
                  <a:txBody>
                    <a:bodyPr/>
                    <a:lstStyle/>
                    <a:p>
                      <a:pPr algn="ctr"/>
                      <a:r>
                        <a:rPr lang="he-IL" sz="800" dirty="0"/>
                        <a:t>-</a:t>
                      </a:r>
                      <a:endParaRPr lang="en-US" sz="800" dirty="0"/>
                    </a:p>
                  </a:txBody>
                  <a:tcPr anchor="ctr">
                    <a:solidFill>
                      <a:schemeClr val="accent5">
                        <a:lumMod val="60000"/>
                        <a:lumOff val="40000"/>
                      </a:schemeClr>
                    </a:solidFill>
                  </a:tcPr>
                </a:tc>
                <a:tc>
                  <a:txBody>
                    <a:bodyPr/>
                    <a:lstStyle/>
                    <a:p>
                      <a:pPr algn="ctr"/>
                      <a:r>
                        <a:rPr lang="he-IL" sz="800" dirty="0">
                          <a:solidFill>
                            <a:schemeClr val="tx1"/>
                          </a:solidFill>
                        </a:rPr>
                        <a:t>20</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22</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dirty="0">
                          <a:solidFill>
                            <a:schemeClr val="tx1"/>
                          </a:solidFill>
                        </a:rPr>
                        <a:t>-</a:t>
                      </a:r>
                      <a:endParaRPr lang="en-US" sz="800" dirty="0">
                        <a:solidFill>
                          <a:schemeClr val="tx1"/>
                        </a:solidFill>
                      </a:endParaRPr>
                    </a:p>
                  </a:txBody>
                  <a:tcPr anchor="ctr">
                    <a:solidFill>
                      <a:schemeClr val="accent5">
                        <a:lumMod val="60000"/>
                        <a:lumOff val="40000"/>
                      </a:schemeClr>
                    </a:solidFill>
                  </a:tcPr>
                </a:tc>
                <a:tc>
                  <a:txBody>
                    <a:bodyPr/>
                    <a:lstStyle/>
                    <a:p>
                      <a:pPr algn="ctr"/>
                      <a:r>
                        <a:rPr lang="he-IL" sz="800" b="1" dirty="0">
                          <a:solidFill>
                            <a:schemeClr val="tx1"/>
                          </a:solidFill>
                        </a:rPr>
                        <a:t>21</a:t>
                      </a:r>
                      <a:endParaRPr lang="en-US" sz="800" b="1" dirty="0">
                        <a:solidFill>
                          <a:schemeClr val="tx1"/>
                        </a:solidFill>
                      </a:endParaRPr>
                    </a:p>
                  </a:txBody>
                  <a:tcPr anchor="ctr">
                    <a:solidFill>
                      <a:srgbClr val="F7E2B7"/>
                    </a:solidFill>
                  </a:tcPr>
                </a:tc>
                <a:extLst>
                  <a:ext uri="{0D108BD9-81ED-4DB2-BD59-A6C34878D82A}">
                    <a16:rowId xmlns:a16="http://schemas.microsoft.com/office/drawing/2014/main" val="3343137249"/>
                  </a:ext>
                </a:extLst>
              </a:tr>
            </a:tbl>
          </a:graphicData>
        </a:graphic>
      </p:graphicFrame>
    </p:spTree>
    <p:extLst>
      <p:ext uri="{BB962C8B-B14F-4D97-AF65-F5344CB8AC3E}">
        <p14:creationId xmlns:p14="http://schemas.microsoft.com/office/powerpoint/2010/main" val="364062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DFB976CB-2220-4266-B271-BB7AC23F907F}" type="slidenum">
              <a:rPr lang="he-IL" smtClean="0"/>
              <a:pPr>
                <a:defRPr/>
              </a:pPr>
              <a:t>9</a:t>
            </a:fld>
            <a:endParaRPr lang="en-US" dirty="0"/>
          </a:p>
        </p:txBody>
      </p:sp>
      <p:sp>
        <p:nvSpPr>
          <p:cNvPr id="5" name="מלבן 4"/>
          <p:cNvSpPr/>
          <p:nvPr/>
        </p:nvSpPr>
        <p:spPr>
          <a:xfrm>
            <a:off x="1080829" y="939700"/>
            <a:ext cx="7817185" cy="2340635"/>
          </a:xfrm>
          <a:prstGeom prst="rect">
            <a:avLst/>
          </a:prstGeom>
          <a:noFill/>
          <a:ln w="12700" algn="ctr">
            <a:noFill/>
            <a:prstDash val="dash"/>
            <a:miter lim="800000"/>
            <a:headEnd/>
            <a:tailEnd/>
          </a:ln>
        </p:spPr>
        <p:txBody>
          <a:bodyPr anchor="t"/>
          <a:lstStyle/>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Ongoing activities (visitor center, store, courses and workshops, events, renting out space and franchising) form around 30% of the total income at ANU – Museum of the Jewish People and other major museums.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According to the museum ticket prices detailed in the table, and on the basis of the initial program, it is possible to calculate the ticket cost for each type of visitor to the Center of Jewish Heritage.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In the initial program, the prices are presented without relating to soldiers and national service volunteers, senior citizens and disabled people. </a:t>
            </a:r>
          </a:p>
          <a:p>
            <a:pPr marL="285750" indent="-285750" algn="l" rtl="0">
              <a:spcBef>
                <a:spcPts val="700"/>
              </a:spcBef>
              <a:spcAft>
                <a:spcPts val="700"/>
              </a:spcAft>
              <a:buClr>
                <a:srgbClr val="6793B2"/>
              </a:buClr>
              <a:buFont typeface="Wingdings" panose="05000000000000000000" pitchFamily="2" charset="2"/>
              <a:buChar char="§"/>
            </a:pPr>
            <a:r>
              <a:rPr lang="en-GB" sz="1000" dirty="0">
                <a:solidFill>
                  <a:schemeClr val="tx1"/>
                </a:solidFill>
                <a:latin typeface="Arial" pitchFamily="34" charset="0"/>
              </a:rPr>
              <a:t>We can see that most museums offer a discount to residents of the city where the museum is located, and to disabled people, soldiers, and police in uniform. </a:t>
            </a:r>
          </a:p>
          <a:p>
            <a:pPr algn="r">
              <a:spcBef>
                <a:spcPts val="700"/>
              </a:spcBef>
              <a:spcAft>
                <a:spcPts val="700"/>
              </a:spcAft>
              <a:buClr>
                <a:srgbClr val="6793B2"/>
              </a:buClr>
            </a:pPr>
            <a:endParaRPr lang="he-IL" dirty="0">
              <a:solidFill>
                <a:schemeClr val="tx1"/>
              </a:solidFill>
              <a:latin typeface="Arial" pitchFamily="34" charset="0"/>
            </a:endParaRPr>
          </a:p>
        </p:txBody>
      </p:sp>
      <p:sp>
        <p:nvSpPr>
          <p:cNvPr id="3" name="Rectangle 2">
            <a:extLst>
              <a:ext uri="{FF2B5EF4-FFF2-40B4-BE49-F238E27FC236}">
                <a16:creationId xmlns:a16="http://schemas.microsoft.com/office/drawing/2014/main" id="{59648AAE-A9EF-41E6-A871-920FFA37247E}"/>
              </a:ext>
            </a:extLst>
          </p:cNvPr>
          <p:cNvSpPr/>
          <p:nvPr/>
        </p:nvSpPr>
        <p:spPr bwMode="auto">
          <a:xfrm>
            <a:off x="1490332" y="6135254"/>
            <a:ext cx="6177854" cy="481334"/>
          </a:xfrm>
          <a:prstGeom prst="rect">
            <a:avLst/>
          </a:prstGeom>
          <a:solidFill>
            <a:srgbClr val="D3E0E9"/>
          </a:solidFill>
          <a:ln w="6350" algn="ctr">
            <a:solidFill>
              <a:srgbClr val="6793B2"/>
            </a:solidFill>
            <a:miter lim="800000"/>
            <a:headEnd/>
            <a:tailEnd/>
          </a:ln>
        </p:spPr>
        <p:txBody>
          <a:bodyPr anchor="ctr"/>
          <a:lstStyle/>
          <a:p>
            <a:pPr>
              <a:lnSpc>
                <a:spcPct val="90000"/>
              </a:lnSpc>
            </a:pPr>
            <a:endParaRPr lang="en-GB" sz="1600" b="1" i="1" dirty="0">
              <a:solidFill>
                <a:schemeClr val="tx1"/>
              </a:solidFill>
              <a:latin typeface="Arial" pitchFamily="34" charset="0"/>
            </a:endParaRPr>
          </a:p>
          <a:p>
            <a:pPr>
              <a:lnSpc>
                <a:spcPct val="90000"/>
              </a:lnSpc>
            </a:pPr>
            <a:r>
              <a:rPr lang="en-GB" sz="1000" b="1" i="1" dirty="0">
                <a:solidFill>
                  <a:schemeClr val="tx1"/>
                </a:solidFill>
                <a:latin typeface="Arial" pitchFamily="34" charset="0"/>
              </a:rPr>
              <a:t>Around 60% of expected visitors to the center are adults and senior citizens paying for tickets costing NIS35 and NIS20 respectively.</a:t>
            </a:r>
          </a:p>
        </p:txBody>
      </p:sp>
      <p:sp>
        <p:nvSpPr>
          <p:cNvPr id="7" name="TextBox 6">
            <a:extLst>
              <a:ext uri="{FF2B5EF4-FFF2-40B4-BE49-F238E27FC236}">
                <a16:creationId xmlns:a16="http://schemas.microsoft.com/office/drawing/2014/main" id="{B854EA43-E95A-410D-AF25-CA4947F8380D}"/>
              </a:ext>
            </a:extLst>
          </p:cNvPr>
          <p:cNvSpPr txBox="1"/>
          <p:nvPr/>
        </p:nvSpPr>
        <p:spPr>
          <a:xfrm>
            <a:off x="7228325" y="4987498"/>
            <a:ext cx="1703811" cy="1200329"/>
          </a:xfrm>
          <a:prstGeom prst="rect">
            <a:avLst/>
          </a:prstGeom>
          <a:noFill/>
        </p:spPr>
        <p:txBody>
          <a:bodyPr wrap="square" rtlCol="1">
            <a:spAutoFit/>
          </a:bodyPr>
          <a:lstStyle/>
          <a:p>
            <a:pPr algn="l" rtl="0"/>
            <a:r>
              <a:rPr lang="en-GB" sz="900" b="1" i="1" dirty="0">
                <a:solidFill>
                  <a:schemeClr val="tx1"/>
                </a:solidFill>
              </a:rPr>
              <a:t>*Sources: </a:t>
            </a:r>
            <a:r>
              <a:rPr lang="en-GB" sz="900" dirty="0" err="1">
                <a:solidFill>
                  <a:schemeClr val="tx1"/>
                </a:solidFill>
              </a:rPr>
              <a:t>Pilat</a:t>
            </a:r>
            <a:r>
              <a:rPr lang="en-GB" sz="900" dirty="0">
                <a:solidFill>
                  <a:schemeClr val="tx1"/>
                </a:solidFill>
              </a:rPr>
              <a:t> Report – Museums in Israel (Summary of Annual Activities, 2015), Plan and Program for Operating the Main Building (Center of Jewish Heritage)</a:t>
            </a:r>
          </a:p>
          <a:p>
            <a:pPr algn="l" rtl="0"/>
            <a:r>
              <a:rPr lang="en-GB" sz="900" b="1" i="1" dirty="0">
                <a:solidFill>
                  <a:schemeClr val="tx1"/>
                </a:solidFill>
              </a:rPr>
              <a:t>**See Appendix: </a:t>
            </a:r>
            <a:r>
              <a:rPr lang="en-GB" sz="900" dirty="0">
                <a:solidFill>
                  <a:schemeClr val="tx1"/>
                </a:solidFill>
              </a:rPr>
              <a:t>Entrance Fees – Similar Museums</a:t>
            </a:r>
            <a:endParaRPr lang="en-GB" sz="900" b="1" i="1" dirty="0">
              <a:solidFill>
                <a:schemeClr val="tx1"/>
              </a:solidFill>
            </a:endParaRPr>
          </a:p>
        </p:txBody>
      </p:sp>
      <p:graphicFrame>
        <p:nvGraphicFramePr>
          <p:cNvPr id="9" name="Table 8">
            <a:extLst>
              <a:ext uri="{FF2B5EF4-FFF2-40B4-BE49-F238E27FC236}">
                <a16:creationId xmlns:a16="http://schemas.microsoft.com/office/drawing/2014/main" id="{937EE2B3-6FCB-429C-AC18-95F3B8BE7705}"/>
              </a:ext>
            </a:extLst>
          </p:cNvPr>
          <p:cNvGraphicFramePr>
            <a:graphicFrameLocks noGrp="1"/>
          </p:cNvGraphicFramePr>
          <p:nvPr>
            <p:extLst>
              <p:ext uri="{D42A27DB-BD31-4B8C-83A1-F6EECF244321}">
                <p14:modId xmlns:p14="http://schemas.microsoft.com/office/powerpoint/2010/main" val="3868507722"/>
              </p:ext>
            </p:extLst>
          </p:nvPr>
        </p:nvGraphicFramePr>
        <p:xfrm>
          <a:off x="1490332" y="2821840"/>
          <a:ext cx="5771648" cy="2937063"/>
        </p:xfrm>
        <a:graphic>
          <a:graphicData uri="http://schemas.openxmlformats.org/drawingml/2006/table">
            <a:tbl>
              <a:tblPr firstRow="1" bandRow="1">
                <a:tableStyleId>{5C22544A-7EE6-4342-B048-85BDC9FD1C3A}</a:tableStyleId>
              </a:tblPr>
              <a:tblGrid>
                <a:gridCol w="775148">
                  <a:extLst>
                    <a:ext uri="{9D8B030D-6E8A-4147-A177-3AD203B41FA5}">
                      <a16:colId xmlns:a16="http://schemas.microsoft.com/office/drawing/2014/main" val="368647323"/>
                    </a:ext>
                  </a:extLst>
                </a:gridCol>
                <a:gridCol w="880278">
                  <a:extLst>
                    <a:ext uri="{9D8B030D-6E8A-4147-A177-3AD203B41FA5}">
                      <a16:colId xmlns:a16="http://schemas.microsoft.com/office/drawing/2014/main" val="4124864044"/>
                    </a:ext>
                  </a:extLst>
                </a:gridCol>
                <a:gridCol w="863474">
                  <a:extLst>
                    <a:ext uri="{9D8B030D-6E8A-4147-A177-3AD203B41FA5}">
                      <a16:colId xmlns:a16="http://schemas.microsoft.com/office/drawing/2014/main" val="1950310391"/>
                    </a:ext>
                  </a:extLst>
                </a:gridCol>
                <a:gridCol w="890414">
                  <a:extLst>
                    <a:ext uri="{9D8B030D-6E8A-4147-A177-3AD203B41FA5}">
                      <a16:colId xmlns:a16="http://schemas.microsoft.com/office/drawing/2014/main" val="20003"/>
                    </a:ext>
                  </a:extLst>
                </a:gridCol>
                <a:gridCol w="821760">
                  <a:extLst>
                    <a:ext uri="{9D8B030D-6E8A-4147-A177-3AD203B41FA5}">
                      <a16:colId xmlns:a16="http://schemas.microsoft.com/office/drawing/2014/main" val="20004"/>
                    </a:ext>
                  </a:extLst>
                </a:gridCol>
                <a:gridCol w="770287">
                  <a:extLst>
                    <a:ext uri="{9D8B030D-6E8A-4147-A177-3AD203B41FA5}">
                      <a16:colId xmlns:a16="http://schemas.microsoft.com/office/drawing/2014/main" val="20005"/>
                    </a:ext>
                  </a:extLst>
                </a:gridCol>
                <a:gridCol w="770287">
                  <a:extLst>
                    <a:ext uri="{9D8B030D-6E8A-4147-A177-3AD203B41FA5}">
                      <a16:colId xmlns:a16="http://schemas.microsoft.com/office/drawing/2014/main" val="3742744978"/>
                    </a:ext>
                  </a:extLst>
                </a:gridCol>
              </a:tblGrid>
              <a:tr h="776465">
                <a:tc>
                  <a:txBody>
                    <a:bodyPr/>
                    <a:lstStyle/>
                    <a:p>
                      <a:pPr algn="ctr"/>
                      <a:r>
                        <a:rPr lang="en-GB" sz="1000" b="1" dirty="0"/>
                        <a:t>Ticket Type</a:t>
                      </a:r>
                      <a:endParaRPr lang="en-US" sz="1000" b="1"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Jerusalem Museums (Payment Only)</a:t>
                      </a:r>
                      <a:endParaRPr lang="en-US" sz="10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Selected Subsidised Museums</a:t>
                      </a:r>
                      <a:endParaRPr lang="en-US" sz="1000" dirty="0"/>
                    </a:p>
                  </a:txBody>
                  <a:tcPr anchor="ctr">
                    <a:solidFill>
                      <a:srgbClr val="00CC99"/>
                    </a:solidFill>
                  </a:tcPr>
                </a:tc>
                <a:tc>
                  <a:txBody>
                    <a:bodyPr/>
                    <a:lstStyle/>
                    <a:p>
                      <a:pPr algn="ctr"/>
                      <a:r>
                        <a:rPr lang="en-GB" sz="1000" b="1" dirty="0">
                          <a:solidFill>
                            <a:schemeClr val="bg1"/>
                          </a:solidFill>
                        </a:rPr>
                        <a:t>ANU – Museum of the Jewish People</a:t>
                      </a:r>
                      <a:endParaRPr lang="en-US" sz="1000" b="1" dirty="0">
                        <a:solidFill>
                          <a:schemeClr val="bg1"/>
                        </a:solidFill>
                      </a:endParaRPr>
                    </a:p>
                  </a:txBody>
                  <a:tcPr anchor="ctr">
                    <a:solidFill>
                      <a:srgbClr val="00CC99"/>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GB" sz="1000" dirty="0"/>
                        <a:t>Initial Program</a:t>
                      </a:r>
                      <a:endParaRPr lang="en-US" sz="1000" dirty="0"/>
                    </a:p>
                  </a:txBody>
                  <a:tcPr anchor="ctr">
                    <a:solidFill>
                      <a:schemeClr val="bg1">
                        <a:lumMod val="65000"/>
                      </a:schemeClr>
                    </a:solidFill>
                  </a:tcPr>
                </a:tc>
                <a:tc>
                  <a:txBody>
                    <a:bodyPr/>
                    <a:lstStyle/>
                    <a:p>
                      <a:pPr algn="ctr"/>
                      <a:r>
                        <a:rPr lang="en-GB" sz="1000" b="1" dirty="0">
                          <a:solidFill>
                            <a:schemeClr val="bg1"/>
                          </a:solidFill>
                        </a:rPr>
                        <a:t>Center of Jewish Heritage</a:t>
                      </a:r>
                      <a:endParaRPr lang="he-IL" sz="1000" b="1" baseline="0" dirty="0">
                        <a:solidFill>
                          <a:schemeClr val="bg1"/>
                        </a:solidFill>
                      </a:endParaRPr>
                    </a:p>
                  </a:txBody>
                  <a:tcPr anchor="ctr">
                    <a:solidFill>
                      <a:srgbClr val="E9A92D"/>
                    </a:solidFill>
                  </a:tcPr>
                </a:tc>
                <a:tc>
                  <a:txBody>
                    <a:bodyPr/>
                    <a:lstStyle/>
                    <a:p>
                      <a:pPr algn="ctr"/>
                      <a:r>
                        <a:rPr lang="en-GB" sz="1000" b="1" baseline="0" dirty="0">
                          <a:solidFill>
                            <a:schemeClr val="bg1"/>
                          </a:solidFill>
                        </a:rPr>
                        <a:t>Segmentation of Visitors</a:t>
                      </a:r>
                      <a:endParaRPr lang="he-IL" sz="1000" b="1" baseline="0" dirty="0">
                        <a:solidFill>
                          <a:schemeClr val="bg1"/>
                        </a:solidFill>
                      </a:endParaRPr>
                    </a:p>
                  </a:txBody>
                  <a:tcPr anchor="ctr">
                    <a:solidFill>
                      <a:srgbClr val="E9A92D"/>
                    </a:solidFill>
                  </a:tcPr>
                </a:tc>
                <a:extLst>
                  <a:ext uri="{0D108BD9-81ED-4DB2-BD59-A6C34878D82A}">
                    <a16:rowId xmlns:a16="http://schemas.microsoft.com/office/drawing/2014/main" val="1609622032"/>
                  </a:ext>
                </a:extLst>
              </a:tr>
              <a:tr h="337593">
                <a:tc>
                  <a:txBody>
                    <a:bodyPr/>
                    <a:lstStyle/>
                    <a:p>
                      <a:pPr algn="ctr" rtl="1" fontAlgn="ctr"/>
                      <a:r>
                        <a:rPr lang="en-GB" sz="1000" b="1" i="0" u="none" strike="noStrike" dirty="0">
                          <a:solidFill>
                            <a:srgbClr val="000000"/>
                          </a:solidFill>
                          <a:effectLst/>
                          <a:latin typeface="Arial" panose="020B0604020202020204" pitchFamily="34" charset="0"/>
                        </a:rPr>
                        <a:t>Children (5-17)</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24</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26</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15</a:t>
                      </a:r>
                      <a:endParaRPr lang="en-US" sz="1000" dirty="0">
                        <a:solidFill>
                          <a:schemeClr val="tx1"/>
                        </a:solidFill>
                      </a:endParaRPr>
                    </a:p>
                  </a:txBody>
                  <a:tcPr anchor="ctr">
                    <a:solidFill>
                      <a:schemeClr val="bg1">
                        <a:lumMod val="95000"/>
                      </a:schemeClr>
                    </a:solidFill>
                  </a:tcPr>
                </a:tc>
                <a:tc>
                  <a:txBody>
                    <a:bodyPr/>
                    <a:lstStyle/>
                    <a:p>
                      <a:pPr algn="ctr"/>
                      <a:r>
                        <a:rPr lang="en-US" sz="1000" dirty="0">
                          <a:solidFill>
                            <a:schemeClr val="tx1"/>
                          </a:solidFill>
                        </a:rPr>
                        <a:t>15</a:t>
                      </a:r>
                    </a:p>
                  </a:txBody>
                  <a:tcPr anchor="ctr">
                    <a:solidFill>
                      <a:srgbClr val="FFF2E5"/>
                    </a:solidFill>
                  </a:tcPr>
                </a:tc>
                <a:tc>
                  <a:txBody>
                    <a:bodyPr/>
                    <a:lstStyle/>
                    <a:p>
                      <a:pPr algn="ctr"/>
                      <a:r>
                        <a:rPr lang="he-IL" sz="1000" dirty="0">
                          <a:solidFill>
                            <a:schemeClr val="tx1"/>
                          </a:solidFill>
                        </a:rPr>
                        <a:t>20%</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3826127772"/>
                  </a:ext>
                </a:extLst>
              </a:tr>
              <a:tr h="675187">
                <a:tc>
                  <a:txBody>
                    <a:bodyPr/>
                    <a:lstStyle/>
                    <a:p>
                      <a:pPr algn="ctr" rtl="1" fontAlgn="ctr"/>
                      <a:r>
                        <a:rPr lang="en-GB" sz="1000" b="1" i="0" u="none" strike="noStrike" dirty="0">
                          <a:solidFill>
                            <a:srgbClr val="000000"/>
                          </a:solidFill>
                          <a:effectLst/>
                          <a:latin typeface="Arial" panose="020B0604020202020204" pitchFamily="34" charset="0"/>
                        </a:rPr>
                        <a:t>Soldiers and National Service Volunteers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kern="1200" dirty="0">
                          <a:solidFill>
                            <a:schemeClr val="tx1"/>
                          </a:solidFill>
                          <a:latin typeface="+mn-lt"/>
                          <a:ea typeface="+mn-ea"/>
                          <a:cs typeface="+mn-cs"/>
                        </a:rPr>
                        <a:t>24</a:t>
                      </a:r>
                      <a:endParaRPr lang="en-US" sz="1000" b="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kern="1200" dirty="0">
                          <a:solidFill>
                            <a:schemeClr val="tx1"/>
                          </a:solidFill>
                          <a:latin typeface="+mn-lt"/>
                          <a:ea typeface="+mn-ea"/>
                          <a:cs typeface="+mn-cs"/>
                        </a:rPr>
                        <a:t>26</a:t>
                      </a:r>
                      <a:endParaRPr lang="en-US" sz="10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kern="1200" dirty="0">
                          <a:solidFill>
                            <a:schemeClr val="tx1"/>
                          </a:solidFill>
                          <a:latin typeface="+mn-lt"/>
                          <a:ea typeface="+mn-ea"/>
                          <a:cs typeface="+mn-cs"/>
                        </a:rPr>
                        <a:t>22</a:t>
                      </a:r>
                      <a:endParaRPr lang="en-US" sz="1000" kern="1200" dirty="0">
                        <a:solidFill>
                          <a:schemeClr val="tx1"/>
                        </a:solidFill>
                        <a:latin typeface="+mn-lt"/>
                        <a:ea typeface="+mn-ea"/>
                        <a:cs typeface="+mn-cs"/>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bg1">
                        <a:lumMod val="85000"/>
                      </a:schemeClr>
                    </a:solidFill>
                  </a:tcPr>
                </a:tc>
                <a:tc>
                  <a:txBody>
                    <a:bodyPr/>
                    <a:lstStyle/>
                    <a:p>
                      <a:pPr algn="ctr"/>
                      <a:r>
                        <a:rPr lang="en-US" sz="1000" dirty="0">
                          <a:solidFill>
                            <a:schemeClr val="tx1"/>
                          </a:solidFill>
                        </a:rPr>
                        <a:t>20</a:t>
                      </a:r>
                    </a:p>
                  </a:txBody>
                  <a:tcPr anchor="ctr">
                    <a:solidFill>
                      <a:srgbClr val="F7E2B7"/>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10002"/>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Students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25</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27</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22</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25</a:t>
                      </a:r>
                      <a:endParaRPr lang="en-US" sz="1000" dirty="0">
                        <a:solidFill>
                          <a:schemeClr val="tx1"/>
                        </a:solidFill>
                      </a:endParaRPr>
                    </a:p>
                  </a:txBody>
                  <a:tcPr anchor="ctr">
                    <a:solidFill>
                      <a:schemeClr val="accent3">
                        <a:lumMod val="95000"/>
                      </a:schemeClr>
                    </a:solidFill>
                  </a:tcPr>
                </a:tc>
                <a:tc>
                  <a:txBody>
                    <a:bodyPr/>
                    <a:lstStyle/>
                    <a:p>
                      <a:pPr algn="ctr"/>
                      <a:r>
                        <a:rPr lang="en-US" sz="1000" dirty="0">
                          <a:solidFill>
                            <a:schemeClr val="tx1"/>
                          </a:solidFill>
                        </a:rPr>
                        <a:t>25</a:t>
                      </a:r>
                    </a:p>
                  </a:txBody>
                  <a:tcPr anchor="ctr">
                    <a:solidFill>
                      <a:srgbClr val="FFF2E5"/>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10003"/>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Adults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dirty="0">
                          <a:solidFill>
                            <a:schemeClr val="tx1"/>
                          </a:solidFill>
                        </a:rPr>
                        <a:t>36</a:t>
                      </a:r>
                      <a:endParaRPr lang="en-US" sz="1000" b="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42</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35</a:t>
                      </a:r>
                      <a:endParaRPr lang="en-US" sz="1000" dirty="0">
                        <a:solidFill>
                          <a:schemeClr val="tx1"/>
                        </a:solidFill>
                      </a:endParaRPr>
                    </a:p>
                  </a:txBody>
                  <a:tcPr anchor="ctr">
                    <a:solidFill>
                      <a:schemeClr val="bg1">
                        <a:lumMod val="85000"/>
                      </a:schemeClr>
                    </a:solidFill>
                  </a:tcPr>
                </a:tc>
                <a:tc>
                  <a:txBody>
                    <a:bodyPr/>
                    <a:lstStyle/>
                    <a:p>
                      <a:pPr algn="ctr"/>
                      <a:r>
                        <a:rPr lang="he-IL" sz="1000" dirty="0">
                          <a:solidFill>
                            <a:schemeClr val="tx1"/>
                          </a:solidFill>
                        </a:rPr>
                        <a:t>35</a:t>
                      </a:r>
                      <a:endParaRPr lang="en-US" sz="1000" dirty="0">
                        <a:solidFill>
                          <a:schemeClr val="tx1"/>
                        </a:solidFill>
                      </a:endParaRPr>
                    </a:p>
                  </a:txBody>
                  <a:tcPr anchor="ctr">
                    <a:solidFill>
                      <a:srgbClr val="F7E2B7"/>
                    </a:solidFill>
                  </a:tcPr>
                </a:tc>
                <a:tc>
                  <a:txBody>
                    <a:bodyPr/>
                    <a:lstStyle/>
                    <a:p>
                      <a:pPr algn="ctr"/>
                      <a:r>
                        <a:rPr lang="he-IL" sz="1000" dirty="0">
                          <a:solidFill>
                            <a:schemeClr val="tx1"/>
                          </a:solidFill>
                        </a:rPr>
                        <a:t>45%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10004"/>
                  </a:ext>
                </a:extLst>
              </a:tr>
              <a:tr h="337593">
                <a:tc>
                  <a:txBody>
                    <a:bodyPr/>
                    <a:lstStyle/>
                    <a:p>
                      <a:pPr algn="ctr" rtl="1" fontAlgn="ctr"/>
                      <a:r>
                        <a:rPr lang="en-GB" sz="1000" b="1" i="0" u="none" strike="noStrike" dirty="0">
                          <a:solidFill>
                            <a:srgbClr val="000000"/>
                          </a:solidFill>
                          <a:effectLst/>
                          <a:latin typeface="Arial" panose="020B0604020202020204" pitchFamily="34" charset="0"/>
                        </a:rPr>
                        <a:t>Senior Citizens</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40000"/>
                        <a:lumOff val="60000"/>
                      </a:schemeClr>
                    </a:solidFill>
                  </a:tcPr>
                </a:tc>
                <a:tc>
                  <a:txBody>
                    <a:bodyPr/>
                    <a:lstStyle/>
                    <a:p>
                      <a:pPr algn="ctr"/>
                      <a:r>
                        <a:rPr lang="he-IL" sz="1000" b="0" dirty="0">
                          <a:solidFill>
                            <a:schemeClr val="tx1"/>
                          </a:solidFill>
                        </a:rPr>
                        <a:t>21</a:t>
                      </a:r>
                      <a:endParaRPr lang="en-US" sz="1000" b="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21</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5">
                        <a:lumMod val="40000"/>
                        <a:lumOff val="6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3">
                        <a:lumMod val="95000"/>
                      </a:schemeClr>
                    </a:solidFill>
                  </a:tcPr>
                </a:tc>
                <a:tc>
                  <a:txBody>
                    <a:bodyPr/>
                    <a:lstStyle/>
                    <a:p>
                      <a:pPr algn="ctr"/>
                      <a:r>
                        <a:rPr lang="he-IL" sz="1000" dirty="0">
                          <a:solidFill>
                            <a:schemeClr val="tx1"/>
                          </a:solidFill>
                        </a:rPr>
                        <a:t>20</a:t>
                      </a:r>
                      <a:endParaRPr lang="en-US" sz="1000" dirty="0">
                        <a:solidFill>
                          <a:schemeClr val="tx1"/>
                        </a:solidFill>
                      </a:endParaRPr>
                    </a:p>
                  </a:txBody>
                  <a:tcPr anchor="ctr">
                    <a:solidFill>
                      <a:srgbClr val="FFF2E5"/>
                    </a:solidFill>
                  </a:tcPr>
                </a:tc>
                <a:tc>
                  <a:txBody>
                    <a:bodyPr/>
                    <a:lstStyle/>
                    <a:p>
                      <a:pPr algn="ctr"/>
                      <a:r>
                        <a:rPr lang="he-IL" sz="1000" dirty="0">
                          <a:solidFill>
                            <a:schemeClr val="tx1"/>
                          </a:solidFill>
                        </a:rPr>
                        <a:t>15%</a:t>
                      </a:r>
                      <a:endParaRPr lang="en-US" sz="1000" dirty="0">
                        <a:solidFill>
                          <a:schemeClr val="tx1"/>
                        </a:solidFill>
                      </a:endParaRPr>
                    </a:p>
                  </a:txBody>
                  <a:tcPr anchor="ctr">
                    <a:solidFill>
                      <a:srgbClr val="FFF2E5"/>
                    </a:solidFill>
                  </a:tcPr>
                </a:tc>
                <a:extLst>
                  <a:ext uri="{0D108BD9-81ED-4DB2-BD59-A6C34878D82A}">
                    <a16:rowId xmlns:a16="http://schemas.microsoft.com/office/drawing/2014/main" val="10005"/>
                  </a:ext>
                </a:extLst>
              </a:tr>
              <a:tr h="270075">
                <a:tc>
                  <a:txBody>
                    <a:bodyPr/>
                    <a:lstStyle/>
                    <a:p>
                      <a:pPr algn="ctr" rtl="1" fontAlgn="ctr"/>
                      <a:r>
                        <a:rPr lang="en-GB" sz="1000" b="1" i="0" u="none" strike="noStrike" dirty="0">
                          <a:solidFill>
                            <a:srgbClr val="000000"/>
                          </a:solidFill>
                          <a:effectLst/>
                          <a:latin typeface="Arial" panose="020B0604020202020204" pitchFamily="34" charset="0"/>
                        </a:rPr>
                        <a:t>Disabled</a:t>
                      </a:r>
                      <a:endParaRPr lang="he-IL" sz="1000" b="1" i="0" u="none" strike="noStrike" dirty="0">
                        <a:solidFill>
                          <a:srgbClr val="000000"/>
                        </a:solidFill>
                        <a:effectLst/>
                        <a:latin typeface="Arial" panose="020B0604020202020204" pitchFamily="34" charset="0"/>
                      </a:endParaRPr>
                    </a:p>
                  </a:txBody>
                  <a:tcPr marL="0" marR="0" marT="0" marB="0" anchor="ctr">
                    <a:solidFill>
                      <a:schemeClr val="accent5">
                        <a:lumMod val="60000"/>
                        <a:lumOff val="40000"/>
                      </a:schemeClr>
                    </a:solidFill>
                  </a:tcPr>
                </a:tc>
                <a:tc>
                  <a:txBody>
                    <a:bodyPr/>
                    <a:lstStyle/>
                    <a:p>
                      <a:pPr algn="ctr"/>
                      <a:r>
                        <a:rPr lang="he-IL" sz="1000" b="0" dirty="0">
                          <a:solidFill>
                            <a:schemeClr val="tx1"/>
                          </a:solidFill>
                        </a:rPr>
                        <a:t>21</a:t>
                      </a:r>
                      <a:endParaRPr lang="en-US" sz="1000" b="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26</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accent5">
                        <a:lumMod val="60000"/>
                        <a:lumOff val="40000"/>
                      </a:schemeClr>
                    </a:solidFill>
                  </a:tcPr>
                </a:tc>
                <a:tc>
                  <a:txBody>
                    <a:bodyPr/>
                    <a:lstStyle/>
                    <a:p>
                      <a:pPr algn="ctr"/>
                      <a:r>
                        <a:rPr lang="he-IL" sz="1000" dirty="0">
                          <a:solidFill>
                            <a:schemeClr val="tx1"/>
                          </a:solidFill>
                        </a:rPr>
                        <a:t>-</a:t>
                      </a:r>
                      <a:endParaRPr lang="en-US" sz="1000" dirty="0">
                        <a:solidFill>
                          <a:schemeClr val="tx1"/>
                        </a:solidFill>
                      </a:endParaRPr>
                    </a:p>
                  </a:txBody>
                  <a:tcPr anchor="ctr">
                    <a:solidFill>
                      <a:schemeClr val="bg1">
                        <a:lumMod val="85000"/>
                      </a:schemeClr>
                    </a:solidFill>
                  </a:tcPr>
                </a:tc>
                <a:tc>
                  <a:txBody>
                    <a:bodyPr/>
                    <a:lstStyle/>
                    <a:p>
                      <a:pPr algn="ctr"/>
                      <a:r>
                        <a:rPr lang="en-US" sz="1000" dirty="0">
                          <a:solidFill>
                            <a:schemeClr val="tx1"/>
                          </a:solidFill>
                        </a:rPr>
                        <a:t>25</a:t>
                      </a:r>
                    </a:p>
                  </a:txBody>
                  <a:tcPr anchor="ctr">
                    <a:solidFill>
                      <a:srgbClr val="F7E2B7"/>
                    </a:solidFill>
                  </a:tcPr>
                </a:tc>
                <a:tc>
                  <a:txBody>
                    <a:bodyPr/>
                    <a:lstStyle/>
                    <a:p>
                      <a:pPr algn="ctr"/>
                      <a:r>
                        <a:rPr lang="he-IL" sz="1000" dirty="0">
                          <a:solidFill>
                            <a:schemeClr val="tx1"/>
                          </a:solidFill>
                        </a:rPr>
                        <a:t>5%</a:t>
                      </a:r>
                      <a:endParaRPr lang="en-US" sz="1000" dirty="0">
                        <a:solidFill>
                          <a:schemeClr val="tx1"/>
                        </a:solidFill>
                      </a:endParaRPr>
                    </a:p>
                  </a:txBody>
                  <a:tcPr anchor="ctr">
                    <a:solidFill>
                      <a:srgbClr val="F7E2B7"/>
                    </a:solidFill>
                  </a:tcPr>
                </a:tc>
                <a:extLst>
                  <a:ext uri="{0D108BD9-81ED-4DB2-BD59-A6C34878D82A}">
                    <a16:rowId xmlns:a16="http://schemas.microsoft.com/office/drawing/2014/main" val="3343137249"/>
                  </a:ext>
                </a:extLst>
              </a:tr>
            </a:tbl>
          </a:graphicData>
        </a:graphic>
      </p:graphicFrame>
      <p:sp>
        <p:nvSpPr>
          <p:cNvPr id="11" name="Rectangle 9">
            <a:extLst>
              <a:ext uri="{FF2B5EF4-FFF2-40B4-BE49-F238E27FC236}">
                <a16:creationId xmlns:a16="http://schemas.microsoft.com/office/drawing/2014/main" id="{DF1FFB8D-CB66-4AC1-A586-74821A71627B}"/>
              </a:ext>
            </a:extLst>
          </p:cNvPr>
          <p:cNvSpPr>
            <a:spLocks noChangeArrowheads="1"/>
          </p:cNvSpPr>
          <p:nvPr/>
        </p:nvSpPr>
        <p:spPr bwMode="auto">
          <a:xfrm>
            <a:off x="1559480" y="127709"/>
            <a:ext cx="7338534" cy="730130"/>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anchor="ctr"/>
          <a:lstStyle/>
          <a:p>
            <a:pPr eaLnBrk="0" hangingPunct="0">
              <a:defRPr/>
            </a:pPr>
            <a:r>
              <a:rPr lang="en-GB" sz="2400" b="1" dirty="0">
                <a:solidFill>
                  <a:srgbClr val="204162"/>
                </a:solidFill>
                <a:latin typeface="+mj-lt"/>
                <a:ea typeface="+mj-ea"/>
                <a:cs typeface="+mj-cs"/>
              </a:rPr>
              <a:t>Assumptions - Income</a:t>
            </a:r>
            <a:endParaRPr lang="he-IL" sz="2400" b="1" dirty="0">
              <a:solidFill>
                <a:srgbClr val="204162"/>
              </a:solidFill>
              <a:latin typeface="+mj-lt"/>
              <a:ea typeface="+mj-ea"/>
              <a:cs typeface="+mj-cs"/>
            </a:endParaRPr>
          </a:p>
        </p:txBody>
      </p:sp>
    </p:spTree>
    <p:extLst>
      <p:ext uri="{BB962C8B-B14F-4D97-AF65-F5344CB8AC3E}">
        <p14:creationId xmlns:p14="http://schemas.microsoft.com/office/powerpoint/2010/main" val="1757846185"/>
      </p:ext>
    </p:extLst>
  </p:cSld>
  <p:clrMapOvr>
    <a:masterClrMapping/>
  </p:clrMapOvr>
</p:sld>
</file>

<file path=ppt/theme/theme1.xml><?xml version="1.0" encoding="utf-8"?>
<a:theme xmlns:a="http://schemas.openxmlformats.org/drawingml/2006/main" name="1_עיצוב ברירת מחדל">
  <a:themeElements>
    <a:clrScheme name="1_עיצוב ברירת מחדל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66FF"/>
          </a:solidFill>
          <a:prstDash val="solid"/>
          <a:round/>
          <a:headEnd type="none" w="med" len="med"/>
          <a:tailEnd type="none" w="med" len="med"/>
        </a:ln>
        <a:effectLst/>
      </a:spPr>
      <a:bodyPr vert="horz" wrap="square" lIns="54000" tIns="45720" rIns="91440" bIns="45720" numCol="1" anchor="ctr" anchorCtr="0" compatLnSpc="1">
        <a:prstTxWarp prst="textNoShape">
          <a:avLst/>
        </a:prstTxWarp>
      </a:bodyPr>
      <a:lstStyle>
        <a:defPPr marL="114300" marR="0" indent="-114300" algn="ctr" defTabSz="914400" rtl="1" eaLnBrk="1" fontAlgn="base" latinLnBrk="0" hangingPunct="1">
          <a:lnSpc>
            <a:spcPct val="100000"/>
          </a:lnSpc>
          <a:spcBef>
            <a:spcPct val="0"/>
          </a:spcBef>
          <a:spcAft>
            <a:spcPct val="0"/>
          </a:spcAft>
          <a:buClrTx/>
          <a:buSzTx/>
          <a:buFontTx/>
          <a:buNone/>
          <a:tabLst/>
          <a:defRPr kumimoji="0" lang="he-IL" sz="1400" b="0" i="0" u="none" strike="noStrike" cap="none" normalizeH="0" baseline="0" smtClean="0">
            <a:ln>
              <a:noFill/>
            </a:ln>
            <a:solidFill>
              <a:schemeClr val="bg1"/>
            </a:solidFill>
            <a:effectLst/>
            <a:latin typeface="Times New Roman" pitchFamily="18"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66FF"/>
          </a:solidFill>
          <a:prstDash val="solid"/>
          <a:round/>
          <a:headEnd type="none" w="med" len="med"/>
          <a:tailEnd type="none" w="med" len="med"/>
        </a:ln>
        <a:effectLst/>
      </a:spPr>
      <a:bodyPr vert="horz" wrap="square" lIns="54000" tIns="45720" rIns="91440" bIns="45720" numCol="1" anchor="ctr" anchorCtr="0" compatLnSpc="1">
        <a:prstTxWarp prst="textNoShape">
          <a:avLst/>
        </a:prstTxWarp>
      </a:bodyPr>
      <a:lstStyle>
        <a:defPPr marL="114300" marR="0" indent="-114300" algn="ctr" defTabSz="914400" rtl="1" eaLnBrk="1" fontAlgn="base" latinLnBrk="0" hangingPunct="1">
          <a:lnSpc>
            <a:spcPct val="100000"/>
          </a:lnSpc>
          <a:spcBef>
            <a:spcPct val="0"/>
          </a:spcBef>
          <a:spcAft>
            <a:spcPct val="0"/>
          </a:spcAft>
          <a:buClrTx/>
          <a:buSzTx/>
          <a:buFontTx/>
          <a:buNone/>
          <a:tabLst/>
          <a:defRPr kumimoji="0" lang="he-IL" sz="1400" b="0" i="0" u="none" strike="noStrike" cap="none" normalizeH="0" baseline="0" smtClean="0">
            <a:ln>
              <a:noFill/>
            </a:ln>
            <a:solidFill>
              <a:schemeClr val="bg1"/>
            </a:solidFill>
            <a:effectLst/>
            <a:latin typeface="Times New Roman" pitchFamily="18" charset="0"/>
            <a:cs typeface="Arial" pitchFamily="34" charset="0"/>
          </a:defRPr>
        </a:defPPr>
      </a:lstStyle>
    </a:lnDef>
  </a:objectDefaults>
  <a:extraClrSchemeLst>
    <a:extraClrScheme>
      <a:clrScheme name="1_עיצוב ברירת מחדל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עיצוב ברירת מחדל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עיצוב ברירת מחדל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עיצוב ברירת מחדל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עיצוב ברירת מחדל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עיצוב ברירת מחדל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עיצוב ברירת מחדל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87623</TotalTime>
  <Words>5422</Words>
  <Application>Microsoft Macintosh PowerPoint</Application>
  <PresentationFormat>On-screen Show (4:3)</PresentationFormat>
  <Paragraphs>770</Paragraphs>
  <Slides>38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Times New Roman</vt:lpstr>
      <vt:lpstr>Wingdings</vt:lpstr>
      <vt:lpstr>1_עיצוב ברירת מחדל</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me</dc:creator>
  <cp:lastModifiedBy>Editor</cp:lastModifiedBy>
  <cp:revision>4562</cp:revision>
  <cp:lastPrinted>2018-04-12T11:30:46Z</cp:lastPrinted>
  <dcterms:created xsi:type="dcterms:W3CDTF">2002-08-15T16:55:24Z</dcterms:created>
  <dcterms:modified xsi:type="dcterms:W3CDTF">2022-07-25T07:04:09Z</dcterms:modified>
</cp:coreProperties>
</file>