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57" r:id="rId3"/>
    <p:sldId id="258" r:id="rId4"/>
    <p:sldId id="259" r:id="rId5"/>
    <p:sldId id="260" r:id="rId6"/>
    <p:sldId id="294" r:id="rId7"/>
    <p:sldId id="295" r:id="rId8"/>
    <p:sldId id="265" r:id="rId9"/>
    <p:sldId id="285" r:id="rId10"/>
    <p:sldId id="264" r:id="rId11"/>
    <p:sldId id="284" r:id="rId12"/>
    <p:sldId id="266" r:id="rId13"/>
    <p:sldId id="267" r:id="rId14"/>
    <p:sldId id="299" r:id="rId15"/>
    <p:sldId id="268" r:id="rId16"/>
    <p:sldId id="300" r:id="rId17"/>
    <p:sldId id="310" r:id="rId18"/>
    <p:sldId id="301" r:id="rId19"/>
    <p:sldId id="303" r:id="rId20"/>
    <p:sldId id="304" r:id="rId21"/>
    <p:sldId id="305" r:id="rId22"/>
    <p:sldId id="306" r:id="rId23"/>
    <p:sldId id="307" r:id="rId24"/>
    <p:sldId id="308" r:id="rId25"/>
    <p:sldId id="309" r:id="rId26"/>
    <p:sldId id="311" r:id="rId27"/>
    <p:sldId id="315" r:id="rId28"/>
    <p:sldId id="286" r:id="rId29"/>
    <p:sldId id="296" r:id="rId30"/>
    <p:sldId id="297" r:id="rId31"/>
    <p:sldId id="298" r:id="rId32"/>
    <p:sldId id="290" r:id="rId33"/>
    <p:sldId id="321" r:id="rId34"/>
    <p:sldId id="323" r:id="rId35"/>
    <p:sldId id="322" r:id="rId36"/>
    <p:sldId id="291" r:id="rId37"/>
    <p:sldId id="272" r:id="rId38"/>
    <p:sldId id="320" r:id="rId39"/>
    <p:sldId id="312" r:id="rId40"/>
    <p:sldId id="316" r:id="rId41"/>
    <p:sldId id="292" r:id="rId42"/>
    <p:sldId id="317" r:id="rId43"/>
    <p:sldId id="319" r:id="rId44"/>
    <p:sldId id="318" r:id="rId45"/>
    <p:sldId id="314"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017" autoAdjust="0"/>
    <p:restoredTop sz="89371" autoAdjust="0"/>
  </p:normalViewPr>
  <p:slideViewPr>
    <p:cSldViewPr>
      <p:cViewPr varScale="1">
        <p:scale>
          <a:sx n="85" d="100"/>
          <a:sy n="85" d="100"/>
        </p:scale>
        <p:origin x="282" y="84"/>
      </p:cViewPr>
      <p:guideLst>
        <p:guide orient="horz" pos="1620"/>
        <p:guide pos="2880"/>
      </p:guideLst>
    </p:cSldViewPr>
  </p:slideViewPr>
  <p:notesTextViewPr>
    <p:cViewPr>
      <p:scale>
        <a:sx n="1" d="1"/>
        <a:sy n="1" d="1"/>
      </p:scale>
      <p:origin x="0" y="0"/>
    </p:cViewPr>
  </p:notesTextViewPr>
  <p:sorterViewPr>
    <p:cViewPr>
      <p:scale>
        <a:sx n="188" d="100"/>
        <a:sy n="188" d="100"/>
      </p:scale>
      <p:origin x="0" y="178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file:///\\SRV01\Gonogo$\&#1500;&#1511;&#1493;&#1495;&#1493;&#1514;\&#1512;&#1493;&#1504;&#1503;\&#1500;&#1495;&#1502;&#1497;&#1501;%20&#1508;&#1512;&#1493;&#1497;&#1511;&#1496;%20X\&#1505;&#1493;&#1508;&#1497;\&#1497;&#1493;&#1500;&#1497;%202017\&#1505;&#1493;&#1508;&#1497;\&#8207;&#8207;&#8207;&#8207;Bake%20n%20Bake%20n%20Bake%20-%20Business%20Plan%20-%20July%2020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40200000000003E-2"/>
          <c:y val="8.9787500000000006E-2"/>
          <c:w val="0.92766000000000004"/>
          <c:h val="0.55358399999999996"/>
        </c:manualLayout>
      </c:layout>
      <c:barChart>
        <c:barDir val="col"/>
        <c:grouping val="clustered"/>
        <c:varyColors val="0"/>
        <c:ser>
          <c:idx val="0"/>
          <c:order val="0"/>
          <c:tx>
            <c:strRef>
              <c:f>Sheet1!$A$2</c:f>
              <c:strCache>
                <c:ptCount val="1"/>
                <c:pt idx="0">
                  <c:v>Total stores</c:v>
                </c:pt>
              </c:strCache>
            </c:strRef>
          </c:tx>
          <c:spPr>
            <a:solidFill>
              <a:srgbClr val="008000"/>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008000"/>
                    </a:solidFill>
                    <a:latin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Year 1</c:v>
                </c:pt>
                <c:pt idx="2">
                  <c:v>Year 2</c:v>
                </c:pt>
                <c:pt idx="4">
                  <c:v>Year 3</c:v>
                </c:pt>
                <c:pt idx="6">
                  <c:v>Year 4</c:v>
                </c:pt>
                <c:pt idx="8">
                  <c:v>Year 5</c:v>
                </c:pt>
              </c:strCache>
            </c:strRef>
          </c:cat>
          <c:val>
            <c:numRef>
              <c:f>Sheet1!$B$2:$K$2</c:f>
              <c:numCache>
                <c:formatCode>General</c:formatCode>
                <c:ptCount val="10"/>
                <c:pt idx="0">
                  <c:v>1</c:v>
                </c:pt>
                <c:pt idx="1">
                  <c:v>2</c:v>
                </c:pt>
                <c:pt idx="2">
                  <c:v>2</c:v>
                </c:pt>
                <c:pt idx="3">
                  <c:v>4</c:v>
                </c:pt>
                <c:pt idx="4">
                  <c:v>6</c:v>
                </c:pt>
                <c:pt idx="5">
                  <c:v>8</c:v>
                </c:pt>
                <c:pt idx="6">
                  <c:v>10</c:v>
                </c:pt>
                <c:pt idx="7">
                  <c:v>12</c:v>
                </c:pt>
                <c:pt idx="8">
                  <c:v>14</c:v>
                </c:pt>
                <c:pt idx="9">
                  <c:v>16</c:v>
                </c:pt>
              </c:numCache>
            </c:numRef>
          </c:val>
          <c:extLst>
            <c:ext xmlns:c16="http://schemas.microsoft.com/office/drawing/2014/chart" uri="{C3380CC4-5D6E-409C-BE32-E72D297353CC}">
              <c16:uniqueId val="{00000000-B6F0-4EEF-A781-5272C3C5CAE9}"/>
            </c:ext>
          </c:extLst>
        </c:ser>
        <c:ser>
          <c:idx val="1"/>
          <c:order val="1"/>
          <c:tx>
            <c:strRef>
              <c:f>Sheet1!$A$3</c:f>
              <c:strCache>
                <c:ptCount val="1"/>
                <c:pt idx="0">
                  <c:v>New stores</c:v>
                </c:pt>
              </c:strCache>
            </c:strRef>
          </c:tx>
          <c:spPr>
            <a:solidFill>
              <a:srgbClr val="FDB827"/>
            </a:solidFill>
            <a:ln w="12700" cap="flat">
              <a:noFill/>
              <a:miter lim="400000"/>
            </a:ln>
            <a:effectLst/>
          </c:spPr>
          <c:invertIfNegative val="0"/>
          <c:dLbls>
            <c:numFmt formatCode="0" sourceLinked="0"/>
            <c:spPr>
              <a:noFill/>
              <a:ln>
                <a:noFill/>
              </a:ln>
              <a:effectLst/>
            </c:spPr>
            <c:txPr>
              <a:bodyPr/>
              <a:lstStyle/>
              <a:p>
                <a:pPr>
                  <a:defRPr sz="1000" b="1" i="0" u="none" strike="noStrike">
                    <a:solidFill>
                      <a:srgbClr val="FDB827"/>
                    </a:solidFill>
                    <a:latin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Sheet1!$B$1:$K$1</c:f>
              <c:strCache>
                <c:ptCount val="10"/>
                <c:pt idx="0">
                  <c:v>Year 1</c:v>
                </c:pt>
                <c:pt idx="2">
                  <c:v>Year 2</c:v>
                </c:pt>
                <c:pt idx="4">
                  <c:v>Year 3</c:v>
                </c:pt>
                <c:pt idx="6">
                  <c:v>Year 4</c:v>
                </c:pt>
                <c:pt idx="8">
                  <c:v>Year 5</c:v>
                </c:pt>
              </c:strCache>
            </c:strRef>
          </c:cat>
          <c:val>
            <c:numRef>
              <c:f>Sheet1!$B$3:$K$3</c:f>
              <c:numCache>
                <c:formatCode>General</c:formatCode>
                <c:ptCount val="10"/>
                <c:pt idx="0">
                  <c:v>1</c:v>
                </c:pt>
                <c:pt idx="1">
                  <c:v>1</c:v>
                </c:pt>
                <c:pt idx="2">
                  <c:v>0</c:v>
                </c:pt>
                <c:pt idx="3">
                  <c:v>2</c:v>
                </c:pt>
                <c:pt idx="4">
                  <c:v>2</c:v>
                </c:pt>
                <c:pt idx="5">
                  <c:v>2</c:v>
                </c:pt>
                <c:pt idx="6">
                  <c:v>2</c:v>
                </c:pt>
                <c:pt idx="7">
                  <c:v>2</c:v>
                </c:pt>
                <c:pt idx="8">
                  <c:v>2</c:v>
                </c:pt>
                <c:pt idx="9">
                  <c:v>2</c:v>
                </c:pt>
              </c:numCache>
            </c:numRef>
          </c:val>
          <c:extLst>
            <c:ext xmlns:c16="http://schemas.microsoft.com/office/drawing/2014/chart" uri="{C3380CC4-5D6E-409C-BE32-E72D297353CC}">
              <c16:uniqueId val="{00000001-B6F0-4EEF-A781-5272C3C5CAE9}"/>
            </c:ext>
          </c:extLst>
        </c:ser>
        <c:dLbls>
          <c:showLegendKey val="0"/>
          <c:showVal val="0"/>
          <c:showCatName val="0"/>
          <c:showSerName val="0"/>
          <c:showPercent val="0"/>
          <c:showBubbleSize val="0"/>
        </c:dLbls>
        <c:gapWidth val="150"/>
        <c:axId val="68978688"/>
        <c:axId val="57145536"/>
      </c:barChart>
      <c:catAx>
        <c:axId val="68978688"/>
        <c:scaling>
          <c:orientation val="minMax"/>
        </c:scaling>
        <c:delete val="0"/>
        <c:axPos val="b"/>
        <c:numFmt formatCode="General" sourceLinked="0"/>
        <c:majorTickMark val="out"/>
        <c:minorTickMark val="none"/>
        <c:tickLblPos val="low"/>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en-US"/>
          </a:p>
        </c:txPr>
        <c:crossAx val="57145536"/>
        <c:crosses val="autoZero"/>
        <c:auto val="1"/>
        <c:lblAlgn val="ctr"/>
        <c:lblOffset val="100"/>
        <c:noMultiLvlLbl val="1"/>
      </c:catAx>
      <c:valAx>
        <c:axId val="57145536"/>
        <c:scaling>
          <c:orientation val="minMax"/>
        </c:scaling>
        <c:delete val="0"/>
        <c:axPos val="l"/>
        <c:numFmt formatCode="#,##0" sourceLinked="0"/>
        <c:majorTickMark val="out"/>
        <c:minorTickMark val="none"/>
        <c:tickLblPos val="nextTo"/>
        <c:spPr>
          <a:ln w="12700" cap="flat">
            <a:solidFill>
              <a:srgbClr val="888888"/>
            </a:solidFill>
            <a:prstDash val="solid"/>
            <a:miter lim="800000"/>
          </a:ln>
        </c:spPr>
        <c:txPr>
          <a:bodyPr rot="0"/>
          <a:lstStyle/>
          <a:p>
            <a:pPr>
              <a:defRPr sz="1000" b="0" i="0" u="none" strike="noStrike">
                <a:solidFill>
                  <a:srgbClr val="000000"/>
                </a:solidFill>
                <a:latin typeface="Verdana"/>
              </a:defRPr>
            </a:pPr>
            <a:endParaRPr lang="en-US"/>
          </a:p>
        </c:txPr>
        <c:crossAx val="68978688"/>
        <c:crosses val="autoZero"/>
        <c:crossBetween val="between"/>
        <c:majorUnit val="4"/>
        <c:minorUnit val="2"/>
      </c:valAx>
      <c:spPr>
        <a:solidFill>
          <a:srgbClr val="FFFFFF"/>
        </a:solidFill>
        <a:ln w="12700" cap="flat">
          <a:noFill/>
          <a:miter lim="400000"/>
        </a:ln>
        <a:effectLst/>
      </c:spPr>
    </c:plotArea>
    <c:legend>
      <c:legendPos val="b"/>
      <c:layout>
        <c:manualLayout>
          <c:xMode val="edge"/>
          <c:yMode val="edge"/>
          <c:x val="6.8061200000000002E-2"/>
          <c:y val="0.90768899999999997"/>
          <c:w val="0.87367099999999998"/>
          <c:h val="9.2311099999999993E-2"/>
        </c:manualLayout>
      </c:layout>
      <c:overlay val="1"/>
      <c:spPr>
        <a:noFill/>
        <a:ln w="12700" cap="flat">
          <a:noFill/>
          <a:miter lim="400000"/>
        </a:ln>
        <a:effectLst/>
      </c:spPr>
      <c:txPr>
        <a:bodyPr rot="0"/>
        <a:lstStyle/>
        <a:p>
          <a:pPr>
            <a:defRPr sz="1000" b="0" i="0" u="none" strike="noStrike">
              <a:solidFill>
                <a:srgbClr val="000000"/>
              </a:solidFill>
              <a:latin typeface="Verdana"/>
            </a:defRPr>
          </a:pPr>
          <a:endParaRPr lang="en-US"/>
        </a:p>
      </c:txPr>
    </c:legend>
    <c:plotVisOnly val="1"/>
    <c:dispBlanksAs val="gap"/>
    <c:showDLblsOverMax val="1"/>
  </c:chart>
  <c:spPr>
    <a:solidFill>
      <a:srgbClr val="FFFFFF"/>
    </a:solid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'P&amp;L+CF'!$A$84</c:f>
              <c:strCache>
                <c:ptCount val="1"/>
                <c:pt idx="0">
                  <c:v>Net Cash flow</c:v>
                </c:pt>
              </c:strCache>
            </c:strRef>
          </c:tx>
          <c:spPr>
            <a:solidFill>
              <a:srgbClr val="FDB827"/>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29-4BA1-B55C-29A073C6057D}"/>
                </c:ext>
              </c:extLst>
            </c:dLbl>
            <c:dLbl>
              <c:idx val="1"/>
              <c:layout>
                <c:manualLayout>
                  <c:x val="1.9444444444444445E-2"/>
                  <c:y val="1.388961796442111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29-4BA1-B55C-29A073C6057D}"/>
                </c:ext>
              </c:extLst>
            </c:dLbl>
            <c:numFmt formatCode="#,##0.0" sourceLinked="0"/>
            <c:spPr>
              <a:noFill/>
              <a:ln>
                <a:noFill/>
              </a:ln>
              <a:effectLst/>
            </c:spPr>
            <c:txPr>
              <a:bodyPr/>
              <a:lstStyle/>
              <a:p>
                <a:pPr>
                  <a:defRPr b="1">
                    <a:solidFill>
                      <a:srgbClr val="FDB82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'P&amp;L+CF'!$B$84:$G$84</c:f>
              <c:numCache>
                <c:formatCode>#,##0</c:formatCode>
                <c:ptCount val="6"/>
                <c:pt idx="0">
                  <c:v>-1084945.2891015625</c:v>
                </c:pt>
                <c:pt idx="1">
                  <c:v>-940234.41787630913</c:v>
                </c:pt>
                <c:pt idx="2">
                  <c:v>-1008137.2384117405</c:v>
                </c:pt>
                <c:pt idx="3">
                  <c:v>643252.34579021111</c:v>
                </c:pt>
                <c:pt idx="4">
                  <c:v>1913191.8695524419</c:v>
                </c:pt>
                <c:pt idx="5">
                  <c:v>4574836.641497436</c:v>
                </c:pt>
              </c:numCache>
            </c:numRef>
          </c:val>
          <c:extLst>
            <c:ext xmlns:c16="http://schemas.microsoft.com/office/drawing/2014/chart" uri="{C3380CC4-5D6E-409C-BE32-E72D297353CC}">
              <c16:uniqueId val="{00000002-C829-4BA1-B55C-29A073C6057D}"/>
            </c:ext>
          </c:extLst>
        </c:ser>
        <c:dLbls>
          <c:showLegendKey val="0"/>
          <c:showVal val="0"/>
          <c:showCatName val="0"/>
          <c:showSerName val="0"/>
          <c:showPercent val="0"/>
          <c:showBubbleSize val="0"/>
        </c:dLbls>
        <c:gapWidth val="150"/>
        <c:axId val="84362240"/>
        <c:axId val="102198080"/>
      </c:barChart>
      <c:lineChart>
        <c:grouping val="standard"/>
        <c:varyColors val="0"/>
        <c:ser>
          <c:idx val="1"/>
          <c:order val="1"/>
          <c:tx>
            <c:strRef>
              <c:f>'P&amp;L+CF'!$A$85</c:f>
              <c:strCache>
                <c:ptCount val="1"/>
                <c:pt idx="0">
                  <c:v>Cumulative Cash flow</c:v>
                </c:pt>
              </c:strCache>
            </c:strRef>
          </c:tx>
          <c:spPr>
            <a:ln>
              <a:solidFill>
                <a:srgbClr val="008000"/>
              </a:solidFill>
              <a:prstDash val="dash"/>
            </a:ln>
          </c:spPr>
          <c:marker>
            <c:spPr>
              <a:solidFill>
                <a:srgbClr val="008000"/>
              </a:solidFill>
            </c:spPr>
          </c:marker>
          <c:dLbls>
            <c:dLbl>
              <c:idx val="0"/>
              <c:layout>
                <c:manualLayout>
                  <c:x val="-6.9521169003278233E-2"/>
                  <c:y val="5.55555555555554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829-4BA1-B55C-29A073C6057D}"/>
                </c:ext>
              </c:extLst>
            </c:dLbl>
            <c:dLbl>
              <c:idx val="1"/>
              <c:layout>
                <c:manualLayout>
                  <c:x val="-8.055555555555563E-2"/>
                  <c:y val="4.16666666666666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829-4BA1-B55C-29A073C6057D}"/>
                </c:ext>
              </c:extLst>
            </c:dLbl>
            <c:dLbl>
              <c:idx val="2"/>
              <c:layout>
                <c:manualLayout>
                  <c:x val="-6.9444444444444489E-2"/>
                  <c:y val="5.5555555555555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829-4BA1-B55C-29A073C6057D}"/>
                </c:ext>
              </c:extLst>
            </c:dLbl>
            <c:dLbl>
              <c:idx val="5"/>
              <c:layout>
                <c:manualLayout>
                  <c:x val="-1.9444444444444445E-2"/>
                  <c:y val="-5.5555555555555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829-4BA1-B55C-29A073C6057D}"/>
                </c:ext>
              </c:extLst>
            </c:dLbl>
            <c:numFmt formatCode="#,##0.0" sourceLinked="0"/>
            <c:spPr>
              <a:noFill/>
              <a:ln>
                <a:noFill/>
              </a:ln>
              <a:effectLst/>
            </c:spPr>
            <c:txPr>
              <a:bodyPr/>
              <a:lstStyle/>
              <a:p>
                <a:pPr>
                  <a:defRPr b="1">
                    <a:solidFill>
                      <a:srgbClr val="00800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'P&amp;L+CF'!$B$68:$G$68</c:f>
              <c:strCache>
                <c:ptCount val="6"/>
                <c:pt idx="0">
                  <c:v>Period 0</c:v>
                </c:pt>
                <c:pt idx="1">
                  <c:v>Year 1</c:v>
                </c:pt>
                <c:pt idx="2">
                  <c:v>Year 2</c:v>
                </c:pt>
                <c:pt idx="3">
                  <c:v>Year 3</c:v>
                </c:pt>
                <c:pt idx="4">
                  <c:v>Year 4</c:v>
                </c:pt>
                <c:pt idx="5">
                  <c:v>Year 5</c:v>
                </c:pt>
              </c:strCache>
            </c:strRef>
          </c:cat>
          <c:val>
            <c:numRef>
              <c:f>'P&amp;L+CF'!$B$85:$G$85</c:f>
              <c:numCache>
                <c:formatCode>#,##0</c:formatCode>
                <c:ptCount val="6"/>
                <c:pt idx="0">
                  <c:v>-1084945.2891015625</c:v>
                </c:pt>
                <c:pt idx="1">
                  <c:v>-2025179.7069778717</c:v>
                </c:pt>
                <c:pt idx="2">
                  <c:v>-3033316.9453896121</c:v>
                </c:pt>
                <c:pt idx="3">
                  <c:v>-2390064.599599401</c:v>
                </c:pt>
                <c:pt idx="4">
                  <c:v>-476872.73004695913</c:v>
                </c:pt>
                <c:pt idx="5">
                  <c:v>4097963.9114504769</c:v>
                </c:pt>
              </c:numCache>
            </c:numRef>
          </c:val>
          <c:smooth val="0"/>
          <c:extLst>
            <c:ext xmlns:c16="http://schemas.microsoft.com/office/drawing/2014/chart" uri="{C3380CC4-5D6E-409C-BE32-E72D297353CC}">
              <c16:uniqueId val="{00000007-C829-4BA1-B55C-29A073C6057D}"/>
            </c:ext>
          </c:extLst>
        </c:ser>
        <c:dLbls>
          <c:showLegendKey val="0"/>
          <c:showVal val="0"/>
          <c:showCatName val="0"/>
          <c:showSerName val="0"/>
          <c:showPercent val="0"/>
          <c:showBubbleSize val="0"/>
        </c:dLbls>
        <c:marker val="1"/>
        <c:smooth val="0"/>
        <c:axId val="84362240"/>
        <c:axId val="102198080"/>
      </c:lineChart>
      <c:catAx>
        <c:axId val="84362240"/>
        <c:scaling>
          <c:orientation val="minMax"/>
        </c:scaling>
        <c:delete val="0"/>
        <c:axPos val="b"/>
        <c:numFmt formatCode="General" sourceLinked="0"/>
        <c:majorTickMark val="out"/>
        <c:minorTickMark val="none"/>
        <c:tickLblPos val="low"/>
        <c:crossAx val="102198080"/>
        <c:crosses val="autoZero"/>
        <c:auto val="1"/>
        <c:lblAlgn val="ctr"/>
        <c:lblOffset val="100"/>
        <c:noMultiLvlLbl val="0"/>
      </c:catAx>
      <c:valAx>
        <c:axId val="102198080"/>
        <c:scaling>
          <c:orientation val="minMax"/>
        </c:scaling>
        <c:delete val="0"/>
        <c:axPos val="l"/>
        <c:numFmt formatCode="#,##0" sourceLinked="1"/>
        <c:majorTickMark val="out"/>
        <c:minorTickMark val="none"/>
        <c:tickLblPos val="nextTo"/>
        <c:crossAx val="84362240"/>
        <c:crosses val="autoZero"/>
        <c:crossBetween val="between"/>
        <c:dispUnits>
          <c:builtInUnit val="millions"/>
          <c:dispUnitsLbl>
            <c:tx>
              <c:rich>
                <a:bodyPr/>
                <a:lstStyle/>
                <a:p>
                  <a:pPr>
                    <a:defRPr/>
                  </a:pPr>
                  <a:r>
                    <a:rPr lang="en-US"/>
                    <a:t>in</a:t>
                  </a:r>
                  <a:r>
                    <a:rPr lang="en-US" baseline="0"/>
                    <a:t> millions</a:t>
                  </a:r>
                  <a:endParaRPr lang="he-IL"/>
                </a:p>
              </c:rich>
            </c:tx>
          </c:dispUnitsLbl>
        </c:dispUnits>
      </c:valAx>
    </c:plotArea>
    <c:legend>
      <c:legendPos val="b"/>
      <c:overlay val="0"/>
    </c:legend>
    <c:plotVisOnly val="1"/>
    <c:dispBlanksAs val="gap"/>
    <c:showDLblsOverMax val="0"/>
  </c:chart>
  <c:spPr>
    <a:ln>
      <a:noFill/>
    </a:ln>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044F44-8A8A-4D8D-8E36-FEE343EEBB44}" type="datetimeFigureOut">
              <a:rPr lang="en-US" smtClean="0"/>
              <a:t>9/6/2017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95DA4F-AB1A-417A-B2C2-4A599AB0F959}" type="slidenum">
              <a:rPr lang="en-US" smtClean="0"/>
              <a:t>‹#›</a:t>
            </a:fld>
            <a:endParaRPr lang="en-US"/>
          </a:p>
        </p:txBody>
      </p:sp>
    </p:spTree>
    <p:extLst>
      <p:ext uri="{BB962C8B-B14F-4D97-AF65-F5344CB8AC3E}">
        <p14:creationId xmlns:p14="http://schemas.microsoft.com/office/powerpoint/2010/main" val="3900309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10</a:t>
            </a:fld>
            <a:endParaRPr lang="en-US"/>
          </a:p>
        </p:txBody>
      </p:sp>
    </p:spTree>
    <p:extLst>
      <p:ext uri="{BB962C8B-B14F-4D97-AF65-F5344CB8AC3E}">
        <p14:creationId xmlns:p14="http://schemas.microsoft.com/office/powerpoint/2010/main" val="114224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95DA4F-AB1A-417A-B2C2-4A599AB0F959}" type="slidenum">
              <a:rPr lang="en-US" smtClean="0"/>
              <a:t>11</a:t>
            </a:fld>
            <a:endParaRPr lang="en-US"/>
          </a:p>
        </p:txBody>
      </p:sp>
    </p:spTree>
    <p:extLst>
      <p:ext uri="{BB962C8B-B14F-4D97-AF65-F5344CB8AC3E}">
        <p14:creationId xmlns:p14="http://schemas.microsoft.com/office/powerpoint/2010/main" val="114224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1600"/>
            </a:lvl1p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2AEA675-C051-4CC4-B6EB-0705E68431C0}"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6094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EA675-C051-4CC4-B6EB-0705E68431C0}"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519247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EA675-C051-4CC4-B6EB-0705E68431C0}"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8136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AEA675-C051-4CC4-B6EB-0705E68431C0}"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705335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AEA675-C051-4CC4-B6EB-0705E68431C0}"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1610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AEA675-C051-4CC4-B6EB-0705E68431C0}"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3968858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AEA675-C051-4CC4-B6EB-0705E68431C0}" type="datetimeFigureOut">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925228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AEA675-C051-4CC4-B6EB-0705E68431C0}" type="datetimeFigureOut">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718456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AEA675-C051-4CC4-B6EB-0705E68431C0}"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55254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144423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2AEA675-C051-4CC4-B6EB-0705E68431C0}" type="datetimeFigureOut">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BC84D-C2ED-4098-9BEF-23D80858F679}" type="slidenum">
              <a:rPr lang="en-US" smtClean="0"/>
              <a:t>‹#›</a:t>
            </a:fld>
            <a:endParaRPr lang="en-US"/>
          </a:p>
        </p:txBody>
      </p:sp>
    </p:spTree>
    <p:extLst>
      <p:ext uri="{BB962C8B-B14F-4D97-AF65-F5344CB8AC3E}">
        <p14:creationId xmlns:p14="http://schemas.microsoft.com/office/powerpoint/2010/main" val="299104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he-IL" dirty="0"/>
              <a:t>כותרת</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he-IL" dirty="0"/>
              <a:t>כותרת</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2AEA675-C051-4CC4-B6EB-0705E68431C0}" type="datetimeFigureOut">
              <a:rPr lang="en-US" smtClean="0"/>
              <a:pPr/>
              <a:t>9/6/2017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46BC84D-C2ED-4098-9BEF-23D80858F679}" type="slidenum">
              <a:rPr lang="en-US" smtClean="0"/>
              <a:pPr/>
              <a:t>‹#›</a:t>
            </a:fld>
            <a:endParaRPr lang="en-US"/>
          </a:p>
        </p:txBody>
      </p:sp>
    </p:spTree>
    <p:extLst>
      <p:ext uri="{BB962C8B-B14F-4D97-AF65-F5344CB8AC3E}">
        <p14:creationId xmlns:p14="http://schemas.microsoft.com/office/powerpoint/2010/main" val="2880111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1" eaLnBrk="1" latinLnBrk="0" hangingPunct="1">
        <a:spcBef>
          <a:spcPct val="0"/>
        </a:spcBef>
        <a:buNone/>
        <a:defRPr sz="1600" b="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1pPr>
      <a:lvl2pPr marL="742950" indent="-28575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50000"/>
        </a:lnSpc>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pPr algn="ctr"/>
            <a:r>
              <a:rPr lang="en-GB" dirty="0"/>
              <a:t>Nice to meet you</a:t>
            </a:r>
            <a:endParaRPr lang="en-US" dirty="0"/>
          </a:p>
        </p:txBody>
      </p:sp>
      <p:pic>
        <p:nvPicPr>
          <p:cNvPr id="6146" name="Picture 2" descr="Image result for baking school denma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7400" y="2571750"/>
            <a:ext cx="4572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728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1731764"/>
            <a:ext cx="4114800" cy="1679971"/>
          </a:xfrm>
        </p:spPr>
        <p:txBody>
          <a:bodyPr>
            <a:normAutofit fontScale="90000"/>
          </a:bodyPr>
          <a:lstStyle/>
          <a:p>
            <a:pPr algn="l" rtl="0"/>
            <a:br>
              <a:rPr lang="en-GB" dirty="0"/>
            </a:br>
            <a:br>
              <a:rPr lang="en-GB" dirty="0"/>
            </a:br>
            <a:r>
              <a:rPr lang="en-GB" dirty="0"/>
              <a:t>In 2016, Uri published his second book, Breaking Breads a bread recipe book adapted to the American public. Considered a pioneer in the Israeli baking industry, the book, which was received to critical acclaim, was named amongst 2016’s 20 best cookbooks</a:t>
            </a:r>
            <a:endParaRPr lang="en-US" dirty="0"/>
          </a:p>
        </p:txBody>
      </p:sp>
      <p:pic>
        <p:nvPicPr>
          <p:cNvPr id="1036" name="Picture 12" descr="Cover of Uri Scheft's Breaking Brea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42875"/>
            <a:ext cx="3886200"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113570"/>
            <a:ext cx="1524000" cy="246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90550"/>
            <a:ext cx="4572000" cy="646331"/>
          </a:xfrm>
          <a:prstGeom prst="rect">
            <a:avLst/>
          </a:prstGeom>
        </p:spPr>
        <p:txBody>
          <a:bodyPr>
            <a:spAutoFit/>
          </a:bodyPr>
          <a:lstStyle/>
          <a:p>
            <a:r>
              <a:rPr lang="en-US" sz="1200" b="1" dirty="0"/>
              <a:t> ”</a:t>
            </a:r>
            <a:r>
              <a:rPr lang="en-US" sz="1200" dirty="0"/>
              <a:t>The Israeli culinary movement continues to flourish as baker Uri </a:t>
            </a:r>
            <a:r>
              <a:rPr lang="en-US" sz="1200" dirty="0" err="1"/>
              <a:t>Scheft</a:t>
            </a:r>
            <a:r>
              <a:rPr lang="en-US" sz="1200" dirty="0"/>
              <a:t> follows his successful Tel Aviv and New York City bakeries with his first cookbook”</a:t>
            </a:r>
          </a:p>
        </p:txBody>
      </p:sp>
      <p:sp>
        <p:nvSpPr>
          <p:cNvPr id="5" name="Rectangle 4"/>
          <p:cNvSpPr/>
          <p:nvPr/>
        </p:nvSpPr>
        <p:spPr>
          <a:xfrm>
            <a:off x="228600" y="1677084"/>
            <a:ext cx="3581400" cy="646331"/>
          </a:xfrm>
          <a:prstGeom prst="rect">
            <a:avLst/>
          </a:prstGeom>
        </p:spPr>
        <p:txBody>
          <a:bodyPr wrap="square">
            <a:spAutoFit/>
          </a:bodyPr>
          <a:lstStyle/>
          <a:p>
            <a:r>
              <a:rPr lang="en-US" sz="1200" dirty="0"/>
              <a:t>“Uri </a:t>
            </a:r>
            <a:r>
              <a:rPr lang="en-US" sz="1200" dirty="0" err="1"/>
              <a:t>Scheft’s</a:t>
            </a:r>
            <a:r>
              <a:rPr lang="en-US" sz="1200" dirty="0"/>
              <a:t> new cookbook falls midway between two trends — Old World baking and Israeli cuisine — and the results are deeply satisfying”</a:t>
            </a:r>
          </a:p>
        </p:txBody>
      </p:sp>
      <p:pic>
        <p:nvPicPr>
          <p:cNvPr id="1029" name="Picture 5" descr="Image result for la tim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2323415"/>
            <a:ext cx="2057400" cy="2582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1950" y="2952750"/>
            <a:ext cx="4438650" cy="1200329"/>
          </a:xfrm>
          <a:prstGeom prst="rect">
            <a:avLst/>
          </a:prstGeom>
        </p:spPr>
        <p:txBody>
          <a:bodyPr wrap="square">
            <a:spAutoFit/>
          </a:bodyPr>
          <a:lstStyle/>
          <a:p>
            <a:r>
              <a:rPr lang="en-US" sz="1200" dirty="0"/>
              <a:t>“In Breaking Breads, Uri </a:t>
            </a:r>
            <a:r>
              <a:rPr lang="en-US" sz="1200" dirty="0" err="1"/>
              <a:t>Scheft</a:t>
            </a:r>
            <a:r>
              <a:rPr lang="en-US" sz="1200" dirty="0"/>
              <a:t> — the master baker behind Breads Bakery in New York City and </a:t>
            </a:r>
            <a:r>
              <a:rPr lang="en-US" sz="1200" dirty="0" err="1"/>
              <a:t>Lehamim</a:t>
            </a:r>
            <a:r>
              <a:rPr lang="en-US" sz="1200" dirty="0"/>
              <a:t> Bakery in Tel Aviv — takes the combined influences of his Scandinavian heritage, his European pastry training, and his Israeli and New York City homes to provide sweet and savory baking recipes that cover European, Israeli and Middle Eastern favorites”</a:t>
            </a:r>
          </a:p>
        </p:txBody>
      </p:sp>
      <p:pic>
        <p:nvPicPr>
          <p:cNvPr id="1031" name="Picture 7" descr="Image result for food networ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8600" y="3974247"/>
            <a:ext cx="378198" cy="381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4339199" y="1200150"/>
            <a:ext cx="4572000" cy="276999"/>
          </a:xfrm>
          <a:prstGeom prst="rect">
            <a:avLst/>
          </a:prstGeom>
        </p:spPr>
        <p:txBody>
          <a:bodyPr>
            <a:spAutoFit/>
          </a:bodyPr>
          <a:lstStyle/>
          <a:p>
            <a:r>
              <a:rPr lang="en-US" sz="1200" dirty="0"/>
              <a:t>“From </a:t>
            </a:r>
            <a:r>
              <a:rPr lang="en-US" sz="1200" dirty="0" err="1"/>
              <a:t>babka</a:t>
            </a:r>
            <a:r>
              <a:rPr lang="en-US" sz="1200" dirty="0"/>
              <a:t> to breadsticks,  Breaking Breads is  a definitive guide”</a:t>
            </a:r>
          </a:p>
        </p:txBody>
      </p:sp>
      <p:pic>
        <p:nvPicPr>
          <p:cNvPr id="1033" name="Picture 9" descr="Image result for food and wine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15200" y="1477149"/>
            <a:ext cx="1457516" cy="22773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105400" y="2119610"/>
            <a:ext cx="3528917" cy="1200329"/>
          </a:xfrm>
          <a:prstGeom prst="rect">
            <a:avLst/>
          </a:prstGeom>
        </p:spPr>
        <p:txBody>
          <a:bodyPr wrap="square">
            <a:spAutoFit/>
          </a:bodyPr>
          <a:lstStyle/>
          <a:p>
            <a:r>
              <a:rPr lang="en-US" sz="1200" dirty="0"/>
              <a:t>Breads is one of our favorite bakeries in New York City, and we’re thrilled that Uri </a:t>
            </a:r>
            <a:r>
              <a:rPr lang="en-US" sz="1200" dirty="0" err="1"/>
              <a:t>Scheft</a:t>
            </a:r>
            <a:r>
              <a:rPr lang="en-US" sz="1200" dirty="0"/>
              <a:t> has released a cookbook with recipes for beloved items such as their famous </a:t>
            </a:r>
            <a:r>
              <a:rPr lang="en-US" sz="1200" dirty="0" err="1"/>
              <a:t>babka</a:t>
            </a:r>
            <a:r>
              <a:rPr lang="en-US" sz="1200" dirty="0"/>
              <a:t> (we especially love their walnut version) and challah -- perfect for a snow-day weekend project.</a:t>
            </a:r>
          </a:p>
        </p:txBody>
      </p:sp>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4880" y="3194329"/>
            <a:ext cx="1926010" cy="251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6483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1222771"/>
          </a:xfrm>
        </p:spPr>
        <p:txBody>
          <a:bodyPr>
            <a:normAutofit/>
          </a:bodyPr>
          <a:lstStyle/>
          <a:p>
            <a:pPr algn="l" rtl="0"/>
            <a:br>
              <a:rPr lang="en-GB" dirty="0"/>
            </a:br>
            <a:r>
              <a:rPr lang="en-GB" dirty="0"/>
              <a:t>In order to spread the word of our brand and serve as ambassadors on behalf of the Israeli baking industry, we are happy to take part in major events in Israel and around the world</a:t>
            </a:r>
            <a:endParaRPr lang="en-US" dirty="0"/>
          </a:p>
        </p:txBody>
      </p:sp>
      <p:sp>
        <p:nvSpPr>
          <p:cNvPr id="5" name="TextBox 4"/>
          <p:cNvSpPr txBox="1"/>
          <p:nvPr/>
        </p:nvSpPr>
        <p:spPr>
          <a:xfrm>
            <a:off x="5899174" y="3492271"/>
            <a:ext cx="3084822" cy="830997"/>
          </a:xfrm>
          <a:prstGeom prst="rect">
            <a:avLst/>
          </a:prstGeom>
          <a:noFill/>
        </p:spPr>
        <p:txBody>
          <a:bodyPr wrap="square" rtlCol="0">
            <a:spAutoFit/>
          </a:bodyPr>
          <a:lstStyle/>
          <a:p>
            <a:pPr algn="ctr"/>
            <a:r>
              <a:rPr lang="en-GB" sz="1200" dirty="0"/>
              <a:t>A pop-up bakery at an event where we presented the bakery's real-time capabilities, at an event held by Ernst &amp; Young in San Francisco, 2016-2017</a:t>
            </a:r>
            <a:endParaRPr lang="en-US" sz="1200" dirty="0"/>
          </a:p>
        </p:txBody>
      </p:sp>
      <p:sp>
        <p:nvSpPr>
          <p:cNvPr id="7" name="TextBox 6"/>
          <p:cNvSpPr txBox="1"/>
          <p:nvPr/>
        </p:nvSpPr>
        <p:spPr>
          <a:xfrm>
            <a:off x="3124200" y="3410781"/>
            <a:ext cx="2774974" cy="646331"/>
          </a:xfrm>
          <a:prstGeom prst="rect">
            <a:avLst/>
          </a:prstGeom>
          <a:noFill/>
        </p:spPr>
        <p:txBody>
          <a:bodyPr wrap="square" rtlCol="0">
            <a:spAutoFit/>
          </a:bodyPr>
          <a:lstStyle/>
          <a:p>
            <a:pPr algn="ctr"/>
            <a:r>
              <a:rPr lang="en-GB" sz="1200" dirty="0"/>
              <a:t>Uri demonstrating recipes inspired by his new book at a stall at an event by Golan Vintage in the Golan Heights, 2015</a:t>
            </a:r>
            <a:endParaRPr lang="en-US" sz="1200" dirty="0"/>
          </a:p>
        </p:txBody>
      </p:sp>
      <p:sp>
        <p:nvSpPr>
          <p:cNvPr id="9" name="TextBox 8"/>
          <p:cNvSpPr txBox="1"/>
          <p:nvPr/>
        </p:nvSpPr>
        <p:spPr>
          <a:xfrm>
            <a:off x="441313" y="3504220"/>
            <a:ext cx="2590800" cy="646331"/>
          </a:xfrm>
          <a:prstGeom prst="rect">
            <a:avLst/>
          </a:prstGeom>
          <a:noFill/>
        </p:spPr>
        <p:txBody>
          <a:bodyPr wrap="square" rtlCol="0">
            <a:spAutoFit/>
          </a:bodyPr>
          <a:lstStyle/>
          <a:p>
            <a:pPr algn="ctr"/>
            <a:r>
              <a:rPr lang="en-GB" sz="1200" dirty="0"/>
              <a:t>A pop-up stand with hot </a:t>
            </a:r>
            <a:r>
              <a:rPr lang="en-GB" sz="1200" dirty="0" err="1"/>
              <a:t>bourekas</a:t>
            </a:r>
            <a:r>
              <a:rPr lang="en-GB" sz="1200" dirty="0"/>
              <a:t> baked on-location stand, at an event held by Subaru, 2016</a:t>
            </a:r>
            <a:endParaRPr lang="en-US" sz="1200" dirty="0"/>
          </a:p>
        </p:txBody>
      </p:sp>
      <p:pic>
        <p:nvPicPr>
          <p:cNvPr id="10" name="Picture 2" descr="F:\Shared Documents\עובדים\צאלה\שיווק\חול\סן פרנסיסקו\תמונות מהאירוע\2016-04-11_11384346_photo_by_Allen_McEacher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2698" y="1525546"/>
            <a:ext cx="2757774" cy="18382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F:\Shared Documents\עובדים\צאלה\שיווק\בורקס פופ אפ\IMG_25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037" y="1525545"/>
            <a:ext cx="2822819" cy="188187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F:\Shared Documents\תיקיית תמונות\תמונות\ירדן וינטג'\9.bm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7745" y="1525546"/>
            <a:ext cx="2509033" cy="188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br>
              <a:rPr lang="en-GB" dirty="0"/>
            </a:br>
            <a:br>
              <a:rPr lang="en-GB" dirty="0"/>
            </a:br>
            <a:r>
              <a:rPr lang="en-GB" dirty="0"/>
              <a:t>In 2009, we established “</a:t>
            </a:r>
            <a:r>
              <a:rPr lang="en-GB" dirty="0" err="1"/>
              <a:t>Kibbudim</a:t>
            </a:r>
            <a:r>
              <a:rPr lang="en-GB" dirty="0"/>
              <a:t>", a dairy restaurant offering festive and painstakingly perfect platters for every occasion - at home or in the office</a:t>
            </a:r>
            <a:endParaRPr lang="en-US" dirty="0"/>
          </a:p>
        </p:txBody>
      </p:sp>
      <p:pic>
        <p:nvPicPr>
          <p:cNvPr id="4098" name="Picture 2" descr="S:\Breads Bakery\Strategy\investors pres\חומרים למצגת 14.6\תמונות\קרוסטיני חציל קלוי.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885950"/>
            <a:ext cx="4252858" cy="283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GB" dirty="0"/>
              <a:t>Why are we here today?</a:t>
            </a:r>
            <a:endParaRPr lang="en-US" dirty="0"/>
          </a:p>
        </p:txBody>
      </p:sp>
    </p:spTree>
    <p:extLst>
      <p:ext uri="{BB962C8B-B14F-4D97-AF65-F5344CB8AC3E}">
        <p14:creationId xmlns:p14="http://schemas.microsoft.com/office/powerpoint/2010/main" val="46188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br>
              <a:rPr lang="en-GB" dirty="0"/>
            </a:br>
            <a:br>
              <a:rPr lang="en-GB" dirty="0"/>
            </a:br>
            <a:r>
              <a:rPr lang="en-GB" dirty="0"/>
              <a:t>During our travels in America, we drank a lot of coffee</a:t>
            </a:r>
            <a:endParaRPr lang="en-US" dirty="0"/>
          </a:p>
        </p:txBody>
      </p:sp>
    </p:spTree>
    <p:extLst>
      <p:ext uri="{BB962C8B-B14F-4D97-AF65-F5344CB8AC3E}">
        <p14:creationId xmlns:p14="http://schemas.microsoft.com/office/powerpoint/2010/main" val="26681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br>
              <a:rPr lang="en-GB" dirty="0"/>
            </a:br>
            <a:r>
              <a:rPr lang="en-GB" dirty="0"/>
              <a:t>And we discovered that the biggest coffee shop chains are missing fresh, high quality pastries to be served alongside the coffee</a:t>
            </a:r>
            <a:endParaRPr lang="en-US" dirty="0"/>
          </a:p>
        </p:txBody>
      </p:sp>
    </p:spTree>
    <p:extLst>
      <p:ext uri="{BB962C8B-B14F-4D97-AF65-F5344CB8AC3E}">
        <p14:creationId xmlns:p14="http://schemas.microsoft.com/office/powerpoint/2010/main" val="3355491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6350"/>
            <a:ext cx="8229600" cy="857250"/>
          </a:xfrm>
        </p:spPr>
        <p:txBody>
          <a:bodyPr>
            <a:normAutofit fontScale="90000"/>
          </a:bodyPr>
          <a:lstStyle/>
          <a:p>
            <a:pPr algn="l" rtl="0"/>
            <a:br>
              <a:rPr lang="en-GB" dirty="0"/>
            </a:br>
            <a:br>
              <a:rPr lang="en-GB" dirty="0"/>
            </a:br>
            <a:r>
              <a:rPr lang="en-GB" dirty="0"/>
              <a:t>Therefore, we decided to establish a project aimed at providing the American people with a new experience of high quality pastries that are baked throughout the day and served to customers straight from the oven while they’re still warm and fresh</a:t>
            </a:r>
            <a:endParaRPr lang="en-US" dirty="0"/>
          </a:p>
        </p:txBody>
      </p:sp>
    </p:spTree>
    <p:extLst>
      <p:ext uri="{BB962C8B-B14F-4D97-AF65-F5344CB8AC3E}">
        <p14:creationId xmlns:p14="http://schemas.microsoft.com/office/powerpoint/2010/main" val="28213032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09750"/>
            <a:ext cx="8229600" cy="857250"/>
          </a:xfrm>
        </p:spPr>
        <p:txBody>
          <a:bodyPr/>
          <a:lstStyle/>
          <a:p>
            <a:pPr algn="ctr" rtl="0"/>
            <a:br>
              <a:rPr lang="en-US" dirty="0"/>
            </a:br>
            <a:br>
              <a:rPr lang="en-US" dirty="0"/>
            </a:br>
            <a:r>
              <a:rPr lang="en-US" dirty="0"/>
              <a:t>Or, as we call it: </a:t>
            </a:r>
            <a:r>
              <a:rPr lang="en-US" dirty="0" err="1"/>
              <a:t>Chunka</a:t>
            </a:r>
            <a:endParaRPr lang="en-US" dirty="0"/>
          </a:p>
        </p:txBody>
      </p:sp>
    </p:spTree>
    <p:extLst>
      <p:ext uri="{BB962C8B-B14F-4D97-AF65-F5344CB8AC3E}">
        <p14:creationId xmlns:p14="http://schemas.microsoft.com/office/powerpoint/2010/main" val="19039423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4"/>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981720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2038350"/>
            <a:ext cx="5095964" cy="28676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62400" y="284024"/>
            <a:ext cx="4876800" cy="2308324"/>
          </a:xfrm>
          <a:prstGeom prst="rect">
            <a:avLst/>
          </a:prstGeom>
          <a:noFill/>
        </p:spPr>
        <p:txBody>
          <a:bodyPr wrap="square" rtlCol="0">
            <a:spAutoFit/>
          </a:bodyPr>
          <a:lstStyle/>
          <a:p>
            <a:r>
              <a:rPr lang="en-GB" dirty="0"/>
              <a:t>Baking bread involves all the senses; the experience is highly emotional. In every dough is the promise of a small taste of the lost garden of paradise. Every loaf of bread is a unique and breath-taking act of genesis” 	         ~ Uri </a:t>
            </a:r>
            <a:r>
              <a:rPr lang="en-GB" dirty="0" err="1"/>
              <a:t>Scheft</a:t>
            </a:r>
            <a:br>
              <a:rPr lang="en-GB" dirty="0"/>
            </a:br>
            <a:br>
              <a:rPr lang="en-GB" dirty="0"/>
            </a:br>
            <a:br>
              <a:rPr lang="en-GB" dirty="0"/>
            </a:br>
            <a:r>
              <a:rPr lang="en-GB" dirty="0"/>
              <a:t>Uri </a:t>
            </a:r>
            <a:r>
              <a:rPr lang="en-GB" dirty="0" err="1"/>
              <a:t>Scheft</a:t>
            </a:r>
            <a:endParaRPr lang="en-GB" dirty="0"/>
          </a:p>
        </p:txBody>
      </p:sp>
    </p:spTree>
    <p:extLst>
      <p:ext uri="{BB962C8B-B14F-4D97-AF65-F5344CB8AC3E}">
        <p14:creationId xmlns:p14="http://schemas.microsoft.com/office/powerpoint/2010/main" val="1833523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5"/>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53690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6"/>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3295943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7"/>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0"/>
            <a:ext cx="9144000" cy="5143500"/>
          </a:xfrm>
          <a:prstGeom prst="rect">
            <a:avLst/>
          </a:prstGeom>
          <a:noFill/>
          <a:ln>
            <a:noFill/>
          </a:ln>
        </p:spPr>
      </p:pic>
    </p:spTree>
    <p:extLst>
      <p:ext uri="{BB962C8B-B14F-4D97-AF65-F5344CB8AC3E}">
        <p14:creationId xmlns:p14="http://schemas.microsoft.com/office/powerpoint/2010/main" val="271753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79"/>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562" y="6666"/>
            <a:ext cx="9141438" cy="5142059"/>
          </a:xfrm>
          <a:prstGeom prst="rect">
            <a:avLst/>
          </a:prstGeom>
          <a:noFill/>
          <a:ln>
            <a:noFill/>
          </a:ln>
        </p:spPr>
      </p:pic>
    </p:spTree>
    <p:extLst>
      <p:ext uri="{BB962C8B-B14F-4D97-AF65-F5344CB8AC3E}">
        <p14:creationId xmlns:p14="http://schemas.microsoft.com/office/powerpoint/2010/main" val="1791058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07"/>
            <a:ext cx="9144000" cy="5143500"/>
          </a:xfrm>
          <a:prstGeom prst="rect">
            <a:avLst/>
          </a:prstGeom>
          <a:noFill/>
          <a:ln>
            <a:noFill/>
          </a:ln>
        </p:spPr>
      </p:pic>
    </p:spTree>
    <p:extLst>
      <p:ext uri="{BB962C8B-B14F-4D97-AF65-F5344CB8AC3E}">
        <p14:creationId xmlns:p14="http://schemas.microsoft.com/office/powerpoint/2010/main" val="15692176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42083_mateget_creative_names_06.08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20538"/>
            <a:ext cx="9180512" cy="5164038"/>
          </a:xfrm>
          <a:prstGeom prst="rect">
            <a:avLst/>
          </a:prstGeom>
          <a:noFill/>
          <a:ln>
            <a:noFill/>
          </a:ln>
        </p:spPr>
      </p:pic>
    </p:spTree>
    <p:extLst>
      <p:ext uri="{BB962C8B-B14F-4D97-AF65-F5344CB8AC3E}">
        <p14:creationId xmlns:p14="http://schemas.microsoft.com/office/powerpoint/2010/main" val="39327422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9300"/>
            <a:ext cx="8229600" cy="857250"/>
          </a:xfrm>
        </p:spPr>
        <p:txBody>
          <a:bodyPr/>
          <a:lstStyle/>
          <a:p>
            <a:pPr algn="l" rtl="0"/>
            <a:br>
              <a:rPr lang="en-GB" dirty="0"/>
            </a:br>
            <a:br>
              <a:rPr lang="en-GB" dirty="0"/>
            </a:br>
            <a:r>
              <a:rPr lang="en-GB" dirty="0"/>
              <a:t>The product concept</a:t>
            </a:r>
            <a:endParaRPr lang="en-US" dirty="0"/>
          </a:p>
        </p:txBody>
      </p:sp>
    </p:spTree>
    <p:extLst>
      <p:ext uri="{BB962C8B-B14F-4D97-AF65-F5344CB8AC3E}">
        <p14:creationId xmlns:p14="http://schemas.microsoft.com/office/powerpoint/2010/main" val="122306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2150"/>
            <a:ext cx="8229600" cy="857250"/>
          </a:xfrm>
        </p:spPr>
        <p:txBody>
          <a:bodyPr/>
          <a:lstStyle/>
          <a:p>
            <a:pPr algn="l" rtl="0"/>
            <a:br>
              <a:rPr lang="en-GB" dirty="0"/>
            </a:br>
            <a:br>
              <a:rPr lang="en-GB" dirty="0"/>
            </a:br>
            <a:r>
              <a:rPr lang="en-GB" dirty="0"/>
              <a:t>Fresh products are baked on location, around the clock</a:t>
            </a:r>
            <a:endParaRPr lang="en-US" dirty="0"/>
          </a:p>
        </p:txBody>
      </p:sp>
    </p:spTree>
    <p:extLst>
      <p:ext uri="{BB962C8B-B14F-4D97-AF65-F5344CB8AC3E}">
        <p14:creationId xmlns:p14="http://schemas.microsoft.com/office/powerpoint/2010/main" val="37169392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br>
              <a:rPr lang="en-GB" dirty="0"/>
            </a:br>
            <a:r>
              <a:rPr lang="en-GB" dirty="0"/>
              <a:t>Production method</a:t>
            </a:r>
            <a:endParaRPr lang="en-US" dirty="0"/>
          </a:p>
        </p:txBody>
      </p:sp>
      <p:sp>
        <p:nvSpPr>
          <p:cNvPr id="3" name="Content Placeholder 2"/>
          <p:cNvSpPr>
            <a:spLocks noGrp="1"/>
          </p:cNvSpPr>
          <p:nvPr>
            <p:ph idx="1"/>
          </p:nvPr>
        </p:nvSpPr>
        <p:spPr/>
        <p:txBody>
          <a:bodyPr>
            <a:normAutofit/>
          </a:bodyPr>
          <a:lstStyle/>
          <a:p>
            <a:pPr algn="l" rtl="0"/>
            <a:endParaRPr lang="en-GB" sz="1400" dirty="0"/>
          </a:p>
          <a:p>
            <a:pPr algn="l" rtl="0"/>
            <a:r>
              <a:rPr lang="en-GB" sz="1400" dirty="0"/>
              <a:t>Combining traditional production methods and manual processes with high-quality modern baking equipment</a:t>
            </a:r>
          </a:p>
          <a:p>
            <a:pPr algn="l" rtl="0"/>
            <a:r>
              <a:rPr lang="en-GB" sz="1400" dirty="0"/>
              <a:t>Ensuring uniformity in product quality between the various branches</a:t>
            </a:r>
          </a:p>
          <a:p>
            <a:pPr algn="l" rtl="0"/>
            <a:r>
              <a:rPr lang="en-GB" sz="1400" dirty="0"/>
              <a:t>Emphasis on cooling and freezing methods aimed at maintaining product quality during the various production stages</a:t>
            </a:r>
          </a:p>
          <a:p>
            <a:pPr algn="l" rtl="0"/>
            <a:r>
              <a:rPr lang="en-GB" sz="1400" dirty="0"/>
              <a:t>Later, a shift to production lines will add flexibility and save time and manpower</a:t>
            </a:r>
            <a:endParaRPr lang="he-IL" sz="1400" dirty="0"/>
          </a:p>
        </p:txBody>
      </p:sp>
    </p:spTree>
    <p:extLst>
      <p:ext uri="{BB962C8B-B14F-4D97-AF65-F5344CB8AC3E}">
        <p14:creationId xmlns:p14="http://schemas.microsoft.com/office/powerpoint/2010/main" val="15001480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GB" dirty="0"/>
              <a:t>Ingredients </a:t>
            </a:r>
            <a:endParaRPr lang="en-US" dirty="0"/>
          </a:p>
        </p:txBody>
      </p:sp>
      <p:sp>
        <p:nvSpPr>
          <p:cNvPr id="3" name="Content Placeholder 2"/>
          <p:cNvSpPr>
            <a:spLocks noGrp="1"/>
          </p:cNvSpPr>
          <p:nvPr>
            <p:ph idx="1"/>
          </p:nvPr>
        </p:nvSpPr>
        <p:spPr/>
        <p:txBody>
          <a:bodyPr>
            <a:normAutofit/>
          </a:bodyPr>
          <a:lstStyle/>
          <a:p>
            <a:pPr marL="457200" lvl="1" indent="0">
              <a:buNone/>
            </a:pPr>
            <a:endParaRPr lang="en-GB" sz="1400" dirty="0"/>
          </a:p>
          <a:p>
            <a:pPr lvl="1" algn="l" rtl="0"/>
            <a:r>
              <a:rPr lang="en-GB" sz="1400" dirty="0"/>
              <a:t>Careful selection of the highest quality and most appropriate ingredients - after research and cost analysis</a:t>
            </a:r>
          </a:p>
          <a:p>
            <a:pPr lvl="1" algn="l" rtl="0"/>
            <a:r>
              <a:rPr lang="en-GB" sz="1400" dirty="0"/>
              <a:t>Use of ingredients that match the market trends in various regions throughout the United States</a:t>
            </a:r>
          </a:p>
          <a:p>
            <a:pPr lvl="1" algn="l" rtl="0"/>
            <a:r>
              <a:rPr lang="en-GB" sz="1400" dirty="0"/>
              <a:t>Healthy, organic, vegan and gluten-free ingredients</a:t>
            </a:r>
          </a:p>
          <a:p>
            <a:pPr lvl="1" algn="l" rtl="0"/>
            <a:r>
              <a:rPr lang="en-GB" sz="1400" dirty="0"/>
              <a:t>Ingredients sourced in the immediate geographical area of the various branches (localization)</a:t>
            </a:r>
            <a:endParaRPr lang="en-US" sz="1400" dirty="0"/>
          </a:p>
        </p:txBody>
      </p:sp>
    </p:spTree>
    <p:extLst>
      <p:ext uri="{BB962C8B-B14F-4D97-AF65-F5344CB8AC3E}">
        <p14:creationId xmlns:p14="http://schemas.microsoft.com/office/powerpoint/2010/main" val="960881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0"/>
            <a:br>
              <a:rPr lang="en-GB" dirty="0"/>
            </a:br>
            <a:r>
              <a:rPr lang="en-GB" dirty="0"/>
              <a:t>Our love story with bread begins in Denmark, where Uri </a:t>
            </a:r>
            <a:r>
              <a:rPr lang="en-GB" dirty="0" err="1"/>
              <a:t>Scheft</a:t>
            </a:r>
            <a:r>
              <a:rPr lang="en-GB" dirty="0"/>
              <a:t>, our chief baker and founder, learned the art of baking</a:t>
            </a:r>
            <a:endParaRPr lang="en-US" dirty="0"/>
          </a:p>
        </p:txBody>
      </p:sp>
      <p:pic>
        <p:nvPicPr>
          <p:cNvPr id="1028" name="Picture 4" descr="Image result for conditori la gl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3411" y="1047750"/>
            <a:ext cx="5337175" cy="4002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br>
              <a:rPr lang="en-GB" dirty="0"/>
            </a:br>
            <a:r>
              <a:rPr lang="en-GB" dirty="0"/>
              <a:t>A range of flavours</a:t>
            </a:r>
            <a:endParaRPr lang="en-US" dirty="0"/>
          </a:p>
        </p:txBody>
      </p:sp>
      <p:sp>
        <p:nvSpPr>
          <p:cNvPr id="3" name="Content Placeholder 2"/>
          <p:cNvSpPr>
            <a:spLocks noGrp="1"/>
          </p:cNvSpPr>
          <p:nvPr>
            <p:ph idx="1"/>
          </p:nvPr>
        </p:nvSpPr>
        <p:spPr>
          <a:xfrm>
            <a:off x="457200" y="895350"/>
            <a:ext cx="8229600" cy="4038600"/>
          </a:xfrm>
        </p:spPr>
        <p:txBody>
          <a:bodyPr>
            <a:noAutofit/>
          </a:bodyPr>
          <a:lstStyle/>
          <a:p>
            <a:pPr algn="l" rtl="0">
              <a:lnSpc>
                <a:spcPct val="100000"/>
              </a:lnSpc>
              <a:spcBef>
                <a:spcPts val="0"/>
              </a:spcBef>
            </a:pPr>
            <a:endParaRPr lang="en-GB" dirty="0"/>
          </a:p>
          <a:p>
            <a:pPr marL="0" indent="0" algn="l" rtl="0">
              <a:lnSpc>
                <a:spcPct val="100000"/>
              </a:lnSpc>
              <a:spcBef>
                <a:spcPts val="0"/>
              </a:spcBef>
              <a:buNone/>
            </a:pPr>
            <a:r>
              <a:rPr lang="en-GB" dirty="0"/>
              <a:t>A wide variety of flavours, including:</a:t>
            </a:r>
          </a:p>
          <a:p>
            <a:pPr algn="l" rtl="0">
              <a:lnSpc>
                <a:spcPct val="100000"/>
              </a:lnSpc>
              <a:spcBef>
                <a:spcPts val="0"/>
              </a:spcBef>
            </a:pPr>
            <a:r>
              <a:rPr lang="en-GB" dirty="0"/>
              <a:t>Chocolate Nutella</a:t>
            </a:r>
          </a:p>
          <a:p>
            <a:pPr algn="l" rtl="0">
              <a:lnSpc>
                <a:spcPct val="100000"/>
              </a:lnSpc>
              <a:spcBef>
                <a:spcPts val="0"/>
              </a:spcBef>
            </a:pPr>
            <a:r>
              <a:rPr lang="en-GB" dirty="0"/>
              <a:t>Fruits</a:t>
            </a:r>
          </a:p>
          <a:p>
            <a:pPr algn="l" rtl="0">
              <a:lnSpc>
                <a:spcPct val="100000"/>
              </a:lnSpc>
              <a:spcBef>
                <a:spcPts val="0"/>
              </a:spcBef>
            </a:pPr>
            <a:r>
              <a:rPr lang="en-GB" dirty="0"/>
              <a:t>Cinnamon</a:t>
            </a:r>
          </a:p>
          <a:p>
            <a:pPr algn="l" rtl="0">
              <a:lnSpc>
                <a:spcPct val="100000"/>
              </a:lnSpc>
              <a:spcBef>
                <a:spcPts val="0"/>
              </a:spcBef>
            </a:pPr>
            <a:r>
              <a:rPr lang="en-GB" dirty="0"/>
              <a:t>A selection of cheeses</a:t>
            </a:r>
          </a:p>
          <a:p>
            <a:pPr algn="l" rtl="0">
              <a:lnSpc>
                <a:spcPct val="100000"/>
              </a:lnSpc>
              <a:spcBef>
                <a:spcPts val="0"/>
              </a:spcBef>
            </a:pPr>
            <a:r>
              <a:rPr lang="en-GB" dirty="0"/>
              <a:t>Spinach</a:t>
            </a:r>
          </a:p>
          <a:p>
            <a:pPr algn="l" rtl="0">
              <a:lnSpc>
                <a:spcPct val="100000"/>
              </a:lnSpc>
              <a:spcBef>
                <a:spcPts val="0"/>
              </a:spcBef>
            </a:pPr>
            <a:r>
              <a:rPr lang="en-GB" dirty="0"/>
              <a:t>Nuts</a:t>
            </a:r>
          </a:p>
          <a:p>
            <a:pPr algn="l" rtl="0">
              <a:lnSpc>
                <a:spcPct val="100000"/>
              </a:lnSpc>
              <a:spcBef>
                <a:spcPts val="0"/>
              </a:spcBef>
            </a:pPr>
            <a:r>
              <a:rPr lang="en-GB" dirty="0"/>
              <a:t>Potato</a:t>
            </a:r>
          </a:p>
          <a:p>
            <a:pPr algn="l" rtl="0">
              <a:lnSpc>
                <a:spcPct val="100000"/>
              </a:lnSpc>
              <a:spcBef>
                <a:spcPts val="0"/>
              </a:spcBef>
            </a:pPr>
            <a:r>
              <a:rPr lang="en-GB" dirty="0"/>
              <a:t>Some of the pastries offered will be innovative to the American palate. For example, Tunisian pastries.</a:t>
            </a:r>
          </a:p>
          <a:p>
            <a:pPr algn="l" rtl="0">
              <a:lnSpc>
                <a:spcPct val="100000"/>
              </a:lnSpc>
              <a:spcBef>
                <a:spcPts val="0"/>
              </a:spcBef>
            </a:pPr>
            <a:r>
              <a:rPr lang="en-GB" dirty="0"/>
              <a:t>The products are filled with rich and generous fillings</a:t>
            </a:r>
          </a:p>
          <a:p>
            <a:pPr algn="l" rtl="0">
              <a:lnSpc>
                <a:spcPct val="100000"/>
              </a:lnSpc>
              <a:spcBef>
                <a:spcPts val="0"/>
              </a:spcBef>
            </a:pPr>
            <a:r>
              <a:rPr lang="en-GB" dirty="0"/>
              <a:t>The products are coated with grains and seeds (sesame, sunflower and pumpkin seeds, etc.)</a:t>
            </a:r>
            <a:endParaRPr lang="en-US" dirty="0"/>
          </a:p>
        </p:txBody>
      </p:sp>
    </p:spTree>
    <p:extLst>
      <p:ext uri="{BB962C8B-B14F-4D97-AF65-F5344CB8AC3E}">
        <p14:creationId xmlns:p14="http://schemas.microsoft.com/office/powerpoint/2010/main" val="960881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50"/>
            <a:ext cx="8229600" cy="1234679"/>
          </a:xfrm>
        </p:spPr>
        <p:txBody>
          <a:bodyPr/>
          <a:lstStyle/>
          <a:p>
            <a:pPr algn="l" rtl="0"/>
            <a:br>
              <a:rPr lang="en-GB" dirty="0"/>
            </a:br>
            <a:r>
              <a:rPr lang="en-GB" dirty="0"/>
              <a:t>Drinks</a:t>
            </a:r>
            <a:endParaRPr lang="en-US" dirty="0"/>
          </a:p>
        </p:txBody>
      </p:sp>
      <p:sp>
        <p:nvSpPr>
          <p:cNvPr id="3" name="Content Placeholder 2"/>
          <p:cNvSpPr>
            <a:spLocks noGrp="1"/>
          </p:cNvSpPr>
          <p:nvPr>
            <p:ph idx="1"/>
          </p:nvPr>
        </p:nvSpPr>
        <p:spPr>
          <a:xfrm>
            <a:off x="457200" y="819150"/>
            <a:ext cx="8229600" cy="3775472"/>
          </a:xfrm>
        </p:spPr>
        <p:txBody>
          <a:bodyPr>
            <a:normAutofit fontScale="77500" lnSpcReduction="20000"/>
          </a:bodyPr>
          <a:lstStyle/>
          <a:p>
            <a:pPr lvl="1"/>
            <a:endParaRPr lang="en-GB" sz="1400" dirty="0"/>
          </a:p>
          <a:p>
            <a:pPr marL="457200" lvl="1" indent="0" algn="l" rtl="0">
              <a:buNone/>
            </a:pPr>
            <a:r>
              <a:rPr lang="en-GB" sz="1800" dirty="0"/>
              <a:t>Coffee</a:t>
            </a:r>
          </a:p>
          <a:p>
            <a:pPr lvl="1" algn="l" rtl="0"/>
            <a:r>
              <a:rPr lang="en-GB" sz="1800" dirty="0"/>
              <a:t>Black coffee (filter) - ground on location and undergoing a meticulous infusion process in order to provide the customer with the specified “drip.”</a:t>
            </a:r>
          </a:p>
          <a:p>
            <a:pPr lvl="1" algn="l" rtl="0"/>
            <a:r>
              <a:rPr lang="en-GB" sz="1800" dirty="0"/>
              <a:t>Espresso - espresso, macchiato, cappuccino – ground on-site and served by a dedicated barista skilled in latte art.</a:t>
            </a:r>
          </a:p>
          <a:p>
            <a:pPr lvl="1" algn="l" rtl="0"/>
            <a:r>
              <a:rPr lang="en-GB" sz="1800" dirty="0"/>
              <a:t>Cold coffee - from a barrel that has undergone a brewing process</a:t>
            </a:r>
          </a:p>
          <a:p>
            <a:pPr marL="457200" lvl="1" indent="0" algn="l" rtl="0">
              <a:buNone/>
            </a:pPr>
            <a:r>
              <a:rPr lang="en-GB" sz="1800" dirty="0"/>
              <a:t>Other beverages - unique drinks that are adapted to the geographical area of each branch</a:t>
            </a:r>
          </a:p>
          <a:p>
            <a:pPr lvl="1" algn="l" rtl="0"/>
            <a:r>
              <a:rPr lang="en-GB" sz="1800" dirty="0"/>
              <a:t>Yogurt drinks and milk substitutes - almond milk drinks, cashews, oats and soybeans</a:t>
            </a:r>
          </a:p>
          <a:p>
            <a:pPr lvl="1" algn="l" rtl="0"/>
            <a:r>
              <a:rPr lang="en-GB" sz="1800" dirty="0"/>
              <a:t>Bottled juices. For example: ginger beer in different flavours, a variety of apple jack flavours and cold-pressed juices</a:t>
            </a:r>
            <a:endParaRPr lang="en-US" sz="1800" dirty="0"/>
          </a:p>
        </p:txBody>
      </p:sp>
    </p:spTree>
    <p:extLst>
      <p:ext uri="{BB962C8B-B14F-4D97-AF65-F5344CB8AC3E}">
        <p14:creationId xmlns:p14="http://schemas.microsoft.com/office/powerpoint/2010/main" val="9608814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US" dirty="0"/>
              <a:t>How will it look?</a:t>
            </a:r>
          </a:p>
        </p:txBody>
      </p:sp>
    </p:spTree>
    <p:extLst>
      <p:ext uri="{BB962C8B-B14F-4D97-AF65-F5344CB8AC3E}">
        <p14:creationId xmlns:p14="http://schemas.microsoft.com/office/powerpoint/2010/main" val="1259707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US" dirty="0"/>
              <a:t>The Creative Concept</a:t>
            </a:r>
          </a:p>
        </p:txBody>
      </p:sp>
    </p:spTree>
    <p:extLst>
      <p:ext uri="{BB962C8B-B14F-4D97-AF65-F5344CB8AC3E}">
        <p14:creationId xmlns:p14="http://schemas.microsoft.com/office/powerpoint/2010/main" val="4081888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742950"/>
            <a:ext cx="7772400" cy="396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dirty="0"/>
              <a:t>Creative Concept Slides</a:t>
            </a:r>
            <a:endParaRPr lang="he-IL" dirty="0"/>
          </a:p>
        </p:txBody>
      </p:sp>
    </p:spTree>
    <p:extLst>
      <p:ext uri="{BB962C8B-B14F-4D97-AF65-F5344CB8AC3E}">
        <p14:creationId xmlns:p14="http://schemas.microsoft.com/office/powerpoint/2010/main" val="7408497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ctr" rtl="0"/>
            <a:r>
              <a:rPr lang="en-US" dirty="0"/>
              <a:t>Illustrations</a:t>
            </a:r>
          </a:p>
        </p:txBody>
      </p:sp>
    </p:spTree>
    <p:extLst>
      <p:ext uri="{BB962C8B-B14F-4D97-AF65-F5344CB8AC3E}">
        <p14:creationId xmlns:p14="http://schemas.microsoft.com/office/powerpoint/2010/main" val="4081888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Breads Bakery\Strategy\investors pres\חומרים למצגת 14.6\הדמיות\1422_pr_0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676" y="414547"/>
            <a:ext cx="7666647" cy="43144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19400" y="1765816"/>
            <a:ext cx="3124200" cy="646331"/>
          </a:xfrm>
          <a:prstGeom prst="rect">
            <a:avLst/>
          </a:prstGeom>
          <a:noFill/>
        </p:spPr>
        <p:txBody>
          <a:bodyPr wrap="square" rtlCol="1">
            <a:spAutoFit/>
          </a:bodyPr>
          <a:lstStyle/>
          <a:p>
            <a:r>
              <a:rPr lang="en-GB" dirty="0">
                <a:solidFill>
                  <a:schemeClr val="bg1"/>
                </a:solidFill>
              </a:rPr>
              <a:t>New illustration with the customer’s materials</a:t>
            </a:r>
            <a:endParaRPr lang="he-IL" dirty="0">
              <a:solidFill>
                <a:schemeClr val="bg1"/>
              </a:solidFill>
            </a:endParaRPr>
          </a:p>
        </p:txBody>
      </p:sp>
    </p:spTree>
    <p:extLst>
      <p:ext uri="{BB962C8B-B14F-4D97-AF65-F5344CB8AC3E}">
        <p14:creationId xmlns:p14="http://schemas.microsoft.com/office/powerpoint/2010/main" val="869416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Breads Bakery\Strategy\investors pres\חומרים למצגת 14.6\הדמיות\1422_pr_02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217055"/>
            <a:ext cx="8077200" cy="454544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43200" y="1809750"/>
            <a:ext cx="3124200" cy="923330"/>
          </a:xfrm>
          <a:prstGeom prst="rect">
            <a:avLst/>
          </a:prstGeom>
          <a:noFill/>
        </p:spPr>
        <p:txBody>
          <a:bodyPr wrap="square" rtlCol="1">
            <a:spAutoFit/>
          </a:bodyPr>
          <a:lstStyle/>
          <a:p>
            <a:r>
              <a:rPr lang="en-GB" dirty="0">
                <a:solidFill>
                  <a:schemeClr val="bg1"/>
                </a:solidFill>
              </a:rPr>
              <a:t>New illustration with the customer’s materials</a:t>
            </a:r>
            <a:endParaRPr lang="he-IL" dirty="0">
              <a:solidFill>
                <a:schemeClr val="bg1"/>
              </a:solidFill>
            </a:endParaRPr>
          </a:p>
          <a:p>
            <a:endParaRPr lang="he-IL" dirty="0">
              <a:solidFill>
                <a:schemeClr val="bg1"/>
              </a:solidFill>
            </a:endParaRPr>
          </a:p>
        </p:txBody>
      </p:sp>
    </p:spTree>
    <p:extLst>
      <p:ext uri="{BB962C8B-B14F-4D97-AF65-F5344CB8AC3E}">
        <p14:creationId xmlns:p14="http://schemas.microsoft.com/office/powerpoint/2010/main" val="266812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חומרים למצגת 14.6\הדמיות\1422_pr_0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50394"/>
            <a:ext cx="8077200" cy="454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3763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l" rtl="0"/>
            <a:r>
              <a:rPr lang="en-US" dirty="0"/>
              <a:t>Financial Plan and Valuation Highlights</a:t>
            </a:r>
          </a:p>
        </p:txBody>
      </p:sp>
    </p:spTree>
    <p:extLst>
      <p:ext uri="{BB962C8B-B14F-4D97-AF65-F5344CB8AC3E}">
        <p14:creationId xmlns:p14="http://schemas.microsoft.com/office/powerpoint/2010/main" val="3885590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857250"/>
          </a:xfrm>
        </p:spPr>
        <p:txBody>
          <a:bodyPr>
            <a:normAutofit/>
          </a:bodyPr>
          <a:lstStyle/>
          <a:p>
            <a:pPr algn="ctr" rtl="0"/>
            <a:br>
              <a:rPr lang="en-GB" dirty="0"/>
            </a:br>
            <a:r>
              <a:rPr lang="en-GB" dirty="0"/>
              <a:t>His travels in his homeland and overseas helped him develop as an expert baker, and to find and gather inspiration which accompanies him each day in his life and work</a:t>
            </a:r>
            <a:endParaRPr lang="en-US" dirty="0"/>
          </a:p>
        </p:txBody>
      </p:sp>
      <p:pic>
        <p:nvPicPr>
          <p:cNvPr id="5122" name="Picture 2" descr="S:\Breads Bakery\Strategy\investors pres\client materials\pics\_נ_ץ_¿_ש _____ר _ץ___¿_¬_פ ___ר_ש_ץ_נ_¿_ר ___ש_ץ _ש_ץ_¿__ ___ש_£_ץ_¥ _ש_ק__ _ק_ץ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1504950"/>
            <a:ext cx="406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rmAutofit/>
          </a:bodyPr>
          <a:lstStyle/>
          <a:p>
            <a:pPr lvl="0" algn="l" rtl="0" fontAlgn="base"/>
            <a:r>
              <a:rPr lang="en-US" sz="1400" dirty="0"/>
              <a:t>The first shop of '</a:t>
            </a:r>
            <a:r>
              <a:rPr lang="en-US" sz="1400" dirty="0" err="1"/>
              <a:t>Chunka</a:t>
            </a:r>
            <a:r>
              <a:rPr lang="en-US" sz="1400" dirty="0"/>
              <a:t>‘ is expected to be established at a premium location with higher-than-average consumer traffic and a higher-than-average average transaction value, thus generating higher revenues than other company shops to be established later on</a:t>
            </a:r>
          </a:p>
          <a:p>
            <a:pPr lvl="0" algn="l" rtl="0" fontAlgn="base"/>
            <a:r>
              <a:rPr lang="en-US" sz="1400" dirty="0"/>
              <a:t>A main bakery was estimated to hold production capacity for up to 20 shops. Therefore, for this business plan a single bakery was estimated for the following five years</a:t>
            </a:r>
          </a:p>
          <a:p>
            <a:pPr algn="l" rtl="0"/>
            <a:endParaRPr lang="en-US" sz="1400" dirty="0"/>
          </a:p>
        </p:txBody>
      </p:sp>
    </p:spTree>
    <p:extLst>
      <p:ext uri="{BB962C8B-B14F-4D97-AF65-F5344CB8AC3E}">
        <p14:creationId xmlns:p14="http://schemas.microsoft.com/office/powerpoint/2010/main" val="41816002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n-US" dirty="0"/>
              <a:t>The following chart presents anticipated formation of new and cumulative '</a:t>
            </a:r>
            <a:r>
              <a:rPr lang="en-US" dirty="0" err="1"/>
              <a:t>Chunka</a:t>
            </a:r>
            <a:r>
              <a:rPr lang="en-US" dirty="0"/>
              <a:t>' shops for the next five years:</a:t>
            </a:r>
          </a:p>
        </p:txBody>
      </p:sp>
      <p:graphicFrame>
        <p:nvGraphicFramePr>
          <p:cNvPr id="5" name="officeArt object"/>
          <p:cNvGraphicFramePr/>
          <p:nvPr>
            <p:extLst>
              <p:ext uri="{D42A27DB-BD31-4B8C-83A1-F6EECF244321}">
                <p14:modId xmlns:p14="http://schemas.microsoft.com/office/powerpoint/2010/main" val="3179826322"/>
              </p:ext>
            </p:extLst>
          </p:nvPr>
        </p:nvGraphicFramePr>
        <p:xfrm>
          <a:off x="1951355" y="2114550"/>
          <a:ext cx="5241290" cy="19094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6262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table summarizes anticipated financial results from operating activities for years 1-5 in USD(millions):</a:t>
            </a:r>
          </a:p>
        </p:txBody>
      </p:sp>
      <p:graphicFrame>
        <p:nvGraphicFramePr>
          <p:cNvPr id="5" name="Table 4"/>
          <p:cNvGraphicFramePr>
            <a:graphicFrameLocks noGrp="1"/>
          </p:cNvGraphicFramePr>
          <p:nvPr/>
        </p:nvGraphicFramePr>
        <p:xfrm>
          <a:off x="2269991" y="1170288"/>
          <a:ext cx="4604018" cy="3453800"/>
        </p:xfrm>
        <a:graphic>
          <a:graphicData uri="http://schemas.openxmlformats.org/drawingml/2006/table">
            <a:tbl>
              <a:tblPr firstRow="1" firstCol="1" bandRow="1">
                <a:tableStyleId>{5C22544A-7EE6-4342-B048-85BDC9FD1C3A}</a:tableStyleId>
              </a:tblPr>
              <a:tblGrid>
                <a:gridCol w="1698149">
                  <a:extLst>
                    <a:ext uri="{9D8B030D-6E8A-4147-A177-3AD203B41FA5}">
                      <a16:colId xmlns:a16="http://schemas.microsoft.com/office/drawing/2014/main" val="20000"/>
                    </a:ext>
                  </a:extLst>
                </a:gridCol>
                <a:gridCol w="613313">
                  <a:extLst>
                    <a:ext uri="{9D8B030D-6E8A-4147-A177-3AD203B41FA5}">
                      <a16:colId xmlns:a16="http://schemas.microsoft.com/office/drawing/2014/main" val="20001"/>
                    </a:ext>
                  </a:extLst>
                </a:gridCol>
                <a:gridCol w="532687">
                  <a:extLst>
                    <a:ext uri="{9D8B030D-6E8A-4147-A177-3AD203B41FA5}">
                      <a16:colId xmlns:a16="http://schemas.microsoft.com/office/drawing/2014/main" val="20002"/>
                    </a:ext>
                  </a:extLst>
                </a:gridCol>
                <a:gridCol w="586623">
                  <a:extLst>
                    <a:ext uri="{9D8B030D-6E8A-4147-A177-3AD203B41FA5}">
                      <a16:colId xmlns:a16="http://schemas.microsoft.com/office/drawing/2014/main" val="20003"/>
                    </a:ext>
                  </a:extLst>
                </a:gridCol>
                <a:gridCol w="586623">
                  <a:extLst>
                    <a:ext uri="{9D8B030D-6E8A-4147-A177-3AD203B41FA5}">
                      <a16:colId xmlns:a16="http://schemas.microsoft.com/office/drawing/2014/main" val="20004"/>
                    </a:ext>
                  </a:extLst>
                </a:gridCol>
                <a:gridCol w="586623">
                  <a:extLst>
                    <a:ext uri="{9D8B030D-6E8A-4147-A177-3AD203B41FA5}">
                      <a16:colId xmlns:a16="http://schemas.microsoft.com/office/drawing/2014/main" val="20005"/>
                    </a:ext>
                  </a:extLst>
                </a:gridCol>
              </a:tblGrid>
              <a:tr h="242434">
                <a:tc>
                  <a:txBody>
                    <a:bodyPr/>
                    <a:lstStyle/>
                    <a:p>
                      <a:pPr marL="0" marR="0" algn="just" rtl="1">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Year 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Year 5</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0"/>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Cumulative Number of shops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1"/>
                  </a:ext>
                </a:extLst>
              </a:tr>
              <a:tr h="242434">
                <a:tc>
                  <a:txBody>
                    <a:bodyPr/>
                    <a:lstStyle/>
                    <a:p>
                      <a:pPr marL="0" marR="0" algn="just" rtl="1">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l"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dirty="0">
                          <a:effectLst/>
                          <a:uFill>
                            <a:solidFill>
                              <a:srgbClr val="000000"/>
                            </a:solidFill>
                          </a:uFill>
                        </a:rPr>
                        <a:t> </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just" rtl="0">
                        <a:lnSpc>
                          <a:spcPct val="115000"/>
                        </a:lnSpc>
                        <a:spcBef>
                          <a:spcPts val="0"/>
                        </a:spcBef>
                        <a:spcAft>
                          <a:spcPts val="1000"/>
                        </a:spcAft>
                      </a:pPr>
                      <a:r>
                        <a:rPr lang="en-US" sz="900">
                          <a:effectLst/>
                          <a:uFill>
                            <a:solidFill>
                              <a:srgbClr val="000000"/>
                            </a:solidFill>
                          </a:uFill>
                        </a:rPr>
                        <a:t> </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2"/>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Overall Revenues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5.04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11.09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17.6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3"/>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Food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20.7%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18.0%</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4"/>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Labor Cost%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6.3%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5"/>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8.4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19.1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6"/>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Gross Profit%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75.7%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77.2%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78.4%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7"/>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Operating Profit (Loss)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-0.56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-0.18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1.5</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8"/>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-21.7%</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-3.6%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13.9%</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21.0%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25.3%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09"/>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EBITDA</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-0.33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2.1</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6.9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0"/>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-12.8%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18.7%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24.9%</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28.2%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1"/>
                  </a:ext>
                </a:extLst>
              </a:tr>
              <a:tr h="242434">
                <a:tc>
                  <a:txBody>
                    <a:bodyPr/>
                    <a:lstStyle/>
                    <a:p>
                      <a:pPr marL="0" marR="0" algn="ctr" rtl="0">
                        <a:lnSpc>
                          <a:spcPct val="115000"/>
                        </a:lnSpc>
                        <a:spcBef>
                          <a:spcPts val="0"/>
                        </a:spcBef>
                        <a:spcAft>
                          <a:spcPts val="1000"/>
                        </a:spcAft>
                      </a:pPr>
                      <a:r>
                        <a:rPr lang="en-US" sz="900">
                          <a:effectLst/>
                          <a:uFill>
                            <a:solidFill>
                              <a:srgbClr val="000000"/>
                            </a:solidFill>
                          </a:uFill>
                        </a:rPr>
                        <a:t>Profit (Loss) After Taxes</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-0.6</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-0.2</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1.3</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2.4</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4.1</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2"/>
                  </a:ext>
                </a:extLst>
              </a:tr>
              <a:tr h="242434">
                <a:tc>
                  <a:txBody>
                    <a:bodyPr/>
                    <a:lstStyle/>
                    <a:p>
                      <a:pPr marL="0" marR="0" algn="ctr" rtl="0">
                        <a:lnSpc>
                          <a:spcPct val="115000"/>
                        </a:lnSpc>
                        <a:spcBef>
                          <a:spcPts val="0"/>
                        </a:spcBef>
                        <a:spcAft>
                          <a:spcPts val="1000"/>
                        </a:spcAft>
                      </a:pPr>
                      <a:r>
                        <a:rPr lang="en-US" sz="900" dirty="0">
                          <a:effectLst/>
                          <a:uFill>
                            <a:solidFill>
                              <a:srgbClr val="000000"/>
                            </a:solidFill>
                          </a:uFill>
                        </a:rPr>
                        <a:t>%</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-22.3%</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-4.0%</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11.4%</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a:effectLst/>
                          <a:uFill>
                            <a:solidFill>
                              <a:srgbClr val="000000"/>
                            </a:solidFill>
                          </a:uFill>
                        </a:rPr>
                        <a:t>13.8%</a:t>
                      </a:r>
                      <a:endParaRPr lang="en-US" sz="900">
                        <a:solidFill>
                          <a:srgbClr val="000000"/>
                        </a:solidFill>
                        <a:effectLst/>
                        <a:uFill>
                          <a:solidFill>
                            <a:srgbClr val="000000"/>
                          </a:solidFill>
                        </a:uFill>
                        <a:latin typeface="Arial"/>
                        <a:ea typeface="Arial Unicode MS"/>
                        <a:cs typeface="Arial Unicode MS"/>
                      </a:endParaRPr>
                    </a:p>
                  </a:txBody>
                  <a:tcPr marL="44483" marR="44483" marT="44483" marB="44483" anchor="ctr"/>
                </a:tc>
                <a:tc>
                  <a:txBody>
                    <a:bodyPr/>
                    <a:lstStyle/>
                    <a:p>
                      <a:pPr marL="0" marR="0" algn="ctr" rtl="0">
                        <a:lnSpc>
                          <a:spcPct val="115000"/>
                        </a:lnSpc>
                        <a:spcBef>
                          <a:spcPts val="0"/>
                        </a:spcBef>
                        <a:spcAft>
                          <a:spcPts val="1000"/>
                        </a:spcAft>
                      </a:pPr>
                      <a:r>
                        <a:rPr lang="en-US" sz="900" dirty="0">
                          <a:effectLst/>
                          <a:uFill>
                            <a:solidFill>
                              <a:srgbClr val="000000"/>
                            </a:solidFill>
                          </a:uFill>
                        </a:rPr>
                        <a:t>16.7%</a:t>
                      </a:r>
                      <a:endParaRPr lang="en-US" sz="900" dirty="0">
                        <a:solidFill>
                          <a:srgbClr val="000000"/>
                        </a:solidFill>
                        <a:effectLst/>
                        <a:uFill>
                          <a:solidFill>
                            <a:srgbClr val="000000"/>
                          </a:solidFill>
                        </a:uFill>
                        <a:latin typeface="Arial"/>
                        <a:ea typeface="Arial Unicode MS"/>
                        <a:cs typeface="Arial Unicode MS"/>
                      </a:endParaRPr>
                    </a:p>
                  </a:txBody>
                  <a:tcPr marL="44483" marR="44483" marT="44483" marB="44483" anchor="ct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1816002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4080273"/>
          </a:xfrm>
        </p:spPr>
        <p:txBody>
          <a:bodyPr>
            <a:normAutofit/>
          </a:bodyPr>
          <a:lstStyle/>
          <a:p>
            <a:pPr lvl="0" algn="l" rtl="0" fontAlgn="base"/>
            <a:r>
              <a:rPr lang="en-US" sz="1400" dirty="0"/>
              <a:t>'</a:t>
            </a:r>
            <a:r>
              <a:rPr lang="en-US" sz="1400" dirty="0" err="1"/>
              <a:t>Chunka's</a:t>
            </a:r>
            <a:r>
              <a:rPr lang="en-US" sz="1400" dirty="0"/>
              <a:t> negative cumulative cash flow is projected to reach its lowest value by the end of the second year of activity. The investment necessary for the establishment and operation of the venture is approximately</a:t>
            </a:r>
            <a:r>
              <a:rPr lang="en-US" sz="1400" b="1" dirty="0"/>
              <a:t> $3 million</a:t>
            </a:r>
            <a:endParaRPr lang="en-US" sz="1400" dirty="0"/>
          </a:p>
          <a:p>
            <a:pPr lvl="0" algn="l" rtl="0" fontAlgn="base"/>
            <a:r>
              <a:rPr lang="en-US" sz="1400" dirty="0"/>
              <a:t>ROI, according to a discount rate of 15%, is anticipated in 4.5 years</a:t>
            </a:r>
          </a:p>
          <a:p>
            <a:pPr lvl="0" algn="l" rtl="0" fontAlgn="base"/>
            <a:r>
              <a:rPr lang="en-US" sz="1400" dirty="0"/>
              <a:t>The value of activity derived from the discounted cash flow using the Gordon Growth Model is</a:t>
            </a:r>
            <a:r>
              <a:rPr lang="en-US" sz="1400" b="1" dirty="0"/>
              <a:t> approximately $22.6 million</a:t>
            </a:r>
            <a:r>
              <a:rPr lang="en-US" sz="1400" dirty="0"/>
              <a:t> (pre-seed valuation)</a:t>
            </a:r>
          </a:p>
          <a:p>
            <a:pPr algn="l" rtl="0"/>
            <a:endParaRPr lang="en-US" sz="1400" dirty="0"/>
          </a:p>
        </p:txBody>
      </p:sp>
    </p:spTree>
    <p:extLst>
      <p:ext uri="{BB962C8B-B14F-4D97-AF65-F5344CB8AC3E}">
        <p14:creationId xmlns:p14="http://schemas.microsoft.com/office/powerpoint/2010/main" val="19967070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US" sz="1400" dirty="0"/>
              <a:t>The following chart presents net annual cash flow alongside cumulative cash flow in years 1-5 in USD thousands, including Period 0:</a:t>
            </a:r>
          </a:p>
        </p:txBody>
      </p:sp>
      <p:graphicFrame>
        <p:nvGraphicFramePr>
          <p:cNvPr id="4" name="תרשים 1">
            <a:extLst>
              <a:ext uri="{FF2B5EF4-FFF2-40B4-BE49-F238E27FC236}">
                <a16:creationId xmlns:a16="http://schemas.microsoft.com/office/drawing/2014/main" id="{00000000-0008-0000-0700-000002000000}"/>
              </a:ext>
            </a:extLst>
          </p:cNvPr>
          <p:cNvGraphicFramePr/>
          <p:nvPr>
            <p:extLst>
              <p:ext uri="{D42A27DB-BD31-4B8C-83A1-F6EECF244321}">
                <p14:modId xmlns:p14="http://schemas.microsoft.com/office/powerpoint/2010/main" val="1360178642"/>
              </p:ext>
            </p:extLst>
          </p:nvPr>
        </p:nvGraphicFramePr>
        <p:xfrm>
          <a:off x="1936750" y="1733550"/>
          <a:ext cx="5270500" cy="25209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1600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5950"/>
            <a:ext cx="8229600" cy="857250"/>
          </a:xfrm>
        </p:spPr>
        <p:txBody>
          <a:bodyPr/>
          <a:lstStyle/>
          <a:p>
            <a:pPr algn="ctr" rtl="0"/>
            <a:r>
              <a:rPr lang="en-US" dirty="0"/>
              <a:t>Thank You</a:t>
            </a:r>
          </a:p>
        </p:txBody>
      </p:sp>
    </p:spTree>
    <p:extLst>
      <p:ext uri="{BB962C8B-B14F-4D97-AF65-F5344CB8AC3E}">
        <p14:creationId xmlns:p14="http://schemas.microsoft.com/office/powerpoint/2010/main" val="1005093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09550"/>
            <a:ext cx="5181600" cy="2438400"/>
          </a:xfrm>
        </p:spPr>
        <p:txBody>
          <a:bodyPr>
            <a:normAutofit/>
          </a:bodyPr>
          <a:lstStyle/>
          <a:p>
            <a:pPr algn="l" rtl="0"/>
            <a:r>
              <a:rPr lang="en-GB" dirty="0"/>
              <a:t>In 2002, Uri decided to established Breads Bakery and ensured that the bakery would be accessible and near to the street so that the bread’s addictive aroma would spread beyond the doors and be noticed by by-passers. The dream is realised daily in the brand’s six stores  in Israel and New York.</a:t>
            </a:r>
            <a:br>
              <a:rPr lang="en-GB" dirty="0"/>
            </a:br>
            <a:br>
              <a:rPr lang="en-GB" dirty="0"/>
            </a:br>
            <a:endParaRPr lang="en-US" dirty="0"/>
          </a:p>
        </p:txBody>
      </p:sp>
      <p:sp>
        <p:nvSpPr>
          <p:cNvPr id="3" name="Content Placeholder 2"/>
          <p:cNvSpPr>
            <a:spLocks noGrp="1"/>
          </p:cNvSpPr>
          <p:nvPr>
            <p:ph idx="1"/>
          </p:nvPr>
        </p:nvSpPr>
        <p:spPr>
          <a:xfrm>
            <a:off x="457200" y="2527299"/>
            <a:ext cx="4724400" cy="2067323"/>
          </a:xfrm>
        </p:spPr>
        <p:txBody>
          <a:bodyPr/>
          <a:lstStyle/>
          <a:p>
            <a:pPr algn="l" rtl="0"/>
            <a:r>
              <a:rPr lang="en-GB" dirty="0"/>
              <a:t>Breads Bakery was selected three years in a row as the best boulangerie in Tel Aviv by Time Out magazine.</a:t>
            </a:r>
            <a:endParaRPr lang="he-IL" dirty="0"/>
          </a:p>
          <a:p>
            <a:endParaRPr lang="en-US" dirty="0"/>
          </a:p>
        </p:txBody>
      </p:sp>
      <p:pic>
        <p:nvPicPr>
          <p:cNvPr id="2052" name="Picture 4" descr="S:\Breads Bakery\Strategy\investors pres\חומרים למצגת 14.6\תמונות\מאפיית לחמים חשמונאים 103 צילום עמית גרון (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62133"/>
            <a:ext cx="3810000" cy="5629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rtl="0"/>
            <a:br>
              <a:rPr lang="en-GB" dirty="0"/>
            </a:br>
            <a:br>
              <a:rPr lang="en-GB" dirty="0"/>
            </a:br>
            <a:r>
              <a:rPr lang="en-GB" dirty="0"/>
              <a:t>At Breads Bakery, we’re experts in breadmaking; an expertise which we’re careful to preserve and develop with one aim in mind – to produce the highest quality, most delicious and finest breads every day</a:t>
            </a:r>
            <a:endParaRPr lang="en-US" dirty="0"/>
          </a:p>
        </p:txBody>
      </p:sp>
      <p:sp>
        <p:nvSpPr>
          <p:cNvPr id="3" name="Content Placeholder 2"/>
          <p:cNvSpPr>
            <a:spLocks noGrp="1"/>
          </p:cNvSpPr>
          <p:nvPr>
            <p:ph idx="1"/>
          </p:nvPr>
        </p:nvSpPr>
        <p:spPr/>
        <p:txBody>
          <a:bodyPr/>
          <a:lstStyle/>
          <a:p>
            <a:pPr algn="l" rtl="0"/>
            <a:r>
              <a:rPr lang="en-GB" dirty="0"/>
              <a:t>Breads Bakery creates 30 types of bread</a:t>
            </a:r>
            <a:endParaRPr lang="en-US" dirty="0"/>
          </a:p>
        </p:txBody>
      </p:sp>
      <p:pic>
        <p:nvPicPr>
          <p:cNvPr id="3074" name="Picture 2" descr="S:\Breads Bakery\Strategy\investors pres\חומרים למצגת 14.6\תמונות\Tmunot Avira (84) (Large) (Cust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0797" y="1885950"/>
            <a:ext cx="4182406"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32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72"/>
            <a:ext cx="8229600" cy="1475678"/>
          </a:xfrm>
        </p:spPr>
        <p:txBody>
          <a:bodyPr>
            <a:normAutofit fontScale="90000"/>
          </a:bodyPr>
          <a:lstStyle/>
          <a:p>
            <a:pPr algn="l" rtl="0"/>
            <a:br>
              <a:rPr lang="en-GB" dirty="0"/>
            </a:br>
            <a:br>
              <a:rPr lang="en-GB" dirty="0"/>
            </a:br>
            <a:r>
              <a:rPr lang="en-GB" dirty="0"/>
              <a:t>That's why our work begins in the small hours of the night and continues around the clock, with rules and strict adherence to the smallest details – beginning with precise measurements of the raw materials and the technique with which the dough is kneaded, and ending with selecting the most appropriate yeast and calculating the ultimate rising time required for each product</a:t>
            </a:r>
            <a:endParaRPr lang="en-US" dirty="0"/>
          </a:p>
        </p:txBody>
      </p:sp>
      <p:pic>
        <p:nvPicPr>
          <p:cNvPr id="5122" name="Picture 2" descr="Image result for baking school den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41449"/>
            <a:ext cx="5329698"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79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n-GB" dirty="0"/>
              <a:t>In 2013 we set out to spread our product to the world, opening the first branch of Breads Bakery in Union Square, New York</a:t>
            </a:r>
            <a:endParaRPr lang="en-US" dirty="0"/>
          </a:p>
        </p:txBody>
      </p:sp>
      <p:sp>
        <p:nvSpPr>
          <p:cNvPr id="3" name="Content Placeholder 2"/>
          <p:cNvSpPr>
            <a:spLocks noGrp="1"/>
          </p:cNvSpPr>
          <p:nvPr>
            <p:ph idx="1"/>
          </p:nvPr>
        </p:nvSpPr>
        <p:spPr/>
        <p:txBody>
          <a:bodyPr/>
          <a:lstStyle/>
          <a:p>
            <a:pPr algn="l" rtl="0"/>
            <a:r>
              <a:rPr lang="en-GB" dirty="0"/>
              <a:t>Later on we opened more branches in the city – </a:t>
            </a:r>
            <a:r>
              <a:rPr lang="en-GB" dirty="0" err="1"/>
              <a:t>Briant</a:t>
            </a:r>
            <a:r>
              <a:rPr lang="en-GB" dirty="0"/>
              <a:t> Park area (2015) and Lincoln </a:t>
            </a:r>
            <a:r>
              <a:rPr lang="en-GB" dirty="0" err="1"/>
              <a:t>Center</a:t>
            </a:r>
            <a:r>
              <a:rPr lang="en-GB" dirty="0"/>
              <a:t> (2016)</a:t>
            </a:r>
            <a:endParaRPr lang="he-IL" dirty="0"/>
          </a:p>
        </p:txBody>
      </p:sp>
      <p:pic>
        <p:nvPicPr>
          <p:cNvPr id="4098" name="Picture 2" descr="S:\Breads Bakery\Strategy\investors pres\client materials\pics\breads bakery nyc photo pr (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990725"/>
            <a:ext cx="4155627" cy="2714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Breads Bakery\Strategy\investors pres\client materials\pics\breads bakery nyc photo pr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0575" y="1990725"/>
            <a:ext cx="4176346"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12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Breads Bakery\Strategy\investors pres\client materials\pics\Time Out New York Online October 1, 2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0273" y="0"/>
            <a:ext cx="3740727" cy="5143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S:\Breads Bakery\Strategy\investors pres\client materials\pics\The Wall Street Journal May 25, 20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0"/>
            <a:ext cx="374072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4536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1892</TotalTime>
  <Words>1053</Words>
  <Application>Microsoft Office PowerPoint</Application>
  <PresentationFormat>On-screen Show (16:9)</PresentationFormat>
  <Paragraphs>170</Paragraphs>
  <Slides>45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 Unicode MS</vt:lpstr>
      <vt:lpstr>Arial</vt:lpstr>
      <vt:lpstr>Calibri</vt:lpstr>
      <vt:lpstr>Office Theme</vt:lpstr>
      <vt:lpstr>Nice to meet you</vt:lpstr>
      <vt:lpstr>PowerPoint Presentation</vt:lpstr>
      <vt:lpstr> Our love story with bread begins in Denmark, where Uri Scheft, our chief baker and founder, learned the art of baking</vt:lpstr>
      <vt:lpstr> His travels in his homeland and overseas helped him develop as an expert baker, and to find and gather inspiration which accompanies him each day in his life and work</vt:lpstr>
      <vt:lpstr>In 2002, Uri decided to established Breads Bakery and ensured that the bakery would be accessible and near to the street so that the bread’s addictive aroma would spread beyond the doors and be noticed by by-passers. The dream is realised daily in the brand’s six stores  in Israel and New York.  </vt:lpstr>
      <vt:lpstr>  At Breads Bakery, we’re experts in breadmaking; an expertise which we’re careful to preserve and develop with one aim in mind – to produce the highest quality, most delicious and finest breads every day</vt:lpstr>
      <vt:lpstr>  That's why our work begins in the small hours of the night and continues around the clock, with rules and strict adherence to the smallest details – beginning with precise measurements of the raw materials and the technique with which the dough is kneaded, and ending with selecting the most appropriate yeast and calculating the ultimate rising time required for each product</vt:lpstr>
      <vt:lpstr>In 2013 we set out to spread our product to the world, opening the first branch of Breads Bakery in Union Square, New York</vt:lpstr>
      <vt:lpstr>PowerPoint Presentation</vt:lpstr>
      <vt:lpstr>  In 2016, Uri published his second book, Breaking Breads a bread recipe book adapted to the American public. Considered a pioneer in the Israeli baking industry, the book, which was received to critical acclaim, was named amongst 2016’s 20 best cookbooks</vt:lpstr>
      <vt:lpstr>PowerPoint Presentation</vt:lpstr>
      <vt:lpstr> In order to spread the word of our brand and serve as ambassadors on behalf of the Israeli baking industry, we are happy to take part in major events in Israel and around the world</vt:lpstr>
      <vt:lpstr>  In 2009, we established “Kibbudim", a dairy restaurant offering festive and painstakingly perfect platters for every occasion - at home or in the office</vt:lpstr>
      <vt:lpstr>Why are we here today?</vt:lpstr>
      <vt:lpstr>  During our travels in America, we drank a lot of coffee</vt:lpstr>
      <vt:lpstr> And we discovered that the biggest coffee shop chains are missing fresh, high quality pastries to be served alongside the coffee</vt:lpstr>
      <vt:lpstr>  Therefore, we decided to establish a project aimed at providing the American people with a new experience of high quality pastries that are baked throughout the day and served to customers straight from the oven while they’re still warm and fresh</vt:lpstr>
      <vt:lpstr>  Or, as we call it: Chunka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product concept</vt:lpstr>
      <vt:lpstr>  Fresh products are baked on location, around the clock</vt:lpstr>
      <vt:lpstr> Production method</vt:lpstr>
      <vt:lpstr>Ingredients </vt:lpstr>
      <vt:lpstr> A range of flavours</vt:lpstr>
      <vt:lpstr> Drinks</vt:lpstr>
      <vt:lpstr>How will it look?</vt:lpstr>
      <vt:lpstr>The Creative Concept</vt:lpstr>
      <vt:lpstr>PowerPoint Presentation</vt:lpstr>
      <vt:lpstr>Illustrations</vt:lpstr>
      <vt:lpstr>PowerPoint Presentation</vt:lpstr>
      <vt:lpstr>PowerPoint Presentation</vt:lpstr>
      <vt:lpstr>PowerPoint Presentation</vt:lpstr>
      <vt:lpstr>Financial Plan and Valuation Highlights</vt:lpstr>
      <vt:lpstr>PowerPoint Presentation</vt:lpstr>
      <vt:lpstr>The following chart presents anticipated formation of new and cumulative 'Chunka' shops for the next five years:</vt:lpstr>
      <vt:lpstr>The following table summarizes anticipated financial results from operating activities for years 1-5 in USD(millions):</vt:lpstr>
      <vt:lpstr>PowerPoint Presentation</vt:lpstr>
      <vt:lpstr>The following chart presents net annual cash flow alongside cumulative cash flow in years 1-5 in USD thousands, including Period 0:</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שילב | אימהות בעידן הדיגטלי</dc:title>
  <dc:creator>Tamar Dan</dc:creator>
  <cp:lastModifiedBy>Avraham Kallenbach</cp:lastModifiedBy>
  <cp:revision>262</cp:revision>
  <dcterms:created xsi:type="dcterms:W3CDTF">2016-02-07T12:33:34Z</dcterms:created>
  <dcterms:modified xsi:type="dcterms:W3CDTF">2017-09-06T08:09:20Z</dcterms:modified>
</cp:coreProperties>
</file>