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94" r:id="rId7"/>
    <p:sldId id="295" r:id="rId8"/>
    <p:sldId id="265" r:id="rId9"/>
    <p:sldId id="285" r:id="rId10"/>
    <p:sldId id="264" r:id="rId11"/>
    <p:sldId id="284" r:id="rId12"/>
    <p:sldId id="266" r:id="rId13"/>
    <p:sldId id="267" r:id="rId14"/>
    <p:sldId id="299" r:id="rId15"/>
    <p:sldId id="268" r:id="rId16"/>
    <p:sldId id="300" r:id="rId17"/>
    <p:sldId id="310" r:id="rId18"/>
    <p:sldId id="301" r:id="rId19"/>
    <p:sldId id="303" r:id="rId20"/>
    <p:sldId id="304" r:id="rId21"/>
    <p:sldId id="305" r:id="rId22"/>
    <p:sldId id="306" r:id="rId23"/>
    <p:sldId id="307" r:id="rId24"/>
    <p:sldId id="308" r:id="rId25"/>
    <p:sldId id="309" r:id="rId26"/>
    <p:sldId id="311" r:id="rId27"/>
    <p:sldId id="315" r:id="rId28"/>
    <p:sldId id="286" r:id="rId29"/>
    <p:sldId id="296" r:id="rId30"/>
    <p:sldId id="297" r:id="rId31"/>
    <p:sldId id="298" r:id="rId32"/>
    <p:sldId id="290" r:id="rId33"/>
    <p:sldId id="321" r:id="rId34"/>
    <p:sldId id="323" r:id="rId35"/>
    <p:sldId id="322" r:id="rId36"/>
    <p:sldId id="291" r:id="rId37"/>
    <p:sldId id="272" r:id="rId38"/>
    <p:sldId id="320" r:id="rId39"/>
    <p:sldId id="312" r:id="rId40"/>
    <p:sldId id="316" r:id="rId41"/>
    <p:sldId id="292" r:id="rId42"/>
    <p:sldId id="317" r:id="rId43"/>
    <p:sldId id="319" r:id="rId44"/>
    <p:sldId id="318" r:id="rId45"/>
    <p:sldId id="314"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89371" autoAdjust="0"/>
  </p:normalViewPr>
  <p:slideViewPr>
    <p:cSldViewPr>
      <p:cViewPr varScale="1">
        <p:scale>
          <a:sx n="86" d="100"/>
          <a:sy n="86" d="100"/>
        </p:scale>
        <p:origin x="294" y="90"/>
      </p:cViewPr>
      <p:guideLst>
        <p:guide orient="horz" pos="1620"/>
        <p:guide pos="2880"/>
      </p:guideLst>
    </p:cSldViewPr>
  </p:slideViewPr>
  <p:notesTextViewPr>
    <p:cViewPr>
      <p:scale>
        <a:sx n="1" d="1"/>
        <a:sy n="1" d="1"/>
      </p:scale>
      <p:origin x="0" y="0"/>
    </p:cViewPr>
  </p:notesTextViewPr>
  <p:sorterViewPr>
    <p:cViewPr>
      <p:scale>
        <a:sx n="188" d="100"/>
        <a:sy n="188" d="100"/>
      </p:scale>
      <p:origin x="0" y="17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SRV01\Gonogo$\&#1500;&#1511;&#1493;&#1495;&#1493;&#1514;\&#1512;&#1493;&#1504;&#1503;\&#1500;&#1495;&#1502;&#1497;&#1501;%20&#1508;&#1512;&#1493;&#1497;&#1511;&#1496;%20X\&#1505;&#1493;&#1508;&#1497;\&#1497;&#1493;&#1500;&#1497;%202017\&#1505;&#1493;&#1508;&#1497;\&#8207;&#8207;&#8207;&#8207;Bake%20n%20Bake%20n%20Bake%20-%20Business%20Plan%20-%20July%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40200000000003E-2"/>
          <c:y val="8.9787500000000006E-2"/>
          <c:w val="0.92766000000000004"/>
          <c:h val="0.55358399999999996"/>
        </c:manualLayout>
      </c:layout>
      <c:barChart>
        <c:barDir val="col"/>
        <c:grouping val="clustered"/>
        <c:varyColors val="0"/>
        <c:ser>
          <c:idx val="0"/>
          <c:order val="0"/>
          <c:tx>
            <c:strRef>
              <c:f>Sheet1!$A$2</c:f>
              <c:strCache>
                <c:ptCount val="1"/>
                <c:pt idx="0">
                  <c:v>Total stores</c:v>
                </c:pt>
              </c:strCache>
            </c:strRef>
          </c:tx>
          <c:spPr>
            <a:solidFill>
              <a:srgbClr val="008000"/>
            </a:solidFill>
            <a:ln w="12700" cap="flat">
              <a:noFill/>
              <a:miter lim="400000"/>
            </a:ln>
            <a:effectLst/>
          </c:spPr>
          <c:invertIfNegative val="0"/>
          <c:dLbls>
            <c:numFmt formatCode="0" sourceLinked="0"/>
            <c:spPr>
              <a:noFill/>
              <a:ln>
                <a:noFill/>
              </a:ln>
              <a:effectLst/>
            </c:spPr>
            <c:txPr>
              <a:bodyPr/>
              <a:lstStyle/>
              <a:p>
                <a:pPr>
                  <a:defRPr sz="1000" b="1" i="0" u="none" strike="noStrike">
                    <a:solidFill>
                      <a:srgbClr val="008000"/>
                    </a:solidFill>
                    <a:latin typeface="Verdan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Year 1</c:v>
                </c:pt>
                <c:pt idx="2">
                  <c:v>Year 2</c:v>
                </c:pt>
                <c:pt idx="4">
                  <c:v>Year 3</c:v>
                </c:pt>
                <c:pt idx="6">
                  <c:v>Year 4</c:v>
                </c:pt>
                <c:pt idx="8">
                  <c:v>Year 5</c:v>
                </c:pt>
              </c:strCache>
            </c:strRef>
          </c:cat>
          <c:val>
            <c:numRef>
              <c:f>Sheet1!$B$2:$K$2</c:f>
              <c:numCache>
                <c:formatCode>General</c:formatCode>
                <c:ptCount val="10"/>
                <c:pt idx="0">
                  <c:v>1</c:v>
                </c:pt>
                <c:pt idx="1">
                  <c:v>2</c:v>
                </c:pt>
                <c:pt idx="2">
                  <c:v>2</c:v>
                </c:pt>
                <c:pt idx="3">
                  <c:v>4</c:v>
                </c:pt>
                <c:pt idx="4">
                  <c:v>6</c:v>
                </c:pt>
                <c:pt idx="5">
                  <c:v>8</c:v>
                </c:pt>
                <c:pt idx="6">
                  <c:v>10</c:v>
                </c:pt>
                <c:pt idx="7">
                  <c:v>12</c:v>
                </c:pt>
                <c:pt idx="8">
                  <c:v>14</c:v>
                </c:pt>
                <c:pt idx="9">
                  <c:v>16</c:v>
                </c:pt>
              </c:numCache>
            </c:numRef>
          </c:val>
          <c:extLst>
            <c:ext xmlns:c16="http://schemas.microsoft.com/office/drawing/2014/chart" uri="{C3380CC4-5D6E-409C-BE32-E72D297353CC}">
              <c16:uniqueId val="{00000000-B6F0-4EEF-A781-5272C3C5CAE9}"/>
            </c:ext>
          </c:extLst>
        </c:ser>
        <c:ser>
          <c:idx val="1"/>
          <c:order val="1"/>
          <c:tx>
            <c:strRef>
              <c:f>Sheet1!$A$3</c:f>
              <c:strCache>
                <c:ptCount val="1"/>
                <c:pt idx="0">
                  <c:v>New stores</c:v>
                </c:pt>
              </c:strCache>
            </c:strRef>
          </c:tx>
          <c:spPr>
            <a:solidFill>
              <a:srgbClr val="FDB827"/>
            </a:solidFill>
            <a:ln w="12700" cap="flat">
              <a:noFill/>
              <a:miter lim="400000"/>
            </a:ln>
            <a:effectLst/>
          </c:spPr>
          <c:invertIfNegative val="0"/>
          <c:dLbls>
            <c:numFmt formatCode="0" sourceLinked="0"/>
            <c:spPr>
              <a:noFill/>
              <a:ln>
                <a:noFill/>
              </a:ln>
              <a:effectLst/>
            </c:spPr>
            <c:txPr>
              <a:bodyPr/>
              <a:lstStyle/>
              <a:p>
                <a:pPr>
                  <a:defRPr sz="1000" b="1" i="0" u="none" strike="noStrike">
                    <a:solidFill>
                      <a:srgbClr val="FDB827"/>
                    </a:solidFill>
                    <a:latin typeface="Verdan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Year 1</c:v>
                </c:pt>
                <c:pt idx="2">
                  <c:v>Year 2</c:v>
                </c:pt>
                <c:pt idx="4">
                  <c:v>Year 3</c:v>
                </c:pt>
                <c:pt idx="6">
                  <c:v>Year 4</c:v>
                </c:pt>
                <c:pt idx="8">
                  <c:v>Year 5</c:v>
                </c:pt>
              </c:strCache>
            </c:strRef>
          </c:cat>
          <c:val>
            <c:numRef>
              <c:f>Sheet1!$B$3:$K$3</c:f>
              <c:numCache>
                <c:formatCode>General</c:formatCode>
                <c:ptCount val="10"/>
                <c:pt idx="0">
                  <c:v>1</c:v>
                </c:pt>
                <c:pt idx="1">
                  <c:v>1</c:v>
                </c:pt>
                <c:pt idx="2">
                  <c:v>0</c:v>
                </c:pt>
                <c:pt idx="3">
                  <c:v>2</c:v>
                </c:pt>
                <c:pt idx="4">
                  <c:v>2</c:v>
                </c:pt>
                <c:pt idx="5">
                  <c:v>2</c:v>
                </c:pt>
                <c:pt idx="6">
                  <c:v>2</c:v>
                </c:pt>
                <c:pt idx="7">
                  <c:v>2</c:v>
                </c:pt>
                <c:pt idx="8">
                  <c:v>2</c:v>
                </c:pt>
                <c:pt idx="9">
                  <c:v>2</c:v>
                </c:pt>
              </c:numCache>
            </c:numRef>
          </c:val>
          <c:extLst>
            <c:ext xmlns:c16="http://schemas.microsoft.com/office/drawing/2014/chart" uri="{C3380CC4-5D6E-409C-BE32-E72D297353CC}">
              <c16:uniqueId val="{00000001-B6F0-4EEF-A781-5272C3C5CAE9}"/>
            </c:ext>
          </c:extLst>
        </c:ser>
        <c:dLbls>
          <c:showLegendKey val="0"/>
          <c:showVal val="0"/>
          <c:showCatName val="0"/>
          <c:showSerName val="0"/>
          <c:showPercent val="0"/>
          <c:showBubbleSize val="0"/>
        </c:dLbls>
        <c:gapWidth val="150"/>
        <c:axId val="68978688"/>
        <c:axId val="57145536"/>
      </c:barChart>
      <c:catAx>
        <c:axId val="68978688"/>
        <c:scaling>
          <c:orientation val="minMax"/>
        </c:scaling>
        <c:delete val="0"/>
        <c:axPos val="b"/>
        <c:numFmt formatCode="General" sourceLinked="0"/>
        <c:majorTickMark val="out"/>
        <c:minorTickMark val="none"/>
        <c:tickLblPos val="low"/>
        <c:spPr>
          <a:ln w="12700" cap="flat">
            <a:solidFill>
              <a:srgbClr val="888888"/>
            </a:solidFill>
            <a:prstDash val="solid"/>
            <a:miter lim="800000"/>
          </a:ln>
        </c:spPr>
        <c:txPr>
          <a:bodyPr rot="0"/>
          <a:lstStyle/>
          <a:p>
            <a:pPr>
              <a:defRPr sz="1000" b="0" i="0" u="none" strike="noStrike">
                <a:solidFill>
                  <a:srgbClr val="000000"/>
                </a:solidFill>
                <a:latin typeface="Verdana"/>
              </a:defRPr>
            </a:pPr>
            <a:endParaRPr lang="en-US"/>
          </a:p>
        </c:txPr>
        <c:crossAx val="57145536"/>
        <c:crosses val="autoZero"/>
        <c:auto val="1"/>
        <c:lblAlgn val="ctr"/>
        <c:lblOffset val="100"/>
        <c:noMultiLvlLbl val="1"/>
      </c:catAx>
      <c:valAx>
        <c:axId val="57145536"/>
        <c:scaling>
          <c:orientation val="minMax"/>
        </c:scaling>
        <c:delete val="0"/>
        <c:axPos val="l"/>
        <c:numFmt formatCode="#,##0" sourceLinked="0"/>
        <c:majorTickMark val="out"/>
        <c:minorTickMark val="none"/>
        <c:tickLblPos val="nextTo"/>
        <c:spPr>
          <a:ln w="12700" cap="flat">
            <a:solidFill>
              <a:srgbClr val="888888"/>
            </a:solidFill>
            <a:prstDash val="solid"/>
            <a:miter lim="800000"/>
          </a:ln>
        </c:spPr>
        <c:txPr>
          <a:bodyPr rot="0"/>
          <a:lstStyle/>
          <a:p>
            <a:pPr>
              <a:defRPr sz="1000" b="0" i="0" u="none" strike="noStrike">
                <a:solidFill>
                  <a:srgbClr val="000000"/>
                </a:solidFill>
                <a:latin typeface="Verdana"/>
              </a:defRPr>
            </a:pPr>
            <a:endParaRPr lang="en-US"/>
          </a:p>
        </c:txPr>
        <c:crossAx val="68978688"/>
        <c:crosses val="autoZero"/>
        <c:crossBetween val="between"/>
        <c:majorUnit val="4"/>
        <c:minorUnit val="2"/>
      </c:valAx>
      <c:spPr>
        <a:solidFill>
          <a:srgbClr val="FFFFFF"/>
        </a:solidFill>
        <a:ln w="12700" cap="flat">
          <a:noFill/>
          <a:miter lim="400000"/>
        </a:ln>
        <a:effectLst/>
      </c:spPr>
    </c:plotArea>
    <c:legend>
      <c:legendPos val="b"/>
      <c:layout>
        <c:manualLayout>
          <c:xMode val="edge"/>
          <c:yMode val="edge"/>
          <c:x val="6.8061200000000002E-2"/>
          <c:y val="0.90768899999999997"/>
          <c:w val="0.87367099999999998"/>
          <c:h val="9.2311099999999993E-2"/>
        </c:manualLayout>
      </c:layout>
      <c:overlay val="1"/>
      <c:spPr>
        <a:noFill/>
        <a:ln w="12700" cap="flat">
          <a:noFill/>
          <a:miter lim="400000"/>
        </a:ln>
        <a:effectLst/>
      </c:spPr>
      <c:txPr>
        <a:bodyPr rot="0"/>
        <a:lstStyle/>
        <a:p>
          <a:pPr>
            <a:defRPr sz="1000" b="0" i="0" u="none" strike="noStrike">
              <a:solidFill>
                <a:srgbClr val="000000"/>
              </a:solidFill>
              <a:latin typeface="Verdana"/>
            </a:defRPr>
          </a:pPr>
          <a:endParaRPr lang="en-US"/>
        </a:p>
      </c:txPr>
    </c:legend>
    <c:plotVisOnly val="1"/>
    <c:dispBlanksAs val="gap"/>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'P&amp;L+CF'!$A$84</c:f>
              <c:strCache>
                <c:ptCount val="1"/>
                <c:pt idx="0">
                  <c:v>Net Cash flow</c:v>
                </c:pt>
              </c:strCache>
            </c:strRef>
          </c:tx>
          <c:spPr>
            <a:solidFill>
              <a:srgbClr val="FDB827"/>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829-4BA1-B55C-29A073C6057D}"/>
                </c:ext>
              </c:extLst>
            </c:dLbl>
            <c:dLbl>
              <c:idx val="1"/>
              <c:layout>
                <c:manualLayout>
                  <c:x val="1.9444444444444445E-2"/>
                  <c:y val="1.38896179644211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829-4BA1-B55C-29A073C6057D}"/>
                </c:ext>
              </c:extLst>
            </c:dLbl>
            <c:numFmt formatCode="#,##0.0" sourceLinked="0"/>
            <c:spPr>
              <a:noFill/>
              <a:ln>
                <a:noFill/>
              </a:ln>
              <a:effectLst/>
            </c:spPr>
            <c:txPr>
              <a:bodyPr/>
              <a:lstStyle/>
              <a:p>
                <a:pPr>
                  <a:defRPr b="1">
                    <a:solidFill>
                      <a:srgbClr val="FDB82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'P&amp;L+CF'!$B$68:$G$68</c:f>
              <c:strCache>
                <c:ptCount val="6"/>
                <c:pt idx="0">
                  <c:v>Period 0</c:v>
                </c:pt>
                <c:pt idx="1">
                  <c:v>Year 1</c:v>
                </c:pt>
                <c:pt idx="2">
                  <c:v>Year 2</c:v>
                </c:pt>
                <c:pt idx="3">
                  <c:v>Year 3</c:v>
                </c:pt>
                <c:pt idx="4">
                  <c:v>Year 4</c:v>
                </c:pt>
                <c:pt idx="5">
                  <c:v>Year 5</c:v>
                </c:pt>
              </c:strCache>
            </c:strRef>
          </c:cat>
          <c:val>
            <c:numRef>
              <c:f>'P&amp;L+CF'!$B$84:$G$84</c:f>
              <c:numCache>
                <c:formatCode>#,##0</c:formatCode>
                <c:ptCount val="6"/>
                <c:pt idx="0">
                  <c:v>-1084945.2891015625</c:v>
                </c:pt>
                <c:pt idx="1">
                  <c:v>-940234.41787630913</c:v>
                </c:pt>
                <c:pt idx="2">
                  <c:v>-1008137.2384117405</c:v>
                </c:pt>
                <c:pt idx="3">
                  <c:v>643252.34579021111</c:v>
                </c:pt>
                <c:pt idx="4">
                  <c:v>1913191.8695524419</c:v>
                </c:pt>
                <c:pt idx="5">
                  <c:v>4574836.641497436</c:v>
                </c:pt>
              </c:numCache>
            </c:numRef>
          </c:val>
          <c:extLst>
            <c:ext xmlns:c16="http://schemas.microsoft.com/office/drawing/2014/chart" uri="{C3380CC4-5D6E-409C-BE32-E72D297353CC}">
              <c16:uniqueId val="{00000002-C829-4BA1-B55C-29A073C6057D}"/>
            </c:ext>
          </c:extLst>
        </c:ser>
        <c:dLbls>
          <c:showLegendKey val="0"/>
          <c:showVal val="0"/>
          <c:showCatName val="0"/>
          <c:showSerName val="0"/>
          <c:showPercent val="0"/>
          <c:showBubbleSize val="0"/>
        </c:dLbls>
        <c:gapWidth val="150"/>
        <c:axId val="84362240"/>
        <c:axId val="102198080"/>
      </c:barChart>
      <c:lineChart>
        <c:grouping val="standard"/>
        <c:varyColors val="0"/>
        <c:ser>
          <c:idx val="1"/>
          <c:order val="1"/>
          <c:tx>
            <c:strRef>
              <c:f>'P&amp;L+CF'!$A$85</c:f>
              <c:strCache>
                <c:ptCount val="1"/>
                <c:pt idx="0">
                  <c:v>Cumulative Cash flow</c:v>
                </c:pt>
              </c:strCache>
            </c:strRef>
          </c:tx>
          <c:spPr>
            <a:ln>
              <a:solidFill>
                <a:srgbClr val="008000"/>
              </a:solidFill>
              <a:prstDash val="dash"/>
            </a:ln>
          </c:spPr>
          <c:marker>
            <c:spPr>
              <a:solidFill>
                <a:srgbClr val="008000"/>
              </a:solidFill>
            </c:spPr>
          </c:marker>
          <c:dLbls>
            <c:dLbl>
              <c:idx val="0"/>
              <c:layout>
                <c:manualLayout>
                  <c:x val="-6.9521169003278233E-2"/>
                  <c:y val="5.55555555555554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829-4BA1-B55C-29A073C6057D}"/>
                </c:ext>
              </c:extLst>
            </c:dLbl>
            <c:dLbl>
              <c:idx val="1"/>
              <c:layout>
                <c:manualLayout>
                  <c:x val="-8.055555555555563E-2"/>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829-4BA1-B55C-29A073C6057D}"/>
                </c:ext>
              </c:extLst>
            </c:dLbl>
            <c:dLbl>
              <c:idx val="2"/>
              <c:layout>
                <c:manualLayout>
                  <c:x val="-6.9444444444444489E-2"/>
                  <c:y val="5.55555555555555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829-4BA1-B55C-29A073C6057D}"/>
                </c:ext>
              </c:extLst>
            </c:dLbl>
            <c:dLbl>
              <c:idx val="5"/>
              <c:layout>
                <c:manualLayout>
                  <c:x val="-1.9444444444444445E-2"/>
                  <c:y val="-5.55555555555555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829-4BA1-B55C-29A073C6057D}"/>
                </c:ext>
              </c:extLst>
            </c:dLbl>
            <c:numFmt formatCode="#,##0.0" sourceLinked="0"/>
            <c:spPr>
              <a:noFill/>
              <a:ln>
                <a:noFill/>
              </a:ln>
              <a:effectLst/>
            </c:spPr>
            <c:txPr>
              <a:bodyPr/>
              <a:lstStyle/>
              <a:p>
                <a:pPr>
                  <a:defRPr b="1">
                    <a:solidFill>
                      <a:srgbClr val="008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'P&amp;L+CF'!$B$68:$G$68</c:f>
              <c:strCache>
                <c:ptCount val="6"/>
                <c:pt idx="0">
                  <c:v>Period 0</c:v>
                </c:pt>
                <c:pt idx="1">
                  <c:v>Year 1</c:v>
                </c:pt>
                <c:pt idx="2">
                  <c:v>Year 2</c:v>
                </c:pt>
                <c:pt idx="3">
                  <c:v>Year 3</c:v>
                </c:pt>
                <c:pt idx="4">
                  <c:v>Year 4</c:v>
                </c:pt>
                <c:pt idx="5">
                  <c:v>Year 5</c:v>
                </c:pt>
              </c:strCache>
            </c:strRef>
          </c:cat>
          <c:val>
            <c:numRef>
              <c:f>'P&amp;L+CF'!$B$85:$G$85</c:f>
              <c:numCache>
                <c:formatCode>#,##0</c:formatCode>
                <c:ptCount val="6"/>
                <c:pt idx="0">
                  <c:v>-1084945.2891015625</c:v>
                </c:pt>
                <c:pt idx="1">
                  <c:v>-2025179.7069778717</c:v>
                </c:pt>
                <c:pt idx="2">
                  <c:v>-3033316.9453896121</c:v>
                </c:pt>
                <c:pt idx="3">
                  <c:v>-2390064.599599401</c:v>
                </c:pt>
                <c:pt idx="4">
                  <c:v>-476872.73004695913</c:v>
                </c:pt>
                <c:pt idx="5">
                  <c:v>4097963.9114504769</c:v>
                </c:pt>
              </c:numCache>
            </c:numRef>
          </c:val>
          <c:smooth val="0"/>
          <c:extLst>
            <c:ext xmlns:c16="http://schemas.microsoft.com/office/drawing/2014/chart" uri="{C3380CC4-5D6E-409C-BE32-E72D297353CC}">
              <c16:uniqueId val="{00000007-C829-4BA1-B55C-29A073C6057D}"/>
            </c:ext>
          </c:extLst>
        </c:ser>
        <c:dLbls>
          <c:showLegendKey val="0"/>
          <c:showVal val="0"/>
          <c:showCatName val="0"/>
          <c:showSerName val="0"/>
          <c:showPercent val="0"/>
          <c:showBubbleSize val="0"/>
        </c:dLbls>
        <c:marker val="1"/>
        <c:smooth val="0"/>
        <c:axId val="84362240"/>
        <c:axId val="102198080"/>
      </c:lineChart>
      <c:catAx>
        <c:axId val="84362240"/>
        <c:scaling>
          <c:orientation val="minMax"/>
        </c:scaling>
        <c:delete val="0"/>
        <c:axPos val="b"/>
        <c:numFmt formatCode="General" sourceLinked="0"/>
        <c:majorTickMark val="out"/>
        <c:minorTickMark val="none"/>
        <c:tickLblPos val="low"/>
        <c:crossAx val="102198080"/>
        <c:crosses val="autoZero"/>
        <c:auto val="1"/>
        <c:lblAlgn val="ctr"/>
        <c:lblOffset val="100"/>
        <c:noMultiLvlLbl val="0"/>
      </c:catAx>
      <c:valAx>
        <c:axId val="102198080"/>
        <c:scaling>
          <c:orientation val="minMax"/>
        </c:scaling>
        <c:delete val="0"/>
        <c:axPos val="l"/>
        <c:numFmt formatCode="#,##0" sourceLinked="1"/>
        <c:majorTickMark val="out"/>
        <c:minorTickMark val="none"/>
        <c:tickLblPos val="nextTo"/>
        <c:crossAx val="84362240"/>
        <c:crosses val="autoZero"/>
        <c:crossBetween val="between"/>
        <c:dispUnits>
          <c:builtInUnit val="millions"/>
          <c:dispUnitsLbl>
            <c:layout/>
            <c:tx>
              <c:rich>
                <a:bodyPr/>
                <a:lstStyle/>
                <a:p>
                  <a:pPr>
                    <a:defRPr/>
                  </a:pPr>
                  <a:r>
                    <a:rPr lang="en-US"/>
                    <a:t>in</a:t>
                  </a:r>
                  <a:r>
                    <a:rPr lang="en-US" baseline="0"/>
                    <a:t> millions</a:t>
                  </a:r>
                  <a:endParaRPr lang="he-IL"/>
                </a:p>
              </c:rich>
            </c:tx>
          </c:dispUnitsLbl>
        </c:dispUnits>
      </c:valAx>
    </c:plotArea>
    <c:legend>
      <c:legendPos val="b"/>
      <c:layout/>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44F44-8A8A-4D8D-8E36-FEE343EEBB44}" type="datetimeFigureOut">
              <a:rPr lang="en-US" smtClean="0"/>
              <a:t>9/5/2017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5DA4F-AB1A-417A-B2C2-4A599AB0F959}" type="slidenum">
              <a:rPr lang="en-US" smtClean="0"/>
              <a:t>‹#›</a:t>
            </a:fld>
            <a:endParaRPr lang="en-US"/>
          </a:p>
        </p:txBody>
      </p:sp>
    </p:spTree>
    <p:extLst>
      <p:ext uri="{BB962C8B-B14F-4D97-AF65-F5344CB8AC3E}">
        <p14:creationId xmlns:p14="http://schemas.microsoft.com/office/powerpoint/2010/main" val="390030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5DA4F-AB1A-417A-B2C2-4A599AB0F959}" type="slidenum">
              <a:rPr lang="en-US" smtClean="0"/>
              <a:t>10</a:t>
            </a:fld>
            <a:endParaRPr lang="en-US"/>
          </a:p>
        </p:txBody>
      </p:sp>
    </p:spTree>
    <p:extLst>
      <p:ext uri="{BB962C8B-B14F-4D97-AF65-F5344CB8AC3E}">
        <p14:creationId xmlns:p14="http://schemas.microsoft.com/office/powerpoint/2010/main" val="114224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5DA4F-AB1A-417A-B2C2-4A599AB0F959}" type="slidenum">
              <a:rPr lang="en-US" smtClean="0"/>
              <a:t>11</a:t>
            </a:fld>
            <a:endParaRPr lang="en-US"/>
          </a:p>
        </p:txBody>
      </p:sp>
    </p:spTree>
    <p:extLst>
      <p:ext uri="{BB962C8B-B14F-4D97-AF65-F5344CB8AC3E}">
        <p14:creationId xmlns:p14="http://schemas.microsoft.com/office/powerpoint/2010/main" val="114224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1600"/>
            </a:lvl1p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EA675-C051-4CC4-B6EB-0705E68431C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5609443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EA675-C051-4CC4-B6EB-0705E68431C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51924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EA675-C051-4CC4-B6EB-0705E68431C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28136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EA675-C051-4CC4-B6EB-0705E68431C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170533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EA675-C051-4CC4-B6EB-0705E68431C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31610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EA675-C051-4CC4-B6EB-0705E68431C0}"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396885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EA675-C051-4CC4-B6EB-0705E68431C0}" type="datetimeFigureOut">
              <a:rPr lang="en-US" smtClean="0"/>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92522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EA675-C051-4CC4-B6EB-0705E68431C0}" type="datetimeFigureOut">
              <a:rPr lang="en-US" smtClean="0"/>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271845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A675-C051-4CC4-B6EB-0705E68431C0}" type="datetimeFigureOut">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155254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A675-C051-4CC4-B6EB-0705E68431C0}"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144423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A675-C051-4CC4-B6EB-0705E68431C0}"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299104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e-IL" dirty="0" smtClean="0"/>
              <a:t>כותרת</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e-IL" dirty="0" smtClean="0"/>
              <a:t>כותרת</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2AEA675-C051-4CC4-B6EB-0705E68431C0}" type="datetimeFigureOut">
              <a:rPr lang="en-US" smtClean="0"/>
              <a:pPr/>
              <a:t>9/5/2017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6BC84D-C2ED-4098-9BEF-23D80858F679}" type="slidenum">
              <a:rPr lang="en-US" smtClean="0"/>
              <a:pPr/>
              <a:t>‹#›</a:t>
            </a:fld>
            <a:endParaRPr lang="en-US"/>
          </a:p>
        </p:txBody>
      </p:sp>
    </p:spTree>
    <p:extLst>
      <p:ext uri="{BB962C8B-B14F-4D97-AF65-F5344CB8AC3E}">
        <p14:creationId xmlns:p14="http://schemas.microsoft.com/office/powerpoint/2010/main" val="2880111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1" eaLnBrk="1" latinLnBrk="0" hangingPunct="1">
        <a:spcBef>
          <a:spcPct val="0"/>
        </a:spcBef>
        <a:buNone/>
        <a:defRPr sz="1600" b="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742950" indent="-28575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GB" dirty="0" smtClean="0"/>
              <a:t>Nice to meet you</a:t>
            </a:r>
            <a:endParaRPr lang="en-US" dirty="0"/>
          </a:p>
        </p:txBody>
      </p:sp>
      <p:pic>
        <p:nvPicPr>
          <p:cNvPr id="6146" name="Picture 2" descr="Image result for baking school den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571750"/>
            <a:ext cx="4572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28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731764"/>
            <a:ext cx="4114800" cy="1679971"/>
          </a:xfrm>
        </p:spPr>
        <p:txBody>
          <a:bodyPr>
            <a:normAutofit fontScale="90000"/>
          </a:bodyPr>
          <a:lstStyle/>
          <a:p>
            <a:pPr algn="l" rtl="0"/>
            <a:r>
              <a:rPr lang="he-IL" dirty="0" smtClean="0"/>
              <a:t>ב-2016 הוציא אורי לאור את ספרו השני </a:t>
            </a:r>
            <a:r>
              <a:rPr lang="en-US" dirty="0" smtClean="0"/>
              <a:t>“Breaking Bread”</a:t>
            </a:r>
            <a:r>
              <a:rPr lang="he-IL" dirty="0" smtClean="0"/>
              <a:t>, ספר מתכוני לחם שמותאם לקהל האמריקאי ונחשב לחלוץ בתחום האפייה הישראלית. הספר, שזכה לביקורות משבחות, הוכתר כאחד מ-20 ספרי הבישול הטובים לשנת </a:t>
            </a:r>
            <a:r>
              <a:rPr lang="he-IL" dirty="0" smtClean="0"/>
              <a:t>2016</a:t>
            </a:r>
            <a:r>
              <a:rPr lang="en-GB" dirty="0" smtClean="0"/>
              <a:t/>
            </a:r>
            <a:br>
              <a:rPr lang="en-GB" dirty="0" smtClean="0"/>
            </a:br>
            <a:r>
              <a:rPr lang="en-GB" dirty="0"/>
              <a:t/>
            </a:r>
            <a:br>
              <a:rPr lang="en-GB" dirty="0"/>
            </a:br>
            <a:r>
              <a:rPr lang="en-GB" dirty="0"/>
              <a:t>In 2016, Uri </a:t>
            </a:r>
            <a:r>
              <a:rPr lang="en-GB" dirty="0" smtClean="0"/>
              <a:t>published </a:t>
            </a:r>
            <a:r>
              <a:rPr lang="en-GB" dirty="0"/>
              <a:t>his second </a:t>
            </a:r>
            <a:r>
              <a:rPr lang="en-GB" dirty="0" smtClean="0"/>
              <a:t>book, </a:t>
            </a:r>
            <a:r>
              <a:rPr lang="en-GB" dirty="0"/>
              <a:t>Breaking Bread, a </a:t>
            </a:r>
            <a:r>
              <a:rPr lang="en-GB" dirty="0" smtClean="0"/>
              <a:t>bread recipe book </a:t>
            </a:r>
            <a:r>
              <a:rPr lang="en-GB" dirty="0"/>
              <a:t>adapted to the American </a:t>
            </a:r>
            <a:r>
              <a:rPr lang="en-GB" dirty="0" smtClean="0"/>
              <a:t>public. Considered a </a:t>
            </a:r>
            <a:r>
              <a:rPr lang="en-GB" dirty="0"/>
              <a:t>pioneer in the Israeli baking </a:t>
            </a:r>
            <a:r>
              <a:rPr lang="en-GB" dirty="0" smtClean="0"/>
              <a:t>industry, the </a:t>
            </a:r>
            <a:r>
              <a:rPr lang="en-GB" dirty="0"/>
              <a:t>book, which </a:t>
            </a:r>
            <a:r>
              <a:rPr lang="en-GB" dirty="0" smtClean="0"/>
              <a:t>was received to critical acclaim, </a:t>
            </a:r>
            <a:r>
              <a:rPr lang="en-GB" dirty="0"/>
              <a:t>was named </a:t>
            </a:r>
            <a:r>
              <a:rPr lang="en-GB" dirty="0" smtClean="0"/>
              <a:t>amongst 2016’s 20 </a:t>
            </a:r>
            <a:r>
              <a:rPr lang="en-GB" dirty="0"/>
              <a:t>best </a:t>
            </a:r>
            <a:r>
              <a:rPr lang="en-GB" dirty="0" smtClean="0"/>
              <a:t>cookbooks</a:t>
            </a:r>
            <a:endParaRPr lang="en-US" dirty="0"/>
          </a:p>
        </p:txBody>
      </p:sp>
      <p:pic>
        <p:nvPicPr>
          <p:cNvPr id="1036" name="Picture 12" descr="Cover of Uri Scheft's Breaking Brea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2875"/>
            <a:ext cx="38862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13570"/>
            <a:ext cx="1524000" cy="24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590550"/>
            <a:ext cx="4572000" cy="646331"/>
          </a:xfrm>
          <a:prstGeom prst="rect">
            <a:avLst/>
          </a:prstGeom>
        </p:spPr>
        <p:txBody>
          <a:bodyPr>
            <a:spAutoFit/>
          </a:bodyPr>
          <a:lstStyle/>
          <a:p>
            <a:r>
              <a:rPr lang="en-US" sz="1200" b="1" dirty="0"/>
              <a:t> </a:t>
            </a:r>
            <a:r>
              <a:rPr lang="en-US" sz="1200" b="1" dirty="0" smtClean="0"/>
              <a:t>”</a:t>
            </a:r>
            <a:r>
              <a:rPr lang="en-US" sz="1200" dirty="0" smtClean="0"/>
              <a:t>The </a:t>
            </a:r>
            <a:r>
              <a:rPr lang="en-US" sz="1200" dirty="0"/>
              <a:t>Israeli culinary movement continues to </a:t>
            </a:r>
            <a:r>
              <a:rPr lang="en-US" sz="1200" dirty="0" smtClean="0"/>
              <a:t>flourish </a:t>
            </a:r>
            <a:r>
              <a:rPr lang="en-US" sz="1200" dirty="0"/>
              <a:t>as baker Uri </a:t>
            </a:r>
            <a:r>
              <a:rPr lang="en-US" sz="1200" dirty="0" err="1"/>
              <a:t>Scheft</a:t>
            </a:r>
            <a:r>
              <a:rPr lang="en-US" sz="1200" dirty="0"/>
              <a:t> follows his successful Tel Aviv and New York City bakeries with his first </a:t>
            </a:r>
            <a:r>
              <a:rPr lang="en-US" sz="1200" dirty="0" smtClean="0"/>
              <a:t>cookbook”</a:t>
            </a:r>
            <a:endParaRPr lang="en-US" sz="1200" dirty="0"/>
          </a:p>
        </p:txBody>
      </p:sp>
      <p:sp>
        <p:nvSpPr>
          <p:cNvPr id="5" name="Rectangle 4"/>
          <p:cNvSpPr/>
          <p:nvPr/>
        </p:nvSpPr>
        <p:spPr>
          <a:xfrm>
            <a:off x="228600" y="1677084"/>
            <a:ext cx="3581400" cy="646331"/>
          </a:xfrm>
          <a:prstGeom prst="rect">
            <a:avLst/>
          </a:prstGeom>
        </p:spPr>
        <p:txBody>
          <a:bodyPr wrap="square">
            <a:spAutoFit/>
          </a:bodyPr>
          <a:lstStyle/>
          <a:p>
            <a:r>
              <a:rPr lang="en-US" sz="1200" dirty="0" smtClean="0"/>
              <a:t>“Uri </a:t>
            </a:r>
            <a:r>
              <a:rPr lang="en-US" sz="1200" dirty="0" err="1"/>
              <a:t>Scheft’s</a:t>
            </a:r>
            <a:r>
              <a:rPr lang="en-US" sz="1200" dirty="0"/>
              <a:t> new cookbook falls midway between two trends — Old World baking and Israeli cuisine — and the results are deeply </a:t>
            </a:r>
            <a:r>
              <a:rPr lang="en-US" sz="1200" dirty="0" smtClean="0"/>
              <a:t>satisfying”</a:t>
            </a:r>
            <a:endParaRPr lang="en-US" sz="1200" dirty="0"/>
          </a:p>
        </p:txBody>
      </p:sp>
      <p:pic>
        <p:nvPicPr>
          <p:cNvPr id="1029" name="Picture 5" descr="Image result for la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23415"/>
            <a:ext cx="2057400" cy="2582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950" y="2952750"/>
            <a:ext cx="4438650" cy="1200329"/>
          </a:xfrm>
          <a:prstGeom prst="rect">
            <a:avLst/>
          </a:prstGeom>
        </p:spPr>
        <p:txBody>
          <a:bodyPr wrap="square">
            <a:spAutoFit/>
          </a:bodyPr>
          <a:lstStyle/>
          <a:p>
            <a:r>
              <a:rPr lang="en-US" sz="1200" dirty="0" smtClean="0"/>
              <a:t>“In </a:t>
            </a:r>
            <a:r>
              <a:rPr lang="en-US" sz="1200" dirty="0"/>
              <a:t>Breaking Breads, Uri </a:t>
            </a:r>
            <a:r>
              <a:rPr lang="en-US" sz="1200" dirty="0" err="1"/>
              <a:t>Scheft</a:t>
            </a:r>
            <a:r>
              <a:rPr lang="en-US" sz="1200" dirty="0"/>
              <a:t> — the master baker behind Breads Bakery in New York City and </a:t>
            </a:r>
            <a:r>
              <a:rPr lang="en-US" sz="1200" dirty="0" err="1"/>
              <a:t>Lehamim</a:t>
            </a:r>
            <a:r>
              <a:rPr lang="en-US" sz="1200" dirty="0"/>
              <a:t> Bakery in Tel Aviv — takes the combined influences of his Scandinavian heritage, his European pastry training, and his Israeli and New York City homes to provide sweet and savory baking recipes that cover European, Israeli and Middle Eastern </a:t>
            </a:r>
            <a:r>
              <a:rPr lang="en-US" sz="1200" dirty="0" smtClean="0"/>
              <a:t>favorites”</a:t>
            </a:r>
            <a:endParaRPr lang="en-US" sz="1200" dirty="0"/>
          </a:p>
        </p:txBody>
      </p:sp>
      <p:pic>
        <p:nvPicPr>
          <p:cNvPr id="1031" name="Picture 7" descr="Image result for food netwo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3974247"/>
            <a:ext cx="378198" cy="38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39199" y="1200150"/>
            <a:ext cx="4572000" cy="276999"/>
          </a:xfrm>
          <a:prstGeom prst="rect">
            <a:avLst/>
          </a:prstGeom>
        </p:spPr>
        <p:txBody>
          <a:bodyPr>
            <a:spAutoFit/>
          </a:bodyPr>
          <a:lstStyle/>
          <a:p>
            <a:r>
              <a:rPr lang="en-US" sz="1200" dirty="0" smtClean="0"/>
              <a:t>“From </a:t>
            </a:r>
            <a:r>
              <a:rPr lang="en-US" sz="1200" dirty="0" err="1"/>
              <a:t>babka</a:t>
            </a:r>
            <a:r>
              <a:rPr lang="en-US" sz="1200" dirty="0"/>
              <a:t> to breadsticks,  Breaking Breads is  a definitive </a:t>
            </a:r>
            <a:r>
              <a:rPr lang="en-US" sz="1200" dirty="0" smtClean="0"/>
              <a:t>guide”</a:t>
            </a:r>
            <a:endParaRPr lang="en-US" sz="1200" dirty="0"/>
          </a:p>
        </p:txBody>
      </p:sp>
      <p:pic>
        <p:nvPicPr>
          <p:cNvPr id="1033" name="Picture 9" descr="Image result for food and win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477149"/>
            <a:ext cx="1457516" cy="2277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05400" y="2119610"/>
            <a:ext cx="3528917" cy="1200329"/>
          </a:xfrm>
          <a:prstGeom prst="rect">
            <a:avLst/>
          </a:prstGeom>
        </p:spPr>
        <p:txBody>
          <a:bodyPr wrap="square">
            <a:spAutoFit/>
          </a:bodyPr>
          <a:lstStyle/>
          <a:p>
            <a:r>
              <a:rPr lang="en-US" sz="1200" dirty="0"/>
              <a:t>Breads is one of our favorite bakeries in New York City, and we’re thrilled that Uri </a:t>
            </a:r>
            <a:r>
              <a:rPr lang="en-US" sz="1200" dirty="0" err="1"/>
              <a:t>Scheft</a:t>
            </a:r>
            <a:r>
              <a:rPr lang="en-US" sz="1200" dirty="0"/>
              <a:t> has released a cookbook with recipes for beloved items such as their famous </a:t>
            </a:r>
            <a:r>
              <a:rPr lang="en-US" sz="1200" dirty="0" err="1"/>
              <a:t>babka</a:t>
            </a:r>
            <a:r>
              <a:rPr lang="en-US" sz="1200" dirty="0"/>
              <a:t> (we especially love their walnut version) and challah -- perfect for a snow-day weekend project.</a:t>
            </a:r>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880" y="3194329"/>
            <a:ext cx="1926010" cy="25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483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22771"/>
          </a:xfrm>
        </p:spPr>
        <p:txBody>
          <a:bodyPr>
            <a:normAutofit fontScale="90000"/>
          </a:bodyPr>
          <a:lstStyle/>
          <a:p>
            <a:pPr algn="l" rtl="0"/>
            <a:r>
              <a:rPr lang="he-IL" dirty="0" smtClean="0"/>
              <a:t>במטרה להפיץ את בשורת המותג ולשמש כשגרירים בתחום האפייה הישראלית, אנו שמחים לקחת חלק באירועים בולטים בארץ </a:t>
            </a:r>
            <a:r>
              <a:rPr lang="he-IL" dirty="0" smtClean="0"/>
              <a:t>ובעולם</a:t>
            </a:r>
            <a:r>
              <a:rPr lang="en-GB" dirty="0"/>
              <a:t/>
            </a:r>
            <a:br>
              <a:rPr lang="en-GB" dirty="0"/>
            </a:br>
            <a:r>
              <a:rPr lang="en-GB" dirty="0"/>
              <a:t>In order to spread the word of the brand and serve as ambassadors </a:t>
            </a:r>
            <a:r>
              <a:rPr lang="en-GB" dirty="0" smtClean="0"/>
              <a:t>on behalf of the </a:t>
            </a:r>
            <a:r>
              <a:rPr lang="en-GB" dirty="0"/>
              <a:t>Israeli baking industry, we are happy to take part in major events in Israel and around the world</a:t>
            </a:r>
            <a:endParaRPr lang="en-US" dirty="0"/>
          </a:p>
        </p:txBody>
      </p:sp>
      <p:sp>
        <p:nvSpPr>
          <p:cNvPr id="5" name="TextBox 4"/>
          <p:cNvSpPr txBox="1"/>
          <p:nvPr/>
        </p:nvSpPr>
        <p:spPr>
          <a:xfrm>
            <a:off x="5899174" y="3492271"/>
            <a:ext cx="3084822" cy="1569660"/>
          </a:xfrm>
          <a:prstGeom prst="rect">
            <a:avLst/>
          </a:prstGeom>
          <a:noFill/>
        </p:spPr>
        <p:txBody>
          <a:bodyPr wrap="square" rtlCol="0">
            <a:spAutoFit/>
          </a:bodyPr>
          <a:lstStyle/>
          <a:p>
            <a:pPr algn="ctr" rtl="1"/>
            <a:r>
              <a:rPr lang="he-IL" sz="1200" dirty="0" smtClean="0"/>
              <a:t>מאפיית פופ-אפ באירוע בו הצגנו את יכולות המאפייה בזמן אמת, אירוע של חברת </a:t>
            </a:r>
            <a:r>
              <a:rPr lang="he-IL" sz="1200" dirty="0"/>
              <a:t>הייעוץ </a:t>
            </a:r>
            <a:r>
              <a:rPr lang="en-US" sz="1200" dirty="0"/>
              <a:t>“Ernest &amp; Young</a:t>
            </a:r>
            <a:r>
              <a:rPr lang="en-US" sz="1200" dirty="0" smtClean="0"/>
              <a:t>”</a:t>
            </a:r>
            <a:r>
              <a:rPr lang="he-IL" sz="1200" dirty="0" smtClean="0"/>
              <a:t>, </a:t>
            </a:r>
            <a:r>
              <a:rPr lang="he-IL" sz="1200" dirty="0"/>
              <a:t>בסן </a:t>
            </a:r>
            <a:r>
              <a:rPr lang="he-IL" sz="1200" dirty="0" smtClean="0"/>
              <a:t>פרנסיסקו, </a:t>
            </a:r>
            <a:r>
              <a:rPr lang="he-IL" sz="1200" dirty="0" smtClean="0"/>
              <a:t>2016-2017</a:t>
            </a:r>
            <a:r>
              <a:rPr lang="en-GB" sz="1200" dirty="0"/>
              <a:t/>
            </a:r>
            <a:br>
              <a:rPr lang="en-GB" sz="1200" dirty="0"/>
            </a:br>
            <a:r>
              <a:rPr lang="en-GB" sz="1200" dirty="0"/>
              <a:t/>
            </a:r>
            <a:br>
              <a:rPr lang="en-GB" sz="1200" dirty="0"/>
            </a:br>
            <a:r>
              <a:rPr lang="en-GB" sz="1200" dirty="0"/>
              <a:t>A </a:t>
            </a:r>
            <a:r>
              <a:rPr lang="en-GB" sz="1200" dirty="0" smtClean="0"/>
              <a:t>pop-up bakery </a:t>
            </a:r>
            <a:r>
              <a:rPr lang="en-GB" sz="1200" dirty="0"/>
              <a:t>at an event where we presented the bakery's real-time capabilities, </a:t>
            </a:r>
            <a:r>
              <a:rPr lang="en-GB" sz="1200" dirty="0" smtClean="0"/>
              <a:t>at an </a:t>
            </a:r>
            <a:r>
              <a:rPr lang="en-GB" sz="1200" dirty="0"/>
              <a:t>event </a:t>
            </a:r>
            <a:r>
              <a:rPr lang="en-GB" sz="1200" dirty="0" smtClean="0"/>
              <a:t>held by </a:t>
            </a:r>
            <a:r>
              <a:rPr lang="en-GB" sz="1200" dirty="0"/>
              <a:t>Ernst &amp; </a:t>
            </a:r>
            <a:r>
              <a:rPr lang="en-GB" sz="1200" dirty="0" smtClean="0"/>
              <a:t>Young in </a:t>
            </a:r>
            <a:r>
              <a:rPr lang="en-GB" sz="1200" dirty="0"/>
              <a:t>San Francisco, </a:t>
            </a:r>
            <a:r>
              <a:rPr lang="en-GB" sz="1200" dirty="0" smtClean="0"/>
              <a:t>2016-2017</a:t>
            </a:r>
            <a:endParaRPr lang="en-US" sz="1200" dirty="0"/>
          </a:p>
        </p:txBody>
      </p:sp>
      <p:sp>
        <p:nvSpPr>
          <p:cNvPr id="7" name="TextBox 6"/>
          <p:cNvSpPr txBox="1"/>
          <p:nvPr/>
        </p:nvSpPr>
        <p:spPr>
          <a:xfrm>
            <a:off x="3124200" y="3410781"/>
            <a:ext cx="2774974" cy="1384995"/>
          </a:xfrm>
          <a:prstGeom prst="rect">
            <a:avLst/>
          </a:prstGeom>
          <a:noFill/>
        </p:spPr>
        <p:txBody>
          <a:bodyPr wrap="square" rtlCol="0">
            <a:spAutoFit/>
          </a:bodyPr>
          <a:lstStyle/>
          <a:p>
            <a:pPr algn="ctr" rtl="1"/>
            <a:r>
              <a:rPr lang="he-IL" sz="1200" dirty="0" smtClean="0"/>
              <a:t>דוכן אפייה פרונטאלי בו הדגים אורי מתכונים בהשראת ספרו החדש.</a:t>
            </a:r>
          </a:p>
          <a:p>
            <a:pPr algn="ctr" rtl="1"/>
            <a:r>
              <a:rPr lang="he-IL" sz="1200" dirty="0" smtClean="0"/>
              <a:t>אירוע </a:t>
            </a:r>
            <a:r>
              <a:rPr lang="he-IL" sz="1200" dirty="0"/>
              <a:t>"גולן </a:t>
            </a:r>
            <a:r>
              <a:rPr lang="he-IL" sz="1200" dirty="0" err="1"/>
              <a:t>וינטג</a:t>
            </a:r>
            <a:r>
              <a:rPr lang="he-IL" sz="1200" dirty="0" smtClean="0"/>
              <a:t>'", רמת הגולן, </a:t>
            </a:r>
          </a:p>
          <a:p>
            <a:pPr algn="ctr" rtl="1"/>
            <a:r>
              <a:rPr lang="he-IL" sz="1200" dirty="0" smtClean="0"/>
              <a:t>2015</a:t>
            </a:r>
            <a:endParaRPr lang="en-GB" sz="1200" dirty="0" smtClean="0"/>
          </a:p>
          <a:p>
            <a:pPr algn="ctr" rtl="1"/>
            <a:r>
              <a:rPr lang="en-GB" sz="1200" dirty="0" smtClean="0"/>
              <a:t>Uri demonstrating </a:t>
            </a:r>
            <a:r>
              <a:rPr lang="en-GB" sz="1200" dirty="0"/>
              <a:t>recipes inspired by his new </a:t>
            </a:r>
            <a:r>
              <a:rPr lang="en-GB" sz="1200" dirty="0" smtClean="0"/>
              <a:t>book at a stall at an event by Golan Vintage in the Golan Heights, 2015</a:t>
            </a:r>
            <a:endParaRPr lang="en-US" sz="1200" dirty="0"/>
          </a:p>
        </p:txBody>
      </p:sp>
      <p:sp>
        <p:nvSpPr>
          <p:cNvPr id="9" name="TextBox 8"/>
          <p:cNvSpPr txBox="1"/>
          <p:nvPr/>
        </p:nvSpPr>
        <p:spPr>
          <a:xfrm>
            <a:off x="323850" y="3645753"/>
            <a:ext cx="2590800" cy="1384995"/>
          </a:xfrm>
          <a:prstGeom prst="rect">
            <a:avLst/>
          </a:prstGeom>
          <a:noFill/>
        </p:spPr>
        <p:txBody>
          <a:bodyPr wrap="square" rtlCol="0">
            <a:spAutoFit/>
          </a:bodyPr>
          <a:lstStyle/>
          <a:p>
            <a:pPr algn="ctr" rtl="1"/>
            <a:r>
              <a:rPr lang="he-IL" sz="1200" dirty="0" smtClean="0"/>
              <a:t>דוכן פופ-אפ בו דימינו דוכן בורקס חם שנאפה במקום, אירוע חברת "סובארו", </a:t>
            </a:r>
            <a:r>
              <a:rPr lang="he-IL" sz="1200" dirty="0" smtClean="0"/>
              <a:t>2016</a:t>
            </a:r>
            <a:endParaRPr lang="en-GB" sz="1200" dirty="0" smtClean="0"/>
          </a:p>
          <a:p>
            <a:pPr algn="ctr" rtl="1"/>
            <a:endParaRPr lang="en-GB" sz="1200" dirty="0"/>
          </a:p>
          <a:p>
            <a:pPr algn="ctr" rtl="1"/>
            <a:r>
              <a:rPr lang="en-GB" sz="1200" dirty="0"/>
              <a:t>A pop-up stand </a:t>
            </a:r>
            <a:r>
              <a:rPr lang="en-GB" sz="1200" dirty="0" smtClean="0"/>
              <a:t>with hot </a:t>
            </a:r>
            <a:r>
              <a:rPr lang="en-GB" sz="1200" dirty="0" err="1" smtClean="0"/>
              <a:t>bourekas</a:t>
            </a:r>
            <a:r>
              <a:rPr lang="en-GB" sz="1200" dirty="0" smtClean="0"/>
              <a:t> baked on-location </a:t>
            </a:r>
            <a:r>
              <a:rPr lang="en-GB" sz="1200" dirty="0"/>
              <a:t>stand, </a:t>
            </a:r>
            <a:r>
              <a:rPr lang="en-GB" sz="1200" dirty="0" smtClean="0"/>
              <a:t>at an event held by Subaru, </a:t>
            </a:r>
            <a:r>
              <a:rPr lang="en-GB" sz="1200" dirty="0"/>
              <a:t>2016</a:t>
            </a:r>
            <a:endParaRPr lang="en-US" sz="1200" dirty="0"/>
          </a:p>
        </p:txBody>
      </p:sp>
      <p:pic>
        <p:nvPicPr>
          <p:cNvPr id="10" name="Picture 2" descr="F:\Shared Documents\עובדים\צאלה\שיווק\חול\סן פרנסיסקו\תמונות מהאירוע\2016-04-11_11384346_photo_by_Allen_McEacher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2698" y="1525546"/>
            <a:ext cx="2757774" cy="18382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Shared Documents\עובדים\צאלה\שיווק\בורקס פופ אפ\IMG_25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37" y="1525545"/>
            <a:ext cx="2822819" cy="18818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Shared Documents\תיקיית תמונות\תמונות\ירדן וינטג'\9.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7745" y="1525546"/>
            <a:ext cx="2509033" cy="188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smtClean="0"/>
              <a:t>בשנת 2009 הקמנו את "כיבודים", קייטרינג חלבי שמציע מגשי אירוח חגיגיים ומוקפדים לכל אירוע – בבית או </a:t>
            </a:r>
            <a:r>
              <a:rPr lang="he-IL" dirty="0" smtClean="0"/>
              <a:t>במשרד</a:t>
            </a:r>
            <a:r>
              <a:rPr lang="en-GB" dirty="0" smtClean="0"/>
              <a:t/>
            </a:r>
            <a:br>
              <a:rPr lang="en-GB" dirty="0" smtClean="0"/>
            </a:br>
            <a:r>
              <a:rPr lang="en-GB" dirty="0"/>
              <a:t/>
            </a:r>
            <a:br>
              <a:rPr lang="en-GB" dirty="0"/>
            </a:br>
            <a:r>
              <a:rPr lang="en-GB" dirty="0"/>
              <a:t>In 2009, we established </a:t>
            </a:r>
            <a:r>
              <a:rPr lang="en-GB" dirty="0" smtClean="0"/>
              <a:t>“</a:t>
            </a:r>
            <a:r>
              <a:rPr lang="en-GB" dirty="0" err="1" smtClean="0"/>
              <a:t>Kibbudim</a:t>
            </a:r>
            <a:r>
              <a:rPr lang="en-GB" dirty="0" smtClean="0"/>
              <a:t>", </a:t>
            </a:r>
            <a:r>
              <a:rPr lang="en-GB" dirty="0"/>
              <a:t>a dairy restaurant </a:t>
            </a:r>
            <a:r>
              <a:rPr lang="en-GB" dirty="0" smtClean="0"/>
              <a:t>offering </a:t>
            </a:r>
            <a:r>
              <a:rPr lang="en-GB" dirty="0"/>
              <a:t>festive and </a:t>
            </a:r>
            <a:r>
              <a:rPr lang="en-GB" dirty="0" smtClean="0"/>
              <a:t>painstakingly perfect platters </a:t>
            </a:r>
            <a:r>
              <a:rPr lang="en-GB" dirty="0"/>
              <a:t>for every occasion - at home or in the office</a:t>
            </a:r>
            <a:endParaRPr lang="en-US" dirty="0"/>
          </a:p>
        </p:txBody>
      </p:sp>
      <p:pic>
        <p:nvPicPr>
          <p:cNvPr id="4098" name="Picture 2" descr="S:\Breads Bakery\Strategy\investors pres\חומרים למצגת 14.6\תמונות\קרוסטיני חציל קלוי.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885950"/>
            <a:ext cx="4252858" cy="283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r>
              <a:rPr lang="he-IL" dirty="0" smtClean="0"/>
              <a:t>למה אנחנו כאן היום</a:t>
            </a:r>
            <a:r>
              <a:rPr lang="he-IL" dirty="0" smtClean="0"/>
              <a:t>?</a:t>
            </a:r>
            <a:r>
              <a:rPr lang="en-GB" dirty="0" smtClean="0"/>
              <a:t/>
            </a:r>
            <a:br>
              <a:rPr lang="en-GB" dirty="0" smtClean="0"/>
            </a:br>
            <a:r>
              <a:rPr lang="en-GB" dirty="0"/>
              <a:t/>
            </a:r>
            <a:br>
              <a:rPr lang="en-GB" dirty="0"/>
            </a:br>
            <a:r>
              <a:rPr lang="en-GB" dirty="0" smtClean="0"/>
              <a:t>Why are we here today?</a:t>
            </a:r>
            <a:endParaRPr lang="en-US" dirty="0"/>
          </a:p>
        </p:txBody>
      </p:sp>
    </p:spTree>
    <p:extLst>
      <p:ext uri="{BB962C8B-B14F-4D97-AF65-F5344CB8AC3E}">
        <p14:creationId xmlns:p14="http://schemas.microsoft.com/office/powerpoint/2010/main" val="461888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במהלך המסעות שלנו לארה"ב, שתינו הרבה </a:t>
            </a:r>
            <a:r>
              <a:rPr lang="he-IL" dirty="0" smtClean="0"/>
              <a:t>קפה</a:t>
            </a:r>
            <a:r>
              <a:rPr lang="en-GB" dirty="0" smtClean="0"/>
              <a:t/>
            </a:r>
            <a:br>
              <a:rPr lang="en-GB" dirty="0" smtClean="0"/>
            </a:br>
            <a:r>
              <a:rPr lang="en-GB" dirty="0"/>
              <a:t/>
            </a:r>
            <a:br>
              <a:rPr lang="en-GB" dirty="0"/>
            </a:br>
            <a:r>
              <a:rPr lang="en-GB" dirty="0" smtClean="0"/>
              <a:t>During our travels in America, we drank a lot of coffee</a:t>
            </a:r>
            <a:endParaRPr lang="en-US" dirty="0"/>
          </a:p>
        </p:txBody>
      </p:sp>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smtClean="0"/>
              <a:t>וגילינו שברשתות בתי הקפה הגדולות יש מחסור במאפים טריים ואיכותיים שמוגשים לצד </a:t>
            </a:r>
            <a:r>
              <a:rPr lang="he-IL" dirty="0" smtClean="0"/>
              <a:t>הקפה</a:t>
            </a:r>
            <a:r>
              <a:rPr lang="en-GB" dirty="0" smtClean="0"/>
              <a:t/>
            </a:r>
            <a:br>
              <a:rPr lang="en-GB" dirty="0" smtClean="0"/>
            </a:br>
            <a:r>
              <a:rPr lang="en-GB" dirty="0"/>
              <a:t/>
            </a:r>
            <a:br>
              <a:rPr lang="en-GB" dirty="0"/>
            </a:br>
            <a:r>
              <a:rPr lang="en-GB" dirty="0" smtClean="0"/>
              <a:t>And we discovered that the biggest coffee shop chains are missing fresh, high quality pastries to be served alongside the coffee</a:t>
            </a:r>
            <a:endParaRPr lang="en-US" dirty="0"/>
          </a:p>
        </p:txBody>
      </p:sp>
    </p:spTree>
    <p:extLst>
      <p:ext uri="{BB962C8B-B14F-4D97-AF65-F5344CB8AC3E}">
        <p14:creationId xmlns:p14="http://schemas.microsoft.com/office/powerpoint/2010/main" val="3355491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350"/>
            <a:ext cx="8229600" cy="857250"/>
          </a:xfrm>
        </p:spPr>
        <p:txBody>
          <a:bodyPr>
            <a:normAutofit fontScale="90000"/>
          </a:bodyPr>
          <a:lstStyle/>
          <a:p>
            <a:r>
              <a:rPr lang="he-IL" dirty="0" smtClean="0"/>
              <a:t>לכן, החלטנו להקים מיזם שמטרתו להנגיש לעם האמריקאי חוויה חדשה של מאפים איכותיים, שנאפים לאורך כל היום ומוגשים ללקוח חמים וטריים, ישר </a:t>
            </a:r>
            <a:r>
              <a:rPr lang="he-IL" dirty="0" smtClean="0"/>
              <a:t>מהתנור</a:t>
            </a:r>
            <a:r>
              <a:rPr lang="en-GB" dirty="0" smtClean="0"/>
              <a:t/>
            </a:r>
            <a:br>
              <a:rPr lang="en-GB" dirty="0" smtClean="0"/>
            </a:br>
            <a:r>
              <a:rPr lang="en-GB" dirty="0"/>
              <a:t/>
            </a:r>
            <a:br>
              <a:rPr lang="en-GB" dirty="0"/>
            </a:br>
            <a:r>
              <a:rPr lang="en-GB" dirty="0"/>
              <a:t>Therefore, we decided to establish a project aimed at providing the American people with a new experience of high quality pastries that are baked throughout the day and served to </a:t>
            </a:r>
            <a:r>
              <a:rPr lang="en-GB" dirty="0" smtClean="0"/>
              <a:t>customers straight </a:t>
            </a:r>
            <a:r>
              <a:rPr lang="en-GB" dirty="0"/>
              <a:t>from the </a:t>
            </a:r>
            <a:r>
              <a:rPr lang="en-GB" dirty="0" smtClean="0"/>
              <a:t>oven while they’re still warm and fresh</a:t>
            </a:r>
            <a:endParaRPr lang="en-US" dirty="0"/>
          </a:p>
        </p:txBody>
      </p:sp>
    </p:spTree>
    <p:extLst>
      <p:ext uri="{BB962C8B-B14F-4D97-AF65-F5344CB8AC3E}">
        <p14:creationId xmlns:p14="http://schemas.microsoft.com/office/powerpoint/2010/main" val="2821303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09750"/>
            <a:ext cx="8229600" cy="857250"/>
          </a:xfrm>
        </p:spPr>
        <p:txBody>
          <a:bodyPr/>
          <a:lstStyle/>
          <a:p>
            <a:pPr algn="ctr"/>
            <a:r>
              <a:rPr lang="he-IL" dirty="0" smtClean="0"/>
              <a:t>או, איך שאנחנו קוראים לזה </a:t>
            </a:r>
            <a:r>
              <a:rPr lang="he-IL" dirty="0" smtClean="0"/>
              <a:t>- </a:t>
            </a:r>
            <a:r>
              <a:rPr lang="en-US" dirty="0" err="1" smtClean="0"/>
              <a:t>Chunka</a:t>
            </a:r>
            <a:r>
              <a:rPr lang="en-US" dirty="0" smtClean="0"/>
              <a:t/>
            </a:r>
            <a:br>
              <a:rPr lang="en-US" dirty="0" smtClean="0"/>
            </a:br>
            <a:r>
              <a:rPr lang="en-US" dirty="0"/>
              <a:t/>
            </a:r>
            <a:br>
              <a:rPr lang="en-US" dirty="0"/>
            </a:br>
            <a:r>
              <a:rPr lang="en-US" dirty="0" smtClean="0"/>
              <a:t>Or, as we call it: </a:t>
            </a:r>
            <a:r>
              <a:rPr lang="en-US" dirty="0" err="1" smtClean="0"/>
              <a:t>Chunka</a:t>
            </a:r>
            <a:endParaRPr lang="en-US" dirty="0"/>
          </a:p>
        </p:txBody>
      </p:sp>
    </p:spTree>
    <p:extLst>
      <p:ext uri="{BB962C8B-B14F-4D97-AF65-F5344CB8AC3E}">
        <p14:creationId xmlns:p14="http://schemas.microsoft.com/office/powerpoint/2010/main" val="1903942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2981720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0550"/>
            <a:ext cx="3429000" cy="857250"/>
          </a:xfrm>
        </p:spPr>
        <p:txBody>
          <a:bodyPr>
            <a:normAutofit fontScale="90000"/>
          </a:bodyPr>
          <a:lstStyle/>
          <a:p>
            <a:r>
              <a:rPr lang="he-IL" dirty="0" smtClean="0"/>
              <a:t>"האפייה </a:t>
            </a:r>
            <a:r>
              <a:rPr lang="he-IL" dirty="0"/>
              <a:t>של הלחם מערבת את כל החושים והיא מלאה בריגושים. כל בצק הוא הבטחה לטעימה קטנה מן הגן האבוד. כל </a:t>
            </a:r>
            <a:r>
              <a:rPr lang="he-IL" dirty="0" smtClean="0"/>
              <a:t>לחם היא </a:t>
            </a:r>
            <a:r>
              <a:rPr lang="he-IL" dirty="0"/>
              <a:t>יצירה בראשיתית, ייחודית וסוחפת</a:t>
            </a:r>
            <a:r>
              <a:rPr lang="he-IL" dirty="0" smtClean="0"/>
              <a:t>"</a:t>
            </a:r>
            <a:br>
              <a:rPr lang="he-IL" dirty="0" smtClean="0"/>
            </a:br>
            <a:r>
              <a:rPr lang="he-IL" dirty="0" smtClean="0"/>
              <a:t>אורי שפט</a:t>
            </a:r>
            <a:endParaRPr lang="he-IL" dirty="0"/>
          </a:p>
        </p:txBody>
      </p:sp>
      <p:pic>
        <p:nvPicPr>
          <p:cNvPr id="717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038350"/>
            <a:ext cx="5095964" cy="2867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284024"/>
            <a:ext cx="4876800" cy="2308324"/>
          </a:xfrm>
          <a:prstGeom prst="rect">
            <a:avLst/>
          </a:prstGeom>
          <a:noFill/>
        </p:spPr>
        <p:txBody>
          <a:bodyPr wrap="square" rtlCol="0">
            <a:spAutoFit/>
          </a:bodyPr>
          <a:lstStyle/>
          <a:p>
            <a:r>
              <a:rPr lang="en-GB" dirty="0" smtClean="0"/>
              <a:t>Baking bread involves all the senses and the experience is highly emotional. In every dough is the promise of a small taste of the lost garden of paradise. Every loaf of bread is a unique and </a:t>
            </a:r>
            <a:r>
              <a:rPr lang="en-GB" dirty="0" err="1" smtClean="0"/>
              <a:t>breathtaking</a:t>
            </a:r>
            <a:r>
              <a:rPr lang="en-GB" dirty="0" smtClean="0"/>
              <a:t> act of genesis” 	         ~ Uri </a:t>
            </a:r>
            <a:r>
              <a:rPr lang="en-GB" dirty="0" err="1" smtClean="0"/>
              <a:t>Scheft</a:t>
            </a:r>
            <a:r>
              <a:rPr lang="en-GB" dirty="0" smtClean="0"/>
              <a:t/>
            </a:r>
            <a:br>
              <a:rPr lang="en-GB" dirty="0" smtClean="0"/>
            </a:br>
            <a:r>
              <a:rPr lang="en-GB" dirty="0" smtClean="0"/>
              <a:t/>
            </a:r>
            <a:br>
              <a:rPr lang="en-GB" dirty="0" smtClean="0"/>
            </a:br>
            <a:r>
              <a:rPr lang="en-GB" dirty="0" smtClean="0"/>
              <a:t/>
            </a:r>
            <a:br>
              <a:rPr lang="en-GB" dirty="0" smtClean="0"/>
            </a:br>
            <a:r>
              <a:rPr lang="en-GB" dirty="0" smtClean="0"/>
              <a:t>Uri </a:t>
            </a:r>
            <a:r>
              <a:rPr lang="en-GB" dirty="0" err="1" smtClean="0"/>
              <a:t>Scheft</a:t>
            </a:r>
            <a:endParaRPr lang="en-GB" dirty="0"/>
          </a:p>
        </p:txBody>
      </p:sp>
    </p:spTree>
    <p:extLst>
      <p:ext uri="{BB962C8B-B14F-4D97-AF65-F5344CB8AC3E}">
        <p14:creationId xmlns:p14="http://schemas.microsoft.com/office/powerpoint/2010/main" val="183352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353690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3329594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271753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62" y="6666"/>
            <a:ext cx="9141438" cy="5142059"/>
          </a:xfrm>
          <a:prstGeom prst="rect">
            <a:avLst/>
          </a:prstGeom>
          <a:noFill/>
          <a:ln>
            <a:noFill/>
          </a:ln>
        </p:spPr>
      </p:pic>
    </p:spTree>
    <p:extLst>
      <p:ext uri="{BB962C8B-B14F-4D97-AF65-F5344CB8AC3E}">
        <p14:creationId xmlns:p14="http://schemas.microsoft.com/office/powerpoint/2010/main" val="1791058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8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07"/>
            <a:ext cx="9144000" cy="5143500"/>
          </a:xfrm>
          <a:prstGeom prst="rect">
            <a:avLst/>
          </a:prstGeom>
          <a:noFill/>
          <a:ln>
            <a:noFill/>
          </a:ln>
        </p:spPr>
      </p:pic>
    </p:spTree>
    <p:extLst>
      <p:ext uri="{BB962C8B-B14F-4D97-AF65-F5344CB8AC3E}">
        <p14:creationId xmlns:p14="http://schemas.microsoft.com/office/powerpoint/2010/main" val="1569217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8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38"/>
            <a:ext cx="9180512" cy="5164038"/>
          </a:xfrm>
          <a:prstGeom prst="rect">
            <a:avLst/>
          </a:prstGeom>
          <a:noFill/>
          <a:ln>
            <a:noFill/>
          </a:ln>
        </p:spPr>
      </p:pic>
    </p:spTree>
    <p:extLst>
      <p:ext uri="{BB962C8B-B14F-4D97-AF65-F5344CB8AC3E}">
        <p14:creationId xmlns:p14="http://schemas.microsoft.com/office/powerpoint/2010/main" val="3932742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9300"/>
            <a:ext cx="8229600" cy="857250"/>
          </a:xfrm>
        </p:spPr>
        <p:txBody>
          <a:bodyPr/>
          <a:lstStyle/>
          <a:p>
            <a:r>
              <a:rPr lang="he-IL" dirty="0" smtClean="0"/>
              <a:t>הקונספט </a:t>
            </a:r>
            <a:r>
              <a:rPr lang="he-IL" dirty="0" smtClean="0"/>
              <a:t>המוצרי</a:t>
            </a:r>
            <a:r>
              <a:rPr lang="en-GB" dirty="0" smtClean="0"/>
              <a:t/>
            </a:r>
            <a:br>
              <a:rPr lang="en-GB" dirty="0" smtClean="0"/>
            </a:br>
            <a:r>
              <a:rPr lang="en-GB" dirty="0"/>
              <a:t/>
            </a:r>
            <a:br>
              <a:rPr lang="en-GB" dirty="0"/>
            </a:br>
            <a:r>
              <a:rPr lang="en-GB" dirty="0" smtClean="0"/>
              <a:t>The product concept</a:t>
            </a:r>
            <a:endParaRPr lang="en-US" dirty="0"/>
          </a:p>
        </p:txBody>
      </p:sp>
    </p:spTree>
    <p:extLst>
      <p:ext uri="{BB962C8B-B14F-4D97-AF65-F5344CB8AC3E}">
        <p14:creationId xmlns:p14="http://schemas.microsoft.com/office/powerpoint/2010/main" val="1223062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8229600" cy="857250"/>
          </a:xfrm>
        </p:spPr>
        <p:txBody>
          <a:bodyPr/>
          <a:lstStyle/>
          <a:p>
            <a:r>
              <a:rPr lang="he-IL" dirty="0" smtClean="0"/>
              <a:t>מוצרים טריים שנאפים במקום, מסביב </a:t>
            </a:r>
            <a:r>
              <a:rPr lang="he-IL" dirty="0" smtClean="0"/>
              <a:t>לשעון</a:t>
            </a:r>
            <a:r>
              <a:rPr lang="en-GB" dirty="0" smtClean="0"/>
              <a:t/>
            </a:r>
            <a:br>
              <a:rPr lang="en-GB" dirty="0" smtClean="0"/>
            </a:br>
            <a:r>
              <a:rPr lang="en-GB" dirty="0"/>
              <a:t/>
            </a:r>
            <a:br>
              <a:rPr lang="en-GB" dirty="0"/>
            </a:br>
            <a:r>
              <a:rPr lang="en-GB" dirty="0"/>
              <a:t>Fresh products are </a:t>
            </a:r>
            <a:r>
              <a:rPr lang="en-GB" dirty="0" smtClean="0"/>
              <a:t>baked on location, </a:t>
            </a:r>
            <a:r>
              <a:rPr lang="en-GB" dirty="0"/>
              <a:t>around the clock</a:t>
            </a:r>
            <a:endParaRPr lang="en-US" dirty="0"/>
          </a:p>
        </p:txBody>
      </p:sp>
    </p:spTree>
    <p:extLst>
      <p:ext uri="{BB962C8B-B14F-4D97-AF65-F5344CB8AC3E}">
        <p14:creationId xmlns:p14="http://schemas.microsoft.com/office/powerpoint/2010/main" val="3716939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שיטת </a:t>
            </a:r>
            <a:r>
              <a:rPr lang="he-IL" dirty="0" smtClean="0"/>
              <a:t>ייצור</a:t>
            </a:r>
            <a:r>
              <a:rPr lang="en-GB" dirty="0" smtClean="0"/>
              <a:t/>
            </a:r>
            <a:br>
              <a:rPr lang="en-GB" dirty="0" smtClean="0"/>
            </a:br>
            <a:r>
              <a:rPr lang="en-GB" dirty="0" smtClean="0"/>
              <a:t>Production method</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he-IL" sz="1400" dirty="0" smtClean="0"/>
              <a:t>שילוב בין שיטות ייצור מסורתיות ותהליכים ידניים עם ציוד אפייה מודרני באיכות גבוהה</a:t>
            </a:r>
          </a:p>
          <a:p>
            <a:pPr algn="l" rtl="0"/>
            <a:r>
              <a:rPr lang="he-IL" sz="1400" dirty="0" smtClean="0"/>
              <a:t>הקפדה על אחידות באיכות המוצרים בין הסניפים השונים</a:t>
            </a:r>
          </a:p>
          <a:p>
            <a:pPr algn="l" rtl="0"/>
            <a:r>
              <a:rPr lang="he-IL" sz="1400" dirty="0" smtClean="0"/>
              <a:t>דגש על שיטות קירור והקפאה שמטרתן שמירה על איכות המוצרים בשלבי הייצור השונים</a:t>
            </a:r>
          </a:p>
          <a:p>
            <a:pPr algn="l" rtl="0"/>
            <a:r>
              <a:rPr lang="he-IL" sz="1400" dirty="0" smtClean="0"/>
              <a:t>בהמשך, מעבר לקווי ייצור שמייצרים גמישות וחסכון בזמן ובכוח </a:t>
            </a:r>
            <a:r>
              <a:rPr lang="he-IL" sz="1400" dirty="0" smtClean="0"/>
              <a:t>אדם</a:t>
            </a:r>
            <a:endParaRPr lang="en-GB" sz="1400" dirty="0" smtClean="0"/>
          </a:p>
          <a:p>
            <a:pPr algn="l" rtl="0"/>
            <a:endParaRPr lang="en-GB" sz="1400" dirty="0"/>
          </a:p>
          <a:p>
            <a:pPr algn="l" rtl="0"/>
            <a:r>
              <a:rPr lang="en-GB" sz="1400" dirty="0"/>
              <a:t>Combining traditional production methods and manual processes with high-quality modern baking equipment</a:t>
            </a:r>
          </a:p>
          <a:p>
            <a:pPr algn="l" rtl="0"/>
            <a:r>
              <a:rPr lang="en-GB" sz="1400" dirty="0"/>
              <a:t>Ensuring uniformity in </a:t>
            </a:r>
            <a:r>
              <a:rPr lang="en-GB" sz="1400" dirty="0" smtClean="0"/>
              <a:t>product </a:t>
            </a:r>
            <a:r>
              <a:rPr lang="en-GB" sz="1400" dirty="0"/>
              <a:t>quality </a:t>
            </a:r>
            <a:r>
              <a:rPr lang="en-GB" sz="1400" dirty="0" smtClean="0"/>
              <a:t>between </a:t>
            </a:r>
            <a:r>
              <a:rPr lang="en-GB" sz="1400" dirty="0"/>
              <a:t>the various branches</a:t>
            </a:r>
          </a:p>
          <a:p>
            <a:pPr algn="l" rtl="0"/>
            <a:r>
              <a:rPr lang="en-GB" sz="1400" dirty="0"/>
              <a:t>Emphasis on cooling and freezing methods aimed at maintaining </a:t>
            </a:r>
            <a:r>
              <a:rPr lang="en-GB" sz="1400" dirty="0" smtClean="0"/>
              <a:t>product quality during the </a:t>
            </a:r>
            <a:r>
              <a:rPr lang="en-GB" sz="1400" dirty="0"/>
              <a:t>various </a:t>
            </a:r>
            <a:r>
              <a:rPr lang="en-GB" sz="1400" dirty="0" smtClean="0"/>
              <a:t>production stages</a:t>
            </a:r>
            <a:endParaRPr lang="en-GB" sz="1400" dirty="0"/>
          </a:p>
          <a:p>
            <a:pPr algn="l" rtl="0"/>
            <a:r>
              <a:rPr lang="en-GB" sz="1400" dirty="0"/>
              <a:t>Later, </a:t>
            </a:r>
            <a:r>
              <a:rPr lang="en-GB" sz="1400" dirty="0" smtClean="0"/>
              <a:t>a shift to </a:t>
            </a:r>
            <a:r>
              <a:rPr lang="en-GB" sz="1400" dirty="0"/>
              <a:t>production lines </a:t>
            </a:r>
            <a:r>
              <a:rPr lang="en-GB" sz="1400" dirty="0" smtClean="0"/>
              <a:t>will add flexibility </a:t>
            </a:r>
            <a:r>
              <a:rPr lang="en-GB" sz="1400" dirty="0"/>
              <a:t>and </a:t>
            </a:r>
            <a:r>
              <a:rPr lang="en-GB" sz="1400" dirty="0" smtClean="0"/>
              <a:t>save </a:t>
            </a:r>
            <a:r>
              <a:rPr lang="en-GB" sz="1400" dirty="0"/>
              <a:t>time and manpower</a:t>
            </a:r>
            <a:endParaRPr lang="he-IL" sz="1400" dirty="0" smtClean="0"/>
          </a:p>
        </p:txBody>
      </p:sp>
    </p:spTree>
    <p:extLst>
      <p:ext uri="{BB962C8B-B14F-4D97-AF65-F5344CB8AC3E}">
        <p14:creationId xmlns:p14="http://schemas.microsoft.com/office/powerpoint/2010/main" val="1500148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חומרי </a:t>
            </a:r>
            <a:r>
              <a:rPr lang="he-IL" dirty="0" smtClean="0"/>
              <a:t>הגלם</a:t>
            </a:r>
            <a:r>
              <a:rPr lang="en-GB" dirty="0" smtClean="0"/>
              <a:t>  Ingredients </a:t>
            </a:r>
            <a:endParaRPr lang="en-US" dirty="0"/>
          </a:p>
        </p:txBody>
      </p:sp>
      <p:sp>
        <p:nvSpPr>
          <p:cNvPr id="3" name="Content Placeholder 2"/>
          <p:cNvSpPr>
            <a:spLocks noGrp="1"/>
          </p:cNvSpPr>
          <p:nvPr>
            <p:ph idx="1"/>
          </p:nvPr>
        </p:nvSpPr>
        <p:spPr/>
        <p:txBody>
          <a:bodyPr>
            <a:normAutofit fontScale="92500"/>
          </a:bodyPr>
          <a:lstStyle/>
          <a:p>
            <a:r>
              <a:rPr lang="he-IL" sz="1400" dirty="0" smtClean="0"/>
              <a:t>בחירה קפדנית של חומרי הגלם האיכותיים והמתאימים ביותר – לאחר מחקר וניתוח עלויות</a:t>
            </a:r>
          </a:p>
          <a:p>
            <a:r>
              <a:rPr lang="he-IL" sz="1400" dirty="0" smtClean="0"/>
              <a:t>שימוש בחומרי גלם שתואמים את מגמות השוק באזורים השונים ברחבי ארה"ב</a:t>
            </a:r>
          </a:p>
          <a:p>
            <a:pPr lvl="1"/>
            <a:r>
              <a:rPr lang="he-IL" sz="1400" dirty="0" smtClean="0"/>
              <a:t>חומרי הגלם בריאים, אורגניים, טבעוניים ונטולי גלוטן </a:t>
            </a:r>
          </a:p>
          <a:p>
            <a:pPr lvl="1"/>
            <a:r>
              <a:rPr lang="he-IL" sz="1400" dirty="0" smtClean="0"/>
              <a:t>חומרי גלם שמקורם באזור הגיאוגרפי של הסניפים השונים (לוקליזציה</a:t>
            </a:r>
            <a:r>
              <a:rPr lang="he-IL" sz="1400" dirty="0" smtClean="0"/>
              <a:t>)</a:t>
            </a:r>
            <a:endParaRPr lang="en-GB" sz="1400" dirty="0" smtClean="0"/>
          </a:p>
          <a:p>
            <a:pPr marL="457200" lvl="1" indent="0">
              <a:buNone/>
            </a:pPr>
            <a:endParaRPr lang="en-GB" sz="1400" dirty="0"/>
          </a:p>
          <a:p>
            <a:pPr lvl="1" algn="l" rtl="0"/>
            <a:r>
              <a:rPr lang="en-GB" sz="1400" dirty="0"/>
              <a:t>Careful selection of the highest quality and most appropriate </a:t>
            </a:r>
            <a:r>
              <a:rPr lang="en-GB" sz="1400" dirty="0" smtClean="0"/>
              <a:t>ingredients </a:t>
            </a:r>
            <a:r>
              <a:rPr lang="en-GB" sz="1400" dirty="0"/>
              <a:t>- after research and cost analysis</a:t>
            </a:r>
          </a:p>
          <a:p>
            <a:pPr lvl="1" algn="l" rtl="0"/>
            <a:r>
              <a:rPr lang="en-GB" sz="1400" dirty="0"/>
              <a:t>Use of </a:t>
            </a:r>
            <a:r>
              <a:rPr lang="en-GB" sz="1400" dirty="0" smtClean="0"/>
              <a:t>ingredients </a:t>
            </a:r>
            <a:r>
              <a:rPr lang="en-GB" sz="1400" dirty="0"/>
              <a:t>that match the market trends in various regions throughout the United States</a:t>
            </a:r>
          </a:p>
          <a:p>
            <a:pPr lvl="1" algn="l" rtl="0"/>
            <a:r>
              <a:rPr lang="en-GB" sz="1400" dirty="0" smtClean="0"/>
              <a:t>Healthy</a:t>
            </a:r>
            <a:r>
              <a:rPr lang="en-GB" sz="1400" dirty="0"/>
              <a:t>, organic, vegan and gluten-free </a:t>
            </a:r>
            <a:r>
              <a:rPr lang="en-GB" sz="1400" dirty="0" smtClean="0"/>
              <a:t>ingredients</a:t>
            </a:r>
          </a:p>
          <a:p>
            <a:pPr lvl="1" algn="l" rtl="0"/>
            <a:r>
              <a:rPr lang="en-GB" sz="1400" dirty="0" smtClean="0"/>
              <a:t>Ingredients sourced </a:t>
            </a:r>
            <a:r>
              <a:rPr lang="en-GB" sz="1400" dirty="0"/>
              <a:t>in the </a:t>
            </a:r>
            <a:r>
              <a:rPr lang="en-GB" sz="1400" dirty="0" smtClean="0"/>
              <a:t>immediate geographical </a:t>
            </a:r>
            <a:r>
              <a:rPr lang="en-GB" sz="1400" dirty="0"/>
              <a:t>area of the various branches (localization)</a:t>
            </a:r>
            <a:endParaRPr lang="en-US" sz="1400" dirty="0"/>
          </a:p>
        </p:txBody>
      </p:sp>
    </p:spTree>
    <p:extLst>
      <p:ext uri="{BB962C8B-B14F-4D97-AF65-F5344CB8AC3E}">
        <p14:creationId xmlns:p14="http://schemas.microsoft.com/office/powerpoint/2010/main" val="960881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smtClean="0"/>
              <a:t>סיפור האהבה שלנו ללחם מתחיל בדנמרק, בה מייסד והאופה הראשי שלנו, </a:t>
            </a:r>
            <a:r>
              <a:rPr lang="he-IL" dirty="0" smtClean="0"/>
              <a:t>אורי </a:t>
            </a:r>
            <a:r>
              <a:rPr lang="he-IL" dirty="0" smtClean="0"/>
              <a:t>שפט, למד את אומנות </a:t>
            </a:r>
            <a:r>
              <a:rPr lang="he-IL" dirty="0" smtClean="0"/>
              <a:t>האפייה</a:t>
            </a:r>
            <a:r>
              <a:rPr lang="en-GB" dirty="0" smtClean="0"/>
              <a:t/>
            </a:r>
            <a:br>
              <a:rPr lang="en-GB" dirty="0" smtClean="0"/>
            </a:br>
            <a:r>
              <a:rPr lang="en-GB" dirty="0" smtClean="0"/>
              <a:t>Our love story with bread begins in Denmark, where Uri </a:t>
            </a:r>
            <a:r>
              <a:rPr lang="en-GB" dirty="0" err="1" smtClean="0"/>
              <a:t>Scheft</a:t>
            </a:r>
            <a:r>
              <a:rPr lang="en-GB" dirty="0" smtClean="0"/>
              <a:t>, our chief baker and founder, learned the art of baking</a:t>
            </a:r>
            <a:endParaRPr lang="en-US" dirty="0"/>
          </a:p>
        </p:txBody>
      </p:sp>
      <p:pic>
        <p:nvPicPr>
          <p:cNvPr id="1028" name="Picture 4" descr="Image result for conditori la gl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3411" y="1047750"/>
            <a:ext cx="5337175" cy="400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מגוון </a:t>
            </a:r>
            <a:r>
              <a:rPr lang="he-IL" dirty="0" smtClean="0"/>
              <a:t>הטעמים</a:t>
            </a:r>
            <a:r>
              <a:rPr lang="en-GB" dirty="0" smtClean="0"/>
              <a:t> </a:t>
            </a:r>
            <a:br>
              <a:rPr lang="en-GB" dirty="0" smtClean="0"/>
            </a:br>
            <a:r>
              <a:rPr lang="en-GB" dirty="0" smtClean="0"/>
              <a:t>A range of flavours</a:t>
            </a:r>
            <a:endParaRPr lang="en-US" dirty="0"/>
          </a:p>
        </p:txBody>
      </p:sp>
      <p:sp>
        <p:nvSpPr>
          <p:cNvPr id="3" name="Content Placeholder 2"/>
          <p:cNvSpPr>
            <a:spLocks noGrp="1"/>
          </p:cNvSpPr>
          <p:nvPr>
            <p:ph idx="1"/>
          </p:nvPr>
        </p:nvSpPr>
        <p:spPr>
          <a:xfrm>
            <a:off x="457200" y="895350"/>
            <a:ext cx="8229600" cy="4038600"/>
          </a:xfrm>
        </p:spPr>
        <p:txBody>
          <a:bodyPr>
            <a:noAutofit/>
          </a:bodyPr>
          <a:lstStyle/>
          <a:p>
            <a:pPr>
              <a:lnSpc>
                <a:spcPct val="100000"/>
              </a:lnSpc>
              <a:spcBef>
                <a:spcPts val="0"/>
              </a:spcBef>
            </a:pPr>
            <a:r>
              <a:rPr lang="he-IL" sz="1000" dirty="0" smtClean="0"/>
              <a:t>מגוון טעמים רחב מאד. בין השאר:</a:t>
            </a:r>
          </a:p>
          <a:p>
            <a:pPr lvl="1">
              <a:lnSpc>
                <a:spcPct val="100000"/>
              </a:lnSpc>
              <a:spcBef>
                <a:spcPts val="0"/>
              </a:spcBef>
            </a:pPr>
            <a:r>
              <a:rPr lang="he-IL" sz="1000" dirty="0" smtClean="0"/>
              <a:t>שוקולד </a:t>
            </a:r>
            <a:r>
              <a:rPr lang="he-IL" sz="1000" dirty="0" err="1" smtClean="0"/>
              <a:t>נוטלה</a:t>
            </a:r>
            <a:endParaRPr lang="he-IL" sz="1000" dirty="0" smtClean="0"/>
          </a:p>
          <a:p>
            <a:pPr lvl="1">
              <a:lnSpc>
                <a:spcPct val="100000"/>
              </a:lnSpc>
              <a:spcBef>
                <a:spcPts val="0"/>
              </a:spcBef>
            </a:pPr>
            <a:r>
              <a:rPr lang="he-IL" sz="1000" dirty="0" smtClean="0"/>
              <a:t>פירות</a:t>
            </a:r>
          </a:p>
          <a:p>
            <a:pPr lvl="1">
              <a:lnSpc>
                <a:spcPct val="100000"/>
              </a:lnSpc>
              <a:spcBef>
                <a:spcPts val="0"/>
              </a:spcBef>
            </a:pPr>
            <a:r>
              <a:rPr lang="he-IL" sz="1000" dirty="0" smtClean="0"/>
              <a:t>קינמון</a:t>
            </a:r>
          </a:p>
          <a:p>
            <a:pPr lvl="1">
              <a:lnSpc>
                <a:spcPct val="100000"/>
              </a:lnSpc>
              <a:spcBef>
                <a:spcPts val="0"/>
              </a:spcBef>
            </a:pPr>
            <a:r>
              <a:rPr lang="he-IL" sz="1000" dirty="0" smtClean="0"/>
              <a:t>מבחר גבינות</a:t>
            </a:r>
          </a:p>
          <a:p>
            <a:pPr lvl="1">
              <a:lnSpc>
                <a:spcPct val="100000"/>
              </a:lnSpc>
              <a:spcBef>
                <a:spcPts val="0"/>
              </a:spcBef>
            </a:pPr>
            <a:r>
              <a:rPr lang="he-IL" sz="1000" dirty="0" smtClean="0"/>
              <a:t>תרד</a:t>
            </a:r>
          </a:p>
          <a:p>
            <a:pPr lvl="1">
              <a:lnSpc>
                <a:spcPct val="100000"/>
              </a:lnSpc>
              <a:spcBef>
                <a:spcPts val="0"/>
              </a:spcBef>
            </a:pPr>
            <a:r>
              <a:rPr lang="he-IL" sz="1000" dirty="0" smtClean="0"/>
              <a:t>אגוזים</a:t>
            </a:r>
          </a:p>
          <a:p>
            <a:pPr lvl="1">
              <a:lnSpc>
                <a:spcPct val="100000"/>
              </a:lnSpc>
              <a:spcBef>
                <a:spcPts val="0"/>
              </a:spcBef>
            </a:pPr>
            <a:r>
              <a:rPr lang="he-IL" sz="1000" dirty="0" smtClean="0"/>
              <a:t>תפו"א</a:t>
            </a:r>
          </a:p>
          <a:p>
            <a:pPr>
              <a:lnSpc>
                <a:spcPct val="100000"/>
              </a:lnSpc>
              <a:spcBef>
                <a:spcPts val="0"/>
              </a:spcBef>
            </a:pPr>
            <a:r>
              <a:rPr lang="he-IL" sz="1000" dirty="0" smtClean="0"/>
              <a:t>חלק מהמגוון יהיה חדשני עבור החך האמריקאי. לדוגמא, </a:t>
            </a:r>
            <a:r>
              <a:rPr lang="he-IL" sz="1000" dirty="0"/>
              <a:t>מאפה </a:t>
            </a:r>
            <a:r>
              <a:rPr lang="he-IL" sz="1000" dirty="0" smtClean="0"/>
              <a:t>טוניסאי</a:t>
            </a:r>
          </a:p>
          <a:p>
            <a:pPr>
              <a:lnSpc>
                <a:spcPct val="100000"/>
              </a:lnSpc>
              <a:spcBef>
                <a:spcPts val="0"/>
              </a:spcBef>
            </a:pPr>
            <a:r>
              <a:rPr lang="he-IL" sz="1000" dirty="0" smtClean="0"/>
              <a:t>המוצרים ממולאים </a:t>
            </a:r>
            <a:r>
              <a:rPr lang="he-IL" sz="1000" dirty="0"/>
              <a:t>במליות עשירות ונדיבות </a:t>
            </a:r>
          </a:p>
          <a:p>
            <a:pPr>
              <a:lnSpc>
                <a:spcPct val="100000"/>
              </a:lnSpc>
              <a:spcBef>
                <a:spcPts val="0"/>
              </a:spcBef>
            </a:pPr>
            <a:r>
              <a:rPr lang="he-IL" sz="1000" dirty="0" smtClean="0"/>
              <a:t>המוצרים </a:t>
            </a:r>
            <a:r>
              <a:rPr lang="he-IL" sz="1000" dirty="0"/>
              <a:t>מצופים בדגנים וזרעים (שומשום, גרעיני חמנייה ודלעת וכד</a:t>
            </a:r>
            <a:r>
              <a:rPr lang="he-IL" sz="1000" dirty="0" smtClean="0"/>
              <a:t>')</a:t>
            </a:r>
            <a:endParaRPr lang="en-GB" sz="1000" dirty="0" smtClean="0"/>
          </a:p>
          <a:p>
            <a:pPr>
              <a:lnSpc>
                <a:spcPct val="100000"/>
              </a:lnSpc>
              <a:spcBef>
                <a:spcPts val="0"/>
              </a:spcBef>
            </a:pPr>
            <a:endParaRPr lang="en-GB" dirty="0"/>
          </a:p>
          <a:p>
            <a:pPr algn="l" rtl="0">
              <a:lnSpc>
                <a:spcPct val="100000"/>
              </a:lnSpc>
              <a:spcBef>
                <a:spcPts val="0"/>
              </a:spcBef>
            </a:pPr>
            <a:r>
              <a:rPr lang="en-GB" dirty="0"/>
              <a:t>A wide variety of </a:t>
            </a:r>
            <a:r>
              <a:rPr lang="en-GB" dirty="0" smtClean="0"/>
              <a:t>flavours, including:</a:t>
            </a:r>
            <a:endParaRPr lang="en-GB" dirty="0"/>
          </a:p>
          <a:p>
            <a:pPr algn="l" rtl="0">
              <a:lnSpc>
                <a:spcPct val="100000"/>
              </a:lnSpc>
              <a:spcBef>
                <a:spcPts val="0"/>
              </a:spcBef>
            </a:pPr>
            <a:r>
              <a:rPr lang="en-GB" dirty="0"/>
              <a:t>Chocolate Nutella</a:t>
            </a:r>
          </a:p>
          <a:p>
            <a:pPr algn="l" rtl="0">
              <a:lnSpc>
                <a:spcPct val="100000"/>
              </a:lnSpc>
              <a:spcBef>
                <a:spcPts val="0"/>
              </a:spcBef>
            </a:pPr>
            <a:r>
              <a:rPr lang="en-GB" dirty="0" smtClean="0"/>
              <a:t>Fruits</a:t>
            </a:r>
            <a:endParaRPr lang="en-GB" dirty="0"/>
          </a:p>
          <a:p>
            <a:pPr algn="l" rtl="0">
              <a:lnSpc>
                <a:spcPct val="100000"/>
              </a:lnSpc>
              <a:spcBef>
                <a:spcPts val="0"/>
              </a:spcBef>
            </a:pPr>
            <a:r>
              <a:rPr lang="en-GB" dirty="0"/>
              <a:t>C</a:t>
            </a:r>
            <a:r>
              <a:rPr lang="en-GB" dirty="0" smtClean="0"/>
              <a:t>innamon</a:t>
            </a:r>
            <a:endParaRPr lang="en-GB" dirty="0"/>
          </a:p>
          <a:p>
            <a:pPr algn="l" rtl="0">
              <a:lnSpc>
                <a:spcPct val="100000"/>
              </a:lnSpc>
              <a:spcBef>
                <a:spcPts val="0"/>
              </a:spcBef>
            </a:pPr>
            <a:r>
              <a:rPr lang="en-GB" dirty="0" smtClean="0"/>
              <a:t>A selection </a:t>
            </a:r>
            <a:r>
              <a:rPr lang="en-GB" dirty="0"/>
              <a:t>of cheeses</a:t>
            </a:r>
          </a:p>
          <a:p>
            <a:pPr algn="l" rtl="0">
              <a:lnSpc>
                <a:spcPct val="100000"/>
              </a:lnSpc>
              <a:spcBef>
                <a:spcPts val="0"/>
              </a:spcBef>
            </a:pPr>
            <a:r>
              <a:rPr lang="en-GB" dirty="0"/>
              <a:t>Spinach</a:t>
            </a:r>
          </a:p>
          <a:p>
            <a:pPr algn="l" rtl="0">
              <a:lnSpc>
                <a:spcPct val="100000"/>
              </a:lnSpc>
              <a:spcBef>
                <a:spcPts val="0"/>
              </a:spcBef>
            </a:pPr>
            <a:r>
              <a:rPr lang="en-GB" dirty="0" smtClean="0"/>
              <a:t>Nuts</a:t>
            </a:r>
            <a:endParaRPr lang="en-GB" dirty="0"/>
          </a:p>
          <a:p>
            <a:pPr algn="l" rtl="0">
              <a:lnSpc>
                <a:spcPct val="100000"/>
              </a:lnSpc>
              <a:spcBef>
                <a:spcPts val="0"/>
              </a:spcBef>
            </a:pPr>
            <a:r>
              <a:rPr lang="en-GB" dirty="0"/>
              <a:t>Potato</a:t>
            </a:r>
          </a:p>
          <a:p>
            <a:pPr algn="l" rtl="0">
              <a:lnSpc>
                <a:spcPct val="100000"/>
              </a:lnSpc>
              <a:spcBef>
                <a:spcPts val="0"/>
              </a:spcBef>
            </a:pPr>
            <a:r>
              <a:rPr lang="en-GB" dirty="0"/>
              <a:t>Some of the </a:t>
            </a:r>
            <a:r>
              <a:rPr lang="en-GB" dirty="0" smtClean="0"/>
              <a:t>pastries offered </a:t>
            </a:r>
            <a:r>
              <a:rPr lang="en-GB" dirty="0"/>
              <a:t>will be innovative </a:t>
            </a:r>
            <a:r>
              <a:rPr lang="en-GB" dirty="0" smtClean="0"/>
              <a:t>to </a:t>
            </a:r>
            <a:r>
              <a:rPr lang="en-GB" dirty="0"/>
              <a:t>the American palate. For example, </a:t>
            </a:r>
            <a:r>
              <a:rPr lang="en-GB" dirty="0" smtClean="0"/>
              <a:t>Tunisian pastries.</a:t>
            </a:r>
            <a:endParaRPr lang="en-GB" dirty="0"/>
          </a:p>
          <a:p>
            <a:pPr algn="l" rtl="0">
              <a:lnSpc>
                <a:spcPct val="100000"/>
              </a:lnSpc>
              <a:spcBef>
                <a:spcPts val="0"/>
              </a:spcBef>
            </a:pPr>
            <a:r>
              <a:rPr lang="en-GB" dirty="0"/>
              <a:t>The products are filled with rich and generous fillings</a:t>
            </a:r>
          </a:p>
          <a:p>
            <a:pPr algn="l" rtl="0">
              <a:lnSpc>
                <a:spcPct val="100000"/>
              </a:lnSpc>
              <a:spcBef>
                <a:spcPts val="0"/>
              </a:spcBef>
            </a:pPr>
            <a:r>
              <a:rPr lang="en-GB" dirty="0"/>
              <a:t>The products are coated with grains and seeds (</a:t>
            </a:r>
            <a:r>
              <a:rPr lang="en-GB" dirty="0" smtClean="0"/>
              <a:t>sesame, sunflower and pumpkin </a:t>
            </a:r>
            <a:r>
              <a:rPr lang="en-GB" dirty="0"/>
              <a:t>seeds, </a:t>
            </a:r>
            <a:r>
              <a:rPr lang="en-GB" dirty="0" smtClean="0"/>
              <a:t>etc</a:t>
            </a:r>
            <a:r>
              <a:rPr lang="en-GB" dirty="0"/>
              <a:t>.)</a:t>
            </a:r>
            <a:endParaRPr lang="en-US" dirty="0"/>
          </a:p>
        </p:txBody>
      </p:sp>
    </p:spTree>
    <p:extLst>
      <p:ext uri="{BB962C8B-B14F-4D97-AF65-F5344CB8AC3E}">
        <p14:creationId xmlns:p14="http://schemas.microsoft.com/office/powerpoint/2010/main" val="960881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234679"/>
          </a:xfrm>
        </p:spPr>
        <p:txBody>
          <a:bodyPr/>
          <a:lstStyle/>
          <a:p>
            <a:r>
              <a:rPr lang="he-IL" dirty="0" smtClean="0"/>
              <a:t>שתייה</a:t>
            </a:r>
            <a:r>
              <a:rPr lang="en-GB" dirty="0" smtClean="0"/>
              <a:t/>
            </a:r>
            <a:br>
              <a:rPr lang="en-GB" dirty="0" smtClean="0"/>
            </a:br>
            <a:r>
              <a:rPr lang="en-GB" dirty="0" smtClean="0"/>
              <a:t>Drinks</a:t>
            </a:r>
            <a:endParaRPr lang="en-US" dirty="0"/>
          </a:p>
        </p:txBody>
      </p:sp>
      <p:sp>
        <p:nvSpPr>
          <p:cNvPr id="3" name="Content Placeholder 2"/>
          <p:cNvSpPr>
            <a:spLocks noGrp="1"/>
          </p:cNvSpPr>
          <p:nvPr>
            <p:ph idx="1"/>
          </p:nvPr>
        </p:nvSpPr>
        <p:spPr>
          <a:xfrm>
            <a:off x="457200" y="819150"/>
            <a:ext cx="8229600" cy="3775472"/>
          </a:xfrm>
        </p:spPr>
        <p:txBody>
          <a:bodyPr>
            <a:normAutofit fontScale="62500" lnSpcReduction="20000"/>
          </a:bodyPr>
          <a:lstStyle/>
          <a:p>
            <a:r>
              <a:rPr lang="he-IL" sz="1400" dirty="0" smtClean="0"/>
              <a:t>משקאות הקפה</a:t>
            </a:r>
            <a:endParaRPr lang="en-US" sz="1400" dirty="0"/>
          </a:p>
          <a:p>
            <a:pPr lvl="1"/>
            <a:r>
              <a:rPr lang="he-IL" sz="1400" dirty="0"/>
              <a:t>קפה </a:t>
            </a:r>
            <a:r>
              <a:rPr lang="he-IL" sz="1400" dirty="0" smtClean="0"/>
              <a:t>שחור (</a:t>
            </a:r>
            <a:r>
              <a:rPr lang="he-IL" sz="1400" dirty="0"/>
              <a:t>פילטר</a:t>
            </a:r>
            <a:r>
              <a:rPr lang="he-IL" sz="1400" dirty="0" smtClean="0"/>
              <a:t>) – נטחן במקום ועובר חליטה נכונה במטרה לספק ללקוח את ה-</a:t>
            </a:r>
            <a:r>
              <a:rPr lang="en-US" sz="1400" dirty="0" smtClean="0"/>
              <a:t>drip</a:t>
            </a:r>
            <a:r>
              <a:rPr lang="he-IL" sz="1400" dirty="0" smtClean="0"/>
              <a:t> המצוין</a:t>
            </a:r>
            <a:endParaRPr lang="en-US" sz="1400" dirty="0"/>
          </a:p>
          <a:p>
            <a:pPr lvl="1"/>
            <a:r>
              <a:rPr lang="he-IL" sz="1400" dirty="0"/>
              <a:t>אספרסו - אספרסו, </a:t>
            </a:r>
            <a:r>
              <a:rPr lang="he-IL" sz="1400" dirty="0" err="1"/>
              <a:t>מקיאטו</a:t>
            </a:r>
            <a:r>
              <a:rPr lang="he-IL" sz="1400" dirty="0"/>
              <a:t>, </a:t>
            </a:r>
            <a:r>
              <a:rPr lang="he-IL" sz="1400" dirty="0" err="1"/>
              <a:t>קפוצינו</a:t>
            </a:r>
            <a:r>
              <a:rPr lang="he-IL" sz="1400" dirty="0"/>
              <a:t> </a:t>
            </a:r>
            <a:r>
              <a:rPr lang="he-IL" sz="1400" dirty="0" smtClean="0"/>
              <a:t>– נטחן במקום ומוגש ע"י </a:t>
            </a:r>
            <a:r>
              <a:rPr lang="he-IL" sz="1400" dirty="0" err="1" smtClean="0"/>
              <a:t>בריסטה</a:t>
            </a:r>
            <a:r>
              <a:rPr lang="he-IL" sz="1400" dirty="0" smtClean="0"/>
              <a:t> מיומן ששולט בלאטה ארט</a:t>
            </a:r>
            <a:endParaRPr lang="en-US" sz="1400" dirty="0"/>
          </a:p>
          <a:p>
            <a:pPr lvl="1"/>
            <a:r>
              <a:rPr lang="he-IL" sz="1400" dirty="0"/>
              <a:t>קפה קר - מחבית שעברה חליטה </a:t>
            </a:r>
            <a:endParaRPr lang="he-IL" sz="1400" dirty="0" smtClean="0"/>
          </a:p>
          <a:p>
            <a:r>
              <a:rPr lang="he-IL" sz="1400" dirty="0" smtClean="0"/>
              <a:t>משקאות נוספים – משקאות ייחודיים שמותאמים לאזור </a:t>
            </a:r>
            <a:r>
              <a:rPr lang="he-IL" sz="1400" dirty="0"/>
              <a:t>הגיאוגרפי של הסניפים השונים </a:t>
            </a:r>
            <a:endParaRPr lang="en-US" sz="1400" dirty="0"/>
          </a:p>
          <a:p>
            <a:pPr lvl="1"/>
            <a:r>
              <a:rPr lang="he-IL" sz="1400" dirty="0"/>
              <a:t>משקאות </a:t>
            </a:r>
            <a:r>
              <a:rPr lang="he-IL" sz="1400" dirty="0" smtClean="0"/>
              <a:t>יוגורט ותחליפי חלב - </a:t>
            </a:r>
            <a:r>
              <a:rPr lang="he-IL" sz="1400" dirty="0"/>
              <a:t>משקאות חלב שקדים, קשיו, שיבולת שועל וסויה</a:t>
            </a:r>
            <a:endParaRPr lang="en-US" sz="1400" dirty="0"/>
          </a:p>
          <a:p>
            <a:pPr lvl="1"/>
            <a:r>
              <a:rPr lang="he-IL" sz="1400" dirty="0"/>
              <a:t>מיצים </a:t>
            </a:r>
            <a:r>
              <a:rPr lang="he-IL" sz="1400" dirty="0" smtClean="0"/>
              <a:t>מבוקבקים. </a:t>
            </a:r>
            <a:r>
              <a:rPr lang="he-IL" sz="1400" dirty="0"/>
              <a:t>לדוגמא: ginger </a:t>
            </a:r>
            <a:r>
              <a:rPr lang="he-IL" sz="1400" dirty="0" smtClean="0"/>
              <a:t>beer בטעמים, </a:t>
            </a:r>
            <a:r>
              <a:rPr lang="he-IL" sz="1400" dirty="0"/>
              <a:t>apple jack </a:t>
            </a:r>
            <a:r>
              <a:rPr lang="he-IL" sz="1400" dirty="0" smtClean="0"/>
              <a:t>בטעמים ומיצי cold </a:t>
            </a:r>
            <a:r>
              <a:rPr lang="he-IL" sz="1400" dirty="0" smtClean="0"/>
              <a:t>press</a:t>
            </a:r>
            <a:endParaRPr lang="en-GB" sz="1400" dirty="0" smtClean="0"/>
          </a:p>
          <a:p>
            <a:pPr lvl="1"/>
            <a:endParaRPr lang="en-GB" sz="1400" dirty="0"/>
          </a:p>
          <a:p>
            <a:pPr marL="457200" lvl="1" indent="0" algn="l" rtl="0">
              <a:buNone/>
            </a:pPr>
            <a:r>
              <a:rPr lang="en-GB" sz="1800" dirty="0"/>
              <a:t>Coffee drinks</a:t>
            </a:r>
          </a:p>
          <a:p>
            <a:pPr lvl="1" algn="l" rtl="0"/>
            <a:r>
              <a:rPr lang="en-GB" sz="1800" dirty="0"/>
              <a:t>Black coffee (filter) - </a:t>
            </a:r>
            <a:r>
              <a:rPr lang="en-GB" sz="1800" dirty="0" smtClean="0"/>
              <a:t>ground on location </a:t>
            </a:r>
            <a:r>
              <a:rPr lang="en-GB" sz="1800" dirty="0"/>
              <a:t>and </a:t>
            </a:r>
            <a:r>
              <a:rPr lang="en-GB" sz="1800" dirty="0" smtClean="0"/>
              <a:t>undergoes a meticulous </a:t>
            </a:r>
            <a:r>
              <a:rPr lang="en-GB" sz="1800" dirty="0"/>
              <a:t>infusion </a:t>
            </a:r>
            <a:r>
              <a:rPr lang="en-GB" sz="1800" dirty="0" smtClean="0"/>
              <a:t>process in </a:t>
            </a:r>
            <a:r>
              <a:rPr lang="en-GB" sz="1800" dirty="0"/>
              <a:t>order to provide the customer with the specified </a:t>
            </a:r>
            <a:r>
              <a:rPr lang="en-GB" sz="1800" dirty="0" smtClean="0"/>
              <a:t>“drip”.</a:t>
            </a:r>
            <a:endParaRPr lang="en-GB" sz="1800" dirty="0"/>
          </a:p>
          <a:p>
            <a:pPr lvl="1" algn="l" rtl="0"/>
            <a:r>
              <a:rPr lang="en-GB" sz="1800" dirty="0"/>
              <a:t>Espresso - espresso, </a:t>
            </a:r>
            <a:r>
              <a:rPr lang="en-GB" sz="1800" dirty="0" smtClean="0"/>
              <a:t>macchiato, </a:t>
            </a:r>
            <a:r>
              <a:rPr lang="en-GB" sz="1800" dirty="0"/>
              <a:t>cappuccino </a:t>
            </a:r>
            <a:r>
              <a:rPr lang="en-GB" sz="1800" dirty="0" smtClean="0"/>
              <a:t>– ground on-site </a:t>
            </a:r>
            <a:r>
              <a:rPr lang="en-GB" sz="1800" dirty="0"/>
              <a:t>and served by a</a:t>
            </a:r>
            <a:r>
              <a:rPr lang="en-GB" sz="1800" dirty="0" smtClean="0"/>
              <a:t> dedicated barista skilled in latte art.</a:t>
            </a:r>
            <a:endParaRPr lang="en-GB" sz="1800" dirty="0"/>
          </a:p>
          <a:p>
            <a:pPr lvl="1" algn="l" rtl="0"/>
            <a:r>
              <a:rPr lang="en-GB" sz="1800" dirty="0"/>
              <a:t>Cold coffee - from a barrel that has </a:t>
            </a:r>
            <a:r>
              <a:rPr lang="en-GB" sz="1800" dirty="0" smtClean="0"/>
              <a:t>undergone a brewing process</a:t>
            </a:r>
            <a:endParaRPr lang="en-GB" sz="1800" dirty="0"/>
          </a:p>
          <a:p>
            <a:pPr marL="457200" lvl="1" indent="0" algn="l" rtl="0">
              <a:buNone/>
            </a:pPr>
            <a:r>
              <a:rPr lang="en-GB" sz="1800" dirty="0"/>
              <a:t>Other beverages - unique </a:t>
            </a:r>
            <a:r>
              <a:rPr lang="en-GB" sz="1800" dirty="0" smtClean="0"/>
              <a:t>drinks </a:t>
            </a:r>
            <a:r>
              <a:rPr lang="en-GB" sz="1800" dirty="0"/>
              <a:t>that are adapted to the geographical area of </a:t>
            </a:r>
            <a:r>
              <a:rPr lang="en-GB" sz="1800" dirty="0" smtClean="0"/>
              <a:t>each branch</a:t>
            </a:r>
            <a:endParaRPr lang="en-GB" sz="1800" dirty="0"/>
          </a:p>
          <a:p>
            <a:pPr lvl="1" algn="l" rtl="0"/>
            <a:r>
              <a:rPr lang="en-GB" sz="1800" dirty="0"/>
              <a:t>Yogurt drinks and milk substitutes - almond milk drinks, cashews, oats and soybeans</a:t>
            </a:r>
          </a:p>
          <a:p>
            <a:pPr lvl="1" algn="l" rtl="0"/>
            <a:r>
              <a:rPr lang="en-GB" sz="1800" dirty="0" smtClean="0"/>
              <a:t>Bottled juices. </a:t>
            </a:r>
            <a:r>
              <a:rPr lang="en-GB" sz="1800" dirty="0"/>
              <a:t>For example: ginger </a:t>
            </a:r>
            <a:r>
              <a:rPr lang="en-GB" sz="1800" dirty="0" smtClean="0"/>
              <a:t>beer in different flavours</a:t>
            </a:r>
            <a:r>
              <a:rPr lang="en-GB" sz="1800" dirty="0"/>
              <a:t>, </a:t>
            </a:r>
            <a:r>
              <a:rPr lang="en-GB" sz="1800" dirty="0" smtClean="0"/>
              <a:t>a variety of apple </a:t>
            </a:r>
            <a:r>
              <a:rPr lang="en-GB" sz="1800" dirty="0"/>
              <a:t>jack </a:t>
            </a:r>
            <a:r>
              <a:rPr lang="en-GB" sz="1800" dirty="0" smtClean="0"/>
              <a:t>flavours </a:t>
            </a:r>
            <a:r>
              <a:rPr lang="en-GB" sz="1800" dirty="0"/>
              <a:t>and </a:t>
            </a:r>
            <a:r>
              <a:rPr lang="en-GB" sz="1800" dirty="0" smtClean="0"/>
              <a:t>cold-pressed </a:t>
            </a:r>
            <a:r>
              <a:rPr lang="en-GB" sz="1800" dirty="0"/>
              <a:t>juices</a:t>
            </a:r>
            <a:endParaRPr lang="en-US" sz="1800" dirty="0"/>
          </a:p>
        </p:txBody>
      </p:sp>
    </p:spTree>
    <p:extLst>
      <p:ext uri="{BB962C8B-B14F-4D97-AF65-F5344CB8AC3E}">
        <p14:creationId xmlns:p14="http://schemas.microsoft.com/office/powerpoint/2010/main" val="960881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r>
              <a:rPr lang="he-IL" dirty="0" smtClean="0"/>
              <a:t>איך זה יראה</a:t>
            </a:r>
            <a:r>
              <a:rPr lang="he-IL" dirty="0" smtClean="0"/>
              <a:t>?</a:t>
            </a:r>
            <a:r>
              <a:rPr lang="en-US" dirty="0" smtClean="0"/>
              <a:t/>
            </a:r>
            <a:br>
              <a:rPr lang="en-US" dirty="0" smtClean="0"/>
            </a:br>
            <a:r>
              <a:rPr lang="en-US" dirty="0" smtClean="0"/>
              <a:t>HOW WILL IT LOOK</a:t>
            </a:r>
            <a:r>
              <a:rPr lang="en-GB" dirty="0"/>
              <a:t>?</a:t>
            </a:r>
            <a:endParaRPr lang="en-US" dirty="0"/>
          </a:p>
        </p:txBody>
      </p:sp>
    </p:spTree>
    <p:extLst>
      <p:ext uri="{BB962C8B-B14F-4D97-AF65-F5344CB8AC3E}">
        <p14:creationId xmlns:p14="http://schemas.microsoft.com/office/powerpoint/2010/main" val="1259707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r>
              <a:rPr lang="he-IL" dirty="0" smtClean="0"/>
              <a:t>הקונספט </a:t>
            </a:r>
            <a:r>
              <a:rPr lang="he-IL" dirty="0" smtClean="0"/>
              <a:t>הקריאיטיבי</a:t>
            </a:r>
            <a:r>
              <a:rPr lang="en-US" dirty="0" smtClean="0"/>
              <a:t/>
            </a:r>
            <a:br>
              <a:rPr lang="en-US" dirty="0" smtClean="0"/>
            </a:br>
            <a:r>
              <a:rPr lang="en-US" dirty="0" smtClean="0"/>
              <a:t>THE CREATIVE CONCEPT</a:t>
            </a:r>
            <a:endParaRPr lang="en-US" dirty="0"/>
          </a:p>
        </p:txBody>
      </p:sp>
    </p:spTree>
    <p:extLst>
      <p:ext uri="{BB962C8B-B14F-4D97-AF65-F5344CB8AC3E}">
        <p14:creationId xmlns:p14="http://schemas.microsoft.com/office/powerpoint/2010/main" val="4081888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742950"/>
            <a:ext cx="7772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dirty="0" smtClean="0"/>
              <a:t>שקפי קונספט </a:t>
            </a:r>
            <a:r>
              <a:rPr lang="he-IL" dirty="0" smtClean="0"/>
              <a:t>קריאיטיבי</a:t>
            </a:r>
            <a:endParaRPr lang="en-US" dirty="0" smtClean="0"/>
          </a:p>
          <a:p>
            <a:pPr algn="ctr" rtl="1"/>
            <a:r>
              <a:rPr lang="en-US" dirty="0" smtClean="0"/>
              <a:t>CREATIVE CONCEPT SLIDES</a:t>
            </a:r>
            <a:endParaRPr lang="he-IL" dirty="0" smtClean="0"/>
          </a:p>
        </p:txBody>
      </p:sp>
    </p:spTree>
    <p:extLst>
      <p:ext uri="{BB962C8B-B14F-4D97-AF65-F5344CB8AC3E}">
        <p14:creationId xmlns:p14="http://schemas.microsoft.com/office/powerpoint/2010/main" val="740849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r>
              <a:rPr lang="he-IL" dirty="0" smtClean="0"/>
              <a:t>הדמיות</a:t>
            </a:r>
            <a:br>
              <a:rPr lang="he-IL" dirty="0" smtClean="0"/>
            </a:br>
            <a:r>
              <a:rPr lang="en-US" dirty="0" smtClean="0"/>
              <a:t>ILLUSTRATIONS</a:t>
            </a:r>
            <a:endParaRPr lang="en-US" dirty="0"/>
          </a:p>
        </p:txBody>
      </p:sp>
    </p:spTree>
    <p:extLst>
      <p:ext uri="{BB962C8B-B14F-4D97-AF65-F5344CB8AC3E}">
        <p14:creationId xmlns:p14="http://schemas.microsoft.com/office/powerpoint/2010/main" val="4081888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Breads Bakery\Strategy\investors pres\חומרים למצגת 14.6\הדמיות\1422_pr_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76" y="414547"/>
            <a:ext cx="7666647" cy="4314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9400" y="1765816"/>
            <a:ext cx="3124200" cy="923330"/>
          </a:xfrm>
          <a:prstGeom prst="rect">
            <a:avLst/>
          </a:prstGeom>
          <a:noFill/>
        </p:spPr>
        <p:txBody>
          <a:bodyPr wrap="square" rtlCol="1">
            <a:spAutoFit/>
          </a:bodyPr>
          <a:lstStyle/>
          <a:p>
            <a:r>
              <a:rPr lang="he-IL" dirty="0" smtClean="0">
                <a:solidFill>
                  <a:schemeClr val="bg1"/>
                </a:solidFill>
              </a:rPr>
              <a:t>הדמיה חדשה בחומרי </a:t>
            </a:r>
            <a:r>
              <a:rPr lang="he-IL" dirty="0" smtClean="0">
                <a:solidFill>
                  <a:schemeClr val="bg1"/>
                </a:solidFill>
              </a:rPr>
              <a:t>לקוח</a:t>
            </a:r>
            <a:endParaRPr lang="en-GB" dirty="0" smtClean="0">
              <a:solidFill>
                <a:schemeClr val="bg1"/>
              </a:solidFill>
            </a:endParaRPr>
          </a:p>
          <a:p>
            <a:r>
              <a:rPr lang="en-GB" dirty="0" smtClean="0">
                <a:solidFill>
                  <a:schemeClr val="bg1"/>
                </a:solidFill>
              </a:rPr>
              <a:t>New illustration with the customer’s materials</a:t>
            </a:r>
            <a:endParaRPr lang="he-IL" dirty="0">
              <a:solidFill>
                <a:schemeClr val="bg1"/>
              </a:solidFill>
            </a:endParaRPr>
          </a:p>
        </p:txBody>
      </p:sp>
    </p:spTree>
    <p:extLst>
      <p:ext uri="{BB962C8B-B14F-4D97-AF65-F5344CB8AC3E}">
        <p14:creationId xmlns:p14="http://schemas.microsoft.com/office/powerpoint/2010/main" val="869416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Breads Bakery\Strategy\investors pres\חומרים למצגת 14.6\הדמיות\1422_pr_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17055"/>
            <a:ext cx="8077200" cy="45454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1765816"/>
            <a:ext cx="3124200" cy="1200329"/>
          </a:xfrm>
          <a:prstGeom prst="rect">
            <a:avLst/>
          </a:prstGeom>
          <a:noFill/>
        </p:spPr>
        <p:txBody>
          <a:bodyPr wrap="square" rtlCol="1">
            <a:spAutoFit/>
          </a:bodyPr>
          <a:lstStyle/>
          <a:p>
            <a:r>
              <a:rPr lang="he-IL" dirty="0" smtClean="0">
                <a:solidFill>
                  <a:schemeClr val="bg1"/>
                </a:solidFill>
              </a:rPr>
              <a:t>הדמיה חדשה בחומרי </a:t>
            </a:r>
            <a:r>
              <a:rPr lang="he-IL" dirty="0" smtClean="0">
                <a:solidFill>
                  <a:schemeClr val="bg1"/>
                </a:solidFill>
              </a:rPr>
              <a:t>לקוח</a:t>
            </a:r>
            <a:endParaRPr lang="en-GB" dirty="0" smtClean="0">
              <a:solidFill>
                <a:schemeClr val="bg1"/>
              </a:solidFill>
            </a:endParaRPr>
          </a:p>
          <a:p>
            <a:r>
              <a:rPr lang="en-GB" dirty="0">
                <a:solidFill>
                  <a:schemeClr val="bg1"/>
                </a:solidFill>
              </a:rPr>
              <a:t>New illustration with the customer’s materials</a:t>
            </a:r>
            <a:endParaRPr lang="he-IL" dirty="0">
              <a:solidFill>
                <a:schemeClr val="bg1"/>
              </a:solidFill>
            </a:endParaRPr>
          </a:p>
          <a:p>
            <a:endParaRPr lang="he-IL" dirty="0">
              <a:solidFill>
                <a:schemeClr val="bg1"/>
              </a:solidFill>
            </a:endParaRPr>
          </a:p>
        </p:txBody>
      </p:sp>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Breads Bakery\Strategy\investors pres\חומרים למצגת 14.6\הדמיות\1422_pr_0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0394"/>
            <a:ext cx="8077200" cy="454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376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l" rtl="0"/>
            <a:r>
              <a:rPr lang="en-US" dirty="0"/>
              <a:t>Financial Plan and Valuation Highlights</a:t>
            </a:r>
          </a:p>
        </p:txBody>
      </p:sp>
    </p:spTree>
    <p:extLst>
      <p:ext uri="{BB962C8B-B14F-4D97-AF65-F5344CB8AC3E}">
        <p14:creationId xmlns:p14="http://schemas.microsoft.com/office/powerpoint/2010/main" val="3885590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fontScale="90000"/>
          </a:bodyPr>
          <a:lstStyle/>
          <a:p>
            <a:r>
              <a:rPr lang="he-IL" dirty="0" smtClean="0"/>
              <a:t>מסעותיו בארץ ובעולם </a:t>
            </a:r>
            <a:r>
              <a:rPr lang="he-IL" dirty="0" smtClean="0"/>
              <a:t>סייעו </a:t>
            </a:r>
            <a:r>
              <a:rPr lang="he-IL" dirty="0" smtClean="0"/>
              <a:t>לו להתפתח כאופה מומחה, ולצבור השראות שמלוות אותו יום יום בחייו </a:t>
            </a:r>
            <a:r>
              <a:rPr lang="he-IL" dirty="0" smtClean="0"/>
              <a:t>ובעבודתו</a:t>
            </a:r>
            <a:r>
              <a:rPr lang="en-GB" dirty="0" smtClean="0"/>
              <a:t/>
            </a:r>
            <a:br>
              <a:rPr lang="en-GB" dirty="0" smtClean="0"/>
            </a:br>
            <a:r>
              <a:rPr lang="en-GB" dirty="0" smtClean="0"/>
              <a:t>His travels in his homeland and overseas helped him develop as an expert baker, and to find and gather inspirations which accompany him each day in his life and work</a:t>
            </a:r>
            <a:endParaRPr lang="en-US" dirty="0"/>
          </a:p>
        </p:txBody>
      </p:sp>
      <p:pic>
        <p:nvPicPr>
          <p:cNvPr id="5122" name="Picture 2" descr="S:\Breads Bakery\Strategy\investors pres\client materials\pics\_נ_ץ_¿_ש _____ר _ץ___¿_¬_פ ___ר_ש_ץ_נ_¿_ר ___ש_ץ _ש_ץ_¿__ ___ש_£_ץ_¥ _ש_ק__ _ק_ץ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50495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3394472"/>
          </a:xfrm>
        </p:spPr>
        <p:txBody>
          <a:bodyPr>
            <a:normAutofit/>
          </a:bodyPr>
          <a:lstStyle/>
          <a:p>
            <a:pPr lvl="0" algn="l" rtl="0" fontAlgn="base"/>
            <a:r>
              <a:rPr lang="en-US" sz="1400" dirty="0"/>
              <a:t>The first shop of </a:t>
            </a:r>
            <a:r>
              <a:rPr lang="en-US" sz="1400" dirty="0" smtClean="0"/>
              <a:t>'</a:t>
            </a:r>
            <a:r>
              <a:rPr lang="en-US" sz="1400" dirty="0" err="1" smtClean="0"/>
              <a:t>Chunka</a:t>
            </a:r>
            <a:r>
              <a:rPr lang="en-US" sz="1400" dirty="0" smtClean="0"/>
              <a:t>‘ is </a:t>
            </a:r>
            <a:r>
              <a:rPr lang="en-US" sz="1400" dirty="0"/>
              <a:t>expected to be established at a premium location with higher-than-average consumer traffic and a higher-than-average average transaction value, thus generating higher revenues than other company shops to be established later </a:t>
            </a:r>
            <a:r>
              <a:rPr lang="en-US" sz="1400" dirty="0" smtClean="0"/>
              <a:t>on</a:t>
            </a:r>
            <a:endParaRPr lang="en-US" sz="1400" dirty="0"/>
          </a:p>
          <a:p>
            <a:pPr lvl="0" algn="l" rtl="0" fontAlgn="base"/>
            <a:r>
              <a:rPr lang="en-US" sz="1400" dirty="0"/>
              <a:t>A main bakery was estimated to hold production capacity for up to 20 shops. Therefore, for this business plan a single bakery was estimated for the following five </a:t>
            </a:r>
            <a:r>
              <a:rPr lang="en-US" sz="1400" dirty="0" smtClean="0"/>
              <a:t>years</a:t>
            </a:r>
            <a:endParaRPr lang="en-US" sz="1400" dirty="0"/>
          </a:p>
          <a:p>
            <a:pPr algn="l" rtl="0"/>
            <a:endParaRPr lang="en-US" sz="1400" dirty="0"/>
          </a:p>
        </p:txBody>
      </p:sp>
    </p:spTree>
    <p:extLst>
      <p:ext uri="{BB962C8B-B14F-4D97-AF65-F5344CB8AC3E}">
        <p14:creationId xmlns:p14="http://schemas.microsoft.com/office/powerpoint/2010/main" val="4181600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The following chart presents anticipated formation of new and cumulative </a:t>
            </a:r>
            <a:r>
              <a:rPr lang="en-US" dirty="0" smtClean="0"/>
              <a:t>'</a:t>
            </a:r>
            <a:r>
              <a:rPr lang="en-US" dirty="0" err="1" smtClean="0"/>
              <a:t>Chunka</a:t>
            </a:r>
            <a:r>
              <a:rPr lang="en-US" dirty="0" smtClean="0"/>
              <a:t>' </a:t>
            </a:r>
            <a:r>
              <a:rPr lang="en-US" dirty="0"/>
              <a:t>shops for the next five years</a:t>
            </a:r>
            <a:r>
              <a:rPr lang="en-US" dirty="0" smtClean="0"/>
              <a:t>:</a:t>
            </a:r>
            <a:endParaRPr lang="en-US" dirty="0"/>
          </a:p>
        </p:txBody>
      </p:sp>
      <p:graphicFrame>
        <p:nvGraphicFramePr>
          <p:cNvPr id="5" name="officeArt object"/>
          <p:cNvGraphicFramePr/>
          <p:nvPr>
            <p:extLst>
              <p:ext uri="{D42A27DB-BD31-4B8C-83A1-F6EECF244321}">
                <p14:modId xmlns:p14="http://schemas.microsoft.com/office/powerpoint/2010/main" val="3179826322"/>
              </p:ext>
            </p:extLst>
          </p:nvPr>
        </p:nvGraphicFramePr>
        <p:xfrm>
          <a:off x="1951355" y="2114550"/>
          <a:ext cx="5241290" cy="1909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6262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1400" dirty="0"/>
              <a:t>The following table summarizes anticipated financial results from operating activities for years 1-5 in USD(millions</a:t>
            </a:r>
            <a:r>
              <a:rPr lang="en-US" sz="1400" dirty="0" smtClean="0"/>
              <a:t>):</a:t>
            </a:r>
            <a:endParaRPr lang="en-US" sz="1400" dirty="0"/>
          </a:p>
        </p:txBody>
      </p:sp>
      <p:graphicFrame>
        <p:nvGraphicFramePr>
          <p:cNvPr id="5" name="Table 4"/>
          <p:cNvGraphicFramePr>
            <a:graphicFrameLocks noGrp="1"/>
          </p:cNvGraphicFramePr>
          <p:nvPr/>
        </p:nvGraphicFramePr>
        <p:xfrm>
          <a:off x="2269991" y="1170288"/>
          <a:ext cx="4604018" cy="3453800"/>
        </p:xfrm>
        <a:graphic>
          <a:graphicData uri="http://schemas.openxmlformats.org/drawingml/2006/table">
            <a:tbl>
              <a:tblPr firstRow="1" firstCol="1" bandRow="1">
                <a:tableStyleId>{5C22544A-7EE6-4342-B048-85BDC9FD1C3A}</a:tableStyleId>
              </a:tblPr>
              <a:tblGrid>
                <a:gridCol w="1698149">
                  <a:extLst>
                    <a:ext uri="{9D8B030D-6E8A-4147-A177-3AD203B41FA5}">
                      <a16:colId xmlns:a16="http://schemas.microsoft.com/office/drawing/2014/main" val="20000"/>
                    </a:ext>
                  </a:extLst>
                </a:gridCol>
                <a:gridCol w="613313">
                  <a:extLst>
                    <a:ext uri="{9D8B030D-6E8A-4147-A177-3AD203B41FA5}">
                      <a16:colId xmlns:a16="http://schemas.microsoft.com/office/drawing/2014/main" val="20001"/>
                    </a:ext>
                  </a:extLst>
                </a:gridCol>
                <a:gridCol w="532687">
                  <a:extLst>
                    <a:ext uri="{9D8B030D-6E8A-4147-A177-3AD203B41FA5}">
                      <a16:colId xmlns:a16="http://schemas.microsoft.com/office/drawing/2014/main" val="20002"/>
                    </a:ext>
                  </a:extLst>
                </a:gridCol>
                <a:gridCol w="586623">
                  <a:extLst>
                    <a:ext uri="{9D8B030D-6E8A-4147-A177-3AD203B41FA5}">
                      <a16:colId xmlns:a16="http://schemas.microsoft.com/office/drawing/2014/main" val="20003"/>
                    </a:ext>
                  </a:extLst>
                </a:gridCol>
                <a:gridCol w="586623">
                  <a:extLst>
                    <a:ext uri="{9D8B030D-6E8A-4147-A177-3AD203B41FA5}">
                      <a16:colId xmlns:a16="http://schemas.microsoft.com/office/drawing/2014/main" val="20004"/>
                    </a:ext>
                  </a:extLst>
                </a:gridCol>
                <a:gridCol w="586623">
                  <a:extLst>
                    <a:ext uri="{9D8B030D-6E8A-4147-A177-3AD203B41FA5}">
                      <a16:colId xmlns:a16="http://schemas.microsoft.com/office/drawing/2014/main" val="20005"/>
                    </a:ext>
                  </a:extLst>
                </a:gridCol>
              </a:tblGrid>
              <a:tr h="242434">
                <a:tc>
                  <a:txBody>
                    <a:bodyPr/>
                    <a:lstStyle/>
                    <a:p>
                      <a:pPr marL="0" marR="0" algn="just" rtl="1">
                        <a:lnSpc>
                          <a:spcPct val="115000"/>
                        </a:lnSpc>
                        <a:spcBef>
                          <a:spcPts val="0"/>
                        </a:spcBef>
                        <a:spcAft>
                          <a:spcPts val="1000"/>
                        </a:spcAft>
                      </a:pPr>
                      <a:r>
                        <a:rPr lang="en-US" sz="900" dirty="0">
                          <a:effectLst/>
                          <a:uFill>
                            <a:solidFill>
                              <a:srgbClr val="000000"/>
                            </a:solidFill>
                          </a:uFill>
                        </a:rPr>
                        <a:t> </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Year 1</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Year 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Year 3</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Year 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Year 5</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0"/>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Cumulative Number of shops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8</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1"/>
                  </a:ext>
                </a:extLst>
              </a:tr>
              <a:tr h="242434">
                <a:tc>
                  <a:txBody>
                    <a:bodyPr/>
                    <a:lstStyle/>
                    <a:p>
                      <a:pPr marL="0" marR="0" algn="just" rtl="1">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l"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dirty="0">
                          <a:effectLst/>
                          <a:uFill>
                            <a:solidFill>
                              <a:srgbClr val="000000"/>
                            </a:solidFill>
                          </a:uFill>
                        </a:rPr>
                        <a:t> </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2"/>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Overall Revenues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5.04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11.09</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17.6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24.3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3"/>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Food Cost%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20.7%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19.0%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18.0%</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18.0%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18.0%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4"/>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Labor Cost%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9.1%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8.2%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6.3%</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5"/>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Gross Profit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8.4</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13.6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19.1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6"/>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Gross Profit%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70.2%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72.8%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75.7%</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77.2%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78.4%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7"/>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Operating Profit (Loss)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-0.56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-0.18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1.5</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6.2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8"/>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-21.7%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13.9%</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21.0%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25.3%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9"/>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EBITDA</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-0.33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2.1</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6.9</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10"/>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-12.8%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18.7%</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24.9%</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28.2%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11"/>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Profit (Loss) After Taxes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1.3</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12"/>
                  </a:ext>
                </a:extLst>
              </a:tr>
              <a:tr h="242434">
                <a:tc>
                  <a:txBody>
                    <a:bodyPr/>
                    <a:lstStyle/>
                    <a:p>
                      <a:pPr marL="0" marR="0" algn="ctr" rtl="0">
                        <a:lnSpc>
                          <a:spcPct val="115000"/>
                        </a:lnSpc>
                        <a:spcBef>
                          <a:spcPts val="0"/>
                        </a:spcBef>
                        <a:spcAft>
                          <a:spcPts val="1000"/>
                        </a:spcAft>
                      </a:pPr>
                      <a:r>
                        <a:rPr lang="en-US" sz="900" dirty="0">
                          <a:effectLst/>
                          <a:uFill>
                            <a:solidFill>
                              <a:srgbClr val="000000"/>
                            </a:solidFill>
                          </a:uFill>
                        </a:rPr>
                        <a:t>%</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-22.3%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11.4%</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13.8%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16.7%</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81600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4080273"/>
          </a:xfrm>
        </p:spPr>
        <p:txBody>
          <a:bodyPr>
            <a:normAutofit/>
          </a:bodyPr>
          <a:lstStyle/>
          <a:p>
            <a:pPr lvl="0" algn="l" rtl="0" fontAlgn="base"/>
            <a:r>
              <a:rPr lang="en-US" sz="1400" dirty="0" smtClean="0"/>
              <a:t>'</a:t>
            </a:r>
            <a:r>
              <a:rPr lang="en-US" sz="1400" dirty="0" err="1" smtClean="0"/>
              <a:t>Chunka's</a:t>
            </a:r>
            <a:r>
              <a:rPr lang="en-US" sz="1400" dirty="0" smtClean="0"/>
              <a:t> </a:t>
            </a:r>
            <a:r>
              <a:rPr lang="en-US" sz="1400" dirty="0"/>
              <a:t>negative cumulative cash flow is projected to reach its lowest value by the end of the second year of activity. The investment necessary for the establishment and operation of the venture is approximately</a:t>
            </a:r>
            <a:r>
              <a:rPr lang="en-US" sz="1400" b="1" dirty="0"/>
              <a:t> $3 </a:t>
            </a:r>
            <a:r>
              <a:rPr lang="en-US" sz="1400" b="1" dirty="0" smtClean="0"/>
              <a:t>million</a:t>
            </a:r>
            <a:endParaRPr lang="en-US" sz="1400" dirty="0"/>
          </a:p>
          <a:p>
            <a:pPr lvl="0" algn="l" rtl="0" fontAlgn="base"/>
            <a:r>
              <a:rPr lang="en-US" sz="1400" dirty="0"/>
              <a:t>ROI, according to a discount rate of 15%, is anticipated in 4.5 </a:t>
            </a:r>
            <a:r>
              <a:rPr lang="en-US" sz="1400" dirty="0" smtClean="0"/>
              <a:t>years</a:t>
            </a:r>
            <a:endParaRPr lang="en-US" sz="1400" dirty="0"/>
          </a:p>
          <a:p>
            <a:pPr lvl="0" algn="l" rtl="0" fontAlgn="base"/>
            <a:r>
              <a:rPr lang="en-US" sz="1400" dirty="0"/>
              <a:t>The value of activity derived from the discounted cash flow using the Gordon Growth Model is</a:t>
            </a:r>
            <a:r>
              <a:rPr lang="en-US" sz="1400" b="1" dirty="0"/>
              <a:t> approximately $22.6 million</a:t>
            </a:r>
            <a:r>
              <a:rPr lang="en-US" sz="1400" dirty="0"/>
              <a:t> (pre-seed valuation</a:t>
            </a:r>
            <a:r>
              <a:rPr lang="en-US" sz="1400" dirty="0" smtClean="0"/>
              <a:t>)</a:t>
            </a:r>
            <a:endParaRPr lang="en-US" sz="1400" dirty="0"/>
          </a:p>
          <a:p>
            <a:pPr algn="l" rtl="0"/>
            <a:endParaRPr lang="en-US" sz="1400" dirty="0"/>
          </a:p>
        </p:txBody>
      </p:sp>
    </p:spTree>
    <p:extLst>
      <p:ext uri="{BB962C8B-B14F-4D97-AF65-F5344CB8AC3E}">
        <p14:creationId xmlns:p14="http://schemas.microsoft.com/office/powerpoint/2010/main" val="1996707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1400" dirty="0"/>
              <a:t>The following chart presents net annual cash flow alongside cumulative cash flow in years 1-5 in USD thousands, including Period 0</a:t>
            </a:r>
            <a:r>
              <a:rPr lang="en-US" sz="1400" dirty="0" smtClean="0"/>
              <a:t>:</a:t>
            </a:r>
            <a:endParaRPr lang="en-US" sz="1400" dirty="0"/>
          </a:p>
        </p:txBody>
      </p:sp>
      <p:graphicFrame>
        <p:nvGraphicFramePr>
          <p:cNvPr id="4" name="תרשים 1">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1360178642"/>
              </p:ext>
            </p:extLst>
          </p:nvPr>
        </p:nvGraphicFramePr>
        <p:xfrm>
          <a:off x="1936750" y="1733550"/>
          <a:ext cx="5270500" cy="2520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1600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ctr" rtl="0"/>
            <a:r>
              <a:rPr lang="en-US" dirty="0" smtClean="0"/>
              <a:t>Thank You</a:t>
            </a:r>
            <a:endParaRPr lang="en-US" dirty="0"/>
          </a:p>
        </p:txBody>
      </p:sp>
    </p:spTree>
    <p:extLst>
      <p:ext uri="{BB962C8B-B14F-4D97-AF65-F5344CB8AC3E}">
        <p14:creationId xmlns:p14="http://schemas.microsoft.com/office/powerpoint/2010/main" val="1005093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5181600" cy="2438400"/>
          </a:xfrm>
        </p:spPr>
        <p:txBody>
          <a:bodyPr>
            <a:normAutofit fontScale="90000"/>
          </a:bodyPr>
          <a:lstStyle/>
          <a:p>
            <a:r>
              <a:rPr lang="he-IL" dirty="0" smtClean="0"/>
              <a:t>בשנת 2002 החליט אורי להקים את "מאפיית לחמים" ודאג לכך שהמאפייה תהיה נגישה וקרובה לרחוב כדי שהריח הממכר של הלחם יעבור דרך דלתותיה לעוברים והשבים.</a:t>
            </a:r>
            <a:br>
              <a:rPr lang="he-IL" dirty="0" smtClean="0"/>
            </a:br>
            <a:r>
              <a:rPr lang="he-IL" dirty="0" smtClean="0"/>
              <a:t>החזון שמוגשם יום יום בששת חנויות המותג בישראל ובניו יורק</a:t>
            </a:r>
            <a:r>
              <a:rPr lang="he-IL" dirty="0" smtClean="0"/>
              <a:t>.</a:t>
            </a:r>
            <a:r>
              <a:rPr lang="en-GB" dirty="0" smtClean="0"/>
              <a:t/>
            </a:r>
            <a:br>
              <a:rPr lang="en-GB" dirty="0" smtClean="0"/>
            </a:br>
            <a:r>
              <a:rPr lang="en-GB" dirty="0"/>
              <a:t/>
            </a:r>
            <a:br>
              <a:rPr lang="en-GB" dirty="0"/>
            </a:br>
            <a:r>
              <a:rPr lang="en-GB" dirty="0" smtClean="0"/>
              <a:t>In 2002, Uri decided to established  “Breads Bakery” and ensured that the bakery would be accessible and near to the street so that the bread’s addictive aroma would spread beyond the doors and be noticed by by-passers. The dream is realised daily in the brand’s six stores  in Israel and New York.</a:t>
            </a:r>
            <a:br>
              <a:rPr lang="en-GB" dirty="0" smtClean="0"/>
            </a:br>
            <a:r>
              <a:rPr lang="en-GB" dirty="0"/>
              <a:t/>
            </a:r>
            <a:br>
              <a:rPr lang="en-GB" dirty="0"/>
            </a:br>
            <a:endParaRPr lang="en-US" dirty="0"/>
          </a:p>
        </p:txBody>
      </p:sp>
      <p:sp>
        <p:nvSpPr>
          <p:cNvPr id="3" name="Content Placeholder 2"/>
          <p:cNvSpPr>
            <a:spLocks noGrp="1"/>
          </p:cNvSpPr>
          <p:nvPr>
            <p:ph idx="1"/>
          </p:nvPr>
        </p:nvSpPr>
        <p:spPr>
          <a:xfrm>
            <a:off x="457200" y="2527299"/>
            <a:ext cx="4724400" cy="2067323"/>
          </a:xfrm>
        </p:spPr>
        <p:txBody>
          <a:bodyPr/>
          <a:lstStyle/>
          <a:p>
            <a:r>
              <a:rPr lang="he-IL" dirty="0" smtClean="0"/>
              <a:t>"</a:t>
            </a:r>
            <a:r>
              <a:rPr lang="he-IL" dirty="0"/>
              <a:t>מאפיית לחמים" </a:t>
            </a:r>
            <a:r>
              <a:rPr lang="he-IL" dirty="0" smtClean="0"/>
              <a:t>נבחרה 3 </a:t>
            </a:r>
            <a:r>
              <a:rPr lang="he-IL" dirty="0"/>
              <a:t>שנים ברציפות פעמים כבולנז'רי הטוב ביותר בתל אביב בפרסי האוכל של טיים </a:t>
            </a:r>
            <a:r>
              <a:rPr lang="he-IL" dirty="0" smtClean="0"/>
              <a:t>אאוט</a:t>
            </a:r>
            <a:endParaRPr lang="en-GB" dirty="0" smtClean="0"/>
          </a:p>
          <a:p>
            <a:r>
              <a:rPr lang="en-GB" dirty="0" smtClean="0"/>
              <a:t>“Breads Bakery” was selected three years in a row as the best </a:t>
            </a:r>
            <a:r>
              <a:rPr lang="en-GB" dirty="0" err="1" smtClean="0"/>
              <a:t>boulangerie</a:t>
            </a:r>
            <a:r>
              <a:rPr lang="en-GB" dirty="0" smtClean="0"/>
              <a:t> in Tel Aviv by Time Out magazine.</a:t>
            </a:r>
            <a:endParaRPr lang="he-IL" dirty="0"/>
          </a:p>
          <a:p>
            <a:endParaRPr lang="en-US" dirty="0"/>
          </a:p>
        </p:txBody>
      </p:sp>
      <p:pic>
        <p:nvPicPr>
          <p:cNvPr id="2052" name="Picture 4" descr="S:\Breads Bakery\Strategy\investors pres\חומרים למצגת 14.6\תמונות\מאפיית לחמים חשמונאים 103 צילום עמית גרון (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2133"/>
            <a:ext cx="3810000" cy="562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smtClean="0"/>
              <a:t>אנחנו ב-"מאפיית לחמים" מומחים ללחם</a:t>
            </a:r>
            <a:r>
              <a:rPr lang="en-US" dirty="0" smtClean="0"/>
              <a:t>;</a:t>
            </a:r>
            <a:r>
              <a:rPr lang="he-IL" dirty="0" smtClean="0"/>
              <a:t> מומחיות שאנו מקפידים לשמר ולפתח במטרה אחת – לייצר מדי יום את הלחמים האיכותיים, הטעימים והמשובחים </a:t>
            </a:r>
            <a:r>
              <a:rPr lang="he-IL" dirty="0" smtClean="0"/>
              <a:t>ביותר</a:t>
            </a:r>
            <a:r>
              <a:rPr lang="en-GB" dirty="0" smtClean="0"/>
              <a:t/>
            </a:r>
            <a:br>
              <a:rPr lang="en-GB" dirty="0" smtClean="0"/>
            </a:br>
            <a:r>
              <a:rPr lang="en-GB" dirty="0"/>
              <a:t/>
            </a:r>
            <a:br>
              <a:rPr lang="en-GB" dirty="0"/>
            </a:br>
            <a:r>
              <a:rPr lang="en-GB" dirty="0" smtClean="0"/>
              <a:t>At Breads Bakery, we’re experts in </a:t>
            </a:r>
            <a:r>
              <a:rPr lang="en-GB" dirty="0" err="1" smtClean="0"/>
              <a:t>breadmaking</a:t>
            </a:r>
            <a:r>
              <a:rPr lang="en-GB" dirty="0" smtClean="0"/>
              <a:t>; an expertise which we’re careful to preserve and develop with one aim in mind </a:t>
            </a:r>
            <a:r>
              <a:rPr lang="en-GB" dirty="0"/>
              <a:t>– to produce the highest </a:t>
            </a:r>
            <a:r>
              <a:rPr lang="en-GB" dirty="0" smtClean="0"/>
              <a:t>quality, most </a:t>
            </a:r>
            <a:r>
              <a:rPr lang="en-GB" dirty="0"/>
              <a:t>delicious and finest breads every day</a:t>
            </a:r>
            <a:endParaRPr lang="en-US" dirty="0"/>
          </a:p>
        </p:txBody>
      </p:sp>
      <p:sp>
        <p:nvSpPr>
          <p:cNvPr id="3" name="Content Placeholder 2"/>
          <p:cNvSpPr>
            <a:spLocks noGrp="1"/>
          </p:cNvSpPr>
          <p:nvPr>
            <p:ph idx="1"/>
          </p:nvPr>
        </p:nvSpPr>
        <p:spPr/>
        <p:txBody>
          <a:bodyPr/>
          <a:lstStyle/>
          <a:p>
            <a:r>
              <a:rPr lang="he-IL" dirty="0" smtClean="0"/>
              <a:t>"מאפיית לחמים" מייצרת  30 סוגי </a:t>
            </a:r>
            <a:r>
              <a:rPr lang="he-IL" dirty="0" smtClean="0"/>
              <a:t>לחמים</a:t>
            </a:r>
            <a:endParaRPr lang="en-GB" dirty="0" smtClean="0"/>
          </a:p>
          <a:p>
            <a:r>
              <a:rPr lang="en-GB" dirty="0" smtClean="0"/>
              <a:t>Breads Bakery creates 30 types of bread</a:t>
            </a:r>
            <a:endParaRPr lang="en-US" dirty="0"/>
          </a:p>
        </p:txBody>
      </p:sp>
      <p:pic>
        <p:nvPicPr>
          <p:cNvPr id="3074" name="Picture 2" descr="S:\Breads Bakery\Strategy\investors pres\חומרים למצגת 14.6\תמונות\Tmunot Avira (84) (Large) (Cus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797" y="1885950"/>
            <a:ext cx="4182406"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25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72"/>
            <a:ext cx="8229600" cy="1475678"/>
          </a:xfrm>
        </p:spPr>
        <p:txBody>
          <a:bodyPr>
            <a:normAutofit fontScale="90000"/>
          </a:bodyPr>
          <a:lstStyle/>
          <a:p>
            <a:pPr algn="l" rtl="0"/>
            <a:r>
              <a:rPr lang="he-IL" dirty="0" smtClean="0"/>
              <a:t>זאת הסיבה שעבודתנו מתחילה בשעות הקטנות של הלילה ונמשכת מסביב לשעון, עם כללים והקפדה </a:t>
            </a:r>
            <a:br>
              <a:rPr lang="he-IL" dirty="0" smtClean="0"/>
            </a:br>
            <a:r>
              <a:rPr lang="he-IL" dirty="0" smtClean="0"/>
              <a:t>על הפרטים הקטנים ביותר – החל מהמינון המדויק של חומרי הגלם, אופן לישת הבצק וכלה בסוג השמרים המתאימים ביותר וזמן התפיחה האולטימטיבי לכל </a:t>
            </a:r>
            <a:r>
              <a:rPr lang="he-IL" dirty="0" smtClean="0"/>
              <a:t>מוצר</a:t>
            </a:r>
            <a:r>
              <a:rPr lang="en-GB" dirty="0" smtClean="0"/>
              <a:t/>
            </a:r>
            <a:br>
              <a:rPr lang="en-GB" dirty="0" smtClean="0"/>
            </a:br>
            <a:r>
              <a:rPr lang="en-GB" dirty="0"/>
              <a:t/>
            </a:r>
            <a:br>
              <a:rPr lang="en-GB" dirty="0"/>
            </a:br>
            <a:r>
              <a:rPr lang="en-GB" dirty="0"/>
              <a:t>That's why our work begins in the small hours of the night and continues around the clock, with rules and strict adherence to the smallest details </a:t>
            </a:r>
            <a:r>
              <a:rPr lang="en-GB" dirty="0" smtClean="0"/>
              <a:t>– beginning with precise measurements </a:t>
            </a:r>
            <a:r>
              <a:rPr lang="en-GB" dirty="0"/>
              <a:t>of the raw </a:t>
            </a:r>
            <a:r>
              <a:rPr lang="en-GB" dirty="0" smtClean="0"/>
              <a:t>materials and </a:t>
            </a:r>
            <a:r>
              <a:rPr lang="en-GB" dirty="0"/>
              <a:t>the </a:t>
            </a:r>
            <a:r>
              <a:rPr lang="en-GB" dirty="0" smtClean="0"/>
              <a:t>technique with which </a:t>
            </a:r>
            <a:r>
              <a:rPr lang="en-GB" dirty="0"/>
              <a:t>the dough is </a:t>
            </a:r>
            <a:r>
              <a:rPr lang="en-GB" dirty="0" smtClean="0"/>
              <a:t>kneaded, and ends with selecting the most </a:t>
            </a:r>
            <a:r>
              <a:rPr lang="en-GB" dirty="0"/>
              <a:t>appropriate </a:t>
            </a:r>
            <a:r>
              <a:rPr lang="en-GB" dirty="0" smtClean="0"/>
              <a:t>yeast and calculating the </a:t>
            </a:r>
            <a:r>
              <a:rPr lang="en-GB" dirty="0"/>
              <a:t>ultimate </a:t>
            </a:r>
            <a:r>
              <a:rPr lang="en-GB" dirty="0" smtClean="0"/>
              <a:t>rising time required </a:t>
            </a:r>
            <a:r>
              <a:rPr lang="en-GB" dirty="0"/>
              <a:t>for each product</a:t>
            </a:r>
            <a:endParaRPr lang="en-US" dirty="0"/>
          </a:p>
        </p:txBody>
      </p:sp>
      <p:pic>
        <p:nvPicPr>
          <p:cNvPr id="5122" name="Picture 2" descr="Image result for baking school de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41449"/>
            <a:ext cx="5329698"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9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smtClean="0"/>
              <a:t>בשנת 2013 יצאנו אל העולם הגדול ופתחנו את הסניף הראשון של </a:t>
            </a:r>
            <a:r>
              <a:rPr lang="en-US" dirty="0" smtClean="0"/>
              <a:t>Breads Bakery</a:t>
            </a:r>
            <a:r>
              <a:rPr lang="he-IL" dirty="0" smtClean="0"/>
              <a:t> ביוניון סקוור, בניו </a:t>
            </a:r>
            <a:r>
              <a:rPr lang="he-IL" dirty="0" smtClean="0"/>
              <a:t>יורק</a:t>
            </a:r>
            <a:r>
              <a:rPr lang="en-GB" dirty="0"/>
              <a:t/>
            </a:r>
            <a:br>
              <a:rPr lang="en-GB" dirty="0"/>
            </a:br>
            <a:r>
              <a:rPr lang="en-GB" dirty="0"/>
              <a:t>In 2013 we set </a:t>
            </a:r>
            <a:r>
              <a:rPr lang="en-GB" dirty="0" smtClean="0"/>
              <a:t>out to conquer the world </a:t>
            </a:r>
            <a:r>
              <a:rPr lang="en-GB" dirty="0"/>
              <a:t>and opened the first </a:t>
            </a:r>
            <a:r>
              <a:rPr lang="en-GB" dirty="0" smtClean="0"/>
              <a:t>branch of Breads </a:t>
            </a:r>
            <a:r>
              <a:rPr lang="en-GB" dirty="0"/>
              <a:t>Bakery in Union Square, New York</a:t>
            </a:r>
            <a:endParaRPr lang="en-US" dirty="0"/>
          </a:p>
        </p:txBody>
      </p:sp>
      <p:sp>
        <p:nvSpPr>
          <p:cNvPr id="3" name="Content Placeholder 2"/>
          <p:cNvSpPr>
            <a:spLocks noGrp="1"/>
          </p:cNvSpPr>
          <p:nvPr>
            <p:ph idx="1"/>
          </p:nvPr>
        </p:nvSpPr>
        <p:spPr/>
        <p:txBody>
          <a:bodyPr/>
          <a:lstStyle/>
          <a:p>
            <a:r>
              <a:rPr lang="he-IL" dirty="0"/>
              <a:t>בהמשך </a:t>
            </a:r>
            <a:r>
              <a:rPr lang="he-IL" dirty="0" smtClean="0"/>
              <a:t>הקמנו סניפים </a:t>
            </a:r>
            <a:r>
              <a:rPr lang="he-IL" dirty="0"/>
              <a:t>נוספים </a:t>
            </a:r>
            <a:r>
              <a:rPr lang="he-IL" dirty="0" smtClean="0"/>
              <a:t>בעיר הגדולה – מתחם בריאנט פארק (2015) ולינקולן סנטר (2016</a:t>
            </a:r>
            <a:r>
              <a:rPr lang="he-IL" dirty="0" smtClean="0"/>
              <a:t>)</a:t>
            </a:r>
            <a:endParaRPr lang="en-GB" dirty="0" smtClean="0"/>
          </a:p>
          <a:p>
            <a:r>
              <a:rPr lang="en-GB" dirty="0" smtClean="0"/>
              <a:t>Later on we opened more branches in the city – </a:t>
            </a:r>
            <a:r>
              <a:rPr lang="en-GB" dirty="0" err="1" smtClean="0"/>
              <a:t>Briant</a:t>
            </a:r>
            <a:r>
              <a:rPr lang="en-GB" dirty="0" smtClean="0"/>
              <a:t> Park area (2015) and Lincoln </a:t>
            </a:r>
            <a:r>
              <a:rPr lang="en-GB" dirty="0" err="1" smtClean="0"/>
              <a:t>Center</a:t>
            </a:r>
            <a:r>
              <a:rPr lang="en-GB" dirty="0" smtClean="0"/>
              <a:t> (2016)</a:t>
            </a:r>
            <a:endParaRPr lang="he-IL" dirty="0" smtClean="0"/>
          </a:p>
        </p:txBody>
      </p:sp>
      <p:pic>
        <p:nvPicPr>
          <p:cNvPr id="4098" name="Picture 2" descr="S:\Breads Bakery\Strategy\investors pres\client materials\pics\breads bakery nyc photo pr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90725"/>
            <a:ext cx="4155627" cy="2714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Breads Bakery\Strategy\investors pres\client materials\pics\breads bakery nyc photo pr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575" y="1990725"/>
            <a:ext cx="4176346"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Breads Bakery\Strategy\investors pres\client materials\pics\Time Out New York Online October 1, 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273" y="0"/>
            <a:ext cx="374072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Breads Bakery\Strategy\investors pres\client materials\pics\The Wall Street Journal May 25,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0"/>
            <a:ext cx="374072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453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TotalTime>
  <Words>1582</Words>
  <Application>Microsoft Office PowerPoint</Application>
  <PresentationFormat>On-screen Show (16:9)</PresentationFormat>
  <Paragraphs>208</Paragraphs>
  <Slides>45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Arial Unicode MS</vt:lpstr>
      <vt:lpstr>Calibri</vt:lpstr>
      <vt:lpstr>Office Theme</vt:lpstr>
      <vt:lpstr>Nice to meet you</vt:lpstr>
      <vt:lpstr>"האפייה של הלחם מערבת את כל החושים והיא מלאה בריגושים. כל בצק הוא הבטחה לטעימה קטנה מן הגן האבוד. כל לחם היא יצירה בראשיתית, ייחודית וסוחפת" אורי שפט</vt:lpstr>
      <vt:lpstr>סיפור האהבה שלנו ללחם מתחיל בדנמרק, בה מייסד והאופה הראשי שלנו, אורי שפט, למד את אומנות האפייה Our love story with bread begins in Denmark, where Uri Scheft, our chief baker and founder, learned the art of baking</vt:lpstr>
      <vt:lpstr>מסעותיו בארץ ובעולם סייעו לו להתפתח כאופה מומחה, ולצבור השראות שמלוות אותו יום יום בחייו ובעבודתו His travels in his homeland and overseas helped him develop as an expert baker, and to find and gather inspirations which accompany him each day in his life and work</vt:lpstr>
      <vt:lpstr>בשנת 2002 החליט אורי להקים את "מאפיית לחמים" ודאג לכך שהמאפייה תהיה נגישה וקרובה לרחוב כדי שהריח הממכר של הלחם יעבור דרך דלתותיה לעוברים והשבים. החזון שמוגשם יום יום בששת חנויות המותג בישראל ובניו יורק.  In 2002, Uri decided to established  “Breads Bakery” and ensured that the bakery would be accessible and near to the street so that the bread’s addictive aroma would spread beyond the doors and be noticed by by-passers. The dream is realised daily in the brand’s six stores  in Israel and New York.  </vt:lpstr>
      <vt:lpstr>אנחנו ב-"מאפיית לחמים" מומחים ללחם; מומחיות שאנו מקפידים לשמר ולפתח במטרה אחת – לייצר מדי יום את הלחמים האיכותיים, הטעימים והמשובחים ביותר  At Breads Bakery, we’re experts in breadmaking; an expertise which we’re careful to preserve and develop with one aim in mind – to produce the highest quality, most delicious and finest breads every day</vt:lpstr>
      <vt:lpstr>זאת הסיבה שעבודתנו מתחילה בשעות הקטנות של הלילה ונמשכת מסביב לשעון, עם כללים והקפדה  על הפרטים הקטנים ביותר – החל מהמינון המדויק של חומרי הגלם, אופן לישת הבצק וכלה בסוג השמרים המתאימים ביותר וזמן התפיחה האולטימטיבי לכל מוצר  That's why our work begins in the small hours of the night and continues around the clock, with rules and strict adherence to the smallest details – beginning with precise measurements of the raw materials and the technique with which the dough is kneaded, and ends with selecting the most appropriate yeast and calculating the ultimate rising time required for each product</vt:lpstr>
      <vt:lpstr>בשנת 2013 יצאנו אל העולם הגדול ופתחנו את הסניף הראשון של Breads Bakery ביוניון סקוור, בניו יורק In 2013 we set out to conquer the world and opened the first branch of Breads Bakery in Union Square, New York</vt:lpstr>
      <vt:lpstr>PowerPoint Presentation</vt:lpstr>
      <vt:lpstr>ב-2016 הוציא אורי לאור את ספרו השני “Breaking Bread”, ספר מתכוני לחם שמותאם לקהל האמריקאי ונחשב לחלוץ בתחום האפייה הישראלית. הספר, שזכה לביקורות משבחות, הוכתר כאחד מ-20 ספרי הבישול הטובים לשנת 2016  In 2016, Uri published his second book, Breaking Bread, a bread recipe book adapted to the American public. Considered a pioneer in the Israeli baking industry, the book, which was received to critical acclaim, was named amongst 2016’s 20 best cookbooks</vt:lpstr>
      <vt:lpstr>PowerPoint Presentation</vt:lpstr>
      <vt:lpstr>במטרה להפיץ את בשורת המותג ולשמש כשגרירים בתחום האפייה הישראלית, אנו שמחים לקחת חלק באירועים בולטים בארץ ובעולם In order to spread the word of the brand and serve as ambassadors on behalf of the Israeli baking industry, we are happy to take part in major events in Israel and around the world</vt:lpstr>
      <vt:lpstr>בשנת 2009 הקמנו את "כיבודים", קייטרינג חלבי שמציע מגשי אירוח חגיגיים ומוקפדים לכל אירוע – בבית או במשרד  In 2009, we established “Kibbudim", a dairy restaurant offering festive and painstakingly perfect platters for every occasion - at home or in the office</vt:lpstr>
      <vt:lpstr>למה אנחנו כאן היום?  Why are we here today?</vt:lpstr>
      <vt:lpstr>במהלך המסעות שלנו לארה"ב, שתינו הרבה קפה  During our travels in America, we drank a lot of coffee</vt:lpstr>
      <vt:lpstr>וגילינו שברשתות בתי הקפה הגדולות יש מחסור במאפים טריים ואיכותיים שמוגשים לצד הקפה  And we discovered that the biggest coffee shop chains are missing fresh, high quality pastries to be served alongside the coffee</vt:lpstr>
      <vt:lpstr>לכן, החלטנו להקים מיזם שמטרתו להנגיש לעם האמריקאי חוויה חדשה של מאפים איכותיים, שנאפים לאורך כל היום ומוגשים ללקוח חמים וטריים, ישר מהתנור  Therefore, we decided to establish a project aimed at providing the American people with a new experience of high quality pastries that are baked throughout the day and served to customers straight from the oven while they’re still warm and fresh</vt:lpstr>
      <vt:lpstr>או, איך שאנחנו קוראים לזה - Chunka  Or, as we call it: Chunka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הקונספט המוצרי  The product concept</vt:lpstr>
      <vt:lpstr>מוצרים טריים שנאפים במקום, מסביב לשעון  Fresh products are baked on location, around the clock</vt:lpstr>
      <vt:lpstr>שיטת ייצור Production method</vt:lpstr>
      <vt:lpstr>חומרי הגלם  Ingredients </vt:lpstr>
      <vt:lpstr>מגוון הטעמים  A range of flavours</vt:lpstr>
      <vt:lpstr>שתייה Drinks</vt:lpstr>
      <vt:lpstr>איך זה יראה? HOW WILL IT LOOK?</vt:lpstr>
      <vt:lpstr>הקונספט הקריאיטיבי THE CREATIVE CONCEPT</vt:lpstr>
      <vt:lpstr>PowerPoint Presentation</vt:lpstr>
      <vt:lpstr>הדמיות ILLUSTRATIONS</vt:lpstr>
      <vt:lpstr>PowerPoint Presentation</vt:lpstr>
      <vt:lpstr>PowerPoint Presentation</vt:lpstr>
      <vt:lpstr>PowerPoint Presentation</vt:lpstr>
      <vt:lpstr>Financial Plan and Valuation Highlights</vt:lpstr>
      <vt:lpstr>PowerPoint Presentation</vt:lpstr>
      <vt:lpstr>The following chart presents anticipated formation of new and cumulative 'Chunka' shops for the next five years:</vt:lpstr>
      <vt:lpstr>The following table summarizes anticipated financial results from operating activities for years 1-5 in USD(millions):</vt:lpstr>
      <vt:lpstr>PowerPoint Presentation</vt:lpstr>
      <vt:lpstr>The following chart presents net annual cash flow alongside cumulative cash flow in years 1-5 in USD thousands, including Period 0:</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שילב | אימהות בעידן הדיגטלי</dc:title>
  <dc:creator>Tamar Dan</dc:creator>
  <cp:lastModifiedBy>Emanuel Miller</cp:lastModifiedBy>
  <cp:revision>258</cp:revision>
  <dcterms:created xsi:type="dcterms:W3CDTF">2016-02-07T12:33:34Z</dcterms:created>
  <dcterms:modified xsi:type="dcterms:W3CDTF">2017-09-06T07:08:13Z</dcterms:modified>
</cp:coreProperties>
</file>