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</p:sldMasterIdLst>
  <p:notesMasterIdLst>
    <p:notesMasterId r:id="rId11"/>
  </p:notesMasterIdLst>
  <p:sldIdLst>
    <p:sldId id="294" r:id="rId3"/>
    <p:sldId id="359" r:id="rId4"/>
    <p:sldId id="369" r:id="rId5"/>
    <p:sldId id="367" r:id="rId6"/>
    <p:sldId id="365" r:id="rId7"/>
    <p:sldId id="360" r:id="rId8"/>
    <p:sldId id="364" r:id="rId9"/>
    <p:sldId id="350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4088">
          <p15:clr>
            <a:srgbClr val="A4A3A4"/>
          </p15:clr>
        </p15:guide>
        <p15:guide id="3" pos="2880">
          <p15:clr>
            <a:srgbClr val="A4A3A4"/>
          </p15:clr>
        </p15:guide>
        <p15:guide id="4" pos="271">
          <p15:clr>
            <a:srgbClr val="A4A3A4"/>
          </p15:clr>
        </p15:guide>
        <p15:guide id="5" pos="55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teenedra Joshi" initials="YJ" lastIdx="6" clrIdx="0">
    <p:extLst>
      <p:ext uri="{19B8F6BF-5375-455C-9EA6-DF929625EA0E}">
        <p15:presenceInfo xmlns:p15="http://schemas.microsoft.com/office/powerpoint/2012/main" userId="Yateenedra Jos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5D7430"/>
    <a:srgbClr val="008000"/>
    <a:srgbClr val="0000FF"/>
    <a:srgbClr val="FFFF99"/>
    <a:srgbClr val="FF00FF"/>
    <a:srgbClr val="000000"/>
    <a:srgbClr val="327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5" autoAdjust="0"/>
    <p:restoredTop sz="96803" autoAdjust="0"/>
  </p:normalViewPr>
  <p:slideViewPr>
    <p:cSldViewPr snapToGrid="0">
      <p:cViewPr varScale="1">
        <p:scale>
          <a:sx n="110" d="100"/>
          <a:sy n="110" d="100"/>
        </p:scale>
        <p:origin x="840" y="108"/>
      </p:cViewPr>
      <p:guideLst>
        <p:guide orient="horz" pos="572"/>
        <p:guide orient="horz" pos="4088"/>
        <p:guide pos="2880"/>
        <p:guide pos="271"/>
        <p:guide pos="5527"/>
      </p:guideLst>
    </p:cSldViewPr>
  </p:slideViewPr>
  <p:outlineViewPr>
    <p:cViewPr>
      <p:scale>
        <a:sx n="33" d="100"/>
        <a:sy n="33" d="100"/>
      </p:scale>
      <p:origin x="0" y="78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07T07:54:19.110" idx="3">
    <p:pos x="2979" y="1251"/>
    <p:text>tonnes (1000 kg) or US tons (907 kg)?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06T13:38:17.510" idx="1">
    <p:pos x="3544" y="1059"/>
    <p:text>tonnes? US tons?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07T07:56:37.748" idx="4">
    <p:pos x="10" y="10"/>
    <p:text>In Table 2, Apr instead of April?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07T07:58:45.042" idx="5">
    <p:pos x="4913" y="589"/>
    <p:text>Change the label to "A-size cores (&gt; 6.3 mm in diameter)"?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06T14:20:46.372" idx="2">
    <p:pos x="4564" y="1788"/>
    <p:text>No range given in the base document.</p:text>
    <p:extLst>
      <p:ext uri="{C676402C-5697-4E1C-873F-D02D1690AC5C}">
        <p15:threadingInfo xmlns:p15="http://schemas.microsoft.com/office/powerpoint/2012/main" timeZoneBias="-330"/>
      </p:ext>
    </p:extLst>
  </p:cm>
  <p:cm authorId="1" dt="2019-08-07T08:01:08.585" idx="6">
    <p:pos x="3226" y="1097"/>
    <p:text>I think "beans" is better than "cores". Use beans throughout?</p:text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70E0402-58C4-46FF-B826-1492AF9AA0ED}" type="datetimeFigureOut">
              <a:rPr lang="he-IL" smtClean="0"/>
              <a:pPr/>
              <a:t>ו'/אב/תשע"ט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EC6F78-FEA6-4DDC-A91E-A8C42AE74AA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09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280412" y="6526936"/>
            <a:ext cx="313154" cy="318924"/>
          </a:xfrm>
          <a:prstGeom prst="rect">
            <a:avLst/>
          </a:prstGeom>
          <a:noFill/>
        </p:spPr>
        <p:txBody>
          <a:bodyPr wrap="none" lIns="36000" tIns="36000" rIns="36000" bIns="36000" rtlCol="1">
            <a:spAutoFit/>
          </a:bodyPr>
          <a:lstStyle/>
          <a:p>
            <a:pPr algn="l" rtl="0"/>
            <a:fld id="{A5926EBF-8743-4F98-8029-D23B85FBD659}" type="slidenum">
              <a:rPr lang="he-IL" sz="1600" smtClean="0"/>
              <a:t>‹#›</a:t>
            </a:fld>
            <a:endParaRPr lang="he-IL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9367" y="58981"/>
            <a:ext cx="7296769" cy="4844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469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4960" y="3144249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2A98E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817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3" descr="ICL branding slides-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6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s for export-6 copy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7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45431" y="898358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lides for export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566" y="3124616"/>
            <a:ext cx="76490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rtl="0"/>
            <a:r>
              <a:rPr lang="en-US" sz="3600" b="1" dirty="0">
                <a:solidFill>
                  <a:srgbClr val="52A8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Testing Polysulphate in Vietnam</a:t>
            </a:r>
          </a:p>
          <a:p>
            <a:pPr algn="l" defTabSz="457200" rtl="0"/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Coffee</a:t>
            </a:r>
          </a:p>
          <a:p>
            <a:pPr algn="l" defTabSz="457200" rtl="0"/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l" defTabSz="457200" rtl="0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Preliminary results with courtesy of </a:t>
            </a:r>
            <a:r>
              <a:rPr lang="en-US" sz="2800" b="1" i="1" dirty="0" err="1">
                <a:solidFill>
                  <a:schemeClr val="bg1"/>
                </a:solidFill>
              </a:rPr>
              <a:t>PetroVietnam</a:t>
            </a:r>
            <a:endParaRPr lang="en-US" sz="2800" i="1" dirty="0">
              <a:solidFill>
                <a:schemeClr val="bg1"/>
              </a:solidFill>
            </a:endParaRPr>
          </a:p>
          <a:p>
            <a:pPr algn="l" defTabSz="457200" rtl="0"/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4" t="25927" r="64434" b="32169"/>
          <a:stretch/>
        </p:blipFill>
        <p:spPr bwMode="auto">
          <a:xfrm>
            <a:off x="1008942" y="1026516"/>
            <a:ext cx="3106593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818" y="114304"/>
            <a:ext cx="7313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chemeClr val="bg1"/>
                </a:solidFill>
              </a:rPr>
              <a:t>Testing </a:t>
            </a:r>
            <a:r>
              <a:rPr lang="en-US" sz="2800" b="1" dirty="0" err="1">
                <a:solidFill>
                  <a:schemeClr val="bg1"/>
                </a:solidFill>
              </a:rPr>
              <a:t>Polysulphate</a:t>
            </a:r>
            <a:r>
              <a:rPr lang="en-US" sz="2800" b="1" dirty="0">
                <a:solidFill>
                  <a:schemeClr val="bg1"/>
                </a:solidFill>
              </a:rPr>
              <a:t> in Vietnam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4945" y="1026516"/>
            <a:ext cx="4167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dirty="0"/>
              <a:t>Vietnam, the second largest producer of coffee in the world – next only to Brazil – produces about 1.2 million tons of coffee annually.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6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818" y="114304"/>
            <a:ext cx="7313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chemeClr val="bg1"/>
                </a:solidFill>
              </a:rPr>
              <a:t>Testing </a:t>
            </a:r>
            <a:r>
              <a:rPr lang="en-US" sz="2800" b="1" dirty="0" err="1">
                <a:solidFill>
                  <a:schemeClr val="bg1"/>
                </a:solidFill>
              </a:rPr>
              <a:t>Polysulphate</a:t>
            </a:r>
            <a:r>
              <a:rPr lang="en-US" sz="2800" b="1" dirty="0">
                <a:solidFill>
                  <a:schemeClr val="bg1"/>
                </a:solidFill>
              </a:rPr>
              <a:t> in Lam Dong, Vietnam</a:t>
            </a:r>
          </a:p>
        </p:txBody>
      </p:sp>
      <p:sp>
        <p:nvSpPr>
          <p:cNvPr id="4" name="Rectangle 3"/>
          <p:cNvSpPr/>
          <p:nvPr/>
        </p:nvSpPr>
        <p:spPr>
          <a:xfrm>
            <a:off x="531223" y="800082"/>
            <a:ext cx="7770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dirty="0"/>
              <a:t>With more than 144,000 ha of coffee and annual production of about 347,000 tons, Lam Dong province is the country’s second largest coffee-growing region. The experiments were conducted in Bao Lam and Di Linh districts of Lam Dong.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F5EA08-AAE8-4B24-9841-CF860FC9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459" y="2213197"/>
            <a:ext cx="5943678" cy="411470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0C03D1B-A591-4E63-ADD5-148C9F2E6386}"/>
              </a:ext>
            </a:extLst>
          </p:cNvPr>
          <p:cNvSpPr/>
          <p:nvPr/>
        </p:nvSpPr>
        <p:spPr>
          <a:xfrm>
            <a:off x="3631474" y="4354286"/>
            <a:ext cx="357052" cy="182880"/>
          </a:xfrm>
          <a:prstGeom prst="rightArrow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l" rtl="0"/>
            <a:endParaRPr lang="en-GB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F6E3ADD-248F-49DA-8520-B043B037374C}"/>
              </a:ext>
            </a:extLst>
          </p:cNvPr>
          <p:cNvSpPr/>
          <p:nvPr/>
        </p:nvSpPr>
        <p:spPr>
          <a:xfrm>
            <a:off x="4846320" y="5168538"/>
            <a:ext cx="357052" cy="182880"/>
          </a:xfrm>
          <a:prstGeom prst="rightArrow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l" rtl="0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8843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904" y="56993"/>
            <a:ext cx="3247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Treatments in coffee</a:t>
            </a:r>
            <a:endParaRPr lang="en-US" sz="2800" dirty="0"/>
          </a:p>
        </p:txBody>
      </p:sp>
      <p:sp>
        <p:nvSpPr>
          <p:cNvPr id="2" name="AutoShape 2" descr="Image result for coffee"/>
          <p:cNvSpPr>
            <a:spLocks noChangeAspect="1" noChangeArrowheads="1"/>
          </p:cNvSpPr>
          <p:nvPr/>
        </p:nvSpPr>
        <p:spPr bwMode="auto">
          <a:xfrm>
            <a:off x="0" y="-13652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coffee"/>
          <p:cNvSpPr>
            <a:spLocks noChangeAspect="1" noChangeArrowheads="1"/>
          </p:cNvSpPr>
          <p:nvPr/>
        </p:nvSpPr>
        <p:spPr bwMode="auto">
          <a:xfrm>
            <a:off x="152400" y="1587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250" y="5754188"/>
            <a:ext cx="1471749" cy="1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DEE459-25D1-4275-A5E1-E4AB40E7C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2" y="730250"/>
            <a:ext cx="5963482" cy="2896004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51F072-3F0D-4016-83EF-3BA9407A5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2" y="3895863"/>
            <a:ext cx="8068157" cy="128079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8AD6E9D-340B-4AE8-B623-8C081F78CC6E}"/>
              </a:ext>
            </a:extLst>
          </p:cNvPr>
          <p:cNvSpPr/>
          <p:nvPr/>
        </p:nvSpPr>
        <p:spPr>
          <a:xfrm>
            <a:off x="792480" y="2238103"/>
            <a:ext cx="879566" cy="174171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l" rtl="0"/>
            <a:endParaRPr lang="en-GB" b="1" dirty="0"/>
          </a:p>
        </p:txBody>
      </p:sp>
      <p:sp>
        <p:nvSpPr>
          <p:cNvPr id="5" name="Oval 4"/>
          <p:cNvSpPr/>
          <p:nvPr/>
        </p:nvSpPr>
        <p:spPr>
          <a:xfrm>
            <a:off x="792438" y="2238080"/>
            <a:ext cx="828000" cy="216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6E4AAC-063B-40D5-9091-A699D471B5D2}"/>
              </a:ext>
            </a:extLst>
          </p:cNvPr>
          <p:cNvSpPr/>
          <p:nvPr/>
        </p:nvSpPr>
        <p:spPr>
          <a:xfrm>
            <a:off x="2965227" y="4071235"/>
            <a:ext cx="828000" cy="216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122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1" y="130635"/>
            <a:ext cx="7197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it-IT" sz="2800" b="1" dirty="0">
                <a:solidFill>
                  <a:schemeClr val="bg1"/>
                </a:solidFill>
              </a:rPr>
              <a:t>Least fruit shedding due to Polysulphate (CT3)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71AB0-CCD9-4901-9C41-26DF37377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216" y="803052"/>
            <a:ext cx="6447568" cy="50400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CF845-6C48-44AB-8B6B-8A64DCF85A74}"/>
              </a:ext>
            </a:extLst>
          </p:cNvPr>
          <p:cNvSpPr txBox="1"/>
          <p:nvPr/>
        </p:nvSpPr>
        <p:spPr>
          <a:xfrm>
            <a:off x="3640183" y="5974073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Bars indicate LSD at 5%.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77185-43E6-4BC0-9A26-4F8D3A294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808" y="1459637"/>
            <a:ext cx="21907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4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1" y="130635"/>
            <a:ext cx="7197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it-IT" sz="2800" b="1" dirty="0">
                <a:solidFill>
                  <a:schemeClr val="bg1"/>
                </a:solidFill>
              </a:rPr>
              <a:t>More A-size cores due to Polysulphate (CT3)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2C574-6BB5-4301-9C84-206EA179A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35" y="935205"/>
            <a:ext cx="6455731" cy="5040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8ECA9E-9E06-4F82-A440-01988CC45A8E}"/>
              </a:ext>
            </a:extLst>
          </p:cNvPr>
          <p:cNvSpPr txBox="1"/>
          <p:nvPr/>
        </p:nvSpPr>
        <p:spPr>
          <a:xfrm>
            <a:off x="3640183" y="5974073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Bars indicate LSD at 5%.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73308B-9464-41C2-B15B-9889EE59E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482" y="1999569"/>
            <a:ext cx="21907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4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536" y="879954"/>
            <a:ext cx="80423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it-IT" dirty="0"/>
              <a:t>Polysulphate application to coffee grown in Lam Dong province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it-IT" dirty="0"/>
              <a:t>Resulted in faster growth and longer fruiting branches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it-IT" dirty="0"/>
              <a:t>Lowered the extent of shedding of immature fruit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it-IT" dirty="0"/>
              <a:t>Increased the weight and size of beans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it-IT" dirty="0"/>
              <a:t>Increased productivity by 9%–11.5%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it-IT" dirty="0"/>
              <a:t>Fetched 10%–14% higher profits</a:t>
            </a:r>
          </a:p>
          <a:p>
            <a:pPr marL="342000" indent="-342000" algn="l" rtl="0"/>
            <a:r>
              <a:rPr lang="it-IT" dirty="0"/>
              <a:t>2.	</a:t>
            </a:r>
            <a:r>
              <a:rPr lang="en-GB" dirty="0"/>
              <a:t>Calcium and magnesium are important for higher yields and should be applied in higher doses: this can be achieved by applying </a:t>
            </a:r>
            <a:r>
              <a:rPr lang="it-IT" dirty="0"/>
              <a:t>Polysulphate at 200 kg/ha, </a:t>
            </a:r>
            <a:r>
              <a:rPr lang="en-GB" dirty="0"/>
              <a:t>a stable and slow-release source of Ca, Mg, S, and K</a:t>
            </a:r>
            <a:r>
              <a:rPr lang="it-IT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1" y="156762"/>
            <a:ext cx="7197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it-IT" sz="2800" b="1" dirty="0">
                <a:solidFill>
                  <a:schemeClr val="bg1"/>
                </a:solidFill>
              </a:rPr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364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1449" y="2749550"/>
            <a:ext cx="2381101" cy="707886"/>
          </a:xfr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Thank You</a:t>
            </a:r>
            <a:endParaRPr lang="he-IL" sz="4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7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rtl="0">
          <a:defRPr b="1"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 rtl="0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11636</TotalTime>
  <Words>173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DSW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Potash for Life project - India</dc:title>
  <dc:creator>patricia</dc:creator>
  <cp:lastModifiedBy>Yateenedra Joshi</cp:lastModifiedBy>
  <cp:revision>634</cp:revision>
  <dcterms:created xsi:type="dcterms:W3CDTF">2013-12-17T11:07:01Z</dcterms:created>
  <dcterms:modified xsi:type="dcterms:W3CDTF">2019-08-07T02:32:34Z</dcterms:modified>
</cp:coreProperties>
</file>