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29260800" cy="32918400"/>
  <p:notesSz cx="6715125" cy="9239250"/>
  <p:defaultTextStyle>
    <a:defPPr>
      <a:defRPr lang="en-US"/>
    </a:defPPr>
    <a:lvl1pPr algn="ctr" rtl="0" fontAlgn="base">
      <a:spcBef>
        <a:spcPct val="0"/>
      </a:spcBef>
      <a:spcAft>
        <a:spcPct val="0"/>
      </a:spcAft>
      <a:defRPr sz="6962" kern="1200">
        <a:solidFill>
          <a:schemeClr val="tx1"/>
        </a:solidFill>
        <a:latin typeface="Arial" charset="0"/>
        <a:ea typeface="+mn-ea"/>
        <a:cs typeface="+mn-cs"/>
      </a:defRPr>
    </a:lvl1pPr>
    <a:lvl2pPr marL="370103" algn="ctr" rtl="0" fontAlgn="base">
      <a:spcBef>
        <a:spcPct val="0"/>
      </a:spcBef>
      <a:spcAft>
        <a:spcPct val="0"/>
      </a:spcAft>
      <a:defRPr sz="6962" kern="1200">
        <a:solidFill>
          <a:schemeClr val="tx1"/>
        </a:solidFill>
        <a:latin typeface="Arial" charset="0"/>
        <a:ea typeface="+mn-ea"/>
        <a:cs typeface="+mn-cs"/>
      </a:defRPr>
    </a:lvl2pPr>
    <a:lvl3pPr marL="740207" algn="ctr" rtl="0" fontAlgn="base">
      <a:spcBef>
        <a:spcPct val="0"/>
      </a:spcBef>
      <a:spcAft>
        <a:spcPct val="0"/>
      </a:spcAft>
      <a:defRPr sz="6962" kern="1200">
        <a:solidFill>
          <a:schemeClr val="tx1"/>
        </a:solidFill>
        <a:latin typeface="Arial" charset="0"/>
        <a:ea typeface="+mn-ea"/>
        <a:cs typeface="+mn-cs"/>
      </a:defRPr>
    </a:lvl3pPr>
    <a:lvl4pPr marL="1110310" algn="ctr" rtl="0" fontAlgn="base">
      <a:spcBef>
        <a:spcPct val="0"/>
      </a:spcBef>
      <a:spcAft>
        <a:spcPct val="0"/>
      </a:spcAft>
      <a:defRPr sz="6962" kern="1200">
        <a:solidFill>
          <a:schemeClr val="tx1"/>
        </a:solidFill>
        <a:latin typeface="Arial" charset="0"/>
        <a:ea typeface="+mn-ea"/>
        <a:cs typeface="+mn-cs"/>
      </a:defRPr>
    </a:lvl4pPr>
    <a:lvl5pPr marL="1480414" algn="ctr" rtl="0" fontAlgn="base">
      <a:spcBef>
        <a:spcPct val="0"/>
      </a:spcBef>
      <a:spcAft>
        <a:spcPct val="0"/>
      </a:spcAft>
      <a:defRPr sz="6962" kern="1200">
        <a:solidFill>
          <a:schemeClr val="tx1"/>
        </a:solidFill>
        <a:latin typeface="Arial" charset="0"/>
        <a:ea typeface="+mn-ea"/>
        <a:cs typeface="+mn-cs"/>
      </a:defRPr>
    </a:lvl5pPr>
    <a:lvl6pPr marL="1850517" algn="l" defTabSz="740207" rtl="0" eaLnBrk="1" latinLnBrk="0" hangingPunct="1">
      <a:defRPr sz="6962" kern="1200">
        <a:solidFill>
          <a:schemeClr val="tx1"/>
        </a:solidFill>
        <a:latin typeface="Arial" charset="0"/>
        <a:ea typeface="+mn-ea"/>
        <a:cs typeface="+mn-cs"/>
      </a:defRPr>
    </a:lvl6pPr>
    <a:lvl7pPr marL="2220620" algn="l" defTabSz="740207" rtl="0" eaLnBrk="1" latinLnBrk="0" hangingPunct="1">
      <a:defRPr sz="6962" kern="1200">
        <a:solidFill>
          <a:schemeClr val="tx1"/>
        </a:solidFill>
        <a:latin typeface="Arial" charset="0"/>
        <a:ea typeface="+mn-ea"/>
        <a:cs typeface="+mn-cs"/>
      </a:defRPr>
    </a:lvl7pPr>
    <a:lvl8pPr marL="2590724" algn="l" defTabSz="740207" rtl="0" eaLnBrk="1" latinLnBrk="0" hangingPunct="1">
      <a:defRPr sz="6962" kern="1200">
        <a:solidFill>
          <a:schemeClr val="tx1"/>
        </a:solidFill>
        <a:latin typeface="Arial" charset="0"/>
        <a:ea typeface="+mn-ea"/>
        <a:cs typeface="+mn-cs"/>
      </a:defRPr>
    </a:lvl8pPr>
    <a:lvl9pPr marL="2960827" algn="l" defTabSz="740207" rtl="0" eaLnBrk="1" latinLnBrk="0" hangingPunct="1">
      <a:defRPr sz="6962"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0425" userDrawn="1">
          <p15:clr>
            <a:srgbClr val="A4A3A4"/>
          </p15:clr>
        </p15:guide>
        <p15:guide id="2" orient="horz" pos="20196" userDrawn="1">
          <p15:clr>
            <a:srgbClr val="A4A3A4"/>
          </p15:clr>
        </p15:guide>
        <p15:guide id="3" pos="9216"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amar" initials="T" lastIdx="1" clrIdx="0">
    <p:extLst>
      <p:ext uri="{19B8F6BF-5375-455C-9EA6-DF929625EA0E}">
        <p15:presenceInfo xmlns:p15="http://schemas.microsoft.com/office/powerpoint/2012/main" userId="1098a1b668808d86" providerId="Windows Live"/>
      </p:ext>
    </p:extLst>
  </p:cmAuthor>
  <p:cmAuthor id="2" name="Dana Townsend" initials="DT" lastIdx="6" clrIdx="1">
    <p:extLst>
      <p:ext uri="{19B8F6BF-5375-455C-9EA6-DF929625EA0E}">
        <p15:presenceInfo xmlns:p15="http://schemas.microsoft.com/office/powerpoint/2012/main" userId="S::dtownse2@nd.edu::714b1901-67bf-4e23-b7e0-ae1f1271706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98ED9"/>
    <a:srgbClr val="A7C4FF"/>
    <a:srgbClr val="EAEAEA"/>
    <a:srgbClr val="C0C0C0"/>
    <a:srgbClr val="0046D2"/>
    <a:srgbClr val="FF0000"/>
    <a:srgbClr val="003064"/>
    <a:srgbClr val="003399"/>
    <a:srgbClr val="0021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067" autoAdjust="0"/>
    <p:restoredTop sz="94660"/>
  </p:normalViewPr>
  <p:slideViewPr>
    <p:cSldViewPr snapToGrid="0">
      <p:cViewPr>
        <p:scale>
          <a:sx n="50" d="100"/>
          <a:sy n="50" d="100"/>
        </p:scale>
        <p:origin x="-312" y="-4856"/>
      </p:cViewPr>
      <p:guideLst>
        <p:guide orient="horz" pos="10425"/>
        <p:guide orient="horz" pos="20196"/>
        <p:guide pos="921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1-04-24T13:07:34.554" idx="4">
    <p:pos x="14880" y="12992"/>
    <p:text>I would suggest clarifying this. If the heading is titled "Students express difficulties:" then the bullet points should include specific kinds of difficulties they expressed. If it isn't possible to explain specific difficulties, then you could  remove "difficulties" from the heading so it says "Students express:"</p:text>
    <p:extLst>
      <p:ext uri="{C676402C-5697-4E1C-873F-D02D1690AC5C}">
        <p15:threadingInfo xmlns:p15="http://schemas.microsoft.com/office/powerpoint/2012/main" timeZoneBias="240"/>
      </p:ext>
    </p:extLst>
  </p:cm>
  <p:cm authorId="2" dt="2021-04-24T13:35:56.327" idx="6">
    <p:pos x="4352" y="5872"/>
    <p:text>It would be helpful to write this out: B___ Social Work students. (I don't know what B stands for)</p:text>
    <p:extLst>
      <p:ext uri="{C676402C-5697-4E1C-873F-D02D1690AC5C}">
        <p15:threadingInfo xmlns:p15="http://schemas.microsoft.com/office/powerpoint/2012/main" timeZoneBias="24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09888" cy="461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endParaRPr lang="en-US"/>
          </a:p>
        </p:txBody>
      </p:sp>
      <p:sp>
        <p:nvSpPr>
          <p:cNvPr id="3075" name="Rectangle 3"/>
          <p:cNvSpPr>
            <a:spLocks noGrp="1" noChangeArrowheads="1"/>
          </p:cNvSpPr>
          <p:nvPr>
            <p:ph type="dt" idx="1"/>
          </p:nvPr>
        </p:nvSpPr>
        <p:spPr bwMode="auto">
          <a:xfrm>
            <a:off x="3803650" y="0"/>
            <a:ext cx="2909888" cy="461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3076" name="Rectangle 4"/>
          <p:cNvSpPr>
            <a:spLocks noGrp="1" noRot="1" noChangeAspect="1" noChangeArrowheads="1" noTextEdit="1"/>
          </p:cNvSpPr>
          <p:nvPr>
            <p:ph type="sldImg" idx="2"/>
          </p:nvPr>
        </p:nvSpPr>
        <p:spPr bwMode="auto">
          <a:xfrm>
            <a:off x="1819275" y="692150"/>
            <a:ext cx="3078163" cy="3465513"/>
          </a:xfrm>
          <a:prstGeom prst="rect">
            <a:avLst/>
          </a:prstGeom>
          <a:noFill/>
          <a:ln w="9525">
            <a:solidFill>
              <a:srgbClr val="000000"/>
            </a:solidFill>
            <a:miter lim="800000"/>
            <a:headEnd/>
            <a:tailEnd/>
          </a:ln>
          <a:effectLst/>
        </p:spPr>
      </p:sp>
      <p:sp>
        <p:nvSpPr>
          <p:cNvPr id="3077" name="Rectangle 5"/>
          <p:cNvSpPr>
            <a:spLocks noGrp="1" noChangeArrowheads="1"/>
          </p:cNvSpPr>
          <p:nvPr>
            <p:ph type="body" sz="quarter" idx="3"/>
          </p:nvPr>
        </p:nvSpPr>
        <p:spPr bwMode="auto">
          <a:xfrm>
            <a:off x="671513" y="4389438"/>
            <a:ext cx="5372100" cy="41576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8" name="Rectangle 6"/>
          <p:cNvSpPr>
            <a:spLocks noGrp="1" noChangeArrowheads="1"/>
          </p:cNvSpPr>
          <p:nvPr>
            <p:ph type="ftr" sz="quarter" idx="4"/>
          </p:nvPr>
        </p:nvSpPr>
        <p:spPr bwMode="auto">
          <a:xfrm>
            <a:off x="0" y="8775700"/>
            <a:ext cx="2909888" cy="4619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endParaRPr lang="en-US"/>
          </a:p>
        </p:txBody>
      </p:sp>
      <p:sp>
        <p:nvSpPr>
          <p:cNvPr id="3079" name="Rectangle 7"/>
          <p:cNvSpPr>
            <a:spLocks noGrp="1" noChangeArrowheads="1"/>
          </p:cNvSpPr>
          <p:nvPr>
            <p:ph type="sldNum" sz="quarter" idx="5"/>
          </p:nvPr>
        </p:nvSpPr>
        <p:spPr bwMode="auto">
          <a:xfrm>
            <a:off x="3803650" y="8775700"/>
            <a:ext cx="2909888" cy="4619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A645BAB7-E9F9-435A-B8BD-F70ADBBCBAF6}" type="slidenum">
              <a:rPr lang="en-US"/>
              <a:pPr/>
              <a:t>‹#›</a:t>
            </a:fld>
            <a:endParaRPr lang="en-US"/>
          </a:p>
        </p:txBody>
      </p:sp>
    </p:spTree>
    <p:extLst>
      <p:ext uri="{BB962C8B-B14F-4D97-AF65-F5344CB8AC3E}">
        <p14:creationId xmlns:p14="http://schemas.microsoft.com/office/powerpoint/2010/main" val="119347436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971" kern="1200">
        <a:solidFill>
          <a:schemeClr val="tx1"/>
        </a:solidFill>
        <a:latin typeface="Arial" charset="0"/>
        <a:ea typeface="+mn-ea"/>
        <a:cs typeface="+mn-cs"/>
      </a:defRPr>
    </a:lvl1pPr>
    <a:lvl2pPr marL="370103" algn="l" rtl="0" fontAlgn="base">
      <a:spcBef>
        <a:spcPct val="30000"/>
      </a:spcBef>
      <a:spcAft>
        <a:spcPct val="0"/>
      </a:spcAft>
      <a:defRPr sz="971" kern="1200">
        <a:solidFill>
          <a:schemeClr val="tx1"/>
        </a:solidFill>
        <a:latin typeface="Arial" charset="0"/>
        <a:ea typeface="+mn-ea"/>
        <a:cs typeface="+mn-cs"/>
      </a:defRPr>
    </a:lvl2pPr>
    <a:lvl3pPr marL="740207" algn="l" rtl="0" fontAlgn="base">
      <a:spcBef>
        <a:spcPct val="30000"/>
      </a:spcBef>
      <a:spcAft>
        <a:spcPct val="0"/>
      </a:spcAft>
      <a:defRPr sz="971" kern="1200">
        <a:solidFill>
          <a:schemeClr val="tx1"/>
        </a:solidFill>
        <a:latin typeface="Arial" charset="0"/>
        <a:ea typeface="+mn-ea"/>
        <a:cs typeface="+mn-cs"/>
      </a:defRPr>
    </a:lvl3pPr>
    <a:lvl4pPr marL="1110310" algn="l" rtl="0" fontAlgn="base">
      <a:spcBef>
        <a:spcPct val="30000"/>
      </a:spcBef>
      <a:spcAft>
        <a:spcPct val="0"/>
      </a:spcAft>
      <a:defRPr sz="971" kern="1200">
        <a:solidFill>
          <a:schemeClr val="tx1"/>
        </a:solidFill>
        <a:latin typeface="Arial" charset="0"/>
        <a:ea typeface="+mn-ea"/>
        <a:cs typeface="+mn-cs"/>
      </a:defRPr>
    </a:lvl4pPr>
    <a:lvl5pPr marL="1480414" algn="l" rtl="0" fontAlgn="base">
      <a:spcBef>
        <a:spcPct val="30000"/>
      </a:spcBef>
      <a:spcAft>
        <a:spcPct val="0"/>
      </a:spcAft>
      <a:defRPr sz="971" kern="1200">
        <a:solidFill>
          <a:schemeClr val="tx1"/>
        </a:solidFill>
        <a:latin typeface="Arial" charset="0"/>
        <a:ea typeface="+mn-ea"/>
        <a:cs typeface="+mn-cs"/>
      </a:defRPr>
    </a:lvl5pPr>
    <a:lvl6pPr marL="1850517" algn="l" defTabSz="740207" rtl="0" eaLnBrk="1" latinLnBrk="0" hangingPunct="1">
      <a:defRPr sz="971" kern="1200">
        <a:solidFill>
          <a:schemeClr val="tx1"/>
        </a:solidFill>
        <a:latin typeface="+mn-lt"/>
        <a:ea typeface="+mn-ea"/>
        <a:cs typeface="+mn-cs"/>
      </a:defRPr>
    </a:lvl6pPr>
    <a:lvl7pPr marL="2220620" algn="l" defTabSz="740207" rtl="0" eaLnBrk="1" latinLnBrk="0" hangingPunct="1">
      <a:defRPr sz="971" kern="1200">
        <a:solidFill>
          <a:schemeClr val="tx1"/>
        </a:solidFill>
        <a:latin typeface="+mn-lt"/>
        <a:ea typeface="+mn-ea"/>
        <a:cs typeface="+mn-cs"/>
      </a:defRPr>
    </a:lvl7pPr>
    <a:lvl8pPr marL="2590724" algn="l" defTabSz="740207" rtl="0" eaLnBrk="1" latinLnBrk="0" hangingPunct="1">
      <a:defRPr sz="971" kern="1200">
        <a:solidFill>
          <a:schemeClr val="tx1"/>
        </a:solidFill>
        <a:latin typeface="+mn-lt"/>
        <a:ea typeface="+mn-ea"/>
        <a:cs typeface="+mn-cs"/>
      </a:defRPr>
    </a:lvl8pPr>
    <a:lvl9pPr marL="2960827" algn="l" defTabSz="740207" rtl="0" eaLnBrk="1" latinLnBrk="0" hangingPunct="1">
      <a:defRPr sz="971"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2C7B9C-DA46-4FE0-B590-97F24EE1DB0E}" type="slidenum">
              <a:rPr lang="en-US"/>
              <a:pPr/>
              <a:t>1</a:t>
            </a:fld>
            <a:endParaRPr lang="en-US"/>
          </a:p>
        </p:txBody>
      </p:sp>
      <p:sp>
        <p:nvSpPr>
          <p:cNvPr id="4098" name="Rectangle 2"/>
          <p:cNvSpPr>
            <a:spLocks noGrp="1" noRot="1" noChangeAspect="1" noChangeArrowheads="1" noTextEdit="1"/>
          </p:cNvSpPr>
          <p:nvPr>
            <p:ph type="sldImg"/>
          </p:nvPr>
        </p:nvSpPr>
        <p:spPr>
          <a:xfrm>
            <a:off x="1819275" y="692150"/>
            <a:ext cx="3078163" cy="3465513"/>
          </a:xfrm>
          <a:ln/>
        </p:spPr>
      </p:sp>
      <p:sp>
        <p:nvSpPr>
          <p:cNvPr id="4099"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hyperlink" Target="http://www.megaprint.com/" TargetMode="External"/><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1.w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5" name="Picture 4">
            <a:hlinkClick r:id="rId3"/>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r="38727"/>
          <a:stretch>
            <a:fillRect/>
          </a:stretch>
        </p:blipFill>
        <p:spPr bwMode="auto">
          <a:xfrm>
            <a:off x="22136895" y="32411540"/>
            <a:ext cx="3681588" cy="15954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1"/>
          <p:cNvSpPr txBox="1"/>
          <p:nvPr userDrawn="1"/>
        </p:nvSpPr>
        <p:spPr>
          <a:xfrm>
            <a:off x="25818483" y="32353914"/>
            <a:ext cx="1830501" cy="276999"/>
          </a:xfrm>
          <a:prstGeom prst="rect">
            <a:avLst/>
          </a:prstGeom>
          <a:noFill/>
        </p:spPr>
        <p:txBody>
          <a:bodyPr wrap="none" rtlCol="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sz="1200" dirty="0">
                <a:solidFill>
                  <a:schemeClr val="bg1"/>
                </a:solidFill>
              </a:rPr>
              <a:t>www.postersession.com</a:t>
            </a:r>
          </a:p>
        </p:txBody>
      </p:sp>
      <p:sp>
        <p:nvSpPr>
          <p:cNvPr id="4" name="TextBox 3">
            <a:extLst>
              <a:ext uri="{FF2B5EF4-FFF2-40B4-BE49-F238E27FC236}">
                <a16:creationId xmlns:a16="http://schemas.microsoft.com/office/drawing/2014/main" id="{6FDC70A7-D2F1-4488-9AB9-7757FFE6E9FF}"/>
              </a:ext>
            </a:extLst>
          </p:cNvPr>
          <p:cNvSpPr txBox="1"/>
          <p:nvPr userDrawn="1"/>
        </p:nvSpPr>
        <p:spPr>
          <a:xfrm>
            <a:off x="135271" y="32836091"/>
            <a:ext cx="409086" cy="115416"/>
          </a:xfrm>
          <a:prstGeom prst="rect">
            <a:avLst/>
          </a:prstGeom>
          <a:noFill/>
        </p:spPr>
        <p:txBody>
          <a:bodyPr wrap="none" rtlCol="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sz="150" b="1" dirty="0">
                <a:solidFill>
                  <a:srgbClr val="003064"/>
                </a:solidFill>
              </a:rPr>
              <a:t>www.postersession.com</a:t>
            </a:r>
          </a:p>
        </p:txBody>
      </p:sp>
    </p:spTree>
  </p:cSld>
  <p:clrMap bg1="lt1" tx1="dk1" bg2="lt2" tx2="dk2" accent1="accent1" accent2="accent2" accent3="accent3" accent4="accent4" accent5="accent5" accent6="accent6" hlink="hlink" folHlink="folHlink"/>
  <p:sldLayoutIdLst>
    <p:sldLayoutId id="2147483649" r:id="rId1"/>
  </p:sldLayoutIdLst>
  <p:txStyles>
    <p:titleStyle>
      <a:lvl1pPr algn="ctr" defTabSz="3292079" rtl="0" fontAlgn="base">
        <a:spcBef>
          <a:spcPct val="0"/>
        </a:spcBef>
        <a:spcAft>
          <a:spcPct val="0"/>
        </a:spcAft>
        <a:defRPr sz="15825">
          <a:solidFill>
            <a:schemeClr val="tx2"/>
          </a:solidFill>
          <a:latin typeface="+mj-lt"/>
          <a:ea typeface="+mj-ea"/>
          <a:cs typeface="+mj-cs"/>
        </a:defRPr>
      </a:lvl1pPr>
      <a:lvl2pPr algn="ctr" defTabSz="3292079" rtl="0" fontAlgn="base">
        <a:spcBef>
          <a:spcPct val="0"/>
        </a:spcBef>
        <a:spcAft>
          <a:spcPct val="0"/>
        </a:spcAft>
        <a:defRPr sz="15825">
          <a:solidFill>
            <a:schemeClr val="tx2"/>
          </a:solidFill>
          <a:latin typeface="Arial" charset="0"/>
        </a:defRPr>
      </a:lvl2pPr>
      <a:lvl3pPr algn="ctr" defTabSz="3292079" rtl="0" fontAlgn="base">
        <a:spcBef>
          <a:spcPct val="0"/>
        </a:spcBef>
        <a:spcAft>
          <a:spcPct val="0"/>
        </a:spcAft>
        <a:defRPr sz="15825">
          <a:solidFill>
            <a:schemeClr val="tx2"/>
          </a:solidFill>
          <a:latin typeface="Arial" charset="0"/>
        </a:defRPr>
      </a:lvl3pPr>
      <a:lvl4pPr algn="ctr" defTabSz="3292079" rtl="0" fontAlgn="base">
        <a:spcBef>
          <a:spcPct val="0"/>
        </a:spcBef>
        <a:spcAft>
          <a:spcPct val="0"/>
        </a:spcAft>
        <a:defRPr sz="15825">
          <a:solidFill>
            <a:schemeClr val="tx2"/>
          </a:solidFill>
          <a:latin typeface="Arial" charset="0"/>
        </a:defRPr>
      </a:lvl4pPr>
      <a:lvl5pPr algn="ctr" defTabSz="3292079" rtl="0" fontAlgn="base">
        <a:spcBef>
          <a:spcPct val="0"/>
        </a:spcBef>
        <a:spcAft>
          <a:spcPct val="0"/>
        </a:spcAft>
        <a:defRPr sz="15825">
          <a:solidFill>
            <a:schemeClr val="tx2"/>
          </a:solidFill>
          <a:latin typeface="Arial" charset="0"/>
        </a:defRPr>
      </a:lvl5pPr>
      <a:lvl6pPr marL="342900" algn="ctr" defTabSz="3292079" rtl="0" fontAlgn="base">
        <a:spcBef>
          <a:spcPct val="0"/>
        </a:spcBef>
        <a:spcAft>
          <a:spcPct val="0"/>
        </a:spcAft>
        <a:defRPr sz="15825">
          <a:solidFill>
            <a:schemeClr val="tx2"/>
          </a:solidFill>
          <a:latin typeface="Arial" charset="0"/>
        </a:defRPr>
      </a:lvl6pPr>
      <a:lvl7pPr marL="685800" algn="ctr" defTabSz="3292079" rtl="0" fontAlgn="base">
        <a:spcBef>
          <a:spcPct val="0"/>
        </a:spcBef>
        <a:spcAft>
          <a:spcPct val="0"/>
        </a:spcAft>
        <a:defRPr sz="15825">
          <a:solidFill>
            <a:schemeClr val="tx2"/>
          </a:solidFill>
          <a:latin typeface="Arial" charset="0"/>
        </a:defRPr>
      </a:lvl7pPr>
      <a:lvl8pPr marL="1028700" algn="ctr" defTabSz="3292079" rtl="0" fontAlgn="base">
        <a:spcBef>
          <a:spcPct val="0"/>
        </a:spcBef>
        <a:spcAft>
          <a:spcPct val="0"/>
        </a:spcAft>
        <a:defRPr sz="15825">
          <a:solidFill>
            <a:schemeClr val="tx2"/>
          </a:solidFill>
          <a:latin typeface="Arial" charset="0"/>
        </a:defRPr>
      </a:lvl8pPr>
      <a:lvl9pPr marL="1371600" algn="ctr" defTabSz="3292079" rtl="0" fontAlgn="base">
        <a:spcBef>
          <a:spcPct val="0"/>
        </a:spcBef>
        <a:spcAft>
          <a:spcPct val="0"/>
        </a:spcAft>
        <a:defRPr sz="15825">
          <a:solidFill>
            <a:schemeClr val="tx2"/>
          </a:solidFill>
          <a:latin typeface="Arial" charset="0"/>
        </a:defRPr>
      </a:lvl9pPr>
    </p:titleStyle>
    <p:bodyStyle>
      <a:lvl1pPr marL="1234679" indent="-1234679" algn="l" defTabSz="3292079" rtl="0" fontAlgn="base">
        <a:spcBef>
          <a:spcPct val="20000"/>
        </a:spcBef>
        <a:spcAft>
          <a:spcPct val="0"/>
        </a:spcAft>
        <a:buChar char="•"/>
        <a:defRPr sz="11550">
          <a:solidFill>
            <a:schemeClr val="tx1"/>
          </a:solidFill>
          <a:latin typeface="+mn-lt"/>
          <a:ea typeface="+mn-ea"/>
          <a:cs typeface="+mn-cs"/>
        </a:defRPr>
      </a:lvl1pPr>
      <a:lvl2pPr marL="2674144" indent="-1028700" algn="l" defTabSz="3292079" rtl="0" fontAlgn="base">
        <a:spcBef>
          <a:spcPct val="20000"/>
        </a:spcBef>
        <a:spcAft>
          <a:spcPct val="0"/>
        </a:spcAft>
        <a:buChar char="–"/>
        <a:defRPr sz="10050">
          <a:solidFill>
            <a:schemeClr val="tx1"/>
          </a:solidFill>
          <a:latin typeface="+mn-lt"/>
        </a:defRPr>
      </a:lvl2pPr>
      <a:lvl3pPr marL="4114800" indent="-822722" algn="l" defTabSz="3292079" rtl="0" fontAlgn="base">
        <a:spcBef>
          <a:spcPct val="20000"/>
        </a:spcBef>
        <a:spcAft>
          <a:spcPct val="0"/>
        </a:spcAft>
        <a:buChar char="•"/>
        <a:defRPr sz="8625">
          <a:solidFill>
            <a:schemeClr val="tx1"/>
          </a:solidFill>
          <a:latin typeface="+mn-lt"/>
        </a:defRPr>
      </a:lvl3pPr>
      <a:lvl4pPr marL="5760244" indent="-822722" algn="l" defTabSz="3292079" rtl="0" fontAlgn="base">
        <a:spcBef>
          <a:spcPct val="20000"/>
        </a:spcBef>
        <a:spcAft>
          <a:spcPct val="0"/>
        </a:spcAft>
        <a:buChar char="–"/>
        <a:defRPr sz="7200">
          <a:solidFill>
            <a:schemeClr val="tx1"/>
          </a:solidFill>
          <a:latin typeface="+mn-lt"/>
        </a:defRPr>
      </a:lvl4pPr>
      <a:lvl5pPr marL="7406879" indent="-822722" algn="l" defTabSz="3292079" rtl="0" fontAlgn="base">
        <a:spcBef>
          <a:spcPct val="20000"/>
        </a:spcBef>
        <a:spcAft>
          <a:spcPct val="0"/>
        </a:spcAft>
        <a:buChar char="»"/>
        <a:defRPr sz="7200">
          <a:solidFill>
            <a:schemeClr val="tx1"/>
          </a:solidFill>
          <a:latin typeface="+mn-lt"/>
        </a:defRPr>
      </a:lvl5pPr>
      <a:lvl6pPr marL="7749779" indent="-822722" algn="l" defTabSz="3292079" rtl="0" fontAlgn="base">
        <a:spcBef>
          <a:spcPct val="20000"/>
        </a:spcBef>
        <a:spcAft>
          <a:spcPct val="0"/>
        </a:spcAft>
        <a:buChar char="»"/>
        <a:defRPr sz="7200">
          <a:solidFill>
            <a:schemeClr val="tx1"/>
          </a:solidFill>
          <a:latin typeface="+mn-lt"/>
        </a:defRPr>
      </a:lvl6pPr>
      <a:lvl7pPr marL="8092679" indent="-822722" algn="l" defTabSz="3292079" rtl="0" fontAlgn="base">
        <a:spcBef>
          <a:spcPct val="20000"/>
        </a:spcBef>
        <a:spcAft>
          <a:spcPct val="0"/>
        </a:spcAft>
        <a:buChar char="»"/>
        <a:defRPr sz="7200">
          <a:solidFill>
            <a:schemeClr val="tx1"/>
          </a:solidFill>
          <a:latin typeface="+mn-lt"/>
        </a:defRPr>
      </a:lvl7pPr>
      <a:lvl8pPr marL="8435579" indent="-822722" algn="l" defTabSz="3292079" rtl="0" fontAlgn="base">
        <a:spcBef>
          <a:spcPct val="20000"/>
        </a:spcBef>
        <a:spcAft>
          <a:spcPct val="0"/>
        </a:spcAft>
        <a:buChar char="»"/>
        <a:defRPr sz="7200">
          <a:solidFill>
            <a:schemeClr val="tx1"/>
          </a:solidFill>
          <a:latin typeface="+mn-lt"/>
        </a:defRPr>
      </a:lvl8pPr>
      <a:lvl9pPr marL="8778479" indent="-822722" algn="l" defTabSz="3292079" rtl="0" fontAlgn="base">
        <a:spcBef>
          <a:spcPct val="20000"/>
        </a:spcBef>
        <a:spcAft>
          <a:spcPct val="0"/>
        </a:spcAft>
        <a:buChar char="»"/>
        <a:defRPr sz="72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comments" Target="../comments/commen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3064"/>
            </a:gs>
            <a:gs pos="50000">
              <a:srgbClr val="EAEAEA"/>
            </a:gs>
            <a:gs pos="100000">
              <a:srgbClr val="003064"/>
            </a:gs>
          </a:gsLst>
          <a:lin ang="5400000" scaled="1"/>
        </a:gradFill>
        <a:effectLst/>
      </p:bgPr>
    </p:bg>
    <p:spTree>
      <p:nvGrpSpPr>
        <p:cNvPr id="1" name=""/>
        <p:cNvGrpSpPr/>
        <p:nvPr/>
      </p:nvGrpSpPr>
      <p:grpSpPr>
        <a:xfrm>
          <a:off x="0" y="0"/>
          <a:ext cx="0" cy="0"/>
          <a:chOff x="0" y="0"/>
          <a:chExt cx="0" cy="0"/>
        </a:xfrm>
      </p:grpSpPr>
      <p:sp>
        <p:nvSpPr>
          <p:cNvPr id="2098" name="AutoShape 50"/>
          <p:cNvSpPr>
            <a:spLocks noChangeArrowheads="1"/>
          </p:cNvSpPr>
          <p:nvPr/>
        </p:nvSpPr>
        <p:spPr bwMode="auto">
          <a:xfrm>
            <a:off x="14848508" y="6095999"/>
            <a:ext cx="13084937" cy="26615923"/>
          </a:xfrm>
          <a:prstGeom prst="roundRect">
            <a:avLst>
              <a:gd name="adj" fmla="val 7000"/>
            </a:avLst>
          </a:prstGeom>
          <a:solidFill>
            <a:schemeClr val="bg1"/>
          </a:solidFill>
          <a:ln w="9525">
            <a:solidFill>
              <a:schemeClr val="tx1"/>
            </a:solidFill>
            <a:round/>
            <a:headEnd/>
            <a:tailEnd/>
          </a:ln>
          <a:effectLst/>
        </p:spPr>
        <p:txBody>
          <a:bodyPr wrap="none" anchor="ctr"/>
          <a:lstStyle/>
          <a:p>
            <a:endParaRPr lang="en-US" sz="5222" dirty="0"/>
          </a:p>
        </p:txBody>
      </p:sp>
      <p:sp>
        <p:nvSpPr>
          <p:cNvPr id="2052" name="AutoShape 4"/>
          <p:cNvSpPr>
            <a:spLocks noChangeArrowheads="1"/>
          </p:cNvSpPr>
          <p:nvPr/>
        </p:nvSpPr>
        <p:spPr bwMode="auto">
          <a:xfrm>
            <a:off x="1651819" y="6146800"/>
            <a:ext cx="12678544" cy="26615922"/>
          </a:xfrm>
          <a:prstGeom prst="roundRect">
            <a:avLst>
              <a:gd name="adj" fmla="val 7000"/>
            </a:avLst>
          </a:prstGeom>
          <a:solidFill>
            <a:schemeClr val="bg1"/>
          </a:solidFill>
          <a:ln w="9525">
            <a:solidFill>
              <a:schemeClr val="tx1"/>
            </a:solidFill>
            <a:round/>
            <a:headEnd/>
            <a:tailEnd/>
          </a:ln>
          <a:effectLst/>
        </p:spPr>
        <p:txBody>
          <a:bodyPr wrap="none" anchor="ctr"/>
          <a:lstStyle/>
          <a:p>
            <a:endParaRPr lang="en-US" sz="5222"/>
          </a:p>
        </p:txBody>
      </p:sp>
      <p:sp>
        <p:nvSpPr>
          <p:cNvPr id="2057" name="Text Box 9"/>
          <p:cNvSpPr txBox="1">
            <a:spLocks noChangeArrowheads="1"/>
          </p:cNvSpPr>
          <p:nvPr/>
        </p:nvSpPr>
        <p:spPr bwMode="auto">
          <a:xfrm>
            <a:off x="2413996" y="7587441"/>
            <a:ext cx="11201400" cy="6986528"/>
          </a:xfrm>
          <a:prstGeom prst="rect">
            <a:avLst/>
          </a:prstGeom>
          <a:noFill/>
          <a:ln w="9525">
            <a:noFill/>
            <a:miter lim="800000"/>
            <a:headEnd/>
            <a:tailEnd/>
          </a:ln>
          <a:effectLst/>
        </p:spPr>
        <p:txBody>
          <a:bodyPr>
            <a:spAutoFit/>
          </a:bodyPr>
          <a:lstStyle/>
          <a:p>
            <a:pPr algn="just"/>
            <a:r>
              <a:rPr lang="en-US" sz="2800" dirty="0">
                <a:highlight>
                  <a:srgbClr val="FFFF00"/>
                </a:highlight>
              </a:rPr>
              <a:t>As in</a:t>
            </a:r>
            <a:r>
              <a:rPr lang="en-US" sz="2800" dirty="0"/>
              <a:t> many countries around the world, higher education institutions in Israel </a:t>
            </a:r>
            <a:r>
              <a:rPr lang="en-US" sz="2800" strike="sngStrike" dirty="0">
                <a:highlight>
                  <a:srgbClr val="FFFF00"/>
                </a:highlight>
              </a:rPr>
              <a:t>have </a:t>
            </a:r>
            <a:r>
              <a:rPr lang="en-US" sz="2800" dirty="0"/>
              <a:t>moved classes </a:t>
            </a:r>
            <a:r>
              <a:rPr lang="en-US" sz="2800" dirty="0">
                <a:highlight>
                  <a:srgbClr val="FFFF00"/>
                </a:highlight>
              </a:rPr>
              <a:t>online</a:t>
            </a:r>
            <a:r>
              <a:rPr lang="en-US" sz="2800" dirty="0"/>
              <a:t> during the C</a:t>
            </a:r>
            <a:r>
              <a:rPr lang="en-US" sz="2800" dirty="0">
                <a:highlight>
                  <a:srgbClr val="FFFF00"/>
                </a:highlight>
              </a:rPr>
              <a:t>OVID</a:t>
            </a:r>
            <a:r>
              <a:rPr lang="en-US" sz="2800" dirty="0"/>
              <a:t>-19 outbreak. The shift to </a:t>
            </a:r>
            <a:r>
              <a:rPr lang="en-US" sz="2800" dirty="0">
                <a:highlight>
                  <a:srgbClr val="FFFF00"/>
                </a:highlight>
              </a:rPr>
              <a:t>online</a:t>
            </a:r>
            <a:r>
              <a:rPr lang="en-US" sz="2800" dirty="0"/>
              <a:t> learning posed a unique challenge for instructors of workshops that combine theory and practice. </a:t>
            </a:r>
            <a:r>
              <a:rPr lang="en-US" sz="2800" dirty="0">
                <a:highlight>
                  <a:srgbClr val="FFFF00"/>
                </a:highlight>
              </a:rPr>
              <a:t>The current study was prompted by this challenge and </a:t>
            </a:r>
            <a:r>
              <a:rPr lang="en-US" sz="2800" dirty="0"/>
              <a:t>the need to adapt a group intervention course for BSW students</a:t>
            </a:r>
            <a:r>
              <a:rPr lang="en-US" sz="2800" dirty="0">
                <a:highlight>
                  <a:srgbClr val="FFFF00"/>
                </a:highlight>
              </a:rPr>
              <a:t>. In this course, students gain proficiency in theory and practice by taking on the task of group facilitator and leading the group process and goals </a:t>
            </a:r>
            <a:r>
              <a:rPr lang="en-US" sz="2800" strike="sngStrike" dirty="0">
                <a:highlight>
                  <a:srgbClr val="FFFF00"/>
                </a:highlight>
              </a:rPr>
              <a:t>social work group facilitator leads the group process and goals and  must be </a:t>
            </a:r>
            <a:r>
              <a:rPr lang="en-US" sz="2800" dirty="0">
                <a:highlight>
                  <a:srgbClr val="FFFF00"/>
                </a:highlight>
              </a:rPr>
              <a:t>This helps them learn how to create </a:t>
            </a:r>
            <a:r>
              <a:rPr lang="en-US" sz="2800" dirty="0"/>
              <a:t>a strong base from which the group can grow and develop (</a:t>
            </a:r>
            <a:r>
              <a:rPr lang="en-US" sz="2800" dirty="0" err="1"/>
              <a:t>Rosenwasser</a:t>
            </a:r>
            <a:r>
              <a:rPr lang="en-US" sz="2800" dirty="0"/>
              <a:t> </a:t>
            </a:r>
            <a:r>
              <a:rPr lang="en-US" sz="2800" dirty="0">
                <a:highlight>
                  <a:srgbClr val="FFFF00"/>
                </a:highlight>
              </a:rPr>
              <a:t>&amp;</a:t>
            </a:r>
            <a:r>
              <a:rPr lang="en-US" sz="2800" dirty="0"/>
              <a:t> Nathan, 1997). </a:t>
            </a:r>
            <a:r>
              <a:rPr lang="en-US" sz="2800" strike="sngStrike" dirty="0">
                <a:highlight>
                  <a:srgbClr val="FFFF00"/>
                </a:highlight>
              </a:rPr>
              <a:t>The shift to online learning posed a unique challenge for instructors of workshops that combine theory and practice. </a:t>
            </a:r>
            <a:r>
              <a:rPr lang="en-US" sz="2800" dirty="0"/>
              <a:t>For </a:t>
            </a:r>
            <a:r>
              <a:rPr lang="en-US" sz="2800" strike="sngStrike" dirty="0">
                <a:highlight>
                  <a:srgbClr val="FFFF00"/>
                </a:highlight>
              </a:rPr>
              <a:t>the </a:t>
            </a:r>
            <a:r>
              <a:rPr lang="en-US" sz="2800" dirty="0"/>
              <a:t>students</a:t>
            </a:r>
            <a:r>
              <a:rPr lang="en-US" sz="2800" strike="sngStrike" dirty="0">
                <a:highlight>
                  <a:srgbClr val="FFFF00"/>
                </a:highlight>
              </a:rPr>
              <a:t>,</a:t>
            </a:r>
            <a:r>
              <a:rPr lang="en-US" sz="2800" dirty="0"/>
              <a:t> who regularly find the experiential component of this course challenging, the </a:t>
            </a:r>
            <a:r>
              <a:rPr lang="en-US" sz="2800" dirty="0">
                <a:highlight>
                  <a:srgbClr val="FFFF00"/>
                </a:highlight>
              </a:rPr>
              <a:t>online</a:t>
            </a:r>
            <a:r>
              <a:rPr lang="en-US" sz="2800" dirty="0"/>
              <a:t> move was especially demanding as it require</a:t>
            </a:r>
            <a:r>
              <a:rPr lang="en-US" sz="2800" dirty="0">
                <a:highlight>
                  <a:srgbClr val="FFFF00"/>
                </a:highlight>
              </a:rPr>
              <a:t>d</a:t>
            </a:r>
            <a:r>
              <a:rPr lang="en-US" sz="2800" dirty="0"/>
              <a:t> additional training (Weinberg and Rolnik, 2020).</a:t>
            </a:r>
          </a:p>
        </p:txBody>
      </p:sp>
      <p:sp>
        <p:nvSpPr>
          <p:cNvPr id="2058" name="Text Box 10"/>
          <p:cNvSpPr txBox="1">
            <a:spLocks noChangeArrowheads="1"/>
          </p:cNvSpPr>
          <p:nvPr/>
        </p:nvSpPr>
        <p:spPr bwMode="auto">
          <a:xfrm>
            <a:off x="4831587" y="23165375"/>
            <a:ext cx="5529263" cy="895951"/>
          </a:xfrm>
          <a:prstGeom prst="rect">
            <a:avLst/>
          </a:prstGeom>
          <a:noFill/>
          <a:ln w="9525">
            <a:noFill/>
            <a:miter lim="800000"/>
            <a:headEnd/>
            <a:tailEnd/>
          </a:ln>
          <a:effectLst/>
        </p:spPr>
        <p:txBody>
          <a:bodyPr>
            <a:spAutoFit/>
          </a:bodyPr>
          <a:lstStyle/>
          <a:p>
            <a:pPr defTabSz="3292079">
              <a:spcBef>
                <a:spcPct val="50000"/>
              </a:spcBef>
            </a:pPr>
            <a:r>
              <a:rPr lang="en-US" sz="5222" b="1" dirty="0"/>
              <a:t>Methods</a:t>
            </a:r>
          </a:p>
        </p:txBody>
      </p:sp>
      <p:sp>
        <p:nvSpPr>
          <p:cNvPr id="2059" name="Text Box 11"/>
          <p:cNvSpPr txBox="1">
            <a:spLocks noChangeArrowheads="1"/>
          </p:cNvSpPr>
          <p:nvPr/>
        </p:nvSpPr>
        <p:spPr bwMode="auto">
          <a:xfrm>
            <a:off x="17916524" y="22765502"/>
            <a:ext cx="5529263" cy="895951"/>
          </a:xfrm>
          <a:prstGeom prst="rect">
            <a:avLst/>
          </a:prstGeom>
          <a:noFill/>
          <a:ln w="9525">
            <a:noFill/>
            <a:miter lim="800000"/>
            <a:headEnd/>
            <a:tailEnd/>
          </a:ln>
          <a:effectLst/>
        </p:spPr>
        <p:txBody>
          <a:bodyPr>
            <a:spAutoFit/>
          </a:bodyPr>
          <a:lstStyle/>
          <a:p>
            <a:pPr defTabSz="3292079">
              <a:spcBef>
                <a:spcPct val="50000"/>
              </a:spcBef>
            </a:pPr>
            <a:r>
              <a:rPr lang="en-US" sz="5222" b="1" dirty="0"/>
              <a:t>Conclusions</a:t>
            </a:r>
          </a:p>
        </p:txBody>
      </p:sp>
      <p:sp>
        <p:nvSpPr>
          <p:cNvPr id="2061" name="AutoShape 13"/>
          <p:cNvSpPr>
            <a:spLocks noChangeArrowheads="1"/>
          </p:cNvSpPr>
          <p:nvPr/>
        </p:nvSpPr>
        <p:spPr bwMode="auto">
          <a:xfrm>
            <a:off x="1651819" y="381000"/>
            <a:ext cx="26281626" cy="5257800"/>
          </a:xfrm>
          <a:prstGeom prst="roundRect">
            <a:avLst>
              <a:gd name="adj" fmla="val 10870"/>
            </a:avLst>
          </a:prstGeom>
          <a:gradFill rotWithShape="1">
            <a:gsLst>
              <a:gs pos="0">
                <a:srgbClr val="A7C4FF"/>
              </a:gs>
              <a:gs pos="100000">
                <a:schemeClr val="bg1"/>
              </a:gs>
            </a:gsLst>
            <a:lin ang="5400000" scaled="1"/>
          </a:gradFill>
          <a:ln w="9525">
            <a:solidFill>
              <a:schemeClr val="tx1"/>
            </a:solidFill>
            <a:round/>
            <a:headEnd/>
            <a:tailEnd/>
          </a:ln>
          <a:effectLst/>
        </p:spPr>
        <p:txBody>
          <a:bodyPr wrap="none" anchor="ctr"/>
          <a:lstStyle/>
          <a:p>
            <a:pPr defTabSz="3292079"/>
            <a:endParaRPr lang="en-US" sz="5222">
              <a:solidFill>
                <a:schemeClr val="bg1"/>
              </a:solidFill>
            </a:endParaRPr>
          </a:p>
        </p:txBody>
      </p:sp>
      <p:sp>
        <p:nvSpPr>
          <p:cNvPr id="2062" name="Text Box 14"/>
          <p:cNvSpPr txBox="1">
            <a:spLocks noChangeArrowheads="1"/>
          </p:cNvSpPr>
          <p:nvPr/>
        </p:nvSpPr>
        <p:spPr bwMode="auto">
          <a:xfrm>
            <a:off x="3121818" y="915285"/>
            <a:ext cx="23017163" cy="5016758"/>
          </a:xfrm>
          <a:prstGeom prst="rect">
            <a:avLst/>
          </a:prstGeom>
          <a:noFill/>
          <a:ln w="9525">
            <a:noFill/>
            <a:miter lim="800000"/>
            <a:headEnd/>
            <a:tailEnd/>
          </a:ln>
          <a:effectLst/>
        </p:spPr>
        <p:txBody>
          <a:bodyPr>
            <a:spAutoFit/>
          </a:bodyPr>
          <a:lstStyle/>
          <a:p>
            <a:pPr rtl="1"/>
            <a:r>
              <a:rPr lang="en-US" sz="6000" b="1" dirty="0"/>
              <a:t>Reflection and Metaphor as an Empowering Approach for</a:t>
            </a:r>
            <a:endParaRPr lang="he-IL" sz="6000" b="1" dirty="0"/>
          </a:p>
          <a:p>
            <a:pPr rtl="1"/>
            <a:r>
              <a:rPr lang="en-US" sz="6000" b="1" dirty="0"/>
              <a:t> E-learning in Challenging Situations: </a:t>
            </a:r>
          </a:p>
          <a:p>
            <a:pPr rtl="1"/>
            <a:r>
              <a:rPr lang="en-US" sz="4800" b="1" dirty="0"/>
              <a:t>The case of Experiential Learning During the Covid-19 Outbreak</a:t>
            </a:r>
            <a:endParaRPr lang="he-IL" sz="4800" b="1" dirty="0"/>
          </a:p>
          <a:p>
            <a:endParaRPr lang="en-US" sz="4000" b="1" dirty="0"/>
          </a:p>
          <a:p>
            <a:r>
              <a:rPr lang="en-US" sz="4000" b="1" dirty="0"/>
              <a:t>Tamar Darvish, </a:t>
            </a:r>
            <a:r>
              <a:rPr lang="en-US" sz="4000" b="1" dirty="0" err="1"/>
              <a:t>Ph.D</a:t>
            </a:r>
            <a:r>
              <a:rPr lang="en-US" sz="4000" b="1" dirty="0"/>
              <a:t> and Dassi Postan-Aizik, </a:t>
            </a:r>
            <a:r>
              <a:rPr lang="en-US" sz="4000" b="1" dirty="0" err="1"/>
              <a:t>Ph.D</a:t>
            </a:r>
            <a:endParaRPr lang="en-US" sz="4000" b="1" dirty="0"/>
          </a:p>
          <a:p>
            <a:r>
              <a:rPr lang="en-US" sz="3200" b="1" dirty="0"/>
              <a:t>Department of Social Work, </a:t>
            </a:r>
            <a:r>
              <a:rPr lang="en-US" sz="3200" b="1" dirty="0" err="1"/>
              <a:t>Yezreel</a:t>
            </a:r>
            <a:r>
              <a:rPr lang="en-US" sz="3200" b="1" dirty="0"/>
              <a:t> Valley </a:t>
            </a:r>
            <a:r>
              <a:rPr lang="en-US" sz="3200" b="1" dirty="0">
                <a:highlight>
                  <a:srgbClr val="FFFF00"/>
                </a:highlight>
              </a:rPr>
              <a:t>College</a:t>
            </a:r>
            <a:r>
              <a:rPr lang="en-US" sz="3200" b="1" dirty="0"/>
              <a:t>, Israel</a:t>
            </a:r>
            <a:endParaRPr lang="en-US" sz="4000" b="1" dirty="0"/>
          </a:p>
          <a:p>
            <a:pPr rtl="1"/>
            <a:endParaRPr lang="en-US" sz="4000" b="1" dirty="0"/>
          </a:p>
        </p:txBody>
      </p:sp>
      <p:sp>
        <p:nvSpPr>
          <p:cNvPr id="2084" name="Text Box 36"/>
          <p:cNvSpPr txBox="1">
            <a:spLocks noChangeArrowheads="1"/>
          </p:cNvSpPr>
          <p:nvPr/>
        </p:nvSpPr>
        <p:spPr bwMode="auto">
          <a:xfrm>
            <a:off x="2413996" y="24208658"/>
            <a:ext cx="10787063" cy="8510179"/>
          </a:xfrm>
          <a:prstGeom prst="rect">
            <a:avLst/>
          </a:prstGeom>
          <a:noFill/>
          <a:ln w="57150" cmpd="thinThick">
            <a:noFill/>
            <a:miter lim="800000"/>
            <a:headEnd/>
            <a:tailEnd/>
          </a:ln>
          <a:effectLst/>
        </p:spPr>
        <p:txBody>
          <a:bodyPr lIns="45878" tIns="22938" rIns="45878" bIns="22938">
            <a:spAutoFit/>
          </a:bodyPr>
          <a:lstStyle/>
          <a:p>
            <a:pPr algn="just"/>
            <a:r>
              <a:rPr lang="en-US" sz="2800" dirty="0"/>
              <a:t>This qualitative study utilize</a:t>
            </a:r>
            <a:r>
              <a:rPr lang="en-US" sz="2800" dirty="0">
                <a:highlight>
                  <a:srgbClr val="FFFF00"/>
                </a:highlight>
              </a:rPr>
              <a:t>d</a:t>
            </a:r>
            <a:r>
              <a:rPr lang="en-US" sz="2800" dirty="0"/>
              <a:t> instrumental case study methodology (</a:t>
            </a:r>
            <a:r>
              <a:rPr lang="en-US" sz="2800" strike="sngStrike" dirty="0">
                <a:highlight>
                  <a:srgbClr val="FFFF00"/>
                </a:highlight>
              </a:rPr>
              <a:t>Yin, 2013; </a:t>
            </a:r>
            <a:r>
              <a:rPr lang="en-US" sz="2800" dirty="0"/>
              <a:t>Stake &amp; Savolainen, 1995; </a:t>
            </a:r>
            <a:r>
              <a:rPr lang="en-US" sz="2800" dirty="0">
                <a:highlight>
                  <a:srgbClr val="FFFF00"/>
                </a:highlight>
              </a:rPr>
              <a:t>Yin, 2013</a:t>
            </a:r>
            <a:r>
              <a:rPr lang="en-US" sz="2800" dirty="0"/>
              <a:t>). Ethical approval </a:t>
            </a:r>
            <a:r>
              <a:rPr lang="en-US" sz="2800" strike="sngStrike" dirty="0">
                <a:highlight>
                  <a:srgbClr val="FFFF00"/>
                </a:highlight>
              </a:rPr>
              <a:t>for this study </a:t>
            </a:r>
            <a:r>
              <a:rPr lang="en-US" sz="2800" dirty="0"/>
              <a:t>was obtained from YVC</a:t>
            </a:r>
            <a:r>
              <a:rPr lang="en-US" sz="2800" dirty="0">
                <a:highlight>
                  <a:srgbClr val="FFFF00"/>
                </a:highlight>
              </a:rPr>
              <a:t>’s</a:t>
            </a:r>
            <a:r>
              <a:rPr lang="en-US" sz="2800" dirty="0"/>
              <a:t> ethics committee. Data were gathered using </a:t>
            </a:r>
            <a:r>
              <a:rPr lang="en-US" sz="2800" strike="sngStrike" dirty="0">
                <a:highlight>
                  <a:srgbClr val="FFFF00"/>
                </a:highlight>
              </a:rPr>
              <a:t>a sample from </a:t>
            </a:r>
            <a:r>
              <a:rPr lang="en-US" sz="2800" dirty="0"/>
              <a:t>reflective </a:t>
            </a:r>
            <a:r>
              <a:rPr lang="en-US" sz="2800" strike="sngStrike" dirty="0">
                <a:highlight>
                  <a:srgbClr val="FFFF00"/>
                </a:highlight>
              </a:rPr>
              <a:t>texts </a:t>
            </a:r>
            <a:r>
              <a:rPr lang="en-US" sz="2800" dirty="0">
                <a:highlight>
                  <a:srgbClr val="FFFF00"/>
                </a:highlight>
              </a:rPr>
              <a:t>assignments</a:t>
            </a:r>
            <a:r>
              <a:rPr lang="en-US" sz="2800" dirty="0"/>
              <a:t> written by </a:t>
            </a:r>
            <a:r>
              <a:rPr lang="en-US" sz="2800" dirty="0">
                <a:highlight>
                  <a:srgbClr val="FFFF00"/>
                </a:highlight>
              </a:rPr>
              <a:t>students</a:t>
            </a:r>
            <a:r>
              <a:rPr lang="en-US" sz="2800" dirty="0"/>
              <a:t> as part of the</a:t>
            </a:r>
            <a:r>
              <a:rPr lang="en-US" sz="2800" dirty="0">
                <a:highlight>
                  <a:srgbClr val="FFFF00"/>
                </a:highlight>
              </a:rPr>
              <a:t>ir</a:t>
            </a:r>
            <a:r>
              <a:rPr lang="en-US" sz="2800" dirty="0"/>
              <a:t> course</a:t>
            </a:r>
            <a:r>
              <a:rPr lang="en-US" sz="2800" dirty="0">
                <a:highlight>
                  <a:srgbClr val="FFFF00"/>
                </a:highlight>
              </a:rPr>
              <a:t>work </a:t>
            </a:r>
            <a:r>
              <a:rPr lang="en-US" sz="2800" strike="sngStrike" dirty="0">
                <a:highlight>
                  <a:srgbClr val="FFFF00"/>
                </a:highlight>
              </a:rPr>
              <a:t>assignments </a:t>
            </a:r>
            <a:r>
              <a:rPr lang="en-US" sz="2800" dirty="0"/>
              <a:t>(N=16). Reflective methods (Schön,1983) have been applied </a:t>
            </a:r>
            <a:r>
              <a:rPr lang="en-US" sz="2800" dirty="0">
                <a:highlight>
                  <a:srgbClr val="FFFF00"/>
                </a:highlight>
              </a:rPr>
              <a:t>in the past </a:t>
            </a:r>
            <a:r>
              <a:rPr lang="en-US" sz="2800" dirty="0"/>
              <a:t>to help social work students perform and learn during health threats </a:t>
            </a:r>
            <a:r>
              <a:rPr lang="en-US" sz="2800" dirty="0">
                <a:highlight>
                  <a:srgbClr val="FFFF00"/>
                </a:highlight>
              </a:rPr>
              <a:t>such </a:t>
            </a:r>
            <a:r>
              <a:rPr lang="en-US" sz="2800" dirty="0"/>
              <a:t>as a pandemic</a:t>
            </a:r>
            <a:r>
              <a:rPr lang="en-US" sz="2800" strike="sngStrike" dirty="0">
                <a:highlight>
                  <a:srgbClr val="FFFF00"/>
                </a:highlight>
              </a:rPr>
              <a:t> in the past </a:t>
            </a:r>
            <a:r>
              <a:rPr lang="en-US" sz="2800" dirty="0"/>
              <a:t>(</a:t>
            </a:r>
            <a:r>
              <a:rPr lang="en-US" sz="2800" dirty="0" err="1"/>
              <a:t>Tse</a:t>
            </a:r>
            <a:r>
              <a:rPr lang="en-US" sz="2800" dirty="0"/>
              <a:t> Fong Leung et </a:t>
            </a:r>
            <a:r>
              <a:rPr lang="en-US" sz="2800" dirty="0">
                <a:highlight>
                  <a:srgbClr val="FFFF00"/>
                </a:highlight>
              </a:rPr>
              <a:t>al.</a:t>
            </a:r>
            <a:r>
              <a:rPr lang="en-US" sz="2800" dirty="0"/>
              <a:t>, 2007). </a:t>
            </a:r>
            <a:r>
              <a:rPr lang="en-US" sz="2800" dirty="0">
                <a:highlight>
                  <a:srgbClr val="FFFF00"/>
                </a:highlight>
              </a:rPr>
              <a:t>These </a:t>
            </a:r>
            <a:r>
              <a:rPr lang="en-US" sz="2800" strike="sngStrike" dirty="0">
                <a:highlight>
                  <a:srgbClr val="FFFF00"/>
                </a:highlight>
              </a:rPr>
              <a:t>students engaged in </a:t>
            </a:r>
            <a:r>
              <a:rPr lang="en-US" sz="2800" dirty="0"/>
              <a:t>Reflection-before-Action assignments</a:t>
            </a:r>
            <a:r>
              <a:rPr lang="en-US" sz="2800" strike="sngStrike" dirty="0">
                <a:highlight>
                  <a:srgbClr val="FFFF00"/>
                </a:highlight>
              </a:rPr>
              <a:t>,</a:t>
            </a:r>
            <a:r>
              <a:rPr lang="en-US" sz="2800" dirty="0">
                <a:highlight>
                  <a:srgbClr val="FFFF00"/>
                </a:highlight>
              </a:rPr>
              <a:t> were</a:t>
            </a:r>
            <a:r>
              <a:rPr lang="en-US" sz="2800" dirty="0"/>
              <a:t> designed to  encourage </a:t>
            </a:r>
            <a:r>
              <a:rPr lang="en-US" sz="2800" strike="sngStrike" dirty="0">
                <a:highlight>
                  <a:srgbClr val="FFFF00"/>
                </a:highlight>
              </a:rPr>
              <a:t>them </a:t>
            </a:r>
            <a:r>
              <a:rPr lang="en-US" sz="2800" dirty="0">
                <a:highlight>
                  <a:srgbClr val="FFFF00"/>
                </a:highlight>
              </a:rPr>
              <a:t>students</a:t>
            </a:r>
            <a:r>
              <a:rPr lang="en-US" sz="2800" dirty="0"/>
              <a:t> to connect with past experiences before performing a new task</a:t>
            </a:r>
            <a:r>
              <a:rPr lang="en-US" sz="2800" strike="sngStrike" dirty="0">
                <a:highlight>
                  <a:srgbClr val="FFFF00"/>
                </a:highlight>
              </a:rPr>
              <a:t>,</a:t>
            </a:r>
            <a:r>
              <a:rPr lang="en-US" sz="2800" dirty="0">
                <a:highlight>
                  <a:srgbClr val="FFFF00"/>
                </a:highlight>
              </a:rPr>
              <a:t> </a:t>
            </a:r>
            <a:r>
              <a:rPr lang="en-US" sz="2800" dirty="0"/>
              <a:t>and to deepen their understanding of professional practice</a:t>
            </a:r>
            <a:r>
              <a:rPr lang="en-US" sz="2800" strike="sngStrike" dirty="0">
                <a:highlight>
                  <a:srgbClr val="FFFF00"/>
                </a:highlight>
              </a:rPr>
              <a:t>s</a:t>
            </a:r>
            <a:r>
              <a:rPr lang="en-US" sz="2800" dirty="0"/>
              <a:t> (Edwards, 2017). The texts were analyzed using thematic analysis</a:t>
            </a:r>
            <a:r>
              <a:rPr lang="en-US" sz="2800" strike="sngStrike" dirty="0">
                <a:highlight>
                  <a:srgbClr val="FFFF00"/>
                </a:highlight>
              </a:rPr>
              <a:t> methods</a:t>
            </a:r>
            <a:r>
              <a:rPr lang="en-US" sz="2800" dirty="0"/>
              <a:t>. </a:t>
            </a:r>
            <a:r>
              <a:rPr lang="en-US" sz="2800" strike="sngStrike" dirty="0">
                <a:highlight>
                  <a:srgbClr val="FFFF00"/>
                </a:highlight>
              </a:rPr>
              <a:t>In coding, we looked for </a:t>
            </a:r>
            <a:r>
              <a:rPr lang="en-US" sz="2800" dirty="0">
                <a:highlight>
                  <a:srgbClr val="FFFF00"/>
                </a:highlight>
              </a:rPr>
              <a:t>They were coded based on </a:t>
            </a:r>
            <a:r>
              <a:rPr lang="en-US" sz="2800" dirty="0"/>
              <a:t>commonalities and </a:t>
            </a:r>
            <a:r>
              <a:rPr lang="en-US" sz="2800" strike="sngStrike" dirty="0">
                <a:highlight>
                  <a:srgbClr val="FFFF00"/>
                </a:highlight>
              </a:rPr>
              <a:t>divergences </a:t>
            </a:r>
            <a:r>
              <a:rPr lang="en-US" sz="2800" dirty="0">
                <a:highlight>
                  <a:srgbClr val="FFFF00"/>
                </a:highlight>
              </a:rPr>
              <a:t>differences</a:t>
            </a:r>
            <a:r>
              <a:rPr lang="en-US" sz="2800" dirty="0"/>
              <a:t>, as well as descriptive analys</a:t>
            </a:r>
            <a:r>
              <a:rPr lang="en-US" sz="2800" dirty="0">
                <a:highlight>
                  <a:srgbClr val="FFFF00"/>
                </a:highlight>
              </a:rPr>
              <a:t>e</a:t>
            </a:r>
            <a:r>
              <a:rPr lang="en-US" sz="2800" dirty="0"/>
              <a:t>s of </a:t>
            </a:r>
            <a:r>
              <a:rPr lang="en-US" sz="2800" dirty="0">
                <a:highlight>
                  <a:srgbClr val="FFFF00"/>
                </a:highlight>
              </a:rPr>
              <a:t>the </a:t>
            </a:r>
            <a:r>
              <a:rPr lang="en-US" sz="2800" dirty="0"/>
              <a:t>student</a:t>
            </a:r>
            <a:r>
              <a:rPr lang="en-US" sz="2800" dirty="0">
                <a:highlight>
                  <a:srgbClr val="FFFF00"/>
                </a:highlight>
              </a:rPr>
              <a:t>s’</a:t>
            </a:r>
            <a:r>
              <a:rPr lang="en-US" sz="2800" dirty="0"/>
              <a:t> experiences. Metaphor analysis was conducted using an interpretive approach whereby each researcher analyzed the data independently</a:t>
            </a:r>
            <a:r>
              <a:rPr lang="en-US" sz="2800" strike="sngStrike" dirty="0">
                <a:highlight>
                  <a:srgbClr val="FFFF00"/>
                </a:highlight>
              </a:rPr>
              <a:t>, prior to reaching</a:t>
            </a:r>
            <a:r>
              <a:rPr lang="en-US" sz="2800" dirty="0">
                <a:highlight>
                  <a:srgbClr val="FFFF00"/>
                </a:highlight>
              </a:rPr>
              <a:t> before establishing </a:t>
            </a:r>
            <a:r>
              <a:rPr lang="en-US" sz="2800" dirty="0"/>
              <a:t>a shared coding scheme (</a:t>
            </a:r>
            <a:r>
              <a:rPr lang="en-US" sz="2800" dirty="0" err="1"/>
              <a:t>Kupferberg</a:t>
            </a:r>
            <a:r>
              <a:rPr lang="en-US" sz="2800" dirty="0"/>
              <a:t>, 2008; 2016). </a:t>
            </a:r>
            <a:endParaRPr lang="en-US" sz="2400" b="1" dirty="0">
              <a:latin typeface="Times New Roman" pitchFamily="18" charset="0"/>
            </a:endParaRPr>
          </a:p>
          <a:p>
            <a:pPr algn="l" defTabSz="459581" eaLnBrk="0" hangingPunct="0"/>
            <a:endParaRPr lang="en-US" sz="1800" dirty="0">
              <a:latin typeface="Times New Roman" pitchFamily="18" charset="0"/>
            </a:endParaRPr>
          </a:p>
        </p:txBody>
      </p:sp>
      <p:sp>
        <p:nvSpPr>
          <p:cNvPr id="2088" name="Text Box 40"/>
          <p:cNvSpPr txBox="1">
            <a:spLocks noChangeArrowheads="1"/>
          </p:cNvSpPr>
          <p:nvPr/>
        </p:nvSpPr>
        <p:spPr bwMode="auto">
          <a:xfrm>
            <a:off x="15367794" y="23840673"/>
            <a:ext cx="11121231" cy="8664068"/>
          </a:xfrm>
          <a:prstGeom prst="rect">
            <a:avLst/>
          </a:prstGeom>
          <a:noFill/>
          <a:ln w="57150" cmpd="thinThick">
            <a:noFill/>
            <a:miter lim="800000"/>
            <a:headEnd/>
            <a:tailEnd/>
          </a:ln>
          <a:effectLst/>
        </p:spPr>
        <p:txBody>
          <a:bodyPr wrap="square" lIns="45878" tIns="22938" rIns="45878" bIns="22938">
            <a:spAutoFit/>
          </a:bodyPr>
          <a:lstStyle/>
          <a:p>
            <a:pPr algn="just"/>
            <a:r>
              <a:rPr lang="en-US" sz="2800" dirty="0"/>
              <a:t>Transitioning </a:t>
            </a:r>
            <a:r>
              <a:rPr lang="en-US" sz="2800" dirty="0">
                <a:highlight>
                  <a:srgbClr val="FFFF00"/>
                </a:highlight>
              </a:rPr>
              <a:t>to</a:t>
            </a:r>
            <a:r>
              <a:rPr lang="en-US" sz="2800" strike="sngStrike" dirty="0"/>
              <a:t> </a:t>
            </a:r>
            <a:r>
              <a:rPr lang="en-US" sz="2800" strike="sngStrike" dirty="0">
                <a:highlight>
                  <a:srgbClr val="FFFF00"/>
                </a:highlight>
              </a:rPr>
              <a:t>experiential</a:t>
            </a:r>
            <a:r>
              <a:rPr lang="en-US" sz="2800" dirty="0"/>
              <a:t> </a:t>
            </a:r>
            <a:r>
              <a:rPr lang="en-US" sz="2800" dirty="0">
                <a:highlight>
                  <a:srgbClr val="FFFF00"/>
                </a:highlight>
              </a:rPr>
              <a:t>e-</a:t>
            </a:r>
            <a:r>
              <a:rPr lang="en-US" sz="2800" dirty="0"/>
              <a:t>learning in a short timeframe was a necessity during the first outbreak of the global </a:t>
            </a:r>
            <a:r>
              <a:rPr lang="en-US" sz="2800" dirty="0">
                <a:highlight>
                  <a:srgbClr val="FFFF00"/>
                </a:highlight>
              </a:rPr>
              <a:t>COVID-19</a:t>
            </a:r>
            <a:r>
              <a:rPr lang="en-US" sz="2800" dirty="0"/>
              <a:t> pandemic. The transition from traditional class</a:t>
            </a:r>
            <a:r>
              <a:rPr lang="en-US" sz="2800" dirty="0">
                <a:highlight>
                  <a:srgbClr val="FFFF00"/>
                </a:highlight>
              </a:rPr>
              <a:t>rooms</a:t>
            </a:r>
            <a:r>
              <a:rPr lang="en-US" sz="2800" dirty="0"/>
              <a:t> </a:t>
            </a:r>
            <a:r>
              <a:rPr lang="en-US" sz="2800" strike="sngStrike" dirty="0">
                <a:highlight>
                  <a:srgbClr val="FFFF00"/>
                </a:highlight>
              </a:rPr>
              <a:t>has been </a:t>
            </a:r>
            <a:r>
              <a:rPr lang="en-US" sz="2800" dirty="0">
                <a:highlight>
                  <a:srgbClr val="FFFF00"/>
                </a:highlight>
              </a:rPr>
              <a:t>was </a:t>
            </a:r>
            <a:r>
              <a:rPr lang="en-US" sz="2800" dirty="0"/>
              <a:t>especially challenging </a:t>
            </a:r>
            <a:r>
              <a:rPr lang="en-US" sz="2800" strike="sngStrike" dirty="0">
                <a:highlight>
                  <a:srgbClr val="FFFF00"/>
                </a:highlight>
              </a:rPr>
              <a:t>in </a:t>
            </a:r>
            <a:r>
              <a:rPr lang="en-US" sz="2800" dirty="0">
                <a:highlight>
                  <a:srgbClr val="FFFF00"/>
                </a:highlight>
              </a:rPr>
              <a:t>for</a:t>
            </a:r>
            <a:r>
              <a:rPr lang="en-US" sz="2800" dirty="0"/>
              <a:t> experiential workshops where relationships and group dynamics are a key component of the educational process. While the first wave of </a:t>
            </a:r>
            <a:r>
              <a:rPr lang="en-US" sz="2800" dirty="0">
                <a:highlight>
                  <a:srgbClr val="FFFF00"/>
                </a:highlight>
              </a:rPr>
              <a:t>COVID</a:t>
            </a:r>
            <a:r>
              <a:rPr lang="en-US" sz="2800" dirty="0"/>
              <a:t>-1</a:t>
            </a:r>
            <a:r>
              <a:rPr lang="en-US" sz="2800" dirty="0">
                <a:highlight>
                  <a:srgbClr val="FFFF00"/>
                </a:highlight>
              </a:rPr>
              <a:t>9</a:t>
            </a:r>
            <a:r>
              <a:rPr lang="en-US" sz="2800" dirty="0"/>
              <a:t> created stress and fear for students, it was also an opportunity </a:t>
            </a:r>
            <a:r>
              <a:rPr lang="en-US" sz="2800" dirty="0">
                <a:highlight>
                  <a:srgbClr val="FFFF00"/>
                </a:highlight>
              </a:rPr>
              <a:t>for instructors </a:t>
            </a:r>
            <a:r>
              <a:rPr lang="en-US" sz="2800" dirty="0"/>
              <a:t>to explore innovative strategies </a:t>
            </a:r>
            <a:r>
              <a:rPr lang="en-US" sz="2800" dirty="0">
                <a:highlight>
                  <a:srgbClr val="FFFF00"/>
                </a:highlight>
              </a:rPr>
              <a:t>that</a:t>
            </a:r>
            <a:r>
              <a:rPr lang="en-US" sz="2800" dirty="0"/>
              <a:t> promote empowering pedagogy and provide support for students facing the pandemic. </a:t>
            </a:r>
            <a:r>
              <a:rPr lang="en-US" sz="2800" strike="sngStrike" dirty="0">
                <a:highlight>
                  <a:srgbClr val="FFFF00"/>
                </a:highlight>
              </a:rPr>
              <a:t>The combination of </a:t>
            </a:r>
            <a:r>
              <a:rPr lang="en-US" sz="2800" dirty="0">
                <a:highlight>
                  <a:srgbClr val="FFFF00"/>
                </a:highlight>
              </a:rPr>
              <a:t>Combining </a:t>
            </a:r>
            <a:r>
              <a:rPr lang="en-US" sz="2800" dirty="0"/>
              <a:t>multiple reflective tools with the use of metaphors was an effective strategy that helped students express </a:t>
            </a:r>
            <a:r>
              <a:rPr lang="en-US" sz="2800" dirty="0">
                <a:highlight>
                  <a:srgbClr val="FFFF00"/>
                </a:highlight>
              </a:rPr>
              <a:t>their </a:t>
            </a:r>
            <a:r>
              <a:rPr lang="en-US" sz="2800" dirty="0"/>
              <a:t>perceptions, thoughts, and feelings. Applying reflective pedagogical tools </a:t>
            </a:r>
            <a:r>
              <a:rPr lang="en-US" sz="2800" strike="sngStrike" dirty="0">
                <a:highlight>
                  <a:srgbClr val="FFFF00"/>
                </a:highlight>
              </a:rPr>
              <a:t>before </a:t>
            </a:r>
            <a:r>
              <a:rPr lang="en-US" sz="2800" dirty="0">
                <a:highlight>
                  <a:srgbClr val="FFFF00"/>
                </a:highlight>
              </a:rPr>
              <a:t>prior to</a:t>
            </a:r>
            <a:r>
              <a:rPr lang="en-US" sz="2800" dirty="0"/>
              <a:t> group facilitation was an empowering experience for students, as it helped them identify their support systems and enabled an insightful learning experience. The use of metaphors provided students </a:t>
            </a:r>
            <a:r>
              <a:rPr lang="en-US" sz="2800" dirty="0">
                <a:highlight>
                  <a:srgbClr val="FFFF00"/>
                </a:highlight>
              </a:rPr>
              <a:t>with</a:t>
            </a:r>
            <a:r>
              <a:rPr lang="en-US" sz="2800" dirty="0"/>
              <a:t> an opportunity to express </a:t>
            </a:r>
            <a:r>
              <a:rPr lang="en-US" sz="2800" strike="sngStrike" dirty="0">
                <a:highlight>
                  <a:srgbClr val="FFFF00"/>
                </a:highlight>
              </a:rPr>
              <a:t>unspoken </a:t>
            </a:r>
            <a:r>
              <a:rPr lang="en-US" sz="2800" dirty="0"/>
              <a:t>difficulties that were not openly discussed in class, </a:t>
            </a:r>
            <a:r>
              <a:rPr lang="en-US" sz="2800" dirty="0">
                <a:highlight>
                  <a:srgbClr val="FFFF00"/>
                </a:highlight>
              </a:rPr>
              <a:t>such as those surrounding </a:t>
            </a:r>
            <a:r>
              <a:rPr lang="en-US" sz="2800" strike="sngStrike" dirty="0">
                <a:highlight>
                  <a:srgbClr val="FFFF00"/>
                </a:highlight>
              </a:rPr>
              <a:t>in the backdrop of </a:t>
            </a:r>
            <a:r>
              <a:rPr lang="en-US" sz="2800" dirty="0"/>
              <a:t>the existential threat of the pandemic. The use of metaphors may be especially useful in </a:t>
            </a:r>
            <a:r>
              <a:rPr lang="en-US" sz="2800" strike="sngStrike" dirty="0">
                <a:highlight>
                  <a:srgbClr val="FFFF00"/>
                </a:highlight>
              </a:rPr>
              <a:t>situations </a:t>
            </a:r>
            <a:r>
              <a:rPr lang="en-US" sz="2800" dirty="0">
                <a:highlight>
                  <a:srgbClr val="FFFF00"/>
                </a:highlight>
              </a:rPr>
              <a:t>settings</a:t>
            </a:r>
            <a:r>
              <a:rPr lang="en-US" sz="2800" dirty="0"/>
              <a:t> where the expression of fear is not accept</a:t>
            </a:r>
            <a:r>
              <a:rPr lang="en-US" sz="2800" dirty="0">
                <a:highlight>
                  <a:srgbClr val="FFFF00"/>
                </a:highlight>
              </a:rPr>
              <a:t>ed</a:t>
            </a:r>
            <a:r>
              <a:rPr lang="en-US" sz="2800" dirty="0"/>
              <a:t> or legitimized.</a:t>
            </a:r>
          </a:p>
        </p:txBody>
      </p:sp>
      <p:sp>
        <p:nvSpPr>
          <p:cNvPr id="2090" name="Text Box 42"/>
          <p:cNvSpPr txBox="1">
            <a:spLocks noChangeArrowheads="1"/>
          </p:cNvSpPr>
          <p:nvPr/>
        </p:nvSpPr>
        <p:spPr bwMode="auto">
          <a:xfrm>
            <a:off x="5586412" y="6553201"/>
            <a:ext cx="5529263" cy="895951"/>
          </a:xfrm>
          <a:prstGeom prst="rect">
            <a:avLst/>
          </a:prstGeom>
          <a:noFill/>
          <a:ln w="9525">
            <a:noFill/>
            <a:miter lim="800000"/>
            <a:headEnd/>
            <a:tailEnd/>
          </a:ln>
          <a:effectLst/>
        </p:spPr>
        <p:txBody>
          <a:bodyPr>
            <a:spAutoFit/>
          </a:bodyPr>
          <a:lstStyle/>
          <a:p>
            <a:pPr defTabSz="3292079">
              <a:spcBef>
                <a:spcPct val="50000"/>
              </a:spcBef>
            </a:pPr>
            <a:r>
              <a:rPr lang="en-US" sz="5222" b="1" dirty="0"/>
              <a:t>Introduction</a:t>
            </a:r>
          </a:p>
        </p:txBody>
      </p:sp>
      <p:sp>
        <p:nvSpPr>
          <p:cNvPr id="2091" name="Text Box 43"/>
          <p:cNvSpPr txBox="1">
            <a:spLocks noChangeArrowheads="1"/>
          </p:cNvSpPr>
          <p:nvPr/>
        </p:nvSpPr>
        <p:spPr bwMode="auto">
          <a:xfrm>
            <a:off x="17716499" y="6810435"/>
            <a:ext cx="5529263" cy="830997"/>
          </a:xfrm>
          <a:prstGeom prst="rect">
            <a:avLst/>
          </a:prstGeom>
          <a:noFill/>
          <a:ln w="9525">
            <a:noFill/>
            <a:miter lim="800000"/>
            <a:headEnd/>
            <a:tailEnd/>
          </a:ln>
          <a:effectLst/>
        </p:spPr>
        <p:txBody>
          <a:bodyPr>
            <a:spAutoFit/>
          </a:bodyPr>
          <a:lstStyle/>
          <a:p>
            <a:r>
              <a:rPr lang="en-US" sz="4800" b="1" dirty="0"/>
              <a:t>Findings</a:t>
            </a:r>
          </a:p>
        </p:txBody>
      </p:sp>
      <p:sp>
        <p:nvSpPr>
          <p:cNvPr id="27" name="Text Box 42"/>
          <p:cNvSpPr txBox="1">
            <a:spLocks noChangeArrowheads="1"/>
          </p:cNvSpPr>
          <p:nvPr/>
        </p:nvSpPr>
        <p:spPr bwMode="auto">
          <a:xfrm>
            <a:off x="3270250" y="14789523"/>
            <a:ext cx="9791699" cy="830997"/>
          </a:xfrm>
          <a:prstGeom prst="rect">
            <a:avLst/>
          </a:prstGeom>
          <a:noFill/>
          <a:ln w="9525">
            <a:noFill/>
            <a:miter lim="800000"/>
            <a:headEnd/>
            <a:tailEnd/>
          </a:ln>
          <a:effectLst/>
        </p:spPr>
        <p:txBody>
          <a:bodyPr wrap="square">
            <a:spAutoFit/>
          </a:bodyPr>
          <a:lstStyle/>
          <a:p>
            <a:r>
              <a:rPr lang="en-US" sz="4800" b="1" dirty="0"/>
              <a:t>Study Purpose and Questions</a:t>
            </a:r>
          </a:p>
        </p:txBody>
      </p:sp>
      <p:sp>
        <p:nvSpPr>
          <p:cNvPr id="2" name="TextBox 1"/>
          <p:cNvSpPr txBox="1"/>
          <p:nvPr/>
        </p:nvSpPr>
        <p:spPr>
          <a:xfrm>
            <a:off x="2413996" y="15627060"/>
            <a:ext cx="11201400" cy="5195589"/>
          </a:xfrm>
          <a:prstGeom prst="rect">
            <a:avLst/>
          </a:prstGeom>
          <a:noFill/>
        </p:spPr>
        <p:txBody>
          <a:bodyPr wrap="square" rtlCol="0">
            <a:spAutoFit/>
          </a:bodyPr>
          <a:lstStyle/>
          <a:p>
            <a:pPr algn="just">
              <a:spcAft>
                <a:spcPts val="1200"/>
              </a:spcAft>
            </a:pPr>
            <a:r>
              <a:rPr lang="en-US" sz="2800" dirty="0"/>
              <a:t>The purpose of th</a:t>
            </a:r>
            <a:r>
              <a:rPr lang="en-US" sz="2800" dirty="0">
                <a:highlight>
                  <a:srgbClr val="FFFF00"/>
                </a:highlight>
              </a:rPr>
              <a:t>is</a:t>
            </a:r>
            <a:r>
              <a:rPr lang="en-US" sz="2800" dirty="0"/>
              <a:t> study </a:t>
            </a:r>
            <a:r>
              <a:rPr lang="en-US" sz="2800" dirty="0">
                <a:highlight>
                  <a:srgbClr val="FFFF00"/>
                </a:highlight>
              </a:rPr>
              <a:t>was</a:t>
            </a:r>
            <a:r>
              <a:rPr lang="en-US" sz="2800" dirty="0"/>
              <a:t> to explore the experiences and perceptions of students </a:t>
            </a:r>
            <a:r>
              <a:rPr lang="en-US" sz="2800" strike="sngStrike" dirty="0">
                <a:highlight>
                  <a:srgbClr val="FFFF00"/>
                </a:highlight>
              </a:rPr>
              <a:t>in the </a:t>
            </a:r>
            <a:r>
              <a:rPr lang="en-US" sz="2800" dirty="0">
                <a:highlight>
                  <a:srgbClr val="FFFF00"/>
                </a:highlight>
              </a:rPr>
              <a:t>who </a:t>
            </a:r>
            <a:r>
              <a:rPr lang="en-US" sz="2800" dirty="0"/>
              <a:t>transition</a:t>
            </a:r>
            <a:r>
              <a:rPr lang="en-US" sz="2800" dirty="0">
                <a:highlight>
                  <a:srgbClr val="FFFF00"/>
                </a:highlight>
              </a:rPr>
              <a:t>ed</a:t>
            </a:r>
            <a:r>
              <a:rPr lang="en-US" sz="2800" dirty="0"/>
              <a:t> to online group facilitation </a:t>
            </a:r>
            <a:r>
              <a:rPr lang="en-US" sz="2800" dirty="0">
                <a:highlight>
                  <a:srgbClr val="FFFF00"/>
                </a:highlight>
              </a:rPr>
              <a:t>during </a:t>
            </a:r>
            <a:r>
              <a:rPr lang="en-US" sz="2800" strike="sngStrike" dirty="0">
                <a:highlight>
                  <a:srgbClr val="FFFF00"/>
                </a:highlight>
              </a:rPr>
              <a:t>in context of </a:t>
            </a:r>
            <a:r>
              <a:rPr lang="en-US" sz="2800" dirty="0"/>
              <a:t>the first wave of the C</a:t>
            </a:r>
            <a:r>
              <a:rPr lang="en-US" sz="2800" dirty="0">
                <a:highlight>
                  <a:srgbClr val="FFFF00"/>
                </a:highlight>
              </a:rPr>
              <a:t>OVID</a:t>
            </a:r>
            <a:r>
              <a:rPr lang="en-US" sz="2800" dirty="0"/>
              <a:t>-19 pandemic.</a:t>
            </a:r>
          </a:p>
          <a:p>
            <a:pPr algn="just"/>
            <a:r>
              <a:rPr lang="en-US" sz="2800" dirty="0"/>
              <a:t>The research questions explored: a) student</a:t>
            </a:r>
            <a:r>
              <a:rPr lang="en-US" sz="2800" dirty="0">
                <a:highlight>
                  <a:srgbClr val="FFFF00"/>
                </a:highlight>
              </a:rPr>
              <a:t>s’</a:t>
            </a:r>
            <a:r>
              <a:rPr lang="en-US" sz="2800" dirty="0"/>
              <a:t> thoughts and feelings regarding online group facilitation </a:t>
            </a:r>
            <a:r>
              <a:rPr lang="en-US" sz="2800" dirty="0">
                <a:highlight>
                  <a:srgbClr val="FFFF00"/>
                </a:highlight>
              </a:rPr>
              <a:t>during the pandemic</a:t>
            </a:r>
            <a:r>
              <a:rPr lang="en-US" sz="2800" dirty="0"/>
              <a:t>; b) students</a:t>
            </a:r>
            <a:r>
              <a:rPr lang="en-US" sz="2800" dirty="0">
                <a:highlight>
                  <a:srgbClr val="FFFF00"/>
                </a:highlight>
              </a:rPr>
              <a:t>’</a:t>
            </a:r>
            <a:r>
              <a:rPr lang="en-US" sz="2800" dirty="0"/>
              <a:t> coping strategies for </a:t>
            </a:r>
            <a:r>
              <a:rPr lang="en-US" sz="2800" dirty="0">
                <a:highlight>
                  <a:srgbClr val="FFFF00"/>
                </a:highlight>
              </a:rPr>
              <a:t>dealing with</a:t>
            </a:r>
            <a:r>
              <a:rPr lang="en-US" sz="2800" dirty="0"/>
              <a:t> online group facilitation</a:t>
            </a:r>
            <a:r>
              <a:rPr lang="en-US" sz="2800" strike="sngStrike" dirty="0">
                <a:highlight>
                  <a:srgbClr val="FFFF00"/>
                </a:highlight>
              </a:rPr>
              <a:t> during the pandemic</a:t>
            </a:r>
            <a:r>
              <a:rPr lang="en-US" sz="2800" dirty="0"/>
              <a:t>; c) The use of reflection and metaphor to mitigate the challenges of a difficult experience.</a:t>
            </a:r>
          </a:p>
          <a:p>
            <a:endParaRPr lang="en-US" dirty="0"/>
          </a:p>
        </p:txBody>
      </p:sp>
      <p:sp>
        <p:nvSpPr>
          <p:cNvPr id="3" name="TextBox 2"/>
          <p:cNvSpPr txBox="1"/>
          <p:nvPr/>
        </p:nvSpPr>
        <p:spPr>
          <a:xfrm>
            <a:off x="15351124" y="7819104"/>
            <a:ext cx="10846593" cy="6986528"/>
          </a:xfrm>
          <a:prstGeom prst="rect">
            <a:avLst/>
          </a:prstGeom>
          <a:noFill/>
        </p:spPr>
        <p:txBody>
          <a:bodyPr wrap="square" rtlCol="0">
            <a:spAutoFit/>
          </a:bodyPr>
          <a:lstStyle/>
          <a:p>
            <a:pPr marL="457200" indent="-457200" algn="l">
              <a:buFont typeface="Arial" panose="020B0604020202020204" pitchFamily="34" charset="0"/>
              <a:buChar char="•"/>
            </a:pPr>
            <a:r>
              <a:rPr lang="en-US" sz="2800" dirty="0"/>
              <a:t>Study finding</a:t>
            </a:r>
            <a:r>
              <a:rPr lang="en-US" sz="2800" dirty="0">
                <a:highlight>
                  <a:srgbClr val="FFFF00"/>
                </a:highlight>
              </a:rPr>
              <a:t>s</a:t>
            </a:r>
            <a:r>
              <a:rPr lang="en-US" sz="2800" dirty="0"/>
              <a:t> suggest that student</a:t>
            </a:r>
            <a:r>
              <a:rPr lang="en-US" sz="2800" dirty="0">
                <a:highlight>
                  <a:srgbClr val="FFFF00"/>
                </a:highlight>
              </a:rPr>
              <a:t>s’</a:t>
            </a:r>
            <a:r>
              <a:rPr lang="en-US" sz="2800" dirty="0"/>
              <a:t> feelings and perceptions regarding the sudden shift to online facilitation was multifaceted. </a:t>
            </a:r>
          </a:p>
          <a:p>
            <a:pPr marL="457200" indent="-457200" algn="l">
              <a:buFont typeface="Arial" panose="020B0604020202020204" pitchFamily="34" charset="0"/>
              <a:buChar char="•"/>
            </a:pPr>
            <a:r>
              <a:rPr lang="en-US" sz="2800" dirty="0"/>
              <a:t>Students expressed emotional and physical stress prior to p</a:t>
            </a:r>
            <a:r>
              <a:rPr lang="en-US" sz="2800" dirty="0">
                <a:highlight>
                  <a:srgbClr val="FFFF00"/>
                </a:highlight>
              </a:rPr>
              <a:t>er</a:t>
            </a:r>
            <a:r>
              <a:rPr lang="en-US" sz="2800" dirty="0"/>
              <a:t>forming the task of group facilitator. However, they also described a sense of anticipation as they recognized the unexpected experience as a learning opportunity. The virtual group space was perceived as both enabling and intimidating. </a:t>
            </a:r>
          </a:p>
          <a:p>
            <a:pPr marL="457200" indent="-457200" algn="l">
              <a:buFont typeface="Arial" panose="020B0604020202020204" pitchFamily="34" charset="0"/>
              <a:buChar char="•"/>
            </a:pPr>
            <a:r>
              <a:rPr lang="en-US" sz="2800" dirty="0"/>
              <a:t>Students described the </a:t>
            </a:r>
            <a:r>
              <a:rPr lang="en-US" sz="2800" dirty="0">
                <a:highlight>
                  <a:srgbClr val="FFFF00"/>
                </a:highlight>
              </a:rPr>
              <a:t>challenges of</a:t>
            </a:r>
            <a:r>
              <a:rPr lang="en-US" sz="2800" strike="sngStrike" dirty="0">
                <a:highlight>
                  <a:srgbClr val="FFFF00"/>
                </a:highlight>
              </a:rPr>
              <a:t> need to</a:t>
            </a:r>
            <a:r>
              <a:rPr lang="en-US" sz="2800" dirty="0"/>
              <a:t> manag</a:t>
            </a:r>
            <a:r>
              <a:rPr lang="en-US" sz="2800" dirty="0">
                <a:highlight>
                  <a:srgbClr val="FFFF00"/>
                </a:highlight>
              </a:rPr>
              <a:t>ing</a:t>
            </a:r>
            <a:r>
              <a:rPr lang="en-US" sz="2800" dirty="0"/>
              <a:t> technolog</a:t>
            </a:r>
            <a:r>
              <a:rPr lang="en-US" sz="2800" dirty="0">
                <a:highlight>
                  <a:srgbClr val="FFFF00"/>
                </a:highlight>
              </a:rPr>
              <a:t>y</a:t>
            </a:r>
            <a:r>
              <a:rPr lang="en-US" sz="2800" dirty="0"/>
              <a:t> and logistic</a:t>
            </a:r>
            <a:r>
              <a:rPr lang="en-US" sz="2800" dirty="0">
                <a:highlight>
                  <a:srgbClr val="FFFF00"/>
                </a:highlight>
              </a:rPr>
              <a:t>s </a:t>
            </a:r>
            <a:r>
              <a:rPr lang="en-US" sz="2800" strike="sngStrike" dirty="0">
                <a:highlight>
                  <a:srgbClr val="FFFF00"/>
                </a:highlight>
              </a:rPr>
              <a:t>challenges</a:t>
            </a:r>
            <a:r>
              <a:rPr lang="en-US" sz="2800" dirty="0"/>
              <a:t> for e-learning in the context of </a:t>
            </a:r>
            <a:r>
              <a:rPr lang="en-US" sz="2800" dirty="0">
                <a:highlight>
                  <a:srgbClr val="FFFF00"/>
                </a:highlight>
              </a:rPr>
              <a:t>socioeconomic</a:t>
            </a:r>
            <a:r>
              <a:rPr lang="en-US" sz="2800" dirty="0"/>
              <a:t> inequality and cultural diversity. </a:t>
            </a:r>
          </a:p>
          <a:p>
            <a:pPr marL="457200" indent="-457200" algn="l">
              <a:buFont typeface="Arial" panose="020B0604020202020204" pitchFamily="34" charset="0"/>
              <a:buChar char="•"/>
            </a:pPr>
            <a:r>
              <a:rPr lang="en-US" sz="2800" dirty="0"/>
              <a:t>Study findings relating to coping strategies suggest that students </a:t>
            </a:r>
            <a:r>
              <a:rPr lang="en-US" sz="2800" dirty="0">
                <a:highlight>
                  <a:srgbClr val="FFFF00"/>
                </a:highlight>
              </a:rPr>
              <a:t>rely</a:t>
            </a:r>
            <a:r>
              <a:rPr lang="en-US" sz="2800" dirty="0"/>
              <a:t> on multiple resources: personal strengths, group support, former experience, and creative use of technology.</a:t>
            </a:r>
          </a:p>
          <a:p>
            <a:pPr marL="457200" indent="-457200" algn="l">
              <a:buFont typeface="Arial" panose="020B0604020202020204" pitchFamily="34" charset="0"/>
              <a:buChar char="•"/>
            </a:pPr>
            <a:r>
              <a:rPr lang="en-US" sz="2800" dirty="0"/>
              <a:t>Lastly, students were able to communicate their emotions and thoughts by applying metaphors from different social roles, the natural world, and inanimate objects. </a:t>
            </a:r>
          </a:p>
        </p:txBody>
      </p:sp>
      <p:sp>
        <p:nvSpPr>
          <p:cNvPr id="7" name="תרשים זרימה: מחבר 6">
            <a:extLst>
              <a:ext uri="{FF2B5EF4-FFF2-40B4-BE49-F238E27FC236}">
                <a16:creationId xmlns:a16="http://schemas.microsoft.com/office/drawing/2014/main" id="{82B0E657-2E6A-4D5E-AE0D-62E99A64F45A}"/>
              </a:ext>
            </a:extLst>
          </p:cNvPr>
          <p:cNvSpPr/>
          <p:nvPr/>
        </p:nvSpPr>
        <p:spPr bwMode="auto">
          <a:xfrm>
            <a:off x="16095907" y="17056060"/>
            <a:ext cx="2817398" cy="2753411"/>
          </a:xfrm>
          <a:prstGeom prst="flowChartConnector">
            <a:avLst/>
          </a:prstGeom>
          <a:noFill/>
          <a:ln w="28575" cap="flat" cmpd="sng" algn="ctr">
            <a:solidFill>
              <a:srgbClr val="00B0F0"/>
            </a:solidFill>
            <a:prstDash val="solid"/>
            <a:round/>
            <a:headEnd type="none" w="med" len="med"/>
            <a:tailEnd type="none" w="med" len="med"/>
          </a:ln>
          <a:effectLst/>
        </p:spPr>
        <p:txBody>
          <a:bodyPr vert="horz" wrap="none" lIns="91440" tIns="45720" rIns="91440" bIns="45720" numCol="1" rtlCol="1" anchor="ctr" anchorCtr="0" compatLnSpc="1">
            <a:prstTxWarp prst="textNoShape">
              <a:avLst/>
            </a:prstTxWarp>
          </a:bodyPr>
          <a:lstStyle/>
          <a:p>
            <a:pPr marL="0" marR="0" indent="0" algn="ctr" defTabSz="4389438" rtl="0" eaLnBrk="1" fontAlgn="base" latinLnBrk="0" hangingPunct="1">
              <a:lnSpc>
                <a:spcPct val="100000"/>
              </a:lnSpc>
              <a:spcBef>
                <a:spcPct val="0"/>
              </a:spcBef>
              <a:spcAft>
                <a:spcPct val="0"/>
              </a:spcAft>
              <a:buClrTx/>
              <a:buSzTx/>
              <a:buFontTx/>
              <a:buNone/>
              <a:tabLst/>
            </a:pPr>
            <a:r>
              <a:rPr lang="en-US" sz="2800" b="1" dirty="0"/>
              <a:t>Reflection</a:t>
            </a:r>
          </a:p>
          <a:p>
            <a:pPr marL="0" marR="0" indent="0" algn="ctr" defTabSz="4389438" rtl="0" eaLnBrk="1" fontAlgn="base" latinLnBrk="0" hangingPunct="1">
              <a:lnSpc>
                <a:spcPct val="100000"/>
              </a:lnSpc>
              <a:spcBef>
                <a:spcPct val="0"/>
              </a:spcBef>
              <a:spcAft>
                <a:spcPct val="0"/>
              </a:spcAft>
              <a:buClrTx/>
              <a:buSzTx/>
              <a:buFontTx/>
              <a:buNone/>
              <a:tabLst/>
            </a:pPr>
            <a:r>
              <a:rPr lang="en-US" sz="2800" b="1" dirty="0"/>
              <a:t>Before</a:t>
            </a:r>
          </a:p>
          <a:p>
            <a:pPr marL="0" marR="0" indent="0" algn="ctr" defTabSz="4389438" rtl="0" eaLnBrk="1" fontAlgn="base" latinLnBrk="0" hangingPunct="1">
              <a:lnSpc>
                <a:spcPct val="100000"/>
              </a:lnSpc>
              <a:spcBef>
                <a:spcPct val="0"/>
              </a:spcBef>
              <a:spcAft>
                <a:spcPct val="0"/>
              </a:spcAft>
              <a:buClrTx/>
              <a:buSzTx/>
              <a:buFontTx/>
              <a:buNone/>
              <a:tabLst/>
            </a:pPr>
            <a:r>
              <a:rPr lang="en-US" sz="2800" b="1" dirty="0">
                <a:highlight>
                  <a:srgbClr val="FFFF00"/>
                </a:highlight>
              </a:rPr>
              <a:t>A</a:t>
            </a:r>
            <a:r>
              <a:rPr lang="en-US" sz="2800" b="1" dirty="0"/>
              <a:t>ction </a:t>
            </a:r>
            <a:endParaRPr kumimoji="0" lang="he-IL" sz="2800" b="1" i="0" u="none" strike="noStrike" cap="none" normalizeH="0" baseline="0" dirty="0">
              <a:ln>
                <a:noFill/>
              </a:ln>
              <a:solidFill>
                <a:schemeClr val="tx1"/>
              </a:solidFill>
              <a:effectLst/>
              <a:latin typeface="Arial" charset="0"/>
            </a:endParaRPr>
          </a:p>
        </p:txBody>
      </p:sp>
      <p:sp>
        <p:nvSpPr>
          <p:cNvPr id="8" name="מלבן: פינות מעוגלות 7">
            <a:extLst>
              <a:ext uri="{FF2B5EF4-FFF2-40B4-BE49-F238E27FC236}">
                <a16:creationId xmlns:a16="http://schemas.microsoft.com/office/drawing/2014/main" id="{0C9AA55A-344B-4114-B529-49A02328EBFC}"/>
              </a:ext>
            </a:extLst>
          </p:cNvPr>
          <p:cNvSpPr/>
          <p:nvPr/>
        </p:nvSpPr>
        <p:spPr bwMode="auto">
          <a:xfrm>
            <a:off x="19456229" y="16708223"/>
            <a:ext cx="5635708" cy="2740073"/>
          </a:xfrm>
          <a:prstGeom prst="roundRect">
            <a:avLst/>
          </a:prstGeom>
          <a:solidFill>
            <a:schemeClr val="accent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1" anchor="ctr" anchorCtr="0" compatLnSpc="1">
            <a:prstTxWarp prst="textNoShape">
              <a:avLst/>
            </a:prstTxWarp>
          </a:bodyPr>
          <a:lstStyle/>
          <a:p>
            <a:pPr marL="0" marR="0" indent="0" algn="l" defTabSz="4389438" rtl="0" eaLnBrk="1" fontAlgn="base" latinLnBrk="0" hangingPunct="1">
              <a:lnSpc>
                <a:spcPct val="100000"/>
              </a:lnSpc>
              <a:spcBef>
                <a:spcPct val="0"/>
              </a:spcBef>
              <a:spcAft>
                <a:spcPts val="1200"/>
              </a:spcAft>
              <a:buClrTx/>
              <a:buSzTx/>
              <a:buFontTx/>
              <a:buNone/>
              <a:tabLst/>
            </a:pPr>
            <a:endParaRPr lang="en-US" sz="2800" b="1" dirty="0"/>
          </a:p>
          <a:p>
            <a:pPr marL="0" marR="0" indent="0" algn="l" defTabSz="4389438" rtl="0" eaLnBrk="1" fontAlgn="base" latinLnBrk="0" hangingPunct="1">
              <a:lnSpc>
                <a:spcPct val="100000"/>
              </a:lnSpc>
              <a:spcBef>
                <a:spcPct val="0"/>
              </a:spcBef>
              <a:spcAft>
                <a:spcPts val="1200"/>
              </a:spcAft>
              <a:buClrTx/>
              <a:buSzTx/>
              <a:buFontTx/>
              <a:buNone/>
              <a:tabLst/>
            </a:pPr>
            <a:r>
              <a:rPr lang="en-US" sz="2800" b="1" dirty="0"/>
              <a:t>Students</a:t>
            </a:r>
            <a:r>
              <a:rPr lang="en-US" sz="2800" b="1" dirty="0">
                <a:highlight>
                  <a:srgbClr val="FFFF00"/>
                </a:highlight>
              </a:rPr>
              <a:t>’</a:t>
            </a:r>
            <a:r>
              <a:rPr lang="en-US" sz="2800" b="1" dirty="0"/>
              <a:t> coping strategies:</a:t>
            </a:r>
          </a:p>
          <a:p>
            <a:pPr marL="457200" indent="-457200" algn="l" defTabSz="4389438">
              <a:buFont typeface="Arial" panose="020B0604020202020204" pitchFamily="34" charset="0"/>
              <a:buChar char="•"/>
            </a:pPr>
            <a:r>
              <a:rPr lang="en-US" sz="2800" dirty="0"/>
              <a:t>personal strengths</a:t>
            </a:r>
          </a:p>
          <a:p>
            <a:pPr marL="457200" indent="-457200" algn="l" defTabSz="4389438">
              <a:buFont typeface="Arial" panose="020B0604020202020204" pitchFamily="34" charset="0"/>
              <a:buChar char="•"/>
            </a:pPr>
            <a:r>
              <a:rPr lang="en-US" sz="2800" dirty="0"/>
              <a:t>group support</a:t>
            </a:r>
          </a:p>
          <a:p>
            <a:pPr marL="457200" indent="-457200" algn="l" defTabSz="4389438">
              <a:buFont typeface="Arial" panose="020B0604020202020204" pitchFamily="34" charset="0"/>
              <a:buChar char="•"/>
            </a:pPr>
            <a:r>
              <a:rPr lang="en-US" sz="2800" dirty="0"/>
              <a:t>former experience</a:t>
            </a:r>
          </a:p>
          <a:p>
            <a:pPr marL="457200" indent="-457200" algn="l" defTabSz="4389438">
              <a:buFont typeface="Arial" panose="020B0604020202020204" pitchFamily="34" charset="0"/>
              <a:buChar char="•"/>
            </a:pPr>
            <a:r>
              <a:rPr lang="en-US" sz="2800" dirty="0"/>
              <a:t>creative use of technology</a:t>
            </a:r>
          </a:p>
          <a:p>
            <a:pPr marL="0" marR="0" indent="0" algn="l" defTabSz="4389438" rtl="0" eaLnBrk="1" fontAlgn="base" latinLnBrk="0" hangingPunct="1">
              <a:lnSpc>
                <a:spcPct val="100000"/>
              </a:lnSpc>
              <a:spcBef>
                <a:spcPct val="0"/>
              </a:spcBef>
              <a:spcAft>
                <a:spcPct val="0"/>
              </a:spcAft>
              <a:buClrTx/>
              <a:buSzTx/>
              <a:buFontTx/>
              <a:buNone/>
              <a:tabLst/>
            </a:pPr>
            <a:endParaRPr kumimoji="0" lang="he-IL" sz="2800" b="0" i="0" u="none" strike="noStrike" cap="none" normalizeH="0" baseline="0" dirty="0">
              <a:ln>
                <a:noFill/>
              </a:ln>
              <a:solidFill>
                <a:schemeClr val="tx1"/>
              </a:solidFill>
              <a:effectLst/>
              <a:latin typeface="Arial" charset="0"/>
            </a:endParaRPr>
          </a:p>
        </p:txBody>
      </p:sp>
      <p:sp>
        <p:nvSpPr>
          <p:cNvPr id="24" name="מלבן: פינות מעוגלות 23">
            <a:extLst>
              <a:ext uri="{FF2B5EF4-FFF2-40B4-BE49-F238E27FC236}">
                <a16:creationId xmlns:a16="http://schemas.microsoft.com/office/drawing/2014/main" id="{4EFE3E27-35FB-4A5B-9BE6-C25D8E271F20}"/>
              </a:ext>
            </a:extLst>
          </p:cNvPr>
          <p:cNvSpPr/>
          <p:nvPr/>
        </p:nvSpPr>
        <p:spPr bwMode="auto">
          <a:xfrm>
            <a:off x="19456228" y="19809472"/>
            <a:ext cx="5635709" cy="2345010"/>
          </a:xfrm>
          <a:prstGeom prst="roundRect">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a:outerShdw blurRad="50800" dist="38100" algn="l" rotWithShape="0">
              <a:prstClr val="black">
                <a:alpha val="40000"/>
              </a:prstClr>
            </a:outerShdw>
          </a:effectLst>
        </p:spPr>
        <p:txBody>
          <a:bodyPr vert="horz" wrap="none" lIns="91440" tIns="45720" rIns="91440" bIns="45720" numCol="1" rtlCol="1" anchor="ctr" anchorCtr="0" compatLnSpc="1">
            <a:prstTxWarp prst="textNoShape">
              <a:avLst/>
            </a:prstTxWarp>
          </a:bodyPr>
          <a:lstStyle/>
          <a:p>
            <a:pPr marL="0" marR="0" indent="0" algn="l" defTabSz="4389438" rtl="0" eaLnBrk="1" fontAlgn="base" latinLnBrk="0" hangingPunct="1">
              <a:lnSpc>
                <a:spcPct val="100000"/>
              </a:lnSpc>
              <a:spcBef>
                <a:spcPct val="0"/>
              </a:spcBef>
              <a:spcAft>
                <a:spcPct val="0"/>
              </a:spcAft>
              <a:buClrTx/>
              <a:buSzTx/>
              <a:buFontTx/>
              <a:buNone/>
              <a:tabLst/>
            </a:pPr>
            <a:endParaRPr lang="en-US" sz="2800" b="1" dirty="0"/>
          </a:p>
          <a:p>
            <a:pPr marL="0" marR="0" indent="0" algn="l" defTabSz="4389438" rtl="0" eaLnBrk="1" fontAlgn="base" latinLnBrk="0" hangingPunct="1">
              <a:lnSpc>
                <a:spcPct val="100000"/>
              </a:lnSpc>
              <a:spcBef>
                <a:spcPct val="0"/>
              </a:spcBef>
              <a:spcAft>
                <a:spcPct val="0"/>
              </a:spcAft>
              <a:buClrTx/>
              <a:buSzTx/>
              <a:buFontTx/>
              <a:buNone/>
              <a:tabLst/>
            </a:pPr>
            <a:r>
              <a:rPr lang="en-US" sz="2800" b="1" dirty="0"/>
              <a:t>Students express</a:t>
            </a:r>
            <a:r>
              <a:rPr lang="en-US" sz="2800" b="1" strike="sngStrike" dirty="0">
                <a:highlight>
                  <a:srgbClr val="FFFF00"/>
                </a:highlight>
              </a:rPr>
              <a:t> unspoken</a:t>
            </a:r>
          </a:p>
          <a:p>
            <a:pPr marL="0" marR="0" indent="0" algn="l" defTabSz="4389438" rtl="0" eaLnBrk="1" fontAlgn="base" latinLnBrk="0" hangingPunct="1">
              <a:lnSpc>
                <a:spcPct val="100000"/>
              </a:lnSpc>
              <a:spcBef>
                <a:spcPct val="0"/>
              </a:spcBef>
              <a:spcAft>
                <a:spcPts val="1200"/>
              </a:spcAft>
              <a:buClrTx/>
              <a:buSzTx/>
              <a:buFontTx/>
              <a:buNone/>
              <a:tabLst/>
            </a:pPr>
            <a:r>
              <a:rPr lang="en-US" sz="2800" b="1" dirty="0"/>
              <a:t>difficult</a:t>
            </a:r>
            <a:r>
              <a:rPr lang="en-US" sz="2800" b="1" dirty="0">
                <a:highlight>
                  <a:srgbClr val="FFFF00"/>
                </a:highlight>
              </a:rPr>
              <a:t>ies</a:t>
            </a:r>
            <a:r>
              <a:rPr lang="en-US" sz="2800" b="1" dirty="0"/>
              <a:t>:</a:t>
            </a:r>
          </a:p>
          <a:p>
            <a:pPr marL="457200" indent="-457200" algn="l" defTabSz="4389438">
              <a:buFont typeface="Arial" panose="020B0604020202020204" pitchFamily="34" charset="0"/>
              <a:buChar char="•"/>
            </a:pPr>
            <a:r>
              <a:rPr lang="en-US" sz="2800" dirty="0">
                <a:highlight>
                  <a:srgbClr val="FFFF00"/>
                </a:highlight>
              </a:rPr>
              <a:t>Difficulties </a:t>
            </a:r>
            <a:r>
              <a:rPr lang="en-US" sz="2800" i="1" dirty="0">
                <a:highlight>
                  <a:srgbClr val="FFFF00"/>
                </a:highlight>
              </a:rPr>
              <a:t>[clarify this]</a:t>
            </a:r>
          </a:p>
          <a:p>
            <a:pPr marL="457200" indent="-457200" algn="l" defTabSz="4389438">
              <a:buFont typeface="Arial" panose="020B0604020202020204" pitchFamily="34" charset="0"/>
              <a:buChar char="•"/>
            </a:pPr>
            <a:r>
              <a:rPr lang="en-US" sz="2800" dirty="0"/>
              <a:t>Existential fear</a:t>
            </a:r>
          </a:p>
          <a:p>
            <a:pPr marL="0" marR="0" indent="0" algn="l" defTabSz="4389438" rtl="0" eaLnBrk="1" fontAlgn="base" latinLnBrk="0" hangingPunct="1">
              <a:lnSpc>
                <a:spcPct val="100000"/>
              </a:lnSpc>
              <a:spcBef>
                <a:spcPct val="0"/>
              </a:spcBef>
              <a:spcAft>
                <a:spcPct val="0"/>
              </a:spcAft>
              <a:buClrTx/>
              <a:buSzTx/>
              <a:buFontTx/>
              <a:buNone/>
              <a:tabLst/>
            </a:pPr>
            <a:endParaRPr kumimoji="0" lang="he-IL" sz="2800" b="0" i="0" u="none" strike="noStrike" cap="none" normalizeH="0" baseline="0" dirty="0">
              <a:ln>
                <a:noFill/>
              </a:ln>
              <a:solidFill>
                <a:schemeClr val="tx1"/>
              </a:solidFill>
              <a:effectLst/>
              <a:latin typeface="Arial" charset="0"/>
            </a:endParaRPr>
          </a:p>
        </p:txBody>
      </p:sp>
      <p:pic>
        <p:nvPicPr>
          <p:cNvPr id="25" name="תמונה 24">
            <a:extLst>
              <a:ext uri="{FF2B5EF4-FFF2-40B4-BE49-F238E27FC236}">
                <a16:creationId xmlns:a16="http://schemas.microsoft.com/office/drawing/2014/main" id="{D7DA6D5C-CDFF-4D0B-9402-80CFA0BE18C3}"/>
              </a:ext>
            </a:extLst>
          </p:cNvPr>
          <p:cNvPicPr>
            <a:picLocks noChangeAspect="1"/>
          </p:cNvPicPr>
          <p:nvPr/>
        </p:nvPicPr>
        <p:blipFill>
          <a:blip r:embed="rId3"/>
          <a:stretch>
            <a:fillRect/>
          </a:stretch>
        </p:blipFill>
        <p:spPr>
          <a:xfrm>
            <a:off x="3974904" y="20027861"/>
            <a:ext cx="2986455" cy="2832714"/>
          </a:xfrm>
          <a:prstGeom prst="rect">
            <a:avLst/>
          </a:prstGeom>
        </p:spPr>
      </p:pic>
      <p:sp>
        <p:nvSpPr>
          <p:cNvPr id="26" name="חץ ימינה מחורץ 5">
            <a:extLst>
              <a:ext uri="{FF2B5EF4-FFF2-40B4-BE49-F238E27FC236}">
                <a16:creationId xmlns:a16="http://schemas.microsoft.com/office/drawing/2014/main" id="{C3036338-028B-46E8-9560-AB42674FCA19}"/>
              </a:ext>
            </a:extLst>
          </p:cNvPr>
          <p:cNvSpPr/>
          <p:nvPr/>
        </p:nvSpPr>
        <p:spPr bwMode="auto">
          <a:xfrm>
            <a:off x="7288664" y="20968530"/>
            <a:ext cx="1733379" cy="913836"/>
          </a:xfrm>
          <a:prstGeom prst="notchedRightArrow">
            <a:avLst/>
          </a:prstGeom>
          <a:solidFill>
            <a:srgbClr val="00B0F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4389438" rtl="0" eaLnBrk="1" fontAlgn="base" latinLnBrk="0" hangingPunct="1">
              <a:lnSpc>
                <a:spcPct val="100000"/>
              </a:lnSpc>
              <a:spcBef>
                <a:spcPct val="0"/>
              </a:spcBef>
              <a:spcAft>
                <a:spcPct val="0"/>
              </a:spcAft>
              <a:buClrTx/>
              <a:buSzTx/>
              <a:buFontTx/>
              <a:buNone/>
              <a:tabLst/>
            </a:pPr>
            <a:endParaRPr kumimoji="0" lang="en-US" sz="8600" b="0" i="0" u="none" strike="noStrike" cap="none" normalizeH="0" baseline="0">
              <a:ln>
                <a:noFill/>
              </a:ln>
              <a:solidFill>
                <a:schemeClr val="tx1"/>
              </a:solidFill>
              <a:effectLst/>
              <a:latin typeface="Arial" charset="0"/>
            </a:endParaRPr>
          </a:p>
        </p:txBody>
      </p:sp>
      <p:pic>
        <p:nvPicPr>
          <p:cNvPr id="28" name="תמונה 27">
            <a:extLst>
              <a:ext uri="{FF2B5EF4-FFF2-40B4-BE49-F238E27FC236}">
                <a16:creationId xmlns:a16="http://schemas.microsoft.com/office/drawing/2014/main" id="{6CAD19D7-6B5F-4AA8-B528-6F9E97BF93A5}"/>
              </a:ext>
            </a:extLst>
          </p:cNvPr>
          <p:cNvPicPr>
            <a:picLocks noChangeAspect="1"/>
          </p:cNvPicPr>
          <p:nvPr/>
        </p:nvPicPr>
        <p:blipFill>
          <a:blip r:embed="rId4"/>
          <a:stretch>
            <a:fillRect/>
          </a:stretch>
        </p:blipFill>
        <p:spPr>
          <a:xfrm>
            <a:off x="9215070" y="20191818"/>
            <a:ext cx="3591170" cy="2668757"/>
          </a:xfrm>
          <a:prstGeom prst="rect">
            <a:avLst/>
          </a:prstGeom>
        </p:spPr>
      </p:pic>
      <p:sp>
        <p:nvSpPr>
          <p:cNvPr id="22" name="תרשים זרימה: מחבר 21">
            <a:extLst>
              <a:ext uri="{FF2B5EF4-FFF2-40B4-BE49-F238E27FC236}">
                <a16:creationId xmlns:a16="http://schemas.microsoft.com/office/drawing/2014/main" id="{916D92DD-4567-459E-839D-63260353FCB9}"/>
              </a:ext>
            </a:extLst>
          </p:cNvPr>
          <p:cNvSpPr/>
          <p:nvPr/>
        </p:nvSpPr>
        <p:spPr bwMode="auto">
          <a:xfrm>
            <a:off x="16095906" y="19314550"/>
            <a:ext cx="2817399" cy="2678518"/>
          </a:xfrm>
          <a:prstGeom prst="flowChartConnector">
            <a:avLst/>
          </a:prstGeom>
          <a:noFill/>
          <a:ln w="28575" cap="flat" cmpd="sng" algn="ctr">
            <a:solidFill>
              <a:srgbClr val="698ED9"/>
            </a:solidFill>
            <a:prstDash val="solid"/>
            <a:round/>
            <a:headEnd type="none" w="med" len="med"/>
            <a:tailEnd type="none" w="med" len="med"/>
          </a:ln>
          <a:effectLst/>
        </p:spPr>
        <p:txBody>
          <a:bodyPr vert="horz" wrap="none" lIns="91440" tIns="45720" rIns="91440" bIns="45720" numCol="1" rtlCol="1" anchor="ctr" anchorCtr="0" compatLnSpc="1">
            <a:prstTxWarp prst="textNoShape">
              <a:avLst/>
            </a:prstTxWarp>
          </a:bodyPr>
          <a:lstStyle/>
          <a:p>
            <a:pPr marL="0" marR="0" indent="0" algn="ctr" defTabSz="4389438" rtl="0" eaLnBrk="1" fontAlgn="base" latinLnBrk="0" hangingPunct="1">
              <a:lnSpc>
                <a:spcPct val="100000"/>
              </a:lnSpc>
              <a:spcBef>
                <a:spcPct val="0"/>
              </a:spcBef>
              <a:spcAft>
                <a:spcPct val="0"/>
              </a:spcAft>
              <a:buClrTx/>
              <a:buSzTx/>
              <a:buFontTx/>
              <a:buNone/>
              <a:tabLst/>
            </a:pPr>
            <a:r>
              <a:rPr lang="en-US" sz="2800" b="1" dirty="0"/>
              <a:t>Metaphor</a:t>
            </a:r>
            <a:r>
              <a:rPr lang="en-US" sz="2800" b="1" dirty="0">
                <a:highlight>
                  <a:srgbClr val="FFFF00"/>
                </a:highlight>
              </a:rPr>
              <a:t>-</a:t>
            </a:r>
            <a:r>
              <a:rPr lang="en-US" sz="2800" b="1" dirty="0"/>
              <a:t> </a:t>
            </a:r>
          </a:p>
          <a:p>
            <a:pPr marL="0" marR="0" indent="0" algn="ctr" defTabSz="4389438" rtl="0" eaLnBrk="1" fontAlgn="base" latinLnBrk="0" hangingPunct="1">
              <a:lnSpc>
                <a:spcPct val="100000"/>
              </a:lnSpc>
              <a:spcBef>
                <a:spcPct val="0"/>
              </a:spcBef>
              <a:spcAft>
                <a:spcPct val="0"/>
              </a:spcAft>
              <a:buClrTx/>
              <a:buSzTx/>
              <a:buFontTx/>
              <a:buNone/>
              <a:tabLst/>
            </a:pPr>
            <a:r>
              <a:rPr lang="en-US" sz="2800" b="1" dirty="0"/>
              <a:t>making </a:t>
            </a:r>
          </a:p>
          <a:p>
            <a:pPr marL="0" marR="0" indent="0" algn="ctr" defTabSz="4389438" rtl="0" eaLnBrk="1" fontAlgn="base" latinLnBrk="0" hangingPunct="1">
              <a:lnSpc>
                <a:spcPct val="100000"/>
              </a:lnSpc>
              <a:spcBef>
                <a:spcPct val="0"/>
              </a:spcBef>
              <a:spcAft>
                <a:spcPct val="0"/>
              </a:spcAft>
              <a:buClrTx/>
              <a:buSzTx/>
              <a:buFontTx/>
              <a:buNone/>
              <a:tabLst/>
            </a:pPr>
            <a:r>
              <a:rPr lang="en-US" sz="2800" b="1" dirty="0">
                <a:highlight>
                  <a:srgbClr val="FFFF00"/>
                </a:highlight>
              </a:rPr>
              <a:t>P</a:t>
            </a:r>
            <a:r>
              <a:rPr lang="en-US" sz="2800" b="1" dirty="0"/>
              <a:t>rocess</a:t>
            </a:r>
            <a:endParaRPr kumimoji="0" lang="he-IL" sz="2800" b="1" i="0" u="none" strike="noStrike" cap="none" normalizeH="0" baseline="0" dirty="0">
              <a:ln>
                <a:noFill/>
              </a:ln>
              <a:solidFill>
                <a:schemeClr val="tx1"/>
              </a:solidFill>
              <a:effectLst/>
              <a:latin typeface="Arial" charset="0"/>
            </a:endParaRPr>
          </a:p>
        </p:txBody>
      </p:sp>
      <p:sp>
        <p:nvSpPr>
          <p:cNvPr id="9" name="תיבת טקסט 8">
            <a:extLst>
              <a:ext uri="{FF2B5EF4-FFF2-40B4-BE49-F238E27FC236}">
                <a16:creationId xmlns:a16="http://schemas.microsoft.com/office/drawing/2014/main" id="{8F59205B-FE49-4DE3-8CFE-6BDB31C2228F}"/>
              </a:ext>
            </a:extLst>
          </p:cNvPr>
          <p:cNvSpPr txBox="1"/>
          <p:nvPr/>
        </p:nvSpPr>
        <p:spPr>
          <a:xfrm>
            <a:off x="15466217" y="15453526"/>
            <a:ext cx="10429876" cy="1015663"/>
          </a:xfrm>
          <a:prstGeom prst="rect">
            <a:avLst/>
          </a:prstGeom>
          <a:noFill/>
        </p:spPr>
        <p:txBody>
          <a:bodyPr wrap="square" rtlCol="1">
            <a:spAutoFit/>
          </a:bodyPr>
          <a:lstStyle/>
          <a:p>
            <a:r>
              <a:rPr lang="en-US" sz="3000" b="1" dirty="0">
                <a:solidFill>
                  <a:schemeClr val="accent2"/>
                </a:solidFill>
              </a:rPr>
              <a:t>Empowering Reflective Pedagogy for E-Learning</a:t>
            </a:r>
          </a:p>
          <a:p>
            <a:r>
              <a:rPr lang="en-US" sz="3000" b="1" dirty="0">
                <a:solidFill>
                  <a:schemeClr val="accent2"/>
                </a:solidFill>
              </a:rPr>
              <a:t>During First Wave of Covid-19</a:t>
            </a:r>
            <a:endParaRPr lang="he-IL" sz="3000" b="1" dirty="0">
              <a:solidFill>
                <a:schemeClr val="accent2"/>
              </a:solidFill>
            </a:endParaRPr>
          </a:p>
        </p:txBody>
      </p:sp>
      <p:cxnSp>
        <p:nvCxnSpPr>
          <p:cNvPr id="11" name="מחבר חץ ישר 10">
            <a:extLst>
              <a:ext uri="{FF2B5EF4-FFF2-40B4-BE49-F238E27FC236}">
                <a16:creationId xmlns:a16="http://schemas.microsoft.com/office/drawing/2014/main" id="{28C44ACD-08DF-4520-AFB0-E2B34BC23ED1}"/>
              </a:ext>
            </a:extLst>
          </p:cNvPr>
          <p:cNvCxnSpPr>
            <a:cxnSpLocks/>
            <a:stCxn id="7" idx="6"/>
          </p:cNvCxnSpPr>
          <p:nvPr/>
        </p:nvCxnSpPr>
        <p:spPr bwMode="auto">
          <a:xfrm>
            <a:off x="18913305" y="18432766"/>
            <a:ext cx="542924" cy="0"/>
          </a:xfrm>
          <a:prstGeom prst="straightConnector1">
            <a:avLst/>
          </a:prstGeom>
          <a:ln>
            <a:headEnd type="none" w="med" len="med"/>
            <a:tailEnd type="triangle"/>
          </a:ln>
        </p:spPr>
        <p:style>
          <a:lnRef idx="2">
            <a:schemeClr val="dk1"/>
          </a:lnRef>
          <a:fillRef idx="0">
            <a:schemeClr val="dk1"/>
          </a:fillRef>
          <a:effectRef idx="1">
            <a:schemeClr val="dk1"/>
          </a:effectRef>
          <a:fontRef idx="minor">
            <a:schemeClr val="tx1"/>
          </a:fontRef>
        </p:style>
      </p:cxnSp>
      <p:cxnSp>
        <p:nvCxnSpPr>
          <p:cNvPr id="32" name="מחבר חץ ישר 31">
            <a:extLst>
              <a:ext uri="{FF2B5EF4-FFF2-40B4-BE49-F238E27FC236}">
                <a16:creationId xmlns:a16="http://schemas.microsoft.com/office/drawing/2014/main" id="{D790E345-4D3A-4392-9BE3-DEFD5CD1FC4E}"/>
              </a:ext>
            </a:extLst>
          </p:cNvPr>
          <p:cNvCxnSpPr>
            <a:cxnSpLocks/>
          </p:cNvCxnSpPr>
          <p:nvPr/>
        </p:nvCxnSpPr>
        <p:spPr bwMode="auto">
          <a:xfrm>
            <a:off x="18913305" y="20871714"/>
            <a:ext cx="542924" cy="0"/>
          </a:xfrm>
          <a:prstGeom prst="straightConnector1">
            <a:avLst/>
          </a:prstGeom>
          <a:ln>
            <a:headEnd type="none" w="med" len="med"/>
            <a:tailEnd type="triangle"/>
          </a:ln>
        </p:spPr>
        <p:style>
          <a:lnRef idx="2">
            <a:schemeClr val="dk1"/>
          </a:lnRef>
          <a:fillRef idx="0">
            <a:schemeClr val="dk1"/>
          </a:fillRef>
          <a:effectRef idx="1">
            <a:schemeClr val="dk1"/>
          </a:effectRef>
          <a:fontRef idx="minor">
            <a:schemeClr val="tx1"/>
          </a:fontRef>
        </p:style>
      </p:cxnSp>
      <p:sp>
        <p:nvSpPr>
          <p:cNvPr id="2055" name="קשת 2054">
            <a:extLst>
              <a:ext uri="{FF2B5EF4-FFF2-40B4-BE49-F238E27FC236}">
                <a16:creationId xmlns:a16="http://schemas.microsoft.com/office/drawing/2014/main" id="{F375620A-A839-4351-9B20-CF3EE2ADCCDE}"/>
              </a:ext>
            </a:extLst>
          </p:cNvPr>
          <p:cNvSpPr/>
          <p:nvPr/>
        </p:nvSpPr>
        <p:spPr bwMode="auto">
          <a:xfrm rot="3485551">
            <a:off x="21192494" y="17038226"/>
            <a:ext cx="5395880" cy="3618861"/>
          </a:xfrm>
          <a:prstGeom prst="arc">
            <a:avLst>
              <a:gd name="adj1" fmla="val 16200000"/>
              <a:gd name="adj2" fmla="val 21445623"/>
            </a:avLst>
          </a:prstGeom>
          <a:ln w="28575" cap="flat" cmpd="sng" algn="ctr">
            <a:solidFill>
              <a:schemeClr val="accent6"/>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txBody>
          <a:bodyPr vert="horz" wrap="none" lIns="91440" tIns="45720" rIns="91440" bIns="45720" numCol="1" rtlCol="1" anchor="ctr" anchorCtr="0" compatLnSpc="1">
            <a:prstTxWarp prst="textNoShape">
              <a:avLst/>
            </a:prstTxWarp>
          </a:bodyPr>
          <a:lstStyle/>
          <a:p>
            <a:pPr marL="0" marR="0" indent="0" algn="ctr" defTabSz="4389438" rtl="0" eaLnBrk="1" fontAlgn="base" latinLnBrk="0" hangingPunct="1">
              <a:lnSpc>
                <a:spcPct val="100000"/>
              </a:lnSpc>
              <a:spcBef>
                <a:spcPct val="0"/>
              </a:spcBef>
              <a:spcAft>
                <a:spcPct val="0"/>
              </a:spcAft>
              <a:buClrTx/>
              <a:buSzTx/>
              <a:buFontTx/>
              <a:buNone/>
              <a:tabLst/>
            </a:pPr>
            <a:endParaRPr kumimoji="0" lang="he-IL" sz="8600" b="0" i="0" u="none" strike="noStrike" cap="none" normalizeH="0" baseline="0">
              <a:ln>
                <a:noFill/>
              </a:ln>
              <a:solidFill>
                <a:schemeClr val="tx1"/>
              </a:solidFill>
              <a:effectLst/>
              <a:latin typeface="Arial" charset="0"/>
            </a:endParaRPr>
          </a:p>
        </p:txBody>
      </p:sp>
    </p:spTree>
  </p:cSld>
  <p:clrMapOvr>
    <a:masterClrMapping/>
  </p:clrMapOvr>
</p:sld>
</file>

<file path=ppt/theme/theme1.xml><?xml version="1.0" encoding="utf-8"?>
<a:theme xmlns:a="http://schemas.openxmlformats.org/drawingml/2006/main" name="Default Design">
  <a:themeElements>
    <a:clrScheme name="Custom 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212167"/>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4389438" rtl="0" eaLnBrk="1" fontAlgn="base" latinLnBrk="0" hangingPunct="1">
          <a:lnSpc>
            <a:spcPct val="100000"/>
          </a:lnSpc>
          <a:spcBef>
            <a:spcPct val="0"/>
          </a:spcBef>
          <a:spcAft>
            <a:spcPct val="0"/>
          </a:spcAft>
          <a:buClrTx/>
          <a:buSzTx/>
          <a:buFontTx/>
          <a:buNone/>
          <a:tabLst/>
          <a:defRPr kumimoji="0" lang="en-US" sz="8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4389438" rtl="0" eaLnBrk="1" fontAlgn="base" latinLnBrk="0" hangingPunct="1">
          <a:lnSpc>
            <a:spcPct val="100000"/>
          </a:lnSpc>
          <a:spcBef>
            <a:spcPct val="0"/>
          </a:spcBef>
          <a:spcAft>
            <a:spcPct val="0"/>
          </a:spcAft>
          <a:buClrTx/>
          <a:buSzTx/>
          <a:buFontTx/>
          <a:buNone/>
          <a:tabLst/>
          <a:defRPr kumimoji="0" lang="en-US" sz="86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3074</TotalTime>
  <Words>916</Words>
  <Application>Microsoft Macintosh PowerPoint</Application>
  <PresentationFormat>Custom</PresentationFormat>
  <Paragraphs>41</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Times New Roman</vt:lpstr>
      <vt:lpstr>Default Design</vt:lpstr>
      <vt:lpstr>PowerPoint Presentation</vt:lpstr>
    </vt:vector>
  </TitlesOfParts>
  <Company>MegaPrint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36x48 Vertical Poster</dc:title>
  <dc:creator>Ethan Shulda;www.postersession.com</dc:creator>
  <cp:keywords>www.postersession.com</cp:keywords>
  <dc:description>©MegaPrint Inc. 2009</dc:description>
  <cp:lastModifiedBy>Dana Townsend</cp:lastModifiedBy>
  <cp:revision>72</cp:revision>
  <dcterms:created xsi:type="dcterms:W3CDTF">2008-12-04T00:20:37Z</dcterms:created>
  <dcterms:modified xsi:type="dcterms:W3CDTF">2021-04-24T18:04:05Z</dcterms:modified>
  <cp:category>Research Poster</cp:category>
</cp:coreProperties>
</file>