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32918400"/>
  <p:notesSz cx="6715125" cy="9239250"/>
  <p:defaultTextStyle>
    <a:defPPr>
      <a:defRPr lang="en-US"/>
    </a:defPPr>
    <a:lvl1pPr algn="ctr" rtl="0" fontAlgn="base">
      <a:spcBef>
        <a:spcPct val="0"/>
      </a:spcBef>
      <a:spcAft>
        <a:spcPct val="0"/>
      </a:spcAft>
      <a:defRPr sz="6962" kern="1200">
        <a:solidFill>
          <a:schemeClr val="tx1"/>
        </a:solidFill>
        <a:latin typeface="Arial" charset="0"/>
        <a:ea typeface="+mn-ea"/>
        <a:cs typeface="+mn-cs"/>
      </a:defRPr>
    </a:lvl1pPr>
    <a:lvl2pPr marL="370103" algn="ctr" rtl="0" fontAlgn="base">
      <a:spcBef>
        <a:spcPct val="0"/>
      </a:spcBef>
      <a:spcAft>
        <a:spcPct val="0"/>
      </a:spcAft>
      <a:defRPr sz="6962" kern="1200">
        <a:solidFill>
          <a:schemeClr val="tx1"/>
        </a:solidFill>
        <a:latin typeface="Arial" charset="0"/>
        <a:ea typeface="+mn-ea"/>
        <a:cs typeface="+mn-cs"/>
      </a:defRPr>
    </a:lvl2pPr>
    <a:lvl3pPr marL="740207" algn="ctr" rtl="0" fontAlgn="base">
      <a:spcBef>
        <a:spcPct val="0"/>
      </a:spcBef>
      <a:spcAft>
        <a:spcPct val="0"/>
      </a:spcAft>
      <a:defRPr sz="6962" kern="1200">
        <a:solidFill>
          <a:schemeClr val="tx1"/>
        </a:solidFill>
        <a:latin typeface="Arial" charset="0"/>
        <a:ea typeface="+mn-ea"/>
        <a:cs typeface="+mn-cs"/>
      </a:defRPr>
    </a:lvl3pPr>
    <a:lvl4pPr marL="1110310" algn="ctr" rtl="0" fontAlgn="base">
      <a:spcBef>
        <a:spcPct val="0"/>
      </a:spcBef>
      <a:spcAft>
        <a:spcPct val="0"/>
      </a:spcAft>
      <a:defRPr sz="6962" kern="1200">
        <a:solidFill>
          <a:schemeClr val="tx1"/>
        </a:solidFill>
        <a:latin typeface="Arial" charset="0"/>
        <a:ea typeface="+mn-ea"/>
        <a:cs typeface="+mn-cs"/>
      </a:defRPr>
    </a:lvl4pPr>
    <a:lvl5pPr marL="1480414" algn="ctr" rtl="0" fontAlgn="base">
      <a:spcBef>
        <a:spcPct val="0"/>
      </a:spcBef>
      <a:spcAft>
        <a:spcPct val="0"/>
      </a:spcAft>
      <a:defRPr sz="6962" kern="1200">
        <a:solidFill>
          <a:schemeClr val="tx1"/>
        </a:solidFill>
        <a:latin typeface="Arial" charset="0"/>
        <a:ea typeface="+mn-ea"/>
        <a:cs typeface="+mn-cs"/>
      </a:defRPr>
    </a:lvl5pPr>
    <a:lvl6pPr marL="1850517" algn="l" defTabSz="740207" rtl="0" eaLnBrk="1" latinLnBrk="0" hangingPunct="1">
      <a:defRPr sz="6962" kern="1200">
        <a:solidFill>
          <a:schemeClr val="tx1"/>
        </a:solidFill>
        <a:latin typeface="Arial" charset="0"/>
        <a:ea typeface="+mn-ea"/>
        <a:cs typeface="+mn-cs"/>
      </a:defRPr>
    </a:lvl6pPr>
    <a:lvl7pPr marL="2220620" algn="l" defTabSz="740207" rtl="0" eaLnBrk="1" latinLnBrk="0" hangingPunct="1">
      <a:defRPr sz="6962" kern="1200">
        <a:solidFill>
          <a:schemeClr val="tx1"/>
        </a:solidFill>
        <a:latin typeface="Arial" charset="0"/>
        <a:ea typeface="+mn-ea"/>
        <a:cs typeface="+mn-cs"/>
      </a:defRPr>
    </a:lvl7pPr>
    <a:lvl8pPr marL="2590724" algn="l" defTabSz="740207" rtl="0" eaLnBrk="1" latinLnBrk="0" hangingPunct="1">
      <a:defRPr sz="6962" kern="1200">
        <a:solidFill>
          <a:schemeClr val="tx1"/>
        </a:solidFill>
        <a:latin typeface="Arial" charset="0"/>
        <a:ea typeface="+mn-ea"/>
        <a:cs typeface="+mn-cs"/>
      </a:defRPr>
    </a:lvl8pPr>
    <a:lvl9pPr marL="2960827" algn="l" defTabSz="740207" rtl="0" eaLnBrk="1" latinLnBrk="0" hangingPunct="1">
      <a:defRPr sz="6962"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425" userDrawn="1">
          <p15:clr>
            <a:srgbClr val="A4A3A4"/>
          </p15:clr>
        </p15:guide>
        <p15:guide id="2" orient="horz" pos="20196" userDrawn="1">
          <p15:clr>
            <a:srgbClr val="A4A3A4"/>
          </p15:clr>
        </p15:guide>
        <p15:guide id="3" pos="9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 initials="T" lastIdx="1" clrIdx="0">
    <p:extLst/>
  </p:cmAuthor>
  <p:cmAuthor id="2" name="Dana Townsend" initials="DT"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ED9"/>
    <a:srgbClr val="A7C4FF"/>
    <a:srgbClr val="EAEAEA"/>
    <a:srgbClr val="C0C0C0"/>
    <a:srgbClr val="0046D2"/>
    <a:srgbClr val="FF0000"/>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7" autoAdjust="0"/>
    <p:restoredTop sz="94660"/>
  </p:normalViewPr>
  <p:slideViewPr>
    <p:cSldViewPr snapToGrid="0">
      <p:cViewPr>
        <p:scale>
          <a:sx n="50" d="100"/>
          <a:sy n="50" d="100"/>
        </p:scale>
        <p:origin x="352" y="1072"/>
      </p:cViewPr>
      <p:guideLst>
        <p:guide orient="horz" pos="10425"/>
        <p:guide orient="horz" pos="20196"/>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4T13:07:34.554" idx="4">
    <p:pos x="14880" y="12992"/>
    <p:text>I would suggest clarifying this. If the heading is titled "Students express difficulties:" then the bullet points should include specific kinds of difficulties they expressed. If it isn't possible to explain specific difficulties, then you could  remove "difficulties" from the heading so it says "Students express:"</p:text>
    <p:extLst>
      <p:ext uri="{C676402C-5697-4E1C-873F-D02D1690AC5C}">
        <p15:threadingInfo xmlns:p15="http://schemas.microsoft.com/office/powerpoint/2012/main" timeZoneBias="240"/>
      </p:ext>
    </p:extLst>
  </p:cm>
  <p:cm authorId="2" dt="2021-04-24T13:35:56.327" idx="6">
    <p:pos x="4352" y="5872"/>
    <p:text>It would be helpful to write this out: B___ Social Work students. (I don't know what B stands for)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819275" y="692150"/>
            <a:ext cx="307816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71" kern="1200">
        <a:solidFill>
          <a:schemeClr val="tx1"/>
        </a:solidFill>
        <a:latin typeface="Arial" charset="0"/>
        <a:ea typeface="+mn-ea"/>
        <a:cs typeface="+mn-cs"/>
      </a:defRPr>
    </a:lvl1pPr>
    <a:lvl2pPr marL="370103" algn="l" rtl="0" fontAlgn="base">
      <a:spcBef>
        <a:spcPct val="30000"/>
      </a:spcBef>
      <a:spcAft>
        <a:spcPct val="0"/>
      </a:spcAft>
      <a:defRPr sz="971" kern="1200">
        <a:solidFill>
          <a:schemeClr val="tx1"/>
        </a:solidFill>
        <a:latin typeface="Arial" charset="0"/>
        <a:ea typeface="+mn-ea"/>
        <a:cs typeface="+mn-cs"/>
      </a:defRPr>
    </a:lvl2pPr>
    <a:lvl3pPr marL="740207" algn="l" rtl="0" fontAlgn="base">
      <a:spcBef>
        <a:spcPct val="30000"/>
      </a:spcBef>
      <a:spcAft>
        <a:spcPct val="0"/>
      </a:spcAft>
      <a:defRPr sz="971" kern="1200">
        <a:solidFill>
          <a:schemeClr val="tx1"/>
        </a:solidFill>
        <a:latin typeface="Arial" charset="0"/>
        <a:ea typeface="+mn-ea"/>
        <a:cs typeface="+mn-cs"/>
      </a:defRPr>
    </a:lvl3pPr>
    <a:lvl4pPr marL="1110310" algn="l" rtl="0" fontAlgn="base">
      <a:spcBef>
        <a:spcPct val="30000"/>
      </a:spcBef>
      <a:spcAft>
        <a:spcPct val="0"/>
      </a:spcAft>
      <a:defRPr sz="971" kern="1200">
        <a:solidFill>
          <a:schemeClr val="tx1"/>
        </a:solidFill>
        <a:latin typeface="Arial" charset="0"/>
        <a:ea typeface="+mn-ea"/>
        <a:cs typeface="+mn-cs"/>
      </a:defRPr>
    </a:lvl4pPr>
    <a:lvl5pPr marL="1480414" algn="l" rtl="0" fontAlgn="base">
      <a:spcBef>
        <a:spcPct val="30000"/>
      </a:spcBef>
      <a:spcAft>
        <a:spcPct val="0"/>
      </a:spcAft>
      <a:defRPr sz="971" kern="1200">
        <a:solidFill>
          <a:schemeClr val="tx1"/>
        </a:solidFill>
        <a:latin typeface="Arial" charset="0"/>
        <a:ea typeface="+mn-ea"/>
        <a:cs typeface="+mn-cs"/>
      </a:defRPr>
    </a:lvl5pPr>
    <a:lvl6pPr marL="1850517" algn="l" defTabSz="740207" rtl="0" eaLnBrk="1" latinLnBrk="0" hangingPunct="1">
      <a:defRPr sz="971" kern="1200">
        <a:solidFill>
          <a:schemeClr val="tx1"/>
        </a:solidFill>
        <a:latin typeface="+mn-lt"/>
        <a:ea typeface="+mn-ea"/>
        <a:cs typeface="+mn-cs"/>
      </a:defRPr>
    </a:lvl6pPr>
    <a:lvl7pPr marL="2220620" algn="l" defTabSz="740207" rtl="0" eaLnBrk="1" latinLnBrk="0" hangingPunct="1">
      <a:defRPr sz="971" kern="1200">
        <a:solidFill>
          <a:schemeClr val="tx1"/>
        </a:solidFill>
        <a:latin typeface="+mn-lt"/>
        <a:ea typeface="+mn-ea"/>
        <a:cs typeface="+mn-cs"/>
      </a:defRPr>
    </a:lvl7pPr>
    <a:lvl8pPr marL="2590724" algn="l" defTabSz="740207" rtl="0" eaLnBrk="1" latinLnBrk="0" hangingPunct="1">
      <a:defRPr sz="971" kern="1200">
        <a:solidFill>
          <a:schemeClr val="tx1"/>
        </a:solidFill>
        <a:latin typeface="+mn-lt"/>
        <a:ea typeface="+mn-ea"/>
        <a:cs typeface="+mn-cs"/>
      </a:defRPr>
    </a:lvl8pPr>
    <a:lvl9pPr marL="2960827" algn="l" defTabSz="74020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1819275" y="692150"/>
            <a:ext cx="3078163" cy="34655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2136895" y="32411540"/>
            <a:ext cx="3681588" cy="1595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5818483" y="32353914"/>
            <a:ext cx="1830501"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solidFill>
                  <a:schemeClr val="bg1"/>
                </a:solidFill>
              </a:rPr>
              <a:t>www.postersession.com</a:t>
            </a:r>
          </a:p>
        </p:txBody>
      </p:sp>
      <p:sp>
        <p:nvSpPr>
          <p:cNvPr id="4" name="TextBox 3">
            <a:extLst>
              <a:ext uri="{FF2B5EF4-FFF2-40B4-BE49-F238E27FC236}">
                <a16:creationId xmlns:a16="http://schemas.microsoft.com/office/drawing/2014/main" xmlns="" id="{6FDC70A7-D2F1-4488-9AB9-7757FFE6E9FF}"/>
              </a:ext>
            </a:extLst>
          </p:cNvPr>
          <p:cNvSpPr txBox="1"/>
          <p:nvPr userDrawn="1"/>
        </p:nvSpPr>
        <p:spPr>
          <a:xfrm>
            <a:off x="135271" y="32836091"/>
            <a:ext cx="409086" cy="11541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 b="1"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292079" rtl="0" fontAlgn="base">
        <a:spcBef>
          <a:spcPct val="0"/>
        </a:spcBef>
        <a:spcAft>
          <a:spcPct val="0"/>
        </a:spcAft>
        <a:defRPr sz="15825">
          <a:solidFill>
            <a:schemeClr val="tx2"/>
          </a:solidFill>
          <a:latin typeface="+mj-lt"/>
          <a:ea typeface="+mj-ea"/>
          <a:cs typeface="+mj-cs"/>
        </a:defRPr>
      </a:lvl1pPr>
      <a:lvl2pPr algn="ctr" defTabSz="3292079" rtl="0" fontAlgn="base">
        <a:spcBef>
          <a:spcPct val="0"/>
        </a:spcBef>
        <a:spcAft>
          <a:spcPct val="0"/>
        </a:spcAft>
        <a:defRPr sz="15825">
          <a:solidFill>
            <a:schemeClr val="tx2"/>
          </a:solidFill>
          <a:latin typeface="Arial" charset="0"/>
        </a:defRPr>
      </a:lvl2pPr>
      <a:lvl3pPr algn="ctr" defTabSz="3292079" rtl="0" fontAlgn="base">
        <a:spcBef>
          <a:spcPct val="0"/>
        </a:spcBef>
        <a:spcAft>
          <a:spcPct val="0"/>
        </a:spcAft>
        <a:defRPr sz="15825">
          <a:solidFill>
            <a:schemeClr val="tx2"/>
          </a:solidFill>
          <a:latin typeface="Arial" charset="0"/>
        </a:defRPr>
      </a:lvl3pPr>
      <a:lvl4pPr algn="ctr" defTabSz="3292079" rtl="0" fontAlgn="base">
        <a:spcBef>
          <a:spcPct val="0"/>
        </a:spcBef>
        <a:spcAft>
          <a:spcPct val="0"/>
        </a:spcAft>
        <a:defRPr sz="15825">
          <a:solidFill>
            <a:schemeClr val="tx2"/>
          </a:solidFill>
          <a:latin typeface="Arial" charset="0"/>
        </a:defRPr>
      </a:lvl4pPr>
      <a:lvl5pPr algn="ctr" defTabSz="3292079" rtl="0" fontAlgn="base">
        <a:spcBef>
          <a:spcPct val="0"/>
        </a:spcBef>
        <a:spcAft>
          <a:spcPct val="0"/>
        </a:spcAft>
        <a:defRPr sz="15825">
          <a:solidFill>
            <a:schemeClr val="tx2"/>
          </a:solidFill>
          <a:latin typeface="Arial" charset="0"/>
        </a:defRPr>
      </a:lvl5pPr>
      <a:lvl6pPr marL="342900" algn="ctr" defTabSz="3292079" rtl="0" fontAlgn="base">
        <a:spcBef>
          <a:spcPct val="0"/>
        </a:spcBef>
        <a:spcAft>
          <a:spcPct val="0"/>
        </a:spcAft>
        <a:defRPr sz="15825">
          <a:solidFill>
            <a:schemeClr val="tx2"/>
          </a:solidFill>
          <a:latin typeface="Arial" charset="0"/>
        </a:defRPr>
      </a:lvl6pPr>
      <a:lvl7pPr marL="685800" algn="ctr" defTabSz="3292079" rtl="0" fontAlgn="base">
        <a:spcBef>
          <a:spcPct val="0"/>
        </a:spcBef>
        <a:spcAft>
          <a:spcPct val="0"/>
        </a:spcAft>
        <a:defRPr sz="15825">
          <a:solidFill>
            <a:schemeClr val="tx2"/>
          </a:solidFill>
          <a:latin typeface="Arial" charset="0"/>
        </a:defRPr>
      </a:lvl7pPr>
      <a:lvl8pPr marL="1028700" algn="ctr" defTabSz="3292079" rtl="0" fontAlgn="base">
        <a:spcBef>
          <a:spcPct val="0"/>
        </a:spcBef>
        <a:spcAft>
          <a:spcPct val="0"/>
        </a:spcAft>
        <a:defRPr sz="15825">
          <a:solidFill>
            <a:schemeClr val="tx2"/>
          </a:solidFill>
          <a:latin typeface="Arial" charset="0"/>
        </a:defRPr>
      </a:lvl8pPr>
      <a:lvl9pPr marL="1371600" algn="ctr" defTabSz="3292079" rtl="0" fontAlgn="base">
        <a:spcBef>
          <a:spcPct val="0"/>
        </a:spcBef>
        <a:spcAft>
          <a:spcPct val="0"/>
        </a:spcAft>
        <a:defRPr sz="15825">
          <a:solidFill>
            <a:schemeClr val="tx2"/>
          </a:solidFill>
          <a:latin typeface="Arial" charset="0"/>
        </a:defRPr>
      </a:lvl9pPr>
    </p:titleStyle>
    <p:bodyStyle>
      <a:lvl1pPr marL="1234679" indent="-1234679" algn="l" defTabSz="3292079" rtl="0" fontAlgn="base">
        <a:spcBef>
          <a:spcPct val="20000"/>
        </a:spcBef>
        <a:spcAft>
          <a:spcPct val="0"/>
        </a:spcAft>
        <a:buChar char="•"/>
        <a:defRPr sz="11550">
          <a:solidFill>
            <a:schemeClr val="tx1"/>
          </a:solidFill>
          <a:latin typeface="+mn-lt"/>
          <a:ea typeface="+mn-ea"/>
          <a:cs typeface="+mn-cs"/>
        </a:defRPr>
      </a:lvl1pPr>
      <a:lvl2pPr marL="2674144" indent="-1028700" algn="l" defTabSz="3292079" rtl="0" fontAlgn="base">
        <a:spcBef>
          <a:spcPct val="20000"/>
        </a:spcBef>
        <a:spcAft>
          <a:spcPct val="0"/>
        </a:spcAft>
        <a:buChar char="–"/>
        <a:defRPr sz="10050">
          <a:solidFill>
            <a:schemeClr val="tx1"/>
          </a:solidFill>
          <a:latin typeface="+mn-lt"/>
        </a:defRPr>
      </a:lvl2pPr>
      <a:lvl3pPr marL="4114800" indent="-822722" algn="l" defTabSz="3292079" rtl="0" fontAlgn="base">
        <a:spcBef>
          <a:spcPct val="20000"/>
        </a:spcBef>
        <a:spcAft>
          <a:spcPct val="0"/>
        </a:spcAft>
        <a:buChar char="•"/>
        <a:defRPr sz="8625">
          <a:solidFill>
            <a:schemeClr val="tx1"/>
          </a:solidFill>
          <a:latin typeface="+mn-lt"/>
        </a:defRPr>
      </a:lvl3pPr>
      <a:lvl4pPr marL="5760244" indent="-822722" algn="l" defTabSz="3292079" rtl="0" fontAlgn="base">
        <a:spcBef>
          <a:spcPct val="20000"/>
        </a:spcBef>
        <a:spcAft>
          <a:spcPct val="0"/>
        </a:spcAft>
        <a:buChar char="–"/>
        <a:defRPr sz="7200">
          <a:solidFill>
            <a:schemeClr val="tx1"/>
          </a:solidFill>
          <a:latin typeface="+mn-lt"/>
        </a:defRPr>
      </a:lvl4pPr>
      <a:lvl5pPr marL="7406879" indent="-822722" algn="l" defTabSz="3292079" rtl="0" fontAlgn="base">
        <a:spcBef>
          <a:spcPct val="20000"/>
        </a:spcBef>
        <a:spcAft>
          <a:spcPct val="0"/>
        </a:spcAft>
        <a:buChar char="»"/>
        <a:defRPr sz="7200">
          <a:solidFill>
            <a:schemeClr val="tx1"/>
          </a:solidFill>
          <a:latin typeface="+mn-lt"/>
        </a:defRPr>
      </a:lvl5pPr>
      <a:lvl6pPr marL="7749779" indent="-822722" algn="l" defTabSz="3292079" rtl="0" fontAlgn="base">
        <a:spcBef>
          <a:spcPct val="20000"/>
        </a:spcBef>
        <a:spcAft>
          <a:spcPct val="0"/>
        </a:spcAft>
        <a:buChar char="»"/>
        <a:defRPr sz="7200">
          <a:solidFill>
            <a:schemeClr val="tx1"/>
          </a:solidFill>
          <a:latin typeface="+mn-lt"/>
        </a:defRPr>
      </a:lvl6pPr>
      <a:lvl7pPr marL="8092679" indent="-822722" algn="l" defTabSz="3292079" rtl="0" fontAlgn="base">
        <a:spcBef>
          <a:spcPct val="20000"/>
        </a:spcBef>
        <a:spcAft>
          <a:spcPct val="0"/>
        </a:spcAft>
        <a:buChar char="»"/>
        <a:defRPr sz="7200">
          <a:solidFill>
            <a:schemeClr val="tx1"/>
          </a:solidFill>
          <a:latin typeface="+mn-lt"/>
        </a:defRPr>
      </a:lvl7pPr>
      <a:lvl8pPr marL="8435579" indent="-822722" algn="l" defTabSz="3292079" rtl="0" fontAlgn="base">
        <a:spcBef>
          <a:spcPct val="20000"/>
        </a:spcBef>
        <a:spcAft>
          <a:spcPct val="0"/>
        </a:spcAft>
        <a:buChar char="»"/>
        <a:defRPr sz="7200">
          <a:solidFill>
            <a:schemeClr val="tx1"/>
          </a:solidFill>
          <a:latin typeface="+mn-lt"/>
        </a:defRPr>
      </a:lvl8pPr>
      <a:lvl9pPr marL="8778479" indent="-822722" algn="l" defTabSz="3292079" rtl="0" fontAlgn="base">
        <a:spcBef>
          <a:spcPct val="20000"/>
        </a:spcBef>
        <a:spcAft>
          <a:spcPct val="0"/>
        </a:spcAft>
        <a:buChar char="»"/>
        <a:defRPr sz="7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4848508" y="6095999"/>
            <a:ext cx="13084937" cy="2661592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dirty="0"/>
          </a:p>
        </p:txBody>
      </p:sp>
      <p:sp>
        <p:nvSpPr>
          <p:cNvPr id="2052" name="AutoShape 4"/>
          <p:cNvSpPr>
            <a:spLocks noChangeArrowheads="1"/>
          </p:cNvSpPr>
          <p:nvPr/>
        </p:nvSpPr>
        <p:spPr bwMode="auto">
          <a:xfrm>
            <a:off x="1651819" y="6146800"/>
            <a:ext cx="12678544" cy="2661592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a:p>
        </p:txBody>
      </p:sp>
      <p:sp>
        <p:nvSpPr>
          <p:cNvPr id="2057" name="Text Box 9"/>
          <p:cNvSpPr txBox="1">
            <a:spLocks noChangeArrowheads="1"/>
          </p:cNvSpPr>
          <p:nvPr/>
        </p:nvSpPr>
        <p:spPr bwMode="auto">
          <a:xfrm>
            <a:off x="2413996" y="7587441"/>
            <a:ext cx="11201400" cy="5693867"/>
          </a:xfrm>
          <a:prstGeom prst="rect">
            <a:avLst/>
          </a:prstGeom>
          <a:noFill/>
          <a:ln w="9525">
            <a:noFill/>
            <a:miter lim="800000"/>
            <a:headEnd/>
            <a:tailEnd/>
          </a:ln>
          <a:effectLst/>
        </p:spPr>
        <p:txBody>
          <a:bodyPr>
            <a:spAutoFit/>
          </a:bodyPr>
          <a:lstStyle/>
          <a:p>
            <a:pPr algn="just"/>
            <a:r>
              <a:rPr lang="en-US" sz="2800" dirty="0">
                <a:highlight>
                  <a:srgbClr val="FFFF00"/>
                </a:highlight>
              </a:rPr>
              <a:t>As in</a:t>
            </a:r>
            <a:r>
              <a:rPr lang="en-US" sz="2800" dirty="0"/>
              <a:t> many countries around the world, higher education institutions in Israel </a:t>
            </a:r>
            <a:r>
              <a:rPr lang="en-US" sz="2800" dirty="0" smtClean="0"/>
              <a:t>moved </a:t>
            </a:r>
            <a:r>
              <a:rPr lang="en-US" sz="2800" dirty="0"/>
              <a:t>classes </a:t>
            </a:r>
            <a:r>
              <a:rPr lang="en-US" sz="2800" dirty="0">
                <a:highlight>
                  <a:srgbClr val="FFFF00"/>
                </a:highlight>
              </a:rPr>
              <a:t>online</a:t>
            </a:r>
            <a:r>
              <a:rPr lang="en-US" sz="2800" dirty="0"/>
              <a:t> during the C</a:t>
            </a:r>
            <a:r>
              <a:rPr lang="en-US" sz="2800" dirty="0">
                <a:highlight>
                  <a:srgbClr val="FFFF00"/>
                </a:highlight>
              </a:rPr>
              <a:t>OVID</a:t>
            </a:r>
            <a:r>
              <a:rPr lang="en-US" sz="2800" dirty="0"/>
              <a:t>-19 outbreak. The shift to </a:t>
            </a:r>
            <a:r>
              <a:rPr lang="en-US" sz="2800" dirty="0">
                <a:highlight>
                  <a:srgbClr val="FFFF00"/>
                </a:highlight>
              </a:rPr>
              <a:t>online</a:t>
            </a:r>
            <a:r>
              <a:rPr lang="en-US" sz="2800" dirty="0"/>
              <a:t> learning posed a unique challenge for instructors of workshops that combine theory and practice. </a:t>
            </a:r>
            <a:r>
              <a:rPr lang="en-US" sz="2800" dirty="0">
                <a:highlight>
                  <a:srgbClr val="FFFF00"/>
                </a:highlight>
              </a:rPr>
              <a:t>The current study was prompted by this challenge and </a:t>
            </a:r>
            <a:r>
              <a:rPr lang="en-US" sz="2800" dirty="0"/>
              <a:t>the need to adapt a group intervention course for BSW students</a:t>
            </a:r>
            <a:r>
              <a:rPr lang="en-US" sz="2800" dirty="0">
                <a:highlight>
                  <a:srgbClr val="FFFF00"/>
                </a:highlight>
              </a:rPr>
              <a:t>. In this course, students gain proficiency in theory and practice by taking on the task of group facilitator and leading the group process and </a:t>
            </a:r>
            <a:r>
              <a:rPr lang="en-US" sz="2800" dirty="0" smtClean="0">
                <a:highlight>
                  <a:srgbClr val="FFFF00"/>
                </a:highlight>
              </a:rPr>
              <a:t>goals. This </a:t>
            </a:r>
            <a:r>
              <a:rPr lang="en-US" sz="2800" dirty="0">
                <a:highlight>
                  <a:srgbClr val="FFFF00"/>
                </a:highlight>
              </a:rPr>
              <a:t>helps them learn how to create </a:t>
            </a:r>
            <a:r>
              <a:rPr lang="en-US" sz="2800" dirty="0"/>
              <a:t>a strong base from which the group can grow and develop (</a:t>
            </a:r>
            <a:r>
              <a:rPr lang="en-US" sz="2800" dirty="0" err="1"/>
              <a:t>Rosenwasser</a:t>
            </a:r>
            <a:r>
              <a:rPr lang="en-US" sz="2800" dirty="0"/>
              <a:t> </a:t>
            </a:r>
            <a:r>
              <a:rPr lang="en-US" sz="2800" dirty="0">
                <a:highlight>
                  <a:srgbClr val="FFFF00"/>
                </a:highlight>
              </a:rPr>
              <a:t>&amp;</a:t>
            </a:r>
            <a:r>
              <a:rPr lang="en-US" sz="2800" dirty="0"/>
              <a:t> Nathan, 1997</a:t>
            </a:r>
            <a:r>
              <a:rPr lang="en-US" sz="2800" dirty="0" smtClean="0"/>
              <a:t>). For students </a:t>
            </a:r>
            <a:r>
              <a:rPr lang="en-US" sz="2800" dirty="0"/>
              <a:t>who regularly find the experiential component of this course challenging, the </a:t>
            </a:r>
            <a:r>
              <a:rPr lang="en-US" sz="2800" dirty="0">
                <a:highlight>
                  <a:srgbClr val="FFFF00"/>
                </a:highlight>
              </a:rPr>
              <a:t>online</a:t>
            </a:r>
            <a:r>
              <a:rPr lang="en-US" sz="2800" dirty="0"/>
              <a:t> move was especially demanding as it require</a:t>
            </a:r>
            <a:r>
              <a:rPr lang="en-US" sz="2800" dirty="0">
                <a:highlight>
                  <a:srgbClr val="FFFF00"/>
                </a:highlight>
              </a:rPr>
              <a:t>d</a:t>
            </a:r>
            <a:r>
              <a:rPr lang="en-US" sz="2800" dirty="0"/>
              <a:t> additional training (Weinberg and Rolnik, 2020).</a:t>
            </a:r>
          </a:p>
        </p:txBody>
      </p:sp>
      <p:sp>
        <p:nvSpPr>
          <p:cNvPr id="2058" name="Text Box 10"/>
          <p:cNvSpPr txBox="1">
            <a:spLocks noChangeArrowheads="1"/>
          </p:cNvSpPr>
          <p:nvPr/>
        </p:nvSpPr>
        <p:spPr bwMode="auto">
          <a:xfrm>
            <a:off x="4831587" y="23165375"/>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Methods</a:t>
            </a:r>
          </a:p>
        </p:txBody>
      </p:sp>
      <p:sp>
        <p:nvSpPr>
          <p:cNvPr id="2059" name="Text Box 11"/>
          <p:cNvSpPr txBox="1">
            <a:spLocks noChangeArrowheads="1"/>
          </p:cNvSpPr>
          <p:nvPr/>
        </p:nvSpPr>
        <p:spPr bwMode="auto">
          <a:xfrm>
            <a:off x="17916524" y="22765502"/>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Conclusions</a:t>
            </a:r>
          </a:p>
        </p:txBody>
      </p:sp>
      <p:sp>
        <p:nvSpPr>
          <p:cNvPr id="2061" name="AutoShape 13"/>
          <p:cNvSpPr>
            <a:spLocks noChangeArrowheads="1"/>
          </p:cNvSpPr>
          <p:nvPr/>
        </p:nvSpPr>
        <p:spPr bwMode="auto">
          <a:xfrm>
            <a:off x="1651819" y="381000"/>
            <a:ext cx="26281626" cy="52578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3292079"/>
            <a:endParaRPr lang="en-US" sz="5222">
              <a:solidFill>
                <a:schemeClr val="bg1"/>
              </a:solidFill>
            </a:endParaRPr>
          </a:p>
        </p:txBody>
      </p:sp>
      <p:sp>
        <p:nvSpPr>
          <p:cNvPr id="2062" name="Text Box 14"/>
          <p:cNvSpPr txBox="1">
            <a:spLocks noChangeArrowheads="1"/>
          </p:cNvSpPr>
          <p:nvPr/>
        </p:nvSpPr>
        <p:spPr bwMode="auto">
          <a:xfrm>
            <a:off x="3121818" y="915285"/>
            <a:ext cx="23017163" cy="5016758"/>
          </a:xfrm>
          <a:prstGeom prst="rect">
            <a:avLst/>
          </a:prstGeom>
          <a:noFill/>
          <a:ln w="9525">
            <a:noFill/>
            <a:miter lim="800000"/>
            <a:headEnd/>
            <a:tailEnd/>
          </a:ln>
          <a:effectLst/>
        </p:spPr>
        <p:txBody>
          <a:bodyPr>
            <a:spAutoFit/>
          </a:bodyPr>
          <a:lstStyle/>
          <a:p>
            <a:pPr rtl="1"/>
            <a:r>
              <a:rPr lang="en-US" sz="6000" b="1" dirty="0"/>
              <a:t>Reflection and Metaphor as an Empowering Approach for</a:t>
            </a:r>
            <a:endParaRPr lang="he-IL" sz="6000" b="1" dirty="0"/>
          </a:p>
          <a:p>
            <a:pPr rtl="1"/>
            <a:r>
              <a:rPr lang="en-US" sz="6000" b="1" dirty="0"/>
              <a:t> E-learning in Challenging Situations: </a:t>
            </a:r>
          </a:p>
          <a:p>
            <a:pPr rtl="1"/>
            <a:r>
              <a:rPr lang="en-US" sz="4800" b="1" dirty="0"/>
              <a:t>The case of Experiential Learning During the Covid-19 Outbreak</a:t>
            </a:r>
            <a:endParaRPr lang="he-IL" sz="4800" b="1" dirty="0"/>
          </a:p>
          <a:p>
            <a:endParaRPr lang="en-US" sz="4000" b="1" dirty="0"/>
          </a:p>
          <a:p>
            <a:r>
              <a:rPr lang="en-US" sz="4000" b="1" dirty="0"/>
              <a:t>Tamar Darvish, </a:t>
            </a:r>
            <a:r>
              <a:rPr lang="en-US" sz="4000" b="1" dirty="0" err="1"/>
              <a:t>Ph.D</a:t>
            </a:r>
            <a:r>
              <a:rPr lang="en-US" sz="4000" b="1" dirty="0"/>
              <a:t> and Dassi Postan-Aizik, </a:t>
            </a:r>
            <a:r>
              <a:rPr lang="en-US" sz="4000" b="1" dirty="0" err="1"/>
              <a:t>Ph.D</a:t>
            </a:r>
            <a:endParaRPr lang="en-US" sz="4000" b="1" dirty="0"/>
          </a:p>
          <a:p>
            <a:r>
              <a:rPr lang="en-US" sz="3200" b="1" dirty="0"/>
              <a:t>Department of Social Work, </a:t>
            </a:r>
            <a:r>
              <a:rPr lang="en-US" sz="3200" b="1" dirty="0" err="1"/>
              <a:t>Yezreel</a:t>
            </a:r>
            <a:r>
              <a:rPr lang="en-US" sz="3200" b="1" dirty="0"/>
              <a:t> Valley </a:t>
            </a:r>
            <a:r>
              <a:rPr lang="en-US" sz="3200" b="1" dirty="0">
                <a:highlight>
                  <a:srgbClr val="FFFF00"/>
                </a:highlight>
              </a:rPr>
              <a:t>College</a:t>
            </a:r>
            <a:r>
              <a:rPr lang="en-US" sz="3200" b="1" dirty="0"/>
              <a:t>, Israel</a:t>
            </a:r>
            <a:endParaRPr lang="en-US" sz="4000" b="1" dirty="0"/>
          </a:p>
          <a:p>
            <a:pPr rtl="1"/>
            <a:endParaRPr lang="en-US" sz="4000" b="1" dirty="0"/>
          </a:p>
        </p:txBody>
      </p:sp>
      <p:sp>
        <p:nvSpPr>
          <p:cNvPr id="2084" name="Text Box 36"/>
          <p:cNvSpPr txBox="1">
            <a:spLocks noChangeArrowheads="1"/>
          </p:cNvSpPr>
          <p:nvPr/>
        </p:nvSpPr>
        <p:spPr bwMode="auto">
          <a:xfrm>
            <a:off x="2413996" y="24208658"/>
            <a:ext cx="10787063" cy="7648405"/>
          </a:xfrm>
          <a:prstGeom prst="rect">
            <a:avLst/>
          </a:prstGeom>
          <a:noFill/>
          <a:ln w="57150" cmpd="thinThick">
            <a:noFill/>
            <a:miter lim="800000"/>
            <a:headEnd/>
            <a:tailEnd/>
          </a:ln>
          <a:effectLst/>
        </p:spPr>
        <p:txBody>
          <a:bodyPr lIns="45878" tIns="22938" rIns="45878" bIns="22938">
            <a:spAutoFit/>
          </a:bodyPr>
          <a:lstStyle/>
          <a:p>
            <a:pPr algn="just"/>
            <a:r>
              <a:rPr lang="en-US" sz="2800" dirty="0"/>
              <a:t>This qualitative study utilize</a:t>
            </a:r>
            <a:r>
              <a:rPr lang="en-US" sz="2800" dirty="0">
                <a:highlight>
                  <a:srgbClr val="FFFF00"/>
                </a:highlight>
              </a:rPr>
              <a:t>d</a:t>
            </a:r>
            <a:r>
              <a:rPr lang="en-US" sz="2800" dirty="0"/>
              <a:t> instrumental case study methodology </a:t>
            </a:r>
            <a:r>
              <a:rPr lang="en-US" sz="2800" dirty="0" smtClean="0"/>
              <a:t>(Stake </a:t>
            </a:r>
            <a:r>
              <a:rPr lang="en-US" sz="2800" dirty="0"/>
              <a:t>&amp; Savolainen, 1995; </a:t>
            </a:r>
            <a:r>
              <a:rPr lang="en-US" sz="2800" dirty="0">
                <a:highlight>
                  <a:srgbClr val="FFFF00"/>
                </a:highlight>
              </a:rPr>
              <a:t>Yin, 2013</a:t>
            </a:r>
            <a:r>
              <a:rPr lang="en-US" sz="2800" dirty="0"/>
              <a:t>). Ethical approval </a:t>
            </a:r>
            <a:r>
              <a:rPr lang="en-US" sz="2800" dirty="0" smtClean="0"/>
              <a:t>was </a:t>
            </a:r>
            <a:r>
              <a:rPr lang="en-US" sz="2800" dirty="0"/>
              <a:t>obtained from YVC</a:t>
            </a:r>
            <a:r>
              <a:rPr lang="en-US" sz="2800" dirty="0">
                <a:highlight>
                  <a:srgbClr val="FFFF00"/>
                </a:highlight>
              </a:rPr>
              <a:t>’s</a:t>
            </a:r>
            <a:r>
              <a:rPr lang="en-US" sz="2800" dirty="0"/>
              <a:t> ethics committee. Data were gathered using </a:t>
            </a:r>
            <a:r>
              <a:rPr lang="en-US" sz="2800" strike="sngStrike" dirty="0">
                <a:highlight>
                  <a:srgbClr val="FFFF00"/>
                </a:highlight>
              </a:rPr>
              <a:t>a </a:t>
            </a:r>
            <a:r>
              <a:rPr lang="en-US" sz="2800" dirty="0" smtClean="0"/>
              <a:t>reflective </a:t>
            </a:r>
            <a:r>
              <a:rPr lang="en-US" sz="2800" dirty="0" smtClean="0">
                <a:highlight>
                  <a:srgbClr val="FFFF00"/>
                </a:highlight>
              </a:rPr>
              <a:t>assignments</a:t>
            </a:r>
            <a:r>
              <a:rPr lang="en-US" sz="2800" dirty="0" smtClean="0"/>
              <a:t> </a:t>
            </a:r>
            <a:r>
              <a:rPr lang="en-US" sz="2800" dirty="0"/>
              <a:t>written by </a:t>
            </a:r>
            <a:r>
              <a:rPr lang="en-US" sz="2800" dirty="0">
                <a:highlight>
                  <a:srgbClr val="FFFF00"/>
                </a:highlight>
              </a:rPr>
              <a:t>students</a:t>
            </a:r>
            <a:r>
              <a:rPr lang="en-US" sz="2800" dirty="0"/>
              <a:t> as part of the</a:t>
            </a:r>
            <a:r>
              <a:rPr lang="en-US" sz="2800" dirty="0">
                <a:highlight>
                  <a:srgbClr val="FFFF00"/>
                </a:highlight>
              </a:rPr>
              <a:t>ir</a:t>
            </a:r>
            <a:r>
              <a:rPr lang="en-US" sz="2800" dirty="0"/>
              <a:t> course</a:t>
            </a:r>
            <a:r>
              <a:rPr lang="en-US" sz="2800" dirty="0">
                <a:highlight>
                  <a:srgbClr val="FFFF00"/>
                </a:highlight>
              </a:rPr>
              <a:t>work </a:t>
            </a:r>
            <a:r>
              <a:rPr lang="en-US" sz="2800" dirty="0" smtClean="0"/>
              <a:t>(</a:t>
            </a:r>
            <a:r>
              <a:rPr lang="en-US" sz="2800" dirty="0"/>
              <a:t>N=16). Reflective methods (Schön,1983) have been applied </a:t>
            </a:r>
            <a:r>
              <a:rPr lang="en-US" sz="2800" dirty="0">
                <a:highlight>
                  <a:srgbClr val="FFFF00"/>
                </a:highlight>
              </a:rPr>
              <a:t>in the past </a:t>
            </a:r>
            <a:r>
              <a:rPr lang="en-US" sz="2800" dirty="0"/>
              <a:t>to help social work students perform and learn during health threats </a:t>
            </a:r>
            <a:r>
              <a:rPr lang="en-US" sz="2800" dirty="0">
                <a:highlight>
                  <a:srgbClr val="FFFF00"/>
                </a:highlight>
              </a:rPr>
              <a:t>such </a:t>
            </a:r>
            <a:r>
              <a:rPr lang="en-US" sz="2800" dirty="0"/>
              <a:t>as a </a:t>
            </a:r>
            <a:r>
              <a:rPr lang="en-US" sz="2800" dirty="0" smtClean="0"/>
              <a:t>pandemic</a:t>
            </a:r>
            <a:r>
              <a:rPr lang="en-US" sz="2800" dirty="0">
                <a:highlight>
                  <a:srgbClr val="FFFF00"/>
                </a:highlight>
              </a:rPr>
              <a:t> </a:t>
            </a:r>
            <a:r>
              <a:rPr lang="en-US" sz="2800" dirty="0" smtClean="0"/>
              <a:t>(</a:t>
            </a:r>
            <a:r>
              <a:rPr lang="en-US" sz="2800" dirty="0" err="1"/>
              <a:t>Tse</a:t>
            </a:r>
            <a:r>
              <a:rPr lang="en-US" sz="2800" dirty="0"/>
              <a:t> Fong Leung et </a:t>
            </a:r>
            <a:r>
              <a:rPr lang="en-US" sz="2800" dirty="0">
                <a:highlight>
                  <a:srgbClr val="FFFF00"/>
                </a:highlight>
              </a:rPr>
              <a:t>al.</a:t>
            </a:r>
            <a:r>
              <a:rPr lang="en-US" sz="2800" dirty="0"/>
              <a:t>, 2007). </a:t>
            </a:r>
            <a:r>
              <a:rPr lang="en-US" sz="2800" dirty="0">
                <a:highlight>
                  <a:srgbClr val="FFFF00"/>
                </a:highlight>
              </a:rPr>
              <a:t>These </a:t>
            </a:r>
            <a:r>
              <a:rPr lang="en-US" sz="2800" dirty="0" smtClean="0"/>
              <a:t>Reflection</a:t>
            </a:r>
            <a:r>
              <a:rPr lang="en-US" sz="2800" dirty="0"/>
              <a:t>-before-Action </a:t>
            </a:r>
            <a:r>
              <a:rPr lang="en-US" sz="2800" dirty="0" smtClean="0"/>
              <a:t>assignments</a:t>
            </a:r>
            <a:r>
              <a:rPr lang="en-US" sz="2800" dirty="0" smtClean="0">
                <a:highlight>
                  <a:srgbClr val="FFFF00"/>
                </a:highlight>
              </a:rPr>
              <a:t> </a:t>
            </a:r>
            <a:r>
              <a:rPr lang="en-US" sz="2800" dirty="0">
                <a:highlight>
                  <a:srgbClr val="FFFF00"/>
                </a:highlight>
              </a:rPr>
              <a:t>were</a:t>
            </a:r>
            <a:r>
              <a:rPr lang="en-US" sz="2800" dirty="0"/>
              <a:t> designed </a:t>
            </a:r>
            <a:r>
              <a:rPr lang="en-US" sz="2800" dirty="0" smtClean="0"/>
              <a:t>to </a:t>
            </a:r>
            <a:r>
              <a:rPr lang="en-US" sz="2800" dirty="0"/>
              <a:t>encourage </a:t>
            </a:r>
            <a:r>
              <a:rPr lang="en-US" sz="2800" dirty="0" smtClean="0">
                <a:highlight>
                  <a:srgbClr val="FFFF00"/>
                </a:highlight>
              </a:rPr>
              <a:t>students</a:t>
            </a:r>
            <a:r>
              <a:rPr lang="en-US" sz="2800" dirty="0" smtClean="0"/>
              <a:t> </a:t>
            </a:r>
            <a:r>
              <a:rPr lang="en-US" sz="2800" dirty="0"/>
              <a:t>to connect with past experiences before performing a new </a:t>
            </a:r>
            <a:r>
              <a:rPr lang="en-US" sz="2800" dirty="0" smtClean="0"/>
              <a:t>task</a:t>
            </a:r>
            <a:r>
              <a:rPr lang="en-US" sz="2800" dirty="0" smtClean="0">
                <a:highlight>
                  <a:srgbClr val="FFFF00"/>
                </a:highlight>
              </a:rPr>
              <a:t> </a:t>
            </a:r>
            <a:r>
              <a:rPr lang="en-US" sz="2800" dirty="0"/>
              <a:t>and to deepen their understanding of professional practice</a:t>
            </a:r>
            <a:r>
              <a:rPr lang="en-US" sz="2800" strike="sngStrike" dirty="0">
                <a:highlight>
                  <a:srgbClr val="FFFF00"/>
                </a:highlight>
              </a:rPr>
              <a:t>s</a:t>
            </a:r>
            <a:r>
              <a:rPr lang="en-US" sz="2800" dirty="0"/>
              <a:t> (Edwards, 2017). The texts were analyzed using thematic </a:t>
            </a:r>
            <a:r>
              <a:rPr lang="en-US" sz="2800" dirty="0" smtClean="0"/>
              <a:t>analysis. </a:t>
            </a:r>
            <a:r>
              <a:rPr lang="en-US" sz="2800" dirty="0" smtClean="0">
                <a:highlight>
                  <a:srgbClr val="FFFF00"/>
                </a:highlight>
              </a:rPr>
              <a:t>They </a:t>
            </a:r>
            <a:r>
              <a:rPr lang="en-US" sz="2800" dirty="0">
                <a:highlight>
                  <a:srgbClr val="FFFF00"/>
                </a:highlight>
              </a:rPr>
              <a:t>were coded based on </a:t>
            </a:r>
            <a:r>
              <a:rPr lang="en-US" sz="2800" dirty="0"/>
              <a:t>commonalities and </a:t>
            </a:r>
            <a:r>
              <a:rPr lang="en-US" sz="2800" dirty="0" smtClean="0">
                <a:highlight>
                  <a:srgbClr val="FFFF00"/>
                </a:highlight>
              </a:rPr>
              <a:t>differences</a:t>
            </a:r>
            <a:r>
              <a:rPr lang="en-US" sz="2800" dirty="0"/>
              <a:t>, as well as descriptive analys</a:t>
            </a:r>
            <a:r>
              <a:rPr lang="en-US" sz="2800" dirty="0">
                <a:highlight>
                  <a:srgbClr val="FFFF00"/>
                </a:highlight>
              </a:rPr>
              <a:t>e</a:t>
            </a:r>
            <a:r>
              <a:rPr lang="en-US" sz="2800" dirty="0"/>
              <a:t>s of </a:t>
            </a:r>
            <a:r>
              <a:rPr lang="en-US" sz="2800" dirty="0">
                <a:highlight>
                  <a:srgbClr val="FFFF00"/>
                </a:highlight>
              </a:rPr>
              <a:t>the </a:t>
            </a:r>
            <a:r>
              <a:rPr lang="en-US" sz="2800" dirty="0"/>
              <a:t>student</a:t>
            </a:r>
            <a:r>
              <a:rPr lang="en-US" sz="2800" dirty="0">
                <a:highlight>
                  <a:srgbClr val="FFFF00"/>
                </a:highlight>
              </a:rPr>
              <a:t>s’</a:t>
            </a:r>
            <a:r>
              <a:rPr lang="en-US" sz="2800" dirty="0"/>
              <a:t> experiences. Metaphor analysis was conducted using an interpretive approach whereby each researcher analyzed the data </a:t>
            </a:r>
            <a:r>
              <a:rPr lang="en-US" sz="2800" dirty="0" smtClean="0"/>
              <a:t>independently</a:t>
            </a:r>
            <a:r>
              <a:rPr lang="en-US" sz="2800" dirty="0">
                <a:highlight>
                  <a:srgbClr val="FFFF00"/>
                </a:highlight>
              </a:rPr>
              <a:t> </a:t>
            </a:r>
            <a:r>
              <a:rPr lang="en-US" sz="2800" dirty="0" smtClean="0">
                <a:highlight>
                  <a:srgbClr val="FFFF00"/>
                </a:highlight>
              </a:rPr>
              <a:t>before </a:t>
            </a:r>
            <a:r>
              <a:rPr lang="en-US" sz="2800" dirty="0">
                <a:highlight>
                  <a:srgbClr val="FFFF00"/>
                </a:highlight>
              </a:rPr>
              <a:t>establishing </a:t>
            </a:r>
            <a:r>
              <a:rPr lang="en-US" sz="2800" dirty="0"/>
              <a:t>a shared coding scheme (</a:t>
            </a:r>
            <a:r>
              <a:rPr lang="en-US" sz="2800" dirty="0" err="1"/>
              <a:t>Kupferberg</a:t>
            </a:r>
            <a:r>
              <a:rPr lang="en-US" sz="2800" dirty="0"/>
              <a:t>, 2008; 2016). </a:t>
            </a:r>
            <a:endParaRPr lang="en-US" sz="2400" b="1" dirty="0">
              <a:latin typeface="Times New Roman" pitchFamily="18" charset="0"/>
            </a:endParaRPr>
          </a:p>
          <a:p>
            <a:pPr algn="l" defTabSz="459581" eaLnBrk="0" hangingPunct="0"/>
            <a:endParaRPr lang="en-US" sz="1800" dirty="0">
              <a:latin typeface="Times New Roman" pitchFamily="18" charset="0"/>
            </a:endParaRPr>
          </a:p>
        </p:txBody>
      </p:sp>
      <p:sp>
        <p:nvSpPr>
          <p:cNvPr id="2088" name="Text Box 40"/>
          <p:cNvSpPr txBox="1">
            <a:spLocks noChangeArrowheads="1"/>
          </p:cNvSpPr>
          <p:nvPr/>
        </p:nvSpPr>
        <p:spPr bwMode="auto">
          <a:xfrm>
            <a:off x="15367794" y="23840673"/>
            <a:ext cx="11121231" cy="8233180"/>
          </a:xfrm>
          <a:prstGeom prst="rect">
            <a:avLst/>
          </a:prstGeom>
          <a:noFill/>
          <a:ln w="57150" cmpd="thinThick">
            <a:noFill/>
            <a:miter lim="800000"/>
            <a:headEnd/>
            <a:tailEnd/>
          </a:ln>
          <a:effectLst/>
        </p:spPr>
        <p:txBody>
          <a:bodyPr wrap="square" lIns="45878" tIns="22938" rIns="45878" bIns="22938">
            <a:spAutoFit/>
          </a:bodyPr>
          <a:lstStyle/>
          <a:p>
            <a:pPr algn="just"/>
            <a:r>
              <a:rPr lang="en-US" sz="2800" dirty="0"/>
              <a:t>Transitioning </a:t>
            </a:r>
            <a:r>
              <a:rPr lang="en-US" sz="2800" dirty="0" smtClean="0">
                <a:highlight>
                  <a:srgbClr val="FFFF00"/>
                </a:highlight>
              </a:rPr>
              <a:t>to</a:t>
            </a:r>
            <a:r>
              <a:rPr lang="en-US" sz="2800" dirty="0" smtClean="0"/>
              <a:t> </a:t>
            </a:r>
            <a:r>
              <a:rPr lang="en-US" sz="2800" dirty="0" smtClean="0">
                <a:highlight>
                  <a:srgbClr val="FFFF00"/>
                </a:highlight>
              </a:rPr>
              <a:t>e</a:t>
            </a:r>
            <a:r>
              <a:rPr lang="en-US" sz="2800" dirty="0">
                <a:highlight>
                  <a:srgbClr val="FFFF00"/>
                </a:highlight>
              </a:rPr>
              <a:t>-</a:t>
            </a:r>
            <a:r>
              <a:rPr lang="en-US" sz="2800" dirty="0"/>
              <a:t>learning in a short timeframe was a necessity during the first outbreak of the global </a:t>
            </a:r>
            <a:r>
              <a:rPr lang="en-US" sz="2800" dirty="0">
                <a:highlight>
                  <a:srgbClr val="FFFF00"/>
                </a:highlight>
              </a:rPr>
              <a:t>COVID-19</a:t>
            </a:r>
            <a:r>
              <a:rPr lang="en-US" sz="2800" dirty="0"/>
              <a:t> pandemic. The transition from traditional class</a:t>
            </a:r>
            <a:r>
              <a:rPr lang="en-US" sz="2800" dirty="0">
                <a:highlight>
                  <a:srgbClr val="FFFF00"/>
                </a:highlight>
              </a:rPr>
              <a:t>rooms</a:t>
            </a:r>
            <a:r>
              <a:rPr lang="en-US" sz="2800" dirty="0"/>
              <a:t> </a:t>
            </a:r>
            <a:r>
              <a:rPr lang="en-US" sz="2800" dirty="0" smtClean="0">
                <a:highlight>
                  <a:srgbClr val="FFFF00"/>
                </a:highlight>
              </a:rPr>
              <a:t>was </a:t>
            </a:r>
            <a:r>
              <a:rPr lang="en-US" sz="2800" dirty="0"/>
              <a:t>especially challenging </a:t>
            </a:r>
            <a:r>
              <a:rPr lang="en-US" sz="2800" dirty="0" smtClean="0">
                <a:highlight>
                  <a:srgbClr val="FFFF00"/>
                </a:highlight>
              </a:rPr>
              <a:t>for</a:t>
            </a:r>
            <a:r>
              <a:rPr lang="en-US" sz="2800" dirty="0" smtClean="0"/>
              <a:t> </a:t>
            </a:r>
            <a:r>
              <a:rPr lang="en-US" sz="2800" dirty="0"/>
              <a:t>experiential workshops where relationships and group dynamics are a key component of the educational process. While the first wave of </a:t>
            </a:r>
            <a:r>
              <a:rPr lang="en-US" sz="2800" dirty="0">
                <a:highlight>
                  <a:srgbClr val="FFFF00"/>
                </a:highlight>
              </a:rPr>
              <a:t>COVID</a:t>
            </a:r>
            <a:r>
              <a:rPr lang="en-US" sz="2800" dirty="0"/>
              <a:t>-1</a:t>
            </a:r>
            <a:r>
              <a:rPr lang="en-US" sz="2800" dirty="0">
                <a:highlight>
                  <a:srgbClr val="FFFF00"/>
                </a:highlight>
              </a:rPr>
              <a:t>9</a:t>
            </a:r>
            <a:r>
              <a:rPr lang="en-US" sz="2800" dirty="0"/>
              <a:t> created stress and fear for students, it was also an opportunity </a:t>
            </a:r>
            <a:r>
              <a:rPr lang="en-US" sz="2800" dirty="0">
                <a:highlight>
                  <a:srgbClr val="FFFF00"/>
                </a:highlight>
              </a:rPr>
              <a:t>for instructors </a:t>
            </a:r>
            <a:r>
              <a:rPr lang="en-US" sz="2800" dirty="0"/>
              <a:t>to explore innovative strategies </a:t>
            </a:r>
            <a:r>
              <a:rPr lang="en-US" sz="2800" dirty="0">
                <a:highlight>
                  <a:srgbClr val="FFFF00"/>
                </a:highlight>
              </a:rPr>
              <a:t>that</a:t>
            </a:r>
            <a:r>
              <a:rPr lang="en-US" sz="2800" dirty="0"/>
              <a:t> promote empowering pedagogy and provide support for students facing the pandemic. </a:t>
            </a:r>
            <a:r>
              <a:rPr lang="en-US" sz="2800" dirty="0" smtClean="0">
                <a:highlight>
                  <a:srgbClr val="FFFF00"/>
                </a:highlight>
              </a:rPr>
              <a:t>Combining </a:t>
            </a:r>
            <a:r>
              <a:rPr lang="en-US" sz="2800" dirty="0"/>
              <a:t>multiple reflective tools with the use of metaphors was an effective strategy that helped students express </a:t>
            </a:r>
            <a:r>
              <a:rPr lang="en-US" sz="2800" dirty="0">
                <a:highlight>
                  <a:srgbClr val="FFFF00"/>
                </a:highlight>
              </a:rPr>
              <a:t>their </a:t>
            </a:r>
            <a:r>
              <a:rPr lang="en-US" sz="2800" dirty="0"/>
              <a:t>perceptions, thoughts, and feelings. Applying reflective pedagogical tools </a:t>
            </a:r>
            <a:r>
              <a:rPr lang="en-US" sz="2800" dirty="0" smtClean="0">
                <a:highlight>
                  <a:srgbClr val="FFFF00"/>
                </a:highlight>
              </a:rPr>
              <a:t>prior </a:t>
            </a:r>
            <a:r>
              <a:rPr lang="en-US" sz="2800" dirty="0">
                <a:highlight>
                  <a:srgbClr val="FFFF00"/>
                </a:highlight>
              </a:rPr>
              <a:t>to</a:t>
            </a:r>
            <a:r>
              <a:rPr lang="en-US" sz="2800" dirty="0"/>
              <a:t> group facilitation was an empowering experience for students, as it helped them identify their support systems and enabled an insightful learning experience. The use of metaphors provided students </a:t>
            </a:r>
            <a:r>
              <a:rPr lang="en-US" sz="2800" dirty="0">
                <a:highlight>
                  <a:srgbClr val="FFFF00"/>
                </a:highlight>
              </a:rPr>
              <a:t>with</a:t>
            </a:r>
            <a:r>
              <a:rPr lang="en-US" sz="2800" dirty="0"/>
              <a:t> an opportunity to express </a:t>
            </a:r>
            <a:r>
              <a:rPr lang="en-US" sz="2800" dirty="0" smtClean="0"/>
              <a:t>difficulties </a:t>
            </a:r>
            <a:r>
              <a:rPr lang="en-US" sz="2800" dirty="0"/>
              <a:t>that were not openly discussed in class, </a:t>
            </a:r>
            <a:r>
              <a:rPr lang="en-US" sz="2800" dirty="0">
                <a:highlight>
                  <a:srgbClr val="FFFF00"/>
                </a:highlight>
              </a:rPr>
              <a:t>such as those surrounding </a:t>
            </a:r>
            <a:r>
              <a:rPr lang="en-US" sz="2800" dirty="0" smtClean="0"/>
              <a:t>the </a:t>
            </a:r>
            <a:r>
              <a:rPr lang="en-US" sz="2800" dirty="0"/>
              <a:t>existential threat of the pandemic. The use of metaphors may be especially useful in </a:t>
            </a:r>
            <a:r>
              <a:rPr lang="en-US" sz="2800" dirty="0" smtClean="0">
                <a:highlight>
                  <a:srgbClr val="FFFF00"/>
                </a:highlight>
              </a:rPr>
              <a:t>settings</a:t>
            </a:r>
            <a:r>
              <a:rPr lang="en-US" sz="2800" dirty="0" smtClean="0"/>
              <a:t> </a:t>
            </a:r>
            <a:r>
              <a:rPr lang="en-US" sz="2800" dirty="0"/>
              <a:t>where the expression of fear is not accept</a:t>
            </a:r>
            <a:r>
              <a:rPr lang="en-US" sz="2800" dirty="0">
                <a:highlight>
                  <a:srgbClr val="FFFF00"/>
                </a:highlight>
              </a:rPr>
              <a:t>ed</a:t>
            </a:r>
            <a:r>
              <a:rPr lang="en-US" sz="2800" dirty="0"/>
              <a:t> or legitimized.</a:t>
            </a:r>
          </a:p>
        </p:txBody>
      </p:sp>
      <p:sp>
        <p:nvSpPr>
          <p:cNvPr id="2090" name="Text Box 42"/>
          <p:cNvSpPr txBox="1">
            <a:spLocks noChangeArrowheads="1"/>
          </p:cNvSpPr>
          <p:nvPr/>
        </p:nvSpPr>
        <p:spPr bwMode="auto">
          <a:xfrm>
            <a:off x="5586412" y="6553201"/>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Introduction</a:t>
            </a:r>
          </a:p>
        </p:txBody>
      </p:sp>
      <p:sp>
        <p:nvSpPr>
          <p:cNvPr id="2091" name="Text Box 43"/>
          <p:cNvSpPr txBox="1">
            <a:spLocks noChangeArrowheads="1"/>
          </p:cNvSpPr>
          <p:nvPr/>
        </p:nvSpPr>
        <p:spPr bwMode="auto">
          <a:xfrm>
            <a:off x="17716499" y="6810435"/>
            <a:ext cx="5529263" cy="830997"/>
          </a:xfrm>
          <a:prstGeom prst="rect">
            <a:avLst/>
          </a:prstGeom>
          <a:noFill/>
          <a:ln w="9525">
            <a:noFill/>
            <a:miter lim="800000"/>
            <a:headEnd/>
            <a:tailEnd/>
          </a:ln>
          <a:effectLst/>
        </p:spPr>
        <p:txBody>
          <a:bodyPr>
            <a:spAutoFit/>
          </a:bodyPr>
          <a:lstStyle/>
          <a:p>
            <a:r>
              <a:rPr lang="en-US" sz="4800" b="1" dirty="0"/>
              <a:t>Findings</a:t>
            </a:r>
          </a:p>
        </p:txBody>
      </p:sp>
      <p:sp>
        <p:nvSpPr>
          <p:cNvPr id="27" name="Text Box 42"/>
          <p:cNvSpPr txBox="1">
            <a:spLocks noChangeArrowheads="1"/>
          </p:cNvSpPr>
          <p:nvPr/>
        </p:nvSpPr>
        <p:spPr bwMode="auto">
          <a:xfrm>
            <a:off x="3270250" y="14789523"/>
            <a:ext cx="9791699" cy="830997"/>
          </a:xfrm>
          <a:prstGeom prst="rect">
            <a:avLst/>
          </a:prstGeom>
          <a:noFill/>
          <a:ln w="9525">
            <a:noFill/>
            <a:miter lim="800000"/>
            <a:headEnd/>
            <a:tailEnd/>
          </a:ln>
          <a:effectLst/>
        </p:spPr>
        <p:txBody>
          <a:bodyPr wrap="square">
            <a:spAutoFit/>
          </a:bodyPr>
          <a:lstStyle/>
          <a:p>
            <a:r>
              <a:rPr lang="en-US" sz="4800" b="1" dirty="0"/>
              <a:t>Study Purpose and Questions</a:t>
            </a:r>
          </a:p>
        </p:txBody>
      </p:sp>
      <p:sp>
        <p:nvSpPr>
          <p:cNvPr id="2" name="TextBox 1"/>
          <p:cNvSpPr txBox="1"/>
          <p:nvPr/>
        </p:nvSpPr>
        <p:spPr>
          <a:xfrm>
            <a:off x="2413996" y="15627060"/>
            <a:ext cx="11201400" cy="4764689"/>
          </a:xfrm>
          <a:prstGeom prst="rect">
            <a:avLst/>
          </a:prstGeom>
          <a:noFill/>
        </p:spPr>
        <p:txBody>
          <a:bodyPr wrap="square" rtlCol="0">
            <a:spAutoFit/>
          </a:bodyPr>
          <a:lstStyle/>
          <a:p>
            <a:pPr algn="just">
              <a:spcAft>
                <a:spcPts val="1200"/>
              </a:spcAft>
            </a:pPr>
            <a:r>
              <a:rPr lang="en-US" sz="2800" dirty="0"/>
              <a:t>The purpose of th</a:t>
            </a:r>
            <a:r>
              <a:rPr lang="en-US" sz="2800" dirty="0">
                <a:highlight>
                  <a:srgbClr val="FFFF00"/>
                </a:highlight>
              </a:rPr>
              <a:t>is</a:t>
            </a:r>
            <a:r>
              <a:rPr lang="en-US" sz="2800" dirty="0"/>
              <a:t> study </a:t>
            </a:r>
            <a:r>
              <a:rPr lang="en-US" sz="2800" dirty="0">
                <a:highlight>
                  <a:srgbClr val="FFFF00"/>
                </a:highlight>
              </a:rPr>
              <a:t>was</a:t>
            </a:r>
            <a:r>
              <a:rPr lang="en-US" sz="2800" dirty="0"/>
              <a:t> to explore the experiences and perceptions of students </a:t>
            </a:r>
            <a:r>
              <a:rPr lang="en-US" sz="2800" dirty="0" smtClean="0">
                <a:highlight>
                  <a:srgbClr val="FFFF00"/>
                </a:highlight>
              </a:rPr>
              <a:t>who </a:t>
            </a:r>
            <a:r>
              <a:rPr lang="en-US" sz="2800" dirty="0"/>
              <a:t>transition</a:t>
            </a:r>
            <a:r>
              <a:rPr lang="en-US" sz="2800" dirty="0">
                <a:highlight>
                  <a:srgbClr val="FFFF00"/>
                </a:highlight>
              </a:rPr>
              <a:t>ed</a:t>
            </a:r>
            <a:r>
              <a:rPr lang="en-US" sz="2800" dirty="0"/>
              <a:t> to online group facilitation </a:t>
            </a:r>
            <a:r>
              <a:rPr lang="en-US" sz="2800" dirty="0">
                <a:highlight>
                  <a:srgbClr val="FFFF00"/>
                </a:highlight>
              </a:rPr>
              <a:t>during </a:t>
            </a:r>
            <a:r>
              <a:rPr lang="en-US" sz="2800" dirty="0" smtClean="0"/>
              <a:t>the </a:t>
            </a:r>
            <a:r>
              <a:rPr lang="en-US" sz="2800" dirty="0"/>
              <a:t>first wave of the C</a:t>
            </a:r>
            <a:r>
              <a:rPr lang="en-US" sz="2800" dirty="0">
                <a:highlight>
                  <a:srgbClr val="FFFF00"/>
                </a:highlight>
              </a:rPr>
              <a:t>OVID</a:t>
            </a:r>
            <a:r>
              <a:rPr lang="en-US" sz="2800" dirty="0"/>
              <a:t>-19 pandemic.</a:t>
            </a:r>
          </a:p>
          <a:p>
            <a:pPr algn="just"/>
            <a:r>
              <a:rPr lang="en-US" sz="2800" dirty="0"/>
              <a:t>The research questions explored: a) student</a:t>
            </a:r>
            <a:r>
              <a:rPr lang="en-US" sz="2800" dirty="0">
                <a:highlight>
                  <a:srgbClr val="FFFF00"/>
                </a:highlight>
              </a:rPr>
              <a:t>s’</a:t>
            </a:r>
            <a:r>
              <a:rPr lang="en-US" sz="2800" dirty="0"/>
              <a:t> thoughts and feelings regarding online group facilitation </a:t>
            </a:r>
            <a:r>
              <a:rPr lang="en-US" sz="2800" dirty="0">
                <a:highlight>
                  <a:srgbClr val="FFFF00"/>
                </a:highlight>
              </a:rPr>
              <a:t>during the pandemic</a:t>
            </a:r>
            <a:r>
              <a:rPr lang="en-US" sz="2800" dirty="0"/>
              <a:t>; b) students</a:t>
            </a:r>
            <a:r>
              <a:rPr lang="en-US" sz="2800" dirty="0">
                <a:highlight>
                  <a:srgbClr val="FFFF00"/>
                </a:highlight>
              </a:rPr>
              <a:t>’</a:t>
            </a:r>
            <a:r>
              <a:rPr lang="en-US" sz="2800" dirty="0"/>
              <a:t> coping strategies for </a:t>
            </a:r>
            <a:r>
              <a:rPr lang="en-US" sz="2800" dirty="0">
                <a:highlight>
                  <a:srgbClr val="FFFF00"/>
                </a:highlight>
              </a:rPr>
              <a:t>dealing with</a:t>
            </a:r>
            <a:r>
              <a:rPr lang="en-US" sz="2800" dirty="0"/>
              <a:t> online group </a:t>
            </a:r>
            <a:r>
              <a:rPr lang="en-US" sz="2800" dirty="0" smtClean="0"/>
              <a:t>facilitation; </a:t>
            </a:r>
            <a:r>
              <a:rPr lang="en-US" sz="2800" dirty="0"/>
              <a:t>c</a:t>
            </a:r>
            <a:r>
              <a:rPr lang="en-US" sz="2800"/>
              <a:t>) </a:t>
            </a:r>
            <a:r>
              <a:rPr lang="en-US" sz="2800" smtClean="0"/>
              <a:t>the </a:t>
            </a:r>
            <a:r>
              <a:rPr lang="en-US" sz="2800" dirty="0"/>
              <a:t>use of reflection and metaphor to mitigate the challenges of a difficult experience.</a:t>
            </a:r>
          </a:p>
          <a:p>
            <a:endParaRPr lang="en-US" dirty="0"/>
          </a:p>
        </p:txBody>
      </p:sp>
      <p:sp>
        <p:nvSpPr>
          <p:cNvPr id="3" name="TextBox 2"/>
          <p:cNvSpPr txBox="1"/>
          <p:nvPr/>
        </p:nvSpPr>
        <p:spPr>
          <a:xfrm>
            <a:off x="15351124" y="7819104"/>
            <a:ext cx="10846593" cy="6986528"/>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Study finding</a:t>
            </a:r>
            <a:r>
              <a:rPr lang="en-US" sz="2800" dirty="0">
                <a:highlight>
                  <a:srgbClr val="FFFF00"/>
                </a:highlight>
              </a:rPr>
              <a:t>s</a:t>
            </a:r>
            <a:r>
              <a:rPr lang="en-US" sz="2800" dirty="0"/>
              <a:t> suggest that student</a:t>
            </a:r>
            <a:r>
              <a:rPr lang="en-US" sz="2800" dirty="0">
                <a:highlight>
                  <a:srgbClr val="FFFF00"/>
                </a:highlight>
              </a:rPr>
              <a:t>s’</a:t>
            </a:r>
            <a:r>
              <a:rPr lang="en-US" sz="2800" dirty="0"/>
              <a:t> feelings and perceptions regarding the sudden shift to online facilitation was multifaceted. </a:t>
            </a:r>
          </a:p>
          <a:p>
            <a:pPr marL="457200" indent="-457200" algn="l">
              <a:buFont typeface="Arial" panose="020B0604020202020204" pitchFamily="34" charset="0"/>
              <a:buChar char="•"/>
            </a:pPr>
            <a:r>
              <a:rPr lang="en-US" sz="2800" dirty="0"/>
              <a:t>Students expressed emotional and physical stress prior to p</a:t>
            </a:r>
            <a:r>
              <a:rPr lang="en-US" sz="2800" dirty="0">
                <a:highlight>
                  <a:srgbClr val="FFFF00"/>
                </a:highlight>
              </a:rPr>
              <a:t>er</a:t>
            </a:r>
            <a:r>
              <a:rPr lang="en-US" sz="2800" dirty="0"/>
              <a:t>forming the task of group facilitator. However, they also described a sense of anticipation as they recognized the unexpected experience as a learning opportunity. The virtual group space was perceived as both enabling and intimidating. </a:t>
            </a:r>
          </a:p>
          <a:p>
            <a:pPr marL="457200" indent="-457200" algn="l">
              <a:buFont typeface="Arial" panose="020B0604020202020204" pitchFamily="34" charset="0"/>
              <a:buChar char="•"/>
            </a:pPr>
            <a:r>
              <a:rPr lang="en-US" sz="2800" dirty="0"/>
              <a:t>Students described the </a:t>
            </a:r>
            <a:r>
              <a:rPr lang="en-US" sz="2800" dirty="0">
                <a:highlight>
                  <a:srgbClr val="FFFF00"/>
                </a:highlight>
              </a:rPr>
              <a:t>challenges </a:t>
            </a:r>
            <a:r>
              <a:rPr lang="en-US" sz="2800" dirty="0" smtClean="0">
                <a:highlight>
                  <a:srgbClr val="FFFF00"/>
                </a:highlight>
              </a:rPr>
              <a:t>of</a:t>
            </a:r>
            <a:r>
              <a:rPr lang="en-US" sz="2800" dirty="0">
                <a:highlight>
                  <a:srgbClr val="FFFF00"/>
                </a:highlight>
              </a:rPr>
              <a:t> </a:t>
            </a:r>
            <a:r>
              <a:rPr lang="en-US" sz="2800" dirty="0" smtClean="0"/>
              <a:t>manag</a:t>
            </a:r>
            <a:r>
              <a:rPr lang="en-US" sz="2800" dirty="0" smtClean="0">
                <a:highlight>
                  <a:srgbClr val="FFFF00"/>
                </a:highlight>
              </a:rPr>
              <a:t>ing</a:t>
            </a:r>
            <a:r>
              <a:rPr lang="en-US" sz="2800" dirty="0" smtClean="0"/>
              <a:t> </a:t>
            </a:r>
            <a:r>
              <a:rPr lang="en-US" sz="2800" dirty="0"/>
              <a:t>technolog</a:t>
            </a:r>
            <a:r>
              <a:rPr lang="en-US" sz="2800" dirty="0">
                <a:highlight>
                  <a:srgbClr val="FFFF00"/>
                </a:highlight>
              </a:rPr>
              <a:t>y</a:t>
            </a:r>
            <a:r>
              <a:rPr lang="en-US" sz="2800" dirty="0"/>
              <a:t> and logistic</a:t>
            </a:r>
            <a:r>
              <a:rPr lang="en-US" sz="2800" dirty="0">
                <a:highlight>
                  <a:srgbClr val="FFFF00"/>
                </a:highlight>
              </a:rPr>
              <a:t>s </a:t>
            </a:r>
            <a:r>
              <a:rPr lang="en-US" sz="2800" dirty="0" smtClean="0"/>
              <a:t>for </a:t>
            </a:r>
            <a:r>
              <a:rPr lang="en-US" sz="2800" dirty="0"/>
              <a:t>e-learning in the context of </a:t>
            </a:r>
            <a:r>
              <a:rPr lang="en-US" sz="2800" dirty="0">
                <a:highlight>
                  <a:srgbClr val="FFFF00"/>
                </a:highlight>
              </a:rPr>
              <a:t>socioeconomic</a:t>
            </a:r>
            <a:r>
              <a:rPr lang="en-US" sz="2800" dirty="0"/>
              <a:t> inequality and cultural diversity. </a:t>
            </a:r>
          </a:p>
          <a:p>
            <a:pPr marL="457200" indent="-457200" algn="l">
              <a:buFont typeface="Arial" panose="020B0604020202020204" pitchFamily="34" charset="0"/>
              <a:buChar char="•"/>
            </a:pPr>
            <a:r>
              <a:rPr lang="en-US" sz="2800" dirty="0"/>
              <a:t>Study findings relating to coping strategies suggest that students </a:t>
            </a:r>
            <a:r>
              <a:rPr lang="en-US" sz="2800" dirty="0">
                <a:highlight>
                  <a:srgbClr val="FFFF00"/>
                </a:highlight>
              </a:rPr>
              <a:t>rely</a:t>
            </a:r>
            <a:r>
              <a:rPr lang="en-US" sz="2800" dirty="0"/>
              <a:t> on multiple resources: personal strengths, group support, former experience, and creative use of technology.</a:t>
            </a:r>
          </a:p>
          <a:p>
            <a:pPr marL="457200" indent="-457200" algn="l">
              <a:buFont typeface="Arial" panose="020B0604020202020204" pitchFamily="34" charset="0"/>
              <a:buChar char="•"/>
            </a:pPr>
            <a:r>
              <a:rPr lang="en-US" sz="2800" dirty="0"/>
              <a:t>Lastly, students were able to communicate their emotions and thoughts by applying metaphors from different social roles, the natural world, and inanimate objects. </a:t>
            </a:r>
          </a:p>
        </p:txBody>
      </p:sp>
      <p:sp>
        <p:nvSpPr>
          <p:cNvPr id="7" name="תרשים זרימה: מחבר 6">
            <a:extLst>
              <a:ext uri="{FF2B5EF4-FFF2-40B4-BE49-F238E27FC236}">
                <a16:creationId xmlns:a16="http://schemas.microsoft.com/office/drawing/2014/main" xmlns="" id="{82B0E657-2E6A-4D5E-AE0D-62E99A64F45A}"/>
              </a:ext>
            </a:extLst>
          </p:cNvPr>
          <p:cNvSpPr/>
          <p:nvPr/>
        </p:nvSpPr>
        <p:spPr bwMode="auto">
          <a:xfrm>
            <a:off x="16095907" y="17056060"/>
            <a:ext cx="2817398" cy="2753411"/>
          </a:xfrm>
          <a:prstGeom prst="flowChartConnector">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Reflection</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Before</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A</a:t>
            </a:r>
            <a:r>
              <a:rPr lang="en-US" sz="2800" b="1" dirty="0"/>
              <a:t>ction </a:t>
            </a:r>
            <a:endParaRPr kumimoji="0" lang="he-IL" sz="2800" b="1" i="0" u="none" strike="noStrike" cap="none" normalizeH="0" baseline="0" dirty="0">
              <a:ln>
                <a:noFill/>
              </a:ln>
              <a:solidFill>
                <a:schemeClr val="tx1"/>
              </a:solidFill>
              <a:effectLst/>
              <a:latin typeface="Arial" charset="0"/>
            </a:endParaRPr>
          </a:p>
        </p:txBody>
      </p:sp>
      <p:sp>
        <p:nvSpPr>
          <p:cNvPr id="8" name="מלבן: פינות מעוגלות 7">
            <a:extLst>
              <a:ext uri="{FF2B5EF4-FFF2-40B4-BE49-F238E27FC236}">
                <a16:creationId xmlns:a16="http://schemas.microsoft.com/office/drawing/2014/main" xmlns="" id="{0C9AA55A-344B-4114-B529-49A02328EBFC}"/>
              </a:ext>
            </a:extLst>
          </p:cNvPr>
          <p:cNvSpPr/>
          <p:nvPr/>
        </p:nvSpPr>
        <p:spPr bwMode="auto">
          <a:xfrm>
            <a:off x="19456229" y="16708223"/>
            <a:ext cx="5635708" cy="2740073"/>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ts val="1200"/>
              </a:spcAft>
              <a:buClrTx/>
              <a:buSzTx/>
              <a:buFontTx/>
              <a:buNone/>
              <a:tabLst/>
            </a:pPr>
            <a:endParaRPr lang="en-US" sz="2800" b="1" dirty="0"/>
          </a:p>
          <a:p>
            <a:pPr marL="0" marR="0" indent="0" algn="l" defTabSz="4389438" rtl="0" eaLnBrk="1" fontAlgn="base" latinLnBrk="0" hangingPunct="1">
              <a:lnSpc>
                <a:spcPct val="100000"/>
              </a:lnSpc>
              <a:spcBef>
                <a:spcPct val="0"/>
              </a:spcBef>
              <a:spcAft>
                <a:spcPts val="1200"/>
              </a:spcAft>
              <a:buClrTx/>
              <a:buSzTx/>
              <a:buFontTx/>
              <a:buNone/>
              <a:tabLst/>
            </a:pPr>
            <a:r>
              <a:rPr lang="en-US" sz="2800" b="1" dirty="0"/>
              <a:t>Students</a:t>
            </a:r>
            <a:r>
              <a:rPr lang="en-US" sz="2800" b="1" dirty="0">
                <a:highlight>
                  <a:srgbClr val="FFFF00"/>
                </a:highlight>
              </a:rPr>
              <a:t>’</a:t>
            </a:r>
            <a:r>
              <a:rPr lang="en-US" sz="2800" b="1" dirty="0"/>
              <a:t> coping strategies:</a:t>
            </a:r>
          </a:p>
          <a:p>
            <a:pPr marL="457200" indent="-457200" algn="l" defTabSz="4389438">
              <a:buFont typeface="Arial" panose="020B0604020202020204" pitchFamily="34" charset="0"/>
              <a:buChar char="•"/>
            </a:pPr>
            <a:r>
              <a:rPr lang="en-US" sz="2800" dirty="0"/>
              <a:t>personal strengths</a:t>
            </a:r>
          </a:p>
          <a:p>
            <a:pPr marL="457200" indent="-457200" algn="l" defTabSz="4389438">
              <a:buFont typeface="Arial" panose="020B0604020202020204" pitchFamily="34" charset="0"/>
              <a:buChar char="•"/>
            </a:pPr>
            <a:r>
              <a:rPr lang="en-US" sz="2800" dirty="0"/>
              <a:t>group support</a:t>
            </a:r>
          </a:p>
          <a:p>
            <a:pPr marL="457200" indent="-457200" algn="l" defTabSz="4389438">
              <a:buFont typeface="Arial" panose="020B0604020202020204" pitchFamily="34" charset="0"/>
              <a:buChar char="•"/>
            </a:pPr>
            <a:r>
              <a:rPr lang="en-US" sz="2800" dirty="0"/>
              <a:t>former experience</a:t>
            </a:r>
          </a:p>
          <a:p>
            <a:pPr marL="457200" indent="-457200" algn="l" defTabSz="4389438">
              <a:buFont typeface="Arial" panose="020B0604020202020204" pitchFamily="34" charset="0"/>
              <a:buChar char="•"/>
            </a:pPr>
            <a:r>
              <a:rPr lang="en-US" sz="2800" dirty="0"/>
              <a:t>creative use of technology</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sp>
        <p:nvSpPr>
          <p:cNvPr id="24" name="מלבן: פינות מעוגלות 23">
            <a:extLst>
              <a:ext uri="{FF2B5EF4-FFF2-40B4-BE49-F238E27FC236}">
                <a16:creationId xmlns:a16="http://schemas.microsoft.com/office/drawing/2014/main" xmlns="" id="{4EFE3E27-35FB-4A5B-9BE6-C25D8E271F20}"/>
              </a:ext>
            </a:extLst>
          </p:cNvPr>
          <p:cNvSpPr/>
          <p:nvPr/>
        </p:nvSpPr>
        <p:spPr bwMode="auto">
          <a:xfrm>
            <a:off x="19456228" y="19809472"/>
            <a:ext cx="5635709" cy="234501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lang="en-US" sz="2800" b="1" dirty="0"/>
          </a:p>
          <a:p>
            <a:pPr marL="0" marR="0" indent="0" algn="l" defTabSz="4389438" rtl="0" eaLnBrk="1" fontAlgn="base" latinLnBrk="0" hangingPunct="1">
              <a:lnSpc>
                <a:spcPct val="100000"/>
              </a:lnSpc>
              <a:spcBef>
                <a:spcPct val="0"/>
              </a:spcBef>
              <a:spcAft>
                <a:spcPct val="0"/>
              </a:spcAft>
              <a:buClrTx/>
              <a:buSzTx/>
              <a:buFontTx/>
              <a:buNone/>
              <a:tabLst/>
            </a:pPr>
            <a:r>
              <a:rPr lang="en-US" sz="2800" b="1" dirty="0"/>
              <a:t>Students </a:t>
            </a:r>
            <a:r>
              <a:rPr lang="en-US" sz="2800" b="1" dirty="0" smtClean="0"/>
              <a:t>express</a:t>
            </a:r>
            <a:r>
              <a:rPr lang="en-US" sz="2800" b="1" dirty="0">
                <a:highlight>
                  <a:srgbClr val="FFFF00"/>
                </a:highlight>
              </a:rPr>
              <a:t> </a:t>
            </a:r>
            <a:r>
              <a:rPr lang="en-US" sz="2800" b="1" dirty="0" smtClean="0"/>
              <a:t>difficult</a:t>
            </a:r>
            <a:r>
              <a:rPr lang="en-US" sz="2800" b="1" dirty="0" smtClean="0">
                <a:highlight>
                  <a:srgbClr val="FFFF00"/>
                </a:highlight>
              </a:rPr>
              <a:t>ies</a:t>
            </a:r>
            <a:r>
              <a:rPr lang="en-US" sz="2800" b="1" dirty="0"/>
              <a:t>:</a:t>
            </a:r>
          </a:p>
          <a:p>
            <a:pPr marL="457200" indent="-457200" algn="l" defTabSz="4389438">
              <a:buFont typeface="Arial" panose="020B0604020202020204" pitchFamily="34" charset="0"/>
              <a:buChar char="•"/>
            </a:pPr>
            <a:r>
              <a:rPr lang="en-US" sz="2800" dirty="0">
                <a:highlight>
                  <a:srgbClr val="FFFF00"/>
                </a:highlight>
              </a:rPr>
              <a:t>Difficulties </a:t>
            </a:r>
            <a:r>
              <a:rPr lang="en-US" sz="2800" i="1" dirty="0">
                <a:highlight>
                  <a:srgbClr val="FFFF00"/>
                </a:highlight>
              </a:rPr>
              <a:t>[clarify this]</a:t>
            </a:r>
          </a:p>
          <a:p>
            <a:pPr marL="457200" indent="-457200" algn="l" defTabSz="4389438">
              <a:buFont typeface="Arial" panose="020B0604020202020204" pitchFamily="34" charset="0"/>
              <a:buChar char="•"/>
            </a:pPr>
            <a:r>
              <a:rPr lang="en-US" sz="2800" dirty="0"/>
              <a:t>Existential fear</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pic>
        <p:nvPicPr>
          <p:cNvPr id="25" name="תמונה 24">
            <a:extLst>
              <a:ext uri="{FF2B5EF4-FFF2-40B4-BE49-F238E27FC236}">
                <a16:creationId xmlns:a16="http://schemas.microsoft.com/office/drawing/2014/main" xmlns="" id="{D7DA6D5C-CDFF-4D0B-9402-80CFA0BE18C3}"/>
              </a:ext>
            </a:extLst>
          </p:cNvPr>
          <p:cNvPicPr>
            <a:picLocks noChangeAspect="1"/>
          </p:cNvPicPr>
          <p:nvPr/>
        </p:nvPicPr>
        <p:blipFill>
          <a:blip r:embed="rId3"/>
          <a:stretch>
            <a:fillRect/>
          </a:stretch>
        </p:blipFill>
        <p:spPr>
          <a:xfrm>
            <a:off x="3974904" y="20027861"/>
            <a:ext cx="2986455" cy="2832714"/>
          </a:xfrm>
          <a:prstGeom prst="rect">
            <a:avLst/>
          </a:prstGeom>
        </p:spPr>
      </p:pic>
      <p:sp>
        <p:nvSpPr>
          <p:cNvPr id="26" name="חץ ימינה מחורץ 5">
            <a:extLst>
              <a:ext uri="{FF2B5EF4-FFF2-40B4-BE49-F238E27FC236}">
                <a16:creationId xmlns:a16="http://schemas.microsoft.com/office/drawing/2014/main" xmlns="" id="{C3036338-028B-46E8-9560-AB42674FCA19}"/>
              </a:ext>
            </a:extLst>
          </p:cNvPr>
          <p:cNvSpPr/>
          <p:nvPr/>
        </p:nvSpPr>
        <p:spPr bwMode="auto">
          <a:xfrm>
            <a:off x="7288664" y="20968530"/>
            <a:ext cx="1733379" cy="913836"/>
          </a:xfrm>
          <a:prstGeom prst="notched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28" name="תמונה 27">
            <a:extLst>
              <a:ext uri="{FF2B5EF4-FFF2-40B4-BE49-F238E27FC236}">
                <a16:creationId xmlns:a16="http://schemas.microsoft.com/office/drawing/2014/main" xmlns="" id="{6CAD19D7-6B5F-4AA8-B528-6F9E97BF93A5}"/>
              </a:ext>
            </a:extLst>
          </p:cNvPr>
          <p:cNvPicPr>
            <a:picLocks noChangeAspect="1"/>
          </p:cNvPicPr>
          <p:nvPr/>
        </p:nvPicPr>
        <p:blipFill>
          <a:blip r:embed="rId4"/>
          <a:stretch>
            <a:fillRect/>
          </a:stretch>
        </p:blipFill>
        <p:spPr>
          <a:xfrm>
            <a:off x="9215070" y="20191818"/>
            <a:ext cx="3591170" cy="2668757"/>
          </a:xfrm>
          <a:prstGeom prst="rect">
            <a:avLst/>
          </a:prstGeom>
        </p:spPr>
      </p:pic>
      <p:sp>
        <p:nvSpPr>
          <p:cNvPr id="22" name="תרשים זרימה: מחבר 21">
            <a:extLst>
              <a:ext uri="{FF2B5EF4-FFF2-40B4-BE49-F238E27FC236}">
                <a16:creationId xmlns:a16="http://schemas.microsoft.com/office/drawing/2014/main" xmlns="" id="{916D92DD-4567-459E-839D-63260353FCB9}"/>
              </a:ext>
            </a:extLst>
          </p:cNvPr>
          <p:cNvSpPr/>
          <p:nvPr/>
        </p:nvSpPr>
        <p:spPr bwMode="auto">
          <a:xfrm>
            <a:off x="16095906" y="19314550"/>
            <a:ext cx="2817399" cy="2678518"/>
          </a:xfrm>
          <a:prstGeom prst="flowChartConnector">
            <a:avLst/>
          </a:prstGeom>
          <a:noFill/>
          <a:ln w="28575" cap="flat" cmpd="sng" algn="ctr">
            <a:solidFill>
              <a:srgbClr val="698ED9"/>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Metaphor</a:t>
            </a:r>
            <a:r>
              <a:rPr lang="en-US" sz="2800" b="1" dirty="0">
                <a:highlight>
                  <a:srgbClr val="FFFF00"/>
                </a:highlight>
              </a:rPr>
              <a:t>-</a:t>
            </a:r>
            <a:r>
              <a:rPr lang="en-US" sz="2800" b="1" dirty="0"/>
              <a:t>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making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P</a:t>
            </a:r>
            <a:r>
              <a:rPr lang="en-US" sz="2800" b="1" dirty="0"/>
              <a:t>rocess</a:t>
            </a:r>
            <a:endParaRPr kumimoji="0" lang="he-IL" sz="2800" b="1" i="0" u="none" strike="noStrike" cap="none" normalizeH="0" baseline="0" dirty="0">
              <a:ln>
                <a:noFill/>
              </a:ln>
              <a:solidFill>
                <a:schemeClr val="tx1"/>
              </a:solidFill>
              <a:effectLst/>
              <a:latin typeface="Arial" charset="0"/>
            </a:endParaRPr>
          </a:p>
        </p:txBody>
      </p:sp>
      <p:sp>
        <p:nvSpPr>
          <p:cNvPr id="9" name="תיבת טקסט 8">
            <a:extLst>
              <a:ext uri="{FF2B5EF4-FFF2-40B4-BE49-F238E27FC236}">
                <a16:creationId xmlns:a16="http://schemas.microsoft.com/office/drawing/2014/main" xmlns="" id="{8F59205B-FE49-4DE3-8CFE-6BDB31C2228F}"/>
              </a:ext>
            </a:extLst>
          </p:cNvPr>
          <p:cNvSpPr txBox="1"/>
          <p:nvPr/>
        </p:nvSpPr>
        <p:spPr>
          <a:xfrm>
            <a:off x="15466217" y="15453526"/>
            <a:ext cx="10429876" cy="1015663"/>
          </a:xfrm>
          <a:prstGeom prst="rect">
            <a:avLst/>
          </a:prstGeom>
          <a:noFill/>
        </p:spPr>
        <p:txBody>
          <a:bodyPr wrap="square" rtlCol="1">
            <a:spAutoFit/>
          </a:bodyPr>
          <a:lstStyle/>
          <a:p>
            <a:r>
              <a:rPr lang="en-US" sz="3000" b="1" dirty="0">
                <a:solidFill>
                  <a:schemeClr val="accent2"/>
                </a:solidFill>
              </a:rPr>
              <a:t>Empowering Reflective Pedagogy for E-Learning</a:t>
            </a:r>
          </a:p>
          <a:p>
            <a:r>
              <a:rPr lang="en-US" sz="3000" b="1" dirty="0">
                <a:solidFill>
                  <a:schemeClr val="accent2"/>
                </a:solidFill>
              </a:rPr>
              <a:t>During First Wave of Covid-19</a:t>
            </a:r>
            <a:endParaRPr lang="he-IL" sz="3000" b="1" dirty="0">
              <a:solidFill>
                <a:schemeClr val="accent2"/>
              </a:solidFill>
            </a:endParaRPr>
          </a:p>
        </p:txBody>
      </p:sp>
      <p:cxnSp>
        <p:nvCxnSpPr>
          <p:cNvPr id="11" name="מחבר חץ ישר 10">
            <a:extLst>
              <a:ext uri="{FF2B5EF4-FFF2-40B4-BE49-F238E27FC236}">
                <a16:creationId xmlns:a16="http://schemas.microsoft.com/office/drawing/2014/main" xmlns="" id="{28C44ACD-08DF-4520-AFB0-E2B34BC23ED1}"/>
              </a:ext>
            </a:extLst>
          </p:cNvPr>
          <p:cNvCxnSpPr>
            <a:cxnSpLocks/>
            <a:stCxn id="7" idx="6"/>
          </p:cNvCxnSpPr>
          <p:nvPr/>
        </p:nvCxnSpPr>
        <p:spPr bwMode="auto">
          <a:xfrm>
            <a:off x="18913305" y="18432766"/>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2" name="מחבר חץ ישר 31">
            <a:extLst>
              <a:ext uri="{FF2B5EF4-FFF2-40B4-BE49-F238E27FC236}">
                <a16:creationId xmlns:a16="http://schemas.microsoft.com/office/drawing/2014/main" xmlns="" id="{D790E345-4D3A-4392-9BE3-DEFD5CD1FC4E}"/>
              </a:ext>
            </a:extLst>
          </p:cNvPr>
          <p:cNvCxnSpPr>
            <a:cxnSpLocks/>
          </p:cNvCxnSpPr>
          <p:nvPr/>
        </p:nvCxnSpPr>
        <p:spPr bwMode="auto">
          <a:xfrm>
            <a:off x="18913305" y="20871714"/>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055" name="קשת 2054">
            <a:extLst>
              <a:ext uri="{FF2B5EF4-FFF2-40B4-BE49-F238E27FC236}">
                <a16:creationId xmlns:a16="http://schemas.microsoft.com/office/drawing/2014/main" xmlns="" id="{F375620A-A839-4351-9B20-CF3EE2ADCCDE}"/>
              </a:ext>
            </a:extLst>
          </p:cNvPr>
          <p:cNvSpPr/>
          <p:nvPr/>
        </p:nvSpPr>
        <p:spPr bwMode="auto">
          <a:xfrm rot="3485551">
            <a:off x="21192494" y="17038226"/>
            <a:ext cx="5395880" cy="3618861"/>
          </a:xfrm>
          <a:prstGeom prst="arc">
            <a:avLst>
              <a:gd name="adj1" fmla="val 16200000"/>
              <a:gd name="adj2" fmla="val 21445623"/>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he-IL" sz="86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855</Words>
  <Application>Microsoft Macintosh PowerPoint</Application>
  <PresentationFormat>Custom</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AL E</cp:lastModifiedBy>
  <cp:revision>79</cp:revision>
  <dcterms:created xsi:type="dcterms:W3CDTF">2008-12-04T00:20:37Z</dcterms:created>
  <dcterms:modified xsi:type="dcterms:W3CDTF">2021-04-26T12:21:14Z</dcterms:modified>
  <cp:category>Research Poster</cp:category>
</cp:coreProperties>
</file>