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AD2F-5BC5-4C2C-8794-F573963068A4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1EA8-15CC-48A9-8B27-9071558F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502920" y="684212"/>
            <a:ext cx="7955280" cy="5489575"/>
            <a:chOff x="502920" y="684212"/>
            <a:chExt cx="7955280" cy="5489575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27212" y="-452438"/>
              <a:ext cx="5489575" cy="7762875"/>
            </a:xfrm>
            <a:prstGeom prst="rect">
              <a:avLst/>
            </a:prstGeom>
            <a:noFill/>
          </p:spPr>
        </p:pic>
        <p:grpSp>
          <p:nvGrpSpPr>
            <p:cNvPr id="96" name="Group 95"/>
            <p:cNvGrpSpPr/>
            <p:nvPr/>
          </p:nvGrpSpPr>
          <p:grpSpPr>
            <a:xfrm>
              <a:off x="502920" y="878840"/>
              <a:ext cx="7955280" cy="5293360"/>
              <a:chOff x="0" y="0"/>
              <a:chExt cx="7955280" cy="529336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36600" y="3799840"/>
                <a:ext cx="81280" cy="4508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36600" y="4251960"/>
                <a:ext cx="81280" cy="4508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Text Box 22"/>
              <p:cNvSpPr txBox="1"/>
              <p:nvPr/>
            </p:nvSpPr>
            <p:spPr>
              <a:xfrm>
                <a:off x="6766560" y="2905760"/>
                <a:ext cx="88392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00">
                    <a:effectLst/>
                  </a:rPr>
                  <a:t>Planning the Tirat Carmel Mental Health Center - Simulation</a:t>
                </a:r>
                <a:endParaRPr lang="en-US">
                  <a:effectLst/>
                </a:endParaRPr>
              </a:p>
            </p:txBody>
          </p:sp>
          <p:sp>
            <p:nvSpPr>
              <p:cNvPr id="100" name="Text Box 1"/>
              <p:cNvSpPr txBox="1"/>
              <p:nvPr/>
            </p:nvSpPr>
            <p:spPr>
              <a:xfrm>
                <a:off x="4140200" y="0"/>
                <a:ext cx="3815080" cy="27432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>
                    <a:effectLst/>
                    <a:ea typeface="Calibri"/>
                    <a:cs typeface="Arial"/>
                  </a:rPr>
                  <a:t>The notion of nature as rehabilitative throughout history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01" name="Text Box 3"/>
              <p:cNvSpPr txBox="1"/>
              <p:nvPr/>
            </p:nvSpPr>
            <p:spPr>
              <a:xfrm>
                <a:off x="5872480" y="2905760"/>
                <a:ext cx="94488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">
                    <a:effectLst/>
                    <a:ea typeface="Calibri"/>
                    <a:cs typeface="Arial"/>
                  </a:rPr>
                  <a:t>Urlich proves that glances from the window contribute to recovery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02" name="Text Box 4"/>
              <p:cNvSpPr txBox="1"/>
              <p:nvPr/>
            </p:nvSpPr>
            <p:spPr>
              <a:xfrm>
                <a:off x="5013960" y="2905760"/>
                <a:ext cx="91440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00">
                    <a:effectLst/>
                  </a:rPr>
                  <a:t>Louis Pasteur, </a:t>
                </a:r>
                <a:endParaRPr lang="en-US">
                  <a:effectLst/>
                </a:endParaRPr>
              </a:p>
              <a:p>
                <a:r>
                  <a:rPr lang="en-US" sz="400">
                    <a:effectLst/>
                  </a:rPr>
                  <a:t>Painting by Edelfelt 1885</a:t>
                </a:r>
                <a:endParaRPr lang="en-US">
                  <a:effectLst/>
                </a:endParaRPr>
              </a:p>
            </p:txBody>
          </p:sp>
          <p:sp>
            <p:nvSpPr>
              <p:cNvPr id="103" name="Text Box 5"/>
              <p:cNvSpPr txBox="1"/>
              <p:nvPr/>
            </p:nvSpPr>
            <p:spPr>
              <a:xfrm>
                <a:off x="4124960" y="2905760"/>
                <a:ext cx="93472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">
                    <a:effectLst/>
                    <a:ea typeface="Calibri"/>
                    <a:cs typeface="Arial"/>
                  </a:rPr>
                  <a:t>Scutari Hospital where Florence Nightingale worked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04" name="Text Box 6"/>
              <p:cNvSpPr txBox="1"/>
              <p:nvPr/>
            </p:nvSpPr>
            <p:spPr>
              <a:xfrm>
                <a:off x="3281680" y="2905760"/>
                <a:ext cx="90424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00">
                    <a:effectLst/>
                  </a:rPr>
                  <a:t>Hospital de la Sangre</a:t>
                </a:r>
                <a:endParaRPr lang="en-US">
                  <a:effectLst/>
                </a:endParaRPr>
              </a:p>
              <a:p>
                <a:r>
                  <a:rPr lang="en-US" sz="400">
                    <a:effectLst/>
                  </a:rPr>
                  <a:t>Seville, Spain</a:t>
                </a:r>
                <a:endParaRPr lang="en-US">
                  <a:effectLst/>
                </a:endParaRPr>
              </a:p>
            </p:txBody>
          </p:sp>
          <p:sp>
            <p:nvSpPr>
              <p:cNvPr id="105" name="Text Box 7"/>
              <p:cNvSpPr txBox="1"/>
              <p:nvPr/>
            </p:nvSpPr>
            <p:spPr>
              <a:xfrm>
                <a:off x="2433320" y="2905760"/>
                <a:ext cx="91440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00" b="1">
                    <a:effectLst/>
                  </a:rPr>
                  <a:t>Dio Hotel – Hospital</a:t>
                </a:r>
                <a:endParaRPr lang="en-US">
                  <a:effectLst/>
                </a:endParaRPr>
              </a:p>
              <a:p>
                <a:r>
                  <a:rPr lang="en-US" sz="400" b="1">
                    <a:effectLst/>
                  </a:rPr>
                  <a:t>Paris in the Middle Ages</a:t>
                </a:r>
                <a:endParaRPr lang="en-US">
                  <a:effectLst/>
                </a:endParaRPr>
              </a:p>
            </p:txBody>
          </p:sp>
          <p:sp>
            <p:nvSpPr>
              <p:cNvPr id="106" name="Text Box 8"/>
              <p:cNvSpPr txBox="1"/>
              <p:nvPr/>
            </p:nvSpPr>
            <p:spPr>
              <a:xfrm>
                <a:off x="1574800" y="2905760"/>
                <a:ext cx="92456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" b="1">
                    <a:effectLst/>
                    <a:ea typeface="Calibri"/>
                    <a:cs typeface="Arial"/>
                  </a:rPr>
                  <a:t>Cloister in Middle Ages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07" name="Text Box 9"/>
              <p:cNvSpPr txBox="1"/>
              <p:nvPr/>
            </p:nvSpPr>
            <p:spPr>
              <a:xfrm>
                <a:off x="762000" y="2905760"/>
                <a:ext cx="873760" cy="2438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00">
                    <a:effectLst/>
                  </a:rPr>
                  <a:t>Treating patients with </a:t>
                </a:r>
                <a:r>
                  <a:rPr lang="en-US" sz="400" i="1">
                    <a:effectLst/>
                  </a:rPr>
                  <a:t>Asclepium</a:t>
                </a:r>
                <a:endParaRPr lang="en-US">
                  <a:effectLst/>
                </a:endParaRPr>
              </a:p>
              <a:p>
                <a:r>
                  <a:rPr lang="en-US" sz="400">
                    <a:effectLst/>
                  </a:rPr>
                  <a:t>Greece, Robert Tomb</a:t>
                </a:r>
                <a:endParaRPr lang="en-US">
                  <a:effectLst/>
                </a:endParaRPr>
              </a:p>
            </p:txBody>
          </p:sp>
          <p:sp>
            <p:nvSpPr>
              <p:cNvPr id="108" name="Text Box 10"/>
              <p:cNvSpPr txBox="1"/>
              <p:nvPr/>
            </p:nvSpPr>
            <p:spPr>
              <a:xfrm>
                <a:off x="86360" y="2900680"/>
                <a:ext cx="731520" cy="27432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ea typeface="Calibri"/>
                    <a:cs typeface="Arial"/>
                  </a:rPr>
                  <a:t>Time periods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09" name="Text Box 11"/>
              <p:cNvSpPr txBox="1"/>
              <p:nvPr/>
            </p:nvSpPr>
            <p:spPr>
              <a:xfrm>
                <a:off x="0" y="177800"/>
                <a:ext cx="741680" cy="8382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800">
                    <a:effectLst/>
                    <a:ea typeface="Calibri"/>
                    <a:cs typeface="Arial"/>
                  </a:rPr>
                  <a:t>The notion of nature as rehabilitative (sensory)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110" name="Text Box 12"/>
              <p:cNvSpPr txBox="1"/>
              <p:nvPr/>
            </p:nvSpPr>
            <p:spPr>
              <a:xfrm>
                <a:off x="817880" y="3718560"/>
                <a:ext cx="756920" cy="102616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In Ancient Egypt people stroll in gardens for recovery and rehabilitation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In Ancient Greece people believed that spending time in gardens had health benefits</a:t>
                </a:r>
                <a:endParaRPr lang="en-US">
                  <a:effectLst/>
                </a:endParaRPr>
              </a:p>
            </p:txBody>
          </p:sp>
          <p:sp>
            <p:nvSpPr>
              <p:cNvPr id="111" name="Text Box 21"/>
              <p:cNvSpPr txBox="1"/>
              <p:nvPr/>
            </p:nvSpPr>
            <p:spPr>
              <a:xfrm>
                <a:off x="81788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Ancient Period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600" b="1">
                    <a:effectLst/>
                  </a:rPr>
                  <a:t>4000 BCE – 5 CE</a:t>
                </a:r>
                <a:endParaRPr lang="en-US">
                  <a:effectLst/>
                </a:endParaRPr>
              </a:p>
            </p:txBody>
          </p:sp>
          <p:sp>
            <p:nvSpPr>
              <p:cNvPr id="112" name="Text Box 23"/>
              <p:cNvSpPr txBox="1"/>
              <p:nvPr/>
            </p:nvSpPr>
            <p:spPr>
              <a:xfrm>
                <a:off x="167640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Early 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Middle Ages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600" b="1">
                    <a:effectLst/>
                  </a:rPr>
                  <a:t>5 – 1000 CE</a:t>
                </a:r>
                <a:endParaRPr lang="en-US">
                  <a:effectLst/>
                </a:endParaRPr>
              </a:p>
            </p:txBody>
          </p:sp>
          <p:sp>
            <p:nvSpPr>
              <p:cNvPr id="113" name="Text Box 24"/>
              <p:cNvSpPr txBox="1"/>
              <p:nvPr/>
            </p:nvSpPr>
            <p:spPr>
              <a:xfrm>
                <a:off x="254508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Late 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Middle Ages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600" b="1">
                    <a:effectLst/>
                  </a:rPr>
                  <a:t>1000 – 1500 CE</a:t>
                </a:r>
                <a:endParaRPr lang="en-US">
                  <a:effectLst/>
                </a:endParaRPr>
              </a:p>
            </p:txBody>
          </p:sp>
          <p:sp>
            <p:nvSpPr>
              <p:cNvPr id="114" name="Text Box 25"/>
              <p:cNvSpPr txBox="1"/>
              <p:nvPr/>
            </p:nvSpPr>
            <p:spPr>
              <a:xfrm>
                <a:off x="341376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17</a:t>
                </a:r>
                <a:r>
                  <a:rPr lang="en-US" sz="800" b="1" baseline="30000">
                    <a:effectLst/>
                  </a:rPr>
                  <a:t>th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Century</a:t>
                </a:r>
                <a:endParaRPr lang="en-US">
                  <a:effectLst/>
                </a:endParaRPr>
              </a:p>
            </p:txBody>
          </p:sp>
          <p:sp>
            <p:nvSpPr>
              <p:cNvPr id="115" name="Text Box 26"/>
              <p:cNvSpPr txBox="1"/>
              <p:nvPr/>
            </p:nvSpPr>
            <p:spPr>
              <a:xfrm>
                <a:off x="426212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18</a:t>
                </a:r>
                <a:r>
                  <a:rPr lang="en-US" sz="800" b="1" baseline="30000">
                    <a:effectLst/>
                  </a:rPr>
                  <a:t>th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Century</a:t>
                </a:r>
                <a:endParaRPr lang="en-US">
                  <a:effectLst/>
                </a:endParaRPr>
              </a:p>
            </p:txBody>
          </p:sp>
          <p:sp>
            <p:nvSpPr>
              <p:cNvPr id="116" name="Text Box 27"/>
              <p:cNvSpPr txBox="1"/>
              <p:nvPr/>
            </p:nvSpPr>
            <p:spPr>
              <a:xfrm>
                <a:off x="512064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19</a:t>
                </a:r>
                <a:r>
                  <a:rPr lang="en-US" sz="800" b="1" baseline="30000">
                    <a:effectLst/>
                  </a:rPr>
                  <a:t>th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Century</a:t>
                </a:r>
                <a:endParaRPr lang="en-US">
                  <a:effectLst/>
                </a:endParaRPr>
              </a:p>
            </p:txBody>
          </p:sp>
          <p:sp>
            <p:nvSpPr>
              <p:cNvPr id="117" name="Text Box 28"/>
              <p:cNvSpPr txBox="1"/>
              <p:nvPr/>
            </p:nvSpPr>
            <p:spPr>
              <a:xfrm>
                <a:off x="5994400" y="319532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20</a:t>
                </a:r>
                <a:r>
                  <a:rPr lang="en-US" sz="800" b="1" baseline="30000">
                    <a:effectLst/>
                  </a:rPr>
                  <a:t>th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Century</a:t>
                </a:r>
                <a:endParaRPr lang="en-US">
                  <a:effectLst/>
                </a:endParaRPr>
              </a:p>
            </p:txBody>
          </p:sp>
          <p:sp>
            <p:nvSpPr>
              <p:cNvPr id="118" name="Text Box 29"/>
              <p:cNvSpPr txBox="1"/>
              <p:nvPr/>
            </p:nvSpPr>
            <p:spPr>
              <a:xfrm>
                <a:off x="6878320" y="3190240"/>
                <a:ext cx="756920" cy="4470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>
                    <a:effectLst/>
                  </a:rPr>
                  <a:t>21</a:t>
                </a:r>
                <a:r>
                  <a:rPr lang="en-US" sz="800" b="1" baseline="30000">
                    <a:effectLst/>
                  </a:rPr>
                  <a:t>st</a:t>
                </a:r>
                <a:endParaRPr lang="en-US">
                  <a:effectLst/>
                </a:endParaRPr>
              </a:p>
              <a:p>
                <a:pPr algn="ctr"/>
                <a:r>
                  <a:rPr lang="en-US" sz="800" b="1">
                    <a:effectLst/>
                  </a:rPr>
                  <a:t>Century</a:t>
                </a:r>
                <a:endParaRPr lang="en-US">
                  <a:effectLst/>
                </a:endParaRPr>
              </a:p>
            </p:txBody>
          </p:sp>
          <p:sp>
            <p:nvSpPr>
              <p:cNvPr id="119" name="Text Box 30"/>
              <p:cNvSpPr txBox="1"/>
              <p:nvPr/>
            </p:nvSpPr>
            <p:spPr>
              <a:xfrm>
                <a:off x="1676400" y="3718560"/>
                <a:ext cx="756920" cy="1320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Monks’ gardens are a recovery environment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In this period the prominent mystic and mother of the German convent, Hildegard Von Bingen, believed in the resemblance between humans and plants</a:t>
                </a:r>
                <a:endParaRPr lang="en-US">
                  <a:effectLst/>
                </a:endParaRPr>
              </a:p>
            </p:txBody>
          </p:sp>
          <p:sp>
            <p:nvSpPr>
              <p:cNvPr id="120" name="Text Box 31"/>
              <p:cNvSpPr txBox="1"/>
              <p:nvPr/>
            </p:nvSpPr>
            <p:spPr>
              <a:xfrm>
                <a:off x="2545080" y="3718560"/>
                <a:ext cx="756920" cy="110236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Therapy is transferred to the church, thus the design emphasis in hospitals is influenced by religion and the gaze is directed to the priest at the expense of gazing outside</a:t>
                </a:r>
                <a:endParaRPr lang="en-US">
                  <a:effectLst/>
                </a:endParaRPr>
              </a:p>
            </p:txBody>
          </p:sp>
          <p:sp>
            <p:nvSpPr>
              <p:cNvPr id="121" name="Text Box 32"/>
              <p:cNvSpPr txBox="1"/>
              <p:nvPr/>
            </p:nvSpPr>
            <p:spPr>
              <a:xfrm>
                <a:off x="3413760" y="3718560"/>
                <a:ext cx="756920" cy="1320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A hygiene revolution in hospitals leads to maximum exposure of inpatient rooms to sunlight and fresh air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Opening the gaze to natural environments in hospitals</a:t>
                </a:r>
                <a:endParaRPr lang="en-US">
                  <a:effectLst/>
                </a:endParaRPr>
              </a:p>
            </p:txBody>
          </p:sp>
          <p:sp>
            <p:nvSpPr>
              <p:cNvPr id="122" name="Text Box 33"/>
              <p:cNvSpPr txBox="1"/>
              <p:nvPr/>
            </p:nvSpPr>
            <p:spPr>
              <a:xfrm>
                <a:off x="4262120" y="3718560"/>
                <a:ext cx="756920" cy="1320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Emphasizing the connection between man and nature and to the open landscape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The nurse Florence Nightingale proves that hygiene affects medical treatment outcomes</a:t>
                </a:r>
                <a:endParaRPr lang="en-US">
                  <a:effectLst/>
                </a:endParaRPr>
              </a:p>
            </p:txBody>
          </p:sp>
          <p:sp>
            <p:nvSpPr>
              <p:cNvPr id="123" name="Text Box 34"/>
              <p:cNvSpPr txBox="1"/>
              <p:nvPr/>
            </p:nvSpPr>
            <p:spPr>
              <a:xfrm>
                <a:off x="5120640" y="3718560"/>
                <a:ext cx="751840" cy="1574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Discovery of bacteria by Louis Pasteur leads to a turnaround in the way treatment treats diseases and neglects the soul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A breakthrough in construction technology enables building up, condensing hospitals at the expense of green spaces</a:t>
                </a:r>
                <a:endParaRPr lang="en-US">
                  <a:effectLst/>
                </a:endParaRPr>
              </a:p>
            </p:txBody>
          </p:sp>
          <p:sp>
            <p:nvSpPr>
              <p:cNvPr id="124" name="Text Box 35"/>
              <p:cNvSpPr txBox="1"/>
              <p:nvPr/>
            </p:nvSpPr>
            <p:spPr>
              <a:xfrm>
                <a:off x="5994400" y="3718560"/>
                <a:ext cx="751840" cy="1574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Different organizations return to treatment by breeding animals and plants e.g.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Planetree,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Eden Alternative</a:t>
                </a:r>
                <a:endParaRPr lang="en-US">
                  <a:effectLst/>
                </a:endParaRPr>
              </a:p>
              <a:p>
                <a:r>
                  <a:rPr lang="en-US" sz="600">
                    <a:effectLst/>
                  </a:rPr>
                  <a:t>Scientific proof of the ability of nature to rehabilitate e.g. Urlich, Clare Cooper Marcus</a:t>
                </a:r>
                <a:endParaRPr lang="en-US">
                  <a:effectLst/>
                </a:endParaRPr>
              </a:p>
            </p:txBody>
          </p:sp>
          <p:sp>
            <p:nvSpPr>
              <p:cNvPr id="125" name="Text Box 36"/>
              <p:cNvSpPr txBox="1"/>
              <p:nvPr/>
            </p:nvSpPr>
            <p:spPr>
              <a:xfrm>
                <a:off x="6888480" y="3718560"/>
                <a:ext cx="746760" cy="1574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600">
                    <a:effectLst/>
                  </a:rPr>
                  <a:t>Increasing recognition of the traditional approach, which states that body and soul work together. Recognition is based on research and scientific proof</a:t>
                </a:r>
                <a:endParaRPr lang="en-US">
                  <a:effectLst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90040" y="3317240"/>
                <a:ext cx="86360" cy="1005840"/>
                <a:chOff x="0" y="0"/>
                <a:chExt cx="86360" cy="100584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0" y="0"/>
                  <a:ext cx="80645" cy="1005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82" name="Group 181"/>
                <p:cNvGrpSpPr/>
                <p:nvPr/>
              </p:nvGrpSpPr>
              <p:grpSpPr>
                <a:xfrm>
                  <a:off x="5080" y="10160"/>
                  <a:ext cx="81280" cy="796925"/>
                  <a:chOff x="0" y="0"/>
                  <a:chExt cx="81280" cy="796925"/>
                </a:xfrm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5560" y="0"/>
                    <a:ext cx="40640" cy="751840"/>
                    <a:chOff x="0" y="0"/>
                    <a:chExt cx="40640" cy="965200"/>
                  </a:xfrm>
                </p:grpSpPr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0" y="47752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0" y="75184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2448560" y="3291840"/>
                <a:ext cx="101600" cy="1005840"/>
                <a:chOff x="0" y="0"/>
                <a:chExt cx="101600" cy="100584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0" y="0"/>
                  <a:ext cx="88265" cy="1005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76" name="Group 175"/>
                <p:cNvGrpSpPr/>
                <p:nvPr/>
              </p:nvGrpSpPr>
              <p:grpSpPr>
                <a:xfrm>
                  <a:off x="20320" y="45720"/>
                  <a:ext cx="81280" cy="512445"/>
                  <a:chOff x="0" y="0"/>
                  <a:chExt cx="81280" cy="512445"/>
                </a:xfrm>
              </p:grpSpPr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30480" y="0"/>
                    <a:ext cx="40640" cy="467360"/>
                    <a:chOff x="0" y="0"/>
                    <a:chExt cx="40640" cy="965200"/>
                  </a:xfrm>
                </p:grpSpPr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0" y="46736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3312160" y="3302000"/>
                <a:ext cx="96520" cy="1295400"/>
                <a:chOff x="0" y="0"/>
                <a:chExt cx="96520" cy="1295400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0" y="0"/>
                  <a:ext cx="88265" cy="1005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15240" y="30480"/>
                  <a:ext cx="81280" cy="1264920"/>
                  <a:chOff x="0" y="0"/>
                  <a:chExt cx="81280" cy="1264920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40640" y="0"/>
                    <a:ext cx="40640" cy="1264920"/>
                    <a:chOff x="0" y="0"/>
                    <a:chExt cx="40640" cy="965200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0" y="447040"/>
                    <a:ext cx="81280" cy="457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0" y="121920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4185920" y="3266440"/>
                <a:ext cx="81280" cy="1422400"/>
                <a:chOff x="0" y="0"/>
                <a:chExt cx="81280" cy="14224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0" y="0"/>
                  <a:ext cx="76200" cy="142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0" y="66040"/>
                  <a:ext cx="81280" cy="964565"/>
                  <a:chOff x="0" y="0"/>
                  <a:chExt cx="81280" cy="964565"/>
                </a:xfrm>
              </p:grpSpPr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30480" y="0"/>
                    <a:ext cx="40640" cy="960120"/>
                    <a:chOff x="0" y="0"/>
                    <a:chExt cx="40640" cy="965200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0" y="46736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0" y="91948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0" name="Group 129"/>
              <p:cNvGrpSpPr/>
              <p:nvPr/>
            </p:nvGrpSpPr>
            <p:grpSpPr>
              <a:xfrm>
                <a:off x="5029200" y="3291840"/>
                <a:ext cx="91440" cy="1305560"/>
                <a:chOff x="0" y="0"/>
                <a:chExt cx="91440" cy="1305560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0" y="0"/>
                  <a:ext cx="86360" cy="1071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0" y="40640"/>
                  <a:ext cx="91440" cy="1264920"/>
                  <a:chOff x="0" y="0"/>
                  <a:chExt cx="91440" cy="1264920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45720" y="0"/>
                    <a:ext cx="45720" cy="1264920"/>
                    <a:chOff x="0" y="0"/>
                    <a:chExt cx="45720" cy="1264920"/>
                  </a:xfrm>
                </p:grpSpPr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0" y="0"/>
                      <a:ext cx="0" cy="126492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0" y="5080"/>
                      <a:ext cx="4572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0" y="46736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10160" y="121412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1" name="Group 130"/>
              <p:cNvGrpSpPr/>
              <p:nvPr/>
            </p:nvGrpSpPr>
            <p:grpSpPr>
              <a:xfrm>
                <a:off x="5887720" y="3317240"/>
                <a:ext cx="106680" cy="1280160"/>
                <a:chOff x="0" y="0"/>
                <a:chExt cx="106680" cy="1280160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0" y="0"/>
                  <a:ext cx="83820" cy="12744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48" name="Group 147"/>
                <p:cNvGrpSpPr/>
                <p:nvPr/>
              </p:nvGrpSpPr>
              <p:grpSpPr>
                <a:xfrm>
                  <a:off x="25400" y="15240"/>
                  <a:ext cx="81280" cy="1264920"/>
                  <a:chOff x="0" y="0"/>
                  <a:chExt cx="81280" cy="1264920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35560" y="0"/>
                    <a:ext cx="40640" cy="1264920"/>
                    <a:chOff x="0" y="0"/>
                    <a:chExt cx="40640" cy="965200"/>
                  </a:xfrm>
                </p:grpSpPr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0" y="45720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0" y="121920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2" name="Group 131"/>
              <p:cNvGrpSpPr/>
              <p:nvPr/>
            </p:nvGrpSpPr>
            <p:grpSpPr>
              <a:xfrm>
                <a:off x="6756400" y="3327400"/>
                <a:ext cx="121920" cy="1422400"/>
                <a:chOff x="0" y="0"/>
                <a:chExt cx="121920" cy="142240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0" y="0"/>
                  <a:ext cx="92202" cy="142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40640" y="5080"/>
                  <a:ext cx="81280" cy="512445"/>
                  <a:chOff x="-20320" y="0"/>
                  <a:chExt cx="81280" cy="512445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5240" y="0"/>
                    <a:ext cx="40640" cy="512445"/>
                    <a:chOff x="0" y="0"/>
                    <a:chExt cx="40640" cy="965200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0" y="0"/>
                      <a:ext cx="0" cy="96520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>
                      <a:off x="0" y="5080"/>
                      <a:ext cx="40640" cy="0"/>
                    </a:xfrm>
                    <a:prstGeom prst="line">
                      <a:avLst/>
                    </a:prstGeom>
                    <a:ln w="158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-20320" y="467360"/>
                    <a:ext cx="81280" cy="45085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" name="Group 132"/>
              <p:cNvGrpSpPr/>
              <p:nvPr/>
            </p:nvGrpSpPr>
            <p:grpSpPr>
              <a:xfrm>
                <a:off x="7594600" y="3281680"/>
                <a:ext cx="142875" cy="731520"/>
                <a:chOff x="0" y="0"/>
                <a:chExt cx="142875" cy="731520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50800" y="0"/>
                  <a:ext cx="92075" cy="7315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0" y="472440"/>
                  <a:ext cx="86360" cy="711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777240" y="3327400"/>
                <a:ext cx="96520" cy="965200"/>
                <a:chOff x="0" y="0"/>
                <a:chExt cx="96520" cy="9652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0" y="0"/>
                  <a:ext cx="40640" cy="965200"/>
                  <a:chOff x="0" y="0"/>
                  <a:chExt cx="40640" cy="965200"/>
                </a:xfrm>
              </p:grpSpPr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0" y="0"/>
                    <a:ext cx="0" cy="96520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0" y="5080"/>
                    <a:ext cx="40640" cy="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Rectangle 135"/>
                <p:cNvSpPr/>
                <p:nvPr/>
              </p:nvSpPr>
              <p:spPr>
                <a:xfrm>
                  <a:off x="10160" y="548640"/>
                  <a:ext cx="86360" cy="7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293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</Words>
  <Application>Microsoft Office PowerPoint</Application>
  <PresentationFormat>On-screen Show (4:3)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</dc:creator>
  <cp:lastModifiedBy>Carly</cp:lastModifiedBy>
  <cp:revision>1</cp:revision>
  <dcterms:created xsi:type="dcterms:W3CDTF">2018-06-03T11:15:59Z</dcterms:created>
  <dcterms:modified xsi:type="dcterms:W3CDTF">2018-06-03T11:19:38Z</dcterms:modified>
</cp:coreProperties>
</file>