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נעמה זוהר" initials="נז" lastIdx="1" clrIdx="0">
    <p:extLst>
      <p:ext uri="{19B8F6BF-5375-455C-9EA6-DF929625EA0E}">
        <p15:presenceInfo xmlns:p15="http://schemas.microsoft.com/office/powerpoint/2012/main" userId="1a399ce0f40a49b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01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6-22T12:30:15.625" idx="1">
    <p:pos x="3340" y="1052"/>
    <p:text>I'm not sure I understand this questions (written in English originally)</p:text>
    <p:extLst>
      <p:ext uri="{C676402C-5697-4E1C-873F-D02D1690AC5C}">
        <p15:threadingInfo xmlns:p15="http://schemas.microsoft.com/office/powerpoint/2012/main" timeZoneBias="-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67FD-FA91-487D-AFB3-F9939383E8C7}" type="datetimeFigureOut">
              <a:rPr lang="he-IL" smtClean="0"/>
              <a:t>כ"ח/סיון/תשע"ז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253F1-668A-47FB-BE87-8A7DC91E4C35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91016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67FD-FA91-487D-AFB3-F9939383E8C7}" type="datetimeFigureOut">
              <a:rPr lang="he-IL" smtClean="0"/>
              <a:t>כ"ח/סיון/תשע"ז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253F1-668A-47FB-BE87-8A7DC91E4C35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6013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67FD-FA91-487D-AFB3-F9939383E8C7}" type="datetimeFigureOut">
              <a:rPr lang="he-IL" smtClean="0"/>
              <a:t>כ"ח/סיון/תשע"ז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253F1-668A-47FB-BE87-8A7DC91E4C35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26826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67FD-FA91-487D-AFB3-F9939383E8C7}" type="datetimeFigureOut">
              <a:rPr lang="he-IL" smtClean="0"/>
              <a:t>כ"ח/סיון/תשע"ז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253F1-668A-47FB-BE87-8A7DC91E4C35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49854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67FD-FA91-487D-AFB3-F9939383E8C7}" type="datetimeFigureOut">
              <a:rPr lang="he-IL" smtClean="0"/>
              <a:t>כ"ח/סיון/תשע"ז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253F1-668A-47FB-BE87-8A7DC91E4C35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23205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67FD-FA91-487D-AFB3-F9939383E8C7}" type="datetimeFigureOut">
              <a:rPr lang="he-IL" smtClean="0"/>
              <a:t>כ"ח/סיון/תשע"ז</a:t>
            </a:fld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253F1-668A-47FB-BE87-8A7DC91E4C35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17172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67FD-FA91-487D-AFB3-F9939383E8C7}" type="datetimeFigureOut">
              <a:rPr lang="he-IL" smtClean="0"/>
              <a:t>כ"ח/סיון/תשע"ז</a:t>
            </a:fld>
            <a:endParaRPr lang="he-IL" dirty="0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253F1-668A-47FB-BE87-8A7DC91E4C35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70252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67FD-FA91-487D-AFB3-F9939383E8C7}" type="datetimeFigureOut">
              <a:rPr lang="he-IL" smtClean="0"/>
              <a:t>כ"ח/סיון/תשע"ז</a:t>
            </a:fld>
            <a:endParaRPr lang="he-IL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253F1-668A-47FB-BE87-8A7DC91E4C35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64080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67FD-FA91-487D-AFB3-F9939383E8C7}" type="datetimeFigureOut">
              <a:rPr lang="he-IL" smtClean="0"/>
              <a:t>כ"ח/סיון/תשע"ז</a:t>
            </a:fld>
            <a:endParaRPr lang="he-IL" dirty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253F1-668A-47FB-BE87-8A7DC91E4C35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99355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67FD-FA91-487D-AFB3-F9939383E8C7}" type="datetimeFigureOut">
              <a:rPr lang="he-IL" smtClean="0"/>
              <a:t>כ"ח/סיון/תשע"ז</a:t>
            </a:fld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253F1-668A-47FB-BE87-8A7DC91E4C35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74983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67FD-FA91-487D-AFB3-F9939383E8C7}" type="datetimeFigureOut">
              <a:rPr lang="he-IL" smtClean="0"/>
              <a:t>כ"ח/סיון/תשע"ז</a:t>
            </a:fld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253F1-668A-47FB-BE87-8A7DC91E4C35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26480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E67FD-FA91-487D-AFB3-F9939383E8C7}" type="datetimeFigureOut">
              <a:rPr lang="he-IL" smtClean="0"/>
              <a:t>כ"ח/סיון/תשע"ז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253F1-668A-47FB-BE87-8A7DC91E4C35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21835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b="0" i="0" u="none" dirty="0"/>
              <a:t>Introduction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422953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algn="l" rtl="0"/>
            <a:r>
              <a:rPr lang="en-us" b="0" i="0" u="none" dirty="0"/>
              <a:t>Identifying and cultivating gifted individuals in this complex and fast-pace</a:t>
            </a:r>
            <a:r>
              <a:rPr lang="en-US" b="0" i="0" u="none" dirty="0"/>
              <a:t>d</a:t>
            </a:r>
            <a:r>
              <a:rPr lang="en-us" b="0" i="0" u="none" dirty="0"/>
              <a:t> era has become an urgent need in many different societies.</a:t>
            </a:r>
          </a:p>
          <a:p>
            <a:pPr algn="l" rtl="0"/>
            <a:r>
              <a:rPr lang="en-us" b="0" i="0" u="none" dirty="0"/>
              <a:t>Yet... while children in developed countries enjoy this </a:t>
            </a:r>
            <a:r>
              <a:rPr lang="en-US" b="0" i="0" u="none" dirty="0"/>
              <a:t>privilege</a:t>
            </a:r>
            <a:r>
              <a:rPr lang="en-us" b="0" i="0" u="none" dirty="0"/>
              <a:t> – the </a:t>
            </a:r>
            <a:r>
              <a:rPr lang="en-US" b="0" i="0" u="none" dirty="0"/>
              <a:t>privilege</a:t>
            </a:r>
            <a:r>
              <a:rPr lang="en-us" b="0" i="0" u="none" dirty="0"/>
              <a:t> of identifying and developing their skills – more than children in developing societies, and while the creative</a:t>
            </a:r>
            <a:r>
              <a:rPr lang="en-US" b="0" i="0" u="none" dirty="0"/>
              <a:t> people</a:t>
            </a:r>
            <a:r>
              <a:rPr lang="en-us" b="0" i="0" u="none" dirty="0"/>
              <a:t> and innovators are the ones responsible for solving various problems and developing their society</a:t>
            </a:r>
            <a:r>
              <a:rPr lang="en-US" b="0" i="0" u="none" dirty="0"/>
              <a:t>…</a:t>
            </a:r>
            <a:endParaRPr lang="en-us" b="0" i="0" u="none" dirty="0"/>
          </a:p>
          <a:p>
            <a:pPr algn="l" rtl="0"/>
            <a:r>
              <a:rPr lang="en-us" b="0" i="0" u="none" dirty="0"/>
              <a:t>in many developing societies, highly-creative individuals are neglected due to lack of awareness</a:t>
            </a:r>
            <a:r>
              <a:rPr lang="en-US" b="0" i="0" u="none" dirty="0"/>
              <a:t>;</a:t>
            </a:r>
            <a:r>
              <a:rPr lang="en-us" b="0" i="0" u="none" dirty="0"/>
              <a:t> </a:t>
            </a:r>
            <a:r>
              <a:rPr lang="en-US" b="0" i="0" u="none" dirty="0"/>
              <a:t>They </a:t>
            </a:r>
            <a:r>
              <a:rPr lang="en-us" b="0" i="0" u="none" dirty="0"/>
              <a:t>are not iden</a:t>
            </a:r>
            <a:r>
              <a:rPr lang="en-US" b="0" i="0" u="none" dirty="0"/>
              <a:t>ti</a:t>
            </a:r>
            <a:r>
              <a:rPr lang="en-us" b="0" i="0" u="none" dirty="0"/>
              <a:t>fied and their skills are not cultivated.</a:t>
            </a:r>
          </a:p>
          <a:p>
            <a:pPr algn="l" rtl="0"/>
            <a:r>
              <a:rPr lang="en-us" b="0" i="0" u="none" dirty="0"/>
              <a:t>This is too bad... because developing societies, like the Arab community in Israel, are </a:t>
            </a:r>
            <a:r>
              <a:rPr lang="en-us" dirty="0"/>
              <a:t>in</a:t>
            </a:r>
            <a:r>
              <a:rPr lang="en-US" dirty="0"/>
              <a:t> </a:t>
            </a:r>
            <a:r>
              <a:rPr lang="en-us" dirty="0"/>
              <a:t>far </a:t>
            </a:r>
            <a:r>
              <a:rPr lang="en-us" b="0" i="0" u="none" dirty="0"/>
              <a:t>more need of these energies, in order to bring about the qualitative shift from one stage to the next.</a:t>
            </a:r>
          </a:p>
        </p:txBody>
      </p:sp>
    </p:spTree>
    <p:extLst>
      <p:ext uri="{BB962C8B-B14F-4D97-AF65-F5344CB8AC3E}">
        <p14:creationId xmlns:p14="http://schemas.microsoft.com/office/powerpoint/2010/main" val="4272218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0629"/>
          </a:xfrm>
        </p:spPr>
        <p:txBody>
          <a:bodyPr/>
          <a:lstStyle/>
          <a:p>
            <a:pPr algn="l" rtl="0"/>
            <a:r>
              <a:rPr lang="en-us" b="0" i="0" u="none" dirty="0"/>
              <a:t>Qualitative results 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309809"/>
            <a:ext cx="10515600" cy="5126160"/>
          </a:xfrm>
        </p:spPr>
        <p:txBody>
          <a:bodyPr>
            <a:normAutofit/>
          </a:bodyPr>
          <a:lstStyle/>
          <a:p>
            <a:pPr algn="l" rtl="0"/>
            <a:r>
              <a:rPr lang="en-us" b="0" i="0" u="none" dirty="0"/>
              <a:t>The </a:t>
            </a:r>
            <a:r>
              <a:rPr lang="en-US" b="0" i="0" u="none" dirty="0"/>
              <a:t>answers</a:t>
            </a:r>
            <a:r>
              <a:rPr lang="en-us" b="0" i="0" u="none" dirty="0"/>
              <a:t> to the fourth question – after the first session</a:t>
            </a:r>
          </a:p>
          <a:p>
            <a:pPr lvl="0" algn="l" rtl="0"/>
            <a:r>
              <a:rPr lang="en-us" b="0" i="0" u="none" dirty="0"/>
              <a:t>Were there any issues that you disliked or which bothered you during the experiment?</a:t>
            </a:r>
            <a:endParaRPr lang="en-us" sz="2400" dirty="0"/>
          </a:p>
          <a:p>
            <a:pPr marL="457200" lvl="1" indent="0" algn="l" rtl="0">
              <a:buNone/>
            </a:pPr>
            <a:endParaRPr lang="en-us" dirty="0"/>
          </a:p>
          <a:p>
            <a:pPr lvl="1" algn="l" rtl="0"/>
            <a:r>
              <a:rPr lang="en-us" b="0" i="0" u="none" dirty="0"/>
              <a:t>Eighty three</a:t>
            </a:r>
            <a:r>
              <a:rPr lang="en-US" b="0" i="0" u="none" dirty="0"/>
              <a:t> (83)</a:t>
            </a:r>
            <a:r>
              <a:rPr lang="en-us" b="0" i="0" u="none" dirty="0"/>
              <a:t> liked everything about the process, and </a:t>
            </a:r>
            <a:r>
              <a:rPr lang="en-US" b="0" i="0" u="none" dirty="0"/>
              <a:t>could not</a:t>
            </a:r>
            <a:r>
              <a:rPr lang="en-us" b="0" i="0" u="none" dirty="0"/>
              <a:t> remember anything specific</a:t>
            </a:r>
          </a:p>
          <a:p>
            <a:pPr lvl="1" algn="l" rtl="0"/>
            <a:r>
              <a:rPr lang="en-us" b="0" i="0" u="none" dirty="0"/>
              <a:t>The rest: Some felt the time was pressed, others </a:t>
            </a:r>
            <a:r>
              <a:rPr lang="en-US" b="0" i="0" u="none" dirty="0"/>
              <a:t>did</a:t>
            </a:r>
            <a:r>
              <a:rPr lang="en-us" b="0" i="0" u="none" dirty="0"/>
              <a:t> like the fact that they had two writing activities, because they </a:t>
            </a:r>
            <a:r>
              <a:rPr lang="en-US" b="0" i="0" u="none" dirty="0"/>
              <a:t>preferred</a:t>
            </a:r>
            <a:r>
              <a:rPr lang="en-us" b="0" i="0" u="none" dirty="0"/>
              <a:t> drawing, some found it difficult to create many different ideas; 6 were bothered by the story title of “</a:t>
            </a:r>
            <a:r>
              <a:rPr lang="en-US" b="0" i="0" u="none"/>
              <a:t>The </a:t>
            </a:r>
            <a:r>
              <a:rPr lang="en-us" b="0" i="0" u="none"/>
              <a:t>peephole</a:t>
            </a:r>
            <a:r>
              <a:rPr lang="en-US" b="0" i="0" u="none"/>
              <a:t>.</a:t>
            </a:r>
            <a:r>
              <a:rPr lang="en-us" b="0" i="0" u="none"/>
              <a:t>”</a:t>
            </a:r>
            <a:endParaRPr lang="en-us" b="0" i="0" u="none" dirty="0"/>
          </a:p>
        </p:txBody>
      </p:sp>
    </p:spTree>
    <p:extLst>
      <p:ext uri="{BB962C8B-B14F-4D97-AF65-F5344CB8AC3E}">
        <p14:creationId xmlns:p14="http://schemas.microsoft.com/office/powerpoint/2010/main" val="1663515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 rtl="0"/>
            <a:r>
              <a:rPr lang="en-us" b="0" i="0" u="none" dirty="0"/>
              <a:t>At the Al </a:t>
            </a:r>
            <a:r>
              <a:rPr lang="en-US" b="0" i="0" u="none" dirty="0"/>
              <a:t>Qassimi</a:t>
            </a:r>
            <a:r>
              <a:rPr lang="en-us" b="0" i="0" u="none" dirty="0"/>
              <a:t> Center for Innovative Education, which was recently established for the Arab community in Israel, we started </a:t>
            </a:r>
            <a:r>
              <a:rPr lang="en-US" b="0" i="0" u="none" dirty="0"/>
              <a:t>tracing</a:t>
            </a:r>
            <a:r>
              <a:rPr lang="en-us" b="0" i="0" u="none" dirty="0"/>
              <a:t> the latent creativity of students at different ages from 5 to 18 years, based on the battery of EPoC – Evaluation of Potential Creativity.</a:t>
            </a:r>
            <a:endParaRPr lang="en-us" dirty="0"/>
          </a:p>
          <a:p>
            <a:endParaRPr lang="en-us" dirty="0"/>
          </a:p>
          <a:p>
            <a:pPr algn="l" rtl="0"/>
            <a:r>
              <a:rPr lang="en-us" b="0" i="0" u="none" dirty="0"/>
              <a:t>The current study will present the first stage of our identification process: </a:t>
            </a:r>
            <a:r>
              <a:rPr lang="en-us" b="1" i="0" u="none" dirty="0"/>
              <a:t>Observations and the preliminary results among high school students.</a:t>
            </a:r>
            <a:endParaRPr lang="en-us" b="1" dirty="0"/>
          </a:p>
          <a:p>
            <a:endParaRPr lang="en-us" b="1" dirty="0"/>
          </a:p>
          <a:p>
            <a:pPr algn="l" rtl="0"/>
            <a:r>
              <a:rPr lang="en-us" b="1" i="0" u="none" dirty="0"/>
              <a:t>But before we begin, let me start with a brief introduction of the </a:t>
            </a:r>
            <a:r>
              <a:rPr lang="en-US" b="1" i="0" u="none" dirty="0"/>
              <a:t>battery</a:t>
            </a:r>
            <a:r>
              <a:rPr lang="en-us" b="1" i="0" u="none" dirty="0"/>
              <a:t> used in this study -EPoC.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518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b="0" i="0" u="none" dirty="0"/>
              <a:t>The current research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b="0" i="0" u="none" dirty="0"/>
              <a:t>In the current study, the EPo</a:t>
            </a:r>
            <a:r>
              <a:rPr lang="en-US" b="0" i="0" u="none" dirty="0"/>
              <a:t>C</a:t>
            </a:r>
            <a:r>
              <a:rPr lang="en-us" b="0" i="0" u="none" dirty="0"/>
              <a:t> battery was implemented on 102 10</a:t>
            </a:r>
            <a:r>
              <a:rPr lang="en-us" b="0" i="0" u="none" baseline="30000" dirty="0"/>
              <a:t>th</a:t>
            </a:r>
            <a:r>
              <a:rPr lang="en-US" b="0" i="0" u="none" dirty="0"/>
              <a:t> </a:t>
            </a:r>
            <a:r>
              <a:rPr lang="en-us" b="0" i="0" u="none" dirty="0"/>
              <a:t> grade students from Al-Qassimi general high-school in</a:t>
            </a:r>
            <a:r>
              <a:rPr lang="en-US" b="0" i="0" u="none" dirty="0"/>
              <a:t> </a:t>
            </a:r>
            <a:r>
              <a:rPr lang="en-us" b="0" i="0" u="none" dirty="0"/>
              <a:t>two </a:t>
            </a:r>
            <a:r>
              <a:rPr lang="en-US" b="0" i="0" u="none" dirty="0"/>
              <a:t>45-minute sessions conducted a </a:t>
            </a:r>
            <a:r>
              <a:rPr lang="en-us" b="0" i="0" u="none" dirty="0"/>
              <a:t>week</a:t>
            </a:r>
            <a:r>
              <a:rPr lang="en-US" b="0" i="0" u="none" dirty="0"/>
              <a:t> </a:t>
            </a:r>
            <a:r>
              <a:rPr lang="en-us" b="0" i="0" u="none" dirty="0"/>
              <a:t>apart </a:t>
            </a:r>
            <a:r>
              <a:rPr lang="en-US" b="0" i="0" u="none" dirty="0"/>
              <a:t>from each other</a:t>
            </a:r>
            <a:r>
              <a:rPr lang="en-us" b="0" i="0" u="none" dirty="0"/>
              <a:t>.</a:t>
            </a:r>
          </a:p>
          <a:p>
            <a:pPr marL="0" indent="0" algn="l" rtl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595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b="0" i="0" u="none" dirty="0"/>
              <a:t>Course of the study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9975"/>
          </a:xfrm>
        </p:spPr>
        <p:txBody>
          <a:bodyPr>
            <a:normAutofit fontScale="85000" lnSpcReduction="10000"/>
          </a:bodyPr>
          <a:lstStyle/>
          <a:p>
            <a:pPr algn="l" rtl="0"/>
            <a:r>
              <a:rPr lang="en-us" b="0" i="0" u="none" dirty="0"/>
              <a:t>A meeting with the school principal – presenting the idea and asking for permission</a:t>
            </a:r>
          </a:p>
          <a:p>
            <a:pPr algn="l" rtl="0"/>
            <a:r>
              <a:rPr lang="en-us" b="0" i="0" u="none" dirty="0"/>
              <a:t>Informing the students and their parents</a:t>
            </a:r>
            <a:r>
              <a:rPr lang="en-US" b="0" i="0" u="none" dirty="0"/>
              <a:t>,</a:t>
            </a:r>
            <a:r>
              <a:rPr lang="en-us" b="0" i="0" u="none" dirty="0"/>
              <a:t> and obtaining </a:t>
            </a:r>
            <a:r>
              <a:rPr lang="en-US" b="0" i="0" u="none" dirty="0"/>
              <a:t>the parents’ </a:t>
            </a:r>
            <a:r>
              <a:rPr lang="en-us" b="0" i="0" u="none" dirty="0"/>
              <a:t>approval</a:t>
            </a:r>
            <a:r>
              <a:rPr lang="en-US" b="0" i="0" u="none" dirty="0"/>
              <a:t> in writing</a:t>
            </a:r>
            <a:endParaRPr lang="en-us" b="0" i="0" u="none" dirty="0"/>
          </a:p>
          <a:p>
            <a:pPr algn="l" rtl="0"/>
            <a:r>
              <a:rPr lang="en-us" b="0" i="0" u="none" dirty="0"/>
              <a:t>Since the psychologists were not part of the school staff and unfamiliar to the students, social and thinking games were conducted before the </a:t>
            </a:r>
            <a:r>
              <a:rPr lang="en-US" dirty="0"/>
              <a:t>process</a:t>
            </a:r>
            <a:r>
              <a:rPr lang="en-us" b="0" i="0" u="none" dirty="0"/>
              <a:t> began, in order to ensure the students' trust and greater cooperation during the process.</a:t>
            </a:r>
          </a:p>
          <a:p>
            <a:pPr algn="l" rtl="0"/>
            <a:r>
              <a:rPr lang="en-us" b="0" i="0" u="none" dirty="0"/>
              <a:t>The first EPoC session included four activities (A1-A4), which are designed to measure curiosity and </a:t>
            </a:r>
            <a:r>
              <a:rPr lang="en-US" b="0" i="0" u="none" dirty="0"/>
              <a:t>creative</a:t>
            </a:r>
            <a:r>
              <a:rPr lang="en-us" b="0" i="0" u="none" dirty="0"/>
              <a:t> thinking through abstract visual and linguistic measures.</a:t>
            </a:r>
          </a:p>
          <a:p>
            <a:pPr algn="l" rtl="0"/>
            <a:r>
              <a:rPr lang="en-us" b="0" i="0" u="none" dirty="0"/>
              <a:t>A week later, the second EPoC session included four additional activities (A5-A8), which are designed to measure curiosity and </a:t>
            </a:r>
            <a:r>
              <a:rPr lang="en-US" b="0" i="0" u="none" dirty="0"/>
              <a:t>creative</a:t>
            </a:r>
            <a:r>
              <a:rPr lang="en-us" b="0" i="0" u="none" dirty="0"/>
              <a:t> thinking through tangible visual and linguistic measures.</a:t>
            </a:r>
          </a:p>
          <a:p>
            <a:pPr algn="l" rtl="0"/>
            <a:r>
              <a:rPr lang="en-us" b="0" i="0" u="none" dirty="0"/>
              <a:t>Thus, the results for each student included 8 activities.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503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b="0" i="0" u="none" dirty="0"/>
              <a:t>Course of the study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0" i="0" u="none" dirty="0"/>
              <a:t>Creating a portfolio – field notes and observations during the process</a:t>
            </a:r>
            <a:endParaRPr lang="en-us" dirty="0"/>
          </a:p>
          <a:p>
            <a:pPr algn="l" rtl="0"/>
            <a:r>
              <a:rPr lang="en-us" b="0" i="0" u="none" dirty="0"/>
              <a:t>Evaluation of results by two individual experts to increase credibility</a:t>
            </a:r>
          </a:p>
          <a:p>
            <a:pPr algn="l" rtl="0"/>
            <a:r>
              <a:rPr lang="en-us" b="0" i="0" u="none" dirty="0"/>
              <a:t>Results were sent to Prof. Taisir at ICIE (International Centre for Innovation in Education)</a:t>
            </a:r>
            <a:endParaRPr lang="en-us" dirty="0"/>
          </a:p>
          <a:p>
            <a:pPr algn="l" rtl="0"/>
            <a:r>
              <a:rPr lang="en-us" b="0" i="0" u="none" dirty="0"/>
              <a:t>Creating a profile for each student, which includes: Performance Efficiency and IQ Creativity</a:t>
            </a:r>
            <a:r>
              <a:rPr lang="en-US" b="0" i="0" u="none" dirty="0"/>
              <a:t>,</a:t>
            </a:r>
            <a:r>
              <a:rPr lang="en-us" b="0" i="0" u="none" dirty="0"/>
              <a:t> and relevant </a:t>
            </a:r>
            <a:r>
              <a:rPr lang="en-US" b="0" i="0" u="none" dirty="0"/>
              <a:t>recommendations</a:t>
            </a:r>
            <a:endParaRPr lang="en-us" b="0" i="0" u="none" dirty="0"/>
          </a:p>
          <a:p>
            <a:pPr algn="l" rtl="0"/>
            <a:r>
              <a:rPr lang="en-US" b="0" i="0" u="none" dirty="0"/>
              <a:t>Returning</a:t>
            </a:r>
            <a:r>
              <a:rPr lang="en-us" b="0" i="0" u="none" dirty="0"/>
              <a:t> to the school, presenting the profiles and explaining their meaning</a:t>
            </a:r>
          </a:p>
        </p:txBody>
      </p:sp>
    </p:spTree>
    <p:extLst>
      <p:ext uri="{BB962C8B-B14F-4D97-AF65-F5344CB8AC3E}">
        <p14:creationId xmlns:p14="http://schemas.microsoft.com/office/powerpoint/2010/main" val="1815874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b="0" i="0" u="none" dirty="0"/>
              <a:t>Course of the study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15852"/>
          </a:xfrm>
        </p:spPr>
        <p:txBody>
          <a:bodyPr>
            <a:normAutofit fontScale="85000" lnSpcReduction="10000"/>
          </a:bodyPr>
          <a:lstStyle/>
          <a:p>
            <a:pPr algn="l" rtl="0"/>
            <a:r>
              <a:rPr lang="en-us" b="0" i="0" u="none" dirty="0"/>
              <a:t>A meeting with the homeroom teacher to examine their impression of the results: What </a:t>
            </a:r>
            <a:r>
              <a:rPr lang="en-US" b="0" i="0" u="none" dirty="0"/>
              <a:t>surprised</a:t>
            </a:r>
            <a:r>
              <a:rPr lang="en-us" b="0" i="0" u="none" dirty="0"/>
              <a:t> them, what they thought of the results...</a:t>
            </a:r>
          </a:p>
          <a:p>
            <a:pPr algn="l" rtl="0"/>
            <a:r>
              <a:rPr lang="en-us" b="0" i="0" u="none" dirty="0"/>
              <a:t>Students were asked to </a:t>
            </a:r>
            <a:r>
              <a:rPr lang="en-US" b="0" i="0" u="none" dirty="0"/>
              <a:t>complete</a:t>
            </a:r>
            <a:r>
              <a:rPr lang="en-us" b="0" i="0" u="none" dirty="0"/>
              <a:t> a questionnaire about their experience before and after </a:t>
            </a:r>
            <a:r>
              <a:rPr lang="en-US" b="0" i="0" u="none" dirty="0"/>
              <a:t>the sessions</a:t>
            </a:r>
            <a:r>
              <a:rPr lang="en-us" b="0" i="0" u="none" dirty="0"/>
              <a:t>.</a:t>
            </a:r>
          </a:p>
          <a:p>
            <a:pPr algn="l" rtl="0"/>
            <a:r>
              <a:rPr lang="en-us" b="0" i="0" u="none" dirty="0"/>
              <a:t>The researchers assessed and compared the students’ attitudes and feelings prior to the experiment and afterwards, using the following questionnaire:</a:t>
            </a:r>
            <a:endParaRPr lang="en-us" sz="2400" dirty="0"/>
          </a:p>
          <a:p>
            <a:pPr lvl="1" algn="l" rtl="0"/>
            <a:r>
              <a:rPr lang="en-us" b="0" i="0" u="none" dirty="0"/>
              <a:t>How did you feel before the experiment?</a:t>
            </a:r>
            <a:endParaRPr lang="en-us" sz="2000" dirty="0"/>
          </a:p>
          <a:p>
            <a:pPr lvl="1" algn="l" rtl="0"/>
            <a:r>
              <a:rPr lang="en-us" b="0" i="0" u="none" dirty="0"/>
              <a:t>What is your general impression of the experiment?</a:t>
            </a:r>
            <a:endParaRPr lang="en-us" sz="2000" dirty="0"/>
          </a:p>
          <a:p>
            <a:pPr lvl="1" algn="l" rtl="0"/>
            <a:r>
              <a:rPr lang="en-us" b="0" i="0" u="none" dirty="0"/>
              <a:t>Did you find the </a:t>
            </a:r>
            <a:r>
              <a:rPr lang="en-us" b="1" i="0" u="none" dirty="0">
                <a:solidFill>
                  <a:srgbClr val="FF0000"/>
                </a:solidFill>
              </a:rPr>
              <a:t>circumstances </a:t>
            </a:r>
            <a:r>
              <a:rPr lang="en-us" b="0" i="0" u="none" dirty="0"/>
              <a:t>positive?</a:t>
            </a:r>
            <a:endParaRPr lang="en-us" sz="2000" dirty="0"/>
          </a:p>
          <a:p>
            <a:pPr lvl="1" algn="l" rtl="0"/>
            <a:r>
              <a:rPr lang="en-us" b="0" i="0" u="none" dirty="0"/>
              <a:t>Were there any issues that you disliked or which bothered you during the experiment?</a:t>
            </a:r>
            <a:endParaRPr lang="en-us" sz="2000" dirty="0"/>
          </a:p>
          <a:p>
            <a:pPr lvl="1" algn="l" rtl="0"/>
            <a:endParaRPr lang="en-us" dirty="0"/>
          </a:p>
          <a:p>
            <a:pPr algn="l" rtl="0"/>
            <a:r>
              <a:rPr lang="en-us" b="1" i="0" u="none" dirty="0">
                <a:solidFill>
                  <a:srgbClr val="FF0000"/>
                </a:solidFill>
              </a:rPr>
              <a:t>Quantitative results were analyzed using SPSS software to produce </a:t>
            </a:r>
            <a:r>
              <a:rPr lang="en-US" b="1" i="0" u="none" dirty="0">
                <a:solidFill>
                  <a:srgbClr val="FF0000"/>
                </a:solidFill>
              </a:rPr>
              <a:t>preliminary</a:t>
            </a:r>
            <a:r>
              <a:rPr lang="en-us" b="1" i="0" u="none" dirty="0">
                <a:solidFill>
                  <a:srgbClr val="FF0000"/>
                </a:solidFill>
              </a:rPr>
              <a:t> findings, and quantitative analysis of the open qualitative questions</a:t>
            </a:r>
            <a:r>
              <a:rPr lang="en-us" b="0" i="0" u="none" dirty="0">
                <a:solidFill>
                  <a:srgbClr val="FF0000"/>
                </a:solidFill>
              </a:rPr>
              <a:t> 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886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b="0" i="0" u="none" dirty="0"/>
              <a:t>Qualitative results 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773723" y="1895963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algn="l" rtl="0"/>
            <a:r>
              <a:rPr lang="en-US" b="0" i="0" u="none" dirty="0"/>
              <a:t>Answers</a:t>
            </a:r>
            <a:r>
              <a:rPr lang="en-us" b="0" i="0" u="none" dirty="0"/>
              <a:t> to the first question – after the students </a:t>
            </a:r>
            <a:r>
              <a:rPr lang="en-US" b="0" i="0" u="none" dirty="0"/>
              <a:t>received</a:t>
            </a:r>
            <a:r>
              <a:rPr lang="en-us" b="0" i="0" u="none" dirty="0"/>
              <a:t> an explanation </a:t>
            </a:r>
            <a:r>
              <a:rPr lang="en-US" b="0" i="0" u="none" dirty="0"/>
              <a:t>about</a:t>
            </a:r>
            <a:r>
              <a:rPr lang="en-us" b="0" i="0" u="none" dirty="0"/>
              <a:t> the process they were about to go through</a:t>
            </a:r>
          </a:p>
          <a:p>
            <a:pPr algn="l" rtl="0"/>
            <a:r>
              <a:rPr lang="en-us" b="0" i="0" u="none" dirty="0"/>
              <a:t>How did you feel before the experiment?</a:t>
            </a:r>
            <a:endParaRPr lang="en-us" dirty="0"/>
          </a:p>
          <a:p>
            <a:endParaRPr lang="en-us" dirty="0"/>
          </a:p>
          <a:p>
            <a:pPr lvl="1" algn="l" rtl="0"/>
            <a:r>
              <a:rPr lang="en-us" b="0" i="0" u="none" dirty="0"/>
              <a:t>Seventy six</a:t>
            </a:r>
            <a:r>
              <a:rPr lang="en-US" b="0" i="0" u="none" dirty="0"/>
              <a:t> (76)</a:t>
            </a:r>
            <a:r>
              <a:rPr lang="en-us" b="0" i="0" u="none" dirty="0"/>
              <a:t> students out of the 102 felt excited, eager and </a:t>
            </a:r>
            <a:r>
              <a:rPr lang="en-US" b="0" i="0" u="none" dirty="0"/>
              <a:t>enthusiastic</a:t>
            </a:r>
            <a:endParaRPr lang="en-us" dirty="0"/>
          </a:p>
          <a:p>
            <a:pPr lvl="1" algn="l" rtl="0"/>
            <a:r>
              <a:rPr lang="en-us" b="0" i="0" u="none" dirty="0"/>
              <a:t>Seventeen </a:t>
            </a:r>
            <a:r>
              <a:rPr lang="en-US" b="0" i="0" u="none" dirty="0"/>
              <a:t>(17) </a:t>
            </a:r>
            <a:r>
              <a:rPr lang="en-us" b="0" i="0" u="none" dirty="0"/>
              <a:t>out of the 102 </a:t>
            </a:r>
            <a:r>
              <a:rPr lang="en-US" b="0" i="0" u="none" dirty="0"/>
              <a:t>did not feel anything special</a:t>
            </a:r>
            <a:endParaRPr lang="en-us" b="0" i="0" u="none" dirty="0"/>
          </a:p>
          <a:p>
            <a:pPr lvl="1" algn="l" rtl="0"/>
            <a:r>
              <a:rPr lang="en-us" b="0" i="0" u="none" dirty="0"/>
              <a:t>Six</a:t>
            </a:r>
            <a:r>
              <a:rPr lang="en-US" b="0" i="0" u="none" dirty="0"/>
              <a:t> (6)</a:t>
            </a:r>
            <a:r>
              <a:rPr lang="en-us" b="0" i="0" u="none" dirty="0"/>
              <a:t> out of the 102 said they were curious to </a:t>
            </a:r>
            <a:r>
              <a:rPr lang="en-US" b="0" i="0" u="none" dirty="0"/>
              <a:t>undergo</a:t>
            </a:r>
            <a:r>
              <a:rPr lang="en-us" b="0" i="0" u="none" dirty="0"/>
              <a:t> the process and </a:t>
            </a:r>
            <a:r>
              <a:rPr lang="en-US" b="0" i="0" u="none" dirty="0"/>
              <a:t>understood</a:t>
            </a:r>
            <a:r>
              <a:rPr lang="en-us" b="0" i="0" u="none" dirty="0"/>
              <a:t> what it entail</a:t>
            </a:r>
            <a:r>
              <a:rPr lang="en-US" b="0" i="0" u="none" dirty="0"/>
              <a:t>ed</a:t>
            </a:r>
            <a:r>
              <a:rPr lang="en-us" b="0" i="0" u="none" dirty="0"/>
              <a:t>.</a:t>
            </a:r>
          </a:p>
          <a:p>
            <a:pPr lvl="1" algn="l" rtl="0"/>
            <a:r>
              <a:rPr lang="en-us" b="0" i="0" u="none" dirty="0"/>
              <a:t>Three</a:t>
            </a:r>
            <a:r>
              <a:rPr lang="en-US" b="0" i="0" u="none" dirty="0"/>
              <a:t> (3)</a:t>
            </a:r>
            <a:r>
              <a:rPr lang="en-us" b="0" i="0" u="none" dirty="0"/>
              <a:t> felt bored and </a:t>
            </a:r>
            <a:r>
              <a:rPr lang="en-US" b="0" i="0" u="none" dirty="0"/>
              <a:t>uninterested</a:t>
            </a:r>
            <a:endParaRPr lang="en-us" b="0" i="0" u="none" dirty="0"/>
          </a:p>
          <a:p>
            <a:pPr lvl="1" algn="l" rtl="0"/>
            <a:r>
              <a:rPr lang="en-us" b="0" i="0" u="none" dirty="0"/>
              <a:t>One of them wrote: “I</a:t>
            </a:r>
            <a:r>
              <a:rPr lang="en-US" b="0" i="0" u="none" dirty="0"/>
              <a:t>’m </a:t>
            </a:r>
            <a:r>
              <a:rPr lang="en-us" b="0" i="0" u="none" dirty="0"/>
              <a:t>very excited to see how creative I am, because I believe that my future career </a:t>
            </a:r>
            <a:r>
              <a:rPr lang="en-US" b="0" i="0" u="none" dirty="0"/>
              <a:t>is</a:t>
            </a:r>
            <a:r>
              <a:rPr lang="en-us" b="0" i="0" u="none" dirty="0"/>
              <a:t> dependent on it</a:t>
            </a:r>
            <a:r>
              <a:rPr lang="en-US" b="0" i="0" u="none" dirty="0"/>
              <a:t>.</a:t>
            </a:r>
            <a:r>
              <a:rPr lang="en-us" b="0" i="0" u="none" dirty="0"/>
              <a:t>” Another wrote: “I am excited because I’ve always wanted to know how creative I am and what </a:t>
            </a:r>
            <a:r>
              <a:rPr lang="en-us" dirty="0"/>
              <a:t>skills I have</a:t>
            </a:r>
            <a:r>
              <a:rPr lang="en-US" b="0" i="0" u="none" dirty="0"/>
              <a:t>.</a:t>
            </a:r>
            <a:r>
              <a:rPr lang="en-us" b="0" i="0" u="none" dirty="0"/>
              <a:t>” A female student wrote: “It's new, and this is the first time I'm going to take a personality test. </a:t>
            </a:r>
            <a:r>
              <a:rPr lang="en-US" b="0" i="0" u="none" dirty="0"/>
              <a:t>I’m excited and looking forward </a:t>
            </a:r>
            <a:r>
              <a:rPr lang="en-us" b="0" i="0" u="none" dirty="0"/>
              <a:t>to </a:t>
            </a:r>
            <a:r>
              <a:rPr lang="en-US" b="0" i="0" u="none" dirty="0"/>
              <a:t>taking</a:t>
            </a:r>
            <a:r>
              <a:rPr lang="en-us" b="0" i="0" u="none" dirty="0"/>
              <a:t> it”.</a:t>
            </a:r>
          </a:p>
        </p:txBody>
      </p:sp>
    </p:spTree>
    <p:extLst>
      <p:ext uri="{BB962C8B-B14F-4D97-AF65-F5344CB8AC3E}">
        <p14:creationId xmlns:p14="http://schemas.microsoft.com/office/powerpoint/2010/main" val="1700366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0629"/>
          </a:xfrm>
        </p:spPr>
        <p:txBody>
          <a:bodyPr/>
          <a:lstStyle/>
          <a:p>
            <a:pPr algn="l" rtl="0"/>
            <a:r>
              <a:rPr lang="en-us" b="0" i="0" u="none" dirty="0"/>
              <a:t>Qualitative results 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309809"/>
            <a:ext cx="10515600" cy="5126160"/>
          </a:xfrm>
        </p:spPr>
        <p:txBody>
          <a:bodyPr>
            <a:normAutofit fontScale="92500" lnSpcReduction="20000"/>
          </a:bodyPr>
          <a:lstStyle/>
          <a:p>
            <a:pPr algn="l" rtl="0"/>
            <a:r>
              <a:rPr lang="en-us" b="0" i="0" u="none" dirty="0"/>
              <a:t>The </a:t>
            </a:r>
            <a:r>
              <a:rPr lang="en-US" b="0" i="0" u="none" dirty="0"/>
              <a:t>answers</a:t>
            </a:r>
            <a:r>
              <a:rPr lang="en-us" b="0" i="0" u="none" dirty="0"/>
              <a:t> to the second question – after the first session</a:t>
            </a:r>
          </a:p>
          <a:p>
            <a:pPr algn="l" rtl="0"/>
            <a:r>
              <a:rPr lang="en-us" b="0" i="0" u="none" dirty="0"/>
              <a:t>What is your general impression of the experiment?</a:t>
            </a:r>
            <a:endParaRPr lang="en-us" sz="2400" dirty="0"/>
          </a:p>
          <a:p>
            <a:endParaRPr lang="en-us" dirty="0"/>
          </a:p>
          <a:p>
            <a:pPr lvl="1" algn="l" rtl="0"/>
            <a:r>
              <a:rPr lang="en-us" b="0" i="0" u="none" dirty="0"/>
              <a:t>Forty one </a:t>
            </a:r>
            <a:r>
              <a:rPr lang="en-US" b="0" i="0" u="none" dirty="0"/>
              <a:t>(41) </a:t>
            </a:r>
            <a:r>
              <a:rPr lang="en-us" b="0" i="0" u="none" dirty="0"/>
              <a:t>students said the activities required them to use their brain and open their mind, which made it more exciting</a:t>
            </a:r>
          </a:p>
          <a:p>
            <a:pPr lvl="1" algn="l" rtl="0"/>
            <a:r>
              <a:rPr lang="en-us" b="0" i="0" u="none" dirty="0"/>
              <a:t>Sixteen</a:t>
            </a:r>
            <a:r>
              <a:rPr lang="en-US" b="0" i="0" u="none" dirty="0"/>
              <a:t> (16)</a:t>
            </a:r>
            <a:r>
              <a:rPr lang="en-us" b="0" i="0" u="none" dirty="0"/>
              <a:t> said they were </a:t>
            </a:r>
            <a:r>
              <a:rPr lang="en-US" b="0" i="0" u="none" dirty="0"/>
              <a:t>intrigued</a:t>
            </a:r>
            <a:r>
              <a:rPr lang="en-us" b="0" i="0" u="none" dirty="0"/>
              <a:t> to find out how the results would be interpreted to indicate their level of creativity</a:t>
            </a:r>
          </a:p>
          <a:p>
            <a:pPr lvl="1" algn="l" rtl="0"/>
            <a:r>
              <a:rPr lang="en-us" b="0" i="0" u="none" dirty="0"/>
              <a:t>Thirteen </a:t>
            </a:r>
            <a:r>
              <a:rPr lang="en-US" b="0" i="0" u="none" dirty="0"/>
              <a:t>(13) </a:t>
            </a:r>
            <a:r>
              <a:rPr lang="en-us" b="0" i="0" u="none" dirty="0"/>
              <a:t>said they had to think about it </a:t>
            </a:r>
          </a:p>
          <a:p>
            <a:pPr lvl="1" algn="l" rtl="0"/>
            <a:r>
              <a:rPr lang="en-us" b="0" i="0" u="none" dirty="0"/>
              <a:t>Eleven </a:t>
            </a:r>
            <a:r>
              <a:rPr lang="en-US" b="0" i="0" u="none" dirty="0"/>
              <a:t>(11) </a:t>
            </a:r>
            <a:r>
              <a:rPr lang="en-us" b="0" i="0" u="none" dirty="0"/>
              <a:t>said they </a:t>
            </a:r>
            <a:r>
              <a:rPr lang="en-US" b="0" i="0" u="none" dirty="0"/>
              <a:t>had they had </a:t>
            </a:r>
            <a:r>
              <a:rPr lang="en-us" b="0" i="0" u="none" dirty="0"/>
              <a:t>more time</a:t>
            </a:r>
            <a:r>
              <a:rPr lang="en-US" b="0" i="0" u="none" dirty="0"/>
              <a:t>, they would have invented more</a:t>
            </a:r>
            <a:endParaRPr lang="en-us" b="0" i="0" u="none" dirty="0"/>
          </a:p>
          <a:p>
            <a:pPr lvl="1" algn="l" rtl="0"/>
            <a:r>
              <a:rPr lang="en-us" b="0" i="0" u="none" dirty="0"/>
              <a:t>Nine </a:t>
            </a:r>
            <a:r>
              <a:rPr lang="en-US" b="0" i="0" u="none" dirty="0"/>
              <a:t>(9) </a:t>
            </a:r>
            <a:r>
              <a:rPr lang="en-us" b="0" i="0" u="none" dirty="0"/>
              <a:t>said they had discovered their drawing talent!</a:t>
            </a:r>
          </a:p>
          <a:p>
            <a:pPr lvl="1" algn="l" rtl="0"/>
            <a:r>
              <a:rPr lang="en-us" b="0" i="0" u="none" dirty="0"/>
              <a:t>Seven </a:t>
            </a:r>
            <a:r>
              <a:rPr lang="en-US" b="0" i="0" u="none" dirty="0"/>
              <a:t>(7) </a:t>
            </a:r>
            <a:r>
              <a:rPr lang="en-us" b="0" i="0" u="none" dirty="0"/>
              <a:t>said they were happy to be there instead of learning a boring Hebrew lesson</a:t>
            </a:r>
          </a:p>
          <a:p>
            <a:pPr lvl="1" algn="l" rtl="0"/>
            <a:r>
              <a:rPr lang="en-us" b="0" i="0" u="none" dirty="0"/>
              <a:t>Five </a:t>
            </a:r>
            <a:r>
              <a:rPr lang="en-US" b="0" i="0" u="none" dirty="0"/>
              <a:t>(5) </a:t>
            </a:r>
            <a:r>
              <a:rPr lang="en-us" b="0" i="0" u="none" dirty="0"/>
              <a:t>said they were surprised and hadn’t thought it would be fun</a:t>
            </a:r>
          </a:p>
          <a:p>
            <a:pPr lvl="1" algn="l" rtl="0"/>
            <a:endParaRPr lang="en-us" dirty="0"/>
          </a:p>
          <a:p>
            <a:pPr lvl="1" algn="l" rtl="0"/>
            <a:r>
              <a:rPr lang="en-us" b="0" i="0" u="none" dirty="0"/>
              <a:t>“The session was wonderful. It allowed me to dedicate an hour of my life to painting, thinking, performing tasks </a:t>
            </a:r>
            <a:r>
              <a:rPr lang="en-US" b="0" i="0" u="none" dirty="0"/>
              <a:t>that have nothing to </a:t>
            </a:r>
            <a:r>
              <a:rPr lang="en-us" dirty="0"/>
              <a:t>do with </a:t>
            </a:r>
            <a:r>
              <a:rPr lang="en-us" b="0" i="0" u="none" dirty="0"/>
              <a:t>the pressure of education and school. </a:t>
            </a:r>
            <a:r>
              <a:rPr lang="en-US" b="0" i="0" u="none" dirty="0"/>
              <a:t>The process was invigoratin</a:t>
            </a:r>
            <a:r>
              <a:rPr lang="en-US" dirty="0"/>
              <a:t>g</a:t>
            </a:r>
            <a:r>
              <a:rPr lang="en-us" b="0" i="0" u="none" dirty="0"/>
              <a:t>!”</a:t>
            </a:r>
          </a:p>
          <a:p>
            <a:pPr lvl="1" algn="l" rtl="0"/>
            <a:endParaRPr lang="en-us" dirty="0"/>
          </a:p>
          <a:p>
            <a:pPr lvl="1"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118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0629"/>
          </a:xfrm>
        </p:spPr>
        <p:txBody>
          <a:bodyPr/>
          <a:lstStyle/>
          <a:p>
            <a:pPr algn="l" rtl="0"/>
            <a:r>
              <a:rPr lang="en-us" b="0" i="0" u="none" dirty="0"/>
              <a:t>Qualitative results 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309809"/>
            <a:ext cx="10515600" cy="5126160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en-us" b="0" i="0" u="none" dirty="0"/>
              <a:t>The </a:t>
            </a:r>
            <a:r>
              <a:rPr lang="en-US" b="0" i="0" u="none" dirty="0"/>
              <a:t>answers</a:t>
            </a:r>
            <a:r>
              <a:rPr lang="en-us" b="0" i="0" u="none" dirty="0"/>
              <a:t> to the third question – after the first session</a:t>
            </a:r>
          </a:p>
          <a:p>
            <a:pPr lvl="0" algn="l" rtl="0"/>
            <a:r>
              <a:rPr lang="en-us" b="0" i="0" u="none" dirty="0"/>
              <a:t>Did you find the </a:t>
            </a:r>
            <a:r>
              <a:rPr lang="en-us" b="1" i="0" u="none" dirty="0">
                <a:solidFill>
                  <a:srgbClr val="FF0000"/>
                </a:solidFill>
              </a:rPr>
              <a:t>circumstances </a:t>
            </a:r>
            <a:r>
              <a:rPr lang="en-us" b="0" i="0" u="none" dirty="0"/>
              <a:t>positive?</a:t>
            </a:r>
            <a:endParaRPr lang="en-us" sz="2400" dirty="0"/>
          </a:p>
          <a:p>
            <a:endParaRPr lang="en-us" dirty="0"/>
          </a:p>
          <a:p>
            <a:pPr lvl="1" algn="l" rtl="0"/>
            <a:r>
              <a:rPr lang="en-us" b="0" i="0" u="none" dirty="0"/>
              <a:t>The </a:t>
            </a:r>
            <a:r>
              <a:rPr lang="en-US" b="0" i="0" u="none" dirty="0"/>
              <a:t>answers</a:t>
            </a:r>
            <a:r>
              <a:rPr lang="en-us" b="0" i="0" u="none" dirty="0"/>
              <a:t> to this questions were significantly diverse, and thus could not be quantified (converted to quantitative figures). Yet, some ideas were repeated by a number of students in similar ways:</a:t>
            </a:r>
          </a:p>
          <a:p>
            <a:pPr lvl="1" algn="l" rtl="0"/>
            <a:endParaRPr lang="en-us" dirty="0"/>
          </a:p>
          <a:p>
            <a:pPr lvl="1" algn="l" rtl="0"/>
            <a:r>
              <a:rPr lang="en-us" b="0" i="0" u="none" dirty="0"/>
              <a:t>“The most engaging activity was the st</a:t>
            </a:r>
            <a:r>
              <a:rPr lang="en-US" b="0" i="0" u="none" dirty="0"/>
              <a:t>o</a:t>
            </a:r>
            <a:r>
              <a:rPr lang="en-us" b="0" i="0" u="none" dirty="0"/>
              <a:t>ries’ ends”; “The tests were </a:t>
            </a:r>
            <a:r>
              <a:rPr lang="en-US" b="0" i="0" u="none" dirty="0"/>
              <a:t>new</a:t>
            </a:r>
            <a:r>
              <a:rPr lang="en-us" b="0" i="0" u="none" dirty="0"/>
              <a:t>, and this is what made it kind of a challenge, and I hope it will positively affect the outcomes”; “I discovered I could create something from scratch”; “I discovered my ability to write and draw under a deadline”; “The process was nice, and </a:t>
            </a:r>
            <a:r>
              <a:rPr lang="en-US" b="0" i="0" u="none" dirty="0"/>
              <a:t>intrigued</a:t>
            </a:r>
            <a:r>
              <a:rPr lang="en-us" b="0" i="0" u="none" dirty="0"/>
              <a:t> my imagination”; “I like</a:t>
            </a:r>
            <a:r>
              <a:rPr lang="en-US" b="0" i="0" u="none" dirty="0"/>
              <a:t>d</a:t>
            </a:r>
            <a:r>
              <a:rPr lang="en-us" b="0" i="0" u="none" dirty="0"/>
              <a:t> the drawing activity most, and I think most of my friends felt the same”; “I liked the high level of the activities”; “I employed my childhood, and my good days when I had been 5 years old, when life was simple, and I was never </a:t>
            </a:r>
            <a:r>
              <a:rPr lang="en-US" b="0" i="0" u="none" dirty="0"/>
              <a:t>concerned</a:t>
            </a:r>
            <a:r>
              <a:rPr lang="en-us" b="0" i="0" u="none" dirty="0"/>
              <a:t> about the future”; “writing the story exhausted me”; “</a:t>
            </a:r>
            <a:r>
              <a:rPr lang="en-US" b="0" i="0" u="none" dirty="0"/>
              <a:t>Drawing was emotionally draining</a:t>
            </a:r>
            <a:r>
              <a:rPr lang="en-us" b="0" i="0" u="none" dirty="0"/>
              <a:t>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11789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1259</Words>
  <Application>Microsoft Office PowerPoint</Application>
  <PresentationFormat>Widescreen</PresentationFormat>
  <Paragraphs>70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ערכת נושא Office</vt:lpstr>
      <vt:lpstr>Introduction</vt:lpstr>
      <vt:lpstr>PowerPoint Presentation</vt:lpstr>
      <vt:lpstr>The current research</vt:lpstr>
      <vt:lpstr>Course of the study</vt:lpstr>
      <vt:lpstr>Course of the study</vt:lpstr>
      <vt:lpstr>Course of the study</vt:lpstr>
      <vt:lpstr>Qualitative results </vt:lpstr>
      <vt:lpstr>Qualitative results </vt:lpstr>
      <vt:lpstr>Qualitative results </vt:lpstr>
      <vt:lpstr>Qualitative results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مقدمة</dc:title>
  <dc:creator>User</dc:creator>
  <cp:lastModifiedBy>Avraham Kallenbach</cp:lastModifiedBy>
  <cp:revision>7</cp:revision>
  <dcterms:created xsi:type="dcterms:W3CDTF">2017-06-20T06:55:36Z</dcterms:created>
  <dcterms:modified xsi:type="dcterms:W3CDTF">2017-06-22T10:02:12Z</dcterms:modified>
</cp:coreProperties>
</file>