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נעמה זוהר" initials="נז" lastIdx="1" clrIdx="0">
    <p:extLst>
      <p:ext uri="{19B8F6BF-5375-455C-9EA6-DF929625EA0E}">
        <p15:presenceInfo xmlns:p15="http://schemas.microsoft.com/office/powerpoint/2012/main" userId="1a399ce0f40a49b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15" autoAdjust="0"/>
    <p:restoredTop sz="94660"/>
  </p:normalViewPr>
  <p:slideViewPr>
    <p:cSldViewPr snapToGrid="0">
      <p:cViewPr varScale="1">
        <p:scale>
          <a:sx n="103" d="100"/>
          <a:sy n="103" d="100"/>
        </p:scale>
        <p:origin x="114"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6-22T12:30:15.625" idx="1">
    <p:pos x="3340" y="1052"/>
    <p:text>I'm not sure I understand this questions (written in English originally)</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69101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216013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282682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144985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723205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817172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8" name="מציין מיקום של כותרת תחתונה 7"/>
          <p:cNvSpPr>
            <a:spLocks noGrp="1"/>
          </p:cNvSpPr>
          <p:nvPr>
            <p:ph type="ftr" sz="quarter" idx="11"/>
          </p:nvPr>
        </p:nvSpPr>
        <p:spPr/>
        <p:txBody>
          <a:bodyPr/>
          <a:lstStyle/>
          <a:p>
            <a:endParaRPr lang="he-IL" dirty="0"/>
          </a:p>
        </p:txBody>
      </p:sp>
      <p:sp>
        <p:nvSpPr>
          <p:cNvPr id="9" name="מציין מיקום של מספר שקופית 8"/>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2070252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4" name="מציין מיקום של כותרת תחתונה 3"/>
          <p:cNvSpPr>
            <a:spLocks noGrp="1"/>
          </p:cNvSpPr>
          <p:nvPr>
            <p:ph type="ftr" sz="quarter" idx="11"/>
          </p:nvPr>
        </p:nvSpPr>
        <p:spPr/>
        <p:txBody>
          <a:bodyPr/>
          <a:lstStyle/>
          <a:p>
            <a:endParaRPr lang="he-IL" dirty="0"/>
          </a:p>
        </p:txBody>
      </p:sp>
      <p:sp>
        <p:nvSpPr>
          <p:cNvPr id="5" name="מציין מיקום של מספר שקופית 4"/>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336408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3" name="מציין מיקום של כותרת תחתונה 2"/>
          <p:cNvSpPr>
            <a:spLocks noGrp="1"/>
          </p:cNvSpPr>
          <p:nvPr>
            <p:ph type="ftr" sz="quarter" idx="11"/>
          </p:nvPr>
        </p:nvSpPr>
        <p:spPr/>
        <p:txBody>
          <a:bodyPr/>
          <a:lstStyle/>
          <a:p>
            <a:endParaRPr lang="he-IL" dirty="0"/>
          </a:p>
        </p:txBody>
      </p:sp>
      <p:sp>
        <p:nvSpPr>
          <p:cNvPr id="4" name="מציין מיקום של מספר שקופית 3"/>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379935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327498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dirty="0"/>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F4E67FD-FA91-487D-AFB3-F9939383E8C7}" type="datetimeFigureOut">
              <a:rPr lang="he-IL" smtClean="0"/>
              <a:t>כ"ח/סיון/תשע"ז</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BB3253F1-668A-47FB-BE87-8A7DC91E4C35}" type="slidenum">
              <a:rPr lang="he-IL" smtClean="0"/>
              <a:t>‹#›</a:t>
            </a:fld>
            <a:endParaRPr lang="he-IL" dirty="0"/>
          </a:p>
        </p:txBody>
      </p:sp>
    </p:spTree>
    <p:extLst>
      <p:ext uri="{BB962C8B-B14F-4D97-AF65-F5344CB8AC3E}">
        <p14:creationId xmlns:p14="http://schemas.microsoft.com/office/powerpoint/2010/main" val="3026480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F4E67FD-FA91-487D-AFB3-F9939383E8C7}" type="datetimeFigureOut">
              <a:rPr lang="he-IL" smtClean="0"/>
              <a:t>כ"ח/סיון/תשע"ז</a:t>
            </a:fld>
            <a:endParaRPr lang="he-IL" dirty="0"/>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dirty="0"/>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B3253F1-668A-47FB-BE87-8A7DC91E4C35}" type="slidenum">
              <a:rPr lang="he-IL" smtClean="0"/>
              <a:t>‹#›</a:t>
            </a:fld>
            <a:endParaRPr lang="he-IL" dirty="0"/>
          </a:p>
        </p:txBody>
      </p:sp>
    </p:spTree>
    <p:extLst>
      <p:ext uri="{BB962C8B-B14F-4D97-AF65-F5344CB8AC3E}">
        <p14:creationId xmlns:p14="http://schemas.microsoft.com/office/powerpoint/2010/main" val="3421835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l" rtl="0"/>
            <a:r>
              <a:rPr lang="en-us" b="0" i="0" u="none" dirty="0"/>
              <a:t>Introduction</a:t>
            </a:r>
            <a:endParaRPr lang="en-us" dirty="0"/>
          </a:p>
        </p:txBody>
      </p:sp>
      <p:sp>
        <p:nvSpPr>
          <p:cNvPr id="3" name="מציין מיקום תוכן 2"/>
          <p:cNvSpPr>
            <a:spLocks noGrp="1"/>
          </p:cNvSpPr>
          <p:nvPr>
            <p:ph idx="1"/>
          </p:nvPr>
        </p:nvSpPr>
        <p:spPr>
          <a:xfrm>
            <a:off x="838200" y="1422953"/>
            <a:ext cx="10515600" cy="4351338"/>
          </a:xfrm>
        </p:spPr>
        <p:txBody>
          <a:bodyPr>
            <a:normAutofit fontScale="92500" lnSpcReduction="20000"/>
          </a:bodyPr>
          <a:lstStyle/>
          <a:p>
            <a:pPr algn="l" rtl="0"/>
            <a:r>
              <a:rPr lang="en-us" b="0" i="0" u="none" dirty="0"/>
              <a:t>Identifying and cultivating gifted individuals in this complex and fast-pace contemporary era has become an urgent need in many different societies.</a:t>
            </a:r>
          </a:p>
          <a:p>
            <a:pPr algn="l" rtl="0"/>
            <a:r>
              <a:rPr lang="en-us" b="0" i="0" u="none" dirty="0"/>
              <a:t>Yet... while children in developed countries enjoy this </a:t>
            </a:r>
            <a:r>
              <a:rPr lang="en-US" b="0" i="0" u="none" dirty="0"/>
              <a:t>privilege</a:t>
            </a:r>
            <a:r>
              <a:rPr lang="en-us" b="0" i="0" u="none" dirty="0"/>
              <a:t> – the </a:t>
            </a:r>
            <a:r>
              <a:rPr lang="en-US" b="0" i="0" u="none" dirty="0"/>
              <a:t>privilege</a:t>
            </a:r>
            <a:r>
              <a:rPr lang="en-us" b="0" i="0" u="none" dirty="0"/>
              <a:t> of identifying and developing their skills – more than children in developing societies, and while the creative</a:t>
            </a:r>
            <a:r>
              <a:rPr lang="en-US" b="0" i="0" u="none" dirty="0"/>
              <a:t> people</a:t>
            </a:r>
            <a:r>
              <a:rPr lang="en-us" b="0" i="0" u="none" dirty="0"/>
              <a:t> and innovators are the ones responsible for solving various problems and developing their society</a:t>
            </a:r>
            <a:r>
              <a:rPr lang="en-US" b="0" i="0" u="none" dirty="0"/>
              <a:t>…</a:t>
            </a:r>
            <a:endParaRPr lang="en-us" b="0" i="0" u="none" dirty="0"/>
          </a:p>
          <a:p>
            <a:pPr algn="l" rtl="0"/>
            <a:r>
              <a:rPr lang="en-us" b="0" i="0" u="none" dirty="0"/>
              <a:t>in many developing societies, highly-creative individuals are neglected due to lack of awareness. Thus, they are not iden</a:t>
            </a:r>
            <a:r>
              <a:rPr lang="en-US" b="0" i="0" u="none" dirty="0"/>
              <a:t>ti</a:t>
            </a:r>
            <a:r>
              <a:rPr lang="en-us" b="0" i="0" u="none" dirty="0"/>
              <a:t>fied and their skills are not cultivated.</a:t>
            </a:r>
          </a:p>
          <a:p>
            <a:pPr algn="l" rtl="0"/>
            <a:r>
              <a:rPr lang="en-us" b="0" i="0" u="none" dirty="0"/>
              <a:t>This is too bad ... because developing societies, like the Arab community in Israel, are </a:t>
            </a:r>
            <a:r>
              <a:rPr lang="en-us" dirty="0"/>
              <a:t>in</a:t>
            </a:r>
            <a:r>
              <a:rPr lang="en-US" dirty="0"/>
              <a:t> </a:t>
            </a:r>
            <a:r>
              <a:rPr lang="en-us" dirty="0"/>
              <a:t>far </a:t>
            </a:r>
            <a:r>
              <a:rPr lang="en-us" b="0" i="0" u="none" dirty="0"/>
              <a:t>more need of these energies, in order to bring about the qualitative shift from one stage to the next.</a:t>
            </a:r>
          </a:p>
        </p:txBody>
      </p:sp>
    </p:spTree>
    <p:extLst>
      <p:ext uri="{BB962C8B-B14F-4D97-AF65-F5344CB8AC3E}">
        <p14:creationId xmlns:p14="http://schemas.microsoft.com/office/powerpoint/2010/main" val="4272218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830629"/>
          </a:xfrm>
        </p:spPr>
        <p:txBody>
          <a:bodyPr/>
          <a:lstStyle/>
          <a:p>
            <a:pPr algn="l" rtl="0"/>
            <a:r>
              <a:rPr lang="en-us" b="0" i="0" u="none" dirty="0"/>
              <a:t>Qualitative results </a:t>
            </a:r>
            <a:endParaRPr lang="en-us" dirty="0"/>
          </a:p>
        </p:txBody>
      </p:sp>
      <p:sp>
        <p:nvSpPr>
          <p:cNvPr id="3" name="מציין מיקום תוכן 2"/>
          <p:cNvSpPr>
            <a:spLocks noGrp="1"/>
          </p:cNvSpPr>
          <p:nvPr>
            <p:ph idx="1"/>
          </p:nvPr>
        </p:nvSpPr>
        <p:spPr>
          <a:xfrm>
            <a:off x="838200" y="1309809"/>
            <a:ext cx="10515600" cy="5126160"/>
          </a:xfrm>
        </p:spPr>
        <p:txBody>
          <a:bodyPr>
            <a:normAutofit/>
          </a:bodyPr>
          <a:lstStyle/>
          <a:p>
            <a:pPr algn="l" rtl="0"/>
            <a:r>
              <a:rPr lang="en-us" b="0" i="0" u="none" dirty="0"/>
              <a:t>The </a:t>
            </a:r>
            <a:r>
              <a:rPr lang="en-US" b="0" i="0" u="none" dirty="0"/>
              <a:t>answers</a:t>
            </a:r>
            <a:r>
              <a:rPr lang="en-us" b="0" i="0" u="none" dirty="0"/>
              <a:t> to the fourth question – after the first session</a:t>
            </a:r>
          </a:p>
          <a:p>
            <a:pPr lvl="0" algn="l" rtl="0"/>
            <a:r>
              <a:rPr lang="en-us" b="0" i="0" u="none" dirty="0"/>
              <a:t>Were there any issues that you disliked or which bothered you during the experiment?</a:t>
            </a:r>
            <a:endParaRPr lang="en-us" sz="2400" dirty="0"/>
          </a:p>
          <a:p>
            <a:pPr marL="457200" lvl="1" indent="0" algn="l" rtl="0">
              <a:buNone/>
            </a:pPr>
            <a:endParaRPr lang="en-us" dirty="0"/>
          </a:p>
          <a:p>
            <a:pPr lvl="1" algn="l" rtl="0"/>
            <a:r>
              <a:rPr lang="en-us" b="0" i="0" u="none" dirty="0"/>
              <a:t>Eighty three</a:t>
            </a:r>
            <a:r>
              <a:rPr lang="en-US" b="0" i="0" u="none" dirty="0"/>
              <a:t> (83)</a:t>
            </a:r>
            <a:r>
              <a:rPr lang="en-us" b="0" i="0" u="none" dirty="0"/>
              <a:t> liked everything about the process, and couldn’t remember anything specific</a:t>
            </a:r>
          </a:p>
          <a:p>
            <a:pPr lvl="1" algn="l" rtl="0"/>
            <a:r>
              <a:rPr lang="en-us" b="0" i="0" u="none" dirty="0"/>
              <a:t>The rest: Some felt the time was pressed, others didn’t like the fact that they had two writing activities, because they </a:t>
            </a:r>
            <a:r>
              <a:rPr lang="en-US" b="0" i="0" u="none" dirty="0"/>
              <a:t>preferred</a:t>
            </a:r>
            <a:r>
              <a:rPr lang="en-us" b="0" i="0" u="none" dirty="0"/>
              <a:t> drawing, some found it difficult to create many different ideas; 6 were bothered by the story title of “</a:t>
            </a:r>
            <a:r>
              <a:rPr lang="en-US" b="0" i="0" u="none" dirty="0"/>
              <a:t>The </a:t>
            </a:r>
            <a:r>
              <a:rPr lang="en-us" b="0" i="0" u="none" dirty="0"/>
              <a:t>peephole”.</a:t>
            </a:r>
          </a:p>
        </p:txBody>
      </p:sp>
    </p:spTree>
    <p:extLst>
      <p:ext uri="{BB962C8B-B14F-4D97-AF65-F5344CB8AC3E}">
        <p14:creationId xmlns:p14="http://schemas.microsoft.com/office/powerpoint/2010/main" val="166351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dirty="0"/>
          </a:p>
        </p:txBody>
      </p:sp>
      <p:sp>
        <p:nvSpPr>
          <p:cNvPr id="3" name="מציין מיקום תוכן 2"/>
          <p:cNvSpPr>
            <a:spLocks noGrp="1"/>
          </p:cNvSpPr>
          <p:nvPr>
            <p:ph idx="1"/>
          </p:nvPr>
        </p:nvSpPr>
        <p:spPr/>
        <p:txBody>
          <a:bodyPr>
            <a:normAutofit fontScale="92500"/>
          </a:bodyPr>
          <a:lstStyle/>
          <a:p>
            <a:pPr algn="l" rtl="0"/>
            <a:r>
              <a:rPr lang="en-us" b="0" i="0" u="none" dirty="0"/>
              <a:t>At the Al </a:t>
            </a:r>
            <a:r>
              <a:rPr lang="en-US" b="0" i="0" u="none" dirty="0"/>
              <a:t>Qassimi</a:t>
            </a:r>
            <a:r>
              <a:rPr lang="en-us" b="0" i="0" u="none" dirty="0"/>
              <a:t> Center for Innovative Education, which was recently established for the Arab community in Israel, we started </a:t>
            </a:r>
            <a:r>
              <a:rPr lang="en-US" b="0" i="0" u="none" dirty="0"/>
              <a:t>tracing</a:t>
            </a:r>
            <a:r>
              <a:rPr lang="en-us" b="0" i="0" u="none" dirty="0"/>
              <a:t> the latent creativity of students at different ages from 5 to 18 years, based on the battery of EPoC – Evaluation of Potential Creativity.</a:t>
            </a:r>
            <a:endParaRPr lang="en-us" dirty="0"/>
          </a:p>
          <a:p>
            <a:endParaRPr lang="en-us" dirty="0"/>
          </a:p>
          <a:p>
            <a:pPr algn="l" rtl="0"/>
            <a:r>
              <a:rPr lang="en-us" b="0" i="0" u="none" dirty="0"/>
              <a:t>The current study will present the first stage of our identification process: </a:t>
            </a:r>
            <a:r>
              <a:rPr lang="en-us" b="1" i="0" u="none" dirty="0"/>
              <a:t>Observations and the preliminary results among high school students.</a:t>
            </a:r>
            <a:endParaRPr lang="en-us" b="1" dirty="0"/>
          </a:p>
          <a:p>
            <a:endParaRPr lang="en-us" b="1" dirty="0"/>
          </a:p>
          <a:p>
            <a:pPr algn="l" rtl="0"/>
            <a:r>
              <a:rPr lang="en-us" b="1" i="0" u="none" dirty="0"/>
              <a:t>But before we begin, let me start with a brief introduction of the </a:t>
            </a:r>
            <a:r>
              <a:rPr lang="en-US" b="1" i="0" u="none" dirty="0"/>
              <a:t>battery</a:t>
            </a:r>
            <a:r>
              <a:rPr lang="en-us" b="1" i="0" u="none" dirty="0"/>
              <a:t> used in this study -EPoC.</a:t>
            </a:r>
            <a:endParaRPr lang="en-us" dirty="0"/>
          </a:p>
        </p:txBody>
      </p:sp>
    </p:spTree>
    <p:extLst>
      <p:ext uri="{BB962C8B-B14F-4D97-AF65-F5344CB8AC3E}">
        <p14:creationId xmlns:p14="http://schemas.microsoft.com/office/powerpoint/2010/main" val="1646518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l" rtl="0"/>
            <a:r>
              <a:rPr lang="en-us" b="0" i="0" u="none" dirty="0"/>
              <a:t>The current research</a:t>
            </a:r>
            <a:endParaRPr lang="en-us" dirty="0"/>
          </a:p>
        </p:txBody>
      </p:sp>
      <p:sp>
        <p:nvSpPr>
          <p:cNvPr id="3" name="מציין מיקום תוכן 2"/>
          <p:cNvSpPr>
            <a:spLocks noGrp="1"/>
          </p:cNvSpPr>
          <p:nvPr>
            <p:ph idx="1"/>
          </p:nvPr>
        </p:nvSpPr>
        <p:spPr/>
        <p:txBody>
          <a:bodyPr/>
          <a:lstStyle/>
          <a:p>
            <a:pPr marL="0" indent="0" algn="l" rtl="0">
              <a:buNone/>
            </a:pPr>
            <a:r>
              <a:rPr lang="en-us" b="0" i="0" u="none" dirty="0"/>
              <a:t>In the current study, the EPo</a:t>
            </a:r>
            <a:r>
              <a:rPr lang="en-US" b="0" i="0" u="none" dirty="0"/>
              <a:t>C</a:t>
            </a:r>
            <a:r>
              <a:rPr lang="en-us" b="0" i="0" u="none" dirty="0"/>
              <a:t> battery was implemented on 102 10</a:t>
            </a:r>
            <a:r>
              <a:rPr lang="en-us" b="0" i="0" u="none" baseline="30000" dirty="0"/>
              <a:t>th</a:t>
            </a:r>
            <a:r>
              <a:rPr lang="en-US" b="0" i="0" u="none" dirty="0"/>
              <a:t> </a:t>
            </a:r>
            <a:r>
              <a:rPr lang="en-us" b="0" i="0" u="none" dirty="0"/>
              <a:t> grade students from Al-Qassimi general high-school in</a:t>
            </a:r>
            <a:r>
              <a:rPr lang="en-US" b="0" i="0" u="none" dirty="0"/>
              <a:t> </a:t>
            </a:r>
            <a:r>
              <a:rPr lang="en-us" b="0" i="0" u="none" dirty="0"/>
              <a:t>two </a:t>
            </a:r>
            <a:r>
              <a:rPr lang="en-US" b="0" i="0" u="none" dirty="0"/>
              <a:t>45-minute sessions conducted </a:t>
            </a:r>
            <a:r>
              <a:rPr lang="en-us" b="0" i="0" u="none" dirty="0"/>
              <a:t>week</a:t>
            </a:r>
            <a:r>
              <a:rPr lang="en-US" b="0" i="0" u="none" dirty="0"/>
              <a:t> </a:t>
            </a:r>
            <a:r>
              <a:rPr lang="en-us" b="0" i="0" u="none" dirty="0"/>
              <a:t>apart </a:t>
            </a:r>
            <a:r>
              <a:rPr lang="en-US" b="0" i="0" u="none" dirty="0"/>
              <a:t>from each other</a:t>
            </a:r>
            <a:r>
              <a:rPr lang="en-us" b="0" i="0" u="none" dirty="0"/>
              <a:t>.</a:t>
            </a:r>
          </a:p>
          <a:p>
            <a:pPr marL="0" indent="0" algn="l" rtl="0">
              <a:buNone/>
            </a:pPr>
            <a:endParaRPr lang="en-us" dirty="0"/>
          </a:p>
        </p:txBody>
      </p:sp>
    </p:spTree>
    <p:extLst>
      <p:ext uri="{BB962C8B-B14F-4D97-AF65-F5344CB8AC3E}">
        <p14:creationId xmlns:p14="http://schemas.microsoft.com/office/powerpoint/2010/main" val="1596595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l" rtl="0"/>
            <a:r>
              <a:rPr lang="en-us" b="0" i="0" u="none" dirty="0"/>
              <a:t>Course of the study</a:t>
            </a:r>
            <a:endParaRPr lang="en-us" dirty="0"/>
          </a:p>
        </p:txBody>
      </p:sp>
      <p:sp>
        <p:nvSpPr>
          <p:cNvPr id="3" name="מציין מיקום תוכן 2"/>
          <p:cNvSpPr>
            <a:spLocks noGrp="1"/>
          </p:cNvSpPr>
          <p:nvPr>
            <p:ph idx="1"/>
          </p:nvPr>
        </p:nvSpPr>
        <p:spPr>
          <a:xfrm>
            <a:off x="838200" y="1825624"/>
            <a:ext cx="10515600" cy="4879975"/>
          </a:xfrm>
        </p:spPr>
        <p:txBody>
          <a:bodyPr>
            <a:normAutofit fontScale="85000" lnSpcReduction="20000"/>
          </a:bodyPr>
          <a:lstStyle/>
          <a:p>
            <a:pPr algn="l" rtl="0"/>
            <a:r>
              <a:rPr lang="en-us" b="0" i="0" u="none" dirty="0"/>
              <a:t>A meeting with the school principal – presenting the idea and asking for permission</a:t>
            </a:r>
          </a:p>
          <a:p>
            <a:pPr algn="l" rtl="0"/>
            <a:r>
              <a:rPr lang="en-us" b="0" i="0" u="none" dirty="0"/>
              <a:t>Informing the students and their parents</a:t>
            </a:r>
            <a:r>
              <a:rPr lang="en-US" b="0" i="0" u="none" dirty="0"/>
              <a:t>,</a:t>
            </a:r>
            <a:r>
              <a:rPr lang="en-us" b="0" i="0" u="none" dirty="0"/>
              <a:t> and obtaining </a:t>
            </a:r>
            <a:r>
              <a:rPr lang="en-US" b="0" i="0" u="none" dirty="0"/>
              <a:t>the parents’ </a:t>
            </a:r>
            <a:r>
              <a:rPr lang="en-us" b="0" i="0" u="none" dirty="0"/>
              <a:t>approval</a:t>
            </a:r>
            <a:r>
              <a:rPr lang="en-US" b="0" i="0" u="none" dirty="0"/>
              <a:t> in writing</a:t>
            </a:r>
            <a:endParaRPr lang="en-us" b="0" i="0" u="none" dirty="0"/>
          </a:p>
          <a:p>
            <a:pPr algn="l" rtl="0"/>
            <a:r>
              <a:rPr lang="en-us" b="0" i="0" u="none" dirty="0"/>
              <a:t>Since the psychologists were not part of the school staff and unfamiliar to the students, a couple of social and thinking games were conducted before the </a:t>
            </a:r>
            <a:r>
              <a:rPr lang="en-US" dirty="0"/>
              <a:t>process</a:t>
            </a:r>
            <a:r>
              <a:rPr lang="en-us" b="0" i="0" u="none" dirty="0"/>
              <a:t> began, in order to ensure the students' trust and greater cooperation during the process.</a:t>
            </a:r>
          </a:p>
          <a:p>
            <a:pPr algn="l" rtl="0"/>
            <a:r>
              <a:rPr lang="en-us" b="0" i="0" u="none" dirty="0"/>
              <a:t>The first EPoC session included four activities (A1-A4), which are designed to measure curiosity and </a:t>
            </a:r>
            <a:r>
              <a:rPr lang="en-US" b="0" i="0" u="none" dirty="0"/>
              <a:t>creative</a:t>
            </a:r>
            <a:r>
              <a:rPr lang="en-us" b="0" i="0" u="none" dirty="0"/>
              <a:t> thinking through abstract visual and linguistic measures.</a:t>
            </a:r>
          </a:p>
          <a:p>
            <a:pPr algn="l" rtl="0"/>
            <a:r>
              <a:rPr lang="en-us" b="0" i="0" u="none" dirty="0"/>
              <a:t>A week later, the second EPoC session included four additional activities (A5-A8), which are designed to measure curiosity and </a:t>
            </a:r>
            <a:r>
              <a:rPr lang="en-US" b="0" i="0" u="none" dirty="0"/>
              <a:t>creative</a:t>
            </a:r>
            <a:r>
              <a:rPr lang="en-us" b="0" i="0" u="none" dirty="0"/>
              <a:t> thinking through tangible visual and linguistic measures.</a:t>
            </a:r>
          </a:p>
          <a:p>
            <a:pPr algn="l" rtl="0"/>
            <a:r>
              <a:rPr lang="en-us" b="0" i="0" u="none" dirty="0"/>
              <a:t>Thus, the results for each student included 8 activities.</a:t>
            </a:r>
          </a:p>
          <a:p>
            <a:endParaRPr lang="en-us" dirty="0"/>
          </a:p>
          <a:p>
            <a:endParaRPr lang="en-us" dirty="0"/>
          </a:p>
        </p:txBody>
      </p:sp>
    </p:spTree>
    <p:extLst>
      <p:ext uri="{BB962C8B-B14F-4D97-AF65-F5344CB8AC3E}">
        <p14:creationId xmlns:p14="http://schemas.microsoft.com/office/powerpoint/2010/main" val="235350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l" rtl="0"/>
            <a:r>
              <a:rPr lang="en-us" b="0" i="0" u="none" dirty="0"/>
              <a:t>Course of the study</a:t>
            </a:r>
            <a:endParaRPr lang="en-us" dirty="0"/>
          </a:p>
        </p:txBody>
      </p:sp>
      <p:sp>
        <p:nvSpPr>
          <p:cNvPr id="3" name="מציין מיקום תוכן 2"/>
          <p:cNvSpPr>
            <a:spLocks noGrp="1"/>
          </p:cNvSpPr>
          <p:nvPr>
            <p:ph idx="1"/>
          </p:nvPr>
        </p:nvSpPr>
        <p:spPr/>
        <p:txBody>
          <a:bodyPr/>
          <a:lstStyle/>
          <a:p>
            <a:pPr algn="l" rtl="0"/>
            <a:r>
              <a:rPr lang="en-us" b="0" i="0" u="none" dirty="0"/>
              <a:t>Creating a portfolio – field notes and observations during the process</a:t>
            </a:r>
            <a:endParaRPr lang="en-us" dirty="0"/>
          </a:p>
          <a:p>
            <a:pPr algn="l" rtl="0"/>
            <a:r>
              <a:rPr lang="en-us" b="0" i="0" u="none" dirty="0"/>
              <a:t>Evaluation of results by two individual experts to increase credibility</a:t>
            </a:r>
          </a:p>
          <a:p>
            <a:pPr algn="l" rtl="0"/>
            <a:r>
              <a:rPr lang="en-us" b="0" i="0" u="none" dirty="0"/>
              <a:t>Results were sent to Prof. Taisir at ICIE (International Centre for Innovation in Education)</a:t>
            </a:r>
            <a:endParaRPr lang="en-us" dirty="0"/>
          </a:p>
          <a:p>
            <a:pPr algn="l" rtl="0"/>
            <a:r>
              <a:rPr lang="en-us" b="0" i="0" u="none" dirty="0"/>
              <a:t>Creating a profile for each student, which includes: Performance Efficiency and IQ Creativity</a:t>
            </a:r>
            <a:r>
              <a:rPr lang="en-US" b="0" i="0" u="none" dirty="0"/>
              <a:t>,</a:t>
            </a:r>
            <a:r>
              <a:rPr lang="en-us" b="0" i="0" u="none" dirty="0"/>
              <a:t> and relevant </a:t>
            </a:r>
            <a:r>
              <a:rPr lang="en-US" b="0" i="0" u="none" dirty="0"/>
              <a:t>recommendations</a:t>
            </a:r>
            <a:endParaRPr lang="en-us" b="0" i="0" u="none" dirty="0"/>
          </a:p>
          <a:p>
            <a:pPr algn="l" rtl="0"/>
            <a:r>
              <a:rPr lang="en-US" b="0" i="0" u="none" dirty="0"/>
              <a:t>Returning</a:t>
            </a:r>
            <a:r>
              <a:rPr lang="en-us" b="0" i="0" u="none" dirty="0"/>
              <a:t> to the school, presenting the profiles and explaining their meaning</a:t>
            </a:r>
          </a:p>
        </p:txBody>
      </p:sp>
    </p:spTree>
    <p:extLst>
      <p:ext uri="{BB962C8B-B14F-4D97-AF65-F5344CB8AC3E}">
        <p14:creationId xmlns:p14="http://schemas.microsoft.com/office/powerpoint/2010/main" val="1815874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l" rtl="0"/>
            <a:r>
              <a:rPr lang="en-us" b="0" i="0" u="none" dirty="0"/>
              <a:t>Course of the study</a:t>
            </a:r>
            <a:endParaRPr lang="en-us" dirty="0"/>
          </a:p>
        </p:txBody>
      </p:sp>
      <p:sp>
        <p:nvSpPr>
          <p:cNvPr id="3" name="מציין מיקום תוכן 2"/>
          <p:cNvSpPr>
            <a:spLocks noGrp="1"/>
          </p:cNvSpPr>
          <p:nvPr>
            <p:ph idx="1"/>
          </p:nvPr>
        </p:nvSpPr>
        <p:spPr>
          <a:xfrm>
            <a:off x="838200" y="1825625"/>
            <a:ext cx="10515600" cy="4715852"/>
          </a:xfrm>
        </p:spPr>
        <p:txBody>
          <a:bodyPr>
            <a:normAutofit fontScale="85000" lnSpcReduction="20000"/>
          </a:bodyPr>
          <a:lstStyle/>
          <a:p>
            <a:pPr algn="l" rtl="0"/>
            <a:r>
              <a:rPr lang="en-us" b="0" i="0" u="none" dirty="0"/>
              <a:t>A meeting with the homeroom teacher to examine their impression of the results: What </a:t>
            </a:r>
            <a:r>
              <a:rPr lang="en-US" b="0" i="0" u="none" dirty="0"/>
              <a:t>surprised</a:t>
            </a:r>
            <a:r>
              <a:rPr lang="en-us" b="0" i="0" u="none" dirty="0"/>
              <a:t> them, what they thought of the results...</a:t>
            </a:r>
          </a:p>
          <a:p>
            <a:pPr algn="l" rtl="0"/>
            <a:r>
              <a:rPr lang="en-us" b="0" i="0" u="none" dirty="0"/>
              <a:t>Students were asked to fill a questionnaire about their experience before and after </a:t>
            </a:r>
            <a:r>
              <a:rPr lang="en-US" b="0" i="0" u="none" dirty="0"/>
              <a:t>the sessions</a:t>
            </a:r>
            <a:r>
              <a:rPr lang="en-us" b="0" i="0" u="none" dirty="0"/>
              <a:t>.</a:t>
            </a:r>
          </a:p>
          <a:p>
            <a:pPr algn="l" rtl="0"/>
            <a:r>
              <a:rPr lang="en-us" b="0" i="0" u="none" dirty="0"/>
              <a:t>The researchers assessed and compared the students’ attitudes and feelings prior to the experiment and afterwards, using the following questionnaire:</a:t>
            </a:r>
            <a:endParaRPr lang="en-us" sz="2400" dirty="0"/>
          </a:p>
          <a:p>
            <a:pPr lvl="0" algn="l" rtl="0"/>
            <a:r>
              <a:rPr lang="en-us" b="0" i="0" u="none" dirty="0"/>
              <a:t>How did you feel before the experiment?</a:t>
            </a:r>
            <a:endParaRPr lang="en-us" sz="2400" dirty="0"/>
          </a:p>
          <a:p>
            <a:pPr lvl="0" algn="l" rtl="0"/>
            <a:r>
              <a:rPr lang="en-us" b="0" i="0" u="none" dirty="0"/>
              <a:t>What is your general impression of the experiment?</a:t>
            </a:r>
            <a:endParaRPr lang="en-us" sz="2400" dirty="0"/>
          </a:p>
          <a:p>
            <a:pPr lvl="0" algn="l" rtl="0"/>
            <a:r>
              <a:rPr lang="en-us" b="0" i="0" u="none" dirty="0"/>
              <a:t>Did you find the </a:t>
            </a:r>
            <a:r>
              <a:rPr lang="en-us" b="1" i="0" u="none" dirty="0">
                <a:solidFill>
                  <a:srgbClr val="FF0000"/>
                </a:solidFill>
              </a:rPr>
              <a:t>circumstances </a:t>
            </a:r>
            <a:r>
              <a:rPr lang="en-us" b="0" i="0" u="none" dirty="0"/>
              <a:t>positive?</a:t>
            </a:r>
            <a:endParaRPr lang="en-us" sz="2400" dirty="0"/>
          </a:p>
          <a:p>
            <a:pPr lvl="0" algn="l" rtl="0"/>
            <a:r>
              <a:rPr lang="en-us" b="0" i="0" u="none" dirty="0"/>
              <a:t>Were there any issues that you disliked or which bothered you during the experiment?</a:t>
            </a:r>
            <a:endParaRPr lang="en-us" sz="2400" dirty="0"/>
          </a:p>
          <a:p>
            <a:pPr lvl="1" algn="l" rtl="0"/>
            <a:endParaRPr lang="en-us" dirty="0"/>
          </a:p>
          <a:p>
            <a:pPr algn="l" rtl="0"/>
            <a:r>
              <a:rPr lang="en-us" b="1" i="0" u="none" dirty="0">
                <a:solidFill>
                  <a:srgbClr val="FF0000"/>
                </a:solidFill>
              </a:rPr>
              <a:t>Quantitative results were analyzed using SPSS software to produce </a:t>
            </a:r>
            <a:r>
              <a:rPr lang="en-US" b="1" i="0" u="none" dirty="0">
                <a:solidFill>
                  <a:srgbClr val="FF0000"/>
                </a:solidFill>
              </a:rPr>
              <a:t>preliminary</a:t>
            </a:r>
            <a:r>
              <a:rPr lang="en-us" b="1" i="0" u="none" dirty="0">
                <a:solidFill>
                  <a:srgbClr val="FF0000"/>
                </a:solidFill>
              </a:rPr>
              <a:t> findings, and quantitative analysis of the open qualitative questions</a:t>
            </a:r>
            <a:r>
              <a:rPr lang="en-us" b="0" i="0" u="none" dirty="0">
                <a:solidFill>
                  <a:srgbClr val="FF0000"/>
                </a:solidFill>
              </a:rPr>
              <a:t> </a:t>
            </a:r>
            <a:endParaRPr lang="en-us" b="1" dirty="0">
              <a:solidFill>
                <a:srgbClr val="FF0000"/>
              </a:solidFill>
            </a:endParaRPr>
          </a:p>
        </p:txBody>
      </p:sp>
    </p:spTree>
    <p:extLst>
      <p:ext uri="{BB962C8B-B14F-4D97-AF65-F5344CB8AC3E}">
        <p14:creationId xmlns:p14="http://schemas.microsoft.com/office/powerpoint/2010/main" val="45588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l" rtl="0"/>
            <a:r>
              <a:rPr lang="en-us" b="0" i="0" u="none" dirty="0"/>
              <a:t>Qualitative results </a:t>
            </a:r>
            <a:endParaRPr lang="en-us" dirty="0"/>
          </a:p>
        </p:txBody>
      </p:sp>
      <p:sp>
        <p:nvSpPr>
          <p:cNvPr id="3" name="מציין מיקום תוכן 2"/>
          <p:cNvSpPr>
            <a:spLocks noGrp="1"/>
          </p:cNvSpPr>
          <p:nvPr>
            <p:ph idx="1"/>
          </p:nvPr>
        </p:nvSpPr>
        <p:spPr>
          <a:xfrm>
            <a:off x="773723" y="1895963"/>
            <a:ext cx="10515600" cy="4351338"/>
          </a:xfrm>
        </p:spPr>
        <p:txBody>
          <a:bodyPr>
            <a:normAutofit fontScale="92500" lnSpcReduction="20000"/>
          </a:bodyPr>
          <a:lstStyle/>
          <a:p>
            <a:pPr algn="l" rtl="0"/>
            <a:r>
              <a:rPr lang="en-US" b="0" i="0" u="none" dirty="0"/>
              <a:t>Answers</a:t>
            </a:r>
            <a:r>
              <a:rPr lang="en-us" b="0" i="0" u="none" dirty="0"/>
              <a:t> to the first question – after the students got an explanation </a:t>
            </a:r>
            <a:r>
              <a:rPr lang="en-US" b="0" i="0" u="none" dirty="0"/>
              <a:t>about</a:t>
            </a:r>
            <a:r>
              <a:rPr lang="en-us" b="0" i="0" u="none" dirty="0"/>
              <a:t> the process they were about to go through</a:t>
            </a:r>
          </a:p>
          <a:p>
            <a:pPr algn="l" rtl="0"/>
            <a:r>
              <a:rPr lang="en-us" b="0" i="0" u="none" dirty="0"/>
              <a:t>How did you feel before the experiment?</a:t>
            </a:r>
            <a:endParaRPr lang="en-us" dirty="0"/>
          </a:p>
          <a:p>
            <a:endParaRPr lang="en-us" dirty="0"/>
          </a:p>
          <a:p>
            <a:pPr lvl="1" algn="l" rtl="0"/>
            <a:r>
              <a:rPr lang="en-us" b="0" i="0" u="none" dirty="0"/>
              <a:t>Seventy six</a:t>
            </a:r>
            <a:r>
              <a:rPr lang="en-US" b="0" i="0" u="none" dirty="0"/>
              <a:t> (76)</a:t>
            </a:r>
            <a:r>
              <a:rPr lang="en-us" b="0" i="0" u="none" dirty="0"/>
              <a:t> students out of the 102 felt excited, eager and </a:t>
            </a:r>
            <a:r>
              <a:rPr lang="en-US" b="0" i="0" u="none" dirty="0"/>
              <a:t>enthusiastic</a:t>
            </a:r>
            <a:endParaRPr lang="en-us" dirty="0"/>
          </a:p>
          <a:p>
            <a:pPr lvl="1" algn="l" rtl="0"/>
            <a:r>
              <a:rPr lang="en-us" b="0" i="0" u="none" dirty="0"/>
              <a:t>Seventeen </a:t>
            </a:r>
            <a:r>
              <a:rPr lang="en-US" b="0" i="0" u="none" dirty="0"/>
              <a:t>(17) </a:t>
            </a:r>
            <a:r>
              <a:rPr lang="en-us" b="0" i="0" u="none" dirty="0"/>
              <a:t>out of the 102 </a:t>
            </a:r>
            <a:r>
              <a:rPr lang="en-US" b="0" i="0" u="none" dirty="0"/>
              <a:t>didn’t feel anything special</a:t>
            </a:r>
            <a:endParaRPr lang="en-us" b="0" i="0" u="none" dirty="0"/>
          </a:p>
          <a:p>
            <a:pPr lvl="1" algn="l" rtl="0"/>
            <a:r>
              <a:rPr lang="en-us" b="0" i="0" u="none" dirty="0"/>
              <a:t>Six</a:t>
            </a:r>
            <a:r>
              <a:rPr lang="en-US" b="0" i="0" u="none" dirty="0"/>
              <a:t> (6)</a:t>
            </a:r>
            <a:r>
              <a:rPr lang="en-us" b="0" i="0" u="none" dirty="0"/>
              <a:t> out of the 102 said they were curious to go through the process and know what it entail</a:t>
            </a:r>
            <a:r>
              <a:rPr lang="en-US" b="0" i="0" u="none" dirty="0"/>
              <a:t>ed</a:t>
            </a:r>
            <a:r>
              <a:rPr lang="en-us" b="0" i="0" u="none" dirty="0"/>
              <a:t>.</a:t>
            </a:r>
          </a:p>
          <a:p>
            <a:pPr lvl="1" algn="l" rtl="0"/>
            <a:r>
              <a:rPr lang="en-us" b="0" i="0" u="none" dirty="0"/>
              <a:t>Three</a:t>
            </a:r>
            <a:r>
              <a:rPr lang="en-US" b="0" i="0" u="none" dirty="0"/>
              <a:t> (3)</a:t>
            </a:r>
            <a:r>
              <a:rPr lang="en-us" b="0" i="0" u="none" dirty="0"/>
              <a:t> felt bored and </a:t>
            </a:r>
            <a:r>
              <a:rPr lang="en-US" b="0" i="0" u="none" dirty="0"/>
              <a:t>uninterested</a:t>
            </a:r>
            <a:endParaRPr lang="en-us" b="0" i="0" u="none" dirty="0"/>
          </a:p>
          <a:p>
            <a:pPr lvl="1" algn="l" rtl="0"/>
            <a:r>
              <a:rPr lang="en-us" b="0" i="0" u="none" dirty="0"/>
              <a:t>One of them wrote: “I am very excited to see how creative I am, because I believe that the destiny and my future career are dependent on it”. Another wrote: “I am excited because I’ve always wanted to know how creative I am and what are my skills”. A female student wrote: “It's new, and this is the first time I'm going to take a personality test. I feel </a:t>
            </a:r>
            <a:r>
              <a:rPr lang="en-US" b="0" i="0" u="none" dirty="0"/>
              <a:t>enthusiastic</a:t>
            </a:r>
            <a:r>
              <a:rPr lang="en-us" b="0" i="0" u="none" dirty="0"/>
              <a:t> and excited to do it”.</a:t>
            </a:r>
          </a:p>
        </p:txBody>
      </p:sp>
    </p:spTree>
    <p:extLst>
      <p:ext uri="{BB962C8B-B14F-4D97-AF65-F5344CB8AC3E}">
        <p14:creationId xmlns:p14="http://schemas.microsoft.com/office/powerpoint/2010/main" val="1700366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830629"/>
          </a:xfrm>
        </p:spPr>
        <p:txBody>
          <a:bodyPr/>
          <a:lstStyle/>
          <a:p>
            <a:pPr algn="l" rtl="0"/>
            <a:r>
              <a:rPr lang="en-us" b="0" i="0" u="none" dirty="0"/>
              <a:t>Qualitative results </a:t>
            </a:r>
            <a:endParaRPr lang="en-us" dirty="0"/>
          </a:p>
        </p:txBody>
      </p:sp>
      <p:sp>
        <p:nvSpPr>
          <p:cNvPr id="3" name="מציין מיקום תוכן 2"/>
          <p:cNvSpPr>
            <a:spLocks noGrp="1"/>
          </p:cNvSpPr>
          <p:nvPr>
            <p:ph idx="1"/>
          </p:nvPr>
        </p:nvSpPr>
        <p:spPr>
          <a:xfrm>
            <a:off x="838200" y="1309809"/>
            <a:ext cx="10515600" cy="5126160"/>
          </a:xfrm>
        </p:spPr>
        <p:txBody>
          <a:bodyPr>
            <a:normAutofit fontScale="92500" lnSpcReduction="20000"/>
          </a:bodyPr>
          <a:lstStyle/>
          <a:p>
            <a:pPr algn="l" rtl="0"/>
            <a:r>
              <a:rPr lang="en-us" b="0" i="0" u="none" dirty="0"/>
              <a:t>The </a:t>
            </a:r>
            <a:r>
              <a:rPr lang="en-US" b="0" i="0" u="none" dirty="0"/>
              <a:t>answers</a:t>
            </a:r>
            <a:r>
              <a:rPr lang="en-us" b="0" i="0" u="none" dirty="0"/>
              <a:t> to the second question – after the first session</a:t>
            </a:r>
          </a:p>
          <a:p>
            <a:pPr algn="l" rtl="0"/>
            <a:r>
              <a:rPr lang="en-us" b="0" i="0" u="none" dirty="0"/>
              <a:t>What is your general impression of the experiment?</a:t>
            </a:r>
            <a:endParaRPr lang="en-us" sz="2400" dirty="0"/>
          </a:p>
          <a:p>
            <a:endParaRPr lang="en-us" dirty="0"/>
          </a:p>
          <a:p>
            <a:pPr lvl="1" algn="l" rtl="0"/>
            <a:r>
              <a:rPr lang="en-us" b="0" i="0" u="none" dirty="0"/>
              <a:t>Forty one </a:t>
            </a:r>
            <a:r>
              <a:rPr lang="en-US" b="0" i="0" u="none" dirty="0"/>
              <a:t>(41) </a:t>
            </a:r>
            <a:r>
              <a:rPr lang="en-us" b="0" i="0" u="none" dirty="0"/>
              <a:t>students said the activities required them to use their brain and open their mind, which made it more exciting</a:t>
            </a:r>
          </a:p>
          <a:p>
            <a:pPr lvl="1" algn="l" rtl="0"/>
            <a:r>
              <a:rPr lang="en-us" b="0" i="0" u="none" dirty="0"/>
              <a:t>Sixteen</a:t>
            </a:r>
            <a:r>
              <a:rPr lang="en-US" b="0" i="0" u="none" dirty="0"/>
              <a:t> (16)</a:t>
            </a:r>
            <a:r>
              <a:rPr lang="en-us" b="0" i="0" u="none" dirty="0"/>
              <a:t> said they were </a:t>
            </a:r>
            <a:r>
              <a:rPr lang="en-US" b="0" i="0" u="none" dirty="0"/>
              <a:t>intrigued</a:t>
            </a:r>
            <a:r>
              <a:rPr lang="en-us" b="0" i="0" u="none" dirty="0"/>
              <a:t> to find out how the results would be interpreted to indicate their level of creativity</a:t>
            </a:r>
          </a:p>
          <a:p>
            <a:pPr lvl="1" algn="l" rtl="0"/>
            <a:r>
              <a:rPr lang="en-us" b="0" i="0" u="none" dirty="0"/>
              <a:t>Thirteen </a:t>
            </a:r>
            <a:r>
              <a:rPr lang="en-US" b="0" i="0" u="none" dirty="0"/>
              <a:t>(13) </a:t>
            </a:r>
            <a:r>
              <a:rPr lang="en-us" b="0" i="0" u="none" dirty="0"/>
              <a:t>said they had to think about it </a:t>
            </a:r>
          </a:p>
          <a:p>
            <a:pPr lvl="1" algn="l" rtl="0"/>
            <a:r>
              <a:rPr lang="en-us" b="0" i="0" u="none" dirty="0"/>
              <a:t>Eleven </a:t>
            </a:r>
            <a:r>
              <a:rPr lang="en-US" b="0" i="0" u="none" dirty="0"/>
              <a:t>(11) </a:t>
            </a:r>
            <a:r>
              <a:rPr lang="en-us" b="0" i="0" u="none" dirty="0"/>
              <a:t>said they </a:t>
            </a:r>
            <a:r>
              <a:rPr lang="en-US" b="0" i="0" u="none" dirty="0"/>
              <a:t>had they had </a:t>
            </a:r>
            <a:r>
              <a:rPr lang="en-us" b="0" i="0" u="none" dirty="0"/>
              <a:t>more time</a:t>
            </a:r>
            <a:r>
              <a:rPr lang="en-US" b="0" i="0" u="none" dirty="0"/>
              <a:t>, they would have invented more</a:t>
            </a:r>
            <a:endParaRPr lang="en-us" b="0" i="0" u="none" dirty="0"/>
          </a:p>
          <a:p>
            <a:pPr lvl="1" algn="l" rtl="0"/>
            <a:r>
              <a:rPr lang="en-us" b="0" i="0" u="none" dirty="0"/>
              <a:t>Nine </a:t>
            </a:r>
            <a:r>
              <a:rPr lang="en-US" b="0" i="0" u="none" dirty="0"/>
              <a:t>(9) </a:t>
            </a:r>
            <a:r>
              <a:rPr lang="en-us" b="0" i="0" u="none" dirty="0"/>
              <a:t>said they had discovered their drawing talent!</a:t>
            </a:r>
          </a:p>
          <a:p>
            <a:pPr lvl="1" algn="l" rtl="0"/>
            <a:r>
              <a:rPr lang="en-us" b="0" i="0" u="none" dirty="0"/>
              <a:t>Seven </a:t>
            </a:r>
            <a:r>
              <a:rPr lang="en-US" b="0" i="0" u="none" dirty="0"/>
              <a:t>(7) </a:t>
            </a:r>
            <a:r>
              <a:rPr lang="en-us" b="0" i="0" u="none" dirty="0"/>
              <a:t>said they were happy to be there instead of learning a boring Hebrew lesson</a:t>
            </a:r>
          </a:p>
          <a:p>
            <a:pPr lvl="1" algn="l" rtl="0"/>
            <a:r>
              <a:rPr lang="en-us" b="0" i="0" u="none" dirty="0"/>
              <a:t>Five </a:t>
            </a:r>
            <a:r>
              <a:rPr lang="en-US" b="0" i="0" u="none" dirty="0"/>
              <a:t>(5) </a:t>
            </a:r>
            <a:r>
              <a:rPr lang="en-us" b="0" i="0" u="none" dirty="0"/>
              <a:t>said they were surprised and hadn’t thought it would be fun</a:t>
            </a:r>
          </a:p>
          <a:p>
            <a:pPr lvl="1" algn="l" rtl="0"/>
            <a:endParaRPr lang="en-us" dirty="0"/>
          </a:p>
          <a:p>
            <a:pPr lvl="1" algn="l" rtl="0"/>
            <a:r>
              <a:rPr lang="en-us" b="0" i="0" u="none" dirty="0"/>
              <a:t>“The session was wonderful. It allowed me to dedicate an hour of my life to painting, thinking, performing tasks that are unrelated to the pressure of education and school. This process invigorated me!”</a:t>
            </a:r>
          </a:p>
          <a:p>
            <a:pPr lvl="1" algn="l" rtl="0"/>
            <a:endParaRPr lang="en-us" dirty="0"/>
          </a:p>
          <a:p>
            <a:pPr lvl="1" algn="l" rtl="0"/>
            <a:endParaRPr lang="en-us" dirty="0"/>
          </a:p>
        </p:txBody>
      </p:sp>
    </p:spTree>
    <p:extLst>
      <p:ext uri="{BB962C8B-B14F-4D97-AF65-F5344CB8AC3E}">
        <p14:creationId xmlns:p14="http://schemas.microsoft.com/office/powerpoint/2010/main" val="2213118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830629"/>
          </a:xfrm>
        </p:spPr>
        <p:txBody>
          <a:bodyPr/>
          <a:lstStyle/>
          <a:p>
            <a:pPr algn="l" rtl="0"/>
            <a:r>
              <a:rPr lang="en-us" b="0" i="0" u="none" dirty="0"/>
              <a:t>Qualitative results </a:t>
            </a:r>
            <a:endParaRPr lang="en-us" dirty="0"/>
          </a:p>
        </p:txBody>
      </p:sp>
      <p:sp>
        <p:nvSpPr>
          <p:cNvPr id="3" name="מציין מיקום תוכן 2"/>
          <p:cNvSpPr>
            <a:spLocks noGrp="1"/>
          </p:cNvSpPr>
          <p:nvPr>
            <p:ph idx="1"/>
          </p:nvPr>
        </p:nvSpPr>
        <p:spPr>
          <a:xfrm>
            <a:off x="838200" y="1309809"/>
            <a:ext cx="10515600" cy="5126160"/>
          </a:xfrm>
        </p:spPr>
        <p:txBody>
          <a:bodyPr>
            <a:normAutofit fontScale="92500" lnSpcReduction="10000"/>
          </a:bodyPr>
          <a:lstStyle/>
          <a:p>
            <a:pPr algn="l" rtl="0"/>
            <a:r>
              <a:rPr lang="en-us" b="0" i="0" u="none" dirty="0"/>
              <a:t>The </a:t>
            </a:r>
            <a:r>
              <a:rPr lang="en-US" b="0" i="0" u="none" dirty="0"/>
              <a:t>answers</a:t>
            </a:r>
            <a:r>
              <a:rPr lang="en-us" b="0" i="0" u="none" dirty="0"/>
              <a:t> to the third question – after the first session</a:t>
            </a:r>
          </a:p>
          <a:p>
            <a:pPr lvl="0" algn="l" rtl="0"/>
            <a:r>
              <a:rPr lang="en-us" b="0" i="0" u="none" dirty="0"/>
              <a:t>Did you find the </a:t>
            </a:r>
            <a:r>
              <a:rPr lang="en-us" b="1" i="0" u="none" dirty="0">
                <a:solidFill>
                  <a:srgbClr val="FF0000"/>
                </a:solidFill>
              </a:rPr>
              <a:t>circumstances </a:t>
            </a:r>
            <a:r>
              <a:rPr lang="en-us" b="0" i="0" u="none" dirty="0"/>
              <a:t>positive?</a:t>
            </a:r>
            <a:endParaRPr lang="en-us" sz="2400" dirty="0"/>
          </a:p>
          <a:p>
            <a:endParaRPr lang="en-us" dirty="0"/>
          </a:p>
          <a:p>
            <a:pPr lvl="1" algn="l" rtl="0"/>
            <a:r>
              <a:rPr lang="en-us" b="0" i="0" u="none" dirty="0"/>
              <a:t>The </a:t>
            </a:r>
            <a:r>
              <a:rPr lang="en-US" b="0" i="0" u="none" dirty="0"/>
              <a:t>answers</a:t>
            </a:r>
            <a:r>
              <a:rPr lang="en-us" b="0" i="0" u="none" dirty="0"/>
              <a:t> to this questions were significantly diverse, and thus could not be quantified (converted to quantitative figures). Yet, some ideas were repeated by a number of students in similar ways:</a:t>
            </a:r>
          </a:p>
          <a:p>
            <a:pPr lvl="1" algn="l" rtl="0"/>
            <a:endParaRPr lang="en-us" dirty="0"/>
          </a:p>
          <a:p>
            <a:pPr lvl="1" algn="l" rtl="0"/>
            <a:r>
              <a:rPr lang="en-us" b="0" i="0" u="none" dirty="0"/>
              <a:t>“The most engaging activity was the st</a:t>
            </a:r>
            <a:r>
              <a:rPr lang="en-US" b="0" i="0" u="none" dirty="0"/>
              <a:t>o</a:t>
            </a:r>
            <a:r>
              <a:rPr lang="en-us" b="0" i="0" u="none" dirty="0"/>
              <a:t>ries’ ends”; “The tests were </a:t>
            </a:r>
            <a:r>
              <a:rPr lang="en-US" b="0" i="0" u="none" dirty="0"/>
              <a:t>new</a:t>
            </a:r>
            <a:r>
              <a:rPr lang="en-us" b="0" i="0" u="none" dirty="0"/>
              <a:t>, and this is what made it kind of a challenge, and I hope it will positively affect the outcomes”; “I discovered I could create something from scratch”; “I discovered my ability to write and draw under a deadline”; “The process was nice, and </a:t>
            </a:r>
            <a:r>
              <a:rPr lang="en-US" b="0" i="0" u="none" dirty="0"/>
              <a:t>intrigued</a:t>
            </a:r>
            <a:r>
              <a:rPr lang="en-us" b="0" i="0" u="none" dirty="0"/>
              <a:t> my imagination”; “I like</a:t>
            </a:r>
            <a:r>
              <a:rPr lang="en-US" b="0" i="0" u="none" dirty="0"/>
              <a:t>d</a:t>
            </a:r>
            <a:r>
              <a:rPr lang="en-us" b="0" i="0" u="none" dirty="0"/>
              <a:t> the drawing activity most, and I think most of my friends felt the same”; “I liked the high level of the activities”; “I employed my childhood, and my good days when I had been 5 years old, when life was simple, and I was never </a:t>
            </a:r>
            <a:r>
              <a:rPr lang="en-US" b="0" i="0" u="none" dirty="0"/>
              <a:t>concerned</a:t>
            </a:r>
            <a:r>
              <a:rPr lang="en-us" b="0" i="0" u="none" dirty="0"/>
              <a:t> about the future”; “writing the story exhausted me”; “</a:t>
            </a:r>
            <a:r>
              <a:rPr lang="en-US" b="0" i="0" u="none" dirty="0"/>
              <a:t>Drawing was emotionally draining</a:t>
            </a:r>
            <a:r>
              <a:rPr lang="en-us" b="0" i="0" u="none" dirty="0"/>
              <a:t>”.</a:t>
            </a:r>
            <a:endParaRPr lang="en-us" dirty="0"/>
          </a:p>
        </p:txBody>
      </p:sp>
    </p:spTree>
    <p:extLst>
      <p:ext uri="{BB962C8B-B14F-4D97-AF65-F5344CB8AC3E}">
        <p14:creationId xmlns:p14="http://schemas.microsoft.com/office/powerpoint/2010/main" val="317011789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1265</Words>
  <Application>Microsoft Office PowerPoint</Application>
  <PresentationFormat>מסך רחב</PresentationFormat>
  <Paragraphs>70</Paragraphs>
  <Slides>10</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10</vt:i4>
      </vt:variant>
    </vt:vector>
  </HeadingPairs>
  <TitlesOfParts>
    <vt:vector size="15" baseType="lpstr">
      <vt:lpstr>Arial</vt:lpstr>
      <vt:lpstr>Calibri</vt:lpstr>
      <vt:lpstr>Calibri Light</vt:lpstr>
      <vt:lpstr>Times New Roman</vt:lpstr>
      <vt:lpstr>ערכת נושא Office</vt:lpstr>
      <vt:lpstr>Introduction</vt:lpstr>
      <vt:lpstr>מצגת של PowerPoint‏</vt:lpstr>
      <vt:lpstr>The current research</vt:lpstr>
      <vt:lpstr>Course of the study</vt:lpstr>
      <vt:lpstr>Course of the study</vt:lpstr>
      <vt:lpstr>Course of the study</vt:lpstr>
      <vt:lpstr>Qualitative results </vt:lpstr>
      <vt:lpstr>Qualitative results </vt:lpstr>
      <vt:lpstr>Qualitative results </vt:lpstr>
      <vt:lpstr>Qualitative results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dc:title>
  <dc:creator>User</dc:creator>
  <cp:lastModifiedBy>נעמה זוהר</cp:lastModifiedBy>
  <cp:revision>6</cp:revision>
  <dcterms:created xsi:type="dcterms:W3CDTF">2017-06-20T06:55:36Z</dcterms:created>
  <dcterms:modified xsi:type="dcterms:W3CDTF">2017-06-22T09:32:52Z</dcterms:modified>
</cp:coreProperties>
</file>