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2"/>
  </p:notesMasterIdLst>
  <p:handoutMasterIdLst>
    <p:handoutMasterId r:id="rId23"/>
  </p:handoutMasterIdLst>
  <p:sldIdLst>
    <p:sldId id="1123" r:id="rId2"/>
    <p:sldId id="1352" r:id="rId3"/>
    <p:sldId id="1363" r:id="rId4"/>
    <p:sldId id="1364" r:id="rId5"/>
    <p:sldId id="1365" r:id="rId6"/>
    <p:sldId id="1353" r:id="rId7"/>
    <p:sldId id="1358" r:id="rId8"/>
    <p:sldId id="1366" r:id="rId9"/>
    <p:sldId id="1362" r:id="rId10"/>
    <p:sldId id="1367" r:id="rId11"/>
    <p:sldId id="1359" r:id="rId12"/>
    <p:sldId id="257" r:id="rId13"/>
    <p:sldId id="1361" r:id="rId14"/>
    <p:sldId id="1360" r:id="rId15"/>
    <p:sldId id="1368" r:id="rId16"/>
    <p:sldId id="1373" r:id="rId17"/>
    <p:sldId id="1369" r:id="rId18"/>
    <p:sldId id="1370" r:id="rId19"/>
    <p:sldId id="1357" r:id="rId20"/>
    <p:sldId id="1169" r:id="rId21"/>
  </p:sldIdLst>
  <p:sldSz cx="9144000" cy="5715000" type="screen16x1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4F443-97E7-4FD5-93E8-B98519E47E58}">
          <p14:sldIdLst>
            <p14:sldId id="1123"/>
            <p14:sldId id="1352"/>
            <p14:sldId id="1363"/>
            <p14:sldId id="1364"/>
            <p14:sldId id="1365"/>
            <p14:sldId id="1353"/>
            <p14:sldId id="1358"/>
            <p14:sldId id="1366"/>
            <p14:sldId id="1362"/>
            <p14:sldId id="1367"/>
            <p14:sldId id="1359"/>
            <p14:sldId id="257"/>
            <p14:sldId id="1361"/>
            <p14:sldId id="1360"/>
            <p14:sldId id="1368"/>
            <p14:sldId id="1373"/>
            <p14:sldId id="1369"/>
            <p14:sldId id="1370"/>
            <p14:sldId id="1357"/>
            <p14:sldId id="1169"/>
          </p14:sldIdLst>
        </p14:section>
      </p14:sectionLst>
    </p:ext>
    <p:ext uri="{EFAFB233-063F-42B5-8137-9DF3F51BA10A}">
      <p15:sldGuideLst xmlns:p15="http://schemas.microsoft.com/office/powerpoint/2012/main">
        <p15:guide id="1" orient="horz" pos="1966" userDrawn="1">
          <p15:clr>
            <a:srgbClr val="A4A3A4"/>
          </p15:clr>
        </p15:guide>
        <p15:guide id="2" pos="16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Leibovitze" initials="RL" lastIdx="25" clrIdx="0"/>
  <p:cmAuthor id="2" name="eran yarkoni" initials="ey" lastIdx="26" clrIdx="1"/>
  <p:cmAuthor id="3" name="דניאל כהן" initials="דכ" lastIdx="3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68D82"/>
    <a:srgbClr val="F99803"/>
    <a:srgbClr val="ECC212"/>
    <a:srgbClr val="F99802"/>
    <a:srgbClr val="00437E"/>
    <a:srgbClr val="E1AE1D"/>
    <a:srgbClr val="D65710"/>
    <a:srgbClr val="76C6EB"/>
    <a:srgbClr val="F4B246"/>
    <a:srgbClr val="F9B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4637" autoAdjust="0"/>
  </p:normalViewPr>
  <p:slideViewPr>
    <p:cSldViewPr>
      <p:cViewPr varScale="1">
        <p:scale>
          <a:sx n="95" d="100"/>
          <a:sy n="95" d="100"/>
        </p:scale>
        <p:origin x="162" y="108"/>
      </p:cViewPr>
      <p:guideLst>
        <p:guide orient="horz" pos="1966"/>
        <p:guide pos="16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755"/>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3901699" y="0"/>
            <a:ext cx="2984870" cy="502755"/>
          </a:xfrm>
          <a:prstGeom prst="rect">
            <a:avLst/>
          </a:prstGeom>
        </p:spPr>
        <p:txBody>
          <a:bodyPr vert="horz" lIns="94229" tIns="47114" rIns="94229" bIns="47114" rtlCol="0"/>
          <a:lstStyle>
            <a:lvl1pPr algn="r">
              <a:defRPr sz="1200"/>
            </a:lvl1pPr>
          </a:lstStyle>
          <a:p>
            <a:fld id="{01713917-541B-C940-B800-6AE8387F00FE}" type="datetimeFigureOut">
              <a:rPr lang="en-US" smtClean="0"/>
              <a:t>10/20/2020</a:t>
            </a:fld>
            <a:endParaRPr lang="en-US" dirty="0"/>
          </a:p>
        </p:txBody>
      </p:sp>
      <p:sp>
        <p:nvSpPr>
          <p:cNvPr id="4" name="Footer Placeholder 3"/>
          <p:cNvSpPr>
            <a:spLocks noGrp="1"/>
          </p:cNvSpPr>
          <p:nvPr>
            <p:ph type="ftr" sz="quarter" idx="2"/>
          </p:nvPr>
        </p:nvSpPr>
        <p:spPr>
          <a:xfrm>
            <a:off x="1" y="9517547"/>
            <a:ext cx="2984870" cy="50275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1699" y="9517547"/>
            <a:ext cx="2984870" cy="502754"/>
          </a:xfrm>
          <a:prstGeom prst="rect">
            <a:avLst/>
          </a:prstGeom>
        </p:spPr>
        <p:txBody>
          <a:bodyPr vert="horz" lIns="94229" tIns="47114" rIns="94229" bIns="47114" rtlCol="0" anchor="b"/>
          <a:lstStyle>
            <a:lvl1pPr algn="r">
              <a:defRPr sz="1200"/>
            </a:lvl1pPr>
          </a:lstStyle>
          <a:p>
            <a:fld id="{2D1DEE39-C528-D341-8E5B-F627CDF8ED7D}" type="slidenum">
              <a:rPr lang="en-US" smtClean="0"/>
              <a:t>‹#›</a:t>
            </a:fld>
            <a:endParaRPr lang="en-US" dirty="0"/>
          </a:p>
        </p:txBody>
      </p:sp>
    </p:spTree>
    <p:extLst>
      <p:ext uri="{BB962C8B-B14F-4D97-AF65-F5344CB8AC3E}">
        <p14:creationId xmlns:p14="http://schemas.microsoft.com/office/powerpoint/2010/main" val="194104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B97A7ADF-EF48-4B51-8A3E-49B4E398BA6C}"/>
              </a:ext>
            </a:extLst>
          </p:cNvPr>
          <p:cNvSpPr>
            <a:spLocks noGrp="1"/>
          </p:cNvSpPr>
          <p:nvPr>
            <p:ph type="hdr" sz="quarter"/>
          </p:nvPr>
        </p:nvSpPr>
        <p:spPr>
          <a:xfrm>
            <a:off x="1" y="0"/>
            <a:ext cx="2984870" cy="501015"/>
          </a:xfrm>
          <a:prstGeom prst="rect">
            <a:avLst/>
          </a:prstGeom>
        </p:spPr>
        <p:txBody>
          <a:bodyPr vert="horz" lIns="94229" tIns="47114" rIns="94229" bIns="47114"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מציין מיקום של תאריך 2">
            <a:extLst>
              <a:ext uri="{FF2B5EF4-FFF2-40B4-BE49-F238E27FC236}">
                <a16:creationId xmlns:a16="http://schemas.microsoft.com/office/drawing/2014/main" id="{88A76F5B-6408-4DE9-93A7-C3B72471CF6B}"/>
              </a:ext>
            </a:extLst>
          </p:cNvPr>
          <p:cNvSpPr>
            <a:spLocks noGrp="1"/>
          </p:cNvSpPr>
          <p:nvPr>
            <p:ph type="dt" idx="1"/>
          </p:nvPr>
        </p:nvSpPr>
        <p:spPr>
          <a:xfrm>
            <a:off x="3901699" y="0"/>
            <a:ext cx="2984870" cy="501015"/>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atin typeface="Calibri" pitchFamily="34" charset="0"/>
                <a:ea typeface="MS PGothic" panose="020B0600070205080204" pitchFamily="34" charset="-128"/>
              </a:defRPr>
            </a:lvl1pPr>
          </a:lstStyle>
          <a:p>
            <a:pPr>
              <a:defRPr/>
            </a:pPr>
            <a:fld id="{EE319F5A-AAC2-BF44-B824-7A1E27B40149}" type="datetimeFigureOut">
              <a:rPr lang="en-US" altLang="he-IL"/>
              <a:pPr>
                <a:defRPr/>
              </a:pPr>
              <a:t>10/20/2020</a:t>
            </a:fld>
            <a:endParaRPr lang="en-US" altLang="he-IL" dirty="0"/>
          </a:p>
        </p:txBody>
      </p:sp>
      <p:sp>
        <p:nvSpPr>
          <p:cNvPr id="4" name="מציין מיקום של תמונת שקופית 3">
            <a:extLst>
              <a:ext uri="{FF2B5EF4-FFF2-40B4-BE49-F238E27FC236}">
                <a16:creationId xmlns:a16="http://schemas.microsoft.com/office/drawing/2014/main" id="{A831A77F-FFDA-4E19-AB51-685E268110AD}"/>
              </a:ext>
            </a:extLst>
          </p:cNvPr>
          <p:cNvSpPr>
            <a:spLocks noGrp="1" noRot="1" noChangeAspect="1"/>
          </p:cNvSpPr>
          <p:nvPr>
            <p:ph type="sldImg" idx="2"/>
          </p:nvPr>
        </p:nvSpPr>
        <p:spPr>
          <a:xfrm>
            <a:off x="439738" y="752475"/>
            <a:ext cx="6008687" cy="3756025"/>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מציין מיקום של הערות 4">
            <a:extLst>
              <a:ext uri="{FF2B5EF4-FFF2-40B4-BE49-F238E27FC236}">
                <a16:creationId xmlns:a16="http://schemas.microsoft.com/office/drawing/2014/main" id="{400679D2-8A23-4413-BA7F-878579D1D4FC}"/>
              </a:ext>
            </a:extLst>
          </p:cNvPr>
          <p:cNvSpPr>
            <a:spLocks noGrp="1"/>
          </p:cNvSpPr>
          <p:nvPr>
            <p:ph type="body" sz="quarter" idx="3"/>
          </p:nvPr>
        </p:nvSpPr>
        <p:spPr>
          <a:xfrm>
            <a:off x="688817" y="4759643"/>
            <a:ext cx="5510530" cy="4509135"/>
          </a:xfrm>
          <a:prstGeom prst="rect">
            <a:avLst/>
          </a:prstGeom>
        </p:spPr>
        <p:txBody>
          <a:bodyPr vert="horz" wrap="square" lIns="94229" tIns="47114" rIns="94229" bIns="47114" numCol="1" anchor="t" anchorCtr="0" compatLnSpc="1">
            <a:prstTxWarp prst="textNoShape">
              <a:avLst/>
            </a:prstTxWarp>
            <a:normAutofit/>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6" name="מציין מיקום של כותרת תחתונה 5">
            <a:extLst>
              <a:ext uri="{FF2B5EF4-FFF2-40B4-BE49-F238E27FC236}">
                <a16:creationId xmlns:a16="http://schemas.microsoft.com/office/drawing/2014/main" id="{7C3539AD-0F2A-484C-B5F1-4F47FFF576B8}"/>
              </a:ext>
            </a:extLst>
          </p:cNvPr>
          <p:cNvSpPr>
            <a:spLocks noGrp="1"/>
          </p:cNvSpPr>
          <p:nvPr>
            <p:ph type="ftr" sz="quarter" idx="4"/>
          </p:nvPr>
        </p:nvSpPr>
        <p:spPr>
          <a:xfrm>
            <a:off x="1" y="9517546"/>
            <a:ext cx="2984870" cy="501015"/>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מציין מיקום של מספר שקופית 6">
            <a:extLst>
              <a:ext uri="{FF2B5EF4-FFF2-40B4-BE49-F238E27FC236}">
                <a16:creationId xmlns:a16="http://schemas.microsoft.com/office/drawing/2014/main" id="{AD227643-8AD7-45B5-963C-5BF6A3439B7E}"/>
              </a:ext>
            </a:extLst>
          </p:cNvPr>
          <p:cNvSpPr>
            <a:spLocks noGrp="1"/>
          </p:cNvSpPr>
          <p:nvPr>
            <p:ph type="sldNum" sz="quarter" idx="5"/>
          </p:nvPr>
        </p:nvSpPr>
        <p:spPr>
          <a:xfrm>
            <a:off x="3901699" y="9517546"/>
            <a:ext cx="2984870" cy="501015"/>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8EFB9ECA-3C86-5441-A956-A53018BCDF8E}" type="slidenum">
              <a:rPr lang="en-US" altLang="he-IL"/>
              <a:pPr>
                <a:defRPr/>
              </a:pPr>
              <a:t>‹#›</a:t>
            </a:fld>
            <a:endParaRPr lang="en-US" altLang="he-IL" dirty="0"/>
          </a:p>
        </p:txBody>
      </p:sp>
    </p:spTree>
    <p:extLst>
      <p:ext uri="{BB962C8B-B14F-4D97-AF65-F5344CB8AC3E}">
        <p14:creationId xmlns:p14="http://schemas.microsoft.com/office/powerpoint/2010/main" val="3022127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תמונת שקופית 1"/>
          <p:cNvSpPr>
            <a:spLocks noGrp="1" noRot="1" noChangeAspect="1" noTextEdit="1"/>
          </p:cNvSpPr>
          <p:nvPr>
            <p:ph type="sldImg"/>
          </p:nvPr>
        </p:nvSpPr>
        <p:spPr bwMode="auto">
          <a:xfrm>
            <a:off x="439738" y="752475"/>
            <a:ext cx="6008687" cy="37560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9" name="מציין מיקום של הערות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rtl="0" eaLnBrk="1" hangingPunct="1">
              <a:spcBef>
                <a:spcPct val="0"/>
              </a:spcBef>
            </a:pPr>
            <a:endParaRPr lang="en-us" altLang="en-US" dirty="0">
              <a:ea typeface="MS PGothic" charset="-128"/>
            </a:endParaRPr>
          </a:p>
        </p:txBody>
      </p:sp>
      <p:sp>
        <p:nvSpPr>
          <p:cNvPr id="41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65610" indent="-294465">
              <a:defRPr>
                <a:solidFill>
                  <a:schemeClr val="tx1"/>
                </a:solidFill>
                <a:latin typeface="Arial" charset="0"/>
                <a:ea typeface="MS PGothic" charset="-128"/>
              </a:defRPr>
            </a:lvl2pPr>
            <a:lvl3pPr marL="1177862" indent="-235572">
              <a:defRPr>
                <a:solidFill>
                  <a:schemeClr val="tx1"/>
                </a:solidFill>
                <a:latin typeface="Arial" charset="0"/>
                <a:ea typeface="MS PGothic" charset="-128"/>
              </a:defRPr>
            </a:lvl3pPr>
            <a:lvl4pPr marL="1649006" indent="-235572">
              <a:defRPr>
                <a:solidFill>
                  <a:schemeClr val="tx1"/>
                </a:solidFill>
                <a:latin typeface="Arial" charset="0"/>
                <a:ea typeface="MS PGothic" charset="-128"/>
              </a:defRPr>
            </a:lvl4pPr>
            <a:lvl5pPr marL="2120151" indent="-235572">
              <a:defRPr>
                <a:solidFill>
                  <a:schemeClr val="tx1"/>
                </a:solidFill>
                <a:latin typeface="Arial" charset="0"/>
                <a:ea typeface="MS PGothic" charset="-128"/>
              </a:defRPr>
            </a:lvl5pPr>
            <a:lvl6pPr marL="2591295" indent="-235572" eaLnBrk="0" fontAlgn="base" hangingPunct="0">
              <a:spcBef>
                <a:spcPct val="0"/>
              </a:spcBef>
              <a:spcAft>
                <a:spcPct val="0"/>
              </a:spcAft>
              <a:defRPr>
                <a:solidFill>
                  <a:schemeClr val="tx1"/>
                </a:solidFill>
                <a:latin typeface="Arial" charset="0"/>
                <a:ea typeface="MS PGothic" charset="-128"/>
              </a:defRPr>
            </a:lvl6pPr>
            <a:lvl7pPr marL="3062440" indent="-235572" eaLnBrk="0" fontAlgn="base" hangingPunct="0">
              <a:spcBef>
                <a:spcPct val="0"/>
              </a:spcBef>
              <a:spcAft>
                <a:spcPct val="0"/>
              </a:spcAft>
              <a:defRPr>
                <a:solidFill>
                  <a:schemeClr val="tx1"/>
                </a:solidFill>
                <a:latin typeface="Arial" charset="0"/>
                <a:ea typeface="MS PGothic" charset="-128"/>
              </a:defRPr>
            </a:lvl7pPr>
            <a:lvl8pPr marL="3533585" indent="-235572" eaLnBrk="0" fontAlgn="base" hangingPunct="0">
              <a:spcBef>
                <a:spcPct val="0"/>
              </a:spcBef>
              <a:spcAft>
                <a:spcPct val="0"/>
              </a:spcAft>
              <a:defRPr>
                <a:solidFill>
                  <a:schemeClr val="tx1"/>
                </a:solidFill>
                <a:latin typeface="Arial" charset="0"/>
                <a:ea typeface="MS PGothic" charset="-128"/>
              </a:defRPr>
            </a:lvl8pPr>
            <a:lvl9pPr marL="4004729" indent="-235572" eaLnBrk="0" fontAlgn="base" hangingPunct="0">
              <a:spcBef>
                <a:spcPct val="0"/>
              </a:spcBef>
              <a:spcAft>
                <a:spcPct val="0"/>
              </a:spcAft>
              <a:defRPr>
                <a:solidFill>
                  <a:schemeClr val="tx1"/>
                </a:solidFill>
                <a:latin typeface="Arial" charset="0"/>
                <a:ea typeface="MS PGothic" charset="-128"/>
              </a:defRPr>
            </a:lvl9pPr>
          </a:lstStyle>
          <a:p>
            <a:pPr algn="r" rtl="0"/>
            <a:fld id="{BF6C2335-9AB7-A441-891F-0429A13240AF}" type="slidenum">
              <a:rPr>
                <a:latin typeface="Calibri" charset="0"/>
              </a:rPr>
              <a:pPr/>
              <a:t>1</a:t>
            </a:fld>
            <a:endParaRPr lang="en-us" altLang="en-US" dirty="0">
              <a:latin typeface="Calibri" charset="0"/>
            </a:endParaRPr>
          </a:p>
        </p:txBody>
      </p:sp>
    </p:spTree>
    <p:extLst>
      <p:ext uri="{BB962C8B-B14F-4D97-AF65-F5344CB8AC3E}">
        <p14:creationId xmlns:p14="http://schemas.microsoft.com/office/powerpoint/2010/main" val="50875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10</a:t>
            </a:fld>
            <a:endParaRPr lang="en-us" altLang="he-IL" dirty="0"/>
          </a:p>
        </p:txBody>
      </p:sp>
    </p:spTree>
    <p:extLst>
      <p:ext uri="{BB962C8B-B14F-4D97-AF65-F5344CB8AC3E}">
        <p14:creationId xmlns:p14="http://schemas.microsoft.com/office/powerpoint/2010/main" val="206372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11</a:t>
            </a:fld>
            <a:endParaRPr lang="en-us" altLang="he-IL" dirty="0"/>
          </a:p>
        </p:txBody>
      </p:sp>
    </p:spTree>
    <p:extLst>
      <p:ext uri="{BB962C8B-B14F-4D97-AF65-F5344CB8AC3E}">
        <p14:creationId xmlns:p14="http://schemas.microsoft.com/office/powerpoint/2010/main" val="358261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13</a:t>
            </a:fld>
            <a:endParaRPr lang="en-us" altLang="he-IL" dirty="0"/>
          </a:p>
        </p:txBody>
      </p:sp>
    </p:spTree>
    <p:extLst>
      <p:ext uri="{BB962C8B-B14F-4D97-AF65-F5344CB8AC3E}">
        <p14:creationId xmlns:p14="http://schemas.microsoft.com/office/powerpoint/2010/main" val="356114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14</a:t>
            </a:fld>
            <a:endParaRPr lang="en-us" altLang="he-IL" dirty="0"/>
          </a:p>
        </p:txBody>
      </p:sp>
    </p:spTree>
    <p:extLst>
      <p:ext uri="{BB962C8B-B14F-4D97-AF65-F5344CB8AC3E}">
        <p14:creationId xmlns:p14="http://schemas.microsoft.com/office/powerpoint/2010/main" val="293085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15</a:t>
            </a:fld>
            <a:endParaRPr lang="en-us" altLang="he-IL" dirty="0"/>
          </a:p>
        </p:txBody>
      </p:sp>
    </p:spTree>
    <p:extLst>
      <p:ext uri="{BB962C8B-B14F-4D97-AF65-F5344CB8AC3E}">
        <p14:creationId xmlns:p14="http://schemas.microsoft.com/office/powerpoint/2010/main" val="2666642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16</a:t>
            </a:fld>
            <a:endParaRPr lang="en-us" altLang="he-IL" dirty="0"/>
          </a:p>
        </p:txBody>
      </p:sp>
    </p:spTree>
    <p:extLst>
      <p:ext uri="{BB962C8B-B14F-4D97-AF65-F5344CB8AC3E}">
        <p14:creationId xmlns:p14="http://schemas.microsoft.com/office/powerpoint/2010/main" val="3055428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17</a:t>
            </a:fld>
            <a:endParaRPr lang="en-us" altLang="he-IL" dirty="0"/>
          </a:p>
        </p:txBody>
      </p:sp>
    </p:spTree>
    <p:extLst>
      <p:ext uri="{BB962C8B-B14F-4D97-AF65-F5344CB8AC3E}">
        <p14:creationId xmlns:p14="http://schemas.microsoft.com/office/powerpoint/2010/main" val="193639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18</a:t>
            </a:fld>
            <a:endParaRPr lang="en-us" altLang="he-IL" dirty="0"/>
          </a:p>
        </p:txBody>
      </p:sp>
    </p:spTree>
    <p:extLst>
      <p:ext uri="{BB962C8B-B14F-4D97-AF65-F5344CB8AC3E}">
        <p14:creationId xmlns:p14="http://schemas.microsoft.com/office/powerpoint/2010/main" val="1013679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19</a:t>
            </a:fld>
            <a:endParaRPr lang="en-us" altLang="he-IL" dirty="0"/>
          </a:p>
        </p:txBody>
      </p:sp>
    </p:spTree>
    <p:extLst>
      <p:ext uri="{BB962C8B-B14F-4D97-AF65-F5344CB8AC3E}">
        <p14:creationId xmlns:p14="http://schemas.microsoft.com/office/powerpoint/2010/main" val="314058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תמונת שקופית 1"/>
          <p:cNvSpPr>
            <a:spLocks noGrp="1" noRot="1" noChangeAspect="1" noTextEdit="1"/>
          </p:cNvSpPr>
          <p:nvPr>
            <p:ph type="sldImg"/>
          </p:nvPr>
        </p:nvSpPr>
        <p:spPr bwMode="auto">
          <a:xfrm>
            <a:off x="439738" y="752475"/>
            <a:ext cx="600868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rtl="0" eaLnBrk="1" hangingPunct="1">
              <a:spcBef>
                <a:spcPct val="0"/>
              </a:spcBef>
            </a:pPr>
            <a:endParaRPr lang="en-us" altLang="en-US" dirty="0">
              <a:ea typeface="MS PGothic" charset="-128"/>
            </a:endParaRPr>
          </a:p>
        </p:txBody>
      </p:sp>
      <p:sp>
        <p:nvSpPr>
          <p:cNvPr id="41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65610" indent="-294465">
              <a:defRPr>
                <a:solidFill>
                  <a:schemeClr val="tx1"/>
                </a:solidFill>
                <a:latin typeface="Arial" charset="0"/>
                <a:ea typeface="MS PGothic" charset="-128"/>
              </a:defRPr>
            </a:lvl2pPr>
            <a:lvl3pPr marL="1177862" indent="-235572">
              <a:defRPr>
                <a:solidFill>
                  <a:schemeClr val="tx1"/>
                </a:solidFill>
                <a:latin typeface="Arial" charset="0"/>
                <a:ea typeface="MS PGothic" charset="-128"/>
              </a:defRPr>
            </a:lvl3pPr>
            <a:lvl4pPr marL="1649006" indent="-235572">
              <a:defRPr>
                <a:solidFill>
                  <a:schemeClr val="tx1"/>
                </a:solidFill>
                <a:latin typeface="Arial" charset="0"/>
                <a:ea typeface="MS PGothic" charset="-128"/>
              </a:defRPr>
            </a:lvl4pPr>
            <a:lvl5pPr marL="2120151" indent="-235572">
              <a:defRPr>
                <a:solidFill>
                  <a:schemeClr val="tx1"/>
                </a:solidFill>
                <a:latin typeface="Arial" charset="0"/>
                <a:ea typeface="MS PGothic" charset="-128"/>
              </a:defRPr>
            </a:lvl5pPr>
            <a:lvl6pPr marL="2591295" indent="-235572" eaLnBrk="0" fontAlgn="base" hangingPunct="0">
              <a:spcBef>
                <a:spcPct val="0"/>
              </a:spcBef>
              <a:spcAft>
                <a:spcPct val="0"/>
              </a:spcAft>
              <a:defRPr>
                <a:solidFill>
                  <a:schemeClr val="tx1"/>
                </a:solidFill>
                <a:latin typeface="Arial" charset="0"/>
                <a:ea typeface="MS PGothic" charset="-128"/>
              </a:defRPr>
            </a:lvl6pPr>
            <a:lvl7pPr marL="3062440" indent="-235572" eaLnBrk="0" fontAlgn="base" hangingPunct="0">
              <a:spcBef>
                <a:spcPct val="0"/>
              </a:spcBef>
              <a:spcAft>
                <a:spcPct val="0"/>
              </a:spcAft>
              <a:defRPr>
                <a:solidFill>
                  <a:schemeClr val="tx1"/>
                </a:solidFill>
                <a:latin typeface="Arial" charset="0"/>
                <a:ea typeface="MS PGothic" charset="-128"/>
              </a:defRPr>
            </a:lvl7pPr>
            <a:lvl8pPr marL="3533585" indent="-235572" eaLnBrk="0" fontAlgn="base" hangingPunct="0">
              <a:spcBef>
                <a:spcPct val="0"/>
              </a:spcBef>
              <a:spcAft>
                <a:spcPct val="0"/>
              </a:spcAft>
              <a:defRPr>
                <a:solidFill>
                  <a:schemeClr val="tx1"/>
                </a:solidFill>
                <a:latin typeface="Arial" charset="0"/>
                <a:ea typeface="MS PGothic" charset="-128"/>
              </a:defRPr>
            </a:lvl8pPr>
            <a:lvl9pPr marL="4004729" indent="-235572" eaLnBrk="0" fontAlgn="base" hangingPunct="0">
              <a:spcBef>
                <a:spcPct val="0"/>
              </a:spcBef>
              <a:spcAft>
                <a:spcPct val="0"/>
              </a:spcAft>
              <a:defRPr>
                <a:solidFill>
                  <a:schemeClr val="tx1"/>
                </a:solidFill>
                <a:latin typeface="Arial" charset="0"/>
                <a:ea typeface="MS PGothic" charset="-128"/>
              </a:defRPr>
            </a:lvl9pPr>
          </a:lstStyle>
          <a:p>
            <a:pPr algn="r" rtl="0"/>
            <a:fld id="{BF6C2335-9AB7-A441-891F-0429A13240AF}" type="slidenum">
              <a:rPr>
                <a:latin typeface="Calibri" charset="0"/>
              </a:rPr>
              <a:pPr/>
              <a:t>20</a:t>
            </a:fld>
            <a:endParaRPr lang="en-us" altLang="en-US" dirty="0">
              <a:latin typeface="Calibri" charset="0"/>
            </a:endParaRPr>
          </a:p>
        </p:txBody>
      </p:sp>
    </p:spTree>
    <p:extLst>
      <p:ext uri="{BB962C8B-B14F-4D97-AF65-F5344CB8AC3E}">
        <p14:creationId xmlns:p14="http://schemas.microsoft.com/office/powerpoint/2010/main" val="81719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2</a:t>
            </a:fld>
            <a:endParaRPr lang="en-us" altLang="he-IL" dirty="0"/>
          </a:p>
        </p:txBody>
      </p:sp>
    </p:spTree>
    <p:extLst>
      <p:ext uri="{BB962C8B-B14F-4D97-AF65-F5344CB8AC3E}">
        <p14:creationId xmlns:p14="http://schemas.microsoft.com/office/powerpoint/2010/main" val="92688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3</a:t>
            </a:fld>
            <a:endParaRPr lang="en-us" altLang="he-IL" dirty="0"/>
          </a:p>
        </p:txBody>
      </p:sp>
    </p:spTree>
    <p:extLst>
      <p:ext uri="{BB962C8B-B14F-4D97-AF65-F5344CB8AC3E}">
        <p14:creationId xmlns:p14="http://schemas.microsoft.com/office/powerpoint/2010/main" val="310192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4</a:t>
            </a:fld>
            <a:endParaRPr lang="en-us" altLang="he-IL" dirty="0"/>
          </a:p>
        </p:txBody>
      </p:sp>
    </p:spTree>
    <p:extLst>
      <p:ext uri="{BB962C8B-B14F-4D97-AF65-F5344CB8AC3E}">
        <p14:creationId xmlns:p14="http://schemas.microsoft.com/office/powerpoint/2010/main" val="111198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5</a:t>
            </a:fld>
            <a:endParaRPr lang="en-us" altLang="he-IL" dirty="0"/>
          </a:p>
        </p:txBody>
      </p:sp>
    </p:spTree>
    <p:extLst>
      <p:ext uri="{BB962C8B-B14F-4D97-AF65-F5344CB8AC3E}">
        <p14:creationId xmlns:p14="http://schemas.microsoft.com/office/powerpoint/2010/main" val="93701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6</a:t>
            </a:fld>
            <a:endParaRPr lang="en-us" altLang="he-IL" dirty="0"/>
          </a:p>
        </p:txBody>
      </p:sp>
    </p:spTree>
    <p:extLst>
      <p:ext uri="{BB962C8B-B14F-4D97-AF65-F5344CB8AC3E}">
        <p14:creationId xmlns:p14="http://schemas.microsoft.com/office/powerpoint/2010/main" val="21445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7</a:t>
            </a:fld>
            <a:endParaRPr lang="en-us" altLang="he-IL" dirty="0"/>
          </a:p>
        </p:txBody>
      </p:sp>
    </p:spTree>
    <p:extLst>
      <p:ext uri="{BB962C8B-B14F-4D97-AF65-F5344CB8AC3E}">
        <p14:creationId xmlns:p14="http://schemas.microsoft.com/office/powerpoint/2010/main" val="427167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8</a:t>
            </a:fld>
            <a:endParaRPr lang="en-us" altLang="he-IL" dirty="0"/>
          </a:p>
        </p:txBody>
      </p:sp>
    </p:spTree>
    <p:extLst>
      <p:ext uri="{BB962C8B-B14F-4D97-AF65-F5344CB8AC3E}">
        <p14:creationId xmlns:p14="http://schemas.microsoft.com/office/powerpoint/2010/main" val="419773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52475"/>
            <a:ext cx="600868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defRPr/>
            </a:pPr>
            <a:fld id="{8EFB9ECA-3C86-5441-A956-A53018BCDF8E}" type="slidenum">
              <a:rPr/>
              <a:pPr>
                <a:defRPr/>
              </a:pPr>
              <a:t>9</a:t>
            </a:fld>
            <a:endParaRPr lang="en-us" altLang="he-IL" dirty="0"/>
          </a:p>
        </p:txBody>
      </p:sp>
    </p:spTree>
    <p:extLst>
      <p:ext uri="{BB962C8B-B14F-4D97-AF65-F5344CB8AC3E}">
        <p14:creationId xmlns:p14="http://schemas.microsoft.com/office/powerpoint/2010/main" val="60307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219852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71233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347596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93646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105593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83367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148804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424069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412203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202653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2576EFF-5905-6E43-A2DF-F9611CEA0C46}" type="datetimeFigureOut">
              <a:rPr lang="en-US" altLang="he-IL" smtClean="0"/>
              <a:pPr>
                <a:defRPr/>
              </a:pPr>
              <a:t>10/20/2020</a:t>
            </a:fld>
            <a:endParaRPr lang="en-US" altLang="he-IL"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89066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2576EFF-5905-6E43-A2DF-F9611CEA0C46}" type="datetimeFigureOut">
              <a:rPr lang="en-US" altLang="he-IL" smtClean="0"/>
              <a:pPr>
                <a:defRPr/>
              </a:pPr>
              <a:t>10/20/2020</a:t>
            </a:fld>
            <a:endParaRPr lang="en-US" altLang="he-IL"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4D6825F-C1CD-6549-9A6A-FBEBC2F00015}" type="slidenum">
              <a:rPr lang="en-US" altLang="he-IL" smtClean="0"/>
              <a:pPr>
                <a:defRPr/>
              </a:pPr>
              <a:t>‹#›</a:t>
            </a:fld>
            <a:endParaRPr lang="en-US" altLang="he-IL" dirty="0"/>
          </a:p>
        </p:txBody>
      </p:sp>
    </p:spTree>
    <p:extLst>
      <p:ext uri="{BB962C8B-B14F-4D97-AF65-F5344CB8AC3E}">
        <p14:creationId xmlns:p14="http://schemas.microsoft.com/office/powerpoint/2010/main" val="127836583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Microsoft_Excel_Worksheet.xlsx"/><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eclot_02 screen map.jpg"/>
          <p:cNvPicPr>
            <a:picLocks noChangeAspect="1"/>
          </p:cNvPicPr>
          <p:nvPr/>
        </p:nvPicPr>
        <p:blipFill rotWithShape="1">
          <a:blip r:embed="rId3">
            <a:extLst>
              <a:ext uri="{28A0092B-C50C-407E-A947-70E740481C1C}">
                <a14:useLocalDpi xmlns:a14="http://schemas.microsoft.com/office/drawing/2010/main" val="0"/>
              </a:ext>
            </a:extLst>
          </a:blip>
          <a:srcRect r="11469"/>
          <a:stretch/>
        </p:blipFill>
        <p:spPr>
          <a:xfrm>
            <a:off x="-36512" y="-144016"/>
            <a:ext cx="9257332" cy="5881836"/>
          </a:xfrm>
          <a:prstGeom prst="rect">
            <a:avLst/>
          </a:prstGeom>
        </p:spPr>
      </p:pic>
      <p:pic>
        <p:nvPicPr>
          <p:cNvPr id="5" name="Picture 4" descr="LOGO WHITE EXELOT-01.png"/>
          <p:cNvPicPr>
            <a:picLocks noChangeAspect="1"/>
          </p:cNvPicPr>
          <p:nvPr/>
        </p:nvPicPr>
        <p:blipFill rotWithShape="1">
          <a:blip r:embed="rId4" cstate="print">
            <a:extLst>
              <a:ext uri="{28A0092B-C50C-407E-A947-70E740481C1C}">
                <a14:useLocalDpi xmlns:a14="http://schemas.microsoft.com/office/drawing/2010/main" val="0"/>
              </a:ext>
            </a:extLst>
          </a:blip>
          <a:srcRect t="27697" b="35287"/>
          <a:stretch/>
        </p:blipFill>
        <p:spPr>
          <a:xfrm>
            <a:off x="2335215" y="1345332"/>
            <a:ext cx="4754864" cy="1760058"/>
          </a:xfrm>
          <a:prstGeom prst="rect">
            <a:avLst/>
          </a:prstGeom>
        </p:spPr>
      </p:pic>
      <p:sp>
        <p:nvSpPr>
          <p:cNvPr id="6" name="TextBox 5"/>
          <p:cNvSpPr txBox="1"/>
          <p:nvPr/>
        </p:nvSpPr>
        <p:spPr>
          <a:xfrm>
            <a:off x="539552" y="5161756"/>
            <a:ext cx="8280920" cy="415498"/>
          </a:xfrm>
          <a:prstGeom prst="rect">
            <a:avLst/>
          </a:prstGeom>
          <a:noFill/>
        </p:spPr>
        <p:txBody>
          <a:bodyPr wrap="square" rtlCol="0">
            <a:spAutoFit/>
          </a:bodyPr>
          <a:lstStyle/>
          <a:p>
            <a:pPr algn="ctr" rtl="0"/>
            <a:r>
              <a:rPr lang="en-US" sz="1050" b="1" i="1" u="none" kern="0" baseline="0" dirty="0">
                <a:solidFill>
                  <a:schemeClr val="bg1">
                    <a:lumMod val="100000"/>
                  </a:schemeClr>
                </a:solidFill>
                <a:latin typeface="Avenir Book"/>
                <a:ea typeface="Arial" charset="0"/>
                <a:cs typeface="Arial" panose="020B0604020202020204" pitchFamily="34" charset="0"/>
                <a:sym typeface="Avenir Book"/>
              </a:rPr>
              <a:t>Confidential – This presentation contains </a:t>
            </a:r>
            <a:r>
              <a:rPr lang="en-US" sz="1050" b="1" i="0" u="none" kern="0" baseline="0" dirty="0">
                <a:solidFill>
                  <a:schemeClr val="bg1">
                    <a:lumMod val="100000"/>
                  </a:schemeClr>
                </a:solidFill>
                <a:latin typeface="Avenir Book"/>
                <a:ea typeface="Arial" charset="0"/>
                <a:cs typeface="Arial" panose="020B0604020202020204" pitchFamily="34" charset="0"/>
                <a:sym typeface="Avenir Book"/>
              </a:rPr>
              <a:t>proprietary</a:t>
            </a:r>
            <a:r>
              <a:rPr lang="en-US" sz="1050" b="1" i="1" u="none" kern="0" baseline="0" dirty="0">
                <a:solidFill>
                  <a:schemeClr val="bg1">
                    <a:lumMod val="100000"/>
                  </a:schemeClr>
                </a:solidFill>
                <a:latin typeface="Avenir Book"/>
                <a:ea typeface="Arial" charset="0"/>
                <a:cs typeface="Arial" panose="020B0604020202020204" pitchFamily="34" charset="0"/>
                <a:sym typeface="Avenir Book"/>
              </a:rPr>
              <a:t> information and TM. All rights reserved © 2016-2020 www.exelot.com</a:t>
            </a:r>
          </a:p>
          <a:p>
            <a:pPr algn="ctr" rtl="0"/>
            <a:endParaRPr lang="en-US" sz="1050" dirty="0">
              <a:solidFill>
                <a:schemeClr val="bg1"/>
              </a:solidFill>
            </a:endParaRPr>
          </a:p>
        </p:txBody>
      </p:sp>
      <p:sp>
        <p:nvSpPr>
          <p:cNvPr id="7" name="TextBox 6">
            <a:extLst>
              <a:ext uri="{FF2B5EF4-FFF2-40B4-BE49-F238E27FC236}">
                <a16:creationId xmlns:a16="http://schemas.microsoft.com/office/drawing/2014/main" id="{3F0FF9CB-9641-4C79-BFFA-2611DDFD3266}"/>
              </a:ext>
            </a:extLst>
          </p:cNvPr>
          <p:cNvSpPr txBox="1"/>
          <p:nvPr/>
        </p:nvSpPr>
        <p:spPr>
          <a:xfrm>
            <a:off x="1000339" y="3793604"/>
            <a:ext cx="7183633" cy="861774"/>
          </a:xfrm>
          <a:prstGeom prst="rect">
            <a:avLst/>
          </a:prstGeom>
          <a:noFill/>
        </p:spPr>
        <p:txBody>
          <a:bodyPr wrap="none" rtlCol="0">
            <a:spAutoFit/>
          </a:bodyPr>
          <a:lstStyle/>
          <a:p>
            <a:pPr algn="ctr" rtl="0">
              <a:spcBef>
                <a:spcPct val="0"/>
              </a:spcBef>
            </a:pPr>
            <a:r>
              <a:rPr lang="en-US" sz="2800" b="1" i="0" u="none" baseline="0" dirty="0">
                <a:solidFill>
                  <a:schemeClr val="bg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rPr>
              <a:t>Meeting of the Board of Directors – Exelot, Ltd.</a:t>
            </a:r>
          </a:p>
          <a:p>
            <a:pPr algn="ctr" rtl="0">
              <a:spcBef>
                <a:spcPct val="0"/>
              </a:spcBef>
            </a:pPr>
            <a:r>
              <a:rPr lang="en-US" sz="2200" b="1" i="0" u="none" baseline="0" dirty="0">
                <a:solidFill>
                  <a:schemeClr val="bg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rPr>
              <a:t>October 20, 2020</a:t>
            </a:r>
            <a:endParaRPr lang="en-US" sz="2200" b="1" dirty="0">
              <a:solidFill>
                <a:schemeClr val="bg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272031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Activity for end of 2020 </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28384" y="537851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794071" y="984447"/>
            <a:ext cx="7555858" cy="4819076"/>
          </a:xfrm>
          <a:prstGeom prst="rect">
            <a:avLst/>
          </a:prstGeom>
          <a:noFill/>
        </p:spPr>
        <p:txBody>
          <a:bodyPr wrap="square" rtlCol="0">
            <a:spAutoFit/>
          </a:bodyPr>
          <a:lstStyle/>
          <a:p>
            <a:pPr algn="l" rtl="0">
              <a:lnSpc>
                <a:spcPct val="115000"/>
              </a:lnSpc>
              <a:spcAft>
                <a:spcPts val="1000"/>
              </a:spcAft>
            </a:pP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endParaRPr lang="en-us" sz="1500" b="1"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a:p>
            <a:pPr marL="1076325" indent="-1076325" algn="l" defTabSz="495300" rtl="0">
              <a:lnSpc>
                <a:spcPct val="115000"/>
              </a:lnSpc>
              <a:spcAft>
                <a:spcPts val="1000"/>
              </a:spcAft>
            </a:pPr>
            <a:r>
              <a:rPr lang="en-us" sz="1500" b="1" i="0" u="sng"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Technology</a:t>
            </a:r>
            <a:r>
              <a:rPr lang="en-us" sz="15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(1) Support for new target countries, </a:t>
            </a:r>
            <a:br>
              <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br>
            <a:r>
              <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(2) support and improvement of collection processes,		</a:t>
            </a:r>
            <a:br>
              <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br>
            <a:r>
              <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(3) support for level of up to 1 M shipments per month / 12 M annually.</a:t>
            </a:r>
          </a:p>
          <a:p>
            <a:pPr marL="1076325" indent="-1076325" algn="l" defTabSz="495300" rtl="0">
              <a:lnSpc>
                <a:spcPct val="115000"/>
              </a:lnSpc>
              <a:spcAft>
                <a:spcPts val="1000"/>
              </a:spcAft>
            </a:pPr>
            <a:endPar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a:p>
            <a:pPr marL="809625" indent="-809625" algn="l" rtl="0">
              <a:lnSpc>
                <a:spcPct val="115000"/>
              </a:lnSpc>
              <a:spcAft>
                <a:spcPts val="1000"/>
              </a:spcAft>
            </a:pPr>
            <a:r>
              <a:rPr lang="en-us" sz="1500" b="1" i="0" u="sng"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Overseas</a:t>
            </a:r>
            <a:r>
              <a:rPr lang="en-us" sz="1500" b="1"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r>
              <a:rPr lang="en-us" sz="1500" b="0"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Locating partners, agreements, price lists, interfaces.                                                                   </a:t>
            </a:r>
            <a:r>
              <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Implementing initial trial forwarding and distribution to 1-2 new target countries by the end of the year:  (UK / USA or one of the following: Poland, Sweden, Norway).</a:t>
            </a:r>
          </a:p>
          <a:p>
            <a:pPr marL="809625" indent="-809625" algn="l" rtl="0">
              <a:lnSpc>
                <a:spcPct val="115000"/>
              </a:lnSpc>
              <a:spcAft>
                <a:spcPts val="1000"/>
              </a:spcAft>
            </a:pPr>
            <a:endPar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r>
              <a:rPr lang="en-us" sz="1500" b="1" i="0" u="sng"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CS / CSM</a:t>
            </a: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Bot upgrades, SMS’, and automatic customer service follow-up system.</a:t>
            </a:r>
          </a:p>
          <a:p>
            <a:pPr algn="l" rtl="0">
              <a:lnSpc>
                <a:spcPct val="115000"/>
              </a:lnSpc>
              <a:spcAft>
                <a:spcPts val="1000"/>
              </a:spcAft>
            </a:pPr>
            <a:endPar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marL="809625" indent="-809625" algn="l" defTabSz="447675" rtl="0">
              <a:lnSpc>
                <a:spcPct val="115000"/>
              </a:lnSpc>
              <a:spcAft>
                <a:spcPts val="1000"/>
              </a:spcAft>
            </a:pPr>
            <a:r>
              <a:rPr lang="en-us" sz="1500" b="1" i="0" u="sng"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Finances</a:t>
            </a: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Increased control over vendor accounts, improve collection times from small customers, examining and improving gross profit and quarterly reports.</a:t>
            </a:r>
          </a:p>
          <a:p>
            <a:pPr algn="l" rtl="0">
              <a:lnSpc>
                <a:spcPct val="115000"/>
              </a:lnSpc>
              <a:spcAft>
                <a:spcPts val="1000"/>
              </a:spcAft>
            </a:pPr>
            <a:endParaRPr lang="en-us" sz="1500" dirty="0"/>
          </a:p>
        </p:txBody>
      </p:sp>
    </p:spTree>
    <p:extLst>
      <p:ext uri="{BB962C8B-B14F-4D97-AF65-F5344CB8AC3E}">
        <p14:creationId xmlns:p14="http://schemas.microsoft.com/office/powerpoint/2010/main" val="2304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Staff Recruitment and Beginning Overseas Operations</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28384" y="537851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971600" y="991580"/>
            <a:ext cx="7555858" cy="4416402"/>
          </a:xfrm>
          <a:prstGeom prst="rect">
            <a:avLst/>
          </a:prstGeom>
          <a:noFill/>
        </p:spPr>
        <p:txBody>
          <a:bodyPr wrap="square" rtlCol="0">
            <a:spAutoFit/>
          </a:bodyPr>
          <a:lstStyle/>
          <a:p>
            <a:pPr algn="l" rtl="0">
              <a:lnSpc>
                <a:spcPct val="115000"/>
              </a:lnSpc>
              <a:spcAft>
                <a:spcPts val="1000"/>
              </a:spcAft>
            </a:pPr>
            <a:r>
              <a:rPr lang="en-us" sz="1500" b="1" i="0" u="sng"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USA Staff</a:t>
            </a:r>
            <a:r>
              <a:rPr lang="en-us" sz="1500" b="1"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p>
          <a:p>
            <a:pPr algn="l" rtl="0">
              <a:lnSpc>
                <a:spcPct val="115000"/>
              </a:lnSpc>
              <a:spcAft>
                <a:spcPts val="1000"/>
              </a:spcAft>
            </a:pPr>
            <a:r>
              <a:rPr lang="en-us" sz="1500" b="0" i="0" u="none" baseline="0" dirty="0">
                <a:latin typeface="Calibri" panose="020F0502020204030204" pitchFamily="34" charset="0"/>
                <a:cs typeface="Arial" panose="020B0604020202020204" pitchFamily="34" charset="0"/>
                <a:sym typeface="Calibri" panose="020F0502020204030204" pitchFamily="34" charset="0"/>
              </a:rPr>
              <a:t>Daniella Bendor – CCD – USA business development</a:t>
            </a:r>
          </a:p>
          <a:p>
            <a:pPr algn="l" rtl="0">
              <a:lnSpc>
                <a:spcPct val="115000"/>
              </a:lnSpc>
              <a:spcAft>
                <a:spcPts val="1000"/>
              </a:spcAft>
            </a:pPr>
            <a:r>
              <a:rPr lang="en-us" sz="1500" b="0" i="0" u="none" baseline="0" dirty="0">
                <a:latin typeface="Calibri" panose="020F0502020204030204" pitchFamily="34" charset="0"/>
                <a:cs typeface="Arial" panose="020B0604020202020204" pitchFamily="34" charset="0"/>
                <a:sym typeface="Calibri" panose="020F0502020204030204" pitchFamily="34" charset="0"/>
              </a:rPr>
              <a:t>Ido Ofir – Operations establishment and operations management </a:t>
            </a:r>
          </a:p>
          <a:p>
            <a:pPr algn="l" rtl="0">
              <a:lnSpc>
                <a:spcPct val="115000"/>
              </a:lnSpc>
              <a:spcAft>
                <a:spcPts val="1000"/>
              </a:spcAft>
            </a:pPr>
            <a:r>
              <a:rPr lang="en-us" sz="1500" b="0" i="0" u="none" baseline="0" dirty="0">
                <a:latin typeface="Calibri" panose="020F0502020204030204" pitchFamily="34" charset="0"/>
                <a:cs typeface="Arial" panose="020B0604020202020204" pitchFamily="34" charset="0"/>
                <a:sym typeface="Calibri" panose="020F0502020204030204" pitchFamily="34" charset="0"/>
              </a:rPr>
              <a:t>Liran Dassa – Routine operations and locating Last-Mile partners</a:t>
            </a:r>
            <a:endParaRPr lang="en-us" sz="1500" dirty="0">
              <a:latin typeface="Calibri" panose="020F0502020204030204" pitchFamily="34" charset="0"/>
              <a:cs typeface="Arial" panose="020B0604020202020204" pitchFamily="34" charset="0"/>
              <a:sym typeface="Calibri" panose="020F0502020204030204" pitchFamily="34" charset="0"/>
            </a:endParaRPr>
          </a:p>
          <a:p>
            <a:pPr marL="714375" indent="-714375" algn="l" rtl="0">
              <a:lnSpc>
                <a:spcPct val="115000"/>
              </a:lnSpc>
              <a:spcAft>
                <a:spcPts val="1000"/>
              </a:spcAft>
            </a:pPr>
            <a:r>
              <a:rPr lang="en-us" sz="1500" b="1" i="0" u="sng"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England</a:t>
            </a:r>
            <a:r>
              <a:rPr lang="en-us" sz="15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en-us" sz="15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Locating a Marketing and Sales Manager [and later on, operations and logistics assistance].</a:t>
            </a:r>
          </a:p>
          <a:p>
            <a:pPr algn="l" rtl="0">
              <a:lnSpc>
                <a:spcPct val="115000"/>
              </a:lnSpc>
              <a:spcAft>
                <a:spcPts val="1000"/>
              </a:spcAft>
            </a:pPr>
            <a:r>
              <a:rPr lang="en-us" sz="1500" b="1" i="0" u="sng" baseline="0" dirty="0">
                <a:latin typeface="Calibri" panose="020F0502020204030204" pitchFamily="34" charset="0"/>
                <a:cs typeface="Arial" panose="020B0604020202020204" pitchFamily="34" charset="0"/>
                <a:sym typeface="Calibri" panose="020F0502020204030204" pitchFamily="34" charset="0"/>
              </a:rPr>
              <a:t>Israel and Support for International Activity</a:t>
            </a:r>
            <a:r>
              <a:rPr lang="en-us" sz="1500" b="1" i="0" u="none" baseline="0" dirty="0">
                <a:latin typeface="Calibri" panose="020F0502020204030204" pitchFamily="34" charset="0"/>
                <a:cs typeface="Arial" panose="020B0604020202020204" pitchFamily="34" charset="0"/>
                <a:sym typeface="Calibri" panose="020F0502020204030204" pitchFamily="34" charset="0"/>
              </a:rPr>
              <a:t>:</a:t>
            </a:r>
          </a:p>
          <a:p>
            <a:pPr algn="l" rtl="0">
              <a:lnSpc>
                <a:spcPct val="115000"/>
              </a:lnSpc>
              <a:spcAft>
                <a:spcPts val="1000"/>
              </a:spcAft>
            </a:pP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Operations:</a:t>
            </a: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Dov Lahman – CEO of operations, active from September 1.</a:t>
            </a:r>
          </a:p>
          <a:p>
            <a:pPr marL="990600" indent="-990600" algn="l" rtl="0">
              <a:lnSpc>
                <a:spcPct val="115000"/>
              </a:lnSpc>
              <a:spcAft>
                <a:spcPts val="1000"/>
              </a:spcAft>
            </a:pP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Israel – Operations and CMS: 2.5 began activity in September.</a:t>
            </a:r>
            <a:endParaRPr lang="en-us" sz="1500"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Finances:</a:t>
            </a: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Sagi Pavri – ACEO of Finances, active from October 1.</a:t>
            </a:r>
          </a:p>
          <a:p>
            <a:pPr marL="2333625" indent="-2333625" algn="l" rtl="0">
              <a:lnSpc>
                <a:spcPct val="115000"/>
              </a:lnSpc>
              <a:spcAft>
                <a:spcPts val="1000"/>
              </a:spcAft>
            </a:pPr>
            <a:r>
              <a:rPr lang="en-us" sz="1500" b="1" i="0" u="sng"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Technological Development</a:t>
            </a: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 development staff of 9, until May 2021, </a:t>
            </a:r>
            <a:b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b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subject to the budget – a total of 12, until Q4 2021.</a:t>
            </a:r>
          </a:p>
        </p:txBody>
      </p:sp>
    </p:spTree>
    <p:extLst>
      <p:ext uri="{BB962C8B-B14F-4D97-AF65-F5344CB8AC3E}">
        <p14:creationId xmlns:p14="http://schemas.microsoft.com/office/powerpoint/2010/main" val="13508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CEADA-635B-4CE6-9C5C-D096601744A5}"/>
              </a:ext>
            </a:extLst>
          </p:cNvPr>
          <p:cNvSpPr/>
          <p:nvPr/>
        </p:nvSpPr>
        <p:spPr>
          <a:xfrm>
            <a:off x="0" y="-295564"/>
            <a:ext cx="9144000" cy="74814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200" b="1" i="0" u="none" kern="2000" baseline="0" dirty="0">
                <a:solidFill>
                  <a:srgbClr val="FFFFFF"/>
                </a:solidFill>
                <a:latin typeface="Raleway"/>
                <a:cs typeface="Arial" panose="020B0604020202020204" pitchFamily="34" charset="0"/>
                <a:sym typeface="Raleway"/>
              </a:rPr>
              <a:t>New Organizational Structure: Q4/20 – 2021</a:t>
            </a:r>
            <a:endParaRPr lang="en-us" sz="2200" b="1" kern="2000" dirty="0">
              <a:solidFill>
                <a:srgbClr val="FFFFFF"/>
              </a:solidFill>
              <a:latin typeface="Raleway"/>
              <a:cs typeface="Arial" panose="020B0604020202020204" pitchFamily="34" charset="0"/>
              <a:sym typeface="Raleway"/>
            </a:endParaRPr>
          </a:p>
        </p:txBody>
      </p:sp>
      <p:sp>
        <p:nvSpPr>
          <p:cNvPr id="6" name="TextBox 5">
            <a:extLst>
              <a:ext uri="{FF2B5EF4-FFF2-40B4-BE49-F238E27FC236}">
                <a16:creationId xmlns:a16="http://schemas.microsoft.com/office/drawing/2014/main" id="{C4E9FF29-51A7-4D69-8951-057C7E814C21}"/>
              </a:ext>
            </a:extLst>
          </p:cNvPr>
          <p:cNvSpPr txBox="1"/>
          <p:nvPr/>
        </p:nvSpPr>
        <p:spPr>
          <a:xfrm>
            <a:off x="4068130" y="609862"/>
            <a:ext cx="1308371" cy="207749"/>
          </a:xfrm>
          <a:prstGeom prst="rect">
            <a:avLst/>
          </a:prstGeom>
          <a:noFill/>
        </p:spPr>
        <p:txBody>
          <a:bodyPr wrap="none" rtlCol="0">
            <a:spAutoFit/>
          </a:bodyPr>
          <a:lstStyle/>
          <a:p>
            <a:pPr algn="r" rtl="0"/>
            <a:r>
              <a:rPr lang="en-us" sz="750" b="0" i="0" u="none" baseline="0" dirty="0">
                <a:latin typeface="Calibri" panose="020F0502020204030204" pitchFamily="34" charset="0"/>
                <a:cs typeface="Arial" panose="020B0604020202020204" pitchFamily="34" charset="0"/>
                <a:sym typeface="Calibri" panose="020F0502020204030204" pitchFamily="34" charset="0"/>
              </a:rPr>
              <a:t>CEO (Chair and Founder) – Daniel Cohen</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7" name="L-Shape 6">
            <a:extLst>
              <a:ext uri="{FF2B5EF4-FFF2-40B4-BE49-F238E27FC236}">
                <a16:creationId xmlns:a16="http://schemas.microsoft.com/office/drawing/2014/main" id="{CB02AD0E-FABC-4B4B-9C1E-60980B772843}"/>
              </a:ext>
            </a:extLst>
          </p:cNvPr>
          <p:cNvSpPr/>
          <p:nvPr/>
        </p:nvSpPr>
        <p:spPr>
          <a:xfrm>
            <a:off x="4018160" y="781560"/>
            <a:ext cx="1207013" cy="60028"/>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8" name="TextBox 7">
            <a:extLst>
              <a:ext uri="{FF2B5EF4-FFF2-40B4-BE49-F238E27FC236}">
                <a16:creationId xmlns:a16="http://schemas.microsoft.com/office/drawing/2014/main" id="{05B43158-4F35-49D9-813D-494F705583A9}"/>
              </a:ext>
            </a:extLst>
          </p:cNvPr>
          <p:cNvSpPr txBox="1"/>
          <p:nvPr/>
        </p:nvSpPr>
        <p:spPr>
          <a:xfrm>
            <a:off x="2884554" y="1413390"/>
            <a:ext cx="937040" cy="438582"/>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Dov Lahman</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ACEO COO Operations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10" name="TextBox 9">
            <a:extLst>
              <a:ext uri="{FF2B5EF4-FFF2-40B4-BE49-F238E27FC236}">
                <a16:creationId xmlns:a16="http://schemas.microsoft.com/office/drawing/2014/main" id="{72F7780F-0988-40DD-9CDA-5EA398D5BD13}"/>
              </a:ext>
            </a:extLst>
          </p:cNvPr>
          <p:cNvSpPr txBox="1"/>
          <p:nvPr/>
        </p:nvSpPr>
        <p:spPr>
          <a:xfrm>
            <a:off x="3935483" y="1297148"/>
            <a:ext cx="1441421" cy="207749"/>
          </a:xfrm>
          <a:prstGeom prst="rect">
            <a:avLst/>
          </a:prstGeom>
          <a:noFill/>
        </p:spPr>
        <p:txBody>
          <a:bodyPr wrap="non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Itzik Varsano (Co-founder) – CTO</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12" name="TextBox 11">
            <a:extLst>
              <a:ext uri="{FF2B5EF4-FFF2-40B4-BE49-F238E27FC236}">
                <a16:creationId xmlns:a16="http://schemas.microsoft.com/office/drawing/2014/main" id="{E0DE39F9-292E-4C9D-B69F-7E56589C1887}"/>
              </a:ext>
            </a:extLst>
          </p:cNvPr>
          <p:cNvSpPr txBox="1"/>
          <p:nvPr/>
        </p:nvSpPr>
        <p:spPr>
          <a:xfrm>
            <a:off x="5793364" y="1421328"/>
            <a:ext cx="1322684" cy="323165"/>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Eli Koretzki, ACEO China</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business development, sales &amp; operations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14" name="TextBox 13">
            <a:extLst>
              <a:ext uri="{FF2B5EF4-FFF2-40B4-BE49-F238E27FC236}">
                <a16:creationId xmlns:a16="http://schemas.microsoft.com/office/drawing/2014/main" id="{0EFE3ED1-B0A9-409E-9C91-DCB44B7CF99A}"/>
              </a:ext>
            </a:extLst>
          </p:cNvPr>
          <p:cNvSpPr txBox="1"/>
          <p:nvPr/>
        </p:nvSpPr>
        <p:spPr>
          <a:xfrm>
            <a:off x="7512348" y="1345791"/>
            <a:ext cx="952382" cy="323165"/>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Yaakov Gazit, ACEO International Business Development</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15" name="L-Shape 14">
            <a:extLst>
              <a:ext uri="{FF2B5EF4-FFF2-40B4-BE49-F238E27FC236}">
                <a16:creationId xmlns:a16="http://schemas.microsoft.com/office/drawing/2014/main" id="{B9DB22F1-0054-44D8-BA59-203760D7C54A}"/>
              </a:ext>
            </a:extLst>
          </p:cNvPr>
          <p:cNvSpPr/>
          <p:nvPr/>
        </p:nvSpPr>
        <p:spPr>
          <a:xfrm>
            <a:off x="4158605" y="1455405"/>
            <a:ext cx="1034355"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16" name="L-Shape 15">
            <a:extLst>
              <a:ext uri="{FF2B5EF4-FFF2-40B4-BE49-F238E27FC236}">
                <a16:creationId xmlns:a16="http://schemas.microsoft.com/office/drawing/2014/main" id="{6B976163-69DA-45F9-8D77-9EC62ACA0624}"/>
              </a:ext>
            </a:extLst>
          </p:cNvPr>
          <p:cNvSpPr/>
          <p:nvPr/>
        </p:nvSpPr>
        <p:spPr>
          <a:xfrm>
            <a:off x="2884926" y="1788572"/>
            <a:ext cx="882179"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17" name="L-Shape 16">
            <a:extLst>
              <a:ext uri="{FF2B5EF4-FFF2-40B4-BE49-F238E27FC236}">
                <a16:creationId xmlns:a16="http://schemas.microsoft.com/office/drawing/2014/main" id="{096028C2-2293-4123-923B-4919B93B3808}"/>
              </a:ext>
            </a:extLst>
          </p:cNvPr>
          <p:cNvSpPr/>
          <p:nvPr/>
        </p:nvSpPr>
        <p:spPr>
          <a:xfrm>
            <a:off x="5770323" y="1788228"/>
            <a:ext cx="1021708"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18" name="L-Shape 17">
            <a:extLst>
              <a:ext uri="{FF2B5EF4-FFF2-40B4-BE49-F238E27FC236}">
                <a16:creationId xmlns:a16="http://schemas.microsoft.com/office/drawing/2014/main" id="{0447DCAF-3E6A-4855-868C-9DBD14FD803A}"/>
              </a:ext>
            </a:extLst>
          </p:cNvPr>
          <p:cNvSpPr/>
          <p:nvPr/>
        </p:nvSpPr>
        <p:spPr>
          <a:xfrm>
            <a:off x="7526092" y="1786853"/>
            <a:ext cx="900761"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19" name="TextBox 18">
            <a:extLst>
              <a:ext uri="{FF2B5EF4-FFF2-40B4-BE49-F238E27FC236}">
                <a16:creationId xmlns:a16="http://schemas.microsoft.com/office/drawing/2014/main" id="{FCD7D4DB-4798-4EF6-A9CA-9CB6659C24DA}"/>
              </a:ext>
            </a:extLst>
          </p:cNvPr>
          <p:cNvSpPr txBox="1"/>
          <p:nvPr/>
        </p:nvSpPr>
        <p:spPr>
          <a:xfrm>
            <a:off x="4375106" y="2198265"/>
            <a:ext cx="694421" cy="323165"/>
          </a:xfrm>
          <a:prstGeom prst="rect">
            <a:avLst/>
          </a:prstGeom>
          <a:noFill/>
        </p:spPr>
        <p:txBody>
          <a:bodyPr wrap="non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Amir Ariel</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Assistant to CTO</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20" name="L-Shape 19">
            <a:extLst>
              <a:ext uri="{FF2B5EF4-FFF2-40B4-BE49-F238E27FC236}">
                <a16:creationId xmlns:a16="http://schemas.microsoft.com/office/drawing/2014/main" id="{971EDE35-DCDD-4F0A-9638-3A83CFC978AF}"/>
              </a:ext>
            </a:extLst>
          </p:cNvPr>
          <p:cNvSpPr/>
          <p:nvPr/>
        </p:nvSpPr>
        <p:spPr>
          <a:xfrm>
            <a:off x="4354369" y="2422427"/>
            <a:ext cx="756750"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21" name="TextBox 20">
            <a:extLst>
              <a:ext uri="{FF2B5EF4-FFF2-40B4-BE49-F238E27FC236}">
                <a16:creationId xmlns:a16="http://schemas.microsoft.com/office/drawing/2014/main" id="{A28055CC-C190-429B-9F5C-1D65F72310E4}"/>
              </a:ext>
            </a:extLst>
          </p:cNvPr>
          <p:cNvSpPr txBox="1"/>
          <p:nvPr/>
        </p:nvSpPr>
        <p:spPr>
          <a:xfrm>
            <a:off x="5096505" y="4450321"/>
            <a:ext cx="654346" cy="323165"/>
          </a:xfrm>
          <a:prstGeom prst="rect">
            <a:avLst/>
          </a:prstGeom>
          <a:solidFill>
            <a:schemeClr val="accent4">
              <a:alpha val="28000"/>
            </a:schemeClr>
          </a:solidFill>
        </p:spPr>
        <p:txBody>
          <a:bodyPr wrap="none" rtlCol="0">
            <a:spAutoFit/>
          </a:bodyPr>
          <a:lstStyle>
            <a:defPPr>
              <a:defRPr lang="en-us"/>
            </a:defPPr>
            <a:lvl1pPr algn="r" rtl="1">
              <a:defRPr sz="1000"/>
            </a:lvl1p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Programmers:</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Irox 3* (OS)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22" name="L-Shape 21">
            <a:extLst>
              <a:ext uri="{FF2B5EF4-FFF2-40B4-BE49-F238E27FC236}">
                <a16:creationId xmlns:a16="http://schemas.microsoft.com/office/drawing/2014/main" id="{12FD06A1-6D89-4889-90B0-B998BBB19C34}"/>
              </a:ext>
            </a:extLst>
          </p:cNvPr>
          <p:cNvSpPr/>
          <p:nvPr/>
        </p:nvSpPr>
        <p:spPr>
          <a:xfrm>
            <a:off x="5029812" y="4695391"/>
            <a:ext cx="576121"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23" name="TextBox 22">
            <a:extLst>
              <a:ext uri="{FF2B5EF4-FFF2-40B4-BE49-F238E27FC236}">
                <a16:creationId xmlns:a16="http://schemas.microsoft.com/office/drawing/2014/main" id="{5144A42C-367F-47A1-855F-4124DD06CC11}"/>
              </a:ext>
            </a:extLst>
          </p:cNvPr>
          <p:cNvSpPr txBox="1"/>
          <p:nvPr/>
        </p:nvSpPr>
        <p:spPr>
          <a:xfrm>
            <a:off x="4119766" y="4438549"/>
            <a:ext cx="808235" cy="323165"/>
          </a:xfrm>
          <a:prstGeom prst="rect">
            <a:avLst/>
          </a:prstGeom>
          <a:solidFill>
            <a:schemeClr val="accent4">
              <a:alpha val="28000"/>
            </a:schemeClr>
          </a:solidFill>
        </p:spPr>
        <p:txBody>
          <a:bodyPr wrap="none" rtlCol="0">
            <a:spAutoFit/>
          </a:bodyPr>
          <a:lstStyle>
            <a:defPPr>
              <a:defRPr lang="en-us"/>
            </a:defPPr>
            <a:lvl1pPr algn="r" rtl="1">
              <a:defRPr sz="1000"/>
            </a:lvl1p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Programmers:</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Monkey Tech 3* (OS)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24" name="L-Shape 23">
            <a:extLst>
              <a:ext uri="{FF2B5EF4-FFF2-40B4-BE49-F238E27FC236}">
                <a16:creationId xmlns:a16="http://schemas.microsoft.com/office/drawing/2014/main" id="{709AE8F9-7CDE-430D-9251-03D0E0942617}"/>
              </a:ext>
            </a:extLst>
          </p:cNvPr>
          <p:cNvSpPr/>
          <p:nvPr/>
        </p:nvSpPr>
        <p:spPr>
          <a:xfrm>
            <a:off x="4121388" y="4694537"/>
            <a:ext cx="761265"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25" name="TextBox 24">
            <a:extLst>
              <a:ext uri="{FF2B5EF4-FFF2-40B4-BE49-F238E27FC236}">
                <a16:creationId xmlns:a16="http://schemas.microsoft.com/office/drawing/2014/main" id="{13B3BFCA-010D-495F-BE50-1C93415DB7CE}"/>
              </a:ext>
            </a:extLst>
          </p:cNvPr>
          <p:cNvSpPr txBox="1"/>
          <p:nvPr/>
        </p:nvSpPr>
        <p:spPr>
          <a:xfrm>
            <a:off x="1543495" y="4331450"/>
            <a:ext cx="752548" cy="438582"/>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Tair Vaknin</a:t>
            </a:r>
            <a:endParaRPr lang="en-us" sz="750" dirty="0">
              <a:latin typeface="Calibri" panose="020F0502020204030204" pitchFamily="34" charset="0"/>
              <a:cs typeface="Arial" panose="020B0604020202020204" pitchFamily="34" charset="0"/>
              <a:sym typeface="Calibri" panose="020F0502020204030204" pitchFamily="34" charset="0"/>
            </a:endParaRP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Supervisor CMS, Israel</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26" name="L-Shape 25">
            <a:extLst>
              <a:ext uri="{FF2B5EF4-FFF2-40B4-BE49-F238E27FC236}">
                <a16:creationId xmlns:a16="http://schemas.microsoft.com/office/drawing/2014/main" id="{F314E7FD-8198-4F87-8B35-6DDAF8F56040}"/>
              </a:ext>
            </a:extLst>
          </p:cNvPr>
          <p:cNvSpPr/>
          <p:nvPr/>
        </p:nvSpPr>
        <p:spPr>
          <a:xfrm>
            <a:off x="1538268" y="4695857"/>
            <a:ext cx="680375"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27" name="TextBox 26">
            <a:extLst>
              <a:ext uri="{FF2B5EF4-FFF2-40B4-BE49-F238E27FC236}">
                <a16:creationId xmlns:a16="http://schemas.microsoft.com/office/drawing/2014/main" id="{BE7EC436-6CD7-455F-A699-11C89F4164CC}"/>
              </a:ext>
            </a:extLst>
          </p:cNvPr>
          <p:cNvSpPr txBox="1"/>
          <p:nvPr/>
        </p:nvSpPr>
        <p:spPr>
          <a:xfrm>
            <a:off x="1106886" y="3151034"/>
            <a:ext cx="782465" cy="438582"/>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Ofiir Awad</a:t>
            </a:r>
            <a:endParaRPr lang="en-us" sz="750" dirty="0">
              <a:latin typeface="Calibri" panose="020F0502020204030204" pitchFamily="34" charset="0"/>
              <a:cs typeface="Arial" panose="020B0604020202020204" pitchFamily="34" charset="0"/>
              <a:sym typeface="Calibri" panose="020F0502020204030204" pitchFamily="34" charset="0"/>
            </a:endParaRP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Director CMS, Israel </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28" name="L-Shape 27">
            <a:extLst>
              <a:ext uri="{FF2B5EF4-FFF2-40B4-BE49-F238E27FC236}">
                <a16:creationId xmlns:a16="http://schemas.microsoft.com/office/drawing/2014/main" id="{0B141828-669C-4CF2-90E3-427ACBEC47F6}"/>
              </a:ext>
            </a:extLst>
          </p:cNvPr>
          <p:cNvSpPr/>
          <p:nvPr/>
        </p:nvSpPr>
        <p:spPr>
          <a:xfrm>
            <a:off x="1096664" y="3503025"/>
            <a:ext cx="636354"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29" name="TextBox 28">
            <a:extLst>
              <a:ext uri="{FF2B5EF4-FFF2-40B4-BE49-F238E27FC236}">
                <a16:creationId xmlns:a16="http://schemas.microsoft.com/office/drawing/2014/main" id="{CBB5561F-0B22-4D8E-B965-FB53BB24F9C2}"/>
              </a:ext>
            </a:extLst>
          </p:cNvPr>
          <p:cNvSpPr txBox="1"/>
          <p:nvPr/>
        </p:nvSpPr>
        <p:spPr>
          <a:xfrm>
            <a:off x="183661" y="3022223"/>
            <a:ext cx="782465" cy="438582"/>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Einat Efron, Data mining, invoicing &amp; collections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30" name="L-Shape 29">
            <a:extLst>
              <a:ext uri="{FF2B5EF4-FFF2-40B4-BE49-F238E27FC236}">
                <a16:creationId xmlns:a16="http://schemas.microsoft.com/office/drawing/2014/main" id="{37625E58-B16B-43E3-B667-6E0B6A4BA170}"/>
              </a:ext>
            </a:extLst>
          </p:cNvPr>
          <p:cNvSpPr/>
          <p:nvPr/>
        </p:nvSpPr>
        <p:spPr>
          <a:xfrm>
            <a:off x="146917" y="3501476"/>
            <a:ext cx="703847"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32" name="TextBox 31">
            <a:extLst>
              <a:ext uri="{FF2B5EF4-FFF2-40B4-BE49-F238E27FC236}">
                <a16:creationId xmlns:a16="http://schemas.microsoft.com/office/drawing/2014/main" id="{5BC2935A-2483-4A1C-B361-61F2D9ADD1AA}"/>
              </a:ext>
            </a:extLst>
          </p:cNvPr>
          <p:cNvSpPr txBox="1"/>
          <p:nvPr/>
        </p:nvSpPr>
        <p:spPr>
          <a:xfrm>
            <a:off x="3296973" y="2082457"/>
            <a:ext cx="782465" cy="438582"/>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Einat Mezamer </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Director, Israel supply chain</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34" name="L-Shape 33">
            <a:extLst>
              <a:ext uri="{FF2B5EF4-FFF2-40B4-BE49-F238E27FC236}">
                <a16:creationId xmlns:a16="http://schemas.microsoft.com/office/drawing/2014/main" id="{FF7C13CE-2418-40CF-A1D0-0F527BB84180}"/>
              </a:ext>
            </a:extLst>
          </p:cNvPr>
          <p:cNvSpPr/>
          <p:nvPr/>
        </p:nvSpPr>
        <p:spPr>
          <a:xfrm>
            <a:off x="3326259" y="2422427"/>
            <a:ext cx="650323"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35" name="TextBox 34">
            <a:extLst>
              <a:ext uri="{FF2B5EF4-FFF2-40B4-BE49-F238E27FC236}">
                <a16:creationId xmlns:a16="http://schemas.microsoft.com/office/drawing/2014/main" id="{88D4C310-1CDF-435F-B5C2-85B997D56CA8}"/>
              </a:ext>
            </a:extLst>
          </p:cNvPr>
          <p:cNvSpPr txBox="1"/>
          <p:nvPr/>
        </p:nvSpPr>
        <p:spPr>
          <a:xfrm>
            <a:off x="523082" y="4446867"/>
            <a:ext cx="859531" cy="323165"/>
          </a:xfrm>
          <a:prstGeom prst="rect">
            <a:avLst/>
          </a:prstGeom>
          <a:solidFill>
            <a:schemeClr val="accent4">
              <a:alpha val="28000"/>
            </a:schemeClr>
          </a:solidFill>
        </p:spPr>
        <p:txBody>
          <a:bodyPr wrap="none" rtlCol="0">
            <a:spAutoFit/>
          </a:bodyPr>
          <a:lstStyle>
            <a:defPPr>
              <a:defRPr lang="en-us"/>
            </a:defPPr>
            <a:lvl1pPr algn="r" rtl="1">
              <a:defRPr sz="1000"/>
            </a:lvl1p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CS / CSM: </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Link 10* (OS)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36" name="L-Shape 35">
            <a:extLst>
              <a:ext uri="{FF2B5EF4-FFF2-40B4-BE49-F238E27FC236}">
                <a16:creationId xmlns:a16="http://schemas.microsoft.com/office/drawing/2014/main" id="{3D2F5993-4B27-48E5-BB31-685538D83655}"/>
              </a:ext>
            </a:extLst>
          </p:cNvPr>
          <p:cNvSpPr/>
          <p:nvPr/>
        </p:nvSpPr>
        <p:spPr>
          <a:xfrm>
            <a:off x="555595" y="4694790"/>
            <a:ext cx="763242"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37" name="TextBox 36">
            <a:extLst>
              <a:ext uri="{FF2B5EF4-FFF2-40B4-BE49-F238E27FC236}">
                <a16:creationId xmlns:a16="http://schemas.microsoft.com/office/drawing/2014/main" id="{E010B74D-129F-4FF6-A68B-CFF043D2B0B2}"/>
              </a:ext>
            </a:extLst>
          </p:cNvPr>
          <p:cNvSpPr txBox="1"/>
          <p:nvPr/>
        </p:nvSpPr>
        <p:spPr>
          <a:xfrm>
            <a:off x="3272028" y="4333557"/>
            <a:ext cx="782465" cy="323165"/>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Itamar Aviv</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Logistic Coordinator</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38" name="L-Shape 37">
            <a:extLst>
              <a:ext uri="{FF2B5EF4-FFF2-40B4-BE49-F238E27FC236}">
                <a16:creationId xmlns:a16="http://schemas.microsoft.com/office/drawing/2014/main" id="{74345051-F7DE-4A5B-9578-BDB2166EF7E1}"/>
              </a:ext>
            </a:extLst>
          </p:cNvPr>
          <p:cNvSpPr/>
          <p:nvPr/>
        </p:nvSpPr>
        <p:spPr>
          <a:xfrm>
            <a:off x="3296788" y="4695195"/>
            <a:ext cx="621768"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40" name="Straight Connector 39">
            <a:extLst>
              <a:ext uri="{FF2B5EF4-FFF2-40B4-BE49-F238E27FC236}">
                <a16:creationId xmlns:a16="http://schemas.microsoft.com/office/drawing/2014/main" id="{917BCA3B-9BA2-4751-84E6-A10C8F1FBFD5}"/>
              </a:ext>
            </a:extLst>
          </p:cNvPr>
          <p:cNvCxnSpPr>
            <a:cxnSpLocks/>
            <a:stCxn id="27" idx="2"/>
            <a:endCxn id="25" idx="0"/>
          </p:cNvCxnSpPr>
          <p:nvPr/>
        </p:nvCxnSpPr>
        <p:spPr>
          <a:xfrm>
            <a:off x="1498119" y="3589616"/>
            <a:ext cx="421650" cy="741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412DDE0-75D3-40BA-86C8-656645527FAB}"/>
              </a:ext>
            </a:extLst>
          </p:cNvPr>
          <p:cNvCxnSpPr>
            <a:cxnSpLocks/>
            <a:stCxn id="27" idx="2"/>
            <a:endCxn id="35" idx="0"/>
          </p:cNvCxnSpPr>
          <p:nvPr/>
        </p:nvCxnSpPr>
        <p:spPr>
          <a:xfrm flipH="1">
            <a:off x="952848" y="3589616"/>
            <a:ext cx="545271" cy="857251"/>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7B71FE6-C676-47B1-A1F2-51FB43C77800}"/>
              </a:ext>
            </a:extLst>
          </p:cNvPr>
          <p:cNvSpPr txBox="1"/>
          <p:nvPr/>
        </p:nvSpPr>
        <p:spPr>
          <a:xfrm>
            <a:off x="2437507" y="4131338"/>
            <a:ext cx="782465" cy="553998"/>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Amir Hochberg, </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Nir Amsalem,</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Stores &amp; Returns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45" name="L-Shape 44">
            <a:extLst>
              <a:ext uri="{FF2B5EF4-FFF2-40B4-BE49-F238E27FC236}">
                <a16:creationId xmlns:a16="http://schemas.microsoft.com/office/drawing/2014/main" id="{D983C6E9-91DF-4C80-8040-ADA80D1868F0}"/>
              </a:ext>
            </a:extLst>
          </p:cNvPr>
          <p:cNvSpPr/>
          <p:nvPr/>
        </p:nvSpPr>
        <p:spPr>
          <a:xfrm>
            <a:off x="2459199" y="4695677"/>
            <a:ext cx="573532"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47" name="Straight Connector 46">
            <a:extLst>
              <a:ext uri="{FF2B5EF4-FFF2-40B4-BE49-F238E27FC236}">
                <a16:creationId xmlns:a16="http://schemas.microsoft.com/office/drawing/2014/main" id="{6B39B91D-C7BA-4C7C-9706-645227754CA8}"/>
              </a:ext>
            </a:extLst>
          </p:cNvPr>
          <p:cNvCxnSpPr>
            <a:cxnSpLocks/>
            <a:stCxn id="34" idx="1"/>
            <a:endCxn id="37" idx="0"/>
          </p:cNvCxnSpPr>
          <p:nvPr/>
        </p:nvCxnSpPr>
        <p:spPr>
          <a:xfrm>
            <a:off x="3651421" y="2482566"/>
            <a:ext cx="11840" cy="1850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F090D3-7628-4077-A8DA-FB0111DD7FAA}"/>
              </a:ext>
            </a:extLst>
          </p:cNvPr>
          <p:cNvCxnSpPr>
            <a:cxnSpLocks/>
            <a:stCxn id="34" idx="1"/>
            <a:endCxn id="44" idx="0"/>
          </p:cNvCxnSpPr>
          <p:nvPr/>
        </p:nvCxnSpPr>
        <p:spPr>
          <a:xfrm flipH="1">
            <a:off x="2828740" y="2482566"/>
            <a:ext cx="822681" cy="1648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D03C5A-9FE7-438F-AE74-23FE5A87E07B}"/>
              </a:ext>
            </a:extLst>
          </p:cNvPr>
          <p:cNvCxnSpPr>
            <a:cxnSpLocks/>
            <a:stCxn id="16" idx="1"/>
            <a:endCxn id="32" idx="0"/>
          </p:cNvCxnSpPr>
          <p:nvPr/>
        </p:nvCxnSpPr>
        <p:spPr>
          <a:xfrm>
            <a:off x="3326016" y="1848711"/>
            <a:ext cx="362190" cy="23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A5D45E9-C357-4629-AA87-1DC8D0682435}"/>
              </a:ext>
            </a:extLst>
          </p:cNvPr>
          <p:cNvCxnSpPr>
            <a:cxnSpLocks/>
            <a:stCxn id="16" idx="1"/>
            <a:endCxn id="27" idx="0"/>
          </p:cNvCxnSpPr>
          <p:nvPr/>
        </p:nvCxnSpPr>
        <p:spPr>
          <a:xfrm flipH="1">
            <a:off x="1498119" y="1848711"/>
            <a:ext cx="1827897" cy="130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B6B624F-8683-4F51-8451-8EA906F9801E}"/>
              </a:ext>
            </a:extLst>
          </p:cNvPr>
          <p:cNvCxnSpPr>
            <a:cxnSpLocks/>
            <a:stCxn id="16" idx="1"/>
            <a:endCxn id="29" idx="0"/>
          </p:cNvCxnSpPr>
          <p:nvPr/>
        </p:nvCxnSpPr>
        <p:spPr>
          <a:xfrm flipH="1">
            <a:off x="574894" y="1848711"/>
            <a:ext cx="2751122" cy="1173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AD5473E-BF86-4E96-B019-A5D4740940D3}"/>
              </a:ext>
            </a:extLst>
          </p:cNvPr>
          <p:cNvCxnSpPr>
            <a:cxnSpLocks/>
            <a:stCxn id="15" idx="1"/>
            <a:endCxn id="19" idx="0"/>
          </p:cNvCxnSpPr>
          <p:nvPr/>
        </p:nvCxnSpPr>
        <p:spPr>
          <a:xfrm>
            <a:off x="4675783" y="1515544"/>
            <a:ext cx="46534" cy="682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CB8A32-2275-4B59-BF0C-E1A7F2A11219}"/>
              </a:ext>
            </a:extLst>
          </p:cNvPr>
          <p:cNvCxnSpPr>
            <a:cxnSpLocks/>
            <a:stCxn id="20" idx="1"/>
            <a:endCxn id="21" idx="0"/>
          </p:cNvCxnSpPr>
          <p:nvPr/>
        </p:nvCxnSpPr>
        <p:spPr>
          <a:xfrm>
            <a:off x="4732744" y="2482566"/>
            <a:ext cx="690934" cy="1967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785AD3-BBEE-42FB-89AC-19F7C9B8C430}"/>
              </a:ext>
            </a:extLst>
          </p:cNvPr>
          <p:cNvCxnSpPr>
            <a:cxnSpLocks/>
            <a:stCxn id="20" idx="1"/>
            <a:endCxn id="23" idx="0"/>
          </p:cNvCxnSpPr>
          <p:nvPr/>
        </p:nvCxnSpPr>
        <p:spPr>
          <a:xfrm flipH="1">
            <a:off x="4523884" y="2482566"/>
            <a:ext cx="208860" cy="1955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0A88117-09AE-4627-AE85-CE29A77BF334}"/>
              </a:ext>
            </a:extLst>
          </p:cNvPr>
          <p:cNvCxnSpPr>
            <a:cxnSpLocks/>
            <a:stCxn id="7" idx="1"/>
            <a:endCxn id="14" idx="0"/>
          </p:cNvCxnSpPr>
          <p:nvPr/>
        </p:nvCxnSpPr>
        <p:spPr>
          <a:xfrm>
            <a:off x="4621667" y="841588"/>
            <a:ext cx="3366872" cy="504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73E89D7-E694-4600-B143-1C129523286B}"/>
              </a:ext>
            </a:extLst>
          </p:cNvPr>
          <p:cNvCxnSpPr>
            <a:cxnSpLocks/>
            <a:stCxn id="7" idx="1"/>
          </p:cNvCxnSpPr>
          <p:nvPr/>
        </p:nvCxnSpPr>
        <p:spPr>
          <a:xfrm>
            <a:off x="4621667" y="841588"/>
            <a:ext cx="0" cy="397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2A7FDC-0BDD-479B-81F0-EAC2DD76F8FB}"/>
              </a:ext>
            </a:extLst>
          </p:cNvPr>
          <p:cNvCxnSpPr>
            <a:cxnSpLocks/>
            <a:stCxn id="7" idx="1"/>
            <a:endCxn id="8" idx="0"/>
          </p:cNvCxnSpPr>
          <p:nvPr/>
        </p:nvCxnSpPr>
        <p:spPr>
          <a:xfrm flipH="1">
            <a:off x="3353074" y="841588"/>
            <a:ext cx="1268593" cy="571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441284-48A8-4432-B33A-8307F95A6028}"/>
              </a:ext>
            </a:extLst>
          </p:cNvPr>
          <p:cNvCxnSpPr>
            <a:cxnSpLocks/>
            <a:stCxn id="7" idx="1"/>
            <a:endCxn id="12" idx="0"/>
          </p:cNvCxnSpPr>
          <p:nvPr/>
        </p:nvCxnSpPr>
        <p:spPr>
          <a:xfrm>
            <a:off x="4621667" y="841588"/>
            <a:ext cx="1833039" cy="57974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DFD174D-ECEB-4203-9AD4-B3F390327141}"/>
              </a:ext>
            </a:extLst>
          </p:cNvPr>
          <p:cNvSpPr txBox="1"/>
          <p:nvPr/>
        </p:nvSpPr>
        <p:spPr>
          <a:xfrm>
            <a:off x="7380487" y="3270096"/>
            <a:ext cx="796434" cy="323165"/>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Omer Sasson – Sales UK</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92" name="L-Shape 91">
            <a:extLst>
              <a:ext uri="{FF2B5EF4-FFF2-40B4-BE49-F238E27FC236}">
                <a16:creationId xmlns:a16="http://schemas.microsoft.com/office/drawing/2014/main" id="{79666112-2FBA-40D4-A142-A96FBB85BA70}"/>
              </a:ext>
            </a:extLst>
          </p:cNvPr>
          <p:cNvSpPr/>
          <p:nvPr/>
        </p:nvSpPr>
        <p:spPr>
          <a:xfrm>
            <a:off x="7323609" y="3504642"/>
            <a:ext cx="845645"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93" name="Straight Connector 92">
            <a:extLst>
              <a:ext uri="{FF2B5EF4-FFF2-40B4-BE49-F238E27FC236}">
                <a16:creationId xmlns:a16="http://schemas.microsoft.com/office/drawing/2014/main" id="{B5DBFF79-C408-4539-859C-84BA37A49198}"/>
              </a:ext>
            </a:extLst>
          </p:cNvPr>
          <p:cNvCxnSpPr>
            <a:cxnSpLocks/>
            <a:stCxn id="14" idx="2"/>
            <a:endCxn id="91" idx="0"/>
          </p:cNvCxnSpPr>
          <p:nvPr/>
        </p:nvCxnSpPr>
        <p:spPr>
          <a:xfrm flipH="1">
            <a:off x="7778704" y="1874311"/>
            <a:ext cx="209835" cy="1395785"/>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7CDA7A8E-F907-461E-85DE-FC15F18CECB8}"/>
              </a:ext>
            </a:extLst>
          </p:cNvPr>
          <p:cNvSpPr txBox="1"/>
          <p:nvPr/>
        </p:nvSpPr>
        <p:spPr>
          <a:xfrm>
            <a:off x="6397032" y="3019944"/>
            <a:ext cx="647695" cy="553998"/>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Roy Ben Saadon, logistics, China</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98" name="L-Shape 97">
            <a:extLst>
              <a:ext uri="{FF2B5EF4-FFF2-40B4-BE49-F238E27FC236}">
                <a16:creationId xmlns:a16="http://schemas.microsoft.com/office/drawing/2014/main" id="{B08AB5CA-F05A-4981-993F-A180045D33D7}"/>
              </a:ext>
            </a:extLst>
          </p:cNvPr>
          <p:cNvSpPr/>
          <p:nvPr/>
        </p:nvSpPr>
        <p:spPr>
          <a:xfrm>
            <a:off x="6400036" y="3508266"/>
            <a:ext cx="585074"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99" name="Straight Connector 98">
            <a:extLst>
              <a:ext uri="{FF2B5EF4-FFF2-40B4-BE49-F238E27FC236}">
                <a16:creationId xmlns:a16="http://schemas.microsoft.com/office/drawing/2014/main" id="{335C2ACA-3A9E-4567-8F41-75E8ACF474AB}"/>
              </a:ext>
            </a:extLst>
          </p:cNvPr>
          <p:cNvCxnSpPr>
            <a:cxnSpLocks/>
            <a:stCxn id="17" idx="1"/>
            <a:endCxn id="97" idx="0"/>
          </p:cNvCxnSpPr>
          <p:nvPr/>
        </p:nvCxnSpPr>
        <p:spPr>
          <a:xfrm>
            <a:off x="6281177" y="1848367"/>
            <a:ext cx="439703" cy="1171577"/>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36BB5A62-7350-4C85-BB88-A110EC0AEBA8}"/>
              </a:ext>
            </a:extLst>
          </p:cNvPr>
          <p:cNvSpPr txBox="1"/>
          <p:nvPr/>
        </p:nvSpPr>
        <p:spPr>
          <a:xfrm>
            <a:off x="5439053" y="761799"/>
            <a:ext cx="915635" cy="207749"/>
          </a:xfrm>
          <a:prstGeom prst="rect">
            <a:avLst/>
          </a:prstGeom>
          <a:noFill/>
        </p:spPr>
        <p:txBody>
          <a:bodyPr wrap="none" rtlCol="0">
            <a:spAutoFit/>
          </a:bodyPr>
          <a:lstStyle/>
          <a:p>
            <a:pPr algn="r" rtl="0"/>
            <a:r>
              <a:rPr lang="en-us" sz="750" b="1" i="0" u="none" cap="all" baseline="0" dirty="0">
                <a:solidFill>
                  <a:srgbClr val="F79727"/>
                </a:solidFill>
                <a:latin typeface="Montserrat"/>
                <a:cs typeface="Arial" panose="020B0604020202020204" pitchFamily="34" charset="0"/>
                <a:sym typeface="Montserrat"/>
              </a:rPr>
              <a:t>ADVISORY BOARD</a:t>
            </a:r>
            <a:endParaRPr lang="en-us" sz="750" b="1" cap="all" dirty="0">
              <a:solidFill>
                <a:srgbClr val="F79727"/>
              </a:solidFill>
              <a:latin typeface="Montserrat"/>
              <a:cs typeface="Arial" panose="020B0604020202020204" pitchFamily="34" charset="0"/>
              <a:sym typeface="Montserrat"/>
            </a:endParaRPr>
          </a:p>
        </p:txBody>
      </p:sp>
      <p:sp>
        <p:nvSpPr>
          <p:cNvPr id="104" name="L-Shape 103">
            <a:extLst>
              <a:ext uri="{FF2B5EF4-FFF2-40B4-BE49-F238E27FC236}">
                <a16:creationId xmlns:a16="http://schemas.microsoft.com/office/drawing/2014/main" id="{673D8DED-2347-47AA-91B6-3C0E664A6F91}"/>
              </a:ext>
            </a:extLst>
          </p:cNvPr>
          <p:cNvSpPr/>
          <p:nvPr/>
        </p:nvSpPr>
        <p:spPr>
          <a:xfrm>
            <a:off x="5452012" y="891877"/>
            <a:ext cx="838838" cy="60139"/>
          </a:xfrm>
          <a:prstGeom prst="corner">
            <a:avLst>
              <a:gd name="adj1" fmla="val 26923"/>
              <a:gd name="adj2" fmla="val 101302"/>
            </a:avLst>
          </a:prstGeom>
          <a:gradFill>
            <a:gsLst>
              <a:gs pos="43000">
                <a:schemeClr val="accent2"/>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a:effectLst>
            <a:glow>
              <a:schemeClr val="accent2">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60" name="TextBox 59">
            <a:extLst>
              <a:ext uri="{FF2B5EF4-FFF2-40B4-BE49-F238E27FC236}">
                <a16:creationId xmlns:a16="http://schemas.microsoft.com/office/drawing/2014/main" id="{28574572-7B99-45FB-8564-2F96B1E2F55A}"/>
              </a:ext>
            </a:extLst>
          </p:cNvPr>
          <p:cNvSpPr txBox="1"/>
          <p:nvPr/>
        </p:nvSpPr>
        <p:spPr>
          <a:xfrm>
            <a:off x="5833665" y="4446867"/>
            <a:ext cx="784725" cy="323165"/>
          </a:xfrm>
          <a:prstGeom prst="rect">
            <a:avLst/>
          </a:prstGeom>
          <a:noFill/>
        </p:spPr>
        <p:txBody>
          <a:bodyPr wrap="square" rtlCol="0">
            <a:spAutoFit/>
          </a:bodyPr>
          <a:lstStyle/>
          <a:p>
            <a:pPr algn="l" rtl="0"/>
            <a:r>
              <a:rPr lang="en-us" sz="750" b="0" i="0" u="none" baseline="0" dirty="0">
                <a:solidFill>
                  <a:schemeClr val="bg2">
                    <a:lumMod val="75000"/>
                  </a:schemeClr>
                </a:solidFill>
                <a:latin typeface="Calibri" panose="020F0502020204030204" pitchFamily="34" charset="0"/>
                <a:cs typeface="Arial" panose="020B0604020202020204" pitchFamily="34" charset="0"/>
                <a:sym typeface="Calibri" panose="020F0502020204030204" pitchFamily="34" charset="0"/>
              </a:rPr>
              <a:t>5 programmers 2021   </a:t>
            </a:r>
            <a:endParaRPr lang="en-us" sz="750" dirty="0">
              <a:solidFill>
                <a:schemeClr val="bg2">
                  <a:lumMod val="75000"/>
                </a:schemeClr>
              </a:solidFill>
              <a:latin typeface="Calibri" panose="020F0502020204030204" pitchFamily="34" charset="0"/>
              <a:cs typeface="Arial" panose="020B0604020202020204" pitchFamily="34" charset="0"/>
              <a:sym typeface="Calibri" panose="020F0502020204030204" pitchFamily="34" charset="0"/>
            </a:endParaRPr>
          </a:p>
        </p:txBody>
      </p:sp>
      <p:sp>
        <p:nvSpPr>
          <p:cNvPr id="61" name="L-Shape 60">
            <a:extLst>
              <a:ext uri="{FF2B5EF4-FFF2-40B4-BE49-F238E27FC236}">
                <a16:creationId xmlns:a16="http://schemas.microsoft.com/office/drawing/2014/main" id="{2CCBE984-3F01-452C-902C-3EA28BFD2478}"/>
              </a:ext>
            </a:extLst>
          </p:cNvPr>
          <p:cNvSpPr/>
          <p:nvPr/>
        </p:nvSpPr>
        <p:spPr>
          <a:xfrm>
            <a:off x="5800542" y="4701575"/>
            <a:ext cx="638141"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63" name="Straight Connector 62">
            <a:extLst>
              <a:ext uri="{FF2B5EF4-FFF2-40B4-BE49-F238E27FC236}">
                <a16:creationId xmlns:a16="http://schemas.microsoft.com/office/drawing/2014/main" id="{C94A5C56-6BAF-4EA0-A473-FE0803A73FE1}"/>
              </a:ext>
            </a:extLst>
          </p:cNvPr>
          <p:cNvCxnSpPr>
            <a:cxnSpLocks/>
            <a:stCxn id="20" idx="1"/>
            <a:endCxn id="60" idx="0"/>
          </p:cNvCxnSpPr>
          <p:nvPr/>
        </p:nvCxnSpPr>
        <p:spPr>
          <a:xfrm>
            <a:off x="4732744" y="2482566"/>
            <a:ext cx="1493284" cy="1964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487201C-D1A9-4F20-A095-D27F6D505A37}"/>
              </a:ext>
            </a:extLst>
          </p:cNvPr>
          <p:cNvCxnSpPr>
            <a:cxnSpLocks/>
            <a:stCxn id="14" idx="2"/>
            <a:endCxn id="70" idx="0"/>
          </p:cNvCxnSpPr>
          <p:nvPr/>
        </p:nvCxnSpPr>
        <p:spPr>
          <a:xfrm>
            <a:off x="7988539" y="1874311"/>
            <a:ext cx="847989" cy="1161307"/>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C0996DF-31CD-46F2-91E6-43BFFFA87A40}"/>
              </a:ext>
            </a:extLst>
          </p:cNvPr>
          <p:cNvSpPr txBox="1"/>
          <p:nvPr/>
        </p:nvSpPr>
        <p:spPr>
          <a:xfrm>
            <a:off x="8438311" y="3035618"/>
            <a:ext cx="796434" cy="553998"/>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Overseas representation (Spain, Turkey, Poland)</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72" name="L-Shape 71">
            <a:extLst>
              <a:ext uri="{FF2B5EF4-FFF2-40B4-BE49-F238E27FC236}">
                <a16:creationId xmlns:a16="http://schemas.microsoft.com/office/drawing/2014/main" id="{EBDC1288-6B9D-403C-8FBD-AB189D6E3E0E}"/>
              </a:ext>
            </a:extLst>
          </p:cNvPr>
          <p:cNvSpPr/>
          <p:nvPr/>
        </p:nvSpPr>
        <p:spPr>
          <a:xfrm>
            <a:off x="8466224" y="3510819"/>
            <a:ext cx="596735"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64" name="TextBox 63">
            <a:extLst>
              <a:ext uri="{FF2B5EF4-FFF2-40B4-BE49-F238E27FC236}">
                <a16:creationId xmlns:a16="http://schemas.microsoft.com/office/drawing/2014/main" id="{9CA9F09A-B57E-42E3-BF4F-6C269CF4C9B2}"/>
              </a:ext>
            </a:extLst>
          </p:cNvPr>
          <p:cNvSpPr txBox="1"/>
          <p:nvPr/>
        </p:nvSpPr>
        <p:spPr>
          <a:xfrm>
            <a:off x="5656047" y="3162150"/>
            <a:ext cx="660007" cy="323165"/>
          </a:xfrm>
          <a:prstGeom prst="rect">
            <a:avLst/>
          </a:prstGeom>
          <a:noFill/>
        </p:spPr>
        <p:txBody>
          <a:bodyPr wrap="square" rtlCol="0">
            <a:spAutoFit/>
          </a:bodyPr>
          <a:lstStyle>
            <a:defPPr>
              <a:defRPr lang="en-us"/>
            </a:defPPr>
            <a:lvl1pPr>
              <a:defRPr sz="1000">
                <a:solidFill>
                  <a:schemeClr val="bg2">
                    <a:lumMod val="75000"/>
                  </a:schemeClr>
                </a:solidFill>
              </a:defRPr>
            </a:lvl1p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2 Sales Managers, China</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67" name="L-Shape 66">
            <a:extLst>
              <a:ext uri="{FF2B5EF4-FFF2-40B4-BE49-F238E27FC236}">
                <a16:creationId xmlns:a16="http://schemas.microsoft.com/office/drawing/2014/main" id="{75E85615-0E7A-4659-95BF-9383C93AC64F}"/>
              </a:ext>
            </a:extLst>
          </p:cNvPr>
          <p:cNvSpPr/>
          <p:nvPr/>
        </p:nvSpPr>
        <p:spPr>
          <a:xfrm>
            <a:off x="5591242" y="3507909"/>
            <a:ext cx="585074"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75" name="TextBox 74">
            <a:extLst>
              <a:ext uri="{FF2B5EF4-FFF2-40B4-BE49-F238E27FC236}">
                <a16:creationId xmlns:a16="http://schemas.microsoft.com/office/drawing/2014/main" id="{F16896DE-6458-413E-9FB1-793ABD1B6059}"/>
              </a:ext>
            </a:extLst>
          </p:cNvPr>
          <p:cNvSpPr txBox="1"/>
          <p:nvPr/>
        </p:nvSpPr>
        <p:spPr>
          <a:xfrm>
            <a:off x="1660881" y="1668957"/>
            <a:ext cx="813139" cy="207749"/>
          </a:xfrm>
          <a:prstGeom prst="rect">
            <a:avLst/>
          </a:prstGeom>
          <a:noFill/>
        </p:spPr>
        <p:txBody>
          <a:bodyPr wrap="square" rtlCol="0">
            <a:spAutoFit/>
          </a:bodyPr>
          <a:lstStyle>
            <a:defPPr>
              <a:defRPr lang="en-us"/>
            </a:defPPr>
            <a:lvl1pPr algn="r" rtl="1">
              <a:defRPr sz="1000"/>
            </a:lvl1p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Sagi Pavri – CFO</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76" name="L-Shape 75">
            <a:extLst>
              <a:ext uri="{FF2B5EF4-FFF2-40B4-BE49-F238E27FC236}">
                <a16:creationId xmlns:a16="http://schemas.microsoft.com/office/drawing/2014/main" id="{4600E7FA-5AF5-43CF-8024-6284BA2F226B}"/>
              </a:ext>
            </a:extLst>
          </p:cNvPr>
          <p:cNvSpPr/>
          <p:nvPr/>
        </p:nvSpPr>
        <p:spPr>
          <a:xfrm>
            <a:off x="1664111" y="1787151"/>
            <a:ext cx="739806"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78" name="Straight Connector 77">
            <a:extLst>
              <a:ext uri="{FF2B5EF4-FFF2-40B4-BE49-F238E27FC236}">
                <a16:creationId xmlns:a16="http://schemas.microsoft.com/office/drawing/2014/main" id="{ABD82F24-19AC-4D9F-B7AF-C1892F4D1F13}"/>
              </a:ext>
            </a:extLst>
          </p:cNvPr>
          <p:cNvCxnSpPr>
            <a:cxnSpLocks/>
            <a:stCxn id="75" idx="0"/>
            <a:endCxn id="7" idx="1"/>
          </p:cNvCxnSpPr>
          <p:nvPr/>
        </p:nvCxnSpPr>
        <p:spPr>
          <a:xfrm flipV="1">
            <a:off x="2067451" y="841588"/>
            <a:ext cx="2554216" cy="82736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EE337E8-80E1-4107-819E-E154B102468C}"/>
              </a:ext>
            </a:extLst>
          </p:cNvPr>
          <p:cNvSpPr txBox="1"/>
          <p:nvPr/>
        </p:nvSpPr>
        <p:spPr>
          <a:xfrm>
            <a:off x="464324" y="1439205"/>
            <a:ext cx="740896" cy="323165"/>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Daniella Bendor</a:t>
            </a:r>
          </a:p>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CCD USA</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83" name="L-Shape 82">
            <a:extLst>
              <a:ext uri="{FF2B5EF4-FFF2-40B4-BE49-F238E27FC236}">
                <a16:creationId xmlns:a16="http://schemas.microsoft.com/office/drawing/2014/main" id="{11FACC44-F747-4777-BE7A-DB796CA09B01}"/>
              </a:ext>
            </a:extLst>
          </p:cNvPr>
          <p:cNvSpPr/>
          <p:nvPr/>
        </p:nvSpPr>
        <p:spPr>
          <a:xfrm>
            <a:off x="464324" y="1776206"/>
            <a:ext cx="654961"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sp>
        <p:nvSpPr>
          <p:cNvPr id="85" name="TextBox 84">
            <a:extLst>
              <a:ext uri="{FF2B5EF4-FFF2-40B4-BE49-F238E27FC236}">
                <a16:creationId xmlns:a16="http://schemas.microsoft.com/office/drawing/2014/main" id="{DE6B002A-5110-44D3-8948-323E55198A2E}"/>
              </a:ext>
            </a:extLst>
          </p:cNvPr>
          <p:cNvSpPr txBox="1"/>
          <p:nvPr/>
        </p:nvSpPr>
        <p:spPr>
          <a:xfrm>
            <a:off x="6881068" y="4331450"/>
            <a:ext cx="748754" cy="440689"/>
          </a:xfrm>
          <a:prstGeom prst="rect">
            <a:avLst/>
          </a:prstGeom>
          <a:noFill/>
        </p:spPr>
        <p:txBody>
          <a:bodyPr wrap="square" rtlCol="0">
            <a:spAutoFit/>
          </a:bodyPr>
          <a:lstStyle/>
          <a:p>
            <a:pPr algn="l" rtl="0"/>
            <a:r>
              <a:rPr lang="en-us" sz="750" b="0" i="0" u="none" baseline="0" dirty="0">
                <a:solidFill>
                  <a:schemeClr val="bg2">
                    <a:lumMod val="75000"/>
                  </a:schemeClr>
                </a:solidFill>
                <a:latin typeface="Calibri" panose="020F0502020204030204" pitchFamily="34" charset="0"/>
                <a:cs typeface="Arial" panose="020B0604020202020204" pitchFamily="34" charset="0"/>
                <a:sym typeface="Calibri" panose="020F0502020204030204" pitchFamily="34" charset="0"/>
              </a:rPr>
              <a:t>Logistics supervision, China </a:t>
            </a:r>
            <a:endParaRPr lang="en-us" sz="750" dirty="0">
              <a:solidFill>
                <a:schemeClr val="bg2">
                  <a:lumMod val="75000"/>
                </a:schemeClr>
              </a:solidFill>
              <a:latin typeface="Calibri" panose="020F0502020204030204" pitchFamily="34" charset="0"/>
              <a:cs typeface="Arial" panose="020B0604020202020204" pitchFamily="34" charset="0"/>
              <a:sym typeface="Calibri" panose="020F0502020204030204" pitchFamily="34" charset="0"/>
            </a:endParaRPr>
          </a:p>
        </p:txBody>
      </p:sp>
      <p:sp>
        <p:nvSpPr>
          <p:cNvPr id="86" name="L-Shape 85">
            <a:extLst>
              <a:ext uri="{FF2B5EF4-FFF2-40B4-BE49-F238E27FC236}">
                <a16:creationId xmlns:a16="http://schemas.microsoft.com/office/drawing/2014/main" id="{FB03CF80-8295-40C2-86B9-D12D31B41987}"/>
              </a:ext>
            </a:extLst>
          </p:cNvPr>
          <p:cNvSpPr/>
          <p:nvPr/>
        </p:nvSpPr>
        <p:spPr>
          <a:xfrm>
            <a:off x="6763308" y="4701575"/>
            <a:ext cx="748754"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88" name="Straight Connector 87">
            <a:extLst>
              <a:ext uri="{FF2B5EF4-FFF2-40B4-BE49-F238E27FC236}">
                <a16:creationId xmlns:a16="http://schemas.microsoft.com/office/drawing/2014/main" id="{04986F98-614F-401A-A0E8-782FA0FE1F83}"/>
              </a:ext>
            </a:extLst>
          </p:cNvPr>
          <p:cNvCxnSpPr>
            <a:cxnSpLocks/>
            <a:stCxn id="17" idx="1"/>
            <a:endCxn id="64" idx="0"/>
          </p:cNvCxnSpPr>
          <p:nvPr/>
        </p:nvCxnSpPr>
        <p:spPr>
          <a:xfrm flipH="1">
            <a:off x="5986051" y="1848367"/>
            <a:ext cx="295126" cy="1313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EF02E53-A0DE-4EBE-B18F-9E2418430179}"/>
              </a:ext>
            </a:extLst>
          </p:cNvPr>
          <p:cNvCxnSpPr>
            <a:cxnSpLocks/>
            <a:stCxn id="67" idx="1"/>
            <a:endCxn id="85" idx="0"/>
          </p:cNvCxnSpPr>
          <p:nvPr/>
        </p:nvCxnSpPr>
        <p:spPr>
          <a:xfrm>
            <a:off x="5883779" y="3568048"/>
            <a:ext cx="1371666" cy="763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867DAFF-E4C9-4672-BAF7-C8414F74ECB6}"/>
              </a:ext>
            </a:extLst>
          </p:cNvPr>
          <p:cNvCxnSpPr>
            <a:cxnSpLocks/>
            <a:stCxn id="82" idx="0"/>
            <a:endCxn id="7" idx="1"/>
          </p:cNvCxnSpPr>
          <p:nvPr/>
        </p:nvCxnSpPr>
        <p:spPr>
          <a:xfrm flipV="1">
            <a:off x="834772" y="841588"/>
            <a:ext cx="3786895" cy="597617"/>
          </a:xfrm>
          <a:prstGeom prst="line">
            <a:avLst/>
          </a:prstGeom>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794DD389-B373-4F88-B6FB-4D2926547212}"/>
              </a:ext>
            </a:extLst>
          </p:cNvPr>
          <p:cNvSpPr txBox="1"/>
          <p:nvPr/>
        </p:nvSpPr>
        <p:spPr>
          <a:xfrm>
            <a:off x="1984976" y="3153164"/>
            <a:ext cx="702110" cy="323165"/>
          </a:xfrm>
          <a:prstGeom prst="rect">
            <a:avLst/>
          </a:prstGeom>
          <a:noFill/>
        </p:spPr>
        <p:txBody>
          <a:bodyPr wrap="square" rtlCol="0">
            <a:spAutoFit/>
          </a:body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Liran Dassa, USA operations</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sp>
        <p:nvSpPr>
          <p:cNvPr id="190" name="L-Shape 189">
            <a:extLst>
              <a:ext uri="{FF2B5EF4-FFF2-40B4-BE49-F238E27FC236}">
                <a16:creationId xmlns:a16="http://schemas.microsoft.com/office/drawing/2014/main" id="{C6DEAC74-2E46-43D1-89D7-1AE1FCFE0437}"/>
              </a:ext>
            </a:extLst>
          </p:cNvPr>
          <p:cNvSpPr/>
          <p:nvPr/>
        </p:nvSpPr>
        <p:spPr>
          <a:xfrm>
            <a:off x="1994149" y="3502264"/>
            <a:ext cx="585074" cy="60139"/>
          </a:xfrm>
          <a:prstGeom prst="corner">
            <a:avLst>
              <a:gd name="adj1" fmla="val 26923"/>
              <a:gd name="adj2" fmla="val 101302"/>
            </a:avLst>
          </a:prstGeom>
          <a:effectLst>
            <a:glow>
              <a:schemeClr val="accent1">
                <a:alpha val="59000"/>
              </a:schemeClr>
            </a:glow>
            <a:outerShdw blurRad="50800" dist="38100" dir="2700000" algn="tl" rotWithShape="0">
              <a:prstClr val="black">
                <a:alpha val="40000"/>
              </a:prstClr>
            </a:outerShdw>
            <a:reflection endPos="0" dist="355600" dir="5400000" sy="-100000" algn="bl" rotWithShape="0"/>
            <a:softEdge rad="393700"/>
          </a:effectLst>
          <a:scene3d>
            <a:camera prst="orthographicFront"/>
            <a:lightRig rig="threePt" dir="t"/>
          </a:scene3d>
          <a:sp3d extrusionH="76200" contourW="12700">
            <a:extrusionClr>
              <a:schemeClr val="accent2"/>
            </a:extrusionClr>
            <a:contourClr>
              <a:schemeClr val="tx1">
                <a:lumMod val="65000"/>
                <a:lumOff val="35000"/>
              </a:schemeClr>
            </a:contourClr>
          </a:sp3d>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sz="750" dirty="0"/>
          </a:p>
        </p:txBody>
      </p:sp>
      <p:cxnSp>
        <p:nvCxnSpPr>
          <p:cNvPr id="192" name="Straight Connector 191">
            <a:extLst>
              <a:ext uri="{FF2B5EF4-FFF2-40B4-BE49-F238E27FC236}">
                <a16:creationId xmlns:a16="http://schemas.microsoft.com/office/drawing/2014/main" id="{5C1D2813-9BCE-40EB-9CA7-68414DE14981}"/>
              </a:ext>
            </a:extLst>
          </p:cNvPr>
          <p:cNvCxnSpPr>
            <a:cxnSpLocks/>
            <a:stCxn id="16" idx="1"/>
            <a:endCxn id="189" idx="0"/>
          </p:cNvCxnSpPr>
          <p:nvPr/>
        </p:nvCxnSpPr>
        <p:spPr>
          <a:xfrm flipH="1">
            <a:off x="2336031" y="1848711"/>
            <a:ext cx="989985" cy="1304453"/>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Flag of the United States of America | Britannica">
            <a:extLst>
              <a:ext uri="{FF2B5EF4-FFF2-40B4-BE49-F238E27FC236}">
                <a16:creationId xmlns:a16="http://schemas.microsoft.com/office/drawing/2014/main" id="{3E12FE2D-473D-48FC-B303-116AC812B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4" y="1636722"/>
            <a:ext cx="200069" cy="104036"/>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descr="Flag of the United States of America | Britannica">
            <a:extLst>
              <a:ext uri="{FF2B5EF4-FFF2-40B4-BE49-F238E27FC236}">
                <a16:creationId xmlns:a16="http://schemas.microsoft.com/office/drawing/2014/main" id="{086AB1CA-BB3D-44E7-9C8D-FBCBFFB74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377" y="3293448"/>
            <a:ext cx="200069" cy="104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67EF5AD-AE34-49CD-B786-E801277CA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573" y="4507280"/>
            <a:ext cx="190233" cy="126921"/>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4">
            <a:extLst>
              <a:ext uri="{FF2B5EF4-FFF2-40B4-BE49-F238E27FC236}">
                <a16:creationId xmlns:a16="http://schemas.microsoft.com/office/drawing/2014/main" id="{8B74B3CC-33C7-442D-9511-C8D59C5E0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960" y="3302896"/>
            <a:ext cx="190233" cy="126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Spain image and meaning Spanish flag - country flags">
            <a:extLst>
              <a:ext uri="{FF2B5EF4-FFF2-40B4-BE49-F238E27FC236}">
                <a16:creationId xmlns:a16="http://schemas.microsoft.com/office/drawing/2014/main" id="{CF2CE415-6EFC-4E3B-A8FF-BBC47AA0F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118" y="3636190"/>
            <a:ext cx="158858" cy="105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Flag of Turkey image and meaning Turkish flag - country flags">
            <a:extLst>
              <a:ext uri="{FF2B5EF4-FFF2-40B4-BE49-F238E27FC236}">
                <a16:creationId xmlns:a16="http://schemas.microsoft.com/office/drawing/2014/main" id="{EEDDE3C8-167D-4993-B650-38C8EF28D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695" y="3636190"/>
            <a:ext cx="159038" cy="105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0870557-4E3A-408C-BC92-DDCABB562F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6439" y="3632935"/>
            <a:ext cx="169535" cy="105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5" name="Connector: Elbow 4">
            <a:extLst>
              <a:ext uri="{FF2B5EF4-FFF2-40B4-BE49-F238E27FC236}">
                <a16:creationId xmlns:a16="http://schemas.microsoft.com/office/drawing/2014/main" id="{7F803756-ADB4-4A9F-9D59-A8EA92A93666}"/>
              </a:ext>
            </a:extLst>
          </p:cNvPr>
          <p:cNvCxnSpPr>
            <a:cxnSpLocks/>
            <a:stCxn id="97" idx="2"/>
            <a:endCxn id="92" idx="1"/>
          </p:cNvCxnSpPr>
          <p:nvPr/>
        </p:nvCxnSpPr>
        <p:spPr>
          <a:xfrm rot="5400000" flipH="1" flipV="1">
            <a:off x="7229075" y="3056586"/>
            <a:ext cx="9161" cy="1025552"/>
          </a:xfrm>
          <a:prstGeom prst="bentConnector3">
            <a:avLst>
              <a:gd name="adj1" fmla="val -2495361"/>
            </a:avLst>
          </a:prstGeom>
          <a:ln>
            <a:prstDash val="lgDashDotDot"/>
          </a:ln>
        </p:spPr>
        <p:style>
          <a:lnRef idx="1">
            <a:schemeClr val="accent1"/>
          </a:lnRef>
          <a:fillRef idx="0">
            <a:schemeClr val="accent1"/>
          </a:fillRef>
          <a:effectRef idx="0">
            <a:schemeClr val="accent1"/>
          </a:effectRef>
          <a:fontRef idx="minor">
            <a:schemeClr val="tx1"/>
          </a:fontRef>
        </p:style>
      </p:cxnSp>
      <p:pic>
        <p:nvPicPr>
          <p:cNvPr id="33" name="Picture 4">
            <a:extLst>
              <a:ext uri="{FF2B5EF4-FFF2-40B4-BE49-F238E27FC236}">
                <a16:creationId xmlns:a16="http://schemas.microsoft.com/office/drawing/2014/main" id="{35F30C18-C468-482F-A344-3979ACDC6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814" y="1605496"/>
            <a:ext cx="190233" cy="126921"/>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A9B81FBD-27DC-4729-B889-FC7F22791B0D}"/>
              </a:ext>
            </a:extLst>
          </p:cNvPr>
          <p:cNvGrpSpPr/>
          <p:nvPr/>
        </p:nvGrpSpPr>
        <p:grpSpPr>
          <a:xfrm>
            <a:off x="0" y="297519"/>
            <a:ext cx="9140173" cy="252548"/>
            <a:chOff x="0" y="758573"/>
            <a:chExt cx="9144206" cy="116794"/>
          </a:xfrm>
        </p:grpSpPr>
        <p:sp>
          <p:nvSpPr>
            <p:cNvPr id="96" name="Rectangle 95">
              <a:extLst>
                <a:ext uri="{FF2B5EF4-FFF2-40B4-BE49-F238E27FC236}">
                  <a16:creationId xmlns:a16="http://schemas.microsoft.com/office/drawing/2014/main" id="{1F2A054C-DA9F-4648-AA8F-68736EE697DE}"/>
                </a:ext>
              </a:extLst>
            </p:cNvPr>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sp>
          <p:nvSpPr>
            <p:cNvPr id="100" name="Rectangle 99">
              <a:extLst>
                <a:ext uri="{FF2B5EF4-FFF2-40B4-BE49-F238E27FC236}">
                  <a16:creationId xmlns:a16="http://schemas.microsoft.com/office/drawing/2014/main" id="{3BC5ED5E-8C43-4CF8-95B7-311A2AA3AA5B}"/>
                </a:ext>
              </a:extLst>
            </p:cNvPr>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grpSp>
      <p:sp>
        <p:nvSpPr>
          <p:cNvPr id="90" name="TextBox 89">
            <a:extLst>
              <a:ext uri="{FF2B5EF4-FFF2-40B4-BE49-F238E27FC236}">
                <a16:creationId xmlns:a16="http://schemas.microsoft.com/office/drawing/2014/main" id="{B5A311BF-1BB7-45C9-9CDE-5A6DC0E1AA42}"/>
              </a:ext>
            </a:extLst>
          </p:cNvPr>
          <p:cNvSpPr txBox="1"/>
          <p:nvPr/>
        </p:nvSpPr>
        <p:spPr>
          <a:xfrm>
            <a:off x="8098662" y="4830645"/>
            <a:ext cx="957314" cy="207749"/>
          </a:xfrm>
          <a:prstGeom prst="rect">
            <a:avLst/>
          </a:prstGeom>
          <a:solidFill>
            <a:schemeClr val="accent4">
              <a:alpha val="28000"/>
            </a:schemeClr>
          </a:solidFill>
        </p:spPr>
        <p:txBody>
          <a:bodyPr wrap="none" rtlCol="0">
            <a:spAutoFit/>
          </a:bodyPr>
          <a:lstStyle>
            <a:defPPr>
              <a:defRPr lang="en-us"/>
            </a:defPPr>
            <a:lvl1pPr algn="r" rtl="1">
              <a:defRPr sz="1000"/>
            </a:lvl1pPr>
          </a:lstStyle>
          <a:p>
            <a:pPr algn="l" rtl="0"/>
            <a:r>
              <a:rPr lang="en-us" sz="750" b="0" i="0" u="none" baseline="0" dirty="0">
                <a:latin typeface="Calibri" panose="020F0502020204030204" pitchFamily="34" charset="0"/>
                <a:cs typeface="Arial" panose="020B0604020202020204" pitchFamily="34" charset="0"/>
                <a:sym typeface="Calibri" panose="020F0502020204030204" pitchFamily="34" charset="0"/>
              </a:rPr>
              <a:t>  (OS) = Outsourcing</a:t>
            </a:r>
            <a:endParaRPr lang="en-us" sz="750" dirty="0">
              <a:latin typeface="Calibri" panose="020F0502020204030204" pitchFamily="34" charset="0"/>
              <a:cs typeface="Arial" panose="020B0604020202020204" pitchFamily="34" charset="0"/>
              <a:sym typeface="Calibri" panose="020F0502020204030204" pitchFamily="34" charset="0"/>
            </a:endParaRPr>
          </a:p>
        </p:txBody>
      </p:sp>
      <p:pic>
        <p:nvPicPr>
          <p:cNvPr id="4" name="Picture 3">
            <a:extLst>
              <a:ext uri="{FF2B5EF4-FFF2-40B4-BE49-F238E27FC236}">
                <a16:creationId xmlns:a16="http://schemas.microsoft.com/office/drawing/2014/main" id="{BEB2B9FC-26A0-47C5-86A3-0A3EA50D8EB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2400" y="545034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32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Technological &amp; System Development – </a:t>
            </a:r>
          </a:p>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Operating Segments &amp; Key Tasks </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16416" y="5449788"/>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35C8082-34F8-4F56-BF8D-585B65CBD2F4}"/>
              </a:ext>
            </a:extLst>
          </p:cNvPr>
          <p:cNvSpPr txBox="1"/>
          <p:nvPr/>
        </p:nvSpPr>
        <p:spPr>
          <a:xfrm>
            <a:off x="511489" y="962432"/>
            <a:ext cx="8244007" cy="4619021"/>
          </a:xfrm>
          <a:prstGeom prst="rect">
            <a:avLst/>
          </a:prstGeom>
          <a:noFill/>
        </p:spPr>
        <p:txBody>
          <a:bodyPr wrap="square" rtlCol="0">
            <a:spAutoFit/>
          </a:bodyPr>
          <a:lstStyle/>
          <a:p>
            <a:pPr marL="449263" indent="-449263" algn="l" rtl="0">
              <a:lnSpc>
                <a:spcPct val="115000"/>
              </a:lnSpc>
              <a:spcAft>
                <a:spcPts val="600"/>
              </a:spcAft>
            </a:pPr>
            <a:r>
              <a:rPr lang="en-us" sz="1800" b="1"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(1)	</a:t>
            </a:r>
            <a:r>
              <a:rPr lang="en-us" sz="1700" b="1"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Computing Architecture</a:t>
            </a:r>
          </a:p>
          <a:p>
            <a:pPr marL="449263" indent="-449263" algn="l" rtl="0">
              <a:lnSpc>
                <a:spcPct val="115000"/>
              </a:lnSpc>
              <a:spcAft>
                <a:spcPts val="600"/>
              </a:spcAft>
            </a:pPr>
            <a:r>
              <a:rPr lang="en-us" sz="1700" b="1"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(2)	Improving Logistical IT System –</a:t>
            </a:r>
            <a:r>
              <a:rPr lang="en-us" sz="1700" b="0"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 Country support, follow-up processes and collection oversight, improve interface with forwarders and logistic vendors                        </a:t>
            </a:r>
          </a:p>
          <a:p>
            <a:pPr marL="449263" indent="-449263" algn="l" rtl="0">
              <a:lnSpc>
                <a:spcPct val="115000"/>
              </a:lnSpc>
              <a:spcAft>
                <a:spcPts val="600"/>
              </a:spcAft>
            </a:pPr>
            <a:r>
              <a:rPr lang="en-us" sz="1700" b="1" i="0" u="none" baseline="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(3) 	Data Cleansing </a:t>
            </a:r>
            <a:endParaRPr lang="en-us" sz="1700" b="1"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449263" indent="-449263" algn="l" rtl="0">
              <a:lnSpc>
                <a:spcPct val="115000"/>
              </a:lnSpc>
              <a:spcAft>
                <a:spcPts val="600"/>
              </a:spcAft>
            </a:pPr>
            <a:r>
              <a:rPr lang="en-us" sz="1700" b="1" i="0" u="none" baseline="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(4) 	Adjusting the logistics system for vendor use </a:t>
            </a:r>
          </a:p>
          <a:p>
            <a:pPr marL="449263" indent="-449263" algn="l" rtl="0">
              <a:lnSpc>
                <a:spcPct val="115000"/>
              </a:lnSpc>
              <a:spcAft>
                <a:spcPts val="600"/>
              </a:spcAft>
            </a:pPr>
            <a:r>
              <a:rPr lang="en-us" sz="1700" b="1" i="0" u="none" baseline="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(5) 	Separating the existing database into databases for operations and BI</a:t>
            </a:r>
          </a:p>
          <a:p>
            <a:pPr marL="449263" indent="-449263" algn="l" rtl="0">
              <a:lnSpc>
                <a:spcPct val="115000"/>
              </a:lnSpc>
              <a:spcAft>
                <a:spcPts val="600"/>
              </a:spcAft>
            </a:pPr>
            <a:r>
              <a:rPr lang="en-us" sz="1700" b="1"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(6) 	Continued development of system infrastructures </a:t>
            </a:r>
            <a:r>
              <a:rPr lang="en-us" sz="1700" b="0"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Support for a total of 10-12 M shipments annually</a:t>
            </a:r>
          </a:p>
          <a:p>
            <a:pPr marL="449263" indent="-449263" algn="l" rtl="0">
              <a:lnSpc>
                <a:spcPct val="115000"/>
              </a:lnSpc>
              <a:spcAft>
                <a:spcPts val="600"/>
              </a:spcAft>
            </a:pPr>
            <a:r>
              <a:rPr lang="en-us" sz="1700" b="1" i="0" u="none" baseline="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(7)	Improving interface with forwarders and logistic vendors                </a:t>
            </a:r>
          </a:p>
          <a:p>
            <a:pPr marL="449263" indent="-449263" algn="l" rtl="0">
              <a:lnSpc>
                <a:spcPct val="115000"/>
              </a:lnSpc>
              <a:spcAft>
                <a:spcPts val="600"/>
              </a:spcAft>
            </a:pPr>
            <a:r>
              <a:rPr lang="en-us" sz="1700" b="1"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(8) 	Establishing a development team</a:t>
            </a:r>
            <a:r>
              <a:rPr lang="en-us" sz="1700" b="0"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 (total of a development manager +5-6 internal developers + outsource)</a:t>
            </a:r>
            <a:endParaRPr lang="en-us" sz="1700" kern="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449263" indent="-449263" algn="l" rtl="0">
              <a:lnSpc>
                <a:spcPct val="115000"/>
              </a:lnSpc>
              <a:spcAft>
                <a:spcPts val="600"/>
              </a:spcAft>
            </a:pPr>
            <a:r>
              <a:rPr lang="en-us" sz="17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(9) 	Support for integrating more CMS advanced tools: </a:t>
            </a:r>
            <a:r>
              <a:rPr lang="en-us" sz="17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Bots / SMS / automatic mailings / automatic follow-up actions </a:t>
            </a:r>
            <a:endParaRPr lang="en-us"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2967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General Planning – Median 1 / 2021</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2400" y="545034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179512" y="1005407"/>
            <a:ext cx="8856983" cy="4343112"/>
          </a:xfrm>
          <a:prstGeom prst="rect">
            <a:avLst/>
          </a:prstGeom>
          <a:noFill/>
        </p:spPr>
        <p:txBody>
          <a:bodyPr wrap="square" rtlCol="0">
            <a:spAutoFit/>
          </a:bodyPr>
          <a:lstStyle/>
          <a:p>
            <a:pPr marL="266700" indent="-266700" algn="l" rtl="0">
              <a:lnSpc>
                <a:spcPct val="115000"/>
              </a:lnSpc>
              <a:spcAft>
                <a:spcPts val="600"/>
              </a:spcAft>
              <a:buAutoNum type="arabicParenR"/>
            </a:pPr>
            <a:r>
              <a:rPr lang="en-us" sz="1600" b="1" i="0" u="sng"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Israel</a:t>
            </a:r>
            <a:r>
              <a:rPr lang="en-us" sz="1600" b="1"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r>
              <a:rPr lang="en-us" sz="1500" b="1"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Expansion with a goal of 3.5-3.7 M shipments by 31.12.2021.</a:t>
            </a:r>
          </a:p>
          <a:p>
            <a:pPr marL="808038" algn="l" rtl="0">
              <a:lnSpc>
                <a:spcPct val="115000"/>
              </a:lnSpc>
              <a:spcAft>
                <a:spcPts val="600"/>
              </a:spcAft>
            </a:pP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Operations, logistic, and system support for above quantity, including: </a:t>
            </a:r>
            <a:r>
              <a:rPr lang="en-us" sz="15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Full control, CMS, minimizing custom agent mishaps, improvements in terminal (including initial sorting, delay handling, transfer forward distribution) at required SL level.</a:t>
            </a:r>
          </a:p>
          <a:p>
            <a:pPr marL="342900" indent="-342900" algn="l" rtl="0">
              <a:lnSpc>
                <a:spcPct val="115000"/>
              </a:lnSpc>
              <a:spcAft>
                <a:spcPts val="600"/>
              </a:spcAft>
            </a:pP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2) 	</a:t>
            </a:r>
            <a:r>
              <a:rPr lang="en-us" sz="1600" b="1" i="0" u="sng"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Technological Development</a:t>
            </a:r>
            <a:r>
              <a:rPr lang="en-us" sz="1600" b="1"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a:t>
            </a:r>
          </a:p>
          <a:p>
            <a:pPr marL="625475" indent="-266700" algn="l" rtl="0">
              <a:lnSpc>
                <a:spcPct val="110000"/>
              </a:lnSpc>
              <a:spcAft>
                <a:spcPts val="600"/>
              </a:spcAft>
              <a:buFont typeface="Wingdings" panose="05000000000000000000" pitchFamily="2" charset="2"/>
              <a:buChar char="§"/>
            </a:pPr>
            <a:r>
              <a:rPr lang="en-us" sz="1500" b="0" i="0" u="none" baseline="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Interfaces for forwarders, improving customer collection processes, continued Data Cleansing processes.</a:t>
            </a:r>
            <a:endParaRPr lang="en-us" sz="150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625475" indent="-266700" algn="l" rtl="0">
              <a:lnSpc>
                <a:spcPct val="110000"/>
              </a:lnSpc>
              <a:spcAft>
                <a:spcPts val="600"/>
              </a:spcAft>
              <a:buFont typeface="Wingdings" panose="05000000000000000000" pitchFamily="2" charset="2"/>
              <a:buChar char="§"/>
            </a:pPr>
            <a:r>
              <a:rPr lang="en-us" sz="1500" b="0" i="0" u="none" baseline="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Preparing an architecture for 3-5 M shipments per month.</a:t>
            </a:r>
          </a:p>
          <a:p>
            <a:pPr marL="342900" indent="-342900">
              <a:lnSpc>
                <a:spcPct val="110000"/>
              </a:lnSpc>
              <a:spcAft>
                <a:spcPts val="600"/>
              </a:spcAft>
            </a:pPr>
            <a:r>
              <a:rPr lang="en-us" sz="15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3)   	</a:t>
            </a:r>
            <a:r>
              <a:rPr lang="en-us" sz="1500" dirty="0">
                <a:latin typeface="Calibri" panose="020F0502020204030204" pitchFamily="34" charset="0"/>
                <a:cs typeface="Arial" panose="020B0604020202020204" pitchFamily="34" charset="0"/>
                <a:sym typeface="Calibri" panose="020F0502020204030204" pitchFamily="34" charset="0"/>
              </a:rPr>
              <a:t>Business Development, Marketing: Expansion, China – Israel + USA &amp; UK to Israel.</a:t>
            </a:r>
          </a:p>
          <a:p>
            <a:pPr marL="342900" indent="-342900">
              <a:lnSpc>
                <a:spcPct val="110000"/>
              </a:lnSpc>
              <a:spcAft>
                <a:spcPts val="600"/>
              </a:spcAft>
              <a:buFont typeface="+mj-lt"/>
              <a:buAutoNum type="arabicParenR" startAt="4"/>
            </a:pPr>
            <a:r>
              <a:rPr lang="en-us" sz="1500" dirty="0">
                <a:latin typeface="Calibri" panose="020F0502020204030204" pitchFamily="34" charset="0"/>
                <a:cs typeface="Arial" panose="020B0604020202020204" pitchFamily="34" charset="0"/>
                <a:sym typeface="Calibri" panose="020F0502020204030204" pitchFamily="34" charset="0"/>
              </a:rPr>
              <a:t>Developing Overseas Infrastructures &amp; Operations: Continue locating partners, agreements, price lists, interfaces, supervision &amp; CMS.</a:t>
            </a:r>
          </a:p>
          <a:p>
            <a:pPr marL="342900" indent="-342900">
              <a:lnSpc>
                <a:spcPct val="110000"/>
              </a:lnSpc>
              <a:spcAft>
                <a:spcPts val="600"/>
              </a:spcAft>
              <a:buFont typeface="+mj-lt"/>
              <a:buAutoNum type="arabicParenR" startAt="4"/>
            </a:pPr>
            <a:r>
              <a:rPr lang="en-us" sz="1500" dirty="0">
                <a:latin typeface="Calibri" panose="020F0502020204030204" pitchFamily="34" charset="0"/>
                <a:cs typeface="Arial" panose="020B0604020202020204" pitchFamily="34" charset="0"/>
                <a:sym typeface="Calibri" panose="020F0502020204030204" pitchFamily="34" charset="0"/>
              </a:rPr>
              <a:t>[Business development in India – subject to state financing (“Smart Money” Program, Ministry </a:t>
            </a:r>
            <a:r>
              <a:rPr lang="en-us" sz="1500"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of </a:t>
            </a:r>
            <a:r>
              <a:rPr lang="en-us" sz="150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Economy)].</a:t>
            </a:r>
          </a:p>
          <a:p>
            <a:pPr marL="342900" indent="-342900" algn="l" rtl="0">
              <a:lnSpc>
                <a:spcPct val="110000"/>
              </a:lnSpc>
              <a:spcAft>
                <a:spcPts val="600"/>
              </a:spcAft>
              <a:buFont typeface="+mj-lt"/>
              <a:buAutoNum type="arabicParenR" startAt="6"/>
            </a:pPr>
            <a:r>
              <a:rPr lang="en-us" sz="1500" b="1"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Manpower: Staff: Overseas CFO and accountant: 2 logistic supervisors and CMS as per target countries.</a:t>
            </a:r>
          </a:p>
        </p:txBody>
      </p:sp>
    </p:spTree>
    <p:extLst>
      <p:ext uri="{BB962C8B-B14F-4D97-AF65-F5344CB8AC3E}">
        <p14:creationId xmlns:p14="http://schemas.microsoft.com/office/powerpoint/2010/main" val="84968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Budget Principles 2021 </a:t>
            </a:r>
            <a:r>
              <a:rPr lang="en-us" sz="2800" b="1" i="0" baseline="0" dirty="0">
                <a:latin typeface="Calibri" panose="020F0502020204030204" pitchFamily="34" charset="0"/>
                <a:cs typeface="Arial" panose="020B0604020202020204" pitchFamily="34" charset="0"/>
                <a:sym typeface="Calibri" panose="020F0502020204030204" pitchFamily="34" charset="0"/>
              </a:rPr>
              <a:t>–</a:t>
            </a:r>
            <a:r>
              <a:rPr lang="en-us" sz="2500" b="1" i="0" u="none" kern="2000" baseline="0" dirty="0">
                <a:solidFill>
                  <a:srgbClr val="FFFFFF"/>
                </a:solidFill>
                <a:latin typeface="Raleway"/>
                <a:cs typeface="Arial" panose="020B0604020202020204" pitchFamily="34" charset="0"/>
                <a:sym typeface="Raleway"/>
              </a:rPr>
              <a:t> General Planning</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2400" y="545034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427968" y="1129308"/>
            <a:ext cx="7744432" cy="4022704"/>
          </a:xfrm>
          <a:prstGeom prst="rect">
            <a:avLst/>
          </a:prstGeom>
          <a:noFill/>
        </p:spPr>
        <p:txBody>
          <a:bodyPr wrap="square" rtlCol="0">
            <a:spAutoFit/>
          </a:bodyPr>
          <a:lstStyle/>
          <a:p>
            <a:pPr algn="l" rtl="0">
              <a:lnSpc>
                <a:spcPct val="115000"/>
              </a:lnSpc>
              <a:spcAft>
                <a:spcPts val="1000"/>
              </a:spcAft>
            </a:pPr>
            <a:r>
              <a:rPr lang="en-us" sz="1500" b="1" i="0" u="sng" baseline="0" dirty="0">
                <a:latin typeface="Calibri" panose="020F0502020204030204" pitchFamily="34" charset="0"/>
                <a:cs typeface="Arial" panose="020B0604020202020204" pitchFamily="34" charset="0"/>
                <a:sym typeface="Calibri" panose="020F0502020204030204" pitchFamily="34" charset="0"/>
              </a:rPr>
              <a:t>Objectives – The Budget is intended to support</a:t>
            </a:r>
            <a:r>
              <a:rPr lang="en-us" sz="1500" b="1" i="0" u="none" baseline="0" dirty="0">
                <a:latin typeface="Calibri" panose="020F0502020204030204" pitchFamily="34" charset="0"/>
                <a:cs typeface="Arial" panose="020B0604020202020204" pitchFamily="34" charset="0"/>
                <a:sym typeface="Calibri" panose="020F0502020204030204" pitchFamily="34" charset="0"/>
              </a:rPr>
              <a:t>:</a:t>
            </a:r>
          </a:p>
          <a:p>
            <a:pPr algn="l" rtl="0">
              <a:lnSpc>
                <a:spcPct val="115000"/>
              </a:lnSpc>
              <a:spcAft>
                <a:spcPts val="1000"/>
              </a:spcAft>
            </a:pPr>
            <a:r>
              <a:rPr lang="en-us" sz="1500" b="0" i="0" u="none" baseline="0" dirty="0">
                <a:latin typeface="Calibri" panose="020F0502020204030204" pitchFamily="34" charset="0"/>
                <a:cs typeface="Arial" panose="020B0604020202020204" pitchFamily="34" charset="0"/>
                <a:sym typeface="Calibri" panose="020F0502020204030204" pitchFamily="34" charset="0"/>
              </a:rPr>
              <a:t>1) Exelot’s overseas expansion and increasing quantities in Israel = increasing income and profit.</a:t>
            </a:r>
          </a:p>
          <a:p>
            <a:pPr algn="l" rtl="0">
              <a:lnSpc>
                <a:spcPct val="115000"/>
              </a:lnSpc>
              <a:spcAft>
                <a:spcPts val="1000"/>
              </a:spcAft>
            </a:pPr>
            <a:r>
              <a:rPr lang="en-us" sz="1500" b="0" i="0" u="none" baseline="0" dirty="0">
                <a:latin typeface="Calibri" panose="020F0502020204030204" pitchFamily="34" charset="0"/>
                <a:cs typeface="Arial" panose="020B0604020202020204" pitchFamily="34" charset="0"/>
                <a:sym typeface="Calibri" panose="020F0502020204030204" pitchFamily="34" charset="0"/>
              </a:rPr>
              <a:t>2) Advancing the Company’s technological system to the level of a global leader in the sector.</a:t>
            </a:r>
          </a:p>
          <a:p>
            <a:pPr algn="l" rtl="0">
              <a:lnSpc>
                <a:spcPct val="115000"/>
              </a:lnSpc>
              <a:spcAft>
                <a:spcPts val="1000"/>
              </a:spcAft>
            </a:pPr>
            <a:r>
              <a:rPr lang="en-us" sz="1500" b="0" i="0" u="none" baseline="0" dirty="0">
                <a:latin typeface="Calibri" panose="020F0502020204030204" pitchFamily="34" charset="0"/>
                <a:cs typeface="Arial" panose="020B0604020202020204" pitchFamily="34" charset="0"/>
                <a:sym typeface="Calibri" panose="020F0502020204030204" pitchFamily="34" charset="0"/>
              </a:rPr>
              <a:t>3) Establishing Company staff in Israel and overseas to support its activity. </a:t>
            </a:r>
          </a:p>
          <a:p>
            <a:pPr algn="l" rtl="0">
              <a:lnSpc>
                <a:spcPct val="115000"/>
              </a:lnSpc>
              <a:spcAft>
                <a:spcPts val="1000"/>
              </a:spcAft>
            </a:pPr>
            <a:endParaRPr lang="en-us" sz="15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r>
              <a:rPr lang="en-us" sz="1500" b="1" i="0" u="sng" baseline="0" dirty="0">
                <a:latin typeface="Calibri" panose="020F0502020204030204" pitchFamily="34" charset="0"/>
                <a:cs typeface="Arial" panose="020B0604020202020204" pitchFamily="34" charset="0"/>
                <a:sym typeface="Calibri" panose="020F0502020204030204" pitchFamily="34" charset="0"/>
              </a:rPr>
              <a:t>Based on income and investment in the Company</a:t>
            </a:r>
            <a:r>
              <a:rPr lang="en-us" sz="1500" b="1" i="0" u="none" baseline="0" dirty="0">
                <a:latin typeface="Calibri" panose="020F0502020204030204" pitchFamily="34" charset="0"/>
                <a:cs typeface="Arial" panose="020B0604020202020204" pitchFamily="34" charset="0"/>
                <a:sym typeface="Calibri" panose="020F0502020204030204" pitchFamily="34" charset="0"/>
              </a:rPr>
              <a:t>:</a:t>
            </a:r>
          </a:p>
          <a:p>
            <a:pPr marL="285750" indent="-285750" algn="l" rtl="0">
              <a:lnSpc>
                <a:spcPct val="115000"/>
              </a:lnSpc>
              <a:spcAft>
                <a:spcPts val="1000"/>
              </a:spcAft>
              <a:buFont typeface="Wingdings" panose="05000000000000000000" pitchFamily="2" charset="2"/>
              <a:buChar char="§"/>
            </a:pPr>
            <a:r>
              <a:rPr lang="en-us" sz="1500" b="0" i="0" u="none" baseline="0" dirty="0">
                <a:latin typeface="Calibri" panose="020F0502020204030204" pitchFamily="34" charset="0"/>
                <a:cs typeface="Arial" panose="020B0604020202020204" pitchFamily="34" charset="0"/>
                <a:sym typeface="Calibri" panose="020F0502020204030204" pitchFamily="34" charset="0"/>
              </a:rPr>
              <a:t>The total average monthly expenditure for 2021: $375 thousand (of that, $100 thousand per month from investment).</a:t>
            </a:r>
          </a:p>
          <a:p>
            <a:pPr marL="285750" indent="-285750" algn="l" rtl="0">
              <a:lnSpc>
                <a:spcPct val="115000"/>
              </a:lnSpc>
              <a:spcAft>
                <a:spcPts val="1000"/>
              </a:spcAft>
              <a:buFont typeface="Wingdings" panose="05000000000000000000" pitchFamily="2" charset="2"/>
              <a:buChar char="§"/>
            </a:pPr>
            <a:r>
              <a:rPr lang="en-us" sz="1500" b="0" i="0" u="none" baseline="0" dirty="0">
                <a:latin typeface="Calibri" panose="020F0502020204030204" pitchFamily="34" charset="0"/>
                <a:cs typeface="Arial" panose="020B0604020202020204" pitchFamily="34" charset="0"/>
                <a:sym typeface="Calibri" panose="020F0502020204030204" pitchFamily="34" charset="0"/>
              </a:rPr>
              <a:t>Total budget for 2021:  $4.5 million with quarterly adjustments as per progress, income and cash flow.</a:t>
            </a:r>
          </a:p>
          <a:p>
            <a:pPr marL="285750" indent="-285750" algn="l" rtl="0">
              <a:lnSpc>
                <a:spcPct val="115000"/>
              </a:lnSpc>
              <a:spcAft>
                <a:spcPts val="1000"/>
              </a:spcAft>
              <a:buFont typeface="Wingdings" panose="05000000000000000000" pitchFamily="2" charset="2"/>
              <a:buChar char="§"/>
            </a:pPr>
            <a:r>
              <a:rPr lang="en-us" sz="1500" b="0" i="0" u="none" baseline="0" dirty="0">
                <a:latin typeface="Calibri" panose="020F0502020204030204" pitchFamily="34" charset="0"/>
                <a:cs typeface="Arial" panose="020B0604020202020204" pitchFamily="34" charset="0"/>
                <a:sym typeface="Calibri" panose="020F0502020204030204" pitchFamily="34" charset="0"/>
              </a:rPr>
              <a:t>Total bank balance as at 30.09.2020: $5.5 million / NIS 19 million.</a:t>
            </a:r>
            <a:endParaRPr lang="en-us" sz="1500" dirty="0">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18325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Budget &amp; P&amp;L 2021</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2400" y="545034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graphicFrame>
        <p:nvGraphicFramePr>
          <p:cNvPr id="3" name="Object 2">
            <a:extLst>
              <a:ext uri="{FF2B5EF4-FFF2-40B4-BE49-F238E27FC236}">
                <a16:creationId xmlns:a16="http://schemas.microsoft.com/office/drawing/2014/main" id="{336C87B2-B77C-4467-A29A-A470679B0747}"/>
              </a:ext>
            </a:extLst>
          </p:cNvPr>
          <p:cNvGraphicFramePr>
            <a:graphicFrameLocks noChangeAspect="1"/>
          </p:cNvGraphicFramePr>
          <p:nvPr>
            <p:extLst>
              <p:ext uri="{D42A27DB-BD31-4B8C-83A1-F6EECF244321}">
                <p14:modId xmlns:p14="http://schemas.microsoft.com/office/powerpoint/2010/main" val="1273220904"/>
              </p:ext>
            </p:extLst>
          </p:nvPr>
        </p:nvGraphicFramePr>
        <p:xfrm>
          <a:off x="593725" y="985838"/>
          <a:ext cx="7229475" cy="4287837"/>
        </p:xfrm>
        <a:graphic>
          <a:graphicData uri="http://schemas.openxmlformats.org/presentationml/2006/ole">
            <mc:AlternateContent xmlns:mc="http://schemas.openxmlformats.org/markup-compatibility/2006">
              <mc:Choice xmlns:v="urn:schemas-microsoft-com:vml" Requires="v">
                <p:oleObj spid="_x0000_s3119" name="Worksheet" r:id="rId5" imgW="6648515" imgH="3943436" progId="Excel.Sheet.12">
                  <p:embed/>
                </p:oleObj>
              </mc:Choice>
              <mc:Fallback>
                <p:oleObj name="Worksheet" r:id="rId5" imgW="6648515" imgH="3943436" progId="Excel.Sheet.12">
                  <p:embed/>
                  <p:pic>
                    <p:nvPicPr>
                      <p:cNvPr id="0" name=""/>
                      <p:cNvPicPr/>
                      <p:nvPr/>
                    </p:nvPicPr>
                    <p:blipFill>
                      <a:blip r:embed="rId6"/>
                      <a:stretch>
                        <a:fillRect/>
                      </a:stretch>
                    </p:blipFill>
                    <p:spPr>
                      <a:xfrm>
                        <a:off x="593725" y="985838"/>
                        <a:ext cx="7229475" cy="4287837"/>
                      </a:xfrm>
                      <a:prstGeom prst="rect">
                        <a:avLst/>
                      </a:prstGeom>
                    </p:spPr>
                  </p:pic>
                </p:oleObj>
              </mc:Fallback>
            </mc:AlternateContent>
          </a:graphicData>
        </a:graphic>
      </p:graphicFrame>
    </p:spTree>
    <p:extLst>
      <p:ext uri="{BB962C8B-B14F-4D97-AF65-F5344CB8AC3E}">
        <p14:creationId xmlns:p14="http://schemas.microsoft.com/office/powerpoint/2010/main" val="14984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Principles for 2021 Work plan </a:t>
            </a:r>
            <a:r>
              <a:rPr lang="en-us" sz="2800" b="1" i="0" baseline="0" dirty="0">
                <a:latin typeface="Calibri" panose="020F0502020204030204" pitchFamily="34" charset="0"/>
                <a:cs typeface="Arial" panose="020B0604020202020204" pitchFamily="34" charset="0"/>
                <a:sym typeface="Calibri" panose="020F0502020204030204" pitchFamily="34" charset="0"/>
              </a:rPr>
              <a:t>–</a:t>
            </a:r>
            <a:r>
              <a:rPr lang="en-us" sz="2500" b="1" i="0" u="none" kern="2000" baseline="0" dirty="0">
                <a:solidFill>
                  <a:srgbClr val="FFFFFF"/>
                </a:solidFill>
                <a:latin typeface="Raleway"/>
                <a:cs typeface="Arial" panose="020B0604020202020204" pitchFamily="34" charset="0"/>
                <a:sym typeface="Raleway"/>
              </a:rPr>
              <a:t> General</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2400" y="545034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699784" y="1031410"/>
            <a:ext cx="7744432" cy="4580036"/>
          </a:xfrm>
          <a:prstGeom prst="rect">
            <a:avLst/>
          </a:prstGeom>
          <a:noFill/>
        </p:spPr>
        <p:txBody>
          <a:bodyPr wrap="square" rtlCol="0">
            <a:spAutoFit/>
          </a:bodyPr>
          <a:lstStyle/>
          <a:p>
            <a:pPr algn="l" rtl="0">
              <a:lnSpc>
                <a:spcPct val="115000"/>
              </a:lnSpc>
              <a:spcAft>
                <a:spcPts val="1000"/>
              </a:spcAft>
            </a:pPr>
            <a:r>
              <a:rPr lang="en-us" sz="1600" b="1" i="0" u="sng"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Marketing &amp; Sales</a:t>
            </a:r>
          </a:p>
          <a:p>
            <a:pPr algn="l" rtl="0">
              <a:lnSpc>
                <a:spcPct val="115000"/>
              </a:lnSpc>
              <a:spcAft>
                <a:spcPts val="1000"/>
              </a:spcAft>
            </a:pPr>
            <a:r>
              <a:rPr lang="en-us" sz="1500" b="1" i="1" u="sng" baseline="0" dirty="0">
                <a:latin typeface="Calibri" panose="020F0502020204030204" pitchFamily="34" charset="0"/>
                <a:cs typeface="Arial" panose="020B0604020202020204" pitchFamily="34" charset="0"/>
                <a:sym typeface="Calibri" panose="020F0502020204030204" pitchFamily="34" charset="0"/>
              </a:rPr>
              <a:t>Source Countries</a:t>
            </a:r>
            <a:r>
              <a:rPr lang="en-us" sz="1500" b="1" i="1" u="none" baseline="0" dirty="0">
                <a:latin typeface="Calibri" panose="020F0502020204030204" pitchFamily="34" charset="0"/>
                <a:cs typeface="Arial" panose="020B0604020202020204" pitchFamily="34" charset="0"/>
                <a:sym typeface="Calibri" panose="020F0502020204030204" pitchFamily="34" charset="0"/>
              </a:rPr>
              <a:t>:</a:t>
            </a:r>
          </a:p>
          <a:p>
            <a:pPr marL="342900" indent="-342900" algn="l" rtl="0">
              <a:lnSpc>
                <a:spcPct val="115000"/>
              </a:lnSpc>
              <a:spcAft>
                <a:spcPts val="1000"/>
              </a:spcAft>
              <a:buAutoNum type="arabicParenR"/>
            </a:pPr>
            <a:r>
              <a:rPr lang="en-us" sz="1500" b="0" i="0" u="none" baseline="0" dirty="0">
                <a:latin typeface="Calibri" panose="020F0502020204030204" pitchFamily="34" charset="0"/>
                <a:cs typeface="Arial" panose="020B0604020202020204" pitchFamily="34" charset="0"/>
                <a:sym typeface="Calibri" panose="020F0502020204030204" pitchFamily="34" charset="0"/>
              </a:rPr>
              <a:t>Deepening and expanding in China</a:t>
            </a:r>
          </a:p>
          <a:p>
            <a:pPr marL="342900" indent="-342900" algn="l" rtl="0">
              <a:lnSpc>
                <a:spcPct val="115000"/>
              </a:lnSpc>
              <a:spcAft>
                <a:spcPts val="1000"/>
              </a:spcAft>
              <a:buAutoNum type="arabicParenR"/>
            </a:pPr>
            <a:r>
              <a:rPr lang="en-us" sz="1500" b="0" i="0" u="none" baseline="0" dirty="0">
                <a:latin typeface="Calibri" panose="020F0502020204030204" pitchFamily="34" charset="0"/>
                <a:cs typeface="Arial" panose="020B0604020202020204" pitchFamily="34" charset="0"/>
                <a:sym typeface="Calibri" panose="020F0502020204030204" pitchFamily="34" charset="0"/>
              </a:rPr>
              <a:t>1-2 additional sources to China (USA + UK / Europe, Turkey / India)</a:t>
            </a:r>
          </a:p>
          <a:p>
            <a:pPr algn="l" rtl="0">
              <a:lnSpc>
                <a:spcPct val="115000"/>
              </a:lnSpc>
              <a:spcAft>
                <a:spcPts val="1000"/>
              </a:spcAft>
            </a:pPr>
            <a:r>
              <a:rPr lang="en-us" sz="1500" b="1" i="1" u="sng" baseline="0" dirty="0">
                <a:latin typeface="Calibri" panose="020F0502020204030204" pitchFamily="34" charset="0"/>
                <a:cs typeface="Arial" panose="020B0604020202020204" pitchFamily="34" charset="0"/>
                <a:sym typeface="Calibri" panose="020F0502020204030204" pitchFamily="34" charset="0"/>
              </a:rPr>
              <a:t>Target Countries</a:t>
            </a:r>
            <a:r>
              <a:rPr lang="en-us" sz="1500" b="1" i="1" u="none" baseline="0" dirty="0">
                <a:latin typeface="Calibri" panose="020F0502020204030204" pitchFamily="34" charset="0"/>
                <a:cs typeface="Arial" panose="020B0604020202020204" pitchFamily="34" charset="0"/>
                <a:sym typeface="Calibri" panose="020F0502020204030204" pitchFamily="34" charset="0"/>
              </a:rPr>
              <a:t>:</a:t>
            </a:r>
            <a:r>
              <a:rPr lang="en-us" sz="1500" b="1" i="1" u="sng" baseline="0" dirty="0">
                <a:latin typeface="Calibri" panose="020F0502020204030204" pitchFamily="34" charset="0"/>
                <a:cs typeface="Arial" panose="020B0604020202020204" pitchFamily="34" charset="0"/>
                <a:sym typeface="Calibri" panose="020F0502020204030204" pitchFamily="34" charset="0"/>
              </a:rPr>
              <a:t> </a:t>
            </a:r>
          </a:p>
          <a:p>
            <a:pPr marL="342900" indent="-342900" algn="l" rtl="0">
              <a:lnSpc>
                <a:spcPct val="115000"/>
              </a:lnSpc>
              <a:spcAft>
                <a:spcPts val="1000"/>
              </a:spcAft>
              <a:buFont typeface="+mj-lt"/>
              <a:buAutoNum type="arabicParenR"/>
            </a:pPr>
            <a:r>
              <a:rPr lang="en-us" sz="1500" b="0" i="0" u="none" baseline="0" dirty="0">
                <a:latin typeface="Calibri" panose="020F0502020204030204" pitchFamily="34" charset="0"/>
                <a:cs typeface="Arial" panose="020B0604020202020204" pitchFamily="34" charset="0"/>
                <a:sym typeface="Calibri" panose="020F0502020204030204" pitchFamily="34" charset="0"/>
              </a:rPr>
              <a:t>Reaching 5-6 target countries by the end of 2021</a:t>
            </a:r>
          </a:p>
          <a:p>
            <a:pPr marL="342900" indent="-342900" algn="l" rtl="0">
              <a:lnSpc>
                <a:spcPct val="115000"/>
              </a:lnSpc>
              <a:spcAft>
                <a:spcPts val="1000"/>
              </a:spcAft>
              <a:buFont typeface="+mj-lt"/>
              <a:buAutoNum type="arabicParenR"/>
            </a:pPr>
            <a:r>
              <a:rPr lang="en-us" sz="1500" b="0" i="0" u="none" baseline="0" dirty="0">
                <a:latin typeface="Calibri" panose="020F0502020204030204" pitchFamily="34" charset="0"/>
                <a:cs typeface="Arial" panose="020B0604020202020204" pitchFamily="34" charset="0"/>
                <a:sym typeface="Calibri" panose="020F0502020204030204" pitchFamily="34" charset="0"/>
              </a:rPr>
              <a:t>(General potential: USA, UK, Europe in general / Scandinavia, Greece &amp; Cyprus, India, Emirates).</a:t>
            </a:r>
          </a:p>
          <a:p>
            <a:pPr algn="l" rtl="0">
              <a:lnSpc>
                <a:spcPct val="115000"/>
              </a:lnSpc>
              <a:spcAft>
                <a:spcPts val="1000"/>
              </a:spcAft>
            </a:pPr>
            <a:r>
              <a:rPr lang="en-us" sz="1600" b="1" i="0" u="sng" baseline="0" dirty="0">
                <a:latin typeface="Calibri" panose="020F0502020204030204" pitchFamily="34" charset="0"/>
                <a:cs typeface="Arial" panose="020B0604020202020204" pitchFamily="34" charset="0"/>
                <a:sym typeface="Calibri" panose="020F0502020204030204" pitchFamily="34" charset="0"/>
              </a:rPr>
              <a:t>Operations &amp; Logistics</a:t>
            </a:r>
          </a:p>
          <a:p>
            <a:pPr marL="285750" indent="-285750" algn="l" rtl="0">
              <a:lnSpc>
                <a:spcPct val="115000"/>
              </a:lnSpc>
              <a:spcAft>
                <a:spcPts val="1000"/>
              </a:spcAft>
              <a:buFont typeface="Wingdings" panose="05000000000000000000" pitchFamily="2" charset="2"/>
              <a:buChar char="§"/>
            </a:pPr>
            <a:r>
              <a:rPr lang="en-us" sz="1500" b="0" i="0" u="none" baseline="0" dirty="0">
                <a:latin typeface="Calibri" panose="020F0502020204030204" pitchFamily="34" charset="0"/>
                <a:cs typeface="Arial" panose="020B0604020202020204" pitchFamily="34" charset="0"/>
                <a:sym typeface="Calibri" panose="020F0502020204030204" pitchFamily="34" charset="0"/>
              </a:rPr>
              <a:t>Continuous relationship with partner vendors.</a:t>
            </a:r>
          </a:p>
          <a:p>
            <a:pPr marL="285750" indent="-285750" algn="l" rtl="0">
              <a:lnSpc>
                <a:spcPct val="115000"/>
              </a:lnSpc>
              <a:spcAft>
                <a:spcPts val="1000"/>
              </a:spcAft>
              <a:buFont typeface="Wingdings" panose="05000000000000000000" pitchFamily="2" charset="2"/>
              <a:buChar char="§"/>
            </a:pPr>
            <a:r>
              <a:rPr lang="en-us" sz="1500" b="0" i="0" u="none" baseline="0" dirty="0">
                <a:latin typeface="Calibri" panose="020F0502020204030204" pitchFamily="34" charset="0"/>
                <a:cs typeface="Arial" panose="020B0604020202020204" pitchFamily="34" charset="0"/>
                <a:sym typeface="Calibri" panose="020F0502020204030204" pitchFamily="34" charset="0"/>
              </a:rPr>
              <a:t>Managing, full control / activity support / staff training and guidance.</a:t>
            </a:r>
          </a:p>
          <a:p>
            <a:pPr marL="285750" indent="-285750" algn="l" rtl="0">
              <a:lnSpc>
                <a:spcPct val="115000"/>
              </a:lnSpc>
              <a:spcAft>
                <a:spcPts val="1000"/>
              </a:spcAft>
              <a:buFont typeface="Wingdings" panose="05000000000000000000" pitchFamily="2" charset="2"/>
              <a:buChar char="§"/>
            </a:pPr>
            <a:r>
              <a:rPr lang="en-us" sz="1500" b="0" i="0" u="none" baseline="0" dirty="0">
                <a:latin typeface="Calibri" panose="020F0502020204030204" pitchFamily="34" charset="0"/>
                <a:cs typeface="Arial" panose="020B0604020202020204" pitchFamily="34" charset="0"/>
                <a:sym typeface="Calibri" panose="020F0502020204030204" pitchFamily="34" charset="0"/>
              </a:rPr>
              <a:t>Customer Service. </a:t>
            </a:r>
          </a:p>
        </p:txBody>
      </p:sp>
    </p:spTree>
    <p:extLst>
      <p:ext uri="{BB962C8B-B14F-4D97-AF65-F5344CB8AC3E}">
        <p14:creationId xmlns:p14="http://schemas.microsoft.com/office/powerpoint/2010/main" val="27496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Principles for the Work Plan</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8424" y="5449788"/>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416628" y="1096521"/>
            <a:ext cx="8547860" cy="4509504"/>
          </a:xfrm>
          <a:prstGeom prst="rect">
            <a:avLst/>
          </a:prstGeom>
          <a:noFill/>
        </p:spPr>
        <p:txBody>
          <a:bodyPr wrap="square" rtlCol="0">
            <a:spAutoFit/>
          </a:bodyPr>
          <a:lstStyle/>
          <a:p>
            <a:pPr algn="l" rtl="0">
              <a:lnSpc>
                <a:spcPct val="115000"/>
              </a:lnSpc>
              <a:spcAft>
                <a:spcPts val="600"/>
              </a:spcAft>
            </a:pPr>
            <a:r>
              <a:rPr lang="en-us" sz="1600" b="1" i="0" u="sng"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Technology</a:t>
            </a:r>
            <a:r>
              <a:rPr lang="en-us" sz="1600" b="1"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p>
          <a:p>
            <a:pPr marL="285750" indent="-285750" algn="l" rtl="0">
              <a:lnSpc>
                <a:spcPct val="115000"/>
              </a:lnSpc>
              <a:spcAft>
                <a:spcPts val="600"/>
              </a:spcAft>
              <a:buFont typeface="Wingdings" panose="05000000000000000000" pitchFamily="2" charset="2"/>
              <a:buChar char="§"/>
            </a:pPr>
            <a:r>
              <a:rPr lang="en-us" sz="1600"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Expanding infrastructures for supporting 10-12 M shipments annually</a:t>
            </a:r>
          </a:p>
          <a:p>
            <a:pPr marL="285750" indent="-285750" algn="l" rtl="0">
              <a:lnSpc>
                <a:spcPct val="115000"/>
              </a:lnSpc>
              <a:spcAft>
                <a:spcPts val="600"/>
              </a:spcAft>
              <a:buFont typeface="Wingdings" panose="05000000000000000000" pitchFamily="2" charset="2"/>
              <a:buChar char="§"/>
            </a:pPr>
            <a:r>
              <a:rPr lang="en-us" sz="1600"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Data Cleansing</a:t>
            </a:r>
            <a:endParaRPr lang="en-us" sz="160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marL="285750" indent="-285750" algn="l" rtl="0">
              <a:lnSpc>
                <a:spcPct val="115000"/>
              </a:lnSpc>
              <a:spcAft>
                <a:spcPts val="600"/>
              </a:spcAft>
              <a:buFont typeface="Wingdings" panose="05000000000000000000" pitchFamily="2" charset="2"/>
              <a:buChar char="§"/>
            </a:pPr>
            <a:r>
              <a:rPr lang="en-us" sz="1600"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Promoting optimization between vendors, exception alerts, and a BI infrastructure </a:t>
            </a:r>
            <a:endParaRPr lang="en-us" sz="160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marL="285750" indent="-285750" algn="l" rtl="0">
              <a:lnSpc>
                <a:spcPct val="115000"/>
              </a:lnSpc>
              <a:spcAft>
                <a:spcPts val="600"/>
              </a:spcAft>
              <a:buFont typeface="Wingdings" panose="05000000000000000000" pitchFamily="2" charset="2"/>
              <a:buChar char="§"/>
            </a:pPr>
            <a:r>
              <a:rPr lang="en-us" sz="16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Improving support in general management: Collections &amp; marketing image </a:t>
            </a:r>
          </a:p>
          <a:p>
            <a:pPr algn="l" rtl="0">
              <a:lnSpc>
                <a:spcPct val="115000"/>
              </a:lnSpc>
              <a:spcAft>
                <a:spcPts val="600"/>
              </a:spcAft>
            </a:pPr>
            <a:r>
              <a:rPr lang="en-us" sz="1600" b="1" i="0" u="sng"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Organizational structure and its management</a:t>
            </a:r>
            <a:r>
              <a:rPr lang="en-us" sz="1600" b="1"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r>
              <a:rPr lang="en-us" sz="1600" b="1" i="0" u="sng"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p>
          <a:p>
            <a:pPr marL="266700" algn="l" rtl="0">
              <a:lnSpc>
                <a:spcPct val="115000"/>
              </a:lnSpc>
              <a:spcAft>
                <a:spcPts val="600"/>
              </a:spcAft>
            </a:pPr>
            <a:r>
              <a:rPr lang="en-us" sz="1600"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Moving to control at an international level – USA, UK, Europe, India + Israel</a:t>
            </a:r>
          </a:p>
          <a:p>
            <a:pPr algn="l" rtl="0">
              <a:lnSpc>
                <a:spcPct val="115000"/>
              </a:lnSpc>
              <a:spcAft>
                <a:spcPts val="600"/>
              </a:spcAft>
            </a:pPr>
            <a:r>
              <a:rPr lang="en-us" sz="1600" b="1" i="0" u="sng"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Finances and risk management</a:t>
            </a:r>
          </a:p>
          <a:p>
            <a:pPr marL="285750" indent="-285750" algn="l" rtl="0">
              <a:lnSpc>
                <a:spcPct val="115000"/>
              </a:lnSpc>
              <a:spcAft>
                <a:spcPts val="600"/>
              </a:spcAft>
              <a:buFont typeface="Wingdings" panose="05000000000000000000" pitchFamily="2" charset="2"/>
              <a:buChar char="§"/>
            </a:pPr>
            <a:r>
              <a:rPr lang="en-us" sz="1600"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Improving controls – vendors, collections, banks (reducing fees and interest expenses), investments</a:t>
            </a:r>
          </a:p>
          <a:p>
            <a:pPr marL="285750" indent="-285750" algn="l" rtl="0">
              <a:lnSpc>
                <a:spcPct val="115000"/>
              </a:lnSpc>
              <a:spcAft>
                <a:spcPts val="600"/>
              </a:spcAft>
              <a:buFont typeface="Wingdings" panose="05000000000000000000" pitchFamily="2" charset="2"/>
              <a:buChar char="§"/>
            </a:pPr>
            <a:r>
              <a:rPr lang="en-us" sz="1600"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Risk management: Covid-19 effects, diversifying sources – countries and segments, expanding targets, currency protections, customer insurance, supervision of overseas activity  </a:t>
            </a:r>
          </a:p>
          <a:p>
            <a:pPr algn="l" rtl="0">
              <a:lnSpc>
                <a:spcPct val="115000"/>
              </a:lnSpc>
              <a:spcAft>
                <a:spcPts val="600"/>
              </a:spcAft>
            </a:pPr>
            <a:endParaRPr lang="en-us" sz="1500" b="1" u="sng"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7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India – The “Smart Money” Program </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1897" y="534636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327808" y="985292"/>
            <a:ext cx="8636680" cy="4660378"/>
          </a:xfrm>
          <a:prstGeom prst="rect">
            <a:avLst/>
          </a:prstGeom>
          <a:noFill/>
        </p:spPr>
        <p:txBody>
          <a:bodyPr wrap="square" rtlCol="0">
            <a:spAutoFit/>
          </a:bodyPr>
          <a:lstStyle/>
          <a:p>
            <a:pPr algn="l" rtl="0">
              <a:lnSpc>
                <a:spcPct val="108000"/>
              </a:lnSpc>
              <a:spcAft>
                <a:spcPts val="600"/>
              </a:spcAft>
            </a:pPr>
            <a:r>
              <a:rPr lang="en-us" b="1" i="0" u="sng"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JV in India with Anthill Ventures</a:t>
            </a:r>
            <a:r>
              <a:rPr lang="en-us"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r>
              <a:rPr lang="en-us"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Exelot – 85%; Anthill – 15%</a:t>
            </a:r>
          </a:p>
          <a:p>
            <a:pPr algn="l" rtl="0">
              <a:lnSpc>
                <a:spcPct val="108000"/>
              </a:lnSpc>
              <a:spcAft>
                <a:spcPts val="600"/>
              </a:spcAft>
            </a:pPr>
            <a:r>
              <a:rPr lang="en-us"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Partner's Role: Marketing, business development, locating partners, raising capital as needed for the subsidiary.</a:t>
            </a:r>
          </a:p>
          <a:p>
            <a:pPr algn="l" rtl="0">
              <a:lnSpc>
                <a:spcPct val="108000"/>
              </a:lnSpc>
              <a:spcAft>
                <a:spcPts val="600"/>
              </a:spcAft>
            </a:pPr>
            <a:r>
              <a:rPr lang="en-us" sz="1800" b="1" i="0" u="sng"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Ministry of Economy’s Authorization</a:t>
            </a:r>
            <a:r>
              <a:rPr lang="en-us" sz="1800" b="1"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r>
              <a:rPr lang="en-us" sz="1800" b="1" i="0"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r>
              <a:rPr lang="en-us" sz="1800" b="0"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 sum of approximately NIS 600 thousand for two years (2021-2023).</a:t>
            </a:r>
          </a:p>
          <a:p>
            <a:pPr marL="808038" algn="l" rtl="0">
              <a:lnSpc>
                <a:spcPct val="108000"/>
              </a:lnSpc>
              <a:spcAft>
                <a:spcPts val="600"/>
              </a:spcAft>
            </a:pPr>
            <a:r>
              <a:rPr lang="en-us" sz="1800" b="0"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Grant: </a:t>
            </a:r>
            <a:r>
              <a:rPr lang="en-us"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NIS against NIS.</a:t>
            </a:r>
          </a:p>
          <a:p>
            <a:pPr algn="l" rtl="0">
              <a:lnSpc>
                <a:spcPct val="108000"/>
              </a:lnSpc>
              <a:spcAft>
                <a:spcPts val="600"/>
              </a:spcAft>
            </a:pPr>
            <a:r>
              <a:rPr lang="en-us" b="1" i="0" u="sng"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Implementation stages</a:t>
            </a:r>
            <a:r>
              <a:rPr lang="en-us" b="1"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p>
          <a:p>
            <a:pPr marL="715963" indent="-715963" algn="l" rtl="0">
              <a:lnSpc>
                <a:spcPct val="108000"/>
              </a:lnSpc>
              <a:spcAft>
                <a:spcPts val="600"/>
              </a:spcAft>
            </a:pPr>
            <a:r>
              <a:rPr lang="en-us"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Stage I: Market survey and partner characterization, potential customers, target markets, processes and regulations.</a:t>
            </a:r>
          </a:p>
          <a:p>
            <a:pPr algn="l" rtl="0">
              <a:lnSpc>
                <a:spcPct val="108000"/>
              </a:lnSpc>
              <a:spcAft>
                <a:spcPts val="600"/>
              </a:spcAft>
            </a:pPr>
            <a:r>
              <a:rPr lang="en-us"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Stage II: Business plan and operation plan.</a:t>
            </a:r>
          </a:p>
          <a:p>
            <a:pPr algn="l" rtl="0">
              <a:lnSpc>
                <a:spcPct val="108000"/>
              </a:lnSpc>
              <a:spcAft>
                <a:spcPts val="600"/>
              </a:spcAft>
            </a:pPr>
            <a:r>
              <a:rPr lang="en-us"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Stage III: Implementation: Business development and marketing.</a:t>
            </a:r>
          </a:p>
          <a:p>
            <a:pPr algn="l" rtl="0">
              <a:lnSpc>
                <a:spcPct val="108000"/>
              </a:lnSpc>
              <a:spcAft>
                <a:spcPts val="600"/>
              </a:spcAft>
            </a:pPr>
            <a:r>
              <a:rPr lang="en-us"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Interfaces and technological adjustments.</a:t>
            </a:r>
          </a:p>
          <a:p>
            <a:pPr algn="l" rtl="0">
              <a:lnSpc>
                <a:spcPct val="108000"/>
              </a:lnSpc>
              <a:spcAft>
                <a:spcPts val="600"/>
              </a:spcAft>
            </a:pPr>
            <a:r>
              <a:rPr lang="en-us" b="0" i="0" u="none" baseline="0"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Beginning shipments via Exelot.</a:t>
            </a:r>
          </a:p>
        </p:txBody>
      </p:sp>
    </p:spTree>
    <p:extLst>
      <p:ext uri="{BB962C8B-B14F-4D97-AF65-F5344CB8AC3E}">
        <p14:creationId xmlns:p14="http://schemas.microsoft.com/office/powerpoint/2010/main" val="144731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Agenda</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5459" y="5380992"/>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pic>
        <p:nvPicPr>
          <p:cNvPr id="11" name="תמונה 2">
            <a:extLst>
              <a:ext uri="{FF2B5EF4-FFF2-40B4-BE49-F238E27FC236}">
                <a16:creationId xmlns:a16="http://schemas.microsoft.com/office/drawing/2014/main" id="{012A6858-4273-4373-B5A7-B8C33D6D16B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5570" y="4610237"/>
            <a:ext cx="1618266" cy="83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972DF1F-DC33-4FAB-A840-8732BC4D8C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9848" y="4638314"/>
            <a:ext cx="416700" cy="810645"/>
          </a:xfrm>
          <a:prstGeom prst="rect">
            <a:avLst/>
          </a:prstGeom>
        </p:spPr>
      </p:pic>
      <p:pic>
        <p:nvPicPr>
          <p:cNvPr id="14" name="Picture 13">
            <a:extLst>
              <a:ext uri="{FF2B5EF4-FFF2-40B4-BE49-F238E27FC236}">
                <a16:creationId xmlns:a16="http://schemas.microsoft.com/office/drawing/2014/main" id="{2DEE12F0-AA3D-4117-B709-785A312CA4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2855" y="4622872"/>
            <a:ext cx="416700" cy="817485"/>
          </a:xfrm>
          <a:prstGeom prst="rect">
            <a:avLst/>
          </a:prstGeom>
        </p:spPr>
      </p:pic>
      <p:pic>
        <p:nvPicPr>
          <p:cNvPr id="15" name="Picture 14">
            <a:extLst>
              <a:ext uri="{FF2B5EF4-FFF2-40B4-BE49-F238E27FC236}">
                <a16:creationId xmlns:a16="http://schemas.microsoft.com/office/drawing/2014/main" id="{B9B20FF2-9975-42CC-81F3-688E145F665B}"/>
              </a:ext>
            </a:extLst>
          </p:cNvPr>
          <p:cNvPicPr>
            <a:picLocks noChangeAspect="1"/>
          </p:cNvPicPr>
          <p:nvPr/>
        </p:nvPicPr>
        <p:blipFill>
          <a:blip r:embed="rId7"/>
          <a:stretch>
            <a:fillRect/>
          </a:stretch>
        </p:blipFill>
        <p:spPr>
          <a:xfrm>
            <a:off x="3188493" y="4610237"/>
            <a:ext cx="3126698" cy="830120"/>
          </a:xfrm>
          <a:prstGeom prst="rect">
            <a:avLst/>
          </a:prstGeom>
        </p:spPr>
      </p:pic>
      <p:sp>
        <p:nvSpPr>
          <p:cNvPr id="4" name="TextBox 3">
            <a:extLst>
              <a:ext uri="{FF2B5EF4-FFF2-40B4-BE49-F238E27FC236}">
                <a16:creationId xmlns:a16="http://schemas.microsoft.com/office/drawing/2014/main" id="{A9F9BD4C-DA52-4938-A951-792863BB4E0C}"/>
              </a:ext>
            </a:extLst>
          </p:cNvPr>
          <p:cNvSpPr txBox="1"/>
          <p:nvPr/>
        </p:nvSpPr>
        <p:spPr>
          <a:xfrm>
            <a:off x="503548" y="1083014"/>
            <a:ext cx="8136904" cy="3547894"/>
          </a:xfrm>
          <a:prstGeom prst="rect">
            <a:avLst/>
          </a:prstGeom>
          <a:noFill/>
        </p:spPr>
        <p:txBody>
          <a:bodyPr wrap="square" rtlCol="0">
            <a:spAutoFit/>
          </a:bodyPr>
          <a:lstStyle/>
          <a:p>
            <a:pPr algn="l" rtl="0">
              <a:lnSpc>
                <a:spcPct val="115000"/>
              </a:lnSpc>
              <a:spcAft>
                <a:spcPts val="1000"/>
              </a:spcAft>
            </a:pPr>
            <a:r>
              <a:rPr lang="en-us" sz="1800" b="1" i="0" u="sng"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On the Agenda</a:t>
            </a:r>
            <a:r>
              <a:rPr lang="en-us" sz="1800" b="1"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endParaRPr lang="en-us" sz="1800" b="1" u="sng" kern="0" dirty="0">
              <a:solidFill>
                <a:schemeClr val="tx1">
                  <a:lumMod val="100000"/>
                </a:schemeClr>
              </a:solidFill>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L="144000" lvl="0" indent="-342900" rtl="0">
              <a:lnSpc>
                <a:spcPct val="150000"/>
              </a:lnSpc>
              <a:spcAft>
                <a:spcPts val="600"/>
              </a:spcAft>
              <a:buFont typeface="Wingdings" panose="05000000000000000000" pitchFamily="2" charset="2"/>
              <a:buChar char=""/>
            </a:pPr>
            <a:r>
              <a:rPr lang="en-us" sz="1600" b="0" i="0" u="none" kern="0" baseline="0" dirty="0">
                <a:solidFill>
                  <a:srgbClr val="222222">
                    <a:lumMod val="100000"/>
                  </a:srgb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Board of Directors and </a:t>
            </a:r>
            <a:r>
              <a:rPr lang="en-us" sz="1600" b="0" i="0" u="none" kern="0" baseline="0" dirty="0">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Observers </a:t>
            </a:r>
            <a:r>
              <a:rPr lang="en-us" sz="1600" b="0" i="0" u="none" kern="0" baseline="0" dirty="0">
                <a:solidFill>
                  <a:srgbClr val="222222">
                    <a:lumMod val="100000"/>
                  </a:srgb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New Structure</a:t>
            </a:r>
            <a:endParaRPr lang="en-us" sz="1600" kern="0" dirty="0">
              <a:solidFill>
                <a:srgbClr val="222222">
                  <a:lumMod val="100000"/>
                </a:srgbClr>
              </a:solidFill>
              <a:effectLst/>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144000" indent="-285750" rtl="0">
              <a:lnSpc>
                <a:spcPct val="150000"/>
              </a:lnSpc>
              <a:spcAft>
                <a:spcPts val="600"/>
              </a:spcAft>
              <a:buFont typeface="Wingdings" panose="05000000000000000000" pitchFamily="2" charset="2"/>
              <a:buChar char="§"/>
            </a:pPr>
            <a:r>
              <a:rPr lang="en-us" sz="1600" b="0" i="0" u="none" kern="0" baseline="0" dirty="0">
                <a:solidFill>
                  <a:srgbClr val="222222">
                    <a:lumMod val="100000"/>
                  </a:srgb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Update on raising capital (Round A), new shareholders in the Company and ESOP</a:t>
            </a:r>
            <a:endParaRPr lang="en-us" sz="1600" kern="0" dirty="0">
              <a:solidFill>
                <a:srgbClr val="222222">
                  <a:lumMod val="100000"/>
                </a:srgbClr>
              </a:solidFill>
              <a:effectLst/>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144000" indent="-285750" rtl="0">
              <a:lnSpc>
                <a:spcPct val="150000"/>
              </a:lnSpc>
              <a:spcAft>
                <a:spcPts val="600"/>
              </a:spcAft>
              <a:buFont typeface="Wingdings" panose="05000000000000000000" pitchFamily="2" charset="2"/>
              <a:buChar char="§"/>
            </a:pPr>
            <a:r>
              <a:rPr lang="en-us" sz="1600" b="0" i="0" u="none" kern="0" baseline="0" dirty="0">
                <a:solidFill>
                  <a:srgbClr val="222222">
                    <a:lumMod val="100000"/>
                  </a:srgb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Summary of [business] results and Trial Balance – 3/2020 Quarter and outlook for 4/2020</a:t>
            </a:r>
            <a:endParaRPr lang="en-us" sz="1600" kern="0" dirty="0">
              <a:solidFill>
                <a:srgbClr val="222222">
                  <a:lumMod val="100000"/>
                </a:srgbClr>
              </a:solidFill>
              <a:effectLst/>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144000" indent="-285750" rtl="0">
              <a:lnSpc>
                <a:spcPct val="150000"/>
              </a:lnSpc>
              <a:spcAft>
                <a:spcPts val="600"/>
              </a:spcAft>
              <a:buFont typeface="Wingdings" panose="05000000000000000000" pitchFamily="2" charset="2"/>
              <a:buChar char="§"/>
            </a:pPr>
            <a:r>
              <a:rPr lang="en-us" sz="1600" b="0" i="0" u="none" baseline="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Activity for 4/2020 </a:t>
            </a:r>
          </a:p>
          <a:p>
            <a:pPr marL="144000" indent="-285750" rtl="0">
              <a:lnSpc>
                <a:spcPct val="150000"/>
              </a:lnSpc>
              <a:spcAft>
                <a:spcPts val="600"/>
              </a:spcAft>
              <a:buFont typeface="Wingdings" panose="05000000000000000000" pitchFamily="2" charset="2"/>
              <a:buChar char="§"/>
            </a:pPr>
            <a:r>
              <a:rPr lang="en-us" sz="1600" b="0" i="0" u="none" kern="0" baseline="0" dirty="0">
                <a:solidFill>
                  <a:srgbClr val="222222">
                    <a:lumMod val="100000"/>
                  </a:srgb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Staff recruitment, new organizational structure, and building USA staff </a:t>
            </a:r>
            <a:endParaRPr lang="en-us" sz="1600" kern="0" dirty="0">
              <a:solidFill>
                <a:srgbClr val="222222">
                  <a:lumMod val="100000"/>
                </a:srgbClr>
              </a:solidFill>
              <a:effectLst/>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144000" lvl="0" indent="-342900" rtl="0">
              <a:lnSpc>
                <a:spcPct val="150000"/>
              </a:lnSpc>
              <a:spcAft>
                <a:spcPts val="600"/>
              </a:spcAft>
              <a:buFont typeface="Wingdings" panose="05000000000000000000" pitchFamily="2" charset="2"/>
              <a:buChar char="§"/>
            </a:pPr>
            <a:r>
              <a:rPr lang="en-us" sz="1600" b="0" i="0" u="none" kern="0" baseline="0" dirty="0">
                <a:solidFill>
                  <a:srgbClr val="222222">
                    <a:lumMod val="100000"/>
                  </a:srgb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General principles for the 2021 budget and </a:t>
            </a:r>
            <a:r>
              <a:rPr lang="en-us" sz="1600" kern="0" dirty="0">
                <a:solidFill>
                  <a:srgbClr val="222222">
                    <a:lumMod val="100000"/>
                  </a:srgb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w</a:t>
            </a:r>
            <a:r>
              <a:rPr lang="en-us" sz="1600" b="0" i="0" u="none" kern="0" baseline="0" dirty="0">
                <a:solidFill>
                  <a:srgbClr val="222222">
                    <a:lumMod val="100000"/>
                  </a:srgb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ork plan </a:t>
            </a:r>
            <a:endParaRPr lang="en-us" sz="1600" kern="0" dirty="0">
              <a:solidFill>
                <a:srgbClr val="222222">
                  <a:lumMod val="100000"/>
                </a:srgbClr>
              </a:solidFill>
              <a:effectLst/>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a:p>
            <a:pPr marL="144000" lvl="0" indent="-342900" rtl="0">
              <a:lnSpc>
                <a:spcPct val="150000"/>
              </a:lnSpc>
              <a:spcAft>
                <a:spcPts val="600"/>
              </a:spcAft>
              <a:buFont typeface="Wingdings" panose="05000000000000000000" pitchFamily="2" charset="2"/>
              <a:buChar char="§"/>
            </a:pPr>
            <a:r>
              <a:rPr lang="en-us" sz="1600" b="0" i="0" u="none" baseline="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Update – India “Smart Money” Program</a:t>
            </a:r>
            <a:endParaRPr lang="en-us" sz="1600" dirty="0">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39255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49BD6A6E-D565-4F3E-A269-3392F3C371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09" t="1266" r="1324" b="4198"/>
          <a:stretch/>
        </p:blipFill>
        <p:spPr>
          <a:xfrm>
            <a:off x="-7061" y="-526876"/>
            <a:ext cx="9158119" cy="3793605"/>
          </a:xfrm>
          <a:prstGeom prst="rect">
            <a:avLst/>
          </a:prstGeom>
        </p:spPr>
      </p:pic>
      <p:sp>
        <p:nvSpPr>
          <p:cNvPr id="15" name="Rectangle 14">
            <a:extLst>
              <a:ext uri="{FF2B5EF4-FFF2-40B4-BE49-F238E27FC236}">
                <a16:creationId xmlns:a16="http://schemas.microsoft.com/office/drawing/2014/main" id="{8A9450B9-A039-4084-82DC-4CCF9B472A2C}"/>
              </a:ext>
            </a:extLst>
          </p:cNvPr>
          <p:cNvSpPr/>
          <p:nvPr/>
        </p:nvSpPr>
        <p:spPr>
          <a:xfrm flipV="1">
            <a:off x="0" y="3266729"/>
            <a:ext cx="9158118" cy="48814"/>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TextBox 6">
            <a:extLst>
              <a:ext uri="{FF2B5EF4-FFF2-40B4-BE49-F238E27FC236}">
                <a16:creationId xmlns:a16="http://schemas.microsoft.com/office/drawing/2014/main" id="{E2D0783E-8367-419A-9908-97B04444B556}"/>
              </a:ext>
            </a:extLst>
          </p:cNvPr>
          <p:cNvSpPr txBox="1"/>
          <p:nvPr/>
        </p:nvSpPr>
        <p:spPr>
          <a:xfrm>
            <a:off x="107504" y="3793604"/>
            <a:ext cx="9129216" cy="830997"/>
          </a:xfrm>
          <a:prstGeom prst="rect">
            <a:avLst/>
          </a:prstGeom>
          <a:noFill/>
        </p:spPr>
        <p:txBody>
          <a:bodyPr wrap="square" rtlCol="0">
            <a:spAutoFit/>
          </a:bodyPr>
          <a:lstStyle/>
          <a:p>
            <a:pPr algn="ctr" defTabSz="822920" rtl="0"/>
            <a:r>
              <a:rPr lang="en-us" sz="4800" b="1" i="0" u="none" baseline="0" dirty="0">
                <a:solidFill>
                  <a:srgbClr val="F99803"/>
                </a:solidFill>
                <a:latin typeface="Calibri" panose="020F0502020204030204" pitchFamily="34" charset="0"/>
                <a:cs typeface="Arial" panose="020B0604020202020204" pitchFamily="34" charset="0"/>
                <a:sym typeface="Calibri" panose="020F0502020204030204" pitchFamily="34" charset="0"/>
              </a:rPr>
              <a:t>Thank you!</a:t>
            </a:r>
            <a:endParaRPr lang="en-us" altLang="zh-CN" sz="4800" b="1" dirty="0">
              <a:solidFill>
                <a:srgbClr val="DF3E2D"/>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78385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New Structure – Board of Directors and Observers </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8114" y="5305772"/>
            <a:ext cx="853409" cy="23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395536" y="1084899"/>
            <a:ext cx="7542578" cy="4216282"/>
          </a:xfrm>
          <a:prstGeom prst="rect">
            <a:avLst/>
          </a:prstGeom>
          <a:noFill/>
        </p:spPr>
        <p:txBody>
          <a:bodyPr wrap="square" rtlCol="0">
            <a:spAutoFit/>
          </a:bodyPr>
          <a:lstStyle/>
          <a:p>
            <a:pPr algn="l" rtl="0">
              <a:lnSpc>
                <a:spcPct val="115000"/>
              </a:lnSpc>
              <a:spcAft>
                <a:spcPts val="1000"/>
              </a:spcAft>
            </a:pPr>
            <a:r>
              <a:rPr lang="en-us" sz="1600" b="1" i="0" u="sng" baseline="0" dirty="0">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Members of the Board of Directors</a:t>
            </a:r>
            <a:r>
              <a:rPr lang="en-us" sz="1600" b="1" i="0" u="none" baseline="0" dirty="0">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p>
          <a:p>
            <a:pPr marL="342900" indent="-342900" algn="just" rtl="0">
              <a:lnSpc>
                <a:spcPct val="115000"/>
              </a:lnSpc>
              <a:spcAft>
                <a:spcPts val="1000"/>
              </a:spcAft>
              <a:buFont typeface="Wingdings" panose="05000000000000000000" pitchFamily="2" charset="2"/>
              <a:buChar char=""/>
            </a:pPr>
            <a:r>
              <a:rPr lang="en-us" sz="1600" b="0" i="0" u="none" baseline="0" dirty="0">
                <a:solidFill>
                  <a:srgbClr val="222222"/>
                </a:solidFill>
                <a:latin typeface="Calibri" panose="020F0502020204030204" pitchFamily="34" charset="0"/>
                <a:cs typeface="Arial" panose="020B0604020202020204" pitchFamily="34" charset="0"/>
                <a:sym typeface="Calibri" panose="020F0502020204030204" pitchFamily="34" charset="0"/>
              </a:rPr>
              <a:t>Daniel Cohen (Founder, Chairman and CEO)</a:t>
            </a:r>
            <a:endParaRPr lang="en-us" sz="1600" dirty="0">
              <a:solidFill>
                <a:srgbClr val="222222"/>
              </a:solidFill>
              <a:latin typeface="Calibri" panose="020F0502020204030204" pitchFamily="34" charset="0"/>
              <a:cs typeface="Arial" panose="020B0604020202020204" pitchFamily="34" charset="0"/>
              <a:sym typeface="Calibri" panose="020F0502020204030204" pitchFamily="34" charset="0"/>
            </a:endParaRPr>
          </a:p>
          <a:p>
            <a:pPr marL="342900" indent="-342900" algn="just" rtl="0">
              <a:lnSpc>
                <a:spcPct val="115000"/>
              </a:lnSpc>
              <a:spcAft>
                <a:spcPts val="1000"/>
              </a:spcAft>
              <a:buFont typeface="Wingdings" panose="05000000000000000000" pitchFamily="2" charset="2"/>
              <a:buChar char=""/>
            </a:pPr>
            <a:r>
              <a:rPr lang="en-us" sz="1600" b="0" i="0" u="none" baseline="0" dirty="0">
                <a:solidFill>
                  <a:srgbClr val="222222"/>
                </a:solidFill>
                <a:latin typeface="Calibri" panose="020F0502020204030204" pitchFamily="34" charset="0"/>
                <a:cs typeface="Arial" panose="020B0604020202020204" pitchFamily="34" charset="0"/>
                <a:sym typeface="Calibri" panose="020F0502020204030204" pitchFamily="34" charset="0"/>
              </a:rPr>
              <a:t>Yitzchak Varsano (Co-founder, CTO) </a:t>
            </a:r>
            <a:endParaRPr lang="en-us" sz="1600" dirty="0">
              <a:solidFill>
                <a:srgbClr val="222222"/>
              </a:solidFill>
              <a:latin typeface="Calibri" panose="020F0502020204030204" pitchFamily="34" charset="0"/>
              <a:cs typeface="Arial" panose="020B0604020202020204" pitchFamily="34" charset="0"/>
              <a:sym typeface="Calibri" panose="020F0502020204030204" pitchFamily="34" charset="0"/>
            </a:endParaRPr>
          </a:p>
          <a:p>
            <a:pPr marL="342900" indent="-342900" algn="just" rtl="0">
              <a:lnSpc>
                <a:spcPct val="115000"/>
              </a:lnSpc>
              <a:spcAft>
                <a:spcPts val="1000"/>
              </a:spcAft>
              <a:buFont typeface="Wingdings" panose="05000000000000000000" pitchFamily="2" charset="2"/>
              <a:buChar char=""/>
            </a:pPr>
            <a:r>
              <a:rPr lang="en-us" sz="1600" b="0" i="0" u="none" baseline="0" dirty="0">
                <a:solidFill>
                  <a:srgbClr val="222222"/>
                </a:solidFill>
                <a:latin typeface="Calibri" panose="020F0502020204030204" pitchFamily="34" charset="0"/>
                <a:cs typeface="Arial" panose="020B0604020202020204" pitchFamily="34" charset="0"/>
                <a:sym typeface="Calibri" panose="020F0502020204030204" pitchFamily="34" charset="0"/>
              </a:rPr>
              <a:t>Daniella Bendor, Representative of new USA investors </a:t>
            </a:r>
          </a:p>
          <a:p>
            <a:pPr algn="l" rtl="0">
              <a:lnSpc>
                <a:spcPct val="115000"/>
              </a:lnSpc>
              <a:spcAft>
                <a:spcPts val="1000"/>
              </a:spcAft>
            </a:pPr>
            <a:r>
              <a:rPr lang="en-us" sz="1600" b="1" i="0" u="sng" baseline="0" dirty="0">
                <a:latin typeface="Calibri" panose="020F0502020204030204" pitchFamily="34" charset="0"/>
                <a:cs typeface="Arial" panose="020B0604020202020204" pitchFamily="34" charset="0"/>
                <a:sym typeface="Calibri" panose="020F0502020204030204" pitchFamily="34" charset="0"/>
              </a:rPr>
              <a:t>Permanent Observers</a:t>
            </a:r>
            <a:r>
              <a:rPr lang="en-us" sz="1600" b="1" i="0" u="none" baseline="0" dirty="0">
                <a:latin typeface="Calibri" panose="020F0502020204030204" pitchFamily="34" charset="0"/>
                <a:cs typeface="Arial" panose="020B0604020202020204" pitchFamily="34" charset="0"/>
                <a:sym typeface="Calibri" panose="020F0502020204030204" pitchFamily="34" charset="0"/>
              </a:rPr>
              <a:t>:</a:t>
            </a:r>
          </a:p>
          <a:p>
            <a:pPr marL="342900" indent="-342900" algn="just" rtl="0">
              <a:lnSpc>
                <a:spcPct val="115000"/>
              </a:lnSpc>
              <a:spcAft>
                <a:spcPts val="1000"/>
              </a:spcAft>
              <a:buFont typeface="Wingdings" panose="05000000000000000000" pitchFamily="2" charset="2"/>
              <a:buChar char=""/>
            </a:pPr>
            <a:r>
              <a:rPr lang="en-us" sz="1600" b="0" i="0" u="none" baseline="0" dirty="0">
                <a:solidFill>
                  <a:srgbClr val="222222"/>
                </a:solidFill>
                <a:latin typeface="Calibri" panose="020F0502020204030204" pitchFamily="34" charset="0"/>
                <a:cs typeface="Arial" panose="020B0604020202020204" pitchFamily="34" charset="0"/>
                <a:sym typeface="Calibri" panose="020F0502020204030204" pitchFamily="34" charset="0"/>
              </a:rPr>
              <a:t>Motti Glick, CEO Overseas Commerce, Ltd.</a:t>
            </a:r>
          </a:p>
          <a:p>
            <a:pPr marL="342900" indent="-342900" algn="just" rtl="0">
              <a:lnSpc>
                <a:spcPct val="115000"/>
              </a:lnSpc>
              <a:spcAft>
                <a:spcPts val="1000"/>
              </a:spcAft>
              <a:buFont typeface="Wingdings" panose="05000000000000000000" pitchFamily="2" charset="2"/>
              <a:buChar char=""/>
            </a:pPr>
            <a:r>
              <a:rPr lang="en-us" sz="1600" b="0" i="0" u="none" baseline="0" dirty="0">
                <a:solidFill>
                  <a:srgbClr val="222222"/>
                </a:solidFill>
                <a:latin typeface="Calibri" panose="020F0502020204030204" pitchFamily="34" charset="0"/>
                <a:cs typeface="Arial" panose="020B0604020202020204" pitchFamily="34" charset="0"/>
                <a:sym typeface="Calibri" panose="020F0502020204030204" pitchFamily="34" charset="0"/>
              </a:rPr>
              <a:t>Tuvya Barak, Representative for new investors</a:t>
            </a:r>
          </a:p>
          <a:p>
            <a:pPr marL="342900" indent="-342900" algn="just" rtl="0">
              <a:lnSpc>
                <a:spcPct val="115000"/>
              </a:lnSpc>
              <a:spcAft>
                <a:spcPts val="1000"/>
              </a:spcAft>
              <a:buFont typeface="Wingdings" panose="05000000000000000000" pitchFamily="2" charset="2"/>
              <a:buChar char=""/>
            </a:pPr>
            <a:r>
              <a:rPr lang="en-us" sz="1600" b="0" i="0" u="none" baseline="0" dirty="0">
                <a:solidFill>
                  <a:srgbClr val="222222"/>
                </a:solidFill>
                <a:latin typeface="Calibri" panose="020F0502020204030204" pitchFamily="34" charset="0"/>
                <a:cs typeface="Arial" panose="020B0604020202020204" pitchFamily="34" charset="0"/>
                <a:sym typeface="Calibri" panose="020F0502020204030204" pitchFamily="34" charset="0"/>
              </a:rPr>
              <a:t>Ilan Maimon, Representative for existing investors</a:t>
            </a:r>
          </a:p>
          <a:p>
            <a:pPr algn="l" rtl="0">
              <a:lnSpc>
                <a:spcPct val="115000"/>
              </a:lnSpc>
              <a:spcAft>
                <a:spcPts val="1000"/>
              </a:spcAft>
            </a:pPr>
            <a:r>
              <a:rPr lang="en-us" sz="1600" b="1" i="0" u="none" baseline="0" dirty="0">
                <a:latin typeface="Calibri" panose="020F0502020204030204" pitchFamily="34" charset="0"/>
                <a:cs typeface="Arial" panose="020B0604020202020204" pitchFamily="34" charset="0"/>
                <a:sym typeface="Calibri" panose="020F0502020204030204" pitchFamily="34" charset="0"/>
              </a:rPr>
              <a:t>The company welcomes and thanks its new investors for investing in the Company as well as its existing investors for their further investment and their ongoing trust in the Company.</a:t>
            </a:r>
            <a:endParaRPr lang="en-us" sz="1600" dirty="0">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6984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chemeClr val="lt1">
                    <a:lumMod val="100000"/>
                  </a:schemeClr>
                </a:solidFill>
                <a:latin typeface="Raleway"/>
                <a:cs typeface="Arial" panose="020B0604020202020204" pitchFamily="34" charset="0"/>
                <a:sym typeface="Raleway"/>
              </a:rPr>
              <a:t>List of New Company Shareholders</a:t>
            </a:r>
            <a:endParaRPr lang="en-us" sz="2500" b="1" kern="2000" dirty="0">
              <a:solidFill>
                <a:schemeClr val="lt1">
                  <a:lumMod val="100000"/>
                </a:schemeClr>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5459" y="5380992"/>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640509" y="1003760"/>
            <a:ext cx="7343658" cy="4472763"/>
          </a:xfrm>
          <a:prstGeom prst="rect">
            <a:avLst/>
          </a:prstGeom>
          <a:noFill/>
        </p:spPr>
        <p:txBody>
          <a:bodyPr wrap="square" rtlCol="0">
            <a:spAutoFit/>
          </a:bodyPr>
          <a:lstStyle/>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p>
        </p:txBody>
      </p:sp>
      <p:graphicFrame>
        <p:nvGraphicFramePr>
          <p:cNvPr id="3" name="Table 4">
            <a:extLst>
              <a:ext uri="{FF2B5EF4-FFF2-40B4-BE49-F238E27FC236}">
                <a16:creationId xmlns:a16="http://schemas.microsoft.com/office/drawing/2014/main" id="{E68AC92A-2413-49C7-A0C4-964959717C78}"/>
              </a:ext>
            </a:extLst>
          </p:cNvPr>
          <p:cNvGraphicFramePr>
            <a:graphicFrameLocks noGrp="1"/>
          </p:cNvGraphicFramePr>
          <p:nvPr>
            <p:extLst>
              <p:ext uri="{D42A27DB-BD31-4B8C-83A1-F6EECF244321}">
                <p14:modId xmlns:p14="http://schemas.microsoft.com/office/powerpoint/2010/main" val="1193439471"/>
              </p:ext>
            </p:extLst>
          </p:nvPr>
        </p:nvGraphicFramePr>
        <p:xfrm>
          <a:off x="1524000" y="1319901"/>
          <a:ext cx="6096000" cy="3840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40486941"/>
                    </a:ext>
                  </a:extLst>
                </a:gridCol>
                <a:gridCol w="3048000">
                  <a:extLst>
                    <a:ext uri="{9D8B030D-6E8A-4147-A177-3AD203B41FA5}">
                      <a16:colId xmlns:a16="http://schemas.microsoft.com/office/drawing/2014/main" val="2183377055"/>
                    </a:ext>
                  </a:extLst>
                </a:gridCol>
              </a:tblGrid>
              <a:tr h="370840">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Shareholder’s Name </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  Investment in USD  </a:t>
                      </a:r>
                    </a:p>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 </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103599419"/>
                  </a:ext>
                </a:extLst>
              </a:tr>
              <a:tr h="370840">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William E. Conway</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$2,000,000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070277948"/>
                  </a:ext>
                </a:extLst>
              </a:tr>
              <a:tr h="370840">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Allan M. Holt</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$1,000,000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977801949"/>
                  </a:ext>
                </a:extLst>
              </a:tr>
              <a:tr h="370840">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Jeffrey Keswin / Fishing Pole</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$450,000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3765306248"/>
                  </a:ext>
                </a:extLst>
              </a:tr>
              <a:tr h="370840">
                <a:tc>
                  <a:txBody>
                    <a:bodyPr/>
                    <a:lstStyle/>
                    <a:p>
                      <a:pPr algn="l" rtl="0"/>
                      <a:r>
                        <a:rPr lang="en-us" sz="1350" b="0" i="0" u="none" kern="1200" spc="0" baseline="0" dirty="0">
                          <a:solidFill>
                            <a:schemeClr val="tx1">
                              <a:lumMod val="100000"/>
                            </a:schemeClr>
                          </a:solidFill>
                          <a:effectLst/>
                          <a:latin typeface="Calibri" panose="020F0502020204030204" pitchFamily="34" charset="0"/>
                          <a:ea typeface="+mn-ea"/>
                          <a:cs typeface="Arial" panose="020B0604020202020204" pitchFamily="34" charset="0"/>
                          <a:sym typeface="Calibri" panose="020F0502020204030204" pitchFamily="34" charset="0"/>
                        </a:rPr>
                        <a:t>Albert Amon / Investmon Corp.</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$350,000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484326566"/>
                  </a:ext>
                </a:extLst>
              </a:tr>
              <a:tr h="370840">
                <a:tc>
                  <a:txBody>
                    <a:bodyPr/>
                    <a:lstStyle/>
                    <a:p>
                      <a:pPr algn="l" rtl="0"/>
                      <a:r>
                        <a:rPr lang="en-us" sz="1350" b="0" i="0" u="none" kern="1200" spc="0" baseline="0" dirty="0">
                          <a:solidFill>
                            <a:schemeClr val="tx1">
                              <a:lumMod val="100000"/>
                            </a:schemeClr>
                          </a:solidFill>
                          <a:effectLst/>
                          <a:latin typeface="Calibri" panose="020F0502020204030204" pitchFamily="34" charset="0"/>
                          <a:ea typeface="+mn-ea"/>
                          <a:cs typeface="Arial" panose="020B0604020202020204" pitchFamily="34" charset="0"/>
                          <a:sym typeface="Calibri" panose="020F0502020204030204" pitchFamily="34" charset="0"/>
                        </a:rPr>
                        <a:t>David Rothenberg / RGN Growth Equity</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$300,000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34797017"/>
                  </a:ext>
                </a:extLst>
              </a:tr>
              <a:tr h="370840">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Neil Chriss</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$200,000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2703814345"/>
                  </a:ext>
                </a:extLst>
              </a:tr>
              <a:tr h="370840">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Stanford Warshawsky</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$150,000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586733659"/>
                  </a:ext>
                </a:extLst>
              </a:tr>
              <a:tr h="370840">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Tuvia Barak</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$100,000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21383316"/>
                  </a:ext>
                </a:extLst>
              </a:tr>
              <a:tr h="370840">
                <a:tc>
                  <a:txBody>
                    <a:bodyPr/>
                    <a:lstStyle/>
                    <a:p>
                      <a:pPr algn="l"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Total</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$4,550,000</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705474883"/>
                  </a:ext>
                </a:extLst>
              </a:tr>
            </a:tbl>
          </a:graphicData>
        </a:graphic>
      </p:graphicFrame>
    </p:spTree>
    <p:extLst>
      <p:ext uri="{BB962C8B-B14F-4D97-AF65-F5344CB8AC3E}">
        <p14:creationId xmlns:p14="http://schemas.microsoft.com/office/powerpoint/2010/main" val="18293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chemeClr val="lt1">
                    <a:lumMod val="100000"/>
                  </a:schemeClr>
                </a:solidFill>
                <a:latin typeface="Raleway"/>
                <a:cs typeface="Arial" panose="020B0604020202020204" pitchFamily="34" charset="0"/>
                <a:sym typeface="Raleway"/>
              </a:rPr>
              <a:t>ESOP Existing Shareholders – </a:t>
            </a:r>
            <a:br>
              <a:rPr lang="en-us" sz="2500" b="1" i="0" u="none" kern="2000" baseline="0" dirty="0">
                <a:solidFill>
                  <a:schemeClr val="lt1">
                    <a:lumMod val="100000"/>
                  </a:schemeClr>
                </a:solidFill>
                <a:latin typeface="Raleway"/>
                <a:cs typeface="Arial" panose="020B0604020202020204" pitchFamily="34" charset="0"/>
                <a:sym typeface="Raleway"/>
              </a:rPr>
            </a:br>
            <a:r>
              <a:rPr lang="en-us" sz="2500" b="1" i="0" u="none" kern="2000" baseline="0" dirty="0">
                <a:solidFill>
                  <a:schemeClr val="lt1">
                    <a:lumMod val="100000"/>
                  </a:schemeClr>
                </a:solidFill>
                <a:latin typeface="Raleway"/>
                <a:cs typeface="Arial" panose="020B0604020202020204" pitchFamily="34" charset="0"/>
                <a:sym typeface="Raleway"/>
              </a:rPr>
              <a:t>Supplemental Investment and Approval </a:t>
            </a:r>
            <a:endParaRPr lang="en-us" sz="2500" b="1" kern="2000" dirty="0">
              <a:solidFill>
                <a:schemeClr val="lt1">
                  <a:lumMod val="100000"/>
                </a:schemeClr>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5459" y="5380992"/>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640509" y="1003760"/>
            <a:ext cx="7343658" cy="4472763"/>
          </a:xfrm>
          <a:prstGeom prst="rect">
            <a:avLst/>
          </a:prstGeom>
          <a:noFill/>
        </p:spPr>
        <p:txBody>
          <a:bodyPr wrap="square" rtlCol="0">
            <a:spAutoFit/>
          </a:bodyPr>
          <a:lstStyle/>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latin typeface="Calibri" panose="020F0502020204030204" pitchFamily="34"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dirty="0"/>
          </a:p>
        </p:txBody>
      </p:sp>
      <p:graphicFrame>
        <p:nvGraphicFramePr>
          <p:cNvPr id="3" name="Table 4">
            <a:extLst>
              <a:ext uri="{FF2B5EF4-FFF2-40B4-BE49-F238E27FC236}">
                <a16:creationId xmlns:a16="http://schemas.microsoft.com/office/drawing/2014/main" id="{E68AC92A-2413-49C7-A0C4-964959717C78}"/>
              </a:ext>
            </a:extLst>
          </p:cNvPr>
          <p:cNvGraphicFramePr>
            <a:graphicFrameLocks noGrp="1"/>
          </p:cNvGraphicFramePr>
          <p:nvPr>
            <p:extLst>
              <p:ext uri="{D42A27DB-BD31-4B8C-83A1-F6EECF244321}">
                <p14:modId xmlns:p14="http://schemas.microsoft.com/office/powerpoint/2010/main" val="2180828905"/>
              </p:ext>
            </p:extLst>
          </p:nvPr>
        </p:nvGraphicFramePr>
        <p:xfrm>
          <a:off x="1345020" y="1129307"/>
          <a:ext cx="6336704" cy="2406227"/>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840486941"/>
                    </a:ext>
                  </a:extLst>
                </a:gridCol>
                <a:gridCol w="3168352">
                  <a:extLst>
                    <a:ext uri="{9D8B030D-6E8A-4147-A177-3AD203B41FA5}">
                      <a16:colId xmlns:a16="http://schemas.microsoft.com/office/drawing/2014/main" val="2183377055"/>
                    </a:ext>
                  </a:extLst>
                </a:gridCol>
              </a:tblGrid>
              <a:tr h="544284">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Shareholder’s Name </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  Investment in USD  </a:t>
                      </a:r>
                    </a:p>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 </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103599419"/>
                  </a:ext>
                </a:extLst>
              </a:tr>
              <a:tr h="319813">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Overseas Commerce Ltd.</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$700,000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070277948"/>
                  </a:ext>
                </a:extLst>
              </a:tr>
              <a:tr h="278512">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Ilan Maimon</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$207,000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977801949"/>
                  </a:ext>
                </a:extLst>
              </a:tr>
              <a:tr h="309219">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Erez Dassa</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$131,000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3765306248"/>
                  </a:ext>
                </a:extLst>
              </a:tr>
              <a:tr h="339926">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Lior Arditi</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$40,000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2703814345"/>
                  </a:ext>
                </a:extLst>
              </a:tr>
              <a:tr h="298625">
                <a:tc>
                  <a:txBody>
                    <a:bodyPr/>
                    <a:lstStyle/>
                    <a:p>
                      <a:pPr algn="l"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Chaim Fruchter</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$11,000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586733659"/>
                  </a:ext>
                </a:extLst>
              </a:tr>
              <a:tr h="257324">
                <a:tc>
                  <a:txBody>
                    <a:bodyPr/>
                    <a:lstStyle/>
                    <a:p>
                      <a:pPr algn="l"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Total</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$1,089,000</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21383316"/>
                  </a:ext>
                </a:extLst>
              </a:tr>
            </a:tbl>
          </a:graphicData>
        </a:graphic>
      </p:graphicFrame>
      <p:sp>
        <p:nvSpPr>
          <p:cNvPr id="5" name="TextBox 4">
            <a:extLst>
              <a:ext uri="{FF2B5EF4-FFF2-40B4-BE49-F238E27FC236}">
                <a16:creationId xmlns:a16="http://schemas.microsoft.com/office/drawing/2014/main" id="{9EAD8994-FABC-4700-8C5A-CCBEBFFB1EB2}"/>
              </a:ext>
            </a:extLst>
          </p:cNvPr>
          <p:cNvSpPr txBox="1"/>
          <p:nvPr/>
        </p:nvSpPr>
        <p:spPr>
          <a:xfrm>
            <a:off x="1159834" y="3807084"/>
            <a:ext cx="6940558" cy="1323439"/>
          </a:xfrm>
          <a:prstGeom prst="rect">
            <a:avLst/>
          </a:prstGeom>
          <a:noFill/>
        </p:spPr>
        <p:txBody>
          <a:bodyPr wrap="square" rtlCol="0">
            <a:spAutoFit/>
          </a:bodyPr>
          <a:lstStyle/>
          <a:p>
            <a:pPr algn="l" rtl="0"/>
            <a:r>
              <a:rPr lang="en-us" sz="16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en-us" sz="1600" b="1" i="0" u="sng"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Total Investment Sum for this Round of Capital Raising [Round A]</a:t>
            </a:r>
            <a:r>
              <a:rPr lang="en-us" sz="16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a:t>
            </a:r>
            <a:r>
              <a:rPr lang="en-us" sz="1600" b="1" i="0"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en-us" sz="16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$5,639,000</a:t>
            </a:r>
          </a:p>
          <a:p>
            <a:endParaRPr lang="en-us" sz="1600" b="1" dirty="0">
              <a:latin typeface="Calibri" panose="020F0502020204030204" pitchFamily="34" charset="0"/>
              <a:cs typeface="Arial" panose="020B0604020202020204" pitchFamily="34" charset="0"/>
              <a:sym typeface="Calibri" panose="020F0502020204030204" pitchFamily="34" charset="0"/>
            </a:endParaRPr>
          </a:p>
          <a:p>
            <a:pPr algn="l" rtl="0"/>
            <a:r>
              <a:rPr lang="en-us" sz="1600" b="1" i="0" u="none" baseline="0" dirty="0">
                <a:latin typeface="Calibri" panose="020F0502020204030204" pitchFamily="34" charset="0"/>
                <a:cs typeface="Arial" panose="020B0604020202020204" pitchFamily="34" charset="0"/>
                <a:sym typeface="Calibri" panose="020F0502020204030204" pitchFamily="34" charset="0"/>
              </a:rPr>
              <a:t>ESOP: The Board of Directors will serve as an Options Committee to implement the decision of the shareholders' meeting of August 23, 2020, allocating options to managers and employees for years 2021-2024.</a:t>
            </a:r>
            <a:endParaRPr lang="en-us" sz="1600" b="1" dirty="0">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7370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400" b="1" i="0" u="none" kern="2000" baseline="0" dirty="0">
                <a:solidFill>
                  <a:schemeClr val="lt1">
                    <a:lumMod val="100000"/>
                  </a:schemeClr>
                </a:solidFill>
                <a:latin typeface="Raleway"/>
                <a:cs typeface="Arial" panose="020B0604020202020204" pitchFamily="34" charset="0"/>
                <a:sym typeface="Raleway"/>
              </a:rPr>
              <a:t>Trial Balance Summary for September 30, 2020 </a:t>
            </a:r>
          </a:p>
          <a:p>
            <a:pPr algn="ctr" rtl="0" eaLnBrk="1" hangingPunct="1">
              <a:defRPr/>
            </a:pPr>
            <a:r>
              <a:rPr lang="en-us" b="1" i="0" u="none" kern="2000" baseline="0" dirty="0">
                <a:solidFill>
                  <a:schemeClr val="lt1">
                    <a:lumMod val="100000"/>
                  </a:schemeClr>
                </a:solidFill>
                <a:latin typeface="Raleway"/>
                <a:cs typeface="Arial" panose="020B0604020202020204" pitchFamily="34" charset="0"/>
                <a:sym typeface="Raleway"/>
              </a:rPr>
              <a:t>In NIS thousands / USD thousands</a:t>
            </a:r>
            <a:endParaRPr lang="en-us" b="1" kern="2000" dirty="0">
              <a:solidFill>
                <a:schemeClr val="lt1">
                  <a:lumMod val="100000"/>
                </a:schemeClr>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40352" y="5449788"/>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BA635442-44EA-4D89-A9C0-32E2F513373B}"/>
              </a:ext>
            </a:extLst>
          </p:cNvPr>
          <p:cNvGraphicFramePr>
            <a:graphicFrameLocks noGrp="1"/>
          </p:cNvGraphicFramePr>
          <p:nvPr>
            <p:extLst>
              <p:ext uri="{D42A27DB-BD31-4B8C-83A1-F6EECF244321}">
                <p14:modId xmlns:p14="http://schemas.microsoft.com/office/powerpoint/2010/main" val="2567830986"/>
              </p:ext>
            </p:extLst>
          </p:nvPr>
        </p:nvGraphicFramePr>
        <p:xfrm>
          <a:off x="1043608" y="1304920"/>
          <a:ext cx="6245249" cy="3733800"/>
        </p:xfrm>
        <a:graphic>
          <a:graphicData uri="http://schemas.openxmlformats.org/drawingml/2006/table">
            <a:tbl>
              <a:tblPr firstRow="1" bandRow="1">
                <a:tableStyleId>{5C22544A-7EE6-4342-B048-85BDC9FD1C3A}</a:tableStyleId>
              </a:tblPr>
              <a:tblGrid>
                <a:gridCol w="879793">
                  <a:extLst>
                    <a:ext uri="{9D8B030D-6E8A-4147-A177-3AD203B41FA5}">
                      <a16:colId xmlns:a16="http://schemas.microsoft.com/office/drawing/2014/main" val="1743029915"/>
                    </a:ext>
                  </a:extLst>
                </a:gridCol>
                <a:gridCol w="1397317">
                  <a:extLst>
                    <a:ext uri="{9D8B030D-6E8A-4147-A177-3AD203B41FA5}">
                      <a16:colId xmlns:a16="http://schemas.microsoft.com/office/drawing/2014/main" val="568656572"/>
                    </a:ext>
                  </a:extLst>
                </a:gridCol>
                <a:gridCol w="1539314">
                  <a:extLst>
                    <a:ext uri="{9D8B030D-6E8A-4147-A177-3AD203B41FA5}">
                      <a16:colId xmlns:a16="http://schemas.microsoft.com/office/drawing/2014/main" val="2095549241"/>
                    </a:ext>
                  </a:extLst>
                </a:gridCol>
                <a:gridCol w="2428825">
                  <a:extLst>
                    <a:ext uri="{9D8B030D-6E8A-4147-A177-3AD203B41FA5}">
                      <a16:colId xmlns:a16="http://schemas.microsoft.com/office/drawing/2014/main" val="2488961348"/>
                    </a:ext>
                  </a:extLst>
                </a:gridCol>
              </a:tblGrid>
              <a:tr h="16316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2019</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Until 30.09.2020</a:t>
                      </a:r>
                      <a:b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br>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USD [NIS 3.4/$]</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Until 30.09.2020 </a:t>
                      </a:r>
                    </a:p>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NIS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Item</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484528428"/>
                  </a:ext>
                </a:extLst>
              </a:tr>
              <a:tr h="370840">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23,320.3</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$21,720.1</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73,848.6 </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Income</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4143223528"/>
                  </a:ext>
                </a:extLst>
              </a:tr>
              <a:tr h="370840">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20,448</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$19,176.8</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65,201.4</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Sales Cost</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939559867"/>
                  </a:ext>
                </a:extLst>
              </a:tr>
              <a:tr h="370840">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   2,871.4</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$2,543.2</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8,647.1</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Gross profit</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2024527780"/>
                  </a:ext>
                </a:extLst>
              </a:tr>
              <a:tr h="370840">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       294.9</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$226.6</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870.6</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R&amp;D expenses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924803281"/>
                  </a:ext>
                </a:extLst>
              </a:tr>
              <a:tr h="370840">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2,538.8</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$898.6</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algn="ctr" defTabSz="685800" rtl="0" eaLnBrk="1" latinLnBrk="0" hangingPunct="1"/>
                      <a:r>
                        <a:rPr lang="en-us" sz="1350" b="0" i="0" u="none" kern="1200" spc="0" baseline="0" dirty="0">
                          <a:solidFill>
                            <a:schemeClr val="dk1"/>
                          </a:solidFill>
                          <a:latin typeface="Calibri" panose="020F0502020204030204" pitchFamily="34" charset="0"/>
                          <a:ea typeface="+mn-ea"/>
                          <a:cs typeface="Arial" panose="020B0604020202020204" pitchFamily="34" charset="0"/>
                          <a:sym typeface="Calibri" panose="020F0502020204030204" pitchFamily="34" charset="0"/>
                        </a:rPr>
                        <a:t>3,055.2</a:t>
                      </a:r>
                      <a:endParaRPr lang="en-us" sz="1350" kern="1200" spc="0" dirty="0">
                        <a:solidFill>
                          <a:schemeClr val="dk1"/>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Marketing, operations, general &amp; administrative expenses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070837544"/>
                  </a:ext>
                </a:extLst>
              </a:tr>
              <a:tr h="370840">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       37.8</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$1,418.0</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4,721.3</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Operating Income (Loss)</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3987839572"/>
                  </a:ext>
                </a:extLst>
              </a:tr>
              <a:tr h="370840">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251.1</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$37.9</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128.8</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Net financing expenses, fees &amp; rates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3652558066"/>
                  </a:ext>
                </a:extLst>
              </a:tr>
              <a:tr h="370840">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(213.3)</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$1,350.7</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4,592.5</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Income (Loss) for the period</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2651506947"/>
                  </a:ext>
                </a:extLst>
              </a:tr>
            </a:tbl>
          </a:graphicData>
        </a:graphic>
      </p:graphicFrame>
    </p:spTree>
    <p:extLst>
      <p:ext uri="{BB962C8B-B14F-4D97-AF65-F5344CB8AC3E}">
        <p14:creationId xmlns:p14="http://schemas.microsoft.com/office/powerpoint/2010/main" val="326844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chemeClr val="lt1">
                    <a:lumMod val="100000"/>
                  </a:schemeClr>
                </a:solidFill>
                <a:latin typeface="Raleway"/>
                <a:cs typeface="Arial" panose="020B0604020202020204" pitchFamily="34" charset="0"/>
                <a:sym typeface="Raleway"/>
              </a:rPr>
              <a:t>Company activities – Shipments: Q3 2020</a:t>
            </a:r>
            <a:endParaRPr lang="en-us" sz="2500" b="1" kern="2000" dirty="0">
              <a:solidFill>
                <a:schemeClr val="lt1">
                  <a:lumMod val="100000"/>
                </a:schemeClr>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60432" y="5450973"/>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251520" y="985293"/>
            <a:ext cx="8132327" cy="2576154"/>
          </a:xfrm>
          <a:prstGeom prst="rect">
            <a:avLst/>
          </a:prstGeom>
          <a:noFill/>
        </p:spPr>
        <p:txBody>
          <a:bodyPr wrap="square" rtlCol="0">
            <a:spAutoFit/>
          </a:bodyPr>
          <a:lstStyle/>
          <a:p>
            <a:pPr algn="l" rtl="0">
              <a:lnSpc>
                <a:spcPct val="115000"/>
              </a:lnSpc>
              <a:spcAft>
                <a:spcPts val="1000"/>
              </a:spcAft>
            </a:pPr>
            <a:r>
              <a:rPr lang="en-us" sz="1600" b="1" i="0"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r>
              <a:rPr lang="en-us" sz="1600" b="1" i="0" u="sng"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China-Israel </a:t>
            </a:r>
            <a:r>
              <a:rPr lang="en-us" sz="1600" b="0" i="0" u="sng"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r>
              <a:rPr lang="en-us" sz="1600" b="1" i="0" u="sng"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Actual Shipment Implementation Rate for 30.09.2020</a:t>
            </a:r>
            <a:r>
              <a:rPr lang="en-us"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a:t>
            </a:r>
          </a:p>
          <a:p>
            <a:pPr algn="l" rtl="0">
              <a:lnSpc>
                <a:spcPct val="115000"/>
              </a:lnSpc>
              <a:spcAft>
                <a:spcPts val="1000"/>
              </a:spcAft>
            </a:pPr>
            <a:endParaRPr lang="en-us" b="1" u="sng"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algn="l" rtl="0">
              <a:lnSpc>
                <a:spcPct val="115000"/>
              </a:lnSpc>
              <a:spcAft>
                <a:spcPts val="1000"/>
              </a:spcAft>
            </a:pPr>
            <a:endParaRPr lang="en-us" b="1" u="sng"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algn="l" rtl="0">
              <a:lnSpc>
                <a:spcPct val="115000"/>
              </a:lnSpc>
              <a:spcAft>
                <a:spcPts val="1000"/>
              </a:spcAft>
            </a:pPr>
            <a:endParaRPr lang="en-us" b="1" u="sng"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algn="l" rtl="0">
              <a:lnSpc>
                <a:spcPct val="115000"/>
              </a:lnSpc>
              <a:spcAft>
                <a:spcPts val="1000"/>
              </a:spcAft>
            </a:pPr>
            <a:endParaRPr lang="en-us" sz="1800" b="1" u="sng" dirty="0">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algn="l" rtl="0">
              <a:lnSpc>
                <a:spcPct val="115000"/>
              </a:lnSpc>
              <a:spcAft>
                <a:spcPts val="1000"/>
              </a:spcAft>
            </a:pPr>
            <a:endParaRPr lang="en-us" sz="1500" b="1" u="sng" dirty="0">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5" name="Table 5">
            <a:extLst>
              <a:ext uri="{FF2B5EF4-FFF2-40B4-BE49-F238E27FC236}">
                <a16:creationId xmlns:a16="http://schemas.microsoft.com/office/drawing/2014/main" id="{29A4C81E-ABC6-4103-B37F-D545254212FF}"/>
              </a:ext>
            </a:extLst>
          </p:cNvPr>
          <p:cNvGraphicFramePr>
            <a:graphicFrameLocks noGrp="1"/>
          </p:cNvGraphicFramePr>
          <p:nvPr>
            <p:extLst>
              <p:ext uri="{D42A27DB-BD31-4B8C-83A1-F6EECF244321}">
                <p14:modId xmlns:p14="http://schemas.microsoft.com/office/powerpoint/2010/main" val="1085563743"/>
              </p:ext>
            </p:extLst>
          </p:nvPr>
        </p:nvGraphicFramePr>
        <p:xfrm>
          <a:off x="502886" y="1385809"/>
          <a:ext cx="7880961" cy="1795822"/>
        </p:xfrm>
        <a:graphic>
          <a:graphicData uri="http://schemas.openxmlformats.org/drawingml/2006/table">
            <a:tbl>
              <a:tblPr firstRow="1" bandRow="1">
                <a:tableStyleId>{5C22544A-7EE6-4342-B048-85BDC9FD1C3A}</a:tableStyleId>
              </a:tblPr>
              <a:tblGrid>
                <a:gridCol w="1259545">
                  <a:extLst>
                    <a:ext uri="{9D8B030D-6E8A-4147-A177-3AD203B41FA5}">
                      <a16:colId xmlns:a16="http://schemas.microsoft.com/office/drawing/2014/main" val="2108245149"/>
                    </a:ext>
                  </a:extLst>
                </a:gridCol>
                <a:gridCol w="792088">
                  <a:extLst>
                    <a:ext uri="{9D8B030D-6E8A-4147-A177-3AD203B41FA5}">
                      <a16:colId xmlns:a16="http://schemas.microsoft.com/office/drawing/2014/main" val="2336361213"/>
                    </a:ext>
                  </a:extLst>
                </a:gridCol>
                <a:gridCol w="864096">
                  <a:extLst>
                    <a:ext uri="{9D8B030D-6E8A-4147-A177-3AD203B41FA5}">
                      <a16:colId xmlns:a16="http://schemas.microsoft.com/office/drawing/2014/main" val="4060610630"/>
                    </a:ext>
                  </a:extLst>
                </a:gridCol>
                <a:gridCol w="792088">
                  <a:extLst>
                    <a:ext uri="{9D8B030D-6E8A-4147-A177-3AD203B41FA5}">
                      <a16:colId xmlns:a16="http://schemas.microsoft.com/office/drawing/2014/main" val="744435797"/>
                    </a:ext>
                  </a:extLst>
                </a:gridCol>
                <a:gridCol w="792088">
                  <a:extLst>
                    <a:ext uri="{9D8B030D-6E8A-4147-A177-3AD203B41FA5}">
                      <a16:colId xmlns:a16="http://schemas.microsoft.com/office/drawing/2014/main" val="1300513383"/>
                    </a:ext>
                  </a:extLst>
                </a:gridCol>
                <a:gridCol w="787717">
                  <a:extLst>
                    <a:ext uri="{9D8B030D-6E8A-4147-A177-3AD203B41FA5}">
                      <a16:colId xmlns:a16="http://schemas.microsoft.com/office/drawing/2014/main" val="2013825139"/>
                    </a:ext>
                  </a:extLst>
                </a:gridCol>
                <a:gridCol w="869724">
                  <a:extLst>
                    <a:ext uri="{9D8B030D-6E8A-4147-A177-3AD203B41FA5}">
                      <a16:colId xmlns:a16="http://schemas.microsoft.com/office/drawing/2014/main" val="1573605719"/>
                    </a:ext>
                  </a:extLst>
                </a:gridCol>
                <a:gridCol w="895066">
                  <a:extLst>
                    <a:ext uri="{9D8B030D-6E8A-4147-A177-3AD203B41FA5}">
                      <a16:colId xmlns:a16="http://schemas.microsoft.com/office/drawing/2014/main" val="300916657"/>
                    </a:ext>
                  </a:extLst>
                </a:gridCol>
                <a:gridCol w="828549">
                  <a:extLst>
                    <a:ext uri="{9D8B030D-6E8A-4147-A177-3AD203B41FA5}">
                      <a16:colId xmlns:a16="http://schemas.microsoft.com/office/drawing/2014/main" val="1044456864"/>
                    </a:ext>
                  </a:extLst>
                </a:gridCol>
              </a:tblGrid>
              <a:tr h="7487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i="0" u="none" strike="noStrike" spc="0" baseline="0" dirty="0">
                          <a:solidFill>
                            <a:schemeClr val="tx1">
                              <a:lumMod val="100000"/>
                            </a:schemeClr>
                          </a:solidFill>
                          <a:effectLst/>
                          <a:latin typeface="Calibri" panose="020F0502020204030204" pitchFamily="34" charset="0"/>
                          <a:ea typeface="+mn-ea"/>
                          <a:cs typeface="Arial" panose="020B0604020202020204" pitchFamily="34" charset="0"/>
                          <a:sym typeface="Calibri" panose="020F0502020204030204" pitchFamily="34" charset="0"/>
                        </a:rPr>
                        <a:t>Quarter/</a:t>
                      </a:r>
                      <a:endParaRPr lang="en-us" sz="1600" b="1" i="0" u="none" strike="noStrike" spc="0" dirty="0">
                        <a:solidFill>
                          <a:schemeClr val="tx1">
                            <a:lumMod val="100000"/>
                          </a:schemeClr>
                        </a:solidFill>
                        <a:effectLst/>
                        <a:latin typeface="Calibri" panose="020F0502020204030204" pitchFamily="34" charset="0"/>
                        <a:ea typeface="+mn-ea"/>
                        <a:cs typeface="Arial" panose="020B0604020202020204" pitchFamily="34" charset="0"/>
                        <a:sym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i="0" u="none" strike="noStrike" spc="0" baseline="0" dirty="0">
                          <a:solidFill>
                            <a:schemeClr val="tx1">
                              <a:lumMod val="100000"/>
                            </a:schemeClr>
                          </a:solidFill>
                          <a:effectLst/>
                          <a:latin typeface="Calibri" panose="020F0502020204030204" pitchFamily="34" charset="0"/>
                          <a:ea typeface="+mn-ea"/>
                          <a:cs typeface="Arial" panose="020B0604020202020204" pitchFamily="34" charset="0"/>
                          <a:sym typeface="Calibri" panose="020F0502020204030204" pitchFamily="34" charset="0"/>
                        </a:rPr>
                        <a:t>Month</a:t>
                      </a:r>
                      <a:endParaRPr lang="en-us" sz="1600" b="1" i="0" u="none" strike="noStrike" spc="0" dirty="0">
                        <a:solidFill>
                          <a:schemeClr val="tx1">
                            <a:lumMod val="100000"/>
                          </a:schemeClr>
                        </a:solidFill>
                        <a:effectLst/>
                        <a:latin typeface="Calibri" panose="020F0502020204030204" pitchFamily="34" charset="0"/>
                        <a:ea typeface="+mn-ea"/>
                        <a:cs typeface="Arial" panose="020B0604020202020204" pitchFamily="34" charset="0"/>
                        <a:sym typeface="Calibri" panose="020F0502020204030204" pitchFamily="34" charset="0"/>
                      </a:endParaRPr>
                    </a:p>
                    <a:p>
                      <a:endParaRPr lang="en-us" dirty="0"/>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Q1</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Q2</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H 1</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July</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August</a:t>
                      </a:r>
                    </a:p>
                    <a:p>
                      <a:pPr algn="ctr" rtl="0"/>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Sept.</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Q3</a:t>
                      </a:r>
                    </a:p>
                    <a:p>
                      <a:endParaRPr lang="en-us" dirty="0"/>
                    </a:p>
                  </a:txBody>
                  <a:tcPr/>
                </a:tc>
                <a:tc>
                  <a:txBody>
                    <a:bodyPr/>
                    <a:lstStyle/>
                    <a:p>
                      <a:pPr algn="ctr"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Month</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2933591173"/>
                  </a:ext>
                </a:extLst>
              </a:tr>
              <a:tr h="50548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i="0" u="none" kern="1200"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Actual</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i="0" u="none" kern="1200"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Volume</a:t>
                      </a:r>
                      <a:endParaRPr lang="en-us" sz="1350" b="1" kern="1200"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142,750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309,513</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452,263</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242,012</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280,430</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0"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232,843</a:t>
                      </a:r>
                      <a:endParaRPr lang="en-us"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r"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755,255</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ctr"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Actual Quantity</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3505975474"/>
                  </a:ext>
                </a:extLst>
              </a:tr>
              <a:tr h="505481">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350" b="1" i="0" u="none" kern="1200"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Accumulated</a:t>
                      </a:r>
                      <a:endParaRPr lang="en-us" sz="1350" b="1" kern="1200"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r" rtl="0"/>
                      <a:r>
                        <a:rPr lang="en-us" b="1" i="0" u="none" spc="0" baseline="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rPr>
                        <a:t>1,207,518</a:t>
                      </a:r>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endParaRPr lang="en-us" b="1" spc="0" dirty="0">
                        <a:solidFill>
                          <a:schemeClr val="tx1">
                            <a:lumMod val="100000"/>
                          </a:schemeClr>
                        </a:solidFill>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4219597093"/>
                  </a:ext>
                </a:extLst>
              </a:tr>
            </a:tbl>
          </a:graphicData>
        </a:graphic>
      </p:graphicFrame>
      <p:pic>
        <p:nvPicPr>
          <p:cNvPr id="6" name="Picture 5" descr="A picture containing outdoor, transport, plane, sitting&#10;&#10;Description automatically generated">
            <a:extLst>
              <a:ext uri="{FF2B5EF4-FFF2-40B4-BE49-F238E27FC236}">
                <a16:creationId xmlns:a16="http://schemas.microsoft.com/office/drawing/2014/main" id="{78D03DAA-1513-4AC5-9211-DF69B2A0B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86" y="3313828"/>
            <a:ext cx="2685735" cy="2014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store in a city&#10;&#10;Description automatically generated">
            <a:extLst>
              <a:ext uri="{FF2B5EF4-FFF2-40B4-BE49-F238E27FC236}">
                <a16:creationId xmlns:a16="http://schemas.microsoft.com/office/drawing/2014/main" id="{6F3D54B2-63D5-439B-B2BD-5A01342B6D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096" y="3313829"/>
            <a:ext cx="1523043" cy="2030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A picture containing building, outdoor, street, sidewalk&#10;&#10;Description automatically generated">
            <a:extLst>
              <a:ext uri="{FF2B5EF4-FFF2-40B4-BE49-F238E27FC236}">
                <a16:creationId xmlns:a16="http://schemas.microsoft.com/office/drawing/2014/main" id="{6A059D92-E28E-40C8-8E1A-B384F974C4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7572" y="3313828"/>
            <a:ext cx="969248" cy="2052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Exelot Air Pallets 17 10 2020">
            <a:hlinkClick r:id="" action="ppaction://media"/>
            <a:extLst>
              <a:ext uri="{FF2B5EF4-FFF2-40B4-BE49-F238E27FC236}">
                <a16:creationId xmlns:a16="http://schemas.microsoft.com/office/drawing/2014/main" id="{5941E571-8999-443D-B783-F673C064A6DF}"/>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707905" y="3313828"/>
            <a:ext cx="1288403" cy="2030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389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6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rgbClr val="FFFFFF"/>
                </a:solidFill>
                <a:latin typeface="Raleway"/>
                <a:cs typeface="Arial" panose="020B0604020202020204" pitchFamily="34" charset="0"/>
                <a:sym typeface="Raleway"/>
              </a:rPr>
              <a:t>Company Activity for Q3 2020</a:t>
            </a:r>
            <a:endParaRPr lang="en-us" sz="2500" b="1" kern="2000" dirty="0">
              <a:solidFill>
                <a:srgbClr val="FFFFFF"/>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8424" y="5449788"/>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54D3-D41F-42F7-8425-31C7358CD5EF}"/>
              </a:ext>
            </a:extLst>
          </p:cNvPr>
          <p:cNvSpPr txBox="1"/>
          <p:nvPr/>
        </p:nvSpPr>
        <p:spPr>
          <a:xfrm>
            <a:off x="395536" y="2348098"/>
            <a:ext cx="8856984"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9F9BD4C-DA52-4938-A951-792863BB4E0C}"/>
              </a:ext>
            </a:extLst>
          </p:cNvPr>
          <p:cNvSpPr txBox="1"/>
          <p:nvPr/>
        </p:nvSpPr>
        <p:spPr>
          <a:xfrm>
            <a:off x="323528" y="1489273"/>
            <a:ext cx="7776864" cy="1640193"/>
          </a:xfrm>
          <a:prstGeom prst="rect">
            <a:avLst/>
          </a:prstGeom>
          <a:noFill/>
        </p:spPr>
        <p:txBody>
          <a:bodyPr wrap="square" rtlCol="0">
            <a:spAutoFit/>
          </a:bodyPr>
          <a:lstStyle/>
          <a:p>
            <a:pPr algn="l" rtl="0">
              <a:lnSpc>
                <a:spcPct val="115000"/>
              </a:lnSpc>
              <a:spcAft>
                <a:spcPts val="1000"/>
              </a:spcAft>
            </a:pPr>
            <a:endParaRPr lang="en-us" b="1" u="sng"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algn="l" rtl="0">
              <a:lnSpc>
                <a:spcPct val="115000"/>
              </a:lnSpc>
              <a:spcAft>
                <a:spcPts val="1000"/>
              </a:spcAft>
            </a:pPr>
            <a:endParaRPr lang="en-us" sz="1800" b="1" u="sng" dirty="0">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algn="l" rtl="0">
              <a:lnSpc>
                <a:spcPct val="115000"/>
              </a:lnSpc>
              <a:spcAft>
                <a:spcPts val="1000"/>
              </a:spcAft>
            </a:pPr>
            <a:endParaRPr lang="en-us" sz="1600" b="1" dirty="0">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endParaRPr>
          </a:p>
          <a:p>
            <a:pPr algn="l" rtl="0">
              <a:lnSpc>
                <a:spcPct val="115000"/>
              </a:lnSpc>
              <a:spcAft>
                <a:spcPts val="1000"/>
              </a:spcAft>
            </a:pPr>
            <a:endParaRPr lang="en-us" sz="1500" b="1" u="sng" dirty="0">
              <a:latin typeface="Calibri" panose="020F050202020403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27D0291C-0534-4BD1-8EB7-DE7083291269}"/>
              </a:ext>
            </a:extLst>
          </p:cNvPr>
          <p:cNvSpPr txBox="1"/>
          <p:nvPr/>
        </p:nvSpPr>
        <p:spPr>
          <a:xfrm>
            <a:off x="179511" y="985292"/>
            <a:ext cx="8784977" cy="4167551"/>
          </a:xfrm>
          <a:prstGeom prst="rect">
            <a:avLst/>
          </a:prstGeom>
          <a:noFill/>
        </p:spPr>
        <p:txBody>
          <a:bodyPr wrap="square">
            <a:spAutoFit/>
          </a:bodyPr>
          <a:lstStyle/>
          <a:p>
            <a:pPr marL="360363" indent="-360363" algn="l" rtl="0">
              <a:lnSpc>
                <a:spcPct val="115000"/>
              </a:lnSpc>
              <a:spcAft>
                <a:spcPts val="600"/>
              </a:spcAft>
              <a:buAutoNum type="arabicParenR"/>
            </a:pPr>
            <a:r>
              <a:rPr lang="en-us" sz="1800" b="1" i="0" u="sng"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Support for Shipments </a:t>
            </a:r>
            <a:r>
              <a:rPr lang="en-us" b="1" u="sng"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at Every Level</a:t>
            </a:r>
            <a:r>
              <a:rPr lang="en-us" sz="1800" b="1"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r>
              <a:rPr lang="en-us" sz="1800" b="0" i="0" u="none" kern="0" baseline="0" dirty="0">
                <a:solidFill>
                  <a:schemeClr val="tx1">
                    <a:lumMod val="100000"/>
                  </a:schemeClr>
                </a:solidFill>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Marketing and sales, technological system, operations, logistics and customer service.</a:t>
            </a:r>
          </a:p>
          <a:p>
            <a:pPr marL="360363" indent="-360363" algn="l" rtl="0">
              <a:lnSpc>
                <a:spcPct val="115000"/>
              </a:lnSpc>
              <a:spcAft>
                <a:spcPts val="1000"/>
              </a:spcAft>
            </a:pPr>
            <a:r>
              <a:rPr lang="en-us" sz="1800" b="1"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2) 	</a:t>
            </a:r>
            <a:r>
              <a:rPr lang="en-us" sz="1800" b="1" i="0" u="sng"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Technological Development</a:t>
            </a:r>
            <a:r>
              <a:rPr lang="en-us" sz="18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en-us" sz="1800" b="0"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Issues and logistic controls; increasing capacity (phase 1).</a:t>
            </a:r>
          </a:p>
          <a:p>
            <a:pPr marL="360363" indent="-360363" algn="l" rtl="0">
              <a:lnSpc>
                <a:spcPct val="115000"/>
              </a:lnSpc>
              <a:spcAft>
                <a:spcPts val="1000"/>
              </a:spcAft>
            </a:pPr>
            <a:r>
              <a:rPr lang="en-us" b="0"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    	</a:t>
            </a:r>
            <a:r>
              <a:rPr lang="en-us" sz="1800" b="0"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Moving to the new “Partners System” and preparing vendor permissions. Integrating SMS for increasing income (upgrading Forwarder / response to Covid-19). </a:t>
            </a:r>
            <a:r>
              <a:rPr lang="en-us" b="0" i="0" u="none" kern="0" baseline="0" dirty="0">
                <a:solidFill>
                  <a:schemeClr val="tx1">
                    <a:lumMod val="100000"/>
                  </a:schemeClr>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New system architecture; beginning of additional staff recruitment for promoting development and interfaces.</a:t>
            </a:r>
          </a:p>
          <a:p>
            <a:pPr marL="360363" indent="-360363" algn="l" rtl="0">
              <a:lnSpc>
                <a:spcPct val="115000"/>
              </a:lnSpc>
              <a:spcAft>
                <a:spcPts val="1000"/>
              </a:spcAft>
            </a:pPr>
            <a:r>
              <a:rPr lang="en-us" b="0" i="0" u="none" baseline="0" dirty="0">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rPr>
              <a:t>    	New system architecture:    </a:t>
            </a:r>
          </a:p>
          <a:p>
            <a:pPr marL="360363" indent="-360363" algn="l" rtl="0">
              <a:lnSpc>
                <a:spcPct val="115000"/>
              </a:lnSpc>
              <a:spcAft>
                <a:spcPts val="1000"/>
              </a:spcAft>
            </a:pPr>
            <a:r>
              <a:rPr lang="en-us" sz="1800" b="1"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3) 	</a:t>
            </a:r>
            <a:r>
              <a:rPr lang="en-us" sz="1800" b="1" i="0" u="sng"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Developing Infrastructures Abroad</a:t>
            </a:r>
            <a:r>
              <a:rPr lang="en-us" sz="1800" b="1" i="0" u="none" kern="0" baseline="0" dirty="0">
                <a:solidFill>
                  <a:schemeClr val="tx1">
                    <a:lumMod val="100000"/>
                  </a:schemeClr>
                </a:solidFill>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 </a:t>
            </a:r>
            <a:r>
              <a:rPr lang="en-us" sz="1800" b="0" i="0" u="none" kern="0" baseline="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Locating partners, agreements, price lists, system and interfaces:  Customs agents and distribution in the USA, UK, Europe.</a:t>
            </a:r>
          </a:p>
          <a:p>
            <a:pPr marL="360363" indent="-360363" algn="l" rtl="0">
              <a:lnSpc>
                <a:spcPct val="115000"/>
              </a:lnSpc>
              <a:spcAft>
                <a:spcPts val="1000"/>
              </a:spcAft>
              <a:buFont typeface="+mj-lt"/>
              <a:buAutoNum type="arabicParenR" startAt="4"/>
            </a:pPr>
            <a:r>
              <a:rPr lang="en-us" sz="1800" b="1" i="0" u="sng" baseline="0" dirty="0">
                <a:latin typeface="Calibri" panose="020F0502020204030204" pitchFamily="34" charset="0"/>
                <a:cs typeface="Arial" panose="020B0604020202020204" pitchFamily="34" charset="0"/>
                <a:sym typeface="Calibri" panose="020F0502020204030204" pitchFamily="34" charset="0"/>
              </a:rPr>
              <a:t>Objective</a:t>
            </a:r>
            <a:r>
              <a:rPr lang="en-us" sz="1800" b="0" i="0" u="none" baseline="0" dirty="0">
                <a:latin typeface="Calibri" panose="020F0502020204030204" pitchFamily="34" charset="0"/>
                <a:cs typeface="Arial" panose="020B0604020202020204" pitchFamily="34" charset="0"/>
                <a:sym typeface="Calibri" panose="020F0502020204030204" pitchFamily="34" charset="0"/>
              </a:rPr>
              <a:t>: China–USA and China–UK lines, USA/UK to Israel and other countries in 2021.</a:t>
            </a:r>
            <a:endParaRPr lang="en-us" sz="1800" b="1" u="sng" dirty="0">
              <a:latin typeface="Calibri" panose="020F0502020204030204" pitchFamily="34" charset="0"/>
              <a:cs typeface="Arial" panose="020B0604020202020204" pitchFamily="34" charset="0"/>
              <a:sym typeface="Calibri" panose="020F0502020204030204" pitchFamily="34" charset="0"/>
            </a:endParaRPr>
          </a:p>
        </p:txBody>
      </p:sp>
      <p:graphicFrame>
        <p:nvGraphicFramePr>
          <p:cNvPr id="3" name="Object 2">
            <a:extLst>
              <a:ext uri="{FF2B5EF4-FFF2-40B4-BE49-F238E27FC236}">
                <a16:creationId xmlns:a16="http://schemas.microsoft.com/office/drawing/2014/main" id="{17377ED5-9233-466C-A1D6-F80CE505F32E}"/>
              </a:ext>
            </a:extLst>
          </p:cNvPr>
          <p:cNvGraphicFramePr>
            <a:graphicFrameLocks noChangeAspect="1"/>
          </p:cNvGraphicFramePr>
          <p:nvPr>
            <p:extLst>
              <p:ext uri="{D42A27DB-BD31-4B8C-83A1-F6EECF244321}">
                <p14:modId xmlns:p14="http://schemas.microsoft.com/office/powerpoint/2010/main" val="1325394854"/>
              </p:ext>
            </p:extLst>
          </p:nvPr>
        </p:nvGraphicFramePr>
        <p:xfrm>
          <a:off x="3563888" y="3338678"/>
          <a:ext cx="1567987" cy="722528"/>
        </p:xfrm>
        <a:graphic>
          <a:graphicData uri="http://schemas.openxmlformats.org/presentationml/2006/ole">
            <mc:AlternateContent xmlns:mc="http://schemas.openxmlformats.org/markup-compatibility/2006">
              <mc:Choice xmlns:v="urn:schemas-microsoft-com:vml" Requires="v">
                <p:oleObj spid="_x0000_s4140" name="Packager Shell Object" showAsIcon="1" r:id="rId5" imgW="992160" imgH="456480" progId="Package">
                  <p:embed/>
                </p:oleObj>
              </mc:Choice>
              <mc:Fallback>
                <p:oleObj name="Packager Shell Object" showAsIcon="1" r:id="rId5" imgW="992160" imgH="456480" progId="Package">
                  <p:embed/>
                  <p:pic>
                    <p:nvPicPr>
                      <p:cNvPr id="0" name=""/>
                      <p:cNvPicPr/>
                      <p:nvPr/>
                    </p:nvPicPr>
                    <p:blipFill>
                      <a:blip r:embed="rId6"/>
                      <a:stretch>
                        <a:fillRect/>
                      </a:stretch>
                    </p:blipFill>
                    <p:spPr>
                      <a:xfrm>
                        <a:off x="3563888" y="3338678"/>
                        <a:ext cx="1567987" cy="722528"/>
                      </a:xfrm>
                      <a:prstGeom prst="rect">
                        <a:avLst/>
                      </a:prstGeom>
                    </p:spPr>
                  </p:pic>
                </p:oleObj>
              </mc:Fallback>
            </mc:AlternateContent>
          </a:graphicData>
        </a:graphic>
      </p:graphicFrame>
    </p:spTree>
    <p:extLst>
      <p:ext uri="{BB962C8B-B14F-4D97-AF65-F5344CB8AC3E}">
        <p14:creationId xmlns:p14="http://schemas.microsoft.com/office/powerpoint/2010/main" val="14019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r>
              <a:rPr lang="en-us" sz="2500" b="1" i="0" u="none" kern="2000" baseline="0" dirty="0">
                <a:solidFill>
                  <a:schemeClr val="lt1">
                    <a:lumMod val="100000"/>
                  </a:schemeClr>
                </a:solidFill>
                <a:latin typeface="Raleway"/>
                <a:cs typeface="Arial" panose="020B0604020202020204" pitchFamily="34" charset="0"/>
                <a:sym typeface="Raleway"/>
              </a:rPr>
              <a:t>Summary until 30.09.2020 and forecast for Q4/2020</a:t>
            </a:r>
            <a:endParaRPr lang="en-us" sz="2500" b="1" kern="2000" dirty="0">
              <a:solidFill>
                <a:schemeClr val="lt1">
                  <a:lumMod val="100000"/>
                </a:schemeClr>
              </a:solidFill>
              <a:latin typeface="Raleway"/>
              <a:cs typeface="Arial" panose="020B0604020202020204" pitchFamily="34" charset="0"/>
              <a:sym typeface="Raleway"/>
            </a:endParaRPr>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60816" y="5449788"/>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4">
            <a:extLst>
              <a:ext uri="{FF2B5EF4-FFF2-40B4-BE49-F238E27FC236}">
                <a16:creationId xmlns:a16="http://schemas.microsoft.com/office/drawing/2014/main" id="{A30B4A06-7E6E-4C39-8483-6B335BC44E5F}"/>
              </a:ext>
            </a:extLst>
          </p:cNvPr>
          <p:cNvGraphicFramePr>
            <a:graphicFrameLocks noGrp="1"/>
          </p:cNvGraphicFramePr>
          <p:nvPr>
            <p:extLst>
              <p:ext uri="{D42A27DB-BD31-4B8C-83A1-F6EECF244321}">
                <p14:modId xmlns:p14="http://schemas.microsoft.com/office/powerpoint/2010/main" val="1791916880"/>
              </p:ext>
            </p:extLst>
          </p:nvPr>
        </p:nvGraphicFramePr>
        <p:xfrm>
          <a:off x="23442" y="1004091"/>
          <a:ext cx="9097116" cy="4468024"/>
        </p:xfrm>
        <a:graphic>
          <a:graphicData uri="http://schemas.openxmlformats.org/drawingml/2006/table">
            <a:tbl>
              <a:tblPr firstRow="1" bandRow="1">
                <a:tableStyleId>{5C22544A-7EE6-4342-B048-85BDC9FD1C3A}</a:tableStyleId>
              </a:tblPr>
              <a:tblGrid>
                <a:gridCol w="3122223">
                  <a:extLst>
                    <a:ext uri="{9D8B030D-6E8A-4147-A177-3AD203B41FA5}">
                      <a16:colId xmlns:a16="http://schemas.microsoft.com/office/drawing/2014/main" val="511619632"/>
                    </a:ext>
                  </a:extLst>
                </a:gridCol>
                <a:gridCol w="3584829">
                  <a:extLst>
                    <a:ext uri="{9D8B030D-6E8A-4147-A177-3AD203B41FA5}">
                      <a16:colId xmlns:a16="http://schemas.microsoft.com/office/drawing/2014/main" val="2610016364"/>
                    </a:ext>
                  </a:extLst>
                </a:gridCol>
                <a:gridCol w="2390064">
                  <a:extLst>
                    <a:ext uri="{9D8B030D-6E8A-4147-A177-3AD203B41FA5}">
                      <a16:colId xmlns:a16="http://schemas.microsoft.com/office/drawing/2014/main" val="1130006973"/>
                    </a:ext>
                  </a:extLst>
                </a:gridCol>
              </a:tblGrid>
              <a:tr h="370840">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Expected actual implementation:</a:t>
                      </a:r>
                    </a:p>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 0.9-1 M shipments for Q4</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sz="1400" b="1" i="0" u="none" spc="0" baseline="0">
                          <a:effectLst/>
                          <a:latin typeface="Calibri" panose="020F0502020204030204" pitchFamily="34" charset="0"/>
                          <a:ea typeface="Times New Roman" panose="02020603050405020304" pitchFamily="18" charset="0"/>
                          <a:cs typeface="Arial" panose="020B0604020202020204" pitchFamily="34" charset="0"/>
                          <a:sym typeface="Calibri" panose="020F0502020204030204" pitchFamily="34" charset="0"/>
                        </a:rPr>
                        <a:t>Expected work plan:</a:t>
                      </a:r>
                    </a:p>
                    <a:p>
                      <a:pPr algn="l" rtl="0"/>
                      <a:r>
                        <a:rPr lang="en-us" sz="1400" b="1" i="0" u="none" spc="0" baseline="0">
                          <a:effectLst/>
                          <a:latin typeface="Calibri" panose="020F0502020204030204" pitchFamily="34" charset="0"/>
                          <a:ea typeface="+mn-ea"/>
                          <a:cs typeface="Arial" panose="020B0604020202020204" pitchFamily="34" charset="0"/>
                          <a:sym typeface="Calibri" panose="020F0502020204030204" pitchFamily="34" charset="0"/>
                        </a:rPr>
                        <a:t>0.3 M shipments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Israel</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2889845721"/>
                  </a:ext>
                </a:extLst>
              </a:tr>
              <a:tr h="0">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Expected January – December 2020:</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p>
                      <a:pPr algn="l" rtl="0"/>
                      <a:r>
                        <a:rPr lang="en-us" b="1" i="0" u="sng" spc="0" baseline="0" dirty="0">
                          <a:latin typeface="Calibri" panose="020F0502020204030204" pitchFamily="34" charset="0"/>
                          <a:ea typeface="+mn-ea"/>
                          <a:cs typeface="Arial" panose="020B0604020202020204" pitchFamily="34" charset="0"/>
                          <a:sym typeface="Calibri" panose="020F0502020204030204" pitchFamily="34" charset="0"/>
                        </a:rPr>
                        <a:t>2.2 M+ shipments</a:t>
                      </a:r>
                      <a:endParaRPr lang="en-us" dirty="0"/>
                    </a:p>
                  </a:txBody>
                  <a:tcPr/>
                </a:tc>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January – September 2020: </a:t>
                      </a:r>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1,207,508</a:t>
                      </a:r>
                    </a:p>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October – December 2020: </a:t>
                      </a:r>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970,000 – 1,050,000</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Sales and shipment implementation rate </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3210282785"/>
                  </a:ext>
                </a:extLst>
              </a:tr>
              <a:tr h="330364">
                <a:tc gridSpan="3">
                  <a:txBody>
                    <a:bodyPr/>
                    <a:lstStyle/>
                    <a:p>
                      <a:pPr algn="l" rtl="0"/>
                      <a:r>
                        <a:rPr lang="en-us" b="1" i="0" u="sng" spc="0" baseline="0" dirty="0">
                          <a:latin typeface="Calibri" panose="020F0502020204030204" pitchFamily="34" charset="0"/>
                          <a:ea typeface="+mn-ea"/>
                          <a:cs typeface="Arial" panose="020B0604020202020204" pitchFamily="34" charset="0"/>
                          <a:sym typeface="Calibri" panose="020F0502020204030204" pitchFamily="34" charset="0"/>
                        </a:rPr>
                        <a:t>Income for </a:t>
                      </a:r>
                      <a:r>
                        <a:rPr lang="en-us" b="1" i="0" u="sng" spc="0" baseline="0">
                          <a:latin typeface="Calibri" panose="020F0502020204030204" pitchFamily="34" charset="0"/>
                          <a:ea typeface="+mn-ea"/>
                          <a:cs typeface="Arial" panose="020B0604020202020204" pitchFamily="34" charset="0"/>
                          <a:sym typeface="Calibri" panose="020F0502020204030204" pitchFamily="34" charset="0"/>
                        </a:rPr>
                        <a:t>Q3 2020</a:t>
                      </a:r>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  </a:t>
                      </a:r>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Bank </a:t>
                      </a:r>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receipts from customers [</a:t>
                      </a:r>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actual] in thousands</a:t>
                      </a:r>
                      <a:endParaRPr lang="en-us" b="0" spc="0" dirty="0">
                        <a:latin typeface="Calibri" panose="020F0502020204030204" pitchFamily="34" charset="0"/>
                        <a:ea typeface="+mn-ea"/>
                        <a:cs typeface="Arial" panose="020B0604020202020204" pitchFamily="34" charset="0"/>
                        <a:sym typeface="Calibri" panose="020F0502020204030204" pitchFamily="34" charset="0"/>
                      </a:endParaRPr>
                    </a:p>
                  </a:txBody>
                  <a:tcPr/>
                </a:tc>
                <a:tc hMerge="1">
                  <a:txBody>
                    <a:bodyPr/>
                    <a:lstStyle/>
                    <a:p>
                      <a:endParaRPr lang="en-IL"/>
                    </a:p>
                  </a:txBody>
                  <a:tcPr/>
                </a:tc>
                <a:tc hMerge="1">
                  <a:txBody>
                    <a:bodyPr/>
                    <a:lstStyle/>
                    <a:p>
                      <a:pPr algn="l" rtl="0"/>
                      <a:endParaRPr lang="en-us" b="0"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755120261"/>
                  </a:ext>
                </a:extLst>
              </a:tr>
              <a:tr h="2931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September</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August</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July</a:t>
                      </a:r>
                      <a:endParaRPr lang="en-us" b="1"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2172428283"/>
                  </a:ext>
                </a:extLst>
              </a:tr>
              <a:tr h="2002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$4,496.1 thousands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$4,771.4</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$3,752.9 thousands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283002240"/>
                  </a:ext>
                </a:extLst>
              </a:tr>
              <a:tr h="146871">
                <a:tc>
                  <a:txBody>
                    <a:bodyPr/>
                    <a:lstStyle/>
                    <a:p>
                      <a:pPr algn="l" rtl="0"/>
                      <a:endParaRPr lang="en-us" sz="800" dirty="0"/>
                    </a:p>
                  </a:txBody>
                  <a:tcPr/>
                </a:tc>
                <a:tc>
                  <a:txBody>
                    <a:bodyPr/>
                    <a:lstStyle/>
                    <a:p>
                      <a:pPr algn="l" rtl="0"/>
                      <a:endParaRPr lang="en-us" sz="800" dirty="0"/>
                    </a:p>
                  </a:txBody>
                  <a:tcPr/>
                </a:tc>
                <a:tc>
                  <a:txBody>
                    <a:bodyPr/>
                    <a:lstStyle/>
                    <a:p>
                      <a:pPr algn="l" rtl="0"/>
                      <a:endParaRPr lang="en-us" sz="800" dirty="0"/>
                    </a:p>
                  </a:txBody>
                  <a:tcPr/>
                </a:tc>
                <a:extLst>
                  <a:ext uri="{0D108BD9-81ED-4DB2-BD59-A6C34878D82A}">
                    <a16:rowId xmlns:a16="http://schemas.microsoft.com/office/drawing/2014/main" val="3103135621"/>
                  </a:ext>
                </a:extLst>
              </a:tr>
              <a:tr h="274863">
                <a:tc>
                  <a:txBody>
                    <a:bodyPr/>
                    <a:lstStyle/>
                    <a:p>
                      <a:pPr algn="l" rtl="0"/>
                      <a:endParaRPr lang="en-us" dirty="0"/>
                    </a:p>
                  </a:txBody>
                  <a:tcPr/>
                </a:tc>
                <a:tc>
                  <a:txBody>
                    <a:bodyPr/>
                    <a:lstStyle/>
                    <a:p>
                      <a:pPr algn="l" rtl="0"/>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$13,020.5</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Total bank receipts for Q3 2020</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257697676"/>
                  </a:ext>
                </a:extLst>
              </a:tr>
              <a:tr h="274863">
                <a:tc>
                  <a:txBody>
                    <a:bodyPr/>
                    <a:lstStyle/>
                    <a:p>
                      <a:pPr algn="l" rtl="0"/>
                      <a:endParaRPr lang="en-us" dirty="0"/>
                    </a:p>
                  </a:txBody>
                  <a:tcPr/>
                </a:tc>
                <a:tc>
                  <a:txBody>
                    <a:bodyPr/>
                    <a:lstStyle/>
                    <a:p>
                      <a:pPr algn="l" rtl="0"/>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$22,472.7</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Total bank receipts until 30.09.2020</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451615166"/>
                  </a:ext>
                </a:extLst>
              </a:tr>
              <a:tr h="265524">
                <a:tc>
                  <a:txBody>
                    <a:bodyPr/>
                    <a:lstStyle/>
                    <a:p>
                      <a:pPr algn="l" rtl="0"/>
                      <a:endParaRPr lang="en-us" dirty="0"/>
                    </a:p>
                  </a:txBody>
                  <a:tcPr/>
                </a:tc>
                <a:tc>
                  <a:txBody>
                    <a:bodyPr/>
                    <a:lstStyle/>
                    <a:p>
                      <a:pPr algn="l" rtl="0"/>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$30,000.0</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Total expected bank receipts for end of 2020</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4290271256"/>
                  </a:ext>
                </a:extLst>
              </a:tr>
              <a:tr h="265524">
                <a:tc>
                  <a:txBody>
                    <a:bodyPr/>
                    <a:lstStyle/>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Expected end of year net earnings: $1,500</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a:latin typeface="Calibri" panose="020F0502020204030204" pitchFamily="34" charset="0"/>
                          <a:ea typeface="+mn-ea"/>
                          <a:cs typeface="Arial" panose="020B0604020202020204" pitchFamily="34" charset="0"/>
                          <a:sym typeface="Calibri" panose="020F0502020204030204" pitchFamily="34" charset="0"/>
                        </a:rPr>
                        <a:t>Expected work plan:  $220</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a:latin typeface="Calibri" panose="020F0502020204030204" pitchFamily="34" charset="0"/>
                          <a:ea typeface="+mn-ea"/>
                          <a:cs typeface="Arial" panose="020B0604020202020204" pitchFamily="34" charset="0"/>
                          <a:sym typeface="Calibri" panose="020F0502020204030204" pitchFamily="34" charset="0"/>
                        </a:rPr>
                        <a:t>Net Earnings: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4222429346"/>
                  </a:ext>
                </a:extLst>
              </a:tr>
              <a:tr h="370840">
                <a:tc>
                  <a:txBody>
                    <a:bodyPr/>
                    <a:lstStyle/>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Expected free cash flow at 31.12.2020</a:t>
                      </a:r>
                    </a:p>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$1,300 [without investments]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Expected free cash flow at 30.09.2020</a:t>
                      </a:r>
                    </a:p>
                    <a:p>
                      <a:pPr algn="l" rtl="0"/>
                      <a:r>
                        <a:rPr lang="en-us" b="0" i="0" u="none" spc="0" baseline="0" dirty="0">
                          <a:latin typeface="Calibri" panose="020F0502020204030204" pitchFamily="34" charset="0"/>
                          <a:ea typeface="+mn-ea"/>
                          <a:cs typeface="Arial" panose="020B0604020202020204" pitchFamily="34" charset="0"/>
                          <a:sym typeface="Calibri" panose="020F0502020204030204" pitchFamily="34" charset="0"/>
                        </a:rPr>
                        <a:t>$960 [without investments]</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tc>
                  <a:txBody>
                    <a:bodyPr/>
                    <a:lstStyle/>
                    <a:p>
                      <a:pPr algn="l" rtl="0"/>
                      <a:r>
                        <a:rPr lang="en-us" b="1" i="0" u="none" spc="0" baseline="0" dirty="0">
                          <a:latin typeface="Calibri" panose="020F0502020204030204" pitchFamily="34" charset="0"/>
                          <a:ea typeface="+mn-ea"/>
                          <a:cs typeface="Arial" panose="020B0604020202020204" pitchFamily="34" charset="0"/>
                          <a:sym typeface="Calibri" panose="020F0502020204030204" pitchFamily="34" charset="0"/>
                        </a:rPr>
                        <a:t> Cash Flow:</a:t>
                      </a:r>
                      <a:endParaRPr lang="en-us" spc="0" dirty="0">
                        <a:latin typeface="Calibri" panose="020F0502020204030204" pitchFamily="34" charset="0"/>
                        <a:ea typeface="+mn-ea"/>
                        <a:cs typeface="Arial" panose="020B0604020202020204" pitchFamily="34" charset="0"/>
                        <a:sym typeface="Calibri" panose="020F0502020204030204" pitchFamily="34" charset="0"/>
                      </a:endParaRPr>
                    </a:p>
                  </a:txBody>
                  <a:tcPr/>
                </a:tc>
                <a:extLst>
                  <a:ext uri="{0D108BD9-81ED-4DB2-BD59-A6C34878D82A}">
                    <a16:rowId xmlns:a16="http://schemas.microsoft.com/office/drawing/2014/main" val="1549229307"/>
                  </a:ext>
                </a:extLst>
              </a:tr>
            </a:tbl>
          </a:graphicData>
        </a:graphic>
      </p:graphicFrame>
    </p:spTree>
    <p:extLst>
      <p:ext uri="{BB962C8B-B14F-4D97-AF65-F5344CB8AC3E}">
        <p14:creationId xmlns:p14="http://schemas.microsoft.com/office/powerpoint/2010/main" val="3261203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37091</TotalTime>
  <Words>2037</Words>
  <Application>Microsoft Office PowerPoint</Application>
  <PresentationFormat>On-screen Show (16:10)</PresentationFormat>
  <Paragraphs>334</Paragraphs>
  <Slides>20</Slides>
  <Notes>19</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0" baseType="lpstr">
      <vt:lpstr>Arial</vt:lpstr>
      <vt:lpstr>Avenir Book</vt:lpstr>
      <vt:lpstr>Calibri</vt:lpstr>
      <vt:lpstr>Calibri Light</vt:lpstr>
      <vt:lpstr>Montserrat</vt:lpstr>
      <vt:lpstr>Raleway</vt:lpstr>
      <vt:lpstr>Wingdings</vt:lpstr>
      <vt:lpstr>Office Theme</vt:lpstr>
      <vt:lpstr>Packager Shell Object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EXELOT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EXELOT CROSS BORDER ECOMMERCE DELIVERY SOLUTION</dc:title>
  <dc:creator>DANNY COHEN</dc:creator>
  <cp:lastModifiedBy>Liron Kranzler</cp:lastModifiedBy>
  <cp:revision>2483</cp:revision>
  <cp:lastPrinted>2020-10-19T17:03:49Z</cp:lastPrinted>
  <dcterms:created xsi:type="dcterms:W3CDTF">2015-08-12T20:35:32Z</dcterms:created>
  <dcterms:modified xsi:type="dcterms:W3CDTF">2020-10-20T05:07:06Z</dcterms:modified>
</cp:coreProperties>
</file>