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0" r:id="rId4"/>
    <p:sldId id="262" r:id="rId5"/>
  </p:sldIdLst>
  <p:sldSz cx="7556500" cy="10693400"/>
  <p:notesSz cx="7556500" cy="10693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p:cViewPr varScale="1">
        <p:scale>
          <a:sx n="84" d="100"/>
          <a:sy n="84" d="100"/>
        </p:scale>
        <p:origin x="900" y="8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11/25/2019</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50" b="0" i="0">
                <a:solidFill>
                  <a:srgbClr val="6D6E71"/>
                </a:solidFill>
                <a:latin typeface="KohinoorDevanagari-Light"/>
                <a:cs typeface="KohinoorDevanagari-Light"/>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11/25/2019</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50" b="0" i="0">
                <a:solidFill>
                  <a:srgbClr val="6D6E71"/>
                </a:solidFill>
                <a:latin typeface="KohinoorDevanagari-Light"/>
                <a:cs typeface="KohinoorDevanagari-Light"/>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11/25/2019</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50" b="0" i="0">
                <a:solidFill>
                  <a:srgbClr val="6D6E71"/>
                </a:solidFill>
                <a:latin typeface="KohinoorDevanagari-Light"/>
                <a:cs typeface="KohinoorDevanagari-Light"/>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11/25/2019</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11/25/2019</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343054" y="1169081"/>
            <a:ext cx="4876741" cy="460375"/>
          </a:xfrm>
          <a:prstGeom prst="rect">
            <a:avLst/>
          </a:prstGeom>
        </p:spPr>
        <p:txBody>
          <a:bodyPr wrap="square" lIns="0" tIns="0" rIns="0" bIns="0">
            <a:spAutoFit/>
          </a:bodyPr>
          <a:lstStyle>
            <a:lvl1pPr>
              <a:defRPr sz="2850" b="0" i="0">
                <a:solidFill>
                  <a:srgbClr val="6D6E71"/>
                </a:solidFill>
                <a:latin typeface="KohinoorDevanagari-Light"/>
                <a:cs typeface="KohinoorDevanagari-Light"/>
              </a:defRPr>
            </a:lvl1pPr>
          </a:lstStyle>
          <a:p>
            <a:endParaRPr/>
          </a:p>
        </p:txBody>
      </p:sp>
      <p:sp>
        <p:nvSpPr>
          <p:cNvPr id="3" name="Holder 3"/>
          <p:cNvSpPr>
            <a:spLocks noGrp="1"/>
          </p:cNvSpPr>
          <p:nvPr>
            <p:ph type="body" idx="1"/>
          </p:nvPr>
        </p:nvSpPr>
        <p:spPr>
          <a:xfrm>
            <a:off x="378142" y="2459482"/>
            <a:ext cx="6806565"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11/25/2019</a:t>
            </a:fld>
            <a:endParaRPr lang="en-US"/>
          </a:p>
        </p:txBody>
      </p:sp>
      <p:sp>
        <p:nvSpPr>
          <p:cNvPr id="6" name="Holder 6"/>
          <p:cNvSpPr>
            <a:spLocks noGrp="1"/>
          </p:cNvSpPr>
          <p:nvPr>
            <p:ph type="sldNum" sz="quarter" idx="7"/>
          </p:nvPr>
        </p:nvSpPr>
        <p:spPr>
          <a:xfrm>
            <a:off x="5445252" y="9944862"/>
            <a:ext cx="1739455" cy="53467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18" Type="http://schemas.openxmlformats.org/officeDocument/2006/relationships/image" Target="../media/image27.png"/><Relationship Id="rId3" Type="http://schemas.openxmlformats.org/officeDocument/2006/relationships/image" Target="../media/image12.png"/><Relationship Id="rId21" Type="http://schemas.openxmlformats.org/officeDocument/2006/relationships/image" Target="../media/image30.png"/><Relationship Id="rId7" Type="http://schemas.openxmlformats.org/officeDocument/2006/relationships/image" Target="../media/image16.png"/><Relationship Id="rId12" Type="http://schemas.openxmlformats.org/officeDocument/2006/relationships/image" Target="../media/image21.png"/><Relationship Id="rId17" Type="http://schemas.openxmlformats.org/officeDocument/2006/relationships/image" Target="../media/image26.png"/><Relationship Id="rId25" Type="http://schemas.openxmlformats.org/officeDocument/2006/relationships/image" Target="../media/image33.png"/><Relationship Id="rId2" Type="http://schemas.openxmlformats.org/officeDocument/2006/relationships/image" Target="../media/image11.png"/><Relationship Id="rId16" Type="http://schemas.openxmlformats.org/officeDocument/2006/relationships/image" Target="../media/image25.png"/><Relationship Id="rId20"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20.png"/><Relationship Id="rId24" Type="http://schemas.openxmlformats.org/officeDocument/2006/relationships/image" Target="../media/image32.png"/><Relationship Id="rId5" Type="http://schemas.openxmlformats.org/officeDocument/2006/relationships/image" Target="../media/image14.png"/><Relationship Id="rId15" Type="http://schemas.openxmlformats.org/officeDocument/2006/relationships/image" Target="../media/image24.png"/><Relationship Id="rId23" Type="http://schemas.openxmlformats.org/officeDocument/2006/relationships/image" Target="../media/image31.png"/><Relationship Id="rId10" Type="http://schemas.openxmlformats.org/officeDocument/2006/relationships/image" Target="../media/image19.png"/><Relationship Id="rId19" Type="http://schemas.openxmlformats.org/officeDocument/2006/relationships/image" Target="../media/image28.png"/><Relationship Id="rId4" Type="http://schemas.openxmlformats.org/officeDocument/2006/relationships/image" Target="../media/image13.png"/><Relationship Id="rId9" Type="http://schemas.openxmlformats.org/officeDocument/2006/relationships/image" Target="../media/image18.png"/><Relationship Id="rId14" Type="http://schemas.openxmlformats.org/officeDocument/2006/relationships/image" Target="../media/image23.png"/><Relationship Id="rId22" Type="http://schemas.openxmlformats.org/officeDocument/2006/relationships/image" Target="../media/image3.jpeg"/></Relationships>
</file>

<file path=ppt/slides/_rels/slide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 y="-17780"/>
            <a:ext cx="7629389" cy="10787395"/>
          </a:xfrm>
          <a:prstGeom prst="rect">
            <a:avLst/>
          </a:prstGeom>
        </p:spPr>
      </p:pic>
      <p:sp>
        <p:nvSpPr>
          <p:cNvPr id="4" name="object 4"/>
          <p:cNvSpPr txBox="1"/>
          <p:nvPr/>
        </p:nvSpPr>
        <p:spPr>
          <a:xfrm>
            <a:off x="3675632" y="1519744"/>
            <a:ext cx="3559810" cy="1014380"/>
          </a:xfrm>
          <a:prstGeom prst="rect">
            <a:avLst/>
          </a:prstGeom>
        </p:spPr>
        <p:txBody>
          <a:bodyPr vert="horz" wrap="square" lIns="0" tIns="13970" rIns="0" bIns="0" rtlCol="0">
            <a:spAutoFit/>
          </a:bodyPr>
          <a:lstStyle/>
          <a:p>
            <a:pPr marL="12700">
              <a:lnSpc>
                <a:spcPts val="2600"/>
              </a:lnSpc>
              <a:spcBef>
                <a:spcPts val="110"/>
              </a:spcBef>
            </a:pPr>
            <a:r>
              <a:rPr lang="fr-FR" sz="2200" dirty="0">
                <a:solidFill>
                  <a:srgbClr val="FFFFFF"/>
                </a:solidFill>
                <a:latin typeface="KohinoorDevanagari-Light"/>
                <a:cs typeface="KohinoorDevanagari-Light"/>
              </a:rPr>
              <a:t>Des solutions pour la gestion des interventions sur le terrain</a:t>
            </a:r>
          </a:p>
          <a:p>
            <a:pPr marL="12700">
              <a:lnSpc>
                <a:spcPts val="2600"/>
              </a:lnSpc>
            </a:pPr>
            <a:endParaRPr lang="fr-FR" sz="2200" dirty="0">
              <a:solidFill>
                <a:srgbClr val="FFFFFF"/>
              </a:solidFill>
              <a:latin typeface="KohinoorDevanagari-Light"/>
              <a:cs typeface="KohinoorDevanagari-Light"/>
            </a:endParaRPr>
          </a:p>
        </p:txBody>
      </p:sp>
      <p:sp>
        <p:nvSpPr>
          <p:cNvPr id="8" name="object 8"/>
          <p:cNvSpPr txBox="1"/>
          <p:nvPr/>
        </p:nvSpPr>
        <p:spPr>
          <a:xfrm>
            <a:off x="2787650" y="6565900"/>
            <a:ext cx="4447792" cy="1656864"/>
          </a:xfrm>
          <a:prstGeom prst="rect">
            <a:avLst/>
          </a:prstGeom>
          <a:noFill/>
        </p:spPr>
        <p:txBody>
          <a:bodyPr vert="horz" wrap="square" lIns="0" tIns="109220" rIns="0" bIns="0" rtlCol="0">
            <a:spAutoFit/>
          </a:bodyPr>
          <a:lstStyle/>
          <a:p>
            <a:pPr marL="299085">
              <a:spcBef>
                <a:spcPts val="860"/>
              </a:spcBef>
            </a:pPr>
            <a:r>
              <a:rPr lang="fr-FR" sz="3350" b="1">
                <a:solidFill>
                  <a:srgbClr val="FFFFFF"/>
                </a:solidFill>
                <a:latin typeface="Kohinoor Devanagari"/>
                <a:cs typeface="Kohinoor Devanagari"/>
              </a:rPr>
              <a:t>Comment eyedo vous aidera à percevoir davantage de taxe publicitaire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0363203"/>
            <a:ext cx="7560005" cy="328799"/>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890240" y="1146279"/>
            <a:ext cx="3050540" cy="299720"/>
          </a:xfrm>
          <a:prstGeom prst="rect">
            <a:avLst/>
          </a:prstGeom>
        </p:spPr>
        <p:txBody>
          <a:bodyPr vert="horz" wrap="square" lIns="0" tIns="12700" rIns="0" bIns="0" rtlCol="0">
            <a:spAutoFit/>
          </a:bodyPr>
          <a:lstStyle/>
          <a:p>
            <a:pPr marL="12700">
              <a:lnSpc>
                <a:spcPct val="100000"/>
              </a:lnSpc>
              <a:spcBef>
                <a:spcPts val="100"/>
              </a:spcBef>
            </a:pPr>
            <a:r>
              <a:rPr lang="fr-FR" sz="1800" dirty="0">
                <a:solidFill>
                  <a:srgbClr val="1C75BC"/>
                </a:solidFill>
                <a:latin typeface="KohinoorDevanagari-Medium"/>
                <a:cs typeface="KohinoorDevanagari-Medium"/>
              </a:rPr>
              <a:t>Améliorer les effectifs sur le terrain grâce à l’automatisation</a:t>
            </a:r>
          </a:p>
        </p:txBody>
      </p:sp>
      <p:sp>
        <p:nvSpPr>
          <p:cNvPr id="15" name="object 15"/>
          <p:cNvSpPr txBox="1"/>
          <p:nvPr/>
        </p:nvSpPr>
        <p:spPr>
          <a:xfrm>
            <a:off x="852140" y="1952067"/>
            <a:ext cx="5135910" cy="1330108"/>
          </a:xfrm>
          <a:prstGeom prst="rect">
            <a:avLst/>
          </a:prstGeom>
        </p:spPr>
        <p:txBody>
          <a:bodyPr vert="horz" wrap="square" lIns="0" tIns="12700" rIns="0" bIns="0" rtlCol="0">
            <a:spAutoFit/>
          </a:bodyPr>
          <a:lstStyle/>
          <a:p>
            <a:pPr marL="38100" marR="579755">
              <a:lnSpc>
                <a:spcPct val="114799"/>
              </a:lnSpc>
              <a:spcBef>
                <a:spcPts val="100"/>
              </a:spcBef>
            </a:pPr>
            <a:r>
              <a:rPr lang="fr-FR" sz="900" dirty="0">
                <a:solidFill>
                  <a:srgbClr val="939598"/>
                </a:solidFill>
                <a:latin typeface="Heebo"/>
                <a:cs typeface="Heebo"/>
              </a:rPr>
              <a:t>L’application </a:t>
            </a:r>
            <a:r>
              <a:rPr lang="fr-FR" sz="900" dirty="0" err="1">
                <a:solidFill>
                  <a:srgbClr val="939598"/>
                </a:solidFill>
                <a:latin typeface="Heebo"/>
                <a:cs typeface="Heebo"/>
              </a:rPr>
              <a:t>Eyedo</a:t>
            </a:r>
            <a:r>
              <a:rPr lang="fr-FR" sz="900" dirty="0">
                <a:solidFill>
                  <a:srgbClr val="939598"/>
                </a:solidFill>
                <a:latin typeface="Heebo"/>
                <a:cs typeface="Heebo"/>
              </a:rPr>
              <a:t> de gestion d’interventions sur le terrain est une solution simple d’emploi qui aide les services publics à accomplir davantage de tâches en moins de temps et avec plus de transparence.</a:t>
            </a:r>
          </a:p>
          <a:p>
            <a:pPr>
              <a:lnSpc>
                <a:spcPct val="100000"/>
              </a:lnSpc>
              <a:spcBef>
                <a:spcPts val="30"/>
              </a:spcBef>
            </a:pPr>
            <a:endParaRPr sz="1050" dirty="0">
              <a:latin typeface="Times New Roman"/>
              <a:cs typeface="Times New Roman"/>
            </a:endParaRPr>
          </a:p>
          <a:p>
            <a:pPr marL="38100" marR="5080">
              <a:lnSpc>
                <a:spcPct val="114799"/>
              </a:lnSpc>
            </a:pPr>
            <a:r>
              <a:rPr lang="fr-FR" sz="900" dirty="0">
                <a:solidFill>
                  <a:srgbClr val="939598"/>
                </a:solidFill>
                <a:latin typeface="Heebo"/>
                <a:cs typeface="Heebo"/>
              </a:rPr>
              <a:t>Grâce à une compréhension approfondie des problèmes que pose la gestion d’effectifs de terrain, </a:t>
            </a:r>
            <a:r>
              <a:rPr lang="fr-FR" sz="900" dirty="0" err="1">
                <a:solidFill>
                  <a:srgbClr val="939598"/>
                </a:solidFill>
                <a:latin typeface="Heebo"/>
                <a:cs typeface="Heebo"/>
              </a:rPr>
              <a:t>Eyedo</a:t>
            </a:r>
            <a:r>
              <a:rPr lang="fr-FR" sz="900" dirty="0">
                <a:solidFill>
                  <a:srgbClr val="939598"/>
                </a:solidFill>
                <a:latin typeface="Heebo"/>
                <a:cs typeface="Heebo"/>
              </a:rPr>
              <a:t> a réussi à surpasser la concurrence dans son créneau en traduisant cette connaissance et cette expérience en une solution robuste dont l’impact sur les résultats financiers des clients est rapide et mesurable.</a:t>
            </a:r>
          </a:p>
          <a:p>
            <a:pPr>
              <a:lnSpc>
                <a:spcPct val="100000"/>
              </a:lnSpc>
            </a:pPr>
            <a:endParaRPr sz="1300" dirty="0">
              <a:latin typeface="Times New Roman"/>
              <a:cs typeface="Times New Roman"/>
            </a:endParaRPr>
          </a:p>
        </p:txBody>
      </p:sp>
      <p:sp>
        <p:nvSpPr>
          <p:cNvPr id="26" name="object 26"/>
          <p:cNvSpPr/>
          <p:nvPr/>
        </p:nvSpPr>
        <p:spPr>
          <a:xfrm>
            <a:off x="4054144" y="1155700"/>
            <a:ext cx="0" cy="571500"/>
          </a:xfrm>
          <a:custGeom>
            <a:avLst/>
            <a:gdLst/>
            <a:ahLst/>
            <a:cxnLst/>
            <a:rect l="l" t="t" r="r" b="b"/>
            <a:pathLst>
              <a:path h="571500">
                <a:moveTo>
                  <a:pt x="0" y="0"/>
                </a:moveTo>
                <a:lnTo>
                  <a:pt x="0" y="571500"/>
                </a:lnTo>
              </a:path>
            </a:pathLst>
          </a:custGeom>
          <a:ln w="12700">
            <a:solidFill>
              <a:srgbClr val="1C75BC"/>
            </a:solidFill>
          </a:ln>
        </p:spPr>
        <p:txBody>
          <a:bodyPr wrap="square" lIns="0" tIns="0" rIns="0" bIns="0" rtlCol="0"/>
          <a:lstStyle/>
          <a:p>
            <a:endParaRPr/>
          </a:p>
        </p:txBody>
      </p:sp>
      <p:sp>
        <p:nvSpPr>
          <p:cNvPr id="27" name="object 27"/>
          <p:cNvSpPr txBox="1">
            <a:spLocks noGrp="1"/>
          </p:cNvSpPr>
          <p:nvPr>
            <p:ph type="title"/>
          </p:nvPr>
        </p:nvSpPr>
        <p:spPr>
          <a:xfrm>
            <a:off x="1367967" y="1229764"/>
            <a:ext cx="5625876" cy="382156"/>
          </a:xfrm>
          <a:prstGeom prst="rect">
            <a:avLst/>
          </a:prstGeom>
        </p:spPr>
        <p:txBody>
          <a:bodyPr vert="horz" wrap="square" lIns="0" tIns="12700" rIns="0" bIns="0" rtlCol="0">
            <a:spAutoFit/>
          </a:bodyPr>
          <a:lstStyle/>
          <a:p>
            <a:pPr marL="2924810">
              <a:lnSpc>
                <a:spcPct val="100000"/>
              </a:lnSpc>
              <a:spcBef>
                <a:spcPts val="100"/>
              </a:spcBef>
            </a:pPr>
            <a:r>
              <a:rPr lang="fr-FR" sz="2400" dirty="0"/>
              <a:t>Services publics</a:t>
            </a:r>
          </a:p>
        </p:txBody>
      </p:sp>
      <p:pic>
        <p:nvPicPr>
          <p:cNvPr id="3074" name="Picture 2" descr="b1b7836b-e26b-409f-975c-9a8a899b5a04@eurprd09"/>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41751" y="325696"/>
            <a:ext cx="152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4"/>
          <a:stretch>
            <a:fillRect/>
          </a:stretch>
        </p:blipFill>
        <p:spPr>
          <a:xfrm>
            <a:off x="818990" y="3191511"/>
            <a:ext cx="2377646" cy="1585097"/>
          </a:xfrm>
          <a:prstGeom prst="rect">
            <a:avLst/>
          </a:prstGeom>
        </p:spPr>
      </p:pic>
      <p:pic>
        <p:nvPicPr>
          <p:cNvPr id="17" name="Picture 16"/>
          <p:cNvPicPr>
            <a:picLocks noChangeAspect="1"/>
          </p:cNvPicPr>
          <p:nvPr/>
        </p:nvPicPr>
        <p:blipFill>
          <a:blip r:embed="rId5"/>
          <a:stretch>
            <a:fillRect/>
          </a:stretch>
        </p:blipFill>
        <p:spPr>
          <a:xfrm>
            <a:off x="3465769" y="3192274"/>
            <a:ext cx="2369429" cy="1584334"/>
          </a:xfrm>
          <a:prstGeom prst="rect">
            <a:avLst/>
          </a:prstGeom>
        </p:spPr>
      </p:pic>
      <p:sp>
        <p:nvSpPr>
          <p:cNvPr id="29" name="object 26"/>
          <p:cNvSpPr txBox="1"/>
          <p:nvPr/>
        </p:nvSpPr>
        <p:spPr>
          <a:xfrm>
            <a:off x="965899" y="7385280"/>
            <a:ext cx="1860550" cy="1787028"/>
          </a:xfrm>
          <a:prstGeom prst="rect">
            <a:avLst/>
          </a:prstGeom>
        </p:spPr>
        <p:txBody>
          <a:bodyPr vert="horz" wrap="square" lIns="0" tIns="90805" rIns="0" bIns="0" rtlCol="0">
            <a:spAutoFit/>
          </a:bodyPr>
          <a:lstStyle/>
          <a:p>
            <a:pPr marL="12700">
              <a:lnSpc>
                <a:spcPct val="100000"/>
              </a:lnSpc>
              <a:spcBef>
                <a:spcPts val="715"/>
              </a:spcBef>
            </a:pPr>
            <a:r>
              <a:rPr lang="fr-FR" sz="900">
                <a:solidFill>
                  <a:srgbClr val="6D6E71"/>
                </a:solidFill>
                <a:latin typeface="Heebo"/>
                <a:cs typeface="Heebo"/>
              </a:rPr>
              <a:t>Documentation automatisée</a:t>
            </a:r>
          </a:p>
          <a:p>
            <a:pPr marL="12700">
              <a:lnSpc>
                <a:spcPct val="100000"/>
              </a:lnSpc>
              <a:spcBef>
                <a:spcPts val="715"/>
              </a:spcBef>
            </a:pPr>
            <a:r>
              <a:rPr lang="fr-FR" sz="900">
                <a:solidFill>
                  <a:srgbClr val="6D6E71"/>
                </a:solidFill>
                <a:latin typeface="Heebo"/>
                <a:cs typeface="Heebo"/>
              </a:rPr>
              <a:t>Comparaison automatique des planogrammes aux produits réellement en rayon</a:t>
            </a:r>
          </a:p>
          <a:p>
            <a:pPr marL="12700">
              <a:lnSpc>
                <a:spcPct val="100000"/>
              </a:lnSpc>
              <a:spcBef>
                <a:spcPts val="715"/>
              </a:spcBef>
            </a:pPr>
            <a:r>
              <a:rPr lang="fr-FR" sz="900">
                <a:solidFill>
                  <a:srgbClr val="6D6E71"/>
                </a:solidFill>
                <a:latin typeface="Heebo"/>
                <a:cs typeface="Heebo"/>
              </a:rPr>
              <a:t>Collecte de données, analyses statistiques et production de rapports</a:t>
            </a:r>
          </a:p>
          <a:p>
            <a:pPr marL="12700">
              <a:lnSpc>
                <a:spcPct val="100000"/>
              </a:lnSpc>
              <a:spcBef>
                <a:spcPts val="715"/>
              </a:spcBef>
            </a:pPr>
            <a:r>
              <a:rPr lang="fr-FR" sz="900">
                <a:solidFill>
                  <a:srgbClr val="6D6E71"/>
                </a:solidFill>
                <a:latin typeface="Heebo"/>
                <a:cs typeface="Heebo"/>
              </a:rPr>
              <a:t>Preuve de livraison avec saisie numérique de signature</a:t>
            </a:r>
          </a:p>
          <a:p>
            <a:pPr marL="12700">
              <a:lnSpc>
                <a:spcPct val="100000"/>
              </a:lnSpc>
              <a:spcBef>
                <a:spcPts val="715"/>
              </a:spcBef>
            </a:pPr>
            <a:r>
              <a:rPr lang="fr-FR" sz="900">
                <a:solidFill>
                  <a:srgbClr val="6D6E71"/>
                </a:solidFill>
                <a:latin typeface="Heebo"/>
                <a:cs typeface="Heebo"/>
              </a:rPr>
              <a:t>Gestion d’une flotte de véhicules</a:t>
            </a:r>
          </a:p>
          <a:p>
            <a:pPr marL="12700">
              <a:lnSpc>
                <a:spcPct val="100000"/>
              </a:lnSpc>
              <a:spcBef>
                <a:spcPts val="715"/>
              </a:spcBef>
            </a:pPr>
            <a:r>
              <a:rPr lang="fr-FR" sz="900">
                <a:solidFill>
                  <a:srgbClr val="6D6E71"/>
                </a:solidFill>
                <a:latin typeface="Heebo"/>
                <a:cs typeface="Heebo"/>
              </a:rPr>
              <a:t>Formation sur le terrain et tests de compétence</a:t>
            </a:r>
          </a:p>
        </p:txBody>
      </p:sp>
      <p:sp>
        <p:nvSpPr>
          <p:cNvPr id="30" name="object 27"/>
          <p:cNvSpPr/>
          <p:nvPr/>
        </p:nvSpPr>
        <p:spPr>
          <a:xfrm>
            <a:off x="768445" y="7500337"/>
            <a:ext cx="70599" cy="70599"/>
          </a:xfrm>
          <a:prstGeom prst="rect">
            <a:avLst/>
          </a:prstGeom>
          <a:blipFill>
            <a:blip r:embed="rId6" cstate="print"/>
            <a:stretch>
              <a:fillRect/>
            </a:stretch>
          </a:blipFill>
        </p:spPr>
        <p:txBody>
          <a:bodyPr wrap="square" lIns="0" tIns="0" rIns="0" bIns="0" rtlCol="0"/>
          <a:lstStyle/>
          <a:p>
            <a:endParaRPr/>
          </a:p>
        </p:txBody>
      </p:sp>
      <p:sp>
        <p:nvSpPr>
          <p:cNvPr id="31" name="object 28"/>
          <p:cNvSpPr/>
          <p:nvPr/>
        </p:nvSpPr>
        <p:spPr>
          <a:xfrm>
            <a:off x="768445" y="7745412"/>
            <a:ext cx="70599" cy="70586"/>
          </a:xfrm>
          <a:prstGeom prst="rect">
            <a:avLst/>
          </a:prstGeom>
          <a:blipFill>
            <a:blip r:embed="rId7" cstate="print"/>
            <a:stretch>
              <a:fillRect/>
            </a:stretch>
          </a:blipFill>
        </p:spPr>
        <p:txBody>
          <a:bodyPr wrap="square" lIns="0" tIns="0" rIns="0" bIns="0" rtlCol="0"/>
          <a:lstStyle/>
          <a:p>
            <a:endParaRPr/>
          </a:p>
        </p:txBody>
      </p:sp>
      <p:sp>
        <p:nvSpPr>
          <p:cNvPr id="32" name="object 29"/>
          <p:cNvSpPr/>
          <p:nvPr/>
        </p:nvSpPr>
        <p:spPr>
          <a:xfrm>
            <a:off x="768445" y="8100188"/>
            <a:ext cx="70599" cy="70599"/>
          </a:xfrm>
          <a:prstGeom prst="rect">
            <a:avLst/>
          </a:prstGeom>
          <a:blipFill>
            <a:blip r:embed="rId8" cstate="print"/>
            <a:stretch>
              <a:fillRect/>
            </a:stretch>
          </a:blipFill>
        </p:spPr>
        <p:txBody>
          <a:bodyPr wrap="square" lIns="0" tIns="0" rIns="0" bIns="0" rtlCol="0"/>
          <a:lstStyle/>
          <a:p>
            <a:endParaRPr/>
          </a:p>
        </p:txBody>
      </p:sp>
      <p:sp>
        <p:nvSpPr>
          <p:cNvPr id="33" name="object 30"/>
          <p:cNvSpPr/>
          <p:nvPr/>
        </p:nvSpPr>
        <p:spPr>
          <a:xfrm>
            <a:off x="768445" y="8463033"/>
            <a:ext cx="70599" cy="70599"/>
          </a:xfrm>
          <a:prstGeom prst="rect">
            <a:avLst/>
          </a:prstGeom>
          <a:blipFill>
            <a:blip r:embed="rId9" cstate="print"/>
            <a:stretch>
              <a:fillRect/>
            </a:stretch>
          </a:blipFill>
        </p:spPr>
        <p:txBody>
          <a:bodyPr wrap="square" lIns="0" tIns="0" rIns="0" bIns="0" rtlCol="0"/>
          <a:lstStyle/>
          <a:p>
            <a:endParaRPr/>
          </a:p>
        </p:txBody>
      </p:sp>
      <p:sp>
        <p:nvSpPr>
          <p:cNvPr id="34" name="object 31"/>
          <p:cNvSpPr/>
          <p:nvPr/>
        </p:nvSpPr>
        <p:spPr>
          <a:xfrm>
            <a:off x="3418504" y="7508650"/>
            <a:ext cx="70599" cy="70599"/>
          </a:xfrm>
          <a:prstGeom prst="rect">
            <a:avLst/>
          </a:prstGeom>
          <a:blipFill>
            <a:blip r:embed="rId6" cstate="print"/>
            <a:stretch>
              <a:fillRect/>
            </a:stretch>
          </a:blipFill>
        </p:spPr>
        <p:txBody>
          <a:bodyPr wrap="square" lIns="0" tIns="0" rIns="0" bIns="0" rtlCol="0"/>
          <a:lstStyle/>
          <a:p>
            <a:endParaRPr/>
          </a:p>
        </p:txBody>
      </p:sp>
      <p:sp>
        <p:nvSpPr>
          <p:cNvPr id="35" name="object 32"/>
          <p:cNvSpPr/>
          <p:nvPr/>
        </p:nvSpPr>
        <p:spPr>
          <a:xfrm>
            <a:off x="3418504" y="7745412"/>
            <a:ext cx="70599" cy="70586"/>
          </a:xfrm>
          <a:prstGeom prst="rect">
            <a:avLst/>
          </a:prstGeom>
          <a:blipFill>
            <a:blip r:embed="rId7" cstate="print"/>
            <a:stretch>
              <a:fillRect/>
            </a:stretch>
          </a:blipFill>
        </p:spPr>
        <p:txBody>
          <a:bodyPr wrap="square" lIns="0" tIns="0" rIns="0" bIns="0" rtlCol="0"/>
          <a:lstStyle/>
          <a:p>
            <a:endParaRPr/>
          </a:p>
        </p:txBody>
      </p:sp>
      <p:sp>
        <p:nvSpPr>
          <p:cNvPr id="36" name="object 33"/>
          <p:cNvSpPr/>
          <p:nvPr/>
        </p:nvSpPr>
        <p:spPr>
          <a:xfrm>
            <a:off x="3418504" y="8001605"/>
            <a:ext cx="70599" cy="70599"/>
          </a:xfrm>
          <a:prstGeom prst="rect">
            <a:avLst/>
          </a:prstGeom>
          <a:blipFill>
            <a:blip r:embed="rId8" cstate="print"/>
            <a:stretch>
              <a:fillRect/>
            </a:stretch>
          </a:blipFill>
        </p:spPr>
        <p:txBody>
          <a:bodyPr wrap="square" lIns="0" tIns="0" rIns="0" bIns="0" rtlCol="0"/>
          <a:lstStyle/>
          <a:p>
            <a:endParaRPr/>
          </a:p>
        </p:txBody>
      </p:sp>
      <p:sp>
        <p:nvSpPr>
          <p:cNvPr id="37" name="object 34"/>
          <p:cNvSpPr/>
          <p:nvPr/>
        </p:nvSpPr>
        <p:spPr>
          <a:xfrm>
            <a:off x="3418504" y="8331198"/>
            <a:ext cx="70599" cy="70599"/>
          </a:xfrm>
          <a:prstGeom prst="rect">
            <a:avLst/>
          </a:prstGeom>
          <a:blipFill>
            <a:blip r:embed="rId9" cstate="print"/>
            <a:stretch>
              <a:fillRect/>
            </a:stretch>
          </a:blipFill>
        </p:spPr>
        <p:txBody>
          <a:bodyPr wrap="square" lIns="0" tIns="0" rIns="0" bIns="0" rtlCol="0"/>
          <a:lstStyle/>
          <a:p>
            <a:endParaRPr/>
          </a:p>
        </p:txBody>
      </p:sp>
      <p:sp>
        <p:nvSpPr>
          <p:cNvPr id="38" name="object 35"/>
          <p:cNvSpPr/>
          <p:nvPr/>
        </p:nvSpPr>
        <p:spPr>
          <a:xfrm>
            <a:off x="3418504" y="8549901"/>
            <a:ext cx="70599" cy="70586"/>
          </a:xfrm>
          <a:prstGeom prst="rect">
            <a:avLst/>
          </a:prstGeom>
          <a:blipFill>
            <a:blip r:embed="rId10" cstate="print"/>
            <a:stretch>
              <a:fillRect/>
            </a:stretch>
          </a:blipFill>
        </p:spPr>
        <p:txBody>
          <a:bodyPr wrap="square" lIns="0" tIns="0" rIns="0" bIns="0" rtlCol="0"/>
          <a:lstStyle/>
          <a:p>
            <a:endParaRPr/>
          </a:p>
        </p:txBody>
      </p:sp>
      <p:sp>
        <p:nvSpPr>
          <p:cNvPr id="39" name="object 36"/>
          <p:cNvSpPr/>
          <p:nvPr/>
        </p:nvSpPr>
        <p:spPr>
          <a:xfrm>
            <a:off x="3418504" y="8828178"/>
            <a:ext cx="70599" cy="70586"/>
          </a:xfrm>
          <a:prstGeom prst="rect">
            <a:avLst/>
          </a:prstGeom>
          <a:blipFill>
            <a:blip r:embed="rId10" cstate="print"/>
            <a:stretch>
              <a:fillRect/>
            </a:stretch>
          </a:blipFill>
        </p:spPr>
        <p:txBody>
          <a:bodyPr wrap="square" lIns="0" tIns="0" rIns="0" bIns="0" rtlCol="0"/>
          <a:lstStyle/>
          <a:p>
            <a:endParaRPr/>
          </a:p>
        </p:txBody>
      </p:sp>
      <p:sp>
        <p:nvSpPr>
          <p:cNvPr id="40" name="object 37"/>
          <p:cNvSpPr/>
          <p:nvPr/>
        </p:nvSpPr>
        <p:spPr>
          <a:xfrm>
            <a:off x="768445" y="8823992"/>
            <a:ext cx="70599" cy="70586"/>
          </a:xfrm>
          <a:prstGeom prst="rect">
            <a:avLst/>
          </a:prstGeom>
          <a:blipFill>
            <a:blip r:embed="rId7" cstate="print"/>
            <a:stretch>
              <a:fillRect/>
            </a:stretch>
          </a:blipFill>
        </p:spPr>
        <p:txBody>
          <a:bodyPr wrap="square" lIns="0" tIns="0" rIns="0" bIns="0" rtlCol="0"/>
          <a:lstStyle/>
          <a:p>
            <a:endParaRPr/>
          </a:p>
        </p:txBody>
      </p:sp>
      <p:sp>
        <p:nvSpPr>
          <p:cNvPr id="41" name="object 38"/>
          <p:cNvSpPr/>
          <p:nvPr/>
        </p:nvSpPr>
        <p:spPr>
          <a:xfrm>
            <a:off x="768445" y="9055395"/>
            <a:ext cx="70599" cy="70586"/>
          </a:xfrm>
          <a:prstGeom prst="rect">
            <a:avLst/>
          </a:prstGeom>
          <a:blipFill>
            <a:blip r:embed="rId10" cstate="print"/>
            <a:stretch>
              <a:fillRect/>
            </a:stretch>
          </a:blipFill>
        </p:spPr>
        <p:txBody>
          <a:bodyPr wrap="square" lIns="0" tIns="0" rIns="0" bIns="0" rtlCol="0"/>
          <a:lstStyle/>
          <a:p>
            <a:endParaRPr/>
          </a:p>
        </p:txBody>
      </p:sp>
      <p:sp>
        <p:nvSpPr>
          <p:cNvPr id="42" name="object 39"/>
          <p:cNvSpPr txBox="1"/>
          <p:nvPr/>
        </p:nvSpPr>
        <p:spPr>
          <a:xfrm>
            <a:off x="3595873" y="7412371"/>
            <a:ext cx="1923414" cy="1654556"/>
          </a:xfrm>
          <a:prstGeom prst="rect">
            <a:avLst/>
          </a:prstGeom>
        </p:spPr>
        <p:txBody>
          <a:bodyPr vert="horz" wrap="square" lIns="0" tIns="12700" rIns="0" bIns="0" rtlCol="0">
            <a:spAutoFit/>
          </a:bodyPr>
          <a:lstStyle/>
          <a:p>
            <a:pPr marL="12700" marR="5080">
              <a:lnSpc>
                <a:spcPct val="157200"/>
              </a:lnSpc>
              <a:spcBef>
                <a:spcPts val="100"/>
              </a:spcBef>
            </a:pPr>
            <a:r>
              <a:rPr lang="fr-FR" sz="900" dirty="0">
                <a:solidFill>
                  <a:srgbClr val="6D6E71"/>
                </a:solidFill>
                <a:latin typeface="Heebo"/>
                <a:cs typeface="Heebo"/>
              </a:rPr>
              <a:t>Passation de commandes</a:t>
            </a:r>
          </a:p>
          <a:p>
            <a:pPr marL="12700" marR="5080">
              <a:lnSpc>
                <a:spcPct val="157200"/>
              </a:lnSpc>
              <a:spcBef>
                <a:spcPts val="100"/>
              </a:spcBef>
            </a:pPr>
            <a:r>
              <a:rPr lang="fr-FR" sz="900" dirty="0">
                <a:solidFill>
                  <a:srgbClr val="6D6E71"/>
                </a:solidFill>
                <a:latin typeface="Heebo"/>
                <a:cs typeface="Heebo"/>
              </a:rPr>
              <a:t>Gestion en temps réel de la répartition des tâches</a:t>
            </a:r>
          </a:p>
          <a:p>
            <a:pPr marL="12700" marR="5080">
              <a:spcBef>
                <a:spcPts val="715"/>
              </a:spcBef>
            </a:pPr>
            <a:r>
              <a:rPr lang="fr-FR" sz="900" dirty="0">
                <a:solidFill>
                  <a:srgbClr val="6D6E71"/>
                </a:solidFill>
                <a:latin typeface="Heebo"/>
                <a:cs typeface="Heebo"/>
              </a:rPr>
              <a:t>Contrôles de routine en matière d’hygiène, de sécurité et de sûreté au travail</a:t>
            </a:r>
          </a:p>
          <a:p>
            <a:pPr marL="12700" marR="5080">
              <a:lnSpc>
                <a:spcPct val="157200"/>
              </a:lnSpc>
              <a:spcBef>
                <a:spcPts val="100"/>
              </a:spcBef>
            </a:pPr>
            <a:r>
              <a:rPr lang="fr-FR" sz="900" dirty="0">
                <a:solidFill>
                  <a:srgbClr val="6D6E71"/>
                </a:solidFill>
                <a:latin typeface="Heebo"/>
                <a:cs typeface="Heebo"/>
              </a:rPr>
              <a:t>Planification intelligente</a:t>
            </a:r>
          </a:p>
          <a:p>
            <a:pPr marL="12700" marR="5080">
              <a:lnSpc>
                <a:spcPct val="157200"/>
              </a:lnSpc>
              <a:spcBef>
                <a:spcPts val="100"/>
              </a:spcBef>
            </a:pPr>
            <a:r>
              <a:rPr lang="fr-FR" sz="900" dirty="0">
                <a:solidFill>
                  <a:srgbClr val="6D6E71"/>
                </a:solidFill>
                <a:latin typeface="Heebo"/>
                <a:cs typeface="Heebo"/>
              </a:rPr>
              <a:t>Transparence dans l’attribution des tâches et la création des rapports </a:t>
            </a:r>
          </a:p>
          <a:p>
            <a:pPr marL="12700" marR="5080">
              <a:spcBef>
                <a:spcPts val="715"/>
              </a:spcBef>
            </a:pPr>
            <a:r>
              <a:rPr lang="fr-FR" sz="900" dirty="0">
                <a:solidFill>
                  <a:srgbClr val="6D6E71"/>
                </a:solidFill>
                <a:latin typeface="Heebo"/>
                <a:cs typeface="Heebo"/>
              </a:rPr>
              <a:t>Planification et gestion des flux de travail</a:t>
            </a:r>
          </a:p>
        </p:txBody>
      </p:sp>
      <p:sp>
        <p:nvSpPr>
          <p:cNvPr id="43" name="object 40"/>
          <p:cNvSpPr txBox="1"/>
          <p:nvPr/>
        </p:nvSpPr>
        <p:spPr>
          <a:xfrm>
            <a:off x="768445" y="7061719"/>
            <a:ext cx="2454923" cy="201978"/>
          </a:xfrm>
          <a:prstGeom prst="rect">
            <a:avLst/>
          </a:prstGeom>
        </p:spPr>
        <p:txBody>
          <a:bodyPr vert="horz" wrap="square" lIns="0" tIns="17145" rIns="0" bIns="0" rtlCol="0">
            <a:spAutoFit/>
          </a:bodyPr>
          <a:lstStyle/>
          <a:p>
            <a:pPr marL="12700">
              <a:lnSpc>
                <a:spcPct val="100000"/>
              </a:lnSpc>
              <a:spcBef>
                <a:spcPts val="135"/>
              </a:spcBef>
            </a:pPr>
            <a:r>
              <a:rPr lang="fr-FR" sz="1200" b="1" dirty="0">
                <a:solidFill>
                  <a:srgbClr val="1C75BC"/>
                </a:solidFill>
                <a:latin typeface="Kohinoor Devanagari"/>
                <a:cs typeface="Kohinoor Devanagari"/>
              </a:rPr>
              <a:t>Principales fonctionnalités d’</a:t>
            </a:r>
            <a:r>
              <a:rPr lang="fr-FR" sz="1200" b="1" dirty="0" err="1">
                <a:solidFill>
                  <a:srgbClr val="1C75BC"/>
                </a:solidFill>
                <a:latin typeface="Kohinoor Devanagari"/>
                <a:cs typeface="Kohinoor Devanagari"/>
              </a:rPr>
              <a:t>Eyedo</a:t>
            </a:r>
            <a:r>
              <a:rPr lang="fr-FR" sz="1200" b="1" dirty="0">
                <a:solidFill>
                  <a:srgbClr val="1C75BC"/>
                </a:solidFill>
                <a:latin typeface="Kohinoor Devanagari"/>
                <a:cs typeface="Kohinoor Devanagari"/>
              </a:rPr>
              <a:t>*</a:t>
            </a:r>
          </a:p>
        </p:txBody>
      </p:sp>
      <p:sp>
        <p:nvSpPr>
          <p:cNvPr id="44" name="object 54"/>
          <p:cNvSpPr txBox="1"/>
          <p:nvPr/>
        </p:nvSpPr>
        <p:spPr>
          <a:xfrm>
            <a:off x="768445" y="9643141"/>
            <a:ext cx="730250" cy="116839"/>
          </a:xfrm>
          <a:prstGeom prst="rect">
            <a:avLst/>
          </a:prstGeom>
        </p:spPr>
        <p:txBody>
          <a:bodyPr vert="horz" wrap="square" lIns="0" tIns="12065" rIns="0" bIns="0" rtlCol="0">
            <a:spAutoFit/>
          </a:bodyPr>
          <a:lstStyle/>
          <a:p>
            <a:pPr marL="12700">
              <a:lnSpc>
                <a:spcPct val="100000"/>
              </a:lnSpc>
              <a:spcBef>
                <a:spcPts val="95"/>
              </a:spcBef>
            </a:pPr>
            <a:r>
              <a:rPr lang="fr-FR" sz="600" dirty="0">
                <a:solidFill>
                  <a:srgbClr val="231F20"/>
                </a:solidFill>
                <a:latin typeface="Heebo"/>
                <a:cs typeface="Heebo"/>
              </a:rPr>
              <a:t>* liste non exhaustive</a:t>
            </a:r>
          </a:p>
        </p:txBody>
      </p:sp>
      <p:sp>
        <p:nvSpPr>
          <p:cNvPr id="45" name="object 41"/>
          <p:cNvSpPr txBox="1"/>
          <p:nvPr/>
        </p:nvSpPr>
        <p:spPr>
          <a:xfrm>
            <a:off x="797109" y="5201935"/>
            <a:ext cx="3982941" cy="1735603"/>
          </a:xfrm>
          <a:prstGeom prst="rect">
            <a:avLst/>
          </a:prstGeom>
        </p:spPr>
        <p:txBody>
          <a:bodyPr vert="horz" wrap="square" lIns="0" tIns="8255" rIns="0" bIns="0" rtlCol="0">
            <a:spAutoFit/>
          </a:bodyPr>
          <a:lstStyle/>
          <a:p>
            <a:pPr marL="12700" marR="519430">
              <a:lnSpc>
                <a:spcPct val="102400"/>
              </a:lnSpc>
              <a:spcBef>
                <a:spcPts val="65"/>
              </a:spcBef>
            </a:pPr>
            <a:r>
              <a:rPr lang="fr-FR" sz="1250" b="1" dirty="0">
                <a:solidFill>
                  <a:srgbClr val="1C75BC"/>
                </a:solidFill>
                <a:latin typeface="Heebo"/>
                <a:cs typeface="Heebo"/>
              </a:rPr>
              <a:t>Tout ce dont les équipes d’intervention des services publics sur le terrain ont besoin, à portée de main sur leurs appareils portables</a:t>
            </a:r>
          </a:p>
          <a:p>
            <a:pPr marL="12700" marR="5080">
              <a:lnSpc>
                <a:spcPct val="114799"/>
              </a:lnSpc>
              <a:spcBef>
                <a:spcPts val="1520"/>
              </a:spcBef>
            </a:pPr>
            <a:r>
              <a:rPr lang="fr-FR" sz="900" dirty="0">
                <a:solidFill>
                  <a:srgbClr val="939598"/>
                </a:solidFill>
                <a:latin typeface="Heebo"/>
                <a:cs typeface="Heebo"/>
              </a:rPr>
              <a:t>Depuis le moment où un résident appelle jusqu'à l’arrivée des intervenants sur le terrain puis l’exécution de l’opération, votre équipe d’intervention disposera de tout ce dont elle aura besoin, et uniquement ce dont elle aura besoin, quand elle en aura besoin... sur ses appareils portables. À mesure que chaque tâche est accomplie, la direction en est aussitôt informée, si bien que la gestion des calendriers se déroule plus sereinement et les problèmes peuvent être résolus plus rapidement.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76338" y="1374739"/>
            <a:ext cx="5465889" cy="782265"/>
          </a:xfrm>
          <a:prstGeom prst="rect">
            <a:avLst/>
          </a:prstGeom>
        </p:spPr>
        <p:txBody>
          <a:bodyPr vert="horz" wrap="square" lIns="0" tIns="12700" rIns="0" bIns="0" rtlCol="0">
            <a:spAutoFit/>
          </a:bodyPr>
          <a:lstStyle/>
          <a:p>
            <a:pPr marL="27940">
              <a:lnSpc>
                <a:spcPct val="100000"/>
              </a:lnSpc>
              <a:spcBef>
                <a:spcPts val="100"/>
              </a:spcBef>
            </a:pPr>
            <a:r>
              <a:rPr lang="fr-FR" sz="1250" b="1" dirty="0">
                <a:solidFill>
                  <a:srgbClr val="1C75BC"/>
                </a:solidFill>
                <a:latin typeface="Heebo"/>
                <a:cs typeface="Heebo"/>
              </a:rPr>
              <a:t>Ayant à leur disposition des informations en temps réel sur les mesures à prendre et sur la progression des travaux, avec des analyses statistiques et des aperçus visuels, le personnel sur le terrain autant que les responsables parviennent à accomplir leur travail de manière proactive, productive et rentable.</a:t>
            </a:r>
          </a:p>
        </p:txBody>
      </p:sp>
      <p:sp>
        <p:nvSpPr>
          <p:cNvPr id="4" name="object 4"/>
          <p:cNvSpPr txBox="1"/>
          <p:nvPr/>
        </p:nvSpPr>
        <p:spPr>
          <a:xfrm>
            <a:off x="933488" y="6959480"/>
            <a:ext cx="3378162" cy="135935"/>
          </a:xfrm>
          <a:prstGeom prst="rect">
            <a:avLst/>
          </a:prstGeom>
        </p:spPr>
        <p:txBody>
          <a:bodyPr vert="horz" wrap="square" lIns="0" tIns="12700" rIns="0" bIns="0" rtlCol="0">
            <a:spAutoFit/>
          </a:bodyPr>
          <a:lstStyle/>
          <a:p>
            <a:pPr marL="12700">
              <a:lnSpc>
                <a:spcPct val="100000"/>
              </a:lnSpc>
              <a:spcBef>
                <a:spcPts val="100"/>
              </a:spcBef>
            </a:pPr>
            <a:r>
              <a:rPr lang="fr-FR" sz="800" dirty="0" err="1">
                <a:solidFill>
                  <a:srgbClr val="6D6E71"/>
                </a:solidFill>
                <a:latin typeface="Heebo"/>
                <a:cs typeface="Heebo"/>
              </a:rPr>
              <a:t>Eyedo</a:t>
            </a:r>
            <a:r>
              <a:rPr lang="fr-FR" sz="800" dirty="0">
                <a:solidFill>
                  <a:srgbClr val="6D6E71"/>
                </a:solidFill>
                <a:latin typeface="Heebo"/>
                <a:cs typeface="Heebo"/>
              </a:rPr>
              <a:t> rend compte de l’état d'avancement de la mise en œuvre du projet : retards et calendrier.</a:t>
            </a:r>
          </a:p>
        </p:txBody>
      </p:sp>
      <p:sp>
        <p:nvSpPr>
          <p:cNvPr id="11" name="object 11"/>
          <p:cNvSpPr/>
          <p:nvPr/>
        </p:nvSpPr>
        <p:spPr>
          <a:xfrm>
            <a:off x="673" y="9208981"/>
            <a:ext cx="298450" cy="1483360"/>
          </a:xfrm>
          <a:custGeom>
            <a:avLst/>
            <a:gdLst/>
            <a:ahLst/>
            <a:cxnLst/>
            <a:rect l="l" t="t" r="r" b="b"/>
            <a:pathLst>
              <a:path w="298450" h="1483359">
                <a:moveTo>
                  <a:pt x="297773" y="9855"/>
                </a:moveTo>
                <a:lnTo>
                  <a:pt x="283479" y="9855"/>
                </a:lnTo>
                <a:lnTo>
                  <a:pt x="292991" y="17068"/>
                </a:lnTo>
                <a:lnTo>
                  <a:pt x="282901" y="20579"/>
                </a:lnTo>
                <a:lnTo>
                  <a:pt x="245983" y="705942"/>
                </a:lnTo>
                <a:lnTo>
                  <a:pt x="210113" y="1401064"/>
                </a:lnTo>
                <a:lnTo>
                  <a:pt x="206104" y="1483022"/>
                </a:lnTo>
                <a:lnTo>
                  <a:pt x="219866" y="1483022"/>
                </a:lnTo>
                <a:lnTo>
                  <a:pt x="224527" y="1400327"/>
                </a:lnTo>
                <a:lnTo>
                  <a:pt x="261945" y="705091"/>
                </a:lnTo>
                <a:lnTo>
                  <a:pt x="297773" y="9855"/>
                </a:lnTo>
                <a:close/>
              </a:path>
              <a:path w="298450" h="1483359">
                <a:moveTo>
                  <a:pt x="298300" y="0"/>
                </a:moveTo>
                <a:lnTo>
                  <a:pt x="0" y="105898"/>
                </a:lnTo>
                <a:lnTo>
                  <a:pt x="0" y="119011"/>
                </a:lnTo>
                <a:lnTo>
                  <a:pt x="282901" y="20579"/>
                </a:lnTo>
                <a:lnTo>
                  <a:pt x="283479" y="9855"/>
                </a:lnTo>
                <a:lnTo>
                  <a:pt x="297773" y="9855"/>
                </a:lnTo>
                <a:lnTo>
                  <a:pt x="298300" y="0"/>
                </a:lnTo>
                <a:close/>
              </a:path>
              <a:path w="298450" h="1483359">
                <a:moveTo>
                  <a:pt x="283479" y="9855"/>
                </a:moveTo>
                <a:lnTo>
                  <a:pt x="282901" y="20579"/>
                </a:lnTo>
                <a:lnTo>
                  <a:pt x="292991" y="17068"/>
                </a:lnTo>
                <a:lnTo>
                  <a:pt x="283479" y="9855"/>
                </a:lnTo>
                <a:close/>
              </a:path>
            </a:pathLst>
          </a:custGeom>
          <a:solidFill>
            <a:srgbClr val="20191B">
              <a:alpha val="19198"/>
            </a:srgbClr>
          </a:solidFill>
        </p:spPr>
        <p:txBody>
          <a:bodyPr wrap="square" lIns="0" tIns="0" rIns="0" bIns="0" rtlCol="0"/>
          <a:lstStyle/>
          <a:p>
            <a:endParaRPr/>
          </a:p>
        </p:txBody>
      </p:sp>
      <p:sp>
        <p:nvSpPr>
          <p:cNvPr id="12" name="object 12"/>
          <p:cNvSpPr/>
          <p:nvPr/>
        </p:nvSpPr>
        <p:spPr>
          <a:xfrm>
            <a:off x="673" y="9176939"/>
            <a:ext cx="307340" cy="1202690"/>
          </a:xfrm>
          <a:custGeom>
            <a:avLst/>
            <a:gdLst/>
            <a:ahLst/>
            <a:cxnLst/>
            <a:rect l="l" t="t" r="r" b="b"/>
            <a:pathLst>
              <a:path w="307340" h="1202690">
                <a:moveTo>
                  <a:pt x="285514" y="84594"/>
                </a:moveTo>
                <a:lnTo>
                  <a:pt x="274046" y="84594"/>
                </a:lnTo>
                <a:lnTo>
                  <a:pt x="0" y="1157790"/>
                </a:lnTo>
                <a:lnTo>
                  <a:pt x="0" y="1202628"/>
                </a:lnTo>
                <a:lnTo>
                  <a:pt x="285514" y="84594"/>
                </a:lnTo>
                <a:close/>
              </a:path>
              <a:path w="307340" h="1202690">
                <a:moveTo>
                  <a:pt x="307117" y="0"/>
                </a:moveTo>
                <a:lnTo>
                  <a:pt x="0" y="568937"/>
                </a:lnTo>
                <a:lnTo>
                  <a:pt x="0" y="592264"/>
                </a:lnTo>
                <a:lnTo>
                  <a:pt x="274046" y="84594"/>
                </a:lnTo>
                <a:lnTo>
                  <a:pt x="285514" y="84594"/>
                </a:lnTo>
                <a:lnTo>
                  <a:pt x="307117" y="0"/>
                </a:lnTo>
                <a:close/>
              </a:path>
            </a:pathLst>
          </a:custGeom>
          <a:solidFill>
            <a:srgbClr val="20191B">
              <a:alpha val="19198"/>
            </a:srgbClr>
          </a:solidFill>
        </p:spPr>
        <p:txBody>
          <a:bodyPr wrap="square" lIns="0" tIns="0" rIns="0" bIns="0" rtlCol="0"/>
          <a:lstStyle/>
          <a:p>
            <a:endParaRPr/>
          </a:p>
        </p:txBody>
      </p:sp>
      <p:sp>
        <p:nvSpPr>
          <p:cNvPr id="13" name="object 13"/>
          <p:cNvSpPr/>
          <p:nvPr/>
        </p:nvSpPr>
        <p:spPr>
          <a:xfrm>
            <a:off x="197441" y="9524815"/>
            <a:ext cx="171331" cy="171279"/>
          </a:xfrm>
          <a:prstGeom prst="rect">
            <a:avLst/>
          </a:prstGeom>
          <a:blipFill>
            <a:blip r:embed="rId2" cstate="print"/>
            <a:stretch>
              <a:fillRect/>
            </a:stretch>
          </a:blipFill>
        </p:spPr>
        <p:txBody>
          <a:bodyPr wrap="square" lIns="0" tIns="0" rIns="0" bIns="0" rtlCol="0"/>
          <a:lstStyle/>
          <a:p>
            <a:endParaRPr/>
          </a:p>
        </p:txBody>
      </p:sp>
      <p:sp>
        <p:nvSpPr>
          <p:cNvPr id="14" name="object 14"/>
          <p:cNvSpPr/>
          <p:nvPr/>
        </p:nvSpPr>
        <p:spPr>
          <a:xfrm>
            <a:off x="673" y="10330501"/>
            <a:ext cx="502284" cy="361950"/>
          </a:xfrm>
          <a:custGeom>
            <a:avLst/>
            <a:gdLst/>
            <a:ahLst/>
            <a:cxnLst/>
            <a:rect l="l" t="t" r="r" b="b"/>
            <a:pathLst>
              <a:path w="502284" h="361950">
                <a:moveTo>
                  <a:pt x="0" y="0"/>
                </a:moveTo>
                <a:lnTo>
                  <a:pt x="0" y="13721"/>
                </a:lnTo>
                <a:lnTo>
                  <a:pt x="482800" y="361501"/>
                </a:lnTo>
                <a:lnTo>
                  <a:pt x="501862" y="361501"/>
                </a:lnTo>
                <a:lnTo>
                  <a:pt x="0" y="0"/>
                </a:lnTo>
                <a:close/>
              </a:path>
            </a:pathLst>
          </a:custGeom>
          <a:solidFill>
            <a:srgbClr val="20191B">
              <a:alpha val="6910"/>
            </a:srgbClr>
          </a:solidFill>
        </p:spPr>
        <p:txBody>
          <a:bodyPr wrap="square" lIns="0" tIns="0" rIns="0" bIns="0" rtlCol="0"/>
          <a:lstStyle/>
          <a:p>
            <a:endParaRPr/>
          </a:p>
        </p:txBody>
      </p:sp>
      <p:sp>
        <p:nvSpPr>
          <p:cNvPr id="15" name="object 15"/>
          <p:cNvSpPr/>
          <p:nvPr/>
        </p:nvSpPr>
        <p:spPr>
          <a:xfrm>
            <a:off x="673" y="10448704"/>
            <a:ext cx="80010" cy="243840"/>
          </a:xfrm>
          <a:custGeom>
            <a:avLst/>
            <a:gdLst/>
            <a:ahLst/>
            <a:cxnLst/>
            <a:rect l="l" t="t" r="r" b="b"/>
            <a:pathLst>
              <a:path w="80010" h="243840">
                <a:moveTo>
                  <a:pt x="0" y="0"/>
                </a:moveTo>
                <a:lnTo>
                  <a:pt x="0" y="33801"/>
                </a:lnTo>
                <a:lnTo>
                  <a:pt x="69304" y="243299"/>
                </a:lnTo>
                <a:lnTo>
                  <a:pt x="79566" y="243299"/>
                </a:lnTo>
                <a:lnTo>
                  <a:pt x="0" y="0"/>
                </a:lnTo>
                <a:close/>
              </a:path>
            </a:pathLst>
          </a:custGeom>
          <a:solidFill>
            <a:srgbClr val="20191B">
              <a:alpha val="6910"/>
            </a:srgbClr>
          </a:solidFill>
        </p:spPr>
        <p:txBody>
          <a:bodyPr wrap="square" lIns="0" tIns="0" rIns="0" bIns="0" rtlCol="0"/>
          <a:lstStyle/>
          <a:p>
            <a:endParaRPr/>
          </a:p>
        </p:txBody>
      </p:sp>
      <p:sp>
        <p:nvSpPr>
          <p:cNvPr id="16" name="object 16"/>
          <p:cNvSpPr/>
          <p:nvPr/>
        </p:nvSpPr>
        <p:spPr>
          <a:xfrm>
            <a:off x="2245261" y="10249271"/>
            <a:ext cx="764540" cy="443230"/>
          </a:xfrm>
          <a:custGeom>
            <a:avLst/>
            <a:gdLst/>
            <a:ahLst/>
            <a:cxnLst/>
            <a:rect l="l" t="t" r="r" b="b"/>
            <a:pathLst>
              <a:path w="764539" h="443229">
                <a:moveTo>
                  <a:pt x="141544" y="0"/>
                </a:moveTo>
                <a:lnTo>
                  <a:pt x="23459" y="368681"/>
                </a:lnTo>
                <a:lnTo>
                  <a:pt x="0" y="442732"/>
                </a:lnTo>
                <a:lnTo>
                  <a:pt x="8402" y="442732"/>
                </a:lnTo>
                <a:lnTo>
                  <a:pt x="30457" y="370967"/>
                </a:lnTo>
                <a:lnTo>
                  <a:pt x="142395" y="2387"/>
                </a:lnTo>
                <a:lnTo>
                  <a:pt x="144920" y="2387"/>
                </a:lnTo>
                <a:lnTo>
                  <a:pt x="141544" y="0"/>
                </a:lnTo>
                <a:close/>
              </a:path>
              <a:path w="764539" h="443229">
                <a:moveTo>
                  <a:pt x="144920" y="2387"/>
                </a:moveTo>
                <a:lnTo>
                  <a:pt x="142395" y="2387"/>
                </a:lnTo>
                <a:lnTo>
                  <a:pt x="745662" y="442732"/>
                </a:lnTo>
                <a:lnTo>
                  <a:pt x="764169" y="442732"/>
                </a:lnTo>
                <a:lnTo>
                  <a:pt x="144920" y="2387"/>
                </a:lnTo>
                <a:close/>
              </a:path>
            </a:pathLst>
          </a:custGeom>
          <a:solidFill>
            <a:srgbClr val="20191B">
              <a:alpha val="6910"/>
            </a:srgbClr>
          </a:solidFill>
        </p:spPr>
        <p:txBody>
          <a:bodyPr wrap="square" lIns="0" tIns="0" rIns="0" bIns="0" rtlCol="0"/>
          <a:lstStyle/>
          <a:p>
            <a:endParaRPr/>
          </a:p>
        </p:txBody>
      </p:sp>
      <p:sp>
        <p:nvSpPr>
          <p:cNvPr id="17" name="object 17"/>
          <p:cNvSpPr/>
          <p:nvPr/>
        </p:nvSpPr>
        <p:spPr>
          <a:xfrm>
            <a:off x="2378730" y="9966703"/>
            <a:ext cx="1720214" cy="725805"/>
          </a:xfrm>
          <a:custGeom>
            <a:avLst/>
            <a:gdLst/>
            <a:ahLst/>
            <a:cxnLst/>
            <a:rect l="l" t="t" r="r" b="b"/>
            <a:pathLst>
              <a:path w="1720214" h="725804">
                <a:moveTo>
                  <a:pt x="1719846" y="0"/>
                </a:moveTo>
                <a:lnTo>
                  <a:pt x="0" y="279565"/>
                </a:lnTo>
                <a:lnTo>
                  <a:pt x="233706" y="725299"/>
                </a:lnTo>
                <a:lnTo>
                  <a:pt x="246262" y="725299"/>
                </a:lnTo>
                <a:lnTo>
                  <a:pt x="17030" y="288074"/>
                </a:lnTo>
                <a:lnTo>
                  <a:pt x="1706460" y="13347"/>
                </a:lnTo>
                <a:lnTo>
                  <a:pt x="1717684" y="13347"/>
                </a:lnTo>
                <a:lnTo>
                  <a:pt x="1719846" y="0"/>
                </a:lnTo>
                <a:close/>
              </a:path>
              <a:path w="1720214" h="725804">
                <a:moveTo>
                  <a:pt x="1717684" y="13347"/>
                </a:moveTo>
                <a:lnTo>
                  <a:pt x="1706460" y="13347"/>
                </a:lnTo>
                <a:lnTo>
                  <a:pt x="1591117" y="725299"/>
                </a:lnTo>
                <a:lnTo>
                  <a:pt x="1602360" y="725299"/>
                </a:lnTo>
                <a:lnTo>
                  <a:pt x="1717684" y="13347"/>
                </a:lnTo>
                <a:close/>
              </a:path>
            </a:pathLst>
          </a:custGeom>
          <a:solidFill>
            <a:srgbClr val="20191B">
              <a:alpha val="6910"/>
            </a:srgbClr>
          </a:solidFill>
        </p:spPr>
        <p:txBody>
          <a:bodyPr wrap="square" lIns="0" tIns="0" rIns="0" bIns="0" rtlCol="0"/>
          <a:lstStyle/>
          <a:p>
            <a:endParaRPr/>
          </a:p>
        </p:txBody>
      </p:sp>
      <p:sp>
        <p:nvSpPr>
          <p:cNvPr id="18" name="object 18"/>
          <p:cNvSpPr/>
          <p:nvPr/>
        </p:nvSpPr>
        <p:spPr>
          <a:xfrm>
            <a:off x="4072578" y="9441705"/>
            <a:ext cx="2209165" cy="1250315"/>
          </a:xfrm>
          <a:custGeom>
            <a:avLst/>
            <a:gdLst/>
            <a:ahLst/>
            <a:cxnLst/>
            <a:rect l="l" t="t" r="r" b="b"/>
            <a:pathLst>
              <a:path w="2209165" h="1250315">
                <a:moveTo>
                  <a:pt x="2208657" y="0"/>
                </a:moveTo>
                <a:lnTo>
                  <a:pt x="0" y="529247"/>
                </a:lnTo>
                <a:lnTo>
                  <a:pt x="15963" y="537667"/>
                </a:lnTo>
                <a:lnTo>
                  <a:pt x="1328689" y="1250297"/>
                </a:lnTo>
                <a:lnTo>
                  <a:pt x="1341455" y="1250297"/>
                </a:lnTo>
                <a:lnTo>
                  <a:pt x="45709" y="538403"/>
                </a:lnTo>
                <a:lnTo>
                  <a:pt x="20929" y="538403"/>
                </a:lnTo>
                <a:lnTo>
                  <a:pt x="22644" y="525678"/>
                </a:lnTo>
                <a:lnTo>
                  <a:pt x="73843" y="525678"/>
                </a:lnTo>
                <a:lnTo>
                  <a:pt x="2206396" y="2019"/>
                </a:lnTo>
                <a:lnTo>
                  <a:pt x="2207979" y="2019"/>
                </a:lnTo>
                <a:lnTo>
                  <a:pt x="2208225" y="1206"/>
                </a:lnTo>
                <a:lnTo>
                  <a:pt x="2208657" y="0"/>
                </a:lnTo>
                <a:close/>
              </a:path>
              <a:path w="2209165" h="1250315">
                <a:moveTo>
                  <a:pt x="2207979" y="2019"/>
                </a:moveTo>
                <a:lnTo>
                  <a:pt x="2206396" y="2019"/>
                </a:lnTo>
                <a:lnTo>
                  <a:pt x="2191669" y="47810"/>
                </a:lnTo>
                <a:lnTo>
                  <a:pt x="2132533" y="230959"/>
                </a:lnTo>
                <a:lnTo>
                  <a:pt x="2117801" y="276769"/>
                </a:lnTo>
                <a:lnTo>
                  <a:pt x="2103134" y="322598"/>
                </a:lnTo>
                <a:lnTo>
                  <a:pt x="1971852" y="736409"/>
                </a:lnTo>
                <a:lnTo>
                  <a:pt x="1855965" y="1104849"/>
                </a:lnTo>
                <a:lnTo>
                  <a:pt x="1841703" y="1150971"/>
                </a:lnTo>
                <a:lnTo>
                  <a:pt x="1810869" y="1250297"/>
                </a:lnTo>
                <a:lnTo>
                  <a:pt x="1824566" y="1250297"/>
                </a:lnTo>
                <a:lnTo>
                  <a:pt x="1854473" y="1154949"/>
                </a:lnTo>
                <a:lnTo>
                  <a:pt x="1868982" y="1108887"/>
                </a:lnTo>
                <a:lnTo>
                  <a:pt x="1983117" y="739927"/>
                </a:lnTo>
                <a:lnTo>
                  <a:pt x="2110543" y="324639"/>
                </a:lnTo>
                <a:lnTo>
                  <a:pt x="2124607" y="278455"/>
                </a:lnTo>
                <a:lnTo>
                  <a:pt x="2138601" y="232254"/>
                </a:lnTo>
                <a:lnTo>
                  <a:pt x="2194279" y="47401"/>
                </a:lnTo>
                <a:lnTo>
                  <a:pt x="2207979" y="2019"/>
                </a:lnTo>
                <a:close/>
              </a:path>
              <a:path w="2209165" h="1250315">
                <a:moveTo>
                  <a:pt x="22644" y="525678"/>
                </a:moveTo>
                <a:lnTo>
                  <a:pt x="20929" y="538403"/>
                </a:lnTo>
                <a:lnTo>
                  <a:pt x="38186" y="534253"/>
                </a:lnTo>
                <a:lnTo>
                  <a:pt x="22644" y="525678"/>
                </a:lnTo>
                <a:close/>
              </a:path>
              <a:path w="2209165" h="1250315">
                <a:moveTo>
                  <a:pt x="38186" y="534253"/>
                </a:moveTo>
                <a:lnTo>
                  <a:pt x="20929" y="538403"/>
                </a:lnTo>
                <a:lnTo>
                  <a:pt x="45709" y="538403"/>
                </a:lnTo>
                <a:lnTo>
                  <a:pt x="38186" y="534253"/>
                </a:lnTo>
                <a:close/>
              </a:path>
              <a:path w="2209165" h="1250315">
                <a:moveTo>
                  <a:pt x="73843" y="525678"/>
                </a:moveTo>
                <a:lnTo>
                  <a:pt x="22644" y="525678"/>
                </a:lnTo>
                <a:lnTo>
                  <a:pt x="38186" y="534253"/>
                </a:lnTo>
                <a:lnTo>
                  <a:pt x="73843" y="525678"/>
                </a:lnTo>
                <a:close/>
              </a:path>
            </a:pathLst>
          </a:custGeom>
          <a:solidFill>
            <a:srgbClr val="20191B">
              <a:alpha val="6910"/>
            </a:srgbClr>
          </a:solidFill>
        </p:spPr>
        <p:txBody>
          <a:bodyPr wrap="square" lIns="0" tIns="0" rIns="0" bIns="0" rtlCol="0"/>
          <a:lstStyle/>
          <a:p>
            <a:endParaRPr/>
          </a:p>
        </p:txBody>
      </p:sp>
      <p:sp>
        <p:nvSpPr>
          <p:cNvPr id="19" name="object 19"/>
          <p:cNvSpPr/>
          <p:nvPr/>
        </p:nvSpPr>
        <p:spPr>
          <a:xfrm>
            <a:off x="3559496" y="7781612"/>
            <a:ext cx="2103120" cy="2910840"/>
          </a:xfrm>
          <a:custGeom>
            <a:avLst/>
            <a:gdLst/>
            <a:ahLst/>
            <a:cxnLst/>
            <a:rect l="l" t="t" r="r" b="b"/>
            <a:pathLst>
              <a:path w="2103120" h="2910840">
                <a:moveTo>
                  <a:pt x="0" y="0"/>
                </a:moveTo>
                <a:lnTo>
                  <a:pt x="146507" y="616038"/>
                </a:lnTo>
                <a:lnTo>
                  <a:pt x="513613" y="2146630"/>
                </a:lnTo>
                <a:lnTo>
                  <a:pt x="522897" y="2184882"/>
                </a:lnTo>
                <a:lnTo>
                  <a:pt x="735319" y="2910390"/>
                </a:lnTo>
                <a:lnTo>
                  <a:pt x="751196" y="2910390"/>
                </a:lnTo>
                <a:lnTo>
                  <a:pt x="570483" y="2294255"/>
                </a:lnTo>
                <a:lnTo>
                  <a:pt x="548233" y="2218829"/>
                </a:lnTo>
                <a:lnTo>
                  <a:pt x="542709" y="2199906"/>
                </a:lnTo>
                <a:lnTo>
                  <a:pt x="539927" y="2190483"/>
                </a:lnTo>
                <a:lnTo>
                  <a:pt x="537641" y="2181313"/>
                </a:lnTo>
                <a:lnTo>
                  <a:pt x="528370" y="2142998"/>
                </a:lnTo>
                <a:lnTo>
                  <a:pt x="153530" y="614362"/>
                </a:lnTo>
                <a:lnTo>
                  <a:pt x="3340" y="7112"/>
                </a:lnTo>
                <a:lnTo>
                  <a:pt x="5175" y="7112"/>
                </a:lnTo>
                <a:lnTo>
                  <a:pt x="0" y="0"/>
                </a:lnTo>
                <a:close/>
              </a:path>
              <a:path w="2103120" h="2910840">
                <a:moveTo>
                  <a:pt x="5175" y="7112"/>
                </a:moveTo>
                <a:lnTo>
                  <a:pt x="3340" y="7112"/>
                </a:lnTo>
                <a:lnTo>
                  <a:pt x="562406" y="789432"/>
                </a:lnTo>
                <a:lnTo>
                  <a:pt x="2093387" y="2910390"/>
                </a:lnTo>
                <a:lnTo>
                  <a:pt x="2102687" y="2910390"/>
                </a:lnTo>
                <a:lnTo>
                  <a:pt x="1136395" y="1565719"/>
                </a:lnTo>
                <a:lnTo>
                  <a:pt x="5175" y="7112"/>
                </a:lnTo>
                <a:close/>
              </a:path>
            </a:pathLst>
          </a:custGeom>
          <a:solidFill>
            <a:srgbClr val="20191B">
              <a:alpha val="6910"/>
            </a:srgbClr>
          </a:solidFill>
        </p:spPr>
        <p:txBody>
          <a:bodyPr wrap="square" lIns="0" tIns="0" rIns="0" bIns="0" rtlCol="0"/>
          <a:lstStyle/>
          <a:p>
            <a:endParaRPr/>
          </a:p>
        </p:txBody>
      </p:sp>
      <p:sp>
        <p:nvSpPr>
          <p:cNvPr id="20" name="object 20"/>
          <p:cNvSpPr/>
          <p:nvPr/>
        </p:nvSpPr>
        <p:spPr>
          <a:xfrm>
            <a:off x="2114854" y="8544190"/>
            <a:ext cx="2868930" cy="2148205"/>
          </a:xfrm>
          <a:custGeom>
            <a:avLst/>
            <a:gdLst/>
            <a:ahLst/>
            <a:cxnLst/>
            <a:rect l="l" t="t" r="r" b="b"/>
            <a:pathLst>
              <a:path w="2868929" h="2148204">
                <a:moveTo>
                  <a:pt x="0" y="0"/>
                </a:moveTo>
                <a:lnTo>
                  <a:pt x="1694058" y="2147909"/>
                </a:lnTo>
                <a:lnTo>
                  <a:pt x="1713569" y="2147909"/>
                </a:lnTo>
                <a:lnTo>
                  <a:pt x="4800" y="3683"/>
                </a:lnTo>
                <a:lnTo>
                  <a:pt x="8937" y="3683"/>
                </a:lnTo>
                <a:lnTo>
                  <a:pt x="0" y="0"/>
                </a:lnTo>
                <a:close/>
              </a:path>
              <a:path w="2868929" h="2148204">
                <a:moveTo>
                  <a:pt x="2861512" y="1200521"/>
                </a:moveTo>
                <a:lnTo>
                  <a:pt x="2773045" y="1688426"/>
                </a:lnTo>
                <a:lnTo>
                  <a:pt x="2688092" y="2147909"/>
                </a:lnTo>
                <a:lnTo>
                  <a:pt x="2694408" y="2147909"/>
                </a:lnTo>
                <a:lnTo>
                  <a:pt x="2777642" y="1689277"/>
                </a:lnTo>
                <a:lnTo>
                  <a:pt x="2867883" y="1201508"/>
                </a:lnTo>
                <a:lnTo>
                  <a:pt x="2863900" y="1201508"/>
                </a:lnTo>
                <a:lnTo>
                  <a:pt x="2861512" y="1200521"/>
                </a:lnTo>
                <a:close/>
              </a:path>
              <a:path w="2868929" h="2148204">
                <a:moveTo>
                  <a:pt x="2861983" y="1197927"/>
                </a:moveTo>
                <a:lnTo>
                  <a:pt x="2861512" y="1200521"/>
                </a:lnTo>
                <a:lnTo>
                  <a:pt x="2863900" y="1201508"/>
                </a:lnTo>
                <a:lnTo>
                  <a:pt x="2861983" y="1197927"/>
                </a:lnTo>
                <a:close/>
              </a:path>
              <a:path w="2868929" h="2148204">
                <a:moveTo>
                  <a:pt x="2868571" y="1197927"/>
                </a:moveTo>
                <a:lnTo>
                  <a:pt x="2861983" y="1197927"/>
                </a:lnTo>
                <a:lnTo>
                  <a:pt x="2863900" y="1201508"/>
                </a:lnTo>
                <a:lnTo>
                  <a:pt x="2867883" y="1201508"/>
                </a:lnTo>
                <a:lnTo>
                  <a:pt x="2868320" y="1199146"/>
                </a:lnTo>
                <a:lnTo>
                  <a:pt x="2868571" y="1197927"/>
                </a:lnTo>
                <a:close/>
              </a:path>
              <a:path w="2868929" h="2148204">
                <a:moveTo>
                  <a:pt x="8937" y="3683"/>
                </a:moveTo>
                <a:lnTo>
                  <a:pt x="4800" y="3683"/>
                </a:lnTo>
                <a:lnTo>
                  <a:pt x="2861512" y="1200521"/>
                </a:lnTo>
                <a:lnTo>
                  <a:pt x="2861983" y="1197927"/>
                </a:lnTo>
                <a:lnTo>
                  <a:pt x="2868571" y="1197927"/>
                </a:lnTo>
                <a:lnTo>
                  <a:pt x="2868841" y="1196619"/>
                </a:lnTo>
                <a:lnTo>
                  <a:pt x="8937" y="3683"/>
                </a:lnTo>
                <a:close/>
              </a:path>
            </a:pathLst>
          </a:custGeom>
          <a:solidFill>
            <a:srgbClr val="20191B">
              <a:alpha val="6910"/>
            </a:srgbClr>
          </a:solidFill>
        </p:spPr>
        <p:txBody>
          <a:bodyPr wrap="square" lIns="0" tIns="0" rIns="0" bIns="0" rtlCol="0"/>
          <a:lstStyle/>
          <a:p>
            <a:endParaRPr/>
          </a:p>
        </p:txBody>
      </p:sp>
      <p:sp>
        <p:nvSpPr>
          <p:cNvPr id="21" name="object 21"/>
          <p:cNvSpPr/>
          <p:nvPr/>
        </p:nvSpPr>
        <p:spPr>
          <a:xfrm>
            <a:off x="553436" y="8519320"/>
            <a:ext cx="1835150" cy="2172970"/>
          </a:xfrm>
          <a:custGeom>
            <a:avLst/>
            <a:gdLst/>
            <a:ahLst/>
            <a:cxnLst/>
            <a:rect l="l" t="t" r="r" b="b"/>
            <a:pathLst>
              <a:path w="1835150" h="2172970">
                <a:moveTo>
                  <a:pt x="1563035" y="0"/>
                </a:moveTo>
                <a:lnTo>
                  <a:pt x="1458509" y="144000"/>
                </a:lnTo>
                <a:lnTo>
                  <a:pt x="0" y="2172682"/>
                </a:lnTo>
                <a:lnTo>
                  <a:pt x="21421" y="2172682"/>
                </a:lnTo>
                <a:lnTo>
                  <a:pt x="1476419" y="156824"/>
                </a:lnTo>
                <a:lnTo>
                  <a:pt x="1550498" y="53291"/>
                </a:lnTo>
                <a:lnTo>
                  <a:pt x="1546360" y="28321"/>
                </a:lnTo>
                <a:lnTo>
                  <a:pt x="1567533" y="28321"/>
                </a:lnTo>
                <a:lnTo>
                  <a:pt x="1563035" y="0"/>
                </a:lnTo>
                <a:close/>
              </a:path>
              <a:path w="1835150" h="2172970">
                <a:moveTo>
                  <a:pt x="1567533" y="28321"/>
                </a:moveTo>
                <a:lnTo>
                  <a:pt x="1546360" y="28321"/>
                </a:lnTo>
                <a:lnTo>
                  <a:pt x="1565207" y="32702"/>
                </a:lnTo>
                <a:lnTo>
                  <a:pt x="1550498" y="53291"/>
                </a:lnTo>
                <a:lnTo>
                  <a:pt x="1616922" y="454151"/>
                </a:lnTo>
                <a:lnTo>
                  <a:pt x="1688194" y="880033"/>
                </a:lnTo>
                <a:lnTo>
                  <a:pt x="1760025" y="1305814"/>
                </a:lnTo>
                <a:lnTo>
                  <a:pt x="1832618" y="1730552"/>
                </a:lnTo>
                <a:lnTo>
                  <a:pt x="984997" y="2172682"/>
                </a:lnTo>
                <a:lnTo>
                  <a:pt x="998403" y="2172682"/>
                </a:lnTo>
                <a:lnTo>
                  <a:pt x="1835031" y="1731772"/>
                </a:lnTo>
                <a:lnTo>
                  <a:pt x="1769017" y="1304315"/>
                </a:lnTo>
                <a:lnTo>
                  <a:pt x="1702215" y="877697"/>
                </a:lnTo>
                <a:lnTo>
                  <a:pt x="1634917" y="451269"/>
                </a:lnTo>
                <a:lnTo>
                  <a:pt x="1567533" y="28321"/>
                </a:lnTo>
                <a:close/>
              </a:path>
              <a:path w="1835150" h="2172970">
                <a:moveTo>
                  <a:pt x="1546360" y="28321"/>
                </a:moveTo>
                <a:lnTo>
                  <a:pt x="1550498" y="53291"/>
                </a:lnTo>
                <a:lnTo>
                  <a:pt x="1565207" y="32702"/>
                </a:lnTo>
                <a:lnTo>
                  <a:pt x="1546360" y="28321"/>
                </a:lnTo>
                <a:close/>
              </a:path>
            </a:pathLst>
          </a:custGeom>
          <a:solidFill>
            <a:srgbClr val="20191B">
              <a:alpha val="6910"/>
            </a:srgbClr>
          </a:solidFill>
        </p:spPr>
        <p:txBody>
          <a:bodyPr wrap="square" lIns="0" tIns="0" rIns="0" bIns="0" rtlCol="0"/>
          <a:lstStyle/>
          <a:p>
            <a:endParaRPr/>
          </a:p>
        </p:txBody>
      </p:sp>
      <p:sp>
        <p:nvSpPr>
          <p:cNvPr id="22" name="object 22"/>
          <p:cNvSpPr/>
          <p:nvPr/>
        </p:nvSpPr>
        <p:spPr>
          <a:xfrm>
            <a:off x="673" y="7783438"/>
            <a:ext cx="3562350" cy="2518410"/>
          </a:xfrm>
          <a:custGeom>
            <a:avLst/>
            <a:gdLst/>
            <a:ahLst/>
            <a:cxnLst/>
            <a:rect l="l" t="t" r="r" b="b"/>
            <a:pathLst>
              <a:path w="3562350" h="2518409">
                <a:moveTo>
                  <a:pt x="2383304" y="2461878"/>
                </a:moveTo>
                <a:lnTo>
                  <a:pt x="0" y="2507939"/>
                </a:lnTo>
                <a:lnTo>
                  <a:pt x="0" y="2518112"/>
                </a:lnTo>
                <a:lnTo>
                  <a:pt x="2386651" y="2472194"/>
                </a:lnTo>
                <a:lnTo>
                  <a:pt x="2389832" y="2472194"/>
                </a:lnTo>
                <a:lnTo>
                  <a:pt x="2393358" y="2464866"/>
                </a:lnTo>
                <a:lnTo>
                  <a:pt x="2381888" y="2464866"/>
                </a:lnTo>
                <a:lnTo>
                  <a:pt x="2383304" y="2461878"/>
                </a:lnTo>
                <a:close/>
              </a:path>
              <a:path w="3562350" h="2518409">
                <a:moveTo>
                  <a:pt x="3562150" y="0"/>
                </a:moveTo>
                <a:lnTo>
                  <a:pt x="2105689" y="756805"/>
                </a:lnTo>
                <a:lnTo>
                  <a:pt x="2105155" y="757262"/>
                </a:lnTo>
                <a:lnTo>
                  <a:pt x="0" y="2462487"/>
                </a:lnTo>
                <a:lnTo>
                  <a:pt x="0" y="2476148"/>
                </a:lnTo>
                <a:lnTo>
                  <a:pt x="17792" y="2461806"/>
                </a:lnTo>
                <a:lnTo>
                  <a:pt x="2112770" y="768451"/>
                </a:lnTo>
                <a:lnTo>
                  <a:pt x="2112610" y="768451"/>
                </a:lnTo>
                <a:lnTo>
                  <a:pt x="2113677" y="767715"/>
                </a:lnTo>
                <a:lnTo>
                  <a:pt x="2114005" y="767715"/>
                </a:lnTo>
                <a:lnTo>
                  <a:pt x="3558747" y="3314"/>
                </a:lnTo>
                <a:lnTo>
                  <a:pt x="3560592" y="3314"/>
                </a:lnTo>
                <a:lnTo>
                  <a:pt x="3562150" y="0"/>
                </a:lnTo>
                <a:close/>
              </a:path>
              <a:path w="3562350" h="2518409">
                <a:moveTo>
                  <a:pt x="2389832" y="2472194"/>
                </a:moveTo>
                <a:lnTo>
                  <a:pt x="2386651" y="2472194"/>
                </a:lnTo>
                <a:lnTo>
                  <a:pt x="2389813" y="2472232"/>
                </a:lnTo>
                <a:close/>
              </a:path>
              <a:path w="3562350" h="2518409">
                <a:moveTo>
                  <a:pt x="2386435" y="2461806"/>
                </a:moveTo>
                <a:lnTo>
                  <a:pt x="2383304" y="2461878"/>
                </a:lnTo>
                <a:lnTo>
                  <a:pt x="2381888" y="2464866"/>
                </a:lnTo>
                <a:lnTo>
                  <a:pt x="2386435" y="2461806"/>
                </a:lnTo>
                <a:close/>
              </a:path>
              <a:path w="3562350" h="2518409">
                <a:moveTo>
                  <a:pt x="2394823" y="2461806"/>
                </a:moveTo>
                <a:lnTo>
                  <a:pt x="2386435" y="2461806"/>
                </a:lnTo>
                <a:lnTo>
                  <a:pt x="2381888" y="2464866"/>
                </a:lnTo>
                <a:lnTo>
                  <a:pt x="2393358" y="2464866"/>
                </a:lnTo>
                <a:lnTo>
                  <a:pt x="2394823" y="2461806"/>
                </a:lnTo>
                <a:close/>
              </a:path>
              <a:path w="3562350" h="2518409">
                <a:moveTo>
                  <a:pt x="3560592" y="3314"/>
                </a:moveTo>
                <a:lnTo>
                  <a:pt x="3558747" y="3314"/>
                </a:lnTo>
                <a:lnTo>
                  <a:pt x="3263205" y="616165"/>
                </a:lnTo>
                <a:lnTo>
                  <a:pt x="2967993" y="1231722"/>
                </a:lnTo>
                <a:lnTo>
                  <a:pt x="2674001" y="1847938"/>
                </a:lnTo>
                <a:lnTo>
                  <a:pt x="2383304" y="2461878"/>
                </a:lnTo>
                <a:lnTo>
                  <a:pt x="2386435" y="2461806"/>
                </a:lnTo>
                <a:lnTo>
                  <a:pt x="2394823" y="2461806"/>
                </a:lnTo>
                <a:lnTo>
                  <a:pt x="2686091" y="1853564"/>
                </a:lnTo>
                <a:lnTo>
                  <a:pt x="3200646" y="768210"/>
                </a:lnTo>
                <a:lnTo>
                  <a:pt x="3270838" y="619798"/>
                </a:lnTo>
                <a:lnTo>
                  <a:pt x="3560592" y="3314"/>
                </a:lnTo>
                <a:close/>
              </a:path>
              <a:path w="3562350" h="2518409">
                <a:moveTo>
                  <a:pt x="2113677" y="767715"/>
                </a:moveTo>
                <a:lnTo>
                  <a:pt x="2112610" y="768451"/>
                </a:lnTo>
                <a:lnTo>
                  <a:pt x="2113066" y="768210"/>
                </a:lnTo>
                <a:lnTo>
                  <a:pt x="2113677" y="767715"/>
                </a:lnTo>
                <a:close/>
              </a:path>
              <a:path w="3562350" h="2518409">
                <a:moveTo>
                  <a:pt x="2113066" y="768210"/>
                </a:moveTo>
                <a:lnTo>
                  <a:pt x="2112610" y="768451"/>
                </a:lnTo>
                <a:lnTo>
                  <a:pt x="2112770" y="768451"/>
                </a:lnTo>
                <a:lnTo>
                  <a:pt x="2113066" y="768210"/>
                </a:lnTo>
                <a:close/>
              </a:path>
              <a:path w="3562350" h="2518409">
                <a:moveTo>
                  <a:pt x="2114005" y="767715"/>
                </a:moveTo>
                <a:lnTo>
                  <a:pt x="2113677" y="767715"/>
                </a:lnTo>
                <a:lnTo>
                  <a:pt x="2113066" y="768210"/>
                </a:lnTo>
                <a:lnTo>
                  <a:pt x="2114005" y="767715"/>
                </a:lnTo>
                <a:close/>
              </a:path>
            </a:pathLst>
          </a:custGeom>
          <a:solidFill>
            <a:srgbClr val="20191B">
              <a:alpha val="6910"/>
            </a:srgbClr>
          </a:solidFill>
        </p:spPr>
        <p:txBody>
          <a:bodyPr wrap="square" lIns="0" tIns="0" rIns="0" bIns="0" rtlCol="0"/>
          <a:lstStyle/>
          <a:p>
            <a:endParaRPr/>
          </a:p>
        </p:txBody>
      </p:sp>
      <p:sp>
        <p:nvSpPr>
          <p:cNvPr id="23" name="object 23"/>
          <p:cNvSpPr/>
          <p:nvPr/>
        </p:nvSpPr>
        <p:spPr>
          <a:xfrm>
            <a:off x="2039322" y="8857022"/>
            <a:ext cx="172651" cy="172666"/>
          </a:xfrm>
          <a:prstGeom prst="rect">
            <a:avLst/>
          </a:prstGeom>
          <a:blipFill>
            <a:blip r:embed="rId3" cstate="print"/>
            <a:stretch>
              <a:fillRect/>
            </a:stretch>
          </a:blipFill>
        </p:spPr>
        <p:txBody>
          <a:bodyPr wrap="square" lIns="0" tIns="0" rIns="0" bIns="0" rtlCol="0"/>
          <a:lstStyle/>
          <a:p>
            <a:endParaRPr/>
          </a:p>
        </p:txBody>
      </p:sp>
      <p:sp>
        <p:nvSpPr>
          <p:cNvPr id="24" name="object 24"/>
          <p:cNvSpPr/>
          <p:nvPr/>
        </p:nvSpPr>
        <p:spPr>
          <a:xfrm>
            <a:off x="2301634" y="10166260"/>
            <a:ext cx="172716" cy="172668"/>
          </a:xfrm>
          <a:prstGeom prst="rect">
            <a:avLst/>
          </a:prstGeom>
          <a:blipFill>
            <a:blip r:embed="rId4" cstate="print"/>
            <a:stretch>
              <a:fillRect/>
            </a:stretch>
          </a:blipFill>
        </p:spPr>
        <p:txBody>
          <a:bodyPr wrap="square" lIns="0" tIns="0" rIns="0" bIns="0" rtlCol="0"/>
          <a:lstStyle/>
          <a:p>
            <a:endParaRPr/>
          </a:p>
        </p:txBody>
      </p:sp>
      <p:sp>
        <p:nvSpPr>
          <p:cNvPr id="25" name="object 25"/>
          <p:cNvSpPr/>
          <p:nvPr/>
        </p:nvSpPr>
        <p:spPr>
          <a:xfrm>
            <a:off x="673" y="10237156"/>
            <a:ext cx="34290" cy="135255"/>
          </a:xfrm>
          <a:custGeom>
            <a:avLst/>
            <a:gdLst/>
            <a:ahLst/>
            <a:cxnLst/>
            <a:rect l="l" t="t" r="r" b="b"/>
            <a:pathLst>
              <a:path w="34290" h="135254">
                <a:moveTo>
                  <a:pt x="0" y="0"/>
                </a:moveTo>
                <a:lnTo>
                  <a:pt x="0" y="135216"/>
                </a:lnTo>
                <a:lnTo>
                  <a:pt x="14595" y="123399"/>
                </a:lnTo>
                <a:lnTo>
                  <a:pt x="30373" y="94197"/>
                </a:lnTo>
                <a:lnTo>
                  <a:pt x="34031" y="61187"/>
                </a:lnTo>
                <a:lnTo>
                  <a:pt x="24414" y="28111"/>
                </a:lnTo>
                <a:lnTo>
                  <a:pt x="2712" y="1461"/>
                </a:lnTo>
                <a:lnTo>
                  <a:pt x="0" y="0"/>
                </a:lnTo>
                <a:close/>
              </a:path>
            </a:pathLst>
          </a:custGeom>
          <a:solidFill>
            <a:srgbClr val="20191B">
              <a:alpha val="6910"/>
            </a:srgbClr>
          </a:solidFill>
        </p:spPr>
        <p:txBody>
          <a:bodyPr wrap="square" lIns="0" tIns="0" rIns="0" bIns="0" rtlCol="0"/>
          <a:lstStyle/>
          <a:p>
            <a:endParaRPr/>
          </a:p>
        </p:txBody>
      </p:sp>
      <p:sp>
        <p:nvSpPr>
          <p:cNvPr id="26" name="object 26"/>
          <p:cNvSpPr/>
          <p:nvPr/>
        </p:nvSpPr>
        <p:spPr>
          <a:xfrm>
            <a:off x="3470020" y="8099368"/>
            <a:ext cx="172679" cy="172666"/>
          </a:xfrm>
          <a:prstGeom prst="rect">
            <a:avLst/>
          </a:prstGeom>
          <a:blipFill>
            <a:blip r:embed="rId5" cstate="print"/>
            <a:stretch>
              <a:fillRect/>
            </a:stretch>
          </a:blipFill>
        </p:spPr>
        <p:txBody>
          <a:bodyPr wrap="square" lIns="0" tIns="0" rIns="0" bIns="0" rtlCol="0"/>
          <a:lstStyle/>
          <a:p>
            <a:endParaRPr/>
          </a:p>
        </p:txBody>
      </p:sp>
      <p:sp>
        <p:nvSpPr>
          <p:cNvPr id="27" name="object 27"/>
          <p:cNvSpPr/>
          <p:nvPr/>
        </p:nvSpPr>
        <p:spPr>
          <a:xfrm>
            <a:off x="4003732" y="10279466"/>
            <a:ext cx="172696" cy="172634"/>
          </a:xfrm>
          <a:prstGeom prst="rect">
            <a:avLst/>
          </a:prstGeom>
          <a:blipFill>
            <a:blip r:embed="rId6" cstate="print"/>
            <a:stretch>
              <a:fillRect/>
            </a:stretch>
          </a:blipFill>
        </p:spPr>
        <p:txBody>
          <a:bodyPr wrap="square" lIns="0" tIns="0" rIns="0" bIns="0" rtlCol="0"/>
          <a:lstStyle/>
          <a:p>
            <a:endParaRPr/>
          </a:p>
        </p:txBody>
      </p:sp>
      <p:sp>
        <p:nvSpPr>
          <p:cNvPr id="28" name="object 28"/>
          <p:cNvSpPr/>
          <p:nvPr/>
        </p:nvSpPr>
        <p:spPr>
          <a:xfrm>
            <a:off x="4893707" y="10068508"/>
            <a:ext cx="172680" cy="172792"/>
          </a:xfrm>
          <a:prstGeom prst="rect">
            <a:avLst/>
          </a:prstGeom>
          <a:blipFill>
            <a:blip r:embed="rId7" cstate="print"/>
            <a:stretch>
              <a:fillRect/>
            </a:stretch>
          </a:blipFill>
        </p:spPr>
        <p:txBody>
          <a:bodyPr wrap="square" lIns="0" tIns="0" rIns="0" bIns="0" rtlCol="0"/>
          <a:lstStyle/>
          <a:p>
            <a:endParaRPr/>
          </a:p>
        </p:txBody>
      </p:sp>
      <p:sp>
        <p:nvSpPr>
          <p:cNvPr id="29" name="object 29"/>
          <p:cNvSpPr/>
          <p:nvPr/>
        </p:nvSpPr>
        <p:spPr>
          <a:xfrm>
            <a:off x="6222720" y="9795769"/>
            <a:ext cx="119507" cy="119511"/>
          </a:xfrm>
          <a:prstGeom prst="rect">
            <a:avLst/>
          </a:prstGeom>
          <a:blipFill>
            <a:blip r:embed="rId8" cstate="print"/>
            <a:stretch>
              <a:fillRect/>
            </a:stretch>
          </a:blipFill>
        </p:spPr>
        <p:txBody>
          <a:bodyPr wrap="square" lIns="0" tIns="0" rIns="0" bIns="0" rtlCol="0"/>
          <a:lstStyle/>
          <a:p>
            <a:endParaRPr/>
          </a:p>
        </p:txBody>
      </p:sp>
      <p:sp>
        <p:nvSpPr>
          <p:cNvPr id="30" name="object 30"/>
          <p:cNvSpPr/>
          <p:nvPr/>
        </p:nvSpPr>
        <p:spPr>
          <a:xfrm>
            <a:off x="4818872" y="10356584"/>
            <a:ext cx="66409" cy="66332"/>
          </a:xfrm>
          <a:prstGeom prst="rect">
            <a:avLst/>
          </a:prstGeom>
          <a:blipFill>
            <a:blip r:embed="rId9" cstate="print"/>
            <a:stretch>
              <a:fillRect/>
            </a:stretch>
          </a:blipFill>
        </p:spPr>
        <p:txBody>
          <a:bodyPr wrap="square" lIns="0" tIns="0" rIns="0" bIns="0" rtlCol="0"/>
          <a:lstStyle/>
          <a:p>
            <a:endParaRPr/>
          </a:p>
        </p:txBody>
      </p:sp>
      <p:sp>
        <p:nvSpPr>
          <p:cNvPr id="31" name="object 31"/>
          <p:cNvSpPr/>
          <p:nvPr/>
        </p:nvSpPr>
        <p:spPr>
          <a:xfrm>
            <a:off x="3901158" y="9676867"/>
            <a:ext cx="66449" cy="66394"/>
          </a:xfrm>
          <a:prstGeom prst="rect">
            <a:avLst/>
          </a:prstGeom>
          <a:blipFill>
            <a:blip r:embed="rId10" cstate="print"/>
            <a:stretch>
              <a:fillRect/>
            </a:stretch>
          </a:blipFill>
        </p:spPr>
        <p:txBody>
          <a:bodyPr wrap="square" lIns="0" tIns="0" rIns="0" bIns="0" rtlCol="0"/>
          <a:lstStyle/>
          <a:p>
            <a:endParaRPr/>
          </a:p>
        </p:txBody>
      </p:sp>
      <p:sp>
        <p:nvSpPr>
          <p:cNvPr id="32" name="object 32"/>
          <p:cNvSpPr/>
          <p:nvPr/>
        </p:nvSpPr>
        <p:spPr>
          <a:xfrm>
            <a:off x="2981744" y="9286243"/>
            <a:ext cx="66427" cy="66456"/>
          </a:xfrm>
          <a:prstGeom prst="rect">
            <a:avLst/>
          </a:prstGeom>
          <a:blipFill>
            <a:blip r:embed="rId11" cstate="print"/>
            <a:stretch>
              <a:fillRect/>
            </a:stretch>
          </a:blipFill>
        </p:spPr>
        <p:txBody>
          <a:bodyPr wrap="square" lIns="0" tIns="0" rIns="0" bIns="0" rtlCol="0"/>
          <a:lstStyle/>
          <a:p>
            <a:endParaRPr/>
          </a:p>
        </p:txBody>
      </p:sp>
      <p:sp>
        <p:nvSpPr>
          <p:cNvPr id="33" name="object 33"/>
          <p:cNvSpPr/>
          <p:nvPr/>
        </p:nvSpPr>
        <p:spPr>
          <a:xfrm>
            <a:off x="2752645" y="9767507"/>
            <a:ext cx="66382" cy="66408"/>
          </a:xfrm>
          <a:prstGeom prst="rect">
            <a:avLst/>
          </a:prstGeom>
          <a:blipFill>
            <a:blip r:embed="rId12" cstate="print"/>
            <a:stretch>
              <a:fillRect/>
            </a:stretch>
          </a:blipFill>
        </p:spPr>
        <p:txBody>
          <a:bodyPr wrap="square" lIns="0" tIns="0" rIns="0" bIns="0" rtlCol="0"/>
          <a:lstStyle/>
          <a:p>
            <a:endParaRPr/>
          </a:p>
        </p:txBody>
      </p:sp>
      <p:sp>
        <p:nvSpPr>
          <p:cNvPr id="34" name="object 34"/>
          <p:cNvSpPr/>
          <p:nvPr/>
        </p:nvSpPr>
        <p:spPr>
          <a:xfrm>
            <a:off x="3311321" y="10063721"/>
            <a:ext cx="66398" cy="66452"/>
          </a:xfrm>
          <a:prstGeom prst="rect">
            <a:avLst/>
          </a:prstGeom>
          <a:blipFill>
            <a:blip r:embed="rId13" cstate="print"/>
            <a:stretch>
              <a:fillRect/>
            </a:stretch>
          </a:blipFill>
        </p:spPr>
        <p:txBody>
          <a:bodyPr wrap="square" lIns="0" tIns="0" rIns="0" bIns="0" rtlCol="0"/>
          <a:lstStyle/>
          <a:p>
            <a:endParaRPr/>
          </a:p>
        </p:txBody>
      </p:sp>
      <p:sp>
        <p:nvSpPr>
          <p:cNvPr id="35" name="object 35"/>
          <p:cNvSpPr/>
          <p:nvPr/>
        </p:nvSpPr>
        <p:spPr>
          <a:xfrm>
            <a:off x="823695" y="10254729"/>
            <a:ext cx="66368" cy="66381"/>
          </a:xfrm>
          <a:prstGeom prst="rect">
            <a:avLst/>
          </a:prstGeom>
          <a:blipFill>
            <a:blip r:embed="rId14" cstate="print"/>
            <a:stretch>
              <a:fillRect/>
            </a:stretch>
          </a:blipFill>
        </p:spPr>
        <p:txBody>
          <a:bodyPr wrap="square" lIns="0" tIns="0" rIns="0" bIns="0" rtlCol="0"/>
          <a:lstStyle/>
          <a:p>
            <a:endParaRPr/>
          </a:p>
        </p:txBody>
      </p:sp>
      <p:sp>
        <p:nvSpPr>
          <p:cNvPr id="36" name="object 36"/>
          <p:cNvSpPr/>
          <p:nvPr/>
        </p:nvSpPr>
        <p:spPr>
          <a:xfrm>
            <a:off x="1676872" y="10409456"/>
            <a:ext cx="517525" cy="282575"/>
          </a:xfrm>
          <a:custGeom>
            <a:avLst/>
            <a:gdLst/>
            <a:ahLst/>
            <a:cxnLst/>
            <a:rect l="l" t="t" r="r" b="b"/>
            <a:pathLst>
              <a:path w="517525" h="282575">
                <a:moveTo>
                  <a:pt x="69301" y="0"/>
                </a:moveTo>
                <a:lnTo>
                  <a:pt x="67561" y="7454"/>
                </a:lnTo>
                <a:lnTo>
                  <a:pt x="0" y="282547"/>
                </a:lnTo>
                <a:lnTo>
                  <a:pt x="11452" y="282547"/>
                </a:lnTo>
                <a:lnTo>
                  <a:pt x="76502" y="17627"/>
                </a:lnTo>
                <a:lnTo>
                  <a:pt x="97259" y="17627"/>
                </a:lnTo>
                <a:lnTo>
                  <a:pt x="69301" y="0"/>
                </a:lnTo>
                <a:close/>
              </a:path>
              <a:path w="517525" h="282575">
                <a:moveTo>
                  <a:pt x="97259" y="17627"/>
                </a:moveTo>
                <a:lnTo>
                  <a:pt x="76502" y="17627"/>
                </a:lnTo>
                <a:lnTo>
                  <a:pt x="496652" y="282547"/>
                </a:lnTo>
                <a:lnTo>
                  <a:pt x="517436" y="282547"/>
                </a:lnTo>
                <a:lnTo>
                  <a:pt x="97259" y="17627"/>
                </a:lnTo>
                <a:close/>
              </a:path>
            </a:pathLst>
          </a:custGeom>
          <a:solidFill>
            <a:srgbClr val="20191B">
              <a:alpha val="3263"/>
            </a:srgbClr>
          </a:solidFill>
        </p:spPr>
        <p:txBody>
          <a:bodyPr wrap="square" lIns="0" tIns="0" rIns="0" bIns="0" rtlCol="0"/>
          <a:lstStyle/>
          <a:p>
            <a:endParaRPr/>
          </a:p>
        </p:txBody>
      </p:sp>
      <p:sp>
        <p:nvSpPr>
          <p:cNvPr id="37" name="object 37"/>
          <p:cNvSpPr/>
          <p:nvPr/>
        </p:nvSpPr>
        <p:spPr>
          <a:xfrm>
            <a:off x="673" y="7207277"/>
            <a:ext cx="1751330" cy="3213100"/>
          </a:xfrm>
          <a:custGeom>
            <a:avLst/>
            <a:gdLst/>
            <a:ahLst/>
            <a:cxnLst/>
            <a:rect l="l" t="t" r="r" b="b"/>
            <a:pathLst>
              <a:path w="1751330" h="3213100">
                <a:moveTo>
                  <a:pt x="0" y="2419582"/>
                </a:moveTo>
                <a:lnTo>
                  <a:pt x="0" y="2437595"/>
                </a:lnTo>
                <a:lnTo>
                  <a:pt x="1750975" y="3212871"/>
                </a:lnTo>
                <a:lnTo>
                  <a:pt x="1749315" y="3209086"/>
                </a:lnTo>
                <a:lnTo>
                  <a:pt x="1747152" y="3209086"/>
                </a:lnTo>
                <a:lnTo>
                  <a:pt x="0" y="2419582"/>
                </a:lnTo>
                <a:close/>
              </a:path>
              <a:path w="1751330" h="3213100">
                <a:moveTo>
                  <a:pt x="332825" y="19697"/>
                </a:moveTo>
                <a:lnTo>
                  <a:pt x="312967" y="19697"/>
                </a:lnTo>
                <a:lnTo>
                  <a:pt x="327889" y="22224"/>
                </a:lnTo>
                <a:lnTo>
                  <a:pt x="318479" y="32064"/>
                </a:lnTo>
                <a:lnTo>
                  <a:pt x="669126" y="818819"/>
                </a:lnTo>
                <a:lnTo>
                  <a:pt x="1026935" y="1617129"/>
                </a:lnTo>
                <a:lnTo>
                  <a:pt x="1567087" y="2813359"/>
                </a:lnTo>
                <a:lnTo>
                  <a:pt x="1747152" y="3209086"/>
                </a:lnTo>
                <a:lnTo>
                  <a:pt x="1749315" y="3209086"/>
                </a:lnTo>
                <a:lnTo>
                  <a:pt x="1574267" y="2810001"/>
                </a:lnTo>
                <a:lnTo>
                  <a:pt x="1043395" y="1609788"/>
                </a:lnTo>
                <a:lnTo>
                  <a:pt x="687350" y="810679"/>
                </a:lnTo>
                <a:lnTo>
                  <a:pt x="332825" y="19697"/>
                </a:lnTo>
                <a:close/>
              </a:path>
              <a:path w="1751330" h="3213100">
                <a:moveTo>
                  <a:pt x="323965" y="0"/>
                </a:moveTo>
                <a:lnTo>
                  <a:pt x="0" y="343023"/>
                </a:lnTo>
                <a:lnTo>
                  <a:pt x="0" y="365077"/>
                </a:lnTo>
                <a:lnTo>
                  <a:pt x="318479" y="32064"/>
                </a:lnTo>
                <a:lnTo>
                  <a:pt x="312967" y="19697"/>
                </a:lnTo>
                <a:lnTo>
                  <a:pt x="332825" y="19697"/>
                </a:lnTo>
                <a:lnTo>
                  <a:pt x="323965" y="0"/>
                </a:lnTo>
                <a:close/>
              </a:path>
              <a:path w="1751330" h="3213100">
                <a:moveTo>
                  <a:pt x="312967" y="19697"/>
                </a:moveTo>
                <a:lnTo>
                  <a:pt x="318479" y="32064"/>
                </a:lnTo>
                <a:lnTo>
                  <a:pt x="327889" y="22224"/>
                </a:lnTo>
                <a:lnTo>
                  <a:pt x="312967" y="19697"/>
                </a:lnTo>
                <a:close/>
              </a:path>
            </a:pathLst>
          </a:custGeom>
          <a:solidFill>
            <a:srgbClr val="20191B">
              <a:alpha val="3263"/>
            </a:srgbClr>
          </a:solidFill>
        </p:spPr>
        <p:txBody>
          <a:bodyPr wrap="square" lIns="0" tIns="0" rIns="0" bIns="0" rtlCol="0"/>
          <a:lstStyle/>
          <a:p>
            <a:endParaRPr/>
          </a:p>
        </p:txBody>
      </p:sp>
      <p:sp>
        <p:nvSpPr>
          <p:cNvPr id="38" name="object 38"/>
          <p:cNvSpPr/>
          <p:nvPr/>
        </p:nvSpPr>
        <p:spPr>
          <a:xfrm>
            <a:off x="673" y="10016059"/>
            <a:ext cx="932815" cy="676275"/>
          </a:xfrm>
          <a:custGeom>
            <a:avLst/>
            <a:gdLst/>
            <a:ahLst/>
            <a:cxnLst/>
            <a:rect l="l" t="t" r="r" b="b"/>
            <a:pathLst>
              <a:path w="932815" h="676275">
                <a:moveTo>
                  <a:pt x="0" y="0"/>
                </a:moveTo>
                <a:lnTo>
                  <a:pt x="0" y="15303"/>
                </a:lnTo>
                <a:lnTo>
                  <a:pt x="904363" y="675943"/>
                </a:lnTo>
                <a:lnTo>
                  <a:pt x="932334" y="675943"/>
                </a:lnTo>
                <a:lnTo>
                  <a:pt x="0" y="0"/>
                </a:lnTo>
                <a:close/>
              </a:path>
            </a:pathLst>
          </a:custGeom>
          <a:solidFill>
            <a:srgbClr val="20191B">
              <a:alpha val="3263"/>
            </a:srgbClr>
          </a:solidFill>
        </p:spPr>
        <p:txBody>
          <a:bodyPr wrap="square" lIns="0" tIns="0" rIns="0" bIns="0" rtlCol="0"/>
          <a:lstStyle/>
          <a:p>
            <a:endParaRPr/>
          </a:p>
        </p:txBody>
      </p:sp>
      <p:sp>
        <p:nvSpPr>
          <p:cNvPr id="39" name="object 39"/>
          <p:cNvSpPr/>
          <p:nvPr/>
        </p:nvSpPr>
        <p:spPr>
          <a:xfrm>
            <a:off x="239694" y="7177957"/>
            <a:ext cx="874394" cy="3514090"/>
          </a:xfrm>
          <a:custGeom>
            <a:avLst/>
            <a:gdLst/>
            <a:ahLst/>
            <a:cxnLst/>
            <a:rect l="l" t="t" r="r" b="b"/>
            <a:pathLst>
              <a:path w="874394" h="3514090">
                <a:moveTo>
                  <a:pt x="77742" y="0"/>
                </a:moveTo>
                <a:lnTo>
                  <a:pt x="0" y="3514045"/>
                </a:lnTo>
                <a:lnTo>
                  <a:pt x="11137" y="3514045"/>
                </a:lnTo>
                <a:lnTo>
                  <a:pt x="86836" y="90474"/>
                </a:lnTo>
                <a:lnTo>
                  <a:pt x="98247" y="90474"/>
                </a:lnTo>
                <a:lnTo>
                  <a:pt x="77742" y="0"/>
                </a:lnTo>
                <a:close/>
              </a:path>
              <a:path w="874394" h="3514090">
                <a:moveTo>
                  <a:pt x="98247" y="90474"/>
                </a:moveTo>
                <a:lnTo>
                  <a:pt x="86836" y="90474"/>
                </a:lnTo>
                <a:lnTo>
                  <a:pt x="862740" y="3514045"/>
                </a:lnTo>
                <a:lnTo>
                  <a:pt x="874133" y="3514045"/>
                </a:lnTo>
                <a:lnTo>
                  <a:pt x="98247" y="90474"/>
                </a:lnTo>
                <a:close/>
              </a:path>
            </a:pathLst>
          </a:custGeom>
          <a:solidFill>
            <a:srgbClr val="20191B">
              <a:alpha val="3263"/>
            </a:srgbClr>
          </a:solidFill>
        </p:spPr>
        <p:txBody>
          <a:bodyPr wrap="square" lIns="0" tIns="0" rIns="0" bIns="0" rtlCol="0"/>
          <a:lstStyle/>
          <a:p>
            <a:endParaRPr/>
          </a:p>
        </p:txBody>
      </p:sp>
      <p:sp>
        <p:nvSpPr>
          <p:cNvPr id="40" name="object 40"/>
          <p:cNvSpPr/>
          <p:nvPr/>
        </p:nvSpPr>
        <p:spPr>
          <a:xfrm>
            <a:off x="673" y="8609338"/>
            <a:ext cx="3479800" cy="2082800"/>
          </a:xfrm>
          <a:custGeom>
            <a:avLst/>
            <a:gdLst/>
            <a:ahLst/>
            <a:cxnLst/>
            <a:rect l="l" t="t" r="r" b="b"/>
            <a:pathLst>
              <a:path w="3479800" h="2082800">
                <a:moveTo>
                  <a:pt x="3444871" y="30403"/>
                </a:moveTo>
                <a:lnTo>
                  <a:pt x="3428124" y="30403"/>
                </a:lnTo>
                <a:lnTo>
                  <a:pt x="1098535" y="2082664"/>
                </a:lnTo>
                <a:lnTo>
                  <a:pt x="1115421" y="2082664"/>
                </a:lnTo>
                <a:lnTo>
                  <a:pt x="3444871" y="30403"/>
                </a:lnTo>
                <a:close/>
              </a:path>
              <a:path w="3479800" h="2082800">
                <a:moveTo>
                  <a:pt x="3479382" y="0"/>
                </a:moveTo>
                <a:lnTo>
                  <a:pt x="0" y="1259127"/>
                </a:lnTo>
                <a:lnTo>
                  <a:pt x="0" y="1270988"/>
                </a:lnTo>
                <a:lnTo>
                  <a:pt x="3428124" y="30403"/>
                </a:lnTo>
                <a:lnTo>
                  <a:pt x="3444871" y="30403"/>
                </a:lnTo>
                <a:lnTo>
                  <a:pt x="3479382" y="0"/>
                </a:lnTo>
                <a:close/>
              </a:path>
            </a:pathLst>
          </a:custGeom>
          <a:solidFill>
            <a:srgbClr val="20191B">
              <a:alpha val="3263"/>
            </a:srgbClr>
          </a:solidFill>
        </p:spPr>
        <p:txBody>
          <a:bodyPr wrap="square" lIns="0" tIns="0" rIns="0" bIns="0" rtlCol="0"/>
          <a:lstStyle/>
          <a:p>
            <a:endParaRPr/>
          </a:p>
        </p:txBody>
      </p:sp>
      <p:sp>
        <p:nvSpPr>
          <p:cNvPr id="41" name="object 41"/>
          <p:cNvSpPr/>
          <p:nvPr/>
        </p:nvSpPr>
        <p:spPr>
          <a:xfrm>
            <a:off x="1614684" y="10314844"/>
            <a:ext cx="214285" cy="214364"/>
          </a:xfrm>
          <a:prstGeom prst="rect">
            <a:avLst/>
          </a:prstGeom>
          <a:blipFill>
            <a:blip r:embed="rId15" cstate="print"/>
            <a:stretch>
              <a:fillRect/>
            </a:stretch>
          </a:blipFill>
        </p:spPr>
        <p:txBody>
          <a:bodyPr wrap="square" lIns="0" tIns="0" rIns="0" bIns="0" rtlCol="0"/>
          <a:lstStyle/>
          <a:p>
            <a:endParaRPr/>
          </a:p>
        </p:txBody>
      </p:sp>
      <p:sp>
        <p:nvSpPr>
          <p:cNvPr id="42" name="object 42"/>
          <p:cNvSpPr/>
          <p:nvPr/>
        </p:nvSpPr>
        <p:spPr>
          <a:xfrm>
            <a:off x="202650" y="7511303"/>
            <a:ext cx="214411" cy="214346"/>
          </a:xfrm>
          <a:prstGeom prst="rect">
            <a:avLst/>
          </a:prstGeom>
          <a:blipFill>
            <a:blip r:embed="rId16" cstate="print"/>
            <a:stretch>
              <a:fillRect/>
            </a:stretch>
          </a:blipFill>
        </p:spPr>
        <p:txBody>
          <a:bodyPr wrap="square" lIns="0" tIns="0" rIns="0" bIns="0" rtlCol="0"/>
          <a:lstStyle/>
          <a:p>
            <a:endParaRPr/>
          </a:p>
        </p:txBody>
      </p:sp>
      <p:sp>
        <p:nvSpPr>
          <p:cNvPr id="43" name="object 43"/>
          <p:cNvSpPr/>
          <p:nvPr/>
        </p:nvSpPr>
        <p:spPr>
          <a:xfrm>
            <a:off x="160685" y="10053401"/>
            <a:ext cx="214380" cy="214348"/>
          </a:xfrm>
          <a:prstGeom prst="rect">
            <a:avLst/>
          </a:prstGeom>
          <a:blipFill>
            <a:blip r:embed="rId17" cstate="print"/>
            <a:stretch>
              <a:fillRect/>
            </a:stretch>
          </a:blipFill>
        </p:spPr>
        <p:txBody>
          <a:bodyPr wrap="square" lIns="0" tIns="0" rIns="0" bIns="0" rtlCol="0"/>
          <a:lstStyle/>
          <a:p>
            <a:endParaRPr/>
          </a:p>
        </p:txBody>
      </p:sp>
      <p:sp>
        <p:nvSpPr>
          <p:cNvPr id="44" name="object 44"/>
          <p:cNvSpPr/>
          <p:nvPr/>
        </p:nvSpPr>
        <p:spPr>
          <a:xfrm>
            <a:off x="3338128" y="8921243"/>
            <a:ext cx="214388" cy="214307"/>
          </a:xfrm>
          <a:prstGeom prst="rect">
            <a:avLst/>
          </a:prstGeom>
          <a:blipFill>
            <a:blip r:embed="rId18" cstate="print"/>
            <a:stretch>
              <a:fillRect/>
            </a:stretch>
          </a:blipFill>
        </p:spPr>
        <p:txBody>
          <a:bodyPr wrap="square" lIns="0" tIns="0" rIns="0" bIns="0" rtlCol="0"/>
          <a:lstStyle/>
          <a:p>
            <a:endParaRPr/>
          </a:p>
        </p:txBody>
      </p:sp>
      <p:sp>
        <p:nvSpPr>
          <p:cNvPr id="45" name="object 45"/>
          <p:cNvSpPr/>
          <p:nvPr/>
        </p:nvSpPr>
        <p:spPr>
          <a:xfrm>
            <a:off x="1061517" y="10641302"/>
            <a:ext cx="82550" cy="50800"/>
          </a:xfrm>
          <a:custGeom>
            <a:avLst/>
            <a:gdLst/>
            <a:ahLst/>
            <a:cxnLst/>
            <a:rect l="l" t="t" r="r" b="b"/>
            <a:pathLst>
              <a:path w="82550" h="50800">
                <a:moveTo>
                  <a:pt x="48628" y="0"/>
                </a:moveTo>
                <a:lnTo>
                  <a:pt x="32054" y="447"/>
                </a:lnTo>
                <a:lnTo>
                  <a:pt x="16846" y="7264"/>
                </a:lnTo>
                <a:lnTo>
                  <a:pt x="5825" y="18964"/>
                </a:lnTo>
                <a:lnTo>
                  <a:pt x="0" y="33941"/>
                </a:lnTo>
                <a:lnTo>
                  <a:pt x="334" y="48601"/>
                </a:lnTo>
                <a:lnTo>
                  <a:pt x="431" y="50700"/>
                </a:lnTo>
                <a:lnTo>
                  <a:pt x="81637" y="50700"/>
                </a:lnTo>
                <a:lnTo>
                  <a:pt x="82450" y="48601"/>
                </a:lnTo>
                <a:lnTo>
                  <a:pt x="82041" y="31905"/>
                </a:lnTo>
                <a:lnTo>
                  <a:pt x="75261" y="16773"/>
                </a:lnTo>
                <a:lnTo>
                  <a:pt x="63576" y="5789"/>
                </a:lnTo>
                <a:lnTo>
                  <a:pt x="48628" y="0"/>
                </a:lnTo>
                <a:close/>
              </a:path>
            </a:pathLst>
          </a:custGeom>
          <a:solidFill>
            <a:srgbClr val="20191B">
              <a:alpha val="3263"/>
            </a:srgbClr>
          </a:solidFill>
        </p:spPr>
        <p:txBody>
          <a:bodyPr wrap="square" lIns="0" tIns="0" rIns="0" bIns="0" rtlCol="0"/>
          <a:lstStyle/>
          <a:p>
            <a:endParaRPr/>
          </a:p>
        </p:txBody>
      </p:sp>
      <p:sp>
        <p:nvSpPr>
          <p:cNvPr id="46" name="object 46"/>
          <p:cNvSpPr/>
          <p:nvPr/>
        </p:nvSpPr>
        <p:spPr>
          <a:xfrm>
            <a:off x="914555" y="10030801"/>
            <a:ext cx="82498" cy="82450"/>
          </a:xfrm>
          <a:prstGeom prst="rect">
            <a:avLst/>
          </a:prstGeom>
          <a:blipFill>
            <a:blip r:embed="rId19" cstate="print"/>
            <a:stretch>
              <a:fillRect/>
            </a:stretch>
          </a:blipFill>
        </p:spPr>
        <p:txBody>
          <a:bodyPr wrap="square" lIns="0" tIns="0" rIns="0" bIns="0" rtlCol="0"/>
          <a:lstStyle/>
          <a:p>
            <a:endParaRPr/>
          </a:p>
        </p:txBody>
      </p:sp>
      <p:sp>
        <p:nvSpPr>
          <p:cNvPr id="47" name="object 47"/>
          <p:cNvSpPr/>
          <p:nvPr/>
        </p:nvSpPr>
        <p:spPr>
          <a:xfrm>
            <a:off x="799829" y="9920811"/>
            <a:ext cx="82436" cy="82429"/>
          </a:xfrm>
          <a:prstGeom prst="rect">
            <a:avLst/>
          </a:prstGeom>
          <a:blipFill>
            <a:blip r:embed="rId20" cstate="print"/>
            <a:stretch>
              <a:fillRect/>
            </a:stretch>
          </a:blipFill>
        </p:spPr>
        <p:txBody>
          <a:bodyPr wrap="square" lIns="0" tIns="0" rIns="0" bIns="0" rtlCol="0"/>
          <a:lstStyle/>
          <a:p>
            <a:endParaRPr/>
          </a:p>
        </p:txBody>
      </p:sp>
      <p:sp>
        <p:nvSpPr>
          <p:cNvPr id="48" name="object 48"/>
          <p:cNvSpPr/>
          <p:nvPr/>
        </p:nvSpPr>
        <p:spPr>
          <a:xfrm>
            <a:off x="1252301" y="9758227"/>
            <a:ext cx="82451" cy="82379"/>
          </a:xfrm>
          <a:prstGeom prst="rect">
            <a:avLst/>
          </a:prstGeom>
          <a:blipFill>
            <a:blip r:embed="rId19" cstate="print"/>
            <a:stretch>
              <a:fillRect/>
            </a:stretch>
          </a:blipFill>
        </p:spPr>
        <p:txBody>
          <a:bodyPr wrap="square" lIns="0" tIns="0" rIns="0" bIns="0" rtlCol="0"/>
          <a:lstStyle/>
          <a:p>
            <a:endParaRPr/>
          </a:p>
        </p:txBody>
      </p:sp>
      <p:sp>
        <p:nvSpPr>
          <p:cNvPr id="49" name="object 49"/>
          <p:cNvSpPr/>
          <p:nvPr/>
        </p:nvSpPr>
        <p:spPr>
          <a:xfrm>
            <a:off x="1614401" y="10164028"/>
            <a:ext cx="82439" cy="82505"/>
          </a:xfrm>
          <a:prstGeom prst="rect">
            <a:avLst/>
          </a:prstGeom>
          <a:blipFill>
            <a:blip r:embed="rId19" cstate="print"/>
            <a:stretch>
              <a:fillRect/>
            </a:stretch>
          </a:blipFill>
        </p:spPr>
        <p:txBody>
          <a:bodyPr wrap="square" lIns="0" tIns="0" rIns="0" bIns="0" rtlCol="0"/>
          <a:lstStyle/>
          <a:p>
            <a:endParaRPr/>
          </a:p>
        </p:txBody>
      </p:sp>
      <p:sp>
        <p:nvSpPr>
          <p:cNvPr id="50" name="object 50"/>
          <p:cNvSpPr/>
          <p:nvPr/>
        </p:nvSpPr>
        <p:spPr>
          <a:xfrm>
            <a:off x="206794" y="10165440"/>
            <a:ext cx="82448" cy="82463"/>
          </a:xfrm>
          <a:prstGeom prst="rect">
            <a:avLst/>
          </a:prstGeom>
          <a:blipFill>
            <a:blip r:embed="rId21" cstate="print"/>
            <a:stretch>
              <a:fillRect/>
            </a:stretch>
          </a:blipFill>
        </p:spPr>
        <p:txBody>
          <a:bodyPr wrap="square" lIns="0" tIns="0" rIns="0" bIns="0" rtlCol="0"/>
          <a:lstStyle/>
          <a:p>
            <a:endParaRPr/>
          </a:p>
        </p:txBody>
      </p:sp>
      <p:pic>
        <p:nvPicPr>
          <p:cNvPr id="54" name="Picture 2" descr="b1b7836b-e26b-409f-975c-9a8a899b5a04@eurprd09"/>
          <p:cNvPicPr>
            <a:picLocks noChangeAspect="1" noChangeArrowheads="1"/>
          </p:cNvPicPr>
          <p:nvPr/>
        </p:nvPicPr>
        <p:blipFill>
          <a:blip r:embed="rId22" cstate="email">
            <a:extLst>
              <a:ext uri="{28A0092B-C50C-407E-A947-70E740481C1C}">
                <a14:useLocalDpi xmlns:a14="http://schemas.microsoft.com/office/drawing/2010/main"/>
              </a:ext>
            </a:extLst>
          </a:blip>
          <a:srcRect/>
          <a:stretch>
            <a:fillRect/>
          </a:stretch>
        </p:blipFill>
        <p:spPr bwMode="auto">
          <a:xfrm>
            <a:off x="841751" y="325696"/>
            <a:ext cx="152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 name="object 4"/>
          <p:cNvSpPr txBox="1"/>
          <p:nvPr/>
        </p:nvSpPr>
        <p:spPr>
          <a:xfrm>
            <a:off x="1035050" y="5514380"/>
            <a:ext cx="3227070" cy="259045"/>
          </a:xfrm>
          <a:prstGeom prst="rect">
            <a:avLst/>
          </a:prstGeom>
        </p:spPr>
        <p:txBody>
          <a:bodyPr vert="horz" wrap="square" lIns="0" tIns="12700" rIns="0" bIns="0" rtlCol="0">
            <a:spAutoFit/>
          </a:bodyPr>
          <a:lstStyle/>
          <a:p>
            <a:pPr marL="12700">
              <a:lnSpc>
                <a:spcPct val="100000"/>
              </a:lnSpc>
              <a:spcBef>
                <a:spcPts val="100"/>
              </a:spcBef>
            </a:pPr>
            <a:r>
              <a:rPr lang="fr-FR" sz="800">
                <a:solidFill>
                  <a:srgbClr val="6D6E71"/>
                </a:solidFill>
                <a:latin typeface="Heebo"/>
                <a:cs typeface="Heebo"/>
              </a:rPr>
              <a:t>Avec l’aide de rapports en temps réel, de permissions obtenues des responsables en temps réel, et de cartes basées sur le GPS, l’efficacité du travail sur le terrain est nettement améliorée. </a:t>
            </a:r>
          </a:p>
        </p:txBody>
      </p:sp>
      <p:pic>
        <p:nvPicPr>
          <p:cNvPr id="53" name="Picture 52"/>
          <p:cNvPicPr>
            <a:picLocks noChangeAspect="1"/>
          </p:cNvPicPr>
          <p:nvPr/>
        </p:nvPicPr>
        <p:blipFill>
          <a:blip r:embed="rId23"/>
          <a:stretch>
            <a:fillRect/>
          </a:stretch>
        </p:blipFill>
        <p:spPr>
          <a:xfrm>
            <a:off x="876338" y="2131096"/>
            <a:ext cx="4959312" cy="2188296"/>
          </a:xfrm>
          <a:prstGeom prst="rect">
            <a:avLst/>
          </a:prstGeom>
        </p:spPr>
      </p:pic>
      <p:pic>
        <p:nvPicPr>
          <p:cNvPr id="56" name="Picture 55"/>
          <p:cNvPicPr>
            <a:picLocks noChangeAspect="1"/>
          </p:cNvPicPr>
          <p:nvPr/>
        </p:nvPicPr>
        <p:blipFill>
          <a:blip r:embed="rId24"/>
          <a:stretch>
            <a:fillRect/>
          </a:stretch>
        </p:blipFill>
        <p:spPr>
          <a:xfrm>
            <a:off x="850684" y="5165751"/>
            <a:ext cx="4262120" cy="1704848"/>
          </a:xfrm>
          <a:prstGeom prst="rect">
            <a:avLst/>
          </a:prstGeom>
        </p:spPr>
      </p:pic>
      <p:pic>
        <p:nvPicPr>
          <p:cNvPr id="57" name="Picture 56"/>
          <p:cNvPicPr>
            <a:picLocks noChangeAspect="1"/>
          </p:cNvPicPr>
          <p:nvPr/>
        </p:nvPicPr>
        <p:blipFill>
          <a:blip r:embed="rId25"/>
          <a:stretch>
            <a:fillRect/>
          </a:stretch>
        </p:blipFill>
        <p:spPr>
          <a:xfrm>
            <a:off x="925798" y="7636008"/>
            <a:ext cx="4736818" cy="1835517"/>
          </a:xfrm>
          <a:prstGeom prst="rect">
            <a:avLst/>
          </a:prstGeom>
        </p:spPr>
      </p:pic>
      <p:sp>
        <p:nvSpPr>
          <p:cNvPr id="58" name="TextBox 57"/>
          <p:cNvSpPr txBox="1"/>
          <p:nvPr/>
        </p:nvSpPr>
        <p:spPr>
          <a:xfrm>
            <a:off x="761050" y="4496501"/>
            <a:ext cx="3415378" cy="338554"/>
          </a:xfrm>
          <a:prstGeom prst="rect">
            <a:avLst/>
          </a:prstGeom>
          <a:noFill/>
        </p:spPr>
        <p:txBody>
          <a:bodyPr wrap="square" rtlCol="0">
            <a:spAutoFit/>
          </a:bodyPr>
          <a:lstStyle/>
          <a:p>
            <a:pPr marL="12700">
              <a:spcBef>
                <a:spcPts val="100"/>
              </a:spcBef>
            </a:pPr>
            <a:r>
              <a:rPr lang="fr-FR" sz="800" dirty="0">
                <a:solidFill>
                  <a:srgbClr val="6D6E71"/>
                </a:solidFill>
                <a:latin typeface="Heebo"/>
                <a:cs typeface="Heebo"/>
              </a:rPr>
              <a:t>Les responsables et le personnel sur le terrain sont toujours sur la même longueur d’onde, ce qui limite les erreurs et les omissions, et responsabilise tous les participants.</a:t>
            </a:r>
          </a:p>
        </p:txBody>
      </p:sp>
      <p:sp>
        <p:nvSpPr>
          <p:cNvPr id="59" name="object 3"/>
          <p:cNvSpPr txBox="1"/>
          <p:nvPr/>
        </p:nvSpPr>
        <p:spPr>
          <a:xfrm>
            <a:off x="922630" y="9533700"/>
            <a:ext cx="3661976" cy="259045"/>
          </a:xfrm>
          <a:prstGeom prst="rect">
            <a:avLst/>
          </a:prstGeom>
        </p:spPr>
        <p:txBody>
          <a:bodyPr vert="horz" wrap="square" lIns="0" tIns="12700" rIns="0" bIns="0" rtlCol="0">
            <a:spAutoFit/>
          </a:bodyPr>
          <a:lstStyle/>
          <a:p>
            <a:pPr marL="12700">
              <a:lnSpc>
                <a:spcPct val="100000"/>
              </a:lnSpc>
              <a:spcBef>
                <a:spcPts val="100"/>
              </a:spcBef>
            </a:pPr>
            <a:r>
              <a:rPr lang="fr-FR" sz="800" dirty="0">
                <a:solidFill>
                  <a:srgbClr val="6D6E71"/>
                </a:solidFill>
                <a:latin typeface="Heebo"/>
                <a:cs typeface="Heebo"/>
              </a:rPr>
              <a:t>Simple d'emploi, </a:t>
            </a:r>
            <a:r>
              <a:rPr lang="fr-FR" sz="800" dirty="0" err="1">
                <a:solidFill>
                  <a:srgbClr val="6D6E71"/>
                </a:solidFill>
                <a:latin typeface="Heebo"/>
                <a:cs typeface="Heebo"/>
              </a:rPr>
              <a:t>Eyedo</a:t>
            </a:r>
            <a:r>
              <a:rPr lang="fr-FR" sz="800" dirty="0">
                <a:solidFill>
                  <a:srgbClr val="6D6E71"/>
                </a:solidFill>
                <a:latin typeface="Heebo"/>
                <a:cs typeface="Heebo"/>
              </a:rPr>
              <a:t> fournit des aperçus visuels au planificateur quotidien, tout en transmettant toutes les données opérationnelles pertinentes aux appareils mobiles des équipes de terrain.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dirty="0"/>
          </a:p>
        </p:txBody>
      </p:sp>
      <p:pic>
        <p:nvPicPr>
          <p:cNvPr id="5" name="Picture 4"/>
          <p:cNvPicPr>
            <a:picLocks noChangeAspect="1"/>
          </p:cNvPicPr>
          <p:nvPr/>
        </p:nvPicPr>
        <p:blipFill>
          <a:blip r:embed="rId2"/>
          <a:stretch>
            <a:fillRect/>
          </a:stretch>
        </p:blipFill>
        <p:spPr>
          <a:xfrm>
            <a:off x="0" y="4458"/>
            <a:ext cx="7556500" cy="10684483"/>
          </a:xfrm>
          <a:prstGeom prst="rect">
            <a:avLst/>
          </a:prstGeom>
        </p:spPr>
      </p:pic>
    </p:spTree>
    <p:extLst>
      <p:ext uri="{BB962C8B-B14F-4D97-AF65-F5344CB8AC3E}">
        <p14:creationId xmlns:p14="http://schemas.microsoft.com/office/powerpoint/2010/main" val="4051520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26878</TotalTime>
  <Words>480</Words>
  <Application>Microsoft Office PowerPoint</Application>
  <PresentationFormat>Custom</PresentationFormat>
  <Paragraphs>28</Paragraphs>
  <Slides>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vt:i4>
      </vt:variant>
    </vt:vector>
  </HeadingPairs>
  <TitlesOfParts>
    <vt:vector size="11" baseType="lpstr">
      <vt:lpstr>Calibri</vt:lpstr>
      <vt:lpstr>Heebo</vt:lpstr>
      <vt:lpstr>Kohinoor Devanagari</vt:lpstr>
      <vt:lpstr>KohinoorDevanagari-Light</vt:lpstr>
      <vt:lpstr>KohinoorDevanagari-Medium</vt:lpstr>
      <vt:lpstr>Times New Roman</vt:lpstr>
      <vt:lpstr>Office Theme</vt:lpstr>
      <vt:lpstr>PowerPoint Presentation</vt:lpstr>
      <vt:lpstr>Services publics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eydo pdf mail s</dc:title>
  <dc:creator>Margalit</dc:creator>
  <cp:lastModifiedBy>Patrick Lemaire</cp:lastModifiedBy>
  <cp:revision>30</cp:revision>
  <dcterms:created xsi:type="dcterms:W3CDTF">2018-12-30T09:23:15Z</dcterms:created>
  <dcterms:modified xsi:type="dcterms:W3CDTF">2019-11-25T20:22:20Z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2018-12-30T00:00:00Z</vt:filetime>
  </property>
  <property fmtid="{D5CDD505-2E9C-101B-9397-08002B2CF9AE}" pid="3" name="Creator">
    <vt:lpwstr>Adobe Illustrator CC 22.1 (Macintosh)</vt:lpwstr>
  </property>
  <property fmtid="{D5CDD505-2E9C-101B-9397-08002B2CF9AE}" pid="4" name="LastSaved">
    <vt:filetime>2018-12-30T00:00:00Z</vt:filetime>
  </property>
</Properties>
</file>