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jpeg"/>
  <Override PartName="/ppt/media/image12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56" r:id="rId2"/>
    <p:sldId id="289" r:id="rId3"/>
    <p:sldId id="290" r:id="rId4"/>
    <p:sldId id="294" r:id="rId5"/>
    <p:sldId id="295" r:id="rId6"/>
    <p:sldId id="296" r:id="rId7"/>
    <p:sldId id="297" r:id="rId8"/>
    <p:sldId id="298" r:id="rId9"/>
    <p:sldId id="299" r:id="rId10"/>
    <p:sldId id="288" r:id="rId11"/>
    <p:sldId id="259" r:id="rId12"/>
    <p:sldId id="274" r:id="rId13"/>
    <p:sldId id="280" r:id="rId14"/>
    <p:sldId id="282" r:id="rId15"/>
    <p:sldId id="293" r:id="rId16"/>
    <p:sldId id="291" r:id="rId17"/>
    <p:sldId id="300" r:id="rId18"/>
    <p:sldId id="301" r:id="rId19"/>
    <p:sldId id="302" r:id="rId20"/>
    <p:sldId id="303" r:id="rId21"/>
    <p:sldId id="304" r:id="rId22"/>
    <p:sldId id="292" r:id="rId23"/>
    <p:sldId id="305" r:id="rId24"/>
    <p:sldId id="272" r:id="rId25"/>
    <p:sldId id="279" r:id="rId26"/>
    <p:sldId id="284" r:id="rId27"/>
    <p:sldId id="306" r:id="rId28"/>
  </p:sldIdLst>
  <p:sldSz cx="12192000" cy="6858000"/>
  <p:notesSz cx="6858000" cy="9144000"/>
  <p:defaultTextStyle>
    <a:defPPr>
      <a:defRPr lang="LID4096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>
        <p:scale>
          <a:sx n="82" d="100"/>
          <a:sy n="82" d="100"/>
        </p:scale>
        <p:origin x="58" y="1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C09B01C-0B42-4D0C-A569-C38FDEF07105}" type="datetimeFigureOut">
              <a:rPr lang="LID4096" smtClean="0"/>
              <a:t>11/26/2019</a:t>
            </a:fld>
            <a:endParaRPr lang="LID4096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LID4096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344CE957-2409-4054-BCD9-6614FE9A396C}" type="slidenum">
              <a:rPr lang="LID4096" smtClean="0"/>
              <a:t>‹N°›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778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EAEDF-051D-47D1-91AA-3270D3F4F214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8825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EAEDF-051D-47D1-91AA-3270D3F4F214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747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EAEDF-051D-47D1-91AA-3270D3F4F214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882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EAEDF-051D-47D1-91AA-3270D3F4F214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03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EAEDF-051D-47D1-91AA-3270D3F4F214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6066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EAEDF-051D-47D1-91AA-3270D3F4F214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8655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F23A9C-49DD-4268-B9F4-219C1C0F2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7891786-A387-4F16-8A16-A3193EB5A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B13C42-4CCE-4D98-A561-FC8B3719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7216-1A59-437B-A420-E16F67BCE386}" type="datetimeFigureOut">
              <a:rPr lang="LID4096" smtClean="0"/>
              <a:t>11/26/2019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0AC48BA-7C69-43BD-B302-B98FF4C1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1EE0DBD-B8DD-4532-B3BC-14D6170A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0ED1-B41C-43B4-92F0-F5DDC8728441}" type="slidenum">
              <a:rPr lang="LID4096" smtClean="0"/>
              <a:t>‹N°›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9508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E44C321-A676-42D3-9AED-24DD6F3A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48C886F-0E11-40B4-A0B4-04B9471FC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647A8D2-E372-4C03-A283-0586D53F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7216-1A59-437B-A420-E16F67BCE386}" type="datetimeFigureOut">
              <a:rPr lang="LID4096" smtClean="0"/>
              <a:t>11/26/2019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2EB1BC3-0378-4F7C-9ED7-9155BCD0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B202637-B4B7-4EF4-AD0C-DEA509B9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0ED1-B41C-43B4-92F0-F5DDC8728441}" type="slidenum">
              <a:rPr lang="LID4096" smtClean="0"/>
              <a:t>‹N°›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448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6D05D42-2855-4838-9434-0E27D6CB8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CD5A0F9-C0AF-4A0A-9ADE-3EC14AEC1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E5A0FFA-71E1-4393-AE52-8150551A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7216-1A59-437B-A420-E16F67BCE386}" type="datetimeFigureOut">
              <a:rPr lang="LID4096" smtClean="0"/>
              <a:t>11/26/2019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1D11A4B-7FD5-451F-A8A2-943AD4622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C4C5E56-2A6F-4D4D-9512-7ADC1A3B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0ED1-B41C-43B4-92F0-F5DDC8728441}" type="slidenum">
              <a:rPr lang="LID4096" smtClean="0"/>
              <a:t>‹N°›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64579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526728" y="114718"/>
            <a:ext cx="165444" cy="216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bk object 17"/>
          <p:cNvSpPr/>
          <p:nvPr/>
        </p:nvSpPr>
        <p:spPr>
          <a:xfrm>
            <a:off x="6592303" y="50985"/>
            <a:ext cx="101812" cy="866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bk object 18"/>
          <p:cNvSpPr/>
          <p:nvPr/>
        </p:nvSpPr>
        <p:spPr>
          <a:xfrm>
            <a:off x="7177722" y="1516791"/>
            <a:ext cx="89085" cy="318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bk object 19"/>
          <p:cNvSpPr/>
          <p:nvPr/>
        </p:nvSpPr>
        <p:spPr>
          <a:xfrm>
            <a:off x="6605029" y="975080"/>
            <a:ext cx="203623" cy="1204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bk object 20"/>
          <p:cNvSpPr/>
          <p:nvPr/>
        </p:nvSpPr>
        <p:spPr>
          <a:xfrm>
            <a:off x="6490493" y="701038"/>
            <a:ext cx="5701506" cy="45376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bk object 21"/>
          <p:cNvSpPr/>
          <p:nvPr/>
        </p:nvSpPr>
        <p:spPr>
          <a:xfrm>
            <a:off x="5052404" y="599068"/>
            <a:ext cx="343614" cy="6245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bk object 22"/>
          <p:cNvSpPr/>
          <p:nvPr/>
        </p:nvSpPr>
        <p:spPr>
          <a:xfrm>
            <a:off x="10970209" y="5098457"/>
            <a:ext cx="712681" cy="2039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bk object 23"/>
          <p:cNvSpPr/>
          <p:nvPr/>
        </p:nvSpPr>
        <p:spPr>
          <a:xfrm>
            <a:off x="3767031" y="3313997"/>
            <a:ext cx="318161" cy="1274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bk object 24"/>
          <p:cNvSpPr/>
          <p:nvPr/>
        </p:nvSpPr>
        <p:spPr>
          <a:xfrm>
            <a:off x="9799371" y="5786748"/>
            <a:ext cx="279982" cy="1274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bk object 25"/>
          <p:cNvSpPr/>
          <p:nvPr/>
        </p:nvSpPr>
        <p:spPr>
          <a:xfrm>
            <a:off x="139991" y="1070675"/>
            <a:ext cx="5217847" cy="57868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bk object 26"/>
          <p:cNvSpPr/>
          <p:nvPr/>
        </p:nvSpPr>
        <p:spPr>
          <a:xfrm>
            <a:off x="1399910" y="4193482"/>
            <a:ext cx="0" cy="293419"/>
          </a:xfrm>
          <a:custGeom>
            <a:avLst/>
            <a:gdLst/>
            <a:ahLst/>
            <a:cxnLst/>
            <a:rect l="l" t="t" r="r" b="b"/>
            <a:pathLst>
              <a:path h="483870">
                <a:moveTo>
                  <a:pt x="0" y="483444"/>
                </a:moveTo>
                <a:lnTo>
                  <a:pt x="0" y="0"/>
                </a:lnTo>
              </a:path>
            </a:pathLst>
          </a:custGeom>
          <a:ln w="41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bk object 27"/>
          <p:cNvSpPr/>
          <p:nvPr/>
        </p:nvSpPr>
        <p:spPr>
          <a:xfrm>
            <a:off x="2615286" y="5875973"/>
            <a:ext cx="0" cy="420876"/>
          </a:xfrm>
          <a:custGeom>
            <a:avLst/>
            <a:gdLst/>
            <a:ahLst/>
            <a:cxnLst/>
            <a:rect l="l" t="t" r="r" b="b"/>
            <a:pathLst>
              <a:path h="694054">
                <a:moveTo>
                  <a:pt x="0" y="693638"/>
                </a:moveTo>
                <a:lnTo>
                  <a:pt x="0" y="0"/>
                </a:lnTo>
              </a:path>
            </a:pathLst>
          </a:custGeom>
          <a:ln w="10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bk object 28"/>
          <p:cNvSpPr/>
          <p:nvPr/>
        </p:nvSpPr>
        <p:spPr>
          <a:xfrm>
            <a:off x="4746967" y="6526027"/>
            <a:ext cx="0" cy="331541"/>
          </a:xfrm>
          <a:custGeom>
            <a:avLst/>
            <a:gdLst/>
            <a:ahLst/>
            <a:cxnLst/>
            <a:rect l="l" t="t" r="r" b="b"/>
            <a:pathLst>
              <a:path h="546734">
                <a:moveTo>
                  <a:pt x="0" y="0"/>
                </a:moveTo>
                <a:lnTo>
                  <a:pt x="0" y="546654"/>
                </a:lnTo>
              </a:path>
            </a:pathLst>
          </a:custGeom>
          <a:ln w="314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bk object 29"/>
          <p:cNvSpPr/>
          <p:nvPr/>
        </p:nvSpPr>
        <p:spPr>
          <a:xfrm>
            <a:off x="5217846" y="254923"/>
            <a:ext cx="0" cy="242206"/>
          </a:xfrm>
          <a:custGeom>
            <a:avLst/>
            <a:gdLst/>
            <a:ahLst/>
            <a:cxnLst/>
            <a:rect l="l" t="t" r="r" b="b"/>
            <a:pathLst>
              <a:path h="399415">
                <a:moveTo>
                  <a:pt x="0" y="399367"/>
                </a:moveTo>
                <a:lnTo>
                  <a:pt x="0" y="0"/>
                </a:lnTo>
              </a:path>
            </a:pathLst>
          </a:custGeom>
          <a:ln w="104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bk object 30"/>
          <p:cNvSpPr/>
          <p:nvPr/>
        </p:nvSpPr>
        <p:spPr>
          <a:xfrm>
            <a:off x="5313294" y="1287361"/>
            <a:ext cx="0" cy="216791"/>
          </a:xfrm>
          <a:custGeom>
            <a:avLst/>
            <a:gdLst/>
            <a:ahLst/>
            <a:cxnLst/>
            <a:rect l="l" t="t" r="r" b="b"/>
            <a:pathLst>
              <a:path h="357505">
                <a:moveTo>
                  <a:pt x="0" y="357328"/>
                </a:moveTo>
                <a:lnTo>
                  <a:pt x="0" y="0"/>
                </a:lnTo>
              </a:path>
            </a:pathLst>
          </a:custGeom>
          <a:ln w="41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bk object 31"/>
          <p:cNvSpPr/>
          <p:nvPr/>
        </p:nvSpPr>
        <p:spPr>
          <a:xfrm>
            <a:off x="5370563" y="254923"/>
            <a:ext cx="0" cy="242206"/>
          </a:xfrm>
          <a:custGeom>
            <a:avLst/>
            <a:gdLst/>
            <a:ahLst/>
            <a:cxnLst/>
            <a:rect l="l" t="t" r="r" b="b"/>
            <a:pathLst>
              <a:path h="399415">
                <a:moveTo>
                  <a:pt x="0" y="399367"/>
                </a:moveTo>
                <a:lnTo>
                  <a:pt x="0" y="0"/>
                </a:lnTo>
              </a:path>
            </a:pathLst>
          </a:custGeom>
          <a:ln w="20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bk object 32"/>
          <p:cNvSpPr/>
          <p:nvPr/>
        </p:nvSpPr>
        <p:spPr>
          <a:xfrm>
            <a:off x="5548734" y="6016181"/>
            <a:ext cx="0" cy="510211"/>
          </a:xfrm>
          <a:custGeom>
            <a:avLst/>
            <a:gdLst/>
            <a:ahLst/>
            <a:cxnLst/>
            <a:rect l="l" t="t" r="r" b="b"/>
            <a:pathLst>
              <a:path h="841375">
                <a:moveTo>
                  <a:pt x="0" y="840773"/>
                </a:moveTo>
                <a:lnTo>
                  <a:pt x="0" y="0"/>
                </a:lnTo>
              </a:path>
            </a:pathLst>
          </a:custGeom>
          <a:ln w="20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bk object 33"/>
          <p:cNvSpPr/>
          <p:nvPr/>
        </p:nvSpPr>
        <p:spPr>
          <a:xfrm>
            <a:off x="5637819" y="6589758"/>
            <a:ext cx="0" cy="268004"/>
          </a:xfrm>
          <a:custGeom>
            <a:avLst/>
            <a:gdLst/>
            <a:ahLst/>
            <a:cxnLst/>
            <a:rect l="l" t="t" r="r" b="b"/>
            <a:pathLst>
              <a:path h="441959">
                <a:moveTo>
                  <a:pt x="0" y="0"/>
                </a:moveTo>
                <a:lnTo>
                  <a:pt x="0" y="441557"/>
                </a:lnTo>
              </a:path>
            </a:pathLst>
          </a:custGeom>
          <a:ln w="20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bk object 34"/>
          <p:cNvSpPr/>
          <p:nvPr/>
        </p:nvSpPr>
        <p:spPr>
          <a:xfrm>
            <a:off x="6592303" y="3760113"/>
            <a:ext cx="0" cy="930701"/>
          </a:xfrm>
          <a:custGeom>
            <a:avLst/>
            <a:gdLst/>
            <a:ahLst/>
            <a:cxnLst/>
            <a:rect l="l" t="t" r="r" b="b"/>
            <a:pathLst>
              <a:path h="1534795">
                <a:moveTo>
                  <a:pt x="0" y="1534411"/>
                </a:moveTo>
                <a:lnTo>
                  <a:pt x="0" y="0"/>
                </a:lnTo>
              </a:path>
            </a:pathLst>
          </a:custGeom>
          <a:ln w="209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bk object 35"/>
          <p:cNvSpPr/>
          <p:nvPr/>
        </p:nvSpPr>
        <p:spPr>
          <a:xfrm>
            <a:off x="8545813" y="395131"/>
            <a:ext cx="0" cy="216791"/>
          </a:xfrm>
          <a:custGeom>
            <a:avLst/>
            <a:gdLst/>
            <a:ahLst/>
            <a:cxnLst/>
            <a:rect l="l" t="t" r="r" b="b"/>
            <a:pathLst>
              <a:path h="357505">
                <a:moveTo>
                  <a:pt x="0" y="357328"/>
                </a:moveTo>
                <a:lnTo>
                  <a:pt x="0" y="0"/>
                </a:lnTo>
              </a:path>
            </a:pathLst>
          </a:custGeom>
          <a:ln w="314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bk object 36"/>
          <p:cNvSpPr/>
          <p:nvPr/>
        </p:nvSpPr>
        <p:spPr>
          <a:xfrm>
            <a:off x="8673078" y="395131"/>
            <a:ext cx="0" cy="216791"/>
          </a:xfrm>
          <a:custGeom>
            <a:avLst/>
            <a:gdLst/>
            <a:ahLst/>
            <a:cxnLst/>
            <a:rect l="l" t="t" r="r" b="b"/>
            <a:pathLst>
              <a:path h="357505">
                <a:moveTo>
                  <a:pt x="0" y="357328"/>
                </a:moveTo>
                <a:lnTo>
                  <a:pt x="0" y="0"/>
                </a:lnTo>
              </a:path>
            </a:pathLst>
          </a:custGeom>
          <a:ln w="41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bk object 37"/>
          <p:cNvSpPr/>
          <p:nvPr/>
        </p:nvSpPr>
        <p:spPr>
          <a:xfrm>
            <a:off x="12191942" y="4422913"/>
            <a:ext cx="0" cy="216791"/>
          </a:xfrm>
          <a:custGeom>
            <a:avLst/>
            <a:gdLst/>
            <a:ahLst/>
            <a:cxnLst/>
            <a:rect l="l" t="t" r="r" b="b"/>
            <a:pathLst>
              <a:path h="357504">
                <a:moveTo>
                  <a:pt x="0" y="357328"/>
                </a:moveTo>
                <a:lnTo>
                  <a:pt x="0" y="0"/>
                </a:lnTo>
              </a:path>
            </a:pathLst>
          </a:custGeom>
          <a:ln w="314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bk object 38"/>
          <p:cNvSpPr/>
          <p:nvPr/>
        </p:nvSpPr>
        <p:spPr>
          <a:xfrm>
            <a:off x="6859559" y="4780"/>
            <a:ext cx="5332748" cy="0"/>
          </a:xfrm>
          <a:custGeom>
            <a:avLst/>
            <a:gdLst/>
            <a:ahLst/>
            <a:cxnLst/>
            <a:rect l="l" t="t" r="r" b="b"/>
            <a:pathLst>
              <a:path w="8793480">
                <a:moveTo>
                  <a:pt x="0" y="0"/>
                </a:moveTo>
                <a:lnTo>
                  <a:pt x="8792974" y="0"/>
                </a:lnTo>
              </a:path>
            </a:pathLst>
          </a:custGeom>
          <a:ln w="15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bk object 39"/>
          <p:cNvSpPr/>
          <p:nvPr/>
        </p:nvSpPr>
        <p:spPr>
          <a:xfrm>
            <a:off x="2138045" y="1070676"/>
            <a:ext cx="623848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284" y="0"/>
                </a:lnTo>
              </a:path>
            </a:pathLst>
          </a:custGeom>
          <a:ln w="31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bk object 40"/>
          <p:cNvSpPr/>
          <p:nvPr/>
        </p:nvSpPr>
        <p:spPr>
          <a:xfrm>
            <a:off x="10728401" y="5461724"/>
            <a:ext cx="802146" cy="0"/>
          </a:xfrm>
          <a:custGeom>
            <a:avLst/>
            <a:gdLst/>
            <a:ahLst/>
            <a:cxnLst/>
            <a:rect l="l" t="t" r="r" b="b"/>
            <a:pathLst>
              <a:path w="1322705">
                <a:moveTo>
                  <a:pt x="0" y="0"/>
                </a:moveTo>
                <a:lnTo>
                  <a:pt x="1322079" y="0"/>
                </a:lnTo>
              </a:path>
            </a:pathLst>
          </a:custGeom>
          <a:ln w="10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bk object 41"/>
          <p:cNvSpPr/>
          <p:nvPr/>
        </p:nvSpPr>
        <p:spPr>
          <a:xfrm>
            <a:off x="10486598" y="5519081"/>
            <a:ext cx="203713" cy="0"/>
          </a:xfrm>
          <a:custGeom>
            <a:avLst/>
            <a:gdLst/>
            <a:ahLst/>
            <a:cxnLst/>
            <a:rect l="l" t="t" r="r" b="b"/>
            <a:pathLst>
              <a:path w="335915">
                <a:moveTo>
                  <a:pt x="0" y="0"/>
                </a:moveTo>
                <a:lnTo>
                  <a:pt x="335766" y="0"/>
                </a:lnTo>
              </a:path>
            </a:pathLst>
          </a:custGeom>
          <a:ln w="3175">
            <a:solidFill>
              <a:srgbClr val="A0B1B3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" name="bk object 42"/>
          <p:cNvSpPr/>
          <p:nvPr/>
        </p:nvSpPr>
        <p:spPr>
          <a:xfrm>
            <a:off x="10028446" y="5716647"/>
            <a:ext cx="496383" cy="0"/>
          </a:xfrm>
          <a:custGeom>
            <a:avLst/>
            <a:gdLst/>
            <a:ahLst/>
            <a:cxnLst/>
            <a:rect l="l" t="t" r="r" b="b"/>
            <a:pathLst>
              <a:path w="818515">
                <a:moveTo>
                  <a:pt x="0" y="0"/>
                </a:moveTo>
                <a:lnTo>
                  <a:pt x="818430" y="0"/>
                </a:lnTo>
              </a:path>
            </a:pathLst>
          </a:custGeom>
          <a:ln w="10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" name="bk object 43"/>
          <p:cNvSpPr/>
          <p:nvPr/>
        </p:nvSpPr>
        <p:spPr>
          <a:xfrm>
            <a:off x="12726" y="5907839"/>
            <a:ext cx="254545" cy="0"/>
          </a:xfrm>
          <a:custGeom>
            <a:avLst/>
            <a:gdLst/>
            <a:ahLst/>
            <a:cxnLst/>
            <a:rect l="l" t="t" r="r" b="b"/>
            <a:pathLst>
              <a:path w="419734">
                <a:moveTo>
                  <a:pt x="0" y="0"/>
                </a:moveTo>
                <a:lnTo>
                  <a:pt x="419707" y="0"/>
                </a:lnTo>
              </a:path>
            </a:pathLst>
          </a:custGeom>
          <a:ln w="210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4287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54" b="0" i="0">
                <a:solidFill>
                  <a:srgbClr val="0070BB"/>
                </a:solidFill>
                <a:latin typeface="Heebo-Medium"/>
                <a:cs typeface="Heebo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519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FC9050-7B5C-4B52-9413-C80DE5C0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7ECE6CB-01A4-46D7-B927-5C01D4556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6648759-69AC-414F-8720-E6DF240B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7216-1A59-437B-A420-E16F67BCE386}" type="datetimeFigureOut">
              <a:rPr lang="LID4096" smtClean="0"/>
              <a:t>11/26/2019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5392606-5267-4453-A779-4ECB67CE7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11ADC84-EF0C-4FD4-939F-286E27F1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0ED1-B41C-43B4-92F0-F5DDC8728441}" type="slidenum">
              <a:rPr lang="LID4096" smtClean="0"/>
              <a:t>‹N°›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868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89D457-4D62-4543-9269-A4690203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D0DAB4A-CD86-46B9-B823-3F422DC1E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AD04562-5330-4B5F-9653-F00555862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7216-1A59-437B-A420-E16F67BCE386}" type="datetimeFigureOut">
              <a:rPr lang="LID4096" smtClean="0"/>
              <a:t>11/26/2019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4876F0C-1412-44FE-84F1-3E3A9B99C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8569CC3-637A-4D05-ACC8-DB9DAAEB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0ED1-B41C-43B4-92F0-F5DDC8728441}" type="slidenum">
              <a:rPr lang="LID4096" smtClean="0"/>
              <a:t>‹N°›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251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573D811-BBB0-4F70-89DE-C5A826B2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E39CA14-6432-41CF-8D36-D1B5B2A8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2949D25-96FE-408A-AFD6-5C49A6668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E602761-0187-4BEF-BA55-FD3FF64B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7216-1A59-437B-A420-E16F67BCE386}" type="datetimeFigureOut">
              <a:rPr lang="LID4096" smtClean="0"/>
              <a:t>11/26/2019</a:t>
            </a:fld>
            <a:endParaRPr lang="LID4096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A171AE4-3B90-419A-9055-A1BF71191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FE1129E-DBD0-4D05-B9BE-D6DE7A0F4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0ED1-B41C-43B4-92F0-F5DDC8728441}" type="slidenum">
              <a:rPr lang="LID4096" smtClean="0"/>
              <a:t>‹N°›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105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28B0B8-7AB0-4897-8C88-54795F348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DD1A1E2-CA22-41D2-BF79-5F9A4ED61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67D5C95-BF51-4ACB-A9B8-B9B9B9151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80BF73A0-C72A-435B-B743-759CF96A1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AAC2081-37C7-4C5C-9E06-2F4729459C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B92D97DF-39D7-4E39-9DC8-52BA29AB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7216-1A59-437B-A420-E16F67BCE386}" type="datetimeFigureOut">
              <a:rPr lang="LID4096" smtClean="0"/>
              <a:t>11/26/2019</a:t>
            </a:fld>
            <a:endParaRPr lang="LID4096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50C9AF17-4E5B-4B81-9C21-BFB1A2B3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3DFDC03-AA51-473F-9A01-9449A2CA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0ED1-B41C-43B4-92F0-F5DDC8728441}" type="slidenum">
              <a:rPr lang="LID4096" smtClean="0"/>
              <a:t>‹N°›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1411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98DE720-005B-497B-BB0D-6464A831D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6737744-5D45-48D5-AAC7-680A6E28E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7216-1A59-437B-A420-E16F67BCE386}" type="datetimeFigureOut">
              <a:rPr lang="LID4096" smtClean="0"/>
              <a:t>11/26/2019</a:t>
            </a:fld>
            <a:endParaRPr lang="LID4096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4C359F54-46E2-4002-994F-3F2DEB64A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7922B65-3B33-4D9A-A0D8-56203A2FA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0ED1-B41C-43B4-92F0-F5DDC8728441}" type="slidenum">
              <a:rPr lang="LID4096" smtClean="0"/>
              <a:t>‹N°›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6341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D2E22234-6865-4C74-8D92-999333DF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7216-1A59-437B-A420-E16F67BCE386}" type="datetimeFigureOut">
              <a:rPr lang="LID4096" smtClean="0"/>
              <a:t>11/26/2019</a:t>
            </a:fld>
            <a:endParaRPr lang="LID4096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0270D9E-A51E-4A03-A115-CD4EBD434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FAB6B82-EBB1-432A-A851-E1218055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0ED1-B41C-43B4-92F0-F5DDC8728441}" type="slidenum">
              <a:rPr lang="LID4096" smtClean="0"/>
              <a:t>‹N°›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915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3B84F94-67BA-4DA3-AD1E-E6BCFC83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4E71776-A401-4D35-AE41-E07782E32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1DF7475-A627-46D2-9672-CAA6B9D00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18B7DEB-97A4-4211-819F-55BC94BF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7216-1A59-437B-A420-E16F67BCE386}" type="datetimeFigureOut">
              <a:rPr lang="LID4096" smtClean="0"/>
              <a:t>11/26/2019</a:t>
            </a:fld>
            <a:endParaRPr lang="LID4096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7F3B932-E4C3-4A43-A8FC-68CEB487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C862297-FF3C-4335-8565-D45788E5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0ED1-B41C-43B4-92F0-F5DDC8728441}" type="slidenum">
              <a:rPr lang="LID4096" smtClean="0"/>
              <a:t>‹N°›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8584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CFEAC3-3F80-4D30-A823-0FDC5591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DD610C5-7D9A-48B9-A8B8-A3CB71B3B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93F7F52-466C-4894-B6E0-92FC33DE1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D850E10-0AEC-4E40-BB45-A39C8BB0D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7216-1A59-437B-A420-E16F67BCE386}" type="datetimeFigureOut">
              <a:rPr lang="LID4096" smtClean="0"/>
              <a:t>11/26/2019</a:t>
            </a:fld>
            <a:endParaRPr lang="LID4096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FBFFC7B-7346-4A94-A972-25C0D285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DDB3E6C-BA74-4CFC-8271-8BFC0DC0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0ED1-B41C-43B4-92F0-F5DDC8728441}" type="slidenum">
              <a:rPr lang="LID4096" smtClean="0"/>
              <a:t>‹N°›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850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44D3B77-84D4-4354-8023-E69ADC59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CFD4A65-8BC7-4FD5-AEC6-56FD24905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EDA267D-7A27-4877-9E67-6C29AFBE6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47216-1A59-437B-A420-E16F67BCE386}" type="datetimeFigureOut">
              <a:rPr lang="LID4096" smtClean="0"/>
              <a:t>11/26/2019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DDD22E1-0CA5-4FEB-AA6F-BE832F9FF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8D4306F-61A6-44EA-A4A4-53D7A6842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A0ED1-B41C-43B4-92F0-F5DDC8728441}" type="slidenum">
              <a:rPr lang="LID4096" smtClean="0"/>
              <a:t>‹N°›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4800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1406" y="4908676"/>
            <a:ext cx="7703217" cy="80492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  <a:tabLst>
                <a:tab pos="1103593" algn="l"/>
                <a:tab pos="3176393" algn="l"/>
                <a:tab pos="5850277" algn="l"/>
              </a:tabLst>
            </a:pPr>
            <a:r>
              <a:rPr lang="fr-FR" sz="3002">
                <a:solidFill>
                  <a:srgbClr val="FFFFFF"/>
                </a:solidFill>
                <a:latin typeface="KohinoorDevanagari-Light"/>
                <a:cs typeface="KohinoorDevanagari-Light"/>
              </a:rPr>
              <a:t>Solutions de gestion des opérations de terrain</a:t>
            </a:r>
          </a:p>
          <a:p>
            <a:pPr marL="32345">
              <a:spcBef>
                <a:spcPts val="52"/>
              </a:spcBef>
              <a:tabLst>
                <a:tab pos="1825973" algn="l"/>
                <a:tab pos="3817910" algn="l"/>
              </a:tabLst>
            </a:pPr>
            <a:r>
              <a:rPr lang="fr-FR" sz="2092" b="1">
                <a:solidFill>
                  <a:srgbClr val="FFFFFF"/>
                </a:solidFill>
                <a:latin typeface="Kohinoor Devanagari"/>
                <a:cs typeface="Kohinoor Devanagari"/>
              </a:rPr>
              <a:t>Proactivité.	Productivité.	Rentabilité.</a:t>
            </a:r>
          </a:p>
        </p:txBody>
      </p:sp>
      <p:sp>
        <p:nvSpPr>
          <p:cNvPr id="187" name="object 187"/>
          <p:cNvSpPr/>
          <p:nvPr/>
        </p:nvSpPr>
        <p:spPr>
          <a:xfrm>
            <a:off x="5133533" y="2309389"/>
            <a:ext cx="1929173" cy="2514857"/>
          </a:xfrm>
          <a:custGeom>
            <a:avLst/>
            <a:gdLst/>
            <a:ahLst/>
            <a:cxnLst/>
            <a:rect l="l" t="t" r="r" b="b"/>
            <a:pathLst>
              <a:path w="3181350" h="4147184">
                <a:moveTo>
                  <a:pt x="0" y="0"/>
                </a:moveTo>
                <a:lnTo>
                  <a:pt x="3012389" y="4146585"/>
                </a:lnTo>
                <a:lnTo>
                  <a:pt x="3013219" y="4132387"/>
                </a:lnTo>
                <a:lnTo>
                  <a:pt x="3003364" y="4132387"/>
                </a:lnTo>
                <a:lnTo>
                  <a:pt x="3004181" y="4118652"/>
                </a:lnTo>
                <a:lnTo>
                  <a:pt x="3769" y="2858"/>
                </a:lnTo>
                <a:lnTo>
                  <a:pt x="7570" y="2858"/>
                </a:lnTo>
                <a:lnTo>
                  <a:pt x="0" y="0"/>
                </a:lnTo>
                <a:close/>
              </a:path>
              <a:path w="3181350" h="4147184">
                <a:moveTo>
                  <a:pt x="3004181" y="4118652"/>
                </a:moveTo>
                <a:lnTo>
                  <a:pt x="3003364" y="4132387"/>
                </a:lnTo>
                <a:lnTo>
                  <a:pt x="3012232" y="4129748"/>
                </a:lnTo>
                <a:lnTo>
                  <a:pt x="3004181" y="4118652"/>
                </a:lnTo>
                <a:close/>
              </a:path>
              <a:path w="3181350" h="4147184">
                <a:moveTo>
                  <a:pt x="3181199" y="1213607"/>
                </a:moveTo>
                <a:lnTo>
                  <a:pt x="3172803" y="1213607"/>
                </a:lnTo>
                <a:lnTo>
                  <a:pt x="3175463" y="1217816"/>
                </a:lnTo>
                <a:lnTo>
                  <a:pt x="3172570" y="1217816"/>
                </a:lnTo>
                <a:lnTo>
                  <a:pt x="3132318" y="1943720"/>
                </a:lnTo>
                <a:lnTo>
                  <a:pt x="3117564" y="2204054"/>
                </a:lnTo>
                <a:lnTo>
                  <a:pt x="3108603" y="2360416"/>
                </a:lnTo>
                <a:lnTo>
                  <a:pt x="3102556" y="2464653"/>
                </a:lnTo>
                <a:lnTo>
                  <a:pt x="3096433" y="2568886"/>
                </a:lnTo>
                <a:lnTo>
                  <a:pt x="3004181" y="4118652"/>
                </a:lnTo>
                <a:lnTo>
                  <a:pt x="3012232" y="4129748"/>
                </a:lnTo>
                <a:lnTo>
                  <a:pt x="3003364" y="4132387"/>
                </a:lnTo>
                <a:lnTo>
                  <a:pt x="3013219" y="4132387"/>
                </a:lnTo>
                <a:lnTo>
                  <a:pt x="3095057" y="2673395"/>
                </a:lnTo>
                <a:lnTo>
                  <a:pt x="3097960" y="2621261"/>
                </a:lnTo>
                <a:lnTo>
                  <a:pt x="3103839" y="2517005"/>
                </a:lnTo>
                <a:lnTo>
                  <a:pt x="3109803" y="2412761"/>
                </a:lnTo>
                <a:lnTo>
                  <a:pt x="3115838" y="2308526"/>
                </a:lnTo>
                <a:lnTo>
                  <a:pt x="3124993" y="2152182"/>
                </a:lnTo>
                <a:lnTo>
                  <a:pt x="3137334" y="1943448"/>
                </a:lnTo>
                <a:lnTo>
                  <a:pt x="3180958" y="1217816"/>
                </a:lnTo>
                <a:lnTo>
                  <a:pt x="3175463" y="1217816"/>
                </a:lnTo>
                <a:lnTo>
                  <a:pt x="3172630" y="1216740"/>
                </a:lnTo>
                <a:lnTo>
                  <a:pt x="3181023" y="1216740"/>
                </a:lnTo>
                <a:lnTo>
                  <a:pt x="3181199" y="1213607"/>
                </a:lnTo>
                <a:close/>
              </a:path>
              <a:path w="3181350" h="4147184">
                <a:moveTo>
                  <a:pt x="3172803" y="1213607"/>
                </a:moveTo>
                <a:lnTo>
                  <a:pt x="3172630" y="1216740"/>
                </a:lnTo>
                <a:lnTo>
                  <a:pt x="3175463" y="1217816"/>
                </a:lnTo>
                <a:lnTo>
                  <a:pt x="3172803" y="1213607"/>
                </a:lnTo>
                <a:close/>
              </a:path>
              <a:path w="3181350" h="4147184">
                <a:moveTo>
                  <a:pt x="7570" y="2858"/>
                </a:moveTo>
                <a:lnTo>
                  <a:pt x="3769" y="2858"/>
                </a:lnTo>
                <a:lnTo>
                  <a:pt x="3172630" y="1216740"/>
                </a:lnTo>
                <a:lnTo>
                  <a:pt x="3172803" y="1213607"/>
                </a:lnTo>
                <a:lnTo>
                  <a:pt x="3181199" y="1213607"/>
                </a:lnTo>
                <a:lnTo>
                  <a:pt x="3181295" y="1211020"/>
                </a:lnTo>
                <a:lnTo>
                  <a:pt x="7570" y="2858"/>
                </a:lnTo>
                <a:close/>
              </a:path>
            </a:pathLst>
          </a:custGeom>
          <a:solidFill>
            <a:srgbClr val="221F1F">
              <a:alpha val="16998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9" name="object 189"/>
          <p:cNvSpPr/>
          <p:nvPr/>
        </p:nvSpPr>
        <p:spPr>
          <a:xfrm>
            <a:off x="4961536" y="2148809"/>
            <a:ext cx="1216418" cy="2226828"/>
          </a:xfrm>
          <a:custGeom>
            <a:avLst/>
            <a:gdLst/>
            <a:ahLst/>
            <a:cxnLst/>
            <a:rect l="l" t="t" r="r" b="b"/>
            <a:pathLst>
              <a:path w="2005965" h="3672204">
                <a:moveTo>
                  <a:pt x="1328755" y="0"/>
                </a:moveTo>
                <a:lnTo>
                  <a:pt x="6963" y="3652422"/>
                </a:lnTo>
                <a:lnTo>
                  <a:pt x="0" y="3671741"/>
                </a:lnTo>
                <a:lnTo>
                  <a:pt x="31622" y="3635847"/>
                </a:lnTo>
                <a:lnTo>
                  <a:pt x="21287" y="3635847"/>
                </a:lnTo>
                <a:lnTo>
                  <a:pt x="1329823" y="19967"/>
                </a:lnTo>
                <a:lnTo>
                  <a:pt x="1338447" y="19967"/>
                </a:lnTo>
                <a:lnTo>
                  <a:pt x="1328755" y="0"/>
                </a:lnTo>
                <a:close/>
              </a:path>
              <a:path w="2005965" h="3672204">
                <a:moveTo>
                  <a:pt x="1338447" y="19967"/>
                </a:moveTo>
                <a:lnTo>
                  <a:pt x="1329823" y="19967"/>
                </a:lnTo>
                <a:lnTo>
                  <a:pt x="1996536" y="1393674"/>
                </a:lnTo>
                <a:lnTo>
                  <a:pt x="21287" y="3635847"/>
                </a:lnTo>
                <a:lnTo>
                  <a:pt x="31622" y="3635847"/>
                </a:lnTo>
                <a:lnTo>
                  <a:pt x="2004158" y="1396878"/>
                </a:lnTo>
                <a:lnTo>
                  <a:pt x="2005876" y="1395004"/>
                </a:lnTo>
                <a:lnTo>
                  <a:pt x="1338447" y="19967"/>
                </a:lnTo>
                <a:close/>
              </a:path>
            </a:pathLst>
          </a:custGeom>
          <a:solidFill>
            <a:srgbClr val="221F1F">
              <a:alpha val="16998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8" name="object 318"/>
          <p:cNvSpPr txBox="1"/>
          <p:nvPr/>
        </p:nvSpPr>
        <p:spPr>
          <a:xfrm>
            <a:off x="1584245" y="3416398"/>
            <a:ext cx="1997714" cy="105261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lang="fr-FR" sz="6792">
                <a:solidFill>
                  <a:srgbClr val="FFFFFF"/>
                </a:solidFill>
                <a:latin typeface="Eurostile"/>
                <a:cs typeface="Eurostile"/>
              </a:rPr>
              <a:t>eyedo</a:t>
            </a:r>
          </a:p>
        </p:txBody>
      </p:sp>
      <p:sp>
        <p:nvSpPr>
          <p:cNvPr id="321" name="object 321"/>
          <p:cNvSpPr txBox="1"/>
          <p:nvPr/>
        </p:nvSpPr>
        <p:spPr>
          <a:xfrm>
            <a:off x="11354526" y="193774"/>
            <a:ext cx="485181" cy="246051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lang="fr-FR" sz="1546">
                <a:solidFill>
                  <a:srgbClr val="FFFFFF"/>
                </a:solidFill>
                <a:latin typeface="Heebo"/>
                <a:cs typeface="Heebo"/>
              </a:rPr>
              <a:t>חתפ</a:t>
            </a:r>
          </a:p>
        </p:txBody>
      </p:sp>
      <p:pic>
        <p:nvPicPr>
          <p:cNvPr id="322" name="Picture 3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0"/>
            <a:ext cx="12191144" cy="6857519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9683A302-AA9C-412F-9845-484D80576115}"/>
              </a:ext>
            </a:extLst>
          </p:cNvPr>
          <p:cNvSpPr txBox="1"/>
          <p:nvPr/>
        </p:nvSpPr>
        <p:spPr>
          <a:xfrm>
            <a:off x="28049" y="26179"/>
            <a:ext cx="12163523" cy="681960"/>
          </a:xfrm>
          <a:prstGeom prst="rect">
            <a:avLst/>
          </a:prstGeom>
          <a:solidFill>
            <a:srgbClr val="0070C0"/>
          </a:solidFill>
          <a:ln w="76200">
            <a:solidFill>
              <a:srgbClr val="0070C0"/>
            </a:solidFill>
          </a:ln>
        </p:spPr>
        <p:txBody>
          <a:bodyPr vert="horz" wrap="square" lIns="0" tIns="10012" rIns="0" bIns="0" rtlCol="0">
            <a:spAutoFit/>
          </a:bodyPr>
          <a:lstStyle/>
          <a:p>
            <a:pPr marL="7701" algn="ctr">
              <a:spcBef>
                <a:spcPts val="79"/>
              </a:spcBef>
              <a:tabLst>
                <a:tab pos="3523336" algn="l"/>
              </a:tabLst>
            </a:pPr>
            <a:endParaRPr sz="4366" dirty="0">
              <a:solidFill>
                <a:schemeClr val="bg1"/>
              </a:solidFill>
              <a:latin typeface="Heebo-Thin"/>
              <a:cs typeface="Heebo-Thin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FFD49E01-8E90-404A-9402-20697A039B07}"/>
              </a:ext>
            </a:extLst>
          </p:cNvPr>
          <p:cNvSpPr txBox="1"/>
          <p:nvPr/>
        </p:nvSpPr>
        <p:spPr>
          <a:xfrm>
            <a:off x="507384" y="30822"/>
            <a:ext cx="10605307" cy="479618"/>
          </a:xfrm>
          <a:prstGeom prst="rect">
            <a:avLst/>
          </a:prstGeom>
          <a:noFill/>
        </p:spPr>
        <p:txBody>
          <a:bodyPr vert="horz" wrap="square" lIns="0" tIns="109220" rIns="0" bIns="0" rtlCol="0">
            <a:noAutofit/>
          </a:bodyPr>
          <a:lstStyle/>
          <a:p>
            <a:pPr marL="299085" algn="ctr" rtl="0">
              <a:spcBef>
                <a:spcPts val="860"/>
              </a:spcBef>
            </a:pPr>
            <a:r>
              <a:rPr lang="fr-FR" sz="3200" b="1">
                <a:solidFill>
                  <a:srgbClr val="FFFFFF"/>
                </a:solidFill>
                <a:latin typeface="Kohinoor Devanagari"/>
                <a:cs typeface="Kohinoor Devanagari"/>
              </a:rPr>
              <a:t>Démonstration aux FACI - fourniture d’armes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A9D9AF7-166F-4D52-B8D0-F4AFE5C94615}"/>
              </a:ext>
            </a:extLst>
          </p:cNvPr>
          <p:cNvSpPr txBox="1"/>
          <p:nvPr/>
        </p:nvSpPr>
        <p:spPr>
          <a:xfrm>
            <a:off x="2332234" y="6390526"/>
            <a:ext cx="144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1406" y="4908676"/>
            <a:ext cx="7703217" cy="80492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  <a:tabLst>
                <a:tab pos="1103593" algn="l"/>
                <a:tab pos="3176393" algn="l"/>
                <a:tab pos="5850277" algn="l"/>
              </a:tabLst>
            </a:pPr>
            <a:r>
              <a:rPr lang="fr-FR" sz="3002">
                <a:solidFill>
                  <a:srgbClr val="FFFFFF"/>
                </a:solidFill>
                <a:latin typeface="KohinoorDevanagari-Light"/>
                <a:cs typeface="KohinoorDevanagari-Light"/>
              </a:rPr>
              <a:t>Solutions de gestion des opérations de terrain</a:t>
            </a:r>
          </a:p>
          <a:p>
            <a:pPr marL="32345">
              <a:spcBef>
                <a:spcPts val="52"/>
              </a:spcBef>
              <a:tabLst>
                <a:tab pos="1825973" algn="l"/>
                <a:tab pos="3817910" algn="l"/>
              </a:tabLst>
            </a:pPr>
            <a:r>
              <a:rPr lang="fr-FR" sz="2092" b="1">
                <a:solidFill>
                  <a:srgbClr val="FFFFFF"/>
                </a:solidFill>
                <a:latin typeface="Kohinoor Devanagari"/>
                <a:cs typeface="Kohinoor Devanagari"/>
              </a:rPr>
              <a:t>Proactivité.	Productivité.	Rentabilité.</a:t>
            </a:r>
          </a:p>
        </p:txBody>
      </p:sp>
      <p:sp>
        <p:nvSpPr>
          <p:cNvPr id="187" name="object 187"/>
          <p:cNvSpPr/>
          <p:nvPr/>
        </p:nvSpPr>
        <p:spPr>
          <a:xfrm>
            <a:off x="5133533" y="2309389"/>
            <a:ext cx="1929173" cy="2514857"/>
          </a:xfrm>
          <a:custGeom>
            <a:avLst/>
            <a:gdLst/>
            <a:ahLst/>
            <a:cxnLst/>
            <a:rect l="l" t="t" r="r" b="b"/>
            <a:pathLst>
              <a:path w="3181350" h="4147184">
                <a:moveTo>
                  <a:pt x="0" y="0"/>
                </a:moveTo>
                <a:lnTo>
                  <a:pt x="3012389" y="4146585"/>
                </a:lnTo>
                <a:lnTo>
                  <a:pt x="3013219" y="4132387"/>
                </a:lnTo>
                <a:lnTo>
                  <a:pt x="3003364" y="4132387"/>
                </a:lnTo>
                <a:lnTo>
                  <a:pt x="3004181" y="4118652"/>
                </a:lnTo>
                <a:lnTo>
                  <a:pt x="3769" y="2858"/>
                </a:lnTo>
                <a:lnTo>
                  <a:pt x="7570" y="2858"/>
                </a:lnTo>
                <a:lnTo>
                  <a:pt x="0" y="0"/>
                </a:lnTo>
                <a:close/>
              </a:path>
              <a:path w="3181350" h="4147184">
                <a:moveTo>
                  <a:pt x="3004181" y="4118652"/>
                </a:moveTo>
                <a:lnTo>
                  <a:pt x="3003364" y="4132387"/>
                </a:lnTo>
                <a:lnTo>
                  <a:pt x="3012232" y="4129748"/>
                </a:lnTo>
                <a:lnTo>
                  <a:pt x="3004181" y="4118652"/>
                </a:lnTo>
                <a:close/>
              </a:path>
              <a:path w="3181350" h="4147184">
                <a:moveTo>
                  <a:pt x="3181199" y="1213607"/>
                </a:moveTo>
                <a:lnTo>
                  <a:pt x="3172803" y="1213607"/>
                </a:lnTo>
                <a:lnTo>
                  <a:pt x="3175463" y="1217816"/>
                </a:lnTo>
                <a:lnTo>
                  <a:pt x="3172570" y="1217816"/>
                </a:lnTo>
                <a:lnTo>
                  <a:pt x="3132318" y="1943720"/>
                </a:lnTo>
                <a:lnTo>
                  <a:pt x="3117564" y="2204054"/>
                </a:lnTo>
                <a:lnTo>
                  <a:pt x="3108603" y="2360416"/>
                </a:lnTo>
                <a:lnTo>
                  <a:pt x="3102556" y="2464653"/>
                </a:lnTo>
                <a:lnTo>
                  <a:pt x="3096433" y="2568886"/>
                </a:lnTo>
                <a:lnTo>
                  <a:pt x="3004181" y="4118652"/>
                </a:lnTo>
                <a:lnTo>
                  <a:pt x="3012232" y="4129748"/>
                </a:lnTo>
                <a:lnTo>
                  <a:pt x="3003364" y="4132387"/>
                </a:lnTo>
                <a:lnTo>
                  <a:pt x="3013219" y="4132387"/>
                </a:lnTo>
                <a:lnTo>
                  <a:pt x="3095057" y="2673395"/>
                </a:lnTo>
                <a:lnTo>
                  <a:pt x="3097960" y="2621261"/>
                </a:lnTo>
                <a:lnTo>
                  <a:pt x="3103839" y="2517005"/>
                </a:lnTo>
                <a:lnTo>
                  <a:pt x="3109803" y="2412761"/>
                </a:lnTo>
                <a:lnTo>
                  <a:pt x="3115838" y="2308526"/>
                </a:lnTo>
                <a:lnTo>
                  <a:pt x="3124993" y="2152182"/>
                </a:lnTo>
                <a:lnTo>
                  <a:pt x="3137334" y="1943448"/>
                </a:lnTo>
                <a:lnTo>
                  <a:pt x="3180958" y="1217816"/>
                </a:lnTo>
                <a:lnTo>
                  <a:pt x="3175463" y="1217816"/>
                </a:lnTo>
                <a:lnTo>
                  <a:pt x="3172630" y="1216740"/>
                </a:lnTo>
                <a:lnTo>
                  <a:pt x="3181023" y="1216740"/>
                </a:lnTo>
                <a:lnTo>
                  <a:pt x="3181199" y="1213607"/>
                </a:lnTo>
                <a:close/>
              </a:path>
              <a:path w="3181350" h="4147184">
                <a:moveTo>
                  <a:pt x="3172803" y="1213607"/>
                </a:moveTo>
                <a:lnTo>
                  <a:pt x="3172630" y="1216740"/>
                </a:lnTo>
                <a:lnTo>
                  <a:pt x="3175463" y="1217816"/>
                </a:lnTo>
                <a:lnTo>
                  <a:pt x="3172803" y="1213607"/>
                </a:lnTo>
                <a:close/>
              </a:path>
              <a:path w="3181350" h="4147184">
                <a:moveTo>
                  <a:pt x="7570" y="2858"/>
                </a:moveTo>
                <a:lnTo>
                  <a:pt x="3769" y="2858"/>
                </a:lnTo>
                <a:lnTo>
                  <a:pt x="3172630" y="1216740"/>
                </a:lnTo>
                <a:lnTo>
                  <a:pt x="3172803" y="1213607"/>
                </a:lnTo>
                <a:lnTo>
                  <a:pt x="3181199" y="1213607"/>
                </a:lnTo>
                <a:lnTo>
                  <a:pt x="3181295" y="1211020"/>
                </a:lnTo>
                <a:lnTo>
                  <a:pt x="7570" y="2858"/>
                </a:lnTo>
                <a:close/>
              </a:path>
            </a:pathLst>
          </a:custGeom>
          <a:solidFill>
            <a:srgbClr val="221F1F">
              <a:alpha val="16998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9" name="object 189"/>
          <p:cNvSpPr/>
          <p:nvPr/>
        </p:nvSpPr>
        <p:spPr>
          <a:xfrm>
            <a:off x="4961536" y="2148809"/>
            <a:ext cx="1216418" cy="2226828"/>
          </a:xfrm>
          <a:custGeom>
            <a:avLst/>
            <a:gdLst/>
            <a:ahLst/>
            <a:cxnLst/>
            <a:rect l="l" t="t" r="r" b="b"/>
            <a:pathLst>
              <a:path w="2005965" h="3672204">
                <a:moveTo>
                  <a:pt x="1328755" y="0"/>
                </a:moveTo>
                <a:lnTo>
                  <a:pt x="6963" y="3652422"/>
                </a:lnTo>
                <a:lnTo>
                  <a:pt x="0" y="3671741"/>
                </a:lnTo>
                <a:lnTo>
                  <a:pt x="31622" y="3635847"/>
                </a:lnTo>
                <a:lnTo>
                  <a:pt x="21287" y="3635847"/>
                </a:lnTo>
                <a:lnTo>
                  <a:pt x="1329823" y="19967"/>
                </a:lnTo>
                <a:lnTo>
                  <a:pt x="1338447" y="19967"/>
                </a:lnTo>
                <a:lnTo>
                  <a:pt x="1328755" y="0"/>
                </a:lnTo>
                <a:close/>
              </a:path>
              <a:path w="2005965" h="3672204">
                <a:moveTo>
                  <a:pt x="1338447" y="19967"/>
                </a:moveTo>
                <a:lnTo>
                  <a:pt x="1329823" y="19967"/>
                </a:lnTo>
                <a:lnTo>
                  <a:pt x="1996536" y="1393674"/>
                </a:lnTo>
                <a:lnTo>
                  <a:pt x="21287" y="3635847"/>
                </a:lnTo>
                <a:lnTo>
                  <a:pt x="31622" y="3635847"/>
                </a:lnTo>
                <a:lnTo>
                  <a:pt x="2004158" y="1396878"/>
                </a:lnTo>
                <a:lnTo>
                  <a:pt x="2005876" y="1395004"/>
                </a:lnTo>
                <a:lnTo>
                  <a:pt x="1338447" y="19967"/>
                </a:lnTo>
                <a:close/>
              </a:path>
            </a:pathLst>
          </a:custGeom>
          <a:solidFill>
            <a:srgbClr val="221F1F">
              <a:alpha val="16998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8" name="object 318"/>
          <p:cNvSpPr txBox="1"/>
          <p:nvPr/>
        </p:nvSpPr>
        <p:spPr>
          <a:xfrm>
            <a:off x="1584245" y="3416398"/>
            <a:ext cx="1997714" cy="105261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lang="fr-FR" sz="6792">
                <a:solidFill>
                  <a:srgbClr val="FFFFFF"/>
                </a:solidFill>
                <a:latin typeface="Eurostile"/>
                <a:cs typeface="Eurostile"/>
              </a:rPr>
              <a:t>eyedo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30F0CC-054A-4A27-88CA-012AA3DDE4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34" b="37411"/>
          <a:stretch/>
        </p:blipFill>
        <p:spPr>
          <a:xfrm>
            <a:off x="21293" y="0"/>
            <a:ext cx="12170279" cy="6858000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76E9A8E1-9553-47B1-A7FE-5E0EA7E6F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" y="9627"/>
            <a:ext cx="4708066" cy="1544043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6A2AF616-ADFB-40FE-A7E4-BCF684F1E9A5}"/>
              </a:ext>
            </a:extLst>
          </p:cNvPr>
          <p:cNvSpPr txBox="1"/>
          <p:nvPr/>
        </p:nvSpPr>
        <p:spPr>
          <a:xfrm>
            <a:off x="1395452" y="2355438"/>
            <a:ext cx="9565003" cy="2554610"/>
          </a:xfrm>
          <a:prstGeom prst="rect">
            <a:avLst/>
          </a:prstGeom>
          <a:noFill/>
        </p:spPr>
        <p:txBody>
          <a:bodyPr vert="horz" wrap="square" lIns="0" tIns="66231" rIns="0" bIns="0" rtlCol="0">
            <a:spAutoFit/>
          </a:bodyPr>
          <a:lstStyle/>
          <a:p>
            <a:pPr marL="181365" algn="l" rtl="0">
              <a:spcBef>
                <a:spcPts val="522"/>
              </a:spcBef>
            </a:pPr>
            <a:r>
              <a:rPr lang="fr-FR" sz="3638" b="1" dirty="0">
                <a:solidFill>
                  <a:srgbClr val="FFFFFF"/>
                </a:solidFill>
                <a:latin typeface="Kohinoor Devanagari"/>
                <a:cs typeface="Kohinoor Devanagari"/>
              </a:rPr>
              <a:t>2</a:t>
            </a:r>
            <a:r>
              <a:rPr lang="fr-FR" sz="3638" b="1" baseline="30000" dirty="0">
                <a:solidFill>
                  <a:srgbClr val="FFFFFF"/>
                </a:solidFill>
                <a:latin typeface="Kohinoor Devanagari"/>
                <a:cs typeface="Kohinoor Devanagari"/>
              </a:rPr>
              <a:t>e</a:t>
            </a:r>
            <a:r>
              <a:rPr lang="fr-FR" sz="3638" b="1" dirty="0">
                <a:solidFill>
                  <a:srgbClr val="FFFFFF"/>
                </a:solidFill>
                <a:latin typeface="Kohinoor Devanagari"/>
                <a:cs typeface="Kohinoor Devanagari"/>
              </a:rPr>
              <a:t> option</a:t>
            </a:r>
          </a:p>
          <a:p>
            <a:pPr marL="752865" indent="-571500" algn="l" rtl="0">
              <a:spcBef>
                <a:spcPts val="522"/>
              </a:spcBef>
              <a:buFont typeface="Arial" panose="020B0604020202020204" pitchFamily="34" charset="0"/>
              <a:buChar char="•"/>
            </a:pPr>
            <a:r>
              <a:rPr lang="fr-FR" sz="3638" dirty="0">
                <a:solidFill>
                  <a:srgbClr val="FFFFFF"/>
                </a:solidFill>
                <a:latin typeface="Kohinoor Devanagari"/>
                <a:cs typeface="Kohinoor Devanagari"/>
              </a:rPr>
              <a:t>Soldats présents dans la BD</a:t>
            </a:r>
          </a:p>
          <a:p>
            <a:pPr marL="752865" indent="-571500" algn="l" rtl="0">
              <a:spcBef>
                <a:spcPts val="522"/>
              </a:spcBef>
              <a:buFont typeface="Arial" panose="020B0604020202020204" pitchFamily="34" charset="0"/>
              <a:buChar char="•"/>
            </a:pPr>
            <a:r>
              <a:rPr lang="fr-FR" sz="3638" dirty="0">
                <a:solidFill>
                  <a:srgbClr val="FFFFFF"/>
                </a:solidFill>
                <a:latin typeface="Kohinoor Devanagari"/>
                <a:cs typeface="Kohinoor Devanagari"/>
              </a:rPr>
              <a:t>Armes non présentes dans la BD</a:t>
            </a:r>
          </a:p>
          <a:p>
            <a:pPr marL="181365" algn="l" rtl="0">
              <a:spcBef>
                <a:spcPts val="522"/>
              </a:spcBef>
            </a:pPr>
            <a:endParaRPr sz="4002" dirty="0">
              <a:latin typeface="Kohinoor Devanagari"/>
              <a:cs typeface="Kohinoor Devanaga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2EB4C7-DBB7-4BFB-95C9-790593775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1"/>
            <a:ext cx="12192001" cy="6857999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AC9CD09-7E2A-472A-AEE9-B86749A6E2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45" t="34688" r="36796" b="18464"/>
          <a:stretch/>
        </p:blipFill>
        <p:spPr>
          <a:xfrm>
            <a:off x="6588318" y="2226385"/>
            <a:ext cx="3024619" cy="2989781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B316EBAF-8173-4328-8C93-A18C6540B678}"/>
              </a:ext>
            </a:extLst>
          </p:cNvPr>
          <p:cNvSpPr txBox="1"/>
          <p:nvPr/>
        </p:nvSpPr>
        <p:spPr>
          <a:xfrm>
            <a:off x="593345" y="218501"/>
            <a:ext cx="1182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/>
              <a:t>Le commandant donne l’ordre de fournir une </a:t>
            </a:r>
            <a:r>
              <a:rPr lang="fr-FR" b="1"/>
              <a:t>arme qui ne figure pas dans la BD</a:t>
            </a:r>
            <a:r>
              <a:rPr lang="fr-FR"/>
              <a:t> à un armurier spécifique dans un arsenal spécifique - </a:t>
            </a:r>
            <a:r>
              <a:rPr lang="fr-FR" b="1"/>
              <a:t>à un soldat dans la BD</a:t>
            </a: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83E67AB6-35F8-486E-BDB3-A5F7DE8BE47B}"/>
              </a:ext>
            </a:extLst>
          </p:cNvPr>
          <p:cNvSpPr/>
          <p:nvPr/>
        </p:nvSpPr>
        <p:spPr>
          <a:xfrm>
            <a:off x="6588318" y="3618007"/>
            <a:ext cx="764771" cy="2702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noFill/>
            </a:endParaRPr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202FA70E-883D-4BDB-9A6E-CA859DC34EA6}"/>
              </a:ext>
            </a:extLst>
          </p:cNvPr>
          <p:cNvGrpSpPr/>
          <p:nvPr/>
        </p:nvGrpSpPr>
        <p:grpSpPr>
          <a:xfrm>
            <a:off x="1312909" y="1191162"/>
            <a:ext cx="5063910" cy="4100029"/>
            <a:chOff x="8615297" y="1051719"/>
            <a:chExt cx="4952990" cy="3985527"/>
          </a:xfrm>
        </p:grpSpPr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28FB37B3-09B7-4C31-A02F-3EB3B7B0D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073" t="16849" r="591" b="19216"/>
            <a:stretch/>
          </p:blipFill>
          <p:spPr>
            <a:xfrm>
              <a:off x="8765713" y="1051719"/>
              <a:ext cx="4802574" cy="3985527"/>
            </a:xfrm>
            <a:prstGeom prst="rect">
              <a:avLst/>
            </a:prstGeom>
          </p:spPr>
        </p:pic>
        <p:sp>
          <p:nvSpPr>
            <p:cNvPr id="11" name="אליפסה 10">
              <a:extLst>
                <a:ext uri="{FF2B5EF4-FFF2-40B4-BE49-F238E27FC236}">
                  <a16:creationId xmlns:a16="http://schemas.microsoft.com/office/drawing/2014/main" id="{3646B3DD-F73C-45B5-8A71-29C057660140}"/>
                </a:ext>
              </a:extLst>
            </p:cNvPr>
            <p:cNvSpPr/>
            <p:nvPr/>
          </p:nvSpPr>
          <p:spPr>
            <a:xfrm>
              <a:off x="8615297" y="3186372"/>
              <a:ext cx="961504" cy="21751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>
                <a:noFill/>
              </a:endParaRPr>
            </a:p>
          </p:txBody>
        </p:sp>
      </p:grp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CF0AD6AE-BE97-46FF-B5C7-DDD9F704D72A}"/>
              </a:ext>
            </a:extLst>
          </p:cNvPr>
          <p:cNvSpPr/>
          <p:nvPr/>
        </p:nvSpPr>
        <p:spPr>
          <a:xfrm>
            <a:off x="1312909" y="4707384"/>
            <a:ext cx="983036" cy="2237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34342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>
            <a:extLst>
              <a:ext uri="{FF2B5EF4-FFF2-40B4-BE49-F238E27FC236}">
                <a16:creationId xmlns:a16="http://schemas.microsoft.com/office/drawing/2014/main" id="{F92D58AD-A98C-4504-9318-BA3C740D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1"/>
            <a:ext cx="12192001" cy="6857999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E077557-ED95-4D8A-B90F-0EE8D020B7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18" t="10082" r="38295" b="6667"/>
          <a:stretch/>
        </p:blipFill>
        <p:spPr>
          <a:xfrm>
            <a:off x="7440695" y="1367881"/>
            <a:ext cx="2090234" cy="4185505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28A3D7D1-8940-4831-BC4F-61266FB773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182" t="9873" r="38431" b="5817"/>
          <a:stretch/>
        </p:blipFill>
        <p:spPr>
          <a:xfrm>
            <a:off x="2550621" y="1388874"/>
            <a:ext cx="2090234" cy="4238690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E4CBAE42-90AB-4D0A-B5B1-5CCEFD1D23BA}"/>
              </a:ext>
            </a:extLst>
          </p:cNvPr>
          <p:cNvSpPr txBox="1"/>
          <p:nvPr/>
        </p:nvSpPr>
        <p:spPr>
          <a:xfrm>
            <a:off x="107361" y="840616"/>
            <a:ext cx="209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Vérification du nom du soldat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509B7A1-BCE4-4091-BAED-0224F08D1D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493" t="9931" r="38159" b="6545"/>
          <a:stretch/>
        </p:blipFill>
        <p:spPr>
          <a:xfrm>
            <a:off x="9886511" y="1348241"/>
            <a:ext cx="2090234" cy="420624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60A1E17-3CC8-488E-BCB1-A0F2B77B05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493" t="9931" r="38500" b="6791"/>
          <a:stretch/>
        </p:blipFill>
        <p:spPr>
          <a:xfrm>
            <a:off x="5029546" y="1367881"/>
            <a:ext cx="2055567" cy="4185506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3F70F043-64FD-469A-966F-665CDD48AF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318" t="9893" r="38295" b="6667"/>
          <a:stretch/>
        </p:blipFill>
        <p:spPr>
          <a:xfrm>
            <a:off x="127932" y="1400712"/>
            <a:ext cx="2100216" cy="4215014"/>
          </a:xfrm>
          <a:prstGeom prst="rect">
            <a:avLst/>
          </a:prstGeom>
        </p:spPr>
      </p:pic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70348CCB-846D-4DF9-BEBD-B2D5B8D337BB}"/>
              </a:ext>
            </a:extLst>
          </p:cNvPr>
          <p:cNvSpPr txBox="1"/>
          <p:nvPr/>
        </p:nvSpPr>
        <p:spPr>
          <a:xfrm>
            <a:off x="500878" y="15359"/>
            <a:ext cx="1182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dirty="0"/>
              <a:t>L’armurier reçoit l’ordre dans l’application, marque le soldat dans la BD, reçoit sa signature, prend une photo de sa carte d’identité, saisit le </a:t>
            </a:r>
            <a:r>
              <a:rPr lang="fr-FR" b="1" dirty="0"/>
              <a:t>numéro de série de l’arme manuellement </a:t>
            </a:r>
            <a:r>
              <a:rPr lang="fr-FR" dirty="0"/>
              <a:t>et prend une photo de l’arme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2893304B-8F10-417D-A762-D5860882DCC9}"/>
              </a:ext>
            </a:extLst>
          </p:cNvPr>
          <p:cNvSpPr txBox="1"/>
          <p:nvPr/>
        </p:nvSpPr>
        <p:spPr>
          <a:xfrm>
            <a:off x="2468727" y="1008017"/>
            <a:ext cx="209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Signature à l’écran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3BCFF9C7-43AA-45B1-94FC-12A011C22A48}"/>
              </a:ext>
            </a:extLst>
          </p:cNvPr>
          <p:cNvSpPr txBox="1"/>
          <p:nvPr/>
        </p:nvSpPr>
        <p:spPr>
          <a:xfrm>
            <a:off x="4989569" y="998549"/>
            <a:ext cx="209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Photo d’identité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870DE7D8-1B34-49FF-A0C1-22F8DCFB3111}"/>
              </a:ext>
            </a:extLst>
          </p:cNvPr>
          <p:cNvSpPr txBox="1"/>
          <p:nvPr/>
        </p:nvSpPr>
        <p:spPr>
          <a:xfrm>
            <a:off x="7079802" y="808700"/>
            <a:ext cx="242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Numéro de série de l’arme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49668A43-33D9-4E4F-BD3B-2D8433ABA0C4}"/>
              </a:ext>
            </a:extLst>
          </p:cNvPr>
          <p:cNvSpPr txBox="1"/>
          <p:nvPr/>
        </p:nvSpPr>
        <p:spPr>
          <a:xfrm>
            <a:off x="9655890" y="955349"/>
            <a:ext cx="242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Photo de l’arme</a:t>
            </a:r>
          </a:p>
        </p:txBody>
      </p:sp>
    </p:spTree>
    <p:extLst>
      <p:ext uri="{BB962C8B-B14F-4D97-AF65-F5344CB8AC3E}">
        <p14:creationId xmlns:p14="http://schemas.microsoft.com/office/powerpoint/2010/main" val="1625180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8F9A56CE-CA52-42BD-A2BF-40B9A3963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1"/>
            <a:ext cx="12192001" cy="6857999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BA7CB074-5890-4174-B78E-2EDC763F06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78" t="20187" b="62667"/>
          <a:stretch/>
        </p:blipFill>
        <p:spPr>
          <a:xfrm>
            <a:off x="1263533" y="885437"/>
            <a:ext cx="9939252" cy="1175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CCD224D-C8EE-492A-8CF7-E28683B519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78" t="19757" r="796" b="8242"/>
          <a:stretch/>
        </p:blipFill>
        <p:spPr>
          <a:xfrm>
            <a:off x="2279815" y="2221281"/>
            <a:ext cx="7632370" cy="3829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B81DC6B-CBA3-4982-9C63-98B66398EE01}"/>
              </a:ext>
            </a:extLst>
          </p:cNvPr>
          <p:cNvSpPr txBox="1"/>
          <p:nvPr/>
        </p:nvSpPr>
        <p:spPr>
          <a:xfrm>
            <a:off x="593345" y="218501"/>
            <a:ext cx="1182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/>
              <a:t>Le commandant reçoit un rapport contenant tous les détails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D73C22A-ABB2-4B6E-A3ED-54BC1378FBA8}"/>
              </a:ext>
            </a:extLst>
          </p:cNvPr>
          <p:cNvSpPr txBox="1"/>
          <p:nvPr/>
        </p:nvSpPr>
        <p:spPr>
          <a:xfrm>
            <a:off x="3362325" y="1266825"/>
            <a:ext cx="117157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fr-FR" sz="1200"/>
              <a:t>entrepôt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3500FD4-06B8-41E2-9701-AFC75C3736EF}"/>
              </a:ext>
            </a:extLst>
          </p:cNvPr>
          <p:cNvSpPr txBox="1"/>
          <p:nvPr/>
        </p:nvSpPr>
        <p:spPr>
          <a:xfrm>
            <a:off x="9511578" y="1278421"/>
            <a:ext cx="106506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pPr algn="ctr" rtl="0"/>
            <a:r>
              <a:rPr lang="fr-FR" sz="1200"/>
              <a:t>armurier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74EA5013-D0C9-43E4-A7BB-ADF09290F8CB}"/>
              </a:ext>
            </a:extLst>
          </p:cNvPr>
          <p:cNvSpPr txBox="1"/>
          <p:nvPr/>
        </p:nvSpPr>
        <p:spPr>
          <a:xfrm>
            <a:off x="2314575" y="3862472"/>
            <a:ext cx="862063" cy="176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 rtl="0"/>
            <a:r>
              <a:rPr lang="fr-FR" sz="1000" b="1"/>
              <a:t>entrepôt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FF3DE3B-5B3B-4FB0-A679-EBE0997543AD}"/>
              </a:ext>
            </a:extLst>
          </p:cNvPr>
          <p:cNvSpPr txBox="1"/>
          <p:nvPr/>
        </p:nvSpPr>
        <p:spPr>
          <a:xfrm>
            <a:off x="2314575" y="4462547"/>
            <a:ext cx="862063" cy="176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 rtl="0"/>
            <a:r>
              <a:rPr lang="fr-FR" sz="1000" b="1"/>
              <a:t>Armurier</a:t>
            </a:r>
          </a:p>
        </p:txBody>
      </p:sp>
    </p:spTree>
    <p:extLst>
      <p:ext uri="{BB962C8B-B14F-4D97-AF65-F5344CB8AC3E}">
        <p14:creationId xmlns:p14="http://schemas.microsoft.com/office/powerpoint/2010/main" val="3274466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DF24A78E-2292-469F-B3C9-D73D307C4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1"/>
            <a:ext cx="12192001" cy="685799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3251045-63D4-4670-AEF3-F04E14F6DD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04" t="15394" r="16683" b="18303"/>
          <a:stretch/>
        </p:blipFill>
        <p:spPr>
          <a:xfrm>
            <a:off x="2035233" y="997526"/>
            <a:ext cx="8121535" cy="4547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29BCCF7-7236-417F-8027-798A7FA1F2FE}"/>
              </a:ext>
            </a:extLst>
          </p:cNvPr>
          <p:cNvSpPr txBox="1"/>
          <p:nvPr/>
        </p:nvSpPr>
        <p:spPr>
          <a:xfrm>
            <a:off x="593345" y="218501"/>
            <a:ext cx="1182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/>
              <a:t>Un bon de livraison numérique est créé</a:t>
            </a:r>
          </a:p>
        </p:txBody>
      </p:sp>
    </p:spTree>
    <p:extLst>
      <p:ext uri="{BB962C8B-B14F-4D97-AF65-F5344CB8AC3E}">
        <p14:creationId xmlns:p14="http://schemas.microsoft.com/office/powerpoint/2010/main" val="3362587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8F9A56CE-CA52-42BD-A2BF-40B9A3963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1"/>
            <a:ext cx="12192001" cy="6857999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B81DC6B-CBA3-4982-9C63-98B66398EE01}"/>
              </a:ext>
            </a:extLst>
          </p:cNvPr>
          <p:cNvSpPr txBox="1"/>
          <p:nvPr/>
        </p:nvSpPr>
        <p:spPr>
          <a:xfrm>
            <a:off x="593345" y="218501"/>
            <a:ext cx="1182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/>
              <a:t>Le commandant voit le tableau de bord reprenant toutes les approbations et les exécutions correspondantes + données importantes selon ses exigences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4CB5963-5A44-49D1-A739-7E16F0998B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12" t="30437" r="2908" b="39667"/>
          <a:stretch/>
        </p:blipFill>
        <p:spPr>
          <a:xfrm>
            <a:off x="593345" y="1130157"/>
            <a:ext cx="10540574" cy="28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73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1406" y="4908676"/>
            <a:ext cx="7703217" cy="80492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  <a:tabLst>
                <a:tab pos="1103593" algn="l"/>
                <a:tab pos="3176393" algn="l"/>
                <a:tab pos="5850277" algn="l"/>
              </a:tabLst>
            </a:pPr>
            <a:r>
              <a:rPr lang="fr-FR" sz="3002">
                <a:solidFill>
                  <a:srgbClr val="FFFFFF"/>
                </a:solidFill>
                <a:latin typeface="KohinoorDevanagari-Light"/>
                <a:cs typeface="KohinoorDevanagari-Light"/>
              </a:rPr>
              <a:t>Solutions de gestion des opérations de terrain</a:t>
            </a:r>
          </a:p>
          <a:p>
            <a:pPr marL="32345">
              <a:spcBef>
                <a:spcPts val="52"/>
              </a:spcBef>
              <a:tabLst>
                <a:tab pos="1825973" algn="l"/>
                <a:tab pos="3817910" algn="l"/>
              </a:tabLst>
            </a:pPr>
            <a:r>
              <a:rPr lang="fr-FR" sz="2092" b="1">
                <a:solidFill>
                  <a:srgbClr val="FFFFFF"/>
                </a:solidFill>
                <a:latin typeface="Kohinoor Devanagari"/>
                <a:cs typeface="Kohinoor Devanagari"/>
              </a:rPr>
              <a:t>Proactivité.	Productivité.	Rentabilité.</a:t>
            </a:r>
          </a:p>
        </p:txBody>
      </p:sp>
      <p:sp>
        <p:nvSpPr>
          <p:cNvPr id="187" name="object 187"/>
          <p:cNvSpPr/>
          <p:nvPr/>
        </p:nvSpPr>
        <p:spPr>
          <a:xfrm>
            <a:off x="5133533" y="2309389"/>
            <a:ext cx="1929173" cy="2514857"/>
          </a:xfrm>
          <a:custGeom>
            <a:avLst/>
            <a:gdLst/>
            <a:ahLst/>
            <a:cxnLst/>
            <a:rect l="l" t="t" r="r" b="b"/>
            <a:pathLst>
              <a:path w="3181350" h="4147184">
                <a:moveTo>
                  <a:pt x="0" y="0"/>
                </a:moveTo>
                <a:lnTo>
                  <a:pt x="3012389" y="4146585"/>
                </a:lnTo>
                <a:lnTo>
                  <a:pt x="3013219" y="4132387"/>
                </a:lnTo>
                <a:lnTo>
                  <a:pt x="3003364" y="4132387"/>
                </a:lnTo>
                <a:lnTo>
                  <a:pt x="3004181" y="4118652"/>
                </a:lnTo>
                <a:lnTo>
                  <a:pt x="3769" y="2858"/>
                </a:lnTo>
                <a:lnTo>
                  <a:pt x="7570" y="2858"/>
                </a:lnTo>
                <a:lnTo>
                  <a:pt x="0" y="0"/>
                </a:lnTo>
                <a:close/>
              </a:path>
              <a:path w="3181350" h="4147184">
                <a:moveTo>
                  <a:pt x="3004181" y="4118652"/>
                </a:moveTo>
                <a:lnTo>
                  <a:pt x="3003364" y="4132387"/>
                </a:lnTo>
                <a:lnTo>
                  <a:pt x="3012232" y="4129748"/>
                </a:lnTo>
                <a:lnTo>
                  <a:pt x="3004181" y="4118652"/>
                </a:lnTo>
                <a:close/>
              </a:path>
              <a:path w="3181350" h="4147184">
                <a:moveTo>
                  <a:pt x="3181199" y="1213607"/>
                </a:moveTo>
                <a:lnTo>
                  <a:pt x="3172803" y="1213607"/>
                </a:lnTo>
                <a:lnTo>
                  <a:pt x="3175463" y="1217816"/>
                </a:lnTo>
                <a:lnTo>
                  <a:pt x="3172570" y="1217816"/>
                </a:lnTo>
                <a:lnTo>
                  <a:pt x="3132318" y="1943720"/>
                </a:lnTo>
                <a:lnTo>
                  <a:pt x="3117564" y="2204054"/>
                </a:lnTo>
                <a:lnTo>
                  <a:pt x="3108603" y="2360416"/>
                </a:lnTo>
                <a:lnTo>
                  <a:pt x="3102556" y="2464653"/>
                </a:lnTo>
                <a:lnTo>
                  <a:pt x="3096433" y="2568886"/>
                </a:lnTo>
                <a:lnTo>
                  <a:pt x="3004181" y="4118652"/>
                </a:lnTo>
                <a:lnTo>
                  <a:pt x="3012232" y="4129748"/>
                </a:lnTo>
                <a:lnTo>
                  <a:pt x="3003364" y="4132387"/>
                </a:lnTo>
                <a:lnTo>
                  <a:pt x="3013219" y="4132387"/>
                </a:lnTo>
                <a:lnTo>
                  <a:pt x="3095057" y="2673395"/>
                </a:lnTo>
                <a:lnTo>
                  <a:pt x="3097960" y="2621261"/>
                </a:lnTo>
                <a:lnTo>
                  <a:pt x="3103839" y="2517005"/>
                </a:lnTo>
                <a:lnTo>
                  <a:pt x="3109803" y="2412761"/>
                </a:lnTo>
                <a:lnTo>
                  <a:pt x="3115838" y="2308526"/>
                </a:lnTo>
                <a:lnTo>
                  <a:pt x="3124993" y="2152182"/>
                </a:lnTo>
                <a:lnTo>
                  <a:pt x="3137334" y="1943448"/>
                </a:lnTo>
                <a:lnTo>
                  <a:pt x="3180958" y="1217816"/>
                </a:lnTo>
                <a:lnTo>
                  <a:pt x="3175463" y="1217816"/>
                </a:lnTo>
                <a:lnTo>
                  <a:pt x="3172630" y="1216740"/>
                </a:lnTo>
                <a:lnTo>
                  <a:pt x="3181023" y="1216740"/>
                </a:lnTo>
                <a:lnTo>
                  <a:pt x="3181199" y="1213607"/>
                </a:lnTo>
                <a:close/>
              </a:path>
              <a:path w="3181350" h="4147184">
                <a:moveTo>
                  <a:pt x="3172803" y="1213607"/>
                </a:moveTo>
                <a:lnTo>
                  <a:pt x="3172630" y="1216740"/>
                </a:lnTo>
                <a:lnTo>
                  <a:pt x="3175463" y="1217816"/>
                </a:lnTo>
                <a:lnTo>
                  <a:pt x="3172803" y="1213607"/>
                </a:lnTo>
                <a:close/>
              </a:path>
              <a:path w="3181350" h="4147184">
                <a:moveTo>
                  <a:pt x="7570" y="2858"/>
                </a:moveTo>
                <a:lnTo>
                  <a:pt x="3769" y="2858"/>
                </a:lnTo>
                <a:lnTo>
                  <a:pt x="3172630" y="1216740"/>
                </a:lnTo>
                <a:lnTo>
                  <a:pt x="3172803" y="1213607"/>
                </a:lnTo>
                <a:lnTo>
                  <a:pt x="3181199" y="1213607"/>
                </a:lnTo>
                <a:lnTo>
                  <a:pt x="3181295" y="1211020"/>
                </a:lnTo>
                <a:lnTo>
                  <a:pt x="7570" y="2858"/>
                </a:lnTo>
                <a:close/>
              </a:path>
            </a:pathLst>
          </a:custGeom>
          <a:solidFill>
            <a:srgbClr val="221F1F">
              <a:alpha val="16998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9" name="object 189"/>
          <p:cNvSpPr/>
          <p:nvPr/>
        </p:nvSpPr>
        <p:spPr>
          <a:xfrm>
            <a:off x="4961536" y="2148809"/>
            <a:ext cx="1216418" cy="2226828"/>
          </a:xfrm>
          <a:custGeom>
            <a:avLst/>
            <a:gdLst/>
            <a:ahLst/>
            <a:cxnLst/>
            <a:rect l="l" t="t" r="r" b="b"/>
            <a:pathLst>
              <a:path w="2005965" h="3672204">
                <a:moveTo>
                  <a:pt x="1328755" y="0"/>
                </a:moveTo>
                <a:lnTo>
                  <a:pt x="6963" y="3652422"/>
                </a:lnTo>
                <a:lnTo>
                  <a:pt x="0" y="3671741"/>
                </a:lnTo>
                <a:lnTo>
                  <a:pt x="31622" y="3635847"/>
                </a:lnTo>
                <a:lnTo>
                  <a:pt x="21287" y="3635847"/>
                </a:lnTo>
                <a:lnTo>
                  <a:pt x="1329823" y="19967"/>
                </a:lnTo>
                <a:lnTo>
                  <a:pt x="1338447" y="19967"/>
                </a:lnTo>
                <a:lnTo>
                  <a:pt x="1328755" y="0"/>
                </a:lnTo>
                <a:close/>
              </a:path>
              <a:path w="2005965" h="3672204">
                <a:moveTo>
                  <a:pt x="1338447" y="19967"/>
                </a:moveTo>
                <a:lnTo>
                  <a:pt x="1329823" y="19967"/>
                </a:lnTo>
                <a:lnTo>
                  <a:pt x="1996536" y="1393674"/>
                </a:lnTo>
                <a:lnTo>
                  <a:pt x="21287" y="3635847"/>
                </a:lnTo>
                <a:lnTo>
                  <a:pt x="31622" y="3635847"/>
                </a:lnTo>
                <a:lnTo>
                  <a:pt x="2004158" y="1396878"/>
                </a:lnTo>
                <a:lnTo>
                  <a:pt x="2005876" y="1395004"/>
                </a:lnTo>
                <a:lnTo>
                  <a:pt x="1338447" y="19967"/>
                </a:lnTo>
                <a:close/>
              </a:path>
            </a:pathLst>
          </a:custGeom>
          <a:solidFill>
            <a:srgbClr val="221F1F">
              <a:alpha val="16998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8" name="object 318"/>
          <p:cNvSpPr txBox="1"/>
          <p:nvPr/>
        </p:nvSpPr>
        <p:spPr>
          <a:xfrm>
            <a:off x="1584245" y="3416398"/>
            <a:ext cx="1997714" cy="105261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lang="fr-FR" sz="6792">
                <a:solidFill>
                  <a:srgbClr val="FFFFFF"/>
                </a:solidFill>
                <a:latin typeface="Eurostile"/>
                <a:cs typeface="Eurostile"/>
              </a:rPr>
              <a:t>eyedo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30F0CC-054A-4A27-88CA-012AA3DDE4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34" b="37411"/>
          <a:stretch/>
        </p:blipFill>
        <p:spPr>
          <a:xfrm>
            <a:off x="21293" y="0"/>
            <a:ext cx="12170279" cy="6858000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76E9A8E1-9553-47B1-A7FE-5E0EA7E6F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" y="9627"/>
            <a:ext cx="4708066" cy="1544043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6A2AF616-ADFB-40FE-A7E4-BCF684F1E9A5}"/>
              </a:ext>
            </a:extLst>
          </p:cNvPr>
          <p:cNvSpPr txBox="1"/>
          <p:nvPr/>
        </p:nvSpPr>
        <p:spPr>
          <a:xfrm>
            <a:off x="1395452" y="2355438"/>
            <a:ext cx="9565003" cy="2554610"/>
          </a:xfrm>
          <a:prstGeom prst="rect">
            <a:avLst/>
          </a:prstGeom>
          <a:noFill/>
        </p:spPr>
        <p:txBody>
          <a:bodyPr vert="horz" wrap="square" lIns="0" tIns="66231" rIns="0" bIns="0" rtlCol="0">
            <a:spAutoFit/>
          </a:bodyPr>
          <a:lstStyle/>
          <a:p>
            <a:pPr marL="181365" algn="l" rtl="0">
              <a:spcBef>
                <a:spcPts val="522"/>
              </a:spcBef>
            </a:pPr>
            <a:r>
              <a:rPr lang="fr-FR" sz="3638" b="1" dirty="0">
                <a:solidFill>
                  <a:srgbClr val="FFFFFF"/>
                </a:solidFill>
                <a:latin typeface="Kohinoor Devanagari"/>
                <a:cs typeface="Kohinoor Devanagari"/>
              </a:rPr>
              <a:t>3</a:t>
            </a:r>
            <a:r>
              <a:rPr lang="fr-FR" sz="3638" b="1" baseline="30000" dirty="0">
                <a:solidFill>
                  <a:srgbClr val="FFFFFF"/>
                </a:solidFill>
                <a:latin typeface="Kohinoor Devanagari"/>
                <a:cs typeface="Kohinoor Devanagari"/>
              </a:rPr>
              <a:t>e</a:t>
            </a:r>
            <a:r>
              <a:rPr lang="fr-FR" sz="3638" b="1" dirty="0">
                <a:solidFill>
                  <a:srgbClr val="FFFFFF"/>
                </a:solidFill>
                <a:latin typeface="Kohinoor Devanagari"/>
                <a:cs typeface="Kohinoor Devanagari"/>
              </a:rPr>
              <a:t> option </a:t>
            </a:r>
          </a:p>
          <a:p>
            <a:pPr marL="752865" indent="-571500" algn="l" rtl="0">
              <a:spcBef>
                <a:spcPts val="522"/>
              </a:spcBef>
              <a:buFont typeface="Arial" panose="020B0604020202020204" pitchFamily="34" charset="0"/>
              <a:buChar char="•"/>
            </a:pPr>
            <a:r>
              <a:rPr lang="fr-FR" sz="3638" b="1" dirty="0">
                <a:solidFill>
                  <a:srgbClr val="FFFFFF"/>
                </a:solidFill>
                <a:latin typeface="Kohinoor Devanagari"/>
                <a:cs typeface="Kohinoor Devanagari"/>
              </a:rPr>
              <a:t>Soldats non présents dans la BD</a:t>
            </a:r>
          </a:p>
          <a:p>
            <a:pPr marL="752865" indent="-571500" algn="l" rtl="0">
              <a:spcBef>
                <a:spcPts val="522"/>
              </a:spcBef>
              <a:buFont typeface="Arial" panose="020B0604020202020204" pitchFamily="34" charset="0"/>
              <a:buChar char="•"/>
            </a:pPr>
            <a:r>
              <a:rPr lang="fr-FR" sz="3638" b="1" dirty="0">
                <a:solidFill>
                  <a:srgbClr val="FFFFFF"/>
                </a:solidFill>
                <a:latin typeface="Kohinoor Devanagari"/>
                <a:cs typeface="Kohinoor Devanagari"/>
              </a:rPr>
              <a:t>Armes présentes dans la BD</a:t>
            </a:r>
          </a:p>
          <a:p>
            <a:pPr marL="181365" algn="l" rtl="0">
              <a:spcBef>
                <a:spcPts val="522"/>
              </a:spcBef>
            </a:pPr>
            <a:endParaRPr sz="4002" dirty="0">
              <a:latin typeface="Kohinoor Devanagari"/>
              <a:cs typeface="Kohinoor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714934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2EB4C7-DBB7-4BFB-95C9-790593775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1"/>
            <a:ext cx="12192001" cy="6857999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B316EBAF-8173-4328-8C93-A18C6540B678}"/>
              </a:ext>
            </a:extLst>
          </p:cNvPr>
          <p:cNvSpPr txBox="1"/>
          <p:nvPr/>
        </p:nvSpPr>
        <p:spPr>
          <a:xfrm>
            <a:off x="593345" y="218501"/>
            <a:ext cx="1182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dirty="0"/>
              <a:t>Le commandant demande la fourniture d’armes à un armurier spécifique et d’une </a:t>
            </a:r>
            <a:r>
              <a:rPr lang="fr-FR" b="1" dirty="0"/>
              <a:t>arme de la BD </a:t>
            </a:r>
            <a:r>
              <a:rPr lang="fr-FR" dirty="0"/>
              <a:t>- à un </a:t>
            </a:r>
            <a:r>
              <a:rPr lang="fr-FR" b="1" dirty="0"/>
              <a:t>soldat qui n’est pas présent dans la BD</a:t>
            </a:r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202FA70E-883D-4BDB-9A6E-CA859DC34EA6}"/>
              </a:ext>
            </a:extLst>
          </p:cNvPr>
          <p:cNvGrpSpPr/>
          <p:nvPr/>
        </p:nvGrpSpPr>
        <p:grpSpPr>
          <a:xfrm>
            <a:off x="1312909" y="1191162"/>
            <a:ext cx="5063910" cy="4100029"/>
            <a:chOff x="8615297" y="1051719"/>
            <a:chExt cx="4952990" cy="3985527"/>
          </a:xfrm>
        </p:grpSpPr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28FB37B3-09B7-4C31-A02F-3EB3B7B0D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073" t="16849" r="591" b="19216"/>
            <a:stretch/>
          </p:blipFill>
          <p:spPr>
            <a:xfrm>
              <a:off x="8765713" y="1051719"/>
              <a:ext cx="4802574" cy="3985527"/>
            </a:xfrm>
            <a:prstGeom prst="rect">
              <a:avLst/>
            </a:prstGeom>
          </p:spPr>
        </p:pic>
        <p:sp>
          <p:nvSpPr>
            <p:cNvPr id="11" name="אליפסה 10">
              <a:extLst>
                <a:ext uri="{FF2B5EF4-FFF2-40B4-BE49-F238E27FC236}">
                  <a16:creationId xmlns:a16="http://schemas.microsoft.com/office/drawing/2014/main" id="{3646B3DD-F73C-45B5-8A71-29C057660140}"/>
                </a:ext>
              </a:extLst>
            </p:cNvPr>
            <p:cNvSpPr/>
            <p:nvPr/>
          </p:nvSpPr>
          <p:spPr>
            <a:xfrm>
              <a:off x="8615297" y="3186372"/>
              <a:ext cx="961504" cy="21751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>
                <a:noFill/>
              </a:endParaRPr>
            </a:p>
          </p:txBody>
        </p:sp>
      </p:grp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CF0AD6AE-BE97-46FF-B5C7-DDD9F704D72A}"/>
              </a:ext>
            </a:extLst>
          </p:cNvPr>
          <p:cNvSpPr/>
          <p:nvPr/>
        </p:nvSpPr>
        <p:spPr>
          <a:xfrm>
            <a:off x="1312909" y="4707384"/>
            <a:ext cx="983036" cy="2237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noFill/>
            </a:endParaRP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4CC65B30-437A-4F2A-885A-F2A16D3E00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07" t="35669" r="37099" b="19407"/>
          <a:stretch/>
        </p:blipFill>
        <p:spPr>
          <a:xfrm>
            <a:off x="7419975" y="1840358"/>
            <a:ext cx="2971800" cy="2867026"/>
          </a:xfrm>
          <a:prstGeom prst="rect">
            <a:avLst/>
          </a:prstGeom>
        </p:spPr>
      </p:pic>
      <p:sp>
        <p:nvSpPr>
          <p:cNvPr id="6" name="אליפסה 5">
            <a:extLst>
              <a:ext uri="{FF2B5EF4-FFF2-40B4-BE49-F238E27FC236}">
                <a16:creationId xmlns:a16="http://schemas.microsoft.com/office/drawing/2014/main" id="{83E67AB6-35F8-486E-BDB3-A5F7DE8BE47B}"/>
              </a:ext>
            </a:extLst>
          </p:cNvPr>
          <p:cNvSpPr/>
          <p:nvPr/>
        </p:nvSpPr>
        <p:spPr>
          <a:xfrm>
            <a:off x="7521768" y="3198907"/>
            <a:ext cx="764771" cy="2702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03834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>
            <a:extLst>
              <a:ext uri="{FF2B5EF4-FFF2-40B4-BE49-F238E27FC236}">
                <a16:creationId xmlns:a16="http://schemas.microsoft.com/office/drawing/2014/main" id="{F92D58AD-A98C-4504-9318-BA3C740D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1"/>
            <a:ext cx="12192001" cy="6857999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E077557-ED95-4D8A-B90F-0EE8D020B7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18" t="10082" r="38295" b="6667"/>
          <a:stretch/>
        </p:blipFill>
        <p:spPr>
          <a:xfrm>
            <a:off x="7440695" y="1367881"/>
            <a:ext cx="2090234" cy="4185505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28A3D7D1-8940-4831-BC4F-61266FB773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182" t="9873" r="38431" b="5817"/>
          <a:stretch/>
        </p:blipFill>
        <p:spPr>
          <a:xfrm>
            <a:off x="2550621" y="1388874"/>
            <a:ext cx="2090234" cy="4238690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E4CBAE42-90AB-4D0A-B5B1-5CCEFD1D23BA}"/>
              </a:ext>
            </a:extLst>
          </p:cNvPr>
          <p:cNvSpPr txBox="1"/>
          <p:nvPr/>
        </p:nvSpPr>
        <p:spPr>
          <a:xfrm>
            <a:off x="148300" y="816849"/>
            <a:ext cx="209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Vérification du nom du soldat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509B7A1-BCE4-4091-BAED-0224F08D1D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493" t="9931" r="38159" b="6545"/>
          <a:stretch/>
        </p:blipFill>
        <p:spPr>
          <a:xfrm>
            <a:off x="9886511" y="1348241"/>
            <a:ext cx="2090234" cy="420624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60A1E17-3CC8-488E-BCB1-A0F2B77B05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493" t="9931" r="38500" b="6791"/>
          <a:stretch/>
        </p:blipFill>
        <p:spPr>
          <a:xfrm>
            <a:off x="5029546" y="1367881"/>
            <a:ext cx="2055567" cy="4185506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3F70F043-64FD-469A-966F-665CDD48AF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318" t="9893" r="38295" b="6667"/>
          <a:stretch/>
        </p:blipFill>
        <p:spPr>
          <a:xfrm>
            <a:off x="127932" y="1400712"/>
            <a:ext cx="2100216" cy="4215014"/>
          </a:xfrm>
          <a:prstGeom prst="rect">
            <a:avLst/>
          </a:prstGeom>
        </p:spPr>
      </p:pic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70348CCB-846D-4DF9-BEBD-B2D5B8D337BB}"/>
              </a:ext>
            </a:extLst>
          </p:cNvPr>
          <p:cNvSpPr txBox="1"/>
          <p:nvPr/>
        </p:nvSpPr>
        <p:spPr>
          <a:xfrm>
            <a:off x="500878" y="15359"/>
            <a:ext cx="1182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/>
              <a:t>L’armurier reçoit l’ordre dans l’application, marque le soldat dans la BD, reçoit sa signature, prend une photo de sa carte d’identité, saisit le </a:t>
            </a:r>
            <a:r>
              <a:rPr lang="fr-FR" b="1"/>
              <a:t>numéro de série de l’arme manuellement </a:t>
            </a:r>
            <a:r>
              <a:rPr lang="fr-FR"/>
              <a:t>et prend une photo de l’arme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2893304B-8F10-417D-A762-D5860882DCC9}"/>
              </a:ext>
            </a:extLst>
          </p:cNvPr>
          <p:cNvSpPr txBox="1"/>
          <p:nvPr/>
        </p:nvSpPr>
        <p:spPr>
          <a:xfrm>
            <a:off x="2468727" y="1008017"/>
            <a:ext cx="209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Signature à l’écran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3BCFF9C7-43AA-45B1-94FC-12A011C22A48}"/>
              </a:ext>
            </a:extLst>
          </p:cNvPr>
          <p:cNvSpPr txBox="1"/>
          <p:nvPr/>
        </p:nvSpPr>
        <p:spPr>
          <a:xfrm>
            <a:off x="4989569" y="998549"/>
            <a:ext cx="209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Photo d’identité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870DE7D8-1B34-49FF-A0C1-22F8DCFB3111}"/>
              </a:ext>
            </a:extLst>
          </p:cNvPr>
          <p:cNvSpPr txBox="1"/>
          <p:nvPr/>
        </p:nvSpPr>
        <p:spPr>
          <a:xfrm>
            <a:off x="7207152" y="563617"/>
            <a:ext cx="2428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Saisie manuelle du numéro de série de l’arme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49668A43-33D9-4E4F-BD3B-2D8433ABA0C4}"/>
              </a:ext>
            </a:extLst>
          </p:cNvPr>
          <p:cNvSpPr txBox="1"/>
          <p:nvPr/>
        </p:nvSpPr>
        <p:spPr>
          <a:xfrm>
            <a:off x="9655890" y="955349"/>
            <a:ext cx="242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Photo de l’arme</a:t>
            </a:r>
          </a:p>
        </p:txBody>
      </p:sp>
    </p:spTree>
    <p:extLst>
      <p:ext uri="{BB962C8B-B14F-4D97-AF65-F5344CB8AC3E}">
        <p14:creationId xmlns:p14="http://schemas.microsoft.com/office/powerpoint/2010/main" val="1515294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8F9A56CE-CA52-42BD-A2BF-40B9A3963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1"/>
            <a:ext cx="12192001" cy="6857999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BA7CB074-5890-4174-B78E-2EDC763F06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78" t="20187" b="62667"/>
          <a:stretch/>
        </p:blipFill>
        <p:spPr>
          <a:xfrm>
            <a:off x="1263533" y="885437"/>
            <a:ext cx="9939252" cy="1175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CCD224D-C8EE-492A-8CF7-E28683B519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78" t="19757" r="796" b="8242"/>
          <a:stretch/>
        </p:blipFill>
        <p:spPr>
          <a:xfrm>
            <a:off x="2279815" y="2221281"/>
            <a:ext cx="7632370" cy="3829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B81DC6B-CBA3-4982-9C63-98B66398EE01}"/>
              </a:ext>
            </a:extLst>
          </p:cNvPr>
          <p:cNvSpPr txBox="1"/>
          <p:nvPr/>
        </p:nvSpPr>
        <p:spPr>
          <a:xfrm>
            <a:off x="593345" y="218501"/>
            <a:ext cx="1182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/>
              <a:t>Le commandant reçoit un rapport contenant tous les détails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D73C22A-ABB2-4B6E-A3ED-54BC1378FBA8}"/>
              </a:ext>
            </a:extLst>
          </p:cNvPr>
          <p:cNvSpPr txBox="1"/>
          <p:nvPr/>
        </p:nvSpPr>
        <p:spPr>
          <a:xfrm>
            <a:off x="3362325" y="1266825"/>
            <a:ext cx="117157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fr-FR" sz="1200"/>
              <a:t>entrepôt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3500FD4-06B8-41E2-9701-AFC75C3736EF}"/>
              </a:ext>
            </a:extLst>
          </p:cNvPr>
          <p:cNvSpPr txBox="1"/>
          <p:nvPr/>
        </p:nvSpPr>
        <p:spPr>
          <a:xfrm>
            <a:off x="9511578" y="1278421"/>
            <a:ext cx="106506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pPr algn="ctr" rtl="0"/>
            <a:r>
              <a:rPr lang="fr-FR" sz="1200"/>
              <a:t>armurier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74EA5013-D0C9-43E4-A7BB-ADF09290F8CB}"/>
              </a:ext>
            </a:extLst>
          </p:cNvPr>
          <p:cNvSpPr txBox="1"/>
          <p:nvPr/>
        </p:nvSpPr>
        <p:spPr>
          <a:xfrm>
            <a:off x="2314575" y="3862472"/>
            <a:ext cx="862063" cy="176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 rtl="0"/>
            <a:r>
              <a:rPr lang="fr-FR" sz="1000" b="1"/>
              <a:t>entrepôt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FF3DE3B-5B3B-4FB0-A679-EBE0997543AD}"/>
              </a:ext>
            </a:extLst>
          </p:cNvPr>
          <p:cNvSpPr txBox="1"/>
          <p:nvPr/>
        </p:nvSpPr>
        <p:spPr>
          <a:xfrm>
            <a:off x="2314575" y="4462547"/>
            <a:ext cx="862063" cy="176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 rtl="0"/>
            <a:r>
              <a:rPr lang="fr-FR" sz="1000" b="1"/>
              <a:t>Armurier</a:t>
            </a:r>
          </a:p>
        </p:txBody>
      </p:sp>
    </p:spTree>
    <p:extLst>
      <p:ext uri="{BB962C8B-B14F-4D97-AF65-F5344CB8AC3E}">
        <p14:creationId xmlns:p14="http://schemas.microsoft.com/office/powerpoint/2010/main" val="312195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0"/>
            <a:ext cx="12192002" cy="6858000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71F5979C-4E9A-4074-BFCB-CCC973019121}"/>
              </a:ext>
            </a:extLst>
          </p:cNvPr>
          <p:cNvSpPr txBox="1"/>
          <p:nvPr/>
        </p:nvSpPr>
        <p:spPr>
          <a:xfrm>
            <a:off x="886897" y="480906"/>
            <a:ext cx="6279507" cy="531157"/>
          </a:xfrm>
          <a:prstGeom prst="rect">
            <a:avLst/>
          </a:prstGeom>
        </p:spPr>
        <p:txBody>
          <a:bodyPr vert="horz" wrap="square" lIns="0" tIns="7701" rIns="0" bIns="0" rtlCol="0">
            <a:noAutofit/>
          </a:bodyPr>
          <a:lstStyle/>
          <a:p>
            <a:pPr marL="7701" algn="l" rtl="0">
              <a:spcBef>
                <a:spcPts val="61"/>
              </a:spcBef>
            </a:pPr>
            <a:r>
              <a:rPr lang="fr-FR" sz="3638">
                <a:solidFill>
                  <a:srgbClr val="1C75BC"/>
                </a:solidFill>
                <a:latin typeface="KohinoorDevanagari-Medium"/>
                <a:cs typeface="KohinoorDevanagari-Medium"/>
              </a:rPr>
              <a:t>contenu</a:t>
            </a:r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913428D3-8234-4505-B8A7-BEA22DE925A1}"/>
              </a:ext>
            </a:extLst>
          </p:cNvPr>
          <p:cNvSpPr txBox="1"/>
          <p:nvPr/>
        </p:nvSpPr>
        <p:spPr>
          <a:xfrm>
            <a:off x="886897" y="1167653"/>
            <a:ext cx="10998156" cy="1612577"/>
          </a:xfrm>
          <a:prstGeom prst="rect">
            <a:avLst/>
          </a:prstGeom>
        </p:spPr>
        <p:txBody>
          <a:bodyPr vert="horz" wrap="square" lIns="0" tIns="7701" rIns="0" bIns="0" rtlCol="0">
            <a:noAutofit/>
          </a:bodyPr>
          <a:lstStyle/>
          <a:p>
            <a:pPr marL="23104" marR="351563" algn="l" rtl="0">
              <a:lnSpc>
                <a:spcPct val="114799"/>
              </a:lnSpc>
              <a:spcBef>
                <a:spcPts val="61"/>
              </a:spcBef>
            </a:pPr>
            <a:r>
              <a:rPr lang="fr-FR" sz="2000">
                <a:solidFill>
                  <a:srgbClr val="939598"/>
                </a:solidFill>
                <a:latin typeface="Heebo"/>
                <a:cs typeface="Heebo"/>
              </a:rPr>
              <a:t>Cette présentation vise à démontrer les options d’exécution pour la fourniture d’armes aux FACI</a:t>
            </a:r>
          </a:p>
          <a:p>
            <a:pPr marL="23104" marR="351563" algn="l" rtl="0">
              <a:lnSpc>
                <a:spcPct val="114799"/>
              </a:lnSpc>
              <a:spcBef>
                <a:spcPts val="61"/>
              </a:spcBef>
            </a:pPr>
            <a:endParaRPr lang="en-US" sz="1100" b="1" spc="-6" dirty="0">
              <a:solidFill>
                <a:srgbClr val="939598"/>
              </a:solidFill>
              <a:latin typeface="Heebo"/>
              <a:cs typeface="Heebo"/>
            </a:endParaRPr>
          </a:p>
          <a:p>
            <a:pPr marL="23104" marR="351563" algn="l" rtl="0">
              <a:lnSpc>
                <a:spcPct val="114799"/>
              </a:lnSpc>
              <a:spcBef>
                <a:spcPts val="61"/>
              </a:spcBef>
            </a:pPr>
            <a:r>
              <a:rPr lang="fr-FR" sz="2000" b="1">
                <a:solidFill>
                  <a:srgbClr val="939598"/>
                </a:solidFill>
                <a:latin typeface="Heebo"/>
                <a:cs typeface="Heebo"/>
              </a:rPr>
              <a:t>Description du besoin</a:t>
            </a:r>
          </a:p>
          <a:p>
            <a:pPr marL="23104" marR="351563" algn="l" rtl="0">
              <a:lnSpc>
                <a:spcPct val="114799"/>
              </a:lnSpc>
              <a:spcBef>
                <a:spcPts val="61"/>
              </a:spcBef>
            </a:pPr>
            <a:r>
              <a:rPr lang="fr-FR" sz="2000">
                <a:solidFill>
                  <a:srgbClr val="939598"/>
                </a:solidFill>
                <a:latin typeface="Heebo"/>
                <a:cs typeface="Heebo"/>
              </a:rPr>
              <a:t>Un outil technologique pour le processus suivant :</a:t>
            </a:r>
          </a:p>
          <a:p>
            <a:pPr marL="23104" marR="351563" algn="l" rtl="0">
              <a:lnSpc>
                <a:spcPct val="114799"/>
              </a:lnSpc>
              <a:spcBef>
                <a:spcPts val="61"/>
              </a:spcBef>
            </a:pPr>
            <a:endParaRPr lang="en-US" sz="2000" spc="-6" dirty="0">
              <a:solidFill>
                <a:srgbClr val="939598"/>
              </a:solidFill>
              <a:latin typeface="Heebo"/>
              <a:cs typeface="Heebo"/>
            </a:endParaRPr>
          </a:p>
          <a:p>
            <a:pPr marL="23104" marR="351563" algn="l" rtl="0">
              <a:lnSpc>
                <a:spcPct val="114799"/>
              </a:lnSpc>
              <a:spcBef>
                <a:spcPts val="61"/>
              </a:spcBef>
            </a:pPr>
            <a:r>
              <a:rPr lang="fr-FR" sz="2000">
                <a:solidFill>
                  <a:srgbClr val="939598"/>
                </a:solidFill>
                <a:latin typeface="Heebo"/>
                <a:cs typeface="Heebo"/>
              </a:rPr>
              <a:t> </a:t>
            </a:r>
          </a:p>
          <a:p>
            <a:pPr algn="l" rtl="0"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945E7E3-4E21-45AE-A26A-4BDB70AC5919}"/>
              </a:ext>
            </a:extLst>
          </p:cNvPr>
          <p:cNvSpPr txBox="1"/>
          <p:nvPr/>
        </p:nvSpPr>
        <p:spPr>
          <a:xfrm>
            <a:off x="886897" y="2745233"/>
            <a:ext cx="1458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/>
              <a:t>Approbation du commandant pour fournir l’arme au soldat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6E5BB55B-AAC8-4C9E-9665-2F19ADDB7B27}"/>
              </a:ext>
            </a:extLst>
          </p:cNvPr>
          <p:cNvSpPr txBox="1"/>
          <p:nvPr/>
        </p:nvSpPr>
        <p:spPr>
          <a:xfrm>
            <a:off x="3551743" y="2745233"/>
            <a:ext cx="1458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/>
              <a:t>L’arsenal reçoit l’approbation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31C62680-14DA-4DD8-BB9E-A05A11D735F8}"/>
              </a:ext>
            </a:extLst>
          </p:cNvPr>
          <p:cNvSpPr txBox="1"/>
          <p:nvPr/>
        </p:nvSpPr>
        <p:spPr>
          <a:xfrm>
            <a:off x="6216589" y="2753914"/>
            <a:ext cx="1458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/>
              <a:t>L’arsenal fournit l’arme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57CF4E72-4F6D-4D8B-B0A9-2118CEF26158}"/>
              </a:ext>
            </a:extLst>
          </p:cNvPr>
          <p:cNvSpPr txBox="1"/>
          <p:nvPr/>
        </p:nvSpPr>
        <p:spPr>
          <a:xfrm>
            <a:off x="669621" y="4357810"/>
            <a:ext cx="1893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/>
              <a:t>Le commandant reçoit des indications/un rapport concernant les mesures prises</a:t>
            </a:r>
          </a:p>
        </p:txBody>
      </p:sp>
      <p:sp>
        <p:nvSpPr>
          <p:cNvPr id="7" name="חץ: ימינה 6">
            <a:extLst>
              <a:ext uri="{FF2B5EF4-FFF2-40B4-BE49-F238E27FC236}">
                <a16:creationId xmlns:a16="http://schemas.microsoft.com/office/drawing/2014/main" id="{9DD3A5D0-C6CD-4048-83E9-8CB089E0E12F}"/>
              </a:ext>
            </a:extLst>
          </p:cNvPr>
          <p:cNvSpPr/>
          <p:nvPr/>
        </p:nvSpPr>
        <p:spPr>
          <a:xfrm>
            <a:off x="2345606" y="3071973"/>
            <a:ext cx="1206137" cy="35702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חץ: ימינה 16">
            <a:extLst>
              <a:ext uri="{FF2B5EF4-FFF2-40B4-BE49-F238E27FC236}">
                <a16:creationId xmlns:a16="http://schemas.microsoft.com/office/drawing/2014/main" id="{C729198A-DAF4-44AB-8E07-1D906916F1BF}"/>
              </a:ext>
            </a:extLst>
          </p:cNvPr>
          <p:cNvSpPr/>
          <p:nvPr/>
        </p:nvSpPr>
        <p:spPr>
          <a:xfrm>
            <a:off x="5010452" y="3071973"/>
            <a:ext cx="1206137" cy="357027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חץ: ימינה 17">
            <a:extLst>
              <a:ext uri="{FF2B5EF4-FFF2-40B4-BE49-F238E27FC236}">
                <a16:creationId xmlns:a16="http://schemas.microsoft.com/office/drawing/2014/main" id="{91422D84-D590-4AF3-BCA4-A0CD89D853F7}"/>
              </a:ext>
            </a:extLst>
          </p:cNvPr>
          <p:cNvSpPr/>
          <p:nvPr/>
        </p:nvSpPr>
        <p:spPr>
          <a:xfrm rot="10800000">
            <a:off x="2701053" y="4889112"/>
            <a:ext cx="4449761" cy="35702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6D36CA7-90F5-4DC6-A439-13627BBB8F21}"/>
              </a:ext>
            </a:extLst>
          </p:cNvPr>
          <p:cNvSpPr/>
          <p:nvPr/>
        </p:nvSpPr>
        <p:spPr>
          <a:xfrm rot="5400000">
            <a:off x="6355613" y="4347444"/>
            <a:ext cx="1376533" cy="2032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11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DF24A78E-2292-469F-B3C9-D73D307C4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1"/>
            <a:ext cx="12192001" cy="685799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3251045-63D4-4670-AEF3-F04E14F6DD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04" t="15394" r="16683" b="18303"/>
          <a:stretch/>
        </p:blipFill>
        <p:spPr>
          <a:xfrm>
            <a:off x="2035233" y="997526"/>
            <a:ext cx="8121535" cy="4547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29BCCF7-7236-417F-8027-798A7FA1F2FE}"/>
              </a:ext>
            </a:extLst>
          </p:cNvPr>
          <p:cNvSpPr txBox="1"/>
          <p:nvPr/>
        </p:nvSpPr>
        <p:spPr>
          <a:xfrm>
            <a:off x="593345" y="218501"/>
            <a:ext cx="1182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/>
              <a:t>Un bon de livraison numérique est créé</a:t>
            </a:r>
          </a:p>
        </p:txBody>
      </p:sp>
    </p:spTree>
    <p:extLst>
      <p:ext uri="{BB962C8B-B14F-4D97-AF65-F5344CB8AC3E}">
        <p14:creationId xmlns:p14="http://schemas.microsoft.com/office/powerpoint/2010/main" val="1488650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8F9A56CE-CA52-42BD-A2BF-40B9A3963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1"/>
            <a:ext cx="12192001" cy="6857999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B81DC6B-CBA3-4982-9C63-98B66398EE01}"/>
              </a:ext>
            </a:extLst>
          </p:cNvPr>
          <p:cNvSpPr txBox="1"/>
          <p:nvPr/>
        </p:nvSpPr>
        <p:spPr>
          <a:xfrm>
            <a:off x="593345" y="218501"/>
            <a:ext cx="1182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/>
              <a:t>Le commandant voit le tableau de bord reprenant toutes les approbations et les exécutions correspondantes + données importantes selon ses exigences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4CB5963-5A44-49D1-A739-7E16F0998B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12" t="30437" r="2908" b="39667"/>
          <a:stretch/>
        </p:blipFill>
        <p:spPr>
          <a:xfrm>
            <a:off x="593345" y="1130157"/>
            <a:ext cx="10540574" cy="28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64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1406" y="4908676"/>
            <a:ext cx="7703217" cy="80492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  <a:tabLst>
                <a:tab pos="1103593" algn="l"/>
                <a:tab pos="3176393" algn="l"/>
                <a:tab pos="5850277" algn="l"/>
              </a:tabLst>
            </a:pPr>
            <a:r>
              <a:rPr lang="fr-FR" sz="3002">
                <a:solidFill>
                  <a:srgbClr val="FFFFFF"/>
                </a:solidFill>
                <a:latin typeface="KohinoorDevanagari-Light"/>
                <a:cs typeface="KohinoorDevanagari-Light"/>
              </a:rPr>
              <a:t>Solutions de gestion des opérations de terrain</a:t>
            </a:r>
          </a:p>
          <a:p>
            <a:pPr marL="32345">
              <a:spcBef>
                <a:spcPts val="52"/>
              </a:spcBef>
              <a:tabLst>
                <a:tab pos="1825973" algn="l"/>
                <a:tab pos="3817910" algn="l"/>
              </a:tabLst>
            </a:pPr>
            <a:r>
              <a:rPr lang="fr-FR" sz="2092" b="1">
                <a:solidFill>
                  <a:srgbClr val="FFFFFF"/>
                </a:solidFill>
                <a:latin typeface="Kohinoor Devanagari"/>
                <a:cs typeface="Kohinoor Devanagari"/>
              </a:rPr>
              <a:t>Proactivité.	Productivité.	Rentabilité.</a:t>
            </a:r>
          </a:p>
        </p:txBody>
      </p:sp>
      <p:sp>
        <p:nvSpPr>
          <p:cNvPr id="187" name="object 187"/>
          <p:cNvSpPr/>
          <p:nvPr/>
        </p:nvSpPr>
        <p:spPr>
          <a:xfrm>
            <a:off x="5133533" y="2309389"/>
            <a:ext cx="1929173" cy="2514857"/>
          </a:xfrm>
          <a:custGeom>
            <a:avLst/>
            <a:gdLst/>
            <a:ahLst/>
            <a:cxnLst/>
            <a:rect l="l" t="t" r="r" b="b"/>
            <a:pathLst>
              <a:path w="3181350" h="4147184">
                <a:moveTo>
                  <a:pt x="0" y="0"/>
                </a:moveTo>
                <a:lnTo>
                  <a:pt x="3012389" y="4146585"/>
                </a:lnTo>
                <a:lnTo>
                  <a:pt x="3013219" y="4132387"/>
                </a:lnTo>
                <a:lnTo>
                  <a:pt x="3003364" y="4132387"/>
                </a:lnTo>
                <a:lnTo>
                  <a:pt x="3004181" y="4118652"/>
                </a:lnTo>
                <a:lnTo>
                  <a:pt x="3769" y="2858"/>
                </a:lnTo>
                <a:lnTo>
                  <a:pt x="7570" y="2858"/>
                </a:lnTo>
                <a:lnTo>
                  <a:pt x="0" y="0"/>
                </a:lnTo>
                <a:close/>
              </a:path>
              <a:path w="3181350" h="4147184">
                <a:moveTo>
                  <a:pt x="3004181" y="4118652"/>
                </a:moveTo>
                <a:lnTo>
                  <a:pt x="3003364" y="4132387"/>
                </a:lnTo>
                <a:lnTo>
                  <a:pt x="3012232" y="4129748"/>
                </a:lnTo>
                <a:lnTo>
                  <a:pt x="3004181" y="4118652"/>
                </a:lnTo>
                <a:close/>
              </a:path>
              <a:path w="3181350" h="4147184">
                <a:moveTo>
                  <a:pt x="3181199" y="1213607"/>
                </a:moveTo>
                <a:lnTo>
                  <a:pt x="3172803" y="1213607"/>
                </a:lnTo>
                <a:lnTo>
                  <a:pt x="3175463" y="1217816"/>
                </a:lnTo>
                <a:lnTo>
                  <a:pt x="3172570" y="1217816"/>
                </a:lnTo>
                <a:lnTo>
                  <a:pt x="3132318" y="1943720"/>
                </a:lnTo>
                <a:lnTo>
                  <a:pt x="3117564" y="2204054"/>
                </a:lnTo>
                <a:lnTo>
                  <a:pt x="3108603" y="2360416"/>
                </a:lnTo>
                <a:lnTo>
                  <a:pt x="3102556" y="2464653"/>
                </a:lnTo>
                <a:lnTo>
                  <a:pt x="3096433" y="2568886"/>
                </a:lnTo>
                <a:lnTo>
                  <a:pt x="3004181" y="4118652"/>
                </a:lnTo>
                <a:lnTo>
                  <a:pt x="3012232" y="4129748"/>
                </a:lnTo>
                <a:lnTo>
                  <a:pt x="3003364" y="4132387"/>
                </a:lnTo>
                <a:lnTo>
                  <a:pt x="3013219" y="4132387"/>
                </a:lnTo>
                <a:lnTo>
                  <a:pt x="3095057" y="2673395"/>
                </a:lnTo>
                <a:lnTo>
                  <a:pt x="3097960" y="2621261"/>
                </a:lnTo>
                <a:lnTo>
                  <a:pt x="3103839" y="2517005"/>
                </a:lnTo>
                <a:lnTo>
                  <a:pt x="3109803" y="2412761"/>
                </a:lnTo>
                <a:lnTo>
                  <a:pt x="3115838" y="2308526"/>
                </a:lnTo>
                <a:lnTo>
                  <a:pt x="3124993" y="2152182"/>
                </a:lnTo>
                <a:lnTo>
                  <a:pt x="3137334" y="1943448"/>
                </a:lnTo>
                <a:lnTo>
                  <a:pt x="3180958" y="1217816"/>
                </a:lnTo>
                <a:lnTo>
                  <a:pt x="3175463" y="1217816"/>
                </a:lnTo>
                <a:lnTo>
                  <a:pt x="3172630" y="1216740"/>
                </a:lnTo>
                <a:lnTo>
                  <a:pt x="3181023" y="1216740"/>
                </a:lnTo>
                <a:lnTo>
                  <a:pt x="3181199" y="1213607"/>
                </a:lnTo>
                <a:close/>
              </a:path>
              <a:path w="3181350" h="4147184">
                <a:moveTo>
                  <a:pt x="3172803" y="1213607"/>
                </a:moveTo>
                <a:lnTo>
                  <a:pt x="3172630" y="1216740"/>
                </a:lnTo>
                <a:lnTo>
                  <a:pt x="3175463" y="1217816"/>
                </a:lnTo>
                <a:lnTo>
                  <a:pt x="3172803" y="1213607"/>
                </a:lnTo>
                <a:close/>
              </a:path>
              <a:path w="3181350" h="4147184">
                <a:moveTo>
                  <a:pt x="7570" y="2858"/>
                </a:moveTo>
                <a:lnTo>
                  <a:pt x="3769" y="2858"/>
                </a:lnTo>
                <a:lnTo>
                  <a:pt x="3172630" y="1216740"/>
                </a:lnTo>
                <a:lnTo>
                  <a:pt x="3172803" y="1213607"/>
                </a:lnTo>
                <a:lnTo>
                  <a:pt x="3181199" y="1213607"/>
                </a:lnTo>
                <a:lnTo>
                  <a:pt x="3181295" y="1211020"/>
                </a:lnTo>
                <a:lnTo>
                  <a:pt x="7570" y="2858"/>
                </a:lnTo>
                <a:close/>
              </a:path>
            </a:pathLst>
          </a:custGeom>
          <a:solidFill>
            <a:srgbClr val="221F1F">
              <a:alpha val="16998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9" name="object 189"/>
          <p:cNvSpPr/>
          <p:nvPr/>
        </p:nvSpPr>
        <p:spPr>
          <a:xfrm>
            <a:off x="4961536" y="2148809"/>
            <a:ext cx="1216418" cy="2226828"/>
          </a:xfrm>
          <a:custGeom>
            <a:avLst/>
            <a:gdLst/>
            <a:ahLst/>
            <a:cxnLst/>
            <a:rect l="l" t="t" r="r" b="b"/>
            <a:pathLst>
              <a:path w="2005965" h="3672204">
                <a:moveTo>
                  <a:pt x="1328755" y="0"/>
                </a:moveTo>
                <a:lnTo>
                  <a:pt x="6963" y="3652422"/>
                </a:lnTo>
                <a:lnTo>
                  <a:pt x="0" y="3671741"/>
                </a:lnTo>
                <a:lnTo>
                  <a:pt x="31622" y="3635847"/>
                </a:lnTo>
                <a:lnTo>
                  <a:pt x="21287" y="3635847"/>
                </a:lnTo>
                <a:lnTo>
                  <a:pt x="1329823" y="19967"/>
                </a:lnTo>
                <a:lnTo>
                  <a:pt x="1338447" y="19967"/>
                </a:lnTo>
                <a:lnTo>
                  <a:pt x="1328755" y="0"/>
                </a:lnTo>
                <a:close/>
              </a:path>
              <a:path w="2005965" h="3672204">
                <a:moveTo>
                  <a:pt x="1338447" y="19967"/>
                </a:moveTo>
                <a:lnTo>
                  <a:pt x="1329823" y="19967"/>
                </a:lnTo>
                <a:lnTo>
                  <a:pt x="1996536" y="1393674"/>
                </a:lnTo>
                <a:lnTo>
                  <a:pt x="21287" y="3635847"/>
                </a:lnTo>
                <a:lnTo>
                  <a:pt x="31622" y="3635847"/>
                </a:lnTo>
                <a:lnTo>
                  <a:pt x="2004158" y="1396878"/>
                </a:lnTo>
                <a:lnTo>
                  <a:pt x="2005876" y="1395004"/>
                </a:lnTo>
                <a:lnTo>
                  <a:pt x="1338447" y="19967"/>
                </a:lnTo>
                <a:close/>
              </a:path>
            </a:pathLst>
          </a:custGeom>
          <a:solidFill>
            <a:srgbClr val="221F1F">
              <a:alpha val="16998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8" name="object 318"/>
          <p:cNvSpPr txBox="1"/>
          <p:nvPr/>
        </p:nvSpPr>
        <p:spPr>
          <a:xfrm>
            <a:off x="1584245" y="3416398"/>
            <a:ext cx="1997714" cy="105261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lang="fr-FR" sz="6792">
                <a:solidFill>
                  <a:srgbClr val="FFFFFF"/>
                </a:solidFill>
                <a:latin typeface="Eurostile"/>
                <a:cs typeface="Eurostile"/>
              </a:rPr>
              <a:t>eyedo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30F0CC-054A-4A27-88CA-012AA3DDE4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34" b="37411"/>
          <a:stretch/>
        </p:blipFill>
        <p:spPr>
          <a:xfrm>
            <a:off x="21293" y="0"/>
            <a:ext cx="12170279" cy="6858000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76E9A8E1-9553-47B1-A7FE-5E0EA7E6F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" y="9627"/>
            <a:ext cx="4708066" cy="1544043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6A2AF616-ADFB-40FE-A7E4-BCF684F1E9A5}"/>
              </a:ext>
            </a:extLst>
          </p:cNvPr>
          <p:cNvSpPr txBox="1"/>
          <p:nvPr/>
        </p:nvSpPr>
        <p:spPr>
          <a:xfrm>
            <a:off x="1395452" y="2355438"/>
            <a:ext cx="9565003" cy="1930658"/>
          </a:xfrm>
          <a:prstGeom prst="rect">
            <a:avLst/>
          </a:prstGeom>
          <a:noFill/>
        </p:spPr>
        <p:txBody>
          <a:bodyPr vert="horz" wrap="square" lIns="0" tIns="66231" rIns="0" bIns="0" rtlCol="0">
            <a:spAutoFit/>
          </a:bodyPr>
          <a:lstStyle/>
          <a:p>
            <a:pPr marL="181365" algn="l" rtl="0">
              <a:spcBef>
                <a:spcPts val="522"/>
              </a:spcBef>
            </a:pPr>
            <a:r>
              <a:rPr lang="fr-FR" sz="3638" b="1" dirty="0">
                <a:solidFill>
                  <a:srgbClr val="FFFFFF"/>
                </a:solidFill>
                <a:latin typeface="Kohinoor Devanagari"/>
                <a:cs typeface="Kohinoor Devanagari"/>
              </a:rPr>
              <a:t>4</a:t>
            </a:r>
            <a:r>
              <a:rPr lang="fr-FR" sz="3638" b="1" baseline="30000" dirty="0">
                <a:solidFill>
                  <a:srgbClr val="FFFFFF"/>
                </a:solidFill>
                <a:latin typeface="Kohinoor Devanagari"/>
                <a:cs typeface="Kohinoor Devanagari"/>
              </a:rPr>
              <a:t>e</a:t>
            </a:r>
            <a:r>
              <a:rPr lang="fr-FR" sz="3638" b="1" dirty="0">
                <a:solidFill>
                  <a:srgbClr val="FFFFFF"/>
                </a:solidFill>
                <a:latin typeface="Kohinoor Devanagari"/>
                <a:cs typeface="Kohinoor Devanagari"/>
              </a:rPr>
              <a:t> option</a:t>
            </a:r>
          </a:p>
          <a:p>
            <a:pPr marL="181365" algn="l" rtl="0">
              <a:spcBef>
                <a:spcPts val="522"/>
              </a:spcBef>
            </a:pPr>
            <a:r>
              <a:rPr lang="fr-FR" sz="3638" b="1" dirty="0">
                <a:solidFill>
                  <a:srgbClr val="FFFFFF"/>
                </a:solidFill>
                <a:latin typeface="Kohinoor Devanagari"/>
                <a:cs typeface="Kohinoor Devanagari"/>
              </a:rPr>
              <a:t>Tous les actifs présents dans la BD</a:t>
            </a:r>
          </a:p>
          <a:p>
            <a:pPr marL="181365" algn="l" rtl="0">
              <a:spcBef>
                <a:spcPts val="522"/>
              </a:spcBef>
            </a:pPr>
            <a:endParaRPr sz="4002" dirty="0">
              <a:latin typeface="Kohinoor Devanagari"/>
              <a:cs typeface="Kohinoor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510506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2EB4C7-DBB7-4BFB-95C9-790593775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1"/>
            <a:ext cx="12192001" cy="6857999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B316EBAF-8173-4328-8C93-A18C6540B678}"/>
              </a:ext>
            </a:extLst>
          </p:cNvPr>
          <p:cNvSpPr txBox="1"/>
          <p:nvPr/>
        </p:nvSpPr>
        <p:spPr>
          <a:xfrm>
            <a:off x="593345" y="218501"/>
            <a:ext cx="1182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/>
              <a:t>Le commandant donne l’ordre de fournir une arme à un armurier spécifique et une </a:t>
            </a:r>
            <a:r>
              <a:rPr lang="fr-FR" b="1"/>
              <a:t>arme de la BD</a:t>
            </a:r>
            <a:r>
              <a:rPr lang="fr-FR"/>
              <a:t> - à un </a:t>
            </a:r>
            <a:r>
              <a:rPr lang="fr-FR" b="1"/>
              <a:t>soldat de la BD</a:t>
            </a:r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202FA70E-883D-4BDB-9A6E-CA859DC34EA6}"/>
              </a:ext>
            </a:extLst>
          </p:cNvPr>
          <p:cNvGrpSpPr/>
          <p:nvPr/>
        </p:nvGrpSpPr>
        <p:grpSpPr>
          <a:xfrm>
            <a:off x="1312909" y="1191162"/>
            <a:ext cx="5063910" cy="4100029"/>
            <a:chOff x="8615297" y="1051719"/>
            <a:chExt cx="4952990" cy="3985527"/>
          </a:xfrm>
        </p:grpSpPr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28FB37B3-09B7-4C31-A02F-3EB3B7B0D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073" t="16849" r="591" b="19216"/>
            <a:stretch/>
          </p:blipFill>
          <p:spPr>
            <a:xfrm>
              <a:off x="8765713" y="1051719"/>
              <a:ext cx="4802574" cy="3985527"/>
            </a:xfrm>
            <a:prstGeom prst="rect">
              <a:avLst/>
            </a:prstGeom>
          </p:spPr>
        </p:pic>
        <p:sp>
          <p:nvSpPr>
            <p:cNvPr id="11" name="אליפסה 10">
              <a:extLst>
                <a:ext uri="{FF2B5EF4-FFF2-40B4-BE49-F238E27FC236}">
                  <a16:creationId xmlns:a16="http://schemas.microsoft.com/office/drawing/2014/main" id="{3646B3DD-F73C-45B5-8A71-29C057660140}"/>
                </a:ext>
              </a:extLst>
            </p:cNvPr>
            <p:cNvSpPr/>
            <p:nvPr/>
          </p:nvSpPr>
          <p:spPr>
            <a:xfrm>
              <a:off x="8615297" y="3186372"/>
              <a:ext cx="961504" cy="21751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>
                <a:noFill/>
              </a:endParaRPr>
            </a:p>
          </p:txBody>
        </p:sp>
      </p:grp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CF0AD6AE-BE97-46FF-B5C7-DDD9F704D72A}"/>
              </a:ext>
            </a:extLst>
          </p:cNvPr>
          <p:cNvSpPr/>
          <p:nvPr/>
        </p:nvSpPr>
        <p:spPr>
          <a:xfrm>
            <a:off x="1312909" y="4707384"/>
            <a:ext cx="983036" cy="2237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noFill/>
            </a:endParaRP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4CC65B30-437A-4F2A-885A-F2A16D3E00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07" t="35669" r="37099" b="19407"/>
          <a:stretch/>
        </p:blipFill>
        <p:spPr>
          <a:xfrm>
            <a:off x="6724650" y="1191162"/>
            <a:ext cx="2971800" cy="2867026"/>
          </a:xfrm>
          <a:prstGeom prst="rect">
            <a:avLst/>
          </a:prstGeom>
        </p:spPr>
      </p:pic>
      <p:sp>
        <p:nvSpPr>
          <p:cNvPr id="6" name="אליפסה 5">
            <a:extLst>
              <a:ext uri="{FF2B5EF4-FFF2-40B4-BE49-F238E27FC236}">
                <a16:creationId xmlns:a16="http://schemas.microsoft.com/office/drawing/2014/main" id="{83E67AB6-35F8-486E-BDB3-A5F7DE8BE47B}"/>
              </a:ext>
            </a:extLst>
          </p:cNvPr>
          <p:cNvSpPr/>
          <p:nvPr/>
        </p:nvSpPr>
        <p:spPr>
          <a:xfrm>
            <a:off x="6826443" y="2549711"/>
            <a:ext cx="764771" cy="2702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noFill/>
            </a:endParaRP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CF1A80F7-EBEE-4631-A6C7-0546601E57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545" t="34688" r="36796" b="18464"/>
          <a:stretch/>
        </p:blipFill>
        <p:spPr>
          <a:xfrm>
            <a:off x="8210550" y="2819927"/>
            <a:ext cx="3024619" cy="2989781"/>
          </a:xfrm>
          <a:prstGeom prst="rect">
            <a:avLst/>
          </a:prstGeom>
        </p:spPr>
      </p:pic>
      <p:sp>
        <p:nvSpPr>
          <p:cNvPr id="16" name="אליפסה 15">
            <a:extLst>
              <a:ext uri="{FF2B5EF4-FFF2-40B4-BE49-F238E27FC236}">
                <a16:creationId xmlns:a16="http://schemas.microsoft.com/office/drawing/2014/main" id="{301684E0-332A-41C7-9BB3-879D3E015B29}"/>
              </a:ext>
            </a:extLst>
          </p:cNvPr>
          <p:cNvSpPr/>
          <p:nvPr/>
        </p:nvSpPr>
        <p:spPr>
          <a:xfrm>
            <a:off x="8359968" y="4179709"/>
            <a:ext cx="764771" cy="2702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56961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>
            <a:extLst>
              <a:ext uri="{FF2B5EF4-FFF2-40B4-BE49-F238E27FC236}">
                <a16:creationId xmlns:a16="http://schemas.microsoft.com/office/drawing/2014/main" id="{A42EADBD-A2B0-4433-8B77-C6F30D948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1"/>
            <a:ext cx="12192001" cy="6857999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8D0410FD-1D2B-4E15-AB9D-F252CFA738EC}"/>
              </a:ext>
            </a:extLst>
          </p:cNvPr>
          <p:cNvGrpSpPr/>
          <p:nvPr/>
        </p:nvGrpSpPr>
        <p:grpSpPr>
          <a:xfrm>
            <a:off x="113938" y="1396640"/>
            <a:ext cx="9541952" cy="4219469"/>
            <a:chOff x="2483901" y="1803861"/>
            <a:chExt cx="9541952" cy="4219469"/>
          </a:xfrm>
        </p:grpSpPr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id="{2C4CA4A5-03D3-47D4-B366-308054D4C8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318" t="9893" r="38295" b="6667"/>
            <a:stretch/>
          </p:blipFill>
          <p:spPr>
            <a:xfrm>
              <a:off x="2483901" y="1803861"/>
              <a:ext cx="2100216" cy="4215014"/>
            </a:xfrm>
            <a:prstGeom prst="rect">
              <a:avLst/>
            </a:prstGeom>
          </p:spPr>
        </p:pic>
        <p:pic>
          <p:nvPicPr>
            <p:cNvPr id="11" name="תמונה 10">
              <a:extLst>
                <a:ext uri="{FF2B5EF4-FFF2-40B4-BE49-F238E27FC236}">
                  <a16:creationId xmlns:a16="http://schemas.microsoft.com/office/drawing/2014/main" id="{B07933FD-6194-4622-A325-CCFC35748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318" t="9893" r="38295" b="6667"/>
            <a:stretch/>
          </p:blipFill>
          <p:spPr>
            <a:xfrm>
              <a:off x="7354444" y="1803861"/>
              <a:ext cx="2100216" cy="4215013"/>
            </a:xfrm>
            <a:prstGeom prst="rect">
              <a:avLst/>
            </a:prstGeom>
          </p:spPr>
        </p:pic>
        <p:pic>
          <p:nvPicPr>
            <p:cNvPr id="2" name="תמונה 1">
              <a:extLst>
                <a:ext uri="{FF2B5EF4-FFF2-40B4-BE49-F238E27FC236}">
                  <a16:creationId xmlns:a16="http://schemas.microsoft.com/office/drawing/2014/main" id="{CD62F30E-EBB7-4896-9E8E-283B4AB5F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7772" t="9939" r="38173" b="6545"/>
            <a:stretch/>
          </p:blipFill>
          <p:spPr>
            <a:xfrm>
              <a:off x="9867526" y="1808317"/>
              <a:ext cx="2158327" cy="4215013"/>
            </a:xfrm>
            <a:prstGeom prst="rect">
              <a:avLst/>
            </a:prstGeom>
          </p:spPr>
        </p:pic>
      </p:grp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BB7238B0-3204-4A5D-8B35-94051A9D6209}"/>
              </a:ext>
            </a:extLst>
          </p:cNvPr>
          <p:cNvSpPr txBox="1"/>
          <p:nvPr/>
        </p:nvSpPr>
        <p:spPr>
          <a:xfrm>
            <a:off x="123921" y="834334"/>
            <a:ext cx="209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Vérification du nom du soldat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C691EF8F-B61F-4CC3-BE19-08E55E96D812}"/>
              </a:ext>
            </a:extLst>
          </p:cNvPr>
          <p:cNvSpPr txBox="1"/>
          <p:nvPr/>
        </p:nvSpPr>
        <p:spPr>
          <a:xfrm>
            <a:off x="500878" y="15359"/>
            <a:ext cx="1182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/>
              <a:t>L’armurier reçoit l’ordre dans l’application, </a:t>
            </a:r>
            <a:r>
              <a:rPr lang="fr-FR" b="1"/>
              <a:t>marque le soldat et l’arme de la BD</a:t>
            </a:r>
            <a:r>
              <a:rPr lang="fr-FR"/>
              <a:t>, reçoit sa signature, prend une photo de sa carte d’identité et prend une photo de l’arme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08A3F69F-8C0E-44A0-80F8-BAB095BB09AC}"/>
              </a:ext>
            </a:extLst>
          </p:cNvPr>
          <p:cNvSpPr txBox="1"/>
          <p:nvPr/>
        </p:nvSpPr>
        <p:spPr>
          <a:xfrm>
            <a:off x="5050883" y="955349"/>
            <a:ext cx="209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Signature à l’écran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152DBDEF-A6B2-4F6B-A943-EBC88DC136FB}"/>
              </a:ext>
            </a:extLst>
          </p:cNvPr>
          <p:cNvSpPr txBox="1"/>
          <p:nvPr/>
        </p:nvSpPr>
        <p:spPr>
          <a:xfrm>
            <a:off x="7512214" y="911662"/>
            <a:ext cx="209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Photo d’identité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84C4687F-95A3-4465-8A00-730D686E6BC6}"/>
              </a:ext>
            </a:extLst>
          </p:cNvPr>
          <p:cNvSpPr txBox="1"/>
          <p:nvPr/>
        </p:nvSpPr>
        <p:spPr>
          <a:xfrm>
            <a:off x="9655890" y="955349"/>
            <a:ext cx="242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Photo de l’arme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6E6E73F1-A131-42FC-B0DE-4D38CDC5DAC5}"/>
              </a:ext>
            </a:extLst>
          </p:cNvPr>
          <p:cNvSpPr txBox="1"/>
          <p:nvPr/>
        </p:nvSpPr>
        <p:spPr>
          <a:xfrm>
            <a:off x="2378827" y="816849"/>
            <a:ext cx="2529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Vérification de la fourniture de l’arme</a:t>
            </a:r>
          </a:p>
        </p:txBody>
      </p:sp>
      <p:pic>
        <p:nvPicPr>
          <p:cNvPr id="27" name="תמונה 26">
            <a:extLst>
              <a:ext uri="{FF2B5EF4-FFF2-40B4-BE49-F238E27FC236}">
                <a16:creationId xmlns:a16="http://schemas.microsoft.com/office/drawing/2014/main" id="{22C1521F-D29C-405F-A99A-C2A3C44E56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493" t="9931" r="38159" b="6545"/>
          <a:stretch/>
        </p:blipFill>
        <p:spPr>
          <a:xfrm>
            <a:off x="9886511" y="1348241"/>
            <a:ext cx="2090234" cy="4206240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7686E286-881C-4030-BCDF-C3704D9D6F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318" t="10232" r="38295" b="6667"/>
          <a:stretch/>
        </p:blipFill>
        <p:spPr>
          <a:xfrm>
            <a:off x="2448654" y="1367962"/>
            <a:ext cx="2100216" cy="419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66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:a16="http://schemas.microsoft.com/office/drawing/2014/main" id="{A98223B0-8412-4FFC-9702-922F1CB44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1"/>
            <a:ext cx="12192001" cy="685799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5434009-E331-4BBC-9FD5-B58C9F697C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92" t="18505" b="22866"/>
          <a:stretch/>
        </p:blipFill>
        <p:spPr>
          <a:xfrm>
            <a:off x="1530831" y="2163718"/>
            <a:ext cx="9130339" cy="3592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A1CDC86-8896-4977-8C63-6347C581DF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27" t="18666" r="523" b="65424"/>
          <a:stretch/>
        </p:blipFill>
        <p:spPr>
          <a:xfrm>
            <a:off x="1021080" y="627609"/>
            <a:ext cx="10149841" cy="1091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2ECDEEB-8EEB-4F67-83D0-965E4FD9B75F}"/>
              </a:ext>
            </a:extLst>
          </p:cNvPr>
          <p:cNvSpPr txBox="1"/>
          <p:nvPr/>
        </p:nvSpPr>
        <p:spPr>
          <a:xfrm>
            <a:off x="2574132" y="1749416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Prolongation du rapport :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29699AB6-3C29-4D0C-B878-CEFE08BDAF08}"/>
              </a:ext>
            </a:extLst>
          </p:cNvPr>
          <p:cNvSpPr txBox="1"/>
          <p:nvPr/>
        </p:nvSpPr>
        <p:spPr>
          <a:xfrm>
            <a:off x="593345" y="218501"/>
            <a:ext cx="1182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/>
              <a:t>Le commandant reçoit un rapport contenant tous les détails</a:t>
            </a:r>
          </a:p>
        </p:txBody>
      </p:sp>
    </p:spTree>
    <p:extLst>
      <p:ext uri="{BB962C8B-B14F-4D97-AF65-F5344CB8AC3E}">
        <p14:creationId xmlns:p14="http://schemas.microsoft.com/office/powerpoint/2010/main" val="2356774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48F57500-513A-417B-B661-25E3114FD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1"/>
            <a:ext cx="12192001" cy="6857999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71AADDC5-9D58-43C5-8BDC-6795D23EA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14" t="19959" r="16636" b="13374"/>
          <a:stretch/>
        </p:blipFill>
        <p:spPr>
          <a:xfrm>
            <a:off x="2026920" y="939338"/>
            <a:ext cx="8138161" cy="4572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34BDBC4-007C-402C-A390-063F56EBA7AD}"/>
              </a:ext>
            </a:extLst>
          </p:cNvPr>
          <p:cNvSpPr txBox="1"/>
          <p:nvPr/>
        </p:nvSpPr>
        <p:spPr>
          <a:xfrm>
            <a:off x="593346" y="218500"/>
            <a:ext cx="1094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/>
              <a:t>Un bon de livraison numérique est créé</a:t>
            </a:r>
          </a:p>
        </p:txBody>
      </p:sp>
    </p:spTree>
    <p:extLst>
      <p:ext uri="{BB962C8B-B14F-4D97-AF65-F5344CB8AC3E}">
        <p14:creationId xmlns:p14="http://schemas.microsoft.com/office/powerpoint/2010/main" val="3096523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1406" y="4908676"/>
            <a:ext cx="7703217" cy="80492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  <a:tabLst>
                <a:tab pos="1103593" algn="l"/>
                <a:tab pos="3176393" algn="l"/>
                <a:tab pos="5850277" algn="l"/>
              </a:tabLst>
            </a:pPr>
            <a:r>
              <a:rPr lang="fr-FR" sz="3002">
                <a:solidFill>
                  <a:srgbClr val="FFFFFF"/>
                </a:solidFill>
                <a:latin typeface="KohinoorDevanagari-Light"/>
                <a:cs typeface="KohinoorDevanagari-Light"/>
              </a:rPr>
              <a:t>Solutions de gestion des opérations de terrain</a:t>
            </a:r>
          </a:p>
          <a:p>
            <a:pPr marL="32345">
              <a:spcBef>
                <a:spcPts val="52"/>
              </a:spcBef>
              <a:tabLst>
                <a:tab pos="1825973" algn="l"/>
                <a:tab pos="3817910" algn="l"/>
              </a:tabLst>
            </a:pPr>
            <a:r>
              <a:rPr lang="fr-FR" sz="2092" b="1">
                <a:solidFill>
                  <a:srgbClr val="FFFFFF"/>
                </a:solidFill>
                <a:latin typeface="Kohinoor Devanagari"/>
                <a:cs typeface="Kohinoor Devanagari"/>
              </a:rPr>
              <a:t>Proactivité.	Productivité.	Rentabilité.</a:t>
            </a:r>
          </a:p>
        </p:txBody>
      </p:sp>
      <p:sp>
        <p:nvSpPr>
          <p:cNvPr id="187" name="object 187"/>
          <p:cNvSpPr/>
          <p:nvPr/>
        </p:nvSpPr>
        <p:spPr>
          <a:xfrm>
            <a:off x="5133533" y="2309389"/>
            <a:ext cx="1929173" cy="2514857"/>
          </a:xfrm>
          <a:custGeom>
            <a:avLst/>
            <a:gdLst/>
            <a:ahLst/>
            <a:cxnLst/>
            <a:rect l="l" t="t" r="r" b="b"/>
            <a:pathLst>
              <a:path w="3181350" h="4147184">
                <a:moveTo>
                  <a:pt x="0" y="0"/>
                </a:moveTo>
                <a:lnTo>
                  <a:pt x="3012389" y="4146585"/>
                </a:lnTo>
                <a:lnTo>
                  <a:pt x="3013219" y="4132387"/>
                </a:lnTo>
                <a:lnTo>
                  <a:pt x="3003364" y="4132387"/>
                </a:lnTo>
                <a:lnTo>
                  <a:pt x="3004181" y="4118652"/>
                </a:lnTo>
                <a:lnTo>
                  <a:pt x="3769" y="2858"/>
                </a:lnTo>
                <a:lnTo>
                  <a:pt x="7570" y="2858"/>
                </a:lnTo>
                <a:lnTo>
                  <a:pt x="0" y="0"/>
                </a:lnTo>
                <a:close/>
              </a:path>
              <a:path w="3181350" h="4147184">
                <a:moveTo>
                  <a:pt x="3004181" y="4118652"/>
                </a:moveTo>
                <a:lnTo>
                  <a:pt x="3003364" y="4132387"/>
                </a:lnTo>
                <a:lnTo>
                  <a:pt x="3012232" y="4129748"/>
                </a:lnTo>
                <a:lnTo>
                  <a:pt x="3004181" y="4118652"/>
                </a:lnTo>
                <a:close/>
              </a:path>
              <a:path w="3181350" h="4147184">
                <a:moveTo>
                  <a:pt x="3181199" y="1213607"/>
                </a:moveTo>
                <a:lnTo>
                  <a:pt x="3172803" y="1213607"/>
                </a:lnTo>
                <a:lnTo>
                  <a:pt x="3175463" y="1217816"/>
                </a:lnTo>
                <a:lnTo>
                  <a:pt x="3172570" y="1217816"/>
                </a:lnTo>
                <a:lnTo>
                  <a:pt x="3132318" y="1943720"/>
                </a:lnTo>
                <a:lnTo>
                  <a:pt x="3117564" y="2204054"/>
                </a:lnTo>
                <a:lnTo>
                  <a:pt x="3108603" y="2360416"/>
                </a:lnTo>
                <a:lnTo>
                  <a:pt x="3102556" y="2464653"/>
                </a:lnTo>
                <a:lnTo>
                  <a:pt x="3096433" y="2568886"/>
                </a:lnTo>
                <a:lnTo>
                  <a:pt x="3004181" y="4118652"/>
                </a:lnTo>
                <a:lnTo>
                  <a:pt x="3012232" y="4129748"/>
                </a:lnTo>
                <a:lnTo>
                  <a:pt x="3003364" y="4132387"/>
                </a:lnTo>
                <a:lnTo>
                  <a:pt x="3013219" y="4132387"/>
                </a:lnTo>
                <a:lnTo>
                  <a:pt x="3095057" y="2673395"/>
                </a:lnTo>
                <a:lnTo>
                  <a:pt x="3097960" y="2621261"/>
                </a:lnTo>
                <a:lnTo>
                  <a:pt x="3103839" y="2517005"/>
                </a:lnTo>
                <a:lnTo>
                  <a:pt x="3109803" y="2412761"/>
                </a:lnTo>
                <a:lnTo>
                  <a:pt x="3115838" y="2308526"/>
                </a:lnTo>
                <a:lnTo>
                  <a:pt x="3124993" y="2152182"/>
                </a:lnTo>
                <a:lnTo>
                  <a:pt x="3137334" y="1943448"/>
                </a:lnTo>
                <a:lnTo>
                  <a:pt x="3180958" y="1217816"/>
                </a:lnTo>
                <a:lnTo>
                  <a:pt x="3175463" y="1217816"/>
                </a:lnTo>
                <a:lnTo>
                  <a:pt x="3172630" y="1216740"/>
                </a:lnTo>
                <a:lnTo>
                  <a:pt x="3181023" y="1216740"/>
                </a:lnTo>
                <a:lnTo>
                  <a:pt x="3181199" y="1213607"/>
                </a:lnTo>
                <a:close/>
              </a:path>
              <a:path w="3181350" h="4147184">
                <a:moveTo>
                  <a:pt x="3172803" y="1213607"/>
                </a:moveTo>
                <a:lnTo>
                  <a:pt x="3172630" y="1216740"/>
                </a:lnTo>
                <a:lnTo>
                  <a:pt x="3175463" y="1217816"/>
                </a:lnTo>
                <a:lnTo>
                  <a:pt x="3172803" y="1213607"/>
                </a:lnTo>
                <a:close/>
              </a:path>
              <a:path w="3181350" h="4147184">
                <a:moveTo>
                  <a:pt x="7570" y="2858"/>
                </a:moveTo>
                <a:lnTo>
                  <a:pt x="3769" y="2858"/>
                </a:lnTo>
                <a:lnTo>
                  <a:pt x="3172630" y="1216740"/>
                </a:lnTo>
                <a:lnTo>
                  <a:pt x="3172803" y="1213607"/>
                </a:lnTo>
                <a:lnTo>
                  <a:pt x="3181199" y="1213607"/>
                </a:lnTo>
                <a:lnTo>
                  <a:pt x="3181295" y="1211020"/>
                </a:lnTo>
                <a:lnTo>
                  <a:pt x="7570" y="2858"/>
                </a:lnTo>
                <a:close/>
              </a:path>
            </a:pathLst>
          </a:custGeom>
          <a:solidFill>
            <a:srgbClr val="221F1F">
              <a:alpha val="16998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9" name="object 189"/>
          <p:cNvSpPr/>
          <p:nvPr/>
        </p:nvSpPr>
        <p:spPr>
          <a:xfrm>
            <a:off x="4961536" y="2148809"/>
            <a:ext cx="1216418" cy="2226828"/>
          </a:xfrm>
          <a:custGeom>
            <a:avLst/>
            <a:gdLst/>
            <a:ahLst/>
            <a:cxnLst/>
            <a:rect l="l" t="t" r="r" b="b"/>
            <a:pathLst>
              <a:path w="2005965" h="3672204">
                <a:moveTo>
                  <a:pt x="1328755" y="0"/>
                </a:moveTo>
                <a:lnTo>
                  <a:pt x="6963" y="3652422"/>
                </a:lnTo>
                <a:lnTo>
                  <a:pt x="0" y="3671741"/>
                </a:lnTo>
                <a:lnTo>
                  <a:pt x="31622" y="3635847"/>
                </a:lnTo>
                <a:lnTo>
                  <a:pt x="21287" y="3635847"/>
                </a:lnTo>
                <a:lnTo>
                  <a:pt x="1329823" y="19967"/>
                </a:lnTo>
                <a:lnTo>
                  <a:pt x="1338447" y="19967"/>
                </a:lnTo>
                <a:lnTo>
                  <a:pt x="1328755" y="0"/>
                </a:lnTo>
                <a:close/>
              </a:path>
              <a:path w="2005965" h="3672204">
                <a:moveTo>
                  <a:pt x="1338447" y="19967"/>
                </a:moveTo>
                <a:lnTo>
                  <a:pt x="1329823" y="19967"/>
                </a:lnTo>
                <a:lnTo>
                  <a:pt x="1996536" y="1393674"/>
                </a:lnTo>
                <a:lnTo>
                  <a:pt x="21287" y="3635847"/>
                </a:lnTo>
                <a:lnTo>
                  <a:pt x="31622" y="3635847"/>
                </a:lnTo>
                <a:lnTo>
                  <a:pt x="2004158" y="1396878"/>
                </a:lnTo>
                <a:lnTo>
                  <a:pt x="2005876" y="1395004"/>
                </a:lnTo>
                <a:lnTo>
                  <a:pt x="1338447" y="19967"/>
                </a:lnTo>
                <a:close/>
              </a:path>
            </a:pathLst>
          </a:custGeom>
          <a:solidFill>
            <a:srgbClr val="221F1F">
              <a:alpha val="16998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8" name="object 318"/>
          <p:cNvSpPr txBox="1"/>
          <p:nvPr/>
        </p:nvSpPr>
        <p:spPr>
          <a:xfrm>
            <a:off x="1584245" y="3416398"/>
            <a:ext cx="1997714" cy="105261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lang="fr-FR" sz="6792">
                <a:solidFill>
                  <a:srgbClr val="FFFFFF"/>
                </a:solidFill>
                <a:latin typeface="Eurostile"/>
                <a:cs typeface="Eurostile"/>
              </a:rPr>
              <a:t>eyedo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30F0CC-054A-4A27-88CA-012AA3DDE4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34" b="37411"/>
          <a:stretch/>
        </p:blipFill>
        <p:spPr>
          <a:xfrm>
            <a:off x="21293" y="0"/>
            <a:ext cx="12170279" cy="6858000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76E9A8E1-9553-47B1-A7FE-5E0EA7E6F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" y="9627"/>
            <a:ext cx="4708066" cy="1544043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6A2AF616-ADFB-40FE-A7E4-BCF684F1E9A5}"/>
              </a:ext>
            </a:extLst>
          </p:cNvPr>
          <p:cNvSpPr txBox="1"/>
          <p:nvPr/>
        </p:nvSpPr>
        <p:spPr>
          <a:xfrm>
            <a:off x="1395452" y="2355438"/>
            <a:ext cx="9565003" cy="626711"/>
          </a:xfrm>
          <a:prstGeom prst="rect">
            <a:avLst/>
          </a:prstGeom>
          <a:noFill/>
        </p:spPr>
        <p:txBody>
          <a:bodyPr vert="horz" wrap="square" lIns="0" tIns="66231" rIns="0" bIns="0" rtlCol="0">
            <a:spAutoFit/>
          </a:bodyPr>
          <a:lstStyle/>
          <a:p>
            <a:pPr marL="181365" algn="ctr" rtl="0">
              <a:spcBef>
                <a:spcPts val="522"/>
              </a:spcBef>
            </a:pPr>
            <a:r>
              <a:rPr lang="fr-FR" sz="3638" b="1">
                <a:solidFill>
                  <a:srgbClr val="FFFFFF"/>
                </a:solidFill>
                <a:latin typeface="Kohinoor Devanagari"/>
                <a:cs typeface="Kohinoor Devanagari"/>
              </a:rPr>
              <a:t>Fin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07754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0"/>
            <a:ext cx="12192002" cy="6858000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71F5979C-4E9A-4074-BFCB-CCC973019121}"/>
              </a:ext>
            </a:extLst>
          </p:cNvPr>
          <p:cNvSpPr txBox="1"/>
          <p:nvPr/>
        </p:nvSpPr>
        <p:spPr>
          <a:xfrm>
            <a:off x="886897" y="480906"/>
            <a:ext cx="6279507" cy="531157"/>
          </a:xfrm>
          <a:prstGeom prst="rect">
            <a:avLst/>
          </a:prstGeom>
        </p:spPr>
        <p:txBody>
          <a:bodyPr vert="horz" wrap="square" lIns="0" tIns="7701" rIns="0" bIns="0" rtlCol="0">
            <a:noAutofit/>
          </a:bodyPr>
          <a:lstStyle/>
          <a:p>
            <a:pPr marL="7701" algn="l" rtl="0">
              <a:spcBef>
                <a:spcPts val="61"/>
              </a:spcBef>
            </a:pPr>
            <a:r>
              <a:rPr lang="fr-FR" sz="3638">
                <a:solidFill>
                  <a:srgbClr val="1C75BC"/>
                </a:solidFill>
                <a:latin typeface="KohinoorDevanagari-Medium"/>
                <a:cs typeface="KohinoorDevanagari-Medium"/>
              </a:rPr>
              <a:t>Options</a:t>
            </a:r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913428D3-8234-4505-B8A7-BEA22DE925A1}"/>
              </a:ext>
            </a:extLst>
          </p:cNvPr>
          <p:cNvSpPr txBox="1"/>
          <p:nvPr/>
        </p:nvSpPr>
        <p:spPr>
          <a:xfrm>
            <a:off x="886897" y="1167653"/>
            <a:ext cx="10805094" cy="3013929"/>
          </a:xfrm>
          <a:prstGeom prst="rect">
            <a:avLst/>
          </a:prstGeom>
        </p:spPr>
        <p:txBody>
          <a:bodyPr vert="horz" wrap="square" lIns="0" tIns="7701" rIns="0" bIns="0" rtlCol="0">
            <a:noAutofit/>
          </a:bodyPr>
          <a:lstStyle/>
          <a:p>
            <a:pPr marL="23104" marR="351563" algn="l" rtl="0">
              <a:spcBef>
                <a:spcPts val="61"/>
              </a:spcBef>
            </a:pPr>
            <a:r>
              <a:rPr lang="fr-FR" sz="2000">
                <a:solidFill>
                  <a:srgbClr val="939598"/>
                </a:solidFill>
                <a:latin typeface="Heebo"/>
                <a:cs typeface="Heebo"/>
              </a:rPr>
              <a:t>La démonstration contient 4 options</a:t>
            </a:r>
          </a:p>
          <a:p>
            <a:pPr marL="23104" marR="351563" algn="l" rtl="0">
              <a:spcBef>
                <a:spcPts val="61"/>
              </a:spcBef>
            </a:pPr>
            <a:endParaRPr lang="en-US" sz="2000" spc="-6" dirty="0">
              <a:solidFill>
                <a:srgbClr val="939598"/>
              </a:solidFill>
              <a:latin typeface="Heebo"/>
              <a:cs typeface="Heebo"/>
            </a:endParaRPr>
          </a:p>
          <a:p>
            <a:pPr marL="480304" marR="351563" indent="-457200" algn="l" rtl="0">
              <a:spcBef>
                <a:spcPts val="61"/>
              </a:spcBef>
              <a:buFontTx/>
              <a:buAutoNum type="arabicPeriod"/>
            </a:pPr>
            <a:r>
              <a:rPr lang="fr-FR" sz="2000">
                <a:solidFill>
                  <a:srgbClr val="939598"/>
                </a:solidFill>
                <a:latin typeface="Heebo"/>
              </a:rPr>
              <a:t>Une partie des actifs de la BD ((commandants, arsenaux, armuriers) - armes et soldats déclarés manuellement</a:t>
            </a:r>
          </a:p>
          <a:p>
            <a:pPr marL="480304" marR="351563" indent="-457200" algn="l" rtl="0">
              <a:spcBef>
                <a:spcPts val="61"/>
              </a:spcBef>
              <a:buFontTx/>
              <a:buAutoNum type="arabicPeriod"/>
            </a:pPr>
            <a:r>
              <a:rPr lang="fr-FR" sz="2000">
                <a:solidFill>
                  <a:srgbClr val="939598"/>
                </a:solidFill>
                <a:latin typeface="Heebo"/>
              </a:rPr>
              <a:t>Une partie des actifs de la BD ((commandants, arsenaux, armuriers, soldats) - armes déclarées manuellement</a:t>
            </a:r>
          </a:p>
          <a:p>
            <a:pPr marL="480304" marR="351563" indent="-457200" algn="l" rtl="0">
              <a:spcBef>
                <a:spcPts val="61"/>
              </a:spcBef>
              <a:buFontTx/>
              <a:buAutoNum type="arabicPeriod"/>
            </a:pPr>
            <a:r>
              <a:rPr lang="fr-FR" sz="2000">
                <a:solidFill>
                  <a:srgbClr val="939598"/>
                </a:solidFill>
                <a:latin typeface="Heebo"/>
              </a:rPr>
              <a:t>Une partie des actifs de la BD (commandants, arsenaux, armuriers, armes) - soldat déclaré manuellement</a:t>
            </a:r>
          </a:p>
          <a:p>
            <a:pPr marL="480304" marR="351563" indent="-457200" algn="l" rtl="0">
              <a:spcBef>
                <a:spcPts val="61"/>
              </a:spcBef>
              <a:buAutoNum type="arabicPeriod"/>
            </a:pPr>
            <a:r>
              <a:rPr lang="fr-FR" sz="2000">
                <a:solidFill>
                  <a:srgbClr val="939598"/>
                </a:solidFill>
                <a:latin typeface="Heebo"/>
              </a:rPr>
              <a:t>tous les actifs de la BD (commandants, arsenaux, armuriers, armes, soldats)</a:t>
            </a:r>
          </a:p>
          <a:p>
            <a:pPr marL="480304" marR="351563" indent="-457200" algn="l" rtl="0">
              <a:spcBef>
                <a:spcPts val="61"/>
              </a:spcBef>
              <a:buAutoNum type="arabicPeriod"/>
            </a:pPr>
            <a:endParaRPr lang="en-US" sz="2000" spc="-6" dirty="0">
              <a:solidFill>
                <a:srgbClr val="939598"/>
              </a:solidFill>
              <a:latin typeface="Heebo"/>
            </a:endParaRPr>
          </a:p>
          <a:p>
            <a:pPr marL="480304" marR="351563" indent="-457200" algn="l" rtl="0">
              <a:spcBef>
                <a:spcPts val="61"/>
              </a:spcBef>
              <a:buAutoNum type="arabicPeriod"/>
            </a:pPr>
            <a:endParaRPr sz="2000" spc="-6" dirty="0">
              <a:solidFill>
                <a:srgbClr val="939598"/>
              </a:solidFill>
              <a:latin typeface="Heebo"/>
            </a:endParaRPr>
          </a:p>
          <a:p>
            <a:pPr algn="l" rtl="0"/>
            <a:endParaRPr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866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1406" y="4908676"/>
            <a:ext cx="7703217" cy="80492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  <a:tabLst>
                <a:tab pos="1103593" algn="l"/>
                <a:tab pos="3176393" algn="l"/>
                <a:tab pos="5850277" algn="l"/>
              </a:tabLst>
            </a:pPr>
            <a:r>
              <a:rPr lang="fr-FR" sz="3002">
                <a:solidFill>
                  <a:srgbClr val="FFFFFF"/>
                </a:solidFill>
                <a:latin typeface="KohinoorDevanagari-Light"/>
                <a:cs typeface="KohinoorDevanagari-Light"/>
              </a:rPr>
              <a:t>Solutions de gestion des opérations de terrain</a:t>
            </a:r>
          </a:p>
          <a:p>
            <a:pPr marL="32345">
              <a:spcBef>
                <a:spcPts val="52"/>
              </a:spcBef>
              <a:tabLst>
                <a:tab pos="1825973" algn="l"/>
                <a:tab pos="3817910" algn="l"/>
              </a:tabLst>
            </a:pPr>
            <a:r>
              <a:rPr lang="fr-FR" sz="2092" b="1">
                <a:solidFill>
                  <a:srgbClr val="FFFFFF"/>
                </a:solidFill>
                <a:latin typeface="Kohinoor Devanagari"/>
                <a:cs typeface="Kohinoor Devanagari"/>
              </a:rPr>
              <a:t>Proactivité.	Productivité.	Rentabilité.</a:t>
            </a:r>
          </a:p>
        </p:txBody>
      </p:sp>
      <p:sp>
        <p:nvSpPr>
          <p:cNvPr id="187" name="object 187"/>
          <p:cNvSpPr/>
          <p:nvPr/>
        </p:nvSpPr>
        <p:spPr>
          <a:xfrm>
            <a:off x="5133533" y="2309389"/>
            <a:ext cx="1929173" cy="2514857"/>
          </a:xfrm>
          <a:custGeom>
            <a:avLst/>
            <a:gdLst/>
            <a:ahLst/>
            <a:cxnLst/>
            <a:rect l="l" t="t" r="r" b="b"/>
            <a:pathLst>
              <a:path w="3181350" h="4147184">
                <a:moveTo>
                  <a:pt x="0" y="0"/>
                </a:moveTo>
                <a:lnTo>
                  <a:pt x="3012389" y="4146585"/>
                </a:lnTo>
                <a:lnTo>
                  <a:pt x="3013219" y="4132387"/>
                </a:lnTo>
                <a:lnTo>
                  <a:pt x="3003364" y="4132387"/>
                </a:lnTo>
                <a:lnTo>
                  <a:pt x="3004181" y="4118652"/>
                </a:lnTo>
                <a:lnTo>
                  <a:pt x="3769" y="2858"/>
                </a:lnTo>
                <a:lnTo>
                  <a:pt x="7570" y="2858"/>
                </a:lnTo>
                <a:lnTo>
                  <a:pt x="0" y="0"/>
                </a:lnTo>
                <a:close/>
              </a:path>
              <a:path w="3181350" h="4147184">
                <a:moveTo>
                  <a:pt x="3004181" y="4118652"/>
                </a:moveTo>
                <a:lnTo>
                  <a:pt x="3003364" y="4132387"/>
                </a:lnTo>
                <a:lnTo>
                  <a:pt x="3012232" y="4129748"/>
                </a:lnTo>
                <a:lnTo>
                  <a:pt x="3004181" y="4118652"/>
                </a:lnTo>
                <a:close/>
              </a:path>
              <a:path w="3181350" h="4147184">
                <a:moveTo>
                  <a:pt x="3181199" y="1213607"/>
                </a:moveTo>
                <a:lnTo>
                  <a:pt x="3172803" y="1213607"/>
                </a:lnTo>
                <a:lnTo>
                  <a:pt x="3175463" y="1217816"/>
                </a:lnTo>
                <a:lnTo>
                  <a:pt x="3172570" y="1217816"/>
                </a:lnTo>
                <a:lnTo>
                  <a:pt x="3132318" y="1943720"/>
                </a:lnTo>
                <a:lnTo>
                  <a:pt x="3117564" y="2204054"/>
                </a:lnTo>
                <a:lnTo>
                  <a:pt x="3108603" y="2360416"/>
                </a:lnTo>
                <a:lnTo>
                  <a:pt x="3102556" y="2464653"/>
                </a:lnTo>
                <a:lnTo>
                  <a:pt x="3096433" y="2568886"/>
                </a:lnTo>
                <a:lnTo>
                  <a:pt x="3004181" y="4118652"/>
                </a:lnTo>
                <a:lnTo>
                  <a:pt x="3012232" y="4129748"/>
                </a:lnTo>
                <a:lnTo>
                  <a:pt x="3003364" y="4132387"/>
                </a:lnTo>
                <a:lnTo>
                  <a:pt x="3013219" y="4132387"/>
                </a:lnTo>
                <a:lnTo>
                  <a:pt x="3095057" y="2673395"/>
                </a:lnTo>
                <a:lnTo>
                  <a:pt x="3097960" y="2621261"/>
                </a:lnTo>
                <a:lnTo>
                  <a:pt x="3103839" y="2517005"/>
                </a:lnTo>
                <a:lnTo>
                  <a:pt x="3109803" y="2412761"/>
                </a:lnTo>
                <a:lnTo>
                  <a:pt x="3115838" y="2308526"/>
                </a:lnTo>
                <a:lnTo>
                  <a:pt x="3124993" y="2152182"/>
                </a:lnTo>
                <a:lnTo>
                  <a:pt x="3137334" y="1943448"/>
                </a:lnTo>
                <a:lnTo>
                  <a:pt x="3180958" y="1217816"/>
                </a:lnTo>
                <a:lnTo>
                  <a:pt x="3175463" y="1217816"/>
                </a:lnTo>
                <a:lnTo>
                  <a:pt x="3172630" y="1216740"/>
                </a:lnTo>
                <a:lnTo>
                  <a:pt x="3181023" y="1216740"/>
                </a:lnTo>
                <a:lnTo>
                  <a:pt x="3181199" y="1213607"/>
                </a:lnTo>
                <a:close/>
              </a:path>
              <a:path w="3181350" h="4147184">
                <a:moveTo>
                  <a:pt x="3172803" y="1213607"/>
                </a:moveTo>
                <a:lnTo>
                  <a:pt x="3172630" y="1216740"/>
                </a:lnTo>
                <a:lnTo>
                  <a:pt x="3175463" y="1217816"/>
                </a:lnTo>
                <a:lnTo>
                  <a:pt x="3172803" y="1213607"/>
                </a:lnTo>
                <a:close/>
              </a:path>
              <a:path w="3181350" h="4147184">
                <a:moveTo>
                  <a:pt x="7570" y="2858"/>
                </a:moveTo>
                <a:lnTo>
                  <a:pt x="3769" y="2858"/>
                </a:lnTo>
                <a:lnTo>
                  <a:pt x="3172630" y="1216740"/>
                </a:lnTo>
                <a:lnTo>
                  <a:pt x="3172803" y="1213607"/>
                </a:lnTo>
                <a:lnTo>
                  <a:pt x="3181199" y="1213607"/>
                </a:lnTo>
                <a:lnTo>
                  <a:pt x="3181295" y="1211020"/>
                </a:lnTo>
                <a:lnTo>
                  <a:pt x="7570" y="2858"/>
                </a:lnTo>
                <a:close/>
              </a:path>
            </a:pathLst>
          </a:custGeom>
          <a:solidFill>
            <a:srgbClr val="221F1F">
              <a:alpha val="16998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9" name="object 189"/>
          <p:cNvSpPr/>
          <p:nvPr/>
        </p:nvSpPr>
        <p:spPr>
          <a:xfrm>
            <a:off x="4961536" y="2148809"/>
            <a:ext cx="1216418" cy="2226828"/>
          </a:xfrm>
          <a:custGeom>
            <a:avLst/>
            <a:gdLst/>
            <a:ahLst/>
            <a:cxnLst/>
            <a:rect l="l" t="t" r="r" b="b"/>
            <a:pathLst>
              <a:path w="2005965" h="3672204">
                <a:moveTo>
                  <a:pt x="1328755" y="0"/>
                </a:moveTo>
                <a:lnTo>
                  <a:pt x="6963" y="3652422"/>
                </a:lnTo>
                <a:lnTo>
                  <a:pt x="0" y="3671741"/>
                </a:lnTo>
                <a:lnTo>
                  <a:pt x="31622" y="3635847"/>
                </a:lnTo>
                <a:lnTo>
                  <a:pt x="21287" y="3635847"/>
                </a:lnTo>
                <a:lnTo>
                  <a:pt x="1329823" y="19967"/>
                </a:lnTo>
                <a:lnTo>
                  <a:pt x="1338447" y="19967"/>
                </a:lnTo>
                <a:lnTo>
                  <a:pt x="1328755" y="0"/>
                </a:lnTo>
                <a:close/>
              </a:path>
              <a:path w="2005965" h="3672204">
                <a:moveTo>
                  <a:pt x="1338447" y="19967"/>
                </a:moveTo>
                <a:lnTo>
                  <a:pt x="1329823" y="19967"/>
                </a:lnTo>
                <a:lnTo>
                  <a:pt x="1996536" y="1393674"/>
                </a:lnTo>
                <a:lnTo>
                  <a:pt x="21287" y="3635847"/>
                </a:lnTo>
                <a:lnTo>
                  <a:pt x="31622" y="3635847"/>
                </a:lnTo>
                <a:lnTo>
                  <a:pt x="2004158" y="1396878"/>
                </a:lnTo>
                <a:lnTo>
                  <a:pt x="2005876" y="1395004"/>
                </a:lnTo>
                <a:lnTo>
                  <a:pt x="1338447" y="19967"/>
                </a:lnTo>
                <a:close/>
              </a:path>
            </a:pathLst>
          </a:custGeom>
          <a:solidFill>
            <a:srgbClr val="221F1F">
              <a:alpha val="16998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8" name="object 318"/>
          <p:cNvSpPr txBox="1"/>
          <p:nvPr/>
        </p:nvSpPr>
        <p:spPr>
          <a:xfrm>
            <a:off x="1584245" y="3416398"/>
            <a:ext cx="1997714" cy="105261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lang="fr-FR" sz="6792">
                <a:solidFill>
                  <a:srgbClr val="FFFFFF"/>
                </a:solidFill>
                <a:latin typeface="Eurostile"/>
                <a:cs typeface="Eurostile"/>
              </a:rPr>
              <a:t>eyedo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30F0CC-054A-4A27-88CA-012AA3DDE4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34" b="37411"/>
          <a:stretch/>
        </p:blipFill>
        <p:spPr>
          <a:xfrm>
            <a:off x="21293" y="0"/>
            <a:ext cx="12170279" cy="6858000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76E9A8E1-9553-47B1-A7FE-5E0EA7E6F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" y="9627"/>
            <a:ext cx="4708066" cy="1544043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6A2AF616-ADFB-40FE-A7E4-BCF684F1E9A5}"/>
              </a:ext>
            </a:extLst>
          </p:cNvPr>
          <p:cNvSpPr txBox="1"/>
          <p:nvPr/>
        </p:nvSpPr>
        <p:spPr>
          <a:xfrm>
            <a:off x="1395452" y="2355438"/>
            <a:ext cx="9565003" cy="1874617"/>
          </a:xfrm>
          <a:prstGeom prst="rect">
            <a:avLst/>
          </a:prstGeom>
          <a:noFill/>
        </p:spPr>
        <p:txBody>
          <a:bodyPr vert="horz" wrap="square" lIns="0" tIns="66231" rIns="0" bIns="0" rtlCol="0">
            <a:spAutoFit/>
          </a:bodyPr>
          <a:lstStyle/>
          <a:p>
            <a:pPr marL="181365" algn="l" rtl="0">
              <a:spcBef>
                <a:spcPts val="522"/>
              </a:spcBef>
            </a:pPr>
            <a:r>
              <a:rPr lang="fr-FR" sz="3638" b="1">
                <a:solidFill>
                  <a:srgbClr val="FFFFFF"/>
                </a:solidFill>
                <a:latin typeface="Kohinoor Devanagari"/>
                <a:cs typeface="Kohinoor Devanagari"/>
              </a:rPr>
              <a:t>1</a:t>
            </a:r>
            <a:r>
              <a:rPr lang="fr-FR" sz="3638" b="1" baseline="30000">
                <a:solidFill>
                  <a:srgbClr val="FFFFFF"/>
                </a:solidFill>
                <a:latin typeface="Kohinoor Devanagari"/>
                <a:cs typeface="Kohinoor Devanagari"/>
              </a:rPr>
              <a:t>re</a:t>
            </a:r>
            <a:r>
              <a:rPr lang="fr-FR" sz="3638" b="1">
                <a:solidFill>
                  <a:srgbClr val="FFFFFF"/>
                </a:solidFill>
                <a:latin typeface="Kohinoor Devanagari"/>
                <a:cs typeface="Kohinoor Devanagari"/>
              </a:rPr>
              <a:t> option </a:t>
            </a:r>
          </a:p>
          <a:p>
            <a:pPr marL="752865" indent="-571500" algn="l" rtl="0">
              <a:spcBef>
                <a:spcPts val="522"/>
              </a:spcBef>
              <a:buFont typeface="Arial" panose="020B0604020202020204" pitchFamily="34" charset="0"/>
              <a:buChar char="•"/>
            </a:pPr>
            <a:r>
              <a:rPr lang="fr-FR" sz="3638" b="1">
                <a:solidFill>
                  <a:srgbClr val="FFFFFF"/>
                </a:solidFill>
                <a:latin typeface="Kohinoor Devanagari"/>
                <a:cs typeface="Kohinoor Devanagari"/>
              </a:rPr>
              <a:t>Armes non présentes dans la BD</a:t>
            </a:r>
          </a:p>
          <a:p>
            <a:pPr marL="752865" indent="-571500" algn="l" rtl="0">
              <a:spcBef>
                <a:spcPts val="522"/>
              </a:spcBef>
              <a:buFont typeface="Arial" panose="020B0604020202020204" pitchFamily="34" charset="0"/>
              <a:buChar char="•"/>
            </a:pPr>
            <a:r>
              <a:rPr lang="fr-FR" sz="3638" b="1">
                <a:solidFill>
                  <a:srgbClr val="FFFFFF"/>
                </a:solidFill>
                <a:latin typeface="Kohinoor Devanagari"/>
                <a:cs typeface="Kohinoor Devanagari"/>
              </a:rPr>
              <a:t>Soldats non présents dans la BD</a:t>
            </a:r>
          </a:p>
        </p:txBody>
      </p:sp>
    </p:spTree>
    <p:extLst>
      <p:ext uri="{BB962C8B-B14F-4D97-AF65-F5344CB8AC3E}">
        <p14:creationId xmlns:p14="http://schemas.microsoft.com/office/powerpoint/2010/main" val="250884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2EB4C7-DBB7-4BFB-95C9-790593775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1"/>
            <a:ext cx="12192001" cy="6857999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B316EBAF-8173-4328-8C93-A18C6540B678}"/>
              </a:ext>
            </a:extLst>
          </p:cNvPr>
          <p:cNvSpPr txBox="1"/>
          <p:nvPr/>
        </p:nvSpPr>
        <p:spPr>
          <a:xfrm>
            <a:off x="593345" y="218501"/>
            <a:ext cx="11825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/>
              <a:t>Le commandant donne l’ordre de fournir une arme à un armurier spécifique et à un arsenal spécifique. </a:t>
            </a:r>
          </a:p>
          <a:p>
            <a:pPr algn="l" rtl="0"/>
            <a:r>
              <a:rPr lang="fr-FR"/>
              <a:t>Le nom du soldat figure dans la tâche (ordre de fourniture) et </a:t>
            </a:r>
            <a:r>
              <a:rPr lang="fr-FR" b="1"/>
              <a:t>non dans</a:t>
            </a:r>
            <a:r>
              <a:rPr lang="fr-FR"/>
              <a:t> la description de la </a:t>
            </a:r>
            <a:r>
              <a:rPr lang="fr-FR" b="1"/>
              <a:t>BD</a:t>
            </a:r>
            <a:r>
              <a:rPr lang="fr-FR"/>
              <a:t> ni dans le rapport de fourniture, </a:t>
            </a:r>
          </a:p>
          <a:p>
            <a:pPr algn="l" rtl="0"/>
            <a:r>
              <a:rPr lang="fr-FR"/>
              <a:t>les détails de l’arme ne figurent pas dans la BD, seulement dans le rapport de fourniture</a:t>
            </a:r>
          </a:p>
        </p:txBody>
      </p: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2E91E871-2BD9-41A6-9CEE-1F4B55CA2939}"/>
              </a:ext>
            </a:extLst>
          </p:cNvPr>
          <p:cNvGrpSpPr/>
          <p:nvPr/>
        </p:nvGrpSpPr>
        <p:grpSpPr>
          <a:xfrm>
            <a:off x="1427145" y="1362472"/>
            <a:ext cx="9110811" cy="4600207"/>
            <a:chOff x="1420001" y="959334"/>
            <a:chExt cx="9802374" cy="4918911"/>
          </a:xfrm>
        </p:grpSpPr>
        <p:pic>
          <p:nvPicPr>
            <p:cNvPr id="15" name="תמונה 14">
              <a:extLst>
                <a:ext uri="{FF2B5EF4-FFF2-40B4-BE49-F238E27FC236}">
                  <a16:creationId xmlns:a16="http://schemas.microsoft.com/office/drawing/2014/main" id="{68D71907-082B-45C3-BC5C-B13F4E4E7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159" t="16849" r="591" b="4242"/>
            <a:stretch/>
          </p:blipFill>
          <p:spPr>
            <a:xfrm>
              <a:off x="1664123" y="959334"/>
              <a:ext cx="9558252" cy="4918911"/>
            </a:xfrm>
            <a:prstGeom prst="rect">
              <a:avLst/>
            </a:prstGeom>
          </p:spPr>
        </p:pic>
        <p:sp>
          <p:nvSpPr>
            <p:cNvPr id="16" name="אליפסה 15">
              <a:extLst>
                <a:ext uri="{FF2B5EF4-FFF2-40B4-BE49-F238E27FC236}">
                  <a16:creationId xmlns:a16="http://schemas.microsoft.com/office/drawing/2014/main" id="{6979F1B1-F43F-4761-B4D5-5CD7C93C41DF}"/>
                </a:ext>
              </a:extLst>
            </p:cNvPr>
            <p:cNvSpPr/>
            <p:nvPr/>
          </p:nvSpPr>
          <p:spPr>
            <a:xfrm>
              <a:off x="1420001" y="1285251"/>
              <a:ext cx="2707553" cy="38813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65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>
            <a:extLst>
              <a:ext uri="{FF2B5EF4-FFF2-40B4-BE49-F238E27FC236}">
                <a16:creationId xmlns:a16="http://schemas.microsoft.com/office/drawing/2014/main" id="{F92D58AD-A98C-4504-9318-BA3C740D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1"/>
            <a:ext cx="12192001" cy="6857999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E077557-ED95-4D8A-B90F-0EE8D020B7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18" t="10082" r="38295" b="6667"/>
          <a:stretch/>
        </p:blipFill>
        <p:spPr>
          <a:xfrm>
            <a:off x="7440695" y="1367881"/>
            <a:ext cx="2090234" cy="4185505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28A3D7D1-8940-4831-BC4F-61266FB773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182" t="9873" r="38431" b="5817"/>
          <a:stretch/>
        </p:blipFill>
        <p:spPr>
          <a:xfrm>
            <a:off x="2550621" y="1388874"/>
            <a:ext cx="2090234" cy="4238690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E4CBAE42-90AB-4D0A-B5B1-5CCEFD1D23BA}"/>
              </a:ext>
            </a:extLst>
          </p:cNvPr>
          <p:cNvSpPr txBox="1"/>
          <p:nvPr/>
        </p:nvSpPr>
        <p:spPr>
          <a:xfrm>
            <a:off x="201601" y="770683"/>
            <a:ext cx="209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Écriture du nom du soldat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509B7A1-BCE4-4091-BAED-0224F08D1D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493" t="9931" r="38159" b="6545"/>
          <a:stretch/>
        </p:blipFill>
        <p:spPr>
          <a:xfrm>
            <a:off x="9886511" y="1348241"/>
            <a:ext cx="2090234" cy="420624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60A1E17-3CC8-488E-BCB1-A0F2B77B05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493" t="9931" r="38500" b="6791"/>
          <a:stretch/>
        </p:blipFill>
        <p:spPr>
          <a:xfrm>
            <a:off x="5029546" y="1367881"/>
            <a:ext cx="2055567" cy="4185506"/>
          </a:xfrm>
          <a:prstGeom prst="rect">
            <a:avLst/>
          </a:prstGeom>
        </p:spPr>
      </p:pic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70348CCB-846D-4DF9-BEBD-B2D5B8D337BB}"/>
              </a:ext>
            </a:extLst>
          </p:cNvPr>
          <p:cNvSpPr txBox="1"/>
          <p:nvPr/>
        </p:nvSpPr>
        <p:spPr>
          <a:xfrm>
            <a:off x="500878" y="15359"/>
            <a:ext cx="1182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/>
              <a:t>L’armurier reçoit l’ordre dans l’application, écrit le </a:t>
            </a:r>
            <a:r>
              <a:rPr lang="fr-FR" b="1"/>
              <a:t>nom du soldat manuellement</a:t>
            </a:r>
            <a:r>
              <a:rPr lang="fr-FR"/>
              <a:t>, reçoit sa signature, prend une photo de sa carte d’identité, saisit le </a:t>
            </a:r>
            <a:r>
              <a:rPr lang="fr-FR" b="1"/>
              <a:t>numéro de série de l’arme manuellement </a:t>
            </a:r>
            <a:r>
              <a:rPr lang="fr-FR"/>
              <a:t>et prend une photo de l’arme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2893304B-8F10-417D-A762-D5860882DCC9}"/>
              </a:ext>
            </a:extLst>
          </p:cNvPr>
          <p:cNvSpPr txBox="1"/>
          <p:nvPr/>
        </p:nvSpPr>
        <p:spPr>
          <a:xfrm>
            <a:off x="2468727" y="1008017"/>
            <a:ext cx="209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Signature à l’écran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3BCFF9C7-43AA-45B1-94FC-12A011C22A48}"/>
              </a:ext>
            </a:extLst>
          </p:cNvPr>
          <p:cNvSpPr txBox="1"/>
          <p:nvPr/>
        </p:nvSpPr>
        <p:spPr>
          <a:xfrm>
            <a:off x="4989569" y="998549"/>
            <a:ext cx="209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Photo d’identité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870DE7D8-1B34-49FF-A0C1-22F8DCFB3111}"/>
              </a:ext>
            </a:extLst>
          </p:cNvPr>
          <p:cNvSpPr txBox="1"/>
          <p:nvPr/>
        </p:nvSpPr>
        <p:spPr>
          <a:xfrm>
            <a:off x="7153471" y="811264"/>
            <a:ext cx="242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Numéro de série de l’arme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49668A43-33D9-4E4F-BD3B-2D8433ABA0C4}"/>
              </a:ext>
            </a:extLst>
          </p:cNvPr>
          <p:cNvSpPr txBox="1"/>
          <p:nvPr/>
        </p:nvSpPr>
        <p:spPr>
          <a:xfrm>
            <a:off x="9655890" y="955349"/>
            <a:ext cx="242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Photo de l’arme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62D1188E-30C9-4DE7-B997-4417998184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18" t="10082" r="38295" b="6667"/>
          <a:stretch/>
        </p:blipFill>
        <p:spPr>
          <a:xfrm>
            <a:off x="215255" y="1388874"/>
            <a:ext cx="2090234" cy="4185505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A54FC66-7711-49F7-9679-850990EE2FB6}"/>
              </a:ext>
            </a:extLst>
          </p:cNvPr>
          <p:cNvSpPr txBox="1"/>
          <p:nvPr/>
        </p:nvSpPr>
        <p:spPr>
          <a:xfrm>
            <a:off x="215255" y="1790700"/>
            <a:ext cx="136975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-FR" sz="1000">
                <a:solidFill>
                  <a:schemeClr val="accent1">
                    <a:lumMod val="60000"/>
                    <a:lumOff val="40000"/>
                  </a:schemeClr>
                </a:solidFill>
              </a:rPr>
              <a:t>Nom du soldat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6155436-3325-4835-B731-35AB26213756}"/>
              </a:ext>
            </a:extLst>
          </p:cNvPr>
          <p:cNvSpPr txBox="1"/>
          <p:nvPr/>
        </p:nvSpPr>
        <p:spPr>
          <a:xfrm>
            <a:off x="352425" y="2095500"/>
            <a:ext cx="78105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fr-FR" sz="100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94813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8F9A56CE-CA52-42BD-A2BF-40B9A3963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1"/>
            <a:ext cx="12192001" cy="6857999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BA7CB074-5890-4174-B78E-2EDC763F06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78" t="20187" b="62667"/>
          <a:stretch/>
        </p:blipFill>
        <p:spPr>
          <a:xfrm>
            <a:off x="1263533" y="885437"/>
            <a:ext cx="9939252" cy="1175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CCD224D-C8EE-492A-8CF7-E28683B519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78" t="19757" r="796" b="8242"/>
          <a:stretch/>
        </p:blipFill>
        <p:spPr>
          <a:xfrm>
            <a:off x="2279815" y="2221281"/>
            <a:ext cx="7632370" cy="3829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B81DC6B-CBA3-4982-9C63-98B66398EE01}"/>
              </a:ext>
            </a:extLst>
          </p:cNvPr>
          <p:cNvSpPr txBox="1"/>
          <p:nvPr/>
        </p:nvSpPr>
        <p:spPr>
          <a:xfrm>
            <a:off x="593345" y="218501"/>
            <a:ext cx="1182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/>
              <a:t>Le commandant reçoit un rapport contenant tous les détails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D73C22A-ABB2-4B6E-A3ED-54BC1378FBA8}"/>
              </a:ext>
            </a:extLst>
          </p:cNvPr>
          <p:cNvSpPr txBox="1"/>
          <p:nvPr/>
        </p:nvSpPr>
        <p:spPr>
          <a:xfrm>
            <a:off x="3362325" y="1266825"/>
            <a:ext cx="117157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fr-FR" sz="1200"/>
              <a:t>entrepôt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3500FD4-06B8-41E2-9701-AFC75C3736EF}"/>
              </a:ext>
            </a:extLst>
          </p:cNvPr>
          <p:cNvSpPr txBox="1"/>
          <p:nvPr/>
        </p:nvSpPr>
        <p:spPr>
          <a:xfrm>
            <a:off x="9511578" y="1278421"/>
            <a:ext cx="106506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pPr algn="ctr" rtl="0"/>
            <a:r>
              <a:rPr lang="fr-FR" sz="1200"/>
              <a:t>armurier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74EA5013-D0C9-43E4-A7BB-ADF09290F8CB}"/>
              </a:ext>
            </a:extLst>
          </p:cNvPr>
          <p:cNvSpPr txBox="1"/>
          <p:nvPr/>
        </p:nvSpPr>
        <p:spPr>
          <a:xfrm>
            <a:off x="2314575" y="3862472"/>
            <a:ext cx="862063" cy="176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 rtl="0"/>
            <a:r>
              <a:rPr lang="fr-FR" sz="1000" b="1"/>
              <a:t>entrepôt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FF3DE3B-5B3B-4FB0-A679-EBE0997543AD}"/>
              </a:ext>
            </a:extLst>
          </p:cNvPr>
          <p:cNvSpPr txBox="1"/>
          <p:nvPr/>
        </p:nvSpPr>
        <p:spPr>
          <a:xfrm>
            <a:off x="2314575" y="4462547"/>
            <a:ext cx="862063" cy="176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l" rtl="0"/>
            <a:r>
              <a:rPr lang="fr-FR" sz="1000" b="1"/>
              <a:t>Armurier</a:t>
            </a:r>
          </a:p>
        </p:txBody>
      </p:sp>
    </p:spTree>
    <p:extLst>
      <p:ext uri="{BB962C8B-B14F-4D97-AF65-F5344CB8AC3E}">
        <p14:creationId xmlns:p14="http://schemas.microsoft.com/office/powerpoint/2010/main" val="1206417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DF24A78E-2292-469F-B3C9-D73D307C4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1"/>
            <a:ext cx="12192001" cy="685799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3251045-63D4-4670-AEF3-F04E14F6DD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04" t="15394" r="16683" b="18303"/>
          <a:stretch/>
        </p:blipFill>
        <p:spPr>
          <a:xfrm>
            <a:off x="2035233" y="997526"/>
            <a:ext cx="8121535" cy="4547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29BCCF7-7236-417F-8027-798A7FA1F2FE}"/>
              </a:ext>
            </a:extLst>
          </p:cNvPr>
          <p:cNvSpPr txBox="1"/>
          <p:nvPr/>
        </p:nvSpPr>
        <p:spPr>
          <a:xfrm>
            <a:off x="593345" y="218501"/>
            <a:ext cx="1182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/>
              <a:t>Un bon de livraison numérique est créé</a:t>
            </a:r>
          </a:p>
        </p:txBody>
      </p:sp>
    </p:spTree>
    <p:extLst>
      <p:ext uri="{BB962C8B-B14F-4D97-AF65-F5344CB8AC3E}">
        <p14:creationId xmlns:p14="http://schemas.microsoft.com/office/powerpoint/2010/main" val="260135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8F9A56CE-CA52-42BD-A2BF-40B9A3963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1"/>
            <a:ext cx="12192001" cy="6857999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B81DC6B-CBA3-4982-9C63-98B66398EE01}"/>
              </a:ext>
            </a:extLst>
          </p:cNvPr>
          <p:cNvSpPr txBox="1"/>
          <p:nvPr/>
        </p:nvSpPr>
        <p:spPr>
          <a:xfrm>
            <a:off x="593345" y="218501"/>
            <a:ext cx="1182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/>
              <a:t>Le commandant voit le tableau de bord reprenant toutes les approbations et les exécutions correspondantes + données importantes selon ses exigences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4CB5963-5A44-49D1-A739-7E16F0998B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12" t="30437" r="2908" b="39667"/>
          <a:stretch/>
        </p:blipFill>
        <p:spPr>
          <a:xfrm>
            <a:off x="593345" y="1130157"/>
            <a:ext cx="10540574" cy="28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4516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815</Words>
  <Application>Microsoft Office PowerPoint</Application>
  <PresentationFormat>Grand écran</PresentationFormat>
  <Paragraphs>113</Paragraphs>
  <Slides>27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9" baseType="lpstr">
      <vt:lpstr>Arial</vt:lpstr>
      <vt:lpstr>Calibri</vt:lpstr>
      <vt:lpstr>Calibri Light</vt:lpstr>
      <vt:lpstr>Eurostile</vt:lpstr>
      <vt:lpstr>Heebo</vt:lpstr>
      <vt:lpstr>Heebo-Medium</vt:lpstr>
      <vt:lpstr>Heebo-Thin</vt:lpstr>
      <vt:lpstr>Kohinoor Devanagari</vt:lpstr>
      <vt:lpstr>KohinoorDevanagari-Light</vt:lpstr>
      <vt:lpstr>KohinoorDevanagari-Medium</vt:lpstr>
      <vt:lpstr>Times New Roman</vt:lpstr>
      <vt:lpstr>ערכת נושא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Owner</dc:creator>
  <cp:lastModifiedBy>Julie Dondi</cp:lastModifiedBy>
  <cp:revision>21</cp:revision>
  <dcterms:created xsi:type="dcterms:W3CDTF">2019-11-21T08:29:20Z</dcterms:created>
  <dcterms:modified xsi:type="dcterms:W3CDTF">2019-11-26T07:09:51Z</dcterms:modified>
</cp:coreProperties>
</file>